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2" r:id="rId1"/>
  </p:sldMasterIdLst>
  <p:sldIdLst>
    <p:sldId id="263" r:id="rId2"/>
    <p:sldId id="315" r:id="rId3"/>
    <p:sldId id="264" r:id="rId4"/>
    <p:sldId id="265" r:id="rId5"/>
    <p:sldId id="266" r:id="rId6"/>
    <p:sldId id="316" r:id="rId7"/>
    <p:sldId id="267" r:id="rId8"/>
    <p:sldId id="268" r:id="rId9"/>
    <p:sldId id="269" r:id="rId10"/>
    <p:sldId id="274" r:id="rId11"/>
    <p:sldId id="270" r:id="rId12"/>
    <p:sldId id="272" r:id="rId13"/>
    <p:sldId id="271" r:id="rId14"/>
    <p:sldId id="276" r:id="rId15"/>
    <p:sldId id="277" r:id="rId16"/>
    <p:sldId id="279" r:id="rId17"/>
    <p:sldId id="278" r:id="rId18"/>
    <p:sldId id="280" r:id="rId19"/>
    <p:sldId id="282" r:id="rId20"/>
    <p:sldId id="287" r:id="rId21"/>
    <p:sldId id="289" r:id="rId22"/>
    <p:sldId id="291" r:id="rId23"/>
    <p:sldId id="281" r:id="rId24"/>
    <p:sldId id="286" r:id="rId25"/>
    <p:sldId id="320" r:id="rId26"/>
    <p:sldId id="321" r:id="rId27"/>
    <p:sldId id="283" r:id="rId28"/>
    <p:sldId id="290" r:id="rId29"/>
    <p:sldId id="317" r:id="rId30"/>
    <p:sldId id="292" r:id="rId31"/>
    <p:sldId id="318" r:id="rId32"/>
    <p:sldId id="319" r:id="rId33"/>
    <p:sldId id="293" r:id="rId34"/>
    <p:sldId id="294" r:id="rId35"/>
    <p:sldId id="295" r:id="rId36"/>
    <p:sldId id="299" r:id="rId37"/>
    <p:sldId id="296" r:id="rId38"/>
    <p:sldId id="314" r:id="rId39"/>
    <p:sldId id="297" r:id="rId40"/>
    <p:sldId id="300" r:id="rId41"/>
    <p:sldId id="301" r:id="rId42"/>
    <p:sldId id="302" r:id="rId43"/>
    <p:sldId id="303" r:id="rId44"/>
    <p:sldId id="298" r:id="rId45"/>
    <p:sldId id="304" r:id="rId46"/>
    <p:sldId id="305" r:id="rId47"/>
    <p:sldId id="306" r:id="rId48"/>
    <p:sldId id="307" r:id="rId49"/>
    <p:sldId id="308" r:id="rId50"/>
    <p:sldId id="309" r:id="rId51"/>
    <p:sldId id="310" r:id="rId52"/>
    <p:sldId id="311" r:id="rId53"/>
    <p:sldId id="312" r:id="rId54"/>
    <p:sldId id="313" r:id="rId55"/>
    <p:sldId id="322"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245"/>
    <a:srgbClr val="DE35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DB9DA1-DF0C-BD58-DA2E-292A09767D96}" v="51" dt="2022-04-07T08:52:28.800"/>
    <p1510:client id="{21D2A0D4-174D-A299-8FAA-A0DCEC22C95E}" v="1714" vWet="1715" dt="2022-04-05T14:17:24.027"/>
    <p1510:client id="{250ADA9A-5FD0-961D-E5CF-28DC295790FC}" v="73" dt="2022-04-07T16:21:03.842"/>
    <p1510:client id="{2BE1C788-9828-D885-51E8-566505D9E670}" v="31" dt="2022-04-06T13:53:33.516"/>
    <p1510:client id="{2E311D4D-ADE9-396B-5B13-49AF22F2D55D}" v="1449" dt="2022-04-05T16:05:14.265"/>
    <p1510:client id="{306BA933-0184-024C-AB29-BBAFC6256DDF}" v="751" dt="2022-04-05T14:20:23.464"/>
    <p1510:client id="{696517BB-3325-CD77-685E-06278C8A392D}" v="2680" dt="2022-04-05T11:14:45.308"/>
    <p1510:client id="{E1304260-EA32-E57F-F676-3A3C32DC63FF}" v="1591" dt="2022-04-06T16:05:52.7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33"/>
  </p:normalViewPr>
  <p:slideViewPr>
    <p:cSldViewPr snapToGrid="0" snapToObjects="1">
      <p:cViewPr varScale="1">
        <p:scale>
          <a:sx n="107" d="100"/>
          <a:sy n="107" d="100"/>
        </p:scale>
        <p:origin x="736" y="16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spc="3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Rectangle 6"/>
          <p:cNvSpPr/>
          <p:nvPr/>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p>
            <a:fld id="{726ED139-0480-4198-83E2-68CE0B25BC9B}" type="datetimeFigureOut">
              <a:rPr lang="en-US" dirty="0"/>
              <a:t>4/8/22</a:t>
            </a:fld>
            <a:endParaRPr lang="en-US"/>
          </a:p>
        </p:txBody>
      </p:sp>
      <p:sp>
        <p:nvSpPr>
          <p:cNvPr id="9" name="Footer Placeholder 8"/>
          <p:cNvSpPr>
            <a:spLocks noGrp="1"/>
          </p:cNvSpPr>
          <p:nvPr>
            <p:ph type="ftr" sz="quarter" idx="11"/>
          </p:nvPr>
        </p:nvSpPr>
        <p:spPr/>
        <p:txBody>
          <a:bodyPr/>
          <a:lstStyle/>
          <a:p>
            <a:r>
              <a:rPr lang="en-US"/>
              <a:t>INFN Corso di Formazione Nazionale "Introduzione alle reti neurali e applicazioni sui dispositivi elettronici"</a:t>
            </a:r>
          </a:p>
        </p:txBody>
      </p:sp>
      <p:sp>
        <p:nvSpPr>
          <p:cNvPr id="10" name="Slide Number Placeholder 9"/>
          <p:cNvSpPr>
            <a:spLocks noGrp="1"/>
          </p:cNvSpPr>
          <p:nvPr>
            <p:ph type="sldNum" sz="quarter" idx="12"/>
          </p:nvPr>
        </p:nvSpPr>
        <p:spPr/>
        <p:txBody>
          <a:bodyPr/>
          <a:lstStyle/>
          <a:p>
            <a:fld id="{4FAB73BC-B049-4115-A692-8D63A059BFB8}" type="slidenum">
              <a:rPr lang="en-US" dirty="0"/>
              <a:pPr/>
              <a:t>‹N›</a:t>
            </a:fld>
            <a:endParaRPr lang="en-US"/>
          </a:p>
        </p:txBody>
      </p:sp>
    </p:spTree>
    <p:extLst>
      <p:ext uri="{BB962C8B-B14F-4D97-AF65-F5344CB8AC3E}">
        <p14:creationId xmlns:p14="http://schemas.microsoft.com/office/powerpoint/2010/main" val="118763166"/>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97CE23-3B6A-482C-9BEA-F32A9EB44C40}" type="datetimeFigureOut">
              <a:rPr lang="en-US" dirty="0"/>
              <a:t>4/8/22</a:t>
            </a:fld>
            <a:endParaRPr lang="en-US"/>
          </a:p>
        </p:txBody>
      </p:sp>
      <p:sp>
        <p:nvSpPr>
          <p:cNvPr id="5" name="Footer Placeholder 4"/>
          <p:cNvSpPr>
            <a:spLocks noGrp="1"/>
          </p:cNvSpPr>
          <p:nvPr>
            <p:ph type="ftr" sz="quarter" idx="11"/>
          </p:nvPr>
        </p:nvSpPr>
        <p:spPr/>
        <p:txBody>
          <a:bodyPr/>
          <a:lstStyle/>
          <a:p>
            <a:r>
              <a:rPr lang="en-US"/>
              <a:t>INFN Corso di Formazione Nazionale "Introduzione alle reti neurali e applicazioni sui dispositivi elettronici"</a:t>
            </a:r>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22842100"/>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39C8FD-9717-4D78-9D01-4CBD0AC8CAE0}" type="datetimeFigureOut">
              <a:rPr lang="en-US" dirty="0"/>
              <a:t>4/8/22</a:t>
            </a:fld>
            <a:endParaRPr lang="en-US"/>
          </a:p>
        </p:txBody>
      </p:sp>
      <p:sp>
        <p:nvSpPr>
          <p:cNvPr id="5" name="Footer Placeholder 4"/>
          <p:cNvSpPr>
            <a:spLocks noGrp="1"/>
          </p:cNvSpPr>
          <p:nvPr>
            <p:ph type="ftr" sz="quarter" idx="11"/>
          </p:nvPr>
        </p:nvSpPr>
        <p:spPr/>
        <p:txBody>
          <a:bodyPr/>
          <a:lstStyle/>
          <a:p>
            <a:r>
              <a:rPr lang="en-US"/>
              <a:t>INFN Corso di Formazione Nazionale "Introduzione alle reti neurali e applicazioni sui dispositivi elettronici"</a:t>
            </a:r>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87929550"/>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venir Next LT Pro" panose="020B0504020202020204" pitchFamily="34" charset="77"/>
              </a:defRPr>
            </a:lvl1pPr>
          </a:lstStyle>
          <a:p>
            <a:r>
              <a:rPr lang="en-US" dirty="0"/>
              <a:t>Click to edit Master title style</a:t>
            </a:r>
          </a:p>
        </p:txBody>
      </p:sp>
      <p:sp>
        <p:nvSpPr>
          <p:cNvPr id="3" name="Content Placeholder 2"/>
          <p:cNvSpPr>
            <a:spLocks noGrp="1"/>
          </p:cNvSpPr>
          <p:nvPr>
            <p:ph idx="1"/>
          </p:nvPr>
        </p:nvSpPr>
        <p:spPr/>
        <p:txBody>
          <a:bodyPr/>
          <a:lstStyle>
            <a:lvl1pPr marL="182880" indent="-182880">
              <a:buFont typeface="Wingdings" pitchFamily="2" charset="2"/>
              <a:buChar char="§"/>
              <a:defRPr>
                <a:latin typeface="Avenir Next LT Pro" panose="020B0504020202020204" pitchFamily="34" charset="77"/>
              </a:defRPr>
            </a:lvl1pPr>
            <a:lvl2pPr>
              <a:defRPr>
                <a:latin typeface="Avenir Next LT Pro" panose="020B0504020202020204" pitchFamily="34" charset="77"/>
              </a:defRPr>
            </a:lvl2pPr>
            <a:lvl3pPr>
              <a:defRPr>
                <a:latin typeface="Avenir Next LT Pro" panose="020B0504020202020204" pitchFamily="34" charset="77"/>
              </a:defRPr>
            </a:lvl3pPr>
            <a:lvl4pPr>
              <a:defRPr>
                <a:latin typeface="Avenir Next LT Pro" panose="020B0504020202020204" pitchFamily="34" charset="77"/>
              </a:defRPr>
            </a:lvl4pPr>
            <a:lvl5pPr>
              <a:defRPr>
                <a:latin typeface="Avenir Next LT Pro" panose="020B0504020202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082BD47-5F5E-4508-9DFC-0021F20B392D}" type="datetimeFigureOut">
              <a:rPr lang="en-US" dirty="0"/>
              <a:t>4/8/22</a:t>
            </a:fld>
            <a:endParaRPr lang="en-US"/>
          </a:p>
        </p:txBody>
      </p:sp>
      <p:sp>
        <p:nvSpPr>
          <p:cNvPr id="5" name="Footer Placeholder 4"/>
          <p:cNvSpPr>
            <a:spLocks noGrp="1"/>
          </p:cNvSpPr>
          <p:nvPr>
            <p:ph type="ftr" sz="quarter" idx="11"/>
          </p:nvPr>
        </p:nvSpPr>
        <p:spPr/>
        <p:txBody>
          <a:bodyPr/>
          <a:lstStyle/>
          <a:p>
            <a:r>
              <a:rPr lang="en-US"/>
              <a:t>INFN Corso di Formazione Nazionale "Introduzione alle reti neurali e applicazioni sui dispositivi elettronici"</a:t>
            </a:r>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90676266"/>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1"/>
            </a:lvl1pPr>
          </a:lstStyle>
          <a:p>
            <a:r>
              <a:rPr lang="en-US"/>
              <a:t>Click to edit Master title style</a:t>
            </a:r>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spc="30" baseline="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BB23E3-326B-4424-9A50-2CBB9CA4B2E5}" type="datetimeFigureOut">
              <a:rPr lang="en-US" dirty="0"/>
              <a:t>4/8/22</a:t>
            </a:fld>
            <a:endParaRPr lang="en-US"/>
          </a:p>
        </p:txBody>
      </p:sp>
      <p:sp>
        <p:nvSpPr>
          <p:cNvPr id="5" name="Footer Placeholder 4"/>
          <p:cNvSpPr>
            <a:spLocks noGrp="1"/>
          </p:cNvSpPr>
          <p:nvPr>
            <p:ph type="ftr" sz="quarter" idx="11"/>
          </p:nvPr>
        </p:nvSpPr>
        <p:spPr/>
        <p:txBody>
          <a:bodyPr/>
          <a:lstStyle/>
          <a:p>
            <a:r>
              <a:rPr lang="en-US"/>
              <a:t>INFN Corso di Formazione Nazionale "Introduzione alle reti neurali e applicazioni sui dispositivi elettronici"</a:t>
            </a:r>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35636428"/>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1872"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6480"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A09F6F-C437-48B6-80BB-8E50899C06AF}" type="datetimeFigureOut">
              <a:rPr lang="en-US" dirty="0"/>
              <a:t>4/8/22</a:t>
            </a:fld>
            <a:endParaRPr lang="en-US"/>
          </a:p>
        </p:txBody>
      </p:sp>
      <p:sp>
        <p:nvSpPr>
          <p:cNvPr id="6" name="Footer Placeholder 5"/>
          <p:cNvSpPr>
            <a:spLocks noGrp="1"/>
          </p:cNvSpPr>
          <p:nvPr>
            <p:ph type="ftr" sz="quarter" idx="11"/>
          </p:nvPr>
        </p:nvSpPr>
        <p:spPr/>
        <p:txBody>
          <a:bodyPr/>
          <a:lstStyle/>
          <a:p>
            <a:r>
              <a:rPr lang="en-US"/>
              <a:t>INFN Corso di Formazione Nazionale "Introduzione alle reti neurali e applicazioni sui dispositivi elettronici"</a:t>
            </a:r>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43941068"/>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776D14-B85F-4865-804C-5734F9C85CDD}" type="datetimeFigureOut">
              <a:rPr lang="en-US" dirty="0"/>
              <a:t>4/8/22</a:t>
            </a:fld>
            <a:endParaRPr lang="en-US"/>
          </a:p>
        </p:txBody>
      </p:sp>
      <p:sp>
        <p:nvSpPr>
          <p:cNvPr id="8" name="Footer Placeholder 7"/>
          <p:cNvSpPr>
            <a:spLocks noGrp="1"/>
          </p:cNvSpPr>
          <p:nvPr>
            <p:ph type="ftr" sz="quarter" idx="11"/>
          </p:nvPr>
        </p:nvSpPr>
        <p:spPr/>
        <p:txBody>
          <a:bodyPr/>
          <a:lstStyle/>
          <a:p>
            <a:r>
              <a:rPr lang="en-US"/>
              <a:t>INFN Corso di Formazione Nazionale "Introduzione alle reti neurali e applicazioni sui dispositivi elettronici"</a:t>
            </a:r>
          </a:p>
        </p:txBody>
      </p:sp>
      <p:sp>
        <p:nvSpPr>
          <p:cNvPr id="9" name="Slide Number Placeholder 8"/>
          <p:cNvSpPr>
            <a:spLocks noGrp="1"/>
          </p:cNvSpPr>
          <p:nvPr>
            <p:ph type="sldNum" sz="quarter" idx="12"/>
          </p:nvPr>
        </p:nvSpPr>
        <p:spPr/>
        <p:txBody>
          <a:bodyPr/>
          <a:lstStyle/>
          <a:p>
            <a:fld id="{4FAB73BC-B049-4115-A692-8D63A059BFB8}" type="slidenum">
              <a:rPr lang="en-US" dirty="0"/>
              <a:t>‹N›</a:t>
            </a:fld>
            <a:endParaRPr lang="en-US"/>
          </a:p>
        </p:txBody>
      </p:sp>
      <p:sp>
        <p:nvSpPr>
          <p:cNvPr id="11" name="Rectangle 10"/>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24678695"/>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956C38-6601-4688-9146-5E61D8B04598}" type="datetimeFigureOut">
              <a:rPr lang="en-US" dirty="0"/>
              <a:t>4/8/22</a:t>
            </a:fld>
            <a:endParaRPr lang="en-US"/>
          </a:p>
        </p:txBody>
      </p:sp>
      <p:sp>
        <p:nvSpPr>
          <p:cNvPr id="4" name="Footer Placeholder 3"/>
          <p:cNvSpPr>
            <a:spLocks noGrp="1"/>
          </p:cNvSpPr>
          <p:nvPr>
            <p:ph type="ftr" sz="quarter" idx="11"/>
          </p:nvPr>
        </p:nvSpPr>
        <p:spPr/>
        <p:txBody>
          <a:bodyPr/>
          <a:lstStyle/>
          <a:p>
            <a:r>
              <a:rPr lang="en-US"/>
              <a:t>INFN Corso di Formazione Nazionale "Introduzione alle reti neurali e applicazioni sui dispositivi elettronici"</a:t>
            </a:r>
          </a:p>
        </p:txBody>
      </p:sp>
      <p:sp>
        <p:nvSpPr>
          <p:cNvPr id="5" name="Slide Number Placeholder 4"/>
          <p:cNvSpPr>
            <a:spLocks noGrp="1"/>
          </p:cNvSpPr>
          <p:nvPr>
            <p:ph type="sldNum" sz="quarter" idx="12"/>
          </p:nvPr>
        </p:nvSpPr>
        <p:spPr/>
        <p:txBody>
          <a:bodyPr/>
          <a:lstStyle/>
          <a:p>
            <a:fld id="{4FAB73BC-B049-4115-A692-8D63A059BFB8}" type="slidenum">
              <a:rPr lang="en-US" dirty="0"/>
              <a:t>‹N›</a:t>
            </a:fld>
            <a:endParaRPr lang="en-US"/>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65127632"/>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46061E-CDAE-49E3-92CB-288B639C3B6F}" type="datetimeFigureOut">
              <a:rPr lang="en-US" dirty="0"/>
              <a:t>4/8/22</a:t>
            </a:fld>
            <a:endParaRPr lang="en-US"/>
          </a:p>
        </p:txBody>
      </p:sp>
      <p:sp>
        <p:nvSpPr>
          <p:cNvPr id="3" name="Footer Placeholder 2"/>
          <p:cNvSpPr>
            <a:spLocks noGrp="1"/>
          </p:cNvSpPr>
          <p:nvPr>
            <p:ph type="ftr" sz="quarter" idx="11"/>
          </p:nvPr>
        </p:nvSpPr>
        <p:spPr/>
        <p:txBody>
          <a:bodyPr/>
          <a:lstStyle/>
          <a:p>
            <a:r>
              <a:rPr lang="en-US"/>
              <a:t>INFN Corso di Formazione Nazionale "Introduzione alle reti neurali e applicazioni sui dispositivi elettronici"</a:t>
            </a:r>
          </a:p>
        </p:txBody>
      </p:sp>
      <p:sp>
        <p:nvSpPr>
          <p:cNvPr id="4" name="Slide Number Placeholder 3"/>
          <p:cNvSpPr>
            <a:spLocks noGrp="1"/>
          </p:cNvSpPr>
          <p:nvPr>
            <p:ph type="sldNum" sz="quarter" idx="12"/>
          </p:nvPr>
        </p:nvSpPr>
        <p:spPr/>
        <p:txBody>
          <a:bodyPr/>
          <a:lstStyle/>
          <a:p>
            <a:fld id="{4FAB73BC-B049-4115-A692-8D63A059BFB8}" type="slidenum">
              <a:rPr lang="en-US" dirty="0"/>
              <a:t>‹N›</a:t>
            </a:fld>
            <a:endParaRPr lang="en-US"/>
          </a:p>
        </p:txBody>
      </p:sp>
      <p:sp>
        <p:nvSpPr>
          <p:cNvPr id="5" name="Rectangle 4"/>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73366931"/>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2800" b="1" baseline="0"/>
            </a:lvl1pPr>
          </a:lstStyle>
          <a:p>
            <a:r>
              <a:rPr lang="en-US"/>
              <a:t>Click to edit Master title style</a:t>
            </a:r>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5E9851-4767-4B63-B36B-F772D06043F2}" type="datetimeFigureOut">
              <a:rPr lang="en-US" dirty="0"/>
              <a:t>4/8/22</a:t>
            </a:fld>
            <a:endParaRPr lang="en-US"/>
          </a:p>
        </p:txBody>
      </p:sp>
      <p:sp>
        <p:nvSpPr>
          <p:cNvPr id="6" name="Footer Placeholder 5"/>
          <p:cNvSpPr>
            <a:spLocks noGrp="1"/>
          </p:cNvSpPr>
          <p:nvPr>
            <p:ph type="ftr" sz="quarter" idx="11"/>
          </p:nvPr>
        </p:nvSpPr>
        <p:spPr/>
        <p:txBody>
          <a:bodyPr/>
          <a:lstStyle/>
          <a:p>
            <a:r>
              <a:rPr lang="en-US"/>
              <a:t>INFN Corso di Formazione Nazionale "Introduzione alle reti neurali e applicazioni sui dispositivi elettronici"</a:t>
            </a:r>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a:p>
        </p:txBody>
      </p:sp>
    </p:spTree>
    <p:extLst>
      <p:ext uri="{BB962C8B-B14F-4D97-AF65-F5344CB8AC3E}">
        <p14:creationId xmlns:p14="http://schemas.microsoft.com/office/powerpoint/2010/main" val="3876735774"/>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1">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400" baseline="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09A586-BE94-448D-BAE3-D5D323B9149F}" type="datetimeFigureOut">
              <a:rPr lang="en-US" dirty="0"/>
              <a:t>4/8/22</a:t>
            </a:fld>
            <a:endParaRPr lang="en-US"/>
          </a:p>
        </p:txBody>
      </p:sp>
      <p:sp>
        <p:nvSpPr>
          <p:cNvPr id="6" name="Footer Placeholder 5"/>
          <p:cNvSpPr>
            <a:spLocks noGrp="1"/>
          </p:cNvSpPr>
          <p:nvPr>
            <p:ph type="ftr" sz="quarter" idx="11"/>
          </p:nvPr>
        </p:nvSpPr>
        <p:spPr/>
        <p:txBody>
          <a:bodyPr/>
          <a:lstStyle/>
          <a:p>
            <a:r>
              <a:rPr lang="en-US"/>
              <a:t>INFN Corso di Formazione Nazionale "Introduzione alle reti neurali e applicazioni sui dispositivi elettronici"</a:t>
            </a:r>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a:p>
        </p:txBody>
      </p:sp>
    </p:spTree>
    <p:extLst>
      <p:ext uri="{BB962C8B-B14F-4D97-AF65-F5344CB8AC3E}">
        <p14:creationId xmlns:p14="http://schemas.microsoft.com/office/powerpoint/2010/main" val="1146608829"/>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294198"/>
            <a:ext cx="9692640" cy="1397124"/>
          </a:xfrm>
          <a:prstGeom prst="rect">
            <a:avLst/>
          </a:prstGeom>
        </p:spPr>
        <p:txBody>
          <a:bodyPr vert="horz" lIns="91440" tIns="27432"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accent1">
                    <a:lumMod val="40000"/>
                    <a:lumOff val="60000"/>
                  </a:schemeClr>
                </a:solidFill>
              </a:defRPr>
            </a:lvl1pPr>
          </a:lstStyle>
          <a:p>
            <a:fld id="{ADDEAF24-54CC-4408-99B3-A70A172EFF44}" type="datetimeFigureOut">
              <a:rPr lang="en-US" dirty="0"/>
              <a:t>4/8/22</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accent1">
                    <a:lumMod val="40000"/>
                    <a:lumOff val="60000"/>
                  </a:schemeClr>
                </a:solidFill>
              </a:defRPr>
            </a:lvl1pPr>
          </a:lstStyle>
          <a:p>
            <a:r>
              <a:rPr lang="en-US"/>
              <a:t>INFN Corso di Formazione Nazionale "Introduzione alle reti neurali e applicazioni sui dispositivi elettronici"</a:t>
            </a:r>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accent1">
                    <a:lumMod val="60000"/>
                    <a:lumOff val="40000"/>
                  </a:schemeClr>
                </a:solidFill>
                <a:latin typeface="+mj-lt"/>
              </a:defRPr>
            </a:lvl1pPr>
          </a:lstStyle>
          <a:p>
            <a:fld id="{4FAB73BC-B049-4115-A692-8D63A059BFB8}" type="slidenum">
              <a:rPr lang="en-US" dirty="0"/>
              <a:pPr/>
              <a:t>‹N›</a:t>
            </a:fld>
            <a:endParaRPr lang="en-US"/>
          </a:p>
        </p:txBody>
      </p:sp>
    </p:spTree>
    <p:extLst>
      <p:ext uri="{BB962C8B-B14F-4D97-AF65-F5344CB8AC3E}">
        <p14:creationId xmlns:p14="http://schemas.microsoft.com/office/powerpoint/2010/main" val="333685856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hf hdr="0" dt="0"/>
  <p:txStyles>
    <p:title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s://it.wikipedia.org/wiki/File:INFN_logo.svg"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d2l.ai/chapter_preface/index.ht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pngimg.com/download/38140"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22">
            <a:extLst>
              <a:ext uri="{FF2B5EF4-FFF2-40B4-BE49-F238E27FC236}">
                <a16:creationId xmlns:a16="http://schemas.microsoft.com/office/drawing/2014/main" id="{9EBB507A-4CD7-4FB2-A45B-AA83624A2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24">
            <a:extLst>
              <a:ext uri="{FF2B5EF4-FFF2-40B4-BE49-F238E27FC236}">
                <a16:creationId xmlns:a16="http://schemas.microsoft.com/office/drawing/2014/main" id="{27CB19DE-D478-4EF9-A63B-D47EC43BA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Neuron system in yellow and light blue">
            <a:extLst>
              <a:ext uri="{FF2B5EF4-FFF2-40B4-BE49-F238E27FC236}">
                <a16:creationId xmlns:a16="http://schemas.microsoft.com/office/drawing/2014/main" id="{91837581-6767-7260-FDCD-FA16E47B9B77}"/>
              </a:ext>
            </a:extLst>
          </p:cNvPr>
          <p:cNvPicPr>
            <a:picLocks noChangeAspect="1"/>
          </p:cNvPicPr>
          <p:nvPr/>
        </p:nvPicPr>
        <p:blipFill rotWithShape="1">
          <a:blip r:embed="rId2"/>
          <a:srcRect t="8954" b="8629"/>
          <a:stretch/>
        </p:blipFill>
        <p:spPr>
          <a:xfrm>
            <a:off x="20" y="10"/>
            <a:ext cx="12191980" cy="6857990"/>
          </a:xfrm>
          <a:prstGeom prst="rect">
            <a:avLst/>
          </a:prstGeom>
        </p:spPr>
      </p:pic>
      <p:sp>
        <p:nvSpPr>
          <p:cNvPr id="45" name="Rectangle 26">
            <a:extLst>
              <a:ext uri="{FF2B5EF4-FFF2-40B4-BE49-F238E27FC236}">
                <a16:creationId xmlns:a16="http://schemas.microsoft.com/office/drawing/2014/main" id="{EC4B4171-0843-4DDE-B758-07EB1C323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 name="Rectangle 28">
            <a:extLst>
              <a:ext uri="{FF2B5EF4-FFF2-40B4-BE49-F238E27FC236}">
                <a16:creationId xmlns:a16="http://schemas.microsoft.com/office/drawing/2014/main" id="{4905EC63-0558-4691-A232-E63FDB30EC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37169" cy="685800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751DB46C-9490-28FD-6EA8-F4DEC74DE24B}"/>
              </a:ext>
            </a:extLst>
          </p:cNvPr>
          <p:cNvSpPr>
            <a:spLocks noGrp="1"/>
          </p:cNvSpPr>
          <p:nvPr>
            <p:ph type="ctrTitle"/>
          </p:nvPr>
        </p:nvSpPr>
        <p:spPr>
          <a:xfrm>
            <a:off x="4050889" y="365758"/>
            <a:ext cx="6784259" cy="1828800"/>
          </a:xfrm>
        </p:spPr>
        <p:txBody>
          <a:bodyPr vert="horz" lIns="91440" tIns="27432" rIns="91440" bIns="45720" rtlCol="0" anchor="b">
            <a:normAutofit/>
          </a:bodyPr>
          <a:lstStyle/>
          <a:p>
            <a:pPr algn="ctr">
              <a:lnSpc>
                <a:spcPct val="90000"/>
              </a:lnSpc>
            </a:pPr>
            <a:r>
              <a:rPr lang="en-US" sz="4400" dirty="0">
                <a:solidFill>
                  <a:schemeClr val="accent1"/>
                </a:solidFill>
                <a:latin typeface="Avenir Next LT Pro"/>
              </a:rPr>
              <a:t>Convolutional Neural Networks</a:t>
            </a:r>
            <a:endParaRPr lang="en-US" dirty="0"/>
          </a:p>
        </p:txBody>
      </p:sp>
      <p:sp>
        <p:nvSpPr>
          <p:cNvPr id="47" name="Rectangle 30">
            <a:extLst>
              <a:ext uri="{FF2B5EF4-FFF2-40B4-BE49-F238E27FC236}">
                <a16:creationId xmlns:a16="http://schemas.microsoft.com/office/drawing/2014/main" id="{BA3E2951-F9B8-49D7-9FCE-91545B53F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1" y="0"/>
            <a:ext cx="457200" cy="6858000"/>
          </a:xfrm>
          <a:prstGeom prst="rect">
            <a:avLst/>
          </a:prstGeom>
          <a:solidFill>
            <a:schemeClr val="tx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id="{59890EDE-EC05-56C6-CED4-ABE4A922B632}"/>
              </a:ext>
            </a:extLst>
          </p:cNvPr>
          <p:cNvSpPr>
            <a:spLocks noGrp="1"/>
          </p:cNvSpPr>
          <p:nvPr>
            <p:ph type="subTitle" idx="1"/>
          </p:nvPr>
        </p:nvSpPr>
        <p:spPr>
          <a:xfrm>
            <a:off x="4050889" y="2556329"/>
            <a:ext cx="6784259" cy="1639888"/>
          </a:xfrm>
        </p:spPr>
        <p:txBody>
          <a:bodyPr vert="horz" lIns="91440" tIns="45720" rIns="91440" bIns="45720" rtlCol="0" anchor="t">
            <a:normAutofit lnSpcReduction="10000"/>
          </a:bodyPr>
          <a:lstStyle/>
          <a:p>
            <a:pPr indent="-182880" algn="ctr"/>
            <a:r>
              <a:rPr lang="en-US">
                <a:solidFill>
                  <a:schemeClr val="tx1">
                    <a:lumMod val="65000"/>
                    <a:lumOff val="35000"/>
                  </a:schemeClr>
                </a:solidFill>
                <a:latin typeface="Avenir Next LT Pro"/>
              </a:rPr>
              <a:t>Corso di </a:t>
            </a:r>
            <a:r>
              <a:rPr lang="it-IT">
                <a:solidFill>
                  <a:schemeClr val="tx1">
                    <a:lumMod val="65000"/>
                    <a:lumOff val="35000"/>
                  </a:schemeClr>
                </a:solidFill>
                <a:latin typeface="Avenir Next LT Pro"/>
              </a:rPr>
              <a:t>Formazione</a:t>
            </a:r>
            <a:r>
              <a:rPr lang="en-US">
                <a:solidFill>
                  <a:schemeClr val="tx1">
                    <a:lumMod val="65000"/>
                    <a:lumOff val="35000"/>
                  </a:schemeClr>
                </a:solidFill>
                <a:latin typeface="Avenir Next LT Pro"/>
              </a:rPr>
              <a:t> Nazionale INFN</a:t>
            </a:r>
            <a:endParaRPr lang="en-US">
              <a:solidFill>
                <a:schemeClr val="tx1">
                  <a:lumMod val="65000"/>
                  <a:lumOff val="35000"/>
                </a:schemeClr>
              </a:solidFill>
            </a:endParaRPr>
          </a:p>
          <a:p>
            <a:pPr indent="-182880" algn="ctr"/>
            <a:r>
              <a:rPr lang="en-US">
                <a:solidFill>
                  <a:schemeClr val="tx1">
                    <a:lumMod val="65000"/>
                    <a:lumOff val="35000"/>
                  </a:schemeClr>
                </a:solidFill>
                <a:latin typeface="Avenir Next LT Pro"/>
              </a:rPr>
              <a:t>"</a:t>
            </a:r>
            <a:r>
              <a:rPr lang="it-IT">
                <a:solidFill>
                  <a:schemeClr val="tx1">
                    <a:lumMod val="65000"/>
                    <a:lumOff val="35000"/>
                  </a:schemeClr>
                </a:solidFill>
                <a:latin typeface="Avenir Next LT Pro"/>
              </a:rPr>
              <a:t>Introduzione</a:t>
            </a:r>
            <a:r>
              <a:rPr lang="en-US">
                <a:solidFill>
                  <a:schemeClr val="tx1">
                    <a:lumMod val="65000"/>
                    <a:lumOff val="35000"/>
                  </a:schemeClr>
                </a:solidFill>
                <a:latin typeface="Avenir Next LT Pro"/>
              </a:rPr>
              <a:t> alle </a:t>
            </a:r>
            <a:r>
              <a:rPr lang="it-IT">
                <a:solidFill>
                  <a:schemeClr val="tx1">
                    <a:lumMod val="65000"/>
                    <a:lumOff val="35000"/>
                  </a:schemeClr>
                </a:solidFill>
                <a:latin typeface="Avenir Next LT Pro"/>
              </a:rPr>
              <a:t>reti</a:t>
            </a:r>
            <a:r>
              <a:rPr lang="en-US">
                <a:solidFill>
                  <a:schemeClr val="tx1">
                    <a:lumMod val="65000"/>
                    <a:lumOff val="35000"/>
                  </a:schemeClr>
                </a:solidFill>
                <a:latin typeface="Avenir Next LT Pro"/>
              </a:rPr>
              <a:t> </a:t>
            </a:r>
            <a:r>
              <a:rPr lang="it-IT">
                <a:solidFill>
                  <a:schemeClr val="tx1">
                    <a:lumMod val="65000"/>
                    <a:lumOff val="35000"/>
                  </a:schemeClr>
                </a:solidFill>
                <a:latin typeface="Avenir Next LT Pro"/>
              </a:rPr>
              <a:t>neurali</a:t>
            </a:r>
            <a:r>
              <a:rPr lang="en-US">
                <a:solidFill>
                  <a:schemeClr val="tx1">
                    <a:lumMod val="65000"/>
                    <a:lumOff val="35000"/>
                  </a:schemeClr>
                </a:solidFill>
                <a:latin typeface="Avenir Next LT Pro"/>
              </a:rPr>
              <a:t> e </a:t>
            </a:r>
            <a:r>
              <a:rPr lang="it-IT">
                <a:solidFill>
                  <a:schemeClr val="tx1">
                    <a:lumMod val="65000"/>
                    <a:lumOff val="35000"/>
                  </a:schemeClr>
                </a:solidFill>
                <a:latin typeface="Avenir Next LT Pro"/>
              </a:rPr>
              <a:t>applicazioni sui dispositivi elettronici</a:t>
            </a:r>
            <a:r>
              <a:rPr lang="en-US">
                <a:solidFill>
                  <a:schemeClr val="tx1">
                    <a:lumMod val="65000"/>
                    <a:lumOff val="35000"/>
                  </a:schemeClr>
                </a:solidFill>
                <a:latin typeface="Avenir Next LT Pro"/>
              </a:rPr>
              <a:t>"</a:t>
            </a:r>
          </a:p>
          <a:p>
            <a:pPr indent="-182880" algn="ctr"/>
            <a:r>
              <a:rPr lang="it-IT" sz="1800">
                <a:solidFill>
                  <a:schemeClr val="tx1"/>
                </a:solidFill>
                <a:latin typeface="Avenir Next LT Pro"/>
                <a:ea typeface="+mn-lt"/>
                <a:cs typeface="+mn-lt"/>
              </a:rPr>
              <a:t>Napoli, 08/04/2022</a:t>
            </a:r>
            <a:endParaRPr lang="en-US" sz="1800">
              <a:solidFill>
                <a:schemeClr val="tx1"/>
              </a:solidFill>
              <a:latin typeface="Avenir Next LT Pro"/>
            </a:endParaRPr>
          </a:p>
          <a:p>
            <a:pPr indent="-182880" algn="ctr"/>
            <a:endParaRPr lang="en-US">
              <a:solidFill>
                <a:schemeClr val="tx1">
                  <a:lumMod val="65000"/>
                  <a:lumOff val="35000"/>
                </a:schemeClr>
              </a:solidFill>
              <a:latin typeface="Avenir Next LT Pro"/>
            </a:endParaRPr>
          </a:p>
          <a:p>
            <a:pPr indent="-182880" algn="ctr"/>
            <a:endParaRPr lang="en-US">
              <a:solidFill>
                <a:schemeClr val="tx1">
                  <a:lumMod val="65000"/>
                  <a:lumOff val="35000"/>
                </a:schemeClr>
              </a:solidFill>
              <a:latin typeface="Avenir Next LT Pro"/>
            </a:endParaRPr>
          </a:p>
        </p:txBody>
      </p:sp>
      <p:sp>
        <p:nvSpPr>
          <p:cNvPr id="4" name="TextBox 3">
            <a:extLst>
              <a:ext uri="{FF2B5EF4-FFF2-40B4-BE49-F238E27FC236}">
                <a16:creationId xmlns:a16="http://schemas.microsoft.com/office/drawing/2014/main" id="{71723555-AC4C-3211-2B07-530382DD3113}"/>
              </a:ext>
            </a:extLst>
          </p:cNvPr>
          <p:cNvSpPr txBox="1"/>
          <p:nvPr/>
        </p:nvSpPr>
        <p:spPr>
          <a:xfrm>
            <a:off x="3323771" y="5660572"/>
            <a:ext cx="80263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it-IT">
                <a:solidFill>
                  <a:schemeClr val="accent1">
                    <a:lumMod val="60000"/>
                    <a:lumOff val="40000"/>
                  </a:schemeClr>
                </a:solidFill>
                <a:latin typeface="Avenir Next LT Pro"/>
              </a:rPr>
              <a:t>Silvia Auricchio &amp; Francesco Cirotto</a:t>
            </a:r>
            <a:endParaRPr lang="it-IT">
              <a:solidFill>
                <a:schemeClr val="accent1">
                  <a:lumMod val="60000"/>
                  <a:lumOff val="40000"/>
                </a:schemeClr>
              </a:solidFill>
            </a:endParaRPr>
          </a:p>
          <a:p>
            <a:pPr algn="r"/>
            <a:r>
              <a:rPr lang="it-IT">
                <a:solidFill>
                  <a:schemeClr val="accent1">
                    <a:lumMod val="60000"/>
                    <a:lumOff val="40000"/>
                  </a:schemeClr>
                </a:solidFill>
                <a:latin typeface="Avenir Next LT Pro"/>
              </a:rPr>
              <a:t>Università degli studi di Napoli "Federico II" - INFN sezione di Napoli​</a:t>
            </a:r>
            <a:endParaRPr lang="it-IT">
              <a:solidFill>
                <a:schemeClr val="accent1">
                  <a:lumMod val="60000"/>
                  <a:lumOff val="40000"/>
                </a:schemeClr>
              </a:solidFill>
            </a:endParaRPr>
          </a:p>
          <a:p>
            <a:pPr algn="r"/>
            <a:endParaRPr lang="it-IT">
              <a:latin typeface="Avenir Next LT Pro"/>
            </a:endParaRPr>
          </a:p>
        </p:txBody>
      </p:sp>
      <p:pic>
        <p:nvPicPr>
          <p:cNvPr id="11" name="Picture 12" descr="Logo&#10;&#10;Description automatically generated">
            <a:extLst>
              <a:ext uri="{FF2B5EF4-FFF2-40B4-BE49-F238E27FC236}">
                <a16:creationId xmlns:a16="http://schemas.microsoft.com/office/drawing/2014/main" id="{C54369BD-0729-C50E-28CF-B5BFD57F116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40658" y="5159750"/>
            <a:ext cx="1594056" cy="1583675"/>
          </a:xfrm>
          <a:prstGeom prst="rect">
            <a:avLst/>
          </a:prstGeom>
        </p:spPr>
      </p:pic>
    </p:spTree>
    <p:extLst>
      <p:ext uri="{BB962C8B-B14F-4D97-AF65-F5344CB8AC3E}">
        <p14:creationId xmlns:p14="http://schemas.microsoft.com/office/powerpoint/2010/main" val="3434353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a:latin typeface="Avenir Next LT Pro"/>
              </a:rPr>
              <a:t>Convolutional Neural Networks</a:t>
            </a:r>
            <a:endParaRPr lang="en-US"/>
          </a:p>
        </p:txBody>
      </p:sp>
      <p:sp>
        <p:nvSpPr>
          <p:cNvPr id="9" name="Segnaposto contenuto 2">
            <a:extLst>
              <a:ext uri="{FF2B5EF4-FFF2-40B4-BE49-F238E27FC236}">
                <a16:creationId xmlns:a16="http://schemas.microsoft.com/office/drawing/2014/main" id="{691C981B-0538-6241-DC05-A17B002E5FD4}"/>
              </a:ext>
            </a:extLst>
          </p:cNvPr>
          <p:cNvSpPr>
            <a:spLocks noGrp="1"/>
          </p:cNvSpPr>
          <p:nvPr>
            <p:ph idx="1"/>
          </p:nvPr>
        </p:nvSpPr>
        <p:spPr>
          <a:xfrm>
            <a:off x="1240508" y="4482076"/>
            <a:ext cx="9529538" cy="1686583"/>
          </a:xfrm>
        </p:spPr>
        <p:txBody>
          <a:bodyPr vert="horz" lIns="91440" tIns="45720" rIns="91440" bIns="45720" rtlCol="0" anchor="t">
            <a:normAutofit/>
          </a:bodyPr>
          <a:lstStyle/>
          <a:p>
            <a:pPr marL="342900" indent="-342900">
              <a:buFont typeface="Wingdings" pitchFamily="34" charset="0"/>
              <a:buChar char="§"/>
            </a:pPr>
            <a:endParaRPr lang="en-GB">
              <a:latin typeface="Avenir Next LT Pro"/>
            </a:endParaRPr>
          </a:p>
          <a:p>
            <a:pPr marL="342900" indent="-342900">
              <a:buFont typeface="Wingdings" pitchFamily="34" charset="0"/>
              <a:buChar char="§"/>
            </a:pPr>
            <a:endParaRPr lang="en-GB">
              <a:latin typeface="Avenir Next LT Pro"/>
              <a:ea typeface="+mn-lt"/>
              <a:cs typeface="+mn-lt"/>
            </a:endParaRPr>
          </a:p>
          <a:p>
            <a:pPr marL="342900" indent="-342900">
              <a:buFont typeface="Wingdings" pitchFamily="34" charset="0"/>
              <a:buChar char="§"/>
            </a:pPr>
            <a:endParaRPr lang="en-GB">
              <a:latin typeface="Avenir Next LT Pro"/>
              <a:ea typeface="+mn-lt"/>
              <a:cs typeface="+mn-lt"/>
            </a:endParaRPr>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10</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pic>
        <p:nvPicPr>
          <p:cNvPr id="8" name="Picture 14" descr="Diagram&#10;&#10;Description automatically generated">
            <a:extLst>
              <a:ext uri="{FF2B5EF4-FFF2-40B4-BE49-F238E27FC236}">
                <a16:creationId xmlns:a16="http://schemas.microsoft.com/office/drawing/2014/main" id="{4C5BCF4A-33EE-80C0-B164-62FAC1FE88AA}"/>
              </a:ext>
            </a:extLst>
          </p:cNvPr>
          <p:cNvPicPr>
            <a:picLocks noChangeAspect="1"/>
          </p:cNvPicPr>
          <p:nvPr/>
        </p:nvPicPr>
        <p:blipFill rotWithShape="1">
          <a:blip r:embed="rId2"/>
          <a:srcRect r="272" b="9423"/>
          <a:stretch/>
        </p:blipFill>
        <p:spPr>
          <a:xfrm>
            <a:off x="3046772" y="1137092"/>
            <a:ext cx="5711329" cy="2450910"/>
          </a:xfrm>
          <a:prstGeom prst="rect">
            <a:avLst/>
          </a:prstGeom>
        </p:spPr>
      </p:pic>
      <p:sp>
        <p:nvSpPr>
          <p:cNvPr id="4" name="Segnaposto contenuto 2">
            <a:extLst>
              <a:ext uri="{FF2B5EF4-FFF2-40B4-BE49-F238E27FC236}">
                <a16:creationId xmlns:a16="http://schemas.microsoft.com/office/drawing/2014/main" id="{4D424010-9CBB-D712-8AD9-FB6B6F6425E7}"/>
              </a:ext>
            </a:extLst>
          </p:cNvPr>
          <p:cNvSpPr txBox="1">
            <a:spLocks/>
          </p:cNvSpPr>
          <p:nvPr/>
        </p:nvSpPr>
        <p:spPr>
          <a:xfrm>
            <a:off x="1136041" y="3756946"/>
            <a:ext cx="9738473" cy="2817292"/>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GB" dirty="0">
                <a:solidFill>
                  <a:srgbClr val="FF9245"/>
                </a:solidFill>
                <a:latin typeface="Avenir Next LT Pro"/>
                <a:ea typeface="+mn-lt"/>
                <a:cs typeface="+mn-lt"/>
              </a:rPr>
              <a:t>BASIC CONCEPTS:</a:t>
            </a:r>
          </a:p>
          <a:p>
            <a:pPr marL="342900" indent="-342900">
              <a:buFont typeface="Wingdings" pitchFamily="34" charset="0"/>
              <a:buChar char="§"/>
            </a:pPr>
            <a:r>
              <a:rPr lang="en-GB" b="1" dirty="0">
                <a:latin typeface="Avenir Next LT Pro"/>
                <a:ea typeface="+mn-lt"/>
                <a:cs typeface="+mn-lt"/>
              </a:rPr>
              <a:t>Sparse connectivity</a:t>
            </a:r>
            <a:r>
              <a:rPr lang="en-GB" dirty="0">
                <a:latin typeface="Avenir Next LT Pro"/>
                <a:ea typeface="+mn-lt"/>
                <a:cs typeface="+mn-lt"/>
              </a:rPr>
              <a:t>: A single element in the feature map is connected to only a small patch of pixels. </a:t>
            </a:r>
          </a:p>
          <a:p>
            <a:pPr marL="342900" indent="-342900">
              <a:buFont typeface="Wingdings" pitchFamily="34" charset="0"/>
              <a:buChar char="§"/>
            </a:pPr>
            <a:r>
              <a:rPr lang="en-GB" b="1" dirty="0">
                <a:latin typeface="Avenir Next LT Pro"/>
                <a:ea typeface="+mn-lt"/>
                <a:cs typeface="+mn-lt"/>
              </a:rPr>
              <a:t>Parameter-sharing</a:t>
            </a:r>
            <a:r>
              <a:rPr lang="en-GB" dirty="0">
                <a:latin typeface="Avenir Next LT Pro"/>
                <a:ea typeface="+mn-lt"/>
                <a:cs typeface="+mn-lt"/>
              </a:rPr>
              <a:t>: the same weights are used for different patches of the </a:t>
            </a:r>
            <a:r>
              <a:rPr lang="en-GB" dirty="0">
                <a:latin typeface="Avenir Next LT Pro"/>
              </a:rPr>
              <a:t>input image</a:t>
            </a:r>
          </a:p>
          <a:p>
            <a:pPr marL="0" indent="0">
              <a:buNone/>
            </a:pPr>
            <a:r>
              <a:rPr lang="en-US" spc="0" dirty="0">
                <a:latin typeface="Avenir Next LT Pro"/>
                <a:ea typeface="+mn-lt"/>
                <a:cs typeface="+mn-lt"/>
              </a:rPr>
              <a:t>from </a:t>
            </a:r>
            <a:r>
              <a:rPr lang="en-US" b="1" spc="0" dirty="0">
                <a:latin typeface="Avenir Next LT Pro"/>
                <a:ea typeface="+mn-lt"/>
                <a:cs typeface="+mn-lt"/>
              </a:rPr>
              <a:t>Spatial Invariance Principle</a:t>
            </a:r>
            <a:r>
              <a:rPr lang="en-US" spc="0" dirty="0">
                <a:latin typeface="Avenir Next LT Pro"/>
                <a:ea typeface="+mn-lt"/>
                <a:cs typeface="+mn-lt"/>
              </a:rPr>
              <a:t>: </a:t>
            </a:r>
            <a:r>
              <a:rPr lang="en-US" i="1" spc="0" dirty="0">
                <a:latin typeface="Avenir Next LT Pro"/>
                <a:ea typeface="+mn-lt"/>
                <a:cs typeface="+mn-lt"/>
              </a:rPr>
              <a:t>whatever method is used to recognize objects it should not be concerned with the precise location of the object in the image</a:t>
            </a:r>
            <a:endParaRPr lang="en-US" i="1" spc="0" dirty="0"/>
          </a:p>
          <a:p>
            <a:pPr algn="ctr">
              <a:lnSpc>
                <a:spcPct val="100000"/>
              </a:lnSpc>
              <a:spcBef>
                <a:spcPts val="0"/>
              </a:spcBef>
              <a:spcAft>
                <a:spcPts val="0"/>
              </a:spcAft>
            </a:pPr>
            <a:endParaRPr lang="en-US" dirty="0">
              <a:ea typeface="+mn-lt"/>
              <a:cs typeface="+mn-lt"/>
            </a:endParaRPr>
          </a:p>
          <a:p>
            <a:pPr marL="342900" indent="-342900">
              <a:buFont typeface="Wingdings" pitchFamily="34" charset="0"/>
              <a:buChar char="§"/>
            </a:pPr>
            <a:endParaRPr lang="en-GB" dirty="0"/>
          </a:p>
        </p:txBody>
      </p:sp>
    </p:spTree>
    <p:extLst>
      <p:ext uri="{BB962C8B-B14F-4D97-AF65-F5344CB8AC3E}">
        <p14:creationId xmlns:p14="http://schemas.microsoft.com/office/powerpoint/2010/main" val="3259436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a:latin typeface="Avenir Next LT Pro"/>
              </a:rPr>
              <a:t>The Convolutional Layer</a:t>
            </a:r>
            <a:endParaRPr lang="en-US"/>
          </a:p>
        </p:txBody>
      </p:sp>
      <p:sp>
        <p:nvSpPr>
          <p:cNvPr id="9" name="Segnaposto contenuto 2">
            <a:extLst>
              <a:ext uri="{FF2B5EF4-FFF2-40B4-BE49-F238E27FC236}">
                <a16:creationId xmlns:a16="http://schemas.microsoft.com/office/drawing/2014/main" id="{691C981B-0538-6241-DC05-A17B002E5FD4}"/>
              </a:ext>
            </a:extLst>
          </p:cNvPr>
          <p:cNvSpPr>
            <a:spLocks noGrp="1"/>
          </p:cNvSpPr>
          <p:nvPr>
            <p:ph idx="1"/>
          </p:nvPr>
        </p:nvSpPr>
        <p:spPr>
          <a:xfrm>
            <a:off x="976267" y="1335753"/>
            <a:ext cx="9529538" cy="1686583"/>
          </a:xfrm>
        </p:spPr>
        <p:txBody>
          <a:bodyPr vert="horz" lIns="91440" tIns="45720" rIns="91440" bIns="45720" rtlCol="0" anchor="t">
            <a:normAutofit/>
          </a:bodyPr>
          <a:lstStyle/>
          <a:p>
            <a:pPr marL="342900" indent="-342900">
              <a:buFont typeface="Wingdings" pitchFamily="34" charset="0"/>
              <a:buChar char="§"/>
            </a:pPr>
            <a:r>
              <a:rPr lang="en-GB" dirty="0">
                <a:latin typeface="Avenir Next LT Pro"/>
                <a:ea typeface="+mn-lt"/>
                <a:cs typeface="+mn-lt"/>
              </a:rPr>
              <a:t>Let's start from </a:t>
            </a:r>
            <a:r>
              <a:rPr lang="en-GB" b="1" dirty="0">
                <a:solidFill>
                  <a:srgbClr val="FF9245"/>
                </a:solidFill>
                <a:latin typeface="Avenir Next LT Pro"/>
                <a:ea typeface="+mn-lt"/>
                <a:cs typeface="+mn-lt"/>
              </a:rPr>
              <a:t>the Convolutional Layer</a:t>
            </a:r>
            <a:r>
              <a:rPr lang="en-GB" b="1" dirty="0">
                <a:solidFill>
                  <a:schemeClr val="bg1">
                    <a:lumMod val="50000"/>
                  </a:schemeClr>
                </a:solidFill>
                <a:latin typeface="Avenir Next LT Pro"/>
                <a:ea typeface="+mn-lt"/>
                <a:cs typeface="+mn-lt"/>
              </a:rPr>
              <a:t>:</a:t>
            </a:r>
            <a:endParaRPr lang="en-GB" spc="0" dirty="0">
              <a:solidFill>
                <a:schemeClr val="bg1">
                  <a:lumMod val="50000"/>
                </a:schemeClr>
              </a:solidFill>
              <a:latin typeface="Century Schoolbook" panose="02040604050505020304"/>
              <a:ea typeface="+mn-lt"/>
              <a:cs typeface="+mn-lt"/>
            </a:endParaRPr>
          </a:p>
          <a:p>
            <a:pPr lvl="1">
              <a:buFont typeface="Wingdings" pitchFamily="34" charset="0"/>
              <a:buChar char="§"/>
            </a:pPr>
            <a:r>
              <a:rPr lang="en-GB" dirty="0">
                <a:latin typeface="Avenir Next LT Pro"/>
                <a:ea typeface="+mn-lt"/>
                <a:cs typeface="+mn-lt"/>
              </a:rPr>
              <a:t>It is the core building block of a Convolutional Network that does most of the computational heavy lifting</a:t>
            </a:r>
          </a:p>
          <a:p>
            <a:pPr>
              <a:lnSpc>
                <a:spcPct val="100000"/>
              </a:lnSpc>
              <a:spcBef>
                <a:spcPts val="0"/>
              </a:spcBef>
              <a:spcAft>
                <a:spcPts val="0"/>
              </a:spcAft>
              <a:buFont typeface="Wingdings 2" pitchFamily="34" charset="0"/>
              <a:buChar char=""/>
            </a:pPr>
            <a:endParaRPr lang="en-US" spc="0" dirty="0">
              <a:ea typeface="+mn-lt"/>
              <a:cs typeface="+mn-lt"/>
            </a:endParaRPr>
          </a:p>
          <a:p>
            <a:pPr lvl="1">
              <a:buFont typeface="Wingdings" pitchFamily="34" charset="0"/>
              <a:buChar char="§"/>
            </a:pPr>
            <a:endParaRPr lang="en-GB" dirty="0">
              <a:latin typeface="Avenir Next LT Pro"/>
            </a:endParaRPr>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11</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4" name="TextBox 3">
            <a:extLst>
              <a:ext uri="{FF2B5EF4-FFF2-40B4-BE49-F238E27FC236}">
                <a16:creationId xmlns:a16="http://schemas.microsoft.com/office/drawing/2014/main" id="{BD54067E-06C2-A9CF-8A94-3D0C8FAED54D}"/>
              </a:ext>
            </a:extLst>
          </p:cNvPr>
          <p:cNvSpPr txBox="1"/>
          <p:nvPr/>
        </p:nvSpPr>
        <p:spPr>
          <a:xfrm>
            <a:off x="1608803" y="2462981"/>
            <a:ext cx="41811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FF9245"/>
                </a:solidFill>
                <a:latin typeface="Avenir Next LT Pro"/>
              </a:rPr>
              <a:t>INTUITION WITHOUT BRAIN STUFF</a:t>
            </a:r>
            <a:endParaRPr lang="en-US" b="1">
              <a:solidFill>
                <a:schemeClr val="accent1">
                  <a:lumMod val="60000"/>
                  <a:lumOff val="40000"/>
                </a:schemeClr>
              </a:solidFill>
              <a:latin typeface="Avenir Next LT Pro"/>
            </a:endParaRPr>
          </a:p>
        </p:txBody>
      </p:sp>
      <p:cxnSp>
        <p:nvCxnSpPr>
          <p:cNvPr id="8" name="Straight Arrow Connector 7">
            <a:extLst>
              <a:ext uri="{FF2B5EF4-FFF2-40B4-BE49-F238E27FC236}">
                <a16:creationId xmlns:a16="http://schemas.microsoft.com/office/drawing/2014/main" id="{E484E369-AEE8-738E-AF9A-B8F563473189}"/>
              </a:ext>
            </a:extLst>
          </p:cNvPr>
          <p:cNvCxnSpPr/>
          <p:nvPr/>
        </p:nvCxnSpPr>
        <p:spPr>
          <a:xfrm flipV="1">
            <a:off x="5786283" y="2633815"/>
            <a:ext cx="4553563" cy="24579"/>
          </a:xfrm>
          <a:prstGeom prst="straightConnector1">
            <a:avLst/>
          </a:prstGeom>
          <a:ln w="12700"/>
        </p:spPr>
        <p:style>
          <a:lnRef idx="3">
            <a:schemeClr val="accent1"/>
          </a:lnRef>
          <a:fillRef idx="0">
            <a:schemeClr val="accent1"/>
          </a:fillRef>
          <a:effectRef idx="2">
            <a:schemeClr val="accent1"/>
          </a:effectRef>
          <a:fontRef idx="minor">
            <a:schemeClr val="tx1"/>
          </a:fontRef>
        </p:style>
      </p:cxnSp>
      <p:cxnSp>
        <p:nvCxnSpPr>
          <p:cNvPr id="14" name="Straight Arrow Connector 13">
            <a:extLst>
              <a:ext uri="{FF2B5EF4-FFF2-40B4-BE49-F238E27FC236}">
                <a16:creationId xmlns:a16="http://schemas.microsoft.com/office/drawing/2014/main" id="{191BB0B1-E192-68D9-3020-4CAC9CE2978E}"/>
              </a:ext>
            </a:extLst>
          </p:cNvPr>
          <p:cNvCxnSpPr>
            <a:cxnSpLocks/>
          </p:cNvCxnSpPr>
          <p:nvPr/>
        </p:nvCxnSpPr>
        <p:spPr>
          <a:xfrm flipV="1">
            <a:off x="882444" y="2664540"/>
            <a:ext cx="546918" cy="6144"/>
          </a:xfrm>
          <a:prstGeom prst="straightConnector1">
            <a:avLst/>
          </a:prstGeom>
          <a:ln w="12700"/>
        </p:spPr>
        <p:style>
          <a:lnRef idx="3">
            <a:schemeClr val="accent1"/>
          </a:lnRef>
          <a:fillRef idx="0">
            <a:schemeClr val="accent1"/>
          </a:fillRef>
          <a:effectRef idx="2">
            <a:schemeClr val="accent1"/>
          </a:effectRef>
          <a:fontRef idx="minor">
            <a:schemeClr val="tx1"/>
          </a:fontRef>
        </p:style>
      </p:cxnSp>
      <p:pic>
        <p:nvPicPr>
          <p:cNvPr id="24" name="Picture 16" descr="Diagram&#10;&#10;Description automatically generated">
            <a:extLst>
              <a:ext uri="{FF2B5EF4-FFF2-40B4-BE49-F238E27FC236}">
                <a16:creationId xmlns:a16="http://schemas.microsoft.com/office/drawing/2014/main" id="{87373DA0-4744-21F2-8A88-2B6C4CA05AFF}"/>
              </a:ext>
            </a:extLst>
          </p:cNvPr>
          <p:cNvPicPr>
            <a:picLocks noChangeAspect="1"/>
          </p:cNvPicPr>
          <p:nvPr/>
        </p:nvPicPr>
        <p:blipFill>
          <a:blip r:embed="rId2"/>
          <a:stretch>
            <a:fillRect/>
          </a:stretch>
        </p:blipFill>
        <p:spPr>
          <a:xfrm>
            <a:off x="7286933" y="2832927"/>
            <a:ext cx="2737055" cy="3877581"/>
          </a:xfrm>
          <a:prstGeom prst="rect">
            <a:avLst/>
          </a:prstGeom>
        </p:spPr>
      </p:pic>
      <p:sp>
        <p:nvSpPr>
          <p:cNvPr id="13" name="Segnaposto contenuto 2">
            <a:extLst>
              <a:ext uri="{FF2B5EF4-FFF2-40B4-BE49-F238E27FC236}">
                <a16:creationId xmlns:a16="http://schemas.microsoft.com/office/drawing/2014/main" id="{3E39D01D-92B0-5742-B1ED-5C5CDC446278}"/>
              </a:ext>
            </a:extLst>
          </p:cNvPr>
          <p:cNvSpPr txBox="1">
            <a:spLocks/>
          </p:cNvSpPr>
          <p:nvPr/>
        </p:nvSpPr>
        <p:spPr>
          <a:xfrm>
            <a:off x="1155903" y="3193170"/>
            <a:ext cx="5928069" cy="3169632"/>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Wingdings" pitchFamily="2" charset="2"/>
              <a:buChar char="§"/>
              <a:defRPr sz="2000" kern="1200" spc="10" baseline="0">
                <a:solidFill>
                  <a:schemeClr val="tx1">
                    <a:lumMod val="65000"/>
                    <a:lumOff val="35000"/>
                  </a:schemeClr>
                </a:solidFill>
                <a:latin typeface="Avenir Next LT Pro" panose="020B0504020202020204" pitchFamily="34" charset="77"/>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Avenir Next LT Pro" panose="020B0504020202020204" pitchFamily="34" charset="77"/>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Avenir Next LT Pro" panose="020B0504020202020204" pitchFamily="34" charset="77"/>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Avenir Next LT Pro" panose="020B0504020202020204" pitchFamily="34" charset="77"/>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Avenir Next LT Pro" panose="020B0504020202020204" pitchFamily="34" charset="77"/>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a:buFont typeface="Wingdings" pitchFamily="34" charset="0"/>
              <a:buChar char="§"/>
            </a:pPr>
            <a:r>
              <a:rPr lang="en-GB" dirty="0">
                <a:latin typeface="Avenir Next LT Pro"/>
                <a:ea typeface="+mn-lt"/>
                <a:cs typeface="+mn-lt"/>
              </a:rPr>
              <a:t>The CONV layer’s parameters consist of a set of learnable filters. </a:t>
            </a:r>
          </a:p>
          <a:p>
            <a:pPr>
              <a:buFont typeface="Wingdings" pitchFamily="34" charset="0"/>
              <a:buChar char="§"/>
            </a:pPr>
            <a:r>
              <a:rPr lang="en-GB" dirty="0">
                <a:latin typeface="Avenir Next LT Pro"/>
                <a:ea typeface="+mn-lt"/>
                <a:cs typeface="+mn-lt"/>
              </a:rPr>
              <a:t>Every filter is small​ spatially (along width and height) and extends through the full depth of the input volume. </a:t>
            </a:r>
          </a:p>
          <a:p>
            <a:pPr>
              <a:buFont typeface="Wingdings" pitchFamily="34" charset="0"/>
              <a:buChar char="§"/>
            </a:pPr>
            <a:r>
              <a:rPr lang="en-GB" dirty="0">
                <a:latin typeface="Avenir Next LT Pro"/>
                <a:ea typeface="+mn-lt"/>
                <a:cs typeface="+mn-lt"/>
              </a:rPr>
              <a:t>The output is a single layer with a certain spatial size (width x height x1)</a:t>
            </a:r>
          </a:p>
          <a:p>
            <a:pPr>
              <a:buFont typeface="Wingdings" pitchFamily="34" charset="0"/>
              <a:buChar char="§"/>
            </a:pPr>
            <a:endParaRPr lang="en-GB" dirty="0">
              <a:latin typeface="Avenir Next LT Pro"/>
              <a:ea typeface="+mn-lt"/>
              <a:cs typeface="+mn-lt"/>
            </a:endParaRPr>
          </a:p>
          <a:p>
            <a:pPr>
              <a:lnSpc>
                <a:spcPct val="100000"/>
              </a:lnSpc>
              <a:spcBef>
                <a:spcPts val="0"/>
              </a:spcBef>
              <a:spcAft>
                <a:spcPts val="0"/>
              </a:spcAft>
              <a:buFont typeface="Wingdings 2" pitchFamily="34" charset="0"/>
              <a:buChar char=""/>
            </a:pPr>
            <a:endParaRPr lang="en-US" spc="0" dirty="0">
              <a:ea typeface="+mn-lt"/>
              <a:cs typeface="+mn-lt"/>
            </a:endParaRPr>
          </a:p>
          <a:p>
            <a:pPr lvl="1">
              <a:buFont typeface="Wingdings" pitchFamily="34" charset="0"/>
              <a:buChar char="§"/>
            </a:pPr>
            <a:endParaRPr lang="en-GB" dirty="0">
              <a:latin typeface="Avenir Next LT Pro"/>
            </a:endParaRPr>
          </a:p>
        </p:txBody>
      </p:sp>
    </p:spTree>
    <p:extLst>
      <p:ext uri="{BB962C8B-B14F-4D97-AF65-F5344CB8AC3E}">
        <p14:creationId xmlns:p14="http://schemas.microsoft.com/office/powerpoint/2010/main" val="2560346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a:latin typeface="Avenir Next LT Pro"/>
              </a:rPr>
              <a:t>The Convolutional Layer</a:t>
            </a:r>
            <a:endParaRPr lang="en-US"/>
          </a:p>
        </p:txBody>
      </p:sp>
      <p:sp>
        <p:nvSpPr>
          <p:cNvPr id="9" name="Segnaposto contenuto 2">
            <a:extLst>
              <a:ext uri="{FF2B5EF4-FFF2-40B4-BE49-F238E27FC236}">
                <a16:creationId xmlns:a16="http://schemas.microsoft.com/office/drawing/2014/main" id="{691C981B-0538-6241-DC05-A17B002E5FD4}"/>
              </a:ext>
            </a:extLst>
          </p:cNvPr>
          <p:cNvSpPr>
            <a:spLocks noGrp="1"/>
          </p:cNvSpPr>
          <p:nvPr>
            <p:ph idx="1"/>
          </p:nvPr>
        </p:nvSpPr>
        <p:spPr>
          <a:xfrm>
            <a:off x="976267" y="1335753"/>
            <a:ext cx="9529538" cy="1686583"/>
          </a:xfrm>
        </p:spPr>
        <p:txBody>
          <a:bodyPr vert="horz" lIns="91440" tIns="45720" rIns="91440" bIns="45720" rtlCol="0" anchor="t">
            <a:normAutofit/>
          </a:bodyPr>
          <a:lstStyle/>
          <a:p>
            <a:pPr marL="342900" indent="-342900">
              <a:buFont typeface="Wingdings" pitchFamily="34" charset="0"/>
              <a:buChar char="§"/>
            </a:pPr>
            <a:r>
              <a:rPr lang="en-GB">
                <a:latin typeface="Avenir Next LT Pro"/>
                <a:ea typeface="+mn-lt"/>
                <a:cs typeface="+mn-lt"/>
              </a:rPr>
              <a:t>Let's start from </a:t>
            </a:r>
            <a:r>
              <a:rPr lang="en-GB" b="1">
                <a:solidFill>
                  <a:srgbClr val="FF9245"/>
                </a:solidFill>
                <a:latin typeface="Avenir Next LT Pro"/>
                <a:ea typeface="+mn-lt"/>
                <a:cs typeface="+mn-lt"/>
              </a:rPr>
              <a:t>the Convolutional Layer</a:t>
            </a:r>
            <a:r>
              <a:rPr lang="en-GB" b="1">
                <a:solidFill>
                  <a:schemeClr val="bg1">
                    <a:lumMod val="50000"/>
                  </a:schemeClr>
                </a:solidFill>
                <a:latin typeface="Avenir Next LT Pro"/>
                <a:ea typeface="+mn-lt"/>
                <a:cs typeface="+mn-lt"/>
              </a:rPr>
              <a:t>:</a:t>
            </a:r>
            <a:endParaRPr lang="en-GB" spc="0">
              <a:solidFill>
                <a:schemeClr val="bg1">
                  <a:lumMod val="50000"/>
                </a:schemeClr>
              </a:solidFill>
              <a:latin typeface="Century Schoolbook" panose="02040604050505020304"/>
              <a:ea typeface="+mn-lt"/>
              <a:cs typeface="+mn-lt"/>
            </a:endParaRPr>
          </a:p>
          <a:p>
            <a:pPr lvl="1">
              <a:buFont typeface="Wingdings" pitchFamily="34" charset="0"/>
              <a:buChar char="§"/>
            </a:pPr>
            <a:r>
              <a:rPr lang="en-GB">
                <a:latin typeface="Avenir Next LT Pro"/>
                <a:ea typeface="+mn-lt"/>
                <a:cs typeface="+mn-lt"/>
              </a:rPr>
              <a:t>It is the core building block of a Convolutional Network that does most of the computational heavy lifting</a:t>
            </a:r>
          </a:p>
          <a:p>
            <a:pPr>
              <a:lnSpc>
                <a:spcPct val="100000"/>
              </a:lnSpc>
              <a:spcBef>
                <a:spcPts val="0"/>
              </a:spcBef>
              <a:spcAft>
                <a:spcPts val="0"/>
              </a:spcAft>
              <a:buFont typeface="Wingdings 2" pitchFamily="34" charset="0"/>
              <a:buChar char=""/>
            </a:pPr>
            <a:endParaRPr lang="en-US" spc="0">
              <a:ea typeface="+mn-lt"/>
              <a:cs typeface="+mn-lt"/>
            </a:endParaRPr>
          </a:p>
          <a:p>
            <a:pPr lvl="1">
              <a:buFont typeface="Wingdings" pitchFamily="34" charset="0"/>
              <a:buChar char="§"/>
            </a:pPr>
            <a:endParaRPr lang="en-GB">
              <a:latin typeface="Avenir Next LT Pro"/>
            </a:endParaRPr>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12</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4" name="TextBox 3">
            <a:extLst>
              <a:ext uri="{FF2B5EF4-FFF2-40B4-BE49-F238E27FC236}">
                <a16:creationId xmlns:a16="http://schemas.microsoft.com/office/drawing/2014/main" id="{BD54067E-06C2-A9CF-8A94-3D0C8FAED54D}"/>
              </a:ext>
            </a:extLst>
          </p:cNvPr>
          <p:cNvSpPr txBox="1"/>
          <p:nvPr/>
        </p:nvSpPr>
        <p:spPr>
          <a:xfrm>
            <a:off x="1608803" y="2462981"/>
            <a:ext cx="41811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FF9245"/>
                </a:solidFill>
                <a:latin typeface="Avenir Next LT Pro"/>
              </a:rPr>
              <a:t>INTUITION WITHOUT BRAIN STUFF</a:t>
            </a:r>
            <a:endParaRPr lang="en-US" b="1">
              <a:solidFill>
                <a:schemeClr val="accent1">
                  <a:lumMod val="60000"/>
                  <a:lumOff val="40000"/>
                </a:schemeClr>
              </a:solidFill>
              <a:latin typeface="Avenir Next LT Pro"/>
            </a:endParaRPr>
          </a:p>
        </p:txBody>
      </p:sp>
      <p:cxnSp>
        <p:nvCxnSpPr>
          <p:cNvPr id="8" name="Straight Arrow Connector 7">
            <a:extLst>
              <a:ext uri="{FF2B5EF4-FFF2-40B4-BE49-F238E27FC236}">
                <a16:creationId xmlns:a16="http://schemas.microsoft.com/office/drawing/2014/main" id="{E484E369-AEE8-738E-AF9A-B8F563473189}"/>
              </a:ext>
            </a:extLst>
          </p:cNvPr>
          <p:cNvCxnSpPr/>
          <p:nvPr/>
        </p:nvCxnSpPr>
        <p:spPr>
          <a:xfrm flipV="1">
            <a:off x="5786283" y="2633815"/>
            <a:ext cx="4553563" cy="24579"/>
          </a:xfrm>
          <a:prstGeom prst="straightConnector1">
            <a:avLst/>
          </a:prstGeom>
          <a:ln w="12700"/>
        </p:spPr>
        <p:style>
          <a:lnRef idx="3">
            <a:schemeClr val="accent1"/>
          </a:lnRef>
          <a:fillRef idx="0">
            <a:schemeClr val="accent1"/>
          </a:fillRef>
          <a:effectRef idx="2">
            <a:schemeClr val="accent1"/>
          </a:effectRef>
          <a:fontRef idx="minor">
            <a:schemeClr val="tx1"/>
          </a:fontRef>
        </p:style>
      </p:cxnSp>
      <p:cxnSp>
        <p:nvCxnSpPr>
          <p:cNvPr id="14" name="Straight Arrow Connector 13">
            <a:extLst>
              <a:ext uri="{FF2B5EF4-FFF2-40B4-BE49-F238E27FC236}">
                <a16:creationId xmlns:a16="http://schemas.microsoft.com/office/drawing/2014/main" id="{191BB0B1-E192-68D9-3020-4CAC9CE2978E}"/>
              </a:ext>
            </a:extLst>
          </p:cNvPr>
          <p:cNvCxnSpPr>
            <a:cxnSpLocks/>
          </p:cNvCxnSpPr>
          <p:nvPr/>
        </p:nvCxnSpPr>
        <p:spPr>
          <a:xfrm flipV="1">
            <a:off x="882444" y="2664540"/>
            <a:ext cx="546918" cy="6144"/>
          </a:xfrm>
          <a:prstGeom prst="straightConnector1">
            <a:avLst/>
          </a:prstGeom>
          <a:ln w="12700"/>
        </p:spPr>
        <p:style>
          <a:lnRef idx="3">
            <a:schemeClr val="accent1"/>
          </a:lnRef>
          <a:fillRef idx="0">
            <a:schemeClr val="accent1"/>
          </a:fillRef>
          <a:effectRef idx="2">
            <a:schemeClr val="accent1"/>
          </a:effectRef>
          <a:fontRef idx="minor">
            <a:schemeClr val="tx1"/>
          </a:fontRef>
        </p:style>
      </p:cxnSp>
      <p:sp>
        <p:nvSpPr>
          <p:cNvPr id="19" name="TextBox 18">
            <a:extLst>
              <a:ext uri="{FF2B5EF4-FFF2-40B4-BE49-F238E27FC236}">
                <a16:creationId xmlns:a16="http://schemas.microsoft.com/office/drawing/2014/main" id="{BCD009B8-0303-3D01-3418-0E95B379437A}"/>
              </a:ext>
            </a:extLst>
          </p:cNvPr>
          <p:cNvSpPr txBox="1"/>
          <p:nvPr/>
        </p:nvSpPr>
        <p:spPr>
          <a:xfrm>
            <a:off x="975852" y="2886998"/>
            <a:ext cx="570516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95959"/>
                </a:solidFill>
                <a:latin typeface="Avenir Next LT Pro"/>
              </a:rPr>
              <a:t>Example:</a:t>
            </a:r>
          </a:p>
          <a:p>
            <a:pPr marL="800100" lvl="1" indent="-342900">
              <a:buClr>
                <a:schemeClr val="accent1"/>
              </a:buClr>
              <a:buFont typeface="Wingdings"/>
              <a:buChar char="§"/>
            </a:pPr>
            <a:r>
              <a:rPr lang="en-US" dirty="0">
                <a:solidFill>
                  <a:srgbClr val="595959"/>
                </a:solidFill>
                <a:latin typeface="Avenir Next LT Pro"/>
              </a:rPr>
              <a:t>a typical</a:t>
            </a:r>
            <a:r>
              <a:rPr lang="en-US" dirty="0">
                <a:latin typeface="Avenir Next LT Pro"/>
              </a:rPr>
              <a:t>​ </a:t>
            </a:r>
            <a:r>
              <a:rPr lang="en-US" dirty="0">
                <a:solidFill>
                  <a:srgbClr val="595959"/>
                </a:solidFill>
                <a:latin typeface="Avenir Next LT Pro"/>
              </a:rPr>
              <a:t>filter on a first layer of a CNN has size 5x5x3</a:t>
            </a:r>
            <a:endParaRPr lang="en-US" dirty="0">
              <a:solidFill>
                <a:schemeClr val="tx1">
                  <a:lumMod val="65000"/>
                  <a:lumOff val="35000"/>
                </a:schemeClr>
              </a:solidFill>
              <a:latin typeface="Avenir Next LT Pro"/>
            </a:endParaRPr>
          </a:p>
          <a:p>
            <a:pPr marL="342900" indent="-342900">
              <a:buClr>
                <a:srgbClr val="C00000"/>
              </a:buClr>
              <a:buFont typeface="Wingdings"/>
              <a:buChar char="§"/>
            </a:pPr>
            <a:endParaRPr lang="en-US" dirty="0">
              <a:solidFill>
                <a:schemeClr val="tx1">
                  <a:lumMod val="65000"/>
                  <a:lumOff val="35000"/>
                </a:schemeClr>
              </a:solidFill>
              <a:latin typeface="Avenir Next LT Pro"/>
            </a:endParaRPr>
          </a:p>
          <a:p>
            <a:pPr marL="742950" lvl="1" indent="-285750">
              <a:buClr>
                <a:srgbClr val="C00000"/>
              </a:buClr>
              <a:buFont typeface="Wingdings"/>
              <a:buChar char="§"/>
            </a:pPr>
            <a:r>
              <a:rPr lang="en-US" dirty="0">
                <a:solidFill>
                  <a:schemeClr val="tx1">
                    <a:lumMod val="65000"/>
                    <a:lumOff val="35000"/>
                  </a:schemeClr>
                </a:solidFill>
                <a:latin typeface="Avenir Next LT Pro"/>
              </a:rPr>
              <a:t>Let's suppose</a:t>
            </a:r>
            <a:r>
              <a:rPr lang="en-US" dirty="0">
                <a:solidFill>
                  <a:schemeClr val="tx1">
                    <a:lumMod val="65000"/>
                    <a:lumOff val="35000"/>
                  </a:schemeClr>
                </a:solidFill>
                <a:latin typeface="Avenir Next LT Pro"/>
                <a:ea typeface="+mn-lt"/>
                <a:cs typeface="+mn-lt"/>
              </a:rPr>
              <a:t> we have a 28x28 pixel RGB image</a:t>
            </a:r>
          </a:p>
          <a:p>
            <a:pPr marL="285750" indent="-285750">
              <a:buClr>
                <a:srgbClr val="C00000"/>
              </a:buClr>
              <a:buFont typeface="Wingdings"/>
              <a:buChar char="§"/>
            </a:pPr>
            <a:endParaRPr lang="en-US" dirty="0">
              <a:solidFill>
                <a:schemeClr val="tx1">
                  <a:lumMod val="65000"/>
                  <a:lumOff val="35000"/>
                </a:schemeClr>
              </a:solidFill>
              <a:latin typeface="Avenir Next LT Pro"/>
              <a:ea typeface="+mn-lt"/>
              <a:cs typeface="+mn-lt"/>
            </a:endParaRPr>
          </a:p>
          <a:p>
            <a:pPr marL="742950" lvl="1" indent="-285750">
              <a:buClr>
                <a:srgbClr val="C00000"/>
              </a:buClr>
              <a:buFont typeface="Wingdings"/>
              <a:buChar char="§"/>
            </a:pPr>
            <a:r>
              <a:rPr lang="en-US" dirty="0">
                <a:solidFill>
                  <a:schemeClr val="tx1">
                    <a:lumMod val="65000"/>
                    <a:lumOff val="35000"/>
                  </a:schemeClr>
                </a:solidFill>
                <a:latin typeface="Avenir Next LT Pro"/>
                <a:ea typeface="+mn-lt"/>
                <a:cs typeface="+mn-lt"/>
              </a:rPr>
              <a:t>Convolution</a:t>
            </a:r>
            <a:r>
              <a:rPr lang="en-US" dirty="0">
                <a:solidFill>
                  <a:schemeClr val="tx1">
                    <a:lumMod val="65000"/>
                    <a:lumOff val="35000"/>
                  </a:schemeClr>
                </a:solidFill>
                <a:latin typeface="Avenir Next LT Pro"/>
              </a:rPr>
              <a:t> is the process of placing the filter 5x5x3 on the top left corner of the image, multiplying filter values by the pixel values and adding the results, moving the filter to the right one pixel at a time and repeating this process</a:t>
            </a:r>
          </a:p>
          <a:p>
            <a:pPr marL="285750" indent="-285750">
              <a:buFont typeface="Wingdings"/>
              <a:buChar char="§"/>
            </a:pPr>
            <a:endParaRPr lang="en-US" dirty="0">
              <a:solidFill>
                <a:schemeClr val="tx1">
                  <a:lumMod val="75000"/>
                  <a:lumOff val="25000"/>
                </a:schemeClr>
              </a:solidFill>
              <a:latin typeface="Century Schoolbook" panose="02040604050505020304"/>
            </a:endParaRPr>
          </a:p>
        </p:txBody>
      </p:sp>
      <p:pic>
        <p:nvPicPr>
          <p:cNvPr id="3" name="Picture 16" descr="Diagram&#10;&#10;Description automatically generated">
            <a:extLst>
              <a:ext uri="{FF2B5EF4-FFF2-40B4-BE49-F238E27FC236}">
                <a16:creationId xmlns:a16="http://schemas.microsoft.com/office/drawing/2014/main" id="{4B75EFAC-B843-DE21-0B3D-9604123B3DF1}"/>
              </a:ext>
            </a:extLst>
          </p:cNvPr>
          <p:cNvPicPr>
            <a:picLocks noChangeAspect="1"/>
          </p:cNvPicPr>
          <p:nvPr/>
        </p:nvPicPr>
        <p:blipFill>
          <a:blip r:embed="rId2"/>
          <a:stretch>
            <a:fillRect/>
          </a:stretch>
        </p:blipFill>
        <p:spPr>
          <a:xfrm>
            <a:off x="7286933" y="2832927"/>
            <a:ext cx="2737055" cy="3877581"/>
          </a:xfrm>
          <a:prstGeom prst="rect">
            <a:avLst/>
          </a:prstGeom>
        </p:spPr>
      </p:pic>
    </p:spTree>
    <p:extLst>
      <p:ext uri="{BB962C8B-B14F-4D97-AF65-F5344CB8AC3E}">
        <p14:creationId xmlns:p14="http://schemas.microsoft.com/office/powerpoint/2010/main" val="1421840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a:latin typeface="Avenir Next LT Pro"/>
              </a:rPr>
              <a:t>The Convolutional Layer</a:t>
            </a:r>
            <a:endParaRPr lang="en-US"/>
          </a:p>
        </p:txBody>
      </p:sp>
      <p:sp>
        <p:nvSpPr>
          <p:cNvPr id="9" name="Segnaposto contenuto 2">
            <a:extLst>
              <a:ext uri="{FF2B5EF4-FFF2-40B4-BE49-F238E27FC236}">
                <a16:creationId xmlns:a16="http://schemas.microsoft.com/office/drawing/2014/main" id="{691C981B-0538-6241-DC05-A17B002E5FD4}"/>
              </a:ext>
            </a:extLst>
          </p:cNvPr>
          <p:cNvSpPr>
            <a:spLocks noGrp="1"/>
          </p:cNvSpPr>
          <p:nvPr>
            <p:ph idx="1"/>
          </p:nvPr>
        </p:nvSpPr>
        <p:spPr>
          <a:xfrm>
            <a:off x="951685" y="1993285"/>
            <a:ext cx="9179263" cy="605034"/>
          </a:xfrm>
        </p:spPr>
        <p:txBody>
          <a:bodyPr vert="horz" lIns="91440" tIns="45720" rIns="91440" bIns="45720" rtlCol="0" anchor="t">
            <a:normAutofit/>
          </a:bodyPr>
          <a:lstStyle/>
          <a:p>
            <a:pPr marL="342900" indent="-342900">
              <a:buFont typeface="Wingdings" pitchFamily="34" charset="0"/>
              <a:buChar char="§"/>
            </a:pPr>
            <a:r>
              <a:rPr lang="en-GB">
                <a:latin typeface="Avenir Next LT Pro"/>
              </a:rPr>
              <a:t>Now let's explain the convolution in more mathematical details</a:t>
            </a:r>
            <a:endParaRPr lang="en-US" spc="10"/>
          </a:p>
          <a:p>
            <a:pPr marL="0" indent="0">
              <a:buNone/>
            </a:pPr>
            <a:endParaRPr lang="en-GB">
              <a:latin typeface="Century Schoolbook"/>
            </a:endParaRPr>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13</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4" name="TextBox 3">
            <a:extLst>
              <a:ext uri="{FF2B5EF4-FFF2-40B4-BE49-F238E27FC236}">
                <a16:creationId xmlns:a16="http://schemas.microsoft.com/office/drawing/2014/main" id="{0D863E6A-98EB-FCDD-7645-A2A30E731750}"/>
              </a:ext>
            </a:extLst>
          </p:cNvPr>
          <p:cNvSpPr txBox="1"/>
          <p:nvPr/>
        </p:nvSpPr>
        <p:spPr>
          <a:xfrm>
            <a:off x="1608803" y="1399868"/>
            <a:ext cx="41442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FF9245"/>
                </a:solidFill>
                <a:latin typeface="Avenir Next LT Pro"/>
              </a:rPr>
              <a:t>THE MATHEMATICAL VIEW</a:t>
            </a:r>
            <a:endParaRPr lang="en-US" b="1">
              <a:solidFill>
                <a:schemeClr val="accent1">
                  <a:lumMod val="60000"/>
                  <a:lumOff val="40000"/>
                </a:schemeClr>
              </a:solidFill>
              <a:latin typeface="Avenir Next LT Pro"/>
            </a:endParaRPr>
          </a:p>
        </p:txBody>
      </p:sp>
      <p:cxnSp>
        <p:nvCxnSpPr>
          <p:cNvPr id="5" name="Straight Arrow Connector 4">
            <a:extLst>
              <a:ext uri="{FF2B5EF4-FFF2-40B4-BE49-F238E27FC236}">
                <a16:creationId xmlns:a16="http://schemas.microsoft.com/office/drawing/2014/main" id="{FFF2A2C5-6603-8987-7618-75E8A2732B25}"/>
              </a:ext>
            </a:extLst>
          </p:cNvPr>
          <p:cNvCxnSpPr/>
          <p:nvPr/>
        </p:nvCxnSpPr>
        <p:spPr>
          <a:xfrm flipV="1">
            <a:off x="4925960" y="1552267"/>
            <a:ext cx="5413886" cy="24579"/>
          </a:xfrm>
          <a:prstGeom prst="straightConnector1">
            <a:avLst/>
          </a:prstGeom>
          <a:ln w="12700"/>
        </p:spPr>
        <p:style>
          <a:lnRef idx="3">
            <a:schemeClr val="accent1"/>
          </a:lnRef>
          <a:fillRef idx="0">
            <a:schemeClr val="accent1"/>
          </a:fillRef>
          <a:effectRef idx="2">
            <a:schemeClr val="accent1"/>
          </a:effectRef>
          <a:fontRef idx="minor">
            <a:schemeClr val="tx1"/>
          </a:fontRef>
        </p:style>
      </p:cxnSp>
      <p:cxnSp>
        <p:nvCxnSpPr>
          <p:cNvPr id="7" name="Straight Arrow Connector 6">
            <a:extLst>
              <a:ext uri="{FF2B5EF4-FFF2-40B4-BE49-F238E27FC236}">
                <a16:creationId xmlns:a16="http://schemas.microsoft.com/office/drawing/2014/main" id="{F3EA3487-3F85-C88B-FE1D-A25F40A929E5}"/>
              </a:ext>
            </a:extLst>
          </p:cNvPr>
          <p:cNvCxnSpPr>
            <a:cxnSpLocks/>
          </p:cNvCxnSpPr>
          <p:nvPr/>
        </p:nvCxnSpPr>
        <p:spPr>
          <a:xfrm flipV="1">
            <a:off x="882444" y="1582992"/>
            <a:ext cx="546918" cy="6144"/>
          </a:xfrm>
          <a:prstGeom prst="straightConnector1">
            <a:avLst/>
          </a:prstGeom>
          <a:ln w="12700"/>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912B0C37-1957-AF5A-4E14-A24829283DA7}"/>
              </a:ext>
            </a:extLst>
          </p:cNvPr>
          <p:cNvSpPr txBox="1"/>
          <p:nvPr/>
        </p:nvSpPr>
        <p:spPr>
          <a:xfrm>
            <a:off x="951271" y="2635045"/>
            <a:ext cx="9797844"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FF9245"/>
                </a:solidFill>
                <a:latin typeface="Avenir Next LT Pro"/>
              </a:rPr>
              <a:t>Discrete convolution </a:t>
            </a:r>
            <a:r>
              <a:rPr lang="en-US" sz="2000" b="1" dirty="0">
                <a:solidFill>
                  <a:srgbClr val="FF9245"/>
                </a:solidFill>
                <a:latin typeface="Avenir Next LT Pro"/>
                <a:ea typeface="+mn-lt"/>
                <a:cs typeface="+mn-lt"/>
              </a:rPr>
              <a:t>in one dimension</a:t>
            </a:r>
            <a:endParaRPr lang="en-US" sz="2000" dirty="0">
              <a:solidFill>
                <a:srgbClr val="FF9245"/>
              </a:solidFill>
              <a:latin typeface="Avenir Next LT Pro"/>
              <a:ea typeface="+mn-lt"/>
              <a:cs typeface="+mn-lt"/>
            </a:endParaRPr>
          </a:p>
          <a:p>
            <a:endParaRPr lang="en-US" sz="2000" b="1" dirty="0">
              <a:solidFill>
                <a:schemeClr val="tx1">
                  <a:lumMod val="85000"/>
                  <a:lumOff val="15000"/>
                </a:schemeClr>
              </a:solidFill>
              <a:latin typeface="Avenir Next LT Pro"/>
              <a:ea typeface="+mn-lt"/>
              <a:cs typeface="+mn-lt"/>
            </a:endParaRPr>
          </a:p>
          <a:p>
            <a:pPr marL="457200" indent="-457200">
              <a:buClr>
                <a:schemeClr val="accent1"/>
              </a:buClr>
              <a:buFont typeface="Wingdings"/>
              <a:buChar char="§"/>
            </a:pPr>
            <a:r>
              <a:rPr lang="en-US" dirty="0">
                <a:solidFill>
                  <a:schemeClr val="tx1">
                    <a:lumMod val="75000"/>
                    <a:lumOff val="25000"/>
                  </a:schemeClr>
                </a:solidFill>
                <a:latin typeface="Avenir Next LT Pro"/>
                <a:ea typeface="+mn-lt"/>
                <a:cs typeface="+mn-lt"/>
              </a:rPr>
              <a:t>A discrete convolution between two vectors with finite size, x and w, is mathematically defined  as</a:t>
            </a:r>
            <a:r>
              <a:rPr lang="en-US" dirty="0">
                <a:solidFill>
                  <a:schemeClr val="tx1">
                    <a:lumMod val="75000"/>
                    <a:lumOff val="25000"/>
                  </a:schemeClr>
                </a:solidFill>
                <a:latin typeface="Avenir Next LT Pro"/>
              </a:rPr>
              <a:t>:</a:t>
            </a:r>
            <a:endParaRPr lang="en-US" b="1" dirty="0">
              <a:solidFill>
                <a:schemeClr val="tx1">
                  <a:lumMod val="75000"/>
                  <a:lumOff val="25000"/>
                </a:schemeClr>
              </a:solidFill>
              <a:latin typeface="Avenir Next LT Pro"/>
            </a:endParaRPr>
          </a:p>
          <a:p>
            <a:pPr marL="285750" indent="-285750">
              <a:buClr>
                <a:schemeClr val="accent1"/>
              </a:buClr>
              <a:buFont typeface="Wingdings,Sans-Serif"/>
              <a:buChar char="§"/>
            </a:pPr>
            <a:endParaRPr lang="en-US" dirty="0">
              <a:solidFill>
                <a:schemeClr val="tx1">
                  <a:lumMod val="75000"/>
                  <a:lumOff val="25000"/>
                </a:schemeClr>
              </a:solidFill>
              <a:latin typeface="Avenir Next LT Pro"/>
            </a:endParaRPr>
          </a:p>
          <a:p>
            <a:pPr marL="285750" indent="-285750">
              <a:buClr>
                <a:schemeClr val="accent1"/>
              </a:buClr>
              <a:buFont typeface="Wingdings,Sans-Serif"/>
              <a:buChar char="§"/>
            </a:pPr>
            <a:endParaRPr lang="en-US" dirty="0">
              <a:solidFill>
                <a:schemeClr val="tx1">
                  <a:lumMod val="75000"/>
                  <a:lumOff val="25000"/>
                </a:schemeClr>
              </a:solidFill>
              <a:latin typeface="Avenir Next LT Pro"/>
            </a:endParaRPr>
          </a:p>
          <a:p>
            <a:pPr marL="285750" indent="-285750">
              <a:buClr>
                <a:schemeClr val="accent1"/>
              </a:buClr>
              <a:buFont typeface="Wingdings,Sans-Serif"/>
              <a:buChar char="§"/>
            </a:pPr>
            <a:endParaRPr lang="en-US" dirty="0">
              <a:solidFill>
                <a:schemeClr val="tx1">
                  <a:lumMod val="75000"/>
                  <a:lumOff val="25000"/>
                </a:schemeClr>
              </a:solidFill>
              <a:latin typeface="Avenir Next LT Pro"/>
            </a:endParaRPr>
          </a:p>
          <a:p>
            <a:pPr marL="285750" indent="-285750">
              <a:buClr>
                <a:schemeClr val="accent1"/>
              </a:buClr>
              <a:buFont typeface="Wingdings,Sans-Serif"/>
              <a:buChar char="§"/>
            </a:pPr>
            <a:endParaRPr lang="en-US" dirty="0">
              <a:solidFill>
                <a:schemeClr val="tx1">
                  <a:lumMod val="75000"/>
                  <a:lumOff val="25000"/>
                </a:schemeClr>
              </a:solidFill>
              <a:latin typeface="Avenir Next LT Pro"/>
            </a:endParaRPr>
          </a:p>
          <a:p>
            <a:pPr marL="285750" indent="-285750">
              <a:buClr>
                <a:schemeClr val="accent1"/>
              </a:buClr>
              <a:buFont typeface="Wingdings,Sans-Serif"/>
              <a:buChar char="§"/>
            </a:pPr>
            <a:r>
              <a:rPr lang="en-US" dirty="0">
                <a:solidFill>
                  <a:schemeClr val="tx1">
                    <a:lumMod val="75000"/>
                    <a:lumOff val="25000"/>
                  </a:schemeClr>
                </a:solidFill>
                <a:latin typeface="Avenir Next LT Pro"/>
                <a:ea typeface="+mn-lt"/>
                <a:cs typeface="+mn-lt"/>
              </a:rPr>
              <a:t>w is typically called the </a:t>
            </a:r>
            <a:r>
              <a:rPr lang="en-US" i="1" dirty="0">
                <a:solidFill>
                  <a:schemeClr val="tx1">
                    <a:lumMod val="75000"/>
                    <a:lumOff val="25000"/>
                  </a:schemeClr>
                </a:solidFill>
                <a:latin typeface="Avenir Next LT Pro"/>
                <a:ea typeface="+mn-lt"/>
                <a:cs typeface="+mn-lt"/>
              </a:rPr>
              <a:t>filter </a:t>
            </a:r>
            <a:r>
              <a:rPr lang="en-US" dirty="0">
                <a:solidFill>
                  <a:schemeClr val="tx1">
                    <a:lumMod val="75000"/>
                    <a:lumOff val="25000"/>
                  </a:schemeClr>
                </a:solidFill>
                <a:latin typeface="Avenir Next LT Pro"/>
                <a:ea typeface="+mn-lt"/>
                <a:cs typeface="+mn-lt"/>
              </a:rPr>
              <a:t>or </a:t>
            </a:r>
            <a:r>
              <a:rPr lang="en-US" i="1" dirty="0">
                <a:solidFill>
                  <a:schemeClr val="tx1">
                    <a:lumMod val="75000"/>
                    <a:lumOff val="25000"/>
                  </a:schemeClr>
                </a:solidFill>
                <a:latin typeface="Avenir Next LT Pro"/>
                <a:ea typeface="+mn-lt"/>
                <a:cs typeface="+mn-lt"/>
              </a:rPr>
              <a:t>kernel </a:t>
            </a:r>
            <a:endParaRPr lang="en-US" dirty="0">
              <a:solidFill>
                <a:schemeClr val="tx1">
                  <a:lumMod val="75000"/>
                  <a:lumOff val="25000"/>
                </a:schemeClr>
              </a:solidFill>
              <a:latin typeface="Avenir Next LT Pro"/>
              <a:ea typeface="+mn-lt"/>
              <a:cs typeface="+mn-lt"/>
            </a:endParaRPr>
          </a:p>
          <a:p>
            <a:pPr marL="285750" indent="-285750">
              <a:buClr>
                <a:schemeClr val="accent1"/>
              </a:buClr>
              <a:buFont typeface="Wingdings,Sans-Serif"/>
              <a:buChar char="§"/>
            </a:pPr>
            <a:r>
              <a:rPr lang="en-US" dirty="0">
                <a:solidFill>
                  <a:schemeClr val="tx1">
                    <a:lumMod val="75000"/>
                    <a:lumOff val="25000"/>
                  </a:schemeClr>
                </a:solidFill>
                <a:latin typeface="Avenir Next LT Pro"/>
                <a:ea typeface="+mn-lt"/>
                <a:cs typeface="+mn-lt"/>
              </a:rPr>
              <a:t>The index </a:t>
            </a:r>
            <a:r>
              <a:rPr lang="en-US" dirty="0" err="1">
                <a:solidFill>
                  <a:schemeClr val="tx1">
                    <a:lumMod val="75000"/>
                    <a:lumOff val="25000"/>
                  </a:schemeClr>
                </a:solidFill>
                <a:latin typeface="Avenir Next LT Pro"/>
                <a:ea typeface="+mn-lt"/>
                <a:cs typeface="+mn-lt"/>
              </a:rPr>
              <a:t>i</a:t>
            </a:r>
            <a:r>
              <a:rPr lang="en-US" dirty="0">
                <a:solidFill>
                  <a:schemeClr val="tx1">
                    <a:lumMod val="75000"/>
                    <a:lumOff val="25000"/>
                  </a:schemeClr>
                </a:solidFill>
                <a:latin typeface="Avenir Next LT Pro"/>
                <a:ea typeface="+mn-lt"/>
                <a:cs typeface="+mn-lt"/>
              </a:rPr>
              <a:t> runs through each element of the output vector y</a:t>
            </a:r>
          </a:p>
          <a:p>
            <a:pPr marL="285750" indent="-285750">
              <a:buClr>
                <a:schemeClr val="accent1"/>
              </a:buClr>
              <a:buFont typeface="Wingdings,Sans-Serif"/>
              <a:buChar char="§"/>
            </a:pPr>
            <a:r>
              <a:rPr lang="en-US" dirty="0">
                <a:solidFill>
                  <a:schemeClr val="tx1">
                    <a:lumMod val="75000"/>
                    <a:lumOff val="25000"/>
                  </a:schemeClr>
                </a:solidFill>
                <a:latin typeface="Avenir Next LT Pro"/>
                <a:ea typeface="+mn-lt"/>
                <a:cs typeface="+mn-lt"/>
              </a:rPr>
              <a:t>In machine learning applications we always deal with finite feature vectors</a:t>
            </a:r>
          </a:p>
          <a:p>
            <a:pPr marL="285750" indent="-285750">
              <a:buClr>
                <a:schemeClr val="accent1"/>
              </a:buClr>
              <a:buFont typeface="Wingdings"/>
              <a:buChar char="§"/>
            </a:pPr>
            <a:endParaRPr lang="en-US" dirty="0">
              <a:solidFill>
                <a:schemeClr val="tx1">
                  <a:lumMod val="75000"/>
                  <a:lumOff val="25000"/>
                </a:schemeClr>
              </a:solidFill>
              <a:latin typeface="Avenir Next LT Pro"/>
              <a:ea typeface="+mn-lt"/>
              <a:cs typeface="+mn-lt"/>
            </a:endParaRPr>
          </a:p>
          <a:p>
            <a:pPr marL="285750" indent="-285750">
              <a:buClr>
                <a:schemeClr val="accent1"/>
              </a:buClr>
              <a:buFont typeface="Wingdings"/>
              <a:buChar char="§"/>
            </a:pPr>
            <a:r>
              <a:rPr lang="en-US" dirty="0">
                <a:solidFill>
                  <a:schemeClr val="tx1">
                    <a:lumMod val="75000"/>
                    <a:lumOff val="25000"/>
                  </a:schemeClr>
                </a:solidFill>
                <a:latin typeface="Avenir Next LT Pro"/>
                <a:ea typeface="+mn-lt"/>
                <a:cs typeface="+mn-lt"/>
              </a:rPr>
              <a:t>Let's assume that x and w have n and m elements respectively, where 𝑚 ≤ 𝑛.</a:t>
            </a:r>
            <a:endParaRPr lang="en-US" dirty="0">
              <a:solidFill>
                <a:schemeClr val="tx1">
                  <a:lumMod val="75000"/>
                  <a:lumOff val="25000"/>
                </a:schemeClr>
              </a:solidFill>
              <a:latin typeface="Avenir Next LT Pro"/>
            </a:endParaRPr>
          </a:p>
        </p:txBody>
      </p:sp>
      <p:pic>
        <p:nvPicPr>
          <p:cNvPr id="15" name="Picture 15" descr="A picture containing schematic&#10;&#10;Description automatically generated">
            <a:extLst>
              <a:ext uri="{FF2B5EF4-FFF2-40B4-BE49-F238E27FC236}">
                <a16:creationId xmlns:a16="http://schemas.microsoft.com/office/drawing/2014/main" id="{1D4BBC14-673E-1F8F-BC90-906704563F59}"/>
              </a:ext>
            </a:extLst>
          </p:cNvPr>
          <p:cNvPicPr>
            <a:picLocks noChangeAspect="1"/>
          </p:cNvPicPr>
          <p:nvPr/>
        </p:nvPicPr>
        <p:blipFill>
          <a:blip r:embed="rId2"/>
          <a:stretch>
            <a:fillRect/>
          </a:stretch>
        </p:blipFill>
        <p:spPr>
          <a:xfrm>
            <a:off x="3384754" y="3751767"/>
            <a:ext cx="4660490" cy="1093549"/>
          </a:xfrm>
          <a:prstGeom prst="rect">
            <a:avLst/>
          </a:prstGeom>
        </p:spPr>
      </p:pic>
      <p:sp>
        <p:nvSpPr>
          <p:cNvPr id="17" name="Arrow: Right 16">
            <a:extLst>
              <a:ext uri="{FF2B5EF4-FFF2-40B4-BE49-F238E27FC236}">
                <a16:creationId xmlns:a16="http://schemas.microsoft.com/office/drawing/2014/main" id="{1E6D238B-0CBD-77D0-26B1-C6A550B7B50D}"/>
              </a:ext>
            </a:extLst>
          </p:cNvPr>
          <p:cNvSpPr/>
          <p:nvPr/>
        </p:nvSpPr>
        <p:spPr>
          <a:xfrm>
            <a:off x="9570425" y="6074909"/>
            <a:ext cx="768145" cy="276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552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a:latin typeface="Avenir Next LT Pro"/>
              </a:rPr>
              <a:t>The Convolutional Layer</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14</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15" name="TextBox 14">
            <a:extLst>
              <a:ext uri="{FF2B5EF4-FFF2-40B4-BE49-F238E27FC236}">
                <a16:creationId xmlns:a16="http://schemas.microsoft.com/office/drawing/2014/main" id="{75CCD33D-E01D-8FC5-FDC4-8DA4B90F8597}"/>
              </a:ext>
            </a:extLst>
          </p:cNvPr>
          <p:cNvSpPr txBox="1"/>
          <p:nvPr/>
        </p:nvSpPr>
        <p:spPr>
          <a:xfrm>
            <a:off x="975852" y="1989803"/>
            <a:ext cx="9797844"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just">
              <a:buClr>
                <a:schemeClr val="accent1"/>
              </a:buClr>
              <a:buFont typeface="Wingdings"/>
              <a:buChar char="§"/>
            </a:pPr>
            <a:r>
              <a:rPr lang="en-US" sz="2000" dirty="0">
                <a:solidFill>
                  <a:schemeClr val="tx1">
                    <a:lumMod val="65000"/>
                    <a:lumOff val="35000"/>
                  </a:schemeClr>
                </a:solidFill>
                <a:latin typeface="Avenir Next LT Pro"/>
              </a:rPr>
              <a:t>The convolution becomes:</a:t>
            </a:r>
          </a:p>
          <a:p>
            <a:pPr marL="342900" indent="-342900" algn="just">
              <a:buClr>
                <a:schemeClr val="accent1"/>
              </a:buClr>
              <a:buFont typeface="Wingdings"/>
              <a:buChar char="§"/>
            </a:pPr>
            <a:endParaRPr lang="en-US" sz="2000" b="1" dirty="0">
              <a:solidFill>
                <a:schemeClr val="tx1">
                  <a:lumMod val="65000"/>
                  <a:lumOff val="35000"/>
                </a:schemeClr>
              </a:solidFill>
              <a:latin typeface="Avenir Next LT Pro"/>
            </a:endParaRPr>
          </a:p>
          <a:p>
            <a:pPr marL="342900" indent="-342900" algn="just">
              <a:buClr>
                <a:schemeClr val="accent1"/>
              </a:buClr>
              <a:buFont typeface="Wingdings"/>
              <a:buChar char="§"/>
            </a:pPr>
            <a:endParaRPr lang="en-US" i="1" dirty="0">
              <a:solidFill>
                <a:schemeClr val="tx1">
                  <a:lumMod val="65000"/>
                  <a:lumOff val="35000"/>
                </a:schemeClr>
              </a:solidFill>
              <a:latin typeface="Avenir Next LT Pro"/>
            </a:endParaRPr>
          </a:p>
          <a:p>
            <a:pPr marL="800100" lvl="1" indent="-342900" algn="just">
              <a:buClr>
                <a:schemeClr val="accent1"/>
              </a:buClr>
              <a:buFont typeface="Wingdings"/>
              <a:buChar char="§"/>
            </a:pPr>
            <a:endParaRPr lang="en-US" i="1" dirty="0">
              <a:solidFill>
                <a:schemeClr val="tx1">
                  <a:lumMod val="65000"/>
                  <a:lumOff val="35000"/>
                </a:schemeClr>
              </a:solidFill>
              <a:latin typeface="Avenir Next LT Pro"/>
            </a:endParaRPr>
          </a:p>
          <a:p>
            <a:pPr marL="800100" lvl="1" indent="-342900" algn="just">
              <a:buClr>
                <a:schemeClr val="accent1"/>
              </a:buClr>
              <a:buFont typeface="Wingdings"/>
              <a:buChar char="§"/>
            </a:pPr>
            <a:endParaRPr lang="en-US" i="1" dirty="0">
              <a:solidFill>
                <a:schemeClr val="tx1">
                  <a:lumMod val="65000"/>
                  <a:lumOff val="35000"/>
                </a:schemeClr>
              </a:solidFill>
              <a:latin typeface="Avenir Next LT Pro"/>
            </a:endParaRPr>
          </a:p>
          <a:p>
            <a:pPr marL="800100" lvl="1" indent="-342900" algn="just">
              <a:buClr>
                <a:schemeClr val="accent1"/>
              </a:buClr>
              <a:buFont typeface="Wingdings"/>
              <a:buChar char="§"/>
            </a:pPr>
            <a:endParaRPr lang="en-US" i="1" dirty="0">
              <a:solidFill>
                <a:schemeClr val="tx1">
                  <a:lumMod val="65000"/>
                  <a:lumOff val="35000"/>
                </a:schemeClr>
              </a:solidFill>
              <a:latin typeface="Avenir Next LT Pro"/>
              <a:ea typeface="+mn-lt"/>
              <a:cs typeface="+mn-lt"/>
            </a:endParaRPr>
          </a:p>
          <a:p>
            <a:pPr marL="342900" indent="-342900" algn="just">
              <a:buClr>
                <a:schemeClr val="accent1"/>
              </a:buClr>
              <a:buFont typeface="Wingdings"/>
              <a:buChar char="§"/>
            </a:pPr>
            <a:r>
              <a:rPr lang="en-US" sz="2000" dirty="0">
                <a:solidFill>
                  <a:schemeClr val="tx1">
                    <a:lumMod val="65000"/>
                    <a:lumOff val="35000"/>
                  </a:schemeClr>
                </a:solidFill>
                <a:latin typeface="Avenir Next LT Pro"/>
                <a:ea typeface="+mn-lt"/>
                <a:cs typeface="+mn-lt"/>
              </a:rPr>
              <a:t>It's important to notice that x and w are indexed in different directions in this summation. </a:t>
            </a:r>
            <a:endParaRPr lang="en-US" dirty="0">
              <a:solidFill>
                <a:schemeClr val="tx1">
                  <a:lumMod val="65000"/>
                  <a:lumOff val="35000"/>
                </a:schemeClr>
              </a:solidFill>
              <a:latin typeface="Avenir Next LT Pro"/>
              <a:ea typeface="+mn-lt"/>
              <a:cs typeface="+mn-lt"/>
            </a:endParaRPr>
          </a:p>
          <a:p>
            <a:pPr marL="342900" indent="-342900" algn="just">
              <a:buClr>
                <a:schemeClr val="accent1"/>
              </a:buClr>
              <a:buFont typeface="Wingdings"/>
              <a:buChar char="§"/>
            </a:pPr>
            <a:r>
              <a:rPr lang="en-US" sz="2000" dirty="0">
                <a:solidFill>
                  <a:schemeClr val="tx1">
                    <a:lumMod val="65000"/>
                    <a:lumOff val="35000"/>
                  </a:schemeClr>
                </a:solidFill>
                <a:latin typeface="Avenir Next LT Pro"/>
                <a:ea typeface="+mn-lt"/>
                <a:cs typeface="+mn-lt"/>
              </a:rPr>
              <a:t>Computing the sum with one index going in the reverse direction is equivalent to computing the sum with both indices in the forward direction after flipping one of those vectors</a:t>
            </a:r>
            <a:endParaRPr lang="en-US" dirty="0">
              <a:solidFill>
                <a:schemeClr val="tx1">
                  <a:lumMod val="65000"/>
                  <a:lumOff val="35000"/>
                </a:schemeClr>
              </a:solidFill>
              <a:latin typeface="Avenir Next LT Pro"/>
              <a:ea typeface="+mn-lt"/>
              <a:cs typeface="+mn-lt"/>
            </a:endParaRPr>
          </a:p>
          <a:p>
            <a:pPr marL="342900" indent="-342900" algn="just">
              <a:buClr>
                <a:schemeClr val="accent1"/>
              </a:buClr>
              <a:buFont typeface="Wingdings"/>
              <a:buChar char="§"/>
            </a:pPr>
            <a:r>
              <a:rPr lang="en-US" sz="2000" dirty="0">
                <a:solidFill>
                  <a:schemeClr val="tx1">
                    <a:lumMod val="65000"/>
                    <a:lumOff val="35000"/>
                  </a:schemeClr>
                </a:solidFill>
                <a:latin typeface="Avenir Next LT Pro"/>
                <a:ea typeface="+mn-lt"/>
                <a:cs typeface="+mn-lt"/>
              </a:rPr>
              <a:t>This operation is repeated like in a sliding window approach to get all the output elements. </a:t>
            </a:r>
            <a:endParaRPr lang="en-US" dirty="0">
              <a:solidFill>
                <a:schemeClr val="tx1">
                  <a:lumMod val="65000"/>
                  <a:lumOff val="35000"/>
                </a:schemeClr>
              </a:solidFill>
              <a:latin typeface="Avenir Next LT Pro"/>
              <a:ea typeface="+mn-lt"/>
              <a:cs typeface="+mn-lt"/>
            </a:endParaRPr>
          </a:p>
        </p:txBody>
      </p:sp>
      <p:pic>
        <p:nvPicPr>
          <p:cNvPr id="3" name="Picture 7" descr="Schematic&#10;&#10;Description automatically generated">
            <a:extLst>
              <a:ext uri="{FF2B5EF4-FFF2-40B4-BE49-F238E27FC236}">
                <a16:creationId xmlns:a16="http://schemas.microsoft.com/office/drawing/2014/main" id="{3A35297D-AA4A-CAB7-6EE6-B2CDD2057D60}"/>
              </a:ext>
            </a:extLst>
          </p:cNvPr>
          <p:cNvPicPr>
            <a:picLocks noGrp="1" noChangeAspect="1"/>
          </p:cNvPicPr>
          <p:nvPr>
            <p:ph idx="1"/>
          </p:nvPr>
        </p:nvPicPr>
        <p:blipFill>
          <a:blip r:embed="rId2"/>
          <a:stretch>
            <a:fillRect/>
          </a:stretch>
        </p:blipFill>
        <p:spPr>
          <a:xfrm>
            <a:off x="2682541" y="2405805"/>
            <a:ext cx="5551231" cy="1089537"/>
          </a:xfrm>
        </p:spPr>
      </p:pic>
      <p:sp>
        <p:nvSpPr>
          <p:cNvPr id="17" name="Arrow: Right 16">
            <a:extLst>
              <a:ext uri="{FF2B5EF4-FFF2-40B4-BE49-F238E27FC236}">
                <a16:creationId xmlns:a16="http://schemas.microsoft.com/office/drawing/2014/main" id="{459C83D4-1AF5-66DC-9A96-41C581213EAF}"/>
              </a:ext>
            </a:extLst>
          </p:cNvPr>
          <p:cNvSpPr/>
          <p:nvPr/>
        </p:nvSpPr>
        <p:spPr>
          <a:xfrm>
            <a:off x="9250877" y="6031893"/>
            <a:ext cx="768145" cy="276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869B792-A317-943F-1317-FB29E2F17E23}"/>
              </a:ext>
            </a:extLst>
          </p:cNvPr>
          <p:cNvSpPr txBox="1"/>
          <p:nvPr/>
        </p:nvSpPr>
        <p:spPr>
          <a:xfrm>
            <a:off x="1608803" y="1399868"/>
            <a:ext cx="41442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FF9245"/>
                </a:solidFill>
                <a:latin typeface="Avenir Next LT Pro"/>
              </a:rPr>
              <a:t>THE MATHEMATICAL VIEW</a:t>
            </a:r>
            <a:endParaRPr lang="en-US" b="1">
              <a:solidFill>
                <a:schemeClr val="accent1">
                  <a:lumMod val="60000"/>
                  <a:lumOff val="40000"/>
                </a:schemeClr>
              </a:solidFill>
              <a:latin typeface="Avenir Next LT Pro"/>
            </a:endParaRPr>
          </a:p>
        </p:txBody>
      </p:sp>
      <p:cxnSp>
        <p:nvCxnSpPr>
          <p:cNvPr id="21" name="Straight Arrow Connector 20">
            <a:extLst>
              <a:ext uri="{FF2B5EF4-FFF2-40B4-BE49-F238E27FC236}">
                <a16:creationId xmlns:a16="http://schemas.microsoft.com/office/drawing/2014/main" id="{A5362BF9-6621-673A-FED3-52F2CFDBC64B}"/>
              </a:ext>
            </a:extLst>
          </p:cNvPr>
          <p:cNvCxnSpPr/>
          <p:nvPr/>
        </p:nvCxnSpPr>
        <p:spPr>
          <a:xfrm flipV="1">
            <a:off x="4925960" y="1552267"/>
            <a:ext cx="5413886" cy="24579"/>
          </a:xfrm>
          <a:prstGeom prst="straightConnector1">
            <a:avLst/>
          </a:prstGeom>
          <a:ln w="12700"/>
        </p:spPr>
        <p:style>
          <a:lnRef idx="3">
            <a:schemeClr val="accent1"/>
          </a:lnRef>
          <a:fillRef idx="0">
            <a:schemeClr val="accent1"/>
          </a:fillRef>
          <a:effectRef idx="2">
            <a:schemeClr val="accent1"/>
          </a:effectRef>
          <a:fontRef idx="minor">
            <a:schemeClr val="tx1"/>
          </a:fontRef>
        </p:style>
      </p:cxnSp>
      <p:cxnSp>
        <p:nvCxnSpPr>
          <p:cNvPr id="23" name="Straight Arrow Connector 22">
            <a:extLst>
              <a:ext uri="{FF2B5EF4-FFF2-40B4-BE49-F238E27FC236}">
                <a16:creationId xmlns:a16="http://schemas.microsoft.com/office/drawing/2014/main" id="{D24CFCF1-6281-5996-9A9F-AB66DB043AE9}"/>
              </a:ext>
            </a:extLst>
          </p:cNvPr>
          <p:cNvCxnSpPr>
            <a:cxnSpLocks/>
          </p:cNvCxnSpPr>
          <p:nvPr/>
        </p:nvCxnSpPr>
        <p:spPr>
          <a:xfrm flipV="1">
            <a:off x="882444" y="1582992"/>
            <a:ext cx="546918" cy="6144"/>
          </a:xfrm>
          <a:prstGeom prst="straightConnector1">
            <a:avLst/>
          </a:prstGeom>
          <a:ln w="12700"/>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CC01FBC1-20D5-32E3-7E0F-F09DDB4AEA6F}"/>
              </a:ext>
            </a:extLst>
          </p:cNvPr>
          <p:cNvSpPr/>
          <p:nvPr/>
        </p:nvSpPr>
        <p:spPr>
          <a:xfrm>
            <a:off x="5964493" y="2787445"/>
            <a:ext cx="129048" cy="208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7791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a:latin typeface="Avenir Next LT Pro"/>
              </a:rPr>
              <a:t>The Convolutional Layer</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15</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Content Placeholder 7">
            <a:extLst>
              <a:ext uri="{FF2B5EF4-FFF2-40B4-BE49-F238E27FC236}">
                <a16:creationId xmlns:a16="http://schemas.microsoft.com/office/drawing/2014/main" id="{DC508DA0-5F0E-089D-F742-BD569D8AF325}"/>
              </a:ext>
            </a:extLst>
          </p:cNvPr>
          <p:cNvSpPr>
            <a:spLocks noGrp="1"/>
          </p:cNvSpPr>
          <p:nvPr>
            <p:ph idx="1"/>
          </p:nvPr>
        </p:nvSpPr>
        <p:spPr/>
        <p:txBody>
          <a:bodyPr vert="horz" lIns="91440" tIns="45720" rIns="91440" bIns="45720" rtlCol="0" anchor="t">
            <a:normAutofit/>
          </a:bodyPr>
          <a:lstStyle/>
          <a:p>
            <a:pPr marL="0" indent="0">
              <a:buNone/>
            </a:pPr>
            <a:r>
              <a:rPr lang="en-US" dirty="0"/>
              <a:t>Example:</a:t>
            </a:r>
          </a:p>
          <a:p>
            <a:pPr marL="342900" indent="-342900">
              <a:buFont typeface="Wingdings" pitchFamily="34" charset="0"/>
              <a:buChar char="§"/>
            </a:pPr>
            <a:r>
              <a:rPr lang="en-US" dirty="0">
                <a:ea typeface="+mn-lt"/>
                <a:cs typeface="+mn-lt"/>
              </a:rPr>
              <a:t>x = [3 2 1 7 1 2 5 4], w = [½, ¾, 1, ¼ ]</a:t>
            </a:r>
            <a:endParaRPr lang="en-US" dirty="0"/>
          </a:p>
        </p:txBody>
      </p:sp>
      <p:pic>
        <p:nvPicPr>
          <p:cNvPr id="9" name="Picture 12" descr="Diagram&#10;&#10;Description automatically generated">
            <a:extLst>
              <a:ext uri="{FF2B5EF4-FFF2-40B4-BE49-F238E27FC236}">
                <a16:creationId xmlns:a16="http://schemas.microsoft.com/office/drawing/2014/main" id="{2ACBA398-79A3-A13E-4DDC-8D7EA6315227}"/>
              </a:ext>
            </a:extLst>
          </p:cNvPr>
          <p:cNvPicPr>
            <a:picLocks noChangeAspect="1"/>
          </p:cNvPicPr>
          <p:nvPr/>
        </p:nvPicPr>
        <p:blipFill>
          <a:blip r:embed="rId2"/>
          <a:stretch>
            <a:fillRect/>
          </a:stretch>
        </p:blipFill>
        <p:spPr>
          <a:xfrm>
            <a:off x="2438400" y="2877096"/>
            <a:ext cx="6344264" cy="3924436"/>
          </a:xfrm>
          <a:prstGeom prst="rect">
            <a:avLst/>
          </a:prstGeom>
        </p:spPr>
      </p:pic>
      <p:sp>
        <p:nvSpPr>
          <p:cNvPr id="13" name="TextBox 12">
            <a:extLst>
              <a:ext uri="{FF2B5EF4-FFF2-40B4-BE49-F238E27FC236}">
                <a16:creationId xmlns:a16="http://schemas.microsoft.com/office/drawing/2014/main" id="{62CE39F6-0402-622A-75EB-DB3A0338F8AB}"/>
              </a:ext>
            </a:extLst>
          </p:cNvPr>
          <p:cNvSpPr txBox="1"/>
          <p:nvPr/>
        </p:nvSpPr>
        <p:spPr>
          <a:xfrm>
            <a:off x="1608803" y="1399868"/>
            <a:ext cx="41442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FF9245"/>
                </a:solidFill>
                <a:latin typeface="Avenir Next LT Pro"/>
              </a:rPr>
              <a:t>THE MATHEMATICAL VIEW</a:t>
            </a:r>
            <a:endParaRPr lang="en-US" b="1">
              <a:solidFill>
                <a:schemeClr val="accent1">
                  <a:lumMod val="60000"/>
                  <a:lumOff val="40000"/>
                </a:schemeClr>
              </a:solidFill>
              <a:latin typeface="Avenir Next LT Pro"/>
            </a:endParaRPr>
          </a:p>
        </p:txBody>
      </p:sp>
      <p:cxnSp>
        <p:nvCxnSpPr>
          <p:cNvPr id="14" name="Straight Arrow Connector 13">
            <a:extLst>
              <a:ext uri="{FF2B5EF4-FFF2-40B4-BE49-F238E27FC236}">
                <a16:creationId xmlns:a16="http://schemas.microsoft.com/office/drawing/2014/main" id="{5A7CBB44-BF25-BD64-C88F-1DB16E3B5535}"/>
              </a:ext>
            </a:extLst>
          </p:cNvPr>
          <p:cNvCxnSpPr/>
          <p:nvPr/>
        </p:nvCxnSpPr>
        <p:spPr>
          <a:xfrm flipV="1">
            <a:off x="4925960" y="1552267"/>
            <a:ext cx="5413886" cy="24579"/>
          </a:xfrm>
          <a:prstGeom prst="straightConnector1">
            <a:avLst/>
          </a:prstGeom>
          <a:ln w="12700"/>
        </p:spPr>
        <p:style>
          <a:lnRef idx="3">
            <a:schemeClr val="accent1"/>
          </a:lnRef>
          <a:fillRef idx="0">
            <a:schemeClr val="accent1"/>
          </a:fillRef>
          <a:effectRef idx="2">
            <a:schemeClr val="accent1"/>
          </a:effectRef>
          <a:fontRef idx="minor">
            <a:schemeClr val="tx1"/>
          </a:fontRef>
        </p:style>
      </p:cxnSp>
      <p:cxnSp>
        <p:nvCxnSpPr>
          <p:cNvPr id="20" name="Straight Arrow Connector 19">
            <a:extLst>
              <a:ext uri="{FF2B5EF4-FFF2-40B4-BE49-F238E27FC236}">
                <a16:creationId xmlns:a16="http://schemas.microsoft.com/office/drawing/2014/main" id="{256550A2-F920-84A5-AF7E-E0BCF2C9A8F4}"/>
              </a:ext>
            </a:extLst>
          </p:cNvPr>
          <p:cNvCxnSpPr>
            <a:cxnSpLocks/>
          </p:cNvCxnSpPr>
          <p:nvPr/>
        </p:nvCxnSpPr>
        <p:spPr>
          <a:xfrm flipV="1">
            <a:off x="882444" y="1582992"/>
            <a:ext cx="546918" cy="6144"/>
          </a:xfrm>
          <a:prstGeom prst="straightConnector1">
            <a:avLst/>
          </a:prstGeom>
          <a:ln w="12700"/>
        </p:spPr>
        <p:style>
          <a:lnRef idx="3">
            <a:schemeClr val="accent1"/>
          </a:lnRef>
          <a:fillRef idx="0">
            <a:schemeClr val="accent1"/>
          </a:fillRef>
          <a:effectRef idx="2">
            <a:schemeClr val="accent1"/>
          </a:effectRef>
          <a:fontRef idx="minor">
            <a:schemeClr val="tx1"/>
          </a:fontRef>
        </p:style>
      </p:cxnSp>
      <p:cxnSp>
        <p:nvCxnSpPr>
          <p:cNvPr id="3" name="Straight Arrow Connector 2">
            <a:extLst>
              <a:ext uri="{FF2B5EF4-FFF2-40B4-BE49-F238E27FC236}">
                <a16:creationId xmlns:a16="http://schemas.microsoft.com/office/drawing/2014/main" id="{F4C59C64-470D-818E-6F15-618676AA5282}"/>
              </a:ext>
            </a:extLst>
          </p:cNvPr>
          <p:cNvCxnSpPr/>
          <p:nvPr/>
        </p:nvCxnSpPr>
        <p:spPr>
          <a:xfrm>
            <a:off x="2437170" y="4581831"/>
            <a:ext cx="1720645" cy="6146"/>
          </a:xfrm>
          <a:prstGeom prst="straightConnector1">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262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a:latin typeface="Avenir Next LT Pro"/>
              </a:rPr>
              <a:t>Padding Layer</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16</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Content Placeholder 7">
            <a:extLst>
              <a:ext uri="{FF2B5EF4-FFF2-40B4-BE49-F238E27FC236}">
                <a16:creationId xmlns:a16="http://schemas.microsoft.com/office/drawing/2014/main" id="{DC508DA0-5F0E-089D-F742-BD569D8AF325}"/>
              </a:ext>
            </a:extLst>
          </p:cNvPr>
          <p:cNvSpPr>
            <a:spLocks noGrp="1"/>
          </p:cNvSpPr>
          <p:nvPr>
            <p:ph idx="1"/>
          </p:nvPr>
        </p:nvSpPr>
        <p:spPr/>
        <p:txBody>
          <a:bodyPr vert="horz" lIns="91440" tIns="45720" rIns="91440" bIns="45720" rtlCol="0" anchor="t">
            <a:normAutofit/>
          </a:bodyPr>
          <a:lstStyle/>
          <a:p>
            <a:pPr marL="342900" indent="-342900">
              <a:buFont typeface="Wingdings" pitchFamily="34" charset="0"/>
              <a:buChar char="§"/>
            </a:pPr>
            <a:endParaRPr lang="en-US">
              <a:latin typeface="Avenir Next LT Pro"/>
            </a:endParaRPr>
          </a:p>
          <a:p>
            <a:pPr marL="342900" indent="-342900">
              <a:buFont typeface="Wingdings" pitchFamily="34" charset="0"/>
              <a:buChar char="§"/>
            </a:pPr>
            <a:endParaRPr lang="en-US">
              <a:latin typeface="Avenir Next LT Pro"/>
            </a:endParaRPr>
          </a:p>
        </p:txBody>
      </p:sp>
      <p:pic>
        <p:nvPicPr>
          <p:cNvPr id="3" name="Picture 3" descr="Diagram&#10;&#10;Description automatically generated">
            <a:extLst>
              <a:ext uri="{FF2B5EF4-FFF2-40B4-BE49-F238E27FC236}">
                <a16:creationId xmlns:a16="http://schemas.microsoft.com/office/drawing/2014/main" id="{81345E8C-713D-C167-5D37-0B2D890654D3}"/>
              </a:ext>
            </a:extLst>
          </p:cNvPr>
          <p:cNvPicPr>
            <a:picLocks noChangeAspect="1"/>
          </p:cNvPicPr>
          <p:nvPr/>
        </p:nvPicPr>
        <p:blipFill>
          <a:blip r:embed="rId2"/>
          <a:stretch>
            <a:fillRect/>
          </a:stretch>
        </p:blipFill>
        <p:spPr>
          <a:xfrm>
            <a:off x="1836174" y="4471372"/>
            <a:ext cx="7450393" cy="2097876"/>
          </a:xfrm>
          <a:prstGeom prst="rect">
            <a:avLst/>
          </a:prstGeom>
        </p:spPr>
      </p:pic>
      <p:sp>
        <p:nvSpPr>
          <p:cNvPr id="7" name="TextBox 6">
            <a:extLst>
              <a:ext uri="{FF2B5EF4-FFF2-40B4-BE49-F238E27FC236}">
                <a16:creationId xmlns:a16="http://schemas.microsoft.com/office/drawing/2014/main" id="{F863B351-27D9-68B1-08E4-38B9F4C278BE}"/>
              </a:ext>
            </a:extLst>
          </p:cNvPr>
          <p:cNvSpPr txBox="1"/>
          <p:nvPr/>
        </p:nvSpPr>
        <p:spPr>
          <a:xfrm>
            <a:off x="1261872" y="1412129"/>
            <a:ext cx="899897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Clr>
                <a:schemeClr val="accent1"/>
              </a:buClr>
              <a:buFont typeface="Wingdings"/>
              <a:buChar char="§"/>
            </a:pPr>
            <a:r>
              <a:rPr lang="en-US" sz="2000" dirty="0">
                <a:solidFill>
                  <a:schemeClr val="tx1">
                    <a:lumMod val="65000"/>
                    <a:lumOff val="35000"/>
                  </a:schemeClr>
                </a:solidFill>
                <a:latin typeface="Avenir Next LT Pro"/>
              </a:rPr>
              <a:t>The result of this convolution is a tensor with a smaller shape than the input one</a:t>
            </a:r>
          </a:p>
          <a:p>
            <a:pPr marL="285750" indent="-285750" algn="just">
              <a:buClr>
                <a:schemeClr val="accent1"/>
              </a:buClr>
              <a:buFont typeface="Wingdings"/>
              <a:buChar char="§"/>
            </a:pPr>
            <a:r>
              <a:rPr lang="en-US" sz="2000" dirty="0">
                <a:solidFill>
                  <a:schemeClr val="tx1">
                    <a:lumMod val="65000"/>
                    <a:lumOff val="35000"/>
                  </a:schemeClr>
                </a:solidFill>
                <a:latin typeface="Avenir Next LT Pro"/>
              </a:rPr>
              <a:t>To preserve/increase shape a </a:t>
            </a:r>
            <a:r>
              <a:rPr lang="en-US" sz="2000" b="1" i="1">
                <a:solidFill>
                  <a:schemeClr val="tx1">
                    <a:lumMod val="65000"/>
                    <a:lumOff val="35000"/>
                  </a:schemeClr>
                </a:solidFill>
                <a:latin typeface="Avenir Next LT Pro"/>
              </a:rPr>
              <a:t>padding </a:t>
            </a:r>
            <a:r>
              <a:rPr lang="en-US" sz="2000" dirty="0">
                <a:solidFill>
                  <a:schemeClr val="tx1">
                    <a:lumMod val="65000"/>
                    <a:lumOff val="35000"/>
                  </a:schemeClr>
                </a:solidFill>
                <a:latin typeface="Avenir Next LT Pro"/>
              </a:rPr>
              <a:t>procedure can be applied</a:t>
            </a:r>
          </a:p>
          <a:p>
            <a:pPr marL="742950" lvl="1" indent="-285750" algn="just">
              <a:buClr>
                <a:schemeClr val="accent1"/>
              </a:buClr>
              <a:buFont typeface="Wingdings"/>
              <a:buChar char="§"/>
            </a:pPr>
            <a:r>
              <a:rPr lang="en-US" sz="2000" dirty="0">
                <a:solidFill>
                  <a:schemeClr val="tx1">
                    <a:lumMod val="65000"/>
                    <a:lumOff val="35000"/>
                  </a:schemeClr>
                </a:solidFill>
                <a:latin typeface="Avenir Next LT Pro"/>
              </a:rPr>
              <a:t>It consists in padding zero </a:t>
            </a:r>
            <a:r>
              <a:rPr lang="en-US" sz="2000">
                <a:solidFill>
                  <a:schemeClr val="tx1">
                    <a:lumMod val="65000"/>
                    <a:lumOff val="35000"/>
                  </a:schemeClr>
                </a:solidFill>
                <a:latin typeface="Avenir Next LT Pro"/>
              </a:rPr>
              <a:t>pixels</a:t>
            </a:r>
            <a:r>
              <a:rPr lang="en-US" sz="2000" dirty="0">
                <a:solidFill>
                  <a:schemeClr val="tx1">
                    <a:lumMod val="65000"/>
                    <a:lumOff val="35000"/>
                  </a:schemeClr>
                </a:solidFill>
                <a:latin typeface="Avenir Next LT Pro"/>
              </a:rPr>
              <a:t> to input tensor</a:t>
            </a:r>
            <a:endParaRPr lang="en-US" sz="2000" dirty="0">
              <a:solidFill>
                <a:schemeClr val="tx1">
                  <a:lumMod val="65000"/>
                  <a:lumOff val="35000"/>
                </a:schemeClr>
              </a:solidFill>
              <a:latin typeface="Century Schoolbook"/>
            </a:endParaRPr>
          </a:p>
          <a:p>
            <a:pPr marL="742950" lvl="1" indent="-285750" algn="just">
              <a:buClr>
                <a:schemeClr val="accent1"/>
              </a:buClr>
              <a:buFont typeface="Wingdings"/>
              <a:buChar char="§"/>
            </a:pPr>
            <a:r>
              <a:rPr lang="en-US" sz="2000" dirty="0">
                <a:solidFill>
                  <a:schemeClr val="tx1">
                    <a:lumMod val="65000"/>
                    <a:lumOff val="35000"/>
                  </a:schemeClr>
                </a:solidFill>
                <a:latin typeface="Avenir Next LT Pro"/>
              </a:rPr>
              <a:t>Usually, a </a:t>
            </a:r>
            <a:r>
              <a:rPr lang="en-US" sz="2000" b="1" i="1">
                <a:solidFill>
                  <a:schemeClr val="tx1">
                    <a:lumMod val="65000"/>
                    <a:lumOff val="35000"/>
                  </a:schemeClr>
                </a:solidFill>
                <a:latin typeface="Avenir Next LT Pro"/>
              </a:rPr>
              <a:t>same padding</a:t>
            </a:r>
            <a:r>
              <a:rPr lang="en-US" sz="2000" dirty="0">
                <a:solidFill>
                  <a:schemeClr val="tx1">
                    <a:lumMod val="65000"/>
                    <a:lumOff val="35000"/>
                  </a:schemeClr>
                </a:solidFill>
                <a:latin typeface="Avenir Next LT Pro"/>
              </a:rPr>
              <a:t> procedure is used, meaning that the output vector has the same size as the input one.</a:t>
            </a:r>
            <a:endParaRPr lang="en-US" sz="2000" dirty="0">
              <a:solidFill>
                <a:schemeClr val="tx1">
                  <a:lumMod val="65000"/>
                  <a:lumOff val="35000"/>
                </a:schemeClr>
              </a:solidFill>
            </a:endParaRPr>
          </a:p>
        </p:txBody>
      </p:sp>
      <p:pic>
        <p:nvPicPr>
          <p:cNvPr id="4" name="Picture 4">
            <a:extLst>
              <a:ext uri="{FF2B5EF4-FFF2-40B4-BE49-F238E27FC236}">
                <a16:creationId xmlns:a16="http://schemas.microsoft.com/office/drawing/2014/main" id="{3B88AD4F-CD2C-6163-D379-E65B70FD48C1}"/>
              </a:ext>
            </a:extLst>
          </p:cNvPr>
          <p:cNvPicPr>
            <a:picLocks noChangeAspect="1"/>
          </p:cNvPicPr>
          <p:nvPr/>
        </p:nvPicPr>
        <p:blipFill>
          <a:blip r:embed="rId3"/>
          <a:stretch>
            <a:fillRect/>
          </a:stretch>
        </p:blipFill>
        <p:spPr>
          <a:xfrm>
            <a:off x="8122674" y="4560909"/>
            <a:ext cx="1010265" cy="173575"/>
          </a:xfrm>
          <a:prstGeom prst="rect">
            <a:avLst/>
          </a:prstGeom>
        </p:spPr>
      </p:pic>
      <p:pic>
        <p:nvPicPr>
          <p:cNvPr id="5" name="Picture 6" descr="A picture containing text&#10;&#10;Description automatically generated">
            <a:extLst>
              <a:ext uri="{FF2B5EF4-FFF2-40B4-BE49-F238E27FC236}">
                <a16:creationId xmlns:a16="http://schemas.microsoft.com/office/drawing/2014/main" id="{AA615E85-186F-6024-0C1A-943DE962C56A}"/>
              </a:ext>
            </a:extLst>
          </p:cNvPr>
          <p:cNvPicPr>
            <a:picLocks noChangeAspect="1"/>
          </p:cNvPicPr>
          <p:nvPr/>
        </p:nvPicPr>
        <p:blipFill>
          <a:blip r:embed="rId4"/>
          <a:stretch>
            <a:fillRect/>
          </a:stretch>
        </p:blipFill>
        <p:spPr>
          <a:xfrm>
            <a:off x="6389739" y="4547779"/>
            <a:ext cx="801330" cy="193689"/>
          </a:xfrm>
          <a:prstGeom prst="rect">
            <a:avLst/>
          </a:prstGeom>
        </p:spPr>
      </p:pic>
      <p:sp>
        <p:nvSpPr>
          <p:cNvPr id="6" name="TextBox 5">
            <a:extLst>
              <a:ext uri="{FF2B5EF4-FFF2-40B4-BE49-F238E27FC236}">
                <a16:creationId xmlns:a16="http://schemas.microsoft.com/office/drawing/2014/main" id="{823D61AC-2676-B007-F382-00B6FBB541DB}"/>
              </a:ext>
            </a:extLst>
          </p:cNvPr>
          <p:cNvSpPr txBox="1"/>
          <p:nvPr/>
        </p:nvSpPr>
        <p:spPr>
          <a:xfrm>
            <a:off x="2469126" y="400541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P = kernel size -1</a:t>
            </a:r>
          </a:p>
        </p:txBody>
      </p:sp>
      <p:sp>
        <p:nvSpPr>
          <p:cNvPr id="13" name="TextBox 12">
            <a:extLst>
              <a:ext uri="{FF2B5EF4-FFF2-40B4-BE49-F238E27FC236}">
                <a16:creationId xmlns:a16="http://schemas.microsoft.com/office/drawing/2014/main" id="{40C7D0AE-A279-079B-C559-D8D1544A7686}"/>
              </a:ext>
            </a:extLst>
          </p:cNvPr>
          <p:cNvSpPr txBox="1"/>
          <p:nvPr/>
        </p:nvSpPr>
        <p:spPr>
          <a:xfrm>
            <a:off x="5418803" y="3950108"/>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P: input size = output size</a:t>
            </a:r>
          </a:p>
        </p:txBody>
      </p:sp>
      <p:sp>
        <p:nvSpPr>
          <p:cNvPr id="14" name="TextBox 13">
            <a:extLst>
              <a:ext uri="{FF2B5EF4-FFF2-40B4-BE49-F238E27FC236}">
                <a16:creationId xmlns:a16="http://schemas.microsoft.com/office/drawing/2014/main" id="{EB8CDF5E-8020-F50F-EC20-B9B49523AA22}"/>
              </a:ext>
            </a:extLst>
          </p:cNvPr>
          <p:cNvSpPr txBox="1"/>
          <p:nvPr/>
        </p:nvSpPr>
        <p:spPr>
          <a:xfrm>
            <a:off x="8718756" y="3968543"/>
            <a:ext cx="113316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P = 0</a:t>
            </a:r>
          </a:p>
        </p:txBody>
      </p:sp>
      <p:sp>
        <p:nvSpPr>
          <p:cNvPr id="9" name="Oval 8">
            <a:extLst>
              <a:ext uri="{FF2B5EF4-FFF2-40B4-BE49-F238E27FC236}">
                <a16:creationId xmlns:a16="http://schemas.microsoft.com/office/drawing/2014/main" id="{A03EEC56-009D-DA92-E72F-6ECEDEF83777}"/>
              </a:ext>
            </a:extLst>
          </p:cNvPr>
          <p:cNvSpPr/>
          <p:nvPr/>
        </p:nvSpPr>
        <p:spPr>
          <a:xfrm>
            <a:off x="3532546" y="4399012"/>
            <a:ext cx="1677628" cy="41172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24DAB1B-CC8A-85FF-98B4-9609052D1964}"/>
              </a:ext>
            </a:extLst>
          </p:cNvPr>
          <p:cNvSpPr/>
          <p:nvPr/>
        </p:nvSpPr>
        <p:spPr>
          <a:xfrm>
            <a:off x="5910723" y="4442028"/>
            <a:ext cx="1677628" cy="41172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47BC2E0-7B30-00F8-8DFE-EFDD0F825A7A}"/>
              </a:ext>
            </a:extLst>
          </p:cNvPr>
          <p:cNvSpPr/>
          <p:nvPr/>
        </p:nvSpPr>
        <p:spPr>
          <a:xfrm>
            <a:off x="7784997" y="4442027"/>
            <a:ext cx="1677628" cy="41172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55F46C58-2DD4-CE14-01A9-8080E926032B}"/>
              </a:ext>
            </a:extLst>
          </p:cNvPr>
          <p:cNvCxnSpPr/>
          <p:nvPr/>
        </p:nvCxnSpPr>
        <p:spPr>
          <a:xfrm>
            <a:off x="3527938" y="4277646"/>
            <a:ext cx="422787" cy="1401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6F7DE8E-6F27-3BED-D975-0768CB826EE6}"/>
              </a:ext>
            </a:extLst>
          </p:cNvPr>
          <p:cNvCxnSpPr>
            <a:cxnSpLocks/>
          </p:cNvCxnSpPr>
          <p:nvPr/>
        </p:nvCxnSpPr>
        <p:spPr>
          <a:xfrm flipH="1">
            <a:off x="6703757" y="4173179"/>
            <a:ext cx="13519" cy="2015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08DBAE4-360F-B330-D6D8-F275009A1D6D}"/>
              </a:ext>
            </a:extLst>
          </p:cNvPr>
          <p:cNvCxnSpPr>
            <a:cxnSpLocks/>
          </p:cNvCxnSpPr>
          <p:nvPr/>
        </p:nvCxnSpPr>
        <p:spPr>
          <a:xfrm flipH="1">
            <a:off x="8811547" y="4197759"/>
            <a:ext cx="173293" cy="2507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924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a:latin typeface="Avenir Next LT Pro"/>
              </a:rPr>
              <a:t>Strides</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17</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Content Placeholder 7">
            <a:extLst>
              <a:ext uri="{FF2B5EF4-FFF2-40B4-BE49-F238E27FC236}">
                <a16:creationId xmlns:a16="http://schemas.microsoft.com/office/drawing/2014/main" id="{DC508DA0-5F0E-089D-F742-BD569D8AF325}"/>
              </a:ext>
            </a:extLst>
          </p:cNvPr>
          <p:cNvSpPr>
            <a:spLocks noGrp="1"/>
          </p:cNvSpPr>
          <p:nvPr>
            <p:ph idx="1"/>
          </p:nvPr>
        </p:nvSpPr>
        <p:spPr>
          <a:xfrm>
            <a:off x="1261872" y="1927123"/>
            <a:ext cx="8595360" cy="1648024"/>
          </a:xfrm>
        </p:spPr>
        <p:txBody>
          <a:bodyPr vert="horz" lIns="91440" tIns="45720" rIns="91440" bIns="45720" rtlCol="0" anchor="t">
            <a:normAutofit/>
          </a:bodyPr>
          <a:lstStyle/>
          <a:p>
            <a:pPr marL="342900" indent="-342900">
              <a:buFont typeface="Wingdings" pitchFamily="34" charset="0"/>
              <a:buChar char="§"/>
            </a:pPr>
            <a:r>
              <a:rPr lang="en-US">
                <a:latin typeface="Avenir Next LT Pro"/>
              </a:rPr>
              <a:t>One concept introduced in the previous example is </a:t>
            </a:r>
            <a:r>
              <a:rPr lang="en-US" b="1">
                <a:latin typeface="Avenir Next LT Pro"/>
              </a:rPr>
              <a:t>the number of cells the filter is moved when shifted</a:t>
            </a:r>
            <a:r>
              <a:rPr lang="en-US">
                <a:latin typeface="Avenir Next LT Pro"/>
              </a:rPr>
              <a:t> across the vector x (to pass from a y index to another)</a:t>
            </a:r>
            <a:endParaRPr lang="en-US"/>
          </a:p>
          <a:p>
            <a:pPr marL="342900" indent="-342900">
              <a:buFont typeface="Wingdings" pitchFamily="34" charset="0"/>
              <a:buChar char="§"/>
            </a:pPr>
            <a:r>
              <a:rPr lang="en-US">
                <a:latin typeface="Avenir Next LT Pro"/>
              </a:rPr>
              <a:t>It is called </a:t>
            </a:r>
            <a:r>
              <a:rPr lang="en-US" b="1">
                <a:latin typeface="Avenir Next LT Pro"/>
              </a:rPr>
              <a:t>strides</a:t>
            </a:r>
            <a:r>
              <a:rPr lang="en-US">
                <a:latin typeface="Avenir Next LT Pro"/>
              </a:rPr>
              <a:t> </a:t>
            </a:r>
            <a:endParaRPr lang="en-US"/>
          </a:p>
        </p:txBody>
      </p:sp>
      <p:sp>
        <p:nvSpPr>
          <p:cNvPr id="6" name="TextBox 5">
            <a:extLst>
              <a:ext uri="{FF2B5EF4-FFF2-40B4-BE49-F238E27FC236}">
                <a16:creationId xmlns:a16="http://schemas.microsoft.com/office/drawing/2014/main" id="{3BE48217-B938-2374-96CF-7A8B80774A6A}"/>
              </a:ext>
            </a:extLst>
          </p:cNvPr>
          <p:cNvSpPr txBox="1"/>
          <p:nvPr/>
        </p:nvSpPr>
        <p:spPr>
          <a:xfrm>
            <a:off x="1608803" y="1399868"/>
            <a:ext cx="41442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solidFill>
                  <a:srgbClr val="FF9245"/>
                </a:solidFill>
                <a:latin typeface="Avenir Next LT Pro"/>
              </a:rPr>
              <a:t>MOVING ALONG INPUTS</a:t>
            </a:r>
            <a:endParaRPr lang="en-US" dirty="0"/>
          </a:p>
        </p:txBody>
      </p:sp>
      <p:cxnSp>
        <p:nvCxnSpPr>
          <p:cNvPr id="15" name="Straight Arrow Connector 14">
            <a:extLst>
              <a:ext uri="{FF2B5EF4-FFF2-40B4-BE49-F238E27FC236}">
                <a16:creationId xmlns:a16="http://schemas.microsoft.com/office/drawing/2014/main" id="{A4D64071-876B-E7CC-37BC-FB70F41EF647}"/>
              </a:ext>
            </a:extLst>
          </p:cNvPr>
          <p:cNvCxnSpPr/>
          <p:nvPr/>
        </p:nvCxnSpPr>
        <p:spPr>
          <a:xfrm flipV="1">
            <a:off x="4925960" y="1552267"/>
            <a:ext cx="5413886" cy="24579"/>
          </a:xfrm>
          <a:prstGeom prst="straightConnector1">
            <a:avLst/>
          </a:prstGeom>
          <a:ln w="12700"/>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430B36A0-535A-EF3E-6B64-6A1867084AE0}"/>
              </a:ext>
            </a:extLst>
          </p:cNvPr>
          <p:cNvCxnSpPr>
            <a:cxnSpLocks/>
          </p:cNvCxnSpPr>
          <p:nvPr/>
        </p:nvCxnSpPr>
        <p:spPr>
          <a:xfrm flipV="1">
            <a:off x="882444" y="1582992"/>
            <a:ext cx="546918" cy="6144"/>
          </a:xfrm>
          <a:prstGeom prst="straightConnector1">
            <a:avLst/>
          </a:prstGeom>
          <a:ln w="12700"/>
        </p:spPr>
        <p:style>
          <a:lnRef idx="3">
            <a:schemeClr val="accent1"/>
          </a:lnRef>
          <a:fillRef idx="0">
            <a:schemeClr val="accent1"/>
          </a:fillRef>
          <a:effectRef idx="2">
            <a:schemeClr val="accent1"/>
          </a:effectRef>
          <a:fontRef idx="minor">
            <a:schemeClr val="tx1"/>
          </a:fontRef>
        </p:style>
      </p:cxnSp>
      <p:graphicFrame>
        <p:nvGraphicFramePr>
          <p:cNvPr id="3" name="Table 3">
            <a:extLst>
              <a:ext uri="{FF2B5EF4-FFF2-40B4-BE49-F238E27FC236}">
                <a16:creationId xmlns:a16="http://schemas.microsoft.com/office/drawing/2014/main" id="{10EB83DC-71BB-6B39-FA10-A1034E542172}"/>
              </a:ext>
            </a:extLst>
          </p:cNvPr>
          <p:cNvGraphicFramePr>
            <a:graphicFrameLocks noGrp="1"/>
          </p:cNvGraphicFramePr>
          <p:nvPr>
            <p:extLst>
              <p:ext uri="{D42A27DB-BD31-4B8C-83A1-F6EECF244321}">
                <p14:modId xmlns:p14="http://schemas.microsoft.com/office/powerpoint/2010/main" val="3048858196"/>
              </p:ext>
            </p:extLst>
          </p:nvPr>
        </p:nvGraphicFramePr>
        <p:xfrm>
          <a:off x="3138780" y="4004131"/>
          <a:ext cx="3582782" cy="524626"/>
        </p:xfrm>
        <a:graphic>
          <a:graphicData uri="http://schemas.openxmlformats.org/drawingml/2006/table">
            <a:tbl>
              <a:tblPr firstRow="1" bandRow="1">
                <a:tableStyleId>{793D81CF-94F2-401A-BA57-92F5A7B2D0C5}</a:tableStyleId>
              </a:tblPr>
              <a:tblGrid>
                <a:gridCol w="511826">
                  <a:extLst>
                    <a:ext uri="{9D8B030D-6E8A-4147-A177-3AD203B41FA5}">
                      <a16:colId xmlns:a16="http://schemas.microsoft.com/office/drawing/2014/main" val="1157469180"/>
                    </a:ext>
                  </a:extLst>
                </a:gridCol>
                <a:gridCol w="511826">
                  <a:extLst>
                    <a:ext uri="{9D8B030D-6E8A-4147-A177-3AD203B41FA5}">
                      <a16:colId xmlns:a16="http://schemas.microsoft.com/office/drawing/2014/main" val="1221233013"/>
                    </a:ext>
                  </a:extLst>
                </a:gridCol>
                <a:gridCol w="511826">
                  <a:extLst>
                    <a:ext uri="{9D8B030D-6E8A-4147-A177-3AD203B41FA5}">
                      <a16:colId xmlns:a16="http://schemas.microsoft.com/office/drawing/2014/main" val="3095519350"/>
                    </a:ext>
                  </a:extLst>
                </a:gridCol>
                <a:gridCol w="511826">
                  <a:extLst>
                    <a:ext uri="{9D8B030D-6E8A-4147-A177-3AD203B41FA5}">
                      <a16:colId xmlns:a16="http://schemas.microsoft.com/office/drawing/2014/main" val="1396065324"/>
                    </a:ext>
                  </a:extLst>
                </a:gridCol>
                <a:gridCol w="511826">
                  <a:extLst>
                    <a:ext uri="{9D8B030D-6E8A-4147-A177-3AD203B41FA5}">
                      <a16:colId xmlns:a16="http://schemas.microsoft.com/office/drawing/2014/main" val="1804094302"/>
                    </a:ext>
                  </a:extLst>
                </a:gridCol>
                <a:gridCol w="511826">
                  <a:extLst>
                    <a:ext uri="{9D8B030D-6E8A-4147-A177-3AD203B41FA5}">
                      <a16:colId xmlns:a16="http://schemas.microsoft.com/office/drawing/2014/main" val="1640855868"/>
                    </a:ext>
                  </a:extLst>
                </a:gridCol>
                <a:gridCol w="511826">
                  <a:extLst>
                    <a:ext uri="{9D8B030D-6E8A-4147-A177-3AD203B41FA5}">
                      <a16:colId xmlns:a16="http://schemas.microsoft.com/office/drawing/2014/main" val="1143058318"/>
                    </a:ext>
                  </a:extLst>
                </a:gridCol>
              </a:tblGrid>
              <a:tr h="524626">
                <a:tc>
                  <a:txBody>
                    <a:bodyPr/>
                    <a:lstStyle/>
                    <a:p>
                      <a:pPr algn="ctr"/>
                      <a:endParaRPr lang="en-US">
                        <a:solidFill>
                          <a:schemeClr val="tx1">
                            <a:lumMod val="75000"/>
                            <a:lumOff val="25000"/>
                          </a:schemeClr>
                        </a:solidFill>
                      </a:endParaRPr>
                    </a:p>
                  </a:txBody>
                  <a:tcP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endParaRPr lang="en-US">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algn="ctr"/>
                      <a:endParaRPr lang="en-US">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086695749"/>
                  </a:ext>
                </a:extLst>
              </a:tr>
            </a:tbl>
          </a:graphicData>
        </a:graphic>
      </p:graphicFrame>
      <p:sp>
        <p:nvSpPr>
          <p:cNvPr id="5" name="Rectangle 4">
            <a:extLst>
              <a:ext uri="{FF2B5EF4-FFF2-40B4-BE49-F238E27FC236}">
                <a16:creationId xmlns:a16="http://schemas.microsoft.com/office/drawing/2014/main" id="{7A999969-9905-1498-813C-22E1BEE8DDC3}"/>
              </a:ext>
            </a:extLst>
          </p:cNvPr>
          <p:cNvSpPr/>
          <p:nvPr/>
        </p:nvSpPr>
        <p:spPr>
          <a:xfrm>
            <a:off x="3144842" y="4023181"/>
            <a:ext cx="1545647" cy="515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B4E5AE4-54F1-244D-1739-B2330327CC12}"/>
              </a:ext>
            </a:extLst>
          </p:cNvPr>
          <p:cNvSpPr/>
          <p:nvPr/>
        </p:nvSpPr>
        <p:spPr>
          <a:xfrm>
            <a:off x="3660058" y="4023180"/>
            <a:ext cx="1545647" cy="51521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 name="Table 3">
            <a:extLst>
              <a:ext uri="{FF2B5EF4-FFF2-40B4-BE49-F238E27FC236}">
                <a16:creationId xmlns:a16="http://schemas.microsoft.com/office/drawing/2014/main" id="{909AEABD-2885-F8E4-2FE8-07B839DA8F8A}"/>
              </a:ext>
            </a:extLst>
          </p:cNvPr>
          <p:cNvGraphicFramePr>
            <a:graphicFrameLocks noGrp="1"/>
          </p:cNvGraphicFramePr>
          <p:nvPr>
            <p:extLst>
              <p:ext uri="{D42A27DB-BD31-4B8C-83A1-F6EECF244321}">
                <p14:modId xmlns:p14="http://schemas.microsoft.com/office/powerpoint/2010/main" val="2601531980"/>
              </p:ext>
            </p:extLst>
          </p:nvPr>
        </p:nvGraphicFramePr>
        <p:xfrm>
          <a:off x="3355256" y="5614721"/>
          <a:ext cx="3582782" cy="524626"/>
        </p:xfrm>
        <a:graphic>
          <a:graphicData uri="http://schemas.openxmlformats.org/drawingml/2006/table">
            <a:tbl>
              <a:tblPr firstRow="1" bandRow="1">
                <a:tableStyleId>{793D81CF-94F2-401A-BA57-92F5A7B2D0C5}</a:tableStyleId>
              </a:tblPr>
              <a:tblGrid>
                <a:gridCol w="511826">
                  <a:extLst>
                    <a:ext uri="{9D8B030D-6E8A-4147-A177-3AD203B41FA5}">
                      <a16:colId xmlns:a16="http://schemas.microsoft.com/office/drawing/2014/main" val="1157469180"/>
                    </a:ext>
                  </a:extLst>
                </a:gridCol>
                <a:gridCol w="511826">
                  <a:extLst>
                    <a:ext uri="{9D8B030D-6E8A-4147-A177-3AD203B41FA5}">
                      <a16:colId xmlns:a16="http://schemas.microsoft.com/office/drawing/2014/main" val="1221233013"/>
                    </a:ext>
                  </a:extLst>
                </a:gridCol>
                <a:gridCol w="511826">
                  <a:extLst>
                    <a:ext uri="{9D8B030D-6E8A-4147-A177-3AD203B41FA5}">
                      <a16:colId xmlns:a16="http://schemas.microsoft.com/office/drawing/2014/main" val="3095519350"/>
                    </a:ext>
                  </a:extLst>
                </a:gridCol>
                <a:gridCol w="511826">
                  <a:extLst>
                    <a:ext uri="{9D8B030D-6E8A-4147-A177-3AD203B41FA5}">
                      <a16:colId xmlns:a16="http://schemas.microsoft.com/office/drawing/2014/main" val="1396065324"/>
                    </a:ext>
                  </a:extLst>
                </a:gridCol>
                <a:gridCol w="511826">
                  <a:extLst>
                    <a:ext uri="{9D8B030D-6E8A-4147-A177-3AD203B41FA5}">
                      <a16:colId xmlns:a16="http://schemas.microsoft.com/office/drawing/2014/main" val="1804094302"/>
                    </a:ext>
                  </a:extLst>
                </a:gridCol>
                <a:gridCol w="511826">
                  <a:extLst>
                    <a:ext uri="{9D8B030D-6E8A-4147-A177-3AD203B41FA5}">
                      <a16:colId xmlns:a16="http://schemas.microsoft.com/office/drawing/2014/main" val="1640855868"/>
                    </a:ext>
                  </a:extLst>
                </a:gridCol>
                <a:gridCol w="511826">
                  <a:extLst>
                    <a:ext uri="{9D8B030D-6E8A-4147-A177-3AD203B41FA5}">
                      <a16:colId xmlns:a16="http://schemas.microsoft.com/office/drawing/2014/main" val="1143058318"/>
                    </a:ext>
                  </a:extLst>
                </a:gridCol>
              </a:tblGrid>
              <a:tr h="524626">
                <a:tc>
                  <a:txBody>
                    <a:bodyPr/>
                    <a:lstStyle/>
                    <a:p>
                      <a:pPr algn="ctr"/>
                      <a:endParaRPr lang="en-US">
                        <a:solidFill>
                          <a:schemeClr val="tx1">
                            <a:lumMod val="75000"/>
                            <a:lumOff val="25000"/>
                          </a:schemeClr>
                        </a:solidFill>
                      </a:endParaRPr>
                    </a:p>
                  </a:txBody>
                  <a:tcP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endParaRPr lang="en-US">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algn="ctr"/>
                      <a:endParaRPr lang="en-US">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086695749"/>
                  </a:ext>
                </a:extLst>
              </a:tr>
            </a:tbl>
          </a:graphicData>
        </a:graphic>
      </p:graphicFrame>
      <p:sp>
        <p:nvSpPr>
          <p:cNvPr id="24" name="Rectangle 23">
            <a:extLst>
              <a:ext uri="{FF2B5EF4-FFF2-40B4-BE49-F238E27FC236}">
                <a16:creationId xmlns:a16="http://schemas.microsoft.com/office/drawing/2014/main" id="{4F93AC74-E09B-BA92-2BED-0E206FF88A0C}"/>
              </a:ext>
            </a:extLst>
          </p:cNvPr>
          <p:cNvSpPr/>
          <p:nvPr/>
        </p:nvSpPr>
        <p:spPr>
          <a:xfrm>
            <a:off x="3361319" y="5633771"/>
            <a:ext cx="1545647" cy="515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F14172C-3EC2-9C9C-8FDF-234FE7FCB142}"/>
              </a:ext>
            </a:extLst>
          </p:cNvPr>
          <p:cNvSpPr/>
          <p:nvPr/>
        </p:nvSpPr>
        <p:spPr>
          <a:xfrm>
            <a:off x="4378762" y="5633770"/>
            <a:ext cx="1545647" cy="51521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6" name="Table 3">
            <a:extLst>
              <a:ext uri="{FF2B5EF4-FFF2-40B4-BE49-F238E27FC236}">
                <a16:creationId xmlns:a16="http://schemas.microsoft.com/office/drawing/2014/main" id="{3187CC34-0F3F-B400-7A51-77669643F7B1}"/>
              </a:ext>
            </a:extLst>
          </p:cNvPr>
          <p:cNvGraphicFramePr>
            <a:graphicFrameLocks noGrp="1"/>
          </p:cNvGraphicFramePr>
          <p:nvPr>
            <p:extLst>
              <p:ext uri="{D42A27DB-BD31-4B8C-83A1-F6EECF244321}">
                <p14:modId xmlns:p14="http://schemas.microsoft.com/office/powerpoint/2010/main" val="1762549614"/>
              </p:ext>
            </p:extLst>
          </p:nvPr>
        </p:nvGraphicFramePr>
        <p:xfrm>
          <a:off x="7888290" y="3999800"/>
          <a:ext cx="2559130" cy="524626"/>
        </p:xfrm>
        <a:graphic>
          <a:graphicData uri="http://schemas.openxmlformats.org/drawingml/2006/table">
            <a:tbl>
              <a:tblPr firstRow="1" bandRow="1">
                <a:tableStyleId>{793D81CF-94F2-401A-BA57-92F5A7B2D0C5}</a:tableStyleId>
              </a:tblPr>
              <a:tblGrid>
                <a:gridCol w="511826">
                  <a:extLst>
                    <a:ext uri="{9D8B030D-6E8A-4147-A177-3AD203B41FA5}">
                      <a16:colId xmlns:a16="http://schemas.microsoft.com/office/drawing/2014/main" val="1157469180"/>
                    </a:ext>
                  </a:extLst>
                </a:gridCol>
                <a:gridCol w="511826">
                  <a:extLst>
                    <a:ext uri="{9D8B030D-6E8A-4147-A177-3AD203B41FA5}">
                      <a16:colId xmlns:a16="http://schemas.microsoft.com/office/drawing/2014/main" val="1221233013"/>
                    </a:ext>
                  </a:extLst>
                </a:gridCol>
                <a:gridCol w="511826">
                  <a:extLst>
                    <a:ext uri="{9D8B030D-6E8A-4147-A177-3AD203B41FA5}">
                      <a16:colId xmlns:a16="http://schemas.microsoft.com/office/drawing/2014/main" val="3095519350"/>
                    </a:ext>
                  </a:extLst>
                </a:gridCol>
                <a:gridCol w="511826">
                  <a:extLst>
                    <a:ext uri="{9D8B030D-6E8A-4147-A177-3AD203B41FA5}">
                      <a16:colId xmlns:a16="http://schemas.microsoft.com/office/drawing/2014/main" val="1396065324"/>
                    </a:ext>
                  </a:extLst>
                </a:gridCol>
                <a:gridCol w="511826">
                  <a:extLst>
                    <a:ext uri="{9D8B030D-6E8A-4147-A177-3AD203B41FA5}">
                      <a16:colId xmlns:a16="http://schemas.microsoft.com/office/drawing/2014/main" val="1804094302"/>
                    </a:ext>
                  </a:extLst>
                </a:gridCol>
              </a:tblGrid>
              <a:tr h="524626">
                <a:tc>
                  <a:txBody>
                    <a:bodyPr/>
                    <a:lstStyle/>
                    <a:p>
                      <a:pPr algn="ctr"/>
                      <a:endParaRPr lang="en-US">
                        <a:solidFill>
                          <a:schemeClr val="tx1">
                            <a:lumMod val="75000"/>
                            <a:lumOff val="25000"/>
                          </a:schemeClr>
                        </a:solidFill>
                      </a:endParaRPr>
                    </a:p>
                  </a:txBody>
                  <a:tcP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FF0000"/>
                    </a:solid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solidFill>
                      <a:srgbClr val="00B050"/>
                    </a:solid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endParaRPr lang="en-US">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extLst>
                  <a:ext uri="{0D108BD9-81ED-4DB2-BD59-A6C34878D82A}">
                    <a16:rowId xmlns:a16="http://schemas.microsoft.com/office/drawing/2014/main" val="1086695749"/>
                  </a:ext>
                </a:extLst>
              </a:tr>
            </a:tbl>
          </a:graphicData>
        </a:graphic>
      </p:graphicFrame>
      <p:graphicFrame>
        <p:nvGraphicFramePr>
          <p:cNvPr id="32" name="Table 3">
            <a:extLst>
              <a:ext uri="{FF2B5EF4-FFF2-40B4-BE49-F238E27FC236}">
                <a16:creationId xmlns:a16="http://schemas.microsoft.com/office/drawing/2014/main" id="{EAF9FF75-4A3B-2E58-A730-C9F0591A51DA}"/>
              </a:ext>
            </a:extLst>
          </p:cNvPr>
          <p:cNvGraphicFramePr>
            <a:graphicFrameLocks noGrp="1"/>
          </p:cNvGraphicFramePr>
          <p:nvPr>
            <p:extLst>
              <p:ext uri="{D42A27DB-BD31-4B8C-83A1-F6EECF244321}">
                <p14:modId xmlns:p14="http://schemas.microsoft.com/office/powerpoint/2010/main" val="1097402664"/>
              </p:ext>
            </p:extLst>
          </p:nvPr>
        </p:nvGraphicFramePr>
        <p:xfrm>
          <a:off x="7987869" y="5614721"/>
          <a:ext cx="1535478" cy="524626"/>
        </p:xfrm>
        <a:graphic>
          <a:graphicData uri="http://schemas.openxmlformats.org/drawingml/2006/table">
            <a:tbl>
              <a:tblPr firstRow="1" bandRow="1">
                <a:tableStyleId>{793D81CF-94F2-401A-BA57-92F5A7B2D0C5}</a:tableStyleId>
              </a:tblPr>
              <a:tblGrid>
                <a:gridCol w="511826">
                  <a:extLst>
                    <a:ext uri="{9D8B030D-6E8A-4147-A177-3AD203B41FA5}">
                      <a16:colId xmlns:a16="http://schemas.microsoft.com/office/drawing/2014/main" val="1157469180"/>
                    </a:ext>
                  </a:extLst>
                </a:gridCol>
                <a:gridCol w="511826">
                  <a:extLst>
                    <a:ext uri="{9D8B030D-6E8A-4147-A177-3AD203B41FA5}">
                      <a16:colId xmlns:a16="http://schemas.microsoft.com/office/drawing/2014/main" val="1221233013"/>
                    </a:ext>
                  </a:extLst>
                </a:gridCol>
                <a:gridCol w="511826">
                  <a:extLst>
                    <a:ext uri="{9D8B030D-6E8A-4147-A177-3AD203B41FA5}">
                      <a16:colId xmlns:a16="http://schemas.microsoft.com/office/drawing/2014/main" val="3095519350"/>
                    </a:ext>
                  </a:extLst>
                </a:gridCol>
              </a:tblGrid>
              <a:tr h="524626">
                <a:tc>
                  <a:txBody>
                    <a:bodyPr/>
                    <a:lstStyle/>
                    <a:p>
                      <a:pPr algn="ctr"/>
                      <a:endParaRPr lang="en-US">
                        <a:solidFill>
                          <a:schemeClr val="tx1">
                            <a:lumMod val="75000"/>
                            <a:lumOff val="25000"/>
                          </a:schemeClr>
                        </a:solidFill>
                      </a:endParaRPr>
                    </a:p>
                  </a:txBody>
                  <a:tcP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FF0000"/>
                    </a:solid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solidFill>
                      <a:srgbClr val="00B050"/>
                    </a:solid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086695749"/>
                  </a:ext>
                </a:extLst>
              </a:tr>
            </a:tbl>
          </a:graphicData>
        </a:graphic>
      </p:graphicFrame>
      <p:sp>
        <p:nvSpPr>
          <p:cNvPr id="7" name="Content Placeholder 7">
            <a:extLst>
              <a:ext uri="{FF2B5EF4-FFF2-40B4-BE49-F238E27FC236}">
                <a16:creationId xmlns:a16="http://schemas.microsoft.com/office/drawing/2014/main" id="{5A130AAC-05C7-59C4-5427-7FA184B2128F}"/>
              </a:ext>
            </a:extLst>
          </p:cNvPr>
          <p:cNvSpPr txBox="1">
            <a:spLocks/>
          </p:cNvSpPr>
          <p:nvPr/>
        </p:nvSpPr>
        <p:spPr>
          <a:xfrm>
            <a:off x="1261872" y="3672069"/>
            <a:ext cx="1602167" cy="1890479"/>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Font typeface="Arial" pitchFamily="34" charset="0"/>
              <a:buNone/>
            </a:pPr>
            <a:r>
              <a:rPr lang="en-US">
                <a:latin typeface="Avenir Next LT Pro"/>
              </a:rPr>
              <a:t>Example:</a:t>
            </a:r>
          </a:p>
          <a:p>
            <a:pPr marL="342900" indent="-342900">
              <a:buFont typeface="Wingdings" pitchFamily="34" charset="0"/>
              <a:buChar char="§"/>
            </a:pPr>
            <a:r>
              <a:rPr lang="en-US">
                <a:latin typeface="Avenir Next LT Pro"/>
                <a:ea typeface="+mn-lt"/>
                <a:cs typeface="+mn-lt"/>
              </a:rPr>
              <a:t>N=7, filter = 3</a:t>
            </a:r>
            <a:endParaRPr lang="en-US">
              <a:latin typeface="Avenir Next LT Pro"/>
            </a:endParaRPr>
          </a:p>
        </p:txBody>
      </p:sp>
      <p:sp>
        <p:nvSpPr>
          <p:cNvPr id="35" name="TextBox 34">
            <a:extLst>
              <a:ext uri="{FF2B5EF4-FFF2-40B4-BE49-F238E27FC236}">
                <a16:creationId xmlns:a16="http://schemas.microsoft.com/office/drawing/2014/main" id="{D395B1DA-6A7D-46F3-77D9-E2A2EC429D07}"/>
              </a:ext>
            </a:extLst>
          </p:cNvPr>
          <p:cNvSpPr txBox="1"/>
          <p:nvPr/>
        </p:nvSpPr>
        <p:spPr>
          <a:xfrm>
            <a:off x="4165749" y="4676076"/>
            <a:ext cx="18166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595959"/>
                </a:solidFill>
              </a:rPr>
              <a:t>Stride = 1</a:t>
            </a:r>
            <a:endParaRPr lang="en-US"/>
          </a:p>
        </p:txBody>
      </p:sp>
      <p:sp>
        <p:nvSpPr>
          <p:cNvPr id="36" name="TextBox 35">
            <a:extLst>
              <a:ext uri="{FF2B5EF4-FFF2-40B4-BE49-F238E27FC236}">
                <a16:creationId xmlns:a16="http://schemas.microsoft.com/office/drawing/2014/main" id="{D33B87C7-4316-3911-5037-668445047C6C}"/>
              </a:ext>
            </a:extLst>
          </p:cNvPr>
          <p:cNvSpPr txBox="1"/>
          <p:nvPr/>
        </p:nvSpPr>
        <p:spPr>
          <a:xfrm>
            <a:off x="4135441" y="626501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595959"/>
                </a:solidFill>
              </a:rPr>
              <a:t>Stride = 2</a:t>
            </a:r>
            <a:endParaRPr lang="en-US"/>
          </a:p>
        </p:txBody>
      </p:sp>
      <p:sp>
        <p:nvSpPr>
          <p:cNvPr id="37" name="TextBox 36">
            <a:extLst>
              <a:ext uri="{FF2B5EF4-FFF2-40B4-BE49-F238E27FC236}">
                <a16:creationId xmlns:a16="http://schemas.microsoft.com/office/drawing/2014/main" id="{E211F3D1-4A99-16E7-C3C9-C271D9F30F7F}"/>
              </a:ext>
            </a:extLst>
          </p:cNvPr>
          <p:cNvSpPr txBox="1"/>
          <p:nvPr/>
        </p:nvSpPr>
        <p:spPr>
          <a:xfrm>
            <a:off x="8417362" y="4676076"/>
            <a:ext cx="18166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595959"/>
                </a:solidFill>
              </a:rPr>
              <a:t>Output = 5</a:t>
            </a:r>
            <a:endParaRPr lang="en-US"/>
          </a:p>
        </p:txBody>
      </p:sp>
      <p:sp>
        <p:nvSpPr>
          <p:cNvPr id="38" name="TextBox 37">
            <a:extLst>
              <a:ext uri="{FF2B5EF4-FFF2-40B4-BE49-F238E27FC236}">
                <a16:creationId xmlns:a16="http://schemas.microsoft.com/office/drawing/2014/main" id="{C70088F9-51CC-7037-C7E4-D380FC204679}"/>
              </a:ext>
            </a:extLst>
          </p:cNvPr>
          <p:cNvSpPr txBox="1"/>
          <p:nvPr/>
        </p:nvSpPr>
        <p:spPr>
          <a:xfrm>
            <a:off x="8205213" y="6265019"/>
            <a:ext cx="18166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595959"/>
                </a:solidFill>
              </a:rPr>
              <a:t>Output = 3</a:t>
            </a:r>
            <a:endParaRPr lang="en-US"/>
          </a:p>
        </p:txBody>
      </p:sp>
    </p:spTree>
    <p:extLst>
      <p:ext uri="{BB962C8B-B14F-4D97-AF65-F5344CB8AC3E}">
        <p14:creationId xmlns:p14="http://schemas.microsoft.com/office/powerpoint/2010/main" val="3701035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a:latin typeface="Avenir Next LT Pro"/>
              </a:rPr>
              <a:t>The output size</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18</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Content Placeholder 7">
            <a:extLst>
              <a:ext uri="{FF2B5EF4-FFF2-40B4-BE49-F238E27FC236}">
                <a16:creationId xmlns:a16="http://schemas.microsoft.com/office/drawing/2014/main" id="{DC508DA0-5F0E-089D-F742-BD569D8AF325}"/>
              </a:ext>
            </a:extLst>
          </p:cNvPr>
          <p:cNvSpPr>
            <a:spLocks noGrp="1"/>
          </p:cNvSpPr>
          <p:nvPr>
            <p:ph idx="1"/>
          </p:nvPr>
        </p:nvSpPr>
        <p:spPr/>
        <p:txBody>
          <a:bodyPr vert="horz" lIns="91440" tIns="45720" rIns="91440" bIns="45720" rtlCol="0" anchor="t">
            <a:normAutofit/>
          </a:bodyPr>
          <a:lstStyle/>
          <a:p>
            <a:pPr marL="342900" indent="-342900">
              <a:buFont typeface="Wingdings" pitchFamily="34" charset="0"/>
              <a:buChar char="§"/>
            </a:pPr>
            <a:endParaRPr lang="en-US">
              <a:latin typeface="Avenir Next LT Pro"/>
            </a:endParaRPr>
          </a:p>
          <a:p>
            <a:pPr marL="342900" indent="-342900">
              <a:buFont typeface="Wingdings" pitchFamily="34" charset="0"/>
              <a:buChar char="§"/>
            </a:pPr>
            <a:endParaRPr lang="en-US">
              <a:latin typeface="Avenir Next LT Pro"/>
            </a:endParaRPr>
          </a:p>
        </p:txBody>
      </p:sp>
      <p:sp>
        <p:nvSpPr>
          <p:cNvPr id="6" name="TextBox 5">
            <a:extLst>
              <a:ext uri="{FF2B5EF4-FFF2-40B4-BE49-F238E27FC236}">
                <a16:creationId xmlns:a16="http://schemas.microsoft.com/office/drawing/2014/main" id="{3BE48217-B938-2374-96CF-7A8B80774A6A}"/>
              </a:ext>
            </a:extLst>
          </p:cNvPr>
          <p:cNvSpPr txBox="1"/>
          <p:nvPr/>
        </p:nvSpPr>
        <p:spPr>
          <a:xfrm>
            <a:off x="1608803" y="1399868"/>
            <a:ext cx="41442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FF9245"/>
                </a:solidFill>
                <a:latin typeface="Avenir Next LT Pro"/>
              </a:rPr>
              <a:t>SIZE OF OUTPUT</a:t>
            </a:r>
          </a:p>
        </p:txBody>
      </p:sp>
      <p:cxnSp>
        <p:nvCxnSpPr>
          <p:cNvPr id="15" name="Straight Arrow Connector 14">
            <a:extLst>
              <a:ext uri="{FF2B5EF4-FFF2-40B4-BE49-F238E27FC236}">
                <a16:creationId xmlns:a16="http://schemas.microsoft.com/office/drawing/2014/main" id="{A4D64071-876B-E7CC-37BC-FB70F41EF647}"/>
              </a:ext>
            </a:extLst>
          </p:cNvPr>
          <p:cNvCxnSpPr/>
          <p:nvPr/>
        </p:nvCxnSpPr>
        <p:spPr>
          <a:xfrm flipV="1">
            <a:off x="4925960" y="1552267"/>
            <a:ext cx="5413886" cy="24579"/>
          </a:xfrm>
          <a:prstGeom prst="straightConnector1">
            <a:avLst/>
          </a:prstGeom>
          <a:ln w="12700"/>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430B36A0-535A-EF3E-6B64-6A1867084AE0}"/>
              </a:ext>
            </a:extLst>
          </p:cNvPr>
          <p:cNvCxnSpPr>
            <a:cxnSpLocks/>
          </p:cNvCxnSpPr>
          <p:nvPr/>
        </p:nvCxnSpPr>
        <p:spPr>
          <a:xfrm flipV="1">
            <a:off x="882444" y="1582992"/>
            <a:ext cx="546918" cy="6144"/>
          </a:xfrm>
          <a:prstGeom prst="straightConnector1">
            <a:avLst/>
          </a:prstGeom>
          <a:ln w="12700"/>
        </p:spPr>
        <p:style>
          <a:lnRef idx="3">
            <a:schemeClr val="accent1"/>
          </a:lnRef>
          <a:fillRef idx="0">
            <a:schemeClr val="accent1"/>
          </a:fillRef>
          <a:effectRef idx="2">
            <a:schemeClr val="accent1"/>
          </a:effectRef>
          <a:fontRef idx="minor">
            <a:schemeClr val="tx1"/>
          </a:fontRef>
        </p:style>
      </p:cxnSp>
      <p:grpSp>
        <p:nvGrpSpPr>
          <p:cNvPr id="5" name="Group 4">
            <a:extLst>
              <a:ext uri="{FF2B5EF4-FFF2-40B4-BE49-F238E27FC236}">
                <a16:creationId xmlns:a16="http://schemas.microsoft.com/office/drawing/2014/main" id="{7901AE69-A36E-AFC0-2D2B-FDF73CB4EA97}"/>
              </a:ext>
            </a:extLst>
          </p:cNvPr>
          <p:cNvGrpSpPr/>
          <p:nvPr/>
        </p:nvGrpSpPr>
        <p:grpSpPr>
          <a:xfrm>
            <a:off x="3647767" y="2492477"/>
            <a:ext cx="4897693" cy="1308919"/>
            <a:chOff x="2861186" y="2013154"/>
            <a:chExt cx="4897693" cy="1308919"/>
          </a:xfrm>
        </p:grpSpPr>
        <p:sp>
          <p:nvSpPr>
            <p:cNvPr id="4" name="Rectangle 3">
              <a:extLst>
                <a:ext uri="{FF2B5EF4-FFF2-40B4-BE49-F238E27FC236}">
                  <a16:creationId xmlns:a16="http://schemas.microsoft.com/office/drawing/2014/main" id="{E90285C2-EDFD-B329-25F5-EC96D1DA98CF}"/>
                </a:ext>
              </a:extLst>
            </p:cNvPr>
            <p:cNvSpPr/>
            <p:nvPr/>
          </p:nvSpPr>
          <p:spPr>
            <a:xfrm>
              <a:off x="2861186" y="2013154"/>
              <a:ext cx="4897693" cy="1308919"/>
            </a:xfrm>
            <a:prstGeom prst="rect">
              <a:avLst/>
            </a:prstGeom>
            <a:solidFill>
              <a:schemeClr val="accent1">
                <a:lumMod val="60000"/>
                <a:lumOff val="4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E23710C-FD5C-B076-8859-E32E0A14C3B5}"/>
                    </a:ext>
                  </a:extLst>
                </p:cNvPr>
                <p:cNvSpPr txBox="1"/>
                <p:nvPr/>
              </p:nvSpPr>
              <p:spPr>
                <a:xfrm>
                  <a:off x="3271101" y="2069924"/>
                  <a:ext cx="4168218" cy="10307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14:m>
                    <m:oMathPara xmlns:m="http://schemas.openxmlformats.org/officeDocument/2006/math">
                      <m:oMathParaPr>
                        <m:jc m:val="centerGroup"/>
                      </m:oMathParaPr>
                      <m:oMath xmlns:m="http://schemas.openxmlformats.org/officeDocument/2006/math">
                        <m:r>
                          <a:rPr lang="it-IT" sz="3200" b="0" i="1" dirty="0" smtClean="0">
                            <a:latin typeface="Cambria Math" panose="02040503050406030204" pitchFamily="18" charset="0"/>
                          </a:rPr>
                          <m:t>𝑜</m:t>
                        </m:r>
                        <m:r>
                          <a:rPr lang="it-IT" sz="3200" b="0" i="1" dirty="0" smtClean="0">
                            <a:latin typeface="Cambria Math" panose="02040503050406030204" pitchFamily="18" charset="0"/>
                          </a:rPr>
                          <m:t>= </m:t>
                        </m:r>
                        <m:d>
                          <m:dPr>
                            <m:begChr m:val="["/>
                            <m:endChr m:val="]"/>
                            <m:ctrlPr>
                              <a:rPr lang="it-IT" sz="3200" b="0" i="1" dirty="0" smtClean="0">
                                <a:latin typeface="Cambria Math" panose="02040503050406030204" pitchFamily="18" charset="0"/>
                              </a:rPr>
                            </m:ctrlPr>
                          </m:dPr>
                          <m:e>
                            <m:f>
                              <m:fPr>
                                <m:ctrlPr>
                                  <a:rPr lang="it-IT" sz="3200" b="0" i="1" dirty="0" smtClean="0">
                                    <a:latin typeface="Cambria Math" panose="02040503050406030204" pitchFamily="18" charset="0"/>
                                  </a:rPr>
                                </m:ctrlPr>
                              </m:fPr>
                              <m:num>
                                <m:r>
                                  <a:rPr lang="it-IT" sz="3200" b="0" i="1" dirty="0" smtClean="0">
                                    <a:latin typeface="Cambria Math" panose="02040503050406030204" pitchFamily="18" charset="0"/>
                                  </a:rPr>
                                  <m:t>𝑛</m:t>
                                </m:r>
                                <m:r>
                                  <a:rPr lang="it-IT" sz="3200" b="0" i="1" dirty="0" smtClean="0">
                                    <a:latin typeface="Cambria Math" panose="02040503050406030204" pitchFamily="18" charset="0"/>
                                  </a:rPr>
                                  <m:t>+2</m:t>
                                </m:r>
                                <m:r>
                                  <a:rPr lang="it-IT" sz="3200" b="0" i="1" dirty="0" smtClean="0">
                                    <a:latin typeface="Cambria Math" panose="02040503050406030204" pitchFamily="18" charset="0"/>
                                  </a:rPr>
                                  <m:t>𝑝</m:t>
                                </m:r>
                                <m:r>
                                  <a:rPr lang="it-IT" sz="3200" b="0" i="1" dirty="0" smtClean="0">
                                    <a:latin typeface="Cambria Math" panose="02040503050406030204" pitchFamily="18" charset="0"/>
                                  </a:rPr>
                                  <m:t>−</m:t>
                                </m:r>
                                <m:r>
                                  <a:rPr lang="it-IT" sz="3200" b="0" i="1" dirty="0" smtClean="0">
                                    <a:latin typeface="Cambria Math" panose="02040503050406030204" pitchFamily="18" charset="0"/>
                                  </a:rPr>
                                  <m:t>𝑚</m:t>
                                </m:r>
                              </m:num>
                              <m:den>
                                <m:r>
                                  <a:rPr lang="it-IT" sz="3200" b="0" i="1" dirty="0" smtClean="0">
                                    <a:latin typeface="Cambria Math" panose="02040503050406030204" pitchFamily="18" charset="0"/>
                                  </a:rPr>
                                  <m:t>𝑠</m:t>
                                </m:r>
                              </m:den>
                            </m:f>
                          </m:e>
                        </m:d>
                        <m:r>
                          <a:rPr lang="it-IT" sz="3200" b="0" i="1" dirty="0" smtClean="0">
                            <a:latin typeface="Cambria Math" panose="02040503050406030204" pitchFamily="18" charset="0"/>
                          </a:rPr>
                          <m:t>+1</m:t>
                        </m:r>
                      </m:oMath>
                    </m:oMathPara>
                  </a14:m>
                  <a:endParaRPr lang="en-US" sz="3200"/>
                </a:p>
              </p:txBody>
            </p:sp>
          </mc:Choice>
          <mc:Fallback xmlns="">
            <p:sp>
              <p:nvSpPr>
                <p:cNvPr id="3" name="TextBox 2">
                  <a:extLst>
                    <a:ext uri="{FF2B5EF4-FFF2-40B4-BE49-F238E27FC236}">
                      <a16:creationId xmlns:a16="http://schemas.microsoft.com/office/drawing/2014/main" id="{BE23710C-FD5C-B076-8859-E32E0A14C3B5}"/>
                    </a:ext>
                  </a:extLst>
                </p:cNvPr>
                <p:cNvSpPr txBox="1">
                  <a:spLocks noRot="1" noChangeAspect="1" noMove="1" noResize="1" noEditPoints="1" noAdjustHandles="1" noChangeArrowheads="1" noChangeShapeType="1" noTextEdit="1"/>
                </p:cNvSpPr>
                <p:nvPr/>
              </p:nvSpPr>
              <p:spPr>
                <a:xfrm>
                  <a:off x="3271101" y="2069924"/>
                  <a:ext cx="4168218" cy="1030795"/>
                </a:xfrm>
                <a:prstGeom prst="rect">
                  <a:avLst/>
                </a:prstGeom>
                <a:blipFill>
                  <a:blip r:embed="rId2"/>
                  <a:stretch>
                    <a:fillRect/>
                  </a:stretch>
                </a:blipFill>
              </p:spPr>
              <p:txBody>
                <a:bodyPr/>
                <a:lstStyle/>
                <a:p>
                  <a:r>
                    <a:rPr lang="en-US">
                      <a:noFill/>
                    </a:rPr>
                    <a:t> </a:t>
                  </a:r>
                </a:p>
              </p:txBody>
            </p:sp>
          </mc:Fallback>
        </mc:AlternateContent>
      </p:grpSp>
      <p:sp>
        <p:nvSpPr>
          <p:cNvPr id="13" name="Content Placeholder 7">
            <a:extLst>
              <a:ext uri="{FF2B5EF4-FFF2-40B4-BE49-F238E27FC236}">
                <a16:creationId xmlns:a16="http://schemas.microsoft.com/office/drawing/2014/main" id="{09769564-A8FE-084D-B8D4-1B28D6664D18}"/>
              </a:ext>
            </a:extLst>
          </p:cNvPr>
          <p:cNvSpPr txBox="1">
            <a:spLocks/>
          </p:cNvSpPr>
          <p:nvPr/>
        </p:nvSpPr>
        <p:spPr>
          <a:xfrm>
            <a:off x="882443" y="4094883"/>
            <a:ext cx="8595360" cy="2519088"/>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342900" indent="-342900">
              <a:buFont typeface="Wingdings" pitchFamily="34" charset="0"/>
              <a:buChar char="§"/>
            </a:pPr>
            <a:r>
              <a:rPr lang="en-US">
                <a:latin typeface="Avenir Next LT Pro"/>
                <a:ea typeface="+mn-lt"/>
                <a:cs typeface="+mn-lt"/>
              </a:rPr>
              <a:t>o = output dimension</a:t>
            </a:r>
            <a:endParaRPr lang="en-US">
              <a:latin typeface="Avenir Next LT Pro"/>
            </a:endParaRPr>
          </a:p>
          <a:p>
            <a:pPr marL="342900" indent="-342900">
              <a:buFont typeface="Wingdings" pitchFamily="34" charset="0"/>
              <a:buChar char="§"/>
            </a:pPr>
            <a:r>
              <a:rPr lang="en-US">
                <a:latin typeface="Avenir Next LT Pro"/>
                <a:ea typeface="+mn-lt"/>
                <a:cs typeface="+mn-lt"/>
              </a:rPr>
              <a:t>n = input dimension</a:t>
            </a:r>
          </a:p>
          <a:p>
            <a:pPr marL="342900" indent="-342900">
              <a:buFont typeface="Wingdings" pitchFamily="34" charset="0"/>
              <a:buChar char="§"/>
            </a:pPr>
            <a:r>
              <a:rPr lang="en-US">
                <a:latin typeface="Avenir Next LT Pro" panose="020B0504020202020204" pitchFamily="34" charset="77"/>
                <a:ea typeface="+mn-lt"/>
                <a:cs typeface="+mn-lt"/>
              </a:rPr>
              <a:t>p = padding</a:t>
            </a:r>
          </a:p>
          <a:p>
            <a:pPr marL="342900" indent="-342900">
              <a:buFont typeface="Wingdings" pitchFamily="34" charset="0"/>
              <a:buChar char="§"/>
            </a:pPr>
            <a:r>
              <a:rPr lang="en-US">
                <a:latin typeface="Avenir Next LT Pro" panose="020B0504020202020204" pitchFamily="34" charset="77"/>
                <a:ea typeface="+mn-lt"/>
                <a:cs typeface="+mn-lt"/>
              </a:rPr>
              <a:t>m = kernel size</a:t>
            </a:r>
          </a:p>
          <a:p>
            <a:pPr marL="342900" indent="-342900">
              <a:buFont typeface="Wingdings" pitchFamily="34" charset="0"/>
              <a:buChar char="§"/>
            </a:pPr>
            <a:r>
              <a:rPr lang="en-US">
                <a:latin typeface="Avenir Next LT Pro" panose="020B0504020202020204" pitchFamily="34" charset="77"/>
                <a:ea typeface="+mn-lt"/>
                <a:cs typeface="+mn-lt"/>
              </a:rPr>
              <a:t>s = stride</a:t>
            </a:r>
          </a:p>
        </p:txBody>
      </p:sp>
      <p:sp>
        <p:nvSpPr>
          <p:cNvPr id="14" name="Content Placeholder 7">
            <a:extLst>
              <a:ext uri="{FF2B5EF4-FFF2-40B4-BE49-F238E27FC236}">
                <a16:creationId xmlns:a16="http://schemas.microsoft.com/office/drawing/2014/main" id="{73F23A69-8892-CA2C-33C2-9C88FEDE6A44}"/>
              </a:ext>
            </a:extLst>
          </p:cNvPr>
          <p:cNvSpPr txBox="1">
            <a:spLocks/>
          </p:cNvSpPr>
          <p:nvPr/>
        </p:nvSpPr>
        <p:spPr>
          <a:xfrm>
            <a:off x="839426" y="1913350"/>
            <a:ext cx="9627746" cy="767718"/>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342900" indent="-342900">
              <a:buFont typeface="Wingdings" pitchFamily="34" charset="0"/>
              <a:buChar char="§"/>
            </a:pPr>
            <a:r>
              <a:rPr lang="en-US">
                <a:latin typeface="Avenir Next LT Pro"/>
                <a:ea typeface="+mn-lt"/>
                <a:cs typeface="+mn-lt"/>
              </a:rPr>
              <a:t>The size of the vector obtained by a convolution can be calculated as follows:</a:t>
            </a:r>
            <a:endParaRPr lang="en-US">
              <a:latin typeface="Avenir Next LT Pro" panose="020B0504020202020204" pitchFamily="34" charset="77"/>
              <a:ea typeface="+mn-lt"/>
              <a:cs typeface="+mn-lt"/>
            </a:endParaRPr>
          </a:p>
        </p:txBody>
      </p:sp>
    </p:spTree>
    <p:extLst>
      <p:ext uri="{BB962C8B-B14F-4D97-AF65-F5344CB8AC3E}">
        <p14:creationId xmlns:p14="http://schemas.microsoft.com/office/powerpoint/2010/main" val="3682001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19</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Content Placeholder 7">
            <a:extLst>
              <a:ext uri="{FF2B5EF4-FFF2-40B4-BE49-F238E27FC236}">
                <a16:creationId xmlns:a16="http://schemas.microsoft.com/office/drawing/2014/main" id="{DC508DA0-5F0E-089D-F742-BD569D8AF325}"/>
              </a:ext>
            </a:extLst>
          </p:cNvPr>
          <p:cNvSpPr>
            <a:spLocks noGrp="1"/>
          </p:cNvSpPr>
          <p:nvPr>
            <p:ph idx="1"/>
          </p:nvPr>
        </p:nvSpPr>
        <p:spPr/>
        <p:txBody>
          <a:bodyPr vert="horz" lIns="91440" tIns="45720" rIns="91440" bIns="45720" rtlCol="0" anchor="t">
            <a:normAutofit/>
          </a:bodyPr>
          <a:lstStyle/>
          <a:p>
            <a:pPr marL="342900" indent="-342900">
              <a:buFont typeface="Wingdings" pitchFamily="34" charset="0"/>
              <a:buChar char="§"/>
            </a:pPr>
            <a:endParaRPr lang="en-US">
              <a:latin typeface="Avenir Next LT Pro"/>
            </a:endParaRPr>
          </a:p>
          <a:p>
            <a:pPr marL="342900" indent="-342900">
              <a:buFont typeface="Wingdings" pitchFamily="34" charset="0"/>
              <a:buChar char="§"/>
            </a:pPr>
            <a:endParaRPr lang="en-US">
              <a:latin typeface="Avenir Next LT Pro"/>
            </a:endParaRPr>
          </a:p>
        </p:txBody>
      </p:sp>
      <p:sp>
        <p:nvSpPr>
          <p:cNvPr id="3" name="TextBox 2">
            <a:extLst>
              <a:ext uri="{FF2B5EF4-FFF2-40B4-BE49-F238E27FC236}">
                <a16:creationId xmlns:a16="http://schemas.microsoft.com/office/drawing/2014/main" id="{30650131-43FB-FD18-0EB3-CB1DD5ED4FE2}"/>
              </a:ext>
            </a:extLst>
          </p:cNvPr>
          <p:cNvSpPr txBox="1"/>
          <p:nvPr/>
        </p:nvSpPr>
        <p:spPr>
          <a:xfrm>
            <a:off x="1608803" y="1399868"/>
            <a:ext cx="41442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FF9245"/>
                </a:solidFill>
                <a:latin typeface="Avenir Next LT Pro"/>
              </a:rPr>
              <a:t>THE MATHEMATICAL VIEW</a:t>
            </a:r>
            <a:endParaRPr lang="en-US" b="1">
              <a:solidFill>
                <a:schemeClr val="accent1">
                  <a:lumMod val="60000"/>
                  <a:lumOff val="40000"/>
                </a:schemeClr>
              </a:solidFill>
              <a:latin typeface="Avenir Next LT Pro"/>
            </a:endParaRPr>
          </a:p>
        </p:txBody>
      </p:sp>
      <p:cxnSp>
        <p:nvCxnSpPr>
          <p:cNvPr id="4" name="Straight Arrow Connector 3">
            <a:extLst>
              <a:ext uri="{FF2B5EF4-FFF2-40B4-BE49-F238E27FC236}">
                <a16:creationId xmlns:a16="http://schemas.microsoft.com/office/drawing/2014/main" id="{D2108138-6E4B-5773-C7BA-2D63D3F5B0BF}"/>
              </a:ext>
            </a:extLst>
          </p:cNvPr>
          <p:cNvCxnSpPr/>
          <p:nvPr/>
        </p:nvCxnSpPr>
        <p:spPr>
          <a:xfrm flipV="1">
            <a:off x="4925960" y="1552267"/>
            <a:ext cx="5413886" cy="24579"/>
          </a:xfrm>
          <a:prstGeom prst="straightConnector1">
            <a:avLst/>
          </a:prstGeom>
          <a:ln w="12700"/>
        </p:spPr>
        <p:style>
          <a:lnRef idx="3">
            <a:schemeClr val="accent1"/>
          </a:lnRef>
          <a:fillRef idx="0">
            <a:schemeClr val="accent1"/>
          </a:fillRef>
          <a:effectRef idx="2">
            <a:schemeClr val="accent1"/>
          </a:effectRef>
          <a:fontRef idx="minor">
            <a:schemeClr val="tx1"/>
          </a:fontRef>
        </p:style>
      </p:cxnSp>
      <p:cxnSp>
        <p:nvCxnSpPr>
          <p:cNvPr id="5" name="Straight Arrow Connector 4">
            <a:extLst>
              <a:ext uri="{FF2B5EF4-FFF2-40B4-BE49-F238E27FC236}">
                <a16:creationId xmlns:a16="http://schemas.microsoft.com/office/drawing/2014/main" id="{29E67210-97D6-1A41-DC9D-0CC70DC9DBEC}"/>
              </a:ext>
            </a:extLst>
          </p:cNvPr>
          <p:cNvCxnSpPr>
            <a:cxnSpLocks/>
          </p:cNvCxnSpPr>
          <p:nvPr/>
        </p:nvCxnSpPr>
        <p:spPr>
          <a:xfrm flipV="1">
            <a:off x="882444" y="1582992"/>
            <a:ext cx="546918" cy="6144"/>
          </a:xfrm>
          <a:prstGeom prst="straightConnector1">
            <a:avLst/>
          </a:prstGeom>
          <a:ln w="12700"/>
        </p:spPr>
        <p:style>
          <a:lnRef idx="3">
            <a:schemeClr val="accent1"/>
          </a:lnRef>
          <a:fillRef idx="0">
            <a:schemeClr val="accent1"/>
          </a:fillRef>
          <a:effectRef idx="2">
            <a:schemeClr val="accent1"/>
          </a:effectRef>
          <a:fontRef idx="minor">
            <a:schemeClr val="tx1"/>
          </a:fontRef>
        </p:style>
      </p:cxnSp>
      <p:sp>
        <p:nvSpPr>
          <p:cNvPr id="17" name="Titolo 1">
            <a:extLst>
              <a:ext uri="{FF2B5EF4-FFF2-40B4-BE49-F238E27FC236}">
                <a16:creationId xmlns:a16="http://schemas.microsoft.com/office/drawing/2014/main" id="{3539C823-C07D-98A5-E602-E1E29A01CFD8}"/>
              </a:ext>
            </a:extLst>
          </p:cNvPr>
          <p:cNvSpPr txBox="1">
            <a:spLocks/>
          </p:cNvSpPr>
          <p:nvPr/>
        </p:nvSpPr>
        <p:spPr>
          <a:xfrm>
            <a:off x="840958" y="475626"/>
            <a:ext cx="9184640" cy="860096"/>
          </a:xfrm>
          <a:prstGeom prst="rect">
            <a:avLst/>
          </a:prstGeom>
        </p:spPr>
        <p:txBody>
          <a:bodyPr vert="horz" lIns="91440" tIns="27432" rIns="91440" bIns="45720" rtlCol="0" anchor="t">
            <a:normAutofit/>
          </a:bodyPr>
          <a:lst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a:lstStyle>
          <a:p>
            <a:r>
              <a:rPr lang="en-US">
                <a:latin typeface="Avenir Next LT Pro"/>
              </a:rPr>
              <a:t>Convolution in 2D</a:t>
            </a:r>
            <a:endParaRPr lang="en-US"/>
          </a:p>
        </p:txBody>
      </p:sp>
      <p:sp>
        <p:nvSpPr>
          <p:cNvPr id="18" name="TextBox 17">
            <a:extLst>
              <a:ext uri="{FF2B5EF4-FFF2-40B4-BE49-F238E27FC236}">
                <a16:creationId xmlns:a16="http://schemas.microsoft.com/office/drawing/2014/main" id="{83728A4A-3FA7-9023-C44A-4E924B7DEEF3}"/>
              </a:ext>
            </a:extLst>
          </p:cNvPr>
          <p:cNvSpPr txBox="1"/>
          <p:nvPr/>
        </p:nvSpPr>
        <p:spPr>
          <a:xfrm>
            <a:off x="975852" y="1952932"/>
            <a:ext cx="925707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65000"/>
                    <a:lumOff val="35000"/>
                  </a:schemeClr>
                </a:solidFill>
                <a:latin typeface="Avenir Next LT Pro"/>
              </a:rPr>
              <a:t>The concepts we have now discussed are easily extendible to 2D case:</a:t>
            </a:r>
          </a:p>
          <a:p>
            <a:pPr marL="285750" indent="-285750">
              <a:buClr>
                <a:schemeClr val="accent1"/>
              </a:buClr>
              <a:buFont typeface="Wingdings"/>
              <a:buChar char="§"/>
            </a:pPr>
            <a:endParaRPr lang="en-US" dirty="0">
              <a:solidFill>
                <a:schemeClr val="tx1">
                  <a:lumMod val="65000"/>
                  <a:lumOff val="35000"/>
                </a:schemeClr>
              </a:solidFill>
              <a:latin typeface="Avenir Next LT Pro"/>
            </a:endParaRPr>
          </a:p>
          <a:p>
            <a:pPr marL="285750" indent="-285750">
              <a:buClr>
                <a:schemeClr val="accent1"/>
              </a:buClr>
              <a:buFont typeface="Wingdings"/>
              <a:buChar char="§"/>
            </a:pPr>
            <a:endParaRPr lang="en-US" dirty="0">
              <a:solidFill>
                <a:schemeClr val="tx1">
                  <a:lumMod val="65000"/>
                  <a:lumOff val="35000"/>
                </a:schemeClr>
              </a:solidFill>
              <a:latin typeface="Avenir Next LT Pro"/>
            </a:endParaRPr>
          </a:p>
          <a:p>
            <a:pPr marL="285750" indent="-285750">
              <a:buClr>
                <a:schemeClr val="accent1"/>
              </a:buClr>
              <a:buFont typeface="Wingdings"/>
              <a:buChar char="§"/>
            </a:pPr>
            <a:endParaRPr lang="en-US" dirty="0">
              <a:solidFill>
                <a:schemeClr val="tx1">
                  <a:lumMod val="65000"/>
                  <a:lumOff val="35000"/>
                </a:schemeClr>
              </a:solidFill>
              <a:latin typeface="Avenir Next LT Pro"/>
            </a:endParaRPr>
          </a:p>
          <a:p>
            <a:pPr marL="285750" indent="-285750">
              <a:buClr>
                <a:schemeClr val="accent1"/>
              </a:buClr>
              <a:buFont typeface="Wingdings"/>
              <a:buChar char="§"/>
            </a:pPr>
            <a:endParaRPr lang="en-US" dirty="0">
              <a:solidFill>
                <a:schemeClr val="tx1">
                  <a:lumMod val="65000"/>
                  <a:lumOff val="35000"/>
                </a:schemeClr>
              </a:solidFill>
              <a:latin typeface="Avenir Next LT Pro"/>
            </a:endParaRPr>
          </a:p>
          <a:p>
            <a:pPr marL="285750" indent="-285750">
              <a:buClr>
                <a:schemeClr val="accent1"/>
              </a:buClr>
              <a:buFont typeface="Wingdings"/>
              <a:buChar char="§"/>
            </a:pPr>
            <a:endParaRPr lang="en-US" dirty="0">
              <a:solidFill>
                <a:schemeClr val="tx1">
                  <a:lumMod val="65000"/>
                  <a:lumOff val="35000"/>
                </a:schemeClr>
              </a:solidFill>
              <a:latin typeface="Avenir Next LT Pro"/>
            </a:endParaRPr>
          </a:p>
          <a:p>
            <a:pPr marL="742950" lvl="1" indent="-285750">
              <a:buClr>
                <a:schemeClr val="accent1"/>
              </a:buClr>
              <a:buFont typeface="Wingdings"/>
              <a:buChar char="§"/>
            </a:pPr>
            <a:r>
              <a:rPr lang="en-US" dirty="0">
                <a:solidFill>
                  <a:schemeClr val="tx1">
                    <a:lumMod val="65000"/>
                    <a:lumOff val="35000"/>
                  </a:schemeClr>
                </a:solidFill>
                <a:latin typeface="Avenir Next LT Pro"/>
                <a:ea typeface="+mn-lt"/>
                <a:cs typeface="+mn-lt"/>
              </a:rPr>
              <a:t>𝑿</a:t>
            </a:r>
            <a:r>
              <a:rPr lang="en-US" baseline="-25000" dirty="0">
                <a:solidFill>
                  <a:schemeClr val="tx1">
                    <a:lumMod val="65000"/>
                    <a:lumOff val="35000"/>
                  </a:schemeClr>
                </a:solidFill>
                <a:latin typeface="Avenir Next LT Pro"/>
                <a:ea typeface="+mn-lt"/>
                <a:cs typeface="+mn-lt"/>
              </a:rPr>
              <a:t>𝑛1×𝑛2</a:t>
            </a:r>
            <a:r>
              <a:rPr lang="en-US" dirty="0">
                <a:solidFill>
                  <a:schemeClr val="tx1">
                    <a:lumMod val="65000"/>
                    <a:lumOff val="35000"/>
                  </a:schemeClr>
                </a:solidFill>
                <a:latin typeface="Avenir Next LT Pro"/>
                <a:ea typeface="+mn-lt"/>
                <a:cs typeface="+mn-lt"/>
              </a:rPr>
              <a:t> and 𝑾</a:t>
            </a:r>
            <a:r>
              <a:rPr lang="en-US" baseline="-25000" dirty="0">
                <a:solidFill>
                  <a:schemeClr val="tx1">
                    <a:lumMod val="65000"/>
                    <a:lumOff val="35000"/>
                  </a:schemeClr>
                </a:solidFill>
                <a:latin typeface="Avenir Next LT Pro"/>
                <a:ea typeface="+mn-lt"/>
                <a:cs typeface="+mn-lt"/>
              </a:rPr>
              <a:t>𝑚1×𝑚2</a:t>
            </a:r>
            <a:r>
              <a:rPr lang="en-US" dirty="0">
                <a:solidFill>
                  <a:schemeClr val="tx1">
                    <a:lumMod val="65000"/>
                    <a:lumOff val="35000"/>
                  </a:schemeClr>
                </a:solidFill>
                <a:latin typeface="Avenir Next LT Pro"/>
                <a:ea typeface="+mn-lt"/>
                <a:cs typeface="+mn-lt"/>
              </a:rPr>
              <a:t> are now two matrices -&gt; Y is a 2D matrix as well</a:t>
            </a:r>
          </a:p>
          <a:p>
            <a:pPr marL="285750" indent="-285750">
              <a:buClr>
                <a:schemeClr val="accent1"/>
              </a:buClr>
              <a:buFont typeface="Wingdings"/>
              <a:buChar char="§"/>
            </a:pPr>
            <a:endParaRPr lang="en-US" dirty="0">
              <a:solidFill>
                <a:schemeClr val="tx1">
                  <a:lumMod val="65000"/>
                  <a:lumOff val="35000"/>
                </a:schemeClr>
              </a:solidFill>
              <a:latin typeface="Avenir Next LT Pro"/>
            </a:endParaRPr>
          </a:p>
        </p:txBody>
      </p:sp>
      <p:pic>
        <p:nvPicPr>
          <p:cNvPr id="19" name="Picture 19">
            <a:extLst>
              <a:ext uri="{FF2B5EF4-FFF2-40B4-BE49-F238E27FC236}">
                <a16:creationId xmlns:a16="http://schemas.microsoft.com/office/drawing/2014/main" id="{EC95DBCE-C4F5-75BD-D815-FBECC6ED934E}"/>
              </a:ext>
            </a:extLst>
          </p:cNvPr>
          <p:cNvPicPr>
            <a:picLocks noChangeAspect="1"/>
          </p:cNvPicPr>
          <p:nvPr/>
        </p:nvPicPr>
        <p:blipFill>
          <a:blip r:embed="rId2"/>
          <a:stretch>
            <a:fillRect/>
          </a:stretch>
        </p:blipFill>
        <p:spPr>
          <a:xfrm>
            <a:off x="2241755" y="2382848"/>
            <a:ext cx="6098457" cy="1152094"/>
          </a:xfrm>
          <a:prstGeom prst="rect">
            <a:avLst/>
          </a:prstGeom>
        </p:spPr>
      </p:pic>
      <p:pic>
        <p:nvPicPr>
          <p:cNvPr id="22" name="Picture 22" descr="Shape&#10;&#10;Description automatically generated">
            <a:extLst>
              <a:ext uri="{FF2B5EF4-FFF2-40B4-BE49-F238E27FC236}">
                <a16:creationId xmlns:a16="http://schemas.microsoft.com/office/drawing/2014/main" id="{17D56C05-5690-FE90-EFB5-CFB49DD24772}"/>
              </a:ext>
            </a:extLst>
          </p:cNvPr>
          <p:cNvPicPr>
            <a:picLocks noChangeAspect="1"/>
          </p:cNvPicPr>
          <p:nvPr/>
        </p:nvPicPr>
        <p:blipFill>
          <a:blip r:embed="rId3"/>
          <a:stretch>
            <a:fillRect/>
          </a:stretch>
        </p:blipFill>
        <p:spPr>
          <a:xfrm>
            <a:off x="4085303" y="4181606"/>
            <a:ext cx="5262715" cy="2360091"/>
          </a:xfrm>
          <a:prstGeom prst="rect">
            <a:avLst/>
          </a:prstGeom>
        </p:spPr>
      </p:pic>
      <p:sp>
        <p:nvSpPr>
          <p:cNvPr id="24" name="Arrow: Right 23">
            <a:extLst>
              <a:ext uri="{FF2B5EF4-FFF2-40B4-BE49-F238E27FC236}">
                <a16:creationId xmlns:a16="http://schemas.microsoft.com/office/drawing/2014/main" id="{E27147FC-F9B8-B2F1-032E-E6E5C5846E46}"/>
              </a:ext>
            </a:extLst>
          </p:cNvPr>
          <p:cNvSpPr/>
          <p:nvPr/>
        </p:nvSpPr>
        <p:spPr>
          <a:xfrm>
            <a:off x="9957571" y="6130216"/>
            <a:ext cx="768145" cy="276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FFC0F1B-6BDC-9E1A-7DFC-DD4E18975CE5}"/>
              </a:ext>
            </a:extLst>
          </p:cNvPr>
          <p:cNvSpPr txBox="1"/>
          <p:nvPr/>
        </p:nvSpPr>
        <p:spPr>
          <a:xfrm>
            <a:off x="975852" y="4380271"/>
            <a:ext cx="370799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chemeClr val="accent1"/>
              </a:buClr>
            </a:pPr>
            <a:r>
              <a:rPr lang="en-US" b="1">
                <a:solidFill>
                  <a:schemeClr val="tx1">
                    <a:lumMod val="65000"/>
                    <a:lumOff val="35000"/>
                  </a:schemeClr>
                </a:solidFill>
                <a:latin typeface="Avenir Next LT Pro"/>
                <a:ea typeface="+mn-lt"/>
                <a:cs typeface="+mn-lt"/>
              </a:rPr>
              <a:t>Example</a:t>
            </a:r>
            <a:r>
              <a:rPr lang="en-US">
                <a:solidFill>
                  <a:schemeClr val="tx1">
                    <a:lumMod val="65000"/>
                    <a:lumOff val="35000"/>
                  </a:schemeClr>
                </a:solidFill>
                <a:latin typeface="Avenir Next LT Pro"/>
                <a:ea typeface="+mn-lt"/>
                <a:cs typeface="+mn-lt"/>
              </a:rPr>
              <a:t>: </a:t>
            </a:r>
            <a:endParaRPr lang="en-US">
              <a:solidFill>
                <a:schemeClr val="tx1">
                  <a:lumMod val="65000"/>
                  <a:lumOff val="35000"/>
                </a:schemeClr>
              </a:solidFill>
              <a:latin typeface="Avenir Next LT Pro"/>
            </a:endParaRPr>
          </a:p>
          <a:p>
            <a:pPr marL="285750" indent="-285750">
              <a:buClr>
                <a:srgbClr val="D34817"/>
              </a:buClr>
              <a:buFont typeface="Wingdings"/>
              <a:buChar char="§"/>
            </a:pPr>
            <a:r>
              <a:rPr lang="en-US">
                <a:solidFill>
                  <a:schemeClr val="tx1">
                    <a:lumMod val="65000"/>
                    <a:lumOff val="35000"/>
                  </a:schemeClr>
                </a:solidFill>
                <a:latin typeface="Avenir Next LT Pro"/>
                <a:ea typeface="+mn-lt"/>
                <a:cs typeface="+mn-lt"/>
              </a:rPr>
              <a:t>input matrix 𝑿</a:t>
            </a:r>
            <a:r>
              <a:rPr lang="en-US" baseline="-25000">
                <a:solidFill>
                  <a:schemeClr val="tx1">
                    <a:lumMod val="65000"/>
                    <a:lumOff val="35000"/>
                  </a:schemeClr>
                </a:solidFill>
                <a:latin typeface="Avenir Next LT Pro"/>
                <a:ea typeface="+mn-lt"/>
                <a:cs typeface="+mn-lt"/>
              </a:rPr>
              <a:t>3×3</a:t>
            </a:r>
            <a:endParaRPr lang="en-US">
              <a:solidFill>
                <a:schemeClr val="tx1">
                  <a:lumMod val="65000"/>
                  <a:lumOff val="35000"/>
                </a:schemeClr>
              </a:solidFill>
              <a:latin typeface="Avenir Next LT Pro"/>
              <a:ea typeface="+mn-lt"/>
              <a:cs typeface="+mn-lt"/>
            </a:endParaRPr>
          </a:p>
          <a:p>
            <a:pPr marL="285750" indent="-285750">
              <a:buClr>
                <a:srgbClr val="D34817"/>
              </a:buClr>
              <a:buFont typeface="Wingdings"/>
              <a:buChar char="§"/>
            </a:pPr>
            <a:r>
              <a:rPr lang="en-US">
                <a:solidFill>
                  <a:schemeClr val="tx1">
                    <a:lumMod val="65000"/>
                    <a:lumOff val="35000"/>
                  </a:schemeClr>
                </a:solidFill>
                <a:latin typeface="Avenir Next LT Pro"/>
                <a:ea typeface="+mn-lt"/>
                <a:cs typeface="+mn-lt"/>
              </a:rPr>
              <a:t>kernel matrix 𝑾</a:t>
            </a:r>
            <a:r>
              <a:rPr lang="en-US" baseline="-25000">
                <a:solidFill>
                  <a:schemeClr val="tx1">
                    <a:lumMod val="65000"/>
                    <a:lumOff val="35000"/>
                  </a:schemeClr>
                </a:solidFill>
                <a:latin typeface="Avenir Next LT Pro"/>
                <a:ea typeface="+mn-lt"/>
                <a:cs typeface="+mn-lt"/>
              </a:rPr>
              <a:t>3×3</a:t>
            </a:r>
            <a:r>
              <a:rPr lang="en-US">
                <a:solidFill>
                  <a:schemeClr val="tx1">
                    <a:lumMod val="65000"/>
                    <a:lumOff val="35000"/>
                  </a:schemeClr>
                </a:solidFill>
                <a:latin typeface="Avenir Next LT Pro"/>
                <a:ea typeface="+mn-lt"/>
                <a:cs typeface="+mn-lt"/>
              </a:rPr>
              <a:t> </a:t>
            </a:r>
          </a:p>
          <a:p>
            <a:pPr marL="285750" indent="-285750">
              <a:buClr>
                <a:srgbClr val="D34817"/>
              </a:buClr>
              <a:buFont typeface="Wingdings"/>
              <a:buChar char="§"/>
            </a:pPr>
            <a:r>
              <a:rPr lang="en-US">
                <a:solidFill>
                  <a:schemeClr val="tx1">
                    <a:lumMod val="65000"/>
                    <a:lumOff val="35000"/>
                  </a:schemeClr>
                </a:solidFill>
                <a:latin typeface="Avenir Next LT Pro"/>
                <a:ea typeface="+mn-lt"/>
                <a:cs typeface="+mn-lt"/>
              </a:rPr>
              <a:t>p=(1, 1) </a:t>
            </a:r>
            <a:endParaRPr lang="en-US">
              <a:solidFill>
                <a:schemeClr val="tx1">
                  <a:lumMod val="65000"/>
                  <a:lumOff val="35000"/>
                </a:schemeClr>
              </a:solidFill>
              <a:latin typeface="Century Schoolbook" panose="02040604050505020304"/>
              <a:ea typeface="+mn-lt"/>
              <a:cs typeface="+mn-lt"/>
            </a:endParaRPr>
          </a:p>
          <a:p>
            <a:pPr marL="285750" indent="-285750">
              <a:buClr>
                <a:srgbClr val="D34817"/>
              </a:buClr>
              <a:buFont typeface="Wingdings"/>
              <a:buChar char="§"/>
            </a:pPr>
            <a:r>
              <a:rPr lang="en-US">
                <a:solidFill>
                  <a:schemeClr val="tx1">
                    <a:lumMod val="65000"/>
                    <a:lumOff val="35000"/>
                  </a:schemeClr>
                </a:solidFill>
                <a:latin typeface="Avenir Next LT Pro"/>
                <a:ea typeface="+mn-lt"/>
                <a:cs typeface="+mn-lt"/>
              </a:rPr>
              <a:t>stride s=(2, 2)</a:t>
            </a:r>
            <a:endParaRPr lang="en-US">
              <a:solidFill>
                <a:schemeClr val="tx1">
                  <a:lumMod val="65000"/>
                  <a:lumOff val="35000"/>
                </a:schemeClr>
              </a:solidFill>
            </a:endParaRPr>
          </a:p>
          <a:p>
            <a:pPr marL="285750" indent="-285750">
              <a:buClr>
                <a:schemeClr val="accent1"/>
              </a:buClr>
              <a:buFont typeface="Wingdings"/>
              <a:buChar char="§"/>
            </a:pPr>
            <a:endParaRPr lang="en-US">
              <a:solidFill>
                <a:schemeClr val="tx1">
                  <a:lumMod val="65000"/>
                  <a:lumOff val="35000"/>
                </a:schemeClr>
              </a:solidFill>
              <a:latin typeface="Avenir Next LT Pro"/>
            </a:endParaRPr>
          </a:p>
        </p:txBody>
      </p:sp>
    </p:spTree>
    <p:extLst>
      <p:ext uri="{BB962C8B-B14F-4D97-AF65-F5344CB8AC3E}">
        <p14:creationId xmlns:p14="http://schemas.microsoft.com/office/powerpoint/2010/main" val="3715856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Neuron system in yellow and light blue">
            <a:extLst>
              <a:ext uri="{FF2B5EF4-FFF2-40B4-BE49-F238E27FC236}">
                <a16:creationId xmlns:a16="http://schemas.microsoft.com/office/drawing/2014/main" id="{B1375533-9DE4-0AA7-B53D-7746A6421366}"/>
              </a:ext>
            </a:extLst>
          </p:cNvPr>
          <p:cNvPicPr>
            <a:picLocks noChangeAspect="1"/>
          </p:cNvPicPr>
          <p:nvPr/>
        </p:nvPicPr>
        <p:blipFill rotWithShape="1">
          <a:blip r:embed="rId2"/>
          <a:srcRect t="8954" b="8629"/>
          <a:stretch/>
        </p:blipFill>
        <p:spPr>
          <a:xfrm flipH="1">
            <a:off x="20" y="10"/>
            <a:ext cx="12191980" cy="6857990"/>
          </a:xfrm>
          <a:prstGeom prst="rect">
            <a:avLst/>
          </a:prstGeom>
        </p:spPr>
      </p:pic>
      <p:sp>
        <p:nvSpPr>
          <p:cNvPr id="16" name="Rectangle 15">
            <a:extLst>
              <a:ext uri="{FF2B5EF4-FFF2-40B4-BE49-F238E27FC236}">
                <a16:creationId xmlns:a16="http://schemas.microsoft.com/office/drawing/2014/main" id="{EC4B4171-0843-4DDE-B758-07EB1C323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4905EC63-0558-4691-A232-E63FDB30EC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37169" cy="685800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4050889" y="365758"/>
            <a:ext cx="6784259" cy="1828800"/>
          </a:xfrm>
        </p:spPr>
        <p:txBody>
          <a:bodyPr>
            <a:normAutofit/>
          </a:bodyPr>
          <a:lstStyle/>
          <a:p>
            <a:r>
              <a:rPr lang="en-US">
                <a:latin typeface="Avenir Next LT Pro"/>
              </a:rPr>
              <a:t>Introduction to the course</a:t>
            </a:r>
          </a:p>
        </p:txBody>
      </p:sp>
      <p:sp>
        <p:nvSpPr>
          <p:cNvPr id="20" name="Rectangle 19">
            <a:extLst>
              <a:ext uri="{FF2B5EF4-FFF2-40B4-BE49-F238E27FC236}">
                <a16:creationId xmlns:a16="http://schemas.microsoft.com/office/drawing/2014/main" id="{BA3E2951-F9B8-49D7-9FCE-91545B53F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1" y="0"/>
            <a:ext cx="457200" cy="6858000"/>
          </a:xfrm>
          <a:prstGeom prst="rect">
            <a:avLst/>
          </a:prstGeom>
          <a:solidFill>
            <a:schemeClr val="tx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a:extLst>
              <a:ext uri="{FF2B5EF4-FFF2-40B4-BE49-F238E27FC236}">
                <a16:creationId xmlns:a16="http://schemas.microsoft.com/office/drawing/2014/main" id="{162AA692-5CC1-CE44-88A1-8B7F8091521F}"/>
              </a:ext>
            </a:extLst>
          </p:cNvPr>
          <p:cNvSpPr>
            <a:spLocks noGrp="1"/>
          </p:cNvSpPr>
          <p:nvPr>
            <p:ph idx="1"/>
          </p:nvPr>
        </p:nvSpPr>
        <p:spPr>
          <a:xfrm>
            <a:off x="4050889" y="2324100"/>
            <a:ext cx="6784259" cy="3875087"/>
          </a:xfrm>
        </p:spPr>
        <p:txBody>
          <a:bodyPr vert="horz" lIns="91440" tIns="45720" rIns="91440" bIns="45720" rtlCol="0" anchor="t">
            <a:normAutofit/>
          </a:bodyPr>
          <a:lstStyle/>
          <a:p>
            <a:pPr>
              <a:buFont typeface="Wingdings" pitchFamily="34" charset="0"/>
              <a:buChar char="§"/>
            </a:pPr>
            <a:r>
              <a:rPr lang="en-AU" sz="1700" dirty="0">
                <a:latin typeface="Avenir Next LT Pro"/>
              </a:rPr>
              <a:t>This course is intended to give a fast overview on the basic aspects of Convolutional Neural Network</a:t>
            </a:r>
            <a:endParaRPr lang="en-US" sz="1700" dirty="0">
              <a:latin typeface="Avenir Next LT Pro"/>
            </a:endParaRPr>
          </a:p>
          <a:p>
            <a:pPr>
              <a:buFont typeface="Wingdings" pitchFamily="34" charset="0"/>
              <a:buChar char="§"/>
            </a:pPr>
            <a:r>
              <a:rPr lang="en-AU" sz="1700" dirty="0">
                <a:latin typeface="Avenir Next LT Pro"/>
              </a:rPr>
              <a:t>The covered topics are:</a:t>
            </a:r>
          </a:p>
          <a:p>
            <a:pPr marL="342900">
              <a:buAutoNum type="arabicPeriod"/>
            </a:pPr>
            <a:r>
              <a:rPr lang="en-AU" sz="1700" dirty="0">
                <a:latin typeface="Avenir Next LT Pro"/>
              </a:rPr>
              <a:t>Digital image classification problem</a:t>
            </a:r>
            <a:endParaRPr lang="en-AU" sz="1700" dirty="0"/>
          </a:p>
          <a:p>
            <a:pPr marL="342900">
              <a:buAutoNum type="arabicPeriod"/>
            </a:pPr>
            <a:r>
              <a:rPr lang="en-AU" sz="1700" dirty="0">
                <a:latin typeface="Avenir Next LT Pro"/>
              </a:rPr>
              <a:t>An introduction to convolution in 1 and 2 dimensions</a:t>
            </a:r>
          </a:p>
          <a:p>
            <a:pPr marL="342900">
              <a:buAutoNum type="arabicPeriod"/>
            </a:pPr>
            <a:r>
              <a:rPr lang="en-AU" sz="1700" dirty="0">
                <a:latin typeface="Avenir Next LT Pro"/>
              </a:rPr>
              <a:t>An overview on the different layers of a CNN</a:t>
            </a:r>
          </a:p>
          <a:p>
            <a:pPr marL="342900">
              <a:buAutoNum type="arabicPeriod"/>
            </a:pPr>
            <a:r>
              <a:rPr lang="en-AU" sz="1700" dirty="0">
                <a:latin typeface="Avenir Next LT Pro"/>
              </a:rPr>
              <a:t>A brief explanation of the Data Augmentation</a:t>
            </a:r>
          </a:p>
          <a:p>
            <a:pPr marL="342900">
              <a:buAutoNum type="arabicPeriod"/>
            </a:pPr>
            <a:r>
              <a:rPr lang="en-AU" sz="1700" dirty="0">
                <a:latin typeface="Avenir Next LT Pro"/>
              </a:rPr>
              <a:t>An example on how to build a CNN with </a:t>
            </a:r>
            <a:r>
              <a:rPr lang="en-AU" sz="1700" dirty="0" err="1">
                <a:latin typeface="Avenir Next LT Pro"/>
              </a:rPr>
              <a:t>Keras</a:t>
            </a:r>
            <a:r>
              <a:rPr lang="en-AU" sz="1700" dirty="0">
                <a:latin typeface="Avenir Next LT Pro"/>
              </a:rPr>
              <a:t> and TensorFlow</a:t>
            </a:r>
          </a:p>
          <a:p>
            <a:pPr marL="342900" indent="-342900">
              <a:buAutoNum type="arabicPeriod"/>
            </a:pPr>
            <a:endParaRPr lang="en-AU" sz="1700" spc="0">
              <a:latin typeface="Avenir Next LT Pro"/>
            </a:endParaRPr>
          </a:p>
        </p:txBody>
      </p:sp>
      <p:sp>
        <p:nvSpPr>
          <p:cNvPr id="11" name="Footer Placeholder 10">
            <a:extLst>
              <a:ext uri="{FF2B5EF4-FFF2-40B4-BE49-F238E27FC236}">
                <a16:creationId xmlns:a16="http://schemas.microsoft.com/office/drawing/2014/main" id="{F24765D3-C07A-B0E3-4D04-7CE5D546E33E}"/>
              </a:ext>
            </a:extLst>
          </p:cNvPr>
          <p:cNvSpPr>
            <a:spLocks noGrp="1"/>
          </p:cNvSpPr>
          <p:nvPr>
            <p:ph type="ftr" sz="quarter" idx="11"/>
          </p:nvPr>
        </p:nvSpPr>
        <p:spPr>
          <a:xfrm rot="16200000">
            <a:off x="9959341" y="4046537"/>
            <a:ext cx="3581400" cy="365125"/>
          </a:xfrm>
        </p:spPr>
        <p:txBody>
          <a:bodyPr>
            <a:normAutofit/>
          </a:bodyPr>
          <a:lstStyle/>
          <a:p>
            <a:pPr>
              <a:lnSpc>
                <a:spcPct val="90000"/>
              </a:lnSpc>
              <a:spcAft>
                <a:spcPts val="600"/>
              </a:spcAft>
            </a:pPr>
            <a:r>
              <a:rPr lang="it-IT" sz="900">
                <a:solidFill>
                  <a:srgbClr val="46464A">
                    <a:lumMod val="20000"/>
                    <a:lumOff val="80000"/>
                  </a:srgbClr>
                </a:solidFill>
              </a:rPr>
              <a:t>INFN Corso di Formazione Nazionale "Introduzione alle reti neurali e applicazioni sui dispositivi elettronici"</a:t>
            </a:r>
          </a:p>
        </p:txBody>
      </p:sp>
      <p:sp>
        <p:nvSpPr>
          <p:cNvPr id="5" name="Slide Number Placeholder 4">
            <a:extLst>
              <a:ext uri="{FF2B5EF4-FFF2-40B4-BE49-F238E27FC236}">
                <a16:creationId xmlns:a16="http://schemas.microsoft.com/office/drawing/2014/main" id="{226CEE79-CD8A-FA8A-BB49-E2E920A0CAF4}"/>
              </a:ext>
            </a:extLst>
          </p:cNvPr>
          <p:cNvSpPr>
            <a:spLocks noGrp="1"/>
          </p:cNvSpPr>
          <p:nvPr>
            <p:ph type="sldNum" sz="quarter" idx="12"/>
          </p:nvPr>
        </p:nvSpPr>
        <p:spPr>
          <a:xfrm>
            <a:off x="11292840" y="6172200"/>
            <a:ext cx="914400" cy="593725"/>
          </a:xfrm>
        </p:spPr>
        <p:txBody>
          <a:bodyPr>
            <a:normAutofit/>
          </a:bodyPr>
          <a:lstStyle/>
          <a:p>
            <a:pPr>
              <a:lnSpc>
                <a:spcPct val="90000"/>
              </a:lnSpc>
              <a:spcAft>
                <a:spcPts val="600"/>
              </a:spcAft>
            </a:pPr>
            <a:fld id="{4FAB73BC-B049-4115-A692-8D63A059BFB8}" type="slidenum">
              <a:rPr lang="en-US" dirty="0"/>
              <a:pPr>
                <a:lnSpc>
                  <a:spcPct val="90000"/>
                </a:lnSpc>
                <a:spcAft>
                  <a:spcPts val="600"/>
                </a:spcAft>
              </a:pPr>
              <a:t>2</a:t>
            </a:fld>
            <a:endParaRPr lang="en-US"/>
          </a:p>
        </p:txBody>
      </p:sp>
      <p:sp>
        <p:nvSpPr>
          <p:cNvPr id="7" name="TextBox 6">
            <a:extLst>
              <a:ext uri="{FF2B5EF4-FFF2-40B4-BE49-F238E27FC236}">
                <a16:creationId xmlns:a16="http://schemas.microsoft.com/office/drawing/2014/main" id="{7D72810C-2385-3B2A-44D1-632F52F5CAF7}"/>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it-IT" sz="1000">
                <a:solidFill>
                  <a:srgbClr val="FFFFFF"/>
                </a:solidFill>
                <a:latin typeface="Avenir Next LT Pro"/>
              </a:rPr>
              <a:t>Silvia Auricchio &amp; Francesco </a:t>
            </a:r>
            <a:r>
              <a:rPr lang="it-IT" sz="1000" err="1">
                <a:solidFill>
                  <a:srgbClr val="FFFFFF"/>
                </a:solidFill>
                <a:latin typeface="Avenir Next LT Pro"/>
              </a:rPr>
              <a:t>Cirotto</a:t>
            </a:r>
            <a:r>
              <a:rPr lang="it-IT" sz="1000">
                <a:solidFill>
                  <a:srgbClr val="FFFFFF"/>
                </a:solidFill>
                <a:latin typeface="Avenir Next LT Pro"/>
              </a:rPr>
              <a:t>, Università degli studi di Napoli "Federico II" - INFN Napoli</a:t>
            </a:r>
          </a:p>
        </p:txBody>
      </p:sp>
    </p:spTree>
    <p:extLst>
      <p:ext uri="{BB962C8B-B14F-4D97-AF65-F5344CB8AC3E}">
        <p14:creationId xmlns:p14="http://schemas.microsoft.com/office/powerpoint/2010/main" val="3416550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20</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Content Placeholder 7">
            <a:extLst>
              <a:ext uri="{FF2B5EF4-FFF2-40B4-BE49-F238E27FC236}">
                <a16:creationId xmlns:a16="http://schemas.microsoft.com/office/drawing/2014/main" id="{DC508DA0-5F0E-089D-F742-BD569D8AF325}"/>
              </a:ext>
            </a:extLst>
          </p:cNvPr>
          <p:cNvSpPr>
            <a:spLocks noGrp="1"/>
          </p:cNvSpPr>
          <p:nvPr>
            <p:ph idx="1"/>
          </p:nvPr>
        </p:nvSpPr>
        <p:spPr/>
        <p:txBody>
          <a:bodyPr vert="horz" lIns="91440" tIns="45720" rIns="91440" bIns="45720" rtlCol="0" anchor="t">
            <a:normAutofit/>
          </a:bodyPr>
          <a:lstStyle/>
          <a:p>
            <a:pPr marL="342900" indent="-342900">
              <a:buFont typeface="Wingdings" pitchFamily="34" charset="0"/>
              <a:buChar char="§"/>
            </a:pPr>
            <a:endParaRPr lang="en-US">
              <a:latin typeface="Avenir Next LT Pro"/>
            </a:endParaRPr>
          </a:p>
          <a:p>
            <a:pPr marL="342900" indent="-342900">
              <a:buFont typeface="Wingdings" pitchFamily="34" charset="0"/>
              <a:buChar char="§"/>
            </a:pPr>
            <a:endParaRPr lang="en-US">
              <a:latin typeface="Avenir Next LT Pro"/>
            </a:endParaRPr>
          </a:p>
        </p:txBody>
      </p:sp>
      <p:sp>
        <p:nvSpPr>
          <p:cNvPr id="3" name="TextBox 2">
            <a:extLst>
              <a:ext uri="{FF2B5EF4-FFF2-40B4-BE49-F238E27FC236}">
                <a16:creationId xmlns:a16="http://schemas.microsoft.com/office/drawing/2014/main" id="{30650131-43FB-FD18-0EB3-CB1DD5ED4FE2}"/>
              </a:ext>
            </a:extLst>
          </p:cNvPr>
          <p:cNvSpPr txBox="1"/>
          <p:nvPr/>
        </p:nvSpPr>
        <p:spPr>
          <a:xfrm>
            <a:off x="1608803" y="1399868"/>
            <a:ext cx="41442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FF9245"/>
                </a:solidFill>
                <a:latin typeface="Avenir Next LT Pro"/>
              </a:rPr>
              <a:t>THE MATHEMATICAL VIEW</a:t>
            </a:r>
            <a:endParaRPr lang="en-US" b="1">
              <a:solidFill>
                <a:schemeClr val="accent1">
                  <a:lumMod val="60000"/>
                  <a:lumOff val="40000"/>
                </a:schemeClr>
              </a:solidFill>
              <a:latin typeface="Avenir Next LT Pro"/>
            </a:endParaRPr>
          </a:p>
        </p:txBody>
      </p:sp>
      <p:cxnSp>
        <p:nvCxnSpPr>
          <p:cNvPr id="4" name="Straight Arrow Connector 3">
            <a:extLst>
              <a:ext uri="{FF2B5EF4-FFF2-40B4-BE49-F238E27FC236}">
                <a16:creationId xmlns:a16="http://schemas.microsoft.com/office/drawing/2014/main" id="{D2108138-6E4B-5773-C7BA-2D63D3F5B0BF}"/>
              </a:ext>
            </a:extLst>
          </p:cNvPr>
          <p:cNvCxnSpPr/>
          <p:nvPr/>
        </p:nvCxnSpPr>
        <p:spPr>
          <a:xfrm flipV="1">
            <a:off x="4925960" y="1552267"/>
            <a:ext cx="5413886" cy="24579"/>
          </a:xfrm>
          <a:prstGeom prst="straightConnector1">
            <a:avLst/>
          </a:prstGeom>
          <a:ln w="12700"/>
        </p:spPr>
        <p:style>
          <a:lnRef idx="3">
            <a:schemeClr val="accent1"/>
          </a:lnRef>
          <a:fillRef idx="0">
            <a:schemeClr val="accent1"/>
          </a:fillRef>
          <a:effectRef idx="2">
            <a:schemeClr val="accent1"/>
          </a:effectRef>
          <a:fontRef idx="minor">
            <a:schemeClr val="tx1"/>
          </a:fontRef>
        </p:style>
      </p:cxnSp>
      <p:cxnSp>
        <p:nvCxnSpPr>
          <p:cNvPr id="5" name="Straight Arrow Connector 4">
            <a:extLst>
              <a:ext uri="{FF2B5EF4-FFF2-40B4-BE49-F238E27FC236}">
                <a16:creationId xmlns:a16="http://schemas.microsoft.com/office/drawing/2014/main" id="{29E67210-97D6-1A41-DC9D-0CC70DC9DBEC}"/>
              </a:ext>
            </a:extLst>
          </p:cNvPr>
          <p:cNvCxnSpPr>
            <a:cxnSpLocks/>
          </p:cNvCxnSpPr>
          <p:nvPr/>
        </p:nvCxnSpPr>
        <p:spPr>
          <a:xfrm flipV="1">
            <a:off x="882444" y="1582992"/>
            <a:ext cx="546918" cy="6144"/>
          </a:xfrm>
          <a:prstGeom prst="straightConnector1">
            <a:avLst/>
          </a:prstGeom>
          <a:ln w="12700"/>
        </p:spPr>
        <p:style>
          <a:lnRef idx="3">
            <a:schemeClr val="accent1"/>
          </a:lnRef>
          <a:fillRef idx="0">
            <a:schemeClr val="accent1"/>
          </a:fillRef>
          <a:effectRef idx="2">
            <a:schemeClr val="accent1"/>
          </a:effectRef>
          <a:fontRef idx="minor">
            <a:schemeClr val="tx1"/>
          </a:fontRef>
        </p:style>
      </p:cxnSp>
      <p:sp>
        <p:nvSpPr>
          <p:cNvPr id="17" name="Titolo 1">
            <a:extLst>
              <a:ext uri="{FF2B5EF4-FFF2-40B4-BE49-F238E27FC236}">
                <a16:creationId xmlns:a16="http://schemas.microsoft.com/office/drawing/2014/main" id="{3539C823-C07D-98A5-E602-E1E29A01CFD8}"/>
              </a:ext>
            </a:extLst>
          </p:cNvPr>
          <p:cNvSpPr txBox="1">
            <a:spLocks/>
          </p:cNvSpPr>
          <p:nvPr/>
        </p:nvSpPr>
        <p:spPr>
          <a:xfrm>
            <a:off x="840958" y="475626"/>
            <a:ext cx="9184640" cy="860096"/>
          </a:xfrm>
          <a:prstGeom prst="rect">
            <a:avLst/>
          </a:prstGeom>
        </p:spPr>
        <p:txBody>
          <a:bodyPr vert="horz" lIns="91440" tIns="27432" rIns="91440" bIns="45720" rtlCol="0" anchor="t">
            <a:normAutofit/>
          </a:bodyPr>
          <a:lst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a:lstStyle>
          <a:p>
            <a:r>
              <a:rPr lang="en-US">
                <a:latin typeface="Avenir Next LT Pro"/>
              </a:rPr>
              <a:t>Convolution in 2D</a:t>
            </a:r>
            <a:endParaRPr lang="en-US"/>
          </a:p>
        </p:txBody>
      </p:sp>
      <p:sp>
        <p:nvSpPr>
          <p:cNvPr id="18" name="TextBox 17">
            <a:extLst>
              <a:ext uri="{FF2B5EF4-FFF2-40B4-BE49-F238E27FC236}">
                <a16:creationId xmlns:a16="http://schemas.microsoft.com/office/drawing/2014/main" id="{83728A4A-3FA7-9023-C44A-4E924B7DEEF3}"/>
              </a:ext>
            </a:extLst>
          </p:cNvPr>
          <p:cNvSpPr txBox="1"/>
          <p:nvPr/>
        </p:nvSpPr>
        <p:spPr>
          <a:xfrm>
            <a:off x="975852" y="1952932"/>
            <a:ext cx="92570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endParaRPr lang="en-US">
              <a:latin typeface="Avenir Next LT Pro"/>
              <a:ea typeface="+mn-lt"/>
              <a:cs typeface="+mn-lt"/>
            </a:endParaRPr>
          </a:p>
          <a:p>
            <a:pPr marL="285750" indent="-285750">
              <a:buFont typeface="Wingdings"/>
              <a:buChar char="§"/>
            </a:pPr>
            <a:endParaRPr lang="en-US">
              <a:latin typeface="Avenir Next LT Pro"/>
            </a:endParaRPr>
          </a:p>
        </p:txBody>
      </p:sp>
      <p:sp>
        <p:nvSpPr>
          <p:cNvPr id="21" name="TextBox 20">
            <a:extLst>
              <a:ext uri="{FF2B5EF4-FFF2-40B4-BE49-F238E27FC236}">
                <a16:creationId xmlns:a16="http://schemas.microsoft.com/office/drawing/2014/main" id="{CBCBA069-C3F9-4C31-74C3-203502D741AD}"/>
              </a:ext>
            </a:extLst>
          </p:cNvPr>
          <p:cNvSpPr txBox="1"/>
          <p:nvPr/>
        </p:nvSpPr>
        <p:spPr>
          <a:xfrm>
            <a:off x="883674" y="1955111"/>
            <a:ext cx="95520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65000"/>
                    <a:lumOff val="35000"/>
                  </a:schemeClr>
                </a:solidFill>
                <a:latin typeface="Avenir Next LT Pro"/>
              </a:rPr>
              <a:t>We can rotate the filter to perform the sum on indices running in the same directions</a:t>
            </a:r>
          </a:p>
        </p:txBody>
      </p:sp>
      <p:pic>
        <p:nvPicPr>
          <p:cNvPr id="2" name="Picture 5">
            <a:extLst>
              <a:ext uri="{FF2B5EF4-FFF2-40B4-BE49-F238E27FC236}">
                <a16:creationId xmlns:a16="http://schemas.microsoft.com/office/drawing/2014/main" id="{445AA88F-AAAB-1453-3D15-8540FCB4FEE0}"/>
              </a:ext>
            </a:extLst>
          </p:cNvPr>
          <p:cNvPicPr>
            <a:picLocks noChangeAspect="1"/>
          </p:cNvPicPr>
          <p:nvPr/>
        </p:nvPicPr>
        <p:blipFill>
          <a:blip r:embed="rId2"/>
          <a:stretch>
            <a:fillRect/>
          </a:stretch>
        </p:blipFill>
        <p:spPr>
          <a:xfrm>
            <a:off x="4023852" y="2498018"/>
            <a:ext cx="3001296" cy="1081528"/>
          </a:xfrm>
          <a:prstGeom prst="rect">
            <a:avLst/>
          </a:prstGeom>
        </p:spPr>
      </p:pic>
      <p:pic>
        <p:nvPicPr>
          <p:cNvPr id="6" name="Picture 6">
            <a:extLst>
              <a:ext uri="{FF2B5EF4-FFF2-40B4-BE49-F238E27FC236}">
                <a16:creationId xmlns:a16="http://schemas.microsoft.com/office/drawing/2014/main" id="{19977D8F-9B5D-821F-C3FC-AE6B5BD457DE}"/>
              </a:ext>
            </a:extLst>
          </p:cNvPr>
          <p:cNvPicPr>
            <a:picLocks noChangeAspect="1"/>
          </p:cNvPicPr>
          <p:nvPr/>
        </p:nvPicPr>
        <p:blipFill>
          <a:blip r:embed="rId3"/>
          <a:stretch>
            <a:fillRect/>
          </a:stretch>
        </p:blipFill>
        <p:spPr>
          <a:xfrm>
            <a:off x="1756287" y="3630816"/>
            <a:ext cx="7352070" cy="3068382"/>
          </a:xfrm>
          <a:prstGeom prst="rect">
            <a:avLst/>
          </a:prstGeom>
        </p:spPr>
      </p:pic>
    </p:spTree>
    <p:extLst>
      <p:ext uri="{BB962C8B-B14F-4D97-AF65-F5344CB8AC3E}">
        <p14:creationId xmlns:p14="http://schemas.microsoft.com/office/powerpoint/2010/main" val="2671524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a:latin typeface="Avenir Next LT Pro"/>
              </a:rPr>
              <a:t>Convolution in 2D</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21</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4" name="Content Placeholder 3">
            <a:extLst>
              <a:ext uri="{FF2B5EF4-FFF2-40B4-BE49-F238E27FC236}">
                <a16:creationId xmlns:a16="http://schemas.microsoft.com/office/drawing/2014/main" id="{6BC6042B-76B9-B85C-292D-035A13246A98}"/>
              </a:ext>
            </a:extLst>
          </p:cNvPr>
          <p:cNvSpPr>
            <a:spLocks noGrp="1"/>
          </p:cNvSpPr>
          <p:nvPr>
            <p:ph idx="1"/>
          </p:nvPr>
        </p:nvSpPr>
        <p:spPr>
          <a:xfrm>
            <a:off x="1003775" y="1386348"/>
            <a:ext cx="9603166" cy="2040757"/>
          </a:xfrm>
        </p:spPr>
        <p:txBody>
          <a:bodyPr vert="horz" lIns="91440" tIns="45720" rIns="91440" bIns="45720" rtlCol="0" anchor="t">
            <a:normAutofit/>
          </a:bodyPr>
          <a:lstStyle/>
          <a:p>
            <a:pPr>
              <a:buFont typeface="Wingdings"/>
              <a:buChar char="§"/>
            </a:pPr>
            <a:r>
              <a:rPr lang="en-US">
                <a:latin typeface="Avenir Next LT Pro"/>
              </a:rPr>
              <a:t>How does a convolutional layer work on a RGB image?</a:t>
            </a:r>
            <a:endParaRPr lang="en-US"/>
          </a:p>
          <a:p>
            <a:pPr marL="617220" lvl="1" indent="-342900">
              <a:buAutoNum type="arabicPeriod"/>
            </a:pPr>
            <a:r>
              <a:rPr lang="en-US" spc="10">
                <a:latin typeface="Avenir Next LT Pro"/>
              </a:rPr>
              <a:t>For each channel color there is a different filter</a:t>
            </a:r>
            <a:endParaRPr lang="en-US" sz="2000" spc="10"/>
          </a:p>
          <a:p>
            <a:pPr marL="617220" lvl="1" indent="-342900">
              <a:buAutoNum type="arabicPeriod"/>
            </a:pPr>
            <a:r>
              <a:rPr lang="en-US" spc="10">
                <a:latin typeface="Avenir Next LT Pro"/>
              </a:rPr>
              <a:t>The three outputs are added together</a:t>
            </a:r>
          </a:p>
          <a:p>
            <a:pPr marL="617220" lvl="1" indent="-342900">
              <a:buAutoNum type="arabicPeriod"/>
            </a:pPr>
            <a:r>
              <a:rPr lang="en-US" b="1" spc="10">
                <a:latin typeface="Avenir Next LT Pro"/>
              </a:rPr>
              <a:t>The output of a convolutional layer with a multi-layer input is a single layer</a:t>
            </a:r>
          </a:p>
        </p:txBody>
      </p:sp>
      <p:pic>
        <p:nvPicPr>
          <p:cNvPr id="3" name="Picture 4" descr="Chart&#10;&#10;Description automatically generated">
            <a:extLst>
              <a:ext uri="{FF2B5EF4-FFF2-40B4-BE49-F238E27FC236}">
                <a16:creationId xmlns:a16="http://schemas.microsoft.com/office/drawing/2014/main" id="{945DD041-14F8-5860-37B8-D14F3663DB55}"/>
              </a:ext>
            </a:extLst>
          </p:cNvPr>
          <p:cNvPicPr>
            <a:picLocks noChangeAspect="1"/>
          </p:cNvPicPr>
          <p:nvPr/>
        </p:nvPicPr>
        <p:blipFill>
          <a:blip r:embed="rId2"/>
          <a:stretch>
            <a:fillRect/>
          </a:stretch>
        </p:blipFill>
        <p:spPr>
          <a:xfrm>
            <a:off x="1252384" y="2943391"/>
            <a:ext cx="9275503" cy="4271164"/>
          </a:xfrm>
          <a:prstGeom prst="rect">
            <a:avLst/>
          </a:prstGeom>
        </p:spPr>
      </p:pic>
    </p:spTree>
    <p:extLst>
      <p:ext uri="{BB962C8B-B14F-4D97-AF65-F5344CB8AC3E}">
        <p14:creationId xmlns:p14="http://schemas.microsoft.com/office/powerpoint/2010/main" val="1404799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a:latin typeface="Avenir Next LT Pro"/>
              </a:rPr>
              <a:t>Convolution in 2D</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22</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pic>
        <p:nvPicPr>
          <p:cNvPr id="9" name="Picture 12" descr="A picture containing diagram&#10;&#10;Description automatically generated">
            <a:extLst>
              <a:ext uri="{FF2B5EF4-FFF2-40B4-BE49-F238E27FC236}">
                <a16:creationId xmlns:a16="http://schemas.microsoft.com/office/drawing/2014/main" id="{C54EA990-F833-CFF6-AE17-DF8F78EFC400}"/>
              </a:ext>
            </a:extLst>
          </p:cNvPr>
          <p:cNvPicPr>
            <a:picLocks noChangeAspect="1"/>
          </p:cNvPicPr>
          <p:nvPr/>
        </p:nvPicPr>
        <p:blipFill>
          <a:blip r:embed="rId2"/>
          <a:stretch>
            <a:fillRect/>
          </a:stretch>
        </p:blipFill>
        <p:spPr>
          <a:xfrm>
            <a:off x="840659" y="1194925"/>
            <a:ext cx="10215714" cy="5623436"/>
          </a:xfrm>
          <a:prstGeom prst="rect">
            <a:avLst/>
          </a:prstGeom>
        </p:spPr>
      </p:pic>
    </p:spTree>
    <p:extLst>
      <p:ext uri="{BB962C8B-B14F-4D97-AF65-F5344CB8AC3E}">
        <p14:creationId xmlns:p14="http://schemas.microsoft.com/office/powerpoint/2010/main" val="3676885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a:latin typeface="Avenir Next LT Pro"/>
              </a:rPr>
              <a:t>Strides and padding in 2D</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23</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Content Placeholder 7">
            <a:extLst>
              <a:ext uri="{FF2B5EF4-FFF2-40B4-BE49-F238E27FC236}">
                <a16:creationId xmlns:a16="http://schemas.microsoft.com/office/drawing/2014/main" id="{DC508DA0-5F0E-089D-F742-BD569D8AF325}"/>
              </a:ext>
            </a:extLst>
          </p:cNvPr>
          <p:cNvSpPr>
            <a:spLocks noGrp="1"/>
          </p:cNvSpPr>
          <p:nvPr>
            <p:ph idx="1"/>
          </p:nvPr>
        </p:nvSpPr>
        <p:spPr/>
        <p:txBody>
          <a:bodyPr vert="horz" lIns="91440" tIns="45720" rIns="91440" bIns="45720" rtlCol="0" anchor="t">
            <a:normAutofit/>
          </a:bodyPr>
          <a:lstStyle/>
          <a:p>
            <a:pPr marL="342900" indent="-342900">
              <a:buFont typeface="Wingdings" pitchFamily="34" charset="0"/>
              <a:buChar char="§"/>
            </a:pPr>
            <a:endParaRPr lang="en-US">
              <a:latin typeface="Avenir Next LT Pro"/>
            </a:endParaRPr>
          </a:p>
          <a:p>
            <a:pPr marL="342900" indent="-342900">
              <a:buFont typeface="Wingdings" pitchFamily="34" charset="0"/>
              <a:buChar char="§"/>
            </a:pPr>
            <a:endParaRPr lang="en-US">
              <a:latin typeface="Avenir Next LT Pro"/>
            </a:endParaRPr>
          </a:p>
        </p:txBody>
      </p:sp>
      <p:pic>
        <p:nvPicPr>
          <p:cNvPr id="3" name="Picture 3" descr="Shape&#10;&#10;Description automatically generated">
            <a:extLst>
              <a:ext uri="{FF2B5EF4-FFF2-40B4-BE49-F238E27FC236}">
                <a16:creationId xmlns:a16="http://schemas.microsoft.com/office/drawing/2014/main" id="{461C8493-9EC4-E70D-F084-328E01E162FF}"/>
              </a:ext>
            </a:extLst>
          </p:cNvPr>
          <p:cNvPicPr>
            <a:picLocks noChangeAspect="1"/>
          </p:cNvPicPr>
          <p:nvPr/>
        </p:nvPicPr>
        <p:blipFill>
          <a:blip r:embed="rId2"/>
          <a:stretch>
            <a:fillRect/>
          </a:stretch>
        </p:blipFill>
        <p:spPr>
          <a:xfrm>
            <a:off x="714475" y="3191874"/>
            <a:ext cx="3679554" cy="3575870"/>
          </a:xfrm>
          <a:prstGeom prst="rect">
            <a:avLst/>
          </a:prstGeom>
        </p:spPr>
      </p:pic>
      <p:pic>
        <p:nvPicPr>
          <p:cNvPr id="4" name="Picture 4" descr="Shape&#10;&#10;Description automatically generated">
            <a:extLst>
              <a:ext uri="{FF2B5EF4-FFF2-40B4-BE49-F238E27FC236}">
                <a16:creationId xmlns:a16="http://schemas.microsoft.com/office/drawing/2014/main" id="{E4409A89-E522-D5D0-D63D-3C488854BD4B}"/>
              </a:ext>
            </a:extLst>
          </p:cNvPr>
          <p:cNvPicPr>
            <a:picLocks noChangeAspect="1"/>
          </p:cNvPicPr>
          <p:nvPr/>
        </p:nvPicPr>
        <p:blipFill>
          <a:blip r:embed="rId3"/>
          <a:stretch>
            <a:fillRect/>
          </a:stretch>
        </p:blipFill>
        <p:spPr>
          <a:xfrm>
            <a:off x="5434739" y="2793330"/>
            <a:ext cx="3434165" cy="3899591"/>
          </a:xfrm>
          <a:prstGeom prst="rect">
            <a:avLst/>
          </a:prstGeom>
        </p:spPr>
      </p:pic>
      <p:sp>
        <p:nvSpPr>
          <p:cNvPr id="9" name="Content Placeholder 3">
            <a:extLst>
              <a:ext uri="{FF2B5EF4-FFF2-40B4-BE49-F238E27FC236}">
                <a16:creationId xmlns:a16="http://schemas.microsoft.com/office/drawing/2014/main" id="{725DEDC2-9D4B-5A4D-841B-38C18D7518EB}"/>
              </a:ext>
            </a:extLst>
          </p:cNvPr>
          <p:cNvSpPr txBox="1">
            <a:spLocks/>
          </p:cNvSpPr>
          <p:nvPr/>
        </p:nvSpPr>
        <p:spPr>
          <a:xfrm>
            <a:off x="8576697" y="3617354"/>
            <a:ext cx="2502693" cy="2299271"/>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285750" indent="-285750">
              <a:buFont typeface="Wingdings" pitchFamily="34" charset="0"/>
              <a:buChar char="§"/>
            </a:pPr>
            <a:r>
              <a:rPr lang="en-US" dirty="0">
                <a:latin typeface="Avenir Next LT Pro"/>
              </a:rPr>
              <a:t>padding (1,1)</a:t>
            </a:r>
            <a:endParaRPr lang="en-US" dirty="0">
              <a:latin typeface="Century Schoolbook" panose="02040604050505020304"/>
            </a:endParaRPr>
          </a:p>
          <a:p>
            <a:pPr marL="285750" indent="-285750">
              <a:buFont typeface="Wingdings" pitchFamily="34" charset="0"/>
              <a:buChar char="§"/>
            </a:pPr>
            <a:r>
              <a:rPr lang="en-US" dirty="0">
                <a:latin typeface="Avenir Next LT Pro"/>
              </a:rPr>
              <a:t>strides 1</a:t>
            </a:r>
            <a:endParaRPr lang="en-US" dirty="0">
              <a:latin typeface="Century Schoolbook" panose="02040604050505020304"/>
            </a:endParaRPr>
          </a:p>
          <a:p>
            <a:pPr marL="285750" indent="-285750">
              <a:buFont typeface="Wingdings" pitchFamily="34" charset="0"/>
              <a:buChar char="§"/>
            </a:pPr>
            <a:r>
              <a:rPr lang="en-US" dirty="0">
                <a:latin typeface="Avenir Next LT Pro"/>
              </a:rPr>
              <a:t>The input shape is preserved  (padding 'same')</a:t>
            </a:r>
            <a:endParaRPr lang="en-US"/>
          </a:p>
        </p:txBody>
      </p:sp>
      <p:sp>
        <p:nvSpPr>
          <p:cNvPr id="14" name="Content Placeholder 3">
            <a:extLst>
              <a:ext uri="{FF2B5EF4-FFF2-40B4-BE49-F238E27FC236}">
                <a16:creationId xmlns:a16="http://schemas.microsoft.com/office/drawing/2014/main" id="{C6C4CBE0-5E3B-A0A3-C7E4-83AC570DAB8F}"/>
              </a:ext>
            </a:extLst>
          </p:cNvPr>
          <p:cNvSpPr txBox="1">
            <a:spLocks/>
          </p:cNvSpPr>
          <p:nvPr/>
        </p:nvSpPr>
        <p:spPr>
          <a:xfrm>
            <a:off x="947011" y="1403638"/>
            <a:ext cx="6096257" cy="1548728"/>
          </a:xfrm>
          <a:prstGeom prst="rect">
            <a:avLst/>
          </a:prstGeom>
        </p:spPr>
        <p:txBody>
          <a:bodyPr vert="horz" lIns="91440" tIns="45720" rIns="91440" bIns="45720" rtlCol="0" anchor="t">
            <a:normAutofit fontScale="92500" lnSpcReduction="10000"/>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457200" indent="-457200">
              <a:buFont typeface="Wingdings"/>
              <a:buChar char="§"/>
            </a:pPr>
            <a:r>
              <a:rPr lang="en-US">
                <a:latin typeface="Avenir Next LT Pro"/>
              </a:rPr>
              <a:t>Zero-padding and strides concepts are the same of 1D case</a:t>
            </a:r>
          </a:p>
          <a:p>
            <a:pPr marL="457200" indent="-457200">
              <a:buFont typeface="Wingdings"/>
              <a:buChar char="§"/>
            </a:pPr>
            <a:r>
              <a:rPr lang="en-US">
                <a:latin typeface="Avenir Next LT Pro"/>
              </a:rPr>
              <a:t>The output size of a 2D filter is still calculable with the formula seen before, applied on weight and height separately</a:t>
            </a:r>
            <a:endParaRPr lang="en-US"/>
          </a:p>
        </p:txBody>
      </p:sp>
      <p:sp>
        <p:nvSpPr>
          <p:cNvPr id="35" name="TextBox 34">
            <a:extLst>
              <a:ext uri="{FF2B5EF4-FFF2-40B4-BE49-F238E27FC236}">
                <a16:creationId xmlns:a16="http://schemas.microsoft.com/office/drawing/2014/main" id="{E469229B-E993-0DAA-7E93-250429121E0A}"/>
              </a:ext>
            </a:extLst>
          </p:cNvPr>
          <p:cNvSpPr txBox="1"/>
          <p:nvPr/>
        </p:nvSpPr>
        <p:spPr>
          <a:xfrm>
            <a:off x="7032473" y="1288631"/>
            <a:ext cx="248702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595959"/>
                </a:solidFill>
                <a:latin typeface="Avenir Next LT Pro"/>
              </a:rPr>
              <a:t>Input dimension</a:t>
            </a:r>
            <a:endParaRPr lang="en-US" sz="1400"/>
          </a:p>
        </p:txBody>
      </p:sp>
      <p:sp>
        <p:nvSpPr>
          <p:cNvPr id="38" name="TextBox 37">
            <a:extLst>
              <a:ext uri="{FF2B5EF4-FFF2-40B4-BE49-F238E27FC236}">
                <a16:creationId xmlns:a16="http://schemas.microsoft.com/office/drawing/2014/main" id="{55BD6484-A999-B43B-7458-BECFFEACA6AB}"/>
              </a:ext>
            </a:extLst>
          </p:cNvPr>
          <p:cNvSpPr txBox="1"/>
          <p:nvPr/>
        </p:nvSpPr>
        <p:spPr>
          <a:xfrm>
            <a:off x="8473420" y="1272678"/>
            <a:ext cx="249931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595959"/>
                </a:solidFill>
                <a:latin typeface="Avenir Next LT Pro"/>
              </a:rPr>
              <a:t>Zero-</a:t>
            </a:r>
            <a:r>
              <a:rPr lang="en-US" sz="1400">
                <a:solidFill>
                  <a:srgbClr val="595959"/>
                </a:solidFill>
                <a:latin typeface="Avenir Next LT Pro"/>
              </a:rPr>
              <a:t>padding</a:t>
            </a:r>
            <a:endParaRPr lang="en-US" sz="1400"/>
          </a:p>
        </p:txBody>
      </p:sp>
      <p:sp>
        <p:nvSpPr>
          <p:cNvPr id="39" name="TextBox 38">
            <a:extLst>
              <a:ext uri="{FF2B5EF4-FFF2-40B4-BE49-F238E27FC236}">
                <a16:creationId xmlns:a16="http://schemas.microsoft.com/office/drawing/2014/main" id="{58B864D7-ED07-16DB-1455-F3EA330140D2}"/>
              </a:ext>
            </a:extLst>
          </p:cNvPr>
          <p:cNvSpPr txBox="1"/>
          <p:nvPr/>
        </p:nvSpPr>
        <p:spPr>
          <a:xfrm>
            <a:off x="9768373" y="1270195"/>
            <a:ext cx="249931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595959"/>
                </a:solidFill>
                <a:latin typeface="Avenir Next LT Pro"/>
              </a:rPr>
              <a:t>Kernel dimension</a:t>
            </a:r>
            <a:endParaRPr lang="en-US" sz="1400"/>
          </a:p>
        </p:txBody>
      </p:sp>
      <p:sp>
        <p:nvSpPr>
          <p:cNvPr id="40" name="TextBox 39">
            <a:extLst>
              <a:ext uri="{FF2B5EF4-FFF2-40B4-BE49-F238E27FC236}">
                <a16:creationId xmlns:a16="http://schemas.microsoft.com/office/drawing/2014/main" id="{04C2700A-0D83-146B-D13E-F58E054AC667}"/>
              </a:ext>
            </a:extLst>
          </p:cNvPr>
          <p:cNvSpPr txBox="1"/>
          <p:nvPr/>
        </p:nvSpPr>
        <p:spPr>
          <a:xfrm>
            <a:off x="8782788" y="2488364"/>
            <a:ext cx="249931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595959"/>
                </a:solidFill>
                <a:latin typeface="Avenir Next LT Pro"/>
              </a:rPr>
              <a:t>stride</a:t>
            </a:r>
            <a:endParaRPr lang="en-US" sz="1400"/>
          </a:p>
        </p:txBody>
      </p:sp>
      <p:pic>
        <p:nvPicPr>
          <p:cNvPr id="6" name="Picture 6">
            <a:extLst>
              <a:ext uri="{FF2B5EF4-FFF2-40B4-BE49-F238E27FC236}">
                <a16:creationId xmlns:a16="http://schemas.microsoft.com/office/drawing/2014/main" id="{8ABE2380-081A-EF0B-4DED-6AB12466304E}"/>
              </a:ext>
            </a:extLst>
          </p:cNvPr>
          <p:cNvPicPr>
            <a:picLocks noChangeAspect="1"/>
          </p:cNvPicPr>
          <p:nvPr/>
        </p:nvPicPr>
        <p:blipFill>
          <a:blip r:embed="rId4"/>
          <a:stretch>
            <a:fillRect/>
          </a:stretch>
        </p:blipFill>
        <p:spPr>
          <a:xfrm>
            <a:off x="7612626" y="1615177"/>
            <a:ext cx="2743200" cy="837744"/>
          </a:xfrm>
          <a:prstGeom prst="rect">
            <a:avLst/>
          </a:prstGeom>
        </p:spPr>
      </p:pic>
      <p:cxnSp>
        <p:nvCxnSpPr>
          <p:cNvPr id="7" name="Straight Arrow Connector 6">
            <a:extLst>
              <a:ext uri="{FF2B5EF4-FFF2-40B4-BE49-F238E27FC236}">
                <a16:creationId xmlns:a16="http://schemas.microsoft.com/office/drawing/2014/main" id="{068EDDA4-9E68-EABF-C434-DD4B40D79853}"/>
              </a:ext>
            </a:extLst>
          </p:cNvPr>
          <p:cNvCxnSpPr/>
          <p:nvPr/>
        </p:nvCxnSpPr>
        <p:spPr>
          <a:xfrm>
            <a:off x="8109154" y="1533832"/>
            <a:ext cx="226143" cy="164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6149B15-F561-CBFD-EC8D-BF9A813D722A}"/>
              </a:ext>
            </a:extLst>
          </p:cNvPr>
          <p:cNvCxnSpPr>
            <a:cxnSpLocks/>
          </p:cNvCxnSpPr>
          <p:nvPr/>
        </p:nvCxnSpPr>
        <p:spPr>
          <a:xfrm flipH="1">
            <a:off x="9091152" y="1521541"/>
            <a:ext cx="68824" cy="1769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AFE0D58-3105-3096-B3DB-4C0A15CC5801}"/>
              </a:ext>
            </a:extLst>
          </p:cNvPr>
          <p:cNvCxnSpPr>
            <a:cxnSpLocks/>
          </p:cNvCxnSpPr>
          <p:nvPr/>
        </p:nvCxnSpPr>
        <p:spPr>
          <a:xfrm flipH="1">
            <a:off x="9668797" y="1521541"/>
            <a:ext cx="462114" cy="2384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6CD57D1-0CBB-3935-98D3-D08938EB5CE6}"/>
              </a:ext>
            </a:extLst>
          </p:cNvPr>
          <p:cNvCxnSpPr>
            <a:cxnSpLocks/>
          </p:cNvCxnSpPr>
          <p:nvPr/>
        </p:nvCxnSpPr>
        <p:spPr>
          <a:xfrm flipV="1">
            <a:off x="9006346" y="2288455"/>
            <a:ext cx="29499" cy="308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3B69B1D-B5A3-C2EB-E80E-D28336368BA8}"/>
              </a:ext>
            </a:extLst>
          </p:cNvPr>
          <p:cNvSpPr txBox="1">
            <a:spLocks/>
          </p:cNvSpPr>
          <p:nvPr/>
        </p:nvSpPr>
        <p:spPr>
          <a:xfrm>
            <a:off x="3322585" y="3617354"/>
            <a:ext cx="2613304" cy="836725"/>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285750" indent="-285750">
              <a:lnSpc>
                <a:spcPct val="100000"/>
              </a:lnSpc>
              <a:spcBef>
                <a:spcPts val="0"/>
              </a:spcBef>
              <a:spcAft>
                <a:spcPts val="0"/>
              </a:spcAft>
              <a:buFont typeface="Wingdings" pitchFamily="34" charset="0"/>
              <a:buChar char="§"/>
            </a:pPr>
            <a:r>
              <a:rPr lang="en-US" dirty="0">
                <a:latin typeface="Avenir Next LT Pro"/>
                <a:ea typeface="+mn-lt"/>
                <a:cs typeface="+mn-lt"/>
              </a:rPr>
              <a:t>padding (1,1)</a:t>
            </a:r>
            <a:endParaRPr lang="en-US" dirty="0">
              <a:latin typeface="Century Schoolbook" panose="02040604050505020304"/>
              <a:ea typeface="+mn-lt"/>
              <a:cs typeface="+mn-lt"/>
            </a:endParaRPr>
          </a:p>
          <a:p>
            <a:pPr marL="285750" indent="-285750">
              <a:lnSpc>
                <a:spcPct val="100000"/>
              </a:lnSpc>
              <a:spcBef>
                <a:spcPts val="0"/>
              </a:spcBef>
              <a:spcAft>
                <a:spcPts val="0"/>
              </a:spcAft>
              <a:buFont typeface="Wingdings" pitchFamily="34" charset="0"/>
              <a:buChar char="§"/>
            </a:pPr>
            <a:r>
              <a:rPr lang="en-US">
                <a:latin typeface="Avenir Next LT Pro"/>
                <a:ea typeface="+mn-lt"/>
                <a:cs typeface="+mn-lt"/>
              </a:rPr>
              <a:t>strides (2,2)  </a:t>
            </a:r>
            <a:endParaRPr lang="en-US"/>
          </a:p>
        </p:txBody>
      </p:sp>
    </p:spTree>
    <p:extLst>
      <p:ext uri="{BB962C8B-B14F-4D97-AF65-F5344CB8AC3E}">
        <p14:creationId xmlns:p14="http://schemas.microsoft.com/office/powerpoint/2010/main" val="2024307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24</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pic>
        <p:nvPicPr>
          <p:cNvPr id="4" name="Immagine 3">
            <a:extLst>
              <a:ext uri="{FF2B5EF4-FFF2-40B4-BE49-F238E27FC236}">
                <a16:creationId xmlns:a16="http://schemas.microsoft.com/office/drawing/2014/main" id="{0659B131-CD21-6144-B6E0-5327EA47F9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5458" y="2652713"/>
            <a:ext cx="5417851" cy="2023288"/>
          </a:xfrm>
          <a:prstGeom prst="rect">
            <a:avLst/>
          </a:prstGeom>
        </p:spPr>
      </p:pic>
      <p:pic>
        <p:nvPicPr>
          <p:cNvPr id="6" name="Immagine 5">
            <a:extLst>
              <a:ext uri="{FF2B5EF4-FFF2-40B4-BE49-F238E27FC236}">
                <a16:creationId xmlns:a16="http://schemas.microsoft.com/office/drawing/2014/main" id="{DD889364-4D31-E541-A7D7-E50A77C8C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4678" y="4731947"/>
            <a:ext cx="5334026" cy="1966315"/>
          </a:xfrm>
          <a:prstGeom prst="rect">
            <a:avLst/>
          </a:prstGeom>
        </p:spPr>
      </p:pic>
      <p:sp>
        <p:nvSpPr>
          <p:cNvPr id="14" name="Content Placeholder 7">
            <a:extLst>
              <a:ext uri="{FF2B5EF4-FFF2-40B4-BE49-F238E27FC236}">
                <a16:creationId xmlns:a16="http://schemas.microsoft.com/office/drawing/2014/main" id="{4E0969DF-70CB-E94C-AD60-0CC77D16CB8C}"/>
              </a:ext>
            </a:extLst>
          </p:cNvPr>
          <p:cNvSpPr>
            <a:spLocks noGrp="1"/>
          </p:cNvSpPr>
          <p:nvPr>
            <p:ph idx="1"/>
          </p:nvPr>
        </p:nvSpPr>
        <p:spPr>
          <a:xfrm>
            <a:off x="789725" y="3309785"/>
            <a:ext cx="4549876" cy="2718619"/>
          </a:xfrm>
        </p:spPr>
        <p:txBody>
          <a:bodyPr vert="horz" lIns="91440" tIns="45720" rIns="91440" bIns="45720" rtlCol="0" anchor="t">
            <a:normAutofit fontScale="92500" lnSpcReduction="10000"/>
          </a:bodyPr>
          <a:lstStyle/>
          <a:p>
            <a:pPr marL="342900" indent="-342900">
              <a:buFont typeface="Wingdings" pitchFamily="34" charset="0"/>
              <a:buChar char="§"/>
            </a:pPr>
            <a:r>
              <a:rPr lang="en-AU" b="1">
                <a:latin typeface="Avenir Next LT Pro"/>
              </a:rPr>
              <a:t>Maximum Pooling (or Max Pooling)</a:t>
            </a:r>
            <a:r>
              <a:rPr lang="en-AU">
                <a:latin typeface="Avenir Next LT Pro"/>
              </a:rPr>
              <a:t>: Calculate the maximum value for each patch of the feature map.</a:t>
            </a:r>
          </a:p>
          <a:p>
            <a:pPr marL="342900" indent="-342900">
              <a:buFont typeface="Wingdings" pitchFamily="34" charset="0"/>
              <a:buChar char="§"/>
            </a:pPr>
            <a:endParaRPr lang="en-AU">
              <a:latin typeface="Avenir Next LT Pro"/>
              <a:ea typeface="+mn-lt"/>
              <a:cs typeface="+mn-lt"/>
            </a:endParaRPr>
          </a:p>
          <a:p>
            <a:pPr marL="342900" indent="-342900">
              <a:buFont typeface="Wingdings,Sans-Serif" pitchFamily="34" charset="0"/>
              <a:buChar char="§"/>
            </a:pPr>
            <a:r>
              <a:rPr lang="en-AU" b="1">
                <a:latin typeface="Avenir Next LT Pro"/>
                <a:ea typeface="+mn-lt"/>
                <a:cs typeface="+mn-lt"/>
              </a:rPr>
              <a:t>Average Pooling</a:t>
            </a:r>
            <a:r>
              <a:rPr lang="en-AU">
                <a:latin typeface="Avenir Next LT Pro"/>
                <a:ea typeface="+mn-lt"/>
                <a:cs typeface="+mn-lt"/>
              </a:rPr>
              <a:t>: Calculate the average value for each patch on the feature map.</a:t>
            </a:r>
          </a:p>
          <a:p>
            <a:pPr marL="342900" indent="-342900">
              <a:buFont typeface="Wingdings,Sans-Serif" pitchFamily="34" charset="0"/>
              <a:buChar char="§"/>
            </a:pPr>
            <a:endParaRPr lang="en-AU">
              <a:latin typeface="Avenir Next LT Pro"/>
              <a:ea typeface="+mn-lt"/>
              <a:cs typeface="+mn-lt"/>
            </a:endParaRPr>
          </a:p>
          <a:p>
            <a:pPr marL="342900" indent="-342900">
              <a:buFont typeface="Wingdings" pitchFamily="34" charset="0"/>
              <a:buChar char="§"/>
            </a:pPr>
            <a:endParaRPr lang="en-AU">
              <a:latin typeface="Avenir Next LT Pro"/>
            </a:endParaRPr>
          </a:p>
        </p:txBody>
      </p:sp>
      <p:sp>
        <p:nvSpPr>
          <p:cNvPr id="7" name="Titolo 1">
            <a:extLst>
              <a:ext uri="{FF2B5EF4-FFF2-40B4-BE49-F238E27FC236}">
                <a16:creationId xmlns:a16="http://schemas.microsoft.com/office/drawing/2014/main" id="{AD5F0625-EA78-AB4D-C23B-765F4AF9A077}"/>
              </a:ext>
            </a:extLst>
          </p:cNvPr>
          <p:cNvSpPr txBox="1">
            <a:spLocks/>
          </p:cNvSpPr>
          <p:nvPr/>
        </p:nvSpPr>
        <p:spPr>
          <a:xfrm>
            <a:off x="840958" y="475626"/>
            <a:ext cx="9184640" cy="860096"/>
          </a:xfrm>
          <a:prstGeom prst="rect">
            <a:avLst/>
          </a:prstGeom>
        </p:spPr>
        <p:txBody>
          <a:bodyPr vert="horz" lIns="91440" tIns="27432" rIns="91440" bIns="45720" rtlCol="0" anchor="t">
            <a:normAutofit/>
          </a:bodyPr>
          <a:lst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a:lstStyle>
          <a:p>
            <a:r>
              <a:rPr lang="en-US">
                <a:latin typeface="Avenir Next LT Pro"/>
              </a:rPr>
              <a:t>The Pooling Layer</a:t>
            </a:r>
            <a:endParaRPr lang="en-US"/>
          </a:p>
        </p:txBody>
      </p:sp>
      <p:sp>
        <p:nvSpPr>
          <p:cNvPr id="20" name="Content Placeholder 3">
            <a:extLst>
              <a:ext uri="{FF2B5EF4-FFF2-40B4-BE49-F238E27FC236}">
                <a16:creationId xmlns:a16="http://schemas.microsoft.com/office/drawing/2014/main" id="{809CB60B-C08E-7C74-B50E-B932D0FC192E}"/>
              </a:ext>
            </a:extLst>
          </p:cNvPr>
          <p:cNvSpPr txBox="1">
            <a:spLocks/>
          </p:cNvSpPr>
          <p:nvPr/>
        </p:nvSpPr>
        <p:spPr>
          <a:xfrm>
            <a:off x="787237" y="1286880"/>
            <a:ext cx="10053739" cy="1413534"/>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457200" indent="-457200">
              <a:buFont typeface="Wingdings"/>
              <a:buChar char="§"/>
            </a:pPr>
            <a:r>
              <a:rPr lang="en-US" dirty="0">
                <a:latin typeface="Avenir Next LT Pro"/>
              </a:rPr>
              <a:t>According to zero-padding and strides it is possible to change (usually reduce) the input dimension</a:t>
            </a:r>
          </a:p>
          <a:p>
            <a:pPr marL="457200" indent="-457200">
              <a:buFont typeface="Wingdings"/>
              <a:buChar char="§"/>
            </a:pPr>
            <a:r>
              <a:rPr lang="en-US" dirty="0">
                <a:latin typeface="Avenir Next LT Pro"/>
              </a:rPr>
              <a:t>This task can be also performed with a "Pooling" layer </a:t>
            </a:r>
          </a:p>
        </p:txBody>
      </p:sp>
      <p:sp>
        <p:nvSpPr>
          <p:cNvPr id="22" name="TextBox 21">
            <a:extLst>
              <a:ext uri="{FF2B5EF4-FFF2-40B4-BE49-F238E27FC236}">
                <a16:creationId xmlns:a16="http://schemas.microsoft.com/office/drawing/2014/main" id="{C5AE052C-05FB-2B07-5AC9-061C6D1FCA6C}"/>
              </a:ext>
            </a:extLst>
          </p:cNvPr>
          <p:cNvSpPr txBox="1"/>
          <p:nvPr/>
        </p:nvSpPr>
        <p:spPr>
          <a:xfrm>
            <a:off x="785351" y="2764094"/>
            <a:ext cx="42549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rgbClr val="FFC000"/>
                </a:solidFill>
                <a:latin typeface="Avenir Next LT Pro"/>
              </a:rPr>
              <a:t>TWO KINDS OF POOLING:</a:t>
            </a:r>
            <a:endParaRPr lang="en-US"/>
          </a:p>
        </p:txBody>
      </p:sp>
    </p:spTree>
    <p:extLst>
      <p:ext uri="{BB962C8B-B14F-4D97-AF65-F5344CB8AC3E}">
        <p14:creationId xmlns:p14="http://schemas.microsoft.com/office/powerpoint/2010/main" val="3743081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25</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7" name="Titolo 1">
            <a:extLst>
              <a:ext uri="{FF2B5EF4-FFF2-40B4-BE49-F238E27FC236}">
                <a16:creationId xmlns:a16="http://schemas.microsoft.com/office/drawing/2014/main" id="{AD5F0625-EA78-AB4D-C23B-765F4AF9A077}"/>
              </a:ext>
            </a:extLst>
          </p:cNvPr>
          <p:cNvSpPr txBox="1">
            <a:spLocks/>
          </p:cNvSpPr>
          <p:nvPr/>
        </p:nvSpPr>
        <p:spPr>
          <a:xfrm>
            <a:off x="840958" y="475626"/>
            <a:ext cx="9184640" cy="860096"/>
          </a:xfrm>
          <a:prstGeom prst="rect">
            <a:avLst/>
          </a:prstGeom>
        </p:spPr>
        <p:txBody>
          <a:bodyPr vert="horz" lIns="91440" tIns="27432" rIns="91440" bIns="45720" rtlCol="0" anchor="t">
            <a:normAutofit/>
          </a:bodyPr>
          <a:lst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a:lstStyle>
          <a:p>
            <a:r>
              <a:rPr lang="en-US" dirty="0">
                <a:latin typeface="Avenir Next LT Pro"/>
              </a:rPr>
              <a:t>Different Pooling Layers</a:t>
            </a:r>
            <a:endParaRPr lang="en-US" dirty="0"/>
          </a:p>
        </p:txBody>
      </p:sp>
      <p:pic>
        <p:nvPicPr>
          <p:cNvPr id="8" name="Immagine 7">
            <a:extLst>
              <a:ext uri="{FF2B5EF4-FFF2-40B4-BE49-F238E27FC236}">
                <a16:creationId xmlns:a16="http://schemas.microsoft.com/office/drawing/2014/main" id="{A3E56C93-C3FF-E34E-AFB5-AE3CDE5273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289" y="1181342"/>
            <a:ext cx="8285422" cy="5429872"/>
          </a:xfrm>
          <a:prstGeom prst="rect">
            <a:avLst/>
          </a:prstGeom>
        </p:spPr>
      </p:pic>
    </p:spTree>
    <p:extLst>
      <p:ext uri="{BB962C8B-B14F-4D97-AF65-F5344CB8AC3E}">
        <p14:creationId xmlns:p14="http://schemas.microsoft.com/office/powerpoint/2010/main" val="2223387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26</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7" name="Titolo 1">
            <a:extLst>
              <a:ext uri="{FF2B5EF4-FFF2-40B4-BE49-F238E27FC236}">
                <a16:creationId xmlns:a16="http://schemas.microsoft.com/office/drawing/2014/main" id="{AD5F0625-EA78-AB4D-C23B-765F4AF9A077}"/>
              </a:ext>
            </a:extLst>
          </p:cNvPr>
          <p:cNvSpPr txBox="1">
            <a:spLocks/>
          </p:cNvSpPr>
          <p:nvPr/>
        </p:nvSpPr>
        <p:spPr>
          <a:xfrm>
            <a:off x="840958" y="475626"/>
            <a:ext cx="9184640" cy="860096"/>
          </a:xfrm>
          <a:prstGeom prst="rect">
            <a:avLst/>
          </a:prstGeom>
        </p:spPr>
        <p:txBody>
          <a:bodyPr vert="horz" lIns="91440" tIns="27432" rIns="91440" bIns="45720" rtlCol="0" anchor="t">
            <a:normAutofit/>
          </a:bodyPr>
          <a:lst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a:lstStyle>
          <a:p>
            <a:r>
              <a:rPr lang="en-US" dirty="0">
                <a:latin typeface="Avenir Next LT Pro"/>
              </a:rPr>
              <a:t>Different Pooling Layers</a:t>
            </a:r>
            <a:endParaRPr lang="en-US" dirty="0"/>
          </a:p>
        </p:txBody>
      </p:sp>
      <p:pic>
        <p:nvPicPr>
          <p:cNvPr id="13" name="Immagine 12">
            <a:extLst>
              <a:ext uri="{FF2B5EF4-FFF2-40B4-BE49-F238E27FC236}">
                <a16:creationId xmlns:a16="http://schemas.microsoft.com/office/drawing/2014/main" id="{5EE9AE61-8836-1C47-9CA8-59E797C3D6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454" y="1185929"/>
            <a:ext cx="8369497" cy="5579665"/>
          </a:xfrm>
          <a:prstGeom prst="rect">
            <a:avLst/>
          </a:prstGeom>
        </p:spPr>
      </p:pic>
    </p:spTree>
    <p:extLst>
      <p:ext uri="{BB962C8B-B14F-4D97-AF65-F5344CB8AC3E}">
        <p14:creationId xmlns:p14="http://schemas.microsoft.com/office/powerpoint/2010/main" val="879180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dirty="0">
                <a:latin typeface="Avenir Next LT Pro"/>
              </a:rPr>
              <a:t>The Max Pooling Layer</a:t>
            </a:r>
            <a:endParaRPr lang="en-US" dirty="0"/>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27</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Content Placeholder 7">
            <a:extLst>
              <a:ext uri="{FF2B5EF4-FFF2-40B4-BE49-F238E27FC236}">
                <a16:creationId xmlns:a16="http://schemas.microsoft.com/office/drawing/2014/main" id="{DC508DA0-5F0E-089D-F742-BD569D8AF325}"/>
              </a:ext>
            </a:extLst>
          </p:cNvPr>
          <p:cNvSpPr>
            <a:spLocks noGrp="1"/>
          </p:cNvSpPr>
          <p:nvPr>
            <p:ph idx="1"/>
          </p:nvPr>
        </p:nvSpPr>
        <p:spPr>
          <a:xfrm>
            <a:off x="725691" y="1289330"/>
            <a:ext cx="10323926" cy="5563919"/>
          </a:xfrm>
        </p:spPr>
        <p:txBody>
          <a:bodyPr vert="horz" lIns="91440" tIns="45720" rIns="91440" bIns="45720" rtlCol="0" anchor="t">
            <a:normAutofit lnSpcReduction="10000"/>
          </a:bodyPr>
          <a:lstStyle/>
          <a:p>
            <a:pPr marL="0" indent="0">
              <a:buNone/>
            </a:pPr>
            <a:r>
              <a:rPr lang="it-IT" b="1">
                <a:solidFill>
                  <a:srgbClr val="FFC000"/>
                </a:solidFill>
                <a:latin typeface="Avenir Next LT Pro"/>
              </a:rPr>
              <a:t>MAIN ASPECTS:</a:t>
            </a:r>
          </a:p>
          <a:p>
            <a:pPr>
              <a:buFont typeface="Wingdings" pitchFamily="34" charset="0"/>
              <a:buChar char="§"/>
            </a:pPr>
            <a:r>
              <a:rPr lang="en-AU" b="1">
                <a:latin typeface="Avenir Next LT Pro"/>
                <a:ea typeface="+mn-lt"/>
                <a:cs typeface="+mn-lt"/>
              </a:rPr>
              <a:t>Pooling</a:t>
            </a:r>
            <a:r>
              <a:rPr lang="en-AU">
                <a:latin typeface="Avenir Next LT Pro"/>
                <a:ea typeface="+mn-lt"/>
                <a:cs typeface="+mn-lt"/>
              </a:rPr>
              <a:t> (max-pooling) </a:t>
            </a:r>
            <a:r>
              <a:rPr lang="en-AU" b="1">
                <a:latin typeface="Avenir Next LT Pro"/>
                <a:ea typeface="+mn-lt"/>
                <a:cs typeface="+mn-lt"/>
              </a:rPr>
              <a:t>introduces a local invariance</a:t>
            </a:r>
            <a:r>
              <a:rPr lang="en-AU">
                <a:latin typeface="Avenir Next LT Pro"/>
                <a:ea typeface="+mn-lt"/>
                <a:cs typeface="+mn-lt"/>
              </a:rPr>
              <a:t>. This means that small changes in a local neighbourhood do not change the result of max-pooling </a:t>
            </a:r>
            <a:endParaRPr lang="en-AU">
              <a:latin typeface="Avenir Next LT Pro"/>
            </a:endParaRPr>
          </a:p>
          <a:p>
            <a:pPr>
              <a:buFont typeface="Wingdings" pitchFamily="34" charset="0"/>
              <a:buChar char="§"/>
            </a:pPr>
            <a:endParaRPr lang="en-AU">
              <a:latin typeface="Avenir Next LT Pro"/>
              <a:ea typeface="+mn-lt"/>
              <a:cs typeface="+mn-lt"/>
            </a:endParaRPr>
          </a:p>
          <a:p>
            <a:pPr>
              <a:buFont typeface="Wingdings" pitchFamily="34" charset="0"/>
              <a:buChar char="§"/>
            </a:pPr>
            <a:endParaRPr lang="en-AU">
              <a:latin typeface="Avenir Next LT Pro"/>
              <a:ea typeface="+mn-lt"/>
              <a:cs typeface="+mn-lt"/>
            </a:endParaRPr>
          </a:p>
          <a:p>
            <a:pPr>
              <a:buFont typeface="Wingdings" pitchFamily="34" charset="0"/>
              <a:buChar char="§"/>
            </a:pPr>
            <a:endParaRPr lang="en-AU">
              <a:latin typeface="Avenir Next LT Pro"/>
              <a:ea typeface="+mn-lt"/>
              <a:cs typeface="+mn-lt"/>
            </a:endParaRPr>
          </a:p>
          <a:p>
            <a:pPr>
              <a:buFont typeface="Wingdings" pitchFamily="34" charset="0"/>
              <a:buChar char="§"/>
            </a:pPr>
            <a:endParaRPr lang="en-AU">
              <a:latin typeface="Avenir Next LT Pro"/>
              <a:ea typeface="+mn-lt"/>
              <a:cs typeface="+mn-lt"/>
            </a:endParaRPr>
          </a:p>
          <a:p>
            <a:pPr>
              <a:buFont typeface="Wingdings" pitchFamily="34" charset="0"/>
              <a:buChar char="§"/>
            </a:pPr>
            <a:endParaRPr lang="en-AU">
              <a:latin typeface="Avenir Next LT Pro"/>
              <a:ea typeface="+mn-lt"/>
              <a:cs typeface="+mn-lt"/>
            </a:endParaRPr>
          </a:p>
          <a:p>
            <a:pPr>
              <a:buFont typeface="Wingdings" pitchFamily="34" charset="0"/>
              <a:buChar char="§"/>
            </a:pPr>
            <a:endParaRPr lang="en-AU">
              <a:latin typeface="Avenir Next LT Pro"/>
              <a:ea typeface="+mn-lt"/>
              <a:cs typeface="+mn-lt"/>
            </a:endParaRPr>
          </a:p>
          <a:p>
            <a:pPr>
              <a:buFont typeface="Wingdings" pitchFamily="34" charset="0"/>
              <a:buChar char="§"/>
            </a:pPr>
            <a:r>
              <a:rPr lang="en-AU">
                <a:latin typeface="Avenir Next LT Pro"/>
                <a:ea typeface="+mn-lt"/>
                <a:cs typeface="+mn-lt"/>
              </a:rPr>
              <a:t>Pooling </a:t>
            </a:r>
            <a:r>
              <a:rPr lang="en-AU" b="1">
                <a:latin typeface="Avenir Next LT Pro"/>
                <a:ea typeface="+mn-lt"/>
                <a:cs typeface="+mn-lt"/>
              </a:rPr>
              <a:t>decreases the size of features</a:t>
            </a:r>
            <a:r>
              <a:rPr lang="en-AU">
                <a:latin typeface="Avenir Next LT Pro"/>
                <a:ea typeface="+mn-lt"/>
                <a:cs typeface="+mn-lt"/>
              </a:rPr>
              <a:t>, which results in higher computational efficiency. Furthermore, reducing the number of features may </a:t>
            </a:r>
            <a:r>
              <a:rPr lang="en-AU" spc="10">
                <a:latin typeface="Avenir Next LT Pro"/>
                <a:ea typeface="+mn-lt"/>
                <a:cs typeface="+mn-lt"/>
              </a:rPr>
              <a:t>reduce </a:t>
            </a:r>
            <a:r>
              <a:rPr lang="en-AU">
                <a:latin typeface="Avenir Next LT Pro"/>
                <a:ea typeface="+mn-lt"/>
                <a:cs typeface="+mn-lt"/>
              </a:rPr>
              <a:t>the degree</a:t>
            </a:r>
            <a:r>
              <a:rPr lang="en-AU" spc="10">
                <a:latin typeface="Avenir Next LT Pro"/>
                <a:ea typeface="+mn-lt"/>
                <a:cs typeface="+mn-lt"/>
              </a:rPr>
              <a:t> of </a:t>
            </a:r>
            <a:r>
              <a:rPr lang="en-AU">
                <a:latin typeface="Avenir Next LT Pro"/>
                <a:ea typeface="+mn-lt"/>
                <a:cs typeface="+mn-lt"/>
              </a:rPr>
              <a:t>overfitting as well.</a:t>
            </a:r>
            <a:endParaRPr lang="en-AU">
              <a:latin typeface="Avenir Next LT Pro"/>
            </a:endParaRPr>
          </a:p>
          <a:p>
            <a:pPr>
              <a:buFont typeface="Wingdings" pitchFamily="34" charset="0"/>
              <a:buChar char="§"/>
            </a:pPr>
            <a:r>
              <a:rPr lang="en-AU">
                <a:latin typeface="Avenir Next LT Pro"/>
              </a:rPr>
              <a:t>Traditionally, pooling is assumed to be non-overlapping (</a:t>
            </a:r>
            <a:r>
              <a:rPr lang="en-AU" b="1">
                <a:latin typeface="Avenir Next LT Pro"/>
              </a:rPr>
              <a:t>pooling size = stride</a:t>
            </a:r>
            <a:r>
              <a:rPr lang="en-AU">
                <a:latin typeface="Avenir Next LT Pro"/>
              </a:rPr>
              <a:t>)</a:t>
            </a:r>
            <a:endParaRPr lang="en-AU">
              <a:latin typeface="Century Schoolbook" panose="02040604050505020304"/>
            </a:endParaRPr>
          </a:p>
          <a:p>
            <a:pPr marL="0" indent="0">
              <a:buNone/>
            </a:pPr>
            <a:endParaRPr lang="en-US">
              <a:latin typeface="Avenir Next LT Pro" panose="020B0504020202020204" pitchFamily="34" charset="77"/>
            </a:endParaRPr>
          </a:p>
        </p:txBody>
      </p:sp>
      <p:pic>
        <p:nvPicPr>
          <p:cNvPr id="3" name="Picture 3" descr="A picture containing text&#10;&#10;Description automatically generated">
            <a:extLst>
              <a:ext uri="{FF2B5EF4-FFF2-40B4-BE49-F238E27FC236}">
                <a16:creationId xmlns:a16="http://schemas.microsoft.com/office/drawing/2014/main" id="{E62AFA26-95A7-AED6-83D3-5EE8CE3ECC28}"/>
              </a:ext>
            </a:extLst>
          </p:cNvPr>
          <p:cNvPicPr>
            <a:picLocks noChangeAspect="1"/>
          </p:cNvPicPr>
          <p:nvPr/>
        </p:nvPicPr>
        <p:blipFill>
          <a:blip r:embed="rId2"/>
          <a:stretch>
            <a:fillRect/>
          </a:stretch>
        </p:blipFill>
        <p:spPr>
          <a:xfrm>
            <a:off x="3433916" y="2603971"/>
            <a:ext cx="5471650" cy="2307590"/>
          </a:xfrm>
          <a:prstGeom prst="rect">
            <a:avLst/>
          </a:prstGeom>
        </p:spPr>
      </p:pic>
    </p:spTree>
    <p:extLst>
      <p:ext uri="{BB962C8B-B14F-4D97-AF65-F5344CB8AC3E}">
        <p14:creationId xmlns:p14="http://schemas.microsoft.com/office/powerpoint/2010/main" val="4025256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015912" cy="767733"/>
          </a:xfrm>
        </p:spPr>
        <p:txBody>
          <a:bodyPr vert="horz" lIns="91440" tIns="27432" rIns="91440" bIns="45720" rtlCol="0" anchor="t">
            <a:normAutofit fontScale="90000"/>
          </a:bodyPr>
          <a:lstStyle/>
          <a:p>
            <a:r>
              <a:rPr lang="en-US">
                <a:latin typeface="Avenir Next LT Pro"/>
              </a:rPr>
              <a:t>Putting everything together in a CNN</a:t>
            </a:r>
            <a:endParaRPr lang="en-US"/>
          </a:p>
        </p:txBody>
      </p:sp>
      <p:pic>
        <p:nvPicPr>
          <p:cNvPr id="3" name="Picture 4" descr="Diagram, engineering drawing&#10;&#10;Description automatically generated">
            <a:extLst>
              <a:ext uri="{FF2B5EF4-FFF2-40B4-BE49-F238E27FC236}">
                <a16:creationId xmlns:a16="http://schemas.microsoft.com/office/drawing/2014/main" id="{88D401B4-C913-A064-8544-4D6080A6A7C8}"/>
              </a:ext>
            </a:extLst>
          </p:cNvPr>
          <p:cNvPicPr>
            <a:picLocks noGrp="1" noChangeAspect="1"/>
          </p:cNvPicPr>
          <p:nvPr>
            <p:ph idx="1"/>
          </p:nvPr>
        </p:nvPicPr>
        <p:blipFill>
          <a:blip r:embed="rId2"/>
          <a:stretch>
            <a:fillRect/>
          </a:stretch>
        </p:blipFill>
        <p:spPr>
          <a:xfrm>
            <a:off x="991661" y="3168801"/>
            <a:ext cx="9529538" cy="3219541"/>
          </a:xfrm>
        </p:spPr>
      </p:pic>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28</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6" name="TextBox 5">
            <a:extLst>
              <a:ext uri="{FF2B5EF4-FFF2-40B4-BE49-F238E27FC236}">
                <a16:creationId xmlns:a16="http://schemas.microsoft.com/office/drawing/2014/main" id="{DC8C8891-723F-B3F4-9590-DD676A8563CC}"/>
              </a:ext>
            </a:extLst>
          </p:cNvPr>
          <p:cNvSpPr txBox="1"/>
          <p:nvPr/>
        </p:nvSpPr>
        <p:spPr>
          <a:xfrm>
            <a:off x="841015" y="1305812"/>
            <a:ext cx="992856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65000"/>
                    <a:lumOff val="35000"/>
                  </a:schemeClr>
                </a:solidFill>
                <a:latin typeface="Avenir Next LT Pro"/>
              </a:rPr>
              <a:t>A convolutional neural network is a sequence of the following layers ordered in different ways:</a:t>
            </a:r>
            <a:endParaRPr lang="en-US" dirty="0">
              <a:solidFill>
                <a:schemeClr val="tx1">
                  <a:lumMod val="65000"/>
                  <a:lumOff val="35000"/>
                </a:schemeClr>
              </a:solidFill>
            </a:endParaRPr>
          </a:p>
          <a:p>
            <a:pPr marL="742950" lvl="1" indent="-285750">
              <a:buClr>
                <a:schemeClr val="accent1"/>
              </a:buClr>
              <a:buFont typeface="Wingdings"/>
              <a:buChar char="§"/>
            </a:pPr>
            <a:r>
              <a:rPr lang="en-US" dirty="0">
                <a:solidFill>
                  <a:schemeClr val="tx1">
                    <a:lumMod val="65000"/>
                    <a:lumOff val="35000"/>
                  </a:schemeClr>
                </a:solidFill>
                <a:latin typeface="Avenir Next LT Pro"/>
              </a:rPr>
              <a:t>Convolutional</a:t>
            </a:r>
          </a:p>
          <a:p>
            <a:pPr marL="742950" lvl="1" indent="-285750">
              <a:buClr>
                <a:schemeClr val="accent1"/>
              </a:buClr>
              <a:buFont typeface="Wingdings"/>
              <a:buChar char="§"/>
            </a:pPr>
            <a:r>
              <a:rPr lang="en-US" dirty="0">
                <a:solidFill>
                  <a:schemeClr val="tx1">
                    <a:lumMod val="65000"/>
                    <a:lumOff val="35000"/>
                  </a:schemeClr>
                </a:solidFill>
                <a:latin typeface="Avenir Next LT Pro"/>
              </a:rPr>
              <a:t>Pooling</a:t>
            </a:r>
          </a:p>
          <a:p>
            <a:pPr marL="742950" lvl="1" indent="-285750">
              <a:buClr>
                <a:schemeClr val="accent1"/>
              </a:buClr>
              <a:buFont typeface="Wingdings"/>
              <a:buChar char="§"/>
            </a:pPr>
            <a:r>
              <a:rPr lang="en-US" dirty="0">
                <a:solidFill>
                  <a:schemeClr val="tx1">
                    <a:lumMod val="65000"/>
                    <a:lumOff val="35000"/>
                  </a:schemeClr>
                </a:solidFill>
                <a:latin typeface="Avenir Next LT Pro"/>
              </a:rPr>
              <a:t>Dense layer</a:t>
            </a:r>
          </a:p>
          <a:p>
            <a:pPr>
              <a:buClr>
                <a:schemeClr val="accent1"/>
              </a:buClr>
            </a:pPr>
            <a:endParaRPr lang="en-US" dirty="0">
              <a:solidFill>
                <a:schemeClr val="tx1">
                  <a:lumMod val="65000"/>
                  <a:lumOff val="35000"/>
                </a:schemeClr>
              </a:solidFill>
              <a:latin typeface="Avenir Next LT Pro"/>
            </a:endParaRPr>
          </a:p>
        </p:txBody>
      </p:sp>
      <p:cxnSp>
        <p:nvCxnSpPr>
          <p:cNvPr id="4" name="Straight Arrow Connector 3">
            <a:extLst>
              <a:ext uri="{FF2B5EF4-FFF2-40B4-BE49-F238E27FC236}">
                <a16:creationId xmlns:a16="http://schemas.microsoft.com/office/drawing/2014/main" id="{77D13118-7FEC-41EC-E6D8-39583B82CB50}"/>
              </a:ext>
            </a:extLst>
          </p:cNvPr>
          <p:cNvCxnSpPr/>
          <p:nvPr/>
        </p:nvCxnSpPr>
        <p:spPr>
          <a:xfrm>
            <a:off x="3205316" y="2129912"/>
            <a:ext cx="263013" cy="12339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BDE1A6D-7B28-0550-A87B-97D53B052B84}"/>
              </a:ext>
            </a:extLst>
          </p:cNvPr>
          <p:cNvCxnSpPr>
            <a:cxnSpLocks/>
          </p:cNvCxnSpPr>
          <p:nvPr/>
        </p:nvCxnSpPr>
        <p:spPr>
          <a:xfrm>
            <a:off x="2750573" y="2344991"/>
            <a:ext cx="1860755" cy="1627239"/>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5" name="Straight Arrow Connector 14">
            <a:extLst>
              <a:ext uri="{FF2B5EF4-FFF2-40B4-BE49-F238E27FC236}">
                <a16:creationId xmlns:a16="http://schemas.microsoft.com/office/drawing/2014/main" id="{125A3FEA-3D33-84BD-BDFF-83D4F2B7D2A7}"/>
              </a:ext>
            </a:extLst>
          </p:cNvPr>
          <p:cNvCxnSpPr>
            <a:cxnSpLocks/>
          </p:cNvCxnSpPr>
          <p:nvPr/>
        </p:nvCxnSpPr>
        <p:spPr>
          <a:xfrm>
            <a:off x="2922637" y="2633813"/>
            <a:ext cx="5769077" cy="1147917"/>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269343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man with exclamation mark isolated over white ...">
            <a:extLst>
              <a:ext uri="{FF2B5EF4-FFF2-40B4-BE49-F238E27FC236}">
                <a16:creationId xmlns:a16="http://schemas.microsoft.com/office/drawing/2014/main" id="{31E25250-961D-E0B4-930D-06FB64045E6D}"/>
              </a:ext>
            </a:extLst>
          </p:cNvPr>
          <p:cNvPicPr>
            <a:picLocks noChangeAspect="1"/>
          </p:cNvPicPr>
          <p:nvPr/>
        </p:nvPicPr>
        <p:blipFill>
          <a:blip r:embed="rId2"/>
          <a:stretch>
            <a:fillRect/>
          </a:stretch>
        </p:blipFill>
        <p:spPr>
          <a:xfrm>
            <a:off x="6690852" y="862783"/>
            <a:ext cx="4058264" cy="5525728"/>
          </a:xfrm>
          <a:prstGeom prst="rect">
            <a:avLst/>
          </a:prstGeom>
        </p:spPr>
      </p:pic>
      <p:sp>
        <p:nvSpPr>
          <p:cNvPr id="5" name="Slide Number Placeholder 4">
            <a:extLst>
              <a:ext uri="{FF2B5EF4-FFF2-40B4-BE49-F238E27FC236}">
                <a16:creationId xmlns:a16="http://schemas.microsoft.com/office/drawing/2014/main" id="{1FC97F0F-1D7B-D1DF-4D2D-8450C5EA7CE4}"/>
              </a:ext>
            </a:extLst>
          </p:cNvPr>
          <p:cNvSpPr>
            <a:spLocks noGrp="1"/>
          </p:cNvSpPr>
          <p:nvPr>
            <p:ph type="sldNum" sz="quarter" idx="12"/>
          </p:nvPr>
        </p:nvSpPr>
        <p:spPr/>
        <p:txBody>
          <a:bodyPr>
            <a:normAutofit lnSpcReduction="10000"/>
          </a:bodyPr>
          <a:lstStyle/>
          <a:p>
            <a:fld id="{4FAB73BC-B049-4115-A692-8D63A059BFB8}" type="slidenum">
              <a:rPr lang="en-US" dirty="0"/>
              <a:t>29</a:t>
            </a:fld>
            <a:endParaRPr lang="en-US"/>
          </a:p>
        </p:txBody>
      </p:sp>
      <p:sp>
        <p:nvSpPr>
          <p:cNvPr id="9" name="TextBox 8">
            <a:extLst>
              <a:ext uri="{FF2B5EF4-FFF2-40B4-BE49-F238E27FC236}">
                <a16:creationId xmlns:a16="http://schemas.microsoft.com/office/drawing/2014/main" id="{EEAC0846-2C26-6507-B6D4-50C0A87D390A}"/>
              </a:ext>
            </a:extLst>
          </p:cNvPr>
          <p:cNvSpPr txBox="1"/>
          <p:nvPr/>
        </p:nvSpPr>
        <p:spPr>
          <a:xfrm>
            <a:off x="913674" y="740564"/>
            <a:ext cx="5558509"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Wingdings"/>
              <a:buChar char="§"/>
            </a:pPr>
            <a:r>
              <a:rPr lang="en-GB" sz="2400" b="1" dirty="0">
                <a:solidFill>
                  <a:srgbClr val="FF9245"/>
                </a:solidFill>
                <a:latin typeface="Avenir Next LT Pro"/>
              </a:rPr>
              <a:t>FILTERS WEIGHTS ARE LEARNT FROM DATA DURING TRAINING</a:t>
            </a:r>
            <a:endParaRPr lang="en-US" sz="2400" dirty="0">
              <a:solidFill>
                <a:srgbClr val="000000"/>
              </a:solidFill>
              <a:latin typeface="Century Schoolbook" panose="02040604050505020304"/>
            </a:endParaRPr>
          </a:p>
          <a:p>
            <a:pPr marL="457200" indent="-457200">
              <a:buFont typeface="Wingdings"/>
              <a:buChar char="§"/>
            </a:pPr>
            <a:endParaRPr lang="en-GB" sz="2400" b="1" dirty="0">
              <a:solidFill>
                <a:srgbClr val="FF9245"/>
              </a:solidFill>
              <a:latin typeface="Avenir Next LT Pro"/>
            </a:endParaRPr>
          </a:p>
          <a:p>
            <a:pPr marL="457200" indent="-457200">
              <a:buFont typeface="Wingdings"/>
              <a:buChar char="§"/>
            </a:pPr>
            <a:r>
              <a:rPr lang="en-GB" sz="2400" b="1" dirty="0">
                <a:solidFill>
                  <a:srgbClr val="FF9245"/>
                </a:solidFill>
                <a:latin typeface="Avenir Next LT Pro"/>
              </a:rPr>
              <a:t>THE NETWORK LEARNS WHICH ARE THE MOST DISCRIMINANT PATTERNS  </a:t>
            </a:r>
            <a:endParaRPr lang="en-GB" sz="1600">
              <a:solidFill>
                <a:srgbClr val="000000"/>
              </a:solidFill>
              <a:latin typeface="Century Schoolbook" panose="02040604050505020304"/>
            </a:endParaRPr>
          </a:p>
          <a:p>
            <a:pPr marL="457200" indent="-457200">
              <a:buFont typeface="Wingdings"/>
              <a:buChar char="§"/>
            </a:pPr>
            <a:endParaRPr lang="en-GB" sz="2400" b="1" dirty="0">
              <a:solidFill>
                <a:srgbClr val="FF9245"/>
              </a:solidFill>
              <a:latin typeface="Avenir Next LT Pro"/>
            </a:endParaRPr>
          </a:p>
          <a:p>
            <a:pPr marL="457200" indent="-457200">
              <a:buFont typeface="Wingdings"/>
              <a:buChar char="§"/>
            </a:pPr>
            <a:r>
              <a:rPr lang="en-GB" sz="2400" b="1" dirty="0">
                <a:solidFill>
                  <a:srgbClr val="FF9245"/>
                </a:solidFill>
                <a:latin typeface="Avenir Next LT Pro"/>
              </a:rPr>
              <a:t>A CNN PERFORMS THE CLASSIFICATION BY READING THESE EXTRACTED FEATURES</a:t>
            </a:r>
          </a:p>
          <a:p>
            <a:pPr marL="457200" indent="-457200">
              <a:buFont typeface="Wingdings"/>
              <a:buChar char="§"/>
            </a:pPr>
            <a:endParaRPr lang="en-GB" sz="2400" b="1" dirty="0">
              <a:solidFill>
                <a:srgbClr val="FF9245"/>
              </a:solidFill>
              <a:latin typeface="Avenir Next LT Pro"/>
            </a:endParaRPr>
          </a:p>
          <a:p>
            <a:pPr marL="457200" indent="-457200">
              <a:buFont typeface="Wingdings"/>
              <a:buChar char="§"/>
            </a:pPr>
            <a:r>
              <a:rPr lang="en-GB" sz="2400" b="1" dirty="0">
                <a:solidFill>
                  <a:srgbClr val="FF9245"/>
                </a:solidFill>
                <a:latin typeface="Avenir Next LT Pro"/>
              </a:rPr>
              <a:t>A DNN READS ONLY PIXELS VALUES  </a:t>
            </a:r>
            <a:endParaRPr lang="en-GB" sz="2400"/>
          </a:p>
        </p:txBody>
      </p:sp>
      <p:sp>
        <p:nvSpPr>
          <p:cNvPr id="11" name="TextBox 10">
            <a:extLst>
              <a:ext uri="{FF2B5EF4-FFF2-40B4-BE49-F238E27FC236}">
                <a16:creationId xmlns:a16="http://schemas.microsoft.com/office/drawing/2014/main" id="{E479C112-C4DD-DFE3-2819-A80C7877CDBF}"/>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a:t>
            </a:r>
            <a:r>
              <a:rPr lang="it-IT" sz="1000" err="1">
                <a:solidFill>
                  <a:srgbClr val="FFFFFF"/>
                </a:solidFill>
                <a:latin typeface="Avenir Next LT Pro"/>
              </a:rPr>
              <a:t>Cirotto</a:t>
            </a:r>
            <a:r>
              <a:rPr lang="it-IT" sz="1000">
                <a:solidFill>
                  <a:srgbClr val="FFFFFF"/>
                </a:solidFill>
                <a:latin typeface="Avenir Next LT Pro"/>
              </a:rPr>
              <a:t>, Università degli studi di Napoli "Federico II" - INFN Napoli</a:t>
            </a:r>
          </a:p>
        </p:txBody>
      </p:sp>
      <p:sp>
        <p:nvSpPr>
          <p:cNvPr id="13" name="Footer Placeholder 10">
            <a:extLst>
              <a:ext uri="{FF2B5EF4-FFF2-40B4-BE49-F238E27FC236}">
                <a16:creationId xmlns:a16="http://schemas.microsoft.com/office/drawing/2014/main" id="{036533B6-A9E2-A07E-B6E6-FC567AB6AE92}"/>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Tree>
    <p:extLst>
      <p:ext uri="{BB962C8B-B14F-4D97-AF65-F5344CB8AC3E}">
        <p14:creationId xmlns:p14="http://schemas.microsoft.com/office/powerpoint/2010/main" val="1404666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38201" y="413697"/>
            <a:ext cx="7657599" cy="741352"/>
          </a:xfrm>
        </p:spPr>
        <p:txBody>
          <a:bodyPr anchor="b">
            <a:normAutofit/>
          </a:bodyPr>
          <a:lstStyle/>
          <a:p>
            <a:r>
              <a:rPr lang="en-US" dirty="0">
                <a:latin typeface="Avenir Next LT Pro"/>
              </a:rPr>
              <a:t>Digital images</a:t>
            </a:r>
            <a:endParaRPr lang="en-US" dirty="0"/>
          </a:p>
        </p:txBody>
      </p:sp>
      <p:sp>
        <p:nvSpPr>
          <p:cNvPr id="3" name="Segnaposto contenuto 2">
            <a:extLst>
              <a:ext uri="{FF2B5EF4-FFF2-40B4-BE49-F238E27FC236}">
                <a16:creationId xmlns:a16="http://schemas.microsoft.com/office/drawing/2014/main" id="{162AA692-5CC1-CE44-88A1-8B7F8091521F}"/>
              </a:ext>
            </a:extLst>
          </p:cNvPr>
          <p:cNvSpPr>
            <a:spLocks noGrp="1"/>
          </p:cNvSpPr>
          <p:nvPr>
            <p:ph idx="1"/>
          </p:nvPr>
        </p:nvSpPr>
        <p:spPr>
          <a:xfrm>
            <a:off x="838201" y="1431822"/>
            <a:ext cx="9932293" cy="4808628"/>
          </a:xfrm>
        </p:spPr>
        <p:txBody>
          <a:bodyPr vert="horz" lIns="91440" tIns="45720" rIns="91440" bIns="45720" rtlCol="0" anchor="t">
            <a:normAutofit/>
          </a:bodyPr>
          <a:lstStyle/>
          <a:p>
            <a:r>
              <a:rPr lang="en-GB" dirty="0">
                <a:latin typeface="Avenir Next LT Pro"/>
                <a:ea typeface="+mn-lt"/>
                <a:cs typeface="+mn-lt"/>
              </a:rPr>
              <a:t>Convolutional Neural Networks are a powerful family of neural networks that are specifically designed for the Images Processing Task</a:t>
            </a:r>
            <a:endParaRPr lang="en-US"/>
          </a:p>
          <a:p>
            <a:pPr marL="0" indent="0">
              <a:buNone/>
            </a:pPr>
            <a:endParaRPr lang="en-GB" b="1" dirty="0">
              <a:solidFill>
                <a:srgbClr val="FF9245"/>
              </a:solidFill>
              <a:latin typeface="Avenir Next LT Pro"/>
            </a:endParaRPr>
          </a:p>
          <a:p>
            <a:pPr marL="0" indent="0">
              <a:buNone/>
            </a:pPr>
            <a:r>
              <a:rPr lang="en-GB" b="1">
                <a:solidFill>
                  <a:srgbClr val="FF9245"/>
                </a:solidFill>
                <a:latin typeface="Avenir Next LT Pro"/>
              </a:rPr>
              <a:t> </a:t>
            </a:r>
            <a:r>
              <a:rPr lang="en-GB" b="1" dirty="0">
                <a:solidFill>
                  <a:srgbClr val="FF9245"/>
                </a:solidFill>
                <a:latin typeface="Avenir Next LT Pro"/>
              </a:rPr>
              <a:t>WHAT ARE IMAGES IN THE DIGITAL WORLD?</a:t>
            </a:r>
            <a:endParaRPr lang="en-GB" dirty="0"/>
          </a:p>
          <a:p>
            <a:pPr>
              <a:buFont typeface="Wingdings"/>
              <a:buChar char="§"/>
            </a:pPr>
            <a:r>
              <a:rPr lang="en-GB">
                <a:latin typeface="Avenir Next LT Pro"/>
              </a:rPr>
              <a:t>From Wikipedia</a:t>
            </a:r>
            <a:r>
              <a:rPr lang="en-GB" b="1">
                <a:latin typeface="Avenir Next LT Pro"/>
              </a:rPr>
              <a:t>: "</a:t>
            </a:r>
            <a:r>
              <a:rPr lang="en-GB" b="1" i="1">
                <a:latin typeface="Avenir Next LT Pro"/>
                <a:ea typeface="+mn-lt"/>
                <a:cs typeface="+mn-lt"/>
              </a:rPr>
              <a:t>A digital image is an image composed of picture elements, also known as pixels, each with finite, discrete quantities of numeric representation for its intensity</a:t>
            </a:r>
            <a:r>
              <a:rPr lang="en-GB">
                <a:latin typeface="Avenir Next LT Pro"/>
                <a:ea typeface="+mn-lt"/>
                <a:cs typeface="+mn-lt"/>
              </a:rPr>
              <a:t>."</a:t>
            </a:r>
          </a:p>
          <a:p>
            <a:endParaRPr lang="en-GB" b="1">
              <a:latin typeface="Avenir Next LT Pro"/>
            </a:endParaRPr>
          </a:p>
        </p:txBody>
      </p:sp>
      <p:pic>
        <p:nvPicPr>
          <p:cNvPr id="4" name="Picture 4" descr="Matrix of Pixel Values">
            <a:extLst>
              <a:ext uri="{FF2B5EF4-FFF2-40B4-BE49-F238E27FC236}">
                <a16:creationId xmlns:a16="http://schemas.microsoft.com/office/drawing/2014/main" id="{DD3E2109-A0D9-CC9B-ACC6-E551B8A7D932}"/>
              </a:ext>
            </a:extLst>
          </p:cNvPr>
          <p:cNvPicPr>
            <a:picLocks noChangeAspect="1"/>
          </p:cNvPicPr>
          <p:nvPr/>
        </p:nvPicPr>
        <p:blipFill>
          <a:blip r:embed="rId2"/>
          <a:stretch>
            <a:fillRect/>
          </a:stretch>
        </p:blipFill>
        <p:spPr>
          <a:xfrm>
            <a:off x="1577024" y="4487955"/>
            <a:ext cx="5384799" cy="1964583"/>
          </a:xfrm>
          <a:prstGeom prst="rect">
            <a:avLst/>
          </a:prstGeom>
        </p:spPr>
      </p:pic>
      <p:sp>
        <p:nvSpPr>
          <p:cNvPr id="5" name="TextBox 4">
            <a:extLst>
              <a:ext uri="{FF2B5EF4-FFF2-40B4-BE49-F238E27FC236}">
                <a16:creationId xmlns:a16="http://schemas.microsoft.com/office/drawing/2014/main" id="{8A881921-13CE-C874-5C9C-76E3E2823D5C}"/>
              </a:ext>
            </a:extLst>
          </p:cNvPr>
          <p:cNvSpPr txBox="1"/>
          <p:nvPr/>
        </p:nvSpPr>
        <p:spPr>
          <a:xfrm>
            <a:off x="7385313" y="4770284"/>
            <a:ext cx="323481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en-US" dirty="0">
                <a:solidFill>
                  <a:schemeClr val="tx1">
                    <a:lumMod val="65000"/>
                    <a:lumOff val="35000"/>
                  </a:schemeClr>
                </a:solidFill>
                <a:latin typeface="Avenir Next LT Pro"/>
              </a:rPr>
              <a:t>Images can be </a:t>
            </a:r>
            <a:r>
              <a:rPr lang="en-US" b="1" dirty="0">
                <a:solidFill>
                  <a:schemeClr val="tx1">
                    <a:lumMod val="65000"/>
                    <a:lumOff val="35000"/>
                  </a:schemeClr>
                </a:solidFill>
                <a:latin typeface="Avenir Next LT Pro"/>
              </a:rPr>
              <a:t>greyscale</a:t>
            </a:r>
            <a:r>
              <a:rPr lang="en-US" dirty="0">
                <a:solidFill>
                  <a:schemeClr val="tx1">
                    <a:lumMod val="65000"/>
                    <a:lumOff val="35000"/>
                  </a:schemeClr>
                </a:solidFill>
                <a:latin typeface="Avenir Next LT Pro"/>
              </a:rPr>
              <a:t>, where </a:t>
            </a:r>
            <a:r>
              <a:rPr lang="en-US" b="1" dirty="0">
                <a:solidFill>
                  <a:schemeClr val="tx1">
                    <a:lumMod val="65000"/>
                    <a:lumOff val="35000"/>
                  </a:schemeClr>
                </a:solidFill>
                <a:latin typeface="Avenir Next LT Pro"/>
              </a:rPr>
              <a:t>each pixel value is the grey intensity</a:t>
            </a:r>
            <a:r>
              <a:rPr lang="en-US" dirty="0">
                <a:solidFill>
                  <a:schemeClr val="tx1">
                    <a:lumMod val="65000"/>
                    <a:lumOff val="35000"/>
                  </a:schemeClr>
                </a:solidFill>
                <a:latin typeface="Avenir Next LT Pro"/>
              </a:rPr>
              <a:t>, or colored </a:t>
            </a:r>
            <a:endParaRPr lang="en-US" dirty="0">
              <a:solidFill>
                <a:schemeClr val="tx1">
                  <a:lumMod val="65000"/>
                  <a:lumOff val="35000"/>
                </a:schemeClr>
              </a:solidFill>
            </a:endParaRPr>
          </a:p>
        </p:txBody>
      </p:sp>
      <p:sp>
        <p:nvSpPr>
          <p:cNvPr id="7" name="Slide Number Placeholder 6">
            <a:extLst>
              <a:ext uri="{FF2B5EF4-FFF2-40B4-BE49-F238E27FC236}">
                <a16:creationId xmlns:a16="http://schemas.microsoft.com/office/drawing/2014/main" id="{BABC3320-4554-AC4B-5603-6C70702E116F}"/>
              </a:ext>
            </a:extLst>
          </p:cNvPr>
          <p:cNvSpPr>
            <a:spLocks noGrp="1"/>
          </p:cNvSpPr>
          <p:nvPr>
            <p:ph type="sldNum" sz="quarter" idx="12"/>
          </p:nvPr>
        </p:nvSpPr>
        <p:spPr/>
        <p:txBody>
          <a:bodyPr>
            <a:normAutofit lnSpcReduction="10000"/>
          </a:bodyPr>
          <a:lstStyle/>
          <a:p>
            <a:fld id="{4FAB73BC-B049-4115-A692-8D63A059BFB8}" type="slidenum">
              <a:rPr lang="en-US" dirty="0"/>
              <a:t>3</a:t>
            </a:fld>
            <a:endParaRPr lang="en-US"/>
          </a:p>
        </p:txBody>
      </p:sp>
      <p:sp>
        <p:nvSpPr>
          <p:cNvPr id="9" name="TextBox 8">
            <a:extLst>
              <a:ext uri="{FF2B5EF4-FFF2-40B4-BE49-F238E27FC236}">
                <a16:creationId xmlns:a16="http://schemas.microsoft.com/office/drawing/2014/main" id="{5457C598-8A4B-8994-081C-D67AFB06FD0B}"/>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a:t>
            </a:r>
            <a:r>
              <a:rPr lang="it-IT" sz="1000" err="1">
                <a:solidFill>
                  <a:srgbClr val="FFFFFF"/>
                </a:solidFill>
                <a:latin typeface="Avenir Next LT Pro"/>
              </a:rPr>
              <a:t>Cirotto</a:t>
            </a:r>
            <a:r>
              <a:rPr lang="it-IT" sz="1000">
                <a:solidFill>
                  <a:srgbClr val="FFFFFF"/>
                </a:solidFill>
                <a:latin typeface="Avenir Next LT Pro"/>
              </a:rPr>
              <a:t>, Università degli studi di Napoli "Federico II" - INFN Napoli</a:t>
            </a:r>
          </a:p>
        </p:txBody>
      </p:sp>
      <p:sp>
        <p:nvSpPr>
          <p:cNvPr id="11" name="Footer Placeholder 10">
            <a:extLst>
              <a:ext uri="{FF2B5EF4-FFF2-40B4-BE49-F238E27FC236}">
                <a16:creationId xmlns:a16="http://schemas.microsoft.com/office/drawing/2014/main" id="{469BED83-33DC-4A34-79AC-52C66C2167A9}"/>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0" name="Arrow: Right 16">
            <a:extLst>
              <a:ext uri="{FF2B5EF4-FFF2-40B4-BE49-F238E27FC236}">
                <a16:creationId xmlns:a16="http://schemas.microsoft.com/office/drawing/2014/main" id="{D97417FD-6948-D040-AEBC-426DA599832E}"/>
              </a:ext>
            </a:extLst>
          </p:cNvPr>
          <p:cNvSpPr/>
          <p:nvPr/>
        </p:nvSpPr>
        <p:spPr>
          <a:xfrm>
            <a:off x="8879422" y="5800125"/>
            <a:ext cx="768145" cy="276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8108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B21EA4DD-7668-EEA6-1040-BAC851DC5F8F}"/>
              </a:ext>
            </a:extLst>
          </p:cNvPr>
          <p:cNvSpPr/>
          <p:nvPr/>
        </p:nvSpPr>
        <p:spPr>
          <a:xfrm>
            <a:off x="1612182" y="2116086"/>
            <a:ext cx="1984887" cy="62066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015912" cy="767733"/>
          </a:xfrm>
        </p:spPr>
        <p:txBody>
          <a:bodyPr vert="horz" lIns="91440" tIns="27432" rIns="91440" bIns="45720" rtlCol="0" anchor="t">
            <a:normAutofit fontScale="90000"/>
          </a:bodyPr>
          <a:lstStyle/>
          <a:p>
            <a:r>
              <a:rPr lang="en-US">
                <a:latin typeface="Avenir Next LT Pro"/>
              </a:rPr>
              <a:t>Putting everything together in a CNN</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30</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a:t>
            </a:r>
            <a:r>
              <a:rPr lang="it-IT" sz="1000" err="1">
                <a:solidFill>
                  <a:srgbClr val="FFFFFF"/>
                </a:solidFill>
                <a:latin typeface="Avenir Next LT Pro"/>
              </a:rPr>
              <a:t>Cirotto</a:t>
            </a:r>
            <a:r>
              <a:rPr lang="it-IT" sz="1000">
                <a:solidFill>
                  <a:srgbClr val="FFFFFF"/>
                </a:solidFill>
                <a:latin typeface="Avenir Next LT Pro"/>
              </a:rPr>
              <a:t>, Università degli studi di Napoli "Federico II" - INFN Napoli</a:t>
            </a:r>
          </a:p>
        </p:txBody>
      </p:sp>
      <p:sp>
        <p:nvSpPr>
          <p:cNvPr id="5" name="Content Placeholder 4">
            <a:extLst>
              <a:ext uri="{FF2B5EF4-FFF2-40B4-BE49-F238E27FC236}">
                <a16:creationId xmlns:a16="http://schemas.microsoft.com/office/drawing/2014/main" id="{54B8D222-791E-9ABF-513B-424D9EAB6DBE}"/>
              </a:ext>
            </a:extLst>
          </p:cNvPr>
          <p:cNvSpPr>
            <a:spLocks noGrp="1"/>
          </p:cNvSpPr>
          <p:nvPr>
            <p:ph idx="1"/>
          </p:nvPr>
        </p:nvSpPr>
        <p:spPr>
          <a:xfrm>
            <a:off x="1207993" y="1559406"/>
            <a:ext cx="8518391" cy="1110913"/>
          </a:xfrm>
        </p:spPr>
        <p:txBody>
          <a:bodyPr vert="horz" lIns="91440" tIns="45720" rIns="91440" bIns="45720" rtlCol="0" anchor="t">
            <a:normAutofit/>
          </a:bodyPr>
          <a:lstStyle/>
          <a:p>
            <a:pPr>
              <a:buFont typeface="Wingdings"/>
              <a:buChar char="§"/>
            </a:pPr>
            <a:r>
              <a:rPr lang="en-US">
                <a:latin typeface="Avenir Next LT Pro"/>
              </a:rPr>
              <a:t>Typically, a convolutional layer is composed of:</a:t>
            </a:r>
          </a:p>
        </p:txBody>
      </p:sp>
      <p:pic>
        <p:nvPicPr>
          <p:cNvPr id="7" name="Picture 7" descr="Diagram, rectangle&#10;&#10;Description automatically generated">
            <a:extLst>
              <a:ext uri="{FF2B5EF4-FFF2-40B4-BE49-F238E27FC236}">
                <a16:creationId xmlns:a16="http://schemas.microsoft.com/office/drawing/2014/main" id="{0052BB3C-449F-F5DA-468C-85FB67536A06}"/>
              </a:ext>
            </a:extLst>
          </p:cNvPr>
          <p:cNvPicPr>
            <a:picLocks noChangeAspect="1"/>
          </p:cNvPicPr>
          <p:nvPr/>
        </p:nvPicPr>
        <p:blipFill>
          <a:blip r:embed="rId2"/>
          <a:stretch>
            <a:fillRect/>
          </a:stretch>
        </p:blipFill>
        <p:spPr>
          <a:xfrm>
            <a:off x="688210" y="2845076"/>
            <a:ext cx="2958715" cy="2077333"/>
          </a:xfrm>
          <a:prstGeom prst="rect">
            <a:avLst/>
          </a:prstGeom>
        </p:spPr>
      </p:pic>
      <p:pic>
        <p:nvPicPr>
          <p:cNvPr id="9" name="Picture 13" descr="Diagram&#10;&#10;Description automatically generated">
            <a:extLst>
              <a:ext uri="{FF2B5EF4-FFF2-40B4-BE49-F238E27FC236}">
                <a16:creationId xmlns:a16="http://schemas.microsoft.com/office/drawing/2014/main" id="{36B7D7FF-002C-E43A-FA2B-EC7D0D3D0C9B}"/>
              </a:ext>
            </a:extLst>
          </p:cNvPr>
          <p:cNvPicPr>
            <a:picLocks noChangeAspect="1"/>
          </p:cNvPicPr>
          <p:nvPr/>
        </p:nvPicPr>
        <p:blipFill rotWithShape="1">
          <a:blip r:embed="rId3"/>
          <a:srcRect l="1296" r="-216" b="-375"/>
          <a:stretch/>
        </p:blipFill>
        <p:spPr>
          <a:xfrm>
            <a:off x="3351546" y="4942180"/>
            <a:ext cx="2816121" cy="1649312"/>
          </a:xfrm>
          <a:prstGeom prst="rect">
            <a:avLst/>
          </a:prstGeom>
        </p:spPr>
      </p:pic>
      <p:sp>
        <p:nvSpPr>
          <p:cNvPr id="14" name="TextBox 13">
            <a:extLst>
              <a:ext uri="{FF2B5EF4-FFF2-40B4-BE49-F238E27FC236}">
                <a16:creationId xmlns:a16="http://schemas.microsoft.com/office/drawing/2014/main" id="{2C074B7D-54A8-A57D-3832-F9A1E5F145BD}"/>
              </a:ext>
            </a:extLst>
          </p:cNvPr>
          <p:cNvSpPr txBox="1"/>
          <p:nvPr/>
        </p:nvSpPr>
        <p:spPr>
          <a:xfrm>
            <a:off x="1300341" y="5397634"/>
            <a:ext cx="18527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595959"/>
                </a:solidFill>
                <a:latin typeface="Avenir Next LT Pro"/>
              </a:rPr>
              <a:t>Conv operation</a:t>
            </a:r>
            <a:endParaRPr lang="en-US"/>
          </a:p>
        </p:txBody>
      </p:sp>
      <p:sp>
        <p:nvSpPr>
          <p:cNvPr id="20" name="TextBox 19">
            <a:extLst>
              <a:ext uri="{FF2B5EF4-FFF2-40B4-BE49-F238E27FC236}">
                <a16:creationId xmlns:a16="http://schemas.microsoft.com/office/drawing/2014/main" id="{E2CA6726-8B4E-FF07-33E3-7373486DD45C}"/>
              </a:ext>
            </a:extLst>
          </p:cNvPr>
          <p:cNvSpPr txBox="1"/>
          <p:nvPr/>
        </p:nvSpPr>
        <p:spPr>
          <a:xfrm>
            <a:off x="1991082" y="2288863"/>
            <a:ext cx="18572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0" i="0" u="none" strike="noStrike" dirty="0">
                <a:solidFill>
                  <a:srgbClr val="595959"/>
                </a:solidFill>
                <a:latin typeface="Century Schoolbook"/>
                <a:ea typeface="Arial"/>
                <a:cs typeface="Arial"/>
              </a:rPr>
              <a:t> N filters </a:t>
            </a:r>
            <a:r>
              <a:rPr lang="en-US" dirty="0">
                <a:solidFill>
                  <a:srgbClr val="595959"/>
                </a:solidFill>
                <a:latin typeface="Century Schoolbook"/>
                <a:ea typeface="Arial"/>
                <a:cs typeface="Arial"/>
              </a:rPr>
              <a:t>        </a:t>
            </a:r>
            <a:endParaRPr lang="en-US" dirty="0">
              <a:latin typeface="Century Schoolbook"/>
              <a:cs typeface="Arial"/>
            </a:endParaRPr>
          </a:p>
        </p:txBody>
      </p:sp>
      <p:sp>
        <p:nvSpPr>
          <p:cNvPr id="3" name="Content Placeholder 4">
            <a:extLst>
              <a:ext uri="{FF2B5EF4-FFF2-40B4-BE49-F238E27FC236}">
                <a16:creationId xmlns:a16="http://schemas.microsoft.com/office/drawing/2014/main" id="{1A65FD02-DA65-622F-A90E-0C89F071B7A2}"/>
              </a:ext>
            </a:extLst>
          </p:cNvPr>
          <p:cNvSpPr txBox="1">
            <a:spLocks/>
          </p:cNvSpPr>
          <p:nvPr/>
        </p:nvSpPr>
        <p:spPr>
          <a:xfrm>
            <a:off x="4630848" y="3427535"/>
            <a:ext cx="6023456" cy="2143301"/>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Wingdings" pitchFamily="2" charset="2"/>
              <a:buChar char="§"/>
              <a:defRPr sz="2000" kern="1200" spc="10" baseline="0">
                <a:solidFill>
                  <a:schemeClr val="tx1">
                    <a:lumMod val="65000"/>
                    <a:lumOff val="35000"/>
                  </a:schemeClr>
                </a:solidFill>
                <a:latin typeface="Avenir Next LT Pro" panose="020B0504020202020204" pitchFamily="34" charset="77"/>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Avenir Next LT Pro" panose="020B0504020202020204" pitchFamily="34" charset="77"/>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Avenir Next LT Pro" panose="020B0504020202020204" pitchFamily="34" charset="77"/>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Avenir Next LT Pro" panose="020B0504020202020204" pitchFamily="34" charset="77"/>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Avenir Next LT Pro" panose="020B0504020202020204" pitchFamily="34" charset="77"/>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a:buFont typeface="Wingdings"/>
              <a:buChar char="§"/>
            </a:pPr>
            <a:r>
              <a:rPr lang="en-US" dirty="0">
                <a:latin typeface="Avenir Next LT Pro"/>
              </a:rPr>
              <a:t>In a convolution layer, usually, not only one but several filters are stacked together</a:t>
            </a:r>
          </a:p>
          <a:p>
            <a:pPr>
              <a:buFont typeface="Wingdings"/>
              <a:buChar char="§"/>
            </a:pPr>
            <a:r>
              <a:rPr lang="en-US" dirty="0">
                <a:latin typeface="Avenir Next LT Pro"/>
              </a:rPr>
              <a:t>Each filter learns some different information from the same image </a:t>
            </a:r>
          </a:p>
        </p:txBody>
      </p:sp>
      <p:cxnSp>
        <p:nvCxnSpPr>
          <p:cNvPr id="19" name="Straight Arrow Connector 18">
            <a:extLst>
              <a:ext uri="{FF2B5EF4-FFF2-40B4-BE49-F238E27FC236}">
                <a16:creationId xmlns:a16="http://schemas.microsoft.com/office/drawing/2014/main" id="{11AF5E68-7422-242E-FD2A-6D4C0A7F33FB}"/>
              </a:ext>
            </a:extLst>
          </p:cNvPr>
          <p:cNvCxnSpPr/>
          <p:nvPr/>
        </p:nvCxnSpPr>
        <p:spPr>
          <a:xfrm>
            <a:off x="3647768" y="2572364"/>
            <a:ext cx="1830029" cy="7300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F468E8D-A0FD-45E3-2634-4A453AD343C0}"/>
              </a:ext>
            </a:extLst>
          </p:cNvPr>
          <p:cNvCxnSpPr>
            <a:cxnSpLocks/>
          </p:cNvCxnSpPr>
          <p:nvPr/>
        </p:nvCxnSpPr>
        <p:spPr>
          <a:xfrm>
            <a:off x="1361767" y="4213121"/>
            <a:ext cx="1879190" cy="10618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E2B6A86E-703A-4F62-F39A-3FFDF6C82AB3}"/>
              </a:ext>
            </a:extLst>
          </p:cNvPr>
          <p:cNvSpPr/>
          <p:nvPr/>
        </p:nvSpPr>
        <p:spPr>
          <a:xfrm>
            <a:off x="794875" y="3388134"/>
            <a:ext cx="854178" cy="927920"/>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16518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61505A9-CF19-318E-1E35-953710595D78}"/>
              </a:ext>
            </a:extLst>
          </p:cNvPr>
          <p:cNvSpPr/>
          <p:nvPr/>
        </p:nvSpPr>
        <p:spPr>
          <a:xfrm>
            <a:off x="4279182" y="2165247"/>
            <a:ext cx="2753032" cy="62066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015912" cy="767733"/>
          </a:xfrm>
        </p:spPr>
        <p:txBody>
          <a:bodyPr vert="horz" lIns="91440" tIns="27432" rIns="91440" bIns="45720" rtlCol="0" anchor="t">
            <a:normAutofit fontScale="90000"/>
          </a:bodyPr>
          <a:lstStyle/>
          <a:p>
            <a:r>
              <a:rPr lang="en-US">
                <a:latin typeface="Avenir Next LT Pro"/>
              </a:rPr>
              <a:t>Putting everything together in a CNN</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31</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a:t>
            </a:r>
            <a:r>
              <a:rPr lang="it-IT" sz="1000" err="1">
                <a:solidFill>
                  <a:srgbClr val="FFFFFF"/>
                </a:solidFill>
                <a:latin typeface="Avenir Next LT Pro"/>
              </a:rPr>
              <a:t>Cirotto</a:t>
            </a:r>
            <a:r>
              <a:rPr lang="it-IT" sz="1000">
                <a:solidFill>
                  <a:srgbClr val="FFFFFF"/>
                </a:solidFill>
                <a:latin typeface="Avenir Next LT Pro"/>
              </a:rPr>
              <a:t>, Università degli studi di Napoli "Federico II" - INFN Napoli</a:t>
            </a:r>
          </a:p>
        </p:txBody>
      </p:sp>
      <p:sp>
        <p:nvSpPr>
          <p:cNvPr id="5" name="Content Placeholder 4">
            <a:extLst>
              <a:ext uri="{FF2B5EF4-FFF2-40B4-BE49-F238E27FC236}">
                <a16:creationId xmlns:a16="http://schemas.microsoft.com/office/drawing/2014/main" id="{54B8D222-791E-9ABF-513B-424D9EAB6DBE}"/>
              </a:ext>
            </a:extLst>
          </p:cNvPr>
          <p:cNvSpPr>
            <a:spLocks noGrp="1"/>
          </p:cNvSpPr>
          <p:nvPr>
            <p:ph idx="1"/>
          </p:nvPr>
        </p:nvSpPr>
        <p:spPr>
          <a:xfrm>
            <a:off x="1207993" y="1559406"/>
            <a:ext cx="8518391" cy="1110913"/>
          </a:xfrm>
        </p:spPr>
        <p:txBody>
          <a:bodyPr vert="horz" lIns="91440" tIns="45720" rIns="91440" bIns="45720" rtlCol="0" anchor="t">
            <a:normAutofit/>
          </a:bodyPr>
          <a:lstStyle/>
          <a:p>
            <a:pPr>
              <a:buFont typeface="Wingdings"/>
              <a:buChar char="§"/>
            </a:pPr>
            <a:r>
              <a:rPr lang="en-US">
                <a:latin typeface="Avenir Next LT Pro"/>
              </a:rPr>
              <a:t>Typically, a convolutional layer is composed of:</a:t>
            </a:r>
          </a:p>
        </p:txBody>
      </p:sp>
      <p:pic>
        <p:nvPicPr>
          <p:cNvPr id="7" name="Picture 7" descr="Diagram, rectangle&#10;&#10;Description automatically generated">
            <a:extLst>
              <a:ext uri="{FF2B5EF4-FFF2-40B4-BE49-F238E27FC236}">
                <a16:creationId xmlns:a16="http://schemas.microsoft.com/office/drawing/2014/main" id="{0052BB3C-449F-F5DA-468C-85FB67536A06}"/>
              </a:ext>
            </a:extLst>
          </p:cNvPr>
          <p:cNvPicPr>
            <a:picLocks noChangeAspect="1"/>
          </p:cNvPicPr>
          <p:nvPr/>
        </p:nvPicPr>
        <p:blipFill>
          <a:blip r:embed="rId2"/>
          <a:stretch>
            <a:fillRect/>
          </a:stretch>
        </p:blipFill>
        <p:spPr>
          <a:xfrm>
            <a:off x="688210" y="2845076"/>
            <a:ext cx="2958715" cy="2077333"/>
          </a:xfrm>
          <a:prstGeom prst="rect">
            <a:avLst/>
          </a:prstGeom>
        </p:spPr>
      </p:pic>
      <p:sp>
        <p:nvSpPr>
          <p:cNvPr id="15" name="TextBox 14">
            <a:extLst>
              <a:ext uri="{FF2B5EF4-FFF2-40B4-BE49-F238E27FC236}">
                <a16:creationId xmlns:a16="http://schemas.microsoft.com/office/drawing/2014/main" id="{D2E8DB7A-5573-A3B4-51D5-3B0BBCE2F615}"/>
              </a:ext>
            </a:extLst>
          </p:cNvPr>
          <p:cNvSpPr txBox="1"/>
          <p:nvPr/>
        </p:nvSpPr>
        <p:spPr>
          <a:xfrm>
            <a:off x="3946113" y="3281774"/>
            <a:ext cx="185276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solidFill>
                  <a:srgbClr val="595959"/>
                </a:solidFill>
                <a:latin typeface="Avenir Next LT Pro"/>
              </a:rPr>
              <a:t>+</a:t>
            </a:r>
            <a:endParaRPr lang="en-US" sz="4800"/>
          </a:p>
        </p:txBody>
      </p:sp>
      <p:pic>
        <p:nvPicPr>
          <p:cNvPr id="16" name="Picture 16">
            <a:extLst>
              <a:ext uri="{FF2B5EF4-FFF2-40B4-BE49-F238E27FC236}">
                <a16:creationId xmlns:a16="http://schemas.microsoft.com/office/drawing/2014/main" id="{694C806C-0E5C-2EE1-9431-D0DA9847FD30}"/>
              </a:ext>
            </a:extLst>
          </p:cNvPr>
          <p:cNvPicPr>
            <a:picLocks noChangeAspect="1"/>
          </p:cNvPicPr>
          <p:nvPr/>
        </p:nvPicPr>
        <p:blipFill>
          <a:blip r:embed="rId3"/>
          <a:stretch>
            <a:fillRect/>
          </a:stretch>
        </p:blipFill>
        <p:spPr>
          <a:xfrm>
            <a:off x="4498209" y="3208928"/>
            <a:ext cx="2743200" cy="1103326"/>
          </a:xfrm>
          <a:prstGeom prst="rect">
            <a:avLst/>
          </a:prstGeom>
        </p:spPr>
      </p:pic>
      <p:cxnSp>
        <p:nvCxnSpPr>
          <p:cNvPr id="17" name="Straight Arrow Connector 16">
            <a:extLst>
              <a:ext uri="{FF2B5EF4-FFF2-40B4-BE49-F238E27FC236}">
                <a16:creationId xmlns:a16="http://schemas.microsoft.com/office/drawing/2014/main" id="{49F3EB24-636A-4E0D-87CF-40AED2776611}"/>
              </a:ext>
            </a:extLst>
          </p:cNvPr>
          <p:cNvCxnSpPr/>
          <p:nvPr/>
        </p:nvCxnSpPr>
        <p:spPr>
          <a:xfrm flipH="1">
            <a:off x="5689698" y="2875255"/>
            <a:ext cx="361758" cy="1554786"/>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2CA6726-8B4E-FF07-33E3-7373486DD45C}"/>
              </a:ext>
            </a:extLst>
          </p:cNvPr>
          <p:cNvSpPr txBox="1"/>
          <p:nvPr/>
        </p:nvSpPr>
        <p:spPr>
          <a:xfrm>
            <a:off x="1991082" y="2288863"/>
            <a:ext cx="86414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0" i="0" u="none" strike="noStrike" dirty="0">
                <a:solidFill>
                  <a:srgbClr val="595959"/>
                </a:solidFill>
                <a:latin typeface="Century Schoolbook"/>
                <a:ea typeface="Arial"/>
                <a:cs typeface="Arial"/>
              </a:rPr>
              <a:t> N filters </a:t>
            </a:r>
            <a:r>
              <a:rPr lang="en-US" dirty="0">
                <a:solidFill>
                  <a:srgbClr val="595959"/>
                </a:solidFill>
                <a:latin typeface="Century Schoolbook"/>
                <a:ea typeface="Arial"/>
                <a:cs typeface="Arial"/>
              </a:rPr>
              <a:t>        </a:t>
            </a:r>
            <a:r>
              <a:rPr lang="en-US" b="0" i="0" u="none" strike="noStrike" dirty="0">
                <a:solidFill>
                  <a:srgbClr val="595959"/>
                </a:solidFill>
                <a:latin typeface="Century Schoolbook"/>
                <a:ea typeface="Arial"/>
                <a:cs typeface="Arial"/>
              </a:rPr>
              <a:t>+</a:t>
            </a:r>
            <a:r>
              <a:rPr lang="en-US" dirty="0">
                <a:solidFill>
                  <a:srgbClr val="595959"/>
                </a:solidFill>
                <a:latin typeface="Century Schoolbook"/>
                <a:ea typeface="Arial"/>
                <a:cs typeface="Arial"/>
              </a:rPr>
              <a:t>            </a:t>
            </a:r>
            <a:r>
              <a:rPr lang="en-US" b="0" i="0" u="none" strike="noStrike" dirty="0">
                <a:solidFill>
                  <a:srgbClr val="595959"/>
                </a:solidFill>
                <a:latin typeface="Century Schoolbook"/>
                <a:ea typeface="Arial"/>
                <a:cs typeface="Arial"/>
              </a:rPr>
              <a:t> activation function</a:t>
            </a:r>
            <a:r>
              <a:rPr lang="en-US" dirty="0">
                <a:solidFill>
                  <a:srgbClr val="595959"/>
                </a:solidFill>
                <a:latin typeface="Century Schoolbook"/>
                <a:ea typeface="Arial"/>
                <a:cs typeface="Arial"/>
              </a:rPr>
              <a:t>           </a:t>
            </a:r>
            <a:endParaRPr lang="en-US" dirty="0">
              <a:latin typeface="Century Schoolbook"/>
              <a:cs typeface="Arial"/>
            </a:endParaRPr>
          </a:p>
        </p:txBody>
      </p:sp>
    </p:spTree>
    <p:extLst>
      <p:ext uri="{BB962C8B-B14F-4D97-AF65-F5344CB8AC3E}">
        <p14:creationId xmlns:p14="http://schemas.microsoft.com/office/powerpoint/2010/main" val="2694844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17C08A74-54A3-75EF-7EAE-3D6A60727BA4}"/>
              </a:ext>
            </a:extLst>
          </p:cNvPr>
          <p:cNvSpPr/>
          <p:nvPr/>
        </p:nvSpPr>
        <p:spPr>
          <a:xfrm>
            <a:off x="7880247" y="2165247"/>
            <a:ext cx="2138516" cy="62066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015912" cy="767733"/>
          </a:xfrm>
        </p:spPr>
        <p:txBody>
          <a:bodyPr vert="horz" lIns="91440" tIns="27432" rIns="91440" bIns="45720" rtlCol="0" anchor="t">
            <a:normAutofit fontScale="90000"/>
          </a:bodyPr>
          <a:lstStyle/>
          <a:p>
            <a:r>
              <a:rPr lang="en-US">
                <a:latin typeface="Avenir Next LT Pro"/>
              </a:rPr>
              <a:t>Putting everything together in a CNN</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32</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a:t>
            </a:r>
            <a:r>
              <a:rPr lang="it-IT" sz="1000" err="1">
                <a:solidFill>
                  <a:srgbClr val="FFFFFF"/>
                </a:solidFill>
                <a:latin typeface="Avenir Next LT Pro"/>
              </a:rPr>
              <a:t>Cirotto</a:t>
            </a:r>
            <a:r>
              <a:rPr lang="it-IT" sz="1000">
                <a:solidFill>
                  <a:srgbClr val="FFFFFF"/>
                </a:solidFill>
                <a:latin typeface="Avenir Next LT Pro"/>
              </a:rPr>
              <a:t>, Università degli studi di Napoli "Federico II" - INFN Napoli</a:t>
            </a:r>
          </a:p>
        </p:txBody>
      </p:sp>
      <p:sp>
        <p:nvSpPr>
          <p:cNvPr id="5" name="Content Placeholder 4">
            <a:extLst>
              <a:ext uri="{FF2B5EF4-FFF2-40B4-BE49-F238E27FC236}">
                <a16:creationId xmlns:a16="http://schemas.microsoft.com/office/drawing/2014/main" id="{54B8D222-791E-9ABF-513B-424D9EAB6DBE}"/>
              </a:ext>
            </a:extLst>
          </p:cNvPr>
          <p:cNvSpPr>
            <a:spLocks noGrp="1"/>
          </p:cNvSpPr>
          <p:nvPr>
            <p:ph idx="1"/>
          </p:nvPr>
        </p:nvSpPr>
        <p:spPr>
          <a:xfrm>
            <a:off x="1207993" y="1559406"/>
            <a:ext cx="8518391" cy="1110913"/>
          </a:xfrm>
        </p:spPr>
        <p:txBody>
          <a:bodyPr vert="horz" lIns="91440" tIns="45720" rIns="91440" bIns="45720" rtlCol="0" anchor="t">
            <a:normAutofit/>
          </a:bodyPr>
          <a:lstStyle/>
          <a:p>
            <a:pPr>
              <a:buFont typeface="Wingdings"/>
              <a:buChar char="§"/>
            </a:pPr>
            <a:r>
              <a:rPr lang="en-US">
                <a:latin typeface="Avenir Next LT Pro"/>
              </a:rPr>
              <a:t>Typically, a convolutional layer is composed of:</a:t>
            </a:r>
          </a:p>
        </p:txBody>
      </p:sp>
      <p:pic>
        <p:nvPicPr>
          <p:cNvPr id="7" name="Picture 7" descr="Diagram, rectangle&#10;&#10;Description automatically generated">
            <a:extLst>
              <a:ext uri="{FF2B5EF4-FFF2-40B4-BE49-F238E27FC236}">
                <a16:creationId xmlns:a16="http://schemas.microsoft.com/office/drawing/2014/main" id="{0052BB3C-449F-F5DA-468C-85FB67536A06}"/>
              </a:ext>
            </a:extLst>
          </p:cNvPr>
          <p:cNvPicPr>
            <a:picLocks noChangeAspect="1"/>
          </p:cNvPicPr>
          <p:nvPr/>
        </p:nvPicPr>
        <p:blipFill>
          <a:blip r:embed="rId2"/>
          <a:stretch>
            <a:fillRect/>
          </a:stretch>
        </p:blipFill>
        <p:spPr>
          <a:xfrm>
            <a:off x="688210" y="2845076"/>
            <a:ext cx="2958715" cy="2077333"/>
          </a:xfrm>
          <a:prstGeom prst="rect">
            <a:avLst/>
          </a:prstGeom>
        </p:spPr>
      </p:pic>
      <p:sp>
        <p:nvSpPr>
          <p:cNvPr id="15" name="TextBox 14">
            <a:extLst>
              <a:ext uri="{FF2B5EF4-FFF2-40B4-BE49-F238E27FC236}">
                <a16:creationId xmlns:a16="http://schemas.microsoft.com/office/drawing/2014/main" id="{D2E8DB7A-5573-A3B4-51D5-3B0BBCE2F615}"/>
              </a:ext>
            </a:extLst>
          </p:cNvPr>
          <p:cNvSpPr txBox="1"/>
          <p:nvPr/>
        </p:nvSpPr>
        <p:spPr>
          <a:xfrm>
            <a:off x="3946113" y="3281774"/>
            <a:ext cx="185276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solidFill>
                  <a:srgbClr val="595959"/>
                </a:solidFill>
                <a:latin typeface="Avenir Next LT Pro"/>
              </a:rPr>
              <a:t>+</a:t>
            </a:r>
            <a:endParaRPr lang="en-US" sz="4800"/>
          </a:p>
        </p:txBody>
      </p:sp>
      <p:pic>
        <p:nvPicPr>
          <p:cNvPr id="16" name="Picture 16">
            <a:extLst>
              <a:ext uri="{FF2B5EF4-FFF2-40B4-BE49-F238E27FC236}">
                <a16:creationId xmlns:a16="http://schemas.microsoft.com/office/drawing/2014/main" id="{694C806C-0E5C-2EE1-9431-D0DA9847FD30}"/>
              </a:ext>
            </a:extLst>
          </p:cNvPr>
          <p:cNvPicPr>
            <a:picLocks noChangeAspect="1"/>
          </p:cNvPicPr>
          <p:nvPr/>
        </p:nvPicPr>
        <p:blipFill>
          <a:blip r:embed="rId3"/>
          <a:stretch>
            <a:fillRect/>
          </a:stretch>
        </p:blipFill>
        <p:spPr>
          <a:xfrm>
            <a:off x="4498209" y="3208928"/>
            <a:ext cx="2743200" cy="1103326"/>
          </a:xfrm>
          <a:prstGeom prst="rect">
            <a:avLst/>
          </a:prstGeom>
        </p:spPr>
      </p:pic>
      <p:cxnSp>
        <p:nvCxnSpPr>
          <p:cNvPr id="17" name="Straight Arrow Connector 16">
            <a:extLst>
              <a:ext uri="{FF2B5EF4-FFF2-40B4-BE49-F238E27FC236}">
                <a16:creationId xmlns:a16="http://schemas.microsoft.com/office/drawing/2014/main" id="{49F3EB24-636A-4E0D-87CF-40AED2776611}"/>
              </a:ext>
            </a:extLst>
          </p:cNvPr>
          <p:cNvCxnSpPr/>
          <p:nvPr/>
        </p:nvCxnSpPr>
        <p:spPr>
          <a:xfrm flipH="1">
            <a:off x="5689698" y="2875255"/>
            <a:ext cx="361758" cy="1554786"/>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2CA6726-8B4E-FF07-33E3-7373486DD45C}"/>
              </a:ext>
            </a:extLst>
          </p:cNvPr>
          <p:cNvSpPr txBox="1"/>
          <p:nvPr/>
        </p:nvSpPr>
        <p:spPr>
          <a:xfrm>
            <a:off x="1991082" y="2288863"/>
            <a:ext cx="86414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0" i="0" u="none" strike="noStrike">
                <a:solidFill>
                  <a:srgbClr val="595959"/>
                </a:solidFill>
                <a:latin typeface="Century Schoolbook"/>
                <a:ea typeface="Arial"/>
                <a:cs typeface="Arial"/>
              </a:rPr>
              <a:t> N filters </a:t>
            </a:r>
            <a:r>
              <a:rPr lang="en-US">
                <a:solidFill>
                  <a:srgbClr val="595959"/>
                </a:solidFill>
                <a:latin typeface="Century Schoolbook"/>
                <a:ea typeface="Arial"/>
                <a:cs typeface="Arial"/>
              </a:rPr>
              <a:t>        </a:t>
            </a:r>
            <a:r>
              <a:rPr lang="en-US" b="0" i="0" u="none" strike="noStrike">
                <a:solidFill>
                  <a:srgbClr val="595959"/>
                </a:solidFill>
                <a:latin typeface="Century Schoolbook"/>
                <a:ea typeface="Arial"/>
                <a:cs typeface="Arial"/>
              </a:rPr>
              <a:t>+</a:t>
            </a:r>
            <a:r>
              <a:rPr lang="en-US">
                <a:solidFill>
                  <a:srgbClr val="595959"/>
                </a:solidFill>
                <a:latin typeface="Century Schoolbook"/>
                <a:ea typeface="Arial"/>
                <a:cs typeface="Arial"/>
              </a:rPr>
              <a:t>            </a:t>
            </a:r>
            <a:r>
              <a:rPr lang="en-US" b="0" i="0" u="none" strike="noStrike">
                <a:solidFill>
                  <a:srgbClr val="595959"/>
                </a:solidFill>
                <a:latin typeface="Century Schoolbook"/>
                <a:ea typeface="Arial"/>
                <a:cs typeface="Arial"/>
              </a:rPr>
              <a:t> activation function</a:t>
            </a:r>
            <a:r>
              <a:rPr lang="en-US">
                <a:solidFill>
                  <a:srgbClr val="595959"/>
                </a:solidFill>
                <a:latin typeface="Century Schoolbook"/>
                <a:ea typeface="Arial"/>
                <a:cs typeface="Arial"/>
              </a:rPr>
              <a:t>           </a:t>
            </a:r>
            <a:r>
              <a:rPr lang="en-US" b="0" i="0" u="none" strike="noStrike">
                <a:solidFill>
                  <a:srgbClr val="595959"/>
                </a:solidFill>
                <a:latin typeface="Century Schoolbook"/>
                <a:ea typeface="Arial"/>
                <a:cs typeface="Arial"/>
              </a:rPr>
              <a:t> +</a:t>
            </a:r>
            <a:r>
              <a:rPr lang="en-US">
                <a:solidFill>
                  <a:srgbClr val="595959"/>
                </a:solidFill>
                <a:latin typeface="Century Schoolbook"/>
                <a:ea typeface="Arial"/>
                <a:cs typeface="Arial"/>
              </a:rPr>
              <a:t>          </a:t>
            </a:r>
            <a:r>
              <a:rPr lang="en-US" b="0" i="0" u="none" strike="noStrike">
                <a:solidFill>
                  <a:srgbClr val="595959"/>
                </a:solidFill>
                <a:latin typeface="Century Schoolbook"/>
                <a:ea typeface="Arial"/>
                <a:cs typeface="Arial"/>
              </a:rPr>
              <a:t> pooling layer</a:t>
            </a:r>
            <a:r>
              <a:rPr lang="en-US" b="0" i="0">
                <a:latin typeface="Century Schoolbook"/>
                <a:ea typeface="Arial"/>
                <a:cs typeface="Arial"/>
              </a:rPr>
              <a:t>​</a:t>
            </a:r>
            <a:endParaRPr lang="en-US">
              <a:latin typeface="Avenir Next LT Pro"/>
            </a:endParaRPr>
          </a:p>
        </p:txBody>
      </p:sp>
      <p:sp>
        <p:nvSpPr>
          <p:cNvPr id="25" name="TextBox 24">
            <a:extLst>
              <a:ext uri="{FF2B5EF4-FFF2-40B4-BE49-F238E27FC236}">
                <a16:creationId xmlns:a16="http://schemas.microsoft.com/office/drawing/2014/main" id="{1EEEFAA2-66CF-99E5-BFB1-3169F64EE154}"/>
              </a:ext>
            </a:extLst>
          </p:cNvPr>
          <p:cNvSpPr txBox="1"/>
          <p:nvPr/>
        </p:nvSpPr>
        <p:spPr>
          <a:xfrm>
            <a:off x="7325082" y="3281774"/>
            <a:ext cx="185276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solidFill>
                  <a:srgbClr val="595959"/>
                </a:solidFill>
                <a:latin typeface="Avenir Next LT Pro"/>
              </a:rPr>
              <a:t>+</a:t>
            </a:r>
            <a:endParaRPr lang="en-US" sz="4800"/>
          </a:p>
        </p:txBody>
      </p:sp>
      <p:pic>
        <p:nvPicPr>
          <p:cNvPr id="26" name="Picture 26" descr="A picture containing text, clock&#10;&#10;Description automatically generated">
            <a:extLst>
              <a:ext uri="{FF2B5EF4-FFF2-40B4-BE49-F238E27FC236}">
                <a16:creationId xmlns:a16="http://schemas.microsoft.com/office/drawing/2014/main" id="{74725A1C-4D19-561A-DEFE-0577A819519B}"/>
              </a:ext>
            </a:extLst>
          </p:cNvPr>
          <p:cNvPicPr>
            <a:picLocks noChangeAspect="1"/>
          </p:cNvPicPr>
          <p:nvPr/>
        </p:nvPicPr>
        <p:blipFill rotWithShape="1">
          <a:blip r:embed="rId4"/>
          <a:srcRect l="487" t="-398" r="61344" b="-1246"/>
          <a:stretch/>
        </p:blipFill>
        <p:spPr>
          <a:xfrm>
            <a:off x="7838694" y="2858068"/>
            <a:ext cx="3018166" cy="2510365"/>
          </a:xfrm>
          <a:prstGeom prst="rect">
            <a:avLst/>
          </a:prstGeom>
        </p:spPr>
      </p:pic>
    </p:spTree>
    <p:extLst>
      <p:ext uri="{BB962C8B-B14F-4D97-AF65-F5344CB8AC3E}">
        <p14:creationId xmlns:p14="http://schemas.microsoft.com/office/powerpoint/2010/main" val="2059134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015912" cy="767733"/>
          </a:xfrm>
        </p:spPr>
        <p:txBody>
          <a:bodyPr vert="horz" lIns="91440" tIns="27432" rIns="91440" bIns="45720" rtlCol="0" anchor="t">
            <a:normAutofit fontScale="90000"/>
          </a:bodyPr>
          <a:lstStyle/>
          <a:p>
            <a:r>
              <a:rPr lang="en-US">
                <a:latin typeface="Avenir Next LT Pro"/>
              </a:rPr>
              <a:t>Putting everything together in a CNN</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33</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a:t>
            </a:r>
            <a:r>
              <a:rPr lang="it-IT" sz="1000" err="1">
                <a:solidFill>
                  <a:srgbClr val="FFFFFF"/>
                </a:solidFill>
                <a:latin typeface="Avenir Next LT Pro"/>
              </a:rPr>
              <a:t>Cirotto</a:t>
            </a:r>
            <a:r>
              <a:rPr lang="it-IT" sz="1000">
                <a:solidFill>
                  <a:srgbClr val="FFFFFF"/>
                </a:solidFill>
                <a:latin typeface="Avenir Next LT Pro"/>
              </a:rPr>
              <a:t>, Università degli studi di Napoli "Federico II" - INFN Napoli</a:t>
            </a:r>
          </a:p>
        </p:txBody>
      </p:sp>
      <p:sp>
        <p:nvSpPr>
          <p:cNvPr id="5" name="Content Placeholder 4">
            <a:extLst>
              <a:ext uri="{FF2B5EF4-FFF2-40B4-BE49-F238E27FC236}">
                <a16:creationId xmlns:a16="http://schemas.microsoft.com/office/drawing/2014/main" id="{54B8D222-791E-9ABF-513B-424D9EAB6DBE}"/>
              </a:ext>
            </a:extLst>
          </p:cNvPr>
          <p:cNvSpPr>
            <a:spLocks noGrp="1"/>
          </p:cNvSpPr>
          <p:nvPr>
            <p:ph idx="1"/>
          </p:nvPr>
        </p:nvSpPr>
        <p:spPr>
          <a:xfrm>
            <a:off x="913025" y="1243830"/>
            <a:ext cx="9636810" cy="1110913"/>
          </a:xfrm>
        </p:spPr>
        <p:txBody>
          <a:bodyPr vert="horz" lIns="91440" tIns="45720" rIns="91440" bIns="45720" rtlCol="0" anchor="t">
            <a:normAutofit/>
          </a:bodyPr>
          <a:lstStyle/>
          <a:p>
            <a:pPr>
              <a:buFont typeface="Wingdings"/>
              <a:buChar char="§"/>
            </a:pPr>
            <a:r>
              <a:rPr lang="en-US" dirty="0">
                <a:latin typeface="Avenir Next LT Pro"/>
              </a:rPr>
              <a:t>The sequence convolutional + pooling is not the only one possible choice</a:t>
            </a:r>
            <a:endParaRPr lang="en-US" dirty="0"/>
          </a:p>
          <a:p>
            <a:pPr lvl="1">
              <a:buFont typeface="Wingdings"/>
              <a:buChar char="§"/>
            </a:pPr>
            <a:r>
              <a:rPr lang="en-US" spc="10" dirty="0">
                <a:latin typeface="Avenir Next LT Pro"/>
              </a:rPr>
              <a:t>Modern networks don't use pooling but adjust the output size by tuning the padding and strides of convolutional layers</a:t>
            </a:r>
          </a:p>
        </p:txBody>
      </p:sp>
      <p:pic>
        <p:nvPicPr>
          <p:cNvPr id="6" name="Picture 12" descr="Diagram, timeline&#10;&#10;Description automatically generated">
            <a:extLst>
              <a:ext uri="{FF2B5EF4-FFF2-40B4-BE49-F238E27FC236}">
                <a16:creationId xmlns:a16="http://schemas.microsoft.com/office/drawing/2014/main" id="{83BD4FE5-763E-7101-2455-E6C88AC2D085}"/>
              </a:ext>
            </a:extLst>
          </p:cNvPr>
          <p:cNvPicPr>
            <a:picLocks noChangeAspect="1"/>
          </p:cNvPicPr>
          <p:nvPr/>
        </p:nvPicPr>
        <p:blipFill rotWithShape="1">
          <a:blip r:embed="rId2"/>
          <a:srcRect r="14954" b="-237"/>
          <a:stretch/>
        </p:blipFill>
        <p:spPr>
          <a:xfrm>
            <a:off x="2241258" y="2354396"/>
            <a:ext cx="7711914" cy="4383326"/>
          </a:xfrm>
          <a:prstGeom prst="rect">
            <a:avLst/>
          </a:prstGeom>
        </p:spPr>
      </p:pic>
    </p:spTree>
    <p:extLst>
      <p:ext uri="{BB962C8B-B14F-4D97-AF65-F5344CB8AC3E}">
        <p14:creationId xmlns:p14="http://schemas.microsoft.com/office/powerpoint/2010/main" val="3881284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015912" cy="767733"/>
          </a:xfrm>
        </p:spPr>
        <p:txBody>
          <a:bodyPr vert="horz" lIns="91440" tIns="27432" rIns="91440" bIns="45720" rtlCol="0" anchor="t">
            <a:normAutofit/>
          </a:bodyPr>
          <a:lstStyle/>
          <a:p>
            <a:r>
              <a:rPr lang="en-US" dirty="0">
                <a:latin typeface="Avenir Next LT Pro"/>
              </a:rPr>
              <a:t>Dense layers for classification</a:t>
            </a:r>
            <a:endParaRPr lang="en-US" dirty="0"/>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34</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6" name="TextBox 5">
            <a:extLst>
              <a:ext uri="{FF2B5EF4-FFF2-40B4-BE49-F238E27FC236}">
                <a16:creationId xmlns:a16="http://schemas.microsoft.com/office/drawing/2014/main" id="{DC8C8891-723F-B3F4-9590-DD676A8563CC}"/>
              </a:ext>
            </a:extLst>
          </p:cNvPr>
          <p:cNvSpPr txBox="1"/>
          <p:nvPr/>
        </p:nvSpPr>
        <p:spPr>
          <a:xfrm>
            <a:off x="761127" y="1354973"/>
            <a:ext cx="10254260" cy="20436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65000"/>
                    <a:lumOff val="35000"/>
                  </a:schemeClr>
                </a:solidFill>
                <a:latin typeface="Avenir Next LT Pro"/>
                <a:ea typeface="+mn-lt"/>
                <a:cs typeface="+mn-lt"/>
              </a:rPr>
              <a:t>Now we must </a:t>
            </a:r>
            <a:r>
              <a:rPr lang="en-US" b="1" dirty="0">
                <a:solidFill>
                  <a:schemeClr val="tx1">
                    <a:lumMod val="65000"/>
                    <a:lumOff val="35000"/>
                  </a:schemeClr>
                </a:solidFill>
                <a:latin typeface="Avenir Next LT Pro"/>
                <a:ea typeface="+mn-lt"/>
                <a:cs typeface="+mn-lt"/>
              </a:rPr>
              <a:t>flatten the final output</a:t>
            </a:r>
            <a:r>
              <a:rPr lang="en-US" dirty="0">
                <a:solidFill>
                  <a:schemeClr val="tx1">
                    <a:lumMod val="65000"/>
                    <a:lumOff val="35000"/>
                  </a:schemeClr>
                </a:solidFill>
                <a:latin typeface="Avenir Next LT Pro"/>
                <a:ea typeface="+mn-lt"/>
                <a:cs typeface="+mn-lt"/>
              </a:rPr>
              <a:t> </a:t>
            </a:r>
            <a:r>
              <a:rPr lang="en-US" b="1" dirty="0">
                <a:solidFill>
                  <a:schemeClr val="tx1">
                    <a:lumMod val="65000"/>
                    <a:lumOff val="35000"/>
                  </a:schemeClr>
                </a:solidFill>
                <a:latin typeface="Avenir Next LT Pro"/>
                <a:ea typeface="+mn-lt"/>
                <a:cs typeface="+mn-lt"/>
              </a:rPr>
              <a:t>and feed it to a regular Neural Network for classification purposes</a:t>
            </a:r>
            <a:endParaRPr lang="en-US" b="1">
              <a:solidFill>
                <a:schemeClr val="tx1">
                  <a:lumMod val="65000"/>
                  <a:lumOff val="35000"/>
                </a:schemeClr>
              </a:solidFill>
            </a:endParaRPr>
          </a:p>
          <a:p>
            <a:pPr marL="285750" indent="-285750">
              <a:buClr>
                <a:schemeClr val="accent1"/>
              </a:buClr>
              <a:buFont typeface="Wingdings"/>
              <a:buChar char="§"/>
            </a:pPr>
            <a:r>
              <a:rPr lang="en-US" dirty="0">
                <a:solidFill>
                  <a:schemeClr val="tx1">
                    <a:lumMod val="65000"/>
                    <a:lumOff val="35000"/>
                  </a:schemeClr>
                </a:solidFill>
                <a:latin typeface="Avenir Next LT Pro"/>
                <a:ea typeface="+mn-lt"/>
                <a:cs typeface="+mn-lt"/>
              </a:rPr>
              <a:t>Adding a Fully-Connected layer is a way of learning non-linear combinations of the high-level features (from filters)</a:t>
            </a:r>
          </a:p>
          <a:p>
            <a:pPr marL="342900" indent="-342900">
              <a:buClr>
                <a:schemeClr val="accent1"/>
              </a:buClr>
              <a:buAutoNum type="arabicPeriod"/>
            </a:pPr>
            <a:endParaRPr lang="en-US">
              <a:solidFill>
                <a:schemeClr val="tx1">
                  <a:lumMod val="65000"/>
                  <a:lumOff val="35000"/>
                </a:schemeClr>
              </a:solidFill>
              <a:latin typeface="Avenir Next LT Pro"/>
              <a:ea typeface="+mn-lt"/>
              <a:cs typeface="+mn-lt"/>
            </a:endParaRPr>
          </a:p>
          <a:p>
            <a:pPr marL="800100" lvl="1" indent="-342900">
              <a:buClr>
                <a:schemeClr val="accent1"/>
              </a:buClr>
              <a:buAutoNum type="arabicPeriod"/>
            </a:pPr>
            <a:r>
              <a:rPr lang="en-US" dirty="0">
                <a:solidFill>
                  <a:schemeClr val="tx1">
                    <a:lumMod val="65000"/>
                    <a:lumOff val="35000"/>
                  </a:schemeClr>
                </a:solidFill>
                <a:latin typeface="Avenir Next LT Pro"/>
                <a:ea typeface="+mn-lt"/>
                <a:cs typeface="+mn-lt"/>
              </a:rPr>
              <a:t>The image is </a:t>
            </a:r>
            <a:r>
              <a:rPr lang="en-US" b="1" dirty="0">
                <a:solidFill>
                  <a:schemeClr val="tx1">
                    <a:lumMod val="65000"/>
                    <a:lumOff val="35000"/>
                  </a:schemeClr>
                </a:solidFill>
                <a:latin typeface="Avenir Next LT Pro"/>
                <a:ea typeface="+mn-lt"/>
                <a:cs typeface="+mn-lt"/>
              </a:rPr>
              <a:t>flattened </a:t>
            </a:r>
            <a:r>
              <a:rPr lang="en-US" dirty="0">
                <a:solidFill>
                  <a:schemeClr val="tx1">
                    <a:lumMod val="65000"/>
                    <a:lumOff val="35000"/>
                  </a:schemeClr>
                </a:solidFill>
                <a:latin typeface="Avenir Next LT Pro"/>
                <a:ea typeface="+mn-lt"/>
                <a:cs typeface="+mn-lt"/>
              </a:rPr>
              <a:t>into a column vector</a:t>
            </a:r>
            <a:endParaRPr lang="en-US" dirty="0">
              <a:solidFill>
                <a:schemeClr val="tx1">
                  <a:lumMod val="65000"/>
                  <a:lumOff val="35000"/>
                </a:schemeClr>
              </a:solidFill>
            </a:endParaRPr>
          </a:p>
          <a:p>
            <a:pPr marL="800100" lvl="1" indent="-342900">
              <a:buClr>
                <a:schemeClr val="accent1"/>
              </a:buClr>
              <a:buAutoNum type="arabicPeriod"/>
            </a:pPr>
            <a:r>
              <a:rPr lang="en-US" dirty="0">
                <a:solidFill>
                  <a:schemeClr val="tx1">
                    <a:lumMod val="65000"/>
                    <a:lumOff val="35000"/>
                  </a:schemeClr>
                </a:solidFill>
                <a:latin typeface="Avenir Next LT Pro"/>
                <a:ea typeface="+mn-lt"/>
                <a:cs typeface="+mn-lt"/>
              </a:rPr>
              <a:t>then </a:t>
            </a:r>
            <a:r>
              <a:rPr lang="en-US" b="1" dirty="0">
                <a:solidFill>
                  <a:schemeClr val="tx1">
                    <a:lumMod val="65000"/>
                    <a:lumOff val="35000"/>
                  </a:schemeClr>
                </a:solidFill>
                <a:latin typeface="Avenir Next LT Pro"/>
                <a:ea typeface="+mn-lt"/>
                <a:cs typeface="+mn-lt"/>
              </a:rPr>
              <a:t>fed to a fully-connected</a:t>
            </a:r>
            <a:r>
              <a:rPr lang="en-US" dirty="0">
                <a:solidFill>
                  <a:schemeClr val="tx1">
                    <a:lumMod val="65000"/>
                    <a:lumOff val="35000"/>
                  </a:schemeClr>
                </a:solidFill>
                <a:latin typeface="Avenir Next LT Pro"/>
                <a:ea typeface="+mn-lt"/>
                <a:cs typeface="+mn-lt"/>
              </a:rPr>
              <a:t> </a:t>
            </a:r>
            <a:r>
              <a:rPr lang="en-US" b="1" dirty="0">
                <a:solidFill>
                  <a:schemeClr val="tx1">
                    <a:lumMod val="65000"/>
                    <a:lumOff val="35000"/>
                  </a:schemeClr>
                </a:solidFill>
                <a:latin typeface="Avenir Next LT Pro"/>
                <a:ea typeface="+mn-lt"/>
                <a:cs typeface="+mn-lt"/>
              </a:rPr>
              <a:t>neural network</a:t>
            </a:r>
            <a:r>
              <a:rPr lang="en-US" dirty="0">
                <a:solidFill>
                  <a:schemeClr val="tx1">
                    <a:lumMod val="65000"/>
                    <a:lumOff val="35000"/>
                  </a:schemeClr>
                </a:solidFill>
                <a:latin typeface="Avenir Next LT Pro"/>
                <a:ea typeface="+mn-lt"/>
                <a:cs typeface="+mn-lt"/>
              </a:rPr>
              <a:t> </a:t>
            </a:r>
            <a:endParaRPr lang="en-US" dirty="0">
              <a:solidFill>
                <a:schemeClr val="tx1">
                  <a:lumMod val="65000"/>
                  <a:lumOff val="35000"/>
                </a:schemeClr>
              </a:solidFill>
              <a:latin typeface="Avenir Next LT Pro"/>
            </a:endParaRPr>
          </a:p>
        </p:txBody>
      </p:sp>
      <p:pic>
        <p:nvPicPr>
          <p:cNvPr id="5" name="Picture 6" descr="Diagram&#10;&#10;Description automatically generated">
            <a:extLst>
              <a:ext uri="{FF2B5EF4-FFF2-40B4-BE49-F238E27FC236}">
                <a16:creationId xmlns:a16="http://schemas.microsoft.com/office/drawing/2014/main" id="{4930BE86-B633-E4AF-7C4F-10E572B50437}"/>
              </a:ext>
            </a:extLst>
          </p:cNvPr>
          <p:cNvPicPr>
            <a:picLocks noChangeAspect="1"/>
          </p:cNvPicPr>
          <p:nvPr/>
        </p:nvPicPr>
        <p:blipFill rotWithShape="1">
          <a:blip r:embed="rId2"/>
          <a:srcRect l="51017" r="91" b="-317"/>
          <a:stretch/>
        </p:blipFill>
        <p:spPr>
          <a:xfrm>
            <a:off x="2149578" y="3497304"/>
            <a:ext cx="6165021" cy="3171760"/>
          </a:xfrm>
          <a:prstGeom prst="rect">
            <a:avLst/>
          </a:prstGeom>
        </p:spPr>
      </p:pic>
      <p:sp>
        <p:nvSpPr>
          <p:cNvPr id="7" name="Rectangle 6">
            <a:extLst>
              <a:ext uri="{FF2B5EF4-FFF2-40B4-BE49-F238E27FC236}">
                <a16:creationId xmlns:a16="http://schemas.microsoft.com/office/drawing/2014/main" id="{512A791F-8D88-3A23-5FB8-3F5897C8A30C}"/>
              </a:ext>
            </a:extLst>
          </p:cNvPr>
          <p:cNvSpPr/>
          <p:nvPr/>
        </p:nvSpPr>
        <p:spPr>
          <a:xfrm>
            <a:off x="4294545" y="3495674"/>
            <a:ext cx="4246306" cy="3177047"/>
          </a:xfrm>
          <a:custGeom>
            <a:avLst/>
            <a:gdLst>
              <a:gd name="connsiteX0" fmla="*/ 0 w 3250790"/>
              <a:gd name="connsiteY0" fmla="*/ 0 h 2955822"/>
              <a:gd name="connsiteX1" fmla="*/ 617650 w 3250790"/>
              <a:gd name="connsiteY1" fmla="*/ 0 h 2955822"/>
              <a:gd name="connsiteX2" fmla="*/ 1202792 w 3250790"/>
              <a:gd name="connsiteY2" fmla="*/ 0 h 2955822"/>
              <a:gd name="connsiteX3" fmla="*/ 1787935 w 3250790"/>
              <a:gd name="connsiteY3" fmla="*/ 0 h 2955822"/>
              <a:gd name="connsiteX4" fmla="*/ 2340569 w 3250790"/>
              <a:gd name="connsiteY4" fmla="*/ 0 h 2955822"/>
              <a:gd name="connsiteX5" fmla="*/ 3250790 w 3250790"/>
              <a:gd name="connsiteY5" fmla="*/ 0 h 2955822"/>
              <a:gd name="connsiteX6" fmla="*/ 3250790 w 3250790"/>
              <a:gd name="connsiteY6" fmla="*/ 502490 h 2955822"/>
              <a:gd name="connsiteX7" fmla="*/ 3250790 w 3250790"/>
              <a:gd name="connsiteY7" fmla="*/ 1004979 h 2955822"/>
              <a:gd name="connsiteX8" fmla="*/ 3250790 w 3250790"/>
              <a:gd name="connsiteY8" fmla="*/ 1507469 h 2955822"/>
              <a:gd name="connsiteX9" fmla="*/ 3250790 w 3250790"/>
              <a:gd name="connsiteY9" fmla="*/ 2128192 h 2955822"/>
              <a:gd name="connsiteX10" fmla="*/ 3250790 w 3250790"/>
              <a:gd name="connsiteY10" fmla="*/ 2955822 h 2955822"/>
              <a:gd name="connsiteX11" fmla="*/ 2665648 w 3250790"/>
              <a:gd name="connsiteY11" fmla="*/ 2955822 h 2955822"/>
              <a:gd name="connsiteX12" fmla="*/ 1982982 w 3250790"/>
              <a:gd name="connsiteY12" fmla="*/ 2955822 h 2955822"/>
              <a:gd name="connsiteX13" fmla="*/ 1397840 w 3250790"/>
              <a:gd name="connsiteY13" fmla="*/ 2955822 h 2955822"/>
              <a:gd name="connsiteX14" fmla="*/ 715174 w 3250790"/>
              <a:gd name="connsiteY14" fmla="*/ 2955822 h 2955822"/>
              <a:gd name="connsiteX15" fmla="*/ 0 w 3250790"/>
              <a:gd name="connsiteY15" fmla="*/ 2955822 h 2955822"/>
              <a:gd name="connsiteX16" fmla="*/ 0 w 3250790"/>
              <a:gd name="connsiteY16" fmla="*/ 2394216 h 2955822"/>
              <a:gd name="connsiteX17" fmla="*/ 0 w 3250790"/>
              <a:gd name="connsiteY17" fmla="*/ 1743935 h 2955822"/>
              <a:gd name="connsiteX18" fmla="*/ 0 w 3250790"/>
              <a:gd name="connsiteY18" fmla="*/ 1241445 h 2955822"/>
              <a:gd name="connsiteX19" fmla="*/ 0 w 3250790"/>
              <a:gd name="connsiteY19" fmla="*/ 650281 h 2955822"/>
              <a:gd name="connsiteX20" fmla="*/ 0 w 3250790"/>
              <a:gd name="connsiteY20" fmla="*/ 0 h 295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0790" h="2955822" extrusionOk="0">
                <a:moveTo>
                  <a:pt x="0" y="0"/>
                </a:moveTo>
                <a:cubicBezTo>
                  <a:pt x="252708" y="6189"/>
                  <a:pt x="421490" y="-29480"/>
                  <a:pt x="617650" y="0"/>
                </a:cubicBezTo>
                <a:cubicBezTo>
                  <a:pt x="813810" y="29480"/>
                  <a:pt x="969883" y="925"/>
                  <a:pt x="1202792" y="0"/>
                </a:cubicBezTo>
                <a:cubicBezTo>
                  <a:pt x="1435701" y="-925"/>
                  <a:pt x="1603187" y="23945"/>
                  <a:pt x="1787935" y="0"/>
                </a:cubicBezTo>
                <a:cubicBezTo>
                  <a:pt x="1972683" y="-23945"/>
                  <a:pt x="2092414" y="20649"/>
                  <a:pt x="2340569" y="0"/>
                </a:cubicBezTo>
                <a:cubicBezTo>
                  <a:pt x="2588724" y="-20649"/>
                  <a:pt x="3039833" y="19355"/>
                  <a:pt x="3250790" y="0"/>
                </a:cubicBezTo>
                <a:cubicBezTo>
                  <a:pt x="3250774" y="168545"/>
                  <a:pt x="3238932" y="299641"/>
                  <a:pt x="3250790" y="502490"/>
                </a:cubicBezTo>
                <a:cubicBezTo>
                  <a:pt x="3262649" y="705339"/>
                  <a:pt x="3242470" y="818709"/>
                  <a:pt x="3250790" y="1004979"/>
                </a:cubicBezTo>
                <a:cubicBezTo>
                  <a:pt x="3259110" y="1191249"/>
                  <a:pt x="3260170" y="1406149"/>
                  <a:pt x="3250790" y="1507469"/>
                </a:cubicBezTo>
                <a:cubicBezTo>
                  <a:pt x="3241411" y="1608789"/>
                  <a:pt x="3260661" y="1928135"/>
                  <a:pt x="3250790" y="2128192"/>
                </a:cubicBezTo>
                <a:cubicBezTo>
                  <a:pt x="3240919" y="2328249"/>
                  <a:pt x="3266680" y="2735894"/>
                  <a:pt x="3250790" y="2955822"/>
                </a:cubicBezTo>
                <a:cubicBezTo>
                  <a:pt x="3089520" y="2966031"/>
                  <a:pt x="2794559" y="2960324"/>
                  <a:pt x="2665648" y="2955822"/>
                </a:cubicBezTo>
                <a:cubicBezTo>
                  <a:pt x="2536737" y="2951320"/>
                  <a:pt x="2176140" y="2923160"/>
                  <a:pt x="1982982" y="2955822"/>
                </a:cubicBezTo>
                <a:cubicBezTo>
                  <a:pt x="1789824" y="2988484"/>
                  <a:pt x="1597623" y="2965728"/>
                  <a:pt x="1397840" y="2955822"/>
                </a:cubicBezTo>
                <a:cubicBezTo>
                  <a:pt x="1198057" y="2945916"/>
                  <a:pt x="877699" y="2964003"/>
                  <a:pt x="715174" y="2955822"/>
                </a:cubicBezTo>
                <a:cubicBezTo>
                  <a:pt x="552649" y="2947641"/>
                  <a:pt x="188601" y="2957214"/>
                  <a:pt x="0" y="2955822"/>
                </a:cubicBezTo>
                <a:cubicBezTo>
                  <a:pt x="-4267" y="2798647"/>
                  <a:pt x="7797" y="2646755"/>
                  <a:pt x="0" y="2394216"/>
                </a:cubicBezTo>
                <a:cubicBezTo>
                  <a:pt x="-7797" y="2141677"/>
                  <a:pt x="-25734" y="2018772"/>
                  <a:pt x="0" y="1743935"/>
                </a:cubicBezTo>
                <a:cubicBezTo>
                  <a:pt x="25734" y="1469098"/>
                  <a:pt x="12230" y="1486950"/>
                  <a:pt x="0" y="1241445"/>
                </a:cubicBezTo>
                <a:cubicBezTo>
                  <a:pt x="-12230" y="995940"/>
                  <a:pt x="-2380" y="897824"/>
                  <a:pt x="0" y="650281"/>
                </a:cubicBezTo>
                <a:cubicBezTo>
                  <a:pt x="2380" y="402738"/>
                  <a:pt x="-398" y="153968"/>
                  <a:pt x="0" y="0"/>
                </a:cubicBezTo>
                <a:close/>
              </a:path>
            </a:pathLst>
          </a:custGeom>
          <a:noFill/>
          <a:ln w="127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12893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Activations and Loss functions for classification</a:t>
            </a:r>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35</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4" name="TextBox 3">
            <a:extLst>
              <a:ext uri="{FF2B5EF4-FFF2-40B4-BE49-F238E27FC236}">
                <a16:creationId xmlns:a16="http://schemas.microsoft.com/office/drawing/2014/main" id="{96C0C481-B2A3-A3E1-53AB-75CD2D67EA69}"/>
              </a:ext>
            </a:extLst>
          </p:cNvPr>
          <p:cNvSpPr txBox="1"/>
          <p:nvPr/>
        </p:nvSpPr>
        <p:spPr>
          <a:xfrm>
            <a:off x="1240450" y="1244360"/>
            <a:ext cx="9215729" cy="52322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75000"/>
                    <a:lumOff val="25000"/>
                  </a:schemeClr>
                </a:solidFill>
                <a:latin typeface="Avenir Next LT Pro"/>
              </a:rPr>
              <a:t>Now what our model </a:t>
            </a:r>
            <a:r>
              <a:rPr lang="en-US">
                <a:solidFill>
                  <a:schemeClr val="tx1">
                    <a:lumMod val="75000"/>
                    <a:lumOff val="25000"/>
                  </a:schemeClr>
                </a:solidFill>
                <a:latin typeface="Avenir Next LT Pro"/>
              </a:rPr>
              <a:t>misses </a:t>
            </a:r>
            <a:r>
              <a:rPr lang="en-US" dirty="0">
                <a:solidFill>
                  <a:schemeClr val="tx1">
                    <a:lumMod val="75000"/>
                    <a:lumOff val="25000"/>
                  </a:schemeClr>
                </a:solidFill>
                <a:latin typeface="Avenir Next LT Pro"/>
              </a:rPr>
              <a:t>is the final probabilistic interpretation of the output </a:t>
            </a:r>
            <a:r>
              <a:rPr lang="en-US" b="1" dirty="0">
                <a:solidFill>
                  <a:schemeClr val="tx1">
                    <a:lumMod val="75000"/>
                    <a:lumOff val="25000"/>
                  </a:schemeClr>
                </a:solidFill>
                <a:latin typeface="Avenir Next LT Pro"/>
              </a:rPr>
              <a:t>Z </a:t>
            </a:r>
            <a:r>
              <a:rPr lang="en-US" dirty="0">
                <a:solidFill>
                  <a:schemeClr val="tx1">
                    <a:lumMod val="75000"/>
                    <a:lumOff val="25000"/>
                  </a:schemeClr>
                </a:solidFill>
                <a:latin typeface="Avenir Next LT Pro"/>
              </a:rPr>
              <a:t>to perform classification:</a:t>
            </a:r>
            <a:endParaRPr lang="en-US" dirty="0">
              <a:solidFill>
                <a:schemeClr val="tx1">
                  <a:lumMod val="75000"/>
                  <a:lumOff val="25000"/>
                </a:schemeClr>
              </a:solidFill>
              <a:latin typeface="Century Schoolbook" panose="02040604050505020304"/>
            </a:endParaRPr>
          </a:p>
          <a:p>
            <a:pPr marL="285750" indent="-285750">
              <a:buClr>
                <a:schemeClr val="accent1"/>
              </a:buClr>
              <a:buFont typeface="Wingdings"/>
              <a:buChar char="§"/>
            </a:pPr>
            <a:endParaRPr lang="en-US" dirty="0">
              <a:solidFill>
                <a:schemeClr val="tx1">
                  <a:lumMod val="75000"/>
                  <a:lumOff val="25000"/>
                </a:schemeClr>
              </a:solidFill>
              <a:latin typeface="Avenir Next LT Pro"/>
            </a:endParaRPr>
          </a:p>
          <a:p>
            <a:pPr marL="285750" indent="-285750">
              <a:buClr>
                <a:schemeClr val="accent1"/>
              </a:buClr>
              <a:buFont typeface="Wingdings"/>
              <a:buChar char="§"/>
            </a:pPr>
            <a:endParaRPr lang="en-US" dirty="0">
              <a:solidFill>
                <a:schemeClr val="tx1">
                  <a:lumMod val="75000"/>
                  <a:lumOff val="25000"/>
                </a:schemeClr>
              </a:solidFill>
              <a:latin typeface="Avenir Next LT Pro"/>
            </a:endParaRPr>
          </a:p>
          <a:p>
            <a:pPr marL="285750" indent="-285750">
              <a:buClr>
                <a:schemeClr val="accent1"/>
              </a:buClr>
              <a:buFont typeface="Wingdings"/>
              <a:buChar char="§"/>
            </a:pPr>
            <a:endParaRPr lang="en-US" dirty="0">
              <a:solidFill>
                <a:schemeClr val="tx1">
                  <a:lumMod val="75000"/>
                  <a:lumOff val="25000"/>
                </a:schemeClr>
              </a:solidFill>
              <a:latin typeface="Avenir Next LT Pro"/>
            </a:endParaRPr>
          </a:p>
          <a:p>
            <a:pPr marL="285750" indent="-285750">
              <a:buClr>
                <a:schemeClr val="accent1"/>
              </a:buClr>
              <a:buFont typeface="Wingdings"/>
              <a:buChar char="§"/>
            </a:pPr>
            <a:endParaRPr lang="en-US">
              <a:solidFill>
                <a:schemeClr val="tx1">
                  <a:lumMod val="75000"/>
                  <a:lumOff val="25000"/>
                </a:schemeClr>
              </a:solidFill>
              <a:latin typeface="Avenir Next LT Pro"/>
            </a:endParaRPr>
          </a:p>
          <a:p>
            <a:pPr marL="285750" indent="-285750">
              <a:buClr>
                <a:schemeClr val="accent1"/>
              </a:buClr>
              <a:buFont typeface="Wingdings"/>
              <a:buChar char="§"/>
            </a:pPr>
            <a:r>
              <a:rPr lang="en-US" dirty="0">
                <a:solidFill>
                  <a:schemeClr val="tx1">
                    <a:lumMod val="75000"/>
                    <a:lumOff val="25000"/>
                  </a:schemeClr>
                </a:solidFill>
                <a:latin typeface="Avenir Next LT Pro"/>
              </a:rPr>
              <a:t>An </a:t>
            </a:r>
            <a:r>
              <a:rPr lang="en-US" b="1">
                <a:solidFill>
                  <a:schemeClr val="tx1">
                    <a:lumMod val="75000"/>
                    <a:lumOff val="25000"/>
                  </a:schemeClr>
                </a:solidFill>
                <a:latin typeface="Avenir Next LT Pro"/>
              </a:rPr>
              <a:t>activation function</a:t>
            </a:r>
            <a:r>
              <a:rPr lang="en-US" dirty="0">
                <a:solidFill>
                  <a:schemeClr val="tx1">
                    <a:lumMod val="75000"/>
                    <a:lumOff val="25000"/>
                  </a:schemeClr>
                </a:solidFill>
                <a:latin typeface="Avenir Next LT Pro"/>
              </a:rPr>
              <a:t> should be applied to the output of the last fully-connected layer:</a:t>
            </a:r>
            <a:endParaRPr lang="en-US">
              <a:solidFill>
                <a:schemeClr val="tx1">
                  <a:lumMod val="75000"/>
                  <a:lumOff val="25000"/>
                </a:schemeClr>
              </a:solidFill>
            </a:endParaRPr>
          </a:p>
          <a:p>
            <a:pPr marL="285750" indent="-285750">
              <a:buClr>
                <a:schemeClr val="accent1"/>
              </a:buClr>
              <a:buFont typeface="Wingdings"/>
              <a:buChar char="§"/>
            </a:pPr>
            <a:endParaRPr lang="en-US" dirty="0">
              <a:solidFill>
                <a:schemeClr val="tx1">
                  <a:lumMod val="75000"/>
                  <a:lumOff val="25000"/>
                </a:schemeClr>
              </a:solidFill>
              <a:latin typeface="Avenir Next LT Pro"/>
            </a:endParaRPr>
          </a:p>
          <a:p>
            <a:pPr marL="742950" lvl="1" indent="-285750">
              <a:buClr>
                <a:schemeClr val="accent1"/>
              </a:buClr>
              <a:buFont typeface="Wingdings"/>
              <a:buChar char="§"/>
            </a:pPr>
            <a:r>
              <a:rPr lang="en-US" dirty="0">
                <a:solidFill>
                  <a:schemeClr val="tx1">
                    <a:lumMod val="75000"/>
                    <a:lumOff val="25000"/>
                  </a:schemeClr>
                </a:solidFill>
                <a:latin typeface="Avenir Next LT Pro"/>
              </a:rPr>
              <a:t>'Sigmoid' for binary classification </a:t>
            </a:r>
          </a:p>
          <a:p>
            <a:pPr marL="742950" lvl="1" indent="-285750">
              <a:buClr>
                <a:schemeClr val="accent1"/>
              </a:buClr>
              <a:buFont typeface="Wingdings"/>
              <a:buChar char="§"/>
            </a:pPr>
            <a:endParaRPr lang="en-US" dirty="0">
              <a:solidFill>
                <a:schemeClr val="tx1">
                  <a:lumMod val="75000"/>
                  <a:lumOff val="25000"/>
                </a:schemeClr>
              </a:solidFill>
              <a:latin typeface="Avenir Next LT Pro"/>
            </a:endParaRPr>
          </a:p>
          <a:p>
            <a:pPr marL="742950" lvl="1" indent="-285750">
              <a:buClr>
                <a:schemeClr val="accent1"/>
              </a:buClr>
              <a:buFont typeface="Wingdings"/>
              <a:buChar char="§"/>
            </a:pPr>
            <a:endParaRPr lang="en-US" dirty="0">
              <a:solidFill>
                <a:schemeClr val="tx1">
                  <a:lumMod val="75000"/>
                  <a:lumOff val="25000"/>
                </a:schemeClr>
              </a:solidFill>
              <a:latin typeface="Avenir Next LT Pro"/>
            </a:endParaRPr>
          </a:p>
          <a:p>
            <a:pPr marL="742950" lvl="1" indent="-285750">
              <a:buClr>
                <a:schemeClr val="accent1"/>
              </a:buClr>
              <a:buFont typeface="Wingdings"/>
              <a:buChar char="§"/>
            </a:pPr>
            <a:r>
              <a:rPr lang="en-US" dirty="0">
                <a:solidFill>
                  <a:schemeClr val="tx1">
                    <a:lumMod val="75000"/>
                    <a:lumOff val="25000"/>
                  </a:schemeClr>
                </a:solidFill>
                <a:latin typeface="Avenir Next LT Pro"/>
              </a:rPr>
              <a:t>'</a:t>
            </a:r>
            <a:r>
              <a:rPr lang="en-US">
                <a:solidFill>
                  <a:schemeClr val="tx1">
                    <a:lumMod val="75000"/>
                    <a:lumOff val="25000"/>
                  </a:schemeClr>
                </a:solidFill>
                <a:latin typeface="Avenir Next LT Pro"/>
              </a:rPr>
              <a:t>Softmax</a:t>
            </a:r>
            <a:r>
              <a:rPr lang="en-US" dirty="0">
                <a:solidFill>
                  <a:schemeClr val="tx1">
                    <a:lumMod val="75000"/>
                    <a:lumOff val="25000"/>
                  </a:schemeClr>
                </a:solidFill>
                <a:latin typeface="Avenir Next LT Pro"/>
              </a:rPr>
              <a:t>' for multi-classification</a:t>
            </a:r>
          </a:p>
          <a:p>
            <a:pPr marL="742950" lvl="1" indent="-285750">
              <a:buClr>
                <a:schemeClr val="accent1"/>
              </a:buClr>
              <a:buFont typeface="Wingdings"/>
              <a:buChar char="§"/>
            </a:pPr>
            <a:endParaRPr lang="en-US" dirty="0">
              <a:solidFill>
                <a:schemeClr val="tx1">
                  <a:lumMod val="75000"/>
                  <a:lumOff val="25000"/>
                </a:schemeClr>
              </a:solidFill>
              <a:latin typeface="Avenir Next LT Pro"/>
            </a:endParaRPr>
          </a:p>
          <a:p>
            <a:pPr marL="285750" indent="-285750">
              <a:buClr>
                <a:schemeClr val="accent1"/>
              </a:buClr>
              <a:buFont typeface="Wingdings"/>
              <a:buChar char="§"/>
            </a:pPr>
            <a:endParaRPr lang="en-US" dirty="0">
              <a:solidFill>
                <a:schemeClr val="tx1">
                  <a:lumMod val="75000"/>
                  <a:lumOff val="25000"/>
                </a:schemeClr>
              </a:solidFill>
              <a:latin typeface="Avenir Next LT Pro"/>
              <a:ea typeface="+mn-lt"/>
              <a:cs typeface="+mn-lt"/>
            </a:endParaRPr>
          </a:p>
          <a:p>
            <a:endParaRPr lang="en-US" sz="1600" i="1">
              <a:solidFill>
                <a:schemeClr val="tx1">
                  <a:lumMod val="75000"/>
                  <a:lumOff val="25000"/>
                </a:schemeClr>
              </a:solidFill>
              <a:latin typeface="Avenir Next LT Pro"/>
              <a:ea typeface="+mn-lt"/>
              <a:cs typeface="+mn-lt"/>
            </a:endParaRPr>
          </a:p>
          <a:p>
            <a:r>
              <a:rPr lang="en-US" sz="1600" i="1">
                <a:solidFill>
                  <a:schemeClr val="tx1">
                    <a:lumMod val="75000"/>
                    <a:lumOff val="25000"/>
                  </a:schemeClr>
                </a:solidFill>
                <a:latin typeface="Avenir Next LT Pro"/>
                <a:ea typeface="+mn-lt"/>
                <a:cs typeface="+mn-lt"/>
              </a:rPr>
              <a:t>Recall: Sigmoid and </a:t>
            </a:r>
            <a:r>
              <a:rPr lang="en-US" sz="1600" i="1" err="1">
                <a:solidFill>
                  <a:schemeClr val="tx1">
                    <a:lumMod val="75000"/>
                    <a:lumOff val="25000"/>
                  </a:schemeClr>
                </a:solidFill>
                <a:latin typeface="Avenir Next LT Pro"/>
                <a:ea typeface="+mn-lt"/>
                <a:cs typeface="+mn-lt"/>
              </a:rPr>
              <a:t>Softmax</a:t>
            </a:r>
            <a:r>
              <a:rPr lang="en-US" sz="1600" i="1">
                <a:solidFill>
                  <a:schemeClr val="tx1">
                    <a:lumMod val="75000"/>
                    <a:lumOff val="25000"/>
                  </a:schemeClr>
                </a:solidFill>
                <a:latin typeface="Avenir Next LT Pro"/>
                <a:ea typeface="+mn-lt"/>
                <a:cs typeface="+mn-lt"/>
              </a:rPr>
              <a:t> are both probabilities for an event to belong to a given class, therefore they are used only in the outer layer. Other activation functions, like ReLU and tanh are mainly used in the intermediate (hidden) layers to add non-linearities to our model</a:t>
            </a:r>
            <a:endParaRPr lang="en-US" sz="1600" i="1">
              <a:solidFill>
                <a:schemeClr val="tx1">
                  <a:lumMod val="75000"/>
                  <a:lumOff val="25000"/>
                </a:schemeClr>
              </a:solidFill>
              <a:latin typeface="Avenir Next LT Pro"/>
            </a:endParaRPr>
          </a:p>
        </p:txBody>
      </p:sp>
      <p:pic>
        <p:nvPicPr>
          <p:cNvPr id="5" name="Picture 5" descr="A picture containing text, clock&#10;&#10;Description automatically generated">
            <a:extLst>
              <a:ext uri="{FF2B5EF4-FFF2-40B4-BE49-F238E27FC236}">
                <a16:creationId xmlns:a16="http://schemas.microsoft.com/office/drawing/2014/main" id="{9090DF85-D9C1-879A-5B59-62D801FED01E}"/>
              </a:ext>
            </a:extLst>
          </p:cNvPr>
          <p:cNvPicPr>
            <a:picLocks noChangeAspect="1"/>
          </p:cNvPicPr>
          <p:nvPr/>
        </p:nvPicPr>
        <p:blipFill>
          <a:blip r:embed="rId2"/>
          <a:stretch>
            <a:fillRect/>
          </a:stretch>
        </p:blipFill>
        <p:spPr>
          <a:xfrm>
            <a:off x="5541706" y="3364862"/>
            <a:ext cx="2153265" cy="921004"/>
          </a:xfrm>
          <a:prstGeom prst="rect">
            <a:avLst/>
          </a:prstGeom>
        </p:spPr>
      </p:pic>
      <p:pic>
        <p:nvPicPr>
          <p:cNvPr id="6" name="Picture 7" descr="Chart&#10;&#10;Description automatically generated">
            <a:extLst>
              <a:ext uri="{FF2B5EF4-FFF2-40B4-BE49-F238E27FC236}">
                <a16:creationId xmlns:a16="http://schemas.microsoft.com/office/drawing/2014/main" id="{CF280C8D-B1CA-CE05-C72D-D198F3F220BF}"/>
              </a:ext>
            </a:extLst>
          </p:cNvPr>
          <p:cNvPicPr>
            <a:picLocks noChangeAspect="1"/>
          </p:cNvPicPr>
          <p:nvPr/>
        </p:nvPicPr>
        <p:blipFill>
          <a:blip r:embed="rId3"/>
          <a:stretch>
            <a:fillRect/>
          </a:stretch>
        </p:blipFill>
        <p:spPr>
          <a:xfrm>
            <a:off x="3077498" y="1995191"/>
            <a:ext cx="5545395" cy="600052"/>
          </a:xfrm>
          <a:prstGeom prst="rect">
            <a:avLst/>
          </a:prstGeom>
        </p:spPr>
      </p:pic>
      <p:pic>
        <p:nvPicPr>
          <p:cNvPr id="9" name="Picture 12" descr="Text&#10;&#10;Description automatically generated">
            <a:extLst>
              <a:ext uri="{FF2B5EF4-FFF2-40B4-BE49-F238E27FC236}">
                <a16:creationId xmlns:a16="http://schemas.microsoft.com/office/drawing/2014/main" id="{A2873E51-B613-3AB9-8C78-B8F837F750D1}"/>
              </a:ext>
            </a:extLst>
          </p:cNvPr>
          <p:cNvPicPr>
            <a:picLocks noChangeAspect="1"/>
          </p:cNvPicPr>
          <p:nvPr/>
        </p:nvPicPr>
        <p:blipFill>
          <a:blip r:embed="rId4"/>
          <a:stretch>
            <a:fillRect/>
          </a:stretch>
        </p:blipFill>
        <p:spPr>
          <a:xfrm>
            <a:off x="5418804" y="4280088"/>
            <a:ext cx="3394585" cy="983259"/>
          </a:xfrm>
          <a:prstGeom prst="rect">
            <a:avLst/>
          </a:prstGeom>
        </p:spPr>
      </p:pic>
    </p:spTree>
    <p:extLst>
      <p:ext uri="{BB962C8B-B14F-4D97-AF65-F5344CB8AC3E}">
        <p14:creationId xmlns:p14="http://schemas.microsoft.com/office/powerpoint/2010/main" val="3429865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Activations and Loss functions for classification</a:t>
            </a:r>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36</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4" name="TextBox 3">
            <a:extLst>
              <a:ext uri="{FF2B5EF4-FFF2-40B4-BE49-F238E27FC236}">
                <a16:creationId xmlns:a16="http://schemas.microsoft.com/office/drawing/2014/main" id="{96C0C481-B2A3-A3E1-53AB-75CD2D67EA69}"/>
              </a:ext>
            </a:extLst>
          </p:cNvPr>
          <p:cNvSpPr txBox="1"/>
          <p:nvPr/>
        </p:nvSpPr>
        <p:spPr>
          <a:xfrm>
            <a:off x="718111" y="1121457"/>
            <a:ext cx="10309567"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Clr>
                <a:schemeClr val="accent1"/>
              </a:buClr>
              <a:buFont typeface="Wingdings"/>
              <a:buChar char="§"/>
            </a:pPr>
            <a:r>
              <a:rPr lang="en-US" dirty="0">
                <a:solidFill>
                  <a:schemeClr val="tx1">
                    <a:lumMod val="75000"/>
                    <a:lumOff val="25000"/>
                  </a:schemeClr>
                </a:solidFill>
                <a:latin typeface="Avenir Next LT Pro"/>
              </a:rPr>
              <a:t>Focusing on classification problems, depending on </a:t>
            </a:r>
            <a:r>
              <a:rPr lang="en-US" dirty="0">
                <a:solidFill>
                  <a:schemeClr val="tx1">
                    <a:lumMod val="75000"/>
                    <a:lumOff val="25000"/>
                  </a:schemeClr>
                </a:solidFill>
                <a:latin typeface="Avenir Next LT Pro"/>
                <a:ea typeface="+mn-lt"/>
                <a:cs typeface="+mn-lt"/>
              </a:rPr>
              <a:t>the type of problem </a:t>
            </a:r>
            <a:r>
              <a:rPr lang="en-US" dirty="0">
                <a:solidFill>
                  <a:schemeClr val="tx1">
                    <a:lumMod val="75000"/>
                    <a:lumOff val="25000"/>
                  </a:schemeClr>
                </a:solidFill>
                <a:latin typeface="Avenir Next LT Pro"/>
              </a:rPr>
              <a:t>and the type of output (logits versus probabilities), we should choose the </a:t>
            </a:r>
            <a:r>
              <a:rPr lang="en-US" b="1">
                <a:solidFill>
                  <a:schemeClr val="tx1">
                    <a:lumMod val="75000"/>
                    <a:lumOff val="25000"/>
                  </a:schemeClr>
                </a:solidFill>
                <a:latin typeface="Avenir Next LT Pro"/>
              </a:rPr>
              <a:t>appropriate loss function </a:t>
            </a:r>
            <a:r>
              <a:rPr lang="en-US" dirty="0">
                <a:solidFill>
                  <a:schemeClr val="tx1">
                    <a:lumMod val="75000"/>
                    <a:lumOff val="25000"/>
                  </a:schemeClr>
                </a:solidFill>
                <a:latin typeface="Avenir Next LT Pro"/>
              </a:rPr>
              <a:t>to train our model</a:t>
            </a: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a:solidFill>
                <a:schemeClr val="tx1">
                  <a:lumMod val="75000"/>
                  <a:lumOff val="25000"/>
                </a:schemeClr>
              </a:solidFill>
              <a:latin typeface="Avenir Next LT Pro"/>
            </a:endParaRPr>
          </a:p>
          <a:p>
            <a:pPr marL="285750" indent="-285750" algn="just">
              <a:buClr>
                <a:schemeClr val="accent1"/>
              </a:buClr>
              <a:buFont typeface="Wingdings"/>
              <a:buChar char="§"/>
            </a:pPr>
            <a:r>
              <a:rPr lang="en-US" dirty="0">
                <a:solidFill>
                  <a:schemeClr val="tx1">
                    <a:lumMod val="75000"/>
                    <a:lumOff val="25000"/>
                  </a:schemeClr>
                </a:solidFill>
                <a:latin typeface="Avenir Next LT Pro"/>
              </a:rPr>
              <a:t>With '</a:t>
            </a:r>
            <a:r>
              <a:rPr lang="en-US" dirty="0" err="1">
                <a:solidFill>
                  <a:schemeClr val="tx1">
                    <a:lumMod val="75000"/>
                    <a:lumOff val="25000"/>
                  </a:schemeClr>
                </a:solidFill>
                <a:latin typeface="Avenir Next LT Pro"/>
              </a:rPr>
              <a:t>from_logits</a:t>
            </a:r>
            <a:r>
              <a:rPr lang="en-US" dirty="0">
                <a:solidFill>
                  <a:schemeClr val="tx1">
                    <a:lumMod val="75000"/>
                    <a:lumOff val="25000"/>
                  </a:schemeClr>
                </a:solidFill>
                <a:latin typeface="Avenir Next LT Pro"/>
              </a:rPr>
              <a:t>=True' </a:t>
            </a:r>
            <a:r>
              <a:rPr lang="en-US" dirty="0">
                <a:solidFill>
                  <a:schemeClr val="tx1">
                    <a:lumMod val="75000"/>
                    <a:lumOff val="25000"/>
                  </a:schemeClr>
                </a:solidFill>
                <a:ea typeface="+mn-lt"/>
                <a:cs typeface="+mn-lt"/>
              </a:rPr>
              <a:t> logits are provided as inputs to the loss function (not the activation output), the inverse of the sigmoid function:</a:t>
            </a:r>
            <a:endParaRPr lang="en-US">
              <a:solidFill>
                <a:schemeClr val="tx1">
                  <a:lumMod val="75000"/>
                  <a:lumOff val="25000"/>
                </a:schemeClr>
              </a:solidFill>
              <a:latin typeface="Century Schoolbook"/>
            </a:endParaRPr>
          </a:p>
          <a:p>
            <a:pPr marL="742950" lvl="1" indent="-285750" algn="just">
              <a:buClr>
                <a:schemeClr val="accent1"/>
              </a:buClr>
              <a:buFont typeface="Wingdings"/>
              <a:buChar char="§"/>
            </a:pPr>
            <a:endParaRPr lang="en-US" dirty="0">
              <a:solidFill>
                <a:schemeClr val="tx1">
                  <a:lumMod val="75000"/>
                  <a:lumOff val="25000"/>
                </a:schemeClr>
              </a:solidFill>
              <a:latin typeface="Avenir Next LT Pro"/>
            </a:endParaRPr>
          </a:p>
          <a:p>
            <a:pPr marL="742950" lvl="1" indent="-285750" algn="just">
              <a:buClr>
                <a:schemeClr val="accent1"/>
              </a:buClr>
              <a:buFont typeface="Wingdings"/>
              <a:buChar char="§"/>
            </a:pPr>
            <a:endParaRPr lang="en-US" dirty="0">
              <a:solidFill>
                <a:schemeClr val="tx1">
                  <a:lumMod val="75000"/>
                  <a:lumOff val="25000"/>
                </a:schemeClr>
              </a:solidFill>
              <a:latin typeface="Avenir Next LT Pro"/>
            </a:endParaRPr>
          </a:p>
          <a:p>
            <a:pPr marL="742950" lvl="1" indent="-285750" algn="just">
              <a:buClr>
                <a:schemeClr val="accent1"/>
              </a:buClr>
              <a:buFont typeface="Wingdings"/>
              <a:buChar char="§"/>
            </a:pPr>
            <a:r>
              <a:rPr lang="en-US" dirty="0">
                <a:solidFill>
                  <a:schemeClr val="tx1">
                    <a:lumMod val="75000"/>
                    <a:lumOff val="25000"/>
                  </a:schemeClr>
                </a:solidFill>
                <a:latin typeface="Avenir Next LT Pro"/>
              </a:rPr>
              <a:t>It is </a:t>
            </a:r>
            <a:r>
              <a:rPr lang="en-US" dirty="0">
                <a:solidFill>
                  <a:schemeClr val="tx1">
                    <a:lumMod val="75000"/>
                    <a:lumOff val="25000"/>
                  </a:schemeClr>
                </a:solidFill>
                <a:ea typeface="+mn-lt"/>
                <a:cs typeface="+mn-lt"/>
              </a:rPr>
              <a:t>preferred due to numerical stability reasons</a:t>
            </a:r>
            <a:endParaRPr lang="en-US" dirty="0">
              <a:solidFill>
                <a:schemeClr val="tx1">
                  <a:lumMod val="75000"/>
                  <a:lumOff val="25000"/>
                </a:schemeClr>
              </a:solidFill>
            </a:endParaRPr>
          </a:p>
          <a:p>
            <a:pPr algn="just">
              <a:buClr>
                <a:schemeClr val="accent1"/>
              </a:buClr>
            </a:pPr>
            <a:endParaRPr lang="en-US" dirty="0">
              <a:solidFill>
                <a:schemeClr val="tx1">
                  <a:lumMod val="75000"/>
                  <a:lumOff val="25000"/>
                </a:schemeClr>
              </a:solidFill>
              <a:latin typeface="Avenir Next LT Pro"/>
            </a:endParaRPr>
          </a:p>
        </p:txBody>
      </p:sp>
      <p:pic>
        <p:nvPicPr>
          <p:cNvPr id="3" name="Picture 6" descr="A picture containing table&#10;&#10;Description automatically generated">
            <a:extLst>
              <a:ext uri="{FF2B5EF4-FFF2-40B4-BE49-F238E27FC236}">
                <a16:creationId xmlns:a16="http://schemas.microsoft.com/office/drawing/2014/main" id="{0BB70573-2733-52C7-E0AA-444229349161}"/>
              </a:ext>
            </a:extLst>
          </p:cNvPr>
          <p:cNvPicPr>
            <a:picLocks noChangeAspect="1"/>
          </p:cNvPicPr>
          <p:nvPr/>
        </p:nvPicPr>
        <p:blipFill>
          <a:blip r:embed="rId2"/>
          <a:stretch>
            <a:fillRect/>
          </a:stretch>
        </p:blipFill>
        <p:spPr>
          <a:xfrm>
            <a:off x="2124996" y="2122259"/>
            <a:ext cx="7235313" cy="2705658"/>
          </a:xfrm>
          <a:prstGeom prst="rect">
            <a:avLst/>
          </a:prstGeom>
        </p:spPr>
      </p:pic>
      <p:grpSp>
        <p:nvGrpSpPr>
          <p:cNvPr id="13" name="Group 12">
            <a:extLst>
              <a:ext uri="{FF2B5EF4-FFF2-40B4-BE49-F238E27FC236}">
                <a16:creationId xmlns:a16="http://schemas.microsoft.com/office/drawing/2014/main" id="{EBF72B0A-F6B8-9053-E188-C5E73D0D501B}"/>
              </a:ext>
            </a:extLst>
          </p:cNvPr>
          <p:cNvGrpSpPr/>
          <p:nvPr/>
        </p:nvGrpSpPr>
        <p:grpSpPr>
          <a:xfrm>
            <a:off x="6147930" y="5699945"/>
            <a:ext cx="2032513" cy="650773"/>
            <a:chOff x="3505508" y="5693799"/>
            <a:chExt cx="1676093" cy="601612"/>
          </a:xfrm>
        </p:grpSpPr>
        <p:pic>
          <p:nvPicPr>
            <p:cNvPr id="7" name="Picture 7">
              <a:extLst>
                <a:ext uri="{FF2B5EF4-FFF2-40B4-BE49-F238E27FC236}">
                  <a16:creationId xmlns:a16="http://schemas.microsoft.com/office/drawing/2014/main" id="{506FBC11-60E7-819D-968B-AC8318A0E5B8}"/>
                </a:ext>
              </a:extLst>
            </p:cNvPr>
            <p:cNvPicPr>
              <a:picLocks noChangeAspect="1"/>
            </p:cNvPicPr>
            <p:nvPr/>
          </p:nvPicPr>
          <p:blipFill>
            <a:blip r:embed="rId3"/>
            <a:stretch>
              <a:fillRect/>
            </a:stretch>
          </p:blipFill>
          <p:spPr>
            <a:xfrm>
              <a:off x="3505508" y="5742345"/>
              <a:ext cx="830212" cy="424631"/>
            </a:xfrm>
            <a:prstGeom prst="rect">
              <a:avLst/>
            </a:prstGeom>
          </p:spPr>
        </p:pic>
        <p:pic>
          <p:nvPicPr>
            <p:cNvPr id="8" name="Picture 12" descr="Diagram&#10;&#10;Description automatically generated">
              <a:extLst>
                <a:ext uri="{FF2B5EF4-FFF2-40B4-BE49-F238E27FC236}">
                  <a16:creationId xmlns:a16="http://schemas.microsoft.com/office/drawing/2014/main" id="{F5D8258F-AFFC-3C53-CC62-055F3981BECB}"/>
                </a:ext>
              </a:extLst>
            </p:cNvPr>
            <p:cNvPicPr>
              <a:picLocks noChangeAspect="1"/>
            </p:cNvPicPr>
            <p:nvPr/>
          </p:nvPicPr>
          <p:blipFill>
            <a:blip r:embed="rId4"/>
            <a:stretch>
              <a:fillRect/>
            </a:stretch>
          </p:blipFill>
          <p:spPr>
            <a:xfrm>
              <a:off x="4343400" y="5693799"/>
              <a:ext cx="838201" cy="601612"/>
            </a:xfrm>
            <a:prstGeom prst="rect">
              <a:avLst/>
            </a:prstGeom>
          </p:spPr>
        </p:pic>
      </p:grpSp>
    </p:spTree>
    <p:extLst>
      <p:ext uri="{BB962C8B-B14F-4D97-AF65-F5344CB8AC3E}">
        <p14:creationId xmlns:p14="http://schemas.microsoft.com/office/powerpoint/2010/main" val="1739709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CNN regularization: Dropout</a:t>
            </a:r>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37</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3" name="TextBox 2">
            <a:extLst>
              <a:ext uri="{FF2B5EF4-FFF2-40B4-BE49-F238E27FC236}">
                <a16:creationId xmlns:a16="http://schemas.microsoft.com/office/drawing/2014/main" id="{18A98599-AD90-5473-0493-F2017E2A0E05}"/>
              </a:ext>
            </a:extLst>
          </p:cNvPr>
          <p:cNvSpPr txBox="1"/>
          <p:nvPr/>
        </p:nvSpPr>
        <p:spPr>
          <a:xfrm>
            <a:off x="1074174" y="1246239"/>
            <a:ext cx="9466005"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75000"/>
                    <a:lumOff val="25000"/>
                  </a:schemeClr>
                </a:solidFill>
                <a:latin typeface="Avenir Next LT Pro"/>
              </a:rPr>
              <a:t>Choosing the size of a network has always been a challenging problem</a:t>
            </a:r>
          </a:p>
          <a:p>
            <a:pPr marL="285750" indent="-285750">
              <a:buClr>
                <a:schemeClr val="accent1"/>
              </a:buClr>
              <a:buFont typeface="Wingdings"/>
              <a:buChar char="§"/>
            </a:pPr>
            <a:endParaRPr lang="en-US">
              <a:solidFill>
                <a:schemeClr val="tx1">
                  <a:lumMod val="75000"/>
                  <a:lumOff val="25000"/>
                </a:schemeClr>
              </a:solidFill>
              <a:latin typeface="Avenir Next LT Pro"/>
              <a:ea typeface="+mn-lt"/>
              <a:cs typeface="+mn-lt"/>
            </a:endParaRPr>
          </a:p>
          <a:p>
            <a:pPr marL="742950" lvl="1" indent="-285750">
              <a:buClr>
                <a:schemeClr val="accent1"/>
              </a:buClr>
              <a:buFont typeface="Wingdings"/>
              <a:buChar char="§"/>
            </a:pPr>
            <a:r>
              <a:rPr lang="en-US" dirty="0">
                <a:solidFill>
                  <a:schemeClr val="tx1">
                    <a:lumMod val="75000"/>
                    <a:lumOff val="25000"/>
                  </a:schemeClr>
                </a:solidFill>
                <a:latin typeface="Avenir Next LT Pro"/>
                <a:ea typeface="+mn-lt"/>
                <a:cs typeface="+mn-lt"/>
              </a:rPr>
              <a:t>Small networks, or networks with a relatively small number of parameters, are likely to underfit, resulting in poor performance</a:t>
            </a:r>
          </a:p>
          <a:p>
            <a:pPr marL="742950" lvl="1" indent="-285750">
              <a:buClr>
                <a:schemeClr val="accent1"/>
              </a:buClr>
              <a:buFont typeface="Wingdings"/>
              <a:buChar char="§"/>
            </a:pPr>
            <a:endParaRPr lang="en-US">
              <a:solidFill>
                <a:schemeClr val="tx1">
                  <a:lumMod val="75000"/>
                  <a:lumOff val="25000"/>
                </a:schemeClr>
              </a:solidFill>
              <a:latin typeface="Avenir Next LT Pro"/>
              <a:ea typeface="+mn-lt"/>
              <a:cs typeface="+mn-lt"/>
            </a:endParaRPr>
          </a:p>
          <a:p>
            <a:pPr marL="742950" lvl="1" indent="-285750">
              <a:buClr>
                <a:schemeClr val="accent1"/>
              </a:buClr>
              <a:buFont typeface="Wingdings"/>
              <a:buChar char="§"/>
            </a:pPr>
            <a:r>
              <a:rPr lang="en-US" dirty="0">
                <a:solidFill>
                  <a:schemeClr val="tx1">
                    <a:lumMod val="75000"/>
                    <a:lumOff val="25000"/>
                  </a:schemeClr>
                </a:solidFill>
                <a:latin typeface="Avenir Next LT Pro"/>
                <a:ea typeface="+mn-lt"/>
                <a:cs typeface="+mn-lt"/>
              </a:rPr>
              <a:t>very large networks may result in overfitting, where the network will do extremely well on the training dataset while achieving a poor performance on the test dataset</a:t>
            </a:r>
          </a:p>
          <a:p>
            <a:pPr marL="285750" indent="-285750">
              <a:buClr>
                <a:schemeClr val="accent1"/>
              </a:buClr>
              <a:buFont typeface="Wingdings"/>
              <a:buChar char="§"/>
            </a:pPr>
            <a:endParaRPr lang="en-US">
              <a:solidFill>
                <a:schemeClr val="tx1">
                  <a:lumMod val="75000"/>
                  <a:lumOff val="25000"/>
                </a:schemeClr>
              </a:solidFill>
              <a:latin typeface="Avenir Next LT Pro"/>
            </a:endParaRPr>
          </a:p>
          <a:p>
            <a:pPr marL="285750" indent="-285750">
              <a:buClr>
                <a:schemeClr val="accent1"/>
              </a:buClr>
              <a:buFont typeface="Wingdings"/>
              <a:buChar char="§"/>
            </a:pPr>
            <a:endParaRPr lang="en-US">
              <a:solidFill>
                <a:schemeClr val="tx1">
                  <a:lumMod val="75000"/>
                  <a:lumOff val="25000"/>
                </a:schemeClr>
              </a:solidFill>
              <a:latin typeface="Avenir Next LT Pro"/>
              <a:ea typeface="+mn-lt"/>
              <a:cs typeface="+mn-lt"/>
            </a:endParaRPr>
          </a:p>
          <a:p>
            <a:pPr marL="285750" indent="-285750">
              <a:buClr>
                <a:schemeClr val="accent1"/>
              </a:buClr>
              <a:buFont typeface="Wingdings"/>
              <a:buChar char="§"/>
            </a:pPr>
            <a:endParaRPr lang="en-US">
              <a:solidFill>
                <a:schemeClr val="tx1">
                  <a:lumMod val="75000"/>
                  <a:lumOff val="25000"/>
                </a:schemeClr>
              </a:solidFill>
              <a:latin typeface="Avenir Next LT Pro"/>
              <a:ea typeface="+mn-lt"/>
              <a:cs typeface="+mn-lt"/>
            </a:endParaRPr>
          </a:p>
          <a:p>
            <a:pPr marL="285750" indent="-285750">
              <a:buClr>
                <a:schemeClr val="accent1"/>
              </a:buClr>
              <a:buFont typeface="Wingdings"/>
              <a:buChar char="§"/>
            </a:pPr>
            <a:endParaRPr lang="en-US">
              <a:solidFill>
                <a:schemeClr val="tx1">
                  <a:lumMod val="75000"/>
                  <a:lumOff val="25000"/>
                </a:schemeClr>
              </a:solidFill>
              <a:latin typeface="Avenir Next LT Pro"/>
              <a:ea typeface="+mn-lt"/>
              <a:cs typeface="+mn-lt"/>
            </a:endParaRPr>
          </a:p>
          <a:p>
            <a:pPr marL="285750" indent="-285750">
              <a:buClr>
                <a:schemeClr val="accent1"/>
              </a:buClr>
              <a:buFont typeface="Wingdings"/>
              <a:buChar char="§"/>
            </a:pPr>
            <a:endParaRPr lang="en-US">
              <a:solidFill>
                <a:schemeClr val="tx1">
                  <a:lumMod val="75000"/>
                  <a:lumOff val="25000"/>
                </a:schemeClr>
              </a:solidFill>
              <a:latin typeface="Avenir Next LT Pro"/>
              <a:ea typeface="+mn-lt"/>
              <a:cs typeface="+mn-lt"/>
            </a:endParaRPr>
          </a:p>
          <a:p>
            <a:pPr marL="285750" indent="-285750">
              <a:buClr>
                <a:schemeClr val="accent1"/>
              </a:buClr>
              <a:buFont typeface="Wingdings"/>
              <a:buChar char="§"/>
            </a:pPr>
            <a:endParaRPr lang="en-US">
              <a:solidFill>
                <a:schemeClr val="tx1">
                  <a:lumMod val="75000"/>
                  <a:lumOff val="25000"/>
                </a:schemeClr>
              </a:solidFill>
              <a:latin typeface="Avenir Next LT Pro"/>
              <a:ea typeface="+mn-lt"/>
              <a:cs typeface="+mn-lt"/>
            </a:endParaRPr>
          </a:p>
          <a:p>
            <a:pPr marL="285750" indent="-285750">
              <a:buClr>
                <a:schemeClr val="accent1"/>
              </a:buClr>
              <a:buFont typeface="Wingdings"/>
              <a:buChar char="§"/>
            </a:pPr>
            <a:endParaRPr lang="en-US">
              <a:solidFill>
                <a:schemeClr val="tx1">
                  <a:lumMod val="75000"/>
                  <a:lumOff val="25000"/>
                </a:schemeClr>
              </a:solidFill>
              <a:latin typeface="Avenir Next LT Pro"/>
              <a:ea typeface="+mn-lt"/>
              <a:cs typeface="+mn-lt"/>
            </a:endParaRPr>
          </a:p>
          <a:p>
            <a:pPr marL="285750" indent="-285750">
              <a:buClr>
                <a:schemeClr val="accent1"/>
              </a:buClr>
              <a:buFont typeface="Wingdings"/>
              <a:buChar char="§"/>
            </a:pPr>
            <a:r>
              <a:rPr lang="en-US" dirty="0">
                <a:solidFill>
                  <a:schemeClr val="tx1">
                    <a:lumMod val="75000"/>
                    <a:lumOff val="25000"/>
                  </a:schemeClr>
                </a:solidFill>
                <a:latin typeface="Avenir Next LT Pro"/>
                <a:ea typeface="+mn-lt"/>
                <a:cs typeface="+mn-lt"/>
              </a:rPr>
              <a:t>One way to address this problem is </a:t>
            </a:r>
            <a:r>
              <a:rPr lang="en-US" b="1">
                <a:solidFill>
                  <a:schemeClr val="tx1">
                    <a:lumMod val="75000"/>
                    <a:lumOff val="25000"/>
                  </a:schemeClr>
                </a:solidFill>
                <a:latin typeface="Avenir Next LT Pro"/>
                <a:ea typeface="+mn-lt"/>
                <a:cs typeface="+mn-lt"/>
              </a:rPr>
              <a:t>to build a network with a relatively large capacity to do well on the training dataset,  then to prevent overfitting we can apply one or multiple regularization schemes</a:t>
            </a:r>
            <a:r>
              <a:rPr lang="en-US" dirty="0">
                <a:solidFill>
                  <a:schemeClr val="tx1">
                    <a:lumMod val="75000"/>
                    <a:lumOff val="25000"/>
                  </a:schemeClr>
                </a:solidFill>
                <a:latin typeface="Avenir Next LT Pro"/>
                <a:ea typeface="+mn-lt"/>
                <a:cs typeface="+mn-lt"/>
              </a:rPr>
              <a:t> to achieve a good performance on new data</a:t>
            </a:r>
            <a:endParaRPr lang="en-US">
              <a:solidFill>
                <a:schemeClr val="tx1">
                  <a:lumMod val="75000"/>
                  <a:lumOff val="25000"/>
                </a:schemeClr>
              </a:solidFill>
              <a:latin typeface="Avenir Next LT Pro"/>
            </a:endParaRPr>
          </a:p>
          <a:p>
            <a:pPr>
              <a:buClr>
                <a:schemeClr val="accent1"/>
              </a:buClr>
            </a:pPr>
            <a:endParaRPr lang="en-US">
              <a:solidFill>
                <a:schemeClr val="tx1">
                  <a:lumMod val="75000"/>
                  <a:lumOff val="25000"/>
                </a:schemeClr>
              </a:solidFill>
              <a:latin typeface="Avenir Next LT Pro"/>
            </a:endParaRPr>
          </a:p>
          <a:p>
            <a:pPr marL="285750" indent="-285750">
              <a:buClr>
                <a:schemeClr val="accent1"/>
              </a:buClr>
              <a:buFont typeface="Wingdings"/>
              <a:buChar char="§"/>
            </a:pPr>
            <a:endParaRPr lang="en-US">
              <a:solidFill>
                <a:schemeClr val="tx1">
                  <a:lumMod val="75000"/>
                  <a:lumOff val="25000"/>
                </a:schemeClr>
              </a:solidFill>
              <a:latin typeface="Avenir Next LT Pro"/>
              <a:ea typeface="+mn-lt"/>
              <a:cs typeface="+mn-lt"/>
            </a:endParaRPr>
          </a:p>
          <a:p>
            <a:pPr>
              <a:buClr>
                <a:schemeClr val="accent1"/>
              </a:buClr>
            </a:pPr>
            <a:endParaRPr lang="en-US">
              <a:solidFill>
                <a:schemeClr val="tx1">
                  <a:lumMod val="75000"/>
                  <a:lumOff val="25000"/>
                </a:schemeClr>
              </a:solidFill>
              <a:latin typeface="Avenir Next LT Pro"/>
              <a:ea typeface="+mn-lt"/>
              <a:cs typeface="+mn-lt"/>
            </a:endParaRPr>
          </a:p>
        </p:txBody>
      </p:sp>
      <p:pic>
        <p:nvPicPr>
          <p:cNvPr id="4" name="Picture 6" descr="Background pattern&#10;&#10;Description automatically generated">
            <a:extLst>
              <a:ext uri="{FF2B5EF4-FFF2-40B4-BE49-F238E27FC236}">
                <a16:creationId xmlns:a16="http://schemas.microsoft.com/office/drawing/2014/main" id="{8C096974-86AC-2DE7-EA10-DEF78BB6DA5A}"/>
              </a:ext>
            </a:extLst>
          </p:cNvPr>
          <p:cNvPicPr>
            <a:picLocks noChangeAspect="1"/>
          </p:cNvPicPr>
          <p:nvPr/>
        </p:nvPicPr>
        <p:blipFill>
          <a:blip r:embed="rId2"/>
          <a:stretch>
            <a:fillRect/>
          </a:stretch>
        </p:blipFill>
        <p:spPr>
          <a:xfrm>
            <a:off x="1823884" y="3755744"/>
            <a:ext cx="1981201" cy="1319109"/>
          </a:xfrm>
          <a:prstGeom prst="rect">
            <a:avLst/>
          </a:prstGeom>
        </p:spPr>
      </p:pic>
      <p:pic>
        <p:nvPicPr>
          <p:cNvPr id="7" name="Picture 7">
            <a:extLst>
              <a:ext uri="{FF2B5EF4-FFF2-40B4-BE49-F238E27FC236}">
                <a16:creationId xmlns:a16="http://schemas.microsoft.com/office/drawing/2014/main" id="{EDE6A8E7-EA7B-091B-EBC0-83C3DC0E9588}"/>
              </a:ext>
            </a:extLst>
          </p:cNvPr>
          <p:cNvPicPr>
            <a:picLocks noChangeAspect="1"/>
          </p:cNvPicPr>
          <p:nvPr/>
        </p:nvPicPr>
        <p:blipFill rotWithShape="1">
          <a:blip r:embed="rId3"/>
          <a:srcRect r="224" b="8229"/>
          <a:stretch/>
        </p:blipFill>
        <p:spPr>
          <a:xfrm>
            <a:off x="5805948" y="3637661"/>
            <a:ext cx="2737064" cy="1561880"/>
          </a:xfrm>
          <a:prstGeom prst="rect">
            <a:avLst/>
          </a:prstGeom>
        </p:spPr>
      </p:pic>
      <p:sp>
        <p:nvSpPr>
          <p:cNvPr id="8" name="TextBox 7">
            <a:extLst>
              <a:ext uri="{FF2B5EF4-FFF2-40B4-BE49-F238E27FC236}">
                <a16:creationId xmlns:a16="http://schemas.microsoft.com/office/drawing/2014/main" id="{ED8A6F4E-6E22-FB0A-C5F3-BD06290CE81F}"/>
              </a:ext>
            </a:extLst>
          </p:cNvPr>
          <p:cNvSpPr txBox="1"/>
          <p:nvPr/>
        </p:nvSpPr>
        <p:spPr>
          <a:xfrm>
            <a:off x="3286432" y="366743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9245"/>
                </a:solidFill>
                <a:latin typeface="Avenir Next LT Pro"/>
              </a:rPr>
              <a:t>Too few parameters!</a:t>
            </a:r>
          </a:p>
        </p:txBody>
      </p:sp>
      <p:sp>
        <p:nvSpPr>
          <p:cNvPr id="13" name="TextBox 12">
            <a:extLst>
              <a:ext uri="{FF2B5EF4-FFF2-40B4-BE49-F238E27FC236}">
                <a16:creationId xmlns:a16="http://schemas.microsoft.com/office/drawing/2014/main" id="{53905087-86BC-9B3B-4470-4F6E43EAF038}"/>
              </a:ext>
            </a:extLst>
          </p:cNvPr>
          <p:cNvSpPr txBox="1"/>
          <p:nvPr/>
        </p:nvSpPr>
        <p:spPr>
          <a:xfrm>
            <a:off x="8393061" y="375346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9245"/>
                </a:solidFill>
                <a:latin typeface="Avenir Next LT Pro"/>
              </a:rPr>
              <a:t>Too many parameters!</a:t>
            </a:r>
          </a:p>
        </p:txBody>
      </p:sp>
    </p:spTree>
    <p:extLst>
      <p:ext uri="{BB962C8B-B14F-4D97-AF65-F5344CB8AC3E}">
        <p14:creationId xmlns:p14="http://schemas.microsoft.com/office/powerpoint/2010/main" val="847846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CNN regularization: Dropout</a:t>
            </a:r>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38</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5" name="TextBox 4">
            <a:extLst>
              <a:ext uri="{FF2B5EF4-FFF2-40B4-BE49-F238E27FC236}">
                <a16:creationId xmlns:a16="http://schemas.microsoft.com/office/drawing/2014/main" id="{45F6068C-454C-ED63-50E3-47489223BD30}"/>
              </a:ext>
            </a:extLst>
          </p:cNvPr>
          <p:cNvSpPr txBox="1"/>
          <p:nvPr/>
        </p:nvSpPr>
        <p:spPr>
          <a:xfrm>
            <a:off x="1037303" y="1283109"/>
            <a:ext cx="968723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b="1">
                <a:solidFill>
                  <a:schemeClr val="tx1">
                    <a:lumMod val="75000"/>
                    <a:lumOff val="25000"/>
                  </a:schemeClr>
                </a:solidFill>
                <a:latin typeface="Avenir Next LT Pro"/>
                <a:cs typeface="Arial"/>
              </a:rPr>
              <a:t>Dropout</a:t>
            </a:r>
            <a:r>
              <a:rPr lang="en-US">
                <a:solidFill>
                  <a:schemeClr val="tx1">
                    <a:lumMod val="75000"/>
                    <a:lumOff val="25000"/>
                  </a:schemeClr>
                </a:solidFill>
                <a:latin typeface="Avenir Next LT Pro"/>
                <a:cs typeface="Arial"/>
              </a:rPr>
              <a:t> has emerged as a popular technique for regularizing: during the training phase </a:t>
            </a:r>
            <a:r>
              <a:rPr lang="en-US" b="1">
                <a:solidFill>
                  <a:schemeClr val="tx1">
                    <a:lumMod val="75000"/>
                    <a:lumOff val="25000"/>
                  </a:schemeClr>
                </a:solidFill>
                <a:latin typeface="Avenir Next LT Pro"/>
                <a:cs typeface="Arial"/>
              </a:rPr>
              <a:t>a fraction of the hidden units is randomly dropped </a:t>
            </a:r>
            <a:r>
              <a:rPr lang="en-US">
                <a:solidFill>
                  <a:schemeClr val="tx1">
                    <a:lumMod val="75000"/>
                    <a:lumOff val="25000"/>
                  </a:schemeClr>
                </a:solidFill>
                <a:latin typeface="Avenir Next LT Pro"/>
                <a:cs typeface="Arial"/>
              </a:rPr>
              <a:t>at every iteration with a certain probability (</a:t>
            </a:r>
            <a:r>
              <a:rPr lang="en-US" b="1" i="1">
                <a:solidFill>
                  <a:schemeClr val="tx1">
                    <a:lumMod val="75000"/>
                    <a:lumOff val="25000"/>
                  </a:schemeClr>
                </a:solidFill>
                <a:latin typeface="Avenir Next LT Pro"/>
                <a:cs typeface="Arial"/>
              </a:rPr>
              <a:t>rate</a:t>
            </a:r>
            <a:r>
              <a:rPr lang="en-US">
                <a:solidFill>
                  <a:schemeClr val="tx1">
                    <a:lumMod val="75000"/>
                    <a:lumOff val="25000"/>
                  </a:schemeClr>
                </a:solidFill>
                <a:latin typeface="Avenir Next LT Pro"/>
                <a:cs typeface="Arial"/>
              </a:rPr>
              <a:t>)​</a:t>
            </a:r>
            <a:endParaRPr lang="en-US">
              <a:solidFill>
                <a:schemeClr val="tx1">
                  <a:lumMod val="75000"/>
                  <a:lumOff val="25000"/>
                </a:schemeClr>
              </a:solidFill>
              <a:latin typeface="Avenir Next LT Pro"/>
            </a:endParaRPr>
          </a:p>
          <a:p>
            <a:pPr marL="285750" indent="-285750">
              <a:buClr>
                <a:schemeClr val="accent1"/>
              </a:buClr>
              <a:buFont typeface="Wingdings"/>
              <a:buChar char="§"/>
            </a:pPr>
            <a:endParaRPr lang="en-US">
              <a:solidFill>
                <a:schemeClr val="tx1">
                  <a:lumMod val="75000"/>
                  <a:lumOff val="25000"/>
                </a:schemeClr>
              </a:solidFill>
              <a:latin typeface="Avenir Next LT Pro"/>
              <a:cs typeface="Arial"/>
            </a:endParaRPr>
          </a:p>
          <a:p>
            <a:pPr marL="285750" indent="-285750">
              <a:buClr>
                <a:schemeClr val="accent1"/>
              </a:buClr>
              <a:buFont typeface="Wingdings"/>
              <a:buChar char="§"/>
            </a:pPr>
            <a:r>
              <a:rPr lang="en-US">
                <a:solidFill>
                  <a:schemeClr val="tx1">
                    <a:lumMod val="75000"/>
                    <a:lumOff val="25000"/>
                  </a:schemeClr>
                </a:solidFill>
                <a:latin typeface="Avenir Next LT Pro"/>
                <a:cs typeface="Arial"/>
              </a:rPr>
              <a:t>During prediction, all neurons will contribute to computing the pre-activations of the next layer​</a:t>
            </a:r>
          </a:p>
          <a:p>
            <a:pPr marL="285750" indent="-285750">
              <a:buClr>
                <a:schemeClr val="accent1"/>
              </a:buClr>
              <a:buFont typeface="Wingdings"/>
              <a:buChar char="§"/>
            </a:pPr>
            <a:endParaRPr lang="en-US">
              <a:solidFill>
                <a:schemeClr val="tx1">
                  <a:lumMod val="75000"/>
                  <a:lumOff val="25000"/>
                </a:schemeClr>
              </a:solidFill>
              <a:latin typeface="Avenir Next LT Pro"/>
              <a:cs typeface="Arial"/>
            </a:endParaRPr>
          </a:p>
        </p:txBody>
      </p:sp>
      <p:pic>
        <p:nvPicPr>
          <p:cNvPr id="6" name="Picture 6" descr="Diagram&#10;&#10;Description automatically generated">
            <a:extLst>
              <a:ext uri="{FF2B5EF4-FFF2-40B4-BE49-F238E27FC236}">
                <a16:creationId xmlns:a16="http://schemas.microsoft.com/office/drawing/2014/main" id="{68071CAD-1E57-4C52-2E7A-486C50589BC7}"/>
              </a:ext>
            </a:extLst>
          </p:cNvPr>
          <p:cNvPicPr>
            <a:picLocks noChangeAspect="1"/>
          </p:cNvPicPr>
          <p:nvPr/>
        </p:nvPicPr>
        <p:blipFill>
          <a:blip r:embed="rId2"/>
          <a:stretch>
            <a:fillRect/>
          </a:stretch>
        </p:blipFill>
        <p:spPr>
          <a:xfrm>
            <a:off x="2966884" y="3333134"/>
            <a:ext cx="5828070" cy="2914035"/>
          </a:xfrm>
          <a:prstGeom prst="rect">
            <a:avLst/>
          </a:prstGeom>
        </p:spPr>
      </p:pic>
    </p:spTree>
    <p:extLst>
      <p:ext uri="{BB962C8B-B14F-4D97-AF65-F5344CB8AC3E}">
        <p14:creationId xmlns:p14="http://schemas.microsoft.com/office/powerpoint/2010/main" val="21501611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Diagram&#10;&#10;Description automatically generated">
            <a:extLst>
              <a:ext uri="{FF2B5EF4-FFF2-40B4-BE49-F238E27FC236}">
                <a16:creationId xmlns:a16="http://schemas.microsoft.com/office/drawing/2014/main" id="{B5090D3D-840B-D4F5-C876-F4B1EB1F4C58}"/>
              </a:ext>
            </a:extLst>
          </p:cNvPr>
          <p:cNvPicPr>
            <a:picLocks noChangeAspect="1"/>
          </p:cNvPicPr>
          <p:nvPr/>
        </p:nvPicPr>
        <p:blipFill>
          <a:blip r:embed="rId2"/>
          <a:stretch>
            <a:fillRect/>
          </a:stretch>
        </p:blipFill>
        <p:spPr>
          <a:xfrm>
            <a:off x="2100416" y="741698"/>
            <a:ext cx="7315201" cy="3580217"/>
          </a:xfrm>
          <a:prstGeom prst="rect">
            <a:avLst/>
          </a:prstGeom>
        </p:spPr>
      </p:pic>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An ensemble view</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39</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5" name="TextBox 4">
            <a:extLst>
              <a:ext uri="{FF2B5EF4-FFF2-40B4-BE49-F238E27FC236}">
                <a16:creationId xmlns:a16="http://schemas.microsoft.com/office/drawing/2014/main" id="{9DA64EAB-6FFC-ED8D-3761-095EFD53711A}"/>
              </a:ext>
            </a:extLst>
          </p:cNvPr>
          <p:cNvSpPr txBox="1"/>
          <p:nvPr/>
        </p:nvSpPr>
        <p:spPr>
          <a:xfrm>
            <a:off x="914399" y="4251222"/>
            <a:ext cx="968723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Sans-Serif"/>
              <a:buChar char="§"/>
            </a:pPr>
            <a:r>
              <a:rPr lang="en-US" dirty="0">
                <a:solidFill>
                  <a:srgbClr val="595959"/>
                </a:solidFill>
                <a:latin typeface="Avenir Next LT Pro"/>
                <a:ea typeface="+mn-lt"/>
                <a:cs typeface="+mn-lt"/>
              </a:rPr>
              <a:t>Since </a:t>
            </a:r>
            <a:r>
              <a:rPr lang="en-US" b="1" dirty="0">
                <a:solidFill>
                  <a:srgbClr val="595959"/>
                </a:solidFill>
                <a:latin typeface="Avenir Next LT Pro"/>
                <a:ea typeface="+mn-lt"/>
                <a:cs typeface="+mn-lt"/>
              </a:rPr>
              <a:t>the first convolutional </a:t>
            </a:r>
            <a:r>
              <a:rPr lang="en-US" dirty="0">
                <a:solidFill>
                  <a:srgbClr val="595959"/>
                </a:solidFill>
                <a:latin typeface="Avenir Next LT Pro"/>
                <a:ea typeface="+mn-lt"/>
                <a:cs typeface="+mn-lt"/>
              </a:rPr>
              <a:t>filters learn high level features in the image in input and the input size is larger than in inner layers, the </a:t>
            </a:r>
            <a:r>
              <a:rPr lang="en-US" b="1" dirty="0">
                <a:solidFill>
                  <a:srgbClr val="595959"/>
                </a:solidFill>
                <a:latin typeface="Avenir Next LT Pro"/>
                <a:ea typeface="+mn-lt"/>
                <a:cs typeface="+mn-lt"/>
              </a:rPr>
              <a:t>number of filters is relatively small to not insert too many weights</a:t>
            </a:r>
            <a:endParaRPr lang="en-US" dirty="0">
              <a:solidFill>
                <a:srgbClr val="000000"/>
              </a:solidFill>
              <a:latin typeface="Avenir Next LT Pro"/>
              <a:ea typeface="+mn-lt"/>
              <a:cs typeface="+mn-lt"/>
            </a:endParaRPr>
          </a:p>
          <a:p>
            <a:pPr marL="285750" indent="-285750">
              <a:buClr>
                <a:schemeClr val="accent1"/>
              </a:buClr>
              <a:buFont typeface="Wingdings,Sans-Serif"/>
              <a:buChar char="§"/>
            </a:pPr>
            <a:endParaRPr lang="en-US" dirty="0">
              <a:solidFill>
                <a:srgbClr val="595959"/>
              </a:solidFill>
              <a:latin typeface="Avenir Next LT Pro"/>
              <a:ea typeface="+mn-lt"/>
              <a:cs typeface="+mn-lt"/>
            </a:endParaRPr>
          </a:p>
          <a:p>
            <a:pPr marL="285750" indent="-285750">
              <a:buClr>
                <a:schemeClr val="accent1"/>
              </a:buClr>
              <a:buFont typeface="Wingdings,Sans-Serif"/>
              <a:buChar char="§"/>
            </a:pPr>
            <a:r>
              <a:rPr lang="en-US" dirty="0">
                <a:solidFill>
                  <a:srgbClr val="595959"/>
                </a:solidFill>
                <a:latin typeface="Avenir Next LT Pro"/>
                <a:ea typeface="+mn-lt"/>
                <a:cs typeface="+mn-lt"/>
              </a:rPr>
              <a:t>A good practice is</a:t>
            </a:r>
            <a:r>
              <a:rPr lang="en-US" b="1" dirty="0">
                <a:solidFill>
                  <a:srgbClr val="595959"/>
                </a:solidFill>
                <a:latin typeface="Avenir Next LT Pro"/>
                <a:ea typeface="+mn-lt"/>
                <a:cs typeface="+mn-lt"/>
              </a:rPr>
              <a:t> to increment this number in the subsequent convolutional steps</a:t>
            </a:r>
            <a:endParaRPr lang="en-US"/>
          </a:p>
          <a:p>
            <a:pPr marL="285750" indent="-285750">
              <a:buClr>
                <a:schemeClr val="accent1"/>
              </a:buClr>
              <a:buFont typeface="Wingdings,Sans-Serif"/>
              <a:buChar char="§"/>
            </a:pPr>
            <a:endParaRPr lang="en-US" b="1" dirty="0">
              <a:solidFill>
                <a:srgbClr val="595959"/>
              </a:solidFill>
              <a:latin typeface="Avenir Next LT Pro"/>
              <a:ea typeface="+mn-lt"/>
              <a:cs typeface="+mn-lt"/>
            </a:endParaRPr>
          </a:p>
          <a:p>
            <a:pPr marL="285750" indent="-285750">
              <a:buClr>
                <a:schemeClr val="accent1"/>
              </a:buClr>
              <a:buFont typeface="Wingdings,Sans-Serif"/>
              <a:buChar char="§"/>
            </a:pPr>
            <a:r>
              <a:rPr lang="en-US" b="1" dirty="0">
                <a:solidFill>
                  <a:srgbClr val="595959"/>
                </a:solidFill>
                <a:latin typeface="Avenir Next LT Pro"/>
                <a:ea typeface="+mn-lt"/>
                <a:cs typeface="+mn-lt"/>
              </a:rPr>
              <a:t>Dropout can be inserted not only between dense layers but also between a Conv layer and its input</a:t>
            </a:r>
            <a:endParaRPr lang="en-US"/>
          </a:p>
        </p:txBody>
      </p:sp>
    </p:spTree>
    <p:extLst>
      <p:ext uri="{BB962C8B-B14F-4D97-AF65-F5344CB8AC3E}">
        <p14:creationId xmlns:p14="http://schemas.microsoft.com/office/powerpoint/2010/main" val="2608928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38201" y="413697"/>
            <a:ext cx="7657599" cy="741352"/>
          </a:xfrm>
        </p:spPr>
        <p:txBody>
          <a:bodyPr anchor="b">
            <a:normAutofit/>
          </a:bodyPr>
          <a:lstStyle/>
          <a:p>
            <a:r>
              <a:rPr lang="en-US">
                <a:latin typeface="Avenir Next LT Pro"/>
              </a:rPr>
              <a:t>Digital images</a:t>
            </a:r>
            <a:endParaRPr lang="en-US"/>
          </a:p>
        </p:txBody>
      </p:sp>
      <p:pic>
        <p:nvPicPr>
          <p:cNvPr id="5" name="Picture 5" descr="A picture containing text, tree, nature, canyon&#10;&#10;Description automatically generated">
            <a:extLst>
              <a:ext uri="{FF2B5EF4-FFF2-40B4-BE49-F238E27FC236}">
                <a16:creationId xmlns:a16="http://schemas.microsoft.com/office/drawing/2014/main" id="{3C2FD14C-A60A-5DA5-2EBA-07FD6008CBE5}"/>
              </a:ext>
            </a:extLst>
          </p:cNvPr>
          <p:cNvPicPr>
            <a:picLocks noGrp="1" noChangeAspect="1"/>
          </p:cNvPicPr>
          <p:nvPr>
            <p:ph idx="1"/>
          </p:nvPr>
        </p:nvPicPr>
        <p:blipFill rotWithShape="1">
          <a:blip r:embed="rId2"/>
          <a:srcRect b="75090"/>
          <a:stretch/>
        </p:blipFill>
        <p:spPr>
          <a:xfrm>
            <a:off x="2271105" y="3551374"/>
            <a:ext cx="3092967" cy="2299623"/>
          </a:xfrm>
        </p:spPr>
      </p:pic>
      <p:pic>
        <p:nvPicPr>
          <p:cNvPr id="7" name="Picture 5" descr="A picture containing text, tree, nature, canyon&#10;&#10;Description automatically generated">
            <a:extLst>
              <a:ext uri="{FF2B5EF4-FFF2-40B4-BE49-F238E27FC236}">
                <a16:creationId xmlns:a16="http://schemas.microsoft.com/office/drawing/2014/main" id="{6337045C-E1D8-E513-4ADE-17BD8A6AC12D}"/>
              </a:ext>
            </a:extLst>
          </p:cNvPr>
          <p:cNvPicPr>
            <a:picLocks noChangeAspect="1"/>
          </p:cNvPicPr>
          <p:nvPr/>
        </p:nvPicPr>
        <p:blipFill rotWithShape="1">
          <a:blip r:embed="rId2"/>
          <a:srcRect l="-714" t="24847" b="-120"/>
          <a:stretch/>
        </p:blipFill>
        <p:spPr>
          <a:xfrm>
            <a:off x="7343614" y="1043390"/>
            <a:ext cx="2494943" cy="5566089"/>
          </a:xfrm>
          <a:prstGeom prst="rect">
            <a:avLst/>
          </a:prstGeom>
        </p:spPr>
      </p:pic>
      <p:sp>
        <p:nvSpPr>
          <p:cNvPr id="8" name="TextBox 7">
            <a:extLst>
              <a:ext uri="{FF2B5EF4-FFF2-40B4-BE49-F238E27FC236}">
                <a16:creationId xmlns:a16="http://schemas.microsoft.com/office/drawing/2014/main" id="{DD111966-7C17-2BDD-820A-D88FD730C638}"/>
              </a:ext>
            </a:extLst>
          </p:cNvPr>
          <p:cNvSpPr txBox="1"/>
          <p:nvPr/>
        </p:nvSpPr>
        <p:spPr>
          <a:xfrm>
            <a:off x="1040815" y="1298795"/>
            <a:ext cx="554539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C00000"/>
              </a:buClr>
              <a:buFont typeface="Wingdings"/>
              <a:buChar char="§"/>
            </a:pPr>
            <a:r>
              <a:rPr lang="en-US" dirty="0">
                <a:solidFill>
                  <a:schemeClr val="tx1">
                    <a:lumMod val="65000"/>
                    <a:lumOff val="35000"/>
                  </a:schemeClr>
                </a:solidFill>
                <a:latin typeface="Avenir Next LT Pro"/>
                <a:ea typeface="+mn-lt"/>
                <a:cs typeface="+mn-lt"/>
              </a:rPr>
              <a:t>Colored images are usually coded with the </a:t>
            </a:r>
            <a:r>
              <a:rPr lang="en-US" b="1" dirty="0">
                <a:solidFill>
                  <a:schemeClr val="tx1">
                    <a:lumMod val="65000"/>
                    <a:lumOff val="35000"/>
                  </a:schemeClr>
                </a:solidFill>
                <a:latin typeface="Avenir Next LT Pro"/>
                <a:ea typeface="+mn-lt"/>
                <a:cs typeface="+mn-lt"/>
              </a:rPr>
              <a:t>RGB color model: each pixel is associated to three numbers</a:t>
            </a:r>
            <a:r>
              <a:rPr lang="en-US" dirty="0">
                <a:solidFill>
                  <a:schemeClr val="tx1">
                    <a:lumMod val="65000"/>
                    <a:lumOff val="35000"/>
                  </a:schemeClr>
                </a:solidFill>
                <a:latin typeface="Avenir Next LT Pro"/>
                <a:ea typeface="+mn-lt"/>
                <a:cs typeface="+mn-lt"/>
              </a:rPr>
              <a:t>, corresponding to the</a:t>
            </a:r>
            <a:r>
              <a:rPr lang="en-US" b="1" dirty="0">
                <a:solidFill>
                  <a:schemeClr val="tx1">
                    <a:lumMod val="65000"/>
                    <a:lumOff val="35000"/>
                  </a:schemeClr>
                </a:solidFill>
                <a:latin typeface="Avenir Next LT Pro"/>
                <a:ea typeface="+mn-lt"/>
                <a:cs typeface="+mn-lt"/>
              </a:rPr>
              <a:t> Red, Green and Blue intensity</a:t>
            </a:r>
            <a:endParaRPr lang="en-US" dirty="0">
              <a:solidFill>
                <a:schemeClr val="tx1">
                  <a:lumMod val="65000"/>
                  <a:lumOff val="35000"/>
                </a:schemeClr>
              </a:solidFill>
              <a:latin typeface="Avenir Next LT Pro"/>
              <a:ea typeface="+mn-lt"/>
              <a:cs typeface="+mn-lt"/>
            </a:endParaRPr>
          </a:p>
          <a:p>
            <a:pPr marL="285750" indent="-285750">
              <a:buClr>
                <a:srgbClr val="C00000"/>
              </a:buClr>
              <a:buFont typeface="Wingdings"/>
              <a:buChar char="§"/>
            </a:pPr>
            <a:r>
              <a:rPr lang="en-US" dirty="0">
                <a:solidFill>
                  <a:schemeClr val="tx1">
                    <a:lumMod val="65000"/>
                    <a:lumOff val="35000"/>
                  </a:schemeClr>
                </a:solidFill>
                <a:latin typeface="Avenir Next LT Pro"/>
                <a:ea typeface="+mn-lt"/>
                <a:cs typeface="+mn-lt"/>
              </a:rPr>
              <a:t>The image is obtained as the sum of the three components</a:t>
            </a:r>
          </a:p>
          <a:p>
            <a:pPr marL="285750" indent="-285750">
              <a:buFont typeface="Wingdings"/>
              <a:buChar char="§"/>
            </a:pPr>
            <a:endParaRPr lang="en-US" dirty="0">
              <a:solidFill>
                <a:schemeClr val="tx1">
                  <a:lumMod val="65000"/>
                  <a:lumOff val="35000"/>
                </a:schemeClr>
              </a:solidFill>
              <a:latin typeface="Century Schoolbook"/>
            </a:endParaRPr>
          </a:p>
        </p:txBody>
      </p:sp>
      <p:cxnSp>
        <p:nvCxnSpPr>
          <p:cNvPr id="3" name="Straight Arrow Connector 2">
            <a:extLst>
              <a:ext uri="{FF2B5EF4-FFF2-40B4-BE49-F238E27FC236}">
                <a16:creationId xmlns:a16="http://schemas.microsoft.com/office/drawing/2014/main" id="{C9D40A82-F4C3-27EA-8D2D-B7DF069DCA6C}"/>
              </a:ext>
            </a:extLst>
          </p:cNvPr>
          <p:cNvCxnSpPr/>
          <p:nvPr/>
        </p:nvCxnSpPr>
        <p:spPr>
          <a:xfrm flipV="1">
            <a:off x="5343832" y="1122105"/>
            <a:ext cx="2003321" cy="2439629"/>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E6E1E62-1D3E-2595-D592-9F51C3E881E6}"/>
              </a:ext>
            </a:extLst>
          </p:cNvPr>
          <p:cNvCxnSpPr>
            <a:cxnSpLocks/>
          </p:cNvCxnSpPr>
          <p:nvPr/>
        </p:nvCxnSpPr>
        <p:spPr>
          <a:xfrm>
            <a:off x="5368412" y="5829298"/>
            <a:ext cx="1984886" cy="761999"/>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31F54D4D-5B3B-03D4-720B-CACB3CC239BC}"/>
              </a:ext>
            </a:extLst>
          </p:cNvPr>
          <p:cNvSpPr>
            <a:spLocks noGrp="1"/>
          </p:cNvSpPr>
          <p:nvPr>
            <p:ph type="sldNum" sz="quarter" idx="12"/>
          </p:nvPr>
        </p:nvSpPr>
        <p:spPr/>
        <p:txBody>
          <a:bodyPr>
            <a:normAutofit lnSpcReduction="10000"/>
          </a:bodyPr>
          <a:lstStyle/>
          <a:p>
            <a:fld id="{4FAB73BC-B049-4115-A692-8D63A059BFB8}" type="slidenum">
              <a:rPr lang="en-US" dirty="0"/>
              <a:t>4</a:t>
            </a:fld>
            <a:endParaRPr lang="en-US"/>
          </a:p>
        </p:txBody>
      </p:sp>
      <p:sp>
        <p:nvSpPr>
          <p:cNvPr id="11" name="TextBox 10">
            <a:extLst>
              <a:ext uri="{FF2B5EF4-FFF2-40B4-BE49-F238E27FC236}">
                <a16:creationId xmlns:a16="http://schemas.microsoft.com/office/drawing/2014/main" id="{BAC58A43-6B5B-C46A-EC46-D3FAFCC869D0}"/>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a:t>
            </a:r>
            <a:r>
              <a:rPr lang="it-IT" sz="1000" err="1">
                <a:solidFill>
                  <a:srgbClr val="FFFFFF"/>
                </a:solidFill>
                <a:latin typeface="Avenir Next LT Pro"/>
              </a:rPr>
              <a:t>Cirotto</a:t>
            </a:r>
            <a:r>
              <a:rPr lang="it-IT" sz="1000">
                <a:solidFill>
                  <a:srgbClr val="FFFFFF"/>
                </a:solidFill>
                <a:latin typeface="Avenir Next LT Pro"/>
              </a:rPr>
              <a:t>, Università degli studi di Napoli "Federico II" - INFN Napoli</a:t>
            </a:r>
          </a:p>
        </p:txBody>
      </p:sp>
      <p:sp>
        <p:nvSpPr>
          <p:cNvPr id="13" name="Footer Placeholder 10">
            <a:extLst>
              <a:ext uri="{FF2B5EF4-FFF2-40B4-BE49-F238E27FC236}">
                <a16:creationId xmlns:a16="http://schemas.microsoft.com/office/drawing/2014/main" id="{35A3DA5A-DF59-22B4-ECF1-455E8BD87EC5}"/>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Tree>
    <p:extLst>
      <p:ext uri="{BB962C8B-B14F-4D97-AF65-F5344CB8AC3E}">
        <p14:creationId xmlns:p14="http://schemas.microsoft.com/office/powerpoint/2010/main" val="13050735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Data Augmentation</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40</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3" name="TextBox 2">
            <a:extLst>
              <a:ext uri="{FF2B5EF4-FFF2-40B4-BE49-F238E27FC236}">
                <a16:creationId xmlns:a16="http://schemas.microsoft.com/office/drawing/2014/main" id="{18A98599-AD90-5473-0493-F2017E2A0E05}"/>
              </a:ext>
            </a:extLst>
          </p:cNvPr>
          <p:cNvSpPr txBox="1"/>
          <p:nvPr/>
        </p:nvSpPr>
        <p:spPr>
          <a:xfrm>
            <a:off x="1074174" y="1246239"/>
            <a:ext cx="94660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endParaRPr lang="en-US">
              <a:latin typeface="Avenir Next LT Pro"/>
              <a:ea typeface="+mn-lt"/>
              <a:cs typeface="+mn-lt"/>
            </a:endParaRPr>
          </a:p>
        </p:txBody>
      </p:sp>
      <p:sp>
        <p:nvSpPr>
          <p:cNvPr id="4" name="TextBox 3">
            <a:extLst>
              <a:ext uri="{FF2B5EF4-FFF2-40B4-BE49-F238E27FC236}">
                <a16:creationId xmlns:a16="http://schemas.microsoft.com/office/drawing/2014/main" id="{6F927211-F0EF-DB13-F7F2-4D9D335EDB00}"/>
              </a:ext>
            </a:extLst>
          </p:cNvPr>
          <p:cNvSpPr txBox="1"/>
          <p:nvPr/>
        </p:nvSpPr>
        <p:spPr>
          <a:xfrm>
            <a:off x="846802" y="1197076"/>
            <a:ext cx="992074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65000"/>
                    <a:lumOff val="35000"/>
                  </a:schemeClr>
                </a:solidFill>
                <a:latin typeface="Avenir Next LT Pro"/>
              </a:rPr>
              <a:t>When the size of training dataset is small, a good practice to increase the fit performances is the</a:t>
            </a:r>
            <a:r>
              <a:rPr lang="en-US" b="1" dirty="0">
                <a:solidFill>
                  <a:schemeClr val="tx1">
                    <a:lumMod val="65000"/>
                    <a:lumOff val="35000"/>
                  </a:schemeClr>
                </a:solidFill>
                <a:latin typeface="Avenir Next LT Pro"/>
              </a:rPr>
              <a:t> Data Augmentation</a:t>
            </a:r>
            <a:r>
              <a:rPr lang="en-US" dirty="0">
                <a:solidFill>
                  <a:schemeClr val="tx1">
                    <a:lumMod val="65000"/>
                    <a:lumOff val="35000"/>
                  </a:schemeClr>
                </a:solidFill>
                <a:latin typeface="Avenir Next LT Pro"/>
              </a:rPr>
              <a:t>:</a:t>
            </a:r>
          </a:p>
          <a:p>
            <a:pPr marL="742950" lvl="1" indent="-285750">
              <a:buClr>
                <a:schemeClr val="accent1"/>
              </a:buClr>
              <a:buFont typeface="Wingdings"/>
              <a:buChar char="§"/>
            </a:pPr>
            <a:r>
              <a:rPr lang="en-US" dirty="0">
                <a:solidFill>
                  <a:schemeClr val="tx1">
                    <a:lumMod val="65000"/>
                    <a:lumOff val="35000"/>
                  </a:schemeClr>
                </a:solidFill>
                <a:latin typeface="Avenir Next LT Pro"/>
              </a:rPr>
              <a:t>It consists in </a:t>
            </a:r>
            <a:r>
              <a:rPr lang="en-US" b="1" dirty="0">
                <a:solidFill>
                  <a:schemeClr val="tx1">
                    <a:lumMod val="65000"/>
                    <a:lumOff val="35000"/>
                  </a:schemeClr>
                </a:solidFill>
                <a:latin typeface="Avenir Next LT Pro"/>
              </a:rPr>
              <a:t>replicating existent images by applying small changes to it </a:t>
            </a:r>
            <a:r>
              <a:rPr lang="en-US" dirty="0">
                <a:solidFill>
                  <a:schemeClr val="tx1">
                    <a:lumMod val="65000"/>
                    <a:lumOff val="35000"/>
                  </a:schemeClr>
                </a:solidFill>
                <a:latin typeface="Avenir Next LT Pro"/>
              </a:rPr>
              <a:t>(</a:t>
            </a:r>
            <a:r>
              <a:rPr lang="en-US" b="1" dirty="0">
                <a:solidFill>
                  <a:schemeClr val="tx1">
                    <a:lumMod val="65000"/>
                    <a:lumOff val="35000"/>
                  </a:schemeClr>
                </a:solidFill>
                <a:latin typeface="Avenir Next LT Pro"/>
              </a:rPr>
              <a:t>rotation, translation, resizing</a:t>
            </a:r>
            <a:r>
              <a:rPr lang="en-US" dirty="0">
                <a:solidFill>
                  <a:schemeClr val="tx1">
                    <a:lumMod val="65000"/>
                    <a:lumOff val="35000"/>
                  </a:schemeClr>
                </a:solidFill>
                <a:latin typeface="Avenir Next LT Pro"/>
              </a:rPr>
              <a:t>..)</a:t>
            </a:r>
          </a:p>
          <a:p>
            <a:pPr marL="285750" indent="-285750">
              <a:buClr>
                <a:schemeClr val="accent1"/>
              </a:buClr>
              <a:buFont typeface="Wingdings"/>
              <a:buChar char="§"/>
            </a:pPr>
            <a:r>
              <a:rPr lang="en-US" dirty="0">
                <a:solidFill>
                  <a:schemeClr val="tx1">
                    <a:lumMod val="65000"/>
                    <a:lumOff val="35000"/>
                  </a:schemeClr>
                </a:solidFill>
                <a:latin typeface="Avenir Next LT Pro"/>
              </a:rPr>
              <a:t>In this way not only the number of training samples increases but each picture is fed to the network with different prospections</a:t>
            </a:r>
          </a:p>
        </p:txBody>
      </p:sp>
      <p:sp>
        <p:nvSpPr>
          <p:cNvPr id="5" name="TextBox 4">
            <a:extLst>
              <a:ext uri="{FF2B5EF4-FFF2-40B4-BE49-F238E27FC236}">
                <a16:creationId xmlns:a16="http://schemas.microsoft.com/office/drawing/2014/main" id="{60EBAAB7-C3E3-F465-CB8C-E41E3F95BD0B}"/>
              </a:ext>
            </a:extLst>
          </p:cNvPr>
          <p:cNvSpPr txBox="1"/>
          <p:nvPr/>
        </p:nvSpPr>
        <p:spPr>
          <a:xfrm>
            <a:off x="840658" y="3249561"/>
            <a:ext cx="99207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65000"/>
                    <a:lumOff val="35000"/>
                  </a:schemeClr>
                </a:solidFill>
                <a:latin typeface="Avenir Next LT Pro"/>
              </a:rPr>
              <a:t>A poorly trained neural network would think that these three tennis balls shown below are distinct images, instead they are not</a:t>
            </a:r>
          </a:p>
        </p:txBody>
      </p:sp>
      <p:pic>
        <p:nvPicPr>
          <p:cNvPr id="6" name="Picture 6">
            <a:extLst>
              <a:ext uri="{FF2B5EF4-FFF2-40B4-BE49-F238E27FC236}">
                <a16:creationId xmlns:a16="http://schemas.microsoft.com/office/drawing/2014/main" id="{B5BF0F7D-8C40-DBA1-3023-F65305288B48}"/>
              </a:ext>
            </a:extLst>
          </p:cNvPr>
          <p:cNvPicPr>
            <a:picLocks noChangeAspect="1"/>
          </p:cNvPicPr>
          <p:nvPr/>
        </p:nvPicPr>
        <p:blipFill>
          <a:blip r:embed="rId2"/>
          <a:stretch>
            <a:fillRect/>
          </a:stretch>
        </p:blipFill>
        <p:spPr>
          <a:xfrm>
            <a:off x="1787013" y="4154240"/>
            <a:ext cx="8040328" cy="2126003"/>
          </a:xfrm>
          <a:prstGeom prst="rect">
            <a:avLst/>
          </a:prstGeom>
        </p:spPr>
      </p:pic>
    </p:spTree>
    <p:extLst>
      <p:ext uri="{BB962C8B-B14F-4D97-AF65-F5344CB8AC3E}">
        <p14:creationId xmlns:p14="http://schemas.microsoft.com/office/powerpoint/2010/main" val="25961292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Data Augmentation</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41</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3" name="TextBox 2">
            <a:extLst>
              <a:ext uri="{FF2B5EF4-FFF2-40B4-BE49-F238E27FC236}">
                <a16:creationId xmlns:a16="http://schemas.microsoft.com/office/drawing/2014/main" id="{18A98599-AD90-5473-0493-F2017E2A0E05}"/>
              </a:ext>
            </a:extLst>
          </p:cNvPr>
          <p:cNvSpPr txBox="1"/>
          <p:nvPr/>
        </p:nvSpPr>
        <p:spPr>
          <a:xfrm>
            <a:off x="1074174" y="1246239"/>
            <a:ext cx="94660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endParaRPr lang="en-US">
              <a:latin typeface="Avenir Next LT Pro"/>
              <a:ea typeface="+mn-lt"/>
              <a:cs typeface="+mn-lt"/>
            </a:endParaRPr>
          </a:p>
        </p:txBody>
      </p:sp>
      <p:pic>
        <p:nvPicPr>
          <p:cNvPr id="13" name="Picture 13" descr="A picture containing text&#10;&#10;Description automatically generated">
            <a:extLst>
              <a:ext uri="{FF2B5EF4-FFF2-40B4-BE49-F238E27FC236}">
                <a16:creationId xmlns:a16="http://schemas.microsoft.com/office/drawing/2014/main" id="{89057F53-AA2C-F27A-B3B1-09DF2D76D06B}"/>
              </a:ext>
            </a:extLst>
          </p:cNvPr>
          <p:cNvPicPr>
            <a:picLocks noChangeAspect="1"/>
          </p:cNvPicPr>
          <p:nvPr/>
        </p:nvPicPr>
        <p:blipFill>
          <a:blip r:embed="rId2"/>
          <a:stretch>
            <a:fillRect/>
          </a:stretch>
        </p:blipFill>
        <p:spPr>
          <a:xfrm>
            <a:off x="1350706" y="3682639"/>
            <a:ext cx="9011263" cy="2786527"/>
          </a:xfrm>
          <a:prstGeom prst="rect">
            <a:avLst/>
          </a:prstGeom>
        </p:spPr>
      </p:pic>
      <p:sp>
        <p:nvSpPr>
          <p:cNvPr id="4" name="TextBox 3">
            <a:extLst>
              <a:ext uri="{FF2B5EF4-FFF2-40B4-BE49-F238E27FC236}">
                <a16:creationId xmlns:a16="http://schemas.microsoft.com/office/drawing/2014/main" id="{6F927211-F0EF-DB13-F7F2-4D9D335EDB00}"/>
              </a:ext>
            </a:extLst>
          </p:cNvPr>
          <p:cNvSpPr txBox="1"/>
          <p:nvPr/>
        </p:nvSpPr>
        <p:spPr>
          <a:xfrm>
            <a:off x="840657" y="1283108"/>
            <a:ext cx="10031360"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65000"/>
                    <a:lumOff val="35000"/>
                  </a:schemeClr>
                </a:solidFill>
                <a:latin typeface="Avenir Next LT Pro"/>
                <a:ea typeface="+mn-lt"/>
                <a:cs typeface="+mn-lt"/>
              </a:rPr>
              <a:t>In the real-world scenario, we may have a </a:t>
            </a:r>
            <a:r>
              <a:rPr lang="en-US" b="1" dirty="0">
                <a:solidFill>
                  <a:schemeClr val="tx1">
                    <a:lumMod val="65000"/>
                    <a:lumOff val="35000"/>
                  </a:schemeClr>
                </a:solidFill>
                <a:latin typeface="Avenir Next LT Pro"/>
                <a:ea typeface="+mn-lt"/>
                <a:cs typeface="+mn-lt"/>
              </a:rPr>
              <a:t>dataset </a:t>
            </a:r>
            <a:r>
              <a:rPr lang="en-US" dirty="0">
                <a:solidFill>
                  <a:schemeClr val="tx1">
                    <a:lumMod val="65000"/>
                    <a:lumOff val="35000"/>
                  </a:schemeClr>
                </a:solidFill>
                <a:latin typeface="Avenir Next LT Pro"/>
                <a:ea typeface="+mn-lt"/>
                <a:cs typeface="+mn-lt"/>
              </a:rPr>
              <a:t>of images taken in a </a:t>
            </a:r>
            <a:r>
              <a:rPr lang="en-US" b="1" dirty="0">
                <a:solidFill>
                  <a:schemeClr val="tx1">
                    <a:lumMod val="65000"/>
                    <a:lumOff val="35000"/>
                  </a:schemeClr>
                </a:solidFill>
                <a:latin typeface="Avenir Next LT Pro"/>
                <a:ea typeface="+mn-lt"/>
                <a:cs typeface="+mn-lt"/>
              </a:rPr>
              <a:t>limited set of conditions, but </a:t>
            </a:r>
            <a:r>
              <a:rPr lang="en-US" dirty="0">
                <a:solidFill>
                  <a:schemeClr val="tx1">
                    <a:lumMod val="65000"/>
                    <a:lumOff val="35000"/>
                  </a:schemeClr>
                </a:solidFill>
                <a:latin typeface="Avenir Next LT Pro"/>
                <a:ea typeface="+mn-lt"/>
                <a:cs typeface="+mn-lt"/>
              </a:rPr>
              <a:t>our </a:t>
            </a:r>
            <a:r>
              <a:rPr lang="en-US" b="1" dirty="0">
                <a:solidFill>
                  <a:schemeClr val="tx1">
                    <a:lumMod val="65000"/>
                    <a:lumOff val="35000"/>
                  </a:schemeClr>
                </a:solidFill>
                <a:latin typeface="Avenir Next LT Pro"/>
                <a:ea typeface="+mn-lt"/>
                <a:cs typeface="+mn-lt"/>
              </a:rPr>
              <a:t>target application</a:t>
            </a:r>
            <a:r>
              <a:rPr lang="en-US" dirty="0">
                <a:solidFill>
                  <a:schemeClr val="tx1">
                    <a:lumMod val="65000"/>
                    <a:lumOff val="35000"/>
                  </a:schemeClr>
                </a:solidFill>
                <a:latin typeface="Avenir Next LT Pro"/>
                <a:ea typeface="+mn-lt"/>
                <a:cs typeface="+mn-lt"/>
              </a:rPr>
              <a:t> may exist in a </a:t>
            </a:r>
            <a:r>
              <a:rPr lang="en-US" b="1" dirty="0">
                <a:solidFill>
                  <a:schemeClr val="tx1">
                    <a:lumMod val="65000"/>
                    <a:lumOff val="35000"/>
                  </a:schemeClr>
                </a:solidFill>
                <a:latin typeface="Avenir Next LT Pro"/>
                <a:ea typeface="+mn-lt"/>
                <a:cs typeface="+mn-lt"/>
              </a:rPr>
              <a:t>variety of conditions</a:t>
            </a:r>
            <a:r>
              <a:rPr lang="en-US" dirty="0">
                <a:solidFill>
                  <a:schemeClr val="tx1">
                    <a:lumMod val="65000"/>
                    <a:lumOff val="35000"/>
                  </a:schemeClr>
                </a:solidFill>
                <a:latin typeface="Avenir Next LT Pro"/>
                <a:ea typeface="+mn-lt"/>
                <a:cs typeface="+mn-lt"/>
              </a:rPr>
              <a:t>, such as different orientation, location, scale, brightness etc. </a:t>
            </a:r>
          </a:p>
          <a:p>
            <a:pPr marL="285750" indent="-285750">
              <a:buClr>
                <a:schemeClr val="accent1"/>
              </a:buClr>
              <a:buFont typeface="Wingdings"/>
              <a:buChar char="§"/>
            </a:pPr>
            <a:endParaRPr lang="en-US" dirty="0">
              <a:solidFill>
                <a:schemeClr val="tx1">
                  <a:lumMod val="65000"/>
                  <a:lumOff val="35000"/>
                </a:schemeClr>
              </a:solidFill>
              <a:latin typeface="Avenir Next LT Pro"/>
              <a:ea typeface="+mn-lt"/>
              <a:cs typeface="+mn-lt"/>
            </a:endParaRPr>
          </a:p>
          <a:p>
            <a:pPr marL="285750" indent="-285750">
              <a:buClr>
                <a:schemeClr val="accent1"/>
              </a:buClr>
              <a:buFont typeface="Wingdings"/>
              <a:buChar char="§"/>
            </a:pPr>
            <a:r>
              <a:rPr lang="en-US" dirty="0">
                <a:solidFill>
                  <a:schemeClr val="tx1">
                    <a:lumMod val="65000"/>
                    <a:lumOff val="35000"/>
                  </a:schemeClr>
                </a:solidFill>
                <a:latin typeface="Avenir Next LT Pro"/>
                <a:ea typeface="+mn-lt"/>
                <a:cs typeface="+mn-lt"/>
              </a:rPr>
              <a:t>A convolutional neural network that can robustly classify objects even if it is placed in different orientations is said to have the property called</a:t>
            </a:r>
            <a:r>
              <a:rPr lang="en-US" b="1" dirty="0">
                <a:solidFill>
                  <a:schemeClr val="tx1">
                    <a:lumMod val="65000"/>
                    <a:lumOff val="35000"/>
                  </a:schemeClr>
                </a:solidFill>
                <a:latin typeface="Avenir Next LT Pro"/>
                <a:ea typeface="+mn-lt"/>
                <a:cs typeface="+mn-lt"/>
              </a:rPr>
              <a:t> invariance </a:t>
            </a:r>
            <a:r>
              <a:rPr lang="en-US" dirty="0">
                <a:solidFill>
                  <a:schemeClr val="tx1">
                    <a:lumMod val="65000"/>
                    <a:lumOff val="35000"/>
                  </a:schemeClr>
                </a:solidFill>
                <a:latin typeface="Avenir Next LT Pro"/>
                <a:ea typeface="+mn-lt"/>
                <a:cs typeface="+mn-lt"/>
              </a:rPr>
              <a:t>to </a:t>
            </a:r>
            <a:r>
              <a:rPr lang="en-US" b="1" dirty="0">
                <a:solidFill>
                  <a:schemeClr val="tx1">
                    <a:lumMod val="65000"/>
                    <a:lumOff val="35000"/>
                  </a:schemeClr>
                </a:solidFill>
                <a:latin typeface="Avenir Next LT Pro"/>
                <a:ea typeface="+mn-lt"/>
                <a:cs typeface="+mn-lt"/>
              </a:rPr>
              <a:t>translation, viewpoint, size</a:t>
            </a:r>
            <a:r>
              <a:rPr lang="en-US" dirty="0">
                <a:solidFill>
                  <a:schemeClr val="tx1">
                    <a:lumMod val="65000"/>
                    <a:lumOff val="35000"/>
                  </a:schemeClr>
                </a:solidFill>
                <a:latin typeface="Avenir Next LT Pro"/>
                <a:ea typeface="+mn-lt"/>
                <a:cs typeface="+mn-lt"/>
              </a:rPr>
              <a:t> or </a:t>
            </a:r>
            <a:r>
              <a:rPr lang="en-US" b="1" dirty="0">
                <a:solidFill>
                  <a:schemeClr val="tx1">
                    <a:lumMod val="65000"/>
                    <a:lumOff val="35000"/>
                  </a:schemeClr>
                </a:solidFill>
                <a:latin typeface="Avenir Next LT Pro"/>
                <a:ea typeface="+mn-lt"/>
                <a:cs typeface="+mn-lt"/>
              </a:rPr>
              <a:t>illumination</a:t>
            </a:r>
            <a:endParaRPr lang="en-US" dirty="0">
              <a:solidFill>
                <a:schemeClr val="tx1">
                  <a:lumMod val="65000"/>
                  <a:lumOff val="35000"/>
                </a:schemeClr>
              </a:solidFill>
              <a:latin typeface="Avenir Next LT Pro"/>
              <a:ea typeface="+mn-lt"/>
              <a:cs typeface="+mn-lt"/>
            </a:endParaRPr>
          </a:p>
          <a:p>
            <a:pPr marL="285750" indent="-285750">
              <a:buClr>
                <a:schemeClr val="accent1"/>
              </a:buClr>
              <a:buFont typeface="Wingdings"/>
              <a:buChar char="§"/>
            </a:pPr>
            <a:endParaRPr lang="en-US" b="1" dirty="0">
              <a:solidFill>
                <a:schemeClr val="tx1">
                  <a:lumMod val="65000"/>
                  <a:lumOff val="35000"/>
                </a:schemeClr>
              </a:solidFill>
              <a:latin typeface="Avenir Next LT Pro"/>
              <a:ea typeface="+mn-lt"/>
              <a:cs typeface="+mn-lt"/>
            </a:endParaRPr>
          </a:p>
          <a:p>
            <a:pPr marL="285750" indent="-285750">
              <a:buClr>
                <a:schemeClr val="accent1"/>
              </a:buClr>
              <a:buFont typeface="Wingdings,Sans-Serif"/>
              <a:buChar char="§"/>
            </a:pPr>
            <a:r>
              <a:rPr lang="en-US" dirty="0">
                <a:solidFill>
                  <a:schemeClr val="tx1">
                    <a:lumMod val="65000"/>
                    <a:lumOff val="35000"/>
                  </a:schemeClr>
                </a:solidFill>
                <a:latin typeface="Avenir Next LT Pro"/>
                <a:ea typeface="+mn-lt"/>
                <a:cs typeface="+mn-lt"/>
              </a:rPr>
              <a:t>We account for these situations by training our neural network with additional </a:t>
            </a:r>
            <a:r>
              <a:rPr lang="en-US" b="1" dirty="0">
                <a:solidFill>
                  <a:schemeClr val="tx1">
                    <a:lumMod val="65000"/>
                    <a:lumOff val="35000"/>
                  </a:schemeClr>
                </a:solidFill>
                <a:latin typeface="Avenir Next LT Pro"/>
                <a:ea typeface="+mn-lt"/>
                <a:cs typeface="+mn-lt"/>
              </a:rPr>
              <a:t>synthetically modified data</a:t>
            </a:r>
            <a:endParaRPr lang="en-US" dirty="0">
              <a:solidFill>
                <a:schemeClr val="tx1">
                  <a:lumMod val="65000"/>
                  <a:lumOff val="35000"/>
                </a:schemeClr>
              </a:solidFill>
              <a:latin typeface="Avenir Next LT Pro"/>
              <a:ea typeface="+mn-lt"/>
              <a:cs typeface="+mn-lt"/>
            </a:endParaRPr>
          </a:p>
          <a:p>
            <a:pPr marL="285750" indent="-285750">
              <a:buClr>
                <a:schemeClr val="accent1"/>
              </a:buClr>
              <a:buFont typeface="Wingdings"/>
              <a:buChar char="§"/>
            </a:pPr>
            <a:endParaRPr lang="en-US" b="1" dirty="0">
              <a:solidFill>
                <a:schemeClr val="tx1">
                  <a:lumMod val="65000"/>
                  <a:lumOff val="35000"/>
                </a:schemeClr>
              </a:solidFill>
              <a:latin typeface="Avenir Next LT Pro"/>
              <a:ea typeface="+mn-lt"/>
              <a:cs typeface="+mn-lt"/>
            </a:endParaRPr>
          </a:p>
          <a:p>
            <a:pPr marL="285750" indent="-285750">
              <a:buClr>
                <a:schemeClr val="accent1"/>
              </a:buClr>
              <a:buFont typeface="Wingdings"/>
              <a:buChar char="§"/>
            </a:pPr>
            <a:endParaRPr lang="en-US" dirty="0">
              <a:solidFill>
                <a:schemeClr val="tx1">
                  <a:lumMod val="65000"/>
                  <a:lumOff val="35000"/>
                </a:schemeClr>
              </a:solidFill>
              <a:latin typeface="Avenir Next LT Pro"/>
              <a:ea typeface="+mn-lt"/>
              <a:cs typeface="+mn-lt"/>
            </a:endParaRPr>
          </a:p>
          <a:p>
            <a:pPr marL="285750" indent="-285750">
              <a:buClr>
                <a:schemeClr val="accent1"/>
              </a:buClr>
              <a:buFont typeface="Wingdings"/>
              <a:buChar char="§"/>
            </a:pPr>
            <a:endParaRPr lang="en-US" dirty="0">
              <a:solidFill>
                <a:schemeClr val="tx1">
                  <a:lumMod val="65000"/>
                  <a:lumOff val="35000"/>
                </a:schemeClr>
              </a:solidFill>
              <a:latin typeface="Avenir Next LT Pro"/>
            </a:endParaRPr>
          </a:p>
        </p:txBody>
      </p:sp>
    </p:spTree>
    <p:extLst>
      <p:ext uri="{BB962C8B-B14F-4D97-AF65-F5344CB8AC3E}">
        <p14:creationId xmlns:p14="http://schemas.microsoft.com/office/powerpoint/2010/main" val="35625477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Data Augmentation</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42</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TextBox 7">
            <a:extLst>
              <a:ext uri="{FF2B5EF4-FFF2-40B4-BE49-F238E27FC236}">
                <a16:creationId xmlns:a16="http://schemas.microsoft.com/office/drawing/2014/main" id="{9DAD67C0-B815-1655-BFEC-997C3B9DC6FF}"/>
              </a:ext>
            </a:extLst>
          </p:cNvPr>
          <p:cNvSpPr txBox="1"/>
          <p:nvPr/>
        </p:nvSpPr>
        <p:spPr>
          <a:xfrm>
            <a:off x="1000433" y="1110114"/>
            <a:ext cx="9035845" cy="175432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285750" indent="-285750">
              <a:buClr>
                <a:schemeClr val="accent1"/>
              </a:buClr>
              <a:buFont typeface="Wingdings"/>
              <a:buChar char="§"/>
            </a:pPr>
            <a:r>
              <a:rPr lang="en-US" dirty="0">
                <a:solidFill>
                  <a:srgbClr val="595959"/>
                </a:solidFill>
                <a:latin typeface="Avenir Next LT Pro"/>
              </a:rPr>
              <a:t>Data augmentation can help to increase the amount of </a:t>
            </a:r>
            <a:r>
              <a:rPr lang="en-US" b="1" dirty="0">
                <a:solidFill>
                  <a:srgbClr val="595959"/>
                </a:solidFill>
                <a:latin typeface="Avenir Next LT Pro"/>
              </a:rPr>
              <a:t>relevant data</a:t>
            </a:r>
            <a:r>
              <a:rPr lang="en-US" dirty="0">
                <a:solidFill>
                  <a:srgbClr val="595959"/>
                </a:solidFill>
                <a:latin typeface="Avenir Next LT Pro"/>
              </a:rPr>
              <a:t> in the dataset</a:t>
            </a:r>
          </a:p>
          <a:p>
            <a:pPr marL="285750" indent="-285750">
              <a:buClr>
                <a:schemeClr val="accent1"/>
              </a:buClr>
              <a:buFont typeface="Wingdings"/>
              <a:buChar char="§"/>
            </a:pPr>
            <a:endParaRPr lang="en-US" dirty="0">
              <a:solidFill>
                <a:srgbClr val="595959"/>
              </a:solidFill>
              <a:latin typeface="Avenir Next LT Pro"/>
            </a:endParaRPr>
          </a:p>
          <a:p>
            <a:pPr>
              <a:buClr>
                <a:schemeClr val="accent1"/>
              </a:buClr>
            </a:pPr>
            <a:r>
              <a:rPr lang="en-US" dirty="0">
                <a:solidFill>
                  <a:srgbClr val="595959"/>
                </a:solidFill>
                <a:latin typeface="Avenir Next LT Pro"/>
              </a:rPr>
              <a:t>Example:</a:t>
            </a:r>
          </a:p>
          <a:p>
            <a:pPr marL="285750" indent="-285750">
              <a:buClr>
                <a:schemeClr val="accent1"/>
              </a:buClr>
              <a:buFont typeface="Wingdings"/>
              <a:buChar char="§"/>
            </a:pPr>
            <a:r>
              <a:rPr lang="en-US" dirty="0">
                <a:solidFill>
                  <a:srgbClr val="595959"/>
                </a:solidFill>
                <a:latin typeface="Avenir Next LT Pro"/>
              </a:rPr>
              <a:t>Let's suppose you have to train a CNN for </a:t>
            </a:r>
            <a:r>
              <a:rPr lang="en-US" dirty="0">
                <a:solidFill>
                  <a:srgbClr val="595959"/>
                </a:solidFill>
                <a:latin typeface="Avenir Next LT Pro"/>
                <a:ea typeface="+mn-lt"/>
                <a:cs typeface="+mn-lt"/>
              </a:rPr>
              <a:t>learning to distinguish between two car brands:</a:t>
            </a:r>
            <a:endParaRPr lang="en-US" dirty="0">
              <a:solidFill>
                <a:srgbClr val="595959"/>
              </a:solidFill>
              <a:latin typeface="Avenir Next LT Pro"/>
            </a:endParaRPr>
          </a:p>
        </p:txBody>
      </p:sp>
      <p:pic>
        <p:nvPicPr>
          <p:cNvPr id="5" name="Picture 6" descr="A picture containing car, road, outdoor, blue&#10;&#10;Description automatically generated">
            <a:extLst>
              <a:ext uri="{FF2B5EF4-FFF2-40B4-BE49-F238E27FC236}">
                <a16:creationId xmlns:a16="http://schemas.microsoft.com/office/drawing/2014/main" id="{60774450-3427-A36E-0F80-416E49F4FE71}"/>
              </a:ext>
            </a:extLst>
          </p:cNvPr>
          <p:cNvPicPr>
            <a:picLocks noChangeAspect="1"/>
          </p:cNvPicPr>
          <p:nvPr/>
        </p:nvPicPr>
        <p:blipFill>
          <a:blip r:embed="rId2"/>
          <a:stretch>
            <a:fillRect/>
          </a:stretch>
        </p:blipFill>
        <p:spPr>
          <a:xfrm>
            <a:off x="1823883" y="3022746"/>
            <a:ext cx="8316861" cy="2201313"/>
          </a:xfrm>
          <a:prstGeom prst="rect">
            <a:avLst/>
          </a:prstGeom>
        </p:spPr>
      </p:pic>
      <p:sp>
        <p:nvSpPr>
          <p:cNvPr id="7" name="TextBox 6">
            <a:extLst>
              <a:ext uri="{FF2B5EF4-FFF2-40B4-BE49-F238E27FC236}">
                <a16:creationId xmlns:a16="http://schemas.microsoft.com/office/drawing/2014/main" id="{C4BD7902-2652-8195-81B0-F706977B9CAE}"/>
              </a:ext>
            </a:extLst>
          </p:cNvPr>
          <p:cNvSpPr txBox="1"/>
          <p:nvPr/>
        </p:nvSpPr>
        <p:spPr>
          <a:xfrm>
            <a:off x="3046770" y="277638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595959"/>
                </a:solidFill>
              </a:rPr>
              <a:t>Brand A (Ford)</a:t>
            </a:r>
          </a:p>
        </p:txBody>
      </p:sp>
      <p:sp>
        <p:nvSpPr>
          <p:cNvPr id="9" name="TextBox 8">
            <a:extLst>
              <a:ext uri="{FF2B5EF4-FFF2-40B4-BE49-F238E27FC236}">
                <a16:creationId xmlns:a16="http://schemas.microsoft.com/office/drawing/2014/main" id="{BFEB5F78-BE8C-7CDD-586B-E29A9788D1B8}"/>
              </a:ext>
            </a:extLst>
          </p:cNvPr>
          <p:cNvSpPr txBox="1"/>
          <p:nvPr/>
        </p:nvSpPr>
        <p:spPr>
          <a:xfrm>
            <a:off x="6666270" y="277638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595959"/>
                </a:solidFill>
                <a:cs typeface="Arial"/>
              </a:rPr>
              <a:t>Brand B (Chevrolet)​</a:t>
            </a:r>
            <a:endParaRPr lang="en-US">
              <a:solidFill>
                <a:srgbClr val="595959"/>
              </a:solidFill>
            </a:endParaRPr>
          </a:p>
        </p:txBody>
      </p:sp>
      <p:sp>
        <p:nvSpPr>
          <p:cNvPr id="14" name="TextBox 13">
            <a:extLst>
              <a:ext uri="{FF2B5EF4-FFF2-40B4-BE49-F238E27FC236}">
                <a16:creationId xmlns:a16="http://schemas.microsoft.com/office/drawing/2014/main" id="{5C91B921-FBA5-31C1-74B4-4FF617D67F39}"/>
              </a:ext>
            </a:extLst>
          </p:cNvPr>
          <p:cNvSpPr txBox="1"/>
          <p:nvPr/>
        </p:nvSpPr>
        <p:spPr>
          <a:xfrm>
            <a:off x="1043448" y="5465125"/>
            <a:ext cx="903584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a:solidFill>
                  <a:srgbClr val="595959"/>
                </a:solidFill>
                <a:latin typeface="Avenir Next LT Pro"/>
              </a:rPr>
              <a:t>In the dataset all Brand A cars are facing left and all Brand B cars are facing right</a:t>
            </a:r>
          </a:p>
          <a:p>
            <a:pPr marL="285750" indent="-285750">
              <a:buClr>
                <a:schemeClr val="accent1"/>
              </a:buClr>
              <a:buFont typeface="Wingdings"/>
              <a:buChar char="§"/>
            </a:pPr>
            <a:r>
              <a:rPr lang="en-US">
                <a:solidFill>
                  <a:srgbClr val="595959"/>
                </a:solidFill>
                <a:latin typeface="Avenir Next LT Pro"/>
                <a:ea typeface="+mn-lt"/>
                <a:cs typeface="+mn-lt"/>
              </a:rPr>
              <a:t>Now, you feed this dataset to your “state-of-the-art” neural network, and you hope to get impressive results once it’s trained</a:t>
            </a:r>
            <a:endParaRPr lang="en-US">
              <a:solidFill>
                <a:srgbClr val="595959"/>
              </a:solidFill>
              <a:latin typeface="Avenir Next LT Pro"/>
            </a:endParaRPr>
          </a:p>
        </p:txBody>
      </p:sp>
      <p:sp>
        <p:nvSpPr>
          <p:cNvPr id="16" name="Arrow: Right 15">
            <a:extLst>
              <a:ext uri="{FF2B5EF4-FFF2-40B4-BE49-F238E27FC236}">
                <a16:creationId xmlns:a16="http://schemas.microsoft.com/office/drawing/2014/main" id="{70F30239-9064-E8DF-548C-1EA5EF7CEE1B}"/>
              </a:ext>
            </a:extLst>
          </p:cNvPr>
          <p:cNvSpPr/>
          <p:nvPr/>
        </p:nvSpPr>
        <p:spPr>
          <a:xfrm>
            <a:off x="9595006" y="6394457"/>
            <a:ext cx="768145" cy="276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6363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E018A20-D056-B2D3-56A3-997DB7D84609}"/>
              </a:ext>
            </a:extLst>
          </p:cNvPr>
          <p:cNvSpPr txBox="1"/>
          <p:nvPr/>
        </p:nvSpPr>
        <p:spPr>
          <a:xfrm>
            <a:off x="1141771" y="1485902"/>
            <a:ext cx="903584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rgbClr val="595959"/>
                </a:solidFill>
                <a:latin typeface="Avenir Next LT Pro"/>
              </a:rPr>
              <a:t>From training </a:t>
            </a:r>
            <a:r>
              <a:rPr lang="en-US" dirty="0">
                <a:solidFill>
                  <a:srgbClr val="595959"/>
                </a:solidFill>
                <a:latin typeface="Avenir Next LT Pro"/>
                <a:ea typeface="+mn-lt"/>
                <a:cs typeface="+mn-lt"/>
              </a:rPr>
              <a:t>you get a 95% accuracy on your dataset </a:t>
            </a:r>
          </a:p>
          <a:p>
            <a:pPr marL="285750" indent="-285750">
              <a:buClr>
                <a:schemeClr val="accent1"/>
              </a:buClr>
              <a:buFont typeface="Wingdings"/>
              <a:buChar char="§"/>
            </a:pPr>
            <a:endParaRPr lang="en-US" dirty="0">
              <a:solidFill>
                <a:srgbClr val="595959"/>
              </a:solidFill>
              <a:latin typeface="Avenir Next LT Pro"/>
              <a:ea typeface="+mn-lt"/>
              <a:cs typeface="+mn-lt"/>
            </a:endParaRPr>
          </a:p>
          <a:p>
            <a:pPr marL="285750" indent="-285750">
              <a:buClr>
                <a:schemeClr val="accent1"/>
              </a:buClr>
              <a:buFont typeface="Wingdings"/>
              <a:buChar char="§"/>
            </a:pPr>
            <a:r>
              <a:rPr lang="en-US" dirty="0">
                <a:solidFill>
                  <a:srgbClr val="595959"/>
                </a:solidFill>
                <a:latin typeface="Avenir Next LT Pro"/>
                <a:ea typeface="+mn-lt"/>
                <a:cs typeface="+mn-lt"/>
              </a:rPr>
              <a:t>If you feed a Brand A car to the CNN …. </a:t>
            </a:r>
          </a:p>
          <a:p>
            <a:pPr marL="285750" indent="-285750">
              <a:buClr>
                <a:schemeClr val="accent1"/>
              </a:buClr>
              <a:buFont typeface="Wingdings"/>
              <a:buChar char="§"/>
            </a:pPr>
            <a:endParaRPr lang="en-US" dirty="0">
              <a:solidFill>
                <a:srgbClr val="595959"/>
              </a:solidFill>
              <a:latin typeface="Avenir Next LT Pro"/>
              <a:ea typeface="+mn-lt"/>
              <a:cs typeface="+mn-lt"/>
            </a:endParaRPr>
          </a:p>
          <a:p>
            <a:pPr marL="285750" indent="-285750">
              <a:buClr>
                <a:schemeClr val="accent1"/>
              </a:buClr>
              <a:buFont typeface="Wingdings"/>
              <a:buChar char="§"/>
            </a:pPr>
            <a:r>
              <a:rPr lang="en-US" dirty="0">
                <a:solidFill>
                  <a:srgbClr val="595959"/>
                </a:solidFill>
                <a:latin typeface="Avenir Next LT Pro"/>
                <a:ea typeface="+mn-lt"/>
                <a:cs typeface="+mn-lt"/>
              </a:rPr>
              <a:t>.... your neural network output is a Brand B car!</a:t>
            </a:r>
            <a:endParaRPr lang="en-US" dirty="0">
              <a:solidFill>
                <a:srgbClr val="595959"/>
              </a:solidFill>
              <a:latin typeface="Avenir Next LT Pro"/>
            </a:endParaRPr>
          </a:p>
          <a:p>
            <a:pPr marL="285750" indent="-285750">
              <a:buClr>
                <a:schemeClr val="accent1"/>
              </a:buClr>
              <a:buFont typeface="Wingdings"/>
              <a:buChar char="§"/>
            </a:pPr>
            <a:endParaRPr lang="en-US" dirty="0">
              <a:solidFill>
                <a:srgbClr val="595959"/>
              </a:solidFill>
              <a:latin typeface="Avenir Next LT Pro"/>
              <a:ea typeface="+mn-lt"/>
              <a:cs typeface="+mn-lt"/>
            </a:endParaRPr>
          </a:p>
        </p:txBody>
      </p:sp>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Data Augmentation</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43</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pic>
        <p:nvPicPr>
          <p:cNvPr id="3" name="Picture 3" descr="A picture containing car, outdoor, parked, transport&#10;&#10;Description automatically generated">
            <a:extLst>
              <a:ext uri="{FF2B5EF4-FFF2-40B4-BE49-F238E27FC236}">
                <a16:creationId xmlns:a16="http://schemas.microsoft.com/office/drawing/2014/main" id="{761DC826-3601-C4C3-F085-A797B2778B4E}"/>
              </a:ext>
            </a:extLst>
          </p:cNvPr>
          <p:cNvPicPr>
            <a:picLocks noChangeAspect="1"/>
          </p:cNvPicPr>
          <p:nvPr/>
        </p:nvPicPr>
        <p:blipFill>
          <a:blip r:embed="rId2"/>
          <a:stretch>
            <a:fillRect/>
          </a:stretch>
        </p:blipFill>
        <p:spPr>
          <a:xfrm>
            <a:off x="7121012" y="2024327"/>
            <a:ext cx="3517490" cy="1998185"/>
          </a:xfrm>
          <a:prstGeom prst="rect">
            <a:avLst/>
          </a:prstGeom>
        </p:spPr>
      </p:pic>
      <p:cxnSp>
        <p:nvCxnSpPr>
          <p:cNvPr id="4" name="Straight Arrow Connector 3">
            <a:extLst>
              <a:ext uri="{FF2B5EF4-FFF2-40B4-BE49-F238E27FC236}">
                <a16:creationId xmlns:a16="http://schemas.microsoft.com/office/drawing/2014/main" id="{7909FAAD-B725-4CD9-9B6C-E691A5518346}"/>
              </a:ext>
            </a:extLst>
          </p:cNvPr>
          <p:cNvCxnSpPr/>
          <p:nvPr/>
        </p:nvCxnSpPr>
        <p:spPr>
          <a:xfrm>
            <a:off x="5801428" y="2243816"/>
            <a:ext cx="1283108" cy="172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8908A6A-6F5B-E9A9-8F98-EEE1653F79FF}"/>
              </a:ext>
            </a:extLst>
          </p:cNvPr>
          <p:cNvSpPr txBox="1"/>
          <p:nvPr/>
        </p:nvSpPr>
        <p:spPr>
          <a:xfrm>
            <a:off x="1080320" y="3237271"/>
            <a:ext cx="590181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chemeClr val="accent1"/>
              </a:buClr>
            </a:pPr>
            <a:r>
              <a:rPr lang="en-US" b="1">
                <a:solidFill>
                  <a:srgbClr val="595959"/>
                </a:solidFill>
                <a:latin typeface="Avenir Next LT Pro"/>
              </a:rPr>
              <a:t>Why does this happen?</a:t>
            </a:r>
            <a:r>
              <a:rPr lang="en-US">
                <a:solidFill>
                  <a:srgbClr val="595959"/>
                </a:solidFill>
                <a:latin typeface="Avenir Next LT Pro"/>
              </a:rPr>
              <a:t> </a:t>
            </a:r>
            <a:endParaRPr lang="en-US">
              <a:latin typeface="Avenir Next LT Pro"/>
            </a:endParaRPr>
          </a:p>
          <a:p>
            <a:pPr marL="285750" indent="-285750">
              <a:buClr>
                <a:schemeClr val="accent1"/>
              </a:buClr>
              <a:buFont typeface="Wingdings"/>
              <a:buChar char="§"/>
            </a:pPr>
            <a:r>
              <a:rPr lang="en-US">
                <a:solidFill>
                  <a:srgbClr val="595959"/>
                </a:solidFill>
                <a:latin typeface="Avenir Next LT Pro"/>
              </a:rPr>
              <a:t>A CNN finds the most obvious features that distinguishes one class from another, here all cars of Brand A were facing left and all cars of Brand B were facing right</a:t>
            </a:r>
            <a:endParaRPr lang="en-US">
              <a:latin typeface="Avenir Next LT Pro"/>
            </a:endParaRPr>
          </a:p>
        </p:txBody>
      </p:sp>
      <p:cxnSp>
        <p:nvCxnSpPr>
          <p:cNvPr id="15" name="Straight Arrow Connector 14">
            <a:extLst>
              <a:ext uri="{FF2B5EF4-FFF2-40B4-BE49-F238E27FC236}">
                <a16:creationId xmlns:a16="http://schemas.microsoft.com/office/drawing/2014/main" id="{5F892DAF-A848-B461-CE55-8C6654B0E3B6}"/>
              </a:ext>
            </a:extLst>
          </p:cNvPr>
          <p:cNvCxnSpPr>
            <a:cxnSpLocks/>
          </p:cNvCxnSpPr>
          <p:nvPr/>
        </p:nvCxnSpPr>
        <p:spPr>
          <a:xfrm flipH="1" flipV="1">
            <a:off x="6617050" y="2766203"/>
            <a:ext cx="363795" cy="1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6" descr="A collage of a blue car&#10;&#10;Description automatically generated">
            <a:extLst>
              <a:ext uri="{FF2B5EF4-FFF2-40B4-BE49-F238E27FC236}">
                <a16:creationId xmlns:a16="http://schemas.microsoft.com/office/drawing/2014/main" id="{60729FB0-7006-E8B9-A0CB-3DC33B411274}"/>
              </a:ext>
            </a:extLst>
          </p:cNvPr>
          <p:cNvPicPr>
            <a:picLocks noChangeAspect="1"/>
          </p:cNvPicPr>
          <p:nvPr/>
        </p:nvPicPr>
        <p:blipFill>
          <a:blip r:embed="rId3"/>
          <a:stretch>
            <a:fillRect/>
          </a:stretch>
        </p:blipFill>
        <p:spPr>
          <a:xfrm>
            <a:off x="3741174" y="4807374"/>
            <a:ext cx="6848167" cy="1888992"/>
          </a:xfrm>
          <a:prstGeom prst="rect">
            <a:avLst/>
          </a:prstGeom>
        </p:spPr>
      </p:pic>
      <p:sp>
        <p:nvSpPr>
          <p:cNvPr id="14" name="TextBox 13">
            <a:extLst>
              <a:ext uri="{FF2B5EF4-FFF2-40B4-BE49-F238E27FC236}">
                <a16:creationId xmlns:a16="http://schemas.microsoft.com/office/drawing/2014/main" id="{5B9A756B-CD5B-39FE-0D39-13F04F2ED8D4}"/>
              </a:ext>
            </a:extLst>
          </p:cNvPr>
          <p:cNvSpPr txBox="1"/>
          <p:nvPr/>
        </p:nvSpPr>
        <p:spPr>
          <a:xfrm>
            <a:off x="1197077" y="4957915"/>
            <a:ext cx="16862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595959"/>
                </a:solidFill>
                <a:latin typeface="Avenir Next LT Pro"/>
              </a:rPr>
              <a:t>Solution</a:t>
            </a:r>
            <a:endParaRPr lang="en-US" b="1">
              <a:latin typeface="Avenir Next LT Pro"/>
            </a:endParaRPr>
          </a:p>
        </p:txBody>
      </p:sp>
      <p:cxnSp>
        <p:nvCxnSpPr>
          <p:cNvPr id="5" name="Straight Arrow Connector 4">
            <a:extLst>
              <a:ext uri="{FF2B5EF4-FFF2-40B4-BE49-F238E27FC236}">
                <a16:creationId xmlns:a16="http://schemas.microsoft.com/office/drawing/2014/main" id="{05026B1E-19FC-287A-AEE2-2958A9EC396D}"/>
              </a:ext>
            </a:extLst>
          </p:cNvPr>
          <p:cNvCxnSpPr/>
          <p:nvPr/>
        </p:nvCxnSpPr>
        <p:spPr>
          <a:xfrm>
            <a:off x="2308123" y="5313104"/>
            <a:ext cx="1362996" cy="5825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65130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Implementation of a CNN with TensorFlow</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44</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3" name="TextBox 2">
            <a:extLst>
              <a:ext uri="{FF2B5EF4-FFF2-40B4-BE49-F238E27FC236}">
                <a16:creationId xmlns:a16="http://schemas.microsoft.com/office/drawing/2014/main" id="{535734DC-4B99-F814-365F-9C13F7825CBE}"/>
              </a:ext>
            </a:extLst>
          </p:cNvPr>
          <p:cNvSpPr txBox="1"/>
          <p:nvPr/>
        </p:nvSpPr>
        <p:spPr>
          <a:xfrm>
            <a:off x="840658" y="1209368"/>
            <a:ext cx="946600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rgbClr val="595959"/>
                </a:solidFill>
                <a:latin typeface="Avenir Next LT Pro"/>
              </a:rPr>
              <a:t>We are now going to see the main steps </a:t>
            </a:r>
            <a:r>
              <a:rPr lang="en-US" b="1" dirty="0">
                <a:solidFill>
                  <a:srgbClr val="595959"/>
                </a:solidFill>
                <a:latin typeface="Avenir Next LT Pro"/>
              </a:rPr>
              <a:t>to implement a CNN for gender classification</a:t>
            </a:r>
          </a:p>
          <a:p>
            <a:pPr marL="285750" indent="-285750">
              <a:buClr>
                <a:schemeClr val="accent1"/>
              </a:buClr>
              <a:buFont typeface="Wingdings"/>
              <a:buChar char="§"/>
            </a:pPr>
            <a:endParaRPr lang="en-US" dirty="0">
              <a:solidFill>
                <a:srgbClr val="595959"/>
              </a:solidFill>
              <a:latin typeface="Avenir Next LT Pro"/>
            </a:endParaRPr>
          </a:p>
          <a:p>
            <a:pPr marL="285750" indent="-285750">
              <a:buClr>
                <a:schemeClr val="accent1"/>
              </a:buClr>
              <a:buFont typeface="Wingdings"/>
              <a:buChar char="§"/>
            </a:pPr>
            <a:r>
              <a:rPr lang="en-US" b="1" dirty="0">
                <a:solidFill>
                  <a:srgbClr val="595959"/>
                </a:solidFill>
                <a:latin typeface="Avenir Next LT Pro"/>
              </a:rPr>
              <a:t>Dataset</a:t>
            </a:r>
            <a:r>
              <a:rPr lang="en-US" dirty="0">
                <a:solidFill>
                  <a:srgbClr val="595959"/>
                </a:solidFill>
                <a:latin typeface="Avenir Next LT Pro"/>
              </a:rPr>
              <a:t>: </a:t>
            </a:r>
            <a:r>
              <a:rPr lang="en-US" dirty="0" err="1">
                <a:solidFill>
                  <a:srgbClr val="595959"/>
                </a:solidFill>
                <a:latin typeface="Avenir Next LT Pro"/>
                <a:ea typeface="+mn-lt"/>
                <a:cs typeface="+mn-lt"/>
              </a:rPr>
              <a:t>CelebFaces</a:t>
            </a:r>
            <a:r>
              <a:rPr lang="en-US" dirty="0">
                <a:solidFill>
                  <a:srgbClr val="595959"/>
                </a:solidFill>
                <a:latin typeface="Avenir Next LT Pro"/>
                <a:ea typeface="+mn-lt"/>
                <a:cs typeface="+mn-lt"/>
              </a:rPr>
              <a:t> Attributes Dataset (</a:t>
            </a:r>
            <a:r>
              <a:rPr lang="en-US" dirty="0" err="1">
                <a:solidFill>
                  <a:srgbClr val="595959"/>
                </a:solidFill>
                <a:latin typeface="Avenir Next LT Pro"/>
                <a:ea typeface="+mn-lt"/>
                <a:cs typeface="+mn-lt"/>
              </a:rPr>
              <a:t>CelebA</a:t>
            </a:r>
            <a:r>
              <a:rPr lang="en-US" dirty="0">
                <a:solidFill>
                  <a:srgbClr val="595959"/>
                </a:solidFill>
                <a:latin typeface="Avenir Next LT Pro"/>
                <a:ea typeface="+mn-lt"/>
                <a:cs typeface="+mn-lt"/>
              </a:rPr>
              <a:t>) is a large-scale face attributes dataset with more than 200K celebrity images</a:t>
            </a:r>
            <a:r>
              <a:rPr lang="en-US" dirty="0">
                <a:solidFill>
                  <a:srgbClr val="595959"/>
                </a:solidFill>
                <a:latin typeface="Avenir Next LT Pro"/>
              </a:rPr>
              <a:t> (from TensorFlow)</a:t>
            </a:r>
          </a:p>
        </p:txBody>
      </p:sp>
      <p:sp>
        <p:nvSpPr>
          <p:cNvPr id="4" name="TextBox 3">
            <a:extLst>
              <a:ext uri="{FF2B5EF4-FFF2-40B4-BE49-F238E27FC236}">
                <a16:creationId xmlns:a16="http://schemas.microsoft.com/office/drawing/2014/main" id="{79B7040C-7E9F-22FA-DF6E-4F5221F7AC02}"/>
              </a:ext>
            </a:extLst>
          </p:cNvPr>
          <p:cNvSpPr txBox="1"/>
          <p:nvPr/>
        </p:nvSpPr>
        <p:spPr>
          <a:xfrm>
            <a:off x="951271" y="2782529"/>
            <a:ext cx="694649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dirty="0">
                <a:solidFill>
                  <a:srgbClr val="FFC000"/>
                </a:solidFill>
                <a:latin typeface="Avenir Next LT Pro"/>
              </a:rPr>
              <a:t>LOADING THE DATASET</a:t>
            </a:r>
            <a:br>
              <a:rPr lang="en-US" dirty="0">
                <a:latin typeface="Avenir Next LT Pro"/>
              </a:rPr>
            </a:br>
            <a:endParaRPr lang="en-US" dirty="0">
              <a:latin typeface="Avenir Next LT Pro"/>
            </a:endParaRPr>
          </a:p>
        </p:txBody>
      </p:sp>
      <p:pic>
        <p:nvPicPr>
          <p:cNvPr id="5" name="Picture 5" descr="Text, letter&#10;&#10;Description automatically generated">
            <a:extLst>
              <a:ext uri="{FF2B5EF4-FFF2-40B4-BE49-F238E27FC236}">
                <a16:creationId xmlns:a16="http://schemas.microsoft.com/office/drawing/2014/main" id="{E36AE56B-9FB1-F1C4-5BB6-DEDFFD066AB1}"/>
              </a:ext>
            </a:extLst>
          </p:cNvPr>
          <p:cNvPicPr>
            <a:picLocks noChangeAspect="1"/>
          </p:cNvPicPr>
          <p:nvPr/>
        </p:nvPicPr>
        <p:blipFill>
          <a:blip r:embed="rId2"/>
          <a:stretch>
            <a:fillRect/>
          </a:stretch>
        </p:blipFill>
        <p:spPr>
          <a:xfrm>
            <a:off x="1098755" y="3327556"/>
            <a:ext cx="8820764" cy="3115694"/>
          </a:xfrm>
          <a:prstGeom prst="rect">
            <a:avLst/>
          </a:prstGeom>
        </p:spPr>
      </p:pic>
    </p:spTree>
    <p:extLst>
      <p:ext uri="{BB962C8B-B14F-4D97-AF65-F5344CB8AC3E}">
        <p14:creationId xmlns:p14="http://schemas.microsoft.com/office/powerpoint/2010/main" val="27175684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Implementation of a CNN with TensorFlow</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45</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9" name="TextBox 1">
            <a:extLst>
              <a:ext uri="{FF2B5EF4-FFF2-40B4-BE49-F238E27FC236}">
                <a16:creationId xmlns:a16="http://schemas.microsoft.com/office/drawing/2014/main" id="{BBA4F64C-FDD1-438E-ACE6-C6CCE11B8D38}"/>
              </a:ext>
            </a:extLst>
          </p:cNvPr>
          <p:cNvSpPr txBox="1"/>
          <p:nvPr/>
        </p:nvSpPr>
        <p:spPr>
          <a:xfrm>
            <a:off x="791497" y="1197078"/>
            <a:ext cx="9933038"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C000"/>
                </a:solidFill>
                <a:latin typeface="Avenir Next LT Pro"/>
              </a:rPr>
              <a:t>2.   DATA AUGMENTATION</a:t>
            </a:r>
            <a:endParaRPr lang="en-US" dirty="0">
              <a:solidFill>
                <a:srgbClr val="000000"/>
              </a:solidFill>
              <a:latin typeface="Avenir Next LT Pro"/>
            </a:endParaRPr>
          </a:p>
          <a:p>
            <a:endParaRPr lang="en-US" dirty="0">
              <a:latin typeface="Avenir Next LT Pro"/>
            </a:endParaRPr>
          </a:p>
          <a:p>
            <a:pPr marL="285750" indent="-285750">
              <a:buClr>
                <a:schemeClr val="accent1"/>
              </a:buClr>
              <a:buFont typeface="Wingdings"/>
              <a:buChar char="§"/>
            </a:pPr>
            <a:r>
              <a:rPr lang="en-US" dirty="0">
                <a:solidFill>
                  <a:schemeClr val="tx1">
                    <a:lumMod val="65000"/>
                    <a:lumOff val="35000"/>
                  </a:schemeClr>
                </a:solidFill>
                <a:latin typeface="Avenir Next LT Pro"/>
                <a:ea typeface="+mn-lt"/>
                <a:cs typeface="+mn-lt"/>
              </a:rPr>
              <a:t>Let's see some of the possible transformations that are available via the </a:t>
            </a:r>
            <a:r>
              <a:rPr lang="en-US" i="1" dirty="0" err="1">
                <a:solidFill>
                  <a:schemeClr val="tx1">
                    <a:lumMod val="65000"/>
                    <a:lumOff val="35000"/>
                  </a:schemeClr>
                </a:solidFill>
                <a:latin typeface="Avenir Next LT Pro"/>
                <a:ea typeface="+mn-lt"/>
                <a:cs typeface="+mn-lt"/>
              </a:rPr>
              <a:t>tf.image</a:t>
            </a:r>
            <a:r>
              <a:rPr lang="en-US" dirty="0">
                <a:solidFill>
                  <a:schemeClr val="tx1">
                    <a:lumMod val="65000"/>
                    <a:lumOff val="35000"/>
                  </a:schemeClr>
                </a:solidFill>
                <a:latin typeface="Avenir Next LT Pro"/>
                <a:ea typeface="+mn-lt"/>
                <a:cs typeface="+mn-lt"/>
              </a:rPr>
              <a:t> module</a:t>
            </a:r>
            <a:endParaRPr lang="en-US" dirty="0">
              <a:solidFill>
                <a:schemeClr val="tx1">
                  <a:lumMod val="65000"/>
                  <a:lumOff val="35000"/>
                </a:schemeClr>
              </a:solidFill>
              <a:latin typeface="Avenir Next LT Pro"/>
            </a:endParaRPr>
          </a:p>
        </p:txBody>
      </p:sp>
      <p:grpSp>
        <p:nvGrpSpPr>
          <p:cNvPr id="16" name="Group 15">
            <a:extLst>
              <a:ext uri="{FF2B5EF4-FFF2-40B4-BE49-F238E27FC236}">
                <a16:creationId xmlns:a16="http://schemas.microsoft.com/office/drawing/2014/main" id="{9296D1BE-4AF7-A3CB-38BD-CF07EBE3D7F5}"/>
              </a:ext>
            </a:extLst>
          </p:cNvPr>
          <p:cNvGrpSpPr/>
          <p:nvPr/>
        </p:nvGrpSpPr>
        <p:grpSpPr>
          <a:xfrm>
            <a:off x="1129481" y="2846337"/>
            <a:ext cx="7364520" cy="304094"/>
            <a:chOff x="1117191" y="2797176"/>
            <a:chExt cx="7217037" cy="279514"/>
          </a:xfrm>
        </p:grpSpPr>
        <p:pic>
          <p:nvPicPr>
            <p:cNvPr id="14" name="Picture 6" descr="Text, letter&#10;&#10;Description automatically generated">
              <a:extLst>
                <a:ext uri="{FF2B5EF4-FFF2-40B4-BE49-F238E27FC236}">
                  <a16:creationId xmlns:a16="http://schemas.microsoft.com/office/drawing/2014/main" id="{D759CF79-B5D4-BC24-EB28-1986145A5C0A}"/>
                </a:ext>
              </a:extLst>
            </p:cNvPr>
            <p:cNvPicPr>
              <a:picLocks noChangeAspect="1"/>
            </p:cNvPicPr>
            <p:nvPr/>
          </p:nvPicPr>
          <p:blipFill rotWithShape="1">
            <a:blip r:embed="rId2"/>
            <a:srcRect t="81545" r="108" b="2146"/>
            <a:stretch/>
          </p:blipFill>
          <p:spPr>
            <a:xfrm>
              <a:off x="1117191" y="2843673"/>
              <a:ext cx="5674447" cy="233017"/>
            </a:xfrm>
            <a:prstGeom prst="rect">
              <a:avLst/>
            </a:prstGeom>
          </p:spPr>
        </p:pic>
        <p:pic>
          <p:nvPicPr>
            <p:cNvPr id="15" name="Picture 15" descr="A picture containing logo&#10;&#10;Description automatically generated">
              <a:extLst>
                <a:ext uri="{FF2B5EF4-FFF2-40B4-BE49-F238E27FC236}">
                  <a16:creationId xmlns:a16="http://schemas.microsoft.com/office/drawing/2014/main" id="{BF30974F-1A0B-AB41-DB45-D11096F6C11A}"/>
                </a:ext>
              </a:extLst>
            </p:cNvPr>
            <p:cNvPicPr>
              <a:picLocks noChangeAspect="1"/>
            </p:cNvPicPr>
            <p:nvPr/>
          </p:nvPicPr>
          <p:blipFill rotWithShape="1">
            <a:blip r:embed="rId3"/>
            <a:srcRect l="4027" r="224" b="-1822"/>
            <a:stretch/>
          </p:blipFill>
          <p:spPr>
            <a:xfrm>
              <a:off x="5707626" y="2797176"/>
              <a:ext cx="2626602" cy="273016"/>
            </a:xfrm>
            <a:prstGeom prst="rect">
              <a:avLst/>
            </a:prstGeom>
          </p:spPr>
        </p:pic>
      </p:grpSp>
      <p:sp>
        <p:nvSpPr>
          <p:cNvPr id="19" name="TextBox 18">
            <a:extLst>
              <a:ext uri="{FF2B5EF4-FFF2-40B4-BE49-F238E27FC236}">
                <a16:creationId xmlns:a16="http://schemas.microsoft.com/office/drawing/2014/main" id="{C6FF63B6-5F55-B447-B077-1F46C8EC2C5A}"/>
              </a:ext>
            </a:extLst>
          </p:cNvPr>
          <p:cNvSpPr txBox="1"/>
          <p:nvPr/>
        </p:nvSpPr>
        <p:spPr>
          <a:xfrm>
            <a:off x="1068029" y="2536722"/>
            <a:ext cx="35420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595959"/>
                </a:solidFill>
                <a:latin typeface="Avenir Next LT Pro"/>
              </a:rPr>
              <a:t>Cropping to a bounding box</a:t>
            </a:r>
          </a:p>
        </p:txBody>
      </p:sp>
      <p:sp>
        <p:nvSpPr>
          <p:cNvPr id="20" name="TextBox 19">
            <a:extLst>
              <a:ext uri="{FF2B5EF4-FFF2-40B4-BE49-F238E27FC236}">
                <a16:creationId xmlns:a16="http://schemas.microsoft.com/office/drawing/2014/main" id="{CC8DED2A-1F1D-7C25-035E-360DDC272FE5}"/>
              </a:ext>
            </a:extLst>
          </p:cNvPr>
          <p:cNvSpPr txBox="1"/>
          <p:nvPr/>
        </p:nvSpPr>
        <p:spPr>
          <a:xfrm>
            <a:off x="1068028" y="3206544"/>
            <a:ext cx="35420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595959"/>
                </a:solidFill>
                <a:latin typeface="Avenir Next LT Pro"/>
              </a:rPr>
              <a:t>Flipping horizontally</a:t>
            </a:r>
            <a:endParaRPr lang="en-US" b="1">
              <a:solidFill>
                <a:srgbClr val="595959"/>
              </a:solidFill>
              <a:latin typeface="Avenir Next LT Pro"/>
            </a:endParaRPr>
          </a:p>
        </p:txBody>
      </p:sp>
      <p:pic>
        <p:nvPicPr>
          <p:cNvPr id="21" name="Picture 21">
            <a:extLst>
              <a:ext uri="{FF2B5EF4-FFF2-40B4-BE49-F238E27FC236}">
                <a16:creationId xmlns:a16="http://schemas.microsoft.com/office/drawing/2014/main" id="{CC841CC9-AB72-D301-0A37-3CBBC43C2D5A}"/>
              </a:ext>
            </a:extLst>
          </p:cNvPr>
          <p:cNvPicPr>
            <a:picLocks noChangeAspect="1"/>
          </p:cNvPicPr>
          <p:nvPr/>
        </p:nvPicPr>
        <p:blipFill>
          <a:blip r:embed="rId4"/>
          <a:stretch>
            <a:fillRect/>
          </a:stretch>
        </p:blipFill>
        <p:spPr>
          <a:xfrm>
            <a:off x="1172497" y="3591359"/>
            <a:ext cx="5410198" cy="222201"/>
          </a:xfrm>
          <a:prstGeom prst="rect">
            <a:avLst/>
          </a:prstGeom>
        </p:spPr>
      </p:pic>
      <p:grpSp>
        <p:nvGrpSpPr>
          <p:cNvPr id="24" name="Group 23">
            <a:extLst>
              <a:ext uri="{FF2B5EF4-FFF2-40B4-BE49-F238E27FC236}">
                <a16:creationId xmlns:a16="http://schemas.microsoft.com/office/drawing/2014/main" id="{492E2657-89A3-DB9C-2ADA-72B4EDFAB005}"/>
              </a:ext>
            </a:extLst>
          </p:cNvPr>
          <p:cNvGrpSpPr/>
          <p:nvPr/>
        </p:nvGrpSpPr>
        <p:grpSpPr>
          <a:xfrm>
            <a:off x="1129480" y="4185230"/>
            <a:ext cx="7204585" cy="308222"/>
            <a:chOff x="1184787" y="3920988"/>
            <a:chExt cx="6823587" cy="234481"/>
          </a:xfrm>
        </p:grpSpPr>
        <p:pic>
          <p:nvPicPr>
            <p:cNvPr id="22" name="Picture 22">
              <a:extLst>
                <a:ext uri="{FF2B5EF4-FFF2-40B4-BE49-F238E27FC236}">
                  <a16:creationId xmlns:a16="http://schemas.microsoft.com/office/drawing/2014/main" id="{66D7E16D-7B1A-73C6-C110-EDB363A6F7BC}"/>
                </a:ext>
              </a:extLst>
            </p:cNvPr>
            <p:cNvPicPr>
              <a:picLocks noChangeAspect="1"/>
            </p:cNvPicPr>
            <p:nvPr/>
          </p:nvPicPr>
          <p:blipFill>
            <a:blip r:embed="rId5"/>
            <a:stretch>
              <a:fillRect/>
            </a:stretch>
          </p:blipFill>
          <p:spPr>
            <a:xfrm>
              <a:off x="1184787" y="3920988"/>
              <a:ext cx="4205748" cy="232767"/>
            </a:xfrm>
            <a:prstGeom prst="rect">
              <a:avLst/>
            </a:prstGeom>
          </p:spPr>
        </p:pic>
        <p:pic>
          <p:nvPicPr>
            <p:cNvPr id="23" name="Picture 23">
              <a:extLst>
                <a:ext uri="{FF2B5EF4-FFF2-40B4-BE49-F238E27FC236}">
                  <a16:creationId xmlns:a16="http://schemas.microsoft.com/office/drawing/2014/main" id="{35DD5C05-B291-07F4-C29D-160F3D592E7F}"/>
                </a:ext>
              </a:extLst>
            </p:cNvPr>
            <p:cNvPicPr>
              <a:picLocks noChangeAspect="1"/>
            </p:cNvPicPr>
            <p:nvPr/>
          </p:nvPicPr>
          <p:blipFill>
            <a:blip r:embed="rId6"/>
            <a:stretch>
              <a:fillRect/>
            </a:stretch>
          </p:blipFill>
          <p:spPr>
            <a:xfrm>
              <a:off x="5265174" y="3968433"/>
              <a:ext cx="2743200" cy="187036"/>
            </a:xfrm>
            <a:prstGeom prst="rect">
              <a:avLst/>
            </a:prstGeom>
          </p:spPr>
        </p:pic>
      </p:grpSp>
      <p:sp>
        <p:nvSpPr>
          <p:cNvPr id="25" name="TextBox 24">
            <a:extLst>
              <a:ext uri="{FF2B5EF4-FFF2-40B4-BE49-F238E27FC236}">
                <a16:creationId xmlns:a16="http://schemas.microsoft.com/office/drawing/2014/main" id="{A732466E-6C9F-8C32-C274-7DC10556CB10}"/>
              </a:ext>
            </a:extLst>
          </p:cNvPr>
          <p:cNvSpPr txBox="1"/>
          <p:nvPr/>
        </p:nvSpPr>
        <p:spPr>
          <a:xfrm>
            <a:off x="1129479" y="3876366"/>
            <a:ext cx="35420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595959"/>
                </a:solidFill>
                <a:latin typeface="Avenir Next LT Pro"/>
              </a:rPr>
              <a:t>Adjust contrast</a:t>
            </a:r>
            <a:endParaRPr lang="en-US" b="1">
              <a:solidFill>
                <a:srgbClr val="595959"/>
              </a:solidFill>
              <a:latin typeface="Avenir Next LT Pro"/>
            </a:endParaRPr>
          </a:p>
        </p:txBody>
      </p:sp>
      <p:grpSp>
        <p:nvGrpSpPr>
          <p:cNvPr id="28" name="Group 27">
            <a:extLst>
              <a:ext uri="{FF2B5EF4-FFF2-40B4-BE49-F238E27FC236}">
                <a16:creationId xmlns:a16="http://schemas.microsoft.com/office/drawing/2014/main" id="{7C35B17D-A96D-41BC-50DE-E353F1E36BA2}"/>
              </a:ext>
            </a:extLst>
          </p:cNvPr>
          <p:cNvGrpSpPr/>
          <p:nvPr/>
        </p:nvGrpSpPr>
        <p:grpSpPr>
          <a:xfrm>
            <a:off x="1129480" y="4927882"/>
            <a:ext cx="8359879" cy="272385"/>
            <a:chOff x="1117190" y="4737382"/>
            <a:chExt cx="8359879" cy="272385"/>
          </a:xfrm>
        </p:grpSpPr>
        <p:pic>
          <p:nvPicPr>
            <p:cNvPr id="26" name="Picture 26">
              <a:extLst>
                <a:ext uri="{FF2B5EF4-FFF2-40B4-BE49-F238E27FC236}">
                  <a16:creationId xmlns:a16="http://schemas.microsoft.com/office/drawing/2014/main" id="{82336BDA-C29B-2345-1E80-B81BCDFB2EC8}"/>
                </a:ext>
              </a:extLst>
            </p:cNvPr>
            <p:cNvPicPr>
              <a:picLocks noChangeAspect="1"/>
            </p:cNvPicPr>
            <p:nvPr/>
          </p:nvPicPr>
          <p:blipFill>
            <a:blip r:embed="rId7"/>
            <a:stretch>
              <a:fillRect/>
            </a:stretch>
          </p:blipFill>
          <p:spPr>
            <a:xfrm>
              <a:off x="1117190" y="4743594"/>
              <a:ext cx="5723602" cy="265185"/>
            </a:xfrm>
            <a:prstGeom prst="rect">
              <a:avLst/>
            </a:prstGeom>
          </p:spPr>
        </p:pic>
        <p:pic>
          <p:nvPicPr>
            <p:cNvPr id="27" name="Picture 27" descr="A picture containing icon&#10;&#10;Description automatically generated">
              <a:extLst>
                <a:ext uri="{FF2B5EF4-FFF2-40B4-BE49-F238E27FC236}">
                  <a16:creationId xmlns:a16="http://schemas.microsoft.com/office/drawing/2014/main" id="{3D330439-E645-0957-E346-6E458F1D8308}"/>
                </a:ext>
              </a:extLst>
            </p:cNvPr>
            <p:cNvPicPr>
              <a:picLocks noChangeAspect="1"/>
            </p:cNvPicPr>
            <p:nvPr/>
          </p:nvPicPr>
          <p:blipFill rotWithShape="1">
            <a:blip r:embed="rId8"/>
            <a:srcRect l="-224" t="16364" r="224" b="1818"/>
            <a:stretch/>
          </p:blipFill>
          <p:spPr>
            <a:xfrm>
              <a:off x="6733867" y="4737382"/>
              <a:ext cx="2743202" cy="272385"/>
            </a:xfrm>
            <a:prstGeom prst="rect">
              <a:avLst/>
            </a:prstGeom>
          </p:spPr>
        </p:pic>
      </p:grpSp>
      <p:sp>
        <p:nvSpPr>
          <p:cNvPr id="29" name="TextBox 28">
            <a:extLst>
              <a:ext uri="{FF2B5EF4-FFF2-40B4-BE49-F238E27FC236}">
                <a16:creationId xmlns:a16="http://schemas.microsoft.com/office/drawing/2014/main" id="{3D4BB7B2-763C-F7B7-CB85-5DF5E6174CBE}"/>
              </a:ext>
            </a:extLst>
          </p:cNvPr>
          <p:cNvSpPr txBox="1"/>
          <p:nvPr/>
        </p:nvSpPr>
        <p:spPr>
          <a:xfrm>
            <a:off x="1129479" y="4583059"/>
            <a:ext cx="35420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595959"/>
                </a:solidFill>
                <a:latin typeface="Avenir Next LT Pro"/>
              </a:rPr>
              <a:t>Adjust brightness</a:t>
            </a:r>
            <a:endParaRPr lang="en-US" b="1">
              <a:solidFill>
                <a:srgbClr val="595959"/>
              </a:solidFill>
              <a:latin typeface="Avenir Next LT Pro"/>
            </a:endParaRPr>
          </a:p>
        </p:txBody>
      </p:sp>
      <p:grpSp>
        <p:nvGrpSpPr>
          <p:cNvPr id="32" name="Group 31">
            <a:extLst>
              <a:ext uri="{FF2B5EF4-FFF2-40B4-BE49-F238E27FC236}">
                <a16:creationId xmlns:a16="http://schemas.microsoft.com/office/drawing/2014/main" id="{F29A0A73-D1C0-4D57-6D71-FFB0C759845F}"/>
              </a:ext>
            </a:extLst>
          </p:cNvPr>
          <p:cNvGrpSpPr/>
          <p:nvPr/>
        </p:nvGrpSpPr>
        <p:grpSpPr>
          <a:xfrm>
            <a:off x="1129481" y="5650582"/>
            <a:ext cx="7966796" cy="281210"/>
            <a:chOff x="1154062" y="5183550"/>
            <a:chExt cx="8151150" cy="287355"/>
          </a:xfrm>
        </p:grpSpPr>
        <p:pic>
          <p:nvPicPr>
            <p:cNvPr id="30" name="Picture 30">
              <a:extLst>
                <a:ext uri="{FF2B5EF4-FFF2-40B4-BE49-F238E27FC236}">
                  <a16:creationId xmlns:a16="http://schemas.microsoft.com/office/drawing/2014/main" id="{709C77AD-0575-1E60-8832-8640AA3E1FE3}"/>
                </a:ext>
              </a:extLst>
            </p:cNvPr>
            <p:cNvPicPr>
              <a:picLocks noChangeAspect="1"/>
            </p:cNvPicPr>
            <p:nvPr/>
          </p:nvPicPr>
          <p:blipFill>
            <a:blip r:embed="rId9"/>
            <a:stretch>
              <a:fillRect/>
            </a:stretch>
          </p:blipFill>
          <p:spPr>
            <a:xfrm>
              <a:off x="1154062" y="5184803"/>
              <a:ext cx="5993989" cy="286102"/>
            </a:xfrm>
            <a:prstGeom prst="rect">
              <a:avLst/>
            </a:prstGeom>
          </p:spPr>
        </p:pic>
        <p:pic>
          <p:nvPicPr>
            <p:cNvPr id="31" name="Picture 31">
              <a:extLst>
                <a:ext uri="{FF2B5EF4-FFF2-40B4-BE49-F238E27FC236}">
                  <a16:creationId xmlns:a16="http://schemas.microsoft.com/office/drawing/2014/main" id="{A2079900-CC10-E6F9-2525-A81581921B28}"/>
                </a:ext>
              </a:extLst>
            </p:cNvPr>
            <p:cNvPicPr>
              <a:picLocks noChangeAspect="1"/>
            </p:cNvPicPr>
            <p:nvPr/>
          </p:nvPicPr>
          <p:blipFill rotWithShape="1">
            <a:blip r:embed="rId10"/>
            <a:srcRect l="4922" t="26382" r="447" b="429"/>
            <a:stretch/>
          </p:blipFill>
          <p:spPr>
            <a:xfrm>
              <a:off x="7053416" y="5183550"/>
              <a:ext cx="2251796" cy="281284"/>
            </a:xfrm>
            <a:prstGeom prst="rect">
              <a:avLst/>
            </a:prstGeom>
          </p:spPr>
        </p:pic>
      </p:grpSp>
      <p:sp>
        <p:nvSpPr>
          <p:cNvPr id="33" name="TextBox 32">
            <a:extLst>
              <a:ext uri="{FF2B5EF4-FFF2-40B4-BE49-F238E27FC236}">
                <a16:creationId xmlns:a16="http://schemas.microsoft.com/office/drawing/2014/main" id="{F7F5963F-8B3C-2D02-5A54-A3B7362FCA7C}"/>
              </a:ext>
            </a:extLst>
          </p:cNvPr>
          <p:cNvSpPr txBox="1"/>
          <p:nvPr/>
        </p:nvSpPr>
        <p:spPr>
          <a:xfrm>
            <a:off x="1129478" y="5259026"/>
            <a:ext cx="35420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595959"/>
                </a:solidFill>
                <a:latin typeface="Avenir Next LT Pro"/>
              </a:rPr>
              <a:t>Cropping from image center</a:t>
            </a:r>
            <a:endParaRPr lang="en-US" b="1">
              <a:solidFill>
                <a:srgbClr val="595959"/>
              </a:solidFill>
              <a:latin typeface="Avenir Next LT Pro"/>
            </a:endParaRPr>
          </a:p>
        </p:txBody>
      </p:sp>
    </p:spTree>
    <p:extLst>
      <p:ext uri="{BB962C8B-B14F-4D97-AF65-F5344CB8AC3E}">
        <p14:creationId xmlns:p14="http://schemas.microsoft.com/office/powerpoint/2010/main" val="28675031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Implementation of a CNN with TensorFlow</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46</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9" name="TextBox 1">
            <a:extLst>
              <a:ext uri="{FF2B5EF4-FFF2-40B4-BE49-F238E27FC236}">
                <a16:creationId xmlns:a16="http://schemas.microsoft.com/office/drawing/2014/main" id="{BBA4F64C-FDD1-438E-ACE6-C6CCE11B8D38}"/>
              </a:ext>
            </a:extLst>
          </p:cNvPr>
          <p:cNvSpPr txBox="1"/>
          <p:nvPr/>
        </p:nvSpPr>
        <p:spPr>
          <a:xfrm>
            <a:off x="791497" y="1197078"/>
            <a:ext cx="9933038"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C000"/>
                </a:solidFill>
                <a:latin typeface="Avenir Next LT Pro"/>
              </a:rPr>
              <a:t>2.   DATA AUGMENTATION</a:t>
            </a:r>
            <a:endParaRPr lang="en-US">
              <a:solidFill>
                <a:srgbClr val="000000"/>
              </a:solidFill>
              <a:latin typeface="Avenir Next LT Pro"/>
            </a:endParaRPr>
          </a:p>
          <a:p>
            <a:pPr marL="285750" indent="-285750">
              <a:buFont typeface="Wingdings"/>
              <a:buChar char="§"/>
            </a:pPr>
            <a:endParaRPr lang="en-US">
              <a:latin typeface="Avenir Next LT Pro"/>
            </a:endParaRPr>
          </a:p>
        </p:txBody>
      </p:sp>
      <p:sp>
        <p:nvSpPr>
          <p:cNvPr id="8" name="TextBox 7">
            <a:extLst>
              <a:ext uri="{FF2B5EF4-FFF2-40B4-BE49-F238E27FC236}">
                <a16:creationId xmlns:a16="http://schemas.microsoft.com/office/drawing/2014/main" id="{895978AF-82BA-CC93-7977-EF8849BD391F}"/>
              </a:ext>
            </a:extLst>
          </p:cNvPr>
          <p:cNvSpPr txBox="1"/>
          <p:nvPr/>
        </p:nvSpPr>
        <p:spPr>
          <a:xfrm>
            <a:off x="619432" y="5498299"/>
            <a:ext cx="10363197" cy="1477328"/>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285750" indent="-285750">
              <a:buClr>
                <a:schemeClr val="accent1"/>
              </a:buClr>
              <a:buFont typeface="Wingdings"/>
              <a:buChar char="§"/>
            </a:pPr>
            <a:r>
              <a:rPr lang="en-US" dirty="0">
                <a:solidFill>
                  <a:srgbClr val="595959"/>
                </a:solidFill>
                <a:latin typeface="Avenir Next LT Pro"/>
                <a:cs typeface="Arial"/>
              </a:rPr>
              <a:t>TensorFlow has a method that automatically performs data augmentation 'online' per batch, instead of saving more pictures in the dataset​ (</a:t>
            </a:r>
            <a:r>
              <a:rPr lang="en-US" sz="1050" dirty="0">
                <a:latin typeface="Avenir Next LT Pro"/>
                <a:ea typeface="+mn-lt"/>
                <a:cs typeface="+mn-lt"/>
              </a:rPr>
              <a:t>https://www.tensorflow.org/api_docs/python/tf/keras/preprocessing/image/ImageDataGenerator</a:t>
            </a:r>
            <a:r>
              <a:rPr lang="en-US" dirty="0">
                <a:solidFill>
                  <a:srgbClr val="595959"/>
                </a:solidFill>
                <a:latin typeface="Avenir Next LT Pro"/>
                <a:cs typeface="Arial"/>
              </a:rPr>
              <a:t>)</a:t>
            </a:r>
            <a:endParaRPr lang="en-US" dirty="0">
              <a:solidFill>
                <a:srgbClr val="595959"/>
              </a:solidFill>
              <a:latin typeface="Avenir Next LT Pro"/>
            </a:endParaRPr>
          </a:p>
          <a:p>
            <a:pPr marL="285750" indent="-285750">
              <a:buClr>
                <a:schemeClr val="accent1"/>
              </a:buClr>
              <a:buFont typeface="Wingdings"/>
              <a:buChar char="§"/>
            </a:pPr>
            <a:r>
              <a:rPr lang="en-US" dirty="0">
                <a:solidFill>
                  <a:srgbClr val="595959"/>
                </a:solidFill>
                <a:latin typeface="Avenir Next LT Pro"/>
                <a:cs typeface="Arial"/>
              </a:rPr>
              <a:t>This is good for large datasets, but increases the computational time​</a:t>
            </a:r>
          </a:p>
          <a:p>
            <a:pPr marL="285750" indent="-285750">
              <a:buClr>
                <a:schemeClr val="accent1"/>
              </a:buClr>
              <a:buFont typeface="Wingdings"/>
              <a:buChar char="§"/>
            </a:pPr>
            <a:endParaRPr lang="en-US" dirty="0">
              <a:solidFill>
                <a:srgbClr val="595959"/>
              </a:solidFill>
              <a:latin typeface="Avenir Next LT Pro"/>
              <a:cs typeface="Arial"/>
            </a:endParaRPr>
          </a:p>
        </p:txBody>
      </p:sp>
      <p:pic>
        <p:nvPicPr>
          <p:cNvPr id="3" name="Picture 3">
            <a:extLst>
              <a:ext uri="{FF2B5EF4-FFF2-40B4-BE49-F238E27FC236}">
                <a16:creationId xmlns:a16="http://schemas.microsoft.com/office/drawing/2014/main" id="{A027D245-4017-6589-7656-B698CFC81F0C}"/>
              </a:ext>
            </a:extLst>
          </p:cNvPr>
          <p:cNvPicPr>
            <a:picLocks noChangeAspect="1"/>
          </p:cNvPicPr>
          <p:nvPr/>
        </p:nvPicPr>
        <p:blipFill>
          <a:blip r:embed="rId2"/>
          <a:stretch>
            <a:fillRect/>
          </a:stretch>
        </p:blipFill>
        <p:spPr>
          <a:xfrm>
            <a:off x="1633384" y="1605617"/>
            <a:ext cx="7659329" cy="3806540"/>
          </a:xfrm>
          <a:prstGeom prst="rect">
            <a:avLst/>
          </a:prstGeom>
        </p:spPr>
      </p:pic>
    </p:spTree>
    <p:extLst>
      <p:ext uri="{BB962C8B-B14F-4D97-AF65-F5344CB8AC3E}">
        <p14:creationId xmlns:p14="http://schemas.microsoft.com/office/powerpoint/2010/main" val="30396034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Implementation of a CNN with TensorFlow</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47</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pic>
        <p:nvPicPr>
          <p:cNvPr id="3" name="Picture 3" descr="Text&#10;&#10;Description automatically generated">
            <a:extLst>
              <a:ext uri="{FF2B5EF4-FFF2-40B4-BE49-F238E27FC236}">
                <a16:creationId xmlns:a16="http://schemas.microsoft.com/office/drawing/2014/main" id="{28BF94D4-092A-EF22-EA21-E9ACDD0251A2}"/>
              </a:ext>
            </a:extLst>
          </p:cNvPr>
          <p:cNvPicPr>
            <a:picLocks noChangeAspect="1"/>
          </p:cNvPicPr>
          <p:nvPr/>
        </p:nvPicPr>
        <p:blipFill>
          <a:blip r:embed="rId2"/>
          <a:stretch>
            <a:fillRect/>
          </a:stretch>
        </p:blipFill>
        <p:spPr>
          <a:xfrm>
            <a:off x="1535061" y="1562919"/>
            <a:ext cx="8445909" cy="5077952"/>
          </a:xfrm>
          <a:prstGeom prst="rect">
            <a:avLst/>
          </a:prstGeom>
        </p:spPr>
      </p:pic>
      <p:sp>
        <p:nvSpPr>
          <p:cNvPr id="4" name="TextBox 3">
            <a:extLst>
              <a:ext uri="{FF2B5EF4-FFF2-40B4-BE49-F238E27FC236}">
                <a16:creationId xmlns:a16="http://schemas.microsoft.com/office/drawing/2014/main" id="{92E3232D-9507-7A9A-B6A4-37F5997A4552}"/>
              </a:ext>
            </a:extLst>
          </p:cNvPr>
          <p:cNvSpPr txBox="1"/>
          <p:nvPr/>
        </p:nvSpPr>
        <p:spPr>
          <a:xfrm>
            <a:off x="791497" y="1197078"/>
            <a:ext cx="993303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C000"/>
                </a:solidFill>
                <a:latin typeface="Avenir Next LT Pro"/>
              </a:rPr>
              <a:t>3.   BUILDING THE MODEL</a:t>
            </a:r>
            <a:endParaRPr lang="en-US" dirty="0">
              <a:latin typeface="Avenir Next LT Pro"/>
            </a:endParaRPr>
          </a:p>
        </p:txBody>
      </p:sp>
    </p:spTree>
    <p:extLst>
      <p:ext uri="{BB962C8B-B14F-4D97-AF65-F5344CB8AC3E}">
        <p14:creationId xmlns:p14="http://schemas.microsoft.com/office/powerpoint/2010/main" val="4688187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Implementation of a CNN with TensorFlow</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48</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9" name="TextBox 1">
            <a:extLst>
              <a:ext uri="{FF2B5EF4-FFF2-40B4-BE49-F238E27FC236}">
                <a16:creationId xmlns:a16="http://schemas.microsoft.com/office/drawing/2014/main" id="{BBA4F64C-FDD1-438E-ACE6-C6CCE11B8D38}"/>
              </a:ext>
            </a:extLst>
          </p:cNvPr>
          <p:cNvSpPr txBox="1"/>
          <p:nvPr/>
        </p:nvSpPr>
        <p:spPr>
          <a:xfrm>
            <a:off x="791497" y="1197078"/>
            <a:ext cx="993303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C000"/>
                </a:solidFill>
                <a:latin typeface="Avenir Next LT Pro"/>
              </a:rPr>
              <a:t>3.   BUILDING THE MODEL</a:t>
            </a:r>
            <a:endParaRPr lang="en-US">
              <a:latin typeface="Avenir Next LT Pro"/>
            </a:endParaRPr>
          </a:p>
        </p:txBody>
      </p:sp>
      <p:sp>
        <p:nvSpPr>
          <p:cNvPr id="8" name="TextBox 7">
            <a:extLst>
              <a:ext uri="{FF2B5EF4-FFF2-40B4-BE49-F238E27FC236}">
                <a16:creationId xmlns:a16="http://schemas.microsoft.com/office/drawing/2014/main" id="{895978AF-82BA-CC93-7977-EF8849BD391F}"/>
              </a:ext>
            </a:extLst>
          </p:cNvPr>
          <p:cNvSpPr txBox="1"/>
          <p:nvPr/>
        </p:nvSpPr>
        <p:spPr>
          <a:xfrm>
            <a:off x="975851" y="1772350"/>
            <a:ext cx="974868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65000"/>
                    <a:lumOff val="35000"/>
                  </a:schemeClr>
                </a:solidFill>
                <a:latin typeface="Avenir Next LT Pro"/>
                <a:ea typeface="+mn-lt"/>
                <a:cs typeface="+mn-lt"/>
              </a:rPr>
              <a:t>Input images of size 64 × 64 × 3 (the images have three color channels: RGB)</a:t>
            </a:r>
          </a:p>
          <a:p>
            <a:pPr marL="285750" indent="-285750">
              <a:buClr>
                <a:schemeClr val="accent1"/>
              </a:buClr>
              <a:buFont typeface="Wingdings"/>
              <a:buChar char="§"/>
            </a:pPr>
            <a:endParaRPr lang="en-US" dirty="0">
              <a:solidFill>
                <a:schemeClr val="tx1">
                  <a:lumMod val="65000"/>
                  <a:lumOff val="35000"/>
                </a:schemeClr>
              </a:solidFill>
              <a:latin typeface="Avenir Next LT Pro"/>
              <a:ea typeface="+mn-lt"/>
              <a:cs typeface="+mn-lt"/>
            </a:endParaRPr>
          </a:p>
          <a:p>
            <a:pPr marL="285750" indent="-285750">
              <a:buClr>
                <a:schemeClr val="accent1"/>
              </a:buClr>
              <a:buFont typeface="Wingdings"/>
              <a:buChar char="§"/>
            </a:pPr>
            <a:r>
              <a:rPr lang="en-US" dirty="0">
                <a:solidFill>
                  <a:schemeClr val="tx1">
                    <a:lumMod val="65000"/>
                    <a:lumOff val="35000"/>
                  </a:schemeClr>
                </a:solidFill>
                <a:latin typeface="Avenir Next LT Pro"/>
                <a:ea typeface="+mn-lt"/>
                <a:cs typeface="+mn-lt"/>
              </a:rPr>
              <a:t>TensorFlow has a method for computing the shape of the output feature maps after applying all the CNN layers</a:t>
            </a:r>
          </a:p>
          <a:p>
            <a:pPr marL="285750" indent="-285750">
              <a:buClr>
                <a:schemeClr val="accent1"/>
              </a:buClr>
              <a:buFont typeface="Wingdings"/>
              <a:buChar char="§"/>
            </a:pPr>
            <a:endParaRPr lang="en-US" dirty="0">
              <a:solidFill>
                <a:schemeClr val="tx1">
                  <a:lumMod val="65000"/>
                  <a:lumOff val="35000"/>
                </a:schemeClr>
              </a:solidFill>
              <a:latin typeface="Avenir Next LT Pro"/>
            </a:endParaRPr>
          </a:p>
          <a:p>
            <a:pPr marL="285750" indent="-285750">
              <a:buClr>
                <a:schemeClr val="accent1"/>
              </a:buClr>
              <a:buFont typeface="Wingdings"/>
              <a:buChar char="§"/>
            </a:pPr>
            <a:endParaRPr lang="en-US" dirty="0">
              <a:solidFill>
                <a:schemeClr val="tx1">
                  <a:lumMod val="65000"/>
                  <a:lumOff val="35000"/>
                </a:schemeClr>
              </a:solidFill>
              <a:latin typeface="Avenir Next LT Pro"/>
            </a:endParaRPr>
          </a:p>
          <a:p>
            <a:pPr marL="285750" indent="-285750">
              <a:buClr>
                <a:schemeClr val="accent1"/>
              </a:buClr>
              <a:buFont typeface="Wingdings"/>
              <a:buChar char="§"/>
            </a:pPr>
            <a:endParaRPr lang="en-US" dirty="0">
              <a:solidFill>
                <a:schemeClr val="tx1">
                  <a:lumMod val="65000"/>
                  <a:lumOff val="35000"/>
                </a:schemeClr>
              </a:solidFill>
              <a:latin typeface="Avenir Next LT Pro"/>
            </a:endParaRPr>
          </a:p>
          <a:p>
            <a:pPr marL="285750" indent="-285750">
              <a:buClr>
                <a:schemeClr val="accent1"/>
              </a:buClr>
              <a:buFont typeface="Wingdings"/>
              <a:buChar char="§"/>
            </a:pPr>
            <a:endParaRPr lang="en-US" dirty="0">
              <a:solidFill>
                <a:schemeClr val="tx1">
                  <a:lumMod val="65000"/>
                  <a:lumOff val="35000"/>
                </a:schemeClr>
              </a:solidFill>
              <a:latin typeface="Avenir Next LT Pro"/>
            </a:endParaRPr>
          </a:p>
          <a:p>
            <a:pPr marL="285750" indent="-285750">
              <a:buClr>
                <a:schemeClr val="accent1"/>
              </a:buClr>
              <a:buFont typeface="Wingdings"/>
              <a:buChar char="§"/>
            </a:pPr>
            <a:r>
              <a:rPr lang="en-US" dirty="0">
                <a:solidFill>
                  <a:schemeClr val="tx1">
                    <a:lumMod val="65000"/>
                    <a:lumOff val="35000"/>
                  </a:schemeClr>
                </a:solidFill>
                <a:latin typeface="Avenir Next LT Pro"/>
                <a:ea typeface="+mn-lt"/>
                <a:cs typeface="+mn-lt"/>
              </a:rPr>
              <a:t>There are 256 feature maps (or channels) of size 8 × 8</a:t>
            </a:r>
          </a:p>
          <a:p>
            <a:pPr marL="285750" indent="-285750">
              <a:buClr>
                <a:schemeClr val="accent1"/>
              </a:buClr>
              <a:buFont typeface="Wingdings"/>
              <a:buChar char="§"/>
            </a:pPr>
            <a:endParaRPr lang="en-US" dirty="0">
              <a:solidFill>
                <a:schemeClr val="tx1">
                  <a:lumMod val="65000"/>
                  <a:lumOff val="35000"/>
                </a:schemeClr>
              </a:solidFill>
              <a:latin typeface="Avenir Next LT Pro"/>
            </a:endParaRPr>
          </a:p>
          <a:p>
            <a:pPr marL="285750" indent="-285750">
              <a:buClr>
                <a:schemeClr val="accent1"/>
              </a:buClr>
              <a:buFont typeface="Wingdings"/>
              <a:buChar char="§"/>
            </a:pPr>
            <a:r>
              <a:rPr lang="en-US" dirty="0">
                <a:solidFill>
                  <a:schemeClr val="tx1">
                    <a:lumMod val="65000"/>
                    <a:lumOff val="35000"/>
                  </a:schemeClr>
                </a:solidFill>
                <a:latin typeface="Avenir Next LT Pro"/>
                <a:ea typeface="+mn-lt"/>
                <a:cs typeface="+mn-lt"/>
              </a:rPr>
              <a:t>Now we can add a fully connected layer to get to the output layer with a single unit</a:t>
            </a:r>
          </a:p>
          <a:p>
            <a:pPr marL="742950" lvl="1" indent="-285750">
              <a:buClr>
                <a:schemeClr val="accent1"/>
              </a:buClr>
              <a:buFont typeface="Wingdings"/>
              <a:buChar char="§"/>
            </a:pPr>
            <a:r>
              <a:rPr lang="en-US" dirty="0">
                <a:solidFill>
                  <a:schemeClr val="tx1">
                    <a:lumMod val="65000"/>
                    <a:lumOff val="35000"/>
                  </a:schemeClr>
                </a:solidFill>
                <a:latin typeface="Avenir Next LT Pro"/>
                <a:ea typeface="+mn-lt"/>
                <a:cs typeface="+mn-lt"/>
              </a:rPr>
              <a:t>If we flatten the feature maps, the number of input units to this fully connected layer will be 8 × 8 × 256 = 16384</a:t>
            </a:r>
            <a:endParaRPr lang="en-US" dirty="0">
              <a:solidFill>
                <a:schemeClr val="tx1">
                  <a:lumMod val="65000"/>
                  <a:lumOff val="35000"/>
                </a:schemeClr>
              </a:solidFill>
              <a:latin typeface="Avenir Next LT Pro"/>
            </a:endParaRPr>
          </a:p>
          <a:p>
            <a:pPr lvl="1">
              <a:buClr>
                <a:schemeClr val="accent1"/>
              </a:buClr>
            </a:pPr>
            <a:endParaRPr lang="en-US" dirty="0">
              <a:solidFill>
                <a:schemeClr val="tx1">
                  <a:lumMod val="65000"/>
                  <a:lumOff val="35000"/>
                </a:schemeClr>
              </a:solidFill>
              <a:latin typeface="Avenir Next LT Pro"/>
            </a:endParaRPr>
          </a:p>
          <a:p>
            <a:pPr lvl="1">
              <a:buClr>
                <a:schemeClr val="accent1"/>
              </a:buClr>
            </a:pPr>
            <a:r>
              <a:rPr lang="en-US" dirty="0">
                <a:solidFill>
                  <a:schemeClr val="tx1">
                    <a:lumMod val="75000"/>
                    <a:lumOff val="25000"/>
                  </a:schemeClr>
                </a:solidFill>
                <a:latin typeface="Avenir Next LT Pro"/>
                <a:ea typeface="+mn-lt"/>
                <a:cs typeface="+mn-lt"/>
              </a:rPr>
              <a:t>&gt;&gt;&gt; </a:t>
            </a:r>
            <a:r>
              <a:rPr lang="en-US" dirty="0" err="1">
                <a:solidFill>
                  <a:schemeClr val="tx1">
                    <a:lumMod val="75000"/>
                    <a:lumOff val="25000"/>
                  </a:schemeClr>
                </a:solidFill>
                <a:latin typeface="Avenir Next LT Pro"/>
                <a:ea typeface="+mn-lt"/>
                <a:cs typeface="+mn-lt"/>
              </a:rPr>
              <a:t>model.add</a:t>
            </a:r>
            <a:r>
              <a:rPr lang="en-US" dirty="0">
                <a:solidFill>
                  <a:schemeClr val="tx1">
                    <a:lumMod val="75000"/>
                    <a:lumOff val="25000"/>
                  </a:schemeClr>
                </a:solidFill>
                <a:latin typeface="Avenir Next LT Pro"/>
                <a:ea typeface="+mn-lt"/>
                <a:cs typeface="+mn-lt"/>
              </a:rPr>
              <a:t>(</a:t>
            </a:r>
            <a:r>
              <a:rPr lang="en-US" dirty="0" err="1">
                <a:solidFill>
                  <a:schemeClr val="tx1">
                    <a:lumMod val="75000"/>
                    <a:lumOff val="25000"/>
                  </a:schemeClr>
                </a:solidFill>
                <a:latin typeface="Avenir Next LT Pro"/>
                <a:ea typeface="+mn-lt"/>
                <a:cs typeface="+mn-lt"/>
              </a:rPr>
              <a:t>tf.keras.layers.Flatten</a:t>
            </a:r>
            <a:r>
              <a:rPr lang="en-US" dirty="0">
                <a:solidFill>
                  <a:schemeClr val="tx1">
                    <a:lumMod val="75000"/>
                    <a:lumOff val="25000"/>
                  </a:schemeClr>
                </a:solidFill>
                <a:latin typeface="Avenir Next LT Pro"/>
                <a:ea typeface="+mn-lt"/>
                <a:cs typeface="+mn-lt"/>
              </a:rPr>
              <a:t>())</a:t>
            </a:r>
          </a:p>
          <a:p>
            <a:pPr lvl="1">
              <a:buClr>
                <a:schemeClr val="accent1"/>
              </a:buClr>
            </a:pPr>
            <a:r>
              <a:rPr lang="en-US" dirty="0">
                <a:solidFill>
                  <a:schemeClr val="tx1">
                    <a:lumMod val="75000"/>
                    <a:lumOff val="25000"/>
                  </a:schemeClr>
                </a:solidFill>
                <a:latin typeface="Avenir Next LT Pro"/>
                <a:ea typeface="+mn-lt"/>
                <a:cs typeface="+mn-lt"/>
              </a:rPr>
              <a:t>&gt;&gt;&gt; </a:t>
            </a:r>
            <a:r>
              <a:rPr lang="en-US" dirty="0" err="1">
                <a:solidFill>
                  <a:schemeClr val="tx1">
                    <a:lumMod val="75000"/>
                    <a:lumOff val="25000"/>
                  </a:schemeClr>
                </a:solidFill>
                <a:latin typeface="Avenir Next LT Pro"/>
                <a:ea typeface="+mn-lt"/>
                <a:cs typeface="+mn-lt"/>
              </a:rPr>
              <a:t>model.add</a:t>
            </a:r>
            <a:r>
              <a:rPr lang="en-US" dirty="0">
                <a:solidFill>
                  <a:schemeClr val="tx1">
                    <a:lumMod val="75000"/>
                    <a:lumOff val="25000"/>
                  </a:schemeClr>
                </a:solidFill>
                <a:latin typeface="Avenir Next LT Pro"/>
                <a:ea typeface="+mn-lt"/>
                <a:cs typeface="+mn-lt"/>
              </a:rPr>
              <a:t>(</a:t>
            </a:r>
            <a:r>
              <a:rPr lang="en-US" dirty="0" err="1">
                <a:solidFill>
                  <a:schemeClr val="tx1">
                    <a:lumMod val="75000"/>
                    <a:lumOff val="25000"/>
                  </a:schemeClr>
                </a:solidFill>
                <a:latin typeface="Avenir Next LT Pro"/>
                <a:ea typeface="+mn-lt"/>
                <a:cs typeface="+mn-lt"/>
              </a:rPr>
              <a:t>tf.keras.layers.Dense</a:t>
            </a:r>
            <a:r>
              <a:rPr lang="en-US" dirty="0">
                <a:solidFill>
                  <a:schemeClr val="tx1">
                    <a:lumMod val="75000"/>
                    <a:lumOff val="25000"/>
                  </a:schemeClr>
                </a:solidFill>
                <a:latin typeface="Avenir Next LT Pro"/>
                <a:ea typeface="+mn-lt"/>
                <a:cs typeface="+mn-lt"/>
              </a:rPr>
              <a:t>(16384, activation='</a:t>
            </a:r>
            <a:r>
              <a:rPr lang="en-US" dirty="0" err="1">
                <a:solidFill>
                  <a:schemeClr val="tx1">
                    <a:lumMod val="75000"/>
                    <a:lumOff val="25000"/>
                  </a:schemeClr>
                </a:solidFill>
                <a:latin typeface="Avenir Next LT Pro"/>
                <a:ea typeface="+mn-lt"/>
                <a:cs typeface="+mn-lt"/>
              </a:rPr>
              <a:t>relu</a:t>
            </a:r>
            <a:r>
              <a:rPr lang="en-US" dirty="0">
                <a:solidFill>
                  <a:schemeClr val="tx1">
                    <a:lumMod val="75000"/>
                    <a:lumOff val="25000"/>
                  </a:schemeClr>
                </a:solidFill>
                <a:latin typeface="Avenir Next LT Pro"/>
                <a:ea typeface="+mn-lt"/>
                <a:cs typeface="+mn-lt"/>
              </a:rPr>
              <a:t>'))</a:t>
            </a:r>
            <a:endParaRPr lang="en-US" dirty="0">
              <a:solidFill>
                <a:schemeClr val="tx1">
                  <a:lumMod val="75000"/>
                  <a:lumOff val="25000"/>
                </a:schemeClr>
              </a:solidFill>
              <a:latin typeface="Avenir Next LT Pro"/>
              <a:cs typeface="Courier New"/>
            </a:endParaRPr>
          </a:p>
        </p:txBody>
      </p:sp>
      <p:pic>
        <p:nvPicPr>
          <p:cNvPr id="4" name="Picture 4">
            <a:extLst>
              <a:ext uri="{FF2B5EF4-FFF2-40B4-BE49-F238E27FC236}">
                <a16:creationId xmlns:a16="http://schemas.microsoft.com/office/drawing/2014/main" id="{CA96B757-9D4D-1B4F-7360-C061FBA206E7}"/>
              </a:ext>
            </a:extLst>
          </p:cNvPr>
          <p:cNvPicPr>
            <a:picLocks noChangeAspect="1"/>
          </p:cNvPicPr>
          <p:nvPr/>
        </p:nvPicPr>
        <p:blipFill>
          <a:blip r:embed="rId2"/>
          <a:stretch>
            <a:fillRect/>
          </a:stretch>
        </p:blipFill>
        <p:spPr>
          <a:xfrm>
            <a:off x="1012722" y="3141710"/>
            <a:ext cx="8998974" cy="685192"/>
          </a:xfrm>
          <a:prstGeom prst="rect">
            <a:avLst/>
          </a:prstGeom>
        </p:spPr>
      </p:pic>
    </p:spTree>
    <p:extLst>
      <p:ext uri="{BB962C8B-B14F-4D97-AF65-F5344CB8AC3E}">
        <p14:creationId xmlns:p14="http://schemas.microsoft.com/office/powerpoint/2010/main" val="26527989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Implementation of a CNN with TensorFlow</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49</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TextBox 7">
            <a:extLst>
              <a:ext uri="{FF2B5EF4-FFF2-40B4-BE49-F238E27FC236}">
                <a16:creationId xmlns:a16="http://schemas.microsoft.com/office/drawing/2014/main" id="{895978AF-82BA-CC93-7977-EF8849BD391F}"/>
              </a:ext>
            </a:extLst>
          </p:cNvPr>
          <p:cNvSpPr txBox="1"/>
          <p:nvPr/>
        </p:nvSpPr>
        <p:spPr>
          <a:xfrm>
            <a:off x="975851" y="1772350"/>
            <a:ext cx="10277166"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65000"/>
                    <a:lumOff val="35000"/>
                  </a:schemeClr>
                </a:solidFill>
                <a:latin typeface="Avenir Next LT Pro"/>
                <a:ea typeface="+mn-lt"/>
                <a:cs typeface="+mn-lt"/>
              </a:rPr>
              <a:t>Alternatively, we can insert a global average pooling:</a:t>
            </a:r>
            <a:endParaRPr lang="en-US" dirty="0">
              <a:solidFill>
                <a:schemeClr val="tx1">
                  <a:lumMod val="65000"/>
                  <a:lumOff val="35000"/>
                </a:schemeClr>
              </a:solidFill>
              <a:latin typeface="Avenir Next LT Pro"/>
              <a:ea typeface="+mn-lt"/>
              <a:cs typeface="Courier New"/>
            </a:endParaRPr>
          </a:p>
          <a:p>
            <a:pPr marL="742950" lvl="1" indent="-285750">
              <a:buClr>
                <a:schemeClr val="accent1"/>
              </a:buClr>
              <a:buFont typeface="Wingdings"/>
              <a:buChar char="§"/>
            </a:pPr>
            <a:r>
              <a:rPr lang="en-US" dirty="0">
                <a:solidFill>
                  <a:schemeClr val="tx1">
                    <a:lumMod val="65000"/>
                    <a:lumOff val="35000"/>
                  </a:schemeClr>
                </a:solidFill>
                <a:latin typeface="Avenir Next LT Pro"/>
                <a:ea typeface="+mn-lt"/>
                <a:cs typeface="+mn-lt"/>
              </a:rPr>
              <a:t>a special case of average-pooling when the pooling size is equal to the size of the input feature maps</a:t>
            </a:r>
            <a:endParaRPr lang="en-US" dirty="0">
              <a:solidFill>
                <a:schemeClr val="tx1">
                  <a:lumMod val="65000"/>
                  <a:lumOff val="35000"/>
                </a:schemeClr>
              </a:solidFill>
              <a:latin typeface="Avenir Next LT Pro"/>
            </a:endParaRPr>
          </a:p>
          <a:p>
            <a:pPr marL="742950" lvl="1" indent="-285750">
              <a:buClr>
                <a:schemeClr val="accent1"/>
              </a:buClr>
              <a:buFont typeface="Wingdings"/>
              <a:buChar char="§"/>
            </a:pPr>
            <a:r>
              <a:rPr lang="en-US" dirty="0">
                <a:solidFill>
                  <a:schemeClr val="tx1">
                    <a:lumMod val="65000"/>
                    <a:lumOff val="35000"/>
                  </a:schemeClr>
                </a:solidFill>
                <a:latin typeface="Avenir Next LT Pro"/>
                <a:ea typeface="+mn-lt"/>
                <a:cs typeface="+mn-lt"/>
              </a:rPr>
              <a:t>It reduces the hidden units from 16384 to 256</a:t>
            </a:r>
            <a:endParaRPr lang="en-US" dirty="0">
              <a:solidFill>
                <a:schemeClr val="tx1">
                  <a:lumMod val="65000"/>
                  <a:lumOff val="35000"/>
                </a:schemeClr>
              </a:solidFill>
              <a:latin typeface="Avenir Next LT Pro"/>
              <a:cs typeface="Courier New"/>
            </a:endParaRPr>
          </a:p>
          <a:p>
            <a:pPr marL="742950" lvl="1"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a:p>
            <a:pPr marL="742950" lvl="1"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a:p>
            <a:pPr marL="742950" lvl="1"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a:p>
            <a:pPr marL="742950" lvl="1"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a:p>
            <a:pPr marL="742950" lvl="1"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a:p>
            <a:pPr marL="742950" lvl="1"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a:p>
            <a:pPr marL="285750" indent="-285750">
              <a:buClr>
                <a:schemeClr val="accent1"/>
              </a:buClr>
              <a:buFont typeface="Wingdings"/>
              <a:buChar char="§"/>
            </a:pPr>
            <a:r>
              <a:rPr lang="en-US" dirty="0">
                <a:solidFill>
                  <a:schemeClr val="tx1">
                    <a:lumMod val="65000"/>
                    <a:lumOff val="35000"/>
                  </a:schemeClr>
                </a:solidFill>
                <a:latin typeface="Avenir Next LT Pro"/>
                <a:ea typeface="+mn-lt"/>
                <a:cs typeface="+mn-lt"/>
              </a:rPr>
              <a:t>Finally, we can add a fully connected (dense) layer to get a single output unit</a:t>
            </a:r>
            <a:endParaRPr lang="en-US" dirty="0">
              <a:solidFill>
                <a:schemeClr val="tx1">
                  <a:lumMod val="65000"/>
                  <a:lumOff val="35000"/>
                </a:schemeClr>
              </a:solidFill>
              <a:latin typeface="Avenir Next LT Pro"/>
              <a:cs typeface="Courier New"/>
            </a:endParaRPr>
          </a:p>
          <a:p>
            <a:pPr marL="285750" indent="-285750">
              <a:buClr>
                <a:schemeClr val="accent1"/>
              </a:buClr>
              <a:buFont typeface="Wingdings"/>
              <a:buChar char="§"/>
            </a:pPr>
            <a:endParaRPr lang="en-US" dirty="0">
              <a:solidFill>
                <a:schemeClr val="tx1">
                  <a:lumMod val="65000"/>
                  <a:lumOff val="35000"/>
                </a:schemeClr>
              </a:solidFill>
              <a:latin typeface="Avenir Next LT Pro"/>
              <a:ea typeface="+mn-lt"/>
              <a:cs typeface="Courier New"/>
            </a:endParaRPr>
          </a:p>
          <a:p>
            <a:pPr lvl="1">
              <a:buClr>
                <a:schemeClr val="accent1"/>
              </a:buClr>
            </a:pPr>
            <a:r>
              <a:rPr lang="en-US" dirty="0">
                <a:solidFill>
                  <a:schemeClr val="tx1">
                    <a:lumMod val="75000"/>
                    <a:lumOff val="25000"/>
                  </a:schemeClr>
                </a:solidFill>
                <a:latin typeface="Avenir Next LT Pro"/>
                <a:ea typeface="+mn-lt"/>
                <a:cs typeface="Courier New"/>
              </a:rPr>
              <a:t>&gt;&gt;&gt; </a:t>
            </a:r>
            <a:r>
              <a:rPr lang="en-US" dirty="0" err="1">
                <a:solidFill>
                  <a:schemeClr val="tx1">
                    <a:lumMod val="75000"/>
                    <a:lumOff val="25000"/>
                  </a:schemeClr>
                </a:solidFill>
                <a:latin typeface="Avenir Next LT Pro"/>
                <a:ea typeface="+mn-lt"/>
                <a:cs typeface="+mn-lt"/>
              </a:rPr>
              <a:t>model.add</a:t>
            </a:r>
            <a:r>
              <a:rPr lang="en-US" dirty="0">
                <a:solidFill>
                  <a:schemeClr val="tx1">
                    <a:lumMod val="75000"/>
                    <a:lumOff val="25000"/>
                  </a:schemeClr>
                </a:solidFill>
                <a:latin typeface="Avenir Next LT Pro"/>
                <a:ea typeface="+mn-lt"/>
                <a:cs typeface="+mn-lt"/>
              </a:rPr>
              <a:t>(Dense(1, activation='sigmoid'))</a:t>
            </a:r>
            <a:endParaRPr lang="en-US" dirty="0">
              <a:solidFill>
                <a:schemeClr val="tx1">
                  <a:lumMod val="75000"/>
                  <a:lumOff val="25000"/>
                </a:schemeClr>
              </a:solidFill>
              <a:latin typeface="Avenir Next LT Pro"/>
              <a:cs typeface="Courier New"/>
            </a:endParaRPr>
          </a:p>
          <a:p>
            <a:pPr lvl="1">
              <a:buClr>
                <a:schemeClr val="accent1"/>
              </a:buClr>
            </a:pPr>
            <a:r>
              <a:rPr lang="en-US" dirty="0">
                <a:solidFill>
                  <a:schemeClr val="tx1">
                    <a:lumMod val="75000"/>
                    <a:lumOff val="25000"/>
                  </a:schemeClr>
                </a:solidFill>
                <a:latin typeface="Avenir Next LT Pro"/>
                <a:ea typeface="+mn-lt"/>
                <a:cs typeface="Courier New"/>
              </a:rPr>
              <a:t>&gt;&gt;&gt; </a:t>
            </a:r>
            <a:r>
              <a:rPr lang="en-US" dirty="0" err="1">
                <a:solidFill>
                  <a:schemeClr val="tx1">
                    <a:lumMod val="75000"/>
                    <a:lumOff val="25000"/>
                  </a:schemeClr>
                </a:solidFill>
                <a:latin typeface="Avenir Next LT Pro"/>
                <a:ea typeface="+mn-lt"/>
                <a:cs typeface="+mn-lt"/>
              </a:rPr>
              <a:t>model.compile</a:t>
            </a:r>
            <a:r>
              <a:rPr lang="en-US" dirty="0">
                <a:solidFill>
                  <a:schemeClr val="tx1">
                    <a:lumMod val="75000"/>
                    <a:lumOff val="25000"/>
                  </a:schemeClr>
                </a:solidFill>
                <a:latin typeface="Avenir Next LT Pro"/>
                <a:ea typeface="+mn-lt"/>
                <a:cs typeface="+mn-lt"/>
              </a:rPr>
              <a:t>(optimizer=Adam(), loss=</a:t>
            </a:r>
            <a:r>
              <a:rPr lang="en-US" dirty="0" err="1">
                <a:solidFill>
                  <a:schemeClr val="tx1">
                    <a:lumMod val="75000"/>
                    <a:lumOff val="25000"/>
                  </a:schemeClr>
                </a:solidFill>
                <a:latin typeface="Avenir Next LT Pro"/>
                <a:ea typeface="+mn-lt"/>
                <a:cs typeface="+mn-lt"/>
              </a:rPr>
              <a:t>BinaryCrossentropy</a:t>
            </a:r>
            <a:r>
              <a:rPr lang="en-US" dirty="0">
                <a:solidFill>
                  <a:schemeClr val="tx1">
                    <a:lumMod val="75000"/>
                    <a:lumOff val="25000"/>
                  </a:schemeClr>
                </a:solidFill>
                <a:latin typeface="Avenir Next LT Pro"/>
                <a:ea typeface="+mn-lt"/>
                <a:cs typeface="+mn-lt"/>
              </a:rPr>
              <a:t>(), metrics=['accuracy'])</a:t>
            </a:r>
            <a:endParaRPr lang="en-US" dirty="0">
              <a:solidFill>
                <a:schemeClr val="tx1">
                  <a:lumMod val="75000"/>
                  <a:lumOff val="25000"/>
                </a:schemeClr>
              </a:solidFill>
              <a:latin typeface="Avenir Next LT Pro"/>
              <a:cs typeface="Courier New"/>
            </a:endParaRPr>
          </a:p>
          <a:p>
            <a:pPr lvl="1">
              <a:buClr>
                <a:schemeClr val="accent1"/>
              </a:buClr>
            </a:pPr>
            <a:endParaRPr lang="en-US" dirty="0">
              <a:solidFill>
                <a:schemeClr val="tx1">
                  <a:lumMod val="65000"/>
                  <a:lumOff val="35000"/>
                </a:schemeClr>
              </a:solidFill>
              <a:latin typeface="Avenir Next LT Pro"/>
              <a:cs typeface="Courier New"/>
            </a:endParaRPr>
          </a:p>
          <a:p>
            <a:pPr marL="742950" lvl="1"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a:p>
            <a:pPr marL="285750"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p:txBody>
      </p:sp>
      <p:sp>
        <p:nvSpPr>
          <p:cNvPr id="3" name="TextBox 2">
            <a:extLst>
              <a:ext uri="{FF2B5EF4-FFF2-40B4-BE49-F238E27FC236}">
                <a16:creationId xmlns:a16="http://schemas.microsoft.com/office/drawing/2014/main" id="{0C32035B-675A-C036-25AF-07F93D3283E8}"/>
              </a:ext>
            </a:extLst>
          </p:cNvPr>
          <p:cNvSpPr txBox="1"/>
          <p:nvPr/>
        </p:nvSpPr>
        <p:spPr>
          <a:xfrm>
            <a:off x="791497" y="1197078"/>
            <a:ext cx="993303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C000"/>
                </a:solidFill>
                <a:latin typeface="Avenir Next LT Pro"/>
              </a:rPr>
              <a:t>3.   BUILDING THE MODEL</a:t>
            </a:r>
            <a:endParaRPr lang="en-US">
              <a:latin typeface="Avenir Next LT Pro"/>
            </a:endParaRPr>
          </a:p>
        </p:txBody>
      </p:sp>
      <p:pic>
        <p:nvPicPr>
          <p:cNvPr id="5" name="Picture 5" descr="Text&#10;&#10;Description automatically generated">
            <a:extLst>
              <a:ext uri="{FF2B5EF4-FFF2-40B4-BE49-F238E27FC236}">
                <a16:creationId xmlns:a16="http://schemas.microsoft.com/office/drawing/2014/main" id="{07B59EFF-D231-01D9-AA02-DB36A9664455}"/>
              </a:ext>
            </a:extLst>
          </p:cNvPr>
          <p:cNvPicPr>
            <a:picLocks noChangeAspect="1"/>
          </p:cNvPicPr>
          <p:nvPr/>
        </p:nvPicPr>
        <p:blipFill>
          <a:blip r:embed="rId2"/>
          <a:stretch>
            <a:fillRect/>
          </a:stretch>
        </p:blipFill>
        <p:spPr>
          <a:xfrm>
            <a:off x="1209367" y="3155967"/>
            <a:ext cx="8845344" cy="1111419"/>
          </a:xfrm>
          <a:prstGeom prst="rect">
            <a:avLst/>
          </a:prstGeom>
        </p:spPr>
      </p:pic>
    </p:spTree>
    <p:extLst>
      <p:ext uri="{BB962C8B-B14F-4D97-AF65-F5344CB8AC3E}">
        <p14:creationId xmlns:p14="http://schemas.microsoft.com/office/powerpoint/2010/main" val="3702801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38201" y="413697"/>
            <a:ext cx="7657599" cy="741352"/>
          </a:xfrm>
        </p:spPr>
        <p:txBody>
          <a:bodyPr anchor="b">
            <a:normAutofit/>
          </a:bodyPr>
          <a:lstStyle/>
          <a:p>
            <a:r>
              <a:rPr lang="en-US">
                <a:latin typeface="Avenir Next LT Pro"/>
              </a:rPr>
              <a:t>Digital images</a:t>
            </a:r>
            <a:endParaRPr lang="en-US"/>
          </a:p>
        </p:txBody>
      </p:sp>
      <p:pic>
        <p:nvPicPr>
          <p:cNvPr id="14" name="Picture 14">
            <a:extLst>
              <a:ext uri="{FF2B5EF4-FFF2-40B4-BE49-F238E27FC236}">
                <a16:creationId xmlns:a16="http://schemas.microsoft.com/office/drawing/2014/main" id="{C2D5273B-9C38-E5FF-4686-39C0BA5213E2}"/>
              </a:ext>
            </a:extLst>
          </p:cNvPr>
          <p:cNvPicPr>
            <a:picLocks noChangeAspect="1"/>
          </p:cNvPicPr>
          <p:nvPr/>
        </p:nvPicPr>
        <p:blipFill rotWithShape="1">
          <a:blip r:embed="rId2"/>
          <a:srcRect l="3330" t="990" r="925" b="-604"/>
          <a:stretch/>
        </p:blipFill>
        <p:spPr>
          <a:xfrm>
            <a:off x="1632857" y="1642525"/>
            <a:ext cx="8701325" cy="1702192"/>
          </a:xfrm>
          <a:prstGeom prst="rect">
            <a:avLst/>
          </a:prstGeom>
        </p:spPr>
      </p:pic>
      <p:pic>
        <p:nvPicPr>
          <p:cNvPr id="15" name="Picture 15" descr="Calendar&#10;&#10;Description automatically generated">
            <a:extLst>
              <a:ext uri="{FF2B5EF4-FFF2-40B4-BE49-F238E27FC236}">
                <a16:creationId xmlns:a16="http://schemas.microsoft.com/office/drawing/2014/main" id="{F3656F4C-36A9-5023-B6FF-FB98DF833E64}"/>
              </a:ext>
            </a:extLst>
          </p:cNvPr>
          <p:cNvPicPr>
            <a:picLocks noChangeAspect="1"/>
          </p:cNvPicPr>
          <p:nvPr/>
        </p:nvPicPr>
        <p:blipFill>
          <a:blip r:embed="rId3"/>
          <a:stretch>
            <a:fillRect/>
          </a:stretch>
        </p:blipFill>
        <p:spPr>
          <a:xfrm>
            <a:off x="1175657" y="3779308"/>
            <a:ext cx="4180113" cy="2739267"/>
          </a:xfrm>
          <a:prstGeom prst="rect">
            <a:avLst/>
          </a:prstGeom>
        </p:spPr>
      </p:pic>
      <p:sp>
        <p:nvSpPr>
          <p:cNvPr id="4" name="Slide Number Placeholder 3">
            <a:extLst>
              <a:ext uri="{FF2B5EF4-FFF2-40B4-BE49-F238E27FC236}">
                <a16:creationId xmlns:a16="http://schemas.microsoft.com/office/drawing/2014/main" id="{32DD2CA0-C4BC-C72C-7A7C-41BC832146A8}"/>
              </a:ext>
            </a:extLst>
          </p:cNvPr>
          <p:cNvSpPr>
            <a:spLocks noGrp="1"/>
          </p:cNvSpPr>
          <p:nvPr>
            <p:ph type="sldNum" sz="quarter" idx="12"/>
          </p:nvPr>
        </p:nvSpPr>
        <p:spPr/>
        <p:txBody>
          <a:bodyPr>
            <a:normAutofit lnSpcReduction="10000"/>
          </a:bodyPr>
          <a:lstStyle/>
          <a:p>
            <a:fld id="{4FAB73BC-B049-4115-A692-8D63A059BFB8}" type="slidenum">
              <a:rPr lang="en-US" dirty="0"/>
              <a:t>5</a:t>
            </a:fld>
            <a:endParaRPr lang="en-US"/>
          </a:p>
        </p:txBody>
      </p:sp>
      <p:sp>
        <p:nvSpPr>
          <p:cNvPr id="5" name="TextBox 4">
            <a:extLst>
              <a:ext uri="{FF2B5EF4-FFF2-40B4-BE49-F238E27FC236}">
                <a16:creationId xmlns:a16="http://schemas.microsoft.com/office/drawing/2014/main" id="{D813D18E-2A63-6350-1A54-13A25A6A77B4}"/>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a:t>
            </a:r>
            <a:r>
              <a:rPr lang="it-IT" sz="1000" err="1">
                <a:solidFill>
                  <a:srgbClr val="FFFFFF"/>
                </a:solidFill>
                <a:latin typeface="Avenir Next LT Pro"/>
              </a:rPr>
              <a:t>Cirotto</a:t>
            </a:r>
            <a:r>
              <a:rPr lang="it-IT" sz="1000">
                <a:solidFill>
                  <a:srgbClr val="FFFFFF"/>
                </a:solidFill>
                <a:latin typeface="Avenir Next LT Pro"/>
              </a:rPr>
              <a:t>, Università degli studi di Napoli "Federico II" - INFN Napoli</a:t>
            </a:r>
          </a:p>
        </p:txBody>
      </p:sp>
      <p:sp>
        <p:nvSpPr>
          <p:cNvPr id="6" name="Footer Placeholder 10">
            <a:extLst>
              <a:ext uri="{FF2B5EF4-FFF2-40B4-BE49-F238E27FC236}">
                <a16:creationId xmlns:a16="http://schemas.microsoft.com/office/drawing/2014/main" id="{94082928-B7C9-BF72-A490-D4D95FF6875E}"/>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0" name="TextBox 7">
            <a:extLst>
              <a:ext uri="{FF2B5EF4-FFF2-40B4-BE49-F238E27FC236}">
                <a16:creationId xmlns:a16="http://schemas.microsoft.com/office/drawing/2014/main" id="{879FBB24-C763-B143-9CC3-B14E54C5D1C9}"/>
              </a:ext>
            </a:extLst>
          </p:cNvPr>
          <p:cNvSpPr txBox="1"/>
          <p:nvPr/>
        </p:nvSpPr>
        <p:spPr>
          <a:xfrm>
            <a:off x="5290457" y="4502713"/>
            <a:ext cx="554539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C00000"/>
              </a:buClr>
              <a:buFont typeface="Wingdings"/>
              <a:buChar char="§"/>
            </a:pPr>
            <a:r>
              <a:rPr lang="en-US" dirty="0">
                <a:solidFill>
                  <a:schemeClr val="tx1">
                    <a:lumMod val="65000"/>
                    <a:lumOff val="35000"/>
                  </a:schemeClr>
                </a:solidFill>
                <a:latin typeface="Avenir Next LT Pro"/>
                <a:ea typeface="+mn-lt"/>
                <a:cs typeface="+mn-lt"/>
              </a:rPr>
              <a:t>An RGB image is therefore represented by a matrix (weight)x(height)x3</a:t>
            </a:r>
          </a:p>
          <a:p>
            <a:pPr marL="285750" indent="-285750">
              <a:buClr>
                <a:srgbClr val="C00000"/>
              </a:buClr>
              <a:buFont typeface="Wingdings"/>
              <a:buChar char="§"/>
            </a:pPr>
            <a:endParaRPr lang="en-US" dirty="0">
              <a:solidFill>
                <a:schemeClr val="tx1">
                  <a:lumMod val="65000"/>
                  <a:lumOff val="35000"/>
                </a:schemeClr>
              </a:solidFill>
              <a:latin typeface="Avenir Next LT Pro"/>
              <a:ea typeface="+mn-lt"/>
              <a:cs typeface="+mn-lt"/>
            </a:endParaRPr>
          </a:p>
          <a:p>
            <a:pPr marL="285750" indent="-285750">
              <a:buClr>
                <a:srgbClr val="C00000"/>
              </a:buClr>
              <a:buFont typeface="Wingdings"/>
              <a:buChar char="§"/>
            </a:pPr>
            <a:r>
              <a:rPr lang="en-US" dirty="0">
                <a:solidFill>
                  <a:schemeClr val="tx1">
                    <a:lumMod val="65000"/>
                    <a:lumOff val="35000"/>
                  </a:schemeClr>
                </a:solidFill>
                <a:latin typeface="Avenir Next LT Pro"/>
                <a:ea typeface="+mn-lt"/>
                <a:cs typeface="+mn-lt"/>
              </a:rPr>
              <a:t>A greyscale image is (weight)x(height)x1</a:t>
            </a:r>
          </a:p>
          <a:p>
            <a:pPr>
              <a:buClr>
                <a:srgbClr val="C00000"/>
              </a:buClr>
            </a:pPr>
            <a:endParaRPr lang="en-US" dirty="0">
              <a:solidFill>
                <a:schemeClr val="tx1">
                  <a:lumMod val="65000"/>
                  <a:lumOff val="35000"/>
                </a:schemeClr>
              </a:solidFill>
              <a:latin typeface="Avenir Next LT Pro"/>
              <a:ea typeface="+mn-lt"/>
              <a:cs typeface="+mn-lt"/>
            </a:endParaRPr>
          </a:p>
          <a:p>
            <a:pPr marL="285750" indent="-285750">
              <a:buFont typeface="Wingdings"/>
              <a:buChar char="§"/>
            </a:pPr>
            <a:endParaRPr lang="en-US" dirty="0">
              <a:solidFill>
                <a:schemeClr val="tx1">
                  <a:lumMod val="65000"/>
                  <a:lumOff val="35000"/>
                </a:schemeClr>
              </a:solidFill>
              <a:latin typeface="Century Schoolbook"/>
            </a:endParaRPr>
          </a:p>
        </p:txBody>
      </p:sp>
    </p:spTree>
    <p:extLst>
      <p:ext uri="{BB962C8B-B14F-4D97-AF65-F5344CB8AC3E}">
        <p14:creationId xmlns:p14="http://schemas.microsoft.com/office/powerpoint/2010/main" val="17420372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Implementation of a CNN with TensorFlow</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50</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TextBox 7">
            <a:extLst>
              <a:ext uri="{FF2B5EF4-FFF2-40B4-BE49-F238E27FC236}">
                <a16:creationId xmlns:a16="http://schemas.microsoft.com/office/drawing/2014/main" id="{895978AF-82BA-CC93-7977-EF8849BD391F}"/>
              </a:ext>
            </a:extLst>
          </p:cNvPr>
          <p:cNvSpPr txBox="1"/>
          <p:nvPr/>
        </p:nvSpPr>
        <p:spPr>
          <a:xfrm>
            <a:off x="975851" y="1772350"/>
            <a:ext cx="974868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65000"/>
                    <a:lumOff val="35000"/>
                  </a:schemeClr>
                </a:solidFill>
                <a:latin typeface="Avenir Next LT Pro"/>
                <a:cs typeface="Courier New"/>
              </a:rPr>
              <a:t>By using</a:t>
            </a:r>
            <a:r>
              <a:rPr lang="en-US" dirty="0">
                <a:solidFill>
                  <a:schemeClr val="tx1">
                    <a:lumMod val="65000"/>
                    <a:lumOff val="35000"/>
                  </a:schemeClr>
                </a:solidFill>
                <a:latin typeface="Avenir Next LT Pro"/>
                <a:ea typeface="+mn-lt"/>
                <a:cs typeface="+mn-lt"/>
              </a:rPr>
              <a:t> </a:t>
            </a:r>
            <a:r>
              <a:rPr lang="en-US" dirty="0" err="1">
                <a:solidFill>
                  <a:schemeClr val="tx1">
                    <a:lumMod val="65000"/>
                    <a:lumOff val="35000"/>
                  </a:schemeClr>
                </a:solidFill>
                <a:latin typeface="Avenir Next LT Pro"/>
                <a:ea typeface="+mn-lt"/>
                <a:cs typeface="+mn-lt"/>
              </a:rPr>
              <a:t>model.summary</a:t>
            </a:r>
            <a:r>
              <a:rPr lang="en-US" dirty="0">
                <a:solidFill>
                  <a:schemeClr val="tx1">
                    <a:lumMod val="65000"/>
                    <a:lumOff val="35000"/>
                  </a:schemeClr>
                </a:solidFill>
                <a:latin typeface="Avenir Next LT Pro"/>
                <a:ea typeface="+mn-lt"/>
                <a:cs typeface="+mn-lt"/>
              </a:rPr>
              <a:t>()</a:t>
            </a:r>
            <a:r>
              <a:rPr lang="en-US" dirty="0">
                <a:solidFill>
                  <a:schemeClr val="tx1">
                    <a:lumMod val="65000"/>
                    <a:lumOff val="35000"/>
                  </a:schemeClr>
                </a:solidFill>
                <a:latin typeface="Avenir Next LT Pro"/>
                <a:cs typeface="Courier New"/>
              </a:rPr>
              <a:t> a table with the network layers and their hyperparameters is printed out:</a:t>
            </a:r>
          </a:p>
          <a:p>
            <a:pPr>
              <a:buClr>
                <a:schemeClr val="accent1"/>
              </a:buClr>
            </a:pPr>
            <a:endParaRPr lang="en-US" dirty="0">
              <a:solidFill>
                <a:schemeClr val="tx1">
                  <a:lumMod val="65000"/>
                  <a:lumOff val="35000"/>
                </a:schemeClr>
              </a:solidFill>
              <a:latin typeface="Avenir Next LT Pro"/>
              <a:cs typeface="Courier New"/>
            </a:endParaRPr>
          </a:p>
          <a:p>
            <a:pPr marL="285750"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a:p>
            <a:pPr marL="285750"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p:txBody>
      </p:sp>
      <p:sp>
        <p:nvSpPr>
          <p:cNvPr id="3" name="TextBox 2">
            <a:extLst>
              <a:ext uri="{FF2B5EF4-FFF2-40B4-BE49-F238E27FC236}">
                <a16:creationId xmlns:a16="http://schemas.microsoft.com/office/drawing/2014/main" id="{0C32035B-675A-C036-25AF-07F93D3283E8}"/>
              </a:ext>
            </a:extLst>
          </p:cNvPr>
          <p:cNvSpPr txBox="1"/>
          <p:nvPr/>
        </p:nvSpPr>
        <p:spPr>
          <a:xfrm>
            <a:off x="791497" y="1197078"/>
            <a:ext cx="993303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C000"/>
                </a:solidFill>
                <a:latin typeface="Avenir Next LT Pro"/>
              </a:rPr>
              <a:t>3.   BUILDING THE MODEL</a:t>
            </a:r>
            <a:endParaRPr lang="en-US">
              <a:latin typeface="Avenir Next LT Pro"/>
            </a:endParaRPr>
          </a:p>
        </p:txBody>
      </p:sp>
      <p:grpSp>
        <p:nvGrpSpPr>
          <p:cNvPr id="7" name="Group 6">
            <a:extLst>
              <a:ext uri="{FF2B5EF4-FFF2-40B4-BE49-F238E27FC236}">
                <a16:creationId xmlns:a16="http://schemas.microsoft.com/office/drawing/2014/main" id="{7A33B9F0-5EFA-47DE-7C54-BA57EF312836}"/>
              </a:ext>
            </a:extLst>
          </p:cNvPr>
          <p:cNvGrpSpPr/>
          <p:nvPr/>
        </p:nvGrpSpPr>
        <p:grpSpPr>
          <a:xfrm>
            <a:off x="2831691" y="2512947"/>
            <a:ext cx="5373328" cy="4106620"/>
            <a:chOff x="3753465" y="2758753"/>
            <a:chExt cx="2755490" cy="2644072"/>
          </a:xfrm>
        </p:grpSpPr>
        <p:pic>
          <p:nvPicPr>
            <p:cNvPr id="4" name="Picture 5" descr="Table&#10;&#10;Description automatically generated">
              <a:extLst>
                <a:ext uri="{FF2B5EF4-FFF2-40B4-BE49-F238E27FC236}">
                  <a16:creationId xmlns:a16="http://schemas.microsoft.com/office/drawing/2014/main" id="{9C74804F-FE2C-5A40-6624-0980DF7C17F6}"/>
                </a:ext>
              </a:extLst>
            </p:cNvPr>
            <p:cNvPicPr>
              <a:picLocks noChangeAspect="1"/>
            </p:cNvPicPr>
            <p:nvPr/>
          </p:nvPicPr>
          <p:blipFill>
            <a:blip r:embed="rId2"/>
            <a:stretch>
              <a:fillRect/>
            </a:stretch>
          </p:blipFill>
          <p:spPr>
            <a:xfrm>
              <a:off x="3765755" y="2758753"/>
              <a:ext cx="2743200" cy="898042"/>
            </a:xfrm>
            <a:prstGeom prst="rect">
              <a:avLst/>
            </a:prstGeom>
          </p:spPr>
        </p:pic>
        <p:pic>
          <p:nvPicPr>
            <p:cNvPr id="6" name="Picture 6" descr="Table&#10;&#10;Description automatically generated">
              <a:extLst>
                <a:ext uri="{FF2B5EF4-FFF2-40B4-BE49-F238E27FC236}">
                  <a16:creationId xmlns:a16="http://schemas.microsoft.com/office/drawing/2014/main" id="{A2A853A1-9A1F-04F6-A73E-2666B577D375}"/>
                </a:ext>
              </a:extLst>
            </p:cNvPr>
            <p:cNvPicPr>
              <a:picLocks noChangeAspect="1"/>
            </p:cNvPicPr>
            <p:nvPr/>
          </p:nvPicPr>
          <p:blipFill>
            <a:blip r:embed="rId3"/>
            <a:stretch>
              <a:fillRect/>
            </a:stretch>
          </p:blipFill>
          <p:spPr>
            <a:xfrm>
              <a:off x="3753465" y="3569109"/>
              <a:ext cx="2755490" cy="1833716"/>
            </a:xfrm>
            <a:prstGeom prst="rect">
              <a:avLst/>
            </a:prstGeom>
          </p:spPr>
        </p:pic>
      </p:grpSp>
    </p:spTree>
    <p:extLst>
      <p:ext uri="{BB962C8B-B14F-4D97-AF65-F5344CB8AC3E}">
        <p14:creationId xmlns:p14="http://schemas.microsoft.com/office/powerpoint/2010/main" val="41409581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Implementation of a CNN with TensorFlow</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51</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TextBox 7">
            <a:extLst>
              <a:ext uri="{FF2B5EF4-FFF2-40B4-BE49-F238E27FC236}">
                <a16:creationId xmlns:a16="http://schemas.microsoft.com/office/drawing/2014/main" id="{895978AF-82BA-CC93-7977-EF8849BD391F}"/>
              </a:ext>
            </a:extLst>
          </p:cNvPr>
          <p:cNvSpPr txBox="1"/>
          <p:nvPr/>
        </p:nvSpPr>
        <p:spPr>
          <a:xfrm>
            <a:off x="837306" y="1756956"/>
            <a:ext cx="9748683"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65000"/>
                    <a:lumOff val="35000"/>
                  </a:schemeClr>
                </a:solidFill>
                <a:latin typeface="Avenir Next LT Pro"/>
                <a:cs typeface="Courier New"/>
              </a:rPr>
              <a:t>Let's now train the model, with the</a:t>
            </a:r>
            <a:r>
              <a:rPr lang="en-US" i="1" dirty="0">
                <a:solidFill>
                  <a:schemeClr val="tx1">
                    <a:lumMod val="65000"/>
                    <a:lumOff val="35000"/>
                  </a:schemeClr>
                </a:solidFill>
                <a:latin typeface="Avenir Next LT Pro"/>
                <a:cs typeface="Courier New"/>
              </a:rPr>
              <a:t> fit</a:t>
            </a:r>
            <a:r>
              <a:rPr lang="en-US" dirty="0">
                <a:solidFill>
                  <a:schemeClr val="tx1">
                    <a:lumMod val="65000"/>
                    <a:lumOff val="35000"/>
                  </a:schemeClr>
                </a:solidFill>
                <a:latin typeface="Avenir Next LT Pro"/>
                <a:cs typeface="Courier New"/>
              </a:rPr>
              <a:t> method</a:t>
            </a:r>
            <a:endParaRPr lang="en-US" dirty="0">
              <a:solidFill>
                <a:schemeClr val="tx1">
                  <a:lumMod val="65000"/>
                  <a:lumOff val="35000"/>
                </a:schemeClr>
              </a:solidFill>
              <a:latin typeface="Avenir Next LT Pro"/>
            </a:endParaRPr>
          </a:p>
          <a:p>
            <a:pPr marL="285750"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a:p>
            <a:pPr marL="285750"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a:p>
            <a:pPr marL="285750"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a:p>
            <a:pPr marL="285750"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a:p>
            <a:pPr marL="285750" indent="-285750">
              <a:buClr>
                <a:schemeClr val="accent1"/>
              </a:buClr>
              <a:buFont typeface="Wingdings"/>
              <a:buChar char="§"/>
            </a:pPr>
            <a:r>
              <a:rPr lang="en-US" dirty="0">
                <a:solidFill>
                  <a:schemeClr val="tx1">
                    <a:lumMod val="65000"/>
                    <a:lumOff val="35000"/>
                  </a:schemeClr>
                </a:solidFill>
                <a:latin typeface="Avenir Next LT Pro"/>
                <a:cs typeface="Courier New"/>
              </a:rPr>
              <a:t>And let's visualize </a:t>
            </a:r>
            <a:r>
              <a:rPr lang="en-US" dirty="0">
                <a:solidFill>
                  <a:schemeClr val="tx1">
                    <a:lumMod val="65000"/>
                    <a:lumOff val="35000"/>
                  </a:schemeClr>
                </a:solidFill>
                <a:latin typeface="Avenir Next LT Pro"/>
                <a:ea typeface="+mn-lt"/>
                <a:cs typeface="+mn-lt"/>
              </a:rPr>
              <a:t>the learning curves:</a:t>
            </a:r>
            <a:endParaRPr lang="en-US" dirty="0">
              <a:solidFill>
                <a:schemeClr val="tx1">
                  <a:lumMod val="65000"/>
                  <a:lumOff val="35000"/>
                </a:schemeClr>
              </a:solidFill>
              <a:latin typeface="Avenir Next LT Pro"/>
              <a:cs typeface="Courier New"/>
            </a:endParaRPr>
          </a:p>
          <a:p>
            <a:pPr marL="285750"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a:p>
            <a:pPr marL="285750"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a:p>
            <a:pPr marL="285750" indent="-285750">
              <a:buClr>
                <a:schemeClr val="accent1"/>
              </a:buClr>
              <a:buFont typeface="Wingdings"/>
              <a:buChar char="§"/>
            </a:pPr>
            <a:r>
              <a:rPr lang="en-US" dirty="0">
                <a:solidFill>
                  <a:schemeClr val="tx1">
                    <a:lumMod val="65000"/>
                    <a:lumOff val="35000"/>
                  </a:schemeClr>
                </a:solidFill>
                <a:latin typeface="Avenir Next LT Pro"/>
                <a:cs typeface="Courier New"/>
              </a:rPr>
              <a:t>hist['loss'], </a:t>
            </a:r>
            <a:r>
              <a:rPr lang="en-US" dirty="0">
                <a:solidFill>
                  <a:schemeClr val="tx1">
                    <a:lumMod val="65000"/>
                    <a:lumOff val="35000"/>
                  </a:schemeClr>
                </a:solidFill>
                <a:latin typeface="Avenir Next LT Pro"/>
                <a:ea typeface="+mn-lt"/>
                <a:cs typeface="+mn-lt"/>
              </a:rPr>
              <a:t>hist['</a:t>
            </a:r>
            <a:r>
              <a:rPr lang="en-US" dirty="0" err="1">
                <a:solidFill>
                  <a:schemeClr val="tx1">
                    <a:lumMod val="65000"/>
                    <a:lumOff val="35000"/>
                  </a:schemeClr>
                </a:solidFill>
                <a:latin typeface="Avenir Next LT Pro"/>
                <a:ea typeface="+mn-lt"/>
                <a:cs typeface="+mn-lt"/>
              </a:rPr>
              <a:t>val_loss</a:t>
            </a:r>
            <a:r>
              <a:rPr lang="en-US" dirty="0">
                <a:solidFill>
                  <a:schemeClr val="tx1">
                    <a:lumMod val="65000"/>
                    <a:lumOff val="35000"/>
                  </a:schemeClr>
                </a:solidFill>
                <a:latin typeface="Avenir Next LT Pro"/>
                <a:ea typeface="+mn-lt"/>
                <a:cs typeface="+mn-lt"/>
              </a:rPr>
              <a:t>'], hist['accuracy'] and hist['</a:t>
            </a:r>
            <a:r>
              <a:rPr lang="en-US" dirty="0" err="1">
                <a:solidFill>
                  <a:schemeClr val="tx1">
                    <a:lumMod val="65000"/>
                    <a:lumOff val="35000"/>
                  </a:schemeClr>
                </a:solidFill>
                <a:latin typeface="Avenir Next LT Pro"/>
                <a:ea typeface="+mn-lt"/>
                <a:cs typeface="+mn-lt"/>
              </a:rPr>
              <a:t>val_accuracy</a:t>
            </a:r>
            <a:r>
              <a:rPr lang="en-US" dirty="0">
                <a:solidFill>
                  <a:schemeClr val="tx1">
                    <a:lumMod val="65000"/>
                    <a:lumOff val="35000"/>
                  </a:schemeClr>
                </a:solidFill>
                <a:latin typeface="Avenir Next LT Pro"/>
                <a:ea typeface="+mn-lt"/>
                <a:cs typeface="+mn-lt"/>
              </a:rPr>
              <a:t>'] are the arrays with loss and accuracy for train and validation dataset, as a function of the training epochs</a:t>
            </a:r>
          </a:p>
          <a:p>
            <a:pPr>
              <a:buClr>
                <a:schemeClr val="accent1"/>
              </a:buClr>
            </a:pPr>
            <a:endParaRPr lang="en-US" dirty="0">
              <a:solidFill>
                <a:schemeClr val="tx1">
                  <a:lumMod val="65000"/>
                  <a:lumOff val="35000"/>
                </a:schemeClr>
              </a:solidFill>
              <a:latin typeface="Avenir Next LT Pro"/>
              <a:cs typeface="Courier New"/>
            </a:endParaRPr>
          </a:p>
          <a:p>
            <a:pPr marL="285750"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a:p>
            <a:pPr marL="285750"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p:txBody>
      </p:sp>
      <p:sp>
        <p:nvSpPr>
          <p:cNvPr id="3" name="TextBox 2">
            <a:extLst>
              <a:ext uri="{FF2B5EF4-FFF2-40B4-BE49-F238E27FC236}">
                <a16:creationId xmlns:a16="http://schemas.microsoft.com/office/drawing/2014/main" id="{0C32035B-675A-C036-25AF-07F93D3283E8}"/>
              </a:ext>
            </a:extLst>
          </p:cNvPr>
          <p:cNvSpPr txBox="1"/>
          <p:nvPr/>
        </p:nvSpPr>
        <p:spPr>
          <a:xfrm>
            <a:off x="791497" y="1197078"/>
            <a:ext cx="993303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C000"/>
                </a:solidFill>
                <a:latin typeface="Avenir Next LT Pro"/>
              </a:rPr>
              <a:t>4.   TRAINING THE MODEL</a:t>
            </a:r>
            <a:endParaRPr lang="en-US">
              <a:latin typeface="Avenir Next LT Pro"/>
            </a:endParaRPr>
          </a:p>
        </p:txBody>
      </p:sp>
      <p:pic>
        <p:nvPicPr>
          <p:cNvPr id="5" name="Picture 8" descr="Text, letter&#10;&#10;Description automatically generated">
            <a:extLst>
              <a:ext uri="{FF2B5EF4-FFF2-40B4-BE49-F238E27FC236}">
                <a16:creationId xmlns:a16="http://schemas.microsoft.com/office/drawing/2014/main" id="{DFA33721-3248-6252-90DD-02F2BDD5CB9F}"/>
              </a:ext>
            </a:extLst>
          </p:cNvPr>
          <p:cNvPicPr>
            <a:picLocks noChangeAspect="1"/>
          </p:cNvPicPr>
          <p:nvPr/>
        </p:nvPicPr>
        <p:blipFill>
          <a:blip r:embed="rId2"/>
          <a:stretch>
            <a:fillRect/>
          </a:stretch>
        </p:blipFill>
        <p:spPr>
          <a:xfrm>
            <a:off x="1479755" y="2073166"/>
            <a:ext cx="7683908" cy="1040185"/>
          </a:xfrm>
          <a:prstGeom prst="rect">
            <a:avLst/>
          </a:prstGeom>
        </p:spPr>
      </p:pic>
      <p:pic>
        <p:nvPicPr>
          <p:cNvPr id="9" name="Picture 12" descr="A picture containing logo&#10;&#10;Description automatically generated">
            <a:extLst>
              <a:ext uri="{FF2B5EF4-FFF2-40B4-BE49-F238E27FC236}">
                <a16:creationId xmlns:a16="http://schemas.microsoft.com/office/drawing/2014/main" id="{0C85DB6B-0796-EC30-9F83-BE14149DE516}"/>
              </a:ext>
            </a:extLst>
          </p:cNvPr>
          <p:cNvPicPr>
            <a:picLocks noChangeAspect="1"/>
          </p:cNvPicPr>
          <p:nvPr/>
        </p:nvPicPr>
        <p:blipFill>
          <a:blip r:embed="rId3"/>
          <a:stretch>
            <a:fillRect/>
          </a:stretch>
        </p:blipFill>
        <p:spPr>
          <a:xfrm>
            <a:off x="1590368" y="3522504"/>
            <a:ext cx="3480619" cy="433654"/>
          </a:xfrm>
          <a:prstGeom prst="rect">
            <a:avLst/>
          </a:prstGeom>
        </p:spPr>
      </p:pic>
      <p:pic>
        <p:nvPicPr>
          <p:cNvPr id="13" name="Picture 13" descr="Chart&#10;&#10;Description automatically generated">
            <a:extLst>
              <a:ext uri="{FF2B5EF4-FFF2-40B4-BE49-F238E27FC236}">
                <a16:creationId xmlns:a16="http://schemas.microsoft.com/office/drawing/2014/main" id="{D200D33E-2EA4-7871-83AA-92286D906302}"/>
              </a:ext>
            </a:extLst>
          </p:cNvPr>
          <p:cNvPicPr>
            <a:picLocks noChangeAspect="1"/>
          </p:cNvPicPr>
          <p:nvPr/>
        </p:nvPicPr>
        <p:blipFill>
          <a:blip r:embed="rId4"/>
          <a:stretch>
            <a:fillRect/>
          </a:stretch>
        </p:blipFill>
        <p:spPr>
          <a:xfrm>
            <a:off x="2038965" y="4627335"/>
            <a:ext cx="7438102" cy="2230633"/>
          </a:xfrm>
          <a:prstGeom prst="rect">
            <a:avLst/>
          </a:prstGeom>
        </p:spPr>
      </p:pic>
    </p:spTree>
    <p:extLst>
      <p:ext uri="{BB962C8B-B14F-4D97-AF65-F5344CB8AC3E}">
        <p14:creationId xmlns:p14="http://schemas.microsoft.com/office/powerpoint/2010/main" val="36582841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Implementation of a CNN with TensorFlow</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52</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TextBox 7">
            <a:extLst>
              <a:ext uri="{FF2B5EF4-FFF2-40B4-BE49-F238E27FC236}">
                <a16:creationId xmlns:a16="http://schemas.microsoft.com/office/drawing/2014/main" id="{895978AF-82BA-CC93-7977-EF8849BD391F}"/>
              </a:ext>
            </a:extLst>
          </p:cNvPr>
          <p:cNvSpPr txBox="1"/>
          <p:nvPr/>
        </p:nvSpPr>
        <p:spPr>
          <a:xfrm>
            <a:off x="837306" y="1756956"/>
            <a:ext cx="974868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65000"/>
                    <a:lumOff val="35000"/>
                  </a:schemeClr>
                </a:solidFill>
                <a:latin typeface="Avenir Next LT Pro"/>
                <a:ea typeface="+mn-lt"/>
                <a:cs typeface="+mn-lt"/>
              </a:rPr>
              <a:t>The losses for the training and validation have not converged to a plateau region. </a:t>
            </a:r>
          </a:p>
          <a:p>
            <a:pPr marL="285750" indent="-285750">
              <a:buClr>
                <a:schemeClr val="accent1"/>
              </a:buClr>
              <a:buFont typeface="Wingdings"/>
              <a:buChar char="§"/>
            </a:pPr>
            <a:endParaRPr lang="en-US" dirty="0">
              <a:solidFill>
                <a:schemeClr val="tx1">
                  <a:lumMod val="65000"/>
                  <a:lumOff val="35000"/>
                </a:schemeClr>
              </a:solidFill>
              <a:latin typeface="Avenir Next LT Pro"/>
              <a:ea typeface="+mn-lt"/>
              <a:cs typeface="+mn-lt"/>
            </a:endParaRPr>
          </a:p>
          <a:p>
            <a:pPr marL="285750" indent="-285750">
              <a:buClr>
                <a:schemeClr val="accent1"/>
              </a:buClr>
              <a:buFont typeface="Wingdings"/>
              <a:buChar char="§"/>
            </a:pPr>
            <a:r>
              <a:rPr lang="en-US" dirty="0">
                <a:solidFill>
                  <a:schemeClr val="tx1">
                    <a:lumMod val="65000"/>
                    <a:lumOff val="35000"/>
                  </a:schemeClr>
                </a:solidFill>
                <a:latin typeface="Avenir Next LT Pro"/>
                <a:ea typeface="+mn-lt"/>
                <a:cs typeface="+mn-lt"/>
              </a:rPr>
              <a:t>Using the fit() method, we can continue training for an additional 10 epochs</a:t>
            </a:r>
            <a:endParaRPr lang="en-US" dirty="0">
              <a:solidFill>
                <a:schemeClr val="tx1">
                  <a:lumMod val="65000"/>
                  <a:lumOff val="35000"/>
                </a:schemeClr>
              </a:solidFill>
              <a:latin typeface="Avenir Next LT Pro"/>
            </a:endParaRPr>
          </a:p>
          <a:p>
            <a:pPr marL="285750" indent="-285750">
              <a:buClr>
                <a:schemeClr val="accent1"/>
              </a:buClr>
              <a:buFont typeface="Wingdings"/>
              <a:buChar char="§"/>
            </a:pPr>
            <a:endParaRPr lang="en-US">
              <a:solidFill>
                <a:schemeClr val="tx1">
                  <a:lumMod val="65000"/>
                  <a:lumOff val="35000"/>
                </a:schemeClr>
              </a:solidFill>
              <a:latin typeface="Avenir Next LT Pro"/>
              <a:cs typeface="Courier New"/>
            </a:endParaRPr>
          </a:p>
          <a:p>
            <a:pPr marL="285750" indent="-285750">
              <a:buClr>
                <a:schemeClr val="accent1"/>
              </a:buClr>
              <a:buFont typeface="Wingdings"/>
              <a:buChar char="§"/>
            </a:pPr>
            <a:endParaRPr lang="en-US">
              <a:solidFill>
                <a:schemeClr val="tx1">
                  <a:lumMod val="65000"/>
                  <a:lumOff val="35000"/>
                </a:schemeClr>
              </a:solidFill>
              <a:latin typeface="Avenir Next LT Pro"/>
              <a:cs typeface="Courier New"/>
            </a:endParaRPr>
          </a:p>
          <a:p>
            <a:pPr marL="285750" indent="-285750">
              <a:buClr>
                <a:schemeClr val="accent1"/>
              </a:buClr>
              <a:buFont typeface="Wingdings"/>
              <a:buChar char="§"/>
            </a:pPr>
            <a:endParaRPr lang="en-US">
              <a:solidFill>
                <a:schemeClr val="tx1">
                  <a:lumMod val="65000"/>
                  <a:lumOff val="35000"/>
                </a:schemeClr>
              </a:solidFill>
              <a:latin typeface="Avenir Next LT Pro"/>
              <a:cs typeface="Courier New"/>
            </a:endParaRPr>
          </a:p>
          <a:p>
            <a:pPr marL="285750" indent="-285750">
              <a:buClr>
                <a:schemeClr val="accent1"/>
              </a:buClr>
              <a:buFont typeface="Wingdings"/>
              <a:buChar char="§"/>
            </a:pPr>
            <a:endParaRPr lang="en-US">
              <a:solidFill>
                <a:schemeClr val="tx1">
                  <a:lumMod val="65000"/>
                  <a:lumOff val="35000"/>
                </a:schemeClr>
              </a:solidFill>
              <a:latin typeface="Avenir Next LT Pro"/>
              <a:cs typeface="Courier New"/>
            </a:endParaRPr>
          </a:p>
          <a:p>
            <a:pPr marL="285750" indent="-285750">
              <a:buClr>
                <a:schemeClr val="accent1"/>
              </a:buClr>
              <a:buFont typeface="Wingdings"/>
              <a:buChar char="§"/>
            </a:pPr>
            <a:endParaRPr lang="en-US">
              <a:solidFill>
                <a:schemeClr val="tx1">
                  <a:lumMod val="65000"/>
                  <a:lumOff val="35000"/>
                </a:schemeClr>
              </a:solidFill>
              <a:latin typeface="Avenir Next LT Pro"/>
              <a:cs typeface="Courier New"/>
            </a:endParaRPr>
          </a:p>
          <a:p>
            <a:pPr marL="285750" indent="-285750">
              <a:buClr>
                <a:schemeClr val="accent1"/>
              </a:buClr>
              <a:buFont typeface="Wingdings"/>
              <a:buChar char="§"/>
            </a:pPr>
            <a:r>
              <a:rPr lang="en-US" dirty="0">
                <a:solidFill>
                  <a:schemeClr val="tx1">
                    <a:lumMod val="65000"/>
                    <a:lumOff val="35000"/>
                  </a:schemeClr>
                </a:solidFill>
                <a:latin typeface="Avenir Next LT Pro"/>
                <a:ea typeface="+mn-lt"/>
                <a:cs typeface="+mn-lt"/>
              </a:rPr>
              <a:t>Once we are happy with the learning curves, we can evaluate the model on the holdout test dataset</a:t>
            </a:r>
            <a:endParaRPr lang="en-US" dirty="0">
              <a:solidFill>
                <a:schemeClr val="tx1">
                  <a:lumMod val="65000"/>
                  <a:lumOff val="35000"/>
                </a:schemeClr>
              </a:solidFill>
              <a:latin typeface="Avenir Next LT Pro"/>
            </a:endParaRPr>
          </a:p>
          <a:p>
            <a:pPr marL="285750" indent="-285750">
              <a:buClr>
                <a:schemeClr val="accent1"/>
              </a:buClr>
              <a:buFont typeface="Wingdings"/>
              <a:buChar char="§"/>
            </a:pPr>
            <a:endParaRPr lang="en-US">
              <a:solidFill>
                <a:schemeClr val="tx1">
                  <a:lumMod val="65000"/>
                  <a:lumOff val="35000"/>
                </a:schemeClr>
              </a:solidFill>
              <a:latin typeface="Avenir Next LT Pro"/>
              <a:ea typeface="+mn-lt"/>
              <a:cs typeface="+mn-lt"/>
            </a:endParaRPr>
          </a:p>
          <a:p>
            <a:pPr marL="285750" indent="-285750">
              <a:buClr>
                <a:schemeClr val="accent1"/>
              </a:buClr>
              <a:buFont typeface="Wingdings"/>
              <a:buChar char="§"/>
            </a:pPr>
            <a:endParaRPr lang="en-US">
              <a:solidFill>
                <a:schemeClr val="tx1">
                  <a:lumMod val="65000"/>
                  <a:lumOff val="35000"/>
                </a:schemeClr>
              </a:solidFill>
              <a:latin typeface="Avenir Next LT Pro"/>
              <a:ea typeface="+mn-lt"/>
              <a:cs typeface="+mn-lt"/>
            </a:endParaRPr>
          </a:p>
          <a:p>
            <a:pPr marL="285750" indent="-285750">
              <a:buClr>
                <a:schemeClr val="accent1"/>
              </a:buClr>
              <a:buFont typeface="Wingdings"/>
              <a:buChar char="§"/>
            </a:pPr>
            <a:endParaRPr lang="en-US">
              <a:solidFill>
                <a:schemeClr val="tx1">
                  <a:lumMod val="65000"/>
                  <a:lumOff val="35000"/>
                </a:schemeClr>
              </a:solidFill>
              <a:latin typeface="Avenir Next LT Pro"/>
              <a:ea typeface="+mn-lt"/>
              <a:cs typeface="+mn-lt"/>
            </a:endParaRPr>
          </a:p>
          <a:p>
            <a:pPr marL="285750" indent="-285750">
              <a:buClr>
                <a:schemeClr val="accent1"/>
              </a:buClr>
              <a:buFont typeface="Wingdings"/>
              <a:buChar char="§"/>
            </a:pPr>
            <a:endParaRPr lang="en-US">
              <a:solidFill>
                <a:schemeClr val="tx1">
                  <a:lumMod val="65000"/>
                  <a:lumOff val="35000"/>
                </a:schemeClr>
              </a:solidFill>
              <a:latin typeface="Avenir Next LT Pro"/>
              <a:ea typeface="+mn-lt"/>
              <a:cs typeface="+mn-lt"/>
            </a:endParaRPr>
          </a:p>
          <a:p>
            <a:pPr marL="285750" indent="-285750">
              <a:buClr>
                <a:schemeClr val="accent1"/>
              </a:buClr>
              <a:buFont typeface="Wingdings"/>
              <a:buChar char="§"/>
            </a:pPr>
            <a:endParaRPr lang="en-US">
              <a:solidFill>
                <a:schemeClr val="tx1">
                  <a:lumMod val="65000"/>
                  <a:lumOff val="35000"/>
                </a:schemeClr>
              </a:solidFill>
              <a:latin typeface="Avenir Next LT Pro"/>
              <a:ea typeface="+mn-lt"/>
              <a:cs typeface="+mn-lt"/>
            </a:endParaRPr>
          </a:p>
          <a:p>
            <a:pPr marL="285750" indent="-285750">
              <a:buClr>
                <a:schemeClr val="accent1"/>
              </a:buClr>
              <a:buFont typeface="Wingdings"/>
              <a:buChar char="§"/>
            </a:pPr>
            <a:endParaRPr lang="en-US">
              <a:solidFill>
                <a:schemeClr val="tx1">
                  <a:lumMod val="65000"/>
                  <a:lumOff val="35000"/>
                </a:schemeClr>
              </a:solidFill>
              <a:latin typeface="Avenir Next LT Pro"/>
              <a:cs typeface="Courier New"/>
            </a:endParaRPr>
          </a:p>
        </p:txBody>
      </p:sp>
      <p:sp>
        <p:nvSpPr>
          <p:cNvPr id="3" name="TextBox 2">
            <a:extLst>
              <a:ext uri="{FF2B5EF4-FFF2-40B4-BE49-F238E27FC236}">
                <a16:creationId xmlns:a16="http://schemas.microsoft.com/office/drawing/2014/main" id="{0C32035B-675A-C036-25AF-07F93D3283E8}"/>
              </a:ext>
            </a:extLst>
          </p:cNvPr>
          <p:cNvSpPr txBox="1"/>
          <p:nvPr/>
        </p:nvSpPr>
        <p:spPr>
          <a:xfrm>
            <a:off x="791497" y="1197078"/>
            <a:ext cx="993303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C000"/>
                </a:solidFill>
                <a:latin typeface="Avenir Next LT Pro"/>
              </a:rPr>
              <a:t>4.   TRAINING THE MODEL</a:t>
            </a:r>
            <a:endParaRPr lang="en-US">
              <a:latin typeface="Avenir Next LT Pro"/>
            </a:endParaRPr>
          </a:p>
        </p:txBody>
      </p:sp>
      <p:pic>
        <p:nvPicPr>
          <p:cNvPr id="4" name="Picture 5">
            <a:extLst>
              <a:ext uri="{FF2B5EF4-FFF2-40B4-BE49-F238E27FC236}">
                <a16:creationId xmlns:a16="http://schemas.microsoft.com/office/drawing/2014/main" id="{12F7C991-5E4E-92AA-382E-A59DF01D6999}"/>
              </a:ext>
            </a:extLst>
          </p:cNvPr>
          <p:cNvPicPr>
            <a:picLocks noChangeAspect="1"/>
          </p:cNvPicPr>
          <p:nvPr/>
        </p:nvPicPr>
        <p:blipFill>
          <a:blip r:embed="rId2"/>
          <a:stretch>
            <a:fillRect/>
          </a:stretch>
        </p:blipFill>
        <p:spPr>
          <a:xfrm>
            <a:off x="1313836" y="2905384"/>
            <a:ext cx="6522474" cy="850585"/>
          </a:xfrm>
          <a:prstGeom prst="rect">
            <a:avLst/>
          </a:prstGeom>
        </p:spPr>
      </p:pic>
      <p:pic>
        <p:nvPicPr>
          <p:cNvPr id="7" name="Picture 13">
            <a:extLst>
              <a:ext uri="{FF2B5EF4-FFF2-40B4-BE49-F238E27FC236}">
                <a16:creationId xmlns:a16="http://schemas.microsoft.com/office/drawing/2014/main" id="{A0BE04FA-D3AB-0374-108B-064DB32FAE7E}"/>
              </a:ext>
            </a:extLst>
          </p:cNvPr>
          <p:cNvPicPr>
            <a:picLocks noChangeAspect="1"/>
          </p:cNvPicPr>
          <p:nvPr/>
        </p:nvPicPr>
        <p:blipFill>
          <a:blip r:embed="rId3"/>
          <a:stretch>
            <a:fillRect/>
          </a:stretch>
        </p:blipFill>
        <p:spPr>
          <a:xfrm>
            <a:off x="1313835" y="4933072"/>
            <a:ext cx="6252087" cy="703533"/>
          </a:xfrm>
          <a:prstGeom prst="rect">
            <a:avLst/>
          </a:prstGeom>
        </p:spPr>
      </p:pic>
    </p:spTree>
    <p:extLst>
      <p:ext uri="{BB962C8B-B14F-4D97-AF65-F5344CB8AC3E}">
        <p14:creationId xmlns:p14="http://schemas.microsoft.com/office/powerpoint/2010/main" val="3555106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Implementation of a CNN with TensorFlow</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53</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3" name="TextBox 2">
            <a:extLst>
              <a:ext uri="{FF2B5EF4-FFF2-40B4-BE49-F238E27FC236}">
                <a16:creationId xmlns:a16="http://schemas.microsoft.com/office/drawing/2014/main" id="{0C32035B-675A-C036-25AF-07F93D3283E8}"/>
              </a:ext>
            </a:extLst>
          </p:cNvPr>
          <p:cNvSpPr txBox="1"/>
          <p:nvPr/>
        </p:nvSpPr>
        <p:spPr>
          <a:xfrm>
            <a:off x="791497" y="1197078"/>
            <a:ext cx="993303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C000"/>
                </a:solidFill>
                <a:latin typeface="Avenir Next LT Pro"/>
              </a:rPr>
              <a:t>5.   APPLYING  THE MODEL</a:t>
            </a:r>
            <a:endParaRPr lang="en-US">
              <a:latin typeface="Avenir Next LT Pro"/>
            </a:endParaRPr>
          </a:p>
        </p:txBody>
      </p:sp>
      <p:pic>
        <p:nvPicPr>
          <p:cNvPr id="6" name="Picture 6">
            <a:extLst>
              <a:ext uri="{FF2B5EF4-FFF2-40B4-BE49-F238E27FC236}">
                <a16:creationId xmlns:a16="http://schemas.microsoft.com/office/drawing/2014/main" id="{64A8FC7B-5E7C-99C2-3C2A-6774759D7982}"/>
              </a:ext>
            </a:extLst>
          </p:cNvPr>
          <p:cNvPicPr>
            <a:picLocks noChangeAspect="1"/>
          </p:cNvPicPr>
          <p:nvPr/>
        </p:nvPicPr>
        <p:blipFill>
          <a:blip r:embed="rId2"/>
          <a:stretch>
            <a:fillRect/>
          </a:stretch>
        </p:blipFill>
        <p:spPr>
          <a:xfrm>
            <a:off x="1061884" y="2499083"/>
            <a:ext cx="9926893" cy="4065947"/>
          </a:xfrm>
          <a:prstGeom prst="rect">
            <a:avLst/>
          </a:prstGeom>
        </p:spPr>
      </p:pic>
      <p:sp>
        <p:nvSpPr>
          <p:cNvPr id="5" name="TextBox 4">
            <a:extLst>
              <a:ext uri="{FF2B5EF4-FFF2-40B4-BE49-F238E27FC236}">
                <a16:creationId xmlns:a16="http://schemas.microsoft.com/office/drawing/2014/main" id="{12ACB2A5-FF67-AEB2-15F1-BD484C9D29C4}"/>
              </a:ext>
            </a:extLst>
          </p:cNvPr>
          <p:cNvSpPr txBox="1"/>
          <p:nvPr/>
        </p:nvSpPr>
        <p:spPr>
          <a:xfrm>
            <a:off x="840658" y="1713271"/>
            <a:ext cx="947829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rgbClr val="595959"/>
                </a:solidFill>
                <a:latin typeface="Avenir Next LT Pro"/>
                <a:cs typeface="Arial"/>
              </a:rPr>
              <a:t>Finally, we can get the prediction results on some test examples using </a:t>
            </a:r>
            <a:r>
              <a:rPr lang="en-US" i="1" dirty="0" err="1">
                <a:solidFill>
                  <a:srgbClr val="595959"/>
                </a:solidFill>
                <a:latin typeface="Avenir Next LT Pro"/>
                <a:cs typeface="Arial"/>
              </a:rPr>
              <a:t>model.predict</a:t>
            </a:r>
            <a:r>
              <a:rPr lang="en-US" i="1" dirty="0">
                <a:solidFill>
                  <a:srgbClr val="595959"/>
                </a:solidFill>
                <a:latin typeface="Avenir Next LT Pro"/>
                <a:cs typeface="Arial"/>
              </a:rPr>
              <a:t>()</a:t>
            </a:r>
            <a:r>
              <a:rPr lang="en-US" dirty="0">
                <a:solidFill>
                  <a:srgbClr val="595959"/>
                </a:solidFill>
                <a:latin typeface="Avenir Next LT Pro"/>
                <a:cs typeface="Arial"/>
              </a:rPr>
              <a:t>​</a:t>
            </a:r>
            <a:endParaRPr lang="en-US" dirty="0">
              <a:solidFill>
                <a:srgbClr val="595959"/>
              </a:solidFill>
              <a:latin typeface="Avenir Next LT Pro"/>
            </a:endParaRPr>
          </a:p>
          <a:p>
            <a:pPr marL="285750" indent="-285750">
              <a:buClr>
                <a:schemeClr val="accent1"/>
              </a:buClr>
              <a:buFont typeface="Arial" panose="020B0604020202020204" pitchFamily="34" charset="0"/>
              <a:buChar char="•"/>
            </a:pPr>
            <a:endParaRPr lang="en-US" dirty="0">
              <a:solidFill>
                <a:srgbClr val="595959"/>
              </a:solidFill>
              <a:latin typeface="Avenir Next LT Pro"/>
              <a:cs typeface="Arial"/>
            </a:endParaRPr>
          </a:p>
        </p:txBody>
      </p:sp>
    </p:spTree>
    <p:extLst>
      <p:ext uri="{BB962C8B-B14F-4D97-AF65-F5344CB8AC3E}">
        <p14:creationId xmlns:p14="http://schemas.microsoft.com/office/powerpoint/2010/main" val="21487284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dirty="0">
                <a:latin typeface="Avenir Next LT Pro"/>
              </a:rPr>
              <a:t>Hands on CNN</a:t>
            </a:r>
            <a:endParaRPr lang="en-US" dirty="0"/>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54</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a:t>
            </a:r>
            <a:r>
              <a:rPr lang="it-IT" sz="1000" err="1">
                <a:solidFill>
                  <a:srgbClr val="FFFFFF"/>
                </a:solidFill>
                <a:latin typeface="Avenir Next LT Pro"/>
              </a:rPr>
              <a:t>Cirotto</a:t>
            </a:r>
            <a:r>
              <a:rPr lang="it-IT" sz="1000">
                <a:solidFill>
                  <a:srgbClr val="FFFFFF"/>
                </a:solidFill>
                <a:latin typeface="Avenir Next LT Pro"/>
              </a:rPr>
              <a:t>, Università degli studi di Napoli "Federico II" - INFN Napoli</a:t>
            </a:r>
          </a:p>
        </p:txBody>
      </p:sp>
      <p:sp>
        <p:nvSpPr>
          <p:cNvPr id="13" name="Content Placeholder 7">
            <a:extLst>
              <a:ext uri="{FF2B5EF4-FFF2-40B4-BE49-F238E27FC236}">
                <a16:creationId xmlns:a16="http://schemas.microsoft.com/office/drawing/2014/main" id="{DEF999D6-D071-B945-B5D2-4301D1F937D9}"/>
              </a:ext>
            </a:extLst>
          </p:cNvPr>
          <p:cNvSpPr>
            <a:spLocks noGrp="1"/>
          </p:cNvSpPr>
          <p:nvPr>
            <p:ph idx="1"/>
          </p:nvPr>
        </p:nvSpPr>
        <p:spPr>
          <a:xfrm>
            <a:off x="996696" y="2067085"/>
            <a:ext cx="9208008" cy="4311593"/>
          </a:xfrm>
        </p:spPr>
        <p:txBody>
          <a:bodyPr vert="horz" lIns="91440" tIns="45720" rIns="91440" bIns="45720" rtlCol="0" anchor="t">
            <a:normAutofit/>
          </a:bodyPr>
          <a:lstStyle/>
          <a:p>
            <a:pPr marL="342900" indent="-342900">
              <a:buFont typeface="Wingdings,Sans-Serif" pitchFamily="34" charset="0"/>
              <a:buChar char="§"/>
            </a:pPr>
            <a:r>
              <a:rPr lang="en-IE" dirty="0">
                <a:latin typeface="Avenir Next LT Pro"/>
                <a:ea typeface="+mn-lt"/>
                <a:cs typeface="+mn-lt"/>
              </a:rPr>
              <a:t>We will provide a dataset containing photos of dogs and cats</a:t>
            </a:r>
          </a:p>
          <a:p>
            <a:pPr marL="342900" indent="-342900">
              <a:buFont typeface="Wingdings,Sans-Serif" pitchFamily="34" charset="0"/>
              <a:buChar char="§"/>
            </a:pPr>
            <a:r>
              <a:rPr lang="en-IE" dirty="0">
                <a:latin typeface="Avenir Next LT Pro"/>
                <a:ea typeface="+mn-lt"/>
                <a:cs typeface="+mn-lt"/>
              </a:rPr>
              <a:t>Pre-processing steps to images</a:t>
            </a:r>
          </a:p>
          <a:p>
            <a:pPr marL="342900" indent="-342900">
              <a:buFont typeface="Wingdings,Sans-Serif" pitchFamily="34" charset="0"/>
              <a:buChar char="§"/>
            </a:pPr>
            <a:r>
              <a:rPr lang="en-IE" dirty="0">
                <a:latin typeface="Avenir Next LT Pro"/>
                <a:ea typeface="+mn-lt"/>
                <a:cs typeface="+mn-lt"/>
              </a:rPr>
              <a:t>Creating a model</a:t>
            </a:r>
          </a:p>
          <a:p>
            <a:pPr marL="342900" indent="-342900">
              <a:buFont typeface="Wingdings,Sans-Serif" pitchFamily="34" charset="0"/>
              <a:buChar char="§"/>
            </a:pPr>
            <a:r>
              <a:rPr lang="en-IE" dirty="0">
                <a:latin typeface="Avenir Next LT Pro"/>
                <a:ea typeface="+mn-lt"/>
                <a:cs typeface="+mn-lt"/>
              </a:rPr>
              <a:t>Training and testing</a:t>
            </a:r>
          </a:p>
          <a:p>
            <a:pPr marL="342900" indent="-342900">
              <a:buFont typeface="Wingdings,Sans-Serif" pitchFamily="34" charset="0"/>
              <a:buChar char="§"/>
            </a:pPr>
            <a:r>
              <a:rPr lang="en-IE" dirty="0">
                <a:latin typeface="Avenir Next LT Pro"/>
                <a:ea typeface="+mn-lt"/>
                <a:cs typeface="+mn-lt"/>
              </a:rPr>
              <a:t>Evaluating performances</a:t>
            </a:r>
          </a:p>
          <a:p>
            <a:pPr marL="342900" indent="-342900">
              <a:buFont typeface="Wingdings,Sans-Serif" pitchFamily="34" charset="0"/>
              <a:buChar char="§"/>
            </a:pPr>
            <a:r>
              <a:rPr lang="en-IE" dirty="0">
                <a:latin typeface="Avenir Next LT Pro"/>
                <a:ea typeface="+mn-lt"/>
                <a:cs typeface="+mn-lt"/>
              </a:rPr>
              <a:t>Improving the model!</a:t>
            </a:r>
          </a:p>
          <a:p>
            <a:pPr marL="342900" indent="-342900">
              <a:buFont typeface="Wingdings,Sans-Serif" pitchFamily="34" charset="0"/>
              <a:buChar char="§"/>
            </a:pPr>
            <a:endParaRPr lang="en-IE" dirty="0">
              <a:latin typeface="Avenir Next LT Pro"/>
              <a:ea typeface="+mn-lt"/>
              <a:cs typeface="+mn-lt"/>
            </a:endParaRPr>
          </a:p>
          <a:p>
            <a:pPr marL="342900" indent="-342900">
              <a:buFont typeface="Wingdings" pitchFamily="34" charset="0"/>
              <a:buChar char="§"/>
            </a:pPr>
            <a:endParaRPr lang="en-IE" dirty="0">
              <a:latin typeface="Avenir Next LT Pro"/>
            </a:endParaRPr>
          </a:p>
        </p:txBody>
      </p:sp>
      <p:sp>
        <p:nvSpPr>
          <p:cNvPr id="14" name="TextBox 5">
            <a:extLst>
              <a:ext uri="{FF2B5EF4-FFF2-40B4-BE49-F238E27FC236}">
                <a16:creationId xmlns:a16="http://schemas.microsoft.com/office/drawing/2014/main" id="{7131B3C3-C7D4-ED4E-B934-B268E523DF3C}"/>
              </a:ext>
            </a:extLst>
          </p:cNvPr>
          <p:cNvSpPr txBox="1"/>
          <p:nvPr/>
        </p:nvSpPr>
        <p:spPr>
          <a:xfrm>
            <a:off x="914400" y="1384350"/>
            <a:ext cx="9592743" cy="4745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solidFill>
                  <a:srgbClr val="FF9245"/>
                </a:solidFill>
                <a:latin typeface="Avenir Next LT Pro"/>
              </a:rPr>
              <a:t>Today you will create a CNN model for classifying dogs and cats</a:t>
            </a:r>
          </a:p>
        </p:txBody>
      </p:sp>
    </p:spTree>
    <p:extLst>
      <p:ext uri="{BB962C8B-B14F-4D97-AF65-F5344CB8AC3E}">
        <p14:creationId xmlns:p14="http://schemas.microsoft.com/office/powerpoint/2010/main" val="35854133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61BD36-4BB6-284C-85D9-822061A5F503}"/>
              </a:ext>
            </a:extLst>
          </p:cNvPr>
          <p:cNvSpPr>
            <a:spLocks noGrp="1"/>
          </p:cNvSpPr>
          <p:nvPr>
            <p:ph type="title"/>
          </p:nvPr>
        </p:nvSpPr>
        <p:spPr/>
        <p:txBody>
          <a:bodyPr/>
          <a:lstStyle/>
          <a:p>
            <a:r>
              <a:rPr lang="it-IT" dirty="0" err="1">
                <a:latin typeface="Arial" panose="020B0604020202020204" pitchFamily="34" charset="0"/>
              </a:rPr>
              <a:t>References</a:t>
            </a:r>
            <a:endParaRPr lang="it-IT" dirty="0"/>
          </a:p>
        </p:txBody>
      </p:sp>
      <p:sp>
        <p:nvSpPr>
          <p:cNvPr id="3" name="Segnaposto contenuto 2">
            <a:extLst>
              <a:ext uri="{FF2B5EF4-FFF2-40B4-BE49-F238E27FC236}">
                <a16:creationId xmlns:a16="http://schemas.microsoft.com/office/drawing/2014/main" id="{A189EA04-E021-3145-BB4B-905B95560A2E}"/>
              </a:ext>
            </a:extLst>
          </p:cNvPr>
          <p:cNvSpPr>
            <a:spLocks noGrp="1"/>
          </p:cNvSpPr>
          <p:nvPr>
            <p:ph idx="1"/>
          </p:nvPr>
        </p:nvSpPr>
        <p:spPr/>
        <p:txBody>
          <a:bodyPr/>
          <a:lstStyle/>
          <a:p>
            <a:r>
              <a:rPr lang="it-IT" dirty="0" err="1">
                <a:solidFill>
                  <a:schemeClr val="tx1">
                    <a:lumMod val="75000"/>
                    <a:lumOff val="25000"/>
                  </a:schemeClr>
                </a:solidFill>
                <a:latin typeface="Helvetica" pitchFamily="2" charset="0"/>
              </a:rPr>
              <a:t>Raschka</a:t>
            </a:r>
            <a:r>
              <a:rPr lang="it-IT" dirty="0">
                <a:solidFill>
                  <a:schemeClr val="tx1">
                    <a:lumMod val="75000"/>
                    <a:lumOff val="25000"/>
                  </a:schemeClr>
                </a:solidFill>
                <a:latin typeface="Helvetica" pitchFamily="2" charset="0"/>
              </a:rPr>
              <a:t>, Sebastian. </a:t>
            </a:r>
            <a:r>
              <a:rPr lang="it-IT" dirty="0" err="1">
                <a:solidFill>
                  <a:schemeClr val="tx1">
                    <a:lumMod val="75000"/>
                    <a:lumOff val="25000"/>
                  </a:schemeClr>
                </a:solidFill>
                <a:latin typeface="Helvetica" pitchFamily="2" charset="0"/>
              </a:rPr>
              <a:t>Python</a:t>
            </a:r>
            <a:r>
              <a:rPr lang="it-IT" dirty="0">
                <a:solidFill>
                  <a:schemeClr val="tx1">
                    <a:lumMod val="75000"/>
                    <a:lumOff val="25000"/>
                  </a:schemeClr>
                </a:solidFill>
                <a:latin typeface="Helvetica" pitchFamily="2" charset="0"/>
              </a:rPr>
              <a:t> machine </a:t>
            </a:r>
            <a:r>
              <a:rPr lang="it-IT" dirty="0" err="1">
                <a:solidFill>
                  <a:schemeClr val="tx1">
                    <a:lumMod val="75000"/>
                    <a:lumOff val="25000"/>
                  </a:schemeClr>
                </a:solidFill>
                <a:latin typeface="Helvetica" pitchFamily="2" charset="0"/>
              </a:rPr>
              <a:t>learning</a:t>
            </a:r>
            <a:r>
              <a:rPr lang="it-IT" dirty="0">
                <a:solidFill>
                  <a:schemeClr val="tx1">
                    <a:lumMod val="75000"/>
                    <a:lumOff val="25000"/>
                  </a:schemeClr>
                </a:solidFill>
                <a:latin typeface="Helvetica" pitchFamily="2" charset="0"/>
              </a:rPr>
              <a:t>. </a:t>
            </a:r>
            <a:r>
              <a:rPr lang="it-IT" dirty="0" err="1">
                <a:solidFill>
                  <a:schemeClr val="tx1">
                    <a:lumMod val="75000"/>
                    <a:lumOff val="25000"/>
                  </a:schemeClr>
                </a:solidFill>
                <a:latin typeface="Helvetica" pitchFamily="2" charset="0"/>
              </a:rPr>
              <a:t>Packt</a:t>
            </a:r>
            <a:r>
              <a:rPr lang="it-IT" dirty="0">
                <a:solidFill>
                  <a:schemeClr val="tx1">
                    <a:lumMod val="75000"/>
                    <a:lumOff val="25000"/>
                  </a:schemeClr>
                </a:solidFill>
                <a:latin typeface="Helvetica" pitchFamily="2" charset="0"/>
              </a:rPr>
              <a:t> </a:t>
            </a:r>
            <a:r>
              <a:rPr lang="it-IT" dirty="0" err="1">
                <a:solidFill>
                  <a:schemeClr val="tx1">
                    <a:lumMod val="75000"/>
                    <a:lumOff val="25000"/>
                  </a:schemeClr>
                </a:solidFill>
                <a:latin typeface="Helvetica" pitchFamily="2" charset="0"/>
              </a:rPr>
              <a:t>publishing</a:t>
            </a:r>
            <a:r>
              <a:rPr lang="it-IT" dirty="0">
                <a:solidFill>
                  <a:schemeClr val="tx1">
                    <a:lumMod val="75000"/>
                    <a:lumOff val="25000"/>
                  </a:schemeClr>
                </a:solidFill>
                <a:latin typeface="Helvetica" pitchFamily="2" charset="0"/>
              </a:rPr>
              <a:t> </a:t>
            </a:r>
            <a:r>
              <a:rPr lang="it-IT" dirty="0" err="1">
                <a:solidFill>
                  <a:schemeClr val="tx1">
                    <a:lumMod val="75000"/>
                    <a:lumOff val="25000"/>
                  </a:schemeClr>
                </a:solidFill>
                <a:latin typeface="Helvetica" pitchFamily="2" charset="0"/>
              </a:rPr>
              <a:t>ltd</a:t>
            </a:r>
            <a:r>
              <a:rPr lang="it-IT" dirty="0">
                <a:solidFill>
                  <a:schemeClr val="tx1">
                    <a:lumMod val="75000"/>
                    <a:lumOff val="25000"/>
                  </a:schemeClr>
                </a:solidFill>
                <a:latin typeface="Helvetica" pitchFamily="2" charset="0"/>
              </a:rPr>
              <a:t>, 2015</a:t>
            </a:r>
          </a:p>
          <a:p>
            <a:r>
              <a:rPr lang="it-IT" dirty="0">
                <a:solidFill>
                  <a:schemeClr val="tx1">
                    <a:lumMod val="75000"/>
                    <a:lumOff val="25000"/>
                  </a:schemeClr>
                </a:solidFill>
                <a:latin typeface="Helvetica" pitchFamily="2" charset="0"/>
              </a:rPr>
              <a:t>Dive </a:t>
            </a:r>
            <a:r>
              <a:rPr lang="it-IT" dirty="0" err="1">
                <a:solidFill>
                  <a:schemeClr val="tx1">
                    <a:lumMod val="75000"/>
                    <a:lumOff val="25000"/>
                  </a:schemeClr>
                </a:solidFill>
                <a:latin typeface="Helvetica" pitchFamily="2" charset="0"/>
              </a:rPr>
              <a:t>Into</a:t>
            </a:r>
            <a:r>
              <a:rPr lang="it-IT" dirty="0">
                <a:solidFill>
                  <a:schemeClr val="tx1">
                    <a:lumMod val="75000"/>
                    <a:lumOff val="25000"/>
                  </a:schemeClr>
                </a:solidFill>
                <a:latin typeface="Helvetica" pitchFamily="2" charset="0"/>
              </a:rPr>
              <a:t> </a:t>
            </a:r>
            <a:r>
              <a:rPr lang="it-IT" dirty="0" err="1">
                <a:solidFill>
                  <a:schemeClr val="tx1">
                    <a:lumMod val="75000"/>
                    <a:lumOff val="25000"/>
                  </a:schemeClr>
                </a:solidFill>
                <a:latin typeface="Helvetica" pitchFamily="2" charset="0"/>
              </a:rPr>
              <a:t>Deep</a:t>
            </a:r>
            <a:r>
              <a:rPr lang="it-IT" dirty="0">
                <a:solidFill>
                  <a:schemeClr val="tx1">
                    <a:lumMod val="75000"/>
                    <a:lumOff val="25000"/>
                  </a:schemeClr>
                </a:solidFill>
                <a:latin typeface="Helvetica" pitchFamily="2" charset="0"/>
              </a:rPr>
              <a:t> Learning</a:t>
            </a:r>
            <a:br>
              <a:rPr lang="it-IT" dirty="0">
                <a:solidFill>
                  <a:schemeClr val="tx1">
                    <a:lumMod val="75000"/>
                    <a:lumOff val="25000"/>
                  </a:schemeClr>
                </a:solidFill>
                <a:latin typeface="Helvetica" pitchFamily="2" charset="0"/>
              </a:rPr>
            </a:br>
            <a:r>
              <a:rPr lang="it-IT" dirty="0">
                <a:solidFill>
                  <a:schemeClr val="tx1">
                    <a:lumMod val="75000"/>
                    <a:lumOff val="25000"/>
                  </a:schemeClr>
                </a:solidFill>
                <a:latin typeface="Helvetica" pitchFamily="2" charset="0"/>
                <a:hlinkClick r:id="rId2">
                  <a:extLst>
                    <a:ext uri="{A12FA001-AC4F-418D-AE19-62706E023703}">
                      <ahyp:hlinkClr xmlns:ahyp="http://schemas.microsoft.com/office/drawing/2018/hyperlinkcolor" val="tx"/>
                    </a:ext>
                  </a:extLst>
                </a:hlinkClick>
              </a:rPr>
              <a:t>http://d2l.ai/chapter_preface/</a:t>
            </a:r>
            <a:r>
              <a:rPr lang="it-IT" dirty="0" err="1">
                <a:solidFill>
                  <a:schemeClr val="tx1">
                    <a:lumMod val="75000"/>
                    <a:lumOff val="25000"/>
                  </a:schemeClr>
                </a:solidFill>
                <a:latin typeface="Helvetica" pitchFamily="2" charset="0"/>
                <a:hlinkClick r:id="rId2">
                  <a:extLst>
                    <a:ext uri="{A12FA001-AC4F-418D-AE19-62706E023703}">
                      <ahyp:hlinkClr xmlns:ahyp="http://schemas.microsoft.com/office/drawing/2018/hyperlinkcolor" val="tx"/>
                    </a:ext>
                  </a:extLst>
                </a:hlinkClick>
              </a:rPr>
              <a:t>index.htm</a:t>
            </a:r>
            <a:r>
              <a:rPr lang="it-IT" dirty="0" err="1">
                <a:solidFill>
                  <a:schemeClr val="tx1">
                    <a:lumMod val="75000"/>
                    <a:lumOff val="25000"/>
                  </a:schemeClr>
                </a:solidFill>
                <a:latin typeface="Helvetica" pitchFamily="2" charset="0"/>
              </a:rPr>
              <a:t>l</a:t>
            </a:r>
            <a:endParaRPr lang="it-IT" dirty="0">
              <a:solidFill>
                <a:schemeClr val="tx1">
                  <a:lumMod val="75000"/>
                  <a:lumOff val="25000"/>
                </a:schemeClr>
              </a:solidFill>
              <a:latin typeface="Helvetica" pitchFamily="2" charset="0"/>
            </a:endParaRPr>
          </a:p>
        </p:txBody>
      </p:sp>
      <p:sp>
        <p:nvSpPr>
          <p:cNvPr id="4" name="Segnaposto piè di pagina 3">
            <a:extLst>
              <a:ext uri="{FF2B5EF4-FFF2-40B4-BE49-F238E27FC236}">
                <a16:creationId xmlns:a16="http://schemas.microsoft.com/office/drawing/2014/main" id="{758F6A9D-13B1-1D4C-8ACD-160B0CBB7AC4}"/>
              </a:ext>
            </a:extLst>
          </p:cNvPr>
          <p:cNvSpPr>
            <a:spLocks noGrp="1"/>
          </p:cNvSpPr>
          <p:nvPr>
            <p:ph type="ftr" sz="quarter" idx="11"/>
          </p:nvPr>
        </p:nvSpPr>
        <p:spPr/>
        <p:txBody>
          <a:bodyPr/>
          <a:lstStyle/>
          <a:p>
            <a:r>
              <a:rPr lang="en-US"/>
              <a:t>INFN Corso di Formazione Nazionale "Introduzione alle reti neurali e applicazioni sui dispositivi elettronici"</a:t>
            </a:r>
          </a:p>
        </p:txBody>
      </p:sp>
      <p:sp>
        <p:nvSpPr>
          <p:cNvPr id="5" name="Segnaposto numero diapositiva 4">
            <a:extLst>
              <a:ext uri="{FF2B5EF4-FFF2-40B4-BE49-F238E27FC236}">
                <a16:creationId xmlns:a16="http://schemas.microsoft.com/office/drawing/2014/main" id="{6B299520-73E2-D447-B915-F16227D23317}"/>
              </a:ext>
            </a:extLst>
          </p:cNvPr>
          <p:cNvSpPr>
            <a:spLocks noGrp="1"/>
          </p:cNvSpPr>
          <p:nvPr>
            <p:ph type="sldNum" sz="quarter" idx="12"/>
          </p:nvPr>
        </p:nvSpPr>
        <p:spPr/>
        <p:txBody>
          <a:bodyPr>
            <a:normAutofit lnSpcReduction="10000"/>
          </a:bodyPr>
          <a:lstStyle/>
          <a:p>
            <a:fld id="{4FAB73BC-B049-4115-A692-8D63A059BFB8}" type="slidenum">
              <a:rPr lang="en-US" smtClean="0"/>
              <a:t>55</a:t>
            </a:fld>
            <a:endParaRPr lang="en-US"/>
          </a:p>
        </p:txBody>
      </p:sp>
    </p:spTree>
    <p:extLst>
      <p:ext uri="{BB962C8B-B14F-4D97-AF65-F5344CB8AC3E}">
        <p14:creationId xmlns:p14="http://schemas.microsoft.com/office/powerpoint/2010/main" val="3898720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FC97F0F-1D7B-D1DF-4D2D-8450C5EA7CE4}"/>
              </a:ext>
            </a:extLst>
          </p:cNvPr>
          <p:cNvSpPr>
            <a:spLocks noGrp="1"/>
          </p:cNvSpPr>
          <p:nvPr>
            <p:ph type="sldNum" sz="quarter" idx="12"/>
          </p:nvPr>
        </p:nvSpPr>
        <p:spPr/>
        <p:txBody>
          <a:bodyPr>
            <a:normAutofit lnSpcReduction="10000"/>
          </a:bodyPr>
          <a:lstStyle/>
          <a:p>
            <a:fld id="{4FAB73BC-B049-4115-A692-8D63A059BFB8}" type="slidenum">
              <a:rPr lang="en-US" dirty="0"/>
              <a:t>6</a:t>
            </a:fld>
            <a:endParaRPr lang="en-US"/>
          </a:p>
        </p:txBody>
      </p:sp>
      <p:sp>
        <p:nvSpPr>
          <p:cNvPr id="9" name="TextBox 8">
            <a:extLst>
              <a:ext uri="{FF2B5EF4-FFF2-40B4-BE49-F238E27FC236}">
                <a16:creationId xmlns:a16="http://schemas.microsoft.com/office/drawing/2014/main" id="{EEAC0846-2C26-6507-B6D4-50C0A87D390A}"/>
              </a:ext>
            </a:extLst>
          </p:cNvPr>
          <p:cNvSpPr txBox="1"/>
          <p:nvPr/>
        </p:nvSpPr>
        <p:spPr>
          <a:xfrm>
            <a:off x="1257804" y="1951161"/>
            <a:ext cx="730373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000" b="1" dirty="0">
                <a:solidFill>
                  <a:srgbClr val="FF9245"/>
                </a:solidFill>
                <a:latin typeface="Avenir Next LT Pro"/>
              </a:rPr>
              <a:t>HOW DO WE CLASSIFY IMAGES?</a:t>
            </a:r>
            <a:endParaRPr lang="en-US" sz="6000">
              <a:solidFill>
                <a:srgbClr val="FF9245"/>
              </a:solidFill>
            </a:endParaRPr>
          </a:p>
        </p:txBody>
      </p:sp>
      <p:sp>
        <p:nvSpPr>
          <p:cNvPr id="11" name="TextBox 10">
            <a:extLst>
              <a:ext uri="{FF2B5EF4-FFF2-40B4-BE49-F238E27FC236}">
                <a16:creationId xmlns:a16="http://schemas.microsoft.com/office/drawing/2014/main" id="{E479C112-C4DD-DFE3-2819-A80C7877CDBF}"/>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a:t>
            </a:r>
            <a:r>
              <a:rPr lang="it-IT" sz="1000" err="1">
                <a:solidFill>
                  <a:srgbClr val="FFFFFF"/>
                </a:solidFill>
                <a:latin typeface="Avenir Next LT Pro"/>
              </a:rPr>
              <a:t>Cirotto</a:t>
            </a:r>
            <a:r>
              <a:rPr lang="it-IT" sz="1000">
                <a:solidFill>
                  <a:srgbClr val="FFFFFF"/>
                </a:solidFill>
                <a:latin typeface="Avenir Next LT Pro"/>
              </a:rPr>
              <a:t>, Università degli studi di Napoli "Federico II" - INFN Napoli</a:t>
            </a:r>
          </a:p>
        </p:txBody>
      </p:sp>
      <p:sp>
        <p:nvSpPr>
          <p:cNvPr id="13" name="Footer Placeholder 10">
            <a:extLst>
              <a:ext uri="{FF2B5EF4-FFF2-40B4-BE49-F238E27FC236}">
                <a16:creationId xmlns:a16="http://schemas.microsoft.com/office/drawing/2014/main" id="{036533B6-A9E2-A07E-B6E6-FC567AB6AE92}"/>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pic>
        <p:nvPicPr>
          <p:cNvPr id="15" name="Picture 15" descr="Icon&#10;&#10;Description automatically generated">
            <a:extLst>
              <a:ext uri="{FF2B5EF4-FFF2-40B4-BE49-F238E27FC236}">
                <a16:creationId xmlns:a16="http://schemas.microsoft.com/office/drawing/2014/main" id="{C6663255-78E4-ADF6-14A7-2DBC2F2E33E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094461" y="1220134"/>
            <a:ext cx="4328776" cy="4610156"/>
          </a:xfrm>
          <a:prstGeom prst="rect">
            <a:avLst/>
          </a:prstGeom>
        </p:spPr>
      </p:pic>
    </p:spTree>
    <p:extLst>
      <p:ext uri="{BB962C8B-B14F-4D97-AF65-F5344CB8AC3E}">
        <p14:creationId xmlns:p14="http://schemas.microsoft.com/office/powerpoint/2010/main" val="210265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a:latin typeface="Avenir Next LT Pro"/>
              </a:rPr>
              <a:t>Images classification with DNN </a:t>
            </a:r>
          </a:p>
        </p:txBody>
      </p:sp>
      <p:sp>
        <p:nvSpPr>
          <p:cNvPr id="3" name="Segnaposto contenuto 2">
            <a:extLst>
              <a:ext uri="{FF2B5EF4-FFF2-40B4-BE49-F238E27FC236}">
                <a16:creationId xmlns:a16="http://schemas.microsoft.com/office/drawing/2014/main" id="{58D95C45-1749-75E6-90DA-2550311A52ED}"/>
              </a:ext>
            </a:extLst>
          </p:cNvPr>
          <p:cNvSpPr>
            <a:spLocks noGrp="1"/>
          </p:cNvSpPr>
          <p:nvPr>
            <p:ph idx="1"/>
          </p:nvPr>
        </p:nvSpPr>
        <p:spPr>
          <a:xfrm>
            <a:off x="1043863" y="1374995"/>
            <a:ext cx="4554879" cy="5294765"/>
          </a:xfrm>
        </p:spPr>
        <p:txBody>
          <a:bodyPr vert="horz" lIns="91440" tIns="45720" rIns="91440" bIns="45720" rtlCol="0" anchor="t">
            <a:normAutofit fontScale="92500" lnSpcReduction="10000"/>
          </a:bodyPr>
          <a:lstStyle/>
          <a:p>
            <a:pPr marL="342900" indent="-342900">
              <a:buFont typeface="Wingdings" pitchFamily="34" charset="0"/>
              <a:buChar char="§"/>
            </a:pPr>
            <a:r>
              <a:rPr lang="en-GB">
                <a:latin typeface="Avenir Next LT Pro"/>
              </a:rPr>
              <a:t>As we saw in the previous tutorials, a classification problem can be easily addressed from a neural network. </a:t>
            </a:r>
          </a:p>
          <a:p>
            <a:pPr marL="342900" indent="-342900">
              <a:buFont typeface="Wingdings" pitchFamily="34" charset="0"/>
              <a:buChar char="§"/>
            </a:pPr>
            <a:endParaRPr lang="en-GB">
              <a:latin typeface="Avenir Next LT Pro"/>
            </a:endParaRPr>
          </a:p>
          <a:p>
            <a:pPr lvl="1">
              <a:buFont typeface="Wingdings" pitchFamily="34" charset="0"/>
              <a:buChar char="§"/>
            </a:pPr>
            <a:r>
              <a:rPr lang="en-GB">
                <a:latin typeface="Avenir Next LT Pro"/>
              </a:rPr>
              <a:t>The more the problem is complex and not linear the better Deep Networks perform with respect to single layer networks.</a:t>
            </a:r>
            <a:endParaRPr lang="en-GB"/>
          </a:p>
          <a:p>
            <a:pPr lvl="1">
              <a:buFont typeface="Wingdings" pitchFamily="34" charset="0"/>
              <a:buChar char="§"/>
            </a:pPr>
            <a:endParaRPr lang="en-GB">
              <a:latin typeface="Avenir Next LT Pro"/>
            </a:endParaRPr>
          </a:p>
          <a:p>
            <a:pPr marL="342900" indent="-342900">
              <a:buFont typeface="Wingdings" pitchFamily="34" charset="0"/>
              <a:buChar char="§"/>
            </a:pPr>
            <a:r>
              <a:rPr lang="en-GB">
                <a:latin typeface="Avenir Next LT Pro"/>
              </a:rPr>
              <a:t>Images can be given in input to DNN by flattening pixels to form a 1D array.</a:t>
            </a:r>
          </a:p>
          <a:p>
            <a:pPr marL="342900" indent="-342900">
              <a:buFont typeface="Wingdings" pitchFamily="34" charset="0"/>
              <a:buChar char="§"/>
            </a:pPr>
            <a:endParaRPr lang="en-GB">
              <a:latin typeface="Avenir Next LT Pro"/>
            </a:endParaRPr>
          </a:p>
          <a:p>
            <a:pPr lvl="1">
              <a:buFont typeface="Wingdings" pitchFamily="34" charset="0"/>
              <a:buChar char="§"/>
            </a:pPr>
            <a:r>
              <a:rPr lang="en-GB">
                <a:latin typeface="Avenir Next LT Pro"/>
              </a:rPr>
              <a:t>DNNs are also invariant to input features order, therefore they could also be shuffled before being fed the network</a:t>
            </a:r>
          </a:p>
        </p:txBody>
      </p:sp>
      <p:cxnSp>
        <p:nvCxnSpPr>
          <p:cNvPr id="9" name="Straight Arrow Connector 8">
            <a:extLst>
              <a:ext uri="{FF2B5EF4-FFF2-40B4-BE49-F238E27FC236}">
                <a16:creationId xmlns:a16="http://schemas.microsoft.com/office/drawing/2014/main" id="{5B111A8C-5F85-CBA2-4F10-FF4372295586}"/>
              </a:ext>
            </a:extLst>
          </p:cNvPr>
          <p:cNvCxnSpPr/>
          <p:nvPr/>
        </p:nvCxnSpPr>
        <p:spPr>
          <a:xfrm flipV="1">
            <a:off x="5915025" y="3008539"/>
            <a:ext cx="624115" cy="827313"/>
          </a:xfrm>
          <a:prstGeom prst="straightConnector1">
            <a:avLst/>
          </a:prstGeom>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94305F66-FD0B-6045-6A8C-27AD1FEC7575}"/>
              </a:ext>
            </a:extLst>
          </p:cNvPr>
          <p:cNvGrpSpPr/>
          <p:nvPr/>
        </p:nvGrpSpPr>
        <p:grpSpPr>
          <a:xfrm>
            <a:off x="5889651" y="2050424"/>
            <a:ext cx="4828622" cy="3623886"/>
            <a:chOff x="5875137" y="2289910"/>
            <a:chExt cx="4828622" cy="3623886"/>
          </a:xfrm>
        </p:grpSpPr>
        <p:pic>
          <p:nvPicPr>
            <p:cNvPr id="6" name="Picture 7" descr="Diagram&#10;&#10;Description automatically generated">
              <a:extLst>
                <a:ext uri="{FF2B5EF4-FFF2-40B4-BE49-F238E27FC236}">
                  <a16:creationId xmlns:a16="http://schemas.microsoft.com/office/drawing/2014/main" id="{1F3A5E1A-F86E-68B0-E47B-B60DACFE8FA7}"/>
                </a:ext>
              </a:extLst>
            </p:cNvPr>
            <p:cNvPicPr>
              <a:picLocks noChangeAspect="1"/>
            </p:cNvPicPr>
            <p:nvPr/>
          </p:nvPicPr>
          <p:blipFill rotWithShape="1">
            <a:blip r:embed="rId2"/>
            <a:srcRect b="15269"/>
            <a:stretch/>
          </p:blipFill>
          <p:spPr>
            <a:xfrm>
              <a:off x="5875137" y="2289910"/>
              <a:ext cx="4828622" cy="3623886"/>
            </a:xfrm>
            <a:prstGeom prst="rect">
              <a:avLst/>
            </a:prstGeom>
          </p:spPr>
        </p:pic>
        <p:cxnSp>
          <p:nvCxnSpPr>
            <p:cNvPr id="18" name="Straight Arrow Connector 17">
              <a:extLst>
                <a:ext uri="{FF2B5EF4-FFF2-40B4-BE49-F238E27FC236}">
                  <a16:creationId xmlns:a16="http://schemas.microsoft.com/office/drawing/2014/main" id="{9E58C4B2-A3DB-ECF6-0CB3-4F4A30EB5915}"/>
                </a:ext>
              </a:extLst>
            </p:cNvPr>
            <p:cNvCxnSpPr>
              <a:cxnSpLocks/>
            </p:cNvCxnSpPr>
            <p:nvPr/>
          </p:nvCxnSpPr>
          <p:spPr>
            <a:xfrm flipV="1">
              <a:off x="6002109" y="3298824"/>
              <a:ext cx="537030" cy="566057"/>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02B1ACC-E792-23A5-C245-DAF9205E8901}"/>
                </a:ext>
              </a:extLst>
            </p:cNvPr>
            <p:cNvSpPr/>
            <p:nvPr/>
          </p:nvSpPr>
          <p:spPr>
            <a:xfrm>
              <a:off x="5883728" y="3855356"/>
              <a:ext cx="58058" cy="725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6421F75-9A82-08A5-1FFC-79F2B9540C99}"/>
                </a:ext>
              </a:extLst>
            </p:cNvPr>
            <p:cNvSpPr/>
            <p:nvPr/>
          </p:nvSpPr>
          <p:spPr>
            <a:xfrm>
              <a:off x="5941784" y="3855355"/>
              <a:ext cx="58058" cy="725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F800A81E-417B-EA9A-F789-B6FEE27F5FD6}"/>
                </a:ext>
              </a:extLst>
            </p:cNvPr>
            <p:cNvCxnSpPr>
              <a:cxnSpLocks/>
            </p:cNvCxnSpPr>
            <p:nvPr/>
          </p:nvCxnSpPr>
          <p:spPr>
            <a:xfrm flipV="1">
              <a:off x="5907765" y="2964995"/>
              <a:ext cx="624115" cy="870857"/>
            </a:xfrm>
            <a:prstGeom prst="straightConnector1">
              <a:avLst/>
            </a:prstGeom>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39DC3433-8EA8-41E1-C7C8-66F32C635305}"/>
              </a:ext>
            </a:extLst>
          </p:cNvPr>
          <p:cNvSpPr txBox="1"/>
          <p:nvPr/>
        </p:nvSpPr>
        <p:spPr>
          <a:xfrm>
            <a:off x="6272893" y="5518149"/>
            <a:ext cx="105954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venir Next LT Pro"/>
              </a:rPr>
              <a:t>with pixels content</a:t>
            </a:r>
            <a:endParaRPr lang="en-US" sz="1200"/>
          </a:p>
        </p:txBody>
      </p:sp>
      <p:sp>
        <p:nvSpPr>
          <p:cNvPr id="5" name="Slide Number Placeholder 4">
            <a:extLst>
              <a:ext uri="{FF2B5EF4-FFF2-40B4-BE49-F238E27FC236}">
                <a16:creationId xmlns:a16="http://schemas.microsoft.com/office/drawing/2014/main" id="{0DC191E7-DDDC-DABD-6380-46F23507DC7E}"/>
              </a:ext>
            </a:extLst>
          </p:cNvPr>
          <p:cNvSpPr>
            <a:spLocks noGrp="1"/>
          </p:cNvSpPr>
          <p:nvPr>
            <p:ph type="sldNum" sz="quarter" idx="12"/>
          </p:nvPr>
        </p:nvSpPr>
        <p:spPr/>
        <p:txBody>
          <a:bodyPr>
            <a:normAutofit lnSpcReduction="10000"/>
          </a:bodyPr>
          <a:lstStyle/>
          <a:p>
            <a:fld id="{4FAB73BC-B049-4115-A692-8D63A059BFB8}" type="slidenum">
              <a:rPr lang="en-US" dirty="0"/>
              <a:t>7</a:t>
            </a:fld>
            <a:endParaRPr lang="en-US"/>
          </a:p>
        </p:txBody>
      </p:sp>
      <p:sp>
        <p:nvSpPr>
          <p:cNvPr id="7" name="TextBox 6">
            <a:extLst>
              <a:ext uri="{FF2B5EF4-FFF2-40B4-BE49-F238E27FC236}">
                <a16:creationId xmlns:a16="http://schemas.microsoft.com/office/drawing/2014/main" id="{83563213-2680-77CF-2789-C93D776727E7}"/>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a:t>
            </a:r>
            <a:r>
              <a:rPr lang="it-IT" sz="1000" err="1">
                <a:solidFill>
                  <a:srgbClr val="FFFFFF"/>
                </a:solidFill>
                <a:latin typeface="Avenir Next LT Pro"/>
              </a:rPr>
              <a:t>Cirotto</a:t>
            </a:r>
            <a:r>
              <a:rPr lang="it-IT" sz="1000">
                <a:solidFill>
                  <a:srgbClr val="FFFFFF"/>
                </a:solidFill>
                <a:latin typeface="Avenir Next LT Pro"/>
              </a:rPr>
              <a:t>, Università degli studi di Napoli "Federico II" - INFN Napoli</a:t>
            </a:r>
          </a:p>
        </p:txBody>
      </p:sp>
      <p:sp>
        <p:nvSpPr>
          <p:cNvPr id="11" name="Footer Placeholder 10">
            <a:extLst>
              <a:ext uri="{FF2B5EF4-FFF2-40B4-BE49-F238E27FC236}">
                <a16:creationId xmlns:a16="http://schemas.microsoft.com/office/drawing/2014/main" id="{0979656F-D63F-3E83-3AE6-2BDA0B56BC75}"/>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Tree>
    <p:extLst>
      <p:ext uri="{BB962C8B-B14F-4D97-AF65-F5344CB8AC3E}">
        <p14:creationId xmlns:p14="http://schemas.microsoft.com/office/powerpoint/2010/main" val="2956076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a:latin typeface="Avenir Next LT Pro"/>
              </a:rPr>
              <a:t>Images classification with DNN </a:t>
            </a:r>
          </a:p>
        </p:txBody>
      </p:sp>
      <p:sp>
        <p:nvSpPr>
          <p:cNvPr id="3" name="Segnaposto contenuto 2">
            <a:extLst>
              <a:ext uri="{FF2B5EF4-FFF2-40B4-BE49-F238E27FC236}">
                <a16:creationId xmlns:a16="http://schemas.microsoft.com/office/drawing/2014/main" id="{58D95C45-1749-75E6-90DA-2550311A52ED}"/>
              </a:ext>
            </a:extLst>
          </p:cNvPr>
          <p:cNvSpPr>
            <a:spLocks noGrp="1"/>
          </p:cNvSpPr>
          <p:nvPr>
            <p:ph idx="1"/>
          </p:nvPr>
        </p:nvSpPr>
        <p:spPr>
          <a:xfrm>
            <a:off x="1043863" y="1328057"/>
            <a:ext cx="4387963" cy="5352822"/>
          </a:xfrm>
        </p:spPr>
        <p:txBody>
          <a:bodyPr vert="horz" lIns="91440" tIns="45720" rIns="91440" bIns="45720" rtlCol="0" anchor="t">
            <a:normAutofit/>
          </a:bodyPr>
          <a:lstStyle/>
          <a:p>
            <a:pPr marL="0" indent="0">
              <a:buNone/>
            </a:pPr>
            <a:r>
              <a:rPr lang="en-GB">
                <a:latin typeface="Avenir Next LT Pro"/>
              </a:rPr>
              <a:t>Example: </a:t>
            </a:r>
            <a:endParaRPr lang="en-US">
              <a:latin typeface="Avenir Next LT Pro"/>
              <a:ea typeface="+mn-lt"/>
              <a:cs typeface="+mn-lt"/>
            </a:endParaRPr>
          </a:p>
          <a:p>
            <a:pPr lvl="1">
              <a:buFont typeface="Wingdings" pitchFamily="34" charset="0"/>
              <a:buChar char="§"/>
            </a:pPr>
            <a:r>
              <a:rPr lang="en-GB" spc="10">
                <a:latin typeface="Avenir Next LT Pro"/>
                <a:ea typeface="+mn-lt"/>
                <a:cs typeface="+mn-lt"/>
              </a:rPr>
              <a:t>the input is a </a:t>
            </a:r>
            <a:r>
              <a:rPr lang="en-GB" b="1" spc="10">
                <a:latin typeface="Avenir Next LT Pro"/>
                <a:ea typeface="+mn-lt"/>
                <a:cs typeface="+mn-lt"/>
              </a:rPr>
              <a:t>64x64 grayscale image</a:t>
            </a:r>
            <a:r>
              <a:rPr lang="en-GB" spc="10">
                <a:latin typeface="Avenir Next LT Pro"/>
                <a:ea typeface="+mn-lt"/>
                <a:cs typeface="+mn-lt"/>
              </a:rPr>
              <a:t>. Such an image can be represented by 64x64x1 = 4096 values </a:t>
            </a:r>
            <a:endParaRPr lang="en-US">
              <a:latin typeface="Avenir Next LT Pro"/>
              <a:ea typeface="+mn-lt"/>
              <a:cs typeface="+mn-lt"/>
            </a:endParaRPr>
          </a:p>
          <a:p>
            <a:pPr lvl="1">
              <a:buFont typeface="Wingdings" pitchFamily="34" charset="0"/>
              <a:buChar char="§"/>
            </a:pPr>
            <a:r>
              <a:rPr lang="en-GB">
                <a:latin typeface="Avenir Next LT Pro"/>
                <a:ea typeface="+mn-lt"/>
                <a:cs typeface="+mn-lt"/>
              </a:rPr>
              <a:t>the</a:t>
            </a:r>
            <a:r>
              <a:rPr lang="en-GB" b="1">
                <a:latin typeface="Avenir Next LT Pro"/>
                <a:ea typeface="+mn-lt"/>
                <a:cs typeface="+mn-lt"/>
              </a:rPr>
              <a:t> input layer</a:t>
            </a:r>
            <a:r>
              <a:rPr lang="en-GB">
                <a:latin typeface="Avenir Next LT Pro"/>
                <a:ea typeface="+mn-lt"/>
                <a:cs typeface="+mn-lt"/>
              </a:rPr>
              <a:t> of a DNN processing such an image has </a:t>
            </a:r>
            <a:r>
              <a:rPr lang="en-GB" b="1">
                <a:latin typeface="Avenir Next LT Pro"/>
                <a:ea typeface="+mn-lt"/>
                <a:cs typeface="+mn-lt"/>
              </a:rPr>
              <a:t>4096 nodes</a:t>
            </a:r>
            <a:endParaRPr lang="en-GB">
              <a:latin typeface="Avenir Next LT Pro"/>
              <a:ea typeface="+mn-lt"/>
              <a:cs typeface="+mn-lt"/>
            </a:endParaRPr>
          </a:p>
          <a:p>
            <a:pPr lvl="1">
              <a:buFont typeface="Wingdings" pitchFamily="34" charset="0"/>
              <a:buChar char="§"/>
            </a:pPr>
            <a:r>
              <a:rPr lang="en-GB">
                <a:latin typeface="Avenir Next LT Pro"/>
                <a:ea typeface="+mn-lt"/>
                <a:cs typeface="+mn-lt"/>
              </a:rPr>
              <a:t>if the (fully connected) inner layer</a:t>
            </a:r>
            <a:r>
              <a:rPr lang="en-GB">
                <a:latin typeface="Century Schoolbook"/>
                <a:ea typeface="+mn-lt"/>
                <a:cs typeface="+mn-lt"/>
              </a:rPr>
              <a:t> </a:t>
            </a:r>
            <a:r>
              <a:rPr lang="en-GB">
                <a:latin typeface="Avenir Next LT Pro"/>
                <a:ea typeface="+mn-lt"/>
                <a:cs typeface="+mn-lt"/>
              </a:rPr>
              <a:t>has </a:t>
            </a:r>
            <a:r>
              <a:rPr lang="en-GB" b="1">
                <a:latin typeface="Avenir Next LT Pro"/>
                <a:ea typeface="+mn-lt"/>
                <a:cs typeface="+mn-lt"/>
              </a:rPr>
              <a:t>500 nodes</a:t>
            </a:r>
            <a:r>
              <a:rPr lang="en-GB">
                <a:latin typeface="Avenir Next LT Pro"/>
                <a:ea typeface="+mn-lt"/>
                <a:cs typeface="+mn-lt"/>
              </a:rPr>
              <a:t>, we will have </a:t>
            </a:r>
            <a:r>
              <a:rPr lang="en-GB" b="1">
                <a:latin typeface="Avenir Next LT Pro"/>
                <a:ea typeface="+mn-lt"/>
                <a:cs typeface="+mn-lt"/>
              </a:rPr>
              <a:t>4096x500 = 2048000 weights between the input and the hidden layer </a:t>
            </a:r>
          </a:p>
          <a:p>
            <a:pPr lvl="1">
              <a:buFont typeface="Wingdings" pitchFamily="34" charset="0"/>
              <a:buChar char="§"/>
            </a:pPr>
            <a:r>
              <a:rPr lang="en-GB" spc="10">
                <a:latin typeface="Avenir Next LT Pro"/>
                <a:ea typeface="+mn-lt"/>
                <a:cs typeface="+mn-lt"/>
              </a:rPr>
              <a:t>If</a:t>
            </a:r>
            <a:r>
              <a:rPr lang="en-GB" spc="10">
                <a:latin typeface="Avenir Next LT Pro"/>
              </a:rPr>
              <a:t> the image were an RGB image the input layer would have </a:t>
            </a:r>
            <a:r>
              <a:rPr lang="en-GB" spc="10">
                <a:latin typeface="Avenir Next LT Pro"/>
                <a:ea typeface="+mn-lt"/>
                <a:cs typeface="+mn-lt"/>
              </a:rPr>
              <a:t>64x64x3 = 12288 nodes</a:t>
            </a:r>
            <a:endParaRPr lang="en-GB" spc="10">
              <a:latin typeface="Century Schoolbook" panose="02040604050505020304"/>
              <a:ea typeface="+mn-lt"/>
              <a:cs typeface="+mn-lt"/>
            </a:endParaRPr>
          </a:p>
          <a:p>
            <a:pPr lvl="1">
              <a:buFont typeface="Wingdings" pitchFamily="34" charset="0"/>
              <a:buChar char="§"/>
            </a:pPr>
            <a:r>
              <a:rPr lang="en-GB" spc="10">
                <a:latin typeface="Avenir Next LT Pro"/>
                <a:ea typeface="+mn-lt"/>
                <a:cs typeface="+mn-lt"/>
              </a:rPr>
              <a:t>For complex problems, we usually need multiple hidden layers...</a:t>
            </a:r>
          </a:p>
        </p:txBody>
      </p:sp>
      <p:pic>
        <p:nvPicPr>
          <p:cNvPr id="4" name="Picture 4" descr="Diagram&#10;&#10;Description automatically generated">
            <a:extLst>
              <a:ext uri="{FF2B5EF4-FFF2-40B4-BE49-F238E27FC236}">
                <a16:creationId xmlns:a16="http://schemas.microsoft.com/office/drawing/2014/main" id="{90B2D49D-276F-C62B-33E6-D64ABAD38114}"/>
              </a:ext>
            </a:extLst>
          </p:cNvPr>
          <p:cNvPicPr>
            <a:picLocks noChangeAspect="1"/>
          </p:cNvPicPr>
          <p:nvPr/>
        </p:nvPicPr>
        <p:blipFill rotWithShape="1">
          <a:blip r:embed="rId2"/>
          <a:srcRect l="41388" t="17045" r="14632" b="-852"/>
          <a:stretch/>
        </p:blipFill>
        <p:spPr>
          <a:xfrm>
            <a:off x="5955916" y="1949374"/>
            <a:ext cx="4650335" cy="2612292"/>
          </a:xfrm>
          <a:prstGeom prst="rect">
            <a:avLst/>
          </a:prstGeom>
        </p:spPr>
      </p:pic>
      <p:sp>
        <p:nvSpPr>
          <p:cNvPr id="7" name="TextBox 6">
            <a:extLst>
              <a:ext uri="{FF2B5EF4-FFF2-40B4-BE49-F238E27FC236}">
                <a16:creationId xmlns:a16="http://schemas.microsoft.com/office/drawing/2014/main" id="{7A54CF0E-5BF4-704A-621E-76F779E0DDF7}"/>
              </a:ext>
            </a:extLst>
          </p:cNvPr>
          <p:cNvSpPr txBox="1"/>
          <p:nvPr/>
        </p:nvSpPr>
        <p:spPr>
          <a:xfrm>
            <a:off x="6322002" y="4967335"/>
            <a:ext cx="454428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1">
                    <a:lumMod val="60000"/>
                    <a:lumOff val="40000"/>
                  </a:schemeClr>
                </a:solidFill>
                <a:latin typeface="Avenir Next LT Pro"/>
                <a:ea typeface="+mn-lt"/>
                <a:cs typeface="+mn-lt"/>
              </a:rPr>
              <a:t>A DNN CANNOT SCALE TO HANDLE LARG IMAGES. WE NEED A MORE SCALABLE ARCHITECTURE</a:t>
            </a:r>
          </a:p>
        </p:txBody>
      </p:sp>
      <p:sp>
        <p:nvSpPr>
          <p:cNvPr id="9" name="Slide Number Placeholder 8">
            <a:extLst>
              <a:ext uri="{FF2B5EF4-FFF2-40B4-BE49-F238E27FC236}">
                <a16:creationId xmlns:a16="http://schemas.microsoft.com/office/drawing/2014/main" id="{730A918C-6153-6FD8-80CB-280391347E41}"/>
              </a:ext>
            </a:extLst>
          </p:cNvPr>
          <p:cNvSpPr>
            <a:spLocks noGrp="1"/>
          </p:cNvSpPr>
          <p:nvPr>
            <p:ph type="sldNum" sz="quarter" idx="12"/>
          </p:nvPr>
        </p:nvSpPr>
        <p:spPr/>
        <p:txBody>
          <a:bodyPr>
            <a:normAutofit lnSpcReduction="10000"/>
          </a:bodyPr>
          <a:lstStyle/>
          <a:p>
            <a:fld id="{4FAB73BC-B049-4115-A692-8D63A059BFB8}" type="slidenum">
              <a:rPr lang="en-US" dirty="0"/>
              <a:t>8</a:t>
            </a:fld>
            <a:endParaRPr lang="en-US"/>
          </a:p>
        </p:txBody>
      </p:sp>
      <p:sp>
        <p:nvSpPr>
          <p:cNvPr id="6" name="TextBox 5">
            <a:extLst>
              <a:ext uri="{FF2B5EF4-FFF2-40B4-BE49-F238E27FC236}">
                <a16:creationId xmlns:a16="http://schemas.microsoft.com/office/drawing/2014/main" id="{46D7CB5A-236A-925F-7548-5A23D1C04493}"/>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a:t>
            </a:r>
            <a:r>
              <a:rPr lang="it-IT" sz="1000" err="1">
                <a:solidFill>
                  <a:srgbClr val="FFFFFF"/>
                </a:solidFill>
                <a:latin typeface="Avenir Next LT Pro"/>
              </a:rPr>
              <a:t>Cirotto</a:t>
            </a:r>
            <a:r>
              <a:rPr lang="it-IT" sz="1000">
                <a:solidFill>
                  <a:srgbClr val="FFFFFF"/>
                </a:solidFill>
                <a:latin typeface="Avenir Next LT Pro"/>
              </a:rPr>
              <a:t>, Università degli studi di Napoli "Federico II" - INFN Napoli</a:t>
            </a:r>
          </a:p>
        </p:txBody>
      </p:sp>
      <p:sp>
        <p:nvSpPr>
          <p:cNvPr id="12" name="Footer Placeholder 10">
            <a:extLst>
              <a:ext uri="{FF2B5EF4-FFF2-40B4-BE49-F238E27FC236}">
                <a16:creationId xmlns:a16="http://schemas.microsoft.com/office/drawing/2014/main" id="{179D78FA-774E-E926-EFBA-5ED65D3DBA63}"/>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Tree>
    <p:extLst>
      <p:ext uri="{BB962C8B-B14F-4D97-AF65-F5344CB8AC3E}">
        <p14:creationId xmlns:p14="http://schemas.microsoft.com/office/powerpoint/2010/main" val="4230425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a:latin typeface="Avenir Next LT Pro"/>
              </a:rPr>
              <a:t>Convolutional Neural Networks</a:t>
            </a:r>
            <a:endParaRPr lang="en-US"/>
          </a:p>
        </p:txBody>
      </p:sp>
      <p:sp>
        <p:nvSpPr>
          <p:cNvPr id="9" name="Segnaposto contenuto 2">
            <a:extLst>
              <a:ext uri="{FF2B5EF4-FFF2-40B4-BE49-F238E27FC236}">
                <a16:creationId xmlns:a16="http://schemas.microsoft.com/office/drawing/2014/main" id="{691C981B-0538-6241-DC05-A17B002E5FD4}"/>
              </a:ext>
            </a:extLst>
          </p:cNvPr>
          <p:cNvSpPr>
            <a:spLocks noGrp="1"/>
          </p:cNvSpPr>
          <p:nvPr>
            <p:ph idx="1"/>
          </p:nvPr>
        </p:nvSpPr>
        <p:spPr>
          <a:xfrm>
            <a:off x="1043863" y="1335753"/>
            <a:ext cx="9529538" cy="1686583"/>
          </a:xfrm>
        </p:spPr>
        <p:txBody>
          <a:bodyPr vert="horz" lIns="91440" tIns="45720" rIns="91440" bIns="45720" rtlCol="0" anchor="t">
            <a:normAutofit/>
          </a:bodyPr>
          <a:lstStyle/>
          <a:p>
            <a:r>
              <a:rPr lang="en-GB" dirty="0">
                <a:latin typeface="Avenir Next LT Pro"/>
              </a:rPr>
              <a:t>To</a:t>
            </a:r>
            <a:r>
              <a:rPr lang="en-GB" dirty="0">
                <a:latin typeface="Avenir Next LT Pro"/>
                <a:ea typeface="+mn-lt"/>
                <a:cs typeface="+mn-lt"/>
              </a:rPr>
              <a:t> flat an image into a 1D array is not the best way to model images</a:t>
            </a:r>
            <a:endParaRPr lang="en-US" dirty="0"/>
          </a:p>
          <a:p>
            <a:pPr marL="617220" lvl="1">
              <a:buFont typeface="Wingdings" pitchFamily="34" charset="0"/>
              <a:buChar char="§"/>
            </a:pPr>
            <a:r>
              <a:rPr lang="en-GB" spc="10" dirty="0">
                <a:latin typeface="Avenir Next LT Pro"/>
                <a:ea typeface="+mn-lt"/>
                <a:cs typeface="+mn-lt"/>
              </a:rPr>
              <a:t>any spatial relationship in the data is ignored</a:t>
            </a:r>
          </a:p>
          <a:p>
            <a:pPr marL="342900" indent="-342900">
              <a:buFont typeface="Wingdings" pitchFamily="34" charset="0"/>
              <a:buChar char="§"/>
            </a:pPr>
            <a:r>
              <a:rPr lang="en-GB" dirty="0">
                <a:latin typeface="Avenir Next LT Pro"/>
                <a:ea typeface="+mn-lt"/>
                <a:cs typeface="+mn-lt"/>
              </a:rPr>
              <a:t>A Convolutional Neural Network (CNN) maintains the spatial structure of the data, and is better suited for finding spatial relationships in the image data</a:t>
            </a:r>
            <a:endParaRPr lang="en-GB" spc="0" dirty="0">
              <a:latin typeface="Century Schoolbook" panose="02040604050505020304"/>
              <a:ea typeface="+mn-lt"/>
              <a:cs typeface="+mn-lt"/>
            </a:endParaRPr>
          </a:p>
          <a:p>
            <a:pPr marL="342900" indent="-342900">
              <a:buFont typeface="Wingdings" pitchFamily="34" charset="0"/>
              <a:buChar char="§"/>
            </a:pPr>
            <a:endParaRPr lang="en-GB"/>
          </a:p>
          <a:p>
            <a:pPr marL="342900" indent="-342900">
              <a:buFont typeface="Wingdings" pitchFamily="34" charset="0"/>
              <a:buChar char="§"/>
            </a:pPr>
            <a:endParaRPr lang="en-GB">
              <a:latin typeface="Avenir Next LT Pro"/>
              <a:ea typeface="+mn-lt"/>
              <a:cs typeface="+mn-lt"/>
            </a:endParaRPr>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9</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5" name="TextBox 4">
            <a:extLst>
              <a:ext uri="{FF2B5EF4-FFF2-40B4-BE49-F238E27FC236}">
                <a16:creationId xmlns:a16="http://schemas.microsoft.com/office/drawing/2014/main" id="{018D5D48-E5FE-E3F0-548A-6C18F87D6DA5}"/>
              </a:ext>
            </a:extLst>
          </p:cNvPr>
          <p:cNvSpPr txBox="1"/>
          <p:nvPr/>
        </p:nvSpPr>
        <p:spPr>
          <a:xfrm>
            <a:off x="1043862" y="3427770"/>
            <a:ext cx="2865986"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C00000"/>
              </a:buClr>
              <a:buFont typeface="Wingdings"/>
              <a:buChar char="§"/>
            </a:pPr>
            <a:r>
              <a:rPr lang="en-GB" dirty="0">
                <a:solidFill>
                  <a:srgbClr val="595959"/>
                </a:solidFill>
                <a:latin typeface="Avenir Next LT Pro"/>
                <a:cs typeface="Arial"/>
              </a:rPr>
              <a:t>​</a:t>
            </a:r>
            <a:r>
              <a:rPr lang="en-US" b="1" dirty="0">
                <a:solidFill>
                  <a:srgbClr val="595959"/>
                </a:solidFill>
                <a:latin typeface="Avenir Next LT Pro"/>
              </a:rPr>
              <a:t>The idea behind:</a:t>
            </a:r>
            <a:r>
              <a:rPr lang="en-US" dirty="0">
                <a:solidFill>
                  <a:srgbClr val="595959"/>
                </a:solidFill>
                <a:latin typeface="Avenir Next LT Pro"/>
              </a:rPr>
              <a:t> to use filters that automatically learns the most discriminants features in an image, such as edges, filled patterns, specific geometric forms and so on</a:t>
            </a:r>
            <a:endParaRPr lang="en-US" dirty="0"/>
          </a:p>
        </p:txBody>
      </p:sp>
      <p:pic>
        <p:nvPicPr>
          <p:cNvPr id="8" name="Picture 14" descr="Diagram&#10;&#10;Description automatically generated">
            <a:extLst>
              <a:ext uri="{FF2B5EF4-FFF2-40B4-BE49-F238E27FC236}">
                <a16:creationId xmlns:a16="http://schemas.microsoft.com/office/drawing/2014/main" id="{4C5BCF4A-33EE-80C0-B164-62FAC1FE88AA}"/>
              </a:ext>
            </a:extLst>
          </p:cNvPr>
          <p:cNvPicPr>
            <a:picLocks noChangeAspect="1"/>
          </p:cNvPicPr>
          <p:nvPr/>
        </p:nvPicPr>
        <p:blipFill>
          <a:blip r:embed="rId2"/>
          <a:stretch>
            <a:fillRect/>
          </a:stretch>
        </p:blipFill>
        <p:spPr>
          <a:xfrm>
            <a:off x="4294239" y="3226448"/>
            <a:ext cx="6282812" cy="2900038"/>
          </a:xfrm>
          <a:prstGeom prst="rect">
            <a:avLst/>
          </a:prstGeom>
        </p:spPr>
      </p:pic>
    </p:spTree>
    <p:extLst>
      <p:ext uri="{BB962C8B-B14F-4D97-AF65-F5344CB8AC3E}">
        <p14:creationId xmlns:p14="http://schemas.microsoft.com/office/powerpoint/2010/main" val="2164375215"/>
      </p:ext>
    </p:extLst>
  </p:cSld>
  <p:clrMapOvr>
    <a:masterClrMapping/>
  </p:clrMapOvr>
</p:sld>
</file>

<file path=ppt/theme/theme1.xml><?xml version="1.0" encoding="utf-8"?>
<a:theme xmlns:a="http://schemas.openxmlformats.org/drawingml/2006/main" name="View">
  <a:themeElements>
    <a:clrScheme name="View">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7B713C7F-58B7-4AE9-B361-B13EB9EC4C0C}"/>
    </a:ext>
  </a:extLst>
</a:theme>
</file>

<file path=docProps/app.xml><?xml version="1.0" encoding="utf-8"?>
<Properties xmlns="http://schemas.openxmlformats.org/officeDocument/2006/extended-properties" xmlns:vt="http://schemas.openxmlformats.org/officeDocument/2006/docPropsVTypes">
  <Template>office theme</Template>
  <TotalTime>46</TotalTime>
  <Words>5061</Words>
  <Application>Microsoft Macintosh PowerPoint</Application>
  <PresentationFormat>Widescreen</PresentationFormat>
  <Paragraphs>571</Paragraphs>
  <Slides>55</Slides>
  <Notes>0</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55</vt:i4>
      </vt:variant>
    </vt:vector>
  </HeadingPairs>
  <TitlesOfParts>
    <vt:vector size="64" baseType="lpstr">
      <vt:lpstr>Arial</vt:lpstr>
      <vt:lpstr>Avenir Next LT Pro</vt:lpstr>
      <vt:lpstr>Cambria Math</vt:lpstr>
      <vt:lpstr>Century Schoolbook</vt:lpstr>
      <vt:lpstr>Helvetica</vt:lpstr>
      <vt:lpstr>Wingdings</vt:lpstr>
      <vt:lpstr>Wingdings 2</vt:lpstr>
      <vt:lpstr>Wingdings,Sans-Serif</vt:lpstr>
      <vt:lpstr>View</vt:lpstr>
      <vt:lpstr>Convolutional Neural Networks</vt:lpstr>
      <vt:lpstr>Introduction to the course</vt:lpstr>
      <vt:lpstr>Digital images</vt:lpstr>
      <vt:lpstr>Digital images</vt:lpstr>
      <vt:lpstr>Digital images</vt:lpstr>
      <vt:lpstr>Presentazione standard di PowerPoint</vt:lpstr>
      <vt:lpstr>Images classification with DNN </vt:lpstr>
      <vt:lpstr>Images classification with DNN </vt:lpstr>
      <vt:lpstr>Convolutional Neural Networks</vt:lpstr>
      <vt:lpstr>Convolutional Neural Networks</vt:lpstr>
      <vt:lpstr>The Convolutional Layer</vt:lpstr>
      <vt:lpstr>The Convolutional Layer</vt:lpstr>
      <vt:lpstr>The Convolutional Layer</vt:lpstr>
      <vt:lpstr>The Convolutional Layer</vt:lpstr>
      <vt:lpstr>The Convolutional Layer</vt:lpstr>
      <vt:lpstr>Padding Layer</vt:lpstr>
      <vt:lpstr>Strides</vt:lpstr>
      <vt:lpstr>The output size</vt:lpstr>
      <vt:lpstr>Presentazione standard di PowerPoint</vt:lpstr>
      <vt:lpstr>Presentazione standard di PowerPoint</vt:lpstr>
      <vt:lpstr>Convolution in 2D</vt:lpstr>
      <vt:lpstr>Convolution in 2D</vt:lpstr>
      <vt:lpstr>Strides and padding in 2D</vt:lpstr>
      <vt:lpstr>Presentazione standard di PowerPoint</vt:lpstr>
      <vt:lpstr>Presentazione standard di PowerPoint</vt:lpstr>
      <vt:lpstr>Presentazione standard di PowerPoint</vt:lpstr>
      <vt:lpstr>The Max Pooling Layer</vt:lpstr>
      <vt:lpstr>Putting everything together in a CNN</vt:lpstr>
      <vt:lpstr>Presentazione standard di PowerPoint</vt:lpstr>
      <vt:lpstr>Putting everything together in a CNN</vt:lpstr>
      <vt:lpstr>Putting everything together in a CNN</vt:lpstr>
      <vt:lpstr>Putting everything together in a CNN</vt:lpstr>
      <vt:lpstr>Putting everything together in a CNN</vt:lpstr>
      <vt:lpstr>Dense layers for classification</vt:lpstr>
      <vt:lpstr>Activations and Loss functions for classification</vt:lpstr>
      <vt:lpstr>Activations and Loss functions for classification</vt:lpstr>
      <vt:lpstr>CNN regularization: Dropout</vt:lpstr>
      <vt:lpstr>CNN regularization: Dropout</vt:lpstr>
      <vt:lpstr>An ensemble view</vt:lpstr>
      <vt:lpstr>Data Augmentation</vt:lpstr>
      <vt:lpstr>Data Augmentation</vt:lpstr>
      <vt:lpstr>Data Augmentation</vt:lpstr>
      <vt:lpstr>Data Augmentation</vt:lpstr>
      <vt:lpstr>Implementation of a CNN with TensorFlow</vt:lpstr>
      <vt:lpstr>Implementation of a CNN with TensorFlow</vt:lpstr>
      <vt:lpstr>Implementation of a CNN with TensorFlow</vt:lpstr>
      <vt:lpstr>Implementation of a CNN with TensorFlow</vt:lpstr>
      <vt:lpstr>Implementation of a CNN with TensorFlow</vt:lpstr>
      <vt:lpstr>Implementation of a CNN with TensorFlow</vt:lpstr>
      <vt:lpstr>Implementation of a CNN with TensorFlow</vt:lpstr>
      <vt:lpstr>Implementation of a CNN with TensorFlow</vt:lpstr>
      <vt:lpstr>Implementation of a CNN with TensorFlow</vt:lpstr>
      <vt:lpstr>Implementation of a CNN with TensorFlow</vt:lpstr>
      <vt:lpstr>Hands on CNN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Silvia Auricchio</cp:lastModifiedBy>
  <cp:revision>296</cp:revision>
  <dcterms:created xsi:type="dcterms:W3CDTF">2022-03-29T09:23:19Z</dcterms:created>
  <dcterms:modified xsi:type="dcterms:W3CDTF">2022-04-08T08:18:30Z</dcterms:modified>
</cp:coreProperties>
</file>