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bin" ContentType="application/vnd.openxmlformats-officedocument.oleObject"/>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embeddings/oleObject3.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embeddings/oleObject4.bin" ContentType="application/vnd.openxmlformats-officedocument.oleObject"/>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embeddings/oleObject5.bin" ContentType="application/vnd.openxmlformats-officedocument.oleObject"/>
  <Override PartName="/ppt/notesSlides/notesSlide7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395" r:id="rId2"/>
    <p:sldId id="258" r:id="rId3"/>
    <p:sldId id="259" r:id="rId4"/>
    <p:sldId id="324" r:id="rId5"/>
    <p:sldId id="266" r:id="rId6"/>
    <p:sldId id="267" r:id="rId7"/>
    <p:sldId id="275" r:id="rId8"/>
    <p:sldId id="276" r:id="rId9"/>
    <p:sldId id="288" r:id="rId10"/>
    <p:sldId id="279" r:id="rId11"/>
    <p:sldId id="292" r:id="rId12"/>
    <p:sldId id="325" r:id="rId13"/>
    <p:sldId id="296" r:id="rId14"/>
    <p:sldId id="297" r:id="rId15"/>
    <p:sldId id="298" r:id="rId16"/>
    <p:sldId id="326" r:id="rId17"/>
    <p:sldId id="327" r:id="rId18"/>
    <p:sldId id="300" r:id="rId19"/>
    <p:sldId id="301" r:id="rId20"/>
    <p:sldId id="304" r:id="rId21"/>
    <p:sldId id="307" r:id="rId22"/>
    <p:sldId id="308" r:id="rId23"/>
    <p:sldId id="329" r:id="rId24"/>
    <p:sldId id="310" r:id="rId25"/>
    <p:sldId id="311" r:id="rId26"/>
    <p:sldId id="384" r:id="rId27"/>
    <p:sldId id="319" r:id="rId28"/>
    <p:sldId id="328" r:id="rId29"/>
    <p:sldId id="320" r:id="rId30"/>
    <p:sldId id="386" r:id="rId31"/>
    <p:sldId id="399" r:id="rId32"/>
    <p:sldId id="387" r:id="rId33"/>
    <p:sldId id="397" r:id="rId34"/>
    <p:sldId id="400" r:id="rId35"/>
    <p:sldId id="389" r:id="rId36"/>
    <p:sldId id="388" r:id="rId37"/>
    <p:sldId id="385" r:id="rId38"/>
    <p:sldId id="394" r:id="rId39"/>
    <p:sldId id="392" r:id="rId40"/>
    <p:sldId id="393" r:id="rId41"/>
    <p:sldId id="396" r:id="rId42"/>
    <p:sldId id="32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 Smith" initials="NOTE"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5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commentAuthors" Target="commentAuthors.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7.png"/><Relationship Id="rId2" Type="http://schemas.openxmlformats.org/officeDocument/2006/relationships/image" Target="../media/image168.png"/><Relationship Id="rId3" Type="http://schemas.openxmlformats.org/officeDocument/2006/relationships/image" Target="../media/image16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CA5C8-D555-4CE7-A27F-BFF65E946070}" type="datetimeFigureOut">
              <a:rPr lang="en-US" smtClean="0"/>
              <a:pPr/>
              <a:t>2/11/11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47372-D961-4B2C-80FA-8425F247F3AA}" type="slidenum">
              <a:rPr lang="en-US" smtClean="0"/>
              <a:pPr/>
              <a:t>‹#›</a:t>
            </a:fld>
            <a:endParaRPr lang="en-US"/>
          </a:p>
        </p:txBody>
      </p:sp>
    </p:spTree>
    <p:extLst>
      <p:ext uri="{BB962C8B-B14F-4D97-AF65-F5344CB8AC3E}">
        <p14:creationId xmlns:p14="http://schemas.microsoft.com/office/powerpoint/2010/main" val="332713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LabVIEW is a graphical programming language.</a:t>
            </a:r>
            <a:r>
              <a:rPr lang="en-US" baseline="0" dirty="0" smtClean="0"/>
              <a:t>  Like text-based languages, LabVIEW has common programming devices like data types (numbers, strings, arrays, etc.), structures (for loops, while loops, case structures, event handling) and functions (file I/O, comparisons, etc.).  </a:t>
            </a:r>
          </a:p>
          <a:p>
            <a:endParaRPr lang="en-US" baseline="0" dirty="0" smtClean="0"/>
          </a:p>
          <a:p>
            <a:r>
              <a:rPr lang="en-US" baseline="0" dirty="0" smtClean="0"/>
              <a:t>Graphical programming is valuable for domain experts that don’t have a heavy background in text-based programming.  Using function blocks, wires and loops in place of text strings, engineers and scientists can create a program that looks similar to their whiteboard drawings of an application instead of translating that high level design to specific text strings, avoiding errors in that translation from algorithm to code.  This additional level of abstraction aides in program design, but in no way decreases application power.  Like text-based languages, LabVIEW compiles to machine code when run and performs at similar speeds to applications written in text-based languages.  In addition to including its own, optimized compiler for run-time, LabVIEW continually compiles your program during design to help you catch errors while you code.</a:t>
            </a:r>
          </a:p>
          <a:p>
            <a:endParaRPr lang="en-US" baseline="0" dirty="0" smtClean="0"/>
          </a:p>
          <a:p>
            <a:r>
              <a:rPr lang="en-US" baseline="0" dirty="0" smtClean="0"/>
              <a:t>Multicore processing is one of the most important trends in computing today, and LabVIEW has been inherently multithreaded for over 10 years.  LabVIEW automatically looks for ways to break up your application into different pieces that can be processed simultaneously on multiple cores.  That way, without any effort on your part, your applications can see improved execution speeds.</a:t>
            </a:r>
          </a:p>
          <a:p>
            <a:endParaRPr lang="en-US" baseline="0" dirty="0" smtClean="0"/>
          </a:p>
        </p:txBody>
      </p:sp>
      <p:sp>
        <p:nvSpPr>
          <p:cNvPr id="4" name="Slide Number Placeholder 3"/>
          <p:cNvSpPr>
            <a:spLocks noGrp="1"/>
          </p:cNvSpPr>
          <p:nvPr>
            <p:ph type="sldNum" sz="quarter" idx="10"/>
          </p:nvPr>
        </p:nvSpPr>
        <p:spPr/>
        <p:txBody>
          <a:bodyPr/>
          <a:lstStyle/>
          <a:p>
            <a:fld id="{C4E130E2-6244-4AC0-A95D-069B76B06F2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61" name="Rectangle 5"/>
          <p:cNvSpPr>
            <a:spLocks noGrp="1" noRot="1" noChangeAspect="1" noChangeArrowheads="1" noTextEdit="1"/>
          </p:cNvSpPr>
          <p:nvPr>
            <p:ph type="sldImg"/>
          </p:nvPr>
        </p:nvSpPr>
        <p:spPr>
          <a:ln/>
        </p:spPr>
      </p:sp>
      <p:sp>
        <p:nvSpPr>
          <p:cNvPr id="1069062" name="Rectangle 6"/>
          <p:cNvSpPr>
            <a:spLocks noGrp="1" noChangeArrowheads="1"/>
          </p:cNvSpPr>
          <p:nvPr>
            <p:ph type="body" idx="1"/>
          </p:nvPr>
        </p:nvSpPr>
        <p:spPr/>
        <p:txBody>
          <a:bodyPr/>
          <a:lstStyle/>
          <a:p>
            <a:r>
              <a:rPr lang="en-US" sz="1100" dirty="0">
                <a:latin typeface="Times New Roman" pitchFamily="18" charset="0"/>
              </a:rPr>
              <a:t>LabVIEW Real-Time extends LabVIEW graphical programming to create applications with deterministic, real-time performance. You can develop and debug your application using familiar LabVIEW graphical programming on a Windows PC, and then download that time-critical code to run embedded on RT Series hardware. Through LabVIEW Real-Time, National Instruments is extending the simplicity of LabVIEW graphical programming for widespread development and deployment of real-time applications without requiring in-depth knowledge of real-time techniques. </a:t>
            </a:r>
          </a:p>
          <a:p>
            <a:endParaRPr lang="en-US" sz="1100"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few caveats</a:t>
            </a:r>
            <a:r>
              <a:rPr lang="en-US" baseline="0" dirty="0" smtClean="0"/>
              <a:t> that it is important for customers to know about before purchasing the Real-Time Hypervisor for Linux. The full name of the product is actually the NI Real-Time Hypervisor for Linux Early Access Program; the Early Access Program piece is meant to better convey the caveats to customers in place of the “pioneer” term used in the past. For more information on NI Early Access Programs, please see the eLearning module on that topic.</a:t>
            </a:r>
          </a:p>
          <a:p>
            <a:endParaRPr lang="en-US" baseline="0" dirty="0" smtClean="0"/>
          </a:p>
          <a:p>
            <a:r>
              <a:rPr lang="en-US" baseline="0" dirty="0" smtClean="0"/>
              <a:t>The first caveat that customers should know about is that the Real-Time Hypervisor for Linux software must be manually installed. Customers can order the Real-Time Hypervisor for Linux CD media directly by part number, and it will come with installation instructions. However, these instructions assume that the customer has experience working with Linux and compiling kernel modules, etc.</a:t>
            </a:r>
          </a:p>
          <a:p>
            <a:endParaRPr lang="en-US" baseline="0" dirty="0" smtClean="0"/>
          </a:p>
          <a:p>
            <a:r>
              <a:rPr lang="en-US" baseline="0" dirty="0" smtClean="0"/>
              <a:t>In addition, remember that the </a:t>
            </a:r>
            <a:r>
              <a:rPr lang="en-US" baseline="0" dirty="0" err="1" smtClean="0"/>
              <a:t>LabVIEW</a:t>
            </a:r>
            <a:r>
              <a:rPr lang="en-US" baseline="0" dirty="0" smtClean="0"/>
              <a:t> Real-Time Module is not supported on Linux. Therefore, customers must develop their </a:t>
            </a:r>
            <a:r>
              <a:rPr lang="en-US" baseline="0" dirty="0" err="1" smtClean="0"/>
              <a:t>LabVIEW</a:t>
            </a:r>
            <a:r>
              <a:rPr lang="en-US" baseline="0" dirty="0" smtClean="0"/>
              <a:t> Real-Time applications on a separate Windows PC, and then download and deploy those applications to the real-time side of a Real-Time Hypervisor for Linux system.</a:t>
            </a:r>
          </a:p>
        </p:txBody>
      </p:sp>
      <p:sp>
        <p:nvSpPr>
          <p:cNvPr id="4" name="Slide Number Placeholder 3"/>
          <p:cNvSpPr>
            <a:spLocks noGrp="1"/>
          </p:cNvSpPr>
          <p:nvPr>
            <p:ph type="sldNum" sz="quarter" idx="10"/>
          </p:nvPr>
        </p:nvSpPr>
        <p:spPr/>
        <p:txBody>
          <a:bodyPr/>
          <a:lstStyle/>
          <a:p>
            <a:fld id="{32415F22-6FE9-485B-BB3D-F6F1B0DA58E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7" name="Rectangle 5"/>
          <p:cNvSpPr>
            <a:spLocks noGrp="1" noRot="1" noChangeAspect="1" noChangeArrowheads="1" noTextEdit="1"/>
          </p:cNvSpPr>
          <p:nvPr>
            <p:ph type="sldImg"/>
          </p:nvPr>
        </p:nvSpPr>
        <p:spPr>
          <a:ln/>
        </p:spPr>
      </p:sp>
      <p:sp>
        <p:nvSpPr>
          <p:cNvPr id="1073158" name="Rectangle 6"/>
          <p:cNvSpPr>
            <a:spLocks noGrp="1" noChangeArrowheads="1"/>
          </p:cNvSpPr>
          <p:nvPr>
            <p:ph type="body" idx="1"/>
          </p:nvPr>
        </p:nvSpPr>
        <p:spPr/>
        <p:txBody>
          <a:bodyPr/>
          <a:lstStyle/>
          <a:p>
            <a:r>
              <a:rPr lang="en-US" sz="1100" dirty="0">
                <a:latin typeface="Times New Roman" pitchFamily="18" charset="0"/>
              </a:rPr>
              <a:t>The National Instruments LabVIEW FPGA Module extends LabVIEW graphical development to reconfigurable FPGAs on NI reconfigurable I/O (RIO) hardware. With the NI LabVIEW FPGA Module, you can create custom I/O measurement and control hardware without low-level hardware description languages or hardware board-level design. You can use this custom hardware for unique timing and triggering routines, ultrahigh-speed control, and interfacing to digital protocols.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normAutofit/>
          </a:bodyPr>
          <a:lstStyle/>
          <a:p>
            <a:pPr marL="224325" indent="-224325">
              <a:buAutoNum type="arabicPeriod"/>
            </a:pPr>
            <a:r>
              <a:rPr lang="en-US" dirty="0" smtClean="0"/>
              <a:t>Generate</a:t>
            </a:r>
            <a:r>
              <a:rPr lang="en-US" baseline="0" dirty="0" smtClean="0"/>
              <a:t> Cores from Xilinx Core Generator or use any VHDL. </a:t>
            </a:r>
          </a:p>
          <a:p>
            <a:pPr marL="224325" indent="-224325">
              <a:buAutoNum type="arabicPeriod"/>
            </a:pPr>
            <a:r>
              <a:rPr lang="en-US" baseline="0" dirty="0" smtClean="0"/>
              <a:t>Configure the IP for use in LabVIEW invlovles telling LabVIEW </a:t>
            </a:r>
            <a:endParaRPr lang="en-US" dirty="0"/>
          </a:p>
        </p:txBody>
      </p:sp>
      <p:sp>
        <p:nvSpPr>
          <p:cNvPr id="4" name="Slide Number Placeholder 3"/>
          <p:cNvSpPr>
            <a:spLocks noGrp="1"/>
          </p:cNvSpPr>
          <p:nvPr>
            <p:ph type="sldNum" sz="quarter" idx="10"/>
          </p:nvPr>
        </p:nvSpPr>
        <p:spPr/>
        <p:txBody>
          <a:bodyPr/>
          <a:lstStyle/>
          <a:p>
            <a:pPr>
              <a:defRPr/>
            </a:pPr>
            <a:fld id="{700C159B-3807-4063-BD97-AC3ECA18B34A}"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endParaRPr lang="en-US" dirty="0" smtClean="0"/>
          </a:p>
        </p:txBody>
      </p:sp>
      <p:sp>
        <p:nvSpPr>
          <p:cNvPr id="4" name="Slide Number Placeholder 3"/>
          <p:cNvSpPr>
            <a:spLocks noGrp="1"/>
          </p:cNvSpPr>
          <p:nvPr>
            <p:ph type="sldNum" sz="quarter" idx="10"/>
          </p:nvPr>
        </p:nvSpPr>
        <p:spPr/>
        <p:txBody>
          <a:bodyPr/>
          <a:lstStyle/>
          <a:p>
            <a:fld id="{32D60A7C-C0D1-41B2-9DCA-1FD6C048FC71}"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latin typeface="Times"/>
            </a:endParaRPr>
          </a:p>
        </p:txBody>
      </p:sp>
      <p:sp>
        <p:nvSpPr>
          <p:cNvPr id="23556" name="Slide Number Placeholder 3"/>
          <p:cNvSpPr>
            <a:spLocks noGrp="1"/>
          </p:cNvSpPr>
          <p:nvPr>
            <p:ph type="sldNum" sz="quarter" idx="5"/>
          </p:nvPr>
        </p:nvSpPr>
        <p:spPr>
          <a:noFill/>
        </p:spPr>
        <p:txBody>
          <a:bodyPr/>
          <a:lstStyle/>
          <a:p>
            <a:fld id="{F6E676BF-7314-4B2D-87E4-9531DBA2A735}" type="slidenum">
              <a:rPr lang="en-US" smtClean="0">
                <a:latin typeface="Times"/>
              </a:rPr>
              <a:pPr/>
              <a:t>35</a:t>
            </a:fld>
            <a:endParaRPr lang="en-US" smtClean="0">
              <a:latin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defRPr/>
            </a:pPr>
            <a:fld id="{982C5B2E-598F-EC42-B77A-84ED188BAC88}" type="slidenum">
              <a:rPr lang="en-US">
                <a:solidFill>
                  <a:prstClr val="black"/>
                </a:solidFill>
                <a:latin typeface="Calibri"/>
              </a:rPr>
              <a:pPr algn="r" rtl="0">
                <a:defRPr/>
              </a:pPr>
              <a:t>36</a:t>
            </a:fld>
            <a:endParaRPr lang="en-US" dirty="0">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88975"/>
            <a:ext cx="4572000" cy="3429000"/>
          </a:xfrm>
          <a:ln/>
        </p:spPr>
      </p:sp>
      <p:sp>
        <p:nvSpPr>
          <p:cNvPr id="41987" name="Rectangle 3"/>
          <p:cNvSpPr>
            <a:spLocks noGrp="1" noChangeArrowheads="1"/>
          </p:cNvSpPr>
          <p:nvPr>
            <p:ph type="body" idx="1"/>
          </p:nvPr>
        </p:nvSpPr>
        <p:spPr>
          <a:xfrm>
            <a:off x="686113" y="4345278"/>
            <a:ext cx="5485778" cy="4110735"/>
          </a:xfrm>
          <a:noFill/>
          <a:ln/>
        </p:spPr>
        <p:txBody>
          <a:bodyPr/>
          <a:lstStyle/>
          <a:p>
            <a:pPr>
              <a:spcBef>
                <a:spcPct val="0"/>
              </a:spcBef>
              <a:spcAft>
                <a:spcPct val="50000"/>
              </a:spcAft>
            </a:pPr>
            <a:r>
              <a:rPr lang="en-US" sz="1300" dirty="0">
                <a:latin typeface="Times New Roman" pitchFamily="18" charset="0"/>
              </a:rPr>
              <a:t>What makes LabVIEW the superior choice for acquisition and control applications is its ability to integrate with hardware to acquire real-world data. LabVIEW delivers seamless connectivity with a wide range of measurement hardware. You can use LabVIEW to quickly configure and use almost any measurement device, from stand-alone instruments to USB data acquisition devices, motion controllers, image acquisition systems, and programmable logic controllers (PLCs).  </a:t>
            </a:r>
          </a:p>
          <a:p>
            <a:pPr>
              <a:spcBef>
                <a:spcPct val="0"/>
              </a:spcBef>
              <a:spcAft>
                <a:spcPct val="50000"/>
              </a:spcAft>
            </a:pPr>
            <a:endParaRPr lang="en-US" sz="1300" dirty="0">
              <a:latin typeface="Times New Roman" pitchFamily="18" charset="0"/>
            </a:endParaRPr>
          </a:p>
          <a:p>
            <a:pPr defTabSz="881482">
              <a:spcBef>
                <a:spcPct val="0"/>
              </a:spcBef>
              <a:spcAft>
                <a:spcPct val="50000"/>
              </a:spcAft>
              <a:defRPr/>
            </a:pPr>
            <a:r>
              <a:rPr lang="en-US" sz="1300" dirty="0">
                <a:latin typeface="Times New Roman" pitchFamily="18" charset="0"/>
              </a:rPr>
              <a:t>If you use bench top instruments such as an Agilent Network Analyzer, or other standalone instruments to make measurements, there are over 6,000 instrument drivers from over 250 instrument providers available online that enable you to control these instruments from LabVIEW. You are also opening yourself to use a wide range National Instruments hardware products allow you to create solutions including rugged industrial monitoring applications, bench top data acquisition, Real-Time process control, prototyping embedded control systems, and handheld applications running on a PDA to name just a few.</a:t>
            </a:r>
          </a:p>
          <a:p>
            <a:pPr>
              <a:spcBef>
                <a:spcPct val="0"/>
              </a:spcBef>
              <a:spcAft>
                <a:spcPct val="50000"/>
              </a:spcAft>
            </a:pPr>
            <a:endParaRPr lang="en-US" sz="1300" dirty="0">
              <a:latin typeface="Times New Roman" pitchFamily="18" charset="0"/>
            </a:endParaRPr>
          </a:p>
          <a:p>
            <a:pPr defTabSz="881482">
              <a:spcBef>
                <a:spcPct val="0"/>
              </a:spcBef>
              <a:spcAft>
                <a:spcPct val="50000"/>
              </a:spcAft>
              <a:defRPr/>
            </a:pPr>
            <a:r>
              <a:rPr lang="en-US" sz="1300" dirty="0">
                <a:latin typeface="Times New Roman" pitchFamily="18" charset="0"/>
              </a:rPr>
              <a:t>Given the time constraints of today’s seminar we are going to focus on how to acquire, analyze and present data using LabVIEW. However it’s important to recognize that the capabilities of LabVIEW extend far beyond simple data acquisition to include areas such as PID control, vision inspection, Embedded design, rapid prototyping and so 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LabVIEW uses a single driver, NI DAQmx, to integrate with all</a:t>
            </a:r>
            <a:r>
              <a:rPr lang="en-US" baseline="0" dirty="0" smtClean="0"/>
              <a:t> </a:t>
            </a:r>
            <a:r>
              <a:rPr lang="en-US" dirty="0" smtClean="0"/>
              <a:t>NI</a:t>
            </a:r>
            <a:r>
              <a:rPr lang="en-US" baseline="0" dirty="0" smtClean="0"/>
              <a:t> DAQ platforms.  Your code will execute the same on different DAQ systems, leaving channel selection and hardware bandwidth as the only variables.  This means that you can distribute the same application you developed on your desktop to various other form-factors and buses depending on your application requirements.  </a:t>
            </a:r>
          </a:p>
        </p:txBody>
      </p:sp>
      <p:sp>
        <p:nvSpPr>
          <p:cNvPr id="4" name="Slide Number Placeholder 3"/>
          <p:cNvSpPr>
            <a:spLocks noGrp="1"/>
          </p:cNvSpPr>
          <p:nvPr>
            <p:ph type="sldNum" sz="quarter" idx="10"/>
          </p:nvPr>
        </p:nvSpPr>
        <p:spPr/>
        <p:txBody>
          <a:bodyPr/>
          <a:lstStyle/>
          <a:p>
            <a:fld id="{C4E130E2-6244-4AC0-A95D-069B76B06F28}"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b="1" dirty="0" smtClean="0"/>
              <a:t>CERN</a:t>
            </a:r>
          </a:p>
          <a:p>
            <a:r>
              <a:rPr lang="en-US" dirty="0" smtClean="0"/>
              <a:t>The European Organization for Nuclear Research, more commonly known as CERN, is the world’s largest particle physics laboratory. Located on the border between France and Switzerland, CERN was founded in 1954 and serves as a research organization where scientists gather to study the building blocks of matter and the forces that hold them together.</a:t>
            </a:r>
          </a:p>
          <a:p>
            <a:endParaRPr lang="en-US" dirty="0" smtClean="0"/>
          </a:p>
          <a:p>
            <a:r>
              <a:rPr lang="en-US" b="1" dirty="0" smtClean="0"/>
              <a:t>LHC Expected to Answer Fundamental Questions about the Universe</a:t>
            </a:r>
            <a:endParaRPr lang="en-US" dirty="0" smtClean="0"/>
          </a:p>
          <a:p>
            <a:r>
              <a:rPr lang="en-US" dirty="0" smtClean="0"/>
              <a:t>CERN relies on machines called particle accelerators to crash beams of ions or protons either together or into other targets. These collisions release enormous amounts of energy – enough to recreate the high-energy conditions that existed during the formation of the universe. The data collected from the particle collisions in the LHC will likely provide unprecedented information about how our universe came to be and help answer such questions as why particles have mass and what is the origin of dark matter.</a:t>
            </a:r>
          </a:p>
          <a:p>
            <a:r>
              <a:rPr lang="en-US" dirty="0" smtClean="0"/>
              <a:t>The LHC, which is 27 km in circumference and is buried up to 150 m underground, is capable of producing head-on collisions between particle beams traveling at close to the speed of light. To produce these collisions, the LHC sends two beams of protons or other positively charged heavy ions around the circular tunnel in opposite directions. Superconducting magnets that operate in a </a:t>
            </a:r>
            <a:r>
              <a:rPr lang="en-US" dirty="0" err="1" smtClean="0"/>
              <a:t>superfluid</a:t>
            </a:r>
            <a:r>
              <a:rPr lang="en-US" dirty="0" smtClean="0"/>
              <a:t> helium bath at just 1.9 K (-271 ºC or -456 ºF) control the trajectory of LHC beams. The total energy in each beam at full power is 350 MJ, approximately the energy in a 400-ton train traveling at 150 km/h and enough energy to melt 500 kg of copper.</a:t>
            </a:r>
          </a:p>
          <a:p>
            <a:endParaRPr lang="en-US" dirty="0"/>
          </a:p>
        </p:txBody>
      </p:sp>
      <p:sp>
        <p:nvSpPr>
          <p:cNvPr id="18436" name="Slide Number Placeholder 3"/>
          <p:cNvSpPr>
            <a:spLocks noGrp="1"/>
          </p:cNvSpPr>
          <p:nvPr>
            <p:ph type="sldNum" sz="quarter" idx="5"/>
          </p:nvPr>
        </p:nvSpPr>
        <p:spPr>
          <a:noFill/>
        </p:spPr>
        <p:txBody>
          <a:bodyPr/>
          <a:lstStyle/>
          <a:p>
            <a:fld id="{C5E57912-B5E3-43ED-A660-9FA9F341FACF}"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b="1" dirty="0" smtClean="0"/>
              <a:t>The Challenge:</a:t>
            </a:r>
            <a:r>
              <a:rPr lang="en-US" dirty="0" smtClean="0"/>
              <a:t/>
            </a:r>
            <a:br>
              <a:rPr lang="en-US" dirty="0" smtClean="0"/>
            </a:br>
            <a:r>
              <a:rPr lang="en-US" dirty="0" smtClean="0"/>
              <a:t>Measuring and controlling, in real time, the position of bulk components to absorb energetic particles out of the nominal beam core with high reliability and accuracy at the world’s most powerful particle accelerator, the Large </a:t>
            </a:r>
            <a:r>
              <a:rPr lang="en-US" dirty="0" err="1" smtClean="0"/>
              <a:t>Hadron</a:t>
            </a:r>
            <a:r>
              <a:rPr lang="en-US" dirty="0" smtClean="0"/>
              <a:t> Collider (LHC).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Solution:</a:t>
            </a:r>
            <a:r>
              <a:rPr lang="en-US" dirty="0" smtClean="0"/>
              <a:t/>
            </a:r>
            <a:br>
              <a:rPr lang="en-US" dirty="0" smtClean="0"/>
            </a:br>
            <a:r>
              <a:rPr lang="en-US" dirty="0" smtClean="0"/>
              <a:t>Using LabVIEW, the LabVIEW Real-Time Module, the LabVIEW FPGA Module, and NI </a:t>
            </a:r>
            <a:r>
              <a:rPr lang="en-US" dirty="0" err="1" smtClean="0"/>
              <a:t>SoftMotion</a:t>
            </a:r>
            <a:r>
              <a:rPr lang="en-US" dirty="0" smtClean="0"/>
              <a:t> software with NI R Series reconfigurable I/O hardware for PXI to develop an FPGA-based motion control system capable of intercepting misguided or unstable particle beams. </a:t>
            </a:r>
          </a:p>
          <a:p>
            <a:endParaRPr lang="en-US" dirty="0" smtClean="0"/>
          </a:p>
        </p:txBody>
      </p:sp>
      <p:sp>
        <p:nvSpPr>
          <p:cNvPr id="20484" name="Slide Number Placeholder 3"/>
          <p:cNvSpPr>
            <a:spLocks noGrp="1"/>
          </p:cNvSpPr>
          <p:nvPr>
            <p:ph type="sldNum" sz="quarter" idx="5"/>
          </p:nvPr>
        </p:nvSpPr>
        <p:spPr>
          <a:noFill/>
        </p:spPr>
        <p:txBody>
          <a:bodyPr/>
          <a:lstStyle/>
          <a:p>
            <a:fld id="{0A38F148-9547-448F-B184-DE3B9EFB3446}"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6978" y="687050"/>
            <a:ext cx="4544046" cy="3427439"/>
          </a:xfrm>
          <a:ln/>
        </p:spPr>
      </p:sp>
      <p:sp>
        <p:nvSpPr>
          <p:cNvPr id="50179" name="Notes Placeholder 2"/>
          <p:cNvSpPr>
            <a:spLocks noGrp="1"/>
          </p:cNvSpPr>
          <p:nvPr>
            <p:ph type="body" idx="1"/>
          </p:nvPr>
        </p:nvSpPr>
        <p:spPr>
          <a:noFill/>
          <a:ln/>
        </p:spPr>
        <p:txBody>
          <a:bodyPr/>
          <a:lstStyle/>
          <a:p>
            <a:pPr marL="230711" indent="-230711"/>
            <a:r>
              <a:rPr lang="en-US" dirty="0" smtClean="0">
                <a:latin typeface="Arial" pitchFamily="34" charset="0"/>
              </a:rPr>
              <a:t>The graphical system design approach can be applied to a range of applications…</a:t>
            </a:r>
          </a:p>
        </p:txBody>
      </p:sp>
      <p:sp>
        <p:nvSpPr>
          <p:cNvPr id="50180" name="Slide Number Placeholder 3"/>
          <p:cNvSpPr>
            <a:spLocks noGrp="1"/>
          </p:cNvSpPr>
          <p:nvPr>
            <p:ph type="sldNum" sz="quarter" idx="5"/>
          </p:nvPr>
        </p:nvSpPr>
        <p:spPr>
          <a:noFill/>
        </p:spPr>
        <p:txBody>
          <a:bodyPr/>
          <a:lstStyle/>
          <a:p>
            <a:fld id="{1D1B2169-2D31-4BF6-9786-A8CAEE54F2CE}"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1B61B36-8694-4547-9E3F-85090AF5831E}" type="slidenum">
              <a:rPr lang="en-US" smtClean="0">
                <a:latin typeface="Arial" pitchFamily="34" charset="0"/>
              </a:rPr>
              <a:pPr/>
              <a:t>43</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latin typeface="Arial" pitchFamily="34" charset="0"/>
              </a:rPr>
              <a:t>To understand the history of instrumentation architectures let us examine a timeline depicting the introduction of several popular instrument architectures.</a:t>
            </a:r>
          </a:p>
          <a:p>
            <a:pPr eaLnBrk="1" hangingPunct="1"/>
            <a:endParaRPr lang="en-US" dirty="0" smtClean="0">
              <a:latin typeface="Arial" pitchFamily="34" charset="0"/>
            </a:endParaRPr>
          </a:p>
          <a:p>
            <a:pPr eaLnBrk="1" hangingPunct="1"/>
            <a:r>
              <a:rPr lang="en-US" dirty="0" smtClean="0">
                <a:latin typeface="Arial" pitchFamily="34" charset="0"/>
              </a:rPr>
              <a:t>In 1965, the General Purpose Interface Bus (or GPIB) was developed to interface with popular bench-top instruments.</a:t>
            </a:r>
          </a:p>
          <a:p>
            <a:pPr eaLnBrk="1" hangingPunct="1"/>
            <a:r>
              <a:rPr lang="en-US" dirty="0" smtClean="0">
                <a:latin typeface="Arial" pitchFamily="34" charset="0"/>
              </a:rPr>
              <a:t>In 1987, VXI (which stands for VME </a:t>
            </a:r>
            <a:r>
              <a:rPr lang="en-US" dirty="0" err="1" smtClean="0">
                <a:latin typeface="Arial" pitchFamily="34" charset="0"/>
              </a:rPr>
              <a:t>eXtensions</a:t>
            </a:r>
            <a:r>
              <a:rPr lang="en-US" dirty="0" smtClean="0">
                <a:latin typeface="Arial" pitchFamily="34" charset="0"/>
              </a:rPr>
              <a:t> for Instrumentation) was introduced, ushering in the era of modular-based instruments.</a:t>
            </a:r>
          </a:p>
          <a:p>
            <a:pPr eaLnBrk="1" hangingPunct="1"/>
            <a:r>
              <a:rPr lang="en-US" dirty="0" smtClean="0">
                <a:latin typeface="Arial" pitchFamily="34" charset="0"/>
              </a:rPr>
              <a:t>In the early 90’s, PC plug-in instruments were developed to take advantage of the popular PCI bus found on standard desktop PC’s</a:t>
            </a:r>
          </a:p>
          <a:p>
            <a:pPr eaLnBrk="1" hangingPunct="1"/>
            <a:r>
              <a:rPr lang="en-US" dirty="0" smtClean="0">
                <a:latin typeface="Arial" pitchFamily="34" charset="0"/>
              </a:rPr>
              <a:t>in 1995, </a:t>
            </a:r>
            <a:r>
              <a:rPr lang="en-US" dirty="0" err="1" smtClean="0">
                <a:latin typeface="Arial" pitchFamily="34" charset="0"/>
              </a:rPr>
              <a:t>CompactPCI</a:t>
            </a:r>
            <a:r>
              <a:rPr lang="en-US" dirty="0" smtClean="0">
                <a:latin typeface="Arial" pitchFamily="34" charset="0"/>
              </a:rPr>
              <a:t> built on PC technology by introducing a rugged, modular architecture, thus paving the way for the introduction of PXI in 1997.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616EB9-4668-4A18-A7EB-9FCA23C6FF14}" type="slidenum">
              <a:rPr lang="en-US" smtClean="0">
                <a:latin typeface="Arial" pitchFamily="34" charset="0"/>
              </a:rPr>
              <a:pPr/>
              <a:t>44</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 typeface="Arial" pitchFamily="34" charset="0"/>
              <a:buNone/>
            </a:pPr>
            <a:r>
              <a:rPr lang="en-US" dirty="0" smtClean="0">
                <a:latin typeface="Arial" pitchFamily="34" charset="0"/>
              </a:rPr>
              <a:t>Just</a:t>
            </a:r>
            <a:r>
              <a:rPr lang="en-US" baseline="0" dirty="0" smtClean="0">
                <a:latin typeface="Arial" pitchFamily="34" charset="0"/>
              </a:rPr>
              <a:t> highlight features at a really high level and quickly go through slide. Will go in more detail as PXI is explained and highlighted.</a:t>
            </a:r>
            <a:endParaRPr lang="en-US" dirty="0" smtClean="0">
              <a:latin typeface="Arial" pitchFamily="34" charset="0"/>
            </a:endParaRPr>
          </a:p>
          <a:p>
            <a:pPr eaLnBrk="1" hangingPunct="1">
              <a:buFont typeface="Arial" pitchFamily="34" charset="0"/>
              <a:buChar char="•"/>
            </a:pPr>
            <a:endParaRPr lang="en-US" dirty="0" smtClean="0">
              <a:latin typeface="Arial" pitchFamily="34" charset="0"/>
            </a:endParaRPr>
          </a:p>
          <a:p>
            <a:pPr eaLnBrk="1" hangingPunct="1">
              <a:buFont typeface="Arial" pitchFamily="34" charset="0"/>
              <a:buChar char="•"/>
            </a:pPr>
            <a:r>
              <a:rPr lang="en-US" dirty="0" smtClean="0">
                <a:latin typeface="Arial" pitchFamily="34" charset="0"/>
              </a:rPr>
              <a:t>PXI - PCI </a:t>
            </a:r>
            <a:r>
              <a:rPr lang="en-US" dirty="0" err="1" smtClean="0">
                <a:latin typeface="Arial" pitchFamily="34" charset="0"/>
              </a:rPr>
              <a:t>eXtensions</a:t>
            </a:r>
            <a:r>
              <a:rPr lang="en-US" dirty="0" smtClean="0">
                <a:latin typeface="Arial" pitchFamily="34" charset="0"/>
              </a:rPr>
              <a:t> for Instrumentation</a:t>
            </a:r>
          </a:p>
          <a:p>
            <a:pPr eaLnBrk="1" hangingPunct="1">
              <a:buFont typeface="Arial" pitchFamily="34" charset="0"/>
              <a:buChar char="•"/>
            </a:pPr>
            <a:r>
              <a:rPr lang="en-US" dirty="0" smtClean="0">
                <a:latin typeface="Arial" pitchFamily="34" charset="0"/>
              </a:rPr>
              <a:t>Open</a:t>
            </a:r>
            <a:r>
              <a:rPr lang="en-US" baseline="0" dirty="0" smtClean="0">
                <a:latin typeface="Arial" pitchFamily="34" charset="0"/>
              </a:rPr>
              <a:t> Spec that is governed by the PXI Systems Alliance – which I will talk about in a little bit</a:t>
            </a:r>
          </a:p>
          <a:p>
            <a:pPr eaLnBrk="1" hangingPunct="1">
              <a:buFont typeface="Arial" pitchFamily="34" charset="0"/>
              <a:buChar char="•"/>
            </a:pPr>
            <a:r>
              <a:rPr lang="en-US" baseline="0" dirty="0" smtClean="0">
                <a:latin typeface="Arial" pitchFamily="34" charset="0"/>
              </a:rPr>
              <a:t>PXI is a rugged Compact PCI-based platform for test and measurement</a:t>
            </a:r>
          </a:p>
          <a:p>
            <a:pPr eaLnBrk="1" hangingPunct="1">
              <a:buFont typeface="Arial" pitchFamily="34" charset="0"/>
              <a:buChar char="•"/>
            </a:pPr>
            <a:r>
              <a:rPr lang="en-US" baseline="0" dirty="0" smtClean="0">
                <a:latin typeface="Arial" pitchFamily="34" charset="0"/>
              </a:rPr>
              <a:t>Combines the PCI electrical-bus features with the rugged packaging of </a:t>
            </a:r>
            <a:r>
              <a:rPr lang="en-US" baseline="0" dirty="0" err="1" smtClean="0">
                <a:latin typeface="Arial" pitchFamily="34" charset="0"/>
              </a:rPr>
              <a:t>CompactPCI</a:t>
            </a:r>
            <a:endParaRPr lang="en-US" baseline="0" dirty="0" smtClean="0">
              <a:latin typeface="Arial" pitchFamily="34" charset="0"/>
            </a:endParaRPr>
          </a:p>
          <a:p>
            <a:pPr eaLnBrk="1" hangingPunct="1">
              <a:buFont typeface="Arial" pitchFamily="34" charset="0"/>
              <a:buChar char="•"/>
            </a:pPr>
            <a:r>
              <a:rPr lang="en-US" baseline="0" dirty="0" smtClean="0">
                <a:latin typeface="Arial" pitchFamily="34" charset="0"/>
              </a:rPr>
              <a:t>Additional of specialized synchronization buses</a:t>
            </a:r>
          </a:p>
          <a:p>
            <a:pPr eaLnBrk="1" hangingPunct="1">
              <a:buFont typeface="Arial" pitchFamily="34" charset="0"/>
              <a:buChar char="•"/>
            </a:pPr>
            <a:r>
              <a:rPr lang="en-US" baseline="0" dirty="0" smtClean="0">
                <a:latin typeface="Arial" pitchFamily="34" charset="0"/>
              </a:rPr>
              <a:t>High performance and low-cost deployment platform for a variety of applications ranging from manufacturing testing to military and aerospace.</a:t>
            </a:r>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2B7D990-ACF5-4E1B-ACCE-87255A1C6989}" type="slidenum">
              <a:rPr lang="en-US" smtClean="0">
                <a:latin typeface="Arial" pitchFamily="34" charset="0"/>
              </a:rPr>
              <a:pPr/>
              <a:t>45</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80000"/>
              </a:lnSpc>
              <a:buFont typeface="Arial" pitchFamily="34" charset="0"/>
              <a:buChar char="•"/>
            </a:pPr>
            <a:r>
              <a:rPr lang="en-US" sz="800" dirty="0" smtClean="0">
                <a:latin typeface="Arial" pitchFamily="34" charset="0"/>
              </a:rPr>
              <a:t>The PXI specification defines requirements that make PXI systems well suited for harsh environments</a:t>
            </a:r>
          </a:p>
          <a:p>
            <a:pPr lvl="1" eaLnBrk="1" hangingPunct="1">
              <a:lnSpc>
                <a:spcPct val="80000"/>
              </a:lnSpc>
              <a:buFont typeface="Arial" pitchFamily="34" charset="0"/>
              <a:buChar char="•"/>
            </a:pPr>
            <a:r>
              <a:rPr lang="en-US" sz="800" dirty="0" smtClean="0">
                <a:latin typeface="Arial" pitchFamily="34" charset="0"/>
              </a:rPr>
              <a:t>Such as high performance connectors to ensure that the</a:t>
            </a:r>
            <a:r>
              <a:rPr lang="en-US" sz="800" baseline="0" dirty="0" smtClean="0">
                <a:latin typeface="Arial" pitchFamily="34" charset="0"/>
              </a:rPr>
              <a:t> packaging is rugged</a:t>
            </a:r>
          </a:p>
          <a:p>
            <a:pPr lvl="1" eaLnBrk="1" hangingPunct="1">
              <a:lnSpc>
                <a:spcPct val="80000"/>
              </a:lnSpc>
              <a:buFont typeface="Arial" pitchFamily="34" charset="0"/>
              <a:buChar char="•"/>
            </a:pPr>
            <a:r>
              <a:rPr lang="en-US" sz="800" baseline="0" dirty="0" smtClean="0">
                <a:latin typeface="Arial" pitchFamily="34" charset="0"/>
              </a:rPr>
              <a:t>Along with cooling and environmental specifications to ensure operation in industrial environments.</a:t>
            </a:r>
            <a:endParaRPr lang="en-US" sz="800" dirty="0" smtClean="0">
              <a:latin typeface="Arial" pitchFamily="34" charset="0"/>
            </a:endParaRPr>
          </a:p>
          <a:p>
            <a:pPr eaLnBrk="1" hangingPunct="1">
              <a:lnSpc>
                <a:spcPct val="80000"/>
              </a:lnSpc>
              <a:buFont typeface="Arial" pitchFamily="34" charset="0"/>
              <a:buChar char="•"/>
            </a:pPr>
            <a:r>
              <a:rPr lang="en-US" sz="800" b="0" u="none" dirty="0" smtClean="0">
                <a:latin typeface="Arial" pitchFamily="34" charset="0"/>
              </a:rPr>
              <a:t>The</a:t>
            </a:r>
            <a:r>
              <a:rPr lang="en-US" sz="800" b="0" u="none" baseline="0" dirty="0" smtClean="0">
                <a:latin typeface="Arial" pitchFamily="34" charset="0"/>
              </a:rPr>
              <a:t> electrical features ensure that you will see the same performance features as defined by the desktop PCI specification. Except that you have even more peripheral slots per bus segment to gain access to an even higher variety of measurement devices.</a:t>
            </a:r>
            <a:endParaRPr lang="en-US" sz="800" b="0" u="none" dirty="0" smtClean="0">
              <a:latin typeface="Arial" pitchFamily="34" charset="0"/>
            </a:endParaRPr>
          </a:p>
          <a:p>
            <a:pPr eaLnBrk="1" hangingPunct="1">
              <a:lnSpc>
                <a:spcPct val="80000"/>
              </a:lnSpc>
              <a:buFont typeface="Arial" pitchFamily="34" charset="0"/>
              <a:buChar char="•"/>
            </a:pPr>
            <a:r>
              <a:rPr lang="en-US" sz="800" b="0" u="none" dirty="0" smtClean="0">
                <a:latin typeface="Arial" pitchFamily="34" charset="0"/>
              </a:rPr>
              <a:t>The</a:t>
            </a:r>
            <a:r>
              <a:rPr lang="en-US" sz="800" b="0" u="none" baseline="0" dirty="0" smtClean="0">
                <a:latin typeface="Arial" pitchFamily="34" charset="0"/>
              </a:rPr>
              <a:t> key difference is the addition of the timing and synchronization features: adding system reference clocks and PXI trigger buses to ensure that the cards will all begin taking measurements at a specific time. </a:t>
            </a:r>
          </a:p>
          <a:p>
            <a:pPr eaLnBrk="1" hangingPunct="1">
              <a:lnSpc>
                <a:spcPct val="80000"/>
              </a:lnSpc>
              <a:buFont typeface="Arial" pitchFamily="34" charset="0"/>
              <a:buChar char="•"/>
            </a:pPr>
            <a:r>
              <a:rPr lang="en-US" sz="800" dirty="0" smtClean="0">
                <a:latin typeface="Arial" pitchFamily="34" charset="0"/>
              </a:rPr>
              <a:t>To further simplify systems integration</a:t>
            </a:r>
            <a:r>
              <a:rPr lang="en-US" sz="800" baseline="0" dirty="0" smtClean="0">
                <a:latin typeface="Arial" pitchFamily="34" charset="0"/>
              </a:rPr>
              <a:t> there are software requirements that enforced. </a:t>
            </a:r>
            <a:r>
              <a:rPr lang="en-US" sz="800" dirty="0" smtClean="0">
                <a:latin typeface="Arial" pitchFamily="34" charset="0"/>
              </a:rPr>
              <a:t>These requirements include the use of standard operating system frameworks. Appropriate configuration information and software drivers for all peripheral devices are also required.</a:t>
            </a:r>
          </a:p>
          <a:p>
            <a:pPr eaLnBrk="1" hangingPunct="1">
              <a:lnSpc>
                <a:spcPct val="80000"/>
              </a:lnSpc>
              <a:buFont typeface="Arial" pitchFamily="34" charset="0"/>
              <a:buChar char="•"/>
            </a:pPr>
            <a:endParaRPr lang="en-US" sz="800" b="0" u="none" baseline="0" dirty="0" smtClean="0">
              <a:latin typeface="Arial" pitchFamily="34" charset="0"/>
            </a:endParaRPr>
          </a:p>
          <a:p>
            <a:pPr eaLnBrk="1" hangingPunct="1">
              <a:lnSpc>
                <a:spcPct val="80000"/>
              </a:lnSpc>
              <a:buFont typeface="Arial" pitchFamily="34" charset="0"/>
              <a:buChar char="•"/>
            </a:pPr>
            <a:r>
              <a:rPr lang="en-US" sz="800" b="0" u="none" baseline="0" dirty="0" smtClean="0">
                <a:latin typeface="Arial" pitchFamily="34" charset="0"/>
              </a:rPr>
              <a:t>Remind people where they are able to get the full specification. Just highlight these and they can see the specification at pxisa.org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7B29359-EA86-4EFA-BA84-88E9C8432C41}" type="slidenum">
              <a:rPr lang="en-US" smtClean="0">
                <a:latin typeface="Arial" pitchFamily="34" charset="0"/>
              </a:rPr>
              <a:pPr/>
              <a:t>46</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xfrm>
            <a:off x="1103313" y="674688"/>
            <a:ext cx="4605337" cy="3454400"/>
          </a:xfrm>
          <a:ln/>
        </p:spPr>
      </p:sp>
      <p:sp>
        <p:nvSpPr>
          <p:cNvPr id="75780" name="Rectangle 3"/>
          <p:cNvSpPr>
            <a:spLocks noGrp="1" noChangeArrowheads="1"/>
          </p:cNvSpPr>
          <p:nvPr>
            <p:ph type="body" idx="1"/>
          </p:nvPr>
        </p:nvSpPr>
        <p:spPr>
          <a:xfrm>
            <a:off x="898525" y="4352925"/>
            <a:ext cx="5011738" cy="4130675"/>
          </a:xfrm>
          <a:noFill/>
          <a:ln/>
        </p:spPr>
        <p:txBody>
          <a:bodyPr/>
          <a:lstStyle/>
          <a:p>
            <a:pPr eaLnBrk="1" hangingPunct="1"/>
            <a:r>
              <a:rPr lang="en-US" dirty="0" smtClean="0">
                <a:latin typeface="Arial" pitchFamily="34" charset="0"/>
              </a:rPr>
              <a:t>The PXI Systems Alliance (PXISA) is an industry consortium that promotes and maintains the PXI standard. </a:t>
            </a:r>
          </a:p>
          <a:p>
            <a:pPr eaLnBrk="1" hangingPunct="1"/>
            <a:r>
              <a:rPr lang="en-US" dirty="0" smtClean="0">
                <a:latin typeface="Arial" pitchFamily="34" charset="0"/>
              </a:rPr>
              <a:t>This</a:t>
            </a:r>
            <a:r>
              <a:rPr lang="en-US" baseline="0" dirty="0" smtClean="0">
                <a:latin typeface="Arial" pitchFamily="34" charset="0"/>
              </a:rPr>
              <a:t> organization is chartered to:</a:t>
            </a:r>
            <a:endParaRPr lang="en-US" dirty="0" smtClean="0">
              <a:latin typeface="Arial" pitchFamily="34" charset="0"/>
            </a:endParaRPr>
          </a:p>
          <a:p>
            <a:pPr eaLnBrk="1" hangingPunct="1">
              <a:buFontTx/>
              <a:buChar char="•"/>
            </a:pPr>
            <a:r>
              <a:rPr lang="en-US" dirty="0" smtClean="0">
                <a:latin typeface="Arial" pitchFamily="34" charset="0"/>
              </a:rPr>
              <a:t>Maintain the PXI specification</a:t>
            </a:r>
          </a:p>
          <a:p>
            <a:pPr eaLnBrk="1" hangingPunct="1">
              <a:buFontTx/>
              <a:buChar char="•"/>
            </a:pPr>
            <a:r>
              <a:rPr lang="en-US" dirty="0" smtClean="0">
                <a:latin typeface="Arial" pitchFamily="34" charset="0"/>
              </a:rPr>
              <a:t>Ensure interoperability</a:t>
            </a:r>
          </a:p>
          <a:p>
            <a:pPr eaLnBrk="1" hangingPunct="1">
              <a:buFontTx/>
              <a:buChar char="•"/>
            </a:pPr>
            <a:r>
              <a:rPr lang="en-US" dirty="0" smtClean="0">
                <a:latin typeface="Arial" pitchFamily="34" charset="0"/>
              </a:rPr>
              <a:t>Promote the PXI standard</a:t>
            </a:r>
          </a:p>
          <a:p>
            <a:pPr eaLnBrk="1" hangingPunct="1"/>
            <a:r>
              <a:rPr lang="en-US" dirty="0" smtClean="0">
                <a:latin typeface="Arial" pitchFamily="34" charset="0"/>
              </a:rPr>
              <a:t>Currently there are 60+ members</a:t>
            </a:r>
            <a:r>
              <a:rPr lang="en-US" baseline="0" dirty="0" smtClean="0">
                <a:latin typeface="Arial" pitchFamily="34" charset="0"/>
              </a:rPr>
              <a:t> and you can access a variety of important information from www.pxisa.org for free. This material consists of documented specifications to tutorials.</a:t>
            </a:r>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This flexibility implies that single test system must contain multiple functionalities. To that end, PXI provides a platform with a breadth of functionality available, including analog and digital I/O, high-speed instrumentation, vision, motion, and various interfaces. PXI is built on the modular and scalable </a:t>
            </a:r>
            <a:r>
              <a:rPr lang="en-US" dirty="0" err="1" smtClean="0"/>
              <a:t>CompactPCI</a:t>
            </a:r>
            <a:r>
              <a:rPr lang="en-US" dirty="0" smtClean="0"/>
              <a:t> specification and the high-speed PCI bus architecture. As a result, PXI products maintain complete interoperability with </a:t>
            </a:r>
            <a:r>
              <a:rPr lang="en-US" dirty="0" err="1" smtClean="0"/>
              <a:t>CompactPCI</a:t>
            </a:r>
            <a:r>
              <a:rPr lang="en-US" dirty="0" smtClean="0"/>
              <a:t>, offering superior mechanical integrity, easy systems integration, and more expansion slots than desktop computers. </a:t>
            </a:r>
          </a:p>
          <a:p>
            <a:pPr eaLnBrk="1" hangingPunct="1"/>
            <a:endParaRPr lang="en-US" dirty="0" smtClean="0"/>
          </a:p>
          <a:p>
            <a:pPr eaLnBrk="1" hangingPunct="1"/>
            <a:r>
              <a:rPr lang="en-US" dirty="0" smtClean="0"/>
              <a:t>Industrial </a:t>
            </a:r>
            <a:r>
              <a:rPr lang="en-US" baseline="0" dirty="0" smtClean="0"/>
              <a:t>standard – 70+ companies are creating cards. If National Instruments doesn’t provide a card that are many other manufactures that are able to create cards. For example military and aerospace buses.</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6C444A-080F-43B2-866B-BDE98F2C8499}" type="slidenum">
              <a:rPr lang="en-US" smtClean="0">
                <a:latin typeface="Arial" pitchFamily="34" charset="0"/>
              </a:rPr>
              <a:pPr/>
              <a:t>49</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xfrm>
            <a:off x="1154113" y="711200"/>
            <a:ext cx="4549775" cy="3411538"/>
          </a:xfrm>
          <a:ln/>
        </p:spPr>
      </p:sp>
      <p:sp>
        <p:nvSpPr>
          <p:cNvPr id="62468" name="Rectangle 3"/>
          <p:cNvSpPr>
            <a:spLocks noGrp="1" noChangeArrowheads="1"/>
          </p:cNvSpPr>
          <p:nvPr>
            <p:ph type="body" idx="1"/>
          </p:nvPr>
        </p:nvSpPr>
        <p:spPr>
          <a:xfrm>
            <a:off x="915988" y="4341813"/>
            <a:ext cx="5026025" cy="4116387"/>
          </a:xfrm>
          <a:noFill/>
          <a:ln/>
        </p:spPr>
        <p:txBody>
          <a:bodyPr/>
          <a:lstStyle/>
          <a:p>
            <a:pPr eaLnBrk="1" hangingPunct="1"/>
            <a:r>
              <a:rPr lang="en-US" dirty="0" smtClean="0">
                <a:latin typeface="Arial" pitchFamily="34" charset="0"/>
              </a:rPr>
              <a:t>PXI systems are comprised of three</a:t>
            </a:r>
            <a:r>
              <a:rPr lang="en-US" baseline="0" dirty="0" smtClean="0">
                <a:latin typeface="Arial" pitchFamily="34" charset="0"/>
              </a:rPr>
              <a:t> basic components. </a:t>
            </a:r>
          </a:p>
          <a:p>
            <a:pPr eaLnBrk="1" hangingPunct="1">
              <a:buFont typeface="Arial" pitchFamily="34" charset="0"/>
              <a:buChar char="•"/>
            </a:pPr>
            <a:r>
              <a:rPr lang="en-US" baseline="0" dirty="0" smtClean="0">
                <a:latin typeface="Arial" pitchFamily="34" charset="0"/>
              </a:rPr>
              <a:t>There is the chassis which houses all the cards and gives all of the cards access to the clock and bus to transfer information. </a:t>
            </a:r>
          </a:p>
          <a:p>
            <a:pPr eaLnBrk="1" hangingPunct="1">
              <a:buFont typeface="Arial" pitchFamily="34" charset="0"/>
              <a:buChar char="•"/>
            </a:pPr>
            <a:r>
              <a:rPr lang="en-US" baseline="0" dirty="0" smtClean="0">
                <a:latin typeface="Arial" pitchFamily="34" charset="0"/>
              </a:rPr>
              <a:t>Within the chassis there is a controller which can be either a remote controller or an embedded controller. The controller will have the operating system used to setup and run the programs to communicate with the modules. </a:t>
            </a:r>
          </a:p>
          <a:p>
            <a:pPr eaLnBrk="1" hangingPunct="1">
              <a:buFont typeface="Arial" pitchFamily="34" charset="0"/>
              <a:buChar char="•"/>
            </a:pPr>
            <a:r>
              <a:rPr lang="en-US" dirty="0" smtClean="0">
                <a:latin typeface="Arial" pitchFamily="34" charset="0"/>
              </a:rPr>
              <a:t>Modules are available for instrumentation, data acquisition, control, interfacing to buses, etc.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15B36C5-A189-4D7E-A873-9B8F1D4E6B44}" type="slidenum">
              <a:rPr lang="en-US" smtClean="0">
                <a:latin typeface="Arial" pitchFamily="34" charset="0"/>
              </a:rPr>
              <a:pPr/>
              <a:t>50</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4" charset="0"/>
              </a:rPr>
              <a:t>For</a:t>
            </a:r>
            <a:r>
              <a:rPr lang="en-US" baseline="0" dirty="0" smtClean="0">
                <a:latin typeface="Arial" pitchFamily="34" charset="0"/>
              </a:rPr>
              <a:t> applications that require compact systems and therefore need a solution that eliminates the external PC. For these type of applications, you are able to use an embedded controller. This provides a complete system within the PXI chassis. PXI controllers are built using the standard PC components so it has all the same functionality: such as access to </a:t>
            </a:r>
            <a:r>
              <a:rPr lang="en-US" baseline="0" dirty="0" err="1" smtClean="0">
                <a:latin typeface="Arial" pitchFamily="34" charset="0"/>
              </a:rPr>
              <a:t>ethernet</a:t>
            </a:r>
            <a:r>
              <a:rPr lang="en-US" baseline="0" dirty="0" smtClean="0">
                <a:latin typeface="Arial" pitchFamily="34" charset="0"/>
              </a:rPr>
              <a:t>, USB, and </a:t>
            </a:r>
            <a:r>
              <a:rPr lang="en-US" baseline="0" dirty="0" err="1" smtClean="0">
                <a:latin typeface="Arial" pitchFamily="34" charset="0"/>
              </a:rPr>
              <a:t>ExpressCard</a:t>
            </a:r>
            <a:r>
              <a:rPr lang="en-US" baseline="0" dirty="0" smtClean="0">
                <a:latin typeface="Arial" pitchFamily="34" charset="0"/>
              </a:rPr>
              <a:t> slots. These controllers run the same operating systems as a desktop computer. Therefore you are able to run Windows, Real-Time, or Linux. </a:t>
            </a:r>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The</a:t>
            </a:r>
            <a:r>
              <a:rPr lang="en-US" baseline="0" dirty="0" smtClean="0">
                <a:latin typeface="Arial" pitchFamily="34" charset="0"/>
              </a:rPr>
              <a:t> Real-time operating systems are </a:t>
            </a:r>
            <a:r>
              <a:rPr lang="en-US" dirty="0" smtClean="0">
                <a:latin typeface="Arial" pitchFamily="34" charset="0"/>
              </a:rPr>
              <a:t>designed for applications requiring deterministic and reliable performance and are run under headless operation (i.e. no mouse, keyboard).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67377AF-D0D6-4B85-AB7D-B731B163FE97}" type="slidenum">
              <a:rPr lang="en-US" smtClean="0">
                <a:latin typeface="Arial" pitchFamily="34" charset="0"/>
              </a:rPr>
              <a:pPr/>
              <a:t>51</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latin typeface="Arial" pitchFamily="34" charset="0"/>
              </a:rPr>
              <a:t>For situations where you want to use</a:t>
            </a:r>
            <a:r>
              <a:rPr lang="en-US" baseline="0" dirty="0" smtClean="0">
                <a:latin typeface="Arial" pitchFamily="34" charset="0"/>
              </a:rPr>
              <a:t> your desktop computer or </a:t>
            </a:r>
            <a:r>
              <a:rPr lang="en-US" baseline="0" dirty="0" err="1" smtClean="0">
                <a:latin typeface="Arial" pitchFamily="34" charset="0"/>
              </a:rPr>
              <a:t>possibily</a:t>
            </a:r>
            <a:r>
              <a:rPr lang="en-US" baseline="0" dirty="0" smtClean="0">
                <a:latin typeface="Arial" pitchFamily="34" charset="0"/>
              </a:rPr>
              <a:t> your laptop if you plan on moving your system to a variety of locations, you have the option of remote controllers. This enables you to get extended distance, since you might want to place the system in a dedicated area and then monitor it from another spot. </a:t>
            </a:r>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The links are high-throughput (up to 110 MB/s) and software-transparent. PC control of PXI enables use the latest desktops, servers, and workstations for applications that require the highest-performance processor, high-speed or long-duration streaming to disk.</a:t>
            </a:r>
            <a:r>
              <a:rPr lang="en-US" baseline="0" dirty="0" smtClean="0">
                <a:latin typeface="Arial" pitchFamily="34" charset="0"/>
              </a:rPr>
              <a:t> </a:t>
            </a:r>
            <a:r>
              <a:rPr lang="en-US" dirty="0" smtClean="0">
                <a:latin typeface="Arial" pitchFamily="34" charset="0"/>
              </a:rPr>
              <a:t>Both PCI Express and PCI controllers are available. PXI remote controllers can also be used to build </a:t>
            </a:r>
            <a:r>
              <a:rPr lang="en-US" dirty="0" err="1" smtClean="0">
                <a:latin typeface="Arial" pitchFamily="34" charset="0"/>
              </a:rPr>
              <a:t>multichassis</a:t>
            </a:r>
            <a:r>
              <a:rPr lang="en-US" dirty="0" smtClean="0">
                <a:latin typeface="Arial" pitchFamily="34" charset="0"/>
              </a:rPr>
              <a:t> PXI systems.</a:t>
            </a:r>
          </a:p>
          <a:p>
            <a:pPr eaLnBrk="1" hangingPunct="1"/>
            <a:endParaRPr lang="en-US" dirty="0" smtClean="0">
              <a:latin typeface="Arial" pitchFamily="34" charset="0"/>
            </a:endParaRPr>
          </a:p>
          <a:p>
            <a:pPr eaLnBrk="1" hangingPunct="1"/>
            <a:r>
              <a:rPr lang="en-US" dirty="0" smtClean="0">
                <a:latin typeface="Arial" pitchFamily="34" charset="0"/>
              </a:rPr>
              <a:t>Laptop control of PXI enables control of portable applications and, when paired with a DC-powered chassis, enables mobile systems for applications such as in-vehicle data logging. Both </a:t>
            </a:r>
            <a:r>
              <a:rPr lang="en-US" dirty="0" err="1" smtClean="0">
                <a:latin typeface="Arial" pitchFamily="34" charset="0"/>
              </a:rPr>
              <a:t>ExpressCard</a:t>
            </a:r>
            <a:r>
              <a:rPr lang="en-US" dirty="0" smtClean="0">
                <a:latin typeface="Arial" pitchFamily="34" charset="0"/>
              </a:rPr>
              <a:t> and PCMCIA </a:t>
            </a:r>
            <a:r>
              <a:rPr lang="en-US" dirty="0" err="1" smtClean="0">
                <a:latin typeface="Arial" pitchFamily="34" charset="0"/>
              </a:rPr>
              <a:t>CardBus</a:t>
            </a:r>
            <a:r>
              <a:rPr lang="en-US" dirty="0" smtClean="0">
                <a:latin typeface="Arial" pitchFamily="34" charset="0"/>
              </a:rPr>
              <a:t> controller</a:t>
            </a:r>
            <a:r>
              <a:rPr lang="en-US" baseline="0" dirty="0" smtClean="0">
                <a:latin typeface="Arial" pitchFamily="34" charset="0"/>
              </a:rPr>
              <a:t> slot of your laptop. </a:t>
            </a:r>
          </a:p>
          <a:p>
            <a:pPr eaLnBrk="1" hangingPunct="1"/>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3E983E5-DC1A-4C7F-BAAC-9CA4DA8A862A}" type="slidenum">
              <a:rPr lang="en-US" smtClean="0">
                <a:latin typeface="Arial" pitchFamily="34" charset="0"/>
              </a:rPr>
              <a:pPr/>
              <a:t>52</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latin typeface="Arial" pitchFamily="34" charset="0"/>
              </a:rPr>
              <a:t>The chassis provides the rugged and modular packaging for the system. Chassis, ranging in size from 4-slots to 26-slots, are available for all different types of applications – portable, </a:t>
            </a:r>
            <a:r>
              <a:rPr lang="en-US" dirty="0" err="1" smtClean="0">
                <a:latin typeface="Arial" pitchFamily="34" charset="0"/>
              </a:rPr>
              <a:t>benchtop</a:t>
            </a:r>
            <a:r>
              <a:rPr lang="en-US" dirty="0" smtClean="0">
                <a:latin typeface="Arial" pitchFamily="34" charset="0"/>
              </a:rPr>
              <a:t>, and rack mount. </a:t>
            </a:r>
          </a:p>
          <a:p>
            <a:pPr eaLnBrk="1" hangingPunct="1"/>
            <a:endParaRPr lang="en-US" dirty="0" smtClean="0">
              <a:latin typeface="Arial" pitchFamily="34" charset="0"/>
            </a:endParaRPr>
          </a:p>
          <a:p>
            <a:pPr eaLnBrk="1" hangingPunct="1"/>
            <a:r>
              <a:rPr lang="en-US" dirty="0" smtClean="0">
                <a:latin typeface="Arial" pitchFamily="34" charset="0"/>
              </a:rPr>
              <a:t>Chassis are available with all 3U slots, all 6U slots, or a combination of 3U and 6U slots</a:t>
            </a:r>
          </a:p>
          <a:p>
            <a:pPr eaLnBrk="1" hangingPunct="1"/>
            <a:endParaRPr lang="en-US" dirty="0" smtClean="0">
              <a:latin typeface="Arial" pitchFamily="34" charset="0"/>
            </a:endParaRPr>
          </a:p>
          <a:p>
            <a:pPr eaLnBrk="1" hangingPunct="1"/>
            <a:r>
              <a:rPr lang="en-US" dirty="0" smtClean="0">
                <a:latin typeface="Arial" pitchFamily="34" charset="0"/>
              </a:rPr>
              <a:t>Chassis are also available with special features such as DC power supplies and integrated signal conditioning. </a:t>
            </a:r>
          </a:p>
          <a:p>
            <a:pPr eaLnBrk="1" hangingPunct="1"/>
            <a:endParaRPr lang="en-US" dirty="0" smtClean="0">
              <a:latin typeface="Arial" pitchFamily="34" charset="0"/>
            </a:endParaRPr>
          </a:p>
          <a:p>
            <a:pPr eaLnBrk="1" hangingPunct="1"/>
            <a:r>
              <a:rPr lang="en-US" dirty="0" smtClean="0">
                <a:latin typeface="Arial" pitchFamily="34" charset="0"/>
              </a:rPr>
              <a:t>The chassis contains the high-performance PXI backplane, which includes the PCI bus and timing and triggering buses. Using these timing and triggering buses, users can develop systems for applications requiring precise synchronization.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1E53A62-DEE1-4C78-A64E-2C48F4D81476}" type="slidenum">
              <a:rPr lang="en-US" smtClean="0">
                <a:latin typeface="Arial" pitchFamily="34" charset="0"/>
              </a:rPr>
              <a:pPr/>
              <a:t>53</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pitchFamily="34" charset="0"/>
              </a:rPr>
              <a:t>Key Talking Points: </a:t>
            </a:r>
          </a:p>
          <a:p>
            <a:pPr eaLnBrk="1" hangingPunct="1">
              <a:buFont typeface="Arial" pitchFamily="34" charset="0"/>
              <a:buChar char="•"/>
            </a:pPr>
            <a:r>
              <a:rPr lang="en-US" dirty="0" smtClean="0">
                <a:latin typeface="Arial" pitchFamily="34" charset="0"/>
              </a:rPr>
              <a:t>Two different form factors</a:t>
            </a:r>
            <a:r>
              <a:rPr lang="en-US" baseline="0" dirty="0" smtClean="0">
                <a:latin typeface="Arial" pitchFamily="34" charset="0"/>
              </a:rPr>
              <a:t> 3U and 6U – The height is what makes them different</a:t>
            </a:r>
          </a:p>
          <a:p>
            <a:pPr eaLnBrk="1" hangingPunct="1">
              <a:buFont typeface="Arial" pitchFamily="34" charset="0"/>
              <a:buChar char="•"/>
            </a:pPr>
            <a:r>
              <a:rPr lang="en-US" baseline="0" dirty="0" smtClean="0">
                <a:latin typeface="Arial" pitchFamily="34" charset="0"/>
              </a:rPr>
              <a:t>Chassis available to support both</a:t>
            </a:r>
          </a:p>
          <a:p>
            <a:pPr eaLnBrk="1" hangingPunct="1">
              <a:buFont typeface="Arial" pitchFamily="34" charset="0"/>
              <a:buChar char="•"/>
            </a:pPr>
            <a:r>
              <a:rPr lang="en-US" dirty="0" smtClean="0">
                <a:latin typeface="Arial" pitchFamily="34" charset="0"/>
              </a:rPr>
              <a:t>Additionally, you can use all 3U modules in 6U slots with an adapter.</a:t>
            </a:r>
          </a:p>
          <a:p>
            <a:pPr eaLnBrk="1" hangingPunct="1">
              <a:buFont typeface="Arial" pitchFamily="34" charset="0"/>
              <a:buChar char="•"/>
            </a:pPr>
            <a:r>
              <a:rPr lang="en-US" dirty="0" smtClean="0">
                <a:latin typeface="Arial" pitchFamily="34" charset="0"/>
              </a:rPr>
              <a:t>Choosing 3U</a:t>
            </a:r>
          </a:p>
          <a:p>
            <a:pPr lvl="1" eaLnBrk="1" hangingPunct="1">
              <a:buFont typeface="Arial" pitchFamily="34" charset="0"/>
              <a:buChar char="•"/>
            </a:pPr>
            <a:r>
              <a:rPr lang="en-US" dirty="0" smtClean="0">
                <a:latin typeface="Arial" pitchFamily="34" charset="0"/>
              </a:rPr>
              <a:t>Placed into applications where you want a small system</a:t>
            </a:r>
          </a:p>
          <a:p>
            <a:pPr eaLnBrk="1" hangingPunct="1">
              <a:buFont typeface="Arial" pitchFamily="34" charset="0"/>
              <a:buChar char="•"/>
            </a:pPr>
            <a:r>
              <a:rPr lang="en-US" dirty="0" smtClean="0">
                <a:latin typeface="Arial" pitchFamily="34" charset="0"/>
              </a:rPr>
              <a:t>Choosing 6U</a:t>
            </a:r>
          </a:p>
          <a:p>
            <a:pPr lvl="1" eaLnBrk="1" hangingPunct="1">
              <a:buFont typeface="Arial" pitchFamily="34" charset="0"/>
              <a:buChar char="•"/>
            </a:pPr>
            <a:r>
              <a:rPr lang="en-US" dirty="0" smtClean="0">
                <a:latin typeface="Arial" pitchFamily="34" charset="0"/>
              </a:rPr>
              <a:t>Increased real estate for integrating</a:t>
            </a:r>
            <a:r>
              <a:rPr lang="en-US" baseline="0" dirty="0" smtClean="0">
                <a:latin typeface="Arial" pitchFamily="34" charset="0"/>
              </a:rPr>
              <a:t> more features on a single board. Large parts such as microprocessors and FPGAs require more space. You are able to place more on the card since you have more area.</a:t>
            </a:r>
          </a:p>
          <a:p>
            <a:pPr lvl="1" eaLnBrk="1" hangingPunct="1">
              <a:buFont typeface="Arial" pitchFamily="34" charset="0"/>
              <a:buChar char="•"/>
            </a:pPr>
            <a:endParaRPr lang="en-US" baseline="0" dirty="0" smtClean="0">
              <a:latin typeface="Arial" pitchFamily="34" charset="0"/>
            </a:endParaRPr>
          </a:p>
          <a:p>
            <a:pPr lvl="0" eaLnBrk="1" hangingPunct="1">
              <a:buFont typeface="Arial" pitchFamily="34" charset="0"/>
              <a:buChar char="•"/>
            </a:pPr>
            <a:r>
              <a:rPr lang="en-US" baseline="0" dirty="0" smtClean="0">
                <a:latin typeface="Arial" pitchFamily="34" charset="0"/>
              </a:rPr>
              <a:t>Over 90% of modules are 3U</a:t>
            </a:r>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3927DAB-0E50-4D95-B6C3-F7C8C2BFA787}" type="slidenum">
              <a:rPr lang="en-US" smtClean="0">
                <a:latin typeface="Arial" pitchFamily="34" charset="0"/>
              </a:rPr>
              <a:pPr/>
              <a:t>54</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xfrm>
            <a:off x="1154113" y="711200"/>
            <a:ext cx="4549775" cy="3411538"/>
          </a:xfrm>
          <a:ln/>
        </p:spPr>
      </p:sp>
      <p:sp>
        <p:nvSpPr>
          <p:cNvPr id="67588" name="Rectangle 3"/>
          <p:cNvSpPr>
            <a:spLocks noGrp="1" noChangeArrowheads="1"/>
          </p:cNvSpPr>
          <p:nvPr>
            <p:ph type="body" idx="1"/>
          </p:nvPr>
        </p:nvSpPr>
        <p:spPr>
          <a:xfrm>
            <a:off x="915988" y="4341813"/>
            <a:ext cx="5026025" cy="4116387"/>
          </a:xfrm>
          <a:noFill/>
          <a:ln/>
        </p:spPr>
        <p:txBody>
          <a:bodyPr/>
          <a:lstStyle/>
          <a:p>
            <a:pPr eaLnBrk="1" hangingPunct="1"/>
            <a:r>
              <a:rPr lang="en-US" dirty="0" smtClean="0">
                <a:latin typeface="Arial" pitchFamily="34" charset="0"/>
              </a:rPr>
              <a:t>There are many </a:t>
            </a:r>
            <a:r>
              <a:rPr lang="en-US" dirty="0" err="1" smtClean="0">
                <a:latin typeface="Arial" pitchFamily="34" charset="0"/>
              </a:rPr>
              <a:t>CompactPCI</a:t>
            </a:r>
            <a:r>
              <a:rPr lang="en-US" dirty="0" smtClean="0">
                <a:latin typeface="Arial" pitchFamily="34" charset="0"/>
              </a:rPr>
              <a:t> modules that are available. You are able to place them into PXI chassis</a:t>
            </a:r>
            <a:r>
              <a:rPr lang="en-US" baseline="0" dirty="0" smtClean="0">
                <a:latin typeface="Arial" pitchFamily="34" charset="0"/>
              </a:rPr>
              <a:t> however, most </a:t>
            </a:r>
            <a:r>
              <a:rPr lang="en-US" baseline="0" dirty="0" err="1" smtClean="0">
                <a:latin typeface="Arial" pitchFamily="34" charset="0"/>
              </a:rPr>
              <a:t>compactPCI</a:t>
            </a:r>
            <a:r>
              <a:rPr lang="en-US" baseline="0" dirty="0" smtClean="0">
                <a:latin typeface="Arial" pitchFamily="34" charset="0"/>
              </a:rPr>
              <a:t> modules don’t have the functionality built in to access the timing and sync capabilities. </a:t>
            </a:r>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PXI and </a:t>
            </a:r>
            <a:r>
              <a:rPr lang="en-US" dirty="0" err="1" smtClean="0">
                <a:latin typeface="Arial" pitchFamily="34" charset="0"/>
              </a:rPr>
              <a:t>CompactPCI</a:t>
            </a:r>
            <a:r>
              <a:rPr lang="en-US" dirty="0" smtClean="0">
                <a:latin typeface="Arial" pitchFamily="34" charset="0"/>
              </a:rPr>
              <a:t> modules have complete compatibility. </a:t>
            </a:r>
            <a:r>
              <a:rPr lang="en-US" dirty="0" err="1" smtClean="0">
                <a:latin typeface="Arial" pitchFamily="34" charset="0"/>
              </a:rPr>
              <a:t>CompactPCI</a:t>
            </a:r>
            <a:r>
              <a:rPr lang="en-US" dirty="0" smtClean="0">
                <a:latin typeface="Arial" pitchFamily="34" charset="0"/>
              </a:rPr>
              <a:t> modules can be installed in PXI systems and vice-versa. The PXI backplane adds timing and synchronization to the </a:t>
            </a:r>
            <a:r>
              <a:rPr lang="en-US" dirty="0" err="1" smtClean="0">
                <a:latin typeface="Arial" pitchFamily="34" charset="0"/>
              </a:rPr>
              <a:t>CompactPCI</a:t>
            </a:r>
            <a:r>
              <a:rPr lang="en-US" dirty="0" smtClean="0">
                <a:latin typeface="Arial" pitchFamily="34" charset="0"/>
              </a:rPr>
              <a:t> specification. However, for modules, connection of the timing and synchronization signals to the PXI backplane is optional. </a:t>
            </a:r>
          </a:p>
          <a:p>
            <a:pPr eaLnBrk="1" hangingPunct="1"/>
            <a:r>
              <a:rPr lang="en-US" dirty="0" smtClean="0">
                <a:latin typeface="Arial" pitchFamily="34" charset="0"/>
              </a:rPr>
              <a:t>Agilent N6030A Wideband Arbitrary Waveform Generator use ample front-panel space to provide connectivity to clocks and triggers outside of the backplane.</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Signal-Based Synchronization can only be used with system in close proximity.  They have to be physically connected.</a:t>
            </a:r>
          </a:p>
          <a:p>
            <a:pPr eaLnBrk="1" hangingPunct="1">
              <a:spcBef>
                <a:spcPct val="0"/>
              </a:spcBef>
            </a:pPr>
            <a:endParaRPr lang="en-US" smtClean="0"/>
          </a:p>
          <a:p>
            <a:pPr eaLnBrk="1" hangingPunct="1">
              <a:spcBef>
                <a:spcPct val="0"/>
              </a:spcBef>
            </a:pPr>
            <a:r>
              <a:rPr lang="en-US" smtClean="0"/>
              <a:t/>
            </a:r>
            <a:br>
              <a:rPr lang="en-US" smtClean="0"/>
            </a:br>
            <a:r>
              <a:rPr lang="en-US" smtClean="0"/>
              <a:t>Time-Based Synchronization can be used with large proximity (World Wide).  </a:t>
            </a:r>
          </a:p>
          <a:p>
            <a:pPr eaLnBrk="1" hangingPunct="1">
              <a:spcBef>
                <a:spcPct val="0"/>
              </a:spcBef>
            </a:pPr>
            <a:r>
              <a:rPr lang="en-US" smtClean="0"/>
              <a:t>	Used to generate Future Time Events.</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A981F-3D00-4C87-8693-B51A514F92A4}" type="slidenum">
              <a:rPr lang="en-US"/>
              <a:pPr fontAlgn="base">
                <a:spcBef>
                  <a:spcPct val="0"/>
                </a:spcBef>
                <a:spcAft>
                  <a:spcPct val="0"/>
                </a:spcAft>
                <a:defRPr/>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5"/>
          <p:cNvSpPr>
            <a:spLocks noGrp="1" noChangeArrowheads="1"/>
          </p:cNvSpPr>
          <p:nvPr>
            <p:ph type="sldNum" sz="quarter" idx="5"/>
          </p:nvPr>
        </p:nvSpPr>
        <p:spPr>
          <a:noFill/>
        </p:spPr>
        <p:txBody>
          <a:bodyPr/>
          <a:lstStyle/>
          <a:p>
            <a:pPr algn="r" rtl="0" eaLnBrk="0" fontAlgn="base" hangingPunct="0">
              <a:spcBef>
                <a:spcPct val="0"/>
              </a:spcBef>
              <a:spcAft>
                <a:spcPct val="0"/>
              </a:spcAft>
            </a:pPr>
            <a:fld id="{A7E5D711-DB0C-45B7-95A3-8A9373771AEE}" type="slidenum">
              <a:rPr lang="en-US" altLang="en-US" sz="1200" kern="1200">
                <a:solidFill>
                  <a:prstClr val="black"/>
                </a:solidFill>
                <a:latin typeface="Arial Narrow" pitchFamily="34" charset="0"/>
                <a:ea typeface="+mn-ea"/>
                <a:cs typeface="+mn-cs"/>
              </a:rPr>
              <a:pPr algn="r" rtl="0" eaLnBrk="0" fontAlgn="base" hangingPunct="0">
                <a:spcBef>
                  <a:spcPct val="0"/>
                </a:spcBef>
                <a:spcAft>
                  <a:spcPct val="0"/>
                </a:spcAft>
              </a:pPr>
              <a:t>57</a:t>
            </a:fld>
            <a:endParaRPr lang="en-US" altLang="en-US" sz="1200" kern="1200">
              <a:solidFill>
                <a:prstClr val="black"/>
              </a:solidFill>
              <a:latin typeface="Arial Narrow" pitchFamily="34" charset="0"/>
              <a:ea typeface="+mn-ea"/>
              <a:cs typeface="+mn-cs"/>
            </a:endParaRPr>
          </a:p>
        </p:txBody>
      </p:sp>
      <p:sp>
        <p:nvSpPr>
          <p:cNvPr id="117764" name="Rectangle 2"/>
          <p:cNvSpPr>
            <a:spLocks noGrp="1" noRot="1" noChangeAspect="1" noChangeArrowheads="1" noTextEdit="1"/>
          </p:cNvSpPr>
          <p:nvPr>
            <p:ph type="sldImg"/>
          </p:nvPr>
        </p:nvSpPr>
        <p:spPr>
          <a:xfrm>
            <a:off x="1144588" y="685800"/>
            <a:ext cx="4573587" cy="3429000"/>
          </a:xfrm>
          <a:ln/>
        </p:spPr>
      </p:sp>
      <p:sp>
        <p:nvSpPr>
          <p:cNvPr id="117765" name="Rectangle 3"/>
          <p:cNvSpPr>
            <a:spLocks noGrp="1" noChangeArrowheads="1"/>
          </p:cNvSpPr>
          <p:nvPr>
            <p:ph type="body" idx="1"/>
          </p:nvPr>
        </p:nvSpPr>
        <p:spPr>
          <a:xfrm>
            <a:off x="685800" y="4342464"/>
            <a:ext cx="5486400" cy="4117610"/>
          </a:xfrm>
          <a:noFill/>
        </p:spPr>
        <p:txBody>
          <a:bodyPr lIns="87026" tIns="43513" rIns="87026" bIns="43513"/>
          <a:lstStyle/>
          <a:p>
            <a:r>
              <a:rPr lang="en-US" smtClean="0"/>
              <a:t>Let’s look at a comparision of signal-based and time-based where we have precision vs. proximity.</a:t>
            </a:r>
          </a:p>
          <a:p>
            <a:endParaRPr lang="en-US" smtClean="0"/>
          </a:p>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3AFA54E-1491-4A98-871E-E23562C588FD}" type="slidenum">
              <a:rPr lang="en-US" smtClean="0">
                <a:latin typeface="Arial" pitchFamily="34" charset="0"/>
              </a:rPr>
              <a:pPr/>
              <a:t>58</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xfrm>
            <a:off x="1155700" y="695325"/>
            <a:ext cx="4546600" cy="3409950"/>
          </a:xfrm>
          <a:ln/>
        </p:spPr>
      </p:sp>
      <p:sp>
        <p:nvSpPr>
          <p:cNvPr id="72708" name="Rectangle 3"/>
          <p:cNvSpPr>
            <a:spLocks noGrp="1" noChangeArrowheads="1"/>
          </p:cNvSpPr>
          <p:nvPr>
            <p:ph type="body" idx="1"/>
          </p:nvPr>
        </p:nvSpPr>
        <p:spPr>
          <a:xfrm>
            <a:off x="915988" y="4341813"/>
            <a:ext cx="5026025" cy="4114800"/>
          </a:xfrm>
          <a:noFill/>
          <a:ln/>
        </p:spPr>
        <p:txBody>
          <a:bodyPr/>
          <a:lstStyle/>
          <a:p>
            <a:pPr eaLnBrk="1" hangingPunct="1"/>
            <a:r>
              <a:rPr lang="en-US" b="1" dirty="0" smtClean="0">
                <a:latin typeface="Arial" pitchFamily="34" charset="0"/>
              </a:rPr>
              <a:t>System Reference Clock</a:t>
            </a:r>
            <a:r>
              <a:rPr lang="en-US" dirty="0" smtClean="0">
                <a:latin typeface="Arial" pitchFamily="34" charset="0"/>
              </a:rPr>
              <a:t/>
            </a:r>
            <a:br>
              <a:rPr lang="en-US" dirty="0" smtClean="0">
                <a:latin typeface="Arial" pitchFamily="34" charset="0"/>
              </a:rPr>
            </a:br>
            <a:r>
              <a:rPr lang="en-US" dirty="0" smtClean="0">
                <a:latin typeface="Arial" pitchFamily="34" charset="0"/>
              </a:rPr>
              <a:t>The PXI backplane provides a built-in common reference clock for synchronization of multiple modules in a measurement or control system. Each peripheral slot features a 10 MHz TTL clock, transmitted on equal-length traces, providing skew of &lt; 1 ns between slots. The accuracy of the 10 MHz clock is chassis specific, but is typically less than 25 parts per million (</a:t>
            </a:r>
            <a:r>
              <a:rPr lang="en-US" dirty="0" err="1" smtClean="0">
                <a:latin typeface="Arial" pitchFamily="34" charset="0"/>
              </a:rPr>
              <a:t>ppm</a:t>
            </a:r>
            <a:r>
              <a:rPr lang="en-US" dirty="0" smtClean="0">
                <a:latin typeface="Arial" pitchFamily="34" charset="0"/>
              </a:rPr>
              <a:t>), making it a reliable clock for synchronization based on phase lock looping (PLL) methods. For example, multiple 100 MHz digitizers are easily synchronized by phase-lock-loop of their individual voltage-controlled crystal oscillator (VCXO) 100 MHz clocks to the 10 MHz system reference clock. The accuracy of the 10 MHz clock can be improved by installing a capable board into the star trigger slot (slot 2) of the chassis.</a:t>
            </a:r>
            <a:br>
              <a:rPr lang="en-US" dirty="0" smtClean="0">
                <a:latin typeface="Arial" pitchFamily="34" charset="0"/>
              </a:rPr>
            </a:br>
            <a:r>
              <a:rPr lang="en-US" b="1" dirty="0" smtClean="0">
                <a:latin typeface="Arial" pitchFamily="34" charset="0"/>
              </a:rPr>
              <a:t>PXI Trigger Bus</a:t>
            </a:r>
            <a:r>
              <a:rPr lang="en-US" dirty="0" smtClean="0">
                <a:latin typeface="Arial" pitchFamily="34" charset="0"/>
              </a:rPr>
              <a:t/>
            </a:r>
            <a:br>
              <a:rPr lang="en-US" dirty="0" smtClean="0">
                <a:latin typeface="Arial" pitchFamily="34" charset="0"/>
              </a:rPr>
            </a:br>
            <a:r>
              <a:rPr lang="en-US" dirty="0" smtClean="0">
                <a:latin typeface="Arial" pitchFamily="34" charset="0"/>
              </a:rPr>
              <a:t>PXI defines eight trigger bus lines for synchronization and communication between modules. Trigger, clock, and handshaking signals can be shared using the trigger bus lines. Triggers can be passed from one module to any number of modules, so you can distribute digital trigger signals from master to slave measurement devices. The trigger bus allows transmission of variable frequency sampling clocks, so multiple modules can directly share a sample clock or variable frequency time base. For example, four data acquisition (DAQ) modules using a 44.1 </a:t>
            </a:r>
            <a:r>
              <a:rPr lang="en-US" dirty="0" err="1" smtClean="0">
                <a:latin typeface="Arial" pitchFamily="34" charset="0"/>
              </a:rPr>
              <a:t>Ksps</a:t>
            </a:r>
            <a:r>
              <a:rPr lang="en-US" dirty="0" smtClean="0">
                <a:latin typeface="Arial" pitchFamily="34" charset="0"/>
              </a:rPr>
              <a:t> CD audio sampling rate can directly share a clock that is a multiple of 44.1 KHz over the trigger bus. However, for clock frequencies of approximately 20 MHz or greater, direct transmission of a clock with the trigger bus is not recommended due to signal degradation, and you should use a system reference clock instead.</a:t>
            </a:r>
            <a:br>
              <a:rPr lang="en-US" dirty="0" smtClean="0">
                <a:latin typeface="Arial" pitchFamily="34" charset="0"/>
              </a:rPr>
            </a:br>
            <a:r>
              <a:rPr lang="en-US" b="1" dirty="0" smtClean="0">
                <a:latin typeface="Arial" pitchFamily="34" charset="0"/>
              </a:rPr>
              <a:t>Star Trigger Bus</a:t>
            </a:r>
            <a:r>
              <a:rPr lang="en-US" dirty="0" smtClean="0">
                <a:latin typeface="Arial" pitchFamily="34" charset="0"/>
              </a:rPr>
              <a:t/>
            </a:r>
            <a:br>
              <a:rPr lang="en-US" dirty="0" smtClean="0">
                <a:latin typeface="Arial" pitchFamily="34" charset="0"/>
              </a:rPr>
            </a:br>
            <a:r>
              <a:rPr lang="en-US" dirty="0" smtClean="0">
                <a:latin typeface="Arial" pitchFamily="34" charset="0"/>
              </a:rPr>
              <a:t>The star trigger bus has an independent trigger line for each slot oriented in a star configuration from a special star trigger slot (defined as slot 2 in any PXI chassis). The PXI star line lengths are matched in propagation delay to within 1 ns from the star trigger slot. This feature addresses high-speed synchronization where you can distribute start/stop trigger signals from the master measurement module in the star trigger slot with low delay and skew. Alternately, a variable-frequency clock signal can be transmitted to modules over the star trigger bus with &lt; 1 ns skew.</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PCI Express is</a:t>
            </a:r>
            <a:r>
              <a:rPr lang="en-US" baseline="0" dirty="0" smtClean="0"/>
              <a:t> a new bus that we can take advantage of. As applications require more throughput we need to be able to provide the hardware to achieve these rates. PCI Express is now implemented in PXI to be able to provide a solution for these high throughput applications.</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F75C4E4-FBC1-49FA-9677-2D436BB72AA6}" type="slidenum">
              <a:rPr lang="en-US" smtClean="0">
                <a:latin typeface="Arial" pitchFamily="34" charset="0"/>
              </a:rPr>
              <a:pPr/>
              <a:t>60</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xfrm>
            <a:off x="1155700" y="693738"/>
            <a:ext cx="4548188" cy="3411537"/>
          </a:xfrm>
          <a:ln/>
        </p:spPr>
      </p:sp>
      <p:sp>
        <p:nvSpPr>
          <p:cNvPr id="91140" name="Rectangle 3"/>
          <p:cNvSpPr>
            <a:spLocks noGrp="1" noChangeArrowheads="1"/>
          </p:cNvSpPr>
          <p:nvPr>
            <p:ph type="body" idx="1"/>
          </p:nvPr>
        </p:nvSpPr>
        <p:spPr>
          <a:xfrm>
            <a:off x="914400" y="4341813"/>
            <a:ext cx="5029200" cy="4114800"/>
          </a:xfrm>
          <a:noFill/>
          <a:ln/>
        </p:spPr>
        <p:txBody>
          <a:bodyPr/>
          <a:lstStyle/>
          <a:p>
            <a:pPr eaLnBrk="1" hangingPunct="1"/>
            <a:r>
              <a:rPr lang="en-US" dirty="0" smtClean="0">
                <a:latin typeface="Arial" pitchFamily="34" charset="0"/>
              </a:rPr>
              <a:t>The main advantages of PCI Express are the following:</a:t>
            </a:r>
          </a:p>
          <a:p>
            <a:pPr eaLnBrk="1" hangingPunct="1">
              <a:buFontTx/>
              <a:buChar char="•"/>
            </a:pPr>
            <a:r>
              <a:rPr lang="en-US" dirty="0" smtClean="0">
                <a:latin typeface="Arial" pitchFamily="34" charset="0"/>
              </a:rPr>
              <a:t>Software compatibility – Don’t have to change the software</a:t>
            </a:r>
          </a:p>
          <a:p>
            <a:pPr eaLnBrk="1" hangingPunct="1">
              <a:buFontTx/>
              <a:buChar char="•"/>
            </a:pPr>
            <a:r>
              <a:rPr lang="en-US" dirty="0" smtClean="0">
                <a:latin typeface="Arial" pitchFamily="34" charset="0"/>
              </a:rPr>
              <a:t>High throughput (up to &gt; 4 </a:t>
            </a:r>
            <a:r>
              <a:rPr lang="en-US" dirty="0" err="1" smtClean="0">
                <a:latin typeface="Arial" pitchFamily="34" charset="0"/>
              </a:rPr>
              <a:t>GBytes</a:t>
            </a:r>
            <a:r>
              <a:rPr lang="en-US" dirty="0" smtClean="0">
                <a:latin typeface="Arial" pitchFamily="34" charset="0"/>
              </a:rPr>
              <a:t>/s) – serial interconnect</a:t>
            </a:r>
          </a:p>
          <a:p>
            <a:pPr eaLnBrk="1" hangingPunct="1">
              <a:buFontTx/>
              <a:buChar char="•"/>
            </a:pPr>
            <a:r>
              <a:rPr lang="en-US" dirty="0" smtClean="0">
                <a:latin typeface="Arial" pitchFamily="34" charset="0"/>
              </a:rPr>
              <a:t>Scalable bandwidth</a:t>
            </a:r>
          </a:p>
          <a:p>
            <a:pPr eaLnBrk="1" hangingPunct="1">
              <a:buFontTx/>
              <a:buChar char="•"/>
            </a:pPr>
            <a:r>
              <a:rPr lang="en-US" dirty="0" smtClean="0">
                <a:latin typeface="Arial" pitchFamily="34" charset="0"/>
              </a:rPr>
              <a:t>Dedicated bandwidth per slot – dedicated to each slot instead of being</a:t>
            </a:r>
            <a:r>
              <a:rPr lang="en-US" baseline="0" dirty="0" smtClean="0">
                <a:latin typeface="Arial" pitchFamily="34" charset="0"/>
              </a:rPr>
              <a:t> shared like PXI does</a:t>
            </a:r>
            <a:endParaRPr lang="en-US" dirty="0" smtClean="0">
              <a:latin typeface="Arial" pitchFamily="34" charset="0"/>
            </a:endParaRPr>
          </a:p>
          <a:p>
            <a:pPr eaLnBrk="1" hangingPunct="1">
              <a:buFontTx/>
              <a:buChar char="•"/>
            </a:pPr>
            <a:r>
              <a:rPr lang="en-US" dirty="0" smtClean="0">
                <a:latin typeface="Arial" pitchFamily="34" charset="0"/>
              </a:rPr>
              <a:t>Peer-to-peer communication</a:t>
            </a:r>
          </a:p>
          <a:p>
            <a:pPr lvl="1" eaLnBrk="1" hangingPunct="1">
              <a:buFontTx/>
              <a:buChar char="•"/>
            </a:pPr>
            <a:r>
              <a:rPr lang="en-US" dirty="0" smtClean="0">
                <a:latin typeface="Arial" pitchFamily="34" charset="0"/>
              </a:rPr>
              <a:t>Cards are able to talk to each other and bypass the controller. For example</a:t>
            </a:r>
            <a:r>
              <a:rPr lang="en-US" baseline="0" dirty="0" smtClean="0">
                <a:latin typeface="Arial" pitchFamily="34" charset="0"/>
              </a:rPr>
              <a:t> a digitizer talking to a FPGA</a:t>
            </a:r>
          </a:p>
          <a:p>
            <a:pPr lvl="1" eaLnBrk="1" hangingPunct="1">
              <a:buFontTx/>
              <a:buChar char="•"/>
            </a:pPr>
            <a:endParaRPr lang="en-US" dirty="0" smtClean="0">
              <a:latin typeface="Arial" pitchFamily="34" charset="0"/>
            </a:endParaRPr>
          </a:p>
          <a:p>
            <a:pPr eaLnBrk="1" hangingPunct="1">
              <a:buFontTx/>
              <a:buChar char="•"/>
            </a:pPr>
            <a:r>
              <a:rPr lang="en-US" dirty="0" smtClean="0">
                <a:latin typeface="Arial" pitchFamily="34" charset="0"/>
              </a:rPr>
              <a:t>Long life (20+ years in mainstream market)</a:t>
            </a:r>
          </a:p>
          <a:p>
            <a:pPr eaLnBrk="1" hangingPunct="1">
              <a:buFontTx/>
              <a:buChar char="•"/>
            </a:pPr>
            <a:endParaRPr lang="en-US" dirty="0" smtClean="0">
              <a:latin typeface="Arial" pitchFamily="34" charset="0"/>
            </a:endParaRPr>
          </a:p>
          <a:p>
            <a:pPr eaLnBrk="1" hangingPunct="1">
              <a:buFontTx/>
              <a:buChar char="•"/>
            </a:pPr>
            <a:r>
              <a:rPr lang="en-US" dirty="0" smtClean="0">
                <a:latin typeface="Arial" pitchFamily="34" charset="0"/>
              </a:rPr>
              <a:t>PCI</a:t>
            </a:r>
            <a:r>
              <a:rPr lang="en-US" baseline="0" dirty="0" smtClean="0">
                <a:latin typeface="Arial" pitchFamily="34" charset="0"/>
              </a:rPr>
              <a:t> and </a:t>
            </a:r>
            <a:r>
              <a:rPr lang="en-US" baseline="0" dirty="0" err="1" smtClean="0">
                <a:latin typeface="Arial" pitchFamily="34" charset="0"/>
              </a:rPr>
              <a:t>PCIe</a:t>
            </a:r>
            <a:r>
              <a:rPr lang="en-US" baseline="0" dirty="0" smtClean="0">
                <a:latin typeface="Arial" pitchFamily="34" charset="0"/>
              </a:rPr>
              <a:t> are used in many architectures – PCI has been around for 20 years and for 20 more years – Intel is using this throughout their chipsets</a:t>
            </a:r>
            <a:endParaRPr lang="en-US" dirty="0" smtClean="0">
              <a:latin typeface="Arial" pitchFamily="34" charset="0"/>
            </a:endParaRPr>
          </a:p>
          <a:p>
            <a:pPr eaLnBrk="1" hangingPunct="1">
              <a:buFontTx/>
              <a:buChar char="•"/>
            </a:pPr>
            <a:endParaRPr lang="en-US" dirty="0" smtClean="0">
              <a:latin typeface="Arial" pitchFamily="34" charset="0"/>
            </a:endParaRPr>
          </a:p>
          <a:p>
            <a:pPr eaLnBrk="1" hangingPunct="1">
              <a:buFontTx/>
              <a:buChar char="•"/>
            </a:pPr>
            <a:r>
              <a:rPr lang="en-US" dirty="0" err="1" smtClean="0">
                <a:latin typeface="Arial" pitchFamily="34" charset="0"/>
              </a:rPr>
              <a:t>PXIe</a:t>
            </a:r>
            <a:r>
              <a:rPr lang="en-US" baseline="0" dirty="0" smtClean="0">
                <a:latin typeface="Arial" pitchFamily="34" charset="0"/>
              </a:rPr>
              <a:t> has the same setup of controller, modules, in a chassis.</a:t>
            </a:r>
            <a:endParaRPr lang="en-US"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A79E30-239E-41C2-A66D-06851E474E9C}" type="slidenum">
              <a:rPr lang="en-US" smtClean="0">
                <a:latin typeface="Arial" pitchFamily="34" charset="0"/>
              </a:rPr>
              <a:pPr/>
              <a:t>61</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pitchFamily="34" charset="0"/>
              </a:rPr>
              <a:t>Unlike PCI, which divides bandwidth between all devices on the bus, PCI Express provides each device with its own dedicated data pipeline. Thus, as multiple PCI Express devices are added to a system, the total bus throughput scales linearly.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1E209D0-57B3-46F8-8854-60245DC2167C}" type="slidenum">
              <a:rPr lang="en-US" smtClean="0">
                <a:latin typeface="Arial" pitchFamily="34" charset="0"/>
              </a:rPr>
              <a:pPr/>
              <a:t>62</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latin typeface="Arial" pitchFamily="34" charset="0"/>
              </a:rPr>
              <a:t>Differential triggering gives a cleaner signal so better accuracy</a:t>
            </a:r>
          </a:p>
          <a:p>
            <a:pPr eaLnBrk="1" hangingPunct="1"/>
            <a:endParaRPr lang="en-US" dirty="0" smtClean="0">
              <a:latin typeface="Arial" pitchFamily="34" charset="0"/>
            </a:endParaRPr>
          </a:p>
          <a:p>
            <a:pPr eaLnBrk="1" hangingPunct="1"/>
            <a:r>
              <a:rPr lang="en-US" dirty="0" smtClean="0">
                <a:latin typeface="Arial" pitchFamily="34" charset="0"/>
              </a:rPr>
              <a:t>The next step is to integrate the PCI Express bus into the PXI backplane. The PXI Express backplane integrates PCI Express while still preserving compatibility with current PXI modules, users benefit from increasing bandwidth while maintaining backward compatibility with existing systems. PXI Express specifies hybrid slots to deliver signals for both PCI and PCI Express. With PCI Express electrical lines connecting the system slot controller to the hybrid slots of the backplane, PXI Express provides a high bandwidth path from the controller to backplane slots. Using an inexpensive PCI Express-to-PCI bridge, PXI Express provides PCI signaling to all PXI and PXI Express slots to ensure compatibility with PXI modules on the backplane. With the ability to support up to a x16 PCI Express link in addition to a x8 link, the system controller slot provides a total of 6 GB/s bandwidth to the PXI Express backplane, representing more than a 45X improvement in PXI backplane throughput.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ECB450-24AE-4287-A153-AEACDC472931}" type="slidenum">
              <a:rPr lang="en-US" smtClean="0"/>
              <a:pPr/>
              <a:t>63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4214" y="4344025"/>
            <a:ext cx="5489575" cy="4114488"/>
          </a:xfrm>
          <a:noFill/>
          <a:ln/>
        </p:spPr>
        <p:txBody>
          <a:bodyPr/>
          <a:lstStyle/>
          <a:p>
            <a:pPr eaLnBrk="1" hangingPunct="1"/>
            <a:r>
              <a:rPr lang="en-US" dirty="0" smtClean="0"/>
              <a:t>A PXI Express hybrid slot provides compatibility with PXI modules with PCI signaling and will support future PXI Express modules with PCI Express signaling. Additionally, a hybrid slot supports both PXI timing and synchronization features and PXI Express timing and synchronization features. The hybrid slot is defined in the PXI Express Specification.</a:t>
            </a:r>
          </a:p>
          <a:p>
            <a:pPr eaLnBrk="1" hangingPunct="1"/>
            <a:endParaRPr lang="en-US" dirty="0" smtClean="0"/>
          </a:p>
          <a:p>
            <a:pPr eaLnBrk="1" hangingPunct="1"/>
            <a:r>
              <a:rPr lang="en-US" dirty="0" smtClean="0"/>
              <a:t>One thing to notes is</a:t>
            </a:r>
            <a:r>
              <a:rPr lang="en-US" baseline="0" dirty="0" smtClean="0"/>
              <a:t> that for Hybrid PXI cards, there is a section that has been added. Older PXI cards may not have this connector to be able to fit into these slots. However, NI and many other manufacturers will rework it for you to work in these hybrid slots so you are able to use them from your PXI system to your PXI Express Systems</a:t>
            </a: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4294967295"/>
          </p:nvPr>
        </p:nvSpPr>
        <p:spPr bwMode="auto">
          <a:xfrm>
            <a:off x="3884122" y="8685235"/>
            <a:ext cx="2972320" cy="457200"/>
          </a:xfrm>
          <a:prstGeom prst="rect">
            <a:avLst/>
          </a:prstGeom>
          <a:noFill/>
          <a:ln>
            <a:miter lim="800000"/>
            <a:headEnd/>
            <a:tailEnd/>
          </a:ln>
        </p:spPr>
        <p:txBody>
          <a:bodyPr lIns="91427" tIns="45713" rIns="91427" bIns="45713"/>
          <a:lstStyle/>
          <a:p>
            <a:fld id="{D5018A02-ECB5-4421-893B-7706C7C5C01F}" type="slidenum">
              <a:rPr lang="en-US"/>
              <a:pPr/>
              <a:t>64</a:t>
            </a:fld>
            <a:endParaRPr lang="en-US"/>
          </a:p>
        </p:txBody>
      </p:sp>
      <p:sp>
        <p:nvSpPr>
          <p:cNvPr id="101379" name="Rectangle 2"/>
          <p:cNvSpPr>
            <a:spLocks noGrp="1" noRot="1" noChangeAspect="1" noChangeArrowheads="1" noTextEdit="1"/>
          </p:cNvSpPr>
          <p:nvPr>
            <p:ph type="sldImg"/>
          </p:nvPr>
        </p:nvSpPr>
        <p:spPr>
          <a:xfrm>
            <a:off x="1155700" y="695325"/>
            <a:ext cx="4546600" cy="3409950"/>
          </a:xfrm>
          <a:solidFill>
            <a:srgbClr val="FFFFFF"/>
          </a:solidFill>
          <a:ln>
            <a:solidFill>
              <a:srgbClr val="000000"/>
            </a:solidFill>
          </a:ln>
        </p:spPr>
      </p:sp>
      <p:sp>
        <p:nvSpPr>
          <p:cNvPr id="101380" name="Rectangle 3"/>
          <p:cNvSpPr>
            <a:spLocks noGrp="1" noChangeArrowheads="1"/>
          </p:cNvSpPr>
          <p:nvPr>
            <p:ph type="body" idx="1"/>
          </p:nvPr>
        </p:nvSpPr>
        <p:spPr>
          <a:xfrm>
            <a:off x="916478" y="4338703"/>
            <a:ext cx="5025044" cy="4117932"/>
          </a:xfrm>
          <a:solidFill>
            <a:srgbClr val="FFFFFF"/>
          </a:solidFill>
          <a:ln>
            <a:solidFill>
              <a:srgbClr val="000000"/>
            </a:solidFill>
          </a:ln>
        </p:spPr>
        <p:txBody>
          <a:bodyPr lIns="92962" tIns="46482" rIns="92962" bIns="46482"/>
          <a:lstStyle/>
          <a:p>
            <a:r>
              <a:rPr lang="en-US" smtClean="0"/>
              <a:t>PXI Express adds additional signals to the PXI-1 specification discussed in the first section. The diagram above is a PXI Express extension of the PXI diagram used in the “what is PXI” section. Note that all slots are PXI Express capable but the rightmost slot. All PXI-1 timing and triggering features but local bus are still distributed to every peripheral slot. </a:t>
            </a:r>
          </a:p>
          <a:p>
            <a:endParaRPr lang="en-US" smtClean="0"/>
          </a:p>
          <a:p>
            <a:r>
              <a:rPr lang="en-US" smtClean="0"/>
              <a:t>In this diagram, we’ll show PXI Express additions to PXI-1 timing and triggering features in orange.</a:t>
            </a:r>
          </a:p>
          <a:p>
            <a:endParaRPr lang="en-US" smtClean="0"/>
          </a:p>
          <a:p>
            <a:r>
              <a:rPr lang="en-US" smtClean="0"/>
              <a:t>The first addition is a 100MHz differential clock. As with other PXI Express timing and triggering features, the clock is only routed to PXI Express slots.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4294967295"/>
          </p:nvPr>
        </p:nvSpPr>
        <p:spPr bwMode="auto">
          <a:xfrm>
            <a:off x="3884122" y="8685235"/>
            <a:ext cx="2972320" cy="457200"/>
          </a:xfrm>
          <a:prstGeom prst="rect">
            <a:avLst/>
          </a:prstGeom>
          <a:noFill/>
          <a:ln>
            <a:miter lim="800000"/>
            <a:headEnd/>
            <a:tailEnd/>
          </a:ln>
        </p:spPr>
        <p:txBody>
          <a:bodyPr lIns="91427" tIns="45713" rIns="91427" bIns="45713"/>
          <a:lstStyle/>
          <a:p>
            <a:fld id="{A2E1F14D-2919-46F8-BA4B-5DD93529A3B2}" type="slidenum">
              <a:rPr lang="en-US"/>
              <a:pPr/>
              <a:t>65</a:t>
            </a:fld>
            <a:endParaRPr lang="en-US"/>
          </a:p>
        </p:txBody>
      </p:sp>
      <p:sp>
        <p:nvSpPr>
          <p:cNvPr id="103427" name="Rectangle 2"/>
          <p:cNvSpPr>
            <a:spLocks noGrp="1" noRot="1" noChangeAspect="1" noChangeArrowheads="1" noTextEdit="1"/>
          </p:cNvSpPr>
          <p:nvPr>
            <p:ph type="sldImg"/>
          </p:nvPr>
        </p:nvSpPr>
        <p:spPr>
          <a:xfrm>
            <a:off x="1155700" y="695325"/>
            <a:ext cx="4546600" cy="3409950"/>
          </a:xfrm>
          <a:solidFill>
            <a:srgbClr val="FFFFFF"/>
          </a:solidFill>
          <a:ln>
            <a:solidFill>
              <a:srgbClr val="000000"/>
            </a:solidFill>
          </a:ln>
        </p:spPr>
      </p:sp>
      <p:sp>
        <p:nvSpPr>
          <p:cNvPr id="103428" name="Rectangle 3"/>
          <p:cNvSpPr>
            <a:spLocks noGrp="1" noChangeArrowheads="1"/>
          </p:cNvSpPr>
          <p:nvPr>
            <p:ph type="body" idx="1"/>
          </p:nvPr>
        </p:nvSpPr>
        <p:spPr>
          <a:xfrm>
            <a:off x="916478" y="4338703"/>
            <a:ext cx="5025044" cy="4117932"/>
          </a:xfrm>
          <a:solidFill>
            <a:srgbClr val="FFFFFF"/>
          </a:solidFill>
          <a:ln>
            <a:solidFill>
              <a:srgbClr val="000000"/>
            </a:solidFill>
          </a:ln>
        </p:spPr>
        <p:txBody>
          <a:bodyPr lIns="92962" tIns="46482" rIns="92962" bIns="46482"/>
          <a:lstStyle/>
          <a:p>
            <a:r>
              <a:rPr lang="en-US" dirty="0" smtClean="0"/>
              <a:t>Another addition in </a:t>
            </a:r>
            <a:r>
              <a:rPr lang="en-US" dirty="0" err="1" smtClean="0"/>
              <a:t>PXIe</a:t>
            </a:r>
            <a:r>
              <a:rPr lang="en-US" dirty="0" smtClean="0"/>
              <a:t> is the Sync100 signal…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Sync 100 is a pulse that syncs</a:t>
            </a:r>
            <a:r>
              <a:rPr lang="en-US" baseline="0" dirty="0" smtClean="0"/>
              <a:t> the 100 MHz and the 10 MHz so that they can be used at the same time in your chassis and they are aligned. Makes sure that the phase difference and drift is as small as possible. </a:t>
            </a:r>
            <a:endParaRPr lang="en-US" dirty="0" smtClean="0"/>
          </a:p>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4294967295"/>
          </p:nvPr>
        </p:nvSpPr>
        <p:spPr bwMode="auto">
          <a:xfrm>
            <a:off x="3884122" y="8685235"/>
            <a:ext cx="2972320" cy="457200"/>
          </a:xfrm>
          <a:prstGeom prst="rect">
            <a:avLst/>
          </a:prstGeom>
          <a:noFill/>
          <a:ln>
            <a:miter lim="800000"/>
            <a:headEnd/>
            <a:tailEnd/>
          </a:ln>
        </p:spPr>
        <p:txBody>
          <a:bodyPr lIns="91427" tIns="45713" rIns="91427" bIns="45713"/>
          <a:lstStyle/>
          <a:p>
            <a:fld id="{85B40CDE-DE81-4492-9F65-75E3303A4C49}" type="slidenum">
              <a:rPr lang="en-US"/>
              <a:pPr/>
              <a:t>66</a:t>
            </a:fld>
            <a:endParaRPr lang="en-US"/>
          </a:p>
        </p:txBody>
      </p:sp>
      <p:sp>
        <p:nvSpPr>
          <p:cNvPr id="105475" name="Rectangle 2"/>
          <p:cNvSpPr>
            <a:spLocks noGrp="1" noRot="1" noChangeAspect="1" noChangeArrowheads="1" noTextEdit="1"/>
          </p:cNvSpPr>
          <p:nvPr>
            <p:ph type="sldImg"/>
          </p:nvPr>
        </p:nvSpPr>
        <p:spPr>
          <a:xfrm>
            <a:off x="1155700" y="695325"/>
            <a:ext cx="4546600" cy="3409950"/>
          </a:xfrm>
          <a:solidFill>
            <a:srgbClr val="FFFFFF"/>
          </a:solidFill>
          <a:ln>
            <a:solidFill>
              <a:srgbClr val="000000"/>
            </a:solidFill>
          </a:ln>
        </p:spPr>
      </p:sp>
      <p:sp>
        <p:nvSpPr>
          <p:cNvPr id="105476" name="Rectangle 3"/>
          <p:cNvSpPr>
            <a:spLocks noGrp="1" noChangeArrowheads="1"/>
          </p:cNvSpPr>
          <p:nvPr>
            <p:ph type="body" idx="1"/>
          </p:nvPr>
        </p:nvSpPr>
        <p:spPr>
          <a:xfrm>
            <a:off x="916478" y="4338703"/>
            <a:ext cx="5025044" cy="4117932"/>
          </a:xfrm>
          <a:solidFill>
            <a:srgbClr val="FFFFFF"/>
          </a:solidFill>
          <a:ln>
            <a:solidFill>
              <a:srgbClr val="000000"/>
            </a:solidFill>
          </a:ln>
        </p:spPr>
        <p:txBody>
          <a:bodyPr lIns="92962" tIns="46482" rIns="92962" bIns="46482"/>
          <a:lstStyle/>
          <a:p>
            <a:r>
              <a:rPr lang="en-US" smtClean="0"/>
              <a:t>To minimize skew between peripheral devices, the PXI-1 specification provides a point-to-point Star trigger for matched trace-length signaling from the system timing slot. PXI Express adds three Differential Star triggers to the specification to allow for higher frequency signaling with less jitter.</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Czech IPP (</a:t>
            </a:r>
            <a:r>
              <a:rPr lang="en-US" sz="1200" b="0" i="0" kern="1200" dirty="0" smtClean="0">
                <a:solidFill>
                  <a:schemeClr val="tx1"/>
                </a:solidFill>
                <a:latin typeface="Times" pitchFamily="18" charset="0"/>
                <a:ea typeface="+mn-ea"/>
                <a:cs typeface="+mn-cs"/>
              </a:rPr>
              <a:t>http://www.ipp.cas.cz/</a:t>
            </a:r>
            <a:r>
              <a:rPr lang="en-US" dirty="0" smtClean="0"/>
              <a:t>) needed</a:t>
            </a:r>
            <a:r>
              <a:rPr lang="en-US" baseline="0" dirty="0" smtClean="0"/>
              <a:t> a highly synchronized high speed digitizer system for Thomson scattering measurements on a new </a:t>
            </a:r>
            <a:r>
              <a:rPr lang="en-US" baseline="0" dirty="0" err="1" smtClean="0"/>
              <a:t>tokamak</a:t>
            </a:r>
            <a:r>
              <a:rPr lang="en-US" baseline="0" dirty="0" smtClean="0"/>
              <a:t>.</a:t>
            </a:r>
          </a:p>
          <a:p>
            <a:r>
              <a:rPr lang="en-US" baseline="0" dirty="0" smtClean="0"/>
              <a:t>They originally purchased 3 PXI chassis, full of digitizers, and using our 665x boards to achieve a tight synchronization with a skew below 500 </a:t>
            </a:r>
            <a:r>
              <a:rPr lang="en-US" baseline="0" dirty="0" err="1" smtClean="0"/>
              <a:t>ps</a:t>
            </a:r>
            <a:r>
              <a:rPr lang="en-US" baseline="0" dirty="0" smtClean="0"/>
              <a:t> (using NI-</a:t>
            </a:r>
            <a:r>
              <a:rPr lang="en-US" baseline="0" dirty="0" err="1" smtClean="0"/>
              <a:t>TClk</a:t>
            </a:r>
            <a:r>
              <a:rPr lang="en-US" baseline="0" dirty="0" smtClean="0"/>
              <a:t>).</a:t>
            </a:r>
          </a:p>
          <a:p>
            <a:r>
              <a:rPr lang="en-US" sz="1200" kern="1200" dirty="0" smtClean="0">
                <a:solidFill>
                  <a:schemeClr val="tx1"/>
                </a:solidFill>
                <a:latin typeface="Arial" charset="0"/>
                <a:ea typeface="+mn-ea"/>
                <a:cs typeface="+mn-cs"/>
              </a:rPr>
              <a:t>Recently, IPP purchased an additional PXI chassis, for a total of 4 chassis and 60 digitizers (120 channels).</a:t>
            </a:r>
            <a:endParaRPr lang="en-US" sz="1200" b="0" i="0" kern="1200" dirty="0" smtClean="0">
              <a:solidFill>
                <a:schemeClr val="tx1"/>
              </a:solidFill>
              <a:latin typeface="Times" pitchFamily="18" charset="0"/>
              <a:ea typeface="+mn-ea"/>
              <a:cs typeface="+mn-cs"/>
            </a:endParaRPr>
          </a:p>
          <a:p>
            <a:endParaRPr lang="en-US" sz="1200" b="0" i="0" kern="1200" dirty="0" smtClean="0">
              <a:solidFill>
                <a:schemeClr val="tx1"/>
              </a:solidFill>
              <a:latin typeface="Times" pitchFamily="18" charset="0"/>
              <a:ea typeface="+mn-ea"/>
              <a:cs typeface="+mn-cs"/>
            </a:endParaRPr>
          </a:p>
          <a:p>
            <a:r>
              <a:rPr lang="en-US" sz="1200" b="0" i="0" kern="1200" dirty="0" smtClean="0">
                <a:solidFill>
                  <a:schemeClr val="tx1"/>
                </a:solidFill>
                <a:latin typeface="Times" pitchFamily="18" charset="0"/>
                <a:ea typeface="+mn-ea"/>
                <a:cs typeface="+mn-cs"/>
              </a:rPr>
              <a:t>http://www.ipp.cas.cz/</a:t>
            </a:r>
            <a:r>
              <a:rPr lang="en-US" dirty="0" smtClean="0"/>
              <a:t> </a:t>
            </a:r>
          </a:p>
          <a:p>
            <a:endParaRPr lang="en-US" dirty="0" smtClean="0"/>
          </a:p>
          <a:p>
            <a:pPr marL="514350" indent="-514350">
              <a:buAutoNum type="arabicPeriod"/>
            </a:pPr>
            <a:r>
              <a:rPr lang="en-US" dirty="0" smtClean="0"/>
              <a:t>11/07: First engagement: presented NI as a partner</a:t>
            </a:r>
          </a:p>
          <a:p>
            <a:pPr marL="514350" indent="-514350">
              <a:buAutoNum type="arabicPeriod"/>
            </a:pPr>
            <a:r>
              <a:rPr lang="en-US" dirty="0" smtClean="0"/>
              <a:t>12/07 NI R&amp;D on site visit</a:t>
            </a:r>
          </a:p>
          <a:p>
            <a:pPr marL="514350" indent="-514350">
              <a:buAutoNum type="arabicPeriod"/>
            </a:pPr>
            <a:r>
              <a:rPr lang="en-US" dirty="0" smtClean="0"/>
              <a:t>03/08 Tender for MIMO based on IST-CFN spec. NI lost the bid</a:t>
            </a:r>
          </a:p>
          <a:p>
            <a:pPr marL="514350" indent="-514350">
              <a:buAutoNum type="arabicPeriod"/>
            </a:pPr>
            <a:r>
              <a:rPr lang="en-US" dirty="0" smtClean="0"/>
              <a:t>09/08 Second engagement: presented references ….</a:t>
            </a:r>
          </a:p>
          <a:p>
            <a:pPr marL="514350" indent="-514350">
              <a:buAutoNum type="arabicPeriod"/>
            </a:pPr>
            <a:r>
              <a:rPr lang="en-US" dirty="0" smtClean="0"/>
              <a:t>06/09 Tender for DAQ system based on </a:t>
            </a:r>
            <a:r>
              <a:rPr lang="en-US" dirty="0" err="1" smtClean="0"/>
              <a:t>Aquiris</a:t>
            </a:r>
            <a:r>
              <a:rPr lang="en-US" dirty="0" smtClean="0"/>
              <a:t> system</a:t>
            </a:r>
          </a:p>
          <a:p>
            <a:pPr marL="514350" indent="-514350">
              <a:buAutoNum type="arabicPeriod"/>
            </a:pPr>
            <a:r>
              <a:rPr lang="en-US" dirty="0" smtClean="0"/>
              <a:t>06/09: BPT analyzes other lost opportunities against </a:t>
            </a:r>
            <a:r>
              <a:rPr lang="en-US" dirty="0" err="1" smtClean="0"/>
              <a:t>Aquiris</a:t>
            </a:r>
            <a:r>
              <a:rPr lang="en-US" dirty="0" smtClean="0"/>
              <a:t> at the UKAEA and at </a:t>
            </a:r>
            <a:r>
              <a:rPr lang="en-US" dirty="0" err="1" smtClean="0"/>
              <a:t>Desy</a:t>
            </a:r>
            <a:r>
              <a:rPr lang="en-US" dirty="0" smtClean="0"/>
              <a:t>. BPT provides the technical answers and suggests the final price (30% off the US price list)</a:t>
            </a:r>
          </a:p>
          <a:p>
            <a:pPr marL="514350" indent="-514350">
              <a:buAutoNum type="arabicPeriod"/>
            </a:pPr>
            <a:r>
              <a:rPr lang="en-US" dirty="0" smtClean="0"/>
              <a:t>08/09 IPP assign the bid to NI</a:t>
            </a:r>
          </a:p>
          <a:p>
            <a:pPr marL="514350" indent="-514350">
              <a:buNone/>
            </a:pPr>
            <a:r>
              <a:rPr lang="en-US" sz="1050" b="1" dirty="0" err="1" smtClean="0"/>
              <a:t>Radim</a:t>
            </a:r>
            <a:r>
              <a:rPr lang="en-US" sz="1050" b="1" dirty="0" smtClean="0"/>
              <a:t> Stefan, ASM, always on top of the opportunity</a:t>
            </a:r>
          </a:p>
          <a:p>
            <a:pPr marL="514350" indent="-514350">
              <a:buNone/>
            </a:pPr>
            <a:endParaRPr lang="en-US" sz="1050" b="1" dirty="0" smtClean="0"/>
          </a:p>
          <a:p>
            <a:pPr marL="514350" indent="-514350">
              <a:buNone/>
            </a:pPr>
            <a:endParaRPr lang="en-US" sz="1050" b="1" dirty="0" smtClean="0"/>
          </a:p>
          <a:p>
            <a:pPr marL="514350" indent="-514350">
              <a:buNone/>
            </a:pPr>
            <a:endParaRPr lang="en-US" sz="1050" b="1" dirty="0" smtClean="0"/>
          </a:p>
          <a:p>
            <a:pPr marL="514350" indent="-514350">
              <a:buNone/>
            </a:pPr>
            <a:endParaRPr lang="en-US" dirty="0"/>
          </a:p>
        </p:txBody>
      </p:sp>
      <p:sp>
        <p:nvSpPr>
          <p:cNvPr id="4" name="Slide Number Placeholder 3"/>
          <p:cNvSpPr>
            <a:spLocks noGrp="1"/>
          </p:cNvSpPr>
          <p:nvPr>
            <p:ph type="sldNum" sz="quarter" idx="10"/>
          </p:nvPr>
        </p:nvSpPr>
        <p:spPr/>
        <p:txBody>
          <a:bodyPr/>
          <a:lstStyle/>
          <a:p>
            <a:fld id="{529EFC86-B378-47E5-908D-2445E9C8D737}"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European Southern Observatory (ESO) is working on the next generation of telescopes. The European Extremely Large Telescope (E-ELT) will have a primary</a:t>
            </a:r>
            <a:r>
              <a:rPr lang="en-US" baseline="0" dirty="0" smtClean="0"/>
              <a:t> mirror (M1) with a 42 m diameter. As it is not technically possible to manufacture such a large mirror in a single piece, M1 is actually composed of roughly 1,000 smaller hexagonal mirrors. These segmented mirrors have to be controlled very accurately to guarantee that they behave like a single mirror.</a:t>
            </a:r>
          </a:p>
          <a:p>
            <a:pPr>
              <a:spcBef>
                <a:spcPct val="0"/>
              </a:spcBef>
            </a:pPr>
            <a:r>
              <a:rPr lang="en-US" baseline="0" dirty="0" smtClean="0"/>
              <a:t>The control system is based on roughly 6,000 edge sensors (6 per mirror) and 3,000 position actuators (3 per mirror). The control loop has to be closed in less than 1 ms and relies on a 3,000 by 6,000 matrix vector multiplication.</a:t>
            </a:r>
            <a:endParaRPr lang="en-US" dirty="0" smtClean="0"/>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3392"/>
            <a:fld id="{5FA82397-6635-4F76-AF0D-B6FCDE3BA89F}" type="slidenum">
              <a:rPr lang="en-US" smtClean="0"/>
              <a:pPr defTabSz="933392"/>
              <a:t>68</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proposed NI architecture is based on </a:t>
            </a:r>
            <a:r>
              <a:rPr lang="en-US" b="0" dirty="0" err="1" smtClean="0"/>
              <a:t>cRIO</a:t>
            </a:r>
            <a:r>
              <a:rPr lang="en-US" b="0" dirty="0" smtClean="0"/>
              <a:t> expansion chassis (1 per mirror) using </a:t>
            </a:r>
            <a:r>
              <a:rPr lang="en-US" b="0" dirty="0" err="1" smtClean="0"/>
              <a:t>EtherCAT</a:t>
            </a:r>
            <a:r>
              <a:rPr lang="en-US" b="0" dirty="0" smtClean="0"/>
              <a:t> to provide the required 1 kHz sample rate. Several </a:t>
            </a:r>
            <a:r>
              <a:rPr lang="en-US" b="0" dirty="0" err="1" smtClean="0"/>
              <a:t>EtherCAT</a:t>
            </a:r>
            <a:r>
              <a:rPr lang="en-US" b="0" dirty="0" smtClean="0"/>
              <a:t> rings are combined with a single PXI RT controller. This setup is reproduced 6 times to take advantage of the six-fold symmetry of the primary mirror. The different controllers and </a:t>
            </a:r>
            <a:r>
              <a:rPr lang="en-US" b="0" dirty="0" err="1" smtClean="0"/>
              <a:t>EtherCAT</a:t>
            </a:r>
            <a:r>
              <a:rPr lang="en-US" b="0" baseline="0" dirty="0" smtClean="0"/>
              <a:t> rings are </a:t>
            </a:r>
            <a:r>
              <a:rPr lang="en-US" b="0" dirty="0" smtClean="0"/>
              <a:t>synchronized with 1588. The large matrix vector multiplication</a:t>
            </a:r>
            <a:r>
              <a:rPr lang="en-US" b="0" baseline="0" dirty="0" smtClean="0"/>
              <a:t> can be distributed over the 6 RT controllers or centralized in a supervisor machine.</a:t>
            </a:r>
            <a:endParaRPr lang="en-US" b="0" dirty="0" smtClean="0"/>
          </a:p>
          <a:p>
            <a:endParaRPr lang="en-US" dirty="0" smtClean="0"/>
          </a:p>
          <a:p>
            <a:r>
              <a:rPr lang="en-US" b="1" dirty="0" smtClean="0"/>
              <a:t>Assumptions </a:t>
            </a:r>
          </a:p>
          <a:p>
            <a:r>
              <a:rPr lang="en-US" dirty="0" smtClean="0"/>
              <a:t> Mechanical system consists of 984 hexagonal mirrors </a:t>
            </a:r>
          </a:p>
          <a:p>
            <a:r>
              <a:rPr lang="en-US" dirty="0" smtClean="0"/>
              <a:t>	5604 edge position sensors </a:t>
            </a:r>
          </a:p>
          <a:p>
            <a:r>
              <a:rPr lang="en-US" dirty="0" smtClean="0"/>
              <a:t>	3 actuators per mirror </a:t>
            </a:r>
          </a:p>
          <a:p>
            <a:r>
              <a:rPr lang="en-US" dirty="0" smtClean="0"/>
              <a:t>	2952 axes of control total </a:t>
            </a:r>
          </a:p>
          <a:p>
            <a:r>
              <a:rPr lang="en-US" dirty="0" smtClean="0"/>
              <a:t>Sampling of sensors occurs at 1kHz loop rate (1ms sampling interval) </a:t>
            </a:r>
          </a:p>
          <a:p>
            <a:r>
              <a:rPr lang="en-US" dirty="0" smtClean="0"/>
              <a:t>Sampling of sensors must be synchronized to 1-10 </a:t>
            </a:r>
            <a:r>
              <a:rPr lang="en-US" dirty="0" err="1" smtClean="0"/>
              <a:t>uS</a:t>
            </a:r>
            <a:r>
              <a:rPr lang="en-US" dirty="0" smtClean="0"/>
              <a:t> precision </a:t>
            </a:r>
          </a:p>
          <a:p>
            <a:endParaRPr lang="en-US" dirty="0"/>
          </a:p>
        </p:txBody>
      </p:sp>
      <p:sp>
        <p:nvSpPr>
          <p:cNvPr id="4" name="Slide Number Placeholder 3"/>
          <p:cNvSpPr>
            <a:spLocks noGrp="1"/>
          </p:cNvSpPr>
          <p:nvPr>
            <p:ph type="sldNum" sz="quarter" idx="10"/>
          </p:nvPr>
        </p:nvSpPr>
        <p:spPr/>
        <p:txBody>
          <a:bodyPr/>
          <a:lstStyle/>
          <a:p>
            <a:fld id="{E6637D35-A7ED-4B99-A7AD-D69142EA9828}" type="slidenum">
              <a:rPr lang="en-US" smtClean="0"/>
              <a:pPr/>
              <a:t>69</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A2E8659-9471-4769-951A-8E725E036CA6}" type="slidenum">
              <a:rPr lang="en-US" smtClean="0">
                <a:latin typeface="Arial" pitchFamily="34" charset="0"/>
                <a:cs typeface="Arial" pitchFamily="34" charset="0"/>
              </a:rPr>
              <a:pPr/>
              <a:t>72</a:t>
            </a:fld>
            <a:endParaRPr lang="en-US" smtClean="0">
              <a:latin typeface="Arial" pitchFamily="34" charset="0"/>
              <a:cs typeface="Arial" pitchFamily="34"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pPr marL="228600" indent="-228600"/>
            <a:endParaRPr lang="en-US" b="1" dirty="0" smtClean="0">
              <a:latin typeface="Arial" pitchFamily="34" charset="0"/>
            </a:endParaRPr>
          </a:p>
        </p:txBody>
      </p:sp>
      <p:sp>
        <p:nvSpPr>
          <p:cNvPr id="63493" name="Slide Number Placeholder 3"/>
          <p:cNvSpPr txBox="1">
            <a:spLocks noGrp="1"/>
          </p:cNvSpPr>
          <p:nvPr/>
        </p:nvSpPr>
        <p:spPr bwMode="auto">
          <a:xfrm>
            <a:off x="3884613" y="8684926"/>
            <a:ext cx="2971800" cy="457513"/>
          </a:xfrm>
          <a:prstGeom prst="rect">
            <a:avLst/>
          </a:prstGeom>
          <a:noFill/>
          <a:ln w="9525">
            <a:noFill/>
            <a:miter lim="800000"/>
            <a:headEnd/>
            <a:tailEnd/>
          </a:ln>
        </p:spPr>
        <p:txBody>
          <a:bodyPr lIns="92309" tIns="46154" rIns="92309" bIns="46154" anchor="b"/>
          <a:lstStyle/>
          <a:p>
            <a:pPr algn="r" defTabSz="922338"/>
            <a:fld id="{70C87064-0646-45D6-A541-12088E187FF7}" type="slidenum">
              <a:rPr lang="en-US" sz="1200"/>
              <a:pPr algn="r" defTabSz="922338"/>
              <a:t>72</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4026"/>
            <a:ext cx="5486400" cy="4114488"/>
          </a:xfrm>
          <a:noFill/>
          <a:ln/>
        </p:spPr>
        <p:txBody>
          <a:bodyPr/>
          <a:lstStyle/>
          <a:p>
            <a:r>
              <a:rPr lang="en-US" dirty="0" smtClean="0"/>
              <a:t>In this last point of being able to manually assign threads, this is a great advancement. But also, if you are running on an OS, such as Windows, you are still susceptible to the OS running independent processes on a core that you’ve targeted for a critical routine.</a:t>
            </a:r>
          </a:p>
          <a:p>
            <a:endParaRPr lang="en-US" dirty="0" smtClean="0"/>
          </a:p>
          <a:p>
            <a:r>
              <a:rPr lang="en-US" dirty="0" smtClean="0"/>
              <a:t>To completely isolate a core and reserve it exclusively for your own target code, you can run LabVIEW RT which uses a real-time OS and is not susceptible to a over arching operating system. This means that you are able to focus entire core resources toward ensuring maximum performance and determinism to critical code elements of our application. And what’s really exciting is that its as easy as placing that code in a LabVIEW structure, like a Timed-loop and then assigning that loop to a core!</a:t>
            </a:r>
          </a:p>
          <a:p>
            <a:endParaRPr lang="en-US" dirty="0" smtClean="0"/>
          </a:p>
          <a:p>
            <a:r>
              <a:rPr lang="en-US" dirty="0" smtClean="0"/>
              <a:t>Then you can utilize multithreading in LabVIEW to give similar parallelism effects on the remaining core resources available.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EC392709-05CA-4C0D-A335-928F239C23D0}" type="slidenum">
              <a:rPr lang="en-US">
                <a:solidFill>
                  <a:prstClr val="black"/>
                </a:solidFill>
                <a:latin typeface="Arial" pitchFamily="34" charset="0"/>
                <a:cs typeface="Arial" pitchFamily="34" charset="0"/>
              </a:rPr>
              <a:pPr algn="r" rtl="0" eaLnBrk="0" fontAlgn="base" hangingPunct="0">
                <a:spcBef>
                  <a:spcPct val="0"/>
                </a:spcBef>
                <a:spcAft>
                  <a:spcPct val="0"/>
                </a:spcAft>
              </a:pPr>
              <a:t>74</a:t>
            </a:fld>
            <a:endParaRPr lang="en-US" dirty="0">
              <a:solidFill>
                <a:prstClr val="black"/>
              </a:solidFill>
              <a:latin typeface="Arial" pitchFamily="34" charset="0"/>
              <a:cs typeface="Arial" pitchFamily="34" charset="0"/>
            </a:endParaRPr>
          </a:p>
        </p:txBody>
      </p:sp>
      <p:sp>
        <p:nvSpPr>
          <p:cNvPr id="100355" name="Rectangle 7"/>
          <p:cNvSpPr txBox="1">
            <a:spLocks noGrp="1" noChangeArrowheads="1"/>
          </p:cNvSpPr>
          <p:nvPr/>
        </p:nvSpPr>
        <p:spPr bwMode="auto">
          <a:xfrm>
            <a:off x="3884855" y="8685235"/>
            <a:ext cx="2971593" cy="457200"/>
          </a:xfrm>
          <a:prstGeom prst="rect">
            <a:avLst/>
          </a:prstGeom>
          <a:noFill/>
          <a:ln w="9525">
            <a:noFill/>
            <a:miter lim="800000"/>
            <a:headEnd/>
            <a:tailEnd/>
          </a:ln>
        </p:spPr>
        <p:txBody>
          <a:bodyPr lIns="94115" tIns="47057" rIns="94115" bIns="47057" anchor="b"/>
          <a:lstStyle/>
          <a:p>
            <a:pPr algn="r" defTabSz="940322">
              <a:lnSpc>
                <a:spcPct val="90000"/>
              </a:lnSpc>
            </a:pPr>
            <a:fld id="{B840D930-265E-4F36-B27C-57452CA2BCC2}" type="slidenum">
              <a:rPr lang="en-US">
                <a:solidFill>
                  <a:prstClr val="black"/>
                </a:solidFill>
                <a:latin typeface="Times" pitchFamily="18" charset="0"/>
              </a:rPr>
              <a:pPr algn="r" defTabSz="940322">
                <a:lnSpc>
                  <a:spcPct val="90000"/>
                </a:lnSpc>
              </a:pPr>
              <a:t>74</a:t>
            </a:fld>
            <a:endParaRPr lang="en-US" dirty="0">
              <a:solidFill>
                <a:prstClr val="black"/>
              </a:solidFill>
              <a:latin typeface="Times" pitchFamily="18" charset="0"/>
            </a:endParaRPr>
          </a:p>
        </p:txBody>
      </p:sp>
      <p:sp>
        <p:nvSpPr>
          <p:cNvPr id="100356" name="Rectangle 2"/>
          <p:cNvSpPr>
            <a:spLocks noGrp="1" noRot="1" noChangeAspect="1" noChangeArrowheads="1" noTextEdit="1"/>
          </p:cNvSpPr>
          <p:nvPr>
            <p:ph type="sldImg"/>
          </p:nvPr>
        </p:nvSpPr>
        <p:spPr>
          <a:xfrm>
            <a:off x="1144588" y="687388"/>
            <a:ext cx="4568825" cy="3427412"/>
          </a:xfrm>
        </p:spPr>
      </p:sp>
      <p:sp>
        <p:nvSpPr>
          <p:cNvPr id="100357" name="Rectangle 3"/>
          <p:cNvSpPr>
            <a:spLocks noGrp="1" noChangeArrowheads="1"/>
          </p:cNvSpPr>
          <p:nvPr>
            <p:ph type="body" idx="1"/>
          </p:nvPr>
        </p:nvSpPr>
        <p:spPr>
          <a:xfrm>
            <a:off x="686113" y="4343400"/>
            <a:ext cx="5485778" cy="4114800"/>
          </a:xfrm>
        </p:spPr>
        <p:txBody>
          <a:bodyPr/>
          <a:lstStyle/>
          <a:p>
            <a:pPr eaLnBrk="1" hangingPunct="1"/>
            <a:r>
              <a:rPr lang="en-US" baseline="0" dirty="0" smtClean="0">
                <a:latin typeface="Arial" pitchFamily="34" charset="0"/>
              </a:rPr>
              <a:t>The goal was to control the plasma in real time, which are in a state of constant flux and pressure. This plasma which is formed inside the </a:t>
            </a:r>
            <a:r>
              <a:rPr lang="en-US" baseline="0" dirty="0" err="1" smtClean="0">
                <a:latin typeface="Arial" pitchFamily="34" charset="0"/>
              </a:rPr>
              <a:t>tokamak</a:t>
            </a:r>
            <a:r>
              <a:rPr lang="en-US" baseline="0" dirty="0" smtClean="0">
                <a:latin typeface="Arial" pitchFamily="34" charset="0"/>
              </a:rPr>
              <a:t> should be controlled in real-time so that it does not touch the wall of the </a:t>
            </a:r>
            <a:r>
              <a:rPr lang="en-US" baseline="0" dirty="0" err="1" smtClean="0">
                <a:latin typeface="Arial" pitchFamily="34" charset="0"/>
              </a:rPr>
              <a:t>tokamak</a:t>
            </a:r>
            <a:r>
              <a:rPr lang="en-US" baseline="0" dirty="0" smtClean="0">
                <a:latin typeface="Arial" pitchFamily="34" charset="0"/>
              </a:rPr>
              <a:t> or lose its shape.</a:t>
            </a:r>
          </a:p>
          <a:p>
            <a:pPr eaLnBrk="1" hangingPunct="1"/>
            <a:endParaRPr lang="en-US" baseline="0" dirty="0" smtClean="0">
              <a:latin typeface="Arial" pitchFamily="34" charset="0"/>
            </a:endParaRPr>
          </a:p>
          <a:p>
            <a:pPr eaLnBrk="1" hangingPunct="1"/>
            <a:r>
              <a:rPr lang="en-US" dirty="0" smtClean="0">
                <a:latin typeface="Arial" pitchFamily="34" charset="0"/>
              </a:rPr>
              <a:t>Computation in the</a:t>
            </a:r>
            <a:r>
              <a:rPr lang="en-US" baseline="0" dirty="0" smtClean="0">
                <a:latin typeface="Arial" pitchFamily="34" charset="0"/>
              </a:rPr>
              <a:t> loop for plasma control: PCA (Principal Component Analysis)</a:t>
            </a:r>
          </a:p>
          <a:p>
            <a:pPr eaLnBrk="1" hangingPunct="1"/>
            <a:r>
              <a:rPr lang="en-US" baseline="0" dirty="0" smtClean="0">
                <a:latin typeface="Arial" pitchFamily="34" charset="0"/>
              </a:rPr>
              <a:t>Coil measurement is done with PXI-based system</a:t>
            </a:r>
          </a:p>
          <a:p>
            <a:pPr eaLnBrk="1" hangingPunct="1"/>
            <a:endParaRPr lang="en-US"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txBox="1">
            <a:spLocks noGrp="1" noChangeArrowheads="1"/>
          </p:cNvSpPr>
          <p:nvPr/>
        </p:nvSpPr>
        <p:spPr bwMode="auto">
          <a:xfrm>
            <a:off x="3886200" y="8684927"/>
            <a:ext cx="2971800" cy="459074"/>
          </a:xfrm>
          <a:prstGeom prst="rect">
            <a:avLst/>
          </a:prstGeom>
          <a:noFill/>
          <a:ln w="9525">
            <a:noFill/>
            <a:miter lim="800000"/>
            <a:headEnd/>
            <a:tailEnd/>
          </a:ln>
        </p:spPr>
        <p:txBody>
          <a:bodyPr lIns="19343" tIns="0" rIns="19343" bIns="0" anchor="b"/>
          <a:lstStyle/>
          <a:p>
            <a:pPr algn="r" defTabSz="927100" eaLnBrk="0" hangingPunct="0"/>
            <a:fld id="{1C6E0A91-C5F6-4E2C-A936-B66CCDEEF65A}" type="slidenum">
              <a:rPr lang="en-US" sz="1000" i="1">
                <a:latin typeface="Times New Roman" pitchFamily="18" charset="0"/>
              </a:rPr>
              <a:pPr algn="r" defTabSz="927100" eaLnBrk="0" hangingPunct="0"/>
              <a:t>75</a:t>
            </a:fld>
            <a:endParaRPr lang="en-US" sz="1000" i="1">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17488" marR="0" indent="-217488" algn="l" defTabSz="914400" rtl="0" eaLnBrk="0" fontAlgn="base" latinLnBrk="0" hangingPunct="0">
              <a:lnSpc>
                <a:spcPct val="80000"/>
              </a:lnSpc>
              <a:spcBef>
                <a:spcPct val="30000"/>
              </a:spcBef>
              <a:spcAft>
                <a:spcPct val="0"/>
              </a:spcAft>
              <a:buClrTx/>
              <a:buSzTx/>
              <a:buFontTx/>
              <a:buNone/>
              <a:tabLst/>
              <a:defRPr/>
            </a:pPr>
            <a:r>
              <a:rPr lang="en-US" dirty="0" smtClean="0">
                <a:latin typeface="Arial" pitchFamily="34" charset="0"/>
              </a:rPr>
              <a:t>The loop is similar</a:t>
            </a:r>
            <a:r>
              <a:rPr lang="en-US" baseline="0" dirty="0" smtClean="0">
                <a:latin typeface="Arial" pitchFamily="34" charset="0"/>
              </a:rPr>
              <a:t> to any control loop where you acquire data, process and control the actuators. The need was to control the plasma position and shape with 11 currents on a 1ms time scale.</a:t>
            </a:r>
            <a:endParaRPr lang="en-US" dirty="0" smtClean="0">
              <a:latin typeface="Arial" pitchFamily="34" charset="0"/>
            </a:endParaRPr>
          </a:p>
          <a:p>
            <a:pPr marL="217488" indent="-217488">
              <a:lnSpc>
                <a:spcPct val="80000"/>
              </a:lnSpc>
            </a:pPr>
            <a:endParaRPr lang="en-US" dirty="0"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05C5267-466F-4444-87FB-85719A0426AB}" type="slidenum">
              <a:rPr lang="en-GB" smtClean="0">
                <a:latin typeface="Arial" pitchFamily="34" charset="0"/>
                <a:cs typeface="Arial" pitchFamily="34" charset="0"/>
              </a:rPr>
              <a:pPr/>
              <a:t>76</a:t>
            </a:fld>
            <a:endParaRPr lang="en-GB" smtClean="0">
              <a:latin typeface="Arial" pitchFamily="34" charset="0"/>
              <a:cs typeface="Arial" pitchFamily="34" charset="0"/>
            </a:endParaRPr>
          </a:p>
        </p:txBody>
      </p:sp>
      <p:sp>
        <p:nvSpPr>
          <p:cNvPr id="72707" name="Rectangle 1"/>
          <p:cNvSpPr>
            <a:spLocks noGrp="1" noRot="1" noChangeAspect="1" noChangeArrowheads="1" noTextEdit="1"/>
          </p:cNvSpPr>
          <p:nvPr>
            <p:ph type="sldImg"/>
          </p:nvPr>
        </p:nvSpPr>
        <p:spPr>
          <a:xfrm>
            <a:off x="1143000" y="687388"/>
            <a:ext cx="4573588" cy="3429000"/>
          </a:xfrm>
          <a:solidFill>
            <a:srgbClr val="FFFFFF"/>
          </a:solidFill>
          <a:ln/>
        </p:spPr>
      </p:sp>
      <p:sp>
        <p:nvSpPr>
          <p:cNvPr id="72708" name="Rectangle 2"/>
          <p:cNvSpPr>
            <a:spLocks noGrp="1" noChangeArrowheads="1"/>
          </p:cNvSpPr>
          <p:nvPr>
            <p:ph type="body" idx="1"/>
          </p:nvPr>
        </p:nvSpPr>
        <p:spPr>
          <a:xfrm>
            <a:off x="914400" y="4344025"/>
            <a:ext cx="5029200" cy="4025484"/>
          </a:xfrm>
          <a:noFill/>
          <a:ln/>
        </p:spPr>
        <p:txBody>
          <a:bodyPr wrap="none" anchor="ctr"/>
          <a:lstStyle/>
          <a:p>
            <a:r>
              <a:rPr lang="en-US" dirty="0" smtClean="0">
                <a:latin typeface="Arial" pitchFamily="34" charset="0"/>
              </a:rPr>
              <a:t>By providing a standard interface for describing parallel processing, the complexity of a multithreaded environment was abstracted to allow Matrix</a:t>
            </a:r>
            <a:r>
              <a:rPr lang="en-US" baseline="0" dirty="0" smtClean="0">
                <a:latin typeface="Arial" pitchFamily="34" charset="0"/>
              </a:rPr>
              <a:t> Vector Multiplication</a:t>
            </a:r>
          </a:p>
          <a:p>
            <a:endParaRPr lang="en-US" baseline="0" dirty="0" smtClean="0">
              <a:latin typeface="Arial" pitchFamily="34" charset="0"/>
            </a:endParaRPr>
          </a:p>
          <a:p>
            <a:r>
              <a:rPr lang="en-US" baseline="0" dirty="0" smtClean="0">
                <a:latin typeface="Arial" pitchFamily="34" charset="0"/>
              </a:rPr>
              <a:t>Further optimization is possible and already on target!</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zh-CN" sz="1200" i="1" dirty="0" smtClean="0">
                <a:solidFill>
                  <a:schemeClr val="tx1"/>
                </a:solidFill>
                <a:ea typeface="宋体" pitchFamily="2" charset="-122"/>
              </a:rPr>
              <a:t>A blade array with LabVIEW RT 8.5  is to be tested for performing </a:t>
            </a:r>
            <a:r>
              <a:rPr lang="en-GB" altLang="zh-CN" sz="1200" i="1" dirty="0" err="1" smtClean="0">
                <a:solidFill>
                  <a:schemeClr val="tx1"/>
                </a:solidFill>
                <a:ea typeface="宋体" pitchFamily="2" charset="-122"/>
              </a:rPr>
              <a:t>tomographic</a:t>
            </a:r>
            <a:r>
              <a:rPr lang="en-GB" altLang="zh-CN" sz="1200" i="1" dirty="0" smtClean="0">
                <a:solidFill>
                  <a:schemeClr val="tx1"/>
                </a:solidFill>
                <a:ea typeface="宋体" pitchFamily="2" charset="-122"/>
              </a:rPr>
              <a:t> inversion of soft X-ray measurements and solving the PDE in real time to improve the quality of the reconstructed magnetic equilibrium</a:t>
            </a:r>
          </a:p>
          <a:p>
            <a:endParaRPr lang="en-US"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latin typeface="Arial" pitchFamily="34" charset="0"/>
              </a:rPr>
              <a:t>PCA – Principal Component Analysis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PDE – Partial Differential Equation</a:t>
            </a:r>
          </a:p>
          <a:p>
            <a:endParaRPr lang="en-US" dirty="0" smtClean="0">
              <a:latin typeface="Arial" pitchFamily="34" charset="0"/>
            </a:endParaRPr>
          </a:p>
        </p:txBody>
      </p:sp>
      <p:sp>
        <p:nvSpPr>
          <p:cNvPr id="73732" name="Slide Number Placeholder 3"/>
          <p:cNvSpPr>
            <a:spLocks noGrp="1"/>
          </p:cNvSpPr>
          <p:nvPr>
            <p:ph type="sldNum" sz="quarter" idx="5"/>
          </p:nvPr>
        </p:nvSpPr>
        <p:spPr>
          <a:noFill/>
        </p:spPr>
        <p:txBody>
          <a:bodyPr/>
          <a:lstStyle/>
          <a:p>
            <a:fld id="{E41F0E38-0C59-4018-9939-053F24E0BB97}" type="slidenum">
              <a:rPr lang="en-US" smtClean="0">
                <a:latin typeface="Arial" pitchFamily="34" charset="0"/>
                <a:cs typeface="Arial" pitchFamily="34" charset="0"/>
              </a:rPr>
              <a:pPr/>
              <a:t>77</a:t>
            </a:fld>
            <a:endParaRPr lang="en-US"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9"/>
          <p:cNvSpPr>
            <a:spLocks noGrp="1" noChangeArrowheads="1"/>
          </p:cNvSpPr>
          <p:nvPr>
            <p:ph type="sldNum" sz="quarter" idx="5"/>
          </p:nvPr>
        </p:nvSpPr>
        <p:spPr>
          <a:noFill/>
        </p:spPr>
        <p:txBody>
          <a:bodyPr/>
          <a:lstStyle/>
          <a:p>
            <a:fld id="{CDA807B9-8C66-46F8-BDFD-7B3D593303EE}" type="slidenum">
              <a:rPr lang="en-US" smtClean="0">
                <a:latin typeface="Arial" pitchFamily="34" charset="0"/>
                <a:cs typeface="Arial" pitchFamily="34" charset="0"/>
              </a:rPr>
              <a:pPr/>
              <a:t>79</a:t>
            </a:fld>
            <a:r>
              <a:rPr lang="en-US" smtClean="0">
                <a:latin typeface="Arial" pitchFamily="34" charset="0"/>
                <a:cs typeface="Arial" pitchFamily="34" charset="0"/>
              </a:rPr>
              <a:t>	 Computer-Based Measurement and Automation Seminar </a:t>
            </a:r>
          </a:p>
        </p:txBody>
      </p:sp>
      <p:sp>
        <p:nvSpPr>
          <p:cNvPr id="88068" name="Rectangle 2"/>
          <p:cNvSpPr>
            <a:spLocks noGrp="1" noRot="1" noChangeAspect="1" noChangeArrowheads="1" noTextEdit="1"/>
          </p:cNvSpPr>
          <p:nvPr>
            <p:ph type="sldImg"/>
          </p:nvPr>
        </p:nvSpPr>
        <p:spPr>
          <a:xfrm>
            <a:off x="1155700" y="695325"/>
            <a:ext cx="4548188" cy="3409950"/>
          </a:xfrm>
          <a:ln/>
        </p:spPr>
      </p:sp>
      <p:sp>
        <p:nvSpPr>
          <p:cNvPr id="88069" name="Rectangle 3"/>
          <p:cNvSpPr>
            <a:spLocks noGrp="1" noChangeArrowheads="1"/>
          </p:cNvSpPr>
          <p:nvPr>
            <p:ph type="body" idx="1"/>
          </p:nvPr>
        </p:nvSpPr>
        <p:spPr>
          <a:xfrm>
            <a:off x="915989" y="4340902"/>
            <a:ext cx="5026025" cy="4116049"/>
          </a:xfrm>
          <a:noFill/>
          <a:ln/>
        </p:spPr>
        <p:txBody>
          <a:bodyPr/>
          <a:lstStyle/>
          <a:p>
            <a:r>
              <a:rPr lang="en-US" smtClean="0">
                <a:latin typeface="Arial" pitchFamily="34" charset="0"/>
              </a:rPr>
              <a:t>Even with advancing bus performance and computation engines, there are instances when a modular, general system may require custom hardware…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76121BF-781C-4B86-A789-AC2097EFFE9A}" type="slidenum">
              <a:rPr lang="en-US" smtClean="0">
                <a:latin typeface="Arial" pitchFamily="34" charset="0"/>
                <a:cs typeface="Arial" pitchFamily="34" charset="0"/>
              </a:rPr>
              <a:pPr/>
              <a:t>80</a:t>
            </a:fld>
            <a:endParaRPr lang="en-US" smtClean="0">
              <a:latin typeface="Arial" pitchFamily="34" charset="0"/>
              <a:cs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1" smtClean="0">
                <a:latin typeface="Arial" pitchFamily="34" charset="0"/>
              </a:rPr>
              <a:t>Objective: Discuss How FPGAs are structured and how they work</a:t>
            </a:r>
          </a:p>
          <a:p>
            <a:pPr eaLnBrk="1" hangingPunct="1"/>
            <a:endParaRPr lang="en-US" smtClean="0">
              <a:latin typeface="Arial" pitchFamily="34" charset="0"/>
            </a:endParaRPr>
          </a:p>
          <a:p>
            <a:pPr eaLnBrk="1" hangingPunct="1"/>
            <a:r>
              <a:rPr lang="en-US" smtClean="0">
                <a:latin typeface="Arial" pitchFamily="34" charset="0"/>
              </a:rPr>
              <a:t>Before we begin talking about LabVIEW FPGA it is important to understand FPGA technology in general. A Field Programmable Gate array or FPGA is programmable chip composed of three basic components. &lt;click&gt; The logic blocks are where bits are crunched and processed to produce programmatic results. &lt;click&gt; These logic blocks are connected together with programmable interconnects which serve as a sort of micro switch matrix to route signals from one logic block to the next &lt;click&gt; the interconnects can also route signals to the I/O blocks which are connected to the pins on the chip for two-way communication to surrounding circuitry. FPGAs are really just a blank silicon canvas which can be programmed to be any type of custom digital hardware. </a:t>
            </a:r>
          </a:p>
          <a:p>
            <a:pPr eaLnBrk="1" hangingPunct="1"/>
            <a:endParaRPr lang="en-US" smtClean="0">
              <a:latin typeface="Arial" pitchFamily="34" charset="0"/>
            </a:endParaRPr>
          </a:p>
          <a:p>
            <a:pPr eaLnBrk="1" hangingPunct="1"/>
            <a:r>
              <a:rPr lang="en-US" smtClean="0">
                <a:latin typeface="Arial" pitchFamily="34" charset="0"/>
              </a:rPr>
              <a: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9"/>
          <p:cNvSpPr>
            <a:spLocks noGrp="1" noChangeArrowheads="1"/>
          </p:cNvSpPr>
          <p:nvPr>
            <p:ph type="sldNum" sz="quarter" idx="5"/>
          </p:nvPr>
        </p:nvSpPr>
        <p:spPr>
          <a:noFill/>
        </p:spPr>
        <p:txBody>
          <a:bodyPr/>
          <a:lstStyle/>
          <a:p>
            <a:fld id="{0F625352-B9C4-4036-9801-711192E80C92}" type="slidenum">
              <a:rPr lang="en-US" smtClean="0">
                <a:latin typeface="Arial" pitchFamily="34" charset="0"/>
                <a:cs typeface="Arial" pitchFamily="34" charset="0"/>
              </a:rPr>
              <a:pPr/>
              <a:t>81</a:t>
            </a:fld>
            <a:r>
              <a:rPr lang="en-US" smtClean="0">
                <a:latin typeface="Arial" pitchFamily="34" charset="0"/>
                <a:cs typeface="Arial" pitchFamily="34" charset="0"/>
              </a:rPr>
              <a:t>	 Computer-Based Measurement and Automation Seminar </a:t>
            </a:r>
          </a:p>
        </p:txBody>
      </p:sp>
      <p:sp>
        <p:nvSpPr>
          <p:cNvPr id="90116" name="Rectangle 2"/>
          <p:cNvSpPr>
            <a:spLocks noGrp="1" noRot="1" noChangeAspect="1" noChangeArrowheads="1" noTextEdit="1"/>
          </p:cNvSpPr>
          <p:nvPr>
            <p:ph type="sldImg"/>
          </p:nvPr>
        </p:nvSpPr>
        <p:spPr>
          <a:xfrm>
            <a:off x="1155700" y="695325"/>
            <a:ext cx="4548188" cy="3409950"/>
          </a:xfrm>
          <a:ln/>
        </p:spPr>
      </p:sp>
      <p:sp>
        <p:nvSpPr>
          <p:cNvPr id="90117" name="Rectangle 3"/>
          <p:cNvSpPr>
            <a:spLocks noGrp="1" noChangeArrowheads="1"/>
          </p:cNvSpPr>
          <p:nvPr>
            <p:ph type="body" idx="1"/>
          </p:nvPr>
        </p:nvSpPr>
        <p:spPr>
          <a:xfrm>
            <a:off x="915989" y="4340902"/>
            <a:ext cx="5026025" cy="4114488"/>
          </a:xfrm>
          <a:noFill/>
          <a:ln/>
        </p:spPr>
        <p:txBody>
          <a:bodyPr/>
          <a:lstStyle/>
          <a:p>
            <a:r>
              <a:rPr lang="en-US" smtClean="0">
                <a:latin typeface="Arial" pitchFamily="34" charset="0"/>
              </a:rPr>
              <a:t>As with multi-core processors, programming FPGAs can require knowledge of another area. But technologies to provide the application expert a standard way of targeting either of these technologies opens the opportunity for their integration</a:t>
            </a:r>
          </a:p>
        </p:txBody>
      </p:sp>
      <p:sp>
        <p:nvSpPr>
          <p:cNvPr id="90118" name="Text Box 4"/>
          <p:cNvSpPr txBox="1">
            <a:spLocks noChangeArrowheads="1"/>
          </p:cNvSpPr>
          <p:nvPr/>
        </p:nvSpPr>
        <p:spPr bwMode="auto">
          <a:xfrm>
            <a:off x="4764" y="8794230"/>
            <a:ext cx="6853237" cy="123111"/>
          </a:xfrm>
          <a:prstGeom prst="rect">
            <a:avLst/>
          </a:prstGeom>
          <a:noFill/>
          <a:ln w="9525" algn="ctr">
            <a:noFill/>
            <a:miter lim="800000"/>
            <a:headEnd/>
            <a:tailEnd/>
          </a:ln>
        </p:spPr>
        <p:txBody>
          <a:bodyPr lIns="90791" tIns="0" rIns="90791" bIns="0">
            <a:spAutoFit/>
          </a:bodyPr>
          <a:lstStyle/>
          <a:p>
            <a:pPr marL="339725" indent="7938" defTabSz="906463">
              <a:tabLst>
                <a:tab pos="6353175" algn="r"/>
              </a:tabLst>
            </a:pPr>
            <a:r>
              <a:rPr lang="en-US" sz="800" i="1">
                <a:latin typeface="Arial Narrow" pitchFamily="34" charset="0"/>
              </a:rPr>
              <a:t>Automation Developers Forum	ni.com/forum</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fld id="{6789FF5A-7F0F-4C17-B4D2-ADF5ECFA1C59}" type="slidenum">
              <a:rPr lang="en-US" smtClean="0">
                <a:latin typeface="Arial" pitchFamily="34" charset="0"/>
                <a:cs typeface="Arial" pitchFamily="34" charset="0"/>
              </a:rPr>
              <a:pPr/>
              <a:t>82</a:t>
            </a:fld>
            <a:endParaRPr lang="en-US" smtClean="0">
              <a:latin typeface="Arial" pitchFamily="34" charset="0"/>
              <a:cs typeface="Arial" pitchFamily="34" charset="0"/>
            </a:endParaRPr>
          </a:p>
        </p:txBody>
      </p:sp>
      <p:sp>
        <p:nvSpPr>
          <p:cNvPr id="91139" name="Rectangle 2"/>
          <p:cNvSpPr>
            <a:spLocks noGrp="1" noRot="1" noChangeAspect="1" noChangeArrowheads="1" noTextEdit="1"/>
          </p:cNvSpPr>
          <p:nvPr>
            <p:ph type="sldImg"/>
          </p:nvPr>
        </p:nvSpPr>
        <p:spPr>
          <a:xfrm>
            <a:off x="1141413" y="685800"/>
            <a:ext cx="4572000" cy="3429000"/>
          </a:xfrm>
          <a:ln/>
        </p:spPr>
      </p:sp>
      <p:sp>
        <p:nvSpPr>
          <p:cNvPr id="91140" name="Rectangle 3"/>
          <p:cNvSpPr>
            <a:spLocks noGrp="1" noChangeArrowheads="1"/>
          </p:cNvSpPr>
          <p:nvPr>
            <p:ph type="body" idx="1"/>
          </p:nvPr>
        </p:nvSpPr>
        <p:spPr>
          <a:noFill/>
          <a:ln/>
        </p:spPr>
        <p:txBody>
          <a:bodyPr/>
          <a:lstStyle/>
          <a:p>
            <a:pPr eaLnBrk="1" hangingPunct="1"/>
            <a:r>
              <a:rPr lang="en-US" b="1" smtClean="0">
                <a:latin typeface="Arial" pitchFamily="34" charset="0"/>
              </a:rPr>
              <a:t>Software allows you to program with a high level graphical language</a:t>
            </a:r>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p:txBody>
          <a:bodyPr/>
          <a:lstStyle/>
          <a:p>
            <a:endParaRPr lang="en-US" smtClean="0">
              <a:latin typeface="Arial" pitchFamily="34" charset="0"/>
            </a:endParaRPr>
          </a:p>
        </p:txBody>
      </p:sp>
      <p:sp>
        <p:nvSpPr>
          <p:cNvPr id="84996" name="Slide Number Placeholder 3"/>
          <p:cNvSpPr txBox="1">
            <a:spLocks noGrp="1"/>
          </p:cNvSpPr>
          <p:nvPr/>
        </p:nvSpPr>
        <p:spPr bwMode="auto">
          <a:xfrm>
            <a:off x="3886408" y="8686800"/>
            <a:ext cx="2971593" cy="457200"/>
          </a:xfrm>
          <a:prstGeom prst="rect">
            <a:avLst/>
          </a:prstGeom>
          <a:noFill/>
          <a:ln w="9525">
            <a:noFill/>
            <a:miter lim="800000"/>
            <a:headEnd/>
            <a:tailEnd/>
          </a:ln>
        </p:spPr>
        <p:txBody>
          <a:bodyPr lIns="19407" tIns="0" rIns="19407" bIns="0" anchor="b"/>
          <a:lstStyle/>
          <a:p>
            <a:pPr algn="r" defTabSz="931863" eaLnBrk="0" hangingPunct="0"/>
            <a:fld id="{543E0544-C595-4972-87B3-F09EFD84D2F3}" type="slidenum">
              <a:rPr lang="en-US" sz="1000" b="0" i="1">
                <a:latin typeface="Times New Roman" pitchFamily="18" charset="0"/>
              </a:rPr>
              <a:pPr algn="r" defTabSz="931863" eaLnBrk="0" hangingPunct="0"/>
              <a:t>83</a:t>
            </a:fld>
            <a:endParaRPr lang="en-US" sz="1000" b="0" i="1">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xfrm>
            <a:off x="1155700" y="695325"/>
            <a:ext cx="4548188" cy="3409950"/>
          </a:xfrm>
          <a:noFill/>
          <a:ln>
            <a:solidFill>
              <a:srgbClr val="000000"/>
            </a:solidFill>
            <a:miter lim="800000"/>
            <a:headEnd/>
            <a:tailEnd/>
          </a:ln>
        </p:spPr>
      </p:sp>
      <p:sp>
        <p:nvSpPr>
          <p:cNvPr id="64514" name="Rectangle 3"/>
          <p:cNvSpPr>
            <a:spLocks noGrp="1"/>
          </p:cNvSpPr>
          <p:nvPr>
            <p:ph type="body" idx="1"/>
          </p:nvPr>
        </p:nvSpPr>
        <p:spPr bwMode="auto">
          <a:xfrm>
            <a:off x="915114" y="4343097"/>
            <a:ext cx="5027779" cy="4112649"/>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3588" cy="3430588"/>
          </a:xfrm>
        </p:spPr>
      </p:sp>
      <p:sp>
        <p:nvSpPr>
          <p:cNvPr id="89091" name="Notes Placeholder 2"/>
          <p:cNvSpPr>
            <a:spLocks noGrp="1"/>
          </p:cNvSpPr>
          <p:nvPr>
            <p:ph type="body" idx="1"/>
          </p:nvPr>
        </p:nvSpPr>
        <p:spPr>
          <a:xfrm>
            <a:off x="913589" y="4343093"/>
            <a:ext cx="5030825" cy="4115722"/>
          </a:xfrm>
          <a:noFill/>
          <a:ln/>
        </p:spPr>
        <p:txBody>
          <a:bodyPr lIns="91875" tIns="45938" rIns="91875" bIns="45938"/>
          <a:lstStyle/>
          <a:p>
            <a:endParaRPr lang="en-US" dirty="0" smtClean="0"/>
          </a:p>
        </p:txBody>
      </p:sp>
      <p:sp>
        <p:nvSpPr>
          <p:cNvPr id="89092" name="Slide Number Placeholder 3"/>
          <p:cNvSpPr txBox="1">
            <a:spLocks noGrp="1"/>
          </p:cNvSpPr>
          <p:nvPr/>
        </p:nvSpPr>
        <p:spPr bwMode="auto">
          <a:xfrm>
            <a:off x="3885794" y="8686187"/>
            <a:ext cx="2972206" cy="457815"/>
          </a:xfrm>
          <a:prstGeom prst="rect">
            <a:avLst/>
          </a:prstGeom>
          <a:noFill/>
          <a:ln w="9525">
            <a:noFill/>
            <a:miter lim="800000"/>
            <a:headEnd/>
            <a:tailEnd/>
          </a:ln>
        </p:spPr>
        <p:txBody>
          <a:bodyPr lIns="91875" tIns="45938" rIns="91875" bIns="45938" anchor="b"/>
          <a:lstStyle/>
          <a:p>
            <a:pPr algn="r" eaLnBrk="0" hangingPunct="0"/>
            <a:fld id="{BAA31EF5-5EC7-48B9-93E1-930268AAA79D}" type="slidenum">
              <a:rPr lang="en-US" sz="1200"/>
              <a:pPr algn="r" eaLnBrk="0" hangingPunct="0"/>
              <a:t>86</a:t>
            </a:fld>
            <a:endParaRPr lang="en-US" sz="120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1143000" y="685800"/>
            <a:ext cx="4572000" cy="3429000"/>
          </a:xfrm>
        </p:spPr>
      </p:sp>
      <p:sp>
        <p:nvSpPr>
          <p:cNvPr id="210947" name="Notes Placeholder 2"/>
          <p:cNvSpPr>
            <a:spLocks noGrp="1"/>
          </p:cNvSpPr>
          <p:nvPr>
            <p:ph type="body" idx="1"/>
          </p:nvPr>
        </p:nvSpPr>
        <p:spPr>
          <a:xfrm>
            <a:off x="685192" y="4343093"/>
            <a:ext cx="5487618" cy="4115722"/>
          </a:xfrm>
          <a:noFill/>
          <a:ln/>
        </p:spPr>
        <p:txBody>
          <a:bodyPr lIns="92876" tIns="46436" rIns="92876" bIns="46436"/>
          <a:lstStyle/>
          <a:p>
            <a:endParaRPr lang="en-US" smtClean="0"/>
          </a:p>
        </p:txBody>
      </p:sp>
      <p:sp>
        <p:nvSpPr>
          <p:cNvPr id="210948" name="Slide Number Placeholder 3"/>
          <p:cNvSpPr txBox="1">
            <a:spLocks noGrp="1"/>
          </p:cNvSpPr>
          <p:nvPr/>
        </p:nvSpPr>
        <p:spPr bwMode="auto">
          <a:xfrm>
            <a:off x="3885794" y="8686187"/>
            <a:ext cx="2972206" cy="457815"/>
          </a:xfrm>
          <a:prstGeom prst="rect">
            <a:avLst/>
          </a:prstGeom>
          <a:noFill/>
          <a:ln w="9525">
            <a:noFill/>
            <a:miter lim="800000"/>
            <a:headEnd/>
            <a:tailEnd/>
          </a:ln>
        </p:spPr>
        <p:txBody>
          <a:bodyPr lIns="92873" tIns="46435" rIns="92873" bIns="46435" anchor="b"/>
          <a:lstStyle/>
          <a:p>
            <a:pPr algn="r" defTabSz="914128"/>
            <a:fld id="{18201844-C583-4934-9D06-6A95DD654421}" type="slidenum">
              <a:rPr lang="en-US" sz="1200"/>
              <a:pPr algn="r" defTabSz="914128"/>
              <a:t>88</a:t>
            </a:fld>
            <a:endParaRPr lang="en-US" sz="1200"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1143000" y="685800"/>
            <a:ext cx="4572000" cy="3429000"/>
          </a:xfrm>
        </p:spPr>
      </p:sp>
      <p:sp>
        <p:nvSpPr>
          <p:cNvPr id="206851" name="Notes Placeholder 2"/>
          <p:cNvSpPr>
            <a:spLocks noGrp="1"/>
          </p:cNvSpPr>
          <p:nvPr>
            <p:ph type="body" idx="1"/>
          </p:nvPr>
        </p:nvSpPr>
        <p:spPr>
          <a:xfrm>
            <a:off x="685192" y="4343093"/>
            <a:ext cx="5487618" cy="4115722"/>
          </a:xfrm>
          <a:noFill/>
          <a:ln/>
        </p:spPr>
        <p:txBody>
          <a:bodyPr lIns="92876" tIns="46436" rIns="92876" bIns="46436"/>
          <a:lstStyle/>
          <a:p>
            <a:endParaRPr lang="en-US" smtClean="0"/>
          </a:p>
        </p:txBody>
      </p:sp>
      <p:sp>
        <p:nvSpPr>
          <p:cNvPr id="206852" name="Slide Number Placeholder 3"/>
          <p:cNvSpPr txBox="1">
            <a:spLocks noGrp="1"/>
          </p:cNvSpPr>
          <p:nvPr/>
        </p:nvSpPr>
        <p:spPr bwMode="auto">
          <a:xfrm>
            <a:off x="3885794" y="8686187"/>
            <a:ext cx="2972206" cy="457815"/>
          </a:xfrm>
          <a:prstGeom prst="rect">
            <a:avLst/>
          </a:prstGeom>
          <a:noFill/>
          <a:ln w="9525">
            <a:noFill/>
            <a:miter lim="800000"/>
            <a:headEnd/>
            <a:tailEnd/>
          </a:ln>
        </p:spPr>
        <p:txBody>
          <a:bodyPr lIns="92873" tIns="46435" rIns="92873" bIns="46435" anchor="b"/>
          <a:lstStyle/>
          <a:p>
            <a:pPr algn="r" defTabSz="914128"/>
            <a:fld id="{7895D896-AFC2-4CC7-AC79-7D206EB3C346}" type="slidenum">
              <a:rPr lang="en-US" sz="1200"/>
              <a:pPr algn="r" defTabSz="914128"/>
              <a:t>89</a:t>
            </a:fld>
            <a:endParaRPr lang="en-US" sz="120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155700" y="695325"/>
            <a:ext cx="4546600" cy="3409950"/>
          </a:xfrm>
        </p:spPr>
      </p:sp>
      <p:sp>
        <p:nvSpPr>
          <p:cNvPr id="192515" name="Notes Placeholder 2"/>
          <p:cNvSpPr>
            <a:spLocks noGrp="1"/>
          </p:cNvSpPr>
          <p:nvPr>
            <p:ph type="body" idx="1"/>
          </p:nvPr>
        </p:nvSpPr>
        <p:spPr>
          <a:noFill/>
          <a:ln/>
        </p:spPr>
        <p:txBody>
          <a:bodyPr lIns="94757" tIns="47379" rIns="94757" bIns="47379"/>
          <a:lstStyle/>
          <a:p>
            <a:pPr>
              <a:lnSpc>
                <a:spcPct val="90000"/>
              </a:lnSpc>
            </a:pPr>
            <a:r>
              <a:rPr lang="en-US" dirty="0" smtClean="0"/>
              <a:t>Component Level IP (CLIP) Node</a:t>
            </a:r>
          </a:p>
          <a:p>
            <a:pPr lvl="1">
              <a:lnSpc>
                <a:spcPct val="90000"/>
              </a:lnSpc>
            </a:pPr>
            <a:r>
              <a:rPr lang="en-US" dirty="0" smtClean="0"/>
              <a:t>Access FPGA pins directly from CLIP HDL</a:t>
            </a:r>
          </a:p>
          <a:p>
            <a:pPr lvl="1">
              <a:lnSpc>
                <a:spcPct val="90000"/>
              </a:lnSpc>
            </a:pPr>
            <a:r>
              <a:rPr lang="en-US" dirty="0" smtClean="0"/>
              <a:t>Execute HDL in multiple clock domains</a:t>
            </a:r>
          </a:p>
          <a:p>
            <a:pPr lvl="1">
              <a:lnSpc>
                <a:spcPct val="90000"/>
              </a:lnSpc>
            </a:pPr>
            <a:r>
              <a:rPr lang="en-US" dirty="0" smtClean="0"/>
              <a:t>Exercise specific features of the FPGA</a:t>
            </a:r>
          </a:p>
          <a:p>
            <a:pPr lvl="1">
              <a:lnSpc>
                <a:spcPct val="90000"/>
              </a:lnSpc>
            </a:pPr>
            <a:r>
              <a:rPr lang="en-US" dirty="0" smtClean="0"/>
              <a:t>Run HDL code in parallel with LabVIEW code</a:t>
            </a:r>
          </a:p>
          <a:p>
            <a:endParaRPr lang="en-US" dirty="0" smtClean="0"/>
          </a:p>
        </p:txBody>
      </p:sp>
      <p:sp>
        <p:nvSpPr>
          <p:cNvPr id="192516" name="Slide Number Placeholder 3"/>
          <p:cNvSpPr txBox="1">
            <a:spLocks noGrp="1"/>
          </p:cNvSpPr>
          <p:nvPr/>
        </p:nvSpPr>
        <p:spPr bwMode="auto">
          <a:xfrm>
            <a:off x="3885794" y="8684650"/>
            <a:ext cx="2972206" cy="459350"/>
          </a:xfrm>
          <a:prstGeom prst="rect">
            <a:avLst/>
          </a:prstGeom>
          <a:noFill/>
          <a:ln w="9525">
            <a:noFill/>
            <a:miter lim="800000"/>
            <a:headEnd/>
            <a:tailEnd/>
          </a:ln>
        </p:spPr>
        <p:txBody>
          <a:bodyPr lIns="19605" tIns="0" rIns="19605" bIns="0" anchor="b"/>
          <a:lstStyle/>
          <a:p>
            <a:pPr algn="r" defTabSz="940557"/>
            <a:fld id="{C2B953B2-5B99-416E-9AA2-29AB628647D7}" type="slidenum">
              <a:rPr lang="en-US" altLang="en-US" sz="1200">
                <a:latin typeface="Times New Roman" pitchFamily="18" charset="0"/>
              </a:rPr>
              <a:pPr algn="r" defTabSz="940557"/>
              <a:t>91</a:t>
            </a:fld>
            <a:endParaRPr lang="en-US" altLang="en-US" sz="1200" dirty="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b="1" dirty="0" smtClean="0"/>
              <a:t>CERN</a:t>
            </a:r>
          </a:p>
          <a:p>
            <a:r>
              <a:rPr lang="en-US" dirty="0" smtClean="0"/>
              <a:t>The European Organization for Nuclear Research, more commonly known as CERN, is the world’s largest particle physics laboratory. Located on the border between France and Switzerland, CERN was founded in 1954 and serves as a research organization where scientists gather to study the building blocks of matter and the forces that hold them together.</a:t>
            </a:r>
          </a:p>
          <a:p>
            <a:endParaRPr lang="en-US" dirty="0" smtClean="0"/>
          </a:p>
          <a:p>
            <a:r>
              <a:rPr lang="en-US" b="1" dirty="0" smtClean="0"/>
              <a:t>LHC Expected to Answer Fundamental Questions about the Universe</a:t>
            </a:r>
            <a:endParaRPr lang="en-US" dirty="0" smtClean="0"/>
          </a:p>
          <a:p>
            <a:r>
              <a:rPr lang="en-US" dirty="0" smtClean="0"/>
              <a:t>CERN relies on machines called particle accelerators to crash beams of ions or protons either together or into other targets. These collisions release enormous amounts of energy – enough to recreate the high-energy conditions that existed during the formation of the universe. The data collected from the particle collisions in the LHC will likely provide unprecedented information about how our universe came to be and help answer such questions as why particles have mass and what is the origin of dark matter.</a:t>
            </a:r>
          </a:p>
          <a:p>
            <a:r>
              <a:rPr lang="en-US" dirty="0" smtClean="0"/>
              <a:t>The LHC, which is 27 km in circumference and is buried up to 150 m underground, is capable of producing head-on collisions between particle beams traveling at close to the speed of light. To produce these collisions, the LHC sends two beams of protons or other positively charged heavy ions around the circular tunnel in opposite directions. Superconducting magnets that operate in a </a:t>
            </a:r>
            <a:r>
              <a:rPr lang="en-US" dirty="0" err="1" smtClean="0"/>
              <a:t>superfluid</a:t>
            </a:r>
            <a:r>
              <a:rPr lang="en-US" dirty="0" smtClean="0"/>
              <a:t> helium bath at just 1.9 K (-271 ºC or -456 ºF) control the trajectory of LHC beams. The total energy in each beam at full power is 350 MJ, approximately the energy in a 400-ton train traveling at 150 km/h and enough energy to melt 500 kg of copper.</a:t>
            </a:r>
          </a:p>
          <a:p>
            <a:endParaRPr lang="en-US" dirty="0"/>
          </a:p>
        </p:txBody>
      </p:sp>
      <p:sp>
        <p:nvSpPr>
          <p:cNvPr id="18436" name="Slide Number Placeholder 3"/>
          <p:cNvSpPr>
            <a:spLocks noGrp="1"/>
          </p:cNvSpPr>
          <p:nvPr>
            <p:ph type="sldNum" sz="quarter" idx="5"/>
          </p:nvPr>
        </p:nvSpPr>
        <p:spPr>
          <a:noFill/>
        </p:spPr>
        <p:txBody>
          <a:bodyPr/>
          <a:lstStyle/>
          <a:p>
            <a:fld id="{C5E57912-B5E3-43ED-A660-9FA9F341FACF}" type="slidenum">
              <a:rPr lang="en-US" smtClean="0"/>
              <a:pPr/>
              <a:t>92</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b="1" dirty="0" smtClean="0"/>
              <a:t>The Challenge:</a:t>
            </a:r>
            <a:r>
              <a:rPr lang="en-US" dirty="0" smtClean="0"/>
              <a:t/>
            </a:r>
            <a:br>
              <a:rPr lang="en-US" dirty="0" smtClean="0"/>
            </a:br>
            <a:r>
              <a:rPr lang="en-US" dirty="0" smtClean="0"/>
              <a:t>Measuring and controlling, in real time, the position of bulk components to absorb energetic particles out of the nominal beam core with high reliability and accuracy at the world’s most powerful particle accelerator, the Large </a:t>
            </a:r>
            <a:r>
              <a:rPr lang="en-US" dirty="0" err="1" smtClean="0"/>
              <a:t>Hadron</a:t>
            </a:r>
            <a:r>
              <a:rPr lang="en-US" dirty="0" smtClean="0"/>
              <a:t> Collider (LHC).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Solution:</a:t>
            </a:r>
            <a:r>
              <a:rPr lang="en-US" dirty="0" smtClean="0"/>
              <a:t/>
            </a:r>
            <a:br>
              <a:rPr lang="en-US" dirty="0" smtClean="0"/>
            </a:br>
            <a:r>
              <a:rPr lang="en-US" dirty="0" smtClean="0"/>
              <a:t>Using LabVIEW, the LabVIEW Real-Time Module, the LabVIEW FPGA Module, and NI </a:t>
            </a:r>
            <a:r>
              <a:rPr lang="en-US" dirty="0" err="1" smtClean="0"/>
              <a:t>SoftMotion</a:t>
            </a:r>
            <a:r>
              <a:rPr lang="en-US" dirty="0" smtClean="0"/>
              <a:t> software with NI R Series reconfigurable I/O hardware for PXI to develop an FPGA-based motion control system capable of intercepting misguided or unstable particle beams. </a:t>
            </a:r>
          </a:p>
          <a:p>
            <a:endParaRPr lang="en-US" dirty="0" smtClean="0"/>
          </a:p>
        </p:txBody>
      </p:sp>
      <p:sp>
        <p:nvSpPr>
          <p:cNvPr id="20484" name="Slide Number Placeholder 3"/>
          <p:cNvSpPr>
            <a:spLocks noGrp="1"/>
          </p:cNvSpPr>
          <p:nvPr>
            <p:ph type="sldNum" sz="quarter" idx="5"/>
          </p:nvPr>
        </p:nvSpPr>
        <p:spPr>
          <a:noFill/>
        </p:spPr>
        <p:txBody>
          <a:bodyPr/>
          <a:lstStyle/>
          <a:p>
            <a:fld id="{0A38F148-9547-448F-B184-DE3B9EFB3446}" type="slidenum">
              <a:rPr lang="en-US" smtClean="0"/>
              <a:pPr/>
              <a:t>93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75E47372-D961-4B2C-80FA-8425F247F3A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64D03-31A9-4DE3-8B96-262A3A381586}"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64D03-31A9-4DE3-8B96-262A3A381586}"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64D03-31A9-4DE3-8B96-262A3A381586}"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6761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44101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64D03-31A9-4DE3-8B96-262A3A381586}"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64D03-31A9-4DE3-8B96-262A3A381586}"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64D03-31A9-4DE3-8B96-262A3A381586}"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64D03-31A9-4DE3-8B96-262A3A381586}" type="datetimeFigureOut">
              <a:rPr lang="en-US" smtClean="0"/>
              <a:pPr/>
              <a:t>2/11/11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64D03-31A9-4DE3-8B96-262A3A381586}" type="datetimeFigureOut">
              <a:rPr lang="en-US" smtClean="0"/>
              <a:pPr/>
              <a:t>2/11/11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64D03-31A9-4DE3-8B96-262A3A381586}" type="datetimeFigureOut">
              <a:rPr lang="en-US" smtClean="0"/>
              <a:pPr/>
              <a:t>2/11/11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64D03-31A9-4DE3-8B96-262A3A381586}"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64D03-31A9-4DE3-8B96-262A3A381586}"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E389D-244F-4074-A06A-F57611E257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64D03-31A9-4DE3-8B96-262A3A381586}" type="datetimeFigureOut">
              <a:rPr lang="en-US" smtClean="0"/>
              <a:pPr/>
              <a:t>2/11/11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E389D-244F-4074-A06A-F57611E257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5" Type="http://schemas.openxmlformats.org/officeDocument/2006/relationships/image" Target="../media/image52.gif"/><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 Id="rId1" Type="http://schemas.openxmlformats.org/officeDocument/2006/relationships/tags" Target="../tags/tag1.xml"/><Relationship Id="rId2"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oleObject" Target="../embeddings/oleObject1.bin"/><Relationship Id="rId7" Type="http://schemas.openxmlformats.org/officeDocument/2006/relationships/image" Target="../media/image58.png"/><Relationship Id="rId8" Type="http://schemas.openxmlformats.org/officeDocument/2006/relationships/image" Target="../media/image61.jpe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jpeg"/><Relationship Id="rId14" Type="http://schemas.openxmlformats.org/officeDocument/2006/relationships/image" Target="../media/image69.png"/><Relationship Id="rId1" Type="http://schemas.openxmlformats.org/officeDocument/2006/relationships/tags" Target="../tags/tag3.xml"/><Relationship Id="rId2" Type="http://schemas.openxmlformats.org/officeDocument/2006/relationships/tags" Target="../tags/tag4.xml"/><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slideLayout" Target="../slideLayouts/slideLayout2.xml"/><Relationship Id="rId6" Type="http://schemas.openxmlformats.org/officeDocument/2006/relationships/notesSlide" Target="../notesSlides/notesSlide32.xml"/><Relationship Id="rId7" Type="http://schemas.openxmlformats.org/officeDocument/2006/relationships/image" Target="../media/image62.png"/><Relationship Id="rId8" Type="http://schemas.openxmlformats.org/officeDocument/2006/relationships/image" Target="../media/image63.gif"/><Relationship Id="rId9" Type="http://schemas.openxmlformats.org/officeDocument/2006/relationships/image" Target="../media/image64.gif"/><Relationship Id="rId10"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3.jpeg"/></Relationships>
</file>

<file path=ppt/slides/_rels/slide36.xml.rels><?xml version="1.0" encoding="UTF-8" standalone="yes"?>
<Relationships xmlns="http://schemas.openxmlformats.org/package/2006/relationships"><Relationship Id="rId11" Type="http://schemas.openxmlformats.org/officeDocument/2006/relationships/image" Target="../media/image82.png"/><Relationship Id="rId12" Type="http://schemas.openxmlformats.org/officeDocument/2006/relationships/image" Target="../media/image83.png"/><Relationship Id="rId13" Type="http://schemas.openxmlformats.org/officeDocument/2006/relationships/image" Target="../media/image84.png"/><Relationship Id="rId14" Type="http://schemas.openxmlformats.org/officeDocument/2006/relationships/image" Target="../media/image85.jpeg"/><Relationship Id="rId15" Type="http://schemas.openxmlformats.org/officeDocument/2006/relationships/image" Target="../media/image86.png"/><Relationship Id="rId16" Type="http://schemas.openxmlformats.org/officeDocument/2006/relationships/image" Target="../media/image87.png"/><Relationship Id="rId17" Type="http://schemas.openxmlformats.org/officeDocument/2006/relationships/image" Target="../media/image88.jpeg"/><Relationship Id="rId18" Type="http://schemas.openxmlformats.org/officeDocument/2006/relationships/image" Target="../media/image89.png"/><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74.jpeg"/><Relationship Id="rId4" Type="http://schemas.openxmlformats.org/officeDocument/2006/relationships/image" Target="../media/image75.png"/><Relationship Id="rId5" Type="http://schemas.openxmlformats.org/officeDocument/2006/relationships/image" Target="../media/image76.jpeg"/><Relationship Id="rId6" Type="http://schemas.openxmlformats.org/officeDocument/2006/relationships/image" Target="../media/image77.jpeg"/><Relationship Id="rId7" Type="http://schemas.openxmlformats.org/officeDocument/2006/relationships/image" Target="../media/image78.png"/><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90.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47.png"/><Relationship Id="rId6" Type="http://schemas.openxmlformats.org/officeDocument/2006/relationships/image" Target="../media/image93.jpeg"/><Relationship Id="rId7" Type="http://schemas.openxmlformats.org/officeDocument/2006/relationships/image" Target="../media/image94.png"/><Relationship Id="rId8" Type="http://schemas.openxmlformats.org/officeDocument/2006/relationships/image" Target="../media/image95.jpeg"/><Relationship Id="rId9" Type="http://schemas.openxmlformats.org/officeDocument/2006/relationships/image" Target="../media/image96.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w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99.jpe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jpeg"/><Relationship Id="rId7" Type="http://schemas.openxmlformats.org/officeDocument/2006/relationships/image" Target="../media/image103.emf"/><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bin"/><Relationship Id="rId5" Type="http://schemas.openxmlformats.org/officeDocument/2006/relationships/image" Target="../media/image104.png"/><Relationship Id="rId6" Type="http://schemas.openxmlformats.org/officeDocument/2006/relationships/image" Target="../media/image105.jpeg"/><Relationship Id="rId7" Type="http://schemas.openxmlformats.org/officeDocument/2006/relationships/hyperlink" Target="http://www.keithley.com/kei_assets/downloads/1716.JPEG" TargetMode="External"/><Relationship Id="rId8" Type="http://schemas.openxmlformats.org/officeDocument/2006/relationships/image" Target="../media/image106.jpeg"/><Relationship Id="rId9" Type="http://schemas.openxmlformats.org/officeDocument/2006/relationships/image" Target="../media/image107.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09.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110.png"/><Relationship Id="rId5" Type="http://schemas.openxmlformats.org/officeDocument/2006/relationships/image" Target="../media/image111.jpeg"/><Relationship Id="rId6" Type="http://schemas.openxmlformats.org/officeDocument/2006/relationships/image" Target="../media/image112.jpeg"/><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18.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119.png"/><Relationship Id="rId4" Type="http://schemas.openxmlformats.org/officeDocument/2006/relationships/image" Target="../media/image120.jpeg"/><Relationship Id="rId5" Type="http://schemas.openxmlformats.org/officeDocument/2006/relationships/image" Target="../media/image121.jpeg"/><Relationship Id="rId6" Type="http://schemas.openxmlformats.org/officeDocument/2006/relationships/image" Target="../media/image122.jpeg"/><Relationship Id="rId7" Type="http://schemas.openxmlformats.org/officeDocument/2006/relationships/image" Target="../media/image123.jpeg"/><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4" Type="http://schemas.openxmlformats.org/officeDocument/2006/relationships/image" Target="../media/image125.jpeg"/><Relationship Id="rId5" Type="http://schemas.openxmlformats.org/officeDocument/2006/relationships/image" Target="../media/image126.wm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27.png"/><Relationship Id="rId4" Type="http://schemas.openxmlformats.org/officeDocument/2006/relationships/image" Target="../media/image128.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9.jpeg"/></Relationships>
</file>

<file path=ppt/slides/_rels/slide59.xml.rels><?xml version="1.0" encoding="UTF-8" standalone="yes"?>
<Relationships xmlns="http://schemas.openxmlformats.org/package/2006/relationships"><Relationship Id="rId3" Type="http://schemas.openxmlformats.org/officeDocument/2006/relationships/image" Target="../media/image130.wmf"/><Relationship Id="rId4" Type="http://schemas.openxmlformats.org/officeDocument/2006/relationships/image" Target="../media/image131.png"/><Relationship Id="rId5"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135.png"/><Relationship Id="rId5" Type="http://schemas.openxmlformats.org/officeDocument/2006/relationships/oleObject" Target="../embeddings/oleObject3.bin"/><Relationship Id="rId6" Type="http://schemas.openxmlformats.org/officeDocument/2006/relationships/image" Target="../media/image134.png"/><Relationship Id="rId7" Type="http://schemas.openxmlformats.org/officeDocument/2006/relationships/image" Target="../media/image136.png"/><Relationship Id="rId8" Type="http://schemas.openxmlformats.org/officeDocument/2006/relationships/image" Target="../media/image13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image" Target="../media/image139.gif"/><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image" Target="../media/image141.jpeg"/><Relationship Id="rId4" Type="http://schemas.openxmlformats.org/officeDocument/2006/relationships/image" Target="../media/image142.png"/><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package" Target="../embeddings/Microsoft_Excel_Macro-Enabled_Worksheet1.xlsm"/><Relationship Id="rId5" Type="http://schemas.openxmlformats.org/officeDocument/2006/relationships/image" Target="../media/image148.emf"/><Relationship Id="rId6" Type="http://schemas.openxmlformats.org/officeDocument/2006/relationships/image" Target="../media/image149.jpe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50.png"/></Relationships>
</file>

<file path=ppt/slides/_rels/slide74.xml.rels><?xml version="1.0" encoding="UTF-8" standalone="yes"?>
<Relationships xmlns="http://schemas.openxmlformats.org/package/2006/relationships"><Relationship Id="rId3" Type="http://schemas.openxmlformats.org/officeDocument/2006/relationships/image" Target="../media/image151.jpeg"/><Relationship Id="rId4" Type="http://schemas.openxmlformats.org/officeDocument/2006/relationships/hyperlink" Target="http://www.ipp.mpg.de/eng/index.html" TargetMode="External"/><Relationship Id="rId5" Type="http://schemas.openxmlformats.org/officeDocument/2006/relationships/image" Target="../media/image152.png"/><Relationship Id="rId6" Type="http://schemas.openxmlformats.org/officeDocument/2006/relationships/image" Target="../media/image153.png"/><Relationship Id="rId7" Type="http://schemas.openxmlformats.org/officeDocument/2006/relationships/image" Target="../media/image154.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4.bin"/><Relationship Id="rId5" Type="http://schemas.openxmlformats.org/officeDocument/2006/relationships/image" Target="../media/image155.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56.png"/><Relationship Id="rId4" Type="http://schemas.openxmlformats.org/officeDocument/2006/relationships/image" Target="../media/image157.png"/><Relationship Id="rId5" Type="http://schemas.openxmlformats.org/officeDocument/2006/relationships/image" Target="../media/image158.pn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159.png"/><Relationship Id="rId4" Type="http://schemas.openxmlformats.org/officeDocument/2006/relationships/image" Target="../media/image160.png"/><Relationship Id="rId5" Type="http://schemas.openxmlformats.org/officeDocument/2006/relationships/image" Target="../media/image161.png"/><Relationship Id="rId6" Type="http://schemas.openxmlformats.org/officeDocument/2006/relationships/image" Target="../media/image162.png"/><Relationship Id="rId7" Type="http://schemas.openxmlformats.org/officeDocument/2006/relationships/image" Target="../media/image163.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image" Target="../media/image165.png"/><Relationship Id="rId5" Type="http://schemas.openxmlformats.org/officeDocument/2006/relationships/oleObject" Target="../embeddings/oleObject5.bin"/><Relationship Id="rId6" Type="http://schemas.openxmlformats.org/officeDocument/2006/relationships/image" Target="../media/image164.png"/><Relationship Id="rId7" Type="http://schemas.openxmlformats.org/officeDocument/2006/relationships/hyperlink" Target="http://images.google.com/imgres?imgurl=www.pjrc.com/store/xcs10xl_plcc.jpg&amp;imgrefurl=http://www.pjrc.com/store/xcs10xl_plcc.html&amp;h=472&amp;w=476&amp;prev=/images?q=xilinx+fpga&amp;start=40&amp;svnum=10&amp;hl=en&amp;lr=&amp;ie=UTF-8&amp;oe=UTF-8&amp;safe=off&amp;sa=N" TargetMode="External"/><Relationship Id="rId8" Type="http://schemas.openxmlformats.org/officeDocument/2006/relationships/image" Target="../media/image166.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1" Type="http://schemas.openxmlformats.org/officeDocument/2006/relationships/image" Target="../media/image170.png"/><Relationship Id="rId12" Type="http://schemas.openxmlformats.org/officeDocument/2006/relationships/image" Target="../media/image171.pn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77.xml"/><Relationship Id="rId4" Type="http://schemas.openxmlformats.org/officeDocument/2006/relationships/image" Target="../media/image165.png"/><Relationship Id="rId5" Type="http://schemas.openxmlformats.org/officeDocument/2006/relationships/oleObject" Target="../embeddings/oleObject6.bin"/><Relationship Id="rId6" Type="http://schemas.openxmlformats.org/officeDocument/2006/relationships/image" Target="../media/image167.png"/><Relationship Id="rId7" Type="http://schemas.openxmlformats.org/officeDocument/2006/relationships/oleObject" Target="../embeddings/oleObject7.bin"/><Relationship Id="rId8" Type="http://schemas.openxmlformats.org/officeDocument/2006/relationships/image" Target="../media/image168.png"/><Relationship Id="rId9" Type="http://schemas.openxmlformats.org/officeDocument/2006/relationships/oleObject" Target="../embeddings/oleObject8.bin"/><Relationship Id="rId10" Type="http://schemas.openxmlformats.org/officeDocument/2006/relationships/image" Target="../media/image169.png"/></Relationships>
</file>

<file path=ppt/slides/_rels/slide83.xml.rels><?xml version="1.0" encoding="UTF-8" standalone="yes"?>
<Relationships xmlns="http://schemas.openxmlformats.org/package/2006/relationships"><Relationship Id="rId3" Type="http://schemas.openxmlformats.org/officeDocument/2006/relationships/image" Target="../media/image172.png"/><Relationship Id="rId4" Type="http://schemas.openxmlformats.org/officeDocument/2006/relationships/image" Target="../media/image173.png"/><Relationship Id="rId5" Type="http://schemas.openxmlformats.org/officeDocument/2006/relationships/image" Target="../media/image174.png"/><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7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6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7.png"/><Relationship Id="rId3" Type="http://schemas.openxmlformats.org/officeDocument/2006/relationships/image" Target="../media/image17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61.jpeg"/></Relationships>
</file>

<file path=ppt/slides/_rels/slide89.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179.png"/><Relationship Id="rId5" Type="http://schemas.openxmlformats.org/officeDocument/2006/relationships/image" Target="../media/image180.png"/><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92.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wmf"/><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71600"/>
            <a:ext cx="7772400" cy="1470025"/>
          </a:xfrm>
        </p:spPr>
        <p:txBody>
          <a:bodyPr>
            <a:normAutofit/>
          </a:bodyPr>
          <a:lstStyle/>
          <a:p>
            <a:r>
              <a:rPr lang="en-US" sz="5400" b="1" dirty="0" smtClean="0"/>
              <a:t>Readout With </a:t>
            </a:r>
            <a:r>
              <a:rPr lang="en-US" sz="5400" b="1" dirty="0" err="1" smtClean="0"/>
              <a:t>LabVIEW</a:t>
            </a:r>
            <a:endParaRPr lang="en-US" sz="5400" b="1" dirty="0"/>
          </a:p>
        </p:txBody>
      </p:sp>
      <p:sp>
        <p:nvSpPr>
          <p:cNvPr id="5" name="Subtitle 4"/>
          <p:cNvSpPr>
            <a:spLocks noGrp="1"/>
          </p:cNvSpPr>
          <p:nvPr>
            <p:ph type="subTitle" idx="1"/>
          </p:nvPr>
        </p:nvSpPr>
        <p:spPr/>
        <p:txBody>
          <a:bodyPr/>
          <a:lstStyle/>
          <a:p>
            <a:r>
              <a:rPr lang="en-US" dirty="0" smtClean="0"/>
              <a:t>Arun Veeramani</a:t>
            </a:r>
          </a:p>
          <a:p>
            <a:r>
              <a:rPr lang="en-US" dirty="0" smtClean="0"/>
              <a:t>National Instruments</a:t>
            </a:r>
          </a:p>
          <a:p>
            <a:endParaRPr lang="en-US" dirty="0"/>
          </a:p>
        </p:txBody>
      </p:sp>
      <p:pic>
        <p:nvPicPr>
          <p:cNvPr id="7" name="Picture 4"/>
          <p:cNvPicPr>
            <a:picLocks noChangeAspect="1" noChangeArrowheads="1"/>
          </p:cNvPicPr>
          <p:nvPr/>
        </p:nvPicPr>
        <p:blipFill rotWithShape="1">
          <a:blip r:embed="rId2" cstate="print">
            <a:clrChange>
              <a:clrFrom>
                <a:srgbClr val="FEFEFE"/>
              </a:clrFrom>
              <a:clrTo>
                <a:srgbClr val="FEFEFE">
                  <a:alpha val="0"/>
                </a:srgbClr>
              </a:clrTo>
            </a:clrChange>
          </a:blip>
          <a:srcRect r="72992"/>
          <a:stretch/>
        </p:blipFill>
        <p:spPr bwMode="auto">
          <a:xfrm>
            <a:off x="3657600" y="2416969"/>
            <a:ext cx="1337733" cy="1393031"/>
          </a:xfrm>
          <a:prstGeom prst="rect">
            <a:avLst/>
          </a:prstGeom>
          <a:noFill/>
          <a:ln w="9525" algn="ctr">
            <a:noFill/>
            <a:miter lim="800000"/>
            <a:headEnd type="none" w="sm" len="sm"/>
            <a:tailEnd type="none" w="sm" len="sm"/>
          </a:ln>
        </p:spPr>
      </p:pic>
    </p:spTree>
    <p:extLst>
      <p:ext uri="{BB962C8B-B14F-4D97-AF65-F5344CB8AC3E}">
        <p14:creationId xmlns:p14="http://schemas.microsoft.com/office/powerpoint/2010/main" val="25140883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243AC21-A6E7-48E3-8674-C253F4690ED7}" type="slidenum">
              <a:rPr lang="en-US"/>
              <a:pPr/>
              <a:t>10</a:t>
            </a:fld>
            <a:endParaRPr lang="en-US"/>
          </a:p>
        </p:txBody>
      </p:sp>
      <p:sp>
        <p:nvSpPr>
          <p:cNvPr id="281602" name="Rectangle 2"/>
          <p:cNvSpPr>
            <a:spLocks noGrp="1" noChangeArrowheads="1"/>
          </p:cNvSpPr>
          <p:nvPr>
            <p:ph type="title"/>
          </p:nvPr>
        </p:nvSpPr>
        <p:spPr/>
        <p:txBody>
          <a:bodyPr/>
          <a:lstStyle/>
          <a:p>
            <a:r>
              <a:rPr lang="en-US" dirty="0" smtClean="0"/>
              <a:t>Block </a:t>
            </a:r>
            <a:r>
              <a:rPr lang="en-US" dirty="0"/>
              <a:t>Diagram Terminals</a:t>
            </a:r>
          </a:p>
        </p:txBody>
      </p:sp>
      <p:sp>
        <p:nvSpPr>
          <p:cNvPr id="281603" name="Rectangle 3"/>
          <p:cNvSpPr>
            <a:spLocks noGrp="1" noChangeArrowheads="1"/>
          </p:cNvSpPr>
          <p:nvPr>
            <p:ph type="body" idx="1"/>
          </p:nvPr>
        </p:nvSpPr>
        <p:spPr/>
        <p:txBody>
          <a:bodyPr/>
          <a:lstStyle/>
          <a:p>
            <a:pPr marL="12700" indent="-12700">
              <a:buFontTx/>
              <a:buNone/>
            </a:pPr>
            <a:endParaRPr lang="en-US"/>
          </a:p>
        </p:txBody>
      </p:sp>
      <p:pic>
        <p:nvPicPr>
          <p:cNvPr id="281604" name="Picture 4" descr="TriangularAreaFP"/>
          <p:cNvPicPr>
            <a:picLocks noChangeAspect="1" noChangeArrowheads="1"/>
          </p:cNvPicPr>
          <p:nvPr/>
        </p:nvPicPr>
        <p:blipFill>
          <a:blip r:embed="rId3" cstate="print"/>
          <a:srcRect/>
          <a:stretch>
            <a:fillRect/>
          </a:stretch>
        </p:blipFill>
        <p:spPr bwMode="auto">
          <a:xfrm>
            <a:off x="533400" y="1600200"/>
            <a:ext cx="4953000" cy="2921000"/>
          </a:xfrm>
          <a:prstGeom prst="rect">
            <a:avLst/>
          </a:prstGeom>
          <a:noFill/>
          <a:ln w="9525">
            <a:solidFill>
              <a:schemeClr val="tx1"/>
            </a:solidFill>
            <a:miter lim="800000"/>
            <a:headEnd/>
            <a:tailEnd/>
          </a:ln>
        </p:spPr>
      </p:pic>
      <p:pic>
        <p:nvPicPr>
          <p:cNvPr id="281605" name="Picture 5" descr="TriangularAreaBD2"/>
          <p:cNvPicPr>
            <a:picLocks noChangeAspect="1" noChangeArrowheads="1"/>
          </p:cNvPicPr>
          <p:nvPr/>
        </p:nvPicPr>
        <p:blipFill>
          <a:blip r:embed="rId4" cstate="print"/>
          <a:srcRect/>
          <a:stretch>
            <a:fillRect/>
          </a:stretch>
        </p:blipFill>
        <p:spPr bwMode="auto">
          <a:xfrm>
            <a:off x="3810000" y="3657600"/>
            <a:ext cx="4913313" cy="2541588"/>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8632A1E-4CB2-4B2A-A62C-464E98F77AD5}" type="slidenum">
              <a:rPr lang="en-US"/>
              <a:pPr/>
              <a:t>11</a:t>
            </a:fld>
            <a:endParaRPr lang="en-US"/>
          </a:p>
        </p:txBody>
      </p:sp>
      <p:pic>
        <p:nvPicPr>
          <p:cNvPr id="231429" name="Picture 5"/>
          <p:cNvPicPr>
            <a:picLocks noChangeAspect="1" noChangeArrowheads="1"/>
          </p:cNvPicPr>
          <p:nvPr/>
        </p:nvPicPr>
        <p:blipFill>
          <a:blip r:embed="rId3" cstate="print"/>
          <a:srcRect t="7013" b="10182"/>
          <a:stretch>
            <a:fillRect/>
          </a:stretch>
        </p:blipFill>
        <p:spPr bwMode="auto">
          <a:xfrm>
            <a:off x="2209800" y="4343400"/>
            <a:ext cx="4724400" cy="1368425"/>
          </a:xfrm>
          <a:prstGeom prst="rect">
            <a:avLst/>
          </a:prstGeom>
          <a:noFill/>
          <a:ln w="9525" algn="ctr">
            <a:noFill/>
            <a:miter lim="800000"/>
            <a:headEnd type="none" w="sm" len="sm"/>
            <a:tailEnd type="none" w="sm" len="sm"/>
          </a:ln>
          <a:effectLst/>
        </p:spPr>
      </p:pic>
      <p:sp>
        <p:nvSpPr>
          <p:cNvPr id="231430" name="Rectangle 6"/>
          <p:cNvSpPr>
            <a:spLocks noGrp="1" noChangeArrowheads="1"/>
          </p:cNvSpPr>
          <p:nvPr>
            <p:ph type="title"/>
          </p:nvPr>
        </p:nvSpPr>
        <p:spPr>
          <a:xfrm>
            <a:off x="457200" y="152400"/>
            <a:ext cx="8229600" cy="1143000"/>
          </a:xfrm>
        </p:spPr>
        <p:txBody>
          <a:bodyPr/>
          <a:lstStyle/>
          <a:p>
            <a:r>
              <a:rPr lang="en-US" dirty="0" smtClean="0"/>
              <a:t> </a:t>
            </a:r>
            <a:r>
              <a:rPr lang="en-US" dirty="0"/>
              <a:t>Dataflow</a:t>
            </a:r>
          </a:p>
        </p:txBody>
      </p:sp>
      <p:sp>
        <p:nvSpPr>
          <p:cNvPr id="231431" name="Rectangle 7"/>
          <p:cNvSpPr>
            <a:spLocks noGrp="1" noChangeArrowheads="1"/>
          </p:cNvSpPr>
          <p:nvPr>
            <p:ph type="body" idx="1"/>
          </p:nvPr>
        </p:nvSpPr>
        <p:spPr>
          <a:xfrm>
            <a:off x="457200" y="1066800"/>
            <a:ext cx="8229600" cy="4525963"/>
          </a:xfrm>
        </p:spPr>
        <p:txBody>
          <a:bodyPr/>
          <a:lstStyle/>
          <a:p>
            <a:pPr>
              <a:buFontTx/>
              <a:buNone/>
            </a:pPr>
            <a:r>
              <a:rPr lang="en-US" dirty="0" err="1"/>
              <a:t>LabVIEW</a:t>
            </a:r>
            <a:r>
              <a:rPr lang="en-US" dirty="0"/>
              <a:t> follows a dataflow model for running VIs</a:t>
            </a:r>
          </a:p>
          <a:p>
            <a:r>
              <a:rPr lang="en-US" dirty="0"/>
              <a:t>A node executes only when data are available at all of its input terminals</a:t>
            </a:r>
          </a:p>
          <a:p>
            <a:r>
              <a:rPr lang="en-US" dirty="0"/>
              <a:t>A node supplies data to the output terminals only when the node finishes execution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_Diagram_Menu_Bar.bmp"/>
          <p:cNvPicPr>
            <a:picLocks noChangeAspect="1"/>
          </p:cNvPicPr>
          <p:nvPr/>
        </p:nvPicPr>
        <p:blipFill>
          <a:blip r:embed="rId3" cstate="print"/>
          <a:stretch>
            <a:fillRect/>
          </a:stretch>
        </p:blipFill>
        <p:spPr>
          <a:xfrm>
            <a:off x="304800" y="1094803"/>
            <a:ext cx="8458200" cy="5001197"/>
          </a:xfrm>
          <a:prstGeom prst="rect">
            <a:avLst/>
          </a:prstGeom>
        </p:spPr>
      </p:pic>
      <p:sp>
        <p:nvSpPr>
          <p:cNvPr id="5" name="Rectangle 4"/>
          <p:cNvSpPr/>
          <p:nvPr/>
        </p:nvSpPr>
        <p:spPr bwMode="auto">
          <a:xfrm>
            <a:off x="304800" y="1066800"/>
            <a:ext cx="8458200" cy="5029200"/>
          </a:xfrm>
          <a:prstGeom prst="rect">
            <a:avLst/>
          </a:prstGeom>
          <a:solidFill>
            <a:schemeClr val="bg1">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6" name="Title 1"/>
          <p:cNvSpPr>
            <a:spLocks noGrp="1"/>
          </p:cNvSpPr>
          <p:nvPr>
            <p:ph type="title"/>
          </p:nvPr>
        </p:nvSpPr>
        <p:spPr>
          <a:xfrm>
            <a:off x="228600" y="76200"/>
            <a:ext cx="7772400" cy="1143000"/>
          </a:xfrm>
        </p:spPr>
        <p:txBody>
          <a:bodyPr>
            <a:noAutofit/>
          </a:bodyPr>
          <a:lstStyle/>
          <a:p>
            <a:r>
              <a:rPr lang="en-US" dirty="0" smtClean="0">
                <a:latin typeface="Calibri" pitchFamily="34" charset="0"/>
              </a:rPr>
              <a:t>Dataflow Programming</a:t>
            </a:r>
            <a:endParaRPr lang="en-US" dirty="0">
              <a:latin typeface="Calibri" pitchFamily="34" charset="0"/>
            </a:endParaRPr>
          </a:p>
        </p:txBody>
      </p:sp>
      <p:sp>
        <p:nvSpPr>
          <p:cNvPr id="7" name="Oval 20"/>
          <p:cNvSpPr>
            <a:spLocks noChangeArrowheads="1"/>
          </p:cNvSpPr>
          <p:nvPr/>
        </p:nvSpPr>
        <p:spPr bwMode="auto">
          <a:xfrm>
            <a:off x="723900" y="4762501"/>
            <a:ext cx="342900" cy="342900"/>
          </a:xfrm>
          <a:prstGeom prst="ellipse">
            <a:avLst/>
          </a:prstGeom>
          <a:solidFill>
            <a:srgbClr val="FFFF99"/>
          </a:solidFill>
          <a:ln w="34925" algn="ctr">
            <a:solidFill>
              <a:srgbClr val="333333"/>
            </a:solidFill>
            <a:round/>
            <a:headEnd type="none" w="sm" len="sm"/>
            <a:tailEnd type="none" w="sm" len="sm"/>
          </a:ln>
          <a:effectLst/>
        </p:spPr>
        <p:txBody>
          <a:bodyPr wrap="none" anchor="ctr"/>
          <a:lstStyle/>
          <a:p>
            <a:pPr algn="ctr"/>
            <a:r>
              <a:rPr lang="en-US" sz="2400" dirty="0">
                <a:solidFill>
                  <a:srgbClr val="292929"/>
                </a:solidFill>
                <a:latin typeface="Calibri" pitchFamily="34" charset="0"/>
              </a:rPr>
              <a:t>1</a:t>
            </a:r>
          </a:p>
        </p:txBody>
      </p:sp>
      <p:sp>
        <p:nvSpPr>
          <p:cNvPr id="8" name="Oval 20"/>
          <p:cNvSpPr>
            <a:spLocks noChangeArrowheads="1"/>
          </p:cNvSpPr>
          <p:nvPr/>
        </p:nvSpPr>
        <p:spPr bwMode="auto">
          <a:xfrm>
            <a:off x="723900" y="5219701"/>
            <a:ext cx="342900" cy="342900"/>
          </a:xfrm>
          <a:prstGeom prst="ellipse">
            <a:avLst/>
          </a:prstGeom>
          <a:solidFill>
            <a:srgbClr val="FFFF99"/>
          </a:solidFill>
          <a:ln w="34925" algn="ctr">
            <a:solidFill>
              <a:srgbClr val="333333"/>
            </a:solidFill>
            <a:round/>
            <a:headEnd type="none" w="sm" len="sm"/>
            <a:tailEnd type="none" w="sm" len="sm"/>
          </a:ln>
          <a:effectLst/>
        </p:spPr>
        <p:txBody>
          <a:bodyPr wrap="none" anchor="ctr"/>
          <a:lstStyle/>
          <a:p>
            <a:pPr algn="ctr"/>
            <a:r>
              <a:rPr lang="en-US" sz="2400" dirty="0" smtClean="0">
                <a:solidFill>
                  <a:srgbClr val="292929"/>
                </a:solidFill>
                <a:latin typeface="Calibri" pitchFamily="34" charset="0"/>
              </a:rPr>
              <a:t>2</a:t>
            </a:r>
            <a:endParaRPr lang="en-US" sz="2400" dirty="0">
              <a:solidFill>
                <a:srgbClr val="292929"/>
              </a:solidFill>
              <a:latin typeface="Calibri" pitchFamily="34" charset="0"/>
            </a:endParaRPr>
          </a:p>
        </p:txBody>
      </p:sp>
      <p:sp>
        <p:nvSpPr>
          <p:cNvPr id="9" name="Oval 20"/>
          <p:cNvSpPr>
            <a:spLocks noChangeArrowheads="1"/>
          </p:cNvSpPr>
          <p:nvPr/>
        </p:nvSpPr>
        <p:spPr bwMode="auto">
          <a:xfrm>
            <a:off x="723900" y="5676900"/>
            <a:ext cx="342900" cy="342900"/>
          </a:xfrm>
          <a:prstGeom prst="ellipse">
            <a:avLst/>
          </a:prstGeom>
          <a:solidFill>
            <a:srgbClr val="FFFF99"/>
          </a:solidFill>
          <a:ln w="34925" algn="ctr">
            <a:solidFill>
              <a:srgbClr val="333333"/>
            </a:solidFill>
            <a:round/>
            <a:headEnd type="none" w="sm" len="sm"/>
            <a:tailEnd type="none" w="sm" len="sm"/>
          </a:ln>
          <a:effectLst/>
        </p:spPr>
        <p:txBody>
          <a:bodyPr wrap="none" anchor="ctr"/>
          <a:lstStyle/>
          <a:p>
            <a:pPr algn="ctr"/>
            <a:r>
              <a:rPr lang="en-US" sz="2400" dirty="0" smtClean="0">
                <a:solidFill>
                  <a:srgbClr val="292929"/>
                </a:solidFill>
                <a:latin typeface="Calibri" pitchFamily="34" charset="0"/>
              </a:rPr>
              <a:t>3</a:t>
            </a:r>
            <a:endParaRPr lang="en-US" sz="2400" dirty="0">
              <a:solidFill>
                <a:srgbClr val="292929"/>
              </a:solidFill>
              <a:latin typeface="Calibri" pitchFamily="34" charset="0"/>
            </a:endParaRPr>
          </a:p>
        </p:txBody>
      </p:sp>
      <p:sp>
        <p:nvSpPr>
          <p:cNvPr id="10" name="TextBox 9"/>
          <p:cNvSpPr txBox="1"/>
          <p:nvPr/>
        </p:nvSpPr>
        <p:spPr>
          <a:xfrm>
            <a:off x="1132197" y="5177056"/>
            <a:ext cx="7162799" cy="430887"/>
          </a:xfrm>
          <a:prstGeom prst="rect">
            <a:avLst/>
          </a:prstGeom>
          <a:noFill/>
        </p:spPr>
        <p:txBody>
          <a:bodyPr wrap="square" rtlCol="0">
            <a:spAutoFit/>
          </a:bodyPr>
          <a:lstStyle/>
          <a:p>
            <a:r>
              <a:rPr lang="en-US" sz="2200" dirty="0" smtClean="0">
                <a:latin typeface="Calibri" pitchFamily="34" charset="0"/>
              </a:rPr>
              <a:t>Comparison waits until all inputs are present, then executes</a:t>
            </a:r>
            <a:endParaRPr lang="en-US" sz="2200" dirty="0">
              <a:latin typeface="Calibri" pitchFamily="34" charset="0"/>
            </a:endParaRPr>
          </a:p>
        </p:txBody>
      </p:sp>
      <p:sp>
        <p:nvSpPr>
          <p:cNvPr id="11" name="TextBox 10"/>
          <p:cNvSpPr txBox="1"/>
          <p:nvPr/>
        </p:nvSpPr>
        <p:spPr>
          <a:xfrm>
            <a:off x="1132197" y="5614348"/>
            <a:ext cx="7859403" cy="430887"/>
          </a:xfrm>
          <a:prstGeom prst="rect">
            <a:avLst/>
          </a:prstGeom>
          <a:noFill/>
        </p:spPr>
        <p:txBody>
          <a:bodyPr wrap="square" rtlCol="0">
            <a:spAutoFit/>
          </a:bodyPr>
          <a:lstStyle/>
          <a:p>
            <a:r>
              <a:rPr lang="en-US" sz="2200" dirty="0" smtClean="0">
                <a:latin typeface="Calibri" pitchFamily="34" charset="0"/>
              </a:rPr>
              <a:t>Once executed, output from comparison continues through code</a:t>
            </a:r>
            <a:endParaRPr lang="en-US" sz="2200" dirty="0">
              <a:latin typeface="Calibri" pitchFamily="34" charset="0"/>
            </a:endParaRPr>
          </a:p>
        </p:txBody>
      </p:sp>
      <p:sp>
        <p:nvSpPr>
          <p:cNvPr id="12" name="TextBox 11"/>
          <p:cNvSpPr txBox="1"/>
          <p:nvPr/>
        </p:nvSpPr>
        <p:spPr>
          <a:xfrm>
            <a:off x="1132197" y="4717584"/>
            <a:ext cx="7097403" cy="430887"/>
          </a:xfrm>
          <a:prstGeom prst="rect">
            <a:avLst/>
          </a:prstGeom>
          <a:noFill/>
        </p:spPr>
        <p:txBody>
          <a:bodyPr wrap="square" rtlCol="0">
            <a:spAutoFit/>
          </a:bodyPr>
          <a:lstStyle/>
          <a:p>
            <a:r>
              <a:rPr lang="en-US" sz="2200" dirty="0" smtClean="0">
                <a:latin typeface="Calibri" pitchFamily="34" charset="0"/>
              </a:rPr>
              <a:t>Both </a:t>
            </a:r>
            <a:r>
              <a:rPr lang="en-US" sz="2200" dirty="0" smtClean="0">
                <a:latin typeface="Calibri" pitchFamily="34" charset="0"/>
              </a:rPr>
              <a:t>‘Simulate Signal’ </a:t>
            </a:r>
            <a:r>
              <a:rPr lang="en-US" sz="2200" dirty="0" smtClean="0">
                <a:latin typeface="Calibri" pitchFamily="34" charset="0"/>
              </a:rPr>
              <a:t>Express VIs execute simultaneously</a:t>
            </a:r>
            <a:endParaRPr lang="en-US" sz="2200" dirty="0">
              <a:latin typeface="Calibri" pitchFamily="34" charset="0"/>
            </a:endParaRPr>
          </a:p>
        </p:txBody>
      </p:sp>
      <p:pic>
        <p:nvPicPr>
          <p:cNvPr id="13" name="Picture 12" descr="Dataflow 3.bmp"/>
          <p:cNvPicPr>
            <a:picLocks noChangeAspect="1"/>
          </p:cNvPicPr>
          <p:nvPr/>
        </p:nvPicPr>
        <p:blipFill>
          <a:blip r:embed="rId4" cstate="print"/>
          <a:stretch>
            <a:fillRect/>
          </a:stretch>
        </p:blipFill>
        <p:spPr>
          <a:xfrm>
            <a:off x="2057400" y="1981200"/>
            <a:ext cx="5057775" cy="2612997"/>
          </a:xfrm>
          <a:prstGeom prst="rect">
            <a:avLst/>
          </a:prstGeom>
        </p:spPr>
      </p:pic>
      <p:sp>
        <p:nvSpPr>
          <p:cNvPr id="14" name="Oval 20"/>
          <p:cNvSpPr>
            <a:spLocks noChangeArrowheads="1"/>
          </p:cNvSpPr>
          <p:nvPr/>
        </p:nvSpPr>
        <p:spPr bwMode="auto">
          <a:xfrm>
            <a:off x="1524000" y="2971800"/>
            <a:ext cx="457200" cy="457200"/>
          </a:xfrm>
          <a:prstGeom prst="ellipse">
            <a:avLst/>
          </a:prstGeom>
          <a:solidFill>
            <a:srgbClr val="FFFF99"/>
          </a:solidFill>
          <a:ln w="34925" algn="ctr">
            <a:solidFill>
              <a:srgbClr val="333333"/>
            </a:solidFill>
            <a:round/>
            <a:headEnd type="none" w="sm" len="sm"/>
            <a:tailEnd type="none" w="sm" len="sm"/>
          </a:ln>
          <a:effectLst/>
        </p:spPr>
        <p:txBody>
          <a:bodyPr wrap="none" anchor="ctr"/>
          <a:lstStyle/>
          <a:p>
            <a:pPr algn="ctr"/>
            <a:r>
              <a:rPr lang="en-US" sz="2800" dirty="0">
                <a:solidFill>
                  <a:srgbClr val="292929"/>
                </a:solidFill>
                <a:latin typeface="Calibri" pitchFamily="34" charset="0"/>
              </a:rPr>
              <a:t>1</a:t>
            </a:r>
            <a:endParaRPr lang="en-US" sz="3200" dirty="0">
              <a:solidFill>
                <a:srgbClr val="292929"/>
              </a:solidFill>
              <a:latin typeface="Calibri" pitchFamily="34" charset="0"/>
            </a:endParaRPr>
          </a:p>
        </p:txBody>
      </p:sp>
      <p:sp>
        <p:nvSpPr>
          <p:cNvPr id="15" name="Oval 20"/>
          <p:cNvSpPr>
            <a:spLocks noChangeArrowheads="1"/>
          </p:cNvSpPr>
          <p:nvPr/>
        </p:nvSpPr>
        <p:spPr bwMode="auto">
          <a:xfrm>
            <a:off x="3962400" y="2971800"/>
            <a:ext cx="457200" cy="457200"/>
          </a:xfrm>
          <a:prstGeom prst="ellipse">
            <a:avLst/>
          </a:prstGeom>
          <a:solidFill>
            <a:srgbClr val="FFFF99"/>
          </a:solidFill>
          <a:ln w="34925" algn="ctr">
            <a:solidFill>
              <a:srgbClr val="333333"/>
            </a:solidFill>
            <a:round/>
            <a:headEnd type="none" w="sm" len="sm"/>
            <a:tailEnd type="none" w="sm" len="sm"/>
          </a:ln>
          <a:effectLst/>
        </p:spPr>
        <p:txBody>
          <a:bodyPr wrap="none" anchor="ctr"/>
          <a:lstStyle/>
          <a:p>
            <a:pPr algn="ctr"/>
            <a:r>
              <a:rPr lang="en-US" sz="2800" dirty="0" smtClean="0">
                <a:solidFill>
                  <a:srgbClr val="292929"/>
                </a:solidFill>
                <a:latin typeface="Calibri" pitchFamily="34" charset="0"/>
              </a:rPr>
              <a:t>2</a:t>
            </a:r>
            <a:endParaRPr lang="en-US" sz="3200" dirty="0">
              <a:solidFill>
                <a:srgbClr val="292929"/>
              </a:solidFill>
              <a:latin typeface="Calibri" pitchFamily="34" charset="0"/>
            </a:endParaRPr>
          </a:p>
        </p:txBody>
      </p:sp>
      <p:sp>
        <p:nvSpPr>
          <p:cNvPr id="16" name="Oval 20"/>
          <p:cNvSpPr>
            <a:spLocks noChangeArrowheads="1"/>
          </p:cNvSpPr>
          <p:nvPr/>
        </p:nvSpPr>
        <p:spPr bwMode="auto">
          <a:xfrm>
            <a:off x="6019800" y="2971800"/>
            <a:ext cx="457200" cy="457200"/>
          </a:xfrm>
          <a:prstGeom prst="ellipse">
            <a:avLst/>
          </a:prstGeom>
          <a:solidFill>
            <a:srgbClr val="FFFF99"/>
          </a:solidFill>
          <a:ln w="34925" algn="ctr">
            <a:solidFill>
              <a:srgbClr val="333333"/>
            </a:solidFill>
            <a:round/>
            <a:headEnd type="none" w="sm" len="sm"/>
            <a:tailEnd type="none" w="sm" len="sm"/>
          </a:ln>
          <a:effectLst/>
        </p:spPr>
        <p:txBody>
          <a:bodyPr wrap="none" anchor="ctr"/>
          <a:lstStyle/>
          <a:p>
            <a:pPr algn="ctr"/>
            <a:r>
              <a:rPr lang="en-US" sz="2800" dirty="0" smtClean="0">
                <a:solidFill>
                  <a:srgbClr val="292929"/>
                </a:solidFill>
                <a:latin typeface="Calibri" pitchFamily="34" charset="0"/>
              </a:rPr>
              <a:t>3</a:t>
            </a:r>
            <a:endParaRPr lang="en-US" sz="2800" dirty="0">
              <a:solidFill>
                <a:srgbClr val="292929"/>
              </a:solidFill>
              <a:latin typeface="Calibri" pitchFamily="34" charset="0"/>
            </a:endParaRPr>
          </a:p>
        </p:txBody>
      </p:sp>
      <p:sp>
        <p:nvSpPr>
          <p:cNvPr id="18" name="TextBox 17"/>
          <p:cNvSpPr txBox="1"/>
          <p:nvPr/>
        </p:nvSpPr>
        <p:spPr>
          <a:xfrm rot="2714113">
            <a:off x="7667367" y="513824"/>
            <a:ext cx="1670533" cy="400110"/>
          </a:xfrm>
          <a:prstGeom prst="rect">
            <a:avLst/>
          </a:prstGeom>
          <a:noFill/>
        </p:spPr>
        <p:txBody>
          <a:bodyPr wrap="square" rtlCol="0">
            <a:spAutoFit/>
          </a:bodyPr>
          <a:lstStyle/>
          <a:p>
            <a:r>
              <a:rPr lang="en-US" sz="2000" b="1" dirty="0" smtClean="0">
                <a:solidFill>
                  <a:schemeClr val="bg1"/>
                </a:solidFill>
              </a:rPr>
              <a:t>Block Diagram</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7FCE36D-8C0B-40C1-A3C7-BE4194524D29}" type="slidenum">
              <a:rPr lang="en-US"/>
              <a:pPr/>
              <a:t>13</a:t>
            </a:fld>
            <a:endParaRPr lang="en-US"/>
          </a:p>
        </p:txBody>
      </p:sp>
      <p:sp>
        <p:nvSpPr>
          <p:cNvPr id="235522" name="Rectangle 2"/>
          <p:cNvSpPr>
            <a:spLocks noGrp="1" noChangeArrowheads="1"/>
          </p:cNvSpPr>
          <p:nvPr>
            <p:ph type="title"/>
          </p:nvPr>
        </p:nvSpPr>
        <p:spPr/>
        <p:txBody>
          <a:bodyPr/>
          <a:lstStyle/>
          <a:p>
            <a:r>
              <a:rPr lang="en-US" dirty="0" smtClean="0"/>
              <a:t>Building </a:t>
            </a:r>
            <a:r>
              <a:rPr lang="en-US" dirty="0"/>
              <a:t>a Simple VI</a:t>
            </a:r>
          </a:p>
        </p:txBody>
      </p:sp>
      <p:pic>
        <p:nvPicPr>
          <p:cNvPr id="235525" name="Picture 5" descr="AAPEXfp"/>
          <p:cNvPicPr>
            <a:picLocks noChangeAspect="1" noChangeArrowheads="1"/>
          </p:cNvPicPr>
          <p:nvPr/>
        </p:nvPicPr>
        <p:blipFill>
          <a:blip r:embed="rId3" cstate="print"/>
          <a:srcRect/>
          <a:stretch>
            <a:fillRect/>
          </a:stretch>
        </p:blipFill>
        <p:spPr bwMode="auto">
          <a:xfrm>
            <a:off x="249238" y="1339850"/>
            <a:ext cx="6380162" cy="4451350"/>
          </a:xfrm>
          <a:prstGeom prst="rect">
            <a:avLst/>
          </a:prstGeom>
          <a:noFill/>
        </p:spPr>
      </p:pic>
      <p:pic>
        <p:nvPicPr>
          <p:cNvPr id="235526" name="Picture 6" descr="AAPEXbd"/>
          <p:cNvPicPr>
            <a:picLocks noChangeAspect="1" noChangeArrowheads="1"/>
          </p:cNvPicPr>
          <p:nvPr/>
        </p:nvPicPr>
        <p:blipFill>
          <a:blip r:embed="rId4" cstate="print"/>
          <a:srcRect/>
          <a:stretch>
            <a:fillRect/>
          </a:stretch>
        </p:blipFill>
        <p:spPr bwMode="auto">
          <a:xfrm>
            <a:off x="2590800" y="2971800"/>
            <a:ext cx="6380163" cy="37258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06B0EFBC-9642-455C-AEDA-AFD9C81FC4B2}" type="slidenum">
              <a:rPr lang="en-US"/>
              <a:pPr/>
              <a:t>14</a:t>
            </a:fld>
            <a:endParaRPr lang="en-US"/>
          </a:p>
        </p:txBody>
      </p:sp>
      <p:sp>
        <p:nvSpPr>
          <p:cNvPr id="236546" name="Rectangle 2"/>
          <p:cNvSpPr>
            <a:spLocks noGrp="1" noChangeArrowheads="1"/>
          </p:cNvSpPr>
          <p:nvPr>
            <p:ph type="title"/>
          </p:nvPr>
        </p:nvSpPr>
        <p:spPr/>
        <p:txBody>
          <a:bodyPr/>
          <a:lstStyle/>
          <a:p>
            <a:r>
              <a:rPr lang="en-US" dirty="0" smtClean="0"/>
              <a:t>Building </a:t>
            </a:r>
            <a:r>
              <a:rPr lang="en-US" dirty="0"/>
              <a:t>a Simple VI – Acquire </a:t>
            </a:r>
          </a:p>
        </p:txBody>
      </p:sp>
      <p:sp>
        <p:nvSpPr>
          <p:cNvPr id="236549" name="Rectangle 5"/>
          <p:cNvSpPr>
            <a:spLocks noGrp="1" noChangeArrowheads="1"/>
          </p:cNvSpPr>
          <p:nvPr>
            <p:ph type="body" idx="1"/>
          </p:nvPr>
        </p:nvSpPr>
        <p:spPr/>
        <p:txBody>
          <a:bodyPr>
            <a:normAutofit/>
          </a:bodyPr>
          <a:lstStyle/>
          <a:p>
            <a:pPr>
              <a:buFontTx/>
              <a:buNone/>
            </a:pPr>
            <a:r>
              <a:rPr lang="en-US" sz="2800" dirty="0"/>
              <a:t>Acquire Express VIs:</a:t>
            </a:r>
          </a:p>
          <a:p>
            <a:pPr>
              <a:lnSpc>
                <a:spcPct val="180000"/>
              </a:lnSpc>
            </a:pPr>
            <a:r>
              <a:rPr lang="en-US" sz="2800" dirty="0"/>
              <a:t>DAQ Assistant Express VI</a:t>
            </a:r>
          </a:p>
          <a:p>
            <a:pPr>
              <a:lnSpc>
                <a:spcPct val="180000"/>
              </a:lnSpc>
            </a:pPr>
            <a:r>
              <a:rPr lang="en-US" sz="2800" dirty="0"/>
              <a:t>Instrument I/O Assistant Express VI</a:t>
            </a:r>
          </a:p>
          <a:p>
            <a:pPr>
              <a:lnSpc>
                <a:spcPct val="180000"/>
              </a:lnSpc>
            </a:pPr>
            <a:r>
              <a:rPr lang="en-US" sz="2800" dirty="0"/>
              <a:t>Simulate Signal Express VI</a:t>
            </a:r>
          </a:p>
          <a:p>
            <a:pPr>
              <a:lnSpc>
                <a:spcPct val="180000"/>
              </a:lnSpc>
            </a:pPr>
            <a:r>
              <a:rPr lang="en-US" sz="2800" dirty="0"/>
              <a:t>Read from Measurement File Express VI</a:t>
            </a:r>
          </a:p>
        </p:txBody>
      </p:sp>
      <p:pic>
        <p:nvPicPr>
          <p:cNvPr id="236550" name="Picture 6" descr="DAQ Assistant Icon"/>
          <p:cNvPicPr>
            <a:picLocks noChangeAspect="1" noChangeArrowheads="1"/>
          </p:cNvPicPr>
          <p:nvPr/>
        </p:nvPicPr>
        <p:blipFill>
          <a:blip r:embed="rId3" cstate="print"/>
          <a:srcRect l="10416" t="11198" r="11198" b="11285"/>
          <a:stretch>
            <a:fillRect/>
          </a:stretch>
        </p:blipFill>
        <p:spPr bwMode="auto">
          <a:xfrm>
            <a:off x="6934200" y="2111375"/>
            <a:ext cx="762000" cy="754063"/>
          </a:xfrm>
          <a:prstGeom prst="rect">
            <a:avLst/>
          </a:prstGeom>
          <a:noFill/>
        </p:spPr>
      </p:pic>
      <p:pic>
        <p:nvPicPr>
          <p:cNvPr id="236551" name="Picture 7" descr="io assist"/>
          <p:cNvPicPr>
            <a:picLocks noChangeAspect="1" noChangeArrowheads="1"/>
          </p:cNvPicPr>
          <p:nvPr/>
        </p:nvPicPr>
        <p:blipFill>
          <a:blip r:embed="rId4" cstate="print"/>
          <a:srcRect/>
          <a:stretch>
            <a:fillRect/>
          </a:stretch>
        </p:blipFill>
        <p:spPr bwMode="auto">
          <a:xfrm>
            <a:off x="6934200" y="2971800"/>
            <a:ext cx="762000" cy="762000"/>
          </a:xfrm>
          <a:prstGeom prst="rect">
            <a:avLst/>
          </a:prstGeom>
          <a:noFill/>
        </p:spPr>
      </p:pic>
      <p:pic>
        <p:nvPicPr>
          <p:cNvPr id="236552" name="Picture 8" descr="SimSigIcon"/>
          <p:cNvPicPr>
            <a:picLocks noChangeAspect="1" noChangeArrowheads="1"/>
          </p:cNvPicPr>
          <p:nvPr/>
        </p:nvPicPr>
        <p:blipFill>
          <a:blip r:embed="rId5" cstate="print"/>
          <a:srcRect/>
          <a:stretch>
            <a:fillRect/>
          </a:stretch>
        </p:blipFill>
        <p:spPr bwMode="auto">
          <a:xfrm>
            <a:off x="6934200" y="3810000"/>
            <a:ext cx="746125" cy="790575"/>
          </a:xfrm>
          <a:prstGeom prst="rect">
            <a:avLst/>
          </a:prstGeom>
          <a:noFill/>
        </p:spPr>
      </p:pic>
      <p:pic>
        <p:nvPicPr>
          <p:cNvPr id="236553" name="Picture 9" descr="ReadLVMIcon"/>
          <p:cNvPicPr>
            <a:picLocks noChangeAspect="1" noChangeArrowheads="1"/>
          </p:cNvPicPr>
          <p:nvPr/>
        </p:nvPicPr>
        <p:blipFill>
          <a:blip r:embed="rId6" cstate="print"/>
          <a:srcRect/>
          <a:stretch>
            <a:fillRect/>
          </a:stretch>
        </p:blipFill>
        <p:spPr bwMode="auto">
          <a:xfrm>
            <a:off x="6934200" y="4648200"/>
            <a:ext cx="766763" cy="7667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B2429D9A-15DA-4226-A0B7-2CF045D5DCCB}" type="slidenum">
              <a:rPr lang="en-US"/>
              <a:pPr/>
              <a:t>15</a:t>
            </a:fld>
            <a:endParaRPr lang="en-US"/>
          </a:p>
        </p:txBody>
      </p:sp>
      <p:sp>
        <p:nvSpPr>
          <p:cNvPr id="237570" name="Rectangle 2"/>
          <p:cNvSpPr>
            <a:spLocks noGrp="1" noChangeArrowheads="1"/>
          </p:cNvSpPr>
          <p:nvPr>
            <p:ph type="title"/>
          </p:nvPr>
        </p:nvSpPr>
        <p:spPr/>
        <p:txBody>
          <a:bodyPr/>
          <a:lstStyle/>
          <a:p>
            <a:r>
              <a:rPr lang="en-US" dirty="0" smtClean="0"/>
              <a:t>Building </a:t>
            </a:r>
            <a:r>
              <a:rPr lang="en-US" dirty="0"/>
              <a:t>a Simple VI – Analyze </a:t>
            </a:r>
          </a:p>
        </p:txBody>
      </p:sp>
      <p:sp>
        <p:nvSpPr>
          <p:cNvPr id="237571" name="Rectangle 3"/>
          <p:cNvSpPr>
            <a:spLocks noGrp="1" noChangeArrowheads="1"/>
          </p:cNvSpPr>
          <p:nvPr>
            <p:ph type="body" idx="1"/>
          </p:nvPr>
        </p:nvSpPr>
        <p:spPr/>
        <p:txBody>
          <a:bodyPr>
            <a:normAutofit/>
          </a:bodyPr>
          <a:lstStyle/>
          <a:p>
            <a:pPr>
              <a:buFontTx/>
              <a:buNone/>
            </a:pPr>
            <a:r>
              <a:rPr lang="en-US" sz="2400" dirty="0"/>
              <a:t>Analyze Express VIs:</a:t>
            </a:r>
          </a:p>
          <a:p>
            <a:pPr>
              <a:lnSpc>
                <a:spcPct val="160000"/>
              </a:lnSpc>
            </a:pPr>
            <a:r>
              <a:rPr lang="en-US" sz="2400" dirty="0"/>
              <a:t>Amplitude and Level Measurements Express VI</a:t>
            </a:r>
          </a:p>
          <a:p>
            <a:pPr>
              <a:lnSpc>
                <a:spcPct val="160000"/>
              </a:lnSpc>
            </a:pPr>
            <a:r>
              <a:rPr lang="en-US" sz="2400" dirty="0"/>
              <a:t>Statistics Express VI</a:t>
            </a:r>
          </a:p>
          <a:p>
            <a:pPr>
              <a:lnSpc>
                <a:spcPct val="160000"/>
              </a:lnSpc>
            </a:pPr>
            <a:r>
              <a:rPr lang="en-US" sz="2400" dirty="0"/>
              <a:t>Spectral Measurements Express VI</a:t>
            </a:r>
          </a:p>
          <a:p>
            <a:pPr>
              <a:lnSpc>
                <a:spcPct val="160000"/>
              </a:lnSpc>
            </a:pPr>
            <a:r>
              <a:rPr lang="en-US" sz="2400" dirty="0"/>
              <a:t>Tone Measurements Express VI</a:t>
            </a:r>
          </a:p>
          <a:p>
            <a:pPr>
              <a:lnSpc>
                <a:spcPct val="160000"/>
              </a:lnSpc>
            </a:pPr>
            <a:r>
              <a:rPr lang="en-US" sz="2400" dirty="0"/>
              <a:t>Filter Express VI</a:t>
            </a:r>
          </a:p>
        </p:txBody>
      </p:sp>
      <p:pic>
        <p:nvPicPr>
          <p:cNvPr id="237572" name="Picture 4" descr="AmpIcon"/>
          <p:cNvPicPr>
            <a:picLocks noChangeAspect="1" noChangeArrowheads="1"/>
          </p:cNvPicPr>
          <p:nvPr/>
        </p:nvPicPr>
        <p:blipFill>
          <a:blip r:embed="rId3" cstate="print"/>
          <a:srcRect l="5556" t="4745"/>
          <a:stretch>
            <a:fillRect/>
          </a:stretch>
        </p:blipFill>
        <p:spPr bwMode="auto">
          <a:xfrm>
            <a:off x="7169150" y="1981200"/>
            <a:ext cx="755650" cy="762000"/>
          </a:xfrm>
          <a:prstGeom prst="rect">
            <a:avLst/>
          </a:prstGeom>
          <a:noFill/>
        </p:spPr>
      </p:pic>
      <p:pic>
        <p:nvPicPr>
          <p:cNvPr id="237573" name="Picture 5" descr="StatisticsIcon"/>
          <p:cNvPicPr>
            <a:picLocks noChangeAspect="1" noChangeArrowheads="1"/>
          </p:cNvPicPr>
          <p:nvPr/>
        </p:nvPicPr>
        <p:blipFill>
          <a:blip r:embed="rId4" cstate="print"/>
          <a:srcRect/>
          <a:stretch>
            <a:fillRect/>
          </a:stretch>
        </p:blipFill>
        <p:spPr bwMode="auto">
          <a:xfrm>
            <a:off x="7162800" y="2781300"/>
            <a:ext cx="762000" cy="762000"/>
          </a:xfrm>
          <a:prstGeom prst="rect">
            <a:avLst/>
          </a:prstGeom>
          <a:noFill/>
        </p:spPr>
      </p:pic>
      <p:pic>
        <p:nvPicPr>
          <p:cNvPr id="237574" name="Picture 6" descr="SpectralMeasIcon"/>
          <p:cNvPicPr>
            <a:picLocks noChangeAspect="1" noChangeArrowheads="1"/>
          </p:cNvPicPr>
          <p:nvPr/>
        </p:nvPicPr>
        <p:blipFill>
          <a:blip r:embed="rId5" cstate="print"/>
          <a:srcRect/>
          <a:stretch>
            <a:fillRect/>
          </a:stretch>
        </p:blipFill>
        <p:spPr bwMode="auto">
          <a:xfrm>
            <a:off x="7162800" y="3581400"/>
            <a:ext cx="762000" cy="762000"/>
          </a:xfrm>
          <a:prstGeom prst="rect">
            <a:avLst/>
          </a:prstGeom>
          <a:noFill/>
        </p:spPr>
      </p:pic>
      <p:pic>
        <p:nvPicPr>
          <p:cNvPr id="237575" name="Picture 7" descr="FilterIcon"/>
          <p:cNvPicPr>
            <a:picLocks noChangeAspect="1" noChangeArrowheads="1"/>
          </p:cNvPicPr>
          <p:nvPr/>
        </p:nvPicPr>
        <p:blipFill>
          <a:blip r:embed="rId6" cstate="print"/>
          <a:srcRect/>
          <a:stretch>
            <a:fillRect/>
          </a:stretch>
        </p:blipFill>
        <p:spPr bwMode="auto">
          <a:xfrm>
            <a:off x="7162800" y="4381500"/>
            <a:ext cx="762000" cy="762000"/>
          </a:xfrm>
          <a:prstGeom prst="rect">
            <a:avLst/>
          </a:prstGeom>
          <a:noFill/>
        </p:spPr>
      </p:pic>
      <p:pic>
        <p:nvPicPr>
          <p:cNvPr id="237576" name="Picture 8" descr="ToneIcon"/>
          <p:cNvPicPr>
            <a:picLocks noChangeAspect="1" noChangeArrowheads="1"/>
          </p:cNvPicPr>
          <p:nvPr/>
        </p:nvPicPr>
        <p:blipFill>
          <a:blip r:embed="rId7" cstate="print"/>
          <a:srcRect/>
          <a:stretch>
            <a:fillRect/>
          </a:stretch>
        </p:blipFill>
        <p:spPr bwMode="auto">
          <a:xfrm>
            <a:off x="7162800" y="5181600"/>
            <a:ext cx="762000" cy="762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981200" y="2438400"/>
            <a:ext cx="5486400" cy="990600"/>
          </a:xfrm>
          <a:prstGeom prst="roundRect">
            <a:avLst/>
          </a:prstGeom>
          <a:solidFill>
            <a:schemeClr val="bg1"/>
          </a:solidFill>
          <a:ln w="9525" cap="flat" cmpd="sng" algn="ctr">
            <a:solidFill>
              <a:srgbClr val="006C9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5" name="Rounded Rectangle 4"/>
          <p:cNvSpPr/>
          <p:nvPr/>
        </p:nvSpPr>
        <p:spPr bwMode="auto">
          <a:xfrm>
            <a:off x="1981200" y="3695700"/>
            <a:ext cx="5486400" cy="990600"/>
          </a:xfrm>
          <a:prstGeom prst="roundRect">
            <a:avLst/>
          </a:prstGeom>
          <a:solidFill>
            <a:schemeClr val="bg1"/>
          </a:solidFill>
          <a:ln w="9525" cap="flat" cmpd="sng" algn="ctr">
            <a:solidFill>
              <a:srgbClr val="006C9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6" name="Rounded Rectangle 5"/>
          <p:cNvSpPr/>
          <p:nvPr/>
        </p:nvSpPr>
        <p:spPr bwMode="auto">
          <a:xfrm>
            <a:off x="1981200" y="4953000"/>
            <a:ext cx="5486400" cy="990600"/>
          </a:xfrm>
          <a:prstGeom prst="roundRect">
            <a:avLst/>
          </a:prstGeom>
          <a:solidFill>
            <a:schemeClr val="bg1"/>
          </a:solidFill>
          <a:ln w="9525" cap="flat" cmpd="sng" algn="ctr">
            <a:solidFill>
              <a:srgbClr val="006C9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7" name="Title 1"/>
          <p:cNvSpPr>
            <a:spLocks noGrp="1"/>
          </p:cNvSpPr>
          <p:nvPr>
            <p:ph type="title"/>
          </p:nvPr>
        </p:nvSpPr>
        <p:spPr>
          <a:xfrm>
            <a:off x="228600" y="228600"/>
            <a:ext cx="7772400" cy="1143000"/>
          </a:xfrm>
        </p:spPr>
        <p:txBody>
          <a:bodyPr/>
          <a:lstStyle/>
          <a:p>
            <a:r>
              <a:rPr lang="en-US" dirty="0" smtClean="0">
                <a:latin typeface="Calibri" pitchFamily="34" charset="0"/>
              </a:rPr>
              <a:t>Built-in Programming Assistance</a:t>
            </a:r>
            <a:endParaRPr lang="en-US" dirty="0">
              <a:latin typeface="Calibri" pitchFamily="34" charset="0"/>
            </a:endParaRPr>
          </a:p>
        </p:txBody>
      </p:sp>
      <p:pic>
        <p:nvPicPr>
          <p:cNvPr id="8" name="Content Placeholder 3" descr="Block_Diagram_Menu_Bar.bmp"/>
          <p:cNvPicPr>
            <a:picLocks noGrp="1" noChangeAspect="1"/>
          </p:cNvPicPr>
          <p:nvPr>
            <p:ph idx="1"/>
          </p:nvPr>
        </p:nvPicPr>
        <p:blipFill>
          <a:blip r:embed="rId3" cstate="print"/>
          <a:srcRect b="71119"/>
          <a:stretch>
            <a:fillRect/>
          </a:stretch>
        </p:blipFill>
        <p:spPr>
          <a:xfrm>
            <a:off x="838200" y="1295400"/>
            <a:ext cx="7524750" cy="762000"/>
          </a:xfrm>
        </p:spPr>
      </p:pic>
      <p:sp>
        <p:nvSpPr>
          <p:cNvPr id="9" name="Oval 8"/>
          <p:cNvSpPr/>
          <p:nvPr/>
        </p:nvSpPr>
        <p:spPr bwMode="auto">
          <a:xfrm>
            <a:off x="2194034" y="1721068"/>
            <a:ext cx="3810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10" name="Oval 9"/>
          <p:cNvSpPr/>
          <p:nvPr/>
        </p:nvSpPr>
        <p:spPr bwMode="auto">
          <a:xfrm>
            <a:off x="5851634" y="1705302"/>
            <a:ext cx="3810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11" name="Oval 10"/>
          <p:cNvSpPr/>
          <p:nvPr/>
        </p:nvSpPr>
        <p:spPr bwMode="auto">
          <a:xfrm>
            <a:off x="7620000" y="1721068"/>
            <a:ext cx="3810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pic>
        <p:nvPicPr>
          <p:cNvPr id="12" name="Picture 11" descr="Highlight Execution.bmp"/>
          <p:cNvPicPr>
            <a:picLocks noChangeAspect="1"/>
          </p:cNvPicPr>
          <p:nvPr/>
        </p:nvPicPr>
        <p:blipFill>
          <a:blip r:embed="rId4" cstate="print"/>
          <a:stretch>
            <a:fillRect/>
          </a:stretch>
        </p:blipFill>
        <p:spPr>
          <a:xfrm>
            <a:off x="2438400" y="2590800"/>
            <a:ext cx="695400" cy="663793"/>
          </a:xfrm>
          <a:prstGeom prst="rect">
            <a:avLst/>
          </a:prstGeom>
        </p:spPr>
      </p:pic>
      <p:pic>
        <p:nvPicPr>
          <p:cNvPr id="13" name="Picture 12" descr="BDCU Icon.bmp"/>
          <p:cNvPicPr>
            <a:picLocks noChangeAspect="1"/>
          </p:cNvPicPr>
          <p:nvPr/>
        </p:nvPicPr>
        <p:blipFill>
          <a:blip r:embed="rId5" cstate="print"/>
          <a:stretch>
            <a:fillRect/>
          </a:stretch>
        </p:blipFill>
        <p:spPr>
          <a:xfrm>
            <a:off x="2438400" y="3886200"/>
            <a:ext cx="685800" cy="582821"/>
          </a:xfrm>
          <a:prstGeom prst="rect">
            <a:avLst/>
          </a:prstGeom>
        </p:spPr>
      </p:pic>
      <p:pic>
        <p:nvPicPr>
          <p:cNvPr id="14" name="Picture 13" descr="Context Help Icon.bmp"/>
          <p:cNvPicPr>
            <a:picLocks noChangeAspect="1"/>
          </p:cNvPicPr>
          <p:nvPr/>
        </p:nvPicPr>
        <p:blipFill>
          <a:blip r:embed="rId6" cstate="print"/>
          <a:stretch>
            <a:fillRect/>
          </a:stretch>
        </p:blipFill>
        <p:spPr>
          <a:xfrm>
            <a:off x="2438400" y="5105400"/>
            <a:ext cx="695400" cy="663793"/>
          </a:xfrm>
          <a:prstGeom prst="rect">
            <a:avLst/>
          </a:prstGeom>
        </p:spPr>
      </p:pic>
      <p:sp>
        <p:nvSpPr>
          <p:cNvPr id="15" name="TextBox 14"/>
          <p:cNvSpPr txBox="1"/>
          <p:nvPr/>
        </p:nvSpPr>
        <p:spPr>
          <a:xfrm>
            <a:off x="3352800" y="2621255"/>
            <a:ext cx="3657600" cy="584775"/>
          </a:xfrm>
          <a:prstGeom prst="rect">
            <a:avLst/>
          </a:prstGeom>
          <a:noFill/>
        </p:spPr>
        <p:txBody>
          <a:bodyPr wrap="square" rtlCol="0">
            <a:spAutoFit/>
          </a:bodyPr>
          <a:lstStyle/>
          <a:p>
            <a:r>
              <a:rPr lang="en-US" sz="3200" dirty="0" smtClean="0">
                <a:latin typeface="Calibri" pitchFamily="34" charset="0"/>
              </a:rPr>
              <a:t>Highlight Execution</a:t>
            </a:r>
            <a:endParaRPr lang="en-US" sz="3200" dirty="0">
              <a:latin typeface="Calibri" pitchFamily="34" charset="0"/>
            </a:endParaRPr>
          </a:p>
        </p:txBody>
      </p:sp>
      <p:sp>
        <p:nvSpPr>
          <p:cNvPr id="16" name="TextBox 15"/>
          <p:cNvSpPr txBox="1"/>
          <p:nvPr/>
        </p:nvSpPr>
        <p:spPr>
          <a:xfrm>
            <a:off x="3352800" y="3878555"/>
            <a:ext cx="4331368" cy="584775"/>
          </a:xfrm>
          <a:prstGeom prst="rect">
            <a:avLst/>
          </a:prstGeom>
          <a:noFill/>
        </p:spPr>
        <p:txBody>
          <a:bodyPr wrap="square" rtlCol="0">
            <a:spAutoFit/>
          </a:bodyPr>
          <a:lstStyle/>
          <a:p>
            <a:r>
              <a:rPr lang="en-US" sz="3200" dirty="0" smtClean="0">
                <a:latin typeface="Calibri" pitchFamily="34" charset="0"/>
              </a:rPr>
              <a:t>Block Diagram Cleanup </a:t>
            </a:r>
            <a:endParaRPr lang="en-US" sz="3200" dirty="0">
              <a:latin typeface="Calibri" pitchFamily="34" charset="0"/>
            </a:endParaRPr>
          </a:p>
        </p:txBody>
      </p:sp>
      <p:sp>
        <p:nvSpPr>
          <p:cNvPr id="17" name="TextBox 16"/>
          <p:cNvSpPr txBox="1"/>
          <p:nvPr/>
        </p:nvSpPr>
        <p:spPr>
          <a:xfrm>
            <a:off x="3352800" y="5135855"/>
            <a:ext cx="2791326" cy="584775"/>
          </a:xfrm>
          <a:prstGeom prst="rect">
            <a:avLst/>
          </a:prstGeom>
          <a:noFill/>
        </p:spPr>
        <p:txBody>
          <a:bodyPr wrap="square" rtlCol="0">
            <a:spAutoFit/>
          </a:bodyPr>
          <a:lstStyle/>
          <a:p>
            <a:r>
              <a:rPr lang="en-US" sz="3200" dirty="0" smtClean="0">
                <a:latin typeface="Calibri" pitchFamily="34" charset="0"/>
              </a:rPr>
              <a:t>Context Help</a:t>
            </a:r>
            <a:endParaRPr lang="en-US" sz="32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 y="1447800"/>
            <a:ext cx="8839200" cy="3886200"/>
          </a:xfrm>
          <a:prstGeom prst="rect">
            <a:avLst/>
          </a:prstGeom>
          <a:solidFill>
            <a:schemeClr val="bg1"/>
          </a:solidFill>
          <a:ln w="9525" cap="flat" cmpd="sng" algn="ctr">
            <a:noFill/>
            <a:prstDash val="solid"/>
            <a:round/>
            <a:headEnd type="none" w="med" len="med"/>
            <a:tailEnd type="none" w="med" len="med"/>
          </a:ln>
          <a:effectLst>
            <a:outerShdw blurRad="114300" dist="38100" dir="5400000" sx="101000" sy="10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 name="Rectangle 2"/>
          <p:cNvSpPr>
            <a:spLocks noGrp="1" noChangeArrowheads="1"/>
          </p:cNvSpPr>
          <p:nvPr>
            <p:ph type="title"/>
          </p:nvPr>
        </p:nvSpPr>
        <p:spPr>
          <a:xfrm>
            <a:off x="228600" y="228600"/>
            <a:ext cx="7772400" cy="1143000"/>
          </a:xfrm>
        </p:spPr>
        <p:txBody>
          <a:bodyPr>
            <a:normAutofit fontScale="90000"/>
          </a:bodyPr>
          <a:lstStyle/>
          <a:p>
            <a:pPr eaLnBrk="1" hangingPunct="1"/>
            <a:r>
              <a:rPr lang="en-US" sz="4900" dirty="0" smtClean="0">
                <a:latin typeface="Calibri" pitchFamily="34" charset="0"/>
              </a:rPr>
              <a:t>PC-Based</a:t>
            </a:r>
            <a:r>
              <a:rPr lang="en-US" b="1" dirty="0" smtClean="0">
                <a:solidFill>
                  <a:srgbClr val="006C99"/>
                </a:solidFill>
                <a:latin typeface="Calibri" pitchFamily="34" charset="0"/>
              </a:rPr>
              <a:t> </a:t>
            </a:r>
            <a:r>
              <a:rPr lang="en-US" sz="4900" dirty="0" smtClean="0">
                <a:latin typeface="Calibri" pitchFamily="34" charset="0"/>
              </a:rPr>
              <a:t>Data Acquisition (DAQ) </a:t>
            </a:r>
          </a:p>
        </p:txBody>
      </p:sp>
      <p:pic>
        <p:nvPicPr>
          <p:cNvPr id="6" name="Picture 3" descr="8013a_ill"/>
          <p:cNvPicPr>
            <a:picLocks noChangeAspect="1" noChangeArrowheads="1"/>
          </p:cNvPicPr>
          <p:nvPr/>
        </p:nvPicPr>
        <p:blipFill>
          <a:blip r:embed="rId3" cstate="print"/>
          <a:srcRect/>
          <a:stretch>
            <a:fillRect/>
          </a:stretch>
        </p:blipFill>
        <p:spPr bwMode="auto">
          <a:xfrm>
            <a:off x="317586" y="1600200"/>
            <a:ext cx="8508829" cy="3581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While Loops</a:t>
            </a:r>
          </a:p>
        </p:txBody>
      </p:sp>
      <p:sp>
        <p:nvSpPr>
          <p:cNvPr id="25603" name="Rectangle 6"/>
          <p:cNvSpPr>
            <a:spLocks noChangeArrowheads="1"/>
          </p:cNvSpPr>
          <p:nvPr/>
        </p:nvSpPr>
        <p:spPr bwMode="auto">
          <a:xfrm>
            <a:off x="533400" y="5294313"/>
            <a:ext cx="8229600" cy="420687"/>
          </a:xfrm>
          <a:prstGeom prst="rect">
            <a:avLst/>
          </a:prstGeom>
          <a:noFill/>
          <a:ln w="9525">
            <a:noFill/>
            <a:miter lim="800000"/>
            <a:headEnd/>
            <a:tailEnd/>
          </a:ln>
        </p:spPr>
        <p:txBody>
          <a:bodyPr lIns="91928" tIns="45964" rIns="91928" bIns="45964">
            <a:spAutoFit/>
          </a:bodyPr>
          <a:lstStyle/>
          <a:p>
            <a:pPr defTabSz="912813">
              <a:lnSpc>
                <a:spcPct val="90000"/>
              </a:lnSpc>
            </a:pPr>
            <a:r>
              <a:rPr lang="en-US">
                <a:latin typeface="Calibri" pitchFamily="34" charset="0"/>
              </a:rPr>
              <a:t>LabVIEW While Loop	             Flowchart	       Pseudo Code</a:t>
            </a:r>
          </a:p>
        </p:txBody>
      </p:sp>
      <p:sp>
        <p:nvSpPr>
          <p:cNvPr id="25604" name="Text Box 9"/>
          <p:cNvSpPr txBox="1">
            <a:spLocks noChangeArrowheads="1"/>
          </p:cNvSpPr>
          <p:nvPr/>
        </p:nvSpPr>
        <p:spPr bwMode="auto">
          <a:xfrm>
            <a:off x="6324600" y="2700338"/>
            <a:ext cx="2743200" cy="1436687"/>
          </a:xfrm>
          <a:prstGeom prst="rect">
            <a:avLst/>
          </a:prstGeom>
          <a:noFill/>
          <a:ln w="9525" algn="ctr">
            <a:noFill/>
            <a:miter lim="800000"/>
            <a:headEnd type="none" w="sm" len="sm"/>
            <a:tailEnd type="none" w="sm" len="sm"/>
          </a:ln>
        </p:spPr>
        <p:txBody>
          <a:bodyPr>
            <a:spAutoFit/>
          </a:bodyPr>
          <a:lstStyle/>
          <a:p>
            <a:pPr>
              <a:spcBef>
                <a:spcPct val="50000"/>
              </a:spcBef>
            </a:pPr>
            <a:r>
              <a:rPr lang="en-US" sz="1600" b="1">
                <a:latin typeface="Courier New" pitchFamily="49" charset="0"/>
              </a:rPr>
              <a:t>Repeat (code);</a:t>
            </a:r>
          </a:p>
          <a:p>
            <a:pPr>
              <a:spcBef>
                <a:spcPct val="50000"/>
              </a:spcBef>
            </a:pPr>
            <a:r>
              <a:rPr lang="en-US" sz="1600" b="1">
                <a:latin typeface="Courier New" pitchFamily="49" charset="0"/>
              </a:rPr>
              <a:t>Until Condition met;</a:t>
            </a:r>
          </a:p>
          <a:p>
            <a:pPr>
              <a:spcBef>
                <a:spcPct val="50000"/>
              </a:spcBef>
            </a:pPr>
            <a:r>
              <a:rPr lang="en-US" sz="1600" b="1">
                <a:latin typeface="Courier New" pitchFamily="49" charset="0"/>
              </a:rPr>
              <a:t>End;</a:t>
            </a:r>
          </a:p>
          <a:p>
            <a:pPr>
              <a:spcBef>
                <a:spcPct val="50000"/>
              </a:spcBef>
            </a:pPr>
            <a:endParaRPr lang="en-US" sz="1600" b="1">
              <a:latin typeface="Courier New" pitchFamily="49" charset="0"/>
            </a:endParaRPr>
          </a:p>
        </p:txBody>
      </p:sp>
      <p:pic>
        <p:nvPicPr>
          <p:cNvPr id="25605" name="Picture 10" descr="whilelooptheory"/>
          <p:cNvPicPr>
            <a:picLocks noChangeAspect="1" noChangeArrowheads="1"/>
          </p:cNvPicPr>
          <p:nvPr/>
        </p:nvPicPr>
        <p:blipFill>
          <a:blip r:embed="rId3" cstate="print"/>
          <a:srcRect r="32564"/>
          <a:stretch>
            <a:fillRect/>
          </a:stretch>
        </p:blipFill>
        <p:spPr bwMode="auto">
          <a:xfrm>
            <a:off x="381000" y="2246313"/>
            <a:ext cx="5562600" cy="20970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12"/>
          <p:cNvPicPr>
            <a:picLocks noChangeAspect="1" noChangeArrowheads="1"/>
          </p:cNvPicPr>
          <p:nvPr/>
        </p:nvPicPr>
        <p:blipFill>
          <a:blip r:embed="rId3" cstate="print"/>
          <a:srcRect/>
          <a:stretch>
            <a:fillRect/>
          </a:stretch>
        </p:blipFill>
        <p:spPr bwMode="auto">
          <a:xfrm>
            <a:off x="5334000" y="3200400"/>
            <a:ext cx="2971800" cy="2401888"/>
          </a:xfrm>
          <a:prstGeom prst="rect">
            <a:avLst/>
          </a:prstGeom>
          <a:noFill/>
          <a:ln w="9525">
            <a:noFill/>
            <a:miter lim="800000"/>
            <a:headEnd/>
            <a:tailEnd/>
          </a:ln>
        </p:spPr>
      </p:pic>
      <p:pic>
        <p:nvPicPr>
          <p:cNvPr id="26627" name="Picture 11"/>
          <p:cNvPicPr>
            <a:picLocks noChangeAspect="1" noChangeArrowheads="1"/>
          </p:cNvPicPr>
          <p:nvPr/>
        </p:nvPicPr>
        <p:blipFill>
          <a:blip r:embed="rId4" cstate="print"/>
          <a:srcRect/>
          <a:stretch>
            <a:fillRect/>
          </a:stretch>
        </p:blipFill>
        <p:spPr bwMode="auto">
          <a:xfrm>
            <a:off x="823913" y="3200400"/>
            <a:ext cx="2986087" cy="2389188"/>
          </a:xfrm>
          <a:prstGeom prst="rect">
            <a:avLst/>
          </a:prstGeom>
          <a:noFill/>
          <a:ln w="9525">
            <a:noFill/>
            <a:miter lim="800000"/>
            <a:headEnd/>
            <a:tailEnd/>
          </a:ln>
        </p:spPr>
      </p:pic>
      <p:sp>
        <p:nvSpPr>
          <p:cNvPr id="26628" name="Rectangle 13"/>
          <p:cNvSpPr>
            <a:spLocks noGrp="1" noChangeArrowheads="1"/>
          </p:cNvSpPr>
          <p:nvPr>
            <p:ph type="title"/>
          </p:nvPr>
        </p:nvSpPr>
        <p:spPr/>
        <p:txBody>
          <a:bodyPr/>
          <a:lstStyle/>
          <a:p>
            <a:r>
              <a:rPr lang="en-US" dirty="0" smtClean="0"/>
              <a:t>While Loops</a:t>
            </a:r>
          </a:p>
        </p:txBody>
      </p:sp>
      <p:sp>
        <p:nvSpPr>
          <p:cNvPr id="26629" name="Rectangle 14"/>
          <p:cNvSpPr>
            <a:spLocks noGrp="1" noChangeArrowheads="1"/>
          </p:cNvSpPr>
          <p:nvPr>
            <p:ph type="body" idx="1"/>
          </p:nvPr>
        </p:nvSpPr>
        <p:spPr>
          <a:xfrm>
            <a:off x="533400" y="1143000"/>
            <a:ext cx="8229600" cy="4525963"/>
          </a:xfrm>
        </p:spPr>
        <p:txBody>
          <a:bodyPr/>
          <a:lstStyle/>
          <a:p>
            <a:r>
              <a:rPr lang="en-US" dirty="0" smtClean="0"/>
              <a:t>Iteration terminal: returns number of times loop has executed; zero indexed</a:t>
            </a:r>
          </a:p>
          <a:p>
            <a:r>
              <a:rPr lang="en-US" dirty="0" smtClean="0"/>
              <a:t>Conditional terminal: defines when the loop stops</a:t>
            </a:r>
          </a:p>
        </p:txBody>
      </p:sp>
      <p:sp>
        <p:nvSpPr>
          <p:cNvPr id="26630" name="Text Box 6"/>
          <p:cNvSpPr txBox="1">
            <a:spLocks noChangeArrowheads="1"/>
          </p:cNvSpPr>
          <p:nvPr/>
        </p:nvSpPr>
        <p:spPr bwMode="auto">
          <a:xfrm>
            <a:off x="976313" y="3910013"/>
            <a:ext cx="1928812" cy="357187"/>
          </a:xfrm>
          <a:prstGeom prst="rect">
            <a:avLst/>
          </a:prstGeom>
          <a:noFill/>
          <a:ln w="9525">
            <a:noFill/>
            <a:miter lim="800000"/>
            <a:headEnd type="none" w="sm" len="sm"/>
            <a:tailEnd type="none" w="sm" len="sm"/>
          </a:ln>
        </p:spPr>
        <p:txBody>
          <a:bodyPr wrap="none" lIns="91294" tIns="45647" rIns="91294" bIns="45647">
            <a:spAutoFit/>
          </a:bodyPr>
          <a:lstStyle/>
          <a:p>
            <a:pPr defTabSz="912813">
              <a:lnSpc>
                <a:spcPct val="87000"/>
              </a:lnSpc>
            </a:pPr>
            <a:r>
              <a:rPr lang="en-US" sz="2000" b="1">
                <a:solidFill>
                  <a:schemeClr val="hlink"/>
                </a:solidFill>
                <a:latin typeface="Calibri" pitchFamily="34" charset="0"/>
              </a:rPr>
              <a:t>Iteration Terminal</a:t>
            </a:r>
          </a:p>
        </p:txBody>
      </p:sp>
      <p:sp>
        <p:nvSpPr>
          <p:cNvPr id="26631" name="Line 8"/>
          <p:cNvSpPr>
            <a:spLocks noChangeShapeType="1"/>
          </p:cNvSpPr>
          <p:nvPr/>
        </p:nvSpPr>
        <p:spPr bwMode="auto">
          <a:xfrm>
            <a:off x="1128713" y="4267200"/>
            <a:ext cx="0" cy="685800"/>
          </a:xfrm>
          <a:prstGeom prst="line">
            <a:avLst/>
          </a:prstGeom>
          <a:noFill/>
          <a:ln w="28575">
            <a:solidFill>
              <a:schemeClr val="hlink"/>
            </a:solidFill>
            <a:round/>
            <a:headEnd type="none" w="sm" len="sm"/>
            <a:tailEnd type="triangle" w="lg" len="sm"/>
          </a:ln>
        </p:spPr>
        <p:txBody>
          <a:bodyPr wrap="none" anchor="ctr"/>
          <a:lstStyle/>
          <a:p>
            <a:endParaRPr lang="en-US"/>
          </a:p>
        </p:txBody>
      </p:sp>
      <p:sp>
        <p:nvSpPr>
          <p:cNvPr id="26632" name="Text Box 7"/>
          <p:cNvSpPr txBox="1">
            <a:spLocks noChangeArrowheads="1"/>
          </p:cNvSpPr>
          <p:nvPr/>
        </p:nvSpPr>
        <p:spPr bwMode="auto">
          <a:xfrm>
            <a:off x="5984875" y="3962400"/>
            <a:ext cx="2251075" cy="357188"/>
          </a:xfrm>
          <a:prstGeom prst="rect">
            <a:avLst/>
          </a:prstGeom>
          <a:noFill/>
          <a:ln w="9525">
            <a:noFill/>
            <a:miter lim="800000"/>
            <a:headEnd type="none" w="sm" len="sm"/>
            <a:tailEnd type="none" w="sm" len="sm"/>
          </a:ln>
        </p:spPr>
        <p:txBody>
          <a:bodyPr wrap="none" lIns="91294" tIns="45647" rIns="91294" bIns="45647">
            <a:spAutoFit/>
          </a:bodyPr>
          <a:lstStyle/>
          <a:p>
            <a:pPr defTabSz="912813">
              <a:lnSpc>
                <a:spcPct val="87000"/>
              </a:lnSpc>
            </a:pPr>
            <a:r>
              <a:rPr lang="en-US" sz="2000" b="1">
                <a:solidFill>
                  <a:schemeClr val="hlink"/>
                </a:solidFill>
                <a:latin typeface="Calibri" pitchFamily="34" charset="0"/>
              </a:rPr>
              <a:t>Conditional Terminal</a:t>
            </a:r>
          </a:p>
        </p:txBody>
      </p:sp>
      <p:sp>
        <p:nvSpPr>
          <p:cNvPr id="26633" name="Line 10"/>
          <p:cNvSpPr>
            <a:spLocks noChangeShapeType="1"/>
          </p:cNvSpPr>
          <p:nvPr/>
        </p:nvSpPr>
        <p:spPr bwMode="auto">
          <a:xfrm flipH="1">
            <a:off x="7924800" y="4343400"/>
            <a:ext cx="0" cy="533400"/>
          </a:xfrm>
          <a:prstGeom prst="line">
            <a:avLst/>
          </a:prstGeom>
          <a:noFill/>
          <a:ln w="28575">
            <a:solidFill>
              <a:schemeClr val="hlink"/>
            </a:solidFill>
            <a:round/>
            <a:headEnd type="none" w="sm" len="sm"/>
            <a:tailEnd type="triangle" w="lg" len="sm"/>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EACD9B1-7754-4FF9-B31F-00F7F994701C}" type="slidenum">
              <a:rPr lang="en-US"/>
              <a:pPr/>
              <a:t>2</a:t>
            </a:fld>
            <a:endParaRPr lang="en-US"/>
          </a:p>
        </p:txBody>
      </p:sp>
      <p:sp>
        <p:nvSpPr>
          <p:cNvPr id="154626" name="Rectangle 2"/>
          <p:cNvSpPr>
            <a:spLocks noGrp="1" noChangeArrowheads="1"/>
          </p:cNvSpPr>
          <p:nvPr>
            <p:ph type="title"/>
          </p:nvPr>
        </p:nvSpPr>
        <p:spPr/>
        <p:txBody>
          <a:bodyPr/>
          <a:lstStyle/>
          <a:p>
            <a:r>
              <a:rPr lang="en-US" dirty="0" smtClean="0"/>
              <a:t>Virtual </a:t>
            </a:r>
            <a:r>
              <a:rPr lang="en-US" dirty="0"/>
              <a:t>Instruments (VIs)</a:t>
            </a:r>
          </a:p>
        </p:txBody>
      </p:sp>
      <p:sp>
        <p:nvSpPr>
          <p:cNvPr id="154627" name="Rectangle 3"/>
          <p:cNvSpPr>
            <a:spLocks noGrp="1" noChangeArrowheads="1"/>
          </p:cNvSpPr>
          <p:nvPr>
            <p:ph type="body" idx="1"/>
          </p:nvPr>
        </p:nvSpPr>
        <p:spPr/>
        <p:txBody>
          <a:bodyPr/>
          <a:lstStyle/>
          <a:p>
            <a:pPr marL="12700" indent="-12700"/>
            <a:r>
              <a:rPr lang="en-US"/>
              <a:t>LabVIEW programs are called virtual instruments, or VIs</a:t>
            </a:r>
          </a:p>
          <a:p>
            <a:pPr marL="12700" indent="-12700"/>
            <a:r>
              <a:rPr lang="en-US"/>
              <a:t>Appearance and operation imitate physical instruments, such as oscilloscopes and digital multimeters</a:t>
            </a:r>
          </a:p>
          <a:p>
            <a:pPr marL="12700" indent="-12700">
              <a:buFontTx/>
              <a:buNone/>
            </a:pPr>
            <a:endParaRPr lang="en-US"/>
          </a:p>
        </p:txBody>
      </p:sp>
      <p:pic>
        <p:nvPicPr>
          <p:cNvPr id="154629" name="Picture 5" descr="MCj02341900000[1]"/>
          <p:cNvPicPr>
            <a:picLocks noChangeAspect="1" noChangeArrowheads="1"/>
          </p:cNvPicPr>
          <p:nvPr/>
        </p:nvPicPr>
        <p:blipFill>
          <a:blip r:embed="rId3" cstate="print"/>
          <a:srcRect/>
          <a:stretch>
            <a:fillRect/>
          </a:stretch>
        </p:blipFill>
        <p:spPr bwMode="auto">
          <a:xfrm>
            <a:off x="2819400" y="4078288"/>
            <a:ext cx="3429000" cy="18018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6324600" y="2667000"/>
            <a:ext cx="2819400" cy="1524000"/>
          </a:xfrm>
          <a:prstGeom prst="rect">
            <a:avLst/>
          </a:prstGeom>
          <a:solidFill>
            <a:schemeClr val="bg1"/>
          </a:solidFill>
          <a:ln w="9525" algn="ctr">
            <a:noFill/>
            <a:miter lim="800000"/>
            <a:headEnd type="none" w="sm" len="sm"/>
            <a:tailEnd type="none" w="sm" len="sm"/>
          </a:ln>
        </p:spPr>
        <p:txBody>
          <a:bodyPr wrap="none" anchor="ctr"/>
          <a:lstStyle/>
          <a:p>
            <a:endParaRPr lang="en-US">
              <a:latin typeface="Calibri" pitchFamily="34" charset="0"/>
            </a:endParaRPr>
          </a:p>
        </p:txBody>
      </p:sp>
      <p:sp>
        <p:nvSpPr>
          <p:cNvPr id="30723" name="Rectangle 2"/>
          <p:cNvSpPr>
            <a:spLocks noGrp="1" noChangeArrowheads="1"/>
          </p:cNvSpPr>
          <p:nvPr>
            <p:ph type="title"/>
          </p:nvPr>
        </p:nvSpPr>
        <p:spPr/>
        <p:txBody>
          <a:bodyPr/>
          <a:lstStyle/>
          <a:p>
            <a:r>
              <a:rPr lang="en-US" dirty="0" smtClean="0"/>
              <a:t>For Loops</a:t>
            </a:r>
          </a:p>
        </p:txBody>
      </p:sp>
      <p:sp>
        <p:nvSpPr>
          <p:cNvPr id="30724" name="Rectangle 4"/>
          <p:cNvSpPr>
            <a:spLocks noChangeArrowheads="1"/>
          </p:cNvSpPr>
          <p:nvPr/>
        </p:nvSpPr>
        <p:spPr bwMode="auto">
          <a:xfrm>
            <a:off x="457200" y="5218113"/>
            <a:ext cx="8229600" cy="420687"/>
          </a:xfrm>
          <a:prstGeom prst="rect">
            <a:avLst/>
          </a:prstGeom>
          <a:noFill/>
          <a:ln w="9525">
            <a:noFill/>
            <a:miter lim="800000"/>
            <a:headEnd/>
            <a:tailEnd/>
          </a:ln>
        </p:spPr>
        <p:txBody>
          <a:bodyPr lIns="91928" tIns="45964" rIns="91928" bIns="45964">
            <a:spAutoFit/>
          </a:bodyPr>
          <a:lstStyle/>
          <a:p>
            <a:pPr defTabSz="912813">
              <a:lnSpc>
                <a:spcPct val="90000"/>
              </a:lnSpc>
            </a:pPr>
            <a:r>
              <a:rPr lang="en-US">
                <a:latin typeface="Calibri" pitchFamily="34" charset="0"/>
              </a:rPr>
              <a:t>LabVIEW For Loop	             Flowchart	       Pseudo Code</a:t>
            </a:r>
          </a:p>
        </p:txBody>
      </p:sp>
      <p:pic>
        <p:nvPicPr>
          <p:cNvPr id="30725" name="Picture 6" descr="forlooptheory"/>
          <p:cNvPicPr>
            <a:picLocks noChangeAspect="1" noChangeArrowheads="1"/>
          </p:cNvPicPr>
          <p:nvPr/>
        </p:nvPicPr>
        <p:blipFill>
          <a:blip r:embed="rId3" cstate="print"/>
          <a:srcRect r="38889"/>
          <a:stretch>
            <a:fillRect/>
          </a:stretch>
        </p:blipFill>
        <p:spPr bwMode="auto">
          <a:xfrm>
            <a:off x="381000" y="1892300"/>
            <a:ext cx="5562600" cy="2549525"/>
          </a:xfrm>
          <a:prstGeom prst="rect">
            <a:avLst/>
          </a:prstGeom>
          <a:noFill/>
          <a:ln w="9525">
            <a:noFill/>
            <a:miter lim="800000"/>
            <a:headEnd/>
            <a:tailEnd/>
          </a:ln>
        </p:spPr>
      </p:pic>
      <p:sp>
        <p:nvSpPr>
          <p:cNvPr id="30726" name="Line 7"/>
          <p:cNvSpPr>
            <a:spLocks noChangeShapeType="1"/>
          </p:cNvSpPr>
          <p:nvPr/>
        </p:nvSpPr>
        <p:spPr bwMode="auto">
          <a:xfrm>
            <a:off x="622300" y="2362200"/>
            <a:ext cx="152400" cy="0"/>
          </a:xfrm>
          <a:prstGeom prst="line">
            <a:avLst/>
          </a:prstGeom>
          <a:noFill/>
          <a:ln w="19050">
            <a:solidFill>
              <a:srgbClr val="000099"/>
            </a:solidFill>
            <a:round/>
            <a:headEnd type="none" w="sm" len="sm"/>
            <a:tailEnd type="none" w="sm" len="sm"/>
          </a:ln>
        </p:spPr>
        <p:txBody>
          <a:bodyPr wrap="none" anchor="ctr"/>
          <a:lstStyle/>
          <a:p>
            <a:endParaRPr lang="en-US"/>
          </a:p>
        </p:txBody>
      </p:sp>
      <p:sp>
        <p:nvSpPr>
          <p:cNvPr id="30727" name="Text Box 8"/>
          <p:cNvSpPr txBox="1">
            <a:spLocks noChangeArrowheads="1"/>
          </p:cNvSpPr>
          <p:nvPr/>
        </p:nvSpPr>
        <p:spPr bwMode="auto">
          <a:xfrm>
            <a:off x="6172200" y="2387600"/>
            <a:ext cx="2895600" cy="1803400"/>
          </a:xfrm>
          <a:prstGeom prst="rect">
            <a:avLst/>
          </a:prstGeom>
          <a:noFill/>
          <a:ln w="9525" algn="ctr">
            <a:noFill/>
            <a:miter lim="800000"/>
            <a:headEnd type="none" w="sm" len="sm"/>
            <a:tailEnd type="none" w="sm" len="sm"/>
          </a:ln>
        </p:spPr>
        <p:txBody>
          <a:bodyPr>
            <a:spAutoFit/>
          </a:bodyPr>
          <a:lstStyle/>
          <a:p>
            <a:pPr>
              <a:spcBef>
                <a:spcPct val="50000"/>
              </a:spcBef>
              <a:tabLst>
                <a:tab pos="234950" algn="l"/>
              </a:tabLst>
            </a:pPr>
            <a:r>
              <a:rPr lang="en-US" sz="1600" b="1">
                <a:latin typeface="Courier New" pitchFamily="49" charset="0"/>
              </a:rPr>
              <a:t>N=100;</a:t>
            </a:r>
          </a:p>
          <a:p>
            <a:pPr>
              <a:spcBef>
                <a:spcPct val="50000"/>
              </a:spcBef>
              <a:tabLst>
                <a:tab pos="234950" algn="l"/>
              </a:tabLst>
            </a:pPr>
            <a:r>
              <a:rPr lang="en-US" sz="1600" b="1">
                <a:latin typeface="Courier New" pitchFamily="49" charset="0"/>
              </a:rPr>
              <a:t>i=0;</a:t>
            </a:r>
          </a:p>
          <a:p>
            <a:pPr>
              <a:spcBef>
                <a:spcPct val="50000"/>
              </a:spcBef>
              <a:tabLst>
                <a:tab pos="234950" algn="l"/>
              </a:tabLst>
            </a:pPr>
            <a:r>
              <a:rPr lang="en-US" sz="1600" b="1">
                <a:latin typeface="Courier New" pitchFamily="49" charset="0"/>
              </a:rPr>
              <a:t>Until i=N:</a:t>
            </a:r>
          </a:p>
          <a:p>
            <a:pPr>
              <a:spcBef>
                <a:spcPct val="50000"/>
              </a:spcBef>
              <a:tabLst>
                <a:tab pos="234950" algn="l"/>
              </a:tabLst>
            </a:pPr>
            <a:r>
              <a:rPr lang="en-US" sz="1600" b="1">
                <a:latin typeface="Courier New" pitchFamily="49" charset="0"/>
              </a:rPr>
              <a:t>	Repeat (code;i=i+1);</a:t>
            </a:r>
          </a:p>
          <a:p>
            <a:pPr>
              <a:spcBef>
                <a:spcPct val="50000"/>
              </a:spcBef>
              <a:tabLst>
                <a:tab pos="234950" algn="l"/>
              </a:tabLst>
            </a:pPr>
            <a:r>
              <a:rPr lang="en-US" sz="1600" b="1">
                <a:latin typeface="Courier New" pitchFamily="49" charset="0"/>
              </a:rPr>
              <a:t>End;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p:txBody>
          <a:bodyPr/>
          <a:lstStyle/>
          <a:p>
            <a:r>
              <a:rPr lang="en-US" dirty="0" smtClean="0"/>
              <a:t>Timing a VI</a:t>
            </a:r>
          </a:p>
        </p:txBody>
      </p:sp>
      <p:sp>
        <p:nvSpPr>
          <p:cNvPr id="36867" name="Rectangle 7"/>
          <p:cNvSpPr>
            <a:spLocks noGrp="1" noChangeArrowheads="1"/>
          </p:cNvSpPr>
          <p:nvPr>
            <p:ph type="body" idx="1"/>
          </p:nvPr>
        </p:nvSpPr>
        <p:spPr/>
        <p:txBody>
          <a:bodyPr/>
          <a:lstStyle/>
          <a:p>
            <a:pPr>
              <a:buFontTx/>
              <a:buNone/>
            </a:pPr>
            <a:r>
              <a:rPr lang="en-US" smtClean="0"/>
              <a:t>Why do you need timing in a VI?</a:t>
            </a:r>
          </a:p>
          <a:p>
            <a:r>
              <a:rPr lang="en-US" smtClean="0"/>
              <a:t>Control the frequency at which a loop executes</a:t>
            </a:r>
          </a:p>
          <a:p>
            <a:r>
              <a:rPr lang="en-US" smtClean="0"/>
              <a:t>Provide the processor with time to complete other tasks, such as processing the user interface</a:t>
            </a:r>
          </a:p>
        </p:txBody>
      </p:sp>
      <p:pic>
        <p:nvPicPr>
          <p:cNvPr id="36868" name="Picture 8" descr="MCj02981870000[1]"/>
          <p:cNvPicPr>
            <a:picLocks noChangeAspect="1" noChangeArrowheads="1"/>
          </p:cNvPicPr>
          <p:nvPr/>
        </p:nvPicPr>
        <p:blipFill>
          <a:blip r:embed="rId3" cstate="print"/>
          <a:srcRect/>
          <a:stretch>
            <a:fillRect/>
          </a:stretch>
        </p:blipFill>
        <p:spPr bwMode="auto">
          <a:xfrm>
            <a:off x="7005638" y="228600"/>
            <a:ext cx="182245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Timing a VI – Wait Functions</a:t>
            </a:r>
          </a:p>
        </p:txBody>
      </p:sp>
      <p:sp>
        <p:nvSpPr>
          <p:cNvPr id="37891" name="Rectangle 3"/>
          <p:cNvSpPr>
            <a:spLocks noGrp="1" noChangeArrowheads="1"/>
          </p:cNvSpPr>
          <p:nvPr>
            <p:ph type="body" idx="1"/>
          </p:nvPr>
        </p:nvSpPr>
        <p:spPr/>
        <p:txBody>
          <a:bodyPr/>
          <a:lstStyle/>
          <a:p>
            <a:r>
              <a:rPr lang="en-US" smtClean="0"/>
              <a:t>A wait function inside a loop allows the VI to sleep for a set amount of time</a:t>
            </a:r>
          </a:p>
          <a:p>
            <a:r>
              <a:rPr lang="en-US" smtClean="0"/>
              <a:t>Allows the processor to address other tasks during the wait time</a:t>
            </a:r>
          </a:p>
          <a:p>
            <a:r>
              <a:rPr lang="en-US" smtClean="0"/>
              <a:t>Uses the operating system millisecond clock</a:t>
            </a:r>
          </a:p>
        </p:txBody>
      </p:sp>
      <p:pic>
        <p:nvPicPr>
          <p:cNvPr id="37892" name="Picture 4" descr="waitms"/>
          <p:cNvPicPr>
            <a:picLocks noChangeAspect="1" noChangeArrowheads="1"/>
          </p:cNvPicPr>
          <p:nvPr/>
        </p:nvPicPr>
        <p:blipFill>
          <a:blip r:embed="rId3" cstate="print"/>
          <a:srcRect/>
          <a:stretch>
            <a:fillRect/>
          </a:stretch>
        </p:blipFill>
        <p:spPr bwMode="auto">
          <a:xfrm>
            <a:off x="4600575" y="4800600"/>
            <a:ext cx="762000" cy="762000"/>
          </a:xfrm>
          <a:prstGeom prst="rect">
            <a:avLst/>
          </a:prstGeom>
          <a:noFill/>
          <a:ln w="9525">
            <a:noFill/>
            <a:miter lim="800000"/>
            <a:headEnd/>
            <a:tailEnd/>
          </a:ln>
        </p:spPr>
      </p:pic>
      <p:pic>
        <p:nvPicPr>
          <p:cNvPr id="37893" name="Picture 5" descr="wait"/>
          <p:cNvPicPr>
            <a:picLocks noChangeAspect="1" noChangeArrowheads="1"/>
          </p:cNvPicPr>
          <p:nvPr/>
        </p:nvPicPr>
        <p:blipFill>
          <a:blip r:embed="rId4" cstate="print"/>
          <a:srcRect/>
          <a:stretch>
            <a:fillRect/>
          </a:stretch>
        </p:blipFill>
        <p:spPr bwMode="auto">
          <a:xfrm>
            <a:off x="7038975" y="4805363"/>
            <a:ext cx="809625" cy="833437"/>
          </a:xfrm>
          <a:prstGeom prst="rect">
            <a:avLst/>
          </a:prstGeom>
          <a:noFill/>
          <a:ln w="9525">
            <a:noFill/>
            <a:miter lim="800000"/>
            <a:headEnd/>
            <a:tailEnd/>
          </a:ln>
        </p:spPr>
      </p:pic>
      <p:pic>
        <p:nvPicPr>
          <p:cNvPr id="37894" name="Picture 6"/>
          <p:cNvPicPr>
            <a:picLocks noChangeAspect="1" noChangeArrowheads="1"/>
          </p:cNvPicPr>
          <p:nvPr/>
        </p:nvPicPr>
        <p:blipFill>
          <a:blip r:embed="rId5" cstate="print"/>
          <a:srcRect/>
          <a:stretch>
            <a:fillRect/>
          </a:stretch>
        </p:blipFill>
        <p:spPr bwMode="auto">
          <a:xfrm>
            <a:off x="914400" y="4419600"/>
            <a:ext cx="1909763" cy="21574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304800"/>
            <a:ext cx="8077200" cy="990600"/>
          </a:xfrm>
        </p:spPr>
        <p:txBody>
          <a:bodyPr/>
          <a:lstStyle/>
          <a:p>
            <a:r>
              <a:rPr lang="en-US" dirty="0" smtClean="0"/>
              <a:t>Timing Methods</a:t>
            </a:r>
            <a:endParaRPr lang="en-US" dirty="0"/>
          </a:p>
        </p:txBody>
      </p:sp>
      <p:sp>
        <p:nvSpPr>
          <p:cNvPr id="5" name="Content Placeholder 12"/>
          <p:cNvSpPr>
            <a:spLocks noGrp="1"/>
          </p:cNvSpPr>
          <p:nvPr>
            <p:ph sz="half" idx="1"/>
          </p:nvPr>
        </p:nvSpPr>
        <p:spPr>
          <a:xfrm>
            <a:off x="457200" y="1447800"/>
            <a:ext cx="8077200" cy="914400"/>
          </a:xfrm>
        </p:spPr>
        <p:txBody>
          <a:bodyPr>
            <a:normAutofit fontScale="92500" lnSpcReduction="10000"/>
          </a:bodyPr>
          <a:lstStyle/>
          <a:p>
            <a:pPr lvl="1"/>
            <a:r>
              <a:rPr lang="en-US" dirty="0" smtClean="0"/>
              <a:t>Wait VI – Constant time of execution</a:t>
            </a:r>
          </a:p>
          <a:p>
            <a:pPr lvl="1"/>
            <a:r>
              <a:rPr lang="en-US" dirty="0" smtClean="0"/>
              <a:t>Execute A, Execute B, sleep 10 ms</a:t>
            </a:r>
          </a:p>
          <a:p>
            <a:pPr lvl="1"/>
            <a:endParaRPr lang="en-US" dirty="0"/>
          </a:p>
        </p:txBody>
      </p:sp>
      <p:sp>
        <p:nvSpPr>
          <p:cNvPr id="6" name="Content Placeholder 13"/>
          <p:cNvSpPr txBox="1">
            <a:spLocks/>
          </p:cNvSpPr>
          <p:nvPr/>
        </p:nvSpPr>
        <p:spPr>
          <a:xfrm>
            <a:off x="457200" y="3810000"/>
            <a:ext cx="8153400" cy="12192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Wait Until Next Multiple VI – Variable time of execution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Execute A, Execute B, sleep until OS timer reaches next multiple of 20 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4"/>
          <p:cNvSpPr>
            <a:spLocks noGrp="1"/>
          </p:cNvSpPr>
          <p:nvPr>
            <p:ph type="sldNum" sz="quarter" idx="4294967295"/>
          </p:nvPr>
        </p:nvSpPr>
        <p:spPr>
          <a:xfrm>
            <a:off x="7010400" y="6534150"/>
            <a:ext cx="2133600" cy="476250"/>
          </a:xfrm>
        </p:spPr>
        <p:txBody>
          <a:bodyPr/>
          <a:lstStyle/>
          <a:p>
            <a:fld id="{2BACAC91-A158-4ECD-A08B-B5F0A8613032}" type="slidenum">
              <a:rPr lang="en-US"/>
              <a:pPr/>
              <a:t>23</a:t>
            </a:fld>
            <a:endParaRPr lang="en-US"/>
          </a:p>
        </p:txBody>
      </p:sp>
      <p:pic>
        <p:nvPicPr>
          <p:cNvPr id="8" name="Picture 4"/>
          <p:cNvPicPr>
            <a:picLocks noChangeAspect="1" noChangeArrowheads="1"/>
          </p:cNvPicPr>
          <p:nvPr/>
        </p:nvPicPr>
        <p:blipFill>
          <a:blip r:embed="rId3" cstate="print"/>
          <a:srcRect/>
          <a:stretch>
            <a:fillRect/>
          </a:stretch>
        </p:blipFill>
        <p:spPr bwMode="auto">
          <a:xfrm>
            <a:off x="457200" y="2362200"/>
            <a:ext cx="5486400" cy="1001713"/>
          </a:xfrm>
          <a:prstGeom prst="rect">
            <a:avLst/>
          </a:prstGeom>
          <a:noFill/>
          <a:ln w="9525" algn="ctr">
            <a:noFill/>
            <a:miter lim="800000"/>
            <a:headEnd/>
            <a:tailEnd/>
          </a:ln>
          <a:effectLst/>
        </p:spPr>
      </p:pic>
      <p:pic>
        <p:nvPicPr>
          <p:cNvPr id="9" name="Picture 5"/>
          <p:cNvPicPr>
            <a:picLocks noChangeAspect="1" noChangeArrowheads="1"/>
          </p:cNvPicPr>
          <p:nvPr/>
        </p:nvPicPr>
        <p:blipFill>
          <a:blip r:embed="rId4" cstate="print"/>
          <a:srcRect/>
          <a:stretch>
            <a:fillRect/>
          </a:stretch>
        </p:blipFill>
        <p:spPr bwMode="auto">
          <a:xfrm>
            <a:off x="457200" y="5715000"/>
            <a:ext cx="5486400" cy="1022350"/>
          </a:xfrm>
          <a:prstGeom prst="rect">
            <a:avLst/>
          </a:prstGeom>
          <a:noFill/>
          <a:ln w="9525" algn="ctr">
            <a:noFill/>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6096000" y="2362200"/>
            <a:ext cx="1295400" cy="992188"/>
          </a:xfrm>
          <a:prstGeom prst="rect">
            <a:avLst/>
          </a:prstGeom>
          <a:noFill/>
          <a:ln w="9525" algn="ctr">
            <a:noFill/>
            <a:miter lim="800000"/>
            <a:headEnd/>
            <a:tailEnd/>
          </a:ln>
          <a:effectLst/>
        </p:spPr>
      </p:pic>
      <p:pic>
        <p:nvPicPr>
          <p:cNvPr id="11" name="Picture 8"/>
          <p:cNvPicPr>
            <a:picLocks noChangeAspect="1" noChangeArrowheads="1"/>
          </p:cNvPicPr>
          <p:nvPr/>
        </p:nvPicPr>
        <p:blipFill>
          <a:blip r:embed="rId6" cstate="print"/>
          <a:srcRect/>
          <a:stretch>
            <a:fillRect/>
          </a:stretch>
        </p:blipFill>
        <p:spPr bwMode="auto">
          <a:xfrm>
            <a:off x="6019800" y="5715000"/>
            <a:ext cx="2895600" cy="1046163"/>
          </a:xfrm>
          <a:prstGeom prst="rect">
            <a:avLst/>
          </a:prstGeom>
          <a:noFill/>
          <a:ln w="9525" algn="ctr">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normAutofit fontScale="90000"/>
          </a:bodyPr>
          <a:lstStyle/>
          <a:p>
            <a:r>
              <a:rPr lang="en-US" dirty="0" smtClean="0"/>
              <a:t>Iterative Data Transfer – Shift Registers</a:t>
            </a:r>
          </a:p>
        </p:txBody>
      </p:sp>
      <p:sp>
        <p:nvSpPr>
          <p:cNvPr id="41987" name="Rectangle 6"/>
          <p:cNvSpPr>
            <a:spLocks noGrp="1" noChangeArrowheads="1"/>
          </p:cNvSpPr>
          <p:nvPr>
            <p:ph type="body" idx="1"/>
          </p:nvPr>
        </p:nvSpPr>
        <p:spPr/>
        <p:txBody>
          <a:bodyPr>
            <a:normAutofit/>
          </a:bodyPr>
          <a:lstStyle/>
          <a:p>
            <a:r>
              <a:rPr lang="en-US" sz="2400" dirty="0" smtClean="0"/>
              <a:t>Right-click the border and select </a:t>
            </a:r>
            <a:r>
              <a:rPr lang="en-US" sz="2400" b="1" dirty="0" smtClean="0"/>
              <a:t>Add Shift Register</a:t>
            </a:r>
            <a:r>
              <a:rPr lang="en-US" sz="2400" dirty="0" smtClean="0"/>
              <a:t> from the shortcut menu</a:t>
            </a:r>
          </a:p>
          <a:p>
            <a:r>
              <a:rPr lang="en-US" sz="2400" dirty="0" smtClean="0"/>
              <a:t>Right shift register stores data on completion of an iteration</a:t>
            </a:r>
          </a:p>
          <a:p>
            <a:r>
              <a:rPr lang="en-US" sz="2400" dirty="0" smtClean="0"/>
              <a:t>Left shift register provides stored data at beginning of the next iteration</a:t>
            </a:r>
          </a:p>
        </p:txBody>
      </p:sp>
      <p:pic>
        <p:nvPicPr>
          <p:cNvPr id="41988" name="Picture 4" descr="shiftregex"/>
          <p:cNvPicPr>
            <a:picLocks noChangeAspect="1" noChangeArrowheads="1"/>
          </p:cNvPicPr>
          <p:nvPr/>
        </p:nvPicPr>
        <p:blipFill>
          <a:blip r:embed="rId3" cstate="print"/>
          <a:srcRect/>
          <a:stretch>
            <a:fillRect/>
          </a:stretch>
        </p:blipFill>
        <p:spPr bwMode="auto">
          <a:xfrm>
            <a:off x="2200275" y="4167188"/>
            <a:ext cx="4886325" cy="25384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 descr="squareroot2bd"/>
          <p:cNvPicPr>
            <a:picLocks noChangeAspect="1" noChangeArrowheads="1"/>
          </p:cNvPicPr>
          <p:nvPr/>
        </p:nvPicPr>
        <p:blipFill>
          <a:blip r:embed="rId3" cstate="print"/>
          <a:srcRect/>
          <a:stretch>
            <a:fillRect/>
          </a:stretch>
        </p:blipFill>
        <p:spPr bwMode="auto">
          <a:xfrm>
            <a:off x="1774825" y="4030663"/>
            <a:ext cx="5387975" cy="2446337"/>
          </a:xfrm>
          <a:prstGeom prst="rect">
            <a:avLst/>
          </a:prstGeom>
          <a:noFill/>
          <a:ln w="9525">
            <a:noFill/>
            <a:miter lim="800000"/>
            <a:headEnd/>
            <a:tailEnd/>
          </a:ln>
        </p:spPr>
      </p:pic>
      <p:sp>
        <p:nvSpPr>
          <p:cNvPr id="51203" name="Rectangle 6"/>
          <p:cNvSpPr>
            <a:spLocks noGrp="1" noChangeArrowheads="1"/>
          </p:cNvSpPr>
          <p:nvPr>
            <p:ph type="title"/>
          </p:nvPr>
        </p:nvSpPr>
        <p:spPr/>
        <p:txBody>
          <a:bodyPr/>
          <a:lstStyle/>
          <a:p>
            <a:r>
              <a:rPr lang="en-US" dirty="0" smtClean="0"/>
              <a:t>Case Structures</a:t>
            </a:r>
          </a:p>
        </p:txBody>
      </p:sp>
      <p:sp>
        <p:nvSpPr>
          <p:cNvPr id="51204" name="Rectangle 7"/>
          <p:cNvSpPr>
            <a:spLocks noGrp="1" noChangeArrowheads="1"/>
          </p:cNvSpPr>
          <p:nvPr>
            <p:ph type="body" idx="1"/>
          </p:nvPr>
        </p:nvSpPr>
        <p:spPr/>
        <p:txBody>
          <a:bodyPr>
            <a:normAutofit/>
          </a:bodyPr>
          <a:lstStyle/>
          <a:p>
            <a:r>
              <a:rPr lang="en-US" sz="2400" dirty="0" smtClean="0"/>
              <a:t>Have two or more </a:t>
            </a:r>
            <a:r>
              <a:rPr lang="en-US" sz="2400" dirty="0" err="1" smtClean="0"/>
              <a:t>subdiagrams</a:t>
            </a:r>
            <a:r>
              <a:rPr lang="en-US" sz="2400" dirty="0" smtClean="0"/>
              <a:t> or cases</a:t>
            </a:r>
          </a:p>
          <a:p>
            <a:r>
              <a:rPr lang="en-US" sz="2400" dirty="0" smtClean="0"/>
              <a:t>Execute and displays only one case at a time</a:t>
            </a:r>
          </a:p>
          <a:p>
            <a:r>
              <a:rPr lang="en-US" sz="2400" dirty="0" smtClean="0"/>
              <a:t>An input value determines which </a:t>
            </a:r>
            <a:r>
              <a:rPr lang="en-US" sz="2400" dirty="0" err="1" smtClean="0"/>
              <a:t>subdiagram</a:t>
            </a:r>
            <a:r>
              <a:rPr lang="en-US" sz="2400" dirty="0" smtClean="0"/>
              <a:t> to execute</a:t>
            </a:r>
          </a:p>
          <a:p>
            <a:r>
              <a:rPr lang="en-US" sz="2400" dirty="0" smtClean="0"/>
              <a:t>Similar to </a:t>
            </a:r>
            <a:r>
              <a:rPr lang="en-US" sz="2400" dirty="0" smtClean="0">
                <a:latin typeface="Courier" pitchFamily="49" charset="0"/>
              </a:rPr>
              <a:t>case</a:t>
            </a:r>
            <a:r>
              <a:rPr lang="en-US" sz="2400" dirty="0" smtClean="0"/>
              <a:t> statements or </a:t>
            </a:r>
            <a:r>
              <a:rPr lang="en-US" sz="2400" dirty="0" smtClean="0">
                <a:latin typeface="Courier" pitchFamily="49" charset="0"/>
              </a:rPr>
              <a:t>if...then...else</a:t>
            </a:r>
            <a:r>
              <a:rPr lang="en-US" sz="2400" dirty="0" smtClean="0"/>
              <a:t> statements in text-based programming languages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latin typeface="Calibri" pitchFamily="34" charset="0"/>
              </a:rPr>
              <a:t>LabVIEW is a Programming Language</a:t>
            </a:r>
            <a:endParaRPr lang="en-US" dirty="0">
              <a:latin typeface="Calibri" pitchFamily="34" charset="0"/>
            </a:endParaRPr>
          </a:p>
        </p:txBody>
      </p:sp>
      <p:sp>
        <p:nvSpPr>
          <p:cNvPr id="3" name="Content Placeholder 2"/>
          <p:cNvSpPr>
            <a:spLocks noGrp="1"/>
          </p:cNvSpPr>
          <p:nvPr>
            <p:ph idx="1"/>
          </p:nvPr>
        </p:nvSpPr>
        <p:spPr>
          <a:xfrm>
            <a:off x="457200" y="1143000"/>
            <a:ext cx="7772400" cy="4038600"/>
          </a:xfrm>
        </p:spPr>
        <p:txBody>
          <a:bodyPr/>
          <a:lstStyle/>
          <a:p>
            <a:pPr>
              <a:buFont typeface="Arial" pitchFamily="34" charset="0"/>
              <a:buChar char="•"/>
            </a:pPr>
            <a:r>
              <a:rPr lang="en-US" dirty="0" smtClean="0">
                <a:latin typeface="Calibri" pitchFamily="34" charset="0"/>
              </a:rPr>
              <a:t>Graphical Programming</a:t>
            </a:r>
          </a:p>
          <a:p>
            <a:pPr lvl="1">
              <a:buFont typeface="Arial" pitchFamily="34" charset="0"/>
              <a:buChar char="•"/>
            </a:pPr>
            <a:r>
              <a:rPr lang="en-US" dirty="0" smtClean="0">
                <a:latin typeface="Calibri" pitchFamily="34" charset="0"/>
              </a:rPr>
              <a:t>Data types</a:t>
            </a:r>
          </a:p>
          <a:p>
            <a:pPr lvl="1">
              <a:buFont typeface="Arial" pitchFamily="34" charset="0"/>
              <a:buChar char="•"/>
            </a:pPr>
            <a:r>
              <a:rPr lang="en-US" dirty="0" smtClean="0">
                <a:latin typeface="Calibri" pitchFamily="34" charset="0"/>
              </a:rPr>
              <a:t>Structures (i.e. loops, case, event handling)</a:t>
            </a:r>
          </a:p>
          <a:p>
            <a:pPr lvl="1">
              <a:buFont typeface="Arial" pitchFamily="34" charset="0"/>
              <a:buChar char="•"/>
            </a:pPr>
            <a:r>
              <a:rPr lang="en-US" dirty="0" smtClean="0">
                <a:latin typeface="Calibri" pitchFamily="34" charset="0"/>
              </a:rPr>
              <a:t>Standard functions (i.e. File I/O)</a:t>
            </a:r>
          </a:p>
          <a:p>
            <a:pPr>
              <a:buFont typeface="Arial" pitchFamily="34" charset="0"/>
              <a:buChar char="•"/>
            </a:pPr>
            <a:r>
              <a:rPr lang="en-US" dirty="0" smtClean="0">
                <a:latin typeface="Calibri" pitchFamily="34" charset="0"/>
              </a:rPr>
              <a:t>Reuse external code</a:t>
            </a:r>
          </a:p>
          <a:p>
            <a:pPr>
              <a:buFont typeface="Arial" pitchFamily="34" charset="0"/>
              <a:buChar char="•"/>
            </a:pPr>
            <a:r>
              <a:rPr lang="en-US" dirty="0" smtClean="0">
                <a:latin typeface="Calibri" pitchFamily="34" charset="0"/>
              </a:rPr>
              <a:t>Compiles to machine code</a:t>
            </a:r>
          </a:p>
          <a:p>
            <a:pPr>
              <a:buFont typeface="Arial" pitchFamily="34" charset="0"/>
              <a:buChar char="•"/>
            </a:pPr>
            <a:r>
              <a:rPr lang="en-US" dirty="0" smtClean="0">
                <a:latin typeface="Calibri" pitchFamily="34" charset="0"/>
              </a:rPr>
              <a:t>Automatic multithreading</a:t>
            </a:r>
          </a:p>
          <a:p>
            <a:pPr>
              <a:buNone/>
            </a:pPr>
            <a:endParaRPr lang="en-US" dirty="0">
              <a:latin typeface="Calibri"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5486400" y="3692749"/>
            <a:ext cx="3451852" cy="2022251"/>
          </a:xfrm>
          <a:prstGeom prst="rect">
            <a:avLst/>
          </a:prstGeom>
          <a:noFill/>
          <a:ln w="9525">
            <a:noFill/>
            <a:miter lim="800000"/>
            <a:headEnd/>
            <a:tailEnd/>
          </a:ln>
          <a:effectLst/>
        </p:spPr>
      </p:pic>
    </p:spTree>
    <p:extLst>
      <p:ext uri="{BB962C8B-B14F-4D97-AF65-F5344CB8AC3E}">
        <p14:creationId xmlns:p14="http://schemas.microsoft.com/office/powerpoint/2010/main" val="27585513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dirty="0" smtClean="0"/>
              <a:t>Parallelism</a:t>
            </a:r>
          </a:p>
        </p:txBody>
      </p:sp>
      <p:sp>
        <p:nvSpPr>
          <p:cNvPr id="33795" name="Rectangle 5"/>
          <p:cNvSpPr>
            <a:spLocks noGrp="1" noChangeArrowheads="1"/>
          </p:cNvSpPr>
          <p:nvPr>
            <p:ph idx="1"/>
          </p:nvPr>
        </p:nvSpPr>
        <p:spPr/>
        <p:txBody>
          <a:bodyPr>
            <a:normAutofit/>
          </a:bodyPr>
          <a:lstStyle/>
          <a:p>
            <a:pPr lvl="1"/>
            <a:r>
              <a:rPr lang="en-US" dirty="0" smtClean="0"/>
              <a:t>Often, you need to program multiple tasks so that they execute at the same </a:t>
            </a:r>
            <a:r>
              <a:rPr lang="en-US" dirty="0" smtClean="0"/>
              <a:t>time</a:t>
            </a:r>
          </a:p>
          <a:p>
            <a:pPr lvl="1"/>
            <a:endParaRPr lang="en-US" dirty="0" smtClean="0"/>
          </a:p>
          <a:p>
            <a:pPr lvl="1"/>
            <a:r>
              <a:rPr lang="en-US" dirty="0" smtClean="0"/>
              <a:t>In LabVIEW, tasks can run in parallel if they do not have a data dependency between them, and if they do not use the same shared resource</a:t>
            </a:r>
          </a:p>
          <a:p>
            <a:pPr marL="0" indent="0">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1387475"/>
            <a:ext cx="8915400" cy="1584325"/>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LabVIEW</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automatically divides each application into multiple execution threads (introduced in 1998 with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LabVIEW</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5.0)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Parallel code paths will execute in unique threads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idx="4294967295"/>
          </p:nvPr>
        </p:nvSpPr>
        <p:spPr>
          <a:xfrm>
            <a:off x="457200" y="228600"/>
            <a:ext cx="8534400" cy="1143000"/>
          </a:xfrm>
        </p:spPr>
        <p:txBody>
          <a:bodyPr>
            <a:normAutofit fontScale="90000"/>
          </a:bodyPr>
          <a:lstStyle/>
          <a:p>
            <a:r>
              <a:rPr lang="en-US" dirty="0" smtClean="0">
                <a:latin typeface="+mn-lt"/>
              </a:rPr>
              <a:t>Automatic Multithreading in LabVIEW</a:t>
            </a:r>
          </a:p>
        </p:txBody>
      </p:sp>
      <p:pic>
        <p:nvPicPr>
          <p:cNvPr id="6" name="Picture 10"/>
          <p:cNvPicPr>
            <a:picLocks noChangeAspect="1" noChangeArrowheads="1"/>
          </p:cNvPicPr>
          <p:nvPr/>
        </p:nvPicPr>
        <p:blipFill>
          <a:blip r:embed="rId3" cstate="print"/>
          <a:srcRect/>
          <a:stretch>
            <a:fillRect/>
          </a:stretch>
        </p:blipFill>
        <p:spPr bwMode="auto">
          <a:xfrm>
            <a:off x="1447800" y="3059112"/>
            <a:ext cx="6096000" cy="2960688"/>
          </a:xfrm>
          <a:prstGeom prst="rect">
            <a:avLst/>
          </a:prstGeom>
          <a:noFill/>
          <a:ln w="9525" algn="ctr">
            <a:noFill/>
            <a:miter lim="800000"/>
            <a:headEnd/>
            <a:tailEnd/>
          </a:ln>
        </p:spPr>
      </p:pic>
      <p:cxnSp>
        <p:nvCxnSpPr>
          <p:cNvPr id="7" name="Straight Arrow Connector 6"/>
          <p:cNvCxnSpPr/>
          <p:nvPr/>
        </p:nvCxnSpPr>
        <p:spPr bwMode="auto">
          <a:xfrm>
            <a:off x="3392488" y="3575050"/>
            <a:ext cx="366712" cy="1587"/>
          </a:xfrm>
          <a:prstGeom prst="straightConnector1">
            <a:avLst/>
          </a:prstGeom>
          <a:ln w="22225">
            <a:solidFill>
              <a:srgbClr val="0067AC"/>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bwMode="auto">
          <a:xfrm>
            <a:off x="3392488" y="4473575"/>
            <a:ext cx="365125" cy="1587"/>
          </a:xfrm>
          <a:prstGeom prst="straightConnector1">
            <a:avLst/>
          </a:prstGeom>
          <a:ln w="22225">
            <a:solidFill>
              <a:srgbClr val="FFC000"/>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bwMode="auto">
          <a:xfrm>
            <a:off x="3392488" y="5480050"/>
            <a:ext cx="365125" cy="1587"/>
          </a:xfrm>
          <a:prstGeom prst="straightConnector1">
            <a:avLst/>
          </a:prstGeom>
          <a:ln w="22225">
            <a:solidFill>
              <a:srgbClr val="92D050"/>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p:nvPr/>
        </p:nvCxnSpPr>
        <p:spPr bwMode="auto">
          <a:xfrm>
            <a:off x="4802188" y="3697287"/>
            <a:ext cx="365125" cy="1588"/>
          </a:xfrm>
          <a:prstGeom prst="straightConnector1">
            <a:avLst/>
          </a:prstGeom>
          <a:ln w="22225">
            <a:solidFill>
              <a:srgbClr val="0067AC"/>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bwMode="auto">
          <a:xfrm>
            <a:off x="4800600" y="4597400"/>
            <a:ext cx="366713" cy="1587"/>
          </a:xfrm>
          <a:prstGeom prst="straightConnector1">
            <a:avLst/>
          </a:prstGeom>
          <a:ln w="22225">
            <a:solidFill>
              <a:srgbClr val="FFC000"/>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bwMode="auto">
          <a:xfrm>
            <a:off x="4800600" y="5602287"/>
            <a:ext cx="366713" cy="1588"/>
          </a:xfrm>
          <a:prstGeom prst="straightConnector1">
            <a:avLst/>
          </a:prstGeom>
          <a:ln w="22225">
            <a:solidFill>
              <a:srgbClr val="92D050"/>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3" name="Rounded Rectangle 12"/>
          <p:cNvSpPr/>
          <p:nvPr/>
        </p:nvSpPr>
        <p:spPr bwMode="auto">
          <a:xfrm>
            <a:off x="3048000" y="3101975"/>
            <a:ext cx="2362200" cy="914400"/>
          </a:xfrm>
          <a:prstGeom prst="roundRect">
            <a:avLst/>
          </a:prstGeom>
          <a:solidFill>
            <a:srgbClr val="FFFF00">
              <a:alpha val="30000"/>
            </a:srgbClr>
          </a:solidFill>
          <a:ln w="9525" cap="flat" cmpd="sng" algn="ctr">
            <a:solidFill>
              <a:schemeClr val="bg1">
                <a:lumMod val="75000"/>
              </a:schemeClr>
            </a:solidFill>
            <a:prstDash val="sysDash"/>
            <a:round/>
            <a:headEnd type="none" w="med" len="med"/>
            <a:tailEnd type="none" w="med" len="med"/>
          </a:ln>
          <a:effectLst/>
        </p:spPr>
        <p:txBody>
          <a:bodyPr wrap="none" anchor="ctr"/>
          <a:lstStyle/>
          <a:p>
            <a:pPr>
              <a:defRPr/>
            </a:pPr>
            <a:r>
              <a:rPr lang="en-US" sz="2800" b="1" i="1" dirty="0">
                <a:latin typeface="Calibri" pitchFamily="34" charset="0"/>
                <a:cs typeface="Arial" charset="0"/>
              </a:rPr>
              <a:t>thread</a:t>
            </a:r>
            <a:endParaRPr lang="en-US" b="1" i="1" dirty="0">
              <a:latin typeface="Calibri" pitchFamily="34" charset="0"/>
              <a:cs typeface="Arial" charset="0"/>
            </a:endParaRPr>
          </a:p>
        </p:txBody>
      </p:sp>
      <p:sp>
        <p:nvSpPr>
          <p:cNvPr id="14" name="Rounded Rectangle 13"/>
          <p:cNvSpPr/>
          <p:nvPr/>
        </p:nvSpPr>
        <p:spPr bwMode="auto">
          <a:xfrm>
            <a:off x="3048000" y="4049712"/>
            <a:ext cx="2362200" cy="868363"/>
          </a:xfrm>
          <a:prstGeom prst="roundRect">
            <a:avLst/>
          </a:prstGeom>
          <a:solidFill>
            <a:srgbClr val="99CCFF">
              <a:alpha val="35000"/>
            </a:srgbClr>
          </a:solidFill>
          <a:ln w="9525" cap="flat" cmpd="sng" algn="ctr">
            <a:solidFill>
              <a:schemeClr val="bg1">
                <a:lumMod val="75000"/>
              </a:schemeClr>
            </a:solidFill>
            <a:prstDash val="sysDash"/>
            <a:round/>
            <a:headEnd type="none" w="med" len="med"/>
            <a:tailEnd type="none" w="med" len="med"/>
          </a:ln>
          <a:effectLst/>
        </p:spPr>
        <p:txBody>
          <a:bodyPr wrap="none" anchor="ctr"/>
          <a:lstStyle/>
          <a:p>
            <a:pPr>
              <a:defRPr/>
            </a:pPr>
            <a:r>
              <a:rPr lang="en-US" sz="2800" b="1" i="1" dirty="0">
                <a:latin typeface="Calibri" pitchFamily="34" charset="0"/>
                <a:cs typeface="Arial" charset="0"/>
              </a:rPr>
              <a:t>thread</a:t>
            </a:r>
          </a:p>
        </p:txBody>
      </p:sp>
      <p:sp>
        <p:nvSpPr>
          <p:cNvPr id="15" name="Rounded Rectangle 14"/>
          <p:cNvSpPr/>
          <p:nvPr/>
        </p:nvSpPr>
        <p:spPr bwMode="auto">
          <a:xfrm>
            <a:off x="3048000" y="4949825"/>
            <a:ext cx="2362200" cy="976312"/>
          </a:xfrm>
          <a:prstGeom prst="roundRect">
            <a:avLst/>
          </a:prstGeom>
          <a:solidFill>
            <a:srgbClr val="F0AE78">
              <a:alpha val="35000"/>
            </a:srgbClr>
          </a:solidFill>
          <a:ln w="9525" cap="flat" cmpd="sng" algn="ctr">
            <a:solidFill>
              <a:schemeClr val="bg1">
                <a:lumMod val="75000"/>
              </a:schemeClr>
            </a:solidFill>
            <a:prstDash val="sysDash"/>
            <a:round/>
            <a:headEnd type="none" w="med" len="med"/>
            <a:tailEnd type="none" w="med" len="med"/>
          </a:ln>
          <a:effectLst/>
        </p:spPr>
        <p:txBody>
          <a:bodyPr wrap="none" anchor="ctr"/>
          <a:lstStyle/>
          <a:p>
            <a:pPr>
              <a:defRPr/>
            </a:pPr>
            <a:r>
              <a:rPr lang="en-US" sz="2800" b="1" i="1" dirty="0">
                <a:latin typeface="Calibri" pitchFamily="34" charset="0"/>
                <a:cs typeface="Arial" charset="0"/>
              </a:rPr>
              <a:t>thread</a:t>
            </a:r>
            <a:endParaRPr lang="en-US" sz="1600" b="1" i="1" dirty="0">
              <a:latin typeface="Calibri" pitchFamily="34"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p:txBody>
          <a:bodyPr/>
          <a:lstStyle/>
          <a:p>
            <a:r>
              <a:rPr lang="en-US" dirty="0" smtClean="0"/>
              <a:t>Multiple </a:t>
            </a:r>
            <a:r>
              <a:rPr lang="en-US" dirty="0"/>
              <a:t>Loop Architectures</a:t>
            </a:r>
          </a:p>
        </p:txBody>
      </p:sp>
      <p:sp>
        <p:nvSpPr>
          <p:cNvPr id="5" name="Slide Number Placeholder 3"/>
          <p:cNvSpPr>
            <a:spLocks noGrp="1"/>
          </p:cNvSpPr>
          <p:nvPr>
            <p:ph type="sldNum" sz="quarter" idx="4294967295"/>
          </p:nvPr>
        </p:nvSpPr>
        <p:spPr>
          <a:xfrm>
            <a:off x="7010400" y="6534150"/>
            <a:ext cx="2133600" cy="476250"/>
          </a:xfrm>
        </p:spPr>
        <p:txBody>
          <a:bodyPr/>
          <a:lstStyle/>
          <a:p>
            <a:fld id="{5270F1C8-13E7-4253-85FC-8292107188A6}" type="slidenum">
              <a:rPr lang="en-US"/>
              <a:pPr/>
              <a:t>29</a:t>
            </a:fld>
            <a:endParaRPr lang="en-US" dirty="0"/>
          </a:p>
        </p:txBody>
      </p:sp>
      <p:pic>
        <p:nvPicPr>
          <p:cNvPr id="158729" name="Picture 9"/>
          <p:cNvPicPr>
            <a:picLocks noChangeAspect="1" noChangeArrowheads="1"/>
          </p:cNvPicPr>
          <p:nvPr/>
        </p:nvPicPr>
        <p:blipFill>
          <a:blip r:embed="rId3" cstate="print"/>
          <a:srcRect/>
          <a:stretch>
            <a:fillRect/>
          </a:stretch>
        </p:blipFill>
        <p:spPr bwMode="auto">
          <a:xfrm>
            <a:off x="1295400" y="1981200"/>
            <a:ext cx="7623175" cy="4222750"/>
          </a:xfrm>
          <a:prstGeom prst="rect">
            <a:avLst/>
          </a:prstGeom>
          <a:noFill/>
          <a:ln w="9525" algn="ctr">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dirty="0" smtClean="0"/>
              <a:t>Parts </a:t>
            </a:r>
            <a:r>
              <a:rPr lang="en-US" dirty="0"/>
              <a:t>of a VI</a:t>
            </a:r>
          </a:p>
        </p:txBody>
      </p:sp>
      <p:sp>
        <p:nvSpPr>
          <p:cNvPr id="155651" name="Rectangle 3"/>
          <p:cNvSpPr>
            <a:spLocks noGrp="1" noChangeArrowheads="1"/>
          </p:cNvSpPr>
          <p:nvPr>
            <p:ph type="body" idx="1"/>
          </p:nvPr>
        </p:nvSpPr>
        <p:spPr/>
        <p:txBody>
          <a:bodyPr/>
          <a:lstStyle/>
          <a:p>
            <a:pPr>
              <a:buFontTx/>
              <a:buNone/>
            </a:pPr>
            <a:r>
              <a:rPr lang="en-US" dirty="0" err="1"/>
              <a:t>LabVIEW</a:t>
            </a:r>
            <a:r>
              <a:rPr lang="en-US" dirty="0"/>
              <a:t> VIs contain three main components:</a:t>
            </a:r>
          </a:p>
          <a:p>
            <a:pPr marL="514350" indent="-514350">
              <a:buFontTx/>
              <a:buAutoNum type="arabicPeriod"/>
            </a:pPr>
            <a:r>
              <a:rPr lang="en-US" dirty="0" smtClean="0"/>
              <a:t>Front </a:t>
            </a:r>
            <a:r>
              <a:rPr lang="en-US" dirty="0"/>
              <a:t>Panel     </a:t>
            </a:r>
            <a:endParaRPr lang="tr-TR" dirty="0" smtClean="0"/>
          </a:p>
          <a:p>
            <a:pPr marL="514350" indent="-514350">
              <a:buFontTx/>
              <a:buAutoNum type="arabicPeriod"/>
            </a:pPr>
            <a:r>
              <a:rPr lang="en-US" dirty="0" smtClean="0"/>
              <a:t>Block </a:t>
            </a:r>
            <a:r>
              <a:rPr lang="en-US" dirty="0"/>
              <a:t>Diagram   </a:t>
            </a:r>
            <a:endParaRPr lang="tr-TR" dirty="0" smtClean="0"/>
          </a:p>
          <a:p>
            <a:pPr marL="514350" indent="-514350">
              <a:buFontTx/>
              <a:buAutoNum type="arabicPeriod"/>
            </a:pPr>
            <a:r>
              <a:rPr lang="en-US" dirty="0" smtClean="0"/>
              <a:t>Icon/Connector </a:t>
            </a:r>
            <a:r>
              <a:rPr lang="en-US" dirty="0" smtClean="0"/>
              <a:t>Panel</a:t>
            </a:r>
            <a:endParaRPr lang="en-US" dirty="0"/>
          </a:p>
        </p:txBody>
      </p:sp>
      <p:pic>
        <p:nvPicPr>
          <p:cNvPr id="155653" name="Picture 5"/>
          <p:cNvPicPr>
            <a:picLocks noChangeAspect="1" noChangeArrowheads="1"/>
          </p:cNvPicPr>
          <p:nvPr/>
        </p:nvPicPr>
        <p:blipFill>
          <a:blip r:embed="rId3" cstate="print"/>
          <a:srcRect l="876" t="22000" r="874" b="7333"/>
          <a:stretch>
            <a:fillRect/>
          </a:stretch>
        </p:blipFill>
        <p:spPr bwMode="auto">
          <a:xfrm>
            <a:off x="3505200" y="3862850"/>
            <a:ext cx="5410200" cy="2918950"/>
          </a:xfrm>
          <a:prstGeom prst="rect">
            <a:avLst/>
          </a:prstGeom>
          <a:noFill/>
          <a:ln w="9525" algn="ctr">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8034" name="Picture 2" descr="NI PXI-8186 RT"/>
          <p:cNvPicPr>
            <a:picLocks noChangeAspect="1" noChangeArrowheads="1"/>
          </p:cNvPicPr>
          <p:nvPr/>
        </p:nvPicPr>
        <p:blipFill>
          <a:blip r:embed="rId3"/>
          <a:srcRect/>
          <a:stretch>
            <a:fillRect/>
          </a:stretch>
        </p:blipFill>
        <p:spPr bwMode="auto">
          <a:xfrm>
            <a:off x="5029200" y="3222625"/>
            <a:ext cx="3124200" cy="2273300"/>
          </a:xfrm>
          <a:prstGeom prst="rect">
            <a:avLst/>
          </a:prstGeom>
          <a:noFill/>
        </p:spPr>
      </p:pic>
      <p:sp>
        <p:nvSpPr>
          <p:cNvPr id="1068035" name="AutoShape 3"/>
          <p:cNvSpPr>
            <a:spLocks noChangeArrowheads="1"/>
          </p:cNvSpPr>
          <p:nvPr/>
        </p:nvSpPr>
        <p:spPr bwMode="auto">
          <a:xfrm>
            <a:off x="5454650" y="1295400"/>
            <a:ext cx="3460750" cy="2187575"/>
          </a:xfrm>
          <a:prstGeom prst="wedgeRectCallout">
            <a:avLst>
              <a:gd name="adj1" fmla="val 273"/>
              <a:gd name="adj2" fmla="val 109069"/>
            </a:avLst>
          </a:prstGeom>
          <a:solidFill>
            <a:schemeClr val="tx2">
              <a:alpha val="60001"/>
            </a:schemeClr>
          </a:solidFill>
          <a:ln w="38100" algn="ctr">
            <a:solidFill>
              <a:schemeClr val="tx2"/>
            </a:solidFill>
            <a:miter lim="800000"/>
            <a:headEnd/>
            <a:tailEnd/>
          </a:ln>
          <a:effectLst/>
        </p:spPr>
        <p:txBody>
          <a:bodyPr anchor="ctr"/>
          <a:lstStyle/>
          <a:p>
            <a:pPr algn="ctr" eaLnBrk="1" hangingPunct="1"/>
            <a:endParaRPr lang="en-US" sz="2400">
              <a:solidFill>
                <a:schemeClr val="bg1"/>
              </a:solidFill>
              <a:latin typeface="Calibri" pitchFamily="34" charset="0"/>
              <a:cs typeface="Arial" charset="0"/>
            </a:endParaRPr>
          </a:p>
        </p:txBody>
      </p:sp>
      <p:sp>
        <p:nvSpPr>
          <p:cNvPr id="1068036" name="Rectangle 4"/>
          <p:cNvSpPr>
            <a:spLocks noGrp="1" noChangeArrowheads="1"/>
          </p:cNvSpPr>
          <p:nvPr>
            <p:ph type="title"/>
          </p:nvPr>
        </p:nvSpPr>
        <p:spPr>
          <a:xfrm>
            <a:off x="533400" y="76200"/>
            <a:ext cx="8077200" cy="990600"/>
          </a:xfrm>
        </p:spPr>
        <p:txBody>
          <a:bodyPr/>
          <a:lstStyle/>
          <a:p>
            <a:r>
              <a:rPr lang="en-US" sz="4000" b="1" dirty="0" err="1">
                <a:latin typeface="+mn-lt"/>
              </a:rPr>
              <a:t>LabVIEW</a:t>
            </a:r>
            <a:r>
              <a:rPr lang="en-US" sz="3600" b="1" dirty="0">
                <a:solidFill>
                  <a:schemeClr val="accent2"/>
                </a:solidFill>
                <a:latin typeface="Calibri" pitchFamily="34" charset="0"/>
              </a:rPr>
              <a:t> </a:t>
            </a:r>
            <a:r>
              <a:rPr lang="en-US" sz="4000" b="1" dirty="0">
                <a:latin typeface="+mn-lt"/>
              </a:rPr>
              <a:t>Real-Time Module</a:t>
            </a:r>
          </a:p>
        </p:txBody>
      </p:sp>
      <p:sp>
        <p:nvSpPr>
          <p:cNvPr id="1068037" name="Rectangle 5"/>
          <p:cNvSpPr>
            <a:spLocks noGrp="1" noChangeArrowheads="1"/>
          </p:cNvSpPr>
          <p:nvPr>
            <p:ph type="body" idx="1"/>
          </p:nvPr>
        </p:nvSpPr>
        <p:spPr>
          <a:xfrm>
            <a:off x="381000" y="1295400"/>
            <a:ext cx="4343400" cy="4572000"/>
          </a:xfrm>
        </p:spPr>
        <p:txBody>
          <a:bodyPr/>
          <a:lstStyle/>
          <a:p>
            <a:pPr>
              <a:lnSpc>
                <a:spcPct val="90000"/>
              </a:lnSpc>
              <a:spcBef>
                <a:spcPct val="50000"/>
              </a:spcBef>
            </a:pPr>
            <a:r>
              <a:rPr lang="en-US" sz="3000">
                <a:latin typeface="Calibri" pitchFamily="34" charset="0"/>
              </a:rPr>
              <a:t>Rapidly develop deterministic applications with graphical programming</a:t>
            </a:r>
          </a:p>
          <a:p>
            <a:pPr>
              <a:lnSpc>
                <a:spcPct val="90000"/>
              </a:lnSpc>
              <a:spcBef>
                <a:spcPct val="50000"/>
              </a:spcBef>
            </a:pPr>
            <a:r>
              <a:rPr lang="en-US" sz="3000">
                <a:latin typeface="Calibri" pitchFamily="34" charset="0"/>
              </a:rPr>
              <a:t>Easily architect distributed control and monitoring systems</a:t>
            </a:r>
          </a:p>
          <a:p>
            <a:pPr>
              <a:lnSpc>
                <a:spcPct val="90000"/>
              </a:lnSpc>
              <a:spcBef>
                <a:spcPct val="50000"/>
              </a:spcBef>
            </a:pPr>
            <a:r>
              <a:rPr lang="en-US" sz="3000">
                <a:latin typeface="Calibri" pitchFamily="34" charset="0"/>
              </a:rPr>
              <a:t>Eliminate time spent integrating diverse I/O</a:t>
            </a:r>
          </a:p>
        </p:txBody>
      </p:sp>
      <p:sp>
        <p:nvSpPr>
          <p:cNvPr id="1068038" name="Rectangle 6"/>
          <p:cNvSpPr>
            <a:spLocks noChangeArrowheads="1"/>
          </p:cNvSpPr>
          <p:nvPr/>
        </p:nvSpPr>
        <p:spPr bwMode="auto">
          <a:xfrm>
            <a:off x="271463" y="1524000"/>
            <a:ext cx="4495800" cy="3581400"/>
          </a:xfrm>
          <a:prstGeom prst="rect">
            <a:avLst/>
          </a:prstGeom>
          <a:noFill/>
          <a:ln w="9525">
            <a:noFill/>
            <a:miter lim="800000"/>
            <a:headEnd/>
            <a:tailEnd/>
          </a:ln>
          <a:effectLst/>
        </p:spPr>
        <p:txBody>
          <a:bodyPr/>
          <a:lstStyle/>
          <a:p>
            <a:pPr marL="230188" indent="-230188" eaLnBrk="1" hangingPunct="1">
              <a:spcBef>
                <a:spcPct val="20000"/>
              </a:spcBef>
              <a:buFontTx/>
              <a:buChar char="•"/>
            </a:pPr>
            <a:endParaRPr lang="en-US" sz="2000">
              <a:latin typeface="Calibri" pitchFamily="34" charset="0"/>
            </a:endParaRPr>
          </a:p>
        </p:txBody>
      </p:sp>
      <p:pic>
        <p:nvPicPr>
          <p:cNvPr id="1068039" name="Picture 7" descr="Best - Timed Loop PID Full"/>
          <p:cNvPicPr>
            <a:picLocks noChangeAspect="1" noChangeArrowheads="1"/>
          </p:cNvPicPr>
          <p:nvPr/>
        </p:nvPicPr>
        <p:blipFill>
          <a:blip r:embed="rId4"/>
          <a:srcRect/>
          <a:stretch>
            <a:fillRect/>
          </a:stretch>
        </p:blipFill>
        <p:spPr bwMode="auto">
          <a:xfrm>
            <a:off x="5486400" y="1371600"/>
            <a:ext cx="3389313" cy="2030413"/>
          </a:xfrm>
          <a:prstGeom prst="rect">
            <a:avLst/>
          </a:prstGeom>
          <a:noFill/>
        </p:spPr>
      </p:pic>
    </p:spTree>
    <p:extLst>
      <p:ext uri="{BB962C8B-B14F-4D97-AF65-F5344CB8AC3E}">
        <p14:creationId xmlns:p14="http://schemas.microsoft.com/office/powerpoint/2010/main" val="4179528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 Real-Time Hypervisor for Linux</a:t>
            </a:r>
            <a:endParaRPr lang="en-US" dirty="0"/>
          </a:p>
        </p:txBody>
      </p:sp>
      <p:grpSp>
        <p:nvGrpSpPr>
          <p:cNvPr id="3" name="Group 24"/>
          <p:cNvGrpSpPr/>
          <p:nvPr>
            <p:custDataLst>
              <p:tags r:id="rId2"/>
            </p:custDataLst>
          </p:nvPr>
        </p:nvGrpSpPr>
        <p:grpSpPr>
          <a:xfrm>
            <a:off x="4724400" y="1828800"/>
            <a:ext cx="3200400" cy="2328291"/>
            <a:chOff x="2590800" y="3352800"/>
            <a:chExt cx="3200400" cy="2328291"/>
          </a:xfrm>
        </p:grpSpPr>
        <p:pic>
          <p:nvPicPr>
            <p:cNvPr id="26" name="Picture 2" descr="http://zone.ni.com/cms/images/devzone/tut/a/ec1a9f24768.gif"/>
            <p:cNvPicPr>
              <a:picLocks noChangeAspect="1" noChangeArrowheads="1"/>
            </p:cNvPicPr>
            <p:nvPr/>
          </p:nvPicPr>
          <p:blipFill>
            <a:blip r:embed="rId5" cstate="print"/>
            <a:srcRect/>
            <a:stretch>
              <a:fillRect/>
            </a:stretch>
          </p:blipFill>
          <p:spPr bwMode="auto">
            <a:xfrm>
              <a:off x="2590800" y="3352800"/>
              <a:ext cx="3200400" cy="2328291"/>
            </a:xfrm>
            <a:prstGeom prst="rect">
              <a:avLst/>
            </a:prstGeom>
            <a:noFill/>
          </p:spPr>
        </p:pic>
        <p:sp>
          <p:nvSpPr>
            <p:cNvPr id="27" name="Rounded Rectangle 26"/>
            <p:cNvSpPr/>
            <p:nvPr/>
          </p:nvSpPr>
          <p:spPr bwMode="auto">
            <a:xfrm>
              <a:off x="2895600" y="4191000"/>
              <a:ext cx="1143000" cy="685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ounded Rectangle 27"/>
            <p:cNvSpPr/>
            <p:nvPr/>
          </p:nvSpPr>
          <p:spPr bwMode="auto">
            <a:xfrm>
              <a:off x="4038600" y="4191000"/>
              <a:ext cx="1066800" cy="685800"/>
            </a:xfrm>
            <a:prstGeom prst="roundRect">
              <a:avLst/>
            </a:prstGeom>
            <a:solidFill>
              <a:schemeClr val="bg1"/>
            </a:solidFill>
            <a:ln w="9525"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Arial" pitchFamily="34" charset="0"/>
                <a:cs typeface="Arial" pitchFamily="34" charset="0"/>
              </a:endParaRPr>
            </a:p>
          </p:txBody>
        </p:sp>
      </p:grpSp>
      <p:pic>
        <p:nvPicPr>
          <p:cNvPr id="29" name="Picture 2"/>
          <p:cNvPicPr>
            <a:picLocks noChangeAspect="1" noChangeArrowheads="1"/>
          </p:cNvPicPr>
          <p:nvPr/>
        </p:nvPicPr>
        <p:blipFill>
          <a:blip r:embed="rId6" cstate="print"/>
          <a:srcRect/>
          <a:stretch>
            <a:fillRect/>
          </a:stretch>
        </p:blipFill>
        <p:spPr bwMode="auto">
          <a:xfrm>
            <a:off x="914400" y="1905000"/>
            <a:ext cx="2600325" cy="2057400"/>
          </a:xfrm>
          <a:prstGeom prst="rect">
            <a:avLst/>
          </a:prstGeom>
          <a:noFill/>
          <a:ln w="9525">
            <a:noFill/>
            <a:miter lim="800000"/>
            <a:headEnd/>
            <a:tailEnd/>
          </a:ln>
          <a:effectLst/>
        </p:spPr>
      </p:pic>
      <p:cxnSp>
        <p:nvCxnSpPr>
          <p:cNvPr id="30" name="Curved Connector 29"/>
          <p:cNvCxnSpPr/>
          <p:nvPr/>
        </p:nvCxnSpPr>
        <p:spPr>
          <a:xfrm rot="10800000" flipV="1">
            <a:off x="3366056" y="2982038"/>
            <a:ext cx="1631306" cy="703173"/>
          </a:xfrm>
          <a:prstGeom prst="curved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92885" y="1688068"/>
            <a:ext cx="1355115" cy="369332"/>
          </a:xfrm>
          <a:prstGeom prst="rect">
            <a:avLst/>
          </a:prstGeom>
          <a:noFill/>
        </p:spPr>
        <p:txBody>
          <a:bodyPr wrap="none" rtlCol="0">
            <a:spAutoFit/>
          </a:bodyPr>
          <a:lstStyle/>
          <a:p>
            <a:r>
              <a:rPr lang="en-US" dirty="0" smtClean="0"/>
              <a:t>Windows PC</a:t>
            </a:r>
            <a:endParaRPr lang="en-US" dirty="0"/>
          </a:p>
        </p:txBody>
      </p:sp>
      <p:sp>
        <p:nvSpPr>
          <p:cNvPr id="32" name="TextBox 31"/>
          <p:cNvSpPr txBox="1"/>
          <p:nvPr/>
        </p:nvSpPr>
        <p:spPr>
          <a:xfrm>
            <a:off x="5334000" y="1981200"/>
            <a:ext cx="2036263" cy="369332"/>
          </a:xfrm>
          <a:prstGeom prst="rect">
            <a:avLst/>
          </a:prstGeom>
          <a:noFill/>
        </p:spPr>
        <p:txBody>
          <a:bodyPr wrap="none" rtlCol="0">
            <a:spAutoFit/>
          </a:bodyPr>
          <a:lstStyle/>
          <a:p>
            <a:r>
              <a:rPr lang="en-US" dirty="0" smtClean="0"/>
              <a:t>Hypervisor System*</a:t>
            </a:r>
            <a:endParaRPr lang="en-US" dirty="0"/>
          </a:p>
        </p:txBody>
      </p:sp>
      <p:cxnSp>
        <p:nvCxnSpPr>
          <p:cNvPr id="33" name="Straight Arrow Connector 32"/>
          <p:cNvCxnSpPr/>
          <p:nvPr/>
        </p:nvCxnSpPr>
        <p:spPr>
          <a:xfrm>
            <a:off x="6019800" y="2971800"/>
            <a:ext cx="3810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4" name="Picture 5" descr="realtime_icon"/>
          <p:cNvPicPr>
            <a:picLocks noChangeAspect="1" noChangeArrowheads="1"/>
          </p:cNvPicPr>
          <p:nvPr/>
        </p:nvPicPr>
        <p:blipFill>
          <a:blip r:embed="rId7" cstate="print"/>
          <a:srcRect l="14754" t="14285" r="16394" b="14285"/>
          <a:stretch>
            <a:fillRect/>
          </a:stretch>
        </p:blipFill>
        <p:spPr bwMode="auto">
          <a:xfrm>
            <a:off x="6479803" y="2722222"/>
            <a:ext cx="498042" cy="533400"/>
          </a:xfrm>
          <a:prstGeom prst="rect">
            <a:avLst/>
          </a:prstGeom>
          <a:noFill/>
        </p:spPr>
      </p:pic>
      <p:pic>
        <p:nvPicPr>
          <p:cNvPr id="35" name="Picture 2"/>
          <p:cNvPicPr>
            <a:picLocks noChangeAspect="1" noChangeArrowheads="1"/>
          </p:cNvPicPr>
          <p:nvPr/>
        </p:nvPicPr>
        <p:blipFill>
          <a:blip r:embed="rId8" cstate="print"/>
          <a:srcRect/>
          <a:stretch>
            <a:fillRect/>
          </a:stretch>
        </p:blipFill>
        <p:spPr bwMode="auto">
          <a:xfrm>
            <a:off x="5317391" y="2667000"/>
            <a:ext cx="468246" cy="557213"/>
          </a:xfrm>
          <a:prstGeom prst="rect">
            <a:avLst/>
          </a:prstGeom>
          <a:noFill/>
          <a:ln w="9525">
            <a:noFill/>
            <a:miter lim="800000"/>
            <a:headEnd/>
            <a:tailEnd/>
          </a:ln>
          <a:effectLst/>
        </p:spPr>
      </p:pic>
      <p:cxnSp>
        <p:nvCxnSpPr>
          <p:cNvPr id="36" name="Straight Arrow Connector 35"/>
          <p:cNvCxnSpPr/>
          <p:nvPr/>
        </p:nvCxnSpPr>
        <p:spPr>
          <a:xfrm rot="5400000">
            <a:off x="4991894" y="3771106"/>
            <a:ext cx="11430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6134894" y="3771106"/>
            <a:ext cx="11430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229678" y="4399160"/>
            <a:ext cx="1295400" cy="167640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Supported RT I/O</a:t>
            </a:r>
            <a:endParaRPr lang="en-US" dirty="0">
              <a:solidFill>
                <a:schemeClr val="tx1"/>
              </a:solidFill>
            </a:endParaRPr>
          </a:p>
        </p:txBody>
      </p:sp>
      <p:sp>
        <p:nvSpPr>
          <p:cNvPr id="39" name="Rounded Rectangle 38"/>
          <p:cNvSpPr/>
          <p:nvPr/>
        </p:nvSpPr>
        <p:spPr>
          <a:xfrm>
            <a:off x="4916503" y="4412966"/>
            <a:ext cx="1295400" cy="167640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Supported Linux I/O</a:t>
            </a:r>
            <a:endParaRPr lang="en-US" dirty="0">
              <a:solidFill>
                <a:schemeClr val="tx1"/>
              </a:solidFill>
            </a:endParaRPr>
          </a:p>
        </p:txBody>
      </p:sp>
      <p:pic>
        <p:nvPicPr>
          <p:cNvPr id="40" name="Picture 3"/>
          <p:cNvPicPr>
            <a:picLocks noChangeAspect="1" noChangeArrowheads="1"/>
          </p:cNvPicPr>
          <p:nvPr/>
        </p:nvPicPr>
        <p:blipFill>
          <a:blip r:embed="rId9" cstate="print"/>
          <a:srcRect l="22000" t="11644" r="18000" b="11644"/>
          <a:stretch>
            <a:fillRect/>
          </a:stretch>
        </p:blipFill>
        <p:spPr bwMode="auto">
          <a:xfrm>
            <a:off x="5105400" y="5092132"/>
            <a:ext cx="914400" cy="853440"/>
          </a:xfrm>
          <a:prstGeom prst="rect">
            <a:avLst/>
          </a:prstGeom>
          <a:noFill/>
          <a:ln w="9525">
            <a:noFill/>
            <a:miter lim="800000"/>
            <a:headEnd/>
            <a:tailEnd/>
          </a:ln>
          <a:effectLst/>
        </p:spPr>
      </p:pic>
      <p:pic>
        <p:nvPicPr>
          <p:cNvPr id="41" name="Picture 4"/>
          <p:cNvPicPr>
            <a:picLocks noChangeAspect="1" noChangeArrowheads="1"/>
          </p:cNvPicPr>
          <p:nvPr/>
        </p:nvPicPr>
        <p:blipFill>
          <a:blip r:embed="rId10" cstate="print"/>
          <a:srcRect l="9877" r="10815"/>
          <a:stretch>
            <a:fillRect/>
          </a:stretch>
        </p:blipFill>
        <p:spPr bwMode="auto">
          <a:xfrm>
            <a:off x="6477000" y="5257800"/>
            <a:ext cx="838200" cy="771525"/>
          </a:xfrm>
          <a:prstGeom prst="rect">
            <a:avLst/>
          </a:prstGeom>
          <a:noFill/>
          <a:ln w="9525">
            <a:noFill/>
            <a:miter lim="800000"/>
            <a:headEnd/>
            <a:tailEnd/>
          </a:ln>
          <a:effectLst/>
        </p:spPr>
      </p:pic>
      <p:sp>
        <p:nvSpPr>
          <p:cNvPr id="42" name="TextBox 41"/>
          <p:cNvSpPr txBox="1"/>
          <p:nvPr/>
        </p:nvSpPr>
        <p:spPr>
          <a:xfrm>
            <a:off x="914400" y="3962400"/>
            <a:ext cx="2746778" cy="923330"/>
          </a:xfrm>
          <a:prstGeom prst="rect">
            <a:avLst/>
          </a:prstGeom>
          <a:noFill/>
        </p:spPr>
        <p:txBody>
          <a:bodyPr wrap="none" rtlCol="0">
            <a:spAutoFit/>
          </a:bodyPr>
          <a:lstStyle/>
          <a:p>
            <a:r>
              <a:rPr lang="en-US" dirty="0" smtClean="0"/>
              <a:t>*Must</a:t>
            </a:r>
            <a:r>
              <a:rPr lang="en-US" b="1" dirty="0" smtClean="0"/>
              <a:t> </a:t>
            </a:r>
            <a:r>
              <a:rPr lang="en-US" dirty="0" smtClean="0"/>
              <a:t>program</a:t>
            </a:r>
            <a:br>
              <a:rPr lang="en-US" dirty="0" smtClean="0"/>
            </a:br>
            <a:r>
              <a:rPr lang="en-US" dirty="0" smtClean="0"/>
              <a:t>LabVIEW Real-Time </a:t>
            </a:r>
            <a:br>
              <a:rPr lang="en-US" dirty="0" smtClean="0"/>
            </a:br>
            <a:r>
              <a:rPr lang="en-US" dirty="0" smtClean="0"/>
              <a:t>application from Windows</a:t>
            </a:r>
            <a:endParaRPr lang="en-US" dirty="0"/>
          </a:p>
        </p:txBody>
      </p:sp>
    </p:spTree>
    <p:custDataLst>
      <p:tags r:id="rId1"/>
    </p:custDataLst>
    <p:extLst>
      <p:ext uri="{BB962C8B-B14F-4D97-AF65-F5344CB8AC3E}">
        <p14:creationId xmlns:p14="http://schemas.microsoft.com/office/powerpoint/2010/main" val="37815232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609600" y="152400"/>
            <a:ext cx="7772400" cy="914400"/>
          </a:xfrm>
        </p:spPr>
        <p:txBody>
          <a:bodyPr/>
          <a:lstStyle/>
          <a:p>
            <a:r>
              <a:rPr lang="en-US" sz="3600" b="1" dirty="0" err="1">
                <a:latin typeface="Calibri" pitchFamily="34" charset="0"/>
              </a:rPr>
              <a:t>LabVIEW</a:t>
            </a:r>
            <a:r>
              <a:rPr lang="en-US" sz="3600" b="1" dirty="0">
                <a:latin typeface="Calibri" pitchFamily="34" charset="0"/>
              </a:rPr>
              <a:t> FPGA Module</a:t>
            </a:r>
          </a:p>
        </p:txBody>
      </p:sp>
      <p:sp>
        <p:nvSpPr>
          <p:cNvPr id="1072131" name="Rectangle 3"/>
          <p:cNvSpPr>
            <a:spLocks noGrp="1" noChangeArrowheads="1"/>
          </p:cNvSpPr>
          <p:nvPr>
            <p:ph type="body" sz="half" idx="1"/>
          </p:nvPr>
        </p:nvSpPr>
        <p:spPr>
          <a:xfrm>
            <a:off x="533400" y="1295400"/>
            <a:ext cx="8305800" cy="4114800"/>
          </a:xfrm>
        </p:spPr>
        <p:txBody>
          <a:bodyPr/>
          <a:lstStyle/>
          <a:p>
            <a:r>
              <a:rPr lang="en-US" sz="2400">
                <a:latin typeface="Calibri" pitchFamily="34" charset="0"/>
              </a:rPr>
              <a:t>Define custom FPGA I/O without VHDL programming</a:t>
            </a:r>
          </a:p>
          <a:p>
            <a:r>
              <a:rPr lang="en-US" sz="2400">
                <a:latin typeface="Calibri" pitchFamily="34" charset="0"/>
              </a:rPr>
              <a:t>Achieve hardware deterministic response within 25ns</a:t>
            </a:r>
          </a:p>
          <a:p>
            <a:r>
              <a:rPr lang="en-US" sz="2400">
                <a:latin typeface="Calibri" pitchFamily="34" charset="0"/>
              </a:rPr>
              <a:t>Execute tasks with true parallelism</a:t>
            </a:r>
          </a:p>
        </p:txBody>
      </p:sp>
      <p:pic>
        <p:nvPicPr>
          <p:cNvPr id="1072132" name="Picture 4" descr="CompactRIO Reconfigurable Embedded System"/>
          <p:cNvPicPr>
            <a:picLocks noGrp="1" noChangeAspect="1" noChangeArrowheads="1"/>
          </p:cNvPicPr>
          <p:nvPr>
            <p:ph sz="quarter" idx="2"/>
          </p:nvPr>
        </p:nvPicPr>
        <p:blipFill>
          <a:blip r:embed="rId4"/>
          <a:srcRect/>
          <a:stretch>
            <a:fillRect/>
          </a:stretch>
        </p:blipFill>
        <p:spPr>
          <a:xfrm>
            <a:off x="6553200" y="3048000"/>
            <a:ext cx="2362200" cy="2051050"/>
          </a:xfrm>
          <a:noFill/>
          <a:ln/>
        </p:spPr>
      </p:pic>
      <p:pic>
        <p:nvPicPr>
          <p:cNvPr id="1072133" name="Picture 5" descr="Reconfigurable I/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4800" y="2438400"/>
            <a:ext cx="3429000" cy="2498725"/>
          </a:xfrm>
          <a:prstGeom prst="rect">
            <a:avLst/>
          </a:prstGeom>
          <a:noFill/>
          <a:ln w="9525">
            <a:noFill/>
            <a:miter lim="800000"/>
            <a:headEnd/>
            <a:tailEnd/>
          </a:ln>
        </p:spPr>
      </p:pic>
      <p:sp>
        <p:nvSpPr>
          <p:cNvPr id="1072134" name="Rectangle 6"/>
          <p:cNvSpPr>
            <a:spLocks noChangeArrowheads="1"/>
          </p:cNvSpPr>
          <p:nvPr/>
        </p:nvSpPr>
        <p:spPr bwMode="auto">
          <a:xfrm>
            <a:off x="6858000" y="4724400"/>
            <a:ext cx="1981200" cy="381000"/>
          </a:xfrm>
          <a:prstGeom prst="rect">
            <a:avLst/>
          </a:prstGeom>
          <a:noFill/>
          <a:ln w="9525">
            <a:noFill/>
            <a:miter lim="800000"/>
            <a:headEnd/>
            <a:tailEnd/>
          </a:ln>
          <a:effectLst/>
        </p:spPr>
        <p:txBody>
          <a:bodyPr/>
          <a:lstStyle/>
          <a:p>
            <a:pPr marL="342900" indent="-342900" eaLnBrk="1" hangingPunct="1">
              <a:spcBef>
                <a:spcPct val="20000"/>
              </a:spcBef>
            </a:pPr>
            <a:r>
              <a:rPr lang="en-US" sz="1800" b="1" dirty="0">
                <a:latin typeface="Calibri" pitchFamily="34" charset="0"/>
              </a:rPr>
              <a:t>NI </a:t>
            </a:r>
            <a:r>
              <a:rPr lang="en-US" sz="1800" b="1" dirty="0" err="1">
                <a:latin typeface="Calibri" pitchFamily="34" charset="0"/>
              </a:rPr>
              <a:t>CompactRIO</a:t>
            </a:r>
            <a:endParaRPr lang="en-US" sz="1800" b="1" dirty="0">
              <a:latin typeface="Calibri" pitchFamily="34" charset="0"/>
            </a:endParaRPr>
          </a:p>
        </p:txBody>
      </p:sp>
      <p:graphicFrame>
        <p:nvGraphicFramePr>
          <p:cNvPr id="1072139" name="Object 11"/>
          <p:cNvGraphicFramePr>
            <a:graphicFrameLocks noGrp="1" noChangeAspect="1"/>
          </p:cNvGraphicFramePr>
          <p:nvPr>
            <p:ph sz="quarter" idx="3"/>
            <p:extLst>
              <p:ext uri="{D42A27DB-BD31-4B8C-83A1-F6EECF244321}">
                <p14:modId xmlns:p14="http://schemas.microsoft.com/office/powerpoint/2010/main" val="4230624538"/>
              </p:ext>
            </p:extLst>
          </p:nvPr>
        </p:nvGraphicFramePr>
        <p:xfrm>
          <a:off x="5715000" y="2590800"/>
          <a:ext cx="1630363" cy="962025"/>
        </p:xfrm>
        <a:graphic>
          <a:graphicData uri="http://schemas.openxmlformats.org/presentationml/2006/ole">
            <mc:AlternateContent xmlns:mc="http://schemas.openxmlformats.org/markup-compatibility/2006">
              <mc:Choice xmlns:v="urn:schemas-microsoft-com:vml" Requires="v">
                <p:oleObj spid="_x0000_s7191" name="Bitmap Image" r:id="rId6" imgW="1695687" imgH="838095" progId="PBrush">
                  <p:embed/>
                </p:oleObj>
              </mc:Choice>
              <mc:Fallback>
                <p:oleObj name="Bitmap Image" r:id="rId6" imgW="1695687" imgH="838095" progId="PBrush">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2590800"/>
                        <a:ext cx="1630363"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2141" name="Rectangle 13"/>
          <p:cNvSpPr>
            <a:spLocks noChangeArrowheads="1"/>
          </p:cNvSpPr>
          <p:nvPr/>
        </p:nvSpPr>
        <p:spPr bwMode="auto">
          <a:xfrm>
            <a:off x="609600" y="4419600"/>
            <a:ext cx="2971800" cy="381000"/>
          </a:xfrm>
          <a:prstGeom prst="rect">
            <a:avLst/>
          </a:prstGeom>
          <a:noFill/>
          <a:ln w="9525">
            <a:noFill/>
            <a:miter lim="800000"/>
            <a:headEnd/>
            <a:tailEnd/>
          </a:ln>
          <a:effectLst/>
        </p:spPr>
        <p:txBody>
          <a:bodyPr/>
          <a:lstStyle/>
          <a:p>
            <a:pPr marL="342900" indent="-342900" eaLnBrk="1" hangingPunct="1">
              <a:spcBef>
                <a:spcPct val="20000"/>
              </a:spcBef>
            </a:pPr>
            <a:r>
              <a:rPr lang="en-US" sz="1800" b="1" dirty="0">
                <a:latin typeface="Calibri" pitchFamily="34" charset="0"/>
              </a:rPr>
              <a:t>R Series Intelligent DAQ</a:t>
            </a:r>
          </a:p>
        </p:txBody>
      </p:sp>
      <p:pic>
        <p:nvPicPr>
          <p:cNvPr id="9" name="Picture 9" descr="652315?role=preview"/>
          <p:cNvPicPr>
            <a:picLocks noChangeAspect="1" noChangeArrowheads="1"/>
          </p:cNvPicPr>
          <p:nvPr/>
        </p:nvPicPr>
        <p:blipFill>
          <a:blip r:embed="rId8">
            <a:clrChange>
              <a:clrFrom>
                <a:srgbClr val="FFFFFF"/>
              </a:clrFrom>
              <a:clrTo>
                <a:srgbClr val="FFFFFF">
                  <a:alpha val="0"/>
                </a:srgbClr>
              </a:clrTo>
            </a:clrChange>
          </a:blip>
          <a:srcRect l="3999" t="19923" r="6000" b="20306"/>
          <a:stretch>
            <a:fillRect/>
          </a:stretch>
        </p:blipFill>
        <p:spPr bwMode="auto">
          <a:xfrm>
            <a:off x="1981200" y="4926753"/>
            <a:ext cx="4495800" cy="1948180"/>
          </a:xfrm>
          <a:prstGeom prst="rect">
            <a:avLst/>
          </a:prstGeom>
          <a:noFill/>
          <a:ln w="9525">
            <a:noFill/>
            <a:miter lim="800000"/>
            <a:headEnd/>
            <a:tailEnd/>
          </a:ln>
        </p:spPr>
      </p:pic>
      <p:sp>
        <p:nvSpPr>
          <p:cNvPr id="11" name="Rectangle 6"/>
          <p:cNvSpPr>
            <a:spLocks noChangeArrowheads="1"/>
          </p:cNvSpPr>
          <p:nvPr/>
        </p:nvSpPr>
        <p:spPr bwMode="auto">
          <a:xfrm>
            <a:off x="6553200" y="6248400"/>
            <a:ext cx="1981200" cy="381000"/>
          </a:xfrm>
          <a:prstGeom prst="rect">
            <a:avLst/>
          </a:prstGeom>
          <a:noFill/>
          <a:ln w="9525">
            <a:noFill/>
            <a:miter lim="800000"/>
            <a:headEnd/>
            <a:tailEnd/>
          </a:ln>
          <a:effectLst/>
        </p:spPr>
        <p:txBody>
          <a:bodyPr/>
          <a:lstStyle/>
          <a:p>
            <a:pPr marL="342900" indent="-342900" eaLnBrk="1" hangingPunct="1">
              <a:spcBef>
                <a:spcPct val="20000"/>
              </a:spcBef>
            </a:pPr>
            <a:r>
              <a:rPr lang="en-US" sz="1800" b="1" dirty="0">
                <a:latin typeface="Calibri" pitchFamily="34" charset="0"/>
              </a:rPr>
              <a:t>NI </a:t>
            </a:r>
            <a:r>
              <a:rPr lang="en-US" b="1" dirty="0" err="1" smtClean="0">
                <a:latin typeface="Calibri" pitchFamily="34" charset="0"/>
              </a:rPr>
              <a:t>FlexRIO</a:t>
            </a:r>
            <a:endParaRPr lang="en-US" sz="1800" b="1" dirty="0">
              <a:latin typeface="Calibri" pitchFamily="34" charset="0"/>
            </a:endParaRPr>
          </a:p>
        </p:txBody>
      </p:sp>
    </p:spTree>
    <p:extLst>
      <p:ext uri="{BB962C8B-B14F-4D97-AF65-F5344CB8AC3E}">
        <p14:creationId xmlns:p14="http://schemas.microsoft.com/office/powerpoint/2010/main" val="15789972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custDataLst>
              <p:tags r:id="rId2"/>
            </p:custDataLst>
          </p:nvPr>
        </p:nvSpPr>
        <p:spPr bwMode="auto">
          <a:xfrm>
            <a:off x="6172200" y="1752600"/>
            <a:ext cx="2590800" cy="4191000"/>
          </a:xfrm>
          <a:prstGeom prst="roundRect">
            <a:avLst>
              <a:gd name="adj" fmla="val 8096"/>
            </a:avLst>
          </a:prstGeom>
          <a:solidFill>
            <a:schemeClr val="bg1"/>
          </a:solidFill>
          <a:ln w="28575" cap="flat" cmpd="sng" algn="ctr">
            <a:solidFill>
              <a:srgbClr val="FFC000"/>
            </a:solid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Narrow" pitchFamily="34" charset="0"/>
            </a:endParaRPr>
          </a:p>
        </p:txBody>
      </p:sp>
      <p:sp>
        <p:nvSpPr>
          <p:cNvPr id="10" name="Rounded Rectangle 9"/>
          <p:cNvSpPr/>
          <p:nvPr>
            <p:custDataLst>
              <p:tags r:id="rId3"/>
            </p:custDataLst>
          </p:nvPr>
        </p:nvSpPr>
        <p:spPr bwMode="auto">
          <a:xfrm>
            <a:off x="228600" y="1752600"/>
            <a:ext cx="1524000" cy="4191000"/>
          </a:xfrm>
          <a:prstGeom prst="roundRect">
            <a:avLst/>
          </a:prstGeom>
          <a:solidFill>
            <a:schemeClr val="bg1"/>
          </a:solidFill>
          <a:ln w="28575" cap="flat" cmpd="sng" algn="ctr">
            <a:solidFill>
              <a:srgbClr val="FFC000"/>
            </a:solid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Narrow" pitchFamily="34" charset="0"/>
            </a:endParaRPr>
          </a:p>
        </p:txBody>
      </p:sp>
      <p:sp>
        <p:nvSpPr>
          <p:cNvPr id="2" name="Title 1"/>
          <p:cNvSpPr>
            <a:spLocks noGrp="1"/>
          </p:cNvSpPr>
          <p:nvPr>
            <p:ph type="title"/>
          </p:nvPr>
        </p:nvSpPr>
        <p:spPr>
          <a:xfrm>
            <a:off x="304800" y="228600"/>
            <a:ext cx="8648700" cy="1143000"/>
          </a:xfrm>
        </p:spPr>
        <p:txBody>
          <a:bodyPr>
            <a:normAutofit fontScale="90000"/>
          </a:bodyPr>
          <a:lstStyle/>
          <a:p>
            <a:r>
              <a:rPr lang="en-US" dirty="0" err="1" smtClean="0">
                <a:ea typeface="+mj-ea"/>
              </a:rPr>
              <a:t>LabVIEW</a:t>
            </a:r>
            <a:r>
              <a:rPr lang="en-US" dirty="0" smtClean="0">
                <a:ea typeface="+mj-ea"/>
              </a:rPr>
              <a:t> 2010 FPGA IP Integration Node</a:t>
            </a:r>
            <a:endParaRPr lang="en-US" dirty="0">
              <a:ea typeface="+mj-ea"/>
            </a:endParaRPr>
          </a:p>
        </p:txBody>
      </p:sp>
      <p:pic>
        <p:nvPicPr>
          <p:cNvPr id="12293" name="Picture 5" descr="C:\Users\rkuhlman\Pictures\3 dudes 1 iphone\Icons\Glass Numbers\glass_numbers\PNG\glass_numbers_1.png"/>
          <p:cNvPicPr>
            <a:picLocks noChangeAspect="1" noChangeArrowheads="1"/>
          </p:cNvPicPr>
          <p:nvPr/>
        </p:nvPicPr>
        <p:blipFill>
          <a:blip r:embed="rId7" cstate="print"/>
          <a:srcRect/>
          <a:stretch>
            <a:fillRect/>
          </a:stretch>
        </p:blipFill>
        <p:spPr bwMode="auto">
          <a:xfrm>
            <a:off x="63501" y="1358903"/>
            <a:ext cx="654845" cy="698501"/>
          </a:xfrm>
          <a:prstGeom prst="rect">
            <a:avLst/>
          </a:prstGeom>
          <a:noFill/>
        </p:spPr>
      </p:pic>
      <p:sp>
        <p:nvSpPr>
          <p:cNvPr id="9" name="Rounded Rectangle 8"/>
          <p:cNvSpPr/>
          <p:nvPr/>
        </p:nvSpPr>
        <p:spPr bwMode="auto">
          <a:xfrm>
            <a:off x="381000" y="3733800"/>
            <a:ext cx="1219200" cy="104140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Narrow" pitchFamily="34" charset="0"/>
            </a:endParaRPr>
          </a:p>
        </p:txBody>
      </p:sp>
      <p:pic>
        <p:nvPicPr>
          <p:cNvPr id="18434" name="Picture 2" descr="http://www.xilinx.com/ipcenter/images/Logicore.gif"/>
          <p:cNvPicPr>
            <a:picLocks noChangeAspect="1" noChangeArrowheads="1"/>
          </p:cNvPicPr>
          <p:nvPr/>
        </p:nvPicPr>
        <p:blipFill>
          <a:blip r:embed="rId8" cstate="print"/>
          <a:srcRect/>
          <a:stretch>
            <a:fillRect/>
          </a:stretch>
        </p:blipFill>
        <p:spPr bwMode="auto">
          <a:xfrm>
            <a:off x="492125" y="4216400"/>
            <a:ext cx="990600" cy="410392"/>
          </a:xfrm>
          <a:prstGeom prst="rect">
            <a:avLst/>
          </a:prstGeom>
          <a:noFill/>
        </p:spPr>
      </p:pic>
      <p:pic>
        <p:nvPicPr>
          <p:cNvPr id="12295" name="Picture 7" descr="http://klabs.org/richcontent/MAPLDCon03/logos/xilinx_logo.gif"/>
          <p:cNvPicPr>
            <a:picLocks noChangeAspect="1" noChangeArrowheads="1"/>
          </p:cNvPicPr>
          <p:nvPr/>
        </p:nvPicPr>
        <p:blipFill>
          <a:blip r:embed="rId9" cstate="print"/>
          <a:srcRect/>
          <a:stretch>
            <a:fillRect/>
          </a:stretch>
        </p:blipFill>
        <p:spPr bwMode="auto">
          <a:xfrm>
            <a:off x="457200" y="3886200"/>
            <a:ext cx="1104900" cy="326831"/>
          </a:xfrm>
          <a:prstGeom prst="roundRect">
            <a:avLst>
              <a:gd name="adj" fmla="val 8594"/>
            </a:avLst>
          </a:prstGeom>
          <a:solidFill>
            <a:srgbClr val="FFFFFF">
              <a:shade val="85000"/>
            </a:srgbClr>
          </a:solidFill>
          <a:ln>
            <a:noFill/>
          </a:ln>
          <a:effectLst/>
        </p:spPr>
      </p:pic>
      <p:sp>
        <p:nvSpPr>
          <p:cNvPr id="11" name="Rounded Rectangle 10"/>
          <p:cNvSpPr/>
          <p:nvPr/>
        </p:nvSpPr>
        <p:spPr bwMode="auto">
          <a:xfrm>
            <a:off x="381000" y="4800600"/>
            <a:ext cx="1219200" cy="91440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Narrow" pitchFamily="34" charset="0"/>
            </a:endParaRPr>
          </a:p>
        </p:txBody>
      </p:sp>
      <p:pic>
        <p:nvPicPr>
          <p:cNvPr id="18436" name="Picture 4" descr="File:Vhdl signed adder.png"/>
          <p:cNvPicPr>
            <a:picLocks noChangeAspect="1" noChangeArrowheads="1"/>
          </p:cNvPicPr>
          <p:nvPr/>
        </p:nvPicPr>
        <p:blipFill>
          <a:blip r:embed="rId10" cstate="print"/>
          <a:srcRect l="8618" t="18538" r="61221" b="64349"/>
          <a:stretch>
            <a:fillRect/>
          </a:stretch>
        </p:blipFill>
        <p:spPr bwMode="auto">
          <a:xfrm>
            <a:off x="444500" y="4902200"/>
            <a:ext cx="1066800" cy="685800"/>
          </a:xfrm>
          <a:prstGeom prst="rect">
            <a:avLst/>
          </a:prstGeom>
          <a:noFill/>
        </p:spPr>
      </p:pic>
      <p:sp>
        <p:nvSpPr>
          <p:cNvPr id="12" name="Rounded Rectangle 11"/>
          <p:cNvSpPr/>
          <p:nvPr>
            <p:custDataLst>
              <p:tags r:id="rId4"/>
            </p:custDataLst>
          </p:nvPr>
        </p:nvSpPr>
        <p:spPr bwMode="auto">
          <a:xfrm>
            <a:off x="2057400" y="1752600"/>
            <a:ext cx="3886200" cy="4191000"/>
          </a:xfrm>
          <a:prstGeom prst="roundRect">
            <a:avLst>
              <a:gd name="adj" fmla="val 8096"/>
            </a:avLst>
          </a:prstGeom>
          <a:solidFill>
            <a:schemeClr val="bg1"/>
          </a:solidFill>
          <a:ln w="28575" cap="flat" cmpd="sng" algn="ctr">
            <a:solidFill>
              <a:srgbClr val="FFC000"/>
            </a:solid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Narrow" pitchFamily="34" charset="0"/>
            </a:endParaRPr>
          </a:p>
        </p:txBody>
      </p:sp>
      <p:pic>
        <p:nvPicPr>
          <p:cNvPr id="18438" name="Picture 6" descr="C:\Users\rkuhlman\Pictures\3 dudes 1 iphone\Icons\Glass Numbers\glass_numbers\PNG\glass_numbers_2.png"/>
          <p:cNvPicPr>
            <a:picLocks noChangeAspect="1" noChangeArrowheads="1"/>
          </p:cNvPicPr>
          <p:nvPr/>
        </p:nvPicPr>
        <p:blipFill>
          <a:blip r:embed="rId11" cstate="print"/>
          <a:srcRect/>
          <a:stretch>
            <a:fillRect/>
          </a:stretch>
        </p:blipFill>
        <p:spPr bwMode="auto">
          <a:xfrm>
            <a:off x="1828802" y="1358903"/>
            <a:ext cx="654845" cy="698501"/>
          </a:xfrm>
          <a:prstGeom prst="rect">
            <a:avLst/>
          </a:prstGeom>
          <a:noFill/>
        </p:spPr>
      </p:pic>
      <p:pic>
        <p:nvPicPr>
          <p:cNvPr id="18439" name="Picture 7" descr="C:\Users\rkuhlman\Pictures\3 dudes 1 iphone\Icons\Glass Numbers\glass_numbers\PNG\glass_numbers_3.png"/>
          <p:cNvPicPr>
            <a:picLocks noChangeAspect="1" noChangeArrowheads="1"/>
          </p:cNvPicPr>
          <p:nvPr/>
        </p:nvPicPr>
        <p:blipFill>
          <a:blip r:embed="rId12" cstate="print"/>
          <a:srcRect/>
          <a:stretch>
            <a:fillRect/>
          </a:stretch>
        </p:blipFill>
        <p:spPr bwMode="auto">
          <a:xfrm>
            <a:off x="5987140" y="1358903"/>
            <a:ext cx="654845" cy="698501"/>
          </a:xfrm>
          <a:prstGeom prst="rect">
            <a:avLst/>
          </a:prstGeom>
          <a:noFill/>
        </p:spPr>
      </p:pic>
      <p:pic>
        <p:nvPicPr>
          <p:cNvPr id="18452" name="Picture 20" descr="\\Typhoon\marketingii\LabVIEW FPGA Marketing - Rick Kuhlman\Launch Activities\2010\LabVIEW FPGA\Screenshots\IP Int (6).JPG"/>
          <p:cNvPicPr>
            <a:picLocks noChangeAspect="1" noChangeArrowheads="1"/>
          </p:cNvPicPr>
          <p:nvPr/>
        </p:nvPicPr>
        <p:blipFill>
          <a:blip r:embed="rId13" cstate="print"/>
          <a:srcRect/>
          <a:stretch>
            <a:fillRect/>
          </a:stretch>
        </p:blipFill>
        <p:spPr bwMode="auto">
          <a:xfrm>
            <a:off x="2209800" y="2895602"/>
            <a:ext cx="3547432" cy="2711353"/>
          </a:xfrm>
          <a:prstGeom prst="rect">
            <a:avLst/>
          </a:prstGeom>
          <a:noFill/>
        </p:spPr>
      </p:pic>
      <p:pic>
        <p:nvPicPr>
          <p:cNvPr id="18453" name="Picture 21"/>
          <p:cNvPicPr>
            <a:picLocks noChangeAspect="1" noChangeArrowheads="1"/>
          </p:cNvPicPr>
          <p:nvPr/>
        </p:nvPicPr>
        <p:blipFill>
          <a:blip r:embed="rId14" cstate="print"/>
          <a:srcRect l="24325" t="18519" r="18577" b="22222"/>
          <a:stretch>
            <a:fillRect/>
          </a:stretch>
        </p:blipFill>
        <p:spPr bwMode="auto">
          <a:xfrm>
            <a:off x="6400803" y="4083149"/>
            <a:ext cx="2316703" cy="882553"/>
          </a:xfrm>
          <a:prstGeom prst="roundRect">
            <a:avLst/>
          </a:prstGeom>
          <a:noFill/>
          <a:ln w="9525">
            <a:noFill/>
            <a:miter lim="800000"/>
            <a:headEnd/>
            <a:tailEnd/>
          </a:ln>
        </p:spPr>
      </p:pic>
      <p:sp>
        <p:nvSpPr>
          <p:cNvPr id="31" name="TextBox 30"/>
          <p:cNvSpPr txBox="1"/>
          <p:nvPr/>
        </p:nvSpPr>
        <p:spPr>
          <a:xfrm>
            <a:off x="304800" y="2057402"/>
            <a:ext cx="1371600" cy="1200329"/>
          </a:xfrm>
          <a:prstGeom prst="rect">
            <a:avLst/>
          </a:prstGeom>
          <a:noFill/>
        </p:spPr>
        <p:txBody>
          <a:bodyPr wrap="square" rtlCol="0">
            <a:spAutoFit/>
          </a:bodyPr>
          <a:lstStyle/>
          <a:p>
            <a:r>
              <a:rPr lang="en-US" dirty="0" smtClean="0"/>
              <a:t>Use Core Generator</a:t>
            </a:r>
          </a:p>
          <a:p>
            <a:r>
              <a:rPr lang="en-US" dirty="0" smtClean="0"/>
              <a:t>or Custom VHDL</a:t>
            </a:r>
            <a:endParaRPr lang="en-US" dirty="0"/>
          </a:p>
        </p:txBody>
      </p:sp>
      <p:sp>
        <p:nvSpPr>
          <p:cNvPr id="32" name="TextBox 31"/>
          <p:cNvSpPr txBox="1"/>
          <p:nvPr/>
        </p:nvSpPr>
        <p:spPr>
          <a:xfrm>
            <a:off x="2133600" y="1981202"/>
            <a:ext cx="3733800" cy="646331"/>
          </a:xfrm>
          <a:prstGeom prst="rect">
            <a:avLst/>
          </a:prstGeom>
          <a:noFill/>
        </p:spPr>
        <p:txBody>
          <a:bodyPr wrap="square" rtlCol="0">
            <a:spAutoFit/>
          </a:bodyPr>
          <a:lstStyle/>
          <a:p>
            <a:r>
              <a:rPr lang="en-US" dirty="0" smtClean="0"/>
              <a:t>Configure IP Integration Node and Generate Simulation Model</a:t>
            </a:r>
            <a:endParaRPr lang="en-US" dirty="0"/>
          </a:p>
        </p:txBody>
      </p:sp>
      <p:sp>
        <p:nvSpPr>
          <p:cNvPr id="33" name="TextBox 32"/>
          <p:cNvSpPr txBox="1"/>
          <p:nvPr/>
        </p:nvSpPr>
        <p:spPr>
          <a:xfrm>
            <a:off x="6324600" y="2057402"/>
            <a:ext cx="2438400" cy="923330"/>
          </a:xfrm>
          <a:prstGeom prst="rect">
            <a:avLst/>
          </a:prstGeom>
          <a:noFill/>
        </p:spPr>
        <p:txBody>
          <a:bodyPr wrap="square" rtlCol="0">
            <a:spAutoFit/>
          </a:bodyPr>
          <a:lstStyle/>
          <a:p>
            <a:r>
              <a:rPr lang="en-US" dirty="0" smtClean="0"/>
              <a:t>Use the IP Block Using Standard LabVIEW I/O Interfaces</a:t>
            </a:r>
            <a:endParaRPr lang="en-US" dirty="0"/>
          </a:p>
        </p:txBody>
      </p:sp>
    </p:spTree>
    <p:custDataLst>
      <p:tags r:id="rId1"/>
    </p:custDataLst>
    <p:extLst>
      <p:ext uri="{BB962C8B-B14F-4D97-AF65-F5344CB8AC3E}">
        <p14:creationId xmlns:p14="http://schemas.microsoft.com/office/powerpoint/2010/main" val="25400452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3" cstate="print"/>
          <a:srcRect l="37755" t="15533" r="16004" b="8845"/>
          <a:stretch>
            <a:fillRect/>
          </a:stretch>
        </p:blipFill>
        <p:spPr bwMode="auto">
          <a:xfrm>
            <a:off x="561860" y="1877313"/>
            <a:ext cx="1668574" cy="159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96458" y="5327524"/>
            <a:ext cx="3134704" cy="369332"/>
          </a:xfrm>
          <a:prstGeom prst="rect">
            <a:avLst/>
          </a:prstGeom>
          <a:noFill/>
        </p:spPr>
        <p:txBody>
          <a:bodyPr wrap="none" rtlCol="0">
            <a:spAutoFit/>
          </a:bodyPr>
          <a:lstStyle/>
          <a:p>
            <a:r>
              <a:rPr lang="en-US" b="1" dirty="0" smtClean="0"/>
              <a:t>Linux Target (RHEL or Scientific)</a:t>
            </a:r>
            <a:endParaRPr lang="en-US" b="1" dirty="0"/>
          </a:p>
        </p:txBody>
      </p:sp>
      <p:sp>
        <p:nvSpPr>
          <p:cNvPr id="8" name="TextBox 7"/>
          <p:cNvSpPr txBox="1"/>
          <p:nvPr/>
        </p:nvSpPr>
        <p:spPr>
          <a:xfrm>
            <a:off x="4683109" y="3287929"/>
            <a:ext cx="1546770" cy="646331"/>
          </a:xfrm>
          <a:prstGeom prst="rect">
            <a:avLst/>
          </a:prstGeom>
          <a:noFill/>
        </p:spPr>
        <p:txBody>
          <a:bodyPr wrap="none" rtlCol="0">
            <a:spAutoFit/>
          </a:bodyPr>
          <a:lstStyle/>
          <a:p>
            <a:pPr algn="ctr"/>
            <a:r>
              <a:rPr lang="en-US" b="1" dirty="0" smtClean="0"/>
              <a:t>FPGA Interface</a:t>
            </a:r>
            <a:br>
              <a:rPr lang="en-US" b="1" dirty="0" smtClean="0"/>
            </a:br>
            <a:r>
              <a:rPr lang="en-US" b="1" dirty="0" smtClean="0"/>
              <a:t>C API</a:t>
            </a:r>
            <a:endParaRPr lang="en-US" b="1" dirty="0"/>
          </a:p>
        </p:txBody>
      </p:sp>
      <p:sp>
        <p:nvSpPr>
          <p:cNvPr id="9" name="TextBox 8"/>
          <p:cNvSpPr txBox="1"/>
          <p:nvPr/>
        </p:nvSpPr>
        <p:spPr>
          <a:xfrm>
            <a:off x="6523477" y="5356553"/>
            <a:ext cx="1610890" cy="369332"/>
          </a:xfrm>
          <a:prstGeom prst="rect">
            <a:avLst/>
          </a:prstGeom>
          <a:noFill/>
        </p:spPr>
        <p:txBody>
          <a:bodyPr wrap="none" rtlCol="0">
            <a:spAutoFit/>
          </a:bodyPr>
          <a:lstStyle/>
          <a:p>
            <a:r>
              <a:rPr lang="en-US" b="1" dirty="0" smtClean="0"/>
              <a:t>NI FPGA Device</a:t>
            </a:r>
            <a:endParaRPr lang="en-US" b="1" dirty="0"/>
          </a:p>
        </p:txBody>
      </p:sp>
      <p:cxnSp>
        <p:nvCxnSpPr>
          <p:cNvPr id="11" name="Straight Arrow Connector 10"/>
          <p:cNvCxnSpPr/>
          <p:nvPr/>
        </p:nvCxnSpPr>
        <p:spPr>
          <a:xfrm>
            <a:off x="4530610" y="4315712"/>
            <a:ext cx="1741982" cy="2117"/>
          </a:xfrm>
          <a:prstGeom prst="straightConnector1">
            <a:avLst/>
          </a:prstGeom>
          <a:ln w="34925" cap="flat" cmpd="sng" algn="ctr">
            <a:solidFill>
              <a:schemeClr val="accent1"/>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413658" y="268513"/>
            <a:ext cx="8229600" cy="1143000"/>
          </a:xfrm>
        </p:spPr>
        <p:txBody>
          <a:bodyPr>
            <a:normAutofit/>
          </a:bodyPr>
          <a:lstStyle/>
          <a:p>
            <a:r>
              <a:rPr lang="en-US" dirty="0" smtClean="0"/>
              <a:t>FPGA Interface C API for Linux</a:t>
            </a:r>
            <a:endParaRPr lang="en-US" sz="2200" dirty="0"/>
          </a:p>
        </p:txBody>
      </p:sp>
      <p:pic>
        <p:nvPicPr>
          <p:cNvPr id="15" name="Picture 14" descr="PXI Chassis_ ONLY_03160602_8917_p.png"/>
          <p:cNvPicPr>
            <a:picLocks noChangeAspect="1"/>
          </p:cNvPicPr>
          <p:nvPr/>
        </p:nvPicPr>
        <p:blipFill>
          <a:blip r:embed="rId4" cstate="print"/>
          <a:stretch>
            <a:fillRect/>
          </a:stretch>
        </p:blipFill>
        <p:spPr>
          <a:xfrm>
            <a:off x="787400" y="2857840"/>
            <a:ext cx="3505200" cy="2700187"/>
          </a:xfrm>
          <a:prstGeom prst="rect">
            <a:avLst/>
          </a:prstGeom>
          <a:effectLst>
            <a:outerShdw blurRad="50800" dist="76200" dir="13500000">
              <a:srgbClr val="000000">
                <a:alpha val="34000"/>
              </a:srgbClr>
            </a:outerShdw>
          </a:effectLst>
        </p:spPr>
      </p:pic>
      <p:pic>
        <p:nvPicPr>
          <p:cNvPr id="14" name="Picture 13" descr="FlexRio-adapter-and-module.png"/>
          <p:cNvPicPr>
            <a:picLocks noChangeAspect="1"/>
          </p:cNvPicPr>
          <p:nvPr/>
        </p:nvPicPr>
        <p:blipFill>
          <a:blip r:embed="rId5" cstate="print">
            <a:clrChange>
              <a:clrFrom>
                <a:srgbClr val="FFFFFF"/>
              </a:clrFrom>
              <a:clrTo>
                <a:srgbClr val="FFFFFF">
                  <a:alpha val="0"/>
                </a:srgbClr>
              </a:clrTo>
            </a:clrChange>
          </a:blip>
          <a:srcRect b="7275"/>
          <a:stretch>
            <a:fillRect/>
          </a:stretch>
        </p:blipFill>
        <p:spPr>
          <a:xfrm>
            <a:off x="6281214" y="3198977"/>
            <a:ext cx="2862785" cy="1692147"/>
          </a:xfrm>
          <a:prstGeom prst="rect">
            <a:avLst/>
          </a:prstGeom>
          <a:effectLst>
            <a:reflection stA="50000" endPos="25000" dir="5400000" sy="-100000" algn="bl" rotWithShape="0"/>
          </a:effectLst>
        </p:spPr>
      </p:pic>
    </p:spTree>
    <p:extLst>
      <p:ext uri="{BB962C8B-B14F-4D97-AF65-F5344CB8AC3E}">
        <p14:creationId xmlns:p14="http://schemas.microsoft.com/office/powerpoint/2010/main" val="5975685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tabLst>
                <a:tab pos="6454775" algn="l"/>
              </a:tabLst>
            </a:pPr>
            <a:r>
              <a:rPr lang="en-US" dirty="0" smtClean="0"/>
              <a:t>Open Architecture</a:t>
            </a:r>
          </a:p>
        </p:txBody>
      </p:sp>
      <p:sp>
        <p:nvSpPr>
          <p:cNvPr id="12291" name="Content Placeholder 2"/>
          <p:cNvSpPr>
            <a:spLocks noGrp="1"/>
          </p:cNvSpPr>
          <p:nvPr>
            <p:ph idx="1"/>
          </p:nvPr>
        </p:nvSpPr>
        <p:spPr>
          <a:xfrm>
            <a:off x="381000" y="1447800"/>
            <a:ext cx="4495800" cy="4724400"/>
          </a:xfrm>
        </p:spPr>
        <p:txBody>
          <a:bodyPr/>
          <a:lstStyle/>
          <a:p>
            <a:r>
              <a:rPr lang="en-US" dirty="0" smtClean="0"/>
              <a:t>Controls standards</a:t>
            </a:r>
          </a:p>
          <a:p>
            <a:pPr lvl="1"/>
            <a:r>
              <a:rPr lang="en-US" dirty="0" smtClean="0"/>
              <a:t>EPICS, TANGO, CORBA, TINE, C</a:t>
            </a:r>
          </a:p>
          <a:p>
            <a:r>
              <a:rPr lang="en-US" dirty="0" smtClean="0"/>
              <a:t>Connectivity to different devices</a:t>
            </a:r>
          </a:p>
          <a:p>
            <a:pPr lvl="1"/>
            <a:r>
              <a:rPr lang="en-US" dirty="0" smtClean="0"/>
              <a:t>OPC, </a:t>
            </a:r>
            <a:r>
              <a:rPr lang="en-US" dirty="0" err="1" smtClean="0"/>
              <a:t>Modbus</a:t>
            </a:r>
            <a:r>
              <a:rPr lang="en-US" dirty="0" smtClean="0"/>
              <a:t>, TCP/IP, UDP, EtherCAT, Serial</a:t>
            </a:r>
          </a:p>
          <a:p>
            <a:r>
              <a:rPr lang="en-US" dirty="0" smtClean="0"/>
              <a:t>Flexibility</a:t>
            </a:r>
          </a:p>
          <a:p>
            <a:pPr lvl="1"/>
            <a:r>
              <a:rPr lang="en-US" dirty="0" smtClean="0"/>
              <a:t>Windows, RTOS, FPGA</a:t>
            </a:r>
          </a:p>
        </p:txBody>
      </p:sp>
      <p:pic>
        <p:nvPicPr>
          <p:cNvPr id="12292" name="Picture 4" descr="2006-11-07_164519"/>
          <p:cNvPicPr>
            <a:picLocks noChangeAspect="1" noChangeArrowheads="1"/>
          </p:cNvPicPr>
          <p:nvPr/>
        </p:nvPicPr>
        <p:blipFill>
          <a:blip r:embed="rId3" cstate="print"/>
          <a:srcRect/>
          <a:stretch>
            <a:fillRect/>
          </a:stretch>
        </p:blipFill>
        <p:spPr bwMode="auto">
          <a:xfrm>
            <a:off x="4876800" y="1676400"/>
            <a:ext cx="4088023" cy="3505200"/>
          </a:xfrm>
          <a:prstGeom prst="rect">
            <a:avLst/>
          </a:prstGeom>
          <a:noFill/>
          <a:ln w="9525">
            <a:noFill/>
            <a:miter lim="800000"/>
            <a:headEnd/>
            <a:tailEnd/>
          </a:ln>
        </p:spPr>
      </p:pic>
    </p:spTree>
    <p:extLst>
      <p:ext uri="{BB962C8B-B14F-4D97-AF65-F5344CB8AC3E}">
        <p14:creationId xmlns:p14="http://schemas.microsoft.com/office/powerpoint/2010/main" val="2905346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21"/>
          <p:cNvSpPr>
            <a:spLocks noChangeArrowheads="1"/>
          </p:cNvSpPr>
          <p:nvPr/>
        </p:nvSpPr>
        <p:spPr bwMode="auto">
          <a:xfrm rot="10800000" flipV="1">
            <a:off x="1538868" y="3979852"/>
            <a:ext cx="5902712" cy="322263"/>
          </a:xfrm>
          <a:prstGeom prst="triangle">
            <a:avLst>
              <a:gd name="adj" fmla="val 50000"/>
            </a:avLst>
          </a:prstGeom>
          <a:gradFill rotWithShape="1">
            <a:gsLst>
              <a:gs pos="0">
                <a:srgbClr val="0067AC">
                  <a:alpha val="39998"/>
                </a:srgbClr>
              </a:gs>
              <a:gs pos="100000">
                <a:schemeClr val="bg1"/>
              </a:gs>
            </a:gsLst>
            <a:lin ang="16200000" scaled="1"/>
          </a:gradFill>
          <a:ln w="9525" algn="ctr">
            <a:noFill/>
            <a:miter lim="800000"/>
            <a:headEnd/>
            <a:tailEnd/>
          </a:ln>
        </p:spPr>
        <p:txBody>
          <a:bodyPr wrap="none" anchor="ctr"/>
          <a:lstStyle/>
          <a:p>
            <a:pPr algn="ctr" rtl="0"/>
            <a:endParaRPr lang="en-US" sz="1400" kern="1200" dirty="0">
              <a:solidFill>
                <a:srgbClr val="000000"/>
              </a:solidFill>
              <a:latin typeface="Arial" charset="0"/>
              <a:ea typeface="+mn-ea"/>
              <a:cs typeface="Arial" charset="0"/>
            </a:endParaRPr>
          </a:p>
        </p:txBody>
      </p:sp>
      <p:sp>
        <p:nvSpPr>
          <p:cNvPr id="47" name="AutoShape 21"/>
          <p:cNvSpPr>
            <a:spLocks noChangeArrowheads="1"/>
          </p:cNvSpPr>
          <p:nvPr/>
        </p:nvSpPr>
        <p:spPr bwMode="auto">
          <a:xfrm flipV="1">
            <a:off x="623888" y="2778116"/>
            <a:ext cx="7924800" cy="304800"/>
          </a:xfrm>
          <a:prstGeom prst="triangle">
            <a:avLst>
              <a:gd name="adj" fmla="val 50000"/>
            </a:avLst>
          </a:prstGeom>
          <a:gradFill rotWithShape="1">
            <a:gsLst>
              <a:gs pos="0">
                <a:srgbClr val="0067AC">
                  <a:alpha val="39998"/>
                </a:srgbClr>
              </a:gs>
              <a:gs pos="100000">
                <a:schemeClr val="bg1"/>
              </a:gs>
            </a:gsLst>
            <a:lin ang="16200000" scaled="1"/>
          </a:gradFill>
          <a:ln w="9525" algn="ctr">
            <a:noFill/>
            <a:miter lim="800000"/>
            <a:headEnd/>
            <a:tailEnd/>
          </a:ln>
        </p:spPr>
        <p:txBody>
          <a:bodyPr wrap="none" anchor="ctr"/>
          <a:lstStyle/>
          <a:p>
            <a:pPr algn="ctr" rtl="0"/>
            <a:endParaRPr lang="en-US" sz="1400" kern="1200" dirty="0">
              <a:solidFill>
                <a:srgbClr val="000000"/>
              </a:solidFill>
              <a:latin typeface="Arial" charset="0"/>
              <a:ea typeface="+mn-ea"/>
              <a:cs typeface="Arial" charset="0"/>
            </a:endParaRPr>
          </a:p>
        </p:txBody>
      </p:sp>
      <p:sp>
        <p:nvSpPr>
          <p:cNvPr id="36" name="AutoShape 16"/>
          <p:cNvSpPr>
            <a:spLocks noChangeArrowheads="1"/>
          </p:cNvSpPr>
          <p:nvPr/>
        </p:nvSpPr>
        <p:spPr bwMode="auto">
          <a:xfrm>
            <a:off x="1097280" y="4286876"/>
            <a:ext cx="7040880" cy="1600200"/>
          </a:xfrm>
          <a:prstGeom prst="roundRect">
            <a:avLst>
              <a:gd name="adj" fmla="val 16667"/>
            </a:avLst>
          </a:prstGeom>
          <a:solidFill>
            <a:schemeClr val="bg1"/>
          </a:solidFill>
          <a:ln>
            <a:noFill/>
            <a:headEnd type="none" w="sm" len="sm"/>
            <a:tailEnd type="none" w="sm" len="sm"/>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wrap="none" anchor="ctr"/>
          <a:lstStyle/>
          <a:p>
            <a:pPr algn="l" rtl="0"/>
            <a:endParaRPr lang="en-US" kern="1200" dirty="0">
              <a:solidFill>
                <a:srgbClr val="FFFFFF"/>
              </a:solidFill>
              <a:latin typeface="Franklin Gothic Medium" pitchFamily="34" charset="0"/>
              <a:ea typeface="+mn-ea"/>
              <a:cs typeface="+mn-cs"/>
            </a:endParaRPr>
          </a:p>
        </p:txBody>
      </p:sp>
      <p:pic>
        <p:nvPicPr>
          <p:cNvPr id="32" name="Picture 11" descr="PXI 8-Slot Front View (pxi1042_d02_m)"/>
          <p:cNvPicPr>
            <a:picLocks noChangeAspect="1" noChangeArrowheads="1"/>
          </p:cNvPicPr>
          <p:nvPr/>
        </p:nvPicPr>
        <p:blipFill>
          <a:blip r:embed="rId3" cstate="screen"/>
          <a:srcRect/>
          <a:stretch>
            <a:fillRect/>
          </a:stretch>
        </p:blipFill>
        <p:spPr bwMode="auto">
          <a:xfrm>
            <a:off x="2752560" y="4378316"/>
            <a:ext cx="1524000" cy="1112837"/>
          </a:xfrm>
          <a:prstGeom prst="rect">
            <a:avLst/>
          </a:prstGeom>
          <a:noFill/>
        </p:spPr>
      </p:pic>
      <p:sp>
        <p:nvSpPr>
          <p:cNvPr id="34" name="Text Box 14"/>
          <p:cNvSpPr txBox="1">
            <a:spLocks noChangeArrowheads="1"/>
          </p:cNvSpPr>
          <p:nvPr/>
        </p:nvSpPr>
        <p:spPr bwMode="auto">
          <a:xfrm>
            <a:off x="2904960" y="5496153"/>
            <a:ext cx="1132114" cy="307777"/>
          </a:xfrm>
          <a:prstGeom prst="rect">
            <a:avLst/>
          </a:prstGeom>
          <a:noFill/>
          <a:ln w="9525" algn="ctr">
            <a:noFill/>
            <a:miter lim="800000"/>
            <a:headEnd/>
            <a:tailEnd/>
          </a:ln>
          <a:effectLst/>
        </p:spPr>
        <p:txBody>
          <a:bodyPr wrap="square">
            <a:spAutoFit/>
          </a:bodyPr>
          <a:lstStyle/>
          <a:p>
            <a:pPr algn="ctr" rtl="0">
              <a:spcBef>
                <a:spcPct val="0"/>
              </a:spcBef>
            </a:pPr>
            <a:r>
              <a:rPr lang="en-US" sz="1400" b="1" kern="1200" dirty="0">
                <a:solidFill>
                  <a:srgbClr val="000000"/>
                </a:solidFill>
                <a:latin typeface="Franklin Gothic Book"/>
                <a:ea typeface="+mn-ea"/>
                <a:cs typeface="Arial" pitchFamily="34" charset="0"/>
              </a:rPr>
              <a:t>PXI</a:t>
            </a:r>
          </a:p>
        </p:txBody>
      </p:sp>
      <p:pic>
        <p:nvPicPr>
          <p:cNvPr id="41" name="Picture 18" descr="GX270optiplex2"/>
          <p:cNvPicPr>
            <a:picLocks noChangeAspect="1" noChangeArrowheads="1"/>
          </p:cNvPicPr>
          <p:nvPr/>
        </p:nvPicPr>
        <p:blipFill>
          <a:blip r:embed="rId4" cstate="screen"/>
          <a:srcRect/>
          <a:stretch>
            <a:fillRect/>
          </a:stretch>
        </p:blipFill>
        <p:spPr bwMode="auto">
          <a:xfrm>
            <a:off x="1992336" y="4410859"/>
            <a:ext cx="687388" cy="1047750"/>
          </a:xfrm>
          <a:prstGeom prst="rect">
            <a:avLst/>
          </a:prstGeom>
          <a:noFill/>
          <a:ln w="9525">
            <a:noFill/>
            <a:miter lim="800000"/>
            <a:headEnd/>
            <a:tailEnd/>
          </a:ln>
        </p:spPr>
      </p:pic>
      <p:sp>
        <p:nvSpPr>
          <p:cNvPr id="42" name="Text Box 14"/>
          <p:cNvSpPr txBox="1">
            <a:spLocks noChangeArrowheads="1"/>
          </p:cNvSpPr>
          <p:nvPr/>
        </p:nvSpPr>
        <p:spPr bwMode="auto">
          <a:xfrm>
            <a:off x="1306536" y="5496153"/>
            <a:ext cx="1485900" cy="307777"/>
          </a:xfrm>
          <a:prstGeom prst="rect">
            <a:avLst/>
          </a:prstGeom>
          <a:noFill/>
          <a:ln w="9525" algn="ctr">
            <a:noFill/>
            <a:miter lim="800000"/>
            <a:headEnd/>
            <a:tailEnd/>
          </a:ln>
          <a:effectLst/>
        </p:spPr>
        <p:txBody>
          <a:bodyPr wrap="square">
            <a:spAutoFit/>
          </a:bodyPr>
          <a:lstStyle/>
          <a:p>
            <a:pPr algn="ctr" rtl="0">
              <a:spcBef>
                <a:spcPct val="0"/>
              </a:spcBef>
            </a:pPr>
            <a:r>
              <a:rPr lang="en-US" sz="1400" b="1" kern="1200" dirty="0">
                <a:solidFill>
                  <a:srgbClr val="000000"/>
                </a:solidFill>
                <a:latin typeface="Franklin Gothic Book"/>
                <a:ea typeface="+mn-ea"/>
                <a:cs typeface="Arial" pitchFamily="34" charset="0"/>
              </a:rPr>
              <a:t>PC/Mac/Linux</a:t>
            </a:r>
          </a:p>
        </p:txBody>
      </p:sp>
      <p:pic>
        <p:nvPicPr>
          <p:cNvPr id="43" name="Picture 42" descr="Front View"/>
          <p:cNvPicPr>
            <a:picLocks noChangeAspect="1" noChangeArrowheads="1"/>
          </p:cNvPicPr>
          <p:nvPr/>
        </p:nvPicPr>
        <p:blipFill>
          <a:blip r:embed="rId5" cstate="screen"/>
          <a:srcRect/>
          <a:stretch>
            <a:fillRect/>
          </a:stretch>
        </p:blipFill>
        <p:spPr bwMode="auto">
          <a:xfrm>
            <a:off x="1154136" y="4626233"/>
            <a:ext cx="857250" cy="617002"/>
          </a:xfrm>
          <a:prstGeom prst="rect">
            <a:avLst/>
          </a:prstGeom>
          <a:noFill/>
        </p:spPr>
      </p:pic>
      <p:sp>
        <p:nvSpPr>
          <p:cNvPr id="40" name="Text Box 25"/>
          <p:cNvSpPr txBox="1">
            <a:spLocks noChangeArrowheads="1"/>
          </p:cNvSpPr>
          <p:nvPr/>
        </p:nvSpPr>
        <p:spPr bwMode="auto">
          <a:xfrm>
            <a:off x="5807964" y="5496153"/>
            <a:ext cx="1142999" cy="307777"/>
          </a:xfrm>
          <a:prstGeom prst="rect">
            <a:avLst/>
          </a:prstGeom>
          <a:noFill/>
          <a:ln w="9525" algn="ctr">
            <a:noFill/>
            <a:miter lim="800000"/>
            <a:headEnd/>
            <a:tailEnd/>
          </a:ln>
          <a:effectLst/>
        </p:spPr>
        <p:txBody>
          <a:bodyPr wrap="square">
            <a:spAutoFit/>
          </a:bodyPr>
          <a:lstStyle/>
          <a:p>
            <a:pPr algn="ctr" rtl="0">
              <a:spcBef>
                <a:spcPct val="0"/>
              </a:spcBef>
            </a:pPr>
            <a:r>
              <a:rPr lang="en-US" sz="1400" b="1" kern="1200" dirty="0">
                <a:solidFill>
                  <a:srgbClr val="000000"/>
                </a:solidFill>
                <a:latin typeface="Franklin Gothic Book"/>
                <a:ea typeface="+mn-ea"/>
                <a:cs typeface="Arial" pitchFamily="34" charset="0"/>
              </a:rPr>
              <a:t>FlexRIO</a:t>
            </a:r>
          </a:p>
        </p:txBody>
      </p:sp>
      <p:pic>
        <p:nvPicPr>
          <p:cNvPr id="48" name="Picture 9" descr="652315?role=preview"/>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5731764" y="4660414"/>
            <a:ext cx="1266092" cy="548640"/>
          </a:xfrm>
          <a:prstGeom prst="rect">
            <a:avLst/>
          </a:prstGeom>
          <a:noFill/>
          <a:ln w="9525">
            <a:noFill/>
            <a:miter lim="800000"/>
            <a:headEnd/>
            <a:tailEnd/>
          </a:ln>
        </p:spPr>
      </p:pic>
      <p:sp>
        <p:nvSpPr>
          <p:cNvPr id="50" name="AutoShape 12"/>
          <p:cNvSpPr>
            <a:spLocks noChangeArrowheads="1"/>
          </p:cNvSpPr>
          <p:nvPr/>
        </p:nvSpPr>
        <p:spPr bwMode="auto">
          <a:xfrm>
            <a:off x="91440" y="995036"/>
            <a:ext cx="8961120" cy="1737360"/>
          </a:xfrm>
          <a:prstGeom prst="roundRect">
            <a:avLst>
              <a:gd name="adj" fmla="val 16667"/>
            </a:avLst>
          </a:prstGeom>
          <a:solidFill>
            <a:schemeClr val="bg1"/>
          </a:solidFill>
          <a:ln w="25400">
            <a:solidFill>
              <a:schemeClr val="bg2"/>
            </a:solidFill>
            <a:beve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rtl="0">
              <a:defRPr/>
            </a:pPr>
            <a:endParaRPr lang="en-US" sz="1400" kern="1200" dirty="0">
              <a:solidFill>
                <a:srgbClr val="FFFFFF"/>
              </a:solidFill>
              <a:latin typeface="Arial" pitchFamily="34" charset="0"/>
              <a:ea typeface="+mn-ea"/>
              <a:cs typeface="Arial" pitchFamily="34" charset="0"/>
            </a:endParaRPr>
          </a:p>
        </p:txBody>
      </p:sp>
      <p:pic>
        <p:nvPicPr>
          <p:cNvPr id="51" name="Picture 21" descr="lv"/>
          <p:cNvPicPr>
            <a:picLocks noChangeAspect="1" noChangeArrowheads="1"/>
          </p:cNvPicPr>
          <p:nvPr/>
        </p:nvPicPr>
        <p:blipFill>
          <a:blip r:embed="rId7" cstate="screen"/>
          <a:srcRect l="662" t="873" r="662" b="873"/>
          <a:stretch>
            <a:fillRect/>
          </a:stretch>
        </p:blipFill>
        <p:spPr bwMode="auto">
          <a:xfrm>
            <a:off x="5748338" y="1288274"/>
            <a:ext cx="1643062" cy="1241425"/>
          </a:xfrm>
          <a:prstGeom prst="rect">
            <a:avLst/>
          </a:prstGeom>
          <a:noFill/>
          <a:ln w="31750" cap="rnd">
            <a:solidFill>
              <a:srgbClr val="0067AC"/>
            </a:solidFill>
            <a:round/>
            <a:headEnd/>
            <a:tailEnd/>
          </a:ln>
        </p:spPr>
      </p:pic>
      <p:pic>
        <p:nvPicPr>
          <p:cNvPr id="52" name="Picture 12"/>
          <p:cNvPicPr>
            <a:picLocks noChangeAspect="1" noChangeArrowheads="1"/>
          </p:cNvPicPr>
          <p:nvPr/>
        </p:nvPicPr>
        <p:blipFill>
          <a:blip r:embed="rId8" cstate="screen"/>
          <a:srcRect/>
          <a:stretch>
            <a:fillRect/>
          </a:stretch>
        </p:blipFill>
        <p:spPr bwMode="auto">
          <a:xfrm>
            <a:off x="7537768" y="1292216"/>
            <a:ext cx="1444625" cy="1236663"/>
          </a:xfrm>
          <a:prstGeom prst="rect">
            <a:avLst/>
          </a:prstGeom>
          <a:noFill/>
          <a:ln w="31750" cap="rnd">
            <a:solidFill>
              <a:srgbClr val="336699"/>
            </a:solidFill>
            <a:round/>
            <a:headEnd/>
            <a:tailEnd/>
          </a:ln>
        </p:spPr>
      </p:pic>
      <p:pic>
        <p:nvPicPr>
          <p:cNvPr id="53" name="Picture 4"/>
          <p:cNvPicPr>
            <a:picLocks noChangeAspect="1" noChangeArrowheads="1"/>
          </p:cNvPicPr>
          <p:nvPr/>
        </p:nvPicPr>
        <p:blipFill>
          <a:blip r:embed="rId9" cstate="screen"/>
          <a:srcRect/>
          <a:stretch>
            <a:fillRect/>
          </a:stretch>
        </p:blipFill>
        <p:spPr bwMode="auto">
          <a:xfrm>
            <a:off x="3846475" y="1289721"/>
            <a:ext cx="1746250" cy="1286226"/>
          </a:xfrm>
          <a:prstGeom prst="rect">
            <a:avLst/>
          </a:prstGeom>
          <a:noFill/>
          <a:ln w="31750" cap="rnd" algn="ctr">
            <a:solidFill>
              <a:srgbClr val="0067AC"/>
            </a:solidFill>
            <a:round/>
            <a:headEnd/>
            <a:tailEnd/>
          </a:ln>
        </p:spPr>
      </p:pic>
      <p:pic>
        <p:nvPicPr>
          <p:cNvPr id="54" name="Picture 2" descr="http://quark.natinst.com:9000/qwaf/rootserver/assets/509927?role=preview"/>
          <p:cNvPicPr>
            <a:picLocks noChangeAspect="1" noChangeArrowheads="1"/>
          </p:cNvPicPr>
          <p:nvPr/>
        </p:nvPicPr>
        <p:blipFill>
          <a:blip r:embed="rId10" cstate="screen"/>
          <a:srcRect/>
          <a:stretch>
            <a:fillRect/>
          </a:stretch>
        </p:blipFill>
        <p:spPr bwMode="auto">
          <a:xfrm>
            <a:off x="228600" y="1299424"/>
            <a:ext cx="1600200" cy="1288192"/>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5" name="TextBox 54"/>
          <p:cNvSpPr txBox="1"/>
          <p:nvPr/>
        </p:nvSpPr>
        <p:spPr>
          <a:xfrm>
            <a:off x="342900" y="990600"/>
            <a:ext cx="1371600" cy="307777"/>
          </a:xfrm>
          <a:prstGeom prst="rect">
            <a:avLst/>
          </a:prstGeom>
          <a:noFill/>
        </p:spPr>
        <p:txBody>
          <a:bodyPr wrap="square" rtlCol="0">
            <a:spAutoFit/>
          </a:bodyPr>
          <a:lstStyle/>
          <a:p>
            <a:pPr algn="ctr" rtl="0"/>
            <a:r>
              <a:rPr lang="en-US" sz="1400" b="1" kern="1200" dirty="0">
                <a:solidFill>
                  <a:srgbClr val="000000"/>
                </a:solidFill>
                <a:latin typeface="Franklin Gothic Book"/>
                <a:ea typeface="+mn-ea"/>
                <a:cs typeface="Arial" pitchFamily="34" charset="0"/>
              </a:rPr>
              <a:t>Data Flow</a:t>
            </a:r>
          </a:p>
        </p:txBody>
      </p:sp>
      <p:sp>
        <p:nvSpPr>
          <p:cNvPr id="56" name="TextBox 55"/>
          <p:cNvSpPr txBox="1"/>
          <p:nvPr/>
        </p:nvSpPr>
        <p:spPr>
          <a:xfrm>
            <a:off x="2180308" y="990600"/>
            <a:ext cx="1371600" cy="307777"/>
          </a:xfrm>
          <a:prstGeom prst="rect">
            <a:avLst/>
          </a:prstGeom>
          <a:noFill/>
        </p:spPr>
        <p:txBody>
          <a:bodyPr wrap="square" rtlCol="0">
            <a:spAutoFit/>
          </a:bodyPr>
          <a:lstStyle/>
          <a:p>
            <a:pPr algn="ctr" rtl="0"/>
            <a:r>
              <a:rPr lang="en-US" sz="1400" b="1" kern="1200" dirty="0">
                <a:solidFill>
                  <a:srgbClr val="000000"/>
                </a:solidFill>
                <a:latin typeface="Franklin Gothic Book"/>
                <a:ea typeface="+mn-ea"/>
                <a:cs typeface="Arial" pitchFamily="34" charset="0"/>
              </a:rPr>
              <a:t>C Code</a:t>
            </a:r>
          </a:p>
        </p:txBody>
      </p:sp>
      <p:sp>
        <p:nvSpPr>
          <p:cNvPr id="57" name="TextBox 56"/>
          <p:cNvSpPr txBox="1"/>
          <p:nvPr/>
        </p:nvSpPr>
        <p:spPr>
          <a:xfrm>
            <a:off x="4021795" y="990600"/>
            <a:ext cx="1371600" cy="307777"/>
          </a:xfrm>
          <a:prstGeom prst="rect">
            <a:avLst/>
          </a:prstGeom>
          <a:noFill/>
        </p:spPr>
        <p:txBody>
          <a:bodyPr wrap="square" rtlCol="0">
            <a:spAutoFit/>
          </a:bodyPr>
          <a:lstStyle/>
          <a:p>
            <a:pPr algn="ctr" rtl="0"/>
            <a:r>
              <a:rPr lang="en-US" sz="1400" b="1" kern="1200" dirty="0">
                <a:solidFill>
                  <a:srgbClr val="000000"/>
                </a:solidFill>
                <a:latin typeface="Franklin Gothic Book"/>
                <a:ea typeface="+mn-ea"/>
                <a:cs typeface="Arial" pitchFamily="34" charset="0"/>
              </a:rPr>
              <a:t>Textual Math</a:t>
            </a:r>
          </a:p>
        </p:txBody>
      </p:sp>
      <p:sp>
        <p:nvSpPr>
          <p:cNvPr id="58" name="TextBox 57"/>
          <p:cNvSpPr txBox="1"/>
          <p:nvPr/>
        </p:nvSpPr>
        <p:spPr>
          <a:xfrm>
            <a:off x="5884069" y="990600"/>
            <a:ext cx="1371600" cy="307777"/>
          </a:xfrm>
          <a:prstGeom prst="rect">
            <a:avLst/>
          </a:prstGeom>
          <a:noFill/>
        </p:spPr>
        <p:txBody>
          <a:bodyPr wrap="square" rtlCol="0">
            <a:spAutoFit/>
          </a:bodyPr>
          <a:lstStyle/>
          <a:p>
            <a:pPr algn="ctr" rtl="0"/>
            <a:r>
              <a:rPr lang="en-US" sz="1400" b="1" kern="1200" dirty="0">
                <a:solidFill>
                  <a:srgbClr val="000000"/>
                </a:solidFill>
                <a:latin typeface="Franklin Gothic Book"/>
                <a:ea typeface="+mn-ea"/>
                <a:cs typeface="Arial" pitchFamily="34" charset="0"/>
              </a:rPr>
              <a:t>Simulation</a:t>
            </a:r>
          </a:p>
        </p:txBody>
      </p:sp>
      <p:sp>
        <p:nvSpPr>
          <p:cNvPr id="59" name="TextBox 58"/>
          <p:cNvSpPr txBox="1"/>
          <p:nvPr/>
        </p:nvSpPr>
        <p:spPr>
          <a:xfrm>
            <a:off x="7574280" y="990600"/>
            <a:ext cx="1371600" cy="307777"/>
          </a:xfrm>
          <a:prstGeom prst="rect">
            <a:avLst/>
          </a:prstGeom>
          <a:noFill/>
        </p:spPr>
        <p:txBody>
          <a:bodyPr wrap="square" rtlCol="0">
            <a:spAutoFit/>
          </a:bodyPr>
          <a:lstStyle/>
          <a:p>
            <a:pPr algn="ctr" rtl="0"/>
            <a:r>
              <a:rPr lang="en-US" sz="1400" b="1" kern="1200" dirty="0">
                <a:solidFill>
                  <a:srgbClr val="000000"/>
                </a:solidFill>
                <a:latin typeface="Franklin Gothic Book"/>
                <a:ea typeface="+mn-ea"/>
                <a:cs typeface="Arial" pitchFamily="34" charset="0"/>
              </a:rPr>
              <a:t>Statechart</a:t>
            </a:r>
          </a:p>
        </p:txBody>
      </p:sp>
      <p:grpSp>
        <p:nvGrpSpPr>
          <p:cNvPr id="2" name="Group 35"/>
          <p:cNvGrpSpPr/>
          <p:nvPr/>
        </p:nvGrpSpPr>
        <p:grpSpPr>
          <a:xfrm>
            <a:off x="2082576" y="1373599"/>
            <a:ext cx="1567064" cy="1098852"/>
            <a:chOff x="3591760" y="1899745"/>
            <a:chExt cx="2779674" cy="2155246"/>
          </a:xfrm>
        </p:grpSpPr>
        <p:pic>
          <p:nvPicPr>
            <p:cNvPr id="61" name="Picture 2"/>
            <p:cNvPicPr>
              <a:picLocks noChangeAspect="1" noChangeArrowheads="1"/>
            </p:cNvPicPr>
            <p:nvPr/>
          </p:nvPicPr>
          <p:blipFill>
            <a:blip r:embed="rId11" cstate="screen"/>
            <a:srcRect/>
            <a:stretch>
              <a:fillRect/>
            </a:stretch>
          </p:blipFill>
          <p:spPr bwMode="auto">
            <a:xfrm>
              <a:off x="6047584" y="2819400"/>
              <a:ext cx="323850" cy="352425"/>
            </a:xfrm>
            <a:prstGeom prst="rect">
              <a:avLst/>
            </a:prstGeom>
            <a:noFill/>
            <a:ln w="9525">
              <a:noFill/>
              <a:miter lim="800000"/>
              <a:headEnd/>
              <a:tailEnd/>
            </a:ln>
            <a:effectLst/>
          </p:spPr>
        </p:pic>
        <p:sp>
          <p:nvSpPr>
            <p:cNvPr id="62" name="Isosceles Triangle 61"/>
            <p:cNvSpPr/>
            <p:nvPr/>
          </p:nvSpPr>
          <p:spPr bwMode="auto">
            <a:xfrm rot="5400000">
              <a:off x="4853301" y="2586635"/>
              <a:ext cx="1905000" cy="732800"/>
            </a:xfrm>
            <a:prstGeom prst="triangle">
              <a:avLst/>
            </a:prstGeom>
            <a:solidFill>
              <a:schemeClr val="accent3">
                <a:lumMod val="85000"/>
                <a:alpha val="47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1400" kern="1200" dirty="0">
                <a:solidFill>
                  <a:srgbClr val="000000"/>
                </a:solidFill>
                <a:latin typeface="Arial" pitchFamily="34" charset="0"/>
                <a:ea typeface="+mn-ea"/>
                <a:cs typeface="Arial" pitchFamily="34" charset="0"/>
              </a:endParaRPr>
            </a:p>
          </p:txBody>
        </p:sp>
        <p:pic>
          <p:nvPicPr>
            <p:cNvPr id="63" name="Picture 3"/>
            <p:cNvPicPr>
              <a:picLocks noChangeAspect="1" noChangeArrowheads="1"/>
            </p:cNvPicPr>
            <p:nvPr/>
          </p:nvPicPr>
          <p:blipFill>
            <a:blip r:embed="rId12" cstate="screen"/>
            <a:srcRect/>
            <a:stretch>
              <a:fillRect/>
            </a:stretch>
          </p:blipFill>
          <p:spPr bwMode="auto">
            <a:xfrm>
              <a:off x="3591760" y="1899745"/>
              <a:ext cx="1824236" cy="2155246"/>
            </a:xfrm>
            <a:prstGeom prst="rect">
              <a:avLst/>
            </a:prstGeom>
            <a:noFill/>
            <a:ln w="9525">
              <a:solidFill>
                <a:schemeClr val="tx2"/>
              </a:solidFill>
              <a:miter lim="800000"/>
              <a:headEnd/>
              <a:tailEnd/>
            </a:ln>
            <a:effectLst/>
          </p:spPr>
        </p:pic>
      </p:grpSp>
      <p:sp>
        <p:nvSpPr>
          <p:cNvPr id="64" name="Rectangle 63"/>
          <p:cNvSpPr/>
          <p:nvPr/>
        </p:nvSpPr>
        <p:spPr bwMode="auto">
          <a:xfrm>
            <a:off x="2014184" y="1280547"/>
            <a:ext cx="1670712" cy="1276064"/>
          </a:xfrm>
          <a:prstGeom prst="rect">
            <a:avLst/>
          </a:prstGeom>
          <a:noFill/>
          <a:ln w="38100" cap="flat" cmpd="sng" algn="ctr">
            <a:solidFill>
              <a:srgbClr val="0060A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1400" kern="1200" dirty="0">
              <a:solidFill>
                <a:srgbClr val="000000"/>
              </a:solidFill>
              <a:latin typeface="Arial" pitchFamily="34" charset="0"/>
              <a:ea typeface="+mn-ea"/>
              <a:cs typeface="Arial" pitchFamily="34" charset="0"/>
            </a:endParaRPr>
          </a:p>
        </p:txBody>
      </p:sp>
      <p:pic>
        <p:nvPicPr>
          <p:cNvPr id="65" name="Picture 4"/>
          <p:cNvPicPr>
            <a:picLocks noChangeAspect="1" noChangeArrowheads="1"/>
          </p:cNvPicPr>
          <p:nvPr/>
        </p:nvPicPr>
        <p:blipFill>
          <a:blip r:embed="rId13" cstate="screen"/>
          <a:srcRect/>
          <a:stretch>
            <a:fillRect/>
          </a:stretch>
        </p:blipFill>
        <p:spPr bwMode="auto">
          <a:xfrm>
            <a:off x="3837351" y="1293611"/>
            <a:ext cx="1740489" cy="1256502"/>
          </a:xfrm>
          <a:prstGeom prst="rect">
            <a:avLst/>
          </a:prstGeom>
          <a:noFill/>
          <a:ln w="9525">
            <a:noFill/>
            <a:miter lim="800000"/>
            <a:headEnd/>
            <a:tailEnd/>
          </a:ln>
          <a:effectLst/>
        </p:spPr>
      </p:pic>
      <p:sp>
        <p:nvSpPr>
          <p:cNvPr id="33" name="Text Box 13"/>
          <p:cNvSpPr txBox="1">
            <a:spLocks noChangeArrowheads="1"/>
          </p:cNvSpPr>
          <p:nvPr/>
        </p:nvSpPr>
        <p:spPr bwMode="auto">
          <a:xfrm>
            <a:off x="4235344" y="5496153"/>
            <a:ext cx="1484425" cy="307777"/>
          </a:xfrm>
          <a:prstGeom prst="rect">
            <a:avLst/>
          </a:prstGeom>
          <a:noFill/>
          <a:ln w="9525" algn="ctr">
            <a:noFill/>
            <a:miter lim="800000"/>
            <a:headEnd/>
            <a:tailEnd/>
          </a:ln>
          <a:effectLst/>
        </p:spPr>
        <p:txBody>
          <a:bodyPr wrap="square">
            <a:spAutoFit/>
          </a:bodyPr>
          <a:lstStyle/>
          <a:p>
            <a:pPr algn="ctr" rtl="0">
              <a:spcBef>
                <a:spcPct val="0"/>
              </a:spcBef>
            </a:pPr>
            <a:r>
              <a:rPr lang="en-US" sz="1400" b="1" kern="1200" dirty="0">
                <a:solidFill>
                  <a:srgbClr val="000000"/>
                </a:solidFill>
                <a:latin typeface="Franklin Gothic Book"/>
                <a:ea typeface="+mn-ea"/>
                <a:cs typeface="Arial" pitchFamily="34" charset="0"/>
              </a:rPr>
              <a:t>CompactRIO</a:t>
            </a:r>
          </a:p>
        </p:txBody>
      </p:sp>
      <p:pic>
        <p:nvPicPr>
          <p:cNvPr id="67" name="Picture 2"/>
          <p:cNvPicPr>
            <a:picLocks noChangeAspect="1" noChangeArrowheads="1"/>
          </p:cNvPicPr>
          <p:nvPr/>
        </p:nvPicPr>
        <p:blipFill>
          <a:blip r:embed="rId14" cstate="screen">
            <a:clrChange>
              <a:clrFrom>
                <a:srgbClr val="FFFFFF"/>
              </a:clrFrom>
              <a:clrTo>
                <a:srgbClr val="FFFFFF">
                  <a:alpha val="0"/>
                </a:srgbClr>
              </a:clrTo>
            </a:clrChange>
          </a:blip>
          <a:srcRect/>
          <a:stretch>
            <a:fillRect/>
          </a:stretch>
        </p:blipFill>
        <p:spPr bwMode="auto">
          <a:xfrm rot="5400000">
            <a:off x="4553324" y="4757382"/>
            <a:ext cx="479071" cy="866660"/>
          </a:xfrm>
          <a:prstGeom prst="rect">
            <a:avLst/>
          </a:prstGeom>
          <a:noFill/>
          <a:ln w="9525">
            <a:noFill/>
            <a:miter lim="800000"/>
            <a:headEnd/>
            <a:tailEnd/>
          </a:ln>
          <a:effectLst/>
        </p:spPr>
      </p:pic>
      <p:pic>
        <p:nvPicPr>
          <p:cNvPr id="68" name="Picture 19"/>
          <p:cNvPicPr>
            <a:picLocks noChangeAspect="1" noChangeArrowheads="1"/>
          </p:cNvPicPr>
          <p:nvPr/>
        </p:nvPicPr>
        <p:blipFill>
          <a:blip r:embed="rId15" cstate="screen">
            <a:clrChange>
              <a:clrFrom>
                <a:srgbClr val="FFFFFF"/>
              </a:clrFrom>
              <a:clrTo>
                <a:srgbClr val="FFFFFF">
                  <a:alpha val="0"/>
                </a:srgbClr>
              </a:clrTo>
            </a:clrChange>
          </a:blip>
          <a:srcRect/>
          <a:stretch>
            <a:fillRect/>
          </a:stretch>
        </p:blipFill>
        <p:spPr bwMode="auto">
          <a:xfrm>
            <a:off x="4653761" y="4406077"/>
            <a:ext cx="1019136" cy="652463"/>
          </a:xfrm>
          <a:prstGeom prst="rect">
            <a:avLst/>
          </a:prstGeom>
          <a:noFill/>
          <a:ln w="9525">
            <a:noFill/>
            <a:miter lim="800000"/>
            <a:headEnd/>
            <a:tailEnd/>
          </a:ln>
        </p:spPr>
      </p:pic>
      <p:pic>
        <p:nvPicPr>
          <p:cNvPr id="60" name="Picture 2"/>
          <p:cNvPicPr>
            <a:picLocks noChangeAspect="1" noChangeArrowheads="1"/>
          </p:cNvPicPr>
          <p:nvPr/>
        </p:nvPicPr>
        <p:blipFill>
          <a:blip r:embed="rId16" cstate="screen">
            <a:clrChange>
              <a:clrFrom>
                <a:srgbClr val="FEF8B9"/>
              </a:clrFrom>
              <a:clrTo>
                <a:srgbClr val="FEF8B9">
                  <a:alpha val="0"/>
                </a:srgbClr>
              </a:clrTo>
            </a:clrChange>
          </a:blip>
          <a:srcRect/>
          <a:stretch>
            <a:fillRect/>
          </a:stretch>
        </p:blipFill>
        <p:spPr bwMode="auto">
          <a:xfrm>
            <a:off x="7260560" y="4643538"/>
            <a:ext cx="392321" cy="355749"/>
          </a:xfrm>
          <a:prstGeom prst="rect">
            <a:avLst/>
          </a:prstGeom>
          <a:noFill/>
          <a:ln w="9525">
            <a:noFill/>
            <a:miter lim="800000"/>
            <a:headEnd/>
            <a:tailEnd/>
          </a:ln>
          <a:effectLst/>
        </p:spPr>
      </p:pic>
      <p:pic>
        <p:nvPicPr>
          <p:cNvPr id="66" name="Picture 4" descr="http://www.satmania.com/images/articles/fortecstar_5800ha/l/stb02100.jpg"/>
          <p:cNvPicPr>
            <a:picLocks noChangeAspect="1" noChangeArrowheads="1"/>
          </p:cNvPicPr>
          <p:nvPr/>
        </p:nvPicPr>
        <p:blipFill>
          <a:blip r:embed="rId17" cstate="screen"/>
          <a:srcRect/>
          <a:stretch>
            <a:fillRect/>
          </a:stretch>
        </p:blipFill>
        <p:spPr bwMode="auto">
          <a:xfrm>
            <a:off x="7489160" y="4850530"/>
            <a:ext cx="310044" cy="304800"/>
          </a:xfrm>
          <a:prstGeom prst="rect">
            <a:avLst/>
          </a:prstGeom>
          <a:noFill/>
        </p:spPr>
      </p:pic>
      <p:sp>
        <p:nvSpPr>
          <p:cNvPr id="73" name="Text Box 25"/>
          <p:cNvSpPr txBox="1">
            <a:spLocks noChangeArrowheads="1"/>
          </p:cNvSpPr>
          <p:nvPr/>
        </p:nvSpPr>
        <p:spPr bwMode="auto">
          <a:xfrm>
            <a:off x="6956538" y="5496153"/>
            <a:ext cx="1142999" cy="307777"/>
          </a:xfrm>
          <a:prstGeom prst="rect">
            <a:avLst/>
          </a:prstGeom>
          <a:noFill/>
          <a:ln w="9525" algn="ctr">
            <a:noFill/>
            <a:miter lim="800000"/>
            <a:headEnd/>
            <a:tailEnd/>
          </a:ln>
          <a:effectLst/>
        </p:spPr>
        <p:txBody>
          <a:bodyPr wrap="square">
            <a:spAutoFit/>
          </a:bodyPr>
          <a:lstStyle/>
          <a:p>
            <a:pPr algn="ctr" rtl="0">
              <a:spcBef>
                <a:spcPct val="0"/>
              </a:spcBef>
            </a:pPr>
            <a:r>
              <a:rPr lang="en-US" sz="1400" b="1" kern="1200" dirty="0">
                <a:solidFill>
                  <a:srgbClr val="000000"/>
                </a:solidFill>
                <a:latin typeface="Franklin Gothic Book"/>
                <a:ea typeface="+mn-ea"/>
                <a:cs typeface="Arial" pitchFamily="34" charset="0"/>
              </a:rPr>
              <a:t>Custom</a:t>
            </a:r>
          </a:p>
        </p:txBody>
      </p:sp>
      <p:sp>
        <p:nvSpPr>
          <p:cNvPr id="44" name="Title 43"/>
          <p:cNvSpPr>
            <a:spLocks noGrp="1"/>
          </p:cNvSpPr>
          <p:nvPr>
            <p:ph type="title"/>
          </p:nvPr>
        </p:nvSpPr>
        <p:spPr>
          <a:xfrm>
            <a:off x="457200" y="228600"/>
            <a:ext cx="8229600" cy="914400"/>
          </a:xfrm>
        </p:spPr>
        <p:txBody>
          <a:bodyPr>
            <a:normAutofit/>
          </a:bodyPr>
          <a:lstStyle/>
          <a:p>
            <a:pPr algn="ctr"/>
            <a:r>
              <a:rPr lang="en-US" sz="3600" dirty="0" smtClean="0"/>
              <a:t>High-Level Design Models</a:t>
            </a:r>
            <a:endParaRPr lang="en-US" sz="3600" dirty="0"/>
          </a:p>
        </p:txBody>
      </p:sp>
      <p:pic>
        <p:nvPicPr>
          <p:cNvPr id="45" name="Picture 44" descr="LabVIEW_Logo_Horizontal on wht.eps"/>
          <p:cNvPicPr>
            <a:picLocks noChangeAspect="1"/>
          </p:cNvPicPr>
          <p:nvPr/>
        </p:nvPicPr>
        <p:blipFill>
          <a:blip r:embed="rId18" cstate="screen"/>
          <a:srcRect/>
          <a:stretch>
            <a:fillRect/>
          </a:stretch>
        </p:blipFill>
        <p:spPr>
          <a:xfrm>
            <a:off x="3013685" y="3006908"/>
            <a:ext cx="3482390" cy="761808"/>
          </a:xfrm>
          <a:prstGeom prst="rect">
            <a:avLst/>
          </a:prstGeom>
        </p:spPr>
      </p:pic>
      <p:sp>
        <p:nvSpPr>
          <p:cNvPr id="46" name="TextBox 45"/>
          <p:cNvSpPr txBox="1"/>
          <p:nvPr/>
        </p:nvSpPr>
        <p:spPr>
          <a:xfrm>
            <a:off x="2971800" y="3734962"/>
            <a:ext cx="3200400" cy="307777"/>
          </a:xfrm>
          <a:prstGeom prst="rect">
            <a:avLst/>
          </a:prstGeom>
          <a:noFill/>
        </p:spPr>
        <p:txBody>
          <a:bodyPr wrap="square" rtlCol="0">
            <a:spAutoFit/>
          </a:bodyPr>
          <a:lstStyle/>
          <a:p>
            <a:pPr algn="l" rtl="0" eaLnBrk="0" fontAlgn="base" hangingPunct="0">
              <a:spcBef>
                <a:spcPct val="0"/>
              </a:spcBef>
              <a:spcAft>
                <a:spcPct val="0"/>
              </a:spcAft>
            </a:pPr>
            <a:r>
              <a:rPr lang="en-US" sz="1400" b="1" kern="1200" dirty="0">
                <a:solidFill>
                  <a:srgbClr val="000000"/>
                </a:solidFill>
                <a:latin typeface="Franklin Gothic Book"/>
                <a:ea typeface="+mn-ea"/>
                <a:cs typeface="Franklin Gothic Medium"/>
              </a:rPr>
              <a:t>Graphical System Design Platform</a:t>
            </a:r>
          </a:p>
        </p:txBody>
      </p:sp>
      <p:cxnSp>
        <p:nvCxnSpPr>
          <p:cNvPr id="69" name="Straight Connector 68"/>
          <p:cNvCxnSpPr/>
          <p:nvPr/>
        </p:nvCxnSpPr>
        <p:spPr>
          <a:xfrm>
            <a:off x="2971800" y="3768716"/>
            <a:ext cx="3124200" cy="0"/>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926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4"/>
          <a:srcRect l="4168" t="10930" r="3363" b="10930"/>
          <a:stretch>
            <a:fillRect/>
          </a:stretch>
        </p:blipFill>
        <p:spPr bwMode="auto">
          <a:xfrm>
            <a:off x="4800600" y="3762375"/>
            <a:ext cx="4191000" cy="2333625"/>
          </a:xfrm>
          <a:prstGeom prst="rect">
            <a:avLst/>
          </a:prstGeom>
          <a:noFill/>
          <a:ln w="9525">
            <a:noFill/>
            <a:miter lim="800000"/>
            <a:headEnd/>
            <a:tailEnd/>
          </a:ln>
        </p:spPr>
      </p:pic>
      <p:sp>
        <p:nvSpPr>
          <p:cNvPr id="17411" name="Rectangle 2"/>
          <p:cNvSpPr>
            <a:spLocks noGrp="1" noChangeArrowheads="1"/>
          </p:cNvSpPr>
          <p:nvPr>
            <p:ph type="title"/>
          </p:nvPr>
        </p:nvSpPr>
        <p:spPr>
          <a:xfrm>
            <a:off x="228600" y="228600"/>
            <a:ext cx="8915400" cy="1143000"/>
          </a:xfrm>
        </p:spPr>
        <p:txBody>
          <a:bodyPr/>
          <a:lstStyle/>
          <a:p>
            <a:r>
              <a:rPr lang="en-US" sz="3900" dirty="0" smtClean="0">
                <a:latin typeface="Calibri" pitchFamily="34" charset="0"/>
              </a:rPr>
              <a:t>LabVIEW Easily Connects to Hardware I/O</a:t>
            </a:r>
          </a:p>
        </p:txBody>
      </p:sp>
      <p:sp>
        <p:nvSpPr>
          <p:cNvPr id="17412" name="Rectangle 9"/>
          <p:cNvSpPr>
            <a:spLocks noGrp="1" noChangeArrowheads="1"/>
          </p:cNvSpPr>
          <p:nvPr>
            <p:ph idx="1"/>
          </p:nvPr>
        </p:nvSpPr>
        <p:spPr>
          <a:xfrm>
            <a:off x="609600" y="1143000"/>
            <a:ext cx="7772400" cy="5105400"/>
          </a:xfrm>
        </p:spPr>
        <p:txBody>
          <a:bodyPr/>
          <a:lstStyle/>
          <a:p>
            <a:pPr>
              <a:lnSpc>
                <a:spcPct val="115000"/>
              </a:lnSpc>
              <a:buFont typeface="Arial" pitchFamily="34" charset="0"/>
              <a:buChar char="•"/>
            </a:pPr>
            <a:r>
              <a:rPr lang="fr-FR" sz="2800" dirty="0">
                <a:latin typeface="Calibri" pitchFamily="34" charset="0"/>
              </a:rPr>
              <a:t>9</a:t>
            </a:r>
            <a:r>
              <a:rPr lang="fr-FR" sz="2800" dirty="0" smtClean="0">
                <a:latin typeface="Calibri" pitchFamily="34" charset="0"/>
              </a:rPr>
              <a:t>000</a:t>
            </a:r>
            <a:r>
              <a:rPr lang="fr-FR" sz="2800" dirty="0" smtClean="0">
                <a:latin typeface="Calibri" pitchFamily="34" charset="0"/>
              </a:rPr>
              <a:t>+ </a:t>
            </a:r>
            <a:r>
              <a:rPr lang="fr-FR" sz="2800" dirty="0" smtClean="0">
                <a:latin typeface="Calibri" pitchFamily="34" charset="0"/>
              </a:rPr>
              <a:t>instrument drivers for instruments </a:t>
            </a:r>
            <a:r>
              <a:rPr lang="fr-FR" sz="2800" dirty="0" err="1" smtClean="0">
                <a:latin typeface="Calibri" pitchFamily="34" charset="0"/>
              </a:rPr>
              <a:t>from</a:t>
            </a:r>
            <a:r>
              <a:rPr lang="fr-FR" sz="2800" dirty="0" smtClean="0">
                <a:latin typeface="Calibri" pitchFamily="34" charset="0"/>
              </a:rPr>
              <a:t> over 300 </a:t>
            </a:r>
            <a:r>
              <a:rPr lang="fr-FR" sz="2800" dirty="0" err="1" smtClean="0">
                <a:latin typeface="Calibri" pitchFamily="34" charset="0"/>
              </a:rPr>
              <a:t>vendors</a:t>
            </a:r>
            <a:endParaRPr lang="fr-FR" sz="2800" dirty="0" smtClean="0">
              <a:latin typeface="Calibri" pitchFamily="34" charset="0"/>
            </a:endParaRPr>
          </a:p>
          <a:p>
            <a:pPr>
              <a:lnSpc>
                <a:spcPct val="115000"/>
              </a:lnSpc>
              <a:buFont typeface="Arial" pitchFamily="34" charset="0"/>
              <a:buChar char="•"/>
            </a:pPr>
            <a:r>
              <a:rPr lang="fr-FR" sz="2800" dirty="0" smtClean="0">
                <a:latin typeface="Calibri" pitchFamily="34" charset="0"/>
              </a:rPr>
              <a:t>PCI, </a:t>
            </a:r>
            <a:r>
              <a:rPr lang="fr-FR" sz="2800" dirty="0" err="1" smtClean="0">
                <a:latin typeface="Calibri" pitchFamily="34" charset="0"/>
              </a:rPr>
              <a:t>PCIe</a:t>
            </a:r>
            <a:r>
              <a:rPr lang="fr-FR" sz="2800" dirty="0" smtClean="0">
                <a:latin typeface="Calibri" pitchFamily="34" charset="0"/>
              </a:rPr>
              <a:t>, PXI, USB, Ethernet, serial, GPIB, and CAN </a:t>
            </a:r>
            <a:r>
              <a:rPr lang="fr-FR" sz="2800" dirty="0" err="1" smtClean="0">
                <a:latin typeface="Calibri" pitchFamily="34" charset="0"/>
              </a:rPr>
              <a:t>devices</a:t>
            </a:r>
            <a:endParaRPr lang="en-US" sz="2800" dirty="0" smtClean="0">
              <a:latin typeface="Calibri" pitchFamily="34" charset="0"/>
            </a:endParaRPr>
          </a:p>
          <a:p>
            <a:pPr>
              <a:lnSpc>
                <a:spcPct val="115000"/>
              </a:lnSpc>
              <a:buFont typeface="Arial" pitchFamily="34" charset="0"/>
              <a:buChar char="•"/>
            </a:pPr>
            <a:r>
              <a:rPr lang="fr-FR" sz="2800" dirty="0" err="1" smtClean="0">
                <a:latin typeface="Calibri" pitchFamily="34" charset="0"/>
              </a:rPr>
              <a:t>Modular</a:t>
            </a:r>
            <a:r>
              <a:rPr lang="fr-FR" sz="2800" dirty="0" smtClean="0">
                <a:latin typeface="Calibri" pitchFamily="34" charset="0"/>
              </a:rPr>
              <a:t> data acquisition hardware </a:t>
            </a:r>
            <a:r>
              <a:rPr lang="fr-FR" sz="2800" dirty="0" err="1" smtClean="0">
                <a:latin typeface="Calibri" pitchFamily="34" charset="0"/>
              </a:rPr>
              <a:t>from</a:t>
            </a:r>
            <a:r>
              <a:rPr lang="fr-FR" sz="2800" dirty="0" smtClean="0">
                <a:latin typeface="Calibri" pitchFamily="34" charset="0"/>
              </a:rPr>
              <a:t> DC to the GHz range</a:t>
            </a:r>
          </a:p>
          <a:p>
            <a:pPr>
              <a:lnSpc>
                <a:spcPct val="115000"/>
              </a:lnSpc>
              <a:buFont typeface="Arial" pitchFamily="34" charset="0"/>
              <a:buChar char="•"/>
            </a:pPr>
            <a:r>
              <a:rPr lang="fr-FR" sz="2800" dirty="0" smtClean="0">
                <a:latin typeface="Calibri" pitchFamily="34" charset="0"/>
              </a:rPr>
              <a:t>Motion control stages </a:t>
            </a:r>
          </a:p>
          <a:p>
            <a:pPr>
              <a:lnSpc>
                <a:spcPct val="115000"/>
              </a:lnSpc>
              <a:buFont typeface="Arial" pitchFamily="34" charset="0"/>
              <a:buChar char="•"/>
            </a:pPr>
            <a:r>
              <a:rPr lang="fr-FR" sz="2800" dirty="0" smtClean="0">
                <a:latin typeface="Calibri" pitchFamily="34" charset="0"/>
              </a:rPr>
              <a:t>Cameras</a:t>
            </a:r>
          </a:p>
          <a:p>
            <a:pPr>
              <a:lnSpc>
                <a:spcPct val="115000"/>
              </a:lnSpc>
              <a:buFont typeface="Arial" pitchFamily="34" charset="0"/>
              <a:buChar char="•"/>
            </a:pPr>
            <a:r>
              <a:rPr lang="fr-FR" sz="2800" dirty="0" err="1" smtClean="0">
                <a:latin typeface="Calibri" pitchFamily="34" charset="0"/>
              </a:rPr>
              <a:t>Hundreds</a:t>
            </a:r>
            <a:r>
              <a:rPr lang="fr-FR" sz="2800" dirty="0" smtClean="0">
                <a:latin typeface="Calibri" pitchFamily="34" charset="0"/>
              </a:rPr>
              <a:t> of </a:t>
            </a:r>
            <a:r>
              <a:rPr lang="fr-FR" sz="2800" dirty="0" err="1" smtClean="0">
                <a:latin typeface="Calibri" pitchFamily="34" charset="0"/>
              </a:rPr>
              <a:t>PLCs</a:t>
            </a:r>
            <a:endParaRPr lang="fr-FR" sz="2800" dirty="0" smtClean="0">
              <a:latin typeface="Calibri" pitchFamily="34" charset="0"/>
            </a:endParaRPr>
          </a:p>
        </p:txBody>
      </p:sp>
    </p:spTree>
    <p:custDataLst>
      <p:tags r:id="rId1"/>
    </p:custDataLst>
    <p:extLst>
      <p:ext uri="{BB962C8B-B14F-4D97-AF65-F5344CB8AC3E}">
        <p14:creationId xmlns:p14="http://schemas.microsoft.com/office/powerpoint/2010/main" val="34641875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XI 2.JPG"/>
          <p:cNvPicPr>
            <a:picLocks noChangeAspect="1"/>
          </p:cNvPicPr>
          <p:nvPr/>
        </p:nvPicPr>
        <p:blipFill>
          <a:blip r:embed="rId3" cstate="print"/>
          <a:srcRect l="3605" t="14290"/>
          <a:stretch>
            <a:fillRect/>
          </a:stretch>
        </p:blipFill>
        <p:spPr>
          <a:xfrm>
            <a:off x="5901591" y="4572000"/>
            <a:ext cx="2328009" cy="1219200"/>
          </a:xfrm>
          <a:prstGeom prst="rect">
            <a:avLst/>
          </a:prstGeom>
        </p:spPr>
      </p:pic>
      <p:sp>
        <p:nvSpPr>
          <p:cNvPr id="2" name="Title 1"/>
          <p:cNvSpPr>
            <a:spLocks noGrp="1"/>
          </p:cNvSpPr>
          <p:nvPr>
            <p:ph type="title"/>
          </p:nvPr>
        </p:nvSpPr>
        <p:spPr/>
        <p:txBody>
          <a:bodyPr/>
          <a:lstStyle/>
          <a:p>
            <a:r>
              <a:rPr lang="en-US" dirty="0" smtClean="0">
                <a:latin typeface="Calibri" pitchFamily="34" charset="0"/>
              </a:rPr>
              <a:t>NI DAQ Platforms</a:t>
            </a:r>
            <a:endParaRPr lang="en-US" dirty="0">
              <a:latin typeface="Calibri" pitchFamily="34" charset="0"/>
            </a:endParaRPr>
          </a:p>
        </p:txBody>
      </p:sp>
      <p:grpSp>
        <p:nvGrpSpPr>
          <p:cNvPr id="3" name="Group 21"/>
          <p:cNvGrpSpPr/>
          <p:nvPr/>
        </p:nvGrpSpPr>
        <p:grpSpPr>
          <a:xfrm>
            <a:off x="3048000" y="1295400"/>
            <a:ext cx="3426060" cy="2205506"/>
            <a:chOff x="3276600" y="2819400"/>
            <a:chExt cx="2273395" cy="1463485"/>
          </a:xfrm>
        </p:grpSpPr>
        <p:pic>
          <p:nvPicPr>
            <p:cNvPr id="28" name="Picture 2"/>
            <p:cNvPicPr>
              <a:picLocks noChangeAspect="1" noChangeArrowheads="1"/>
            </p:cNvPicPr>
            <p:nvPr/>
          </p:nvPicPr>
          <p:blipFill>
            <a:blip r:embed="rId4" cstate="print"/>
            <a:srcRect/>
            <a:stretch>
              <a:fillRect/>
            </a:stretch>
          </p:blipFill>
          <p:spPr bwMode="auto">
            <a:xfrm>
              <a:off x="3276600" y="2819400"/>
              <a:ext cx="1826879" cy="1117351"/>
            </a:xfrm>
            <a:prstGeom prst="rect">
              <a:avLst/>
            </a:prstGeom>
            <a:noFill/>
            <a:ln w="9525">
              <a:noFill/>
              <a:miter lim="800000"/>
              <a:headEnd/>
              <a:tailEnd/>
            </a:ln>
            <a:effectLst>
              <a:outerShdw blurRad="165100" dist="101600" dir="2700000" algn="tl" rotWithShape="0">
                <a:prstClr val="black">
                  <a:alpha val="40000"/>
                </a:prstClr>
              </a:outerShdw>
            </a:effectLst>
          </p:spPr>
        </p:pic>
        <p:pic>
          <p:nvPicPr>
            <p:cNvPr id="29" name="Picture 4"/>
            <p:cNvPicPr>
              <a:picLocks noChangeAspect="1" noChangeArrowheads="1"/>
            </p:cNvPicPr>
            <p:nvPr/>
          </p:nvPicPr>
          <p:blipFill>
            <a:blip r:embed="rId5" cstate="print"/>
            <a:srcRect/>
            <a:stretch>
              <a:fillRect/>
            </a:stretch>
          </p:blipFill>
          <p:spPr bwMode="auto">
            <a:xfrm>
              <a:off x="3962400" y="3352800"/>
              <a:ext cx="1587595" cy="930085"/>
            </a:xfrm>
            <a:prstGeom prst="rect">
              <a:avLst/>
            </a:prstGeom>
            <a:noFill/>
            <a:ln w="9525">
              <a:noFill/>
              <a:miter lim="800000"/>
              <a:headEnd/>
              <a:tailEnd/>
            </a:ln>
            <a:effectLst>
              <a:outerShdw blurRad="165100" dist="101600" dir="2700000" algn="tl" rotWithShape="0">
                <a:prstClr val="black">
                  <a:alpha val="40000"/>
                </a:prstClr>
              </a:outerShdw>
            </a:effectLst>
          </p:spPr>
        </p:pic>
      </p:grpSp>
      <p:grpSp>
        <p:nvGrpSpPr>
          <p:cNvPr id="32" name="Group 31"/>
          <p:cNvGrpSpPr/>
          <p:nvPr/>
        </p:nvGrpSpPr>
        <p:grpSpPr>
          <a:xfrm>
            <a:off x="1600200" y="4572000"/>
            <a:ext cx="1524524" cy="1359932"/>
            <a:chOff x="1066800" y="2286000"/>
            <a:chExt cx="1524524" cy="1359932"/>
          </a:xfrm>
        </p:grpSpPr>
        <p:pic>
          <p:nvPicPr>
            <p:cNvPr id="146434" name="Picture 2" descr="NI PCI-6255"/>
            <p:cNvPicPr>
              <a:picLocks noChangeAspect="1" noChangeArrowheads="1"/>
            </p:cNvPicPr>
            <p:nvPr/>
          </p:nvPicPr>
          <p:blipFill>
            <a:blip r:embed="rId6"/>
            <a:srcRect/>
            <a:stretch>
              <a:fillRect/>
            </a:stretch>
          </p:blipFill>
          <p:spPr bwMode="auto">
            <a:xfrm>
              <a:off x="1066800" y="2286000"/>
              <a:ext cx="1524524" cy="1109090"/>
            </a:xfrm>
            <a:prstGeom prst="rect">
              <a:avLst/>
            </a:prstGeom>
            <a:noFill/>
          </p:spPr>
        </p:pic>
        <p:sp>
          <p:nvSpPr>
            <p:cNvPr id="44" name="TextBox 43"/>
            <p:cNvSpPr txBox="1"/>
            <p:nvPr/>
          </p:nvSpPr>
          <p:spPr>
            <a:xfrm>
              <a:off x="1676400" y="3276600"/>
              <a:ext cx="685800" cy="369332"/>
            </a:xfrm>
            <a:prstGeom prst="rect">
              <a:avLst/>
            </a:prstGeom>
            <a:noFill/>
          </p:spPr>
          <p:txBody>
            <a:bodyPr wrap="square" rtlCol="0">
              <a:spAutoFit/>
            </a:bodyPr>
            <a:lstStyle/>
            <a:p>
              <a:r>
                <a:rPr lang="en-US" dirty="0" smtClean="0">
                  <a:latin typeface="Calibri" pitchFamily="34" charset="0"/>
                </a:rPr>
                <a:t>PCI</a:t>
              </a:r>
              <a:endParaRPr lang="en-US" dirty="0">
                <a:latin typeface="Calibri" pitchFamily="34" charset="0"/>
              </a:endParaRPr>
            </a:p>
          </p:txBody>
        </p:sp>
      </p:grpSp>
      <p:sp>
        <p:nvSpPr>
          <p:cNvPr id="45" name="TextBox 44"/>
          <p:cNvSpPr txBox="1"/>
          <p:nvPr/>
        </p:nvSpPr>
        <p:spPr>
          <a:xfrm>
            <a:off x="6934200" y="5562600"/>
            <a:ext cx="1295400" cy="369332"/>
          </a:xfrm>
          <a:prstGeom prst="rect">
            <a:avLst/>
          </a:prstGeom>
          <a:noFill/>
        </p:spPr>
        <p:txBody>
          <a:bodyPr wrap="square" rtlCol="0">
            <a:spAutoFit/>
          </a:bodyPr>
          <a:lstStyle/>
          <a:p>
            <a:r>
              <a:rPr lang="en-US" dirty="0" smtClean="0">
                <a:latin typeface="Calibri" pitchFamily="34" charset="0"/>
              </a:rPr>
              <a:t>PXI</a:t>
            </a:r>
            <a:endParaRPr lang="en-US" dirty="0">
              <a:latin typeface="Calibri" pitchFamily="34" charset="0"/>
            </a:endParaRPr>
          </a:p>
        </p:txBody>
      </p:sp>
      <p:grpSp>
        <p:nvGrpSpPr>
          <p:cNvPr id="33" name="Group 32"/>
          <p:cNvGrpSpPr/>
          <p:nvPr/>
        </p:nvGrpSpPr>
        <p:grpSpPr>
          <a:xfrm>
            <a:off x="0" y="3505200"/>
            <a:ext cx="1957769" cy="1283732"/>
            <a:chOff x="3657600" y="914400"/>
            <a:chExt cx="1957769" cy="1283732"/>
          </a:xfrm>
        </p:grpSpPr>
        <p:pic>
          <p:nvPicPr>
            <p:cNvPr id="34" name="Picture 33" descr="USB.bmp"/>
            <p:cNvPicPr>
              <a:picLocks noChangeAspect="1"/>
            </p:cNvPicPr>
            <p:nvPr/>
          </p:nvPicPr>
          <p:blipFill>
            <a:blip r:embed="rId7" cstate="print">
              <a:clrChange>
                <a:clrFrom>
                  <a:srgbClr val="FFFFFF"/>
                </a:clrFrom>
                <a:clrTo>
                  <a:srgbClr val="FFFFFF">
                    <a:alpha val="0"/>
                  </a:srgbClr>
                </a:clrTo>
              </a:clrChange>
            </a:blip>
            <a:stretch>
              <a:fillRect/>
            </a:stretch>
          </p:blipFill>
          <p:spPr>
            <a:xfrm>
              <a:off x="3657600" y="914400"/>
              <a:ext cx="1957769" cy="1027176"/>
            </a:xfrm>
            <a:prstGeom prst="rect">
              <a:avLst/>
            </a:prstGeom>
          </p:spPr>
        </p:pic>
        <p:sp>
          <p:nvSpPr>
            <p:cNvPr id="46" name="TextBox 45"/>
            <p:cNvSpPr txBox="1"/>
            <p:nvPr/>
          </p:nvSpPr>
          <p:spPr>
            <a:xfrm>
              <a:off x="4191000" y="1828800"/>
              <a:ext cx="685800" cy="369332"/>
            </a:xfrm>
            <a:prstGeom prst="rect">
              <a:avLst/>
            </a:prstGeom>
            <a:noFill/>
          </p:spPr>
          <p:txBody>
            <a:bodyPr wrap="square" rtlCol="0">
              <a:spAutoFit/>
            </a:bodyPr>
            <a:lstStyle/>
            <a:p>
              <a:r>
                <a:rPr lang="en-US" dirty="0" smtClean="0">
                  <a:latin typeface="Calibri" pitchFamily="34" charset="0"/>
                </a:rPr>
                <a:t>USB</a:t>
              </a:r>
              <a:endParaRPr lang="en-US" dirty="0">
                <a:latin typeface="Calibri" pitchFamily="34" charset="0"/>
              </a:endParaRPr>
            </a:p>
          </p:txBody>
        </p:sp>
      </p:grpSp>
      <p:grpSp>
        <p:nvGrpSpPr>
          <p:cNvPr id="30" name="Group 29"/>
          <p:cNvGrpSpPr/>
          <p:nvPr/>
        </p:nvGrpSpPr>
        <p:grpSpPr>
          <a:xfrm>
            <a:off x="7315200" y="2971800"/>
            <a:ext cx="1828800" cy="1588532"/>
            <a:chOff x="7315200" y="2971800"/>
            <a:chExt cx="1828800" cy="1588532"/>
          </a:xfrm>
        </p:grpSpPr>
        <p:pic>
          <p:nvPicPr>
            <p:cNvPr id="26" name="Picture 25" descr="WLS-9234.jpg"/>
            <p:cNvPicPr>
              <a:picLocks noChangeAspect="1"/>
            </p:cNvPicPr>
            <p:nvPr/>
          </p:nvPicPr>
          <p:blipFill>
            <a:blip r:embed="rId8" cstate="print"/>
            <a:srcRect l="17857" r="21429" b="23778"/>
            <a:stretch>
              <a:fillRect/>
            </a:stretch>
          </p:blipFill>
          <p:spPr>
            <a:xfrm>
              <a:off x="7315200" y="2971800"/>
              <a:ext cx="1295400" cy="1219200"/>
            </a:xfrm>
            <a:prstGeom prst="rect">
              <a:avLst/>
            </a:prstGeom>
          </p:spPr>
        </p:pic>
        <p:sp>
          <p:nvSpPr>
            <p:cNvPr id="47" name="TextBox 46"/>
            <p:cNvSpPr txBox="1"/>
            <p:nvPr/>
          </p:nvSpPr>
          <p:spPr>
            <a:xfrm>
              <a:off x="8001000" y="4191000"/>
              <a:ext cx="1143000" cy="369332"/>
            </a:xfrm>
            <a:prstGeom prst="rect">
              <a:avLst/>
            </a:prstGeom>
            <a:noFill/>
          </p:spPr>
          <p:txBody>
            <a:bodyPr wrap="square" rtlCol="0">
              <a:spAutoFit/>
            </a:bodyPr>
            <a:lstStyle/>
            <a:p>
              <a:r>
                <a:rPr lang="en-US" dirty="0" smtClean="0">
                  <a:latin typeface="Calibri" pitchFamily="34" charset="0"/>
                </a:rPr>
                <a:t>Wireless</a:t>
              </a:r>
              <a:endParaRPr lang="en-US" dirty="0">
                <a:latin typeface="Calibri" pitchFamily="34" charset="0"/>
              </a:endParaRPr>
            </a:p>
          </p:txBody>
        </p:sp>
      </p:grpSp>
      <p:grpSp>
        <p:nvGrpSpPr>
          <p:cNvPr id="22" name="Group 21"/>
          <p:cNvGrpSpPr/>
          <p:nvPr/>
        </p:nvGrpSpPr>
        <p:grpSpPr>
          <a:xfrm>
            <a:off x="3581400" y="4648200"/>
            <a:ext cx="2209800" cy="1295400"/>
            <a:chOff x="1346137" y="4812268"/>
            <a:chExt cx="2209800" cy="1295400"/>
          </a:xfrm>
        </p:grpSpPr>
        <p:pic>
          <p:nvPicPr>
            <p:cNvPr id="18" name="Picture 4" descr="cDAQ1024"/>
            <p:cNvPicPr>
              <a:picLocks noChangeAspect="1" noChangeArrowheads="1"/>
            </p:cNvPicPr>
            <p:nvPr/>
          </p:nvPicPr>
          <p:blipFill>
            <a:blip r:embed="rId9" cstate="print"/>
            <a:srcRect/>
            <a:stretch>
              <a:fillRect/>
            </a:stretch>
          </p:blipFill>
          <p:spPr bwMode="auto">
            <a:xfrm>
              <a:off x="1346137" y="4812268"/>
              <a:ext cx="1884041" cy="1100137"/>
            </a:xfrm>
            <a:prstGeom prst="rect">
              <a:avLst/>
            </a:prstGeom>
            <a:noFill/>
            <a:ln w="9525">
              <a:noFill/>
              <a:miter lim="800000"/>
              <a:headEnd/>
              <a:tailEnd/>
            </a:ln>
          </p:spPr>
        </p:pic>
        <p:sp>
          <p:nvSpPr>
            <p:cNvPr id="48" name="TextBox 47"/>
            <p:cNvSpPr txBox="1"/>
            <p:nvPr/>
          </p:nvSpPr>
          <p:spPr>
            <a:xfrm>
              <a:off x="1955737" y="5738336"/>
              <a:ext cx="1600200" cy="369332"/>
            </a:xfrm>
            <a:prstGeom prst="rect">
              <a:avLst/>
            </a:prstGeom>
            <a:noFill/>
          </p:spPr>
          <p:txBody>
            <a:bodyPr wrap="square" rtlCol="0">
              <a:spAutoFit/>
            </a:bodyPr>
            <a:lstStyle/>
            <a:p>
              <a:r>
                <a:rPr lang="en-US" dirty="0" smtClean="0">
                  <a:latin typeface="Calibri" pitchFamily="34" charset="0"/>
                </a:rPr>
                <a:t>CompactDAQ</a:t>
              </a:r>
              <a:endParaRPr lang="en-US" dirty="0">
                <a:latin typeface="Calibri" pitchFamily="34" charset="0"/>
              </a:endParaRPr>
            </a:p>
          </p:txBody>
        </p:sp>
      </p:grpSp>
      <p:cxnSp>
        <p:nvCxnSpPr>
          <p:cNvPr id="36" name="Straight Connector 35"/>
          <p:cNvCxnSpPr/>
          <p:nvPr/>
        </p:nvCxnSpPr>
        <p:spPr bwMode="auto">
          <a:xfrm rot="5400000">
            <a:off x="4266406" y="4038600"/>
            <a:ext cx="762794" cy="794"/>
          </a:xfrm>
          <a:prstGeom prst="line">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37" name="Straight Connector 36"/>
          <p:cNvCxnSpPr/>
          <p:nvPr/>
        </p:nvCxnSpPr>
        <p:spPr bwMode="auto">
          <a:xfrm>
            <a:off x="2209800" y="3924300"/>
            <a:ext cx="4953000" cy="1588"/>
          </a:xfrm>
          <a:prstGeom prst="line">
            <a:avLst/>
          </a:prstGeom>
          <a:solidFill>
            <a:schemeClr val="accent1"/>
          </a:solidFill>
          <a:ln w="9525" cap="flat" cmpd="sng" algn="ctr">
            <a:solidFill>
              <a:schemeClr val="tx1"/>
            </a:solidFill>
            <a:prstDash val="solid"/>
            <a:round/>
            <a:headEnd type="triangle" w="lg" len="med"/>
            <a:tailEnd type="triangle" w="lg" len="med"/>
          </a:ln>
          <a:effectLst/>
        </p:spPr>
      </p:cxnSp>
      <p:cxnSp>
        <p:nvCxnSpPr>
          <p:cNvPr id="42" name="Straight Connector 41"/>
          <p:cNvCxnSpPr/>
          <p:nvPr/>
        </p:nvCxnSpPr>
        <p:spPr bwMode="auto">
          <a:xfrm rot="5400000">
            <a:off x="2553494" y="4114800"/>
            <a:ext cx="380206" cy="794"/>
          </a:xfrm>
          <a:prstGeom prst="line">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43" name="Straight Connector 42"/>
          <p:cNvCxnSpPr/>
          <p:nvPr/>
        </p:nvCxnSpPr>
        <p:spPr bwMode="auto">
          <a:xfrm rot="5400000">
            <a:off x="6439694" y="4114006"/>
            <a:ext cx="381000" cy="1588"/>
          </a:xfrm>
          <a:prstGeom prst="line">
            <a:avLst/>
          </a:prstGeom>
          <a:solidFill>
            <a:schemeClr val="accent1"/>
          </a:solidFill>
          <a:ln w="9525" cap="flat" cmpd="sng" algn="ctr">
            <a:solidFill>
              <a:schemeClr val="tx1"/>
            </a:solidFill>
            <a:prstDash val="solid"/>
            <a:round/>
            <a:headEnd type="none" w="med" len="med"/>
            <a:tailEnd type="triangle" w="lg" len="med"/>
          </a:ln>
          <a:effectLst/>
        </p:spPr>
      </p:cxnSp>
      <p:sp>
        <p:nvSpPr>
          <p:cNvPr id="51" name="Rounded Rectangle 50"/>
          <p:cNvSpPr/>
          <p:nvPr/>
        </p:nvSpPr>
        <p:spPr bwMode="auto">
          <a:xfrm>
            <a:off x="6629400" y="1219200"/>
            <a:ext cx="2286000" cy="838200"/>
          </a:xfrm>
          <a:prstGeom prst="roundRect">
            <a:avLst/>
          </a:prstGeom>
          <a:solidFill>
            <a:schemeClr val="bg1"/>
          </a:solidFill>
          <a:ln w="12700" cap="flat" cmpd="sng" algn="ctr">
            <a:solidFill>
              <a:srgbClr val="00638A"/>
            </a:solidFill>
            <a:prstDash val="solid"/>
            <a:round/>
            <a:headEnd type="none" w="med" len="med"/>
            <a:tailEnd type="none" w="med" len="med"/>
          </a:ln>
          <a:effectLst>
            <a:outerShdw blurRad="127000" dist="762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49" name="TextBox 48"/>
          <p:cNvSpPr txBox="1"/>
          <p:nvPr/>
        </p:nvSpPr>
        <p:spPr>
          <a:xfrm>
            <a:off x="6629400" y="1219200"/>
            <a:ext cx="2514600" cy="830997"/>
          </a:xfrm>
          <a:prstGeom prst="rect">
            <a:avLst/>
          </a:prstGeom>
          <a:noFill/>
        </p:spPr>
        <p:txBody>
          <a:bodyPr wrap="square" rtlCol="0">
            <a:spAutoFit/>
          </a:bodyPr>
          <a:lstStyle/>
          <a:p>
            <a:r>
              <a:rPr lang="en-US" sz="2400" dirty="0" smtClean="0">
                <a:solidFill>
                  <a:srgbClr val="00638A"/>
                </a:solidFill>
                <a:latin typeface="Calibri" pitchFamily="34" charset="0"/>
              </a:rPr>
              <a:t>One application, multiple targets</a:t>
            </a:r>
            <a:endParaRPr lang="en-US" sz="2400" dirty="0">
              <a:solidFill>
                <a:srgbClr val="00638A"/>
              </a:solidFill>
              <a:latin typeface="Calibri" pitchFamily="34" charset="0"/>
            </a:endParaRPr>
          </a:p>
        </p:txBody>
      </p:sp>
    </p:spTree>
    <p:extLst>
      <p:ext uri="{BB962C8B-B14F-4D97-AF65-F5344CB8AC3E}">
        <p14:creationId xmlns:p14="http://schemas.microsoft.com/office/powerpoint/2010/main" val="5183121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8229600" cy="1143000"/>
          </a:xfrm>
        </p:spPr>
        <p:txBody>
          <a:bodyPr/>
          <a:lstStyle/>
          <a:p>
            <a:r>
              <a:rPr lang="en-US" dirty="0" smtClean="0">
                <a:latin typeface="+mn-lt"/>
              </a:rPr>
              <a:t>CERN Collimator Alignment</a:t>
            </a:r>
          </a:p>
        </p:txBody>
      </p:sp>
      <p:sp>
        <p:nvSpPr>
          <p:cNvPr id="12291" name="Content Placeholder 2"/>
          <p:cNvSpPr>
            <a:spLocks noGrp="1"/>
          </p:cNvSpPr>
          <p:nvPr>
            <p:ph idx="1"/>
          </p:nvPr>
        </p:nvSpPr>
        <p:spPr>
          <a:xfrm>
            <a:off x="457200" y="1447800"/>
            <a:ext cx="6019800" cy="4525963"/>
          </a:xfrm>
        </p:spPr>
        <p:txBody>
          <a:bodyPr>
            <a:normAutofit lnSpcReduction="10000"/>
          </a:bodyPr>
          <a:lstStyle/>
          <a:p>
            <a:r>
              <a:rPr lang="en-US" dirty="0" smtClean="0">
                <a:latin typeface="+mn-lt"/>
              </a:rPr>
              <a:t>550+ axes of motion</a:t>
            </a:r>
          </a:p>
          <a:p>
            <a:r>
              <a:rPr lang="en-US" dirty="0" smtClean="0">
                <a:latin typeface="+mn-lt"/>
              </a:rPr>
              <a:t>Across 27 km distance</a:t>
            </a:r>
          </a:p>
          <a:p>
            <a:r>
              <a:rPr lang="en-US" dirty="0" smtClean="0">
                <a:latin typeface="+mn-lt"/>
              </a:rPr>
              <a:t>The jaws have to be positioned with an accuracy which is a fraction of the beam size (200μm)</a:t>
            </a:r>
          </a:p>
          <a:p>
            <a:r>
              <a:rPr lang="en-US" dirty="0" smtClean="0">
                <a:latin typeface="+mn-lt"/>
              </a:rPr>
              <a:t>Synchronized to</a:t>
            </a:r>
          </a:p>
          <a:p>
            <a:pPr lvl="1"/>
            <a:r>
              <a:rPr lang="en-US" dirty="0" smtClean="0">
                <a:latin typeface="+mn-lt"/>
              </a:rPr>
              <a:t>&lt; 5ms drift over 15 minutes</a:t>
            </a:r>
          </a:p>
          <a:p>
            <a:pPr lvl="1"/>
            <a:r>
              <a:rPr lang="en-US" dirty="0" smtClean="0">
                <a:latin typeface="+mn-lt"/>
              </a:rPr>
              <a:t>Maximum jitter in </a:t>
            </a:r>
            <a:r>
              <a:rPr lang="en-US" dirty="0" err="1" smtClean="0">
                <a:latin typeface="+mn-lt"/>
              </a:rPr>
              <a:t>μs</a:t>
            </a:r>
            <a:endParaRPr lang="en-US" dirty="0" smtClean="0">
              <a:latin typeface="+mn-lt"/>
            </a:endParaRPr>
          </a:p>
        </p:txBody>
      </p:sp>
      <p:pic>
        <p:nvPicPr>
          <p:cNvPr id="4" name="Picture 27" descr="SMALLERfrigo_virtual_original"/>
          <p:cNvPicPr>
            <a:picLocks noChangeAspect="1" noChangeArrowheads="1"/>
          </p:cNvPicPr>
          <p:nvPr/>
        </p:nvPicPr>
        <p:blipFill>
          <a:blip r:embed="rId3" cstate="print"/>
          <a:srcRect/>
          <a:stretch>
            <a:fillRect/>
          </a:stretch>
        </p:blipFill>
        <p:spPr bwMode="auto">
          <a:xfrm>
            <a:off x="6019800" y="3962400"/>
            <a:ext cx="2794912" cy="2024062"/>
          </a:xfrm>
          <a:prstGeom prst="rect">
            <a:avLst/>
          </a:prstGeom>
          <a:noFill/>
          <a:ln w="9525">
            <a:noFill/>
            <a:miter lim="800000"/>
            <a:headEnd/>
            <a:tailEnd/>
          </a:ln>
        </p:spPr>
      </p:pic>
      <p:pic>
        <p:nvPicPr>
          <p:cNvPr id="5" name="Picture 9"/>
          <p:cNvPicPr>
            <a:picLocks noChangeAspect="1" noChangeArrowheads="1"/>
          </p:cNvPicPr>
          <p:nvPr/>
        </p:nvPicPr>
        <p:blipFill>
          <a:blip r:embed="rId4"/>
          <a:srcRect/>
          <a:stretch>
            <a:fillRect/>
          </a:stretch>
        </p:blipFill>
        <p:spPr bwMode="auto">
          <a:xfrm>
            <a:off x="6781800" y="932322"/>
            <a:ext cx="1981200" cy="284342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224573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762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Calibri" pitchFamily="34" charset="0"/>
                <a:ea typeface="+mj-ea"/>
                <a:cs typeface="+mj-cs"/>
              </a:rPr>
              <a:t>The LabVIEW Environment</a:t>
            </a:r>
            <a:endParaRPr kumimoji="0" lang="en-US" sz="44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pic>
        <p:nvPicPr>
          <p:cNvPr id="5" name="Picture 4" descr="VI Definition.bmp"/>
          <p:cNvPicPr>
            <a:picLocks noChangeAspect="1"/>
          </p:cNvPicPr>
          <p:nvPr/>
        </p:nvPicPr>
        <p:blipFill>
          <a:blip r:embed="rId3" cstate="print"/>
          <a:stretch>
            <a:fillRect/>
          </a:stretch>
        </p:blipFill>
        <p:spPr>
          <a:xfrm>
            <a:off x="1295400" y="1981200"/>
            <a:ext cx="6543533" cy="3738264"/>
          </a:xfrm>
          <a:prstGeom prst="rect">
            <a:avLst/>
          </a:prstGeom>
          <a:effectLst>
            <a:outerShdw blurRad="342900" dist="101600" dir="2700000" algn="tl" rotWithShape="0">
              <a:prstClr val="black">
                <a:alpha val="40000"/>
              </a:prstClr>
            </a:outerShdw>
          </a:effectLst>
        </p:spPr>
      </p:pic>
      <p:sp>
        <p:nvSpPr>
          <p:cNvPr id="6" name="Right Brace 5"/>
          <p:cNvSpPr/>
          <p:nvPr/>
        </p:nvSpPr>
        <p:spPr bwMode="auto">
          <a:xfrm rot="16200000">
            <a:off x="4395035" y="-1521271"/>
            <a:ext cx="353933" cy="6553200"/>
          </a:xfrm>
          <a:prstGeom prst="rightBrace">
            <a:avLst>
              <a:gd name="adj1" fmla="val 37890"/>
              <a:gd name="adj2" fmla="val 50000"/>
            </a:avLst>
          </a:prstGeom>
          <a:noFill/>
          <a:ln w="38100" cap="flat" cmpd="sng" algn="ctr">
            <a:solidFill>
              <a:srgbClr val="0063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ndParaRPr>
          </a:p>
        </p:txBody>
      </p:sp>
      <p:sp>
        <p:nvSpPr>
          <p:cNvPr id="7" name="Rounded Rectangle 6"/>
          <p:cNvSpPr/>
          <p:nvPr/>
        </p:nvSpPr>
        <p:spPr bwMode="auto">
          <a:xfrm>
            <a:off x="4267200" y="838200"/>
            <a:ext cx="3429000" cy="609600"/>
          </a:xfrm>
          <a:prstGeom prst="roundRect">
            <a:avLst/>
          </a:prstGeom>
          <a:solidFill>
            <a:schemeClr val="bg1"/>
          </a:solidFill>
          <a:ln w="9525" cap="flat" cmpd="sng" algn="ctr">
            <a:solidFill>
              <a:srgbClr val="006C9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ndParaRPr>
          </a:p>
        </p:txBody>
      </p:sp>
      <p:sp>
        <p:nvSpPr>
          <p:cNvPr id="8" name="TextBox 7"/>
          <p:cNvSpPr txBox="1"/>
          <p:nvPr/>
        </p:nvSpPr>
        <p:spPr>
          <a:xfrm>
            <a:off x="4191000" y="914400"/>
            <a:ext cx="3505200" cy="461665"/>
          </a:xfrm>
          <a:prstGeom prst="rect">
            <a:avLst/>
          </a:prstGeom>
          <a:noFill/>
        </p:spPr>
        <p:txBody>
          <a:bodyPr wrap="square" rtlCol="0">
            <a:spAutoFit/>
          </a:bodyPr>
          <a:lstStyle/>
          <a:p>
            <a:pPr algn="ctr">
              <a:spcBef>
                <a:spcPct val="50000"/>
              </a:spcBef>
            </a:pPr>
            <a:r>
              <a:rPr lang="en-US" sz="2400" dirty="0" smtClean="0">
                <a:solidFill>
                  <a:srgbClr val="006C99"/>
                </a:solidFill>
                <a:latin typeface="Calibri" pitchFamily="34" charset="0"/>
              </a:rPr>
              <a:t>“VI” = program or function</a:t>
            </a:r>
            <a:endParaRPr lang="en-US" sz="2400" dirty="0">
              <a:solidFill>
                <a:srgbClr val="006C99"/>
              </a:solidFill>
              <a:latin typeface="Calibri" pitchFamily="34" charset="0"/>
            </a:endParaRPr>
          </a:p>
        </p:txBody>
      </p:sp>
      <p:cxnSp>
        <p:nvCxnSpPr>
          <p:cNvPr id="9" name="Straight Connector 8"/>
          <p:cNvCxnSpPr/>
          <p:nvPr/>
        </p:nvCxnSpPr>
        <p:spPr bwMode="auto">
          <a:xfrm rot="16200000" flipV="1">
            <a:off x="5753100" y="5295900"/>
            <a:ext cx="609600" cy="533400"/>
          </a:xfrm>
          <a:prstGeom prst="line">
            <a:avLst/>
          </a:prstGeom>
          <a:solidFill>
            <a:schemeClr val="accent1"/>
          </a:solidFill>
          <a:ln w="57150" cap="flat" cmpd="sng" algn="ctr">
            <a:solidFill>
              <a:srgbClr val="00638A"/>
            </a:solidFill>
            <a:prstDash val="solid"/>
            <a:round/>
            <a:headEnd type="none" w="med" len="med"/>
            <a:tailEnd type="none" w="med" len="med"/>
          </a:ln>
          <a:effectLst/>
        </p:spPr>
      </p:cxnSp>
      <p:grpSp>
        <p:nvGrpSpPr>
          <p:cNvPr id="10" name="Group 9"/>
          <p:cNvGrpSpPr/>
          <p:nvPr/>
        </p:nvGrpSpPr>
        <p:grpSpPr>
          <a:xfrm>
            <a:off x="0" y="5943600"/>
            <a:ext cx="4114800" cy="845641"/>
            <a:chOff x="2711668" y="1295400"/>
            <a:chExt cx="3505200" cy="845641"/>
          </a:xfrm>
        </p:grpSpPr>
        <p:sp>
          <p:nvSpPr>
            <p:cNvPr id="11" name="Rounded Rectangle 10"/>
            <p:cNvSpPr/>
            <p:nvPr/>
          </p:nvSpPr>
          <p:spPr bwMode="auto">
            <a:xfrm>
              <a:off x="2895600" y="1295400"/>
              <a:ext cx="3200400" cy="609600"/>
            </a:xfrm>
            <a:prstGeom prst="roundRect">
              <a:avLst/>
            </a:prstGeom>
            <a:solidFill>
              <a:schemeClr val="bg1"/>
            </a:solidFill>
            <a:ln w="9525" cap="flat" cmpd="sng" algn="ctr">
              <a:solidFill>
                <a:srgbClr val="00638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638A"/>
                </a:solidFill>
                <a:effectLst/>
                <a:latin typeface="Calibri" pitchFamily="34" charset="0"/>
              </a:endParaRPr>
            </a:p>
          </p:txBody>
        </p:sp>
        <p:sp>
          <p:nvSpPr>
            <p:cNvPr id="12" name="TextBox 11"/>
            <p:cNvSpPr txBox="1"/>
            <p:nvPr/>
          </p:nvSpPr>
          <p:spPr>
            <a:xfrm>
              <a:off x="2711668" y="1371600"/>
              <a:ext cx="3505200" cy="769441"/>
            </a:xfrm>
            <a:prstGeom prst="rect">
              <a:avLst/>
            </a:prstGeom>
            <a:noFill/>
            <a:ln>
              <a:noFill/>
            </a:ln>
          </p:spPr>
          <p:txBody>
            <a:bodyPr wrap="square" rtlCol="0">
              <a:spAutoFit/>
            </a:bodyPr>
            <a:lstStyle/>
            <a:p>
              <a:pPr algn="ctr">
                <a:spcBef>
                  <a:spcPct val="50000"/>
                </a:spcBef>
              </a:pPr>
              <a:r>
                <a:rPr lang="en-US" sz="2200" dirty="0" smtClean="0">
                  <a:solidFill>
                    <a:srgbClr val="00638A"/>
                  </a:solidFill>
                  <a:latin typeface="Calibri" pitchFamily="34" charset="0"/>
                </a:rPr>
                <a:t>“Front Panel” = user interface</a:t>
              </a:r>
              <a:endParaRPr lang="en-US" sz="2200" dirty="0">
                <a:solidFill>
                  <a:srgbClr val="00638A"/>
                </a:solidFill>
                <a:latin typeface="Calibri" pitchFamily="34" charset="0"/>
              </a:endParaRPr>
            </a:p>
          </p:txBody>
        </p:sp>
      </p:grpSp>
      <p:cxnSp>
        <p:nvCxnSpPr>
          <p:cNvPr id="13" name="Straight Connector 12"/>
          <p:cNvCxnSpPr/>
          <p:nvPr/>
        </p:nvCxnSpPr>
        <p:spPr bwMode="auto">
          <a:xfrm rot="5400000" flipH="1" flipV="1">
            <a:off x="1524000" y="5257801"/>
            <a:ext cx="609601" cy="609600"/>
          </a:xfrm>
          <a:prstGeom prst="line">
            <a:avLst/>
          </a:prstGeom>
          <a:solidFill>
            <a:schemeClr val="accent1"/>
          </a:solidFill>
          <a:ln w="57150" cap="flat" cmpd="sng" algn="ctr">
            <a:solidFill>
              <a:srgbClr val="00638A"/>
            </a:solidFill>
            <a:prstDash val="solid"/>
            <a:round/>
            <a:headEnd type="none" w="med" len="med"/>
            <a:tailEnd type="none" w="med" len="med"/>
          </a:ln>
          <a:effectLst/>
        </p:spPr>
      </p:cxnSp>
      <p:grpSp>
        <p:nvGrpSpPr>
          <p:cNvPr id="14" name="Group 13"/>
          <p:cNvGrpSpPr/>
          <p:nvPr/>
        </p:nvGrpSpPr>
        <p:grpSpPr>
          <a:xfrm>
            <a:off x="5105400" y="5943600"/>
            <a:ext cx="3505200" cy="609600"/>
            <a:chOff x="2711668" y="1295400"/>
            <a:chExt cx="3505200" cy="609600"/>
          </a:xfrm>
        </p:grpSpPr>
        <p:sp>
          <p:nvSpPr>
            <p:cNvPr id="15" name="Rounded Rectangle 14"/>
            <p:cNvSpPr/>
            <p:nvPr/>
          </p:nvSpPr>
          <p:spPr bwMode="auto">
            <a:xfrm>
              <a:off x="2895600" y="1295400"/>
              <a:ext cx="3200400" cy="609600"/>
            </a:xfrm>
            <a:prstGeom prst="roundRect">
              <a:avLst/>
            </a:prstGeom>
            <a:solidFill>
              <a:schemeClr val="bg1"/>
            </a:solidFill>
            <a:ln w="9525" cap="flat" cmpd="sng" algn="ctr">
              <a:solidFill>
                <a:srgbClr val="00638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638A"/>
                </a:solidFill>
                <a:effectLst/>
                <a:latin typeface="Calibri" pitchFamily="34" charset="0"/>
              </a:endParaRPr>
            </a:p>
          </p:txBody>
        </p:sp>
        <p:sp>
          <p:nvSpPr>
            <p:cNvPr id="16" name="TextBox 15"/>
            <p:cNvSpPr txBox="1"/>
            <p:nvPr/>
          </p:nvSpPr>
          <p:spPr>
            <a:xfrm>
              <a:off x="2711668" y="1371600"/>
              <a:ext cx="3505200" cy="430887"/>
            </a:xfrm>
            <a:prstGeom prst="rect">
              <a:avLst/>
            </a:prstGeom>
            <a:noFill/>
            <a:ln>
              <a:noFill/>
            </a:ln>
          </p:spPr>
          <p:txBody>
            <a:bodyPr wrap="square" rtlCol="0">
              <a:spAutoFit/>
            </a:bodyPr>
            <a:lstStyle/>
            <a:p>
              <a:pPr algn="ctr">
                <a:spcBef>
                  <a:spcPct val="50000"/>
                </a:spcBef>
              </a:pPr>
              <a:r>
                <a:rPr lang="en-US" sz="2200" dirty="0" smtClean="0">
                  <a:solidFill>
                    <a:srgbClr val="00638A"/>
                  </a:solidFill>
                  <a:latin typeface="Calibri" pitchFamily="34" charset="0"/>
                </a:rPr>
                <a:t>“Block Diagram” = code</a:t>
              </a:r>
              <a:endParaRPr lang="en-US" sz="2200" dirty="0">
                <a:solidFill>
                  <a:srgbClr val="00638A"/>
                </a:solidFill>
                <a:latin typeface="Calibri"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152400"/>
            <a:ext cx="8610600" cy="1143000"/>
          </a:xfrm>
        </p:spPr>
        <p:txBody>
          <a:bodyPr/>
          <a:lstStyle/>
          <a:p>
            <a:r>
              <a:rPr lang="de-CH" dirty="0" smtClean="0">
                <a:latin typeface="+mn-lt"/>
              </a:rPr>
              <a:t>CERN – LHC Collimator Project</a:t>
            </a:r>
            <a:endParaRPr lang="en-US" dirty="0" smtClean="0">
              <a:latin typeface="+mn-lt"/>
            </a:endParaRPr>
          </a:p>
        </p:txBody>
      </p:sp>
      <p:sp>
        <p:nvSpPr>
          <p:cNvPr id="13315" name="Content Placeholder 7"/>
          <p:cNvSpPr>
            <a:spLocks noGrp="1"/>
          </p:cNvSpPr>
          <p:nvPr>
            <p:ph idx="1"/>
          </p:nvPr>
        </p:nvSpPr>
        <p:spPr>
          <a:xfrm>
            <a:off x="457200" y="1371600"/>
            <a:ext cx="8229600" cy="4953000"/>
          </a:xfrm>
        </p:spPr>
        <p:txBody>
          <a:bodyPr/>
          <a:lstStyle/>
          <a:p>
            <a:r>
              <a:rPr lang="en-US" sz="2400" dirty="0" smtClean="0">
                <a:latin typeface="+mn-lt"/>
              </a:rPr>
              <a:t>120 PXI systems running LabVIEW Real-Time</a:t>
            </a:r>
          </a:p>
          <a:p>
            <a:r>
              <a:rPr lang="en-US" sz="2400" dirty="0" smtClean="0">
                <a:latin typeface="+mn-lt"/>
              </a:rPr>
              <a:t>Communication</a:t>
            </a:r>
          </a:p>
          <a:p>
            <a:pPr lvl="1"/>
            <a:r>
              <a:rPr lang="en-US" sz="2400" dirty="0" smtClean="0">
                <a:latin typeface="+mn-lt"/>
              </a:rPr>
              <a:t>PXI systems are connected through Ethernet </a:t>
            </a:r>
          </a:p>
          <a:p>
            <a:pPr lvl="1"/>
            <a:r>
              <a:rPr lang="en-US" sz="2400" dirty="0" smtClean="0">
                <a:latin typeface="+mn-lt"/>
              </a:rPr>
              <a:t>Linux (</a:t>
            </a:r>
            <a:r>
              <a:rPr lang="en-US" sz="2400" dirty="0" err="1" smtClean="0">
                <a:latin typeface="+mn-lt"/>
              </a:rPr>
              <a:t>Corba</a:t>
            </a:r>
            <a:r>
              <a:rPr lang="en-US" sz="2400" dirty="0" smtClean="0">
                <a:latin typeface="+mn-lt"/>
              </a:rPr>
              <a:t>) host via a protocol called DIM (future FESA)</a:t>
            </a:r>
          </a:p>
          <a:p>
            <a:r>
              <a:rPr lang="en-US" sz="2400" dirty="0" smtClean="0">
                <a:latin typeface="+mn-lt"/>
              </a:rPr>
              <a:t>Synchronization</a:t>
            </a:r>
          </a:p>
          <a:p>
            <a:pPr lvl="1"/>
            <a:r>
              <a:rPr lang="en-US" sz="2400" dirty="0" smtClean="0">
                <a:latin typeface="+mn-lt"/>
              </a:rPr>
              <a:t>Control systems are distributed over the 27 km tunnel</a:t>
            </a:r>
          </a:p>
          <a:p>
            <a:pPr lvl="1"/>
            <a:r>
              <a:rPr lang="en-US" sz="2400" dirty="0" smtClean="0">
                <a:latin typeface="+mn-lt"/>
              </a:rPr>
              <a:t>Synchronization using PXI 10 MHz backplane clock</a:t>
            </a:r>
          </a:p>
          <a:p>
            <a:r>
              <a:rPr lang="en-US" sz="2400" dirty="0" smtClean="0">
                <a:latin typeface="+mn-lt"/>
              </a:rPr>
              <a:t>Embedded / FPGA</a:t>
            </a:r>
          </a:p>
          <a:p>
            <a:pPr lvl="1"/>
            <a:r>
              <a:rPr lang="en-US" sz="2400" dirty="0" smtClean="0">
                <a:latin typeface="+mn-lt"/>
              </a:rPr>
              <a:t> Closed loop motor control systems with redundant feedback</a:t>
            </a:r>
          </a:p>
          <a:p>
            <a:pPr lvl="1"/>
            <a:r>
              <a:rPr lang="en-US" sz="2400" dirty="0" smtClean="0">
                <a:latin typeface="+mn-lt"/>
              </a:rPr>
              <a:t> </a:t>
            </a:r>
            <a:r>
              <a:rPr lang="en-US" sz="2400" dirty="0" err="1" smtClean="0">
                <a:latin typeface="+mn-lt"/>
              </a:rPr>
              <a:t>Softmotion</a:t>
            </a:r>
            <a:r>
              <a:rPr lang="en-US" sz="2400" dirty="0" smtClean="0">
                <a:latin typeface="+mn-lt"/>
              </a:rPr>
              <a:t> algorithms running in a synchronized FPGA</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089043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pha Rex 051117"/>
          <p:cNvPicPr>
            <a:picLocks noChangeAspect="1" noChangeArrowheads="1"/>
          </p:cNvPicPr>
          <p:nvPr/>
        </p:nvPicPr>
        <p:blipFill>
          <a:blip r:embed="rId3" cstate="screen"/>
          <a:srcRect/>
          <a:stretch>
            <a:fillRect/>
          </a:stretch>
        </p:blipFill>
        <p:spPr bwMode="auto">
          <a:xfrm>
            <a:off x="190500" y="1752604"/>
            <a:ext cx="2133600" cy="3000375"/>
          </a:xfrm>
          <a:prstGeom prst="rect">
            <a:avLst/>
          </a:prstGeom>
          <a:ln>
            <a:noFill/>
          </a:ln>
          <a:effectLst>
            <a:softEdge rad="112500"/>
          </a:effectLst>
        </p:spPr>
      </p:pic>
      <p:sp>
        <p:nvSpPr>
          <p:cNvPr id="10" name="Rounded Rectangle 9"/>
          <p:cNvSpPr/>
          <p:nvPr/>
        </p:nvSpPr>
        <p:spPr bwMode="auto">
          <a:xfrm>
            <a:off x="2586182" y="1435100"/>
            <a:ext cx="3568700" cy="4660900"/>
          </a:xfrm>
          <a:prstGeom prst="roundRect">
            <a:avLst>
              <a:gd name="adj" fmla="val 9804"/>
            </a:avLst>
          </a:prstGeom>
          <a:solidFill>
            <a:schemeClr val="bg1"/>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b="1">
              <a:solidFill>
                <a:schemeClr val="tx1"/>
              </a:solidFill>
              <a:latin typeface="Times New Roman" pitchFamily="18" charset="0"/>
            </a:endParaRPr>
          </a:p>
        </p:txBody>
      </p:sp>
      <p:sp>
        <p:nvSpPr>
          <p:cNvPr id="7173" name="TextBox 5"/>
          <p:cNvSpPr txBox="1">
            <a:spLocks noChangeArrowheads="1"/>
          </p:cNvSpPr>
          <p:nvPr/>
        </p:nvSpPr>
        <p:spPr bwMode="auto">
          <a:xfrm>
            <a:off x="0" y="4559304"/>
            <a:ext cx="2667000" cy="1200329"/>
          </a:xfrm>
          <a:prstGeom prst="rect">
            <a:avLst/>
          </a:prstGeom>
          <a:noFill/>
          <a:ln w="9525">
            <a:noFill/>
            <a:miter lim="800000"/>
            <a:headEnd/>
            <a:tailEnd/>
          </a:ln>
        </p:spPr>
        <p:txBody>
          <a:bodyPr wrap="square">
            <a:spAutoFit/>
          </a:bodyPr>
          <a:lstStyle/>
          <a:p>
            <a:r>
              <a:rPr lang="en-US" sz="2000" b="1" dirty="0" smtClean="0">
                <a:latin typeface="Arial" pitchFamily="34" charset="0"/>
                <a:cs typeface="Arial" pitchFamily="34" charset="0"/>
              </a:rPr>
              <a:t>LEGO</a:t>
            </a:r>
            <a:r>
              <a:rPr lang="en-US" sz="2000" b="1" baseline="30000" dirty="0" smtClean="0">
                <a:latin typeface="Arial" pitchFamily="34" charset="0"/>
                <a:cs typeface="Arial" pitchFamily="34" charset="0"/>
              </a:rPr>
              <a:t>®</a:t>
            </a:r>
            <a:r>
              <a:rPr lang="en-US" sz="2000" b="1" dirty="0" smtClean="0">
                <a:latin typeface="Arial" pitchFamily="34" charset="0"/>
                <a:cs typeface="Arial" pitchFamily="34" charset="0"/>
              </a:rPr>
              <a:t> MINDSTORMS</a:t>
            </a:r>
            <a:r>
              <a:rPr lang="en-US" sz="2000" b="1" baseline="30000" dirty="0" smtClean="0">
                <a:latin typeface="Arial" pitchFamily="34" charset="0"/>
                <a:cs typeface="Arial" pitchFamily="34" charset="0"/>
              </a:rPr>
              <a:t>®</a:t>
            </a:r>
            <a:r>
              <a:rPr lang="en-US" sz="2000" b="1" dirty="0" smtClean="0">
                <a:latin typeface="Arial" pitchFamily="34" charset="0"/>
                <a:cs typeface="Arial" pitchFamily="34" charset="0"/>
              </a:rPr>
              <a:t> </a:t>
            </a:r>
            <a:r>
              <a:rPr lang="en-US" sz="2000" b="1" dirty="0">
                <a:latin typeface="Arial" pitchFamily="34" charset="0"/>
                <a:cs typeface="Arial" pitchFamily="34" charset="0"/>
              </a:rPr>
              <a:t>NXT</a:t>
            </a:r>
          </a:p>
          <a:p>
            <a:pPr algn="ctr" eaLnBrk="0" hangingPunct="0"/>
            <a:r>
              <a:rPr lang="en-US" sz="1600" b="1" i="1" dirty="0">
                <a:latin typeface="Arial" pitchFamily="34" charset="0"/>
                <a:cs typeface="Arial" pitchFamily="34" charset="0"/>
              </a:rPr>
              <a:t>“the </a:t>
            </a:r>
            <a:r>
              <a:rPr lang="en-US" sz="1600" b="1" i="1" dirty="0" smtClean="0">
                <a:latin typeface="Arial" pitchFamily="34" charset="0"/>
                <a:cs typeface="Arial" pitchFamily="34" charset="0"/>
              </a:rPr>
              <a:t>smartest, coolest </a:t>
            </a:r>
            <a:r>
              <a:rPr lang="en-US" sz="1600" b="1" i="1" dirty="0">
                <a:latin typeface="Arial" pitchFamily="34" charset="0"/>
                <a:cs typeface="Arial" pitchFamily="34" charset="0"/>
              </a:rPr>
              <a:t>toy of the year”</a:t>
            </a:r>
          </a:p>
        </p:txBody>
      </p:sp>
      <p:sp>
        <p:nvSpPr>
          <p:cNvPr id="7174" name="TextBox 6"/>
          <p:cNvSpPr txBox="1">
            <a:spLocks noChangeArrowheads="1"/>
          </p:cNvSpPr>
          <p:nvPr/>
        </p:nvSpPr>
        <p:spPr bwMode="auto">
          <a:xfrm>
            <a:off x="6373813" y="4559304"/>
            <a:ext cx="2514600" cy="1200329"/>
          </a:xfrm>
          <a:prstGeom prst="rect">
            <a:avLst/>
          </a:prstGeom>
          <a:noFill/>
          <a:ln w="9525">
            <a:noFill/>
            <a:miter lim="800000"/>
            <a:headEnd/>
            <a:tailEnd/>
          </a:ln>
        </p:spPr>
        <p:txBody>
          <a:bodyPr>
            <a:spAutoFit/>
          </a:bodyPr>
          <a:lstStyle/>
          <a:p>
            <a:pPr algn="ctr" eaLnBrk="0" hangingPunct="0"/>
            <a:r>
              <a:rPr lang="en-US" sz="2000" b="1" dirty="0">
                <a:latin typeface="Arial" pitchFamily="34" charset="0"/>
                <a:cs typeface="Arial" pitchFamily="34" charset="0"/>
              </a:rPr>
              <a:t>CERN Large </a:t>
            </a:r>
            <a:r>
              <a:rPr lang="en-US" sz="2000" b="1" dirty="0" err="1">
                <a:latin typeface="Arial" pitchFamily="34" charset="0"/>
                <a:cs typeface="Arial" pitchFamily="34" charset="0"/>
              </a:rPr>
              <a:t>Hadron</a:t>
            </a:r>
            <a:r>
              <a:rPr lang="en-US" sz="2000" b="1" dirty="0">
                <a:latin typeface="Arial" pitchFamily="34" charset="0"/>
                <a:cs typeface="Arial" pitchFamily="34" charset="0"/>
              </a:rPr>
              <a:t> Collider</a:t>
            </a:r>
          </a:p>
          <a:p>
            <a:pPr algn="ctr" eaLnBrk="0" hangingPunct="0"/>
            <a:r>
              <a:rPr lang="en-US" sz="1600" b="1" i="1" dirty="0">
                <a:latin typeface="Arial" pitchFamily="34" charset="0"/>
                <a:cs typeface="Arial" pitchFamily="34" charset="0"/>
              </a:rPr>
              <a:t>“the most powerful instrument on earth”</a:t>
            </a:r>
          </a:p>
        </p:txBody>
      </p:sp>
      <p:pic>
        <p:nvPicPr>
          <p:cNvPr id="7175" name="Picture 8" descr="Third-Octave BD"/>
          <p:cNvPicPr>
            <a:picLocks noChangeAspect="1" noChangeArrowheads="1"/>
          </p:cNvPicPr>
          <p:nvPr/>
        </p:nvPicPr>
        <p:blipFill>
          <a:blip r:embed="rId4" cstate="print"/>
          <a:srcRect/>
          <a:stretch>
            <a:fillRect/>
          </a:stretch>
        </p:blipFill>
        <p:spPr bwMode="auto">
          <a:xfrm>
            <a:off x="2921000" y="4362450"/>
            <a:ext cx="3048000" cy="1504950"/>
          </a:xfrm>
          <a:prstGeom prst="rect">
            <a:avLst/>
          </a:prstGeom>
          <a:noFill/>
          <a:ln w="9525">
            <a:noFill/>
            <a:miter lim="800000"/>
            <a:headEnd/>
            <a:tailEnd/>
          </a:ln>
        </p:spPr>
      </p:pic>
      <p:pic>
        <p:nvPicPr>
          <p:cNvPr id="7176" name="Picture 7" descr="Third-Octave FP"/>
          <p:cNvPicPr>
            <a:picLocks noChangeAspect="1" noChangeArrowheads="1"/>
          </p:cNvPicPr>
          <p:nvPr/>
        </p:nvPicPr>
        <p:blipFill>
          <a:blip r:embed="rId5" cstate="print"/>
          <a:srcRect/>
          <a:stretch>
            <a:fillRect/>
          </a:stretch>
        </p:blipFill>
        <p:spPr bwMode="auto">
          <a:xfrm>
            <a:off x="2692400" y="3060699"/>
            <a:ext cx="2222500" cy="1677519"/>
          </a:xfrm>
          <a:prstGeom prst="rect">
            <a:avLst/>
          </a:prstGeom>
          <a:noFill/>
          <a:ln w="9525">
            <a:noFill/>
            <a:miter lim="800000"/>
            <a:headEnd/>
            <a:tailEnd/>
          </a:ln>
        </p:spPr>
      </p:pic>
      <p:sp>
        <p:nvSpPr>
          <p:cNvPr id="7177" name="Title 12"/>
          <p:cNvSpPr>
            <a:spLocks noGrp="1"/>
          </p:cNvSpPr>
          <p:nvPr>
            <p:ph type="title"/>
          </p:nvPr>
        </p:nvSpPr>
        <p:spPr/>
        <p:txBody>
          <a:bodyPr/>
          <a:lstStyle/>
          <a:p>
            <a:r>
              <a:rPr lang="en-US" dirty="0" smtClean="0"/>
              <a:t>Graphical System Design</a:t>
            </a:r>
          </a:p>
        </p:txBody>
      </p:sp>
      <p:pic>
        <p:nvPicPr>
          <p:cNvPr id="7178" name="Picture 11"/>
          <p:cNvPicPr>
            <a:picLocks noChangeAspect="1" noChangeArrowheads="1"/>
          </p:cNvPicPr>
          <p:nvPr/>
        </p:nvPicPr>
        <p:blipFill>
          <a:blip r:embed="rId6" cstate="screen"/>
          <a:srcRect/>
          <a:stretch>
            <a:fillRect/>
          </a:stretch>
        </p:blipFill>
        <p:spPr bwMode="auto">
          <a:xfrm>
            <a:off x="6219825" y="2666999"/>
            <a:ext cx="2768600" cy="1846264"/>
          </a:xfrm>
          <a:prstGeom prst="rect">
            <a:avLst/>
          </a:prstGeom>
          <a:ln>
            <a:noFill/>
          </a:ln>
          <a:effectLst>
            <a:outerShdw blurRad="190500" algn="tl" rotWithShape="0">
              <a:srgbClr val="000000">
                <a:alpha val="70000"/>
              </a:srgbClr>
            </a:outerShdw>
          </a:effectLst>
        </p:spPr>
      </p:pic>
      <p:pic>
        <p:nvPicPr>
          <p:cNvPr id="107522" name="Picture 2" descr="C:\Documents and Settings\sams\My Documents\LabVIEW Graphics\PoweredByLabVIEW Horizontal.emf"/>
          <p:cNvPicPr>
            <a:picLocks noChangeAspect="1" noChangeArrowheads="1"/>
          </p:cNvPicPr>
          <p:nvPr/>
        </p:nvPicPr>
        <p:blipFill>
          <a:blip r:embed="rId7" cstate="print"/>
          <a:srcRect/>
          <a:stretch>
            <a:fillRect/>
          </a:stretch>
        </p:blipFill>
        <p:spPr bwMode="auto">
          <a:xfrm>
            <a:off x="2659520" y="1828800"/>
            <a:ext cx="3334879" cy="935782"/>
          </a:xfrm>
          <a:prstGeom prst="rect">
            <a:avLst/>
          </a:prstGeom>
          <a:noFill/>
        </p:spPr>
      </p:pic>
    </p:spTree>
    <p:extLst>
      <p:ext uri="{BB962C8B-B14F-4D97-AF65-F5344CB8AC3E}">
        <p14:creationId xmlns:p14="http://schemas.microsoft.com/office/powerpoint/2010/main" val="9944118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lstStyle/>
          <a:p>
            <a:r>
              <a:rPr lang="tr-TR" dirty="0" smtClean="0"/>
              <a:t>THANK YOU!</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sz="half" idx="1"/>
          </p:nvPr>
        </p:nvGraphicFramePr>
        <p:xfrm>
          <a:off x="4792663" y="2427288"/>
          <a:ext cx="1249362" cy="1182687"/>
        </p:xfrm>
        <a:graphic>
          <a:graphicData uri="http://schemas.openxmlformats.org/presentationml/2006/ole">
            <mc:AlternateContent xmlns:mc="http://schemas.openxmlformats.org/markup-compatibility/2006">
              <mc:Choice xmlns:v="urn:schemas-microsoft-com:vml" Requires="v">
                <p:oleObj spid="_x0000_s1051" name="Bitmap Image" r:id="rId4" imgW="2448267" imgH="2343477" progId="PBrush">
                  <p:embed/>
                </p:oleObj>
              </mc:Choice>
              <mc:Fallback>
                <p:oleObj name="Bitmap Image" r:id="rId4" imgW="2448267" imgH="2343477"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663" y="2427288"/>
                        <a:ext cx="1249362"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7" name="Rectangle 3"/>
          <p:cNvSpPr>
            <a:spLocks noChangeArrowheads="1"/>
          </p:cNvSpPr>
          <p:nvPr/>
        </p:nvSpPr>
        <p:spPr bwMode="auto">
          <a:xfrm>
            <a:off x="914400" y="4724400"/>
            <a:ext cx="7543800" cy="76200"/>
          </a:xfrm>
          <a:prstGeom prst="rect">
            <a:avLst/>
          </a:prstGeom>
          <a:solidFill>
            <a:schemeClr val="folHlink"/>
          </a:solidFill>
          <a:ln w="9525">
            <a:solidFill>
              <a:schemeClr val="bg1"/>
            </a:solidFill>
            <a:miter lim="800000"/>
            <a:headEnd type="none" w="sm" len="sm"/>
            <a:tailEnd type="none" w="sm" len="sm"/>
          </a:ln>
        </p:spPr>
        <p:txBody>
          <a:bodyPr wrap="none" anchor="ctr"/>
          <a:lstStyle/>
          <a:p>
            <a:endParaRPr lang="en-US"/>
          </a:p>
        </p:txBody>
      </p:sp>
      <p:sp>
        <p:nvSpPr>
          <p:cNvPr id="1028" name="Rectangle 4"/>
          <p:cNvSpPr>
            <a:spLocks noChangeArrowheads="1"/>
          </p:cNvSpPr>
          <p:nvPr/>
        </p:nvSpPr>
        <p:spPr bwMode="auto">
          <a:xfrm>
            <a:off x="1447800" y="4572000"/>
            <a:ext cx="76200" cy="381000"/>
          </a:xfrm>
          <a:prstGeom prst="rect">
            <a:avLst/>
          </a:prstGeom>
          <a:solidFill>
            <a:schemeClr val="folHlink"/>
          </a:solidFill>
          <a:ln w="9525">
            <a:solidFill>
              <a:schemeClr val="bg1"/>
            </a:solidFill>
            <a:miter lim="800000"/>
            <a:headEnd type="none" w="sm" len="sm"/>
            <a:tailEnd type="none" w="sm" len="sm"/>
          </a:ln>
        </p:spPr>
        <p:txBody>
          <a:bodyPr wrap="none" anchor="ctr"/>
          <a:lstStyle/>
          <a:p>
            <a:endParaRPr lang="en-US"/>
          </a:p>
        </p:txBody>
      </p:sp>
      <p:sp>
        <p:nvSpPr>
          <p:cNvPr id="1029" name="Rectangle 5"/>
          <p:cNvSpPr>
            <a:spLocks noChangeArrowheads="1"/>
          </p:cNvSpPr>
          <p:nvPr/>
        </p:nvSpPr>
        <p:spPr bwMode="auto">
          <a:xfrm>
            <a:off x="3352800" y="4572000"/>
            <a:ext cx="76200" cy="381000"/>
          </a:xfrm>
          <a:prstGeom prst="rect">
            <a:avLst/>
          </a:prstGeom>
          <a:solidFill>
            <a:schemeClr val="folHlink"/>
          </a:solidFill>
          <a:ln w="9525">
            <a:solidFill>
              <a:schemeClr val="bg1"/>
            </a:solidFill>
            <a:miter lim="800000"/>
            <a:headEnd type="none" w="sm" len="sm"/>
            <a:tailEnd type="none" w="sm" len="sm"/>
          </a:ln>
        </p:spPr>
        <p:txBody>
          <a:bodyPr wrap="none" anchor="ctr"/>
          <a:lstStyle/>
          <a:p>
            <a:endParaRPr lang="en-US"/>
          </a:p>
        </p:txBody>
      </p:sp>
      <p:sp>
        <p:nvSpPr>
          <p:cNvPr id="1030" name="Rectangle 6"/>
          <p:cNvSpPr>
            <a:spLocks noChangeArrowheads="1"/>
          </p:cNvSpPr>
          <p:nvPr/>
        </p:nvSpPr>
        <p:spPr bwMode="auto">
          <a:xfrm>
            <a:off x="5486400" y="4572000"/>
            <a:ext cx="76200" cy="381000"/>
          </a:xfrm>
          <a:prstGeom prst="rect">
            <a:avLst/>
          </a:prstGeom>
          <a:solidFill>
            <a:schemeClr val="folHlink"/>
          </a:solidFill>
          <a:ln w="9525">
            <a:solidFill>
              <a:schemeClr val="bg1"/>
            </a:solidFill>
            <a:miter lim="800000"/>
            <a:headEnd type="none" w="sm" len="sm"/>
            <a:tailEnd type="none" w="sm" len="sm"/>
          </a:ln>
        </p:spPr>
        <p:txBody>
          <a:bodyPr wrap="none" anchor="ctr"/>
          <a:lstStyle/>
          <a:p>
            <a:endParaRPr lang="en-US"/>
          </a:p>
        </p:txBody>
      </p:sp>
      <p:sp>
        <p:nvSpPr>
          <p:cNvPr id="1031" name="Rectangle 7"/>
          <p:cNvSpPr>
            <a:spLocks noChangeArrowheads="1"/>
          </p:cNvSpPr>
          <p:nvPr/>
        </p:nvSpPr>
        <p:spPr bwMode="auto">
          <a:xfrm>
            <a:off x="7467600" y="4572000"/>
            <a:ext cx="76200" cy="381000"/>
          </a:xfrm>
          <a:prstGeom prst="rect">
            <a:avLst/>
          </a:prstGeom>
          <a:solidFill>
            <a:schemeClr val="folHlink"/>
          </a:solidFill>
          <a:ln w="9525">
            <a:solidFill>
              <a:schemeClr val="bg1"/>
            </a:solidFill>
            <a:miter lim="800000"/>
            <a:headEnd type="none" w="sm" len="sm"/>
            <a:tailEnd type="none" w="sm" len="sm"/>
          </a:ln>
        </p:spPr>
        <p:txBody>
          <a:bodyPr wrap="none" anchor="ctr"/>
          <a:lstStyle/>
          <a:p>
            <a:endParaRPr lang="en-US"/>
          </a:p>
        </p:txBody>
      </p:sp>
      <p:sp>
        <p:nvSpPr>
          <p:cNvPr id="1032" name="Text Box 8"/>
          <p:cNvSpPr txBox="1">
            <a:spLocks noChangeArrowheads="1"/>
          </p:cNvSpPr>
          <p:nvPr/>
        </p:nvSpPr>
        <p:spPr bwMode="auto">
          <a:xfrm>
            <a:off x="1066800" y="4989513"/>
            <a:ext cx="863600" cy="420687"/>
          </a:xfrm>
          <a:prstGeom prst="rect">
            <a:avLst/>
          </a:prstGeom>
          <a:noFill/>
          <a:ln w="9525">
            <a:noFill/>
            <a:miter lim="800000"/>
            <a:headEnd type="none" w="sm" len="sm"/>
            <a:tailEnd type="none" w="sm" len="sm"/>
          </a:ln>
        </p:spPr>
        <p:txBody>
          <a:bodyPr wrap="none">
            <a:spAutoFit/>
          </a:bodyPr>
          <a:lstStyle/>
          <a:p>
            <a:pPr eaLnBrk="0" hangingPunct="0">
              <a:lnSpc>
                <a:spcPct val="90000"/>
              </a:lnSpc>
            </a:pPr>
            <a:r>
              <a:rPr lang="en-US" sz="2400">
                <a:solidFill>
                  <a:schemeClr val="tx2"/>
                </a:solidFill>
                <a:latin typeface="Univers"/>
              </a:rPr>
              <a:t>1965</a:t>
            </a:r>
            <a:endParaRPr lang="en-US" sz="2400">
              <a:latin typeface="Univers"/>
            </a:endParaRPr>
          </a:p>
        </p:txBody>
      </p:sp>
      <p:sp>
        <p:nvSpPr>
          <p:cNvPr id="1033" name="Text Box 9"/>
          <p:cNvSpPr txBox="1">
            <a:spLocks noChangeArrowheads="1"/>
          </p:cNvSpPr>
          <p:nvPr/>
        </p:nvSpPr>
        <p:spPr bwMode="auto">
          <a:xfrm>
            <a:off x="2971800" y="4989513"/>
            <a:ext cx="863600" cy="420687"/>
          </a:xfrm>
          <a:prstGeom prst="rect">
            <a:avLst/>
          </a:prstGeom>
          <a:noFill/>
          <a:ln w="9525">
            <a:noFill/>
            <a:miter lim="800000"/>
            <a:headEnd type="none" w="sm" len="sm"/>
            <a:tailEnd type="none" w="sm" len="sm"/>
          </a:ln>
        </p:spPr>
        <p:txBody>
          <a:bodyPr wrap="none">
            <a:spAutoFit/>
          </a:bodyPr>
          <a:lstStyle/>
          <a:p>
            <a:pPr eaLnBrk="0" hangingPunct="0">
              <a:lnSpc>
                <a:spcPct val="90000"/>
              </a:lnSpc>
            </a:pPr>
            <a:r>
              <a:rPr lang="en-US" sz="2400">
                <a:solidFill>
                  <a:schemeClr val="tx2"/>
                </a:solidFill>
                <a:latin typeface="Univers"/>
              </a:rPr>
              <a:t>1987</a:t>
            </a:r>
            <a:endParaRPr lang="en-US" sz="2400">
              <a:latin typeface="Univers"/>
            </a:endParaRPr>
          </a:p>
        </p:txBody>
      </p:sp>
      <p:sp>
        <p:nvSpPr>
          <p:cNvPr id="1034" name="Text Box 10"/>
          <p:cNvSpPr txBox="1">
            <a:spLocks noChangeArrowheads="1"/>
          </p:cNvSpPr>
          <p:nvPr/>
        </p:nvSpPr>
        <p:spPr bwMode="auto">
          <a:xfrm>
            <a:off x="5105400" y="4989513"/>
            <a:ext cx="863600" cy="420687"/>
          </a:xfrm>
          <a:prstGeom prst="rect">
            <a:avLst/>
          </a:prstGeom>
          <a:noFill/>
          <a:ln w="9525">
            <a:noFill/>
            <a:miter lim="800000"/>
            <a:headEnd type="none" w="sm" len="sm"/>
            <a:tailEnd type="none" w="sm" len="sm"/>
          </a:ln>
        </p:spPr>
        <p:txBody>
          <a:bodyPr wrap="none">
            <a:spAutoFit/>
          </a:bodyPr>
          <a:lstStyle/>
          <a:p>
            <a:pPr eaLnBrk="0" hangingPunct="0">
              <a:lnSpc>
                <a:spcPct val="90000"/>
              </a:lnSpc>
            </a:pPr>
            <a:r>
              <a:rPr lang="en-US" sz="2400">
                <a:solidFill>
                  <a:schemeClr val="tx2"/>
                </a:solidFill>
                <a:latin typeface="Univers"/>
              </a:rPr>
              <a:t>1995</a:t>
            </a:r>
            <a:endParaRPr lang="en-US" sz="2400">
              <a:latin typeface="Univers"/>
            </a:endParaRPr>
          </a:p>
        </p:txBody>
      </p:sp>
      <p:sp>
        <p:nvSpPr>
          <p:cNvPr id="1035" name="Text Box 11"/>
          <p:cNvSpPr txBox="1">
            <a:spLocks noChangeArrowheads="1"/>
          </p:cNvSpPr>
          <p:nvPr/>
        </p:nvSpPr>
        <p:spPr bwMode="auto">
          <a:xfrm>
            <a:off x="7086600" y="4989513"/>
            <a:ext cx="863600" cy="420687"/>
          </a:xfrm>
          <a:prstGeom prst="rect">
            <a:avLst/>
          </a:prstGeom>
          <a:noFill/>
          <a:ln w="9525">
            <a:noFill/>
            <a:miter lim="800000"/>
            <a:headEnd type="none" w="sm" len="sm"/>
            <a:tailEnd type="none" w="sm" len="sm"/>
          </a:ln>
        </p:spPr>
        <p:txBody>
          <a:bodyPr wrap="none">
            <a:spAutoFit/>
          </a:bodyPr>
          <a:lstStyle/>
          <a:p>
            <a:pPr eaLnBrk="0" hangingPunct="0">
              <a:lnSpc>
                <a:spcPct val="90000"/>
              </a:lnSpc>
            </a:pPr>
            <a:r>
              <a:rPr lang="en-US" sz="2400">
                <a:solidFill>
                  <a:schemeClr val="tx2"/>
                </a:solidFill>
                <a:latin typeface="Univers"/>
              </a:rPr>
              <a:t>1997</a:t>
            </a:r>
            <a:endParaRPr lang="en-US" sz="2400">
              <a:latin typeface="Univers"/>
            </a:endParaRPr>
          </a:p>
        </p:txBody>
      </p:sp>
      <p:sp>
        <p:nvSpPr>
          <p:cNvPr id="1036" name="AutoShape 12"/>
          <p:cNvSpPr>
            <a:spLocks noChangeArrowheads="1"/>
          </p:cNvSpPr>
          <p:nvPr/>
        </p:nvSpPr>
        <p:spPr bwMode="auto">
          <a:xfrm rot="5487847">
            <a:off x="8382000" y="4343400"/>
            <a:ext cx="228600" cy="838200"/>
          </a:xfrm>
          <a:prstGeom prst="triangle">
            <a:avLst>
              <a:gd name="adj" fmla="val 50000"/>
            </a:avLst>
          </a:prstGeom>
          <a:solidFill>
            <a:schemeClr val="folHlink"/>
          </a:solidFill>
          <a:ln w="9525">
            <a:solidFill>
              <a:schemeClr val="bg1"/>
            </a:solidFill>
            <a:miter lim="800000"/>
            <a:headEnd type="none" w="sm" len="sm"/>
            <a:tailEnd type="none" w="sm" len="sm"/>
          </a:ln>
        </p:spPr>
        <p:txBody>
          <a:bodyPr wrap="none" anchor="ctr"/>
          <a:lstStyle/>
          <a:p>
            <a:endParaRPr lang="en-US"/>
          </a:p>
        </p:txBody>
      </p:sp>
      <p:sp>
        <p:nvSpPr>
          <p:cNvPr id="1037" name="Text Box 13"/>
          <p:cNvSpPr txBox="1">
            <a:spLocks noChangeArrowheads="1"/>
          </p:cNvSpPr>
          <p:nvPr/>
        </p:nvSpPr>
        <p:spPr bwMode="auto">
          <a:xfrm rot="-2264371">
            <a:off x="2743200" y="3922713"/>
            <a:ext cx="1295400" cy="519112"/>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tx2"/>
                </a:solidFill>
                <a:latin typeface="Univers"/>
              </a:rPr>
              <a:t>VXI</a:t>
            </a:r>
          </a:p>
        </p:txBody>
      </p:sp>
      <p:sp>
        <p:nvSpPr>
          <p:cNvPr id="1038" name="Text Box 14"/>
          <p:cNvSpPr txBox="1">
            <a:spLocks noChangeArrowheads="1"/>
          </p:cNvSpPr>
          <p:nvPr/>
        </p:nvSpPr>
        <p:spPr bwMode="auto">
          <a:xfrm rot="-1770489">
            <a:off x="762000" y="3971925"/>
            <a:ext cx="1295400" cy="519113"/>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tx2"/>
                </a:solidFill>
                <a:latin typeface="Univers"/>
              </a:rPr>
              <a:t>GPIB</a:t>
            </a:r>
          </a:p>
        </p:txBody>
      </p:sp>
      <p:sp>
        <p:nvSpPr>
          <p:cNvPr id="1039" name="Text Box 15"/>
          <p:cNvSpPr txBox="1">
            <a:spLocks noChangeArrowheads="1"/>
          </p:cNvSpPr>
          <p:nvPr/>
        </p:nvSpPr>
        <p:spPr bwMode="auto">
          <a:xfrm rot="-1896460">
            <a:off x="4800600" y="3514725"/>
            <a:ext cx="1773238" cy="946150"/>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tx2"/>
                </a:solidFill>
                <a:latin typeface="Univers"/>
              </a:rPr>
              <a:t>Compact PCI</a:t>
            </a:r>
          </a:p>
        </p:txBody>
      </p:sp>
      <p:sp>
        <p:nvSpPr>
          <p:cNvPr id="1040" name="Text Box 16"/>
          <p:cNvSpPr txBox="1">
            <a:spLocks noChangeArrowheads="1"/>
          </p:cNvSpPr>
          <p:nvPr/>
        </p:nvSpPr>
        <p:spPr bwMode="auto">
          <a:xfrm rot="-1986681">
            <a:off x="6858000" y="3922713"/>
            <a:ext cx="1295400" cy="519112"/>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tx2"/>
                </a:solidFill>
                <a:latin typeface="Univers"/>
              </a:rPr>
              <a:t>PXI</a:t>
            </a:r>
          </a:p>
        </p:txBody>
      </p:sp>
      <p:pic>
        <p:nvPicPr>
          <p:cNvPr id="1041" name="Picture 17" descr="VXI Embedded Pentium Controllers"/>
          <p:cNvPicPr>
            <a:picLocks noGrp="1" noChangeAspect="1" noChangeArrowheads="1"/>
          </p:cNvPicPr>
          <p:nvPr>
            <p:ph sz="quarter" idx="3"/>
          </p:nvPr>
        </p:nvPicPr>
        <p:blipFill>
          <a:blip r:embed="rId6"/>
          <a:srcRect/>
          <a:stretch>
            <a:fillRect/>
          </a:stretch>
        </p:blipFill>
        <p:spPr>
          <a:xfrm>
            <a:off x="2446338" y="1684338"/>
            <a:ext cx="2271712" cy="2009775"/>
          </a:xfrm>
          <a:noFill/>
        </p:spPr>
      </p:pic>
      <p:pic>
        <p:nvPicPr>
          <p:cNvPr id="1042" name="Picture 18" descr="1716">
            <a:hlinkClick r:id="rId7"/>
          </p:cNvPr>
          <p:cNvPicPr>
            <a:picLocks noChangeAspect="1" noChangeArrowheads="1"/>
          </p:cNvPicPr>
          <p:nvPr/>
        </p:nvPicPr>
        <p:blipFill>
          <a:blip r:embed="rId8"/>
          <a:srcRect/>
          <a:stretch>
            <a:fillRect/>
          </a:stretch>
        </p:blipFill>
        <p:spPr bwMode="auto">
          <a:xfrm>
            <a:off x="762000" y="2260600"/>
            <a:ext cx="1752600" cy="1473200"/>
          </a:xfrm>
          <a:prstGeom prst="rect">
            <a:avLst/>
          </a:prstGeom>
          <a:noFill/>
          <a:ln w="9525">
            <a:noFill/>
            <a:miter lim="800000"/>
            <a:headEnd/>
            <a:tailEnd/>
          </a:ln>
        </p:spPr>
      </p:pic>
      <p:pic>
        <p:nvPicPr>
          <p:cNvPr id="1043" name="Picture 19" descr="01190501_p?role=preview"/>
          <p:cNvPicPr>
            <a:picLocks noChangeAspect="1" noChangeArrowheads="1"/>
          </p:cNvPicPr>
          <p:nvPr/>
        </p:nvPicPr>
        <p:blipFill>
          <a:blip r:embed="rId9"/>
          <a:srcRect/>
          <a:stretch>
            <a:fillRect/>
          </a:stretch>
        </p:blipFill>
        <p:spPr bwMode="auto">
          <a:xfrm>
            <a:off x="6743700" y="2417763"/>
            <a:ext cx="1333500" cy="1077912"/>
          </a:xfrm>
          <a:prstGeom prst="rect">
            <a:avLst/>
          </a:prstGeom>
          <a:noFill/>
          <a:ln w="9525">
            <a:noFill/>
            <a:miter lim="800000"/>
            <a:headEnd/>
            <a:tailEnd/>
          </a:ln>
        </p:spPr>
      </p:pic>
      <p:sp>
        <p:nvSpPr>
          <p:cNvPr id="1044" name="Rectangle 20"/>
          <p:cNvSpPr>
            <a:spLocks noGrp="1" noChangeArrowheads="1"/>
          </p:cNvSpPr>
          <p:nvPr>
            <p:ph type="title"/>
          </p:nvPr>
        </p:nvSpPr>
        <p:spPr/>
        <p:txBody>
          <a:bodyPr/>
          <a:lstStyle/>
          <a:p>
            <a:pPr eaLnBrk="1" hangingPunct="1"/>
            <a:r>
              <a:rPr lang="en-US" smtClean="0"/>
              <a:t>Instrumentation Timeline</a:t>
            </a:r>
          </a:p>
        </p:txBody>
      </p:sp>
      <p:sp>
        <p:nvSpPr>
          <p:cNvPr id="1045" name="Text Box 22"/>
          <p:cNvSpPr txBox="1">
            <a:spLocks noChangeArrowheads="1"/>
          </p:cNvSpPr>
          <p:nvPr/>
        </p:nvSpPr>
        <p:spPr bwMode="auto">
          <a:xfrm>
            <a:off x="3162300" y="6248400"/>
            <a:ext cx="2819400" cy="304800"/>
          </a:xfrm>
          <a:prstGeom prst="rect">
            <a:avLst/>
          </a:prstGeom>
          <a:noFill/>
          <a:ln w="9525" algn="ctr">
            <a:noFill/>
            <a:miter lim="800000"/>
            <a:headEnd type="none" w="sm" len="sm"/>
            <a:tailEnd type="none" w="sm" len="sm"/>
          </a:ln>
        </p:spPr>
        <p:txBody>
          <a:bodyPr>
            <a:spAutoFit/>
          </a:bodyPr>
          <a:lstStyle/>
          <a:p>
            <a:pPr algn="ctr" eaLnBrk="0" hangingPunct="0">
              <a:spcBef>
                <a:spcPct val="50000"/>
              </a:spcBef>
            </a:pPr>
            <a:r>
              <a:rPr lang="en-US" sz="1400" b="0">
                <a:solidFill>
                  <a:schemeClr val="tx1"/>
                </a:solidFill>
              </a:rPr>
              <a:t>Photo Courtesy of Keithley</a:t>
            </a:r>
          </a:p>
        </p:txBody>
      </p:sp>
    </p:spTree>
    <p:extLst>
      <p:ext uri="{BB962C8B-B14F-4D97-AF65-F5344CB8AC3E}">
        <p14:creationId xmlns:p14="http://schemas.microsoft.com/office/powerpoint/2010/main" val="3291218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pPr eaLnBrk="1" hangingPunct="1"/>
            <a:r>
              <a:rPr lang="en-US" smtClean="0"/>
              <a:t>What is PXI?</a:t>
            </a:r>
          </a:p>
        </p:txBody>
      </p:sp>
      <p:sp>
        <p:nvSpPr>
          <p:cNvPr id="10243" name="Rectangle 3"/>
          <p:cNvSpPr>
            <a:spLocks noGrp="1" noChangeArrowheads="1"/>
          </p:cNvSpPr>
          <p:nvPr>
            <p:ph type="body" idx="1"/>
          </p:nvPr>
        </p:nvSpPr>
        <p:spPr/>
        <p:txBody>
          <a:bodyPr>
            <a:normAutofit lnSpcReduction="10000"/>
          </a:bodyPr>
          <a:lstStyle/>
          <a:p>
            <a:pPr eaLnBrk="1" hangingPunct="1">
              <a:lnSpc>
                <a:spcPct val="90000"/>
              </a:lnSpc>
            </a:pPr>
            <a:r>
              <a:rPr lang="en-US" smtClean="0"/>
              <a:t>PXI = </a:t>
            </a:r>
            <a:r>
              <a:rPr lang="en-US" b="1" u="sng" smtClean="0"/>
              <a:t>P</a:t>
            </a:r>
            <a:r>
              <a:rPr lang="en-US" smtClean="0"/>
              <a:t>CI e</a:t>
            </a:r>
            <a:r>
              <a:rPr lang="en-US" b="1" u="sng" smtClean="0"/>
              <a:t>X</a:t>
            </a:r>
            <a:r>
              <a:rPr lang="en-US" smtClean="0"/>
              <a:t>tensions for </a:t>
            </a:r>
            <a:r>
              <a:rPr lang="en-US" b="1" u="sng" smtClean="0"/>
              <a:t>I</a:t>
            </a:r>
            <a:r>
              <a:rPr lang="en-US" smtClean="0"/>
              <a:t>nstrumentation</a:t>
            </a:r>
          </a:p>
          <a:p>
            <a:pPr eaLnBrk="1" hangingPunct="1">
              <a:lnSpc>
                <a:spcPct val="90000"/>
              </a:lnSpc>
            </a:pPr>
            <a:r>
              <a:rPr lang="en-US" smtClean="0"/>
              <a:t>Open specification governed by the PXI Systems Alliance (PXISA) and introduced in 1997</a:t>
            </a:r>
          </a:p>
          <a:p>
            <a:pPr eaLnBrk="1" hangingPunct="1">
              <a:lnSpc>
                <a:spcPct val="90000"/>
              </a:lnSpc>
            </a:pPr>
            <a:r>
              <a:rPr lang="en-US" smtClean="0"/>
              <a:t>PC-based platform optimized for test, measurement, and control</a:t>
            </a:r>
          </a:p>
          <a:p>
            <a:pPr eaLnBrk="1" hangingPunct="1">
              <a:lnSpc>
                <a:spcPct val="90000"/>
              </a:lnSpc>
            </a:pPr>
            <a:r>
              <a:rPr lang="en-US" smtClean="0"/>
              <a:t>PCI electrical-bus with the rugged, modular, Eurocard mechanical packaging of CompactPCI</a:t>
            </a:r>
          </a:p>
          <a:p>
            <a:pPr eaLnBrk="1" hangingPunct="1">
              <a:lnSpc>
                <a:spcPct val="90000"/>
              </a:lnSpc>
            </a:pPr>
            <a:r>
              <a:rPr lang="en-US" smtClean="0"/>
              <a:t>Advanced timing and synchronization features</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151814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4800600" y="474663"/>
            <a:ext cx="4267200" cy="3910012"/>
          </a:xfrm>
          <a:prstGeom prst="rect">
            <a:avLst/>
          </a:prstGeom>
          <a:noFill/>
          <a:ln w="9525" algn="ctr">
            <a:noFill/>
            <a:miter lim="800000"/>
            <a:headEnd type="none" w="sm" len="sm"/>
            <a:tailEnd type="none" w="sm" len="sm"/>
          </a:ln>
        </p:spPr>
      </p:pic>
      <p:sp>
        <p:nvSpPr>
          <p:cNvPr id="27651" name="Rectangle 3"/>
          <p:cNvSpPr>
            <a:spLocks noGrp="1" noChangeArrowheads="1"/>
          </p:cNvSpPr>
          <p:nvPr>
            <p:ph type="title"/>
          </p:nvPr>
        </p:nvSpPr>
        <p:spPr>
          <a:xfrm>
            <a:off x="533400" y="76200"/>
            <a:ext cx="8077200" cy="990600"/>
          </a:xfrm>
          <a:noFill/>
        </p:spPr>
        <p:txBody>
          <a:bodyPr/>
          <a:lstStyle/>
          <a:p>
            <a:pPr eaLnBrk="1" hangingPunct="1"/>
            <a:r>
              <a:rPr lang="en-US" smtClean="0"/>
              <a:t>PXI Specification</a:t>
            </a:r>
          </a:p>
        </p:txBody>
      </p:sp>
      <p:sp>
        <p:nvSpPr>
          <p:cNvPr id="27652" name="Rectangle 4"/>
          <p:cNvSpPr>
            <a:spLocks noGrp="1" noChangeArrowheads="1"/>
          </p:cNvSpPr>
          <p:nvPr>
            <p:ph type="body" idx="1"/>
          </p:nvPr>
        </p:nvSpPr>
        <p:spPr>
          <a:xfrm>
            <a:off x="457200" y="838200"/>
            <a:ext cx="8382000" cy="5410200"/>
          </a:xfrm>
          <a:noFill/>
        </p:spPr>
        <p:txBody>
          <a:bodyPr>
            <a:noAutofit/>
          </a:bodyPr>
          <a:lstStyle/>
          <a:p>
            <a:pPr eaLnBrk="1" hangingPunct="1">
              <a:lnSpc>
                <a:spcPct val="80000"/>
              </a:lnSpc>
              <a:buFontTx/>
              <a:buNone/>
            </a:pPr>
            <a:r>
              <a:rPr lang="en-US" sz="2400" b="1" dirty="0" smtClean="0"/>
              <a:t>Mechanical</a:t>
            </a:r>
          </a:p>
          <a:p>
            <a:pPr eaLnBrk="1" hangingPunct="1">
              <a:lnSpc>
                <a:spcPct val="80000"/>
              </a:lnSpc>
            </a:pPr>
            <a:r>
              <a:rPr lang="en-US" sz="2000" dirty="0" smtClean="0"/>
              <a:t> High-performance connectors</a:t>
            </a:r>
          </a:p>
          <a:p>
            <a:pPr eaLnBrk="1" hangingPunct="1">
              <a:lnSpc>
                <a:spcPct val="80000"/>
              </a:lnSpc>
            </a:pPr>
            <a:r>
              <a:rPr lang="en-US" sz="2000" dirty="0" smtClean="0"/>
              <a:t> </a:t>
            </a:r>
            <a:r>
              <a:rPr lang="en-US" sz="2000" dirty="0" err="1" smtClean="0"/>
              <a:t>Eurocard</a:t>
            </a:r>
            <a:r>
              <a:rPr lang="en-US" sz="2000" dirty="0" smtClean="0"/>
              <a:t> mechanical packaging</a:t>
            </a:r>
          </a:p>
          <a:p>
            <a:pPr eaLnBrk="1" hangingPunct="1">
              <a:lnSpc>
                <a:spcPct val="80000"/>
              </a:lnSpc>
            </a:pPr>
            <a:r>
              <a:rPr lang="en-US" sz="2000" dirty="0" smtClean="0"/>
              <a:t> Forced-air cooling by chassis</a:t>
            </a:r>
          </a:p>
          <a:p>
            <a:pPr eaLnBrk="1" hangingPunct="1">
              <a:lnSpc>
                <a:spcPct val="80000"/>
              </a:lnSpc>
            </a:pPr>
            <a:r>
              <a:rPr lang="en-US" sz="2000" dirty="0" smtClean="0"/>
              <a:t> Optional module shielding</a:t>
            </a:r>
          </a:p>
          <a:p>
            <a:pPr eaLnBrk="1" hangingPunct="1">
              <a:lnSpc>
                <a:spcPct val="80000"/>
              </a:lnSpc>
            </a:pPr>
            <a:r>
              <a:rPr lang="en-US" sz="2000" dirty="0" smtClean="0"/>
              <a:t> Environmental testing</a:t>
            </a:r>
          </a:p>
          <a:p>
            <a:pPr eaLnBrk="1" hangingPunct="1">
              <a:lnSpc>
                <a:spcPct val="80000"/>
              </a:lnSpc>
            </a:pPr>
            <a:r>
              <a:rPr lang="en-US" sz="2000" dirty="0" smtClean="0"/>
              <a:t> Electromagnetic testing</a:t>
            </a:r>
          </a:p>
          <a:p>
            <a:pPr eaLnBrk="1" hangingPunct="1">
              <a:lnSpc>
                <a:spcPct val="80000"/>
              </a:lnSpc>
            </a:pPr>
            <a:endParaRPr lang="en-US" sz="2000" dirty="0" smtClean="0"/>
          </a:p>
          <a:p>
            <a:pPr eaLnBrk="1" hangingPunct="1">
              <a:lnSpc>
                <a:spcPct val="80000"/>
              </a:lnSpc>
              <a:buFontTx/>
              <a:buNone/>
            </a:pPr>
            <a:r>
              <a:rPr lang="en-US" sz="2400" b="1" dirty="0" smtClean="0"/>
              <a:t>Electrical</a:t>
            </a:r>
          </a:p>
          <a:p>
            <a:pPr eaLnBrk="1" hangingPunct="1">
              <a:lnSpc>
                <a:spcPct val="80000"/>
              </a:lnSpc>
            </a:pPr>
            <a:r>
              <a:rPr lang="en-US" sz="2000" dirty="0" smtClean="0"/>
              <a:t> Industry-standard PC buses</a:t>
            </a:r>
          </a:p>
          <a:p>
            <a:pPr eaLnBrk="1" hangingPunct="1">
              <a:lnSpc>
                <a:spcPct val="80000"/>
              </a:lnSpc>
            </a:pPr>
            <a:r>
              <a:rPr lang="en-US" sz="2000" dirty="0" smtClean="0"/>
              <a:t> System reference clocks</a:t>
            </a:r>
          </a:p>
          <a:p>
            <a:pPr eaLnBrk="1" hangingPunct="1">
              <a:lnSpc>
                <a:spcPct val="80000"/>
              </a:lnSpc>
            </a:pPr>
            <a:r>
              <a:rPr lang="en-US" sz="2000" dirty="0" smtClean="0"/>
              <a:t> Star trigger buses</a:t>
            </a:r>
          </a:p>
          <a:p>
            <a:pPr eaLnBrk="1" hangingPunct="1">
              <a:lnSpc>
                <a:spcPct val="80000"/>
              </a:lnSpc>
            </a:pPr>
            <a:r>
              <a:rPr lang="en-US" sz="2000" dirty="0" smtClean="0"/>
              <a:t> PXI trigger bus</a:t>
            </a:r>
          </a:p>
          <a:p>
            <a:pPr eaLnBrk="1" hangingPunct="1">
              <a:lnSpc>
                <a:spcPct val="80000"/>
              </a:lnSpc>
            </a:pPr>
            <a:endParaRPr lang="en-US" sz="2000" dirty="0" smtClean="0"/>
          </a:p>
          <a:p>
            <a:pPr eaLnBrk="1" hangingPunct="1">
              <a:lnSpc>
                <a:spcPct val="80000"/>
              </a:lnSpc>
              <a:buFontTx/>
              <a:buNone/>
            </a:pPr>
            <a:r>
              <a:rPr lang="en-US" sz="2400" b="1" dirty="0" smtClean="0"/>
              <a:t>Software</a:t>
            </a:r>
          </a:p>
          <a:p>
            <a:pPr eaLnBrk="1" hangingPunct="1">
              <a:lnSpc>
                <a:spcPct val="80000"/>
              </a:lnSpc>
            </a:pPr>
            <a:r>
              <a:rPr lang="en-US" sz="2000" dirty="0" smtClean="0"/>
              <a:t> Microsoft Windows, RT, and Linux software frameworks</a:t>
            </a:r>
            <a:r>
              <a:rPr lang="en-US" sz="2000" b="1" dirty="0" smtClean="0"/>
              <a:t> </a:t>
            </a:r>
            <a:endParaRPr lang="en-US" sz="2000" dirty="0" smtClean="0"/>
          </a:p>
          <a:p>
            <a:pPr eaLnBrk="1" hangingPunct="1">
              <a:lnSpc>
                <a:spcPct val="80000"/>
              </a:lnSpc>
            </a:pPr>
            <a:r>
              <a:rPr lang="en-US" sz="2000" dirty="0" smtClean="0"/>
              <a:t> Software components that define HW configuration and capabilities</a:t>
            </a:r>
          </a:p>
          <a:p>
            <a:pPr eaLnBrk="1" hangingPunct="1">
              <a:lnSpc>
                <a:spcPct val="80000"/>
              </a:lnSpc>
            </a:pPr>
            <a:r>
              <a:rPr lang="en-US" sz="2000" dirty="0" smtClean="0"/>
              <a:t> Virtual Instrument Software Architecture (VISA) implementation</a:t>
            </a:r>
          </a:p>
        </p:txBody>
      </p:sp>
      <p:sp>
        <p:nvSpPr>
          <p:cNvPr id="5" name="Rectangle 4"/>
          <p:cNvSpPr/>
          <p:nvPr/>
        </p:nvSpPr>
        <p:spPr>
          <a:xfrm>
            <a:off x="4928859" y="4114800"/>
            <a:ext cx="3986541" cy="400110"/>
          </a:xfrm>
          <a:prstGeom prst="rect">
            <a:avLst/>
          </a:prstGeom>
        </p:spPr>
        <p:txBody>
          <a:bodyPr wrap="none">
            <a:spAutoFit/>
          </a:bodyPr>
          <a:lstStyle/>
          <a:p>
            <a:pPr fontAlgn="auto">
              <a:spcBef>
                <a:spcPts val="0"/>
              </a:spcBef>
              <a:spcAft>
                <a:spcPts val="0"/>
              </a:spcAft>
              <a:defRPr/>
            </a:pPr>
            <a:r>
              <a:rPr lang="en-US" b="0" dirty="0" smtClean="0">
                <a:solidFill>
                  <a:schemeClr val="bg1">
                    <a:lumMod val="50000"/>
                  </a:schemeClr>
                </a:solidFill>
              </a:rPr>
              <a:t>View complete specification at </a:t>
            </a:r>
            <a:r>
              <a:rPr lang="en-US" i="1" dirty="0" smtClean="0">
                <a:solidFill>
                  <a:schemeClr val="bg1">
                    <a:lumMod val="50000"/>
                  </a:schemeClr>
                </a:solidFill>
              </a:rPr>
              <a:t>pxisa.org</a:t>
            </a:r>
            <a:endParaRPr lang="en-US" i="1" dirty="0">
              <a:solidFill>
                <a:schemeClr val="bg1">
                  <a:lumMod val="50000"/>
                </a:schemeClr>
              </a:solidFill>
            </a:endParaRPr>
          </a:p>
        </p:txBody>
      </p:sp>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767844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5943600" y="1447800"/>
            <a:ext cx="2636838" cy="1657350"/>
          </a:xfrm>
          <a:prstGeom prst="rect">
            <a:avLst/>
          </a:prstGeom>
          <a:noFill/>
          <a:ln w="9525">
            <a:noFill/>
            <a:miter lim="800000"/>
            <a:headEnd/>
            <a:tailEnd/>
          </a:ln>
        </p:spPr>
      </p:pic>
      <p:sp>
        <p:nvSpPr>
          <p:cNvPr id="28675" name="Rectangle 3"/>
          <p:cNvSpPr>
            <a:spLocks noGrp="1" noChangeArrowheads="1"/>
          </p:cNvSpPr>
          <p:nvPr>
            <p:ph type="title"/>
          </p:nvPr>
        </p:nvSpPr>
        <p:spPr>
          <a:noFill/>
        </p:spPr>
        <p:txBody>
          <a:bodyPr/>
          <a:lstStyle/>
          <a:p>
            <a:pPr eaLnBrk="1" hangingPunct="1"/>
            <a:r>
              <a:rPr lang="en-US" smtClean="0"/>
              <a:t>PXI Systems Alliance (PXISA)</a:t>
            </a:r>
          </a:p>
        </p:txBody>
      </p:sp>
      <p:sp>
        <p:nvSpPr>
          <p:cNvPr id="28676" name="Rectangle 4"/>
          <p:cNvSpPr>
            <a:spLocks noGrp="1" noChangeArrowheads="1"/>
          </p:cNvSpPr>
          <p:nvPr>
            <p:ph type="body" idx="1"/>
          </p:nvPr>
        </p:nvSpPr>
        <p:spPr/>
        <p:txBody>
          <a:bodyPr/>
          <a:lstStyle/>
          <a:p>
            <a:pPr eaLnBrk="1" hangingPunct="1">
              <a:lnSpc>
                <a:spcPct val="90000"/>
              </a:lnSpc>
            </a:pPr>
            <a:r>
              <a:rPr lang="en-US" sz="2800" dirty="0" smtClean="0"/>
              <a:t>Founded in 1998</a:t>
            </a:r>
          </a:p>
          <a:p>
            <a:pPr eaLnBrk="1" hangingPunct="1">
              <a:lnSpc>
                <a:spcPct val="90000"/>
              </a:lnSpc>
            </a:pPr>
            <a:r>
              <a:rPr lang="en-US" sz="2800" dirty="0" smtClean="0"/>
              <a:t>PXISA goals:</a:t>
            </a:r>
          </a:p>
          <a:p>
            <a:pPr lvl="1" eaLnBrk="1" hangingPunct="1">
              <a:lnSpc>
                <a:spcPct val="90000"/>
              </a:lnSpc>
            </a:pPr>
            <a:r>
              <a:rPr lang="en-US" sz="2400" dirty="0" smtClean="0"/>
              <a:t>Maintain the PXI specification</a:t>
            </a:r>
          </a:p>
          <a:p>
            <a:pPr lvl="1" eaLnBrk="1" hangingPunct="1">
              <a:lnSpc>
                <a:spcPct val="90000"/>
              </a:lnSpc>
            </a:pPr>
            <a:r>
              <a:rPr lang="en-US" sz="2400" dirty="0" smtClean="0"/>
              <a:t>Ensure interoperability</a:t>
            </a:r>
          </a:p>
          <a:p>
            <a:pPr lvl="1" eaLnBrk="1" hangingPunct="1">
              <a:lnSpc>
                <a:spcPct val="90000"/>
              </a:lnSpc>
            </a:pPr>
            <a:r>
              <a:rPr lang="en-US" sz="2400" dirty="0" smtClean="0"/>
              <a:t>Promote the PXI standard</a:t>
            </a:r>
          </a:p>
          <a:p>
            <a:pPr eaLnBrk="1" hangingPunct="1">
              <a:lnSpc>
                <a:spcPct val="90000"/>
              </a:lnSpc>
            </a:pPr>
            <a:r>
              <a:rPr lang="en-US" sz="2800" dirty="0" smtClean="0"/>
              <a:t>70+ members comprise the PXISA</a:t>
            </a:r>
          </a:p>
          <a:p>
            <a:pPr eaLnBrk="1" hangingPunct="1">
              <a:lnSpc>
                <a:spcPct val="90000"/>
              </a:lnSpc>
            </a:pPr>
            <a:r>
              <a:rPr lang="en-US" sz="2800" dirty="0" smtClean="0"/>
              <a:t>PXISA web site (www.pxisa.org)</a:t>
            </a:r>
          </a:p>
          <a:p>
            <a:pPr lvl="1" eaLnBrk="1" hangingPunct="1">
              <a:lnSpc>
                <a:spcPct val="90000"/>
              </a:lnSpc>
            </a:pPr>
            <a:r>
              <a:rPr lang="en-US" sz="2000" dirty="0" smtClean="0"/>
              <a:t>Specifications</a:t>
            </a:r>
          </a:p>
          <a:p>
            <a:pPr lvl="1" eaLnBrk="1" hangingPunct="1">
              <a:lnSpc>
                <a:spcPct val="90000"/>
              </a:lnSpc>
            </a:pPr>
            <a:r>
              <a:rPr lang="en-US" sz="2000" dirty="0" smtClean="0"/>
              <a:t>Tutorials, application notes, and white papers</a:t>
            </a:r>
          </a:p>
          <a:p>
            <a:pPr lvl="1" eaLnBrk="1" hangingPunct="1">
              <a:lnSpc>
                <a:spcPct val="90000"/>
              </a:lnSpc>
            </a:pPr>
            <a:r>
              <a:rPr lang="en-US" sz="2000" dirty="0" smtClean="0"/>
              <a:t>Locate member companies and products</a:t>
            </a:r>
            <a:endParaRPr lang="en-US" sz="2400" dirty="0" smtClean="0"/>
          </a:p>
        </p:txBody>
      </p:sp>
      <p:sp>
        <p:nvSpPr>
          <p:cNvPr id="5" name="Footer Placeholder 4"/>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445157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idx="4294967295"/>
          </p:nvPr>
        </p:nvSpPr>
        <p:spPr>
          <a:xfrm>
            <a:off x="457200" y="152400"/>
            <a:ext cx="8077200" cy="990600"/>
          </a:xfrm>
        </p:spPr>
        <p:txBody>
          <a:bodyPr>
            <a:normAutofit fontScale="90000"/>
          </a:bodyPr>
          <a:lstStyle/>
          <a:p>
            <a:pPr eaLnBrk="1" hangingPunct="1"/>
            <a:r>
              <a:rPr lang="en-US" sz="3200" dirty="0" smtClean="0"/>
              <a:t>Modular PC-Based Architecture</a:t>
            </a:r>
            <a:r>
              <a:rPr lang="en-US" sz="3200" b="0" dirty="0" smtClean="0"/>
              <a:t> </a:t>
            </a:r>
            <a:r>
              <a:rPr lang="en-US" sz="3200" dirty="0" smtClean="0"/>
              <a:t>Provides Flexible Functionality</a:t>
            </a:r>
          </a:p>
        </p:txBody>
      </p:sp>
      <p:sp>
        <p:nvSpPr>
          <p:cNvPr id="5123" name="Rectangle 8"/>
          <p:cNvSpPr>
            <a:spLocks noChangeArrowheads="1"/>
          </p:cNvSpPr>
          <p:nvPr/>
        </p:nvSpPr>
        <p:spPr bwMode="auto">
          <a:xfrm>
            <a:off x="533400" y="3843338"/>
            <a:ext cx="2362200" cy="2083841"/>
          </a:xfrm>
          <a:prstGeom prst="rect">
            <a:avLst/>
          </a:prstGeom>
          <a:solidFill>
            <a:schemeClr val="bg1"/>
          </a:solidFill>
          <a:ln w="9525">
            <a:noFill/>
            <a:miter lim="800000"/>
            <a:headEnd/>
            <a:tailEnd/>
          </a:ln>
        </p:spPr>
        <p:txBody>
          <a:bodyPr lIns="92075" tIns="46038" rIns="92075" bIns="46038">
            <a:spAutoFit/>
          </a:bodyPr>
          <a:lstStyle/>
          <a:p>
            <a:pPr eaLnBrk="0" hangingPunct="0">
              <a:lnSpc>
                <a:spcPct val="70000"/>
              </a:lnSpc>
              <a:spcBef>
                <a:spcPct val="50000"/>
              </a:spcBef>
            </a:pPr>
            <a:r>
              <a:rPr lang="en-US" dirty="0">
                <a:solidFill>
                  <a:schemeClr val="tx1"/>
                </a:solidFill>
                <a:latin typeface="Arial Narrow" pitchFamily="34" charset="0"/>
              </a:rPr>
              <a:t>DAQ and Control:</a:t>
            </a:r>
          </a:p>
          <a:p>
            <a:pPr eaLnBrk="0" hangingPunct="0">
              <a:lnSpc>
                <a:spcPct val="70000"/>
              </a:lnSpc>
              <a:spcBef>
                <a:spcPct val="50000"/>
              </a:spcBef>
            </a:pPr>
            <a:r>
              <a:rPr lang="en-US" sz="1600" b="0" dirty="0">
                <a:solidFill>
                  <a:schemeClr val="tx1"/>
                </a:solidFill>
                <a:latin typeface="Arial Narrow" pitchFamily="34" charset="0"/>
              </a:rPr>
              <a:t>Multifunction I/O</a:t>
            </a:r>
          </a:p>
          <a:p>
            <a:pPr eaLnBrk="0" hangingPunct="0">
              <a:lnSpc>
                <a:spcPct val="70000"/>
              </a:lnSpc>
              <a:spcBef>
                <a:spcPct val="50000"/>
              </a:spcBef>
            </a:pPr>
            <a:r>
              <a:rPr lang="en-US" sz="1600" b="0" dirty="0">
                <a:solidFill>
                  <a:schemeClr val="tx1"/>
                </a:solidFill>
                <a:latin typeface="Arial Narrow" pitchFamily="34" charset="0"/>
              </a:rPr>
              <a:t>FPGA/Reconfigurable I/O</a:t>
            </a:r>
          </a:p>
          <a:p>
            <a:pPr eaLnBrk="0" hangingPunct="0">
              <a:lnSpc>
                <a:spcPct val="70000"/>
              </a:lnSpc>
              <a:spcBef>
                <a:spcPct val="50000"/>
              </a:spcBef>
            </a:pPr>
            <a:r>
              <a:rPr lang="en-US" sz="1600" b="0" dirty="0">
                <a:solidFill>
                  <a:schemeClr val="tx1"/>
                </a:solidFill>
                <a:latin typeface="Arial Narrow" pitchFamily="34" charset="0"/>
              </a:rPr>
              <a:t>Digital I/O</a:t>
            </a:r>
          </a:p>
          <a:p>
            <a:pPr eaLnBrk="0" hangingPunct="0">
              <a:lnSpc>
                <a:spcPct val="70000"/>
              </a:lnSpc>
              <a:spcBef>
                <a:spcPct val="50000"/>
              </a:spcBef>
            </a:pPr>
            <a:r>
              <a:rPr lang="en-US" sz="1600" b="0" dirty="0">
                <a:solidFill>
                  <a:schemeClr val="tx1"/>
                </a:solidFill>
                <a:latin typeface="Arial Narrow" pitchFamily="34" charset="0"/>
              </a:rPr>
              <a:t>Analog </a:t>
            </a:r>
            <a:r>
              <a:rPr lang="en-US" sz="1600" b="0" dirty="0" err="1">
                <a:solidFill>
                  <a:schemeClr val="tx1"/>
                </a:solidFill>
                <a:latin typeface="Arial Narrow" pitchFamily="34" charset="0"/>
              </a:rPr>
              <a:t>Input/Output</a:t>
            </a:r>
            <a:endParaRPr lang="en-US" sz="1600" b="0" dirty="0">
              <a:solidFill>
                <a:schemeClr val="tx1"/>
              </a:solidFill>
              <a:latin typeface="Arial Narrow" pitchFamily="34" charset="0"/>
            </a:endParaRPr>
          </a:p>
          <a:p>
            <a:pPr eaLnBrk="0" hangingPunct="0">
              <a:lnSpc>
                <a:spcPct val="70000"/>
              </a:lnSpc>
              <a:spcBef>
                <a:spcPct val="50000"/>
              </a:spcBef>
            </a:pPr>
            <a:r>
              <a:rPr lang="en-US" sz="1600" b="0" dirty="0">
                <a:solidFill>
                  <a:schemeClr val="tx1"/>
                </a:solidFill>
                <a:latin typeface="Arial Narrow" pitchFamily="34" charset="0"/>
              </a:rPr>
              <a:t>Vision and Motion</a:t>
            </a:r>
          </a:p>
          <a:p>
            <a:pPr eaLnBrk="0" hangingPunct="0">
              <a:lnSpc>
                <a:spcPct val="70000"/>
              </a:lnSpc>
              <a:spcBef>
                <a:spcPct val="50000"/>
              </a:spcBef>
            </a:pPr>
            <a:r>
              <a:rPr lang="en-US" sz="1600" b="0" dirty="0">
                <a:solidFill>
                  <a:schemeClr val="tx1"/>
                </a:solidFill>
                <a:latin typeface="Arial Narrow" pitchFamily="34" charset="0"/>
              </a:rPr>
              <a:t>Counter/Timers</a:t>
            </a:r>
          </a:p>
        </p:txBody>
      </p:sp>
      <p:sp>
        <p:nvSpPr>
          <p:cNvPr id="5124" name="Rectangle 9"/>
          <p:cNvSpPr>
            <a:spLocks noChangeArrowheads="1"/>
          </p:cNvSpPr>
          <p:nvPr/>
        </p:nvSpPr>
        <p:spPr bwMode="auto">
          <a:xfrm>
            <a:off x="2959100" y="3843338"/>
            <a:ext cx="3241675" cy="2083841"/>
          </a:xfrm>
          <a:prstGeom prst="rect">
            <a:avLst/>
          </a:prstGeom>
          <a:solidFill>
            <a:schemeClr val="bg1"/>
          </a:solidFill>
          <a:ln w="9525">
            <a:noFill/>
            <a:miter lim="800000"/>
            <a:headEnd/>
            <a:tailEnd/>
          </a:ln>
        </p:spPr>
        <p:txBody>
          <a:bodyPr lIns="92075" tIns="46038" rIns="92075" bIns="46038">
            <a:spAutoFit/>
          </a:bodyPr>
          <a:lstStyle/>
          <a:p>
            <a:pPr eaLnBrk="0" hangingPunct="0">
              <a:lnSpc>
                <a:spcPct val="70000"/>
              </a:lnSpc>
              <a:spcBef>
                <a:spcPct val="50000"/>
              </a:spcBef>
            </a:pPr>
            <a:r>
              <a:rPr lang="en-US" dirty="0">
                <a:solidFill>
                  <a:schemeClr val="tx1"/>
                </a:solidFill>
                <a:latin typeface="Arial Narrow" pitchFamily="34" charset="0"/>
              </a:rPr>
              <a:t>Instruments:</a:t>
            </a:r>
          </a:p>
          <a:p>
            <a:pPr eaLnBrk="0" hangingPunct="0">
              <a:lnSpc>
                <a:spcPct val="70000"/>
              </a:lnSpc>
              <a:spcBef>
                <a:spcPct val="50000"/>
              </a:spcBef>
            </a:pPr>
            <a:r>
              <a:rPr lang="en-US" sz="1600" b="0" dirty="0">
                <a:solidFill>
                  <a:schemeClr val="tx1"/>
                </a:solidFill>
                <a:latin typeface="Arial Narrow" pitchFamily="34" charset="0"/>
              </a:rPr>
              <a:t>Oscilloscopes</a:t>
            </a:r>
          </a:p>
          <a:p>
            <a:pPr eaLnBrk="0" hangingPunct="0">
              <a:lnSpc>
                <a:spcPct val="70000"/>
              </a:lnSpc>
              <a:spcBef>
                <a:spcPct val="50000"/>
              </a:spcBef>
            </a:pPr>
            <a:r>
              <a:rPr lang="en-US" sz="1600" b="0" dirty="0">
                <a:solidFill>
                  <a:schemeClr val="tx1"/>
                </a:solidFill>
                <a:latin typeface="Arial Narrow" pitchFamily="34" charset="0"/>
              </a:rPr>
              <a:t>Digital Waveform Generator/Analyzers</a:t>
            </a:r>
          </a:p>
          <a:p>
            <a:pPr eaLnBrk="0" hangingPunct="0">
              <a:lnSpc>
                <a:spcPct val="70000"/>
              </a:lnSpc>
              <a:spcBef>
                <a:spcPct val="50000"/>
              </a:spcBef>
            </a:pPr>
            <a:r>
              <a:rPr lang="en-US" sz="1600" b="0" dirty="0">
                <a:solidFill>
                  <a:schemeClr val="tx1"/>
                </a:solidFill>
                <a:latin typeface="Arial Narrow" pitchFamily="34" charset="0"/>
              </a:rPr>
              <a:t>Digital </a:t>
            </a:r>
            <a:r>
              <a:rPr lang="en-US" sz="1600" b="0" dirty="0" err="1">
                <a:solidFill>
                  <a:schemeClr val="tx1"/>
                </a:solidFill>
                <a:latin typeface="Arial Narrow" pitchFamily="34" charset="0"/>
              </a:rPr>
              <a:t>Multimeters</a:t>
            </a:r>
            <a:endParaRPr lang="en-US" sz="1600" b="0" dirty="0">
              <a:solidFill>
                <a:schemeClr val="tx1"/>
              </a:solidFill>
              <a:latin typeface="Arial Narrow" pitchFamily="34" charset="0"/>
            </a:endParaRPr>
          </a:p>
          <a:p>
            <a:pPr eaLnBrk="0" hangingPunct="0">
              <a:lnSpc>
                <a:spcPct val="70000"/>
              </a:lnSpc>
              <a:spcBef>
                <a:spcPct val="50000"/>
              </a:spcBef>
            </a:pPr>
            <a:r>
              <a:rPr lang="en-US" sz="1600" b="0" dirty="0">
                <a:solidFill>
                  <a:schemeClr val="tx1"/>
                </a:solidFill>
                <a:latin typeface="Arial Narrow" pitchFamily="34" charset="0"/>
              </a:rPr>
              <a:t>Signal Generators</a:t>
            </a:r>
          </a:p>
          <a:p>
            <a:pPr eaLnBrk="0" hangingPunct="0">
              <a:lnSpc>
                <a:spcPct val="70000"/>
              </a:lnSpc>
              <a:spcBef>
                <a:spcPct val="50000"/>
              </a:spcBef>
            </a:pPr>
            <a:r>
              <a:rPr lang="en-US" sz="1600" b="0" dirty="0">
                <a:solidFill>
                  <a:schemeClr val="tx1"/>
                </a:solidFill>
                <a:latin typeface="Arial Narrow" pitchFamily="34" charset="0"/>
              </a:rPr>
              <a:t>Switching</a:t>
            </a:r>
          </a:p>
          <a:p>
            <a:pPr eaLnBrk="0" hangingPunct="0">
              <a:lnSpc>
                <a:spcPct val="70000"/>
              </a:lnSpc>
              <a:spcBef>
                <a:spcPct val="50000"/>
              </a:spcBef>
            </a:pPr>
            <a:r>
              <a:rPr lang="en-US" sz="1600" b="0" dirty="0">
                <a:solidFill>
                  <a:schemeClr val="tx1"/>
                </a:solidFill>
                <a:latin typeface="Arial Narrow" pitchFamily="34" charset="0"/>
              </a:rPr>
              <a:t>RF Signal Generation and Analysis</a:t>
            </a:r>
          </a:p>
        </p:txBody>
      </p:sp>
      <p:sp>
        <p:nvSpPr>
          <p:cNvPr id="5125" name="Rectangle 10"/>
          <p:cNvSpPr>
            <a:spLocks noChangeArrowheads="1"/>
          </p:cNvSpPr>
          <p:nvPr/>
        </p:nvSpPr>
        <p:spPr bwMode="auto">
          <a:xfrm>
            <a:off x="6457950" y="3843338"/>
            <a:ext cx="2152650" cy="2083841"/>
          </a:xfrm>
          <a:prstGeom prst="rect">
            <a:avLst/>
          </a:prstGeom>
          <a:solidFill>
            <a:schemeClr val="bg1"/>
          </a:solidFill>
          <a:ln w="9525">
            <a:noFill/>
            <a:miter lim="800000"/>
            <a:headEnd/>
            <a:tailEnd/>
          </a:ln>
        </p:spPr>
        <p:txBody>
          <a:bodyPr lIns="92075" tIns="46038" rIns="92075" bIns="46038">
            <a:spAutoFit/>
          </a:bodyPr>
          <a:lstStyle/>
          <a:p>
            <a:pPr eaLnBrk="0" hangingPunct="0">
              <a:lnSpc>
                <a:spcPct val="70000"/>
              </a:lnSpc>
              <a:spcBef>
                <a:spcPct val="50000"/>
              </a:spcBef>
            </a:pPr>
            <a:r>
              <a:rPr lang="en-US" dirty="0">
                <a:solidFill>
                  <a:schemeClr val="tx1"/>
                </a:solidFill>
                <a:latin typeface="Arial Narrow" pitchFamily="34" charset="0"/>
              </a:rPr>
              <a:t>Interfaces:</a:t>
            </a:r>
          </a:p>
          <a:p>
            <a:pPr eaLnBrk="0" hangingPunct="0">
              <a:lnSpc>
                <a:spcPct val="70000"/>
              </a:lnSpc>
              <a:spcBef>
                <a:spcPct val="50000"/>
              </a:spcBef>
            </a:pPr>
            <a:r>
              <a:rPr lang="en-US" sz="1600" b="0" dirty="0">
                <a:solidFill>
                  <a:schemeClr val="tx1"/>
                </a:solidFill>
                <a:latin typeface="Arial Narrow" pitchFamily="34" charset="0"/>
              </a:rPr>
              <a:t>GPIB, USB, LAN</a:t>
            </a:r>
          </a:p>
          <a:p>
            <a:pPr eaLnBrk="0" hangingPunct="0">
              <a:lnSpc>
                <a:spcPct val="70000"/>
              </a:lnSpc>
              <a:spcBef>
                <a:spcPct val="50000"/>
              </a:spcBef>
            </a:pPr>
            <a:r>
              <a:rPr lang="en-US" sz="1600" b="0" dirty="0">
                <a:solidFill>
                  <a:schemeClr val="tx1"/>
                </a:solidFill>
                <a:latin typeface="Arial Narrow" pitchFamily="34" charset="0"/>
              </a:rPr>
              <a:t>SCSI + </a:t>
            </a:r>
            <a:r>
              <a:rPr lang="en-US" sz="1600" b="0" dirty="0" err="1">
                <a:solidFill>
                  <a:schemeClr val="tx1"/>
                </a:solidFill>
                <a:latin typeface="Arial Narrow" pitchFamily="34" charset="0"/>
              </a:rPr>
              <a:t>Enet</a:t>
            </a:r>
            <a:endParaRPr lang="en-US" sz="1600" b="0" dirty="0">
              <a:solidFill>
                <a:schemeClr val="tx1"/>
              </a:solidFill>
              <a:latin typeface="Arial Narrow" pitchFamily="34" charset="0"/>
            </a:endParaRPr>
          </a:p>
          <a:p>
            <a:pPr eaLnBrk="0" hangingPunct="0">
              <a:lnSpc>
                <a:spcPct val="70000"/>
              </a:lnSpc>
              <a:spcBef>
                <a:spcPct val="50000"/>
              </a:spcBef>
            </a:pPr>
            <a:r>
              <a:rPr lang="en-US" sz="1600" b="0" dirty="0">
                <a:solidFill>
                  <a:schemeClr val="tx1"/>
                </a:solidFill>
                <a:latin typeface="Arial Narrow" pitchFamily="34" charset="0"/>
              </a:rPr>
              <a:t>Boundary Scan/JTAG</a:t>
            </a:r>
          </a:p>
          <a:p>
            <a:pPr eaLnBrk="0" hangingPunct="0">
              <a:lnSpc>
                <a:spcPct val="70000"/>
              </a:lnSpc>
              <a:spcBef>
                <a:spcPct val="50000"/>
              </a:spcBef>
            </a:pPr>
            <a:r>
              <a:rPr lang="en-US" sz="1600" b="0" dirty="0">
                <a:solidFill>
                  <a:schemeClr val="tx1"/>
                </a:solidFill>
                <a:latin typeface="Arial Narrow" pitchFamily="34" charset="0"/>
              </a:rPr>
              <a:t>CAN + </a:t>
            </a:r>
            <a:r>
              <a:rPr lang="en-US" sz="1600" b="0" dirty="0" err="1">
                <a:solidFill>
                  <a:schemeClr val="tx1"/>
                </a:solidFill>
                <a:latin typeface="Arial Narrow" pitchFamily="34" charset="0"/>
              </a:rPr>
              <a:t>DeviceNet</a:t>
            </a:r>
            <a:endParaRPr lang="en-US" sz="1600" b="0" dirty="0">
              <a:solidFill>
                <a:schemeClr val="tx1"/>
              </a:solidFill>
              <a:latin typeface="Arial Narrow" pitchFamily="34" charset="0"/>
            </a:endParaRPr>
          </a:p>
          <a:p>
            <a:pPr eaLnBrk="0" hangingPunct="0">
              <a:lnSpc>
                <a:spcPct val="70000"/>
              </a:lnSpc>
              <a:spcBef>
                <a:spcPct val="50000"/>
              </a:spcBef>
            </a:pPr>
            <a:r>
              <a:rPr lang="en-US" sz="1600" b="0" dirty="0">
                <a:solidFill>
                  <a:schemeClr val="tx1"/>
                </a:solidFill>
                <a:latin typeface="Arial Narrow" pitchFamily="34" charset="0"/>
              </a:rPr>
              <a:t>RS232/RS485</a:t>
            </a:r>
          </a:p>
          <a:p>
            <a:pPr eaLnBrk="0" hangingPunct="0">
              <a:lnSpc>
                <a:spcPct val="70000"/>
              </a:lnSpc>
              <a:spcBef>
                <a:spcPct val="50000"/>
              </a:spcBef>
            </a:pPr>
            <a:r>
              <a:rPr lang="en-US" sz="1600" b="0" dirty="0">
                <a:solidFill>
                  <a:schemeClr val="tx1"/>
                </a:solidFill>
                <a:latin typeface="Arial Narrow" pitchFamily="34" charset="0"/>
              </a:rPr>
              <a:t>VXI/VME</a:t>
            </a:r>
          </a:p>
        </p:txBody>
      </p:sp>
      <p:sp>
        <p:nvSpPr>
          <p:cNvPr id="5126" name="Rectangle 11"/>
          <p:cNvSpPr>
            <a:spLocks noChangeArrowheads="1"/>
          </p:cNvSpPr>
          <p:nvPr/>
        </p:nvSpPr>
        <p:spPr bwMode="auto">
          <a:xfrm>
            <a:off x="936625" y="3200400"/>
            <a:ext cx="7008813" cy="457200"/>
          </a:xfrm>
          <a:prstGeom prst="rect">
            <a:avLst/>
          </a:prstGeom>
          <a:noFill/>
          <a:ln w="9525" algn="ctr">
            <a:noFill/>
            <a:miter lim="800000"/>
            <a:headEnd type="none" w="sm" len="sm"/>
            <a:tailEnd type="none" w="sm" len="sm"/>
          </a:ln>
        </p:spPr>
        <p:txBody>
          <a:bodyPr wrap="none">
            <a:spAutoFit/>
          </a:bodyPr>
          <a:lstStyle/>
          <a:p>
            <a:pPr algn="ctr" eaLnBrk="0" hangingPunct="0"/>
            <a:r>
              <a:rPr lang="en-GB" sz="2400" dirty="0">
                <a:solidFill>
                  <a:schemeClr val="tx1"/>
                </a:solidFill>
                <a:latin typeface="Arial Narrow" pitchFamily="34" charset="0"/>
              </a:rPr>
              <a:t>More than 1,500 PXI Products from More than 70 Vendors</a:t>
            </a:r>
            <a:endParaRPr lang="en-US" sz="2400" dirty="0">
              <a:solidFill>
                <a:schemeClr val="tx1"/>
              </a:solidFill>
              <a:latin typeface="Arial Narrow" pitchFamily="34" charset="0"/>
            </a:endParaRPr>
          </a:p>
        </p:txBody>
      </p:sp>
      <p:sp>
        <p:nvSpPr>
          <p:cNvPr id="5127" name="Line 12"/>
          <p:cNvSpPr>
            <a:spLocks noChangeShapeType="1"/>
          </p:cNvSpPr>
          <p:nvPr/>
        </p:nvSpPr>
        <p:spPr bwMode="auto">
          <a:xfrm>
            <a:off x="609600" y="3659188"/>
            <a:ext cx="7848600" cy="0"/>
          </a:xfrm>
          <a:prstGeom prst="line">
            <a:avLst/>
          </a:prstGeom>
          <a:noFill/>
          <a:ln w="25400">
            <a:solidFill>
              <a:schemeClr val="tx1"/>
            </a:solidFill>
            <a:round/>
            <a:headEnd/>
            <a:tailEnd/>
          </a:ln>
        </p:spPr>
        <p:txBody>
          <a:bodyPr wrap="none" anchor="ctr"/>
          <a:lstStyle/>
          <a:p>
            <a:endParaRPr lang="en-US"/>
          </a:p>
        </p:txBody>
      </p:sp>
      <p:grpSp>
        <p:nvGrpSpPr>
          <p:cNvPr id="2" name="Group 15"/>
          <p:cNvGrpSpPr>
            <a:grpSpLocks/>
          </p:cNvGrpSpPr>
          <p:nvPr/>
        </p:nvGrpSpPr>
        <p:grpSpPr bwMode="auto">
          <a:xfrm>
            <a:off x="854760" y="765175"/>
            <a:ext cx="7788275" cy="2451100"/>
            <a:chOff x="288" y="482"/>
            <a:chExt cx="4906" cy="1544"/>
          </a:xfrm>
        </p:grpSpPr>
        <p:pic>
          <p:nvPicPr>
            <p:cNvPr id="5129" name="Picture 5"/>
            <p:cNvPicPr>
              <a:picLocks noChangeAspect="1" noChangeArrowheads="1"/>
            </p:cNvPicPr>
            <p:nvPr/>
          </p:nvPicPr>
          <p:blipFill>
            <a:blip r:embed="rId4"/>
            <a:srcRect/>
            <a:stretch>
              <a:fillRect/>
            </a:stretch>
          </p:blipFill>
          <p:spPr bwMode="auto">
            <a:xfrm>
              <a:off x="288" y="824"/>
              <a:ext cx="2208" cy="1185"/>
            </a:xfrm>
            <a:prstGeom prst="rect">
              <a:avLst/>
            </a:prstGeom>
            <a:noFill/>
            <a:ln w="9525">
              <a:noFill/>
              <a:miter lim="800000"/>
              <a:headEnd/>
              <a:tailEnd/>
            </a:ln>
          </p:spPr>
        </p:pic>
        <p:pic>
          <p:nvPicPr>
            <p:cNvPr id="5130" name="Picture 6" descr="PXImodules97_fan_p?role=preview"/>
            <p:cNvPicPr>
              <a:picLocks noChangeAspect="1" noChangeArrowheads="1"/>
            </p:cNvPicPr>
            <p:nvPr/>
          </p:nvPicPr>
          <p:blipFill>
            <a:blip r:embed="rId5"/>
            <a:srcRect/>
            <a:stretch>
              <a:fillRect/>
            </a:stretch>
          </p:blipFill>
          <p:spPr bwMode="auto">
            <a:xfrm>
              <a:off x="816" y="722"/>
              <a:ext cx="816" cy="488"/>
            </a:xfrm>
            <a:prstGeom prst="rect">
              <a:avLst/>
            </a:prstGeom>
            <a:noFill/>
            <a:ln w="9525">
              <a:noFill/>
              <a:miter lim="800000"/>
              <a:headEnd/>
              <a:tailEnd/>
            </a:ln>
          </p:spPr>
        </p:pic>
        <p:sp>
          <p:nvSpPr>
            <p:cNvPr id="5131" name="AutoShape 4"/>
            <p:cNvSpPr>
              <a:spLocks noChangeArrowheads="1"/>
            </p:cNvSpPr>
            <p:nvPr/>
          </p:nvSpPr>
          <p:spPr bwMode="auto">
            <a:xfrm>
              <a:off x="2592" y="1152"/>
              <a:ext cx="528" cy="432"/>
            </a:xfrm>
            <a:prstGeom prst="rightArrow">
              <a:avLst>
                <a:gd name="adj1" fmla="val 57287"/>
                <a:gd name="adj2" fmla="val 72569"/>
              </a:avLst>
            </a:prstGeom>
            <a:solidFill>
              <a:schemeClr val="accent2"/>
            </a:solidFill>
            <a:ln w="9525" algn="ctr">
              <a:noFill/>
              <a:miter lim="800000"/>
              <a:headEnd/>
              <a:tailEnd/>
            </a:ln>
          </p:spPr>
          <p:txBody>
            <a:bodyPr wrap="none" anchor="ctr"/>
            <a:lstStyle/>
            <a:p>
              <a:endParaRPr lang="en-US"/>
            </a:p>
          </p:txBody>
        </p:sp>
        <p:pic>
          <p:nvPicPr>
            <p:cNvPr id="5132" name="Picture 13" descr="PXI"/>
            <p:cNvPicPr>
              <a:picLocks noChangeAspect="1" noChangeArrowheads="1"/>
            </p:cNvPicPr>
            <p:nvPr/>
          </p:nvPicPr>
          <p:blipFill>
            <a:blip r:embed="rId6"/>
            <a:srcRect/>
            <a:stretch>
              <a:fillRect/>
            </a:stretch>
          </p:blipFill>
          <p:spPr bwMode="auto">
            <a:xfrm>
              <a:off x="3243" y="482"/>
              <a:ext cx="1951" cy="1544"/>
            </a:xfrm>
            <a:prstGeom prst="rect">
              <a:avLst/>
            </a:prstGeom>
            <a:noFill/>
            <a:ln w="9525">
              <a:noFill/>
              <a:miter lim="800000"/>
              <a:headEnd/>
              <a:tailEnd/>
            </a:ln>
          </p:spPr>
        </p:pic>
      </p:grpSp>
      <p:sp>
        <p:nvSpPr>
          <p:cNvPr id="13" name="Footer Placeholder 12"/>
          <p:cNvSpPr>
            <a:spLocks noGrp="1"/>
          </p:cNvSpPr>
          <p:nvPr>
            <p:ph type="ftr" sz="quarter" idx="11"/>
          </p:nvPr>
        </p:nvSpPr>
        <p:spPr/>
        <p:txBody>
          <a:bodyPr/>
          <a:lstStyle/>
          <a:p>
            <a:r>
              <a:rPr lang="en-US" smtClean="0"/>
              <a:t>ISOTDAQ,Ankara          National Instruments</a:t>
            </a:r>
            <a:endParaRPr lang="en-US"/>
          </a:p>
        </p:txBody>
      </p:sp>
    </p:spTree>
    <p:custDataLst>
      <p:tags r:id="rId1"/>
    </p:custDataLst>
    <p:extLst>
      <p:ext uri="{BB962C8B-B14F-4D97-AF65-F5344CB8AC3E}">
        <p14:creationId xmlns:p14="http://schemas.microsoft.com/office/powerpoint/2010/main" val="461377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685800" y="381000"/>
            <a:ext cx="7772400" cy="1143000"/>
          </a:xfrm>
        </p:spPr>
        <p:txBody>
          <a:bodyPr/>
          <a:lstStyle/>
          <a:p>
            <a:r>
              <a:rPr lang="en-US" altLang="zh-TW" dirty="0" smtClean="0">
                <a:ea typeface="新細明體" pitchFamily="18" charset="-120"/>
              </a:rPr>
              <a:t>PXI: Then and Now</a:t>
            </a:r>
          </a:p>
        </p:txBody>
      </p:sp>
      <p:pic>
        <p:nvPicPr>
          <p:cNvPr id="3075" name="Picture 2"/>
          <p:cNvPicPr>
            <a:picLocks noChangeAspect="1" noChangeArrowheads="1"/>
          </p:cNvPicPr>
          <p:nvPr/>
        </p:nvPicPr>
        <p:blipFill>
          <a:blip r:embed="rId3"/>
          <a:srcRect r="49057"/>
          <a:stretch>
            <a:fillRect/>
          </a:stretch>
        </p:blipFill>
        <p:spPr bwMode="auto">
          <a:xfrm>
            <a:off x="457200" y="2098675"/>
            <a:ext cx="4114800" cy="2930525"/>
          </a:xfrm>
          <a:prstGeom prst="rect">
            <a:avLst/>
          </a:prstGeom>
          <a:noFill/>
          <a:ln w="9525">
            <a:noFill/>
            <a:miter lim="800000"/>
            <a:headEnd/>
            <a:tailEnd/>
          </a:ln>
        </p:spPr>
      </p:pic>
      <p:pic>
        <p:nvPicPr>
          <p:cNvPr id="3076" name="Picture 2"/>
          <p:cNvPicPr>
            <a:picLocks noChangeAspect="1" noChangeArrowheads="1"/>
          </p:cNvPicPr>
          <p:nvPr/>
        </p:nvPicPr>
        <p:blipFill>
          <a:blip r:embed="rId3"/>
          <a:srcRect l="49057"/>
          <a:stretch>
            <a:fillRect/>
          </a:stretch>
        </p:blipFill>
        <p:spPr bwMode="auto">
          <a:xfrm>
            <a:off x="4572000" y="2286000"/>
            <a:ext cx="4114800" cy="2930525"/>
          </a:xfrm>
          <a:prstGeom prst="rect">
            <a:avLst/>
          </a:prstGeom>
          <a:noFill/>
          <a:ln w="9525">
            <a:noFill/>
            <a:miter lim="800000"/>
            <a:headEnd/>
            <a:tailEnd/>
          </a:ln>
        </p:spPr>
      </p:pic>
      <p:sp>
        <p:nvSpPr>
          <p:cNvPr id="5" name="TextBox 4"/>
          <p:cNvSpPr txBox="1"/>
          <p:nvPr/>
        </p:nvSpPr>
        <p:spPr>
          <a:xfrm>
            <a:off x="1828800" y="1828800"/>
            <a:ext cx="652743" cy="400110"/>
          </a:xfrm>
          <a:prstGeom prst="rect">
            <a:avLst/>
          </a:prstGeom>
          <a:noFill/>
        </p:spPr>
        <p:txBody>
          <a:bodyPr wrap="none" rtlCol="0">
            <a:spAutoFit/>
          </a:bodyPr>
          <a:lstStyle/>
          <a:p>
            <a:r>
              <a:rPr lang="en-US" b="1" dirty="0" smtClean="0">
                <a:solidFill>
                  <a:schemeClr val="tx1"/>
                </a:solidFill>
                <a:latin typeface="+mj-lt"/>
              </a:rPr>
              <a:t>1998</a:t>
            </a:r>
            <a:endParaRPr lang="en-US" b="1" dirty="0">
              <a:solidFill>
                <a:schemeClr val="tx1"/>
              </a:solidFill>
              <a:latin typeface="+mj-lt"/>
            </a:endParaRPr>
          </a:p>
        </p:txBody>
      </p:sp>
      <p:sp>
        <p:nvSpPr>
          <p:cNvPr id="6" name="TextBox 5"/>
          <p:cNvSpPr txBox="1"/>
          <p:nvPr/>
        </p:nvSpPr>
        <p:spPr>
          <a:xfrm>
            <a:off x="6057781" y="1824335"/>
            <a:ext cx="652743" cy="369332"/>
          </a:xfrm>
          <a:prstGeom prst="rect">
            <a:avLst/>
          </a:prstGeom>
          <a:noFill/>
        </p:spPr>
        <p:txBody>
          <a:bodyPr wrap="none" rtlCol="0">
            <a:spAutoFit/>
          </a:bodyPr>
          <a:lstStyle/>
          <a:p>
            <a:r>
              <a:rPr lang="en-US" b="1" dirty="0" smtClean="0">
                <a:solidFill>
                  <a:schemeClr val="tx1"/>
                </a:solidFill>
                <a:latin typeface="+mj-lt"/>
              </a:rPr>
              <a:t>2010</a:t>
            </a:r>
            <a:endParaRPr lang="en-US" b="1" dirty="0">
              <a:solidFill>
                <a:schemeClr val="tx1"/>
              </a:solidFill>
              <a:latin typeface="+mj-lt"/>
            </a:endParaRPr>
          </a:p>
        </p:txBody>
      </p:sp>
      <p:sp>
        <p:nvSpPr>
          <p:cNvPr id="7" name="TextBox 6"/>
          <p:cNvSpPr txBox="1"/>
          <p:nvPr/>
        </p:nvSpPr>
        <p:spPr>
          <a:xfrm>
            <a:off x="2971800" y="5334000"/>
            <a:ext cx="3369833" cy="523220"/>
          </a:xfrm>
          <a:prstGeom prst="rect">
            <a:avLst/>
          </a:prstGeom>
          <a:noFill/>
        </p:spPr>
        <p:txBody>
          <a:bodyPr wrap="none" rtlCol="0">
            <a:spAutoFit/>
          </a:bodyPr>
          <a:lstStyle/>
          <a:p>
            <a:r>
              <a:rPr lang="en-US" sz="2800" b="1" dirty="0" smtClean="0">
                <a:solidFill>
                  <a:schemeClr val="tx1"/>
                </a:solidFill>
                <a:latin typeface="+mn-lt"/>
              </a:rPr>
              <a:t>100% Interchangeable!</a:t>
            </a:r>
            <a:endParaRPr lang="en-US" sz="2800" b="1" dirty="0">
              <a:solidFill>
                <a:schemeClr val="tx1"/>
              </a:solidFill>
              <a:latin typeface="+mn-lt"/>
            </a:endParaRPr>
          </a:p>
        </p:txBody>
      </p:sp>
      <p:sp>
        <p:nvSpPr>
          <p:cNvPr id="8" name="Footer Placeholder 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86247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7" descr="1045"/>
          <p:cNvPicPr>
            <a:picLocks noChangeAspect="1" noChangeArrowheads="1"/>
          </p:cNvPicPr>
          <p:nvPr/>
        </p:nvPicPr>
        <p:blipFill>
          <a:blip r:embed="rId3"/>
          <a:srcRect/>
          <a:stretch>
            <a:fillRect/>
          </a:stretch>
        </p:blipFill>
        <p:spPr bwMode="auto">
          <a:xfrm>
            <a:off x="2095500" y="2692400"/>
            <a:ext cx="4876800" cy="2455863"/>
          </a:xfrm>
          <a:prstGeom prst="rect">
            <a:avLst/>
          </a:prstGeom>
          <a:noFill/>
          <a:ln w="9525">
            <a:noFill/>
            <a:miter lim="800000"/>
            <a:headEnd/>
            <a:tailEnd/>
          </a:ln>
        </p:spPr>
      </p:pic>
      <p:sp>
        <p:nvSpPr>
          <p:cNvPr id="59395" name="Text Box 3"/>
          <p:cNvSpPr txBox="1">
            <a:spLocks noChangeArrowheads="1"/>
          </p:cNvSpPr>
          <p:nvPr/>
        </p:nvSpPr>
        <p:spPr bwMode="auto">
          <a:xfrm>
            <a:off x="6881813" y="1219200"/>
            <a:ext cx="1819275" cy="1354138"/>
          </a:xfrm>
          <a:prstGeom prst="rect">
            <a:avLst/>
          </a:prstGeom>
          <a:noFill/>
          <a:ln w="9525">
            <a:noFill/>
            <a:miter lim="800000"/>
            <a:headEnd/>
            <a:tailEnd/>
          </a:ln>
        </p:spPr>
        <p:txBody>
          <a:bodyPr wrap="none">
            <a:spAutoFit/>
          </a:bodyPr>
          <a:lstStyle/>
          <a:p>
            <a:r>
              <a:rPr lang="en-US" sz="2200">
                <a:solidFill>
                  <a:schemeClr val="tx1"/>
                </a:solidFill>
              </a:rPr>
              <a:t>PXI Backplane</a:t>
            </a:r>
          </a:p>
          <a:p>
            <a:pPr eaLnBrk="0" hangingPunct="0">
              <a:buFontTx/>
              <a:buChar char="•"/>
            </a:pPr>
            <a:r>
              <a:rPr lang="en-US" b="0">
                <a:solidFill>
                  <a:schemeClr val="tx1"/>
                </a:solidFill>
              </a:rPr>
              <a:t>PCI bus</a:t>
            </a:r>
          </a:p>
          <a:p>
            <a:pPr eaLnBrk="0" hangingPunct="0">
              <a:buFontTx/>
              <a:buChar char="•"/>
            </a:pPr>
            <a:r>
              <a:rPr lang="en-US" b="0">
                <a:solidFill>
                  <a:schemeClr val="tx1"/>
                </a:solidFill>
              </a:rPr>
              <a:t>Timing and</a:t>
            </a:r>
          </a:p>
          <a:p>
            <a:pPr eaLnBrk="0" hangingPunct="0"/>
            <a:r>
              <a:rPr lang="en-US" b="0">
                <a:solidFill>
                  <a:schemeClr val="tx1"/>
                </a:solidFill>
              </a:rPr>
              <a:t>Synchronization</a:t>
            </a:r>
          </a:p>
        </p:txBody>
      </p:sp>
      <p:sp>
        <p:nvSpPr>
          <p:cNvPr id="59396" name="Text Box 4"/>
          <p:cNvSpPr txBox="1">
            <a:spLocks noChangeArrowheads="1"/>
          </p:cNvSpPr>
          <p:nvPr/>
        </p:nvSpPr>
        <p:spPr bwMode="auto">
          <a:xfrm>
            <a:off x="2986088" y="5222875"/>
            <a:ext cx="2312987" cy="430213"/>
          </a:xfrm>
          <a:prstGeom prst="rect">
            <a:avLst/>
          </a:prstGeom>
          <a:noFill/>
          <a:ln w="9525">
            <a:noFill/>
            <a:miter lim="800000"/>
            <a:headEnd/>
            <a:tailEnd/>
          </a:ln>
        </p:spPr>
        <p:txBody>
          <a:bodyPr wrap="none">
            <a:spAutoFit/>
          </a:bodyPr>
          <a:lstStyle/>
          <a:p>
            <a:r>
              <a:rPr lang="en-US" sz="2200">
                <a:solidFill>
                  <a:schemeClr val="tx1"/>
                </a:solidFill>
              </a:rPr>
              <a:t>Peripheral Modules</a:t>
            </a:r>
          </a:p>
        </p:txBody>
      </p:sp>
      <p:sp>
        <p:nvSpPr>
          <p:cNvPr id="59397" name="Text Box 5"/>
          <p:cNvSpPr txBox="1">
            <a:spLocks noChangeArrowheads="1"/>
          </p:cNvSpPr>
          <p:nvPr/>
        </p:nvSpPr>
        <p:spPr bwMode="auto">
          <a:xfrm>
            <a:off x="3881438" y="1846263"/>
            <a:ext cx="1069975" cy="430212"/>
          </a:xfrm>
          <a:prstGeom prst="rect">
            <a:avLst/>
          </a:prstGeom>
          <a:noFill/>
          <a:ln w="9525">
            <a:noFill/>
            <a:miter lim="800000"/>
            <a:headEnd/>
            <a:tailEnd/>
          </a:ln>
        </p:spPr>
        <p:txBody>
          <a:bodyPr wrap="none">
            <a:spAutoFit/>
          </a:bodyPr>
          <a:lstStyle/>
          <a:p>
            <a:r>
              <a:rPr lang="en-US" sz="2200">
                <a:solidFill>
                  <a:schemeClr val="tx1"/>
                </a:solidFill>
              </a:rPr>
              <a:t>Chassis</a:t>
            </a:r>
          </a:p>
        </p:txBody>
      </p:sp>
      <p:sp>
        <p:nvSpPr>
          <p:cNvPr id="59398" name="AutoShape 6"/>
          <p:cNvSpPr>
            <a:spLocks noChangeArrowheads="1"/>
          </p:cNvSpPr>
          <p:nvPr/>
        </p:nvSpPr>
        <p:spPr bwMode="auto">
          <a:xfrm>
            <a:off x="2209800" y="3036888"/>
            <a:ext cx="820738" cy="1230312"/>
          </a:xfrm>
          <a:prstGeom prst="roundRect">
            <a:avLst>
              <a:gd name="adj" fmla="val 16667"/>
            </a:avLst>
          </a:prstGeom>
          <a:noFill/>
          <a:ln w="76200">
            <a:solidFill>
              <a:srgbClr val="5C81B5"/>
            </a:solidFill>
            <a:round/>
            <a:headEnd/>
            <a:tailEnd/>
          </a:ln>
        </p:spPr>
        <p:txBody>
          <a:bodyPr wrap="none" anchor="ctr"/>
          <a:lstStyle/>
          <a:p>
            <a:endParaRPr lang="en-US"/>
          </a:p>
        </p:txBody>
      </p:sp>
      <p:sp>
        <p:nvSpPr>
          <p:cNvPr id="59399" name="AutoShape 7"/>
          <p:cNvSpPr>
            <a:spLocks noChangeArrowheads="1"/>
          </p:cNvSpPr>
          <p:nvPr/>
        </p:nvSpPr>
        <p:spPr bwMode="auto">
          <a:xfrm>
            <a:off x="3063875" y="3048000"/>
            <a:ext cx="3032125" cy="1295400"/>
          </a:xfrm>
          <a:prstGeom prst="roundRect">
            <a:avLst>
              <a:gd name="adj" fmla="val 16667"/>
            </a:avLst>
          </a:prstGeom>
          <a:noFill/>
          <a:ln w="76200">
            <a:solidFill>
              <a:srgbClr val="5C81B5"/>
            </a:solidFill>
            <a:round/>
            <a:headEnd/>
            <a:tailEnd/>
          </a:ln>
        </p:spPr>
        <p:txBody>
          <a:bodyPr wrap="none" anchor="ctr"/>
          <a:lstStyle/>
          <a:p>
            <a:endParaRPr lang="en-US"/>
          </a:p>
        </p:txBody>
      </p:sp>
      <p:sp>
        <p:nvSpPr>
          <p:cNvPr id="59400" name="Text Box 8"/>
          <p:cNvSpPr txBox="1">
            <a:spLocks noChangeArrowheads="1"/>
          </p:cNvSpPr>
          <p:nvPr/>
        </p:nvSpPr>
        <p:spPr bwMode="auto">
          <a:xfrm>
            <a:off x="228600" y="1452563"/>
            <a:ext cx="2333625" cy="1970087"/>
          </a:xfrm>
          <a:prstGeom prst="rect">
            <a:avLst/>
          </a:prstGeom>
          <a:noFill/>
          <a:ln w="9525">
            <a:noFill/>
            <a:miter lim="800000"/>
            <a:headEnd/>
            <a:tailEnd/>
          </a:ln>
        </p:spPr>
        <p:txBody>
          <a:bodyPr>
            <a:spAutoFit/>
          </a:bodyPr>
          <a:lstStyle/>
          <a:p>
            <a:r>
              <a:rPr lang="en-US" sz="2200">
                <a:solidFill>
                  <a:schemeClr val="tx1"/>
                </a:solidFill>
              </a:rPr>
              <a:t>Controller</a:t>
            </a:r>
          </a:p>
          <a:p>
            <a:pPr eaLnBrk="0" hangingPunct="0">
              <a:buFontTx/>
              <a:buChar char="•"/>
            </a:pPr>
            <a:r>
              <a:rPr lang="en-US">
                <a:solidFill>
                  <a:schemeClr val="tx1"/>
                </a:solidFill>
              </a:rPr>
              <a:t> </a:t>
            </a:r>
            <a:r>
              <a:rPr lang="en-US" b="0">
                <a:solidFill>
                  <a:schemeClr val="tx1"/>
                </a:solidFill>
              </a:rPr>
              <a:t>Embedded PC or remote PC / laptop interface</a:t>
            </a:r>
          </a:p>
          <a:p>
            <a:pPr eaLnBrk="0" hangingPunct="0">
              <a:buFontTx/>
              <a:buChar char="•"/>
            </a:pPr>
            <a:r>
              <a:rPr lang="en-US" b="0">
                <a:solidFill>
                  <a:schemeClr val="tx1"/>
                </a:solidFill>
              </a:rPr>
              <a:t> Runs all standard software</a:t>
            </a:r>
          </a:p>
        </p:txBody>
      </p:sp>
      <p:sp>
        <p:nvSpPr>
          <p:cNvPr id="59401" name="Line 9"/>
          <p:cNvSpPr>
            <a:spLocks noChangeShapeType="1"/>
          </p:cNvSpPr>
          <p:nvPr/>
        </p:nvSpPr>
        <p:spPr bwMode="auto">
          <a:xfrm>
            <a:off x="2286000" y="2057400"/>
            <a:ext cx="352425" cy="996950"/>
          </a:xfrm>
          <a:prstGeom prst="line">
            <a:avLst/>
          </a:prstGeom>
          <a:noFill/>
          <a:ln w="38100">
            <a:solidFill>
              <a:srgbClr val="292929"/>
            </a:solidFill>
            <a:round/>
            <a:headEnd/>
            <a:tailEnd type="triangle" w="med" len="med"/>
          </a:ln>
        </p:spPr>
        <p:txBody>
          <a:bodyPr/>
          <a:lstStyle/>
          <a:p>
            <a:endParaRPr lang="en-US"/>
          </a:p>
        </p:txBody>
      </p:sp>
      <p:sp>
        <p:nvSpPr>
          <p:cNvPr id="59402" name="Line 10"/>
          <p:cNvSpPr>
            <a:spLocks noChangeShapeType="1"/>
          </p:cNvSpPr>
          <p:nvPr/>
        </p:nvSpPr>
        <p:spPr bwMode="auto">
          <a:xfrm flipH="1">
            <a:off x="4445000" y="2216150"/>
            <a:ext cx="22225" cy="604838"/>
          </a:xfrm>
          <a:prstGeom prst="line">
            <a:avLst/>
          </a:prstGeom>
          <a:noFill/>
          <a:ln w="38100">
            <a:solidFill>
              <a:srgbClr val="292929"/>
            </a:solidFill>
            <a:round/>
            <a:headEnd/>
            <a:tailEnd type="triangle" w="med" len="med"/>
          </a:ln>
        </p:spPr>
        <p:txBody>
          <a:bodyPr/>
          <a:lstStyle/>
          <a:p>
            <a:endParaRPr lang="en-US"/>
          </a:p>
        </p:txBody>
      </p:sp>
      <p:sp>
        <p:nvSpPr>
          <p:cNvPr id="59403" name="Line 11"/>
          <p:cNvSpPr>
            <a:spLocks noChangeShapeType="1"/>
          </p:cNvSpPr>
          <p:nvPr/>
        </p:nvSpPr>
        <p:spPr bwMode="auto">
          <a:xfrm flipH="1">
            <a:off x="6219825" y="1454150"/>
            <a:ext cx="685800" cy="1295400"/>
          </a:xfrm>
          <a:prstGeom prst="line">
            <a:avLst/>
          </a:prstGeom>
          <a:noFill/>
          <a:ln w="38100">
            <a:solidFill>
              <a:srgbClr val="292929"/>
            </a:solidFill>
            <a:round/>
            <a:headEnd/>
            <a:tailEnd type="triangle" w="med" len="med"/>
          </a:ln>
        </p:spPr>
        <p:txBody>
          <a:bodyPr/>
          <a:lstStyle/>
          <a:p>
            <a:endParaRPr lang="en-US"/>
          </a:p>
        </p:txBody>
      </p:sp>
      <p:sp>
        <p:nvSpPr>
          <p:cNvPr id="59404" name="Line 12"/>
          <p:cNvSpPr>
            <a:spLocks noChangeShapeType="1"/>
          </p:cNvSpPr>
          <p:nvPr/>
        </p:nvSpPr>
        <p:spPr bwMode="auto">
          <a:xfrm flipV="1">
            <a:off x="4010025" y="4378325"/>
            <a:ext cx="447675" cy="962025"/>
          </a:xfrm>
          <a:prstGeom prst="line">
            <a:avLst/>
          </a:prstGeom>
          <a:noFill/>
          <a:ln w="38100">
            <a:solidFill>
              <a:srgbClr val="292929"/>
            </a:solidFill>
            <a:round/>
            <a:headEnd/>
            <a:tailEnd type="triangle" w="med" len="med"/>
          </a:ln>
        </p:spPr>
        <p:txBody>
          <a:bodyPr/>
          <a:lstStyle/>
          <a:p>
            <a:endParaRPr lang="en-US"/>
          </a:p>
        </p:txBody>
      </p:sp>
      <p:sp>
        <p:nvSpPr>
          <p:cNvPr id="11277" name="Rectangle 13"/>
          <p:cNvSpPr>
            <a:spLocks noGrp="1" noChangeArrowheads="1"/>
          </p:cNvSpPr>
          <p:nvPr>
            <p:ph type="title"/>
          </p:nvPr>
        </p:nvSpPr>
        <p:spPr>
          <a:xfrm>
            <a:off x="685800" y="198438"/>
            <a:ext cx="7772400" cy="1143000"/>
          </a:xfrm>
          <a:noFill/>
        </p:spPr>
        <p:txBody>
          <a:bodyPr>
            <a:normAutofit fontScale="90000"/>
          </a:bodyPr>
          <a:lstStyle/>
          <a:p>
            <a:pPr eaLnBrk="1" hangingPunct="1"/>
            <a:r>
              <a:rPr lang="en-US" smtClean="0"/>
              <a:t>PXI Combines Standard Technologies</a:t>
            </a:r>
          </a:p>
        </p:txBody>
      </p:sp>
      <p:sp>
        <p:nvSpPr>
          <p:cNvPr id="14" name="Footer Placeholder 1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5203487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4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59397" grpId="0"/>
      <p:bldP spid="59398" grpId="0" animBg="1"/>
      <p:bldP spid="59399" grpId="0" animBg="1"/>
      <p:bldP spid="59400" grpId="0"/>
      <p:bldP spid="59401" grpId="0" animBg="1"/>
      <p:bldP spid="59402" grpId="0" animBg="1"/>
      <p:bldP spid="59403" grpId="0" animBg="1"/>
      <p:bldP spid="594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600"/>
            <a:ext cx="7772400" cy="1143000"/>
          </a:xfrm>
          <a:prstGeom prst="rect">
            <a:avLst/>
          </a:prstGeom>
        </p:spPr>
        <p:txBody>
          <a:bodyPr vert="horz" lIns="91440" tIns="45720" rIns="91440" bIns="45720" rtlCol="0" anchor="ctr">
            <a:normAutofit/>
          </a:bodyPr>
          <a:lstStyle/>
          <a:p>
            <a:pPr lvl="0" algn="ctr">
              <a:spcBef>
                <a:spcPct val="0"/>
              </a:spcBef>
            </a:pPr>
            <a:r>
              <a:rPr lang="en-US" sz="4400" dirty="0" smtClean="0"/>
              <a:t>Front Panel</a:t>
            </a:r>
            <a:r>
              <a:rPr lang="tr-TR" sz="4400" dirty="0" smtClean="0"/>
              <a:t>-</a:t>
            </a:r>
            <a:r>
              <a:rPr kumimoji="0" lang="en-US" sz="4400" b="0" i="0" u="none" strike="noStrike" kern="1200" cap="none" spc="0" normalizeH="0" baseline="0" noProof="0" dirty="0" smtClean="0">
                <a:ln>
                  <a:noFill/>
                </a:ln>
                <a:solidFill>
                  <a:schemeClr val="tx1"/>
                </a:solidFill>
                <a:effectLst/>
                <a:uLnTx/>
                <a:uFillTx/>
                <a:latin typeface="Calibri" pitchFamily="34" charset="0"/>
                <a:ea typeface="+mj-ea"/>
                <a:cs typeface="+mj-cs"/>
              </a:rPr>
              <a:t>Controls &amp; Indicators</a:t>
            </a:r>
            <a:endParaRPr kumimoji="0" lang="en-US" sz="44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8" name="Content Placeholder 2"/>
          <p:cNvSpPr txBox="1">
            <a:spLocks/>
          </p:cNvSpPr>
          <p:nvPr/>
        </p:nvSpPr>
        <p:spPr bwMode="auto">
          <a:xfrm>
            <a:off x="533400" y="1447800"/>
            <a:ext cx="2971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Calibri" pitchFamily="34" charset="0"/>
              </a:rPr>
              <a:t>Knobs/Dials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rPr>
              <a:t>Graphs/Charts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Calibri" pitchFamily="34" charset="0"/>
              </a:rPr>
              <a:t>Buttons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Calibri" pitchFamily="34" charset="0"/>
              </a:rPr>
              <a:t>Digital Displays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Calibri" pitchFamily="34" charset="0"/>
              </a:rPr>
              <a:t>Sliders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Calibri" pitchFamily="34" charset="0"/>
              </a:rPr>
              <a:t>Thermometers</a:t>
            </a:r>
            <a:endParaRPr lang="en-US" sz="2800" dirty="0" smtClean="0">
              <a:latin typeface="Calibri" pitchFamily="34" charset="0"/>
            </a:endParaRPr>
          </a:p>
          <a:p>
            <a:pPr marL="342900" indent="-342900" fontAlgn="base">
              <a:spcBef>
                <a:spcPct val="20000"/>
              </a:spcBef>
              <a:spcAft>
                <a:spcPct val="0"/>
              </a:spcAft>
              <a:buFontTx/>
              <a:buChar char="•"/>
              <a:defRPr/>
            </a:pPr>
            <a:r>
              <a:rPr lang="en-US" sz="2800" dirty="0" smtClean="0">
                <a:latin typeface="Calibri" pitchFamily="34" charset="0"/>
              </a:rPr>
              <a:t>Customize and create your own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Calibri" pitchFamily="34" charset="0"/>
            </a:endParaRPr>
          </a:p>
        </p:txBody>
      </p:sp>
      <p:pic>
        <p:nvPicPr>
          <p:cNvPr id="11" name="Picture 10" descr="Controls_and_Indicators.bmp"/>
          <p:cNvPicPr>
            <a:picLocks noChangeAspect="1"/>
          </p:cNvPicPr>
          <p:nvPr/>
        </p:nvPicPr>
        <p:blipFill>
          <a:blip r:embed="rId3" cstate="print"/>
          <a:stretch>
            <a:fillRect/>
          </a:stretch>
        </p:blipFill>
        <p:spPr>
          <a:xfrm>
            <a:off x="3469021" y="1371600"/>
            <a:ext cx="5217779" cy="426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I PXI-8145 RT"/>
          <p:cNvPicPr>
            <a:picLocks noChangeAspect="1" noChangeArrowheads="1"/>
          </p:cNvPicPr>
          <p:nvPr/>
        </p:nvPicPr>
        <p:blipFill>
          <a:blip r:embed="rId3"/>
          <a:srcRect l="25999" r="20000"/>
          <a:stretch>
            <a:fillRect/>
          </a:stretch>
        </p:blipFill>
        <p:spPr bwMode="auto">
          <a:xfrm>
            <a:off x="6172200" y="3962400"/>
            <a:ext cx="1600200" cy="2155779"/>
          </a:xfrm>
          <a:prstGeom prst="rect">
            <a:avLst/>
          </a:prstGeom>
          <a:noFill/>
          <a:ln w="9525">
            <a:noFill/>
            <a:miter lim="800000"/>
            <a:headEnd/>
            <a:tailEnd/>
          </a:ln>
        </p:spPr>
      </p:pic>
      <p:sp>
        <p:nvSpPr>
          <p:cNvPr id="13315" name="Text Box 3"/>
          <p:cNvSpPr txBox="1">
            <a:spLocks noChangeArrowheads="1"/>
          </p:cNvSpPr>
          <p:nvPr/>
        </p:nvSpPr>
        <p:spPr bwMode="auto">
          <a:xfrm>
            <a:off x="3733800" y="1295400"/>
            <a:ext cx="5410200" cy="2592388"/>
          </a:xfrm>
          <a:prstGeom prst="rect">
            <a:avLst/>
          </a:prstGeom>
          <a:noFill/>
          <a:ln w="9525">
            <a:noFill/>
            <a:miter lim="800000"/>
            <a:headEnd/>
            <a:tailEnd/>
          </a:ln>
        </p:spPr>
        <p:txBody>
          <a:bodyPr>
            <a:spAutoFit/>
          </a:bodyPr>
          <a:lstStyle/>
          <a:p>
            <a:pPr eaLnBrk="0" hangingPunct="0"/>
            <a:r>
              <a:rPr lang="en-US" sz="3200">
                <a:solidFill>
                  <a:schemeClr val="tx1"/>
                </a:solidFill>
              </a:rPr>
              <a:t>General Purpose OSs</a:t>
            </a:r>
          </a:p>
          <a:p>
            <a:pPr eaLnBrk="0" hangingPunct="0">
              <a:buFontTx/>
              <a:buChar char="•"/>
            </a:pPr>
            <a:r>
              <a:rPr lang="en-US" sz="2800">
                <a:solidFill>
                  <a:schemeClr val="tx1"/>
                </a:solidFill>
              </a:rPr>
              <a:t> </a:t>
            </a:r>
            <a:r>
              <a:rPr lang="en-US" sz="2800" b="0">
                <a:solidFill>
                  <a:schemeClr val="tx1"/>
                </a:solidFill>
              </a:rPr>
              <a:t>Windows, Linux, etc.</a:t>
            </a:r>
          </a:p>
          <a:p>
            <a:pPr eaLnBrk="0" hangingPunct="0">
              <a:buFontTx/>
              <a:buChar char="•"/>
            </a:pPr>
            <a:r>
              <a:rPr lang="en-US" sz="2800" b="0">
                <a:solidFill>
                  <a:schemeClr val="tx1"/>
                </a:solidFill>
              </a:rPr>
              <a:t> High performance</a:t>
            </a:r>
          </a:p>
          <a:p>
            <a:pPr eaLnBrk="0" hangingPunct="0">
              <a:buFontTx/>
              <a:buChar char="•"/>
            </a:pPr>
            <a:r>
              <a:rPr lang="en-US" sz="2800" b="0">
                <a:solidFill>
                  <a:schemeClr val="tx1"/>
                </a:solidFill>
              </a:rPr>
              <a:t> Integrated peripherals</a:t>
            </a:r>
          </a:p>
          <a:p>
            <a:pPr lvl="1" eaLnBrk="0" hangingPunct="0">
              <a:buFontTx/>
              <a:buChar char="•"/>
            </a:pPr>
            <a:r>
              <a:rPr lang="en-US" b="0">
                <a:solidFill>
                  <a:schemeClr val="tx1"/>
                </a:solidFill>
              </a:rPr>
              <a:t> Gigabit Ethernet, USB 2.0, ExpressCard, etc.</a:t>
            </a:r>
          </a:p>
          <a:p>
            <a:pPr eaLnBrk="0" hangingPunct="0">
              <a:buFontTx/>
              <a:buChar char="•"/>
            </a:pPr>
            <a:r>
              <a:rPr lang="en-US" sz="2800" b="0">
                <a:solidFill>
                  <a:schemeClr val="tx1"/>
                </a:solidFill>
              </a:rPr>
              <a:t> Ethernet / LAN control of PXI</a:t>
            </a:r>
          </a:p>
        </p:txBody>
      </p:sp>
      <p:sp>
        <p:nvSpPr>
          <p:cNvPr id="13316" name="Text Box 4"/>
          <p:cNvSpPr txBox="1">
            <a:spLocks noChangeArrowheads="1"/>
          </p:cNvSpPr>
          <p:nvPr/>
        </p:nvSpPr>
        <p:spPr bwMode="auto">
          <a:xfrm>
            <a:off x="457200" y="3962400"/>
            <a:ext cx="6553200" cy="1860550"/>
          </a:xfrm>
          <a:prstGeom prst="rect">
            <a:avLst/>
          </a:prstGeom>
          <a:noFill/>
          <a:ln w="9525">
            <a:noFill/>
            <a:miter lim="800000"/>
            <a:headEnd/>
            <a:tailEnd/>
          </a:ln>
        </p:spPr>
        <p:txBody>
          <a:bodyPr>
            <a:spAutoFit/>
          </a:bodyPr>
          <a:lstStyle/>
          <a:p>
            <a:pPr eaLnBrk="0" hangingPunct="0"/>
            <a:r>
              <a:rPr lang="en-US" sz="3200" dirty="0">
                <a:solidFill>
                  <a:schemeClr val="tx1"/>
                </a:solidFill>
              </a:rPr>
              <a:t>Real-Time OSs</a:t>
            </a:r>
          </a:p>
          <a:p>
            <a:pPr eaLnBrk="0" hangingPunct="0">
              <a:buFontTx/>
              <a:buChar char="•"/>
            </a:pPr>
            <a:r>
              <a:rPr lang="en-US" sz="2800" dirty="0">
                <a:solidFill>
                  <a:schemeClr val="tx1"/>
                </a:solidFill>
              </a:rPr>
              <a:t> </a:t>
            </a:r>
            <a:r>
              <a:rPr lang="en-US" sz="2800" b="0" dirty="0">
                <a:solidFill>
                  <a:schemeClr val="tx1"/>
                </a:solidFill>
              </a:rPr>
              <a:t>LabVIEW Real-Time, </a:t>
            </a:r>
            <a:r>
              <a:rPr lang="en-US" sz="2800" b="0" dirty="0" err="1">
                <a:solidFill>
                  <a:schemeClr val="tx1"/>
                </a:solidFill>
              </a:rPr>
              <a:t>VxWorks</a:t>
            </a:r>
            <a:r>
              <a:rPr lang="en-US" sz="2800" b="0" dirty="0">
                <a:solidFill>
                  <a:schemeClr val="tx1"/>
                </a:solidFill>
              </a:rPr>
              <a:t>, etc.</a:t>
            </a:r>
          </a:p>
          <a:p>
            <a:pPr eaLnBrk="0" hangingPunct="0">
              <a:buFontTx/>
              <a:buChar char="•"/>
            </a:pPr>
            <a:r>
              <a:rPr lang="en-US" sz="2800" b="0" dirty="0">
                <a:solidFill>
                  <a:schemeClr val="tx1"/>
                </a:solidFill>
              </a:rPr>
              <a:t> Determinism and reliability </a:t>
            </a:r>
          </a:p>
          <a:p>
            <a:pPr eaLnBrk="0" hangingPunct="0">
              <a:buFontTx/>
              <a:buChar char="•"/>
            </a:pPr>
            <a:r>
              <a:rPr lang="en-US" sz="2800" b="0" dirty="0">
                <a:solidFill>
                  <a:schemeClr val="tx1"/>
                </a:solidFill>
              </a:rPr>
              <a:t> Headless operation</a:t>
            </a:r>
            <a:endParaRPr lang="en-US" sz="3200" b="0" dirty="0">
              <a:solidFill>
                <a:schemeClr val="tx1"/>
              </a:solidFill>
            </a:endParaRPr>
          </a:p>
        </p:txBody>
      </p:sp>
      <p:sp>
        <p:nvSpPr>
          <p:cNvPr id="13318" name="Rectangle 7"/>
          <p:cNvSpPr>
            <a:spLocks noGrp="1" noChangeArrowheads="1"/>
          </p:cNvSpPr>
          <p:nvPr>
            <p:ph type="title"/>
          </p:nvPr>
        </p:nvSpPr>
        <p:spPr/>
        <p:txBody>
          <a:bodyPr/>
          <a:lstStyle/>
          <a:p>
            <a:pPr eaLnBrk="1" hangingPunct="1"/>
            <a:r>
              <a:rPr lang="en-US" smtClean="0"/>
              <a:t>Embedded PXI System Controllers</a:t>
            </a:r>
          </a:p>
        </p:txBody>
      </p:sp>
      <p:pic>
        <p:nvPicPr>
          <p:cNvPr id="174081" name="Picture 1"/>
          <p:cNvPicPr>
            <a:picLocks noChangeAspect="1" noChangeArrowheads="1"/>
          </p:cNvPicPr>
          <p:nvPr/>
        </p:nvPicPr>
        <p:blipFill>
          <a:blip r:embed="rId4"/>
          <a:srcRect l="14000" r="12000" b="6529"/>
          <a:stretch>
            <a:fillRect/>
          </a:stretch>
        </p:blipFill>
        <p:spPr bwMode="auto">
          <a:xfrm>
            <a:off x="762000" y="1447800"/>
            <a:ext cx="2404782" cy="22098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082394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
          <p:cNvPicPr>
            <a:picLocks noChangeAspect="1" noChangeArrowheads="1"/>
          </p:cNvPicPr>
          <p:nvPr/>
        </p:nvPicPr>
        <p:blipFill>
          <a:blip r:embed="rId3"/>
          <a:srcRect/>
          <a:stretch>
            <a:fillRect/>
          </a:stretch>
        </p:blipFill>
        <p:spPr bwMode="auto">
          <a:xfrm>
            <a:off x="5715000" y="4495800"/>
            <a:ext cx="3048000" cy="1404938"/>
          </a:xfrm>
          <a:prstGeom prst="rect">
            <a:avLst/>
          </a:prstGeom>
          <a:noFill/>
          <a:ln w="9525">
            <a:noFill/>
            <a:miter lim="800000"/>
            <a:headEnd/>
            <a:tailEnd/>
          </a:ln>
        </p:spPr>
      </p:pic>
      <p:pic>
        <p:nvPicPr>
          <p:cNvPr id="14339" name="Picture 3" descr="9"/>
          <p:cNvPicPr>
            <a:picLocks noChangeAspect="1" noChangeArrowheads="1"/>
          </p:cNvPicPr>
          <p:nvPr/>
        </p:nvPicPr>
        <p:blipFill>
          <a:blip r:embed="rId4"/>
          <a:srcRect/>
          <a:stretch>
            <a:fillRect/>
          </a:stretch>
        </p:blipFill>
        <p:spPr bwMode="auto">
          <a:xfrm>
            <a:off x="5715000" y="1752600"/>
            <a:ext cx="3429000" cy="1685925"/>
          </a:xfrm>
          <a:prstGeom prst="rect">
            <a:avLst/>
          </a:prstGeom>
          <a:noFill/>
          <a:ln w="9525">
            <a:noFill/>
            <a:miter lim="800000"/>
            <a:headEnd/>
            <a:tailEnd/>
          </a:ln>
        </p:spPr>
      </p:pic>
      <p:sp>
        <p:nvSpPr>
          <p:cNvPr id="14340" name="Rectangle 5"/>
          <p:cNvSpPr>
            <a:spLocks noGrp="1" noChangeArrowheads="1"/>
          </p:cNvSpPr>
          <p:nvPr>
            <p:ph type="title"/>
          </p:nvPr>
        </p:nvSpPr>
        <p:spPr/>
        <p:txBody>
          <a:bodyPr/>
          <a:lstStyle/>
          <a:p>
            <a:pPr eaLnBrk="1" hangingPunct="1"/>
            <a:r>
              <a:rPr lang="en-US" smtClean="0"/>
              <a:t>Remote PXI System Controllers</a:t>
            </a:r>
          </a:p>
        </p:txBody>
      </p:sp>
      <p:sp>
        <p:nvSpPr>
          <p:cNvPr id="14341" name="Rectangle 6"/>
          <p:cNvSpPr>
            <a:spLocks noGrp="1" noChangeArrowheads="1"/>
          </p:cNvSpPr>
          <p:nvPr>
            <p:ph type="body" idx="1"/>
          </p:nvPr>
        </p:nvSpPr>
        <p:spPr>
          <a:xfrm>
            <a:off x="685800" y="1600200"/>
            <a:ext cx="5280025" cy="4038600"/>
          </a:xfrm>
          <a:noFill/>
        </p:spPr>
        <p:txBody>
          <a:bodyPr/>
          <a:lstStyle/>
          <a:p>
            <a:pPr eaLnBrk="1" hangingPunct="1">
              <a:buFontTx/>
              <a:buNone/>
            </a:pPr>
            <a:r>
              <a:rPr lang="en-US" sz="2800" b="1" smtClean="0"/>
              <a:t>PC Control of PXI</a:t>
            </a:r>
          </a:p>
          <a:p>
            <a:pPr eaLnBrk="1" hangingPunct="1"/>
            <a:r>
              <a:rPr lang="en-US" sz="2800" smtClean="0"/>
              <a:t>Use latest high-performance PCs</a:t>
            </a:r>
          </a:p>
          <a:p>
            <a:pPr eaLnBrk="1" hangingPunct="1"/>
            <a:r>
              <a:rPr lang="en-US" sz="2800" smtClean="0"/>
              <a:t>Build multichassis PXI systems</a:t>
            </a:r>
          </a:p>
          <a:p>
            <a:pPr eaLnBrk="1" hangingPunct="1">
              <a:buFontTx/>
              <a:buNone/>
            </a:pPr>
            <a:endParaRPr lang="en-US" sz="2800" smtClean="0"/>
          </a:p>
          <a:p>
            <a:pPr eaLnBrk="1" hangingPunct="1">
              <a:buFontTx/>
              <a:buNone/>
            </a:pPr>
            <a:r>
              <a:rPr lang="en-US" sz="2800" b="1" smtClean="0"/>
              <a:t>Laptop Control of PXI</a:t>
            </a:r>
          </a:p>
          <a:p>
            <a:pPr eaLnBrk="1" hangingPunct="1"/>
            <a:r>
              <a:rPr lang="en-US" sz="2800" smtClean="0"/>
              <a:t>Control portable applications</a:t>
            </a:r>
          </a:p>
          <a:p>
            <a:pPr eaLnBrk="1" hangingPunct="1"/>
            <a:r>
              <a:rPr lang="en-US" sz="2800" smtClean="0"/>
              <a:t>Use with DC-powered chassis for mobile systems</a:t>
            </a:r>
          </a:p>
        </p:txBody>
      </p:sp>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4379102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
          <p:cNvPicPr>
            <a:picLocks noChangeAspect="1" noChangeArrowheads="1"/>
          </p:cNvPicPr>
          <p:nvPr/>
        </p:nvPicPr>
        <p:blipFill>
          <a:blip r:embed="rId3"/>
          <a:srcRect b="11111"/>
          <a:stretch>
            <a:fillRect/>
          </a:stretch>
        </p:blipFill>
        <p:spPr bwMode="auto">
          <a:xfrm flipH="1">
            <a:off x="0" y="4038600"/>
            <a:ext cx="2667000" cy="1724660"/>
          </a:xfrm>
          <a:prstGeom prst="rect">
            <a:avLst/>
          </a:prstGeom>
          <a:noFill/>
          <a:ln w="9525">
            <a:noFill/>
            <a:miter lim="800000"/>
            <a:headEnd/>
            <a:tailEnd/>
          </a:ln>
        </p:spPr>
      </p:pic>
      <p:pic>
        <p:nvPicPr>
          <p:cNvPr id="12290" name="Picture 2" descr="09040306_6258_p?role=preview"/>
          <p:cNvPicPr>
            <a:picLocks noChangeAspect="1" noChangeArrowheads="1"/>
          </p:cNvPicPr>
          <p:nvPr/>
        </p:nvPicPr>
        <p:blipFill>
          <a:blip r:embed="rId4"/>
          <a:srcRect/>
          <a:stretch>
            <a:fillRect/>
          </a:stretch>
        </p:blipFill>
        <p:spPr bwMode="auto">
          <a:xfrm>
            <a:off x="6400800" y="276225"/>
            <a:ext cx="2562225" cy="1600200"/>
          </a:xfrm>
          <a:prstGeom prst="rect">
            <a:avLst/>
          </a:prstGeom>
          <a:noFill/>
          <a:ln w="9525">
            <a:noFill/>
            <a:miter lim="800000"/>
            <a:headEnd/>
            <a:tailEnd/>
          </a:ln>
        </p:spPr>
      </p:pic>
      <p:pic>
        <p:nvPicPr>
          <p:cNvPr id="12291" name="Picture 3" descr="01190510_p?role=preview"/>
          <p:cNvPicPr>
            <a:picLocks noChangeAspect="1" noChangeArrowheads="1"/>
          </p:cNvPicPr>
          <p:nvPr/>
        </p:nvPicPr>
        <p:blipFill>
          <a:blip r:embed="rId5"/>
          <a:srcRect/>
          <a:stretch>
            <a:fillRect/>
          </a:stretch>
        </p:blipFill>
        <p:spPr bwMode="auto">
          <a:xfrm>
            <a:off x="5638800" y="3857625"/>
            <a:ext cx="3429000" cy="2009775"/>
          </a:xfrm>
          <a:prstGeom prst="rect">
            <a:avLst/>
          </a:prstGeom>
          <a:noFill/>
          <a:ln w="9525">
            <a:noFill/>
            <a:miter lim="800000"/>
            <a:headEnd/>
            <a:tailEnd/>
          </a:ln>
        </p:spPr>
      </p:pic>
      <p:pic>
        <p:nvPicPr>
          <p:cNvPr id="12292" name="Picture 4" descr="S32-RH%203U-6U%20PXI_small"/>
          <p:cNvPicPr>
            <a:picLocks noChangeAspect="1" noChangeArrowheads="1"/>
          </p:cNvPicPr>
          <p:nvPr/>
        </p:nvPicPr>
        <p:blipFill>
          <a:blip r:embed="rId6"/>
          <a:srcRect l="2367" r="2959"/>
          <a:stretch>
            <a:fillRect/>
          </a:stretch>
        </p:blipFill>
        <p:spPr bwMode="auto">
          <a:xfrm>
            <a:off x="2590800" y="4191000"/>
            <a:ext cx="3048000" cy="1557338"/>
          </a:xfrm>
          <a:prstGeom prst="rect">
            <a:avLst/>
          </a:prstGeom>
          <a:noFill/>
          <a:ln w="9525">
            <a:noFill/>
            <a:miter lim="800000"/>
            <a:headEnd/>
            <a:tailEnd/>
          </a:ln>
        </p:spPr>
      </p:pic>
      <p:pic>
        <p:nvPicPr>
          <p:cNvPr id="12293" name="Picture 5" descr="gx7000_l"/>
          <p:cNvPicPr>
            <a:picLocks noChangeAspect="1" noChangeArrowheads="1"/>
          </p:cNvPicPr>
          <p:nvPr/>
        </p:nvPicPr>
        <p:blipFill>
          <a:blip r:embed="rId7"/>
          <a:srcRect/>
          <a:stretch>
            <a:fillRect/>
          </a:stretch>
        </p:blipFill>
        <p:spPr bwMode="auto">
          <a:xfrm>
            <a:off x="6553200" y="2130425"/>
            <a:ext cx="2362200" cy="1908175"/>
          </a:xfrm>
          <a:prstGeom prst="rect">
            <a:avLst/>
          </a:prstGeom>
          <a:noFill/>
          <a:ln w="9525">
            <a:noFill/>
            <a:miter lim="800000"/>
            <a:headEnd/>
            <a:tailEnd/>
          </a:ln>
        </p:spPr>
      </p:pic>
      <p:sp>
        <p:nvSpPr>
          <p:cNvPr id="12294" name="Rectangle 6"/>
          <p:cNvSpPr>
            <a:spLocks noGrp="1" noChangeArrowheads="1"/>
          </p:cNvSpPr>
          <p:nvPr>
            <p:ph type="title"/>
          </p:nvPr>
        </p:nvSpPr>
        <p:spPr>
          <a:xfrm>
            <a:off x="533400" y="76200"/>
            <a:ext cx="8077200" cy="990600"/>
          </a:xfrm>
        </p:spPr>
        <p:txBody>
          <a:bodyPr/>
          <a:lstStyle/>
          <a:p>
            <a:pPr eaLnBrk="1" hangingPunct="1"/>
            <a:r>
              <a:rPr lang="en-US" smtClean="0"/>
              <a:t>PXI Chassis</a:t>
            </a:r>
          </a:p>
        </p:txBody>
      </p:sp>
      <p:sp>
        <p:nvSpPr>
          <p:cNvPr id="12295" name="Rectangle 7"/>
          <p:cNvSpPr>
            <a:spLocks noGrp="1" noChangeArrowheads="1"/>
          </p:cNvSpPr>
          <p:nvPr>
            <p:ph type="body" sz="half" idx="1"/>
          </p:nvPr>
        </p:nvSpPr>
        <p:spPr>
          <a:xfrm>
            <a:off x="533400" y="914400"/>
            <a:ext cx="5943600" cy="4114800"/>
          </a:xfrm>
        </p:spPr>
        <p:txBody>
          <a:bodyPr/>
          <a:lstStyle/>
          <a:p>
            <a:pPr eaLnBrk="1" hangingPunct="1"/>
            <a:r>
              <a:rPr lang="en-US" sz="2800" smtClean="0"/>
              <a:t>3U, 6U, and 3U/6U combo</a:t>
            </a:r>
          </a:p>
          <a:p>
            <a:pPr eaLnBrk="1" hangingPunct="1"/>
            <a:r>
              <a:rPr lang="en-US" sz="2800" smtClean="0"/>
              <a:t>4 through 26 slots</a:t>
            </a:r>
          </a:p>
          <a:p>
            <a:pPr eaLnBrk="1" hangingPunct="1"/>
            <a:r>
              <a:rPr lang="en-US" sz="2800" smtClean="0"/>
              <a:t>Portable, benchtop, and rack mount</a:t>
            </a:r>
          </a:p>
          <a:p>
            <a:pPr eaLnBrk="1" hangingPunct="1"/>
            <a:r>
              <a:rPr lang="en-US" sz="2800" smtClean="0"/>
              <a:t>AC and DC power options</a:t>
            </a:r>
          </a:p>
          <a:p>
            <a:pPr eaLnBrk="1" hangingPunct="1"/>
            <a:r>
              <a:rPr lang="en-US" sz="2800" smtClean="0"/>
              <a:t>Application specific</a:t>
            </a:r>
          </a:p>
          <a:p>
            <a:pPr lvl="2" eaLnBrk="1" hangingPunct="1"/>
            <a:r>
              <a:rPr lang="en-US" sz="2000" smtClean="0"/>
              <a:t>Ultra rugged, integrated signal conditioning, integrated LCD, etc.</a:t>
            </a:r>
          </a:p>
        </p:txBody>
      </p:sp>
    </p:spTree>
    <p:extLst>
      <p:ext uri="{BB962C8B-B14F-4D97-AF65-F5344CB8AC3E}">
        <p14:creationId xmlns:p14="http://schemas.microsoft.com/office/powerpoint/2010/main" val="187605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t="45177" r="50000"/>
          <a:stretch>
            <a:fillRect/>
          </a:stretch>
        </p:blipFill>
        <p:spPr bwMode="auto">
          <a:xfrm>
            <a:off x="457200" y="2406650"/>
            <a:ext cx="2895600" cy="1479550"/>
          </a:xfrm>
          <a:prstGeom prst="rect">
            <a:avLst/>
          </a:prstGeom>
          <a:noFill/>
          <a:ln w="9525">
            <a:noFill/>
            <a:miter lim="800000"/>
            <a:headEnd/>
            <a:tailEnd/>
          </a:ln>
        </p:spPr>
      </p:pic>
      <p:pic>
        <p:nvPicPr>
          <p:cNvPr id="15363" name="Picture 3" descr="10060403_p?role=preview"/>
          <p:cNvPicPr>
            <a:picLocks noChangeAspect="1" noChangeArrowheads="1"/>
          </p:cNvPicPr>
          <p:nvPr/>
        </p:nvPicPr>
        <p:blipFill>
          <a:blip r:embed="rId4"/>
          <a:srcRect/>
          <a:stretch>
            <a:fillRect/>
          </a:stretch>
        </p:blipFill>
        <p:spPr bwMode="auto">
          <a:xfrm>
            <a:off x="381000" y="3886200"/>
            <a:ext cx="3276600" cy="1528763"/>
          </a:xfrm>
          <a:prstGeom prst="rect">
            <a:avLst/>
          </a:prstGeom>
          <a:noFill/>
          <a:ln w="9525">
            <a:noFill/>
            <a:miter lim="800000"/>
            <a:headEnd/>
            <a:tailEnd/>
          </a:ln>
        </p:spPr>
      </p:pic>
      <p:pic>
        <p:nvPicPr>
          <p:cNvPr id="15364" name="Picture 4"/>
          <p:cNvPicPr>
            <a:picLocks noChangeAspect="1" noChangeArrowheads="1"/>
          </p:cNvPicPr>
          <p:nvPr/>
        </p:nvPicPr>
        <p:blipFill>
          <a:blip r:embed="rId5"/>
          <a:srcRect/>
          <a:stretch>
            <a:fillRect/>
          </a:stretch>
        </p:blipFill>
        <p:spPr bwMode="auto">
          <a:xfrm>
            <a:off x="7175500" y="2590800"/>
            <a:ext cx="1739900" cy="2362200"/>
          </a:xfrm>
          <a:prstGeom prst="rect">
            <a:avLst/>
          </a:prstGeom>
          <a:noFill/>
          <a:ln w="9525" algn="ctr">
            <a:noFill/>
            <a:miter lim="800000"/>
            <a:headEnd type="none" w="sm" len="sm"/>
            <a:tailEnd type="none" w="sm" len="sm"/>
          </a:ln>
        </p:spPr>
      </p:pic>
      <p:sp>
        <p:nvSpPr>
          <p:cNvPr id="15365" name="Rectangle 5"/>
          <p:cNvSpPr>
            <a:spLocks noChangeArrowheads="1"/>
          </p:cNvSpPr>
          <p:nvPr/>
        </p:nvSpPr>
        <p:spPr bwMode="auto">
          <a:xfrm>
            <a:off x="304800" y="1447800"/>
            <a:ext cx="3352800" cy="990600"/>
          </a:xfrm>
          <a:prstGeom prst="rect">
            <a:avLst/>
          </a:prstGeom>
          <a:noFill/>
          <a:ln w="9525">
            <a:noFill/>
            <a:miter lim="800000"/>
            <a:headEnd/>
            <a:tailEnd/>
          </a:ln>
        </p:spPr>
        <p:txBody>
          <a:bodyPr anchor="ctr"/>
          <a:lstStyle/>
          <a:p>
            <a:pPr algn="ctr"/>
            <a:r>
              <a:rPr lang="en-US" sz="2800">
                <a:solidFill>
                  <a:srgbClr val="006699"/>
                </a:solidFill>
              </a:rPr>
              <a:t>3U (100mm x 160mm)</a:t>
            </a:r>
          </a:p>
        </p:txBody>
      </p:sp>
      <p:sp>
        <p:nvSpPr>
          <p:cNvPr id="15366" name="Rectangle 6"/>
          <p:cNvSpPr>
            <a:spLocks noChangeArrowheads="1"/>
          </p:cNvSpPr>
          <p:nvPr/>
        </p:nvSpPr>
        <p:spPr bwMode="auto">
          <a:xfrm>
            <a:off x="4191000" y="1447800"/>
            <a:ext cx="4648200" cy="990600"/>
          </a:xfrm>
          <a:prstGeom prst="rect">
            <a:avLst/>
          </a:prstGeom>
          <a:noFill/>
          <a:ln w="9525">
            <a:noFill/>
            <a:miter lim="800000"/>
            <a:headEnd/>
            <a:tailEnd/>
          </a:ln>
        </p:spPr>
        <p:txBody>
          <a:bodyPr anchor="ctr"/>
          <a:lstStyle/>
          <a:p>
            <a:pPr algn="ctr"/>
            <a:r>
              <a:rPr lang="en-US" sz="2800">
                <a:solidFill>
                  <a:srgbClr val="006699"/>
                </a:solidFill>
              </a:rPr>
              <a:t>6U (233.35mm x 160mm)</a:t>
            </a:r>
          </a:p>
        </p:txBody>
      </p:sp>
      <p:pic>
        <p:nvPicPr>
          <p:cNvPr id="15367" name="Picture 7"/>
          <p:cNvPicPr>
            <a:picLocks noChangeAspect="1" noChangeArrowheads="1"/>
          </p:cNvPicPr>
          <p:nvPr/>
        </p:nvPicPr>
        <p:blipFill>
          <a:blip r:embed="rId3"/>
          <a:srcRect l="48685"/>
          <a:stretch>
            <a:fillRect/>
          </a:stretch>
        </p:blipFill>
        <p:spPr bwMode="auto">
          <a:xfrm>
            <a:off x="4191000" y="2438400"/>
            <a:ext cx="2971800" cy="2698750"/>
          </a:xfrm>
          <a:prstGeom prst="rect">
            <a:avLst/>
          </a:prstGeom>
          <a:noFill/>
          <a:ln w="9525">
            <a:noFill/>
            <a:miter lim="800000"/>
            <a:headEnd/>
            <a:tailEnd/>
          </a:ln>
        </p:spPr>
      </p:pic>
      <p:sp>
        <p:nvSpPr>
          <p:cNvPr id="15368" name="Rectangle 8"/>
          <p:cNvSpPr>
            <a:spLocks noGrp="1" noChangeArrowheads="1"/>
          </p:cNvSpPr>
          <p:nvPr>
            <p:ph type="title"/>
          </p:nvPr>
        </p:nvSpPr>
        <p:spPr>
          <a:noFill/>
        </p:spPr>
        <p:txBody>
          <a:bodyPr/>
          <a:lstStyle/>
          <a:p>
            <a:pPr eaLnBrk="1" hangingPunct="1"/>
            <a:r>
              <a:rPr lang="en-US" smtClean="0"/>
              <a:t>PXI Includes Two Form Factors</a:t>
            </a:r>
          </a:p>
        </p:txBody>
      </p:sp>
      <p:sp>
        <p:nvSpPr>
          <p:cNvPr id="9" name="Footer Placeholder 8"/>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879478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457200" y="2393950"/>
            <a:ext cx="4725988" cy="2095500"/>
          </a:xfrm>
          <a:prstGeom prst="rect">
            <a:avLst/>
          </a:prstGeom>
          <a:noFill/>
          <a:ln w="9525">
            <a:noFill/>
            <a:miter lim="800000"/>
            <a:headEnd/>
            <a:tailEnd/>
          </a:ln>
        </p:spPr>
      </p:pic>
      <p:pic>
        <p:nvPicPr>
          <p:cNvPr id="16387" name="Picture 3"/>
          <p:cNvPicPr>
            <a:picLocks noChangeAspect="1" noChangeArrowheads="1"/>
          </p:cNvPicPr>
          <p:nvPr/>
        </p:nvPicPr>
        <p:blipFill>
          <a:blip r:embed="rId4"/>
          <a:srcRect/>
          <a:stretch>
            <a:fillRect/>
          </a:stretch>
        </p:blipFill>
        <p:spPr bwMode="auto">
          <a:xfrm>
            <a:off x="5867400" y="2362200"/>
            <a:ext cx="2284413" cy="2514600"/>
          </a:xfrm>
          <a:prstGeom prst="rect">
            <a:avLst/>
          </a:prstGeom>
          <a:noFill/>
          <a:ln w="9525">
            <a:noFill/>
            <a:miter lim="800000"/>
            <a:headEnd/>
            <a:tailEnd/>
          </a:ln>
        </p:spPr>
      </p:pic>
      <p:sp>
        <p:nvSpPr>
          <p:cNvPr id="16388" name="Rectangle 4"/>
          <p:cNvSpPr>
            <a:spLocks noGrp="1" noChangeArrowheads="1"/>
          </p:cNvSpPr>
          <p:nvPr>
            <p:ph type="title"/>
          </p:nvPr>
        </p:nvSpPr>
        <p:spPr/>
        <p:txBody>
          <a:bodyPr>
            <a:normAutofit fontScale="90000"/>
          </a:bodyPr>
          <a:lstStyle/>
          <a:p>
            <a:pPr eaLnBrk="1" hangingPunct="1"/>
            <a:r>
              <a:rPr lang="en-US" smtClean="0"/>
              <a:t>PXI and cPCI Module Interoperability</a:t>
            </a:r>
          </a:p>
        </p:txBody>
      </p:sp>
      <p:sp>
        <p:nvSpPr>
          <p:cNvPr id="16389" name="Rectangle 5"/>
          <p:cNvSpPr>
            <a:spLocks noChangeArrowheads="1"/>
          </p:cNvSpPr>
          <p:nvPr/>
        </p:nvSpPr>
        <p:spPr bwMode="auto">
          <a:xfrm>
            <a:off x="533400" y="1295400"/>
            <a:ext cx="8305800" cy="5029200"/>
          </a:xfrm>
          <a:prstGeom prst="rect">
            <a:avLst/>
          </a:prstGeom>
          <a:noFill/>
          <a:ln w="9525">
            <a:noFill/>
            <a:miter lim="800000"/>
            <a:headEnd/>
            <a:tailEnd/>
          </a:ln>
        </p:spPr>
        <p:txBody>
          <a:bodyPr/>
          <a:lstStyle/>
          <a:p>
            <a:pPr marL="342900" indent="-342900">
              <a:spcBef>
                <a:spcPct val="20000"/>
              </a:spcBef>
              <a:buFontTx/>
              <a:buChar char="•"/>
            </a:pPr>
            <a:r>
              <a:rPr lang="en-US" b="0" dirty="0">
                <a:solidFill>
                  <a:schemeClr val="tx1"/>
                </a:solidFill>
              </a:rPr>
              <a:t>PXI and </a:t>
            </a:r>
            <a:r>
              <a:rPr lang="en-US" b="0" dirty="0" err="1">
                <a:solidFill>
                  <a:schemeClr val="tx1"/>
                </a:solidFill>
              </a:rPr>
              <a:t>CompactPCI</a:t>
            </a:r>
            <a:r>
              <a:rPr lang="en-US" b="0" dirty="0">
                <a:solidFill>
                  <a:schemeClr val="tx1"/>
                </a:solidFill>
              </a:rPr>
              <a:t> modules have complete compatibility</a:t>
            </a:r>
          </a:p>
          <a:p>
            <a:pPr marL="342900" indent="-342900">
              <a:spcBef>
                <a:spcPct val="20000"/>
              </a:spcBef>
              <a:buFontTx/>
              <a:buChar char="•"/>
            </a:pPr>
            <a:r>
              <a:rPr lang="en-US" b="0" dirty="0">
                <a:solidFill>
                  <a:schemeClr val="tx1"/>
                </a:solidFill>
              </a:rPr>
              <a:t>PXI adds timing and synchronization to the </a:t>
            </a:r>
            <a:r>
              <a:rPr lang="en-US" b="0" dirty="0" err="1">
                <a:solidFill>
                  <a:schemeClr val="tx1"/>
                </a:solidFill>
              </a:rPr>
              <a:t>CompactPCI</a:t>
            </a:r>
            <a:r>
              <a:rPr lang="en-US" b="0" dirty="0">
                <a:solidFill>
                  <a:schemeClr val="tx1"/>
                </a:solidFill>
              </a:rPr>
              <a:t> specification</a:t>
            </a:r>
          </a:p>
          <a:p>
            <a:pPr marL="342900" indent="-342900">
              <a:spcBef>
                <a:spcPct val="20000"/>
              </a:spcBef>
              <a:buFontTx/>
              <a:buChar char="•"/>
            </a:pPr>
            <a:endParaRPr lang="en-US" dirty="0"/>
          </a:p>
          <a:p>
            <a:pPr marL="342900" indent="-342900">
              <a:spcBef>
                <a:spcPct val="20000"/>
              </a:spcBef>
              <a:buFontTx/>
              <a:buChar char="•"/>
            </a:pPr>
            <a:endParaRPr lang="en-US" dirty="0"/>
          </a:p>
          <a:p>
            <a:pPr marL="342900" indent="-342900">
              <a:spcBef>
                <a:spcPct val="20000"/>
              </a:spcBef>
              <a:buFontTx/>
              <a:buChar char="•"/>
            </a:pPr>
            <a:endParaRPr lang="en-US" dirty="0"/>
          </a:p>
          <a:p>
            <a:pPr marL="342900" indent="-342900">
              <a:spcBef>
                <a:spcPct val="20000"/>
              </a:spcBef>
              <a:buFontTx/>
              <a:buChar char="•"/>
            </a:pPr>
            <a:endParaRPr lang="en-US" dirty="0"/>
          </a:p>
          <a:p>
            <a:pPr marL="342900" indent="-342900">
              <a:spcBef>
                <a:spcPct val="20000"/>
              </a:spcBef>
              <a:buFontTx/>
              <a:buChar char="•"/>
            </a:pPr>
            <a:endParaRPr lang="en-US" dirty="0"/>
          </a:p>
          <a:p>
            <a:pPr marL="342900" indent="-342900">
              <a:spcBef>
                <a:spcPct val="20000"/>
              </a:spcBef>
              <a:buFontTx/>
              <a:buChar char="•"/>
            </a:pPr>
            <a:endParaRPr lang="en-US" dirty="0"/>
          </a:p>
          <a:p>
            <a:pPr marL="342900" indent="-342900">
              <a:spcBef>
                <a:spcPct val="20000"/>
              </a:spcBef>
              <a:buFontTx/>
              <a:buChar char="•"/>
            </a:pPr>
            <a:endParaRPr lang="en-US" dirty="0"/>
          </a:p>
          <a:p>
            <a:pPr marL="342900" indent="-342900">
              <a:spcBef>
                <a:spcPct val="20000"/>
              </a:spcBef>
            </a:pPr>
            <a:endParaRPr lang="en-US" b="0" dirty="0" smtClean="0">
              <a:solidFill>
                <a:schemeClr val="tx1"/>
              </a:solidFill>
            </a:endParaRPr>
          </a:p>
          <a:p>
            <a:pPr marL="342900" indent="-342900">
              <a:spcBef>
                <a:spcPct val="20000"/>
              </a:spcBef>
            </a:pPr>
            <a:endParaRPr lang="en-US" dirty="0" smtClean="0"/>
          </a:p>
          <a:p>
            <a:pPr marL="342900" indent="-342900">
              <a:spcBef>
                <a:spcPct val="20000"/>
              </a:spcBef>
            </a:pPr>
            <a:r>
              <a:rPr lang="en-US" b="0" dirty="0" smtClean="0">
                <a:solidFill>
                  <a:schemeClr val="tx1"/>
                </a:solidFill>
              </a:rPr>
              <a:t>Example</a:t>
            </a:r>
            <a:r>
              <a:rPr lang="en-US" b="0" dirty="0">
                <a:solidFill>
                  <a:schemeClr val="tx1"/>
                </a:solidFill>
              </a:rPr>
              <a:t>: Agilent Technologies N6030A</a:t>
            </a:r>
          </a:p>
          <a:p>
            <a:pPr marL="342900" indent="-342900">
              <a:spcBef>
                <a:spcPct val="20000"/>
              </a:spcBef>
              <a:buFontTx/>
              <a:buChar char="•"/>
            </a:pPr>
            <a:r>
              <a:rPr lang="en-US" b="0" dirty="0">
                <a:solidFill>
                  <a:schemeClr val="tx1"/>
                </a:solidFill>
              </a:rPr>
              <a:t>15-bit, 500 MHz Wideband Arbitrary Waveform Generator</a:t>
            </a:r>
          </a:p>
          <a:p>
            <a:pPr marL="342900" indent="-342900">
              <a:spcBef>
                <a:spcPct val="20000"/>
              </a:spcBef>
              <a:buFontTx/>
              <a:buChar char="•"/>
            </a:pPr>
            <a:r>
              <a:rPr lang="en-US" b="0" dirty="0">
                <a:solidFill>
                  <a:schemeClr val="tx1"/>
                </a:solidFill>
              </a:rPr>
              <a:t>1.25 GS/s Sampling Rate</a:t>
            </a:r>
            <a:endParaRPr lang="en-US" sz="1400" b="0" dirty="0">
              <a:solidFill>
                <a:schemeClr val="tx1"/>
              </a:solidFill>
            </a:endParaRPr>
          </a:p>
        </p:txBody>
      </p:sp>
      <p:sp>
        <p:nvSpPr>
          <p:cNvPr id="16390" name="Text Box 7"/>
          <p:cNvSpPr txBox="1">
            <a:spLocks noChangeArrowheads="1"/>
          </p:cNvSpPr>
          <p:nvPr/>
        </p:nvSpPr>
        <p:spPr bwMode="auto">
          <a:xfrm>
            <a:off x="3162300" y="6248400"/>
            <a:ext cx="2819400" cy="304800"/>
          </a:xfrm>
          <a:prstGeom prst="rect">
            <a:avLst/>
          </a:prstGeom>
          <a:noFill/>
          <a:ln w="9525" algn="ctr">
            <a:noFill/>
            <a:miter lim="800000"/>
            <a:headEnd type="none" w="sm" len="sm"/>
            <a:tailEnd type="none" w="sm" len="sm"/>
          </a:ln>
        </p:spPr>
        <p:txBody>
          <a:bodyPr>
            <a:spAutoFit/>
          </a:bodyPr>
          <a:lstStyle/>
          <a:p>
            <a:pPr algn="ctr" eaLnBrk="0" hangingPunct="0">
              <a:spcBef>
                <a:spcPct val="50000"/>
              </a:spcBef>
            </a:pPr>
            <a:r>
              <a:rPr lang="en-US" sz="1400" b="0">
                <a:solidFill>
                  <a:schemeClr val="tx1"/>
                </a:solidFill>
              </a:rPr>
              <a:t>Photos Courtesy of Agilent</a:t>
            </a:r>
          </a:p>
        </p:txBody>
      </p:sp>
      <p:sp>
        <p:nvSpPr>
          <p:cNvPr id="7" name="Footer Placeholder 6"/>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815312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US" b="1" dirty="0" smtClean="0"/>
              <a:t>Trigger with PXI</a:t>
            </a:r>
            <a:endParaRPr lang="en-US" b="1" dirty="0"/>
          </a:p>
        </p:txBody>
      </p:sp>
    </p:spTree>
    <p:extLst>
      <p:ext uri="{BB962C8B-B14F-4D97-AF65-F5344CB8AC3E}">
        <p14:creationId xmlns:p14="http://schemas.microsoft.com/office/powerpoint/2010/main" val="10023994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fontScale="90000"/>
          </a:bodyPr>
          <a:lstStyle/>
          <a:p>
            <a:r>
              <a:rPr lang="en-US" dirty="0" smtClean="0">
                <a:latin typeface="+mj-lt"/>
              </a:rPr>
              <a:t>Signal vs. Time-Based Synchronization</a:t>
            </a:r>
          </a:p>
        </p:txBody>
      </p:sp>
      <p:sp>
        <p:nvSpPr>
          <p:cNvPr id="30722" name="Content Placeholder 2"/>
          <p:cNvSpPr>
            <a:spLocks noGrp="1"/>
          </p:cNvSpPr>
          <p:nvPr>
            <p:ph idx="1"/>
          </p:nvPr>
        </p:nvSpPr>
        <p:spPr>
          <a:xfrm>
            <a:off x="304800" y="1447800"/>
            <a:ext cx="8534400" cy="4525963"/>
          </a:xfrm>
        </p:spPr>
        <p:txBody>
          <a:bodyPr>
            <a:normAutofit lnSpcReduction="10000"/>
          </a:bodyPr>
          <a:lstStyle/>
          <a:p>
            <a:pPr lvl="1"/>
            <a:r>
              <a:rPr lang="en-US" dirty="0" smtClean="0">
                <a:latin typeface="+mn-lt"/>
              </a:rPr>
              <a:t>Signal-based</a:t>
            </a:r>
          </a:p>
          <a:p>
            <a:pPr lvl="2"/>
            <a:r>
              <a:rPr lang="en-US" dirty="0" smtClean="0">
                <a:latin typeface="+mn-lt"/>
              </a:rPr>
              <a:t>Clocks and triggers physically connected between systems</a:t>
            </a:r>
          </a:p>
          <a:p>
            <a:pPr lvl="2"/>
            <a:r>
              <a:rPr lang="en-US" dirty="0" smtClean="0">
                <a:latin typeface="+mn-lt"/>
              </a:rPr>
              <a:t>Potentially the highest-precision synchronization</a:t>
            </a:r>
          </a:p>
          <a:p>
            <a:pPr lvl="1"/>
            <a:r>
              <a:rPr lang="en-US" dirty="0" smtClean="0">
                <a:latin typeface="+mn-lt"/>
              </a:rPr>
              <a:t>Time-based</a:t>
            </a:r>
          </a:p>
          <a:p>
            <a:pPr lvl="2"/>
            <a:r>
              <a:rPr lang="en-US" dirty="0" smtClean="0">
                <a:latin typeface="+mn-lt"/>
              </a:rPr>
              <a:t>Multiple systems synchronize to a common time reference</a:t>
            </a:r>
          </a:p>
          <a:p>
            <a:pPr lvl="2"/>
            <a:r>
              <a:rPr lang="en-US" dirty="0" smtClean="0">
                <a:latin typeface="+mn-lt"/>
              </a:rPr>
              <a:t>Sync systems in large proximity i.e. World Wide </a:t>
            </a:r>
          </a:p>
          <a:p>
            <a:pPr lvl="2"/>
            <a:r>
              <a:rPr lang="en-US" dirty="0" smtClean="0">
                <a:latin typeface="+mn-lt"/>
              </a:rPr>
              <a:t>Events, triggers and clocks can be generated based on this reference</a:t>
            </a:r>
          </a:p>
          <a:p>
            <a:pPr lvl="2"/>
            <a:r>
              <a:rPr lang="en-US" dirty="0" smtClean="0">
                <a:latin typeface="+mn-lt"/>
              </a:rPr>
              <a:t>Signals can be </a:t>
            </a:r>
            <a:r>
              <a:rPr lang="en-US" dirty="0" err="1" smtClean="0">
                <a:latin typeface="+mn-lt"/>
              </a:rPr>
              <a:t>timestamped</a:t>
            </a:r>
            <a:r>
              <a:rPr lang="en-US" dirty="0" smtClean="0">
                <a:latin typeface="+mn-lt"/>
              </a:rPr>
              <a:t> and correlated in post-processing</a:t>
            </a:r>
          </a:p>
          <a:p>
            <a:endParaRPr lang="en-US" dirty="0" smtClean="0">
              <a:latin typeface="+mn-lt"/>
            </a:endParaRP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290428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1366838" y="1687513"/>
            <a:ext cx="3906838" cy="3719513"/>
            <a:chOff x="861" y="1046"/>
            <a:chExt cx="2461" cy="2343"/>
          </a:xfrm>
          <a:solidFill>
            <a:srgbClr val="FFC000">
              <a:alpha val="69000"/>
            </a:srgbClr>
          </a:solidFill>
        </p:grpSpPr>
        <p:sp>
          <p:nvSpPr>
            <p:cNvPr id="2156547" name="AutoShape 3"/>
            <p:cNvSpPr>
              <a:spLocks noChangeArrowheads="1"/>
            </p:cNvSpPr>
            <p:nvPr/>
          </p:nvSpPr>
          <p:spPr bwMode="auto">
            <a:xfrm rot="5400000" flipH="1">
              <a:off x="1908" y="-1"/>
              <a:ext cx="367" cy="2461"/>
            </a:xfrm>
            <a:prstGeom prst="rtTriangle">
              <a:avLst/>
            </a:prstGeom>
            <a:grpFill/>
            <a:ln w="9525" algn="ctr">
              <a:noFill/>
              <a:miter lim="800000"/>
              <a:headEnd/>
              <a:tailEnd/>
            </a:ln>
            <a:effectLst/>
          </p:spPr>
          <p:txBody>
            <a:bodyPr wrap="none" anchor="ctr"/>
            <a:lstStyle/>
            <a:p>
              <a:pPr algn="l" rtl="0" eaLnBrk="0" fontAlgn="base" hangingPunct="0">
                <a:spcBef>
                  <a:spcPct val="0"/>
                </a:spcBef>
                <a:spcAft>
                  <a:spcPct val="0"/>
                </a:spcAft>
                <a:defRPr/>
              </a:pPr>
              <a:endParaRPr lang="en-US" sz="2400" kern="1200">
                <a:solidFill>
                  <a:prstClr val="black"/>
                </a:solidFill>
                <a:latin typeface="Arial Narrow" pitchFamily="34" charset="0"/>
                <a:ea typeface="+mn-ea"/>
                <a:cs typeface="+mn-cs"/>
              </a:endParaRPr>
            </a:p>
          </p:txBody>
        </p:sp>
        <p:sp>
          <p:nvSpPr>
            <p:cNvPr id="2156548" name="AutoShape 4"/>
            <p:cNvSpPr>
              <a:spLocks noChangeArrowheads="1"/>
            </p:cNvSpPr>
            <p:nvPr/>
          </p:nvSpPr>
          <p:spPr bwMode="auto">
            <a:xfrm>
              <a:off x="877" y="1413"/>
              <a:ext cx="2430" cy="1976"/>
            </a:xfrm>
            <a:prstGeom prst="roundRect">
              <a:avLst>
                <a:gd name="adj" fmla="val 0"/>
              </a:avLst>
            </a:prstGeom>
            <a:grpFill/>
            <a:ln w="9525" algn="ctr">
              <a:noFill/>
              <a:round/>
              <a:headEnd/>
              <a:tailEnd/>
            </a:ln>
            <a:effectLst/>
          </p:spPr>
          <p:txBody>
            <a:bodyPr wrap="none" anchor="ctr"/>
            <a:lstStyle/>
            <a:p>
              <a:pPr algn="ctr" rtl="0" eaLnBrk="0" fontAlgn="base" hangingPunct="0">
                <a:spcBef>
                  <a:spcPct val="0"/>
                </a:spcBef>
                <a:spcAft>
                  <a:spcPct val="0"/>
                </a:spcAft>
                <a:defRPr/>
              </a:pPr>
              <a:r>
                <a:rPr lang="en-US" sz="1800" b="1" kern="1200" dirty="0">
                  <a:solidFill>
                    <a:prstClr val="black"/>
                  </a:solidFill>
                  <a:latin typeface="Arial Narrow" pitchFamily="34" charset="0"/>
                  <a:ea typeface="+mn-ea"/>
                  <a:cs typeface="+mn-cs"/>
                </a:rPr>
                <a:t>Signal-based                         </a:t>
              </a:r>
              <a:endParaRPr lang="en-US" b="1" kern="1200" dirty="0">
                <a:solidFill>
                  <a:prstClr val="black"/>
                </a:solidFill>
                <a:latin typeface="Arial Narrow" pitchFamily="34" charset="0"/>
                <a:ea typeface="+mn-ea"/>
                <a:cs typeface="+mn-cs"/>
              </a:endParaRPr>
            </a:p>
          </p:txBody>
        </p:sp>
      </p:grpSp>
      <p:grpSp>
        <p:nvGrpSpPr>
          <p:cNvPr id="3" name="Group 60"/>
          <p:cNvGrpSpPr/>
          <p:nvPr/>
        </p:nvGrpSpPr>
        <p:grpSpPr>
          <a:xfrm>
            <a:off x="3352800" y="2652713"/>
            <a:ext cx="7635875" cy="2824162"/>
            <a:chOff x="3352800" y="2652713"/>
            <a:chExt cx="7635875" cy="2824162"/>
          </a:xfrm>
        </p:grpSpPr>
        <p:sp>
          <p:nvSpPr>
            <p:cNvPr id="2156549" name="AutoShape 5"/>
            <p:cNvSpPr>
              <a:spLocks noChangeArrowheads="1"/>
            </p:cNvSpPr>
            <p:nvPr/>
          </p:nvSpPr>
          <p:spPr bwMode="auto">
            <a:xfrm>
              <a:off x="3387725" y="2652713"/>
              <a:ext cx="5756275" cy="2765425"/>
            </a:xfrm>
            <a:prstGeom prst="roundRect">
              <a:avLst>
                <a:gd name="adj" fmla="val 0"/>
              </a:avLst>
            </a:prstGeom>
            <a:solidFill>
              <a:schemeClr val="accent1">
                <a:alpha val="70195"/>
              </a:schemeClr>
            </a:solidFill>
            <a:ln w="9525" algn="ctr">
              <a:solidFill>
                <a:schemeClr val="accent1"/>
              </a:solidFill>
              <a:round/>
              <a:headEnd/>
              <a:tailEnd/>
            </a:ln>
          </p:spPr>
          <p:txBody>
            <a:bodyPr wrap="none" anchor="ctr"/>
            <a:lstStyle/>
            <a:p>
              <a:pPr algn="ctr" rtl="0" eaLnBrk="0" fontAlgn="base" hangingPunct="0">
                <a:spcBef>
                  <a:spcPct val="0"/>
                </a:spcBef>
                <a:spcAft>
                  <a:spcPct val="0"/>
                </a:spcAft>
              </a:pPr>
              <a:r>
                <a:rPr lang="en-US" sz="1800" b="1" kern="1200" dirty="0">
                  <a:solidFill>
                    <a:prstClr val="black"/>
                  </a:solidFill>
                  <a:latin typeface="Arial Narrow" pitchFamily="34" charset="0"/>
                  <a:ea typeface="+mn-ea"/>
                  <a:cs typeface="+mn-cs"/>
                </a:rPr>
                <a:t>Time-based</a:t>
              </a:r>
            </a:p>
            <a:p>
              <a:pPr algn="ctr" rtl="0" eaLnBrk="0" fontAlgn="base" hangingPunct="0">
                <a:spcBef>
                  <a:spcPct val="0"/>
                </a:spcBef>
                <a:spcAft>
                  <a:spcPct val="0"/>
                </a:spcAft>
              </a:pPr>
              <a:endParaRPr lang="en-US" kern="1200" dirty="0">
                <a:solidFill>
                  <a:prstClr val="black"/>
                </a:solidFill>
                <a:latin typeface="Arial Narrow" pitchFamily="34" charset="0"/>
                <a:ea typeface="+mn-ea"/>
                <a:cs typeface="+mn-cs"/>
              </a:endParaRPr>
            </a:p>
            <a:p>
              <a:pPr algn="ctr" rtl="0" eaLnBrk="0" fontAlgn="base" hangingPunct="0">
                <a:spcBef>
                  <a:spcPct val="0"/>
                </a:spcBef>
                <a:spcAft>
                  <a:spcPct val="0"/>
                </a:spcAft>
              </a:pPr>
              <a:r>
                <a:rPr lang="en-US" kern="1200" dirty="0">
                  <a:solidFill>
                    <a:prstClr val="black"/>
                  </a:solidFill>
                  <a:latin typeface="Arial Narrow" pitchFamily="34" charset="0"/>
                  <a:ea typeface="+mn-ea"/>
                  <a:cs typeface="+mn-cs"/>
                </a:rPr>
                <a:t>                         </a:t>
              </a:r>
            </a:p>
          </p:txBody>
        </p:sp>
        <p:grpSp>
          <p:nvGrpSpPr>
            <p:cNvPr id="4" name="Group 57"/>
            <p:cNvGrpSpPr>
              <a:grpSpLocks/>
            </p:cNvGrpSpPr>
            <p:nvPr/>
          </p:nvGrpSpPr>
          <p:grpSpPr bwMode="auto">
            <a:xfrm>
              <a:off x="3352800" y="2740025"/>
              <a:ext cx="7635875" cy="2736850"/>
              <a:chOff x="2112" y="1716"/>
              <a:chExt cx="4810" cy="1724"/>
            </a:xfrm>
          </p:grpSpPr>
          <p:sp>
            <p:nvSpPr>
              <p:cNvPr id="24620" name="Oval 8"/>
              <p:cNvSpPr>
                <a:spLocks noChangeArrowheads="1"/>
              </p:cNvSpPr>
              <p:nvPr/>
            </p:nvSpPr>
            <p:spPr bwMode="auto">
              <a:xfrm rot="240000">
                <a:off x="2112" y="2618"/>
                <a:ext cx="3264" cy="384"/>
              </a:xfrm>
              <a:prstGeom prst="ellipse">
                <a:avLst/>
              </a:prstGeom>
              <a:solidFill>
                <a:schemeClr val="accent1"/>
              </a:solidFill>
              <a:ln w="19050" algn="ctr">
                <a:solidFill>
                  <a:schemeClr val="tx1"/>
                </a:solidFill>
                <a:round/>
                <a:headEnd/>
                <a:tailEnd/>
              </a:ln>
            </p:spPr>
            <p:txBody>
              <a:bodyPr wrap="none" anchor="ctr"/>
              <a:lstStyle/>
              <a:p>
                <a:pPr algn="ctr" rtl="0" eaLnBrk="0" fontAlgn="base" hangingPunct="0">
                  <a:spcBef>
                    <a:spcPct val="0"/>
                  </a:spcBef>
                  <a:spcAft>
                    <a:spcPct val="0"/>
                  </a:spcAft>
                </a:pPr>
                <a:r>
                  <a:rPr lang="en-US" sz="2400" kern="1200">
                    <a:solidFill>
                      <a:prstClr val="black"/>
                    </a:solidFill>
                    <a:latin typeface="Arial Narrow" pitchFamily="34" charset="0"/>
                    <a:ea typeface="+mn-ea"/>
                    <a:cs typeface="Arial" pitchFamily="34" charset="0"/>
                  </a:rPr>
                  <a:t>NTP</a:t>
                </a:r>
              </a:p>
            </p:txBody>
          </p:sp>
          <p:sp>
            <p:nvSpPr>
              <p:cNvPr id="24621" name="Oval 9"/>
              <p:cNvSpPr>
                <a:spLocks noChangeArrowheads="1"/>
              </p:cNvSpPr>
              <p:nvPr/>
            </p:nvSpPr>
            <p:spPr bwMode="auto">
              <a:xfrm>
                <a:off x="3322" y="1716"/>
                <a:ext cx="3600" cy="432"/>
              </a:xfrm>
              <a:prstGeom prst="ellipse">
                <a:avLst/>
              </a:prstGeom>
              <a:solidFill>
                <a:schemeClr val="accent1"/>
              </a:solidFill>
              <a:ln w="19050" algn="ctr">
                <a:solidFill>
                  <a:schemeClr val="tx1"/>
                </a:solidFill>
                <a:round/>
                <a:headEnd/>
                <a:tailEnd/>
              </a:ln>
            </p:spPr>
            <p:txBody>
              <a:bodyPr wrap="none" anchor="ctr"/>
              <a:lstStyle/>
              <a:p>
                <a:pPr algn="ctr" rtl="0" eaLnBrk="0" fontAlgn="base" hangingPunct="0">
                  <a:spcBef>
                    <a:spcPct val="0"/>
                  </a:spcBef>
                  <a:spcAft>
                    <a:spcPct val="0"/>
                  </a:spcAft>
                </a:pPr>
                <a:r>
                  <a:rPr lang="en-US" sz="2400" kern="1200">
                    <a:solidFill>
                      <a:prstClr val="black"/>
                    </a:solidFill>
                    <a:latin typeface="Arial Narrow" pitchFamily="34" charset="0"/>
                    <a:ea typeface="+mn-ea"/>
                    <a:cs typeface="Arial" pitchFamily="34" charset="0"/>
                  </a:rPr>
                  <a:t>        GPS</a:t>
                </a:r>
              </a:p>
              <a:p>
                <a:pPr algn="ctr" rtl="0" eaLnBrk="0" fontAlgn="base" hangingPunct="0">
                  <a:spcBef>
                    <a:spcPct val="0"/>
                  </a:spcBef>
                  <a:spcAft>
                    <a:spcPct val="0"/>
                  </a:spcAft>
                </a:pPr>
                <a:r>
                  <a:rPr lang="en-US" sz="2400" kern="1200">
                    <a:solidFill>
                      <a:prstClr val="black"/>
                    </a:solidFill>
                    <a:latin typeface="Arial Narrow" pitchFamily="34" charset="0"/>
                    <a:ea typeface="+mn-ea"/>
                    <a:cs typeface="Arial" pitchFamily="34" charset="0"/>
                  </a:rPr>
                  <a:t> </a:t>
                </a:r>
              </a:p>
            </p:txBody>
          </p:sp>
          <p:sp>
            <p:nvSpPr>
              <p:cNvPr id="24622" name="Oval 10"/>
              <p:cNvSpPr>
                <a:spLocks noChangeArrowheads="1"/>
              </p:cNvSpPr>
              <p:nvPr/>
            </p:nvSpPr>
            <p:spPr bwMode="auto">
              <a:xfrm rot="480000">
                <a:off x="2693" y="1786"/>
                <a:ext cx="2832" cy="384"/>
              </a:xfrm>
              <a:prstGeom prst="ellipse">
                <a:avLst/>
              </a:prstGeom>
              <a:solidFill>
                <a:schemeClr val="accent1"/>
              </a:solidFill>
              <a:ln w="19050" algn="ctr">
                <a:solidFill>
                  <a:schemeClr val="tx1"/>
                </a:solidFill>
                <a:round/>
                <a:headEnd/>
                <a:tailEnd/>
              </a:ln>
            </p:spPr>
            <p:txBody>
              <a:bodyPr wrap="none" anchor="ctr"/>
              <a:lstStyle/>
              <a:p>
                <a:pPr algn="ctr" rtl="0" eaLnBrk="0" fontAlgn="base" hangingPunct="0">
                  <a:spcBef>
                    <a:spcPct val="0"/>
                  </a:spcBef>
                  <a:spcAft>
                    <a:spcPct val="0"/>
                  </a:spcAft>
                </a:pPr>
                <a:r>
                  <a:rPr lang="en-US" sz="2400" kern="1200" dirty="0">
                    <a:solidFill>
                      <a:prstClr val="black"/>
                    </a:solidFill>
                    <a:latin typeface="Arial Narrow" pitchFamily="34" charset="0"/>
                    <a:ea typeface="+mn-ea"/>
                    <a:cs typeface="Arial" pitchFamily="34" charset="0"/>
                  </a:rPr>
                  <a:t>IEEE-1588    </a:t>
                </a:r>
              </a:p>
            </p:txBody>
          </p:sp>
          <p:sp>
            <p:nvSpPr>
              <p:cNvPr id="24623" name="Oval 11"/>
              <p:cNvSpPr>
                <a:spLocks noChangeArrowheads="1"/>
              </p:cNvSpPr>
              <p:nvPr/>
            </p:nvSpPr>
            <p:spPr bwMode="auto">
              <a:xfrm rot="300000">
                <a:off x="2238" y="3152"/>
                <a:ext cx="3120" cy="288"/>
              </a:xfrm>
              <a:prstGeom prst="ellipse">
                <a:avLst/>
              </a:prstGeom>
              <a:solidFill>
                <a:schemeClr val="accent1"/>
              </a:solidFill>
              <a:ln w="19050" algn="ctr">
                <a:solidFill>
                  <a:schemeClr val="tx1"/>
                </a:solidFill>
                <a:round/>
                <a:headEnd/>
                <a:tailEnd/>
              </a:ln>
            </p:spPr>
            <p:txBody>
              <a:bodyPr wrap="none" anchor="ctr"/>
              <a:lstStyle/>
              <a:p>
                <a:pPr algn="ctr" rtl="0" eaLnBrk="0" fontAlgn="base" hangingPunct="0">
                  <a:spcBef>
                    <a:spcPct val="0"/>
                  </a:spcBef>
                  <a:spcAft>
                    <a:spcPct val="0"/>
                  </a:spcAft>
                </a:pPr>
                <a:r>
                  <a:rPr lang="en-US" sz="2400" kern="1200">
                    <a:solidFill>
                      <a:prstClr val="black"/>
                    </a:solidFill>
                    <a:latin typeface="Arial Narrow" pitchFamily="34" charset="0"/>
                    <a:ea typeface="+mn-ea"/>
                    <a:cs typeface="Arial" pitchFamily="34" charset="0"/>
                  </a:rPr>
                  <a:t>TCP/IP Messages</a:t>
                </a:r>
              </a:p>
            </p:txBody>
          </p:sp>
          <p:sp>
            <p:nvSpPr>
              <p:cNvPr id="24624" name="Oval 12"/>
              <p:cNvSpPr>
                <a:spLocks noChangeArrowheads="1"/>
              </p:cNvSpPr>
              <p:nvPr/>
            </p:nvSpPr>
            <p:spPr bwMode="auto">
              <a:xfrm>
                <a:off x="2430" y="1721"/>
                <a:ext cx="882" cy="288"/>
              </a:xfrm>
              <a:prstGeom prst="ellipse">
                <a:avLst/>
              </a:prstGeom>
              <a:solidFill>
                <a:schemeClr val="accent1"/>
              </a:solidFill>
              <a:ln w="19050" algn="ctr">
                <a:solidFill>
                  <a:schemeClr val="tx1"/>
                </a:solidFill>
                <a:round/>
                <a:headEnd/>
                <a:tailEnd/>
              </a:ln>
            </p:spPr>
            <p:txBody>
              <a:bodyPr wrap="none" anchor="ctr"/>
              <a:lstStyle/>
              <a:p>
                <a:pPr algn="ctr" rtl="0" eaLnBrk="0" fontAlgn="base" hangingPunct="0">
                  <a:spcBef>
                    <a:spcPct val="0"/>
                  </a:spcBef>
                  <a:spcAft>
                    <a:spcPct val="0"/>
                  </a:spcAft>
                </a:pPr>
                <a:r>
                  <a:rPr lang="en-US" sz="2400" kern="1200">
                    <a:solidFill>
                      <a:prstClr val="black"/>
                    </a:solidFill>
                    <a:latin typeface="Arial Narrow" pitchFamily="34" charset="0"/>
                    <a:ea typeface="+mn-ea"/>
                    <a:cs typeface="Arial" pitchFamily="34" charset="0"/>
                  </a:rPr>
                  <a:t>IRIG-B</a:t>
                </a:r>
              </a:p>
            </p:txBody>
          </p:sp>
        </p:grpSp>
      </p:grpSp>
      <p:sp>
        <p:nvSpPr>
          <p:cNvPr id="24582" name="Rectangle 13"/>
          <p:cNvSpPr>
            <a:spLocks noChangeArrowheads="1"/>
          </p:cNvSpPr>
          <p:nvPr/>
        </p:nvSpPr>
        <p:spPr bwMode="auto">
          <a:xfrm>
            <a:off x="0" y="1035050"/>
            <a:ext cx="1366838" cy="4678363"/>
          </a:xfrm>
          <a:prstGeom prst="rect">
            <a:avLst/>
          </a:prstGeom>
          <a:solidFill>
            <a:schemeClr val="bg1"/>
          </a:solidFill>
          <a:ln w="9525" algn="ctr">
            <a:solidFill>
              <a:schemeClr val="bg1"/>
            </a:solidFill>
            <a:miter lim="800000"/>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583" name="Text Box 14"/>
          <p:cNvSpPr txBox="1">
            <a:spLocks noChangeArrowheads="1"/>
          </p:cNvSpPr>
          <p:nvPr/>
        </p:nvSpPr>
        <p:spPr bwMode="auto">
          <a:xfrm>
            <a:off x="152400" y="1616075"/>
            <a:ext cx="987425"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-12 </a:t>
            </a:r>
            <a:r>
              <a:rPr lang="en-US" sz="1600" kern="1200">
                <a:solidFill>
                  <a:prstClr val="black"/>
                </a:solidFill>
                <a:latin typeface="Arial" pitchFamily="34" charset="0"/>
                <a:ea typeface="+mn-ea"/>
                <a:cs typeface="Arial" pitchFamily="34" charset="0"/>
              </a:rPr>
              <a:t>sec</a:t>
            </a:r>
          </a:p>
        </p:txBody>
      </p:sp>
      <p:grpSp>
        <p:nvGrpSpPr>
          <p:cNvPr id="5" name="Group 56"/>
          <p:cNvGrpSpPr>
            <a:grpSpLocks/>
          </p:cNvGrpSpPr>
          <p:nvPr/>
        </p:nvGrpSpPr>
        <p:grpSpPr bwMode="auto">
          <a:xfrm>
            <a:off x="1349376" y="1760539"/>
            <a:ext cx="3851275" cy="1152526"/>
            <a:chOff x="850" y="1099"/>
            <a:chExt cx="2426" cy="726"/>
          </a:xfrm>
          <a:solidFill>
            <a:srgbClr val="FFC000"/>
          </a:solidFill>
        </p:grpSpPr>
        <p:sp>
          <p:nvSpPr>
            <p:cNvPr id="2156560" name="Oval 16"/>
            <p:cNvSpPr>
              <a:spLocks noChangeArrowheads="1"/>
            </p:cNvSpPr>
            <p:nvPr/>
          </p:nvSpPr>
          <p:spPr bwMode="auto">
            <a:xfrm rot="1260000">
              <a:off x="850" y="1099"/>
              <a:ext cx="932" cy="336"/>
            </a:xfrm>
            <a:prstGeom prst="ellipse">
              <a:avLst/>
            </a:prstGeom>
            <a:grpFill/>
            <a:ln w="19050" algn="ctr">
              <a:solidFill>
                <a:schemeClr val="tx1"/>
              </a:solidFill>
              <a:round/>
              <a:headEnd/>
              <a:tailEnd/>
            </a:ln>
            <a:effectLst/>
          </p:spPr>
          <p:txBody>
            <a:bodyPr wrap="none" anchor="ctr"/>
            <a:lstStyle/>
            <a:p>
              <a:pPr algn="l" rtl="0" eaLnBrk="0" fontAlgn="base" hangingPunct="0">
                <a:spcBef>
                  <a:spcPct val="0"/>
                </a:spcBef>
                <a:spcAft>
                  <a:spcPct val="0"/>
                </a:spcAft>
                <a:defRPr/>
              </a:pPr>
              <a:r>
                <a:rPr lang="en-US" kern="1200" dirty="0">
                  <a:solidFill>
                    <a:prstClr val="black"/>
                  </a:solidFill>
                  <a:latin typeface="Arial Narrow" pitchFamily="34" charset="0"/>
                  <a:ea typeface="+mn-ea"/>
                  <a:cs typeface="Arial" charset="0"/>
                </a:rPr>
                <a:t>On-chip</a:t>
              </a:r>
            </a:p>
          </p:txBody>
        </p:sp>
        <p:sp>
          <p:nvSpPr>
            <p:cNvPr id="2156561" name="Oval 17"/>
            <p:cNvSpPr>
              <a:spLocks noChangeArrowheads="1"/>
            </p:cNvSpPr>
            <p:nvPr/>
          </p:nvSpPr>
          <p:spPr bwMode="auto">
            <a:xfrm>
              <a:off x="1598" y="1342"/>
              <a:ext cx="1678" cy="483"/>
            </a:xfrm>
            <a:prstGeom prst="ellipse">
              <a:avLst/>
            </a:prstGeom>
            <a:grpFill/>
            <a:ln w="19050" algn="ctr">
              <a:solidFill>
                <a:schemeClr val="tx1"/>
              </a:solidFill>
              <a:round/>
              <a:headEnd/>
              <a:tailEnd/>
            </a:ln>
            <a:effectLst/>
          </p:spPr>
          <p:txBody>
            <a:bodyPr wrap="none" anchor="ctr"/>
            <a:lstStyle/>
            <a:p>
              <a:pPr algn="ctr" rtl="0" eaLnBrk="0" fontAlgn="base" hangingPunct="0">
                <a:spcBef>
                  <a:spcPct val="0"/>
                </a:spcBef>
                <a:spcAft>
                  <a:spcPct val="0"/>
                </a:spcAft>
                <a:defRPr/>
              </a:pPr>
              <a:endParaRPr lang="en-US" sz="1600" kern="1200">
                <a:solidFill>
                  <a:prstClr val="black"/>
                </a:solidFill>
                <a:latin typeface="Arial Narrow" pitchFamily="34" charset="0"/>
                <a:ea typeface="+mn-ea"/>
                <a:cs typeface="Arial" charset="0"/>
              </a:endParaRPr>
            </a:p>
            <a:p>
              <a:pPr algn="ctr" rtl="0" eaLnBrk="0" fontAlgn="base" hangingPunct="0">
                <a:spcBef>
                  <a:spcPct val="0"/>
                </a:spcBef>
                <a:spcAft>
                  <a:spcPct val="0"/>
                </a:spcAft>
                <a:defRPr/>
              </a:pPr>
              <a:r>
                <a:rPr lang="en-US" sz="2800" kern="1200">
                  <a:solidFill>
                    <a:prstClr val="black"/>
                  </a:solidFill>
                  <a:latin typeface="Arial Narrow" pitchFamily="34" charset="0"/>
                  <a:ea typeface="+mn-ea"/>
                  <a:cs typeface="Arial" charset="0"/>
                </a:rPr>
                <a:t>     </a:t>
              </a:r>
              <a:r>
                <a:rPr lang="en-US" sz="2400" kern="1200">
                  <a:solidFill>
                    <a:prstClr val="black"/>
                  </a:solidFill>
                  <a:latin typeface="Arial Narrow" pitchFamily="34" charset="0"/>
                  <a:ea typeface="+mn-ea"/>
                  <a:cs typeface="Arial" charset="0"/>
                </a:rPr>
                <a:t>PXI Multichassis </a:t>
              </a:r>
            </a:p>
          </p:txBody>
        </p:sp>
        <p:sp>
          <p:nvSpPr>
            <p:cNvPr id="2156562" name="Oval 18"/>
            <p:cNvSpPr>
              <a:spLocks noChangeArrowheads="1"/>
            </p:cNvSpPr>
            <p:nvPr/>
          </p:nvSpPr>
          <p:spPr bwMode="auto">
            <a:xfrm rot="447400">
              <a:off x="1502" y="1253"/>
              <a:ext cx="584" cy="301"/>
            </a:xfrm>
            <a:prstGeom prst="ellipse">
              <a:avLst/>
            </a:prstGeom>
            <a:grpFill/>
            <a:ln w="19050" algn="ctr">
              <a:solidFill>
                <a:schemeClr val="tx1"/>
              </a:solidFill>
              <a:round/>
              <a:headEnd/>
              <a:tailEnd/>
            </a:ln>
            <a:effectLst/>
          </p:spPr>
          <p:txBody>
            <a:bodyPr wrap="none" anchor="ctr"/>
            <a:lstStyle/>
            <a:p>
              <a:pPr algn="ctr" rtl="0" eaLnBrk="0" fontAlgn="base" hangingPunct="0">
                <a:spcBef>
                  <a:spcPct val="0"/>
                </a:spcBef>
                <a:spcAft>
                  <a:spcPct val="0"/>
                </a:spcAft>
                <a:defRPr/>
              </a:pPr>
              <a:r>
                <a:rPr lang="en-US" sz="2400" kern="1200" dirty="0">
                  <a:solidFill>
                    <a:prstClr val="black"/>
                  </a:solidFill>
                  <a:latin typeface="Arial Narrow" pitchFamily="34" charset="0"/>
                  <a:ea typeface="+mn-ea"/>
                  <a:cs typeface="Arial" charset="0"/>
                </a:rPr>
                <a:t>PXI</a:t>
              </a:r>
            </a:p>
          </p:txBody>
        </p:sp>
      </p:grpSp>
      <p:grpSp>
        <p:nvGrpSpPr>
          <p:cNvPr id="6" name="Group 19"/>
          <p:cNvGrpSpPr>
            <a:grpSpLocks/>
          </p:cNvGrpSpPr>
          <p:nvPr/>
        </p:nvGrpSpPr>
        <p:grpSpPr bwMode="auto">
          <a:xfrm>
            <a:off x="1371600" y="1387475"/>
            <a:ext cx="7162800" cy="4038600"/>
            <a:chOff x="864" y="864"/>
            <a:chExt cx="4512" cy="2544"/>
          </a:xfrm>
        </p:grpSpPr>
        <p:grpSp>
          <p:nvGrpSpPr>
            <p:cNvPr id="7" name="Group 20"/>
            <p:cNvGrpSpPr>
              <a:grpSpLocks/>
            </p:cNvGrpSpPr>
            <p:nvPr/>
          </p:nvGrpSpPr>
          <p:grpSpPr bwMode="auto">
            <a:xfrm>
              <a:off x="864" y="864"/>
              <a:ext cx="4512" cy="2544"/>
              <a:chOff x="864" y="864"/>
              <a:chExt cx="4512" cy="2544"/>
            </a:xfrm>
          </p:grpSpPr>
          <p:grpSp>
            <p:nvGrpSpPr>
              <p:cNvPr id="8" name="Group 21"/>
              <p:cNvGrpSpPr>
                <a:grpSpLocks/>
              </p:cNvGrpSpPr>
              <p:nvPr/>
            </p:nvGrpSpPr>
            <p:grpSpPr bwMode="auto">
              <a:xfrm>
                <a:off x="864" y="864"/>
                <a:ext cx="4512" cy="2544"/>
                <a:chOff x="864" y="864"/>
                <a:chExt cx="3640" cy="2544"/>
              </a:xfrm>
            </p:grpSpPr>
            <p:sp>
              <p:nvSpPr>
                <p:cNvPr id="2156566" name="Line 22"/>
                <p:cNvSpPr>
                  <a:spLocks noChangeShapeType="1"/>
                </p:cNvSpPr>
                <p:nvPr/>
              </p:nvSpPr>
              <p:spPr bwMode="auto">
                <a:xfrm>
                  <a:off x="864" y="3408"/>
                  <a:ext cx="3640" cy="0"/>
                </a:xfrm>
                <a:prstGeom prst="line">
                  <a:avLst/>
                </a:prstGeom>
                <a:noFill/>
                <a:ln w="38100">
                  <a:solidFill>
                    <a:schemeClr val="tx1"/>
                  </a:solidFill>
                  <a:round/>
                  <a:headEnd type="none" w="sm" len="sm"/>
                  <a:tailEnd type="triangle" w="med" len="med"/>
                </a:ln>
                <a:effectLst>
                  <a:outerShdw dist="35921" dir="2700000" algn="ctr" rotWithShape="0">
                    <a:schemeClr val="bg2">
                      <a:alpha val="50000"/>
                    </a:schemeClr>
                  </a:outerShdw>
                </a:effectLst>
              </p:spPr>
              <p:txBody>
                <a:bodyPr wrap="none" anchor="ctr"/>
                <a:lstStyle/>
                <a:p>
                  <a:pPr algn="l" rtl="0" eaLnBrk="0" fontAlgn="base" hangingPunct="0">
                    <a:spcBef>
                      <a:spcPct val="0"/>
                    </a:spcBef>
                    <a:spcAft>
                      <a:spcPct val="0"/>
                    </a:spcAft>
                    <a:defRPr/>
                  </a:pPr>
                  <a:endParaRPr lang="en-US" sz="2400" kern="1200">
                    <a:solidFill>
                      <a:prstClr val="black"/>
                    </a:solidFill>
                    <a:latin typeface="Arial Narrow" pitchFamily="34" charset="0"/>
                    <a:ea typeface="+mn-ea"/>
                    <a:cs typeface="+mn-cs"/>
                  </a:endParaRPr>
                </a:p>
              </p:txBody>
            </p:sp>
            <p:sp>
              <p:nvSpPr>
                <p:cNvPr id="2156567" name="Line 23"/>
                <p:cNvSpPr>
                  <a:spLocks noChangeShapeType="1"/>
                </p:cNvSpPr>
                <p:nvPr/>
              </p:nvSpPr>
              <p:spPr bwMode="auto">
                <a:xfrm flipV="1">
                  <a:off x="864" y="864"/>
                  <a:ext cx="0" cy="2532"/>
                </a:xfrm>
                <a:prstGeom prst="line">
                  <a:avLst/>
                </a:prstGeom>
                <a:noFill/>
                <a:ln w="38100">
                  <a:solidFill>
                    <a:schemeClr val="tx1"/>
                  </a:solidFill>
                  <a:round/>
                  <a:headEnd/>
                  <a:tailEnd type="triangle" w="med" len="med"/>
                </a:ln>
                <a:effectLst>
                  <a:outerShdw dist="35921" dir="2700000" algn="ctr" rotWithShape="0">
                    <a:schemeClr val="bg2">
                      <a:alpha val="50000"/>
                    </a:schemeClr>
                  </a:outerShdw>
                </a:effectLst>
              </p:spPr>
              <p:txBody>
                <a:bodyPr wrap="none" anchor="ctr"/>
                <a:lstStyle/>
                <a:p>
                  <a:pPr algn="l" rtl="0" eaLnBrk="0" fontAlgn="base" hangingPunct="0">
                    <a:spcBef>
                      <a:spcPct val="0"/>
                    </a:spcBef>
                    <a:spcAft>
                      <a:spcPct val="0"/>
                    </a:spcAft>
                    <a:defRPr/>
                  </a:pPr>
                  <a:endParaRPr lang="en-US" sz="2400" kern="1200">
                    <a:solidFill>
                      <a:prstClr val="black"/>
                    </a:solidFill>
                    <a:latin typeface="Arial Narrow" pitchFamily="34" charset="0"/>
                    <a:ea typeface="+mn-ea"/>
                    <a:cs typeface="+mn-cs"/>
                  </a:endParaRPr>
                </a:p>
              </p:txBody>
            </p:sp>
          </p:grpSp>
          <p:sp>
            <p:nvSpPr>
              <p:cNvPr id="24613" name="Line 24"/>
              <p:cNvSpPr>
                <a:spLocks noChangeShapeType="1"/>
              </p:cNvSpPr>
              <p:nvPr/>
            </p:nvSpPr>
            <p:spPr bwMode="auto">
              <a:xfrm>
                <a:off x="864" y="1056"/>
                <a:ext cx="48" cy="0"/>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14" name="Line 25"/>
              <p:cNvSpPr>
                <a:spLocks noChangeShapeType="1"/>
              </p:cNvSpPr>
              <p:nvPr/>
            </p:nvSpPr>
            <p:spPr bwMode="auto">
              <a:xfrm>
                <a:off x="864" y="1548"/>
                <a:ext cx="48" cy="0"/>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15" name="Line 26"/>
              <p:cNvSpPr>
                <a:spLocks noChangeShapeType="1"/>
              </p:cNvSpPr>
              <p:nvPr/>
            </p:nvSpPr>
            <p:spPr bwMode="auto">
              <a:xfrm>
                <a:off x="864" y="2040"/>
                <a:ext cx="48" cy="0"/>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16" name="Line 27"/>
              <p:cNvSpPr>
                <a:spLocks noChangeShapeType="1"/>
              </p:cNvSpPr>
              <p:nvPr/>
            </p:nvSpPr>
            <p:spPr bwMode="auto">
              <a:xfrm>
                <a:off x="864" y="3024"/>
                <a:ext cx="48" cy="0"/>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17" name="Line 28"/>
              <p:cNvSpPr>
                <a:spLocks noChangeShapeType="1"/>
              </p:cNvSpPr>
              <p:nvPr/>
            </p:nvSpPr>
            <p:spPr bwMode="auto">
              <a:xfrm>
                <a:off x="864" y="2532"/>
                <a:ext cx="48" cy="0"/>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sp>
          <p:nvSpPr>
            <p:cNvPr id="24603" name="Line 29"/>
            <p:cNvSpPr>
              <a:spLocks noChangeShapeType="1"/>
            </p:cNvSpPr>
            <p:nvPr/>
          </p:nvSpPr>
          <p:spPr bwMode="auto">
            <a:xfrm flipV="1">
              <a:off x="1104"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04" name="Line 30"/>
            <p:cNvSpPr>
              <a:spLocks noChangeShapeType="1"/>
            </p:cNvSpPr>
            <p:nvPr/>
          </p:nvSpPr>
          <p:spPr bwMode="auto">
            <a:xfrm flipV="1">
              <a:off x="1620"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05" name="Line 31"/>
            <p:cNvSpPr>
              <a:spLocks noChangeShapeType="1"/>
            </p:cNvSpPr>
            <p:nvPr/>
          </p:nvSpPr>
          <p:spPr bwMode="auto">
            <a:xfrm flipV="1">
              <a:off x="2136"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06" name="Line 32"/>
            <p:cNvSpPr>
              <a:spLocks noChangeShapeType="1"/>
            </p:cNvSpPr>
            <p:nvPr/>
          </p:nvSpPr>
          <p:spPr bwMode="auto">
            <a:xfrm flipV="1">
              <a:off x="2652"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07" name="Line 33"/>
            <p:cNvSpPr>
              <a:spLocks noChangeShapeType="1"/>
            </p:cNvSpPr>
            <p:nvPr/>
          </p:nvSpPr>
          <p:spPr bwMode="auto">
            <a:xfrm flipV="1">
              <a:off x="3684"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08" name="Line 34"/>
            <p:cNvSpPr>
              <a:spLocks noChangeShapeType="1"/>
            </p:cNvSpPr>
            <p:nvPr/>
          </p:nvSpPr>
          <p:spPr bwMode="auto">
            <a:xfrm flipV="1">
              <a:off x="3168"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09" name="Line 35"/>
            <p:cNvSpPr>
              <a:spLocks noChangeShapeType="1"/>
            </p:cNvSpPr>
            <p:nvPr/>
          </p:nvSpPr>
          <p:spPr bwMode="auto">
            <a:xfrm flipV="1">
              <a:off x="4200"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10" name="Line 36"/>
            <p:cNvSpPr>
              <a:spLocks noChangeShapeType="1"/>
            </p:cNvSpPr>
            <p:nvPr/>
          </p:nvSpPr>
          <p:spPr bwMode="auto">
            <a:xfrm flipV="1">
              <a:off x="4716"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611" name="Line 37"/>
            <p:cNvSpPr>
              <a:spLocks noChangeShapeType="1"/>
            </p:cNvSpPr>
            <p:nvPr/>
          </p:nvSpPr>
          <p:spPr bwMode="auto">
            <a:xfrm flipV="1">
              <a:off x="5232" y="3360"/>
              <a:ext cx="0" cy="48"/>
            </a:xfrm>
            <a:prstGeom prst="line">
              <a:avLst/>
            </a:prstGeom>
            <a:noFill/>
            <a:ln w="28575">
              <a:solidFill>
                <a:schemeClr val="tx1"/>
              </a:solidFill>
              <a:round/>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sp>
        <p:nvSpPr>
          <p:cNvPr id="24586" name="Text Box 38"/>
          <p:cNvSpPr txBox="1">
            <a:spLocks noChangeArrowheads="1"/>
          </p:cNvSpPr>
          <p:nvPr/>
        </p:nvSpPr>
        <p:spPr bwMode="auto">
          <a:xfrm>
            <a:off x="204788" y="1023938"/>
            <a:ext cx="1098550"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Precision</a:t>
            </a:r>
          </a:p>
        </p:txBody>
      </p:sp>
      <p:sp>
        <p:nvSpPr>
          <p:cNvPr id="24587" name="Text Box 39"/>
          <p:cNvSpPr txBox="1">
            <a:spLocks noChangeArrowheads="1"/>
          </p:cNvSpPr>
          <p:nvPr/>
        </p:nvSpPr>
        <p:spPr bwMode="auto">
          <a:xfrm>
            <a:off x="152400" y="4664075"/>
            <a:ext cx="52228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sec</a:t>
            </a:r>
          </a:p>
        </p:txBody>
      </p:sp>
      <p:sp>
        <p:nvSpPr>
          <p:cNvPr id="24588" name="Text Box 40"/>
          <p:cNvSpPr txBox="1">
            <a:spLocks noChangeArrowheads="1"/>
          </p:cNvSpPr>
          <p:nvPr/>
        </p:nvSpPr>
        <p:spPr bwMode="auto">
          <a:xfrm>
            <a:off x="152400" y="3902075"/>
            <a:ext cx="9096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-3 </a:t>
            </a:r>
            <a:r>
              <a:rPr lang="en-US" sz="1600" kern="1200">
                <a:solidFill>
                  <a:prstClr val="black"/>
                </a:solidFill>
                <a:latin typeface="Arial" pitchFamily="34" charset="0"/>
                <a:ea typeface="+mn-ea"/>
                <a:cs typeface="Arial" pitchFamily="34" charset="0"/>
              </a:rPr>
              <a:t>sec</a:t>
            </a:r>
          </a:p>
        </p:txBody>
      </p:sp>
      <p:sp>
        <p:nvSpPr>
          <p:cNvPr id="24589" name="Text Box 41"/>
          <p:cNvSpPr txBox="1">
            <a:spLocks noChangeArrowheads="1"/>
          </p:cNvSpPr>
          <p:nvPr/>
        </p:nvSpPr>
        <p:spPr bwMode="auto">
          <a:xfrm>
            <a:off x="152400" y="3140075"/>
            <a:ext cx="9096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-6 </a:t>
            </a:r>
            <a:r>
              <a:rPr lang="en-US" sz="1600" kern="1200">
                <a:solidFill>
                  <a:prstClr val="black"/>
                </a:solidFill>
                <a:latin typeface="Arial" pitchFamily="34" charset="0"/>
                <a:ea typeface="+mn-ea"/>
                <a:cs typeface="Arial" pitchFamily="34" charset="0"/>
              </a:rPr>
              <a:t>sec</a:t>
            </a:r>
          </a:p>
        </p:txBody>
      </p:sp>
      <p:sp>
        <p:nvSpPr>
          <p:cNvPr id="24590" name="Rectangle 42"/>
          <p:cNvSpPr>
            <a:spLocks noChangeArrowheads="1"/>
          </p:cNvSpPr>
          <p:nvPr/>
        </p:nvSpPr>
        <p:spPr bwMode="auto">
          <a:xfrm>
            <a:off x="1235075" y="5457825"/>
            <a:ext cx="7908925" cy="684213"/>
          </a:xfrm>
          <a:prstGeom prst="rect">
            <a:avLst/>
          </a:prstGeom>
          <a:solidFill>
            <a:schemeClr val="bg1"/>
          </a:solidFill>
          <a:ln w="9525" algn="ctr">
            <a:solidFill>
              <a:schemeClr val="bg1"/>
            </a:solidFill>
            <a:miter lim="800000"/>
            <a:headEnd/>
            <a:tailEnd/>
          </a:ln>
        </p:spPr>
        <p:txBody>
          <a:bodyPr wrap="none" anchor="ct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4591" name="Text Box 43"/>
          <p:cNvSpPr txBox="1">
            <a:spLocks noChangeArrowheads="1"/>
          </p:cNvSpPr>
          <p:nvPr/>
        </p:nvSpPr>
        <p:spPr bwMode="auto">
          <a:xfrm>
            <a:off x="152400" y="2378075"/>
            <a:ext cx="9096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-9 </a:t>
            </a:r>
            <a:r>
              <a:rPr lang="en-US" sz="1600" kern="1200">
                <a:solidFill>
                  <a:prstClr val="black"/>
                </a:solidFill>
                <a:latin typeface="Arial" pitchFamily="34" charset="0"/>
                <a:ea typeface="+mn-ea"/>
                <a:cs typeface="Arial" pitchFamily="34" charset="0"/>
              </a:rPr>
              <a:t>sec</a:t>
            </a:r>
          </a:p>
        </p:txBody>
      </p:sp>
      <p:sp>
        <p:nvSpPr>
          <p:cNvPr id="24592" name="Text Box 44"/>
          <p:cNvSpPr txBox="1">
            <a:spLocks noChangeArrowheads="1"/>
          </p:cNvSpPr>
          <p:nvPr/>
        </p:nvSpPr>
        <p:spPr bwMode="auto">
          <a:xfrm>
            <a:off x="2268538" y="5426075"/>
            <a:ext cx="714375"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-2</a:t>
            </a:r>
            <a:r>
              <a:rPr lang="en-US" sz="1600" kern="1200">
                <a:solidFill>
                  <a:prstClr val="black"/>
                </a:solidFill>
                <a:latin typeface="Arial" pitchFamily="34" charset="0"/>
                <a:ea typeface="+mn-ea"/>
                <a:cs typeface="Arial" pitchFamily="34" charset="0"/>
              </a:rPr>
              <a:t>m</a:t>
            </a:r>
          </a:p>
        </p:txBody>
      </p:sp>
      <p:sp>
        <p:nvSpPr>
          <p:cNvPr id="24593" name="Text Box 45"/>
          <p:cNvSpPr txBox="1">
            <a:spLocks noChangeArrowheads="1"/>
          </p:cNvSpPr>
          <p:nvPr/>
        </p:nvSpPr>
        <p:spPr bwMode="auto">
          <a:xfrm>
            <a:off x="3117850" y="5426075"/>
            <a:ext cx="6683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0</a:t>
            </a:r>
            <a:r>
              <a:rPr lang="en-US" sz="1600" kern="1200">
                <a:solidFill>
                  <a:prstClr val="black"/>
                </a:solidFill>
                <a:latin typeface="Arial" pitchFamily="34" charset="0"/>
                <a:ea typeface="+mn-ea"/>
                <a:cs typeface="Arial" pitchFamily="34" charset="0"/>
              </a:rPr>
              <a:t>m</a:t>
            </a:r>
          </a:p>
        </p:txBody>
      </p:sp>
      <p:sp>
        <p:nvSpPr>
          <p:cNvPr id="24594" name="Rectangle 46"/>
          <p:cNvSpPr>
            <a:spLocks noChangeArrowheads="1"/>
          </p:cNvSpPr>
          <p:nvPr/>
        </p:nvSpPr>
        <p:spPr bwMode="auto">
          <a:xfrm>
            <a:off x="3978275" y="5821363"/>
            <a:ext cx="1039813" cy="366712"/>
          </a:xfrm>
          <a:prstGeom prst="rect">
            <a:avLst/>
          </a:prstGeom>
          <a:noFill/>
          <a:ln w="19050" algn="ctr">
            <a:noFill/>
            <a:miter lim="800000"/>
            <a:headEnd/>
            <a:tailEnd/>
          </a:ln>
        </p:spPr>
        <p:txBody>
          <a:bodyPr wrap="none">
            <a:spAutoFit/>
          </a:bodyPr>
          <a:lstStyle/>
          <a:p>
            <a:pPr algn="ctr" rtl="0" eaLnBrk="0" fontAlgn="base" hangingPunct="0">
              <a:spcBef>
                <a:spcPct val="0"/>
              </a:spcBef>
              <a:spcAft>
                <a:spcPct val="0"/>
              </a:spcAft>
            </a:pPr>
            <a:r>
              <a:rPr lang="en-US" kern="1200">
                <a:solidFill>
                  <a:prstClr val="black"/>
                </a:solidFill>
                <a:latin typeface="Arial Narrow" pitchFamily="34" charset="0"/>
                <a:ea typeface="+mn-ea"/>
                <a:cs typeface="Arial" pitchFamily="34" charset="0"/>
              </a:rPr>
              <a:t>Proximity</a:t>
            </a:r>
          </a:p>
        </p:txBody>
      </p:sp>
      <p:sp>
        <p:nvSpPr>
          <p:cNvPr id="24595" name="Text Box 47"/>
          <p:cNvSpPr txBox="1">
            <a:spLocks noChangeArrowheads="1"/>
          </p:cNvSpPr>
          <p:nvPr/>
        </p:nvSpPr>
        <p:spPr bwMode="auto">
          <a:xfrm>
            <a:off x="3922713" y="5426075"/>
            <a:ext cx="668337"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1</a:t>
            </a:r>
            <a:r>
              <a:rPr lang="en-US" sz="1600" kern="1200">
                <a:solidFill>
                  <a:prstClr val="black"/>
                </a:solidFill>
                <a:latin typeface="Arial" pitchFamily="34" charset="0"/>
                <a:ea typeface="+mn-ea"/>
                <a:cs typeface="Arial" pitchFamily="34" charset="0"/>
              </a:rPr>
              <a:t>m</a:t>
            </a:r>
          </a:p>
        </p:txBody>
      </p:sp>
      <p:sp>
        <p:nvSpPr>
          <p:cNvPr id="24596" name="Text Box 48"/>
          <p:cNvSpPr txBox="1">
            <a:spLocks noChangeArrowheads="1"/>
          </p:cNvSpPr>
          <p:nvPr/>
        </p:nvSpPr>
        <p:spPr bwMode="auto">
          <a:xfrm>
            <a:off x="4725988" y="5426075"/>
            <a:ext cx="668337"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2</a:t>
            </a:r>
            <a:r>
              <a:rPr lang="en-US" sz="1600" kern="1200">
                <a:solidFill>
                  <a:prstClr val="black"/>
                </a:solidFill>
                <a:latin typeface="Arial" pitchFamily="34" charset="0"/>
                <a:ea typeface="+mn-ea"/>
                <a:cs typeface="Arial" pitchFamily="34" charset="0"/>
              </a:rPr>
              <a:t>m</a:t>
            </a:r>
          </a:p>
        </p:txBody>
      </p:sp>
      <p:sp>
        <p:nvSpPr>
          <p:cNvPr id="24597" name="Text Box 49"/>
          <p:cNvSpPr txBox="1">
            <a:spLocks noChangeArrowheads="1"/>
          </p:cNvSpPr>
          <p:nvPr/>
        </p:nvSpPr>
        <p:spPr bwMode="auto">
          <a:xfrm>
            <a:off x="5529263" y="5426075"/>
            <a:ext cx="668337"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3</a:t>
            </a:r>
            <a:r>
              <a:rPr lang="en-US" sz="1600" kern="1200">
                <a:solidFill>
                  <a:prstClr val="black"/>
                </a:solidFill>
                <a:latin typeface="Arial" pitchFamily="34" charset="0"/>
                <a:ea typeface="+mn-ea"/>
                <a:cs typeface="Arial" pitchFamily="34" charset="0"/>
              </a:rPr>
              <a:t>m</a:t>
            </a:r>
          </a:p>
        </p:txBody>
      </p:sp>
      <p:sp>
        <p:nvSpPr>
          <p:cNvPr id="24598" name="Text Box 50"/>
          <p:cNvSpPr txBox="1">
            <a:spLocks noChangeArrowheads="1"/>
          </p:cNvSpPr>
          <p:nvPr/>
        </p:nvSpPr>
        <p:spPr bwMode="auto">
          <a:xfrm>
            <a:off x="6334125" y="5426075"/>
            <a:ext cx="6683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4</a:t>
            </a:r>
            <a:r>
              <a:rPr lang="en-US" sz="1600" kern="1200">
                <a:solidFill>
                  <a:prstClr val="black"/>
                </a:solidFill>
                <a:latin typeface="Arial" pitchFamily="34" charset="0"/>
                <a:ea typeface="+mn-ea"/>
                <a:cs typeface="Arial" pitchFamily="34" charset="0"/>
              </a:rPr>
              <a:t>m</a:t>
            </a:r>
          </a:p>
        </p:txBody>
      </p:sp>
      <p:sp>
        <p:nvSpPr>
          <p:cNvPr id="24599" name="Text Box 51"/>
          <p:cNvSpPr txBox="1">
            <a:spLocks noChangeArrowheads="1"/>
          </p:cNvSpPr>
          <p:nvPr/>
        </p:nvSpPr>
        <p:spPr bwMode="auto">
          <a:xfrm>
            <a:off x="7137400" y="5426075"/>
            <a:ext cx="6683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10</a:t>
            </a:r>
            <a:r>
              <a:rPr lang="en-US" sz="1600" kern="1200" baseline="30000">
                <a:solidFill>
                  <a:prstClr val="black"/>
                </a:solidFill>
                <a:latin typeface="Arial" pitchFamily="34" charset="0"/>
                <a:ea typeface="+mn-ea"/>
                <a:cs typeface="Arial" pitchFamily="34" charset="0"/>
              </a:rPr>
              <a:t>5</a:t>
            </a:r>
            <a:r>
              <a:rPr lang="en-US" sz="1600" kern="1200">
                <a:solidFill>
                  <a:prstClr val="black"/>
                </a:solidFill>
                <a:latin typeface="Arial" pitchFamily="34" charset="0"/>
                <a:ea typeface="+mn-ea"/>
                <a:cs typeface="Arial" pitchFamily="34" charset="0"/>
              </a:rPr>
              <a:t>m</a:t>
            </a:r>
          </a:p>
        </p:txBody>
      </p:sp>
      <p:sp>
        <p:nvSpPr>
          <p:cNvPr id="24600" name="Text Box 52"/>
          <p:cNvSpPr txBox="1">
            <a:spLocks noChangeArrowheads="1"/>
          </p:cNvSpPr>
          <p:nvPr/>
        </p:nvSpPr>
        <p:spPr bwMode="auto">
          <a:xfrm>
            <a:off x="7942263" y="5426075"/>
            <a:ext cx="817562"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Global</a:t>
            </a:r>
          </a:p>
        </p:txBody>
      </p:sp>
      <p:sp>
        <p:nvSpPr>
          <p:cNvPr id="24601" name="Text Box 53"/>
          <p:cNvSpPr txBox="1">
            <a:spLocks noChangeArrowheads="1"/>
          </p:cNvSpPr>
          <p:nvPr/>
        </p:nvSpPr>
        <p:spPr bwMode="auto">
          <a:xfrm>
            <a:off x="1397000" y="5426075"/>
            <a:ext cx="833438" cy="33655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600" kern="1200">
                <a:solidFill>
                  <a:prstClr val="black"/>
                </a:solidFill>
                <a:latin typeface="Arial" pitchFamily="34" charset="0"/>
                <a:ea typeface="+mn-ea"/>
                <a:cs typeface="Arial" pitchFamily="34" charset="0"/>
              </a:rPr>
              <a:t>&lt;10</a:t>
            </a:r>
            <a:r>
              <a:rPr lang="en-US" sz="1600" kern="1200" baseline="30000">
                <a:solidFill>
                  <a:prstClr val="black"/>
                </a:solidFill>
                <a:latin typeface="Arial" pitchFamily="34" charset="0"/>
                <a:ea typeface="+mn-ea"/>
                <a:cs typeface="Arial" pitchFamily="34" charset="0"/>
              </a:rPr>
              <a:t>-4</a:t>
            </a:r>
            <a:r>
              <a:rPr lang="en-US" sz="1600" kern="1200">
                <a:solidFill>
                  <a:prstClr val="black"/>
                </a:solidFill>
                <a:latin typeface="Arial" pitchFamily="34" charset="0"/>
                <a:ea typeface="+mn-ea"/>
                <a:cs typeface="Arial" pitchFamily="34" charset="0"/>
              </a:rPr>
              <a:t>m</a:t>
            </a:r>
          </a:p>
        </p:txBody>
      </p:sp>
      <p:sp>
        <p:nvSpPr>
          <p:cNvPr id="54" name="Rectangle 53"/>
          <p:cNvSpPr/>
          <p:nvPr/>
        </p:nvSpPr>
        <p:spPr bwMode="auto">
          <a:xfrm>
            <a:off x="1062038" y="498474"/>
            <a:ext cx="824473" cy="325438"/>
          </a:xfrm>
          <a:prstGeom prst="rect">
            <a:avLst/>
          </a:prstGeom>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Times" pitchFamily="18" charset="0"/>
              <a:ea typeface="+mn-ea"/>
              <a:cs typeface="+mn-cs"/>
            </a:endParaRPr>
          </a:p>
        </p:txBody>
      </p:sp>
      <p:sp>
        <p:nvSpPr>
          <p:cNvPr id="24580" name="Rectangle 6"/>
          <p:cNvSpPr>
            <a:spLocks noGrp="1" noChangeArrowheads="1"/>
          </p:cNvSpPr>
          <p:nvPr>
            <p:ph type="title"/>
          </p:nvPr>
        </p:nvSpPr>
        <p:spPr>
          <a:xfrm>
            <a:off x="566738" y="76200"/>
            <a:ext cx="8958262" cy="1066800"/>
          </a:xfrm>
        </p:spPr>
        <p:txBody>
          <a:bodyPr/>
          <a:lstStyle/>
          <a:p>
            <a:pPr>
              <a:tabLst>
                <a:tab pos="6454775" algn="l"/>
              </a:tabLst>
            </a:pPr>
            <a:r>
              <a:rPr lang="en-US" dirty="0" smtClean="0"/>
              <a:t>Synchronization Technologies</a:t>
            </a:r>
          </a:p>
        </p:txBody>
      </p:sp>
      <p:sp>
        <p:nvSpPr>
          <p:cNvPr id="56" name="Footer Placeholder 5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36346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xi diagram"/>
          <p:cNvPicPr>
            <a:picLocks noChangeAspect="1" noChangeArrowheads="1"/>
          </p:cNvPicPr>
          <p:nvPr/>
        </p:nvPicPr>
        <p:blipFill>
          <a:blip r:embed="rId3"/>
          <a:srcRect/>
          <a:stretch>
            <a:fillRect/>
          </a:stretch>
        </p:blipFill>
        <p:spPr bwMode="auto">
          <a:xfrm>
            <a:off x="3248025" y="1800225"/>
            <a:ext cx="5562600" cy="3179763"/>
          </a:xfrm>
          <a:prstGeom prst="rect">
            <a:avLst/>
          </a:prstGeom>
          <a:noFill/>
          <a:ln w="9525">
            <a:noFill/>
            <a:miter lim="800000"/>
            <a:headEnd/>
            <a:tailEnd/>
          </a:ln>
        </p:spPr>
      </p:pic>
      <p:sp>
        <p:nvSpPr>
          <p:cNvPr id="169987" name="Rectangle 3"/>
          <p:cNvSpPr>
            <a:spLocks noGrp="1" noChangeArrowheads="1"/>
          </p:cNvSpPr>
          <p:nvPr>
            <p:ph type="body" sz="half" idx="1"/>
          </p:nvPr>
        </p:nvSpPr>
        <p:spPr>
          <a:xfrm>
            <a:off x="304800" y="1225550"/>
            <a:ext cx="3225800" cy="4876800"/>
          </a:xfrm>
          <a:noFill/>
        </p:spPr>
        <p:txBody>
          <a:bodyPr/>
          <a:lstStyle/>
          <a:p>
            <a:pPr eaLnBrk="1" hangingPunct="1">
              <a:lnSpc>
                <a:spcPct val="90000"/>
              </a:lnSpc>
            </a:pPr>
            <a:r>
              <a:rPr lang="en-US" sz="2000" smtClean="0"/>
              <a:t>PXI Trigger Bus</a:t>
            </a:r>
          </a:p>
          <a:p>
            <a:pPr lvl="1" eaLnBrk="1" hangingPunct="1">
              <a:lnSpc>
                <a:spcPct val="90000"/>
              </a:lnSpc>
            </a:pPr>
            <a:r>
              <a:rPr lang="en-US" sz="1800" smtClean="0"/>
              <a:t>8 TTL</a:t>
            </a:r>
          </a:p>
          <a:p>
            <a:pPr lvl="1" eaLnBrk="1" hangingPunct="1">
              <a:lnSpc>
                <a:spcPct val="90000"/>
              </a:lnSpc>
            </a:pPr>
            <a:r>
              <a:rPr lang="en-US" sz="1800" smtClean="0"/>
              <a:t>Trigger, Clock, and Handshaking Signals</a:t>
            </a:r>
          </a:p>
          <a:p>
            <a:pPr eaLnBrk="1" hangingPunct="1">
              <a:lnSpc>
                <a:spcPct val="90000"/>
              </a:lnSpc>
            </a:pPr>
            <a:r>
              <a:rPr lang="en-US" sz="2000" smtClean="0"/>
              <a:t>System Reference Clock</a:t>
            </a:r>
          </a:p>
          <a:p>
            <a:pPr lvl="1" eaLnBrk="1" hangingPunct="1">
              <a:lnSpc>
                <a:spcPct val="90000"/>
              </a:lnSpc>
            </a:pPr>
            <a:r>
              <a:rPr lang="en-US" sz="1800" smtClean="0"/>
              <a:t>10 MHz TTL</a:t>
            </a:r>
          </a:p>
          <a:p>
            <a:pPr lvl="1" eaLnBrk="1" hangingPunct="1">
              <a:lnSpc>
                <a:spcPct val="90000"/>
              </a:lnSpc>
            </a:pPr>
            <a:r>
              <a:rPr lang="en-US" sz="1800" smtClean="0"/>
              <a:t>Phase Lock Looping</a:t>
            </a:r>
          </a:p>
          <a:p>
            <a:pPr lvl="1" eaLnBrk="1" hangingPunct="1">
              <a:lnSpc>
                <a:spcPct val="90000"/>
              </a:lnSpc>
            </a:pPr>
            <a:r>
              <a:rPr lang="en-US" sz="1800" smtClean="0"/>
              <a:t>Equal-Length Traces</a:t>
            </a:r>
          </a:p>
          <a:p>
            <a:pPr lvl="1" eaLnBrk="1" hangingPunct="1">
              <a:lnSpc>
                <a:spcPct val="90000"/>
              </a:lnSpc>
            </a:pPr>
            <a:r>
              <a:rPr lang="en-US" sz="1800" smtClean="0"/>
              <a:t>&lt; 1 ns Skew</a:t>
            </a:r>
          </a:p>
          <a:p>
            <a:pPr eaLnBrk="1" hangingPunct="1">
              <a:lnSpc>
                <a:spcPct val="90000"/>
              </a:lnSpc>
            </a:pPr>
            <a:r>
              <a:rPr lang="en-US" sz="2000" smtClean="0"/>
              <a:t>Star Trigger Bus</a:t>
            </a:r>
          </a:p>
          <a:p>
            <a:pPr lvl="1" eaLnBrk="1" hangingPunct="1">
              <a:lnSpc>
                <a:spcPct val="90000"/>
              </a:lnSpc>
            </a:pPr>
            <a:r>
              <a:rPr lang="en-US" sz="1800" smtClean="0"/>
              <a:t>1 Per Slot</a:t>
            </a:r>
          </a:p>
          <a:p>
            <a:pPr lvl="1" eaLnBrk="1" hangingPunct="1">
              <a:lnSpc>
                <a:spcPct val="90000"/>
              </a:lnSpc>
            </a:pPr>
            <a:r>
              <a:rPr lang="en-US" sz="1800" smtClean="0"/>
              <a:t>Star Configuration</a:t>
            </a:r>
          </a:p>
          <a:p>
            <a:pPr lvl="1" eaLnBrk="1" hangingPunct="1">
              <a:lnSpc>
                <a:spcPct val="90000"/>
              </a:lnSpc>
            </a:pPr>
            <a:r>
              <a:rPr lang="en-US" sz="1800" smtClean="0"/>
              <a:t>Traces Matched in Propagation Delay</a:t>
            </a:r>
          </a:p>
          <a:p>
            <a:pPr lvl="1" eaLnBrk="1" hangingPunct="1">
              <a:lnSpc>
                <a:spcPct val="90000"/>
              </a:lnSpc>
            </a:pPr>
            <a:r>
              <a:rPr lang="en-US" sz="1800" smtClean="0"/>
              <a:t>&lt; 1 ns Skew</a:t>
            </a:r>
          </a:p>
        </p:txBody>
      </p:sp>
      <p:sp>
        <p:nvSpPr>
          <p:cNvPr id="23556" name="Rectangle 4"/>
          <p:cNvSpPr>
            <a:spLocks noGrp="1" noChangeArrowheads="1"/>
          </p:cNvSpPr>
          <p:nvPr>
            <p:ph type="title"/>
          </p:nvPr>
        </p:nvSpPr>
        <p:spPr/>
        <p:txBody>
          <a:bodyPr/>
          <a:lstStyle/>
          <a:p>
            <a:pPr eaLnBrk="1" hangingPunct="1"/>
            <a:r>
              <a:rPr lang="en-US" sz="3200" smtClean="0"/>
              <a:t>Timing and Synchronization Features of PXI</a:t>
            </a:r>
          </a:p>
        </p:txBody>
      </p:sp>
      <p:sp>
        <p:nvSpPr>
          <p:cNvPr id="5" name="Footer Placeholder 4"/>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280841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anim calcmode="lin" valueType="num">
                                      <p:cBhvr additive="base">
                                        <p:cTn id="11"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99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987">
                                            <p:txEl>
                                              <p:pRg st="2" end="2"/>
                                            </p:txEl>
                                          </p:spTgt>
                                        </p:tgtEl>
                                        <p:attrNameLst>
                                          <p:attrName>style.visibility</p:attrName>
                                        </p:attrNameLst>
                                      </p:cBhvr>
                                      <p:to>
                                        <p:strVal val="visible"/>
                                      </p:to>
                                    </p:set>
                                    <p:anim calcmode="lin" valueType="num">
                                      <p:cBhvr additive="base">
                                        <p:cTn id="15"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9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9987">
                                            <p:txEl>
                                              <p:pRg st="3" end="3"/>
                                            </p:txEl>
                                          </p:spTgt>
                                        </p:tgtEl>
                                        <p:attrNameLst>
                                          <p:attrName>style.visibility</p:attrName>
                                        </p:attrNameLst>
                                      </p:cBhvr>
                                      <p:to>
                                        <p:strVal val="visible"/>
                                      </p:to>
                                    </p:set>
                                    <p:anim calcmode="lin" valueType="num">
                                      <p:cBhvr additive="base">
                                        <p:cTn id="21" dur="5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998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9987">
                                            <p:txEl>
                                              <p:pRg st="4" end="4"/>
                                            </p:txEl>
                                          </p:spTgt>
                                        </p:tgtEl>
                                        <p:attrNameLst>
                                          <p:attrName>style.visibility</p:attrName>
                                        </p:attrNameLst>
                                      </p:cBhvr>
                                      <p:to>
                                        <p:strVal val="visible"/>
                                      </p:to>
                                    </p:set>
                                    <p:anim calcmode="lin" valueType="num">
                                      <p:cBhvr additive="base">
                                        <p:cTn id="25" dur="500" fill="hold"/>
                                        <p:tgtEl>
                                          <p:spTgt spid="1699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998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9987">
                                            <p:txEl>
                                              <p:pRg st="5" end="5"/>
                                            </p:txEl>
                                          </p:spTgt>
                                        </p:tgtEl>
                                        <p:attrNameLst>
                                          <p:attrName>style.visibility</p:attrName>
                                        </p:attrNameLst>
                                      </p:cBhvr>
                                      <p:to>
                                        <p:strVal val="visible"/>
                                      </p:to>
                                    </p:set>
                                    <p:anim calcmode="lin" valueType="num">
                                      <p:cBhvr additive="base">
                                        <p:cTn id="29" dur="500" fill="hold"/>
                                        <p:tgtEl>
                                          <p:spTgt spid="16998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998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9987">
                                            <p:txEl>
                                              <p:pRg st="6" end="6"/>
                                            </p:txEl>
                                          </p:spTgt>
                                        </p:tgtEl>
                                        <p:attrNameLst>
                                          <p:attrName>style.visibility</p:attrName>
                                        </p:attrNameLst>
                                      </p:cBhvr>
                                      <p:to>
                                        <p:strVal val="visible"/>
                                      </p:to>
                                    </p:set>
                                    <p:anim calcmode="lin" valueType="num">
                                      <p:cBhvr additive="base">
                                        <p:cTn id="33" dur="500" fill="hold"/>
                                        <p:tgtEl>
                                          <p:spTgt spid="16998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998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9987">
                                            <p:txEl>
                                              <p:pRg st="7" end="7"/>
                                            </p:txEl>
                                          </p:spTgt>
                                        </p:tgtEl>
                                        <p:attrNameLst>
                                          <p:attrName>style.visibility</p:attrName>
                                        </p:attrNameLst>
                                      </p:cBhvr>
                                      <p:to>
                                        <p:strVal val="visible"/>
                                      </p:to>
                                    </p:set>
                                    <p:anim calcmode="lin" valueType="num">
                                      <p:cBhvr additive="base">
                                        <p:cTn id="37" dur="500" fill="hold"/>
                                        <p:tgtEl>
                                          <p:spTgt spid="16998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9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9987">
                                            <p:txEl>
                                              <p:pRg st="8" end="8"/>
                                            </p:txEl>
                                          </p:spTgt>
                                        </p:tgtEl>
                                        <p:attrNameLst>
                                          <p:attrName>style.visibility</p:attrName>
                                        </p:attrNameLst>
                                      </p:cBhvr>
                                      <p:to>
                                        <p:strVal val="visible"/>
                                      </p:to>
                                    </p:set>
                                    <p:anim calcmode="lin" valueType="num">
                                      <p:cBhvr additive="base">
                                        <p:cTn id="43" dur="500" fill="hold"/>
                                        <p:tgtEl>
                                          <p:spTgt spid="16998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998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9987">
                                            <p:txEl>
                                              <p:pRg st="9" end="9"/>
                                            </p:txEl>
                                          </p:spTgt>
                                        </p:tgtEl>
                                        <p:attrNameLst>
                                          <p:attrName>style.visibility</p:attrName>
                                        </p:attrNameLst>
                                      </p:cBhvr>
                                      <p:to>
                                        <p:strVal val="visible"/>
                                      </p:to>
                                    </p:set>
                                    <p:anim calcmode="lin" valueType="num">
                                      <p:cBhvr additive="base">
                                        <p:cTn id="47" dur="500" fill="hold"/>
                                        <p:tgtEl>
                                          <p:spTgt spid="16998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9987">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9987">
                                            <p:txEl>
                                              <p:pRg st="10" end="10"/>
                                            </p:txEl>
                                          </p:spTgt>
                                        </p:tgtEl>
                                        <p:attrNameLst>
                                          <p:attrName>style.visibility</p:attrName>
                                        </p:attrNameLst>
                                      </p:cBhvr>
                                      <p:to>
                                        <p:strVal val="visible"/>
                                      </p:to>
                                    </p:set>
                                    <p:anim calcmode="lin" valueType="num">
                                      <p:cBhvr additive="base">
                                        <p:cTn id="51" dur="500" fill="hold"/>
                                        <p:tgtEl>
                                          <p:spTgt spid="16998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9987">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9987">
                                            <p:txEl>
                                              <p:pRg st="11" end="11"/>
                                            </p:txEl>
                                          </p:spTgt>
                                        </p:tgtEl>
                                        <p:attrNameLst>
                                          <p:attrName>style.visibility</p:attrName>
                                        </p:attrNameLst>
                                      </p:cBhvr>
                                      <p:to>
                                        <p:strVal val="visible"/>
                                      </p:to>
                                    </p:set>
                                    <p:anim calcmode="lin" valueType="num">
                                      <p:cBhvr additive="base">
                                        <p:cTn id="55" dur="500" fill="hold"/>
                                        <p:tgtEl>
                                          <p:spTgt spid="16998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9987">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9987">
                                            <p:txEl>
                                              <p:pRg st="12" end="12"/>
                                            </p:txEl>
                                          </p:spTgt>
                                        </p:tgtEl>
                                        <p:attrNameLst>
                                          <p:attrName>style.visibility</p:attrName>
                                        </p:attrNameLst>
                                      </p:cBhvr>
                                      <p:to>
                                        <p:strVal val="visible"/>
                                      </p:to>
                                    </p:set>
                                    <p:anim calcmode="lin" valueType="num">
                                      <p:cBhvr additive="base">
                                        <p:cTn id="59" dur="500" fill="hold"/>
                                        <p:tgtEl>
                                          <p:spTgt spid="169987">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99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981200"/>
            <a:ext cx="9144000" cy="1143000"/>
          </a:xfrm>
        </p:spPr>
        <p:txBody>
          <a:bodyPr/>
          <a:lstStyle/>
          <a:p>
            <a:pPr algn="ctr" eaLnBrk="1" hangingPunct="1"/>
            <a:r>
              <a:rPr lang="en-US" sz="5400" dirty="0" smtClean="0"/>
              <a:t>Integrating PCI Express into PXI</a:t>
            </a:r>
          </a:p>
        </p:txBody>
      </p:sp>
      <p:pic>
        <p:nvPicPr>
          <p:cNvPr id="3" name="Picture 2"/>
          <p:cNvPicPr>
            <a:picLocks noChangeAspect="1" noChangeArrowheads="1"/>
          </p:cNvPicPr>
          <p:nvPr/>
        </p:nvPicPr>
        <p:blipFill>
          <a:blip r:embed="rId3"/>
          <a:srcRect/>
          <a:stretch>
            <a:fillRect/>
          </a:stretch>
        </p:blipFill>
        <p:spPr bwMode="auto">
          <a:xfrm>
            <a:off x="6629400" y="381000"/>
            <a:ext cx="2286000" cy="966788"/>
          </a:xfrm>
          <a:prstGeom prst="rect">
            <a:avLst/>
          </a:prstGeom>
          <a:noFill/>
          <a:ln w="9525">
            <a:noFill/>
            <a:miter lim="800000"/>
            <a:headEnd/>
            <a:tailEnd/>
          </a:ln>
          <a:effectLst/>
        </p:spPr>
      </p:pic>
      <p:pic>
        <p:nvPicPr>
          <p:cNvPr id="159745" name="Picture 1"/>
          <p:cNvPicPr>
            <a:picLocks noChangeAspect="1" noChangeArrowheads="1"/>
          </p:cNvPicPr>
          <p:nvPr/>
        </p:nvPicPr>
        <p:blipFill>
          <a:blip r:embed="rId4"/>
          <a:srcRect t="15273" b="17526"/>
          <a:stretch>
            <a:fillRect/>
          </a:stretch>
        </p:blipFill>
        <p:spPr bwMode="auto">
          <a:xfrm>
            <a:off x="5486400" y="4267200"/>
            <a:ext cx="3429000" cy="1676400"/>
          </a:xfrm>
          <a:prstGeom prst="rect">
            <a:avLst/>
          </a:prstGeom>
          <a:noFill/>
          <a:ln w="9525">
            <a:noFill/>
            <a:miter lim="800000"/>
            <a:headEnd/>
            <a:tailEnd/>
          </a:ln>
        </p:spPr>
      </p:pic>
      <p:pic>
        <p:nvPicPr>
          <p:cNvPr id="159746" name="Picture 2"/>
          <p:cNvPicPr>
            <a:picLocks noChangeAspect="1" noChangeArrowheads="1"/>
          </p:cNvPicPr>
          <p:nvPr/>
        </p:nvPicPr>
        <p:blipFill>
          <a:blip r:embed="rId5"/>
          <a:srcRect/>
          <a:stretch>
            <a:fillRect/>
          </a:stretch>
        </p:blipFill>
        <p:spPr bwMode="auto">
          <a:xfrm>
            <a:off x="685800" y="4267200"/>
            <a:ext cx="2362200" cy="1718501"/>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085522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F4A5749-7432-451C-B75A-C71CCF19C101}" type="slidenum">
              <a:rPr lang="en-US"/>
              <a:pPr/>
              <a:t>6</a:t>
            </a:fld>
            <a:endParaRPr lang="en-US"/>
          </a:p>
        </p:txBody>
      </p:sp>
      <p:sp>
        <p:nvSpPr>
          <p:cNvPr id="201730" name="Rectangle 2"/>
          <p:cNvSpPr>
            <a:spLocks noGrp="1" noChangeArrowheads="1"/>
          </p:cNvSpPr>
          <p:nvPr>
            <p:ph type="title"/>
          </p:nvPr>
        </p:nvSpPr>
        <p:spPr/>
        <p:txBody>
          <a:bodyPr/>
          <a:lstStyle/>
          <a:p>
            <a:r>
              <a:rPr lang="en-US" dirty="0" smtClean="0"/>
              <a:t>Front </a:t>
            </a:r>
            <a:r>
              <a:rPr lang="en-US" dirty="0" smtClean="0"/>
              <a:t>Panel</a:t>
            </a:r>
            <a:endParaRPr lang="en-US" dirty="0"/>
          </a:p>
        </p:txBody>
      </p:sp>
      <p:sp>
        <p:nvSpPr>
          <p:cNvPr id="201731" name="Rectangle 3"/>
          <p:cNvSpPr>
            <a:spLocks noGrp="1" noChangeArrowheads="1"/>
          </p:cNvSpPr>
          <p:nvPr>
            <p:ph type="body" idx="1"/>
          </p:nvPr>
        </p:nvSpPr>
        <p:spPr>
          <a:xfrm>
            <a:off x="533400" y="1514475"/>
            <a:ext cx="5867400" cy="4286250"/>
          </a:xfrm>
        </p:spPr>
        <p:txBody>
          <a:bodyPr/>
          <a:lstStyle/>
          <a:p>
            <a:pPr marL="0" indent="0">
              <a:buNone/>
            </a:pPr>
            <a:r>
              <a:rPr lang="en-US" sz="2800" b="1" u="sng" dirty="0"/>
              <a:t>Controls Palette</a:t>
            </a:r>
          </a:p>
          <a:p>
            <a:r>
              <a:rPr lang="en-US" sz="2400" dirty="0" smtClean="0"/>
              <a:t>Contains </a:t>
            </a:r>
            <a:r>
              <a:rPr lang="en-US" sz="2400" dirty="0"/>
              <a:t>the controls and indicators you use to create the front panel</a:t>
            </a:r>
          </a:p>
          <a:p>
            <a:r>
              <a:rPr lang="en-US" sz="2400" dirty="0"/>
              <a:t>Access from the front panel by selecting </a:t>
            </a:r>
            <a:r>
              <a:rPr lang="en-US" sz="2400" b="1" dirty="0" err="1"/>
              <a:t>View»Controls</a:t>
            </a:r>
            <a:r>
              <a:rPr lang="en-US" sz="2400" b="1" dirty="0"/>
              <a:t> </a:t>
            </a:r>
            <a:r>
              <a:rPr lang="en-US" sz="2400" b="1" dirty="0" smtClean="0"/>
              <a:t>Palette</a:t>
            </a:r>
          </a:p>
          <a:p>
            <a:endParaRPr lang="en-US" sz="2400" b="1" dirty="0" smtClean="0"/>
          </a:p>
          <a:p>
            <a:pPr marL="0" indent="0">
              <a:buNone/>
            </a:pPr>
            <a:r>
              <a:rPr lang="en-US" sz="2800" b="1" u="sng" dirty="0"/>
              <a:t>Toolbar</a:t>
            </a:r>
          </a:p>
        </p:txBody>
      </p:sp>
      <p:pic>
        <p:nvPicPr>
          <p:cNvPr id="201734" name="Picture 6"/>
          <p:cNvPicPr>
            <a:picLocks noChangeAspect="1" noChangeArrowheads="1"/>
          </p:cNvPicPr>
          <p:nvPr/>
        </p:nvPicPr>
        <p:blipFill>
          <a:blip r:embed="rId3" cstate="print"/>
          <a:srcRect/>
          <a:stretch>
            <a:fillRect/>
          </a:stretch>
        </p:blipFill>
        <p:spPr bwMode="auto">
          <a:xfrm>
            <a:off x="6665778" y="838200"/>
            <a:ext cx="2021022" cy="3581400"/>
          </a:xfrm>
          <a:prstGeom prst="rect">
            <a:avLst/>
          </a:prstGeom>
          <a:noFill/>
          <a:ln w="9525" algn="ctr">
            <a:noFill/>
            <a:miter lim="800000"/>
            <a:headEnd type="none" w="sm" len="sm"/>
            <a:tailEnd type="none" w="sm" len="sm"/>
          </a:ln>
          <a:effectLst/>
        </p:spPr>
      </p:pic>
      <p:pic>
        <p:nvPicPr>
          <p:cNvPr id="6" name="Picture 5"/>
          <p:cNvPicPr>
            <a:picLocks noChangeAspect="1" noChangeArrowheads="1"/>
          </p:cNvPicPr>
          <p:nvPr/>
        </p:nvPicPr>
        <p:blipFill>
          <a:blip r:embed="rId4" cstate="print"/>
          <a:srcRect/>
          <a:stretch>
            <a:fillRect/>
          </a:stretch>
        </p:blipFill>
        <p:spPr bwMode="auto">
          <a:xfrm>
            <a:off x="609600" y="5181600"/>
            <a:ext cx="7848600" cy="514350"/>
          </a:xfrm>
          <a:prstGeom prst="rect">
            <a:avLst/>
          </a:prstGeom>
          <a:noFill/>
          <a:ln w="9525" algn="ctr">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PCI Express Advantages</a:t>
            </a:r>
          </a:p>
        </p:txBody>
      </p:sp>
      <p:sp>
        <p:nvSpPr>
          <p:cNvPr id="43011" name="Rectangle 3"/>
          <p:cNvSpPr>
            <a:spLocks noGrp="1" noChangeArrowheads="1"/>
          </p:cNvSpPr>
          <p:nvPr>
            <p:ph type="body" idx="1"/>
          </p:nvPr>
        </p:nvSpPr>
        <p:spPr/>
        <p:txBody>
          <a:bodyPr/>
          <a:lstStyle/>
          <a:p>
            <a:pPr eaLnBrk="1" hangingPunct="1"/>
            <a:r>
              <a:rPr lang="en-US" dirty="0" smtClean="0"/>
              <a:t>High throughput (up to &gt; 4 GB/s)</a:t>
            </a:r>
          </a:p>
          <a:p>
            <a:pPr eaLnBrk="1" hangingPunct="1"/>
            <a:r>
              <a:rPr lang="en-US" dirty="0" smtClean="0"/>
              <a:t>Software compatibility</a:t>
            </a:r>
          </a:p>
          <a:p>
            <a:pPr eaLnBrk="1" hangingPunct="1"/>
            <a:r>
              <a:rPr lang="en-US" dirty="0" smtClean="0"/>
              <a:t>Scalable bandwidth</a:t>
            </a:r>
          </a:p>
          <a:p>
            <a:pPr eaLnBrk="1" hangingPunct="1"/>
            <a:r>
              <a:rPr lang="en-US" dirty="0" smtClean="0"/>
              <a:t>Dedicated bandwidth per slot</a:t>
            </a:r>
          </a:p>
          <a:p>
            <a:pPr eaLnBrk="1" hangingPunct="1"/>
            <a:r>
              <a:rPr lang="en-US" dirty="0" smtClean="0"/>
              <a:t>Peer-to-peer communication</a:t>
            </a:r>
          </a:p>
          <a:p>
            <a:pPr eaLnBrk="1" hangingPunct="1"/>
            <a:r>
              <a:rPr lang="en-US" dirty="0" smtClean="0"/>
              <a:t>Long life (20+ years in mainstream market)</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147910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457200" y="800100"/>
            <a:ext cx="6894513" cy="4762500"/>
          </a:xfrm>
          <a:prstGeom prst="rect">
            <a:avLst/>
          </a:prstGeom>
          <a:noFill/>
          <a:ln w="9525">
            <a:noFill/>
            <a:miter lim="800000"/>
            <a:headEnd/>
            <a:tailEnd/>
          </a:ln>
        </p:spPr>
      </p:pic>
      <p:sp>
        <p:nvSpPr>
          <p:cNvPr id="40963" name="Rectangle 3"/>
          <p:cNvSpPr>
            <a:spLocks noGrp="1" noChangeArrowheads="1"/>
          </p:cNvSpPr>
          <p:nvPr>
            <p:ph type="title"/>
          </p:nvPr>
        </p:nvSpPr>
        <p:spPr>
          <a:xfrm>
            <a:off x="533400" y="76200"/>
            <a:ext cx="8077200" cy="990600"/>
          </a:xfrm>
        </p:spPr>
        <p:txBody>
          <a:bodyPr/>
          <a:lstStyle/>
          <a:p>
            <a:pPr eaLnBrk="1" hangingPunct="1"/>
            <a:r>
              <a:rPr lang="en-US" smtClean="0"/>
              <a:t>Dedicated Bandwidth per Device</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45214659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228600"/>
            <a:ext cx="8610600" cy="1143000"/>
          </a:xfrm>
        </p:spPr>
        <p:txBody>
          <a:bodyPr>
            <a:normAutofit fontScale="90000"/>
          </a:bodyPr>
          <a:lstStyle/>
          <a:p>
            <a:pPr algn="l" eaLnBrk="1" hangingPunct="1"/>
            <a:r>
              <a:rPr lang="en-US" sz="3600" dirty="0" smtClean="0"/>
              <a:t>Integrating PCI Express into the PXI Backplane</a:t>
            </a:r>
          </a:p>
        </p:txBody>
      </p:sp>
      <p:sp>
        <p:nvSpPr>
          <p:cNvPr id="44035" name="Rectangle 3"/>
          <p:cNvSpPr>
            <a:spLocks noGrp="1" noChangeArrowheads="1"/>
          </p:cNvSpPr>
          <p:nvPr>
            <p:ph type="body" idx="1"/>
          </p:nvPr>
        </p:nvSpPr>
        <p:spPr>
          <a:xfrm>
            <a:off x="685800" y="1371600"/>
            <a:ext cx="7772400" cy="4038600"/>
          </a:xfrm>
        </p:spPr>
        <p:txBody>
          <a:bodyPr>
            <a:normAutofit fontScale="92500"/>
          </a:bodyPr>
          <a:lstStyle/>
          <a:p>
            <a:pPr eaLnBrk="1" hangingPunct="1"/>
            <a:r>
              <a:rPr lang="en-US" dirty="0" smtClean="0"/>
              <a:t>Up to 2 GB/s dedicated bandwidth per slot</a:t>
            </a:r>
          </a:p>
          <a:p>
            <a:pPr eaLnBrk="1" hangingPunct="1"/>
            <a:r>
              <a:rPr lang="en-US" dirty="0" smtClean="0"/>
              <a:t>Enhanced synchronization capabilities</a:t>
            </a:r>
          </a:p>
          <a:p>
            <a:pPr lvl="1" eaLnBrk="1" hangingPunct="1"/>
            <a:r>
              <a:rPr lang="en-US" dirty="0" smtClean="0"/>
              <a:t>100 MHz differential clock, differential triggering</a:t>
            </a:r>
          </a:p>
          <a:p>
            <a:pPr eaLnBrk="1" hangingPunct="1"/>
            <a:r>
              <a:rPr lang="en-US" dirty="0" smtClean="0"/>
              <a:t>Backwards compatibility</a:t>
            </a:r>
          </a:p>
          <a:p>
            <a:pPr lvl="1" eaLnBrk="1" hangingPunct="1"/>
            <a:r>
              <a:rPr lang="en-US" dirty="0" smtClean="0"/>
              <a:t>Complete software compatibility </a:t>
            </a:r>
          </a:p>
          <a:p>
            <a:pPr lvl="1" eaLnBrk="1" hangingPunct="1"/>
            <a:r>
              <a:rPr lang="en-US" dirty="0" smtClean="0"/>
              <a:t>Hybrid slot definition - install modules with either PCI or PCI Express signaling in a single slot</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787905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a:srcRect/>
          <a:stretch>
            <a:fillRect/>
          </a:stretch>
        </p:blipFill>
        <p:spPr bwMode="auto">
          <a:xfrm>
            <a:off x="1981200" y="3486090"/>
            <a:ext cx="854075" cy="1905000"/>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6035675" y="1581090"/>
          <a:ext cx="819150" cy="1981200"/>
        </p:xfrm>
        <a:graphic>
          <a:graphicData uri="http://schemas.openxmlformats.org/presentationml/2006/ole">
            <mc:AlternateContent xmlns:mc="http://schemas.openxmlformats.org/markup-compatibility/2006">
              <mc:Choice xmlns:v="urn:schemas-microsoft-com:vml" Requires="v">
                <p:oleObj spid="_x0000_s2075" name="Bitmap Image" r:id="rId5" imgW="819048" imgH="1980952" progId="PBrush">
                  <p:embed/>
                </p:oleObj>
              </mc:Choice>
              <mc:Fallback>
                <p:oleObj name="Bitmap Image" r:id="rId5" imgW="819048" imgH="1980952"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675" y="1581090"/>
                        <a:ext cx="8191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28" name="Picture 4"/>
          <p:cNvPicPr>
            <a:picLocks noChangeAspect="1" noChangeArrowheads="1"/>
          </p:cNvPicPr>
          <p:nvPr/>
        </p:nvPicPr>
        <p:blipFill>
          <a:blip r:embed="rId4"/>
          <a:srcRect/>
          <a:stretch>
            <a:fillRect/>
          </a:stretch>
        </p:blipFill>
        <p:spPr bwMode="auto">
          <a:xfrm>
            <a:off x="6019800" y="3486090"/>
            <a:ext cx="854075" cy="1905000"/>
          </a:xfrm>
          <a:prstGeom prst="rect">
            <a:avLst/>
          </a:prstGeom>
          <a:noFill/>
          <a:ln w="9525">
            <a:noFill/>
            <a:miter lim="800000"/>
            <a:headEnd/>
            <a:tailEnd/>
          </a:ln>
        </p:spPr>
      </p:pic>
      <p:grpSp>
        <p:nvGrpSpPr>
          <p:cNvPr id="2" name="Group 5"/>
          <p:cNvGrpSpPr>
            <a:grpSpLocks/>
          </p:cNvGrpSpPr>
          <p:nvPr/>
        </p:nvGrpSpPr>
        <p:grpSpPr bwMode="auto">
          <a:xfrm>
            <a:off x="6035675" y="2266890"/>
            <a:ext cx="3155950" cy="1311275"/>
            <a:chOff x="3802" y="1248"/>
            <a:chExt cx="1988" cy="826"/>
          </a:xfrm>
        </p:grpSpPr>
        <p:sp>
          <p:nvSpPr>
            <p:cNvPr id="1053" name="Line 6"/>
            <p:cNvSpPr>
              <a:spLocks noChangeShapeType="1"/>
            </p:cNvSpPr>
            <p:nvPr/>
          </p:nvSpPr>
          <p:spPr bwMode="auto">
            <a:xfrm flipH="1">
              <a:off x="4368" y="1680"/>
              <a:ext cx="240" cy="0"/>
            </a:xfrm>
            <a:prstGeom prst="line">
              <a:avLst/>
            </a:prstGeom>
            <a:noFill/>
            <a:ln w="50800">
              <a:solidFill>
                <a:schemeClr val="tx1"/>
              </a:solidFill>
              <a:round/>
              <a:headEnd type="none" w="sm" len="sm"/>
              <a:tailEnd type="triangle" w="lg" len="med"/>
            </a:ln>
          </p:spPr>
          <p:txBody>
            <a:bodyPr wrap="none" anchor="ctr"/>
            <a:lstStyle/>
            <a:p>
              <a:endParaRPr lang="en-US"/>
            </a:p>
          </p:txBody>
        </p:sp>
        <p:sp>
          <p:nvSpPr>
            <p:cNvPr id="1054" name="Text Box 7"/>
            <p:cNvSpPr txBox="1">
              <a:spLocks noChangeArrowheads="1"/>
            </p:cNvSpPr>
            <p:nvPr/>
          </p:nvSpPr>
          <p:spPr bwMode="auto">
            <a:xfrm>
              <a:off x="4560" y="1248"/>
              <a:ext cx="1230" cy="826"/>
            </a:xfrm>
            <a:prstGeom prst="rect">
              <a:avLst/>
            </a:prstGeom>
            <a:noFill/>
            <a:ln w="9525" algn="ctr">
              <a:noFill/>
              <a:miter lim="800000"/>
              <a:headEnd type="none" w="sm" len="sm"/>
              <a:tailEnd type="none" w="sm" len="sm"/>
            </a:ln>
          </p:spPr>
          <p:txBody>
            <a:bodyPr wrap="none">
              <a:spAutoFit/>
            </a:bodyPr>
            <a:lstStyle/>
            <a:p>
              <a:pPr>
                <a:buFontTx/>
                <a:buChar char="•"/>
              </a:pPr>
              <a:r>
                <a:rPr lang="en-US" sz="2000" b="1" dirty="0">
                  <a:solidFill>
                    <a:schemeClr val="tx1"/>
                  </a:solidFill>
                  <a:latin typeface="Arial Narrow" pitchFamily="34" charset="0"/>
                </a:rPr>
                <a:t> Reserved Pins</a:t>
              </a:r>
            </a:p>
            <a:p>
              <a:pPr>
                <a:buFontTx/>
                <a:buChar char="•"/>
              </a:pPr>
              <a:r>
                <a:rPr lang="en-US" sz="2000" b="1" dirty="0">
                  <a:solidFill>
                    <a:schemeClr val="tx1"/>
                  </a:solidFill>
                  <a:latin typeface="Arial Narrow" pitchFamily="34" charset="0"/>
                </a:rPr>
                <a:t> 64/66 PCI</a:t>
              </a:r>
            </a:p>
            <a:p>
              <a:pPr>
                <a:buFontTx/>
                <a:buChar char="•"/>
              </a:pPr>
              <a:r>
                <a:rPr lang="en-US" sz="2000" b="1" dirty="0">
                  <a:solidFill>
                    <a:schemeClr val="tx1"/>
                  </a:solidFill>
                  <a:latin typeface="Arial Narrow" pitchFamily="34" charset="0"/>
                </a:rPr>
                <a:t> Local Bus</a:t>
              </a:r>
            </a:p>
            <a:p>
              <a:r>
                <a:rPr lang="en-US" sz="2000" b="1" dirty="0">
                  <a:solidFill>
                    <a:schemeClr val="tx1"/>
                  </a:solidFill>
                  <a:latin typeface="Arial Narrow" pitchFamily="34" charset="0"/>
                </a:rPr>
                <a:t>(typically unused)</a:t>
              </a:r>
            </a:p>
          </p:txBody>
        </p:sp>
        <p:sp>
          <p:nvSpPr>
            <p:cNvPr id="1055" name="Rectangle 8"/>
            <p:cNvSpPr>
              <a:spLocks noChangeArrowheads="1"/>
            </p:cNvSpPr>
            <p:nvPr/>
          </p:nvSpPr>
          <p:spPr bwMode="auto">
            <a:xfrm>
              <a:off x="3802" y="1344"/>
              <a:ext cx="528" cy="672"/>
            </a:xfrm>
            <a:prstGeom prst="rect">
              <a:avLst/>
            </a:prstGeom>
            <a:noFill/>
            <a:ln w="34925" algn="ctr">
              <a:solidFill>
                <a:schemeClr val="tx1"/>
              </a:solidFill>
              <a:miter lim="800000"/>
              <a:headEnd type="none" w="sm" len="sm"/>
              <a:tailEnd type="none" w="sm" len="sm"/>
            </a:ln>
          </p:spPr>
          <p:txBody>
            <a:bodyPr wrap="none" anchor="ctr"/>
            <a:lstStyle/>
            <a:p>
              <a:endParaRPr lang="en-US"/>
            </a:p>
          </p:txBody>
        </p:sp>
      </p:grpSp>
      <p:pic>
        <p:nvPicPr>
          <p:cNvPr id="1030" name="Picture 9"/>
          <p:cNvPicPr>
            <a:picLocks noChangeAspect="1" noChangeArrowheads="1"/>
          </p:cNvPicPr>
          <p:nvPr/>
        </p:nvPicPr>
        <p:blipFill>
          <a:blip r:embed="rId7"/>
          <a:srcRect/>
          <a:stretch>
            <a:fillRect/>
          </a:stretch>
        </p:blipFill>
        <p:spPr bwMode="auto">
          <a:xfrm>
            <a:off x="1981200" y="1581090"/>
            <a:ext cx="817563" cy="915988"/>
          </a:xfrm>
          <a:prstGeom prst="rect">
            <a:avLst/>
          </a:prstGeom>
          <a:noFill/>
          <a:ln w="9525">
            <a:noFill/>
            <a:miter lim="800000"/>
            <a:headEnd/>
            <a:tailEnd/>
          </a:ln>
        </p:spPr>
      </p:pic>
      <p:sp>
        <p:nvSpPr>
          <p:cNvPr id="1031" name="Text Box 10"/>
          <p:cNvSpPr txBox="1">
            <a:spLocks noChangeArrowheads="1"/>
          </p:cNvSpPr>
          <p:nvPr/>
        </p:nvSpPr>
        <p:spPr bwMode="auto">
          <a:xfrm>
            <a:off x="6188075" y="5543490"/>
            <a:ext cx="524503" cy="400110"/>
          </a:xfrm>
          <a:prstGeom prst="rect">
            <a:avLst/>
          </a:prstGeom>
          <a:noFill/>
          <a:ln w="9525" algn="ctr">
            <a:noFill/>
            <a:miter lim="800000"/>
            <a:headEnd type="none" w="sm" len="sm"/>
            <a:tailEnd type="none" w="sm" len="sm"/>
          </a:ln>
        </p:spPr>
        <p:txBody>
          <a:bodyPr wrap="none">
            <a:spAutoFit/>
          </a:bodyPr>
          <a:lstStyle/>
          <a:p>
            <a:pPr algn="ctr"/>
            <a:r>
              <a:rPr lang="en-US" b="1" dirty="0">
                <a:solidFill>
                  <a:schemeClr val="tx1"/>
                </a:solidFill>
                <a:latin typeface="Arial Narrow" pitchFamily="34" charset="0"/>
              </a:rPr>
              <a:t>PXI</a:t>
            </a:r>
          </a:p>
        </p:txBody>
      </p:sp>
      <p:sp>
        <p:nvSpPr>
          <p:cNvPr id="1032" name="Text Box 11"/>
          <p:cNvSpPr txBox="1">
            <a:spLocks noChangeArrowheads="1"/>
          </p:cNvSpPr>
          <p:nvPr/>
        </p:nvSpPr>
        <p:spPr bwMode="auto">
          <a:xfrm>
            <a:off x="1919288" y="5543490"/>
            <a:ext cx="849913" cy="400110"/>
          </a:xfrm>
          <a:prstGeom prst="rect">
            <a:avLst/>
          </a:prstGeom>
          <a:noFill/>
          <a:ln w="9525" algn="ctr">
            <a:noFill/>
            <a:miter lim="800000"/>
            <a:headEnd type="none" w="sm" len="sm"/>
            <a:tailEnd type="none" w="sm" len="sm"/>
          </a:ln>
        </p:spPr>
        <p:txBody>
          <a:bodyPr wrap="none">
            <a:spAutoFit/>
          </a:bodyPr>
          <a:lstStyle/>
          <a:p>
            <a:pPr algn="ctr"/>
            <a:r>
              <a:rPr lang="en-US" b="1" dirty="0">
                <a:solidFill>
                  <a:schemeClr val="tx1"/>
                </a:solidFill>
                <a:latin typeface="Arial Narrow" pitchFamily="34" charset="0"/>
              </a:rPr>
              <a:t>Hybrid</a:t>
            </a:r>
          </a:p>
        </p:txBody>
      </p:sp>
      <p:pic>
        <p:nvPicPr>
          <p:cNvPr id="1033" name="Picture 12"/>
          <p:cNvPicPr>
            <a:picLocks noChangeAspect="1" noChangeArrowheads="1"/>
          </p:cNvPicPr>
          <p:nvPr/>
        </p:nvPicPr>
        <p:blipFill>
          <a:blip r:embed="rId8"/>
          <a:srcRect/>
          <a:stretch>
            <a:fillRect/>
          </a:stretch>
        </p:blipFill>
        <p:spPr bwMode="auto">
          <a:xfrm>
            <a:off x="1981200" y="2419290"/>
            <a:ext cx="831850" cy="1096963"/>
          </a:xfrm>
          <a:prstGeom prst="rect">
            <a:avLst/>
          </a:prstGeom>
          <a:noFill/>
          <a:ln w="9525">
            <a:noFill/>
            <a:miter lim="800000"/>
            <a:headEnd/>
            <a:tailEnd/>
          </a:ln>
        </p:spPr>
      </p:pic>
      <p:grpSp>
        <p:nvGrpSpPr>
          <p:cNvPr id="3" name="Group 13"/>
          <p:cNvGrpSpPr>
            <a:grpSpLocks/>
          </p:cNvGrpSpPr>
          <p:nvPr/>
        </p:nvGrpSpPr>
        <p:grpSpPr bwMode="auto">
          <a:xfrm>
            <a:off x="228600" y="2131953"/>
            <a:ext cx="2590800" cy="1920875"/>
            <a:chOff x="144" y="1067"/>
            <a:chExt cx="1632" cy="1210"/>
          </a:xfrm>
        </p:grpSpPr>
        <p:sp>
          <p:nvSpPr>
            <p:cNvPr id="1049" name="Line 14"/>
            <p:cNvSpPr>
              <a:spLocks noChangeShapeType="1"/>
            </p:cNvSpPr>
            <p:nvPr/>
          </p:nvSpPr>
          <p:spPr bwMode="auto">
            <a:xfrm>
              <a:off x="1008" y="1584"/>
              <a:ext cx="192" cy="0"/>
            </a:xfrm>
            <a:prstGeom prst="line">
              <a:avLst/>
            </a:prstGeom>
            <a:noFill/>
            <a:ln w="50800">
              <a:solidFill>
                <a:schemeClr val="tx1"/>
              </a:solidFill>
              <a:round/>
              <a:headEnd type="none" w="sm" len="sm"/>
              <a:tailEnd type="triangle" w="lg" len="med"/>
            </a:ln>
          </p:spPr>
          <p:txBody>
            <a:bodyPr wrap="none" anchor="ctr"/>
            <a:lstStyle/>
            <a:p>
              <a:endParaRPr lang="en-US"/>
            </a:p>
          </p:txBody>
        </p:sp>
        <p:grpSp>
          <p:nvGrpSpPr>
            <p:cNvPr id="4" name="Group 15"/>
            <p:cNvGrpSpPr>
              <a:grpSpLocks/>
            </p:cNvGrpSpPr>
            <p:nvPr/>
          </p:nvGrpSpPr>
          <p:grpSpPr bwMode="auto">
            <a:xfrm>
              <a:off x="144" y="1067"/>
              <a:ext cx="1632" cy="1210"/>
              <a:chOff x="144" y="1067"/>
              <a:chExt cx="1632" cy="1210"/>
            </a:xfrm>
          </p:grpSpPr>
          <p:sp>
            <p:nvSpPr>
              <p:cNvPr id="1051" name="Text Box 16"/>
              <p:cNvSpPr txBox="1">
                <a:spLocks noChangeArrowheads="1"/>
              </p:cNvSpPr>
              <p:nvPr/>
            </p:nvSpPr>
            <p:spPr bwMode="auto">
              <a:xfrm>
                <a:off x="144" y="1067"/>
                <a:ext cx="1032" cy="1210"/>
              </a:xfrm>
              <a:prstGeom prst="rect">
                <a:avLst/>
              </a:prstGeom>
              <a:noFill/>
              <a:ln w="9525" algn="ctr">
                <a:noFill/>
                <a:miter lim="800000"/>
                <a:headEnd type="none" w="sm" len="sm"/>
                <a:tailEnd type="none" w="sm" len="sm"/>
              </a:ln>
            </p:spPr>
            <p:txBody>
              <a:bodyPr>
                <a:spAutoFit/>
              </a:bodyPr>
              <a:lstStyle/>
              <a:p>
                <a:pPr>
                  <a:buFontTx/>
                  <a:buChar char="•"/>
                </a:pPr>
                <a:r>
                  <a:rPr lang="en-US" sz="2000" b="1" dirty="0">
                    <a:solidFill>
                      <a:schemeClr val="tx1"/>
                    </a:solidFill>
                    <a:latin typeface="Arial Narrow" pitchFamily="34" charset="0"/>
                  </a:rPr>
                  <a:t> x8 </a:t>
                </a:r>
                <a:r>
                  <a:rPr lang="en-US" sz="2000" b="1" dirty="0" err="1">
                    <a:solidFill>
                      <a:schemeClr val="tx1"/>
                    </a:solidFill>
                    <a:latin typeface="Arial Narrow" pitchFamily="34" charset="0"/>
                  </a:rPr>
                  <a:t>PCIe</a:t>
                </a:r>
                <a:r>
                  <a:rPr lang="en-US" sz="2000" b="1" dirty="0">
                    <a:solidFill>
                      <a:schemeClr val="tx1"/>
                    </a:solidFill>
                    <a:latin typeface="Arial Narrow" pitchFamily="34" charset="0"/>
                  </a:rPr>
                  <a:t> (up to 2 GB/s)</a:t>
                </a:r>
              </a:p>
              <a:p>
                <a:pPr>
                  <a:buFontTx/>
                  <a:buChar char="•"/>
                </a:pPr>
                <a:r>
                  <a:rPr lang="en-US" sz="2000" b="1" dirty="0">
                    <a:solidFill>
                      <a:schemeClr val="tx1"/>
                    </a:solidFill>
                    <a:latin typeface="Arial Narrow" pitchFamily="34" charset="0"/>
                  </a:rPr>
                  <a:t> Differential Clk. 100 &amp; Star Triggers</a:t>
                </a:r>
              </a:p>
              <a:p>
                <a:pPr algn="ctr"/>
                <a:endParaRPr lang="en-US" sz="2000" b="1" dirty="0">
                  <a:latin typeface="Arial Narrow" pitchFamily="34" charset="0"/>
                </a:endParaRPr>
              </a:p>
            </p:txBody>
          </p:sp>
          <p:sp>
            <p:nvSpPr>
              <p:cNvPr id="1052" name="Rectangle 17"/>
              <p:cNvSpPr>
                <a:spLocks noChangeArrowheads="1"/>
              </p:cNvSpPr>
              <p:nvPr/>
            </p:nvSpPr>
            <p:spPr bwMode="auto">
              <a:xfrm>
                <a:off x="1248" y="1248"/>
                <a:ext cx="528" cy="672"/>
              </a:xfrm>
              <a:prstGeom prst="rect">
                <a:avLst/>
              </a:prstGeom>
              <a:noFill/>
              <a:ln w="34925" algn="ctr">
                <a:solidFill>
                  <a:schemeClr val="tx1"/>
                </a:solidFill>
                <a:miter lim="800000"/>
                <a:headEnd type="none" w="sm" len="sm"/>
                <a:tailEnd type="none" w="sm" len="sm"/>
              </a:ln>
            </p:spPr>
            <p:txBody>
              <a:bodyPr wrap="none" anchor="ctr"/>
              <a:lstStyle/>
              <a:p>
                <a:endParaRPr lang="en-US"/>
              </a:p>
            </p:txBody>
          </p:sp>
        </p:grpSp>
      </p:grpSp>
      <p:grpSp>
        <p:nvGrpSpPr>
          <p:cNvPr id="5" name="Group 18"/>
          <p:cNvGrpSpPr>
            <a:grpSpLocks/>
          </p:cNvGrpSpPr>
          <p:nvPr/>
        </p:nvGrpSpPr>
        <p:grpSpPr bwMode="auto">
          <a:xfrm>
            <a:off x="1981200" y="3486090"/>
            <a:ext cx="4892675" cy="1905000"/>
            <a:chOff x="1248" y="2016"/>
            <a:chExt cx="3082" cy="1200"/>
          </a:xfrm>
        </p:grpSpPr>
        <p:sp>
          <p:nvSpPr>
            <p:cNvPr id="1044" name="Text Box 19"/>
            <p:cNvSpPr txBox="1">
              <a:spLocks noChangeArrowheads="1"/>
            </p:cNvSpPr>
            <p:nvPr/>
          </p:nvSpPr>
          <p:spPr bwMode="auto">
            <a:xfrm>
              <a:off x="2377" y="2246"/>
              <a:ext cx="853" cy="634"/>
            </a:xfrm>
            <a:prstGeom prst="rect">
              <a:avLst/>
            </a:prstGeom>
            <a:noFill/>
            <a:ln w="9525" algn="ctr">
              <a:noFill/>
              <a:miter lim="800000"/>
              <a:headEnd type="none" w="sm" len="sm"/>
              <a:tailEnd type="none" w="sm" len="sm"/>
            </a:ln>
          </p:spPr>
          <p:txBody>
            <a:bodyPr wrap="none">
              <a:spAutoFit/>
            </a:bodyPr>
            <a:lstStyle/>
            <a:p>
              <a:pPr algn="ctr"/>
              <a:r>
                <a:rPr lang="en-US" sz="2000" b="1" dirty="0">
                  <a:solidFill>
                    <a:schemeClr val="tx1"/>
                  </a:solidFill>
                  <a:latin typeface="Arial Narrow" pitchFamily="34" charset="0"/>
                </a:rPr>
                <a:t>32/33 PCI</a:t>
              </a:r>
            </a:p>
            <a:p>
              <a:pPr algn="ctr"/>
              <a:r>
                <a:rPr lang="en-US" sz="2000" b="1" dirty="0">
                  <a:solidFill>
                    <a:schemeClr val="tx1"/>
                  </a:solidFill>
                  <a:latin typeface="Arial Narrow" pitchFamily="34" charset="0"/>
                </a:rPr>
                <a:t>(132 MB/s</a:t>
              </a:r>
            </a:p>
            <a:p>
              <a:pPr algn="ctr"/>
              <a:r>
                <a:rPr lang="en-US" sz="2000" b="1" dirty="0">
                  <a:solidFill>
                    <a:schemeClr val="tx1"/>
                  </a:solidFill>
                  <a:latin typeface="Arial Narrow" pitchFamily="34" charset="0"/>
                </a:rPr>
                <a:t>per system)</a:t>
              </a:r>
            </a:p>
          </p:txBody>
        </p:sp>
        <p:sp>
          <p:nvSpPr>
            <p:cNvPr id="1045" name="Line 20"/>
            <p:cNvSpPr>
              <a:spLocks noChangeShapeType="1"/>
            </p:cNvSpPr>
            <p:nvPr/>
          </p:nvSpPr>
          <p:spPr bwMode="auto">
            <a:xfrm flipH="1">
              <a:off x="1824" y="2496"/>
              <a:ext cx="480" cy="0"/>
            </a:xfrm>
            <a:prstGeom prst="line">
              <a:avLst/>
            </a:prstGeom>
            <a:noFill/>
            <a:ln w="50800">
              <a:solidFill>
                <a:schemeClr val="tx1"/>
              </a:solidFill>
              <a:round/>
              <a:headEnd type="none" w="sm" len="sm"/>
              <a:tailEnd type="triangle" w="lg" len="med"/>
            </a:ln>
          </p:spPr>
          <p:txBody>
            <a:bodyPr wrap="none" anchor="ctr"/>
            <a:lstStyle/>
            <a:p>
              <a:endParaRPr lang="en-US"/>
            </a:p>
          </p:txBody>
        </p:sp>
        <p:sp>
          <p:nvSpPr>
            <p:cNvPr id="1046" name="Line 21"/>
            <p:cNvSpPr>
              <a:spLocks noChangeShapeType="1"/>
            </p:cNvSpPr>
            <p:nvPr/>
          </p:nvSpPr>
          <p:spPr bwMode="auto">
            <a:xfrm>
              <a:off x="3312" y="2496"/>
              <a:ext cx="384" cy="0"/>
            </a:xfrm>
            <a:prstGeom prst="line">
              <a:avLst/>
            </a:prstGeom>
            <a:noFill/>
            <a:ln w="50800">
              <a:solidFill>
                <a:schemeClr val="tx1"/>
              </a:solidFill>
              <a:round/>
              <a:headEnd type="none" w="sm" len="sm"/>
              <a:tailEnd type="triangle" w="lg" len="med"/>
            </a:ln>
          </p:spPr>
          <p:txBody>
            <a:bodyPr wrap="none" anchor="ctr"/>
            <a:lstStyle/>
            <a:p>
              <a:endParaRPr lang="en-US"/>
            </a:p>
          </p:txBody>
        </p:sp>
        <p:sp>
          <p:nvSpPr>
            <p:cNvPr id="1047" name="Rectangle 22"/>
            <p:cNvSpPr>
              <a:spLocks noChangeArrowheads="1"/>
            </p:cNvSpPr>
            <p:nvPr/>
          </p:nvSpPr>
          <p:spPr bwMode="auto">
            <a:xfrm>
              <a:off x="1248" y="2016"/>
              <a:ext cx="528" cy="1200"/>
            </a:xfrm>
            <a:prstGeom prst="rect">
              <a:avLst/>
            </a:prstGeom>
            <a:noFill/>
            <a:ln w="34925" algn="ctr">
              <a:solidFill>
                <a:schemeClr val="tx1"/>
              </a:solidFill>
              <a:miter lim="800000"/>
              <a:headEnd type="none" w="sm" len="sm"/>
              <a:tailEnd type="none" w="sm" len="sm"/>
            </a:ln>
          </p:spPr>
          <p:txBody>
            <a:bodyPr wrap="none" anchor="ctr"/>
            <a:lstStyle/>
            <a:p>
              <a:endParaRPr lang="en-US"/>
            </a:p>
          </p:txBody>
        </p:sp>
        <p:sp>
          <p:nvSpPr>
            <p:cNvPr id="1048" name="Rectangle 23"/>
            <p:cNvSpPr>
              <a:spLocks noChangeArrowheads="1"/>
            </p:cNvSpPr>
            <p:nvPr/>
          </p:nvSpPr>
          <p:spPr bwMode="auto">
            <a:xfrm>
              <a:off x="3802" y="2016"/>
              <a:ext cx="528" cy="1200"/>
            </a:xfrm>
            <a:prstGeom prst="rect">
              <a:avLst/>
            </a:prstGeom>
            <a:noFill/>
            <a:ln w="34925" algn="ctr">
              <a:solidFill>
                <a:schemeClr val="tx1"/>
              </a:solidFill>
              <a:miter lim="800000"/>
              <a:headEnd type="none" w="sm" len="sm"/>
              <a:tailEnd type="none" w="sm" len="sm"/>
            </a:ln>
          </p:spPr>
          <p:txBody>
            <a:bodyPr wrap="none" anchor="ctr"/>
            <a:lstStyle/>
            <a:p>
              <a:endParaRPr lang="en-US"/>
            </a:p>
          </p:txBody>
        </p:sp>
      </p:grpSp>
      <p:grpSp>
        <p:nvGrpSpPr>
          <p:cNvPr id="6" name="Group 24"/>
          <p:cNvGrpSpPr>
            <a:grpSpLocks/>
          </p:cNvGrpSpPr>
          <p:nvPr/>
        </p:nvGrpSpPr>
        <p:grpSpPr bwMode="auto">
          <a:xfrm>
            <a:off x="1981200" y="1481078"/>
            <a:ext cx="4892675" cy="1311275"/>
            <a:chOff x="1248" y="753"/>
            <a:chExt cx="3082" cy="826"/>
          </a:xfrm>
        </p:grpSpPr>
        <p:sp>
          <p:nvSpPr>
            <p:cNvPr id="1038" name="Line 25"/>
            <p:cNvSpPr>
              <a:spLocks noChangeShapeType="1"/>
            </p:cNvSpPr>
            <p:nvPr/>
          </p:nvSpPr>
          <p:spPr bwMode="auto">
            <a:xfrm>
              <a:off x="3312" y="1056"/>
              <a:ext cx="336" cy="0"/>
            </a:xfrm>
            <a:prstGeom prst="line">
              <a:avLst/>
            </a:prstGeom>
            <a:noFill/>
            <a:ln w="50800">
              <a:solidFill>
                <a:schemeClr val="tx1"/>
              </a:solidFill>
              <a:round/>
              <a:headEnd type="none" w="sm" len="sm"/>
              <a:tailEnd type="triangle" w="lg" len="med"/>
            </a:ln>
          </p:spPr>
          <p:txBody>
            <a:bodyPr wrap="none" anchor="ctr"/>
            <a:lstStyle/>
            <a:p>
              <a:endParaRPr lang="en-US"/>
            </a:p>
          </p:txBody>
        </p:sp>
        <p:grpSp>
          <p:nvGrpSpPr>
            <p:cNvPr id="7" name="Group 26"/>
            <p:cNvGrpSpPr>
              <a:grpSpLocks/>
            </p:cNvGrpSpPr>
            <p:nvPr/>
          </p:nvGrpSpPr>
          <p:grpSpPr bwMode="auto">
            <a:xfrm>
              <a:off x="1248" y="753"/>
              <a:ext cx="3082" cy="826"/>
              <a:chOff x="1248" y="753"/>
              <a:chExt cx="3082" cy="826"/>
            </a:xfrm>
          </p:grpSpPr>
          <p:sp>
            <p:nvSpPr>
              <p:cNvPr id="1040" name="Rectangle 27"/>
              <p:cNvSpPr>
                <a:spLocks noChangeArrowheads="1"/>
              </p:cNvSpPr>
              <p:nvPr/>
            </p:nvSpPr>
            <p:spPr bwMode="auto">
              <a:xfrm>
                <a:off x="1248" y="816"/>
                <a:ext cx="528" cy="528"/>
              </a:xfrm>
              <a:prstGeom prst="rect">
                <a:avLst/>
              </a:prstGeom>
              <a:noFill/>
              <a:ln w="34925" algn="ctr">
                <a:solidFill>
                  <a:schemeClr val="tx1"/>
                </a:solidFill>
                <a:miter lim="800000"/>
                <a:headEnd type="none" w="sm" len="sm"/>
                <a:tailEnd type="none" w="sm" len="sm"/>
              </a:ln>
            </p:spPr>
            <p:txBody>
              <a:bodyPr wrap="none" anchor="ctr"/>
              <a:lstStyle/>
              <a:p>
                <a:endParaRPr lang="en-US"/>
              </a:p>
            </p:txBody>
          </p:sp>
          <p:sp>
            <p:nvSpPr>
              <p:cNvPr id="1041" name="Line 28"/>
              <p:cNvSpPr>
                <a:spLocks noChangeShapeType="1"/>
              </p:cNvSpPr>
              <p:nvPr/>
            </p:nvSpPr>
            <p:spPr bwMode="auto">
              <a:xfrm flipH="1">
                <a:off x="1824" y="1056"/>
                <a:ext cx="432" cy="0"/>
              </a:xfrm>
              <a:prstGeom prst="line">
                <a:avLst/>
              </a:prstGeom>
              <a:noFill/>
              <a:ln w="50800">
                <a:solidFill>
                  <a:schemeClr val="tx1"/>
                </a:solidFill>
                <a:round/>
                <a:headEnd type="none" w="sm" len="sm"/>
                <a:tailEnd type="triangle" w="lg" len="med"/>
              </a:ln>
            </p:spPr>
            <p:txBody>
              <a:bodyPr wrap="none" anchor="ctr"/>
              <a:lstStyle/>
              <a:p>
                <a:endParaRPr lang="en-US"/>
              </a:p>
            </p:txBody>
          </p:sp>
          <p:sp>
            <p:nvSpPr>
              <p:cNvPr id="1042" name="Text Box 29"/>
              <p:cNvSpPr txBox="1">
                <a:spLocks noChangeArrowheads="1"/>
              </p:cNvSpPr>
              <p:nvPr/>
            </p:nvSpPr>
            <p:spPr bwMode="auto">
              <a:xfrm>
                <a:off x="2281" y="753"/>
                <a:ext cx="941" cy="826"/>
              </a:xfrm>
              <a:prstGeom prst="rect">
                <a:avLst/>
              </a:prstGeom>
              <a:noFill/>
              <a:ln w="9525" algn="ctr">
                <a:noFill/>
                <a:miter lim="800000"/>
                <a:headEnd type="none" w="sm" len="sm"/>
                <a:tailEnd type="none" w="sm" len="sm"/>
              </a:ln>
            </p:spPr>
            <p:txBody>
              <a:bodyPr wrap="none">
                <a:spAutoFit/>
              </a:bodyPr>
              <a:lstStyle/>
              <a:p>
                <a:pPr>
                  <a:buFontTx/>
                  <a:buChar char="•"/>
                </a:pPr>
                <a:r>
                  <a:rPr lang="en-US" sz="2000" b="1" dirty="0">
                    <a:solidFill>
                      <a:schemeClr val="tx1"/>
                    </a:solidFill>
                    <a:latin typeface="Arial Narrow" pitchFamily="34" charset="0"/>
                  </a:rPr>
                  <a:t> Power </a:t>
                </a:r>
              </a:p>
              <a:p>
                <a:pPr>
                  <a:buFontTx/>
                  <a:buChar char="•"/>
                </a:pPr>
                <a:r>
                  <a:rPr lang="en-US" sz="2000" b="1" dirty="0">
                    <a:solidFill>
                      <a:schemeClr val="tx1"/>
                    </a:solidFill>
                    <a:latin typeface="Arial Narrow" pitchFamily="34" charset="0"/>
                  </a:rPr>
                  <a:t> Trigger Bus</a:t>
                </a:r>
              </a:p>
              <a:p>
                <a:pPr>
                  <a:buFontTx/>
                  <a:buChar char="•"/>
                </a:pPr>
                <a:r>
                  <a:rPr lang="en-US" sz="2000" b="1" dirty="0">
                    <a:solidFill>
                      <a:schemeClr val="tx1"/>
                    </a:solidFill>
                    <a:latin typeface="Arial Narrow" pitchFamily="34" charset="0"/>
                  </a:rPr>
                  <a:t> Star Trigger</a:t>
                </a:r>
              </a:p>
              <a:p>
                <a:pPr>
                  <a:buFontTx/>
                  <a:buChar char="•"/>
                </a:pPr>
                <a:r>
                  <a:rPr lang="en-US" sz="2000" b="1" dirty="0">
                    <a:solidFill>
                      <a:schemeClr val="tx1"/>
                    </a:solidFill>
                    <a:latin typeface="Arial Narrow" pitchFamily="34" charset="0"/>
                  </a:rPr>
                  <a:t> Clk. 10</a:t>
                </a:r>
              </a:p>
            </p:txBody>
          </p:sp>
          <p:sp>
            <p:nvSpPr>
              <p:cNvPr id="1043" name="Rectangle 30"/>
              <p:cNvSpPr>
                <a:spLocks noChangeArrowheads="1"/>
              </p:cNvSpPr>
              <p:nvPr/>
            </p:nvSpPr>
            <p:spPr bwMode="auto">
              <a:xfrm>
                <a:off x="3802" y="816"/>
                <a:ext cx="528" cy="528"/>
              </a:xfrm>
              <a:prstGeom prst="rect">
                <a:avLst/>
              </a:prstGeom>
              <a:noFill/>
              <a:ln w="34925" algn="ctr">
                <a:solidFill>
                  <a:schemeClr val="tx1"/>
                </a:solidFill>
                <a:miter lim="800000"/>
                <a:headEnd type="none" w="sm" len="sm"/>
                <a:tailEnd type="none" w="sm" len="sm"/>
              </a:ln>
            </p:spPr>
            <p:txBody>
              <a:bodyPr wrap="none" anchor="ctr"/>
              <a:lstStyle/>
              <a:p>
                <a:endParaRPr lang="en-US"/>
              </a:p>
            </p:txBody>
          </p:sp>
        </p:grpSp>
      </p:grpSp>
      <p:sp>
        <p:nvSpPr>
          <p:cNvPr id="1037" name="Rectangle 32"/>
          <p:cNvSpPr>
            <a:spLocks noGrp="1" noChangeArrowheads="1"/>
          </p:cNvSpPr>
          <p:nvPr>
            <p:ph type="title"/>
          </p:nvPr>
        </p:nvSpPr>
        <p:spPr>
          <a:xfrm>
            <a:off x="533400" y="76200"/>
            <a:ext cx="8077200" cy="990600"/>
          </a:xfrm>
          <a:noFill/>
        </p:spPr>
        <p:txBody>
          <a:bodyPr/>
          <a:lstStyle/>
          <a:p>
            <a:pPr algn="l" eaLnBrk="1" hangingPunct="1"/>
            <a:r>
              <a:rPr lang="en-US" sz="3200" dirty="0" smtClean="0"/>
              <a:t>Compatibility of PXI and Hybrid Slots</a:t>
            </a:r>
          </a:p>
        </p:txBody>
      </p:sp>
      <p:sp>
        <p:nvSpPr>
          <p:cNvPr id="32" name="Footer Placeholder 31"/>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208293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AutoShape 2"/>
          <p:cNvSpPr>
            <a:spLocks noChangeArrowheads="1"/>
          </p:cNvSpPr>
          <p:nvPr/>
        </p:nvSpPr>
        <p:spPr bwMode="auto">
          <a:xfrm>
            <a:off x="330200" y="5656263"/>
            <a:ext cx="8332788" cy="414337"/>
          </a:xfrm>
          <a:prstGeom prst="leftArrow">
            <a:avLst>
              <a:gd name="adj1" fmla="val 75009"/>
              <a:gd name="adj2" fmla="val 74393"/>
            </a:avLst>
          </a:prstGeom>
          <a:solidFill>
            <a:schemeClr val="accent1"/>
          </a:solidFill>
          <a:ln w="9525">
            <a:noFill/>
            <a:miter lim="800000"/>
            <a:headEnd/>
            <a:tailEnd/>
          </a:ln>
        </p:spPr>
        <p:txBody>
          <a:bodyPr wrap="none" anchor="ctr"/>
          <a:lstStyle/>
          <a:p>
            <a:endParaRPr lang="en-US"/>
          </a:p>
        </p:txBody>
      </p:sp>
      <p:sp>
        <p:nvSpPr>
          <p:cNvPr id="1015811" name="Rectangle 3"/>
          <p:cNvSpPr>
            <a:spLocks noChangeArrowheads="1"/>
          </p:cNvSpPr>
          <p:nvPr/>
        </p:nvSpPr>
        <p:spPr bwMode="auto">
          <a:xfrm>
            <a:off x="2808288" y="5694363"/>
            <a:ext cx="3708400" cy="336550"/>
          </a:xfrm>
          <a:prstGeom prst="rect">
            <a:avLst/>
          </a:prstGeom>
          <a:noFill/>
          <a:ln w="9525">
            <a:no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PXI Trigger Bus (8 TTL Triggers)</a:t>
            </a:r>
          </a:p>
        </p:txBody>
      </p:sp>
      <p:sp>
        <p:nvSpPr>
          <p:cNvPr id="41988" name="Line 4"/>
          <p:cNvSpPr>
            <a:spLocks noChangeShapeType="1"/>
          </p:cNvSpPr>
          <p:nvPr/>
        </p:nvSpPr>
        <p:spPr bwMode="auto">
          <a:xfrm>
            <a:off x="41148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1989" name="Line 5"/>
          <p:cNvSpPr>
            <a:spLocks noChangeShapeType="1"/>
          </p:cNvSpPr>
          <p:nvPr/>
        </p:nvSpPr>
        <p:spPr bwMode="auto">
          <a:xfrm>
            <a:off x="23622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1990" name="Line 6"/>
          <p:cNvSpPr>
            <a:spLocks noChangeShapeType="1"/>
          </p:cNvSpPr>
          <p:nvPr/>
        </p:nvSpPr>
        <p:spPr bwMode="auto">
          <a:xfrm>
            <a:off x="1062038" y="4395788"/>
            <a:ext cx="0" cy="1335087"/>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1991" name="Line 7"/>
          <p:cNvSpPr>
            <a:spLocks noChangeShapeType="1"/>
          </p:cNvSpPr>
          <p:nvPr/>
        </p:nvSpPr>
        <p:spPr bwMode="auto">
          <a:xfrm>
            <a:off x="61722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1992" name="Line 8"/>
          <p:cNvSpPr>
            <a:spLocks noChangeShapeType="1"/>
          </p:cNvSpPr>
          <p:nvPr/>
        </p:nvSpPr>
        <p:spPr bwMode="auto">
          <a:xfrm>
            <a:off x="7391400" y="4395788"/>
            <a:ext cx="0" cy="1335087"/>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1015817" name="AutoShape 9"/>
          <p:cNvSpPr>
            <a:spLocks noChangeArrowheads="1"/>
          </p:cNvSpPr>
          <p:nvPr/>
        </p:nvSpPr>
        <p:spPr bwMode="auto">
          <a:xfrm>
            <a:off x="8662988" y="5640388"/>
            <a:ext cx="328612" cy="414337"/>
          </a:xfrm>
          <a:prstGeom prst="rightArrow">
            <a:avLst>
              <a:gd name="adj1" fmla="val 75009"/>
              <a:gd name="adj2" fmla="val 100000"/>
            </a:avLst>
          </a:prstGeom>
          <a:solidFill>
            <a:schemeClr val="accent1"/>
          </a:solidFill>
          <a:ln w="9525">
            <a:noFill/>
            <a:miter lim="800000"/>
            <a:headEnd/>
            <a:tailEnd/>
          </a:ln>
        </p:spPr>
        <p:txBody>
          <a:bodyPr wrap="none" anchor="ctr"/>
          <a:lstStyle/>
          <a:p>
            <a:endParaRPr lang="en-US"/>
          </a:p>
        </p:txBody>
      </p:sp>
      <p:sp>
        <p:nvSpPr>
          <p:cNvPr id="1015820" name="Rectangle 12"/>
          <p:cNvSpPr>
            <a:spLocks noChangeArrowheads="1"/>
          </p:cNvSpPr>
          <p:nvPr/>
        </p:nvSpPr>
        <p:spPr bwMode="auto">
          <a:xfrm>
            <a:off x="1752600" y="1295400"/>
            <a:ext cx="881062" cy="525462"/>
          </a:xfrm>
          <a:prstGeom prst="rect">
            <a:avLst/>
          </a:prstGeom>
          <a:noFill/>
          <a:ln w="9525">
            <a:noFill/>
            <a:miter lim="800000"/>
            <a:headEnd/>
            <a:tailEnd/>
          </a:ln>
        </p:spPr>
        <p:txBody>
          <a:bodyPr wrap="none" lIns="92075" tIns="46038" rIns="92075" bIns="46038">
            <a:spAutoFit/>
          </a:bodyPr>
          <a:lstStyle/>
          <a:p>
            <a:pPr>
              <a:lnSpc>
                <a:spcPct val="88000"/>
              </a:lnSpc>
            </a:pPr>
            <a:r>
              <a:rPr lang="en-US" sz="1600" dirty="0">
                <a:solidFill>
                  <a:schemeClr val="tx1"/>
                </a:solidFill>
                <a:latin typeface="Arial" charset="0"/>
              </a:rPr>
              <a:t>Star </a:t>
            </a:r>
          </a:p>
          <a:p>
            <a:pPr>
              <a:lnSpc>
                <a:spcPct val="88000"/>
              </a:lnSpc>
            </a:pPr>
            <a:r>
              <a:rPr lang="en-US" sz="1600" dirty="0">
                <a:solidFill>
                  <a:schemeClr val="tx1"/>
                </a:solidFill>
                <a:latin typeface="Arial" charset="0"/>
              </a:rPr>
              <a:t>Trigger</a:t>
            </a:r>
          </a:p>
        </p:txBody>
      </p:sp>
      <p:sp>
        <p:nvSpPr>
          <p:cNvPr id="41997" name="Rectangle 13"/>
          <p:cNvSpPr>
            <a:spLocks noChangeArrowheads="1"/>
          </p:cNvSpPr>
          <p:nvPr/>
        </p:nvSpPr>
        <p:spPr bwMode="auto">
          <a:xfrm>
            <a:off x="374650" y="635000"/>
            <a:ext cx="1404938" cy="417513"/>
          </a:xfrm>
          <a:prstGeom prst="rect">
            <a:avLst/>
          </a:prstGeom>
          <a:solidFill>
            <a:srgbClr val="33CCCC"/>
          </a:solidFill>
          <a:ln w="12700">
            <a:solidFill>
              <a:schemeClr val="bg2"/>
            </a:solidFill>
            <a:miter lim="800000"/>
            <a:headEnd/>
            <a:tailEnd/>
          </a:ln>
        </p:spPr>
        <p:txBody>
          <a:bodyPr lIns="92075" tIns="46038" rIns="92075" bIns="46038">
            <a:spAutoFit/>
          </a:bodyPr>
          <a:lstStyle/>
          <a:p>
            <a:pPr algn="l">
              <a:lnSpc>
                <a:spcPct val="88000"/>
              </a:lnSpc>
            </a:pPr>
            <a:r>
              <a:rPr lang="en-US">
                <a:solidFill>
                  <a:schemeClr val="tx1"/>
                </a:solidFill>
                <a:latin typeface="Arial" charset="0"/>
              </a:rPr>
              <a:t>PXI</a:t>
            </a:r>
          </a:p>
        </p:txBody>
      </p:sp>
      <p:sp>
        <p:nvSpPr>
          <p:cNvPr id="1015822" name="Rectangle 14"/>
          <p:cNvSpPr>
            <a:spLocks noChangeArrowheads="1"/>
          </p:cNvSpPr>
          <p:nvPr/>
        </p:nvSpPr>
        <p:spPr bwMode="auto">
          <a:xfrm>
            <a:off x="374650" y="1092200"/>
            <a:ext cx="1377950" cy="634662"/>
          </a:xfrm>
          <a:prstGeom prst="rect">
            <a:avLst/>
          </a:prstGeom>
          <a:solidFill>
            <a:srgbClr val="FF9900"/>
          </a:solidFill>
          <a:ln w="12700">
            <a:solidFill>
              <a:schemeClr val="bg2"/>
            </a:solidFill>
            <a:miter lim="800000"/>
            <a:headEnd/>
            <a:tailEnd/>
          </a:ln>
        </p:spPr>
        <p:txBody>
          <a:bodyPr wrap="square" lIns="92075" tIns="46038" rIns="92075" bIns="46038">
            <a:spAutoFit/>
          </a:bodyPr>
          <a:lstStyle/>
          <a:p>
            <a:pPr algn="l">
              <a:lnSpc>
                <a:spcPct val="88000"/>
              </a:lnSpc>
            </a:pPr>
            <a:r>
              <a:rPr lang="en-US" dirty="0">
                <a:solidFill>
                  <a:schemeClr val="tx1"/>
                </a:solidFill>
                <a:latin typeface="Arial" charset="0"/>
              </a:rPr>
              <a:t>PXI Express</a:t>
            </a:r>
          </a:p>
        </p:txBody>
      </p:sp>
      <p:sp>
        <p:nvSpPr>
          <p:cNvPr id="41999" name="Line 15"/>
          <p:cNvSpPr>
            <a:spLocks noChangeShapeType="1"/>
          </p:cNvSpPr>
          <p:nvPr/>
        </p:nvSpPr>
        <p:spPr bwMode="auto">
          <a:xfrm>
            <a:off x="8382000" y="4394200"/>
            <a:ext cx="0" cy="1335088"/>
          </a:xfrm>
          <a:prstGeom prst="line">
            <a:avLst/>
          </a:prstGeom>
          <a:noFill/>
          <a:ln w="12700">
            <a:solidFill>
              <a:schemeClr val="tx1"/>
            </a:solidFill>
            <a:round/>
            <a:headEnd type="stealth" w="med" len="lg"/>
            <a:tailEnd type="stealth" w="med" len="lg"/>
          </a:ln>
        </p:spPr>
        <p:txBody>
          <a:bodyPr wrap="none" anchor="ctr"/>
          <a:lstStyle/>
          <a:p>
            <a:endParaRPr lang="en-US"/>
          </a:p>
        </p:txBody>
      </p:sp>
      <p:grpSp>
        <p:nvGrpSpPr>
          <p:cNvPr id="2" name="Group 16"/>
          <p:cNvGrpSpPr>
            <a:grpSpLocks/>
          </p:cNvGrpSpPr>
          <p:nvPr/>
        </p:nvGrpSpPr>
        <p:grpSpPr bwMode="auto">
          <a:xfrm>
            <a:off x="2709863" y="2197100"/>
            <a:ext cx="5748337" cy="698500"/>
            <a:chOff x="1707" y="1192"/>
            <a:chExt cx="3621" cy="440"/>
          </a:xfrm>
        </p:grpSpPr>
        <p:sp>
          <p:nvSpPr>
            <p:cNvPr id="42030" name="Freeform 17"/>
            <p:cNvSpPr>
              <a:spLocks/>
            </p:cNvSpPr>
            <p:nvPr/>
          </p:nvSpPr>
          <p:spPr bwMode="auto">
            <a:xfrm>
              <a:off x="1707" y="1192"/>
              <a:ext cx="1336" cy="422"/>
            </a:xfrm>
            <a:custGeom>
              <a:avLst/>
              <a:gdLst>
                <a:gd name="T0" fmla="*/ 1335 w 1336"/>
                <a:gd name="T1" fmla="*/ 0 h 499"/>
                <a:gd name="T2" fmla="*/ 1335 w 1336"/>
                <a:gd name="T3" fmla="*/ 38 h 499"/>
                <a:gd name="T4" fmla="*/ 0 w 1336"/>
                <a:gd name="T5" fmla="*/ 38 h 499"/>
                <a:gd name="T6" fmla="*/ 0 w 1336"/>
                <a:gd name="T7" fmla="*/ 111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1335" y="0"/>
                  </a:moveTo>
                  <a:lnTo>
                    <a:pt x="1335" y="171"/>
                  </a:lnTo>
                  <a:lnTo>
                    <a:pt x="0" y="171"/>
                  </a:lnTo>
                  <a:lnTo>
                    <a:pt x="0" y="498"/>
                  </a:lnTo>
                </a:path>
              </a:pathLst>
            </a:custGeom>
            <a:noFill/>
            <a:ln w="38100" cap="rnd">
              <a:solidFill>
                <a:schemeClr val="accent1"/>
              </a:solidFill>
              <a:round/>
              <a:headEnd type="none" w="sm" len="sm"/>
              <a:tailEnd type="stealth" w="med" len="lg"/>
            </a:ln>
          </p:spPr>
          <p:txBody>
            <a:bodyPr/>
            <a:lstStyle/>
            <a:p>
              <a:endParaRPr lang="en-US"/>
            </a:p>
          </p:txBody>
        </p:sp>
        <p:sp>
          <p:nvSpPr>
            <p:cNvPr id="42031" name="Freeform 18"/>
            <p:cNvSpPr>
              <a:spLocks/>
            </p:cNvSpPr>
            <p:nvPr/>
          </p:nvSpPr>
          <p:spPr bwMode="auto">
            <a:xfrm>
              <a:off x="3447" y="1192"/>
              <a:ext cx="1336" cy="422"/>
            </a:xfrm>
            <a:custGeom>
              <a:avLst/>
              <a:gdLst>
                <a:gd name="T0" fmla="*/ 0 w 1336"/>
                <a:gd name="T1" fmla="*/ 0 h 499"/>
                <a:gd name="T2" fmla="*/ 0 w 1336"/>
                <a:gd name="T3" fmla="*/ 38 h 499"/>
                <a:gd name="T4" fmla="*/ 1335 w 1336"/>
                <a:gd name="T5" fmla="*/ 38 h 499"/>
                <a:gd name="T6" fmla="*/ 1335 w 1336"/>
                <a:gd name="T7" fmla="*/ 111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0" y="0"/>
                  </a:moveTo>
                  <a:lnTo>
                    <a:pt x="0" y="171"/>
                  </a:lnTo>
                  <a:lnTo>
                    <a:pt x="1335" y="171"/>
                  </a:lnTo>
                  <a:lnTo>
                    <a:pt x="1335" y="498"/>
                  </a:lnTo>
                </a:path>
              </a:pathLst>
            </a:custGeom>
            <a:noFill/>
            <a:ln w="38100" cap="rnd">
              <a:solidFill>
                <a:schemeClr val="accent1"/>
              </a:solidFill>
              <a:round/>
              <a:headEnd type="none" w="sm" len="sm"/>
              <a:tailEnd type="stealth" w="med" len="lg"/>
            </a:ln>
          </p:spPr>
          <p:txBody>
            <a:bodyPr/>
            <a:lstStyle/>
            <a:p>
              <a:endParaRPr lang="en-US"/>
            </a:p>
          </p:txBody>
        </p:sp>
        <p:sp>
          <p:nvSpPr>
            <p:cNvPr id="42032" name="Freeform 19"/>
            <p:cNvSpPr>
              <a:spLocks/>
            </p:cNvSpPr>
            <p:nvPr/>
          </p:nvSpPr>
          <p:spPr bwMode="auto">
            <a:xfrm>
              <a:off x="2524" y="1192"/>
              <a:ext cx="624" cy="437"/>
            </a:xfrm>
            <a:custGeom>
              <a:avLst/>
              <a:gdLst>
                <a:gd name="T0" fmla="*/ 623 w 624"/>
                <a:gd name="T1" fmla="*/ 0 h 551"/>
                <a:gd name="T2" fmla="*/ 623 w 624"/>
                <a:gd name="T3" fmla="*/ 37 h 551"/>
                <a:gd name="T4" fmla="*/ 0 w 624"/>
                <a:gd name="T5" fmla="*/ 37 h 551"/>
                <a:gd name="T6" fmla="*/ 0 w 624"/>
                <a:gd name="T7" fmla="*/ 68 h 551"/>
                <a:gd name="T8" fmla="*/ 0 60000 65536"/>
                <a:gd name="T9" fmla="*/ 0 60000 65536"/>
                <a:gd name="T10" fmla="*/ 0 60000 65536"/>
                <a:gd name="T11" fmla="*/ 0 60000 65536"/>
                <a:gd name="T12" fmla="*/ 0 w 624"/>
                <a:gd name="T13" fmla="*/ 0 h 551"/>
                <a:gd name="T14" fmla="*/ 624 w 624"/>
                <a:gd name="T15" fmla="*/ 551 h 551"/>
              </a:gdLst>
              <a:ahLst/>
              <a:cxnLst>
                <a:cxn ang="T8">
                  <a:pos x="T0" y="T1"/>
                </a:cxn>
                <a:cxn ang="T9">
                  <a:pos x="T2" y="T3"/>
                </a:cxn>
                <a:cxn ang="T10">
                  <a:pos x="T4" y="T5"/>
                </a:cxn>
                <a:cxn ang="T11">
                  <a:pos x="T6" y="T7"/>
                </a:cxn>
              </a:cxnLst>
              <a:rect l="T12" t="T13" r="T14" b="T15"/>
              <a:pathLst>
                <a:path w="624" h="551">
                  <a:moveTo>
                    <a:pt x="623" y="0"/>
                  </a:moveTo>
                  <a:lnTo>
                    <a:pt x="623" y="297"/>
                  </a:lnTo>
                  <a:lnTo>
                    <a:pt x="0" y="297"/>
                  </a:lnTo>
                  <a:lnTo>
                    <a:pt x="0" y="550"/>
                  </a:lnTo>
                </a:path>
              </a:pathLst>
            </a:custGeom>
            <a:noFill/>
            <a:ln w="38100" cap="rnd">
              <a:solidFill>
                <a:schemeClr val="accent1"/>
              </a:solidFill>
              <a:round/>
              <a:headEnd type="none" w="sm" len="sm"/>
              <a:tailEnd type="stealth" w="med" len="lg"/>
            </a:ln>
          </p:spPr>
          <p:txBody>
            <a:bodyPr/>
            <a:lstStyle/>
            <a:p>
              <a:endParaRPr lang="en-US"/>
            </a:p>
          </p:txBody>
        </p:sp>
        <p:sp>
          <p:nvSpPr>
            <p:cNvPr id="42033" name="Freeform 20"/>
            <p:cNvSpPr>
              <a:spLocks/>
            </p:cNvSpPr>
            <p:nvPr/>
          </p:nvSpPr>
          <p:spPr bwMode="auto">
            <a:xfrm>
              <a:off x="3356" y="1192"/>
              <a:ext cx="624" cy="437"/>
            </a:xfrm>
            <a:custGeom>
              <a:avLst/>
              <a:gdLst>
                <a:gd name="T0" fmla="*/ 0 w 624"/>
                <a:gd name="T1" fmla="*/ 0 h 564"/>
                <a:gd name="T2" fmla="*/ 0 w 624"/>
                <a:gd name="T3" fmla="*/ 31 h 564"/>
                <a:gd name="T4" fmla="*/ 623 w 624"/>
                <a:gd name="T5" fmla="*/ 31 h 564"/>
                <a:gd name="T6" fmla="*/ 623 w 624"/>
                <a:gd name="T7" fmla="*/ 57 h 564"/>
                <a:gd name="T8" fmla="*/ 0 60000 65536"/>
                <a:gd name="T9" fmla="*/ 0 60000 65536"/>
                <a:gd name="T10" fmla="*/ 0 60000 65536"/>
                <a:gd name="T11" fmla="*/ 0 60000 65536"/>
                <a:gd name="T12" fmla="*/ 0 w 624"/>
                <a:gd name="T13" fmla="*/ 0 h 564"/>
                <a:gd name="T14" fmla="*/ 624 w 624"/>
                <a:gd name="T15" fmla="*/ 564 h 564"/>
              </a:gdLst>
              <a:ahLst/>
              <a:cxnLst>
                <a:cxn ang="T8">
                  <a:pos x="T0" y="T1"/>
                </a:cxn>
                <a:cxn ang="T9">
                  <a:pos x="T2" y="T3"/>
                </a:cxn>
                <a:cxn ang="T10">
                  <a:pos x="T4" y="T5"/>
                </a:cxn>
                <a:cxn ang="T11">
                  <a:pos x="T6" y="T7"/>
                </a:cxn>
              </a:cxnLst>
              <a:rect l="T12" t="T13" r="T14" b="T15"/>
              <a:pathLst>
                <a:path w="624" h="564">
                  <a:moveTo>
                    <a:pt x="0" y="0"/>
                  </a:moveTo>
                  <a:lnTo>
                    <a:pt x="0" y="304"/>
                  </a:lnTo>
                  <a:lnTo>
                    <a:pt x="623" y="304"/>
                  </a:lnTo>
                  <a:lnTo>
                    <a:pt x="623" y="563"/>
                  </a:lnTo>
                </a:path>
              </a:pathLst>
            </a:custGeom>
            <a:noFill/>
            <a:ln w="38100" cap="rnd">
              <a:solidFill>
                <a:schemeClr val="accent1"/>
              </a:solidFill>
              <a:round/>
              <a:headEnd type="none" w="sm" len="sm"/>
              <a:tailEnd type="stealth" w="med" len="lg"/>
            </a:ln>
          </p:spPr>
          <p:txBody>
            <a:bodyPr/>
            <a:lstStyle/>
            <a:p>
              <a:endParaRPr lang="en-US"/>
            </a:p>
          </p:txBody>
        </p:sp>
        <p:sp>
          <p:nvSpPr>
            <p:cNvPr id="42034" name="Line 21"/>
            <p:cNvSpPr>
              <a:spLocks noChangeShapeType="1"/>
            </p:cNvSpPr>
            <p:nvPr/>
          </p:nvSpPr>
          <p:spPr bwMode="auto">
            <a:xfrm flipV="1">
              <a:off x="2023" y="1337"/>
              <a:ext cx="912" cy="0"/>
            </a:xfrm>
            <a:prstGeom prst="line">
              <a:avLst/>
            </a:prstGeom>
            <a:noFill/>
            <a:ln w="38100">
              <a:solidFill>
                <a:schemeClr val="accent1"/>
              </a:solidFill>
              <a:round/>
              <a:headEnd type="none" w="sm" len="sm"/>
              <a:tailEnd type="stealth" w="lg" len="med"/>
            </a:ln>
          </p:spPr>
          <p:txBody>
            <a:bodyPr wrap="none" anchor="ctr"/>
            <a:lstStyle/>
            <a:p>
              <a:endParaRPr lang="en-US"/>
            </a:p>
          </p:txBody>
        </p:sp>
        <p:sp>
          <p:nvSpPr>
            <p:cNvPr id="42035" name="Freeform 22"/>
            <p:cNvSpPr>
              <a:spLocks/>
            </p:cNvSpPr>
            <p:nvPr/>
          </p:nvSpPr>
          <p:spPr bwMode="auto">
            <a:xfrm>
              <a:off x="3408" y="1248"/>
              <a:ext cx="1920" cy="384"/>
            </a:xfrm>
            <a:custGeom>
              <a:avLst/>
              <a:gdLst>
                <a:gd name="T0" fmla="*/ 0 w 1336"/>
                <a:gd name="T1" fmla="*/ 0 h 499"/>
                <a:gd name="T2" fmla="*/ 0 w 1336"/>
                <a:gd name="T3" fmla="*/ 16 h 499"/>
                <a:gd name="T4" fmla="*/ 34922 w 1336"/>
                <a:gd name="T5" fmla="*/ 16 h 499"/>
                <a:gd name="T6" fmla="*/ 34922 w 1336"/>
                <a:gd name="T7" fmla="*/ 48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0" y="0"/>
                  </a:moveTo>
                  <a:lnTo>
                    <a:pt x="0" y="171"/>
                  </a:lnTo>
                  <a:lnTo>
                    <a:pt x="1335" y="171"/>
                  </a:lnTo>
                  <a:lnTo>
                    <a:pt x="1335" y="498"/>
                  </a:lnTo>
                </a:path>
              </a:pathLst>
            </a:custGeom>
            <a:noFill/>
            <a:ln w="38100" cap="rnd">
              <a:solidFill>
                <a:schemeClr val="accent1"/>
              </a:solidFill>
              <a:round/>
              <a:headEnd type="none" w="sm" len="sm"/>
              <a:tailEnd type="stealth" w="med" len="lg"/>
            </a:ln>
          </p:spPr>
          <p:txBody>
            <a:bodyPr/>
            <a:lstStyle/>
            <a:p>
              <a:endParaRPr lang="en-US"/>
            </a:p>
          </p:txBody>
        </p:sp>
      </p:grpSp>
      <p:sp>
        <p:nvSpPr>
          <p:cNvPr id="1015831" name="Rectangle 23"/>
          <p:cNvSpPr>
            <a:spLocks noChangeArrowheads="1"/>
          </p:cNvSpPr>
          <p:nvPr/>
        </p:nvSpPr>
        <p:spPr bwMode="auto">
          <a:xfrm>
            <a:off x="4660900" y="2128838"/>
            <a:ext cx="984250" cy="587375"/>
          </a:xfrm>
          <a:prstGeom prst="rect">
            <a:avLst/>
          </a:prstGeom>
          <a:solidFill>
            <a:srgbClr val="33CCCC"/>
          </a:solidFill>
          <a:ln w="12700">
            <a:solidFill>
              <a:schemeClr val="bg2"/>
            </a:solid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10 MHz</a:t>
            </a:r>
          </a:p>
          <a:p>
            <a:pPr>
              <a:lnSpc>
                <a:spcPct val="88000"/>
              </a:lnSpc>
            </a:pPr>
            <a:r>
              <a:rPr lang="en-US" sz="1800">
                <a:solidFill>
                  <a:schemeClr val="tx1"/>
                </a:solidFill>
                <a:latin typeface="Arial" charset="0"/>
              </a:rPr>
              <a:t>CLK</a:t>
            </a:r>
          </a:p>
        </p:txBody>
      </p:sp>
      <p:grpSp>
        <p:nvGrpSpPr>
          <p:cNvPr id="3" name="Group 24"/>
          <p:cNvGrpSpPr>
            <a:grpSpLocks/>
          </p:cNvGrpSpPr>
          <p:nvPr/>
        </p:nvGrpSpPr>
        <p:grpSpPr bwMode="auto">
          <a:xfrm>
            <a:off x="1752600" y="1905000"/>
            <a:ext cx="6553200" cy="1905000"/>
            <a:chOff x="1104" y="1008"/>
            <a:chExt cx="4128" cy="1200"/>
          </a:xfrm>
        </p:grpSpPr>
        <p:sp>
          <p:nvSpPr>
            <p:cNvPr id="42026" name="Freeform 25"/>
            <p:cNvSpPr>
              <a:spLocks/>
            </p:cNvSpPr>
            <p:nvPr/>
          </p:nvSpPr>
          <p:spPr bwMode="auto">
            <a:xfrm>
              <a:off x="1277" y="1172"/>
              <a:ext cx="1089" cy="851"/>
            </a:xfrm>
            <a:custGeom>
              <a:avLst/>
              <a:gdLst>
                <a:gd name="T0" fmla="*/ 177 w 1089"/>
                <a:gd name="T1" fmla="*/ 850 h 851"/>
                <a:gd name="T2" fmla="*/ 0 w 1089"/>
                <a:gd name="T3" fmla="*/ 850 h 851"/>
                <a:gd name="T4" fmla="*/ 0 w 1089"/>
                <a:gd name="T5" fmla="*/ 0 h 851"/>
                <a:gd name="T6" fmla="*/ 1088 w 1089"/>
                <a:gd name="T7" fmla="*/ 0 h 851"/>
                <a:gd name="T8" fmla="*/ 1088 w 1089"/>
                <a:gd name="T9" fmla="*/ 476 h 851"/>
                <a:gd name="T10" fmla="*/ 1088 w 1089"/>
                <a:gd name="T11" fmla="*/ 489 h 851"/>
                <a:gd name="T12" fmla="*/ 0 60000 65536"/>
                <a:gd name="T13" fmla="*/ 0 60000 65536"/>
                <a:gd name="T14" fmla="*/ 0 60000 65536"/>
                <a:gd name="T15" fmla="*/ 0 60000 65536"/>
                <a:gd name="T16" fmla="*/ 0 60000 65536"/>
                <a:gd name="T17" fmla="*/ 0 60000 65536"/>
                <a:gd name="T18" fmla="*/ 0 w 1089"/>
                <a:gd name="T19" fmla="*/ 0 h 851"/>
                <a:gd name="T20" fmla="*/ 1089 w 1089"/>
                <a:gd name="T21" fmla="*/ 851 h 851"/>
              </a:gdLst>
              <a:ahLst/>
              <a:cxnLst>
                <a:cxn ang="T12">
                  <a:pos x="T0" y="T1"/>
                </a:cxn>
                <a:cxn ang="T13">
                  <a:pos x="T2" y="T3"/>
                </a:cxn>
                <a:cxn ang="T14">
                  <a:pos x="T4" y="T5"/>
                </a:cxn>
                <a:cxn ang="T15">
                  <a:pos x="T6" y="T7"/>
                </a:cxn>
                <a:cxn ang="T16">
                  <a:pos x="T8" y="T9"/>
                </a:cxn>
                <a:cxn ang="T17">
                  <a:pos x="T10" y="T11"/>
                </a:cxn>
              </a:cxnLst>
              <a:rect l="T18" t="T19" r="T20" b="T21"/>
              <a:pathLst>
                <a:path w="1089" h="851">
                  <a:moveTo>
                    <a:pt x="177" y="850"/>
                  </a:moveTo>
                  <a:lnTo>
                    <a:pt x="0" y="850"/>
                  </a:lnTo>
                  <a:lnTo>
                    <a:pt x="0" y="0"/>
                  </a:lnTo>
                  <a:lnTo>
                    <a:pt x="1088" y="0"/>
                  </a:lnTo>
                  <a:lnTo>
                    <a:pt x="1088" y="476"/>
                  </a:lnTo>
                  <a:lnTo>
                    <a:pt x="1088" y="489"/>
                  </a:lnTo>
                </a:path>
              </a:pathLst>
            </a:custGeom>
            <a:noFill/>
            <a:ln w="25400" cap="rnd">
              <a:solidFill>
                <a:schemeClr val="folHlink"/>
              </a:solidFill>
              <a:round/>
              <a:headEnd type="none" w="sm" len="sm"/>
              <a:tailEnd type="stealth" w="med" len="lg"/>
            </a:ln>
          </p:spPr>
          <p:txBody>
            <a:bodyPr/>
            <a:lstStyle/>
            <a:p>
              <a:endParaRPr lang="en-US"/>
            </a:p>
          </p:txBody>
        </p:sp>
        <p:sp>
          <p:nvSpPr>
            <p:cNvPr id="42027" name="Freeform 26"/>
            <p:cNvSpPr>
              <a:spLocks/>
            </p:cNvSpPr>
            <p:nvPr/>
          </p:nvSpPr>
          <p:spPr bwMode="auto">
            <a:xfrm>
              <a:off x="1227" y="1122"/>
              <a:ext cx="2602" cy="963"/>
            </a:xfrm>
            <a:custGeom>
              <a:avLst/>
              <a:gdLst>
                <a:gd name="T0" fmla="*/ 238 w 2602"/>
                <a:gd name="T1" fmla="*/ 962 h 963"/>
                <a:gd name="T2" fmla="*/ 0 w 2602"/>
                <a:gd name="T3" fmla="*/ 962 h 963"/>
                <a:gd name="T4" fmla="*/ 0 w 2602"/>
                <a:gd name="T5" fmla="*/ 0 h 963"/>
                <a:gd name="T6" fmla="*/ 2601 w 2602"/>
                <a:gd name="T7" fmla="*/ 0 h 963"/>
                <a:gd name="T8" fmla="*/ 2601 w 2602"/>
                <a:gd name="T9" fmla="*/ 521 h 963"/>
                <a:gd name="T10" fmla="*/ 0 60000 65536"/>
                <a:gd name="T11" fmla="*/ 0 60000 65536"/>
                <a:gd name="T12" fmla="*/ 0 60000 65536"/>
                <a:gd name="T13" fmla="*/ 0 60000 65536"/>
                <a:gd name="T14" fmla="*/ 0 60000 65536"/>
                <a:gd name="T15" fmla="*/ 0 w 2602"/>
                <a:gd name="T16" fmla="*/ 0 h 963"/>
                <a:gd name="T17" fmla="*/ 2602 w 2602"/>
                <a:gd name="T18" fmla="*/ 963 h 963"/>
              </a:gdLst>
              <a:ahLst/>
              <a:cxnLst>
                <a:cxn ang="T10">
                  <a:pos x="T0" y="T1"/>
                </a:cxn>
                <a:cxn ang="T11">
                  <a:pos x="T2" y="T3"/>
                </a:cxn>
                <a:cxn ang="T12">
                  <a:pos x="T4" y="T5"/>
                </a:cxn>
                <a:cxn ang="T13">
                  <a:pos x="T6" y="T7"/>
                </a:cxn>
                <a:cxn ang="T14">
                  <a:pos x="T8" y="T9"/>
                </a:cxn>
              </a:cxnLst>
              <a:rect l="T15" t="T16" r="T17" b="T18"/>
              <a:pathLst>
                <a:path w="2602" h="963">
                  <a:moveTo>
                    <a:pt x="238" y="962"/>
                  </a:moveTo>
                  <a:lnTo>
                    <a:pt x="0" y="962"/>
                  </a:lnTo>
                  <a:lnTo>
                    <a:pt x="0" y="0"/>
                  </a:lnTo>
                  <a:lnTo>
                    <a:pt x="2601" y="0"/>
                  </a:lnTo>
                  <a:lnTo>
                    <a:pt x="2601" y="521"/>
                  </a:lnTo>
                </a:path>
              </a:pathLst>
            </a:custGeom>
            <a:noFill/>
            <a:ln w="25400" cap="rnd">
              <a:solidFill>
                <a:schemeClr val="folHlink"/>
              </a:solidFill>
              <a:round/>
              <a:headEnd type="none" w="sm" len="sm"/>
              <a:tailEnd type="stealth" w="med" len="lg"/>
            </a:ln>
          </p:spPr>
          <p:txBody>
            <a:bodyPr/>
            <a:lstStyle/>
            <a:p>
              <a:endParaRPr lang="en-US"/>
            </a:p>
          </p:txBody>
        </p:sp>
        <p:sp>
          <p:nvSpPr>
            <p:cNvPr id="42028" name="Freeform 27"/>
            <p:cNvSpPr>
              <a:spLocks/>
            </p:cNvSpPr>
            <p:nvPr/>
          </p:nvSpPr>
          <p:spPr bwMode="auto">
            <a:xfrm>
              <a:off x="1165" y="1072"/>
              <a:ext cx="3439" cy="1076"/>
            </a:xfrm>
            <a:custGeom>
              <a:avLst/>
              <a:gdLst>
                <a:gd name="T0" fmla="*/ 287 w 3439"/>
                <a:gd name="T1" fmla="*/ 1075 h 1076"/>
                <a:gd name="T2" fmla="*/ 0 w 3439"/>
                <a:gd name="T3" fmla="*/ 1075 h 1076"/>
                <a:gd name="T4" fmla="*/ 0 w 3439"/>
                <a:gd name="T5" fmla="*/ 0 h 1076"/>
                <a:gd name="T6" fmla="*/ 3438 w 3439"/>
                <a:gd name="T7" fmla="*/ 0 h 1076"/>
                <a:gd name="T8" fmla="*/ 3438 w 3439"/>
                <a:gd name="T9" fmla="*/ 291 h 1076"/>
                <a:gd name="T10" fmla="*/ 3438 w 3439"/>
                <a:gd name="T11" fmla="*/ 557 h 1076"/>
                <a:gd name="T12" fmla="*/ 0 60000 65536"/>
                <a:gd name="T13" fmla="*/ 0 60000 65536"/>
                <a:gd name="T14" fmla="*/ 0 60000 65536"/>
                <a:gd name="T15" fmla="*/ 0 60000 65536"/>
                <a:gd name="T16" fmla="*/ 0 60000 65536"/>
                <a:gd name="T17" fmla="*/ 0 60000 65536"/>
                <a:gd name="T18" fmla="*/ 0 w 3439"/>
                <a:gd name="T19" fmla="*/ 0 h 1076"/>
                <a:gd name="T20" fmla="*/ 3439 w 3439"/>
                <a:gd name="T21" fmla="*/ 1076 h 1076"/>
              </a:gdLst>
              <a:ahLst/>
              <a:cxnLst>
                <a:cxn ang="T12">
                  <a:pos x="T0" y="T1"/>
                </a:cxn>
                <a:cxn ang="T13">
                  <a:pos x="T2" y="T3"/>
                </a:cxn>
                <a:cxn ang="T14">
                  <a:pos x="T4" y="T5"/>
                </a:cxn>
                <a:cxn ang="T15">
                  <a:pos x="T6" y="T7"/>
                </a:cxn>
                <a:cxn ang="T16">
                  <a:pos x="T8" y="T9"/>
                </a:cxn>
                <a:cxn ang="T17">
                  <a:pos x="T10" y="T11"/>
                </a:cxn>
              </a:cxnLst>
              <a:rect l="T18" t="T19" r="T20" b="T21"/>
              <a:pathLst>
                <a:path w="3439" h="1076">
                  <a:moveTo>
                    <a:pt x="287" y="1075"/>
                  </a:moveTo>
                  <a:lnTo>
                    <a:pt x="0" y="1075"/>
                  </a:lnTo>
                  <a:lnTo>
                    <a:pt x="0" y="0"/>
                  </a:lnTo>
                  <a:lnTo>
                    <a:pt x="3438" y="0"/>
                  </a:lnTo>
                  <a:lnTo>
                    <a:pt x="3438" y="291"/>
                  </a:lnTo>
                  <a:lnTo>
                    <a:pt x="3438" y="557"/>
                  </a:lnTo>
                </a:path>
              </a:pathLst>
            </a:custGeom>
            <a:noFill/>
            <a:ln w="25400" cap="rnd">
              <a:solidFill>
                <a:schemeClr val="folHlink"/>
              </a:solidFill>
              <a:round/>
              <a:headEnd type="none" w="sm" len="sm"/>
              <a:tailEnd type="stealth" w="med" len="lg"/>
            </a:ln>
          </p:spPr>
          <p:txBody>
            <a:bodyPr/>
            <a:lstStyle/>
            <a:p>
              <a:endParaRPr lang="en-US"/>
            </a:p>
          </p:txBody>
        </p:sp>
        <p:sp>
          <p:nvSpPr>
            <p:cNvPr id="42029" name="Freeform 28"/>
            <p:cNvSpPr>
              <a:spLocks/>
            </p:cNvSpPr>
            <p:nvPr/>
          </p:nvSpPr>
          <p:spPr bwMode="auto">
            <a:xfrm>
              <a:off x="1104" y="1008"/>
              <a:ext cx="4128" cy="1200"/>
            </a:xfrm>
            <a:custGeom>
              <a:avLst/>
              <a:gdLst>
                <a:gd name="T0" fmla="*/ 1490 w 3439"/>
                <a:gd name="T1" fmla="*/ 2870 h 1076"/>
                <a:gd name="T2" fmla="*/ 0 w 3439"/>
                <a:gd name="T3" fmla="*/ 2870 h 1076"/>
                <a:gd name="T4" fmla="*/ 0 w 3439"/>
                <a:gd name="T5" fmla="*/ 0 h 1076"/>
                <a:gd name="T6" fmla="*/ 17789 w 3439"/>
                <a:gd name="T7" fmla="*/ 0 h 1076"/>
                <a:gd name="T8" fmla="*/ 17789 w 3439"/>
                <a:gd name="T9" fmla="*/ 778 h 1076"/>
                <a:gd name="T10" fmla="*/ 17789 w 3439"/>
                <a:gd name="T11" fmla="*/ 1488 h 1076"/>
                <a:gd name="T12" fmla="*/ 0 60000 65536"/>
                <a:gd name="T13" fmla="*/ 0 60000 65536"/>
                <a:gd name="T14" fmla="*/ 0 60000 65536"/>
                <a:gd name="T15" fmla="*/ 0 60000 65536"/>
                <a:gd name="T16" fmla="*/ 0 60000 65536"/>
                <a:gd name="T17" fmla="*/ 0 60000 65536"/>
                <a:gd name="T18" fmla="*/ 0 w 3439"/>
                <a:gd name="T19" fmla="*/ 0 h 1076"/>
                <a:gd name="T20" fmla="*/ 3439 w 3439"/>
                <a:gd name="T21" fmla="*/ 1076 h 1076"/>
              </a:gdLst>
              <a:ahLst/>
              <a:cxnLst>
                <a:cxn ang="T12">
                  <a:pos x="T0" y="T1"/>
                </a:cxn>
                <a:cxn ang="T13">
                  <a:pos x="T2" y="T3"/>
                </a:cxn>
                <a:cxn ang="T14">
                  <a:pos x="T4" y="T5"/>
                </a:cxn>
                <a:cxn ang="T15">
                  <a:pos x="T6" y="T7"/>
                </a:cxn>
                <a:cxn ang="T16">
                  <a:pos x="T8" y="T9"/>
                </a:cxn>
                <a:cxn ang="T17">
                  <a:pos x="T10" y="T11"/>
                </a:cxn>
              </a:cxnLst>
              <a:rect l="T18" t="T19" r="T20" b="T21"/>
              <a:pathLst>
                <a:path w="3439" h="1076">
                  <a:moveTo>
                    <a:pt x="287" y="1075"/>
                  </a:moveTo>
                  <a:lnTo>
                    <a:pt x="0" y="1075"/>
                  </a:lnTo>
                  <a:lnTo>
                    <a:pt x="0" y="0"/>
                  </a:lnTo>
                  <a:lnTo>
                    <a:pt x="3438" y="0"/>
                  </a:lnTo>
                  <a:lnTo>
                    <a:pt x="3438" y="291"/>
                  </a:lnTo>
                  <a:lnTo>
                    <a:pt x="3438" y="557"/>
                  </a:lnTo>
                </a:path>
              </a:pathLst>
            </a:custGeom>
            <a:noFill/>
            <a:ln w="25400" cap="rnd">
              <a:solidFill>
                <a:schemeClr val="folHlink"/>
              </a:solidFill>
              <a:round/>
              <a:headEnd type="none" w="sm" len="sm"/>
              <a:tailEnd type="stealth" w="med" len="lg"/>
            </a:ln>
          </p:spPr>
          <p:txBody>
            <a:bodyPr/>
            <a:lstStyle/>
            <a:p>
              <a:endParaRPr lang="en-US"/>
            </a:p>
          </p:txBody>
        </p:sp>
      </p:grpSp>
      <p:grpSp>
        <p:nvGrpSpPr>
          <p:cNvPr id="4" name="Group 42"/>
          <p:cNvGrpSpPr>
            <a:grpSpLocks/>
          </p:cNvGrpSpPr>
          <p:nvPr/>
        </p:nvGrpSpPr>
        <p:grpSpPr bwMode="auto">
          <a:xfrm>
            <a:off x="2587625" y="609600"/>
            <a:ext cx="5105400" cy="2286000"/>
            <a:chOff x="1872" y="240"/>
            <a:chExt cx="3216" cy="1440"/>
          </a:xfrm>
        </p:grpSpPr>
        <p:sp>
          <p:nvSpPr>
            <p:cNvPr id="42011" name="Rectangle 43"/>
            <p:cNvSpPr>
              <a:spLocks noChangeArrowheads="1"/>
            </p:cNvSpPr>
            <p:nvPr/>
          </p:nvSpPr>
          <p:spPr bwMode="auto">
            <a:xfrm>
              <a:off x="2872" y="240"/>
              <a:ext cx="1212" cy="370"/>
            </a:xfrm>
            <a:prstGeom prst="rect">
              <a:avLst/>
            </a:prstGeom>
            <a:solidFill>
              <a:srgbClr val="FF9900"/>
            </a:solidFill>
            <a:ln w="12700">
              <a:solidFill>
                <a:schemeClr val="bg2"/>
              </a:solid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100 MHz</a:t>
              </a:r>
            </a:p>
            <a:p>
              <a:pPr>
                <a:lnSpc>
                  <a:spcPct val="88000"/>
                </a:lnSpc>
              </a:pPr>
              <a:r>
                <a:rPr lang="en-US" sz="1800">
                  <a:solidFill>
                    <a:schemeClr val="tx1"/>
                  </a:solidFill>
                  <a:latin typeface="Arial" charset="0"/>
                </a:rPr>
                <a:t>Differential CLK</a:t>
              </a:r>
            </a:p>
          </p:txBody>
        </p:sp>
        <p:sp>
          <p:nvSpPr>
            <p:cNvPr id="42012" name="Line 44"/>
            <p:cNvSpPr>
              <a:spLocks noChangeShapeType="1"/>
            </p:cNvSpPr>
            <p:nvPr/>
          </p:nvSpPr>
          <p:spPr bwMode="auto">
            <a:xfrm flipH="1">
              <a:off x="1872" y="384"/>
              <a:ext cx="1008" cy="0"/>
            </a:xfrm>
            <a:prstGeom prst="line">
              <a:avLst/>
            </a:prstGeom>
            <a:noFill/>
            <a:ln w="25400">
              <a:solidFill>
                <a:srgbClr val="FF6600"/>
              </a:solidFill>
              <a:round/>
              <a:headEnd/>
              <a:tailEnd type="none" w="sm" len="sm"/>
            </a:ln>
          </p:spPr>
          <p:txBody>
            <a:bodyPr wrap="none" anchor="ctr"/>
            <a:lstStyle/>
            <a:p>
              <a:endParaRPr lang="en-US"/>
            </a:p>
          </p:txBody>
        </p:sp>
        <p:sp>
          <p:nvSpPr>
            <p:cNvPr id="42013" name="Line 45"/>
            <p:cNvSpPr>
              <a:spLocks noChangeShapeType="1"/>
            </p:cNvSpPr>
            <p:nvPr/>
          </p:nvSpPr>
          <p:spPr bwMode="auto">
            <a:xfrm flipH="1">
              <a:off x="1872" y="384"/>
              <a:ext cx="0" cy="1296"/>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2014" name="Line 46"/>
            <p:cNvSpPr>
              <a:spLocks noChangeShapeType="1"/>
            </p:cNvSpPr>
            <p:nvPr/>
          </p:nvSpPr>
          <p:spPr bwMode="auto">
            <a:xfrm flipH="1">
              <a:off x="2688" y="480"/>
              <a:ext cx="192" cy="0"/>
            </a:xfrm>
            <a:prstGeom prst="line">
              <a:avLst/>
            </a:prstGeom>
            <a:noFill/>
            <a:ln w="25400">
              <a:solidFill>
                <a:srgbClr val="FF6600"/>
              </a:solidFill>
              <a:round/>
              <a:headEnd/>
              <a:tailEnd type="none" w="sm" len="sm"/>
            </a:ln>
          </p:spPr>
          <p:txBody>
            <a:bodyPr wrap="none" anchor="ctr"/>
            <a:lstStyle/>
            <a:p>
              <a:endParaRPr lang="en-US"/>
            </a:p>
          </p:txBody>
        </p:sp>
        <p:sp>
          <p:nvSpPr>
            <p:cNvPr id="42015" name="Line 47"/>
            <p:cNvSpPr>
              <a:spLocks noChangeShapeType="1"/>
            </p:cNvSpPr>
            <p:nvPr/>
          </p:nvSpPr>
          <p:spPr bwMode="auto">
            <a:xfrm flipH="1">
              <a:off x="2688" y="480"/>
              <a:ext cx="0" cy="1200"/>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2016" name="Line 48"/>
            <p:cNvSpPr>
              <a:spLocks noChangeShapeType="1"/>
            </p:cNvSpPr>
            <p:nvPr/>
          </p:nvSpPr>
          <p:spPr bwMode="auto">
            <a:xfrm flipH="1">
              <a:off x="4080" y="480"/>
              <a:ext cx="192" cy="0"/>
            </a:xfrm>
            <a:prstGeom prst="line">
              <a:avLst/>
            </a:prstGeom>
            <a:noFill/>
            <a:ln w="25400">
              <a:solidFill>
                <a:srgbClr val="FF6600"/>
              </a:solidFill>
              <a:round/>
              <a:headEnd/>
              <a:tailEnd type="none" w="sm" len="sm"/>
            </a:ln>
          </p:spPr>
          <p:txBody>
            <a:bodyPr wrap="none" anchor="ctr"/>
            <a:lstStyle/>
            <a:p>
              <a:endParaRPr lang="en-US"/>
            </a:p>
          </p:txBody>
        </p:sp>
        <p:sp>
          <p:nvSpPr>
            <p:cNvPr id="42017" name="Line 49"/>
            <p:cNvSpPr>
              <a:spLocks noChangeShapeType="1"/>
            </p:cNvSpPr>
            <p:nvPr/>
          </p:nvSpPr>
          <p:spPr bwMode="auto">
            <a:xfrm flipH="1">
              <a:off x="4272" y="480"/>
              <a:ext cx="0" cy="1200"/>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2018" name="Line 50"/>
            <p:cNvSpPr>
              <a:spLocks noChangeShapeType="1"/>
            </p:cNvSpPr>
            <p:nvPr/>
          </p:nvSpPr>
          <p:spPr bwMode="auto">
            <a:xfrm flipH="1">
              <a:off x="4080" y="384"/>
              <a:ext cx="1008" cy="0"/>
            </a:xfrm>
            <a:prstGeom prst="line">
              <a:avLst/>
            </a:prstGeom>
            <a:noFill/>
            <a:ln w="25400">
              <a:solidFill>
                <a:srgbClr val="FF6600"/>
              </a:solidFill>
              <a:round/>
              <a:headEnd/>
              <a:tailEnd type="none" w="sm" len="sm"/>
            </a:ln>
          </p:spPr>
          <p:txBody>
            <a:bodyPr wrap="none" anchor="ctr"/>
            <a:lstStyle/>
            <a:p>
              <a:endParaRPr lang="en-US"/>
            </a:p>
          </p:txBody>
        </p:sp>
        <p:sp>
          <p:nvSpPr>
            <p:cNvPr id="42019" name="Line 51"/>
            <p:cNvSpPr>
              <a:spLocks noChangeShapeType="1"/>
            </p:cNvSpPr>
            <p:nvPr/>
          </p:nvSpPr>
          <p:spPr bwMode="auto">
            <a:xfrm flipH="1">
              <a:off x="5088" y="384"/>
              <a:ext cx="0" cy="1296"/>
            </a:xfrm>
            <a:prstGeom prst="line">
              <a:avLst/>
            </a:prstGeom>
            <a:noFill/>
            <a:ln w="25400">
              <a:solidFill>
                <a:srgbClr val="FF6600"/>
              </a:solidFill>
              <a:round/>
              <a:headEnd type="none" w="sm" len="sm"/>
              <a:tailEnd type="triangle" w="med" len="med"/>
            </a:ln>
          </p:spPr>
          <p:txBody>
            <a:bodyPr wrap="none" anchor="ctr"/>
            <a:lstStyle/>
            <a:p>
              <a:endParaRPr lang="en-US"/>
            </a:p>
          </p:txBody>
        </p:sp>
      </p:grpSp>
      <p:grpSp>
        <p:nvGrpSpPr>
          <p:cNvPr id="5" name="Group 66"/>
          <p:cNvGrpSpPr/>
          <p:nvPr/>
        </p:nvGrpSpPr>
        <p:grpSpPr>
          <a:xfrm>
            <a:off x="320675" y="2844800"/>
            <a:ext cx="8899525" cy="1574800"/>
            <a:chOff x="320675" y="4292600"/>
            <a:chExt cx="8899525" cy="1574800"/>
          </a:xfrm>
        </p:grpSpPr>
        <p:sp>
          <p:nvSpPr>
            <p:cNvPr id="52" name="Rectangle 10"/>
            <p:cNvSpPr>
              <a:spLocks noChangeArrowheads="1"/>
            </p:cNvSpPr>
            <p:nvPr/>
          </p:nvSpPr>
          <p:spPr bwMode="blackWhite">
            <a:xfrm>
              <a:off x="619125" y="4292600"/>
              <a:ext cx="1087438" cy="1573213"/>
            </a:xfrm>
            <a:prstGeom prst="rect">
              <a:avLst/>
            </a:prstGeom>
            <a:solidFill>
              <a:schemeClr val="bg2"/>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3" name="Rectangle 11"/>
            <p:cNvSpPr>
              <a:spLocks noChangeArrowheads="1"/>
            </p:cNvSpPr>
            <p:nvPr/>
          </p:nvSpPr>
          <p:spPr bwMode="auto">
            <a:xfrm rot="-5400000">
              <a:off x="577850" y="4302125"/>
              <a:ext cx="1181100" cy="1695450"/>
            </a:xfrm>
            <a:prstGeom prst="rect">
              <a:avLst/>
            </a:prstGeom>
            <a:noFill/>
            <a:ln w="9525">
              <a:noFill/>
              <a:miter lim="800000"/>
              <a:headEnd/>
              <a:tailEnd/>
            </a:ln>
          </p:spPr>
          <p:txBody>
            <a:bodyPr wrap="none" lIns="92075" tIns="46038" rIns="92075" bIns="46038" anchor="ctr"/>
            <a:lstStyle/>
            <a:p>
              <a:pPr>
                <a:lnSpc>
                  <a:spcPct val="88000"/>
                </a:lnSpc>
              </a:pPr>
              <a:r>
                <a:rPr lang="en-US" dirty="0">
                  <a:solidFill>
                    <a:schemeClr val="tx1"/>
                  </a:solidFill>
                </a:rPr>
                <a:t>PXI Express </a:t>
              </a:r>
            </a:p>
            <a:p>
              <a:pPr>
                <a:lnSpc>
                  <a:spcPct val="88000"/>
                </a:lnSpc>
              </a:pPr>
              <a:r>
                <a:rPr lang="en-US" sz="1800" dirty="0">
                  <a:solidFill>
                    <a:schemeClr val="tx1"/>
                  </a:solidFill>
                  <a:latin typeface="Arial" charset="0"/>
                </a:rPr>
                <a:t>System</a:t>
              </a:r>
            </a:p>
            <a:p>
              <a:pPr>
                <a:lnSpc>
                  <a:spcPct val="88000"/>
                </a:lnSpc>
              </a:pPr>
              <a:r>
                <a:rPr lang="en-US" sz="1800" dirty="0">
                  <a:solidFill>
                    <a:schemeClr val="tx1"/>
                  </a:solidFill>
                  <a:latin typeface="Arial" charset="0"/>
                </a:rPr>
                <a:t>Controller</a:t>
              </a:r>
            </a:p>
          </p:txBody>
        </p:sp>
        <p:sp>
          <p:nvSpPr>
            <p:cNvPr id="54" name="Rectangle 59"/>
            <p:cNvSpPr>
              <a:spLocks noChangeArrowheads="1"/>
            </p:cNvSpPr>
            <p:nvPr/>
          </p:nvSpPr>
          <p:spPr bwMode="blackWhite">
            <a:xfrm>
              <a:off x="2197100" y="4349750"/>
              <a:ext cx="860425" cy="151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55" name="Rectangle 60"/>
            <p:cNvSpPr>
              <a:spLocks noChangeArrowheads="1"/>
            </p:cNvSpPr>
            <p:nvPr/>
          </p:nvSpPr>
          <p:spPr bwMode="auto">
            <a:xfrm rot="-5400000">
              <a:off x="2286000" y="4654550"/>
              <a:ext cx="704850" cy="1695450"/>
            </a:xfrm>
            <a:prstGeom prst="rect">
              <a:avLst/>
            </a:prstGeom>
            <a:noFill/>
            <a:ln w="9525">
              <a:noFill/>
              <a:miter lim="800000"/>
              <a:headEnd/>
              <a:tailEnd/>
            </a:ln>
          </p:spPr>
          <p:txBody>
            <a:bodyPr wrap="none" lIns="92075" tIns="46038" rIns="92075" bIns="46038" anchor="ctr"/>
            <a:lstStyle/>
            <a:p>
              <a:pPr>
                <a:lnSpc>
                  <a:spcPct val="88000"/>
                </a:lnSpc>
              </a:pPr>
              <a:r>
                <a:rPr lang="en-US" sz="1800" dirty="0">
                  <a:solidFill>
                    <a:schemeClr val="tx1"/>
                  </a:solidFill>
                  <a:latin typeface="Arial" charset="0"/>
                </a:rPr>
                <a:t>PXI Express</a:t>
              </a:r>
            </a:p>
            <a:p>
              <a:pPr>
                <a:lnSpc>
                  <a:spcPct val="88000"/>
                </a:lnSpc>
              </a:pPr>
              <a:r>
                <a:rPr lang="en-US" sz="1800" dirty="0">
                  <a:solidFill>
                    <a:schemeClr val="tx1"/>
                  </a:solidFill>
                  <a:latin typeface="Arial" charset="0"/>
                </a:rPr>
                <a:t> System</a:t>
              </a:r>
            </a:p>
            <a:p>
              <a:pPr>
                <a:lnSpc>
                  <a:spcPct val="88000"/>
                </a:lnSpc>
              </a:pPr>
              <a:r>
                <a:rPr lang="en-US" sz="1800" dirty="0">
                  <a:solidFill>
                    <a:schemeClr val="tx1"/>
                  </a:solidFill>
                  <a:latin typeface="Arial" charset="0"/>
                </a:rPr>
                <a:t>Timing Slot</a:t>
              </a:r>
            </a:p>
          </p:txBody>
        </p:sp>
        <p:grpSp>
          <p:nvGrpSpPr>
            <p:cNvPr id="6" name="Group 61"/>
            <p:cNvGrpSpPr>
              <a:grpSpLocks/>
            </p:cNvGrpSpPr>
            <p:nvPr/>
          </p:nvGrpSpPr>
          <p:grpSpPr bwMode="auto">
            <a:xfrm>
              <a:off x="5480050" y="4356100"/>
              <a:ext cx="1695450" cy="1511300"/>
              <a:chOff x="1960" y="1628"/>
              <a:chExt cx="1068" cy="952"/>
            </a:xfrm>
          </p:grpSpPr>
          <p:sp>
            <p:nvSpPr>
              <p:cNvPr id="57" name="Rectangle 62"/>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58" name="Rectangle 63"/>
              <p:cNvSpPr>
                <a:spLocks noChangeArrowheads="1"/>
              </p:cNvSpPr>
              <p:nvPr/>
            </p:nvSpPr>
            <p:spPr bwMode="auto">
              <a:xfrm rot="16200000">
                <a:off x="2272" y="1780"/>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grpSp>
          <p:nvGrpSpPr>
            <p:cNvPr id="7" name="Group 64"/>
            <p:cNvGrpSpPr>
              <a:grpSpLocks/>
            </p:cNvGrpSpPr>
            <p:nvPr/>
          </p:nvGrpSpPr>
          <p:grpSpPr bwMode="auto">
            <a:xfrm>
              <a:off x="6724650" y="4343400"/>
              <a:ext cx="1695450" cy="1511300"/>
              <a:chOff x="1960" y="1628"/>
              <a:chExt cx="1068" cy="952"/>
            </a:xfrm>
          </p:grpSpPr>
          <p:sp>
            <p:nvSpPr>
              <p:cNvPr id="60" name="Rectangle 65"/>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61" name="Rectangle 66"/>
              <p:cNvSpPr>
                <a:spLocks noChangeArrowheads="1"/>
              </p:cNvSpPr>
              <p:nvPr/>
            </p:nvSpPr>
            <p:spPr bwMode="auto">
              <a:xfrm rot="16200000">
                <a:off x="2272" y="1824"/>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grpSp>
          <p:nvGrpSpPr>
            <p:cNvPr id="8" name="Group 67"/>
            <p:cNvGrpSpPr>
              <a:grpSpLocks/>
            </p:cNvGrpSpPr>
            <p:nvPr/>
          </p:nvGrpSpPr>
          <p:grpSpPr bwMode="auto">
            <a:xfrm>
              <a:off x="3149600" y="4349750"/>
              <a:ext cx="1695450" cy="1511300"/>
              <a:chOff x="1960" y="1628"/>
              <a:chExt cx="1068" cy="952"/>
            </a:xfrm>
          </p:grpSpPr>
          <p:sp>
            <p:nvSpPr>
              <p:cNvPr id="63" name="Rectangle 68"/>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64" name="Rectangle 69"/>
              <p:cNvSpPr>
                <a:spLocks noChangeArrowheads="1"/>
              </p:cNvSpPr>
              <p:nvPr/>
            </p:nvSpPr>
            <p:spPr bwMode="auto">
              <a:xfrm rot="16200000">
                <a:off x="2272" y="1724"/>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sp>
          <p:nvSpPr>
            <p:cNvPr id="65" name="Rectangle 70"/>
            <p:cNvSpPr>
              <a:spLocks noChangeArrowheads="1"/>
            </p:cNvSpPr>
            <p:nvPr/>
          </p:nvSpPr>
          <p:spPr bwMode="blackWhite">
            <a:xfrm>
              <a:off x="8066088" y="4356100"/>
              <a:ext cx="582612" cy="151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66" name="Rectangle 71"/>
            <p:cNvSpPr>
              <a:spLocks noChangeArrowheads="1"/>
            </p:cNvSpPr>
            <p:nvPr/>
          </p:nvSpPr>
          <p:spPr bwMode="auto">
            <a:xfrm rot="-5400000">
              <a:off x="8020050" y="4438649"/>
              <a:ext cx="704850" cy="1695450"/>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PXI-1</a:t>
              </a:r>
            </a:p>
            <a:p>
              <a:r>
                <a:rPr lang="en-US" sz="1600" dirty="0">
                  <a:solidFill>
                    <a:schemeClr val="tx1"/>
                  </a:solidFill>
                  <a:latin typeface="Arial" charset="0"/>
                </a:rPr>
                <a:t>Peripheral</a:t>
              </a:r>
            </a:p>
          </p:txBody>
        </p:sp>
      </p:grpSp>
      <p:sp>
        <p:nvSpPr>
          <p:cNvPr id="81" name="Rectangle 13"/>
          <p:cNvSpPr>
            <a:spLocks noChangeArrowheads="1"/>
          </p:cNvSpPr>
          <p:nvPr/>
        </p:nvSpPr>
        <p:spPr bwMode="auto">
          <a:xfrm>
            <a:off x="349250" y="635000"/>
            <a:ext cx="1441450" cy="417513"/>
          </a:xfrm>
          <a:prstGeom prst="rect">
            <a:avLst/>
          </a:prstGeom>
          <a:solidFill>
            <a:srgbClr val="33CCCC"/>
          </a:solidFill>
          <a:ln w="12700">
            <a:solidFill>
              <a:schemeClr val="bg2"/>
            </a:solidFill>
            <a:miter lim="800000"/>
            <a:headEnd/>
            <a:tailEnd/>
          </a:ln>
        </p:spPr>
        <p:txBody>
          <a:bodyPr lIns="92075" tIns="46038" rIns="92075" bIns="46038">
            <a:spAutoFit/>
          </a:bodyPr>
          <a:lstStyle/>
          <a:p>
            <a:pPr algn="l">
              <a:lnSpc>
                <a:spcPct val="88000"/>
              </a:lnSpc>
            </a:pPr>
            <a:r>
              <a:rPr lang="en-US">
                <a:solidFill>
                  <a:schemeClr val="tx1"/>
                </a:solidFill>
                <a:latin typeface="Arial" charset="0"/>
              </a:rPr>
              <a:t>PXI</a:t>
            </a:r>
          </a:p>
        </p:txBody>
      </p:sp>
      <p:sp>
        <p:nvSpPr>
          <p:cNvPr id="82" name="Rectangle 14"/>
          <p:cNvSpPr>
            <a:spLocks noChangeArrowheads="1"/>
          </p:cNvSpPr>
          <p:nvPr/>
        </p:nvSpPr>
        <p:spPr bwMode="auto">
          <a:xfrm>
            <a:off x="349250" y="1092200"/>
            <a:ext cx="1454150" cy="742950"/>
          </a:xfrm>
          <a:prstGeom prst="rect">
            <a:avLst/>
          </a:prstGeom>
          <a:solidFill>
            <a:srgbClr val="FF9900"/>
          </a:solidFill>
          <a:ln w="12700">
            <a:solidFill>
              <a:schemeClr val="bg2"/>
            </a:solidFill>
            <a:miter lim="800000"/>
            <a:headEnd/>
            <a:tailEnd/>
          </a:ln>
        </p:spPr>
        <p:txBody>
          <a:bodyPr lIns="92075" tIns="46038" rIns="92075" bIns="46038">
            <a:spAutoFit/>
          </a:bodyPr>
          <a:lstStyle/>
          <a:p>
            <a:pPr algn="l">
              <a:lnSpc>
                <a:spcPct val="88000"/>
              </a:lnSpc>
            </a:pPr>
            <a:r>
              <a:rPr lang="en-US" dirty="0">
                <a:solidFill>
                  <a:schemeClr val="tx1"/>
                </a:solidFill>
                <a:latin typeface="Arial" charset="0"/>
              </a:rPr>
              <a:t>PXI Express</a:t>
            </a:r>
          </a:p>
        </p:txBody>
      </p:sp>
      <p:sp>
        <p:nvSpPr>
          <p:cNvPr id="56" name="Footer Placeholder 5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3915457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5822"/>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1015820"/>
                                        </p:tgtEl>
                                        <p:attrNameLst>
                                          <p:attrName>style.opacity</p:attrName>
                                        </p:attrNameLst>
                                      </p:cBhvr>
                                      <p:to>
                                        <p:strVal val="0.25"/>
                                      </p:to>
                                    </p:set>
                                    <p:animEffect filter="image" prLst="opacity: 0.25">
                                      <p:cBhvr rctx="IE">
                                        <p:cTn id="9" dur="indefinite"/>
                                        <p:tgtEl>
                                          <p:spTgt spid="1015820"/>
                                        </p:tgtEl>
                                      </p:cBhvr>
                                    </p:animEffect>
                                  </p:childTnLst>
                                </p:cTn>
                              </p:par>
                              <p:par>
                                <p:cTn id="10" presetID="9" presetClass="emph" presetSubtype="0" nodeType="withEffect">
                                  <p:stCondLst>
                                    <p:cond delay="0"/>
                                  </p:stCondLst>
                                  <p:childTnLst>
                                    <p:set>
                                      <p:cBhvr rctx="PPT">
                                        <p:cTn id="11" dur="indefinite"/>
                                        <p:tgtEl>
                                          <p:spTgt spid="3"/>
                                        </p:tgtEl>
                                        <p:attrNameLst>
                                          <p:attrName>style.opacity</p:attrName>
                                        </p:attrNameLst>
                                      </p:cBhvr>
                                      <p:to>
                                        <p:strVal val="0.25"/>
                                      </p:to>
                                    </p:set>
                                    <p:animEffect filter="image" prLst="opacity: 0.25">
                                      <p:cBhvr rctx="IE">
                                        <p:cTn id="12" dur="indefinite"/>
                                        <p:tgtEl>
                                          <p:spTgt spid="3"/>
                                        </p:tgtEl>
                                      </p:cBhvr>
                                    </p:animEffect>
                                  </p:childTnLst>
                                </p:cTn>
                              </p:par>
                              <p:par>
                                <p:cTn id="13" presetID="9" presetClass="emph" presetSubtype="0" grpId="0" nodeType="withEffect">
                                  <p:stCondLst>
                                    <p:cond delay="0"/>
                                  </p:stCondLst>
                                  <p:childTnLst>
                                    <p:set>
                                      <p:cBhvr rctx="PPT">
                                        <p:cTn id="14" dur="indefinite"/>
                                        <p:tgtEl>
                                          <p:spTgt spid="1015831"/>
                                        </p:tgtEl>
                                        <p:attrNameLst>
                                          <p:attrName>style.opacity</p:attrName>
                                        </p:attrNameLst>
                                      </p:cBhvr>
                                      <p:to>
                                        <p:strVal val="0.25"/>
                                      </p:to>
                                    </p:set>
                                    <p:animEffect filter="image" prLst="opacity: 0.25">
                                      <p:cBhvr rctx="IE">
                                        <p:cTn id="15" dur="indefinite"/>
                                        <p:tgtEl>
                                          <p:spTgt spid="1015831"/>
                                        </p:tgtEl>
                                      </p:cBhvr>
                                    </p:animEffect>
                                  </p:childTnLst>
                                </p:cTn>
                              </p:par>
                              <p:par>
                                <p:cTn id="16" presetID="9" presetClass="emph" presetSubtype="0" nodeType="withEffect">
                                  <p:stCondLst>
                                    <p:cond delay="0"/>
                                  </p:stCondLst>
                                  <p:childTnLst>
                                    <p:set>
                                      <p:cBhvr rctx="PPT">
                                        <p:cTn id="17" dur="indefinite"/>
                                        <p:tgtEl>
                                          <p:spTgt spid="2"/>
                                        </p:tgtEl>
                                        <p:attrNameLst>
                                          <p:attrName>style.opacity</p:attrName>
                                        </p:attrNameLst>
                                      </p:cBhvr>
                                      <p:to>
                                        <p:strVal val="0.25"/>
                                      </p:to>
                                    </p:set>
                                    <p:animEffect filter="image" prLst="opacity: 0.25">
                                      <p:cBhvr rctx="IE">
                                        <p:cTn id="18" dur="indefinite"/>
                                        <p:tgtEl>
                                          <p:spTgt spid="2"/>
                                        </p:tgtEl>
                                      </p:cBhvr>
                                    </p:animEffect>
                                  </p:childTnLst>
                                </p:cTn>
                              </p:par>
                              <p:par>
                                <p:cTn id="19" presetID="9" presetClass="emph" presetSubtype="0" grpId="0" nodeType="withEffect">
                                  <p:stCondLst>
                                    <p:cond delay="0"/>
                                  </p:stCondLst>
                                  <p:childTnLst>
                                    <p:set>
                                      <p:cBhvr rctx="PPT">
                                        <p:cTn id="20" dur="indefinite"/>
                                        <p:tgtEl>
                                          <p:spTgt spid="1015811"/>
                                        </p:tgtEl>
                                        <p:attrNameLst>
                                          <p:attrName>style.opacity</p:attrName>
                                        </p:attrNameLst>
                                      </p:cBhvr>
                                      <p:to>
                                        <p:strVal val="0.25"/>
                                      </p:to>
                                    </p:set>
                                    <p:animEffect filter="image" prLst="opacity: 0.25">
                                      <p:cBhvr rctx="IE">
                                        <p:cTn id="21" dur="indefinite"/>
                                        <p:tgtEl>
                                          <p:spTgt spid="1015811"/>
                                        </p:tgtEl>
                                      </p:cBhvr>
                                    </p:animEffect>
                                  </p:childTnLst>
                                </p:cTn>
                              </p:par>
                              <p:par>
                                <p:cTn id="22" presetID="9" presetClass="emph" presetSubtype="0" grpId="0" nodeType="withEffect">
                                  <p:stCondLst>
                                    <p:cond delay="0"/>
                                  </p:stCondLst>
                                  <p:childTnLst>
                                    <p:set>
                                      <p:cBhvr rctx="PPT">
                                        <p:cTn id="23" dur="indefinite"/>
                                        <p:tgtEl>
                                          <p:spTgt spid="1015810"/>
                                        </p:tgtEl>
                                        <p:attrNameLst>
                                          <p:attrName>style.opacity</p:attrName>
                                        </p:attrNameLst>
                                      </p:cBhvr>
                                      <p:to>
                                        <p:strVal val="0.25"/>
                                      </p:to>
                                    </p:set>
                                    <p:animEffect filter="image" prLst="opacity: 0.25">
                                      <p:cBhvr rctx="IE">
                                        <p:cTn id="24" dur="indefinite"/>
                                        <p:tgtEl>
                                          <p:spTgt spid="1015810"/>
                                        </p:tgtEl>
                                      </p:cBhvr>
                                    </p:animEffect>
                                  </p:childTnLst>
                                </p:cTn>
                              </p:par>
                              <p:par>
                                <p:cTn id="25" presetID="9" presetClass="emph" presetSubtype="0" grpId="0" nodeType="withEffect">
                                  <p:stCondLst>
                                    <p:cond delay="0"/>
                                  </p:stCondLst>
                                  <p:childTnLst>
                                    <p:set>
                                      <p:cBhvr rctx="PPT">
                                        <p:cTn id="26" dur="indefinite"/>
                                        <p:tgtEl>
                                          <p:spTgt spid="1015817"/>
                                        </p:tgtEl>
                                        <p:attrNameLst>
                                          <p:attrName>style.opacity</p:attrName>
                                        </p:attrNameLst>
                                      </p:cBhvr>
                                      <p:to>
                                        <p:strVal val="0.25"/>
                                      </p:to>
                                    </p:set>
                                    <p:animEffect filter="image" prLst="opacity: 0.25">
                                      <p:cBhvr rctx="IE">
                                        <p:cTn id="27" dur="indefinite"/>
                                        <p:tgtEl>
                                          <p:spTgt spid="10158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0" grpId="0" animBg="1"/>
      <p:bldP spid="1015811" grpId="0"/>
      <p:bldP spid="1015817" grpId="0" animBg="1"/>
      <p:bldP spid="1015820" grpId="0"/>
      <p:bldP spid="1015822" grpId="0" animBg="1"/>
      <p:bldP spid="10158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AutoShape 2"/>
          <p:cNvSpPr>
            <a:spLocks noChangeArrowheads="1"/>
          </p:cNvSpPr>
          <p:nvPr/>
        </p:nvSpPr>
        <p:spPr bwMode="auto">
          <a:xfrm>
            <a:off x="330200" y="5656263"/>
            <a:ext cx="8332788" cy="414337"/>
          </a:xfrm>
          <a:prstGeom prst="leftArrow">
            <a:avLst>
              <a:gd name="adj1" fmla="val 75009"/>
              <a:gd name="adj2" fmla="val 74393"/>
            </a:avLst>
          </a:prstGeom>
          <a:solidFill>
            <a:schemeClr val="accent1"/>
          </a:solidFill>
          <a:ln w="9525">
            <a:noFill/>
            <a:miter lim="800000"/>
            <a:headEnd/>
            <a:tailEnd/>
          </a:ln>
        </p:spPr>
        <p:txBody>
          <a:bodyPr wrap="none" anchor="ctr"/>
          <a:lstStyle/>
          <a:p>
            <a:endParaRPr lang="en-US"/>
          </a:p>
        </p:txBody>
      </p:sp>
      <p:sp>
        <p:nvSpPr>
          <p:cNvPr id="1019907" name="Rectangle 3"/>
          <p:cNvSpPr>
            <a:spLocks noChangeArrowheads="1"/>
          </p:cNvSpPr>
          <p:nvPr/>
        </p:nvSpPr>
        <p:spPr bwMode="auto">
          <a:xfrm>
            <a:off x="2808288" y="5694363"/>
            <a:ext cx="3708400" cy="336550"/>
          </a:xfrm>
          <a:prstGeom prst="rect">
            <a:avLst/>
          </a:prstGeom>
          <a:noFill/>
          <a:ln w="9525">
            <a:no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PXI Trigger Bus (8 TTL Triggers)</a:t>
            </a:r>
          </a:p>
        </p:txBody>
      </p:sp>
      <p:sp>
        <p:nvSpPr>
          <p:cNvPr id="44036" name="Line 4"/>
          <p:cNvSpPr>
            <a:spLocks noChangeShapeType="1"/>
          </p:cNvSpPr>
          <p:nvPr/>
        </p:nvSpPr>
        <p:spPr bwMode="auto">
          <a:xfrm>
            <a:off x="41148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4037" name="Line 5"/>
          <p:cNvSpPr>
            <a:spLocks noChangeShapeType="1"/>
          </p:cNvSpPr>
          <p:nvPr/>
        </p:nvSpPr>
        <p:spPr bwMode="auto">
          <a:xfrm>
            <a:off x="23622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4038" name="Line 6"/>
          <p:cNvSpPr>
            <a:spLocks noChangeShapeType="1"/>
          </p:cNvSpPr>
          <p:nvPr/>
        </p:nvSpPr>
        <p:spPr bwMode="auto">
          <a:xfrm>
            <a:off x="1062038" y="4395788"/>
            <a:ext cx="0" cy="1335087"/>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4039" name="Line 7"/>
          <p:cNvSpPr>
            <a:spLocks noChangeShapeType="1"/>
          </p:cNvSpPr>
          <p:nvPr/>
        </p:nvSpPr>
        <p:spPr bwMode="auto">
          <a:xfrm>
            <a:off x="61722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4040" name="Line 8"/>
          <p:cNvSpPr>
            <a:spLocks noChangeShapeType="1"/>
          </p:cNvSpPr>
          <p:nvPr/>
        </p:nvSpPr>
        <p:spPr bwMode="auto">
          <a:xfrm>
            <a:off x="7391400" y="4395788"/>
            <a:ext cx="0" cy="1335087"/>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1019913" name="AutoShape 9"/>
          <p:cNvSpPr>
            <a:spLocks noChangeArrowheads="1"/>
          </p:cNvSpPr>
          <p:nvPr/>
        </p:nvSpPr>
        <p:spPr bwMode="auto">
          <a:xfrm>
            <a:off x="8662988" y="5640388"/>
            <a:ext cx="328612" cy="414337"/>
          </a:xfrm>
          <a:prstGeom prst="rightArrow">
            <a:avLst>
              <a:gd name="adj1" fmla="val 75009"/>
              <a:gd name="adj2" fmla="val 100000"/>
            </a:avLst>
          </a:prstGeom>
          <a:solidFill>
            <a:schemeClr val="accent1"/>
          </a:solidFill>
          <a:ln w="9525">
            <a:noFill/>
            <a:miter lim="800000"/>
            <a:headEnd/>
            <a:tailEnd/>
          </a:ln>
        </p:spPr>
        <p:txBody>
          <a:bodyPr wrap="none" anchor="ctr"/>
          <a:lstStyle/>
          <a:p>
            <a:endParaRPr lang="en-US"/>
          </a:p>
        </p:txBody>
      </p:sp>
      <p:sp>
        <p:nvSpPr>
          <p:cNvPr id="1019916" name="Rectangle 12"/>
          <p:cNvSpPr>
            <a:spLocks noChangeArrowheads="1"/>
          </p:cNvSpPr>
          <p:nvPr/>
        </p:nvSpPr>
        <p:spPr bwMode="auto">
          <a:xfrm>
            <a:off x="1751013" y="1295400"/>
            <a:ext cx="881062" cy="525462"/>
          </a:xfrm>
          <a:prstGeom prst="rect">
            <a:avLst/>
          </a:prstGeom>
          <a:noFill/>
          <a:ln w="9525">
            <a:noFill/>
            <a:miter lim="800000"/>
            <a:headEnd/>
            <a:tailEnd/>
          </a:ln>
        </p:spPr>
        <p:txBody>
          <a:bodyPr wrap="none" lIns="92075" tIns="46038" rIns="92075" bIns="46038">
            <a:spAutoFit/>
          </a:bodyPr>
          <a:lstStyle/>
          <a:p>
            <a:pPr>
              <a:lnSpc>
                <a:spcPct val="88000"/>
              </a:lnSpc>
            </a:pPr>
            <a:r>
              <a:rPr lang="en-US" sz="1600" dirty="0">
                <a:solidFill>
                  <a:schemeClr val="tx1"/>
                </a:solidFill>
                <a:latin typeface="Arial" charset="0"/>
              </a:rPr>
              <a:t>Star </a:t>
            </a:r>
          </a:p>
          <a:p>
            <a:pPr>
              <a:lnSpc>
                <a:spcPct val="88000"/>
              </a:lnSpc>
            </a:pPr>
            <a:r>
              <a:rPr lang="en-US" sz="1600" dirty="0">
                <a:solidFill>
                  <a:schemeClr val="tx1"/>
                </a:solidFill>
                <a:latin typeface="Arial" charset="0"/>
              </a:rPr>
              <a:t>Trigger</a:t>
            </a:r>
          </a:p>
        </p:txBody>
      </p:sp>
      <p:sp>
        <p:nvSpPr>
          <p:cNvPr id="44045" name="Rectangle 13"/>
          <p:cNvSpPr>
            <a:spLocks noChangeArrowheads="1"/>
          </p:cNvSpPr>
          <p:nvPr/>
        </p:nvSpPr>
        <p:spPr bwMode="auto">
          <a:xfrm>
            <a:off x="349250" y="635000"/>
            <a:ext cx="1441450" cy="417513"/>
          </a:xfrm>
          <a:prstGeom prst="rect">
            <a:avLst/>
          </a:prstGeom>
          <a:solidFill>
            <a:srgbClr val="33CCCC"/>
          </a:solidFill>
          <a:ln w="12700">
            <a:solidFill>
              <a:schemeClr val="bg2"/>
            </a:solidFill>
            <a:miter lim="800000"/>
            <a:headEnd/>
            <a:tailEnd/>
          </a:ln>
        </p:spPr>
        <p:txBody>
          <a:bodyPr lIns="92075" tIns="46038" rIns="92075" bIns="46038">
            <a:spAutoFit/>
          </a:bodyPr>
          <a:lstStyle/>
          <a:p>
            <a:pPr algn="l">
              <a:lnSpc>
                <a:spcPct val="88000"/>
              </a:lnSpc>
            </a:pPr>
            <a:r>
              <a:rPr lang="en-US">
                <a:solidFill>
                  <a:schemeClr val="tx1"/>
                </a:solidFill>
                <a:latin typeface="Arial" charset="0"/>
              </a:rPr>
              <a:t>PXI</a:t>
            </a:r>
          </a:p>
        </p:txBody>
      </p:sp>
      <p:sp>
        <p:nvSpPr>
          <p:cNvPr id="44046" name="Rectangle 14"/>
          <p:cNvSpPr>
            <a:spLocks noChangeArrowheads="1"/>
          </p:cNvSpPr>
          <p:nvPr/>
        </p:nvSpPr>
        <p:spPr bwMode="auto">
          <a:xfrm>
            <a:off x="349250" y="1092200"/>
            <a:ext cx="1454150" cy="742950"/>
          </a:xfrm>
          <a:prstGeom prst="rect">
            <a:avLst/>
          </a:prstGeom>
          <a:solidFill>
            <a:srgbClr val="FF9900"/>
          </a:solidFill>
          <a:ln w="12700">
            <a:solidFill>
              <a:schemeClr val="bg2"/>
            </a:solidFill>
            <a:miter lim="800000"/>
            <a:headEnd/>
            <a:tailEnd/>
          </a:ln>
        </p:spPr>
        <p:txBody>
          <a:bodyPr lIns="92075" tIns="46038" rIns="92075" bIns="46038">
            <a:spAutoFit/>
          </a:bodyPr>
          <a:lstStyle/>
          <a:p>
            <a:pPr algn="l">
              <a:lnSpc>
                <a:spcPct val="88000"/>
              </a:lnSpc>
            </a:pPr>
            <a:r>
              <a:rPr lang="en-US" dirty="0">
                <a:solidFill>
                  <a:schemeClr val="tx1"/>
                </a:solidFill>
                <a:latin typeface="Arial" charset="0"/>
              </a:rPr>
              <a:t>PXI Express</a:t>
            </a:r>
          </a:p>
        </p:txBody>
      </p:sp>
      <p:sp>
        <p:nvSpPr>
          <p:cNvPr id="44047" name="Line 15"/>
          <p:cNvSpPr>
            <a:spLocks noChangeShapeType="1"/>
          </p:cNvSpPr>
          <p:nvPr/>
        </p:nvSpPr>
        <p:spPr bwMode="auto">
          <a:xfrm>
            <a:off x="8382000" y="4394200"/>
            <a:ext cx="0" cy="1335088"/>
          </a:xfrm>
          <a:prstGeom prst="line">
            <a:avLst/>
          </a:prstGeom>
          <a:noFill/>
          <a:ln w="12700">
            <a:solidFill>
              <a:schemeClr val="tx1"/>
            </a:solidFill>
            <a:round/>
            <a:headEnd type="stealth" w="med" len="lg"/>
            <a:tailEnd type="stealth" w="med" len="lg"/>
          </a:ln>
        </p:spPr>
        <p:txBody>
          <a:bodyPr wrap="none" anchor="ctr"/>
          <a:lstStyle/>
          <a:p>
            <a:endParaRPr lang="en-US"/>
          </a:p>
        </p:txBody>
      </p:sp>
      <p:grpSp>
        <p:nvGrpSpPr>
          <p:cNvPr id="2" name="Group 16"/>
          <p:cNvGrpSpPr>
            <a:grpSpLocks/>
          </p:cNvGrpSpPr>
          <p:nvPr/>
        </p:nvGrpSpPr>
        <p:grpSpPr bwMode="auto">
          <a:xfrm>
            <a:off x="2709863" y="2197100"/>
            <a:ext cx="5748337" cy="698500"/>
            <a:chOff x="1707" y="1192"/>
            <a:chExt cx="3621" cy="440"/>
          </a:xfrm>
        </p:grpSpPr>
        <p:sp>
          <p:nvSpPr>
            <p:cNvPr id="44093" name="Freeform 17"/>
            <p:cNvSpPr>
              <a:spLocks/>
            </p:cNvSpPr>
            <p:nvPr/>
          </p:nvSpPr>
          <p:spPr bwMode="auto">
            <a:xfrm>
              <a:off x="1707" y="1192"/>
              <a:ext cx="1336" cy="422"/>
            </a:xfrm>
            <a:custGeom>
              <a:avLst/>
              <a:gdLst>
                <a:gd name="T0" fmla="*/ 1335 w 1336"/>
                <a:gd name="T1" fmla="*/ 0 h 499"/>
                <a:gd name="T2" fmla="*/ 1335 w 1336"/>
                <a:gd name="T3" fmla="*/ 38 h 499"/>
                <a:gd name="T4" fmla="*/ 0 w 1336"/>
                <a:gd name="T5" fmla="*/ 38 h 499"/>
                <a:gd name="T6" fmla="*/ 0 w 1336"/>
                <a:gd name="T7" fmla="*/ 111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1335" y="0"/>
                  </a:moveTo>
                  <a:lnTo>
                    <a:pt x="1335" y="171"/>
                  </a:lnTo>
                  <a:lnTo>
                    <a:pt x="0" y="171"/>
                  </a:lnTo>
                  <a:lnTo>
                    <a:pt x="0" y="498"/>
                  </a:lnTo>
                </a:path>
              </a:pathLst>
            </a:custGeom>
            <a:noFill/>
            <a:ln w="38100" cap="rnd">
              <a:solidFill>
                <a:schemeClr val="accent1"/>
              </a:solidFill>
              <a:round/>
              <a:headEnd type="none" w="sm" len="sm"/>
              <a:tailEnd type="stealth" w="med" len="lg"/>
            </a:ln>
          </p:spPr>
          <p:txBody>
            <a:bodyPr/>
            <a:lstStyle/>
            <a:p>
              <a:endParaRPr lang="en-US"/>
            </a:p>
          </p:txBody>
        </p:sp>
        <p:sp>
          <p:nvSpPr>
            <p:cNvPr id="44094" name="Freeform 18"/>
            <p:cNvSpPr>
              <a:spLocks/>
            </p:cNvSpPr>
            <p:nvPr/>
          </p:nvSpPr>
          <p:spPr bwMode="auto">
            <a:xfrm>
              <a:off x="3447" y="1192"/>
              <a:ext cx="1336" cy="422"/>
            </a:xfrm>
            <a:custGeom>
              <a:avLst/>
              <a:gdLst>
                <a:gd name="T0" fmla="*/ 0 w 1336"/>
                <a:gd name="T1" fmla="*/ 0 h 499"/>
                <a:gd name="T2" fmla="*/ 0 w 1336"/>
                <a:gd name="T3" fmla="*/ 38 h 499"/>
                <a:gd name="T4" fmla="*/ 1335 w 1336"/>
                <a:gd name="T5" fmla="*/ 38 h 499"/>
                <a:gd name="T6" fmla="*/ 1335 w 1336"/>
                <a:gd name="T7" fmla="*/ 111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0" y="0"/>
                  </a:moveTo>
                  <a:lnTo>
                    <a:pt x="0" y="171"/>
                  </a:lnTo>
                  <a:lnTo>
                    <a:pt x="1335" y="171"/>
                  </a:lnTo>
                  <a:lnTo>
                    <a:pt x="1335" y="498"/>
                  </a:lnTo>
                </a:path>
              </a:pathLst>
            </a:custGeom>
            <a:noFill/>
            <a:ln w="38100" cap="rnd">
              <a:solidFill>
                <a:schemeClr val="accent1"/>
              </a:solidFill>
              <a:round/>
              <a:headEnd type="none" w="sm" len="sm"/>
              <a:tailEnd type="stealth" w="med" len="lg"/>
            </a:ln>
          </p:spPr>
          <p:txBody>
            <a:bodyPr/>
            <a:lstStyle/>
            <a:p>
              <a:endParaRPr lang="en-US"/>
            </a:p>
          </p:txBody>
        </p:sp>
        <p:sp>
          <p:nvSpPr>
            <p:cNvPr id="44095" name="Freeform 19"/>
            <p:cNvSpPr>
              <a:spLocks/>
            </p:cNvSpPr>
            <p:nvPr/>
          </p:nvSpPr>
          <p:spPr bwMode="auto">
            <a:xfrm>
              <a:off x="2524" y="1192"/>
              <a:ext cx="624" cy="437"/>
            </a:xfrm>
            <a:custGeom>
              <a:avLst/>
              <a:gdLst>
                <a:gd name="T0" fmla="*/ 623 w 624"/>
                <a:gd name="T1" fmla="*/ 0 h 551"/>
                <a:gd name="T2" fmla="*/ 623 w 624"/>
                <a:gd name="T3" fmla="*/ 37 h 551"/>
                <a:gd name="T4" fmla="*/ 0 w 624"/>
                <a:gd name="T5" fmla="*/ 37 h 551"/>
                <a:gd name="T6" fmla="*/ 0 w 624"/>
                <a:gd name="T7" fmla="*/ 68 h 551"/>
                <a:gd name="T8" fmla="*/ 0 60000 65536"/>
                <a:gd name="T9" fmla="*/ 0 60000 65536"/>
                <a:gd name="T10" fmla="*/ 0 60000 65536"/>
                <a:gd name="T11" fmla="*/ 0 60000 65536"/>
                <a:gd name="T12" fmla="*/ 0 w 624"/>
                <a:gd name="T13" fmla="*/ 0 h 551"/>
                <a:gd name="T14" fmla="*/ 624 w 624"/>
                <a:gd name="T15" fmla="*/ 551 h 551"/>
              </a:gdLst>
              <a:ahLst/>
              <a:cxnLst>
                <a:cxn ang="T8">
                  <a:pos x="T0" y="T1"/>
                </a:cxn>
                <a:cxn ang="T9">
                  <a:pos x="T2" y="T3"/>
                </a:cxn>
                <a:cxn ang="T10">
                  <a:pos x="T4" y="T5"/>
                </a:cxn>
                <a:cxn ang="T11">
                  <a:pos x="T6" y="T7"/>
                </a:cxn>
              </a:cxnLst>
              <a:rect l="T12" t="T13" r="T14" b="T15"/>
              <a:pathLst>
                <a:path w="624" h="551">
                  <a:moveTo>
                    <a:pt x="623" y="0"/>
                  </a:moveTo>
                  <a:lnTo>
                    <a:pt x="623" y="297"/>
                  </a:lnTo>
                  <a:lnTo>
                    <a:pt x="0" y="297"/>
                  </a:lnTo>
                  <a:lnTo>
                    <a:pt x="0" y="550"/>
                  </a:lnTo>
                </a:path>
              </a:pathLst>
            </a:custGeom>
            <a:noFill/>
            <a:ln w="38100" cap="rnd">
              <a:solidFill>
                <a:schemeClr val="accent1"/>
              </a:solidFill>
              <a:round/>
              <a:headEnd type="none" w="sm" len="sm"/>
              <a:tailEnd type="stealth" w="med" len="lg"/>
            </a:ln>
          </p:spPr>
          <p:txBody>
            <a:bodyPr/>
            <a:lstStyle/>
            <a:p>
              <a:endParaRPr lang="en-US"/>
            </a:p>
          </p:txBody>
        </p:sp>
        <p:sp>
          <p:nvSpPr>
            <p:cNvPr id="44096" name="Freeform 20"/>
            <p:cNvSpPr>
              <a:spLocks/>
            </p:cNvSpPr>
            <p:nvPr/>
          </p:nvSpPr>
          <p:spPr bwMode="auto">
            <a:xfrm>
              <a:off x="3356" y="1192"/>
              <a:ext cx="624" cy="437"/>
            </a:xfrm>
            <a:custGeom>
              <a:avLst/>
              <a:gdLst>
                <a:gd name="T0" fmla="*/ 0 w 624"/>
                <a:gd name="T1" fmla="*/ 0 h 564"/>
                <a:gd name="T2" fmla="*/ 0 w 624"/>
                <a:gd name="T3" fmla="*/ 31 h 564"/>
                <a:gd name="T4" fmla="*/ 623 w 624"/>
                <a:gd name="T5" fmla="*/ 31 h 564"/>
                <a:gd name="T6" fmla="*/ 623 w 624"/>
                <a:gd name="T7" fmla="*/ 57 h 564"/>
                <a:gd name="T8" fmla="*/ 0 60000 65536"/>
                <a:gd name="T9" fmla="*/ 0 60000 65536"/>
                <a:gd name="T10" fmla="*/ 0 60000 65536"/>
                <a:gd name="T11" fmla="*/ 0 60000 65536"/>
                <a:gd name="T12" fmla="*/ 0 w 624"/>
                <a:gd name="T13" fmla="*/ 0 h 564"/>
                <a:gd name="T14" fmla="*/ 624 w 624"/>
                <a:gd name="T15" fmla="*/ 564 h 564"/>
              </a:gdLst>
              <a:ahLst/>
              <a:cxnLst>
                <a:cxn ang="T8">
                  <a:pos x="T0" y="T1"/>
                </a:cxn>
                <a:cxn ang="T9">
                  <a:pos x="T2" y="T3"/>
                </a:cxn>
                <a:cxn ang="T10">
                  <a:pos x="T4" y="T5"/>
                </a:cxn>
                <a:cxn ang="T11">
                  <a:pos x="T6" y="T7"/>
                </a:cxn>
              </a:cxnLst>
              <a:rect l="T12" t="T13" r="T14" b="T15"/>
              <a:pathLst>
                <a:path w="624" h="564">
                  <a:moveTo>
                    <a:pt x="0" y="0"/>
                  </a:moveTo>
                  <a:lnTo>
                    <a:pt x="0" y="304"/>
                  </a:lnTo>
                  <a:lnTo>
                    <a:pt x="623" y="304"/>
                  </a:lnTo>
                  <a:lnTo>
                    <a:pt x="623" y="563"/>
                  </a:lnTo>
                </a:path>
              </a:pathLst>
            </a:custGeom>
            <a:noFill/>
            <a:ln w="38100" cap="rnd">
              <a:solidFill>
                <a:schemeClr val="accent1"/>
              </a:solidFill>
              <a:round/>
              <a:headEnd type="none" w="sm" len="sm"/>
              <a:tailEnd type="stealth" w="med" len="lg"/>
            </a:ln>
          </p:spPr>
          <p:txBody>
            <a:bodyPr/>
            <a:lstStyle/>
            <a:p>
              <a:endParaRPr lang="en-US"/>
            </a:p>
          </p:txBody>
        </p:sp>
        <p:sp>
          <p:nvSpPr>
            <p:cNvPr id="44097" name="Line 21"/>
            <p:cNvSpPr>
              <a:spLocks noChangeShapeType="1"/>
            </p:cNvSpPr>
            <p:nvPr/>
          </p:nvSpPr>
          <p:spPr bwMode="auto">
            <a:xfrm flipV="1">
              <a:off x="2023" y="1337"/>
              <a:ext cx="912" cy="0"/>
            </a:xfrm>
            <a:prstGeom prst="line">
              <a:avLst/>
            </a:prstGeom>
            <a:noFill/>
            <a:ln w="38100">
              <a:solidFill>
                <a:schemeClr val="accent1"/>
              </a:solidFill>
              <a:round/>
              <a:headEnd type="none" w="sm" len="sm"/>
              <a:tailEnd type="stealth" w="lg" len="med"/>
            </a:ln>
          </p:spPr>
          <p:txBody>
            <a:bodyPr wrap="none" anchor="ctr"/>
            <a:lstStyle/>
            <a:p>
              <a:endParaRPr lang="en-US"/>
            </a:p>
          </p:txBody>
        </p:sp>
        <p:sp>
          <p:nvSpPr>
            <p:cNvPr id="44098" name="Freeform 22"/>
            <p:cNvSpPr>
              <a:spLocks/>
            </p:cNvSpPr>
            <p:nvPr/>
          </p:nvSpPr>
          <p:spPr bwMode="auto">
            <a:xfrm>
              <a:off x="3408" y="1248"/>
              <a:ext cx="1920" cy="384"/>
            </a:xfrm>
            <a:custGeom>
              <a:avLst/>
              <a:gdLst>
                <a:gd name="T0" fmla="*/ 0 w 1336"/>
                <a:gd name="T1" fmla="*/ 0 h 499"/>
                <a:gd name="T2" fmla="*/ 0 w 1336"/>
                <a:gd name="T3" fmla="*/ 16 h 499"/>
                <a:gd name="T4" fmla="*/ 34922 w 1336"/>
                <a:gd name="T5" fmla="*/ 16 h 499"/>
                <a:gd name="T6" fmla="*/ 34922 w 1336"/>
                <a:gd name="T7" fmla="*/ 48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0" y="0"/>
                  </a:moveTo>
                  <a:lnTo>
                    <a:pt x="0" y="171"/>
                  </a:lnTo>
                  <a:lnTo>
                    <a:pt x="1335" y="171"/>
                  </a:lnTo>
                  <a:lnTo>
                    <a:pt x="1335" y="498"/>
                  </a:lnTo>
                </a:path>
              </a:pathLst>
            </a:custGeom>
            <a:noFill/>
            <a:ln w="38100" cap="rnd">
              <a:solidFill>
                <a:schemeClr val="accent1"/>
              </a:solidFill>
              <a:round/>
              <a:headEnd type="none" w="sm" len="sm"/>
              <a:tailEnd type="stealth" w="med" len="lg"/>
            </a:ln>
          </p:spPr>
          <p:txBody>
            <a:bodyPr/>
            <a:lstStyle/>
            <a:p>
              <a:endParaRPr lang="en-US"/>
            </a:p>
          </p:txBody>
        </p:sp>
      </p:grpSp>
      <p:sp>
        <p:nvSpPr>
          <p:cNvPr id="1019927" name="Rectangle 23"/>
          <p:cNvSpPr>
            <a:spLocks noChangeArrowheads="1"/>
          </p:cNvSpPr>
          <p:nvPr/>
        </p:nvSpPr>
        <p:spPr bwMode="auto">
          <a:xfrm>
            <a:off x="4660900" y="2128838"/>
            <a:ext cx="984250" cy="587375"/>
          </a:xfrm>
          <a:prstGeom prst="rect">
            <a:avLst/>
          </a:prstGeom>
          <a:solidFill>
            <a:srgbClr val="33CCCC"/>
          </a:solidFill>
          <a:ln w="12700">
            <a:solidFill>
              <a:schemeClr val="bg2"/>
            </a:solid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10 MHz</a:t>
            </a:r>
          </a:p>
          <a:p>
            <a:pPr>
              <a:lnSpc>
                <a:spcPct val="88000"/>
              </a:lnSpc>
            </a:pPr>
            <a:r>
              <a:rPr lang="en-US" sz="1800">
                <a:solidFill>
                  <a:schemeClr val="tx1"/>
                </a:solidFill>
                <a:latin typeface="Arial" charset="0"/>
              </a:rPr>
              <a:t>CLK</a:t>
            </a:r>
          </a:p>
        </p:txBody>
      </p:sp>
      <p:grpSp>
        <p:nvGrpSpPr>
          <p:cNvPr id="3" name="Group 24"/>
          <p:cNvGrpSpPr>
            <a:grpSpLocks/>
          </p:cNvGrpSpPr>
          <p:nvPr/>
        </p:nvGrpSpPr>
        <p:grpSpPr bwMode="auto">
          <a:xfrm>
            <a:off x="1752600" y="1905000"/>
            <a:ext cx="6553200" cy="1905000"/>
            <a:chOff x="1104" y="1008"/>
            <a:chExt cx="4128" cy="1200"/>
          </a:xfrm>
        </p:grpSpPr>
        <p:sp>
          <p:nvSpPr>
            <p:cNvPr id="44089" name="Freeform 25"/>
            <p:cNvSpPr>
              <a:spLocks/>
            </p:cNvSpPr>
            <p:nvPr/>
          </p:nvSpPr>
          <p:spPr bwMode="auto">
            <a:xfrm>
              <a:off x="1277" y="1172"/>
              <a:ext cx="1089" cy="851"/>
            </a:xfrm>
            <a:custGeom>
              <a:avLst/>
              <a:gdLst>
                <a:gd name="T0" fmla="*/ 177 w 1089"/>
                <a:gd name="T1" fmla="*/ 850 h 851"/>
                <a:gd name="T2" fmla="*/ 0 w 1089"/>
                <a:gd name="T3" fmla="*/ 850 h 851"/>
                <a:gd name="T4" fmla="*/ 0 w 1089"/>
                <a:gd name="T5" fmla="*/ 0 h 851"/>
                <a:gd name="T6" fmla="*/ 1088 w 1089"/>
                <a:gd name="T7" fmla="*/ 0 h 851"/>
                <a:gd name="T8" fmla="*/ 1088 w 1089"/>
                <a:gd name="T9" fmla="*/ 476 h 851"/>
                <a:gd name="T10" fmla="*/ 1088 w 1089"/>
                <a:gd name="T11" fmla="*/ 489 h 851"/>
                <a:gd name="T12" fmla="*/ 0 60000 65536"/>
                <a:gd name="T13" fmla="*/ 0 60000 65536"/>
                <a:gd name="T14" fmla="*/ 0 60000 65536"/>
                <a:gd name="T15" fmla="*/ 0 60000 65536"/>
                <a:gd name="T16" fmla="*/ 0 60000 65536"/>
                <a:gd name="T17" fmla="*/ 0 60000 65536"/>
                <a:gd name="T18" fmla="*/ 0 w 1089"/>
                <a:gd name="T19" fmla="*/ 0 h 851"/>
                <a:gd name="T20" fmla="*/ 1089 w 1089"/>
                <a:gd name="T21" fmla="*/ 851 h 851"/>
              </a:gdLst>
              <a:ahLst/>
              <a:cxnLst>
                <a:cxn ang="T12">
                  <a:pos x="T0" y="T1"/>
                </a:cxn>
                <a:cxn ang="T13">
                  <a:pos x="T2" y="T3"/>
                </a:cxn>
                <a:cxn ang="T14">
                  <a:pos x="T4" y="T5"/>
                </a:cxn>
                <a:cxn ang="T15">
                  <a:pos x="T6" y="T7"/>
                </a:cxn>
                <a:cxn ang="T16">
                  <a:pos x="T8" y="T9"/>
                </a:cxn>
                <a:cxn ang="T17">
                  <a:pos x="T10" y="T11"/>
                </a:cxn>
              </a:cxnLst>
              <a:rect l="T18" t="T19" r="T20" b="T21"/>
              <a:pathLst>
                <a:path w="1089" h="851">
                  <a:moveTo>
                    <a:pt x="177" y="850"/>
                  </a:moveTo>
                  <a:lnTo>
                    <a:pt x="0" y="850"/>
                  </a:lnTo>
                  <a:lnTo>
                    <a:pt x="0" y="0"/>
                  </a:lnTo>
                  <a:lnTo>
                    <a:pt x="1088" y="0"/>
                  </a:lnTo>
                  <a:lnTo>
                    <a:pt x="1088" y="476"/>
                  </a:lnTo>
                  <a:lnTo>
                    <a:pt x="1088" y="489"/>
                  </a:lnTo>
                </a:path>
              </a:pathLst>
            </a:custGeom>
            <a:noFill/>
            <a:ln w="25400" cap="rnd">
              <a:solidFill>
                <a:schemeClr val="folHlink"/>
              </a:solidFill>
              <a:round/>
              <a:headEnd type="none" w="sm" len="sm"/>
              <a:tailEnd type="stealth" w="med" len="lg"/>
            </a:ln>
          </p:spPr>
          <p:txBody>
            <a:bodyPr/>
            <a:lstStyle/>
            <a:p>
              <a:endParaRPr lang="en-US"/>
            </a:p>
          </p:txBody>
        </p:sp>
        <p:sp>
          <p:nvSpPr>
            <p:cNvPr id="44090" name="Freeform 26"/>
            <p:cNvSpPr>
              <a:spLocks/>
            </p:cNvSpPr>
            <p:nvPr/>
          </p:nvSpPr>
          <p:spPr bwMode="auto">
            <a:xfrm>
              <a:off x="1227" y="1122"/>
              <a:ext cx="2602" cy="963"/>
            </a:xfrm>
            <a:custGeom>
              <a:avLst/>
              <a:gdLst>
                <a:gd name="T0" fmla="*/ 238 w 2602"/>
                <a:gd name="T1" fmla="*/ 962 h 963"/>
                <a:gd name="T2" fmla="*/ 0 w 2602"/>
                <a:gd name="T3" fmla="*/ 962 h 963"/>
                <a:gd name="T4" fmla="*/ 0 w 2602"/>
                <a:gd name="T5" fmla="*/ 0 h 963"/>
                <a:gd name="T6" fmla="*/ 2601 w 2602"/>
                <a:gd name="T7" fmla="*/ 0 h 963"/>
                <a:gd name="T8" fmla="*/ 2601 w 2602"/>
                <a:gd name="T9" fmla="*/ 521 h 963"/>
                <a:gd name="T10" fmla="*/ 0 60000 65536"/>
                <a:gd name="T11" fmla="*/ 0 60000 65536"/>
                <a:gd name="T12" fmla="*/ 0 60000 65536"/>
                <a:gd name="T13" fmla="*/ 0 60000 65536"/>
                <a:gd name="T14" fmla="*/ 0 60000 65536"/>
                <a:gd name="T15" fmla="*/ 0 w 2602"/>
                <a:gd name="T16" fmla="*/ 0 h 963"/>
                <a:gd name="T17" fmla="*/ 2602 w 2602"/>
                <a:gd name="T18" fmla="*/ 963 h 963"/>
              </a:gdLst>
              <a:ahLst/>
              <a:cxnLst>
                <a:cxn ang="T10">
                  <a:pos x="T0" y="T1"/>
                </a:cxn>
                <a:cxn ang="T11">
                  <a:pos x="T2" y="T3"/>
                </a:cxn>
                <a:cxn ang="T12">
                  <a:pos x="T4" y="T5"/>
                </a:cxn>
                <a:cxn ang="T13">
                  <a:pos x="T6" y="T7"/>
                </a:cxn>
                <a:cxn ang="T14">
                  <a:pos x="T8" y="T9"/>
                </a:cxn>
              </a:cxnLst>
              <a:rect l="T15" t="T16" r="T17" b="T18"/>
              <a:pathLst>
                <a:path w="2602" h="963">
                  <a:moveTo>
                    <a:pt x="238" y="962"/>
                  </a:moveTo>
                  <a:lnTo>
                    <a:pt x="0" y="962"/>
                  </a:lnTo>
                  <a:lnTo>
                    <a:pt x="0" y="0"/>
                  </a:lnTo>
                  <a:lnTo>
                    <a:pt x="2601" y="0"/>
                  </a:lnTo>
                  <a:lnTo>
                    <a:pt x="2601" y="521"/>
                  </a:lnTo>
                </a:path>
              </a:pathLst>
            </a:custGeom>
            <a:noFill/>
            <a:ln w="25400" cap="rnd">
              <a:solidFill>
                <a:schemeClr val="folHlink"/>
              </a:solidFill>
              <a:round/>
              <a:headEnd type="none" w="sm" len="sm"/>
              <a:tailEnd type="stealth" w="med" len="lg"/>
            </a:ln>
          </p:spPr>
          <p:txBody>
            <a:bodyPr/>
            <a:lstStyle/>
            <a:p>
              <a:endParaRPr lang="en-US"/>
            </a:p>
          </p:txBody>
        </p:sp>
        <p:sp>
          <p:nvSpPr>
            <p:cNvPr id="44091" name="Freeform 27"/>
            <p:cNvSpPr>
              <a:spLocks/>
            </p:cNvSpPr>
            <p:nvPr/>
          </p:nvSpPr>
          <p:spPr bwMode="auto">
            <a:xfrm>
              <a:off x="1165" y="1072"/>
              <a:ext cx="3439" cy="1076"/>
            </a:xfrm>
            <a:custGeom>
              <a:avLst/>
              <a:gdLst>
                <a:gd name="T0" fmla="*/ 287 w 3439"/>
                <a:gd name="T1" fmla="*/ 1075 h 1076"/>
                <a:gd name="T2" fmla="*/ 0 w 3439"/>
                <a:gd name="T3" fmla="*/ 1075 h 1076"/>
                <a:gd name="T4" fmla="*/ 0 w 3439"/>
                <a:gd name="T5" fmla="*/ 0 h 1076"/>
                <a:gd name="T6" fmla="*/ 3438 w 3439"/>
                <a:gd name="T7" fmla="*/ 0 h 1076"/>
                <a:gd name="T8" fmla="*/ 3438 w 3439"/>
                <a:gd name="T9" fmla="*/ 291 h 1076"/>
                <a:gd name="T10" fmla="*/ 3438 w 3439"/>
                <a:gd name="T11" fmla="*/ 557 h 1076"/>
                <a:gd name="T12" fmla="*/ 0 60000 65536"/>
                <a:gd name="T13" fmla="*/ 0 60000 65536"/>
                <a:gd name="T14" fmla="*/ 0 60000 65536"/>
                <a:gd name="T15" fmla="*/ 0 60000 65536"/>
                <a:gd name="T16" fmla="*/ 0 60000 65536"/>
                <a:gd name="T17" fmla="*/ 0 60000 65536"/>
                <a:gd name="T18" fmla="*/ 0 w 3439"/>
                <a:gd name="T19" fmla="*/ 0 h 1076"/>
                <a:gd name="T20" fmla="*/ 3439 w 3439"/>
                <a:gd name="T21" fmla="*/ 1076 h 1076"/>
              </a:gdLst>
              <a:ahLst/>
              <a:cxnLst>
                <a:cxn ang="T12">
                  <a:pos x="T0" y="T1"/>
                </a:cxn>
                <a:cxn ang="T13">
                  <a:pos x="T2" y="T3"/>
                </a:cxn>
                <a:cxn ang="T14">
                  <a:pos x="T4" y="T5"/>
                </a:cxn>
                <a:cxn ang="T15">
                  <a:pos x="T6" y="T7"/>
                </a:cxn>
                <a:cxn ang="T16">
                  <a:pos x="T8" y="T9"/>
                </a:cxn>
                <a:cxn ang="T17">
                  <a:pos x="T10" y="T11"/>
                </a:cxn>
              </a:cxnLst>
              <a:rect l="T18" t="T19" r="T20" b="T21"/>
              <a:pathLst>
                <a:path w="3439" h="1076">
                  <a:moveTo>
                    <a:pt x="287" y="1075"/>
                  </a:moveTo>
                  <a:lnTo>
                    <a:pt x="0" y="1075"/>
                  </a:lnTo>
                  <a:lnTo>
                    <a:pt x="0" y="0"/>
                  </a:lnTo>
                  <a:lnTo>
                    <a:pt x="3438" y="0"/>
                  </a:lnTo>
                  <a:lnTo>
                    <a:pt x="3438" y="291"/>
                  </a:lnTo>
                  <a:lnTo>
                    <a:pt x="3438" y="557"/>
                  </a:lnTo>
                </a:path>
              </a:pathLst>
            </a:custGeom>
            <a:noFill/>
            <a:ln w="25400" cap="rnd">
              <a:solidFill>
                <a:schemeClr val="folHlink"/>
              </a:solidFill>
              <a:round/>
              <a:headEnd type="none" w="sm" len="sm"/>
              <a:tailEnd type="stealth" w="med" len="lg"/>
            </a:ln>
          </p:spPr>
          <p:txBody>
            <a:bodyPr/>
            <a:lstStyle/>
            <a:p>
              <a:endParaRPr lang="en-US"/>
            </a:p>
          </p:txBody>
        </p:sp>
        <p:sp>
          <p:nvSpPr>
            <p:cNvPr id="44092" name="Freeform 28"/>
            <p:cNvSpPr>
              <a:spLocks/>
            </p:cNvSpPr>
            <p:nvPr/>
          </p:nvSpPr>
          <p:spPr bwMode="auto">
            <a:xfrm>
              <a:off x="1104" y="1008"/>
              <a:ext cx="4128" cy="1200"/>
            </a:xfrm>
            <a:custGeom>
              <a:avLst/>
              <a:gdLst>
                <a:gd name="T0" fmla="*/ 1490 w 3439"/>
                <a:gd name="T1" fmla="*/ 2870 h 1076"/>
                <a:gd name="T2" fmla="*/ 0 w 3439"/>
                <a:gd name="T3" fmla="*/ 2870 h 1076"/>
                <a:gd name="T4" fmla="*/ 0 w 3439"/>
                <a:gd name="T5" fmla="*/ 0 h 1076"/>
                <a:gd name="T6" fmla="*/ 17789 w 3439"/>
                <a:gd name="T7" fmla="*/ 0 h 1076"/>
                <a:gd name="T8" fmla="*/ 17789 w 3439"/>
                <a:gd name="T9" fmla="*/ 778 h 1076"/>
                <a:gd name="T10" fmla="*/ 17789 w 3439"/>
                <a:gd name="T11" fmla="*/ 1488 h 1076"/>
                <a:gd name="T12" fmla="*/ 0 60000 65536"/>
                <a:gd name="T13" fmla="*/ 0 60000 65536"/>
                <a:gd name="T14" fmla="*/ 0 60000 65536"/>
                <a:gd name="T15" fmla="*/ 0 60000 65536"/>
                <a:gd name="T16" fmla="*/ 0 60000 65536"/>
                <a:gd name="T17" fmla="*/ 0 60000 65536"/>
                <a:gd name="T18" fmla="*/ 0 w 3439"/>
                <a:gd name="T19" fmla="*/ 0 h 1076"/>
                <a:gd name="T20" fmla="*/ 3439 w 3439"/>
                <a:gd name="T21" fmla="*/ 1076 h 1076"/>
              </a:gdLst>
              <a:ahLst/>
              <a:cxnLst>
                <a:cxn ang="T12">
                  <a:pos x="T0" y="T1"/>
                </a:cxn>
                <a:cxn ang="T13">
                  <a:pos x="T2" y="T3"/>
                </a:cxn>
                <a:cxn ang="T14">
                  <a:pos x="T4" y="T5"/>
                </a:cxn>
                <a:cxn ang="T15">
                  <a:pos x="T6" y="T7"/>
                </a:cxn>
                <a:cxn ang="T16">
                  <a:pos x="T8" y="T9"/>
                </a:cxn>
                <a:cxn ang="T17">
                  <a:pos x="T10" y="T11"/>
                </a:cxn>
              </a:cxnLst>
              <a:rect l="T18" t="T19" r="T20" b="T21"/>
              <a:pathLst>
                <a:path w="3439" h="1076">
                  <a:moveTo>
                    <a:pt x="287" y="1075"/>
                  </a:moveTo>
                  <a:lnTo>
                    <a:pt x="0" y="1075"/>
                  </a:lnTo>
                  <a:lnTo>
                    <a:pt x="0" y="0"/>
                  </a:lnTo>
                  <a:lnTo>
                    <a:pt x="3438" y="0"/>
                  </a:lnTo>
                  <a:lnTo>
                    <a:pt x="3438" y="291"/>
                  </a:lnTo>
                  <a:lnTo>
                    <a:pt x="3438" y="557"/>
                  </a:lnTo>
                </a:path>
              </a:pathLst>
            </a:custGeom>
            <a:noFill/>
            <a:ln w="25400" cap="rnd">
              <a:solidFill>
                <a:schemeClr val="folHlink"/>
              </a:solidFill>
              <a:round/>
              <a:headEnd type="none" w="sm" len="sm"/>
              <a:tailEnd type="stealth" w="med" len="lg"/>
            </a:ln>
          </p:spPr>
          <p:txBody>
            <a:bodyPr/>
            <a:lstStyle/>
            <a:p>
              <a:endParaRPr lang="en-US"/>
            </a:p>
          </p:txBody>
        </p:sp>
      </p:grpSp>
      <p:grpSp>
        <p:nvGrpSpPr>
          <p:cNvPr id="4" name="Group 42"/>
          <p:cNvGrpSpPr>
            <a:grpSpLocks/>
          </p:cNvGrpSpPr>
          <p:nvPr/>
        </p:nvGrpSpPr>
        <p:grpSpPr bwMode="auto">
          <a:xfrm>
            <a:off x="2587625" y="609600"/>
            <a:ext cx="5105400" cy="2286000"/>
            <a:chOff x="1872" y="240"/>
            <a:chExt cx="3216" cy="1440"/>
          </a:xfrm>
        </p:grpSpPr>
        <p:sp>
          <p:nvSpPr>
            <p:cNvPr id="44074" name="Rectangle 43"/>
            <p:cNvSpPr>
              <a:spLocks noChangeArrowheads="1"/>
            </p:cNvSpPr>
            <p:nvPr/>
          </p:nvSpPr>
          <p:spPr bwMode="auto">
            <a:xfrm>
              <a:off x="2872" y="240"/>
              <a:ext cx="1212" cy="370"/>
            </a:xfrm>
            <a:prstGeom prst="rect">
              <a:avLst/>
            </a:prstGeom>
            <a:solidFill>
              <a:srgbClr val="FF9900"/>
            </a:solidFill>
            <a:ln w="12700">
              <a:solidFill>
                <a:schemeClr val="bg2"/>
              </a:solid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100 MHz</a:t>
              </a:r>
            </a:p>
            <a:p>
              <a:pPr>
                <a:lnSpc>
                  <a:spcPct val="88000"/>
                </a:lnSpc>
              </a:pPr>
              <a:r>
                <a:rPr lang="en-US" sz="1800">
                  <a:solidFill>
                    <a:schemeClr val="tx1"/>
                  </a:solidFill>
                  <a:latin typeface="Arial" charset="0"/>
                </a:rPr>
                <a:t>Differential CLK</a:t>
              </a:r>
            </a:p>
          </p:txBody>
        </p:sp>
        <p:sp>
          <p:nvSpPr>
            <p:cNvPr id="44075" name="Line 44"/>
            <p:cNvSpPr>
              <a:spLocks noChangeShapeType="1"/>
            </p:cNvSpPr>
            <p:nvPr/>
          </p:nvSpPr>
          <p:spPr bwMode="auto">
            <a:xfrm flipH="1">
              <a:off x="1872" y="384"/>
              <a:ext cx="1008" cy="0"/>
            </a:xfrm>
            <a:prstGeom prst="line">
              <a:avLst/>
            </a:prstGeom>
            <a:noFill/>
            <a:ln w="25400">
              <a:solidFill>
                <a:srgbClr val="FF6600"/>
              </a:solidFill>
              <a:round/>
              <a:headEnd/>
              <a:tailEnd type="none" w="sm" len="sm"/>
            </a:ln>
          </p:spPr>
          <p:txBody>
            <a:bodyPr wrap="none" anchor="ctr"/>
            <a:lstStyle/>
            <a:p>
              <a:endParaRPr lang="en-US"/>
            </a:p>
          </p:txBody>
        </p:sp>
        <p:sp>
          <p:nvSpPr>
            <p:cNvPr id="44076" name="Line 45"/>
            <p:cNvSpPr>
              <a:spLocks noChangeShapeType="1"/>
            </p:cNvSpPr>
            <p:nvPr/>
          </p:nvSpPr>
          <p:spPr bwMode="auto">
            <a:xfrm flipH="1">
              <a:off x="1872" y="384"/>
              <a:ext cx="0" cy="1296"/>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4077" name="Line 46"/>
            <p:cNvSpPr>
              <a:spLocks noChangeShapeType="1"/>
            </p:cNvSpPr>
            <p:nvPr/>
          </p:nvSpPr>
          <p:spPr bwMode="auto">
            <a:xfrm flipH="1">
              <a:off x="2688" y="480"/>
              <a:ext cx="192" cy="0"/>
            </a:xfrm>
            <a:prstGeom prst="line">
              <a:avLst/>
            </a:prstGeom>
            <a:noFill/>
            <a:ln w="25400">
              <a:solidFill>
                <a:srgbClr val="FF6600"/>
              </a:solidFill>
              <a:round/>
              <a:headEnd/>
              <a:tailEnd type="none" w="sm" len="sm"/>
            </a:ln>
          </p:spPr>
          <p:txBody>
            <a:bodyPr wrap="none" anchor="ctr"/>
            <a:lstStyle/>
            <a:p>
              <a:endParaRPr lang="en-US"/>
            </a:p>
          </p:txBody>
        </p:sp>
        <p:sp>
          <p:nvSpPr>
            <p:cNvPr id="44078" name="Line 47"/>
            <p:cNvSpPr>
              <a:spLocks noChangeShapeType="1"/>
            </p:cNvSpPr>
            <p:nvPr/>
          </p:nvSpPr>
          <p:spPr bwMode="auto">
            <a:xfrm flipH="1">
              <a:off x="2688" y="480"/>
              <a:ext cx="0" cy="1200"/>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4079" name="Line 48"/>
            <p:cNvSpPr>
              <a:spLocks noChangeShapeType="1"/>
            </p:cNvSpPr>
            <p:nvPr/>
          </p:nvSpPr>
          <p:spPr bwMode="auto">
            <a:xfrm flipH="1">
              <a:off x="4080" y="480"/>
              <a:ext cx="192" cy="0"/>
            </a:xfrm>
            <a:prstGeom prst="line">
              <a:avLst/>
            </a:prstGeom>
            <a:noFill/>
            <a:ln w="25400">
              <a:solidFill>
                <a:srgbClr val="FF6600"/>
              </a:solidFill>
              <a:round/>
              <a:headEnd/>
              <a:tailEnd type="none" w="sm" len="sm"/>
            </a:ln>
          </p:spPr>
          <p:txBody>
            <a:bodyPr wrap="none" anchor="ctr"/>
            <a:lstStyle/>
            <a:p>
              <a:endParaRPr lang="en-US"/>
            </a:p>
          </p:txBody>
        </p:sp>
        <p:sp>
          <p:nvSpPr>
            <p:cNvPr id="44080" name="Line 49"/>
            <p:cNvSpPr>
              <a:spLocks noChangeShapeType="1"/>
            </p:cNvSpPr>
            <p:nvPr/>
          </p:nvSpPr>
          <p:spPr bwMode="auto">
            <a:xfrm flipH="1">
              <a:off x="4272" y="480"/>
              <a:ext cx="0" cy="1200"/>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4081" name="Line 50"/>
            <p:cNvSpPr>
              <a:spLocks noChangeShapeType="1"/>
            </p:cNvSpPr>
            <p:nvPr/>
          </p:nvSpPr>
          <p:spPr bwMode="auto">
            <a:xfrm flipH="1">
              <a:off x="4080" y="384"/>
              <a:ext cx="1008" cy="0"/>
            </a:xfrm>
            <a:prstGeom prst="line">
              <a:avLst/>
            </a:prstGeom>
            <a:noFill/>
            <a:ln w="25400">
              <a:solidFill>
                <a:srgbClr val="FF6600"/>
              </a:solidFill>
              <a:round/>
              <a:headEnd/>
              <a:tailEnd type="none" w="sm" len="sm"/>
            </a:ln>
          </p:spPr>
          <p:txBody>
            <a:bodyPr wrap="none" anchor="ctr"/>
            <a:lstStyle/>
            <a:p>
              <a:endParaRPr lang="en-US"/>
            </a:p>
          </p:txBody>
        </p:sp>
        <p:sp>
          <p:nvSpPr>
            <p:cNvPr id="44082" name="Line 51"/>
            <p:cNvSpPr>
              <a:spLocks noChangeShapeType="1"/>
            </p:cNvSpPr>
            <p:nvPr/>
          </p:nvSpPr>
          <p:spPr bwMode="auto">
            <a:xfrm flipH="1">
              <a:off x="5088" y="384"/>
              <a:ext cx="0" cy="1296"/>
            </a:xfrm>
            <a:prstGeom prst="line">
              <a:avLst/>
            </a:prstGeom>
            <a:noFill/>
            <a:ln w="25400">
              <a:solidFill>
                <a:srgbClr val="FF6600"/>
              </a:solidFill>
              <a:round/>
              <a:headEnd type="none" w="sm" len="sm"/>
              <a:tailEnd type="triangle" w="med" len="med"/>
            </a:ln>
          </p:spPr>
          <p:txBody>
            <a:bodyPr wrap="none" anchor="ctr"/>
            <a:lstStyle/>
            <a:p>
              <a:endParaRPr lang="en-US"/>
            </a:p>
          </p:txBody>
        </p:sp>
      </p:grpSp>
      <p:grpSp>
        <p:nvGrpSpPr>
          <p:cNvPr id="5" name="Group 52"/>
          <p:cNvGrpSpPr>
            <a:grpSpLocks/>
          </p:cNvGrpSpPr>
          <p:nvPr/>
        </p:nvGrpSpPr>
        <p:grpSpPr bwMode="auto">
          <a:xfrm>
            <a:off x="2892425" y="1355725"/>
            <a:ext cx="4648200" cy="2197100"/>
            <a:chOff x="2016" y="710"/>
            <a:chExt cx="2928" cy="1384"/>
          </a:xfrm>
        </p:grpSpPr>
        <p:sp>
          <p:nvSpPr>
            <p:cNvPr id="44060" name="Line 53"/>
            <p:cNvSpPr>
              <a:spLocks noChangeShapeType="1"/>
            </p:cNvSpPr>
            <p:nvPr/>
          </p:nvSpPr>
          <p:spPr bwMode="auto">
            <a:xfrm flipH="1">
              <a:off x="2832" y="864"/>
              <a:ext cx="0" cy="816"/>
            </a:xfrm>
            <a:prstGeom prst="line">
              <a:avLst/>
            </a:prstGeom>
            <a:noFill/>
            <a:ln w="25400">
              <a:solidFill>
                <a:srgbClr val="FF6600"/>
              </a:solidFill>
              <a:round/>
              <a:headEnd type="none" w="sm" len="sm"/>
              <a:tailEnd type="triangle" w="med" len="med"/>
            </a:ln>
          </p:spPr>
          <p:txBody>
            <a:bodyPr wrap="none" anchor="ctr"/>
            <a:lstStyle/>
            <a:p>
              <a:endParaRPr lang="en-US"/>
            </a:p>
          </p:txBody>
        </p:sp>
        <p:grpSp>
          <p:nvGrpSpPr>
            <p:cNvPr id="6" name="Group 54"/>
            <p:cNvGrpSpPr>
              <a:grpSpLocks/>
            </p:cNvGrpSpPr>
            <p:nvPr/>
          </p:nvGrpSpPr>
          <p:grpSpPr bwMode="auto">
            <a:xfrm>
              <a:off x="2016" y="710"/>
              <a:ext cx="2928" cy="1384"/>
              <a:chOff x="2016" y="710"/>
              <a:chExt cx="2928" cy="1384"/>
            </a:xfrm>
          </p:grpSpPr>
          <p:sp>
            <p:nvSpPr>
              <p:cNvPr id="44062" name="Text Box 55"/>
              <p:cNvSpPr txBox="1">
                <a:spLocks noChangeArrowheads="1"/>
              </p:cNvSpPr>
              <p:nvPr/>
            </p:nvSpPr>
            <p:spPr bwMode="auto">
              <a:xfrm>
                <a:off x="2016" y="1920"/>
                <a:ext cx="528" cy="174"/>
              </a:xfrm>
              <a:prstGeom prst="rect">
                <a:avLst/>
              </a:prstGeom>
              <a:noFill/>
              <a:ln w="9525">
                <a:noFill/>
                <a:miter lim="800000"/>
                <a:headEnd/>
                <a:tailEnd/>
              </a:ln>
            </p:spPr>
            <p:txBody>
              <a:bodyPr>
                <a:spAutoFit/>
              </a:bodyPr>
              <a:lstStyle/>
              <a:p>
                <a:pPr>
                  <a:spcBef>
                    <a:spcPct val="50000"/>
                  </a:spcBef>
                </a:pPr>
                <a:endParaRPr lang="en-US" sz="1200" dirty="0">
                  <a:solidFill>
                    <a:schemeClr val="tx1"/>
                  </a:solidFill>
                  <a:latin typeface="Arial" charset="0"/>
                </a:endParaRPr>
              </a:p>
            </p:txBody>
          </p:sp>
          <p:sp>
            <p:nvSpPr>
              <p:cNvPr id="44063" name="Line 56"/>
              <p:cNvSpPr>
                <a:spLocks noChangeShapeType="1"/>
              </p:cNvSpPr>
              <p:nvPr/>
            </p:nvSpPr>
            <p:spPr bwMode="auto">
              <a:xfrm flipH="1">
                <a:off x="2112" y="1920"/>
                <a:ext cx="96" cy="0"/>
              </a:xfrm>
              <a:prstGeom prst="line">
                <a:avLst/>
              </a:prstGeom>
              <a:noFill/>
              <a:ln w="25400">
                <a:solidFill>
                  <a:srgbClr val="FF6600"/>
                </a:solidFill>
                <a:round/>
                <a:headEnd/>
                <a:tailEnd type="none" w="sm" len="sm"/>
              </a:ln>
            </p:spPr>
            <p:txBody>
              <a:bodyPr wrap="none" anchor="ctr"/>
              <a:lstStyle/>
              <a:p>
                <a:endParaRPr lang="en-US"/>
              </a:p>
            </p:txBody>
          </p:sp>
          <p:sp>
            <p:nvSpPr>
              <p:cNvPr id="44064" name="Line 57"/>
              <p:cNvSpPr>
                <a:spLocks noChangeShapeType="1"/>
              </p:cNvSpPr>
              <p:nvPr/>
            </p:nvSpPr>
            <p:spPr bwMode="auto">
              <a:xfrm flipH="1">
                <a:off x="2016" y="768"/>
                <a:ext cx="0" cy="912"/>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4065" name="Line 58"/>
              <p:cNvSpPr>
                <a:spLocks noChangeShapeType="1"/>
              </p:cNvSpPr>
              <p:nvPr/>
            </p:nvSpPr>
            <p:spPr bwMode="auto">
              <a:xfrm flipH="1">
                <a:off x="2016" y="768"/>
                <a:ext cx="1056" cy="0"/>
              </a:xfrm>
              <a:prstGeom prst="line">
                <a:avLst/>
              </a:prstGeom>
              <a:noFill/>
              <a:ln w="25400">
                <a:solidFill>
                  <a:srgbClr val="FF6600"/>
                </a:solidFill>
                <a:round/>
                <a:headEnd/>
                <a:tailEnd type="none" w="sm" len="sm"/>
              </a:ln>
            </p:spPr>
            <p:txBody>
              <a:bodyPr wrap="none" anchor="ctr"/>
              <a:lstStyle/>
              <a:p>
                <a:endParaRPr lang="en-US"/>
              </a:p>
            </p:txBody>
          </p:sp>
          <p:sp>
            <p:nvSpPr>
              <p:cNvPr id="44066" name="Line 59"/>
              <p:cNvSpPr>
                <a:spLocks noChangeShapeType="1"/>
              </p:cNvSpPr>
              <p:nvPr/>
            </p:nvSpPr>
            <p:spPr bwMode="auto">
              <a:xfrm flipH="1">
                <a:off x="4944" y="768"/>
                <a:ext cx="0" cy="912"/>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4067" name="Line 60"/>
              <p:cNvSpPr>
                <a:spLocks noChangeShapeType="1"/>
              </p:cNvSpPr>
              <p:nvPr/>
            </p:nvSpPr>
            <p:spPr bwMode="auto">
              <a:xfrm flipH="1">
                <a:off x="4080" y="768"/>
                <a:ext cx="864" cy="0"/>
              </a:xfrm>
              <a:prstGeom prst="line">
                <a:avLst/>
              </a:prstGeom>
              <a:noFill/>
              <a:ln w="25400">
                <a:solidFill>
                  <a:srgbClr val="FF6600"/>
                </a:solidFill>
                <a:round/>
                <a:headEnd/>
                <a:tailEnd type="none" w="sm" len="sm"/>
              </a:ln>
            </p:spPr>
            <p:txBody>
              <a:bodyPr wrap="none" anchor="ctr"/>
              <a:lstStyle/>
              <a:p>
                <a:endParaRPr lang="en-US"/>
              </a:p>
            </p:txBody>
          </p:sp>
          <p:sp>
            <p:nvSpPr>
              <p:cNvPr id="44068" name="Line 61"/>
              <p:cNvSpPr>
                <a:spLocks noChangeShapeType="1"/>
              </p:cNvSpPr>
              <p:nvPr/>
            </p:nvSpPr>
            <p:spPr bwMode="auto">
              <a:xfrm flipH="1">
                <a:off x="2832" y="864"/>
                <a:ext cx="1296" cy="0"/>
              </a:xfrm>
              <a:prstGeom prst="line">
                <a:avLst/>
              </a:prstGeom>
              <a:noFill/>
              <a:ln w="25400">
                <a:solidFill>
                  <a:srgbClr val="FF6600"/>
                </a:solidFill>
                <a:round/>
                <a:headEnd/>
                <a:tailEnd type="none" w="sm" len="sm"/>
              </a:ln>
            </p:spPr>
            <p:txBody>
              <a:bodyPr wrap="none" anchor="ctr"/>
              <a:lstStyle/>
              <a:p>
                <a:endParaRPr lang="en-US"/>
              </a:p>
            </p:txBody>
          </p:sp>
          <p:sp>
            <p:nvSpPr>
              <p:cNvPr id="44069" name="Line 62"/>
              <p:cNvSpPr>
                <a:spLocks noChangeShapeType="1"/>
              </p:cNvSpPr>
              <p:nvPr/>
            </p:nvSpPr>
            <p:spPr bwMode="auto">
              <a:xfrm>
                <a:off x="4128" y="864"/>
                <a:ext cx="0" cy="816"/>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4070" name="Rectangle 63"/>
              <p:cNvSpPr>
                <a:spLocks noChangeArrowheads="1"/>
              </p:cNvSpPr>
              <p:nvPr/>
            </p:nvSpPr>
            <p:spPr bwMode="auto">
              <a:xfrm>
                <a:off x="2880" y="710"/>
                <a:ext cx="1200" cy="263"/>
              </a:xfrm>
              <a:prstGeom prst="rect">
                <a:avLst/>
              </a:prstGeom>
              <a:solidFill>
                <a:srgbClr val="FF9900"/>
              </a:solidFill>
              <a:ln w="12700">
                <a:solidFill>
                  <a:schemeClr val="bg2"/>
                </a:solidFill>
                <a:miter lim="800000"/>
                <a:headEnd/>
                <a:tailEnd/>
              </a:ln>
            </p:spPr>
            <p:txBody>
              <a:bodyPr lIns="92075" tIns="46038" rIns="92075" bIns="46038">
                <a:spAutoFit/>
              </a:bodyPr>
              <a:lstStyle/>
              <a:p>
                <a:pPr>
                  <a:lnSpc>
                    <a:spcPct val="88000"/>
                  </a:lnSpc>
                </a:pPr>
                <a:r>
                  <a:rPr lang="en-US">
                    <a:solidFill>
                      <a:schemeClr val="tx1"/>
                    </a:solidFill>
                    <a:latin typeface="Arial" charset="0"/>
                  </a:rPr>
                  <a:t>SYNC100</a:t>
                </a:r>
              </a:p>
            </p:txBody>
          </p:sp>
          <p:sp>
            <p:nvSpPr>
              <p:cNvPr id="44071" name="Line 64"/>
              <p:cNvSpPr>
                <a:spLocks noChangeShapeType="1"/>
              </p:cNvSpPr>
              <p:nvPr/>
            </p:nvSpPr>
            <p:spPr bwMode="auto">
              <a:xfrm flipH="1">
                <a:off x="2208" y="1008"/>
                <a:ext cx="0" cy="912"/>
              </a:xfrm>
              <a:prstGeom prst="line">
                <a:avLst/>
              </a:prstGeom>
              <a:noFill/>
              <a:ln w="25400">
                <a:solidFill>
                  <a:srgbClr val="FF6600"/>
                </a:solidFill>
                <a:round/>
                <a:headEnd type="none" w="sm" len="sm"/>
                <a:tailEnd/>
              </a:ln>
            </p:spPr>
            <p:txBody>
              <a:bodyPr wrap="none" anchor="ctr"/>
              <a:lstStyle/>
              <a:p>
                <a:endParaRPr lang="en-US"/>
              </a:p>
            </p:txBody>
          </p:sp>
          <p:sp>
            <p:nvSpPr>
              <p:cNvPr id="44072" name="Line 65"/>
              <p:cNvSpPr>
                <a:spLocks noChangeShapeType="1"/>
              </p:cNvSpPr>
              <p:nvPr/>
            </p:nvSpPr>
            <p:spPr bwMode="auto">
              <a:xfrm flipH="1">
                <a:off x="2208" y="1008"/>
                <a:ext cx="1248" cy="0"/>
              </a:xfrm>
              <a:prstGeom prst="line">
                <a:avLst/>
              </a:prstGeom>
              <a:noFill/>
              <a:ln w="25400">
                <a:solidFill>
                  <a:srgbClr val="FF6600"/>
                </a:solidFill>
                <a:round/>
                <a:headEnd/>
                <a:tailEnd type="none" w="sm" len="sm"/>
              </a:ln>
            </p:spPr>
            <p:txBody>
              <a:bodyPr wrap="none" anchor="ctr"/>
              <a:lstStyle/>
              <a:p>
                <a:endParaRPr lang="en-US"/>
              </a:p>
            </p:txBody>
          </p:sp>
          <p:sp>
            <p:nvSpPr>
              <p:cNvPr id="44073" name="Line 66"/>
              <p:cNvSpPr>
                <a:spLocks noChangeShapeType="1"/>
              </p:cNvSpPr>
              <p:nvPr/>
            </p:nvSpPr>
            <p:spPr bwMode="auto">
              <a:xfrm flipH="1">
                <a:off x="3456" y="912"/>
                <a:ext cx="0" cy="96"/>
              </a:xfrm>
              <a:prstGeom prst="line">
                <a:avLst/>
              </a:prstGeom>
              <a:noFill/>
              <a:ln w="25400">
                <a:solidFill>
                  <a:srgbClr val="FF6600"/>
                </a:solidFill>
                <a:round/>
                <a:headEnd type="stealth" w="lg" len="med"/>
                <a:tailEnd type="none" w="lg" len="med"/>
              </a:ln>
            </p:spPr>
            <p:txBody>
              <a:bodyPr wrap="none" anchor="ctr"/>
              <a:lstStyle/>
              <a:p>
                <a:endParaRPr lang="en-US"/>
              </a:p>
            </p:txBody>
          </p:sp>
        </p:grpSp>
      </p:grpSp>
      <p:grpSp>
        <p:nvGrpSpPr>
          <p:cNvPr id="7" name="Group 86"/>
          <p:cNvGrpSpPr/>
          <p:nvPr/>
        </p:nvGrpSpPr>
        <p:grpSpPr>
          <a:xfrm>
            <a:off x="320675" y="2844800"/>
            <a:ext cx="8899525" cy="1574800"/>
            <a:chOff x="320675" y="4292600"/>
            <a:chExt cx="8899525" cy="1574800"/>
          </a:xfrm>
        </p:grpSpPr>
        <p:sp>
          <p:nvSpPr>
            <p:cNvPr id="88" name="Rectangle 10"/>
            <p:cNvSpPr>
              <a:spLocks noChangeArrowheads="1"/>
            </p:cNvSpPr>
            <p:nvPr/>
          </p:nvSpPr>
          <p:spPr bwMode="blackWhite">
            <a:xfrm>
              <a:off x="619125" y="4292600"/>
              <a:ext cx="1087438" cy="1573213"/>
            </a:xfrm>
            <a:prstGeom prst="rect">
              <a:avLst/>
            </a:prstGeom>
            <a:solidFill>
              <a:schemeClr val="bg2"/>
            </a:solidFill>
            <a:ln w="12700">
              <a:solidFill>
                <a:schemeClr val="tx1"/>
              </a:solidFill>
              <a:miter lim="800000"/>
              <a:headEnd/>
              <a:tailEnd/>
            </a:ln>
          </p:spPr>
          <p:txBody>
            <a:bodyPr wrap="none" anchor="ctr"/>
            <a:lstStyle/>
            <a:p>
              <a:endParaRPr lang="en-US">
                <a:latin typeface="Times New Roman" pitchFamily="18" charset="0"/>
              </a:endParaRPr>
            </a:p>
          </p:txBody>
        </p:sp>
        <p:sp>
          <p:nvSpPr>
            <p:cNvPr id="89" name="Rectangle 11"/>
            <p:cNvSpPr>
              <a:spLocks noChangeArrowheads="1"/>
            </p:cNvSpPr>
            <p:nvPr/>
          </p:nvSpPr>
          <p:spPr bwMode="auto">
            <a:xfrm rot="-5400000">
              <a:off x="577850" y="4302125"/>
              <a:ext cx="1181100" cy="1695450"/>
            </a:xfrm>
            <a:prstGeom prst="rect">
              <a:avLst/>
            </a:prstGeom>
            <a:noFill/>
            <a:ln w="9525">
              <a:noFill/>
              <a:miter lim="800000"/>
              <a:headEnd/>
              <a:tailEnd/>
            </a:ln>
          </p:spPr>
          <p:txBody>
            <a:bodyPr wrap="none" lIns="92075" tIns="46038" rIns="92075" bIns="46038" anchor="ctr"/>
            <a:lstStyle/>
            <a:p>
              <a:pPr>
                <a:lnSpc>
                  <a:spcPct val="88000"/>
                </a:lnSpc>
              </a:pPr>
              <a:r>
                <a:rPr lang="en-US" dirty="0">
                  <a:solidFill>
                    <a:schemeClr val="tx1"/>
                  </a:solidFill>
                </a:rPr>
                <a:t>PXI Express </a:t>
              </a:r>
            </a:p>
            <a:p>
              <a:pPr>
                <a:lnSpc>
                  <a:spcPct val="88000"/>
                </a:lnSpc>
              </a:pPr>
              <a:r>
                <a:rPr lang="en-US" sz="1800" dirty="0">
                  <a:solidFill>
                    <a:schemeClr val="tx1"/>
                  </a:solidFill>
                  <a:latin typeface="Arial" charset="0"/>
                </a:rPr>
                <a:t>System</a:t>
              </a:r>
            </a:p>
            <a:p>
              <a:pPr>
                <a:lnSpc>
                  <a:spcPct val="88000"/>
                </a:lnSpc>
              </a:pPr>
              <a:r>
                <a:rPr lang="en-US" sz="1800" dirty="0">
                  <a:solidFill>
                    <a:schemeClr val="tx1"/>
                  </a:solidFill>
                  <a:latin typeface="Arial" charset="0"/>
                </a:rPr>
                <a:t>Controller</a:t>
              </a:r>
            </a:p>
          </p:txBody>
        </p:sp>
        <p:sp>
          <p:nvSpPr>
            <p:cNvPr id="90" name="Rectangle 59"/>
            <p:cNvSpPr>
              <a:spLocks noChangeArrowheads="1"/>
            </p:cNvSpPr>
            <p:nvPr/>
          </p:nvSpPr>
          <p:spPr bwMode="blackWhite">
            <a:xfrm>
              <a:off x="2197100" y="4349750"/>
              <a:ext cx="860425" cy="151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91" name="Rectangle 60"/>
            <p:cNvSpPr>
              <a:spLocks noChangeArrowheads="1"/>
            </p:cNvSpPr>
            <p:nvPr/>
          </p:nvSpPr>
          <p:spPr bwMode="auto">
            <a:xfrm rot="-5400000">
              <a:off x="2286000" y="4654550"/>
              <a:ext cx="704850" cy="1695450"/>
            </a:xfrm>
            <a:prstGeom prst="rect">
              <a:avLst/>
            </a:prstGeom>
            <a:noFill/>
            <a:ln w="9525">
              <a:noFill/>
              <a:miter lim="800000"/>
              <a:headEnd/>
              <a:tailEnd/>
            </a:ln>
          </p:spPr>
          <p:txBody>
            <a:bodyPr wrap="none" lIns="92075" tIns="46038" rIns="92075" bIns="46038" anchor="ctr"/>
            <a:lstStyle/>
            <a:p>
              <a:pPr>
                <a:lnSpc>
                  <a:spcPct val="88000"/>
                </a:lnSpc>
              </a:pPr>
              <a:r>
                <a:rPr lang="en-US" sz="1800" dirty="0">
                  <a:solidFill>
                    <a:schemeClr val="tx1"/>
                  </a:solidFill>
                  <a:latin typeface="Arial" charset="0"/>
                </a:rPr>
                <a:t>PXI Express</a:t>
              </a:r>
            </a:p>
            <a:p>
              <a:pPr>
                <a:lnSpc>
                  <a:spcPct val="88000"/>
                </a:lnSpc>
              </a:pPr>
              <a:r>
                <a:rPr lang="en-US" sz="1800" dirty="0">
                  <a:solidFill>
                    <a:schemeClr val="tx1"/>
                  </a:solidFill>
                  <a:latin typeface="Arial" charset="0"/>
                </a:rPr>
                <a:t> System</a:t>
              </a:r>
            </a:p>
            <a:p>
              <a:pPr>
                <a:lnSpc>
                  <a:spcPct val="88000"/>
                </a:lnSpc>
              </a:pPr>
              <a:r>
                <a:rPr lang="en-US" sz="1800" dirty="0">
                  <a:solidFill>
                    <a:schemeClr val="tx1"/>
                  </a:solidFill>
                  <a:latin typeface="Arial" charset="0"/>
                </a:rPr>
                <a:t>Timing Slot</a:t>
              </a:r>
            </a:p>
          </p:txBody>
        </p:sp>
        <p:grpSp>
          <p:nvGrpSpPr>
            <p:cNvPr id="8" name="Group 61"/>
            <p:cNvGrpSpPr>
              <a:grpSpLocks/>
            </p:cNvGrpSpPr>
            <p:nvPr/>
          </p:nvGrpSpPr>
          <p:grpSpPr bwMode="auto">
            <a:xfrm>
              <a:off x="5480052" y="4356100"/>
              <a:ext cx="1695451" cy="1511300"/>
              <a:chOff x="1960" y="1628"/>
              <a:chExt cx="1068" cy="952"/>
            </a:xfrm>
          </p:grpSpPr>
          <p:sp>
            <p:nvSpPr>
              <p:cNvPr id="101" name="Rectangle 62"/>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02" name="Rectangle 63"/>
              <p:cNvSpPr>
                <a:spLocks noChangeArrowheads="1"/>
              </p:cNvSpPr>
              <p:nvPr/>
            </p:nvSpPr>
            <p:spPr bwMode="auto">
              <a:xfrm rot="16200000">
                <a:off x="2272" y="1780"/>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grpSp>
          <p:nvGrpSpPr>
            <p:cNvPr id="9" name="Group 64"/>
            <p:cNvGrpSpPr>
              <a:grpSpLocks/>
            </p:cNvGrpSpPr>
            <p:nvPr/>
          </p:nvGrpSpPr>
          <p:grpSpPr bwMode="auto">
            <a:xfrm>
              <a:off x="6724652" y="4343400"/>
              <a:ext cx="1695451" cy="1511300"/>
              <a:chOff x="1960" y="1628"/>
              <a:chExt cx="1068" cy="952"/>
            </a:xfrm>
          </p:grpSpPr>
          <p:sp>
            <p:nvSpPr>
              <p:cNvPr id="99" name="Rectangle 65"/>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00" name="Rectangle 66"/>
              <p:cNvSpPr>
                <a:spLocks noChangeArrowheads="1"/>
              </p:cNvSpPr>
              <p:nvPr/>
            </p:nvSpPr>
            <p:spPr bwMode="auto">
              <a:xfrm rot="16200000">
                <a:off x="2272" y="1824"/>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grpSp>
          <p:nvGrpSpPr>
            <p:cNvPr id="10" name="Group 67"/>
            <p:cNvGrpSpPr>
              <a:grpSpLocks/>
            </p:cNvGrpSpPr>
            <p:nvPr/>
          </p:nvGrpSpPr>
          <p:grpSpPr bwMode="auto">
            <a:xfrm>
              <a:off x="3149602" y="4349750"/>
              <a:ext cx="1695451" cy="1511300"/>
              <a:chOff x="1960" y="1628"/>
              <a:chExt cx="1068" cy="952"/>
            </a:xfrm>
          </p:grpSpPr>
          <p:sp>
            <p:nvSpPr>
              <p:cNvPr id="97" name="Rectangle 68"/>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98" name="Rectangle 69"/>
              <p:cNvSpPr>
                <a:spLocks noChangeArrowheads="1"/>
              </p:cNvSpPr>
              <p:nvPr/>
            </p:nvSpPr>
            <p:spPr bwMode="auto">
              <a:xfrm rot="16200000">
                <a:off x="2272" y="1724"/>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sp>
          <p:nvSpPr>
            <p:cNvPr id="95" name="Rectangle 70"/>
            <p:cNvSpPr>
              <a:spLocks noChangeArrowheads="1"/>
            </p:cNvSpPr>
            <p:nvPr/>
          </p:nvSpPr>
          <p:spPr bwMode="blackWhite">
            <a:xfrm>
              <a:off x="8066088" y="4356100"/>
              <a:ext cx="582612" cy="151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96" name="Rectangle 71"/>
            <p:cNvSpPr>
              <a:spLocks noChangeArrowheads="1"/>
            </p:cNvSpPr>
            <p:nvPr/>
          </p:nvSpPr>
          <p:spPr bwMode="auto">
            <a:xfrm rot="-5400000">
              <a:off x="8020050" y="4438649"/>
              <a:ext cx="704850" cy="1695450"/>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PXI-1</a:t>
              </a:r>
            </a:p>
            <a:p>
              <a:r>
                <a:rPr lang="en-US" sz="1600" dirty="0">
                  <a:solidFill>
                    <a:schemeClr val="tx1"/>
                  </a:solidFill>
                  <a:latin typeface="Arial" charset="0"/>
                </a:rPr>
                <a:t>Peripheral</a:t>
              </a:r>
            </a:p>
          </p:txBody>
        </p:sp>
      </p:grpSp>
      <p:sp>
        <p:nvSpPr>
          <p:cNvPr id="68" name="Footer Placeholder 6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3915844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19916"/>
                                        </p:tgtEl>
                                        <p:attrNameLst>
                                          <p:attrName>style.opacity</p:attrName>
                                        </p:attrNameLst>
                                      </p:cBhvr>
                                      <p:to>
                                        <p:strVal val="0.25"/>
                                      </p:to>
                                    </p:set>
                                    <p:animEffect filter="image" prLst="opacity: 0.25">
                                      <p:cBhvr rctx="IE">
                                        <p:cTn id="7" dur="indefinite"/>
                                        <p:tgtEl>
                                          <p:spTgt spid="1019916"/>
                                        </p:tgtEl>
                                      </p:cBhvr>
                                    </p:animEffect>
                                  </p:childTnLst>
                                </p:cTn>
                              </p:par>
                              <p:par>
                                <p:cTn id="8" presetID="9" presetClass="emph" presetSubtype="0" nodeType="withEffect">
                                  <p:stCondLst>
                                    <p:cond delay="0"/>
                                  </p:stCondLst>
                                  <p:childTnLst>
                                    <p:set>
                                      <p:cBhvr rctx="PPT">
                                        <p:cTn id="9" dur="indefinite"/>
                                        <p:tgtEl>
                                          <p:spTgt spid="3"/>
                                        </p:tgtEl>
                                        <p:attrNameLst>
                                          <p:attrName>style.opacity</p:attrName>
                                        </p:attrNameLst>
                                      </p:cBhvr>
                                      <p:to>
                                        <p:strVal val="0.25"/>
                                      </p:to>
                                    </p:set>
                                    <p:animEffect filter="image" prLst="opacity: 0.25">
                                      <p:cBhvr rctx="IE">
                                        <p:cTn id="10" dur="indefinite"/>
                                        <p:tgtEl>
                                          <p:spTgt spid="3"/>
                                        </p:tgtEl>
                                      </p:cBhvr>
                                    </p:animEffect>
                                  </p:childTnLst>
                                </p:cTn>
                              </p:par>
                              <p:par>
                                <p:cTn id="11" presetID="9" presetClass="emph" presetSubtype="0" grpId="0" nodeType="withEffect">
                                  <p:stCondLst>
                                    <p:cond delay="0"/>
                                  </p:stCondLst>
                                  <p:childTnLst>
                                    <p:set>
                                      <p:cBhvr rctx="PPT">
                                        <p:cTn id="12" dur="indefinite"/>
                                        <p:tgtEl>
                                          <p:spTgt spid="1019927"/>
                                        </p:tgtEl>
                                        <p:attrNameLst>
                                          <p:attrName>style.opacity</p:attrName>
                                        </p:attrNameLst>
                                      </p:cBhvr>
                                      <p:to>
                                        <p:strVal val="0.25"/>
                                      </p:to>
                                    </p:set>
                                    <p:animEffect filter="image" prLst="opacity: 0.25">
                                      <p:cBhvr rctx="IE">
                                        <p:cTn id="13" dur="indefinite"/>
                                        <p:tgtEl>
                                          <p:spTgt spid="1019927"/>
                                        </p:tgtEl>
                                      </p:cBhvr>
                                    </p:animEffect>
                                  </p:childTnLst>
                                </p:cTn>
                              </p:par>
                              <p:par>
                                <p:cTn id="14" presetID="9" presetClass="emph" presetSubtype="0" nodeType="withEffect">
                                  <p:stCondLst>
                                    <p:cond delay="0"/>
                                  </p:stCondLst>
                                  <p:childTnLst>
                                    <p:set>
                                      <p:cBhvr rctx="PPT">
                                        <p:cTn id="15" dur="indefinite"/>
                                        <p:tgtEl>
                                          <p:spTgt spid="2"/>
                                        </p:tgtEl>
                                        <p:attrNameLst>
                                          <p:attrName>style.opacity</p:attrName>
                                        </p:attrNameLst>
                                      </p:cBhvr>
                                      <p:to>
                                        <p:strVal val="0.25"/>
                                      </p:to>
                                    </p:set>
                                    <p:animEffect filter="image" prLst="opacity: 0.25">
                                      <p:cBhvr rctx="IE">
                                        <p:cTn id="16" dur="indefinite"/>
                                        <p:tgtEl>
                                          <p:spTgt spid="2"/>
                                        </p:tgtEl>
                                      </p:cBhvr>
                                    </p:animEffect>
                                  </p:childTnLst>
                                </p:cTn>
                              </p:par>
                              <p:par>
                                <p:cTn id="17" presetID="9" presetClass="emph" presetSubtype="0" grpId="0" nodeType="withEffect">
                                  <p:stCondLst>
                                    <p:cond delay="0"/>
                                  </p:stCondLst>
                                  <p:childTnLst>
                                    <p:set>
                                      <p:cBhvr rctx="PPT">
                                        <p:cTn id="18" dur="indefinite"/>
                                        <p:tgtEl>
                                          <p:spTgt spid="1019907"/>
                                        </p:tgtEl>
                                        <p:attrNameLst>
                                          <p:attrName>style.opacity</p:attrName>
                                        </p:attrNameLst>
                                      </p:cBhvr>
                                      <p:to>
                                        <p:strVal val="0.25"/>
                                      </p:to>
                                    </p:set>
                                    <p:animEffect filter="image" prLst="opacity: 0.25">
                                      <p:cBhvr rctx="IE">
                                        <p:cTn id="19" dur="indefinite"/>
                                        <p:tgtEl>
                                          <p:spTgt spid="1019907"/>
                                        </p:tgtEl>
                                      </p:cBhvr>
                                    </p:animEffect>
                                  </p:childTnLst>
                                </p:cTn>
                              </p:par>
                              <p:par>
                                <p:cTn id="20" presetID="9" presetClass="emph" presetSubtype="0" grpId="0" nodeType="withEffect">
                                  <p:stCondLst>
                                    <p:cond delay="0"/>
                                  </p:stCondLst>
                                  <p:childTnLst>
                                    <p:set>
                                      <p:cBhvr rctx="PPT">
                                        <p:cTn id="21" dur="indefinite"/>
                                        <p:tgtEl>
                                          <p:spTgt spid="1019906"/>
                                        </p:tgtEl>
                                        <p:attrNameLst>
                                          <p:attrName>style.opacity</p:attrName>
                                        </p:attrNameLst>
                                      </p:cBhvr>
                                      <p:to>
                                        <p:strVal val="0.25"/>
                                      </p:to>
                                    </p:set>
                                    <p:animEffect filter="image" prLst="opacity: 0.25">
                                      <p:cBhvr rctx="IE">
                                        <p:cTn id="22" dur="indefinite"/>
                                        <p:tgtEl>
                                          <p:spTgt spid="1019906"/>
                                        </p:tgtEl>
                                      </p:cBhvr>
                                    </p:animEffect>
                                  </p:childTnLst>
                                </p:cTn>
                              </p:par>
                              <p:par>
                                <p:cTn id="23" presetID="9" presetClass="emph" presetSubtype="0" grpId="0" nodeType="withEffect">
                                  <p:stCondLst>
                                    <p:cond delay="0"/>
                                  </p:stCondLst>
                                  <p:childTnLst>
                                    <p:set>
                                      <p:cBhvr rctx="PPT">
                                        <p:cTn id="24" dur="indefinite"/>
                                        <p:tgtEl>
                                          <p:spTgt spid="1019913"/>
                                        </p:tgtEl>
                                        <p:attrNameLst>
                                          <p:attrName>style.opacity</p:attrName>
                                        </p:attrNameLst>
                                      </p:cBhvr>
                                      <p:to>
                                        <p:strVal val="0.25"/>
                                      </p:to>
                                    </p:set>
                                    <p:animEffect filter="image" prLst="opacity: 0.25">
                                      <p:cBhvr rctx="IE">
                                        <p:cTn id="25" dur="indefinite"/>
                                        <p:tgtEl>
                                          <p:spTgt spid="10199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4"/>
                                        </p:tgtEl>
                                        <p:attrNameLst>
                                          <p:attrName>style.opacity</p:attrName>
                                        </p:attrNameLst>
                                      </p:cBhvr>
                                      <p:to>
                                        <p:strVal val="0.25"/>
                                      </p:to>
                                    </p:set>
                                    <p:animEffect filter="image" prLst="opacity: 0.25">
                                      <p:cBhvr rctx="IE">
                                        <p:cTn id="3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6" grpId="0" animBg="1"/>
      <p:bldP spid="1019907" grpId="0"/>
      <p:bldP spid="1019913" grpId="0" animBg="1"/>
      <p:bldP spid="1019916" grpId="0"/>
      <p:bldP spid="101992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AutoShape 2"/>
          <p:cNvSpPr>
            <a:spLocks noChangeArrowheads="1"/>
          </p:cNvSpPr>
          <p:nvPr/>
        </p:nvSpPr>
        <p:spPr bwMode="auto">
          <a:xfrm>
            <a:off x="330200" y="5656263"/>
            <a:ext cx="8332788" cy="414337"/>
          </a:xfrm>
          <a:prstGeom prst="leftArrow">
            <a:avLst>
              <a:gd name="adj1" fmla="val 75009"/>
              <a:gd name="adj2" fmla="val 74393"/>
            </a:avLst>
          </a:prstGeom>
          <a:solidFill>
            <a:schemeClr val="accent1"/>
          </a:solidFill>
          <a:ln w="9525">
            <a:noFill/>
            <a:miter lim="800000"/>
            <a:headEnd/>
            <a:tailEnd/>
          </a:ln>
        </p:spPr>
        <p:txBody>
          <a:bodyPr wrap="none" anchor="ctr"/>
          <a:lstStyle/>
          <a:p>
            <a:endParaRPr lang="en-US"/>
          </a:p>
        </p:txBody>
      </p:sp>
      <p:sp>
        <p:nvSpPr>
          <p:cNvPr id="1024003" name="Rectangle 3"/>
          <p:cNvSpPr>
            <a:spLocks noChangeArrowheads="1"/>
          </p:cNvSpPr>
          <p:nvPr/>
        </p:nvSpPr>
        <p:spPr bwMode="auto">
          <a:xfrm>
            <a:off x="2808288" y="5694363"/>
            <a:ext cx="3740150" cy="336550"/>
          </a:xfrm>
          <a:prstGeom prst="rect">
            <a:avLst/>
          </a:prstGeom>
          <a:noFill/>
          <a:ln w="9525">
            <a:noFill/>
            <a:miter lim="800000"/>
            <a:headEnd/>
            <a:tailEnd/>
          </a:ln>
        </p:spPr>
        <p:txBody>
          <a:bodyPr lIns="92075" tIns="46038" rIns="92075" bIns="46038">
            <a:spAutoFit/>
          </a:bodyPr>
          <a:lstStyle/>
          <a:p>
            <a:pPr>
              <a:lnSpc>
                <a:spcPct val="88000"/>
              </a:lnSpc>
            </a:pPr>
            <a:r>
              <a:rPr lang="en-US" sz="1800">
                <a:solidFill>
                  <a:schemeClr val="tx1"/>
                </a:solidFill>
                <a:latin typeface="Arial" charset="0"/>
              </a:rPr>
              <a:t>PXI Trigger Bus (8 TTL Triggers)</a:t>
            </a:r>
          </a:p>
        </p:txBody>
      </p:sp>
      <p:sp>
        <p:nvSpPr>
          <p:cNvPr id="46084" name="Line 4"/>
          <p:cNvSpPr>
            <a:spLocks noChangeShapeType="1"/>
          </p:cNvSpPr>
          <p:nvPr/>
        </p:nvSpPr>
        <p:spPr bwMode="auto">
          <a:xfrm>
            <a:off x="41148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6085" name="Line 5"/>
          <p:cNvSpPr>
            <a:spLocks noChangeShapeType="1"/>
          </p:cNvSpPr>
          <p:nvPr/>
        </p:nvSpPr>
        <p:spPr bwMode="auto">
          <a:xfrm>
            <a:off x="23622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6086" name="Line 6"/>
          <p:cNvSpPr>
            <a:spLocks noChangeShapeType="1"/>
          </p:cNvSpPr>
          <p:nvPr/>
        </p:nvSpPr>
        <p:spPr bwMode="auto">
          <a:xfrm>
            <a:off x="1062038" y="4395788"/>
            <a:ext cx="0" cy="1335087"/>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6087" name="Line 7"/>
          <p:cNvSpPr>
            <a:spLocks noChangeShapeType="1"/>
          </p:cNvSpPr>
          <p:nvPr/>
        </p:nvSpPr>
        <p:spPr bwMode="auto">
          <a:xfrm>
            <a:off x="6172200" y="4418013"/>
            <a:ext cx="0" cy="131286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6088" name="Line 8"/>
          <p:cNvSpPr>
            <a:spLocks noChangeShapeType="1"/>
          </p:cNvSpPr>
          <p:nvPr/>
        </p:nvSpPr>
        <p:spPr bwMode="auto">
          <a:xfrm>
            <a:off x="7391400" y="4395788"/>
            <a:ext cx="0" cy="1335087"/>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1024009" name="AutoShape 9"/>
          <p:cNvSpPr>
            <a:spLocks noChangeArrowheads="1"/>
          </p:cNvSpPr>
          <p:nvPr/>
        </p:nvSpPr>
        <p:spPr bwMode="auto">
          <a:xfrm>
            <a:off x="8662988" y="5640388"/>
            <a:ext cx="328612" cy="414337"/>
          </a:xfrm>
          <a:prstGeom prst="rightArrow">
            <a:avLst>
              <a:gd name="adj1" fmla="val 75009"/>
              <a:gd name="adj2" fmla="val 100000"/>
            </a:avLst>
          </a:prstGeom>
          <a:solidFill>
            <a:schemeClr val="accent1"/>
          </a:solidFill>
          <a:ln w="9525">
            <a:noFill/>
            <a:miter lim="800000"/>
            <a:headEnd/>
            <a:tailEnd/>
          </a:ln>
        </p:spPr>
        <p:txBody>
          <a:bodyPr wrap="none" anchor="ctr"/>
          <a:lstStyle/>
          <a:p>
            <a:endParaRPr lang="en-US"/>
          </a:p>
        </p:txBody>
      </p:sp>
      <p:sp>
        <p:nvSpPr>
          <p:cNvPr id="1024012" name="Rectangle 12"/>
          <p:cNvSpPr>
            <a:spLocks noChangeArrowheads="1"/>
          </p:cNvSpPr>
          <p:nvPr/>
        </p:nvSpPr>
        <p:spPr bwMode="auto">
          <a:xfrm>
            <a:off x="1762125" y="1295400"/>
            <a:ext cx="882650" cy="525463"/>
          </a:xfrm>
          <a:prstGeom prst="rect">
            <a:avLst/>
          </a:prstGeom>
          <a:noFill/>
          <a:ln w="9525">
            <a:noFill/>
            <a:miter lim="800000"/>
            <a:headEnd/>
            <a:tailEnd/>
          </a:ln>
        </p:spPr>
        <p:txBody>
          <a:bodyPr wrap="none" lIns="92075" tIns="46038" rIns="92075" bIns="46038">
            <a:spAutoFit/>
          </a:bodyPr>
          <a:lstStyle/>
          <a:p>
            <a:pPr>
              <a:lnSpc>
                <a:spcPct val="88000"/>
              </a:lnSpc>
            </a:pPr>
            <a:r>
              <a:rPr lang="en-US" sz="1600" dirty="0">
                <a:solidFill>
                  <a:schemeClr val="tx1"/>
                </a:solidFill>
                <a:latin typeface="Arial" charset="0"/>
              </a:rPr>
              <a:t>Star </a:t>
            </a:r>
          </a:p>
          <a:p>
            <a:pPr>
              <a:lnSpc>
                <a:spcPct val="88000"/>
              </a:lnSpc>
            </a:pPr>
            <a:r>
              <a:rPr lang="en-US" sz="1600" dirty="0">
                <a:solidFill>
                  <a:schemeClr val="tx1"/>
                </a:solidFill>
                <a:latin typeface="Arial" charset="0"/>
              </a:rPr>
              <a:t>Trigger</a:t>
            </a:r>
          </a:p>
        </p:txBody>
      </p:sp>
      <p:grpSp>
        <p:nvGrpSpPr>
          <p:cNvPr id="2" name="Group 13"/>
          <p:cNvGrpSpPr>
            <a:grpSpLocks/>
          </p:cNvGrpSpPr>
          <p:nvPr/>
        </p:nvGrpSpPr>
        <p:grpSpPr bwMode="auto">
          <a:xfrm>
            <a:off x="2511425" y="4392613"/>
            <a:ext cx="5251450" cy="901700"/>
            <a:chOff x="1824" y="2623"/>
            <a:chExt cx="3308" cy="568"/>
          </a:xfrm>
        </p:grpSpPr>
        <p:grpSp>
          <p:nvGrpSpPr>
            <p:cNvPr id="3" name="Group 14"/>
            <p:cNvGrpSpPr>
              <a:grpSpLocks/>
            </p:cNvGrpSpPr>
            <p:nvPr/>
          </p:nvGrpSpPr>
          <p:grpSpPr bwMode="auto">
            <a:xfrm>
              <a:off x="2021" y="2623"/>
              <a:ext cx="728" cy="298"/>
              <a:chOff x="2021" y="2543"/>
              <a:chExt cx="728" cy="298"/>
            </a:xfrm>
          </p:grpSpPr>
          <p:sp>
            <p:nvSpPr>
              <p:cNvPr id="46168" name="Line 15"/>
              <p:cNvSpPr>
                <a:spLocks noChangeShapeType="1"/>
              </p:cNvSpPr>
              <p:nvPr/>
            </p:nvSpPr>
            <p:spPr bwMode="auto">
              <a:xfrm flipV="1">
                <a:off x="2021" y="2765"/>
                <a:ext cx="728" cy="4"/>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69" name="Line 16"/>
              <p:cNvSpPr>
                <a:spLocks noChangeShapeType="1"/>
              </p:cNvSpPr>
              <p:nvPr/>
            </p:nvSpPr>
            <p:spPr bwMode="auto">
              <a:xfrm>
                <a:off x="2023" y="2544"/>
                <a:ext cx="1" cy="223"/>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70" name="Line 17"/>
              <p:cNvSpPr>
                <a:spLocks noChangeShapeType="1"/>
              </p:cNvSpPr>
              <p:nvPr/>
            </p:nvSpPr>
            <p:spPr bwMode="auto">
              <a:xfrm>
                <a:off x="2653" y="2543"/>
                <a:ext cx="1" cy="290"/>
              </a:xfrm>
              <a:prstGeom prst="line">
                <a:avLst/>
              </a:prstGeom>
              <a:noFill/>
              <a:ln w="25400">
                <a:solidFill>
                  <a:srgbClr val="FF6600"/>
                </a:solidFill>
                <a:round/>
                <a:headEnd/>
                <a:tailEnd/>
              </a:ln>
            </p:spPr>
            <p:txBody>
              <a:bodyPr wrap="none" anchor="ctr"/>
              <a:lstStyle/>
              <a:p>
                <a:endParaRPr lang="en-US"/>
              </a:p>
            </p:txBody>
          </p:sp>
          <p:sp>
            <p:nvSpPr>
              <p:cNvPr id="46171" name="Line 18"/>
              <p:cNvSpPr>
                <a:spLocks noChangeShapeType="1"/>
              </p:cNvSpPr>
              <p:nvPr/>
            </p:nvSpPr>
            <p:spPr bwMode="auto">
              <a:xfrm>
                <a:off x="2051" y="2544"/>
                <a:ext cx="1" cy="267"/>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72" name="Line 19"/>
              <p:cNvSpPr>
                <a:spLocks noChangeShapeType="1"/>
              </p:cNvSpPr>
              <p:nvPr/>
            </p:nvSpPr>
            <p:spPr bwMode="auto">
              <a:xfrm>
                <a:off x="2083" y="2546"/>
                <a:ext cx="1" cy="295"/>
              </a:xfrm>
              <a:prstGeom prst="line">
                <a:avLst/>
              </a:prstGeom>
              <a:noFill/>
              <a:ln w="25400">
                <a:solidFill>
                  <a:srgbClr val="FF6600"/>
                </a:solidFill>
                <a:round/>
                <a:headEnd type="triangle" w="med" len="med"/>
                <a:tailEnd type="none" w="sm" len="sm"/>
              </a:ln>
            </p:spPr>
            <p:txBody>
              <a:bodyPr wrap="none" anchor="ctr"/>
              <a:lstStyle/>
              <a:p>
                <a:endParaRPr lang="en-US"/>
              </a:p>
            </p:txBody>
          </p:sp>
          <p:sp>
            <p:nvSpPr>
              <p:cNvPr id="46173" name="Line 20"/>
              <p:cNvSpPr>
                <a:spLocks noChangeShapeType="1"/>
              </p:cNvSpPr>
              <p:nvPr/>
            </p:nvSpPr>
            <p:spPr bwMode="auto">
              <a:xfrm flipV="1">
                <a:off x="2053" y="2798"/>
                <a:ext cx="649" cy="3"/>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74" name="Line 21"/>
              <p:cNvSpPr>
                <a:spLocks noChangeShapeType="1"/>
              </p:cNvSpPr>
              <p:nvPr/>
            </p:nvSpPr>
            <p:spPr bwMode="auto">
              <a:xfrm>
                <a:off x="2085" y="2833"/>
                <a:ext cx="564" cy="4"/>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75" name="Line 22"/>
              <p:cNvSpPr>
                <a:spLocks noChangeShapeType="1"/>
              </p:cNvSpPr>
              <p:nvPr/>
            </p:nvSpPr>
            <p:spPr bwMode="auto">
              <a:xfrm>
                <a:off x="2697" y="2543"/>
                <a:ext cx="1" cy="260"/>
              </a:xfrm>
              <a:prstGeom prst="line">
                <a:avLst/>
              </a:prstGeom>
              <a:noFill/>
              <a:ln w="25400">
                <a:solidFill>
                  <a:srgbClr val="FF6600"/>
                </a:solidFill>
                <a:round/>
                <a:headEnd type="triangle" w="med" len="med"/>
                <a:tailEnd/>
              </a:ln>
            </p:spPr>
            <p:txBody>
              <a:bodyPr wrap="none" anchor="ctr"/>
              <a:lstStyle/>
              <a:p>
                <a:endParaRPr lang="en-US"/>
              </a:p>
            </p:txBody>
          </p:sp>
          <p:sp>
            <p:nvSpPr>
              <p:cNvPr id="46176" name="Line 23"/>
              <p:cNvSpPr>
                <a:spLocks noChangeShapeType="1"/>
              </p:cNvSpPr>
              <p:nvPr/>
            </p:nvSpPr>
            <p:spPr bwMode="auto">
              <a:xfrm>
                <a:off x="2741" y="2543"/>
                <a:ext cx="1" cy="231"/>
              </a:xfrm>
              <a:prstGeom prst="line">
                <a:avLst/>
              </a:prstGeom>
              <a:noFill/>
              <a:ln w="25400">
                <a:solidFill>
                  <a:srgbClr val="FF6600"/>
                </a:solidFill>
                <a:round/>
                <a:headEnd type="triangle" w="med" len="med"/>
                <a:tailEnd/>
              </a:ln>
            </p:spPr>
            <p:txBody>
              <a:bodyPr wrap="none" anchor="ctr"/>
              <a:lstStyle/>
              <a:p>
                <a:endParaRPr lang="en-US"/>
              </a:p>
            </p:txBody>
          </p:sp>
        </p:grpSp>
        <p:sp>
          <p:nvSpPr>
            <p:cNvPr id="46149" name="Line 24"/>
            <p:cNvSpPr>
              <a:spLocks noChangeShapeType="1"/>
            </p:cNvSpPr>
            <p:nvPr/>
          </p:nvSpPr>
          <p:spPr bwMode="auto">
            <a:xfrm>
              <a:off x="1920" y="2626"/>
              <a:ext cx="1" cy="359"/>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50" name="Line 25"/>
            <p:cNvSpPr>
              <a:spLocks noChangeShapeType="1"/>
            </p:cNvSpPr>
            <p:nvPr/>
          </p:nvSpPr>
          <p:spPr bwMode="auto">
            <a:xfrm>
              <a:off x="4231" y="2624"/>
              <a:ext cx="5" cy="435"/>
            </a:xfrm>
            <a:prstGeom prst="line">
              <a:avLst/>
            </a:prstGeom>
            <a:noFill/>
            <a:ln w="25400">
              <a:solidFill>
                <a:srgbClr val="FF6600"/>
              </a:solidFill>
              <a:round/>
              <a:headEnd/>
              <a:tailEnd/>
            </a:ln>
          </p:spPr>
          <p:txBody>
            <a:bodyPr wrap="none" anchor="ctr"/>
            <a:lstStyle/>
            <a:p>
              <a:endParaRPr lang="en-US"/>
            </a:p>
          </p:txBody>
        </p:sp>
        <p:sp>
          <p:nvSpPr>
            <p:cNvPr id="46151" name="Line 26"/>
            <p:cNvSpPr>
              <a:spLocks noChangeShapeType="1"/>
            </p:cNvSpPr>
            <p:nvPr/>
          </p:nvSpPr>
          <p:spPr bwMode="auto">
            <a:xfrm>
              <a:off x="1948" y="2626"/>
              <a:ext cx="5" cy="391"/>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52" name="Line 27"/>
            <p:cNvSpPr>
              <a:spLocks noChangeShapeType="1"/>
            </p:cNvSpPr>
            <p:nvPr/>
          </p:nvSpPr>
          <p:spPr bwMode="auto">
            <a:xfrm>
              <a:off x="1980" y="2629"/>
              <a:ext cx="1" cy="432"/>
            </a:xfrm>
            <a:prstGeom prst="line">
              <a:avLst/>
            </a:prstGeom>
            <a:noFill/>
            <a:ln w="25400">
              <a:solidFill>
                <a:srgbClr val="FF6600"/>
              </a:solidFill>
              <a:round/>
              <a:headEnd type="triangle" w="med" len="med"/>
              <a:tailEnd type="none" w="sm" len="sm"/>
            </a:ln>
          </p:spPr>
          <p:txBody>
            <a:bodyPr wrap="none" anchor="ctr"/>
            <a:lstStyle/>
            <a:p>
              <a:endParaRPr lang="en-US"/>
            </a:p>
          </p:txBody>
        </p:sp>
        <p:sp>
          <p:nvSpPr>
            <p:cNvPr id="46153" name="Line 28"/>
            <p:cNvSpPr>
              <a:spLocks noChangeShapeType="1"/>
            </p:cNvSpPr>
            <p:nvPr/>
          </p:nvSpPr>
          <p:spPr bwMode="auto">
            <a:xfrm flipV="1">
              <a:off x="1912" y="2992"/>
              <a:ext cx="2410" cy="0"/>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54" name="Line 29"/>
            <p:cNvSpPr>
              <a:spLocks noChangeShapeType="1"/>
            </p:cNvSpPr>
            <p:nvPr/>
          </p:nvSpPr>
          <p:spPr bwMode="auto">
            <a:xfrm flipV="1">
              <a:off x="1944" y="3022"/>
              <a:ext cx="2327" cy="0"/>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55" name="Line 30"/>
            <p:cNvSpPr>
              <a:spLocks noChangeShapeType="1"/>
            </p:cNvSpPr>
            <p:nvPr/>
          </p:nvSpPr>
          <p:spPr bwMode="auto">
            <a:xfrm>
              <a:off x="1976" y="3052"/>
              <a:ext cx="2256" cy="7"/>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56" name="Line 31"/>
            <p:cNvSpPr>
              <a:spLocks noChangeShapeType="1"/>
            </p:cNvSpPr>
            <p:nvPr/>
          </p:nvSpPr>
          <p:spPr bwMode="auto">
            <a:xfrm>
              <a:off x="4275" y="2624"/>
              <a:ext cx="5" cy="403"/>
            </a:xfrm>
            <a:prstGeom prst="line">
              <a:avLst/>
            </a:prstGeom>
            <a:noFill/>
            <a:ln w="25400">
              <a:solidFill>
                <a:srgbClr val="FF6600"/>
              </a:solidFill>
              <a:round/>
              <a:headEnd type="triangle" w="med" len="med"/>
              <a:tailEnd/>
            </a:ln>
          </p:spPr>
          <p:txBody>
            <a:bodyPr wrap="none" anchor="ctr"/>
            <a:lstStyle/>
            <a:p>
              <a:endParaRPr lang="en-US"/>
            </a:p>
          </p:txBody>
        </p:sp>
        <p:sp>
          <p:nvSpPr>
            <p:cNvPr id="46157" name="Line 32"/>
            <p:cNvSpPr>
              <a:spLocks noChangeShapeType="1"/>
            </p:cNvSpPr>
            <p:nvPr/>
          </p:nvSpPr>
          <p:spPr bwMode="auto">
            <a:xfrm>
              <a:off x="4319" y="2624"/>
              <a:ext cx="1" cy="372"/>
            </a:xfrm>
            <a:prstGeom prst="line">
              <a:avLst/>
            </a:prstGeom>
            <a:noFill/>
            <a:ln w="25400">
              <a:solidFill>
                <a:srgbClr val="FF6600"/>
              </a:solidFill>
              <a:round/>
              <a:headEnd type="triangle" w="med" len="med"/>
              <a:tailEnd/>
            </a:ln>
          </p:spPr>
          <p:txBody>
            <a:bodyPr wrap="none" anchor="ctr"/>
            <a:lstStyle/>
            <a:p>
              <a:endParaRPr lang="en-US"/>
            </a:p>
          </p:txBody>
        </p:sp>
        <p:sp>
          <p:nvSpPr>
            <p:cNvPr id="46158" name="Line 33"/>
            <p:cNvSpPr>
              <a:spLocks noChangeShapeType="1"/>
            </p:cNvSpPr>
            <p:nvPr/>
          </p:nvSpPr>
          <p:spPr bwMode="auto">
            <a:xfrm flipH="1">
              <a:off x="1829" y="2626"/>
              <a:ext cx="3" cy="489"/>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59" name="Line 34"/>
            <p:cNvSpPr>
              <a:spLocks noChangeShapeType="1"/>
            </p:cNvSpPr>
            <p:nvPr/>
          </p:nvSpPr>
          <p:spPr bwMode="auto">
            <a:xfrm>
              <a:off x="1854" y="2626"/>
              <a:ext cx="4" cy="519"/>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60" name="Line 35"/>
            <p:cNvSpPr>
              <a:spLocks noChangeShapeType="1"/>
            </p:cNvSpPr>
            <p:nvPr/>
          </p:nvSpPr>
          <p:spPr bwMode="auto">
            <a:xfrm>
              <a:off x="1879" y="2631"/>
              <a:ext cx="1" cy="557"/>
            </a:xfrm>
            <a:prstGeom prst="line">
              <a:avLst/>
            </a:prstGeom>
            <a:noFill/>
            <a:ln w="25400">
              <a:solidFill>
                <a:srgbClr val="FF6600"/>
              </a:solidFill>
              <a:round/>
              <a:headEnd type="triangle" w="med" len="med"/>
              <a:tailEnd type="none" w="sm" len="sm"/>
            </a:ln>
          </p:spPr>
          <p:txBody>
            <a:bodyPr wrap="none" anchor="ctr"/>
            <a:lstStyle/>
            <a:p>
              <a:endParaRPr lang="en-US"/>
            </a:p>
          </p:txBody>
        </p:sp>
        <p:sp>
          <p:nvSpPr>
            <p:cNvPr id="46161" name="Line 36"/>
            <p:cNvSpPr>
              <a:spLocks noChangeShapeType="1"/>
            </p:cNvSpPr>
            <p:nvPr/>
          </p:nvSpPr>
          <p:spPr bwMode="auto">
            <a:xfrm>
              <a:off x="1824" y="3120"/>
              <a:ext cx="3308" cy="4"/>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62" name="Line 37"/>
            <p:cNvSpPr>
              <a:spLocks noChangeShapeType="1"/>
            </p:cNvSpPr>
            <p:nvPr/>
          </p:nvSpPr>
          <p:spPr bwMode="auto">
            <a:xfrm>
              <a:off x="1856" y="3150"/>
              <a:ext cx="3236" cy="3"/>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63" name="Line 38"/>
            <p:cNvSpPr>
              <a:spLocks noChangeShapeType="1"/>
            </p:cNvSpPr>
            <p:nvPr/>
          </p:nvSpPr>
          <p:spPr bwMode="auto">
            <a:xfrm>
              <a:off x="1888" y="3180"/>
              <a:ext cx="3160" cy="11"/>
            </a:xfrm>
            <a:prstGeom prst="line">
              <a:avLst/>
            </a:prstGeom>
            <a:noFill/>
            <a:ln w="25400">
              <a:solidFill>
                <a:srgbClr val="FF6600"/>
              </a:solidFill>
              <a:round/>
              <a:headEnd type="none" w="sm" len="sm"/>
              <a:tailEnd type="none" w="sm" len="sm"/>
            </a:ln>
          </p:spPr>
          <p:txBody>
            <a:bodyPr wrap="none" anchor="ctr"/>
            <a:lstStyle/>
            <a:p>
              <a:endParaRPr lang="en-US"/>
            </a:p>
          </p:txBody>
        </p:sp>
        <p:sp>
          <p:nvSpPr>
            <p:cNvPr id="46164" name="Line 39"/>
            <p:cNvSpPr>
              <a:spLocks noChangeShapeType="1"/>
            </p:cNvSpPr>
            <p:nvPr/>
          </p:nvSpPr>
          <p:spPr bwMode="auto">
            <a:xfrm>
              <a:off x="5043" y="2628"/>
              <a:ext cx="5" cy="563"/>
            </a:xfrm>
            <a:prstGeom prst="line">
              <a:avLst/>
            </a:prstGeom>
            <a:noFill/>
            <a:ln w="25400">
              <a:solidFill>
                <a:srgbClr val="FF6600"/>
              </a:solidFill>
              <a:round/>
              <a:headEnd/>
              <a:tailEnd/>
            </a:ln>
          </p:spPr>
          <p:txBody>
            <a:bodyPr wrap="none" anchor="ctr"/>
            <a:lstStyle/>
            <a:p>
              <a:endParaRPr lang="en-US"/>
            </a:p>
          </p:txBody>
        </p:sp>
        <p:sp>
          <p:nvSpPr>
            <p:cNvPr id="46165" name="Line 40"/>
            <p:cNvSpPr>
              <a:spLocks noChangeShapeType="1"/>
            </p:cNvSpPr>
            <p:nvPr/>
          </p:nvSpPr>
          <p:spPr bwMode="auto">
            <a:xfrm>
              <a:off x="5087" y="2628"/>
              <a:ext cx="5" cy="519"/>
            </a:xfrm>
            <a:prstGeom prst="line">
              <a:avLst/>
            </a:prstGeom>
            <a:noFill/>
            <a:ln w="25400">
              <a:solidFill>
                <a:srgbClr val="FF6600"/>
              </a:solidFill>
              <a:round/>
              <a:headEnd type="triangle" w="med" len="med"/>
              <a:tailEnd/>
            </a:ln>
          </p:spPr>
          <p:txBody>
            <a:bodyPr wrap="none" anchor="ctr"/>
            <a:lstStyle/>
            <a:p>
              <a:endParaRPr lang="en-US"/>
            </a:p>
          </p:txBody>
        </p:sp>
        <p:sp>
          <p:nvSpPr>
            <p:cNvPr id="46166" name="Line 41"/>
            <p:cNvSpPr>
              <a:spLocks noChangeShapeType="1"/>
            </p:cNvSpPr>
            <p:nvPr/>
          </p:nvSpPr>
          <p:spPr bwMode="auto">
            <a:xfrm>
              <a:off x="5131" y="2628"/>
              <a:ext cx="0" cy="493"/>
            </a:xfrm>
            <a:prstGeom prst="line">
              <a:avLst/>
            </a:prstGeom>
            <a:noFill/>
            <a:ln w="25400">
              <a:solidFill>
                <a:srgbClr val="FF6600"/>
              </a:solidFill>
              <a:round/>
              <a:headEnd type="triangle" w="med" len="med"/>
              <a:tailEnd/>
            </a:ln>
          </p:spPr>
          <p:txBody>
            <a:bodyPr wrap="none" anchor="ctr"/>
            <a:lstStyle/>
            <a:p>
              <a:endParaRPr lang="en-US"/>
            </a:p>
          </p:txBody>
        </p:sp>
        <p:sp>
          <p:nvSpPr>
            <p:cNvPr id="46167" name="Rectangle 42"/>
            <p:cNvSpPr>
              <a:spLocks noChangeArrowheads="1"/>
            </p:cNvSpPr>
            <p:nvPr/>
          </p:nvSpPr>
          <p:spPr bwMode="auto">
            <a:xfrm>
              <a:off x="2876" y="2640"/>
              <a:ext cx="1240" cy="366"/>
            </a:xfrm>
            <a:prstGeom prst="rect">
              <a:avLst/>
            </a:prstGeom>
            <a:noFill/>
            <a:ln w="9525">
              <a:no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Differential Star </a:t>
              </a:r>
            </a:p>
            <a:p>
              <a:pPr>
                <a:lnSpc>
                  <a:spcPct val="88000"/>
                </a:lnSpc>
              </a:pPr>
              <a:r>
                <a:rPr lang="en-US" sz="1800">
                  <a:solidFill>
                    <a:schemeClr val="tx1"/>
                  </a:solidFill>
                  <a:latin typeface="Arial" charset="0"/>
                </a:rPr>
                <a:t>Triggers</a:t>
              </a:r>
            </a:p>
          </p:txBody>
        </p:sp>
      </p:grpSp>
      <p:sp>
        <p:nvSpPr>
          <p:cNvPr id="46094" name="Rectangle 43"/>
          <p:cNvSpPr>
            <a:spLocks noChangeArrowheads="1"/>
          </p:cNvSpPr>
          <p:nvPr/>
        </p:nvSpPr>
        <p:spPr bwMode="auto">
          <a:xfrm>
            <a:off x="349250" y="635000"/>
            <a:ext cx="1441450" cy="417513"/>
          </a:xfrm>
          <a:prstGeom prst="rect">
            <a:avLst/>
          </a:prstGeom>
          <a:solidFill>
            <a:srgbClr val="33CCCC"/>
          </a:solidFill>
          <a:ln w="12700">
            <a:solidFill>
              <a:schemeClr val="bg2"/>
            </a:solidFill>
            <a:miter lim="800000"/>
            <a:headEnd/>
            <a:tailEnd/>
          </a:ln>
        </p:spPr>
        <p:txBody>
          <a:bodyPr lIns="92075" tIns="46038" rIns="92075" bIns="46038">
            <a:spAutoFit/>
          </a:bodyPr>
          <a:lstStyle/>
          <a:p>
            <a:pPr algn="l">
              <a:lnSpc>
                <a:spcPct val="88000"/>
              </a:lnSpc>
            </a:pPr>
            <a:r>
              <a:rPr lang="en-US">
                <a:solidFill>
                  <a:schemeClr val="tx1"/>
                </a:solidFill>
                <a:latin typeface="Arial" charset="0"/>
              </a:rPr>
              <a:t>PXI</a:t>
            </a:r>
          </a:p>
        </p:txBody>
      </p:sp>
      <p:sp>
        <p:nvSpPr>
          <p:cNvPr id="46095" name="Rectangle 44"/>
          <p:cNvSpPr>
            <a:spLocks noChangeArrowheads="1"/>
          </p:cNvSpPr>
          <p:nvPr/>
        </p:nvSpPr>
        <p:spPr bwMode="auto">
          <a:xfrm>
            <a:off x="349250" y="1092200"/>
            <a:ext cx="1466850" cy="742950"/>
          </a:xfrm>
          <a:prstGeom prst="rect">
            <a:avLst/>
          </a:prstGeom>
          <a:solidFill>
            <a:srgbClr val="FF9900"/>
          </a:solidFill>
          <a:ln w="12700">
            <a:solidFill>
              <a:schemeClr val="bg2"/>
            </a:solidFill>
            <a:miter lim="800000"/>
            <a:headEnd/>
            <a:tailEnd/>
          </a:ln>
        </p:spPr>
        <p:txBody>
          <a:bodyPr lIns="92075" tIns="46038" rIns="92075" bIns="46038">
            <a:spAutoFit/>
          </a:bodyPr>
          <a:lstStyle/>
          <a:p>
            <a:pPr algn="l">
              <a:lnSpc>
                <a:spcPct val="88000"/>
              </a:lnSpc>
            </a:pPr>
            <a:r>
              <a:rPr lang="en-US">
                <a:solidFill>
                  <a:schemeClr val="tx1"/>
                </a:solidFill>
                <a:latin typeface="Arial" charset="0"/>
              </a:rPr>
              <a:t>PXI Express</a:t>
            </a:r>
          </a:p>
        </p:txBody>
      </p:sp>
      <p:sp>
        <p:nvSpPr>
          <p:cNvPr id="46096" name="Line 45"/>
          <p:cNvSpPr>
            <a:spLocks noChangeShapeType="1"/>
          </p:cNvSpPr>
          <p:nvPr/>
        </p:nvSpPr>
        <p:spPr bwMode="auto">
          <a:xfrm>
            <a:off x="8382000" y="4394200"/>
            <a:ext cx="0" cy="1335088"/>
          </a:xfrm>
          <a:prstGeom prst="line">
            <a:avLst/>
          </a:prstGeom>
          <a:noFill/>
          <a:ln w="12700">
            <a:solidFill>
              <a:schemeClr val="tx1"/>
            </a:solidFill>
            <a:round/>
            <a:headEnd type="stealth" w="med" len="lg"/>
            <a:tailEnd type="stealth" w="med" len="lg"/>
          </a:ln>
        </p:spPr>
        <p:txBody>
          <a:bodyPr wrap="none" anchor="ctr"/>
          <a:lstStyle/>
          <a:p>
            <a:endParaRPr lang="en-US"/>
          </a:p>
        </p:txBody>
      </p:sp>
      <p:grpSp>
        <p:nvGrpSpPr>
          <p:cNvPr id="4" name="Group 46"/>
          <p:cNvGrpSpPr>
            <a:grpSpLocks/>
          </p:cNvGrpSpPr>
          <p:nvPr/>
        </p:nvGrpSpPr>
        <p:grpSpPr bwMode="auto">
          <a:xfrm>
            <a:off x="2709863" y="2197100"/>
            <a:ext cx="5748337" cy="698500"/>
            <a:chOff x="1707" y="1192"/>
            <a:chExt cx="3621" cy="440"/>
          </a:xfrm>
        </p:grpSpPr>
        <p:sp>
          <p:nvSpPr>
            <p:cNvPr id="46142" name="Freeform 47"/>
            <p:cNvSpPr>
              <a:spLocks/>
            </p:cNvSpPr>
            <p:nvPr/>
          </p:nvSpPr>
          <p:spPr bwMode="auto">
            <a:xfrm>
              <a:off x="1707" y="1192"/>
              <a:ext cx="1336" cy="422"/>
            </a:xfrm>
            <a:custGeom>
              <a:avLst/>
              <a:gdLst>
                <a:gd name="T0" fmla="*/ 1335 w 1336"/>
                <a:gd name="T1" fmla="*/ 0 h 499"/>
                <a:gd name="T2" fmla="*/ 1335 w 1336"/>
                <a:gd name="T3" fmla="*/ 38 h 499"/>
                <a:gd name="T4" fmla="*/ 0 w 1336"/>
                <a:gd name="T5" fmla="*/ 38 h 499"/>
                <a:gd name="T6" fmla="*/ 0 w 1336"/>
                <a:gd name="T7" fmla="*/ 111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1335" y="0"/>
                  </a:moveTo>
                  <a:lnTo>
                    <a:pt x="1335" y="171"/>
                  </a:lnTo>
                  <a:lnTo>
                    <a:pt x="0" y="171"/>
                  </a:lnTo>
                  <a:lnTo>
                    <a:pt x="0" y="498"/>
                  </a:lnTo>
                </a:path>
              </a:pathLst>
            </a:custGeom>
            <a:noFill/>
            <a:ln w="38100" cap="rnd">
              <a:solidFill>
                <a:schemeClr val="accent1"/>
              </a:solidFill>
              <a:round/>
              <a:headEnd type="none" w="sm" len="sm"/>
              <a:tailEnd type="stealth" w="med" len="lg"/>
            </a:ln>
          </p:spPr>
          <p:txBody>
            <a:bodyPr/>
            <a:lstStyle/>
            <a:p>
              <a:endParaRPr lang="en-US"/>
            </a:p>
          </p:txBody>
        </p:sp>
        <p:sp>
          <p:nvSpPr>
            <p:cNvPr id="46143" name="Freeform 48"/>
            <p:cNvSpPr>
              <a:spLocks/>
            </p:cNvSpPr>
            <p:nvPr/>
          </p:nvSpPr>
          <p:spPr bwMode="auto">
            <a:xfrm>
              <a:off x="3447" y="1192"/>
              <a:ext cx="1336" cy="422"/>
            </a:xfrm>
            <a:custGeom>
              <a:avLst/>
              <a:gdLst>
                <a:gd name="T0" fmla="*/ 0 w 1336"/>
                <a:gd name="T1" fmla="*/ 0 h 499"/>
                <a:gd name="T2" fmla="*/ 0 w 1336"/>
                <a:gd name="T3" fmla="*/ 38 h 499"/>
                <a:gd name="T4" fmla="*/ 1335 w 1336"/>
                <a:gd name="T5" fmla="*/ 38 h 499"/>
                <a:gd name="T6" fmla="*/ 1335 w 1336"/>
                <a:gd name="T7" fmla="*/ 111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0" y="0"/>
                  </a:moveTo>
                  <a:lnTo>
                    <a:pt x="0" y="171"/>
                  </a:lnTo>
                  <a:lnTo>
                    <a:pt x="1335" y="171"/>
                  </a:lnTo>
                  <a:lnTo>
                    <a:pt x="1335" y="498"/>
                  </a:lnTo>
                </a:path>
              </a:pathLst>
            </a:custGeom>
            <a:noFill/>
            <a:ln w="38100" cap="rnd">
              <a:solidFill>
                <a:schemeClr val="accent1"/>
              </a:solidFill>
              <a:round/>
              <a:headEnd type="none" w="sm" len="sm"/>
              <a:tailEnd type="stealth" w="med" len="lg"/>
            </a:ln>
          </p:spPr>
          <p:txBody>
            <a:bodyPr/>
            <a:lstStyle/>
            <a:p>
              <a:endParaRPr lang="en-US"/>
            </a:p>
          </p:txBody>
        </p:sp>
        <p:sp>
          <p:nvSpPr>
            <p:cNvPr id="46144" name="Freeform 49"/>
            <p:cNvSpPr>
              <a:spLocks/>
            </p:cNvSpPr>
            <p:nvPr/>
          </p:nvSpPr>
          <p:spPr bwMode="auto">
            <a:xfrm>
              <a:off x="2524" y="1192"/>
              <a:ext cx="624" cy="437"/>
            </a:xfrm>
            <a:custGeom>
              <a:avLst/>
              <a:gdLst>
                <a:gd name="T0" fmla="*/ 623 w 624"/>
                <a:gd name="T1" fmla="*/ 0 h 551"/>
                <a:gd name="T2" fmla="*/ 623 w 624"/>
                <a:gd name="T3" fmla="*/ 37 h 551"/>
                <a:gd name="T4" fmla="*/ 0 w 624"/>
                <a:gd name="T5" fmla="*/ 37 h 551"/>
                <a:gd name="T6" fmla="*/ 0 w 624"/>
                <a:gd name="T7" fmla="*/ 68 h 551"/>
                <a:gd name="T8" fmla="*/ 0 60000 65536"/>
                <a:gd name="T9" fmla="*/ 0 60000 65536"/>
                <a:gd name="T10" fmla="*/ 0 60000 65536"/>
                <a:gd name="T11" fmla="*/ 0 60000 65536"/>
                <a:gd name="T12" fmla="*/ 0 w 624"/>
                <a:gd name="T13" fmla="*/ 0 h 551"/>
                <a:gd name="T14" fmla="*/ 624 w 624"/>
                <a:gd name="T15" fmla="*/ 551 h 551"/>
              </a:gdLst>
              <a:ahLst/>
              <a:cxnLst>
                <a:cxn ang="T8">
                  <a:pos x="T0" y="T1"/>
                </a:cxn>
                <a:cxn ang="T9">
                  <a:pos x="T2" y="T3"/>
                </a:cxn>
                <a:cxn ang="T10">
                  <a:pos x="T4" y="T5"/>
                </a:cxn>
                <a:cxn ang="T11">
                  <a:pos x="T6" y="T7"/>
                </a:cxn>
              </a:cxnLst>
              <a:rect l="T12" t="T13" r="T14" b="T15"/>
              <a:pathLst>
                <a:path w="624" h="551">
                  <a:moveTo>
                    <a:pt x="623" y="0"/>
                  </a:moveTo>
                  <a:lnTo>
                    <a:pt x="623" y="297"/>
                  </a:lnTo>
                  <a:lnTo>
                    <a:pt x="0" y="297"/>
                  </a:lnTo>
                  <a:lnTo>
                    <a:pt x="0" y="550"/>
                  </a:lnTo>
                </a:path>
              </a:pathLst>
            </a:custGeom>
            <a:noFill/>
            <a:ln w="38100" cap="rnd">
              <a:solidFill>
                <a:schemeClr val="accent1"/>
              </a:solidFill>
              <a:round/>
              <a:headEnd type="none" w="sm" len="sm"/>
              <a:tailEnd type="stealth" w="med" len="lg"/>
            </a:ln>
          </p:spPr>
          <p:txBody>
            <a:bodyPr/>
            <a:lstStyle/>
            <a:p>
              <a:endParaRPr lang="en-US"/>
            </a:p>
          </p:txBody>
        </p:sp>
        <p:sp>
          <p:nvSpPr>
            <p:cNvPr id="46145" name="Freeform 50"/>
            <p:cNvSpPr>
              <a:spLocks/>
            </p:cNvSpPr>
            <p:nvPr/>
          </p:nvSpPr>
          <p:spPr bwMode="auto">
            <a:xfrm>
              <a:off x="3356" y="1192"/>
              <a:ext cx="624" cy="437"/>
            </a:xfrm>
            <a:custGeom>
              <a:avLst/>
              <a:gdLst>
                <a:gd name="T0" fmla="*/ 0 w 624"/>
                <a:gd name="T1" fmla="*/ 0 h 564"/>
                <a:gd name="T2" fmla="*/ 0 w 624"/>
                <a:gd name="T3" fmla="*/ 31 h 564"/>
                <a:gd name="T4" fmla="*/ 623 w 624"/>
                <a:gd name="T5" fmla="*/ 31 h 564"/>
                <a:gd name="T6" fmla="*/ 623 w 624"/>
                <a:gd name="T7" fmla="*/ 57 h 564"/>
                <a:gd name="T8" fmla="*/ 0 60000 65536"/>
                <a:gd name="T9" fmla="*/ 0 60000 65536"/>
                <a:gd name="T10" fmla="*/ 0 60000 65536"/>
                <a:gd name="T11" fmla="*/ 0 60000 65536"/>
                <a:gd name="T12" fmla="*/ 0 w 624"/>
                <a:gd name="T13" fmla="*/ 0 h 564"/>
                <a:gd name="T14" fmla="*/ 624 w 624"/>
                <a:gd name="T15" fmla="*/ 564 h 564"/>
              </a:gdLst>
              <a:ahLst/>
              <a:cxnLst>
                <a:cxn ang="T8">
                  <a:pos x="T0" y="T1"/>
                </a:cxn>
                <a:cxn ang="T9">
                  <a:pos x="T2" y="T3"/>
                </a:cxn>
                <a:cxn ang="T10">
                  <a:pos x="T4" y="T5"/>
                </a:cxn>
                <a:cxn ang="T11">
                  <a:pos x="T6" y="T7"/>
                </a:cxn>
              </a:cxnLst>
              <a:rect l="T12" t="T13" r="T14" b="T15"/>
              <a:pathLst>
                <a:path w="624" h="564">
                  <a:moveTo>
                    <a:pt x="0" y="0"/>
                  </a:moveTo>
                  <a:lnTo>
                    <a:pt x="0" y="304"/>
                  </a:lnTo>
                  <a:lnTo>
                    <a:pt x="623" y="304"/>
                  </a:lnTo>
                  <a:lnTo>
                    <a:pt x="623" y="563"/>
                  </a:lnTo>
                </a:path>
              </a:pathLst>
            </a:custGeom>
            <a:noFill/>
            <a:ln w="38100" cap="rnd">
              <a:solidFill>
                <a:schemeClr val="accent1"/>
              </a:solidFill>
              <a:round/>
              <a:headEnd type="none" w="sm" len="sm"/>
              <a:tailEnd type="stealth" w="med" len="lg"/>
            </a:ln>
          </p:spPr>
          <p:txBody>
            <a:bodyPr/>
            <a:lstStyle/>
            <a:p>
              <a:endParaRPr lang="en-US"/>
            </a:p>
          </p:txBody>
        </p:sp>
        <p:sp>
          <p:nvSpPr>
            <p:cNvPr id="46146" name="Line 51"/>
            <p:cNvSpPr>
              <a:spLocks noChangeShapeType="1"/>
            </p:cNvSpPr>
            <p:nvPr/>
          </p:nvSpPr>
          <p:spPr bwMode="auto">
            <a:xfrm flipV="1">
              <a:off x="2023" y="1337"/>
              <a:ext cx="912" cy="0"/>
            </a:xfrm>
            <a:prstGeom prst="line">
              <a:avLst/>
            </a:prstGeom>
            <a:noFill/>
            <a:ln w="38100">
              <a:solidFill>
                <a:schemeClr val="accent1"/>
              </a:solidFill>
              <a:round/>
              <a:headEnd type="none" w="sm" len="sm"/>
              <a:tailEnd type="stealth" w="lg" len="med"/>
            </a:ln>
          </p:spPr>
          <p:txBody>
            <a:bodyPr wrap="none" anchor="ctr"/>
            <a:lstStyle/>
            <a:p>
              <a:endParaRPr lang="en-US"/>
            </a:p>
          </p:txBody>
        </p:sp>
        <p:sp>
          <p:nvSpPr>
            <p:cNvPr id="46147" name="Freeform 52"/>
            <p:cNvSpPr>
              <a:spLocks/>
            </p:cNvSpPr>
            <p:nvPr/>
          </p:nvSpPr>
          <p:spPr bwMode="auto">
            <a:xfrm>
              <a:off x="3408" y="1248"/>
              <a:ext cx="1920" cy="384"/>
            </a:xfrm>
            <a:custGeom>
              <a:avLst/>
              <a:gdLst>
                <a:gd name="T0" fmla="*/ 0 w 1336"/>
                <a:gd name="T1" fmla="*/ 0 h 499"/>
                <a:gd name="T2" fmla="*/ 0 w 1336"/>
                <a:gd name="T3" fmla="*/ 16 h 499"/>
                <a:gd name="T4" fmla="*/ 34922 w 1336"/>
                <a:gd name="T5" fmla="*/ 16 h 499"/>
                <a:gd name="T6" fmla="*/ 34922 w 1336"/>
                <a:gd name="T7" fmla="*/ 48 h 499"/>
                <a:gd name="T8" fmla="*/ 0 60000 65536"/>
                <a:gd name="T9" fmla="*/ 0 60000 65536"/>
                <a:gd name="T10" fmla="*/ 0 60000 65536"/>
                <a:gd name="T11" fmla="*/ 0 60000 65536"/>
                <a:gd name="T12" fmla="*/ 0 w 1336"/>
                <a:gd name="T13" fmla="*/ 0 h 499"/>
                <a:gd name="T14" fmla="*/ 1336 w 1336"/>
                <a:gd name="T15" fmla="*/ 499 h 499"/>
              </a:gdLst>
              <a:ahLst/>
              <a:cxnLst>
                <a:cxn ang="T8">
                  <a:pos x="T0" y="T1"/>
                </a:cxn>
                <a:cxn ang="T9">
                  <a:pos x="T2" y="T3"/>
                </a:cxn>
                <a:cxn ang="T10">
                  <a:pos x="T4" y="T5"/>
                </a:cxn>
                <a:cxn ang="T11">
                  <a:pos x="T6" y="T7"/>
                </a:cxn>
              </a:cxnLst>
              <a:rect l="T12" t="T13" r="T14" b="T15"/>
              <a:pathLst>
                <a:path w="1336" h="499">
                  <a:moveTo>
                    <a:pt x="0" y="0"/>
                  </a:moveTo>
                  <a:lnTo>
                    <a:pt x="0" y="171"/>
                  </a:lnTo>
                  <a:lnTo>
                    <a:pt x="1335" y="171"/>
                  </a:lnTo>
                  <a:lnTo>
                    <a:pt x="1335" y="498"/>
                  </a:lnTo>
                </a:path>
              </a:pathLst>
            </a:custGeom>
            <a:noFill/>
            <a:ln w="38100" cap="rnd">
              <a:solidFill>
                <a:schemeClr val="accent1"/>
              </a:solidFill>
              <a:round/>
              <a:headEnd type="none" w="sm" len="sm"/>
              <a:tailEnd type="stealth" w="med" len="lg"/>
            </a:ln>
          </p:spPr>
          <p:txBody>
            <a:bodyPr/>
            <a:lstStyle/>
            <a:p>
              <a:endParaRPr lang="en-US"/>
            </a:p>
          </p:txBody>
        </p:sp>
      </p:grpSp>
      <p:sp>
        <p:nvSpPr>
          <p:cNvPr id="1024053" name="Rectangle 53"/>
          <p:cNvSpPr>
            <a:spLocks noChangeArrowheads="1"/>
          </p:cNvSpPr>
          <p:nvPr/>
        </p:nvSpPr>
        <p:spPr bwMode="auto">
          <a:xfrm>
            <a:off x="4660900" y="2128838"/>
            <a:ext cx="984250" cy="587375"/>
          </a:xfrm>
          <a:prstGeom prst="rect">
            <a:avLst/>
          </a:prstGeom>
          <a:solidFill>
            <a:srgbClr val="33CCCC"/>
          </a:solidFill>
          <a:ln w="12700">
            <a:solidFill>
              <a:schemeClr val="bg2"/>
            </a:solid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10 MHz</a:t>
            </a:r>
          </a:p>
          <a:p>
            <a:pPr>
              <a:lnSpc>
                <a:spcPct val="88000"/>
              </a:lnSpc>
            </a:pPr>
            <a:r>
              <a:rPr lang="en-US" sz="1800">
                <a:solidFill>
                  <a:schemeClr val="tx1"/>
                </a:solidFill>
                <a:latin typeface="Arial" charset="0"/>
              </a:rPr>
              <a:t>CLK</a:t>
            </a:r>
          </a:p>
        </p:txBody>
      </p:sp>
      <p:grpSp>
        <p:nvGrpSpPr>
          <p:cNvPr id="5" name="Group 54"/>
          <p:cNvGrpSpPr>
            <a:grpSpLocks/>
          </p:cNvGrpSpPr>
          <p:nvPr/>
        </p:nvGrpSpPr>
        <p:grpSpPr bwMode="auto">
          <a:xfrm>
            <a:off x="1752600" y="1905000"/>
            <a:ext cx="6553200" cy="1905000"/>
            <a:chOff x="1104" y="1008"/>
            <a:chExt cx="4128" cy="1200"/>
          </a:xfrm>
        </p:grpSpPr>
        <p:sp>
          <p:nvSpPr>
            <p:cNvPr id="46138" name="Freeform 55"/>
            <p:cNvSpPr>
              <a:spLocks/>
            </p:cNvSpPr>
            <p:nvPr/>
          </p:nvSpPr>
          <p:spPr bwMode="auto">
            <a:xfrm>
              <a:off x="1277" y="1172"/>
              <a:ext cx="1089" cy="851"/>
            </a:xfrm>
            <a:custGeom>
              <a:avLst/>
              <a:gdLst>
                <a:gd name="T0" fmla="*/ 177 w 1089"/>
                <a:gd name="T1" fmla="*/ 850 h 851"/>
                <a:gd name="T2" fmla="*/ 0 w 1089"/>
                <a:gd name="T3" fmla="*/ 850 h 851"/>
                <a:gd name="T4" fmla="*/ 0 w 1089"/>
                <a:gd name="T5" fmla="*/ 0 h 851"/>
                <a:gd name="T6" fmla="*/ 1088 w 1089"/>
                <a:gd name="T7" fmla="*/ 0 h 851"/>
                <a:gd name="T8" fmla="*/ 1088 w 1089"/>
                <a:gd name="T9" fmla="*/ 476 h 851"/>
                <a:gd name="T10" fmla="*/ 1088 w 1089"/>
                <a:gd name="T11" fmla="*/ 489 h 851"/>
                <a:gd name="T12" fmla="*/ 0 60000 65536"/>
                <a:gd name="T13" fmla="*/ 0 60000 65536"/>
                <a:gd name="T14" fmla="*/ 0 60000 65536"/>
                <a:gd name="T15" fmla="*/ 0 60000 65536"/>
                <a:gd name="T16" fmla="*/ 0 60000 65536"/>
                <a:gd name="T17" fmla="*/ 0 60000 65536"/>
                <a:gd name="T18" fmla="*/ 0 w 1089"/>
                <a:gd name="T19" fmla="*/ 0 h 851"/>
                <a:gd name="T20" fmla="*/ 1089 w 1089"/>
                <a:gd name="T21" fmla="*/ 851 h 851"/>
              </a:gdLst>
              <a:ahLst/>
              <a:cxnLst>
                <a:cxn ang="T12">
                  <a:pos x="T0" y="T1"/>
                </a:cxn>
                <a:cxn ang="T13">
                  <a:pos x="T2" y="T3"/>
                </a:cxn>
                <a:cxn ang="T14">
                  <a:pos x="T4" y="T5"/>
                </a:cxn>
                <a:cxn ang="T15">
                  <a:pos x="T6" y="T7"/>
                </a:cxn>
                <a:cxn ang="T16">
                  <a:pos x="T8" y="T9"/>
                </a:cxn>
                <a:cxn ang="T17">
                  <a:pos x="T10" y="T11"/>
                </a:cxn>
              </a:cxnLst>
              <a:rect l="T18" t="T19" r="T20" b="T21"/>
              <a:pathLst>
                <a:path w="1089" h="851">
                  <a:moveTo>
                    <a:pt x="177" y="850"/>
                  </a:moveTo>
                  <a:lnTo>
                    <a:pt x="0" y="850"/>
                  </a:lnTo>
                  <a:lnTo>
                    <a:pt x="0" y="0"/>
                  </a:lnTo>
                  <a:lnTo>
                    <a:pt x="1088" y="0"/>
                  </a:lnTo>
                  <a:lnTo>
                    <a:pt x="1088" y="476"/>
                  </a:lnTo>
                  <a:lnTo>
                    <a:pt x="1088" y="489"/>
                  </a:lnTo>
                </a:path>
              </a:pathLst>
            </a:custGeom>
            <a:noFill/>
            <a:ln w="25400" cap="rnd">
              <a:solidFill>
                <a:schemeClr val="folHlink"/>
              </a:solidFill>
              <a:round/>
              <a:headEnd type="none" w="sm" len="sm"/>
              <a:tailEnd type="stealth" w="med" len="lg"/>
            </a:ln>
          </p:spPr>
          <p:txBody>
            <a:bodyPr/>
            <a:lstStyle/>
            <a:p>
              <a:endParaRPr lang="en-US"/>
            </a:p>
          </p:txBody>
        </p:sp>
        <p:sp>
          <p:nvSpPr>
            <p:cNvPr id="46139" name="Freeform 56"/>
            <p:cNvSpPr>
              <a:spLocks/>
            </p:cNvSpPr>
            <p:nvPr/>
          </p:nvSpPr>
          <p:spPr bwMode="auto">
            <a:xfrm>
              <a:off x="1227" y="1122"/>
              <a:ext cx="2602" cy="963"/>
            </a:xfrm>
            <a:custGeom>
              <a:avLst/>
              <a:gdLst>
                <a:gd name="T0" fmla="*/ 238 w 2602"/>
                <a:gd name="T1" fmla="*/ 962 h 963"/>
                <a:gd name="T2" fmla="*/ 0 w 2602"/>
                <a:gd name="T3" fmla="*/ 962 h 963"/>
                <a:gd name="T4" fmla="*/ 0 w 2602"/>
                <a:gd name="T5" fmla="*/ 0 h 963"/>
                <a:gd name="T6" fmla="*/ 2601 w 2602"/>
                <a:gd name="T7" fmla="*/ 0 h 963"/>
                <a:gd name="T8" fmla="*/ 2601 w 2602"/>
                <a:gd name="T9" fmla="*/ 521 h 963"/>
                <a:gd name="T10" fmla="*/ 0 60000 65536"/>
                <a:gd name="T11" fmla="*/ 0 60000 65536"/>
                <a:gd name="T12" fmla="*/ 0 60000 65536"/>
                <a:gd name="T13" fmla="*/ 0 60000 65536"/>
                <a:gd name="T14" fmla="*/ 0 60000 65536"/>
                <a:gd name="T15" fmla="*/ 0 w 2602"/>
                <a:gd name="T16" fmla="*/ 0 h 963"/>
                <a:gd name="T17" fmla="*/ 2602 w 2602"/>
                <a:gd name="T18" fmla="*/ 963 h 963"/>
              </a:gdLst>
              <a:ahLst/>
              <a:cxnLst>
                <a:cxn ang="T10">
                  <a:pos x="T0" y="T1"/>
                </a:cxn>
                <a:cxn ang="T11">
                  <a:pos x="T2" y="T3"/>
                </a:cxn>
                <a:cxn ang="T12">
                  <a:pos x="T4" y="T5"/>
                </a:cxn>
                <a:cxn ang="T13">
                  <a:pos x="T6" y="T7"/>
                </a:cxn>
                <a:cxn ang="T14">
                  <a:pos x="T8" y="T9"/>
                </a:cxn>
              </a:cxnLst>
              <a:rect l="T15" t="T16" r="T17" b="T18"/>
              <a:pathLst>
                <a:path w="2602" h="963">
                  <a:moveTo>
                    <a:pt x="238" y="962"/>
                  </a:moveTo>
                  <a:lnTo>
                    <a:pt x="0" y="962"/>
                  </a:lnTo>
                  <a:lnTo>
                    <a:pt x="0" y="0"/>
                  </a:lnTo>
                  <a:lnTo>
                    <a:pt x="2601" y="0"/>
                  </a:lnTo>
                  <a:lnTo>
                    <a:pt x="2601" y="521"/>
                  </a:lnTo>
                </a:path>
              </a:pathLst>
            </a:custGeom>
            <a:noFill/>
            <a:ln w="25400" cap="rnd">
              <a:solidFill>
                <a:schemeClr val="folHlink"/>
              </a:solidFill>
              <a:round/>
              <a:headEnd type="none" w="sm" len="sm"/>
              <a:tailEnd type="stealth" w="med" len="lg"/>
            </a:ln>
          </p:spPr>
          <p:txBody>
            <a:bodyPr/>
            <a:lstStyle/>
            <a:p>
              <a:endParaRPr lang="en-US"/>
            </a:p>
          </p:txBody>
        </p:sp>
        <p:sp>
          <p:nvSpPr>
            <p:cNvPr id="46140" name="Freeform 57"/>
            <p:cNvSpPr>
              <a:spLocks/>
            </p:cNvSpPr>
            <p:nvPr/>
          </p:nvSpPr>
          <p:spPr bwMode="auto">
            <a:xfrm>
              <a:off x="1165" y="1072"/>
              <a:ext cx="3439" cy="1076"/>
            </a:xfrm>
            <a:custGeom>
              <a:avLst/>
              <a:gdLst>
                <a:gd name="T0" fmla="*/ 287 w 3439"/>
                <a:gd name="T1" fmla="*/ 1075 h 1076"/>
                <a:gd name="T2" fmla="*/ 0 w 3439"/>
                <a:gd name="T3" fmla="*/ 1075 h 1076"/>
                <a:gd name="T4" fmla="*/ 0 w 3439"/>
                <a:gd name="T5" fmla="*/ 0 h 1076"/>
                <a:gd name="T6" fmla="*/ 3438 w 3439"/>
                <a:gd name="T7" fmla="*/ 0 h 1076"/>
                <a:gd name="T8" fmla="*/ 3438 w 3439"/>
                <a:gd name="T9" fmla="*/ 291 h 1076"/>
                <a:gd name="T10" fmla="*/ 3438 w 3439"/>
                <a:gd name="T11" fmla="*/ 557 h 1076"/>
                <a:gd name="T12" fmla="*/ 0 60000 65536"/>
                <a:gd name="T13" fmla="*/ 0 60000 65536"/>
                <a:gd name="T14" fmla="*/ 0 60000 65536"/>
                <a:gd name="T15" fmla="*/ 0 60000 65536"/>
                <a:gd name="T16" fmla="*/ 0 60000 65536"/>
                <a:gd name="T17" fmla="*/ 0 60000 65536"/>
                <a:gd name="T18" fmla="*/ 0 w 3439"/>
                <a:gd name="T19" fmla="*/ 0 h 1076"/>
                <a:gd name="T20" fmla="*/ 3439 w 3439"/>
                <a:gd name="T21" fmla="*/ 1076 h 1076"/>
              </a:gdLst>
              <a:ahLst/>
              <a:cxnLst>
                <a:cxn ang="T12">
                  <a:pos x="T0" y="T1"/>
                </a:cxn>
                <a:cxn ang="T13">
                  <a:pos x="T2" y="T3"/>
                </a:cxn>
                <a:cxn ang="T14">
                  <a:pos x="T4" y="T5"/>
                </a:cxn>
                <a:cxn ang="T15">
                  <a:pos x="T6" y="T7"/>
                </a:cxn>
                <a:cxn ang="T16">
                  <a:pos x="T8" y="T9"/>
                </a:cxn>
                <a:cxn ang="T17">
                  <a:pos x="T10" y="T11"/>
                </a:cxn>
              </a:cxnLst>
              <a:rect l="T18" t="T19" r="T20" b="T21"/>
              <a:pathLst>
                <a:path w="3439" h="1076">
                  <a:moveTo>
                    <a:pt x="287" y="1075"/>
                  </a:moveTo>
                  <a:lnTo>
                    <a:pt x="0" y="1075"/>
                  </a:lnTo>
                  <a:lnTo>
                    <a:pt x="0" y="0"/>
                  </a:lnTo>
                  <a:lnTo>
                    <a:pt x="3438" y="0"/>
                  </a:lnTo>
                  <a:lnTo>
                    <a:pt x="3438" y="291"/>
                  </a:lnTo>
                  <a:lnTo>
                    <a:pt x="3438" y="557"/>
                  </a:lnTo>
                </a:path>
              </a:pathLst>
            </a:custGeom>
            <a:noFill/>
            <a:ln w="25400" cap="rnd">
              <a:solidFill>
                <a:schemeClr val="folHlink"/>
              </a:solidFill>
              <a:round/>
              <a:headEnd type="none" w="sm" len="sm"/>
              <a:tailEnd type="stealth" w="med" len="lg"/>
            </a:ln>
          </p:spPr>
          <p:txBody>
            <a:bodyPr/>
            <a:lstStyle/>
            <a:p>
              <a:endParaRPr lang="en-US"/>
            </a:p>
          </p:txBody>
        </p:sp>
        <p:sp>
          <p:nvSpPr>
            <p:cNvPr id="46141" name="Freeform 58"/>
            <p:cNvSpPr>
              <a:spLocks/>
            </p:cNvSpPr>
            <p:nvPr/>
          </p:nvSpPr>
          <p:spPr bwMode="auto">
            <a:xfrm>
              <a:off x="1104" y="1008"/>
              <a:ext cx="4128" cy="1200"/>
            </a:xfrm>
            <a:custGeom>
              <a:avLst/>
              <a:gdLst>
                <a:gd name="T0" fmla="*/ 1490 w 3439"/>
                <a:gd name="T1" fmla="*/ 2870 h 1076"/>
                <a:gd name="T2" fmla="*/ 0 w 3439"/>
                <a:gd name="T3" fmla="*/ 2870 h 1076"/>
                <a:gd name="T4" fmla="*/ 0 w 3439"/>
                <a:gd name="T5" fmla="*/ 0 h 1076"/>
                <a:gd name="T6" fmla="*/ 17789 w 3439"/>
                <a:gd name="T7" fmla="*/ 0 h 1076"/>
                <a:gd name="T8" fmla="*/ 17789 w 3439"/>
                <a:gd name="T9" fmla="*/ 778 h 1076"/>
                <a:gd name="T10" fmla="*/ 17789 w 3439"/>
                <a:gd name="T11" fmla="*/ 1488 h 1076"/>
                <a:gd name="T12" fmla="*/ 0 60000 65536"/>
                <a:gd name="T13" fmla="*/ 0 60000 65536"/>
                <a:gd name="T14" fmla="*/ 0 60000 65536"/>
                <a:gd name="T15" fmla="*/ 0 60000 65536"/>
                <a:gd name="T16" fmla="*/ 0 60000 65536"/>
                <a:gd name="T17" fmla="*/ 0 60000 65536"/>
                <a:gd name="T18" fmla="*/ 0 w 3439"/>
                <a:gd name="T19" fmla="*/ 0 h 1076"/>
                <a:gd name="T20" fmla="*/ 3439 w 3439"/>
                <a:gd name="T21" fmla="*/ 1076 h 1076"/>
              </a:gdLst>
              <a:ahLst/>
              <a:cxnLst>
                <a:cxn ang="T12">
                  <a:pos x="T0" y="T1"/>
                </a:cxn>
                <a:cxn ang="T13">
                  <a:pos x="T2" y="T3"/>
                </a:cxn>
                <a:cxn ang="T14">
                  <a:pos x="T4" y="T5"/>
                </a:cxn>
                <a:cxn ang="T15">
                  <a:pos x="T6" y="T7"/>
                </a:cxn>
                <a:cxn ang="T16">
                  <a:pos x="T8" y="T9"/>
                </a:cxn>
                <a:cxn ang="T17">
                  <a:pos x="T10" y="T11"/>
                </a:cxn>
              </a:cxnLst>
              <a:rect l="T18" t="T19" r="T20" b="T21"/>
              <a:pathLst>
                <a:path w="3439" h="1076">
                  <a:moveTo>
                    <a:pt x="287" y="1075"/>
                  </a:moveTo>
                  <a:lnTo>
                    <a:pt x="0" y="1075"/>
                  </a:lnTo>
                  <a:lnTo>
                    <a:pt x="0" y="0"/>
                  </a:lnTo>
                  <a:lnTo>
                    <a:pt x="3438" y="0"/>
                  </a:lnTo>
                  <a:lnTo>
                    <a:pt x="3438" y="291"/>
                  </a:lnTo>
                  <a:lnTo>
                    <a:pt x="3438" y="557"/>
                  </a:lnTo>
                </a:path>
              </a:pathLst>
            </a:custGeom>
            <a:noFill/>
            <a:ln w="25400" cap="rnd">
              <a:solidFill>
                <a:schemeClr val="folHlink"/>
              </a:solidFill>
              <a:round/>
              <a:headEnd type="none" w="sm" len="sm"/>
              <a:tailEnd type="stealth" w="med" len="lg"/>
            </a:ln>
          </p:spPr>
          <p:txBody>
            <a:bodyPr/>
            <a:lstStyle/>
            <a:p>
              <a:endParaRPr lang="en-US"/>
            </a:p>
          </p:txBody>
        </p:sp>
      </p:grpSp>
      <p:grpSp>
        <p:nvGrpSpPr>
          <p:cNvPr id="6" name="Group 72"/>
          <p:cNvGrpSpPr>
            <a:grpSpLocks/>
          </p:cNvGrpSpPr>
          <p:nvPr/>
        </p:nvGrpSpPr>
        <p:grpSpPr bwMode="auto">
          <a:xfrm>
            <a:off x="2587625" y="609600"/>
            <a:ext cx="5105400" cy="2286000"/>
            <a:chOff x="1872" y="240"/>
            <a:chExt cx="3216" cy="1440"/>
          </a:xfrm>
        </p:grpSpPr>
        <p:sp>
          <p:nvSpPr>
            <p:cNvPr id="46123" name="Rectangle 73"/>
            <p:cNvSpPr>
              <a:spLocks noChangeArrowheads="1"/>
            </p:cNvSpPr>
            <p:nvPr/>
          </p:nvSpPr>
          <p:spPr bwMode="auto">
            <a:xfrm>
              <a:off x="2872" y="240"/>
              <a:ext cx="1212" cy="370"/>
            </a:xfrm>
            <a:prstGeom prst="rect">
              <a:avLst/>
            </a:prstGeom>
            <a:solidFill>
              <a:srgbClr val="FF9900"/>
            </a:solidFill>
            <a:ln w="12700">
              <a:solidFill>
                <a:schemeClr val="bg2"/>
              </a:solidFill>
              <a:miter lim="800000"/>
              <a:headEnd/>
              <a:tailEnd/>
            </a:ln>
          </p:spPr>
          <p:txBody>
            <a:bodyPr wrap="none" lIns="92075" tIns="46038" rIns="92075" bIns="46038">
              <a:spAutoFit/>
            </a:bodyPr>
            <a:lstStyle/>
            <a:p>
              <a:pPr>
                <a:lnSpc>
                  <a:spcPct val="88000"/>
                </a:lnSpc>
              </a:pPr>
              <a:r>
                <a:rPr lang="en-US" sz="1800">
                  <a:solidFill>
                    <a:schemeClr val="tx1"/>
                  </a:solidFill>
                  <a:latin typeface="Arial" charset="0"/>
                </a:rPr>
                <a:t>100 MHz</a:t>
              </a:r>
            </a:p>
            <a:p>
              <a:pPr>
                <a:lnSpc>
                  <a:spcPct val="88000"/>
                </a:lnSpc>
              </a:pPr>
              <a:r>
                <a:rPr lang="en-US" sz="1800">
                  <a:solidFill>
                    <a:schemeClr val="tx1"/>
                  </a:solidFill>
                  <a:latin typeface="Arial" charset="0"/>
                </a:rPr>
                <a:t>Differential CLK</a:t>
              </a:r>
            </a:p>
          </p:txBody>
        </p:sp>
        <p:sp>
          <p:nvSpPr>
            <p:cNvPr id="46124" name="Line 74"/>
            <p:cNvSpPr>
              <a:spLocks noChangeShapeType="1"/>
            </p:cNvSpPr>
            <p:nvPr/>
          </p:nvSpPr>
          <p:spPr bwMode="auto">
            <a:xfrm flipH="1">
              <a:off x="1872" y="384"/>
              <a:ext cx="1008" cy="0"/>
            </a:xfrm>
            <a:prstGeom prst="line">
              <a:avLst/>
            </a:prstGeom>
            <a:noFill/>
            <a:ln w="25400">
              <a:solidFill>
                <a:srgbClr val="FF6600"/>
              </a:solidFill>
              <a:round/>
              <a:headEnd/>
              <a:tailEnd type="none" w="sm" len="sm"/>
            </a:ln>
          </p:spPr>
          <p:txBody>
            <a:bodyPr wrap="none" anchor="ctr"/>
            <a:lstStyle/>
            <a:p>
              <a:endParaRPr lang="en-US"/>
            </a:p>
          </p:txBody>
        </p:sp>
        <p:sp>
          <p:nvSpPr>
            <p:cNvPr id="46125" name="Line 75"/>
            <p:cNvSpPr>
              <a:spLocks noChangeShapeType="1"/>
            </p:cNvSpPr>
            <p:nvPr/>
          </p:nvSpPr>
          <p:spPr bwMode="auto">
            <a:xfrm flipH="1">
              <a:off x="1872" y="384"/>
              <a:ext cx="0" cy="1296"/>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6126" name="Line 76"/>
            <p:cNvSpPr>
              <a:spLocks noChangeShapeType="1"/>
            </p:cNvSpPr>
            <p:nvPr/>
          </p:nvSpPr>
          <p:spPr bwMode="auto">
            <a:xfrm flipH="1">
              <a:off x="2688" y="480"/>
              <a:ext cx="192" cy="0"/>
            </a:xfrm>
            <a:prstGeom prst="line">
              <a:avLst/>
            </a:prstGeom>
            <a:noFill/>
            <a:ln w="25400">
              <a:solidFill>
                <a:srgbClr val="FF6600"/>
              </a:solidFill>
              <a:round/>
              <a:headEnd/>
              <a:tailEnd type="none" w="sm" len="sm"/>
            </a:ln>
          </p:spPr>
          <p:txBody>
            <a:bodyPr wrap="none" anchor="ctr"/>
            <a:lstStyle/>
            <a:p>
              <a:endParaRPr lang="en-US"/>
            </a:p>
          </p:txBody>
        </p:sp>
        <p:sp>
          <p:nvSpPr>
            <p:cNvPr id="46127" name="Line 77"/>
            <p:cNvSpPr>
              <a:spLocks noChangeShapeType="1"/>
            </p:cNvSpPr>
            <p:nvPr/>
          </p:nvSpPr>
          <p:spPr bwMode="auto">
            <a:xfrm flipH="1">
              <a:off x="2688" y="480"/>
              <a:ext cx="0" cy="1200"/>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6128" name="Line 78"/>
            <p:cNvSpPr>
              <a:spLocks noChangeShapeType="1"/>
            </p:cNvSpPr>
            <p:nvPr/>
          </p:nvSpPr>
          <p:spPr bwMode="auto">
            <a:xfrm flipH="1">
              <a:off x="4080" y="480"/>
              <a:ext cx="192" cy="0"/>
            </a:xfrm>
            <a:prstGeom prst="line">
              <a:avLst/>
            </a:prstGeom>
            <a:noFill/>
            <a:ln w="25400">
              <a:solidFill>
                <a:srgbClr val="FF6600"/>
              </a:solidFill>
              <a:round/>
              <a:headEnd/>
              <a:tailEnd type="none" w="sm" len="sm"/>
            </a:ln>
          </p:spPr>
          <p:txBody>
            <a:bodyPr wrap="none" anchor="ctr"/>
            <a:lstStyle/>
            <a:p>
              <a:endParaRPr lang="en-US"/>
            </a:p>
          </p:txBody>
        </p:sp>
        <p:sp>
          <p:nvSpPr>
            <p:cNvPr id="46129" name="Line 79"/>
            <p:cNvSpPr>
              <a:spLocks noChangeShapeType="1"/>
            </p:cNvSpPr>
            <p:nvPr/>
          </p:nvSpPr>
          <p:spPr bwMode="auto">
            <a:xfrm flipH="1">
              <a:off x="4272" y="480"/>
              <a:ext cx="0" cy="1200"/>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6130" name="Line 80"/>
            <p:cNvSpPr>
              <a:spLocks noChangeShapeType="1"/>
            </p:cNvSpPr>
            <p:nvPr/>
          </p:nvSpPr>
          <p:spPr bwMode="auto">
            <a:xfrm flipH="1">
              <a:off x="4080" y="384"/>
              <a:ext cx="1008" cy="0"/>
            </a:xfrm>
            <a:prstGeom prst="line">
              <a:avLst/>
            </a:prstGeom>
            <a:noFill/>
            <a:ln w="25400">
              <a:solidFill>
                <a:srgbClr val="FF6600"/>
              </a:solidFill>
              <a:round/>
              <a:headEnd/>
              <a:tailEnd type="none" w="sm" len="sm"/>
            </a:ln>
          </p:spPr>
          <p:txBody>
            <a:bodyPr wrap="none" anchor="ctr"/>
            <a:lstStyle/>
            <a:p>
              <a:endParaRPr lang="en-US"/>
            </a:p>
          </p:txBody>
        </p:sp>
        <p:sp>
          <p:nvSpPr>
            <p:cNvPr id="46131" name="Line 81"/>
            <p:cNvSpPr>
              <a:spLocks noChangeShapeType="1"/>
            </p:cNvSpPr>
            <p:nvPr/>
          </p:nvSpPr>
          <p:spPr bwMode="auto">
            <a:xfrm flipH="1">
              <a:off x="5088" y="384"/>
              <a:ext cx="0" cy="1296"/>
            </a:xfrm>
            <a:prstGeom prst="line">
              <a:avLst/>
            </a:prstGeom>
            <a:noFill/>
            <a:ln w="25400">
              <a:solidFill>
                <a:srgbClr val="FF6600"/>
              </a:solidFill>
              <a:round/>
              <a:headEnd type="none" w="sm" len="sm"/>
              <a:tailEnd type="triangle" w="med" len="med"/>
            </a:ln>
          </p:spPr>
          <p:txBody>
            <a:bodyPr wrap="none" anchor="ctr"/>
            <a:lstStyle/>
            <a:p>
              <a:endParaRPr lang="en-US"/>
            </a:p>
          </p:txBody>
        </p:sp>
      </p:grpSp>
      <p:grpSp>
        <p:nvGrpSpPr>
          <p:cNvPr id="7" name="Group 82"/>
          <p:cNvGrpSpPr>
            <a:grpSpLocks/>
          </p:cNvGrpSpPr>
          <p:nvPr/>
        </p:nvGrpSpPr>
        <p:grpSpPr bwMode="auto">
          <a:xfrm>
            <a:off x="2892425" y="1355725"/>
            <a:ext cx="4648200" cy="2197100"/>
            <a:chOff x="2016" y="710"/>
            <a:chExt cx="2928" cy="1384"/>
          </a:xfrm>
        </p:grpSpPr>
        <p:sp>
          <p:nvSpPr>
            <p:cNvPr id="46109" name="Line 83"/>
            <p:cNvSpPr>
              <a:spLocks noChangeShapeType="1"/>
            </p:cNvSpPr>
            <p:nvPr/>
          </p:nvSpPr>
          <p:spPr bwMode="auto">
            <a:xfrm flipH="1">
              <a:off x="2832" y="864"/>
              <a:ext cx="0" cy="816"/>
            </a:xfrm>
            <a:prstGeom prst="line">
              <a:avLst/>
            </a:prstGeom>
            <a:noFill/>
            <a:ln w="25400">
              <a:solidFill>
                <a:srgbClr val="FF6600"/>
              </a:solidFill>
              <a:round/>
              <a:headEnd type="none" w="sm" len="sm"/>
              <a:tailEnd type="triangle" w="med" len="med"/>
            </a:ln>
          </p:spPr>
          <p:txBody>
            <a:bodyPr wrap="none" anchor="ctr"/>
            <a:lstStyle/>
            <a:p>
              <a:endParaRPr lang="en-US"/>
            </a:p>
          </p:txBody>
        </p:sp>
        <p:grpSp>
          <p:nvGrpSpPr>
            <p:cNvPr id="8" name="Group 84"/>
            <p:cNvGrpSpPr>
              <a:grpSpLocks/>
            </p:cNvGrpSpPr>
            <p:nvPr/>
          </p:nvGrpSpPr>
          <p:grpSpPr bwMode="auto">
            <a:xfrm>
              <a:off x="2016" y="710"/>
              <a:ext cx="2928" cy="1384"/>
              <a:chOff x="2016" y="710"/>
              <a:chExt cx="2928" cy="1384"/>
            </a:xfrm>
          </p:grpSpPr>
          <p:sp>
            <p:nvSpPr>
              <p:cNvPr id="46111" name="Text Box 85"/>
              <p:cNvSpPr txBox="1">
                <a:spLocks noChangeArrowheads="1"/>
              </p:cNvSpPr>
              <p:nvPr/>
            </p:nvSpPr>
            <p:spPr bwMode="auto">
              <a:xfrm>
                <a:off x="2016" y="1920"/>
                <a:ext cx="528" cy="174"/>
              </a:xfrm>
              <a:prstGeom prst="rect">
                <a:avLst/>
              </a:prstGeom>
              <a:noFill/>
              <a:ln w="9525">
                <a:noFill/>
                <a:miter lim="800000"/>
                <a:headEnd/>
                <a:tailEnd/>
              </a:ln>
            </p:spPr>
            <p:txBody>
              <a:bodyPr>
                <a:spAutoFit/>
              </a:bodyPr>
              <a:lstStyle/>
              <a:p>
                <a:pPr>
                  <a:spcBef>
                    <a:spcPct val="50000"/>
                  </a:spcBef>
                </a:pPr>
                <a:endParaRPr lang="en-US" sz="1200" dirty="0">
                  <a:solidFill>
                    <a:schemeClr val="tx1"/>
                  </a:solidFill>
                  <a:latin typeface="Arial" charset="0"/>
                </a:endParaRPr>
              </a:p>
            </p:txBody>
          </p:sp>
          <p:sp>
            <p:nvSpPr>
              <p:cNvPr id="46112" name="Line 86"/>
              <p:cNvSpPr>
                <a:spLocks noChangeShapeType="1"/>
              </p:cNvSpPr>
              <p:nvPr/>
            </p:nvSpPr>
            <p:spPr bwMode="auto">
              <a:xfrm flipH="1">
                <a:off x="2112" y="1920"/>
                <a:ext cx="96" cy="0"/>
              </a:xfrm>
              <a:prstGeom prst="line">
                <a:avLst/>
              </a:prstGeom>
              <a:noFill/>
              <a:ln w="25400">
                <a:solidFill>
                  <a:srgbClr val="FF6600"/>
                </a:solidFill>
                <a:round/>
                <a:headEnd/>
                <a:tailEnd type="none" w="sm" len="sm"/>
              </a:ln>
            </p:spPr>
            <p:txBody>
              <a:bodyPr wrap="none" anchor="ctr"/>
              <a:lstStyle/>
              <a:p>
                <a:endParaRPr lang="en-US"/>
              </a:p>
            </p:txBody>
          </p:sp>
          <p:sp>
            <p:nvSpPr>
              <p:cNvPr id="46113" name="Line 87"/>
              <p:cNvSpPr>
                <a:spLocks noChangeShapeType="1"/>
              </p:cNvSpPr>
              <p:nvPr/>
            </p:nvSpPr>
            <p:spPr bwMode="auto">
              <a:xfrm flipH="1">
                <a:off x="2016" y="768"/>
                <a:ext cx="0" cy="912"/>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6114" name="Line 88"/>
              <p:cNvSpPr>
                <a:spLocks noChangeShapeType="1"/>
              </p:cNvSpPr>
              <p:nvPr/>
            </p:nvSpPr>
            <p:spPr bwMode="auto">
              <a:xfrm flipH="1">
                <a:off x="2016" y="768"/>
                <a:ext cx="1056" cy="0"/>
              </a:xfrm>
              <a:prstGeom prst="line">
                <a:avLst/>
              </a:prstGeom>
              <a:noFill/>
              <a:ln w="25400">
                <a:solidFill>
                  <a:srgbClr val="FF6600"/>
                </a:solidFill>
                <a:round/>
                <a:headEnd/>
                <a:tailEnd type="none" w="sm" len="sm"/>
              </a:ln>
            </p:spPr>
            <p:txBody>
              <a:bodyPr wrap="none" anchor="ctr"/>
              <a:lstStyle/>
              <a:p>
                <a:endParaRPr lang="en-US"/>
              </a:p>
            </p:txBody>
          </p:sp>
          <p:sp>
            <p:nvSpPr>
              <p:cNvPr id="46115" name="Line 89"/>
              <p:cNvSpPr>
                <a:spLocks noChangeShapeType="1"/>
              </p:cNvSpPr>
              <p:nvPr/>
            </p:nvSpPr>
            <p:spPr bwMode="auto">
              <a:xfrm flipH="1">
                <a:off x="4944" y="768"/>
                <a:ext cx="0" cy="912"/>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6116" name="Line 90"/>
              <p:cNvSpPr>
                <a:spLocks noChangeShapeType="1"/>
              </p:cNvSpPr>
              <p:nvPr/>
            </p:nvSpPr>
            <p:spPr bwMode="auto">
              <a:xfrm flipH="1">
                <a:off x="4080" y="768"/>
                <a:ext cx="864" cy="0"/>
              </a:xfrm>
              <a:prstGeom prst="line">
                <a:avLst/>
              </a:prstGeom>
              <a:noFill/>
              <a:ln w="25400">
                <a:solidFill>
                  <a:srgbClr val="FF6600"/>
                </a:solidFill>
                <a:round/>
                <a:headEnd/>
                <a:tailEnd type="none" w="sm" len="sm"/>
              </a:ln>
            </p:spPr>
            <p:txBody>
              <a:bodyPr wrap="none" anchor="ctr"/>
              <a:lstStyle/>
              <a:p>
                <a:endParaRPr lang="en-US"/>
              </a:p>
            </p:txBody>
          </p:sp>
          <p:sp>
            <p:nvSpPr>
              <p:cNvPr id="46117" name="Line 91"/>
              <p:cNvSpPr>
                <a:spLocks noChangeShapeType="1"/>
              </p:cNvSpPr>
              <p:nvPr/>
            </p:nvSpPr>
            <p:spPr bwMode="auto">
              <a:xfrm flipH="1">
                <a:off x="2832" y="864"/>
                <a:ext cx="1296" cy="0"/>
              </a:xfrm>
              <a:prstGeom prst="line">
                <a:avLst/>
              </a:prstGeom>
              <a:noFill/>
              <a:ln w="25400">
                <a:solidFill>
                  <a:srgbClr val="FF6600"/>
                </a:solidFill>
                <a:round/>
                <a:headEnd/>
                <a:tailEnd type="none" w="sm" len="sm"/>
              </a:ln>
            </p:spPr>
            <p:txBody>
              <a:bodyPr wrap="none" anchor="ctr"/>
              <a:lstStyle/>
              <a:p>
                <a:endParaRPr lang="en-US"/>
              </a:p>
            </p:txBody>
          </p:sp>
          <p:sp>
            <p:nvSpPr>
              <p:cNvPr id="46118" name="Line 92"/>
              <p:cNvSpPr>
                <a:spLocks noChangeShapeType="1"/>
              </p:cNvSpPr>
              <p:nvPr/>
            </p:nvSpPr>
            <p:spPr bwMode="auto">
              <a:xfrm>
                <a:off x="4128" y="864"/>
                <a:ext cx="0" cy="816"/>
              </a:xfrm>
              <a:prstGeom prst="line">
                <a:avLst/>
              </a:prstGeom>
              <a:noFill/>
              <a:ln w="25400">
                <a:solidFill>
                  <a:srgbClr val="FF6600"/>
                </a:solidFill>
                <a:round/>
                <a:headEnd type="none" w="sm" len="sm"/>
                <a:tailEnd type="triangle" w="med" len="med"/>
              </a:ln>
            </p:spPr>
            <p:txBody>
              <a:bodyPr wrap="none" anchor="ctr"/>
              <a:lstStyle/>
              <a:p>
                <a:endParaRPr lang="en-US"/>
              </a:p>
            </p:txBody>
          </p:sp>
          <p:sp>
            <p:nvSpPr>
              <p:cNvPr id="46119" name="Rectangle 93"/>
              <p:cNvSpPr>
                <a:spLocks noChangeArrowheads="1"/>
              </p:cNvSpPr>
              <p:nvPr/>
            </p:nvSpPr>
            <p:spPr bwMode="auto">
              <a:xfrm>
                <a:off x="2880" y="710"/>
                <a:ext cx="1200" cy="263"/>
              </a:xfrm>
              <a:prstGeom prst="rect">
                <a:avLst/>
              </a:prstGeom>
              <a:solidFill>
                <a:srgbClr val="FF9900"/>
              </a:solidFill>
              <a:ln w="12700">
                <a:solidFill>
                  <a:schemeClr val="bg2"/>
                </a:solidFill>
                <a:miter lim="800000"/>
                <a:headEnd/>
                <a:tailEnd/>
              </a:ln>
            </p:spPr>
            <p:txBody>
              <a:bodyPr lIns="92075" tIns="46038" rIns="92075" bIns="46038">
                <a:spAutoFit/>
              </a:bodyPr>
              <a:lstStyle/>
              <a:p>
                <a:pPr>
                  <a:lnSpc>
                    <a:spcPct val="88000"/>
                  </a:lnSpc>
                </a:pPr>
                <a:r>
                  <a:rPr lang="en-US">
                    <a:solidFill>
                      <a:schemeClr val="tx1"/>
                    </a:solidFill>
                    <a:latin typeface="Arial" charset="0"/>
                  </a:rPr>
                  <a:t>SYNC100</a:t>
                </a:r>
              </a:p>
            </p:txBody>
          </p:sp>
          <p:sp>
            <p:nvSpPr>
              <p:cNvPr id="46120" name="Line 94"/>
              <p:cNvSpPr>
                <a:spLocks noChangeShapeType="1"/>
              </p:cNvSpPr>
              <p:nvPr/>
            </p:nvSpPr>
            <p:spPr bwMode="auto">
              <a:xfrm flipH="1">
                <a:off x="2208" y="1008"/>
                <a:ext cx="0" cy="912"/>
              </a:xfrm>
              <a:prstGeom prst="line">
                <a:avLst/>
              </a:prstGeom>
              <a:noFill/>
              <a:ln w="25400">
                <a:solidFill>
                  <a:srgbClr val="FF6600"/>
                </a:solidFill>
                <a:round/>
                <a:headEnd type="none" w="sm" len="sm"/>
                <a:tailEnd/>
              </a:ln>
            </p:spPr>
            <p:txBody>
              <a:bodyPr wrap="none" anchor="ctr"/>
              <a:lstStyle/>
              <a:p>
                <a:endParaRPr lang="en-US"/>
              </a:p>
            </p:txBody>
          </p:sp>
          <p:sp>
            <p:nvSpPr>
              <p:cNvPr id="46121" name="Line 95"/>
              <p:cNvSpPr>
                <a:spLocks noChangeShapeType="1"/>
              </p:cNvSpPr>
              <p:nvPr/>
            </p:nvSpPr>
            <p:spPr bwMode="auto">
              <a:xfrm flipH="1">
                <a:off x="2208" y="1008"/>
                <a:ext cx="1248" cy="0"/>
              </a:xfrm>
              <a:prstGeom prst="line">
                <a:avLst/>
              </a:prstGeom>
              <a:noFill/>
              <a:ln w="25400">
                <a:solidFill>
                  <a:srgbClr val="FF6600"/>
                </a:solidFill>
                <a:round/>
                <a:headEnd/>
                <a:tailEnd type="none" w="sm" len="sm"/>
              </a:ln>
            </p:spPr>
            <p:txBody>
              <a:bodyPr wrap="none" anchor="ctr"/>
              <a:lstStyle/>
              <a:p>
                <a:endParaRPr lang="en-US"/>
              </a:p>
            </p:txBody>
          </p:sp>
          <p:sp>
            <p:nvSpPr>
              <p:cNvPr id="46122" name="Line 96"/>
              <p:cNvSpPr>
                <a:spLocks noChangeShapeType="1"/>
              </p:cNvSpPr>
              <p:nvPr/>
            </p:nvSpPr>
            <p:spPr bwMode="auto">
              <a:xfrm flipH="1">
                <a:off x="3456" y="912"/>
                <a:ext cx="0" cy="96"/>
              </a:xfrm>
              <a:prstGeom prst="line">
                <a:avLst/>
              </a:prstGeom>
              <a:noFill/>
              <a:ln w="25400">
                <a:solidFill>
                  <a:srgbClr val="FF6600"/>
                </a:solidFill>
                <a:round/>
                <a:headEnd type="stealth" w="lg" len="med"/>
                <a:tailEnd type="none" w="lg" len="med"/>
              </a:ln>
            </p:spPr>
            <p:txBody>
              <a:bodyPr wrap="none" anchor="ctr"/>
              <a:lstStyle/>
              <a:p>
                <a:endParaRPr lang="en-US"/>
              </a:p>
            </p:txBody>
          </p:sp>
        </p:grpSp>
      </p:grpSp>
      <p:grpSp>
        <p:nvGrpSpPr>
          <p:cNvPr id="9" name="Group 96"/>
          <p:cNvGrpSpPr/>
          <p:nvPr/>
        </p:nvGrpSpPr>
        <p:grpSpPr>
          <a:xfrm>
            <a:off x="320675" y="2844800"/>
            <a:ext cx="8899525" cy="1574800"/>
            <a:chOff x="320675" y="4292600"/>
            <a:chExt cx="8899525" cy="1574800"/>
          </a:xfrm>
        </p:grpSpPr>
        <p:sp>
          <p:nvSpPr>
            <p:cNvPr id="98" name="Rectangle 10"/>
            <p:cNvSpPr>
              <a:spLocks noChangeArrowheads="1"/>
            </p:cNvSpPr>
            <p:nvPr/>
          </p:nvSpPr>
          <p:spPr bwMode="blackWhite">
            <a:xfrm>
              <a:off x="619125" y="4292600"/>
              <a:ext cx="1087438" cy="1573213"/>
            </a:xfrm>
            <a:prstGeom prst="rect">
              <a:avLst/>
            </a:prstGeom>
            <a:solidFill>
              <a:schemeClr val="bg2"/>
            </a:solidFill>
            <a:ln w="12700">
              <a:solidFill>
                <a:schemeClr val="tx1"/>
              </a:solidFill>
              <a:miter lim="800000"/>
              <a:headEnd/>
              <a:tailEnd/>
            </a:ln>
          </p:spPr>
          <p:txBody>
            <a:bodyPr wrap="none" anchor="ctr"/>
            <a:lstStyle/>
            <a:p>
              <a:endParaRPr lang="en-US">
                <a:latin typeface="Times New Roman" pitchFamily="18" charset="0"/>
              </a:endParaRPr>
            </a:p>
          </p:txBody>
        </p:sp>
        <p:sp>
          <p:nvSpPr>
            <p:cNvPr id="99" name="Rectangle 11"/>
            <p:cNvSpPr>
              <a:spLocks noChangeArrowheads="1"/>
            </p:cNvSpPr>
            <p:nvPr/>
          </p:nvSpPr>
          <p:spPr bwMode="auto">
            <a:xfrm rot="-5400000">
              <a:off x="577850" y="4302125"/>
              <a:ext cx="1181100" cy="1695450"/>
            </a:xfrm>
            <a:prstGeom prst="rect">
              <a:avLst/>
            </a:prstGeom>
            <a:noFill/>
            <a:ln w="9525">
              <a:noFill/>
              <a:miter lim="800000"/>
              <a:headEnd/>
              <a:tailEnd/>
            </a:ln>
          </p:spPr>
          <p:txBody>
            <a:bodyPr wrap="none" lIns="92075" tIns="46038" rIns="92075" bIns="46038" anchor="ctr"/>
            <a:lstStyle/>
            <a:p>
              <a:pPr>
                <a:lnSpc>
                  <a:spcPct val="88000"/>
                </a:lnSpc>
              </a:pPr>
              <a:r>
                <a:rPr lang="en-US" dirty="0">
                  <a:solidFill>
                    <a:schemeClr val="tx1"/>
                  </a:solidFill>
                </a:rPr>
                <a:t>PXI Express </a:t>
              </a:r>
            </a:p>
            <a:p>
              <a:pPr>
                <a:lnSpc>
                  <a:spcPct val="88000"/>
                </a:lnSpc>
              </a:pPr>
              <a:r>
                <a:rPr lang="en-US" sz="1800" dirty="0">
                  <a:solidFill>
                    <a:schemeClr val="tx1"/>
                  </a:solidFill>
                  <a:latin typeface="Arial" charset="0"/>
                </a:rPr>
                <a:t>System</a:t>
              </a:r>
            </a:p>
            <a:p>
              <a:pPr>
                <a:lnSpc>
                  <a:spcPct val="88000"/>
                </a:lnSpc>
              </a:pPr>
              <a:r>
                <a:rPr lang="en-US" sz="1800" dirty="0">
                  <a:solidFill>
                    <a:schemeClr val="tx1"/>
                  </a:solidFill>
                  <a:latin typeface="Arial" charset="0"/>
                </a:rPr>
                <a:t>Controller</a:t>
              </a:r>
            </a:p>
          </p:txBody>
        </p:sp>
        <p:sp>
          <p:nvSpPr>
            <p:cNvPr id="100" name="Rectangle 59"/>
            <p:cNvSpPr>
              <a:spLocks noChangeArrowheads="1"/>
            </p:cNvSpPr>
            <p:nvPr/>
          </p:nvSpPr>
          <p:spPr bwMode="blackWhite">
            <a:xfrm>
              <a:off x="2197100" y="4349750"/>
              <a:ext cx="860425" cy="151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01" name="Rectangle 60"/>
            <p:cNvSpPr>
              <a:spLocks noChangeArrowheads="1"/>
            </p:cNvSpPr>
            <p:nvPr/>
          </p:nvSpPr>
          <p:spPr bwMode="auto">
            <a:xfrm rot="-5400000">
              <a:off x="2286000" y="4654550"/>
              <a:ext cx="704850" cy="1695450"/>
            </a:xfrm>
            <a:prstGeom prst="rect">
              <a:avLst/>
            </a:prstGeom>
            <a:noFill/>
            <a:ln w="9525">
              <a:noFill/>
              <a:miter lim="800000"/>
              <a:headEnd/>
              <a:tailEnd/>
            </a:ln>
          </p:spPr>
          <p:txBody>
            <a:bodyPr wrap="none" lIns="92075" tIns="46038" rIns="92075" bIns="46038" anchor="ctr"/>
            <a:lstStyle/>
            <a:p>
              <a:pPr>
                <a:lnSpc>
                  <a:spcPct val="88000"/>
                </a:lnSpc>
              </a:pPr>
              <a:r>
                <a:rPr lang="en-US" sz="1800" dirty="0">
                  <a:solidFill>
                    <a:schemeClr val="tx1"/>
                  </a:solidFill>
                  <a:latin typeface="Arial" charset="0"/>
                </a:rPr>
                <a:t>PXI Express</a:t>
              </a:r>
            </a:p>
            <a:p>
              <a:pPr>
                <a:lnSpc>
                  <a:spcPct val="88000"/>
                </a:lnSpc>
              </a:pPr>
              <a:r>
                <a:rPr lang="en-US" sz="1800" dirty="0">
                  <a:solidFill>
                    <a:schemeClr val="tx1"/>
                  </a:solidFill>
                  <a:latin typeface="Arial" charset="0"/>
                </a:rPr>
                <a:t> System</a:t>
              </a:r>
            </a:p>
            <a:p>
              <a:pPr>
                <a:lnSpc>
                  <a:spcPct val="88000"/>
                </a:lnSpc>
              </a:pPr>
              <a:r>
                <a:rPr lang="en-US" sz="1800" dirty="0">
                  <a:solidFill>
                    <a:schemeClr val="tx1"/>
                  </a:solidFill>
                  <a:latin typeface="Arial" charset="0"/>
                </a:rPr>
                <a:t>Timing Slot</a:t>
              </a:r>
            </a:p>
          </p:txBody>
        </p:sp>
        <p:grpSp>
          <p:nvGrpSpPr>
            <p:cNvPr id="10" name="Group 61"/>
            <p:cNvGrpSpPr>
              <a:grpSpLocks/>
            </p:cNvGrpSpPr>
            <p:nvPr/>
          </p:nvGrpSpPr>
          <p:grpSpPr bwMode="auto">
            <a:xfrm>
              <a:off x="5480052" y="4356100"/>
              <a:ext cx="1695451" cy="1511300"/>
              <a:chOff x="1960" y="1628"/>
              <a:chExt cx="1068" cy="952"/>
            </a:xfrm>
          </p:grpSpPr>
          <p:sp>
            <p:nvSpPr>
              <p:cNvPr id="111" name="Rectangle 62"/>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2" name="Rectangle 63"/>
              <p:cNvSpPr>
                <a:spLocks noChangeArrowheads="1"/>
              </p:cNvSpPr>
              <p:nvPr/>
            </p:nvSpPr>
            <p:spPr bwMode="auto">
              <a:xfrm rot="16200000">
                <a:off x="2272" y="1780"/>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grpSp>
          <p:nvGrpSpPr>
            <p:cNvPr id="11" name="Group 64"/>
            <p:cNvGrpSpPr>
              <a:grpSpLocks/>
            </p:cNvGrpSpPr>
            <p:nvPr/>
          </p:nvGrpSpPr>
          <p:grpSpPr bwMode="auto">
            <a:xfrm>
              <a:off x="6724652" y="4343400"/>
              <a:ext cx="1695451" cy="1511300"/>
              <a:chOff x="1960" y="1628"/>
              <a:chExt cx="1068" cy="952"/>
            </a:xfrm>
          </p:grpSpPr>
          <p:sp>
            <p:nvSpPr>
              <p:cNvPr id="109" name="Rectangle 65"/>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0" name="Rectangle 66"/>
              <p:cNvSpPr>
                <a:spLocks noChangeArrowheads="1"/>
              </p:cNvSpPr>
              <p:nvPr/>
            </p:nvSpPr>
            <p:spPr bwMode="auto">
              <a:xfrm rot="16200000">
                <a:off x="2272" y="1824"/>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grpSp>
          <p:nvGrpSpPr>
            <p:cNvPr id="12" name="Group 67"/>
            <p:cNvGrpSpPr>
              <a:grpSpLocks/>
            </p:cNvGrpSpPr>
            <p:nvPr/>
          </p:nvGrpSpPr>
          <p:grpSpPr bwMode="auto">
            <a:xfrm>
              <a:off x="3149602" y="4349750"/>
              <a:ext cx="1695451" cy="1511300"/>
              <a:chOff x="1960" y="1628"/>
              <a:chExt cx="1068" cy="952"/>
            </a:xfrm>
          </p:grpSpPr>
          <p:sp>
            <p:nvSpPr>
              <p:cNvPr id="107" name="Rectangle 68"/>
              <p:cNvSpPr>
                <a:spLocks noChangeArrowheads="1"/>
              </p:cNvSpPr>
              <p:nvPr/>
            </p:nvSpPr>
            <p:spPr bwMode="blackWhite">
              <a:xfrm>
                <a:off x="2265" y="1628"/>
                <a:ext cx="471" cy="95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08" name="Rectangle 69"/>
              <p:cNvSpPr>
                <a:spLocks noChangeArrowheads="1"/>
              </p:cNvSpPr>
              <p:nvPr/>
            </p:nvSpPr>
            <p:spPr bwMode="auto">
              <a:xfrm rot="16200000">
                <a:off x="2272" y="1724"/>
                <a:ext cx="444" cy="1068"/>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 Express</a:t>
                </a:r>
              </a:p>
              <a:p>
                <a:r>
                  <a:rPr lang="en-US" sz="1600" dirty="0">
                    <a:solidFill>
                      <a:schemeClr val="tx1"/>
                    </a:solidFill>
                    <a:latin typeface="Arial" charset="0"/>
                  </a:rPr>
                  <a:t>Hybrid </a:t>
                </a:r>
              </a:p>
              <a:p>
                <a:r>
                  <a:rPr lang="en-US" sz="1600" dirty="0">
                    <a:solidFill>
                      <a:schemeClr val="tx1"/>
                    </a:solidFill>
                    <a:latin typeface="Arial" charset="0"/>
                  </a:rPr>
                  <a:t>Peripheral</a:t>
                </a:r>
              </a:p>
            </p:txBody>
          </p:sp>
        </p:grpSp>
        <p:sp>
          <p:nvSpPr>
            <p:cNvPr id="105" name="Rectangle 70"/>
            <p:cNvSpPr>
              <a:spLocks noChangeArrowheads="1"/>
            </p:cNvSpPr>
            <p:nvPr/>
          </p:nvSpPr>
          <p:spPr bwMode="blackWhite">
            <a:xfrm>
              <a:off x="8066088" y="4356100"/>
              <a:ext cx="582612" cy="151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06" name="Rectangle 71"/>
            <p:cNvSpPr>
              <a:spLocks noChangeArrowheads="1"/>
            </p:cNvSpPr>
            <p:nvPr/>
          </p:nvSpPr>
          <p:spPr bwMode="auto">
            <a:xfrm rot="-5400000">
              <a:off x="8020050" y="4438649"/>
              <a:ext cx="704850" cy="1695450"/>
            </a:xfrm>
            <a:prstGeom prst="rect">
              <a:avLst/>
            </a:prstGeom>
            <a:noFill/>
            <a:ln w="9525">
              <a:noFill/>
              <a:miter lim="800000"/>
              <a:headEnd/>
              <a:tailEnd/>
            </a:ln>
          </p:spPr>
          <p:txBody>
            <a:bodyPr wrap="none" lIns="92075" tIns="46038" rIns="92075" bIns="46038" anchor="ctr"/>
            <a:lstStyle/>
            <a:p>
              <a:r>
                <a:rPr lang="en-US" sz="1600" dirty="0">
                  <a:solidFill>
                    <a:schemeClr val="tx1"/>
                  </a:solidFill>
                  <a:latin typeface="Arial" charset="0"/>
                </a:rPr>
                <a:t>PXI-1</a:t>
              </a:r>
            </a:p>
            <a:p>
              <a:r>
                <a:rPr lang="en-US" sz="1600" dirty="0">
                  <a:solidFill>
                    <a:schemeClr val="tx1"/>
                  </a:solidFill>
                  <a:latin typeface="Arial" charset="0"/>
                </a:rPr>
                <a:t>Peripheral</a:t>
              </a:r>
            </a:p>
          </p:txBody>
        </p:sp>
      </p:grpSp>
      <p:sp>
        <p:nvSpPr>
          <p:cNvPr id="102" name="Footer Placeholder 101"/>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557562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24012"/>
                                        </p:tgtEl>
                                        <p:attrNameLst>
                                          <p:attrName>style.opacity</p:attrName>
                                        </p:attrNameLst>
                                      </p:cBhvr>
                                      <p:to>
                                        <p:strVal val="0.25"/>
                                      </p:to>
                                    </p:set>
                                    <p:animEffect filter="image" prLst="opacity: 0.25">
                                      <p:cBhvr rctx="IE">
                                        <p:cTn id="7" dur="indefinite"/>
                                        <p:tgtEl>
                                          <p:spTgt spid="1024012"/>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1024053"/>
                                        </p:tgtEl>
                                        <p:attrNameLst>
                                          <p:attrName>style.opacity</p:attrName>
                                        </p:attrNameLst>
                                      </p:cBhvr>
                                      <p:to>
                                        <p:strVal val="0.25"/>
                                      </p:to>
                                    </p:set>
                                    <p:animEffect filter="image" prLst="opacity: 0.25">
                                      <p:cBhvr rctx="IE">
                                        <p:cTn id="13" dur="indefinite"/>
                                        <p:tgtEl>
                                          <p:spTgt spid="1024053"/>
                                        </p:tgtEl>
                                      </p:cBhvr>
                                    </p:animEffect>
                                  </p:childTnLst>
                                </p:cTn>
                              </p:par>
                              <p:par>
                                <p:cTn id="14" presetID="9" presetClass="emph" presetSubtype="0" nodeType="withEffect">
                                  <p:stCondLst>
                                    <p:cond delay="0"/>
                                  </p:stCondLst>
                                  <p:childTnLst>
                                    <p:set>
                                      <p:cBhvr rctx="PPT">
                                        <p:cTn id="15" dur="indefinite"/>
                                        <p:tgtEl>
                                          <p:spTgt spid="4"/>
                                        </p:tgtEl>
                                        <p:attrNameLst>
                                          <p:attrName>style.opacity</p:attrName>
                                        </p:attrNameLst>
                                      </p:cBhvr>
                                      <p:to>
                                        <p:strVal val="0.25"/>
                                      </p:to>
                                    </p:set>
                                    <p:animEffect filter="image" prLst="opacity: 0.25">
                                      <p:cBhvr rctx="IE">
                                        <p:cTn id="16" dur="indefinite"/>
                                        <p:tgtEl>
                                          <p:spTgt spid="4"/>
                                        </p:tgtEl>
                                      </p:cBhvr>
                                    </p:animEffect>
                                  </p:childTnLst>
                                </p:cTn>
                              </p:par>
                              <p:par>
                                <p:cTn id="17" presetID="9" presetClass="emph" presetSubtype="0" grpId="0" nodeType="withEffect">
                                  <p:stCondLst>
                                    <p:cond delay="0"/>
                                  </p:stCondLst>
                                  <p:childTnLst>
                                    <p:set>
                                      <p:cBhvr rctx="PPT">
                                        <p:cTn id="18" dur="indefinite"/>
                                        <p:tgtEl>
                                          <p:spTgt spid="1024003"/>
                                        </p:tgtEl>
                                        <p:attrNameLst>
                                          <p:attrName>style.opacity</p:attrName>
                                        </p:attrNameLst>
                                      </p:cBhvr>
                                      <p:to>
                                        <p:strVal val="0.25"/>
                                      </p:to>
                                    </p:set>
                                    <p:animEffect filter="image" prLst="opacity: 0.25">
                                      <p:cBhvr rctx="IE">
                                        <p:cTn id="19" dur="indefinite"/>
                                        <p:tgtEl>
                                          <p:spTgt spid="1024003"/>
                                        </p:tgtEl>
                                      </p:cBhvr>
                                    </p:animEffect>
                                  </p:childTnLst>
                                </p:cTn>
                              </p:par>
                              <p:par>
                                <p:cTn id="20" presetID="9" presetClass="emph" presetSubtype="0" grpId="0" nodeType="withEffect">
                                  <p:stCondLst>
                                    <p:cond delay="0"/>
                                  </p:stCondLst>
                                  <p:childTnLst>
                                    <p:set>
                                      <p:cBhvr rctx="PPT">
                                        <p:cTn id="21" dur="indefinite"/>
                                        <p:tgtEl>
                                          <p:spTgt spid="1024002"/>
                                        </p:tgtEl>
                                        <p:attrNameLst>
                                          <p:attrName>style.opacity</p:attrName>
                                        </p:attrNameLst>
                                      </p:cBhvr>
                                      <p:to>
                                        <p:strVal val="0.25"/>
                                      </p:to>
                                    </p:set>
                                    <p:animEffect filter="image" prLst="opacity: 0.25">
                                      <p:cBhvr rctx="IE">
                                        <p:cTn id="22" dur="indefinite"/>
                                        <p:tgtEl>
                                          <p:spTgt spid="1024002"/>
                                        </p:tgtEl>
                                      </p:cBhvr>
                                    </p:animEffect>
                                  </p:childTnLst>
                                </p:cTn>
                              </p:par>
                              <p:par>
                                <p:cTn id="23" presetID="9" presetClass="emph" presetSubtype="0" grpId="0" nodeType="withEffect">
                                  <p:stCondLst>
                                    <p:cond delay="0"/>
                                  </p:stCondLst>
                                  <p:childTnLst>
                                    <p:set>
                                      <p:cBhvr rctx="PPT">
                                        <p:cTn id="24" dur="indefinite"/>
                                        <p:tgtEl>
                                          <p:spTgt spid="1024009"/>
                                        </p:tgtEl>
                                        <p:attrNameLst>
                                          <p:attrName>style.opacity</p:attrName>
                                        </p:attrNameLst>
                                      </p:cBhvr>
                                      <p:to>
                                        <p:strVal val="0.25"/>
                                      </p:to>
                                    </p:set>
                                    <p:animEffect filter="image" prLst="opacity: 0.25">
                                      <p:cBhvr rctx="IE">
                                        <p:cTn id="25" dur="indefinite"/>
                                        <p:tgtEl>
                                          <p:spTgt spid="1024009"/>
                                        </p:tgtEl>
                                      </p:cBhvr>
                                    </p:animEffect>
                                  </p:childTnLst>
                                </p:cTn>
                              </p:par>
                              <p:par>
                                <p:cTn id="26" presetID="9" presetClass="emph" presetSubtype="0" nodeType="withEffect">
                                  <p:stCondLst>
                                    <p:cond delay="0"/>
                                  </p:stCondLst>
                                  <p:childTnLst>
                                    <p:set>
                                      <p:cBhvr rctx="PPT">
                                        <p:cTn id="27" dur="indefinite"/>
                                        <p:tgtEl>
                                          <p:spTgt spid="6"/>
                                        </p:tgtEl>
                                        <p:attrNameLst>
                                          <p:attrName>style.opacity</p:attrName>
                                        </p:attrNameLst>
                                      </p:cBhvr>
                                      <p:to>
                                        <p:strVal val="0.25"/>
                                      </p:to>
                                    </p:set>
                                    <p:animEffect filter="image" prLst="opacity: 0.25">
                                      <p:cBhvr rctx="IE">
                                        <p:cTn id="28" dur="indefinite"/>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7"/>
                                        </p:tgtEl>
                                        <p:attrNameLst>
                                          <p:attrName>style.opacity</p:attrName>
                                        </p:attrNameLst>
                                      </p:cBhvr>
                                      <p:to>
                                        <p:strVal val="0.25"/>
                                      </p:to>
                                    </p:set>
                                    <p:animEffect filter="image" prLst="opacity: 0.25">
                                      <p:cBhvr rctx="IE">
                                        <p:cTn id="35"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2" grpId="0" animBg="1"/>
      <p:bldP spid="1024003" grpId="0"/>
      <p:bldP spid="1024009" grpId="0" animBg="1"/>
      <p:bldP spid="1024012" grpId="0"/>
      <p:bldP spid="102405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srcRect/>
          <a:stretch>
            <a:fillRect/>
          </a:stretch>
        </p:blipFill>
        <p:spPr bwMode="auto">
          <a:xfrm>
            <a:off x="3962400" y="4495800"/>
            <a:ext cx="1787519" cy="1480661"/>
          </a:xfrm>
          <a:prstGeom prst="roundRect">
            <a:avLst>
              <a:gd name="adj" fmla="val 6548"/>
            </a:avLst>
          </a:prstGeom>
          <a:ln>
            <a:solidFill>
              <a:srgbClr val="0070C0"/>
            </a:solid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251006" y="71716"/>
            <a:ext cx="7772400" cy="1143000"/>
          </a:xfrm>
        </p:spPr>
        <p:txBody>
          <a:bodyPr/>
          <a:lstStyle/>
          <a:p>
            <a:r>
              <a:rPr lang="en-US" dirty="0" smtClean="0">
                <a:latin typeface="+mj-lt"/>
              </a:rPr>
              <a:t>Czech Institute of Plasma Physics</a:t>
            </a:r>
            <a:endParaRPr lang="en-US" dirty="0">
              <a:latin typeface="+mj-lt"/>
            </a:endParaRPr>
          </a:p>
        </p:txBody>
      </p:sp>
      <p:sp>
        <p:nvSpPr>
          <p:cNvPr id="3" name="Content Placeholder 2"/>
          <p:cNvSpPr>
            <a:spLocks noGrp="1"/>
          </p:cNvSpPr>
          <p:nvPr>
            <p:ph idx="1"/>
          </p:nvPr>
        </p:nvSpPr>
        <p:spPr>
          <a:xfrm>
            <a:off x="381000" y="1447800"/>
            <a:ext cx="5715000" cy="3657600"/>
          </a:xfrm>
        </p:spPr>
        <p:txBody>
          <a:bodyPr/>
          <a:lstStyle/>
          <a:p>
            <a:pPr lvl="0"/>
            <a:r>
              <a:rPr lang="en-US" dirty="0" smtClean="0">
                <a:latin typeface="+mn-lt"/>
              </a:rPr>
              <a:t>Thomson scattering system</a:t>
            </a:r>
          </a:p>
          <a:p>
            <a:pPr lvl="0"/>
            <a:r>
              <a:rPr lang="en-US" dirty="0" smtClean="0">
                <a:latin typeface="+mn-lt"/>
              </a:rPr>
              <a:t>Synchronized high speed data acquisition</a:t>
            </a:r>
          </a:p>
          <a:p>
            <a:pPr lvl="1"/>
            <a:r>
              <a:rPr lang="cs-CZ" dirty="0" smtClean="0">
                <a:latin typeface="+mn-lt"/>
              </a:rPr>
              <a:t>92ch </a:t>
            </a:r>
            <a:r>
              <a:rPr lang="en-US" dirty="0" smtClean="0">
                <a:latin typeface="+mn-lt"/>
              </a:rPr>
              <a:t>running at</a:t>
            </a:r>
            <a:r>
              <a:rPr lang="cs-CZ" dirty="0" smtClean="0">
                <a:latin typeface="+mn-lt"/>
              </a:rPr>
              <a:t>1GS/s</a:t>
            </a:r>
            <a:endParaRPr lang="en-US" dirty="0" smtClean="0">
              <a:latin typeface="+mn-lt"/>
            </a:endParaRPr>
          </a:p>
          <a:p>
            <a:pPr lvl="1"/>
            <a:r>
              <a:rPr lang="en-US" dirty="0" smtClean="0">
                <a:latin typeface="+mn-lt"/>
              </a:rPr>
              <a:t>Tight synchronization over 3 PXI chassis</a:t>
            </a:r>
          </a:p>
          <a:p>
            <a:pPr lvl="1"/>
            <a:r>
              <a:rPr lang="en-US" dirty="0" smtClean="0">
                <a:latin typeface="+mn-lt"/>
              </a:rPr>
              <a:t>Skew &lt; 500 ps</a:t>
            </a:r>
          </a:p>
          <a:p>
            <a:endParaRPr lang="en-US" dirty="0">
              <a:latin typeface="+mn-lt"/>
            </a:endParaRPr>
          </a:p>
        </p:txBody>
      </p:sp>
      <p:pic>
        <p:nvPicPr>
          <p:cNvPr id="9" name="Picture 2"/>
          <p:cNvPicPr>
            <a:picLocks noChangeAspect="1" noChangeArrowheads="1"/>
          </p:cNvPicPr>
          <p:nvPr/>
        </p:nvPicPr>
        <p:blipFill>
          <a:blip r:embed="rId4"/>
          <a:srcRect r="28571"/>
          <a:stretch>
            <a:fillRect/>
          </a:stretch>
        </p:blipFill>
        <p:spPr bwMode="auto">
          <a:xfrm>
            <a:off x="6324600" y="1905000"/>
            <a:ext cx="2562679" cy="3352800"/>
          </a:xfrm>
          <a:prstGeom prst="rect">
            <a:avLst/>
          </a:prstGeom>
          <a:noFill/>
          <a:ln w="9525">
            <a:noFill/>
            <a:miter lim="800000"/>
            <a:headEnd/>
            <a:tailEnd/>
          </a:ln>
          <a:effectLst/>
        </p:spPr>
      </p:pic>
      <p:pic>
        <p:nvPicPr>
          <p:cNvPr id="6" name="Picture 2"/>
          <p:cNvPicPr>
            <a:picLocks noChangeAspect="1" noChangeArrowheads="1"/>
          </p:cNvPicPr>
          <p:nvPr/>
        </p:nvPicPr>
        <p:blipFill>
          <a:blip r:embed="rId5"/>
          <a:srcRect r="61081"/>
          <a:stretch>
            <a:fillRect/>
          </a:stretch>
        </p:blipFill>
        <p:spPr bwMode="auto">
          <a:xfrm>
            <a:off x="6965588" y="936799"/>
            <a:ext cx="1524000" cy="846666"/>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121802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http://www.eso.org/gallery/d/6830-2/phot-46-06.jpg"/>
          <p:cNvPicPr>
            <a:picLocks noChangeAspect="1" noChangeArrowheads="1"/>
          </p:cNvPicPr>
          <p:nvPr/>
        </p:nvPicPr>
        <p:blipFill>
          <a:blip r:embed="rId3" cstate="screen"/>
          <a:srcRect/>
          <a:stretch>
            <a:fillRect/>
          </a:stretch>
        </p:blipFill>
        <p:spPr bwMode="auto">
          <a:xfrm>
            <a:off x="266700" y="1219200"/>
            <a:ext cx="4914900" cy="4762500"/>
          </a:xfrm>
          <a:prstGeom prst="rect">
            <a:avLst/>
          </a:prstGeom>
          <a:noFill/>
          <a:ln w="9525">
            <a:noFill/>
            <a:miter lim="800000"/>
            <a:headEnd/>
            <a:tailEnd/>
          </a:ln>
        </p:spPr>
      </p:pic>
      <p:cxnSp>
        <p:nvCxnSpPr>
          <p:cNvPr id="7" name="Straight Arrow Connector 6"/>
          <p:cNvCxnSpPr/>
          <p:nvPr/>
        </p:nvCxnSpPr>
        <p:spPr>
          <a:xfrm rot="5400000">
            <a:off x="3028952" y="2228852"/>
            <a:ext cx="1638299" cy="1066799"/>
          </a:xfrm>
          <a:prstGeom prst="straightConnector1">
            <a:avLst/>
          </a:prstGeom>
          <a:ln w="38100">
            <a:solidFill>
              <a:schemeClr val="bg2">
                <a:lumMod val="60000"/>
                <a:lumOff val="4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4580" name="TextBox 7"/>
          <p:cNvSpPr txBox="1">
            <a:spLocks noChangeArrowheads="1"/>
          </p:cNvSpPr>
          <p:nvPr/>
        </p:nvSpPr>
        <p:spPr bwMode="auto">
          <a:xfrm>
            <a:off x="3962400" y="1219200"/>
            <a:ext cx="1219200" cy="769441"/>
          </a:xfrm>
          <a:prstGeom prst="rect">
            <a:avLst/>
          </a:prstGeom>
          <a:noFill/>
          <a:ln w="9525">
            <a:noFill/>
            <a:miter lim="800000"/>
            <a:headEnd/>
            <a:tailEnd/>
          </a:ln>
        </p:spPr>
        <p:txBody>
          <a:bodyPr>
            <a:spAutoFit/>
          </a:bodyPr>
          <a:lstStyle/>
          <a:p>
            <a:pPr algn="ctr"/>
            <a:r>
              <a:rPr lang="en-US" sz="4400" b="1" dirty="0">
                <a:solidFill>
                  <a:schemeClr val="bg2">
                    <a:lumMod val="40000"/>
                    <a:lumOff val="60000"/>
                  </a:schemeClr>
                </a:solidFill>
                <a:latin typeface="Calibri" pitchFamily="34" charset="0"/>
              </a:rPr>
              <a:t>M1</a:t>
            </a:r>
          </a:p>
        </p:txBody>
      </p:sp>
      <p:sp>
        <p:nvSpPr>
          <p:cNvPr id="6" name="Title 5"/>
          <p:cNvSpPr>
            <a:spLocks noGrp="1"/>
          </p:cNvSpPr>
          <p:nvPr>
            <p:ph type="title"/>
          </p:nvPr>
        </p:nvSpPr>
        <p:spPr>
          <a:xfrm>
            <a:off x="571500" y="266700"/>
            <a:ext cx="8229600" cy="914400"/>
          </a:xfrm>
        </p:spPr>
        <p:txBody>
          <a:bodyPr>
            <a:normAutofit fontScale="90000"/>
          </a:bodyPr>
          <a:lstStyle/>
          <a:p>
            <a:r>
              <a:rPr lang="en-US" dirty="0" smtClean="0"/>
              <a:t>ESO E-ELT Primary Mirror (M1) Control</a:t>
            </a:r>
            <a:endParaRPr lang="en-US" dirty="0"/>
          </a:p>
        </p:txBody>
      </p:sp>
      <p:sp>
        <p:nvSpPr>
          <p:cNvPr id="12" name="TextBox 18"/>
          <p:cNvSpPr txBox="1">
            <a:spLocks noChangeArrowheads="1"/>
          </p:cNvSpPr>
          <p:nvPr/>
        </p:nvSpPr>
        <p:spPr bwMode="auto">
          <a:xfrm>
            <a:off x="5334000" y="1181755"/>
            <a:ext cx="3733800" cy="5447645"/>
          </a:xfrm>
          <a:prstGeom prst="rect">
            <a:avLst/>
          </a:prstGeom>
          <a:noFill/>
          <a:ln w="9525">
            <a:noFill/>
            <a:miter lim="800000"/>
            <a:headEnd/>
            <a:tailEnd/>
          </a:ln>
        </p:spPr>
        <p:txBody>
          <a:bodyPr wrap="square">
            <a:spAutoFit/>
          </a:bodyPr>
          <a:lstStyle/>
          <a:p>
            <a:pPr algn="just"/>
            <a:r>
              <a:rPr lang="en-US" sz="4400" b="1" dirty="0" smtClean="0">
                <a:latin typeface="Calibri"/>
              </a:rPr>
              <a:t>42m </a:t>
            </a:r>
            <a:r>
              <a:rPr lang="en-US" sz="2000" b="1" dirty="0" smtClean="0">
                <a:latin typeface="Calibri"/>
              </a:rPr>
              <a:t>DIAMETER</a:t>
            </a:r>
            <a:r>
              <a:rPr lang="en-US" sz="5400" b="1" dirty="0" smtClean="0">
                <a:latin typeface="Calibri"/>
              </a:rPr>
              <a:t/>
            </a:r>
            <a:br>
              <a:rPr lang="en-US" sz="5400" b="1" dirty="0" smtClean="0">
                <a:latin typeface="Calibri"/>
              </a:rPr>
            </a:br>
            <a:r>
              <a:rPr lang="en-US" sz="4400" b="1" dirty="0" smtClean="0">
                <a:latin typeface="Calibri"/>
              </a:rPr>
              <a:t>10nm </a:t>
            </a:r>
            <a:r>
              <a:rPr lang="en-US" sz="2000" b="1" dirty="0" smtClean="0">
                <a:latin typeface="Calibri"/>
              </a:rPr>
              <a:t>CORRECTION</a:t>
            </a:r>
            <a:r>
              <a:rPr lang="en-US" sz="1800" b="1" dirty="0" smtClean="0">
                <a:latin typeface="Calibri"/>
              </a:rPr>
              <a:t/>
            </a:r>
            <a:br>
              <a:rPr lang="en-US" sz="1800" b="1" dirty="0" smtClean="0">
                <a:latin typeface="Calibri"/>
              </a:rPr>
            </a:br>
            <a:r>
              <a:rPr lang="en-US" sz="4400" b="1" dirty="0" smtClean="0">
                <a:latin typeface="Calibri" pitchFamily="34" charset="0"/>
              </a:rPr>
              <a:t>984 </a:t>
            </a:r>
            <a:r>
              <a:rPr lang="en-US" sz="2000" b="1" dirty="0" smtClean="0">
                <a:latin typeface="Calibri" pitchFamily="34" charset="0"/>
              </a:rPr>
              <a:t>MIRRORS</a:t>
            </a:r>
            <a:r>
              <a:rPr lang="en-US" sz="2400" b="1" dirty="0" smtClean="0">
                <a:latin typeface="Calibri" pitchFamily="34" charset="0"/>
              </a:rPr>
              <a:t/>
            </a:r>
            <a:br>
              <a:rPr lang="en-US" sz="2400" b="1" dirty="0" smtClean="0">
                <a:latin typeface="Calibri" pitchFamily="34" charset="0"/>
              </a:rPr>
            </a:br>
            <a:r>
              <a:rPr lang="en-US" sz="4400" b="1" dirty="0" smtClean="0">
                <a:latin typeface="Calibri" pitchFamily="34" charset="0"/>
              </a:rPr>
              <a:t>2952 </a:t>
            </a:r>
            <a:r>
              <a:rPr lang="en-US" sz="2000" b="1" dirty="0" smtClean="0">
                <a:latin typeface="Calibri" pitchFamily="34" charset="0"/>
              </a:rPr>
              <a:t>ACTUATORS</a:t>
            </a:r>
            <a:r>
              <a:rPr lang="en-US" sz="2400" b="1" dirty="0" smtClean="0">
                <a:latin typeface="Calibri" pitchFamily="34" charset="0"/>
              </a:rPr>
              <a:t/>
            </a:r>
            <a:br>
              <a:rPr lang="en-US" sz="2400" b="1" dirty="0" smtClean="0">
                <a:latin typeface="Calibri" pitchFamily="34" charset="0"/>
              </a:rPr>
            </a:br>
            <a:r>
              <a:rPr lang="en-US" sz="4400" b="1" dirty="0" smtClean="0">
                <a:latin typeface="Calibri" pitchFamily="34" charset="0"/>
              </a:rPr>
              <a:t>5904 </a:t>
            </a:r>
            <a:r>
              <a:rPr lang="en-US" sz="2000" b="1" dirty="0" smtClean="0">
                <a:latin typeface="Calibri" pitchFamily="34" charset="0"/>
              </a:rPr>
              <a:t>SENSORS</a:t>
            </a:r>
            <a:r>
              <a:rPr lang="en-US" sz="2400" b="1" dirty="0" smtClean="0">
                <a:latin typeface="Calibri" pitchFamily="34" charset="0"/>
              </a:rPr>
              <a:t/>
            </a:r>
            <a:br>
              <a:rPr lang="en-US" sz="2400" b="1" dirty="0" smtClean="0">
                <a:latin typeface="Calibri" pitchFamily="34" charset="0"/>
              </a:rPr>
            </a:br>
            <a:r>
              <a:rPr lang="en-US" sz="4400" b="1" dirty="0" smtClean="0">
                <a:latin typeface="Calibri" pitchFamily="34" charset="0"/>
              </a:rPr>
              <a:t>3k x 6k </a:t>
            </a:r>
            <a:r>
              <a:rPr lang="en-US" sz="2000" b="1" dirty="0" smtClean="0">
                <a:latin typeface="Calibri" pitchFamily="34" charset="0"/>
              </a:rPr>
              <a:t>MATRIX</a:t>
            </a:r>
            <a:br>
              <a:rPr lang="en-US" sz="2000" b="1" dirty="0" smtClean="0">
                <a:latin typeface="Calibri" pitchFamily="34" charset="0"/>
              </a:rPr>
            </a:br>
            <a:r>
              <a:rPr lang="en-US" sz="4400" b="1" dirty="0" smtClean="0">
                <a:latin typeface="Calibri" pitchFamily="34" charset="0"/>
              </a:rPr>
              <a:t>1 </a:t>
            </a:r>
            <a:r>
              <a:rPr lang="en-US" sz="2000" b="1" dirty="0" smtClean="0">
                <a:latin typeface="Calibri" pitchFamily="34" charset="0"/>
              </a:rPr>
              <a:t>MILLISECOND</a:t>
            </a:r>
            <a:r>
              <a:rPr lang="en-US" sz="4000" b="1" dirty="0" smtClean="0">
                <a:latin typeface="Calibri" pitchFamily="34" charset="0"/>
              </a:rPr>
              <a:t/>
            </a:r>
            <a:br>
              <a:rPr lang="en-US" sz="4000" b="1" dirty="0" smtClean="0">
                <a:latin typeface="Calibri" pitchFamily="34" charset="0"/>
              </a:rPr>
            </a:br>
            <a:endParaRPr lang="en-US" sz="4000" b="1" dirty="0">
              <a:latin typeface="Calibri" pitchFamily="34" charset="0"/>
            </a:endParaRPr>
          </a:p>
        </p:txBody>
      </p:sp>
      <p:pic>
        <p:nvPicPr>
          <p:cNvPr id="16" name="Picture 4"/>
          <p:cNvPicPr>
            <a:picLocks noChangeAspect="1" noChangeArrowheads="1"/>
          </p:cNvPicPr>
          <p:nvPr/>
        </p:nvPicPr>
        <p:blipFill>
          <a:blip r:embed="rId4" cstate="screen"/>
          <a:srcRect/>
          <a:stretch>
            <a:fillRect/>
          </a:stretch>
        </p:blipFill>
        <p:spPr bwMode="auto">
          <a:xfrm>
            <a:off x="3396343" y="4537732"/>
            <a:ext cx="1670957" cy="1359288"/>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21341715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bwMode="auto">
          <a:xfrm>
            <a:off x="3055620" y="1158240"/>
            <a:ext cx="3796905" cy="4853939"/>
          </a:xfrm>
          <a:prstGeom prst="roundRect">
            <a:avLst>
              <a:gd name="adj" fmla="val 648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46" name="Rounded Rectangle 145"/>
          <p:cNvSpPr/>
          <p:nvPr/>
        </p:nvSpPr>
        <p:spPr bwMode="auto">
          <a:xfrm>
            <a:off x="2964180" y="1249680"/>
            <a:ext cx="3796905" cy="4853939"/>
          </a:xfrm>
          <a:prstGeom prst="roundRect">
            <a:avLst>
              <a:gd name="adj" fmla="val 648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43" name="Rounded Rectangle 142"/>
          <p:cNvSpPr/>
          <p:nvPr/>
        </p:nvSpPr>
        <p:spPr bwMode="auto">
          <a:xfrm>
            <a:off x="2857500" y="1348740"/>
            <a:ext cx="3796905" cy="4853939"/>
          </a:xfrm>
          <a:prstGeom prst="roundRect">
            <a:avLst>
              <a:gd name="adj" fmla="val 648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44" name="Rounded Rectangle 143"/>
          <p:cNvSpPr/>
          <p:nvPr/>
        </p:nvSpPr>
        <p:spPr bwMode="auto">
          <a:xfrm>
            <a:off x="2750820" y="1440180"/>
            <a:ext cx="3796905" cy="4853939"/>
          </a:xfrm>
          <a:prstGeom prst="roundRect">
            <a:avLst>
              <a:gd name="adj" fmla="val 648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37" name="Rounded Rectangle 136"/>
          <p:cNvSpPr/>
          <p:nvPr/>
        </p:nvSpPr>
        <p:spPr bwMode="auto">
          <a:xfrm>
            <a:off x="2651760" y="1531620"/>
            <a:ext cx="3796905" cy="4853939"/>
          </a:xfrm>
          <a:prstGeom prst="roundRect">
            <a:avLst>
              <a:gd name="adj" fmla="val 648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pic>
        <p:nvPicPr>
          <p:cNvPr id="245766" name="Picture 6"/>
          <p:cNvPicPr>
            <a:picLocks noChangeAspect="1" noChangeArrowheads="1"/>
          </p:cNvPicPr>
          <p:nvPr/>
        </p:nvPicPr>
        <p:blipFill>
          <a:blip r:embed="rId3"/>
          <a:srcRect/>
          <a:stretch>
            <a:fillRect/>
          </a:stretch>
        </p:blipFill>
        <p:spPr bwMode="auto">
          <a:xfrm>
            <a:off x="0" y="2010461"/>
            <a:ext cx="2736850" cy="2670175"/>
          </a:xfrm>
          <a:prstGeom prst="rect">
            <a:avLst/>
          </a:prstGeom>
          <a:noFill/>
          <a:ln w="9525">
            <a:noFill/>
            <a:miter lim="800000"/>
            <a:headEnd/>
            <a:tailEnd/>
          </a:ln>
          <a:effectLst/>
        </p:spPr>
      </p:pic>
      <p:sp>
        <p:nvSpPr>
          <p:cNvPr id="98" name="Rounded Rectangle 97"/>
          <p:cNvSpPr/>
          <p:nvPr/>
        </p:nvSpPr>
        <p:spPr bwMode="auto">
          <a:xfrm>
            <a:off x="2552700" y="1623060"/>
            <a:ext cx="3796905" cy="4853939"/>
          </a:xfrm>
          <a:prstGeom prst="roundRect">
            <a:avLst>
              <a:gd name="adj" fmla="val 648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33" name="Rounded Rectangle 132"/>
          <p:cNvSpPr/>
          <p:nvPr/>
        </p:nvSpPr>
        <p:spPr bwMode="auto">
          <a:xfrm>
            <a:off x="2619768" y="1859280"/>
            <a:ext cx="2128723" cy="3939539"/>
          </a:xfrm>
          <a:prstGeom prst="roundRect">
            <a:avLst>
              <a:gd name="adj" fmla="val 1058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34" name="Rounded Rectangle 133"/>
          <p:cNvSpPr/>
          <p:nvPr/>
        </p:nvSpPr>
        <p:spPr bwMode="auto">
          <a:xfrm>
            <a:off x="2543568" y="1943100"/>
            <a:ext cx="2128723" cy="3939539"/>
          </a:xfrm>
          <a:prstGeom prst="roundRect">
            <a:avLst>
              <a:gd name="adj" fmla="val 1058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31" name="Rounded Rectangle 130"/>
          <p:cNvSpPr/>
          <p:nvPr/>
        </p:nvSpPr>
        <p:spPr bwMode="auto">
          <a:xfrm>
            <a:off x="2467368" y="2026920"/>
            <a:ext cx="2128723" cy="3939539"/>
          </a:xfrm>
          <a:prstGeom prst="roundRect">
            <a:avLst>
              <a:gd name="adj" fmla="val 1058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32" name="Rounded Rectangle 131"/>
          <p:cNvSpPr/>
          <p:nvPr/>
        </p:nvSpPr>
        <p:spPr bwMode="auto">
          <a:xfrm>
            <a:off x="2391168" y="2118360"/>
            <a:ext cx="2128723" cy="3939539"/>
          </a:xfrm>
          <a:prstGeom prst="roundRect">
            <a:avLst>
              <a:gd name="adj" fmla="val 1058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30" name="Rounded Rectangle 129"/>
          <p:cNvSpPr/>
          <p:nvPr/>
        </p:nvSpPr>
        <p:spPr bwMode="auto">
          <a:xfrm>
            <a:off x="2307348" y="2202180"/>
            <a:ext cx="2128723" cy="3939539"/>
          </a:xfrm>
          <a:prstGeom prst="roundRect">
            <a:avLst>
              <a:gd name="adj" fmla="val 1058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2" name="Title 1"/>
          <p:cNvSpPr>
            <a:spLocks noGrp="1"/>
          </p:cNvSpPr>
          <p:nvPr>
            <p:ph type="title"/>
          </p:nvPr>
        </p:nvSpPr>
        <p:spPr>
          <a:xfrm>
            <a:off x="381000" y="76200"/>
            <a:ext cx="8229600" cy="1143000"/>
          </a:xfrm>
        </p:spPr>
        <p:txBody>
          <a:bodyPr>
            <a:normAutofit fontScale="90000"/>
          </a:bodyPr>
          <a:lstStyle/>
          <a:p>
            <a:r>
              <a:rPr lang="en-US" dirty="0" smtClean="0"/>
              <a:t>M1 Control - Proposed System Setup</a:t>
            </a:r>
            <a:endParaRPr lang="en-US" dirty="0"/>
          </a:p>
        </p:txBody>
      </p:sp>
      <p:sp>
        <p:nvSpPr>
          <p:cNvPr id="96" name="Rounded Rectangle 95"/>
          <p:cNvSpPr/>
          <p:nvPr/>
        </p:nvSpPr>
        <p:spPr bwMode="auto">
          <a:xfrm>
            <a:off x="2231148" y="2293620"/>
            <a:ext cx="2128723" cy="3939539"/>
          </a:xfrm>
          <a:prstGeom prst="roundRect">
            <a:avLst>
              <a:gd name="adj" fmla="val 1058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pic>
        <p:nvPicPr>
          <p:cNvPr id="245765" name="Picture 5"/>
          <p:cNvPicPr>
            <a:picLocks noChangeAspect="1" noChangeArrowheads="1"/>
          </p:cNvPicPr>
          <p:nvPr/>
        </p:nvPicPr>
        <p:blipFill>
          <a:blip r:embed="rId4"/>
          <a:srcRect/>
          <a:stretch>
            <a:fillRect/>
          </a:stretch>
        </p:blipFill>
        <p:spPr bwMode="auto">
          <a:xfrm>
            <a:off x="2631864" y="2373444"/>
            <a:ext cx="1341437" cy="592138"/>
          </a:xfrm>
          <a:prstGeom prst="rect">
            <a:avLst/>
          </a:prstGeom>
          <a:noFill/>
          <a:ln w="9525">
            <a:noFill/>
            <a:miter lim="800000"/>
            <a:headEnd/>
            <a:tailEnd/>
          </a:ln>
          <a:effectLst/>
        </p:spPr>
      </p:pic>
      <p:pic>
        <p:nvPicPr>
          <p:cNvPr id="11" name="Picture 5"/>
          <p:cNvPicPr>
            <a:picLocks noChangeAspect="1" noChangeArrowheads="1"/>
          </p:cNvPicPr>
          <p:nvPr/>
        </p:nvPicPr>
        <p:blipFill>
          <a:blip r:embed="rId4"/>
          <a:srcRect/>
          <a:stretch>
            <a:fillRect/>
          </a:stretch>
        </p:blipFill>
        <p:spPr bwMode="auto">
          <a:xfrm>
            <a:off x="2631864" y="2855029"/>
            <a:ext cx="1341437" cy="592138"/>
          </a:xfrm>
          <a:prstGeom prst="rect">
            <a:avLst/>
          </a:prstGeom>
          <a:noFill/>
          <a:ln w="9525">
            <a:noFill/>
            <a:miter lim="800000"/>
            <a:headEnd/>
            <a:tailEnd/>
          </a:ln>
          <a:effectLst/>
        </p:spPr>
      </p:pic>
      <p:pic>
        <p:nvPicPr>
          <p:cNvPr id="12" name="Picture 5"/>
          <p:cNvPicPr>
            <a:picLocks noChangeAspect="1" noChangeArrowheads="1"/>
          </p:cNvPicPr>
          <p:nvPr/>
        </p:nvPicPr>
        <p:blipFill>
          <a:blip r:embed="rId4"/>
          <a:srcRect/>
          <a:stretch>
            <a:fillRect/>
          </a:stretch>
        </p:blipFill>
        <p:spPr bwMode="auto">
          <a:xfrm>
            <a:off x="2631864" y="3337832"/>
            <a:ext cx="1341437" cy="592138"/>
          </a:xfrm>
          <a:prstGeom prst="rect">
            <a:avLst/>
          </a:prstGeom>
          <a:noFill/>
          <a:ln w="9525">
            <a:noFill/>
            <a:miter lim="800000"/>
            <a:headEnd/>
            <a:tailEnd/>
          </a:ln>
          <a:effectLst/>
        </p:spPr>
      </p:pic>
      <p:pic>
        <p:nvPicPr>
          <p:cNvPr id="13" name="Picture 5"/>
          <p:cNvPicPr>
            <a:picLocks noChangeAspect="1" noChangeArrowheads="1"/>
          </p:cNvPicPr>
          <p:nvPr/>
        </p:nvPicPr>
        <p:blipFill>
          <a:blip r:embed="rId4"/>
          <a:srcRect/>
          <a:stretch>
            <a:fillRect/>
          </a:stretch>
        </p:blipFill>
        <p:spPr bwMode="auto">
          <a:xfrm>
            <a:off x="2631864" y="3819417"/>
            <a:ext cx="1341437" cy="592138"/>
          </a:xfrm>
          <a:prstGeom prst="rect">
            <a:avLst/>
          </a:prstGeom>
          <a:noFill/>
          <a:ln w="9525">
            <a:noFill/>
            <a:miter lim="800000"/>
            <a:headEnd/>
            <a:tailEnd/>
          </a:ln>
          <a:effectLst/>
        </p:spPr>
      </p:pic>
      <p:pic>
        <p:nvPicPr>
          <p:cNvPr id="14" name="Picture 5"/>
          <p:cNvPicPr>
            <a:picLocks noChangeAspect="1" noChangeArrowheads="1"/>
          </p:cNvPicPr>
          <p:nvPr/>
        </p:nvPicPr>
        <p:blipFill>
          <a:blip r:embed="rId4"/>
          <a:srcRect/>
          <a:stretch>
            <a:fillRect/>
          </a:stretch>
        </p:blipFill>
        <p:spPr bwMode="auto">
          <a:xfrm>
            <a:off x="2631864" y="4309535"/>
            <a:ext cx="1341437" cy="592138"/>
          </a:xfrm>
          <a:prstGeom prst="rect">
            <a:avLst/>
          </a:prstGeom>
          <a:noFill/>
          <a:ln w="9525">
            <a:noFill/>
            <a:miter lim="800000"/>
            <a:headEnd/>
            <a:tailEnd/>
          </a:ln>
          <a:effectLst/>
        </p:spPr>
      </p:pic>
      <p:pic>
        <p:nvPicPr>
          <p:cNvPr id="15" name="Picture 5"/>
          <p:cNvPicPr>
            <a:picLocks noChangeAspect="1" noChangeArrowheads="1"/>
          </p:cNvPicPr>
          <p:nvPr/>
        </p:nvPicPr>
        <p:blipFill>
          <a:blip r:embed="rId4"/>
          <a:srcRect/>
          <a:stretch>
            <a:fillRect/>
          </a:stretch>
        </p:blipFill>
        <p:spPr bwMode="auto">
          <a:xfrm>
            <a:off x="2631864" y="4791120"/>
            <a:ext cx="1341437" cy="592138"/>
          </a:xfrm>
          <a:prstGeom prst="rect">
            <a:avLst/>
          </a:prstGeom>
          <a:noFill/>
          <a:ln w="9525">
            <a:noFill/>
            <a:miter lim="800000"/>
            <a:headEnd/>
            <a:tailEnd/>
          </a:ln>
          <a:effectLst/>
        </p:spPr>
      </p:pic>
      <p:cxnSp>
        <p:nvCxnSpPr>
          <p:cNvPr id="28" name="Elbow Connector 27"/>
          <p:cNvCxnSpPr>
            <a:stCxn id="62" idx="3"/>
            <a:endCxn id="245767" idx="2"/>
          </p:cNvCxnSpPr>
          <p:nvPr/>
        </p:nvCxnSpPr>
        <p:spPr bwMode="auto">
          <a:xfrm flipV="1">
            <a:off x="3532449" y="4920259"/>
            <a:ext cx="1936433" cy="1007590"/>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3" name="Group 72"/>
          <p:cNvGrpSpPr/>
          <p:nvPr/>
        </p:nvGrpSpPr>
        <p:grpSpPr>
          <a:xfrm>
            <a:off x="4645763" y="3755034"/>
            <a:ext cx="1646237" cy="1165225"/>
            <a:chOff x="3821237" y="2101800"/>
            <a:chExt cx="1646237" cy="1165225"/>
          </a:xfrm>
        </p:grpSpPr>
        <p:pic>
          <p:nvPicPr>
            <p:cNvPr id="245767" name="Picture 7"/>
            <p:cNvPicPr>
              <a:picLocks noChangeAspect="1" noChangeArrowheads="1"/>
            </p:cNvPicPr>
            <p:nvPr/>
          </p:nvPicPr>
          <p:blipFill>
            <a:blip r:embed="rId5"/>
            <a:srcRect/>
            <a:stretch>
              <a:fillRect/>
            </a:stretch>
          </p:blipFill>
          <p:spPr bwMode="auto">
            <a:xfrm>
              <a:off x="3821237" y="2101800"/>
              <a:ext cx="1646237" cy="1165225"/>
            </a:xfrm>
            <a:prstGeom prst="rect">
              <a:avLst/>
            </a:prstGeom>
            <a:noFill/>
            <a:ln w="9525">
              <a:noFill/>
              <a:miter lim="800000"/>
              <a:headEnd/>
              <a:tailEnd/>
            </a:ln>
            <a:effectLst/>
          </p:spPr>
        </p:pic>
        <p:pic>
          <p:nvPicPr>
            <p:cNvPr id="21" name="Picture 9"/>
            <p:cNvPicPr>
              <a:picLocks noChangeAspect="1" noChangeArrowheads="1"/>
            </p:cNvPicPr>
            <p:nvPr/>
          </p:nvPicPr>
          <p:blipFill>
            <a:blip r:embed="rId6"/>
            <a:srcRect/>
            <a:stretch>
              <a:fillRect/>
            </a:stretch>
          </p:blipFill>
          <p:spPr bwMode="auto">
            <a:xfrm>
              <a:off x="4594406" y="2237158"/>
              <a:ext cx="152400" cy="768350"/>
            </a:xfrm>
            <a:prstGeom prst="rect">
              <a:avLst/>
            </a:prstGeom>
            <a:noFill/>
            <a:ln w="9525">
              <a:noFill/>
              <a:miter lim="800000"/>
              <a:headEnd/>
              <a:tailEnd/>
            </a:ln>
            <a:effectLst/>
          </p:spPr>
        </p:pic>
        <p:pic>
          <p:nvPicPr>
            <p:cNvPr id="22" name="Picture 9"/>
            <p:cNvPicPr>
              <a:picLocks noChangeAspect="1" noChangeArrowheads="1"/>
            </p:cNvPicPr>
            <p:nvPr/>
          </p:nvPicPr>
          <p:blipFill>
            <a:blip r:embed="rId6"/>
            <a:srcRect/>
            <a:stretch>
              <a:fillRect/>
            </a:stretch>
          </p:blipFill>
          <p:spPr bwMode="auto">
            <a:xfrm>
              <a:off x="4728661" y="2237158"/>
              <a:ext cx="152400" cy="768350"/>
            </a:xfrm>
            <a:prstGeom prst="rect">
              <a:avLst/>
            </a:prstGeom>
            <a:noFill/>
            <a:ln w="9525">
              <a:noFill/>
              <a:miter lim="800000"/>
              <a:headEnd/>
              <a:tailEnd/>
            </a:ln>
            <a:effectLst/>
          </p:spPr>
        </p:pic>
        <p:pic>
          <p:nvPicPr>
            <p:cNvPr id="23" name="Picture 9"/>
            <p:cNvPicPr>
              <a:picLocks noChangeAspect="1" noChangeArrowheads="1"/>
            </p:cNvPicPr>
            <p:nvPr/>
          </p:nvPicPr>
          <p:blipFill>
            <a:blip r:embed="rId6"/>
            <a:srcRect/>
            <a:stretch>
              <a:fillRect/>
            </a:stretch>
          </p:blipFill>
          <p:spPr bwMode="auto">
            <a:xfrm>
              <a:off x="4862916" y="2237158"/>
              <a:ext cx="152400" cy="768350"/>
            </a:xfrm>
            <a:prstGeom prst="rect">
              <a:avLst/>
            </a:prstGeom>
            <a:noFill/>
            <a:ln w="9525">
              <a:noFill/>
              <a:miter lim="800000"/>
              <a:headEnd/>
              <a:tailEnd/>
            </a:ln>
            <a:effectLst/>
          </p:spPr>
        </p:pic>
        <p:pic>
          <p:nvPicPr>
            <p:cNvPr id="24" name="Picture 9"/>
            <p:cNvPicPr>
              <a:picLocks noChangeAspect="1" noChangeArrowheads="1"/>
            </p:cNvPicPr>
            <p:nvPr/>
          </p:nvPicPr>
          <p:blipFill>
            <a:blip r:embed="rId6"/>
            <a:srcRect/>
            <a:stretch>
              <a:fillRect/>
            </a:stretch>
          </p:blipFill>
          <p:spPr bwMode="auto">
            <a:xfrm>
              <a:off x="4997171" y="2237158"/>
              <a:ext cx="152400" cy="768350"/>
            </a:xfrm>
            <a:prstGeom prst="rect">
              <a:avLst/>
            </a:prstGeom>
            <a:noFill/>
            <a:ln w="9525">
              <a:noFill/>
              <a:miter lim="800000"/>
              <a:headEnd/>
              <a:tailEnd/>
            </a:ln>
            <a:effectLst/>
          </p:spPr>
        </p:pic>
        <p:pic>
          <p:nvPicPr>
            <p:cNvPr id="25" name="Picture 9"/>
            <p:cNvPicPr>
              <a:picLocks noChangeAspect="1" noChangeArrowheads="1"/>
            </p:cNvPicPr>
            <p:nvPr/>
          </p:nvPicPr>
          <p:blipFill>
            <a:blip r:embed="rId6"/>
            <a:srcRect/>
            <a:stretch>
              <a:fillRect/>
            </a:stretch>
          </p:blipFill>
          <p:spPr bwMode="auto">
            <a:xfrm>
              <a:off x="5131425" y="2237158"/>
              <a:ext cx="152400" cy="768350"/>
            </a:xfrm>
            <a:prstGeom prst="rect">
              <a:avLst/>
            </a:prstGeom>
            <a:noFill/>
            <a:ln w="9525">
              <a:noFill/>
              <a:miter lim="800000"/>
              <a:headEnd/>
              <a:tailEnd/>
            </a:ln>
            <a:effectLst/>
          </p:spPr>
        </p:pic>
        <p:pic>
          <p:nvPicPr>
            <p:cNvPr id="245769" name="Picture 9"/>
            <p:cNvPicPr>
              <a:picLocks noChangeAspect="1" noChangeArrowheads="1"/>
            </p:cNvPicPr>
            <p:nvPr/>
          </p:nvPicPr>
          <p:blipFill>
            <a:blip r:embed="rId6"/>
            <a:srcRect/>
            <a:stretch>
              <a:fillRect/>
            </a:stretch>
          </p:blipFill>
          <p:spPr bwMode="auto">
            <a:xfrm>
              <a:off x="4460151" y="2237158"/>
              <a:ext cx="152400" cy="768350"/>
            </a:xfrm>
            <a:prstGeom prst="rect">
              <a:avLst/>
            </a:prstGeom>
            <a:noFill/>
            <a:ln w="9525">
              <a:noFill/>
              <a:miter lim="800000"/>
              <a:headEnd/>
              <a:tailEnd/>
            </a:ln>
            <a:effectLst/>
          </p:spPr>
        </p:pic>
      </p:grpSp>
      <p:cxnSp>
        <p:nvCxnSpPr>
          <p:cNvPr id="34" name="Elbow Connector 33"/>
          <p:cNvCxnSpPr>
            <a:stCxn id="245765" idx="1"/>
            <a:endCxn id="11" idx="1"/>
          </p:cNvCxnSpPr>
          <p:nvPr/>
        </p:nvCxnSpPr>
        <p:spPr bwMode="auto">
          <a:xfrm rot="10800000" flipV="1">
            <a:off x="2631864" y="2669512"/>
            <a:ext cx="1588" cy="481585"/>
          </a:xfrm>
          <a:prstGeom prst="bentConnector3">
            <a:avLst>
              <a:gd name="adj1" fmla="val 14395466"/>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2" name="Elbow Connector 27"/>
          <p:cNvCxnSpPr>
            <a:stCxn id="245767" idx="0"/>
            <a:endCxn id="245765" idx="3"/>
          </p:cNvCxnSpPr>
          <p:nvPr/>
        </p:nvCxnSpPr>
        <p:spPr bwMode="auto">
          <a:xfrm rot="16200000" flipV="1">
            <a:off x="4178332" y="2464483"/>
            <a:ext cx="1085521" cy="1495581"/>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6" name="Elbow Connector 55"/>
          <p:cNvCxnSpPr>
            <a:stCxn id="11" idx="3"/>
            <a:endCxn id="12" idx="3"/>
          </p:cNvCxnSpPr>
          <p:nvPr/>
        </p:nvCxnSpPr>
        <p:spPr bwMode="auto">
          <a:xfrm>
            <a:off x="3973301" y="3151098"/>
            <a:ext cx="1588" cy="482803"/>
          </a:xfrm>
          <a:prstGeom prst="bentConnector3">
            <a:avLst>
              <a:gd name="adj1" fmla="val 14395466"/>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61" name="Elbow Connector 60"/>
          <p:cNvCxnSpPr>
            <a:stCxn id="12" idx="1"/>
            <a:endCxn id="13" idx="1"/>
          </p:cNvCxnSpPr>
          <p:nvPr/>
        </p:nvCxnSpPr>
        <p:spPr bwMode="auto">
          <a:xfrm rot="10800000" flipV="1">
            <a:off x="2631864" y="3633900"/>
            <a:ext cx="1588" cy="481585"/>
          </a:xfrm>
          <a:prstGeom prst="bentConnector3">
            <a:avLst>
              <a:gd name="adj1" fmla="val 14395466"/>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64" name="Elbow Connector 63"/>
          <p:cNvCxnSpPr>
            <a:stCxn id="13" idx="3"/>
            <a:endCxn id="14" idx="3"/>
          </p:cNvCxnSpPr>
          <p:nvPr/>
        </p:nvCxnSpPr>
        <p:spPr bwMode="auto">
          <a:xfrm>
            <a:off x="3973301" y="4115486"/>
            <a:ext cx="1588" cy="490118"/>
          </a:xfrm>
          <a:prstGeom prst="bentConnector3">
            <a:avLst>
              <a:gd name="adj1" fmla="val 14395466"/>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67" name="Elbow Connector 66"/>
          <p:cNvCxnSpPr>
            <a:stCxn id="14" idx="1"/>
            <a:endCxn id="15" idx="1"/>
          </p:cNvCxnSpPr>
          <p:nvPr/>
        </p:nvCxnSpPr>
        <p:spPr bwMode="auto">
          <a:xfrm rot="10800000" flipV="1">
            <a:off x="2631864" y="4605603"/>
            <a:ext cx="1588" cy="481585"/>
          </a:xfrm>
          <a:prstGeom prst="bentConnector3">
            <a:avLst>
              <a:gd name="adj1" fmla="val 14395466"/>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54" name="Picture 2"/>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7601048" y="2187566"/>
            <a:ext cx="1367692" cy="1066800"/>
          </a:xfrm>
          <a:prstGeom prst="rect">
            <a:avLst/>
          </a:prstGeom>
          <a:noFill/>
          <a:ln w="9525">
            <a:noFill/>
            <a:miter lim="800000"/>
            <a:headEnd/>
            <a:tailEnd/>
          </a:ln>
        </p:spPr>
      </p:pic>
      <p:sp>
        <p:nvSpPr>
          <p:cNvPr id="48" name="TextBox 47"/>
          <p:cNvSpPr txBox="1"/>
          <p:nvPr/>
        </p:nvSpPr>
        <p:spPr>
          <a:xfrm>
            <a:off x="226060" y="1143000"/>
            <a:ext cx="2136140" cy="738664"/>
          </a:xfrm>
          <a:prstGeom prst="rect">
            <a:avLst/>
          </a:prstGeom>
          <a:noFill/>
        </p:spPr>
        <p:txBody>
          <a:bodyPr wrap="square" rtlCol="0">
            <a:spAutoFit/>
          </a:bodyPr>
          <a:lstStyle/>
          <a:p>
            <a:r>
              <a:rPr lang="en-US" sz="1400" b="1" dirty="0" smtClean="0">
                <a:latin typeface="+mn-lt"/>
              </a:rPr>
              <a:t>NI </a:t>
            </a:r>
            <a:r>
              <a:rPr lang="en-US" sz="1400" b="1" dirty="0" err="1" smtClean="0">
                <a:latin typeface="+mn-lt"/>
              </a:rPr>
              <a:t>cRIO</a:t>
            </a:r>
            <a:r>
              <a:rPr lang="en-US" sz="1400" b="1" dirty="0" smtClean="0">
                <a:latin typeface="+mn-lt"/>
              </a:rPr>
              <a:t> Node for Local Sensor / Actuator I/O</a:t>
            </a:r>
          </a:p>
          <a:p>
            <a:pPr marL="114300" indent="-114300">
              <a:buFont typeface="Arial" pitchFamily="34" charset="0"/>
              <a:buChar char="•"/>
            </a:pPr>
            <a:r>
              <a:rPr lang="en-US" sz="1400" dirty="0" smtClean="0">
                <a:latin typeface="+mn-lt"/>
              </a:rPr>
              <a:t>1 </a:t>
            </a:r>
            <a:r>
              <a:rPr lang="en-US" sz="1400" dirty="0" err="1" smtClean="0">
                <a:latin typeface="+mn-lt"/>
              </a:rPr>
              <a:t>cRIO</a:t>
            </a:r>
            <a:r>
              <a:rPr lang="en-US" sz="1400" dirty="0" smtClean="0">
                <a:latin typeface="+mn-lt"/>
              </a:rPr>
              <a:t> Node per Mirror</a:t>
            </a:r>
          </a:p>
        </p:txBody>
      </p:sp>
      <p:sp>
        <p:nvSpPr>
          <p:cNvPr id="60" name="TextBox 59"/>
          <p:cNvSpPr txBox="1"/>
          <p:nvPr/>
        </p:nvSpPr>
        <p:spPr>
          <a:xfrm>
            <a:off x="7848600" y="1749623"/>
            <a:ext cx="1371600" cy="307777"/>
          </a:xfrm>
          <a:prstGeom prst="rect">
            <a:avLst/>
          </a:prstGeom>
          <a:noFill/>
        </p:spPr>
        <p:txBody>
          <a:bodyPr wrap="square" rtlCol="0">
            <a:spAutoFit/>
          </a:bodyPr>
          <a:lstStyle/>
          <a:p>
            <a:r>
              <a:rPr lang="en-US" sz="1400" b="1" dirty="0" smtClean="0">
                <a:latin typeface="+mn-lt"/>
              </a:rPr>
              <a:t>Supervisor</a:t>
            </a:r>
          </a:p>
        </p:txBody>
      </p:sp>
      <p:sp>
        <p:nvSpPr>
          <p:cNvPr id="62" name="TextBox 61"/>
          <p:cNvSpPr txBox="1"/>
          <p:nvPr/>
        </p:nvSpPr>
        <p:spPr>
          <a:xfrm>
            <a:off x="3011152" y="5635461"/>
            <a:ext cx="521297" cy="584775"/>
          </a:xfrm>
          <a:prstGeom prst="rect">
            <a:avLst/>
          </a:prstGeom>
          <a:noFill/>
        </p:spPr>
        <p:txBody>
          <a:bodyPr wrap="none" rtlCol="0">
            <a:spAutoFit/>
          </a:bodyPr>
          <a:lstStyle/>
          <a:p>
            <a:r>
              <a:rPr lang="en-US" sz="3200" b="1" dirty="0" smtClean="0"/>
              <a:t>…</a:t>
            </a:r>
            <a:endParaRPr lang="en-US" sz="3200" b="1" dirty="0"/>
          </a:p>
        </p:txBody>
      </p:sp>
      <p:cxnSp>
        <p:nvCxnSpPr>
          <p:cNvPr id="71" name="Elbow Connector 70"/>
          <p:cNvCxnSpPr>
            <a:stCxn id="15" idx="3"/>
            <a:endCxn id="87" idx="3"/>
          </p:cNvCxnSpPr>
          <p:nvPr/>
        </p:nvCxnSpPr>
        <p:spPr bwMode="auto">
          <a:xfrm>
            <a:off x="3973301" y="5087189"/>
            <a:ext cx="1588" cy="472440"/>
          </a:xfrm>
          <a:prstGeom prst="bentConnector3">
            <a:avLst>
              <a:gd name="adj1" fmla="val 14395466"/>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87" name="Picture 5"/>
          <p:cNvPicPr>
            <a:picLocks noChangeAspect="1" noChangeArrowheads="1"/>
          </p:cNvPicPr>
          <p:nvPr/>
        </p:nvPicPr>
        <p:blipFill>
          <a:blip r:embed="rId4"/>
          <a:srcRect/>
          <a:stretch>
            <a:fillRect/>
          </a:stretch>
        </p:blipFill>
        <p:spPr bwMode="auto">
          <a:xfrm>
            <a:off x="2631864" y="5263560"/>
            <a:ext cx="1341437" cy="592138"/>
          </a:xfrm>
          <a:prstGeom prst="rect">
            <a:avLst/>
          </a:prstGeom>
          <a:noFill/>
          <a:ln w="9525">
            <a:noFill/>
            <a:miter lim="800000"/>
            <a:headEnd/>
            <a:tailEnd/>
          </a:ln>
          <a:effectLst/>
        </p:spPr>
      </p:pic>
      <p:cxnSp>
        <p:nvCxnSpPr>
          <p:cNvPr id="105" name="Elbow Connector 104"/>
          <p:cNvCxnSpPr>
            <a:stCxn id="87" idx="1"/>
            <a:endCxn id="62" idx="1"/>
          </p:cNvCxnSpPr>
          <p:nvPr/>
        </p:nvCxnSpPr>
        <p:spPr bwMode="auto">
          <a:xfrm rot="10800000" flipH="1" flipV="1">
            <a:off x="2631864" y="5559629"/>
            <a:ext cx="379288" cy="368220"/>
          </a:xfrm>
          <a:prstGeom prst="bentConnector3">
            <a:avLst>
              <a:gd name="adj1" fmla="val -6027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25" name="TextBox 124"/>
          <p:cNvSpPr txBox="1"/>
          <p:nvPr/>
        </p:nvSpPr>
        <p:spPr>
          <a:xfrm>
            <a:off x="226060" y="4989493"/>
            <a:ext cx="1925320" cy="954107"/>
          </a:xfrm>
          <a:prstGeom prst="rect">
            <a:avLst/>
          </a:prstGeom>
          <a:noFill/>
        </p:spPr>
        <p:txBody>
          <a:bodyPr wrap="square" rtlCol="0">
            <a:spAutoFit/>
          </a:bodyPr>
          <a:lstStyle/>
          <a:p>
            <a:r>
              <a:rPr lang="en-US" sz="1400" b="1" dirty="0" smtClean="0">
                <a:latin typeface="+mn-lt"/>
              </a:rPr>
              <a:t>Deterministic </a:t>
            </a:r>
            <a:r>
              <a:rPr lang="en-US" sz="1400" b="1" dirty="0" err="1" smtClean="0">
                <a:latin typeface="+mn-lt"/>
              </a:rPr>
              <a:t>EtherCAT</a:t>
            </a:r>
            <a:r>
              <a:rPr lang="en-US" sz="1400" b="1" dirty="0" smtClean="0">
                <a:latin typeface="+mn-lt"/>
              </a:rPr>
              <a:t> Network Ring</a:t>
            </a:r>
          </a:p>
          <a:p>
            <a:pPr marL="114300" indent="-114300">
              <a:buFont typeface="Arial" pitchFamily="34" charset="0"/>
              <a:buChar char="•"/>
            </a:pPr>
            <a:r>
              <a:rPr lang="en-US" sz="1400" dirty="0" smtClean="0">
                <a:latin typeface="+mn-lt"/>
              </a:rPr>
              <a:t>25-30 </a:t>
            </a:r>
            <a:r>
              <a:rPr lang="en-US" sz="1400" dirty="0" err="1" smtClean="0">
                <a:latin typeface="+mn-lt"/>
              </a:rPr>
              <a:t>cRIO</a:t>
            </a:r>
            <a:r>
              <a:rPr lang="en-US" sz="1400" dirty="0" smtClean="0">
                <a:latin typeface="+mn-lt"/>
              </a:rPr>
              <a:t> Nodes per </a:t>
            </a:r>
            <a:r>
              <a:rPr lang="en-US" sz="1400" dirty="0" err="1" smtClean="0">
                <a:latin typeface="+mn-lt"/>
              </a:rPr>
              <a:t>eCAT</a:t>
            </a:r>
            <a:r>
              <a:rPr lang="en-US" sz="1400" dirty="0" smtClean="0">
                <a:latin typeface="+mn-lt"/>
              </a:rPr>
              <a:t> Network Ring</a:t>
            </a:r>
          </a:p>
        </p:txBody>
      </p:sp>
      <p:sp>
        <p:nvSpPr>
          <p:cNvPr id="129" name="TextBox 128"/>
          <p:cNvSpPr txBox="1"/>
          <p:nvPr/>
        </p:nvSpPr>
        <p:spPr>
          <a:xfrm>
            <a:off x="7147560" y="4914368"/>
            <a:ext cx="1882140" cy="1169551"/>
          </a:xfrm>
          <a:prstGeom prst="rect">
            <a:avLst/>
          </a:prstGeom>
          <a:noFill/>
        </p:spPr>
        <p:txBody>
          <a:bodyPr wrap="square" rtlCol="0">
            <a:spAutoFit/>
          </a:bodyPr>
          <a:lstStyle/>
          <a:p>
            <a:r>
              <a:rPr lang="en-US" sz="1400" b="1" dirty="0" smtClean="0">
                <a:latin typeface="+mn-lt"/>
              </a:rPr>
              <a:t>NI PXI Distributed Mirror Controller</a:t>
            </a:r>
          </a:p>
          <a:p>
            <a:pPr marL="114300" indent="-114300">
              <a:buFont typeface="Arial" pitchFamily="34" charset="0"/>
              <a:buChar char="•"/>
            </a:pPr>
            <a:r>
              <a:rPr lang="en-US" sz="1400" dirty="0" smtClean="0">
                <a:latin typeface="+mn-lt"/>
              </a:rPr>
              <a:t>6 </a:t>
            </a:r>
            <a:r>
              <a:rPr lang="en-US" sz="1400" dirty="0" err="1" smtClean="0">
                <a:latin typeface="+mn-lt"/>
              </a:rPr>
              <a:t>eCAT</a:t>
            </a:r>
            <a:r>
              <a:rPr lang="en-US" sz="1400" dirty="0" smtClean="0">
                <a:latin typeface="+mn-lt"/>
              </a:rPr>
              <a:t> Network Rings per Distributed Mirror Controller</a:t>
            </a:r>
          </a:p>
        </p:txBody>
      </p:sp>
      <p:cxnSp>
        <p:nvCxnSpPr>
          <p:cNvPr id="191" name="Straight Arrow Connector 174"/>
          <p:cNvCxnSpPr>
            <a:endCxn id="54" idx="2"/>
          </p:cNvCxnSpPr>
          <p:nvPr/>
        </p:nvCxnSpPr>
        <p:spPr bwMode="auto">
          <a:xfrm flipV="1">
            <a:off x="6979920" y="3254366"/>
            <a:ext cx="1304974" cy="616594"/>
          </a:xfrm>
          <a:prstGeom prst="curvedConnector2">
            <a:avLst/>
          </a:prstGeom>
          <a:ln w="12700">
            <a:solidFill>
              <a:srgbClr val="00B050"/>
            </a:solidFill>
            <a:headEnd type="triangle" w="sm" len="med"/>
            <a:tailEnd type="triangle" w="sm" len="med"/>
          </a:ln>
        </p:spPr>
        <p:style>
          <a:lnRef idx="3">
            <a:schemeClr val="accent2"/>
          </a:lnRef>
          <a:fillRef idx="0">
            <a:schemeClr val="accent2"/>
          </a:fillRef>
          <a:effectRef idx="2">
            <a:schemeClr val="accent2"/>
          </a:effectRef>
          <a:fontRef idx="minor">
            <a:schemeClr val="tx1"/>
          </a:fontRef>
        </p:style>
      </p:cxnSp>
      <p:cxnSp>
        <p:nvCxnSpPr>
          <p:cNvPr id="188" name="Straight Arrow Connector 174"/>
          <p:cNvCxnSpPr>
            <a:stCxn id="146" idx="3"/>
            <a:endCxn id="145" idx="3"/>
          </p:cNvCxnSpPr>
          <p:nvPr/>
        </p:nvCxnSpPr>
        <p:spPr bwMode="auto">
          <a:xfrm flipV="1">
            <a:off x="6761085" y="3585210"/>
            <a:ext cx="91440" cy="91440"/>
          </a:xfrm>
          <a:prstGeom prst="curvedConnector3">
            <a:avLst>
              <a:gd name="adj1" fmla="val 350000"/>
            </a:avLst>
          </a:prstGeom>
          <a:ln w="12700">
            <a:solidFill>
              <a:srgbClr val="00B050"/>
            </a:solidFill>
            <a:headEnd type="triangle" w="sm" len="med"/>
            <a:tailEnd type="triangle" w="sm" len="med"/>
          </a:ln>
        </p:spPr>
        <p:style>
          <a:lnRef idx="3">
            <a:schemeClr val="accent2"/>
          </a:lnRef>
          <a:fillRef idx="0">
            <a:schemeClr val="accent2"/>
          </a:fillRef>
          <a:effectRef idx="2">
            <a:schemeClr val="accent2"/>
          </a:effectRef>
          <a:fontRef idx="minor">
            <a:schemeClr val="tx1"/>
          </a:fontRef>
        </p:style>
      </p:cxnSp>
      <p:cxnSp>
        <p:nvCxnSpPr>
          <p:cNvPr id="185" name="Straight Arrow Connector 174"/>
          <p:cNvCxnSpPr>
            <a:stCxn id="143" idx="3"/>
            <a:endCxn id="146" idx="3"/>
          </p:cNvCxnSpPr>
          <p:nvPr/>
        </p:nvCxnSpPr>
        <p:spPr bwMode="auto">
          <a:xfrm flipV="1">
            <a:off x="6654405" y="3676650"/>
            <a:ext cx="106680" cy="99060"/>
          </a:xfrm>
          <a:prstGeom prst="curvedConnector3">
            <a:avLst>
              <a:gd name="adj1" fmla="val 314286"/>
            </a:avLst>
          </a:prstGeom>
          <a:ln w="12700">
            <a:solidFill>
              <a:srgbClr val="00B050"/>
            </a:solidFill>
            <a:headEnd type="triangle" w="sm" len="med"/>
            <a:tailEnd type="triangle" w="sm" len="med"/>
          </a:ln>
        </p:spPr>
        <p:style>
          <a:lnRef idx="3">
            <a:schemeClr val="accent2"/>
          </a:lnRef>
          <a:fillRef idx="0">
            <a:schemeClr val="accent2"/>
          </a:fillRef>
          <a:effectRef idx="2">
            <a:schemeClr val="accent2"/>
          </a:effectRef>
          <a:fontRef idx="minor">
            <a:schemeClr val="tx1"/>
          </a:fontRef>
        </p:style>
      </p:cxnSp>
      <p:cxnSp>
        <p:nvCxnSpPr>
          <p:cNvPr id="182" name="Straight Arrow Connector 174"/>
          <p:cNvCxnSpPr>
            <a:stCxn id="144" idx="3"/>
            <a:endCxn id="143" idx="3"/>
          </p:cNvCxnSpPr>
          <p:nvPr/>
        </p:nvCxnSpPr>
        <p:spPr bwMode="auto">
          <a:xfrm flipV="1">
            <a:off x="6547725" y="3775710"/>
            <a:ext cx="106680" cy="91440"/>
          </a:xfrm>
          <a:prstGeom prst="curvedConnector3">
            <a:avLst>
              <a:gd name="adj1" fmla="val 314286"/>
            </a:avLst>
          </a:prstGeom>
          <a:ln w="12700">
            <a:solidFill>
              <a:srgbClr val="00B050"/>
            </a:solidFill>
            <a:headEnd type="triangle" w="sm" len="med"/>
            <a:tailEnd type="triangle" w="sm" len="med"/>
          </a:ln>
        </p:spPr>
        <p:style>
          <a:lnRef idx="3">
            <a:schemeClr val="accent2"/>
          </a:lnRef>
          <a:fillRef idx="0">
            <a:schemeClr val="accent2"/>
          </a:fillRef>
          <a:effectRef idx="2">
            <a:schemeClr val="accent2"/>
          </a:effectRef>
          <a:fontRef idx="minor">
            <a:schemeClr val="tx1"/>
          </a:fontRef>
        </p:style>
      </p:cxnSp>
      <p:cxnSp>
        <p:nvCxnSpPr>
          <p:cNvPr id="177" name="Straight Arrow Connector 174"/>
          <p:cNvCxnSpPr>
            <a:stCxn id="137" idx="3"/>
            <a:endCxn id="144" idx="3"/>
          </p:cNvCxnSpPr>
          <p:nvPr/>
        </p:nvCxnSpPr>
        <p:spPr bwMode="auto">
          <a:xfrm flipV="1">
            <a:off x="6448665" y="3867150"/>
            <a:ext cx="99060" cy="91440"/>
          </a:xfrm>
          <a:prstGeom prst="curvedConnector3">
            <a:avLst>
              <a:gd name="adj1" fmla="val 330769"/>
            </a:avLst>
          </a:prstGeom>
          <a:ln w="12700">
            <a:solidFill>
              <a:srgbClr val="00B050"/>
            </a:solidFill>
            <a:headEnd type="triangle" w="sm" len="med"/>
            <a:tailEnd type="triangle" w="sm" len="med"/>
          </a:ln>
        </p:spPr>
        <p:style>
          <a:lnRef idx="3">
            <a:schemeClr val="accent2"/>
          </a:lnRef>
          <a:fillRef idx="0">
            <a:schemeClr val="accent2"/>
          </a:fillRef>
          <a:effectRef idx="2">
            <a:schemeClr val="accent2"/>
          </a:effectRef>
          <a:fontRef idx="minor">
            <a:schemeClr val="tx1"/>
          </a:fontRef>
        </p:style>
      </p:cxnSp>
      <p:cxnSp>
        <p:nvCxnSpPr>
          <p:cNvPr id="175" name="Straight Arrow Connector 174"/>
          <p:cNvCxnSpPr>
            <a:stCxn id="98" idx="3"/>
            <a:endCxn id="137" idx="3"/>
          </p:cNvCxnSpPr>
          <p:nvPr/>
        </p:nvCxnSpPr>
        <p:spPr bwMode="auto">
          <a:xfrm flipV="1">
            <a:off x="6349605" y="3958590"/>
            <a:ext cx="99060" cy="91440"/>
          </a:xfrm>
          <a:prstGeom prst="curvedConnector3">
            <a:avLst>
              <a:gd name="adj1" fmla="val 330769"/>
            </a:avLst>
          </a:prstGeom>
          <a:ln w="12700">
            <a:solidFill>
              <a:srgbClr val="00B050"/>
            </a:solidFill>
            <a:headEnd type="triangle" w="sm" len="med"/>
            <a:tailEnd type="triangle" w="sm" len="med"/>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7524426" y="3724258"/>
            <a:ext cx="1619573" cy="1169551"/>
          </a:xfrm>
          <a:prstGeom prst="rect">
            <a:avLst/>
          </a:prstGeom>
          <a:noFill/>
        </p:spPr>
        <p:txBody>
          <a:bodyPr wrap="square" rtlCol="0">
            <a:spAutoFit/>
          </a:bodyPr>
          <a:lstStyle/>
          <a:p>
            <a:r>
              <a:rPr lang="en-US" sz="1400" b="1" dirty="0" smtClean="0">
                <a:latin typeface="+mn-lt"/>
              </a:rPr>
              <a:t>Supervisory  Network</a:t>
            </a:r>
          </a:p>
          <a:p>
            <a:pPr marL="115888" indent="-115888">
              <a:buFont typeface="Arial" pitchFamily="34" charset="0"/>
              <a:buChar char="•"/>
            </a:pPr>
            <a:r>
              <a:rPr lang="en-US" sz="1400" dirty="0" smtClean="0">
                <a:latin typeface="+mn-lt"/>
              </a:rPr>
              <a:t>6 Distributed Mirror Controllers per Supervisor</a:t>
            </a:r>
          </a:p>
        </p:txBody>
      </p:sp>
      <p:cxnSp>
        <p:nvCxnSpPr>
          <p:cNvPr id="197" name="Straight Arrow Connector 196"/>
          <p:cNvCxnSpPr/>
          <p:nvPr/>
        </p:nvCxnSpPr>
        <p:spPr bwMode="auto">
          <a:xfrm rot="5400000" flipH="1" flipV="1">
            <a:off x="1613639" y="4168343"/>
            <a:ext cx="1023083" cy="535002"/>
          </a:xfrm>
          <a:prstGeom prst="straightConnector1">
            <a:avLst/>
          </a:prstGeom>
          <a:solidFill>
            <a:schemeClr val="accent1"/>
          </a:solidFill>
          <a:ln w="31750" cap="flat" cmpd="sng" algn="ctr">
            <a:solidFill>
              <a:srgbClr val="FFC000"/>
            </a:solidFill>
            <a:prstDash val="solid"/>
            <a:round/>
            <a:headEnd type="none" w="med" len="med"/>
            <a:tailEnd type="oval"/>
          </a:ln>
          <a:effectLst>
            <a:outerShdw blurRad="50800" dist="38100" dir="2700000" algn="tl" rotWithShape="0">
              <a:prstClr val="black">
                <a:alpha val="40000"/>
              </a:prstClr>
            </a:outerShdw>
          </a:effectLst>
        </p:spPr>
      </p:cxnSp>
      <p:cxnSp>
        <p:nvCxnSpPr>
          <p:cNvPr id="203" name="Straight Arrow Connector 202"/>
          <p:cNvCxnSpPr/>
          <p:nvPr/>
        </p:nvCxnSpPr>
        <p:spPr bwMode="auto">
          <a:xfrm>
            <a:off x="1981200" y="1524000"/>
            <a:ext cx="1356363" cy="1135380"/>
          </a:xfrm>
          <a:prstGeom prst="straightConnector1">
            <a:avLst/>
          </a:prstGeom>
          <a:solidFill>
            <a:schemeClr val="accent1"/>
          </a:solidFill>
          <a:ln w="31750" cap="flat" cmpd="sng" algn="ctr">
            <a:solidFill>
              <a:srgbClr val="FFC000"/>
            </a:solidFill>
            <a:prstDash val="solid"/>
            <a:round/>
            <a:headEnd type="none" w="med" len="med"/>
            <a:tailEnd type="oval"/>
          </a:ln>
          <a:effectLst>
            <a:outerShdw blurRad="50800" dist="38100" dir="2700000" algn="tl" rotWithShape="0">
              <a:prstClr val="black">
                <a:alpha val="40000"/>
              </a:prstClr>
            </a:outerShdw>
          </a:effectLst>
        </p:spPr>
      </p:cxnSp>
      <p:cxnSp>
        <p:nvCxnSpPr>
          <p:cNvPr id="206" name="Straight Arrow Connector 205"/>
          <p:cNvCxnSpPr/>
          <p:nvPr/>
        </p:nvCxnSpPr>
        <p:spPr bwMode="auto">
          <a:xfrm rot="10800000">
            <a:off x="5684520" y="4533900"/>
            <a:ext cx="1508762" cy="594360"/>
          </a:xfrm>
          <a:prstGeom prst="straightConnector1">
            <a:avLst/>
          </a:prstGeom>
          <a:solidFill>
            <a:schemeClr val="accent1"/>
          </a:solidFill>
          <a:ln w="31750" cap="flat" cmpd="sng" algn="ctr">
            <a:solidFill>
              <a:srgbClr val="FFC000"/>
            </a:solidFill>
            <a:prstDash val="solid"/>
            <a:round/>
            <a:headEnd type="none" w="med" len="med"/>
            <a:tailEnd type="oval"/>
          </a:ln>
          <a:effectLst>
            <a:outerShdw blurRad="50800" dist="38100" dir="2700000" algn="tl" rotWithShape="0">
              <a:prstClr val="black">
                <a:alpha val="40000"/>
              </a:prstClr>
            </a:outerShdw>
          </a:effectLst>
        </p:spPr>
      </p:cxnSp>
      <p:cxnSp>
        <p:nvCxnSpPr>
          <p:cNvPr id="209" name="Straight Arrow Connector 208"/>
          <p:cNvCxnSpPr/>
          <p:nvPr/>
        </p:nvCxnSpPr>
        <p:spPr bwMode="auto">
          <a:xfrm rot="10800000">
            <a:off x="7280477" y="3865944"/>
            <a:ext cx="298195" cy="287602"/>
          </a:xfrm>
          <a:prstGeom prst="straightConnector1">
            <a:avLst/>
          </a:prstGeom>
          <a:solidFill>
            <a:schemeClr val="accent1"/>
          </a:solidFill>
          <a:ln w="31750" cap="flat" cmpd="sng" algn="ctr">
            <a:solidFill>
              <a:srgbClr val="FFC000"/>
            </a:solidFill>
            <a:prstDash val="solid"/>
            <a:round/>
            <a:headEnd type="none" w="med" len="med"/>
            <a:tailEnd type="oval"/>
          </a:ln>
          <a:effectLst>
            <a:outerShdw blurRad="50800" dist="38100" dir="2700000" algn="tl" rotWithShape="0">
              <a:prstClr val="black">
                <a:alpha val="40000"/>
              </a:prstClr>
            </a:outerShdw>
          </a:effectLst>
        </p:spPr>
      </p:cxnSp>
      <p:cxnSp>
        <p:nvCxnSpPr>
          <p:cNvPr id="214" name="Straight Arrow Connector 213"/>
          <p:cNvCxnSpPr/>
          <p:nvPr/>
        </p:nvCxnSpPr>
        <p:spPr bwMode="auto">
          <a:xfrm rot="5400000">
            <a:off x="7829553" y="2228851"/>
            <a:ext cx="670559" cy="266697"/>
          </a:xfrm>
          <a:prstGeom prst="straightConnector1">
            <a:avLst/>
          </a:prstGeom>
          <a:solidFill>
            <a:schemeClr val="accent1"/>
          </a:solidFill>
          <a:ln w="31750" cap="flat" cmpd="sng" algn="ctr">
            <a:solidFill>
              <a:srgbClr val="FFC000"/>
            </a:solidFill>
            <a:prstDash val="solid"/>
            <a:round/>
            <a:headEnd type="none" w="med" len="med"/>
            <a:tailEnd type="oval"/>
          </a:ln>
          <a:effectLst>
            <a:outerShdw blurRad="50800" dist="38100" dir="2700000" algn="tl" rotWithShape="0">
              <a:prstClr val="black">
                <a:alpha val="40000"/>
              </a:prstClr>
            </a:outerShdw>
          </a:effectLst>
        </p:spPr>
      </p:cxnSp>
      <p:sp>
        <p:nvSpPr>
          <p:cNvPr id="63" name="Left-Right Arrow 62"/>
          <p:cNvSpPr/>
          <p:nvPr/>
        </p:nvSpPr>
        <p:spPr bwMode="auto">
          <a:xfrm rot="19354381">
            <a:off x="6072682" y="1663434"/>
            <a:ext cx="1053655" cy="275373"/>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65" name="TextBox 64"/>
          <p:cNvSpPr txBox="1"/>
          <p:nvPr/>
        </p:nvSpPr>
        <p:spPr>
          <a:xfrm>
            <a:off x="7010400" y="1229380"/>
            <a:ext cx="1371600" cy="523220"/>
          </a:xfrm>
          <a:prstGeom prst="rect">
            <a:avLst/>
          </a:prstGeom>
          <a:noFill/>
        </p:spPr>
        <p:txBody>
          <a:bodyPr wrap="square" rtlCol="0">
            <a:spAutoFit/>
          </a:bodyPr>
          <a:lstStyle/>
          <a:p>
            <a:r>
              <a:rPr lang="en-US" sz="1400" b="1" dirty="0" smtClean="0">
                <a:latin typeface="+mn-lt"/>
              </a:rPr>
              <a:t>Synchronization via 1588</a:t>
            </a:r>
          </a:p>
        </p:txBody>
      </p:sp>
      <p:sp>
        <p:nvSpPr>
          <p:cNvPr id="66" name="Footer Placeholder 6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8703168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C44FF77-B13F-4E9F-8DEC-44ACAC3F102F}" type="slidenum">
              <a:rPr lang="en-US"/>
              <a:pPr/>
              <a:t>7</a:t>
            </a:fld>
            <a:endParaRPr lang="en-US"/>
          </a:p>
        </p:txBody>
      </p:sp>
      <p:sp>
        <p:nvSpPr>
          <p:cNvPr id="169986" name="Rectangle 2"/>
          <p:cNvSpPr>
            <a:spLocks noGrp="1" noChangeArrowheads="1"/>
          </p:cNvSpPr>
          <p:nvPr>
            <p:ph type="title"/>
          </p:nvPr>
        </p:nvSpPr>
        <p:spPr/>
        <p:txBody>
          <a:bodyPr/>
          <a:lstStyle/>
          <a:p>
            <a:r>
              <a:rPr lang="en-US" dirty="0" smtClean="0"/>
              <a:t>Block </a:t>
            </a:r>
            <a:r>
              <a:rPr lang="en-US" dirty="0"/>
              <a:t>Diagram</a:t>
            </a:r>
          </a:p>
        </p:txBody>
      </p:sp>
      <p:sp>
        <p:nvSpPr>
          <p:cNvPr id="169987" name="Rectangle 3"/>
          <p:cNvSpPr>
            <a:spLocks noGrp="1" noChangeArrowheads="1"/>
          </p:cNvSpPr>
          <p:nvPr>
            <p:ph type="body" idx="1"/>
          </p:nvPr>
        </p:nvSpPr>
        <p:spPr>
          <a:xfrm>
            <a:off x="4953000" y="1657350"/>
            <a:ext cx="4267200" cy="4286250"/>
          </a:xfrm>
        </p:spPr>
        <p:txBody>
          <a:bodyPr/>
          <a:lstStyle/>
          <a:p>
            <a:pPr marL="234950" indent="-234950">
              <a:buFontTx/>
              <a:buNone/>
            </a:pPr>
            <a:r>
              <a:rPr lang="en-US" sz="2400"/>
              <a:t>Block diagram objects include the following:</a:t>
            </a:r>
          </a:p>
          <a:p>
            <a:pPr marL="2174875" lvl="1" indent="-234950"/>
            <a:r>
              <a:rPr lang="en-US"/>
              <a:t>Terminals</a:t>
            </a:r>
          </a:p>
          <a:p>
            <a:pPr marL="2174875" lvl="1" indent="-234950"/>
            <a:r>
              <a:rPr lang="en-US"/>
              <a:t>SubVIs</a:t>
            </a:r>
          </a:p>
          <a:p>
            <a:pPr marL="2174875" lvl="1" indent="-234950"/>
            <a:r>
              <a:rPr lang="en-US"/>
              <a:t>Functions</a:t>
            </a:r>
          </a:p>
          <a:p>
            <a:pPr marL="2174875" lvl="1" indent="-234950"/>
            <a:r>
              <a:rPr lang="en-US"/>
              <a:t>Constants</a:t>
            </a:r>
          </a:p>
          <a:p>
            <a:pPr marL="2174875" lvl="1" indent="-234950"/>
            <a:r>
              <a:rPr lang="en-US"/>
              <a:t>Structures</a:t>
            </a:r>
          </a:p>
          <a:p>
            <a:pPr marL="2174875" lvl="1" indent="-234950"/>
            <a:r>
              <a:rPr lang="en-US"/>
              <a:t>Wires</a:t>
            </a:r>
            <a:endParaRPr lang="en-US">
              <a:solidFill>
                <a:schemeClr val="folHlink"/>
              </a:solidFill>
            </a:endParaRPr>
          </a:p>
        </p:txBody>
      </p:sp>
      <p:pic>
        <p:nvPicPr>
          <p:cNvPr id="169992" name="Picture 8" descr="addsubfp"/>
          <p:cNvPicPr>
            <a:picLocks noChangeAspect="1" noChangeArrowheads="1"/>
          </p:cNvPicPr>
          <p:nvPr/>
        </p:nvPicPr>
        <p:blipFill>
          <a:blip r:embed="rId3" cstate="print"/>
          <a:srcRect/>
          <a:stretch>
            <a:fillRect/>
          </a:stretch>
        </p:blipFill>
        <p:spPr bwMode="auto">
          <a:xfrm>
            <a:off x="381000" y="1585913"/>
            <a:ext cx="4570413" cy="3519487"/>
          </a:xfrm>
          <a:prstGeom prst="rect">
            <a:avLst/>
          </a:prstGeom>
          <a:noFill/>
          <a:ln w="9525">
            <a:noFill/>
            <a:miter lim="800000"/>
            <a:headEnd/>
            <a:tailEnd/>
          </a:ln>
        </p:spPr>
      </p:pic>
      <p:pic>
        <p:nvPicPr>
          <p:cNvPr id="169993" name="Picture 9" descr="addsubbd"/>
          <p:cNvPicPr>
            <a:picLocks noChangeAspect="1" noChangeArrowheads="1"/>
          </p:cNvPicPr>
          <p:nvPr/>
        </p:nvPicPr>
        <p:blipFill>
          <a:blip r:embed="rId4" cstate="print"/>
          <a:srcRect/>
          <a:stretch>
            <a:fillRect/>
          </a:stretch>
        </p:blipFill>
        <p:spPr bwMode="auto">
          <a:xfrm>
            <a:off x="2438400" y="3048000"/>
            <a:ext cx="4216400" cy="289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PXI Express Summary</a:t>
            </a:r>
          </a:p>
        </p:txBody>
      </p:sp>
      <p:sp>
        <p:nvSpPr>
          <p:cNvPr id="49155" name="Rectangle 3"/>
          <p:cNvSpPr>
            <a:spLocks noGrp="1" noChangeArrowheads="1"/>
          </p:cNvSpPr>
          <p:nvPr>
            <p:ph type="body" idx="1"/>
          </p:nvPr>
        </p:nvSpPr>
        <p:spPr>
          <a:xfrm>
            <a:off x="381000" y="1295400"/>
            <a:ext cx="8458200" cy="4419600"/>
          </a:xfrm>
        </p:spPr>
        <p:txBody>
          <a:bodyPr>
            <a:normAutofit fontScale="92500" lnSpcReduction="10000"/>
          </a:bodyPr>
          <a:lstStyle/>
          <a:p>
            <a:pPr eaLnBrk="1" hangingPunct="1"/>
            <a:r>
              <a:rPr lang="en-US" dirty="0" smtClean="0"/>
              <a:t>Continual extension of the PXI platform</a:t>
            </a:r>
          </a:p>
          <a:p>
            <a:pPr eaLnBrk="1" hangingPunct="1"/>
            <a:r>
              <a:rPr lang="en-US" dirty="0" smtClean="0"/>
              <a:t>Improves PXI platform performance</a:t>
            </a:r>
          </a:p>
          <a:p>
            <a:pPr lvl="1" eaLnBrk="1" hangingPunct="1"/>
            <a:r>
              <a:rPr lang="en-US" sz="3200" dirty="0" smtClean="0">
                <a:ea typeface="+mn-ea"/>
                <a:cs typeface="+mn-cs"/>
              </a:rPr>
              <a:t>Increased throughput</a:t>
            </a:r>
          </a:p>
          <a:p>
            <a:pPr lvl="1" eaLnBrk="1" hangingPunct="1"/>
            <a:r>
              <a:rPr lang="en-US" sz="3200" dirty="0" smtClean="0">
                <a:ea typeface="+mn-ea"/>
                <a:cs typeface="+mn-cs"/>
              </a:rPr>
              <a:t>Improved latency and synchronization</a:t>
            </a:r>
          </a:p>
          <a:p>
            <a:pPr eaLnBrk="1" hangingPunct="1"/>
            <a:r>
              <a:rPr lang="en-US" dirty="0" smtClean="0"/>
              <a:t>PXI Express maintains backwards compatibility with PXI</a:t>
            </a:r>
          </a:p>
          <a:p>
            <a:pPr lvl="1" eaLnBrk="1" hangingPunct="1"/>
            <a:r>
              <a:rPr lang="en-US" sz="3200" dirty="0" smtClean="0">
                <a:ea typeface="+mn-ea"/>
                <a:cs typeface="+mn-cs"/>
              </a:rPr>
              <a:t>Software compatibility</a:t>
            </a:r>
          </a:p>
          <a:p>
            <a:pPr lvl="1" eaLnBrk="1" hangingPunct="1"/>
            <a:r>
              <a:rPr lang="en-US" sz="3200" dirty="0" smtClean="0">
                <a:ea typeface="+mn-ea"/>
                <a:cs typeface="+mn-cs"/>
              </a:rPr>
              <a:t>Hardware compatibility with hybrid slots and hybrid systems</a:t>
            </a:r>
          </a:p>
          <a:p>
            <a:pPr eaLnBrk="1" hangingPunct="1"/>
            <a:endParaRPr lang="en-US" sz="3600" dirty="0" smtClean="0">
              <a:ea typeface="+mn-ea"/>
              <a:cs typeface="+mn-cs"/>
            </a:endParaRPr>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977380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0"/>
            <a:ext cx="7772400" cy="1470025"/>
          </a:xfrm>
        </p:spPr>
        <p:txBody>
          <a:bodyPr/>
          <a:lstStyle/>
          <a:p>
            <a:r>
              <a:rPr lang="en-US" b="1" dirty="0" smtClean="0"/>
              <a:t>Multicore Programming</a:t>
            </a:r>
            <a:endParaRPr lang="en-US" b="1" dirty="0"/>
          </a:p>
        </p:txBody>
      </p:sp>
    </p:spTree>
    <p:extLst>
      <p:ext uri="{BB962C8B-B14F-4D97-AF65-F5344CB8AC3E}">
        <p14:creationId xmlns:p14="http://schemas.microsoft.com/office/powerpoint/2010/main" val="6447214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2"/>
          <p:cNvSpPr>
            <a:spLocks noGrp="1"/>
          </p:cNvSpPr>
          <p:nvPr>
            <p:ph type="title" idx="4294967295"/>
          </p:nvPr>
        </p:nvSpPr>
        <p:spPr>
          <a:xfrm>
            <a:off x="457200" y="381000"/>
            <a:ext cx="8763000" cy="1143000"/>
          </a:xfrm>
        </p:spPr>
        <p:txBody>
          <a:bodyPr>
            <a:normAutofit fontScale="90000"/>
          </a:bodyPr>
          <a:lstStyle/>
          <a:p>
            <a:pPr>
              <a:defRPr/>
            </a:pPr>
            <a:r>
              <a:rPr lang="en-US" sz="4900" dirty="0" smtClean="0"/>
              <a:t>Moore’s Law</a:t>
            </a:r>
            <a:br>
              <a:rPr lang="en-US" sz="4900" dirty="0" smtClean="0"/>
            </a:br>
            <a:r>
              <a:rPr lang="en-US" sz="3100" i="1" dirty="0" smtClean="0"/>
              <a:t>Driving the computer revolution over the last 20 years</a:t>
            </a:r>
            <a:endParaRPr lang="en-US" sz="3600" i="1" dirty="0" smtClean="0"/>
          </a:p>
        </p:txBody>
      </p:sp>
      <p:graphicFrame>
        <p:nvGraphicFramePr>
          <p:cNvPr id="1026" name="Content Placeholder 3"/>
          <p:cNvGraphicFramePr>
            <a:graphicFrameLocks noGrp="1"/>
          </p:cNvGraphicFramePr>
          <p:nvPr>
            <p:ph idx="4294967295"/>
          </p:nvPr>
        </p:nvGraphicFramePr>
        <p:xfrm>
          <a:off x="-156424" y="2025320"/>
          <a:ext cx="5562600" cy="3975100"/>
        </p:xfrm>
        <a:graphic>
          <a:graphicData uri="http://schemas.openxmlformats.org/presentationml/2006/ole">
            <mc:AlternateContent xmlns:mc="http://schemas.openxmlformats.org/markup-compatibility/2006">
              <mc:Choice xmlns:v="urn:schemas-microsoft-com:vml" Requires="v">
                <p:oleObj spid="_x0000_s3099" name="Microsoft Excel Macro-Enabled Worksheet" r:id="rId4" imgW="8086649" imgH="5734202" progId="Excel.SheetMacroEnabled.12">
                  <p:embed/>
                </p:oleObj>
              </mc:Choice>
              <mc:Fallback>
                <p:oleObj name="Microsoft Excel Macro-Enabled Worksheet" r:id="rId4" imgW="8086649" imgH="5734202" progId="Excel.SheetMacroEnabled.12">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24" y="2025320"/>
                        <a:ext cx="5562600"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1"/>
          <p:cNvGrpSpPr>
            <a:grpSpLocks/>
          </p:cNvGrpSpPr>
          <p:nvPr/>
        </p:nvGrpSpPr>
        <p:grpSpPr bwMode="auto">
          <a:xfrm>
            <a:off x="-80224" y="1339520"/>
            <a:ext cx="7772400" cy="4906963"/>
            <a:chOff x="288" y="1008"/>
            <a:chExt cx="4896" cy="2851"/>
          </a:xfrm>
        </p:grpSpPr>
        <p:sp>
          <p:nvSpPr>
            <p:cNvPr id="1030" name="Content Placeholder 2"/>
            <p:cNvSpPr txBox="1">
              <a:spLocks/>
            </p:cNvSpPr>
            <p:nvPr/>
          </p:nvSpPr>
          <p:spPr bwMode="auto">
            <a:xfrm>
              <a:off x="288" y="1008"/>
              <a:ext cx="4896" cy="2851"/>
            </a:xfrm>
            <a:prstGeom prst="rect">
              <a:avLst/>
            </a:prstGeom>
            <a:noFill/>
            <a:ln w="9525">
              <a:noFill/>
              <a:miter lim="800000"/>
              <a:headEnd/>
              <a:tailEnd/>
            </a:ln>
          </p:spPr>
          <p:txBody>
            <a:bodyPr/>
            <a:lstStyle/>
            <a:p>
              <a:pPr marL="800100" lvl="1" indent="-342900" algn="ctr">
                <a:spcBef>
                  <a:spcPct val="20000"/>
                </a:spcBef>
                <a:buFontTx/>
                <a:buChar char="•"/>
              </a:pPr>
              <a:endParaRPr lang="en-US" sz="3200">
                <a:latin typeface="Calibri" pitchFamily="34" charset="0"/>
              </a:endParaRPr>
            </a:p>
          </p:txBody>
        </p:sp>
        <p:sp>
          <p:nvSpPr>
            <p:cNvPr id="1036" name="AutoShape 9"/>
            <p:cNvSpPr>
              <a:spLocks noChangeArrowheads="1"/>
            </p:cNvSpPr>
            <p:nvPr/>
          </p:nvSpPr>
          <p:spPr bwMode="auto">
            <a:xfrm>
              <a:off x="3120" y="2336"/>
              <a:ext cx="288" cy="753"/>
            </a:xfrm>
            <a:prstGeom prst="upArrow">
              <a:avLst>
                <a:gd name="adj1" fmla="val 50000"/>
                <a:gd name="adj2" fmla="val 68750"/>
              </a:avLst>
            </a:prstGeom>
            <a:solidFill>
              <a:srgbClr val="FFCC00"/>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en-US">
                <a:latin typeface="Arial" charset="0"/>
                <a:cs typeface="Arial" charset="0"/>
              </a:endParaRPr>
            </a:p>
          </p:txBody>
        </p:sp>
      </p:grpSp>
      <p:grpSp>
        <p:nvGrpSpPr>
          <p:cNvPr id="3" name="Group 8"/>
          <p:cNvGrpSpPr/>
          <p:nvPr/>
        </p:nvGrpSpPr>
        <p:grpSpPr>
          <a:xfrm>
            <a:off x="5181600" y="2249920"/>
            <a:ext cx="3962400" cy="3124200"/>
            <a:chOff x="76200" y="2133600"/>
            <a:chExt cx="3962400" cy="3124200"/>
          </a:xfrm>
        </p:grpSpPr>
        <p:pic>
          <p:nvPicPr>
            <p:cNvPr id="3078" name="Picture 36" descr="http://image.alienware.com/images/intro_page_images/processing_101/intel_quadcore.jpg"/>
            <p:cNvPicPr>
              <a:picLocks noChangeAspect="1" noChangeArrowheads="1"/>
            </p:cNvPicPr>
            <p:nvPr/>
          </p:nvPicPr>
          <p:blipFill>
            <a:blip r:embed="rId6"/>
            <a:srcRect/>
            <a:stretch>
              <a:fillRect/>
            </a:stretch>
          </p:blipFill>
          <p:spPr bwMode="auto">
            <a:xfrm>
              <a:off x="685800" y="2133600"/>
              <a:ext cx="2971800" cy="2519363"/>
            </a:xfrm>
            <a:prstGeom prst="rect">
              <a:avLst/>
            </a:prstGeom>
            <a:noFill/>
            <a:ln w="9525">
              <a:noFill/>
              <a:miter lim="800000"/>
              <a:headEnd/>
              <a:tailEnd/>
            </a:ln>
          </p:spPr>
        </p:pic>
        <p:sp>
          <p:nvSpPr>
            <p:cNvPr id="8" name="Rectangle 3"/>
            <p:cNvSpPr txBox="1">
              <a:spLocks noChangeArrowheads="1"/>
            </p:cNvSpPr>
            <p:nvPr/>
          </p:nvSpPr>
          <p:spPr bwMode="auto">
            <a:xfrm>
              <a:off x="76200" y="4876800"/>
              <a:ext cx="3962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24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Multicore</a:t>
              </a:r>
              <a:r>
                <a:rPr kumimoji="0" lang="en-US" sz="2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Processors</a:t>
              </a:r>
              <a:endParaRPr kumimoji="0" lang="en-US" sz="4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sp>
        <p:nvSpPr>
          <p:cNvPr id="10" name="Footer Placeholder 9"/>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2053402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2"/>
          <p:cNvSpPr>
            <a:spLocks noGrp="1"/>
          </p:cNvSpPr>
          <p:nvPr>
            <p:ph idx="4294967295"/>
          </p:nvPr>
        </p:nvSpPr>
        <p:spPr>
          <a:xfrm>
            <a:off x="457200" y="1646238"/>
            <a:ext cx="8229600" cy="411162"/>
          </a:xfrm>
        </p:spPr>
        <p:txBody>
          <a:bodyPr>
            <a:normAutofit fontScale="92500" lnSpcReduction="20000"/>
          </a:bodyPr>
          <a:lstStyle/>
          <a:p>
            <a:pPr marL="0" indent="0">
              <a:buFontTx/>
              <a:buNone/>
            </a:pPr>
            <a:r>
              <a:rPr lang="en-US" sz="2800" dirty="0" smtClean="0"/>
              <a:t>Users can assign and lock code to specific cores</a:t>
            </a:r>
          </a:p>
        </p:txBody>
      </p:sp>
      <p:pic>
        <p:nvPicPr>
          <p:cNvPr id="23556" name="Picture 4" descr="RT Processor Affinity.bmp"/>
          <p:cNvPicPr>
            <a:picLocks noChangeAspect="1"/>
          </p:cNvPicPr>
          <p:nvPr/>
        </p:nvPicPr>
        <p:blipFill>
          <a:blip r:embed="rId3"/>
          <a:srcRect/>
          <a:stretch>
            <a:fillRect/>
          </a:stretch>
        </p:blipFill>
        <p:spPr bwMode="auto">
          <a:xfrm>
            <a:off x="1143000" y="2286000"/>
            <a:ext cx="6699250" cy="3667125"/>
          </a:xfrm>
          <a:prstGeom prst="rect">
            <a:avLst/>
          </a:prstGeom>
          <a:noFill/>
          <a:ln w="9525">
            <a:noFill/>
            <a:miter lim="800000"/>
            <a:headEnd/>
            <a:tailEnd/>
          </a:ln>
        </p:spPr>
      </p:pic>
      <p:sp>
        <p:nvSpPr>
          <p:cNvPr id="23557" name="Title 20"/>
          <p:cNvSpPr>
            <a:spLocks/>
          </p:cNvSpPr>
          <p:nvPr/>
        </p:nvSpPr>
        <p:spPr bwMode="auto">
          <a:xfrm>
            <a:off x="472440" y="304800"/>
            <a:ext cx="8442960" cy="1143000"/>
          </a:xfrm>
          <a:prstGeom prst="rect">
            <a:avLst/>
          </a:prstGeom>
          <a:noFill/>
          <a:ln w="9525">
            <a:noFill/>
            <a:miter lim="800000"/>
            <a:headEnd/>
            <a:tailEnd/>
          </a:ln>
        </p:spPr>
        <p:txBody>
          <a:bodyPr anchor="ctr"/>
          <a:lstStyle/>
          <a:p>
            <a:pPr algn="l" eaLnBrk="0" hangingPunct="0"/>
            <a:r>
              <a:rPr lang="en-US" sz="3600" dirty="0">
                <a:latin typeface="Arial" pitchFamily="34" charset="0"/>
                <a:cs typeface="Arial" pitchFamily="34" charset="0"/>
              </a:rPr>
              <a:t>Deterministic Multithreading in </a:t>
            </a:r>
            <a:r>
              <a:rPr lang="en-US" sz="3600" dirty="0">
                <a:latin typeface="+mj-lt"/>
                <a:cs typeface="Arial" pitchFamily="34" charset="0"/>
              </a:rPr>
              <a:t>LabVIEW</a:t>
            </a:r>
            <a:r>
              <a:rPr lang="en-US" sz="3600" dirty="0">
                <a:latin typeface="Arial" pitchFamily="34" charset="0"/>
                <a:cs typeface="Arial" pitchFamily="34" charset="0"/>
              </a:rPr>
              <a:t> </a:t>
            </a:r>
            <a:r>
              <a:rPr lang="en-US" sz="3600" dirty="0">
                <a:latin typeface="+mj-lt"/>
                <a:cs typeface="Arial" pitchFamily="34" charset="0"/>
              </a:rPr>
              <a:t>Real-Time</a:t>
            </a:r>
          </a:p>
        </p:txBody>
      </p:sp>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27856047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114935"/>
            <a:ext cx="8763000" cy="1143000"/>
          </a:xfrm>
        </p:spPr>
        <p:txBody>
          <a:bodyPr>
            <a:normAutofit/>
          </a:bodyPr>
          <a:lstStyle/>
          <a:p>
            <a:pPr algn="l">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latin typeface="+mj-lt"/>
              </a:rPr>
              <a:t>Plasma Diagnostics &amp; Control with NI LabVIEW RT</a:t>
            </a:r>
            <a:endParaRPr lang="en-GB" sz="3200" dirty="0">
              <a:latin typeface="+mj-lt"/>
            </a:endParaRPr>
          </a:p>
        </p:txBody>
      </p:sp>
      <p:sp>
        <p:nvSpPr>
          <p:cNvPr id="31747" name="Content Placeholder 9"/>
          <p:cNvSpPr>
            <a:spLocks noGrp="1"/>
          </p:cNvSpPr>
          <p:nvPr>
            <p:ph idx="1"/>
          </p:nvPr>
        </p:nvSpPr>
        <p:spPr>
          <a:xfrm>
            <a:off x="419100" y="1189037"/>
            <a:ext cx="7886700" cy="4906963"/>
          </a:xfrm>
        </p:spPr>
        <p:txBody>
          <a:bodyPr/>
          <a:lstStyle/>
          <a:p>
            <a:pPr eaLnBrk="1" hangingPunct="1"/>
            <a:r>
              <a:rPr lang="en-US" sz="2800" dirty="0" smtClean="0">
                <a:latin typeface="Arial Narrow" pitchFamily="34" charset="0"/>
              </a:rPr>
              <a:t>Max Planck Institute</a:t>
            </a:r>
          </a:p>
          <a:p>
            <a:pPr eaLnBrk="1" hangingPunct="1"/>
            <a:r>
              <a:rPr lang="en-US" sz="2800" dirty="0" smtClean="0">
                <a:latin typeface="Arial Narrow" pitchFamily="34" charset="0"/>
              </a:rPr>
              <a:t>Plasma control in nuclear fusion Tokamak with LabVIEW on an eight-core real-time system</a:t>
            </a:r>
          </a:p>
          <a:p>
            <a:pPr eaLnBrk="1" hangingPunct="1">
              <a:buFontTx/>
              <a:buNone/>
            </a:pPr>
            <a:endParaRPr lang="en-US" sz="500" i="1" dirty="0" smtClean="0">
              <a:latin typeface="Arial Narrow" pitchFamily="34" charset="0"/>
            </a:endParaRPr>
          </a:p>
          <a:p>
            <a:pPr algn="just" eaLnBrk="1" hangingPunct="1">
              <a:buFontTx/>
              <a:buNone/>
            </a:pPr>
            <a:r>
              <a:rPr lang="en-US" sz="2400" i="1" dirty="0" smtClean="0">
                <a:latin typeface="Arial Narrow" pitchFamily="34" charset="0"/>
              </a:rPr>
              <a:t>“…with LabVIEW, we obtained a </a:t>
            </a:r>
            <a:r>
              <a:rPr lang="en-US" sz="2400" b="1" i="1" dirty="0" smtClean="0">
                <a:latin typeface="Arial Narrow" pitchFamily="34" charset="0"/>
              </a:rPr>
              <a:t>20X processing speed-up </a:t>
            </a:r>
            <a:r>
              <a:rPr lang="en-US" sz="2400" i="1" dirty="0" smtClean="0">
                <a:latin typeface="Arial Narrow" pitchFamily="34" charset="0"/>
              </a:rPr>
              <a:t>on an octal-core processor machine over a single-core processor…”</a:t>
            </a:r>
          </a:p>
          <a:p>
            <a:pPr eaLnBrk="1" hangingPunct="1">
              <a:buFontTx/>
              <a:buNone/>
            </a:pPr>
            <a:endParaRPr lang="en-US" sz="1000" dirty="0" smtClean="0">
              <a:latin typeface="Arial Narrow" pitchFamily="34" charset="0"/>
            </a:endParaRPr>
          </a:p>
          <a:p>
            <a:pPr eaLnBrk="1" hangingPunct="1">
              <a:spcBef>
                <a:spcPts val="0"/>
              </a:spcBef>
              <a:buFontTx/>
              <a:buNone/>
            </a:pPr>
            <a:r>
              <a:rPr lang="en-US" sz="2000" dirty="0" smtClean="0">
                <a:latin typeface="Arial Narrow" pitchFamily="34" charset="0"/>
              </a:rPr>
              <a:t>Louis </a:t>
            </a:r>
            <a:r>
              <a:rPr lang="en-US" sz="2000" dirty="0" err="1" smtClean="0">
                <a:latin typeface="Arial Narrow" pitchFamily="34" charset="0"/>
              </a:rPr>
              <a:t>Giannone</a:t>
            </a:r>
            <a:endParaRPr lang="en-US" sz="2000" dirty="0" smtClean="0">
              <a:latin typeface="Arial Narrow" pitchFamily="34" charset="0"/>
            </a:endParaRPr>
          </a:p>
          <a:p>
            <a:pPr eaLnBrk="1" hangingPunct="1">
              <a:spcBef>
                <a:spcPts val="0"/>
              </a:spcBef>
              <a:buFontTx/>
              <a:buNone/>
            </a:pPr>
            <a:r>
              <a:rPr lang="en-US" sz="2000" dirty="0" smtClean="0">
                <a:latin typeface="Arial Narrow" pitchFamily="34" charset="0"/>
              </a:rPr>
              <a:t>Lead Project Researcher</a:t>
            </a:r>
          </a:p>
          <a:p>
            <a:pPr eaLnBrk="1" hangingPunct="1">
              <a:spcBef>
                <a:spcPts val="0"/>
              </a:spcBef>
              <a:buFontTx/>
              <a:buNone/>
            </a:pPr>
            <a:r>
              <a:rPr lang="en-US" sz="2000" dirty="0" smtClean="0">
                <a:latin typeface="Arial Narrow" pitchFamily="34" charset="0"/>
              </a:rPr>
              <a:t>Max Planck Institute</a:t>
            </a:r>
          </a:p>
          <a:p>
            <a:pPr eaLnBrk="1" hangingPunct="1"/>
            <a:endParaRPr lang="en-US" sz="2000" dirty="0" smtClean="0">
              <a:latin typeface="Arial Narrow" pitchFamily="34" charset="0"/>
            </a:endParaRPr>
          </a:p>
        </p:txBody>
      </p:sp>
      <p:pic>
        <p:nvPicPr>
          <p:cNvPr id="60420" name="Picture 5" descr="http://www.ipp.mpg.de/eng/images/pic/images_bereiche/asdex/380x265/plasmagefass_1.jpg"/>
          <p:cNvPicPr>
            <a:picLocks noChangeAspect="1" noChangeArrowheads="1"/>
          </p:cNvPicPr>
          <p:nvPr/>
        </p:nvPicPr>
        <p:blipFill>
          <a:blip r:embed="rId3"/>
          <a:srcRect/>
          <a:stretch>
            <a:fillRect/>
          </a:stretch>
        </p:blipFill>
        <p:spPr bwMode="auto">
          <a:xfrm>
            <a:off x="5643561" y="3657600"/>
            <a:ext cx="3419207" cy="2384425"/>
          </a:xfrm>
          <a:prstGeom prst="rect">
            <a:avLst/>
          </a:prstGeom>
          <a:noFill/>
          <a:ln w="9525">
            <a:noFill/>
            <a:miter lim="800000"/>
            <a:headEnd/>
            <a:tailEnd/>
          </a:ln>
        </p:spPr>
      </p:pic>
      <p:pic>
        <p:nvPicPr>
          <p:cNvPr id="60421" name="Picture 7" descr="Max-Planck-Institut für Plasmaphysik">
            <a:hlinkClick r:id="rId4"/>
          </p:cNvPr>
          <p:cNvPicPr>
            <a:picLocks noChangeAspect="1" noChangeArrowheads="1"/>
          </p:cNvPicPr>
          <p:nvPr/>
        </p:nvPicPr>
        <p:blipFill>
          <a:blip r:embed="rId5">
            <a:clrChange>
              <a:clrFrom>
                <a:srgbClr val="FFFFFF"/>
              </a:clrFrom>
              <a:clrTo>
                <a:srgbClr val="FFFFFF">
                  <a:alpha val="0"/>
                </a:srgbClr>
              </a:clrTo>
            </a:clrChange>
          </a:blip>
          <a:srcRect l="4202" t="12500" r="6302" b="16667"/>
          <a:stretch>
            <a:fillRect/>
          </a:stretch>
        </p:blipFill>
        <p:spPr bwMode="auto">
          <a:xfrm>
            <a:off x="6050285" y="1028521"/>
            <a:ext cx="2865115" cy="571679"/>
          </a:xfrm>
          <a:prstGeom prst="rect">
            <a:avLst/>
          </a:prstGeom>
          <a:noFill/>
          <a:ln w="9525">
            <a:noFill/>
            <a:miter lim="800000"/>
            <a:headEnd/>
            <a:tailEnd/>
          </a:ln>
        </p:spPr>
      </p:pic>
      <p:pic>
        <p:nvPicPr>
          <p:cNvPr id="60422" name="Picture 2"/>
          <p:cNvPicPr>
            <a:picLocks noChangeAspect="1" noChangeArrowheads="1"/>
          </p:cNvPicPr>
          <p:nvPr/>
        </p:nvPicPr>
        <p:blipFill>
          <a:blip r:embed="rId6" cstate="screen"/>
          <a:srcRect/>
          <a:stretch>
            <a:fillRect/>
          </a:stretch>
        </p:blipFill>
        <p:spPr bwMode="auto">
          <a:xfrm>
            <a:off x="3733800" y="3848100"/>
            <a:ext cx="2286000" cy="1670070"/>
          </a:xfrm>
          <a:prstGeom prst="rect">
            <a:avLst/>
          </a:prstGeom>
          <a:noFill/>
          <a:ln w="9525">
            <a:noFill/>
            <a:miter lim="800000"/>
            <a:headEnd/>
            <a:tailEnd/>
          </a:ln>
        </p:spPr>
      </p:pic>
      <p:grpSp>
        <p:nvGrpSpPr>
          <p:cNvPr id="2" name="Group 9"/>
          <p:cNvGrpSpPr/>
          <p:nvPr/>
        </p:nvGrpSpPr>
        <p:grpSpPr>
          <a:xfrm>
            <a:off x="1603170" y="4876800"/>
            <a:ext cx="3197430" cy="1200205"/>
            <a:chOff x="1412670" y="4914900"/>
            <a:chExt cx="3197430" cy="1200205"/>
          </a:xfrm>
        </p:grpSpPr>
        <p:sp>
          <p:nvSpPr>
            <p:cNvPr id="8" name="Rectangle 7"/>
            <p:cNvSpPr/>
            <p:nvPr/>
          </p:nvSpPr>
          <p:spPr bwMode="auto">
            <a:xfrm>
              <a:off x="4381500" y="5029200"/>
              <a:ext cx="152400" cy="914400"/>
            </a:xfrm>
            <a:prstGeom prst="rect">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pic>
          <p:nvPicPr>
            <p:cNvPr id="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412670" y="4914900"/>
              <a:ext cx="3197430" cy="1200205"/>
            </a:xfrm>
            <a:prstGeom prst="rect">
              <a:avLst/>
            </a:prstGeom>
            <a:noFill/>
            <a:ln w="9525">
              <a:noFill/>
              <a:round/>
              <a:headEnd/>
              <a:tailEnd/>
            </a:ln>
          </p:spPr>
        </p:pic>
      </p:grpSp>
      <p:sp>
        <p:nvSpPr>
          <p:cNvPr id="10" name="Footer Placeholder 9"/>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392992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228600" y="990600"/>
          <a:ext cx="8382000" cy="4938713"/>
        </p:xfrm>
        <a:graphic>
          <a:graphicData uri="http://schemas.openxmlformats.org/presentationml/2006/ole">
            <mc:AlternateContent xmlns:mc="http://schemas.openxmlformats.org/markup-compatibility/2006">
              <mc:Choice xmlns:v="urn:schemas-microsoft-com:vml" Requires="v">
                <p:oleObj spid="_x0000_s4123" name="Bitmap Image" r:id="rId4" imgW="8085714" imgH="4761905" progId="PBrush">
                  <p:embed/>
                </p:oleObj>
              </mc:Choice>
              <mc:Fallback>
                <p:oleObj name="Bitmap Image" r:id="rId4" imgW="8085714" imgH="476190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83820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1" name="Rectangle 2"/>
          <p:cNvSpPr>
            <a:spLocks noGrp="1" noChangeArrowheads="1"/>
          </p:cNvSpPr>
          <p:nvPr>
            <p:ph type="title" idx="4294967295"/>
          </p:nvPr>
        </p:nvSpPr>
        <p:spPr>
          <a:xfrm>
            <a:off x="457200" y="381000"/>
            <a:ext cx="8001000" cy="1066800"/>
          </a:xfrm>
          <a:solidFill>
            <a:schemeClr val="bg1"/>
          </a:solidFill>
        </p:spPr>
        <p:txBody>
          <a:bodyPr>
            <a:normAutofit fontScale="90000"/>
          </a:bodyPr>
          <a:lstStyle/>
          <a:p>
            <a:pPr algn="ctr" eaLnBrk="1" hangingPunct="1"/>
            <a:r>
              <a:rPr lang="en-US" dirty="0" smtClean="0"/>
              <a:t>Nuclear Fusion Research, Max Planck</a:t>
            </a:r>
            <a:br>
              <a:rPr lang="en-US" dirty="0" smtClean="0"/>
            </a:br>
            <a:r>
              <a:rPr lang="en-US" sz="3600" b="0" dirty="0" smtClean="0"/>
              <a:t>Magneto-Hydrodynamics Control Flow</a:t>
            </a:r>
            <a:endParaRPr lang="en-US" b="0" dirty="0" smtClean="0"/>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097172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srcRect/>
          <a:stretch>
            <a:fillRect/>
          </a:stretch>
        </p:blipFill>
        <p:spPr bwMode="auto">
          <a:xfrm>
            <a:off x="3352800" y="1312862"/>
            <a:ext cx="4772025" cy="1647825"/>
          </a:xfrm>
          <a:prstGeom prst="rect">
            <a:avLst/>
          </a:prstGeom>
          <a:noFill/>
          <a:ln w="9525">
            <a:noFill/>
            <a:miter lim="800000"/>
            <a:headEnd/>
            <a:tailEnd/>
          </a:ln>
        </p:spPr>
      </p:pic>
      <p:pic>
        <p:nvPicPr>
          <p:cNvPr id="6" name="Picture 8"/>
          <p:cNvPicPr>
            <a:picLocks noChangeAspect="1" noChangeArrowheads="1"/>
          </p:cNvPicPr>
          <p:nvPr/>
        </p:nvPicPr>
        <p:blipFill>
          <a:blip r:embed="rId4"/>
          <a:srcRect/>
          <a:stretch>
            <a:fillRect/>
          </a:stretch>
        </p:blipFill>
        <p:spPr bwMode="auto">
          <a:xfrm>
            <a:off x="228600" y="1676400"/>
            <a:ext cx="2466975" cy="2809875"/>
          </a:xfrm>
          <a:prstGeom prst="rect">
            <a:avLst/>
          </a:prstGeom>
          <a:noFill/>
          <a:ln w="9525">
            <a:noFill/>
            <a:miter lim="800000"/>
            <a:headEnd/>
            <a:tailEnd/>
          </a:ln>
        </p:spPr>
      </p:pic>
      <p:sp>
        <p:nvSpPr>
          <p:cNvPr id="29700" name="Title 4"/>
          <p:cNvSpPr>
            <a:spLocks noGrp="1"/>
          </p:cNvSpPr>
          <p:nvPr>
            <p:ph type="title"/>
          </p:nvPr>
        </p:nvSpPr>
        <p:spPr>
          <a:xfrm>
            <a:off x="457200" y="228600"/>
            <a:ext cx="8229600" cy="1143000"/>
          </a:xfrm>
        </p:spPr>
        <p:txBody>
          <a:bodyPr/>
          <a:lstStyle/>
          <a:p>
            <a:r>
              <a:rPr lang="en-US" dirty="0" smtClean="0">
                <a:latin typeface="+mj-lt"/>
              </a:rPr>
              <a:t>From 1 to 8 cores</a:t>
            </a:r>
          </a:p>
        </p:txBody>
      </p:sp>
      <p:pic>
        <p:nvPicPr>
          <p:cNvPr id="29701" name="Picture 4"/>
          <p:cNvPicPr>
            <a:picLocks noChangeAspect="1" noChangeArrowheads="1"/>
          </p:cNvPicPr>
          <p:nvPr/>
        </p:nvPicPr>
        <p:blipFill>
          <a:blip r:embed="rId5"/>
          <a:srcRect/>
          <a:stretch>
            <a:fillRect/>
          </a:stretch>
        </p:blipFill>
        <p:spPr bwMode="auto">
          <a:xfrm>
            <a:off x="2819400" y="2808287"/>
            <a:ext cx="6096000" cy="3287713"/>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3871815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dirty="0" smtClean="0">
                <a:latin typeface="+mj-lt"/>
              </a:rPr>
              <a:t>System Improvements</a:t>
            </a:r>
          </a:p>
        </p:txBody>
      </p:sp>
      <p:sp>
        <p:nvSpPr>
          <p:cNvPr id="30723" name="Content Placeholder 3"/>
          <p:cNvSpPr>
            <a:spLocks noGrp="1"/>
          </p:cNvSpPr>
          <p:nvPr>
            <p:ph idx="1"/>
          </p:nvPr>
        </p:nvSpPr>
        <p:spPr>
          <a:xfrm>
            <a:off x="381000" y="1447800"/>
            <a:ext cx="8229600" cy="4525963"/>
          </a:xfrm>
        </p:spPr>
        <p:txBody>
          <a:bodyPr>
            <a:normAutofit lnSpcReduction="10000"/>
          </a:bodyPr>
          <a:lstStyle/>
          <a:p>
            <a:pPr>
              <a:lnSpc>
                <a:spcPct val="97000"/>
              </a:lnSpc>
              <a:buClr>
                <a:srgbClr val="000000"/>
              </a:buClr>
              <a:buFontTx/>
              <a:buNone/>
            </a:pPr>
            <a:r>
              <a:rPr lang="en-GB" altLang="zh-CN" b="1" dirty="0" smtClean="0">
                <a:solidFill>
                  <a:srgbClr val="000000"/>
                </a:solidFill>
                <a:latin typeface="+mn-lt"/>
                <a:ea typeface="宋体" pitchFamily="2" charset="-122"/>
                <a:cs typeface="Arial" pitchFamily="34" charset="0"/>
              </a:rPr>
              <a:t>Compute Time</a:t>
            </a:r>
          </a:p>
          <a:p>
            <a:pPr>
              <a:lnSpc>
                <a:spcPct val="97000"/>
              </a:lnSpc>
              <a:buClr>
                <a:srgbClr val="000000"/>
              </a:buClr>
              <a:buFontTx/>
              <a:buNone/>
            </a:pPr>
            <a:r>
              <a:rPr lang="en-GB" altLang="zh-CN" b="1" dirty="0" smtClean="0">
                <a:solidFill>
                  <a:srgbClr val="000000"/>
                </a:solidFill>
                <a:latin typeface="+mn-lt"/>
                <a:ea typeface="宋体" pitchFamily="2" charset="-122"/>
                <a:cs typeface="Arial" pitchFamily="34" charset="0"/>
              </a:rPr>
              <a:t>	</a:t>
            </a:r>
            <a:r>
              <a:rPr lang="en-GB" altLang="zh-CN" dirty="0" smtClean="0">
                <a:solidFill>
                  <a:srgbClr val="000000"/>
                </a:solidFill>
                <a:latin typeface="+mn-lt"/>
                <a:ea typeface="宋体" pitchFamily="2" charset="-122"/>
                <a:cs typeface="Arial" pitchFamily="34" charset="0"/>
              </a:rPr>
              <a:t>3 to12 ms </a:t>
            </a:r>
            <a:r>
              <a:rPr lang="en-GB" altLang="zh-CN" dirty="0" smtClean="0">
                <a:solidFill>
                  <a:srgbClr val="000000"/>
                </a:solidFill>
                <a:latin typeface="+mn-lt"/>
                <a:ea typeface="宋体" pitchFamily="2" charset="-122"/>
                <a:cs typeface="Arial" pitchFamily="34" charset="0"/>
                <a:sym typeface="Wingdings" pitchFamily="2" charset="2"/>
              </a:rPr>
              <a:t> 0.6 ms</a:t>
            </a:r>
          </a:p>
          <a:p>
            <a:pPr>
              <a:lnSpc>
                <a:spcPct val="97000"/>
              </a:lnSpc>
              <a:buClr>
                <a:srgbClr val="000000"/>
              </a:buClr>
              <a:buFontTx/>
              <a:buNone/>
            </a:pPr>
            <a:endParaRPr lang="en-GB" altLang="zh-CN" dirty="0" smtClean="0">
              <a:solidFill>
                <a:srgbClr val="000000"/>
              </a:solidFill>
              <a:latin typeface="+mn-lt"/>
              <a:ea typeface="宋体" pitchFamily="2" charset="-122"/>
              <a:cs typeface="Arial" pitchFamily="34" charset="0"/>
            </a:endParaRPr>
          </a:p>
          <a:p>
            <a:pPr>
              <a:lnSpc>
                <a:spcPct val="97000"/>
              </a:lnSpc>
              <a:buClr>
                <a:srgbClr val="000000"/>
              </a:buClr>
              <a:buFontTx/>
              <a:buNone/>
            </a:pPr>
            <a:r>
              <a:rPr lang="en-GB" altLang="zh-CN" b="1" dirty="0" smtClean="0">
                <a:solidFill>
                  <a:srgbClr val="000000"/>
                </a:solidFill>
                <a:latin typeface="+mn-lt"/>
                <a:ea typeface="宋体" pitchFamily="2" charset="-122"/>
                <a:cs typeface="Arial" pitchFamily="34" charset="0"/>
              </a:rPr>
              <a:t>Spatial resolution</a:t>
            </a:r>
          </a:p>
          <a:p>
            <a:pPr>
              <a:lnSpc>
                <a:spcPct val="97000"/>
              </a:lnSpc>
              <a:buClr>
                <a:srgbClr val="000000"/>
              </a:buClr>
              <a:buFontTx/>
              <a:buNone/>
            </a:pPr>
            <a:r>
              <a:rPr lang="en-GB" altLang="zh-CN" b="1" dirty="0" smtClean="0">
                <a:solidFill>
                  <a:srgbClr val="000000"/>
                </a:solidFill>
                <a:latin typeface="+mn-lt"/>
                <a:ea typeface="宋体" pitchFamily="2" charset="-122"/>
                <a:cs typeface="Arial" pitchFamily="34" charset="0"/>
              </a:rPr>
              <a:t>	</a:t>
            </a:r>
            <a:r>
              <a:rPr lang="en-GB" altLang="zh-CN" dirty="0" smtClean="0">
                <a:solidFill>
                  <a:srgbClr val="000000"/>
                </a:solidFill>
                <a:latin typeface="+mn-lt"/>
                <a:ea typeface="宋体" pitchFamily="2" charset="-122"/>
                <a:cs typeface="Arial" pitchFamily="34" charset="0"/>
              </a:rPr>
              <a:t>39 x 69 grid </a:t>
            </a:r>
            <a:r>
              <a:rPr lang="en-GB" altLang="zh-CN" dirty="0" smtClean="0">
                <a:solidFill>
                  <a:srgbClr val="000000"/>
                </a:solidFill>
                <a:latin typeface="+mn-lt"/>
                <a:ea typeface="宋体" pitchFamily="2" charset="-122"/>
                <a:cs typeface="Arial" pitchFamily="34" charset="0"/>
                <a:sym typeface="Wingdings" pitchFamily="2" charset="2"/>
              </a:rPr>
              <a:t> 64 x 128 grid</a:t>
            </a:r>
          </a:p>
          <a:p>
            <a:pPr>
              <a:lnSpc>
                <a:spcPct val="97000"/>
              </a:lnSpc>
              <a:buClr>
                <a:srgbClr val="000000"/>
              </a:buClr>
              <a:buFontTx/>
              <a:buNone/>
            </a:pPr>
            <a:endParaRPr lang="en-GB" altLang="zh-CN" dirty="0" smtClean="0">
              <a:solidFill>
                <a:srgbClr val="000000"/>
              </a:solidFill>
              <a:latin typeface="+mn-lt"/>
              <a:ea typeface="宋体" pitchFamily="2" charset="-122"/>
              <a:cs typeface="Arial" pitchFamily="34" charset="0"/>
            </a:endParaRPr>
          </a:p>
          <a:p>
            <a:pPr>
              <a:lnSpc>
                <a:spcPct val="97000"/>
              </a:lnSpc>
              <a:buClr>
                <a:srgbClr val="000000"/>
              </a:buClr>
              <a:buFontTx/>
              <a:buNone/>
            </a:pPr>
            <a:r>
              <a:rPr lang="en-GB" altLang="zh-CN" b="1" dirty="0" smtClean="0">
                <a:solidFill>
                  <a:srgbClr val="000000"/>
                </a:solidFill>
                <a:latin typeface="+mn-lt"/>
                <a:ea typeface="宋体" pitchFamily="2" charset="-122"/>
                <a:cs typeface="Arial" pitchFamily="34" charset="0"/>
              </a:rPr>
              <a:t>Model accuracy</a:t>
            </a:r>
          </a:p>
          <a:p>
            <a:pPr>
              <a:lnSpc>
                <a:spcPct val="97000"/>
              </a:lnSpc>
              <a:buClr>
                <a:srgbClr val="000000"/>
              </a:buClr>
              <a:buFontTx/>
              <a:buNone/>
            </a:pPr>
            <a:r>
              <a:rPr lang="en-GB" altLang="zh-CN" b="1" dirty="0" smtClean="0">
                <a:solidFill>
                  <a:srgbClr val="000000"/>
                </a:solidFill>
                <a:latin typeface="+mn-lt"/>
                <a:ea typeface="宋体" pitchFamily="2" charset="-122"/>
                <a:cs typeface="Arial" pitchFamily="34" charset="0"/>
              </a:rPr>
              <a:t>	</a:t>
            </a:r>
            <a:r>
              <a:rPr lang="en-GB" altLang="zh-CN" dirty="0" smtClean="0">
                <a:solidFill>
                  <a:srgbClr val="000000"/>
                </a:solidFill>
                <a:latin typeface="+mn-lt"/>
                <a:ea typeface="宋体" pitchFamily="2" charset="-122"/>
                <a:cs typeface="Arial" pitchFamily="34" charset="0"/>
              </a:rPr>
              <a:t>PCA approximation </a:t>
            </a:r>
            <a:r>
              <a:rPr lang="en-GB" altLang="zh-CN" dirty="0" smtClean="0">
                <a:solidFill>
                  <a:srgbClr val="000000"/>
                </a:solidFill>
                <a:latin typeface="+mn-lt"/>
                <a:ea typeface="宋体" pitchFamily="2" charset="-122"/>
                <a:cs typeface="Arial" pitchFamily="34" charset="0"/>
                <a:sym typeface="Wingdings" pitchFamily="2" charset="2"/>
              </a:rPr>
              <a:t> PDE solution</a:t>
            </a:r>
            <a:endParaRPr lang="en-GB" altLang="zh-CN" dirty="0" smtClean="0">
              <a:solidFill>
                <a:srgbClr val="000000"/>
              </a:solidFill>
              <a:latin typeface="+mn-lt"/>
              <a:ea typeface="宋体" pitchFamily="2" charset="-122"/>
              <a:cs typeface="Arial" pitchFamily="34" charset="0"/>
            </a:endParaRP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018039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1865"/>
            <a:ext cx="7772400" cy="1470025"/>
          </a:xfrm>
        </p:spPr>
        <p:txBody>
          <a:bodyPr/>
          <a:lstStyle/>
          <a:p>
            <a:r>
              <a:rPr lang="en-US" b="1" dirty="0" smtClean="0"/>
              <a:t>DAQ &amp; Control with FPGA</a:t>
            </a:r>
            <a:endParaRPr lang="en-US" b="1" dirty="0"/>
          </a:p>
        </p:txBody>
      </p:sp>
    </p:spTree>
    <p:extLst>
      <p:ext uri="{BB962C8B-B14F-4D97-AF65-F5344CB8AC3E}">
        <p14:creationId xmlns:p14="http://schemas.microsoft.com/office/powerpoint/2010/main" val="143262653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04800"/>
            <a:ext cx="8382000" cy="1143000"/>
          </a:xfrm>
        </p:spPr>
        <p:txBody>
          <a:bodyPr/>
          <a:lstStyle/>
          <a:p>
            <a:r>
              <a:rPr lang="en-US" sz="3600" dirty="0" smtClean="0">
                <a:latin typeface="+mn-lt"/>
              </a:rPr>
              <a:t>Factors Driving Need for Custom Hardware</a:t>
            </a:r>
          </a:p>
        </p:txBody>
      </p:sp>
      <p:sp>
        <p:nvSpPr>
          <p:cNvPr id="45059" name="Rectangle 3"/>
          <p:cNvSpPr>
            <a:spLocks noGrp="1" noChangeArrowheads="1"/>
          </p:cNvSpPr>
          <p:nvPr>
            <p:ph type="body" idx="1"/>
          </p:nvPr>
        </p:nvSpPr>
        <p:spPr/>
        <p:txBody>
          <a:bodyPr/>
          <a:lstStyle/>
          <a:p>
            <a:r>
              <a:rPr lang="en-US" dirty="0" smtClean="0">
                <a:latin typeface="+mn-lt"/>
              </a:rPr>
              <a:t>Very tight control loops</a:t>
            </a:r>
          </a:p>
          <a:p>
            <a:r>
              <a:rPr lang="en-US" dirty="0" smtClean="0">
                <a:latin typeface="+mn-lt"/>
              </a:rPr>
              <a:t>Onboard signal processing</a:t>
            </a:r>
          </a:p>
          <a:p>
            <a:r>
              <a:rPr lang="en-US" dirty="0" smtClean="0">
                <a:latin typeface="+mn-lt"/>
              </a:rPr>
              <a:t>Specialized communication protocols</a:t>
            </a:r>
          </a:p>
          <a:p>
            <a:r>
              <a:rPr lang="en-US" dirty="0" smtClean="0">
                <a:latin typeface="+mn-lt"/>
              </a:rPr>
              <a:t>Custom flexible timing</a:t>
            </a:r>
          </a:p>
          <a:p>
            <a:r>
              <a:rPr lang="en-US" dirty="0" smtClean="0">
                <a:latin typeface="+mn-lt"/>
              </a:rPr>
              <a:t>Massively parallel processing</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106837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5C980EF-EE16-47CF-BDD1-52FC949573DC}" type="slidenum">
              <a:rPr lang="en-US"/>
              <a:pPr/>
              <a:t>8</a:t>
            </a:fld>
            <a:endParaRPr lang="en-US"/>
          </a:p>
        </p:txBody>
      </p:sp>
      <p:sp>
        <p:nvSpPr>
          <p:cNvPr id="219141" name="Rectangle 5"/>
          <p:cNvSpPr>
            <a:spLocks noGrp="1" noChangeArrowheads="1"/>
          </p:cNvSpPr>
          <p:nvPr>
            <p:ph type="title"/>
          </p:nvPr>
        </p:nvSpPr>
        <p:spPr/>
        <p:txBody>
          <a:bodyPr>
            <a:normAutofit/>
          </a:bodyPr>
          <a:lstStyle/>
          <a:p>
            <a:r>
              <a:rPr lang="en-US" dirty="0" smtClean="0"/>
              <a:t>Block </a:t>
            </a:r>
            <a:r>
              <a:rPr lang="en-US" dirty="0" smtClean="0"/>
              <a:t>Diagram</a:t>
            </a:r>
            <a:endParaRPr lang="en-US" dirty="0"/>
          </a:p>
        </p:txBody>
      </p:sp>
      <p:sp>
        <p:nvSpPr>
          <p:cNvPr id="219142" name="Rectangle 6"/>
          <p:cNvSpPr>
            <a:spLocks noGrp="1" noChangeArrowheads="1"/>
          </p:cNvSpPr>
          <p:nvPr>
            <p:ph type="body" idx="1"/>
          </p:nvPr>
        </p:nvSpPr>
        <p:spPr>
          <a:xfrm>
            <a:off x="533400" y="1514475"/>
            <a:ext cx="6019800" cy="4286250"/>
          </a:xfrm>
        </p:spPr>
        <p:txBody>
          <a:bodyPr/>
          <a:lstStyle/>
          <a:p>
            <a:pPr marL="0" indent="0">
              <a:buNone/>
            </a:pPr>
            <a:r>
              <a:rPr lang="en-US" b="1" u="sng" dirty="0"/>
              <a:t>Functions </a:t>
            </a:r>
            <a:r>
              <a:rPr lang="en-US" b="1" u="sng" dirty="0" smtClean="0"/>
              <a:t>Palette</a:t>
            </a:r>
          </a:p>
          <a:p>
            <a:pPr marL="0" indent="0">
              <a:buNone/>
            </a:pPr>
            <a:endParaRPr lang="en-US" sz="1050" b="1" u="sng" dirty="0"/>
          </a:p>
          <a:p>
            <a:r>
              <a:rPr lang="en-US" dirty="0" smtClean="0"/>
              <a:t>Contains </a:t>
            </a:r>
            <a:r>
              <a:rPr lang="en-US" dirty="0"/>
              <a:t>the VIs, functions, and constants you use to create the block </a:t>
            </a:r>
            <a:r>
              <a:rPr lang="en-US" dirty="0" smtClean="0"/>
              <a:t>diagram</a:t>
            </a:r>
          </a:p>
          <a:p>
            <a:pPr marL="0" indent="0">
              <a:buNone/>
            </a:pPr>
            <a:endParaRPr lang="en-US" dirty="0"/>
          </a:p>
          <a:p>
            <a:pPr marL="0" indent="0">
              <a:buNone/>
            </a:pPr>
            <a:r>
              <a:rPr lang="en-US" b="1" u="sng" dirty="0" smtClean="0"/>
              <a:t>Toolbar</a:t>
            </a:r>
            <a:endParaRPr lang="en-US" b="1" u="sng" dirty="0"/>
          </a:p>
        </p:txBody>
      </p:sp>
      <p:pic>
        <p:nvPicPr>
          <p:cNvPr id="219140" name="Picture 4"/>
          <p:cNvPicPr>
            <a:picLocks noChangeAspect="1" noChangeArrowheads="1"/>
          </p:cNvPicPr>
          <p:nvPr/>
        </p:nvPicPr>
        <p:blipFill>
          <a:blip r:embed="rId3" cstate="print"/>
          <a:srcRect/>
          <a:stretch>
            <a:fillRect/>
          </a:stretch>
        </p:blipFill>
        <p:spPr bwMode="auto">
          <a:xfrm>
            <a:off x="6934200" y="685800"/>
            <a:ext cx="1900242" cy="4572000"/>
          </a:xfrm>
          <a:prstGeom prst="rect">
            <a:avLst/>
          </a:prstGeom>
          <a:noFill/>
          <a:ln w="9525" algn="ctr">
            <a:noFill/>
            <a:miter lim="800000"/>
            <a:headEnd type="none" w="sm" len="sm"/>
            <a:tailEnd type="none" w="sm" len="sm"/>
          </a:ln>
          <a:effectLst/>
        </p:spPr>
      </p:pic>
      <p:pic>
        <p:nvPicPr>
          <p:cNvPr id="6" name="Picture 5"/>
          <p:cNvPicPr>
            <a:picLocks noChangeAspect="1" noChangeArrowheads="1"/>
          </p:cNvPicPr>
          <p:nvPr/>
        </p:nvPicPr>
        <p:blipFill>
          <a:blip r:embed="rId4" cstate="print"/>
          <a:srcRect/>
          <a:stretch>
            <a:fillRect/>
          </a:stretch>
        </p:blipFill>
        <p:spPr bwMode="auto">
          <a:xfrm>
            <a:off x="304800" y="5486400"/>
            <a:ext cx="8686800" cy="390525"/>
          </a:xfrm>
          <a:prstGeom prst="rect">
            <a:avLst/>
          </a:prstGeom>
          <a:noFill/>
          <a:ln w="9525" algn="ctr">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descr="FPGA Diagram"/>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04800" y="4953000"/>
            <a:ext cx="1066800" cy="1028700"/>
          </a:xfrm>
          <a:prstGeom prst="rect">
            <a:avLst/>
          </a:prstGeom>
          <a:noFill/>
          <a:ln w="9525">
            <a:noFill/>
            <a:miter lim="800000"/>
            <a:headEnd/>
            <a:tailEnd/>
          </a:ln>
        </p:spPr>
      </p:pic>
      <p:sp>
        <p:nvSpPr>
          <p:cNvPr id="46083" name="Rectangle 2"/>
          <p:cNvSpPr>
            <a:spLocks noGrp="1" noChangeArrowheads="1"/>
          </p:cNvSpPr>
          <p:nvPr>
            <p:ph type="title"/>
          </p:nvPr>
        </p:nvSpPr>
        <p:spPr/>
        <p:txBody>
          <a:bodyPr/>
          <a:lstStyle/>
          <a:p>
            <a:pPr eaLnBrk="1" hangingPunct="1"/>
            <a:r>
              <a:rPr lang="en-US" dirty="0" smtClean="0">
                <a:latin typeface="+mj-lt"/>
              </a:rPr>
              <a:t>FPGA Technology</a:t>
            </a:r>
          </a:p>
        </p:txBody>
      </p:sp>
      <p:pic>
        <p:nvPicPr>
          <p:cNvPr id="7176" name="Picture 8" descr="FPGA Diagram"/>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667000" y="1447800"/>
            <a:ext cx="3952875" cy="3810000"/>
          </a:xfrm>
          <a:prstGeom prst="rect">
            <a:avLst/>
          </a:prstGeom>
          <a:noFill/>
          <a:ln w="9525">
            <a:noFill/>
            <a:miter lim="800000"/>
            <a:headEnd/>
            <a:tailEnd/>
          </a:ln>
        </p:spPr>
      </p:pic>
      <p:sp>
        <p:nvSpPr>
          <p:cNvPr id="10255" name="Text Box 10"/>
          <p:cNvSpPr txBox="1">
            <a:spLocks noChangeArrowheads="1"/>
          </p:cNvSpPr>
          <p:nvPr/>
        </p:nvSpPr>
        <p:spPr bwMode="auto">
          <a:xfrm>
            <a:off x="7226300" y="5410200"/>
            <a:ext cx="1130300" cy="400050"/>
          </a:xfrm>
          <a:prstGeom prst="rect">
            <a:avLst/>
          </a:prstGeom>
          <a:noFill/>
          <a:ln w="9525" algn="ctr">
            <a:noFill/>
            <a:miter lim="800000"/>
            <a:headEnd/>
            <a:tailEnd/>
          </a:ln>
        </p:spPr>
        <p:txBody>
          <a:bodyPr wrap="none">
            <a:spAutoFit/>
          </a:bodyPr>
          <a:lstStyle/>
          <a:p>
            <a:pPr algn="ctr">
              <a:defRPr/>
            </a:pPr>
            <a:r>
              <a:rPr lang="en-US" sz="2000" b="1" dirty="0">
                <a:latin typeface="+mj-lt"/>
              </a:rPr>
              <a:t>I/O Blocks</a:t>
            </a:r>
          </a:p>
        </p:txBody>
      </p:sp>
      <p:sp>
        <p:nvSpPr>
          <p:cNvPr id="10256" name="AutoShape 11"/>
          <p:cNvSpPr>
            <a:spLocks noChangeArrowheads="1"/>
          </p:cNvSpPr>
          <p:nvPr/>
        </p:nvSpPr>
        <p:spPr bwMode="auto">
          <a:xfrm rot="16200000" flipH="1">
            <a:off x="5791200" y="4343400"/>
            <a:ext cx="1676400" cy="457200"/>
          </a:xfrm>
          <a:prstGeom prst="triangle">
            <a:avLst>
              <a:gd name="adj" fmla="val 50000"/>
            </a:avLst>
          </a:prstGeom>
          <a:solidFill>
            <a:schemeClr val="bg1"/>
          </a:solidFill>
          <a:ln w="9525" algn="ctr">
            <a:solidFill>
              <a:schemeClr val="tx1"/>
            </a:solidFill>
            <a:miter lim="800000"/>
            <a:headEnd/>
            <a:tailEnd/>
          </a:ln>
        </p:spPr>
        <p:txBody>
          <a:bodyPr wrap="none" anchor="ctr"/>
          <a:lstStyle/>
          <a:p>
            <a:endParaRPr lang="en-US"/>
          </a:p>
        </p:txBody>
      </p:sp>
      <p:pic>
        <p:nvPicPr>
          <p:cNvPr id="10257" name="Picture 12" descr="IO Blocks"/>
          <p:cNvPicPr>
            <a:picLocks noChangeAspect="1" noChangeArrowheads="1"/>
          </p:cNvPicPr>
          <p:nvPr/>
        </p:nvPicPr>
        <p:blipFill>
          <a:blip r:embed="rId4"/>
          <a:srcRect/>
          <a:stretch>
            <a:fillRect/>
          </a:stretch>
        </p:blipFill>
        <p:spPr bwMode="auto">
          <a:xfrm>
            <a:off x="6810375" y="3705225"/>
            <a:ext cx="2105025" cy="1704975"/>
          </a:xfrm>
          <a:prstGeom prst="rect">
            <a:avLst/>
          </a:prstGeom>
          <a:noFill/>
          <a:ln w="9525">
            <a:noFill/>
            <a:miter lim="800000"/>
            <a:headEnd/>
            <a:tailEnd/>
          </a:ln>
        </p:spPr>
      </p:pic>
      <p:sp>
        <p:nvSpPr>
          <p:cNvPr id="10252" name="Text Box 14"/>
          <p:cNvSpPr txBox="1">
            <a:spLocks noChangeArrowheads="1"/>
          </p:cNvSpPr>
          <p:nvPr/>
        </p:nvSpPr>
        <p:spPr bwMode="auto">
          <a:xfrm>
            <a:off x="6992938" y="2184400"/>
            <a:ext cx="1557337" cy="708025"/>
          </a:xfrm>
          <a:prstGeom prst="rect">
            <a:avLst/>
          </a:prstGeom>
          <a:noFill/>
          <a:ln w="9525" algn="ctr">
            <a:noFill/>
            <a:miter lim="800000"/>
            <a:headEnd/>
            <a:tailEnd/>
          </a:ln>
        </p:spPr>
        <p:txBody>
          <a:bodyPr wrap="none">
            <a:spAutoFit/>
          </a:bodyPr>
          <a:lstStyle/>
          <a:p>
            <a:pPr algn="ctr">
              <a:defRPr/>
            </a:pPr>
            <a:r>
              <a:rPr lang="en-US" sz="2000" b="1" dirty="0">
                <a:latin typeface="+mj-lt"/>
              </a:rPr>
              <a:t>Programmable</a:t>
            </a:r>
          </a:p>
          <a:p>
            <a:pPr algn="ctr">
              <a:defRPr/>
            </a:pPr>
            <a:r>
              <a:rPr lang="en-US" sz="2000" b="1" dirty="0">
                <a:latin typeface="+mj-lt"/>
              </a:rPr>
              <a:t>Interconnects</a:t>
            </a:r>
          </a:p>
        </p:txBody>
      </p:sp>
      <p:sp>
        <p:nvSpPr>
          <p:cNvPr id="10253" name="AutoShape 15"/>
          <p:cNvSpPr>
            <a:spLocks noChangeArrowheads="1"/>
          </p:cNvSpPr>
          <p:nvPr/>
        </p:nvSpPr>
        <p:spPr bwMode="auto">
          <a:xfrm rot="-6665579">
            <a:off x="5561807" y="762793"/>
            <a:ext cx="1524000" cy="2233613"/>
          </a:xfrm>
          <a:prstGeom prst="triangle">
            <a:avLst>
              <a:gd name="adj" fmla="val 38264"/>
            </a:avLst>
          </a:prstGeom>
          <a:solidFill>
            <a:schemeClr val="bg1"/>
          </a:solidFill>
          <a:ln w="9525" algn="ctr">
            <a:solidFill>
              <a:schemeClr val="tx1"/>
            </a:solidFill>
            <a:miter lim="800000"/>
            <a:headEnd/>
            <a:tailEnd/>
          </a:ln>
        </p:spPr>
        <p:txBody>
          <a:bodyPr wrap="none" anchor="ctr"/>
          <a:lstStyle/>
          <a:p>
            <a:endParaRPr lang="en-US"/>
          </a:p>
        </p:txBody>
      </p:sp>
      <p:pic>
        <p:nvPicPr>
          <p:cNvPr id="10254" name="Picture 16" descr="Programmable Interconnect"/>
          <p:cNvPicPr>
            <a:picLocks noChangeAspect="1" noChangeArrowheads="1"/>
          </p:cNvPicPr>
          <p:nvPr/>
        </p:nvPicPr>
        <p:blipFill>
          <a:blip r:embed="rId5"/>
          <a:srcRect/>
          <a:stretch>
            <a:fillRect/>
          </a:stretch>
        </p:blipFill>
        <p:spPr bwMode="auto">
          <a:xfrm>
            <a:off x="7035800" y="746125"/>
            <a:ext cx="1590675" cy="1438275"/>
          </a:xfrm>
          <a:prstGeom prst="rect">
            <a:avLst/>
          </a:prstGeom>
          <a:noFill/>
          <a:ln w="9525">
            <a:noFill/>
            <a:miter lim="800000"/>
            <a:headEnd/>
            <a:tailEnd/>
          </a:ln>
        </p:spPr>
      </p:pic>
      <p:sp>
        <p:nvSpPr>
          <p:cNvPr id="10249" name="Text Box 18"/>
          <p:cNvSpPr txBox="1">
            <a:spLocks noChangeArrowheads="1"/>
          </p:cNvSpPr>
          <p:nvPr/>
        </p:nvSpPr>
        <p:spPr bwMode="auto">
          <a:xfrm>
            <a:off x="1096963" y="3832225"/>
            <a:ext cx="809625" cy="708025"/>
          </a:xfrm>
          <a:prstGeom prst="rect">
            <a:avLst/>
          </a:prstGeom>
          <a:noFill/>
          <a:ln w="9525" algn="ctr">
            <a:noFill/>
            <a:miter lim="800000"/>
            <a:headEnd/>
            <a:tailEnd/>
          </a:ln>
        </p:spPr>
        <p:txBody>
          <a:bodyPr wrap="none">
            <a:spAutoFit/>
          </a:bodyPr>
          <a:lstStyle/>
          <a:p>
            <a:pPr algn="ctr">
              <a:defRPr/>
            </a:pPr>
            <a:r>
              <a:rPr lang="en-US" sz="2000" b="1" dirty="0">
                <a:latin typeface="+mj-lt"/>
              </a:rPr>
              <a:t>Logic</a:t>
            </a:r>
          </a:p>
          <a:p>
            <a:pPr algn="ctr">
              <a:defRPr/>
            </a:pPr>
            <a:r>
              <a:rPr lang="en-US" sz="2000" b="1" dirty="0">
                <a:latin typeface="+mj-lt"/>
              </a:rPr>
              <a:t>Blocks</a:t>
            </a:r>
          </a:p>
        </p:txBody>
      </p:sp>
      <p:sp>
        <p:nvSpPr>
          <p:cNvPr id="10250" name="AutoShape 19"/>
          <p:cNvSpPr>
            <a:spLocks noChangeArrowheads="1"/>
          </p:cNvSpPr>
          <p:nvPr/>
        </p:nvSpPr>
        <p:spPr bwMode="auto">
          <a:xfrm rot="5400000">
            <a:off x="2349500" y="2476500"/>
            <a:ext cx="1447800" cy="1143000"/>
          </a:xfrm>
          <a:prstGeom prst="triangle">
            <a:avLst>
              <a:gd name="adj" fmla="val 50000"/>
            </a:avLst>
          </a:prstGeom>
          <a:solidFill>
            <a:schemeClr val="bg1"/>
          </a:solidFill>
          <a:ln w="9525" algn="ctr">
            <a:solidFill>
              <a:schemeClr val="tx1"/>
            </a:solidFill>
            <a:miter lim="800000"/>
            <a:headEnd/>
            <a:tailEnd/>
          </a:ln>
        </p:spPr>
        <p:txBody>
          <a:bodyPr wrap="none" anchor="ctr"/>
          <a:lstStyle/>
          <a:p>
            <a:endParaRPr lang="en-US"/>
          </a:p>
        </p:txBody>
      </p:sp>
      <p:pic>
        <p:nvPicPr>
          <p:cNvPr id="10251" name="Picture 20" descr="Logic block"/>
          <p:cNvPicPr>
            <a:picLocks noChangeAspect="1" noChangeArrowheads="1"/>
          </p:cNvPicPr>
          <p:nvPr/>
        </p:nvPicPr>
        <p:blipFill>
          <a:blip r:embed="rId6"/>
          <a:srcRect/>
          <a:stretch>
            <a:fillRect/>
          </a:stretch>
        </p:blipFill>
        <p:spPr bwMode="auto">
          <a:xfrm>
            <a:off x="596900" y="2324100"/>
            <a:ext cx="1924050" cy="1495425"/>
          </a:xfrm>
          <a:prstGeom prst="rect">
            <a:avLst/>
          </a:prstGeom>
          <a:noFill/>
          <a:ln w="9525">
            <a:noFill/>
            <a:miter lim="800000"/>
            <a:headEnd/>
            <a:tailEnd/>
          </a:ln>
        </p:spPr>
      </p:pic>
      <p:pic>
        <p:nvPicPr>
          <p:cNvPr id="46094" name="Picture 2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4694238"/>
            <a:ext cx="1676400" cy="1477962"/>
          </a:xfrm>
          <a:prstGeom prst="rect">
            <a:avLst/>
          </a:prstGeom>
          <a:noFill/>
          <a:ln w="9525">
            <a:noFill/>
            <a:miter lim="800000"/>
            <a:headEnd/>
            <a:tailEnd/>
          </a:ln>
        </p:spPr>
      </p:pic>
      <p:sp>
        <p:nvSpPr>
          <p:cNvPr id="15" name="Footer Placeholder 14"/>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165408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22222E-6 L 0.41666 -0.30833 " pathEditMode="relative" rAng="0" ptsTypes="AA">
                                      <p:cBhvr>
                                        <p:cTn id="6" dur="1000" fill="hold"/>
                                        <p:tgtEl>
                                          <p:spTgt spid="7189"/>
                                        </p:tgtEl>
                                        <p:attrNameLst>
                                          <p:attrName>ppt_x</p:attrName>
                                          <p:attrName>ppt_y</p:attrName>
                                        </p:attrNameLst>
                                      </p:cBhvr>
                                      <p:rCtr x="20800" y="-15400"/>
                                    </p:animMotion>
                                  </p:childTnLst>
                                </p:cTn>
                              </p:par>
                              <p:par>
                                <p:cTn id="7" presetID="6" presetClass="emph" presetSubtype="0" fill="hold" nodeType="withEffect">
                                  <p:stCondLst>
                                    <p:cond delay="0"/>
                                  </p:stCondLst>
                                  <p:childTnLst>
                                    <p:animScale>
                                      <p:cBhvr>
                                        <p:cTn id="8" dur="1000" fill="hold"/>
                                        <p:tgtEl>
                                          <p:spTgt spid="7189"/>
                                        </p:tgtEl>
                                      </p:cBhvr>
                                      <p:by x="375000" y="375000"/>
                                    </p:animScale>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500"/>
                                        <p:tgtEl>
                                          <p:spTgt spid="7189"/>
                                        </p:tgtEl>
                                      </p:cBhvr>
                                    </p:animEffect>
                                    <p:set>
                                      <p:cBhvr>
                                        <p:cTn id="12" dur="1" fill="hold">
                                          <p:stCondLst>
                                            <p:cond delay="499"/>
                                          </p:stCondLst>
                                        </p:cTn>
                                        <p:tgtEl>
                                          <p:spTgt spid="718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fade">
                                      <p:cBhvr>
                                        <p:cTn id="15" dur="500"/>
                                        <p:tgtEl>
                                          <p:spTgt spid="71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9"/>
                                        </p:tgtEl>
                                        <p:attrNameLst>
                                          <p:attrName>style.visibility</p:attrName>
                                        </p:attrNameLst>
                                      </p:cBhvr>
                                      <p:to>
                                        <p:strVal val="visible"/>
                                      </p:to>
                                    </p:set>
                                    <p:animEffect transition="in" filter="wipe(left)">
                                      <p:cBhvr>
                                        <p:cTn id="20" dur="500"/>
                                        <p:tgtEl>
                                          <p:spTgt spid="1024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50"/>
                                        </p:tgtEl>
                                        <p:attrNameLst>
                                          <p:attrName>style.visibility</p:attrName>
                                        </p:attrNameLst>
                                      </p:cBhvr>
                                      <p:to>
                                        <p:strVal val="visible"/>
                                      </p:to>
                                    </p:set>
                                    <p:animEffect transition="in" filter="wipe(left)">
                                      <p:cBhvr>
                                        <p:cTn id="23" dur="500"/>
                                        <p:tgtEl>
                                          <p:spTgt spid="10250"/>
                                        </p:tgtEl>
                                      </p:cBhvr>
                                    </p:animEffect>
                                  </p:childTnLst>
                                </p:cTn>
                              </p:par>
                              <p:par>
                                <p:cTn id="24" presetID="22" presetClass="entr" presetSubtype="8" fill="hold" nodeType="withEffect">
                                  <p:stCondLst>
                                    <p:cond delay="0"/>
                                  </p:stCondLst>
                                  <p:childTnLst>
                                    <p:set>
                                      <p:cBhvr>
                                        <p:cTn id="25" dur="1" fill="hold">
                                          <p:stCondLst>
                                            <p:cond delay="0"/>
                                          </p:stCondLst>
                                        </p:cTn>
                                        <p:tgtEl>
                                          <p:spTgt spid="10251"/>
                                        </p:tgtEl>
                                        <p:attrNameLst>
                                          <p:attrName>style.visibility</p:attrName>
                                        </p:attrNameLst>
                                      </p:cBhvr>
                                      <p:to>
                                        <p:strVal val="visible"/>
                                      </p:to>
                                    </p:set>
                                    <p:animEffect transition="in" filter="wipe(left)">
                                      <p:cBhvr>
                                        <p:cTn id="26" dur="500"/>
                                        <p:tgtEl>
                                          <p:spTgt spid="102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0255"/>
                                        </p:tgtEl>
                                        <p:attrNameLst>
                                          <p:attrName>style.visibility</p:attrName>
                                        </p:attrNameLst>
                                      </p:cBhvr>
                                      <p:to>
                                        <p:strVal val="visible"/>
                                      </p:to>
                                    </p:set>
                                    <p:animEffect transition="in" filter="wipe(right)">
                                      <p:cBhvr>
                                        <p:cTn id="31" dur="500"/>
                                        <p:tgtEl>
                                          <p:spTgt spid="1025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256"/>
                                        </p:tgtEl>
                                        <p:attrNameLst>
                                          <p:attrName>style.visibility</p:attrName>
                                        </p:attrNameLst>
                                      </p:cBhvr>
                                      <p:to>
                                        <p:strVal val="visible"/>
                                      </p:to>
                                    </p:set>
                                    <p:animEffect transition="in" filter="wipe(right)">
                                      <p:cBhvr>
                                        <p:cTn id="34" dur="500"/>
                                        <p:tgtEl>
                                          <p:spTgt spid="10256"/>
                                        </p:tgtEl>
                                      </p:cBhvr>
                                    </p:animEffect>
                                  </p:childTnLst>
                                </p:cTn>
                              </p:par>
                              <p:par>
                                <p:cTn id="35" presetID="22" presetClass="entr" presetSubtype="2" fill="hold" nodeType="withEffect">
                                  <p:stCondLst>
                                    <p:cond delay="0"/>
                                  </p:stCondLst>
                                  <p:childTnLst>
                                    <p:set>
                                      <p:cBhvr>
                                        <p:cTn id="36" dur="1" fill="hold">
                                          <p:stCondLst>
                                            <p:cond delay="0"/>
                                          </p:stCondLst>
                                        </p:cTn>
                                        <p:tgtEl>
                                          <p:spTgt spid="10257"/>
                                        </p:tgtEl>
                                        <p:attrNameLst>
                                          <p:attrName>style.visibility</p:attrName>
                                        </p:attrNameLst>
                                      </p:cBhvr>
                                      <p:to>
                                        <p:strVal val="visible"/>
                                      </p:to>
                                    </p:set>
                                    <p:animEffect transition="in" filter="wipe(right)">
                                      <p:cBhvr>
                                        <p:cTn id="37" dur="500"/>
                                        <p:tgtEl>
                                          <p:spTgt spid="102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253"/>
                                        </p:tgtEl>
                                        <p:attrNameLst>
                                          <p:attrName>style.visibility</p:attrName>
                                        </p:attrNameLst>
                                      </p:cBhvr>
                                      <p:to>
                                        <p:strVal val="visible"/>
                                      </p:to>
                                    </p:set>
                                    <p:animEffect transition="in" filter="wipe(right)">
                                      <p:cBhvr>
                                        <p:cTn id="42" dur="500"/>
                                        <p:tgtEl>
                                          <p:spTgt spid="10253"/>
                                        </p:tgtEl>
                                      </p:cBhvr>
                                    </p:animEffect>
                                  </p:childTnLst>
                                </p:cTn>
                              </p:par>
                              <p:par>
                                <p:cTn id="43" presetID="22" presetClass="entr" presetSubtype="2" fill="hold" nodeType="withEffect">
                                  <p:stCondLst>
                                    <p:cond delay="0"/>
                                  </p:stCondLst>
                                  <p:childTnLst>
                                    <p:set>
                                      <p:cBhvr>
                                        <p:cTn id="44" dur="1" fill="hold">
                                          <p:stCondLst>
                                            <p:cond delay="0"/>
                                          </p:stCondLst>
                                        </p:cTn>
                                        <p:tgtEl>
                                          <p:spTgt spid="10254"/>
                                        </p:tgtEl>
                                        <p:attrNameLst>
                                          <p:attrName>style.visibility</p:attrName>
                                        </p:attrNameLst>
                                      </p:cBhvr>
                                      <p:to>
                                        <p:strVal val="visible"/>
                                      </p:to>
                                    </p:set>
                                    <p:animEffect transition="in" filter="wipe(right)">
                                      <p:cBhvr>
                                        <p:cTn id="45" dur="500"/>
                                        <p:tgtEl>
                                          <p:spTgt spid="1025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wipe(right)">
                                      <p:cBhvr>
                                        <p:cTn id="48"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0256" grpId="0" animBg="1"/>
      <p:bldP spid="10252" grpId="0"/>
      <p:bldP spid="10253" grpId="0" animBg="1"/>
      <p:bldP spid="10249" grpId="0"/>
      <p:bldP spid="1025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25450" y="152400"/>
            <a:ext cx="8489950" cy="990600"/>
          </a:xfrm>
        </p:spPr>
        <p:txBody>
          <a:bodyPr>
            <a:normAutofit fontScale="90000"/>
          </a:bodyPr>
          <a:lstStyle/>
          <a:p>
            <a:r>
              <a:rPr lang="en-US" dirty="0" smtClean="0">
                <a:latin typeface="+mj-lt"/>
              </a:rPr>
              <a:t>Field Programmable Gate Array (FPGA)</a:t>
            </a:r>
          </a:p>
        </p:txBody>
      </p:sp>
      <p:sp>
        <p:nvSpPr>
          <p:cNvPr id="4100" name="Rectangle 3"/>
          <p:cNvSpPr>
            <a:spLocks noGrp="1" noChangeArrowheads="1"/>
          </p:cNvSpPr>
          <p:nvPr>
            <p:ph type="body" idx="1"/>
          </p:nvPr>
        </p:nvSpPr>
        <p:spPr>
          <a:xfrm>
            <a:off x="557213" y="1162050"/>
            <a:ext cx="6319837" cy="4933950"/>
          </a:xfrm>
        </p:spPr>
        <p:txBody>
          <a:bodyPr>
            <a:normAutofit lnSpcReduction="10000"/>
          </a:bodyPr>
          <a:lstStyle/>
          <a:p>
            <a:pPr>
              <a:lnSpc>
                <a:spcPct val="90000"/>
              </a:lnSpc>
            </a:pPr>
            <a:r>
              <a:rPr lang="en-US" dirty="0" smtClean="0">
                <a:latin typeface="+mn-lt"/>
              </a:rPr>
              <a:t>What it is</a:t>
            </a:r>
          </a:p>
          <a:p>
            <a:pPr lvl="1">
              <a:lnSpc>
                <a:spcPct val="90000"/>
              </a:lnSpc>
            </a:pPr>
            <a:r>
              <a:rPr lang="en-US" dirty="0" smtClean="0">
                <a:latin typeface="+mn-lt"/>
              </a:rPr>
              <a:t>A silicon chip with unconnected gates/processing resources</a:t>
            </a:r>
          </a:p>
          <a:p>
            <a:pPr>
              <a:lnSpc>
                <a:spcPct val="90000"/>
              </a:lnSpc>
            </a:pPr>
            <a:r>
              <a:rPr lang="en-US" dirty="0" smtClean="0">
                <a:latin typeface="+mn-lt"/>
              </a:rPr>
              <a:t>How it works</a:t>
            </a:r>
          </a:p>
          <a:p>
            <a:pPr lvl="1">
              <a:lnSpc>
                <a:spcPct val="90000"/>
              </a:lnSpc>
            </a:pPr>
            <a:r>
              <a:rPr lang="en-US" dirty="0" smtClean="0">
                <a:latin typeface="+mn-lt"/>
              </a:rPr>
              <a:t>Define behavior in software</a:t>
            </a:r>
          </a:p>
          <a:p>
            <a:pPr lvl="1">
              <a:lnSpc>
                <a:spcPct val="90000"/>
              </a:lnSpc>
            </a:pPr>
            <a:r>
              <a:rPr lang="en-US" dirty="0" smtClean="0">
                <a:latin typeface="+mn-lt"/>
              </a:rPr>
              <a:t>Compile and download to the hardware</a:t>
            </a:r>
          </a:p>
          <a:p>
            <a:pPr>
              <a:lnSpc>
                <a:spcPct val="90000"/>
              </a:lnSpc>
            </a:pPr>
            <a:r>
              <a:rPr lang="en-US" dirty="0" smtClean="0">
                <a:latin typeface="+mn-lt"/>
              </a:rPr>
              <a:t>Advantages</a:t>
            </a:r>
          </a:p>
          <a:p>
            <a:pPr lvl="1">
              <a:lnSpc>
                <a:spcPct val="90000"/>
              </a:lnSpc>
            </a:pPr>
            <a:r>
              <a:rPr lang="en-US" dirty="0" smtClean="0">
                <a:latin typeface="+mn-lt"/>
              </a:rPr>
              <a:t>Reconfigurable</a:t>
            </a:r>
          </a:p>
          <a:p>
            <a:pPr lvl="1">
              <a:lnSpc>
                <a:spcPct val="90000"/>
              </a:lnSpc>
            </a:pPr>
            <a:r>
              <a:rPr lang="en-US" dirty="0" smtClean="0">
                <a:latin typeface="+mn-lt"/>
              </a:rPr>
              <a:t>Reliability </a:t>
            </a:r>
          </a:p>
          <a:p>
            <a:pPr lvl="1">
              <a:lnSpc>
                <a:spcPct val="90000"/>
              </a:lnSpc>
            </a:pPr>
            <a:r>
              <a:rPr lang="en-US" dirty="0" smtClean="0">
                <a:latin typeface="+mn-lt"/>
              </a:rPr>
              <a:t>Parallel execution</a:t>
            </a:r>
          </a:p>
          <a:p>
            <a:pPr lvl="1">
              <a:lnSpc>
                <a:spcPct val="90000"/>
              </a:lnSpc>
            </a:pPr>
            <a:endParaRPr lang="en-US" dirty="0" smtClean="0">
              <a:latin typeface="+mn-lt"/>
            </a:endParaRPr>
          </a:p>
          <a:p>
            <a:pPr lvl="1">
              <a:lnSpc>
                <a:spcPct val="90000"/>
              </a:lnSpc>
            </a:pPr>
            <a:endParaRPr lang="en-US" dirty="0" smtClean="0">
              <a:latin typeface="+mn-lt"/>
            </a:endParaRPr>
          </a:p>
        </p:txBody>
      </p:sp>
      <p:pic>
        <p:nvPicPr>
          <p:cNvPr id="4101" name="Picture 5" descr="Image101"/>
          <p:cNvPicPr>
            <a:picLocks noChangeAspect="1" noChangeArrowheads="1"/>
          </p:cNvPicPr>
          <p:nvPr/>
        </p:nvPicPr>
        <p:blipFill>
          <a:blip r:embed="rId4"/>
          <a:srcRect/>
          <a:stretch>
            <a:fillRect/>
          </a:stretch>
        </p:blipFill>
        <p:spPr bwMode="auto">
          <a:xfrm>
            <a:off x="6477000" y="3733800"/>
            <a:ext cx="2655887" cy="2325687"/>
          </a:xfrm>
          <a:prstGeom prst="rect">
            <a:avLst/>
          </a:prstGeom>
          <a:noFill/>
          <a:ln w="9525">
            <a:noFill/>
            <a:miter lim="800000"/>
            <a:headEnd/>
            <a:tailEnd/>
          </a:ln>
        </p:spPr>
      </p:pic>
      <p:grpSp>
        <p:nvGrpSpPr>
          <p:cNvPr id="2" name="Group 6"/>
          <p:cNvGrpSpPr>
            <a:grpSpLocks/>
          </p:cNvGrpSpPr>
          <p:nvPr/>
        </p:nvGrpSpPr>
        <p:grpSpPr bwMode="auto">
          <a:xfrm>
            <a:off x="6781800" y="1600200"/>
            <a:ext cx="1752600" cy="1676400"/>
            <a:chOff x="4272" y="2304"/>
            <a:chExt cx="332" cy="336"/>
          </a:xfrm>
        </p:grpSpPr>
        <p:graphicFrame>
          <p:nvGraphicFramePr>
            <p:cNvPr id="4098" name="Object 2"/>
            <p:cNvGraphicFramePr>
              <a:graphicFrameLocks noChangeAspect="1"/>
            </p:cNvGraphicFramePr>
            <p:nvPr/>
          </p:nvGraphicFramePr>
          <p:xfrm>
            <a:off x="4368" y="2400"/>
            <a:ext cx="236" cy="240"/>
          </p:xfrm>
          <a:graphic>
            <a:graphicData uri="http://schemas.openxmlformats.org/presentationml/2006/ole">
              <mc:AlternateContent xmlns:mc="http://schemas.openxmlformats.org/markup-compatibility/2006">
                <mc:Choice xmlns:v="urn:schemas-microsoft-com:vml" Requires="v">
                  <p:oleObj spid="_x0000_s5147" name="Bitmap Image" r:id="rId5" imgW="1733333" imgH="1762371" progId="PBrush">
                    <p:embed/>
                  </p:oleObj>
                </mc:Choice>
                <mc:Fallback>
                  <p:oleObj name="Bitmap Image" r:id="rId5" imgW="1733333" imgH="176237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2400"/>
                          <a:ext cx="2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103" name="Picture 8" descr="xcs10xl_plcc">
              <a:hlinkClick r:id="rId7"/>
            </p:cNvPr>
            <p:cNvPicPr>
              <a:picLocks noChangeAspect="1" noChangeArrowheads="1"/>
            </p:cNvPicPr>
            <p:nvPr/>
          </p:nvPicPr>
          <p:blipFill>
            <a:blip r:embed="rId8"/>
            <a:srcRect/>
            <a:stretch>
              <a:fillRect/>
            </a:stretch>
          </p:blipFill>
          <p:spPr bwMode="auto">
            <a:xfrm>
              <a:off x="4272" y="2304"/>
              <a:ext cx="240" cy="238"/>
            </a:xfrm>
            <a:prstGeom prst="rect">
              <a:avLst/>
            </a:prstGeom>
            <a:noFill/>
            <a:ln w="9525">
              <a:noFill/>
              <a:miter lim="800000"/>
              <a:headEnd/>
              <a:tailEnd/>
            </a:ln>
          </p:spPr>
        </p:pic>
      </p:grpSp>
      <p:sp>
        <p:nvSpPr>
          <p:cNvPr id="8" name="Footer Placeholder 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727070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381000" y="304800"/>
            <a:ext cx="8229600" cy="1143000"/>
          </a:xfrm>
        </p:spPr>
        <p:txBody>
          <a:bodyPr/>
          <a:lstStyle/>
          <a:p>
            <a:pPr eaLnBrk="1" hangingPunct="1"/>
            <a:r>
              <a:rPr lang="en-US" dirty="0" smtClean="0">
                <a:latin typeface="+mj-lt"/>
              </a:rPr>
              <a:t>Simple Logic Example</a:t>
            </a:r>
          </a:p>
        </p:txBody>
      </p:sp>
      <p:pic>
        <p:nvPicPr>
          <p:cNvPr id="692228" name="Picture 4" descr="Image101"/>
          <p:cNvPicPr>
            <a:picLocks noGrp="1" noChangeAspect="1" noChangeArrowheads="1"/>
          </p:cNvPicPr>
          <p:nvPr>
            <p:ph idx="1"/>
          </p:nvPr>
        </p:nvPicPr>
        <p:blipFill>
          <a:blip r:embed="rId4"/>
          <a:srcRect/>
          <a:stretch>
            <a:fillRect/>
          </a:stretch>
        </p:blipFill>
        <p:spPr>
          <a:xfrm>
            <a:off x="2028825" y="1374775"/>
            <a:ext cx="5353050" cy="4687888"/>
          </a:xfrm>
        </p:spPr>
      </p:pic>
      <p:grpSp>
        <p:nvGrpSpPr>
          <p:cNvPr id="2" name="Group 5"/>
          <p:cNvGrpSpPr>
            <a:grpSpLocks/>
          </p:cNvGrpSpPr>
          <p:nvPr/>
        </p:nvGrpSpPr>
        <p:grpSpPr bwMode="auto">
          <a:xfrm>
            <a:off x="3181350" y="4032250"/>
            <a:ext cx="450850" cy="349250"/>
            <a:chOff x="2016" y="2204"/>
            <a:chExt cx="284" cy="220"/>
          </a:xfrm>
        </p:grpSpPr>
        <p:sp>
          <p:nvSpPr>
            <p:cNvPr id="1076" name="Line 6"/>
            <p:cNvSpPr>
              <a:spLocks noChangeShapeType="1"/>
            </p:cNvSpPr>
            <p:nvPr/>
          </p:nvSpPr>
          <p:spPr bwMode="auto">
            <a:xfrm>
              <a:off x="2016" y="2211"/>
              <a:ext cx="120"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77" name="Line 7"/>
            <p:cNvSpPr>
              <a:spLocks noChangeShapeType="1"/>
            </p:cNvSpPr>
            <p:nvPr/>
          </p:nvSpPr>
          <p:spPr bwMode="auto">
            <a:xfrm>
              <a:off x="2016" y="2412"/>
              <a:ext cx="120"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78" name="Line 8"/>
            <p:cNvSpPr>
              <a:spLocks noChangeShapeType="1"/>
            </p:cNvSpPr>
            <p:nvPr/>
          </p:nvSpPr>
          <p:spPr bwMode="auto">
            <a:xfrm>
              <a:off x="2135" y="2308"/>
              <a:ext cx="0" cy="116"/>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79" name="Line 9"/>
            <p:cNvSpPr>
              <a:spLocks noChangeShapeType="1"/>
            </p:cNvSpPr>
            <p:nvPr/>
          </p:nvSpPr>
          <p:spPr bwMode="auto">
            <a:xfrm>
              <a:off x="2128" y="2312"/>
              <a:ext cx="172"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80" name="Line 10"/>
            <p:cNvSpPr>
              <a:spLocks noChangeShapeType="1"/>
            </p:cNvSpPr>
            <p:nvPr/>
          </p:nvSpPr>
          <p:spPr bwMode="auto">
            <a:xfrm>
              <a:off x="2132" y="2268"/>
              <a:ext cx="164"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81" name="Line 11"/>
            <p:cNvSpPr>
              <a:spLocks noChangeShapeType="1"/>
            </p:cNvSpPr>
            <p:nvPr/>
          </p:nvSpPr>
          <p:spPr bwMode="auto">
            <a:xfrm>
              <a:off x="2139" y="2204"/>
              <a:ext cx="0" cy="72"/>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grpSp>
      <p:grpSp>
        <p:nvGrpSpPr>
          <p:cNvPr id="3" name="Group 12"/>
          <p:cNvGrpSpPr>
            <a:grpSpLocks/>
          </p:cNvGrpSpPr>
          <p:nvPr/>
        </p:nvGrpSpPr>
        <p:grpSpPr bwMode="auto">
          <a:xfrm>
            <a:off x="3898900" y="3429000"/>
            <a:ext cx="444500" cy="742950"/>
            <a:chOff x="2456" y="1824"/>
            <a:chExt cx="280" cy="468"/>
          </a:xfrm>
        </p:grpSpPr>
        <p:sp>
          <p:nvSpPr>
            <p:cNvPr id="1072" name="Line 13"/>
            <p:cNvSpPr>
              <a:spLocks noChangeShapeType="1"/>
            </p:cNvSpPr>
            <p:nvPr/>
          </p:nvSpPr>
          <p:spPr bwMode="auto">
            <a:xfrm>
              <a:off x="2456" y="2284"/>
              <a:ext cx="136"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73" name="Line 14"/>
            <p:cNvSpPr>
              <a:spLocks noChangeShapeType="1"/>
            </p:cNvSpPr>
            <p:nvPr/>
          </p:nvSpPr>
          <p:spPr bwMode="auto">
            <a:xfrm>
              <a:off x="2592" y="1852"/>
              <a:ext cx="0" cy="44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74" name="Line 15"/>
            <p:cNvSpPr>
              <a:spLocks noChangeShapeType="1"/>
            </p:cNvSpPr>
            <p:nvPr/>
          </p:nvSpPr>
          <p:spPr bwMode="auto">
            <a:xfrm>
              <a:off x="2600" y="1864"/>
              <a:ext cx="136"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75" name="Line 16"/>
            <p:cNvSpPr>
              <a:spLocks noChangeShapeType="1"/>
            </p:cNvSpPr>
            <p:nvPr/>
          </p:nvSpPr>
          <p:spPr bwMode="auto">
            <a:xfrm>
              <a:off x="2456" y="1824"/>
              <a:ext cx="280"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grpSp>
      <p:grpSp>
        <p:nvGrpSpPr>
          <p:cNvPr id="4" name="Group 17"/>
          <p:cNvGrpSpPr>
            <a:grpSpLocks/>
          </p:cNvGrpSpPr>
          <p:nvPr/>
        </p:nvGrpSpPr>
        <p:grpSpPr bwMode="auto">
          <a:xfrm>
            <a:off x="5283200" y="1936750"/>
            <a:ext cx="450850" cy="831850"/>
            <a:chOff x="3328" y="884"/>
            <a:chExt cx="284" cy="524"/>
          </a:xfrm>
        </p:grpSpPr>
        <p:sp>
          <p:nvSpPr>
            <p:cNvPr id="1068" name="Line 18"/>
            <p:cNvSpPr>
              <a:spLocks noChangeShapeType="1"/>
            </p:cNvSpPr>
            <p:nvPr/>
          </p:nvSpPr>
          <p:spPr bwMode="auto">
            <a:xfrm rot="10800000">
              <a:off x="3328" y="1404"/>
              <a:ext cx="168" cy="0"/>
            </a:xfrm>
            <a:prstGeom prst="line">
              <a:avLst/>
            </a:prstGeom>
            <a:noFill/>
            <a:ln w="38100">
              <a:solidFill>
                <a:srgbClr val="0000FF"/>
              </a:solidFill>
              <a:round/>
              <a:headEnd type="none" w="sm" len="sm"/>
              <a:tailEnd type="none" w="sm" len="sm"/>
            </a:ln>
          </p:spPr>
          <p:txBody>
            <a:bodyPr wrap="none" anchor="ctr"/>
            <a:lstStyle/>
            <a:p>
              <a:pPr>
                <a:defRPr/>
              </a:pPr>
              <a:endParaRPr lang="en-US" dirty="0">
                <a:latin typeface="+mj-lt"/>
              </a:endParaRPr>
            </a:p>
          </p:txBody>
        </p:sp>
        <p:sp>
          <p:nvSpPr>
            <p:cNvPr id="1069" name="Line 19"/>
            <p:cNvSpPr>
              <a:spLocks noChangeShapeType="1"/>
            </p:cNvSpPr>
            <p:nvPr/>
          </p:nvSpPr>
          <p:spPr bwMode="auto">
            <a:xfrm rot="10800000" flipH="1" flipV="1">
              <a:off x="3484" y="1208"/>
              <a:ext cx="0" cy="200"/>
            </a:xfrm>
            <a:prstGeom prst="line">
              <a:avLst/>
            </a:prstGeom>
            <a:noFill/>
            <a:ln w="38100">
              <a:solidFill>
                <a:srgbClr val="0000FF"/>
              </a:solidFill>
              <a:round/>
              <a:headEnd type="none" w="sm" len="sm"/>
              <a:tailEnd type="none" w="sm" len="sm"/>
            </a:ln>
          </p:spPr>
          <p:txBody>
            <a:bodyPr wrap="none" anchor="ctr"/>
            <a:lstStyle/>
            <a:p>
              <a:pPr>
                <a:defRPr/>
              </a:pPr>
              <a:endParaRPr lang="en-US" dirty="0">
                <a:latin typeface="+mj-lt"/>
              </a:endParaRPr>
            </a:p>
          </p:txBody>
        </p:sp>
        <p:sp>
          <p:nvSpPr>
            <p:cNvPr id="1070" name="Line 20"/>
            <p:cNvSpPr>
              <a:spLocks noChangeShapeType="1"/>
            </p:cNvSpPr>
            <p:nvPr/>
          </p:nvSpPr>
          <p:spPr bwMode="auto">
            <a:xfrm rot="10800000">
              <a:off x="3472" y="1200"/>
              <a:ext cx="136" cy="0"/>
            </a:xfrm>
            <a:prstGeom prst="line">
              <a:avLst/>
            </a:prstGeom>
            <a:noFill/>
            <a:ln w="38100">
              <a:solidFill>
                <a:srgbClr val="0000FF"/>
              </a:solidFill>
              <a:round/>
              <a:headEnd type="none" w="sm" len="sm"/>
              <a:tailEnd type="none" w="sm" len="sm"/>
            </a:ln>
          </p:spPr>
          <p:txBody>
            <a:bodyPr wrap="none" anchor="ctr"/>
            <a:lstStyle/>
            <a:p>
              <a:pPr>
                <a:defRPr/>
              </a:pPr>
              <a:endParaRPr lang="en-US" dirty="0">
                <a:latin typeface="+mj-lt"/>
              </a:endParaRPr>
            </a:p>
          </p:txBody>
        </p:sp>
        <p:sp>
          <p:nvSpPr>
            <p:cNvPr id="1071" name="Line 21"/>
            <p:cNvSpPr>
              <a:spLocks noChangeShapeType="1"/>
            </p:cNvSpPr>
            <p:nvPr/>
          </p:nvSpPr>
          <p:spPr bwMode="auto">
            <a:xfrm rot="10800000" flipV="1">
              <a:off x="3612" y="884"/>
              <a:ext cx="0" cy="328"/>
            </a:xfrm>
            <a:prstGeom prst="line">
              <a:avLst/>
            </a:prstGeom>
            <a:noFill/>
            <a:ln w="38100">
              <a:solidFill>
                <a:srgbClr val="0000FF"/>
              </a:solidFill>
              <a:round/>
              <a:headEnd type="arrow" w="sm" len="med"/>
              <a:tailEnd type="none" w="sm" len="sm"/>
            </a:ln>
          </p:spPr>
          <p:txBody>
            <a:bodyPr wrap="none" anchor="ctr"/>
            <a:lstStyle/>
            <a:p>
              <a:pPr>
                <a:defRPr/>
              </a:pPr>
              <a:endParaRPr lang="en-US" dirty="0">
                <a:latin typeface="+mj-lt"/>
              </a:endParaRPr>
            </a:p>
          </p:txBody>
        </p:sp>
      </p:grpSp>
      <p:grpSp>
        <p:nvGrpSpPr>
          <p:cNvPr id="5" name="Group 22"/>
          <p:cNvGrpSpPr>
            <a:grpSpLocks/>
          </p:cNvGrpSpPr>
          <p:nvPr/>
        </p:nvGrpSpPr>
        <p:grpSpPr bwMode="auto">
          <a:xfrm>
            <a:off x="2781300" y="3340100"/>
            <a:ext cx="368300" cy="317500"/>
            <a:chOff x="1752" y="1768"/>
            <a:chExt cx="232" cy="200"/>
          </a:xfrm>
        </p:grpSpPr>
        <p:sp>
          <p:nvSpPr>
            <p:cNvPr id="1066" name="Line 23"/>
            <p:cNvSpPr>
              <a:spLocks noChangeShapeType="1"/>
            </p:cNvSpPr>
            <p:nvPr/>
          </p:nvSpPr>
          <p:spPr bwMode="auto">
            <a:xfrm rot="10800000" flipV="1">
              <a:off x="1752" y="1968"/>
              <a:ext cx="228" cy="0"/>
            </a:xfrm>
            <a:prstGeom prst="line">
              <a:avLst/>
            </a:prstGeom>
            <a:noFill/>
            <a:ln w="38100">
              <a:solidFill>
                <a:srgbClr val="FF0000"/>
              </a:solidFill>
              <a:round/>
              <a:headEnd type="arrow" w="sm" len="med"/>
              <a:tailEnd type="none" w="sm" len="sm"/>
            </a:ln>
          </p:spPr>
          <p:txBody>
            <a:bodyPr wrap="none" anchor="ctr"/>
            <a:lstStyle/>
            <a:p>
              <a:pPr>
                <a:defRPr/>
              </a:pPr>
              <a:endParaRPr lang="en-US" dirty="0">
                <a:latin typeface="+mj-lt"/>
              </a:endParaRPr>
            </a:p>
          </p:txBody>
        </p:sp>
        <p:sp>
          <p:nvSpPr>
            <p:cNvPr id="1067" name="Line 24"/>
            <p:cNvSpPr>
              <a:spLocks noChangeShapeType="1"/>
            </p:cNvSpPr>
            <p:nvPr/>
          </p:nvSpPr>
          <p:spPr bwMode="auto">
            <a:xfrm rot="10800000" flipV="1">
              <a:off x="1756" y="1768"/>
              <a:ext cx="228" cy="0"/>
            </a:xfrm>
            <a:prstGeom prst="line">
              <a:avLst/>
            </a:prstGeom>
            <a:noFill/>
            <a:ln w="38100">
              <a:solidFill>
                <a:srgbClr val="FF0000"/>
              </a:solidFill>
              <a:round/>
              <a:headEnd type="arrow" w="sm" len="med"/>
              <a:tailEnd type="none" w="sm" len="sm"/>
            </a:ln>
          </p:spPr>
          <p:txBody>
            <a:bodyPr wrap="none" anchor="ctr"/>
            <a:lstStyle/>
            <a:p>
              <a:pPr>
                <a:defRPr/>
              </a:pPr>
              <a:endParaRPr lang="en-US" dirty="0">
                <a:latin typeface="+mj-lt"/>
              </a:endParaRPr>
            </a:p>
          </p:txBody>
        </p:sp>
      </p:grpSp>
      <p:sp>
        <p:nvSpPr>
          <p:cNvPr id="692249" name="Line 25"/>
          <p:cNvSpPr>
            <a:spLocks noChangeShapeType="1"/>
          </p:cNvSpPr>
          <p:nvPr/>
        </p:nvSpPr>
        <p:spPr bwMode="auto">
          <a:xfrm rot="10800000" flipH="1">
            <a:off x="4648200" y="1771650"/>
            <a:ext cx="0" cy="374650"/>
          </a:xfrm>
          <a:prstGeom prst="line">
            <a:avLst/>
          </a:prstGeom>
          <a:noFill/>
          <a:ln w="38100">
            <a:solidFill>
              <a:srgbClr val="FF0000"/>
            </a:solidFill>
            <a:round/>
            <a:headEnd type="arrow" w="sm" len="med"/>
            <a:tailEnd type="none" w="sm" len="sm"/>
          </a:ln>
        </p:spPr>
        <p:txBody>
          <a:bodyPr wrap="none" anchor="ctr"/>
          <a:lstStyle/>
          <a:p>
            <a:pPr>
              <a:defRPr/>
            </a:pPr>
            <a:endParaRPr lang="en-US" dirty="0">
              <a:latin typeface="+mj-lt"/>
            </a:endParaRPr>
          </a:p>
        </p:txBody>
      </p:sp>
      <p:sp>
        <p:nvSpPr>
          <p:cNvPr id="692250" name="AutoShape 26"/>
          <p:cNvSpPr>
            <a:spLocks noChangeArrowheads="1"/>
          </p:cNvSpPr>
          <p:nvPr/>
        </p:nvSpPr>
        <p:spPr bwMode="auto">
          <a:xfrm>
            <a:off x="3648075" y="4038600"/>
            <a:ext cx="242888" cy="238125"/>
          </a:xfrm>
          <a:prstGeom prst="flowChartDelay">
            <a:avLst/>
          </a:prstGeom>
          <a:solidFill>
            <a:schemeClr val="hlink"/>
          </a:solidFill>
          <a:ln w="9525" algn="ctr">
            <a:solidFill>
              <a:schemeClr val="hlink"/>
            </a:solidFill>
            <a:miter lim="800000"/>
            <a:headEnd/>
            <a:tailEnd/>
          </a:ln>
        </p:spPr>
        <p:txBody>
          <a:bodyPr wrap="none" anchor="ctr"/>
          <a:lstStyle/>
          <a:p>
            <a:pPr>
              <a:defRPr/>
            </a:pPr>
            <a:endParaRPr lang="en-US" dirty="0">
              <a:latin typeface="+mj-lt"/>
            </a:endParaRPr>
          </a:p>
        </p:txBody>
      </p:sp>
      <p:graphicFrame>
        <p:nvGraphicFramePr>
          <p:cNvPr id="692251" name="Object 2"/>
          <p:cNvGraphicFramePr>
            <a:graphicFrameLocks noChangeAspect="1"/>
          </p:cNvGraphicFramePr>
          <p:nvPr/>
        </p:nvGraphicFramePr>
        <p:xfrm>
          <a:off x="3509963" y="3263900"/>
          <a:ext cx="530225" cy="368300"/>
        </p:xfrm>
        <a:graphic>
          <a:graphicData uri="http://schemas.openxmlformats.org/presentationml/2006/ole">
            <mc:AlternateContent xmlns:mc="http://schemas.openxmlformats.org/markup-compatibility/2006">
              <mc:Choice xmlns:v="urn:schemas-microsoft-com:vml" Requires="v">
                <p:oleObj spid="_x0000_s6223" name="Bitmap Image" r:id="rId5" imgW="219222" imgH="152260" progId="PBrush">
                  <p:embed/>
                </p:oleObj>
              </mc:Choice>
              <mc:Fallback>
                <p:oleObj name="Bitmap Image" r:id="rId5" imgW="219222" imgH="152260" progId="PBrush">
                  <p:embed/>
                  <p:pic>
                    <p:nvPicPr>
                      <p:cNvPr id="0" name=""/>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a:off x="3509963" y="3263900"/>
                        <a:ext cx="530225" cy="368300"/>
                      </a:xfrm>
                      <a:prstGeom prst="rect">
                        <a:avLst/>
                      </a:prstGeom>
                      <a:noFill/>
                      <a:ln>
                        <a:noFill/>
                      </a:ln>
                      <a:effectLst/>
                      <a:extLst>
                        <a:ext uri="{909E8E84-426E-40dd-AFC4-6F175D3DCCD1}">
                          <a14:hiddenFill xmlns:a14="http://schemas.microsoft.com/office/drawing/2010/main">
                            <a:solidFill>
                              <a:schemeClr val="tx2">
                                <a:alpha val="50000"/>
                              </a:schemeClr>
                            </a:solidFill>
                          </a14:hiddenFill>
                        </a:ext>
                        <a:ext uri="{91240B29-F687-4f45-9708-019B960494DF}">
                          <a14:hiddenLine xmlns:a14="http://schemas.microsoft.com/office/drawing/2010/main" w="9525">
                            <a:solidFill>
                              <a:srgbClr val="5E84B8"/>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92252" name="Object 3"/>
          <p:cNvGraphicFramePr>
            <a:graphicFrameLocks noChangeAspect="1"/>
          </p:cNvGraphicFramePr>
          <p:nvPr/>
        </p:nvGraphicFramePr>
        <p:xfrm>
          <a:off x="3543300" y="4013200"/>
          <a:ext cx="457200" cy="304800"/>
        </p:xfrm>
        <a:graphic>
          <a:graphicData uri="http://schemas.openxmlformats.org/presentationml/2006/ole">
            <mc:AlternateContent xmlns:mc="http://schemas.openxmlformats.org/markup-compatibility/2006">
              <mc:Choice xmlns:v="urn:schemas-microsoft-com:vml" Requires="v">
                <p:oleObj spid="_x0000_s6224" name="Bitmap Image" r:id="rId7" imgW="228571" imgH="152260" progId="PBrush">
                  <p:embed/>
                </p:oleObj>
              </mc:Choice>
              <mc:Fallback>
                <p:oleObj name="Bitmap Image" r:id="rId7" imgW="228571" imgH="152260" progId="PBrush">
                  <p:embed/>
                  <p:pic>
                    <p:nvPicPr>
                      <p:cNvPr id="0" name=""/>
                      <p:cNvPicPr>
                        <a:picLocks noChangeAspect="1" noChangeArrowheads="1"/>
                      </p:cNvPicPr>
                      <p:nvPr/>
                    </p:nvPicPr>
                    <p:blipFill>
                      <a:blip r:embed="rId8">
                        <a:alphaModFix amt="50000"/>
                        <a:extLst>
                          <a:ext uri="{28A0092B-C50C-407E-A947-70E740481C1C}">
                            <a14:useLocalDpi xmlns:a14="http://schemas.microsoft.com/office/drawing/2010/main" val="0"/>
                          </a:ext>
                        </a:extLst>
                      </a:blip>
                      <a:srcRect/>
                      <a:stretch>
                        <a:fillRect/>
                      </a:stretch>
                    </p:blipFill>
                    <p:spPr bwMode="auto">
                      <a:xfrm>
                        <a:off x="3543300" y="4013200"/>
                        <a:ext cx="457200" cy="304800"/>
                      </a:xfrm>
                      <a:prstGeom prst="rect">
                        <a:avLst/>
                      </a:prstGeom>
                      <a:noFill/>
                      <a:ln>
                        <a:noFill/>
                      </a:ln>
                      <a:effectLst/>
                      <a:extLst>
                        <a:ext uri="{909E8E84-426E-40dd-AFC4-6F175D3DCCD1}">
                          <a14:hiddenFill xmlns:a14="http://schemas.microsoft.com/office/drawing/2010/main">
                            <a:solidFill>
                              <a:schemeClr val="tx2">
                                <a:alpha val="50000"/>
                              </a:schemeClr>
                            </a:solidFill>
                          </a14:hiddenFill>
                        </a:ext>
                        <a:ext uri="{91240B29-F687-4f45-9708-019B960494DF}">
                          <a14:hiddenLine xmlns:a14="http://schemas.microsoft.com/office/drawing/2010/main" w="9525">
                            <a:solidFill>
                              <a:srgbClr val="5E84B8"/>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6" name="Group 29"/>
          <p:cNvGrpSpPr>
            <a:grpSpLocks/>
          </p:cNvGrpSpPr>
          <p:nvPr/>
        </p:nvGrpSpPr>
        <p:grpSpPr bwMode="auto">
          <a:xfrm>
            <a:off x="3181350" y="3327400"/>
            <a:ext cx="450850" cy="349250"/>
            <a:chOff x="2004" y="1760"/>
            <a:chExt cx="284" cy="220"/>
          </a:xfrm>
        </p:grpSpPr>
        <p:sp>
          <p:nvSpPr>
            <p:cNvPr id="1060" name="Line 30"/>
            <p:cNvSpPr>
              <a:spLocks noChangeShapeType="1"/>
            </p:cNvSpPr>
            <p:nvPr/>
          </p:nvSpPr>
          <p:spPr bwMode="auto">
            <a:xfrm>
              <a:off x="2004" y="1772"/>
              <a:ext cx="120"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61" name="Line 31"/>
            <p:cNvSpPr>
              <a:spLocks noChangeShapeType="1"/>
            </p:cNvSpPr>
            <p:nvPr/>
          </p:nvSpPr>
          <p:spPr bwMode="auto">
            <a:xfrm>
              <a:off x="2004" y="1968"/>
              <a:ext cx="120"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62" name="Line 32"/>
            <p:cNvSpPr>
              <a:spLocks noChangeShapeType="1"/>
            </p:cNvSpPr>
            <p:nvPr/>
          </p:nvSpPr>
          <p:spPr bwMode="auto">
            <a:xfrm>
              <a:off x="2128" y="1760"/>
              <a:ext cx="0" cy="72"/>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63" name="Line 33"/>
            <p:cNvSpPr>
              <a:spLocks noChangeShapeType="1"/>
            </p:cNvSpPr>
            <p:nvPr/>
          </p:nvSpPr>
          <p:spPr bwMode="auto">
            <a:xfrm>
              <a:off x="2123" y="1864"/>
              <a:ext cx="0" cy="116"/>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64" name="Line 34"/>
            <p:cNvSpPr>
              <a:spLocks noChangeShapeType="1"/>
            </p:cNvSpPr>
            <p:nvPr/>
          </p:nvSpPr>
          <p:spPr bwMode="auto">
            <a:xfrm>
              <a:off x="2116" y="1868"/>
              <a:ext cx="172"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65" name="Line 35"/>
            <p:cNvSpPr>
              <a:spLocks noChangeShapeType="1"/>
            </p:cNvSpPr>
            <p:nvPr/>
          </p:nvSpPr>
          <p:spPr bwMode="auto">
            <a:xfrm>
              <a:off x="2120" y="1824"/>
              <a:ext cx="164"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grpSp>
      <p:graphicFrame>
        <p:nvGraphicFramePr>
          <p:cNvPr id="692260" name="Object 4"/>
          <p:cNvGraphicFramePr>
            <a:graphicFrameLocks noChangeAspect="1"/>
          </p:cNvGraphicFramePr>
          <p:nvPr/>
        </p:nvGraphicFramePr>
        <p:xfrm>
          <a:off x="4938713" y="2578100"/>
          <a:ext cx="495300" cy="368300"/>
        </p:xfrm>
        <a:graphic>
          <a:graphicData uri="http://schemas.openxmlformats.org/presentationml/2006/ole">
            <mc:AlternateContent xmlns:mc="http://schemas.openxmlformats.org/markup-compatibility/2006">
              <mc:Choice xmlns:v="urn:schemas-microsoft-com:vml" Requires="v">
                <p:oleObj spid="_x0000_s6225" name="Bitmap Image" r:id="rId9" imgW="228571" imgH="152260" progId="PBrush">
                  <p:embed/>
                </p:oleObj>
              </mc:Choice>
              <mc:Fallback>
                <p:oleObj name="Bitmap Image" r:id="rId9" imgW="228571" imgH="152260" progId="PBrush">
                  <p:embed/>
                  <p:pic>
                    <p:nvPicPr>
                      <p:cNvPr id="0" name=""/>
                      <p:cNvPicPr>
                        <a:picLocks noChangeAspect="1" noChangeArrowheads="1"/>
                      </p:cNvPicPr>
                      <p:nvPr/>
                    </p:nvPicPr>
                    <p:blipFill>
                      <a:blip r:embed="rId10">
                        <a:alphaModFix amt="50000"/>
                        <a:extLst>
                          <a:ext uri="{28A0092B-C50C-407E-A947-70E740481C1C}">
                            <a14:useLocalDpi xmlns:a14="http://schemas.microsoft.com/office/drawing/2010/main" val="0"/>
                          </a:ext>
                        </a:extLst>
                      </a:blip>
                      <a:srcRect/>
                      <a:stretch>
                        <a:fillRect/>
                      </a:stretch>
                    </p:blipFill>
                    <p:spPr bwMode="auto">
                      <a:xfrm>
                        <a:off x="4938713" y="2578100"/>
                        <a:ext cx="495300" cy="368300"/>
                      </a:xfrm>
                      <a:prstGeom prst="rect">
                        <a:avLst/>
                      </a:prstGeom>
                      <a:noFill/>
                      <a:ln>
                        <a:noFill/>
                      </a:ln>
                      <a:effectLst/>
                      <a:extLst>
                        <a:ext uri="{909E8E84-426E-40dd-AFC4-6F175D3DCCD1}">
                          <a14:hiddenFill xmlns:a14="http://schemas.microsoft.com/office/drawing/2010/main">
                            <a:solidFill>
                              <a:schemeClr val="tx2">
                                <a:alpha val="50000"/>
                              </a:schemeClr>
                            </a:solidFill>
                          </a14:hiddenFill>
                        </a:ext>
                        <a:ext uri="{91240B29-F687-4f45-9708-019B960494DF}">
                          <a14:hiddenLine xmlns:a14="http://schemas.microsoft.com/office/drawing/2010/main" w="9525">
                            <a:solidFill>
                              <a:srgbClr val="5E84B8"/>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7" name="Group 37"/>
          <p:cNvGrpSpPr>
            <a:grpSpLocks/>
          </p:cNvGrpSpPr>
          <p:nvPr/>
        </p:nvGrpSpPr>
        <p:grpSpPr bwMode="auto">
          <a:xfrm>
            <a:off x="4578350" y="2197100"/>
            <a:ext cx="463550" cy="1282700"/>
            <a:chOff x="2884" y="1048"/>
            <a:chExt cx="292" cy="808"/>
          </a:xfrm>
        </p:grpSpPr>
        <p:sp>
          <p:nvSpPr>
            <p:cNvPr id="1053" name="Line 38"/>
            <p:cNvSpPr>
              <a:spLocks noChangeShapeType="1"/>
            </p:cNvSpPr>
            <p:nvPr/>
          </p:nvSpPr>
          <p:spPr bwMode="auto">
            <a:xfrm rot="10800000">
              <a:off x="3020" y="1420"/>
              <a:ext cx="156"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54" name="Line 39"/>
            <p:cNvSpPr>
              <a:spLocks noChangeShapeType="1"/>
            </p:cNvSpPr>
            <p:nvPr/>
          </p:nvSpPr>
          <p:spPr bwMode="auto">
            <a:xfrm rot="10800000" flipH="1" flipV="1">
              <a:off x="3028" y="1412"/>
              <a:ext cx="0" cy="444"/>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55" name="Line 40"/>
            <p:cNvSpPr>
              <a:spLocks noChangeShapeType="1"/>
            </p:cNvSpPr>
            <p:nvPr/>
          </p:nvSpPr>
          <p:spPr bwMode="auto">
            <a:xfrm rot="10800000">
              <a:off x="2884" y="1844"/>
              <a:ext cx="136"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56" name="Line 41"/>
            <p:cNvSpPr>
              <a:spLocks noChangeShapeType="1"/>
            </p:cNvSpPr>
            <p:nvPr/>
          </p:nvSpPr>
          <p:spPr bwMode="auto">
            <a:xfrm rot="10800000" flipH="1" flipV="1">
              <a:off x="2928" y="1048"/>
              <a:ext cx="0" cy="136"/>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57" name="Line 42"/>
            <p:cNvSpPr>
              <a:spLocks noChangeShapeType="1"/>
            </p:cNvSpPr>
            <p:nvPr/>
          </p:nvSpPr>
          <p:spPr bwMode="auto">
            <a:xfrm rot="10800000">
              <a:off x="2916" y="1193"/>
              <a:ext cx="116"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58" name="Line 43"/>
            <p:cNvSpPr>
              <a:spLocks noChangeShapeType="1"/>
            </p:cNvSpPr>
            <p:nvPr/>
          </p:nvSpPr>
          <p:spPr bwMode="auto">
            <a:xfrm rot="10800000" flipH="1" flipV="1">
              <a:off x="3020" y="1179"/>
              <a:ext cx="0" cy="20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sp>
          <p:nvSpPr>
            <p:cNvPr id="1059" name="Line 44"/>
            <p:cNvSpPr>
              <a:spLocks noChangeShapeType="1"/>
            </p:cNvSpPr>
            <p:nvPr/>
          </p:nvSpPr>
          <p:spPr bwMode="auto">
            <a:xfrm rot="10800000">
              <a:off x="3008" y="1380"/>
              <a:ext cx="168" cy="0"/>
            </a:xfrm>
            <a:prstGeom prst="line">
              <a:avLst/>
            </a:prstGeom>
            <a:noFill/>
            <a:ln w="38100">
              <a:solidFill>
                <a:srgbClr val="FF0000"/>
              </a:solidFill>
              <a:round/>
              <a:headEnd type="none" w="sm" len="sm"/>
              <a:tailEnd type="none" w="sm" len="sm"/>
            </a:ln>
          </p:spPr>
          <p:txBody>
            <a:bodyPr wrap="none" anchor="ctr"/>
            <a:lstStyle/>
            <a:p>
              <a:pPr>
                <a:defRPr/>
              </a:pPr>
              <a:endParaRPr lang="en-US" dirty="0">
                <a:latin typeface="+mj-lt"/>
              </a:endParaRPr>
            </a:p>
          </p:txBody>
        </p:sp>
      </p:grpSp>
      <p:pic>
        <p:nvPicPr>
          <p:cNvPr id="692269" name="Picture 45"/>
          <p:cNvPicPr>
            <a:picLocks noChangeAspect="1" noChangeArrowheads="1"/>
          </p:cNvPicPr>
          <p:nvPr/>
        </p:nvPicPr>
        <p:blipFill>
          <a:blip r:embed="rId11"/>
          <a:srcRect/>
          <a:stretch>
            <a:fillRect/>
          </a:stretch>
        </p:blipFill>
        <p:spPr bwMode="auto">
          <a:xfrm>
            <a:off x="4254500" y="3302000"/>
            <a:ext cx="457200" cy="304800"/>
          </a:xfrm>
          <a:prstGeom prst="rect">
            <a:avLst/>
          </a:prstGeom>
          <a:noFill/>
          <a:ln w="9525">
            <a:noFill/>
            <a:miter lim="800000"/>
            <a:headEnd/>
            <a:tailEnd/>
          </a:ln>
        </p:spPr>
      </p:pic>
      <p:sp>
        <p:nvSpPr>
          <p:cNvPr id="692270" name="Rectangle 46"/>
          <p:cNvSpPr>
            <a:spLocks noChangeArrowheads="1"/>
          </p:cNvSpPr>
          <p:nvPr/>
        </p:nvSpPr>
        <p:spPr bwMode="auto">
          <a:xfrm>
            <a:off x="4752975" y="2319338"/>
            <a:ext cx="142875" cy="88900"/>
          </a:xfrm>
          <a:prstGeom prst="rect">
            <a:avLst/>
          </a:prstGeom>
          <a:solidFill>
            <a:srgbClr val="969696"/>
          </a:solidFill>
          <a:ln w="9525" algn="ctr">
            <a:noFill/>
            <a:miter lim="800000"/>
            <a:headEnd/>
            <a:tailEnd/>
          </a:ln>
        </p:spPr>
        <p:txBody>
          <a:bodyPr wrap="none" anchor="ctr"/>
          <a:lstStyle/>
          <a:p>
            <a:pPr>
              <a:defRPr/>
            </a:pPr>
            <a:endParaRPr lang="en-US" dirty="0">
              <a:latin typeface="+mj-lt"/>
            </a:endParaRPr>
          </a:p>
        </p:txBody>
      </p:sp>
      <p:grpSp>
        <p:nvGrpSpPr>
          <p:cNvPr id="8" name="Group 47"/>
          <p:cNvGrpSpPr>
            <a:grpSpLocks/>
          </p:cNvGrpSpPr>
          <p:nvPr/>
        </p:nvGrpSpPr>
        <p:grpSpPr bwMode="auto">
          <a:xfrm>
            <a:off x="2781300" y="4051300"/>
            <a:ext cx="368300" cy="317500"/>
            <a:chOff x="1752" y="1768"/>
            <a:chExt cx="232" cy="200"/>
          </a:xfrm>
        </p:grpSpPr>
        <p:sp>
          <p:nvSpPr>
            <p:cNvPr id="1051" name="Line 48"/>
            <p:cNvSpPr>
              <a:spLocks noChangeShapeType="1"/>
            </p:cNvSpPr>
            <p:nvPr/>
          </p:nvSpPr>
          <p:spPr bwMode="auto">
            <a:xfrm rot="10800000" flipV="1">
              <a:off x="1752" y="1968"/>
              <a:ext cx="228" cy="0"/>
            </a:xfrm>
            <a:prstGeom prst="line">
              <a:avLst/>
            </a:prstGeom>
            <a:noFill/>
            <a:ln w="38100">
              <a:solidFill>
                <a:srgbClr val="FF0000"/>
              </a:solidFill>
              <a:round/>
              <a:headEnd type="arrow" w="sm" len="med"/>
              <a:tailEnd type="none" w="sm" len="sm"/>
            </a:ln>
          </p:spPr>
          <p:txBody>
            <a:bodyPr wrap="none" anchor="ctr"/>
            <a:lstStyle/>
            <a:p>
              <a:pPr>
                <a:defRPr/>
              </a:pPr>
              <a:endParaRPr lang="en-US" dirty="0">
                <a:latin typeface="+mj-lt"/>
              </a:endParaRPr>
            </a:p>
          </p:txBody>
        </p:sp>
        <p:sp>
          <p:nvSpPr>
            <p:cNvPr id="1052" name="Line 49"/>
            <p:cNvSpPr>
              <a:spLocks noChangeShapeType="1"/>
            </p:cNvSpPr>
            <p:nvPr/>
          </p:nvSpPr>
          <p:spPr bwMode="auto">
            <a:xfrm rot="10800000" flipV="1">
              <a:off x="1756" y="1768"/>
              <a:ext cx="228" cy="0"/>
            </a:xfrm>
            <a:prstGeom prst="line">
              <a:avLst/>
            </a:prstGeom>
            <a:noFill/>
            <a:ln w="38100">
              <a:solidFill>
                <a:srgbClr val="FF0000"/>
              </a:solidFill>
              <a:round/>
              <a:headEnd type="arrow" w="sm" len="med"/>
              <a:tailEnd type="none" w="sm" len="sm"/>
            </a:ln>
          </p:spPr>
          <p:txBody>
            <a:bodyPr wrap="none" anchor="ctr"/>
            <a:lstStyle/>
            <a:p>
              <a:pPr>
                <a:defRPr/>
              </a:pPr>
              <a:endParaRPr lang="en-US" dirty="0">
                <a:latin typeface="+mj-lt"/>
              </a:endParaRPr>
            </a:p>
          </p:txBody>
        </p:sp>
      </p:grpSp>
      <p:sp>
        <p:nvSpPr>
          <p:cNvPr id="692274" name="Rectangle 50"/>
          <p:cNvSpPr>
            <a:spLocks noChangeArrowheads="1"/>
          </p:cNvSpPr>
          <p:nvPr/>
        </p:nvSpPr>
        <p:spPr bwMode="auto">
          <a:xfrm>
            <a:off x="3924300" y="1536700"/>
            <a:ext cx="1866900" cy="203200"/>
          </a:xfrm>
          <a:prstGeom prst="rect">
            <a:avLst/>
          </a:prstGeom>
          <a:solidFill>
            <a:schemeClr val="bg1"/>
          </a:solidFill>
          <a:ln w="9525" algn="ctr">
            <a:noFill/>
            <a:miter lim="800000"/>
            <a:headEnd/>
            <a:tailEnd/>
          </a:ln>
        </p:spPr>
        <p:txBody>
          <a:bodyPr wrap="none" anchor="ctr"/>
          <a:lstStyle/>
          <a:p>
            <a:pPr>
              <a:defRPr/>
            </a:pPr>
            <a:endParaRPr lang="en-US" dirty="0">
              <a:latin typeface="+mj-lt"/>
            </a:endParaRPr>
          </a:p>
        </p:txBody>
      </p:sp>
      <p:sp>
        <p:nvSpPr>
          <p:cNvPr id="692275" name="Rectangle 51"/>
          <p:cNvSpPr>
            <a:spLocks noChangeArrowheads="1"/>
          </p:cNvSpPr>
          <p:nvPr/>
        </p:nvSpPr>
        <p:spPr bwMode="auto">
          <a:xfrm>
            <a:off x="4775200" y="1703388"/>
            <a:ext cx="88900" cy="609600"/>
          </a:xfrm>
          <a:prstGeom prst="rect">
            <a:avLst/>
          </a:prstGeom>
          <a:solidFill>
            <a:schemeClr val="bg1"/>
          </a:solidFill>
          <a:ln w="9525" algn="ctr">
            <a:solidFill>
              <a:schemeClr val="bg1"/>
            </a:solidFill>
            <a:miter lim="800000"/>
            <a:headEnd/>
            <a:tailEnd/>
          </a:ln>
        </p:spPr>
        <p:txBody>
          <a:bodyPr wrap="none" anchor="ctr"/>
          <a:lstStyle/>
          <a:p>
            <a:pPr>
              <a:defRPr/>
            </a:pPr>
            <a:endParaRPr lang="en-US" dirty="0">
              <a:latin typeface="+mj-lt"/>
            </a:endParaRPr>
          </a:p>
        </p:txBody>
      </p:sp>
      <p:sp>
        <p:nvSpPr>
          <p:cNvPr id="692276" name="Rectangle 52"/>
          <p:cNvSpPr>
            <a:spLocks noChangeArrowheads="1"/>
          </p:cNvSpPr>
          <p:nvPr/>
        </p:nvSpPr>
        <p:spPr bwMode="auto">
          <a:xfrm>
            <a:off x="4725988" y="2192338"/>
            <a:ext cx="177800" cy="120650"/>
          </a:xfrm>
          <a:prstGeom prst="rect">
            <a:avLst/>
          </a:prstGeom>
          <a:solidFill>
            <a:schemeClr val="bg1"/>
          </a:solidFill>
          <a:ln w="9525" algn="ctr">
            <a:solidFill>
              <a:schemeClr val="bg1"/>
            </a:solidFill>
            <a:miter lim="800000"/>
            <a:headEnd/>
            <a:tailEnd/>
          </a:ln>
        </p:spPr>
        <p:txBody>
          <a:bodyPr wrap="none" anchor="ctr"/>
          <a:lstStyle/>
          <a:p>
            <a:pPr>
              <a:defRPr/>
            </a:pPr>
            <a:endParaRPr lang="en-US" dirty="0">
              <a:latin typeface="+mj-lt"/>
            </a:endParaRPr>
          </a:p>
        </p:txBody>
      </p:sp>
      <p:sp>
        <p:nvSpPr>
          <p:cNvPr id="692277" name="Text Box 53"/>
          <p:cNvSpPr txBox="1">
            <a:spLocks noChangeArrowheads="1"/>
          </p:cNvSpPr>
          <p:nvPr/>
        </p:nvSpPr>
        <p:spPr bwMode="auto">
          <a:xfrm>
            <a:off x="2463800" y="3187700"/>
            <a:ext cx="381000" cy="1328738"/>
          </a:xfrm>
          <a:prstGeom prst="rect">
            <a:avLst/>
          </a:prstGeom>
          <a:noFill/>
          <a:ln w="9525" algn="ctr">
            <a:noFill/>
            <a:miter lim="800000"/>
            <a:headEnd/>
            <a:tailEnd/>
          </a:ln>
        </p:spPr>
        <p:txBody>
          <a:bodyPr>
            <a:spAutoFit/>
          </a:bodyPr>
          <a:lstStyle/>
          <a:p>
            <a:pPr algn="ctr">
              <a:spcBef>
                <a:spcPct val="50000"/>
              </a:spcBef>
              <a:defRPr/>
            </a:pPr>
            <a:r>
              <a:rPr lang="en-US" sz="1800" dirty="0">
                <a:latin typeface="+mj-lt"/>
              </a:rPr>
              <a:t>AB</a:t>
            </a:r>
          </a:p>
          <a:p>
            <a:pPr algn="ctr">
              <a:spcBef>
                <a:spcPct val="50000"/>
              </a:spcBef>
              <a:defRPr/>
            </a:pPr>
            <a:r>
              <a:rPr lang="en-US" sz="1800" dirty="0">
                <a:latin typeface="+mj-lt"/>
              </a:rPr>
              <a:t>CD</a:t>
            </a:r>
          </a:p>
        </p:txBody>
      </p:sp>
      <p:sp>
        <p:nvSpPr>
          <p:cNvPr id="692278" name="Text Box 54"/>
          <p:cNvSpPr txBox="1">
            <a:spLocks noChangeArrowheads="1"/>
          </p:cNvSpPr>
          <p:nvPr/>
        </p:nvSpPr>
        <p:spPr bwMode="auto">
          <a:xfrm>
            <a:off x="5588000" y="1562100"/>
            <a:ext cx="457200" cy="366713"/>
          </a:xfrm>
          <a:prstGeom prst="rect">
            <a:avLst/>
          </a:prstGeom>
          <a:noFill/>
          <a:ln w="9525" algn="ctr">
            <a:noFill/>
            <a:miter lim="800000"/>
            <a:headEnd/>
            <a:tailEnd/>
          </a:ln>
        </p:spPr>
        <p:txBody>
          <a:bodyPr>
            <a:spAutoFit/>
          </a:bodyPr>
          <a:lstStyle/>
          <a:p>
            <a:pPr>
              <a:spcBef>
                <a:spcPct val="50000"/>
              </a:spcBef>
              <a:defRPr/>
            </a:pPr>
            <a:r>
              <a:rPr lang="en-US" sz="1800" dirty="0">
                <a:latin typeface="+mj-lt"/>
              </a:rPr>
              <a:t>F</a:t>
            </a:r>
          </a:p>
        </p:txBody>
      </p:sp>
      <p:sp>
        <p:nvSpPr>
          <p:cNvPr id="692279" name="Text Box 55"/>
          <p:cNvSpPr txBox="1">
            <a:spLocks noChangeArrowheads="1"/>
          </p:cNvSpPr>
          <p:nvPr/>
        </p:nvSpPr>
        <p:spPr bwMode="auto">
          <a:xfrm>
            <a:off x="4483100" y="1435100"/>
            <a:ext cx="457200" cy="366713"/>
          </a:xfrm>
          <a:prstGeom prst="rect">
            <a:avLst/>
          </a:prstGeom>
          <a:noFill/>
          <a:ln w="9525" algn="ctr">
            <a:noFill/>
            <a:miter lim="800000"/>
            <a:headEnd/>
            <a:tailEnd/>
          </a:ln>
        </p:spPr>
        <p:txBody>
          <a:bodyPr>
            <a:spAutoFit/>
          </a:bodyPr>
          <a:lstStyle/>
          <a:p>
            <a:pPr>
              <a:spcBef>
                <a:spcPct val="50000"/>
              </a:spcBef>
              <a:defRPr/>
            </a:pPr>
            <a:r>
              <a:rPr lang="en-US" sz="1800" dirty="0">
                <a:latin typeface="+mj-lt"/>
              </a:rPr>
              <a:t>E</a:t>
            </a:r>
          </a:p>
        </p:txBody>
      </p:sp>
      <p:sp>
        <p:nvSpPr>
          <p:cNvPr id="1048" name="Text Box 56"/>
          <p:cNvSpPr txBox="1">
            <a:spLocks noChangeArrowheads="1"/>
          </p:cNvSpPr>
          <p:nvPr/>
        </p:nvSpPr>
        <p:spPr bwMode="auto">
          <a:xfrm>
            <a:off x="990600" y="5715000"/>
            <a:ext cx="7594600" cy="366713"/>
          </a:xfrm>
          <a:prstGeom prst="rect">
            <a:avLst/>
          </a:prstGeom>
          <a:noFill/>
          <a:ln w="9525" algn="ctr">
            <a:noFill/>
            <a:miter lim="800000"/>
            <a:headEnd/>
            <a:tailEnd/>
          </a:ln>
        </p:spPr>
        <p:txBody>
          <a:bodyPr>
            <a:spAutoFit/>
          </a:bodyPr>
          <a:lstStyle/>
          <a:p>
            <a:pPr algn="ctr">
              <a:spcBef>
                <a:spcPct val="50000"/>
              </a:spcBef>
              <a:defRPr/>
            </a:pPr>
            <a:r>
              <a:rPr lang="en-US" sz="1800" dirty="0">
                <a:latin typeface="+mj-lt"/>
              </a:rPr>
              <a:t>Implementing Logic on FPGA: F = {(A+B)CD} </a:t>
            </a:r>
            <a:r>
              <a:rPr lang="en-US" sz="1800" dirty="0">
                <a:latin typeface="+mj-lt"/>
                <a:sym typeface="Symbol" pitchFamily="18" charset="2"/>
              </a:rPr>
              <a:t></a:t>
            </a:r>
            <a:r>
              <a:rPr lang="en-US" sz="1800" dirty="0">
                <a:latin typeface="+mj-lt"/>
              </a:rPr>
              <a:t> E</a:t>
            </a:r>
          </a:p>
        </p:txBody>
      </p:sp>
      <p:pic>
        <p:nvPicPr>
          <p:cNvPr id="692282" name="Picture 58" descr="Simplified example code"/>
          <p:cNvPicPr>
            <a:picLocks noChangeAspect="1" noChangeArrowheads="1"/>
          </p:cNvPicPr>
          <p:nvPr/>
        </p:nvPicPr>
        <p:blipFill>
          <a:blip r:embed="rId12"/>
          <a:srcRect/>
          <a:stretch>
            <a:fillRect/>
          </a:stretch>
        </p:blipFill>
        <p:spPr bwMode="auto">
          <a:xfrm>
            <a:off x="5410200" y="2133600"/>
            <a:ext cx="3556000" cy="3430588"/>
          </a:xfrm>
          <a:prstGeom prst="rect">
            <a:avLst/>
          </a:prstGeom>
          <a:noFill/>
          <a:ln w="9525">
            <a:noFill/>
            <a:miter lim="800000"/>
            <a:headEnd/>
            <a:tailEnd/>
          </a:ln>
        </p:spPr>
      </p:pic>
      <p:sp>
        <p:nvSpPr>
          <p:cNvPr id="692284" name="Text Box 60"/>
          <p:cNvSpPr txBox="1">
            <a:spLocks noChangeArrowheads="1"/>
          </p:cNvSpPr>
          <p:nvPr/>
        </p:nvSpPr>
        <p:spPr bwMode="auto">
          <a:xfrm>
            <a:off x="5343525" y="1754188"/>
            <a:ext cx="3660775" cy="366712"/>
          </a:xfrm>
          <a:prstGeom prst="rect">
            <a:avLst/>
          </a:prstGeom>
          <a:noFill/>
          <a:ln w="9525" algn="ctr">
            <a:noFill/>
            <a:miter lim="800000"/>
            <a:headEnd/>
            <a:tailEnd/>
          </a:ln>
        </p:spPr>
        <p:txBody>
          <a:bodyPr>
            <a:spAutoFit/>
          </a:bodyPr>
          <a:lstStyle/>
          <a:p>
            <a:pPr algn="ctr">
              <a:spcBef>
                <a:spcPct val="50000"/>
              </a:spcBef>
              <a:defRPr/>
            </a:pPr>
            <a:r>
              <a:rPr lang="en-US" sz="1800" dirty="0">
                <a:latin typeface="+mj-lt"/>
              </a:rPr>
              <a:t>LabVIEW FPGA Code</a:t>
            </a:r>
          </a:p>
        </p:txBody>
      </p:sp>
      <p:sp>
        <p:nvSpPr>
          <p:cNvPr id="58" name="Footer Placeholder 5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6700307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228"/>
                                        </p:tgtEl>
                                        <p:attrNameLst>
                                          <p:attrName>style.visibility</p:attrName>
                                        </p:attrNameLst>
                                      </p:cBhvr>
                                      <p:to>
                                        <p:strVal val="visible"/>
                                      </p:to>
                                    </p:set>
                                    <p:animEffect transition="in" filter="fade">
                                      <p:cBhvr>
                                        <p:cTn id="7" dur="2000"/>
                                        <p:tgtEl>
                                          <p:spTgt spid="69222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 0 L -0.21753 0 " pathEditMode="relative" ptsTypes="AA">
                                      <p:cBhvr>
                                        <p:cTn id="11" dur="2000" fill="hold"/>
                                        <p:tgtEl>
                                          <p:spTgt spid="2"/>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 0 L -0.21753 0 " pathEditMode="relative" ptsTypes="AA">
                                      <p:cBhvr>
                                        <p:cTn id="13" dur="2000" fill="hold"/>
                                        <p:tgtEl>
                                          <p:spTgt spid="3"/>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 0 L -0.21753 0 " pathEditMode="relative" ptsTypes="AA">
                                      <p:cBhvr>
                                        <p:cTn id="15" dur="2000" fill="hold"/>
                                        <p:tgtEl>
                                          <p:spTgt spid="4"/>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0 0 L -0.21753 0 " pathEditMode="relative" ptsTypes="AA">
                                      <p:cBhvr>
                                        <p:cTn id="17" dur="2000" fill="hold"/>
                                        <p:tgtEl>
                                          <p:spTgt spid="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 0 L -0.21753 0 " pathEditMode="relative" ptsTypes="AA">
                                      <p:cBhvr>
                                        <p:cTn id="19" dur="2000" fill="hold"/>
                                        <p:tgtEl>
                                          <p:spTgt spid="692249"/>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0 0 L -0.21753 0 " pathEditMode="relative" ptsTypes="AA">
                                      <p:cBhvr>
                                        <p:cTn id="21" dur="2000" fill="hold"/>
                                        <p:tgtEl>
                                          <p:spTgt spid="692250"/>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L -0.21753 0 " pathEditMode="relative" ptsTypes="AA">
                                      <p:cBhvr>
                                        <p:cTn id="23" dur="2000" fill="hold"/>
                                        <p:tgtEl>
                                          <p:spTgt spid="692251"/>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 0 L -0.21753 0 " pathEditMode="relative" ptsTypes="AA">
                                      <p:cBhvr>
                                        <p:cTn id="25" dur="2000" fill="hold"/>
                                        <p:tgtEl>
                                          <p:spTgt spid="692252"/>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 0 L -0.21753 0 " pathEditMode="relative" ptsTypes="AA">
                                      <p:cBhvr>
                                        <p:cTn id="27" dur="2000" fill="hold"/>
                                        <p:tgtEl>
                                          <p:spTgt spid="6"/>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L -0.21753 0 " pathEditMode="relative" ptsTypes="AA">
                                      <p:cBhvr>
                                        <p:cTn id="29" dur="2000" fill="hold"/>
                                        <p:tgtEl>
                                          <p:spTgt spid="692260"/>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 0 L -0.21753 0 " pathEditMode="relative" ptsTypes="AA">
                                      <p:cBhvr>
                                        <p:cTn id="31" dur="2000" fill="hold"/>
                                        <p:tgtEl>
                                          <p:spTgt spid="7"/>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0 0 L -0.21753 0 " pathEditMode="relative" ptsTypes="AA">
                                      <p:cBhvr>
                                        <p:cTn id="33" dur="2000" fill="hold"/>
                                        <p:tgtEl>
                                          <p:spTgt spid="692269"/>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0 0 L -0.21753 0 " pathEditMode="relative" ptsTypes="AA">
                                      <p:cBhvr>
                                        <p:cTn id="35" dur="2000" fill="hold"/>
                                        <p:tgtEl>
                                          <p:spTgt spid="692270"/>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 0 L -0.21753 0 " pathEditMode="relative" ptsTypes="AA">
                                      <p:cBhvr>
                                        <p:cTn id="37" dur="2000" fill="hold"/>
                                        <p:tgtEl>
                                          <p:spTgt spid="8"/>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0 0 L -0.21753 0 " pathEditMode="relative" ptsTypes="AA">
                                      <p:cBhvr>
                                        <p:cTn id="39" dur="2000" fill="hold"/>
                                        <p:tgtEl>
                                          <p:spTgt spid="692274"/>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0 0 L -0.21753 0 " pathEditMode="relative" ptsTypes="AA">
                                      <p:cBhvr>
                                        <p:cTn id="41" dur="2000" fill="hold"/>
                                        <p:tgtEl>
                                          <p:spTgt spid="692275"/>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0 0 L -0.21753 0 " pathEditMode="relative" ptsTypes="AA">
                                      <p:cBhvr>
                                        <p:cTn id="43" dur="2000" fill="hold"/>
                                        <p:tgtEl>
                                          <p:spTgt spid="692276"/>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0 0 L -0.21753 0 " pathEditMode="relative" ptsTypes="AA">
                                      <p:cBhvr>
                                        <p:cTn id="45" dur="2000" fill="hold"/>
                                        <p:tgtEl>
                                          <p:spTgt spid="692277"/>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0 0 L -0.21753 0 " pathEditMode="relative" ptsTypes="AA">
                                      <p:cBhvr>
                                        <p:cTn id="47" dur="2000" fill="hold"/>
                                        <p:tgtEl>
                                          <p:spTgt spid="692278"/>
                                        </p:tgtEl>
                                        <p:attrNameLst>
                                          <p:attrName>ppt_x</p:attrName>
                                          <p:attrName>ppt_y</p:attrName>
                                        </p:attrNameLst>
                                      </p:cBhvr>
                                    </p:animMotion>
                                  </p:childTnLst>
                                </p:cTn>
                              </p:par>
                              <p:par>
                                <p:cTn id="48" presetID="0" presetClass="path" presetSubtype="0" accel="50000" decel="50000" fill="hold" grpId="0" nodeType="withEffect">
                                  <p:stCondLst>
                                    <p:cond delay="0"/>
                                  </p:stCondLst>
                                  <p:childTnLst>
                                    <p:animMotion origin="layout" path="M 0 0 L -0.21753 0 " pathEditMode="relative" ptsTypes="AA">
                                      <p:cBhvr>
                                        <p:cTn id="49" dur="2000" fill="hold"/>
                                        <p:tgtEl>
                                          <p:spTgt spid="692279"/>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 0 L -0.21753 0 " pathEditMode="relative" ptsTypes="AA">
                                      <p:cBhvr>
                                        <p:cTn id="51" dur="2000" fill="hold"/>
                                        <p:tgtEl>
                                          <p:spTgt spid="692228"/>
                                        </p:tgtEl>
                                        <p:attrNameLst>
                                          <p:attrName>ppt_x</p:attrName>
                                          <p:attrName>ppt_y</p:attrName>
                                        </p:attrNameLst>
                                      </p:cBhvr>
                                    </p:animMotion>
                                  </p:childTnLst>
                                </p:cTn>
                              </p:par>
                              <p:par>
                                <p:cTn id="52" presetID="10" presetClass="entr" presetSubtype="0" fill="hold" nodeType="withEffect">
                                  <p:stCondLst>
                                    <p:cond delay="0"/>
                                  </p:stCondLst>
                                  <p:childTnLst>
                                    <p:set>
                                      <p:cBhvr>
                                        <p:cTn id="53" dur="1" fill="hold">
                                          <p:stCondLst>
                                            <p:cond delay="0"/>
                                          </p:stCondLst>
                                        </p:cTn>
                                        <p:tgtEl>
                                          <p:spTgt spid="692282"/>
                                        </p:tgtEl>
                                        <p:attrNameLst>
                                          <p:attrName>style.visibility</p:attrName>
                                        </p:attrNameLst>
                                      </p:cBhvr>
                                      <p:to>
                                        <p:strVal val="visible"/>
                                      </p:to>
                                    </p:set>
                                    <p:animEffect transition="in" filter="fade">
                                      <p:cBhvr>
                                        <p:cTn id="54" dur="2000"/>
                                        <p:tgtEl>
                                          <p:spTgt spid="6922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92284"/>
                                        </p:tgtEl>
                                        <p:attrNameLst>
                                          <p:attrName>style.visibility</p:attrName>
                                        </p:attrNameLst>
                                      </p:cBhvr>
                                      <p:to>
                                        <p:strVal val="visible"/>
                                      </p:to>
                                    </p:set>
                                    <p:animEffect transition="in" filter="fade">
                                      <p:cBhvr>
                                        <p:cTn id="57" dur="2000"/>
                                        <p:tgtEl>
                                          <p:spTgt spid="69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50" grpId="0" animBg="1"/>
      <p:bldP spid="692270" grpId="0" animBg="1"/>
      <p:bldP spid="692274" grpId="0" animBg="1"/>
      <p:bldP spid="692275" grpId="0" animBg="1"/>
      <p:bldP spid="692276" grpId="0" animBg="1"/>
      <p:bldP spid="692277" grpId="0"/>
      <p:bldP spid="692278" grpId="0"/>
      <p:bldP spid="692279" grpId="0"/>
      <p:bldP spid="69228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228600" y="304800"/>
            <a:ext cx="8915400" cy="1158875"/>
          </a:xfrm>
        </p:spPr>
        <p:txBody>
          <a:bodyPr anchor="t">
            <a:normAutofit fontScale="90000"/>
          </a:bodyPr>
          <a:lstStyle/>
          <a:p>
            <a:pPr eaLnBrk="1" hangingPunct="1"/>
            <a:r>
              <a:rPr lang="en-US" dirty="0" smtClean="0">
                <a:cs typeface="Arial" pitchFamily="34" charset="0"/>
              </a:rPr>
              <a:t>FPGA Programming: The Ultimate in Multicore, Multiprocessor Development</a:t>
            </a:r>
          </a:p>
        </p:txBody>
      </p:sp>
      <p:pic>
        <p:nvPicPr>
          <p:cNvPr id="47107" name="Picture 8"/>
          <p:cNvPicPr>
            <a:picLocks noChangeAspect="1" noChangeArrowheads="1"/>
          </p:cNvPicPr>
          <p:nvPr/>
        </p:nvPicPr>
        <p:blipFill>
          <a:blip r:embed="rId3"/>
          <a:srcRect/>
          <a:stretch>
            <a:fillRect/>
          </a:stretch>
        </p:blipFill>
        <p:spPr bwMode="auto">
          <a:xfrm>
            <a:off x="152400" y="3429000"/>
            <a:ext cx="2695575" cy="1960563"/>
          </a:xfrm>
          <a:prstGeom prst="rect">
            <a:avLst/>
          </a:prstGeom>
          <a:noFill/>
          <a:ln w="9525" algn="ctr">
            <a:noFill/>
            <a:miter lim="800000"/>
            <a:headEnd/>
            <a:tailEnd/>
          </a:ln>
        </p:spPr>
      </p:pic>
      <p:sp>
        <p:nvSpPr>
          <p:cNvPr id="47108" name="Isosceles Triangle 8"/>
          <p:cNvSpPr>
            <a:spLocks noChangeArrowheads="1"/>
          </p:cNvSpPr>
          <p:nvPr/>
        </p:nvSpPr>
        <p:spPr bwMode="auto">
          <a:xfrm rot="-5400000">
            <a:off x="875507" y="3132931"/>
            <a:ext cx="3581400" cy="1125537"/>
          </a:xfrm>
          <a:prstGeom prst="triangle">
            <a:avLst>
              <a:gd name="adj" fmla="val 32968"/>
            </a:avLst>
          </a:prstGeom>
          <a:solidFill>
            <a:srgbClr val="99CCFF">
              <a:alpha val="36862"/>
            </a:srgbClr>
          </a:solidFill>
          <a:ln w="19050" algn="ctr">
            <a:noFill/>
            <a:round/>
            <a:headEnd/>
            <a:tailEnd/>
          </a:ln>
        </p:spPr>
        <p:txBody>
          <a:bodyPr wrap="none" anchor="ctr"/>
          <a:lstStyle/>
          <a:p>
            <a:pPr algn="ctr" eaLnBrk="0" hangingPunct="0">
              <a:lnSpc>
                <a:spcPct val="90000"/>
              </a:lnSpc>
            </a:pPr>
            <a:endParaRPr lang="en-US"/>
          </a:p>
        </p:txBody>
      </p:sp>
      <p:pic>
        <p:nvPicPr>
          <p:cNvPr id="47109" name="Picture 3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93888" y="4038600"/>
            <a:ext cx="300037" cy="300038"/>
          </a:xfrm>
          <a:prstGeom prst="rect">
            <a:avLst/>
          </a:prstGeom>
          <a:noFill/>
          <a:ln w="9525" algn="ctr">
            <a:noFill/>
            <a:miter lim="800000"/>
            <a:headEnd/>
            <a:tailEnd/>
          </a:ln>
        </p:spPr>
      </p:pic>
      <p:pic>
        <p:nvPicPr>
          <p:cNvPr id="47110" name="Picture 6"/>
          <p:cNvPicPr>
            <a:picLocks noChangeAspect="1" noChangeArrowheads="1"/>
          </p:cNvPicPr>
          <p:nvPr/>
        </p:nvPicPr>
        <p:blipFill>
          <a:blip r:embed="rId5"/>
          <a:srcRect r="33397"/>
          <a:stretch>
            <a:fillRect/>
          </a:stretch>
        </p:blipFill>
        <p:spPr bwMode="auto">
          <a:xfrm>
            <a:off x="3048000" y="1905000"/>
            <a:ext cx="6019800" cy="3578225"/>
          </a:xfrm>
          <a:prstGeom prst="rect">
            <a:avLst/>
          </a:prstGeom>
          <a:noFill/>
          <a:ln w="9525" algn="ctr">
            <a:noFill/>
            <a:miter lim="800000"/>
            <a:headEnd/>
            <a:tailEnd/>
          </a:ln>
        </p:spPr>
      </p:pic>
    </p:spTree>
    <p:extLst>
      <p:ext uri="{BB962C8B-B14F-4D97-AF65-F5344CB8AC3E}">
        <p14:creationId xmlns:p14="http://schemas.microsoft.com/office/powerpoint/2010/main" val="4256297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402769?role=preview"/>
          <p:cNvPicPr>
            <a:picLocks noChangeAspect="1" noChangeArrowheads="1"/>
          </p:cNvPicPr>
          <p:nvPr/>
        </p:nvPicPr>
        <p:blipFill>
          <a:blip r:embed="rId3"/>
          <a:srcRect t="4361" b="10626"/>
          <a:stretch>
            <a:fillRect/>
          </a:stretch>
        </p:blipFill>
        <p:spPr bwMode="auto">
          <a:xfrm>
            <a:off x="762000" y="1874594"/>
            <a:ext cx="7696200" cy="3002206"/>
          </a:xfrm>
          <a:prstGeom prst="rect">
            <a:avLst/>
          </a:prstGeom>
          <a:noFill/>
          <a:ln w="9525">
            <a:noFill/>
            <a:miter lim="800000"/>
            <a:headEnd/>
            <a:tailEnd/>
          </a:ln>
        </p:spPr>
      </p:pic>
      <p:sp>
        <p:nvSpPr>
          <p:cNvPr id="63500" name="Text Box 3"/>
          <p:cNvSpPr txBox="1">
            <a:spLocks noChangeArrowheads="1"/>
          </p:cNvSpPr>
          <p:nvPr/>
        </p:nvSpPr>
        <p:spPr bwMode="auto">
          <a:xfrm>
            <a:off x="2133600" y="5070475"/>
            <a:ext cx="1905000" cy="369332"/>
          </a:xfrm>
          <a:prstGeom prst="rect">
            <a:avLst/>
          </a:prstGeom>
          <a:noFill/>
          <a:ln w="12700" algn="ctr">
            <a:noFill/>
            <a:miter lim="800000"/>
            <a:headEnd/>
            <a:tailEnd/>
          </a:ln>
        </p:spPr>
        <p:txBody>
          <a:bodyPr wrap="square">
            <a:spAutoFit/>
          </a:bodyPr>
          <a:lstStyle/>
          <a:p>
            <a:pPr algn="ctr" eaLnBrk="0" hangingPunct="0"/>
            <a:r>
              <a:rPr lang="en-US" sz="1800" b="1" dirty="0">
                <a:latin typeface="Arial" pitchFamily="34" charset="0"/>
                <a:cs typeface="Arial" pitchFamily="34" charset="0"/>
              </a:rPr>
              <a:t>FPGA</a:t>
            </a:r>
          </a:p>
        </p:txBody>
      </p:sp>
      <p:sp>
        <p:nvSpPr>
          <p:cNvPr id="63497" name="Rectangle 31"/>
          <p:cNvSpPr>
            <a:spLocks noChangeArrowheads="1"/>
          </p:cNvSpPr>
          <p:nvPr/>
        </p:nvSpPr>
        <p:spPr bwMode="auto">
          <a:xfrm flipH="1">
            <a:off x="381000" y="1728788"/>
            <a:ext cx="1628775" cy="4005262"/>
          </a:xfrm>
          <a:prstGeom prst="rect">
            <a:avLst/>
          </a:prstGeom>
          <a:noFill/>
          <a:ln w="38100">
            <a:solidFill>
              <a:schemeClr val="tx1"/>
            </a:solidFill>
            <a:prstDash val="dash"/>
            <a:miter lim="800000"/>
            <a:headEnd/>
            <a:tailEnd/>
          </a:ln>
        </p:spPr>
        <p:txBody>
          <a:bodyPr wrap="none" anchor="ctr"/>
          <a:lstStyle/>
          <a:p>
            <a:endParaRPr lang="en-US">
              <a:latin typeface="+mj-lt"/>
            </a:endParaRPr>
          </a:p>
        </p:txBody>
      </p:sp>
      <p:sp>
        <p:nvSpPr>
          <p:cNvPr id="63498" name="Text Box 4"/>
          <p:cNvSpPr txBox="1">
            <a:spLocks noChangeArrowheads="1"/>
          </p:cNvSpPr>
          <p:nvPr/>
        </p:nvSpPr>
        <p:spPr bwMode="auto">
          <a:xfrm>
            <a:off x="381001" y="5070475"/>
            <a:ext cx="1600200" cy="369332"/>
          </a:xfrm>
          <a:prstGeom prst="rect">
            <a:avLst/>
          </a:prstGeom>
          <a:noFill/>
          <a:ln w="12700" algn="ctr">
            <a:noFill/>
            <a:miter lim="800000"/>
            <a:headEnd/>
            <a:tailEnd/>
          </a:ln>
        </p:spPr>
        <p:txBody>
          <a:bodyPr wrap="square">
            <a:spAutoFit/>
          </a:bodyPr>
          <a:lstStyle/>
          <a:p>
            <a:pPr algn="ctr" eaLnBrk="0" hangingPunct="0"/>
            <a:r>
              <a:rPr lang="en-US" sz="1800" b="1" dirty="0">
                <a:latin typeface="Arial" pitchFamily="34" charset="0"/>
                <a:cs typeface="Arial" pitchFamily="34" charset="0"/>
              </a:rPr>
              <a:t>Processor </a:t>
            </a:r>
          </a:p>
        </p:txBody>
      </p:sp>
      <p:sp>
        <p:nvSpPr>
          <p:cNvPr id="63496" name="Text Box 5"/>
          <p:cNvSpPr txBox="1">
            <a:spLocks noChangeArrowheads="1"/>
          </p:cNvSpPr>
          <p:nvPr/>
        </p:nvSpPr>
        <p:spPr bwMode="auto">
          <a:xfrm>
            <a:off x="4267200" y="5070475"/>
            <a:ext cx="4106896" cy="369332"/>
          </a:xfrm>
          <a:prstGeom prst="rect">
            <a:avLst/>
          </a:prstGeom>
          <a:noFill/>
          <a:ln w="12700" algn="ctr">
            <a:noFill/>
            <a:miter lim="800000"/>
            <a:headEnd/>
            <a:tailEnd/>
          </a:ln>
        </p:spPr>
        <p:txBody>
          <a:bodyPr wrap="square">
            <a:spAutoFit/>
          </a:bodyPr>
          <a:lstStyle/>
          <a:p>
            <a:pPr algn="ctr" eaLnBrk="0" hangingPunct="0"/>
            <a:r>
              <a:rPr lang="en-US" sz="1800" b="1" dirty="0" smtClean="0">
                <a:latin typeface="Arial" pitchFamily="34" charset="0"/>
                <a:cs typeface="Arial" pitchFamily="34" charset="0"/>
              </a:rPr>
              <a:t>I/O </a:t>
            </a:r>
            <a:r>
              <a:rPr lang="en-US" sz="1800" b="1" dirty="0">
                <a:latin typeface="Arial" pitchFamily="34" charset="0"/>
                <a:cs typeface="Arial" pitchFamily="34" charset="0"/>
              </a:rPr>
              <a:t>Modules</a:t>
            </a:r>
          </a:p>
        </p:txBody>
      </p:sp>
      <p:sp>
        <p:nvSpPr>
          <p:cNvPr id="14" name="Title 12"/>
          <p:cNvSpPr txBox="1">
            <a:spLocks/>
          </p:cNvSpPr>
          <p:nvPr/>
        </p:nvSpPr>
        <p:spPr bwMode="auto">
          <a:xfrm>
            <a:off x="304800" y="381000"/>
            <a:ext cx="8516910" cy="10221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fontAlgn="base">
              <a:spcBef>
                <a:spcPct val="0"/>
              </a:spcBef>
              <a:spcAft>
                <a:spcPct val="0"/>
              </a:spcAft>
              <a:defRPr/>
            </a:pPr>
            <a:r>
              <a:rPr lang="en-US" sz="4000" kern="0" dirty="0" smtClean="0">
                <a:latin typeface="+mj-lt"/>
                <a:ea typeface="+mj-ea"/>
                <a:cs typeface="Arial" pitchFamily="34" charset="0"/>
              </a:rPr>
              <a:t>Standard Embedded RIO Architecture</a:t>
            </a:r>
            <a:endParaRPr lang="en-US" sz="4000" kern="0" dirty="0" smtClean="0">
              <a:latin typeface="+mj-lt"/>
              <a:cs typeface="Arial" pitchFamily="34" charset="0"/>
            </a:endParaRPr>
          </a:p>
        </p:txBody>
      </p:sp>
      <p:sp>
        <p:nvSpPr>
          <p:cNvPr id="13" name="Rectangle 31"/>
          <p:cNvSpPr>
            <a:spLocks noChangeArrowheads="1"/>
          </p:cNvSpPr>
          <p:nvPr/>
        </p:nvSpPr>
        <p:spPr bwMode="auto">
          <a:xfrm>
            <a:off x="2092541" y="1727308"/>
            <a:ext cx="1993682" cy="4005262"/>
          </a:xfrm>
          <a:prstGeom prst="rect">
            <a:avLst/>
          </a:prstGeom>
          <a:noFill/>
          <a:ln w="38100">
            <a:solidFill>
              <a:schemeClr val="tx1"/>
            </a:solidFill>
            <a:prstDash val="dash"/>
            <a:miter lim="800000"/>
            <a:headEnd/>
            <a:tailEnd/>
          </a:ln>
        </p:spPr>
        <p:txBody>
          <a:bodyPr wrap="none" anchor="ctr"/>
          <a:lstStyle/>
          <a:p>
            <a:endParaRPr lang="en-US">
              <a:latin typeface="+mj-lt"/>
            </a:endParaRPr>
          </a:p>
        </p:txBody>
      </p:sp>
      <p:sp>
        <p:nvSpPr>
          <p:cNvPr id="10" name="Rectangle 31"/>
          <p:cNvSpPr>
            <a:spLocks noChangeArrowheads="1"/>
          </p:cNvSpPr>
          <p:nvPr/>
        </p:nvSpPr>
        <p:spPr bwMode="auto">
          <a:xfrm flipH="1">
            <a:off x="4163290" y="1728793"/>
            <a:ext cx="4724400" cy="4005262"/>
          </a:xfrm>
          <a:prstGeom prst="rect">
            <a:avLst/>
          </a:prstGeom>
          <a:noFill/>
          <a:ln w="38100">
            <a:solidFill>
              <a:schemeClr val="tx1"/>
            </a:solidFill>
            <a:prstDash val="dash"/>
            <a:miter lim="800000"/>
            <a:headEnd/>
            <a:tailEnd/>
          </a:ln>
        </p:spPr>
        <p:txBody>
          <a:bodyPr wrap="none" anchor="ctr"/>
          <a:lstStyle/>
          <a:p>
            <a:endParaRPr lang="en-US" dirty="0">
              <a:latin typeface="+mj-lt"/>
            </a:endParaRPr>
          </a:p>
        </p:txBody>
      </p:sp>
      <p:sp>
        <p:nvSpPr>
          <p:cNvPr id="11" name="Footer Placeholder 10"/>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00674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pPr algn="l"/>
            <a:r>
              <a:rPr lang="en-US" dirty="0" smtClean="0">
                <a:latin typeface="+mj-lt"/>
              </a:rPr>
              <a:t>FlexRIO FPGA Modules for PXI</a:t>
            </a:r>
          </a:p>
        </p:txBody>
      </p:sp>
      <p:sp>
        <p:nvSpPr>
          <p:cNvPr id="14339" name="Rectangle 3"/>
          <p:cNvSpPr>
            <a:spLocks noGrp="1" noChangeArrowheads="1"/>
          </p:cNvSpPr>
          <p:nvPr>
            <p:ph type="body" idx="1"/>
          </p:nvPr>
        </p:nvSpPr>
        <p:spPr>
          <a:xfrm>
            <a:off x="317500" y="1892300"/>
            <a:ext cx="4559300" cy="4660900"/>
          </a:xfrm>
        </p:spPr>
        <p:txBody>
          <a:bodyPr/>
          <a:lstStyle/>
          <a:p>
            <a:r>
              <a:rPr lang="en-US" dirty="0" smtClean="0">
                <a:latin typeface="+mn-lt"/>
              </a:rPr>
              <a:t>Virtex-5 FPGA</a:t>
            </a:r>
          </a:p>
          <a:p>
            <a:pPr lvl="1"/>
            <a:r>
              <a:rPr lang="en-US" dirty="0" smtClean="0">
                <a:latin typeface="+mn-lt"/>
              </a:rPr>
              <a:t>LX30, LX50, LX85, LX110</a:t>
            </a:r>
          </a:p>
          <a:p>
            <a:r>
              <a:rPr lang="en-US" dirty="0" smtClean="0">
                <a:latin typeface="+mn-lt"/>
              </a:rPr>
              <a:t>Direct Access to FPGA I/O lines</a:t>
            </a:r>
          </a:p>
          <a:p>
            <a:pPr lvl="1"/>
            <a:r>
              <a:rPr lang="en-US" dirty="0" smtClean="0">
                <a:latin typeface="+mn-lt"/>
              </a:rPr>
              <a:t>Full I/O pin performance</a:t>
            </a:r>
          </a:p>
          <a:p>
            <a:r>
              <a:rPr lang="en-US" dirty="0" smtClean="0">
                <a:latin typeface="+mn-lt"/>
              </a:rPr>
              <a:t>Adapter Module required!</a:t>
            </a:r>
          </a:p>
        </p:txBody>
      </p:sp>
      <p:pic>
        <p:nvPicPr>
          <p:cNvPr id="14340" name="Picture 4" descr="652314?role=preview"/>
          <p:cNvPicPr>
            <a:picLocks noChangeAspect="1" noChangeArrowheads="1"/>
          </p:cNvPicPr>
          <p:nvPr/>
        </p:nvPicPr>
        <p:blipFill>
          <a:blip r:embed="rId2">
            <a:clrChange>
              <a:clrFrom>
                <a:srgbClr val="FFFFFF"/>
              </a:clrFrom>
              <a:clrTo>
                <a:srgbClr val="FFFFFF">
                  <a:alpha val="0"/>
                </a:srgbClr>
              </a:clrTo>
            </a:clrChange>
          </a:blip>
          <a:srcRect l="18767" t="18445" r="18549" b="14000"/>
          <a:stretch>
            <a:fillRect/>
          </a:stretch>
        </p:blipFill>
        <p:spPr bwMode="auto">
          <a:xfrm>
            <a:off x="5114925" y="1676400"/>
            <a:ext cx="3648075" cy="3860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97313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304800"/>
            <a:ext cx="7772400" cy="762000"/>
          </a:xfrm>
        </p:spPr>
        <p:txBody>
          <a:bodyPr/>
          <a:lstStyle/>
          <a:p>
            <a:r>
              <a:rPr lang="en-US" dirty="0" smtClean="0"/>
              <a:t>NI FlexRIO</a:t>
            </a:r>
          </a:p>
        </p:txBody>
      </p:sp>
      <p:sp>
        <p:nvSpPr>
          <p:cNvPr id="12291" name="AutoShape 19"/>
          <p:cNvSpPr>
            <a:spLocks/>
          </p:cNvSpPr>
          <p:nvPr/>
        </p:nvSpPr>
        <p:spPr bwMode="auto">
          <a:xfrm rot="-5400000">
            <a:off x="2171700" y="3009900"/>
            <a:ext cx="304800" cy="2362200"/>
          </a:xfrm>
          <a:prstGeom prst="leftBrace">
            <a:avLst>
              <a:gd name="adj1" fmla="val 53819"/>
              <a:gd name="adj2" fmla="val 50431"/>
            </a:avLst>
          </a:prstGeom>
          <a:noFill/>
          <a:ln w="9525">
            <a:solidFill>
              <a:schemeClr val="tx1"/>
            </a:solidFill>
            <a:round/>
            <a:headEnd/>
            <a:tailEnd/>
          </a:ln>
        </p:spPr>
        <p:txBody>
          <a:bodyPr vert="eaVert" wrap="none" anchor="ctr"/>
          <a:lstStyle/>
          <a:p>
            <a:pPr algn="l"/>
            <a:endParaRPr lang="en-US" b="0">
              <a:latin typeface="Arial Narrow" pitchFamily="34" charset="0"/>
            </a:endParaRPr>
          </a:p>
        </p:txBody>
      </p:sp>
      <p:sp>
        <p:nvSpPr>
          <p:cNvPr id="12292" name="Text Box 21"/>
          <p:cNvSpPr txBox="1">
            <a:spLocks noChangeArrowheads="1"/>
          </p:cNvSpPr>
          <p:nvPr/>
        </p:nvSpPr>
        <p:spPr bwMode="auto">
          <a:xfrm>
            <a:off x="4876800" y="4452938"/>
            <a:ext cx="3733800" cy="1569660"/>
          </a:xfrm>
          <a:prstGeom prst="rect">
            <a:avLst/>
          </a:prstGeom>
          <a:noFill/>
          <a:ln w="9525">
            <a:noFill/>
            <a:miter lim="800000"/>
            <a:headEnd/>
            <a:tailEnd/>
          </a:ln>
        </p:spPr>
        <p:txBody>
          <a:bodyPr>
            <a:spAutoFit/>
          </a:bodyPr>
          <a:lstStyle/>
          <a:p>
            <a:pPr algn="l"/>
            <a:r>
              <a:rPr lang="en-US" sz="2400" b="1" dirty="0">
                <a:latin typeface="Arial Narrow" pitchFamily="34" charset="0"/>
              </a:rPr>
              <a:t>FlexRIO FPGA Module</a:t>
            </a:r>
          </a:p>
          <a:p>
            <a:pPr algn="l">
              <a:buFont typeface="Arial" pitchFamily="34" charset="0"/>
              <a:buChar char="•"/>
            </a:pPr>
            <a:r>
              <a:rPr lang="en-US" sz="2400" b="0" dirty="0">
                <a:latin typeface="Arial Narrow" pitchFamily="34" charset="0"/>
              </a:rPr>
              <a:t> Virtex-5 FPGA</a:t>
            </a:r>
          </a:p>
          <a:p>
            <a:pPr algn="l">
              <a:buFont typeface="Arial" pitchFamily="34" charset="0"/>
              <a:buChar char="•"/>
            </a:pPr>
            <a:r>
              <a:rPr lang="en-US" sz="2400" b="0" dirty="0">
                <a:latin typeface="Arial Narrow" pitchFamily="34" charset="0"/>
              </a:rPr>
              <a:t> Up to 132 channels</a:t>
            </a:r>
          </a:p>
          <a:p>
            <a:pPr algn="l">
              <a:buFont typeface="Arial" pitchFamily="34" charset="0"/>
              <a:buChar char="•"/>
            </a:pPr>
            <a:r>
              <a:rPr lang="en-US" sz="2400" b="0" dirty="0">
                <a:latin typeface="Arial Narrow" pitchFamily="34" charset="0"/>
              </a:rPr>
              <a:t> Up to 128 MB of DDR2 DRAM</a:t>
            </a:r>
          </a:p>
        </p:txBody>
      </p:sp>
      <p:sp>
        <p:nvSpPr>
          <p:cNvPr id="12293" name="AutoShape 19"/>
          <p:cNvSpPr>
            <a:spLocks/>
          </p:cNvSpPr>
          <p:nvPr/>
        </p:nvSpPr>
        <p:spPr bwMode="auto">
          <a:xfrm rot="-5400000">
            <a:off x="5726113" y="2438400"/>
            <a:ext cx="304800" cy="3505200"/>
          </a:xfrm>
          <a:prstGeom prst="leftBrace">
            <a:avLst>
              <a:gd name="adj1" fmla="val 41688"/>
              <a:gd name="adj2" fmla="val 50431"/>
            </a:avLst>
          </a:prstGeom>
          <a:noFill/>
          <a:ln w="9525">
            <a:solidFill>
              <a:schemeClr val="tx1"/>
            </a:solidFill>
            <a:round/>
            <a:headEnd/>
            <a:tailEnd/>
          </a:ln>
        </p:spPr>
        <p:txBody>
          <a:bodyPr wrap="none" anchor="ctr"/>
          <a:lstStyle/>
          <a:p>
            <a:pPr algn="l"/>
            <a:endParaRPr lang="en-US" b="0">
              <a:latin typeface="Arial Narrow" pitchFamily="34" charset="0"/>
            </a:endParaRPr>
          </a:p>
        </p:txBody>
      </p:sp>
      <p:sp>
        <p:nvSpPr>
          <p:cNvPr id="12294" name="Text Box 21"/>
          <p:cNvSpPr txBox="1">
            <a:spLocks noChangeArrowheads="1"/>
          </p:cNvSpPr>
          <p:nvPr/>
        </p:nvSpPr>
        <p:spPr bwMode="auto">
          <a:xfrm>
            <a:off x="609600" y="4452938"/>
            <a:ext cx="4114800" cy="1569660"/>
          </a:xfrm>
          <a:prstGeom prst="rect">
            <a:avLst/>
          </a:prstGeom>
          <a:noFill/>
          <a:ln w="9525">
            <a:noFill/>
            <a:miter lim="800000"/>
            <a:headEnd/>
            <a:tailEnd/>
          </a:ln>
        </p:spPr>
        <p:txBody>
          <a:bodyPr>
            <a:spAutoFit/>
          </a:bodyPr>
          <a:lstStyle/>
          <a:p>
            <a:pPr algn="l"/>
            <a:r>
              <a:rPr lang="en-US" sz="2400" b="1" dirty="0">
                <a:latin typeface="Arial Narrow" pitchFamily="34" charset="0"/>
              </a:rPr>
              <a:t>FlexRIO Adapter Module</a:t>
            </a:r>
          </a:p>
          <a:p>
            <a:pPr algn="l">
              <a:buFont typeface="Arial" pitchFamily="34" charset="0"/>
              <a:buChar char="•"/>
            </a:pPr>
            <a:r>
              <a:rPr lang="en-US" sz="2400" b="0" dirty="0">
                <a:latin typeface="Arial Narrow" pitchFamily="34" charset="0"/>
              </a:rPr>
              <a:t> Interchangeable I/O</a:t>
            </a:r>
          </a:p>
          <a:p>
            <a:pPr algn="l">
              <a:buFont typeface="Arial" pitchFamily="34" charset="0"/>
              <a:buChar char="•"/>
            </a:pPr>
            <a:r>
              <a:rPr lang="en-US" sz="2400" b="0" dirty="0">
                <a:latin typeface="Arial Narrow" pitchFamily="34" charset="0"/>
              </a:rPr>
              <a:t> Customizable by users</a:t>
            </a:r>
          </a:p>
          <a:p>
            <a:pPr algn="l">
              <a:buFont typeface="Arial" pitchFamily="34" charset="0"/>
              <a:buChar char="•"/>
            </a:pPr>
            <a:r>
              <a:rPr lang="en-US" sz="2400" b="0" dirty="0">
                <a:latin typeface="Arial Narrow" pitchFamily="34" charset="0"/>
              </a:rPr>
              <a:t> Adapter Module Development Kit</a:t>
            </a:r>
          </a:p>
        </p:txBody>
      </p:sp>
      <p:pic>
        <p:nvPicPr>
          <p:cNvPr id="12295" name="Picture 9" descr="652315?role=preview"/>
          <p:cNvPicPr>
            <a:picLocks noChangeAspect="1" noChangeArrowheads="1"/>
          </p:cNvPicPr>
          <p:nvPr/>
        </p:nvPicPr>
        <p:blipFill>
          <a:blip r:embed="rId3">
            <a:clrChange>
              <a:clrFrom>
                <a:srgbClr val="FFFFFF"/>
              </a:clrFrom>
              <a:clrTo>
                <a:srgbClr val="FFFFFF">
                  <a:alpha val="0"/>
                </a:srgbClr>
              </a:clrTo>
            </a:clrChange>
          </a:blip>
          <a:srcRect l="3999" t="19923" r="6000" b="20306"/>
          <a:stretch>
            <a:fillRect/>
          </a:stretch>
        </p:blipFill>
        <p:spPr bwMode="auto">
          <a:xfrm>
            <a:off x="1066800" y="1066800"/>
            <a:ext cx="6858000" cy="29718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62184930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143000"/>
          </a:xfrm>
        </p:spPr>
        <p:txBody>
          <a:bodyPr/>
          <a:lstStyle/>
          <a:p>
            <a:r>
              <a:rPr lang="en-US" dirty="0" smtClean="0">
                <a:latin typeface="+mj-lt"/>
              </a:rPr>
              <a:t>FlexRIO Adapter Module</a:t>
            </a:r>
          </a:p>
        </p:txBody>
      </p:sp>
      <p:sp>
        <p:nvSpPr>
          <p:cNvPr id="15363" name="Rectangle 3"/>
          <p:cNvSpPr>
            <a:spLocks noGrp="1" noChangeArrowheads="1"/>
          </p:cNvSpPr>
          <p:nvPr>
            <p:ph type="body" idx="1"/>
          </p:nvPr>
        </p:nvSpPr>
        <p:spPr>
          <a:xfrm>
            <a:off x="482600" y="2286000"/>
            <a:ext cx="5715000" cy="2946400"/>
          </a:xfrm>
        </p:spPr>
        <p:txBody>
          <a:bodyPr>
            <a:normAutofit fontScale="92500" lnSpcReduction="10000"/>
          </a:bodyPr>
          <a:lstStyle/>
          <a:p>
            <a:r>
              <a:rPr lang="en-US" dirty="0" smtClean="0">
                <a:latin typeface="+mn-lt"/>
              </a:rPr>
              <a:t>Card Edge Connector</a:t>
            </a:r>
          </a:p>
          <a:p>
            <a:r>
              <a:rPr lang="en-US" dirty="0" smtClean="0">
                <a:latin typeface="+mn-lt"/>
              </a:rPr>
              <a:t>Defines I/O for LabVIEW FPGA</a:t>
            </a:r>
          </a:p>
          <a:p>
            <a:r>
              <a:rPr lang="en-US" dirty="0" smtClean="0">
                <a:latin typeface="+mn-lt"/>
              </a:rPr>
              <a:t>Self identification</a:t>
            </a:r>
          </a:p>
          <a:p>
            <a:r>
              <a:rPr lang="en-US" dirty="0" smtClean="0">
                <a:latin typeface="+mn-lt"/>
              </a:rPr>
              <a:t>Custom connectivity</a:t>
            </a:r>
          </a:p>
          <a:p>
            <a:r>
              <a:rPr lang="en-US" dirty="0" smtClean="0">
                <a:latin typeface="+mn-lt"/>
              </a:rPr>
              <a:t>Adapter Module Development Kit</a:t>
            </a:r>
          </a:p>
        </p:txBody>
      </p:sp>
      <p:pic>
        <p:nvPicPr>
          <p:cNvPr id="15364" name="Picture 4" descr="NI 6581"/>
          <p:cNvPicPr>
            <a:picLocks noChangeAspect="1" noChangeArrowheads="1"/>
          </p:cNvPicPr>
          <p:nvPr/>
        </p:nvPicPr>
        <p:blipFill>
          <a:blip r:embed="rId2"/>
          <a:srcRect/>
          <a:stretch>
            <a:fillRect/>
          </a:stretch>
        </p:blipFill>
        <p:spPr bwMode="auto">
          <a:xfrm>
            <a:off x="6092825" y="3070225"/>
            <a:ext cx="2733675" cy="3028950"/>
          </a:xfrm>
          <a:prstGeom prst="rect">
            <a:avLst/>
          </a:prstGeom>
          <a:noFill/>
          <a:ln w="9525">
            <a:noFill/>
            <a:miter lim="800000"/>
            <a:headEnd/>
            <a:tailEnd/>
          </a:ln>
        </p:spPr>
      </p:pic>
      <p:pic>
        <p:nvPicPr>
          <p:cNvPr id="15365" name="Picture 4" descr="NI 6581"/>
          <p:cNvPicPr>
            <a:picLocks noChangeAspect="1" noChangeArrowheads="1"/>
          </p:cNvPicPr>
          <p:nvPr/>
        </p:nvPicPr>
        <p:blipFill>
          <a:blip r:embed="rId3">
            <a:clrChange>
              <a:clrFrom>
                <a:srgbClr val="FFFFFF"/>
              </a:clrFrom>
              <a:clrTo>
                <a:srgbClr val="FFFFFF">
                  <a:alpha val="0"/>
                </a:srgbClr>
              </a:clrTo>
            </a:clrChange>
          </a:blip>
          <a:srcRect b="82310"/>
          <a:stretch>
            <a:fillRect/>
          </a:stretch>
        </p:blipFill>
        <p:spPr bwMode="auto">
          <a:xfrm>
            <a:off x="4708525" y="1828800"/>
            <a:ext cx="4435475" cy="7080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61636555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9" descr="652315?role=preview"/>
          <p:cNvPicPr>
            <a:picLocks noChangeAspect="1" noChangeArrowheads="1"/>
          </p:cNvPicPr>
          <p:nvPr/>
        </p:nvPicPr>
        <p:blipFill>
          <a:blip r:embed="rId3">
            <a:clrChange>
              <a:clrFrom>
                <a:srgbClr val="FFFFFF"/>
              </a:clrFrom>
              <a:clrTo>
                <a:srgbClr val="FFFFFF">
                  <a:alpha val="0"/>
                </a:srgbClr>
              </a:clrTo>
            </a:clrChange>
          </a:blip>
          <a:srcRect l="3999" t="19923" r="6000" b="20306"/>
          <a:stretch>
            <a:fillRect/>
          </a:stretch>
        </p:blipFill>
        <p:spPr bwMode="auto">
          <a:xfrm>
            <a:off x="1314450" y="1512887"/>
            <a:ext cx="6707188" cy="2906713"/>
          </a:xfrm>
          <a:prstGeom prst="rect">
            <a:avLst/>
          </a:prstGeom>
          <a:noFill/>
          <a:ln w="9525">
            <a:noFill/>
            <a:miter lim="800000"/>
            <a:headEnd/>
            <a:tailEnd/>
          </a:ln>
        </p:spPr>
      </p:pic>
      <p:sp>
        <p:nvSpPr>
          <p:cNvPr id="209923" name="Rectangle 2"/>
          <p:cNvSpPr>
            <a:spLocks noChangeArrowheads="1"/>
          </p:cNvSpPr>
          <p:nvPr/>
        </p:nvSpPr>
        <p:spPr bwMode="auto">
          <a:xfrm>
            <a:off x="533400" y="457200"/>
            <a:ext cx="8305800" cy="857250"/>
          </a:xfrm>
          <a:prstGeom prst="rect">
            <a:avLst/>
          </a:prstGeom>
          <a:noFill/>
          <a:ln w="9525">
            <a:noFill/>
            <a:miter lim="800000"/>
            <a:headEnd/>
            <a:tailEnd/>
          </a:ln>
        </p:spPr>
        <p:txBody>
          <a:bodyPr anchor="ctr"/>
          <a:lstStyle/>
          <a:p>
            <a:pPr algn="l" eaLnBrk="0" hangingPunct="0"/>
            <a:r>
              <a:rPr lang="en-US" sz="4000" dirty="0">
                <a:latin typeface="Arial Narrow" pitchFamily="34" charset="0"/>
              </a:rPr>
              <a:t>Option </a:t>
            </a:r>
            <a:r>
              <a:rPr lang="en-US" sz="4000" dirty="0" smtClean="0">
                <a:latin typeface="Arial Narrow" pitchFamily="34" charset="0"/>
              </a:rPr>
              <a:t>1: </a:t>
            </a:r>
            <a:r>
              <a:rPr lang="en-US" sz="4000" dirty="0">
                <a:latin typeface="Arial Narrow" pitchFamily="34" charset="0"/>
              </a:rPr>
              <a:t>NI Developed Adapter Modules</a:t>
            </a:r>
          </a:p>
        </p:txBody>
      </p:sp>
      <p:sp>
        <p:nvSpPr>
          <p:cNvPr id="209924" name="Rectangle 4"/>
          <p:cNvSpPr>
            <a:spLocks noGrp="1" noChangeArrowheads="1"/>
          </p:cNvSpPr>
          <p:nvPr>
            <p:ph type="body" sz="half" idx="1"/>
          </p:nvPr>
        </p:nvSpPr>
        <p:spPr>
          <a:xfrm>
            <a:off x="723900" y="4660900"/>
            <a:ext cx="7861300" cy="1130300"/>
          </a:xfrm>
        </p:spPr>
        <p:txBody>
          <a:bodyPr>
            <a:normAutofit fontScale="92500"/>
          </a:bodyPr>
          <a:lstStyle/>
          <a:p>
            <a:r>
              <a:rPr lang="en-US" dirty="0" smtClean="0"/>
              <a:t>Complete Integration with LabVIEW FPGA and NI-RIO</a:t>
            </a:r>
          </a:p>
          <a:p>
            <a:r>
              <a:rPr lang="en-US" dirty="0" smtClean="0"/>
              <a:t>No HDL experience required</a:t>
            </a:r>
          </a:p>
        </p:txBody>
      </p:sp>
      <p:sp>
        <p:nvSpPr>
          <p:cNvPr id="5" name="Footer Placeholder 4"/>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95204257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9" descr="652315?role=preview"/>
          <p:cNvPicPr>
            <a:picLocks noChangeAspect="1" noChangeArrowheads="1"/>
          </p:cNvPicPr>
          <p:nvPr/>
        </p:nvPicPr>
        <p:blipFill>
          <a:blip r:embed="rId3">
            <a:clrChange>
              <a:clrFrom>
                <a:srgbClr val="FFFFFF"/>
              </a:clrFrom>
              <a:clrTo>
                <a:srgbClr val="FFFFFF">
                  <a:alpha val="0"/>
                </a:srgbClr>
              </a:clrTo>
            </a:clrChange>
          </a:blip>
          <a:srcRect l="3999" t="19923" r="6000" b="20306"/>
          <a:stretch>
            <a:fillRect/>
          </a:stretch>
        </p:blipFill>
        <p:spPr bwMode="auto">
          <a:xfrm>
            <a:off x="0" y="2032000"/>
            <a:ext cx="6858000" cy="2971800"/>
          </a:xfrm>
          <a:prstGeom prst="rect">
            <a:avLst/>
          </a:prstGeom>
          <a:noFill/>
          <a:ln w="9525">
            <a:noFill/>
            <a:miter lim="800000"/>
            <a:headEnd/>
            <a:tailEnd/>
          </a:ln>
        </p:spPr>
      </p:pic>
      <p:sp>
        <p:nvSpPr>
          <p:cNvPr id="205827" name="Rectangle 171"/>
          <p:cNvSpPr>
            <a:spLocks noChangeArrowheads="1"/>
          </p:cNvSpPr>
          <p:nvPr/>
        </p:nvSpPr>
        <p:spPr bwMode="auto">
          <a:xfrm>
            <a:off x="4724400" y="1727200"/>
            <a:ext cx="3854450" cy="3692525"/>
          </a:xfrm>
          <a:prstGeom prst="rect">
            <a:avLst/>
          </a:prstGeom>
          <a:solidFill>
            <a:schemeClr val="bg1">
              <a:alpha val="89999"/>
            </a:schemeClr>
          </a:solidFill>
          <a:ln w="8001" cap="rnd">
            <a:solidFill>
              <a:srgbClr val="000000"/>
            </a:solidFill>
            <a:round/>
            <a:headEnd/>
            <a:tailEnd/>
          </a:ln>
        </p:spPr>
        <p:txBody>
          <a:bodyPr/>
          <a:lstStyle/>
          <a:p>
            <a:pPr eaLnBrk="0" hangingPunct="0"/>
            <a:endParaRPr lang="en-US" sz="1800" b="0">
              <a:latin typeface="Arial Narrow" pitchFamily="34" charset="0"/>
            </a:endParaRPr>
          </a:p>
        </p:txBody>
      </p:sp>
      <p:sp>
        <p:nvSpPr>
          <p:cNvPr id="11" name="Rectangle 172"/>
          <p:cNvSpPr>
            <a:spLocks noChangeArrowheads="1"/>
          </p:cNvSpPr>
          <p:nvPr/>
        </p:nvSpPr>
        <p:spPr bwMode="auto">
          <a:xfrm>
            <a:off x="5715000" y="1803400"/>
            <a:ext cx="1927225" cy="274638"/>
          </a:xfrm>
          <a:prstGeom prst="rect">
            <a:avLst/>
          </a:prstGeom>
          <a:noFill/>
          <a:ln w="9525">
            <a:noFill/>
            <a:miter lim="800000"/>
            <a:headEnd/>
            <a:tailEnd/>
          </a:ln>
        </p:spPr>
        <p:txBody>
          <a:bodyPr lIns="0" tIns="0" rIns="0" bIns="0">
            <a:spAutoFit/>
          </a:bodyPr>
          <a:lstStyle/>
          <a:p>
            <a:pPr eaLnBrk="0" hangingPunct="0">
              <a:defRPr/>
            </a:pPr>
            <a:r>
              <a:rPr lang="en-US" sz="1800" dirty="0">
                <a:solidFill>
                  <a:srgbClr val="000000"/>
                </a:solidFill>
                <a:latin typeface="+mn-lt"/>
              </a:rPr>
              <a:t>Xilinx Virtex 5 </a:t>
            </a:r>
            <a:r>
              <a:rPr lang="en-US" sz="1800" dirty="0">
                <a:solidFill>
                  <a:srgbClr val="000000"/>
                </a:solidFill>
                <a:latin typeface="Calibri" pitchFamily="34" charset="0"/>
              </a:rPr>
              <a:t>FPGA</a:t>
            </a:r>
            <a:endParaRPr lang="en-US" sz="1800" dirty="0">
              <a:latin typeface="Calibri" pitchFamily="34" charset="0"/>
            </a:endParaRPr>
          </a:p>
        </p:txBody>
      </p:sp>
      <p:sp>
        <p:nvSpPr>
          <p:cNvPr id="15" name="Rectangle 88"/>
          <p:cNvSpPr>
            <a:spLocks noChangeArrowheads="1"/>
          </p:cNvSpPr>
          <p:nvPr/>
        </p:nvSpPr>
        <p:spPr bwMode="auto">
          <a:xfrm>
            <a:off x="5541963" y="4857750"/>
            <a:ext cx="1225550" cy="436563"/>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Socketed CLIP</a:t>
            </a:r>
          </a:p>
        </p:txBody>
      </p:sp>
      <p:sp>
        <p:nvSpPr>
          <p:cNvPr id="19" name="Rectangle 88"/>
          <p:cNvSpPr>
            <a:spLocks noChangeArrowheads="1"/>
          </p:cNvSpPr>
          <p:nvPr/>
        </p:nvSpPr>
        <p:spPr bwMode="auto">
          <a:xfrm>
            <a:off x="7002463" y="4857750"/>
            <a:ext cx="1225550" cy="436563"/>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Socketed CLIP</a:t>
            </a:r>
          </a:p>
        </p:txBody>
      </p:sp>
      <p:sp>
        <p:nvSpPr>
          <p:cNvPr id="205831" name="Rectangle 88"/>
          <p:cNvSpPr>
            <a:spLocks noChangeArrowheads="1"/>
          </p:cNvSpPr>
          <p:nvPr/>
        </p:nvSpPr>
        <p:spPr bwMode="auto">
          <a:xfrm>
            <a:off x="5541963" y="2565400"/>
            <a:ext cx="2686050" cy="2168525"/>
          </a:xfrm>
          <a:prstGeom prst="rect">
            <a:avLst/>
          </a:prstGeom>
          <a:solidFill>
            <a:srgbClr val="92D050">
              <a:alpha val="74901"/>
            </a:srgbClr>
          </a:solidFill>
          <a:ln w="9525">
            <a:solidFill>
              <a:schemeClr val="tx1"/>
            </a:solidFill>
            <a:miter lim="800000"/>
            <a:headEnd/>
            <a:tailEnd/>
          </a:ln>
        </p:spPr>
        <p:txBody>
          <a:bodyPr anchor="ctr" anchorCtr="1"/>
          <a:lstStyle/>
          <a:p>
            <a:pPr eaLnBrk="0" hangingPunct="0"/>
            <a:endParaRPr lang="en-US" sz="1600">
              <a:latin typeface="Calibri" pitchFamily="34" charset="0"/>
            </a:endParaRPr>
          </a:p>
        </p:txBody>
      </p:sp>
      <p:grpSp>
        <p:nvGrpSpPr>
          <p:cNvPr id="2" name="Group 21"/>
          <p:cNvGrpSpPr>
            <a:grpSpLocks/>
          </p:cNvGrpSpPr>
          <p:nvPr/>
        </p:nvGrpSpPr>
        <p:grpSpPr bwMode="auto">
          <a:xfrm>
            <a:off x="5895975" y="2641600"/>
            <a:ext cx="1978025" cy="1906588"/>
            <a:chOff x="4455135" y="2111022"/>
            <a:chExt cx="2040843" cy="1929184"/>
          </a:xfrm>
        </p:grpSpPr>
        <p:pic>
          <p:nvPicPr>
            <p:cNvPr id="205833" name="Picture 38" descr="FPGA 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83104" y="2111022"/>
              <a:ext cx="1450838" cy="1470378"/>
            </a:xfrm>
            <a:prstGeom prst="rect">
              <a:avLst/>
            </a:prstGeom>
            <a:noFill/>
            <a:ln w="9525">
              <a:noFill/>
              <a:miter lim="800000"/>
              <a:headEnd/>
              <a:tailEnd/>
            </a:ln>
          </p:spPr>
        </p:pic>
        <p:sp>
          <p:nvSpPr>
            <p:cNvPr id="18" name="TextBox 17"/>
            <p:cNvSpPr txBox="1"/>
            <p:nvPr/>
          </p:nvSpPr>
          <p:spPr>
            <a:xfrm>
              <a:off x="4455135" y="3638627"/>
              <a:ext cx="2040843" cy="401579"/>
            </a:xfrm>
            <a:prstGeom prst="rect">
              <a:avLst/>
            </a:prstGeom>
            <a:noFill/>
          </p:spPr>
          <p:txBody>
            <a:bodyPr wrap="none">
              <a:spAutoFit/>
            </a:bodyPr>
            <a:lstStyle/>
            <a:p>
              <a:pPr eaLnBrk="0" hangingPunct="0">
                <a:defRPr/>
              </a:pPr>
              <a:r>
                <a:rPr lang="en-US" sz="2000" dirty="0">
                  <a:latin typeface="+mn-lt"/>
                </a:rPr>
                <a:t>LabVIEW FPGA VI</a:t>
              </a:r>
            </a:p>
          </p:txBody>
        </p:sp>
      </p:grpSp>
      <p:sp>
        <p:nvSpPr>
          <p:cNvPr id="24" name="Rectangle 88"/>
          <p:cNvSpPr>
            <a:spLocks noChangeArrowheads="1"/>
          </p:cNvSpPr>
          <p:nvPr/>
        </p:nvSpPr>
        <p:spPr bwMode="auto">
          <a:xfrm>
            <a:off x="5554663" y="5570538"/>
            <a:ext cx="1225550" cy="436562"/>
          </a:xfrm>
          <a:prstGeom prst="rect">
            <a:avLst/>
          </a:prstGeom>
          <a:solidFill>
            <a:schemeClr val="bg1">
              <a:lumMod val="50000"/>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DRAM Memory</a:t>
            </a:r>
          </a:p>
        </p:txBody>
      </p:sp>
      <p:sp>
        <p:nvSpPr>
          <p:cNvPr id="205836" name="AutoShape 12"/>
          <p:cNvSpPr>
            <a:spLocks noChangeArrowheads="1"/>
          </p:cNvSpPr>
          <p:nvPr/>
        </p:nvSpPr>
        <p:spPr bwMode="auto">
          <a:xfrm rot="5400000">
            <a:off x="5976144" y="5144294"/>
            <a:ext cx="415925" cy="468313"/>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6" name="Rectangle 88"/>
          <p:cNvSpPr>
            <a:spLocks noChangeArrowheads="1"/>
          </p:cNvSpPr>
          <p:nvPr/>
        </p:nvSpPr>
        <p:spPr bwMode="auto">
          <a:xfrm>
            <a:off x="6964363" y="5570538"/>
            <a:ext cx="1225550" cy="436562"/>
          </a:xfrm>
          <a:prstGeom prst="rect">
            <a:avLst/>
          </a:prstGeom>
          <a:solidFill>
            <a:schemeClr val="bg1">
              <a:lumMod val="50000"/>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DRAM Memory</a:t>
            </a:r>
          </a:p>
        </p:txBody>
      </p:sp>
      <p:sp>
        <p:nvSpPr>
          <p:cNvPr id="205838" name="AutoShape 12"/>
          <p:cNvSpPr>
            <a:spLocks noChangeArrowheads="1"/>
          </p:cNvSpPr>
          <p:nvPr/>
        </p:nvSpPr>
        <p:spPr bwMode="auto">
          <a:xfrm rot="5400000">
            <a:off x="7372350" y="5145088"/>
            <a:ext cx="415925" cy="466725"/>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39" name="AutoShape 12"/>
          <p:cNvSpPr>
            <a:spLocks noChangeArrowheads="1"/>
          </p:cNvSpPr>
          <p:nvPr/>
        </p:nvSpPr>
        <p:spPr bwMode="auto">
          <a:xfrm rot="5400000">
            <a:off x="5975350" y="4540250"/>
            <a:ext cx="417513" cy="468313"/>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40" name="AutoShape 12"/>
          <p:cNvSpPr>
            <a:spLocks noChangeArrowheads="1"/>
          </p:cNvSpPr>
          <p:nvPr/>
        </p:nvSpPr>
        <p:spPr bwMode="auto">
          <a:xfrm rot="5400000">
            <a:off x="7358856" y="4541044"/>
            <a:ext cx="417513" cy="466725"/>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 name="AutoShape 6"/>
          <p:cNvSpPr>
            <a:spLocks noChangeArrowheads="1"/>
          </p:cNvSpPr>
          <p:nvPr/>
        </p:nvSpPr>
        <p:spPr bwMode="auto">
          <a:xfrm>
            <a:off x="8077200" y="3652838"/>
            <a:ext cx="990600" cy="817562"/>
          </a:xfrm>
          <a:prstGeom prst="leftRightArrow">
            <a:avLst>
              <a:gd name="adj1" fmla="val 50000"/>
              <a:gd name="adj2" fmla="val 26028"/>
            </a:avLst>
          </a:prstGeom>
          <a:solidFill>
            <a:schemeClr val="accent1"/>
          </a:solidFill>
          <a:ln w="9525">
            <a:solidFill>
              <a:srgbClr val="333399"/>
            </a:solidFill>
            <a:miter lim="800000"/>
            <a:headEnd/>
            <a:tailEnd/>
          </a:ln>
        </p:spPr>
        <p:txBody>
          <a:bodyPr wrap="none" anchor="ctr"/>
          <a:lstStyle/>
          <a:p>
            <a:pPr eaLnBrk="0" hangingPunct="0"/>
            <a:r>
              <a:rPr lang="en-US" sz="1600">
                <a:latin typeface="Arial Narrow" pitchFamily="34" charset="0"/>
              </a:rPr>
              <a:t>PXI Bus</a:t>
            </a:r>
          </a:p>
        </p:txBody>
      </p:sp>
      <p:sp>
        <p:nvSpPr>
          <p:cNvPr id="31" name="Rectangle 88"/>
          <p:cNvSpPr>
            <a:spLocks noChangeArrowheads="1"/>
          </p:cNvSpPr>
          <p:nvPr/>
        </p:nvSpPr>
        <p:spPr bwMode="auto">
          <a:xfrm rot="-5400000">
            <a:off x="3775869" y="3251994"/>
            <a:ext cx="2555875" cy="407987"/>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600" dirty="0">
                <a:latin typeface="+mn-lt"/>
              </a:rPr>
              <a:t>Socketed CLIP</a:t>
            </a:r>
          </a:p>
        </p:txBody>
      </p:sp>
      <p:sp>
        <p:nvSpPr>
          <p:cNvPr id="205843" name="AutoShape 11"/>
          <p:cNvSpPr>
            <a:spLocks noChangeArrowheads="1"/>
          </p:cNvSpPr>
          <p:nvPr/>
        </p:nvSpPr>
        <p:spPr bwMode="auto">
          <a:xfrm rot="-5400000">
            <a:off x="2628900" y="3365500"/>
            <a:ext cx="3657600" cy="533400"/>
          </a:xfrm>
          <a:prstGeom prst="triangle">
            <a:avLst>
              <a:gd name="adj" fmla="val 51495"/>
            </a:avLst>
          </a:prstGeom>
          <a:gradFill rotWithShape="1">
            <a:gsLst>
              <a:gs pos="0">
                <a:srgbClr val="C0C0C0">
                  <a:alpha val="49001"/>
                </a:srgbClr>
              </a:gs>
              <a:gs pos="100000">
                <a:srgbClr val="595959">
                  <a:alpha val="89998"/>
                </a:srgbClr>
              </a:gs>
            </a:gsLst>
            <a:lin ang="5400000" scaled="1"/>
          </a:gradFill>
          <a:ln w="9525">
            <a:noFill/>
            <a:miter lim="800000"/>
            <a:headEnd/>
            <a:tailEnd/>
          </a:ln>
        </p:spPr>
        <p:txBody>
          <a:bodyPr vert="eaVert" wrap="none" anchor="ctr"/>
          <a:lstStyle/>
          <a:p>
            <a:pPr eaLnBrk="0" hangingPunct="0"/>
            <a:endParaRPr lang="en-US" b="0"/>
          </a:p>
        </p:txBody>
      </p:sp>
      <p:sp>
        <p:nvSpPr>
          <p:cNvPr id="33" name="Rectangle 88"/>
          <p:cNvSpPr>
            <a:spLocks noChangeArrowheads="1"/>
          </p:cNvSpPr>
          <p:nvPr/>
        </p:nvSpPr>
        <p:spPr bwMode="auto">
          <a:xfrm>
            <a:off x="5562600" y="2184400"/>
            <a:ext cx="685800" cy="304800"/>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CLIP</a:t>
            </a:r>
          </a:p>
        </p:txBody>
      </p:sp>
      <p:sp>
        <p:nvSpPr>
          <p:cNvPr id="34" name="Rectangle 88"/>
          <p:cNvSpPr>
            <a:spLocks noChangeArrowheads="1"/>
          </p:cNvSpPr>
          <p:nvPr/>
        </p:nvSpPr>
        <p:spPr bwMode="auto">
          <a:xfrm>
            <a:off x="6324600" y="2184400"/>
            <a:ext cx="685800" cy="304800"/>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CLIP</a:t>
            </a:r>
          </a:p>
        </p:txBody>
      </p:sp>
      <p:sp>
        <p:nvSpPr>
          <p:cNvPr id="35" name="Rectangle 88"/>
          <p:cNvSpPr>
            <a:spLocks noChangeArrowheads="1"/>
          </p:cNvSpPr>
          <p:nvPr/>
        </p:nvSpPr>
        <p:spPr bwMode="auto">
          <a:xfrm>
            <a:off x="7543800" y="2184400"/>
            <a:ext cx="685800" cy="304800"/>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CLIP</a:t>
            </a:r>
          </a:p>
        </p:txBody>
      </p:sp>
      <p:sp>
        <p:nvSpPr>
          <p:cNvPr id="205847" name="Rounded Rectangle 36"/>
          <p:cNvSpPr>
            <a:spLocks noChangeArrowheads="1"/>
          </p:cNvSpPr>
          <p:nvPr/>
        </p:nvSpPr>
        <p:spPr bwMode="auto">
          <a:xfrm>
            <a:off x="228600" y="2336800"/>
            <a:ext cx="2057400" cy="2209800"/>
          </a:xfrm>
          <a:prstGeom prst="roundRect">
            <a:avLst>
              <a:gd name="adj" fmla="val 16667"/>
            </a:avLst>
          </a:prstGeom>
          <a:solidFill>
            <a:schemeClr val="bg1">
              <a:alpha val="50980"/>
            </a:schemeClr>
          </a:solidFill>
          <a:ln w="9525" algn="ctr">
            <a:noFill/>
            <a:round/>
            <a:headEnd/>
            <a:tailEnd/>
          </a:ln>
        </p:spPr>
        <p:txBody>
          <a:bodyPr/>
          <a:lstStyle/>
          <a:p>
            <a:pPr algn="l" eaLnBrk="0" hangingPunct="0"/>
            <a:endParaRPr lang="en-US" b="0">
              <a:latin typeface="Arial Narrow" pitchFamily="34" charset="0"/>
            </a:endParaRPr>
          </a:p>
        </p:txBody>
      </p:sp>
      <p:pic>
        <p:nvPicPr>
          <p:cNvPr id="205848" name="Picture 2" descr="http://baec.tripod.com/projects/sci_calc/calculator_pcb_layout.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1000" y="2413000"/>
            <a:ext cx="1752600" cy="1752600"/>
          </a:xfrm>
          <a:prstGeom prst="rect">
            <a:avLst/>
          </a:prstGeom>
          <a:noFill/>
          <a:ln w="9525">
            <a:noFill/>
            <a:miter lim="800000"/>
            <a:headEnd/>
            <a:tailEnd/>
          </a:ln>
        </p:spPr>
      </p:pic>
      <p:sp>
        <p:nvSpPr>
          <p:cNvPr id="36" name="TextBox 35"/>
          <p:cNvSpPr txBox="1"/>
          <p:nvPr/>
        </p:nvSpPr>
        <p:spPr>
          <a:xfrm>
            <a:off x="238125" y="4089400"/>
            <a:ext cx="2070100" cy="396875"/>
          </a:xfrm>
          <a:prstGeom prst="rect">
            <a:avLst/>
          </a:prstGeom>
          <a:noFill/>
        </p:spPr>
        <p:txBody>
          <a:bodyPr wrap="none">
            <a:spAutoFit/>
          </a:bodyPr>
          <a:lstStyle/>
          <a:p>
            <a:pPr eaLnBrk="0" hangingPunct="0">
              <a:defRPr/>
            </a:pPr>
            <a:r>
              <a:rPr lang="en-US" sz="2000" dirty="0">
                <a:latin typeface="+mn-lt"/>
              </a:rPr>
              <a:t>Custom Front-End </a:t>
            </a:r>
          </a:p>
        </p:txBody>
      </p:sp>
      <p:sp>
        <p:nvSpPr>
          <p:cNvPr id="205850" name="AutoShape 12"/>
          <p:cNvSpPr>
            <a:spLocks noChangeArrowheads="1"/>
          </p:cNvSpPr>
          <p:nvPr/>
        </p:nvSpPr>
        <p:spPr bwMode="auto">
          <a:xfrm rot="5400000">
            <a:off x="5791200" y="2413000"/>
            <a:ext cx="228600" cy="228600"/>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51" name="TextBox 38"/>
          <p:cNvSpPr txBox="1">
            <a:spLocks noChangeArrowheads="1"/>
          </p:cNvSpPr>
          <p:nvPr/>
        </p:nvSpPr>
        <p:spPr bwMode="auto">
          <a:xfrm>
            <a:off x="7053263" y="2032000"/>
            <a:ext cx="488950" cy="457200"/>
          </a:xfrm>
          <a:prstGeom prst="rect">
            <a:avLst/>
          </a:prstGeom>
          <a:noFill/>
          <a:ln w="9525">
            <a:noFill/>
            <a:miter lim="800000"/>
            <a:headEnd/>
            <a:tailEnd/>
          </a:ln>
        </p:spPr>
        <p:txBody>
          <a:bodyPr wrap="none">
            <a:spAutoFit/>
          </a:bodyPr>
          <a:lstStyle/>
          <a:p>
            <a:pPr eaLnBrk="0" hangingPunct="0"/>
            <a:r>
              <a:rPr lang="en-US" b="0"/>
              <a:t>…</a:t>
            </a:r>
          </a:p>
        </p:txBody>
      </p:sp>
      <p:sp>
        <p:nvSpPr>
          <p:cNvPr id="205852" name="AutoShape 12"/>
          <p:cNvSpPr>
            <a:spLocks noChangeArrowheads="1"/>
          </p:cNvSpPr>
          <p:nvPr/>
        </p:nvSpPr>
        <p:spPr bwMode="auto">
          <a:xfrm rot="5400000">
            <a:off x="6553200" y="2413000"/>
            <a:ext cx="228600" cy="228600"/>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53" name="AutoShape 12"/>
          <p:cNvSpPr>
            <a:spLocks noChangeArrowheads="1"/>
          </p:cNvSpPr>
          <p:nvPr/>
        </p:nvSpPr>
        <p:spPr bwMode="auto">
          <a:xfrm rot="5400000">
            <a:off x="7772400" y="2413000"/>
            <a:ext cx="228600" cy="228600"/>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54" name="AutoShape 12"/>
          <p:cNvSpPr>
            <a:spLocks noChangeArrowheads="1"/>
          </p:cNvSpPr>
          <p:nvPr/>
        </p:nvSpPr>
        <p:spPr bwMode="auto">
          <a:xfrm>
            <a:off x="5181600" y="2870200"/>
            <a:ext cx="457200" cy="1219200"/>
          </a:xfrm>
          <a:prstGeom prst="leftRightArrow">
            <a:avLst>
              <a:gd name="adj1" fmla="val 34324"/>
              <a:gd name="adj2" fmla="val 35935"/>
            </a:avLst>
          </a:prstGeom>
          <a:solidFill>
            <a:schemeClr val="accent1"/>
          </a:solidFill>
          <a:ln w="9525">
            <a:solidFill>
              <a:srgbClr val="333399"/>
            </a:solidFill>
            <a:miter lim="800000"/>
            <a:headEnd/>
            <a:tailEnd/>
          </a:ln>
        </p:spPr>
        <p:txBody>
          <a:bodyPr wrap="none" anchor="ctr"/>
          <a:lstStyle/>
          <a:p>
            <a:pPr algn="l" eaLnBrk="0" hangingPunct="0"/>
            <a:endParaRPr lang="en-US" b="0"/>
          </a:p>
        </p:txBody>
      </p:sp>
      <p:sp>
        <p:nvSpPr>
          <p:cNvPr id="205855" name="Rectangle 2"/>
          <p:cNvSpPr>
            <a:spLocks noChangeArrowheads="1"/>
          </p:cNvSpPr>
          <p:nvPr/>
        </p:nvSpPr>
        <p:spPr bwMode="auto">
          <a:xfrm>
            <a:off x="533400" y="533400"/>
            <a:ext cx="8153400" cy="857250"/>
          </a:xfrm>
          <a:prstGeom prst="rect">
            <a:avLst/>
          </a:prstGeom>
          <a:noFill/>
          <a:ln w="9525">
            <a:noFill/>
            <a:miter lim="800000"/>
            <a:headEnd/>
            <a:tailEnd/>
          </a:ln>
        </p:spPr>
        <p:txBody>
          <a:bodyPr anchor="ctr"/>
          <a:lstStyle/>
          <a:p>
            <a:pPr algn="l" eaLnBrk="0" hangingPunct="0"/>
            <a:r>
              <a:rPr lang="en-US" sz="4000" dirty="0">
                <a:latin typeface="Arial Narrow" pitchFamily="34" charset="0"/>
              </a:rPr>
              <a:t>Option </a:t>
            </a:r>
            <a:r>
              <a:rPr lang="en-US" sz="4000" dirty="0" smtClean="0">
                <a:latin typeface="Arial Narrow" pitchFamily="34" charset="0"/>
              </a:rPr>
              <a:t>2: </a:t>
            </a:r>
            <a:r>
              <a:rPr lang="en-US" sz="4000" dirty="0">
                <a:latin typeface="Arial Narrow" pitchFamily="34" charset="0"/>
              </a:rPr>
              <a:t>Custom Module Development</a:t>
            </a:r>
          </a:p>
        </p:txBody>
      </p:sp>
      <p:sp>
        <p:nvSpPr>
          <p:cNvPr id="32" name="Footer Placeholder 31"/>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169293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AA2119EC-341E-4FA8-A738-63E548DCBDC1}" type="slidenum">
              <a:rPr lang="en-US"/>
              <a:pPr/>
              <a:t>9</a:t>
            </a:fld>
            <a:endParaRPr lang="en-US"/>
          </a:p>
        </p:txBody>
      </p:sp>
      <p:sp>
        <p:nvSpPr>
          <p:cNvPr id="171010" name="Rectangle 2"/>
          <p:cNvSpPr>
            <a:spLocks noGrp="1" noChangeArrowheads="1"/>
          </p:cNvSpPr>
          <p:nvPr>
            <p:ph type="title"/>
          </p:nvPr>
        </p:nvSpPr>
        <p:spPr/>
        <p:txBody>
          <a:bodyPr>
            <a:normAutofit fontScale="90000"/>
          </a:bodyPr>
          <a:lstStyle/>
          <a:p>
            <a:r>
              <a:rPr lang="en-US" dirty="0" smtClean="0"/>
              <a:t>Searching </a:t>
            </a:r>
            <a:r>
              <a:rPr lang="en-US" dirty="0"/>
              <a:t>for Controls, VIs &amp; Functions</a:t>
            </a:r>
          </a:p>
        </p:txBody>
      </p:sp>
      <p:sp>
        <p:nvSpPr>
          <p:cNvPr id="171011" name="Rectangle 3"/>
          <p:cNvSpPr>
            <a:spLocks noGrp="1" noChangeArrowheads="1"/>
          </p:cNvSpPr>
          <p:nvPr>
            <p:ph type="body" idx="1"/>
          </p:nvPr>
        </p:nvSpPr>
        <p:spPr/>
        <p:txBody>
          <a:bodyPr/>
          <a:lstStyle/>
          <a:p>
            <a:pPr>
              <a:spcBef>
                <a:spcPts val="1200"/>
              </a:spcBef>
            </a:pPr>
            <a:r>
              <a:rPr lang="en-US"/>
              <a:t>Find controls, function, and VIs using the </a:t>
            </a:r>
            <a:r>
              <a:rPr lang="en-US" b="1"/>
              <a:t>Search</a:t>
            </a:r>
            <a:r>
              <a:rPr lang="en-US"/>
              <a:t> button on the </a:t>
            </a:r>
            <a:r>
              <a:rPr lang="en-US" b="1"/>
              <a:t>Controls</a:t>
            </a:r>
            <a:r>
              <a:rPr lang="en-US"/>
              <a:t> and </a:t>
            </a:r>
            <a:r>
              <a:rPr lang="en-US" b="1"/>
              <a:t>Functions</a:t>
            </a:r>
            <a:r>
              <a:rPr lang="en-US"/>
              <a:t> palette</a:t>
            </a:r>
          </a:p>
        </p:txBody>
      </p:sp>
      <p:pic>
        <p:nvPicPr>
          <p:cNvPr id="171012" name="Picture 4"/>
          <p:cNvPicPr>
            <a:picLocks noChangeAspect="1" noChangeArrowheads="1"/>
          </p:cNvPicPr>
          <p:nvPr/>
        </p:nvPicPr>
        <p:blipFill>
          <a:blip r:embed="rId3" cstate="print"/>
          <a:srcRect b="54364"/>
          <a:stretch>
            <a:fillRect/>
          </a:stretch>
        </p:blipFill>
        <p:spPr bwMode="auto">
          <a:xfrm>
            <a:off x="5715000" y="2590800"/>
            <a:ext cx="3124200" cy="3429000"/>
          </a:xfrm>
          <a:prstGeom prst="rect">
            <a:avLst/>
          </a:prstGeom>
          <a:noFill/>
          <a:ln w="9525" algn="ctr">
            <a:noFill/>
            <a:miter lim="800000"/>
            <a:headEnd type="none" w="sm" len="sm"/>
            <a:tailEnd type="none" w="sm" len="sm"/>
          </a:ln>
          <a:effectLst/>
        </p:spPr>
      </p:pic>
      <p:sp>
        <p:nvSpPr>
          <p:cNvPr id="171013" name="Oval 5"/>
          <p:cNvSpPr>
            <a:spLocks noChangeArrowheads="1"/>
          </p:cNvSpPr>
          <p:nvPr/>
        </p:nvSpPr>
        <p:spPr bwMode="auto">
          <a:xfrm>
            <a:off x="5715000" y="2819400"/>
            <a:ext cx="1295400" cy="762000"/>
          </a:xfrm>
          <a:prstGeom prst="ellipse">
            <a:avLst/>
          </a:prstGeom>
          <a:noFill/>
          <a:ln w="28575" algn="ctr">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4294967295"/>
          </p:nvPr>
        </p:nvSpPr>
        <p:spPr>
          <a:xfrm>
            <a:off x="457200" y="1752600"/>
            <a:ext cx="7772400" cy="3657600"/>
          </a:xfrm>
        </p:spPr>
        <p:txBody>
          <a:bodyPr/>
          <a:lstStyle/>
          <a:p>
            <a:r>
              <a:rPr lang="en-US" dirty="0" smtClean="0"/>
              <a:t>Design Steps</a:t>
            </a:r>
          </a:p>
          <a:p>
            <a:pPr lvl="1"/>
            <a:r>
              <a:rPr lang="en-US" dirty="0" smtClean="0"/>
              <a:t>Circuit Design</a:t>
            </a:r>
            <a:endParaRPr lang="en-US" dirty="0" smtClean="0">
              <a:solidFill>
                <a:srgbClr val="CF0E30"/>
              </a:solidFill>
            </a:endParaRPr>
          </a:p>
          <a:p>
            <a:pPr lvl="1"/>
            <a:r>
              <a:rPr lang="en-US" dirty="0" smtClean="0"/>
              <a:t>PCB Layout</a:t>
            </a:r>
          </a:p>
          <a:p>
            <a:pPr lvl="1"/>
            <a:r>
              <a:rPr lang="en-US" dirty="0" smtClean="0"/>
              <a:t>Mechanical Components</a:t>
            </a:r>
          </a:p>
          <a:p>
            <a:pPr lvl="1"/>
            <a:r>
              <a:rPr lang="en-US" dirty="0" smtClean="0"/>
              <a:t>Enclosure (provided by NI)</a:t>
            </a:r>
          </a:p>
          <a:p>
            <a:pPr lvl="1"/>
            <a:r>
              <a:rPr lang="en-US" dirty="0" smtClean="0"/>
              <a:t>VHDL Development</a:t>
            </a:r>
          </a:p>
          <a:p>
            <a:pPr lvl="2"/>
            <a:r>
              <a:rPr lang="en-US" dirty="0" smtClean="0"/>
              <a:t>CLIP Node Interface to LVFPGA</a:t>
            </a:r>
          </a:p>
        </p:txBody>
      </p:sp>
      <p:pic>
        <p:nvPicPr>
          <p:cNvPr id="179204" name="Picture 4" descr="NI 658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26100" y="1828800"/>
            <a:ext cx="2733675" cy="3028950"/>
          </a:xfrm>
          <a:prstGeom prst="rect">
            <a:avLst/>
          </a:prstGeom>
          <a:noFill/>
          <a:ln w="9525">
            <a:noFill/>
            <a:miter lim="800000"/>
            <a:headEnd/>
            <a:tailEnd/>
          </a:ln>
        </p:spPr>
      </p:pic>
      <p:sp>
        <p:nvSpPr>
          <p:cNvPr id="5" name="Rectangle 2"/>
          <p:cNvSpPr>
            <a:spLocks noChangeArrowheads="1"/>
          </p:cNvSpPr>
          <p:nvPr/>
        </p:nvSpPr>
        <p:spPr bwMode="auto">
          <a:xfrm>
            <a:off x="533400" y="533400"/>
            <a:ext cx="8153400" cy="857250"/>
          </a:xfrm>
          <a:prstGeom prst="rect">
            <a:avLst/>
          </a:prstGeom>
          <a:noFill/>
          <a:ln w="9525">
            <a:noFill/>
            <a:miter lim="800000"/>
            <a:headEnd/>
            <a:tailEnd/>
          </a:ln>
        </p:spPr>
        <p:txBody>
          <a:bodyPr anchor="ctr"/>
          <a:lstStyle/>
          <a:p>
            <a:pPr algn="l" eaLnBrk="0" hangingPunct="0"/>
            <a:r>
              <a:rPr lang="en-US" sz="4000" dirty="0">
                <a:latin typeface="Arial Narrow" pitchFamily="34" charset="0"/>
              </a:rPr>
              <a:t>Option </a:t>
            </a:r>
            <a:r>
              <a:rPr lang="en-US" sz="4000" dirty="0" smtClean="0">
                <a:latin typeface="Arial Narrow" pitchFamily="34" charset="0"/>
              </a:rPr>
              <a:t>2: </a:t>
            </a:r>
            <a:r>
              <a:rPr lang="en-US" sz="4000" dirty="0">
                <a:latin typeface="Arial Narrow" pitchFamily="34" charset="0"/>
              </a:rPr>
              <a:t>Custom Module Development</a:t>
            </a:r>
          </a:p>
        </p:txBody>
      </p:sp>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335054383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idx="4294967295"/>
          </p:nvPr>
        </p:nvSpPr>
        <p:spPr>
          <a:xfrm>
            <a:off x="381000" y="228600"/>
            <a:ext cx="8915400" cy="1143000"/>
          </a:xfrm>
          <a:solidFill>
            <a:schemeClr val="bg1"/>
          </a:solidFill>
        </p:spPr>
        <p:txBody>
          <a:bodyPr/>
          <a:lstStyle/>
          <a:p>
            <a:r>
              <a:rPr lang="en-US" dirty="0" smtClean="0"/>
              <a:t>CLIP Node in LabVIEW FPGA</a:t>
            </a:r>
          </a:p>
        </p:txBody>
      </p:sp>
      <p:sp>
        <p:nvSpPr>
          <p:cNvPr id="191491" name="Rectangle 14"/>
          <p:cNvSpPr>
            <a:spLocks noChangeArrowheads="1"/>
          </p:cNvSpPr>
          <p:nvPr/>
        </p:nvSpPr>
        <p:spPr bwMode="auto">
          <a:xfrm>
            <a:off x="725488" y="1450975"/>
            <a:ext cx="7231062" cy="4035425"/>
          </a:xfrm>
          <a:prstGeom prst="rect">
            <a:avLst/>
          </a:prstGeom>
          <a:solidFill>
            <a:srgbClr val="C6D9F1"/>
          </a:solidFill>
          <a:ln w="25400" algn="ctr">
            <a:solidFill>
              <a:srgbClr val="333399"/>
            </a:solidFill>
            <a:miter lim="800000"/>
            <a:headEnd/>
            <a:tailEnd/>
          </a:ln>
        </p:spPr>
        <p:txBody>
          <a:bodyPr/>
          <a:lstStyle/>
          <a:p>
            <a:pPr algn="l"/>
            <a:r>
              <a:rPr lang="en-US" sz="3200" b="0">
                <a:solidFill>
                  <a:srgbClr val="17375E"/>
                </a:solidFill>
                <a:latin typeface="Calibri" pitchFamily="34" charset="0"/>
              </a:rPr>
              <a:t>FlexRIO FPGA</a:t>
            </a:r>
          </a:p>
          <a:p>
            <a:endParaRPr lang="en-US" b="0">
              <a:solidFill>
                <a:srgbClr val="FFFFFF"/>
              </a:solidFill>
              <a:latin typeface="Calibri" pitchFamily="34" charset="0"/>
            </a:endParaRPr>
          </a:p>
        </p:txBody>
      </p:sp>
      <p:sp>
        <p:nvSpPr>
          <p:cNvPr id="16" name="Rectangle 15"/>
          <p:cNvSpPr/>
          <p:nvPr/>
        </p:nvSpPr>
        <p:spPr>
          <a:xfrm>
            <a:off x="1476375" y="2459038"/>
            <a:ext cx="5318125" cy="20177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0" dirty="0">
                <a:solidFill>
                  <a:schemeClr val="tx1"/>
                </a:solidFill>
                <a:latin typeface="Calibri" pitchFamily="34" charset="0"/>
              </a:rPr>
              <a:t>LabVIEW FPGA VI</a:t>
            </a:r>
          </a:p>
        </p:txBody>
      </p:sp>
      <p:sp>
        <p:nvSpPr>
          <p:cNvPr id="191493" name="AutoShape 6"/>
          <p:cNvSpPr>
            <a:spLocks noChangeArrowheads="1"/>
          </p:cNvSpPr>
          <p:nvPr/>
        </p:nvSpPr>
        <p:spPr bwMode="auto">
          <a:xfrm>
            <a:off x="0" y="3027363"/>
            <a:ext cx="1450975" cy="725487"/>
          </a:xfrm>
          <a:prstGeom prst="leftRightArrow">
            <a:avLst>
              <a:gd name="adj1" fmla="val 50000"/>
              <a:gd name="adj2" fmla="val 26028"/>
            </a:avLst>
          </a:prstGeom>
          <a:solidFill>
            <a:schemeClr val="accent1"/>
          </a:solidFill>
          <a:ln w="9525">
            <a:solidFill>
              <a:srgbClr val="333399"/>
            </a:solidFill>
            <a:miter lim="800000"/>
            <a:headEnd/>
            <a:tailEnd/>
          </a:ln>
        </p:spPr>
        <p:txBody>
          <a:bodyPr wrap="none" anchor="ctr"/>
          <a:lstStyle/>
          <a:p>
            <a:r>
              <a:rPr lang="en-US" sz="2800" b="0">
                <a:solidFill>
                  <a:srgbClr val="17375E"/>
                </a:solidFill>
                <a:latin typeface="Calibri" pitchFamily="34" charset="0"/>
              </a:rPr>
              <a:t>PXI Bus</a:t>
            </a:r>
          </a:p>
        </p:txBody>
      </p:sp>
      <p:sp>
        <p:nvSpPr>
          <p:cNvPr id="18" name="Rectangle 17"/>
          <p:cNvSpPr/>
          <p:nvPr/>
        </p:nvSpPr>
        <p:spPr>
          <a:xfrm>
            <a:off x="1728788" y="4619625"/>
            <a:ext cx="2290762" cy="6985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800" b="0" dirty="0" err="1">
                <a:solidFill>
                  <a:schemeClr val="tx1"/>
                </a:solidFill>
                <a:latin typeface="Calibri" pitchFamily="34" charset="0"/>
              </a:rPr>
              <a:t>Socketed</a:t>
            </a:r>
            <a:r>
              <a:rPr lang="en-US" sz="2800" b="0" dirty="0">
                <a:solidFill>
                  <a:schemeClr val="tx1"/>
                </a:solidFill>
                <a:latin typeface="Calibri" pitchFamily="34" charset="0"/>
              </a:rPr>
              <a:t> CLIP</a:t>
            </a:r>
          </a:p>
        </p:txBody>
      </p:sp>
      <p:sp>
        <p:nvSpPr>
          <p:cNvPr id="19" name="Rectangle 18"/>
          <p:cNvSpPr>
            <a:spLocks noChangeArrowheads="1"/>
          </p:cNvSpPr>
          <p:nvPr/>
        </p:nvSpPr>
        <p:spPr bwMode="auto">
          <a:xfrm>
            <a:off x="1992313" y="5565775"/>
            <a:ext cx="1790700" cy="550863"/>
          </a:xfrm>
          <a:prstGeom prst="rect">
            <a:avLst/>
          </a:prstGeom>
          <a:solidFill>
            <a:schemeClr val="accent1"/>
          </a:solidFill>
          <a:ln w="9525" algn="ctr">
            <a:solidFill>
              <a:schemeClr val="tx2"/>
            </a:solidFill>
            <a:miter lim="800000"/>
            <a:headEnd/>
            <a:tailEnd/>
          </a:ln>
          <a:effectLst>
            <a:outerShdw dist="20000" dir="5400000" rotWithShape="0">
              <a:srgbClr val="000000">
                <a:alpha val="37999"/>
              </a:srgbClr>
            </a:outerShdw>
          </a:effectLst>
        </p:spPr>
        <p:txBody>
          <a:bodyPr anchor="ctr"/>
          <a:lstStyle/>
          <a:p>
            <a:r>
              <a:rPr lang="en-US" sz="3200" b="0">
                <a:solidFill>
                  <a:srgbClr val="17375E"/>
                </a:solidFill>
                <a:latin typeface="Calibri" pitchFamily="34" charset="0"/>
              </a:rPr>
              <a:t>DRAM</a:t>
            </a:r>
          </a:p>
        </p:txBody>
      </p:sp>
      <p:sp>
        <p:nvSpPr>
          <p:cNvPr id="20" name="Rectangle 19"/>
          <p:cNvSpPr>
            <a:spLocks noChangeArrowheads="1"/>
          </p:cNvSpPr>
          <p:nvPr/>
        </p:nvSpPr>
        <p:spPr bwMode="auto">
          <a:xfrm>
            <a:off x="4540250" y="5559425"/>
            <a:ext cx="1792288" cy="552450"/>
          </a:xfrm>
          <a:prstGeom prst="rect">
            <a:avLst/>
          </a:prstGeom>
          <a:solidFill>
            <a:schemeClr val="accent1"/>
          </a:solidFill>
          <a:ln w="9525" algn="ctr">
            <a:solidFill>
              <a:schemeClr val="tx2"/>
            </a:solidFill>
            <a:miter lim="800000"/>
            <a:headEnd/>
            <a:tailEnd/>
          </a:ln>
          <a:effectLst>
            <a:outerShdw dist="20000" dir="5400000" rotWithShape="0">
              <a:srgbClr val="000000">
                <a:alpha val="37999"/>
              </a:srgbClr>
            </a:outerShdw>
          </a:effectLst>
        </p:spPr>
        <p:txBody>
          <a:bodyPr anchor="ctr"/>
          <a:lstStyle/>
          <a:p>
            <a:r>
              <a:rPr lang="en-US" sz="3200" b="0">
                <a:solidFill>
                  <a:srgbClr val="17375E"/>
                </a:solidFill>
                <a:latin typeface="Calibri" pitchFamily="34" charset="0"/>
              </a:rPr>
              <a:t>DRAM</a:t>
            </a:r>
          </a:p>
        </p:txBody>
      </p:sp>
      <p:sp>
        <p:nvSpPr>
          <p:cNvPr id="21" name="Rectangle 20"/>
          <p:cNvSpPr/>
          <p:nvPr/>
        </p:nvSpPr>
        <p:spPr>
          <a:xfrm>
            <a:off x="4340225" y="4613275"/>
            <a:ext cx="2292350" cy="7000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800" b="0" dirty="0" err="1">
                <a:solidFill>
                  <a:schemeClr val="tx1"/>
                </a:solidFill>
                <a:latin typeface="Calibri" pitchFamily="34" charset="0"/>
              </a:rPr>
              <a:t>Socketed</a:t>
            </a:r>
            <a:r>
              <a:rPr lang="en-US" sz="2800" b="0" dirty="0">
                <a:solidFill>
                  <a:schemeClr val="tx1"/>
                </a:solidFill>
                <a:latin typeface="Calibri" pitchFamily="34" charset="0"/>
              </a:rPr>
              <a:t> CLIP</a:t>
            </a:r>
          </a:p>
        </p:txBody>
      </p:sp>
      <p:sp>
        <p:nvSpPr>
          <p:cNvPr id="191498" name="AutoShape 12"/>
          <p:cNvSpPr>
            <a:spLocks noChangeArrowheads="1"/>
          </p:cNvSpPr>
          <p:nvPr/>
        </p:nvSpPr>
        <p:spPr bwMode="auto">
          <a:xfrm rot="5400000">
            <a:off x="5142706" y="4206082"/>
            <a:ext cx="509587"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499" name="AutoShape 12"/>
          <p:cNvSpPr>
            <a:spLocks noChangeArrowheads="1"/>
          </p:cNvSpPr>
          <p:nvPr/>
        </p:nvSpPr>
        <p:spPr bwMode="auto">
          <a:xfrm rot="5400000">
            <a:off x="2724944" y="4201319"/>
            <a:ext cx="509588"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24" name="Rectangle 23"/>
          <p:cNvSpPr/>
          <p:nvPr/>
        </p:nvSpPr>
        <p:spPr>
          <a:xfrm>
            <a:off x="6983413" y="2317750"/>
            <a:ext cx="735012" cy="2301875"/>
          </a:xfrm>
          <a:prstGeom prst="rect">
            <a:avLst/>
          </a:prstGeom>
        </p:spPr>
        <p:style>
          <a:lnRef idx="1">
            <a:schemeClr val="accent6"/>
          </a:lnRef>
          <a:fillRef idx="2">
            <a:schemeClr val="accent6"/>
          </a:fillRef>
          <a:effectRef idx="1">
            <a:schemeClr val="accent6"/>
          </a:effectRef>
          <a:fontRef idx="minor">
            <a:schemeClr val="dk1"/>
          </a:fontRef>
        </p:style>
        <p:txBody>
          <a:bodyPr vert="vert" anchor="ctr"/>
          <a:lstStyle/>
          <a:p>
            <a:pPr>
              <a:defRPr/>
            </a:pPr>
            <a:r>
              <a:rPr lang="en-US" sz="2800" b="0" dirty="0" err="1">
                <a:solidFill>
                  <a:schemeClr val="tx1"/>
                </a:solidFill>
                <a:latin typeface="Calibri" pitchFamily="34" charset="0"/>
              </a:rPr>
              <a:t>Socketed</a:t>
            </a:r>
            <a:r>
              <a:rPr lang="en-US" sz="2800" b="0" dirty="0">
                <a:solidFill>
                  <a:schemeClr val="tx1"/>
                </a:solidFill>
                <a:latin typeface="Calibri" pitchFamily="34" charset="0"/>
              </a:rPr>
              <a:t> CLIP</a:t>
            </a:r>
          </a:p>
        </p:txBody>
      </p:sp>
      <p:sp>
        <p:nvSpPr>
          <p:cNvPr id="191501" name="AutoShape 6"/>
          <p:cNvSpPr>
            <a:spLocks noChangeArrowheads="1"/>
          </p:cNvSpPr>
          <p:nvPr/>
        </p:nvSpPr>
        <p:spPr bwMode="auto">
          <a:xfrm>
            <a:off x="6605588" y="3144838"/>
            <a:ext cx="555625" cy="609600"/>
          </a:xfrm>
          <a:prstGeom prst="leftRightArrow">
            <a:avLst>
              <a:gd name="adj1" fmla="val 50000"/>
              <a:gd name="adj2" fmla="val 26042"/>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502" name="AutoShape 12"/>
          <p:cNvSpPr>
            <a:spLocks noChangeArrowheads="1"/>
          </p:cNvSpPr>
          <p:nvPr/>
        </p:nvSpPr>
        <p:spPr bwMode="auto">
          <a:xfrm rot="5400000">
            <a:off x="2756694" y="5099844"/>
            <a:ext cx="468312"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503" name="AutoShape 12"/>
          <p:cNvSpPr>
            <a:spLocks noChangeArrowheads="1"/>
          </p:cNvSpPr>
          <p:nvPr/>
        </p:nvSpPr>
        <p:spPr bwMode="auto">
          <a:xfrm rot="5400000">
            <a:off x="5179218" y="5095082"/>
            <a:ext cx="468313"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504" name="Rectangle 28"/>
          <p:cNvSpPr>
            <a:spLocks noChangeArrowheads="1"/>
          </p:cNvSpPr>
          <p:nvPr/>
        </p:nvSpPr>
        <p:spPr bwMode="auto">
          <a:xfrm>
            <a:off x="8493125" y="1436688"/>
            <a:ext cx="574675" cy="4037012"/>
          </a:xfrm>
          <a:prstGeom prst="rect">
            <a:avLst/>
          </a:prstGeom>
          <a:solidFill>
            <a:srgbClr val="C6D9F1"/>
          </a:solidFill>
          <a:ln w="25400" algn="ctr">
            <a:solidFill>
              <a:srgbClr val="333399"/>
            </a:solidFill>
            <a:miter lim="800000"/>
            <a:headEnd/>
            <a:tailEnd/>
          </a:ln>
        </p:spPr>
        <p:txBody>
          <a:bodyPr vert="eaVert" wrap="none" lIns="274320" tIns="0" rIns="0" bIns="0" anchor="ctr" anchorCtr="1"/>
          <a:lstStyle/>
          <a:p>
            <a:r>
              <a:rPr lang="en-US" sz="3200" b="0">
                <a:solidFill>
                  <a:srgbClr val="17375E"/>
                </a:solidFill>
                <a:latin typeface="Calibri" pitchFamily="34" charset="0"/>
              </a:rPr>
              <a:t>Adapter Module</a:t>
            </a:r>
            <a:endParaRPr lang="en-US" b="0">
              <a:solidFill>
                <a:srgbClr val="FFFFFF"/>
              </a:solidFill>
              <a:latin typeface="Calibri" pitchFamily="34" charset="0"/>
            </a:endParaRPr>
          </a:p>
        </p:txBody>
      </p:sp>
      <p:sp>
        <p:nvSpPr>
          <p:cNvPr id="30" name="Rectangle 29"/>
          <p:cNvSpPr/>
          <p:nvPr/>
        </p:nvSpPr>
        <p:spPr>
          <a:xfrm>
            <a:off x="3548063" y="1573213"/>
            <a:ext cx="893762" cy="700087"/>
          </a:xfrm>
          <a:prstGeom prst="rect">
            <a:avLst/>
          </a:prstGeom>
          <a:gradFill>
            <a:gsLst>
              <a:gs pos="0">
                <a:srgbClr val="8488C4"/>
              </a:gs>
              <a:gs pos="53000">
                <a:srgbClr val="D4DEFF"/>
              </a:gs>
              <a:gs pos="83000">
                <a:srgbClr val="D4DEFF"/>
              </a:gs>
              <a:gs pos="100000">
                <a:srgbClr val="96AB94"/>
              </a:gs>
            </a:gsLst>
            <a:lin ang="16200000" scaled="0"/>
          </a:gradFill>
          <a:ln>
            <a:solidFill>
              <a:schemeClr val="tx2"/>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0" dirty="0">
                <a:solidFill>
                  <a:schemeClr val="tx1"/>
                </a:solidFill>
                <a:latin typeface="Calibri" pitchFamily="34" charset="0"/>
              </a:rPr>
              <a:t>User CLIP</a:t>
            </a:r>
          </a:p>
        </p:txBody>
      </p:sp>
      <p:sp>
        <p:nvSpPr>
          <p:cNvPr id="191506" name="AutoShape 12"/>
          <p:cNvSpPr>
            <a:spLocks noChangeArrowheads="1"/>
          </p:cNvSpPr>
          <p:nvPr/>
        </p:nvSpPr>
        <p:spPr bwMode="auto">
          <a:xfrm rot="5400000">
            <a:off x="3864769" y="2150269"/>
            <a:ext cx="315912"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507" name="AutoShape 6"/>
          <p:cNvSpPr>
            <a:spLocks noChangeArrowheads="1"/>
          </p:cNvSpPr>
          <p:nvPr/>
        </p:nvSpPr>
        <p:spPr bwMode="auto">
          <a:xfrm>
            <a:off x="7751763" y="3140075"/>
            <a:ext cx="657225" cy="609600"/>
          </a:xfrm>
          <a:prstGeom prst="leftRightArrow">
            <a:avLst>
              <a:gd name="adj1" fmla="val 50000"/>
              <a:gd name="adj2" fmla="val 26050"/>
            </a:avLst>
          </a:prstGeom>
          <a:solidFill>
            <a:schemeClr val="accent1"/>
          </a:solidFill>
          <a:ln w="9525">
            <a:solidFill>
              <a:srgbClr val="333399"/>
            </a:solidFill>
            <a:miter lim="800000"/>
            <a:headEnd/>
            <a:tailEnd/>
          </a:ln>
        </p:spPr>
        <p:txBody>
          <a:bodyPr wrap="none" anchor="ctr"/>
          <a:lstStyle/>
          <a:p>
            <a:pPr algn="l"/>
            <a:endParaRPr lang="en-US" b="0"/>
          </a:p>
        </p:txBody>
      </p:sp>
      <p:sp>
        <p:nvSpPr>
          <p:cNvPr id="34" name="Rectangle 33"/>
          <p:cNvSpPr/>
          <p:nvPr/>
        </p:nvSpPr>
        <p:spPr>
          <a:xfrm>
            <a:off x="4519613" y="1573213"/>
            <a:ext cx="893762" cy="700087"/>
          </a:xfrm>
          <a:prstGeom prst="rect">
            <a:avLst/>
          </a:prstGeom>
          <a:gradFill>
            <a:gsLst>
              <a:gs pos="0">
                <a:srgbClr val="8488C4"/>
              </a:gs>
              <a:gs pos="53000">
                <a:srgbClr val="D4DEFF"/>
              </a:gs>
              <a:gs pos="83000">
                <a:srgbClr val="D4DEFF"/>
              </a:gs>
              <a:gs pos="100000">
                <a:srgbClr val="96AB94"/>
              </a:gs>
            </a:gsLst>
            <a:lin ang="16200000" scaled="0"/>
          </a:gradFill>
          <a:ln>
            <a:solidFill>
              <a:schemeClr val="tx2"/>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0" dirty="0">
                <a:solidFill>
                  <a:schemeClr val="tx1"/>
                </a:solidFill>
                <a:latin typeface="Calibri" pitchFamily="34" charset="0"/>
              </a:rPr>
              <a:t>User CLIP</a:t>
            </a:r>
          </a:p>
        </p:txBody>
      </p:sp>
      <p:sp>
        <p:nvSpPr>
          <p:cNvPr id="35" name="Rectangle 34"/>
          <p:cNvSpPr/>
          <p:nvPr/>
        </p:nvSpPr>
        <p:spPr>
          <a:xfrm>
            <a:off x="5872163" y="1573213"/>
            <a:ext cx="892175" cy="700087"/>
          </a:xfrm>
          <a:prstGeom prst="rect">
            <a:avLst/>
          </a:prstGeom>
          <a:gradFill>
            <a:gsLst>
              <a:gs pos="0">
                <a:srgbClr val="8488C4"/>
              </a:gs>
              <a:gs pos="53000">
                <a:srgbClr val="D4DEFF"/>
              </a:gs>
              <a:gs pos="83000">
                <a:srgbClr val="D4DEFF"/>
              </a:gs>
              <a:gs pos="100000">
                <a:srgbClr val="96AB94"/>
              </a:gs>
            </a:gsLst>
            <a:lin ang="16200000" scaled="0"/>
          </a:gradFill>
          <a:ln>
            <a:solidFill>
              <a:schemeClr val="tx2"/>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0" dirty="0">
                <a:solidFill>
                  <a:schemeClr val="tx1"/>
                </a:solidFill>
                <a:latin typeface="Calibri" pitchFamily="34" charset="0"/>
              </a:rPr>
              <a:t>User CLIP</a:t>
            </a:r>
          </a:p>
        </p:txBody>
      </p:sp>
      <p:sp>
        <p:nvSpPr>
          <p:cNvPr id="191510" name="AutoShape 12"/>
          <p:cNvSpPr>
            <a:spLocks noChangeArrowheads="1"/>
          </p:cNvSpPr>
          <p:nvPr/>
        </p:nvSpPr>
        <p:spPr bwMode="auto">
          <a:xfrm rot="5400000">
            <a:off x="4788693" y="2135982"/>
            <a:ext cx="315913"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511" name="AutoShape 12"/>
          <p:cNvSpPr>
            <a:spLocks noChangeArrowheads="1"/>
          </p:cNvSpPr>
          <p:nvPr/>
        </p:nvSpPr>
        <p:spPr bwMode="auto">
          <a:xfrm rot="5400000">
            <a:off x="6139657" y="2134394"/>
            <a:ext cx="315912" cy="609600"/>
          </a:xfrm>
          <a:prstGeom prst="leftRightArrow">
            <a:avLst>
              <a:gd name="adj1" fmla="val 50000"/>
              <a:gd name="adj2" fmla="val 22500"/>
            </a:avLst>
          </a:prstGeom>
          <a:solidFill>
            <a:schemeClr val="accent1"/>
          </a:solidFill>
          <a:ln w="9525">
            <a:solidFill>
              <a:srgbClr val="333399"/>
            </a:solidFill>
            <a:miter lim="800000"/>
            <a:headEnd/>
            <a:tailEnd/>
          </a:ln>
        </p:spPr>
        <p:txBody>
          <a:bodyPr wrap="none" anchor="ctr"/>
          <a:lstStyle/>
          <a:p>
            <a:pPr algn="l"/>
            <a:endParaRPr lang="en-US" b="0"/>
          </a:p>
        </p:txBody>
      </p:sp>
      <p:sp>
        <p:nvSpPr>
          <p:cNvPr id="191512" name="Oval 37"/>
          <p:cNvSpPr>
            <a:spLocks noChangeArrowheads="1"/>
          </p:cNvSpPr>
          <p:nvPr/>
        </p:nvSpPr>
        <p:spPr bwMode="auto">
          <a:xfrm>
            <a:off x="5475288" y="1885950"/>
            <a:ext cx="69850" cy="60325"/>
          </a:xfrm>
          <a:prstGeom prst="ellipse">
            <a:avLst/>
          </a:prstGeom>
          <a:solidFill>
            <a:schemeClr val="accent1"/>
          </a:solidFill>
          <a:ln w="9525" algn="ctr">
            <a:solidFill>
              <a:schemeClr val="tx1"/>
            </a:solidFill>
            <a:round/>
            <a:headEnd/>
            <a:tailEnd/>
          </a:ln>
        </p:spPr>
        <p:txBody>
          <a:bodyPr/>
          <a:lstStyle/>
          <a:p>
            <a:pPr algn="l" eaLnBrk="0" hangingPunct="0"/>
            <a:endParaRPr lang="en-US" b="0">
              <a:latin typeface="Arial Narrow" pitchFamily="34" charset="0"/>
            </a:endParaRPr>
          </a:p>
        </p:txBody>
      </p:sp>
      <p:sp>
        <p:nvSpPr>
          <p:cNvPr id="191513" name="Oval 38"/>
          <p:cNvSpPr>
            <a:spLocks noChangeArrowheads="1"/>
          </p:cNvSpPr>
          <p:nvPr/>
        </p:nvSpPr>
        <p:spPr bwMode="auto">
          <a:xfrm>
            <a:off x="5603875" y="1885950"/>
            <a:ext cx="69850" cy="60325"/>
          </a:xfrm>
          <a:prstGeom prst="ellipse">
            <a:avLst/>
          </a:prstGeom>
          <a:solidFill>
            <a:schemeClr val="accent1"/>
          </a:solidFill>
          <a:ln w="9525" algn="ctr">
            <a:solidFill>
              <a:schemeClr val="tx1"/>
            </a:solidFill>
            <a:round/>
            <a:headEnd/>
            <a:tailEnd/>
          </a:ln>
        </p:spPr>
        <p:txBody>
          <a:bodyPr/>
          <a:lstStyle/>
          <a:p>
            <a:pPr algn="l" eaLnBrk="0" hangingPunct="0"/>
            <a:endParaRPr lang="en-US" b="0">
              <a:latin typeface="Arial Narrow" pitchFamily="34" charset="0"/>
            </a:endParaRPr>
          </a:p>
        </p:txBody>
      </p:sp>
      <p:sp>
        <p:nvSpPr>
          <p:cNvPr id="191514" name="Oval 39"/>
          <p:cNvSpPr>
            <a:spLocks noChangeArrowheads="1"/>
          </p:cNvSpPr>
          <p:nvPr/>
        </p:nvSpPr>
        <p:spPr bwMode="auto">
          <a:xfrm>
            <a:off x="5719763" y="1885950"/>
            <a:ext cx="71437" cy="60325"/>
          </a:xfrm>
          <a:prstGeom prst="ellipse">
            <a:avLst/>
          </a:prstGeom>
          <a:solidFill>
            <a:schemeClr val="accent1"/>
          </a:solidFill>
          <a:ln w="9525" algn="ctr">
            <a:solidFill>
              <a:schemeClr val="tx1"/>
            </a:solidFill>
            <a:round/>
            <a:headEnd/>
            <a:tailEnd/>
          </a:ln>
        </p:spPr>
        <p:txBody>
          <a:bodyPr/>
          <a:lstStyle/>
          <a:p>
            <a:pPr algn="l" eaLnBrk="0" hangingPunct="0"/>
            <a:endParaRPr lang="en-US" b="0">
              <a:latin typeface="Arial Narrow" pitchFamily="34" charset="0"/>
            </a:endParaRPr>
          </a:p>
        </p:txBody>
      </p:sp>
      <p:sp>
        <p:nvSpPr>
          <p:cNvPr id="191515" name="Rectangle 27"/>
          <p:cNvSpPr>
            <a:spLocks noChangeArrowheads="1"/>
          </p:cNvSpPr>
          <p:nvPr/>
        </p:nvSpPr>
        <p:spPr bwMode="auto">
          <a:xfrm>
            <a:off x="6870700" y="2247900"/>
            <a:ext cx="952500" cy="2527300"/>
          </a:xfrm>
          <a:prstGeom prst="rect">
            <a:avLst/>
          </a:prstGeom>
          <a:noFill/>
          <a:ln w="57150">
            <a:solidFill>
              <a:srgbClr val="CF0E30"/>
            </a:solidFill>
            <a:miter lim="800000"/>
            <a:headEnd/>
            <a:tailEnd/>
          </a:ln>
          <a:effectLst/>
        </p:spPr>
        <p:txBody>
          <a:bodyPr wrap="none" anchor="ctr"/>
          <a:lstStyle/>
          <a:p>
            <a:endParaRPr lang="en-US"/>
          </a:p>
        </p:txBody>
      </p:sp>
      <p:sp>
        <p:nvSpPr>
          <p:cNvPr id="28" name="Footer Placeholder 27"/>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368655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515"/>
                                        </p:tgtEl>
                                        <p:attrNameLst>
                                          <p:attrName>style.visibility</p:attrName>
                                        </p:attrNameLst>
                                      </p:cBhvr>
                                      <p:to>
                                        <p:strVal val="visible"/>
                                      </p:to>
                                    </p:set>
                                    <p:animEffect transition="in" filter="fade">
                                      <p:cBhvr>
                                        <p:cTn id="7" dur="1000"/>
                                        <p:tgtEl>
                                          <p:spTgt spid="19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8229600" cy="1143000"/>
          </a:xfrm>
        </p:spPr>
        <p:txBody>
          <a:bodyPr/>
          <a:lstStyle/>
          <a:p>
            <a:r>
              <a:rPr lang="en-US" dirty="0" smtClean="0">
                <a:latin typeface="+mn-lt"/>
              </a:rPr>
              <a:t>CERN Collimator Alignment</a:t>
            </a:r>
          </a:p>
        </p:txBody>
      </p:sp>
      <p:sp>
        <p:nvSpPr>
          <p:cNvPr id="12291" name="Content Placeholder 2"/>
          <p:cNvSpPr>
            <a:spLocks noGrp="1"/>
          </p:cNvSpPr>
          <p:nvPr>
            <p:ph idx="1"/>
          </p:nvPr>
        </p:nvSpPr>
        <p:spPr>
          <a:xfrm>
            <a:off x="457200" y="1447800"/>
            <a:ext cx="6019800" cy="4525963"/>
          </a:xfrm>
        </p:spPr>
        <p:txBody>
          <a:bodyPr>
            <a:normAutofit lnSpcReduction="10000"/>
          </a:bodyPr>
          <a:lstStyle/>
          <a:p>
            <a:r>
              <a:rPr lang="en-US" dirty="0" smtClean="0">
                <a:latin typeface="+mn-lt"/>
              </a:rPr>
              <a:t>550+ axes of motion</a:t>
            </a:r>
          </a:p>
          <a:p>
            <a:r>
              <a:rPr lang="en-US" dirty="0" smtClean="0">
                <a:latin typeface="+mn-lt"/>
              </a:rPr>
              <a:t>Across 27 km distance</a:t>
            </a:r>
          </a:p>
          <a:p>
            <a:r>
              <a:rPr lang="en-US" dirty="0" smtClean="0">
                <a:latin typeface="+mn-lt"/>
              </a:rPr>
              <a:t>The jaws have to be positioned with an accuracy which is a fraction of the beam size (200μm)</a:t>
            </a:r>
          </a:p>
          <a:p>
            <a:r>
              <a:rPr lang="en-US" dirty="0" smtClean="0">
                <a:latin typeface="+mn-lt"/>
              </a:rPr>
              <a:t>Synchronized to</a:t>
            </a:r>
          </a:p>
          <a:p>
            <a:pPr lvl="1"/>
            <a:r>
              <a:rPr lang="en-US" dirty="0" smtClean="0">
                <a:latin typeface="+mn-lt"/>
              </a:rPr>
              <a:t>&lt; 5ms drift over 15 minutes</a:t>
            </a:r>
          </a:p>
          <a:p>
            <a:pPr lvl="1"/>
            <a:r>
              <a:rPr lang="en-US" dirty="0" smtClean="0">
                <a:latin typeface="+mn-lt"/>
              </a:rPr>
              <a:t>Maximum jitter in </a:t>
            </a:r>
            <a:r>
              <a:rPr lang="en-US" dirty="0" err="1" smtClean="0">
                <a:latin typeface="+mn-lt"/>
              </a:rPr>
              <a:t>μs</a:t>
            </a:r>
            <a:endParaRPr lang="en-US" dirty="0" smtClean="0">
              <a:latin typeface="+mn-lt"/>
            </a:endParaRPr>
          </a:p>
        </p:txBody>
      </p:sp>
      <p:pic>
        <p:nvPicPr>
          <p:cNvPr id="4" name="Picture 27" descr="SMALLERfrigo_virtual_original"/>
          <p:cNvPicPr>
            <a:picLocks noChangeAspect="1" noChangeArrowheads="1"/>
          </p:cNvPicPr>
          <p:nvPr/>
        </p:nvPicPr>
        <p:blipFill>
          <a:blip r:embed="rId3" cstate="print"/>
          <a:srcRect/>
          <a:stretch>
            <a:fillRect/>
          </a:stretch>
        </p:blipFill>
        <p:spPr bwMode="auto">
          <a:xfrm>
            <a:off x="6019800" y="3962400"/>
            <a:ext cx="2794912" cy="2024062"/>
          </a:xfrm>
          <a:prstGeom prst="rect">
            <a:avLst/>
          </a:prstGeom>
          <a:noFill/>
          <a:ln w="9525">
            <a:noFill/>
            <a:miter lim="800000"/>
            <a:headEnd/>
            <a:tailEnd/>
          </a:ln>
        </p:spPr>
      </p:pic>
      <p:pic>
        <p:nvPicPr>
          <p:cNvPr id="5" name="Picture 9"/>
          <p:cNvPicPr>
            <a:picLocks noChangeAspect="1" noChangeArrowheads="1"/>
          </p:cNvPicPr>
          <p:nvPr/>
        </p:nvPicPr>
        <p:blipFill>
          <a:blip r:embed="rId4"/>
          <a:srcRect/>
          <a:stretch>
            <a:fillRect/>
          </a:stretch>
        </p:blipFill>
        <p:spPr bwMode="auto">
          <a:xfrm>
            <a:off x="6781800" y="932322"/>
            <a:ext cx="1981200" cy="284342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2604039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152400"/>
            <a:ext cx="8610600" cy="1143000"/>
          </a:xfrm>
        </p:spPr>
        <p:txBody>
          <a:bodyPr/>
          <a:lstStyle/>
          <a:p>
            <a:r>
              <a:rPr lang="de-CH" dirty="0" smtClean="0">
                <a:latin typeface="+mn-lt"/>
              </a:rPr>
              <a:t>CERN – LHC Collimator Project</a:t>
            </a:r>
            <a:endParaRPr lang="en-US" dirty="0" smtClean="0">
              <a:latin typeface="+mn-lt"/>
            </a:endParaRPr>
          </a:p>
        </p:txBody>
      </p:sp>
      <p:sp>
        <p:nvSpPr>
          <p:cNvPr id="13315" name="Content Placeholder 7"/>
          <p:cNvSpPr>
            <a:spLocks noGrp="1"/>
          </p:cNvSpPr>
          <p:nvPr>
            <p:ph idx="1"/>
          </p:nvPr>
        </p:nvSpPr>
        <p:spPr>
          <a:xfrm>
            <a:off x="457200" y="1371600"/>
            <a:ext cx="8229600" cy="4953000"/>
          </a:xfrm>
        </p:spPr>
        <p:txBody>
          <a:bodyPr/>
          <a:lstStyle/>
          <a:p>
            <a:r>
              <a:rPr lang="en-US" sz="2400" dirty="0" smtClean="0">
                <a:latin typeface="+mn-lt"/>
              </a:rPr>
              <a:t>120 PXI systems running LabVIEW Real-Time</a:t>
            </a:r>
          </a:p>
          <a:p>
            <a:r>
              <a:rPr lang="en-US" sz="2400" dirty="0" smtClean="0">
                <a:latin typeface="+mn-lt"/>
              </a:rPr>
              <a:t>Communication</a:t>
            </a:r>
          </a:p>
          <a:p>
            <a:pPr lvl="1"/>
            <a:r>
              <a:rPr lang="en-US" sz="2400" dirty="0" smtClean="0">
                <a:latin typeface="+mn-lt"/>
              </a:rPr>
              <a:t>PXI systems are connected through Ethernet </a:t>
            </a:r>
          </a:p>
          <a:p>
            <a:pPr lvl="1"/>
            <a:r>
              <a:rPr lang="en-US" sz="2400" dirty="0" smtClean="0">
                <a:latin typeface="+mn-lt"/>
              </a:rPr>
              <a:t>Linux (</a:t>
            </a:r>
            <a:r>
              <a:rPr lang="en-US" sz="2400" dirty="0" err="1" smtClean="0">
                <a:latin typeface="+mn-lt"/>
              </a:rPr>
              <a:t>Corba</a:t>
            </a:r>
            <a:r>
              <a:rPr lang="en-US" sz="2400" dirty="0" smtClean="0">
                <a:latin typeface="+mn-lt"/>
              </a:rPr>
              <a:t>) host via a protocol called DIM (future FESA)</a:t>
            </a:r>
          </a:p>
          <a:p>
            <a:r>
              <a:rPr lang="en-US" sz="2400" dirty="0" smtClean="0">
                <a:latin typeface="+mn-lt"/>
              </a:rPr>
              <a:t>Synchronization</a:t>
            </a:r>
          </a:p>
          <a:p>
            <a:pPr lvl="1"/>
            <a:r>
              <a:rPr lang="en-US" sz="2400" dirty="0" smtClean="0">
                <a:latin typeface="+mn-lt"/>
              </a:rPr>
              <a:t>Control systems are distributed over the 27 km tunnel</a:t>
            </a:r>
          </a:p>
          <a:p>
            <a:pPr lvl="1"/>
            <a:r>
              <a:rPr lang="en-US" sz="2400" dirty="0" smtClean="0">
                <a:latin typeface="+mn-lt"/>
              </a:rPr>
              <a:t>Synchronization using PXI 10 MHz backplane clock</a:t>
            </a:r>
          </a:p>
          <a:p>
            <a:r>
              <a:rPr lang="en-US" sz="2400" dirty="0" smtClean="0">
                <a:latin typeface="+mn-lt"/>
              </a:rPr>
              <a:t>Embedded / FPGA</a:t>
            </a:r>
          </a:p>
          <a:p>
            <a:pPr lvl="1"/>
            <a:r>
              <a:rPr lang="en-US" sz="2400" dirty="0" smtClean="0">
                <a:latin typeface="+mn-lt"/>
              </a:rPr>
              <a:t> Closed loop motor control systems with redundant feedback</a:t>
            </a:r>
          </a:p>
          <a:p>
            <a:pPr lvl="1"/>
            <a:r>
              <a:rPr lang="en-US" sz="2400" dirty="0" smtClean="0">
                <a:latin typeface="+mn-lt"/>
              </a:rPr>
              <a:t> </a:t>
            </a:r>
            <a:r>
              <a:rPr lang="en-US" sz="2400" dirty="0" err="1" smtClean="0">
                <a:latin typeface="+mn-lt"/>
              </a:rPr>
              <a:t>Softmotion</a:t>
            </a:r>
            <a:r>
              <a:rPr lang="en-US" sz="2400" dirty="0" smtClean="0">
                <a:latin typeface="+mn-lt"/>
              </a:rPr>
              <a:t> algorithms running in a synchronized FPGA</a:t>
            </a:r>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1809581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b="1" dirty="0" smtClean="0"/>
              <a:t>Questions</a:t>
            </a:r>
            <a:endParaRPr lang="en-US" b="1" dirty="0"/>
          </a:p>
        </p:txBody>
      </p:sp>
      <p:sp>
        <p:nvSpPr>
          <p:cNvPr id="4" name="Footer Placeholder 3"/>
          <p:cNvSpPr>
            <a:spLocks noGrp="1"/>
          </p:cNvSpPr>
          <p:nvPr>
            <p:ph type="ftr" sz="quarter" idx="11"/>
          </p:nvPr>
        </p:nvSpPr>
        <p:spPr/>
        <p:txBody>
          <a:bodyPr/>
          <a:lstStyle/>
          <a:p>
            <a:r>
              <a:rPr lang="en-US" smtClean="0"/>
              <a:t>ISOTDAQ,Ankara          National Instruments</a:t>
            </a:r>
            <a:endParaRPr lang="en-US"/>
          </a:p>
        </p:txBody>
      </p:sp>
    </p:spTree>
    <p:extLst>
      <p:ext uri="{BB962C8B-B14F-4D97-AF65-F5344CB8AC3E}">
        <p14:creationId xmlns:p14="http://schemas.microsoft.com/office/powerpoint/2010/main" val="422908003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642630503,D:\Documents and Settings\cweltzin\Desktop\Casey\New Options for Staying Engaged in Linux Opportunities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F4ED1D-CEEA-410E-807A-F1BA3F2A95E9}&quot;/&gt;&lt;isInvalidForFieldText val=&quot;0&quot;/&gt;&lt;Image&gt;&lt;filename val=&quot;D:\DOCUME~1\cweltzin\LOCALS~1\Temp\PR\data\asimages\{48F4ED1D-CEEA-410E-807A-F1BA3F2A95E9}_4.png&quot;/&gt;&lt;left val=&quot;371&quot;/&gt;&lt;top val=&quot;143&quot;/&gt;&lt;width val=&quot;254&quot;/&gt;&lt;height val=&quot;18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 val="9,1031362373,\\typhoon\marketingii\LabVIEW FPGA Marketing - Rick Kuhlman\Launch Activities\2010\LabVIEW FPGA\JKedit_Whats new in LabVIEW FPGA (1)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58025A-3CE1-4473-9AE7-C0698ED7D283}&quot;/&gt;&lt;isInvalidForFieldText val=&quot;0&quot;/&gt;&lt;Image&gt;&lt;filename val=&quot;C:\DOCUME~1\ADMINI~1\LOCALS~1\Temp\PR\data\asimages\{F158025A-3CE1-4473-9AE7-C0698ED7D283}_10.png&quot;/&gt;&lt;left val=&quot;489&quot;/&gt;&lt;top val=&quot;130&quot;/&gt;&lt;width val=&quot;210&quot;/&gt;&lt;height val=&quot;66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D2C2B8-A238-4F59-BAA3-F864F22F129A}&quot;/&gt;&lt;isInvalidForFieldText val=&quot;0&quot;/&gt;&lt;Image&gt;&lt;filename val=&quot;C:\DOCUME~1\ADMINI~1\LOCALS~1\Temp\PR\data\asimages\{AFD2C2B8-A238-4F59-BAA3-F864F22F129A}_10.png&quot;/&gt;&lt;left val=&quot;15&quot;/&gt;&lt;top val=&quot;136&quot;/&gt;&lt;width val=&quot;126&quot;/&gt;&lt;height val=&quot;66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4F7E15-FDE1-40C0-9A59-4DA572CF9F30}&quot;/&gt;&lt;isInvalidForFieldText val=&quot;0&quot;/&gt;&lt;Image&gt;&lt;filename val=&quot;C:\DOCUME~1\ADMINI~1\LOCALS~1\Temp\PR\data\asimages\{3C4F7E15-FDE1-40C0-9A59-4DA572CF9F30}_10.png&quot;/&gt;&lt;left val=&quot;159&quot;/&gt;&lt;top val=&quot;136&quot;/&gt;&lt;width val=&quot;312&quot;/&gt;&lt;height val=&quot;66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PSNARRATION" val="3,398976120,C:\Documents and Settings\Administrator\Desktop\LabVIEW Platform Webcast v5.ppc"/>
</p:tagLst>
</file>

<file path=ppt/tags/tag8.xml><?xml version="1.0" encoding="utf-8"?>
<p:tagLst xmlns:a="http://schemas.openxmlformats.org/drawingml/2006/main" xmlns:r="http://schemas.openxmlformats.org/officeDocument/2006/relationships" xmlns:p="http://schemas.openxmlformats.org/presentationml/2006/main">
  <p:tag name="PPSNARRATION" val="15,530191566,D:\Tutorials\Bus Comparison\Bus Comparison v8.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7900</Words>
  <Application>Microsoft Macintosh PowerPoint</Application>
  <PresentationFormat>On-screen Show (4:3)</PresentationFormat>
  <Paragraphs>1030</Paragraphs>
  <Slides>94</Slides>
  <Notes>85</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Office Theme</vt:lpstr>
      <vt:lpstr>Bitmap Image</vt:lpstr>
      <vt:lpstr>Microsoft Excel Macro-Enabled Worksheet</vt:lpstr>
      <vt:lpstr>Readout With LabVIEW</vt:lpstr>
      <vt:lpstr>Virtual Instruments (VIs)</vt:lpstr>
      <vt:lpstr>Parts of a VI</vt:lpstr>
      <vt:lpstr>PowerPoint Presentation</vt:lpstr>
      <vt:lpstr>PowerPoint Presentation</vt:lpstr>
      <vt:lpstr>Front Panel</vt:lpstr>
      <vt:lpstr>Block Diagram</vt:lpstr>
      <vt:lpstr>Block Diagram</vt:lpstr>
      <vt:lpstr>Searching for Controls, VIs &amp; Functions</vt:lpstr>
      <vt:lpstr>Block Diagram Terminals</vt:lpstr>
      <vt:lpstr> Dataflow</vt:lpstr>
      <vt:lpstr>Dataflow Programming</vt:lpstr>
      <vt:lpstr>Building a Simple VI</vt:lpstr>
      <vt:lpstr>Building a Simple VI – Acquire </vt:lpstr>
      <vt:lpstr>Building a Simple VI – Analyze </vt:lpstr>
      <vt:lpstr>Built-in Programming Assistance</vt:lpstr>
      <vt:lpstr>PC-Based Data Acquisition (DAQ) </vt:lpstr>
      <vt:lpstr>While Loops</vt:lpstr>
      <vt:lpstr>While Loops</vt:lpstr>
      <vt:lpstr>For Loops</vt:lpstr>
      <vt:lpstr>Timing a VI</vt:lpstr>
      <vt:lpstr>Timing a VI – Wait Functions</vt:lpstr>
      <vt:lpstr>Timing Methods</vt:lpstr>
      <vt:lpstr>Iterative Data Transfer – Shift Registers</vt:lpstr>
      <vt:lpstr>Case Structures</vt:lpstr>
      <vt:lpstr>LabVIEW is a Programming Language</vt:lpstr>
      <vt:lpstr>Parallelism</vt:lpstr>
      <vt:lpstr>Automatic Multithreading in LabVIEW</vt:lpstr>
      <vt:lpstr>Multiple Loop Architectures</vt:lpstr>
      <vt:lpstr>LabVIEW Real-Time Module</vt:lpstr>
      <vt:lpstr>NI Real-Time Hypervisor for Linux</vt:lpstr>
      <vt:lpstr>LabVIEW FPGA Module</vt:lpstr>
      <vt:lpstr>LabVIEW 2010 FPGA IP Integration Node</vt:lpstr>
      <vt:lpstr>FPGA Interface C API for Linux</vt:lpstr>
      <vt:lpstr>Open Architecture</vt:lpstr>
      <vt:lpstr>High-Level Design Models</vt:lpstr>
      <vt:lpstr>LabVIEW Easily Connects to Hardware I/O</vt:lpstr>
      <vt:lpstr>NI DAQ Platforms</vt:lpstr>
      <vt:lpstr>CERN Collimator Alignment</vt:lpstr>
      <vt:lpstr>CERN – LHC Collimator Project</vt:lpstr>
      <vt:lpstr>Graphical System Design</vt:lpstr>
      <vt:lpstr>THANK YOU!</vt:lpstr>
      <vt:lpstr>Instrumentation Timeline</vt:lpstr>
      <vt:lpstr>What is PXI?</vt:lpstr>
      <vt:lpstr>PXI Specification</vt:lpstr>
      <vt:lpstr>PXI Systems Alliance (PXISA)</vt:lpstr>
      <vt:lpstr>Modular PC-Based Architecture Provides Flexible Functionality</vt:lpstr>
      <vt:lpstr>PXI: Then and Now</vt:lpstr>
      <vt:lpstr>PXI Combines Standard Technologies</vt:lpstr>
      <vt:lpstr>Embedded PXI System Controllers</vt:lpstr>
      <vt:lpstr>Remote PXI System Controllers</vt:lpstr>
      <vt:lpstr>PXI Chassis</vt:lpstr>
      <vt:lpstr>PXI Includes Two Form Factors</vt:lpstr>
      <vt:lpstr>PXI and cPCI Module Interoperability</vt:lpstr>
      <vt:lpstr>Trigger with PXI</vt:lpstr>
      <vt:lpstr>Signal vs. Time-Based Synchronization</vt:lpstr>
      <vt:lpstr>Synchronization Technologies</vt:lpstr>
      <vt:lpstr>Timing and Synchronization Features of PXI</vt:lpstr>
      <vt:lpstr>Integrating PCI Express into PXI</vt:lpstr>
      <vt:lpstr>PCI Express Advantages</vt:lpstr>
      <vt:lpstr>Dedicated Bandwidth per Device</vt:lpstr>
      <vt:lpstr>Integrating PCI Express into the PXI Backplane</vt:lpstr>
      <vt:lpstr>Compatibility of PXI and Hybrid Slots</vt:lpstr>
      <vt:lpstr>PowerPoint Presentation</vt:lpstr>
      <vt:lpstr>PowerPoint Presentation</vt:lpstr>
      <vt:lpstr>PowerPoint Presentation</vt:lpstr>
      <vt:lpstr>Czech Institute of Plasma Physics</vt:lpstr>
      <vt:lpstr>ESO E-ELT Primary Mirror (M1) Control</vt:lpstr>
      <vt:lpstr>M1 Control - Proposed System Setup</vt:lpstr>
      <vt:lpstr>PXI Express Summary</vt:lpstr>
      <vt:lpstr>Multicore Programming</vt:lpstr>
      <vt:lpstr>Moore’s Law Driving the computer revolution over the last 20 years</vt:lpstr>
      <vt:lpstr>PowerPoint Presentation</vt:lpstr>
      <vt:lpstr>Plasma Diagnostics &amp; Control with NI LabVIEW RT</vt:lpstr>
      <vt:lpstr>Nuclear Fusion Research, Max Planck Magneto-Hydrodynamics Control Flow</vt:lpstr>
      <vt:lpstr>From 1 to 8 cores</vt:lpstr>
      <vt:lpstr>System Improvements</vt:lpstr>
      <vt:lpstr>DAQ &amp; Control with FPGA</vt:lpstr>
      <vt:lpstr>Factors Driving Need for Custom Hardware</vt:lpstr>
      <vt:lpstr>FPGA Technology</vt:lpstr>
      <vt:lpstr>Field Programmable Gate Array (FPGA)</vt:lpstr>
      <vt:lpstr>Simple Logic Example</vt:lpstr>
      <vt:lpstr>FPGA Programming: The Ultimate in Multicore, Multiprocessor Development</vt:lpstr>
      <vt:lpstr>PowerPoint Presentation</vt:lpstr>
      <vt:lpstr>FlexRIO FPGA Modules for PXI</vt:lpstr>
      <vt:lpstr>NI FlexRIO</vt:lpstr>
      <vt:lpstr>FlexRIO Adapter Module</vt:lpstr>
      <vt:lpstr>PowerPoint Presentation</vt:lpstr>
      <vt:lpstr>PowerPoint Presentation</vt:lpstr>
      <vt:lpstr>PowerPoint Presentation</vt:lpstr>
      <vt:lpstr>CLIP Node in LabVIEW FPGA</vt:lpstr>
      <vt:lpstr>CERN Collimator Alignment</vt:lpstr>
      <vt:lpstr>CERN – LHC Collimator Project</vt:lpstr>
      <vt:lpstr>Questions</vt:lpstr>
    </vt:vector>
  </TitlesOfParts>
  <Company>National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LabVIEW</dc:title>
  <dc:creator>Murali Ravindran</dc:creator>
  <cp:lastModifiedBy>Arun Veeramani</cp:lastModifiedBy>
  <cp:revision>51</cp:revision>
  <dcterms:created xsi:type="dcterms:W3CDTF">2010-01-07T21:00:12Z</dcterms:created>
  <dcterms:modified xsi:type="dcterms:W3CDTF">2011-02-11T09:10:11Z</dcterms:modified>
</cp:coreProperties>
</file>