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84"/>
  </p:notesMasterIdLst>
  <p:handoutMasterIdLst>
    <p:handoutMasterId r:id="rId85"/>
  </p:handoutMasterIdLst>
  <p:sldIdLst>
    <p:sldId id="256" r:id="rId2"/>
    <p:sldId id="468" r:id="rId3"/>
    <p:sldId id="389" r:id="rId4"/>
    <p:sldId id="467" r:id="rId5"/>
    <p:sldId id="469" r:id="rId6"/>
    <p:sldId id="396" r:id="rId7"/>
    <p:sldId id="397" r:id="rId8"/>
    <p:sldId id="398" r:id="rId9"/>
    <p:sldId id="399" r:id="rId10"/>
    <p:sldId id="400" r:id="rId11"/>
    <p:sldId id="401" r:id="rId12"/>
    <p:sldId id="390" r:id="rId13"/>
    <p:sldId id="393" r:id="rId14"/>
    <p:sldId id="394" r:id="rId15"/>
    <p:sldId id="422" r:id="rId16"/>
    <p:sldId id="449" r:id="rId17"/>
    <p:sldId id="423" r:id="rId18"/>
    <p:sldId id="450" r:id="rId19"/>
    <p:sldId id="402" r:id="rId20"/>
    <p:sldId id="424" r:id="rId21"/>
    <p:sldId id="425" r:id="rId22"/>
    <p:sldId id="426" r:id="rId23"/>
    <p:sldId id="427" r:id="rId24"/>
    <p:sldId id="428" r:id="rId25"/>
    <p:sldId id="429" r:id="rId26"/>
    <p:sldId id="430" r:id="rId27"/>
    <p:sldId id="431" r:id="rId28"/>
    <p:sldId id="432" r:id="rId29"/>
    <p:sldId id="451" r:id="rId30"/>
    <p:sldId id="433" r:id="rId31"/>
    <p:sldId id="434" r:id="rId32"/>
    <p:sldId id="475" r:id="rId33"/>
    <p:sldId id="435" r:id="rId34"/>
    <p:sldId id="436" r:id="rId35"/>
    <p:sldId id="453" r:id="rId36"/>
    <p:sldId id="472" r:id="rId37"/>
    <p:sldId id="473" r:id="rId38"/>
    <p:sldId id="474" r:id="rId39"/>
    <p:sldId id="476" r:id="rId40"/>
    <p:sldId id="404" r:id="rId41"/>
    <p:sldId id="405" r:id="rId42"/>
    <p:sldId id="406" r:id="rId43"/>
    <p:sldId id="407" r:id="rId44"/>
    <p:sldId id="415" r:id="rId45"/>
    <p:sldId id="408" r:id="rId46"/>
    <p:sldId id="412" r:id="rId47"/>
    <p:sldId id="413" r:id="rId48"/>
    <p:sldId id="382" r:id="rId49"/>
    <p:sldId id="370" r:id="rId50"/>
    <p:sldId id="371" r:id="rId51"/>
    <p:sldId id="372" r:id="rId52"/>
    <p:sldId id="373" r:id="rId53"/>
    <p:sldId id="374" r:id="rId54"/>
    <p:sldId id="375" r:id="rId55"/>
    <p:sldId id="376" r:id="rId56"/>
    <p:sldId id="409" r:id="rId57"/>
    <p:sldId id="410" r:id="rId58"/>
    <p:sldId id="377" r:id="rId59"/>
    <p:sldId id="420" r:id="rId60"/>
    <p:sldId id="414" r:id="rId61"/>
    <p:sldId id="419" r:id="rId62"/>
    <p:sldId id="460" r:id="rId63"/>
    <p:sldId id="454" r:id="rId64"/>
    <p:sldId id="455" r:id="rId65"/>
    <p:sldId id="349" r:id="rId66"/>
    <p:sldId id="470" r:id="rId67"/>
    <p:sldId id="452" r:id="rId68"/>
    <p:sldId id="471" r:id="rId69"/>
    <p:sldId id="459" r:id="rId70"/>
    <p:sldId id="411" r:id="rId71"/>
    <p:sldId id="456" r:id="rId72"/>
    <p:sldId id="457" r:id="rId73"/>
    <p:sldId id="458" r:id="rId74"/>
    <p:sldId id="395" r:id="rId75"/>
    <p:sldId id="439" r:id="rId76"/>
    <p:sldId id="440" r:id="rId77"/>
    <p:sldId id="441" r:id="rId78"/>
    <p:sldId id="442" r:id="rId79"/>
    <p:sldId id="443" r:id="rId80"/>
    <p:sldId id="444" r:id="rId81"/>
    <p:sldId id="445" r:id="rId82"/>
    <p:sldId id="446" r:id="rId83"/>
  </p:sldIdLst>
  <p:sldSz cx="9144000" cy="6858000" type="screen4x3"/>
  <p:notesSz cx="6781800" cy="9918700"/>
  <p:embeddedFontLst>
    <p:embeddedFont>
      <p:font typeface="Century Gothic" pitchFamily="34" charset="0"/>
      <p:regular r:id="rId86"/>
      <p:bold r:id="rId87"/>
      <p:italic r:id="rId88"/>
      <p:boldItalic r:id="rId89"/>
    </p:embeddedFont>
    <p:embeddedFont>
      <p:font typeface="Times" pitchFamily="18" charset="0"/>
      <p:regular r:id="rId90"/>
      <p:bold r:id="rId91"/>
      <p:italic r:id="rId92"/>
      <p:boldItalic r:id="rId93"/>
    </p:embeddedFont>
  </p:embeddedFontLst>
  <p:defaultTextStyle>
    <a:defPPr>
      <a:defRPr lang="en-US"/>
    </a:defPPr>
    <a:lvl1pPr algn="l" rtl="0" fontAlgn="base">
      <a:spcBef>
        <a:spcPct val="0"/>
      </a:spcBef>
      <a:spcAft>
        <a:spcPct val="0"/>
      </a:spcAft>
      <a:defRPr kern="1200">
        <a:solidFill>
          <a:schemeClr val="tx1"/>
        </a:solidFill>
        <a:latin typeface="Century Gothic" charset="0"/>
        <a:ea typeface="MS Pゴシック" pitchFamily="-92" charset="-128"/>
        <a:cs typeface="+mn-cs"/>
      </a:defRPr>
    </a:lvl1pPr>
    <a:lvl2pPr marL="457200" algn="l" rtl="0" fontAlgn="base">
      <a:spcBef>
        <a:spcPct val="0"/>
      </a:spcBef>
      <a:spcAft>
        <a:spcPct val="0"/>
      </a:spcAft>
      <a:defRPr kern="1200">
        <a:solidFill>
          <a:schemeClr val="tx1"/>
        </a:solidFill>
        <a:latin typeface="Century Gothic" charset="0"/>
        <a:ea typeface="MS Pゴシック" pitchFamily="-92" charset="-128"/>
        <a:cs typeface="+mn-cs"/>
      </a:defRPr>
    </a:lvl2pPr>
    <a:lvl3pPr marL="914400" algn="l" rtl="0" fontAlgn="base">
      <a:spcBef>
        <a:spcPct val="0"/>
      </a:spcBef>
      <a:spcAft>
        <a:spcPct val="0"/>
      </a:spcAft>
      <a:defRPr kern="1200">
        <a:solidFill>
          <a:schemeClr val="tx1"/>
        </a:solidFill>
        <a:latin typeface="Century Gothic" charset="0"/>
        <a:ea typeface="MS Pゴシック" pitchFamily="-92" charset="-128"/>
        <a:cs typeface="+mn-cs"/>
      </a:defRPr>
    </a:lvl3pPr>
    <a:lvl4pPr marL="1371600" algn="l" rtl="0" fontAlgn="base">
      <a:spcBef>
        <a:spcPct val="0"/>
      </a:spcBef>
      <a:spcAft>
        <a:spcPct val="0"/>
      </a:spcAft>
      <a:defRPr kern="1200">
        <a:solidFill>
          <a:schemeClr val="tx1"/>
        </a:solidFill>
        <a:latin typeface="Century Gothic" charset="0"/>
        <a:ea typeface="MS Pゴシック" pitchFamily="-92" charset="-128"/>
        <a:cs typeface="+mn-cs"/>
      </a:defRPr>
    </a:lvl4pPr>
    <a:lvl5pPr marL="1828800" algn="l" rtl="0" fontAlgn="base">
      <a:spcBef>
        <a:spcPct val="0"/>
      </a:spcBef>
      <a:spcAft>
        <a:spcPct val="0"/>
      </a:spcAft>
      <a:defRPr kern="1200">
        <a:solidFill>
          <a:schemeClr val="tx1"/>
        </a:solidFill>
        <a:latin typeface="Century Gothic" charset="0"/>
        <a:ea typeface="MS Pゴシック" pitchFamily="-92" charset="-128"/>
        <a:cs typeface="+mn-cs"/>
      </a:defRPr>
    </a:lvl5pPr>
    <a:lvl6pPr marL="2286000" algn="l" defTabSz="914400" rtl="0" eaLnBrk="1" latinLnBrk="0" hangingPunct="1">
      <a:defRPr kern="1200">
        <a:solidFill>
          <a:schemeClr val="tx1"/>
        </a:solidFill>
        <a:latin typeface="Century Gothic" charset="0"/>
        <a:ea typeface="MS Pゴシック" pitchFamily="-92" charset="-128"/>
        <a:cs typeface="+mn-cs"/>
      </a:defRPr>
    </a:lvl6pPr>
    <a:lvl7pPr marL="2743200" algn="l" defTabSz="914400" rtl="0" eaLnBrk="1" latinLnBrk="0" hangingPunct="1">
      <a:defRPr kern="1200">
        <a:solidFill>
          <a:schemeClr val="tx1"/>
        </a:solidFill>
        <a:latin typeface="Century Gothic" charset="0"/>
        <a:ea typeface="MS Pゴシック" pitchFamily="-92" charset="-128"/>
        <a:cs typeface="+mn-cs"/>
      </a:defRPr>
    </a:lvl7pPr>
    <a:lvl8pPr marL="3200400" algn="l" defTabSz="914400" rtl="0" eaLnBrk="1" latinLnBrk="0" hangingPunct="1">
      <a:defRPr kern="1200">
        <a:solidFill>
          <a:schemeClr val="tx1"/>
        </a:solidFill>
        <a:latin typeface="Century Gothic" charset="0"/>
        <a:ea typeface="MS Pゴシック" pitchFamily="-92" charset="-128"/>
        <a:cs typeface="+mn-cs"/>
      </a:defRPr>
    </a:lvl8pPr>
    <a:lvl9pPr marL="3657600" algn="l" defTabSz="914400" rtl="0" eaLnBrk="1" latinLnBrk="0" hangingPunct="1">
      <a:defRPr kern="1200">
        <a:solidFill>
          <a:schemeClr val="tx1"/>
        </a:solidFill>
        <a:latin typeface="Century Gothic" charset="0"/>
        <a:ea typeface="MS Pゴシック" pitchFamily="-9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61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8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font" Target="fonts/font4.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5.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93"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463" cy="4953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 name="Date Placeholder 2"/>
          <p:cNvSpPr>
            <a:spLocks noGrp="1"/>
          </p:cNvSpPr>
          <p:nvPr>
            <p:ph type="dt" sz="quarter" idx="1"/>
          </p:nvPr>
        </p:nvSpPr>
        <p:spPr>
          <a:xfrm>
            <a:off x="3841750" y="0"/>
            <a:ext cx="2938463"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5018043-BFBF-4264-B21C-9339F8F3D733}" type="datetime1">
              <a:rPr lang="en-US"/>
              <a:pPr/>
              <a:t>2/5/2011</a:t>
            </a:fld>
            <a:endParaRPr lang="en-GB"/>
          </a:p>
        </p:txBody>
      </p:sp>
      <p:sp>
        <p:nvSpPr>
          <p:cNvPr id="4" name="Footer Placeholder 3"/>
          <p:cNvSpPr>
            <a:spLocks noGrp="1"/>
          </p:cNvSpPr>
          <p:nvPr>
            <p:ph type="ftr" sz="quarter" idx="2"/>
          </p:nvPr>
        </p:nvSpPr>
        <p:spPr>
          <a:xfrm>
            <a:off x="0" y="9421813"/>
            <a:ext cx="2938463" cy="4953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 name="Slide Number Placeholder 4"/>
          <p:cNvSpPr>
            <a:spLocks noGrp="1"/>
          </p:cNvSpPr>
          <p:nvPr>
            <p:ph type="sldNum" sz="quarter" idx="3"/>
          </p:nvPr>
        </p:nvSpPr>
        <p:spPr>
          <a:xfrm>
            <a:off x="3841750" y="9421813"/>
            <a:ext cx="293846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7F01D5D-BFF5-4107-9855-04A1E2954D48}" type="slidenum">
              <a:rPr lang="en-GB"/>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defRPr>
            </a:lvl1pPr>
          </a:lstStyle>
          <a:p>
            <a:endParaRPr lang="en-GB"/>
          </a:p>
        </p:txBody>
      </p:sp>
      <p:sp>
        <p:nvSpPr>
          <p:cNvPr id="45059" name="Rectangle 3"/>
          <p:cNvSpPr>
            <a:spLocks noGrp="1" noChangeArrowheads="1"/>
          </p:cNvSpPr>
          <p:nvPr>
            <p:ph type="dt" idx="1"/>
          </p:nvPr>
        </p:nvSpPr>
        <p:spPr bwMode="auto">
          <a:xfrm>
            <a:off x="3843338" y="0"/>
            <a:ext cx="293846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defRPr>
            </a:lvl1pPr>
          </a:lstStyle>
          <a:p>
            <a:endParaRPr lang="en-GB"/>
          </a:p>
        </p:txBody>
      </p:sp>
      <p:sp>
        <p:nvSpPr>
          <p:cNvPr id="14340"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04875" y="4711700"/>
            <a:ext cx="4972050" cy="4462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5062" name="Rectangle 6"/>
          <p:cNvSpPr>
            <a:spLocks noGrp="1" noChangeArrowheads="1"/>
          </p:cNvSpPr>
          <p:nvPr>
            <p:ph type="ftr" sz="quarter" idx="4"/>
          </p:nvPr>
        </p:nvSpPr>
        <p:spPr bwMode="auto">
          <a:xfrm>
            <a:off x="0" y="9423400"/>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defRPr>
            </a:lvl1pPr>
          </a:lstStyle>
          <a:p>
            <a:endParaRPr lang="en-GB"/>
          </a:p>
        </p:txBody>
      </p:sp>
      <p:sp>
        <p:nvSpPr>
          <p:cNvPr id="45063" name="Rectangle 7"/>
          <p:cNvSpPr>
            <a:spLocks noGrp="1" noChangeArrowheads="1"/>
          </p:cNvSpPr>
          <p:nvPr>
            <p:ph type="sldNum" sz="quarter" idx="5"/>
          </p:nvPr>
        </p:nvSpPr>
        <p:spPr bwMode="auto">
          <a:xfrm>
            <a:off x="3843338" y="9423400"/>
            <a:ext cx="293846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defRPr>
            </a:lvl1pPr>
          </a:lstStyle>
          <a:p>
            <a:fld id="{7AB282B1-CF25-40B2-B8B4-899727C7B83A}" type="slidenum">
              <a:rPr lang="en-GB"/>
              <a:pPr/>
              <a:t>‹#›</a:t>
            </a:fld>
            <a:endParaRPr lang="en-GB"/>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S Pゴシック" pitchFamily="-92" charset="-128"/>
        <a:cs typeface="MS Pゴシック" pitchFamily="-92" charset="-128"/>
      </a:defRPr>
    </a:lvl1pPr>
    <a:lvl2pPr marL="457200" algn="l" rtl="0" eaLnBrk="0" fontAlgn="base" hangingPunct="0">
      <a:spcBef>
        <a:spcPct val="30000"/>
      </a:spcBef>
      <a:spcAft>
        <a:spcPct val="0"/>
      </a:spcAft>
      <a:defRPr sz="1200" kern="1200">
        <a:solidFill>
          <a:schemeClr val="tx1"/>
        </a:solidFill>
        <a:latin typeface="Times" charset="0"/>
        <a:ea typeface="MS Pゴシック" pitchFamily="-92" charset="-128"/>
        <a:cs typeface="MS Pゴシック" pitchFamily="-92" charset="-128"/>
      </a:defRPr>
    </a:lvl2pPr>
    <a:lvl3pPr marL="914400" algn="l" rtl="0" eaLnBrk="0" fontAlgn="base" hangingPunct="0">
      <a:spcBef>
        <a:spcPct val="30000"/>
      </a:spcBef>
      <a:spcAft>
        <a:spcPct val="0"/>
      </a:spcAft>
      <a:defRPr sz="1200" kern="1200">
        <a:solidFill>
          <a:schemeClr val="tx1"/>
        </a:solidFill>
        <a:latin typeface="Times" charset="0"/>
        <a:ea typeface="MS Pゴシック" pitchFamily="-92" charset="-128"/>
        <a:cs typeface="MS Pゴシック" pitchFamily="-92" charset="-128"/>
      </a:defRPr>
    </a:lvl3pPr>
    <a:lvl4pPr marL="1371600" algn="l" rtl="0" eaLnBrk="0" fontAlgn="base" hangingPunct="0">
      <a:spcBef>
        <a:spcPct val="30000"/>
      </a:spcBef>
      <a:spcAft>
        <a:spcPct val="0"/>
      </a:spcAft>
      <a:defRPr sz="1200" kern="1200">
        <a:solidFill>
          <a:schemeClr val="tx1"/>
        </a:solidFill>
        <a:latin typeface="Times" charset="0"/>
        <a:ea typeface="MS Pゴシック" pitchFamily="-92" charset="-128"/>
        <a:cs typeface="MS Pゴシック" pitchFamily="-92" charset="-128"/>
      </a:defRPr>
    </a:lvl4pPr>
    <a:lvl5pPr marL="1828800" algn="l" rtl="0" eaLnBrk="0" fontAlgn="base" hangingPunct="0">
      <a:spcBef>
        <a:spcPct val="30000"/>
      </a:spcBef>
      <a:spcAft>
        <a:spcPct val="0"/>
      </a:spcAft>
      <a:defRPr sz="1200" kern="1200">
        <a:solidFill>
          <a:schemeClr val="tx1"/>
        </a:solidFill>
        <a:latin typeface="Times" charset="0"/>
        <a:ea typeface="MS Pゴシック" pitchFamily="-92" charset="-128"/>
        <a:cs typeface="MS Pゴシック" pitchFamily="-9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FB5D61C-DE10-4EE8-B884-9D7F547A72F1}" type="slidenum">
              <a:rPr lang="en-GB"/>
              <a:pPr/>
              <a:t>1</a:t>
            </a:fld>
            <a:endParaRPr lang="en-GB"/>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32</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39</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r>
              <a:rPr lang="en-GB" smtClean="0"/>
              <a:t>This is not a scientific precise definition, but it catches what most physicists think about, when they hear “trigger”</a:t>
            </a:r>
          </a:p>
          <a:p>
            <a:pPr eaLnBrk="1" hangingPunct="1"/>
            <a:r>
              <a:rPr lang="en-GB" smtClean="0"/>
              <a:t>Simple: because you want to be able to understand what the trigger did to your measurement </a:t>
            </a:r>
            <a:r>
              <a:rPr lang="en-US" smtClean="0"/>
              <a:t>–</a:t>
            </a:r>
            <a:r>
              <a:rPr lang="en-GB" smtClean="0"/>
              <a:t> a selection of data will influence the result!</a:t>
            </a:r>
          </a:p>
          <a:p>
            <a:pPr eaLnBrk="1" hangingPunct="1"/>
            <a:r>
              <a:rPr lang="en-GB" smtClean="0"/>
              <a:t>Rapid: because the data you  want to keep, might be lost if you wait to long to decide</a:t>
            </a:r>
          </a:p>
          <a:p>
            <a:pPr eaLnBrk="1" hangingPunct="1"/>
            <a:r>
              <a:rPr lang="en-GB" smtClean="0"/>
              <a:t>Decide to keep: a trigger is a selection mechanism, depending on what you want and what your apparatus is</a:t>
            </a:r>
          </a:p>
          <a:p>
            <a:pPr eaLnBrk="1" hangingPunct="1"/>
            <a:r>
              <a:rPr lang="en-GB" smtClean="0"/>
              <a:t>When only a small fraction can be recorded: most of the time we are a looking for rare event and consider all events, which create similar signals in our detectors as “background”, the cheap &amp; dumb approach would be to record everything and then try to select  in the analysis the good events. Even though sometimes this would be nice, in practice we do not have enough money to do that.</a:t>
            </a:r>
          </a:p>
          <a:p>
            <a:pPr eaLnBrk="1" hangingPunct="1"/>
            <a:r>
              <a:rPr lang="en-GB" smtClean="0"/>
              <a:t> </a:t>
            </a:r>
          </a:p>
        </p:txBody>
      </p:sp>
      <p:sp>
        <p:nvSpPr>
          <p:cNvPr id="88068" name="Slide Number Placeholder 3"/>
          <p:cNvSpPr>
            <a:spLocks noGrp="1"/>
          </p:cNvSpPr>
          <p:nvPr>
            <p:ph type="sldNum" sz="quarter" idx="5"/>
          </p:nvPr>
        </p:nvSpPr>
        <p:spPr>
          <a:noFill/>
        </p:spPr>
        <p:txBody>
          <a:bodyPr/>
          <a:lstStyle/>
          <a:p>
            <a:fld id="{F8897511-8491-4C89-9063-056B06FC328D}" type="slidenum">
              <a:rPr lang="en-GB"/>
              <a:pPr/>
              <a:t>51</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p>
            <a:fld id="{AAD39454-A681-48D0-A704-DD91CB31E02B}" type="slidenum">
              <a:rPr lang="en-US"/>
              <a:pPr/>
              <a:t>52</a:t>
            </a:fld>
            <a:endParaRPr lang="en-US"/>
          </a:p>
        </p:txBody>
      </p:sp>
      <p:sp>
        <p:nvSpPr>
          <p:cNvPr id="90115" name="Rectangle 2"/>
          <p:cNvSpPr>
            <a:spLocks noGrp="1" noRot="1" noChangeAspect="1" noChangeArrowheads="1" noTextEdit="1"/>
          </p:cNvSpPr>
          <p:nvPr>
            <p:ph type="sldImg"/>
          </p:nvPr>
        </p:nvSpPr>
        <p:spPr>
          <a:ln cap="flat"/>
        </p:spPr>
      </p:sp>
      <p:sp>
        <p:nvSpPr>
          <p:cNvPr id="9011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p>
            <a:fld id="{A396ADBA-1735-4751-A48E-4FE3D3950F22}" type="slidenum">
              <a:rPr lang="en-US"/>
              <a:pPr/>
              <a:t>53</a:t>
            </a:fld>
            <a:endParaRPr lang="en-US"/>
          </a:p>
        </p:txBody>
      </p:sp>
      <p:sp>
        <p:nvSpPr>
          <p:cNvPr id="92163" name="Rectangle 2"/>
          <p:cNvSpPr>
            <a:spLocks noGrp="1" noRot="1" noChangeAspect="1" noChangeArrowheads="1" noTextEdit="1"/>
          </p:cNvSpPr>
          <p:nvPr>
            <p:ph type="sldImg"/>
          </p:nvPr>
        </p:nvSpPr>
        <p:spPr>
          <a:ln cap="flat"/>
        </p:spPr>
      </p:sp>
      <p:sp>
        <p:nvSpPr>
          <p:cNvPr id="921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7759D58-948E-4B40-BBAC-30BB2374BD96}" type="slidenum">
              <a:rPr lang="en-GB"/>
              <a:pPr/>
              <a:t>65</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does “see” mean? How do we visualize particles, which are as small as an electron, which have actually no internal structure, no size!</a:t>
            </a:r>
            <a:endParaRPr lang="en-GB" dirty="0"/>
          </a:p>
        </p:txBody>
      </p:sp>
      <p:sp>
        <p:nvSpPr>
          <p:cNvPr id="4" name="Slide Number Placeholder 3"/>
          <p:cNvSpPr>
            <a:spLocks noGrp="1"/>
          </p:cNvSpPr>
          <p:nvPr>
            <p:ph type="sldNum" sz="quarter" idx="10"/>
          </p:nvPr>
        </p:nvSpPr>
        <p:spPr/>
        <p:txBody>
          <a:bodyPr/>
          <a:lstStyle/>
          <a:p>
            <a:fld id="{7AB282B1-CF25-40B2-B8B4-899727C7B83A}"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COUPP experiment</a:t>
            </a:r>
            <a:r>
              <a:rPr lang="en-US" baseline="0" dirty="0" smtClean="0"/>
              <a:t> – searching for WIMPs with a bubble-chamber!</a:t>
            </a:r>
            <a:endParaRPr lang="en-GB" dirty="0"/>
          </a:p>
        </p:txBody>
      </p:sp>
      <p:sp>
        <p:nvSpPr>
          <p:cNvPr id="4" name="Slide Number Placeholder 3"/>
          <p:cNvSpPr>
            <a:spLocks noGrp="1"/>
          </p:cNvSpPr>
          <p:nvPr>
            <p:ph type="sldNum" sz="quarter" idx="10"/>
          </p:nvPr>
        </p:nvSpPr>
        <p:spPr/>
        <p:txBody>
          <a:bodyPr/>
          <a:lstStyle/>
          <a:p>
            <a:fld id="{7AB282B1-CF25-40B2-B8B4-899727C7B83A}"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a:buFont typeface="Arial" pitchFamily="34" charset="0"/>
              <a:buChar char="•"/>
            </a:pPr>
            <a:r>
              <a:rPr lang="en-US" sz="1200" dirty="0" smtClean="0"/>
              <a:t>Si Tracking position to ~10 </a:t>
            </a:r>
            <a:r>
              <a:rPr lang="el-GR" sz="1200" dirty="0" smtClean="0"/>
              <a:t>μ</a:t>
            </a:r>
            <a:r>
              <a:rPr lang="en-US" sz="1200" dirty="0" smtClean="0"/>
              <a:t>m accuracy in r</a:t>
            </a:r>
            <a:r>
              <a:rPr lang="el-GR" sz="1200" dirty="0" smtClean="0"/>
              <a:t>φ</a:t>
            </a:r>
            <a:r>
              <a:rPr lang="en-US" sz="1200" dirty="0" smtClean="0"/>
              <a:t> (through segmentation) timing to 25 ns accuracy to separate bunch crossings</a:t>
            </a:r>
          </a:p>
          <a:p>
            <a:pPr marL="274320" indent="-274320">
              <a:buFont typeface="Arial" pitchFamily="34" charset="0"/>
              <a:buChar char="•"/>
            </a:pPr>
            <a:r>
              <a:rPr lang="en-US" sz="1200" dirty="0" smtClean="0"/>
              <a:t>Straw Tracker position to 170 </a:t>
            </a:r>
            <a:r>
              <a:rPr lang="el-GR" sz="1200" dirty="0" smtClean="0"/>
              <a:t>μ</a:t>
            </a:r>
            <a:r>
              <a:rPr lang="en-US" sz="1200" dirty="0" smtClean="0"/>
              <a:t>m at r &gt; 56 cm</a:t>
            </a:r>
          </a:p>
          <a:p>
            <a:endParaRPr lang="en-GB" dirty="0"/>
          </a:p>
        </p:txBody>
      </p:sp>
      <p:sp>
        <p:nvSpPr>
          <p:cNvPr id="4" name="Slide Number Placeholder 3"/>
          <p:cNvSpPr>
            <a:spLocks noGrp="1"/>
          </p:cNvSpPr>
          <p:nvPr>
            <p:ph type="sldNum" sz="quarter" idx="10"/>
          </p:nvPr>
        </p:nvSpPr>
        <p:spPr/>
        <p:txBody>
          <a:bodyPr/>
          <a:lstStyle/>
          <a:p>
            <a:fld id="{7AB282B1-CF25-40B2-B8B4-899727C7B83A}" type="slidenum">
              <a:rPr lang="en-GB" smtClean="0"/>
              <a:pPr/>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a:buFont typeface="Arial" pitchFamily="34" charset="0"/>
              <a:buChar char="•"/>
            </a:pPr>
            <a:r>
              <a:rPr lang="en-US" sz="1200" dirty="0" smtClean="0"/>
              <a:t>EM calorimeter energy via </a:t>
            </a:r>
            <a:r>
              <a:rPr lang="en-US" sz="1200" dirty="0" err="1" smtClean="0"/>
              <a:t>LAr</a:t>
            </a:r>
            <a:r>
              <a:rPr lang="en-US" sz="1200" dirty="0" smtClean="0"/>
              <a:t> ionization chambers position through segmentation</a:t>
            </a:r>
          </a:p>
          <a:p>
            <a:pPr marL="274320" indent="-274320">
              <a:buFont typeface="Arial" pitchFamily="34" charset="0"/>
              <a:buChar char="•"/>
            </a:pPr>
            <a:r>
              <a:rPr lang="en-US" sz="1200" dirty="0" smtClean="0"/>
              <a:t>Hadron calorimeter energy via plastic scintillator tiles position through segmentation</a:t>
            </a:r>
          </a:p>
          <a:p>
            <a:endParaRPr lang="en-GB" dirty="0"/>
          </a:p>
        </p:txBody>
      </p:sp>
      <p:sp>
        <p:nvSpPr>
          <p:cNvPr id="4" name="Slide Number Placeholder 3"/>
          <p:cNvSpPr>
            <a:spLocks noGrp="1"/>
          </p:cNvSpPr>
          <p:nvPr>
            <p:ph type="sldNum" sz="quarter" idx="10"/>
          </p:nvPr>
        </p:nvSpPr>
        <p:spPr/>
        <p:txBody>
          <a:bodyPr/>
          <a:lstStyle/>
          <a:p>
            <a:fld id="{7AB282B1-CF25-40B2-B8B4-899727C7B83A}" type="slidenum">
              <a:rPr lang="en-GB" smtClean="0"/>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also the</a:t>
            </a:r>
            <a:r>
              <a:rPr lang="en-US" baseline="0" dirty="0" smtClean="0"/>
              <a:t> principle of the straw tracker. </a:t>
            </a:r>
            <a:r>
              <a:rPr lang="en-US" sz="1200" dirty="0" smtClean="0"/>
              <a:t>Muon System signal via ionization chambers position through timing measurement</a:t>
            </a:r>
          </a:p>
          <a:p>
            <a:endParaRPr lang="en-GB" dirty="0"/>
          </a:p>
        </p:txBody>
      </p:sp>
      <p:sp>
        <p:nvSpPr>
          <p:cNvPr id="4" name="Slide Number Placeholder 3"/>
          <p:cNvSpPr>
            <a:spLocks noGrp="1"/>
          </p:cNvSpPr>
          <p:nvPr>
            <p:ph type="sldNum" sz="quarter" idx="10"/>
          </p:nvPr>
        </p:nvSpPr>
        <p:spPr/>
        <p:txBody>
          <a:bodyPr/>
          <a:lstStyle/>
          <a:p>
            <a:fld id="{7AB282B1-CF25-40B2-B8B4-899727C7B83A}" type="slidenum">
              <a:rPr lang="en-GB" smtClean="0"/>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16</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18</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29</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H"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5" name="Rectangle 6"/>
          <p:cNvSpPr>
            <a:spLocks noGrp="1" noChangeArrowheads="1"/>
          </p:cNvSpPr>
          <p:nvPr>
            <p:ph type="sldNum" sz="quarter" idx="11"/>
          </p:nvPr>
        </p:nvSpPr>
        <p:spPr>
          <a:ln/>
        </p:spPr>
        <p:txBody>
          <a:bodyPr/>
          <a:lstStyle>
            <a:lvl1pPr>
              <a:defRPr/>
            </a:lvl1pPr>
          </a:lstStyle>
          <a:p>
            <a:fld id="{D506001D-392D-4D0E-8422-20FF3131589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5" name="Rectangle 6"/>
          <p:cNvSpPr>
            <a:spLocks noGrp="1" noChangeArrowheads="1"/>
          </p:cNvSpPr>
          <p:nvPr>
            <p:ph type="sldNum" sz="quarter" idx="11"/>
          </p:nvPr>
        </p:nvSpPr>
        <p:spPr>
          <a:ln/>
        </p:spPr>
        <p:txBody>
          <a:bodyPr/>
          <a:lstStyle>
            <a:lvl1pPr>
              <a:defRPr/>
            </a:lvl1pPr>
          </a:lstStyle>
          <a:p>
            <a:fld id="{183FBAB0-9A2B-4649-8654-BCA0307BBAC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0"/>
            <a:ext cx="2065337" cy="6037263"/>
          </a:xfrm>
        </p:spPr>
        <p:txBody>
          <a:bodyPr vert="eaVert"/>
          <a:lstStyle/>
          <a:p>
            <a:r>
              <a:rPr lang="fr-CH" smtClean="0"/>
              <a:t>Click to edit Master title style</a:t>
            </a:r>
            <a:endParaRPr lang="en-GB"/>
          </a:p>
        </p:txBody>
      </p:sp>
      <p:sp>
        <p:nvSpPr>
          <p:cNvPr id="3" name="Vertical Text Placeholder 2"/>
          <p:cNvSpPr>
            <a:spLocks noGrp="1"/>
          </p:cNvSpPr>
          <p:nvPr>
            <p:ph type="body" orient="vert" idx="1"/>
          </p:nvPr>
        </p:nvSpPr>
        <p:spPr>
          <a:xfrm>
            <a:off x="425450" y="0"/>
            <a:ext cx="6043613" cy="6037263"/>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5" name="Rectangle 6"/>
          <p:cNvSpPr>
            <a:spLocks noGrp="1" noChangeArrowheads="1"/>
          </p:cNvSpPr>
          <p:nvPr>
            <p:ph type="sldNum" sz="quarter" idx="11"/>
          </p:nvPr>
        </p:nvSpPr>
        <p:spPr>
          <a:ln/>
        </p:spPr>
        <p:txBody>
          <a:bodyPr/>
          <a:lstStyle>
            <a:lvl1pPr>
              <a:defRPr/>
            </a:lvl1pPr>
          </a:lstStyle>
          <a:p>
            <a:fld id="{1FC6EFF7-F063-4ABA-B446-C600C1E7F61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113" y="0"/>
            <a:ext cx="7343775" cy="836613"/>
          </a:xfrm>
        </p:spPr>
        <p:txBody>
          <a:bodyPr/>
          <a:lstStyle/>
          <a:p>
            <a:r>
              <a:rPr lang="en-US"/>
              <a:t>Click to edit Master title style</a:t>
            </a:r>
          </a:p>
        </p:txBody>
      </p:sp>
      <p:sp>
        <p:nvSpPr>
          <p:cNvPr id="3" name="Text Placeholder 2"/>
          <p:cNvSpPr>
            <a:spLocks noGrp="1"/>
          </p:cNvSpPr>
          <p:nvPr>
            <p:ph type="body" sz="half" idx="1"/>
          </p:nvPr>
        </p:nvSpPr>
        <p:spPr>
          <a:xfrm>
            <a:off x="685800" y="981075"/>
            <a:ext cx="3810000" cy="554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1075"/>
            <a:ext cx="3810000" cy="554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597650"/>
            <a:ext cx="2195513" cy="2603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643438" y="6629400"/>
            <a:ext cx="4500562" cy="457200"/>
          </a:xfrm>
        </p:spPr>
        <p:txBody>
          <a:bodyPr/>
          <a:lstStyle>
            <a:lvl1pPr>
              <a:defRPr/>
            </a:lvl1pPr>
          </a:lstStyle>
          <a:p>
            <a:r>
              <a:rPr lang="en-US" smtClean="0"/>
              <a:t>Intro to Detector Readout ISOTDAQ  2011, N. Neufeld CERN/PH</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0113" y="0"/>
            <a:ext cx="7343775" cy="836613"/>
          </a:xfrm>
        </p:spPr>
        <p:txBody>
          <a:bodyPr/>
          <a:lstStyle/>
          <a:p>
            <a:r>
              <a:rPr lang="en-US"/>
              <a:t>Click to edit Master title style</a:t>
            </a:r>
          </a:p>
        </p:txBody>
      </p:sp>
      <p:sp>
        <p:nvSpPr>
          <p:cNvPr id="3" name="Text Placeholder 2"/>
          <p:cNvSpPr>
            <a:spLocks noGrp="1"/>
          </p:cNvSpPr>
          <p:nvPr>
            <p:ph type="body" sz="half" idx="1"/>
          </p:nvPr>
        </p:nvSpPr>
        <p:spPr>
          <a:xfrm>
            <a:off x="685800" y="981075"/>
            <a:ext cx="3810000" cy="554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81075"/>
            <a:ext cx="3810000" cy="269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29050"/>
            <a:ext cx="3810000" cy="269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0" y="6597650"/>
            <a:ext cx="2195513" cy="2603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4643438" y="6629400"/>
            <a:ext cx="4500562" cy="457200"/>
          </a:xfrm>
        </p:spPr>
        <p:txBody>
          <a:bodyPr/>
          <a:lstStyle>
            <a:lvl1pPr>
              <a:defRPr/>
            </a:lvl1pPr>
          </a:lstStyle>
          <a:p>
            <a:r>
              <a:rPr lang="en-US" smtClean="0"/>
              <a:t>Intro to Detector Readout ISOTDAQ  2011, N. Neufeld CERN/PH</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5450" y="0"/>
            <a:ext cx="8229600" cy="1006679"/>
          </a:xfrm>
        </p:spPr>
        <p:txBody>
          <a:bodyPr/>
          <a:lstStyle>
            <a:lvl1pPr>
              <a:defRPr sz="3600"/>
            </a:lvl1pPr>
          </a:lstStyle>
          <a:p>
            <a:r>
              <a:rPr lang="fr-CH" dirty="0" smtClean="0"/>
              <a:t>Click to </a:t>
            </a:r>
            <a:r>
              <a:rPr lang="fr-CH" dirty="0" err="1" smtClean="0"/>
              <a:t>edit</a:t>
            </a:r>
            <a:r>
              <a:rPr lang="fr-CH" dirty="0" smtClean="0"/>
              <a:t> Master </a:t>
            </a:r>
            <a:r>
              <a:rPr lang="fr-CH" dirty="0" err="1" smtClean="0"/>
              <a:t>title</a:t>
            </a:r>
            <a:r>
              <a:rPr lang="fr-CH" dirty="0" smtClean="0"/>
              <a:t> style</a:t>
            </a:r>
            <a:endParaRPr lang="en-GB" dirty="0"/>
          </a:p>
        </p:txBody>
      </p:sp>
      <p:sp>
        <p:nvSpPr>
          <p:cNvPr id="3" name="Content Placeholder 2"/>
          <p:cNvSpPr>
            <a:spLocks noGrp="1"/>
          </p:cNvSpPr>
          <p:nvPr>
            <p:ph idx="1"/>
          </p:nvPr>
        </p:nvSpPr>
        <p:spPr>
          <a:xfrm>
            <a:off x="457200" y="1419021"/>
            <a:ext cx="8229600" cy="4525963"/>
          </a:xfrm>
        </p:spPr>
        <p:txBody>
          <a:bodyPr>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4" name="Rectangle 5"/>
          <p:cNvSpPr>
            <a:spLocks noGrp="1" noChangeArrowheads="1"/>
          </p:cNvSpPr>
          <p:nvPr>
            <p:ph type="ftr" sz="quarter" idx="10"/>
          </p:nvPr>
        </p:nvSpPr>
        <p:spPr>
          <a:xfrm>
            <a:off x="1471353" y="6557331"/>
            <a:ext cx="4959610" cy="255587"/>
          </a:xfrm>
          <a:ln/>
        </p:spPr>
        <p:txBody>
          <a:bodyPr/>
          <a:lstStyle>
            <a:lvl1pPr>
              <a:defRPr/>
            </a:lvl1pPr>
          </a:lstStyle>
          <a:p>
            <a:r>
              <a:rPr lang="en-US" smtClean="0"/>
              <a:t>Intro to Detector Readout ISOTDAQ  2011, N. Neufeld CERN/PH</a:t>
            </a:r>
            <a:endParaRPr lang="en-US"/>
          </a:p>
        </p:txBody>
      </p:sp>
      <p:sp>
        <p:nvSpPr>
          <p:cNvPr id="5" name="Rectangle 6"/>
          <p:cNvSpPr>
            <a:spLocks noGrp="1" noChangeArrowheads="1"/>
          </p:cNvSpPr>
          <p:nvPr>
            <p:ph type="sldNum" sz="quarter" idx="11"/>
          </p:nvPr>
        </p:nvSpPr>
        <p:spPr>
          <a:ln/>
        </p:spPr>
        <p:txBody>
          <a:bodyPr/>
          <a:lstStyle>
            <a:lvl1pPr>
              <a:defRPr/>
            </a:lvl1pPr>
          </a:lstStyle>
          <a:p>
            <a:fld id="{9ECC0FC1-A78D-46C6-BB12-B0D98A81EE0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5" name="Rectangle 6"/>
          <p:cNvSpPr>
            <a:spLocks noGrp="1" noChangeArrowheads="1"/>
          </p:cNvSpPr>
          <p:nvPr>
            <p:ph type="sldNum" sz="quarter" idx="11"/>
          </p:nvPr>
        </p:nvSpPr>
        <p:spPr>
          <a:ln/>
        </p:spPr>
        <p:txBody>
          <a:bodyPr/>
          <a:lstStyle>
            <a:lvl1pPr>
              <a:defRPr/>
            </a:lvl1pPr>
          </a:lstStyle>
          <a:p>
            <a:fld id="{E6F56FFD-FFAF-4BB8-9324-5507CEBAA8C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mtClean="0"/>
              <a:t>Click to edit Master title style</a:t>
            </a:r>
            <a:endParaRPr lang="en-GB"/>
          </a:p>
        </p:txBody>
      </p:sp>
      <p:sp>
        <p:nvSpPr>
          <p:cNvPr id="3" name="Content Placeholder 2"/>
          <p:cNvSpPr>
            <a:spLocks noGrp="1"/>
          </p:cNvSpPr>
          <p:nvPr>
            <p:ph sz="half" idx="1"/>
          </p:nvPr>
        </p:nvSpPr>
        <p:spPr>
          <a:xfrm>
            <a:off x="457200" y="15113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4" name="Content Placeholder 3"/>
          <p:cNvSpPr>
            <a:spLocks noGrp="1"/>
          </p:cNvSpPr>
          <p:nvPr>
            <p:ph sz="half" idx="2"/>
          </p:nvPr>
        </p:nvSpPr>
        <p:spPr>
          <a:xfrm>
            <a:off x="4648200" y="15113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6" name="Rectangle 6"/>
          <p:cNvSpPr>
            <a:spLocks noGrp="1" noChangeArrowheads="1"/>
          </p:cNvSpPr>
          <p:nvPr>
            <p:ph type="sldNum" sz="quarter" idx="11"/>
          </p:nvPr>
        </p:nvSpPr>
        <p:spPr>
          <a:ln/>
        </p:spPr>
        <p:txBody>
          <a:bodyPr/>
          <a:lstStyle>
            <a:lvl1pPr>
              <a:defRPr/>
            </a:lvl1pPr>
          </a:lstStyle>
          <a:p>
            <a:fld id="{07D54875-01C8-447A-8F3C-36A5E597D9D0}" type="slidenum">
              <a:rPr lang="en-US"/>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CH"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8" name="Rectangle 6"/>
          <p:cNvSpPr>
            <a:spLocks noGrp="1" noChangeArrowheads="1"/>
          </p:cNvSpPr>
          <p:nvPr>
            <p:ph type="sldNum" sz="quarter" idx="11"/>
          </p:nvPr>
        </p:nvSpPr>
        <p:spPr>
          <a:ln/>
        </p:spPr>
        <p:txBody>
          <a:bodyPr/>
          <a:lstStyle>
            <a:lvl1pPr>
              <a:defRPr/>
            </a:lvl1pPr>
          </a:lstStyle>
          <a:p>
            <a:fld id="{70718CBE-F88D-4667-9877-51687A0604F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4" name="Rectangle 6"/>
          <p:cNvSpPr>
            <a:spLocks noGrp="1" noChangeArrowheads="1"/>
          </p:cNvSpPr>
          <p:nvPr>
            <p:ph type="sldNum" sz="quarter" idx="11"/>
          </p:nvPr>
        </p:nvSpPr>
        <p:spPr>
          <a:ln/>
        </p:spPr>
        <p:txBody>
          <a:bodyPr/>
          <a:lstStyle>
            <a:lvl1pPr>
              <a:defRPr/>
            </a:lvl1pPr>
          </a:lstStyle>
          <a:p>
            <a:fld id="{ABA9A3DD-692D-4565-833F-9AB531AF0A9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3" name="Rectangle 6"/>
          <p:cNvSpPr>
            <a:spLocks noGrp="1" noChangeArrowheads="1"/>
          </p:cNvSpPr>
          <p:nvPr>
            <p:ph type="sldNum" sz="quarter" idx="11"/>
          </p:nvPr>
        </p:nvSpPr>
        <p:spPr>
          <a:ln/>
        </p:spPr>
        <p:txBody>
          <a:bodyPr/>
          <a:lstStyle>
            <a:lvl1pPr>
              <a:defRPr/>
            </a:lvl1pPr>
          </a:lstStyle>
          <a:p>
            <a:fld id="{5FB50F62-50A7-4238-AD5F-2A27C7D0DB4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6" name="Rectangle 6"/>
          <p:cNvSpPr>
            <a:spLocks noGrp="1" noChangeArrowheads="1"/>
          </p:cNvSpPr>
          <p:nvPr>
            <p:ph type="sldNum" sz="quarter" idx="11"/>
          </p:nvPr>
        </p:nvSpPr>
        <p:spPr>
          <a:ln/>
        </p:spPr>
        <p:txBody>
          <a:bodyPr/>
          <a:lstStyle>
            <a:lvl1pPr>
              <a:defRPr/>
            </a:lvl1pPr>
          </a:lstStyle>
          <a:p>
            <a:fld id="{84146C08-2110-493F-A075-BBB71E84E3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smtClean="0"/>
              <a:t>Intro to Detector Readout ISOTDAQ  2011, N. Neufeld CERN/PH</a:t>
            </a:r>
            <a:endParaRPr lang="en-US"/>
          </a:p>
        </p:txBody>
      </p:sp>
      <p:sp>
        <p:nvSpPr>
          <p:cNvPr id="6" name="Rectangle 6"/>
          <p:cNvSpPr>
            <a:spLocks noGrp="1" noChangeArrowheads="1"/>
          </p:cNvSpPr>
          <p:nvPr>
            <p:ph type="sldNum" sz="quarter" idx="11"/>
          </p:nvPr>
        </p:nvSpPr>
        <p:spPr>
          <a:ln/>
        </p:spPr>
        <p:txBody>
          <a:bodyPr/>
          <a:lstStyle>
            <a:lvl1pPr>
              <a:defRPr/>
            </a:lvl1pPr>
          </a:lstStyle>
          <a:p>
            <a:fld id="{DB7B757D-32B7-4037-921E-F91444BF80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49213"/>
          <a:ext cx="9144000" cy="6907213"/>
        </p:xfrm>
        <a:graphic>
          <a:graphicData uri="http://schemas.openxmlformats.org/presentationml/2006/ole">
            <p:oleObj spid="_x0000_s1026" name="Visio" r:id="rId16" imgW="10146960" imgH="7666560" progId="Visio.Drawing.11">
              <p:embed/>
            </p:oleObj>
          </a:graphicData>
        </a:graphic>
      </p:graphicFrame>
      <p:sp>
        <p:nvSpPr>
          <p:cNvPr id="1027" name="Rectangle 2"/>
          <p:cNvSpPr>
            <a:spLocks noGrp="1" noChangeArrowheads="1"/>
          </p:cNvSpPr>
          <p:nvPr>
            <p:ph type="title"/>
          </p:nvPr>
        </p:nvSpPr>
        <p:spPr bwMode="auto">
          <a:xfrm>
            <a:off x="42545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5113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165" name="Rectangle 5"/>
          <p:cNvSpPr>
            <a:spLocks noGrp="1" noChangeArrowheads="1"/>
          </p:cNvSpPr>
          <p:nvPr>
            <p:ph type="ftr" sz="quarter" idx="3"/>
          </p:nvPr>
        </p:nvSpPr>
        <p:spPr bwMode="auto">
          <a:xfrm>
            <a:off x="1736725" y="6465888"/>
            <a:ext cx="4694238" cy="25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r>
              <a:rPr lang="en-US" smtClean="0"/>
              <a:t>Intro to Detector Readout ISOTDAQ  2011, N. Neufeld CERN/PH</a:t>
            </a:r>
            <a:endParaRPr lang="en-US"/>
          </a:p>
        </p:txBody>
      </p:sp>
      <p:sp>
        <p:nvSpPr>
          <p:cNvPr id="220166" name="Rectangle 6"/>
          <p:cNvSpPr>
            <a:spLocks noGrp="1" noChangeArrowheads="1"/>
          </p:cNvSpPr>
          <p:nvPr>
            <p:ph type="sldNum" sz="quarter" idx="4"/>
          </p:nvPr>
        </p:nvSpPr>
        <p:spPr bwMode="auto">
          <a:xfrm>
            <a:off x="6994525" y="6443663"/>
            <a:ext cx="2133600" cy="319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DFDEEB6-E595-4A0F-B83C-234F0CF94DD3}" type="slidenum">
              <a:rPr lang="en-US"/>
              <a:pPr/>
              <a:t>‹#›</a:t>
            </a:fld>
            <a:endParaRPr lang="en-US"/>
          </a:p>
        </p:txBody>
      </p:sp>
      <p:pic>
        <p:nvPicPr>
          <p:cNvPr id="1031" name="Picture 7" descr="CERNLogoNew"/>
          <p:cNvPicPr>
            <a:picLocks noChangeAspect="1" noChangeArrowheads="1"/>
          </p:cNvPicPr>
          <p:nvPr userDrawn="1"/>
        </p:nvPicPr>
        <p:blipFill>
          <a:blip r:embed="rId17"/>
          <a:srcRect/>
          <a:stretch>
            <a:fillRect/>
          </a:stretch>
        </p:blipFill>
        <p:spPr bwMode="auto">
          <a:xfrm>
            <a:off x="8585200" y="0"/>
            <a:ext cx="558800" cy="558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128"/>
        </a:defRPr>
      </a:lvl2pPr>
      <a:lvl3pPr algn="ctr" rtl="0" eaLnBrk="0" fontAlgn="base" hangingPunct="0">
        <a:spcBef>
          <a:spcPct val="0"/>
        </a:spcBef>
        <a:spcAft>
          <a:spcPct val="0"/>
        </a:spcAft>
        <a:defRPr sz="4400">
          <a:solidFill>
            <a:schemeClr val="tx2"/>
          </a:solidFill>
          <a:latin typeface="Century Gothic" charset="0"/>
          <a:ea typeface="ＭＳ Ｐゴシック" charset="-128"/>
        </a:defRPr>
      </a:lvl3pPr>
      <a:lvl4pPr algn="ctr" rtl="0" eaLnBrk="0" fontAlgn="base" hangingPunct="0">
        <a:spcBef>
          <a:spcPct val="0"/>
        </a:spcBef>
        <a:spcAft>
          <a:spcPct val="0"/>
        </a:spcAft>
        <a:defRPr sz="4400">
          <a:solidFill>
            <a:schemeClr val="tx2"/>
          </a:solidFill>
          <a:latin typeface="Century Gothic" charset="0"/>
          <a:ea typeface="ＭＳ Ｐゴシック" charset="-128"/>
        </a:defRPr>
      </a:lvl4pPr>
      <a:lvl5pPr algn="ctr" rtl="0" eaLnBrk="0" fontAlgn="base" hangingPunct="0">
        <a:spcBef>
          <a:spcPct val="0"/>
        </a:spcBef>
        <a:spcAft>
          <a:spcPct val="0"/>
        </a:spcAft>
        <a:defRPr sz="4400">
          <a:solidFill>
            <a:schemeClr val="tx2"/>
          </a:solidFill>
          <a:latin typeface="Century Gothic" charset="0"/>
          <a:ea typeface="ＭＳ Ｐゴシック" charset="-128"/>
        </a:defRPr>
      </a:lvl5pPr>
      <a:lvl6pPr marL="457200" algn="ctr" rtl="0" fontAlgn="base">
        <a:spcBef>
          <a:spcPct val="0"/>
        </a:spcBef>
        <a:spcAft>
          <a:spcPct val="0"/>
        </a:spcAft>
        <a:defRPr sz="4400">
          <a:solidFill>
            <a:schemeClr val="tx2"/>
          </a:solidFill>
          <a:latin typeface="Century Gothic" charset="0"/>
        </a:defRPr>
      </a:lvl6pPr>
      <a:lvl7pPr marL="914400" algn="ctr" rtl="0" fontAlgn="base">
        <a:spcBef>
          <a:spcPct val="0"/>
        </a:spcBef>
        <a:spcAft>
          <a:spcPct val="0"/>
        </a:spcAft>
        <a:defRPr sz="4400">
          <a:solidFill>
            <a:schemeClr val="tx2"/>
          </a:solidFill>
          <a:latin typeface="Century Gothic" charset="0"/>
        </a:defRPr>
      </a:lvl7pPr>
      <a:lvl8pPr marL="1371600" algn="ctr" rtl="0" fontAlgn="base">
        <a:spcBef>
          <a:spcPct val="0"/>
        </a:spcBef>
        <a:spcAft>
          <a:spcPct val="0"/>
        </a:spcAft>
        <a:defRPr sz="4400">
          <a:solidFill>
            <a:schemeClr val="tx2"/>
          </a:solidFill>
          <a:latin typeface="Century Gothic" charset="0"/>
        </a:defRPr>
      </a:lvl8pPr>
      <a:lvl9pPr marL="1828800" algn="ctr" rtl="0" fontAlgn="base">
        <a:spcBef>
          <a:spcPct val="0"/>
        </a:spcBef>
        <a:spcAft>
          <a:spcPct val="0"/>
        </a:spcAft>
        <a:defRPr sz="44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jpeg"/><Relationship Id="rId4" Type="http://schemas.openxmlformats.org/officeDocument/2006/relationships/hyperlink" Target="http://www.amazon.com/gp/reader/047130932X/ref=sib_dp_pt#reader-lin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5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Microsoft_Office_Excel_97-2003_Worksheet3.xls"/></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wmf"/><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68.wmf"/><Relationship Id="rId4" Type="http://schemas.openxmlformats.org/officeDocument/2006/relationships/oleObject" Target="../embeddings/oleObject18.bin"/></Relationships>
</file>

<file path=ppt/slides/_rels/slide73.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19.bin"/><Relationship Id="rId7" Type="http://schemas.openxmlformats.org/officeDocument/2006/relationships/image" Target="../media/image73.wmf"/><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2.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slides/_rels/slide78.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wmf"/><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625449"/>
            <a:ext cx="7772400" cy="1470025"/>
          </a:xfrm>
        </p:spPr>
        <p:txBody>
          <a:bodyPr/>
          <a:lstStyle/>
          <a:p>
            <a:pPr eaLnBrk="1" hangingPunct="1"/>
            <a:r>
              <a:rPr lang="en-GB" b="1" dirty="0" smtClean="0"/>
              <a:t>Introduction </a:t>
            </a:r>
            <a:r>
              <a:rPr lang="en-GB" b="1" dirty="0" smtClean="0"/>
              <a:t>to</a:t>
            </a:r>
            <a:br>
              <a:rPr lang="en-GB" b="1" dirty="0" smtClean="0"/>
            </a:br>
            <a:r>
              <a:rPr lang="en-GB" b="1" dirty="0" smtClean="0"/>
              <a:t> Detector Readout</a:t>
            </a:r>
            <a:endParaRPr lang="en-GB" b="1" dirty="0" smtClean="0"/>
          </a:p>
        </p:txBody>
      </p:sp>
      <p:sp>
        <p:nvSpPr>
          <p:cNvPr id="15363" name="Rectangle 3"/>
          <p:cNvSpPr>
            <a:spLocks noGrp="1" noChangeArrowheads="1"/>
          </p:cNvSpPr>
          <p:nvPr>
            <p:ph type="subTitle" idx="1"/>
          </p:nvPr>
        </p:nvSpPr>
        <p:spPr>
          <a:xfrm>
            <a:off x="530225" y="3490408"/>
            <a:ext cx="7985125" cy="1752600"/>
          </a:xfrm>
        </p:spPr>
        <p:txBody>
          <a:bodyPr/>
          <a:lstStyle/>
          <a:p>
            <a:r>
              <a:rPr lang="en-US" sz="3600" dirty="0" smtClean="0"/>
              <a:t>International School of Trigger and Data Acquisition </a:t>
            </a:r>
            <a:endParaRPr lang="en-GB" sz="3600" dirty="0" smtClean="0"/>
          </a:p>
          <a:p>
            <a:r>
              <a:rPr lang="en-GB" dirty="0" smtClean="0"/>
              <a:t> February, 9 - 16, 2011</a:t>
            </a:r>
            <a:br>
              <a:rPr lang="en-GB" dirty="0" smtClean="0"/>
            </a:br>
            <a:r>
              <a:rPr lang="en-GB" dirty="0" smtClean="0"/>
              <a:t>"</a:t>
            </a:r>
            <a:r>
              <a:rPr lang="en-GB" dirty="0" err="1" smtClean="0"/>
              <a:t>Sapienza</a:t>
            </a:r>
            <a:r>
              <a:rPr lang="en-GB" dirty="0" smtClean="0"/>
              <a:t>" University, Rome, Italy </a:t>
            </a:r>
          </a:p>
          <a:p>
            <a:pPr eaLnBrk="1" hangingPunct="1"/>
            <a:r>
              <a:rPr lang="en-GB" sz="2400" dirty="0" smtClean="0"/>
              <a:t>Niko Neufeld, CERN-PH</a:t>
            </a:r>
          </a:p>
          <a:p>
            <a:pPr eaLnBrk="1" hangingPunct="1"/>
            <a:endParaRPr lang="en-GB"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58" y="186779"/>
            <a:ext cx="7988061" cy="769441"/>
          </a:xfrm>
        </p:spPr>
        <p:txBody>
          <a:bodyPr wrap="none">
            <a:normAutofit/>
          </a:bodyPr>
          <a:lstStyle/>
          <a:p>
            <a:r>
              <a:rPr lang="en-US" sz="3200" dirty="0" smtClean="0"/>
              <a:t>Many detectors – One problem</a:t>
            </a:r>
            <a:endParaRPr lang="en-GB" sz="3200" dirty="0"/>
          </a:p>
        </p:txBody>
      </p:sp>
      <p:sp>
        <p:nvSpPr>
          <p:cNvPr id="3" name="Content Placeholder 2"/>
          <p:cNvSpPr>
            <a:spLocks noGrp="1"/>
          </p:cNvSpPr>
          <p:nvPr>
            <p:ph idx="1"/>
          </p:nvPr>
        </p:nvSpPr>
        <p:spPr>
          <a:xfrm>
            <a:off x="189781" y="1138682"/>
            <a:ext cx="8954219" cy="5262117"/>
          </a:xfrm>
        </p:spPr>
        <p:txBody>
          <a:bodyPr wrap="square">
            <a:noAutofit/>
          </a:bodyPr>
          <a:lstStyle/>
          <a:p>
            <a:pPr algn="ctr">
              <a:buNone/>
            </a:pPr>
            <a:r>
              <a:rPr lang="en-US" sz="2000" b="1" dirty="0" smtClean="0"/>
              <a:t>Although </a:t>
            </a:r>
            <a:r>
              <a:rPr lang="en-US" sz="2000" b="1" dirty="0" smtClean="0"/>
              <a:t>these various detector systems look very different, they all follow the same principles:</a:t>
            </a:r>
          </a:p>
          <a:p>
            <a:r>
              <a:rPr lang="en-US" sz="2000" dirty="0" smtClean="0"/>
              <a:t>Sensors must determine</a:t>
            </a:r>
          </a:p>
          <a:p>
            <a:pPr marL="971550" lvl="1" indent="-182880">
              <a:buFont typeface="+mj-lt"/>
              <a:buAutoNum type="arabicPeriod"/>
            </a:pPr>
            <a:r>
              <a:rPr lang="en-US" sz="1800" dirty="0" smtClean="0"/>
              <a:t> presence </a:t>
            </a:r>
            <a:r>
              <a:rPr lang="en-US" sz="1800" dirty="0" smtClean="0"/>
              <a:t>of a particle</a:t>
            </a:r>
          </a:p>
          <a:p>
            <a:pPr marL="971550" lvl="1" indent="-182880">
              <a:buFont typeface="+mj-lt"/>
              <a:buAutoNum type="arabicPeriod"/>
            </a:pPr>
            <a:r>
              <a:rPr lang="en-US" sz="1800" dirty="0" smtClean="0"/>
              <a:t> magnitude of signal</a:t>
            </a:r>
          </a:p>
          <a:p>
            <a:pPr marL="971550" lvl="1" indent="-182880">
              <a:buFont typeface="+mj-lt"/>
              <a:buAutoNum type="arabicPeriod"/>
            </a:pPr>
            <a:r>
              <a:rPr lang="en-US" sz="1800" dirty="0" smtClean="0"/>
              <a:t>time of arrival</a:t>
            </a:r>
          </a:p>
          <a:p>
            <a:r>
              <a:rPr lang="en-US" sz="2000" dirty="0" smtClean="0"/>
              <a:t>Some measurements depend on </a:t>
            </a:r>
            <a:r>
              <a:rPr lang="en-US" sz="2000" b="1" i="1" dirty="0" smtClean="0">
                <a:solidFill>
                  <a:srgbClr val="FF0000"/>
                </a:solidFill>
              </a:rPr>
              <a:t>sensitivity</a:t>
            </a:r>
            <a:r>
              <a:rPr lang="en-US" sz="2000" dirty="0" smtClean="0"/>
              <a:t>, i.e. detection threshold, e.g.: silicon tracker, to detect presence of a particle in a given electrode</a:t>
            </a:r>
          </a:p>
          <a:p>
            <a:r>
              <a:rPr lang="en-US" sz="2000" dirty="0" smtClean="0"/>
              <a:t>Others seek to determine a </a:t>
            </a:r>
            <a:r>
              <a:rPr lang="en-US" sz="2000" i="1" dirty="0" smtClean="0"/>
              <a:t>quantity very </a:t>
            </a:r>
            <a:r>
              <a:rPr lang="en-US" sz="2000" b="1" i="1" dirty="0" smtClean="0">
                <a:solidFill>
                  <a:srgbClr val="FF0000"/>
                </a:solidFill>
              </a:rPr>
              <a:t>accurately</a:t>
            </a:r>
            <a:r>
              <a:rPr lang="en-US" sz="2000" dirty="0" smtClean="0"/>
              <a:t>, i.e. resolution, e.g. : calorimeter – magnitude of absorbed energy; </a:t>
            </a:r>
            <a:r>
              <a:rPr lang="en-US" sz="2000" dirty="0" err="1" smtClean="0"/>
              <a:t>muon</a:t>
            </a:r>
            <a:r>
              <a:rPr lang="en-US" sz="2000" dirty="0" smtClean="0"/>
              <a:t> chambers – time measurement yields position</a:t>
            </a:r>
          </a:p>
          <a:p>
            <a:pPr algn="ctr">
              <a:buNone/>
            </a:pPr>
            <a:r>
              <a:rPr lang="en-US" sz="2000" b="1" dirty="0" smtClean="0"/>
              <a:t>All have in common that they are sensitive to:</a:t>
            </a:r>
          </a:p>
          <a:p>
            <a:pPr>
              <a:buFont typeface="+mj-lt"/>
              <a:buAutoNum type="arabicPeriod"/>
            </a:pPr>
            <a:r>
              <a:rPr lang="en-US" sz="2400" dirty="0" smtClean="0"/>
              <a:t>signal magnitude</a:t>
            </a:r>
          </a:p>
          <a:p>
            <a:pPr>
              <a:buFont typeface="+mj-lt"/>
              <a:buAutoNum type="arabicPeriod"/>
            </a:pPr>
            <a:r>
              <a:rPr lang="en-US" sz="2400" dirty="0" smtClean="0"/>
              <a:t>fluctuations</a:t>
            </a:r>
            <a:endParaRPr lang="en-GB" sz="2400"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par>
                                <p:cTn id="35" presetID="3" presetClass="entr" presetSubtype="10" fill="hold" nodeType="withEffect">
                                  <p:stCondLst>
                                    <p:cond delay="0"/>
                                  </p:stCondLst>
                                  <p:iterate type="lt">
                                    <p:tmPct val="0"/>
                                  </p:iterate>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linds(horizontal)">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3">
                                            <p:txEl>
                                              <p:pRg st="8" end="8"/>
                                            </p:txEl>
                                          </p:spTgt>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36" presetClass="emph" presetSubtype="0" fill="hold" nodeType="clickEffect">
                                  <p:stCondLst>
                                    <p:cond delay="0"/>
                                  </p:stCondLst>
                                  <p:iterate type="lt">
                                    <p:tmPct val="10000"/>
                                  </p:iterate>
                                  <p:childTnLst>
                                    <p:animScale>
                                      <p:cBhvr>
                                        <p:cTn id="45" dur="250" autoRev="1" fill="hold">
                                          <p:stCondLst>
                                            <p:cond delay="0"/>
                                          </p:stCondLst>
                                        </p:cTn>
                                        <p:tgtEl>
                                          <p:spTgt spid="3">
                                            <p:txEl>
                                              <p:pRg st="9" end="9"/>
                                            </p:txEl>
                                          </p:spTgt>
                                        </p:tgtEl>
                                      </p:cBhvr>
                                      <p:to x="80000" y="100000"/>
                                    </p:animScale>
                                    <p:anim by="(#ppt_w*0.10)" calcmode="lin" valueType="num">
                                      <p:cBhvr>
                                        <p:cTn id="46" dur="250" autoRev="1" fill="hold">
                                          <p:stCondLst>
                                            <p:cond delay="0"/>
                                          </p:stCondLst>
                                        </p:cTn>
                                        <p:tgtEl>
                                          <p:spTgt spid="3">
                                            <p:txEl>
                                              <p:pRg st="9" end="9"/>
                                            </p:txEl>
                                          </p:spTgt>
                                        </p:tgtEl>
                                        <p:attrNameLst>
                                          <p:attrName>ppt_x</p:attrName>
                                        </p:attrNameLst>
                                      </p:cBhvr>
                                    </p:anim>
                                    <p:anim by="(-#ppt_w*0.10)" calcmode="lin" valueType="num">
                                      <p:cBhvr>
                                        <p:cTn id="47" dur="250" autoRev="1" fill="hold">
                                          <p:stCondLst>
                                            <p:cond delay="0"/>
                                          </p:stCondLst>
                                        </p:cTn>
                                        <p:tgtEl>
                                          <p:spTgt spid="3">
                                            <p:txEl>
                                              <p:pRg st="9" end="9"/>
                                            </p:txEl>
                                          </p:spTgt>
                                        </p:tgtEl>
                                        <p:attrNameLst>
                                          <p:attrName>ppt_y</p:attrName>
                                        </p:attrNameLst>
                                      </p:cBhvr>
                                    </p:anim>
                                    <p:animRot by="-480000">
                                      <p:cBhvr>
                                        <p:cTn id="48" dur="250" autoRev="1" fill="hold">
                                          <p:stCondLst>
                                            <p:cond delay="0"/>
                                          </p:stCondLst>
                                        </p:cTn>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0" y="0"/>
            <a:ext cx="8229600" cy="1061049"/>
          </a:xfrm>
        </p:spPr>
        <p:txBody>
          <a:bodyPr/>
          <a:lstStyle/>
          <a:p>
            <a:r>
              <a:rPr lang="en-US" sz="4000" smtClean="0"/>
              <a:t>The “front-end” electronics`</a:t>
            </a:r>
            <a:endParaRPr lang="en-GB" sz="4000"/>
          </a:p>
        </p:txBody>
      </p:sp>
      <p:sp>
        <p:nvSpPr>
          <p:cNvPr id="3" name="Content Placeholder 2"/>
          <p:cNvSpPr>
            <a:spLocks noGrp="1"/>
          </p:cNvSpPr>
          <p:nvPr>
            <p:ph idx="1"/>
          </p:nvPr>
        </p:nvSpPr>
        <p:spPr>
          <a:xfrm>
            <a:off x="396815" y="1026543"/>
            <a:ext cx="8402128" cy="2786332"/>
          </a:xfrm>
        </p:spPr>
        <p:txBody>
          <a:bodyPr>
            <a:normAutofit fontScale="55000" lnSpcReduction="20000"/>
          </a:bodyPr>
          <a:lstStyle/>
          <a:p>
            <a:r>
              <a:rPr lang="en-US" dirty="0" smtClean="0"/>
              <a:t>Front-end electronics is the electronics directly connected to the detector (sensitive element)</a:t>
            </a:r>
          </a:p>
          <a:p>
            <a:r>
              <a:rPr lang="en-US" dirty="0" smtClean="0"/>
              <a:t>Its purpose is to</a:t>
            </a:r>
          </a:p>
          <a:p>
            <a:pPr lvl="1"/>
            <a:r>
              <a:rPr lang="en-US" dirty="0" smtClean="0"/>
              <a:t>acquire an electrical signal from the detector (usually a short, small current pulse)</a:t>
            </a:r>
          </a:p>
          <a:p>
            <a:pPr lvl="1"/>
            <a:r>
              <a:rPr lang="en-US" dirty="0" smtClean="0"/>
              <a:t>tailor the response of the system to optimize</a:t>
            </a:r>
          </a:p>
          <a:p>
            <a:pPr lvl="2"/>
            <a:r>
              <a:rPr lang="en-US" dirty="0" smtClean="0"/>
              <a:t>the minimum detectable signal</a:t>
            </a:r>
          </a:p>
          <a:p>
            <a:pPr lvl="2"/>
            <a:r>
              <a:rPr lang="en-US" dirty="0" smtClean="0"/>
              <a:t>energy measurement (charge deposit)</a:t>
            </a:r>
          </a:p>
          <a:p>
            <a:pPr lvl="2"/>
            <a:r>
              <a:rPr lang="en-US" dirty="0" smtClean="0"/>
              <a:t>event rate</a:t>
            </a:r>
          </a:p>
          <a:p>
            <a:pPr lvl="2"/>
            <a:r>
              <a:rPr lang="en-US" dirty="0" smtClean="0"/>
              <a:t>time of arrival</a:t>
            </a:r>
          </a:p>
          <a:p>
            <a:pPr lvl="2"/>
            <a:r>
              <a:rPr lang="en-US" dirty="0" smtClean="0"/>
              <a:t>in-</a:t>
            </a:r>
            <a:r>
              <a:rPr lang="en-US" dirty="0" err="1" smtClean="0"/>
              <a:t>sensitivty</a:t>
            </a:r>
            <a:r>
              <a:rPr lang="en-US" dirty="0" smtClean="0"/>
              <a:t> </a:t>
            </a:r>
            <a:r>
              <a:rPr lang="en-US" dirty="0" smtClean="0"/>
              <a:t>to sensor pulse shape</a:t>
            </a:r>
          </a:p>
          <a:p>
            <a:pPr lvl="1"/>
            <a:r>
              <a:rPr lang="en-US" dirty="0" smtClean="0"/>
              <a:t>digitize the signal and store it for further treatment</a:t>
            </a: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11</a:t>
            </a:fld>
            <a:endParaRPr lang="en-US"/>
          </a:p>
        </p:txBody>
      </p:sp>
      <p:grpSp>
        <p:nvGrpSpPr>
          <p:cNvPr id="346116" name="Group 4"/>
          <p:cNvGrpSpPr>
            <a:grpSpLocks noChangeAspect="1"/>
          </p:cNvGrpSpPr>
          <p:nvPr/>
        </p:nvGrpSpPr>
        <p:grpSpPr bwMode="auto">
          <a:xfrm>
            <a:off x="719138" y="3854354"/>
            <a:ext cx="7873999" cy="2616200"/>
            <a:chOff x="453" y="2341"/>
            <a:chExt cx="4960" cy="1648"/>
          </a:xfrm>
        </p:grpSpPr>
        <p:sp>
          <p:nvSpPr>
            <p:cNvPr id="346115" name="AutoShape 3"/>
            <p:cNvSpPr>
              <a:spLocks noChangeAspect="1" noChangeArrowheads="1" noTextEdit="1"/>
            </p:cNvSpPr>
            <p:nvPr/>
          </p:nvSpPr>
          <p:spPr bwMode="auto">
            <a:xfrm>
              <a:off x="453" y="2341"/>
              <a:ext cx="4935" cy="1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17" name="Rectangle 5"/>
            <p:cNvSpPr>
              <a:spLocks noChangeArrowheads="1"/>
            </p:cNvSpPr>
            <p:nvPr/>
          </p:nvSpPr>
          <p:spPr bwMode="auto">
            <a:xfrm>
              <a:off x="591" y="2343"/>
              <a:ext cx="3809"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18" name="Rectangle 6"/>
            <p:cNvSpPr>
              <a:spLocks noChangeArrowheads="1"/>
            </p:cNvSpPr>
            <p:nvPr/>
          </p:nvSpPr>
          <p:spPr bwMode="auto">
            <a:xfrm>
              <a:off x="591" y="2343"/>
              <a:ext cx="3809"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19" name="Rectangle 7"/>
            <p:cNvSpPr>
              <a:spLocks noChangeArrowheads="1"/>
            </p:cNvSpPr>
            <p:nvPr/>
          </p:nvSpPr>
          <p:spPr bwMode="auto">
            <a:xfrm>
              <a:off x="524" y="2457"/>
              <a:ext cx="3808"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20" name="Rectangle 8"/>
            <p:cNvSpPr>
              <a:spLocks noChangeArrowheads="1"/>
            </p:cNvSpPr>
            <p:nvPr/>
          </p:nvSpPr>
          <p:spPr bwMode="auto">
            <a:xfrm>
              <a:off x="524" y="2457"/>
              <a:ext cx="3808"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21" name="Rectangle 9"/>
            <p:cNvSpPr>
              <a:spLocks noChangeArrowheads="1"/>
            </p:cNvSpPr>
            <p:nvPr/>
          </p:nvSpPr>
          <p:spPr bwMode="auto">
            <a:xfrm>
              <a:off x="456" y="2571"/>
              <a:ext cx="3809"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22" name="Rectangle 10"/>
            <p:cNvSpPr>
              <a:spLocks noChangeArrowheads="1"/>
            </p:cNvSpPr>
            <p:nvPr/>
          </p:nvSpPr>
          <p:spPr bwMode="auto">
            <a:xfrm>
              <a:off x="456" y="2571"/>
              <a:ext cx="3809"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23" name="Freeform 11"/>
            <p:cNvSpPr>
              <a:spLocks/>
            </p:cNvSpPr>
            <p:nvPr/>
          </p:nvSpPr>
          <p:spPr bwMode="auto">
            <a:xfrm>
              <a:off x="569" y="3228"/>
              <a:ext cx="430" cy="137"/>
            </a:xfrm>
            <a:custGeom>
              <a:avLst/>
              <a:gdLst/>
              <a:ahLst/>
              <a:cxnLst>
                <a:cxn ang="0">
                  <a:pos x="215" y="0"/>
                </a:cxn>
                <a:cxn ang="0">
                  <a:pos x="0" y="274"/>
                </a:cxn>
                <a:cxn ang="0">
                  <a:pos x="645" y="274"/>
                </a:cxn>
                <a:cxn ang="0">
                  <a:pos x="860" y="0"/>
                </a:cxn>
                <a:cxn ang="0">
                  <a:pos x="215" y="0"/>
                </a:cxn>
              </a:cxnLst>
              <a:rect l="0" t="0" r="r" b="b"/>
              <a:pathLst>
                <a:path w="860" h="274">
                  <a:moveTo>
                    <a:pt x="215" y="0"/>
                  </a:moveTo>
                  <a:lnTo>
                    <a:pt x="0" y="274"/>
                  </a:lnTo>
                  <a:lnTo>
                    <a:pt x="645" y="274"/>
                  </a:lnTo>
                  <a:lnTo>
                    <a:pt x="860" y="0"/>
                  </a:lnTo>
                  <a:lnTo>
                    <a:pt x="215" y="0"/>
                  </a:lnTo>
                  <a:close/>
                </a:path>
              </a:pathLst>
            </a:custGeom>
            <a:solidFill>
              <a:srgbClr val="33993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4" name="Freeform 12"/>
            <p:cNvSpPr>
              <a:spLocks/>
            </p:cNvSpPr>
            <p:nvPr/>
          </p:nvSpPr>
          <p:spPr bwMode="auto">
            <a:xfrm>
              <a:off x="569" y="3228"/>
              <a:ext cx="430" cy="137"/>
            </a:xfrm>
            <a:custGeom>
              <a:avLst/>
              <a:gdLst/>
              <a:ahLst/>
              <a:cxnLst>
                <a:cxn ang="0">
                  <a:pos x="215" y="0"/>
                </a:cxn>
                <a:cxn ang="0">
                  <a:pos x="0" y="274"/>
                </a:cxn>
                <a:cxn ang="0">
                  <a:pos x="645" y="274"/>
                </a:cxn>
                <a:cxn ang="0">
                  <a:pos x="860" y="0"/>
                </a:cxn>
                <a:cxn ang="0">
                  <a:pos x="215" y="0"/>
                </a:cxn>
              </a:cxnLst>
              <a:rect l="0" t="0" r="r" b="b"/>
              <a:pathLst>
                <a:path w="860" h="274">
                  <a:moveTo>
                    <a:pt x="215" y="0"/>
                  </a:moveTo>
                  <a:lnTo>
                    <a:pt x="0" y="274"/>
                  </a:lnTo>
                  <a:lnTo>
                    <a:pt x="645" y="274"/>
                  </a:lnTo>
                  <a:lnTo>
                    <a:pt x="860" y="0"/>
                  </a:lnTo>
                  <a:lnTo>
                    <a:pt x="215" y="0"/>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5" name="Freeform 13"/>
            <p:cNvSpPr>
              <a:spLocks/>
            </p:cNvSpPr>
            <p:nvPr/>
          </p:nvSpPr>
          <p:spPr bwMode="auto">
            <a:xfrm>
              <a:off x="569" y="3137"/>
              <a:ext cx="430" cy="137"/>
            </a:xfrm>
            <a:custGeom>
              <a:avLst/>
              <a:gdLst/>
              <a:ahLst/>
              <a:cxnLst>
                <a:cxn ang="0">
                  <a:pos x="215" y="0"/>
                </a:cxn>
                <a:cxn ang="0">
                  <a:pos x="0" y="275"/>
                </a:cxn>
                <a:cxn ang="0">
                  <a:pos x="645" y="275"/>
                </a:cxn>
                <a:cxn ang="0">
                  <a:pos x="860" y="0"/>
                </a:cxn>
                <a:cxn ang="0">
                  <a:pos x="215" y="0"/>
                </a:cxn>
              </a:cxnLst>
              <a:rect l="0" t="0" r="r" b="b"/>
              <a:pathLst>
                <a:path w="860" h="275">
                  <a:moveTo>
                    <a:pt x="215" y="0"/>
                  </a:moveTo>
                  <a:lnTo>
                    <a:pt x="0" y="275"/>
                  </a:lnTo>
                  <a:lnTo>
                    <a:pt x="645" y="275"/>
                  </a:lnTo>
                  <a:lnTo>
                    <a:pt x="860" y="0"/>
                  </a:lnTo>
                  <a:lnTo>
                    <a:pt x="215" y="0"/>
                  </a:lnTo>
                  <a:close/>
                </a:path>
              </a:pathLst>
            </a:custGeom>
            <a:solidFill>
              <a:srgbClr val="33993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6" name="Freeform 14"/>
            <p:cNvSpPr>
              <a:spLocks/>
            </p:cNvSpPr>
            <p:nvPr/>
          </p:nvSpPr>
          <p:spPr bwMode="auto">
            <a:xfrm>
              <a:off x="569" y="3137"/>
              <a:ext cx="430" cy="137"/>
            </a:xfrm>
            <a:custGeom>
              <a:avLst/>
              <a:gdLst/>
              <a:ahLst/>
              <a:cxnLst>
                <a:cxn ang="0">
                  <a:pos x="215" y="0"/>
                </a:cxn>
                <a:cxn ang="0">
                  <a:pos x="0" y="275"/>
                </a:cxn>
                <a:cxn ang="0">
                  <a:pos x="645" y="275"/>
                </a:cxn>
                <a:cxn ang="0">
                  <a:pos x="860" y="0"/>
                </a:cxn>
                <a:cxn ang="0">
                  <a:pos x="215" y="0"/>
                </a:cxn>
              </a:cxnLst>
              <a:rect l="0" t="0" r="r" b="b"/>
              <a:pathLst>
                <a:path w="860" h="275">
                  <a:moveTo>
                    <a:pt x="215" y="0"/>
                  </a:moveTo>
                  <a:lnTo>
                    <a:pt x="0" y="275"/>
                  </a:lnTo>
                  <a:lnTo>
                    <a:pt x="645" y="275"/>
                  </a:lnTo>
                  <a:lnTo>
                    <a:pt x="860" y="0"/>
                  </a:lnTo>
                  <a:lnTo>
                    <a:pt x="215" y="0"/>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7" name="Freeform 15"/>
            <p:cNvSpPr>
              <a:spLocks/>
            </p:cNvSpPr>
            <p:nvPr/>
          </p:nvSpPr>
          <p:spPr bwMode="auto">
            <a:xfrm>
              <a:off x="1204" y="3115"/>
              <a:ext cx="181" cy="227"/>
            </a:xfrm>
            <a:custGeom>
              <a:avLst/>
              <a:gdLst/>
              <a:ahLst/>
              <a:cxnLst>
                <a:cxn ang="0">
                  <a:pos x="361" y="229"/>
                </a:cxn>
                <a:cxn ang="0">
                  <a:pos x="0" y="0"/>
                </a:cxn>
                <a:cxn ang="0">
                  <a:pos x="0" y="455"/>
                </a:cxn>
                <a:cxn ang="0">
                  <a:pos x="361" y="229"/>
                </a:cxn>
              </a:cxnLst>
              <a:rect l="0" t="0" r="r" b="b"/>
              <a:pathLst>
                <a:path w="361" h="455">
                  <a:moveTo>
                    <a:pt x="361" y="229"/>
                  </a:moveTo>
                  <a:lnTo>
                    <a:pt x="0" y="0"/>
                  </a:lnTo>
                  <a:lnTo>
                    <a:pt x="0" y="455"/>
                  </a:lnTo>
                  <a:lnTo>
                    <a:pt x="361" y="229"/>
                  </a:lnTo>
                  <a:close/>
                </a:path>
              </a:pathLst>
            </a:custGeom>
            <a:solidFill>
              <a:srgbClr val="FFFF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8" name="Freeform 16"/>
            <p:cNvSpPr>
              <a:spLocks/>
            </p:cNvSpPr>
            <p:nvPr/>
          </p:nvSpPr>
          <p:spPr bwMode="auto">
            <a:xfrm>
              <a:off x="1204" y="3115"/>
              <a:ext cx="181" cy="227"/>
            </a:xfrm>
            <a:custGeom>
              <a:avLst/>
              <a:gdLst/>
              <a:ahLst/>
              <a:cxnLst>
                <a:cxn ang="0">
                  <a:pos x="361" y="229"/>
                </a:cxn>
                <a:cxn ang="0">
                  <a:pos x="0" y="0"/>
                </a:cxn>
                <a:cxn ang="0">
                  <a:pos x="0" y="455"/>
                </a:cxn>
                <a:cxn ang="0">
                  <a:pos x="361" y="229"/>
                </a:cxn>
              </a:cxnLst>
              <a:rect l="0" t="0" r="r" b="b"/>
              <a:pathLst>
                <a:path w="361" h="455">
                  <a:moveTo>
                    <a:pt x="361" y="229"/>
                  </a:moveTo>
                  <a:lnTo>
                    <a:pt x="0" y="0"/>
                  </a:lnTo>
                  <a:lnTo>
                    <a:pt x="0" y="455"/>
                  </a:lnTo>
                  <a:lnTo>
                    <a:pt x="361" y="229"/>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29" name="Rectangle 17"/>
            <p:cNvSpPr>
              <a:spLocks noChangeArrowheads="1"/>
            </p:cNvSpPr>
            <p:nvPr/>
          </p:nvSpPr>
          <p:spPr bwMode="auto">
            <a:xfrm>
              <a:off x="1997" y="3069"/>
              <a:ext cx="771" cy="341"/>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30" name="Rectangle 18"/>
            <p:cNvSpPr>
              <a:spLocks noChangeArrowheads="1"/>
            </p:cNvSpPr>
            <p:nvPr/>
          </p:nvSpPr>
          <p:spPr bwMode="auto">
            <a:xfrm>
              <a:off x="1997" y="3069"/>
              <a:ext cx="771" cy="341"/>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31" name="Rectangle 19"/>
            <p:cNvSpPr>
              <a:spLocks noChangeArrowheads="1"/>
            </p:cNvSpPr>
            <p:nvPr/>
          </p:nvSpPr>
          <p:spPr bwMode="auto">
            <a:xfrm>
              <a:off x="2118" y="3164"/>
              <a:ext cx="589"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Shaping</a:t>
              </a:r>
              <a:endParaRPr kumimoji="0" lang="en-US" sz="1800" b="0" i="0" u="none" strike="noStrike" cap="none" normalizeH="0" baseline="0" smtClean="0">
                <a:ln>
                  <a:noFill/>
                </a:ln>
                <a:solidFill>
                  <a:schemeClr val="tx1"/>
                </a:solidFill>
                <a:effectLst/>
                <a:latin typeface="Arial" pitchFamily="34" charset="0"/>
              </a:endParaRPr>
            </a:p>
          </p:txBody>
        </p:sp>
        <p:sp>
          <p:nvSpPr>
            <p:cNvPr id="346132" name="Rectangle 20"/>
            <p:cNvSpPr>
              <a:spLocks noChangeArrowheads="1"/>
            </p:cNvSpPr>
            <p:nvPr/>
          </p:nvSpPr>
          <p:spPr bwMode="auto">
            <a:xfrm>
              <a:off x="513" y="2905"/>
              <a:ext cx="607"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Detector</a:t>
              </a:r>
              <a:endParaRPr kumimoji="0" lang="en-US" sz="1800" b="0" i="0" u="none" strike="noStrike" cap="none" normalizeH="0" baseline="0" smtClean="0">
                <a:ln>
                  <a:noFill/>
                </a:ln>
                <a:solidFill>
                  <a:schemeClr val="tx1"/>
                </a:solidFill>
                <a:effectLst/>
                <a:latin typeface="Arial" pitchFamily="34" charset="0"/>
              </a:endParaRPr>
            </a:p>
          </p:txBody>
        </p:sp>
        <p:sp>
          <p:nvSpPr>
            <p:cNvPr id="346133" name="Rectangle 21"/>
            <p:cNvSpPr>
              <a:spLocks noChangeArrowheads="1"/>
            </p:cNvSpPr>
            <p:nvPr/>
          </p:nvSpPr>
          <p:spPr bwMode="auto">
            <a:xfrm>
              <a:off x="1227" y="2782"/>
              <a:ext cx="622"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Amplifier</a:t>
              </a:r>
              <a:endParaRPr kumimoji="0" lang="en-US" sz="1800" b="0" i="0" u="none" strike="noStrike" cap="none" normalizeH="0" baseline="0" smtClean="0">
                <a:ln>
                  <a:noFill/>
                </a:ln>
                <a:solidFill>
                  <a:schemeClr val="tx1"/>
                </a:solidFill>
                <a:effectLst/>
                <a:latin typeface="Arial" pitchFamily="34" charset="0"/>
              </a:endParaRPr>
            </a:p>
          </p:txBody>
        </p:sp>
        <p:sp>
          <p:nvSpPr>
            <p:cNvPr id="346134" name="Freeform 22"/>
            <p:cNvSpPr>
              <a:spLocks/>
            </p:cNvSpPr>
            <p:nvPr/>
          </p:nvSpPr>
          <p:spPr bwMode="auto">
            <a:xfrm>
              <a:off x="1498" y="3069"/>
              <a:ext cx="317" cy="318"/>
            </a:xfrm>
            <a:custGeom>
              <a:avLst/>
              <a:gdLst/>
              <a:ahLst/>
              <a:cxnLst>
                <a:cxn ang="0">
                  <a:pos x="634" y="319"/>
                </a:cxn>
                <a:cxn ang="0">
                  <a:pos x="0" y="0"/>
                </a:cxn>
                <a:cxn ang="0">
                  <a:pos x="0" y="637"/>
                </a:cxn>
                <a:cxn ang="0">
                  <a:pos x="634" y="319"/>
                </a:cxn>
              </a:cxnLst>
              <a:rect l="0" t="0" r="r" b="b"/>
              <a:pathLst>
                <a:path w="634" h="637">
                  <a:moveTo>
                    <a:pt x="634" y="319"/>
                  </a:moveTo>
                  <a:lnTo>
                    <a:pt x="0" y="0"/>
                  </a:lnTo>
                  <a:lnTo>
                    <a:pt x="0" y="637"/>
                  </a:lnTo>
                  <a:lnTo>
                    <a:pt x="634" y="319"/>
                  </a:lnTo>
                  <a:close/>
                </a:path>
              </a:pathLst>
            </a:custGeom>
            <a:solidFill>
              <a:srgbClr val="FFFF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35" name="Freeform 23"/>
            <p:cNvSpPr>
              <a:spLocks/>
            </p:cNvSpPr>
            <p:nvPr/>
          </p:nvSpPr>
          <p:spPr bwMode="auto">
            <a:xfrm>
              <a:off x="1498" y="3069"/>
              <a:ext cx="317" cy="318"/>
            </a:xfrm>
            <a:custGeom>
              <a:avLst/>
              <a:gdLst/>
              <a:ahLst/>
              <a:cxnLst>
                <a:cxn ang="0">
                  <a:pos x="634" y="319"/>
                </a:cxn>
                <a:cxn ang="0">
                  <a:pos x="0" y="0"/>
                </a:cxn>
                <a:cxn ang="0">
                  <a:pos x="0" y="637"/>
                </a:cxn>
                <a:cxn ang="0">
                  <a:pos x="634" y="319"/>
                </a:cxn>
              </a:cxnLst>
              <a:rect l="0" t="0" r="r" b="b"/>
              <a:pathLst>
                <a:path w="634" h="637">
                  <a:moveTo>
                    <a:pt x="634" y="319"/>
                  </a:moveTo>
                  <a:lnTo>
                    <a:pt x="0" y="0"/>
                  </a:lnTo>
                  <a:lnTo>
                    <a:pt x="0" y="637"/>
                  </a:lnTo>
                  <a:lnTo>
                    <a:pt x="634" y="319"/>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36" name="Rectangle 24"/>
            <p:cNvSpPr>
              <a:spLocks noChangeArrowheads="1"/>
            </p:cNvSpPr>
            <p:nvPr/>
          </p:nvSpPr>
          <p:spPr bwMode="auto">
            <a:xfrm>
              <a:off x="2950" y="2662"/>
              <a:ext cx="1225" cy="1224"/>
            </a:xfrm>
            <a:prstGeom prst="rect">
              <a:avLst/>
            </a:prstGeom>
            <a:solidFill>
              <a:srgbClr val="FF9933"/>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37" name="Rectangle 25"/>
            <p:cNvSpPr>
              <a:spLocks noChangeArrowheads="1"/>
            </p:cNvSpPr>
            <p:nvPr/>
          </p:nvSpPr>
          <p:spPr bwMode="auto">
            <a:xfrm>
              <a:off x="2950" y="2662"/>
              <a:ext cx="1225" cy="1224"/>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38" name="Rectangle 26"/>
            <p:cNvSpPr>
              <a:spLocks noChangeArrowheads="1"/>
            </p:cNvSpPr>
            <p:nvPr/>
          </p:nvSpPr>
          <p:spPr bwMode="auto">
            <a:xfrm>
              <a:off x="3210" y="2765"/>
              <a:ext cx="765"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Digitization</a:t>
              </a:r>
              <a:endParaRPr kumimoji="0" lang="en-US" sz="1800" b="0" i="0" u="none" strike="noStrike" cap="none" normalizeH="0" baseline="0" smtClean="0">
                <a:ln>
                  <a:noFill/>
                </a:ln>
                <a:solidFill>
                  <a:schemeClr val="tx1"/>
                </a:solidFill>
                <a:effectLst/>
                <a:latin typeface="Arial" pitchFamily="34" charset="0"/>
              </a:endParaRPr>
            </a:p>
          </p:txBody>
        </p:sp>
        <p:sp>
          <p:nvSpPr>
            <p:cNvPr id="346139" name="Rectangle 27"/>
            <p:cNvSpPr>
              <a:spLocks noChangeArrowheads="1"/>
            </p:cNvSpPr>
            <p:nvPr/>
          </p:nvSpPr>
          <p:spPr bwMode="auto">
            <a:xfrm>
              <a:off x="3414" y="2938"/>
              <a:ext cx="359"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DSP</a:t>
              </a:r>
              <a:endParaRPr kumimoji="0" lang="en-US" sz="1800" b="0" i="0" u="none" strike="noStrike" cap="none" normalizeH="0" baseline="0" smtClean="0">
                <a:ln>
                  <a:noFill/>
                </a:ln>
                <a:solidFill>
                  <a:schemeClr val="tx1"/>
                </a:solidFill>
                <a:effectLst/>
                <a:latin typeface="Arial" pitchFamily="34" charset="0"/>
              </a:endParaRPr>
            </a:p>
          </p:txBody>
        </p:sp>
        <p:sp>
          <p:nvSpPr>
            <p:cNvPr id="346140" name="Rectangle 28"/>
            <p:cNvSpPr>
              <a:spLocks noChangeArrowheads="1"/>
            </p:cNvSpPr>
            <p:nvPr/>
          </p:nvSpPr>
          <p:spPr bwMode="auto">
            <a:xfrm>
              <a:off x="3275" y="3110"/>
              <a:ext cx="638"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Buffering</a:t>
              </a:r>
              <a:endParaRPr kumimoji="0" lang="en-US" sz="1800" b="0" i="0" u="none" strike="noStrike" cap="none" normalizeH="0" baseline="0" smtClean="0">
                <a:ln>
                  <a:noFill/>
                </a:ln>
                <a:solidFill>
                  <a:schemeClr val="tx1"/>
                </a:solidFill>
                <a:effectLst/>
                <a:latin typeface="Arial" pitchFamily="34" charset="0"/>
              </a:endParaRPr>
            </a:p>
          </p:txBody>
        </p:sp>
        <p:sp>
          <p:nvSpPr>
            <p:cNvPr id="346141" name="Rectangle 29"/>
            <p:cNvSpPr>
              <a:spLocks noChangeArrowheads="1"/>
            </p:cNvSpPr>
            <p:nvPr/>
          </p:nvSpPr>
          <p:spPr bwMode="auto">
            <a:xfrm>
              <a:off x="3238" y="3284"/>
              <a:ext cx="710"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Triggering</a:t>
              </a:r>
              <a:endParaRPr kumimoji="0" lang="en-US" sz="1800" b="0" i="0" u="none" strike="noStrike" cap="none" normalizeH="0" baseline="0" smtClean="0">
                <a:ln>
                  <a:noFill/>
                </a:ln>
                <a:solidFill>
                  <a:schemeClr val="tx1"/>
                </a:solidFill>
                <a:effectLst/>
                <a:latin typeface="Arial" pitchFamily="34" charset="0"/>
              </a:endParaRPr>
            </a:p>
          </p:txBody>
        </p:sp>
        <p:sp>
          <p:nvSpPr>
            <p:cNvPr id="346142" name="Rectangle 30"/>
            <p:cNvSpPr>
              <a:spLocks noChangeArrowheads="1"/>
            </p:cNvSpPr>
            <p:nvPr/>
          </p:nvSpPr>
          <p:spPr bwMode="auto">
            <a:xfrm>
              <a:off x="3183" y="3457"/>
              <a:ext cx="820"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Multiplexing</a:t>
              </a:r>
              <a:endParaRPr kumimoji="0" lang="en-US" sz="1800" b="0" i="0" u="none" strike="noStrike" cap="none" normalizeH="0" baseline="0" smtClean="0">
                <a:ln>
                  <a:noFill/>
                </a:ln>
                <a:solidFill>
                  <a:schemeClr val="tx1"/>
                </a:solidFill>
                <a:effectLst/>
                <a:latin typeface="Arial" pitchFamily="34" charset="0"/>
              </a:endParaRPr>
            </a:p>
          </p:txBody>
        </p:sp>
        <p:sp>
          <p:nvSpPr>
            <p:cNvPr id="346143" name="Rectangle 31"/>
            <p:cNvSpPr>
              <a:spLocks noChangeArrowheads="1"/>
            </p:cNvSpPr>
            <p:nvPr/>
          </p:nvSpPr>
          <p:spPr bwMode="auto">
            <a:xfrm>
              <a:off x="3398" y="3630"/>
              <a:ext cx="393"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ETC.</a:t>
              </a:r>
              <a:endParaRPr kumimoji="0" lang="en-US" sz="1800" b="0" i="0" u="none" strike="noStrike" cap="none" normalizeH="0" baseline="0" smtClean="0">
                <a:ln>
                  <a:noFill/>
                </a:ln>
                <a:solidFill>
                  <a:schemeClr val="tx1"/>
                </a:solidFill>
                <a:effectLst/>
                <a:latin typeface="Arial" pitchFamily="34" charset="0"/>
              </a:endParaRPr>
            </a:p>
          </p:txBody>
        </p:sp>
        <p:sp>
          <p:nvSpPr>
            <p:cNvPr id="346144" name="Line 32"/>
            <p:cNvSpPr>
              <a:spLocks noChangeShapeType="1"/>
            </p:cNvSpPr>
            <p:nvPr/>
          </p:nvSpPr>
          <p:spPr bwMode="auto">
            <a:xfrm>
              <a:off x="4175" y="3251"/>
              <a:ext cx="588"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45" name="Freeform 33"/>
            <p:cNvSpPr>
              <a:spLocks/>
            </p:cNvSpPr>
            <p:nvPr/>
          </p:nvSpPr>
          <p:spPr bwMode="auto">
            <a:xfrm>
              <a:off x="4492" y="3251"/>
              <a:ext cx="114" cy="204"/>
            </a:xfrm>
            <a:custGeom>
              <a:avLst/>
              <a:gdLst/>
              <a:ahLst/>
              <a:cxnLst>
                <a:cxn ang="0">
                  <a:pos x="108" y="0"/>
                </a:cxn>
                <a:cxn ang="0">
                  <a:pos x="96" y="2"/>
                </a:cxn>
                <a:cxn ang="0">
                  <a:pos x="85" y="6"/>
                </a:cxn>
                <a:cxn ang="0">
                  <a:pos x="69" y="15"/>
                </a:cxn>
                <a:cxn ang="0">
                  <a:pos x="50" y="34"/>
                </a:cxn>
                <a:cxn ang="0">
                  <a:pos x="33" y="59"/>
                </a:cxn>
                <a:cxn ang="0">
                  <a:pos x="19" y="90"/>
                </a:cxn>
                <a:cxn ang="0">
                  <a:pos x="8" y="125"/>
                </a:cxn>
                <a:cxn ang="0">
                  <a:pos x="2" y="163"/>
                </a:cxn>
                <a:cxn ang="0">
                  <a:pos x="0" y="203"/>
                </a:cxn>
                <a:cxn ang="0">
                  <a:pos x="2" y="246"/>
                </a:cxn>
                <a:cxn ang="0">
                  <a:pos x="8" y="284"/>
                </a:cxn>
                <a:cxn ang="0">
                  <a:pos x="19" y="318"/>
                </a:cxn>
                <a:cxn ang="0">
                  <a:pos x="33" y="347"/>
                </a:cxn>
                <a:cxn ang="0">
                  <a:pos x="50" y="372"/>
                </a:cxn>
                <a:cxn ang="0">
                  <a:pos x="69" y="391"/>
                </a:cxn>
                <a:cxn ang="0">
                  <a:pos x="85" y="401"/>
                </a:cxn>
                <a:cxn ang="0">
                  <a:pos x="96" y="405"/>
                </a:cxn>
                <a:cxn ang="0">
                  <a:pos x="108" y="407"/>
                </a:cxn>
                <a:cxn ang="0">
                  <a:pos x="119" y="407"/>
                </a:cxn>
                <a:cxn ang="0">
                  <a:pos x="131" y="405"/>
                </a:cxn>
                <a:cxn ang="0">
                  <a:pos x="142" y="401"/>
                </a:cxn>
                <a:cxn ang="0">
                  <a:pos x="158" y="391"/>
                </a:cxn>
                <a:cxn ang="0">
                  <a:pos x="177" y="372"/>
                </a:cxn>
                <a:cxn ang="0">
                  <a:pos x="194" y="347"/>
                </a:cxn>
                <a:cxn ang="0">
                  <a:pos x="208" y="318"/>
                </a:cxn>
                <a:cxn ang="0">
                  <a:pos x="219" y="284"/>
                </a:cxn>
                <a:cxn ang="0">
                  <a:pos x="225" y="246"/>
                </a:cxn>
                <a:cxn ang="0">
                  <a:pos x="229" y="203"/>
                </a:cxn>
                <a:cxn ang="0">
                  <a:pos x="225" y="163"/>
                </a:cxn>
                <a:cxn ang="0">
                  <a:pos x="219" y="125"/>
                </a:cxn>
                <a:cxn ang="0">
                  <a:pos x="208" y="90"/>
                </a:cxn>
                <a:cxn ang="0">
                  <a:pos x="194" y="59"/>
                </a:cxn>
                <a:cxn ang="0">
                  <a:pos x="177" y="34"/>
                </a:cxn>
                <a:cxn ang="0">
                  <a:pos x="158" y="15"/>
                </a:cxn>
                <a:cxn ang="0">
                  <a:pos x="142" y="6"/>
                </a:cxn>
                <a:cxn ang="0">
                  <a:pos x="131" y="2"/>
                </a:cxn>
                <a:cxn ang="0">
                  <a:pos x="119" y="0"/>
                </a:cxn>
              </a:cxnLst>
              <a:rect l="0" t="0" r="r" b="b"/>
              <a:pathLst>
                <a:path w="229" h="409">
                  <a:moveTo>
                    <a:pt x="113" y="0"/>
                  </a:moveTo>
                  <a:lnTo>
                    <a:pt x="108" y="0"/>
                  </a:lnTo>
                  <a:lnTo>
                    <a:pt x="102" y="2"/>
                  </a:lnTo>
                  <a:lnTo>
                    <a:pt x="96" y="2"/>
                  </a:lnTo>
                  <a:lnTo>
                    <a:pt x="90" y="4"/>
                  </a:lnTo>
                  <a:lnTo>
                    <a:pt x="85" y="6"/>
                  </a:lnTo>
                  <a:lnTo>
                    <a:pt x="81" y="9"/>
                  </a:lnTo>
                  <a:lnTo>
                    <a:pt x="69" y="15"/>
                  </a:lnTo>
                  <a:lnTo>
                    <a:pt x="60" y="25"/>
                  </a:lnTo>
                  <a:lnTo>
                    <a:pt x="50" y="34"/>
                  </a:lnTo>
                  <a:lnTo>
                    <a:pt x="41" y="46"/>
                  </a:lnTo>
                  <a:lnTo>
                    <a:pt x="33" y="59"/>
                  </a:lnTo>
                  <a:lnTo>
                    <a:pt x="25" y="75"/>
                  </a:lnTo>
                  <a:lnTo>
                    <a:pt x="19" y="90"/>
                  </a:lnTo>
                  <a:lnTo>
                    <a:pt x="14" y="107"/>
                  </a:lnTo>
                  <a:lnTo>
                    <a:pt x="8" y="125"/>
                  </a:lnTo>
                  <a:lnTo>
                    <a:pt x="4" y="144"/>
                  </a:lnTo>
                  <a:lnTo>
                    <a:pt x="2" y="163"/>
                  </a:lnTo>
                  <a:lnTo>
                    <a:pt x="0" y="182"/>
                  </a:lnTo>
                  <a:lnTo>
                    <a:pt x="0" y="203"/>
                  </a:lnTo>
                  <a:lnTo>
                    <a:pt x="0" y="224"/>
                  </a:lnTo>
                  <a:lnTo>
                    <a:pt x="2" y="246"/>
                  </a:lnTo>
                  <a:lnTo>
                    <a:pt x="4" y="265"/>
                  </a:lnTo>
                  <a:lnTo>
                    <a:pt x="8" y="284"/>
                  </a:lnTo>
                  <a:lnTo>
                    <a:pt x="14" y="301"/>
                  </a:lnTo>
                  <a:lnTo>
                    <a:pt x="19" y="318"/>
                  </a:lnTo>
                  <a:lnTo>
                    <a:pt x="25" y="334"/>
                  </a:lnTo>
                  <a:lnTo>
                    <a:pt x="33" y="347"/>
                  </a:lnTo>
                  <a:lnTo>
                    <a:pt x="41" y="361"/>
                  </a:lnTo>
                  <a:lnTo>
                    <a:pt x="50" y="372"/>
                  </a:lnTo>
                  <a:lnTo>
                    <a:pt x="60" y="384"/>
                  </a:lnTo>
                  <a:lnTo>
                    <a:pt x="69" y="391"/>
                  </a:lnTo>
                  <a:lnTo>
                    <a:pt x="81" y="399"/>
                  </a:lnTo>
                  <a:lnTo>
                    <a:pt x="85" y="401"/>
                  </a:lnTo>
                  <a:lnTo>
                    <a:pt x="90" y="403"/>
                  </a:lnTo>
                  <a:lnTo>
                    <a:pt x="96" y="405"/>
                  </a:lnTo>
                  <a:lnTo>
                    <a:pt x="102" y="407"/>
                  </a:lnTo>
                  <a:lnTo>
                    <a:pt x="108" y="407"/>
                  </a:lnTo>
                  <a:lnTo>
                    <a:pt x="113" y="409"/>
                  </a:lnTo>
                  <a:lnTo>
                    <a:pt x="119" y="407"/>
                  </a:lnTo>
                  <a:lnTo>
                    <a:pt x="125" y="407"/>
                  </a:lnTo>
                  <a:lnTo>
                    <a:pt x="131" y="405"/>
                  </a:lnTo>
                  <a:lnTo>
                    <a:pt x="136" y="403"/>
                  </a:lnTo>
                  <a:lnTo>
                    <a:pt x="142" y="401"/>
                  </a:lnTo>
                  <a:lnTo>
                    <a:pt x="148" y="399"/>
                  </a:lnTo>
                  <a:lnTo>
                    <a:pt x="158" y="391"/>
                  </a:lnTo>
                  <a:lnTo>
                    <a:pt x="169" y="384"/>
                  </a:lnTo>
                  <a:lnTo>
                    <a:pt x="177" y="372"/>
                  </a:lnTo>
                  <a:lnTo>
                    <a:pt x="186" y="361"/>
                  </a:lnTo>
                  <a:lnTo>
                    <a:pt x="194" y="347"/>
                  </a:lnTo>
                  <a:lnTo>
                    <a:pt x="202" y="334"/>
                  </a:lnTo>
                  <a:lnTo>
                    <a:pt x="208" y="318"/>
                  </a:lnTo>
                  <a:lnTo>
                    <a:pt x="213" y="301"/>
                  </a:lnTo>
                  <a:lnTo>
                    <a:pt x="219" y="284"/>
                  </a:lnTo>
                  <a:lnTo>
                    <a:pt x="223" y="265"/>
                  </a:lnTo>
                  <a:lnTo>
                    <a:pt x="225" y="246"/>
                  </a:lnTo>
                  <a:lnTo>
                    <a:pt x="227" y="224"/>
                  </a:lnTo>
                  <a:lnTo>
                    <a:pt x="229" y="203"/>
                  </a:lnTo>
                  <a:lnTo>
                    <a:pt x="227" y="182"/>
                  </a:lnTo>
                  <a:lnTo>
                    <a:pt x="225" y="163"/>
                  </a:lnTo>
                  <a:lnTo>
                    <a:pt x="223" y="144"/>
                  </a:lnTo>
                  <a:lnTo>
                    <a:pt x="219" y="125"/>
                  </a:lnTo>
                  <a:lnTo>
                    <a:pt x="213" y="107"/>
                  </a:lnTo>
                  <a:lnTo>
                    <a:pt x="208" y="90"/>
                  </a:lnTo>
                  <a:lnTo>
                    <a:pt x="202" y="75"/>
                  </a:lnTo>
                  <a:lnTo>
                    <a:pt x="194" y="59"/>
                  </a:lnTo>
                  <a:lnTo>
                    <a:pt x="186" y="46"/>
                  </a:lnTo>
                  <a:lnTo>
                    <a:pt x="177" y="34"/>
                  </a:lnTo>
                  <a:lnTo>
                    <a:pt x="169" y="25"/>
                  </a:lnTo>
                  <a:lnTo>
                    <a:pt x="158" y="15"/>
                  </a:lnTo>
                  <a:lnTo>
                    <a:pt x="148" y="9"/>
                  </a:lnTo>
                  <a:lnTo>
                    <a:pt x="142" y="6"/>
                  </a:lnTo>
                  <a:lnTo>
                    <a:pt x="136" y="4"/>
                  </a:lnTo>
                  <a:lnTo>
                    <a:pt x="131" y="2"/>
                  </a:lnTo>
                  <a:lnTo>
                    <a:pt x="125" y="2"/>
                  </a:lnTo>
                  <a:lnTo>
                    <a:pt x="119" y="0"/>
                  </a:lnTo>
                  <a:lnTo>
                    <a:pt x="113" y="0"/>
                  </a:lnTo>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46" name="Rectangle 34"/>
            <p:cNvSpPr>
              <a:spLocks noChangeArrowheads="1"/>
            </p:cNvSpPr>
            <p:nvPr/>
          </p:nvSpPr>
          <p:spPr bwMode="auto">
            <a:xfrm>
              <a:off x="4763" y="2911"/>
              <a:ext cx="613" cy="681"/>
            </a:xfrm>
            <a:prstGeom prst="rect">
              <a:avLst/>
            </a:prstGeom>
            <a:solidFill>
              <a:srgbClr val="339933"/>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47" name="Rectangle 35"/>
            <p:cNvSpPr>
              <a:spLocks noChangeArrowheads="1"/>
            </p:cNvSpPr>
            <p:nvPr/>
          </p:nvSpPr>
          <p:spPr bwMode="auto">
            <a:xfrm>
              <a:off x="4763" y="2911"/>
              <a:ext cx="613" cy="681"/>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48" name="Rectangle 36"/>
            <p:cNvSpPr>
              <a:spLocks noChangeArrowheads="1"/>
            </p:cNvSpPr>
            <p:nvPr/>
          </p:nvSpPr>
          <p:spPr bwMode="auto">
            <a:xfrm>
              <a:off x="4914" y="3088"/>
              <a:ext cx="375"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DAQ</a:t>
              </a:r>
              <a:endParaRPr kumimoji="0" lang="en-US" sz="1800" b="0" i="0" u="none" strike="noStrike" cap="none" normalizeH="0" baseline="0" smtClean="0">
                <a:ln>
                  <a:noFill/>
                </a:ln>
                <a:solidFill>
                  <a:schemeClr val="tx1"/>
                </a:solidFill>
                <a:effectLst/>
                <a:latin typeface="Arial" pitchFamily="34" charset="0"/>
              </a:endParaRPr>
            </a:p>
          </p:txBody>
        </p:sp>
        <p:sp>
          <p:nvSpPr>
            <p:cNvPr id="346149" name="Rectangle 37"/>
            <p:cNvSpPr>
              <a:spLocks noChangeArrowheads="1"/>
            </p:cNvSpPr>
            <p:nvPr/>
          </p:nvSpPr>
          <p:spPr bwMode="auto">
            <a:xfrm>
              <a:off x="4790" y="3262"/>
              <a:ext cx="623"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Interface</a:t>
              </a:r>
              <a:endParaRPr kumimoji="0" lang="en-US" sz="1800" b="0" i="0" u="none" strike="noStrike" cap="none" normalizeH="0" baseline="0" smtClean="0">
                <a:ln>
                  <a:noFill/>
                </a:ln>
                <a:solidFill>
                  <a:schemeClr val="tx1"/>
                </a:solidFill>
                <a:effectLst/>
                <a:latin typeface="Arial" pitchFamily="34" charset="0"/>
              </a:endParaRPr>
            </a:p>
          </p:txBody>
        </p:sp>
        <p:sp>
          <p:nvSpPr>
            <p:cNvPr id="346150" name="Line 38"/>
            <p:cNvSpPr>
              <a:spLocks noChangeShapeType="1"/>
            </p:cNvSpPr>
            <p:nvPr/>
          </p:nvSpPr>
          <p:spPr bwMode="auto">
            <a:xfrm>
              <a:off x="954" y="3228"/>
              <a:ext cx="250"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51" name="Line 39"/>
            <p:cNvSpPr>
              <a:spLocks noChangeShapeType="1"/>
            </p:cNvSpPr>
            <p:nvPr/>
          </p:nvSpPr>
          <p:spPr bwMode="auto">
            <a:xfrm>
              <a:off x="1385" y="3228"/>
              <a:ext cx="114"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52" name="Line 40"/>
            <p:cNvSpPr>
              <a:spLocks noChangeShapeType="1"/>
            </p:cNvSpPr>
            <p:nvPr/>
          </p:nvSpPr>
          <p:spPr bwMode="auto">
            <a:xfrm>
              <a:off x="1816" y="3228"/>
              <a:ext cx="181"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53" name="Line 41"/>
            <p:cNvSpPr>
              <a:spLocks noChangeShapeType="1"/>
            </p:cNvSpPr>
            <p:nvPr/>
          </p:nvSpPr>
          <p:spPr bwMode="auto">
            <a:xfrm>
              <a:off x="2769" y="3228"/>
              <a:ext cx="181"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54" name="Rectangle 42"/>
            <p:cNvSpPr>
              <a:spLocks noChangeArrowheads="1"/>
            </p:cNvSpPr>
            <p:nvPr/>
          </p:nvSpPr>
          <p:spPr bwMode="auto">
            <a:xfrm>
              <a:off x="591" y="2343"/>
              <a:ext cx="3809"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55" name="Rectangle 43"/>
            <p:cNvSpPr>
              <a:spLocks noChangeArrowheads="1"/>
            </p:cNvSpPr>
            <p:nvPr/>
          </p:nvSpPr>
          <p:spPr bwMode="auto">
            <a:xfrm>
              <a:off x="591" y="2343"/>
              <a:ext cx="3809"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56" name="Rectangle 44"/>
            <p:cNvSpPr>
              <a:spLocks noChangeArrowheads="1"/>
            </p:cNvSpPr>
            <p:nvPr/>
          </p:nvSpPr>
          <p:spPr bwMode="auto">
            <a:xfrm>
              <a:off x="524" y="2457"/>
              <a:ext cx="3808"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57" name="Rectangle 45"/>
            <p:cNvSpPr>
              <a:spLocks noChangeArrowheads="1"/>
            </p:cNvSpPr>
            <p:nvPr/>
          </p:nvSpPr>
          <p:spPr bwMode="auto">
            <a:xfrm>
              <a:off x="524" y="2457"/>
              <a:ext cx="3808"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58" name="Rectangle 46"/>
            <p:cNvSpPr>
              <a:spLocks noChangeArrowheads="1"/>
            </p:cNvSpPr>
            <p:nvPr/>
          </p:nvSpPr>
          <p:spPr bwMode="auto">
            <a:xfrm>
              <a:off x="456" y="2571"/>
              <a:ext cx="3809" cy="1406"/>
            </a:xfrm>
            <a:prstGeom prst="rect">
              <a:avLst/>
            </a:prstGeom>
            <a:solidFill>
              <a:srgbClr val="FFCC9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59" name="Rectangle 47"/>
            <p:cNvSpPr>
              <a:spLocks noChangeArrowheads="1"/>
            </p:cNvSpPr>
            <p:nvPr/>
          </p:nvSpPr>
          <p:spPr bwMode="auto">
            <a:xfrm>
              <a:off x="456" y="2571"/>
              <a:ext cx="3809" cy="1406"/>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60" name="Freeform 48"/>
            <p:cNvSpPr>
              <a:spLocks/>
            </p:cNvSpPr>
            <p:nvPr/>
          </p:nvSpPr>
          <p:spPr bwMode="auto">
            <a:xfrm>
              <a:off x="569" y="3228"/>
              <a:ext cx="430" cy="137"/>
            </a:xfrm>
            <a:custGeom>
              <a:avLst/>
              <a:gdLst/>
              <a:ahLst/>
              <a:cxnLst>
                <a:cxn ang="0">
                  <a:pos x="215" y="0"/>
                </a:cxn>
                <a:cxn ang="0">
                  <a:pos x="0" y="274"/>
                </a:cxn>
                <a:cxn ang="0">
                  <a:pos x="645" y="274"/>
                </a:cxn>
                <a:cxn ang="0">
                  <a:pos x="860" y="0"/>
                </a:cxn>
                <a:cxn ang="0">
                  <a:pos x="215" y="0"/>
                </a:cxn>
              </a:cxnLst>
              <a:rect l="0" t="0" r="r" b="b"/>
              <a:pathLst>
                <a:path w="860" h="274">
                  <a:moveTo>
                    <a:pt x="215" y="0"/>
                  </a:moveTo>
                  <a:lnTo>
                    <a:pt x="0" y="274"/>
                  </a:lnTo>
                  <a:lnTo>
                    <a:pt x="645" y="274"/>
                  </a:lnTo>
                  <a:lnTo>
                    <a:pt x="860" y="0"/>
                  </a:lnTo>
                  <a:lnTo>
                    <a:pt x="215" y="0"/>
                  </a:lnTo>
                  <a:close/>
                </a:path>
              </a:pathLst>
            </a:custGeom>
            <a:solidFill>
              <a:srgbClr val="33993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1" name="Freeform 49"/>
            <p:cNvSpPr>
              <a:spLocks/>
            </p:cNvSpPr>
            <p:nvPr/>
          </p:nvSpPr>
          <p:spPr bwMode="auto">
            <a:xfrm>
              <a:off x="569" y="3228"/>
              <a:ext cx="430" cy="137"/>
            </a:xfrm>
            <a:custGeom>
              <a:avLst/>
              <a:gdLst/>
              <a:ahLst/>
              <a:cxnLst>
                <a:cxn ang="0">
                  <a:pos x="215" y="0"/>
                </a:cxn>
                <a:cxn ang="0">
                  <a:pos x="0" y="274"/>
                </a:cxn>
                <a:cxn ang="0">
                  <a:pos x="645" y="274"/>
                </a:cxn>
                <a:cxn ang="0">
                  <a:pos x="860" y="0"/>
                </a:cxn>
                <a:cxn ang="0">
                  <a:pos x="215" y="0"/>
                </a:cxn>
              </a:cxnLst>
              <a:rect l="0" t="0" r="r" b="b"/>
              <a:pathLst>
                <a:path w="860" h="274">
                  <a:moveTo>
                    <a:pt x="215" y="0"/>
                  </a:moveTo>
                  <a:lnTo>
                    <a:pt x="0" y="274"/>
                  </a:lnTo>
                  <a:lnTo>
                    <a:pt x="645" y="274"/>
                  </a:lnTo>
                  <a:lnTo>
                    <a:pt x="860" y="0"/>
                  </a:lnTo>
                  <a:lnTo>
                    <a:pt x="215" y="0"/>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2" name="Freeform 50"/>
            <p:cNvSpPr>
              <a:spLocks/>
            </p:cNvSpPr>
            <p:nvPr/>
          </p:nvSpPr>
          <p:spPr bwMode="auto">
            <a:xfrm>
              <a:off x="569" y="3137"/>
              <a:ext cx="430" cy="137"/>
            </a:xfrm>
            <a:custGeom>
              <a:avLst/>
              <a:gdLst/>
              <a:ahLst/>
              <a:cxnLst>
                <a:cxn ang="0">
                  <a:pos x="215" y="0"/>
                </a:cxn>
                <a:cxn ang="0">
                  <a:pos x="0" y="275"/>
                </a:cxn>
                <a:cxn ang="0">
                  <a:pos x="645" y="275"/>
                </a:cxn>
                <a:cxn ang="0">
                  <a:pos x="860" y="0"/>
                </a:cxn>
                <a:cxn ang="0">
                  <a:pos x="215" y="0"/>
                </a:cxn>
              </a:cxnLst>
              <a:rect l="0" t="0" r="r" b="b"/>
              <a:pathLst>
                <a:path w="860" h="275">
                  <a:moveTo>
                    <a:pt x="215" y="0"/>
                  </a:moveTo>
                  <a:lnTo>
                    <a:pt x="0" y="275"/>
                  </a:lnTo>
                  <a:lnTo>
                    <a:pt x="645" y="275"/>
                  </a:lnTo>
                  <a:lnTo>
                    <a:pt x="860" y="0"/>
                  </a:lnTo>
                  <a:lnTo>
                    <a:pt x="215" y="0"/>
                  </a:lnTo>
                  <a:close/>
                </a:path>
              </a:pathLst>
            </a:custGeom>
            <a:solidFill>
              <a:srgbClr val="33993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3" name="Freeform 51"/>
            <p:cNvSpPr>
              <a:spLocks/>
            </p:cNvSpPr>
            <p:nvPr/>
          </p:nvSpPr>
          <p:spPr bwMode="auto">
            <a:xfrm>
              <a:off x="569" y="3137"/>
              <a:ext cx="430" cy="137"/>
            </a:xfrm>
            <a:custGeom>
              <a:avLst/>
              <a:gdLst/>
              <a:ahLst/>
              <a:cxnLst>
                <a:cxn ang="0">
                  <a:pos x="215" y="0"/>
                </a:cxn>
                <a:cxn ang="0">
                  <a:pos x="0" y="275"/>
                </a:cxn>
                <a:cxn ang="0">
                  <a:pos x="645" y="275"/>
                </a:cxn>
                <a:cxn ang="0">
                  <a:pos x="860" y="0"/>
                </a:cxn>
                <a:cxn ang="0">
                  <a:pos x="215" y="0"/>
                </a:cxn>
              </a:cxnLst>
              <a:rect l="0" t="0" r="r" b="b"/>
              <a:pathLst>
                <a:path w="860" h="275">
                  <a:moveTo>
                    <a:pt x="215" y="0"/>
                  </a:moveTo>
                  <a:lnTo>
                    <a:pt x="0" y="275"/>
                  </a:lnTo>
                  <a:lnTo>
                    <a:pt x="645" y="275"/>
                  </a:lnTo>
                  <a:lnTo>
                    <a:pt x="860" y="0"/>
                  </a:lnTo>
                  <a:lnTo>
                    <a:pt x="215" y="0"/>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4" name="Freeform 52"/>
            <p:cNvSpPr>
              <a:spLocks/>
            </p:cNvSpPr>
            <p:nvPr/>
          </p:nvSpPr>
          <p:spPr bwMode="auto">
            <a:xfrm>
              <a:off x="1204" y="3115"/>
              <a:ext cx="181" cy="227"/>
            </a:xfrm>
            <a:custGeom>
              <a:avLst/>
              <a:gdLst/>
              <a:ahLst/>
              <a:cxnLst>
                <a:cxn ang="0">
                  <a:pos x="361" y="229"/>
                </a:cxn>
                <a:cxn ang="0">
                  <a:pos x="0" y="0"/>
                </a:cxn>
                <a:cxn ang="0">
                  <a:pos x="0" y="455"/>
                </a:cxn>
                <a:cxn ang="0">
                  <a:pos x="361" y="229"/>
                </a:cxn>
              </a:cxnLst>
              <a:rect l="0" t="0" r="r" b="b"/>
              <a:pathLst>
                <a:path w="361" h="455">
                  <a:moveTo>
                    <a:pt x="361" y="229"/>
                  </a:moveTo>
                  <a:lnTo>
                    <a:pt x="0" y="0"/>
                  </a:lnTo>
                  <a:lnTo>
                    <a:pt x="0" y="455"/>
                  </a:lnTo>
                  <a:lnTo>
                    <a:pt x="361" y="229"/>
                  </a:lnTo>
                  <a:close/>
                </a:path>
              </a:pathLst>
            </a:custGeom>
            <a:solidFill>
              <a:srgbClr val="FFFF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5" name="Freeform 53"/>
            <p:cNvSpPr>
              <a:spLocks/>
            </p:cNvSpPr>
            <p:nvPr/>
          </p:nvSpPr>
          <p:spPr bwMode="auto">
            <a:xfrm>
              <a:off x="1204" y="3115"/>
              <a:ext cx="181" cy="227"/>
            </a:xfrm>
            <a:custGeom>
              <a:avLst/>
              <a:gdLst/>
              <a:ahLst/>
              <a:cxnLst>
                <a:cxn ang="0">
                  <a:pos x="361" y="229"/>
                </a:cxn>
                <a:cxn ang="0">
                  <a:pos x="0" y="0"/>
                </a:cxn>
                <a:cxn ang="0">
                  <a:pos x="0" y="455"/>
                </a:cxn>
                <a:cxn ang="0">
                  <a:pos x="361" y="229"/>
                </a:cxn>
              </a:cxnLst>
              <a:rect l="0" t="0" r="r" b="b"/>
              <a:pathLst>
                <a:path w="361" h="455">
                  <a:moveTo>
                    <a:pt x="361" y="229"/>
                  </a:moveTo>
                  <a:lnTo>
                    <a:pt x="0" y="0"/>
                  </a:lnTo>
                  <a:lnTo>
                    <a:pt x="0" y="455"/>
                  </a:lnTo>
                  <a:lnTo>
                    <a:pt x="361" y="229"/>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66" name="Rectangle 54"/>
            <p:cNvSpPr>
              <a:spLocks noChangeArrowheads="1"/>
            </p:cNvSpPr>
            <p:nvPr/>
          </p:nvSpPr>
          <p:spPr bwMode="auto">
            <a:xfrm>
              <a:off x="1997" y="3069"/>
              <a:ext cx="771" cy="341"/>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67" name="Rectangle 55"/>
            <p:cNvSpPr>
              <a:spLocks noChangeArrowheads="1"/>
            </p:cNvSpPr>
            <p:nvPr/>
          </p:nvSpPr>
          <p:spPr bwMode="auto">
            <a:xfrm>
              <a:off x="1997" y="3069"/>
              <a:ext cx="771" cy="341"/>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68" name="Rectangle 56"/>
            <p:cNvSpPr>
              <a:spLocks noChangeArrowheads="1"/>
            </p:cNvSpPr>
            <p:nvPr/>
          </p:nvSpPr>
          <p:spPr bwMode="auto">
            <a:xfrm>
              <a:off x="2118" y="3164"/>
              <a:ext cx="509"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s</a:t>
              </a:r>
              <a:r>
                <a:rPr kumimoji="0" lang="en-US" sz="1800" b="0" i="0" u="none" strike="noStrike" cap="none" normalizeH="0" baseline="0" smtClean="0">
                  <a:ln>
                    <a:noFill/>
                  </a:ln>
                  <a:solidFill>
                    <a:srgbClr val="000000"/>
                  </a:solidFill>
                  <a:effectLst/>
                  <a:latin typeface="Arial" pitchFamily="34" charset="0"/>
                </a:rPr>
                <a:t>haping</a:t>
              </a:r>
              <a:endParaRPr kumimoji="0" lang="en-US" sz="1800" b="0" i="0" u="none" strike="noStrike" cap="none" normalizeH="0" baseline="0" smtClean="0">
                <a:ln>
                  <a:noFill/>
                </a:ln>
                <a:solidFill>
                  <a:schemeClr val="tx1"/>
                </a:solidFill>
                <a:effectLst/>
                <a:latin typeface="Arial" pitchFamily="34" charset="0"/>
              </a:endParaRPr>
            </a:p>
          </p:txBody>
        </p:sp>
        <p:sp>
          <p:nvSpPr>
            <p:cNvPr id="346169" name="Rectangle 57"/>
            <p:cNvSpPr>
              <a:spLocks noChangeArrowheads="1"/>
            </p:cNvSpPr>
            <p:nvPr/>
          </p:nvSpPr>
          <p:spPr bwMode="auto">
            <a:xfrm>
              <a:off x="513" y="2905"/>
              <a:ext cx="525"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d</a:t>
              </a:r>
              <a:r>
                <a:rPr kumimoji="0" lang="en-US" sz="1800" b="0" i="0" u="none" strike="noStrike" cap="none" normalizeH="0" baseline="0" smtClean="0">
                  <a:ln>
                    <a:noFill/>
                  </a:ln>
                  <a:solidFill>
                    <a:srgbClr val="000000"/>
                  </a:solidFill>
                  <a:effectLst/>
                  <a:latin typeface="Arial" pitchFamily="34" charset="0"/>
                </a:rPr>
                <a:t>etector</a:t>
              </a:r>
              <a:endParaRPr kumimoji="0" lang="en-US" sz="1800" b="0" i="0" u="none" strike="noStrike" cap="none" normalizeH="0" baseline="0" smtClean="0">
                <a:ln>
                  <a:noFill/>
                </a:ln>
                <a:solidFill>
                  <a:schemeClr val="tx1"/>
                </a:solidFill>
                <a:effectLst/>
                <a:latin typeface="Arial" pitchFamily="34" charset="0"/>
              </a:endParaRPr>
            </a:p>
          </p:txBody>
        </p:sp>
        <p:sp>
          <p:nvSpPr>
            <p:cNvPr id="346170" name="Rectangle 58"/>
            <p:cNvSpPr>
              <a:spLocks noChangeArrowheads="1"/>
            </p:cNvSpPr>
            <p:nvPr/>
          </p:nvSpPr>
          <p:spPr bwMode="auto">
            <a:xfrm>
              <a:off x="1227" y="2782"/>
              <a:ext cx="808"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pre-a</a:t>
              </a:r>
              <a:r>
                <a:rPr kumimoji="0" lang="en-US" sz="1800" b="0" i="0" u="none" strike="noStrike" cap="none" normalizeH="0" baseline="0" smtClean="0">
                  <a:ln>
                    <a:noFill/>
                  </a:ln>
                  <a:solidFill>
                    <a:srgbClr val="000000"/>
                  </a:solidFill>
                  <a:effectLst/>
                  <a:latin typeface="Arial" pitchFamily="34" charset="0"/>
                </a:rPr>
                <a:t>mplifier</a:t>
              </a:r>
              <a:endParaRPr kumimoji="0" lang="en-US" sz="1800" b="0" i="0" u="none" strike="noStrike" cap="none" normalizeH="0" baseline="0" smtClean="0">
                <a:ln>
                  <a:noFill/>
                </a:ln>
                <a:solidFill>
                  <a:schemeClr val="tx1"/>
                </a:solidFill>
                <a:effectLst/>
                <a:latin typeface="Arial" pitchFamily="34" charset="0"/>
              </a:endParaRPr>
            </a:p>
          </p:txBody>
        </p:sp>
        <p:sp>
          <p:nvSpPr>
            <p:cNvPr id="346171" name="Freeform 59"/>
            <p:cNvSpPr>
              <a:spLocks/>
            </p:cNvSpPr>
            <p:nvPr/>
          </p:nvSpPr>
          <p:spPr bwMode="auto">
            <a:xfrm>
              <a:off x="1498" y="3069"/>
              <a:ext cx="317" cy="318"/>
            </a:xfrm>
            <a:custGeom>
              <a:avLst/>
              <a:gdLst/>
              <a:ahLst/>
              <a:cxnLst>
                <a:cxn ang="0">
                  <a:pos x="634" y="319"/>
                </a:cxn>
                <a:cxn ang="0">
                  <a:pos x="0" y="0"/>
                </a:cxn>
                <a:cxn ang="0">
                  <a:pos x="0" y="637"/>
                </a:cxn>
                <a:cxn ang="0">
                  <a:pos x="634" y="319"/>
                </a:cxn>
              </a:cxnLst>
              <a:rect l="0" t="0" r="r" b="b"/>
              <a:pathLst>
                <a:path w="634" h="637">
                  <a:moveTo>
                    <a:pt x="634" y="319"/>
                  </a:moveTo>
                  <a:lnTo>
                    <a:pt x="0" y="0"/>
                  </a:lnTo>
                  <a:lnTo>
                    <a:pt x="0" y="637"/>
                  </a:lnTo>
                  <a:lnTo>
                    <a:pt x="634" y="319"/>
                  </a:lnTo>
                  <a:close/>
                </a:path>
              </a:pathLst>
            </a:custGeom>
            <a:solidFill>
              <a:srgbClr val="FFFF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72" name="Freeform 60"/>
            <p:cNvSpPr>
              <a:spLocks/>
            </p:cNvSpPr>
            <p:nvPr/>
          </p:nvSpPr>
          <p:spPr bwMode="auto">
            <a:xfrm>
              <a:off x="1498" y="3069"/>
              <a:ext cx="317" cy="318"/>
            </a:xfrm>
            <a:custGeom>
              <a:avLst/>
              <a:gdLst/>
              <a:ahLst/>
              <a:cxnLst>
                <a:cxn ang="0">
                  <a:pos x="634" y="319"/>
                </a:cxn>
                <a:cxn ang="0">
                  <a:pos x="0" y="0"/>
                </a:cxn>
                <a:cxn ang="0">
                  <a:pos x="0" y="637"/>
                </a:cxn>
                <a:cxn ang="0">
                  <a:pos x="634" y="319"/>
                </a:cxn>
              </a:cxnLst>
              <a:rect l="0" t="0" r="r" b="b"/>
              <a:pathLst>
                <a:path w="634" h="637">
                  <a:moveTo>
                    <a:pt x="634" y="319"/>
                  </a:moveTo>
                  <a:lnTo>
                    <a:pt x="0" y="0"/>
                  </a:lnTo>
                  <a:lnTo>
                    <a:pt x="0" y="637"/>
                  </a:lnTo>
                  <a:lnTo>
                    <a:pt x="634" y="319"/>
                  </a:lnTo>
                  <a:close/>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73" name="Rectangle 61"/>
            <p:cNvSpPr>
              <a:spLocks noChangeArrowheads="1"/>
            </p:cNvSpPr>
            <p:nvPr/>
          </p:nvSpPr>
          <p:spPr bwMode="auto">
            <a:xfrm>
              <a:off x="2950" y="2662"/>
              <a:ext cx="1225" cy="1224"/>
            </a:xfrm>
            <a:prstGeom prst="rect">
              <a:avLst/>
            </a:prstGeom>
            <a:solidFill>
              <a:srgbClr val="FF9933"/>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74" name="Rectangle 62"/>
            <p:cNvSpPr>
              <a:spLocks noChangeArrowheads="1"/>
            </p:cNvSpPr>
            <p:nvPr/>
          </p:nvSpPr>
          <p:spPr bwMode="auto">
            <a:xfrm>
              <a:off x="2950" y="2662"/>
              <a:ext cx="1225" cy="1224"/>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75" name="Rectangle 63"/>
            <p:cNvSpPr>
              <a:spLocks noChangeArrowheads="1"/>
            </p:cNvSpPr>
            <p:nvPr/>
          </p:nvSpPr>
          <p:spPr bwMode="auto">
            <a:xfrm>
              <a:off x="3210" y="2765"/>
              <a:ext cx="687"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d</a:t>
              </a:r>
              <a:r>
                <a:rPr kumimoji="0" lang="en-US" sz="1800" b="0" i="0" u="none" strike="noStrike" cap="none" normalizeH="0" baseline="0" smtClean="0">
                  <a:ln>
                    <a:noFill/>
                  </a:ln>
                  <a:solidFill>
                    <a:srgbClr val="000000"/>
                  </a:solidFill>
                  <a:effectLst/>
                  <a:latin typeface="Arial" pitchFamily="34" charset="0"/>
                </a:rPr>
                <a:t>igitization</a:t>
              </a:r>
              <a:endParaRPr kumimoji="0" lang="en-US" sz="1800" b="0" i="0" u="none" strike="noStrike" cap="none" normalizeH="0" baseline="0" smtClean="0">
                <a:ln>
                  <a:noFill/>
                </a:ln>
                <a:solidFill>
                  <a:schemeClr val="tx1"/>
                </a:solidFill>
                <a:effectLst/>
                <a:latin typeface="Arial" pitchFamily="34" charset="0"/>
              </a:endParaRPr>
            </a:p>
          </p:txBody>
        </p:sp>
        <p:sp>
          <p:nvSpPr>
            <p:cNvPr id="346176" name="Rectangle 64"/>
            <p:cNvSpPr>
              <a:spLocks noChangeArrowheads="1"/>
            </p:cNvSpPr>
            <p:nvPr/>
          </p:nvSpPr>
          <p:spPr bwMode="auto">
            <a:xfrm>
              <a:off x="3414" y="2938"/>
              <a:ext cx="359"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DSP</a:t>
              </a:r>
              <a:endParaRPr kumimoji="0" lang="en-US" sz="1800" b="0" i="0" u="none" strike="noStrike" cap="none" normalizeH="0" baseline="0" smtClean="0">
                <a:ln>
                  <a:noFill/>
                </a:ln>
                <a:solidFill>
                  <a:schemeClr val="tx1"/>
                </a:solidFill>
                <a:effectLst/>
                <a:latin typeface="Arial" pitchFamily="34" charset="0"/>
              </a:endParaRPr>
            </a:p>
          </p:txBody>
        </p:sp>
        <p:sp>
          <p:nvSpPr>
            <p:cNvPr id="346177" name="Rectangle 65"/>
            <p:cNvSpPr>
              <a:spLocks noChangeArrowheads="1"/>
            </p:cNvSpPr>
            <p:nvPr/>
          </p:nvSpPr>
          <p:spPr bwMode="auto">
            <a:xfrm>
              <a:off x="3275" y="3110"/>
              <a:ext cx="563"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b</a:t>
              </a:r>
              <a:r>
                <a:rPr kumimoji="0" lang="en-US" sz="1800" b="0" i="0" u="none" strike="noStrike" cap="none" normalizeH="0" baseline="0" smtClean="0">
                  <a:ln>
                    <a:noFill/>
                  </a:ln>
                  <a:solidFill>
                    <a:srgbClr val="000000"/>
                  </a:solidFill>
                  <a:effectLst/>
                  <a:latin typeface="Arial" pitchFamily="34" charset="0"/>
                </a:rPr>
                <a:t>uffering</a:t>
              </a:r>
              <a:endParaRPr kumimoji="0" lang="en-US" sz="1800" b="0" i="0" u="none" strike="noStrike" cap="none" normalizeH="0" baseline="0" smtClean="0">
                <a:ln>
                  <a:noFill/>
                </a:ln>
                <a:solidFill>
                  <a:schemeClr val="tx1"/>
                </a:solidFill>
                <a:effectLst/>
                <a:latin typeface="Arial" pitchFamily="34" charset="0"/>
              </a:endParaRPr>
            </a:p>
          </p:txBody>
        </p:sp>
        <p:sp>
          <p:nvSpPr>
            <p:cNvPr id="346178" name="Rectangle 66"/>
            <p:cNvSpPr>
              <a:spLocks noChangeArrowheads="1"/>
            </p:cNvSpPr>
            <p:nvPr/>
          </p:nvSpPr>
          <p:spPr bwMode="auto">
            <a:xfrm>
              <a:off x="3238" y="3284"/>
              <a:ext cx="606"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t</a:t>
              </a:r>
              <a:r>
                <a:rPr kumimoji="0" lang="en-US" sz="1800" b="0" i="0" u="none" strike="noStrike" cap="none" normalizeH="0" baseline="0" smtClean="0">
                  <a:ln>
                    <a:noFill/>
                  </a:ln>
                  <a:solidFill>
                    <a:srgbClr val="000000"/>
                  </a:solidFill>
                  <a:effectLst/>
                  <a:latin typeface="Arial" pitchFamily="34" charset="0"/>
                </a:rPr>
                <a:t>riggering</a:t>
              </a:r>
              <a:endParaRPr kumimoji="0" lang="en-US" sz="1800" b="0" i="0" u="none" strike="noStrike" cap="none" normalizeH="0" baseline="0" smtClean="0">
                <a:ln>
                  <a:noFill/>
                </a:ln>
                <a:solidFill>
                  <a:schemeClr val="tx1"/>
                </a:solidFill>
                <a:effectLst/>
                <a:latin typeface="Arial" pitchFamily="34" charset="0"/>
              </a:endParaRPr>
            </a:p>
          </p:txBody>
        </p:sp>
        <p:sp>
          <p:nvSpPr>
            <p:cNvPr id="346179" name="Rectangle 67"/>
            <p:cNvSpPr>
              <a:spLocks noChangeArrowheads="1"/>
            </p:cNvSpPr>
            <p:nvPr/>
          </p:nvSpPr>
          <p:spPr bwMode="auto">
            <a:xfrm>
              <a:off x="3183" y="3457"/>
              <a:ext cx="767"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m</a:t>
              </a:r>
              <a:r>
                <a:rPr kumimoji="0" lang="en-US" sz="1800" b="0" i="0" u="none" strike="noStrike" cap="none" normalizeH="0" baseline="0" smtClean="0">
                  <a:ln>
                    <a:noFill/>
                  </a:ln>
                  <a:solidFill>
                    <a:srgbClr val="000000"/>
                  </a:solidFill>
                  <a:effectLst/>
                  <a:latin typeface="Arial" pitchFamily="34" charset="0"/>
                </a:rPr>
                <a:t>ultiplexing</a:t>
              </a:r>
              <a:endParaRPr kumimoji="0" lang="en-US" sz="1800" b="0" i="0" u="none" strike="noStrike" cap="none" normalizeH="0" baseline="0" smtClean="0">
                <a:ln>
                  <a:noFill/>
                </a:ln>
                <a:solidFill>
                  <a:schemeClr val="tx1"/>
                </a:solidFill>
                <a:effectLst/>
                <a:latin typeface="Arial" pitchFamily="34" charset="0"/>
              </a:endParaRPr>
            </a:p>
          </p:txBody>
        </p:sp>
        <p:sp>
          <p:nvSpPr>
            <p:cNvPr id="346180" name="Rectangle 68"/>
            <p:cNvSpPr>
              <a:spLocks noChangeArrowheads="1"/>
            </p:cNvSpPr>
            <p:nvPr/>
          </p:nvSpPr>
          <p:spPr bwMode="auto">
            <a:xfrm>
              <a:off x="3398" y="3630"/>
              <a:ext cx="234"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mtClean="0">
                  <a:solidFill>
                    <a:srgbClr val="000000"/>
                  </a:solidFill>
                  <a:latin typeface="Arial" pitchFamily="34" charset="0"/>
                </a:rPr>
                <a:t>etc</a:t>
              </a:r>
              <a:r>
                <a:rPr kumimoji="0" lang="en-US" sz="1800" b="0" i="0" u="none" strike="noStrike" cap="none" normalizeH="0" baseline="0" smtClean="0">
                  <a:ln>
                    <a:noFill/>
                  </a:ln>
                  <a:solidFill>
                    <a:srgbClr val="000000"/>
                  </a:solidFill>
                  <a:effectLst/>
                  <a:latin typeface="Arial" pitchFamily="34" charset="0"/>
                </a:rPr>
                <a:t>.</a:t>
              </a:r>
              <a:endParaRPr kumimoji="0" lang="en-US" sz="1800" b="0" i="0" u="none" strike="noStrike" cap="none" normalizeH="0" baseline="0" smtClean="0">
                <a:ln>
                  <a:noFill/>
                </a:ln>
                <a:solidFill>
                  <a:schemeClr val="tx1"/>
                </a:solidFill>
                <a:effectLst/>
                <a:latin typeface="Arial" pitchFamily="34" charset="0"/>
              </a:endParaRPr>
            </a:p>
          </p:txBody>
        </p:sp>
        <p:sp>
          <p:nvSpPr>
            <p:cNvPr id="346181" name="Line 69"/>
            <p:cNvSpPr>
              <a:spLocks noChangeShapeType="1"/>
            </p:cNvSpPr>
            <p:nvPr/>
          </p:nvSpPr>
          <p:spPr bwMode="auto">
            <a:xfrm>
              <a:off x="4175" y="3251"/>
              <a:ext cx="588"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82" name="Freeform 70"/>
            <p:cNvSpPr>
              <a:spLocks/>
            </p:cNvSpPr>
            <p:nvPr/>
          </p:nvSpPr>
          <p:spPr bwMode="auto">
            <a:xfrm>
              <a:off x="4492" y="3251"/>
              <a:ext cx="114" cy="204"/>
            </a:xfrm>
            <a:custGeom>
              <a:avLst/>
              <a:gdLst/>
              <a:ahLst/>
              <a:cxnLst>
                <a:cxn ang="0">
                  <a:pos x="108" y="0"/>
                </a:cxn>
                <a:cxn ang="0">
                  <a:pos x="96" y="2"/>
                </a:cxn>
                <a:cxn ang="0">
                  <a:pos x="85" y="6"/>
                </a:cxn>
                <a:cxn ang="0">
                  <a:pos x="69" y="15"/>
                </a:cxn>
                <a:cxn ang="0">
                  <a:pos x="50" y="34"/>
                </a:cxn>
                <a:cxn ang="0">
                  <a:pos x="33" y="59"/>
                </a:cxn>
                <a:cxn ang="0">
                  <a:pos x="19" y="90"/>
                </a:cxn>
                <a:cxn ang="0">
                  <a:pos x="8" y="125"/>
                </a:cxn>
                <a:cxn ang="0">
                  <a:pos x="2" y="163"/>
                </a:cxn>
                <a:cxn ang="0">
                  <a:pos x="0" y="203"/>
                </a:cxn>
                <a:cxn ang="0">
                  <a:pos x="2" y="246"/>
                </a:cxn>
                <a:cxn ang="0">
                  <a:pos x="8" y="284"/>
                </a:cxn>
                <a:cxn ang="0">
                  <a:pos x="19" y="318"/>
                </a:cxn>
                <a:cxn ang="0">
                  <a:pos x="33" y="347"/>
                </a:cxn>
                <a:cxn ang="0">
                  <a:pos x="50" y="372"/>
                </a:cxn>
                <a:cxn ang="0">
                  <a:pos x="69" y="391"/>
                </a:cxn>
                <a:cxn ang="0">
                  <a:pos x="85" y="401"/>
                </a:cxn>
                <a:cxn ang="0">
                  <a:pos x="96" y="405"/>
                </a:cxn>
                <a:cxn ang="0">
                  <a:pos x="108" y="407"/>
                </a:cxn>
                <a:cxn ang="0">
                  <a:pos x="119" y="407"/>
                </a:cxn>
                <a:cxn ang="0">
                  <a:pos x="131" y="405"/>
                </a:cxn>
                <a:cxn ang="0">
                  <a:pos x="142" y="401"/>
                </a:cxn>
                <a:cxn ang="0">
                  <a:pos x="158" y="391"/>
                </a:cxn>
                <a:cxn ang="0">
                  <a:pos x="177" y="372"/>
                </a:cxn>
                <a:cxn ang="0">
                  <a:pos x="194" y="347"/>
                </a:cxn>
                <a:cxn ang="0">
                  <a:pos x="208" y="318"/>
                </a:cxn>
                <a:cxn ang="0">
                  <a:pos x="219" y="284"/>
                </a:cxn>
                <a:cxn ang="0">
                  <a:pos x="225" y="246"/>
                </a:cxn>
                <a:cxn ang="0">
                  <a:pos x="229" y="203"/>
                </a:cxn>
                <a:cxn ang="0">
                  <a:pos x="225" y="163"/>
                </a:cxn>
                <a:cxn ang="0">
                  <a:pos x="219" y="125"/>
                </a:cxn>
                <a:cxn ang="0">
                  <a:pos x="208" y="90"/>
                </a:cxn>
                <a:cxn ang="0">
                  <a:pos x="194" y="59"/>
                </a:cxn>
                <a:cxn ang="0">
                  <a:pos x="177" y="34"/>
                </a:cxn>
                <a:cxn ang="0">
                  <a:pos x="158" y="15"/>
                </a:cxn>
                <a:cxn ang="0">
                  <a:pos x="142" y="6"/>
                </a:cxn>
                <a:cxn ang="0">
                  <a:pos x="131" y="2"/>
                </a:cxn>
                <a:cxn ang="0">
                  <a:pos x="119" y="0"/>
                </a:cxn>
              </a:cxnLst>
              <a:rect l="0" t="0" r="r" b="b"/>
              <a:pathLst>
                <a:path w="229" h="409">
                  <a:moveTo>
                    <a:pt x="113" y="0"/>
                  </a:moveTo>
                  <a:lnTo>
                    <a:pt x="108" y="0"/>
                  </a:lnTo>
                  <a:lnTo>
                    <a:pt x="102" y="2"/>
                  </a:lnTo>
                  <a:lnTo>
                    <a:pt x="96" y="2"/>
                  </a:lnTo>
                  <a:lnTo>
                    <a:pt x="90" y="4"/>
                  </a:lnTo>
                  <a:lnTo>
                    <a:pt x="85" y="6"/>
                  </a:lnTo>
                  <a:lnTo>
                    <a:pt x="81" y="9"/>
                  </a:lnTo>
                  <a:lnTo>
                    <a:pt x="69" y="15"/>
                  </a:lnTo>
                  <a:lnTo>
                    <a:pt x="60" y="25"/>
                  </a:lnTo>
                  <a:lnTo>
                    <a:pt x="50" y="34"/>
                  </a:lnTo>
                  <a:lnTo>
                    <a:pt x="41" y="46"/>
                  </a:lnTo>
                  <a:lnTo>
                    <a:pt x="33" y="59"/>
                  </a:lnTo>
                  <a:lnTo>
                    <a:pt x="25" y="75"/>
                  </a:lnTo>
                  <a:lnTo>
                    <a:pt x="19" y="90"/>
                  </a:lnTo>
                  <a:lnTo>
                    <a:pt x="14" y="107"/>
                  </a:lnTo>
                  <a:lnTo>
                    <a:pt x="8" y="125"/>
                  </a:lnTo>
                  <a:lnTo>
                    <a:pt x="4" y="144"/>
                  </a:lnTo>
                  <a:lnTo>
                    <a:pt x="2" y="163"/>
                  </a:lnTo>
                  <a:lnTo>
                    <a:pt x="0" y="182"/>
                  </a:lnTo>
                  <a:lnTo>
                    <a:pt x="0" y="203"/>
                  </a:lnTo>
                  <a:lnTo>
                    <a:pt x="0" y="224"/>
                  </a:lnTo>
                  <a:lnTo>
                    <a:pt x="2" y="246"/>
                  </a:lnTo>
                  <a:lnTo>
                    <a:pt x="4" y="265"/>
                  </a:lnTo>
                  <a:lnTo>
                    <a:pt x="8" y="284"/>
                  </a:lnTo>
                  <a:lnTo>
                    <a:pt x="14" y="301"/>
                  </a:lnTo>
                  <a:lnTo>
                    <a:pt x="19" y="318"/>
                  </a:lnTo>
                  <a:lnTo>
                    <a:pt x="25" y="334"/>
                  </a:lnTo>
                  <a:lnTo>
                    <a:pt x="33" y="347"/>
                  </a:lnTo>
                  <a:lnTo>
                    <a:pt x="41" y="361"/>
                  </a:lnTo>
                  <a:lnTo>
                    <a:pt x="50" y="372"/>
                  </a:lnTo>
                  <a:lnTo>
                    <a:pt x="60" y="384"/>
                  </a:lnTo>
                  <a:lnTo>
                    <a:pt x="69" y="391"/>
                  </a:lnTo>
                  <a:lnTo>
                    <a:pt x="81" y="399"/>
                  </a:lnTo>
                  <a:lnTo>
                    <a:pt x="85" y="401"/>
                  </a:lnTo>
                  <a:lnTo>
                    <a:pt x="90" y="403"/>
                  </a:lnTo>
                  <a:lnTo>
                    <a:pt x="96" y="405"/>
                  </a:lnTo>
                  <a:lnTo>
                    <a:pt x="102" y="407"/>
                  </a:lnTo>
                  <a:lnTo>
                    <a:pt x="108" y="407"/>
                  </a:lnTo>
                  <a:lnTo>
                    <a:pt x="113" y="409"/>
                  </a:lnTo>
                  <a:lnTo>
                    <a:pt x="119" y="407"/>
                  </a:lnTo>
                  <a:lnTo>
                    <a:pt x="125" y="407"/>
                  </a:lnTo>
                  <a:lnTo>
                    <a:pt x="131" y="405"/>
                  </a:lnTo>
                  <a:lnTo>
                    <a:pt x="136" y="403"/>
                  </a:lnTo>
                  <a:lnTo>
                    <a:pt x="142" y="401"/>
                  </a:lnTo>
                  <a:lnTo>
                    <a:pt x="148" y="399"/>
                  </a:lnTo>
                  <a:lnTo>
                    <a:pt x="158" y="391"/>
                  </a:lnTo>
                  <a:lnTo>
                    <a:pt x="169" y="384"/>
                  </a:lnTo>
                  <a:lnTo>
                    <a:pt x="177" y="372"/>
                  </a:lnTo>
                  <a:lnTo>
                    <a:pt x="186" y="361"/>
                  </a:lnTo>
                  <a:lnTo>
                    <a:pt x="194" y="347"/>
                  </a:lnTo>
                  <a:lnTo>
                    <a:pt x="202" y="334"/>
                  </a:lnTo>
                  <a:lnTo>
                    <a:pt x="208" y="318"/>
                  </a:lnTo>
                  <a:lnTo>
                    <a:pt x="213" y="301"/>
                  </a:lnTo>
                  <a:lnTo>
                    <a:pt x="219" y="284"/>
                  </a:lnTo>
                  <a:lnTo>
                    <a:pt x="223" y="265"/>
                  </a:lnTo>
                  <a:lnTo>
                    <a:pt x="225" y="246"/>
                  </a:lnTo>
                  <a:lnTo>
                    <a:pt x="227" y="224"/>
                  </a:lnTo>
                  <a:lnTo>
                    <a:pt x="229" y="203"/>
                  </a:lnTo>
                  <a:lnTo>
                    <a:pt x="227" y="182"/>
                  </a:lnTo>
                  <a:lnTo>
                    <a:pt x="225" y="163"/>
                  </a:lnTo>
                  <a:lnTo>
                    <a:pt x="223" y="144"/>
                  </a:lnTo>
                  <a:lnTo>
                    <a:pt x="219" y="125"/>
                  </a:lnTo>
                  <a:lnTo>
                    <a:pt x="213" y="107"/>
                  </a:lnTo>
                  <a:lnTo>
                    <a:pt x="208" y="90"/>
                  </a:lnTo>
                  <a:lnTo>
                    <a:pt x="202" y="75"/>
                  </a:lnTo>
                  <a:lnTo>
                    <a:pt x="194" y="59"/>
                  </a:lnTo>
                  <a:lnTo>
                    <a:pt x="186" y="46"/>
                  </a:lnTo>
                  <a:lnTo>
                    <a:pt x="177" y="34"/>
                  </a:lnTo>
                  <a:lnTo>
                    <a:pt x="169" y="25"/>
                  </a:lnTo>
                  <a:lnTo>
                    <a:pt x="158" y="15"/>
                  </a:lnTo>
                  <a:lnTo>
                    <a:pt x="148" y="9"/>
                  </a:lnTo>
                  <a:lnTo>
                    <a:pt x="142" y="6"/>
                  </a:lnTo>
                  <a:lnTo>
                    <a:pt x="136" y="4"/>
                  </a:lnTo>
                  <a:lnTo>
                    <a:pt x="131" y="2"/>
                  </a:lnTo>
                  <a:lnTo>
                    <a:pt x="125" y="2"/>
                  </a:lnTo>
                  <a:lnTo>
                    <a:pt x="119" y="0"/>
                  </a:lnTo>
                  <a:lnTo>
                    <a:pt x="113" y="0"/>
                  </a:lnTo>
                </a:path>
              </a:pathLst>
            </a:cu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83" name="Rectangle 71"/>
            <p:cNvSpPr>
              <a:spLocks noChangeArrowheads="1"/>
            </p:cNvSpPr>
            <p:nvPr/>
          </p:nvSpPr>
          <p:spPr bwMode="auto">
            <a:xfrm>
              <a:off x="4763" y="2911"/>
              <a:ext cx="613" cy="681"/>
            </a:xfrm>
            <a:prstGeom prst="rect">
              <a:avLst/>
            </a:prstGeom>
            <a:solidFill>
              <a:srgbClr val="339933"/>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84" name="Rectangle 72"/>
            <p:cNvSpPr>
              <a:spLocks noChangeArrowheads="1"/>
            </p:cNvSpPr>
            <p:nvPr/>
          </p:nvSpPr>
          <p:spPr bwMode="auto">
            <a:xfrm>
              <a:off x="4763" y="2911"/>
              <a:ext cx="613" cy="681"/>
            </a:xfrm>
            <a:prstGeom prst="rect">
              <a:avLst/>
            </a:prstGeom>
            <a:noFill/>
            <a:ln w="6">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185" name="Rectangle 73"/>
            <p:cNvSpPr>
              <a:spLocks noChangeArrowheads="1"/>
            </p:cNvSpPr>
            <p:nvPr/>
          </p:nvSpPr>
          <p:spPr bwMode="auto">
            <a:xfrm>
              <a:off x="4914" y="3088"/>
              <a:ext cx="375"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DAQ</a:t>
              </a:r>
              <a:endParaRPr kumimoji="0" lang="en-US" sz="1800" b="0" i="0" u="none" strike="noStrike" cap="none" normalizeH="0" baseline="0" smtClean="0">
                <a:ln>
                  <a:noFill/>
                </a:ln>
                <a:solidFill>
                  <a:schemeClr val="tx1"/>
                </a:solidFill>
                <a:effectLst/>
                <a:latin typeface="Arial" pitchFamily="34" charset="0"/>
              </a:endParaRPr>
            </a:p>
          </p:txBody>
        </p:sp>
        <p:sp>
          <p:nvSpPr>
            <p:cNvPr id="346186" name="Rectangle 74"/>
            <p:cNvSpPr>
              <a:spLocks noChangeArrowheads="1"/>
            </p:cNvSpPr>
            <p:nvPr/>
          </p:nvSpPr>
          <p:spPr bwMode="auto">
            <a:xfrm>
              <a:off x="4790" y="3262"/>
              <a:ext cx="623" cy="1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Interface</a:t>
              </a:r>
              <a:endParaRPr kumimoji="0" lang="en-US" sz="1800" b="0" i="0" u="none" strike="noStrike" cap="none" normalizeH="0" baseline="0" smtClean="0">
                <a:ln>
                  <a:noFill/>
                </a:ln>
                <a:solidFill>
                  <a:schemeClr val="tx1"/>
                </a:solidFill>
                <a:effectLst/>
                <a:latin typeface="Arial" pitchFamily="34" charset="0"/>
              </a:endParaRPr>
            </a:p>
          </p:txBody>
        </p:sp>
        <p:sp>
          <p:nvSpPr>
            <p:cNvPr id="346187" name="Line 75"/>
            <p:cNvSpPr>
              <a:spLocks noChangeShapeType="1"/>
            </p:cNvSpPr>
            <p:nvPr/>
          </p:nvSpPr>
          <p:spPr bwMode="auto">
            <a:xfrm>
              <a:off x="954" y="3228"/>
              <a:ext cx="250"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88" name="Line 76"/>
            <p:cNvSpPr>
              <a:spLocks noChangeShapeType="1"/>
            </p:cNvSpPr>
            <p:nvPr/>
          </p:nvSpPr>
          <p:spPr bwMode="auto">
            <a:xfrm>
              <a:off x="1385" y="3228"/>
              <a:ext cx="114"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89" name="Line 77"/>
            <p:cNvSpPr>
              <a:spLocks noChangeShapeType="1"/>
            </p:cNvSpPr>
            <p:nvPr/>
          </p:nvSpPr>
          <p:spPr bwMode="auto">
            <a:xfrm>
              <a:off x="1816" y="3228"/>
              <a:ext cx="181"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190" name="Line 78"/>
            <p:cNvSpPr>
              <a:spLocks noChangeShapeType="1"/>
            </p:cNvSpPr>
            <p:nvPr/>
          </p:nvSpPr>
          <p:spPr bwMode="auto">
            <a:xfrm>
              <a:off x="2769" y="3228"/>
              <a:ext cx="181" cy="1"/>
            </a:xfrm>
            <a:prstGeom prst="line">
              <a:avLst/>
            </a:prstGeom>
            <a:no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83" name="Freeform 82"/>
          <p:cNvSpPr/>
          <p:nvPr/>
        </p:nvSpPr>
        <p:spPr>
          <a:xfrm>
            <a:off x="120770" y="5126966"/>
            <a:ext cx="946030" cy="268856"/>
          </a:xfrm>
          <a:custGeom>
            <a:avLst/>
            <a:gdLst>
              <a:gd name="connsiteX0" fmla="*/ 0 w 946030"/>
              <a:gd name="connsiteY0" fmla="*/ 247291 h 268856"/>
              <a:gd name="connsiteX1" fmla="*/ 77638 w 946030"/>
              <a:gd name="connsiteY1" fmla="*/ 23004 h 268856"/>
              <a:gd name="connsiteX2" fmla="*/ 138022 w 946030"/>
              <a:gd name="connsiteY2" fmla="*/ 238664 h 268856"/>
              <a:gd name="connsiteX3" fmla="*/ 224287 w 946030"/>
              <a:gd name="connsiteY3" fmla="*/ 31630 h 268856"/>
              <a:gd name="connsiteX4" fmla="*/ 267419 w 946030"/>
              <a:gd name="connsiteY4" fmla="*/ 238664 h 268856"/>
              <a:gd name="connsiteX5" fmla="*/ 353683 w 946030"/>
              <a:gd name="connsiteY5" fmla="*/ 40257 h 268856"/>
              <a:gd name="connsiteX6" fmla="*/ 405441 w 946030"/>
              <a:gd name="connsiteY6" fmla="*/ 221411 h 268856"/>
              <a:gd name="connsiteX7" fmla="*/ 500332 w 946030"/>
              <a:gd name="connsiteY7" fmla="*/ 31630 h 268856"/>
              <a:gd name="connsiteX8" fmla="*/ 595222 w 946030"/>
              <a:gd name="connsiteY8" fmla="*/ 264543 h 268856"/>
              <a:gd name="connsiteX9" fmla="*/ 707366 w 946030"/>
              <a:gd name="connsiteY9" fmla="*/ 5751 h 268856"/>
              <a:gd name="connsiteX10" fmla="*/ 767751 w 946030"/>
              <a:gd name="connsiteY10" fmla="*/ 230038 h 268856"/>
              <a:gd name="connsiteX11" fmla="*/ 923026 w 946030"/>
              <a:gd name="connsiteY11" fmla="*/ 135147 h 268856"/>
              <a:gd name="connsiteX12" fmla="*/ 905773 w 946030"/>
              <a:gd name="connsiteY12" fmla="*/ 126521 h 26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6030" h="268856">
                <a:moveTo>
                  <a:pt x="0" y="247291"/>
                </a:moveTo>
                <a:cubicBezTo>
                  <a:pt x="27317" y="135866"/>
                  <a:pt x="54634" y="24442"/>
                  <a:pt x="77638" y="23004"/>
                </a:cubicBezTo>
                <a:cubicBezTo>
                  <a:pt x="100642" y="21566"/>
                  <a:pt x="113581" y="237226"/>
                  <a:pt x="138022" y="238664"/>
                </a:cubicBezTo>
                <a:cubicBezTo>
                  <a:pt x="162463" y="240102"/>
                  <a:pt x="202721" y="31630"/>
                  <a:pt x="224287" y="31630"/>
                </a:cubicBezTo>
                <a:cubicBezTo>
                  <a:pt x="245853" y="31630"/>
                  <a:pt x="245853" y="237226"/>
                  <a:pt x="267419" y="238664"/>
                </a:cubicBezTo>
                <a:cubicBezTo>
                  <a:pt x="288985" y="240102"/>
                  <a:pt x="330679" y="43133"/>
                  <a:pt x="353683" y="40257"/>
                </a:cubicBezTo>
                <a:cubicBezTo>
                  <a:pt x="376687" y="37382"/>
                  <a:pt x="381000" y="222849"/>
                  <a:pt x="405441" y="221411"/>
                </a:cubicBezTo>
                <a:cubicBezTo>
                  <a:pt x="429883" y="219973"/>
                  <a:pt x="468702" y="24441"/>
                  <a:pt x="500332" y="31630"/>
                </a:cubicBezTo>
                <a:cubicBezTo>
                  <a:pt x="531962" y="38819"/>
                  <a:pt x="560716" y="268856"/>
                  <a:pt x="595222" y="264543"/>
                </a:cubicBezTo>
                <a:cubicBezTo>
                  <a:pt x="629728" y="260230"/>
                  <a:pt x="678611" y="11502"/>
                  <a:pt x="707366" y="5751"/>
                </a:cubicBezTo>
                <a:cubicBezTo>
                  <a:pt x="736121" y="0"/>
                  <a:pt x="731808" y="208472"/>
                  <a:pt x="767751" y="230038"/>
                </a:cubicBezTo>
                <a:cubicBezTo>
                  <a:pt x="803694" y="251604"/>
                  <a:pt x="900022" y="152400"/>
                  <a:pt x="923026" y="135147"/>
                </a:cubicBezTo>
                <a:cubicBezTo>
                  <a:pt x="946030" y="117894"/>
                  <a:pt x="925901" y="122207"/>
                  <a:pt x="905773" y="126521"/>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4" name="TextBox 83"/>
          <p:cNvSpPr txBox="1"/>
          <p:nvPr/>
        </p:nvSpPr>
        <p:spPr>
          <a:xfrm>
            <a:off x="0" y="3933645"/>
            <a:ext cx="2165978" cy="369332"/>
          </a:xfrm>
          <a:prstGeom prst="rect">
            <a:avLst/>
          </a:prstGeom>
          <a:noFill/>
        </p:spPr>
        <p:txBody>
          <a:bodyPr wrap="none" rtlCol="0">
            <a:spAutoFit/>
          </a:bodyPr>
          <a:lstStyle/>
          <a:p>
            <a:r>
              <a:rPr lang="en-US" smtClean="0"/>
              <a:t>incident radiation</a:t>
            </a:r>
            <a:endParaRPr lang="en-GB"/>
          </a:p>
        </p:txBody>
      </p:sp>
      <p:cxnSp>
        <p:nvCxnSpPr>
          <p:cNvPr id="86" name="Straight Arrow Connector 85"/>
          <p:cNvCxnSpPr>
            <a:stCxn id="84" idx="2"/>
            <a:endCxn id="83" idx="7"/>
          </p:cNvCxnSpPr>
          <p:nvPr/>
        </p:nvCxnSpPr>
        <p:spPr>
          <a:xfrm rot="5400000">
            <a:off x="424237" y="4499843"/>
            <a:ext cx="855619" cy="461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Electronics in a nutshell</a:t>
            </a: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Physicists stop reading here</a:t>
            </a:r>
            <a:endParaRPr lang="en-GB"/>
          </a:p>
        </p:txBody>
      </p:sp>
      <p:sp>
        <p:nvSpPr>
          <p:cNvPr id="3" name="Content Placeholder 2"/>
          <p:cNvSpPr>
            <a:spLocks noGrp="1"/>
          </p:cNvSpPr>
          <p:nvPr>
            <p:ph idx="1"/>
          </p:nvPr>
        </p:nvSpPr>
        <p:spPr/>
        <p:txBody>
          <a:bodyPr/>
          <a:lstStyle/>
          <a:p>
            <a:r>
              <a:rPr lang="en-US" dirty="0" smtClean="0"/>
              <a:t>It is well known that</a:t>
            </a:r>
          </a:p>
          <a:p>
            <a:endParaRPr lang="en-US" dirty="0" smtClean="0"/>
          </a:p>
          <a:p>
            <a:pPr lvl="1"/>
            <a:endParaRPr lang="en-US" dirty="0" smtClean="0"/>
          </a:p>
          <a:p>
            <a:pPr lvl="1"/>
            <a:endParaRPr lang="en-US" dirty="0" smtClean="0"/>
          </a:p>
          <a:p>
            <a:r>
              <a:rPr lang="en-US" dirty="0" smtClean="0"/>
              <a:t>“Only technical details are missing”</a:t>
            </a:r>
          </a:p>
          <a:p>
            <a:endParaRPr lang="en-US" dirty="0" smtClean="0"/>
          </a:p>
          <a:p>
            <a:pPr>
              <a:buNone/>
            </a:pP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13</a:t>
            </a:fld>
            <a:endParaRPr lang="en-US"/>
          </a:p>
        </p:txBody>
      </p:sp>
      <p:graphicFrame>
        <p:nvGraphicFramePr>
          <p:cNvPr id="6" name="Object 5"/>
          <p:cNvGraphicFramePr>
            <a:graphicFrameLocks noChangeAspect="1"/>
          </p:cNvGraphicFramePr>
          <p:nvPr/>
        </p:nvGraphicFramePr>
        <p:xfrm>
          <a:off x="951452" y="2095130"/>
          <a:ext cx="3461940" cy="1562469"/>
        </p:xfrm>
        <a:graphic>
          <a:graphicData uri="http://schemas.openxmlformats.org/presentationml/2006/ole">
            <p:oleObj spid="_x0000_s179202" name="Equation" r:id="rId3" imgW="1434960" imgH="647640" progId="Equation.3">
              <p:embed/>
            </p:oleObj>
          </a:graphicData>
        </a:graphic>
      </p:graphicFrame>
      <p:sp>
        <p:nvSpPr>
          <p:cNvPr id="7" name="TextBox 6"/>
          <p:cNvSpPr txBox="1"/>
          <p:nvPr/>
        </p:nvSpPr>
        <p:spPr>
          <a:xfrm>
            <a:off x="5859262" y="4332303"/>
            <a:ext cx="2959465" cy="369332"/>
          </a:xfrm>
          <a:prstGeom prst="rect">
            <a:avLst/>
          </a:prstGeom>
          <a:noFill/>
        </p:spPr>
        <p:txBody>
          <a:bodyPr wrap="none" rtlCol="0">
            <a:spAutoFit/>
          </a:bodyPr>
          <a:lstStyle/>
          <a:p>
            <a:r>
              <a:rPr lang="en-US" dirty="0" smtClean="0"/>
              <a:t>Werner Heisenberg, 1958</a:t>
            </a:r>
            <a:endParaRPr lang="en-GB" dirty="0"/>
          </a:p>
        </p:txBody>
      </p:sp>
      <p:grpSp>
        <p:nvGrpSpPr>
          <p:cNvPr id="10" name="Group 9"/>
          <p:cNvGrpSpPr/>
          <p:nvPr/>
        </p:nvGrpSpPr>
        <p:grpSpPr>
          <a:xfrm>
            <a:off x="-26634" y="3788858"/>
            <a:ext cx="8201914" cy="2857500"/>
            <a:chOff x="-26634" y="3788858"/>
            <a:chExt cx="8201914" cy="2857500"/>
          </a:xfrm>
        </p:grpSpPr>
        <p:pic>
          <p:nvPicPr>
            <p:cNvPr id="179204" name="Picture 4" descr="Classical Electrodynamics Third Edition">
              <a:hlinkClick r:id="rId4"/>
            </p:cNvPr>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26634" y="3788858"/>
              <a:ext cx="2857500" cy="2857500"/>
            </a:xfrm>
            <a:prstGeom prst="rect">
              <a:avLst/>
            </a:prstGeom>
            <a:noFill/>
            <a:ln>
              <a:noFill/>
            </a:ln>
          </p:spPr>
        </p:pic>
        <p:sp>
          <p:nvSpPr>
            <p:cNvPr id="9" name="TextBox 8"/>
            <p:cNvSpPr txBox="1"/>
            <p:nvPr/>
          </p:nvSpPr>
          <p:spPr>
            <a:xfrm>
              <a:off x="2344496" y="5433837"/>
              <a:ext cx="5830784" cy="914400"/>
            </a:xfrm>
            <a:prstGeom prst="rect">
              <a:avLst/>
            </a:prstGeom>
            <a:noFill/>
          </p:spPr>
          <p:txBody>
            <a:bodyPr wrap="square" rtlCol="0">
              <a:normAutofit/>
            </a:bodyPr>
            <a:lstStyle/>
            <a:p>
              <a:r>
                <a:rPr lang="en-US" smtClean="0"/>
                <a:t>A physicist is someone who learned Electrodynamics from Jackson</a:t>
              </a:r>
              <a:endParaRPr lang="en-GB"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scientists </a:t>
            </a:r>
            <a:r>
              <a:rPr lang="en-US" dirty="0" smtClean="0"/>
              <a:t>live</a:t>
            </a:r>
            <a:r>
              <a:rPr lang="en-US" dirty="0" smtClean="0"/>
              <a:t> digital</a:t>
            </a:r>
            <a:endParaRPr lang="en-GB" dirty="0"/>
          </a:p>
        </p:txBody>
      </p:sp>
      <p:sp>
        <p:nvSpPr>
          <p:cNvPr id="3" name="Content Placeholder 2"/>
          <p:cNvSpPr>
            <a:spLocks noGrp="1"/>
          </p:cNvSpPr>
          <p:nvPr>
            <p:ph idx="1"/>
          </p:nvPr>
        </p:nvSpPr>
        <p:spPr>
          <a:xfrm>
            <a:off x="457199" y="1511300"/>
            <a:ext cx="8402715" cy="4916133"/>
          </a:xfrm>
        </p:spPr>
        <p:txBody>
          <a:bodyPr>
            <a:noAutofit/>
          </a:bodyPr>
          <a:lstStyle/>
          <a:p>
            <a:r>
              <a:rPr lang="en-US" sz="2400" dirty="0" smtClean="0"/>
              <a:t>S</a:t>
            </a:r>
            <a:r>
              <a:rPr lang="en-US" sz="2400" dirty="0" smtClean="0"/>
              <a:t>o </a:t>
            </a:r>
            <a:r>
              <a:rPr lang="en-US" sz="2400" dirty="0" smtClean="0"/>
              <a:t>why bother with this gruesome </a:t>
            </a:r>
            <a:r>
              <a:rPr lang="en-US" sz="2400" dirty="0" smtClean="0"/>
              <a:t>(</a:t>
            </a:r>
            <a:r>
              <a:rPr lang="en-US" sz="2400" dirty="0" smtClean="0"/>
              <a:t>analogue) </a:t>
            </a:r>
            <a:r>
              <a:rPr lang="en-US" sz="2400" dirty="0" smtClean="0"/>
              <a:t>electronics </a:t>
            </a:r>
            <a:r>
              <a:rPr lang="en-US" sz="2400" dirty="0" smtClean="0"/>
              <a:t>stuff?</a:t>
            </a:r>
            <a:endParaRPr lang="en-US" sz="2400" dirty="0" smtClean="0"/>
          </a:p>
          <a:p>
            <a:pPr>
              <a:buNone/>
            </a:pPr>
            <a:endParaRPr lang="en-US" sz="2400" dirty="0" smtClean="0"/>
          </a:p>
          <a:p>
            <a:pPr>
              <a:buNone/>
            </a:pPr>
            <a:endParaRPr lang="en-US" sz="2400" dirty="0" smtClean="0"/>
          </a:p>
          <a:p>
            <a:pPr>
              <a:buNone/>
            </a:pPr>
            <a:endParaRPr lang="en-US" sz="2400" dirty="0" smtClean="0"/>
          </a:p>
          <a:p>
            <a:endParaRPr lang="en-US" sz="2400" dirty="0" smtClean="0"/>
          </a:p>
          <a:p>
            <a:endParaRPr lang="en-US" sz="2400" dirty="0" smtClean="0"/>
          </a:p>
          <a:p>
            <a:endParaRPr lang="en-US" sz="2400" dirty="0" smtClean="0"/>
          </a:p>
          <a:p>
            <a:pPr>
              <a:buNone/>
            </a:pPr>
            <a:endParaRPr lang="en-US" sz="2400" dirty="0" smtClean="0"/>
          </a:p>
          <a:p>
            <a:r>
              <a:rPr lang="en-US" sz="2400" dirty="0" smtClean="0"/>
              <a:t>The problem is that Turing machines are so bad with I/O and it is important to understand the constraints of data acquisition and triggering</a:t>
            </a:r>
            <a:endParaRPr lang="en-GB" sz="2400"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14</a:t>
            </a:fld>
            <a:endParaRPr lang="en-US"/>
          </a:p>
        </p:txBody>
      </p:sp>
      <p:pic>
        <p:nvPicPr>
          <p:cNvPr id="6" name="Picture 5" descr="Turing Machine.jpg"/>
          <p:cNvPicPr>
            <a:picLocks noChangeAspect="1"/>
          </p:cNvPicPr>
          <p:nvPr/>
        </p:nvPicPr>
        <p:blipFill>
          <a:blip r:embed="rId2"/>
          <a:stretch>
            <a:fillRect/>
          </a:stretch>
        </p:blipFill>
        <p:spPr>
          <a:xfrm>
            <a:off x="2667000" y="2271406"/>
            <a:ext cx="38100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linds(horizontal)">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bare minimum</a:t>
            </a:r>
            <a:endParaRPr lang="en-GB" dirty="0"/>
          </a:p>
        </p:txBody>
      </p:sp>
      <p:sp>
        <p:nvSpPr>
          <p:cNvPr id="3" name="Content Placeholder 2"/>
          <p:cNvSpPr>
            <a:spLocks noGrp="1"/>
          </p:cNvSpPr>
          <p:nvPr>
            <p:ph idx="1"/>
          </p:nvPr>
        </p:nvSpPr>
        <p:spPr>
          <a:xfrm>
            <a:off x="457200" y="1419021"/>
            <a:ext cx="5643349" cy="5050018"/>
          </a:xfrm>
        </p:spPr>
        <p:txBody>
          <a:bodyPr>
            <a:normAutofit fontScale="77500" lnSpcReduction="20000"/>
          </a:bodyPr>
          <a:lstStyle/>
          <a:p>
            <a:r>
              <a:rPr lang="en-US" dirty="0" smtClean="0"/>
              <a:t>From Maxwell’s equations derive</a:t>
            </a:r>
          </a:p>
          <a:p>
            <a:pPr>
              <a:buNone/>
            </a:pPr>
            <a:endParaRPr lang="en-US" dirty="0" smtClean="0"/>
          </a:p>
          <a:p>
            <a:r>
              <a:rPr lang="en-US" dirty="0" smtClean="0"/>
              <a:t>Ohm’s law and </a:t>
            </a:r>
            <a:r>
              <a:rPr lang="en-US" dirty="0" smtClean="0"/>
              <a:t>power</a:t>
            </a:r>
          </a:p>
          <a:p>
            <a:endParaRPr lang="en-US" dirty="0" smtClean="0"/>
          </a:p>
          <a:p>
            <a:r>
              <a:rPr lang="en-US" dirty="0" smtClean="0"/>
              <a:t>The IV </a:t>
            </a:r>
            <a:r>
              <a:rPr lang="en-US" dirty="0" smtClean="0"/>
              <a:t>characteristic </a:t>
            </a:r>
            <a:r>
              <a:rPr lang="en-US" dirty="0" smtClean="0"/>
              <a:t>of a capacitance</a:t>
            </a:r>
          </a:p>
          <a:p>
            <a:pPr>
              <a:buNone/>
            </a:pPr>
            <a:endParaRPr lang="en-US" dirty="0" smtClean="0"/>
          </a:p>
          <a:p>
            <a:r>
              <a:rPr lang="en-US" dirty="0" smtClean="0"/>
              <a:t>Impedance</a:t>
            </a:r>
            <a:endParaRPr lang="en-US" dirty="0" smtClean="0"/>
          </a:p>
          <a:p>
            <a:pPr>
              <a:buNone/>
            </a:pPr>
            <a:r>
              <a:rPr lang="en-US" dirty="0" smtClean="0"/>
              <a:t>    </a:t>
            </a:r>
          </a:p>
          <a:p>
            <a:pPr>
              <a:buNone/>
            </a:pPr>
            <a:r>
              <a:rPr lang="en-US" dirty="0" smtClean="0"/>
              <a:t>where</a:t>
            </a:r>
            <a:r>
              <a:rPr lang="en-US" dirty="0" smtClean="0"/>
              <a:t>: </a:t>
            </a:r>
            <a:r>
              <a:rPr lang="en-US" i="1" dirty="0" smtClean="0"/>
              <a:t>Q</a:t>
            </a:r>
            <a:r>
              <a:rPr lang="en-US" dirty="0" smtClean="0"/>
              <a:t> = charge (Coulomb), </a:t>
            </a:r>
            <a:r>
              <a:rPr lang="en-US" dirty="0" smtClean="0"/>
              <a:t/>
            </a:r>
            <a:br>
              <a:rPr lang="en-US" dirty="0" smtClean="0"/>
            </a:br>
            <a:r>
              <a:rPr lang="en-US" i="1" dirty="0" smtClean="0"/>
              <a:t>C</a:t>
            </a:r>
            <a:r>
              <a:rPr lang="en-US" dirty="0" smtClean="0"/>
              <a:t> </a:t>
            </a:r>
            <a:r>
              <a:rPr lang="en-US" dirty="0" smtClean="0"/>
              <a:t>= Capacitance (Farad), </a:t>
            </a:r>
            <a:r>
              <a:rPr lang="en-US" i="1" dirty="0" smtClean="0"/>
              <a:t>U = V </a:t>
            </a:r>
            <a:r>
              <a:rPr lang="en-US" dirty="0" smtClean="0"/>
              <a:t>= Voltage (Volt), </a:t>
            </a:r>
            <a:r>
              <a:rPr lang="en-US" i="1" dirty="0" smtClean="0"/>
              <a:t>P</a:t>
            </a:r>
            <a:r>
              <a:rPr lang="en-US" dirty="0" smtClean="0"/>
              <a:t> = Power (Watt), </a:t>
            </a:r>
            <a:r>
              <a:rPr lang="en-US" i="1" dirty="0" smtClean="0"/>
              <a:t>I</a:t>
            </a:r>
            <a:r>
              <a:rPr lang="en-US" dirty="0" smtClean="0"/>
              <a:t> = Current (Ampere</a:t>
            </a:r>
            <a:r>
              <a:rPr lang="en-US" dirty="0" smtClean="0"/>
              <a:t>), </a:t>
            </a:r>
            <a:r>
              <a:rPr lang="el-GR" dirty="0" smtClean="0">
                <a:latin typeface="Arial"/>
                <a:cs typeface="Arial"/>
              </a:rPr>
              <a:t>ω</a:t>
            </a:r>
            <a:r>
              <a:rPr lang="en-US" dirty="0" smtClean="0">
                <a:latin typeface="Arial"/>
                <a:cs typeface="Arial"/>
              </a:rPr>
              <a:t> = frequency</a:t>
            </a:r>
            <a:endParaRPr lang="en-US" dirty="0" smtClean="0"/>
          </a:p>
          <a:p>
            <a:endParaRPr lang="en-US" dirty="0" smtClean="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15</a:t>
            </a:fld>
            <a:endParaRPr lang="en-US"/>
          </a:p>
        </p:txBody>
      </p:sp>
      <p:graphicFrame>
        <p:nvGraphicFramePr>
          <p:cNvPr id="6" name="Object 5"/>
          <p:cNvGraphicFramePr>
            <a:graphicFrameLocks noChangeAspect="1"/>
          </p:cNvGraphicFramePr>
          <p:nvPr/>
        </p:nvGraphicFramePr>
        <p:xfrm>
          <a:off x="4962345" y="1948906"/>
          <a:ext cx="813232" cy="851394"/>
        </p:xfrm>
        <a:graphic>
          <a:graphicData uri="http://schemas.openxmlformats.org/presentationml/2006/ole">
            <p:oleObj spid="_x0000_s494594" name="Equation" r:id="rId3" imgW="419040" imgH="393480" progId="Equation.3">
              <p:embed/>
            </p:oleObj>
          </a:graphicData>
        </a:graphic>
      </p:graphicFrame>
      <p:graphicFrame>
        <p:nvGraphicFramePr>
          <p:cNvPr id="7" name="Object 6"/>
          <p:cNvGraphicFramePr>
            <a:graphicFrameLocks noChangeAspect="1"/>
          </p:cNvGraphicFramePr>
          <p:nvPr/>
        </p:nvGraphicFramePr>
        <p:xfrm>
          <a:off x="6136073" y="2151543"/>
          <a:ext cx="1521042" cy="443637"/>
        </p:xfrm>
        <a:graphic>
          <a:graphicData uri="http://schemas.openxmlformats.org/presentationml/2006/ole">
            <p:oleObj spid="_x0000_s494595" name="Equation" r:id="rId4" imgW="609480" imgH="177480" progId="Equation.3">
              <p:embed/>
            </p:oleObj>
          </a:graphicData>
        </a:graphic>
      </p:graphicFrame>
      <p:graphicFrame>
        <p:nvGraphicFramePr>
          <p:cNvPr id="8" name="Object 7"/>
          <p:cNvGraphicFramePr>
            <a:graphicFrameLocks noChangeAspect="1"/>
          </p:cNvGraphicFramePr>
          <p:nvPr/>
        </p:nvGraphicFramePr>
        <p:xfrm>
          <a:off x="4962345" y="2917550"/>
          <a:ext cx="1470360" cy="470515"/>
        </p:xfrm>
        <a:graphic>
          <a:graphicData uri="http://schemas.openxmlformats.org/presentationml/2006/ole">
            <p:oleObj spid="_x0000_s494596" name="Equation" r:id="rId5" imgW="634680" imgH="203040" progId="Equation.3">
              <p:embed/>
            </p:oleObj>
          </a:graphicData>
        </a:graphic>
      </p:graphicFrame>
      <p:graphicFrame>
        <p:nvGraphicFramePr>
          <p:cNvPr id="494597" name="Object 5"/>
          <p:cNvGraphicFramePr>
            <a:graphicFrameLocks noChangeAspect="1"/>
          </p:cNvGraphicFramePr>
          <p:nvPr/>
        </p:nvGraphicFramePr>
        <p:xfrm>
          <a:off x="4962345" y="3732213"/>
          <a:ext cx="2646363" cy="911225"/>
        </p:xfrm>
        <a:graphic>
          <a:graphicData uri="http://schemas.openxmlformats.org/presentationml/2006/ole">
            <p:oleObj spid="_x0000_s494597" name="Equation" r:id="rId6" imgW="1143000" imgH="39348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pPr/>
              <a:t>16</a:t>
            </a:fld>
            <a:endParaRPr lang="en-US"/>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lstStyle/>
          <a:p>
            <a:pPr eaLnBrk="1" hangingPunct="1"/>
            <a:r>
              <a:rPr lang="en-US" sz="3200" dirty="0" smtClean="0"/>
              <a:t>The read-out chain</a:t>
            </a:r>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3" name="Rectangle 10"/>
          <p:cNvSpPr>
            <a:spLocks noChangeArrowheads="1"/>
          </p:cNvSpPr>
          <p:nvPr/>
        </p:nvSpPr>
        <p:spPr bwMode="auto">
          <a:xfrm>
            <a:off x="5059363" y="1149350"/>
            <a:ext cx="1257300" cy="396875"/>
          </a:xfrm>
          <a:prstGeom prst="rect">
            <a:avLst/>
          </a:prstGeom>
          <a:noFill/>
          <a:ln w="9525">
            <a:noFill/>
            <a:miter lim="800000"/>
            <a:headEnd/>
            <a:tailEnd/>
          </a:ln>
        </p:spPr>
        <p:txBody>
          <a:bodyPr wrap="none" lIns="92075" tIns="46038" rIns="92075" bIns="46038">
            <a:spAutoFit/>
          </a:bodyPr>
          <a:lstStyle/>
          <a:p>
            <a:pPr eaLnBrk="0" hangingPunct="0"/>
            <a:r>
              <a:rPr lang="en-US" sz="2000"/>
              <a:t>Amplifier</a:t>
            </a:r>
          </a:p>
        </p:txBody>
      </p:sp>
      <p:sp>
        <p:nvSpPr>
          <p:cNvPr id="79884" name="Rectangle 11"/>
          <p:cNvSpPr>
            <a:spLocks noChangeArrowheads="1"/>
          </p:cNvSpPr>
          <p:nvPr/>
        </p:nvSpPr>
        <p:spPr bwMode="auto">
          <a:xfrm>
            <a:off x="5059363" y="1539875"/>
            <a:ext cx="736600" cy="396875"/>
          </a:xfrm>
          <a:prstGeom prst="rect">
            <a:avLst/>
          </a:prstGeom>
          <a:noFill/>
          <a:ln w="9525">
            <a:noFill/>
            <a:miter lim="800000"/>
            <a:headEnd/>
            <a:tailEnd/>
          </a:ln>
        </p:spPr>
        <p:txBody>
          <a:bodyPr wrap="none" lIns="92075" tIns="46038" rIns="92075" bIns="46038">
            <a:spAutoFit/>
          </a:bodyPr>
          <a:lstStyle/>
          <a:p>
            <a:pPr eaLnBrk="0" hangingPunct="0"/>
            <a:r>
              <a:rPr lang="en-US" sz="2000"/>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1" name="Rectangle 18"/>
          <p:cNvSpPr>
            <a:spLocks noChangeArrowheads="1"/>
          </p:cNvSpPr>
          <p:nvPr/>
        </p:nvSpPr>
        <p:spPr bwMode="auto">
          <a:xfrm>
            <a:off x="5059363" y="1990725"/>
            <a:ext cx="1054100" cy="396875"/>
          </a:xfrm>
          <a:prstGeom prst="rect">
            <a:avLst/>
          </a:prstGeom>
          <a:noFill/>
          <a:ln w="9525">
            <a:noFill/>
            <a:miter lim="800000"/>
            <a:headEnd/>
            <a:tailEnd/>
          </a:ln>
        </p:spPr>
        <p:txBody>
          <a:bodyPr wrap="none" lIns="92075" tIns="46038" rIns="92075" bIns="46038">
            <a:spAutoFit/>
          </a:bodyPr>
          <a:lstStyle/>
          <a:p>
            <a:pPr eaLnBrk="0" hangingPunct="0"/>
            <a:r>
              <a:rPr lang="en-US" sz="2000"/>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7" name="Rectangle 24"/>
          <p:cNvSpPr>
            <a:spLocks noChangeArrowheads="1"/>
          </p:cNvSpPr>
          <p:nvPr/>
        </p:nvSpPr>
        <p:spPr bwMode="auto">
          <a:xfrm>
            <a:off x="5059363" y="2522538"/>
            <a:ext cx="2625725" cy="396875"/>
          </a:xfrm>
          <a:prstGeom prst="rect">
            <a:avLst/>
          </a:prstGeom>
          <a:noFill/>
          <a:ln w="9525">
            <a:noFill/>
            <a:miter lim="800000"/>
            <a:headEnd/>
            <a:tailEnd/>
          </a:ln>
        </p:spPr>
        <p:txBody>
          <a:bodyPr wrap="none" lIns="92075" tIns="46038" rIns="92075" bIns="46038">
            <a:spAutoFit/>
          </a:bodyPr>
          <a:lstStyle/>
          <a:p>
            <a:pPr eaLnBrk="0" hangingPunct="0"/>
            <a:r>
              <a:rPr lang="en-US" sz="2000"/>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79905" name="Rectangle 32"/>
          <p:cNvSpPr>
            <a:spLocks noChangeArrowheads="1"/>
          </p:cNvSpPr>
          <p:nvPr/>
        </p:nvSpPr>
        <p:spPr bwMode="auto">
          <a:xfrm>
            <a:off x="1909763" y="2890838"/>
            <a:ext cx="1538287" cy="396875"/>
          </a:xfrm>
          <a:prstGeom prst="rect">
            <a:avLst/>
          </a:prstGeom>
          <a:noFill/>
          <a:ln w="9525">
            <a:noFill/>
            <a:miter lim="800000"/>
            <a:headEnd/>
            <a:tailEnd/>
          </a:ln>
        </p:spPr>
        <p:txBody>
          <a:bodyPr wrap="none" lIns="92075" tIns="46038" rIns="92075" bIns="46038">
            <a:spAutoFit/>
          </a:bodyPr>
          <a:lstStyle/>
          <a:p>
            <a:pPr eaLnBrk="0" hangingPunct="0"/>
            <a:r>
              <a:rPr lang="en-US" sz="2000"/>
              <a:t>clock (TTC)</a:t>
            </a:r>
          </a:p>
        </p:txBody>
      </p:sp>
      <p:sp>
        <p:nvSpPr>
          <p:cNvPr id="79906" name="Rectangle 33"/>
          <p:cNvSpPr>
            <a:spLocks noChangeArrowheads="1"/>
          </p:cNvSpPr>
          <p:nvPr/>
        </p:nvSpPr>
        <p:spPr bwMode="auto">
          <a:xfrm>
            <a:off x="5059363" y="3049588"/>
            <a:ext cx="1323975" cy="396875"/>
          </a:xfrm>
          <a:prstGeom prst="rect">
            <a:avLst/>
          </a:prstGeom>
          <a:noFill/>
          <a:ln w="9525">
            <a:noFill/>
            <a:miter lim="800000"/>
            <a:headEnd/>
            <a:tailEnd/>
          </a:ln>
        </p:spPr>
        <p:txBody>
          <a:bodyPr wrap="none" lIns="92075" tIns="46038" rIns="92075" bIns="46038">
            <a:spAutoFit/>
          </a:bodyPr>
          <a:lstStyle/>
          <a:p>
            <a:pPr eaLnBrk="0" hangingPunct="0"/>
            <a:r>
              <a:rPr lang="en-US" sz="2000"/>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27" name="Rectangle 54"/>
          <p:cNvSpPr>
            <a:spLocks noChangeArrowheads="1"/>
          </p:cNvSpPr>
          <p:nvPr/>
        </p:nvSpPr>
        <p:spPr bwMode="auto">
          <a:xfrm>
            <a:off x="5059363" y="3471863"/>
            <a:ext cx="1535112" cy="396875"/>
          </a:xfrm>
          <a:prstGeom prst="rect">
            <a:avLst/>
          </a:prstGeom>
          <a:noFill/>
          <a:ln w="9525">
            <a:noFill/>
            <a:miter lim="800000"/>
            <a:headEnd/>
            <a:tailEnd/>
          </a:ln>
        </p:spPr>
        <p:txBody>
          <a:bodyPr wrap="none" lIns="92075" tIns="46038" rIns="92075" bIns="46038">
            <a:spAutoFit/>
          </a:bodyPr>
          <a:lstStyle/>
          <a:p>
            <a:pPr eaLnBrk="0" hangingPunct="0"/>
            <a:r>
              <a:rPr lang="en-US" sz="2000"/>
              <a:t>Digital filter</a:t>
            </a:r>
          </a:p>
        </p:txBody>
      </p:sp>
      <p:sp>
        <p:nvSpPr>
          <p:cNvPr id="79928" name="Rectangle 55"/>
          <p:cNvSpPr>
            <a:spLocks noChangeArrowheads="1"/>
          </p:cNvSpPr>
          <p:nvPr/>
        </p:nvSpPr>
        <p:spPr bwMode="auto">
          <a:xfrm>
            <a:off x="5059363" y="3889375"/>
            <a:ext cx="2193925" cy="396875"/>
          </a:xfrm>
          <a:prstGeom prst="rect">
            <a:avLst/>
          </a:prstGeom>
          <a:noFill/>
          <a:ln w="9525">
            <a:noFill/>
            <a:miter lim="800000"/>
            <a:headEnd/>
            <a:tailEnd/>
          </a:ln>
        </p:spPr>
        <p:txBody>
          <a:bodyPr wrap="none" lIns="92075" tIns="46038" rIns="92075" bIns="46038">
            <a:spAutoFit/>
          </a:bodyPr>
          <a:lstStyle/>
          <a:p>
            <a:pPr eaLnBrk="0" hangingPunct="0"/>
            <a:r>
              <a:rPr lang="en-US" sz="2000"/>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9" name="Rectangle 66"/>
          <p:cNvSpPr>
            <a:spLocks noChangeArrowheads="1"/>
          </p:cNvSpPr>
          <p:nvPr/>
        </p:nvSpPr>
        <p:spPr bwMode="auto">
          <a:xfrm>
            <a:off x="5059363" y="4378325"/>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9" name="Rectangle 76"/>
          <p:cNvSpPr>
            <a:spLocks noChangeArrowheads="1"/>
          </p:cNvSpPr>
          <p:nvPr/>
        </p:nvSpPr>
        <p:spPr bwMode="auto">
          <a:xfrm>
            <a:off x="5059363" y="5627688"/>
            <a:ext cx="2454275" cy="396875"/>
          </a:xfrm>
          <a:prstGeom prst="rect">
            <a:avLst/>
          </a:prstGeom>
          <a:noFill/>
          <a:ln w="9525">
            <a:noFill/>
            <a:miter lim="800000"/>
            <a:headEnd/>
            <a:tailEnd/>
          </a:ln>
        </p:spPr>
        <p:txBody>
          <a:bodyPr wrap="none" lIns="92075" tIns="46038" rIns="92075" bIns="46038">
            <a:spAutoFit/>
          </a:bodyPr>
          <a:lstStyle/>
          <a:p>
            <a:pPr eaLnBrk="0" hangingPunct="0"/>
            <a:r>
              <a:rPr lang="en-US" sz="2000"/>
              <a:t>Format &amp; Readout</a:t>
            </a:r>
          </a:p>
        </p:txBody>
      </p:sp>
      <p:sp>
        <p:nvSpPr>
          <p:cNvPr id="79950" name="Rectangle 77"/>
          <p:cNvSpPr>
            <a:spLocks noChangeArrowheads="1"/>
          </p:cNvSpPr>
          <p:nvPr/>
        </p:nvSpPr>
        <p:spPr bwMode="auto">
          <a:xfrm>
            <a:off x="5059363" y="5319713"/>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51" name="Rectangle 78"/>
          <p:cNvSpPr>
            <a:spLocks noChangeArrowheads="1"/>
          </p:cNvSpPr>
          <p:nvPr/>
        </p:nvSpPr>
        <p:spPr bwMode="auto">
          <a:xfrm>
            <a:off x="5059363" y="4859338"/>
            <a:ext cx="2443162" cy="396875"/>
          </a:xfrm>
          <a:prstGeom prst="rect">
            <a:avLst/>
          </a:prstGeom>
          <a:noFill/>
          <a:ln w="9525">
            <a:noFill/>
            <a:miter lim="800000"/>
            <a:headEnd/>
            <a:tailEnd/>
          </a:ln>
        </p:spPr>
        <p:txBody>
          <a:bodyPr wrap="none" lIns="92075" tIns="46038" rIns="92075" bIns="46038">
            <a:spAutoFit/>
          </a:bodyPr>
          <a:lstStyle/>
          <a:p>
            <a:pPr eaLnBrk="0" hangingPunct="0"/>
            <a:r>
              <a:rPr lang="en-US" sz="2000"/>
              <a:t>Feature extraction</a:t>
            </a:r>
          </a:p>
        </p:txBody>
      </p:sp>
      <p:sp>
        <p:nvSpPr>
          <p:cNvPr id="79952" name="Rectangle 79"/>
          <p:cNvSpPr>
            <a:spLocks noChangeArrowheads="1"/>
          </p:cNvSpPr>
          <p:nvPr/>
        </p:nvSpPr>
        <p:spPr bwMode="auto">
          <a:xfrm>
            <a:off x="5059363" y="746125"/>
            <a:ext cx="2344737" cy="400050"/>
          </a:xfrm>
          <a:prstGeom prst="rect">
            <a:avLst/>
          </a:prstGeom>
          <a:noFill/>
          <a:ln w="9525">
            <a:noFill/>
            <a:miter lim="800000"/>
            <a:headEnd/>
            <a:tailEnd/>
          </a:ln>
        </p:spPr>
        <p:txBody>
          <a:bodyPr wrap="none" lIns="92075" tIns="46038" rIns="92075" bIns="46038">
            <a:spAutoFit/>
          </a:bodyPr>
          <a:lstStyle/>
          <a:p>
            <a:pPr eaLnBrk="0" hangingPunct="0"/>
            <a:r>
              <a:rPr lang="en-US" sz="2000"/>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p>
        </p:txBody>
      </p:sp>
      <p:sp>
        <p:nvSpPr>
          <p:cNvPr id="79954" name="Rectangle 81"/>
          <p:cNvSpPr>
            <a:spLocks noChangeArrowheads="1"/>
          </p:cNvSpPr>
          <p:nvPr/>
        </p:nvSpPr>
        <p:spPr bwMode="auto">
          <a:xfrm>
            <a:off x="5072063" y="6069013"/>
            <a:ext cx="3459162" cy="396875"/>
          </a:xfrm>
          <a:prstGeom prst="rect">
            <a:avLst/>
          </a:prstGeom>
          <a:noFill/>
          <a:ln w="9525">
            <a:noFill/>
            <a:miter lim="800000"/>
            <a:headEnd/>
            <a:tailEnd/>
          </a:ln>
        </p:spPr>
        <p:txBody>
          <a:bodyPr wrap="none" lIns="92075" tIns="46038" rIns="92075" bIns="46038">
            <a:spAutoFit/>
          </a:bodyPr>
          <a:lstStyle/>
          <a:p>
            <a:pPr eaLnBrk="0" hangingPunct="0"/>
            <a:r>
              <a:rPr lang="en-US" sz="2000"/>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Times" charset="0"/>
            </a:endParaRPr>
          </a:p>
        </p:txBody>
      </p:sp>
      <p:sp>
        <p:nvSpPr>
          <p:cNvPr id="79957" name="Footer Placeholder 85"/>
          <p:cNvSpPr>
            <a:spLocks noGrp="1"/>
          </p:cNvSpPr>
          <p:nvPr>
            <p:ph type="ftr" sz="quarter" idx="10"/>
          </p:nvPr>
        </p:nvSpPr>
        <p:spPr>
          <a:noFill/>
        </p:spPr>
        <p:txBody>
          <a:bodyPr/>
          <a:lstStyle/>
          <a:p>
            <a:r>
              <a:rPr lang="en-US" smtClean="0"/>
              <a:t>Intro to Detector Readout ISOTDAQ  2011, N. Neufeld CERN/PH</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signal</a:t>
            </a:r>
            <a:endParaRPr lang="en-GB"/>
          </a:p>
        </p:txBody>
      </p:sp>
      <p:sp>
        <p:nvSpPr>
          <p:cNvPr id="3" name="Content Placeholder 2"/>
          <p:cNvSpPr>
            <a:spLocks noGrp="1"/>
          </p:cNvSpPr>
          <p:nvPr>
            <p:ph idx="1"/>
          </p:nvPr>
        </p:nvSpPr>
        <p:spPr>
          <a:xfrm>
            <a:off x="457200" y="1419022"/>
            <a:ext cx="8229600" cy="3232878"/>
          </a:xfrm>
        </p:spPr>
        <p:txBody>
          <a:bodyPr>
            <a:normAutofit/>
          </a:bodyPr>
          <a:lstStyle/>
          <a:p>
            <a:r>
              <a:rPr lang="en-US" sz="2400" smtClean="0"/>
              <a:t>The signal is usually a small current pulse varying in duration (from ~ 100 </a:t>
            </a:r>
            <a:r>
              <a:rPr lang="en-US" sz="2400" err="1" smtClean="0"/>
              <a:t>ps</a:t>
            </a:r>
            <a:r>
              <a:rPr lang="en-US" sz="2400" smtClean="0"/>
              <a:t> for a Si sensor to O(10) </a:t>
            </a:r>
            <a:r>
              <a:rPr lang="el-GR" sz="2400" smtClean="0"/>
              <a:t>μ</a:t>
            </a:r>
            <a:r>
              <a:rPr lang="en-US" sz="2400" smtClean="0"/>
              <a:t>s for inorganic </a:t>
            </a:r>
            <a:r>
              <a:rPr lang="en-US" sz="2400" err="1" smtClean="0"/>
              <a:t>scintillators</a:t>
            </a:r>
            <a:r>
              <a:rPr lang="en-US" sz="2400" smtClean="0"/>
              <a:t>) </a:t>
            </a:r>
          </a:p>
          <a:p>
            <a:r>
              <a:rPr lang="en-US" sz="2400" smtClean="0"/>
              <a:t>There are many sources of signals. Magnitude of signal depends on deposited signal (energy / charge) and excitation energy </a:t>
            </a:r>
          </a:p>
          <a:p>
            <a:endParaRPr lang="en-US" sz="2400" smtClean="0"/>
          </a:p>
          <a:p>
            <a:pPr lvl="1"/>
            <a:endParaRPr lang="en-GB" sz="200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17</a:t>
            </a:fld>
            <a:endParaRPr lang="en-US"/>
          </a:p>
        </p:txBody>
      </p:sp>
      <p:graphicFrame>
        <p:nvGraphicFramePr>
          <p:cNvPr id="6" name="Table 5"/>
          <p:cNvGraphicFramePr>
            <a:graphicFrameLocks noGrp="1"/>
          </p:cNvGraphicFramePr>
          <p:nvPr/>
        </p:nvGraphicFramePr>
        <p:xfrm>
          <a:off x="929195" y="4078094"/>
          <a:ext cx="7646634" cy="2108200"/>
        </p:xfrm>
        <a:graphic>
          <a:graphicData uri="http://schemas.openxmlformats.org/drawingml/2006/table">
            <a:tbl>
              <a:tblPr firstRow="1" bandRow="1">
                <a:tableStyleId>{5C22544A-7EE6-4342-B048-85BDC9FD1C3A}</a:tableStyleId>
              </a:tblPr>
              <a:tblGrid>
                <a:gridCol w="2548878"/>
                <a:gridCol w="2548878"/>
                <a:gridCol w="2548878"/>
              </a:tblGrid>
              <a:tr h="370840">
                <a:tc>
                  <a:txBody>
                    <a:bodyPr/>
                    <a:lstStyle/>
                    <a:p>
                      <a:r>
                        <a:rPr lang="en-US" sz="1600" smtClean="0"/>
                        <a:t>Signal</a:t>
                      </a:r>
                      <a:endParaRPr lang="en-GB" sz="1600"/>
                    </a:p>
                  </a:txBody>
                  <a:tcPr/>
                </a:tc>
                <a:tc>
                  <a:txBody>
                    <a:bodyPr/>
                    <a:lstStyle/>
                    <a:p>
                      <a:r>
                        <a:rPr lang="en-US" sz="1600" smtClean="0"/>
                        <a:t>Physical effect</a:t>
                      </a:r>
                      <a:endParaRPr lang="en-GB" sz="1600"/>
                    </a:p>
                  </a:txBody>
                  <a:tcPr/>
                </a:tc>
                <a:tc>
                  <a:txBody>
                    <a:bodyPr/>
                    <a:lstStyle/>
                    <a:p>
                      <a:r>
                        <a:rPr lang="en-US" sz="1600" smtClean="0"/>
                        <a:t>Excitation</a:t>
                      </a:r>
                      <a:r>
                        <a:rPr lang="en-US" sz="1600" baseline="0" smtClean="0"/>
                        <a:t> energy</a:t>
                      </a:r>
                      <a:endParaRPr lang="en-GB" sz="1600"/>
                    </a:p>
                  </a:txBody>
                  <a:tcPr/>
                </a:tc>
              </a:tr>
              <a:tr h="370840">
                <a:tc>
                  <a:txBody>
                    <a:bodyPr/>
                    <a:lstStyle/>
                    <a:p>
                      <a:r>
                        <a:rPr lang="en-US" sz="1600" smtClean="0"/>
                        <a:t>Electrical pulse (direct)</a:t>
                      </a:r>
                      <a:endParaRPr lang="en-GB" sz="1600"/>
                    </a:p>
                  </a:txBody>
                  <a:tcPr/>
                </a:tc>
                <a:tc>
                  <a:txBody>
                    <a:bodyPr/>
                    <a:lstStyle/>
                    <a:p>
                      <a:r>
                        <a:rPr lang="en-US" sz="1600" smtClean="0"/>
                        <a:t>Ionization</a:t>
                      </a:r>
                      <a:endParaRPr lang="en-GB" sz="1600"/>
                    </a:p>
                  </a:txBody>
                  <a:tcPr/>
                </a:tc>
                <a:tc>
                  <a:txBody>
                    <a:bodyPr/>
                    <a:lstStyle/>
                    <a:p>
                      <a:r>
                        <a:rPr lang="en-US" sz="1600" smtClean="0"/>
                        <a:t>30 </a:t>
                      </a:r>
                      <a:r>
                        <a:rPr lang="en-US" sz="1600" err="1" smtClean="0"/>
                        <a:t>eV</a:t>
                      </a:r>
                      <a:r>
                        <a:rPr lang="en-US" sz="1600" baseline="0" smtClean="0"/>
                        <a:t> for gases 1- 10 </a:t>
                      </a:r>
                      <a:r>
                        <a:rPr lang="en-US" sz="1600" baseline="0" err="1" smtClean="0"/>
                        <a:t>eV</a:t>
                      </a:r>
                      <a:r>
                        <a:rPr lang="en-US" sz="1600" baseline="0" smtClean="0"/>
                        <a:t> for semiconductors</a:t>
                      </a:r>
                      <a:endParaRPr lang="en-GB" sz="1600"/>
                    </a:p>
                  </a:txBody>
                  <a:tcPr/>
                </a:tc>
              </a:tr>
              <a:tr h="370840">
                <a:tc>
                  <a:txBody>
                    <a:bodyPr/>
                    <a:lstStyle/>
                    <a:p>
                      <a:r>
                        <a:rPr lang="en-US" sz="1600" smtClean="0"/>
                        <a:t>Scintillation light</a:t>
                      </a:r>
                      <a:endParaRPr lang="en-GB" sz="1600"/>
                    </a:p>
                  </a:txBody>
                  <a:tcPr/>
                </a:tc>
                <a:tc>
                  <a:txBody>
                    <a:bodyPr/>
                    <a:lstStyle/>
                    <a:p>
                      <a:r>
                        <a:rPr lang="en-US" sz="1600" smtClean="0"/>
                        <a:t>Excitation</a:t>
                      </a:r>
                      <a:r>
                        <a:rPr lang="en-US" sz="1600" baseline="0" smtClean="0"/>
                        <a:t> of optical states</a:t>
                      </a:r>
                      <a:endParaRPr lang="en-GB" sz="1600"/>
                    </a:p>
                  </a:txBody>
                  <a:tcPr/>
                </a:tc>
                <a:tc>
                  <a:txBody>
                    <a:bodyPr/>
                    <a:lstStyle/>
                    <a:p>
                      <a:r>
                        <a:rPr lang="en-US" sz="1600" smtClean="0"/>
                        <a:t>20 – 500 </a:t>
                      </a:r>
                      <a:r>
                        <a:rPr lang="en-US" sz="1600" err="1" smtClean="0"/>
                        <a:t>eV</a:t>
                      </a:r>
                      <a:endParaRPr lang="en-GB" sz="1600"/>
                    </a:p>
                  </a:txBody>
                  <a:tcPr/>
                </a:tc>
              </a:tr>
              <a:tr h="370840">
                <a:tc>
                  <a:txBody>
                    <a:bodyPr/>
                    <a:lstStyle/>
                    <a:p>
                      <a:r>
                        <a:rPr lang="en-US" sz="1600" smtClean="0"/>
                        <a:t>Temperature</a:t>
                      </a:r>
                      <a:endParaRPr lang="en-GB" sz="1600"/>
                    </a:p>
                  </a:txBody>
                  <a:tcPr/>
                </a:tc>
                <a:tc>
                  <a:txBody>
                    <a:bodyPr/>
                    <a:lstStyle/>
                    <a:p>
                      <a:r>
                        <a:rPr lang="en-US" sz="1600" smtClean="0"/>
                        <a:t>Excitation of lattice vibrations</a:t>
                      </a:r>
                      <a:endParaRPr lang="en-GB" sz="1600"/>
                    </a:p>
                  </a:txBody>
                  <a:tcPr/>
                </a:tc>
                <a:tc>
                  <a:txBody>
                    <a:bodyPr/>
                    <a:lstStyle/>
                    <a:p>
                      <a:r>
                        <a:rPr lang="en-US" sz="1600" err="1" smtClean="0"/>
                        <a:t>meV</a:t>
                      </a:r>
                      <a:endParaRPr lang="en-GB" sz="1600"/>
                    </a:p>
                  </a:txBody>
                  <a:tcPr/>
                </a:tc>
              </a:tr>
            </a:tbl>
          </a:graphicData>
        </a:graphic>
      </p:graphicFrame>
      <p:graphicFrame>
        <p:nvGraphicFramePr>
          <p:cNvPr id="7" name="Object 6"/>
          <p:cNvGraphicFramePr>
            <a:graphicFrameLocks noChangeAspect="1"/>
          </p:cNvGraphicFramePr>
          <p:nvPr/>
        </p:nvGraphicFramePr>
        <p:xfrm>
          <a:off x="7301230" y="3142696"/>
          <a:ext cx="1443275" cy="791473"/>
        </p:xfrm>
        <a:graphic>
          <a:graphicData uri="http://schemas.openxmlformats.org/presentationml/2006/ole">
            <p:oleObj spid="_x0000_s495618" name="Equation" r:id="rId3" imgW="787320" imgH="43164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pPr/>
              <a:t>18</a:t>
            </a:fld>
            <a:endParaRPr lang="en-US"/>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lstStyle/>
          <a:p>
            <a:pPr eaLnBrk="1" hangingPunct="1"/>
            <a:r>
              <a:rPr lang="en-US" sz="3200" dirty="0" smtClean="0"/>
              <a:t>The read-out chain</a:t>
            </a:r>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3" name="Rectangle 10"/>
          <p:cNvSpPr>
            <a:spLocks noChangeArrowheads="1"/>
          </p:cNvSpPr>
          <p:nvPr/>
        </p:nvSpPr>
        <p:spPr bwMode="auto">
          <a:xfrm>
            <a:off x="5059363" y="1149350"/>
            <a:ext cx="1257300" cy="396875"/>
          </a:xfrm>
          <a:prstGeom prst="rect">
            <a:avLst/>
          </a:prstGeom>
          <a:noFill/>
          <a:ln w="9525">
            <a:noFill/>
            <a:miter lim="800000"/>
            <a:headEnd/>
            <a:tailEnd/>
          </a:ln>
        </p:spPr>
        <p:txBody>
          <a:bodyPr wrap="none" lIns="92075" tIns="46038" rIns="92075" bIns="46038">
            <a:spAutoFit/>
          </a:bodyPr>
          <a:lstStyle/>
          <a:p>
            <a:pPr eaLnBrk="0" hangingPunct="0"/>
            <a:r>
              <a:rPr lang="en-US" sz="2000"/>
              <a:t>Amplifier</a:t>
            </a:r>
          </a:p>
        </p:txBody>
      </p:sp>
      <p:sp>
        <p:nvSpPr>
          <p:cNvPr id="79884" name="Rectangle 11"/>
          <p:cNvSpPr>
            <a:spLocks noChangeArrowheads="1"/>
          </p:cNvSpPr>
          <p:nvPr/>
        </p:nvSpPr>
        <p:spPr bwMode="auto">
          <a:xfrm>
            <a:off x="5059363" y="1539875"/>
            <a:ext cx="736600" cy="396875"/>
          </a:xfrm>
          <a:prstGeom prst="rect">
            <a:avLst/>
          </a:prstGeom>
          <a:noFill/>
          <a:ln w="9525">
            <a:noFill/>
            <a:miter lim="800000"/>
            <a:headEnd/>
            <a:tailEnd/>
          </a:ln>
        </p:spPr>
        <p:txBody>
          <a:bodyPr wrap="none" lIns="92075" tIns="46038" rIns="92075" bIns="46038">
            <a:spAutoFit/>
          </a:bodyPr>
          <a:lstStyle/>
          <a:p>
            <a:pPr eaLnBrk="0" hangingPunct="0"/>
            <a:r>
              <a:rPr lang="en-US" sz="2000"/>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1" name="Rectangle 18"/>
          <p:cNvSpPr>
            <a:spLocks noChangeArrowheads="1"/>
          </p:cNvSpPr>
          <p:nvPr/>
        </p:nvSpPr>
        <p:spPr bwMode="auto">
          <a:xfrm>
            <a:off x="5059363" y="1990725"/>
            <a:ext cx="1054100" cy="396875"/>
          </a:xfrm>
          <a:prstGeom prst="rect">
            <a:avLst/>
          </a:prstGeom>
          <a:noFill/>
          <a:ln w="9525">
            <a:noFill/>
            <a:miter lim="800000"/>
            <a:headEnd/>
            <a:tailEnd/>
          </a:ln>
        </p:spPr>
        <p:txBody>
          <a:bodyPr wrap="none" lIns="92075" tIns="46038" rIns="92075" bIns="46038">
            <a:spAutoFit/>
          </a:bodyPr>
          <a:lstStyle/>
          <a:p>
            <a:pPr eaLnBrk="0" hangingPunct="0"/>
            <a:r>
              <a:rPr lang="en-US" sz="2000"/>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7" name="Rectangle 24"/>
          <p:cNvSpPr>
            <a:spLocks noChangeArrowheads="1"/>
          </p:cNvSpPr>
          <p:nvPr/>
        </p:nvSpPr>
        <p:spPr bwMode="auto">
          <a:xfrm>
            <a:off x="5059363" y="2522538"/>
            <a:ext cx="2625725" cy="396875"/>
          </a:xfrm>
          <a:prstGeom prst="rect">
            <a:avLst/>
          </a:prstGeom>
          <a:noFill/>
          <a:ln w="9525">
            <a:noFill/>
            <a:miter lim="800000"/>
            <a:headEnd/>
            <a:tailEnd/>
          </a:ln>
        </p:spPr>
        <p:txBody>
          <a:bodyPr wrap="none" lIns="92075" tIns="46038" rIns="92075" bIns="46038">
            <a:spAutoFit/>
          </a:bodyPr>
          <a:lstStyle/>
          <a:p>
            <a:pPr eaLnBrk="0" hangingPunct="0"/>
            <a:r>
              <a:rPr lang="en-US" sz="2000"/>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79905" name="Rectangle 32"/>
          <p:cNvSpPr>
            <a:spLocks noChangeArrowheads="1"/>
          </p:cNvSpPr>
          <p:nvPr/>
        </p:nvSpPr>
        <p:spPr bwMode="auto">
          <a:xfrm>
            <a:off x="1909763" y="2890838"/>
            <a:ext cx="1538287" cy="396875"/>
          </a:xfrm>
          <a:prstGeom prst="rect">
            <a:avLst/>
          </a:prstGeom>
          <a:noFill/>
          <a:ln w="9525">
            <a:noFill/>
            <a:miter lim="800000"/>
            <a:headEnd/>
            <a:tailEnd/>
          </a:ln>
        </p:spPr>
        <p:txBody>
          <a:bodyPr wrap="none" lIns="92075" tIns="46038" rIns="92075" bIns="46038">
            <a:spAutoFit/>
          </a:bodyPr>
          <a:lstStyle/>
          <a:p>
            <a:pPr eaLnBrk="0" hangingPunct="0"/>
            <a:r>
              <a:rPr lang="en-US" sz="2000"/>
              <a:t>clock (TTC)</a:t>
            </a:r>
          </a:p>
        </p:txBody>
      </p:sp>
      <p:sp>
        <p:nvSpPr>
          <p:cNvPr id="79906" name="Rectangle 33"/>
          <p:cNvSpPr>
            <a:spLocks noChangeArrowheads="1"/>
          </p:cNvSpPr>
          <p:nvPr/>
        </p:nvSpPr>
        <p:spPr bwMode="auto">
          <a:xfrm>
            <a:off x="5059363" y="3049588"/>
            <a:ext cx="1323975" cy="396875"/>
          </a:xfrm>
          <a:prstGeom prst="rect">
            <a:avLst/>
          </a:prstGeom>
          <a:noFill/>
          <a:ln w="9525">
            <a:noFill/>
            <a:miter lim="800000"/>
            <a:headEnd/>
            <a:tailEnd/>
          </a:ln>
        </p:spPr>
        <p:txBody>
          <a:bodyPr wrap="none" lIns="92075" tIns="46038" rIns="92075" bIns="46038">
            <a:spAutoFit/>
          </a:bodyPr>
          <a:lstStyle/>
          <a:p>
            <a:pPr eaLnBrk="0" hangingPunct="0"/>
            <a:r>
              <a:rPr lang="en-US" sz="2000"/>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27" name="Rectangle 54"/>
          <p:cNvSpPr>
            <a:spLocks noChangeArrowheads="1"/>
          </p:cNvSpPr>
          <p:nvPr/>
        </p:nvSpPr>
        <p:spPr bwMode="auto">
          <a:xfrm>
            <a:off x="5059363" y="3471863"/>
            <a:ext cx="1535112" cy="396875"/>
          </a:xfrm>
          <a:prstGeom prst="rect">
            <a:avLst/>
          </a:prstGeom>
          <a:noFill/>
          <a:ln w="9525">
            <a:noFill/>
            <a:miter lim="800000"/>
            <a:headEnd/>
            <a:tailEnd/>
          </a:ln>
        </p:spPr>
        <p:txBody>
          <a:bodyPr wrap="none" lIns="92075" tIns="46038" rIns="92075" bIns="46038">
            <a:spAutoFit/>
          </a:bodyPr>
          <a:lstStyle/>
          <a:p>
            <a:pPr eaLnBrk="0" hangingPunct="0"/>
            <a:r>
              <a:rPr lang="en-US" sz="2000"/>
              <a:t>Digital filter</a:t>
            </a:r>
          </a:p>
        </p:txBody>
      </p:sp>
      <p:sp>
        <p:nvSpPr>
          <p:cNvPr id="79928" name="Rectangle 55"/>
          <p:cNvSpPr>
            <a:spLocks noChangeArrowheads="1"/>
          </p:cNvSpPr>
          <p:nvPr/>
        </p:nvSpPr>
        <p:spPr bwMode="auto">
          <a:xfrm>
            <a:off x="5059363" y="3889375"/>
            <a:ext cx="2193925" cy="396875"/>
          </a:xfrm>
          <a:prstGeom prst="rect">
            <a:avLst/>
          </a:prstGeom>
          <a:noFill/>
          <a:ln w="9525">
            <a:noFill/>
            <a:miter lim="800000"/>
            <a:headEnd/>
            <a:tailEnd/>
          </a:ln>
        </p:spPr>
        <p:txBody>
          <a:bodyPr wrap="none" lIns="92075" tIns="46038" rIns="92075" bIns="46038">
            <a:spAutoFit/>
          </a:bodyPr>
          <a:lstStyle/>
          <a:p>
            <a:pPr eaLnBrk="0" hangingPunct="0"/>
            <a:r>
              <a:rPr lang="en-US" sz="2000"/>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9" name="Rectangle 66"/>
          <p:cNvSpPr>
            <a:spLocks noChangeArrowheads="1"/>
          </p:cNvSpPr>
          <p:nvPr/>
        </p:nvSpPr>
        <p:spPr bwMode="auto">
          <a:xfrm>
            <a:off x="5059363" y="4378325"/>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9" name="Rectangle 76"/>
          <p:cNvSpPr>
            <a:spLocks noChangeArrowheads="1"/>
          </p:cNvSpPr>
          <p:nvPr/>
        </p:nvSpPr>
        <p:spPr bwMode="auto">
          <a:xfrm>
            <a:off x="5059363" y="5627688"/>
            <a:ext cx="2454275" cy="396875"/>
          </a:xfrm>
          <a:prstGeom prst="rect">
            <a:avLst/>
          </a:prstGeom>
          <a:noFill/>
          <a:ln w="9525">
            <a:noFill/>
            <a:miter lim="800000"/>
            <a:headEnd/>
            <a:tailEnd/>
          </a:ln>
        </p:spPr>
        <p:txBody>
          <a:bodyPr wrap="none" lIns="92075" tIns="46038" rIns="92075" bIns="46038">
            <a:spAutoFit/>
          </a:bodyPr>
          <a:lstStyle/>
          <a:p>
            <a:pPr eaLnBrk="0" hangingPunct="0"/>
            <a:r>
              <a:rPr lang="en-US" sz="2000"/>
              <a:t>Format &amp; Readout</a:t>
            </a:r>
          </a:p>
        </p:txBody>
      </p:sp>
      <p:sp>
        <p:nvSpPr>
          <p:cNvPr id="79950" name="Rectangle 77"/>
          <p:cNvSpPr>
            <a:spLocks noChangeArrowheads="1"/>
          </p:cNvSpPr>
          <p:nvPr/>
        </p:nvSpPr>
        <p:spPr bwMode="auto">
          <a:xfrm>
            <a:off x="5059363" y="5319713"/>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51" name="Rectangle 78"/>
          <p:cNvSpPr>
            <a:spLocks noChangeArrowheads="1"/>
          </p:cNvSpPr>
          <p:nvPr/>
        </p:nvSpPr>
        <p:spPr bwMode="auto">
          <a:xfrm>
            <a:off x="5059363" y="4859338"/>
            <a:ext cx="2443162" cy="396875"/>
          </a:xfrm>
          <a:prstGeom prst="rect">
            <a:avLst/>
          </a:prstGeom>
          <a:noFill/>
          <a:ln w="9525">
            <a:noFill/>
            <a:miter lim="800000"/>
            <a:headEnd/>
            <a:tailEnd/>
          </a:ln>
        </p:spPr>
        <p:txBody>
          <a:bodyPr wrap="none" lIns="92075" tIns="46038" rIns="92075" bIns="46038">
            <a:spAutoFit/>
          </a:bodyPr>
          <a:lstStyle/>
          <a:p>
            <a:pPr eaLnBrk="0" hangingPunct="0"/>
            <a:r>
              <a:rPr lang="en-US" sz="2000"/>
              <a:t>Feature extraction</a:t>
            </a:r>
          </a:p>
        </p:txBody>
      </p:sp>
      <p:sp>
        <p:nvSpPr>
          <p:cNvPr id="79952" name="Rectangle 79"/>
          <p:cNvSpPr>
            <a:spLocks noChangeArrowheads="1"/>
          </p:cNvSpPr>
          <p:nvPr/>
        </p:nvSpPr>
        <p:spPr bwMode="auto">
          <a:xfrm>
            <a:off x="5059363" y="746125"/>
            <a:ext cx="2344737" cy="400050"/>
          </a:xfrm>
          <a:prstGeom prst="rect">
            <a:avLst/>
          </a:prstGeom>
          <a:noFill/>
          <a:ln w="9525">
            <a:noFill/>
            <a:miter lim="800000"/>
            <a:headEnd/>
            <a:tailEnd/>
          </a:ln>
        </p:spPr>
        <p:txBody>
          <a:bodyPr wrap="none" lIns="92075" tIns="46038" rIns="92075" bIns="46038">
            <a:spAutoFit/>
          </a:bodyPr>
          <a:lstStyle/>
          <a:p>
            <a:pPr eaLnBrk="0" hangingPunct="0"/>
            <a:r>
              <a:rPr lang="en-US" sz="2000"/>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p>
        </p:txBody>
      </p:sp>
      <p:sp>
        <p:nvSpPr>
          <p:cNvPr id="79954" name="Rectangle 81"/>
          <p:cNvSpPr>
            <a:spLocks noChangeArrowheads="1"/>
          </p:cNvSpPr>
          <p:nvPr/>
        </p:nvSpPr>
        <p:spPr bwMode="auto">
          <a:xfrm>
            <a:off x="5072063" y="6069013"/>
            <a:ext cx="3459162" cy="396875"/>
          </a:xfrm>
          <a:prstGeom prst="rect">
            <a:avLst/>
          </a:prstGeom>
          <a:noFill/>
          <a:ln w="9525">
            <a:noFill/>
            <a:miter lim="800000"/>
            <a:headEnd/>
            <a:tailEnd/>
          </a:ln>
        </p:spPr>
        <p:txBody>
          <a:bodyPr wrap="none" lIns="92075" tIns="46038" rIns="92075" bIns="46038">
            <a:spAutoFit/>
          </a:bodyPr>
          <a:lstStyle/>
          <a:p>
            <a:pPr eaLnBrk="0" hangingPunct="0"/>
            <a:r>
              <a:rPr lang="en-US" sz="2000"/>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Times" charset="0"/>
            </a:endParaRPr>
          </a:p>
        </p:txBody>
      </p:sp>
      <p:sp>
        <p:nvSpPr>
          <p:cNvPr id="79957" name="Footer Placeholder 85"/>
          <p:cNvSpPr>
            <a:spLocks noGrp="1"/>
          </p:cNvSpPr>
          <p:nvPr>
            <p:ph type="ftr" sz="quarter" idx="10"/>
          </p:nvPr>
        </p:nvSpPr>
        <p:spPr>
          <a:noFill/>
        </p:spPr>
        <p:txBody>
          <a:bodyPr/>
          <a:lstStyle/>
          <a:p>
            <a:r>
              <a:rPr lang="en-US" smtClean="0"/>
              <a:t>Intro to Detector Readout ISOTDAQ  2011, N. Neufeld CERN/PH</a:t>
            </a:r>
            <a:endParaRPr lang="en-US"/>
          </a:p>
        </p:txBody>
      </p:sp>
      <p:sp>
        <p:nvSpPr>
          <p:cNvPr id="85" name="Oval 84"/>
          <p:cNvSpPr/>
          <p:nvPr/>
        </p:nvSpPr>
        <p:spPr>
          <a:xfrm>
            <a:off x="2724150" y="1028700"/>
            <a:ext cx="3867150" cy="685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GB" dirty="0" smtClean="0">
              <a:ln>
                <a:solidFill>
                  <a:srgbClr val="FF0000"/>
                </a:solidFill>
              </a:l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Scintillator</a:t>
            </a:r>
            <a:endParaRPr lang="en-GB"/>
          </a:p>
        </p:txBody>
      </p:sp>
      <p:pic>
        <p:nvPicPr>
          <p:cNvPr id="6" name="Content Placeholder 5" descr="Scintillator_readout_spieler.png"/>
          <p:cNvPicPr>
            <a:picLocks noGrp="1" noChangeAspect="1"/>
          </p:cNvPicPr>
          <p:nvPr>
            <p:ph idx="1"/>
          </p:nvPr>
        </p:nvPicPr>
        <p:blipFill>
          <a:blip r:embed="rId2"/>
          <a:stretch>
            <a:fillRect/>
          </a:stretch>
        </p:blipFill>
        <p:spPr>
          <a:xfrm>
            <a:off x="318400" y="996287"/>
            <a:ext cx="8281884" cy="3239284"/>
          </a:xfrm>
        </p:spPr>
      </p:pic>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19</a:t>
            </a:fld>
            <a:endParaRPr lang="en-US"/>
          </a:p>
        </p:txBody>
      </p:sp>
      <p:sp>
        <p:nvSpPr>
          <p:cNvPr id="7" name="TextBox 6"/>
          <p:cNvSpPr txBox="1"/>
          <p:nvPr/>
        </p:nvSpPr>
        <p:spPr>
          <a:xfrm>
            <a:off x="5037826" y="4422764"/>
            <a:ext cx="4002657" cy="246221"/>
          </a:xfrm>
          <a:prstGeom prst="rect">
            <a:avLst/>
          </a:prstGeom>
          <a:noFill/>
        </p:spPr>
        <p:txBody>
          <a:bodyPr wrap="square" rtlCol="0">
            <a:spAutoFit/>
          </a:bodyPr>
          <a:lstStyle/>
          <a:p>
            <a:r>
              <a:rPr lang="en-US" sz="1000" smtClean="0"/>
              <a:t>from H. </a:t>
            </a:r>
            <a:r>
              <a:rPr lang="en-US" sz="1000" err="1" smtClean="0"/>
              <a:t>Spieler</a:t>
            </a:r>
            <a:r>
              <a:rPr lang="en-US" sz="1000" smtClean="0"/>
              <a:t>  “Analog and Digital Electronics for Detectors”</a:t>
            </a:r>
            <a:endParaRPr lang="en-GB" sz="1000"/>
          </a:p>
        </p:txBody>
      </p:sp>
      <p:sp>
        <p:nvSpPr>
          <p:cNvPr id="8" name="TextBox 7"/>
          <p:cNvSpPr txBox="1"/>
          <p:nvPr/>
        </p:nvSpPr>
        <p:spPr>
          <a:xfrm>
            <a:off x="931652" y="5132718"/>
            <a:ext cx="7194431" cy="1112808"/>
          </a:xfrm>
          <a:prstGeom prst="rect">
            <a:avLst/>
          </a:prstGeom>
          <a:noFill/>
        </p:spPr>
        <p:txBody>
          <a:bodyPr wrap="square" rtlCol="0">
            <a:normAutofit fontScale="92500" lnSpcReduction="10000"/>
          </a:bodyPr>
          <a:lstStyle/>
          <a:p>
            <a:pPr marL="182880" indent="-182880">
              <a:buFont typeface="Arial" pitchFamily="34" charset="0"/>
              <a:buChar char="•"/>
            </a:pPr>
            <a:r>
              <a:rPr lang="en-US" smtClean="0"/>
              <a:t>Photomultiplier has high intrinsic gain (== amplification) </a:t>
            </a:r>
            <a:r>
              <a:rPr lang="en-US" smtClean="0">
                <a:sym typeface="Wingdings" pitchFamily="2" charset="2"/>
              </a:rPr>
              <a:t> no pre-amplifier required</a:t>
            </a:r>
          </a:p>
          <a:p>
            <a:pPr marL="182880" indent="-182880">
              <a:buFont typeface="Arial" pitchFamily="34" charset="0"/>
              <a:buChar char="•"/>
            </a:pPr>
            <a:r>
              <a:rPr lang="en-US" smtClean="0">
                <a:sym typeface="Wingdings" pitchFamily="2" charset="2"/>
              </a:rPr>
              <a:t>Pulse shape does not depend on signal charge  measurement is called </a:t>
            </a:r>
            <a:r>
              <a:rPr lang="en-US" i="1" smtClean="0">
                <a:sym typeface="Wingdings" pitchFamily="2" charset="2"/>
              </a:rPr>
              <a:t>pulse height analysis</a:t>
            </a:r>
            <a:endParaRPr lang="en-GB" i="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the data</a:t>
            </a:r>
            <a:endParaRPr lang="en-GB" dirty="0"/>
          </a:p>
        </p:txBody>
      </p:sp>
      <p:sp>
        <p:nvSpPr>
          <p:cNvPr id="3" name="Footer Placeholder 2"/>
          <p:cNvSpPr>
            <a:spLocks noGrp="1"/>
          </p:cNvSpPr>
          <p:nvPr>
            <p:ph type="ftr" sz="quarter" idx="10"/>
          </p:nvPr>
        </p:nvSpPr>
        <p:spPr/>
        <p:txBody>
          <a:bodyPr/>
          <a:lstStyle/>
          <a:p>
            <a:r>
              <a:rPr lang="en-US" smtClean="0"/>
              <a:t>Intro to Detector Readout ISOTDAQ  2011, N. Neufeld CERN/PH</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2</a:t>
            </a:fld>
            <a:endParaRPr lang="en-US"/>
          </a:p>
        </p:txBody>
      </p:sp>
      <p:pic>
        <p:nvPicPr>
          <p:cNvPr id="5" name="Picture 4" descr="large_hadron_collider.png"/>
          <p:cNvPicPr>
            <a:picLocks noChangeAspect="1"/>
          </p:cNvPicPr>
          <p:nvPr/>
        </p:nvPicPr>
        <p:blipFill>
          <a:blip r:embed="rId3"/>
          <a:stretch>
            <a:fillRect/>
          </a:stretch>
        </p:blipFill>
        <p:spPr>
          <a:xfrm>
            <a:off x="1228303" y="939924"/>
            <a:ext cx="6196082" cy="5543062"/>
          </a:xfrm>
          <a:prstGeom prst="rect">
            <a:avLst/>
          </a:prstGeom>
        </p:spPr>
      </p:pic>
      <p:sp>
        <p:nvSpPr>
          <p:cNvPr id="6" name="Oval 5"/>
          <p:cNvSpPr/>
          <p:nvPr/>
        </p:nvSpPr>
        <p:spPr>
          <a:xfrm>
            <a:off x="2033516" y="4544703"/>
            <a:ext cx="532263" cy="43672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Acquiring a signal</a:t>
            </a:r>
            <a:endParaRPr lang="en-GB"/>
          </a:p>
        </p:txBody>
      </p:sp>
      <p:sp>
        <p:nvSpPr>
          <p:cNvPr id="3" name="Content Placeholder 2"/>
          <p:cNvSpPr>
            <a:spLocks noGrp="1"/>
          </p:cNvSpPr>
          <p:nvPr>
            <p:ph idx="1"/>
          </p:nvPr>
        </p:nvSpPr>
        <p:spPr>
          <a:xfrm>
            <a:off x="457200" y="1419021"/>
            <a:ext cx="4026023" cy="4525963"/>
          </a:xfrm>
        </p:spPr>
        <p:txBody>
          <a:bodyPr>
            <a:normAutofit fontScale="62500" lnSpcReduction="20000"/>
          </a:bodyPr>
          <a:lstStyle/>
          <a:p>
            <a:r>
              <a:rPr lang="en-US" i="1" smtClean="0"/>
              <a:t>Interesting signal is the deposited energy </a:t>
            </a:r>
            <a:r>
              <a:rPr lang="en-US" smtClean="0">
                <a:sym typeface="Wingdings" pitchFamily="2" charset="2"/>
              </a:rPr>
              <a:t> need to integrate the current pulse</a:t>
            </a:r>
          </a:p>
          <a:p>
            <a:pPr lvl="1"/>
            <a:r>
              <a:rPr lang="en-US" smtClean="0">
                <a:sym typeface="Wingdings" pitchFamily="2" charset="2"/>
              </a:rPr>
              <a:t>on the sensor capacitance</a:t>
            </a:r>
          </a:p>
          <a:p>
            <a:pPr lvl="1"/>
            <a:r>
              <a:rPr lang="en-US" smtClean="0">
                <a:sym typeface="Wingdings" pitchFamily="2" charset="2"/>
              </a:rPr>
              <a:t>using an integrating pre-amplifier </a:t>
            </a:r>
          </a:p>
          <a:p>
            <a:pPr lvl="1"/>
            <a:r>
              <a:rPr lang="en-US" smtClean="0">
                <a:sym typeface="Wingdings" pitchFamily="2" charset="2"/>
              </a:rPr>
              <a:t>using an integrating Analog Digital Converter (ADC)</a:t>
            </a:r>
          </a:p>
          <a:p>
            <a:pPr lvl="1"/>
            <a:endParaRPr lang="en-US" smtClean="0">
              <a:sym typeface="Wingdings" pitchFamily="2" charset="2"/>
            </a:endParaRPr>
          </a:p>
          <a:p>
            <a:r>
              <a:rPr lang="en-US" smtClean="0">
                <a:sym typeface="Wingdings" pitchFamily="2" charset="2"/>
              </a:rPr>
              <a:t>The signal is usually very small  need to amplify it</a:t>
            </a:r>
          </a:p>
          <a:p>
            <a:pPr lvl="1"/>
            <a:r>
              <a:rPr lang="en-US" smtClean="0">
                <a:sym typeface="Wingdings" pitchFamily="2" charset="2"/>
              </a:rPr>
              <a:t>with </a:t>
            </a:r>
            <a:r>
              <a:rPr lang="en-US" smtClean="0">
                <a:solidFill>
                  <a:srgbClr val="FF0000"/>
                </a:solidFill>
                <a:sym typeface="Wingdings" pitchFamily="2" charset="2"/>
              </a:rPr>
              <a:t>electronics</a:t>
            </a:r>
            <a:r>
              <a:rPr lang="en-US" smtClean="0">
                <a:sym typeface="Wingdings" pitchFamily="2" charset="2"/>
              </a:rPr>
              <a:t> </a:t>
            </a:r>
          </a:p>
          <a:p>
            <a:pPr lvl="1"/>
            <a:r>
              <a:rPr lang="en-US" smtClean="0">
                <a:sym typeface="Wingdings" pitchFamily="2" charset="2"/>
              </a:rPr>
              <a:t>by signal multiplication (e.g. photomultiplier)</a:t>
            </a:r>
            <a:endParaRPr lang="en-GB"/>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20</a:t>
            </a:fld>
            <a:endParaRPr lang="en-US"/>
          </a:p>
        </p:txBody>
      </p:sp>
      <p:pic>
        <p:nvPicPr>
          <p:cNvPr id="6" name="Picture 5" descr="simple-integrator.png"/>
          <p:cNvPicPr>
            <a:picLocks noChangeAspect="1"/>
          </p:cNvPicPr>
          <p:nvPr/>
        </p:nvPicPr>
        <p:blipFill>
          <a:blip r:embed="rId3">
            <a:clrChange>
              <a:clrFrom>
                <a:srgbClr val="FFFFFF"/>
              </a:clrFrom>
              <a:clrTo>
                <a:srgbClr val="FFFFFF">
                  <a:alpha val="0"/>
                </a:srgbClr>
              </a:clrTo>
            </a:clrChange>
          </a:blip>
          <a:stretch>
            <a:fillRect/>
          </a:stretch>
        </p:blipFill>
        <p:spPr>
          <a:xfrm>
            <a:off x="4647921" y="1409214"/>
            <a:ext cx="4247504" cy="2741837"/>
          </a:xfrm>
          <a:prstGeom prst="rect">
            <a:avLst/>
          </a:prstGeom>
        </p:spPr>
      </p:pic>
      <p:cxnSp>
        <p:nvCxnSpPr>
          <p:cNvPr id="8" name="Straight Arrow Connector 7"/>
          <p:cNvCxnSpPr/>
          <p:nvPr/>
        </p:nvCxnSpPr>
        <p:spPr>
          <a:xfrm flipV="1">
            <a:off x="3124940" y="3586579"/>
            <a:ext cx="4447712" cy="1109708"/>
          </a:xfrm>
          <a:prstGeom prst="straightConnector1">
            <a:avLst/>
          </a:prstGeom>
          <a:ln w="9525">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4604427" y="4367196"/>
          <a:ext cx="1943767" cy="1065937"/>
        </p:xfrm>
        <a:graphic>
          <a:graphicData uri="http://schemas.openxmlformats.org/presentationml/2006/ole">
            <p:oleObj spid="_x0000_s496642" name="Equation" r:id="rId4" imgW="787320" imgH="431640" progId="Equation.3">
              <p:embed/>
            </p:oleObj>
          </a:graphicData>
        </a:graphic>
      </p:graphicFrame>
      <p:sp>
        <p:nvSpPr>
          <p:cNvPr id="10" name="TextBox 9"/>
          <p:cNvSpPr txBox="1"/>
          <p:nvPr/>
        </p:nvSpPr>
        <p:spPr>
          <a:xfrm>
            <a:off x="4323425" y="5903650"/>
            <a:ext cx="914400" cy="914400"/>
          </a:xfrm>
          <a:prstGeom prst="rect">
            <a:avLst/>
          </a:prstGeom>
          <a:noFill/>
        </p:spPr>
        <p:txBody>
          <a:bodyPr wrap="none" rtlCol="0">
            <a:normAutofit/>
          </a:bodyPr>
          <a:lstStyle/>
          <a:p>
            <a:r>
              <a:rPr lang="en-US" smtClean="0"/>
              <a:t>Not so practical! </a:t>
            </a:r>
            <a:r>
              <a:rPr lang="en-US" smtClean="0">
                <a:solidFill>
                  <a:srgbClr val="FF0000"/>
                </a:solidFill>
              </a:rPr>
              <a:t>Response depends</a:t>
            </a:r>
          </a:p>
          <a:p>
            <a:r>
              <a:rPr lang="en-US" smtClean="0">
                <a:solidFill>
                  <a:srgbClr val="FF0000"/>
                </a:solidFill>
              </a:rPr>
              <a:t>on sensor capacitance</a:t>
            </a:r>
            <a:endParaRPr lang="en-GB" smtClean="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Charge sensitive amplification</a:t>
            </a:r>
            <a:endParaRPr lang="en-GB" sz="4000" dirty="0"/>
          </a:p>
        </p:txBody>
      </p:sp>
      <p:pic>
        <p:nvPicPr>
          <p:cNvPr id="6" name="Content Placeholder 5" descr="charge-sensitive-integrator.png"/>
          <p:cNvPicPr>
            <a:picLocks noGrp="1" noChangeAspect="1"/>
          </p:cNvPicPr>
          <p:nvPr>
            <p:ph sz="half" idx="1"/>
          </p:nvPr>
        </p:nvPicPr>
        <p:blipFill>
          <a:blip r:embed="rId2">
            <a:clrChange>
              <a:clrFrom>
                <a:srgbClr val="FFFFFF"/>
              </a:clrFrom>
              <a:clrTo>
                <a:srgbClr val="FFFFFF">
                  <a:alpha val="0"/>
                </a:srgbClr>
              </a:clrTo>
            </a:clrChange>
          </a:blip>
          <a:stretch>
            <a:fillRect/>
          </a:stretch>
        </p:blipFill>
        <p:spPr>
          <a:xfrm>
            <a:off x="4597438" y="1686758"/>
            <a:ext cx="4546562" cy="2424453"/>
          </a:xfrm>
        </p:spPr>
      </p:pic>
      <p:sp>
        <p:nvSpPr>
          <p:cNvPr id="7" name="Content Placeholder 6"/>
          <p:cNvSpPr>
            <a:spLocks noGrp="1"/>
          </p:cNvSpPr>
          <p:nvPr>
            <p:ph sz="half" idx="2"/>
          </p:nvPr>
        </p:nvSpPr>
        <p:spPr>
          <a:xfrm>
            <a:off x="147222" y="1626709"/>
            <a:ext cx="4038600" cy="4525963"/>
          </a:xfrm>
        </p:spPr>
        <p:txBody>
          <a:bodyPr>
            <a:normAutofit fontScale="92500" lnSpcReduction="20000"/>
          </a:bodyPr>
          <a:lstStyle/>
          <a:p>
            <a:r>
              <a:rPr lang="en-US" dirty="0" smtClean="0"/>
              <a:t>Feedback amplifier with gain </a:t>
            </a:r>
            <a:r>
              <a:rPr lang="en-US" i="1" dirty="0" smtClean="0"/>
              <a:t>–A</a:t>
            </a:r>
          </a:p>
          <a:p>
            <a:r>
              <a:rPr lang="en-US" dirty="0" smtClean="0"/>
              <a:t>Assume infinite input impedance (no current flows into the amplifier)</a:t>
            </a:r>
          </a:p>
          <a:p>
            <a:r>
              <a:rPr lang="en-US" dirty="0" smtClean="0"/>
              <a:t>Input signal produces v</a:t>
            </a:r>
            <a:r>
              <a:rPr lang="en-US" baseline="-25000" dirty="0" smtClean="0"/>
              <a:t>i </a:t>
            </a:r>
            <a:r>
              <a:rPr lang="en-US" dirty="0" smtClean="0"/>
              <a:t>at the input of the amplifier generating –</a:t>
            </a:r>
            <a:r>
              <a:rPr lang="en-US" i="1" dirty="0" err="1" smtClean="0"/>
              <a:t>Av</a:t>
            </a:r>
            <a:r>
              <a:rPr lang="en-US" i="1" baseline="-25000" dirty="0" err="1" smtClean="0"/>
              <a:t>i</a:t>
            </a:r>
            <a:r>
              <a:rPr lang="en-US" i="1" baseline="-25000" dirty="0" smtClean="0"/>
              <a:t> </a:t>
            </a:r>
            <a:r>
              <a:rPr lang="en-US" dirty="0" smtClean="0"/>
              <a:t>on output</a:t>
            </a:r>
          </a:p>
          <a:p>
            <a:r>
              <a:rPr lang="en-US" dirty="0" smtClean="0"/>
              <a:t>All charge must build up on feed back capacitance </a:t>
            </a: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21</a:t>
            </a:fld>
            <a:endParaRPr lang="en-US"/>
          </a:p>
        </p:txBody>
      </p:sp>
      <p:sp>
        <p:nvSpPr>
          <p:cNvPr id="8" name="TextBox 7"/>
          <p:cNvSpPr txBox="1"/>
          <p:nvPr/>
        </p:nvSpPr>
        <p:spPr>
          <a:xfrm>
            <a:off x="4727448" y="4910328"/>
            <a:ext cx="4014216" cy="1344168"/>
          </a:xfrm>
          <a:prstGeom prst="rect">
            <a:avLst/>
          </a:prstGeom>
          <a:noFill/>
        </p:spPr>
        <p:txBody>
          <a:bodyPr wrap="square" rtlCol="0">
            <a:noAutofit/>
          </a:bodyPr>
          <a:lstStyle/>
          <a:p>
            <a:pPr marL="182880" indent="-182880">
              <a:buFont typeface="Arial" pitchFamily="34" charset="0"/>
              <a:buChar char="•"/>
            </a:pPr>
            <a:r>
              <a:rPr lang="en-US" sz="1600" smtClean="0"/>
              <a:t>Charge gain depends only on </a:t>
            </a:r>
            <a:r>
              <a:rPr lang="en-US" sz="1600" err="1" smtClean="0"/>
              <a:t>C</a:t>
            </a:r>
            <a:r>
              <a:rPr lang="en-US" sz="1600" baseline="-25000" err="1" smtClean="0"/>
              <a:t>f</a:t>
            </a:r>
            <a:endParaRPr lang="en-US" sz="1600" baseline="-25000" smtClean="0"/>
          </a:p>
          <a:p>
            <a:pPr>
              <a:buFont typeface="Arial" pitchFamily="34" charset="0"/>
              <a:buChar char="•"/>
            </a:pPr>
            <a:r>
              <a:rPr lang="en-US" sz="1600" smtClean="0"/>
              <a:t>  </a:t>
            </a:r>
            <a:r>
              <a:rPr lang="en-US" sz="1600" err="1" smtClean="0"/>
              <a:t>C</a:t>
            </a:r>
            <a:r>
              <a:rPr lang="en-US" sz="1600" baseline="-25000" err="1" smtClean="0"/>
              <a:t>f</a:t>
            </a:r>
            <a:r>
              <a:rPr lang="en-US" sz="1600" smtClean="0"/>
              <a:t> x A needs to be large compared to </a:t>
            </a:r>
            <a:r>
              <a:rPr lang="en-US" sz="1600" err="1" smtClean="0"/>
              <a:t>C</a:t>
            </a:r>
            <a:r>
              <a:rPr lang="en-US" sz="1600" baseline="-25000" err="1" smtClean="0"/>
              <a:t>d</a:t>
            </a:r>
            <a:endParaRPr lang="en-GB" sz="1600" baseline="-250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Fluctuations and Noise</a:t>
            </a:r>
            <a:endParaRPr lang="en-GB"/>
          </a:p>
        </p:txBody>
      </p:sp>
      <p:sp>
        <p:nvSpPr>
          <p:cNvPr id="3" name="Content Placeholder 2"/>
          <p:cNvSpPr>
            <a:spLocks noGrp="1"/>
          </p:cNvSpPr>
          <p:nvPr>
            <p:ph idx="1"/>
          </p:nvPr>
        </p:nvSpPr>
        <p:spPr>
          <a:xfrm>
            <a:off x="457200" y="1199565"/>
            <a:ext cx="8229600" cy="4525963"/>
          </a:xfrm>
        </p:spPr>
        <p:txBody>
          <a:bodyPr>
            <a:normAutofit fontScale="85000" lnSpcReduction="20000"/>
          </a:bodyPr>
          <a:lstStyle/>
          <a:p>
            <a:r>
              <a:rPr lang="en-US" smtClean="0"/>
              <a:t>There are two limitations to the precision of signal magnitude measurements</a:t>
            </a:r>
          </a:p>
          <a:p>
            <a:pPr marL="914400" lvl="1" indent="-514350">
              <a:buFont typeface="+mj-lt"/>
              <a:buAutoNum type="arabicPeriod"/>
            </a:pPr>
            <a:r>
              <a:rPr lang="en-US" smtClean="0"/>
              <a:t>Fluctuations of the signal charge due to a an absorption event in the detector</a:t>
            </a:r>
          </a:p>
          <a:p>
            <a:pPr marL="914400" lvl="1" indent="-514350">
              <a:buFont typeface="+mj-lt"/>
              <a:buAutoNum type="arabicPeriod"/>
            </a:pPr>
            <a:r>
              <a:rPr lang="en-US" smtClean="0"/>
              <a:t>Baseline fluctuations in the electronics (“noise”)</a:t>
            </a:r>
          </a:p>
          <a:p>
            <a:pPr marL="514350" indent="-514350"/>
            <a:r>
              <a:rPr lang="en-US" smtClean="0"/>
              <a:t>Often one has both – they are independent from each other so their contributions add in </a:t>
            </a:r>
            <a:r>
              <a:rPr lang="en-US" err="1" smtClean="0"/>
              <a:t>quadrature</a:t>
            </a:r>
            <a:r>
              <a:rPr lang="en-US" smtClean="0"/>
              <a:t>:</a:t>
            </a:r>
          </a:p>
          <a:p>
            <a:pPr marL="514350" indent="-514350"/>
            <a:endParaRPr lang="en-US" smtClean="0"/>
          </a:p>
          <a:p>
            <a:pPr marL="514350" indent="-514350"/>
            <a:endParaRPr lang="en-US" smtClean="0"/>
          </a:p>
          <a:p>
            <a:pPr marL="514350" indent="-514350"/>
            <a:r>
              <a:rPr lang="en-US" smtClean="0"/>
              <a:t>Noise affects all measurements – must </a:t>
            </a:r>
            <a:r>
              <a:rPr lang="en-US" b="1" smtClean="0">
                <a:solidFill>
                  <a:srgbClr val="FF0000"/>
                </a:solidFill>
              </a:rPr>
              <a:t>maximize signal to noise ration S/N ratio</a:t>
            </a:r>
            <a:endParaRPr lang="en-GB" b="1">
              <a:solidFill>
                <a:srgbClr val="FF0000"/>
              </a:solidFill>
            </a:endParaRPr>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22</a:t>
            </a:fld>
            <a:endParaRPr lang="en-US"/>
          </a:p>
        </p:txBody>
      </p:sp>
      <p:graphicFrame>
        <p:nvGraphicFramePr>
          <p:cNvPr id="6" name="Object 5"/>
          <p:cNvGraphicFramePr>
            <a:graphicFrameLocks noChangeAspect="1"/>
          </p:cNvGraphicFramePr>
          <p:nvPr/>
        </p:nvGraphicFramePr>
        <p:xfrm>
          <a:off x="2011426" y="3986784"/>
          <a:ext cx="5143754" cy="935228"/>
        </p:xfrm>
        <a:graphic>
          <a:graphicData uri="http://schemas.openxmlformats.org/presentationml/2006/ole">
            <p:oleObj spid="_x0000_s497666" name="Equation" r:id="rId3" imgW="1536480" imgH="279360" progId="Equation.3">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Signal fluctuation</a:t>
            </a:r>
            <a:endParaRPr lang="en-GB"/>
          </a:p>
        </p:txBody>
      </p:sp>
      <p:sp>
        <p:nvSpPr>
          <p:cNvPr id="3" name="Content Placeholder 2"/>
          <p:cNvSpPr>
            <a:spLocks noGrp="1"/>
          </p:cNvSpPr>
          <p:nvPr>
            <p:ph idx="1"/>
          </p:nvPr>
        </p:nvSpPr>
        <p:spPr/>
        <p:txBody>
          <a:bodyPr/>
          <a:lstStyle/>
          <a:p>
            <a:r>
              <a:rPr lang="en-US" smtClean="0"/>
              <a:t>A signal consists of multiple elementary events (e.g. a charged particle creates one electron-hole pair in a Si-strip)</a:t>
            </a:r>
          </a:p>
          <a:p>
            <a:r>
              <a:rPr lang="en-US" smtClean="0"/>
              <a:t>The number of elementary events fluctuates                   where F is the </a:t>
            </a:r>
            <a:r>
              <a:rPr lang="en-US" err="1" smtClean="0"/>
              <a:t>Fano</a:t>
            </a:r>
            <a:r>
              <a:rPr lang="en-US" smtClean="0"/>
              <a:t> factor (0.1 for Silicon)</a:t>
            </a:r>
          </a:p>
          <a:p>
            <a:r>
              <a:rPr lang="en-US" smtClean="0"/>
              <a:t>                                      </a:t>
            </a:r>
            <a:r>
              <a:rPr lang="en-US" err="1" smtClean="0"/>
              <a:t>r.m.s</a:t>
            </a:r>
            <a:r>
              <a:rPr lang="en-US" smtClean="0"/>
              <a:t>.</a:t>
            </a:r>
          </a:p>
          <a:p>
            <a:endParaRPr lang="en-GB"/>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23</a:t>
            </a:fld>
            <a:endParaRPr lang="en-US"/>
          </a:p>
        </p:txBody>
      </p:sp>
      <p:graphicFrame>
        <p:nvGraphicFramePr>
          <p:cNvPr id="6" name="Object 5"/>
          <p:cNvGraphicFramePr>
            <a:graphicFrameLocks noChangeAspect="1"/>
          </p:cNvGraphicFramePr>
          <p:nvPr/>
        </p:nvGraphicFramePr>
        <p:xfrm>
          <a:off x="2972054" y="3986784"/>
          <a:ext cx="1995714" cy="512064"/>
        </p:xfrm>
        <a:graphic>
          <a:graphicData uri="http://schemas.openxmlformats.org/presentationml/2006/ole">
            <p:oleObj spid="_x0000_s498690" name="Equation" r:id="rId3" imgW="749160" imgH="228600" progId="Equation.3">
              <p:embed/>
            </p:oleObj>
          </a:graphicData>
        </a:graphic>
      </p:graphicFrame>
      <p:graphicFrame>
        <p:nvGraphicFramePr>
          <p:cNvPr id="7" name="Object 6"/>
          <p:cNvGraphicFramePr>
            <a:graphicFrameLocks noChangeAspect="1"/>
          </p:cNvGraphicFramePr>
          <p:nvPr/>
        </p:nvGraphicFramePr>
        <p:xfrm>
          <a:off x="1035925" y="4998326"/>
          <a:ext cx="4016920" cy="803384"/>
        </p:xfrm>
        <a:graphic>
          <a:graphicData uri="http://schemas.openxmlformats.org/presentationml/2006/ole">
            <p:oleObj spid="_x0000_s498691" name="Equation" r:id="rId4" imgW="1333440" imgH="266400" progId="Equation.3">
              <p:embed/>
            </p:oleObj>
          </a:graphicData>
        </a:graphic>
      </p:graphicFrame>
      <p:graphicFrame>
        <p:nvGraphicFramePr>
          <p:cNvPr id="8" name="Object 7"/>
          <p:cNvGraphicFramePr>
            <a:graphicFrameLocks noChangeAspect="1"/>
          </p:cNvGraphicFramePr>
          <p:nvPr/>
        </p:nvGraphicFramePr>
        <p:xfrm>
          <a:off x="4114800" y="3321050"/>
          <a:ext cx="914400" cy="215900"/>
        </p:xfrm>
        <a:graphic>
          <a:graphicData uri="http://schemas.openxmlformats.org/presentationml/2006/ole">
            <p:oleObj spid="_x0000_s498692" name="Equation" r:id="rId5" imgW="914400" imgH="215640" progId="Equation.3">
              <p:embed/>
            </p:oleObj>
          </a:graphicData>
        </a:graphic>
      </p:graphicFrame>
      <p:graphicFrame>
        <p:nvGraphicFramePr>
          <p:cNvPr id="9" name="Object 8"/>
          <p:cNvGraphicFramePr>
            <a:graphicFrameLocks noChangeAspect="1"/>
          </p:cNvGraphicFramePr>
          <p:nvPr/>
        </p:nvGraphicFramePr>
        <p:xfrm>
          <a:off x="1025199" y="5721571"/>
          <a:ext cx="4407774" cy="721272"/>
        </p:xfrm>
        <a:graphic>
          <a:graphicData uri="http://schemas.openxmlformats.org/presentationml/2006/ole">
            <p:oleObj spid="_x0000_s498693" name="Equation" r:id="rId6" imgW="1396800" imgH="228600"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Full Width at Half Maximum (FWHM)</a:t>
            </a:r>
            <a:endParaRPr lang="en-GB"/>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24</a:t>
            </a:fld>
            <a:endParaRPr lang="en-US"/>
          </a:p>
        </p:txBody>
      </p:sp>
      <p:pic>
        <p:nvPicPr>
          <p:cNvPr id="9" name="Content Placeholder 8" descr="2000px-FWHM_svg.png"/>
          <p:cNvPicPr>
            <a:picLocks noGrp="1" noChangeAspect="1"/>
          </p:cNvPicPr>
          <p:nvPr>
            <p:ph idx="1"/>
          </p:nvPr>
        </p:nvPicPr>
        <p:blipFill>
          <a:blip r:embed="rId2"/>
          <a:stretch>
            <a:fillRect/>
          </a:stretch>
        </p:blipFill>
        <p:spPr>
          <a:xfrm>
            <a:off x="693711" y="1419225"/>
            <a:ext cx="7756578" cy="4525963"/>
          </a:xfrm>
        </p:spPr>
      </p:pic>
      <p:sp>
        <p:nvSpPr>
          <p:cNvPr id="10" name="TextBox 9"/>
          <p:cNvSpPr txBox="1"/>
          <p:nvPr/>
        </p:nvSpPr>
        <p:spPr>
          <a:xfrm>
            <a:off x="7275443" y="3955775"/>
            <a:ext cx="914400" cy="914400"/>
          </a:xfrm>
          <a:prstGeom prst="rect">
            <a:avLst/>
          </a:prstGeom>
          <a:noFill/>
        </p:spPr>
        <p:txBody>
          <a:bodyPr wrap="none" rtlCol="0">
            <a:normAutofit/>
          </a:bodyPr>
          <a:lstStyle/>
          <a:p>
            <a:r>
              <a:rPr lang="en-US" sz="1600" smtClean="0"/>
              <a:t>from Wikipedia</a:t>
            </a:r>
            <a:endParaRPr lang="en-GB" sz="1600" smtClean="0"/>
          </a:p>
        </p:txBody>
      </p:sp>
      <p:sp>
        <p:nvSpPr>
          <p:cNvPr id="7" name="TextBox 6"/>
          <p:cNvSpPr txBox="1"/>
          <p:nvPr/>
        </p:nvSpPr>
        <p:spPr>
          <a:xfrm>
            <a:off x="1986455" y="6101255"/>
            <a:ext cx="914400" cy="914400"/>
          </a:xfrm>
          <a:prstGeom prst="rect">
            <a:avLst/>
          </a:prstGeom>
          <a:noFill/>
        </p:spPr>
        <p:txBody>
          <a:bodyPr wrap="none" rtlCol="0">
            <a:normAutofit/>
          </a:bodyPr>
          <a:lstStyle/>
          <a:p>
            <a:r>
              <a:rPr lang="en-US" sz="2000" smtClean="0"/>
              <a:t>FWHM = 2.35 </a:t>
            </a:r>
            <a:r>
              <a:rPr lang="el-GR" sz="2000" smtClean="0"/>
              <a:t>σ</a:t>
            </a:r>
            <a:r>
              <a:rPr lang="en-US" sz="2000" smtClean="0"/>
              <a:t> for a Gaussian distribution</a:t>
            </a:r>
            <a:endParaRPr lang="en-GB" sz="20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Electronics Noise</a:t>
            </a:r>
            <a:endParaRPr lang="en-GB"/>
          </a:p>
        </p:txBody>
      </p:sp>
      <p:sp>
        <p:nvSpPr>
          <p:cNvPr id="3" name="Content Placeholder 2"/>
          <p:cNvSpPr>
            <a:spLocks noGrp="1"/>
          </p:cNvSpPr>
          <p:nvPr>
            <p:ph idx="1"/>
          </p:nvPr>
        </p:nvSpPr>
        <p:spPr/>
        <p:txBody>
          <a:bodyPr>
            <a:normAutofit fontScale="92500" lnSpcReduction="20000"/>
          </a:bodyPr>
          <a:lstStyle/>
          <a:p>
            <a:r>
              <a:rPr lang="en-US" smtClean="0"/>
              <a:t>Thermal noise</a:t>
            </a:r>
          </a:p>
          <a:p>
            <a:pPr lvl="1"/>
            <a:r>
              <a:rPr lang="en-US" smtClean="0"/>
              <a:t>created by velocity fluctuations of charge carriers in a conductor</a:t>
            </a:r>
          </a:p>
          <a:p>
            <a:pPr lvl="1"/>
            <a:r>
              <a:rPr lang="en-US" smtClean="0"/>
              <a:t>Noise power density per unit bandwidth is constant: white noise </a:t>
            </a:r>
            <a:r>
              <a:rPr lang="en-US" smtClean="0">
                <a:sym typeface="Wingdings" pitchFamily="2" charset="2"/>
              </a:rPr>
              <a:t></a:t>
            </a:r>
            <a:br>
              <a:rPr lang="en-US" smtClean="0">
                <a:sym typeface="Wingdings" pitchFamily="2" charset="2"/>
              </a:rPr>
            </a:br>
            <a:r>
              <a:rPr lang="en-US" smtClean="0">
                <a:sym typeface="Wingdings" pitchFamily="2" charset="2"/>
              </a:rPr>
              <a:t>larger bandwidth  larger noise (see also next slide)</a:t>
            </a:r>
          </a:p>
          <a:p>
            <a:r>
              <a:rPr lang="en-US" smtClean="0">
                <a:sym typeface="Wingdings" pitchFamily="2" charset="2"/>
              </a:rPr>
              <a:t>Shot noise</a:t>
            </a:r>
          </a:p>
          <a:p>
            <a:pPr lvl="1"/>
            <a:r>
              <a:rPr lang="en-US" smtClean="0">
                <a:sym typeface="Wingdings" pitchFamily="2" charset="2"/>
              </a:rPr>
              <a:t>created by fluctuations in the number of charge carriers (e.g. tunneling events in a semi-conductor diode)</a:t>
            </a:r>
          </a:p>
          <a:p>
            <a:pPr lvl="1"/>
            <a:r>
              <a:rPr lang="en-US" smtClean="0">
                <a:sym typeface="Wingdings" pitchFamily="2" charset="2"/>
              </a:rPr>
              <a:t>proportional to the total average current </a:t>
            </a:r>
            <a:r>
              <a:rPr lang="en-US" smtClean="0"/>
              <a:t> </a:t>
            </a:r>
          </a:p>
          <a:p>
            <a:pPr lvl="1">
              <a:buNone/>
            </a:pPr>
            <a:endParaRPr lang="en-GB"/>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SNR / Signal over Noise</a:t>
            </a:r>
            <a:endParaRPr lang="en-GB"/>
          </a:p>
        </p:txBody>
      </p:sp>
      <p:pic>
        <p:nvPicPr>
          <p:cNvPr id="6" name="Content Placeholder 5" descr="signal&amp;noise14.png"/>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412239" y="795131"/>
            <a:ext cx="9885523" cy="4154556"/>
          </a:xfrm>
        </p:spPr>
      </p:pic>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26</a:t>
            </a:fld>
            <a:endParaRPr lang="en-US"/>
          </a:p>
        </p:txBody>
      </p:sp>
      <p:sp>
        <p:nvSpPr>
          <p:cNvPr id="7" name="TextBox 6"/>
          <p:cNvSpPr txBox="1"/>
          <p:nvPr/>
        </p:nvSpPr>
        <p:spPr>
          <a:xfrm>
            <a:off x="819150" y="5410200"/>
            <a:ext cx="914400" cy="914400"/>
          </a:xfrm>
          <a:prstGeom prst="rect">
            <a:avLst/>
          </a:prstGeom>
          <a:noFill/>
        </p:spPr>
        <p:txBody>
          <a:bodyPr wrap="none" rtlCol="0">
            <a:normAutofit/>
          </a:bodyPr>
          <a:lstStyle/>
          <a:p>
            <a:r>
              <a:rPr lang="en-US" sz="2400" b="1" dirty="0" smtClean="0">
                <a:solidFill>
                  <a:srgbClr val="FF0000"/>
                </a:solidFill>
              </a:rPr>
              <a:t>Need  to optimize Signal over Noise Ratio (SNR)</a:t>
            </a:r>
            <a:endParaRPr lang="en-GB" sz="24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Two important concepts</a:t>
            </a:r>
            <a:endParaRPr lang="en-GB"/>
          </a:p>
        </p:txBody>
      </p:sp>
      <p:sp>
        <p:nvSpPr>
          <p:cNvPr id="3" name="Content Placeholder 2"/>
          <p:cNvSpPr>
            <a:spLocks noGrp="1"/>
          </p:cNvSpPr>
          <p:nvPr>
            <p:ph idx="1"/>
          </p:nvPr>
        </p:nvSpPr>
        <p:spPr/>
        <p:txBody>
          <a:bodyPr>
            <a:normAutofit fontScale="85000" lnSpcReduction="10000"/>
          </a:bodyPr>
          <a:lstStyle/>
          <a:p>
            <a:r>
              <a:rPr lang="en-US" dirty="0" smtClean="0"/>
              <a:t>The </a:t>
            </a:r>
            <a:r>
              <a:rPr lang="en-US" i="1" dirty="0" smtClean="0"/>
              <a:t>bandwidth BW </a:t>
            </a:r>
            <a:r>
              <a:rPr lang="en-US" dirty="0" smtClean="0"/>
              <a:t>of an amplifier is the frequency range for which the output is at least half of the nominal amplification</a:t>
            </a:r>
          </a:p>
          <a:p>
            <a:r>
              <a:rPr lang="en-US" dirty="0" smtClean="0"/>
              <a:t>The </a:t>
            </a:r>
            <a:r>
              <a:rPr lang="en-US" i="1" dirty="0" smtClean="0"/>
              <a:t>rise-time </a:t>
            </a:r>
            <a:r>
              <a:rPr lang="en-US" i="1" dirty="0" err="1" smtClean="0"/>
              <a:t>t</a:t>
            </a:r>
            <a:r>
              <a:rPr lang="en-US" i="1" baseline="-25000" dirty="0" err="1" smtClean="0"/>
              <a:t>r</a:t>
            </a:r>
            <a:r>
              <a:rPr lang="en-US" i="1" dirty="0" smtClean="0"/>
              <a:t> </a:t>
            </a:r>
            <a:r>
              <a:rPr lang="en-US" dirty="0" smtClean="0"/>
              <a:t>of a signal is the time in which a signal goes from 10% to 90% of its peak-value</a:t>
            </a:r>
          </a:p>
          <a:p>
            <a:r>
              <a:rPr lang="en-US" dirty="0" smtClean="0"/>
              <a:t>For a linear RC element (amplifier):</a:t>
            </a:r>
          </a:p>
          <a:p>
            <a:pPr algn="ctr">
              <a:buNone/>
            </a:pPr>
            <a:r>
              <a:rPr lang="en-US" b="1" dirty="0" smtClean="0">
                <a:solidFill>
                  <a:srgbClr val="FF0000"/>
                </a:solidFill>
              </a:rPr>
              <a:t>BW * </a:t>
            </a:r>
            <a:r>
              <a:rPr lang="en-US" b="1" dirty="0" err="1" smtClean="0">
                <a:solidFill>
                  <a:srgbClr val="FF0000"/>
                </a:solidFill>
              </a:rPr>
              <a:t>t</a:t>
            </a:r>
            <a:r>
              <a:rPr lang="en-US" b="1" baseline="-25000" dirty="0" err="1" smtClean="0">
                <a:solidFill>
                  <a:srgbClr val="FF0000"/>
                </a:solidFill>
              </a:rPr>
              <a:t>r</a:t>
            </a:r>
            <a:r>
              <a:rPr lang="en-US" b="1" dirty="0" smtClean="0">
                <a:solidFill>
                  <a:srgbClr val="FF0000"/>
                </a:solidFill>
              </a:rPr>
              <a:t> = 0.35 </a:t>
            </a:r>
          </a:p>
          <a:p>
            <a:r>
              <a:rPr lang="en-US" dirty="0" smtClean="0"/>
              <a:t>For fast rising signals (</a:t>
            </a:r>
            <a:r>
              <a:rPr lang="en-US" dirty="0" err="1" smtClean="0"/>
              <a:t>t</a:t>
            </a:r>
            <a:r>
              <a:rPr lang="en-US" baseline="-25000" dirty="0" err="1" smtClean="0"/>
              <a:t>r</a:t>
            </a:r>
            <a:r>
              <a:rPr lang="en-US" dirty="0" smtClean="0"/>
              <a:t> small) need high bandwidth, but this will increase the noise (see before) </a:t>
            </a:r>
            <a:r>
              <a:rPr lang="en-US" dirty="0" smtClean="0">
                <a:sym typeface="Wingdings" pitchFamily="2" charset="2"/>
              </a:rPr>
              <a:t> shape the pulse to make it “flatter”</a:t>
            </a:r>
            <a:r>
              <a:rPr lang="en-US" b="1" dirty="0" smtClean="0">
                <a:solidFill>
                  <a:srgbClr val="FF0000"/>
                </a:solidFill>
              </a:rPr>
              <a:t>	</a:t>
            </a:r>
            <a:endParaRPr lang="en-GB" b="1" dirty="0">
              <a:solidFill>
                <a:srgbClr val="FF0000"/>
              </a:solidFill>
            </a:endParaRPr>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SNR and detector capacitance</a:t>
            </a:r>
            <a:endParaRPr lang="en-GB"/>
          </a:p>
        </p:txBody>
      </p:sp>
      <p:sp>
        <p:nvSpPr>
          <p:cNvPr id="3" name="Content Placeholder 2"/>
          <p:cNvSpPr>
            <a:spLocks noGrp="1"/>
          </p:cNvSpPr>
          <p:nvPr>
            <p:ph idx="1"/>
          </p:nvPr>
        </p:nvSpPr>
        <p:spPr>
          <a:xfrm>
            <a:off x="457200" y="1419021"/>
            <a:ext cx="4146331" cy="4525963"/>
          </a:xfrm>
        </p:spPr>
        <p:txBody>
          <a:bodyPr/>
          <a:lstStyle/>
          <a:p>
            <a:r>
              <a:rPr lang="en-US" smtClean="0"/>
              <a:t>For a given signal charge Q</a:t>
            </a:r>
            <a:r>
              <a:rPr lang="en-US" baseline="-25000" smtClean="0"/>
              <a:t>s</a:t>
            </a:r>
            <a:r>
              <a:rPr lang="en-US" smtClean="0"/>
              <a:t>:</a:t>
            </a:r>
            <a:r>
              <a:rPr lang="en-GB" smtClean="0"/>
              <a:t/>
            </a:r>
            <a:br>
              <a:rPr lang="en-GB" smtClean="0"/>
            </a:br>
            <a:r>
              <a:rPr lang="en-GB" smtClean="0"/>
              <a:t>V</a:t>
            </a:r>
            <a:r>
              <a:rPr lang="en-GB" baseline="-25000" smtClean="0"/>
              <a:t>s</a:t>
            </a:r>
            <a:r>
              <a:rPr lang="en-GB" smtClean="0"/>
              <a:t> – Q</a:t>
            </a:r>
            <a:r>
              <a:rPr lang="en-GB" baseline="-25000" smtClean="0"/>
              <a:t>s</a:t>
            </a:r>
            <a:r>
              <a:rPr lang="en-GB" smtClean="0"/>
              <a:t>/(</a:t>
            </a:r>
            <a:r>
              <a:rPr lang="en-GB" err="1" smtClean="0"/>
              <a:t>C</a:t>
            </a:r>
            <a:r>
              <a:rPr lang="en-GB" baseline="-25000" err="1" smtClean="0"/>
              <a:t>d</a:t>
            </a:r>
            <a:r>
              <a:rPr lang="en-GB" smtClean="0"/>
              <a:t> + </a:t>
            </a:r>
            <a:r>
              <a:rPr lang="en-GB" err="1" smtClean="0"/>
              <a:t>C</a:t>
            </a:r>
            <a:r>
              <a:rPr lang="en-GB" baseline="-25000" err="1" smtClean="0"/>
              <a:t>i</a:t>
            </a:r>
            <a:r>
              <a:rPr lang="en-GB" smtClean="0"/>
              <a:t>)</a:t>
            </a:r>
          </a:p>
          <a:p>
            <a:r>
              <a:rPr lang="en-US" smtClean="0"/>
              <a:t>Assume amplifier has an input noise voltage </a:t>
            </a:r>
            <a:r>
              <a:rPr lang="en-US" err="1" smtClean="0"/>
              <a:t>V</a:t>
            </a:r>
            <a:r>
              <a:rPr lang="en-US" baseline="-25000" err="1" smtClean="0"/>
              <a:t>n</a:t>
            </a:r>
            <a:r>
              <a:rPr lang="en-US" smtClean="0"/>
              <a:t>, then</a:t>
            </a:r>
          </a:p>
          <a:p>
            <a:endParaRPr lang="en-US" smtClean="0"/>
          </a:p>
          <a:p>
            <a:r>
              <a:rPr lang="en-US" smtClean="0"/>
              <a:t>SNR =</a:t>
            </a:r>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28</a:t>
            </a:fld>
            <a:endParaRPr lang="en-US"/>
          </a:p>
        </p:txBody>
      </p:sp>
      <p:pic>
        <p:nvPicPr>
          <p:cNvPr id="6" name="Picture 5" descr="simple-integrator.png"/>
          <p:cNvPicPr>
            <a:picLocks noChangeAspect="1"/>
          </p:cNvPicPr>
          <p:nvPr/>
        </p:nvPicPr>
        <p:blipFill>
          <a:blip r:embed="rId3">
            <a:clrChange>
              <a:clrFrom>
                <a:srgbClr val="FFFFFF"/>
              </a:clrFrom>
              <a:clrTo>
                <a:srgbClr val="FFFFFF">
                  <a:alpha val="0"/>
                </a:srgbClr>
              </a:clrTo>
            </a:clrChange>
          </a:blip>
          <a:stretch>
            <a:fillRect/>
          </a:stretch>
        </p:blipFill>
        <p:spPr>
          <a:xfrm>
            <a:off x="4647921" y="1409214"/>
            <a:ext cx="4247504" cy="2741837"/>
          </a:xfrm>
          <a:prstGeom prst="rect">
            <a:avLst/>
          </a:prstGeom>
        </p:spPr>
      </p:pic>
      <p:sp>
        <p:nvSpPr>
          <p:cNvPr id="7" name="TextBox 6"/>
          <p:cNvSpPr txBox="1"/>
          <p:nvPr/>
        </p:nvSpPr>
        <p:spPr>
          <a:xfrm>
            <a:off x="5249917" y="4020207"/>
            <a:ext cx="3894082" cy="2585545"/>
          </a:xfrm>
          <a:prstGeom prst="rect">
            <a:avLst/>
          </a:prstGeom>
          <a:noFill/>
        </p:spPr>
        <p:txBody>
          <a:bodyPr wrap="square" rtlCol="0">
            <a:noAutofit/>
          </a:bodyPr>
          <a:lstStyle/>
          <a:p>
            <a:r>
              <a:rPr lang="en-US" sz="2400" b="1" smtClean="0">
                <a:solidFill>
                  <a:srgbClr val="FF0000"/>
                </a:solidFill>
              </a:rPr>
              <a:t>SNR is inversely proportional to total capacitance on the input </a:t>
            </a:r>
            <a:r>
              <a:rPr lang="en-US" sz="2400" b="1" smtClean="0">
                <a:solidFill>
                  <a:srgbClr val="FF0000"/>
                </a:solidFill>
                <a:sym typeface="Wingdings" pitchFamily="2" charset="2"/>
              </a:rPr>
              <a:t> thicker sensor gives more signal but also more noise</a:t>
            </a:r>
            <a:endParaRPr lang="en-US" sz="2400" b="1" smtClean="0">
              <a:solidFill>
                <a:srgbClr val="FF0000"/>
              </a:solidFill>
            </a:endParaRPr>
          </a:p>
          <a:p>
            <a:endParaRPr lang="en-GB" sz="2400" b="1" smtClean="0">
              <a:solidFill>
                <a:srgbClr val="FF0000"/>
              </a:solidFill>
            </a:endParaRPr>
          </a:p>
        </p:txBody>
      </p:sp>
      <p:graphicFrame>
        <p:nvGraphicFramePr>
          <p:cNvPr id="8" name="Object 7"/>
          <p:cNvGraphicFramePr>
            <a:graphicFrameLocks noChangeAspect="1"/>
          </p:cNvGraphicFramePr>
          <p:nvPr/>
        </p:nvGraphicFramePr>
        <p:xfrm>
          <a:off x="1968500" y="4872038"/>
          <a:ext cx="3338513" cy="1182687"/>
        </p:xfrm>
        <a:graphic>
          <a:graphicData uri="http://schemas.openxmlformats.org/presentationml/2006/ole">
            <p:oleObj spid="_x0000_s665602" name="Equation" r:id="rId4" imgW="1218960" imgH="431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pPr/>
              <a:t>29</a:t>
            </a:fld>
            <a:endParaRPr lang="en-US"/>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lstStyle/>
          <a:p>
            <a:pPr eaLnBrk="1" hangingPunct="1"/>
            <a:r>
              <a:rPr lang="en-US" sz="3200" dirty="0" smtClean="0"/>
              <a:t>The read-out chain</a:t>
            </a:r>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3" name="Rectangle 10"/>
          <p:cNvSpPr>
            <a:spLocks noChangeArrowheads="1"/>
          </p:cNvSpPr>
          <p:nvPr/>
        </p:nvSpPr>
        <p:spPr bwMode="auto">
          <a:xfrm>
            <a:off x="5059363" y="1149350"/>
            <a:ext cx="1734449" cy="400752"/>
          </a:xfrm>
          <a:prstGeom prst="rect">
            <a:avLst/>
          </a:prstGeom>
          <a:noFill/>
          <a:ln w="9525">
            <a:noFill/>
            <a:miter lim="800000"/>
            <a:headEnd/>
            <a:tailEnd/>
          </a:ln>
        </p:spPr>
        <p:txBody>
          <a:bodyPr wrap="none" lIns="92075" tIns="46038" rIns="92075" bIns="46038">
            <a:spAutoFit/>
          </a:bodyPr>
          <a:lstStyle/>
          <a:p>
            <a:pPr eaLnBrk="0" hangingPunct="0"/>
            <a:r>
              <a:rPr lang="en-US" sz="2000" dirty="0" smtClean="0"/>
              <a:t>Pre-amplifier</a:t>
            </a:r>
            <a:endParaRPr lang="en-US" sz="2000" dirty="0"/>
          </a:p>
        </p:txBody>
      </p:sp>
      <p:sp>
        <p:nvSpPr>
          <p:cNvPr id="79884" name="Rectangle 11"/>
          <p:cNvSpPr>
            <a:spLocks noChangeArrowheads="1"/>
          </p:cNvSpPr>
          <p:nvPr/>
        </p:nvSpPr>
        <p:spPr bwMode="auto">
          <a:xfrm>
            <a:off x="5059363" y="1539875"/>
            <a:ext cx="736600" cy="396875"/>
          </a:xfrm>
          <a:prstGeom prst="rect">
            <a:avLst/>
          </a:prstGeom>
          <a:noFill/>
          <a:ln w="9525">
            <a:noFill/>
            <a:miter lim="800000"/>
            <a:headEnd/>
            <a:tailEnd/>
          </a:ln>
        </p:spPr>
        <p:txBody>
          <a:bodyPr wrap="none" lIns="92075" tIns="46038" rIns="92075" bIns="46038">
            <a:spAutoFit/>
          </a:bodyPr>
          <a:lstStyle/>
          <a:p>
            <a:pPr eaLnBrk="0" hangingPunct="0"/>
            <a:r>
              <a:rPr lang="en-US" sz="2000"/>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1" name="Rectangle 18"/>
          <p:cNvSpPr>
            <a:spLocks noChangeArrowheads="1"/>
          </p:cNvSpPr>
          <p:nvPr/>
        </p:nvSpPr>
        <p:spPr bwMode="auto">
          <a:xfrm>
            <a:off x="5059363" y="1990725"/>
            <a:ext cx="1054100" cy="396875"/>
          </a:xfrm>
          <a:prstGeom prst="rect">
            <a:avLst/>
          </a:prstGeom>
          <a:noFill/>
          <a:ln w="9525">
            <a:noFill/>
            <a:miter lim="800000"/>
            <a:headEnd/>
            <a:tailEnd/>
          </a:ln>
        </p:spPr>
        <p:txBody>
          <a:bodyPr wrap="none" lIns="92075" tIns="46038" rIns="92075" bIns="46038">
            <a:spAutoFit/>
          </a:bodyPr>
          <a:lstStyle/>
          <a:p>
            <a:pPr eaLnBrk="0" hangingPunct="0"/>
            <a:r>
              <a:rPr lang="en-US" sz="2000"/>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7" name="Rectangle 24"/>
          <p:cNvSpPr>
            <a:spLocks noChangeArrowheads="1"/>
          </p:cNvSpPr>
          <p:nvPr/>
        </p:nvSpPr>
        <p:spPr bwMode="auto">
          <a:xfrm>
            <a:off x="5059363" y="2522538"/>
            <a:ext cx="2625725" cy="396875"/>
          </a:xfrm>
          <a:prstGeom prst="rect">
            <a:avLst/>
          </a:prstGeom>
          <a:noFill/>
          <a:ln w="9525">
            <a:noFill/>
            <a:miter lim="800000"/>
            <a:headEnd/>
            <a:tailEnd/>
          </a:ln>
        </p:spPr>
        <p:txBody>
          <a:bodyPr wrap="none" lIns="92075" tIns="46038" rIns="92075" bIns="46038">
            <a:spAutoFit/>
          </a:bodyPr>
          <a:lstStyle/>
          <a:p>
            <a:pPr eaLnBrk="0" hangingPunct="0"/>
            <a:r>
              <a:rPr lang="en-US" sz="2000"/>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79905" name="Rectangle 32"/>
          <p:cNvSpPr>
            <a:spLocks noChangeArrowheads="1"/>
          </p:cNvSpPr>
          <p:nvPr/>
        </p:nvSpPr>
        <p:spPr bwMode="auto">
          <a:xfrm>
            <a:off x="1909763" y="2890838"/>
            <a:ext cx="1538287" cy="396875"/>
          </a:xfrm>
          <a:prstGeom prst="rect">
            <a:avLst/>
          </a:prstGeom>
          <a:noFill/>
          <a:ln w="9525">
            <a:noFill/>
            <a:miter lim="800000"/>
            <a:headEnd/>
            <a:tailEnd/>
          </a:ln>
        </p:spPr>
        <p:txBody>
          <a:bodyPr wrap="none" lIns="92075" tIns="46038" rIns="92075" bIns="46038">
            <a:spAutoFit/>
          </a:bodyPr>
          <a:lstStyle/>
          <a:p>
            <a:pPr eaLnBrk="0" hangingPunct="0"/>
            <a:r>
              <a:rPr lang="en-US" sz="2000"/>
              <a:t>clock (TTC)</a:t>
            </a:r>
          </a:p>
        </p:txBody>
      </p:sp>
      <p:sp>
        <p:nvSpPr>
          <p:cNvPr id="79906" name="Rectangle 33"/>
          <p:cNvSpPr>
            <a:spLocks noChangeArrowheads="1"/>
          </p:cNvSpPr>
          <p:nvPr/>
        </p:nvSpPr>
        <p:spPr bwMode="auto">
          <a:xfrm>
            <a:off x="5059363" y="3049588"/>
            <a:ext cx="1323975" cy="396875"/>
          </a:xfrm>
          <a:prstGeom prst="rect">
            <a:avLst/>
          </a:prstGeom>
          <a:noFill/>
          <a:ln w="9525">
            <a:noFill/>
            <a:miter lim="800000"/>
            <a:headEnd/>
            <a:tailEnd/>
          </a:ln>
        </p:spPr>
        <p:txBody>
          <a:bodyPr wrap="none" lIns="92075" tIns="46038" rIns="92075" bIns="46038">
            <a:spAutoFit/>
          </a:bodyPr>
          <a:lstStyle/>
          <a:p>
            <a:pPr eaLnBrk="0" hangingPunct="0"/>
            <a:r>
              <a:rPr lang="en-US" sz="2000"/>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27" name="Rectangle 54"/>
          <p:cNvSpPr>
            <a:spLocks noChangeArrowheads="1"/>
          </p:cNvSpPr>
          <p:nvPr/>
        </p:nvSpPr>
        <p:spPr bwMode="auto">
          <a:xfrm>
            <a:off x="5059363" y="3471863"/>
            <a:ext cx="1535112" cy="396875"/>
          </a:xfrm>
          <a:prstGeom prst="rect">
            <a:avLst/>
          </a:prstGeom>
          <a:noFill/>
          <a:ln w="9525">
            <a:noFill/>
            <a:miter lim="800000"/>
            <a:headEnd/>
            <a:tailEnd/>
          </a:ln>
        </p:spPr>
        <p:txBody>
          <a:bodyPr wrap="none" lIns="92075" tIns="46038" rIns="92075" bIns="46038">
            <a:spAutoFit/>
          </a:bodyPr>
          <a:lstStyle/>
          <a:p>
            <a:pPr eaLnBrk="0" hangingPunct="0"/>
            <a:r>
              <a:rPr lang="en-US" sz="2000"/>
              <a:t>Digital filter</a:t>
            </a:r>
          </a:p>
        </p:txBody>
      </p:sp>
      <p:sp>
        <p:nvSpPr>
          <p:cNvPr id="79928" name="Rectangle 55"/>
          <p:cNvSpPr>
            <a:spLocks noChangeArrowheads="1"/>
          </p:cNvSpPr>
          <p:nvPr/>
        </p:nvSpPr>
        <p:spPr bwMode="auto">
          <a:xfrm>
            <a:off x="5059363" y="3889375"/>
            <a:ext cx="2193925" cy="396875"/>
          </a:xfrm>
          <a:prstGeom prst="rect">
            <a:avLst/>
          </a:prstGeom>
          <a:noFill/>
          <a:ln w="9525">
            <a:noFill/>
            <a:miter lim="800000"/>
            <a:headEnd/>
            <a:tailEnd/>
          </a:ln>
        </p:spPr>
        <p:txBody>
          <a:bodyPr wrap="none" lIns="92075" tIns="46038" rIns="92075" bIns="46038">
            <a:spAutoFit/>
          </a:bodyPr>
          <a:lstStyle/>
          <a:p>
            <a:pPr eaLnBrk="0" hangingPunct="0"/>
            <a:r>
              <a:rPr lang="en-US" sz="2000"/>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9" name="Rectangle 66"/>
          <p:cNvSpPr>
            <a:spLocks noChangeArrowheads="1"/>
          </p:cNvSpPr>
          <p:nvPr/>
        </p:nvSpPr>
        <p:spPr bwMode="auto">
          <a:xfrm>
            <a:off x="5059363" y="4378325"/>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9" name="Rectangle 76"/>
          <p:cNvSpPr>
            <a:spLocks noChangeArrowheads="1"/>
          </p:cNvSpPr>
          <p:nvPr/>
        </p:nvSpPr>
        <p:spPr bwMode="auto">
          <a:xfrm>
            <a:off x="5059363" y="5627688"/>
            <a:ext cx="2454275" cy="396875"/>
          </a:xfrm>
          <a:prstGeom prst="rect">
            <a:avLst/>
          </a:prstGeom>
          <a:noFill/>
          <a:ln w="9525">
            <a:noFill/>
            <a:miter lim="800000"/>
            <a:headEnd/>
            <a:tailEnd/>
          </a:ln>
        </p:spPr>
        <p:txBody>
          <a:bodyPr wrap="none" lIns="92075" tIns="46038" rIns="92075" bIns="46038">
            <a:spAutoFit/>
          </a:bodyPr>
          <a:lstStyle/>
          <a:p>
            <a:pPr eaLnBrk="0" hangingPunct="0"/>
            <a:r>
              <a:rPr lang="en-US" sz="2000"/>
              <a:t>Format &amp; Readout</a:t>
            </a:r>
          </a:p>
        </p:txBody>
      </p:sp>
      <p:sp>
        <p:nvSpPr>
          <p:cNvPr id="79950" name="Rectangle 77"/>
          <p:cNvSpPr>
            <a:spLocks noChangeArrowheads="1"/>
          </p:cNvSpPr>
          <p:nvPr/>
        </p:nvSpPr>
        <p:spPr bwMode="auto">
          <a:xfrm>
            <a:off x="5059363" y="5319713"/>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51" name="Rectangle 78"/>
          <p:cNvSpPr>
            <a:spLocks noChangeArrowheads="1"/>
          </p:cNvSpPr>
          <p:nvPr/>
        </p:nvSpPr>
        <p:spPr bwMode="auto">
          <a:xfrm>
            <a:off x="5059363" y="4859338"/>
            <a:ext cx="2443162" cy="396875"/>
          </a:xfrm>
          <a:prstGeom prst="rect">
            <a:avLst/>
          </a:prstGeom>
          <a:noFill/>
          <a:ln w="9525">
            <a:noFill/>
            <a:miter lim="800000"/>
            <a:headEnd/>
            <a:tailEnd/>
          </a:ln>
        </p:spPr>
        <p:txBody>
          <a:bodyPr wrap="none" lIns="92075" tIns="46038" rIns="92075" bIns="46038">
            <a:spAutoFit/>
          </a:bodyPr>
          <a:lstStyle/>
          <a:p>
            <a:pPr eaLnBrk="0" hangingPunct="0"/>
            <a:r>
              <a:rPr lang="en-US" sz="2000"/>
              <a:t>Feature extraction</a:t>
            </a:r>
          </a:p>
        </p:txBody>
      </p:sp>
      <p:sp>
        <p:nvSpPr>
          <p:cNvPr id="79952" name="Rectangle 79"/>
          <p:cNvSpPr>
            <a:spLocks noChangeArrowheads="1"/>
          </p:cNvSpPr>
          <p:nvPr/>
        </p:nvSpPr>
        <p:spPr bwMode="auto">
          <a:xfrm>
            <a:off x="5059363" y="746125"/>
            <a:ext cx="2344737" cy="400050"/>
          </a:xfrm>
          <a:prstGeom prst="rect">
            <a:avLst/>
          </a:prstGeom>
          <a:noFill/>
          <a:ln w="9525">
            <a:noFill/>
            <a:miter lim="800000"/>
            <a:headEnd/>
            <a:tailEnd/>
          </a:ln>
        </p:spPr>
        <p:txBody>
          <a:bodyPr wrap="none" lIns="92075" tIns="46038" rIns="92075" bIns="46038">
            <a:spAutoFit/>
          </a:bodyPr>
          <a:lstStyle/>
          <a:p>
            <a:pPr eaLnBrk="0" hangingPunct="0"/>
            <a:r>
              <a:rPr lang="en-US" sz="2000"/>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p>
        </p:txBody>
      </p:sp>
      <p:sp>
        <p:nvSpPr>
          <p:cNvPr id="79954" name="Rectangle 81"/>
          <p:cNvSpPr>
            <a:spLocks noChangeArrowheads="1"/>
          </p:cNvSpPr>
          <p:nvPr/>
        </p:nvSpPr>
        <p:spPr bwMode="auto">
          <a:xfrm>
            <a:off x="5072063" y="6069013"/>
            <a:ext cx="3459162" cy="396875"/>
          </a:xfrm>
          <a:prstGeom prst="rect">
            <a:avLst/>
          </a:prstGeom>
          <a:noFill/>
          <a:ln w="9525">
            <a:noFill/>
            <a:miter lim="800000"/>
            <a:headEnd/>
            <a:tailEnd/>
          </a:ln>
        </p:spPr>
        <p:txBody>
          <a:bodyPr wrap="none" lIns="92075" tIns="46038" rIns="92075" bIns="46038">
            <a:spAutoFit/>
          </a:bodyPr>
          <a:lstStyle/>
          <a:p>
            <a:pPr eaLnBrk="0" hangingPunct="0"/>
            <a:r>
              <a:rPr lang="en-US" sz="2000"/>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Times" charset="0"/>
            </a:endParaRPr>
          </a:p>
        </p:txBody>
      </p:sp>
      <p:sp>
        <p:nvSpPr>
          <p:cNvPr id="79957" name="Footer Placeholder 85"/>
          <p:cNvSpPr>
            <a:spLocks noGrp="1"/>
          </p:cNvSpPr>
          <p:nvPr>
            <p:ph type="ftr" sz="quarter" idx="10"/>
          </p:nvPr>
        </p:nvSpPr>
        <p:spPr>
          <a:noFill/>
        </p:spPr>
        <p:txBody>
          <a:bodyPr/>
          <a:lstStyle/>
          <a:p>
            <a:r>
              <a:rPr lang="en-US" smtClean="0"/>
              <a:t>Intro to Detector Readout ISOTDAQ  2011, N. Neufeld CERN/PH</a:t>
            </a:r>
            <a:endParaRPr lang="en-US"/>
          </a:p>
        </p:txBody>
      </p:sp>
      <p:sp>
        <p:nvSpPr>
          <p:cNvPr id="85" name="Oval 84"/>
          <p:cNvSpPr/>
          <p:nvPr/>
        </p:nvSpPr>
        <p:spPr>
          <a:xfrm>
            <a:off x="2266950" y="1924050"/>
            <a:ext cx="3714750" cy="5715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GB"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GB" dirty="0"/>
          </a:p>
        </p:txBody>
      </p:sp>
      <p:sp>
        <p:nvSpPr>
          <p:cNvPr id="3" name="Content Placeholder 2"/>
          <p:cNvSpPr>
            <a:spLocks noGrp="1"/>
          </p:cNvSpPr>
          <p:nvPr>
            <p:ph sz="half" idx="1"/>
          </p:nvPr>
        </p:nvSpPr>
        <p:spPr/>
        <p:txBody>
          <a:bodyPr>
            <a:normAutofit/>
          </a:bodyPr>
          <a:lstStyle/>
          <a:p>
            <a:r>
              <a:rPr lang="en-US" dirty="0" smtClean="0"/>
              <a:t>Lecture 1: Mostly electronics, some triggering</a:t>
            </a:r>
          </a:p>
          <a:p>
            <a:r>
              <a:rPr lang="en-US" dirty="0" smtClean="0"/>
              <a:t>Lecture </a:t>
            </a:r>
            <a:r>
              <a:rPr lang="en-US" dirty="0" smtClean="0"/>
              <a:t>5: High </a:t>
            </a:r>
            <a:r>
              <a:rPr lang="en-US" dirty="0" err="1" smtClean="0"/>
              <a:t>Levl</a:t>
            </a:r>
            <a:r>
              <a:rPr lang="en-US" dirty="0" smtClean="0"/>
              <a:t> </a:t>
            </a:r>
            <a:r>
              <a:rPr lang="en-US" dirty="0" smtClean="0"/>
              <a:t>Trigger </a:t>
            </a:r>
          </a:p>
          <a:p>
            <a:pPr>
              <a:buNone/>
            </a:pPr>
            <a:endParaRPr lang="en-US" dirty="0" smtClean="0"/>
          </a:p>
        </p:txBody>
      </p:sp>
      <p:sp>
        <p:nvSpPr>
          <p:cNvPr id="4" name="Content Placeholder 3"/>
          <p:cNvSpPr>
            <a:spLocks noGrp="1"/>
          </p:cNvSpPr>
          <p:nvPr>
            <p:ph sz="half" idx="2"/>
          </p:nvPr>
        </p:nvSpPr>
        <p:spPr/>
        <p:txBody>
          <a:bodyPr>
            <a:normAutofit/>
          </a:bodyPr>
          <a:lstStyle/>
          <a:p>
            <a:r>
              <a:rPr lang="en-US" dirty="0" smtClean="0"/>
              <a:t>Topics are related, no 100% separation between the 3</a:t>
            </a:r>
          </a:p>
          <a:p>
            <a:endParaRPr lang="en-GB" dirty="0"/>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07D54875-01C8-447A-8F3C-36A5E597D9D0}"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smtClean="0"/>
              <a:t>The pulse-shaper should  “broaden”…</a:t>
            </a:r>
            <a:endParaRPr lang="en-GB" sz="2800"/>
          </a:p>
        </p:txBody>
      </p:sp>
      <p:sp>
        <p:nvSpPr>
          <p:cNvPr id="3" name="Content Placeholder 2"/>
          <p:cNvSpPr>
            <a:spLocks noGrp="1"/>
          </p:cNvSpPr>
          <p:nvPr>
            <p:ph sz="half" idx="1"/>
          </p:nvPr>
        </p:nvSpPr>
        <p:spPr>
          <a:xfrm>
            <a:off x="457200" y="1511301"/>
            <a:ext cx="7772400" cy="1972878"/>
          </a:xfrm>
        </p:spPr>
        <p:txBody>
          <a:bodyPr>
            <a:normAutofit/>
          </a:bodyPr>
          <a:lstStyle/>
          <a:p>
            <a:r>
              <a:rPr lang="en-US" smtClean="0"/>
              <a:t>Sharp pulse is “broadened” – rounded around the peak </a:t>
            </a:r>
          </a:p>
          <a:p>
            <a:r>
              <a:rPr lang="en-US" smtClean="0"/>
              <a:t>Reduces input bandwidth and hence noise</a:t>
            </a:r>
            <a:endParaRPr lang="en-GB"/>
          </a:p>
        </p:txBody>
      </p:sp>
      <p:pic>
        <p:nvPicPr>
          <p:cNvPr id="7" name="Content Placeholder 6" descr="pulseshaper_1.png"/>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938051" y="3571992"/>
            <a:ext cx="7260018" cy="2557409"/>
          </a:xfrm>
        </p:spPr>
      </p:pic>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07D54875-01C8-447A-8F3C-36A5E597D9D0}"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…but not too much</a:t>
            </a:r>
            <a:endParaRPr lang="en-GB"/>
          </a:p>
        </p:txBody>
      </p:sp>
      <p:sp>
        <p:nvSpPr>
          <p:cNvPr id="3" name="Content Placeholder 2"/>
          <p:cNvSpPr>
            <a:spLocks noGrp="1"/>
          </p:cNvSpPr>
          <p:nvPr>
            <p:ph sz="half" idx="1"/>
          </p:nvPr>
        </p:nvSpPr>
        <p:spPr>
          <a:xfrm>
            <a:off x="457199" y="1511301"/>
            <a:ext cx="8119241" cy="2540438"/>
          </a:xfrm>
        </p:spPr>
        <p:txBody>
          <a:bodyPr>
            <a:normAutofit fontScale="92500" lnSpcReduction="10000"/>
          </a:bodyPr>
          <a:lstStyle/>
          <a:p>
            <a:r>
              <a:rPr lang="en-US" smtClean="0"/>
              <a:t>Broad pulses reduce the temporal spacing between consecutive pulses</a:t>
            </a:r>
          </a:p>
          <a:p>
            <a:r>
              <a:rPr lang="en-US" smtClean="0"/>
              <a:t>Need to limit the effect of “pile-up” </a:t>
            </a:r>
            <a:r>
              <a:rPr lang="en-US" smtClean="0">
                <a:sym typeface="Wingdings" pitchFamily="2" charset="2"/>
              </a:rPr>
              <a:t> pulses not too </a:t>
            </a:r>
            <a:r>
              <a:rPr lang="en-US" err="1" smtClean="0">
                <a:sym typeface="Wingdings" pitchFamily="2" charset="2"/>
              </a:rPr>
              <a:t>borad</a:t>
            </a:r>
            <a:endParaRPr lang="en-US" smtClean="0">
              <a:sym typeface="Wingdings" pitchFamily="2" charset="2"/>
            </a:endParaRPr>
          </a:p>
          <a:p>
            <a:r>
              <a:rPr lang="en-US" smtClean="0">
                <a:sym typeface="Wingdings" pitchFamily="2" charset="2"/>
              </a:rPr>
              <a:t>As usual in life: a compromise, in this case made out of RC and CR filters</a:t>
            </a:r>
            <a:endParaRPr lang="en-GB"/>
          </a:p>
        </p:txBody>
      </p:sp>
      <p:pic>
        <p:nvPicPr>
          <p:cNvPr id="7" name="Content Placeholder 6" descr="pulseshaper_2.png"/>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973306" y="3831021"/>
            <a:ext cx="7199589" cy="2680138"/>
          </a:xfrm>
        </p:spPr>
      </p:pic>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07D54875-01C8-447A-8F3C-36A5E597D9D0}"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pPr/>
              <a:t>32</a:t>
            </a:fld>
            <a:endParaRPr lang="en-US"/>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lstStyle/>
          <a:p>
            <a:pPr eaLnBrk="1" hangingPunct="1"/>
            <a:r>
              <a:rPr lang="en-US" sz="3200" dirty="0" smtClean="0"/>
              <a:t>The read-out chain</a:t>
            </a:r>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3" name="Rectangle 10"/>
          <p:cNvSpPr>
            <a:spLocks noChangeArrowheads="1"/>
          </p:cNvSpPr>
          <p:nvPr/>
        </p:nvSpPr>
        <p:spPr bwMode="auto">
          <a:xfrm>
            <a:off x="5059363" y="1149350"/>
            <a:ext cx="1734449" cy="400752"/>
          </a:xfrm>
          <a:prstGeom prst="rect">
            <a:avLst/>
          </a:prstGeom>
          <a:noFill/>
          <a:ln w="9525">
            <a:noFill/>
            <a:miter lim="800000"/>
            <a:headEnd/>
            <a:tailEnd/>
          </a:ln>
        </p:spPr>
        <p:txBody>
          <a:bodyPr wrap="none" lIns="92075" tIns="46038" rIns="92075" bIns="46038">
            <a:spAutoFit/>
          </a:bodyPr>
          <a:lstStyle/>
          <a:p>
            <a:pPr eaLnBrk="0" hangingPunct="0"/>
            <a:r>
              <a:rPr lang="en-US" sz="2000" dirty="0" smtClean="0"/>
              <a:t>Pre-amplifier</a:t>
            </a:r>
            <a:endParaRPr lang="en-US" sz="2000" dirty="0"/>
          </a:p>
        </p:txBody>
      </p:sp>
      <p:sp>
        <p:nvSpPr>
          <p:cNvPr id="79884" name="Rectangle 11"/>
          <p:cNvSpPr>
            <a:spLocks noChangeArrowheads="1"/>
          </p:cNvSpPr>
          <p:nvPr/>
        </p:nvSpPr>
        <p:spPr bwMode="auto">
          <a:xfrm>
            <a:off x="5059363" y="1539875"/>
            <a:ext cx="736600" cy="396875"/>
          </a:xfrm>
          <a:prstGeom prst="rect">
            <a:avLst/>
          </a:prstGeom>
          <a:noFill/>
          <a:ln w="9525">
            <a:noFill/>
            <a:miter lim="800000"/>
            <a:headEnd/>
            <a:tailEnd/>
          </a:ln>
        </p:spPr>
        <p:txBody>
          <a:bodyPr wrap="none" lIns="92075" tIns="46038" rIns="92075" bIns="46038">
            <a:spAutoFit/>
          </a:bodyPr>
          <a:lstStyle/>
          <a:p>
            <a:pPr eaLnBrk="0" hangingPunct="0"/>
            <a:r>
              <a:rPr lang="en-US" sz="2000"/>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1" name="Rectangle 18"/>
          <p:cNvSpPr>
            <a:spLocks noChangeArrowheads="1"/>
          </p:cNvSpPr>
          <p:nvPr/>
        </p:nvSpPr>
        <p:spPr bwMode="auto">
          <a:xfrm>
            <a:off x="5059363" y="1990725"/>
            <a:ext cx="1054100" cy="396875"/>
          </a:xfrm>
          <a:prstGeom prst="rect">
            <a:avLst/>
          </a:prstGeom>
          <a:noFill/>
          <a:ln w="9525">
            <a:noFill/>
            <a:miter lim="800000"/>
            <a:headEnd/>
            <a:tailEnd/>
          </a:ln>
        </p:spPr>
        <p:txBody>
          <a:bodyPr wrap="none" lIns="92075" tIns="46038" rIns="92075" bIns="46038">
            <a:spAutoFit/>
          </a:bodyPr>
          <a:lstStyle/>
          <a:p>
            <a:pPr eaLnBrk="0" hangingPunct="0"/>
            <a:r>
              <a:rPr lang="en-US" sz="2000"/>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7" name="Rectangle 24"/>
          <p:cNvSpPr>
            <a:spLocks noChangeArrowheads="1"/>
          </p:cNvSpPr>
          <p:nvPr/>
        </p:nvSpPr>
        <p:spPr bwMode="auto">
          <a:xfrm>
            <a:off x="5059363" y="2522538"/>
            <a:ext cx="2625725" cy="396875"/>
          </a:xfrm>
          <a:prstGeom prst="rect">
            <a:avLst/>
          </a:prstGeom>
          <a:noFill/>
          <a:ln w="9525">
            <a:noFill/>
            <a:miter lim="800000"/>
            <a:headEnd/>
            <a:tailEnd/>
          </a:ln>
        </p:spPr>
        <p:txBody>
          <a:bodyPr wrap="none" lIns="92075" tIns="46038" rIns="92075" bIns="46038">
            <a:spAutoFit/>
          </a:bodyPr>
          <a:lstStyle/>
          <a:p>
            <a:pPr eaLnBrk="0" hangingPunct="0"/>
            <a:r>
              <a:rPr lang="en-US" sz="2000"/>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79905" name="Rectangle 32"/>
          <p:cNvSpPr>
            <a:spLocks noChangeArrowheads="1"/>
          </p:cNvSpPr>
          <p:nvPr/>
        </p:nvSpPr>
        <p:spPr bwMode="auto">
          <a:xfrm>
            <a:off x="1909763" y="2890838"/>
            <a:ext cx="1538287" cy="396875"/>
          </a:xfrm>
          <a:prstGeom prst="rect">
            <a:avLst/>
          </a:prstGeom>
          <a:noFill/>
          <a:ln w="9525">
            <a:noFill/>
            <a:miter lim="800000"/>
            <a:headEnd/>
            <a:tailEnd/>
          </a:ln>
        </p:spPr>
        <p:txBody>
          <a:bodyPr wrap="none" lIns="92075" tIns="46038" rIns="92075" bIns="46038">
            <a:spAutoFit/>
          </a:bodyPr>
          <a:lstStyle/>
          <a:p>
            <a:pPr eaLnBrk="0" hangingPunct="0"/>
            <a:r>
              <a:rPr lang="en-US" sz="2000"/>
              <a:t>clock (TTC)</a:t>
            </a:r>
          </a:p>
        </p:txBody>
      </p:sp>
      <p:sp>
        <p:nvSpPr>
          <p:cNvPr id="79906" name="Rectangle 33"/>
          <p:cNvSpPr>
            <a:spLocks noChangeArrowheads="1"/>
          </p:cNvSpPr>
          <p:nvPr/>
        </p:nvSpPr>
        <p:spPr bwMode="auto">
          <a:xfrm>
            <a:off x="5059363" y="3049588"/>
            <a:ext cx="1323975" cy="396875"/>
          </a:xfrm>
          <a:prstGeom prst="rect">
            <a:avLst/>
          </a:prstGeom>
          <a:noFill/>
          <a:ln w="9525">
            <a:noFill/>
            <a:miter lim="800000"/>
            <a:headEnd/>
            <a:tailEnd/>
          </a:ln>
        </p:spPr>
        <p:txBody>
          <a:bodyPr wrap="none" lIns="92075" tIns="46038" rIns="92075" bIns="46038">
            <a:spAutoFit/>
          </a:bodyPr>
          <a:lstStyle/>
          <a:p>
            <a:pPr eaLnBrk="0" hangingPunct="0"/>
            <a:r>
              <a:rPr lang="en-US" sz="2000"/>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27" name="Rectangle 54"/>
          <p:cNvSpPr>
            <a:spLocks noChangeArrowheads="1"/>
          </p:cNvSpPr>
          <p:nvPr/>
        </p:nvSpPr>
        <p:spPr bwMode="auto">
          <a:xfrm>
            <a:off x="5059363" y="3471863"/>
            <a:ext cx="1535112" cy="396875"/>
          </a:xfrm>
          <a:prstGeom prst="rect">
            <a:avLst/>
          </a:prstGeom>
          <a:noFill/>
          <a:ln w="9525">
            <a:noFill/>
            <a:miter lim="800000"/>
            <a:headEnd/>
            <a:tailEnd/>
          </a:ln>
        </p:spPr>
        <p:txBody>
          <a:bodyPr wrap="none" lIns="92075" tIns="46038" rIns="92075" bIns="46038">
            <a:spAutoFit/>
          </a:bodyPr>
          <a:lstStyle/>
          <a:p>
            <a:pPr eaLnBrk="0" hangingPunct="0"/>
            <a:r>
              <a:rPr lang="en-US" sz="2000"/>
              <a:t>Digital filter</a:t>
            </a:r>
          </a:p>
        </p:txBody>
      </p:sp>
      <p:sp>
        <p:nvSpPr>
          <p:cNvPr id="79928" name="Rectangle 55"/>
          <p:cNvSpPr>
            <a:spLocks noChangeArrowheads="1"/>
          </p:cNvSpPr>
          <p:nvPr/>
        </p:nvSpPr>
        <p:spPr bwMode="auto">
          <a:xfrm>
            <a:off x="5059363" y="3889375"/>
            <a:ext cx="2193925" cy="396875"/>
          </a:xfrm>
          <a:prstGeom prst="rect">
            <a:avLst/>
          </a:prstGeom>
          <a:noFill/>
          <a:ln w="9525">
            <a:noFill/>
            <a:miter lim="800000"/>
            <a:headEnd/>
            <a:tailEnd/>
          </a:ln>
        </p:spPr>
        <p:txBody>
          <a:bodyPr wrap="none" lIns="92075" tIns="46038" rIns="92075" bIns="46038">
            <a:spAutoFit/>
          </a:bodyPr>
          <a:lstStyle/>
          <a:p>
            <a:pPr eaLnBrk="0" hangingPunct="0"/>
            <a:r>
              <a:rPr lang="en-US" sz="2000"/>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9" name="Rectangle 66"/>
          <p:cNvSpPr>
            <a:spLocks noChangeArrowheads="1"/>
          </p:cNvSpPr>
          <p:nvPr/>
        </p:nvSpPr>
        <p:spPr bwMode="auto">
          <a:xfrm>
            <a:off x="5059363" y="4378325"/>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9" name="Rectangle 76"/>
          <p:cNvSpPr>
            <a:spLocks noChangeArrowheads="1"/>
          </p:cNvSpPr>
          <p:nvPr/>
        </p:nvSpPr>
        <p:spPr bwMode="auto">
          <a:xfrm>
            <a:off x="5059363" y="5627688"/>
            <a:ext cx="2454275" cy="396875"/>
          </a:xfrm>
          <a:prstGeom prst="rect">
            <a:avLst/>
          </a:prstGeom>
          <a:noFill/>
          <a:ln w="9525">
            <a:noFill/>
            <a:miter lim="800000"/>
            <a:headEnd/>
            <a:tailEnd/>
          </a:ln>
        </p:spPr>
        <p:txBody>
          <a:bodyPr wrap="none" lIns="92075" tIns="46038" rIns="92075" bIns="46038">
            <a:spAutoFit/>
          </a:bodyPr>
          <a:lstStyle/>
          <a:p>
            <a:pPr eaLnBrk="0" hangingPunct="0"/>
            <a:r>
              <a:rPr lang="en-US" sz="2000"/>
              <a:t>Format &amp; Readout</a:t>
            </a:r>
          </a:p>
        </p:txBody>
      </p:sp>
      <p:sp>
        <p:nvSpPr>
          <p:cNvPr id="79950" name="Rectangle 77"/>
          <p:cNvSpPr>
            <a:spLocks noChangeArrowheads="1"/>
          </p:cNvSpPr>
          <p:nvPr/>
        </p:nvSpPr>
        <p:spPr bwMode="auto">
          <a:xfrm>
            <a:off x="5059363" y="5319713"/>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51" name="Rectangle 78"/>
          <p:cNvSpPr>
            <a:spLocks noChangeArrowheads="1"/>
          </p:cNvSpPr>
          <p:nvPr/>
        </p:nvSpPr>
        <p:spPr bwMode="auto">
          <a:xfrm>
            <a:off x="5059363" y="4859338"/>
            <a:ext cx="2443162" cy="396875"/>
          </a:xfrm>
          <a:prstGeom prst="rect">
            <a:avLst/>
          </a:prstGeom>
          <a:noFill/>
          <a:ln w="9525">
            <a:noFill/>
            <a:miter lim="800000"/>
            <a:headEnd/>
            <a:tailEnd/>
          </a:ln>
        </p:spPr>
        <p:txBody>
          <a:bodyPr wrap="none" lIns="92075" tIns="46038" rIns="92075" bIns="46038">
            <a:spAutoFit/>
          </a:bodyPr>
          <a:lstStyle/>
          <a:p>
            <a:pPr eaLnBrk="0" hangingPunct="0"/>
            <a:r>
              <a:rPr lang="en-US" sz="2000"/>
              <a:t>Feature extraction</a:t>
            </a:r>
          </a:p>
        </p:txBody>
      </p:sp>
      <p:sp>
        <p:nvSpPr>
          <p:cNvPr id="79952" name="Rectangle 79"/>
          <p:cNvSpPr>
            <a:spLocks noChangeArrowheads="1"/>
          </p:cNvSpPr>
          <p:nvPr/>
        </p:nvSpPr>
        <p:spPr bwMode="auto">
          <a:xfrm>
            <a:off x="5059363" y="746125"/>
            <a:ext cx="2344737" cy="400050"/>
          </a:xfrm>
          <a:prstGeom prst="rect">
            <a:avLst/>
          </a:prstGeom>
          <a:noFill/>
          <a:ln w="9525">
            <a:noFill/>
            <a:miter lim="800000"/>
            <a:headEnd/>
            <a:tailEnd/>
          </a:ln>
        </p:spPr>
        <p:txBody>
          <a:bodyPr wrap="none" lIns="92075" tIns="46038" rIns="92075" bIns="46038">
            <a:spAutoFit/>
          </a:bodyPr>
          <a:lstStyle/>
          <a:p>
            <a:pPr eaLnBrk="0" hangingPunct="0"/>
            <a:r>
              <a:rPr lang="en-US" sz="2000"/>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p>
        </p:txBody>
      </p:sp>
      <p:sp>
        <p:nvSpPr>
          <p:cNvPr id="79954" name="Rectangle 81"/>
          <p:cNvSpPr>
            <a:spLocks noChangeArrowheads="1"/>
          </p:cNvSpPr>
          <p:nvPr/>
        </p:nvSpPr>
        <p:spPr bwMode="auto">
          <a:xfrm>
            <a:off x="5072063" y="6069013"/>
            <a:ext cx="3459162" cy="396875"/>
          </a:xfrm>
          <a:prstGeom prst="rect">
            <a:avLst/>
          </a:prstGeom>
          <a:noFill/>
          <a:ln w="9525">
            <a:noFill/>
            <a:miter lim="800000"/>
            <a:headEnd/>
            <a:tailEnd/>
          </a:ln>
        </p:spPr>
        <p:txBody>
          <a:bodyPr wrap="none" lIns="92075" tIns="46038" rIns="92075" bIns="46038">
            <a:spAutoFit/>
          </a:bodyPr>
          <a:lstStyle/>
          <a:p>
            <a:pPr eaLnBrk="0" hangingPunct="0"/>
            <a:r>
              <a:rPr lang="en-US" sz="2000"/>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Times" charset="0"/>
            </a:endParaRPr>
          </a:p>
        </p:txBody>
      </p:sp>
      <p:sp>
        <p:nvSpPr>
          <p:cNvPr id="79957" name="Footer Placeholder 85"/>
          <p:cNvSpPr>
            <a:spLocks noGrp="1"/>
          </p:cNvSpPr>
          <p:nvPr>
            <p:ph type="ftr" sz="quarter" idx="10"/>
          </p:nvPr>
        </p:nvSpPr>
        <p:spPr>
          <a:noFill/>
        </p:spPr>
        <p:txBody>
          <a:bodyPr/>
          <a:lstStyle/>
          <a:p>
            <a:r>
              <a:rPr lang="en-US" smtClean="0"/>
              <a:t>Intro to Detector Readout ISOTDAQ  2011, N. Neufeld CERN/PH</a:t>
            </a:r>
            <a:endParaRPr lang="en-US"/>
          </a:p>
        </p:txBody>
      </p:sp>
      <p:sp>
        <p:nvSpPr>
          <p:cNvPr id="85" name="Oval 84"/>
          <p:cNvSpPr/>
          <p:nvPr/>
        </p:nvSpPr>
        <p:spPr>
          <a:xfrm>
            <a:off x="2266950" y="3166281"/>
            <a:ext cx="3714750" cy="13101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GB"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Analog/Digital/binary</a:t>
            </a:r>
          </a:p>
        </p:txBody>
      </p:sp>
      <p:sp>
        <p:nvSpPr>
          <p:cNvPr id="177155" name="Rectangle 3"/>
          <p:cNvSpPr>
            <a:spLocks noGrp="1" noChangeArrowheads="1"/>
          </p:cNvSpPr>
          <p:nvPr>
            <p:ph idx="1"/>
          </p:nvPr>
        </p:nvSpPr>
        <p:spPr>
          <a:xfrm>
            <a:off x="457200" y="1419021"/>
            <a:ext cx="4732317" cy="4946153"/>
          </a:xfrm>
        </p:spPr>
        <p:txBody>
          <a:bodyPr>
            <a:normAutofit fontScale="62500" lnSpcReduction="20000"/>
          </a:bodyPr>
          <a:lstStyle/>
          <a:p>
            <a:pPr marL="0" indent="0">
              <a:lnSpc>
                <a:spcPct val="120000"/>
              </a:lnSpc>
              <a:buNone/>
            </a:pPr>
            <a:r>
              <a:rPr lang="en-US" dirty="0"/>
              <a:t>After </a:t>
            </a:r>
            <a:r>
              <a:rPr lang="en-US" dirty="0" smtClean="0"/>
              <a:t>amplification </a:t>
            </a:r>
            <a:r>
              <a:rPr lang="en-US" dirty="0"/>
              <a:t>and shaping the signals must at some point be </a:t>
            </a:r>
            <a:r>
              <a:rPr lang="en-US" dirty="0" smtClean="0"/>
              <a:t>digitized </a:t>
            </a:r>
            <a:r>
              <a:rPr lang="en-US" dirty="0"/>
              <a:t>to allow </a:t>
            </a:r>
            <a:r>
              <a:rPr lang="en-US" dirty="0" smtClean="0"/>
              <a:t>for DAQ and  further processing by computers </a:t>
            </a:r>
            <a:endParaRPr lang="en-US" dirty="0"/>
          </a:p>
          <a:p>
            <a:pPr marL="514350" indent="-514350">
              <a:lnSpc>
                <a:spcPct val="120000"/>
              </a:lnSpc>
              <a:buFont typeface="+mj-lt"/>
              <a:buAutoNum type="arabicPeriod"/>
            </a:pPr>
            <a:r>
              <a:rPr lang="en-US" dirty="0"/>
              <a:t>Analog </a:t>
            </a:r>
            <a:r>
              <a:rPr lang="en-US" dirty="0" smtClean="0"/>
              <a:t>readout: </a:t>
            </a:r>
            <a:r>
              <a:rPr lang="en-US" dirty="0"/>
              <a:t> </a:t>
            </a:r>
            <a:r>
              <a:rPr lang="en-US" dirty="0" smtClean="0"/>
              <a:t>analog buffering ; digitization after transmission off detector</a:t>
            </a:r>
            <a:endParaRPr lang="en-US" dirty="0"/>
          </a:p>
          <a:p>
            <a:pPr marL="514350" indent="-514350">
              <a:lnSpc>
                <a:spcPct val="120000"/>
              </a:lnSpc>
              <a:buFont typeface="+mj-lt"/>
              <a:buAutoNum type="arabicPeriod"/>
            </a:pPr>
            <a:r>
              <a:rPr lang="en-US" dirty="0" smtClean="0"/>
              <a:t>Digital readout with analog buffer</a:t>
            </a:r>
            <a:endParaRPr lang="en-US" dirty="0"/>
          </a:p>
          <a:p>
            <a:pPr marL="514350" indent="-514350">
              <a:lnSpc>
                <a:spcPct val="120000"/>
              </a:lnSpc>
              <a:buFont typeface="+mj-lt"/>
              <a:buAutoNum type="arabicPeriod"/>
            </a:pPr>
            <a:r>
              <a:rPr lang="en-US" dirty="0"/>
              <a:t>Digital </a:t>
            </a:r>
            <a:r>
              <a:rPr lang="en-US" dirty="0" smtClean="0"/>
              <a:t>readout with digital buffer </a:t>
            </a:r>
            <a:endParaRPr lang="en-US" dirty="0"/>
          </a:p>
          <a:p>
            <a:pPr>
              <a:lnSpc>
                <a:spcPct val="120000"/>
              </a:lnSpc>
            </a:pPr>
            <a:r>
              <a:rPr lang="en-US" i="1" dirty="0" smtClean="0"/>
              <a:t>Binary</a:t>
            </a:r>
            <a:r>
              <a:rPr lang="en-US" i="1" dirty="0"/>
              <a:t>:</a:t>
            </a:r>
            <a:r>
              <a:rPr lang="en-US" dirty="0"/>
              <a:t> discriminator right after shaping</a:t>
            </a:r>
          </a:p>
          <a:p>
            <a:pPr lvl="1">
              <a:lnSpc>
                <a:spcPct val="120000"/>
              </a:lnSpc>
            </a:pPr>
            <a:r>
              <a:rPr lang="en-US" dirty="0"/>
              <a:t>Binary tracking</a:t>
            </a:r>
          </a:p>
          <a:p>
            <a:pPr lvl="1">
              <a:lnSpc>
                <a:spcPct val="120000"/>
              </a:lnSpc>
            </a:pPr>
            <a:r>
              <a:rPr lang="en-US" dirty="0"/>
              <a:t>Drift time </a:t>
            </a:r>
            <a:r>
              <a:rPr lang="en-US" dirty="0" smtClean="0"/>
              <a:t>measurement</a:t>
            </a:r>
            <a:endParaRPr lang="en-US" dirty="0"/>
          </a:p>
        </p:txBody>
      </p:sp>
      <p:sp>
        <p:nvSpPr>
          <p:cNvPr id="423"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427" name="Slide Number Placeholder 426"/>
          <p:cNvSpPr>
            <a:spLocks noGrp="1"/>
          </p:cNvSpPr>
          <p:nvPr>
            <p:ph type="sldNum" sz="quarter" idx="11"/>
          </p:nvPr>
        </p:nvSpPr>
        <p:spPr/>
        <p:txBody>
          <a:bodyPr/>
          <a:lstStyle/>
          <a:p>
            <a:fld id="{9ECC0FC1-A78D-46C6-BB12-B0D98A81EE04}" type="slidenum">
              <a:rPr lang="en-US" smtClean="0"/>
              <a:pPr/>
              <a:t>33</a:t>
            </a:fld>
            <a:endParaRPr lang="en-US"/>
          </a:p>
        </p:txBody>
      </p:sp>
      <p:grpSp>
        <p:nvGrpSpPr>
          <p:cNvPr id="424" name="Group 423"/>
          <p:cNvGrpSpPr/>
          <p:nvPr/>
        </p:nvGrpSpPr>
        <p:grpSpPr>
          <a:xfrm>
            <a:off x="5265681" y="677919"/>
            <a:ext cx="3425936" cy="1771213"/>
            <a:chOff x="6227763" y="2466975"/>
            <a:chExt cx="2700337" cy="1069975"/>
          </a:xfrm>
        </p:grpSpPr>
        <p:sp>
          <p:nvSpPr>
            <p:cNvPr id="177324" name="AutoShape 172"/>
            <p:cNvSpPr>
              <a:spLocks noChangeArrowheads="1"/>
            </p:cNvSpPr>
            <p:nvPr/>
          </p:nvSpPr>
          <p:spPr bwMode="auto">
            <a:xfrm rot="5400000">
              <a:off x="6300787" y="2782888"/>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323" name="AutoShape 171"/>
            <p:cNvSpPr>
              <a:spLocks noChangeArrowheads="1"/>
            </p:cNvSpPr>
            <p:nvPr/>
          </p:nvSpPr>
          <p:spPr bwMode="auto">
            <a:xfrm rot="5400000">
              <a:off x="6264275" y="2854326"/>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322" name="AutoShape 170"/>
            <p:cNvSpPr>
              <a:spLocks noChangeArrowheads="1"/>
            </p:cNvSpPr>
            <p:nvPr/>
          </p:nvSpPr>
          <p:spPr bwMode="auto">
            <a:xfrm rot="5400000">
              <a:off x="6227762" y="2925763"/>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273" name="Rectangle 121"/>
            <p:cNvSpPr>
              <a:spLocks noChangeArrowheads="1"/>
            </p:cNvSpPr>
            <p:nvPr/>
          </p:nvSpPr>
          <p:spPr bwMode="auto">
            <a:xfrm>
              <a:off x="6697663" y="2743200"/>
              <a:ext cx="1008062"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272" name="Rectangle 120"/>
            <p:cNvSpPr>
              <a:spLocks noChangeArrowheads="1"/>
            </p:cNvSpPr>
            <p:nvPr/>
          </p:nvSpPr>
          <p:spPr bwMode="auto">
            <a:xfrm>
              <a:off x="6661150" y="2779713"/>
              <a:ext cx="1008063"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271" name="Rectangle 119"/>
            <p:cNvSpPr>
              <a:spLocks noChangeArrowheads="1"/>
            </p:cNvSpPr>
            <p:nvPr/>
          </p:nvSpPr>
          <p:spPr bwMode="auto">
            <a:xfrm>
              <a:off x="6624638" y="2816225"/>
              <a:ext cx="1008062"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156" name="AutoShape 4"/>
            <p:cNvSpPr>
              <a:spLocks noChangeArrowheads="1"/>
            </p:cNvSpPr>
            <p:nvPr/>
          </p:nvSpPr>
          <p:spPr bwMode="auto">
            <a:xfrm rot="5400000">
              <a:off x="6191250" y="2997201"/>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157" name="Line 5"/>
            <p:cNvSpPr>
              <a:spLocks noChangeShapeType="1"/>
            </p:cNvSpPr>
            <p:nvPr/>
          </p:nvSpPr>
          <p:spPr bwMode="auto">
            <a:xfrm>
              <a:off x="6443663" y="3105150"/>
              <a:ext cx="144462" cy="0"/>
            </a:xfrm>
            <a:prstGeom prst="line">
              <a:avLst/>
            </a:prstGeom>
            <a:noFill/>
            <a:ln w="9525">
              <a:solidFill>
                <a:schemeClr val="tx1"/>
              </a:solidFill>
              <a:round/>
              <a:headEnd/>
              <a:tailEnd/>
            </a:ln>
            <a:effectLst/>
          </p:spPr>
          <p:txBody>
            <a:bodyPr/>
            <a:lstStyle/>
            <a:p>
              <a:endParaRPr lang="en-US"/>
            </a:p>
          </p:txBody>
        </p:sp>
        <p:sp>
          <p:nvSpPr>
            <p:cNvPr id="177158" name="Rectangle 6"/>
            <p:cNvSpPr>
              <a:spLocks noChangeArrowheads="1"/>
            </p:cNvSpPr>
            <p:nvPr/>
          </p:nvSpPr>
          <p:spPr bwMode="auto">
            <a:xfrm>
              <a:off x="6588125" y="2852738"/>
              <a:ext cx="1008063"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159" name="Rectangle 7"/>
            <p:cNvSpPr>
              <a:spLocks noChangeArrowheads="1"/>
            </p:cNvSpPr>
            <p:nvPr/>
          </p:nvSpPr>
          <p:spPr bwMode="auto">
            <a:xfrm>
              <a:off x="6588125" y="3392488"/>
              <a:ext cx="1008063" cy="144462"/>
            </a:xfrm>
            <a:prstGeom prst="rect">
              <a:avLst/>
            </a:prstGeom>
            <a:solidFill>
              <a:schemeClr val="bg1"/>
            </a:solidFill>
            <a:ln w="9525">
              <a:solidFill>
                <a:schemeClr val="tx1"/>
              </a:solidFill>
              <a:miter lim="800000"/>
              <a:headEnd/>
              <a:tailEnd/>
            </a:ln>
            <a:effectLst/>
          </p:spPr>
          <p:txBody>
            <a:bodyPr wrap="none" anchor="ctr"/>
            <a:lstStyle/>
            <a:p>
              <a:r>
                <a:rPr lang="en-US"/>
                <a:t>control</a:t>
              </a:r>
            </a:p>
          </p:txBody>
        </p:sp>
        <p:sp>
          <p:nvSpPr>
            <p:cNvPr id="177160" name="Text Box 8"/>
            <p:cNvSpPr txBox="1">
              <a:spLocks noChangeArrowheads="1"/>
            </p:cNvSpPr>
            <p:nvPr/>
          </p:nvSpPr>
          <p:spPr bwMode="auto">
            <a:xfrm>
              <a:off x="6624638" y="2466975"/>
              <a:ext cx="1793150" cy="223110"/>
            </a:xfrm>
            <a:prstGeom prst="rect">
              <a:avLst/>
            </a:prstGeom>
            <a:noFill/>
            <a:ln w="9525">
              <a:noFill/>
              <a:miter lim="800000"/>
              <a:headEnd/>
              <a:tailEnd/>
            </a:ln>
            <a:effectLst/>
          </p:spPr>
          <p:txBody>
            <a:bodyPr wrap="none">
              <a:spAutoFit/>
            </a:bodyPr>
            <a:lstStyle/>
            <a:p>
              <a:pPr algn="l"/>
              <a:r>
                <a:rPr lang="en-US" smtClean="0"/>
                <a:t>1) Analog </a:t>
              </a:r>
              <a:r>
                <a:rPr lang="en-US"/>
                <a:t>memory</a:t>
              </a:r>
            </a:p>
          </p:txBody>
        </p:sp>
        <p:grpSp>
          <p:nvGrpSpPr>
            <p:cNvPr id="5" name="Group 15"/>
            <p:cNvGrpSpPr>
              <a:grpSpLocks/>
            </p:cNvGrpSpPr>
            <p:nvPr/>
          </p:nvGrpSpPr>
          <p:grpSpPr bwMode="auto">
            <a:xfrm>
              <a:off x="6624638" y="2889250"/>
              <a:ext cx="73025" cy="179388"/>
              <a:chOff x="3855" y="2682"/>
              <a:chExt cx="46" cy="113"/>
            </a:xfrm>
          </p:grpSpPr>
          <p:sp>
            <p:nvSpPr>
              <p:cNvPr id="177161" name="Line 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63" name="Line 11"/>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6" name="Group 14"/>
              <p:cNvGrpSpPr>
                <a:grpSpLocks/>
              </p:cNvGrpSpPr>
              <p:nvPr/>
            </p:nvGrpSpPr>
            <p:grpSpPr bwMode="auto">
              <a:xfrm flipV="1">
                <a:off x="3855" y="2750"/>
                <a:ext cx="46" cy="45"/>
                <a:chOff x="3968" y="2795"/>
                <a:chExt cx="46" cy="45"/>
              </a:xfrm>
            </p:grpSpPr>
            <p:sp>
              <p:nvSpPr>
                <p:cNvPr id="177164" name="Line 1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65" name="Line 1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7" name="Group 16"/>
            <p:cNvGrpSpPr>
              <a:grpSpLocks/>
            </p:cNvGrpSpPr>
            <p:nvPr/>
          </p:nvGrpSpPr>
          <p:grpSpPr bwMode="auto">
            <a:xfrm>
              <a:off x="6732588" y="2889250"/>
              <a:ext cx="73025" cy="179388"/>
              <a:chOff x="3855" y="2682"/>
              <a:chExt cx="46" cy="113"/>
            </a:xfrm>
          </p:grpSpPr>
          <p:sp>
            <p:nvSpPr>
              <p:cNvPr id="177169" name="Line 1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70" name="Line 1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8" name="Group 19"/>
              <p:cNvGrpSpPr>
                <a:grpSpLocks/>
              </p:cNvGrpSpPr>
              <p:nvPr/>
            </p:nvGrpSpPr>
            <p:grpSpPr bwMode="auto">
              <a:xfrm flipV="1">
                <a:off x="3855" y="2750"/>
                <a:ext cx="46" cy="45"/>
                <a:chOff x="3968" y="2795"/>
                <a:chExt cx="46" cy="45"/>
              </a:xfrm>
            </p:grpSpPr>
            <p:sp>
              <p:nvSpPr>
                <p:cNvPr id="177172" name="Line 2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73" name="Line 2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9" name="Group 22"/>
            <p:cNvGrpSpPr>
              <a:grpSpLocks/>
            </p:cNvGrpSpPr>
            <p:nvPr/>
          </p:nvGrpSpPr>
          <p:grpSpPr bwMode="auto">
            <a:xfrm>
              <a:off x="6840538" y="2889250"/>
              <a:ext cx="73025" cy="179388"/>
              <a:chOff x="3855" y="2682"/>
              <a:chExt cx="46" cy="113"/>
            </a:xfrm>
          </p:grpSpPr>
          <p:sp>
            <p:nvSpPr>
              <p:cNvPr id="177175" name="Line 2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76" name="Line 2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0" name="Group 25"/>
              <p:cNvGrpSpPr>
                <a:grpSpLocks/>
              </p:cNvGrpSpPr>
              <p:nvPr/>
            </p:nvGrpSpPr>
            <p:grpSpPr bwMode="auto">
              <a:xfrm flipV="1">
                <a:off x="3855" y="2750"/>
                <a:ext cx="46" cy="45"/>
                <a:chOff x="3968" y="2795"/>
                <a:chExt cx="46" cy="45"/>
              </a:xfrm>
            </p:grpSpPr>
            <p:sp>
              <p:nvSpPr>
                <p:cNvPr id="177178" name="Line 2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79" name="Line 2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1" name="Group 28"/>
            <p:cNvGrpSpPr>
              <a:grpSpLocks/>
            </p:cNvGrpSpPr>
            <p:nvPr/>
          </p:nvGrpSpPr>
          <p:grpSpPr bwMode="auto">
            <a:xfrm>
              <a:off x="7488238" y="2889250"/>
              <a:ext cx="73025" cy="179388"/>
              <a:chOff x="3855" y="2682"/>
              <a:chExt cx="46" cy="113"/>
            </a:xfrm>
          </p:grpSpPr>
          <p:sp>
            <p:nvSpPr>
              <p:cNvPr id="177181" name="Line 2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82" name="Line 3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2" name="Group 31"/>
              <p:cNvGrpSpPr>
                <a:grpSpLocks/>
              </p:cNvGrpSpPr>
              <p:nvPr/>
            </p:nvGrpSpPr>
            <p:grpSpPr bwMode="auto">
              <a:xfrm flipV="1">
                <a:off x="3855" y="2750"/>
                <a:ext cx="46" cy="45"/>
                <a:chOff x="3968" y="2795"/>
                <a:chExt cx="46" cy="45"/>
              </a:xfrm>
            </p:grpSpPr>
            <p:sp>
              <p:nvSpPr>
                <p:cNvPr id="177184" name="Line 3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85" name="Line 3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3" name="Group 34"/>
            <p:cNvGrpSpPr>
              <a:grpSpLocks/>
            </p:cNvGrpSpPr>
            <p:nvPr/>
          </p:nvGrpSpPr>
          <p:grpSpPr bwMode="auto">
            <a:xfrm>
              <a:off x="6948488" y="2889250"/>
              <a:ext cx="73025" cy="179388"/>
              <a:chOff x="3855" y="2682"/>
              <a:chExt cx="46" cy="113"/>
            </a:xfrm>
          </p:grpSpPr>
          <p:sp>
            <p:nvSpPr>
              <p:cNvPr id="177187" name="Line 3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88" name="Line 3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4" name="Group 37"/>
              <p:cNvGrpSpPr>
                <a:grpSpLocks/>
              </p:cNvGrpSpPr>
              <p:nvPr/>
            </p:nvGrpSpPr>
            <p:grpSpPr bwMode="auto">
              <a:xfrm flipV="1">
                <a:off x="3855" y="2750"/>
                <a:ext cx="46" cy="45"/>
                <a:chOff x="3968" y="2795"/>
                <a:chExt cx="46" cy="45"/>
              </a:xfrm>
            </p:grpSpPr>
            <p:sp>
              <p:nvSpPr>
                <p:cNvPr id="177190" name="Line 3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91" name="Line 3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5" name="Group 40"/>
            <p:cNvGrpSpPr>
              <a:grpSpLocks/>
            </p:cNvGrpSpPr>
            <p:nvPr/>
          </p:nvGrpSpPr>
          <p:grpSpPr bwMode="auto">
            <a:xfrm>
              <a:off x="7056438" y="2889250"/>
              <a:ext cx="73025" cy="179388"/>
              <a:chOff x="3855" y="2682"/>
              <a:chExt cx="46" cy="113"/>
            </a:xfrm>
          </p:grpSpPr>
          <p:sp>
            <p:nvSpPr>
              <p:cNvPr id="177193" name="Line 4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194" name="Line 4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6" name="Group 43"/>
              <p:cNvGrpSpPr>
                <a:grpSpLocks/>
              </p:cNvGrpSpPr>
              <p:nvPr/>
            </p:nvGrpSpPr>
            <p:grpSpPr bwMode="auto">
              <a:xfrm flipV="1">
                <a:off x="3855" y="2750"/>
                <a:ext cx="46" cy="45"/>
                <a:chOff x="3968" y="2795"/>
                <a:chExt cx="46" cy="45"/>
              </a:xfrm>
            </p:grpSpPr>
            <p:sp>
              <p:nvSpPr>
                <p:cNvPr id="177196" name="Line 4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197" name="Line 4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 name="Group 46"/>
            <p:cNvGrpSpPr>
              <a:grpSpLocks/>
            </p:cNvGrpSpPr>
            <p:nvPr/>
          </p:nvGrpSpPr>
          <p:grpSpPr bwMode="auto">
            <a:xfrm>
              <a:off x="7164388" y="2889250"/>
              <a:ext cx="73025" cy="179388"/>
              <a:chOff x="3855" y="2682"/>
              <a:chExt cx="46" cy="113"/>
            </a:xfrm>
          </p:grpSpPr>
          <p:sp>
            <p:nvSpPr>
              <p:cNvPr id="177199" name="Line 4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00" name="Line 4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8" name="Group 49"/>
              <p:cNvGrpSpPr>
                <a:grpSpLocks/>
              </p:cNvGrpSpPr>
              <p:nvPr/>
            </p:nvGrpSpPr>
            <p:grpSpPr bwMode="auto">
              <a:xfrm flipV="1">
                <a:off x="3855" y="2750"/>
                <a:ext cx="46" cy="45"/>
                <a:chOff x="3968" y="2795"/>
                <a:chExt cx="46" cy="45"/>
              </a:xfrm>
            </p:grpSpPr>
            <p:sp>
              <p:nvSpPr>
                <p:cNvPr id="177202" name="Line 5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03" name="Line 5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9" name="Group 52"/>
            <p:cNvGrpSpPr>
              <a:grpSpLocks/>
            </p:cNvGrpSpPr>
            <p:nvPr/>
          </p:nvGrpSpPr>
          <p:grpSpPr bwMode="auto">
            <a:xfrm>
              <a:off x="7272338" y="2889250"/>
              <a:ext cx="73025" cy="179388"/>
              <a:chOff x="3855" y="2682"/>
              <a:chExt cx="46" cy="113"/>
            </a:xfrm>
          </p:grpSpPr>
          <p:sp>
            <p:nvSpPr>
              <p:cNvPr id="177205" name="Line 5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06" name="Line 5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20" name="Group 55"/>
              <p:cNvGrpSpPr>
                <a:grpSpLocks/>
              </p:cNvGrpSpPr>
              <p:nvPr/>
            </p:nvGrpSpPr>
            <p:grpSpPr bwMode="auto">
              <a:xfrm flipV="1">
                <a:off x="3855" y="2750"/>
                <a:ext cx="46" cy="45"/>
                <a:chOff x="3968" y="2795"/>
                <a:chExt cx="46" cy="45"/>
              </a:xfrm>
            </p:grpSpPr>
            <p:sp>
              <p:nvSpPr>
                <p:cNvPr id="177208" name="Line 5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09" name="Line 5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21" name="Group 58"/>
            <p:cNvGrpSpPr>
              <a:grpSpLocks/>
            </p:cNvGrpSpPr>
            <p:nvPr/>
          </p:nvGrpSpPr>
          <p:grpSpPr bwMode="auto">
            <a:xfrm>
              <a:off x="7380288" y="2889250"/>
              <a:ext cx="73025" cy="179388"/>
              <a:chOff x="3855" y="2682"/>
              <a:chExt cx="46" cy="113"/>
            </a:xfrm>
          </p:grpSpPr>
          <p:sp>
            <p:nvSpPr>
              <p:cNvPr id="177211" name="Line 5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12" name="Line 6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22" name="Group 61"/>
              <p:cNvGrpSpPr>
                <a:grpSpLocks/>
              </p:cNvGrpSpPr>
              <p:nvPr/>
            </p:nvGrpSpPr>
            <p:grpSpPr bwMode="auto">
              <a:xfrm flipV="1">
                <a:off x="3855" y="2750"/>
                <a:ext cx="46" cy="45"/>
                <a:chOff x="3968" y="2795"/>
                <a:chExt cx="46" cy="45"/>
              </a:xfrm>
            </p:grpSpPr>
            <p:sp>
              <p:nvSpPr>
                <p:cNvPr id="177214" name="Line 6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15" name="Line 6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23" name="Group 64"/>
            <p:cNvGrpSpPr>
              <a:grpSpLocks/>
            </p:cNvGrpSpPr>
            <p:nvPr/>
          </p:nvGrpSpPr>
          <p:grpSpPr bwMode="auto">
            <a:xfrm>
              <a:off x="6624638" y="3105150"/>
              <a:ext cx="73025" cy="179388"/>
              <a:chOff x="3855" y="2682"/>
              <a:chExt cx="46" cy="113"/>
            </a:xfrm>
          </p:grpSpPr>
          <p:sp>
            <p:nvSpPr>
              <p:cNvPr id="177217" name="Line 6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18" name="Line 6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24" name="Group 67"/>
              <p:cNvGrpSpPr>
                <a:grpSpLocks/>
              </p:cNvGrpSpPr>
              <p:nvPr/>
            </p:nvGrpSpPr>
            <p:grpSpPr bwMode="auto">
              <a:xfrm flipV="1">
                <a:off x="3855" y="2750"/>
                <a:ext cx="46" cy="45"/>
                <a:chOff x="3968" y="2795"/>
                <a:chExt cx="46" cy="45"/>
              </a:xfrm>
            </p:grpSpPr>
            <p:sp>
              <p:nvSpPr>
                <p:cNvPr id="177220" name="Line 6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21" name="Line 6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25" name="Group 70"/>
            <p:cNvGrpSpPr>
              <a:grpSpLocks/>
            </p:cNvGrpSpPr>
            <p:nvPr/>
          </p:nvGrpSpPr>
          <p:grpSpPr bwMode="auto">
            <a:xfrm>
              <a:off x="6732588" y="3105150"/>
              <a:ext cx="73025" cy="179388"/>
              <a:chOff x="3855" y="2682"/>
              <a:chExt cx="46" cy="113"/>
            </a:xfrm>
          </p:grpSpPr>
          <p:sp>
            <p:nvSpPr>
              <p:cNvPr id="177223" name="Line 7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24" name="Line 7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26" name="Group 73"/>
              <p:cNvGrpSpPr>
                <a:grpSpLocks/>
              </p:cNvGrpSpPr>
              <p:nvPr/>
            </p:nvGrpSpPr>
            <p:grpSpPr bwMode="auto">
              <a:xfrm flipV="1">
                <a:off x="3855" y="2750"/>
                <a:ext cx="46" cy="45"/>
                <a:chOff x="3968" y="2795"/>
                <a:chExt cx="46" cy="45"/>
              </a:xfrm>
            </p:grpSpPr>
            <p:sp>
              <p:nvSpPr>
                <p:cNvPr id="177226" name="Line 7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27" name="Line 7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27" name="Group 76"/>
            <p:cNvGrpSpPr>
              <a:grpSpLocks/>
            </p:cNvGrpSpPr>
            <p:nvPr/>
          </p:nvGrpSpPr>
          <p:grpSpPr bwMode="auto">
            <a:xfrm>
              <a:off x="6840538" y="3105150"/>
              <a:ext cx="73025" cy="179388"/>
              <a:chOff x="3855" y="2682"/>
              <a:chExt cx="46" cy="113"/>
            </a:xfrm>
          </p:grpSpPr>
          <p:sp>
            <p:nvSpPr>
              <p:cNvPr id="177229" name="Line 7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30" name="Line 7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28" name="Group 79"/>
              <p:cNvGrpSpPr>
                <a:grpSpLocks/>
              </p:cNvGrpSpPr>
              <p:nvPr/>
            </p:nvGrpSpPr>
            <p:grpSpPr bwMode="auto">
              <a:xfrm flipV="1">
                <a:off x="3855" y="2750"/>
                <a:ext cx="46" cy="45"/>
                <a:chOff x="3968" y="2795"/>
                <a:chExt cx="46" cy="45"/>
              </a:xfrm>
            </p:grpSpPr>
            <p:sp>
              <p:nvSpPr>
                <p:cNvPr id="177232" name="Line 8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33" name="Line 8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29" name="Group 82"/>
            <p:cNvGrpSpPr>
              <a:grpSpLocks/>
            </p:cNvGrpSpPr>
            <p:nvPr/>
          </p:nvGrpSpPr>
          <p:grpSpPr bwMode="auto">
            <a:xfrm>
              <a:off x="7488238" y="3105150"/>
              <a:ext cx="73025" cy="179388"/>
              <a:chOff x="3855" y="2682"/>
              <a:chExt cx="46" cy="113"/>
            </a:xfrm>
          </p:grpSpPr>
          <p:sp>
            <p:nvSpPr>
              <p:cNvPr id="177235" name="Line 8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36" name="Line 8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30" name="Group 85"/>
              <p:cNvGrpSpPr>
                <a:grpSpLocks/>
              </p:cNvGrpSpPr>
              <p:nvPr/>
            </p:nvGrpSpPr>
            <p:grpSpPr bwMode="auto">
              <a:xfrm flipV="1">
                <a:off x="3855" y="2750"/>
                <a:ext cx="46" cy="45"/>
                <a:chOff x="3968" y="2795"/>
                <a:chExt cx="46" cy="45"/>
              </a:xfrm>
            </p:grpSpPr>
            <p:sp>
              <p:nvSpPr>
                <p:cNvPr id="177238" name="Line 8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39" name="Line 8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31" name="Group 88"/>
            <p:cNvGrpSpPr>
              <a:grpSpLocks/>
            </p:cNvGrpSpPr>
            <p:nvPr/>
          </p:nvGrpSpPr>
          <p:grpSpPr bwMode="auto">
            <a:xfrm>
              <a:off x="6948488" y="3105150"/>
              <a:ext cx="73025" cy="179388"/>
              <a:chOff x="3855" y="2682"/>
              <a:chExt cx="46" cy="113"/>
            </a:xfrm>
          </p:grpSpPr>
          <p:sp>
            <p:nvSpPr>
              <p:cNvPr id="177241" name="Line 8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42" name="Line 9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01" name="Group 91"/>
              <p:cNvGrpSpPr>
                <a:grpSpLocks/>
              </p:cNvGrpSpPr>
              <p:nvPr/>
            </p:nvGrpSpPr>
            <p:grpSpPr bwMode="auto">
              <a:xfrm flipV="1">
                <a:off x="3855" y="2750"/>
                <a:ext cx="46" cy="45"/>
                <a:chOff x="3968" y="2795"/>
                <a:chExt cx="46" cy="45"/>
              </a:xfrm>
            </p:grpSpPr>
            <p:sp>
              <p:nvSpPr>
                <p:cNvPr id="177244" name="Line 9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45" name="Line 9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56" name="Group 94"/>
            <p:cNvGrpSpPr>
              <a:grpSpLocks/>
            </p:cNvGrpSpPr>
            <p:nvPr/>
          </p:nvGrpSpPr>
          <p:grpSpPr bwMode="auto">
            <a:xfrm>
              <a:off x="7056438" y="3105150"/>
              <a:ext cx="73025" cy="179388"/>
              <a:chOff x="3855" y="2682"/>
              <a:chExt cx="46" cy="113"/>
            </a:xfrm>
          </p:grpSpPr>
          <p:sp>
            <p:nvSpPr>
              <p:cNvPr id="177247" name="Line 9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48" name="Line 9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59" name="Group 97"/>
              <p:cNvGrpSpPr>
                <a:grpSpLocks/>
              </p:cNvGrpSpPr>
              <p:nvPr/>
            </p:nvGrpSpPr>
            <p:grpSpPr bwMode="auto">
              <a:xfrm flipV="1">
                <a:off x="3855" y="2750"/>
                <a:ext cx="46" cy="45"/>
                <a:chOff x="3968" y="2795"/>
                <a:chExt cx="46" cy="45"/>
              </a:xfrm>
            </p:grpSpPr>
            <p:sp>
              <p:nvSpPr>
                <p:cNvPr id="177250" name="Line 9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51" name="Line 9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62" name="Group 100"/>
            <p:cNvGrpSpPr>
              <a:grpSpLocks/>
            </p:cNvGrpSpPr>
            <p:nvPr/>
          </p:nvGrpSpPr>
          <p:grpSpPr bwMode="auto">
            <a:xfrm>
              <a:off x="7164388" y="3105150"/>
              <a:ext cx="73025" cy="179388"/>
              <a:chOff x="3855" y="2682"/>
              <a:chExt cx="46" cy="113"/>
            </a:xfrm>
          </p:grpSpPr>
          <p:sp>
            <p:nvSpPr>
              <p:cNvPr id="177253" name="Line 10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54" name="Line 10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65" name="Group 103"/>
              <p:cNvGrpSpPr>
                <a:grpSpLocks/>
              </p:cNvGrpSpPr>
              <p:nvPr/>
            </p:nvGrpSpPr>
            <p:grpSpPr bwMode="auto">
              <a:xfrm flipV="1">
                <a:off x="3855" y="2750"/>
                <a:ext cx="46" cy="45"/>
                <a:chOff x="3968" y="2795"/>
                <a:chExt cx="46" cy="45"/>
              </a:xfrm>
            </p:grpSpPr>
            <p:sp>
              <p:nvSpPr>
                <p:cNvPr id="177256" name="Line 10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57" name="Line 10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68" name="Group 106"/>
            <p:cNvGrpSpPr>
              <a:grpSpLocks/>
            </p:cNvGrpSpPr>
            <p:nvPr/>
          </p:nvGrpSpPr>
          <p:grpSpPr bwMode="auto">
            <a:xfrm>
              <a:off x="7272338" y="3105150"/>
              <a:ext cx="73025" cy="179388"/>
              <a:chOff x="3855" y="2682"/>
              <a:chExt cx="46" cy="113"/>
            </a:xfrm>
          </p:grpSpPr>
          <p:sp>
            <p:nvSpPr>
              <p:cNvPr id="177259" name="Line 10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60" name="Line 10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71" name="Group 109"/>
              <p:cNvGrpSpPr>
                <a:grpSpLocks/>
              </p:cNvGrpSpPr>
              <p:nvPr/>
            </p:nvGrpSpPr>
            <p:grpSpPr bwMode="auto">
              <a:xfrm flipV="1">
                <a:off x="3855" y="2750"/>
                <a:ext cx="46" cy="45"/>
                <a:chOff x="3968" y="2795"/>
                <a:chExt cx="46" cy="45"/>
              </a:xfrm>
            </p:grpSpPr>
            <p:sp>
              <p:nvSpPr>
                <p:cNvPr id="177262" name="Line 11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63" name="Line 11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74" name="Group 112"/>
            <p:cNvGrpSpPr>
              <a:grpSpLocks/>
            </p:cNvGrpSpPr>
            <p:nvPr/>
          </p:nvGrpSpPr>
          <p:grpSpPr bwMode="auto">
            <a:xfrm>
              <a:off x="7380288" y="3105150"/>
              <a:ext cx="73025" cy="179388"/>
              <a:chOff x="3855" y="2682"/>
              <a:chExt cx="46" cy="113"/>
            </a:xfrm>
          </p:grpSpPr>
          <p:sp>
            <p:nvSpPr>
              <p:cNvPr id="177265" name="Line 11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266" name="Line 11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77" name="Group 115"/>
              <p:cNvGrpSpPr>
                <a:grpSpLocks/>
              </p:cNvGrpSpPr>
              <p:nvPr/>
            </p:nvGrpSpPr>
            <p:grpSpPr bwMode="auto">
              <a:xfrm flipV="1">
                <a:off x="3855" y="2750"/>
                <a:ext cx="46" cy="45"/>
                <a:chOff x="3968" y="2795"/>
                <a:chExt cx="46" cy="45"/>
              </a:xfrm>
            </p:grpSpPr>
            <p:sp>
              <p:nvSpPr>
                <p:cNvPr id="177268" name="Line 11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269" name="Line 11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sp>
          <p:nvSpPr>
            <p:cNvPr id="177270" name="Rectangle 118"/>
            <p:cNvSpPr>
              <a:spLocks noChangeArrowheads="1"/>
            </p:cNvSpPr>
            <p:nvPr/>
          </p:nvSpPr>
          <p:spPr bwMode="auto">
            <a:xfrm>
              <a:off x="7812088" y="2816225"/>
              <a:ext cx="144462" cy="361950"/>
            </a:xfrm>
            <a:prstGeom prst="rect">
              <a:avLst/>
            </a:prstGeom>
            <a:solidFill>
              <a:srgbClr val="FFFF99"/>
            </a:solidFill>
            <a:ln w="9525">
              <a:solidFill>
                <a:schemeClr val="tx1"/>
              </a:solidFill>
              <a:miter lim="800000"/>
              <a:headEnd/>
              <a:tailEnd/>
            </a:ln>
            <a:effectLst/>
          </p:spPr>
          <p:txBody>
            <a:bodyPr vert="eaVert" wrap="none" anchor="ctr"/>
            <a:lstStyle/>
            <a:p>
              <a:r>
                <a:rPr lang="en-US" sz="1000"/>
                <a:t>Mux</a:t>
              </a:r>
            </a:p>
          </p:txBody>
        </p:sp>
        <p:sp>
          <p:nvSpPr>
            <p:cNvPr id="177274" name="Line 122"/>
            <p:cNvSpPr>
              <a:spLocks noChangeShapeType="1"/>
            </p:cNvSpPr>
            <p:nvPr/>
          </p:nvSpPr>
          <p:spPr bwMode="auto">
            <a:xfrm>
              <a:off x="7740650" y="2887663"/>
              <a:ext cx="71438" cy="0"/>
            </a:xfrm>
            <a:prstGeom prst="line">
              <a:avLst/>
            </a:prstGeom>
            <a:noFill/>
            <a:ln w="9525">
              <a:solidFill>
                <a:schemeClr val="tx1"/>
              </a:solidFill>
              <a:round/>
              <a:headEnd/>
              <a:tailEnd/>
            </a:ln>
            <a:effectLst/>
          </p:spPr>
          <p:txBody>
            <a:bodyPr wrap="none" anchor="ctr"/>
            <a:lstStyle/>
            <a:p>
              <a:endParaRPr lang="en-US"/>
            </a:p>
          </p:txBody>
        </p:sp>
        <p:sp>
          <p:nvSpPr>
            <p:cNvPr id="177275" name="Line 123"/>
            <p:cNvSpPr>
              <a:spLocks noChangeShapeType="1"/>
            </p:cNvSpPr>
            <p:nvPr/>
          </p:nvSpPr>
          <p:spPr bwMode="auto">
            <a:xfrm>
              <a:off x="7740650" y="2960688"/>
              <a:ext cx="71438" cy="0"/>
            </a:xfrm>
            <a:prstGeom prst="line">
              <a:avLst/>
            </a:prstGeom>
            <a:noFill/>
            <a:ln w="9525">
              <a:solidFill>
                <a:schemeClr val="tx1"/>
              </a:solidFill>
              <a:round/>
              <a:headEnd/>
              <a:tailEnd/>
            </a:ln>
            <a:effectLst/>
          </p:spPr>
          <p:txBody>
            <a:bodyPr wrap="none" anchor="ctr"/>
            <a:lstStyle/>
            <a:p>
              <a:endParaRPr lang="en-US"/>
            </a:p>
          </p:txBody>
        </p:sp>
        <p:sp>
          <p:nvSpPr>
            <p:cNvPr id="177276" name="Line 124"/>
            <p:cNvSpPr>
              <a:spLocks noChangeShapeType="1"/>
            </p:cNvSpPr>
            <p:nvPr/>
          </p:nvSpPr>
          <p:spPr bwMode="auto">
            <a:xfrm>
              <a:off x="7740650" y="3033713"/>
              <a:ext cx="71438" cy="0"/>
            </a:xfrm>
            <a:prstGeom prst="line">
              <a:avLst/>
            </a:prstGeom>
            <a:noFill/>
            <a:ln w="9525">
              <a:solidFill>
                <a:schemeClr val="tx1"/>
              </a:solidFill>
              <a:round/>
              <a:headEnd/>
              <a:tailEnd/>
            </a:ln>
            <a:effectLst/>
          </p:spPr>
          <p:txBody>
            <a:bodyPr wrap="none" anchor="ctr"/>
            <a:lstStyle/>
            <a:p>
              <a:endParaRPr lang="en-US"/>
            </a:p>
          </p:txBody>
        </p:sp>
        <p:sp>
          <p:nvSpPr>
            <p:cNvPr id="177277" name="Line 125"/>
            <p:cNvSpPr>
              <a:spLocks noChangeShapeType="1"/>
            </p:cNvSpPr>
            <p:nvPr/>
          </p:nvSpPr>
          <p:spPr bwMode="auto">
            <a:xfrm>
              <a:off x="7740650" y="3106738"/>
              <a:ext cx="71438" cy="0"/>
            </a:xfrm>
            <a:prstGeom prst="line">
              <a:avLst/>
            </a:prstGeom>
            <a:noFill/>
            <a:ln w="9525">
              <a:solidFill>
                <a:schemeClr val="tx1"/>
              </a:solidFill>
              <a:round/>
              <a:headEnd/>
              <a:tailEnd/>
            </a:ln>
            <a:effectLst/>
          </p:spPr>
          <p:txBody>
            <a:bodyPr wrap="none" anchor="ctr"/>
            <a:lstStyle/>
            <a:p>
              <a:endParaRPr lang="en-US"/>
            </a:p>
          </p:txBody>
        </p:sp>
        <p:sp>
          <p:nvSpPr>
            <p:cNvPr id="177278" name="Line 126"/>
            <p:cNvSpPr>
              <a:spLocks noChangeShapeType="1"/>
            </p:cNvSpPr>
            <p:nvPr/>
          </p:nvSpPr>
          <p:spPr bwMode="auto">
            <a:xfrm>
              <a:off x="7956550" y="2997200"/>
              <a:ext cx="287338" cy="0"/>
            </a:xfrm>
            <a:prstGeom prst="line">
              <a:avLst/>
            </a:prstGeom>
            <a:noFill/>
            <a:ln w="9525">
              <a:solidFill>
                <a:schemeClr val="tx1"/>
              </a:solidFill>
              <a:round/>
              <a:headEnd/>
              <a:tailEnd/>
            </a:ln>
            <a:effectLst/>
          </p:spPr>
          <p:txBody>
            <a:bodyPr wrap="none" anchor="ctr"/>
            <a:lstStyle/>
            <a:p>
              <a:endParaRPr lang="en-US"/>
            </a:p>
          </p:txBody>
        </p:sp>
        <p:sp>
          <p:nvSpPr>
            <p:cNvPr id="177279" name="Oval 127"/>
            <p:cNvSpPr>
              <a:spLocks noChangeArrowheads="1"/>
            </p:cNvSpPr>
            <p:nvPr/>
          </p:nvSpPr>
          <p:spPr bwMode="auto">
            <a:xfrm>
              <a:off x="8099425" y="2997200"/>
              <a:ext cx="36513" cy="107950"/>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77280" name="AutoShape 128"/>
            <p:cNvSpPr>
              <a:spLocks noChangeArrowheads="1"/>
            </p:cNvSpPr>
            <p:nvPr/>
          </p:nvSpPr>
          <p:spPr bwMode="auto">
            <a:xfrm rot="5400000">
              <a:off x="8207375" y="2889251"/>
              <a:ext cx="288925" cy="215900"/>
            </a:xfrm>
            <a:prstGeom prst="triangle">
              <a:avLst>
                <a:gd name="adj" fmla="val 50000"/>
              </a:avLst>
            </a:prstGeom>
            <a:solidFill>
              <a:srgbClr val="FFFF66"/>
            </a:solidFill>
            <a:ln w="9525">
              <a:solidFill>
                <a:schemeClr val="tx1"/>
              </a:solidFill>
              <a:miter lim="800000"/>
              <a:headEnd/>
              <a:tailEnd/>
            </a:ln>
            <a:effectLst/>
          </p:spPr>
          <p:txBody>
            <a:bodyPr wrap="none" anchor="ctr"/>
            <a:lstStyle/>
            <a:p>
              <a:endParaRPr lang="en-US"/>
            </a:p>
          </p:txBody>
        </p:sp>
        <p:sp>
          <p:nvSpPr>
            <p:cNvPr id="177281" name="Rectangle 129"/>
            <p:cNvSpPr>
              <a:spLocks noChangeArrowheads="1"/>
            </p:cNvSpPr>
            <p:nvPr/>
          </p:nvSpPr>
          <p:spPr bwMode="auto">
            <a:xfrm>
              <a:off x="8532813" y="2816225"/>
              <a:ext cx="395287" cy="360363"/>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282" name="Line 130"/>
            <p:cNvSpPr>
              <a:spLocks noChangeShapeType="1"/>
            </p:cNvSpPr>
            <p:nvPr/>
          </p:nvSpPr>
          <p:spPr bwMode="auto">
            <a:xfrm>
              <a:off x="8459788" y="2997200"/>
              <a:ext cx="73025" cy="0"/>
            </a:xfrm>
            <a:prstGeom prst="line">
              <a:avLst/>
            </a:prstGeom>
            <a:noFill/>
            <a:ln w="9525">
              <a:solidFill>
                <a:schemeClr val="tx1"/>
              </a:solidFill>
              <a:round/>
              <a:headEnd/>
              <a:tailEnd/>
            </a:ln>
            <a:effectLst/>
          </p:spPr>
          <p:txBody>
            <a:bodyPr wrap="none" anchor="ctr"/>
            <a:lstStyle/>
            <a:p>
              <a:endParaRPr lang="en-US"/>
            </a:p>
          </p:txBody>
        </p:sp>
      </p:grpSp>
      <p:grpSp>
        <p:nvGrpSpPr>
          <p:cNvPr id="426" name="Group 425"/>
          <p:cNvGrpSpPr/>
          <p:nvPr/>
        </p:nvGrpSpPr>
        <p:grpSpPr>
          <a:xfrm>
            <a:off x="5502167" y="4382814"/>
            <a:ext cx="3211288" cy="2069061"/>
            <a:chOff x="6119813" y="5084763"/>
            <a:chExt cx="2089150" cy="720725"/>
          </a:xfrm>
        </p:grpSpPr>
        <p:grpSp>
          <p:nvGrpSpPr>
            <p:cNvPr id="2" name="Group 249"/>
            <p:cNvGrpSpPr>
              <a:grpSpLocks/>
            </p:cNvGrpSpPr>
            <p:nvPr/>
          </p:nvGrpSpPr>
          <p:grpSpPr bwMode="auto">
            <a:xfrm>
              <a:off x="6229350" y="5300663"/>
              <a:ext cx="1441450" cy="396875"/>
              <a:chOff x="3673" y="2296"/>
              <a:chExt cx="908" cy="250"/>
            </a:xfrm>
          </p:grpSpPr>
          <p:sp>
            <p:nvSpPr>
              <p:cNvPr id="177402" name="AutoShape 250"/>
              <p:cNvSpPr>
                <a:spLocks noChangeArrowheads="1"/>
              </p:cNvSpPr>
              <p:nvPr/>
            </p:nvSpPr>
            <p:spPr bwMode="auto">
              <a:xfrm rot="5400000">
                <a:off x="3650" y="2364"/>
                <a:ext cx="182" cy="136"/>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403" name="Rectangle 251"/>
              <p:cNvSpPr>
                <a:spLocks noChangeArrowheads="1"/>
              </p:cNvSpPr>
              <p:nvPr/>
            </p:nvSpPr>
            <p:spPr bwMode="auto">
              <a:xfrm>
                <a:off x="3878" y="2319"/>
                <a:ext cx="249" cy="227"/>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404" name="Line 252"/>
              <p:cNvSpPr>
                <a:spLocks noChangeShapeType="1"/>
              </p:cNvSpPr>
              <p:nvPr/>
            </p:nvSpPr>
            <p:spPr bwMode="auto">
              <a:xfrm>
                <a:off x="3810" y="2432"/>
                <a:ext cx="68" cy="0"/>
              </a:xfrm>
              <a:prstGeom prst="line">
                <a:avLst/>
              </a:prstGeom>
              <a:noFill/>
              <a:ln w="9525">
                <a:solidFill>
                  <a:schemeClr val="tx1"/>
                </a:solidFill>
                <a:round/>
                <a:headEnd/>
                <a:tailEnd/>
              </a:ln>
              <a:effectLst/>
            </p:spPr>
            <p:txBody>
              <a:bodyPr wrap="none" anchor="ctr"/>
              <a:lstStyle/>
              <a:p>
                <a:endParaRPr lang="en-US"/>
              </a:p>
            </p:txBody>
          </p:sp>
          <p:sp>
            <p:nvSpPr>
              <p:cNvPr id="177405" name="Line 253"/>
              <p:cNvSpPr>
                <a:spLocks noChangeShapeType="1"/>
              </p:cNvSpPr>
              <p:nvPr/>
            </p:nvSpPr>
            <p:spPr bwMode="auto">
              <a:xfrm>
                <a:off x="4127" y="2341"/>
                <a:ext cx="68" cy="0"/>
              </a:xfrm>
              <a:prstGeom prst="line">
                <a:avLst/>
              </a:prstGeom>
              <a:noFill/>
              <a:ln w="9525">
                <a:solidFill>
                  <a:schemeClr val="tx1"/>
                </a:solidFill>
                <a:round/>
                <a:headEnd/>
                <a:tailEnd/>
              </a:ln>
              <a:effectLst/>
            </p:spPr>
            <p:txBody>
              <a:bodyPr wrap="none" anchor="ctr"/>
              <a:lstStyle/>
              <a:p>
                <a:endParaRPr lang="en-US"/>
              </a:p>
            </p:txBody>
          </p:sp>
          <p:sp>
            <p:nvSpPr>
              <p:cNvPr id="177406" name="Line 254"/>
              <p:cNvSpPr>
                <a:spLocks noChangeShapeType="1"/>
              </p:cNvSpPr>
              <p:nvPr/>
            </p:nvSpPr>
            <p:spPr bwMode="auto">
              <a:xfrm>
                <a:off x="4127" y="2364"/>
                <a:ext cx="68" cy="0"/>
              </a:xfrm>
              <a:prstGeom prst="line">
                <a:avLst/>
              </a:prstGeom>
              <a:noFill/>
              <a:ln w="9525">
                <a:solidFill>
                  <a:schemeClr val="tx1"/>
                </a:solidFill>
                <a:round/>
                <a:headEnd/>
                <a:tailEnd/>
              </a:ln>
              <a:effectLst/>
            </p:spPr>
            <p:txBody>
              <a:bodyPr wrap="none" anchor="ctr"/>
              <a:lstStyle/>
              <a:p>
                <a:endParaRPr lang="en-US"/>
              </a:p>
            </p:txBody>
          </p:sp>
          <p:sp>
            <p:nvSpPr>
              <p:cNvPr id="177407" name="Line 255"/>
              <p:cNvSpPr>
                <a:spLocks noChangeShapeType="1"/>
              </p:cNvSpPr>
              <p:nvPr/>
            </p:nvSpPr>
            <p:spPr bwMode="auto">
              <a:xfrm>
                <a:off x="4127" y="2387"/>
                <a:ext cx="68" cy="0"/>
              </a:xfrm>
              <a:prstGeom prst="line">
                <a:avLst/>
              </a:prstGeom>
              <a:noFill/>
              <a:ln w="9525">
                <a:solidFill>
                  <a:schemeClr val="tx1"/>
                </a:solidFill>
                <a:round/>
                <a:headEnd/>
                <a:tailEnd/>
              </a:ln>
              <a:effectLst/>
            </p:spPr>
            <p:txBody>
              <a:bodyPr wrap="none" anchor="ctr"/>
              <a:lstStyle/>
              <a:p>
                <a:endParaRPr lang="en-US"/>
              </a:p>
            </p:txBody>
          </p:sp>
          <p:sp>
            <p:nvSpPr>
              <p:cNvPr id="177408" name="Line 256"/>
              <p:cNvSpPr>
                <a:spLocks noChangeShapeType="1"/>
              </p:cNvSpPr>
              <p:nvPr/>
            </p:nvSpPr>
            <p:spPr bwMode="auto">
              <a:xfrm>
                <a:off x="4127" y="2410"/>
                <a:ext cx="68" cy="0"/>
              </a:xfrm>
              <a:prstGeom prst="line">
                <a:avLst/>
              </a:prstGeom>
              <a:noFill/>
              <a:ln w="9525">
                <a:solidFill>
                  <a:schemeClr val="tx1"/>
                </a:solidFill>
                <a:round/>
                <a:headEnd/>
                <a:tailEnd/>
              </a:ln>
              <a:effectLst/>
            </p:spPr>
            <p:txBody>
              <a:bodyPr wrap="none" anchor="ctr"/>
              <a:lstStyle/>
              <a:p>
                <a:endParaRPr lang="en-US"/>
              </a:p>
            </p:txBody>
          </p:sp>
          <p:sp>
            <p:nvSpPr>
              <p:cNvPr id="177409" name="Line 257"/>
              <p:cNvSpPr>
                <a:spLocks noChangeShapeType="1"/>
              </p:cNvSpPr>
              <p:nvPr/>
            </p:nvSpPr>
            <p:spPr bwMode="auto">
              <a:xfrm>
                <a:off x="4127" y="2433"/>
                <a:ext cx="68" cy="0"/>
              </a:xfrm>
              <a:prstGeom prst="line">
                <a:avLst/>
              </a:prstGeom>
              <a:noFill/>
              <a:ln w="9525">
                <a:solidFill>
                  <a:schemeClr val="tx1"/>
                </a:solidFill>
                <a:round/>
                <a:headEnd/>
                <a:tailEnd/>
              </a:ln>
              <a:effectLst/>
            </p:spPr>
            <p:txBody>
              <a:bodyPr wrap="none" anchor="ctr"/>
              <a:lstStyle/>
              <a:p>
                <a:endParaRPr lang="en-US"/>
              </a:p>
            </p:txBody>
          </p:sp>
          <p:sp>
            <p:nvSpPr>
              <p:cNvPr id="177410" name="Line 258"/>
              <p:cNvSpPr>
                <a:spLocks noChangeShapeType="1"/>
              </p:cNvSpPr>
              <p:nvPr/>
            </p:nvSpPr>
            <p:spPr bwMode="auto">
              <a:xfrm>
                <a:off x="4127" y="2456"/>
                <a:ext cx="68" cy="0"/>
              </a:xfrm>
              <a:prstGeom prst="line">
                <a:avLst/>
              </a:prstGeom>
              <a:noFill/>
              <a:ln w="9525">
                <a:solidFill>
                  <a:schemeClr val="tx1"/>
                </a:solidFill>
                <a:round/>
                <a:headEnd/>
                <a:tailEnd/>
              </a:ln>
              <a:effectLst/>
            </p:spPr>
            <p:txBody>
              <a:bodyPr wrap="none" anchor="ctr"/>
              <a:lstStyle/>
              <a:p>
                <a:endParaRPr lang="en-US"/>
              </a:p>
            </p:txBody>
          </p:sp>
          <p:sp>
            <p:nvSpPr>
              <p:cNvPr id="177411" name="Line 259"/>
              <p:cNvSpPr>
                <a:spLocks noChangeShapeType="1"/>
              </p:cNvSpPr>
              <p:nvPr/>
            </p:nvSpPr>
            <p:spPr bwMode="auto">
              <a:xfrm>
                <a:off x="4127" y="2479"/>
                <a:ext cx="68" cy="0"/>
              </a:xfrm>
              <a:prstGeom prst="line">
                <a:avLst/>
              </a:prstGeom>
              <a:noFill/>
              <a:ln w="9525">
                <a:solidFill>
                  <a:schemeClr val="tx1"/>
                </a:solidFill>
                <a:round/>
                <a:headEnd/>
                <a:tailEnd/>
              </a:ln>
              <a:effectLst/>
            </p:spPr>
            <p:txBody>
              <a:bodyPr wrap="none" anchor="ctr"/>
              <a:lstStyle/>
              <a:p>
                <a:endParaRPr lang="en-US"/>
              </a:p>
            </p:txBody>
          </p:sp>
          <p:sp>
            <p:nvSpPr>
              <p:cNvPr id="177412" name="Line 260"/>
              <p:cNvSpPr>
                <a:spLocks noChangeShapeType="1"/>
              </p:cNvSpPr>
              <p:nvPr/>
            </p:nvSpPr>
            <p:spPr bwMode="auto">
              <a:xfrm>
                <a:off x="4127" y="2502"/>
                <a:ext cx="68" cy="0"/>
              </a:xfrm>
              <a:prstGeom prst="line">
                <a:avLst/>
              </a:prstGeom>
              <a:noFill/>
              <a:ln w="9525">
                <a:solidFill>
                  <a:schemeClr val="tx1"/>
                </a:solidFill>
                <a:round/>
                <a:headEnd/>
                <a:tailEnd/>
              </a:ln>
              <a:effectLst/>
            </p:spPr>
            <p:txBody>
              <a:bodyPr wrap="none" anchor="ctr"/>
              <a:lstStyle/>
              <a:p>
                <a:endParaRPr lang="en-US"/>
              </a:p>
            </p:txBody>
          </p:sp>
          <p:sp>
            <p:nvSpPr>
              <p:cNvPr id="177413" name="Rectangle 261"/>
              <p:cNvSpPr>
                <a:spLocks noChangeArrowheads="1"/>
              </p:cNvSpPr>
              <p:nvPr/>
            </p:nvSpPr>
            <p:spPr bwMode="auto">
              <a:xfrm>
                <a:off x="4195" y="2296"/>
                <a:ext cx="386" cy="250"/>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4" name="Rectangle 262"/>
              <p:cNvSpPr>
                <a:spLocks noChangeArrowheads="1"/>
              </p:cNvSpPr>
              <p:nvPr/>
            </p:nvSpPr>
            <p:spPr bwMode="auto">
              <a:xfrm>
                <a:off x="421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5" name="Rectangle 263"/>
              <p:cNvSpPr>
                <a:spLocks noChangeArrowheads="1"/>
              </p:cNvSpPr>
              <p:nvPr/>
            </p:nvSpPr>
            <p:spPr bwMode="auto">
              <a:xfrm>
                <a:off x="426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6" name="Rectangle 264"/>
              <p:cNvSpPr>
                <a:spLocks noChangeArrowheads="1"/>
              </p:cNvSpPr>
              <p:nvPr/>
            </p:nvSpPr>
            <p:spPr bwMode="auto">
              <a:xfrm>
                <a:off x="430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7" name="Rectangle 265"/>
              <p:cNvSpPr>
                <a:spLocks noChangeArrowheads="1"/>
              </p:cNvSpPr>
              <p:nvPr/>
            </p:nvSpPr>
            <p:spPr bwMode="auto">
              <a:xfrm>
                <a:off x="435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8" name="Rectangle 266"/>
              <p:cNvSpPr>
                <a:spLocks noChangeArrowheads="1"/>
              </p:cNvSpPr>
              <p:nvPr/>
            </p:nvSpPr>
            <p:spPr bwMode="auto">
              <a:xfrm>
                <a:off x="439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19" name="Rectangle 267"/>
              <p:cNvSpPr>
                <a:spLocks noChangeArrowheads="1"/>
              </p:cNvSpPr>
              <p:nvPr/>
            </p:nvSpPr>
            <p:spPr bwMode="auto">
              <a:xfrm>
                <a:off x="444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0" name="Rectangle 268"/>
              <p:cNvSpPr>
                <a:spLocks noChangeArrowheads="1"/>
              </p:cNvSpPr>
              <p:nvPr/>
            </p:nvSpPr>
            <p:spPr bwMode="auto">
              <a:xfrm>
                <a:off x="4491"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1" name="Rectangle 269"/>
              <p:cNvSpPr>
                <a:spLocks noChangeArrowheads="1"/>
              </p:cNvSpPr>
              <p:nvPr/>
            </p:nvSpPr>
            <p:spPr bwMode="auto">
              <a:xfrm>
                <a:off x="4536"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2" name="Rectangle 270"/>
              <p:cNvSpPr>
                <a:spLocks noChangeArrowheads="1"/>
              </p:cNvSpPr>
              <p:nvPr/>
            </p:nvSpPr>
            <p:spPr bwMode="auto">
              <a:xfrm>
                <a:off x="421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3" name="Rectangle 271"/>
              <p:cNvSpPr>
                <a:spLocks noChangeArrowheads="1"/>
              </p:cNvSpPr>
              <p:nvPr/>
            </p:nvSpPr>
            <p:spPr bwMode="auto">
              <a:xfrm>
                <a:off x="426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4" name="Rectangle 272"/>
              <p:cNvSpPr>
                <a:spLocks noChangeArrowheads="1"/>
              </p:cNvSpPr>
              <p:nvPr/>
            </p:nvSpPr>
            <p:spPr bwMode="auto">
              <a:xfrm>
                <a:off x="430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5" name="Rectangle 273"/>
              <p:cNvSpPr>
                <a:spLocks noChangeArrowheads="1"/>
              </p:cNvSpPr>
              <p:nvPr/>
            </p:nvSpPr>
            <p:spPr bwMode="auto">
              <a:xfrm>
                <a:off x="435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6" name="Rectangle 274"/>
              <p:cNvSpPr>
                <a:spLocks noChangeArrowheads="1"/>
              </p:cNvSpPr>
              <p:nvPr/>
            </p:nvSpPr>
            <p:spPr bwMode="auto">
              <a:xfrm>
                <a:off x="439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7" name="Rectangle 275"/>
              <p:cNvSpPr>
                <a:spLocks noChangeArrowheads="1"/>
              </p:cNvSpPr>
              <p:nvPr/>
            </p:nvSpPr>
            <p:spPr bwMode="auto">
              <a:xfrm>
                <a:off x="444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8" name="Rectangle 276"/>
              <p:cNvSpPr>
                <a:spLocks noChangeArrowheads="1"/>
              </p:cNvSpPr>
              <p:nvPr/>
            </p:nvSpPr>
            <p:spPr bwMode="auto">
              <a:xfrm>
                <a:off x="4492"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29" name="Rectangle 277"/>
              <p:cNvSpPr>
                <a:spLocks noChangeArrowheads="1"/>
              </p:cNvSpPr>
              <p:nvPr/>
            </p:nvSpPr>
            <p:spPr bwMode="auto">
              <a:xfrm>
                <a:off x="4537"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0" name="Rectangle 278"/>
              <p:cNvSpPr>
                <a:spLocks noChangeArrowheads="1"/>
              </p:cNvSpPr>
              <p:nvPr/>
            </p:nvSpPr>
            <p:spPr bwMode="auto">
              <a:xfrm>
                <a:off x="422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1" name="Rectangle 279"/>
              <p:cNvSpPr>
                <a:spLocks noChangeArrowheads="1"/>
              </p:cNvSpPr>
              <p:nvPr/>
            </p:nvSpPr>
            <p:spPr bwMode="auto">
              <a:xfrm>
                <a:off x="426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2" name="Rectangle 280"/>
              <p:cNvSpPr>
                <a:spLocks noChangeArrowheads="1"/>
              </p:cNvSpPr>
              <p:nvPr/>
            </p:nvSpPr>
            <p:spPr bwMode="auto">
              <a:xfrm>
                <a:off x="431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3" name="Rectangle 281"/>
              <p:cNvSpPr>
                <a:spLocks noChangeArrowheads="1"/>
              </p:cNvSpPr>
              <p:nvPr/>
            </p:nvSpPr>
            <p:spPr bwMode="auto">
              <a:xfrm>
                <a:off x="435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4" name="Rectangle 282"/>
              <p:cNvSpPr>
                <a:spLocks noChangeArrowheads="1"/>
              </p:cNvSpPr>
              <p:nvPr/>
            </p:nvSpPr>
            <p:spPr bwMode="auto">
              <a:xfrm>
                <a:off x="440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5" name="Rectangle 283"/>
              <p:cNvSpPr>
                <a:spLocks noChangeArrowheads="1"/>
              </p:cNvSpPr>
              <p:nvPr/>
            </p:nvSpPr>
            <p:spPr bwMode="auto">
              <a:xfrm>
                <a:off x="444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6" name="Rectangle 284"/>
              <p:cNvSpPr>
                <a:spLocks noChangeArrowheads="1"/>
              </p:cNvSpPr>
              <p:nvPr/>
            </p:nvSpPr>
            <p:spPr bwMode="auto">
              <a:xfrm>
                <a:off x="4493"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37" name="Rectangle 285"/>
              <p:cNvSpPr>
                <a:spLocks noChangeArrowheads="1"/>
              </p:cNvSpPr>
              <p:nvPr/>
            </p:nvSpPr>
            <p:spPr bwMode="auto">
              <a:xfrm>
                <a:off x="4538"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grpSp>
        <p:grpSp>
          <p:nvGrpSpPr>
            <p:cNvPr id="3" name="Group 212"/>
            <p:cNvGrpSpPr>
              <a:grpSpLocks/>
            </p:cNvGrpSpPr>
            <p:nvPr/>
          </p:nvGrpSpPr>
          <p:grpSpPr bwMode="auto">
            <a:xfrm>
              <a:off x="6192838" y="5337175"/>
              <a:ext cx="1441450" cy="396875"/>
              <a:chOff x="3673" y="2296"/>
              <a:chExt cx="908" cy="250"/>
            </a:xfrm>
          </p:grpSpPr>
          <p:sp>
            <p:nvSpPr>
              <p:cNvPr id="177365" name="AutoShape 213"/>
              <p:cNvSpPr>
                <a:spLocks noChangeArrowheads="1"/>
              </p:cNvSpPr>
              <p:nvPr/>
            </p:nvSpPr>
            <p:spPr bwMode="auto">
              <a:xfrm rot="5400000">
                <a:off x="3650" y="2364"/>
                <a:ext cx="182" cy="136"/>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366" name="Rectangle 214"/>
              <p:cNvSpPr>
                <a:spLocks noChangeArrowheads="1"/>
              </p:cNvSpPr>
              <p:nvPr/>
            </p:nvSpPr>
            <p:spPr bwMode="auto">
              <a:xfrm>
                <a:off x="3878" y="2319"/>
                <a:ext cx="249" cy="227"/>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367" name="Line 215"/>
              <p:cNvSpPr>
                <a:spLocks noChangeShapeType="1"/>
              </p:cNvSpPr>
              <p:nvPr/>
            </p:nvSpPr>
            <p:spPr bwMode="auto">
              <a:xfrm>
                <a:off x="3810" y="2432"/>
                <a:ext cx="68" cy="0"/>
              </a:xfrm>
              <a:prstGeom prst="line">
                <a:avLst/>
              </a:prstGeom>
              <a:noFill/>
              <a:ln w="9525">
                <a:solidFill>
                  <a:schemeClr val="tx1"/>
                </a:solidFill>
                <a:round/>
                <a:headEnd/>
                <a:tailEnd/>
              </a:ln>
              <a:effectLst/>
            </p:spPr>
            <p:txBody>
              <a:bodyPr wrap="none" anchor="ctr"/>
              <a:lstStyle/>
              <a:p>
                <a:endParaRPr lang="en-US"/>
              </a:p>
            </p:txBody>
          </p:sp>
          <p:sp>
            <p:nvSpPr>
              <p:cNvPr id="177368" name="Line 216"/>
              <p:cNvSpPr>
                <a:spLocks noChangeShapeType="1"/>
              </p:cNvSpPr>
              <p:nvPr/>
            </p:nvSpPr>
            <p:spPr bwMode="auto">
              <a:xfrm>
                <a:off x="4127" y="2341"/>
                <a:ext cx="68" cy="0"/>
              </a:xfrm>
              <a:prstGeom prst="line">
                <a:avLst/>
              </a:prstGeom>
              <a:noFill/>
              <a:ln w="9525">
                <a:solidFill>
                  <a:schemeClr val="tx1"/>
                </a:solidFill>
                <a:round/>
                <a:headEnd/>
                <a:tailEnd/>
              </a:ln>
              <a:effectLst/>
            </p:spPr>
            <p:txBody>
              <a:bodyPr wrap="none" anchor="ctr"/>
              <a:lstStyle/>
              <a:p>
                <a:endParaRPr lang="en-US"/>
              </a:p>
            </p:txBody>
          </p:sp>
          <p:sp>
            <p:nvSpPr>
              <p:cNvPr id="177369" name="Line 217"/>
              <p:cNvSpPr>
                <a:spLocks noChangeShapeType="1"/>
              </p:cNvSpPr>
              <p:nvPr/>
            </p:nvSpPr>
            <p:spPr bwMode="auto">
              <a:xfrm>
                <a:off x="4127" y="2364"/>
                <a:ext cx="68" cy="0"/>
              </a:xfrm>
              <a:prstGeom prst="line">
                <a:avLst/>
              </a:prstGeom>
              <a:noFill/>
              <a:ln w="9525">
                <a:solidFill>
                  <a:schemeClr val="tx1"/>
                </a:solidFill>
                <a:round/>
                <a:headEnd/>
                <a:tailEnd/>
              </a:ln>
              <a:effectLst/>
            </p:spPr>
            <p:txBody>
              <a:bodyPr wrap="none" anchor="ctr"/>
              <a:lstStyle/>
              <a:p>
                <a:endParaRPr lang="en-US"/>
              </a:p>
            </p:txBody>
          </p:sp>
          <p:sp>
            <p:nvSpPr>
              <p:cNvPr id="177370" name="Line 218"/>
              <p:cNvSpPr>
                <a:spLocks noChangeShapeType="1"/>
              </p:cNvSpPr>
              <p:nvPr/>
            </p:nvSpPr>
            <p:spPr bwMode="auto">
              <a:xfrm>
                <a:off x="4127" y="2387"/>
                <a:ext cx="68" cy="0"/>
              </a:xfrm>
              <a:prstGeom prst="line">
                <a:avLst/>
              </a:prstGeom>
              <a:noFill/>
              <a:ln w="9525">
                <a:solidFill>
                  <a:schemeClr val="tx1"/>
                </a:solidFill>
                <a:round/>
                <a:headEnd/>
                <a:tailEnd/>
              </a:ln>
              <a:effectLst/>
            </p:spPr>
            <p:txBody>
              <a:bodyPr wrap="none" anchor="ctr"/>
              <a:lstStyle/>
              <a:p>
                <a:endParaRPr lang="en-US"/>
              </a:p>
            </p:txBody>
          </p:sp>
          <p:sp>
            <p:nvSpPr>
              <p:cNvPr id="177371" name="Line 219"/>
              <p:cNvSpPr>
                <a:spLocks noChangeShapeType="1"/>
              </p:cNvSpPr>
              <p:nvPr/>
            </p:nvSpPr>
            <p:spPr bwMode="auto">
              <a:xfrm>
                <a:off x="4127" y="2410"/>
                <a:ext cx="68" cy="0"/>
              </a:xfrm>
              <a:prstGeom prst="line">
                <a:avLst/>
              </a:prstGeom>
              <a:noFill/>
              <a:ln w="9525">
                <a:solidFill>
                  <a:schemeClr val="tx1"/>
                </a:solidFill>
                <a:round/>
                <a:headEnd/>
                <a:tailEnd/>
              </a:ln>
              <a:effectLst/>
            </p:spPr>
            <p:txBody>
              <a:bodyPr wrap="none" anchor="ctr"/>
              <a:lstStyle/>
              <a:p>
                <a:endParaRPr lang="en-US"/>
              </a:p>
            </p:txBody>
          </p:sp>
          <p:sp>
            <p:nvSpPr>
              <p:cNvPr id="177372" name="Line 220"/>
              <p:cNvSpPr>
                <a:spLocks noChangeShapeType="1"/>
              </p:cNvSpPr>
              <p:nvPr/>
            </p:nvSpPr>
            <p:spPr bwMode="auto">
              <a:xfrm>
                <a:off x="4127" y="2433"/>
                <a:ext cx="68" cy="0"/>
              </a:xfrm>
              <a:prstGeom prst="line">
                <a:avLst/>
              </a:prstGeom>
              <a:noFill/>
              <a:ln w="9525">
                <a:solidFill>
                  <a:schemeClr val="tx1"/>
                </a:solidFill>
                <a:round/>
                <a:headEnd/>
                <a:tailEnd/>
              </a:ln>
              <a:effectLst/>
            </p:spPr>
            <p:txBody>
              <a:bodyPr wrap="none" anchor="ctr"/>
              <a:lstStyle/>
              <a:p>
                <a:endParaRPr lang="en-US"/>
              </a:p>
            </p:txBody>
          </p:sp>
          <p:sp>
            <p:nvSpPr>
              <p:cNvPr id="177373" name="Line 221"/>
              <p:cNvSpPr>
                <a:spLocks noChangeShapeType="1"/>
              </p:cNvSpPr>
              <p:nvPr/>
            </p:nvSpPr>
            <p:spPr bwMode="auto">
              <a:xfrm>
                <a:off x="4127" y="2456"/>
                <a:ext cx="68" cy="0"/>
              </a:xfrm>
              <a:prstGeom prst="line">
                <a:avLst/>
              </a:prstGeom>
              <a:noFill/>
              <a:ln w="9525">
                <a:solidFill>
                  <a:schemeClr val="tx1"/>
                </a:solidFill>
                <a:round/>
                <a:headEnd/>
                <a:tailEnd/>
              </a:ln>
              <a:effectLst/>
            </p:spPr>
            <p:txBody>
              <a:bodyPr wrap="none" anchor="ctr"/>
              <a:lstStyle/>
              <a:p>
                <a:endParaRPr lang="en-US"/>
              </a:p>
            </p:txBody>
          </p:sp>
          <p:sp>
            <p:nvSpPr>
              <p:cNvPr id="177374" name="Line 222"/>
              <p:cNvSpPr>
                <a:spLocks noChangeShapeType="1"/>
              </p:cNvSpPr>
              <p:nvPr/>
            </p:nvSpPr>
            <p:spPr bwMode="auto">
              <a:xfrm>
                <a:off x="4127" y="2479"/>
                <a:ext cx="68" cy="0"/>
              </a:xfrm>
              <a:prstGeom prst="line">
                <a:avLst/>
              </a:prstGeom>
              <a:noFill/>
              <a:ln w="9525">
                <a:solidFill>
                  <a:schemeClr val="tx1"/>
                </a:solidFill>
                <a:round/>
                <a:headEnd/>
                <a:tailEnd/>
              </a:ln>
              <a:effectLst/>
            </p:spPr>
            <p:txBody>
              <a:bodyPr wrap="none" anchor="ctr"/>
              <a:lstStyle/>
              <a:p>
                <a:endParaRPr lang="en-US"/>
              </a:p>
            </p:txBody>
          </p:sp>
          <p:sp>
            <p:nvSpPr>
              <p:cNvPr id="177375" name="Line 223"/>
              <p:cNvSpPr>
                <a:spLocks noChangeShapeType="1"/>
              </p:cNvSpPr>
              <p:nvPr/>
            </p:nvSpPr>
            <p:spPr bwMode="auto">
              <a:xfrm>
                <a:off x="4127" y="2502"/>
                <a:ext cx="68" cy="0"/>
              </a:xfrm>
              <a:prstGeom prst="line">
                <a:avLst/>
              </a:prstGeom>
              <a:noFill/>
              <a:ln w="9525">
                <a:solidFill>
                  <a:schemeClr val="tx1"/>
                </a:solidFill>
                <a:round/>
                <a:headEnd/>
                <a:tailEnd/>
              </a:ln>
              <a:effectLst/>
            </p:spPr>
            <p:txBody>
              <a:bodyPr wrap="none" anchor="ctr"/>
              <a:lstStyle/>
              <a:p>
                <a:endParaRPr lang="en-US"/>
              </a:p>
            </p:txBody>
          </p:sp>
          <p:sp>
            <p:nvSpPr>
              <p:cNvPr id="177376" name="Rectangle 224"/>
              <p:cNvSpPr>
                <a:spLocks noChangeArrowheads="1"/>
              </p:cNvSpPr>
              <p:nvPr/>
            </p:nvSpPr>
            <p:spPr bwMode="auto">
              <a:xfrm>
                <a:off x="4195" y="2296"/>
                <a:ext cx="386" cy="250"/>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77" name="Rectangle 225"/>
              <p:cNvSpPr>
                <a:spLocks noChangeArrowheads="1"/>
              </p:cNvSpPr>
              <p:nvPr/>
            </p:nvSpPr>
            <p:spPr bwMode="auto">
              <a:xfrm>
                <a:off x="421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78" name="Rectangle 226"/>
              <p:cNvSpPr>
                <a:spLocks noChangeArrowheads="1"/>
              </p:cNvSpPr>
              <p:nvPr/>
            </p:nvSpPr>
            <p:spPr bwMode="auto">
              <a:xfrm>
                <a:off x="426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79" name="Rectangle 227"/>
              <p:cNvSpPr>
                <a:spLocks noChangeArrowheads="1"/>
              </p:cNvSpPr>
              <p:nvPr/>
            </p:nvSpPr>
            <p:spPr bwMode="auto">
              <a:xfrm>
                <a:off x="430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0" name="Rectangle 228"/>
              <p:cNvSpPr>
                <a:spLocks noChangeArrowheads="1"/>
              </p:cNvSpPr>
              <p:nvPr/>
            </p:nvSpPr>
            <p:spPr bwMode="auto">
              <a:xfrm>
                <a:off x="435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1" name="Rectangle 229"/>
              <p:cNvSpPr>
                <a:spLocks noChangeArrowheads="1"/>
              </p:cNvSpPr>
              <p:nvPr/>
            </p:nvSpPr>
            <p:spPr bwMode="auto">
              <a:xfrm>
                <a:off x="439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2" name="Rectangle 230"/>
              <p:cNvSpPr>
                <a:spLocks noChangeArrowheads="1"/>
              </p:cNvSpPr>
              <p:nvPr/>
            </p:nvSpPr>
            <p:spPr bwMode="auto">
              <a:xfrm>
                <a:off x="444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3" name="Rectangle 231"/>
              <p:cNvSpPr>
                <a:spLocks noChangeArrowheads="1"/>
              </p:cNvSpPr>
              <p:nvPr/>
            </p:nvSpPr>
            <p:spPr bwMode="auto">
              <a:xfrm>
                <a:off x="4491"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4" name="Rectangle 232"/>
              <p:cNvSpPr>
                <a:spLocks noChangeArrowheads="1"/>
              </p:cNvSpPr>
              <p:nvPr/>
            </p:nvSpPr>
            <p:spPr bwMode="auto">
              <a:xfrm>
                <a:off x="4536"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5" name="Rectangle 233"/>
              <p:cNvSpPr>
                <a:spLocks noChangeArrowheads="1"/>
              </p:cNvSpPr>
              <p:nvPr/>
            </p:nvSpPr>
            <p:spPr bwMode="auto">
              <a:xfrm>
                <a:off x="421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6" name="Rectangle 234"/>
              <p:cNvSpPr>
                <a:spLocks noChangeArrowheads="1"/>
              </p:cNvSpPr>
              <p:nvPr/>
            </p:nvSpPr>
            <p:spPr bwMode="auto">
              <a:xfrm>
                <a:off x="426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7" name="Rectangle 235"/>
              <p:cNvSpPr>
                <a:spLocks noChangeArrowheads="1"/>
              </p:cNvSpPr>
              <p:nvPr/>
            </p:nvSpPr>
            <p:spPr bwMode="auto">
              <a:xfrm>
                <a:off x="430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8" name="Rectangle 236"/>
              <p:cNvSpPr>
                <a:spLocks noChangeArrowheads="1"/>
              </p:cNvSpPr>
              <p:nvPr/>
            </p:nvSpPr>
            <p:spPr bwMode="auto">
              <a:xfrm>
                <a:off x="435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89" name="Rectangle 237"/>
              <p:cNvSpPr>
                <a:spLocks noChangeArrowheads="1"/>
              </p:cNvSpPr>
              <p:nvPr/>
            </p:nvSpPr>
            <p:spPr bwMode="auto">
              <a:xfrm>
                <a:off x="439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0" name="Rectangle 238"/>
              <p:cNvSpPr>
                <a:spLocks noChangeArrowheads="1"/>
              </p:cNvSpPr>
              <p:nvPr/>
            </p:nvSpPr>
            <p:spPr bwMode="auto">
              <a:xfrm>
                <a:off x="444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1" name="Rectangle 239"/>
              <p:cNvSpPr>
                <a:spLocks noChangeArrowheads="1"/>
              </p:cNvSpPr>
              <p:nvPr/>
            </p:nvSpPr>
            <p:spPr bwMode="auto">
              <a:xfrm>
                <a:off x="4492"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2" name="Rectangle 240"/>
              <p:cNvSpPr>
                <a:spLocks noChangeArrowheads="1"/>
              </p:cNvSpPr>
              <p:nvPr/>
            </p:nvSpPr>
            <p:spPr bwMode="auto">
              <a:xfrm>
                <a:off x="4537"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3" name="Rectangle 241"/>
              <p:cNvSpPr>
                <a:spLocks noChangeArrowheads="1"/>
              </p:cNvSpPr>
              <p:nvPr/>
            </p:nvSpPr>
            <p:spPr bwMode="auto">
              <a:xfrm>
                <a:off x="422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4" name="Rectangle 242"/>
              <p:cNvSpPr>
                <a:spLocks noChangeArrowheads="1"/>
              </p:cNvSpPr>
              <p:nvPr/>
            </p:nvSpPr>
            <p:spPr bwMode="auto">
              <a:xfrm>
                <a:off x="426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5" name="Rectangle 243"/>
              <p:cNvSpPr>
                <a:spLocks noChangeArrowheads="1"/>
              </p:cNvSpPr>
              <p:nvPr/>
            </p:nvSpPr>
            <p:spPr bwMode="auto">
              <a:xfrm>
                <a:off x="431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6" name="Rectangle 244"/>
              <p:cNvSpPr>
                <a:spLocks noChangeArrowheads="1"/>
              </p:cNvSpPr>
              <p:nvPr/>
            </p:nvSpPr>
            <p:spPr bwMode="auto">
              <a:xfrm>
                <a:off x="435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7" name="Rectangle 245"/>
              <p:cNvSpPr>
                <a:spLocks noChangeArrowheads="1"/>
              </p:cNvSpPr>
              <p:nvPr/>
            </p:nvSpPr>
            <p:spPr bwMode="auto">
              <a:xfrm>
                <a:off x="440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8" name="Rectangle 246"/>
              <p:cNvSpPr>
                <a:spLocks noChangeArrowheads="1"/>
              </p:cNvSpPr>
              <p:nvPr/>
            </p:nvSpPr>
            <p:spPr bwMode="auto">
              <a:xfrm>
                <a:off x="444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99" name="Rectangle 247"/>
              <p:cNvSpPr>
                <a:spLocks noChangeArrowheads="1"/>
              </p:cNvSpPr>
              <p:nvPr/>
            </p:nvSpPr>
            <p:spPr bwMode="auto">
              <a:xfrm>
                <a:off x="4493"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400" name="Rectangle 248"/>
              <p:cNvSpPr>
                <a:spLocks noChangeArrowheads="1"/>
              </p:cNvSpPr>
              <p:nvPr/>
            </p:nvSpPr>
            <p:spPr bwMode="auto">
              <a:xfrm>
                <a:off x="4538"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grpSp>
        <p:grpSp>
          <p:nvGrpSpPr>
            <p:cNvPr id="4" name="Group 175"/>
            <p:cNvGrpSpPr>
              <a:grpSpLocks/>
            </p:cNvGrpSpPr>
            <p:nvPr/>
          </p:nvGrpSpPr>
          <p:grpSpPr bwMode="auto">
            <a:xfrm>
              <a:off x="6156325" y="5372100"/>
              <a:ext cx="1441450" cy="396875"/>
              <a:chOff x="3673" y="2296"/>
              <a:chExt cx="908" cy="250"/>
            </a:xfrm>
          </p:grpSpPr>
          <p:sp>
            <p:nvSpPr>
              <p:cNvPr id="177328" name="AutoShape 176"/>
              <p:cNvSpPr>
                <a:spLocks noChangeArrowheads="1"/>
              </p:cNvSpPr>
              <p:nvPr/>
            </p:nvSpPr>
            <p:spPr bwMode="auto">
              <a:xfrm rot="5400000">
                <a:off x="3650" y="2364"/>
                <a:ext cx="182" cy="136"/>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329" name="Rectangle 177"/>
              <p:cNvSpPr>
                <a:spLocks noChangeArrowheads="1"/>
              </p:cNvSpPr>
              <p:nvPr/>
            </p:nvSpPr>
            <p:spPr bwMode="auto">
              <a:xfrm>
                <a:off x="3878" y="2319"/>
                <a:ext cx="249" cy="227"/>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330" name="Line 178"/>
              <p:cNvSpPr>
                <a:spLocks noChangeShapeType="1"/>
              </p:cNvSpPr>
              <p:nvPr/>
            </p:nvSpPr>
            <p:spPr bwMode="auto">
              <a:xfrm>
                <a:off x="3810" y="2432"/>
                <a:ext cx="68" cy="0"/>
              </a:xfrm>
              <a:prstGeom prst="line">
                <a:avLst/>
              </a:prstGeom>
              <a:noFill/>
              <a:ln w="9525">
                <a:solidFill>
                  <a:schemeClr val="tx1"/>
                </a:solidFill>
                <a:round/>
                <a:headEnd/>
                <a:tailEnd/>
              </a:ln>
              <a:effectLst/>
            </p:spPr>
            <p:txBody>
              <a:bodyPr wrap="none" anchor="ctr"/>
              <a:lstStyle/>
              <a:p>
                <a:endParaRPr lang="en-US"/>
              </a:p>
            </p:txBody>
          </p:sp>
          <p:sp>
            <p:nvSpPr>
              <p:cNvPr id="177331" name="Line 179"/>
              <p:cNvSpPr>
                <a:spLocks noChangeShapeType="1"/>
              </p:cNvSpPr>
              <p:nvPr/>
            </p:nvSpPr>
            <p:spPr bwMode="auto">
              <a:xfrm>
                <a:off x="4127" y="2341"/>
                <a:ext cx="68" cy="0"/>
              </a:xfrm>
              <a:prstGeom prst="line">
                <a:avLst/>
              </a:prstGeom>
              <a:noFill/>
              <a:ln w="9525">
                <a:solidFill>
                  <a:schemeClr val="tx1"/>
                </a:solidFill>
                <a:round/>
                <a:headEnd/>
                <a:tailEnd/>
              </a:ln>
              <a:effectLst/>
            </p:spPr>
            <p:txBody>
              <a:bodyPr wrap="none" anchor="ctr"/>
              <a:lstStyle/>
              <a:p>
                <a:endParaRPr lang="en-US"/>
              </a:p>
            </p:txBody>
          </p:sp>
          <p:sp>
            <p:nvSpPr>
              <p:cNvPr id="177332" name="Line 180"/>
              <p:cNvSpPr>
                <a:spLocks noChangeShapeType="1"/>
              </p:cNvSpPr>
              <p:nvPr/>
            </p:nvSpPr>
            <p:spPr bwMode="auto">
              <a:xfrm>
                <a:off x="4127" y="2364"/>
                <a:ext cx="68" cy="0"/>
              </a:xfrm>
              <a:prstGeom prst="line">
                <a:avLst/>
              </a:prstGeom>
              <a:noFill/>
              <a:ln w="9525">
                <a:solidFill>
                  <a:schemeClr val="tx1"/>
                </a:solidFill>
                <a:round/>
                <a:headEnd/>
                <a:tailEnd/>
              </a:ln>
              <a:effectLst/>
            </p:spPr>
            <p:txBody>
              <a:bodyPr wrap="none" anchor="ctr"/>
              <a:lstStyle/>
              <a:p>
                <a:endParaRPr lang="en-US"/>
              </a:p>
            </p:txBody>
          </p:sp>
          <p:sp>
            <p:nvSpPr>
              <p:cNvPr id="177333" name="Line 181"/>
              <p:cNvSpPr>
                <a:spLocks noChangeShapeType="1"/>
              </p:cNvSpPr>
              <p:nvPr/>
            </p:nvSpPr>
            <p:spPr bwMode="auto">
              <a:xfrm>
                <a:off x="4127" y="2387"/>
                <a:ext cx="68" cy="0"/>
              </a:xfrm>
              <a:prstGeom prst="line">
                <a:avLst/>
              </a:prstGeom>
              <a:noFill/>
              <a:ln w="9525">
                <a:solidFill>
                  <a:schemeClr val="tx1"/>
                </a:solidFill>
                <a:round/>
                <a:headEnd/>
                <a:tailEnd/>
              </a:ln>
              <a:effectLst/>
            </p:spPr>
            <p:txBody>
              <a:bodyPr wrap="none" anchor="ctr"/>
              <a:lstStyle/>
              <a:p>
                <a:endParaRPr lang="en-US"/>
              </a:p>
            </p:txBody>
          </p:sp>
          <p:sp>
            <p:nvSpPr>
              <p:cNvPr id="177334" name="Line 182"/>
              <p:cNvSpPr>
                <a:spLocks noChangeShapeType="1"/>
              </p:cNvSpPr>
              <p:nvPr/>
            </p:nvSpPr>
            <p:spPr bwMode="auto">
              <a:xfrm>
                <a:off x="4127" y="2410"/>
                <a:ext cx="68" cy="0"/>
              </a:xfrm>
              <a:prstGeom prst="line">
                <a:avLst/>
              </a:prstGeom>
              <a:noFill/>
              <a:ln w="9525">
                <a:solidFill>
                  <a:schemeClr val="tx1"/>
                </a:solidFill>
                <a:round/>
                <a:headEnd/>
                <a:tailEnd/>
              </a:ln>
              <a:effectLst/>
            </p:spPr>
            <p:txBody>
              <a:bodyPr wrap="none" anchor="ctr"/>
              <a:lstStyle/>
              <a:p>
                <a:endParaRPr lang="en-US"/>
              </a:p>
            </p:txBody>
          </p:sp>
          <p:sp>
            <p:nvSpPr>
              <p:cNvPr id="177335" name="Line 183"/>
              <p:cNvSpPr>
                <a:spLocks noChangeShapeType="1"/>
              </p:cNvSpPr>
              <p:nvPr/>
            </p:nvSpPr>
            <p:spPr bwMode="auto">
              <a:xfrm>
                <a:off x="4127" y="2433"/>
                <a:ext cx="68" cy="0"/>
              </a:xfrm>
              <a:prstGeom prst="line">
                <a:avLst/>
              </a:prstGeom>
              <a:noFill/>
              <a:ln w="9525">
                <a:solidFill>
                  <a:schemeClr val="tx1"/>
                </a:solidFill>
                <a:round/>
                <a:headEnd/>
                <a:tailEnd/>
              </a:ln>
              <a:effectLst/>
            </p:spPr>
            <p:txBody>
              <a:bodyPr wrap="none" anchor="ctr"/>
              <a:lstStyle/>
              <a:p>
                <a:endParaRPr lang="en-US"/>
              </a:p>
            </p:txBody>
          </p:sp>
          <p:sp>
            <p:nvSpPr>
              <p:cNvPr id="177336" name="Line 184"/>
              <p:cNvSpPr>
                <a:spLocks noChangeShapeType="1"/>
              </p:cNvSpPr>
              <p:nvPr/>
            </p:nvSpPr>
            <p:spPr bwMode="auto">
              <a:xfrm>
                <a:off x="4127" y="2456"/>
                <a:ext cx="68" cy="0"/>
              </a:xfrm>
              <a:prstGeom prst="line">
                <a:avLst/>
              </a:prstGeom>
              <a:noFill/>
              <a:ln w="9525">
                <a:solidFill>
                  <a:schemeClr val="tx1"/>
                </a:solidFill>
                <a:round/>
                <a:headEnd/>
                <a:tailEnd/>
              </a:ln>
              <a:effectLst/>
            </p:spPr>
            <p:txBody>
              <a:bodyPr wrap="none" anchor="ctr"/>
              <a:lstStyle/>
              <a:p>
                <a:endParaRPr lang="en-US"/>
              </a:p>
            </p:txBody>
          </p:sp>
          <p:sp>
            <p:nvSpPr>
              <p:cNvPr id="177337" name="Line 185"/>
              <p:cNvSpPr>
                <a:spLocks noChangeShapeType="1"/>
              </p:cNvSpPr>
              <p:nvPr/>
            </p:nvSpPr>
            <p:spPr bwMode="auto">
              <a:xfrm>
                <a:off x="4127" y="2479"/>
                <a:ext cx="68" cy="0"/>
              </a:xfrm>
              <a:prstGeom prst="line">
                <a:avLst/>
              </a:prstGeom>
              <a:noFill/>
              <a:ln w="9525">
                <a:solidFill>
                  <a:schemeClr val="tx1"/>
                </a:solidFill>
                <a:round/>
                <a:headEnd/>
                <a:tailEnd/>
              </a:ln>
              <a:effectLst/>
            </p:spPr>
            <p:txBody>
              <a:bodyPr wrap="none" anchor="ctr"/>
              <a:lstStyle/>
              <a:p>
                <a:endParaRPr lang="en-US"/>
              </a:p>
            </p:txBody>
          </p:sp>
          <p:sp>
            <p:nvSpPr>
              <p:cNvPr id="177338" name="Line 186"/>
              <p:cNvSpPr>
                <a:spLocks noChangeShapeType="1"/>
              </p:cNvSpPr>
              <p:nvPr/>
            </p:nvSpPr>
            <p:spPr bwMode="auto">
              <a:xfrm>
                <a:off x="4127" y="2502"/>
                <a:ext cx="68" cy="0"/>
              </a:xfrm>
              <a:prstGeom prst="line">
                <a:avLst/>
              </a:prstGeom>
              <a:noFill/>
              <a:ln w="9525">
                <a:solidFill>
                  <a:schemeClr val="tx1"/>
                </a:solidFill>
                <a:round/>
                <a:headEnd/>
                <a:tailEnd/>
              </a:ln>
              <a:effectLst/>
            </p:spPr>
            <p:txBody>
              <a:bodyPr wrap="none" anchor="ctr"/>
              <a:lstStyle/>
              <a:p>
                <a:endParaRPr lang="en-US"/>
              </a:p>
            </p:txBody>
          </p:sp>
          <p:sp>
            <p:nvSpPr>
              <p:cNvPr id="177339" name="Rectangle 187"/>
              <p:cNvSpPr>
                <a:spLocks noChangeArrowheads="1"/>
              </p:cNvSpPr>
              <p:nvPr/>
            </p:nvSpPr>
            <p:spPr bwMode="auto">
              <a:xfrm>
                <a:off x="4195" y="2296"/>
                <a:ext cx="386" cy="250"/>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0" name="Rectangle 188"/>
              <p:cNvSpPr>
                <a:spLocks noChangeArrowheads="1"/>
              </p:cNvSpPr>
              <p:nvPr/>
            </p:nvSpPr>
            <p:spPr bwMode="auto">
              <a:xfrm>
                <a:off x="421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1" name="Rectangle 189"/>
              <p:cNvSpPr>
                <a:spLocks noChangeArrowheads="1"/>
              </p:cNvSpPr>
              <p:nvPr/>
            </p:nvSpPr>
            <p:spPr bwMode="auto">
              <a:xfrm>
                <a:off x="426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2" name="Rectangle 190"/>
              <p:cNvSpPr>
                <a:spLocks noChangeArrowheads="1"/>
              </p:cNvSpPr>
              <p:nvPr/>
            </p:nvSpPr>
            <p:spPr bwMode="auto">
              <a:xfrm>
                <a:off x="430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3" name="Rectangle 191"/>
              <p:cNvSpPr>
                <a:spLocks noChangeArrowheads="1"/>
              </p:cNvSpPr>
              <p:nvPr/>
            </p:nvSpPr>
            <p:spPr bwMode="auto">
              <a:xfrm>
                <a:off x="435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4" name="Rectangle 192"/>
              <p:cNvSpPr>
                <a:spLocks noChangeArrowheads="1"/>
              </p:cNvSpPr>
              <p:nvPr/>
            </p:nvSpPr>
            <p:spPr bwMode="auto">
              <a:xfrm>
                <a:off x="439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5" name="Rectangle 193"/>
              <p:cNvSpPr>
                <a:spLocks noChangeArrowheads="1"/>
              </p:cNvSpPr>
              <p:nvPr/>
            </p:nvSpPr>
            <p:spPr bwMode="auto">
              <a:xfrm>
                <a:off x="444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6" name="Rectangle 194"/>
              <p:cNvSpPr>
                <a:spLocks noChangeArrowheads="1"/>
              </p:cNvSpPr>
              <p:nvPr/>
            </p:nvSpPr>
            <p:spPr bwMode="auto">
              <a:xfrm>
                <a:off x="4491"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7" name="Rectangle 195"/>
              <p:cNvSpPr>
                <a:spLocks noChangeArrowheads="1"/>
              </p:cNvSpPr>
              <p:nvPr/>
            </p:nvSpPr>
            <p:spPr bwMode="auto">
              <a:xfrm>
                <a:off x="4536"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8" name="Rectangle 196"/>
              <p:cNvSpPr>
                <a:spLocks noChangeArrowheads="1"/>
              </p:cNvSpPr>
              <p:nvPr/>
            </p:nvSpPr>
            <p:spPr bwMode="auto">
              <a:xfrm>
                <a:off x="421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49" name="Rectangle 197"/>
              <p:cNvSpPr>
                <a:spLocks noChangeArrowheads="1"/>
              </p:cNvSpPr>
              <p:nvPr/>
            </p:nvSpPr>
            <p:spPr bwMode="auto">
              <a:xfrm>
                <a:off x="426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0" name="Rectangle 198"/>
              <p:cNvSpPr>
                <a:spLocks noChangeArrowheads="1"/>
              </p:cNvSpPr>
              <p:nvPr/>
            </p:nvSpPr>
            <p:spPr bwMode="auto">
              <a:xfrm>
                <a:off x="430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1" name="Rectangle 199"/>
              <p:cNvSpPr>
                <a:spLocks noChangeArrowheads="1"/>
              </p:cNvSpPr>
              <p:nvPr/>
            </p:nvSpPr>
            <p:spPr bwMode="auto">
              <a:xfrm>
                <a:off x="435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2" name="Rectangle 200"/>
              <p:cNvSpPr>
                <a:spLocks noChangeArrowheads="1"/>
              </p:cNvSpPr>
              <p:nvPr/>
            </p:nvSpPr>
            <p:spPr bwMode="auto">
              <a:xfrm>
                <a:off x="439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3" name="Rectangle 201"/>
              <p:cNvSpPr>
                <a:spLocks noChangeArrowheads="1"/>
              </p:cNvSpPr>
              <p:nvPr/>
            </p:nvSpPr>
            <p:spPr bwMode="auto">
              <a:xfrm>
                <a:off x="444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4" name="Rectangle 202"/>
              <p:cNvSpPr>
                <a:spLocks noChangeArrowheads="1"/>
              </p:cNvSpPr>
              <p:nvPr/>
            </p:nvSpPr>
            <p:spPr bwMode="auto">
              <a:xfrm>
                <a:off x="4492"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5" name="Rectangle 203"/>
              <p:cNvSpPr>
                <a:spLocks noChangeArrowheads="1"/>
              </p:cNvSpPr>
              <p:nvPr/>
            </p:nvSpPr>
            <p:spPr bwMode="auto">
              <a:xfrm>
                <a:off x="4537"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6" name="Rectangle 204"/>
              <p:cNvSpPr>
                <a:spLocks noChangeArrowheads="1"/>
              </p:cNvSpPr>
              <p:nvPr/>
            </p:nvSpPr>
            <p:spPr bwMode="auto">
              <a:xfrm>
                <a:off x="422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7" name="Rectangle 205"/>
              <p:cNvSpPr>
                <a:spLocks noChangeArrowheads="1"/>
              </p:cNvSpPr>
              <p:nvPr/>
            </p:nvSpPr>
            <p:spPr bwMode="auto">
              <a:xfrm>
                <a:off x="426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8" name="Rectangle 206"/>
              <p:cNvSpPr>
                <a:spLocks noChangeArrowheads="1"/>
              </p:cNvSpPr>
              <p:nvPr/>
            </p:nvSpPr>
            <p:spPr bwMode="auto">
              <a:xfrm>
                <a:off x="431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59" name="Rectangle 207"/>
              <p:cNvSpPr>
                <a:spLocks noChangeArrowheads="1"/>
              </p:cNvSpPr>
              <p:nvPr/>
            </p:nvSpPr>
            <p:spPr bwMode="auto">
              <a:xfrm>
                <a:off x="435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60" name="Rectangle 208"/>
              <p:cNvSpPr>
                <a:spLocks noChangeArrowheads="1"/>
              </p:cNvSpPr>
              <p:nvPr/>
            </p:nvSpPr>
            <p:spPr bwMode="auto">
              <a:xfrm>
                <a:off x="440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61" name="Rectangle 209"/>
              <p:cNvSpPr>
                <a:spLocks noChangeArrowheads="1"/>
              </p:cNvSpPr>
              <p:nvPr/>
            </p:nvSpPr>
            <p:spPr bwMode="auto">
              <a:xfrm>
                <a:off x="444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62" name="Rectangle 210"/>
              <p:cNvSpPr>
                <a:spLocks noChangeArrowheads="1"/>
              </p:cNvSpPr>
              <p:nvPr/>
            </p:nvSpPr>
            <p:spPr bwMode="auto">
              <a:xfrm>
                <a:off x="4493"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63" name="Rectangle 211"/>
              <p:cNvSpPr>
                <a:spLocks noChangeArrowheads="1"/>
              </p:cNvSpPr>
              <p:nvPr/>
            </p:nvSpPr>
            <p:spPr bwMode="auto">
              <a:xfrm>
                <a:off x="4538"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grpSp>
        <p:grpSp>
          <p:nvGrpSpPr>
            <p:cNvPr id="177480" name="Group 174"/>
            <p:cNvGrpSpPr>
              <a:grpSpLocks/>
            </p:cNvGrpSpPr>
            <p:nvPr/>
          </p:nvGrpSpPr>
          <p:grpSpPr bwMode="auto">
            <a:xfrm>
              <a:off x="6119813" y="5408613"/>
              <a:ext cx="1441450" cy="396875"/>
              <a:chOff x="3673" y="2296"/>
              <a:chExt cx="908" cy="250"/>
            </a:xfrm>
          </p:grpSpPr>
          <p:sp>
            <p:nvSpPr>
              <p:cNvPr id="177283" name="AutoShape 131"/>
              <p:cNvSpPr>
                <a:spLocks noChangeArrowheads="1"/>
              </p:cNvSpPr>
              <p:nvPr/>
            </p:nvSpPr>
            <p:spPr bwMode="auto">
              <a:xfrm rot="5400000">
                <a:off x="3650" y="2364"/>
                <a:ext cx="182" cy="136"/>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285" name="Rectangle 133"/>
              <p:cNvSpPr>
                <a:spLocks noChangeArrowheads="1"/>
              </p:cNvSpPr>
              <p:nvPr/>
            </p:nvSpPr>
            <p:spPr bwMode="auto">
              <a:xfrm>
                <a:off x="3878" y="2319"/>
                <a:ext cx="249" cy="227"/>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286" name="Line 134"/>
              <p:cNvSpPr>
                <a:spLocks noChangeShapeType="1"/>
              </p:cNvSpPr>
              <p:nvPr/>
            </p:nvSpPr>
            <p:spPr bwMode="auto">
              <a:xfrm>
                <a:off x="3810" y="2432"/>
                <a:ext cx="68" cy="0"/>
              </a:xfrm>
              <a:prstGeom prst="line">
                <a:avLst/>
              </a:prstGeom>
              <a:noFill/>
              <a:ln w="9525">
                <a:solidFill>
                  <a:schemeClr val="tx1"/>
                </a:solidFill>
                <a:round/>
                <a:headEnd/>
                <a:tailEnd/>
              </a:ln>
              <a:effectLst/>
            </p:spPr>
            <p:txBody>
              <a:bodyPr wrap="none" anchor="ctr"/>
              <a:lstStyle/>
              <a:p>
                <a:endParaRPr lang="en-US"/>
              </a:p>
            </p:txBody>
          </p:sp>
          <p:sp>
            <p:nvSpPr>
              <p:cNvPr id="177287" name="Line 135"/>
              <p:cNvSpPr>
                <a:spLocks noChangeShapeType="1"/>
              </p:cNvSpPr>
              <p:nvPr/>
            </p:nvSpPr>
            <p:spPr bwMode="auto">
              <a:xfrm>
                <a:off x="4127" y="2341"/>
                <a:ext cx="68" cy="0"/>
              </a:xfrm>
              <a:prstGeom prst="line">
                <a:avLst/>
              </a:prstGeom>
              <a:noFill/>
              <a:ln w="9525">
                <a:solidFill>
                  <a:schemeClr val="tx1"/>
                </a:solidFill>
                <a:round/>
                <a:headEnd/>
                <a:tailEnd/>
              </a:ln>
              <a:effectLst/>
            </p:spPr>
            <p:txBody>
              <a:bodyPr wrap="none" anchor="ctr"/>
              <a:lstStyle/>
              <a:p>
                <a:endParaRPr lang="en-US"/>
              </a:p>
            </p:txBody>
          </p:sp>
          <p:sp>
            <p:nvSpPr>
              <p:cNvPr id="177288" name="Line 136"/>
              <p:cNvSpPr>
                <a:spLocks noChangeShapeType="1"/>
              </p:cNvSpPr>
              <p:nvPr/>
            </p:nvSpPr>
            <p:spPr bwMode="auto">
              <a:xfrm>
                <a:off x="4127" y="2364"/>
                <a:ext cx="68" cy="0"/>
              </a:xfrm>
              <a:prstGeom prst="line">
                <a:avLst/>
              </a:prstGeom>
              <a:noFill/>
              <a:ln w="9525">
                <a:solidFill>
                  <a:schemeClr val="tx1"/>
                </a:solidFill>
                <a:round/>
                <a:headEnd/>
                <a:tailEnd/>
              </a:ln>
              <a:effectLst/>
            </p:spPr>
            <p:txBody>
              <a:bodyPr wrap="none" anchor="ctr"/>
              <a:lstStyle/>
              <a:p>
                <a:endParaRPr lang="en-US"/>
              </a:p>
            </p:txBody>
          </p:sp>
          <p:sp>
            <p:nvSpPr>
              <p:cNvPr id="177289" name="Line 137"/>
              <p:cNvSpPr>
                <a:spLocks noChangeShapeType="1"/>
              </p:cNvSpPr>
              <p:nvPr/>
            </p:nvSpPr>
            <p:spPr bwMode="auto">
              <a:xfrm>
                <a:off x="4127" y="2387"/>
                <a:ext cx="68" cy="0"/>
              </a:xfrm>
              <a:prstGeom prst="line">
                <a:avLst/>
              </a:prstGeom>
              <a:noFill/>
              <a:ln w="9525">
                <a:solidFill>
                  <a:schemeClr val="tx1"/>
                </a:solidFill>
                <a:round/>
                <a:headEnd/>
                <a:tailEnd/>
              </a:ln>
              <a:effectLst/>
            </p:spPr>
            <p:txBody>
              <a:bodyPr wrap="none" anchor="ctr"/>
              <a:lstStyle/>
              <a:p>
                <a:endParaRPr lang="en-US"/>
              </a:p>
            </p:txBody>
          </p:sp>
          <p:sp>
            <p:nvSpPr>
              <p:cNvPr id="177290" name="Line 138"/>
              <p:cNvSpPr>
                <a:spLocks noChangeShapeType="1"/>
              </p:cNvSpPr>
              <p:nvPr/>
            </p:nvSpPr>
            <p:spPr bwMode="auto">
              <a:xfrm>
                <a:off x="4127" y="2410"/>
                <a:ext cx="68" cy="0"/>
              </a:xfrm>
              <a:prstGeom prst="line">
                <a:avLst/>
              </a:prstGeom>
              <a:noFill/>
              <a:ln w="9525">
                <a:solidFill>
                  <a:schemeClr val="tx1"/>
                </a:solidFill>
                <a:round/>
                <a:headEnd/>
                <a:tailEnd/>
              </a:ln>
              <a:effectLst/>
            </p:spPr>
            <p:txBody>
              <a:bodyPr wrap="none" anchor="ctr"/>
              <a:lstStyle/>
              <a:p>
                <a:endParaRPr lang="en-US"/>
              </a:p>
            </p:txBody>
          </p:sp>
          <p:sp>
            <p:nvSpPr>
              <p:cNvPr id="177291" name="Line 139"/>
              <p:cNvSpPr>
                <a:spLocks noChangeShapeType="1"/>
              </p:cNvSpPr>
              <p:nvPr/>
            </p:nvSpPr>
            <p:spPr bwMode="auto">
              <a:xfrm>
                <a:off x="4127" y="2433"/>
                <a:ext cx="68" cy="0"/>
              </a:xfrm>
              <a:prstGeom prst="line">
                <a:avLst/>
              </a:prstGeom>
              <a:noFill/>
              <a:ln w="9525">
                <a:solidFill>
                  <a:schemeClr val="tx1"/>
                </a:solidFill>
                <a:round/>
                <a:headEnd/>
                <a:tailEnd/>
              </a:ln>
              <a:effectLst/>
            </p:spPr>
            <p:txBody>
              <a:bodyPr wrap="none" anchor="ctr"/>
              <a:lstStyle/>
              <a:p>
                <a:endParaRPr lang="en-US"/>
              </a:p>
            </p:txBody>
          </p:sp>
          <p:sp>
            <p:nvSpPr>
              <p:cNvPr id="177292" name="Line 140"/>
              <p:cNvSpPr>
                <a:spLocks noChangeShapeType="1"/>
              </p:cNvSpPr>
              <p:nvPr/>
            </p:nvSpPr>
            <p:spPr bwMode="auto">
              <a:xfrm>
                <a:off x="4127" y="2456"/>
                <a:ext cx="68" cy="0"/>
              </a:xfrm>
              <a:prstGeom prst="line">
                <a:avLst/>
              </a:prstGeom>
              <a:noFill/>
              <a:ln w="9525">
                <a:solidFill>
                  <a:schemeClr val="tx1"/>
                </a:solidFill>
                <a:round/>
                <a:headEnd/>
                <a:tailEnd/>
              </a:ln>
              <a:effectLst/>
            </p:spPr>
            <p:txBody>
              <a:bodyPr wrap="none" anchor="ctr"/>
              <a:lstStyle/>
              <a:p>
                <a:endParaRPr lang="en-US"/>
              </a:p>
            </p:txBody>
          </p:sp>
          <p:sp>
            <p:nvSpPr>
              <p:cNvPr id="177293" name="Line 141"/>
              <p:cNvSpPr>
                <a:spLocks noChangeShapeType="1"/>
              </p:cNvSpPr>
              <p:nvPr/>
            </p:nvSpPr>
            <p:spPr bwMode="auto">
              <a:xfrm>
                <a:off x="4127" y="2479"/>
                <a:ext cx="68" cy="0"/>
              </a:xfrm>
              <a:prstGeom prst="line">
                <a:avLst/>
              </a:prstGeom>
              <a:noFill/>
              <a:ln w="9525">
                <a:solidFill>
                  <a:schemeClr val="tx1"/>
                </a:solidFill>
                <a:round/>
                <a:headEnd/>
                <a:tailEnd/>
              </a:ln>
              <a:effectLst/>
            </p:spPr>
            <p:txBody>
              <a:bodyPr wrap="none" anchor="ctr"/>
              <a:lstStyle/>
              <a:p>
                <a:endParaRPr lang="en-US"/>
              </a:p>
            </p:txBody>
          </p:sp>
          <p:sp>
            <p:nvSpPr>
              <p:cNvPr id="177294" name="Line 142"/>
              <p:cNvSpPr>
                <a:spLocks noChangeShapeType="1"/>
              </p:cNvSpPr>
              <p:nvPr/>
            </p:nvSpPr>
            <p:spPr bwMode="auto">
              <a:xfrm>
                <a:off x="4127" y="2502"/>
                <a:ext cx="68" cy="0"/>
              </a:xfrm>
              <a:prstGeom prst="line">
                <a:avLst/>
              </a:prstGeom>
              <a:noFill/>
              <a:ln w="9525">
                <a:solidFill>
                  <a:schemeClr val="tx1"/>
                </a:solidFill>
                <a:round/>
                <a:headEnd/>
                <a:tailEnd/>
              </a:ln>
              <a:effectLst/>
            </p:spPr>
            <p:txBody>
              <a:bodyPr wrap="none" anchor="ctr"/>
              <a:lstStyle/>
              <a:p>
                <a:endParaRPr lang="en-US"/>
              </a:p>
            </p:txBody>
          </p:sp>
          <p:sp>
            <p:nvSpPr>
              <p:cNvPr id="177295" name="Rectangle 143"/>
              <p:cNvSpPr>
                <a:spLocks noChangeArrowheads="1"/>
              </p:cNvSpPr>
              <p:nvPr/>
            </p:nvSpPr>
            <p:spPr bwMode="auto">
              <a:xfrm>
                <a:off x="4195" y="2296"/>
                <a:ext cx="386" cy="250"/>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296" name="Rectangle 144"/>
              <p:cNvSpPr>
                <a:spLocks noChangeArrowheads="1"/>
              </p:cNvSpPr>
              <p:nvPr/>
            </p:nvSpPr>
            <p:spPr bwMode="auto">
              <a:xfrm>
                <a:off x="421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297" name="Rectangle 145"/>
              <p:cNvSpPr>
                <a:spLocks noChangeArrowheads="1"/>
              </p:cNvSpPr>
              <p:nvPr/>
            </p:nvSpPr>
            <p:spPr bwMode="auto">
              <a:xfrm>
                <a:off x="426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298" name="Rectangle 146"/>
              <p:cNvSpPr>
                <a:spLocks noChangeArrowheads="1"/>
              </p:cNvSpPr>
              <p:nvPr/>
            </p:nvSpPr>
            <p:spPr bwMode="auto">
              <a:xfrm>
                <a:off x="430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299" name="Rectangle 147"/>
              <p:cNvSpPr>
                <a:spLocks noChangeArrowheads="1"/>
              </p:cNvSpPr>
              <p:nvPr/>
            </p:nvSpPr>
            <p:spPr bwMode="auto">
              <a:xfrm>
                <a:off x="435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0" name="Rectangle 148"/>
              <p:cNvSpPr>
                <a:spLocks noChangeArrowheads="1"/>
              </p:cNvSpPr>
              <p:nvPr/>
            </p:nvSpPr>
            <p:spPr bwMode="auto">
              <a:xfrm>
                <a:off x="4398"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1" name="Rectangle 149"/>
              <p:cNvSpPr>
                <a:spLocks noChangeArrowheads="1"/>
              </p:cNvSpPr>
              <p:nvPr/>
            </p:nvSpPr>
            <p:spPr bwMode="auto">
              <a:xfrm>
                <a:off x="4443"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2" name="Rectangle 150"/>
              <p:cNvSpPr>
                <a:spLocks noChangeArrowheads="1"/>
              </p:cNvSpPr>
              <p:nvPr/>
            </p:nvSpPr>
            <p:spPr bwMode="auto">
              <a:xfrm>
                <a:off x="4491"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3" name="Rectangle 151"/>
              <p:cNvSpPr>
                <a:spLocks noChangeArrowheads="1"/>
              </p:cNvSpPr>
              <p:nvPr/>
            </p:nvSpPr>
            <p:spPr bwMode="auto">
              <a:xfrm>
                <a:off x="4536" y="2341"/>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6" name="Rectangle 154"/>
              <p:cNvSpPr>
                <a:spLocks noChangeArrowheads="1"/>
              </p:cNvSpPr>
              <p:nvPr/>
            </p:nvSpPr>
            <p:spPr bwMode="auto">
              <a:xfrm>
                <a:off x="421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7" name="Rectangle 155"/>
              <p:cNvSpPr>
                <a:spLocks noChangeArrowheads="1"/>
              </p:cNvSpPr>
              <p:nvPr/>
            </p:nvSpPr>
            <p:spPr bwMode="auto">
              <a:xfrm>
                <a:off x="426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8" name="Rectangle 156"/>
              <p:cNvSpPr>
                <a:spLocks noChangeArrowheads="1"/>
              </p:cNvSpPr>
              <p:nvPr/>
            </p:nvSpPr>
            <p:spPr bwMode="auto">
              <a:xfrm>
                <a:off x="430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09" name="Rectangle 157"/>
              <p:cNvSpPr>
                <a:spLocks noChangeArrowheads="1"/>
              </p:cNvSpPr>
              <p:nvPr/>
            </p:nvSpPr>
            <p:spPr bwMode="auto">
              <a:xfrm>
                <a:off x="435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0" name="Rectangle 158"/>
              <p:cNvSpPr>
                <a:spLocks noChangeArrowheads="1"/>
              </p:cNvSpPr>
              <p:nvPr/>
            </p:nvSpPr>
            <p:spPr bwMode="auto">
              <a:xfrm>
                <a:off x="4399"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1" name="Rectangle 159"/>
              <p:cNvSpPr>
                <a:spLocks noChangeArrowheads="1"/>
              </p:cNvSpPr>
              <p:nvPr/>
            </p:nvSpPr>
            <p:spPr bwMode="auto">
              <a:xfrm>
                <a:off x="4444"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2" name="Rectangle 160"/>
              <p:cNvSpPr>
                <a:spLocks noChangeArrowheads="1"/>
              </p:cNvSpPr>
              <p:nvPr/>
            </p:nvSpPr>
            <p:spPr bwMode="auto">
              <a:xfrm>
                <a:off x="4492"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3" name="Rectangle 161"/>
              <p:cNvSpPr>
                <a:spLocks noChangeArrowheads="1"/>
              </p:cNvSpPr>
              <p:nvPr/>
            </p:nvSpPr>
            <p:spPr bwMode="auto">
              <a:xfrm>
                <a:off x="4537" y="2409"/>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4" name="Rectangle 162"/>
              <p:cNvSpPr>
                <a:spLocks noChangeArrowheads="1"/>
              </p:cNvSpPr>
              <p:nvPr/>
            </p:nvSpPr>
            <p:spPr bwMode="auto">
              <a:xfrm>
                <a:off x="422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5" name="Rectangle 163"/>
              <p:cNvSpPr>
                <a:spLocks noChangeArrowheads="1"/>
              </p:cNvSpPr>
              <p:nvPr/>
            </p:nvSpPr>
            <p:spPr bwMode="auto">
              <a:xfrm>
                <a:off x="426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6" name="Rectangle 164"/>
              <p:cNvSpPr>
                <a:spLocks noChangeArrowheads="1"/>
              </p:cNvSpPr>
              <p:nvPr/>
            </p:nvSpPr>
            <p:spPr bwMode="auto">
              <a:xfrm>
                <a:off x="431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7" name="Rectangle 165"/>
              <p:cNvSpPr>
                <a:spLocks noChangeArrowheads="1"/>
              </p:cNvSpPr>
              <p:nvPr/>
            </p:nvSpPr>
            <p:spPr bwMode="auto">
              <a:xfrm>
                <a:off x="435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8" name="Rectangle 166"/>
              <p:cNvSpPr>
                <a:spLocks noChangeArrowheads="1"/>
              </p:cNvSpPr>
              <p:nvPr/>
            </p:nvSpPr>
            <p:spPr bwMode="auto">
              <a:xfrm>
                <a:off x="4400"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19" name="Rectangle 167"/>
              <p:cNvSpPr>
                <a:spLocks noChangeArrowheads="1"/>
              </p:cNvSpPr>
              <p:nvPr/>
            </p:nvSpPr>
            <p:spPr bwMode="auto">
              <a:xfrm>
                <a:off x="4445"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20" name="Rectangle 168"/>
              <p:cNvSpPr>
                <a:spLocks noChangeArrowheads="1"/>
              </p:cNvSpPr>
              <p:nvPr/>
            </p:nvSpPr>
            <p:spPr bwMode="auto">
              <a:xfrm>
                <a:off x="4493"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77321" name="Rectangle 169"/>
              <p:cNvSpPr>
                <a:spLocks noChangeArrowheads="1"/>
              </p:cNvSpPr>
              <p:nvPr/>
            </p:nvSpPr>
            <p:spPr bwMode="auto">
              <a:xfrm>
                <a:off x="4538" y="2477"/>
                <a:ext cx="23" cy="46"/>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grpSp>
        <p:sp>
          <p:nvSpPr>
            <p:cNvPr id="177325" name="Rectangle 173"/>
            <p:cNvSpPr>
              <a:spLocks noChangeArrowheads="1"/>
            </p:cNvSpPr>
            <p:nvPr/>
          </p:nvSpPr>
          <p:spPr bwMode="auto">
            <a:xfrm>
              <a:off x="7777163" y="5337175"/>
              <a:ext cx="144462" cy="361950"/>
            </a:xfrm>
            <a:prstGeom prst="rect">
              <a:avLst/>
            </a:prstGeom>
            <a:solidFill>
              <a:srgbClr val="FFFF99"/>
            </a:solidFill>
            <a:ln w="9525">
              <a:solidFill>
                <a:schemeClr val="tx1"/>
              </a:solidFill>
              <a:miter lim="800000"/>
              <a:headEnd/>
              <a:tailEnd/>
            </a:ln>
            <a:effectLst/>
          </p:spPr>
          <p:txBody>
            <a:bodyPr vert="eaVert" wrap="none" anchor="ctr"/>
            <a:lstStyle/>
            <a:p>
              <a:r>
                <a:rPr lang="en-US" sz="1000"/>
                <a:t>Mux</a:t>
              </a:r>
            </a:p>
          </p:txBody>
        </p:sp>
        <p:sp>
          <p:nvSpPr>
            <p:cNvPr id="177438" name="Line 286"/>
            <p:cNvSpPr>
              <a:spLocks noChangeShapeType="1"/>
            </p:cNvSpPr>
            <p:nvPr/>
          </p:nvSpPr>
          <p:spPr bwMode="auto">
            <a:xfrm>
              <a:off x="7705725" y="5407025"/>
              <a:ext cx="71438" cy="0"/>
            </a:xfrm>
            <a:prstGeom prst="line">
              <a:avLst/>
            </a:prstGeom>
            <a:noFill/>
            <a:ln w="9525">
              <a:solidFill>
                <a:schemeClr val="tx1"/>
              </a:solidFill>
              <a:round/>
              <a:headEnd/>
              <a:tailEnd/>
            </a:ln>
            <a:effectLst/>
          </p:spPr>
          <p:txBody>
            <a:bodyPr wrap="none" anchor="ctr"/>
            <a:lstStyle/>
            <a:p>
              <a:endParaRPr lang="en-US"/>
            </a:p>
          </p:txBody>
        </p:sp>
        <p:sp>
          <p:nvSpPr>
            <p:cNvPr id="177439" name="Line 287"/>
            <p:cNvSpPr>
              <a:spLocks noChangeShapeType="1"/>
            </p:cNvSpPr>
            <p:nvPr/>
          </p:nvSpPr>
          <p:spPr bwMode="auto">
            <a:xfrm>
              <a:off x="7705725" y="5480050"/>
              <a:ext cx="71438" cy="0"/>
            </a:xfrm>
            <a:prstGeom prst="line">
              <a:avLst/>
            </a:prstGeom>
            <a:noFill/>
            <a:ln w="9525">
              <a:solidFill>
                <a:schemeClr val="tx1"/>
              </a:solidFill>
              <a:round/>
              <a:headEnd/>
              <a:tailEnd/>
            </a:ln>
            <a:effectLst/>
          </p:spPr>
          <p:txBody>
            <a:bodyPr wrap="none" anchor="ctr"/>
            <a:lstStyle/>
            <a:p>
              <a:endParaRPr lang="en-US"/>
            </a:p>
          </p:txBody>
        </p:sp>
        <p:sp>
          <p:nvSpPr>
            <p:cNvPr id="177440" name="Line 288"/>
            <p:cNvSpPr>
              <a:spLocks noChangeShapeType="1"/>
            </p:cNvSpPr>
            <p:nvPr/>
          </p:nvSpPr>
          <p:spPr bwMode="auto">
            <a:xfrm>
              <a:off x="7705725" y="5553075"/>
              <a:ext cx="71438" cy="0"/>
            </a:xfrm>
            <a:prstGeom prst="line">
              <a:avLst/>
            </a:prstGeom>
            <a:noFill/>
            <a:ln w="9525">
              <a:solidFill>
                <a:schemeClr val="tx1"/>
              </a:solidFill>
              <a:round/>
              <a:headEnd/>
              <a:tailEnd/>
            </a:ln>
            <a:effectLst/>
          </p:spPr>
          <p:txBody>
            <a:bodyPr wrap="none" anchor="ctr"/>
            <a:lstStyle/>
            <a:p>
              <a:endParaRPr lang="en-US"/>
            </a:p>
          </p:txBody>
        </p:sp>
        <p:sp>
          <p:nvSpPr>
            <p:cNvPr id="177441" name="Line 289"/>
            <p:cNvSpPr>
              <a:spLocks noChangeShapeType="1"/>
            </p:cNvSpPr>
            <p:nvPr/>
          </p:nvSpPr>
          <p:spPr bwMode="auto">
            <a:xfrm>
              <a:off x="7705725" y="5626100"/>
              <a:ext cx="71438" cy="0"/>
            </a:xfrm>
            <a:prstGeom prst="line">
              <a:avLst/>
            </a:prstGeom>
            <a:noFill/>
            <a:ln w="9525">
              <a:solidFill>
                <a:schemeClr val="tx1"/>
              </a:solidFill>
              <a:round/>
              <a:headEnd/>
              <a:tailEnd/>
            </a:ln>
            <a:effectLst/>
          </p:spPr>
          <p:txBody>
            <a:bodyPr wrap="none" anchor="ctr"/>
            <a:lstStyle/>
            <a:p>
              <a:endParaRPr lang="en-US"/>
            </a:p>
          </p:txBody>
        </p:sp>
        <p:sp>
          <p:nvSpPr>
            <p:cNvPr id="177442" name="Line 290"/>
            <p:cNvSpPr>
              <a:spLocks noChangeShapeType="1"/>
            </p:cNvSpPr>
            <p:nvPr/>
          </p:nvSpPr>
          <p:spPr bwMode="auto">
            <a:xfrm>
              <a:off x="7921625" y="5516563"/>
              <a:ext cx="28733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77443" name="Oval 291"/>
            <p:cNvSpPr>
              <a:spLocks noChangeArrowheads="1"/>
            </p:cNvSpPr>
            <p:nvPr/>
          </p:nvSpPr>
          <p:spPr bwMode="auto">
            <a:xfrm>
              <a:off x="8064500" y="5516563"/>
              <a:ext cx="36513" cy="107950"/>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77444" name="Text Box 292"/>
            <p:cNvSpPr txBox="1">
              <a:spLocks noChangeArrowheads="1"/>
            </p:cNvSpPr>
            <p:nvPr/>
          </p:nvSpPr>
          <p:spPr bwMode="auto">
            <a:xfrm>
              <a:off x="6767513" y="5084763"/>
              <a:ext cx="1401808" cy="128651"/>
            </a:xfrm>
            <a:prstGeom prst="rect">
              <a:avLst/>
            </a:prstGeom>
            <a:noFill/>
            <a:ln w="9525">
              <a:noFill/>
              <a:miter lim="800000"/>
              <a:headEnd/>
              <a:tailEnd/>
            </a:ln>
            <a:effectLst/>
          </p:spPr>
          <p:txBody>
            <a:bodyPr wrap="none">
              <a:spAutoFit/>
            </a:bodyPr>
            <a:lstStyle/>
            <a:p>
              <a:pPr algn="l"/>
              <a:r>
                <a:rPr lang="en-US" smtClean="0"/>
                <a:t>3) Digital </a:t>
              </a:r>
              <a:r>
                <a:rPr lang="en-US"/>
                <a:t>memory</a:t>
              </a:r>
            </a:p>
          </p:txBody>
        </p:sp>
      </p:grpSp>
      <p:grpSp>
        <p:nvGrpSpPr>
          <p:cNvPr id="425" name="Group 424"/>
          <p:cNvGrpSpPr/>
          <p:nvPr/>
        </p:nvGrpSpPr>
        <p:grpSpPr>
          <a:xfrm>
            <a:off x="5186855" y="2427899"/>
            <a:ext cx="3725480" cy="1991163"/>
            <a:chOff x="6154738" y="3727450"/>
            <a:chExt cx="2773362" cy="1069975"/>
          </a:xfrm>
        </p:grpSpPr>
        <p:sp>
          <p:nvSpPr>
            <p:cNvPr id="177445" name="AutoShape 293"/>
            <p:cNvSpPr>
              <a:spLocks noChangeArrowheads="1"/>
            </p:cNvSpPr>
            <p:nvPr/>
          </p:nvSpPr>
          <p:spPr bwMode="auto">
            <a:xfrm rot="5400000">
              <a:off x="6227762" y="4043363"/>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446" name="AutoShape 294"/>
            <p:cNvSpPr>
              <a:spLocks noChangeArrowheads="1"/>
            </p:cNvSpPr>
            <p:nvPr/>
          </p:nvSpPr>
          <p:spPr bwMode="auto">
            <a:xfrm rot="5400000">
              <a:off x="6191250" y="4114801"/>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447" name="AutoShape 295"/>
            <p:cNvSpPr>
              <a:spLocks noChangeArrowheads="1"/>
            </p:cNvSpPr>
            <p:nvPr/>
          </p:nvSpPr>
          <p:spPr bwMode="auto">
            <a:xfrm rot="5400000">
              <a:off x="6154737" y="4186238"/>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448" name="Rectangle 296"/>
            <p:cNvSpPr>
              <a:spLocks noChangeArrowheads="1"/>
            </p:cNvSpPr>
            <p:nvPr/>
          </p:nvSpPr>
          <p:spPr bwMode="auto">
            <a:xfrm>
              <a:off x="6624638" y="4003675"/>
              <a:ext cx="1008062"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449" name="Rectangle 297"/>
            <p:cNvSpPr>
              <a:spLocks noChangeArrowheads="1"/>
            </p:cNvSpPr>
            <p:nvPr/>
          </p:nvSpPr>
          <p:spPr bwMode="auto">
            <a:xfrm>
              <a:off x="6588125" y="4040188"/>
              <a:ext cx="1008063"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450" name="Rectangle 298"/>
            <p:cNvSpPr>
              <a:spLocks noChangeArrowheads="1"/>
            </p:cNvSpPr>
            <p:nvPr/>
          </p:nvSpPr>
          <p:spPr bwMode="auto">
            <a:xfrm>
              <a:off x="6551613" y="4076700"/>
              <a:ext cx="1008062"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451" name="AutoShape 299"/>
            <p:cNvSpPr>
              <a:spLocks noChangeArrowheads="1"/>
            </p:cNvSpPr>
            <p:nvPr/>
          </p:nvSpPr>
          <p:spPr bwMode="auto">
            <a:xfrm rot="5400000">
              <a:off x="6118225" y="4257676"/>
              <a:ext cx="288925" cy="215900"/>
            </a:xfrm>
            <a:prstGeom prst="triangle">
              <a:avLst>
                <a:gd name="adj" fmla="val 50000"/>
              </a:avLst>
            </a:prstGeom>
            <a:solidFill>
              <a:srgbClr val="99FF66"/>
            </a:solidFill>
            <a:ln w="9525">
              <a:solidFill>
                <a:schemeClr val="tx1"/>
              </a:solidFill>
              <a:miter lim="800000"/>
              <a:headEnd/>
              <a:tailEnd/>
            </a:ln>
            <a:effectLst/>
          </p:spPr>
          <p:txBody>
            <a:bodyPr wrap="none" anchor="ctr"/>
            <a:lstStyle/>
            <a:p>
              <a:endParaRPr lang="en-US"/>
            </a:p>
          </p:txBody>
        </p:sp>
        <p:sp>
          <p:nvSpPr>
            <p:cNvPr id="177452" name="Line 300"/>
            <p:cNvSpPr>
              <a:spLocks noChangeShapeType="1"/>
            </p:cNvSpPr>
            <p:nvPr/>
          </p:nvSpPr>
          <p:spPr bwMode="auto">
            <a:xfrm>
              <a:off x="6370638" y="4365625"/>
              <a:ext cx="144462" cy="0"/>
            </a:xfrm>
            <a:prstGeom prst="line">
              <a:avLst/>
            </a:prstGeom>
            <a:noFill/>
            <a:ln w="9525">
              <a:solidFill>
                <a:schemeClr val="tx1"/>
              </a:solidFill>
              <a:round/>
              <a:headEnd/>
              <a:tailEnd/>
            </a:ln>
            <a:effectLst/>
          </p:spPr>
          <p:txBody>
            <a:bodyPr/>
            <a:lstStyle/>
            <a:p>
              <a:endParaRPr lang="en-US"/>
            </a:p>
          </p:txBody>
        </p:sp>
        <p:sp>
          <p:nvSpPr>
            <p:cNvPr id="177453" name="Rectangle 301"/>
            <p:cNvSpPr>
              <a:spLocks noChangeArrowheads="1"/>
            </p:cNvSpPr>
            <p:nvPr/>
          </p:nvSpPr>
          <p:spPr bwMode="auto">
            <a:xfrm>
              <a:off x="6515100" y="4113213"/>
              <a:ext cx="1008063" cy="50482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177454" name="Rectangle 302"/>
            <p:cNvSpPr>
              <a:spLocks noChangeArrowheads="1"/>
            </p:cNvSpPr>
            <p:nvPr/>
          </p:nvSpPr>
          <p:spPr bwMode="auto">
            <a:xfrm>
              <a:off x="6515100" y="4652963"/>
              <a:ext cx="1008063" cy="144462"/>
            </a:xfrm>
            <a:prstGeom prst="rect">
              <a:avLst/>
            </a:prstGeom>
            <a:solidFill>
              <a:schemeClr val="bg1"/>
            </a:solidFill>
            <a:ln w="9525">
              <a:solidFill>
                <a:schemeClr val="tx1"/>
              </a:solidFill>
              <a:miter lim="800000"/>
              <a:headEnd/>
              <a:tailEnd/>
            </a:ln>
            <a:effectLst/>
          </p:spPr>
          <p:txBody>
            <a:bodyPr wrap="none" anchor="ctr"/>
            <a:lstStyle/>
            <a:p>
              <a:r>
                <a:rPr lang="en-US"/>
                <a:t>control</a:t>
              </a:r>
            </a:p>
          </p:txBody>
        </p:sp>
        <p:sp>
          <p:nvSpPr>
            <p:cNvPr id="177455" name="Text Box 303"/>
            <p:cNvSpPr txBox="1">
              <a:spLocks noChangeArrowheads="1"/>
            </p:cNvSpPr>
            <p:nvPr/>
          </p:nvSpPr>
          <p:spPr bwMode="auto">
            <a:xfrm>
              <a:off x="6551613" y="3727450"/>
              <a:ext cx="1693567" cy="198465"/>
            </a:xfrm>
            <a:prstGeom prst="rect">
              <a:avLst/>
            </a:prstGeom>
            <a:noFill/>
            <a:ln w="9525">
              <a:noFill/>
              <a:miter lim="800000"/>
              <a:headEnd/>
              <a:tailEnd/>
            </a:ln>
            <a:effectLst/>
          </p:spPr>
          <p:txBody>
            <a:bodyPr wrap="none">
              <a:spAutoFit/>
            </a:bodyPr>
            <a:lstStyle/>
            <a:p>
              <a:pPr algn="l"/>
              <a:r>
                <a:rPr lang="en-US" smtClean="0"/>
                <a:t>2) Analog </a:t>
              </a:r>
              <a:r>
                <a:rPr lang="en-US"/>
                <a:t>memory</a:t>
              </a:r>
            </a:p>
          </p:txBody>
        </p:sp>
        <p:grpSp>
          <p:nvGrpSpPr>
            <p:cNvPr id="177483" name="Group 304"/>
            <p:cNvGrpSpPr>
              <a:grpSpLocks/>
            </p:cNvGrpSpPr>
            <p:nvPr/>
          </p:nvGrpSpPr>
          <p:grpSpPr bwMode="auto">
            <a:xfrm>
              <a:off x="6551613" y="4149725"/>
              <a:ext cx="73025" cy="179388"/>
              <a:chOff x="3855" y="2682"/>
              <a:chExt cx="46" cy="113"/>
            </a:xfrm>
          </p:grpSpPr>
          <p:sp>
            <p:nvSpPr>
              <p:cNvPr id="177457" name="Line 30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58" name="Line 30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86" name="Group 307"/>
              <p:cNvGrpSpPr>
                <a:grpSpLocks/>
              </p:cNvGrpSpPr>
              <p:nvPr/>
            </p:nvGrpSpPr>
            <p:grpSpPr bwMode="auto">
              <a:xfrm flipV="1">
                <a:off x="3855" y="2750"/>
                <a:ext cx="46" cy="45"/>
                <a:chOff x="3968" y="2795"/>
                <a:chExt cx="46" cy="45"/>
              </a:xfrm>
            </p:grpSpPr>
            <p:sp>
              <p:nvSpPr>
                <p:cNvPr id="177460" name="Line 30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61" name="Line 30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89" name="Group 310"/>
            <p:cNvGrpSpPr>
              <a:grpSpLocks/>
            </p:cNvGrpSpPr>
            <p:nvPr/>
          </p:nvGrpSpPr>
          <p:grpSpPr bwMode="auto">
            <a:xfrm>
              <a:off x="6659563" y="4149725"/>
              <a:ext cx="73025" cy="179388"/>
              <a:chOff x="3855" y="2682"/>
              <a:chExt cx="46" cy="113"/>
            </a:xfrm>
          </p:grpSpPr>
          <p:sp>
            <p:nvSpPr>
              <p:cNvPr id="177463" name="Line 31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64" name="Line 31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92" name="Group 313"/>
              <p:cNvGrpSpPr>
                <a:grpSpLocks/>
              </p:cNvGrpSpPr>
              <p:nvPr/>
            </p:nvGrpSpPr>
            <p:grpSpPr bwMode="auto">
              <a:xfrm flipV="1">
                <a:off x="3855" y="2750"/>
                <a:ext cx="46" cy="45"/>
                <a:chOff x="3968" y="2795"/>
                <a:chExt cx="46" cy="45"/>
              </a:xfrm>
            </p:grpSpPr>
            <p:sp>
              <p:nvSpPr>
                <p:cNvPr id="177466" name="Line 31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67" name="Line 31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495" name="Group 316"/>
            <p:cNvGrpSpPr>
              <a:grpSpLocks/>
            </p:cNvGrpSpPr>
            <p:nvPr/>
          </p:nvGrpSpPr>
          <p:grpSpPr bwMode="auto">
            <a:xfrm>
              <a:off x="6767513" y="4149725"/>
              <a:ext cx="73025" cy="179388"/>
              <a:chOff x="3855" y="2682"/>
              <a:chExt cx="46" cy="113"/>
            </a:xfrm>
          </p:grpSpPr>
          <p:sp>
            <p:nvSpPr>
              <p:cNvPr id="177469" name="Line 31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70" name="Line 31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498" name="Group 319"/>
              <p:cNvGrpSpPr>
                <a:grpSpLocks/>
              </p:cNvGrpSpPr>
              <p:nvPr/>
            </p:nvGrpSpPr>
            <p:grpSpPr bwMode="auto">
              <a:xfrm flipV="1">
                <a:off x="3855" y="2750"/>
                <a:ext cx="46" cy="45"/>
                <a:chOff x="3968" y="2795"/>
                <a:chExt cx="46" cy="45"/>
              </a:xfrm>
            </p:grpSpPr>
            <p:sp>
              <p:nvSpPr>
                <p:cNvPr id="177472" name="Line 32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73" name="Line 32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01" name="Group 322"/>
            <p:cNvGrpSpPr>
              <a:grpSpLocks/>
            </p:cNvGrpSpPr>
            <p:nvPr/>
          </p:nvGrpSpPr>
          <p:grpSpPr bwMode="auto">
            <a:xfrm>
              <a:off x="7415213" y="4149725"/>
              <a:ext cx="73025" cy="179388"/>
              <a:chOff x="3855" y="2682"/>
              <a:chExt cx="46" cy="113"/>
            </a:xfrm>
          </p:grpSpPr>
          <p:sp>
            <p:nvSpPr>
              <p:cNvPr id="177475" name="Line 32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76" name="Line 32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04" name="Group 325"/>
              <p:cNvGrpSpPr>
                <a:grpSpLocks/>
              </p:cNvGrpSpPr>
              <p:nvPr/>
            </p:nvGrpSpPr>
            <p:grpSpPr bwMode="auto">
              <a:xfrm flipV="1">
                <a:off x="3855" y="2750"/>
                <a:ext cx="46" cy="45"/>
                <a:chOff x="3968" y="2795"/>
                <a:chExt cx="46" cy="45"/>
              </a:xfrm>
            </p:grpSpPr>
            <p:sp>
              <p:nvSpPr>
                <p:cNvPr id="177478" name="Line 32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79" name="Line 32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07" name="Group 328"/>
            <p:cNvGrpSpPr>
              <a:grpSpLocks/>
            </p:cNvGrpSpPr>
            <p:nvPr/>
          </p:nvGrpSpPr>
          <p:grpSpPr bwMode="auto">
            <a:xfrm>
              <a:off x="6875463" y="4149725"/>
              <a:ext cx="73025" cy="179388"/>
              <a:chOff x="3855" y="2682"/>
              <a:chExt cx="46" cy="113"/>
            </a:xfrm>
          </p:grpSpPr>
          <p:sp>
            <p:nvSpPr>
              <p:cNvPr id="177481" name="Line 32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82" name="Line 33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10" name="Group 331"/>
              <p:cNvGrpSpPr>
                <a:grpSpLocks/>
              </p:cNvGrpSpPr>
              <p:nvPr/>
            </p:nvGrpSpPr>
            <p:grpSpPr bwMode="auto">
              <a:xfrm flipV="1">
                <a:off x="3855" y="2750"/>
                <a:ext cx="46" cy="45"/>
                <a:chOff x="3968" y="2795"/>
                <a:chExt cx="46" cy="45"/>
              </a:xfrm>
            </p:grpSpPr>
            <p:sp>
              <p:nvSpPr>
                <p:cNvPr id="177484" name="Line 33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85" name="Line 33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13" name="Group 334"/>
            <p:cNvGrpSpPr>
              <a:grpSpLocks/>
            </p:cNvGrpSpPr>
            <p:nvPr/>
          </p:nvGrpSpPr>
          <p:grpSpPr bwMode="auto">
            <a:xfrm>
              <a:off x="6983413" y="4149725"/>
              <a:ext cx="73025" cy="179388"/>
              <a:chOff x="3855" y="2682"/>
              <a:chExt cx="46" cy="113"/>
            </a:xfrm>
          </p:grpSpPr>
          <p:sp>
            <p:nvSpPr>
              <p:cNvPr id="177487" name="Line 33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88" name="Line 33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16" name="Group 337"/>
              <p:cNvGrpSpPr>
                <a:grpSpLocks/>
              </p:cNvGrpSpPr>
              <p:nvPr/>
            </p:nvGrpSpPr>
            <p:grpSpPr bwMode="auto">
              <a:xfrm flipV="1">
                <a:off x="3855" y="2750"/>
                <a:ext cx="46" cy="45"/>
                <a:chOff x="3968" y="2795"/>
                <a:chExt cx="46" cy="45"/>
              </a:xfrm>
            </p:grpSpPr>
            <p:sp>
              <p:nvSpPr>
                <p:cNvPr id="177490" name="Line 33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91" name="Line 33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19" name="Group 340"/>
            <p:cNvGrpSpPr>
              <a:grpSpLocks/>
            </p:cNvGrpSpPr>
            <p:nvPr/>
          </p:nvGrpSpPr>
          <p:grpSpPr bwMode="auto">
            <a:xfrm>
              <a:off x="7091363" y="4149725"/>
              <a:ext cx="73025" cy="179388"/>
              <a:chOff x="3855" y="2682"/>
              <a:chExt cx="46" cy="113"/>
            </a:xfrm>
          </p:grpSpPr>
          <p:sp>
            <p:nvSpPr>
              <p:cNvPr id="177493" name="Line 34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494" name="Line 34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22" name="Group 343"/>
              <p:cNvGrpSpPr>
                <a:grpSpLocks/>
              </p:cNvGrpSpPr>
              <p:nvPr/>
            </p:nvGrpSpPr>
            <p:grpSpPr bwMode="auto">
              <a:xfrm flipV="1">
                <a:off x="3855" y="2750"/>
                <a:ext cx="46" cy="45"/>
                <a:chOff x="3968" y="2795"/>
                <a:chExt cx="46" cy="45"/>
              </a:xfrm>
            </p:grpSpPr>
            <p:sp>
              <p:nvSpPr>
                <p:cNvPr id="177496" name="Line 34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497" name="Line 34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25" name="Group 346"/>
            <p:cNvGrpSpPr>
              <a:grpSpLocks/>
            </p:cNvGrpSpPr>
            <p:nvPr/>
          </p:nvGrpSpPr>
          <p:grpSpPr bwMode="auto">
            <a:xfrm>
              <a:off x="7199313" y="4149725"/>
              <a:ext cx="73025" cy="179388"/>
              <a:chOff x="3855" y="2682"/>
              <a:chExt cx="46" cy="113"/>
            </a:xfrm>
          </p:grpSpPr>
          <p:sp>
            <p:nvSpPr>
              <p:cNvPr id="177499" name="Line 34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00" name="Line 34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28" name="Group 349"/>
              <p:cNvGrpSpPr>
                <a:grpSpLocks/>
              </p:cNvGrpSpPr>
              <p:nvPr/>
            </p:nvGrpSpPr>
            <p:grpSpPr bwMode="auto">
              <a:xfrm flipV="1">
                <a:off x="3855" y="2750"/>
                <a:ext cx="46" cy="45"/>
                <a:chOff x="3968" y="2795"/>
                <a:chExt cx="46" cy="45"/>
              </a:xfrm>
            </p:grpSpPr>
            <p:sp>
              <p:nvSpPr>
                <p:cNvPr id="177502" name="Line 35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03" name="Line 35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31" name="Group 352"/>
            <p:cNvGrpSpPr>
              <a:grpSpLocks/>
            </p:cNvGrpSpPr>
            <p:nvPr/>
          </p:nvGrpSpPr>
          <p:grpSpPr bwMode="auto">
            <a:xfrm>
              <a:off x="7307263" y="4149725"/>
              <a:ext cx="73025" cy="179388"/>
              <a:chOff x="3855" y="2682"/>
              <a:chExt cx="46" cy="113"/>
            </a:xfrm>
          </p:grpSpPr>
          <p:sp>
            <p:nvSpPr>
              <p:cNvPr id="177505" name="Line 35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06" name="Line 35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34" name="Group 355"/>
              <p:cNvGrpSpPr>
                <a:grpSpLocks/>
              </p:cNvGrpSpPr>
              <p:nvPr/>
            </p:nvGrpSpPr>
            <p:grpSpPr bwMode="auto">
              <a:xfrm flipV="1">
                <a:off x="3855" y="2750"/>
                <a:ext cx="46" cy="45"/>
                <a:chOff x="3968" y="2795"/>
                <a:chExt cx="46" cy="45"/>
              </a:xfrm>
            </p:grpSpPr>
            <p:sp>
              <p:nvSpPr>
                <p:cNvPr id="177508" name="Line 35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09" name="Line 35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37" name="Group 358"/>
            <p:cNvGrpSpPr>
              <a:grpSpLocks/>
            </p:cNvGrpSpPr>
            <p:nvPr/>
          </p:nvGrpSpPr>
          <p:grpSpPr bwMode="auto">
            <a:xfrm>
              <a:off x="6551613" y="4365625"/>
              <a:ext cx="73025" cy="179388"/>
              <a:chOff x="3855" y="2682"/>
              <a:chExt cx="46" cy="113"/>
            </a:xfrm>
          </p:grpSpPr>
          <p:sp>
            <p:nvSpPr>
              <p:cNvPr id="177511" name="Line 35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12" name="Line 36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40" name="Group 361"/>
              <p:cNvGrpSpPr>
                <a:grpSpLocks/>
              </p:cNvGrpSpPr>
              <p:nvPr/>
            </p:nvGrpSpPr>
            <p:grpSpPr bwMode="auto">
              <a:xfrm flipV="1">
                <a:off x="3855" y="2750"/>
                <a:ext cx="46" cy="45"/>
                <a:chOff x="3968" y="2795"/>
                <a:chExt cx="46" cy="45"/>
              </a:xfrm>
            </p:grpSpPr>
            <p:sp>
              <p:nvSpPr>
                <p:cNvPr id="177514" name="Line 36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15" name="Line 36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43" name="Group 364"/>
            <p:cNvGrpSpPr>
              <a:grpSpLocks/>
            </p:cNvGrpSpPr>
            <p:nvPr/>
          </p:nvGrpSpPr>
          <p:grpSpPr bwMode="auto">
            <a:xfrm>
              <a:off x="6659563" y="4365625"/>
              <a:ext cx="73025" cy="179388"/>
              <a:chOff x="3855" y="2682"/>
              <a:chExt cx="46" cy="113"/>
            </a:xfrm>
          </p:grpSpPr>
          <p:sp>
            <p:nvSpPr>
              <p:cNvPr id="177517" name="Line 36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18" name="Line 36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46" name="Group 367"/>
              <p:cNvGrpSpPr>
                <a:grpSpLocks/>
              </p:cNvGrpSpPr>
              <p:nvPr/>
            </p:nvGrpSpPr>
            <p:grpSpPr bwMode="auto">
              <a:xfrm flipV="1">
                <a:off x="3855" y="2750"/>
                <a:ext cx="46" cy="45"/>
                <a:chOff x="3968" y="2795"/>
                <a:chExt cx="46" cy="45"/>
              </a:xfrm>
            </p:grpSpPr>
            <p:sp>
              <p:nvSpPr>
                <p:cNvPr id="177520" name="Line 36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21" name="Line 36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49" name="Group 370"/>
            <p:cNvGrpSpPr>
              <a:grpSpLocks/>
            </p:cNvGrpSpPr>
            <p:nvPr/>
          </p:nvGrpSpPr>
          <p:grpSpPr bwMode="auto">
            <a:xfrm>
              <a:off x="6767513" y="4365625"/>
              <a:ext cx="73025" cy="179388"/>
              <a:chOff x="3855" y="2682"/>
              <a:chExt cx="46" cy="113"/>
            </a:xfrm>
          </p:grpSpPr>
          <p:sp>
            <p:nvSpPr>
              <p:cNvPr id="177523" name="Line 37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24" name="Line 37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52" name="Group 373"/>
              <p:cNvGrpSpPr>
                <a:grpSpLocks/>
              </p:cNvGrpSpPr>
              <p:nvPr/>
            </p:nvGrpSpPr>
            <p:grpSpPr bwMode="auto">
              <a:xfrm flipV="1">
                <a:off x="3855" y="2750"/>
                <a:ext cx="46" cy="45"/>
                <a:chOff x="3968" y="2795"/>
                <a:chExt cx="46" cy="45"/>
              </a:xfrm>
            </p:grpSpPr>
            <p:sp>
              <p:nvSpPr>
                <p:cNvPr id="177526" name="Line 37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27" name="Line 37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55" name="Group 376"/>
            <p:cNvGrpSpPr>
              <a:grpSpLocks/>
            </p:cNvGrpSpPr>
            <p:nvPr/>
          </p:nvGrpSpPr>
          <p:grpSpPr bwMode="auto">
            <a:xfrm>
              <a:off x="7415213" y="4365625"/>
              <a:ext cx="73025" cy="179388"/>
              <a:chOff x="3855" y="2682"/>
              <a:chExt cx="46" cy="113"/>
            </a:xfrm>
          </p:grpSpPr>
          <p:sp>
            <p:nvSpPr>
              <p:cNvPr id="177529" name="Line 37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30" name="Line 37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58" name="Group 379"/>
              <p:cNvGrpSpPr>
                <a:grpSpLocks/>
              </p:cNvGrpSpPr>
              <p:nvPr/>
            </p:nvGrpSpPr>
            <p:grpSpPr bwMode="auto">
              <a:xfrm flipV="1">
                <a:off x="3855" y="2750"/>
                <a:ext cx="46" cy="45"/>
                <a:chOff x="3968" y="2795"/>
                <a:chExt cx="46" cy="45"/>
              </a:xfrm>
            </p:grpSpPr>
            <p:sp>
              <p:nvSpPr>
                <p:cNvPr id="177532" name="Line 38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33" name="Line 38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61" name="Group 382"/>
            <p:cNvGrpSpPr>
              <a:grpSpLocks/>
            </p:cNvGrpSpPr>
            <p:nvPr/>
          </p:nvGrpSpPr>
          <p:grpSpPr bwMode="auto">
            <a:xfrm>
              <a:off x="6875463" y="4365625"/>
              <a:ext cx="73025" cy="179388"/>
              <a:chOff x="3855" y="2682"/>
              <a:chExt cx="46" cy="113"/>
            </a:xfrm>
          </p:grpSpPr>
          <p:sp>
            <p:nvSpPr>
              <p:cNvPr id="177535" name="Line 383"/>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36" name="Line 384"/>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71" name="Group 385"/>
              <p:cNvGrpSpPr>
                <a:grpSpLocks/>
              </p:cNvGrpSpPr>
              <p:nvPr/>
            </p:nvGrpSpPr>
            <p:grpSpPr bwMode="auto">
              <a:xfrm flipV="1">
                <a:off x="3855" y="2750"/>
                <a:ext cx="46" cy="45"/>
                <a:chOff x="3968" y="2795"/>
                <a:chExt cx="46" cy="45"/>
              </a:xfrm>
            </p:grpSpPr>
            <p:sp>
              <p:nvSpPr>
                <p:cNvPr id="177538" name="Line 386"/>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39" name="Line 387"/>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73" name="Group 388"/>
            <p:cNvGrpSpPr>
              <a:grpSpLocks/>
            </p:cNvGrpSpPr>
            <p:nvPr/>
          </p:nvGrpSpPr>
          <p:grpSpPr bwMode="auto">
            <a:xfrm>
              <a:off x="6983413" y="4365625"/>
              <a:ext cx="73025" cy="179388"/>
              <a:chOff x="3855" y="2682"/>
              <a:chExt cx="46" cy="113"/>
            </a:xfrm>
          </p:grpSpPr>
          <p:sp>
            <p:nvSpPr>
              <p:cNvPr id="177541" name="Line 389"/>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42" name="Line 390"/>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80" name="Group 391"/>
              <p:cNvGrpSpPr>
                <a:grpSpLocks/>
              </p:cNvGrpSpPr>
              <p:nvPr/>
            </p:nvGrpSpPr>
            <p:grpSpPr bwMode="auto">
              <a:xfrm flipV="1">
                <a:off x="3855" y="2750"/>
                <a:ext cx="46" cy="45"/>
                <a:chOff x="3968" y="2795"/>
                <a:chExt cx="46" cy="45"/>
              </a:xfrm>
            </p:grpSpPr>
            <p:sp>
              <p:nvSpPr>
                <p:cNvPr id="177544" name="Line 392"/>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45" name="Line 393"/>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81" name="Group 394"/>
            <p:cNvGrpSpPr>
              <a:grpSpLocks/>
            </p:cNvGrpSpPr>
            <p:nvPr/>
          </p:nvGrpSpPr>
          <p:grpSpPr bwMode="auto">
            <a:xfrm>
              <a:off x="7091363" y="4365625"/>
              <a:ext cx="73025" cy="179388"/>
              <a:chOff x="3855" y="2682"/>
              <a:chExt cx="46" cy="113"/>
            </a:xfrm>
          </p:grpSpPr>
          <p:sp>
            <p:nvSpPr>
              <p:cNvPr id="177547" name="Line 395"/>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48" name="Line 396"/>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82" name="Group 397"/>
              <p:cNvGrpSpPr>
                <a:grpSpLocks/>
              </p:cNvGrpSpPr>
              <p:nvPr/>
            </p:nvGrpSpPr>
            <p:grpSpPr bwMode="auto">
              <a:xfrm flipV="1">
                <a:off x="3855" y="2750"/>
                <a:ext cx="46" cy="45"/>
                <a:chOff x="3968" y="2795"/>
                <a:chExt cx="46" cy="45"/>
              </a:xfrm>
            </p:grpSpPr>
            <p:sp>
              <p:nvSpPr>
                <p:cNvPr id="177550" name="Line 398"/>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51" name="Line 399"/>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83" name="Group 400"/>
            <p:cNvGrpSpPr>
              <a:grpSpLocks/>
            </p:cNvGrpSpPr>
            <p:nvPr/>
          </p:nvGrpSpPr>
          <p:grpSpPr bwMode="auto">
            <a:xfrm>
              <a:off x="7199313" y="4365625"/>
              <a:ext cx="73025" cy="179388"/>
              <a:chOff x="3855" y="2682"/>
              <a:chExt cx="46" cy="113"/>
            </a:xfrm>
          </p:grpSpPr>
          <p:sp>
            <p:nvSpPr>
              <p:cNvPr id="177553" name="Line 401"/>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54" name="Line 402"/>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84" name="Group 403"/>
              <p:cNvGrpSpPr>
                <a:grpSpLocks/>
              </p:cNvGrpSpPr>
              <p:nvPr/>
            </p:nvGrpSpPr>
            <p:grpSpPr bwMode="auto">
              <a:xfrm flipV="1">
                <a:off x="3855" y="2750"/>
                <a:ext cx="46" cy="45"/>
                <a:chOff x="3968" y="2795"/>
                <a:chExt cx="46" cy="45"/>
              </a:xfrm>
            </p:grpSpPr>
            <p:sp>
              <p:nvSpPr>
                <p:cNvPr id="177556" name="Line 404"/>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57" name="Line 405"/>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grpSp>
          <p:nvGrpSpPr>
            <p:cNvPr id="177585" name="Group 406"/>
            <p:cNvGrpSpPr>
              <a:grpSpLocks/>
            </p:cNvGrpSpPr>
            <p:nvPr/>
          </p:nvGrpSpPr>
          <p:grpSpPr bwMode="auto">
            <a:xfrm>
              <a:off x="7307263" y="4365625"/>
              <a:ext cx="73025" cy="179388"/>
              <a:chOff x="3855" y="2682"/>
              <a:chExt cx="46" cy="113"/>
            </a:xfrm>
          </p:grpSpPr>
          <p:sp>
            <p:nvSpPr>
              <p:cNvPr id="177559" name="Line 407"/>
              <p:cNvSpPr>
                <a:spLocks noChangeShapeType="1"/>
              </p:cNvSpPr>
              <p:nvPr/>
            </p:nvSpPr>
            <p:spPr bwMode="auto">
              <a:xfrm>
                <a:off x="3855" y="2727"/>
                <a:ext cx="46" cy="0"/>
              </a:xfrm>
              <a:prstGeom prst="line">
                <a:avLst/>
              </a:prstGeom>
              <a:noFill/>
              <a:ln w="9525">
                <a:solidFill>
                  <a:schemeClr val="tx1"/>
                </a:solidFill>
                <a:round/>
                <a:headEnd/>
                <a:tailEnd/>
              </a:ln>
              <a:effectLst/>
            </p:spPr>
            <p:txBody>
              <a:bodyPr/>
              <a:lstStyle/>
              <a:p>
                <a:endParaRPr lang="en-US"/>
              </a:p>
            </p:txBody>
          </p:sp>
          <p:sp>
            <p:nvSpPr>
              <p:cNvPr id="177560" name="Line 408"/>
              <p:cNvSpPr>
                <a:spLocks noChangeShapeType="1"/>
              </p:cNvSpPr>
              <p:nvPr/>
            </p:nvSpPr>
            <p:spPr bwMode="auto">
              <a:xfrm flipV="1">
                <a:off x="3878" y="2682"/>
                <a:ext cx="0" cy="45"/>
              </a:xfrm>
              <a:prstGeom prst="line">
                <a:avLst/>
              </a:prstGeom>
              <a:noFill/>
              <a:ln w="9525">
                <a:solidFill>
                  <a:schemeClr val="tx1"/>
                </a:solidFill>
                <a:round/>
                <a:headEnd/>
                <a:tailEnd/>
              </a:ln>
              <a:effectLst/>
            </p:spPr>
            <p:txBody>
              <a:bodyPr/>
              <a:lstStyle/>
              <a:p>
                <a:endParaRPr lang="en-US"/>
              </a:p>
            </p:txBody>
          </p:sp>
          <p:grpSp>
            <p:nvGrpSpPr>
              <p:cNvPr id="177586" name="Group 409"/>
              <p:cNvGrpSpPr>
                <a:grpSpLocks/>
              </p:cNvGrpSpPr>
              <p:nvPr/>
            </p:nvGrpSpPr>
            <p:grpSpPr bwMode="auto">
              <a:xfrm flipV="1">
                <a:off x="3855" y="2750"/>
                <a:ext cx="46" cy="45"/>
                <a:chOff x="3968" y="2795"/>
                <a:chExt cx="46" cy="45"/>
              </a:xfrm>
            </p:grpSpPr>
            <p:sp>
              <p:nvSpPr>
                <p:cNvPr id="177562" name="Line 410"/>
                <p:cNvSpPr>
                  <a:spLocks noChangeShapeType="1"/>
                </p:cNvSpPr>
                <p:nvPr/>
              </p:nvSpPr>
              <p:spPr bwMode="auto">
                <a:xfrm>
                  <a:off x="3968" y="2840"/>
                  <a:ext cx="46" cy="0"/>
                </a:xfrm>
                <a:prstGeom prst="line">
                  <a:avLst/>
                </a:prstGeom>
                <a:noFill/>
                <a:ln w="9525">
                  <a:solidFill>
                    <a:schemeClr val="tx1"/>
                  </a:solidFill>
                  <a:round/>
                  <a:headEnd/>
                  <a:tailEnd/>
                </a:ln>
                <a:effectLst/>
              </p:spPr>
              <p:txBody>
                <a:bodyPr/>
                <a:lstStyle/>
                <a:p>
                  <a:endParaRPr lang="en-US"/>
                </a:p>
              </p:txBody>
            </p:sp>
            <p:sp>
              <p:nvSpPr>
                <p:cNvPr id="177563" name="Line 411"/>
                <p:cNvSpPr>
                  <a:spLocks noChangeShapeType="1"/>
                </p:cNvSpPr>
                <p:nvPr/>
              </p:nvSpPr>
              <p:spPr bwMode="auto">
                <a:xfrm flipV="1">
                  <a:off x="3991" y="2795"/>
                  <a:ext cx="0" cy="45"/>
                </a:xfrm>
                <a:prstGeom prst="line">
                  <a:avLst/>
                </a:prstGeom>
                <a:noFill/>
                <a:ln w="9525">
                  <a:solidFill>
                    <a:schemeClr val="tx1"/>
                  </a:solidFill>
                  <a:round/>
                  <a:headEnd/>
                  <a:tailEnd/>
                </a:ln>
                <a:effectLst/>
              </p:spPr>
              <p:txBody>
                <a:bodyPr/>
                <a:lstStyle/>
                <a:p>
                  <a:endParaRPr lang="en-US"/>
                </a:p>
              </p:txBody>
            </p:sp>
          </p:grpSp>
        </p:grpSp>
        <p:sp>
          <p:nvSpPr>
            <p:cNvPr id="177564" name="Rectangle 412"/>
            <p:cNvSpPr>
              <a:spLocks noChangeArrowheads="1"/>
            </p:cNvSpPr>
            <p:nvPr/>
          </p:nvSpPr>
          <p:spPr bwMode="auto">
            <a:xfrm>
              <a:off x="7739063" y="4076700"/>
              <a:ext cx="144462" cy="361950"/>
            </a:xfrm>
            <a:prstGeom prst="rect">
              <a:avLst/>
            </a:prstGeom>
            <a:solidFill>
              <a:srgbClr val="FFFF99"/>
            </a:solidFill>
            <a:ln w="9525">
              <a:solidFill>
                <a:schemeClr val="tx1"/>
              </a:solidFill>
              <a:miter lim="800000"/>
              <a:headEnd/>
              <a:tailEnd/>
            </a:ln>
            <a:effectLst/>
          </p:spPr>
          <p:txBody>
            <a:bodyPr vert="eaVert" wrap="none" anchor="ctr"/>
            <a:lstStyle/>
            <a:p>
              <a:r>
                <a:rPr lang="en-US" sz="1000"/>
                <a:t>Mux</a:t>
              </a:r>
            </a:p>
          </p:txBody>
        </p:sp>
        <p:sp>
          <p:nvSpPr>
            <p:cNvPr id="177565" name="Line 413"/>
            <p:cNvSpPr>
              <a:spLocks noChangeShapeType="1"/>
            </p:cNvSpPr>
            <p:nvPr/>
          </p:nvSpPr>
          <p:spPr bwMode="auto">
            <a:xfrm>
              <a:off x="7667625" y="4148138"/>
              <a:ext cx="71438" cy="0"/>
            </a:xfrm>
            <a:prstGeom prst="line">
              <a:avLst/>
            </a:prstGeom>
            <a:noFill/>
            <a:ln w="9525">
              <a:solidFill>
                <a:schemeClr val="tx1"/>
              </a:solidFill>
              <a:round/>
              <a:headEnd/>
              <a:tailEnd/>
            </a:ln>
            <a:effectLst/>
          </p:spPr>
          <p:txBody>
            <a:bodyPr wrap="none" anchor="ctr"/>
            <a:lstStyle/>
            <a:p>
              <a:endParaRPr lang="en-US"/>
            </a:p>
          </p:txBody>
        </p:sp>
        <p:sp>
          <p:nvSpPr>
            <p:cNvPr id="177566" name="Line 414"/>
            <p:cNvSpPr>
              <a:spLocks noChangeShapeType="1"/>
            </p:cNvSpPr>
            <p:nvPr/>
          </p:nvSpPr>
          <p:spPr bwMode="auto">
            <a:xfrm>
              <a:off x="7667625" y="4221163"/>
              <a:ext cx="71438" cy="0"/>
            </a:xfrm>
            <a:prstGeom prst="line">
              <a:avLst/>
            </a:prstGeom>
            <a:noFill/>
            <a:ln w="9525">
              <a:solidFill>
                <a:schemeClr val="tx1"/>
              </a:solidFill>
              <a:round/>
              <a:headEnd/>
              <a:tailEnd/>
            </a:ln>
            <a:effectLst/>
          </p:spPr>
          <p:txBody>
            <a:bodyPr wrap="none" anchor="ctr"/>
            <a:lstStyle/>
            <a:p>
              <a:endParaRPr lang="en-US"/>
            </a:p>
          </p:txBody>
        </p:sp>
        <p:sp>
          <p:nvSpPr>
            <p:cNvPr id="177567" name="Line 415"/>
            <p:cNvSpPr>
              <a:spLocks noChangeShapeType="1"/>
            </p:cNvSpPr>
            <p:nvPr/>
          </p:nvSpPr>
          <p:spPr bwMode="auto">
            <a:xfrm>
              <a:off x="7667625" y="4294188"/>
              <a:ext cx="71438" cy="0"/>
            </a:xfrm>
            <a:prstGeom prst="line">
              <a:avLst/>
            </a:prstGeom>
            <a:noFill/>
            <a:ln w="9525">
              <a:solidFill>
                <a:schemeClr val="tx1"/>
              </a:solidFill>
              <a:round/>
              <a:headEnd/>
              <a:tailEnd/>
            </a:ln>
            <a:effectLst/>
          </p:spPr>
          <p:txBody>
            <a:bodyPr wrap="none" anchor="ctr"/>
            <a:lstStyle/>
            <a:p>
              <a:endParaRPr lang="en-US"/>
            </a:p>
          </p:txBody>
        </p:sp>
        <p:sp>
          <p:nvSpPr>
            <p:cNvPr id="177568" name="Line 416"/>
            <p:cNvSpPr>
              <a:spLocks noChangeShapeType="1"/>
            </p:cNvSpPr>
            <p:nvPr/>
          </p:nvSpPr>
          <p:spPr bwMode="auto">
            <a:xfrm>
              <a:off x="7667625" y="4367213"/>
              <a:ext cx="71438" cy="0"/>
            </a:xfrm>
            <a:prstGeom prst="line">
              <a:avLst/>
            </a:prstGeom>
            <a:noFill/>
            <a:ln w="9525">
              <a:solidFill>
                <a:schemeClr val="tx1"/>
              </a:solidFill>
              <a:round/>
              <a:headEnd/>
              <a:tailEnd/>
            </a:ln>
            <a:effectLst/>
          </p:spPr>
          <p:txBody>
            <a:bodyPr wrap="none" anchor="ctr"/>
            <a:lstStyle/>
            <a:p>
              <a:endParaRPr lang="en-US"/>
            </a:p>
          </p:txBody>
        </p:sp>
        <p:sp>
          <p:nvSpPr>
            <p:cNvPr id="177569" name="Line 417"/>
            <p:cNvSpPr>
              <a:spLocks noChangeShapeType="1"/>
            </p:cNvSpPr>
            <p:nvPr/>
          </p:nvSpPr>
          <p:spPr bwMode="auto">
            <a:xfrm>
              <a:off x="8640763" y="4365625"/>
              <a:ext cx="28733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77570" name="Oval 418"/>
            <p:cNvSpPr>
              <a:spLocks noChangeArrowheads="1"/>
            </p:cNvSpPr>
            <p:nvPr/>
          </p:nvSpPr>
          <p:spPr bwMode="auto">
            <a:xfrm>
              <a:off x="8783638" y="4365625"/>
              <a:ext cx="36512" cy="107950"/>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77572" name="Rectangle 420"/>
            <p:cNvSpPr>
              <a:spLocks noChangeArrowheads="1"/>
            </p:cNvSpPr>
            <p:nvPr/>
          </p:nvSpPr>
          <p:spPr bwMode="auto">
            <a:xfrm>
              <a:off x="7956550" y="4076700"/>
              <a:ext cx="395288" cy="360363"/>
            </a:xfrm>
            <a:prstGeom prst="rect">
              <a:avLst/>
            </a:prstGeom>
            <a:solidFill>
              <a:srgbClr val="FF6600"/>
            </a:solidFill>
            <a:ln w="9525" algn="ctr">
              <a:solidFill>
                <a:schemeClr val="tx1"/>
              </a:solidFill>
              <a:miter lim="800000"/>
              <a:headEnd/>
              <a:tailEnd/>
            </a:ln>
            <a:effectLst/>
          </p:spPr>
          <p:txBody>
            <a:bodyPr wrap="none" anchor="ctr"/>
            <a:lstStyle/>
            <a:p>
              <a:r>
                <a:rPr lang="en-US"/>
                <a:t>ADC</a:t>
              </a:r>
            </a:p>
          </p:txBody>
        </p:sp>
        <p:sp>
          <p:nvSpPr>
            <p:cNvPr id="177574" name="Line 422"/>
            <p:cNvSpPr>
              <a:spLocks noChangeShapeType="1"/>
            </p:cNvSpPr>
            <p:nvPr/>
          </p:nvSpPr>
          <p:spPr bwMode="auto">
            <a:xfrm>
              <a:off x="7885113" y="4257675"/>
              <a:ext cx="71437" cy="0"/>
            </a:xfrm>
            <a:prstGeom prst="line">
              <a:avLst/>
            </a:prstGeom>
            <a:noFill/>
            <a:ln w="9525">
              <a:solidFill>
                <a:schemeClr val="tx1"/>
              </a:solidFill>
              <a:round/>
              <a:headEnd/>
              <a:tailEnd/>
            </a:ln>
            <a:effectLst/>
          </p:spPr>
          <p:txBody>
            <a:bodyPr wrap="none" anchor="ctr"/>
            <a:lstStyle/>
            <a:p>
              <a:endParaRPr lang="en-US"/>
            </a:p>
          </p:txBody>
        </p:sp>
        <p:sp>
          <p:nvSpPr>
            <p:cNvPr id="177575" name="Rectangle 423"/>
            <p:cNvSpPr>
              <a:spLocks noChangeArrowheads="1"/>
            </p:cNvSpPr>
            <p:nvPr/>
          </p:nvSpPr>
          <p:spPr bwMode="auto">
            <a:xfrm>
              <a:off x="8496300" y="4184650"/>
              <a:ext cx="144463" cy="361950"/>
            </a:xfrm>
            <a:prstGeom prst="rect">
              <a:avLst/>
            </a:prstGeom>
            <a:solidFill>
              <a:srgbClr val="FFFF99"/>
            </a:solidFill>
            <a:ln w="9525">
              <a:solidFill>
                <a:schemeClr val="tx1"/>
              </a:solidFill>
              <a:miter lim="800000"/>
              <a:headEnd/>
              <a:tailEnd/>
            </a:ln>
            <a:effectLst/>
          </p:spPr>
          <p:txBody>
            <a:bodyPr vert="eaVert" wrap="none" anchor="ctr"/>
            <a:lstStyle/>
            <a:p>
              <a:r>
                <a:rPr lang="en-US" sz="1000"/>
                <a:t>Mux</a:t>
              </a:r>
            </a:p>
          </p:txBody>
        </p:sp>
        <p:sp>
          <p:nvSpPr>
            <p:cNvPr id="177576" name="Line 424"/>
            <p:cNvSpPr>
              <a:spLocks noChangeShapeType="1"/>
            </p:cNvSpPr>
            <p:nvPr/>
          </p:nvSpPr>
          <p:spPr bwMode="auto">
            <a:xfrm flipV="1">
              <a:off x="8351838" y="4256088"/>
              <a:ext cx="144462" cy="1587"/>
            </a:xfrm>
            <a:prstGeom prst="line">
              <a:avLst/>
            </a:prstGeom>
            <a:noFill/>
            <a:ln w="9525">
              <a:solidFill>
                <a:schemeClr val="tx1"/>
              </a:solidFill>
              <a:round/>
              <a:headEnd/>
              <a:tailEnd/>
            </a:ln>
            <a:effectLst/>
          </p:spPr>
          <p:txBody>
            <a:bodyPr wrap="none" anchor="ctr"/>
            <a:lstStyle/>
            <a:p>
              <a:endParaRPr lang="en-US"/>
            </a:p>
          </p:txBody>
        </p:sp>
        <p:sp>
          <p:nvSpPr>
            <p:cNvPr id="177577" name="Line 425"/>
            <p:cNvSpPr>
              <a:spLocks noChangeShapeType="1"/>
            </p:cNvSpPr>
            <p:nvPr/>
          </p:nvSpPr>
          <p:spPr bwMode="auto">
            <a:xfrm>
              <a:off x="8424863" y="4329113"/>
              <a:ext cx="71437" cy="0"/>
            </a:xfrm>
            <a:prstGeom prst="line">
              <a:avLst/>
            </a:prstGeom>
            <a:noFill/>
            <a:ln w="9525">
              <a:solidFill>
                <a:schemeClr val="tx1"/>
              </a:solidFill>
              <a:round/>
              <a:headEnd/>
              <a:tailEnd/>
            </a:ln>
            <a:effectLst/>
          </p:spPr>
          <p:txBody>
            <a:bodyPr wrap="none" anchor="ctr"/>
            <a:lstStyle/>
            <a:p>
              <a:endParaRPr lang="en-US"/>
            </a:p>
          </p:txBody>
        </p:sp>
        <p:sp>
          <p:nvSpPr>
            <p:cNvPr id="177578" name="Line 426"/>
            <p:cNvSpPr>
              <a:spLocks noChangeShapeType="1"/>
            </p:cNvSpPr>
            <p:nvPr/>
          </p:nvSpPr>
          <p:spPr bwMode="auto">
            <a:xfrm>
              <a:off x="8424863" y="4402138"/>
              <a:ext cx="71437" cy="0"/>
            </a:xfrm>
            <a:prstGeom prst="line">
              <a:avLst/>
            </a:prstGeom>
            <a:noFill/>
            <a:ln w="9525">
              <a:solidFill>
                <a:schemeClr val="tx1"/>
              </a:solidFill>
              <a:round/>
              <a:headEnd/>
              <a:tailEnd/>
            </a:ln>
            <a:effectLst/>
          </p:spPr>
          <p:txBody>
            <a:bodyPr wrap="none" anchor="ctr"/>
            <a:lstStyle/>
            <a:p>
              <a:endParaRPr lang="en-US"/>
            </a:p>
          </p:txBody>
        </p:sp>
        <p:sp>
          <p:nvSpPr>
            <p:cNvPr id="177579" name="Line 427"/>
            <p:cNvSpPr>
              <a:spLocks noChangeShapeType="1"/>
            </p:cNvSpPr>
            <p:nvPr/>
          </p:nvSpPr>
          <p:spPr bwMode="auto">
            <a:xfrm>
              <a:off x="8424863" y="4475163"/>
              <a:ext cx="71437" cy="0"/>
            </a:xfrm>
            <a:prstGeom prst="line">
              <a:avLst/>
            </a:prstGeom>
            <a:noFill/>
            <a:ln w="952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3600"/>
              <a:t>Analog to digital conversion</a:t>
            </a:r>
          </a:p>
        </p:txBody>
      </p:sp>
      <p:graphicFrame>
        <p:nvGraphicFramePr>
          <p:cNvPr id="179206" name="Object 6"/>
          <p:cNvGraphicFramePr>
            <a:graphicFrameLocks noChangeAspect="1"/>
          </p:cNvGraphicFramePr>
          <p:nvPr>
            <p:ph idx="1"/>
          </p:nvPr>
        </p:nvGraphicFramePr>
        <p:xfrm>
          <a:off x="4274275" y="3614663"/>
          <a:ext cx="4868863" cy="2606675"/>
        </p:xfrm>
        <a:graphic>
          <a:graphicData uri="http://schemas.openxmlformats.org/presentationml/2006/ole">
            <p:oleObj spid="_x0000_s666626" name="Worksheet" r:id="rId3" imgW="4869360" imgH="2607120" progId="Excel.Sheet.8">
              <p:embed/>
            </p:oleObj>
          </a:graphicData>
        </a:graphic>
      </p:graphicFrame>
      <p:sp>
        <p:nvSpPr>
          <p:cNvPr id="7" name="Footer Placeholder 5"/>
          <p:cNvSpPr>
            <a:spLocks noGrp="1"/>
          </p:cNvSpPr>
          <p:nvPr>
            <p:ph type="ftr" sz="quarter" idx="10"/>
          </p:nvPr>
        </p:nvSpPr>
        <p:spPr/>
        <p:txBody>
          <a:bodyPr/>
          <a:lstStyle/>
          <a:p>
            <a:r>
              <a:rPr lang="en-US" smtClean="0"/>
              <a:t>Intro to Detector Readout ISOTDAQ  2011, N. Neufeld CERN/PH</a:t>
            </a:r>
            <a:endParaRPr lang="en-US"/>
          </a:p>
        </p:txBody>
      </p:sp>
      <p:sp>
        <p:nvSpPr>
          <p:cNvPr id="179203" name="Rectangle 3"/>
          <p:cNvSpPr>
            <a:spLocks noGrp="1" noChangeArrowheads="1"/>
          </p:cNvSpPr>
          <p:nvPr>
            <p:ph type="body" sz="half" idx="4294967295"/>
          </p:nvPr>
        </p:nvSpPr>
        <p:spPr>
          <a:xfrm>
            <a:off x="0" y="855023"/>
            <a:ext cx="4548249" cy="5598166"/>
          </a:xfrm>
        </p:spPr>
        <p:txBody>
          <a:bodyPr/>
          <a:lstStyle/>
          <a:p>
            <a:pPr>
              <a:lnSpc>
                <a:spcPct val="90000"/>
              </a:lnSpc>
            </a:pPr>
            <a:r>
              <a:rPr lang="en-US" sz="2000" dirty="0"/>
              <a:t>There is clearly a tendency to go digital as early as possible</a:t>
            </a:r>
          </a:p>
          <a:p>
            <a:pPr lvl="1">
              <a:lnSpc>
                <a:spcPct val="90000"/>
              </a:lnSpc>
            </a:pPr>
            <a:r>
              <a:rPr lang="en-US" sz="1600" dirty="0"/>
              <a:t>This is extensively done in consumer goods </a:t>
            </a:r>
          </a:p>
          <a:p>
            <a:pPr>
              <a:lnSpc>
                <a:spcPct val="90000"/>
              </a:lnSpc>
            </a:pPr>
            <a:r>
              <a:rPr lang="en-US" sz="2000" dirty="0"/>
              <a:t>The “cost” of the ADC determines which architecture is chosen</a:t>
            </a:r>
          </a:p>
          <a:p>
            <a:pPr lvl="1">
              <a:lnSpc>
                <a:spcPct val="90000"/>
              </a:lnSpc>
            </a:pPr>
            <a:r>
              <a:rPr lang="en-US" sz="1600" dirty="0"/>
              <a:t>Strongly depends on speed and resolution</a:t>
            </a:r>
          </a:p>
          <a:p>
            <a:pPr>
              <a:lnSpc>
                <a:spcPct val="90000"/>
              </a:lnSpc>
            </a:pPr>
            <a:r>
              <a:rPr lang="en-US" sz="2000" dirty="0" smtClean="0"/>
              <a:t>Input </a:t>
            </a:r>
            <a:r>
              <a:rPr lang="en-US" sz="2000" dirty="0"/>
              <a:t>frequencies must be limited to </a:t>
            </a:r>
            <a:r>
              <a:rPr lang="en-US" sz="2000" dirty="0" smtClean="0"/>
              <a:t>half the sampling frequency.</a:t>
            </a:r>
            <a:endParaRPr lang="en-US" sz="2000" dirty="0"/>
          </a:p>
          <a:p>
            <a:pPr lvl="1">
              <a:lnSpc>
                <a:spcPct val="90000"/>
              </a:lnSpc>
            </a:pPr>
            <a:r>
              <a:rPr lang="en-US" sz="1600" dirty="0"/>
              <a:t>Otherwise this will fold in as additional noise.</a:t>
            </a:r>
          </a:p>
          <a:p>
            <a:pPr>
              <a:lnSpc>
                <a:spcPct val="90000"/>
              </a:lnSpc>
            </a:pPr>
            <a:r>
              <a:rPr lang="en-US" sz="2000" dirty="0"/>
              <a:t>High resolution ADC also needs low jitter clock to maintain effective resolution</a:t>
            </a:r>
          </a:p>
        </p:txBody>
      </p:sp>
      <p:sp>
        <p:nvSpPr>
          <p:cNvPr id="8" name="Slide Number Placeholder 7"/>
          <p:cNvSpPr>
            <a:spLocks noGrp="1"/>
          </p:cNvSpPr>
          <p:nvPr>
            <p:ph type="sldNum" sz="quarter" idx="11"/>
          </p:nvPr>
        </p:nvSpPr>
        <p:spPr/>
        <p:txBody>
          <a:bodyPr/>
          <a:lstStyle/>
          <a:p>
            <a:fld id="{9ECC0FC1-A78D-46C6-BB12-B0D98A81EE04}"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important truth</a:t>
            </a:r>
            <a:endParaRPr lang="en-GB" dirty="0"/>
          </a:p>
        </p:txBody>
      </p:sp>
      <p:sp>
        <p:nvSpPr>
          <p:cNvPr id="3" name="Content Placeholder 2"/>
          <p:cNvSpPr>
            <a:spLocks noGrp="1"/>
          </p:cNvSpPr>
          <p:nvPr>
            <p:ph idx="1"/>
          </p:nvPr>
        </p:nvSpPr>
        <p:spPr>
          <a:xfrm>
            <a:off x="457200" y="1419021"/>
            <a:ext cx="8342416" cy="2571087"/>
          </a:xfrm>
        </p:spPr>
        <p:txBody>
          <a:bodyPr>
            <a:normAutofit fontScale="92500" lnSpcReduction="20000"/>
          </a:bodyPr>
          <a:lstStyle/>
          <a:p>
            <a:r>
              <a:rPr lang="en-US" dirty="0" smtClean="0"/>
              <a:t>A solution in detector-electronics can be:</a:t>
            </a:r>
          </a:p>
          <a:p>
            <a:pPr marL="971550" lvl="1" indent="-514350">
              <a:buFont typeface="+mj-lt"/>
              <a:buAutoNum type="arabicPeriod"/>
            </a:pPr>
            <a:r>
              <a:rPr lang="en-US" dirty="0" smtClean="0"/>
              <a:t>fast</a:t>
            </a:r>
          </a:p>
          <a:p>
            <a:pPr marL="971550" lvl="1" indent="-514350">
              <a:buFont typeface="+mj-lt"/>
              <a:buAutoNum type="arabicPeriod"/>
            </a:pPr>
            <a:r>
              <a:rPr lang="en-US" dirty="0" smtClean="0"/>
              <a:t>cheap</a:t>
            </a:r>
          </a:p>
          <a:p>
            <a:pPr marL="971550" lvl="1" indent="-514350">
              <a:buFont typeface="+mj-lt"/>
              <a:buAutoNum type="arabicPeriod"/>
            </a:pPr>
            <a:r>
              <a:rPr lang="en-US" dirty="0" smtClean="0"/>
              <a:t>low-power</a:t>
            </a:r>
          </a:p>
          <a:p>
            <a:pPr marL="571500" indent="-514350"/>
            <a:r>
              <a:rPr lang="en-US" i="1" dirty="0" smtClean="0">
                <a:solidFill>
                  <a:srgbClr val="FF0000"/>
                </a:solidFill>
              </a:rPr>
              <a:t>Choose two of the above</a:t>
            </a:r>
            <a:r>
              <a:rPr lang="en-US" dirty="0" smtClean="0"/>
              <a:t>: you can’t have three</a:t>
            </a:r>
          </a:p>
          <a:p>
            <a:pPr lvl="1">
              <a:buNone/>
            </a:pP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35</a:t>
            </a:fld>
            <a:endParaRPr lang="en-US"/>
          </a:p>
        </p:txBody>
      </p:sp>
      <p:pic>
        <p:nvPicPr>
          <p:cNvPr id="6" name="Picture 5"/>
          <p:cNvPicPr>
            <a:picLocks noChangeAspect="1" noChangeArrowheads="1"/>
          </p:cNvPicPr>
          <p:nvPr/>
        </p:nvPicPr>
        <p:blipFill>
          <a:blip r:embed="rId2"/>
          <a:srcRect/>
          <a:stretch>
            <a:fillRect/>
          </a:stretch>
        </p:blipFill>
        <p:spPr bwMode="auto">
          <a:xfrm>
            <a:off x="4084119" y="3823856"/>
            <a:ext cx="5059882" cy="2642446"/>
          </a:xfrm>
          <a:prstGeom prst="rect">
            <a:avLst/>
          </a:prstGeom>
          <a:noFill/>
          <a:ln w="9525" algn="ctr">
            <a:noFill/>
            <a:miter lim="800000"/>
            <a:headEnd/>
            <a:tailEnd/>
          </a:ln>
          <a:effectLst/>
        </p:spPr>
      </p:pic>
      <p:sp>
        <p:nvSpPr>
          <p:cNvPr id="7" name="TextBox 6"/>
          <p:cNvSpPr txBox="1"/>
          <p:nvPr/>
        </p:nvSpPr>
        <p:spPr>
          <a:xfrm>
            <a:off x="225631" y="4678878"/>
            <a:ext cx="4144488" cy="1852551"/>
          </a:xfrm>
          <a:prstGeom prst="rect">
            <a:avLst/>
          </a:prstGeom>
          <a:noFill/>
        </p:spPr>
        <p:txBody>
          <a:bodyPr wrap="none" rtlCol="0">
            <a:normAutofit/>
          </a:bodyPr>
          <a:lstStyle/>
          <a:p>
            <a:pPr>
              <a:lnSpc>
                <a:spcPct val="90000"/>
              </a:lnSpc>
            </a:pPr>
            <a:r>
              <a:rPr lang="en-US" sz="2000" dirty="0" smtClean="0"/>
              <a:t>Cost means:</a:t>
            </a:r>
          </a:p>
          <a:p>
            <a:pPr lvl="1">
              <a:lnSpc>
                <a:spcPct val="90000"/>
              </a:lnSpc>
            </a:pPr>
            <a:r>
              <a:rPr lang="en-US" sz="1600" b="1" dirty="0" smtClean="0"/>
              <a:t>Power consumption</a:t>
            </a:r>
          </a:p>
          <a:p>
            <a:pPr lvl="1">
              <a:lnSpc>
                <a:spcPct val="90000"/>
              </a:lnSpc>
            </a:pPr>
            <a:r>
              <a:rPr lang="en-US" sz="1600" dirty="0" smtClean="0"/>
              <a:t>Silicon area</a:t>
            </a:r>
          </a:p>
          <a:p>
            <a:pPr lvl="1">
              <a:lnSpc>
                <a:spcPct val="90000"/>
              </a:lnSpc>
            </a:pPr>
            <a:r>
              <a:rPr lang="en-US" sz="1600" dirty="0" smtClean="0"/>
              <a:t>Availability of radiation hard ADC</a:t>
            </a:r>
          </a:p>
          <a:p>
            <a:endParaRPr lang="en-GB" sz="2400" b="1" dirty="0" smtClean="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55" y="2033516"/>
            <a:ext cx="8229600" cy="1143000"/>
          </a:xfrm>
        </p:spPr>
        <p:txBody>
          <a:bodyPr/>
          <a:lstStyle/>
          <a:p>
            <a:r>
              <a:rPr lang="en-US" dirty="0" smtClean="0"/>
              <a:t>Measuring time</a:t>
            </a:r>
            <a:endParaRPr lang="en-GB" dirty="0"/>
          </a:p>
        </p:txBody>
      </p:sp>
      <p:sp>
        <p:nvSpPr>
          <p:cNvPr id="3" name="Footer Placeholder 2"/>
          <p:cNvSpPr>
            <a:spLocks noGrp="1"/>
          </p:cNvSpPr>
          <p:nvPr>
            <p:ph type="ftr" sz="quarter" idx="10"/>
          </p:nvPr>
        </p:nvSpPr>
        <p:spPr/>
        <p:txBody>
          <a:bodyPr/>
          <a:lstStyle/>
          <a:p>
            <a:r>
              <a:rPr lang="en-US" smtClean="0"/>
              <a:t>Intro to Detector Readout ISOTDAQ  2011, N. Neufeld CERN/PH</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Time measurements</a:t>
            </a:r>
          </a:p>
        </p:txBody>
      </p:sp>
      <p:sp>
        <p:nvSpPr>
          <p:cNvPr id="183299" name="Rectangle 3"/>
          <p:cNvSpPr>
            <a:spLocks noGrp="1" noChangeArrowheads="1"/>
          </p:cNvSpPr>
          <p:nvPr>
            <p:ph idx="1"/>
          </p:nvPr>
        </p:nvSpPr>
        <p:spPr>
          <a:xfrm>
            <a:off x="296883" y="1163782"/>
            <a:ext cx="5332021" cy="5403273"/>
          </a:xfrm>
        </p:spPr>
        <p:txBody>
          <a:bodyPr>
            <a:normAutofit fontScale="92500"/>
          </a:bodyPr>
          <a:lstStyle/>
          <a:p>
            <a:pPr>
              <a:lnSpc>
                <a:spcPct val="80000"/>
              </a:lnSpc>
            </a:pPr>
            <a:r>
              <a:rPr lang="en-US" sz="2000" dirty="0"/>
              <a:t>Time measurements are important in many HEP applications</a:t>
            </a:r>
          </a:p>
          <a:p>
            <a:pPr lvl="1">
              <a:lnSpc>
                <a:spcPct val="80000"/>
              </a:lnSpc>
            </a:pPr>
            <a:r>
              <a:rPr lang="en-US" sz="1600" dirty="0"/>
              <a:t>Identification of bunch crossing (LHC: 25ns)</a:t>
            </a:r>
          </a:p>
          <a:p>
            <a:pPr lvl="1">
              <a:lnSpc>
                <a:spcPct val="80000"/>
              </a:lnSpc>
            </a:pPr>
            <a:r>
              <a:rPr lang="en-US" sz="1600" dirty="0"/>
              <a:t>Distinguishing among individual collisions (events) in continuous beam like experiments (or very short bunch interval like CLIC: ~250ps)</a:t>
            </a:r>
          </a:p>
          <a:p>
            <a:pPr lvl="1">
              <a:lnSpc>
                <a:spcPct val="80000"/>
              </a:lnSpc>
            </a:pPr>
            <a:r>
              <a:rPr lang="en-US" sz="1600" dirty="0"/>
              <a:t>Drift time</a:t>
            </a:r>
          </a:p>
          <a:p>
            <a:pPr lvl="2">
              <a:lnSpc>
                <a:spcPct val="80000"/>
              </a:lnSpc>
            </a:pPr>
            <a:r>
              <a:rPr lang="en-US" sz="1200" dirty="0"/>
              <a:t>Position in drift tubes ( binary detectors with limited time resolution: ~1ns)</a:t>
            </a:r>
          </a:p>
          <a:p>
            <a:pPr lvl="2">
              <a:lnSpc>
                <a:spcPct val="80000"/>
              </a:lnSpc>
            </a:pPr>
            <a:r>
              <a:rPr lang="en-US" sz="1200" dirty="0"/>
              <a:t>Time projection chamber (both good time and amplitude)</a:t>
            </a:r>
          </a:p>
          <a:p>
            <a:pPr lvl="2">
              <a:lnSpc>
                <a:spcPct val="80000"/>
              </a:lnSpc>
            </a:pPr>
            <a:r>
              <a:rPr lang="en-US" sz="1200" dirty="0"/>
              <a:t>Time Of Flight (TOF) detectors (very high time resolution: 10-100ps)</a:t>
            </a:r>
          </a:p>
          <a:p>
            <a:pPr>
              <a:lnSpc>
                <a:spcPct val="80000"/>
              </a:lnSpc>
            </a:pPr>
            <a:r>
              <a:rPr lang="en-US" sz="2000" dirty="0"/>
              <a:t>Time walk: Time dependency on amplitude</a:t>
            </a:r>
          </a:p>
          <a:p>
            <a:pPr lvl="1">
              <a:lnSpc>
                <a:spcPct val="80000"/>
              </a:lnSpc>
            </a:pPr>
            <a:r>
              <a:rPr lang="en-US" sz="1600" dirty="0"/>
              <a:t>Low threshold (noise and pedestal limited)</a:t>
            </a:r>
          </a:p>
          <a:p>
            <a:pPr lvl="1">
              <a:lnSpc>
                <a:spcPct val="80000"/>
              </a:lnSpc>
            </a:pPr>
            <a:r>
              <a:rPr lang="en-US" sz="1600" dirty="0"/>
              <a:t>Constant fraction discrimination</a:t>
            </a:r>
          </a:p>
          <a:p>
            <a:pPr lvl="2">
              <a:lnSpc>
                <a:spcPct val="80000"/>
              </a:lnSpc>
            </a:pPr>
            <a:r>
              <a:rPr lang="en-US" sz="1200" dirty="0"/>
              <a:t>Works quite well but needs good analog delays (cable delay) which is not easy to integrate on chip.</a:t>
            </a:r>
          </a:p>
          <a:p>
            <a:pPr lvl="1">
              <a:lnSpc>
                <a:spcPct val="80000"/>
              </a:lnSpc>
            </a:pPr>
            <a:r>
              <a:rPr lang="en-US" sz="1600" dirty="0"/>
              <a:t>Amplitude compensation (done in DAQ CPU’s)</a:t>
            </a:r>
          </a:p>
          <a:p>
            <a:pPr lvl="2">
              <a:lnSpc>
                <a:spcPct val="80000"/>
              </a:lnSpc>
            </a:pPr>
            <a:r>
              <a:rPr lang="en-US" sz="1200" dirty="0"/>
              <a:t>Separate measurement of amplitude (expensive)</a:t>
            </a:r>
          </a:p>
          <a:p>
            <a:pPr lvl="2">
              <a:lnSpc>
                <a:spcPct val="80000"/>
              </a:lnSpc>
            </a:pPr>
            <a:r>
              <a:rPr lang="en-US" sz="1200" dirty="0"/>
              <a:t>Time measurements with two thresholds: 2 TDC channels</a:t>
            </a:r>
          </a:p>
          <a:p>
            <a:pPr lvl="2">
              <a:lnSpc>
                <a:spcPct val="80000"/>
              </a:lnSpc>
            </a:pPr>
            <a:r>
              <a:rPr lang="en-US" sz="1200" dirty="0"/>
              <a:t>Time over threshold (TOT): 1 TDC channel measuring both leading edge and pulse width</a:t>
            </a:r>
          </a:p>
          <a:p>
            <a:pPr>
              <a:lnSpc>
                <a:spcPct val="80000"/>
              </a:lnSpc>
            </a:pPr>
            <a:r>
              <a:rPr lang="en-US" sz="2000" dirty="0"/>
              <a:t>Time Over Threshold (TOT) can even be used as a poor mans ADC</a:t>
            </a:r>
          </a:p>
          <a:p>
            <a:pPr lvl="1">
              <a:lnSpc>
                <a:spcPct val="80000"/>
              </a:lnSpc>
            </a:pPr>
            <a:r>
              <a:rPr lang="en-US" sz="1600" dirty="0"/>
              <a:t>E.g. ATLAS Pixel</a:t>
            </a:r>
          </a:p>
          <a:p>
            <a:pPr lvl="1">
              <a:lnSpc>
                <a:spcPct val="80000"/>
              </a:lnSpc>
            </a:pPr>
            <a:endParaRPr lang="en-US" sz="1600" dirty="0"/>
          </a:p>
          <a:p>
            <a:pPr lvl="1">
              <a:lnSpc>
                <a:spcPct val="80000"/>
              </a:lnSpc>
            </a:pPr>
            <a:endParaRPr lang="en-US" sz="1600" dirty="0"/>
          </a:p>
        </p:txBody>
      </p:sp>
      <p:sp>
        <p:nvSpPr>
          <p:cNvPr id="58"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59" name="Slide Number Placeholder 58"/>
          <p:cNvSpPr>
            <a:spLocks noGrp="1"/>
          </p:cNvSpPr>
          <p:nvPr>
            <p:ph type="sldNum" sz="quarter" idx="11"/>
          </p:nvPr>
        </p:nvSpPr>
        <p:spPr/>
        <p:txBody>
          <a:bodyPr/>
          <a:lstStyle/>
          <a:p>
            <a:fld id="{9ECC0FC1-A78D-46C6-BB12-B0D98A81EE04}" type="slidenum">
              <a:rPr lang="en-US" smtClean="0"/>
              <a:pPr/>
              <a:t>37</a:t>
            </a:fld>
            <a:endParaRPr lang="en-US"/>
          </a:p>
        </p:txBody>
      </p:sp>
      <p:sp>
        <p:nvSpPr>
          <p:cNvPr id="183300" name="Line 4"/>
          <p:cNvSpPr>
            <a:spLocks noChangeShapeType="1"/>
          </p:cNvSpPr>
          <p:nvPr/>
        </p:nvSpPr>
        <p:spPr bwMode="auto">
          <a:xfrm flipV="1">
            <a:off x="5795963" y="1144588"/>
            <a:ext cx="0" cy="14557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83301" name="Line 5"/>
          <p:cNvSpPr>
            <a:spLocks noChangeShapeType="1"/>
          </p:cNvSpPr>
          <p:nvPr/>
        </p:nvSpPr>
        <p:spPr bwMode="auto">
          <a:xfrm>
            <a:off x="5795963" y="2600325"/>
            <a:ext cx="2413000" cy="0"/>
          </a:xfrm>
          <a:prstGeom prst="line">
            <a:avLst/>
          </a:prstGeom>
          <a:noFill/>
          <a:ln w="9525">
            <a:solidFill>
              <a:schemeClr val="tx1"/>
            </a:solidFill>
            <a:round/>
            <a:headEnd/>
            <a:tailEnd/>
          </a:ln>
          <a:effectLst/>
        </p:spPr>
        <p:txBody>
          <a:bodyPr wrap="none" anchor="ctr"/>
          <a:lstStyle/>
          <a:p>
            <a:endParaRPr lang="en-US"/>
          </a:p>
        </p:txBody>
      </p:sp>
      <p:sp>
        <p:nvSpPr>
          <p:cNvPr id="183302" name="Line 6"/>
          <p:cNvSpPr>
            <a:spLocks noChangeShapeType="1"/>
          </p:cNvSpPr>
          <p:nvPr/>
        </p:nvSpPr>
        <p:spPr bwMode="auto">
          <a:xfrm>
            <a:off x="5795963" y="2312988"/>
            <a:ext cx="2305050" cy="0"/>
          </a:xfrm>
          <a:prstGeom prst="line">
            <a:avLst/>
          </a:prstGeom>
          <a:noFill/>
          <a:ln w="9525">
            <a:solidFill>
              <a:schemeClr val="tx1"/>
            </a:solidFill>
            <a:prstDash val="dash"/>
            <a:round/>
            <a:headEnd/>
            <a:tailEnd/>
          </a:ln>
          <a:effectLst/>
        </p:spPr>
        <p:txBody>
          <a:bodyPr wrap="none" anchor="ctr"/>
          <a:lstStyle/>
          <a:p>
            <a:endParaRPr lang="en-US"/>
          </a:p>
        </p:txBody>
      </p:sp>
      <p:sp>
        <p:nvSpPr>
          <p:cNvPr id="183303" name="Freeform 7"/>
          <p:cNvSpPr>
            <a:spLocks/>
          </p:cNvSpPr>
          <p:nvPr/>
        </p:nvSpPr>
        <p:spPr bwMode="auto">
          <a:xfrm>
            <a:off x="5795963" y="1144588"/>
            <a:ext cx="2305050" cy="1214437"/>
          </a:xfrm>
          <a:custGeom>
            <a:avLst/>
            <a:gdLst/>
            <a:ahLst/>
            <a:cxnLst>
              <a:cxn ang="0">
                <a:pos x="0" y="758"/>
              </a:cxn>
              <a:cxn ang="0">
                <a:pos x="159" y="758"/>
              </a:cxn>
              <a:cxn ang="0">
                <a:pos x="318" y="713"/>
              </a:cxn>
              <a:cxn ang="0">
                <a:pos x="477" y="531"/>
              </a:cxn>
              <a:cxn ang="0">
                <a:pos x="703" y="78"/>
              </a:cxn>
              <a:cxn ang="0">
                <a:pos x="847" y="63"/>
              </a:cxn>
              <a:cxn ang="0">
                <a:pos x="993" y="147"/>
              </a:cxn>
              <a:cxn ang="0">
                <a:pos x="1180" y="282"/>
              </a:cxn>
              <a:cxn ang="0">
                <a:pos x="1452" y="486"/>
              </a:cxn>
            </a:cxnLst>
            <a:rect l="0" t="0" r="r" b="b"/>
            <a:pathLst>
              <a:path w="1452" h="765">
                <a:moveTo>
                  <a:pt x="0" y="758"/>
                </a:moveTo>
                <a:cubicBezTo>
                  <a:pt x="53" y="761"/>
                  <a:pt x="106" y="765"/>
                  <a:pt x="159" y="758"/>
                </a:cubicBezTo>
                <a:cubicBezTo>
                  <a:pt x="212" y="751"/>
                  <a:pt x="265" y="751"/>
                  <a:pt x="318" y="713"/>
                </a:cubicBezTo>
                <a:cubicBezTo>
                  <a:pt x="371" y="675"/>
                  <a:pt x="413" y="637"/>
                  <a:pt x="477" y="531"/>
                </a:cubicBezTo>
                <a:cubicBezTo>
                  <a:pt x="541" y="425"/>
                  <a:pt x="641" y="156"/>
                  <a:pt x="703" y="78"/>
                </a:cubicBezTo>
                <a:cubicBezTo>
                  <a:pt x="765" y="0"/>
                  <a:pt x="799" y="52"/>
                  <a:pt x="847" y="63"/>
                </a:cubicBezTo>
                <a:cubicBezTo>
                  <a:pt x="895" y="74"/>
                  <a:pt x="938" y="111"/>
                  <a:pt x="993" y="147"/>
                </a:cubicBezTo>
                <a:cubicBezTo>
                  <a:pt x="1048" y="183"/>
                  <a:pt x="1104" y="226"/>
                  <a:pt x="1180" y="282"/>
                </a:cubicBezTo>
                <a:cubicBezTo>
                  <a:pt x="1256" y="338"/>
                  <a:pt x="1355" y="416"/>
                  <a:pt x="1452" y="486"/>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183304" name="Freeform 8"/>
          <p:cNvSpPr>
            <a:spLocks/>
          </p:cNvSpPr>
          <p:nvPr/>
        </p:nvSpPr>
        <p:spPr bwMode="auto">
          <a:xfrm>
            <a:off x="5795963" y="1952625"/>
            <a:ext cx="2305050" cy="422275"/>
          </a:xfrm>
          <a:custGeom>
            <a:avLst/>
            <a:gdLst/>
            <a:ahLst/>
            <a:cxnLst>
              <a:cxn ang="0">
                <a:pos x="0" y="758"/>
              </a:cxn>
              <a:cxn ang="0">
                <a:pos x="159" y="758"/>
              </a:cxn>
              <a:cxn ang="0">
                <a:pos x="318" y="713"/>
              </a:cxn>
              <a:cxn ang="0">
                <a:pos x="477" y="531"/>
              </a:cxn>
              <a:cxn ang="0">
                <a:pos x="703" y="78"/>
              </a:cxn>
              <a:cxn ang="0">
                <a:pos x="847" y="63"/>
              </a:cxn>
              <a:cxn ang="0">
                <a:pos x="993" y="147"/>
              </a:cxn>
              <a:cxn ang="0">
                <a:pos x="1180" y="282"/>
              </a:cxn>
              <a:cxn ang="0">
                <a:pos x="1452" y="486"/>
              </a:cxn>
            </a:cxnLst>
            <a:rect l="0" t="0" r="r" b="b"/>
            <a:pathLst>
              <a:path w="1452" h="765">
                <a:moveTo>
                  <a:pt x="0" y="758"/>
                </a:moveTo>
                <a:cubicBezTo>
                  <a:pt x="53" y="761"/>
                  <a:pt x="106" y="765"/>
                  <a:pt x="159" y="758"/>
                </a:cubicBezTo>
                <a:cubicBezTo>
                  <a:pt x="212" y="751"/>
                  <a:pt x="265" y="751"/>
                  <a:pt x="318" y="713"/>
                </a:cubicBezTo>
                <a:cubicBezTo>
                  <a:pt x="371" y="675"/>
                  <a:pt x="413" y="637"/>
                  <a:pt x="477" y="531"/>
                </a:cubicBezTo>
                <a:cubicBezTo>
                  <a:pt x="541" y="425"/>
                  <a:pt x="641" y="156"/>
                  <a:pt x="703" y="78"/>
                </a:cubicBezTo>
                <a:cubicBezTo>
                  <a:pt x="765" y="0"/>
                  <a:pt x="799" y="52"/>
                  <a:pt x="847" y="63"/>
                </a:cubicBezTo>
                <a:cubicBezTo>
                  <a:pt x="895" y="74"/>
                  <a:pt x="938" y="111"/>
                  <a:pt x="993" y="147"/>
                </a:cubicBezTo>
                <a:cubicBezTo>
                  <a:pt x="1048" y="183"/>
                  <a:pt x="1104" y="226"/>
                  <a:pt x="1180" y="282"/>
                </a:cubicBezTo>
                <a:cubicBezTo>
                  <a:pt x="1256" y="338"/>
                  <a:pt x="1355" y="416"/>
                  <a:pt x="1452" y="486"/>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183308" name="Text Box 12"/>
          <p:cNvSpPr txBox="1">
            <a:spLocks noChangeArrowheads="1"/>
          </p:cNvSpPr>
          <p:nvPr/>
        </p:nvSpPr>
        <p:spPr bwMode="auto">
          <a:xfrm>
            <a:off x="5364163" y="2168525"/>
            <a:ext cx="444500" cy="274638"/>
          </a:xfrm>
          <a:prstGeom prst="rect">
            <a:avLst/>
          </a:prstGeom>
          <a:noFill/>
          <a:ln w="9525" algn="ctr">
            <a:noFill/>
            <a:miter lim="800000"/>
            <a:headEnd/>
            <a:tailEnd/>
          </a:ln>
          <a:effectLst/>
        </p:spPr>
        <p:txBody>
          <a:bodyPr wrap="none">
            <a:spAutoFit/>
          </a:bodyPr>
          <a:lstStyle/>
          <a:p>
            <a:r>
              <a:rPr lang="en-US"/>
              <a:t>TH</a:t>
            </a:r>
            <a:r>
              <a:rPr lang="en-US" baseline="-25000"/>
              <a:t>1</a:t>
            </a:r>
          </a:p>
        </p:txBody>
      </p:sp>
      <p:sp>
        <p:nvSpPr>
          <p:cNvPr id="183309" name="Line 13"/>
          <p:cNvSpPr>
            <a:spLocks noChangeShapeType="1"/>
          </p:cNvSpPr>
          <p:nvPr/>
        </p:nvSpPr>
        <p:spPr bwMode="auto">
          <a:xfrm>
            <a:off x="5795963" y="2024063"/>
            <a:ext cx="2305050" cy="0"/>
          </a:xfrm>
          <a:prstGeom prst="line">
            <a:avLst/>
          </a:prstGeom>
          <a:noFill/>
          <a:ln w="9525">
            <a:solidFill>
              <a:schemeClr val="tx1"/>
            </a:solidFill>
            <a:prstDash val="dash"/>
            <a:round/>
            <a:headEnd/>
            <a:tailEnd/>
          </a:ln>
          <a:effectLst/>
        </p:spPr>
        <p:txBody>
          <a:bodyPr wrap="none" anchor="ctr"/>
          <a:lstStyle/>
          <a:p>
            <a:endParaRPr lang="en-US"/>
          </a:p>
        </p:txBody>
      </p:sp>
      <p:sp>
        <p:nvSpPr>
          <p:cNvPr id="183310" name="Text Box 14"/>
          <p:cNvSpPr txBox="1">
            <a:spLocks noChangeArrowheads="1"/>
          </p:cNvSpPr>
          <p:nvPr/>
        </p:nvSpPr>
        <p:spPr bwMode="auto">
          <a:xfrm>
            <a:off x="5327650" y="1916113"/>
            <a:ext cx="444500" cy="274637"/>
          </a:xfrm>
          <a:prstGeom prst="rect">
            <a:avLst/>
          </a:prstGeom>
          <a:noFill/>
          <a:ln w="9525" algn="ctr">
            <a:noFill/>
            <a:miter lim="800000"/>
            <a:headEnd/>
            <a:tailEnd/>
          </a:ln>
          <a:effectLst/>
        </p:spPr>
        <p:txBody>
          <a:bodyPr wrap="none">
            <a:spAutoFit/>
          </a:bodyPr>
          <a:lstStyle/>
          <a:p>
            <a:r>
              <a:rPr lang="en-US"/>
              <a:t>TH</a:t>
            </a:r>
            <a:r>
              <a:rPr lang="en-US" baseline="-25000"/>
              <a:t>2</a:t>
            </a:r>
          </a:p>
        </p:txBody>
      </p:sp>
      <p:sp>
        <p:nvSpPr>
          <p:cNvPr id="183312" name="AutoShape 16"/>
          <p:cNvSpPr>
            <a:spLocks noChangeArrowheads="1"/>
          </p:cNvSpPr>
          <p:nvPr/>
        </p:nvSpPr>
        <p:spPr bwMode="auto">
          <a:xfrm rot="5400000">
            <a:off x="6497638" y="3519488"/>
            <a:ext cx="576262" cy="468312"/>
          </a:xfrm>
          <a:prstGeom prst="triangle">
            <a:avLst>
              <a:gd name="adj" fmla="val 50000"/>
            </a:avLst>
          </a:prstGeom>
          <a:noFill/>
          <a:ln w="9525" algn="ctr">
            <a:solidFill>
              <a:schemeClr val="tx1"/>
            </a:solidFill>
            <a:miter lim="800000"/>
            <a:headEnd/>
            <a:tailEnd/>
          </a:ln>
          <a:effectLst/>
        </p:spPr>
        <p:txBody>
          <a:bodyPr wrap="none" anchor="ctr"/>
          <a:lstStyle/>
          <a:p>
            <a:endParaRPr lang="en-US" sz="1400"/>
          </a:p>
        </p:txBody>
      </p:sp>
      <p:sp>
        <p:nvSpPr>
          <p:cNvPr id="183313" name="Rectangle 17"/>
          <p:cNvSpPr>
            <a:spLocks noChangeArrowheads="1"/>
          </p:cNvSpPr>
          <p:nvPr/>
        </p:nvSpPr>
        <p:spPr bwMode="auto">
          <a:xfrm>
            <a:off x="5903913" y="3465513"/>
            <a:ext cx="504825" cy="215900"/>
          </a:xfrm>
          <a:prstGeom prst="rect">
            <a:avLst/>
          </a:prstGeom>
          <a:noFill/>
          <a:ln w="9525" algn="ctr">
            <a:solidFill>
              <a:schemeClr val="tx1"/>
            </a:solidFill>
            <a:miter lim="800000"/>
            <a:headEnd/>
            <a:tailEnd/>
          </a:ln>
          <a:effectLst/>
        </p:spPr>
        <p:txBody>
          <a:bodyPr wrap="none" anchor="ctr"/>
          <a:lstStyle/>
          <a:p>
            <a:r>
              <a:rPr lang="en-US" sz="1400" dirty="0"/>
              <a:t>1/k</a:t>
            </a:r>
          </a:p>
        </p:txBody>
      </p:sp>
      <p:sp>
        <p:nvSpPr>
          <p:cNvPr id="183314" name="Rectangle 18"/>
          <p:cNvSpPr>
            <a:spLocks noChangeArrowheads="1"/>
          </p:cNvSpPr>
          <p:nvPr/>
        </p:nvSpPr>
        <p:spPr bwMode="auto">
          <a:xfrm>
            <a:off x="5903913" y="3789363"/>
            <a:ext cx="504825" cy="215900"/>
          </a:xfrm>
          <a:prstGeom prst="rect">
            <a:avLst/>
          </a:prstGeom>
          <a:noFill/>
          <a:ln w="9525" algn="ctr">
            <a:solidFill>
              <a:schemeClr val="tx1"/>
            </a:solidFill>
            <a:miter lim="800000"/>
            <a:headEnd/>
            <a:tailEnd/>
          </a:ln>
          <a:effectLst/>
        </p:spPr>
        <p:txBody>
          <a:bodyPr wrap="none" anchor="ctr"/>
          <a:lstStyle/>
          <a:p>
            <a:r>
              <a:rPr lang="en-US" sz="1400"/>
              <a:t>delay</a:t>
            </a:r>
          </a:p>
        </p:txBody>
      </p:sp>
      <p:sp>
        <p:nvSpPr>
          <p:cNvPr id="183315" name="Line 19"/>
          <p:cNvSpPr>
            <a:spLocks noChangeShapeType="1"/>
          </p:cNvSpPr>
          <p:nvPr/>
        </p:nvSpPr>
        <p:spPr bwMode="auto">
          <a:xfrm>
            <a:off x="6408738" y="3573463"/>
            <a:ext cx="142875" cy="0"/>
          </a:xfrm>
          <a:prstGeom prst="line">
            <a:avLst/>
          </a:prstGeom>
          <a:noFill/>
          <a:ln w="9525">
            <a:solidFill>
              <a:schemeClr val="tx1"/>
            </a:solidFill>
            <a:round/>
            <a:headEnd/>
            <a:tailEnd/>
          </a:ln>
          <a:effectLst/>
        </p:spPr>
        <p:txBody>
          <a:bodyPr wrap="none" anchor="ctr"/>
          <a:lstStyle/>
          <a:p>
            <a:endParaRPr lang="en-US" sz="1400"/>
          </a:p>
        </p:txBody>
      </p:sp>
      <p:sp>
        <p:nvSpPr>
          <p:cNvPr id="183316" name="Line 20"/>
          <p:cNvSpPr>
            <a:spLocks noChangeShapeType="1"/>
          </p:cNvSpPr>
          <p:nvPr/>
        </p:nvSpPr>
        <p:spPr bwMode="auto">
          <a:xfrm>
            <a:off x="6408738" y="3897313"/>
            <a:ext cx="142875" cy="0"/>
          </a:xfrm>
          <a:prstGeom prst="line">
            <a:avLst/>
          </a:prstGeom>
          <a:noFill/>
          <a:ln w="9525">
            <a:solidFill>
              <a:schemeClr val="tx1"/>
            </a:solidFill>
            <a:round/>
            <a:headEnd/>
            <a:tailEnd/>
          </a:ln>
          <a:effectLst/>
        </p:spPr>
        <p:txBody>
          <a:bodyPr wrap="none" anchor="ctr"/>
          <a:lstStyle/>
          <a:p>
            <a:endParaRPr lang="en-US" sz="1400"/>
          </a:p>
        </p:txBody>
      </p:sp>
      <p:sp>
        <p:nvSpPr>
          <p:cNvPr id="183317" name="AutoShape 21"/>
          <p:cNvSpPr>
            <a:spLocks noChangeArrowheads="1"/>
          </p:cNvSpPr>
          <p:nvPr/>
        </p:nvSpPr>
        <p:spPr bwMode="auto">
          <a:xfrm rot="5400000">
            <a:off x="6497637" y="4203701"/>
            <a:ext cx="576263" cy="468312"/>
          </a:xfrm>
          <a:prstGeom prst="triangle">
            <a:avLst>
              <a:gd name="adj" fmla="val 50000"/>
            </a:avLst>
          </a:prstGeom>
          <a:noFill/>
          <a:ln w="9525" algn="ctr">
            <a:solidFill>
              <a:schemeClr val="tx1"/>
            </a:solidFill>
            <a:miter lim="800000"/>
            <a:headEnd/>
            <a:tailEnd/>
          </a:ln>
          <a:effectLst/>
        </p:spPr>
        <p:txBody>
          <a:bodyPr wrap="none" anchor="ctr"/>
          <a:lstStyle/>
          <a:p>
            <a:endParaRPr lang="en-US" sz="1400"/>
          </a:p>
        </p:txBody>
      </p:sp>
      <p:sp>
        <p:nvSpPr>
          <p:cNvPr id="183318" name="Line 22"/>
          <p:cNvSpPr>
            <a:spLocks noChangeShapeType="1"/>
          </p:cNvSpPr>
          <p:nvPr/>
        </p:nvSpPr>
        <p:spPr bwMode="auto">
          <a:xfrm>
            <a:off x="5724525" y="4257675"/>
            <a:ext cx="827088" cy="0"/>
          </a:xfrm>
          <a:prstGeom prst="line">
            <a:avLst/>
          </a:prstGeom>
          <a:noFill/>
          <a:ln w="9525">
            <a:solidFill>
              <a:schemeClr val="tx1"/>
            </a:solidFill>
            <a:round/>
            <a:headEnd/>
            <a:tailEnd/>
          </a:ln>
          <a:effectLst/>
        </p:spPr>
        <p:txBody>
          <a:bodyPr wrap="none" anchor="ctr"/>
          <a:lstStyle/>
          <a:p>
            <a:endParaRPr lang="en-US"/>
          </a:p>
        </p:txBody>
      </p:sp>
      <p:sp>
        <p:nvSpPr>
          <p:cNvPr id="183319" name="Line 23"/>
          <p:cNvSpPr>
            <a:spLocks noChangeShapeType="1"/>
          </p:cNvSpPr>
          <p:nvPr/>
        </p:nvSpPr>
        <p:spPr bwMode="auto">
          <a:xfrm>
            <a:off x="6408738" y="4581525"/>
            <a:ext cx="142875" cy="0"/>
          </a:xfrm>
          <a:prstGeom prst="line">
            <a:avLst/>
          </a:prstGeom>
          <a:noFill/>
          <a:ln w="9525">
            <a:solidFill>
              <a:schemeClr val="tx1"/>
            </a:solidFill>
            <a:round/>
            <a:headEnd/>
            <a:tailEnd/>
          </a:ln>
          <a:effectLst/>
        </p:spPr>
        <p:txBody>
          <a:bodyPr wrap="none" anchor="ctr"/>
          <a:lstStyle/>
          <a:p>
            <a:endParaRPr lang="en-US" sz="1400"/>
          </a:p>
        </p:txBody>
      </p:sp>
      <p:sp>
        <p:nvSpPr>
          <p:cNvPr id="183320" name="Text Box 24"/>
          <p:cNvSpPr txBox="1">
            <a:spLocks noChangeArrowheads="1"/>
          </p:cNvSpPr>
          <p:nvPr/>
        </p:nvSpPr>
        <p:spPr bwMode="auto">
          <a:xfrm>
            <a:off x="6084888" y="4510088"/>
            <a:ext cx="370614" cy="307777"/>
          </a:xfrm>
          <a:prstGeom prst="rect">
            <a:avLst/>
          </a:prstGeom>
          <a:noFill/>
          <a:ln w="9525" algn="ctr">
            <a:noFill/>
            <a:miter lim="800000"/>
            <a:headEnd/>
            <a:tailEnd/>
          </a:ln>
          <a:effectLst/>
        </p:spPr>
        <p:txBody>
          <a:bodyPr wrap="none">
            <a:spAutoFit/>
          </a:bodyPr>
          <a:lstStyle/>
          <a:p>
            <a:r>
              <a:rPr lang="en-US" sz="1400"/>
              <a:t>Th</a:t>
            </a:r>
          </a:p>
        </p:txBody>
      </p:sp>
      <p:sp>
        <p:nvSpPr>
          <p:cNvPr id="183321" name="Line 25"/>
          <p:cNvSpPr>
            <a:spLocks noChangeShapeType="1"/>
          </p:cNvSpPr>
          <p:nvPr/>
        </p:nvSpPr>
        <p:spPr bwMode="auto">
          <a:xfrm flipH="1">
            <a:off x="5795963" y="3573463"/>
            <a:ext cx="107950" cy="0"/>
          </a:xfrm>
          <a:prstGeom prst="line">
            <a:avLst/>
          </a:prstGeom>
          <a:noFill/>
          <a:ln w="9525">
            <a:solidFill>
              <a:schemeClr val="tx1"/>
            </a:solidFill>
            <a:round/>
            <a:headEnd/>
            <a:tailEnd/>
          </a:ln>
          <a:effectLst/>
        </p:spPr>
        <p:txBody>
          <a:bodyPr wrap="none" anchor="ctr"/>
          <a:lstStyle/>
          <a:p>
            <a:endParaRPr lang="en-US"/>
          </a:p>
        </p:txBody>
      </p:sp>
      <p:sp>
        <p:nvSpPr>
          <p:cNvPr id="183322" name="Line 26"/>
          <p:cNvSpPr>
            <a:spLocks noChangeShapeType="1"/>
          </p:cNvSpPr>
          <p:nvPr/>
        </p:nvSpPr>
        <p:spPr bwMode="auto">
          <a:xfrm>
            <a:off x="5795963" y="3573463"/>
            <a:ext cx="0" cy="684212"/>
          </a:xfrm>
          <a:prstGeom prst="line">
            <a:avLst/>
          </a:prstGeom>
          <a:noFill/>
          <a:ln w="9525">
            <a:solidFill>
              <a:schemeClr val="tx1"/>
            </a:solidFill>
            <a:round/>
            <a:headEnd/>
            <a:tailEnd/>
          </a:ln>
          <a:effectLst/>
        </p:spPr>
        <p:txBody>
          <a:bodyPr wrap="none" anchor="ctr"/>
          <a:lstStyle/>
          <a:p>
            <a:endParaRPr lang="en-US"/>
          </a:p>
        </p:txBody>
      </p:sp>
      <p:sp>
        <p:nvSpPr>
          <p:cNvPr id="183323" name="Line 27"/>
          <p:cNvSpPr>
            <a:spLocks noChangeShapeType="1"/>
          </p:cNvSpPr>
          <p:nvPr/>
        </p:nvSpPr>
        <p:spPr bwMode="auto">
          <a:xfrm flipV="1">
            <a:off x="5795963" y="3897313"/>
            <a:ext cx="107950" cy="0"/>
          </a:xfrm>
          <a:prstGeom prst="line">
            <a:avLst/>
          </a:prstGeom>
          <a:noFill/>
          <a:ln w="9525">
            <a:solidFill>
              <a:schemeClr val="tx1"/>
            </a:solidFill>
            <a:round/>
            <a:headEnd/>
            <a:tailEnd/>
          </a:ln>
          <a:effectLst/>
        </p:spPr>
        <p:txBody>
          <a:bodyPr wrap="none" anchor="ctr"/>
          <a:lstStyle/>
          <a:p>
            <a:endParaRPr lang="en-US"/>
          </a:p>
        </p:txBody>
      </p:sp>
      <p:sp>
        <p:nvSpPr>
          <p:cNvPr id="183325" name="Rectangle 29"/>
          <p:cNvSpPr>
            <a:spLocks noChangeArrowheads="1"/>
          </p:cNvSpPr>
          <p:nvPr/>
        </p:nvSpPr>
        <p:spPr bwMode="auto">
          <a:xfrm>
            <a:off x="7885113" y="3644900"/>
            <a:ext cx="431800" cy="757238"/>
          </a:xfrm>
          <a:prstGeom prst="rect">
            <a:avLst/>
          </a:prstGeom>
          <a:noFill/>
          <a:ln w="9525" algn="ctr">
            <a:solidFill>
              <a:schemeClr val="tx1"/>
            </a:solidFill>
            <a:miter lim="800000"/>
            <a:headEnd/>
            <a:tailEnd/>
          </a:ln>
          <a:effectLst/>
        </p:spPr>
        <p:txBody>
          <a:bodyPr wrap="none" anchor="ctr"/>
          <a:lstStyle/>
          <a:p>
            <a:endParaRPr lang="en-US" sz="1400"/>
          </a:p>
        </p:txBody>
      </p:sp>
      <p:sp>
        <p:nvSpPr>
          <p:cNvPr id="183326" name="Line 30"/>
          <p:cNvSpPr>
            <a:spLocks noChangeShapeType="1"/>
          </p:cNvSpPr>
          <p:nvPr/>
        </p:nvSpPr>
        <p:spPr bwMode="auto">
          <a:xfrm>
            <a:off x="7885113" y="3681413"/>
            <a:ext cx="107950" cy="71437"/>
          </a:xfrm>
          <a:prstGeom prst="line">
            <a:avLst/>
          </a:prstGeom>
          <a:noFill/>
          <a:ln w="9525">
            <a:solidFill>
              <a:schemeClr val="tx1"/>
            </a:solidFill>
            <a:round/>
            <a:headEnd/>
            <a:tailEnd/>
          </a:ln>
          <a:effectLst/>
        </p:spPr>
        <p:txBody>
          <a:bodyPr wrap="none" anchor="ctr"/>
          <a:lstStyle/>
          <a:p>
            <a:endParaRPr lang="en-US" sz="1400"/>
          </a:p>
        </p:txBody>
      </p:sp>
      <p:sp>
        <p:nvSpPr>
          <p:cNvPr id="183327" name="Line 31"/>
          <p:cNvSpPr>
            <a:spLocks noChangeShapeType="1"/>
          </p:cNvSpPr>
          <p:nvPr/>
        </p:nvSpPr>
        <p:spPr bwMode="auto">
          <a:xfrm flipH="1">
            <a:off x="7885113" y="3752850"/>
            <a:ext cx="107950" cy="71438"/>
          </a:xfrm>
          <a:prstGeom prst="line">
            <a:avLst/>
          </a:prstGeom>
          <a:noFill/>
          <a:ln w="9525">
            <a:solidFill>
              <a:schemeClr val="tx1"/>
            </a:solidFill>
            <a:round/>
            <a:headEnd/>
            <a:tailEnd/>
          </a:ln>
          <a:effectLst/>
        </p:spPr>
        <p:txBody>
          <a:bodyPr wrap="none" anchor="ctr"/>
          <a:lstStyle/>
          <a:p>
            <a:endParaRPr lang="en-US" sz="1400"/>
          </a:p>
        </p:txBody>
      </p:sp>
      <p:sp>
        <p:nvSpPr>
          <p:cNvPr id="183329" name="Text Box 33"/>
          <p:cNvSpPr txBox="1">
            <a:spLocks noChangeArrowheads="1"/>
          </p:cNvSpPr>
          <p:nvPr/>
        </p:nvSpPr>
        <p:spPr bwMode="auto">
          <a:xfrm>
            <a:off x="7812088" y="4076700"/>
            <a:ext cx="317716" cy="307777"/>
          </a:xfrm>
          <a:prstGeom prst="rect">
            <a:avLst/>
          </a:prstGeom>
          <a:noFill/>
          <a:ln w="9525" algn="ctr">
            <a:noFill/>
            <a:miter lim="800000"/>
            <a:headEnd/>
            <a:tailEnd/>
          </a:ln>
          <a:effectLst/>
        </p:spPr>
        <p:txBody>
          <a:bodyPr wrap="none">
            <a:spAutoFit/>
          </a:bodyPr>
          <a:lstStyle/>
          <a:p>
            <a:r>
              <a:rPr lang="en-US" sz="1400"/>
              <a:t>D</a:t>
            </a:r>
          </a:p>
        </p:txBody>
      </p:sp>
      <p:sp>
        <p:nvSpPr>
          <p:cNvPr id="183330" name="Text Box 34"/>
          <p:cNvSpPr txBox="1">
            <a:spLocks noChangeArrowheads="1"/>
          </p:cNvSpPr>
          <p:nvPr/>
        </p:nvSpPr>
        <p:spPr bwMode="auto">
          <a:xfrm>
            <a:off x="8029575" y="4184650"/>
            <a:ext cx="293670" cy="307777"/>
          </a:xfrm>
          <a:prstGeom prst="rect">
            <a:avLst/>
          </a:prstGeom>
          <a:noFill/>
          <a:ln w="9525" algn="ctr">
            <a:noFill/>
            <a:miter lim="800000"/>
            <a:headEnd/>
            <a:tailEnd/>
          </a:ln>
          <a:effectLst/>
        </p:spPr>
        <p:txBody>
          <a:bodyPr wrap="none">
            <a:spAutoFit/>
          </a:bodyPr>
          <a:lstStyle/>
          <a:p>
            <a:r>
              <a:rPr lang="en-US" sz="1400"/>
              <a:t>R</a:t>
            </a:r>
          </a:p>
        </p:txBody>
      </p:sp>
      <p:sp>
        <p:nvSpPr>
          <p:cNvPr id="183331" name="Rectangle 35"/>
          <p:cNvSpPr>
            <a:spLocks noChangeArrowheads="1"/>
          </p:cNvSpPr>
          <p:nvPr/>
        </p:nvSpPr>
        <p:spPr bwMode="auto">
          <a:xfrm rot="5400000">
            <a:off x="8388350" y="4113213"/>
            <a:ext cx="504825" cy="215900"/>
          </a:xfrm>
          <a:prstGeom prst="rect">
            <a:avLst/>
          </a:prstGeom>
          <a:noFill/>
          <a:ln w="9525" algn="ctr">
            <a:solidFill>
              <a:schemeClr val="tx1"/>
            </a:solidFill>
            <a:miter lim="800000"/>
            <a:headEnd/>
            <a:tailEnd/>
          </a:ln>
          <a:effectLst/>
        </p:spPr>
        <p:txBody>
          <a:bodyPr wrap="none" anchor="ctr"/>
          <a:lstStyle/>
          <a:p>
            <a:r>
              <a:rPr lang="en-US" sz="1400"/>
              <a:t>delay</a:t>
            </a:r>
          </a:p>
        </p:txBody>
      </p:sp>
      <p:sp>
        <p:nvSpPr>
          <p:cNvPr id="183332" name="Line 36"/>
          <p:cNvSpPr>
            <a:spLocks noChangeShapeType="1"/>
          </p:cNvSpPr>
          <p:nvPr/>
        </p:nvSpPr>
        <p:spPr bwMode="auto">
          <a:xfrm>
            <a:off x="8316913" y="3789363"/>
            <a:ext cx="647700" cy="0"/>
          </a:xfrm>
          <a:prstGeom prst="line">
            <a:avLst/>
          </a:prstGeom>
          <a:noFill/>
          <a:ln w="9525">
            <a:solidFill>
              <a:schemeClr val="tx1"/>
            </a:solidFill>
            <a:round/>
            <a:headEnd/>
            <a:tailEnd/>
          </a:ln>
          <a:effectLst/>
        </p:spPr>
        <p:txBody>
          <a:bodyPr wrap="none" anchor="ctr"/>
          <a:lstStyle/>
          <a:p>
            <a:endParaRPr lang="en-US" sz="1400"/>
          </a:p>
        </p:txBody>
      </p:sp>
      <p:sp>
        <p:nvSpPr>
          <p:cNvPr id="183333" name="Line 37"/>
          <p:cNvSpPr>
            <a:spLocks noChangeShapeType="1"/>
          </p:cNvSpPr>
          <p:nvPr/>
        </p:nvSpPr>
        <p:spPr bwMode="auto">
          <a:xfrm>
            <a:off x="8640763" y="3789363"/>
            <a:ext cx="0" cy="179387"/>
          </a:xfrm>
          <a:prstGeom prst="line">
            <a:avLst/>
          </a:prstGeom>
          <a:noFill/>
          <a:ln w="9525">
            <a:solidFill>
              <a:schemeClr val="tx1"/>
            </a:solidFill>
            <a:round/>
            <a:headEnd/>
            <a:tailEnd/>
          </a:ln>
          <a:effectLst/>
        </p:spPr>
        <p:txBody>
          <a:bodyPr wrap="none" anchor="ctr"/>
          <a:lstStyle/>
          <a:p>
            <a:endParaRPr lang="en-US" sz="1400"/>
          </a:p>
        </p:txBody>
      </p:sp>
      <p:sp>
        <p:nvSpPr>
          <p:cNvPr id="183334" name="Line 38"/>
          <p:cNvSpPr>
            <a:spLocks noChangeShapeType="1"/>
          </p:cNvSpPr>
          <p:nvPr/>
        </p:nvSpPr>
        <p:spPr bwMode="auto">
          <a:xfrm>
            <a:off x="8640763" y="4473575"/>
            <a:ext cx="0" cy="107950"/>
          </a:xfrm>
          <a:prstGeom prst="line">
            <a:avLst/>
          </a:prstGeom>
          <a:noFill/>
          <a:ln w="9525">
            <a:solidFill>
              <a:schemeClr val="tx1"/>
            </a:solidFill>
            <a:round/>
            <a:headEnd/>
            <a:tailEnd/>
          </a:ln>
          <a:effectLst/>
        </p:spPr>
        <p:txBody>
          <a:bodyPr wrap="none" anchor="ctr"/>
          <a:lstStyle/>
          <a:p>
            <a:endParaRPr lang="en-US" sz="1400"/>
          </a:p>
        </p:txBody>
      </p:sp>
      <p:sp>
        <p:nvSpPr>
          <p:cNvPr id="183335" name="Line 39"/>
          <p:cNvSpPr>
            <a:spLocks noChangeShapeType="1"/>
          </p:cNvSpPr>
          <p:nvPr/>
        </p:nvSpPr>
        <p:spPr bwMode="auto">
          <a:xfrm flipH="1">
            <a:off x="8208963" y="4581525"/>
            <a:ext cx="431800" cy="0"/>
          </a:xfrm>
          <a:prstGeom prst="line">
            <a:avLst/>
          </a:prstGeom>
          <a:noFill/>
          <a:ln w="9525">
            <a:solidFill>
              <a:schemeClr val="tx1"/>
            </a:solidFill>
            <a:round/>
            <a:headEnd/>
            <a:tailEnd/>
          </a:ln>
          <a:effectLst/>
        </p:spPr>
        <p:txBody>
          <a:bodyPr wrap="none" anchor="ctr"/>
          <a:lstStyle/>
          <a:p>
            <a:endParaRPr lang="en-US" sz="1400"/>
          </a:p>
        </p:txBody>
      </p:sp>
      <p:sp>
        <p:nvSpPr>
          <p:cNvPr id="183336" name="Line 40"/>
          <p:cNvSpPr>
            <a:spLocks noChangeShapeType="1"/>
          </p:cNvSpPr>
          <p:nvPr/>
        </p:nvSpPr>
        <p:spPr bwMode="auto">
          <a:xfrm flipV="1">
            <a:off x="8208963" y="4402138"/>
            <a:ext cx="0" cy="179387"/>
          </a:xfrm>
          <a:prstGeom prst="line">
            <a:avLst/>
          </a:prstGeom>
          <a:noFill/>
          <a:ln w="9525">
            <a:solidFill>
              <a:schemeClr val="tx1"/>
            </a:solidFill>
            <a:round/>
            <a:headEnd/>
            <a:tailEnd/>
          </a:ln>
          <a:effectLst/>
        </p:spPr>
        <p:txBody>
          <a:bodyPr wrap="none" anchor="ctr"/>
          <a:lstStyle/>
          <a:p>
            <a:endParaRPr lang="en-US" sz="1400"/>
          </a:p>
        </p:txBody>
      </p:sp>
      <p:sp>
        <p:nvSpPr>
          <p:cNvPr id="183337" name="Line 41"/>
          <p:cNvSpPr>
            <a:spLocks noChangeShapeType="1"/>
          </p:cNvSpPr>
          <p:nvPr/>
        </p:nvSpPr>
        <p:spPr bwMode="auto">
          <a:xfrm>
            <a:off x="7019925" y="3752850"/>
            <a:ext cx="863600" cy="0"/>
          </a:xfrm>
          <a:prstGeom prst="line">
            <a:avLst/>
          </a:prstGeom>
          <a:noFill/>
          <a:ln w="9525">
            <a:solidFill>
              <a:schemeClr val="tx1"/>
            </a:solidFill>
            <a:round/>
            <a:headEnd/>
            <a:tailEnd/>
          </a:ln>
          <a:effectLst/>
        </p:spPr>
        <p:txBody>
          <a:bodyPr wrap="none" anchor="ctr"/>
          <a:lstStyle/>
          <a:p>
            <a:endParaRPr lang="en-US" sz="1400"/>
          </a:p>
        </p:txBody>
      </p:sp>
      <p:sp>
        <p:nvSpPr>
          <p:cNvPr id="183324" name="Rectangle 28"/>
          <p:cNvSpPr>
            <a:spLocks noChangeArrowheads="1"/>
          </p:cNvSpPr>
          <p:nvPr/>
        </p:nvSpPr>
        <p:spPr bwMode="auto">
          <a:xfrm>
            <a:off x="7164388" y="3644900"/>
            <a:ext cx="504825" cy="215900"/>
          </a:xfrm>
          <a:prstGeom prst="rect">
            <a:avLst/>
          </a:prstGeom>
          <a:solidFill>
            <a:schemeClr val="bg1"/>
          </a:solidFill>
          <a:ln w="9525" algn="ctr">
            <a:solidFill>
              <a:schemeClr val="tx1"/>
            </a:solidFill>
            <a:miter lim="800000"/>
            <a:headEnd/>
            <a:tailEnd/>
          </a:ln>
          <a:effectLst/>
        </p:spPr>
        <p:txBody>
          <a:bodyPr wrap="none" anchor="ctr"/>
          <a:lstStyle/>
          <a:p>
            <a:r>
              <a:rPr lang="en-US" sz="1400"/>
              <a:t>delay</a:t>
            </a:r>
          </a:p>
        </p:txBody>
      </p:sp>
      <p:sp>
        <p:nvSpPr>
          <p:cNvPr id="183338" name="Line 42"/>
          <p:cNvSpPr>
            <a:spLocks noChangeShapeType="1"/>
          </p:cNvSpPr>
          <p:nvPr/>
        </p:nvSpPr>
        <p:spPr bwMode="auto">
          <a:xfrm>
            <a:off x="7019925" y="4437063"/>
            <a:ext cx="144463" cy="0"/>
          </a:xfrm>
          <a:prstGeom prst="line">
            <a:avLst/>
          </a:prstGeom>
          <a:noFill/>
          <a:ln w="9525">
            <a:solidFill>
              <a:schemeClr val="tx1"/>
            </a:solidFill>
            <a:round/>
            <a:headEnd/>
            <a:tailEnd/>
          </a:ln>
          <a:effectLst/>
        </p:spPr>
        <p:txBody>
          <a:bodyPr wrap="none" anchor="ctr"/>
          <a:lstStyle/>
          <a:p>
            <a:endParaRPr lang="en-US" sz="1400"/>
          </a:p>
        </p:txBody>
      </p:sp>
      <p:sp>
        <p:nvSpPr>
          <p:cNvPr id="183339" name="Line 43"/>
          <p:cNvSpPr>
            <a:spLocks noChangeShapeType="1"/>
          </p:cNvSpPr>
          <p:nvPr/>
        </p:nvSpPr>
        <p:spPr bwMode="auto">
          <a:xfrm flipV="1">
            <a:off x="7164388" y="4221163"/>
            <a:ext cx="0" cy="215900"/>
          </a:xfrm>
          <a:prstGeom prst="line">
            <a:avLst/>
          </a:prstGeom>
          <a:noFill/>
          <a:ln w="9525">
            <a:solidFill>
              <a:schemeClr val="tx1"/>
            </a:solidFill>
            <a:round/>
            <a:headEnd/>
            <a:tailEnd/>
          </a:ln>
          <a:effectLst/>
        </p:spPr>
        <p:txBody>
          <a:bodyPr wrap="none" anchor="ctr"/>
          <a:lstStyle/>
          <a:p>
            <a:endParaRPr lang="en-US" sz="1400"/>
          </a:p>
        </p:txBody>
      </p:sp>
      <p:sp>
        <p:nvSpPr>
          <p:cNvPr id="183340" name="Line 44"/>
          <p:cNvSpPr>
            <a:spLocks noChangeShapeType="1"/>
          </p:cNvSpPr>
          <p:nvPr/>
        </p:nvSpPr>
        <p:spPr bwMode="auto">
          <a:xfrm>
            <a:off x="7164388" y="4221163"/>
            <a:ext cx="720725" cy="0"/>
          </a:xfrm>
          <a:prstGeom prst="line">
            <a:avLst/>
          </a:prstGeom>
          <a:noFill/>
          <a:ln w="9525">
            <a:solidFill>
              <a:schemeClr val="tx1"/>
            </a:solidFill>
            <a:round/>
            <a:headEnd/>
            <a:tailEnd/>
          </a:ln>
          <a:effectLst/>
        </p:spPr>
        <p:txBody>
          <a:bodyPr wrap="none" anchor="ctr"/>
          <a:lstStyle/>
          <a:p>
            <a:endParaRPr lang="en-US" sz="1400"/>
          </a:p>
        </p:txBody>
      </p:sp>
      <p:sp>
        <p:nvSpPr>
          <p:cNvPr id="183341" name="Text Box 45"/>
          <p:cNvSpPr txBox="1">
            <a:spLocks noChangeArrowheads="1"/>
          </p:cNvSpPr>
          <p:nvPr/>
        </p:nvSpPr>
        <p:spPr bwMode="auto">
          <a:xfrm>
            <a:off x="6046788" y="3046413"/>
            <a:ext cx="2578100" cy="304800"/>
          </a:xfrm>
          <a:prstGeom prst="rect">
            <a:avLst/>
          </a:prstGeom>
          <a:noFill/>
          <a:ln w="9525" algn="ctr">
            <a:noFill/>
            <a:miter lim="800000"/>
            <a:headEnd/>
            <a:tailEnd/>
          </a:ln>
          <a:effectLst/>
        </p:spPr>
        <p:txBody>
          <a:bodyPr wrap="none">
            <a:spAutoFit/>
          </a:bodyPr>
          <a:lstStyle/>
          <a:p>
            <a:r>
              <a:rPr lang="en-US" sz="1400"/>
              <a:t>Constant fraction discriminator</a:t>
            </a:r>
          </a:p>
        </p:txBody>
      </p:sp>
      <p:sp>
        <p:nvSpPr>
          <p:cNvPr id="183342" name="Text Box 46"/>
          <p:cNvSpPr txBox="1">
            <a:spLocks noChangeArrowheads="1"/>
          </p:cNvSpPr>
          <p:nvPr/>
        </p:nvSpPr>
        <p:spPr bwMode="auto">
          <a:xfrm>
            <a:off x="5529263" y="4241800"/>
            <a:ext cx="319087" cy="274638"/>
          </a:xfrm>
          <a:prstGeom prst="rect">
            <a:avLst/>
          </a:prstGeom>
          <a:noFill/>
          <a:ln w="9525" algn="ctr">
            <a:noFill/>
            <a:miter lim="800000"/>
            <a:headEnd/>
            <a:tailEnd/>
          </a:ln>
          <a:effectLst/>
        </p:spPr>
        <p:txBody>
          <a:bodyPr wrap="none">
            <a:spAutoFit/>
          </a:bodyPr>
          <a:lstStyle/>
          <a:p>
            <a:r>
              <a:rPr lang="en-US"/>
              <a:t>Vi</a:t>
            </a:r>
          </a:p>
        </p:txBody>
      </p:sp>
      <p:sp>
        <p:nvSpPr>
          <p:cNvPr id="183343" name="Line 47"/>
          <p:cNvSpPr>
            <a:spLocks noChangeShapeType="1"/>
          </p:cNvSpPr>
          <p:nvPr/>
        </p:nvSpPr>
        <p:spPr bwMode="auto">
          <a:xfrm flipV="1">
            <a:off x="5759450" y="5013325"/>
            <a:ext cx="0" cy="1455738"/>
          </a:xfrm>
          <a:prstGeom prst="line">
            <a:avLst/>
          </a:prstGeom>
          <a:noFill/>
          <a:ln w="9525">
            <a:solidFill>
              <a:schemeClr val="tx1"/>
            </a:solidFill>
            <a:round/>
            <a:headEnd/>
            <a:tailEnd type="triangle" w="med" len="med"/>
          </a:ln>
          <a:effectLst/>
        </p:spPr>
        <p:txBody>
          <a:bodyPr wrap="none" anchor="ctr"/>
          <a:lstStyle/>
          <a:p>
            <a:endParaRPr lang="en-US"/>
          </a:p>
        </p:txBody>
      </p:sp>
      <p:sp>
        <p:nvSpPr>
          <p:cNvPr id="183344" name="Line 48"/>
          <p:cNvSpPr>
            <a:spLocks noChangeShapeType="1"/>
          </p:cNvSpPr>
          <p:nvPr/>
        </p:nvSpPr>
        <p:spPr bwMode="auto">
          <a:xfrm flipV="1">
            <a:off x="5759450" y="6453188"/>
            <a:ext cx="3168650" cy="15875"/>
          </a:xfrm>
          <a:prstGeom prst="line">
            <a:avLst/>
          </a:prstGeom>
          <a:noFill/>
          <a:ln w="9525">
            <a:solidFill>
              <a:schemeClr val="tx1"/>
            </a:solidFill>
            <a:round/>
            <a:headEnd/>
            <a:tailEnd/>
          </a:ln>
          <a:effectLst/>
        </p:spPr>
        <p:txBody>
          <a:bodyPr wrap="none" anchor="ctr"/>
          <a:lstStyle/>
          <a:p>
            <a:endParaRPr lang="en-US"/>
          </a:p>
        </p:txBody>
      </p:sp>
      <p:sp>
        <p:nvSpPr>
          <p:cNvPr id="183345" name="Line 49"/>
          <p:cNvSpPr>
            <a:spLocks noChangeShapeType="1"/>
          </p:cNvSpPr>
          <p:nvPr/>
        </p:nvSpPr>
        <p:spPr bwMode="auto">
          <a:xfrm flipV="1">
            <a:off x="5759450" y="6057900"/>
            <a:ext cx="3168650" cy="14288"/>
          </a:xfrm>
          <a:prstGeom prst="line">
            <a:avLst/>
          </a:prstGeom>
          <a:noFill/>
          <a:ln w="9525">
            <a:solidFill>
              <a:schemeClr val="tx1"/>
            </a:solidFill>
            <a:prstDash val="dash"/>
            <a:round/>
            <a:headEnd/>
            <a:tailEnd/>
          </a:ln>
          <a:effectLst/>
        </p:spPr>
        <p:txBody>
          <a:bodyPr wrap="none" anchor="ctr"/>
          <a:lstStyle/>
          <a:p>
            <a:endParaRPr lang="en-US"/>
          </a:p>
        </p:txBody>
      </p:sp>
      <p:sp>
        <p:nvSpPr>
          <p:cNvPr id="183346" name="Freeform 50"/>
          <p:cNvSpPr>
            <a:spLocks/>
          </p:cNvSpPr>
          <p:nvPr/>
        </p:nvSpPr>
        <p:spPr bwMode="auto">
          <a:xfrm>
            <a:off x="5762625" y="4995863"/>
            <a:ext cx="3138488" cy="1238250"/>
          </a:xfrm>
          <a:custGeom>
            <a:avLst/>
            <a:gdLst/>
            <a:ahLst/>
            <a:cxnLst>
              <a:cxn ang="0">
                <a:pos x="0" y="777"/>
              </a:cxn>
              <a:cxn ang="0">
                <a:pos x="157" y="769"/>
              </a:cxn>
              <a:cxn ang="0">
                <a:pos x="316" y="724"/>
              </a:cxn>
              <a:cxn ang="0">
                <a:pos x="475" y="542"/>
              </a:cxn>
              <a:cxn ang="0">
                <a:pos x="701" y="89"/>
              </a:cxn>
              <a:cxn ang="0">
                <a:pos x="795" y="9"/>
              </a:cxn>
              <a:cxn ang="0">
                <a:pos x="942" y="96"/>
              </a:cxn>
              <a:cxn ang="0">
                <a:pos x="1035" y="174"/>
              </a:cxn>
              <a:cxn ang="0">
                <a:pos x="1178" y="293"/>
              </a:cxn>
              <a:cxn ang="0">
                <a:pos x="1458" y="561"/>
              </a:cxn>
              <a:cxn ang="0">
                <a:pos x="1749" y="720"/>
              </a:cxn>
              <a:cxn ang="0">
                <a:pos x="1977" y="780"/>
              </a:cxn>
            </a:cxnLst>
            <a:rect l="0" t="0" r="r" b="b"/>
            <a:pathLst>
              <a:path w="1977" h="780">
                <a:moveTo>
                  <a:pt x="0" y="777"/>
                </a:moveTo>
                <a:cubicBezTo>
                  <a:pt x="26" y="776"/>
                  <a:pt x="104" y="778"/>
                  <a:pt x="157" y="769"/>
                </a:cubicBezTo>
                <a:cubicBezTo>
                  <a:pt x="210" y="760"/>
                  <a:pt x="263" y="762"/>
                  <a:pt x="316" y="724"/>
                </a:cubicBezTo>
                <a:cubicBezTo>
                  <a:pt x="369" y="686"/>
                  <a:pt x="411" y="648"/>
                  <a:pt x="475" y="542"/>
                </a:cubicBezTo>
                <a:cubicBezTo>
                  <a:pt x="539" y="436"/>
                  <a:pt x="648" y="178"/>
                  <a:pt x="701" y="89"/>
                </a:cubicBezTo>
                <a:cubicBezTo>
                  <a:pt x="754" y="0"/>
                  <a:pt x="755" y="8"/>
                  <a:pt x="795" y="9"/>
                </a:cubicBezTo>
                <a:cubicBezTo>
                  <a:pt x="835" y="10"/>
                  <a:pt x="902" y="69"/>
                  <a:pt x="942" y="96"/>
                </a:cubicBezTo>
                <a:cubicBezTo>
                  <a:pt x="982" y="123"/>
                  <a:pt x="996" y="141"/>
                  <a:pt x="1035" y="174"/>
                </a:cubicBezTo>
                <a:cubicBezTo>
                  <a:pt x="1074" y="207"/>
                  <a:pt x="1108" y="229"/>
                  <a:pt x="1178" y="293"/>
                </a:cubicBezTo>
                <a:cubicBezTo>
                  <a:pt x="1248" y="357"/>
                  <a:pt x="1363" y="490"/>
                  <a:pt x="1458" y="561"/>
                </a:cubicBezTo>
                <a:cubicBezTo>
                  <a:pt x="1553" y="632"/>
                  <a:pt x="1662" y="683"/>
                  <a:pt x="1749" y="720"/>
                </a:cubicBezTo>
                <a:cubicBezTo>
                  <a:pt x="1836" y="757"/>
                  <a:pt x="1930" y="768"/>
                  <a:pt x="1977" y="780"/>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183351" name="Line 55"/>
          <p:cNvSpPr>
            <a:spLocks noChangeShapeType="1"/>
          </p:cNvSpPr>
          <p:nvPr/>
        </p:nvSpPr>
        <p:spPr bwMode="auto">
          <a:xfrm>
            <a:off x="5759450" y="6237288"/>
            <a:ext cx="3168650" cy="0"/>
          </a:xfrm>
          <a:prstGeom prst="line">
            <a:avLst/>
          </a:prstGeom>
          <a:noFill/>
          <a:ln w="9525">
            <a:solidFill>
              <a:schemeClr val="tx1"/>
            </a:solidFill>
            <a:round/>
            <a:headEnd/>
            <a:tailEnd/>
          </a:ln>
          <a:effectLst/>
        </p:spPr>
        <p:txBody>
          <a:bodyPr wrap="none" anchor="ctr"/>
          <a:lstStyle/>
          <a:p>
            <a:endParaRPr lang="en-US"/>
          </a:p>
        </p:txBody>
      </p:sp>
      <p:sp>
        <p:nvSpPr>
          <p:cNvPr id="183352" name="Freeform 56"/>
          <p:cNvSpPr>
            <a:spLocks/>
          </p:cNvSpPr>
          <p:nvPr/>
        </p:nvSpPr>
        <p:spPr bwMode="auto">
          <a:xfrm>
            <a:off x="5759450" y="5842000"/>
            <a:ext cx="3138488" cy="392113"/>
          </a:xfrm>
          <a:custGeom>
            <a:avLst/>
            <a:gdLst/>
            <a:ahLst/>
            <a:cxnLst>
              <a:cxn ang="0">
                <a:pos x="0" y="777"/>
              </a:cxn>
              <a:cxn ang="0">
                <a:pos x="157" y="769"/>
              </a:cxn>
              <a:cxn ang="0">
                <a:pos x="316" y="724"/>
              </a:cxn>
              <a:cxn ang="0">
                <a:pos x="475" y="542"/>
              </a:cxn>
              <a:cxn ang="0">
                <a:pos x="701" y="89"/>
              </a:cxn>
              <a:cxn ang="0">
                <a:pos x="795" y="9"/>
              </a:cxn>
              <a:cxn ang="0">
                <a:pos x="942" y="96"/>
              </a:cxn>
              <a:cxn ang="0">
                <a:pos x="1035" y="174"/>
              </a:cxn>
              <a:cxn ang="0">
                <a:pos x="1178" y="293"/>
              </a:cxn>
              <a:cxn ang="0">
                <a:pos x="1458" y="561"/>
              </a:cxn>
              <a:cxn ang="0">
                <a:pos x="1749" y="720"/>
              </a:cxn>
              <a:cxn ang="0">
                <a:pos x="1977" y="780"/>
              </a:cxn>
            </a:cxnLst>
            <a:rect l="0" t="0" r="r" b="b"/>
            <a:pathLst>
              <a:path w="1977" h="780">
                <a:moveTo>
                  <a:pt x="0" y="777"/>
                </a:moveTo>
                <a:cubicBezTo>
                  <a:pt x="26" y="776"/>
                  <a:pt x="104" y="778"/>
                  <a:pt x="157" y="769"/>
                </a:cubicBezTo>
                <a:cubicBezTo>
                  <a:pt x="210" y="760"/>
                  <a:pt x="263" y="762"/>
                  <a:pt x="316" y="724"/>
                </a:cubicBezTo>
                <a:cubicBezTo>
                  <a:pt x="369" y="686"/>
                  <a:pt x="411" y="648"/>
                  <a:pt x="475" y="542"/>
                </a:cubicBezTo>
                <a:cubicBezTo>
                  <a:pt x="539" y="436"/>
                  <a:pt x="648" y="178"/>
                  <a:pt x="701" y="89"/>
                </a:cubicBezTo>
                <a:cubicBezTo>
                  <a:pt x="754" y="0"/>
                  <a:pt x="755" y="8"/>
                  <a:pt x="795" y="9"/>
                </a:cubicBezTo>
                <a:cubicBezTo>
                  <a:pt x="835" y="10"/>
                  <a:pt x="902" y="69"/>
                  <a:pt x="942" y="96"/>
                </a:cubicBezTo>
                <a:cubicBezTo>
                  <a:pt x="982" y="123"/>
                  <a:pt x="996" y="141"/>
                  <a:pt x="1035" y="174"/>
                </a:cubicBezTo>
                <a:cubicBezTo>
                  <a:pt x="1074" y="207"/>
                  <a:pt x="1108" y="229"/>
                  <a:pt x="1178" y="293"/>
                </a:cubicBezTo>
                <a:cubicBezTo>
                  <a:pt x="1248" y="357"/>
                  <a:pt x="1363" y="490"/>
                  <a:pt x="1458" y="561"/>
                </a:cubicBezTo>
                <a:cubicBezTo>
                  <a:pt x="1553" y="632"/>
                  <a:pt x="1662" y="683"/>
                  <a:pt x="1749" y="720"/>
                </a:cubicBezTo>
                <a:cubicBezTo>
                  <a:pt x="1836" y="757"/>
                  <a:pt x="1930" y="768"/>
                  <a:pt x="1977" y="780"/>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183353" name="Line 57"/>
          <p:cNvSpPr>
            <a:spLocks noChangeShapeType="1"/>
          </p:cNvSpPr>
          <p:nvPr/>
        </p:nvSpPr>
        <p:spPr bwMode="auto">
          <a:xfrm flipV="1">
            <a:off x="6372225" y="5516563"/>
            <a:ext cx="0" cy="936625"/>
          </a:xfrm>
          <a:prstGeom prst="line">
            <a:avLst/>
          </a:prstGeom>
          <a:noFill/>
          <a:ln w="9525">
            <a:solidFill>
              <a:schemeClr val="tx1"/>
            </a:solidFill>
            <a:prstDash val="dash"/>
            <a:round/>
            <a:headEnd/>
            <a:tailEnd/>
          </a:ln>
          <a:effectLst/>
        </p:spPr>
        <p:txBody>
          <a:bodyPr wrap="none" anchor="ctr"/>
          <a:lstStyle/>
          <a:p>
            <a:endParaRPr lang="en-US"/>
          </a:p>
        </p:txBody>
      </p:sp>
      <p:sp>
        <p:nvSpPr>
          <p:cNvPr id="183354" name="Line 58"/>
          <p:cNvSpPr>
            <a:spLocks noChangeShapeType="1"/>
          </p:cNvSpPr>
          <p:nvPr/>
        </p:nvSpPr>
        <p:spPr bwMode="auto">
          <a:xfrm flipV="1">
            <a:off x="6588125" y="5876925"/>
            <a:ext cx="0" cy="576263"/>
          </a:xfrm>
          <a:prstGeom prst="line">
            <a:avLst/>
          </a:prstGeom>
          <a:noFill/>
          <a:ln w="9525">
            <a:solidFill>
              <a:schemeClr val="tx1"/>
            </a:solidFill>
            <a:prstDash val="dash"/>
            <a:round/>
            <a:headEnd/>
            <a:tailEnd/>
          </a:ln>
          <a:effectLst/>
        </p:spPr>
        <p:txBody>
          <a:bodyPr wrap="none" anchor="ctr"/>
          <a:lstStyle/>
          <a:p>
            <a:endParaRPr lang="en-US"/>
          </a:p>
        </p:txBody>
      </p:sp>
      <p:sp>
        <p:nvSpPr>
          <p:cNvPr id="183355" name="Line 59"/>
          <p:cNvSpPr>
            <a:spLocks noChangeShapeType="1"/>
          </p:cNvSpPr>
          <p:nvPr/>
        </p:nvSpPr>
        <p:spPr bwMode="auto">
          <a:xfrm flipV="1">
            <a:off x="8351838" y="5516563"/>
            <a:ext cx="0" cy="541337"/>
          </a:xfrm>
          <a:prstGeom prst="line">
            <a:avLst/>
          </a:prstGeom>
          <a:noFill/>
          <a:ln w="9525">
            <a:solidFill>
              <a:schemeClr val="tx1"/>
            </a:solidFill>
            <a:prstDash val="dash"/>
            <a:round/>
            <a:headEnd/>
            <a:tailEnd/>
          </a:ln>
          <a:effectLst/>
        </p:spPr>
        <p:txBody>
          <a:bodyPr wrap="none" anchor="ctr"/>
          <a:lstStyle/>
          <a:p>
            <a:endParaRPr lang="en-US"/>
          </a:p>
        </p:txBody>
      </p:sp>
      <p:sp>
        <p:nvSpPr>
          <p:cNvPr id="183356" name="Line 60"/>
          <p:cNvSpPr>
            <a:spLocks noChangeShapeType="1"/>
          </p:cNvSpPr>
          <p:nvPr/>
        </p:nvSpPr>
        <p:spPr bwMode="auto">
          <a:xfrm flipV="1">
            <a:off x="7885113" y="5876925"/>
            <a:ext cx="0" cy="180975"/>
          </a:xfrm>
          <a:prstGeom prst="line">
            <a:avLst/>
          </a:prstGeom>
          <a:noFill/>
          <a:ln w="9525">
            <a:solidFill>
              <a:schemeClr val="tx1"/>
            </a:solidFill>
            <a:prstDash val="dash"/>
            <a:round/>
            <a:headEnd/>
            <a:tailEnd/>
          </a:ln>
          <a:effectLst/>
        </p:spPr>
        <p:txBody>
          <a:bodyPr wrap="none" anchor="ctr"/>
          <a:lstStyle/>
          <a:p>
            <a:endParaRPr lang="en-US"/>
          </a:p>
        </p:txBody>
      </p:sp>
      <p:sp>
        <p:nvSpPr>
          <p:cNvPr id="183357" name="Line 61"/>
          <p:cNvSpPr>
            <a:spLocks noChangeShapeType="1"/>
          </p:cNvSpPr>
          <p:nvPr/>
        </p:nvSpPr>
        <p:spPr bwMode="auto">
          <a:xfrm>
            <a:off x="6372225" y="5553075"/>
            <a:ext cx="1979613" cy="0"/>
          </a:xfrm>
          <a:prstGeom prst="line">
            <a:avLst/>
          </a:prstGeom>
          <a:noFill/>
          <a:ln w="9525">
            <a:solidFill>
              <a:schemeClr val="tx1"/>
            </a:solidFill>
            <a:round/>
            <a:headEnd type="arrow" w="med" len="med"/>
            <a:tailEnd type="arrow" w="med" len="med"/>
          </a:ln>
          <a:effectLst/>
        </p:spPr>
        <p:txBody>
          <a:bodyPr wrap="none" anchor="ctr"/>
          <a:lstStyle/>
          <a:p>
            <a:endParaRPr lang="en-US"/>
          </a:p>
        </p:txBody>
      </p:sp>
      <p:sp>
        <p:nvSpPr>
          <p:cNvPr id="183358" name="Line 62"/>
          <p:cNvSpPr>
            <a:spLocks noChangeShapeType="1"/>
          </p:cNvSpPr>
          <p:nvPr/>
        </p:nvSpPr>
        <p:spPr bwMode="auto">
          <a:xfrm>
            <a:off x="6588125" y="5913438"/>
            <a:ext cx="1296988" cy="0"/>
          </a:xfrm>
          <a:prstGeom prst="line">
            <a:avLst/>
          </a:prstGeom>
          <a:noFill/>
          <a:ln w="9525">
            <a:solidFill>
              <a:schemeClr val="tx1"/>
            </a:solidFill>
            <a:round/>
            <a:headEnd type="arrow" w="med" len="med"/>
            <a:tailEnd type="arrow" w="med" len="med"/>
          </a:ln>
          <a:effectLst/>
        </p:spPr>
        <p:txBody>
          <a:bodyPr wrap="none" anchor="ctr"/>
          <a:lstStyle/>
          <a:p>
            <a:endParaRPr lang="en-US"/>
          </a:p>
        </p:txBody>
      </p:sp>
      <p:sp>
        <p:nvSpPr>
          <p:cNvPr id="183359" name="Text Box 63"/>
          <p:cNvSpPr txBox="1">
            <a:spLocks noChangeArrowheads="1"/>
          </p:cNvSpPr>
          <p:nvPr/>
        </p:nvSpPr>
        <p:spPr bwMode="auto">
          <a:xfrm>
            <a:off x="6877050" y="5300663"/>
            <a:ext cx="547688" cy="274637"/>
          </a:xfrm>
          <a:prstGeom prst="rect">
            <a:avLst/>
          </a:prstGeom>
          <a:noFill/>
          <a:ln w="9525" algn="ctr">
            <a:noFill/>
            <a:miter lim="800000"/>
            <a:headEnd/>
            <a:tailEnd/>
          </a:ln>
          <a:effectLst/>
        </p:spPr>
        <p:txBody>
          <a:bodyPr wrap="none">
            <a:spAutoFit/>
          </a:bodyPr>
          <a:lstStyle/>
          <a:p>
            <a:r>
              <a:rPr lang="en-US"/>
              <a:t>TOT</a:t>
            </a:r>
            <a:r>
              <a:rPr lang="en-US" baseline="-25000"/>
              <a:t>1</a:t>
            </a:r>
          </a:p>
        </p:txBody>
      </p:sp>
      <p:sp>
        <p:nvSpPr>
          <p:cNvPr id="183360" name="Text Box 64"/>
          <p:cNvSpPr txBox="1">
            <a:spLocks noChangeArrowheads="1"/>
          </p:cNvSpPr>
          <p:nvPr/>
        </p:nvSpPr>
        <p:spPr bwMode="auto">
          <a:xfrm>
            <a:off x="7272338" y="5661025"/>
            <a:ext cx="547687" cy="274638"/>
          </a:xfrm>
          <a:prstGeom prst="rect">
            <a:avLst/>
          </a:prstGeom>
          <a:noFill/>
          <a:ln w="9525" algn="ctr">
            <a:noFill/>
            <a:miter lim="800000"/>
            <a:headEnd/>
            <a:tailEnd/>
          </a:ln>
          <a:effectLst/>
        </p:spPr>
        <p:txBody>
          <a:bodyPr wrap="none">
            <a:spAutoFit/>
          </a:bodyPr>
          <a:lstStyle/>
          <a:p>
            <a:r>
              <a:rPr lang="en-US"/>
              <a:t>TOT</a:t>
            </a:r>
            <a:r>
              <a:rPr lang="en-US" baseline="-25000"/>
              <a:t>1</a:t>
            </a:r>
          </a:p>
        </p:txBody>
      </p:sp>
      <p:sp>
        <p:nvSpPr>
          <p:cNvPr id="183361" name="Text Box 65"/>
          <p:cNvSpPr txBox="1">
            <a:spLocks noChangeArrowheads="1"/>
          </p:cNvSpPr>
          <p:nvPr/>
        </p:nvSpPr>
        <p:spPr bwMode="auto">
          <a:xfrm>
            <a:off x="5676900" y="6510338"/>
            <a:ext cx="1114425" cy="274637"/>
          </a:xfrm>
          <a:prstGeom prst="rect">
            <a:avLst/>
          </a:prstGeom>
          <a:noFill/>
          <a:ln w="9525" algn="ctr">
            <a:noFill/>
            <a:miter lim="800000"/>
            <a:headEnd/>
            <a:tailEnd/>
          </a:ln>
          <a:effectLst/>
        </p:spPr>
        <p:txBody>
          <a:bodyPr wrap="none">
            <a:spAutoFit/>
          </a:bodyPr>
          <a:lstStyle/>
          <a:p>
            <a:r>
              <a:rPr lang="en-US"/>
              <a:t>T=T</a:t>
            </a:r>
            <a:r>
              <a:rPr lang="en-US" baseline="-25000"/>
              <a:t>r</a:t>
            </a:r>
            <a:r>
              <a:rPr lang="en-US"/>
              <a:t> – f(TOT)</a:t>
            </a:r>
          </a:p>
        </p:txBody>
      </p:sp>
      <p:cxnSp>
        <p:nvCxnSpPr>
          <p:cNvPr id="61" name="Straight Arrow Connector 60"/>
          <p:cNvCxnSpPr/>
          <p:nvPr/>
        </p:nvCxnSpPr>
        <p:spPr>
          <a:xfrm flipV="1">
            <a:off x="4987636" y="2493818"/>
            <a:ext cx="1389413" cy="12944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z="3600"/>
              <a:t>Time to digital conversion</a:t>
            </a:r>
          </a:p>
        </p:txBody>
      </p:sp>
      <p:sp>
        <p:nvSpPr>
          <p:cNvPr id="256003" name="Rectangle 3"/>
          <p:cNvSpPr>
            <a:spLocks noGrp="1" noChangeArrowheads="1"/>
          </p:cNvSpPr>
          <p:nvPr>
            <p:ph idx="1"/>
          </p:nvPr>
        </p:nvSpPr>
        <p:spPr>
          <a:xfrm>
            <a:off x="457200" y="1419021"/>
            <a:ext cx="4376057" cy="4981779"/>
          </a:xfrm>
        </p:spPr>
        <p:txBody>
          <a:bodyPr/>
          <a:lstStyle/>
          <a:p>
            <a:pPr>
              <a:lnSpc>
                <a:spcPct val="90000"/>
              </a:lnSpc>
            </a:pPr>
            <a:r>
              <a:rPr lang="en-US" sz="2000" dirty="0" smtClean="0"/>
              <a:t>Counter</a:t>
            </a:r>
            <a:endParaRPr lang="en-US" sz="2000" dirty="0"/>
          </a:p>
          <a:p>
            <a:pPr lvl="1">
              <a:lnSpc>
                <a:spcPct val="90000"/>
              </a:lnSpc>
            </a:pPr>
            <a:r>
              <a:rPr lang="en-US" sz="1600" dirty="0"/>
              <a:t>Large dynamic range</a:t>
            </a:r>
          </a:p>
          <a:p>
            <a:pPr lvl="1">
              <a:lnSpc>
                <a:spcPct val="90000"/>
              </a:lnSpc>
            </a:pPr>
            <a:r>
              <a:rPr lang="en-US" sz="1600" dirty="0"/>
              <a:t>Good and cheap time references available as crystal oscillators</a:t>
            </a:r>
          </a:p>
          <a:p>
            <a:pPr lvl="1">
              <a:lnSpc>
                <a:spcPct val="90000"/>
              </a:lnSpc>
            </a:pPr>
            <a:r>
              <a:rPr lang="en-US" sz="1600" dirty="0"/>
              <a:t>Synchronous to system clock so good for time tagging</a:t>
            </a:r>
          </a:p>
          <a:p>
            <a:pPr lvl="1">
              <a:lnSpc>
                <a:spcPct val="90000"/>
              </a:lnSpc>
            </a:pPr>
            <a:r>
              <a:rPr lang="en-US" sz="1600" dirty="0"/>
              <a:t>Limited resolution: ~</a:t>
            </a:r>
            <a:r>
              <a:rPr lang="en-US" sz="1600" dirty="0" smtClean="0"/>
              <a:t>1ns</a:t>
            </a:r>
          </a:p>
          <a:p>
            <a:pPr>
              <a:lnSpc>
                <a:spcPct val="90000"/>
              </a:lnSpc>
            </a:pPr>
            <a:r>
              <a:rPr lang="en-US" sz="2000" dirty="0" smtClean="0"/>
              <a:t>Charge integration (start – stop)</a:t>
            </a:r>
          </a:p>
          <a:p>
            <a:pPr lvl="1">
              <a:lnSpc>
                <a:spcPct val="90000"/>
              </a:lnSpc>
            </a:pPr>
            <a:r>
              <a:rPr lang="en-US" sz="1600" dirty="0" smtClean="0"/>
              <a:t>Limited dynamic range</a:t>
            </a:r>
          </a:p>
          <a:p>
            <a:pPr lvl="1">
              <a:lnSpc>
                <a:spcPct val="90000"/>
              </a:lnSpc>
            </a:pPr>
            <a:r>
              <a:rPr lang="en-US" sz="1600" dirty="0" smtClean="0"/>
              <a:t>High resolution: ~1-100 </a:t>
            </a:r>
            <a:r>
              <a:rPr lang="en-US" sz="1600" dirty="0" err="1" smtClean="0"/>
              <a:t>ps</a:t>
            </a:r>
            <a:endParaRPr lang="en-US" sz="1600" dirty="0" smtClean="0"/>
          </a:p>
          <a:p>
            <a:pPr lvl="1">
              <a:lnSpc>
                <a:spcPct val="90000"/>
              </a:lnSpc>
            </a:pPr>
            <a:r>
              <a:rPr lang="en-US" sz="1600" dirty="0" smtClean="0"/>
              <a:t>Sensitive analog circuit needing ADC for final conversion.</a:t>
            </a:r>
          </a:p>
          <a:p>
            <a:pPr lvl="1">
              <a:lnSpc>
                <a:spcPct val="90000"/>
              </a:lnSpc>
            </a:pPr>
            <a:r>
              <a:rPr lang="en-US" sz="1600" dirty="0" smtClean="0"/>
              <a:t>Sensitive to temperature, etc. so often needs in-system calibration</a:t>
            </a:r>
          </a:p>
          <a:p>
            <a:pPr lvl="1">
              <a:lnSpc>
                <a:spcPct val="90000"/>
              </a:lnSpc>
            </a:pPr>
            <a:r>
              <a:rPr lang="en-US" sz="1600" dirty="0" smtClean="0"/>
              <a:t>Can be combined with time counter for large dynamic range</a:t>
            </a:r>
          </a:p>
          <a:p>
            <a:pPr lvl="1">
              <a:lnSpc>
                <a:spcPct val="90000"/>
              </a:lnSpc>
            </a:pPr>
            <a:endParaRPr lang="en-US" sz="1600" dirty="0"/>
          </a:p>
        </p:txBody>
      </p:sp>
      <p:sp>
        <p:nvSpPr>
          <p:cNvPr id="126"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129" name="Slide Number Placeholder 128"/>
          <p:cNvSpPr>
            <a:spLocks noGrp="1"/>
          </p:cNvSpPr>
          <p:nvPr>
            <p:ph type="sldNum" sz="quarter" idx="11"/>
          </p:nvPr>
        </p:nvSpPr>
        <p:spPr/>
        <p:txBody>
          <a:bodyPr/>
          <a:lstStyle/>
          <a:p>
            <a:fld id="{9ECC0FC1-A78D-46C6-BB12-B0D98A81EE04}" type="slidenum">
              <a:rPr lang="en-US" smtClean="0"/>
              <a:pPr/>
              <a:t>38</a:t>
            </a:fld>
            <a:endParaRPr lang="en-US"/>
          </a:p>
        </p:txBody>
      </p:sp>
      <p:grpSp>
        <p:nvGrpSpPr>
          <p:cNvPr id="2" name="Group 127"/>
          <p:cNvGrpSpPr/>
          <p:nvPr/>
        </p:nvGrpSpPr>
        <p:grpSpPr>
          <a:xfrm>
            <a:off x="4303986" y="3957145"/>
            <a:ext cx="4697139" cy="2081047"/>
            <a:chOff x="5724525" y="4140080"/>
            <a:chExt cx="3276600" cy="1130300"/>
          </a:xfrm>
        </p:grpSpPr>
        <p:grpSp>
          <p:nvGrpSpPr>
            <p:cNvPr id="3" name="Group 4"/>
            <p:cNvGrpSpPr>
              <a:grpSpLocks/>
            </p:cNvGrpSpPr>
            <p:nvPr/>
          </p:nvGrpSpPr>
          <p:grpSpPr bwMode="auto">
            <a:xfrm>
              <a:off x="7308850" y="4176593"/>
              <a:ext cx="1692275" cy="1093787"/>
              <a:chOff x="4150" y="2908"/>
              <a:chExt cx="1066" cy="689"/>
            </a:xfrm>
          </p:grpSpPr>
          <p:sp>
            <p:nvSpPr>
              <p:cNvPr id="256005" name="Line 5"/>
              <p:cNvSpPr>
                <a:spLocks noChangeShapeType="1"/>
              </p:cNvSpPr>
              <p:nvPr/>
            </p:nvSpPr>
            <p:spPr bwMode="auto">
              <a:xfrm>
                <a:off x="4195" y="2908"/>
                <a:ext cx="0" cy="545"/>
              </a:xfrm>
              <a:prstGeom prst="line">
                <a:avLst/>
              </a:prstGeom>
              <a:noFill/>
              <a:ln w="9525">
                <a:solidFill>
                  <a:schemeClr val="tx1"/>
                </a:solidFill>
                <a:round/>
                <a:headEnd type="triangle" w="med" len="med"/>
                <a:tailEnd/>
              </a:ln>
              <a:effectLst/>
            </p:spPr>
            <p:txBody>
              <a:bodyPr wrap="none" anchor="ctr"/>
              <a:lstStyle/>
              <a:p>
                <a:endParaRPr lang="en-US"/>
              </a:p>
            </p:txBody>
          </p:sp>
          <p:sp>
            <p:nvSpPr>
              <p:cNvPr id="256006" name="Line 6"/>
              <p:cNvSpPr>
                <a:spLocks noChangeShapeType="1"/>
              </p:cNvSpPr>
              <p:nvPr/>
            </p:nvSpPr>
            <p:spPr bwMode="auto">
              <a:xfrm>
                <a:off x="4195" y="3453"/>
                <a:ext cx="102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56007" name="Line 7"/>
              <p:cNvSpPr>
                <a:spLocks noChangeShapeType="1"/>
              </p:cNvSpPr>
              <p:nvPr/>
            </p:nvSpPr>
            <p:spPr bwMode="auto">
              <a:xfrm>
                <a:off x="4195" y="3385"/>
                <a:ext cx="159" cy="0"/>
              </a:xfrm>
              <a:prstGeom prst="line">
                <a:avLst/>
              </a:prstGeom>
              <a:noFill/>
              <a:ln w="9525">
                <a:solidFill>
                  <a:schemeClr val="tx1"/>
                </a:solidFill>
                <a:round/>
                <a:headEnd/>
                <a:tailEnd/>
              </a:ln>
              <a:effectLst/>
            </p:spPr>
            <p:txBody>
              <a:bodyPr wrap="none" anchor="ctr"/>
              <a:lstStyle/>
              <a:p>
                <a:endParaRPr lang="en-US"/>
              </a:p>
            </p:txBody>
          </p:sp>
          <p:sp>
            <p:nvSpPr>
              <p:cNvPr id="256008" name="Line 8"/>
              <p:cNvSpPr>
                <a:spLocks noChangeShapeType="1"/>
              </p:cNvSpPr>
              <p:nvPr/>
            </p:nvSpPr>
            <p:spPr bwMode="auto">
              <a:xfrm flipV="1">
                <a:off x="4354" y="3181"/>
                <a:ext cx="250" cy="204"/>
              </a:xfrm>
              <a:prstGeom prst="line">
                <a:avLst/>
              </a:prstGeom>
              <a:noFill/>
              <a:ln w="9525">
                <a:solidFill>
                  <a:schemeClr val="tx1"/>
                </a:solidFill>
                <a:round/>
                <a:headEnd/>
                <a:tailEnd/>
              </a:ln>
              <a:effectLst/>
            </p:spPr>
            <p:txBody>
              <a:bodyPr wrap="none" anchor="ctr"/>
              <a:lstStyle/>
              <a:p>
                <a:endParaRPr lang="en-US"/>
              </a:p>
            </p:txBody>
          </p:sp>
          <p:sp>
            <p:nvSpPr>
              <p:cNvPr id="256009" name="Line 9"/>
              <p:cNvSpPr>
                <a:spLocks noChangeShapeType="1"/>
              </p:cNvSpPr>
              <p:nvPr/>
            </p:nvSpPr>
            <p:spPr bwMode="auto">
              <a:xfrm flipV="1">
                <a:off x="4604" y="2999"/>
                <a:ext cx="204" cy="182"/>
              </a:xfrm>
              <a:prstGeom prst="line">
                <a:avLst/>
              </a:prstGeom>
              <a:noFill/>
              <a:ln w="9525">
                <a:solidFill>
                  <a:schemeClr val="tx1"/>
                </a:solidFill>
                <a:prstDash val="sysDot"/>
                <a:round/>
                <a:headEnd/>
                <a:tailEnd/>
              </a:ln>
              <a:effectLst/>
            </p:spPr>
            <p:txBody>
              <a:bodyPr wrap="none" anchor="ctr"/>
              <a:lstStyle/>
              <a:p>
                <a:endParaRPr lang="en-US"/>
              </a:p>
            </p:txBody>
          </p:sp>
          <p:sp>
            <p:nvSpPr>
              <p:cNvPr id="256010" name="Line 10"/>
              <p:cNvSpPr>
                <a:spLocks noChangeShapeType="1"/>
              </p:cNvSpPr>
              <p:nvPr/>
            </p:nvSpPr>
            <p:spPr bwMode="auto">
              <a:xfrm>
                <a:off x="4604" y="3181"/>
                <a:ext cx="294" cy="0"/>
              </a:xfrm>
              <a:prstGeom prst="line">
                <a:avLst/>
              </a:prstGeom>
              <a:noFill/>
              <a:ln w="9525">
                <a:solidFill>
                  <a:schemeClr val="tx1"/>
                </a:solidFill>
                <a:round/>
                <a:headEnd/>
                <a:tailEnd/>
              </a:ln>
              <a:effectLst/>
            </p:spPr>
            <p:txBody>
              <a:bodyPr wrap="none" anchor="ctr"/>
              <a:lstStyle/>
              <a:p>
                <a:endParaRPr lang="en-US"/>
              </a:p>
            </p:txBody>
          </p:sp>
          <p:sp>
            <p:nvSpPr>
              <p:cNvPr id="256011" name="Line 11"/>
              <p:cNvSpPr>
                <a:spLocks noChangeShapeType="1"/>
              </p:cNvSpPr>
              <p:nvPr/>
            </p:nvSpPr>
            <p:spPr bwMode="auto">
              <a:xfrm>
                <a:off x="4354" y="3385"/>
                <a:ext cx="0" cy="68"/>
              </a:xfrm>
              <a:prstGeom prst="line">
                <a:avLst/>
              </a:prstGeom>
              <a:noFill/>
              <a:ln w="9525">
                <a:solidFill>
                  <a:schemeClr val="tx1"/>
                </a:solidFill>
                <a:prstDash val="sysDot"/>
                <a:round/>
                <a:headEnd/>
                <a:tailEnd/>
              </a:ln>
              <a:effectLst/>
            </p:spPr>
            <p:txBody>
              <a:bodyPr wrap="none" anchor="ctr"/>
              <a:lstStyle/>
              <a:p>
                <a:endParaRPr lang="en-US"/>
              </a:p>
            </p:txBody>
          </p:sp>
          <p:sp>
            <p:nvSpPr>
              <p:cNvPr id="256012" name="Line 12"/>
              <p:cNvSpPr>
                <a:spLocks noChangeShapeType="1"/>
              </p:cNvSpPr>
              <p:nvPr/>
            </p:nvSpPr>
            <p:spPr bwMode="auto">
              <a:xfrm>
                <a:off x="4604" y="3181"/>
                <a:ext cx="0" cy="272"/>
              </a:xfrm>
              <a:prstGeom prst="line">
                <a:avLst/>
              </a:prstGeom>
              <a:noFill/>
              <a:ln w="9525">
                <a:solidFill>
                  <a:schemeClr val="tx1"/>
                </a:solidFill>
                <a:prstDash val="sysDot"/>
                <a:round/>
                <a:headEnd/>
                <a:tailEnd/>
              </a:ln>
              <a:effectLst/>
            </p:spPr>
            <p:txBody>
              <a:bodyPr wrap="none" anchor="ctr"/>
              <a:lstStyle/>
              <a:p>
                <a:endParaRPr lang="en-US"/>
              </a:p>
            </p:txBody>
          </p:sp>
          <p:sp>
            <p:nvSpPr>
              <p:cNvPr id="256013" name="Text Box 13"/>
              <p:cNvSpPr txBox="1">
                <a:spLocks noChangeArrowheads="1"/>
              </p:cNvSpPr>
              <p:nvPr/>
            </p:nvSpPr>
            <p:spPr bwMode="auto">
              <a:xfrm>
                <a:off x="4150" y="3453"/>
                <a:ext cx="284"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Start</a:t>
                </a:r>
              </a:p>
            </p:txBody>
          </p:sp>
          <p:sp>
            <p:nvSpPr>
              <p:cNvPr id="256014" name="Text Box 14"/>
              <p:cNvSpPr txBox="1">
                <a:spLocks noChangeArrowheads="1"/>
              </p:cNvSpPr>
              <p:nvPr/>
            </p:nvSpPr>
            <p:spPr bwMode="auto">
              <a:xfrm>
                <a:off x="4513" y="3453"/>
                <a:ext cx="279"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Stop</a:t>
                </a:r>
              </a:p>
            </p:txBody>
          </p:sp>
        </p:grpSp>
        <p:grpSp>
          <p:nvGrpSpPr>
            <p:cNvPr id="4" name="Group 15"/>
            <p:cNvGrpSpPr>
              <a:grpSpLocks/>
            </p:cNvGrpSpPr>
            <p:nvPr/>
          </p:nvGrpSpPr>
          <p:grpSpPr bwMode="auto">
            <a:xfrm>
              <a:off x="5724525" y="4140080"/>
              <a:ext cx="1404938" cy="1116013"/>
              <a:chOff x="3061" y="2840"/>
              <a:chExt cx="885" cy="703"/>
            </a:xfrm>
          </p:grpSpPr>
          <p:sp>
            <p:nvSpPr>
              <p:cNvPr id="256016" name="Line 16"/>
              <p:cNvSpPr>
                <a:spLocks noChangeShapeType="1"/>
              </p:cNvSpPr>
              <p:nvPr/>
            </p:nvSpPr>
            <p:spPr bwMode="auto">
              <a:xfrm>
                <a:off x="3447" y="3385"/>
                <a:ext cx="182" cy="0"/>
              </a:xfrm>
              <a:prstGeom prst="line">
                <a:avLst/>
              </a:prstGeom>
              <a:noFill/>
              <a:ln w="9525">
                <a:solidFill>
                  <a:schemeClr val="tx1"/>
                </a:solidFill>
                <a:round/>
                <a:headEnd/>
                <a:tailEnd/>
              </a:ln>
              <a:effectLst/>
            </p:spPr>
            <p:txBody>
              <a:bodyPr wrap="none" anchor="ctr"/>
              <a:lstStyle/>
              <a:p>
                <a:endParaRPr lang="en-US"/>
              </a:p>
            </p:txBody>
          </p:sp>
          <p:sp>
            <p:nvSpPr>
              <p:cNvPr id="256017" name="Line 17"/>
              <p:cNvSpPr>
                <a:spLocks noChangeShapeType="1"/>
              </p:cNvSpPr>
              <p:nvPr/>
            </p:nvSpPr>
            <p:spPr bwMode="auto">
              <a:xfrm>
                <a:off x="3447" y="3430"/>
                <a:ext cx="182" cy="0"/>
              </a:xfrm>
              <a:prstGeom prst="line">
                <a:avLst/>
              </a:prstGeom>
              <a:noFill/>
              <a:ln w="9525">
                <a:solidFill>
                  <a:schemeClr val="tx1"/>
                </a:solidFill>
                <a:round/>
                <a:headEnd/>
                <a:tailEnd/>
              </a:ln>
              <a:effectLst/>
            </p:spPr>
            <p:txBody>
              <a:bodyPr wrap="none" anchor="ctr"/>
              <a:lstStyle/>
              <a:p>
                <a:endParaRPr lang="en-US"/>
              </a:p>
            </p:txBody>
          </p:sp>
          <p:sp>
            <p:nvSpPr>
              <p:cNvPr id="256018" name="Line 18"/>
              <p:cNvSpPr>
                <a:spLocks noChangeShapeType="1"/>
              </p:cNvSpPr>
              <p:nvPr/>
            </p:nvSpPr>
            <p:spPr bwMode="auto">
              <a:xfrm>
                <a:off x="3538" y="3430"/>
                <a:ext cx="0" cy="113"/>
              </a:xfrm>
              <a:prstGeom prst="line">
                <a:avLst/>
              </a:prstGeom>
              <a:noFill/>
              <a:ln w="9525">
                <a:solidFill>
                  <a:schemeClr val="tx1"/>
                </a:solidFill>
                <a:round/>
                <a:headEnd/>
                <a:tailEnd/>
              </a:ln>
              <a:effectLst/>
            </p:spPr>
            <p:txBody>
              <a:bodyPr wrap="none" anchor="ctr"/>
              <a:lstStyle/>
              <a:p>
                <a:endParaRPr lang="en-US"/>
              </a:p>
            </p:txBody>
          </p:sp>
          <p:sp>
            <p:nvSpPr>
              <p:cNvPr id="256019" name="Line 19"/>
              <p:cNvSpPr>
                <a:spLocks noChangeShapeType="1"/>
              </p:cNvSpPr>
              <p:nvPr/>
            </p:nvSpPr>
            <p:spPr bwMode="auto">
              <a:xfrm flipV="1">
                <a:off x="3538" y="3271"/>
                <a:ext cx="0" cy="114"/>
              </a:xfrm>
              <a:prstGeom prst="line">
                <a:avLst/>
              </a:prstGeom>
              <a:noFill/>
              <a:ln w="9525">
                <a:solidFill>
                  <a:schemeClr val="tx1"/>
                </a:solidFill>
                <a:round/>
                <a:headEnd/>
                <a:tailEnd/>
              </a:ln>
              <a:effectLst/>
            </p:spPr>
            <p:txBody>
              <a:bodyPr wrap="none" anchor="ctr"/>
              <a:lstStyle/>
              <a:p>
                <a:endParaRPr lang="en-US"/>
              </a:p>
            </p:txBody>
          </p:sp>
          <p:sp>
            <p:nvSpPr>
              <p:cNvPr id="256020" name="Line 20"/>
              <p:cNvSpPr>
                <a:spLocks noChangeShapeType="1"/>
              </p:cNvSpPr>
              <p:nvPr/>
            </p:nvSpPr>
            <p:spPr bwMode="auto">
              <a:xfrm flipV="1">
                <a:off x="3492" y="3181"/>
                <a:ext cx="46" cy="113"/>
              </a:xfrm>
              <a:prstGeom prst="line">
                <a:avLst/>
              </a:prstGeom>
              <a:noFill/>
              <a:ln w="9525">
                <a:solidFill>
                  <a:schemeClr val="tx1"/>
                </a:solidFill>
                <a:round/>
                <a:headEnd/>
                <a:tailEnd/>
              </a:ln>
              <a:effectLst/>
            </p:spPr>
            <p:txBody>
              <a:bodyPr wrap="none" anchor="ctr"/>
              <a:lstStyle/>
              <a:p>
                <a:endParaRPr lang="en-US"/>
              </a:p>
            </p:txBody>
          </p:sp>
          <p:sp>
            <p:nvSpPr>
              <p:cNvPr id="256021" name="Line 21"/>
              <p:cNvSpPr>
                <a:spLocks noChangeShapeType="1"/>
              </p:cNvSpPr>
              <p:nvPr/>
            </p:nvSpPr>
            <p:spPr bwMode="auto">
              <a:xfrm flipV="1">
                <a:off x="3538" y="3067"/>
                <a:ext cx="0" cy="114"/>
              </a:xfrm>
              <a:prstGeom prst="line">
                <a:avLst/>
              </a:prstGeom>
              <a:noFill/>
              <a:ln w="9525">
                <a:solidFill>
                  <a:schemeClr val="tx1"/>
                </a:solidFill>
                <a:round/>
                <a:headEnd/>
                <a:tailEnd/>
              </a:ln>
              <a:effectLst/>
            </p:spPr>
            <p:txBody>
              <a:bodyPr wrap="none" anchor="ctr"/>
              <a:lstStyle/>
              <a:p>
                <a:endParaRPr lang="en-US"/>
              </a:p>
            </p:txBody>
          </p:sp>
          <p:grpSp>
            <p:nvGrpSpPr>
              <p:cNvPr id="5" name="Group 22"/>
              <p:cNvGrpSpPr>
                <a:grpSpLocks/>
              </p:cNvGrpSpPr>
              <p:nvPr/>
            </p:nvGrpSpPr>
            <p:grpSpPr bwMode="auto">
              <a:xfrm>
                <a:off x="3470" y="2954"/>
                <a:ext cx="136" cy="137"/>
                <a:chOff x="3560" y="2908"/>
                <a:chExt cx="136" cy="137"/>
              </a:xfrm>
            </p:grpSpPr>
            <p:sp>
              <p:nvSpPr>
                <p:cNvPr id="256023" name="Oval 23"/>
                <p:cNvSpPr>
                  <a:spLocks noChangeArrowheads="1"/>
                </p:cNvSpPr>
                <p:nvPr/>
              </p:nvSpPr>
              <p:spPr bwMode="auto">
                <a:xfrm>
                  <a:off x="3560" y="2908"/>
                  <a:ext cx="136" cy="137"/>
                </a:xfrm>
                <a:prstGeom prst="ellipse">
                  <a:avLst/>
                </a:prstGeom>
                <a:noFill/>
                <a:ln w="9525" algn="ctr">
                  <a:solidFill>
                    <a:schemeClr val="tx1"/>
                  </a:solidFill>
                  <a:round/>
                  <a:headEnd/>
                  <a:tailEnd/>
                </a:ln>
                <a:effectLst/>
              </p:spPr>
              <p:txBody>
                <a:bodyPr wrap="none" anchor="ctr"/>
                <a:lstStyle/>
                <a:p>
                  <a:endParaRPr lang="en-US"/>
                </a:p>
              </p:txBody>
            </p:sp>
            <p:sp>
              <p:nvSpPr>
                <p:cNvPr id="256024" name="Line 24"/>
                <p:cNvSpPr>
                  <a:spLocks noChangeShapeType="1"/>
                </p:cNvSpPr>
                <p:nvPr/>
              </p:nvSpPr>
              <p:spPr bwMode="auto">
                <a:xfrm>
                  <a:off x="3628" y="2908"/>
                  <a:ext cx="0" cy="137"/>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256025" name="Line 25"/>
              <p:cNvSpPr>
                <a:spLocks noChangeShapeType="1"/>
              </p:cNvSpPr>
              <p:nvPr/>
            </p:nvSpPr>
            <p:spPr bwMode="auto">
              <a:xfrm>
                <a:off x="3538" y="2886"/>
                <a:ext cx="0" cy="68"/>
              </a:xfrm>
              <a:prstGeom prst="line">
                <a:avLst/>
              </a:prstGeom>
              <a:noFill/>
              <a:ln w="9525">
                <a:solidFill>
                  <a:schemeClr val="tx1"/>
                </a:solidFill>
                <a:round/>
                <a:headEnd/>
                <a:tailEnd/>
              </a:ln>
              <a:effectLst/>
            </p:spPr>
            <p:txBody>
              <a:bodyPr wrap="none" anchor="ctr"/>
              <a:lstStyle/>
              <a:p>
                <a:endParaRPr lang="en-US"/>
              </a:p>
            </p:txBody>
          </p:sp>
          <p:sp>
            <p:nvSpPr>
              <p:cNvPr id="256026" name="Line 26"/>
              <p:cNvSpPr>
                <a:spLocks noChangeShapeType="1"/>
              </p:cNvSpPr>
              <p:nvPr/>
            </p:nvSpPr>
            <p:spPr bwMode="auto">
              <a:xfrm>
                <a:off x="3492" y="2840"/>
                <a:ext cx="91" cy="91"/>
              </a:xfrm>
              <a:prstGeom prst="line">
                <a:avLst/>
              </a:prstGeom>
              <a:noFill/>
              <a:ln w="9525">
                <a:solidFill>
                  <a:schemeClr val="tx1"/>
                </a:solidFill>
                <a:round/>
                <a:headEnd/>
                <a:tailEnd/>
              </a:ln>
              <a:effectLst/>
            </p:spPr>
            <p:txBody>
              <a:bodyPr wrap="none" anchor="ctr"/>
              <a:lstStyle/>
              <a:p>
                <a:endParaRPr lang="en-US"/>
              </a:p>
            </p:txBody>
          </p:sp>
          <p:sp>
            <p:nvSpPr>
              <p:cNvPr id="256027" name="Line 27"/>
              <p:cNvSpPr>
                <a:spLocks noChangeShapeType="1"/>
              </p:cNvSpPr>
              <p:nvPr/>
            </p:nvSpPr>
            <p:spPr bwMode="auto">
              <a:xfrm>
                <a:off x="3334" y="3181"/>
                <a:ext cx="159" cy="0"/>
              </a:xfrm>
              <a:prstGeom prst="line">
                <a:avLst/>
              </a:prstGeom>
              <a:noFill/>
              <a:ln w="9525">
                <a:solidFill>
                  <a:schemeClr val="tx1"/>
                </a:solidFill>
                <a:round/>
                <a:headEnd/>
                <a:tailEnd/>
              </a:ln>
              <a:effectLst/>
            </p:spPr>
            <p:txBody>
              <a:bodyPr wrap="none" anchor="ctr"/>
              <a:lstStyle/>
              <a:p>
                <a:endParaRPr lang="en-US"/>
              </a:p>
            </p:txBody>
          </p:sp>
          <p:sp>
            <p:nvSpPr>
              <p:cNvPr id="256028" name="Line 28"/>
              <p:cNvSpPr>
                <a:spLocks noChangeShapeType="1"/>
              </p:cNvSpPr>
              <p:nvPr/>
            </p:nvSpPr>
            <p:spPr bwMode="auto">
              <a:xfrm>
                <a:off x="3334" y="3249"/>
                <a:ext cx="159" cy="0"/>
              </a:xfrm>
              <a:prstGeom prst="line">
                <a:avLst/>
              </a:prstGeom>
              <a:noFill/>
              <a:ln w="9525">
                <a:solidFill>
                  <a:schemeClr val="tx1"/>
                </a:solidFill>
                <a:round/>
                <a:headEnd/>
                <a:tailEnd/>
              </a:ln>
              <a:effectLst/>
            </p:spPr>
            <p:txBody>
              <a:bodyPr wrap="none" anchor="ctr"/>
              <a:lstStyle/>
              <a:p>
                <a:endParaRPr lang="en-US"/>
              </a:p>
            </p:txBody>
          </p:sp>
          <p:sp>
            <p:nvSpPr>
              <p:cNvPr id="256029" name="Rectangle 29"/>
              <p:cNvSpPr>
                <a:spLocks noChangeArrowheads="1"/>
              </p:cNvSpPr>
              <p:nvPr/>
            </p:nvSpPr>
            <p:spPr bwMode="auto">
              <a:xfrm>
                <a:off x="3742" y="3249"/>
                <a:ext cx="204" cy="159"/>
              </a:xfrm>
              <a:prstGeom prst="rect">
                <a:avLst/>
              </a:prstGeom>
              <a:noFill/>
              <a:ln w="9525" algn="ctr">
                <a:solidFill>
                  <a:schemeClr val="tx1"/>
                </a:solidFill>
                <a:miter lim="800000"/>
                <a:headEnd/>
                <a:tailEnd/>
              </a:ln>
              <a:effectLst/>
            </p:spPr>
            <p:txBody>
              <a:bodyPr wrap="none" anchor="ctr"/>
              <a:lstStyle/>
              <a:p>
                <a:pPr>
                  <a:lnSpc>
                    <a:spcPct val="90000"/>
                  </a:lnSpc>
                  <a:spcBef>
                    <a:spcPct val="20000"/>
                  </a:spcBef>
                </a:pPr>
                <a:r>
                  <a:rPr lang="en-US" sz="1000"/>
                  <a:t>ADC</a:t>
                </a:r>
              </a:p>
            </p:txBody>
          </p:sp>
          <p:sp>
            <p:nvSpPr>
              <p:cNvPr id="256030" name="Line 30"/>
              <p:cNvSpPr>
                <a:spLocks noChangeShapeType="1"/>
              </p:cNvSpPr>
              <p:nvPr/>
            </p:nvSpPr>
            <p:spPr bwMode="auto">
              <a:xfrm>
                <a:off x="3538" y="3339"/>
                <a:ext cx="204" cy="0"/>
              </a:xfrm>
              <a:prstGeom prst="line">
                <a:avLst/>
              </a:prstGeom>
              <a:noFill/>
              <a:ln w="9525">
                <a:solidFill>
                  <a:schemeClr val="tx1"/>
                </a:solidFill>
                <a:round/>
                <a:headEnd/>
                <a:tailEnd/>
              </a:ln>
              <a:effectLst/>
            </p:spPr>
            <p:txBody>
              <a:bodyPr wrap="none" anchor="ctr"/>
              <a:lstStyle/>
              <a:p>
                <a:endParaRPr lang="en-US"/>
              </a:p>
            </p:txBody>
          </p:sp>
          <p:sp>
            <p:nvSpPr>
              <p:cNvPr id="256031" name="Text Box 31"/>
              <p:cNvSpPr txBox="1">
                <a:spLocks noChangeArrowheads="1"/>
              </p:cNvSpPr>
              <p:nvPr/>
            </p:nvSpPr>
            <p:spPr bwMode="auto">
              <a:xfrm>
                <a:off x="3061" y="3067"/>
                <a:ext cx="284"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Start</a:t>
                </a:r>
              </a:p>
            </p:txBody>
          </p:sp>
          <p:sp>
            <p:nvSpPr>
              <p:cNvPr id="256032" name="Text Box 32"/>
              <p:cNvSpPr txBox="1">
                <a:spLocks noChangeArrowheads="1"/>
              </p:cNvSpPr>
              <p:nvPr/>
            </p:nvSpPr>
            <p:spPr bwMode="auto">
              <a:xfrm>
                <a:off x="3061" y="3226"/>
                <a:ext cx="279"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Stop</a:t>
                </a:r>
              </a:p>
            </p:txBody>
          </p:sp>
        </p:grpSp>
      </p:grpSp>
      <p:grpSp>
        <p:nvGrpSpPr>
          <p:cNvPr id="6" name="Group 126"/>
          <p:cNvGrpSpPr/>
          <p:nvPr/>
        </p:nvGrpSpPr>
        <p:grpSpPr>
          <a:xfrm>
            <a:off x="5943601" y="1161940"/>
            <a:ext cx="2755080" cy="2527191"/>
            <a:chOff x="6264275" y="2060575"/>
            <a:chExt cx="2087563" cy="2028825"/>
          </a:xfrm>
        </p:grpSpPr>
        <p:grpSp>
          <p:nvGrpSpPr>
            <p:cNvPr id="7" name="Group 58"/>
            <p:cNvGrpSpPr>
              <a:grpSpLocks/>
            </p:cNvGrpSpPr>
            <p:nvPr/>
          </p:nvGrpSpPr>
          <p:grpSpPr bwMode="auto">
            <a:xfrm>
              <a:off x="6264275" y="2781300"/>
              <a:ext cx="2087563" cy="1308100"/>
              <a:chOff x="4445" y="1638"/>
              <a:chExt cx="1315" cy="824"/>
            </a:xfrm>
          </p:grpSpPr>
          <p:sp>
            <p:nvSpPr>
              <p:cNvPr id="256033" name="Rectangle 33"/>
              <p:cNvSpPr>
                <a:spLocks noChangeArrowheads="1"/>
              </p:cNvSpPr>
              <p:nvPr/>
            </p:nvSpPr>
            <p:spPr bwMode="auto">
              <a:xfrm>
                <a:off x="4921" y="1865"/>
                <a:ext cx="839" cy="136"/>
              </a:xfrm>
              <a:prstGeom prst="rect">
                <a:avLst/>
              </a:prstGeom>
              <a:noFill/>
              <a:ln w="9525">
                <a:solidFill>
                  <a:schemeClr val="tx1"/>
                </a:solidFill>
                <a:miter lim="800000"/>
                <a:headEnd/>
                <a:tailEnd/>
              </a:ln>
              <a:effectLst/>
            </p:spPr>
            <p:txBody>
              <a:bodyPr wrap="none" anchor="ctr"/>
              <a:lstStyle/>
              <a:p>
                <a:pPr>
                  <a:lnSpc>
                    <a:spcPct val="90000"/>
                  </a:lnSpc>
                  <a:spcBef>
                    <a:spcPct val="20000"/>
                  </a:spcBef>
                </a:pPr>
                <a:r>
                  <a:rPr lang="en-US" sz="1000"/>
                  <a:t>Counter</a:t>
                </a:r>
              </a:p>
            </p:txBody>
          </p:sp>
          <p:sp>
            <p:nvSpPr>
              <p:cNvPr id="256034" name="Line 34"/>
              <p:cNvSpPr>
                <a:spLocks noChangeShapeType="1"/>
              </p:cNvSpPr>
              <p:nvPr/>
            </p:nvSpPr>
            <p:spPr bwMode="auto">
              <a:xfrm>
                <a:off x="4921" y="1888"/>
                <a:ext cx="45" cy="45"/>
              </a:xfrm>
              <a:prstGeom prst="line">
                <a:avLst/>
              </a:prstGeom>
              <a:noFill/>
              <a:ln w="9525">
                <a:solidFill>
                  <a:schemeClr val="tx1"/>
                </a:solidFill>
                <a:round/>
                <a:headEnd/>
                <a:tailEnd/>
              </a:ln>
              <a:effectLst/>
            </p:spPr>
            <p:txBody>
              <a:bodyPr/>
              <a:lstStyle/>
              <a:p>
                <a:endParaRPr lang="en-US"/>
              </a:p>
            </p:txBody>
          </p:sp>
          <p:sp>
            <p:nvSpPr>
              <p:cNvPr id="256035" name="Line 35"/>
              <p:cNvSpPr>
                <a:spLocks noChangeShapeType="1"/>
              </p:cNvSpPr>
              <p:nvPr/>
            </p:nvSpPr>
            <p:spPr bwMode="auto">
              <a:xfrm flipH="1">
                <a:off x="4921" y="1933"/>
                <a:ext cx="45" cy="46"/>
              </a:xfrm>
              <a:prstGeom prst="line">
                <a:avLst/>
              </a:prstGeom>
              <a:noFill/>
              <a:ln w="9525">
                <a:solidFill>
                  <a:schemeClr val="tx1"/>
                </a:solidFill>
                <a:round/>
                <a:headEnd/>
                <a:tailEnd/>
              </a:ln>
              <a:effectLst/>
            </p:spPr>
            <p:txBody>
              <a:bodyPr/>
              <a:lstStyle/>
              <a:p>
                <a:endParaRPr lang="en-US"/>
              </a:p>
            </p:txBody>
          </p:sp>
          <p:sp>
            <p:nvSpPr>
              <p:cNvPr id="256036" name="Line 36"/>
              <p:cNvSpPr>
                <a:spLocks noChangeShapeType="1"/>
              </p:cNvSpPr>
              <p:nvPr/>
            </p:nvSpPr>
            <p:spPr bwMode="auto">
              <a:xfrm flipH="1">
                <a:off x="4785" y="1933"/>
                <a:ext cx="136" cy="0"/>
              </a:xfrm>
              <a:prstGeom prst="line">
                <a:avLst/>
              </a:prstGeom>
              <a:noFill/>
              <a:ln w="9525">
                <a:solidFill>
                  <a:schemeClr val="tx1"/>
                </a:solidFill>
                <a:round/>
                <a:headEnd/>
                <a:tailEnd/>
              </a:ln>
              <a:effectLst/>
            </p:spPr>
            <p:txBody>
              <a:bodyPr/>
              <a:lstStyle/>
              <a:p>
                <a:endParaRPr lang="en-US"/>
              </a:p>
            </p:txBody>
          </p:sp>
          <p:sp>
            <p:nvSpPr>
              <p:cNvPr id="256037" name="Text Box 37"/>
              <p:cNvSpPr txBox="1">
                <a:spLocks noChangeArrowheads="1"/>
              </p:cNvSpPr>
              <p:nvPr/>
            </p:nvSpPr>
            <p:spPr bwMode="auto">
              <a:xfrm>
                <a:off x="4445" y="1865"/>
                <a:ext cx="316"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dirty="0"/>
                  <a:t>Clock</a:t>
                </a:r>
              </a:p>
            </p:txBody>
          </p:sp>
          <p:sp>
            <p:nvSpPr>
              <p:cNvPr id="256038" name="Rectangle 38"/>
              <p:cNvSpPr>
                <a:spLocks noChangeArrowheads="1"/>
              </p:cNvSpPr>
              <p:nvPr/>
            </p:nvSpPr>
            <p:spPr bwMode="auto">
              <a:xfrm>
                <a:off x="4921" y="2137"/>
                <a:ext cx="839" cy="136"/>
              </a:xfrm>
              <a:prstGeom prst="rect">
                <a:avLst/>
              </a:prstGeom>
              <a:noFill/>
              <a:ln w="9525">
                <a:solidFill>
                  <a:schemeClr val="tx1"/>
                </a:solidFill>
                <a:miter lim="800000"/>
                <a:headEnd/>
                <a:tailEnd/>
              </a:ln>
              <a:effectLst/>
            </p:spPr>
            <p:txBody>
              <a:bodyPr wrap="none" anchor="ctr"/>
              <a:lstStyle/>
              <a:p>
                <a:pPr>
                  <a:lnSpc>
                    <a:spcPct val="90000"/>
                  </a:lnSpc>
                  <a:spcBef>
                    <a:spcPct val="20000"/>
                  </a:spcBef>
                </a:pPr>
                <a:r>
                  <a:rPr lang="en-US" sz="1000"/>
                  <a:t>Register</a:t>
                </a:r>
              </a:p>
            </p:txBody>
          </p:sp>
          <p:sp>
            <p:nvSpPr>
              <p:cNvPr id="256039" name="Line 39"/>
              <p:cNvSpPr>
                <a:spLocks noChangeShapeType="1"/>
              </p:cNvSpPr>
              <p:nvPr/>
            </p:nvSpPr>
            <p:spPr bwMode="auto">
              <a:xfrm>
                <a:off x="4921" y="2160"/>
                <a:ext cx="45" cy="45"/>
              </a:xfrm>
              <a:prstGeom prst="line">
                <a:avLst/>
              </a:prstGeom>
              <a:noFill/>
              <a:ln w="9525">
                <a:solidFill>
                  <a:schemeClr val="tx1"/>
                </a:solidFill>
                <a:round/>
                <a:headEnd/>
                <a:tailEnd/>
              </a:ln>
              <a:effectLst/>
            </p:spPr>
            <p:txBody>
              <a:bodyPr/>
              <a:lstStyle/>
              <a:p>
                <a:endParaRPr lang="en-US"/>
              </a:p>
            </p:txBody>
          </p:sp>
          <p:sp>
            <p:nvSpPr>
              <p:cNvPr id="256040" name="Line 40"/>
              <p:cNvSpPr>
                <a:spLocks noChangeShapeType="1"/>
              </p:cNvSpPr>
              <p:nvPr/>
            </p:nvSpPr>
            <p:spPr bwMode="auto">
              <a:xfrm flipH="1">
                <a:off x="4921" y="2205"/>
                <a:ext cx="45" cy="46"/>
              </a:xfrm>
              <a:prstGeom prst="line">
                <a:avLst/>
              </a:prstGeom>
              <a:noFill/>
              <a:ln w="9525">
                <a:solidFill>
                  <a:schemeClr val="tx1"/>
                </a:solidFill>
                <a:round/>
                <a:headEnd/>
                <a:tailEnd/>
              </a:ln>
              <a:effectLst/>
            </p:spPr>
            <p:txBody>
              <a:bodyPr/>
              <a:lstStyle/>
              <a:p>
                <a:endParaRPr lang="en-US"/>
              </a:p>
            </p:txBody>
          </p:sp>
          <p:sp>
            <p:nvSpPr>
              <p:cNvPr id="256041" name="Line 41"/>
              <p:cNvSpPr>
                <a:spLocks noChangeShapeType="1"/>
              </p:cNvSpPr>
              <p:nvPr/>
            </p:nvSpPr>
            <p:spPr bwMode="auto">
              <a:xfrm flipH="1">
                <a:off x="4785" y="2205"/>
                <a:ext cx="136" cy="0"/>
              </a:xfrm>
              <a:prstGeom prst="line">
                <a:avLst/>
              </a:prstGeom>
              <a:noFill/>
              <a:ln w="9525">
                <a:solidFill>
                  <a:schemeClr val="tx1"/>
                </a:solidFill>
                <a:round/>
                <a:headEnd/>
                <a:tailEnd/>
              </a:ln>
              <a:effectLst/>
            </p:spPr>
            <p:txBody>
              <a:bodyPr/>
              <a:lstStyle/>
              <a:p>
                <a:endParaRPr lang="en-US"/>
              </a:p>
            </p:txBody>
          </p:sp>
          <p:sp>
            <p:nvSpPr>
              <p:cNvPr id="256042" name="Text Box 42"/>
              <p:cNvSpPr txBox="1">
                <a:spLocks noChangeArrowheads="1"/>
              </p:cNvSpPr>
              <p:nvPr/>
            </p:nvSpPr>
            <p:spPr bwMode="auto">
              <a:xfrm>
                <a:off x="4496" y="2137"/>
                <a:ext cx="214"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Hit</a:t>
                </a:r>
              </a:p>
            </p:txBody>
          </p:sp>
          <p:sp>
            <p:nvSpPr>
              <p:cNvPr id="256043" name="AutoShape 43"/>
              <p:cNvSpPr>
                <a:spLocks noChangeArrowheads="1"/>
              </p:cNvSpPr>
              <p:nvPr/>
            </p:nvSpPr>
            <p:spPr bwMode="auto">
              <a:xfrm>
                <a:off x="5239" y="2001"/>
                <a:ext cx="204" cy="136"/>
              </a:xfrm>
              <a:prstGeom prst="downArrow">
                <a:avLst>
                  <a:gd name="adj1" fmla="val 50000"/>
                  <a:gd name="adj2" fmla="val 25000"/>
                </a:avLst>
              </a:prstGeom>
              <a:noFill/>
              <a:ln w="9525" algn="ctr">
                <a:solidFill>
                  <a:schemeClr val="tx1"/>
                </a:solidFill>
                <a:miter lim="800000"/>
                <a:headEnd/>
                <a:tailEnd/>
              </a:ln>
              <a:effectLst/>
            </p:spPr>
            <p:txBody>
              <a:bodyPr wrap="none" anchor="ctr"/>
              <a:lstStyle/>
              <a:p>
                <a:endParaRPr lang="en-US"/>
              </a:p>
            </p:txBody>
          </p:sp>
          <p:sp>
            <p:nvSpPr>
              <p:cNvPr id="256044" name="Line 44"/>
              <p:cNvSpPr>
                <a:spLocks noChangeShapeType="1"/>
              </p:cNvSpPr>
              <p:nvPr/>
            </p:nvSpPr>
            <p:spPr bwMode="auto">
              <a:xfrm>
                <a:off x="5012" y="1774"/>
                <a:ext cx="0" cy="91"/>
              </a:xfrm>
              <a:prstGeom prst="line">
                <a:avLst/>
              </a:prstGeom>
              <a:noFill/>
              <a:ln w="9525">
                <a:solidFill>
                  <a:schemeClr val="tx1"/>
                </a:solidFill>
                <a:round/>
                <a:headEnd/>
                <a:tailEnd/>
              </a:ln>
              <a:effectLst/>
            </p:spPr>
            <p:txBody>
              <a:bodyPr wrap="none" anchor="ctr"/>
              <a:lstStyle/>
              <a:p>
                <a:endParaRPr lang="en-US"/>
              </a:p>
            </p:txBody>
          </p:sp>
          <p:sp>
            <p:nvSpPr>
              <p:cNvPr id="256045" name="Text Box 45"/>
              <p:cNvSpPr txBox="1">
                <a:spLocks noChangeArrowheads="1"/>
              </p:cNvSpPr>
              <p:nvPr/>
            </p:nvSpPr>
            <p:spPr bwMode="auto">
              <a:xfrm>
                <a:off x="4830" y="1638"/>
                <a:ext cx="324"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Reset</a:t>
                </a:r>
              </a:p>
            </p:txBody>
          </p:sp>
          <p:sp>
            <p:nvSpPr>
              <p:cNvPr id="256046" name="Text Box 46"/>
              <p:cNvSpPr txBox="1">
                <a:spLocks noChangeArrowheads="1"/>
              </p:cNvSpPr>
              <p:nvPr/>
            </p:nvSpPr>
            <p:spPr bwMode="auto">
              <a:xfrm>
                <a:off x="4966" y="2318"/>
                <a:ext cx="748"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Time tagging type</a:t>
                </a:r>
              </a:p>
            </p:txBody>
          </p:sp>
        </p:grpSp>
        <p:grpSp>
          <p:nvGrpSpPr>
            <p:cNvPr id="8" name="Group 47"/>
            <p:cNvGrpSpPr>
              <a:grpSpLocks/>
            </p:cNvGrpSpPr>
            <p:nvPr/>
          </p:nvGrpSpPr>
          <p:grpSpPr bwMode="auto">
            <a:xfrm>
              <a:off x="6264275" y="2060575"/>
              <a:ext cx="2087563" cy="876300"/>
              <a:chOff x="2154" y="527"/>
              <a:chExt cx="1315" cy="552"/>
            </a:xfrm>
          </p:grpSpPr>
          <p:sp>
            <p:nvSpPr>
              <p:cNvPr id="256048" name="Rectangle 48"/>
              <p:cNvSpPr>
                <a:spLocks noChangeArrowheads="1"/>
              </p:cNvSpPr>
              <p:nvPr/>
            </p:nvSpPr>
            <p:spPr bwMode="auto">
              <a:xfrm>
                <a:off x="2630" y="784"/>
                <a:ext cx="839" cy="136"/>
              </a:xfrm>
              <a:prstGeom prst="rect">
                <a:avLst/>
              </a:prstGeom>
              <a:noFill/>
              <a:ln w="9525">
                <a:solidFill>
                  <a:schemeClr val="tx1"/>
                </a:solidFill>
                <a:miter lim="800000"/>
                <a:headEnd/>
                <a:tailEnd/>
              </a:ln>
              <a:effectLst/>
            </p:spPr>
            <p:txBody>
              <a:bodyPr wrap="none" anchor="ctr"/>
              <a:lstStyle/>
              <a:p>
                <a:pPr>
                  <a:lnSpc>
                    <a:spcPct val="90000"/>
                  </a:lnSpc>
                  <a:spcBef>
                    <a:spcPct val="20000"/>
                  </a:spcBef>
                </a:pPr>
                <a:r>
                  <a:rPr lang="en-US" sz="1000"/>
                  <a:t>Counter</a:t>
                </a:r>
              </a:p>
            </p:txBody>
          </p:sp>
          <p:sp>
            <p:nvSpPr>
              <p:cNvPr id="256049" name="Line 49"/>
              <p:cNvSpPr>
                <a:spLocks noChangeShapeType="1"/>
              </p:cNvSpPr>
              <p:nvPr/>
            </p:nvSpPr>
            <p:spPr bwMode="auto">
              <a:xfrm>
                <a:off x="2630" y="807"/>
                <a:ext cx="45" cy="45"/>
              </a:xfrm>
              <a:prstGeom prst="line">
                <a:avLst/>
              </a:prstGeom>
              <a:noFill/>
              <a:ln w="9525">
                <a:solidFill>
                  <a:schemeClr val="tx1"/>
                </a:solidFill>
                <a:round/>
                <a:headEnd/>
                <a:tailEnd/>
              </a:ln>
              <a:effectLst/>
            </p:spPr>
            <p:txBody>
              <a:bodyPr/>
              <a:lstStyle/>
              <a:p>
                <a:endParaRPr lang="en-US"/>
              </a:p>
            </p:txBody>
          </p:sp>
          <p:sp>
            <p:nvSpPr>
              <p:cNvPr id="256050" name="Line 50"/>
              <p:cNvSpPr>
                <a:spLocks noChangeShapeType="1"/>
              </p:cNvSpPr>
              <p:nvPr/>
            </p:nvSpPr>
            <p:spPr bwMode="auto">
              <a:xfrm flipH="1">
                <a:off x="2630" y="852"/>
                <a:ext cx="45" cy="46"/>
              </a:xfrm>
              <a:prstGeom prst="line">
                <a:avLst/>
              </a:prstGeom>
              <a:noFill/>
              <a:ln w="9525">
                <a:solidFill>
                  <a:schemeClr val="tx1"/>
                </a:solidFill>
                <a:round/>
                <a:headEnd/>
                <a:tailEnd/>
              </a:ln>
              <a:effectLst/>
            </p:spPr>
            <p:txBody>
              <a:bodyPr/>
              <a:lstStyle/>
              <a:p>
                <a:endParaRPr lang="en-US"/>
              </a:p>
            </p:txBody>
          </p:sp>
          <p:sp>
            <p:nvSpPr>
              <p:cNvPr id="256051" name="Line 51"/>
              <p:cNvSpPr>
                <a:spLocks noChangeShapeType="1"/>
              </p:cNvSpPr>
              <p:nvPr/>
            </p:nvSpPr>
            <p:spPr bwMode="auto">
              <a:xfrm flipH="1">
                <a:off x="2494" y="852"/>
                <a:ext cx="136" cy="0"/>
              </a:xfrm>
              <a:prstGeom prst="line">
                <a:avLst/>
              </a:prstGeom>
              <a:noFill/>
              <a:ln w="9525">
                <a:solidFill>
                  <a:schemeClr val="tx1"/>
                </a:solidFill>
                <a:round/>
                <a:headEnd/>
                <a:tailEnd/>
              </a:ln>
              <a:effectLst/>
            </p:spPr>
            <p:txBody>
              <a:bodyPr/>
              <a:lstStyle/>
              <a:p>
                <a:endParaRPr lang="en-US"/>
              </a:p>
            </p:txBody>
          </p:sp>
          <p:sp>
            <p:nvSpPr>
              <p:cNvPr id="256052" name="Text Box 52"/>
              <p:cNvSpPr txBox="1">
                <a:spLocks noChangeArrowheads="1"/>
              </p:cNvSpPr>
              <p:nvPr/>
            </p:nvSpPr>
            <p:spPr bwMode="auto">
              <a:xfrm>
                <a:off x="2154" y="784"/>
                <a:ext cx="316"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Clock</a:t>
                </a:r>
              </a:p>
            </p:txBody>
          </p:sp>
          <p:sp>
            <p:nvSpPr>
              <p:cNvPr id="256053" name="Line 53"/>
              <p:cNvSpPr>
                <a:spLocks noChangeShapeType="1"/>
              </p:cNvSpPr>
              <p:nvPr/>
            </p:nvSpPr>
            <p:spPr bwMode="auto">
              <a:xfrm>
                <a:off x="2789" y="671"/>
                <a:ext cx="0" cy="113"/>
              </a:xfrm>
              <a:prstGeom prst="line">
                <a:avLst/>
              </a:prstGeom>
              <a:noFill/>
              <a:ln w="9525">
                <a:solidFill>
                  <a:schemeClr val="tx1"/>
                </a:solidFill>
                <a:round/>
                <a:headEnd/>
                <a:tailEnd/>
              </a:ln>
              <a:effectLst/>
            </p:spPr>
            <p:txBody>
              <a:bodyPr wrap="none" anchor="ctr"/>
              <a:lstStyle/>
              <a:p>
                <a:endParaRPr lang="en-US"/>
              </a:p>
            </p:txBody>
          </p:sp>
          <p:sp>
            <p:nvSpPr>
              <p:cNvPr id="256054" name="Line 54"/>
              <p:cNvSpPr>
                <a:spLocks noChangeShapeType="1"/>
              </p:cNvSpPr>
              <p:nvPr/>
            </p:nvSpPr>
            <p:spPr bwMode="auto">
              <a:xfrm>
                <a:off x="3265" y="671"/>
                <a:ext cx="0" cy="113"/>
              </a:xfrm>
              <a:prstGeom prst="line">
                <a:avLst/>
              </a:prstGeom>
              <a:noFill/>
              <a:ln w="9525">
                <a:solidFill>
                  <a:schemeClr val="tx1"/>
                </a:solidFill>
                <a:round/>
                <a:headEnd/>
                <a:tailEnd/>
              </a:ln>
              <a:effectLst/>
            </p:spPr>
            <p:txBody>
              <a:bodyPr wrap="none" anchor="ctr"/>
              <a:lstStyle/>
              <a:p>
                <a:endParaRPr lang="en-US"/>
              </a:p>
            </p:txBody>
          </p:sp>
          <p:sp>
            <p:nvSpPr>
              <p:cNvPr id="256055" name="Text Box 55"/>
              <p:cNvSpPr txBox="1">
                <a:spLocks noChangeArrowheads="1"/>
              </p:cNvSpPr>
              <p:nvPr/>
            </p:nvSpPr>
            <p:spPr bwMode="auto">
              <a:xfrm>
                <a:off x="2608" y="535"/>
                <a:ext cx="284"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Start</a:t>
                </a:r>
              </a:p>
            </p:txBody>
          </p:sp>
          <p:sp>
            <p:nvSpPr>
              <p:cNvPr id="256056" name="Text Box 56"/>
              <p:cNvSpPr txBox="1">
                <a:spLocks noChangeArrowheads="1"/>
              </p:cNvSpPr>
              <p:nvPr/>
            </p:nvSpPr>
            <p:spPr bwMode="auto">
              <a:xfrm>
                <a:off x="3081" y="527"/>
                <a:ext cx="279"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Stop</a:t>
                </a:r>
              </a:p>
            </p:txBody>
          </p:sp>
          <p:sp>
            <p:nvSpPr>
              <p:cNvPr id="256057" name="Text Box 57"/>
              <p:cNvSpPr txBox="1">
                <a:spLocks noChangeArrowheads="1"/>
              </p:cNvSpPr>
              <p:nvPr/>
            </p:nvSpPr>
            <p:spPr bwMode="auto">
              <a:xfrm>
                <a:off x="2767" y="935"/>
                <a:ext cx="633" cy="144"/>
              </a:xfrm>
              <a:prstGeom prst="rect">
                <a:avLst/>
              </a:prstGeom>
              <a:noFill/>
              <a:ln w="9525" algn="ctr">
                <a:noFill/>
                <a:miter lim="800000"/>
                <a:headEnd/>
                <a:tailEnd/>
              </a:ln>
              <a:effectLst/>
            </p:spPr>
            <p:txBody>
              <a:bodyPr wrap="none">
                <a:spAutoFit/>
              </a:bodyPr>
              <a:lstStyle/>
              <a:p>
                <a:pPr>
                  <a:lnSpc>
                    <a:spcPct val="90000"/>
                  </a:lnSpc>
                  <a:spcBef>
                    <a:spcPct val="20000"/>
                  </a:spcBef>
                </a:pPr>
                <a:r>
                  <a:rPr lang="en-US" sz="1000"/>
                  <a:t>Start-stop type</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pPr/>
              <a:t>39</a:t>
            </a:fld>
            <a:endParaRPr lang="en-US"/>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lstStyle/>
          <a:p>
            <a:pPr eaLnBrk="1" hangingPunct="1"/>
            <a:r>
              <a:rPr lang="en-US" sz="3200" dirty="0" smtClean="0"/>
              <a:t>Getting the dat</a:t>
            </a:r>
            <a:r>
              <a:rPr lang="en-US" sz="3200" dirty="0" smtClean="0"/>
              <a:t>a out</a:t>
            </a:r>
            <a:endParaRPr lang="en-US" sz="3200" dirty="0" smtClean="0"/>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3" name="Rectangle 10"/>
          <p:cNvSpPr>
            <a:spLocks noChangeArrowheads="1"/>
          </p:cNvSpPr>
          <p:nvPr/>
        </p:nvSpPr>
        <p:spPr bwMode="auto">
          <a:xfrm>
            <a:off x="5059363" y="1149350"/>
            <a:ext cx="1734449" cy="400752"/>
          </a:xfrm>
          <a:prstGeom prst="rect">
            <a:avLst/>
          </a:prstGeom>
          <a:noFill/>
          <a:ln w="9525">
            <a:noFill/>
            <a:miter lim="800000"/>
            <a:headEnd/>
            <a:tailEnd/>
          </a:ln>
        </p:spPr>
        <p:txBody>
          <a:bodyPr wrap="none" lIns="92075" tIns="46038" rIns="92075" bIns="46038">
            <a:spAutoFit/>
          </a:bodyPr>
          <a:lstStyle/>
          <a:p>
            <a:pPr eaLnBrk="0" hangingPunct="0"/>
            <a:r>
              <a:rPr lang="en-US" sz="2000" dirty="0" smtClean="0"/>
              <a:t>Pre-amplifier</a:t>
            </a:r>
            <a:endParaRPr lang="en-US" sz="2000" dirty="0"/>
          </a:p>
        </p:txBody>
      </p:sp>
      <p:sp>
        <p:nvSpPr>
          <p:cNvPr id="79884" name="Rectangle 11"/>
          <p:cNvSpPr>
            <a:spLocks noChangeArrowheads="1"/>
          </p:cNvSpPr>
          <p:nvPr/>
        </p:nvSpPr>
        <p:spPr bwMode="auto">
          <a:xfrm>
            <a:off x="5059363" y="1539875"/>
            <a:ext cx="736600" cy="396875"/>
          </a:xfrm>
          <a:prstGeom prst="rect">
            <a:avLst/>
          </a:prstGeom>
          <a:noFill/>
          <a:ln w="9525">
            <a:noFill/>
            <a:miter lim="800000"/>
            <a:headEnd/>
            <a:tailEnd/>
          </a:ln>
        </p:spPr>
        <p:txBody>
          <a:bodyPr wrap="none" lIns="92075" tIns="46038" rIns="92075" bIns="46038">
            <a:spAutoFit/>
          </a:bodyPr>
          <a:lstStyle/>
          <a:p>
            <a:pPr eaLnBrk="0" hangingPunct="0"/>
            <a:r>
              <a:rPr lang="en-US" sz="2000"/>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1" name="Rectangle 18"/>
          <p:cNvSpPr>
            <a:spLocks noChangeArrowheads="1"/>
          </p:cNvSpPr>
          <p:nvPr/>
        </p:nvSpPr>
        <p:spPr bwMode="auto">
          <a:xfrm>
            <a:off x="5059363" y="1990725"/>
            <a:ext cx="1054100" cy="396875"/>
          </a:xfrm>
          <a:prstGeom prst="rect">
            <a:avLst/>
          </a:prstGeom>
          <a:noFill/>
          <a:ln w="9525">
            <a:noFill/>
            <a:miter lim="800000"/>
            <a:headEnd/>
            <a:tailEnd/>
          </a:ln>
        </p:spPr>
        <p:txBody>
          <a:bodyPr wrap="none" lIns="92075" tIns="46038" rIns="92075" bIns="46038">
            <a:spAutoFit/>
          </a:bodyPr>
          <a:lstStyle/>
          <a:p>
            <a:pPr eaLnBrk="0" hangingPunct="0"/>
            <a:r>
              <a:rPr lang="en-US" sz="2000"/>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897" name="Rectangle 24"/>
          <p:cNvSpPr>
            <a:spLocks noChangeArrowheads="1"/>
          </p:cNvSpPr>
          <p:nvPr/>
        </p:nvSpPr>
        <p:spPr bwMode="auto">
          <a:xfrm>
            <a:off x="5059363" y="2522538"/>
            <a:ext cx="2625725" cy="396875"/>
          </a:xfrm>
          <a:prstGeom prst="rect">
            <a:avLst/>
          </a:prstGeom>
          <a:noFill/>
          <a:ln w="9525">
            <a:noFill/>
            <a:miter lim="800000"/>
            <a:headEnd/>
            <a:tailEnd/>
          </a:ln>
        </p:spPr>
        <p:txBody>
          <a:bodyPr wrap="none" lIns="92075" tIns="46038" rIns="92075" bIns="46038">
            <a:spAutoFit/>
          </a:bodyPr>
          <a:lstStyle/>
          <a:p>
            <a:pPr eaLnBrk="0" hangingPunct="0"/>
            <a:r>
              <a:rPr lang="en-US" sz="2000"/>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79905" name="Rectangle 32"/>
          <p:cNvSpPr>
            <a:spLocks noChangeArrowheads="1"/>
          </p:cNvSpPr>
          <p:nvPr/>
        </p:nvSpPr>
        <p:spPr bwMode="auto">
          <a:xfrm>
            <a:off x="1909763" y="2890838"/>
            <a:ext cx="1538287" cy="396875"/>
          </a:xfrm>
          <a:prstGeom prst="rect">
            <a:avLst/>
          </a:prstGeom>
          <a:noFill/>
          <a:ln w="9525">
            <a:noFill/>
            <a:miter lim="800000"/>
            <a:headEnd/>
            <a:tailEnd/>
          </a:ln>
        </p:spPr>
        <p:txBody>
          <a:bodyPr wrap="none" lIns="92075" tIns="46038" rIns="92075" bIns="46038">
            <a:spAutoFit/>
          </a:bodyPr>
          <a:lstStyle/>
          <a:p>
            <a:pPr eaLnBrk="0" hangingPunct="0"/>
            <a:r>
              <a:rPr lang="en-US" sz="2000"/>
              <a:t>clock (TTC)</a:t>
            </a:r>
          </a:p>
        </p:txBody>
      </p:sp>
      <p:sp>
        <p:nvSpPr>
          <p:cNvPr id="79906" name="Rectangle 33"/>
          <p:cNvSpPr>
            <a:spLocks noChangeArrowheads="1"/>
          </p:cNvSpPr>
          <p:nvPr/>
        </p:nvSpPr>
        <p:spPr bwMode="auto">
          <a:xfrm>
            <a:off x="5059363" y="3049588"/>
            <a:ext cx="1323975" cy="396875"/>
          </a:xfrm>
          <a:prstGeom prst="rect">
            <a:avLst/>
          </a:prstGeom>
          <a:noFill/>
          <a:ln w="9525">
            <a:noFill/>
            <a:miter lim="800000"/>
            <a:headEnd/>
            <a:tailEnd/>
          </a:ln>
        </p:spPr>
        <p:txBody>
          <a:bodyPr wrap="none" lIns="92075" tIns="46038" rIns="92075" bIns="46038">
            <a:spAutoFit/>
          </a:bodyPr>
          <a:lstStyle/>
          <a:p>
            <a:pPr eaLnBrk="0" hangingPunct="0"/>
            <a:r>
              <a:rPr lang="en-US" sz="2000"/>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27" name="Rectangle 54"/>
          <p:cNvSpPr>
            <a:spLocks noChangeArrowheads="1"/>
          </p:cNvSpPr>
          <p:nvPr/>
        </p:nvSpPr>
        <p:spPr bwMode="auto">
          <a:xfrm>
            <a:off x="5059363" y="3471863"/>
            <a:ext cx="1535112" cy="396875"/>
          </a:xfrm>
          <a:prstGeom prst="rect">
            <a:avLst/>
          </a:prstGeom>
          <a:noFill/>
          <a:ln w="9525">
            <a:noFill/>
            <a:miter lim="800000"/>
            <a:headEnd/>
            <a:tailEnd/>
          </a:ln>
        </p:spPr>
        <p:txBody>
          <a:bodyPr wrap="none" lIns="92075" tIns="46038" rIns="92075" bIns="46038">
            <a:spAutoFit/>
          </a:bodyPr>
          <a:lstStyle/>
          <a:p>
            <a:pPr eaLnBrk="0" hangingPunct="0"/>
            <a:r>
              <a:rPr lang="en-US" sz="2000"/>
              <a:t>Digital filter</a:t>
            </a:r>
          </a:p>
        </p:txBody>
      </p:sp>
      <p:sp>
        <p:nvSpPr>
          <p:cNvPr id="79928" name="Rectangle 55"/>
          <p:cNvSpPr>
            <a:spLocks noChangeArrowheads="1"/>
          </p:cNvSpPr>
          <p:nvPr/>
        </p:nvSpPr>
        <p:spPr bwMode="auto">
          <a:xfrm>
            <a:off x="5059363" y="3889375"/>
            <a:ext cx="2193925" cy="396875"/>
          </a:xfrm>
          <a:prstGeom prst="rect">
            <a:avLst/>
          </a:prstGeom>
          <a:noFill/>
          <a:ln w="9525">
            <a:noFill/>
            <a:miter lim="800000"/>
            <a:headEnd/>
            <a:tailEnd/>
          </a:ln>
        </p:spPr>
        <p:txBody>
          <a:bodyPr wrap="none" lIns="92075" tIns="46038" rIns="92075" bIns="46038">
            <a:spAutoFit/>
          </a:bodyPr>
          <a:lstStyle/>
          <a:p>
            <a:pPr eaLnBrk="0" hangingPunct="0"/>
            <a:r>
              <a:rPr lang="en-US" sz="2000"/>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39" name="Rectangle 66"/>
          <p:cNvSpPr>
            <a:spLocks noChangeArrowheads="1"/>
          </p:cNvSpPr>
          <p:nvPr/>
        </p:nvSpPr>
        <p:spPr bwMode="auto">
          <a:xfrm>
            <a:off x="5059363" y="4378325"/>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79949" name="Rectangle 76"/>
          <p:cNvSpPr>
            <a:spLocks noChangeArrowheads="1"/>
          </p:cNvSpPr>
          <p:nvPr/>
        </p:nvSpPr>
        <p:spPr bwMode="auto">
          <a:xfrm>
            <a:off x="5059363" y="5627688"/>
            <a:ext cx="2454275" cy="396875"/>
          </a:xfrm>
          <a:prstGeom prst="rect">
            <a:avLst/>
          </a:prstGeom>
          <a:noFill/>
          <a:ln w="9525">
            <a:noFill/>
            <a:miter lim="800000"/>
            <a:headEnd/>
            <a:tailEnd/>
          </a:ln>
        </p:spPr>
        <p:txBody>
          <a:bodyPr wrap="none" lIns="92075" tIns="46038" rIns="92075" bIns="46038">
            <a:spAutoFit/>
          </a:bodyPr>
          <a:lstStyle/>
          <a:p>
            <a:pPr eaLnBrk="0" hangingPunct="0"/>
            <a:r>
              <a:rPr lang="en-US" sz="2000"/>
              <a:t>Format &amp; Readout</a:t>
            </a:r>
          </a:p>
        </p:txBody>
      </p:sp>
      <p:sp>
        <p:nvSpPr>
          <p:cNvPr id="79950" name="Rectangle 77"/>
          <p:cNvSpPr>
            <a:spLocks noChangeArrowheads="1"/>
          </p:cNvSpPr>
          <p:nvPr/>
        </p:nvSpPr>
        <p:spPr bwMode="auto">
          <a:xfrm>
            <a:off x="5059363" y="5319713"/>
            <a:ext cx="885825" cy="396875"/>
          </a:xfrm>
          <a:prstGeom prst="rect">
            <a:avLst/>
          </a:prstGeom>
          <a:noFill/>
          <a:ln w="9525">
            <a:noFill/>
            <a:miter lim="800000"/>
            <a:headEnd/>
            <a:tailEnd/>
          </a:ln>
        </p:spPr>
        <p:txBody>
          <a:bodyPr wrap="none" lIns="92075" tIns="46038" rIns="92075" bIns="46038">
            <a:spAutoFit/>
          </a:bodyPr>
          <a:lstStyle/>
          <a:p>
            <a:pPr eaLnBrk="0" hangingPunct="0"/>
            <a:r>
              <a:rPr lang="en-US" sz="2000"/>
              <a:t>Buffer</a:t>
            </a:r>
          </a:p>
        </p:txBody>
      </p:sp>
      <p:sp>
        <p:nvSpPr>
          <p:cNvPr id="79951" name="Rectangle 78"/>
          <p:cNvSpPr>
            <a:spLocks noChangeArrowheads="1"/>
          </p:cNvSpPr>
          <p:nvPr/>
        </p:nvSpPr>
        <p:spPr bwMode="auto">
          <a:xfrm>
            <a:off x="5059363" y="4859338"/>
            <a:ext cx="2443162" cy="396875"/>
          </a:xfrm>
          <a:prstGeom prst="rect">
            <a:avLst/>
          </a:prstGeom>
          <a:noFill/>
          <a:ln w="9525">
            <a:noFill/>
            <a:miter lim="800000"/>
            <a:headEnd/>
            <a:tailEnd/>
          </a:ln>
        </p:spPr>
        <p:txBody>
          <a:bodyPr wrap="none" lIns="92075" tIns="46038" rIns="92075" bIns="46038">
            <a:spAutoFit/>
          </a:bodyPr>
          <a:lstStyle/>
          <a:p>
            <a:pPr eaLnBrk="0" hangingPunct="0"/>
            <a:r>
              <a:rPr lang="en-US" sz="2000"/>
              <a:t>Feature extraction</a:t>
            </a:r>
          </a:p>
        </p:txBody>
      </p:sp>
      <p:sp>
        <p:nvSpPr>
          <p:cNvPr id="79952" name="Rectangle 79"/>
          <p:cNvSpPr>
            <a:spLocks noChangeArrowheads="1"/>
          </p:cNvSpPr>
          <p:nvPr/>
        </p:nvSpPr>
        <p:spPr bwMode="auto">
          <a:xfrm>
            <a:off x="5059363" y="746125"/>
            <a:ext cx="2344737" cy="400050"/>
          </a:xfrm>
          <a:prstGeom prst="rect">
            <a:avLst/>
          </a:prstGeom>
          <a:noFill/>
          <a:ln w="9525">
            <a:noFill/>
            <a:miter lim="800000"/>
            <a:headEnd/>
            <a:tailEnd/>
          </a:ln>
        </p:spPr>
        <p:txBody>
          <a:bodyPr wrap="none" lIns="92075" tIns="46038" rIns="92075" bIns="46038">
            <a:spAutoFit/>
          </a:bodyPr>
          <a:lstStyle/>
          <a:p>
            <a:pPr eaLnBrk="0" hangingPunct="0"/>
            <a:r>
              <a:rPr lang="en-US" sz="2000"/>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p>
        </p:txBody>
      </p:sp>
      <p:sp>
        <p:nvSpPr>
          <p:cNvPr id="79954" name="Rectangle 81"/>
          <p:cNvSpPr>
            <a:spLocks noChangeArrowheads="1"/>
          </p:cNvSpPr>
          <p:nvPr/>
        </p:nvSpPr>
        <p:spPr bwMode="auto">
          <a:xfrm>
            <a:off x="5072063" y="6069013"/>
            <a:ext cx="3459162" cy="396875"/>
          </a:xfrm>
          <a:prstGeom prst="rect">
            <a:avLst/>
          </a:prstGeom>
          <a:noFill/>
          <a:ln w="9525">
            <a:noFill/>
            <a:miter lim="800000"/>
            <a:headEnd/>
            <a:tailEnd/>
          </a:ln>
        </p:spPr>
        <p:txBody>
          <a:bodyPr wrap="none" lIns="92075" tIns="46038" rIns="92075" bIns="46038">
            <a:spAutoFit/>
          </a:bodyPr>
          <a:lstStyle/>
          <a:p>
            <a:pPr eaLnBrk="0" hangingPunct="0"/>
            <a:r>
              <a:rPr lang="en-US" sz="2000"/>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Times" charset="0"/>
            </a:endParaRPr>
          </a:p>
        </p:txBody>
      </p:sp>
      <p:sp>
        <p:nvSpPr>
          <p:cNvPr id="79957" name="Footer Placeholder 85"/>
          <p:cNvSpPr>
            <a:spLocks noGrp="1"/>
          </p:cNvSpPr>
          <p:nvPr>
            <p:ph type="ftr" sz="quarter" idx="10"/>
          </p:nvPr>
        </p:nvSpPr>
        <p:spPr>
          <a:noFill/>
        </p:spPr>
        <p:txBody>
          <a:bodyPr/>
          <a:lstStyle/>
          <a:p>
            <a:r>
              <a:rPr lang="en-US" smtClean="0"/>
              <a:t>Intro to Detector Readout ISOTDAQ  2011, N. Neufeld CERN/PH</a:t>
            </a:r>
            <a:endParaRPr lang="en-US"/>
          </a:p>
        </p:txBody>
      </p:sp>
      <p:sp>
        <p:nvSpPr>
          <p:cNvPr id="85" name="Oval 84"/>
          <p:cNvSpPr/>
          <p:nvPr/>
        </p:nvSpPr>
        <p:spPr>
          <a:xfrm>
            <a:off x="2171416" y="4558353"/>
            <a:ext cx="3714750" cy="13101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GB"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0" y="-68240"/>
            <a:ext cx="8229600" cy="900753"/>
          </a:xfrm>
        </p:spPr>
        <p:txBody>
          <a:bodyPr/>
          <a:lstStyle/>
          <a:p>
            <a:r>
              <a:rPr lang="en-US" dirty="0" smtClean="0"/>
              <a:t>Once upon a time…</a:t>
            </a:r>
            <a:endParaRPr lang="en-GB" dirty="0"/>
          </a:p>
        </p:txBody>
      </p:sp>
      <p:sp>
        <p:nvSpPr>
          <p:cNvPr id="3" name="Footer Placeholder 2"/>
          <p:cNvSpPr>
            <a:spLocks noGrp="1"/>
          </p:cNvSpPr>
          <p:nvPr>
            <p:ph type="ftr" sz="quarter" idx="10"/>
          </p:nvPr>
        </p:nvSpPr>
        <p:spPr/>
        <p:txBody>
          <a:bodyPr/>
          <a:lstStyle/>
          <a:p>
            <a:r>
              <a:rPr lang="en-US" smtClean="0"/>
              <a:t>Intro to Detector Readout ISOTDAQ  2011, N. Neufeld CERN/PH</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4</a:t>
            </a:fld>
            <a:endParaRPr lang="en-US"/>
          </a:p>
        </p:txBody>
      </p:sp>
      <p:pic>
        <p:nvPicPr>
          <p:cNvPr id="5" name="Picture 4" descr="VCVol8No18_pic3.jpg"/>
          <p:cNvPicPr>
            <a:picLocks noChangeAspect="1"/>
          </p:cNvPicPr>
          <p:nvPr/>
        </p:nvPicPr>
        <p:blipFill>
          <a:blip r:embed="rId3"/>
          <a:stretch>
            <a:fillRect/>
          </a:stretch>
        </p:blipFill>
        <p:spPr>
          <a:xfrm>
            <a:off x="3420500" y="1433512"/>
            <a:ext cx="5715000" cy="3990975"/>
          </a:xfrm>
          <a:prstGeom prst="rect">
            <a:avLst/>
          </a:prstGeom>
        </p:spPr>
      </p:pic>
      <p:pic>
        <p:nvPicPr>
          <p:cNvPr id="6" name="Picture 5" descr="Bubble-chamber.png"/>
          <p:cNvPicPr>
            <a:picLocks noChangeAspect="1"/>
          </p:cNvPicPr>
          <p:nvPr/>
        </p:nvPicPr>
        <p:blipFill>
          <a:blip r:embed="rId4">
            <a:clrChange>
              <a:clrFrom>
                <a:srgbClr val="FFFFFF"/>
              </a:clrFrom>
              <a:clrTo>
                <a:srgbClr val="FFFFFF">
                  <a:alpha val="0"/>
                </a:srgbClr>
              </a:clrTo>
            </a:clrChange>
          </a:blip>
          <a:stretch>
            <a:fillRect/>
          </a:stretch>
        </p:blipFill>
        <p:spPr>
          <a:xfrm>
            <a:off x="0" y="681835"/>
            <a:ext cx="4517409" cy="6000397"/>
          </a:xfrm>
          <a:prstGeom prst="rect">
            <a:avLst/>
          </a:prstGeom>
        </p:spPr>
      </p:pic>
      <p:sp>
        <p:nvSpPr>
          <p:cNvPr id="7" name="TextBox 6"/>
          <p:cNvSpPr txBox="1"/>
          <p:nvPr/>
        </p:nvSpPr>
        <p:spPr>
          <a:xfrm>
            <a:off x="354842" y="5854890"/>
            <a:ext cx="1828800" cy="464023"/>
          </a:xfrm>
          <a:prstGeom prst="rect">
            <a:avLst/>
          </a:prstGeom>
          <a:noFill/>
        </p:spPr>
        <p:txBody>
          <a:bodyPr wrap="none" rtlCol="0">
            <a:normAutofit/>
          </a:bodyPr>
          <a:lstStyle/>
          <a:p>
            <a:r>
              <a:rPr lang="en-US" sz="1600" dirty="0" smtClean="0"/>
              <a:t>from Wikipedia</a:t>
            </a:r>
            <a:endParaRPr lang="en-GB" sz="1600" dirty="0" smtClean="0"/>
          </a:p>
        </p:txBody>
      </p:sp>
      <p:pic>
        <p:nvPicPr>
          <p:cNvPr id="8" name="Picture 7" descr="Dark–matter.jpg"/>
          <p:cNvPicPr>
            <a:picLocks noChangeAspect="1"/>
          </p:cNvPicPr>
          <p:nvPr/>
        </p:nvPicPr>
        <p:blipFill>
          <a:blip r:embed="rId5"/>
          <a:stretch>
            <a:fillRect/>
          </a:stretch>
        </p:blipFill>
        <p:spPr>
          <a:xfrm>
            <a:off x="1760565" y="977531"/>
            <a:ext cx="5284177" cy="5204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smtClean="0"/>
              <a:t>After shaping and amplifying</a:t>
            </a:r>
            <a:endParaRPr lang="en-US"/>
          </a:p>
        </p:txBody>
      </p:sp>
      <p:sp>
        <p:nvSpPr>
          <p:cNvPr id="184323" name="Rectangle 3"/>
          <p:cNvSpPr>
            <a:spLocks noGrp="1" noChangeArrowheads="1"/>
          </p:cNvSpPr>
          <p:nvPr>
            <p:ph idx="1"/>
          </p:nvPr>
        </p:nvSpPr>
        <p:spPr/>
        <p:txBody>
          <a:bodyPr>
            <a:noAutofit/>
          </a:bodyPr>
          <a:lstStyle/>
          <a:p>
            <a:pPr algn="ctr">
              <a:lnSpc>
                <a:spcPct val="80000"/>
              </a:lnSpc>
              <a:buNone/>
            </a:pPr>
            <a:r>
              <a:rPr lang="en-US" sz="2400" smtClean="0"/>
              <a:t>As usual </a:t>
            </a:r>
            <a:r>
              <a:rPr lang="en-US" sz="2400" smtClean="0">
                <a:sym typeface="Wingdings" pitchFamily="2" charset="2"/>
              </a:rPr>
              <a:t> </a:t>
            </a:r>
            <a:r>
              <a:rPr lang="en-US" sz="2400" smtClean="0"/>
              <a:t>what you do depends on many factors:</a:t>
            </a:r>
          </a:p>
          <a:p>
            <a:pPr>
              <a:lnSpc>
                <a:spcPct val="80000"/>
              </a:lnSpc>
            </a:pPr>
            <a:endParaRPr lang="en-US" sz="2400"/>
          </a:p>
          <a:p>
            <a:pPr>
              <a:lnSpc>
                <a:spcPct val="80000"/>
              </a:lnSpc>
            </a:pPr>
            <a:r>
              <a:rPr lang="en-US" sz="2400"/>
              <a:t>Number of channels and channel density</a:t>
            </a:r>
          </a:p>
          <a:p>
            <a:pPr>
              <a:lnSpc>
                <a:spcPct val="80000"/>
              </a:lnSpc>
            </a:pPr>
            <a:r>
              <a:rPr lang="en-US" sz="2400"/>
              <a:t>Collision rate and channel occupancies</a:t>
            </a:r>
          </a:p>
          <a:p>
            <a:pPr>
              <a:lnSpc>
                <a:spcPct val="80000"/>
              </a:lnSpc>
            </a:pPr>
            <a:r>
              <a:rPr lang="en-US" sz="2400" i="1">
                <a:solidFill>
                  <a:srgbClr val="FF0000"/>
                </a:solidFill>
              </a:rPr>
              <a:t>Triggering: </a:t>
            </a:r>
            <a:r>
              <a:rPr lang="en-US" sz="2400"/>
              <a:t>levels, latencies, rates</a:t>
            </a:r>
          </a:p>
          <a:p>
            <a:pPr>
              <a:lnSpc>
                <a:spcPct val="80000"/>
              </a:lnSpc>
            </a:pPr>
            <a:r>
              <a:rPr lang="en-US" sz="2400"/>
              <a:t>Available technology and cost</a:t>
            </a:r>
          </a:p>
          <a:p>
            <a:pPr>
              <a:lnSpc>
                <a:spcPct val="80000"/>
              </a:lnSpc>
            </a:pPr>
            <a:r>
              <a:rPr lang="en-US" sz="2400"/>
              <a:t>What </a:t>
            </a:r>
            <a:r>
              <a:rPr lang="en-US" sz="2400" smtClean="0"/>
              <a:t>you can/want to </a:t>
            </a:r>
            <a:r>
              <a:rPr lang="en-US" sz="2400"/>
              <a:t>do in custom made electronics and what you do </a:t>
            </a:r>
            <a:r>
              <a:rPr lang="en-US" sz="2400" smtClean="0"/>
              <a:t>in standard computers (computer farms)</a:t>
            </a:r>
            <a:endParaRPr lang="en-US" sz="2400"/>
          </a:p>
          <a:p>
            <a:pPr>
              <a:lnSpc>
                <a:spcPct val="80000"/>
              </a:lnSpc>
            </a:pPr>
            <a:r>
              <a:rPr lang="en-US" sz="2400"/>
              <a:t>Radiation levels</a:t>
            </a:r>
          </a:p>
          <a:p>
            <a:pPr>
              <a:lnSpc>
                <a:spcPct val="80000"/>
              </a:lnSpc>
            </a:pPr>
            <a:r>
              <a:rPr lang="en-US" sz="2400"/>
              <a:t>Power consumption and related cooling</a:t>
            </a:r>
          </a:p>
          <a:p>
            <a:pPr>
              <a:lnSpc>
                <a:spcPct val="80000"/>
              </a:lnSpc>
            </a:pPr>
            <a:r>
              <a:rPr lang="en-US" sz="2400"/>
              <a:t>Location of digitization</a:t>
            </a:r>
          </a:p>
          <a:p>
            <a:pPr>
              <a:lnSpc>
                <a:spcPct val="80000"/>
              </a:lnSpc>
            </a:pPr>
            <a:r>
              <a:rPr lang="en-US" sz="2400"/>
              <a:t>Given detector </a:t>
            </a:r>
            <a:r>
              <a:rPr lang="en-US" sz="2400" smtClean="0"/>
              <a:t>technology</a:t>
            </a:r>
            <a:endParaRPr lang="en-US" sz="2400"/>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9ECC0FC1-A78D-46C6-BB12-B0D98A81EE04}"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t>Single integrator</a:t>
            </a:r>
          </a:p>
        </p:txBody>
      </p:sp>
      <p:sp>
        <p:nvSpPr>
          <p:cNvPr id="235523" name="Rectangle 3"/>
          <p:cNvSpPr>
            <a:spLocks noGrp="1" noChangeArrowheads="1"/>
          </p:cNvSpPr>
          <p:nvPr>
            <p:ph idx="1"/>
          </p:nvPr>
        </p:nvSpPr>
        <p:spPr/>
        <p:txBody>
          <a:bodyPr>
            <a:normAutofit/>
          </a:bodyPr>
          <a:lstStyle/>
          <a:p>
            <a:r>
              <a:rPr lang="en-US" sz="2000"/>
              <a:t>Simple (only one sample per channel)</a:t>
            </a:r>
          </a:p>
          <a:p>
            <a:r>
              <a:rPr lang="en-US" sz="2000"/>
              <a:t>Slow rate (and high precision) experiments</a:t>
            </a:r>
          </a:p>
          <a:p>
            <a:r>
              <a:rPr lang="en-US" sz="2000"/>
              <a:t>Long dead time</a:t>
            </a:r>
          </a:p>
          <a:p>
            <a:r>
              <a:rPr lang="en-US" sz="2000"/>
              <a:t>Nuclear physics</a:t>
            </a:r>
          </a:p>
          <a:p>
            <a:r>
              <a:rPr lang="en-US" sz="2000"/>
              <a:t>Not appropriate for HEP</a:t>
            </a:r>
          </a:p>
        </p:txBody>
      </p:sp>
      <p:sp>
        <p:nvSpPr>
          <p:cNvPr id="23"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24" name="Slide Number Placeholder 23"/>
          <p:cNvSpPr>
            <a:spLocks noGrp="1"/>
          </p:cNvSpPr>
          <p:nvPr>
            <p:ph type="sldNum" sz="quarter" idx="11"/>
          </p:nvPr>
        </p:nvSpPr>
        <p:spPr/>
        <p:txBody>
          <a:bodyPr/>
          <a:lstStyle/>
          <a:p>
            <a:fld id="{9ECC0FC1-A78D-46C6-BB12-B0D98A81EE04}" type="slidenum">
              <a:rPr lang="en-US" smtClean="0"/>
              <a:pPr/>
              <a:t>41</a:t>
            </a:fld>
            <a:endParaRPr lang="en-US"/>
          </a:p>
        </p:txBody>
      </p:sp>
      <p:sp>
        <p:nvSpPr>
          <p:cNvPr id="235525" name="Line 5"/>
          <p:cNvSpPr>
            <a:spLocks noChangeShapeType="1"/>
          </p:cNvSpPr>
          <p:nvPr/>
        </p:nvSpPr>
        <p:spPr bwMode="auto">
          <a:xfrm>
            <a:off x="1908175" y="4257675"/>
            <a:ext cx="504825" cy="0"/>
          </a:xfrm>
          <a:prstGeom prst="line">
            <a:avLst/>
          </a:prstGeom>
          <a:noFill/>
          <a:ln w="9525">
            <a:solidFill>
              <a:schemeClr val="tx1"/>
            </a:solidFill>
            <a:round/>
            <a:headEnd/>
            <a:tailEnd/>
          </a:ln>
          <a:effectLst/>
        </p:spPr>
        <p:txBody>
          <a:bodyPr wrap="none" anchor="ctr"/>
          <a:lstStyle/>
          <a:p>
            <a:endParaRPr lang="en-US"/>
          </a:p>
        </p:txBody>
      </p:sp>
      <p:sp>
        <p:nvSpPr>
          <p:cNvPr id="235526" name="Line 6"/>
          <p:cNvSpPr>
            <a:spLocks noChangeShapeType="1"/>
          </p:cNvSpPr>
          <p:nvPr/>
        </p:nvSpPr>
        <p:spPr bwMode="auto">
          <a:xfrm flipV="1">
            <a:off x="2159000" y="3429000"/>
            <a:ext cx="0" cy="828675"/>
          </a:xfrm>
          <a:prstGeom prst="line">
            <a:avLst/>
          </a:prstGeom>
          <a:noFill/>
          <a:ln w="9525">
            <a:solidFill>
              <a:schemeClr val="tx1"/>
            </a:solidFill>
            <a:round/>
            <a:headEnd/>
            <a:tailEnd/>
          </a:ln>
          <a:effectLst/>
        </p:spPr>
        <p:txBody>
          <a:bodyPr wrap="none" anchor="ctr"/>
          <a:lstStyle/>
          <a:p>
            <a:endParaRPr lang="en-US"/>
          </a:p>
        </p:txBody>
      </p:sp>
      <p:sp>
        <p:nvSpPr>
          <p:cNvPr id="235527" name="Line 7"/>
          <p:cNvSpPr>
            <a:spLocks noChangeShapeType="1"/>
          </p:cNvSpPr>
          <p:nvPr/>
        </p:nvSpPr>
        <p:spPr bwMode="auto">
          <a:xfrm>
            <a:off x="2159000" y="3717925"/>
            <a:ext cx="360363" cy="0"/>
          </a:xfrm>
          <a:prstGeom prst="line">
            <a:avLst/>
          </a:prstGeom>
          <a:noFill/>
          <a:ln w="9525">
            <a:solidFill>
              <a:schemeClr val="tx1"/>
            </a:solidFill>
            <a:round/>
            <a:headEnd/>
            <a:tailEnd/>
          </a:ln>
          <a:effectLst/>
        </p:spPr>
        <p:txBody>
          <a:bodyPr wrap="none" anchor="ctr"/>
          <a:lstStyle/>
          <a:p>
            <a:endParaRPr lang="en-US"/>
          </a:p>
        </p:txBody>
      </p:sp>
      <p:sp>
        <p:nvSpPr>
          <p:cNvPr id="235528" name="Line 8"/>
          <p:cNvSpPr>
            <a:spLocks noChangeShapeType="1"/>
          </p:cNvSpPr>
          <p:nvPr/>
        </p:nvSpPr>
        <p:spPr bwMode="auto">
          <a:xfrm>
            <a:off x="2519363" y="3573463"/>
            <a:ext cx="0" cy="288925"/>
          </a:xfrm>
          <a:prstGeom prst="line">
            <a:avLst/>
          </a:prstGeom>
          <a:noFill/>
          <a:ln w="9525">
            <a:solidFill>
              <a:schemeClr val="tx1"/>
            </a:solidFill>
            <a:round/>
            <a:headEnd/>
            <a:tailEnd/>
          </a:ln>
          <a:effectLst/>
        </p:spPr>
        <p:txBody>
          <a:bodyPr wrap="none" anchor="ctr"/>
          <a:lstStyle/>
          <a:p>
            <a:endParaRPr lang="en-US"/>
          </a:p>
        </p:txBody>
      </p:sp>
      <p:sp>
        <p:nvSpPr>
          <p:cNvPr id="235529" name="Line 9"/>
          <p:cNvSpPr>
            <a:spLocks noChangeShapeType="1"/>
          </p:cNvSpPr>
          <p:nvPr/>
        </p:nvSpPr>
        <p:spPr bwMode="auto">
          <a:xfrm>
            <a:off x="2590800" y="3573463"/>
            <a:ext cx="0" cy="288925"/>
          </a:xfrm>
          <a:prstGeom prst="line">
            <a:avLst/>
          </a:prstGeom>
          <a:noFill/>
          <a:ln w="9525">
            <a:solidFill>
              <a:schemeClr val="tx1"/>
            </a:solidFill>
            <a:round/>
            <a:headEnd/>
            <a:tailEnd/>
          </a:ln>
          <a:effectLst/>
        </p:spPr>
        <p:txBody>
          <a:bodyPr wrap="none" anchor="ctr"/>
          <a:lstStyle/>
          <a:p>
            <a:endParaRPr lang="en-US"/>
          </a:p>
        </p:txBody>
      </p:sp>
      <p:sp>
        <p:nvSpPr>
          <p:cNvPr id="235530" name="Line 10"/>
          <p:cNvSpPr>
            <a:spLocks noChangeShapeType="1"/>
          </p:cNvSpPr>
          <p:nvPr/>
        </p:nvSpPr>
        <p:spPr bwMode="auto">
          <a:xfrm>
            <a:off x="2590800" y="3717925"/>
            <a:ext cx="396875" cy="0"/>
          </a:xfrm>
          <a:prstGeom prst="line">
            <a:avLst/>
          </a:prstGeom>
          <a:noFill/>
          <a:ln w="9525">
            <a:solidFill>
              <a:schemeClr val="tx1"/>
            </a:solidFill>
            <a:round/>
            <a:headEnd/>
            <a:tailEnd/>
          </a:ln>
          <a:effectLst/>
        </p:spPr>
        <p:txBody>
          <a:bodyPr wrap="none" anchor="ctr"/>
          <a:lstStyle/>
          <a:p>
            <a:endParaRPr lang="en-US"/>
          </a:p>
        </p:txBody>
      </p:sp>
      <p:sp>
        <p:nvSpPr>
          <p:cNvPr id="235531" name="Line 11"/>
          <p:cNvSpPr>
            <a:spLocks noChangeShapeType="1"/>
          </p:cNvSpPr>
          <p:nvPr/>
        </p:nvSpPr>
        <p:spPr bwMode="auto">
          <a:xfrm>
            <a:off x="2987675" y="3717925"/>
            <a:ext cx="0" cy="539750"/>
          </a:xfrm>
          <a:prstGeom prst="line">
            <a:avLst/>
          </a:prstGeom>
          <a:noFill/>
          <a:ln w="9525">
            <a:solidFill>
              <a:schemeClr val="tx1"/>
            </a:solidFill>
            <a:round/>
            <a:headEnd/>
            <a:tailEnd/>
          </a:ln>
          <a:effectLst/>
        </p:spPr>
        <p:txBody>
          <a:bodyPr wrap="none" anchor="ctr"/>
          <a:lstStyle/>
          <a:p>
            <a:endParaRPr lang="en-US"/>
          </a:p>
        </p:txBody>
      </p:sp>
      <p:sp>
        <p:nvSpPr>
          <p:cNvPr id="235532" name="Line 12"/>
          <p:cNvSpPr>
            <a:spLocks noChangeShapeType="1"/>
          </p:cNvSpPr>
          <p:nvPr/>
        </p:nvSpPr>
        <p:spPr bwMode="auto">
          <a:xfrm>
            <a:off x="2951163" y="4257675"/>
            <a:ext cx="252412" cy="0"/>
          </a:xfrm>
          <a:prstGeom prst="line">
            <a:avLst/>
          </a:prstGeom>
          <a:noFill/>
          <a:ln w="9525">
            <a:solidFill>
              <a:schemeClr val="tx1"/>
            </a:solidFill>
            <a:round/>
            <a:headEnd/>
            <a:tailEnd/>
          </a:ln>
          <a:effectLst/>
        </p:spPr>
        <p:txBody>
          <a:bodyPr wrap="none" anchor="ctr"/>
          <a:lstStyle/>
          <a:p>
            <a:endParaRPr lang="en-US"/>
          </a:p>
        </p:txBody>
      </p:sp>
      <p:sp>
        <p:nvSpPr>
          <p:cNvPr id="235533" name="Line 13"/>
          <p:cNvSpPr>
            <a:spLocks noChangeShapeType="1"/>
          </p:cNvSpPr>
          <p:nvPr/>
        </p:nvSpPr>
        <p:spPr bwMode="auto">
          <a:xfrm>
            <a:off x="2159000" y="3430588"/>
            <a:ext cx="323850" cy="0"/>
          </a:xfrm>
          <a:prstGeom prst="line">
            <a:avLst/>
          </a:prstGeom>
          <a:noFill/>
          <a:ln w="9525">
            <a:solidFill>
              <a:schemeClr val="tx1"/>
            </a:solidFill>
            <a:round/>
            <a:headEnd/>
            <a:tailEnd/>
          </a:ln>
          <a:effectLst/>
        </p:spPr>
        <p:txBody>
          <a:bodyPr wrap="none" anchor="ctr"/>
          <a:lstStyle/>
          <a:p>
            <a:endParaRPr lang="en-US"/>
          </a:p>
        </p:txBody>
      </p:sp>
      <p:sp>
        <p:nvSpPr>
          <p:cNvPr id="235534" name="Line 14"/>
          <p:cNvSpPr>
            <a:spLocks noChangeShapeType="1"/>
          </p:cNvSpPr>
          <p:nvPr/>
        </p:nvSpPr>
        <p:spPr bwMode="auto">
          <a:xfrm flipV="1">
            <a:off x="2482850" y="3322638"/>
            <a:ext cx="287338" cy="107950"/>
          </a:xfrm>
          <a:prstGeom prst="line">
            <a:avLst/>
          </a:prstGeom>
          <a:noFill/>
          <a:ln w="9525">
            <a:solidFill>
              <a:schemeClr val="tx1"/>
            </a:solidFill>
            <a:round/>
            <a:headEnd/>
            <a:tailEnd/>
          </a:ln>
          <a:effectLst/>
        </p:spPr>
        <p:txBody>
          <a:bodyPr wrap="none" anchor="ctr"/>
          <a:lstStyle/>
          <a:p>
            <a:endParaRPr lang="en-US"/>
          </a:p>
        </p:txBody>
      </p:sp>
      <p:sp>
        <p:nvSpPr>
          <p:cNvPr id="235535" name="Line 15"/>
          <p:cNvSpPr>
            <a:spLocks noChangeShapeType="1"/>
          </p:cNvSpPr>
          <p:nvPr/>
        </p:nvSpPr>
        <p:spPr bwMode="auto">
          <a:xfrm>
            <a:off x="2735263" y="3430588"/>
            <a:ext cx="252412" cy="0"/>
          </a:xfrm>
          <a:prstGeom prst="line">
            <a:avLst/>
          </a:prstGeom>
          <a:noFill/>
          <a:ln w="9525">
            <a:solidFill>
              <a:schemeClr val="tx1"/>
            </a:solidFill>
            <a:round/>
            <a:headEnd/>
            <a:tailEnd/>
          </a:ln>
          <a:effectLst/>
        </p:spPr>
        <p:txBody>
          <a:bodyPr wrap="none" anchor="ctr"/>
          <a:lstStyle/>
          <a:p>
            <a:endParaRPr lang="en-US"/>
          </a:p>
        </p:txBody>
      </p:sp>
      <p:sp>
        <p:nvSpPr>
          <p:cNvPr id="235536" name="Line 16"/>
          <p:cNvSpPr>
            <a:spLocks noChangeShapeType="1"/>
          </p:cNvSpPr>
          <p:nvPr/>
        </p:nvSpPr>
        <p:spPr bwMode="auto">
          <a:xfrm>
            <a:off x="2987675" y="3430588"/>
            <a:ext cx="0" cy="323850"/>
          </a:xfrm>
          <a:prstGeom prst="line">
            <a:avLst/>
          </a:prstGeom>
          <a:noFill/>
          <a:ln w="9525">
            <a:solidFill>
              <a:schemeClr val="tx1"/>
            </a:solidFill>
            <a:round/>
            <a:headEnd/>
            <a:tailEnd/>
          </a:ln>
          <a:effectLst/>
        </p:spPr>
        <p:txBody>
          <a:bodyPr wrap="none" anchor="ctr"/>
          <a:lstStyle/>
          <a:p>
            <a:endParaRPr lang="en-US"/>
          </a:p>
        </p:txBody>
      </p:sp>
      <p:sp>
        <p:nvSpPr>
          <p:cNvPr id="235537" name="Rectangle 17"/>
          <p:cNvSpPr>
            <a:spLocks noChangeArrowheads="1"/>
          </p:cNvSpPr>
          <p:nvPr/>
        </p:nvSpPr>
        <p:spPr bwMode="auto">
          <a:xfrm>
            <a:off x="3203575" y="4005263"/>
            <a:ext cx="576263" cy="504825"/>
          </a:xfrm>
          <a:prstGeom prst="rect">
            <a:avLst/>
          </a:prstGeom>
          <a:solidFill>
            <a:srgbClr val="FFCC00"/>
          </a:solidFill>
          <a:ln w="9525" algn="ctr">
            <a:solidFill>
              <a:schemeClr val="tx1"/>
            </a:solidFill>
            <a:miter lim="800000"/>
            <a:headEnd/>
            <a:tailEnd/>
          </a:ln>
          <a:effectLst/>
        </p:spPr>
        <p:txBody>
          <a:bodyPr wrap="none" anchor="ctr"/>
          <a:lstStyle/>
          <a:p>
            <a:r>
              <a:rPr lang="en-US"/>
              <a:t>ADC</a:t>
            </a:r>
          </a:p>
        </p:txBody>
      </p:sp>
      <p:sp>
        <p:nvSpPr>
          <p:cNvPr id="235538" name="Line 18"/>
          <p:cNvSpPr>
            <a:spLocks noChangeShapeType="1"/>
          </p:cNvSpPr>
          <p:nvPr/>
        </p:nvSpPr>
        <p:spPr bwMode="auto">
          <a:xfrm>
            <a:off x="3779838" y="4257675"/>
            <a:ext cx="39528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5539" name="Rectangle 19"/>
          <p:cNvSpPr>
            <a:spLocks noChangeArrowheads="1"/>
          </p:cNvSpPr>
          <p:nvPr/>
        </p:nvSpPr>
        <p:spPr bwMode="auto">
          <a:xfrm>
            <a:off x="4175125" y="3970338"/>
            <a:ext cx="539750" cy="576262"/>
          </a:xfrm>
          <a:prstGeom prst="rect">
            <a:avLst/>
          </a:prstGeom>
          <a:solidFill>
            <a:schemeClr val="accent1"/>
          </a:solidFill>
          <a:ln w="9525" algn="ctr">
            <a:solidFill>
              <a:schemeClr val="tx1"/>
            </a:solidFill>
            <a:miter lim="800000"/>
            <a:headEnd/>
            <a:tailEnd/>
          </a:ln>
          <a:effectLst/>
        </p:spPr>
        <p:txBody>
          <a:bodyPr wrap="none" anchor="ctr"/>
          <a:lstStyle/>
          <a:p>
            <a:r>
              <a:rPr lang="en-US"/>
              <a:t>DAQ</a:t>
            </a:r>
          </a:p>
        </p:txBody>
      </p:sp>
      <p:sp>
        <p:nvSpPr>
          <p:cNvPr id="235540" name="Text Box 20"/>
          <p:cNvSpPr txBox="1">
            <a:spLocks noChangeArrowheads="1"/>
          </p:cNvSpPr>
          <p:nvPr/>
        </p:nvSpPr>
        <p:spPr bwMode="auto">
          <a:xfrm>
            <a:off x="1504521" y="4589635"/>
            <a:ext cx="3627916" cy="1477328"/>
          </a:xfrm>
          <a:prstGeom prst="rect">
            <a:avLst/>
          </a:prstGeom>
          <a:noFill/>
          <a:ln w="9525" algn="ctr">
            <a:noFill/>
            <a:miter lim="800000"/>
            <a:headEnd/>
            <a:tailEnd/>
          </a:ln>
          <a:effectLst/>
        </p:spPr>
        <p:txBody>
          <a:bodyPr wrap="none">
            <a:spAutoFit/>
          </a:bodyPr>
          <a:lstStyle/>
          <a:p>
            <a:pPr marL="457200" indent="-457200" algn="l">
              <a:buFontTx/>
              <a:buAutoNum type="arabicPeriod"/>
            </a:pPr>
            <a:endParaRPr lang="en-US" smtClean="0"/>
          </a:p>
          <a:p>
            <a:pPr marL="457200" indent="-457200" algn="l">
              <a:buFontTx/>
              <a:buAutoNum type="arabicPeriod"/>
            </a:pPr>
            <a:endParaRPr lang="en-US" smtClean="0"/>
          </a:p>
          <a:p>
            <a:pPr marL="457200" indent="-457200" algn="l">
              <a:buFontTx/>
              <a:buAutoNum type="arabicPeriod"/>
            </a:pPr>
            <a:r>
              <a:rPr lang="en-US" smtClean="0"/>
              <a:t>Collect </a:t>
            </a:r>
            <a:r>
              <a:rPr lang="en-US"/>
              <a:t>charge from event</a:t>
            </a:r>
          </a:p>
          <a:p>
            <a:pPr marL="457200" indent="-457200" algn="l">
              <a:buFontTx/>
              <a:buAutoNum type="arabicPeriod"/>
            </a:pPr>
            <a:r>
              <a:rPr lang="en-US"/>
              <a:t>Convert with ADC</a:t>
            </a:r>
          </a:p>
          <a:p>
            <a:pPr marL="457200" indent="-457200" algn="l">
              <a:buFontTx/>
              <a:buAutoNum type="arabicPeriod"/>
            </a:pPr>
            <a:r>
              <a:rPr lang="en-US"/>
              <a:t>Send data to DAQ</a:t>
            </a:r>
          </a:p>
        </p:txBody>
      </p:sp>
      <p:sp>
        <p:nvSpPr>
          <p:cNvPr id="235541" name="AutoShape 21"/>
          <p:cNvSpPr>
            <a:spLocks noChangeArrowheads="1"/>
          </p:cNvSpPr>
          <p:nvPr/>
        </p:nvSpPr>
        <p:spPr bwMode="auto">
          <a:xfrm flipV="1">
            <a:off x="5078340" y="5147838"/>
            <a:ext cx="720725" cy="827087"/>
          </a:xfrm>
          <a:prstGeom prst="curvedLeftArrow">
            <a:avLst>
              <a:gd name="adj1" fmla="val 22952"/>
              <a:gd name="adj2" fmla="val 45903"/>
              <a:gd name="adj3" fmla="val 33333"/>
            </a:avLst>
          </a:prstGeom>
          <a:solidFill>
            <a:srgbClr val="FF6600"/>
          </a:solidFill>
          <a:ln w="9525">
            <a:solidFill>
              <a:schemeClr val="tx1"/>
            </a:solidFill>
            <a:miter lim="800000"/>
            <a:headEnd/>
            <a:tailEnd/>
          </a:ln>
          <a:effectLst/>
        </p:spPr>
        <p:txBody>
          <a:bodyPr wrap="none" anchor="ctr"/>
          <a:lstStyle/>
          <a:p>
            <a:endParaRPr lang="en-US"/>
          </a:p>
        </p:txBody>
      </p:sp>
      <p:sp>
        <p:nvSpPr>
          <p:cNvPr id="235524" name="AutoShape 4"/>
          <p:cNvSpPr>
            <a:spLocks noChangeArrowheads="1"/>
          </p:cNvSpPr>
          <p:nvPr/>
        </p:nvSpPr>
        <p:spPr bwMode="auto">
          <a:xfrm rot="5400000">
            <a:off x="2374901" y="3970337"/>
            <a:ext cx="576262" cy="576263"/>
          </a:xfrm>
          <a:prstGeom prst="triangle">
            <a:avLst>
              <a:gd name="adj" fmla="val 50000"/>
            </a:avLst>
          </a:prstGeom>
          <a:solidFill>
            <a:srgbClr val="FFFFFF"/>
          </a:solidFill>
          <a:ln w="9525" algn="ctr">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a:t>Double buffered</a:t>
            </a:r>
          </a:p>
        </p:txBody>
      </p:sp>
      <p:sp>
        <p:nvSpPr>
          <p:cNvPr id="236547" name="Rectangle 3"/>
          <p:cNvSpPr>
            <a:spLocks noGrp="1" noChangeArrowheads="1"/>
          </p:cNvSpPr>
          <p:nvPr>
            <p:ph idx="1"/>
          </p:nvPr>
        </p:nvSpPr>
        <p:spPr/>
        <p:txBody>
          <a:bodyPr>
            <a:normAutofit/>
          </a:bodyPr>
          <a:lstStyle/>
          <a:p>
            <a:r>
              <a:rPr lang="en-US" sz="2400"/>
              <a:t>Use a second integrator while the first is readout and reset</a:t>
            </a:r>
          </a:p>
          <a:p>
            <a:r>
              <a:rPr lang="en-US" sz="2400"/>
              <a:t>Decreases dead time significantly</a:t>
            </a:r>
          </a:p>
          <a:p>
            <a:r>
              <a:rPr lang="en-US" sz="2400"/>
              <a:t>Still for low rates</a:t>
            </a:r>
          </a:p>
          <a:p>
            <a:endParaRPr lang="en-US" sz="2400"/>
          </a:p>
        </p:txBody>
      </p:sp>
      <p:sp>
        <p:nvSpPr>
          <p:cNvPr id="42"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43" name="Slide Number Placeholder 42"/>
          <p:cNvSpPr>
            <a:spLocks noGrp="1"/>
          </p:cNvSpPr>
          <p:nvPr>
            <p:ph type="sldNum" sz="quarter" idx="11"/>
          </p:nvPr>
        </p:nvSpPr>
        <p:spPr/>
        <p:txBody>
          <a:bodyPr/>
          <a:lstStyle/>
          <a:p>
            <a:fld id="{9ECC0FC1-A78D-46C6-BB12-B0D98A81EE04}" type="slidenum">
              <a:rPr lang="en-US" smtClean="0"/>
              <a:pPr/>
              <a:t>42</a:t>
            </a:fld>
            <a:endParaRPr lang="en-US"/>
          </a:p>
        </p:txBody>
      </p:sp>
      <p:sp>
        <p:nvSpPr>
          <p:cNvPr id="236548" name="Line 4"/>
          <p:cNvSpPr>
            <a:spLocks noChangeShapeType="1"/>
          </p:cNvSpPr>
          <p:nvPr/>
        </p:nvSpPr>
        <p:spPr bwMode="auto">
          <a:xfrm>
            <a:off x="3097213" y="4148138"/>
            <a:ext cx="504825" cy="0"/>
          </a:xfrm>
          <a:prstGeom prst="line">
            <a:avLst/>
          </a:prstGeom>
          <a:noFill/>
          <a:ln w="9525">
            <a:solidFill>
              <a:schemeClr val="tx1"/>
            </a:solidFill>
            <a:round/>
            <a:headEnd/>
            <a:tailEnd/>
          </a:ln>
          <a:effectLst/>
        </p:spPr>
        <p:txBody>
          <a:bodyPr wrap="none" anchor="ctr"/>
          <a:lstStyle/>
          <a:p>
            <a:endParaRPr lang="en-US"/>
          </a:p>
        </p:txBody>
      </p:sp>
      <p:sp>
        <p:nvSpPr>
          <p:cNvPr id="236549" name="Line 5"/>
          <p:cNvSpPr>
            <a:spLocks noChangeShapeType="1"/>
          </p:cNvSpPr>
          <p:nvPr/>
        </p:nvSpPr>
        <p:spPr bwMode="auto">
          <a:xfrm flipV="1">
            <a:off x="3348038" y="3319463"/>
            <a:ext cx="0" cy="828675"/>
          </a:xfrm>
          <a:prstGeom prst="line">
            <a:avLst/>
          </a:prstGeom>
          <a:noFill/>
          <a:ln w="9525">
            <a:solidFill>
              <a:schemeClr val="tx1"/>
            </a:solidFill>
            <a:round/>
            <a:headEnd/>
            <a:tailEnd/>
          </a:ln>
          <a:effectLst/>
        </p:spPr>
        <p:txBody>
          <a:bodyPr wrap="none" anchor="ctr"/>
          <a:lstStyle/>
          <a:p>
            <a:endParaRPr lang="en-US"/>
          </a:p>
        </p:txBody>
      </p:sp>
      <p:sp>
        <p:nvSpPr>
          <p:cNvPr id="236550" name="Line 6"/>
          <p:cNvSpPr>
            <a:spLocks noChangeShapeType="1"/>
          </p:cNvSpPr>
          <p:nvPr/>
        </p:nvSpPr>
        <p:spPr bwMode="auto">
          <a:xfrm>
            <a:off x="3348038" y="3608388"/>
            <a:ext cx="360362" cy="0"/>
          </a:xfrm>
          <a:prstGeom prst="line">
            <a:avLst/>
          </a:prstGeom>
          <a:noFill/>
          <a:ln w="9525">
            <a:solidFill>
              <a:schemeClr val="tx1"/>
            </a:solidFill>
            <a:round/>
            <a:headEnd/>
            <a:tailEnd/>
          </a:ln>
          <a:effectLst/>
        </p:spPr>
        <p:txBody>
          <a:bodyPr wrap="none" anchor="ctr"/>
          <a:lstStyle/>
          <a:p>
            <a:endParaRPr lang="en-US"/>
          </a:p>
        </p:txBody>
      </p:sp>
      <p:sp>
        <p:nvSpPr>
          <p:cNvPr id="236551" name="Line 7"/>
          <p:cNvSpPr>
            <a:spLocks noChangeShapeType="1"/>
          </p:cNvSpPr>
          <p:nvPr/>
        </p:nvSpPr>
        <p:spPr bwMode="auto">
          <a:xfrm>
            <a:off x="3708400" y="3463925"/>
            <a:ext cx="0" cy="288925"/>
          </a:xfrm>
          <a:prstGeom prst="line">
            <a:avLst/>
          </a:prstGeom>
          <a:noFill/>
          <a:ln w="9525">
            <a:solidFill>
              <a:schemeClr val="tx1"/>
            </a:solidFill>
            <a:round/>
            <a:headEnd/>
            <a:tailEnd/>
          </a:ln>
          <a:effectLst/>
        </p:spPr>
        <p:txBody>
          <a:bodyPr wrap="none" anchor="ctr"/>
          <a:lstStyle/>
          <a:p>
            <a:endParaRPr lang="en-US"/>
          </a:p>
        </p:txBody>
      </p:sp>
      <p:sp>
        <p:nvSpPr>
          <p:cNvPr id="236552" name="Line 8"/>
          <p:cNvSpPr>
            <a:spLocks noChangeShapeType="1"/>
          </p:cNvSpPr>
          <p:nvPr/>
        </p:nvSpPr>
        <p:spPr bwMode="auto">
          <a:xfrm>
            <a:off x="3779838" y="3463925"/>
            <a:ext cx="0" cy="288925"/>
          </a:xfrm>
          <a:prstGeom prst="line">
            <a:avLst/>
          </a:prstGeom>
          <a:noFill/>
          <a:ln w="9525">
            <a:solidFill>
              <a:schemeClr val="tx1"/>
            </a:solidFill>
            <a:round/>
            <a:headEnd/>
            <a:tailEnd/>
          </a:ln>
          <a:effectLst/>
        </p:spPr>
        <p:txBody>
          <a:bodyPr wrap="none" anchor="ctr"/>
          <a:lstStyle/>
          <a:p>
            <a:endParaRPr lang="en-US"/>
          </a:p>
        </p:txBody>
      </p:sp>
      <p:sp>
        <p:nvSpPr>
          <p:cNvPr id="236553" name="Line 9"/>
          <p:cNvSpPr>
            <a:spLocks noChangeShapeType="1"/>
          </p:cNvSpPr>
          <p:nvPr/>
        </p:nvSpPr>
        <p:spPr bwMode="auto">
          <a:xfrm>
            <a:off x="3779838" y="3608388"/>
            <a:ext cx="396875" cy="0"/>
          </a:xfrm>
          <a:prstGeom prst="line">
            <a:avLst/>
          </a:prstGeom>
          <a:noFill/>
          <a:ln w="9525">
            <a:solidFill>
              <a:schemeClr val="tx1"/>
            </a:solidFill>
            <a:round/>
            <a:headEnd/>
            <a:tailEnd/>
          </a:ln>
          <a:effectLst/>
        </p:spPr>
        <p:txBody>
          <a:bodyPr wrap="none" anchor="ctr"/>
          <a:lstStyle/>
          <a:p>
            <a:endParaRPr lang="en-US"/>
          </a:p>
        </p:txBody>
      </p:sp>
      <p:sp>
        <p:nvSpPr>
          <p:cNvPr id="236554" name="Line 10"/>
          <p:cNvSpPr>
            <a:spLocks noChangeShapeType="1"/>
          </p:cNvSpPr>
          <p:nvPr/>
        </p:nvSpPr>
        <p:spPr bwMode="auto">
          <a:xfrm>
            <a:off x="4176713" y="3608388"/>
            <a:ext cx="0" cy="539750"/>
          </a:xfrm>
          <a:prstGeom prst="line">
            <a:avLst/>
          </a:prstGeom>
          <a:noFill/>
          <a:ln w="9525">
            <a:solidFill>
              <a:schemeClr val="tx1"/>
            </a:solidFill>
            <a:round/>
            <a:headEnd/>
            <a:tailEnd/>
          </a:ln>
          <a:effectLst/>
        </p:spPr>
        <p:txBody>
          <a:bodyPr wrap="none" anchor="ctr"/>
          <a:lstStyle/>
          <a:p>
            <a:endParaRPr lang="en-US"/>
          </a:p>
        </p:txBody>
      </p:sp>
      <p:sp>
        <p:nvSpPr>
          <p:cNvPr id="236555" name="Line 11"/>
          <p:cNvSpPr>
            <a:spLocks noChangeShapeType="1"/>
          </p:cNvSpPr>
          <p:nvPr/>
        </p:nvSpPr>
        <p:spPr bwMode="auto">
          <a:xfrm>
            <a:off x="4140200" y="4148138"/>
            <a:ext cx="252413" cy="0"/>
          </a:xfrm>
          <a:prstGeom prst="line">
            <a:avLst/>
          </a:prstGeom>
          <a:noFill/>
          <a:ln w="9525">
            <a:solidFill>
              <a:schemeClr val="tx1"/>
            </a:solidFill>
            <a:round/>
            <a:headEnd/>
            <a:tailEnd/>
          </a:ln>
          <a:effectLst/>
        </p:spPr>
        <p:txBody>
          <a:bodyPr wrap="none" anchor="ctr"/>
          <a:lstStyle/>
          <a:p>
            <a:endParaRPr lang="en-US"/>
          </a:p>
        </p:txBody>
      </p:sp>
      <p:sp>
        <p:nvSpPr>
          <p:cNvPr id="236556" name="Line 12"/>
          <p:cNvSpPr>
            <a:spLocks noChangeShapeType="1"/>
          </p:cNvSpPr>
          <p:nvPr/>
        </p:nvSpPr>
        <p:spPr bwMode="auto">
          <a:xfrm>
            <a:off x="3348038" y="3321050"/>
            <a:ext cx="323850" cy="0"/>
          </a:xfrm>
          <a:prstGeom prst="line">
            <a:avLst/>
          </a:prstGeom>
          <a:noFill/>
          <a:ln w="9525">
            <a:solidFill>
              <a:schemeClr val="tx1"/>
            </a:solidFill>
            <a:round/>
            <a:headEnd/>
            <a:tailEnd/>
          </a:ln>
          <a:effectLst/>
        </p:spPr>
        <p:txBody>
          <a:bodyPr wrap="none" anchor="ctr"/>
          <a:lstStyle/>
          <a:p>
            <a:endParaRPr lang="en-US"/>
          </a:p>
        </p:txBody>
      </p:sp>
      <p:sp>
        <p:nvSpPr>
          <p:cNvPr id="236557" name="Line 13"/>
          <p:cNvSpPr>
            <a:spLocks noChangeShapeType="1"/>
          </p:cNvSpPr>
          <p:nvPr/>
        </p:nvSpPr>
        <p:spPr bwMode="auto">
          <a:xfrm flipV="1">
            <a:off x="3671888" y="3282950"/>
            <a:ext cx="252412" cy="38100"/>
          </a:xfrm>
          <a:prstGeom prst="line">
            <a:avLst/>
          </a:prstGeom>
          <a:noFill/>
          <a:ln w="9525">
            <a:solidFill>
              <a:schemeClr val="tx1"/>
            </a:solidFill>
            <a:round/>
            <a:headEnd/>
            <a:tailEnd/>
          </a:ln>
          <a:effectLst/>
        </p:spPr>
        <p:txBody>
          <a:bodyPr wrap="none" anchor="ctr"/>
          <a:lstStyle/>
          <a:p>
            <a:endParaRPr lang="en-US"/>
          </a:p>
        </p:txBody>
      </p:sp>
      <p:sp>
        <p:nvSpPr>
          <p:cNvPr id="236558" name="Line 14"/>
          <p:cNvSpPr>
            <a:spLocks noChangeShapeType="1"/>
          </p:cNvSpPr>
          <p:nvPr/>
        </p:nvSpPr>
        <p:spPr bwMode="auto">
          <a:xfrm>
            <a:off x="3924300" y="3321050"/>
            <a:ext cx="252413" cy="0"/>
          </a:xfrm>
          <a:prstGeom prst="line">
            <a:avLst/>
          </a:prstGeom>
          <a:noFill/>
          <a:ln w="9525">
            <a:solidFill>
              <a:schemeClr val="tx1"/>
            </a:solidFill>
            <a:round/>
            <a:headEnd/>
            <a:tailEnd/>
          </a:ln>
          <a:effectLst/>
        </p:spPr>
        <p:txBody>
          <a:bodyPr wrap="none" anchor="ctr"/>
          <a:lstStyle/>
          <a:p>
            <a:endParaRPr lang="en-US"/>
          </a:p>
        </p:txBody>
      </p:sp>
      <p:sp>
        <p:nvSpPr>
          <p:cNvPr id="236559" name="Line 15"/>
          <p:cNvSpPr>
            <a:spLocks noChangeShapeType="1"/>
          </p:cNvSpPr>
          <p:nvPr/>
        </p:nvSpPr>
        <p:spPr bwMode="auto">
          <a:xfrm>
            <a:off x="4176713" y="3321050"/>
            <a:ext cx="0" cy="323850"/>
          </a:xfrm>
          <a:prstGeom prst="line">
            <a:avLst/>
          </a:prstGeom>
          <a:noFill/>
          <a:ln w="9525">
            <a:solidFill>
              <a:schemeClr val="tx1"/>
            </a:solidFill>
            <a:round/>
            <a:headEnd/>
            <a:tailEnd/>
          </a:ln>
          <a:effectLst/>
        </p:spPr>
        <p:txBody>
          <a:bodyPr wrap="none" anchor="ctr"/>
          <a:lstStyle/>
          <a:p>
            <a:endParaRPr lang="en-US"/>
          </a:p>
        </p:txBody>
      </p:sp>
      <p:sp>
        <p:nvSpPr>
          <p:cNvPr id="236560" name="Rectangle 16"/>
          <p:cNvSpPr>
            <a:spLocks noChangeArrowheads="1"/>
          </p:cNvSpPr>
          <p:nvPr/>
        </p:nvSpPr>
        <p:spPr bwMode="auto">
          <a:xfrm>
            <a:off x="4716463" y="4398963"/>
            <a:ext cx="576262" cy="504825"/>
          </a:xfrm>
          <a:prstGeom prst="rect">
            <a:avLst/>
          </a:prstGeom>
          <a:solidFill>
            <a:srgbClr val="FFCC00"/>
          </a:solidFill>
          <a:ln w="9525" algn="ctr">
            <a:solidFill>
              <a:schemeClr val="tx1"/>
            </a:solidFill>
            <a:miter lim="800000"/>
            <a:headEnd/>
            <a:tailEnd/>
          </a:ln>
          <a:effectLst/>
        </p:spPr>
        <p:txBody>
          <a:bodyPr wrap="none" anchor="ctr"/>
          <a:lstStyle/>
          <a:p>
            <a:r>
              <a:rPr lang="en-US"/>
              <a:t>ADC</a:t>
            </a:r>
          </a:p>
        </p:txBody>
      </p:sp>
      <p:sp>
        <p:nvSpPr>
          <p:cNvPr id="236561" name="Line 17"/>
          <p:cNvSpPr>
            <a:spLocks noChangeShapeType="1"/>
          </p:cNvSpPr>
          <p:nvPr/>
        </p:nvSpPr>
        <p:spPr bwMode="auto">
          <a:xfrm>
            <a:off x="5292725" y="4651375"/>
            <a:ext cx="39528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6562" name="Rectangle 18"/>
          <p:cNvSpPr>
            <a:spLocks noChangeArrowheads="1"/>
          </p:cNvSpPr>
          <p:nvPr/>
        </p:nvSpPr>
        <p:spPr bwMode="auto">
          <a:xfrm>
            <a:off x="5688013" y="4364038"/>
            <a:ext cx="539750" cy="576262"/>
          </a:xfrm>
          <a:prstGeom prst="rect">
            <a:avLst/>
          </a:prstGeom>
          <a:solidFill>
            <a:schemeClr val="accent1"/>
          </a:solidFill>
          <a:ln w="9525" algn="ctr">
            <a:solidFill>
              <a:schemeClr val="tx1"/>
            </a:solidFill>
            <a:miter lim="800000"/>
            <a:headEnd/>
            <a:tailEnd/>
          </a:ln>
          <a:effectLst/>
        </p:spPr>
        <p:txBody>
          <a:bodyPr wrap="none" anchor="ctr"/>
          <a:lstStyle/>
          <a:p>
            <a:r>
              <a:rPr lang="en-US"/>
              <a:t>DAQ</a:t>
            </a:r>
          </a:p>
        </p:txBody>
      </p:sp>
      <p:sp>
        <p:nvSpPr>
          <p:cNvPr id="236565" name="AutoShape 21"/>
          <p:cNvSpPr>
            <a:spLocks noChangeArrowheads="1"/>
          </p:cNvSpPr>
          <p:nvPr/>
        </p:nvSpPr>
        <p:spPr bwMode="auto">
          <a:xfrm rot="5400000">
            <a:off x="3563937" y="3860801"/>
            <a:ext cx="576263" cy="576262"/>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6566" name="Line 22"/>
          <p:cNvSpPr>
            <a:spLocks noChangeShapeType="1"/>
          </p:cNvSpPr>
          <p:nvPr/>
        </p:nvSpPr>
        <p:spPr bwMode="auto">
          <a:xfrm>
            <a:off x="3097213" y="5335588"/>
            <a:ext cx="504825" cy="0"/>
          </a:xfrm>
          <a:prstGeom prst="line">
            <a:avLst/>
          </a:prstGeom>
          <a:noFill/>
          <a:ln w="9525">
            <a:solidFill>
              <a:schemeClr val="tx1"/>
            </a:solidFill>
            <a:round/>
            <a:headEnd/>
            <a:tailEnd/>
          </a:ln>
          <a:effectLst/>
        </p:spPr>
        <p:txBody>
          <a:bodyPr wrap="none" anchor="ctr"/>
          <a:lstStyle/>
          <a:p>
            <a:endParaRPr lang="en-US"/>
          </a:p>
        </p:txBody>
      </p:sp>
      <p:sp>
        <p:nvSpPr>
          <p:cNvPr id="236567" name="Line 23"/>
          <p:cNvSpPr>
            <a:spLocks noChangeShapeType="1"/>
          </p:cNvSpPr>
          <p:nvPr/>
        </p:nvSpPr>
        <p:spPr bwMode="auto">
          <a:xfrm flipV="1">
            <a:off x="3348038" y="4506913"/>
            <a:ext cx="0" cy="828675"/>
          </a:xfrm>
          <a:prstGeom prst="line">
            <a:avLst/>
          </a:prstGeom>
          <a:noFill/>
          <a:ln w="9525">
            <a:solidFill>
              <a:schemeClr val="tx1"/>
            </a:solidFill>
            <a:round/>
            <a:headEnd/>
            <a:tailEnd/>
          </a:ln>
          <a:effectLst/>
        </p:spPr>
        <p:txBody>
          <a:bodyPr wrap="none" anchor="ctr"/>
          <a:lstStyle/>
          <a:p>
            <a:endParaRPr lang="en-US"/>
          </a:p>
        </p:txBody>
      </p:sp>
      <p:sp>
        <p:nvSpPr>
          <p:cNvPr id="236568" name="Line 24"/>
          <p:cNvSpPr>
            <a:spLocks noChangeShapeType="1"/>
          </p:cNvSpPr>
          <p:nvPr/>
        </p:nvSpPr>
        <p:spPr bwMode="auto">
          <a:xfrm>
            <a:off x="3348038" y="4795838"/>
            <a:ext cx="360362" cy="0"/>
          </a:xfrm>
          <a:prstGeom prst="line">
            <a:avLst/>
          </a:prstGeom>
          <a:noFill/>
          <a:ln w="9525">
            <a:solidFill>
              <a:schemeClr val="tx1"/>
            </a:solidFill>
            <a:round/>
            <a:headEnd/>
            <a:tailEnd/>
          </a:ln>
          <a:effectLst/>
        </p:spPr>
        <p:txBody>
          <a:bodyPr wrap="none" anchor="ctr"/>
          <a:lstStyle/>
          <a:p>
            <a:endParaRPr lang="en-US"/>
          </a:p>
        </p:txBody>
      </p:sp>
      <p:sp>
        <p:nvSpPr>
          <p:cNvPr id="236569" name="Line 25"/>
          <p:cNvSpPr>
            <a:spLocks noChangeShapeType="1"/>
          </p:cNvSpPr>
          <p:nvPr/>
        </p:nvSpPr>
        <p:spPr bwMode="auto">
          <a:xfrm>
            <a:off x="3708400" y="4651375"/>
            <a:ext cx="0" cy="288925"/>
          </a:xfrm>
          <a:prstGeom prst="line">
            <a:avLst/>
          </a:prstGeom>
          <a:noFill/>
          <a:ln w="9525">
            <a:solidFill>
              <a:schemeClr val="tx1"/>
            </a:solidFill>
            <a:round/>
            <a:headEnd/>
            <a:tailEnd/>
          </a:ln>
          <a:effectLst/>
        </p:spPr>
        <p:txBody>
          <a:bodyPr wrap="none" anchor="ctr"/>
          <a:lstStyle/>
          <a:p>
            <a:endParaRPr lang="en-US"/>
          </a:p>
        </p:txBody>
      </p:sp>
      <p:sp>
        <p:nvSpPr>
          <p:cNvPr id="236570" name="Line 26"/>
          <p:cNvSpPr>
            <a:spLocks noChangeShapeType="1"/>
          </p:cNvSpPr>
          <p:nvPr/>
        </p:nvSpPr>
        <p:spPr bwMode="auto">
          <a:xfrm>
            <a:off x="3779838" y="4651375"/>
            <a:ext cx="0" cy="288925"/>
          </a:xfrm>
          <a:prstGeom prst="line">
            <a:avLst/>
          </a:prstGeom>
          <a:noFill/>
          <a:ln w="9525">
            <a:solidFill>
              <a:schemeClr val="tx1"/>
            </a:solidFill>
            <a:round/>
            <a:headEnd/>
            <a:tailEnd/>
          </a:ln>
          <a:effectLst/>
        </p:spPr>
        <p:txBody>
          <a:bodyPr wrap="none" anchor="ctr"/>
          <a:lstStyle/>
          <a:p>
            <a:endParaRPr lang="en-US"/>
          </a:p>
        </p:txBody>
      </p:sp>
      <p:sp>
        <p:nvSpPr>
          <p:cNvPr id="236571" name="Line 27"/>
          <p:cNvSpPr>
            <a:spLocks noChangeShapeType="1"/>
          </p:cNvSpPr>
          <p:nvPr/>
        </p:nvSpPr>
        <p:spPr bwMode="auto">
          <a:xfrm>
            <a:off x="3779838" y="4795838"/>
            <a:ext cx="396875" cy="0"/>
          </a:xfrm>
          <a:prstGeom prst="line">
            <a:avLst/>
          </a:prstGeom>
          <a:noFill/>
          <a:ln w="9525">
            <a:solidFill>
              <a:schemeClr val="tx1"/>
            </a:solidFill>
            <a:round/>
            <a:headEnd/>
            <a:tailEnd/>
          </a:ln>
          <a:effectLst/>
        </p:spPr>
        <p:txBody>
          <a:bodyPr wrap="none" anchor="ctr"/>
          <a:lstStyle/>
          <a:p>
            <a:endParaRPr lang="en-US"/>
          </a:p>
        </p:txBody>
      </p:sp>
      <p:sp>
        <p:nvSpPr>
          <p:cNvPr id="236572" name="Line 28"/>
          <p:cNvSpPr>
            <a:spLocks noChangeShapeType="1"/>
          </p:cNvSpPr>
          <p:nvPr/>
        </p:nvSpPr>
        <p:spPr bwMode="auto">
          <a:xfrm>
            <a:off x="4176713" y="4795838"/>
            <a:ext cx="0" cy="539750"/>
          </a:xfrm>
          <a:prstGeom prst="line">
            <a:avLst/>
          </a:prstGeom>
          <a:noFill/>
          <a:ln w="9525">
            <a:solidFill>
              <a:schemeClr val="tx1"/>
            </a:solidFill>
            <a:round/>
            <a:headEnd/>
            <a:tailEnd/>
          </a:ln>
          <a:effectLst/>
        </p:spPr>
        <p:txBody>
          <a:bodyPr wrap="none" anchor="ctr"/>
          <a:lstStyle/>
          <a:p>
            <a:endParaRPr lang="en-US"/>
          </a:p>
        </p:txBody>
      </p:sp>
      <p:sp>
        <p:nvSpPr>
          <p:cNvPr id="236573" name="Line 29"/>
          <p:cNvSpPr>
            <a:spLocks noChangeShapeType="1"/>
          </p:cNvSpPr>
          <p:nvPr/>
        </p:nvSpPr>
        <p:spPr bwMode="auto">
          <a:xfrm>
            <a:off x="4140200" y="5335588"/>
            <a:ext cx="252413" cy="0"/>
          </a:xfrm>
          <a:prstGeom prst="line">
            <a:avLst/>
          </a:prstGeom>
          <a:noFill/>
          <a:ln w="9525">
            <a:solidFill>
              <a:schemeClr val="tx1"/>
            </a:solidFill>
            <a:round/>
            <a:headEnd/>
            <a:tailEnd/>
          </a:ln>
          <a:effectLst/>
        </p:spPr>
        <p:txBody>
          <a:bodyPr wrap="none" anchor="ctr"/>
          <a:lstStyle/>
          <a:p>
            <a:endParaRPr lang="en-US"/>
          </a:p>
        </p:txBody>
      </p:sp>
      <p:sp>
        <p:nvSpPr>
          <p:cNvPr id="236574" name="Line 30"/>
          <p:cNvSpPr>
            <a:spLocks noChangeShapeType="1"/>
          </p:cNvSpPr>
          <p:nvPr/>
        </p:nvSpPr>
        <p:spPr bwMode="auto">
          <a:xfrm>
            <a:off x="3348038" y="4508500"/>
            <a:ext cx="323850" cy="0"/>
          </a:xfrm>
          <a:prstGeom prst="line">
            <a:avLst/>
          </a:prstGeom>
          <a:noFill/>
          <a:ln w="9525">
            <a:solidFill>
              <a:schemeClr val="tx1"/>
            </a:solidFill>
            <a:round/>
            <a:headEnd/>
            <a:tailEnd/>
          </a:ln>
          <a:effectLst/>
        </p:spPr>
        <p:txBody>
          <a:bodyPr wrap="none" anchor="ctr"/>
          <a:lstStyle/>
          <a:p>
            <a:endParaRPr lang="en-US"/>
          </a:p>
        </p:txBody>
      </p:sp>
      <p:sp>
        <p:nvSpPr>
          <p:cNvPr id="236575" name="Line 31"/>
          <p:cNvSpPr>
            <a:spLocks noChangeShapeType="1"/>
          </p:cNvSpPr>
          <p:nvPr/>
        </p:nvSpPr>
        <p:spPr bwMode="auto">
          <a:xfrm flipV="1">
            <a:off x="3671888" y="4400550"/>
            <a:ext cx="287337" cy="107950"/>
          </a:xfrm>
          <a:prstGeom prst="line">
            <a:avLst/>
          </a:prstGeom>
          <a:noFill/>
          <a:ln w="9525">
            <a:solidFill>
              <a:schemeClr val="tx1"/>
            </a:solidFill>
            <a:round/>
            <a:headEnd/>
            <a:tailEnd/>
          </a:ln>
          <a:effectLst/>
        </p:spPr>
        <p:txBody>
          <a:bodyPr wrap="none" anchor="ctr"/>
          <a:lstStyle/>
          <a:p>
            <a:endParaRPr lang="en-US"/>
          </a:p>
        </p:txBody>
      </p:sp>
      <p:sp>
        <p:nvSpPr>
          <p:cNvPr id="236576" name="Line 32"/>
          <p:cNvSpPr>
            <a:spLocks noChangeShapeType="1"/>
          </p:cNvSpPr>
          <p:nvPr/>
        </p:nvSpPr>
        <p:spPr bwMode="auto">
          <a:xfrm>
            <a:off x="3924300" y="4508500"/>
            <a:ext cx="252413" cy="0"/>
          </a:xfrm>
          <a:prstGeom prst="line">
            <a:avLst/>
          </a:prstGeom>
          <a:noFill/>
          <a:ln w="9525">
            <a:solidFill>
              <a:schemeClr val="tx1"/>
            </a:solidFill>
            <a:round/>
            <a:headEnd/>
            <a:tailEnd/>
          </a:ln>
          <a:effectLst/>
        </p:spPr>
        <p:txBody>
          <a:bodyPr wrap="none" anchor="ctr"/>
          <a:lstStyle/>
          <a:p>
            <a:endParaRPr lang="en-US"/>
          </a:p>
        </p:txBody>
      </p:sp>
      <p:sp>
        <p:nvSpPr>
          <p:cNvPr id="236577" name="Line 33"/>
          <p:cNvSpPr>
            <a:spLocks noChangeShapeType="1"/>
          </p:cNvSpPr>
          <p:nvPr/>
        </p:nvSpPr>
        <p:spPr bwMode="auto">
          <a:xfrm>
            <a:off x="4176713" y="4508500"/>
            <a:ext cx="0" cy="323850"/>
          </a:xfrm>
          <a:prstGeom prst="line">
            <a:avLst/>
          </a:prstGeom>
          <a:noFill/>
          <a:ln w="9525">
            <a:solidFill>
              <a:schemeClr val="tx1"/>
            </a:solidFill>
            <a:round/>
            <a:headEnd/>
            <a:tailEnd/>
          </a:ln>
          <a:effectLst/>
        </p:spPr>
        <p:txBody>
          <a:bodyPr wrap="none" anchor="ctr"/>
          <a:lstStyle/>
          <a:p>
            <a:endParaRPr lang="en-US"/>
          </a:p>
        </p:txBody>
      </p:sp>
      <p:sp>
        <p:nvSpPr>
          <p:cNvPr id="236578" name="AutoShape 34"/>
          <p:cNvSpPr>
            <a:spLocks noChangeArrowheads="1"/>
          </p:cNvSpPr>
          <p:nvPr/>
        </p:nvSpPr>
        <p:spPr bwMode="auto">
          <a:xfrm rot="5400000">
            <a:off x="3563937" y="5048251"/>
            <a:ext cx="576263" cy="576262"/>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6580" name="Line 36"/>
          <p:cNvSpPr>
            <a:spLocks noChangeShapeType="1"/>
          </p:cNvSpPr>
          <p:nvPr/>
        </p:nvSpPr>
        <p:spPr bwMode="auto">
          <a:xfrm flipH="1" flipV="1">
            <a:off x="2592388" y="4724400"/>
            <a:ext cx="323850" cy="0"/>
          </a:xfrm>
          <a:prstGeom prst="line">
            <a:avLst/>
          </a:prstGeom>
          <a:noFill/>
          <a:ln w="9525">
            <a:solidFill>
              <a:schemeClr val="tx1"/>
            </a:solidFill>
            <a:round/>
            <a:headEnd/>
            <a:tailEnd/>
          </a:ln>
          <a:effectLst/>
        </p:spPr>
        <p:txBody>
          <a:bodyPr wrap="none" anchor="ctr"/>
          <a:lstStyle/>
          <a:p>
            <a:endParaRPr lang="en-US"/>
          </a:p>
        </p:txBody>
      </p:sp>
      <p:sp>
        <p:nvSpPr>
          <p:cNvPr id="236581" name="Line 37"/>
          <p:cNvSpPr>
            <a:spLocks noChangeShapeType="1"/>
          </p:cNvSpPr>
          <p:nvPr/>
        </p:nvSpPr>
        <p:spPr bwMode="auto">
          <a:xfrm flipH="1">
            <a:off x="4535488" y="4651375"/>
            <a:ext cx="180975" cy="0"/>
          </a:xfrm>
          <a:prstGeom prst="line">
            <a:avLst/>
          </a:prstGeom>
          <a:noFill/>
          <a:ln w="9525">
            <a:solidFill>
              <a:schemeClr val="tx1"/>
            </a:solidFill>
            <a:round/>
            <a:headEnd/>
            <a:tailEnd/>
          </a:ln>
          <a:effectLst/>
        </p:spPr>
        <p:txBody>
          <a:bodyPr wrap="none" anchor="ctr"/>
          <a:lstStyle/>
          <a:p>
            <a:endParaRPr lang="en-US"/>
          </a:p>
        </p:txBody>
      </p:sp>
      <p:sp>
        <p:nvSpPr>
          <p:cNvPr id="236582" name="Line 38"/>
          <p:cNvSpPr>
            <a:spLocks noChangeShapeType="1"/>
          </p:cNvSpPr>
          <p:nvPr/>
        </p:nvSpPr>
        <p:spPr bwMode="auto">
          <a:xfrm>
            <a:off x="4392613" y="4148138"/>
            <a:ext cx="0" cy="431800"/>
          </a:xfrm>
          <a:prstGeom prst="line">
            <a:avLst/>
          </a:prstGeom>
          <a:noFill/>
          <a:ln w="9525">
            <a:solidFill>
              <a:schemeClr val="tx1"/>
            </a:solidFill>
            <a:round/>
            <a:headEnd/>
            <a:tailEnd/>
          </a:ln>
          <a:effectLst/>
        </p:spPr>
        <p:txBody>
          <a:bodyPr wrap="none" anchor="ctr"/>
          <a:lstStyle/>
          <a:p>
            <a:endParaRPr lang="en-US"/>
          </a:p>
        </p:txBody>
      </p:sp>
      <p:sp>
        <p:nvSpPr>
          <p:cNvPr id="236583" name="Line 39"/>
          <p:cNvSpPr>
            <a:spLocks noChangeShapeType="1"/>
          </p:cNvSpPr>
          <p:nvPr/>
        </p:nvSpPr>
        <p:spPr bwMode="auto">
          <a:xfrm>
            <a:off x="4392613" y="4832350"/>
            <a:ext cx="0" cy="503238"/>
          </a:xfrm>
          <a:prstGeom prst="line">
            <a:avLst/>
          </a:prstGeom>
          <a:noFill/>
          <a:ln w="9525">
            <a:solidFill>
              <a:schemeClr val="tx1"/>
            </a:solidFill>
            <a:round/>
            <a:headEnd/>
            <a:tailEnd/>
          </a:ln>
          <a:effectLst/>
        </p:spPr>
        <p:txBody>
          <a:bodyPr wrap="none" anchor="ctr"/>
          <a:lstStyle/>
          <a:p>
            <a:endParaRPr lang="en-US"/>
          </a:p>
        </p:txBody>
      </p:sp>
      <p:sp>
        <p:nvSpPr>
          <p:cNvPr id="236584" name="Line 40"/>
          <p:cNvSpPr>
            <a:spLocks noChangeShapeType="1"/>
          </p:cNvSpPr>
          <p:nvPr/>
        </p:nvSpPr>
        <p:spPr bwMode="auto">
          <a:xfrm flipH="1">
            <a:off x="4319588" y="4651375"/>
            <a:ext cx="215900" cy="179388"/>
          </a:xfrm>
          <a:prstGeom prst="line">
            <a:avLst/>
          </a:prstGeom>
          <a:noFill/>
          <a:ln w="9525">
            <a:solidFill>
              <a:schemeClr val="tx1"/>
            </a:solidFill>
            <a:round/>
            <a:headEnd/>
            <a:tailEnd/>
          </a:ln>
          <a:effectLst/>
        </p:spPr>
        <p:txBody>
          <a:bodyPr wrap="none" anchor="ctr"/>
          <a:lstStyle/>
          <a:p>
            <a:endParaRPr lang="en-US"/>
          </a:p>
        </p:txBody>
      </p:sp>
      <p:sp>
        <p:nvSpPr>
          <p:cNvPr id="236585" name="Line 41"/>
          <p:cNvSpPr>
            <a:spLocks noChangeShapeType="1"/>
          </p:cNvSpPr>
          <p:nvPr/>
        </p:nvSpPr>
        <p:spPr bwMode="auto">
          <a:xfrm>
            <a:off x="3095625" y="4148138"/>
            <a:ext cx="0" cy="503237"/>
          </a:xfrm>
          <a:prstGeom prst="line">
            <a:avLst/>
          </a:prstGeom>
          <a:noFill/>
          <a:ln w="9525">
            <a:solidFill>
              <a:schemeClr val="tx1"/>
            </a:solidFill>
            <a:round/>
            <a:headEnd/>
            <a:tailEnd/>
          </a:ln>
          <a:effectLst/>
        </p:spPr>
        <p:txBody>
          <a:bodyPr wrap="none" anchor="ctr"/>
          <a:lstStyle/>
          <a:p>
            <a:endParaRPr lang="en-US"/>
          </a:p>
        </p:txBody>
      </p:sp>
      <p:sp>
        <p:nvSpPr>
          <p:cNvPr id="236586" name="Line 42"/>
          <p:cNvSpPr>
            <a:spLocks noChangeShapeType="1"/>
          </p:cNvSpPr>
          <p:nvPr/>
        </p:nvSpPr>
        <p:spPr bwMode="auto">
          <a:xfrm>
            <a:off x="3095625" y="4832350"/>
            <a:ext cx="0" cy="503238"/>
          </a:xfrm>
          <a:prstGeom prst="line">
            <a:avLst/>
          </a:prstGeom>
          <a:noFill/>
          <a:ln w="9525">
            <a:solidFill>
              <a:schemeClr val="tx1"/>
            </a:solidFill>
            <a:round/>
            <a:headEnd/>
            <a:tailEnd/>
          </a:ln>
          <a:effectLst/>
        </p:spPr>
        <p:txBody>
          <a:bodyPr wrap="none" anchor="ctr"/>
          <a:lstStyle/>
          <a:p>
            <a:endParaRPr lang="en-US"/>
          </a:p>
        </p:txBody>
      </p:sp>
      <p:sp>
        <p:nvSpPr>
          <p:cNvPr id="236587" name="Line 43"/>
          <p:cNvSpPr>
            <a:spLocks noChangeShapeType="1"/>
          </p:cNvSpPr>
          <p:nvPr/>
        </p:nvSpPr>
        <p:spPr bwMode="auto">
          <a:xfrm>
            <a:off x="2916238" y="4724400"/>
            <a:ext cx="252412" cy="10795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t>Multiple event buffers</a:t>
            </a:r>
          </a:p>
        </p:txBody>
      </p:sp>
      <p:sp>
        <p:nvSpPr>
          <p:cNvPr id="237571" name="Rectangle 3"/>
          <p:cNvSpPr>
            <a:spLocks noGrp="1" noChangeArrowheads="1"/>
          </p:cNvSpPr>
          <p:nvPr>
            <p:ph idx="1"/>
          </p:nvPr>
        </p:nvSpPr>
        <p:spPr/>
        <p:txBody>
          <a:bodyPr>
            <a:normAutofit/>
          </a:bodyPr>
          <a:lstStyle/>
          <a:p>
            <a:pPr>
              <a:lnSpc>
                <a:spcPct val="90000"/>
              </a:lnSpc>
            </a:pPr>
            <a:r>
              <a:rPr lang="en-US" sz="2000"/>
              <a:t>Good for experiments with short spills and large spacing between </a:t>
            </a:r>
            <a:r>
              <a:rPr lang="en-US" sz="2000" smtClean="0"/>
              <a:t>spills (e.g. fixed target experiment at SPS)</a:t>
            </a:r>
            <a:endParaRPr lang="en-US" sz="2000"/>
          </a:p>
          <a:p>
            <a:pPr>
              <a:lnSpc>
                <a:spcPct val="90000"/>
              </a:lnSpc>
            </a:pPr>
            <a:r>
              <a:rPr lang="en-US" sz="2000"/>
              <a:t>Fill up event buffers during spill (high rate</a:t>
            </a:r>
            <a:r>
              <a:rPr lang="en-US" sz="2000" smtClean="0"/>
              <a:t>)</a:t>
            </a:r>
            <a:endParaRPr lang="en-US" sz="2000"/>
          </a:p>
          <a:p>
            <a:pPr>
              <a:lnSpc>
                <a:spcPct val="90000"/>
              </a:lnSpc>
            </a:pPr>
            <a:r>
              <a:rPr lang="en-US" sz="2000"/>
              <a:t>Readout between spills (low rate</a:t>
            </a:r>
            <a:r>
              <a:rPr lang="en-US" sz="2000" smtClean="0"/>
              <a:t>)</a:t>
            </a:r>
            <a:endParaRPr lang="en-US" sz="2000"/>
          </a:p>
          <a:p>
            <a:pPr>
              <a:lnSpc>
                <a:spcPct val="90000"/>
              </a:lnSpc>
            </a:pPr>
            <a:r>
              <a:rPr lang="en-US" sz="2000"/>
              <a:t>ADC can possibly be shared across channels</a:t>
            </a:r>
          </a:p>
          <a:p>
            <a:pPr>
              <a:lnSpc>
                <a:spcPct val="90000"/>
              </a:lnSpc>
            </a:pPr>
            <a:r>
              <a:rPr lang="en-US" sz="2000"/>
              <a:t>Buffering can also be done </a:t>
            </a:r>
            <a:r>
              <a:rPr lang="en-US" sz="2000" smtClean="0"/>
              <a:t>digitally (in RAM)</a:t>
            </a:r>
            <a:endParaRPr lang="en-US" sz="2000"/>
          </a:p>
          <a:p>
            <a:pPr>
              <a:lnSpc>
                <a:spcPct val="90000"/>
              </a:lnSpc>
            </a:pPr>
            <a:endParaRPr lang="en-US" sz="2000"/>
          </a:p>
        </p:txBody>
      </p:sp>
      <p:sp>
        <p:nvSpPr>
          <p:cNvPr id="7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76" name="Slide Number Placeholder 75"/>
          <p:cNvSpPr>
            <a:spLocks noGrp="1"/>
          </p:cNvSpPr>
          <p:nvPr>
            <p:ph type="sldNum" sz="quarter" idx="11"/>
          </p:nvPr>
        </p:nvSpPr>
        <p:spPr/>
        <p:txBody>
          <a:bodyPr/>
          <a:lstStyle/>
          <a:p>
            <a:fld id="{9ECC0FC1-A78D-46C6-BB12-B0D98A81EE04}" type="slidenum">
              <a:rPr lang="en-US" smtClean="0"/>
              <a:pPr/>
              <a:t>43</a:t>
            </a:fld>
            <a:endParaRPr lang="en-US"/>
          </a:p>
        </p:txBody>
      </p:sp>
      <p:sp>
        <p:nvSpPr>
          <p:cNvPr id="237572" name="Line 4"/>
          <p:cNvSpPr>
            <a:spLocks noChangeShapeType="1"/>
          </p:cNvSpPr>
          <p:nvPr/>
        </p:nvSpPr>
        <p:spPr bwMode="auto">
          <a:xfrm>
            <a:off x="1117600" y="4687888"/>
            <a:ext cx="504825" cy="0"/>
          </a:xfrm>
          <a:prstGeom prst="line">
            <a:avLst/>
          </a:prstGeom>
          <a:noFill/>
          <a:ln w="9525">
            <a:solidFill>
              <a:schemeClr val="tx1"/>
            </a:solidFill>
            <a:round/>
            <a:headEnd/>
            <a:tailEnd/>
          </a:ln>
          <a:effectLst/>
        </p:spPr>
        <p:txBody>
          <a:bodyPr wrap="none" anchor="ctr"/>
          <a:lstStyle/>
          <a:p>
            <a:endParaRPr lang="en-US"/>
          </a:p>
        </p:txBody>
      </p:sp>
      <p:sp>
        <p:nvSpPr>
          <p:cNvPr id="237573" name="Line 5"/>
          <p:cNvSpPr>
            <a:spLocks noChangeShapeType="1"/>
          </p:cNvSpPr>
          <p:nvPr/>
        </p:nvSpPr>
        <p:spPr bwMode="auto">
          <a:xfrm flipV="1">
            <a:off x="1368425" y="3859213"/>
            <a:ext cx="0" cy="828675"/>
          </a:xfrm>
          <a:prstGeom prst="line">
            <a:avLst/>
          </a:prstGeom>
          <a:noFill/>
          <a:ln w="9525">
            <a:solidFill>
              <a:schemeClr val="tx1"/>
            </a:solidFill>
            <a:round/>
            <a:headEnd/>
            <a:tailEnd/>
          </a:ln>
          <a:effectLst/>
        </p:spPr>
        <p:txBody>
          <a:bodyPr wrap="none" anchor="ctr"/>
          <a:lstStyle/>
          <a:p>
            <a:endParaRPr lang="en-US"/>
          </a:p>
        </p:txBody>
      </p:sp>
      <p:sp>
        <p:nvSpPr>
          <p:cNvPr id="237574" name="Line 6"/>
          <p:cNvSpPr>
            <a:spLocks noChangeShapeType="1"/>
          </p:cNvSpPr>
          <p:nvPr/>
        </p:nvSpPr>
        <p:spPr bwMode="auto">
          <a:xfrm>
            <a:off x="1368425" y="4148138"/>
            <a:ext cx="360363" cy="0"/>
          </a:xfrm>
          <a:prstGeom prst="line">
            <a:avLst/>
          </a:prstGeom>
          <a:noFill/>
          <a:ln w="9525">
            <a:solidFill>
              <a:schemeClr val="tx1"/>
            </a:solidFill>
            <a:round/>
            <a:headEnd/>
            <a:tailEnd/>
          </a:ln>
          <a:effectLst/>
        </p:spPr>
        <p:txBody>
          <a:bodyPr wrap="none" anchor="ctr"/>
          <a:lstStyle/>
          <a:p>
            <a:endParaRPr lang="en-US"/>
          </a:p>
        </p:txBody>
      </p:sp>
      <p:sp>
        <p:nvSpPr>
          <p:cNvPr id="237575" name="Line 7"/>
          <p:cNvSpPr>
            <a:spLocks noChangeShapeType="1"/>
          </p:cNvSpPr>
          <p:nvPr/>
        </p:nvSpPr>
        <p:spPr bwMode="auto">
          <a:xfrm>
            <a:off x="1728788" y="4003675"/>
            <a:ext cx="0" cy="288925"/>
          </a:xfrm>
          <a:prstGeom prst="line">
            <a:avLst/>
          </a:prstGeom>
          <a:noFill/>
          <a:ln w="9525">
            <a:solidFill>
              <a:schemeClr val="tx1"/>
            </a:solidFill>
            <a:round/>
            <a:headEnd/>
            <a:tailEnd/>
          </a:ln>
          <a:effectLst/>
        </p:spPr>
        <p:txBody>
          <a:bodyPr wrap="none" anchor="ctr"/>
          <a:lstStyle/>
          <a:p>
            <a:endParaRPr lang="en-US"/>
          </a:p>
        </p:txBody>
      </p:sp>
      <p:sp>
        <p:nvSpPr>
          <p:cNvPr id="237576" name="Line 8"/>
          <p:cNvSpPr>
            <a:spLocks noChangeShapeType="1"/>
          </p:cNvSpPr>
          <p:nvPr/>
        </p:nvSpPr>
        <p:spPr bwMode="auto">
          <a:xfrm>
            <a:off x="1800225" y="4003675"/>
            <a:ext cx="0" cy="288925"/>
          </a:xfrm>
          <a:prstGeom prst="line">
            <a:avLst/>
          </a:prstGeom>
          <a:noFill/>
          <a:ln w="9525">
            <a:solidFill>
              <a:schemeClr val="tx1"/>
            </a:solidFill>
            <a:round/>
            <a:headEnd/>
            <a:tailEnd/>
          </a:ln>
          <a:effectLst/>
        </p:spPr>
        <p:txBody>
          <a:bodyPr wrap="none" anchor="ctr"/>
          <a:lstStyle/>
          <a:p>
            <a:endParaRPr lang="en-US"/>
          </a:p>
        </p:txBody>
      </p:sp>
      <p:sp>
        <p:nvSpPr>
          <p:cNvPr id="237577" name="Line 9"/>
          <p:cNvSpPr>
            <a:spLocks noChangeShapeType="1"/>
          </p:cNvSpPr>
          <p:nvPr/>
        </p:nvSpPr>
        <p:spPr bwMode="auto">
          <a:xfrm>
            <a:off x="1800225" y="4148138"/>
            <a:ext cx="396875" cy="0"/>
          </a:xfrm>
          <a:prstGeom prst="line">
            <a:avLst/>
          </a:prstGeom>
          <a:noFill/>
          <a:ln w="9525">
            <a:solidFill>
              <a:schemeClr val="tx1"/>
            </a:solidFill>
            <a:round/>
            <a:headEnd/>
            <a:tailEnd/>
          </a:ln>
          <a:effectLst/>
        </p:spPr>
        <p:txBody>
          <a:bodyPr wrap="none" anchor="ctr"/>
          <a:lstStyle/>
          <a:p>
            <a:endParaRPr lang="en-US"/>
          </a:p>
        </p:txBody>
      </p:sp>
      <p:sp>
        <p:nvSpPr>
          <p:cNvPr id="237578" name="Line 10"/>
          <p:cNvSpPr>
            <a:spLocks noChangeShapeType="1"/>
          </p:cNvSpPr>
          <p:nvPr/>
        </p:nvSpPr>
        <p:spPr bwMode="auto">
          <a:xfrm>
            <a:off x="2197100" y="4148138"/>
            <a:ext cx="0" cy="539750"/>
          </a:xfrm>
          <a:prstGeom prst="line">
            <a:avLst/>
          </a:prstGeom>
          <a:noFill/>
          <a:ln w="9525">
            <a:solidFill>
              <a:schemeClr val="tx1"/>
            </a:solidFill>
            <a:round/>
            <a:headEnd/>
            <a:tailEnd/>
          </a:ln>
          <a:effectLst/>
        </p:spPr>
        <p:txBody>
          <a:bodyPr wrap="none" anchor="ctr"/>
          <a:lstStyle/>
          <a:p>
            <a:endParaRPr lang="en-US"/>
          </a:p>
        </p:txBody>
      </p:sp>
      <p:sp>
        <p:nvSpPr>
          <p:cNvPr id="237579" name="Line 11"/>
          <p:cNvSpPr>
            <a:spLocks noChangeShapeType="1"/>
          </p:cNvSpPr>
          <p:nvPr/>
        </p:nvSpPr>
        <p:spPr bwMode="auto">
          <a:xfrm>
            <a:off x="2160588" y="4687888"/>
            <a:ext cx="252412" cy="0"/>
          </a:xfrm>
          <a:prstGeom prst="line">
            <a:avLst/>
          </a:prstGeom>
          <a:noFill/>
          <a:ln w="9525">
            <a:solidFill>
              <a:schemeClr val="tx1"/>
            </a:solidFill>
            <a:round/>
            <a:headEnd/>
            <a:tailEnd/>
          </a:ln>
          <a:effectLst/>
        </p:spPr>
        <p:txBody>
          <a:bodyPr wrap="none" anchor="ctr"/>
          <a:lstStyle/>
          <a:p>
            <a:endParaRPr lang="en-US"/>
          </a:p>
        </p:txBody>
      </p:sp>
      <p:sp>
        <p:nvSpPr>
          <p:cNvPr id="237580" name="Line 12"/>
          <p:cNvSpPr>
            <a:spLocks noChangeShapeType="1"/>
          </p:cNvSpPr>
          <p:nvPr/>
        </p:nvSpPr>
        <p:spPr bwMode="auto">
          <a:xfrm>
            <a:off x="1368425" y="3860800"/>
            <a:ext cx="252413" cy="0"/>
          </a:xfrm>
          <a:prstGeom prst="line">
            <a:avLst/>
          </a:prstGeom>
          <a:noFill/>
          <a:ln w="9525">
            <a:solidFill>
              <a:schemeClr val="tx1"/>
            </a:solidFill>
            <a:round/>
            <a:headEnd/>
            <a:tailEnd/>
          </a:ln>
          <a:effectLst/>
        </p:spPr>
        <p:txBody>
          <a:bodyPr wrap="none" anchor="ctr"/>
          <a:lstStyle/>
          <a:p>
            <a:endParaRPr lang="en-US"/>
          </a:p>
        </p:txBody>
      </p:sp>
      <p:sp>
        <p:nvSpPr>
          <p:cNvPr id="237582" name="Line 14"/>
          <p:cNvSpPr>
            <a:spLocks noChangeShapeType="1"/>
          </p:cNvSpPr>
          <p:nvPr/>
        </p:nvSpPr>
        <p:spPr bwMode="auto">
          <a:xfrm>
            <a:off x="1944688" y="3860800"/>
            <a:ext cx="252412" cy="0"/>
          </a:xfrm>
          <a:prstGeom prst="line">
            <a:avLst/>
          </a:prstGeom>
          <a:noFill/>
          <a:ln w="9525">
            <a:solidFill>
              <a:schemeClr val="tx1"/>
            </a:solidFill>
            <a:round/>
            <a:headEnd/>
            <a:tailEnd/>
          </a:ln>
          <a:effectLst/>
        </p:spPr>
        <p:txBody>
          <a:bodyPr wrap="none" anchor="ctr"/>
          <a:lstStyle/>
          <a:p>
            <a:endParaRPr lang="en-US"/>
          </a:p>
        </p:txBody>
      </p:sp>
      <p:sp>
        <p:nvSpPr>
          <p:cNvPr id="237583" name="Line 15"/>
          <p:cNvSpPr>
            <a:spLocks noChangeShapeType="1"/>
          </p:cNvSpPr>
          <p:nvPr/>
        </p:nvSpPr>
        <p:spPr bwMode="auto">
          <a:xfrm>
            <a:off x="2197100" y="3860800"/>
            <a:ext cx="0" cy="323850"/>
          </a:xfrm>
          <a:prstGeom prst="line">
            <a:avLst/>
          </a:prstGeom>
          <a:noFill/>
          <a:ln w="9525">
            <a:solidFill>
              <a:schemeClr val="tx1"/>
            </a:solidFill>
            <a:round/>
            <a:headEnd/>
            <a:tailEnd/>
          </a:ln>
          <a:effectLst/>
        </p:spPr>
        <p:txBody>
          <a:bodyPr wrap="none" anchor="ctr"/>
          <a:lstStyle/>
          <a:p>
            <a:endParaRPr lang="en-US"/>
          </a:p>
        </p:txBody>
      </p:sp>
      <p:sp>
        <p:nvSpPr>
          <p:cNvPr id="237584" name="Rectangle 16"/>
          <p:cNvSpPr>
            <a:spLocks noChangeArrowheads="1"/>
          </p:cNvSpPr>
          <p:nvPr/>
        </p:nvSpPr>
        <p:spPr bwMode="auto">
          <a:xfrm>
            <a:off x="5903913" y="4797425"/>
            <a:ext cx="576262" cy="504825"/>
          </a:xfrm>
          <a:prstGeom prst="rect">
            <a:avLst/>
          </a:prstGeom>
          <a:solidFill>
            <a:srgbClr val="FFCC00"/>
          </a:solidFill>
          <a:ln w="9525" algn="ctr">
            <a:solidFill>
              <a:schemeClr val="tx1"/>
            </a:solidFill>
            <a:miter lim="800000"/>
            <a:headEnd/>
            <a:tailEnd/>
          </a:ln>
          <a:effectLst/>
        </p:spPr>
        <p:txBody>
          <a:bodyPr wrap="none" anchor="ctr"/>
          <a:lstStyle/>
          <a:p>
            <a:r>
              <a:rPr lang="en-US" sz="1600"/>
              <a:t>ADC</a:t>
            </a:r>
          </a:p>
        </p:txBody>
      </p:sp>
      <p:sp>
        <p:nvSpPr>
          <p:cNvPr id="237585" name="Line 17"/>
          <p:cNvSpPr>
            <a:spLocks noChangeShapeType="1"/>
          </p:cNvSpPr>
          <p:nvPr/>
        </p:nvSpPr>
        <p:spPr bwMode="auto">
          <a:xfrm>
            <a:off x="6480175" y="5049838"/>
            <a:ext cx="39528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7586" name="Rectangle 18"/>
          <p:cNvSpPr>
            <a:spLocks noChangeArrowheads="1"/>
          </p:cNvSpPr>
          <p:nvPr/>
        </p:nvSpPr>
        <p:spPr bwMode="auto">
          <a:xfrm>
            <a:off x="6875462" y="4762500"/>
            <a:ext cx="620969" cy="576263"/>
          </a:xfrm>
          <a:prstGeom prst="rect">
            <a:avLst/>
          </a:prstGeom>
          <a:solidFill>
            <a:schemeClr val="accent1"/>
          </a:solidFill>
          <a:ln w="9525" algn="ctr">
            <a:solidFill>
              <a:schemeClr val="tx1"/>
            </a:solidFill>
            <a:miter lim="800000"/>
            <a:headEnd/>
            <a:tailEnd/>
          </a:ln>
          <a:effectLst/>
        </p:spPr>
        <p:txBody>
          <a:bodyPr wrap="none" anchor="ctr"/>
          <a:lstStyle/>
          <a:p>
            <a:r>
              <a:rPr lang="en-US" sz="1600"/>
              <a:t>DAQ</a:t>
            </a:r>
          </a:p>
        </p:txBody>
      </p:sp>
      <p:sp>
        <p:nvSpPr>
          <p:cNvPr id="237587" name="AutoShape 19"/>
          <p:cNvSpPr>
            <a:spLocks noChangeArrowheads="1"/>
          </p:cNvSpPr>
          <p:nvPr/>
        </p:nvSpPr>
        <p:spPr bwMode="auto">
          <a:xfrm rot="5400000">
            <a:off x="1584325" y="4400550"/>
            <a:ext cx="576263" cy="576263"/>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7609" name="Rectangle 41"/>
          <p:cNvSpPr>
            <a:spLocks noChangeArrowheads="1"/>
          </p:cNvSpPr>
          <p:nvPr/>
        </p:nvSpPr>
        <p:spPr bwMode="auto">
          <a:xfrm>
            <a:off x="1620838" y="3789363"/>
            <a:ext cx="323850" cy="142875"/>
          </a:xfrm>
          <a:prstGeom prst="rect">
            <a:avLst/>
          </a:prstGeom>
          <a:noFill/>
          <a:ln w="9525" algn="ctr">
            <a:solidFill>
              <a:schemeClr val="tx1"/>
            </a:solidFill>
            <a:miter lim="800000"/>
            <a:headEnd/>
            <a:tailEnd/>
          </a:ln>
          <a:effectLst/>
        </p:spPr>
        <p:txBody>
          <a:bodyPr wrap="none" anchor="ctr"/>
          <a:lstStyle/>
          <a:p>
            <a:endParaRPr lang="en-US"/>
          </a:p>
        </p:txBody>
      </p:sp>
      <p:sp>
        <p:nvSpPr>
          <p:cNvPr id="237610" name="Rectangle 42"/>
          <p:cNvSpPr>
            <a:spLocks noChangeArrowheads="1"/>
          </p:cNvSpPr>
          <p:nvPr/>
        </p:nvSpPr>
        <p:spPr bwMode="auto">
          <a:xfrm>
            <a:off x="2411413" y="4437063"/>
            <a:ext cx="973137" cy="539750"/>
          </a:xfrm>
          <a:prstGeom prst="rect">
            <a:avLst/>
          </a:prstGeom>
          <a:solidFill>
            <a:srgbClr val="CCECFF"/>
          </a:solidFill>
          <a:ln w="9525" algn="ctr">
            <a:solidFill>
              <a:schemeClr val="tx1"/>
            </a:solidFill>
            <a:miter lim="800000"/>
            <a:headEnd/>
            <a:tailEnd/>
          </a:ln>
          <a:effectLst/>
        </p:spPr>
        <p:txBody>
          <a:bodyPr wrap="none" anchor="ctr"/>
          <a:lstStyle/>
          <a:p>
            <a:r>
              <a:rPr lang="en-US" sz="1600"/>
              <a:t>Shaping</a:t>
            </a:r>
          </a:p>
        </p:txBody>
      </p:sp>
      <p:sp>
        <p:nvSpPr>
          <p:cNvPr id="237611" name="Rectangle 43"/>
          <p:cNvSpPr>
            <a:spLocks noChangeArrowheads="1"/>
          </p:cNvSpPr>
          <p:nvPr/>
        </p:nvSpPr>
        <p:spPr bwMode="auto">
          <a:xfrm>
            <a:off x="4176713" y="3968750"/>
            <a:ext cx="468312" cy="1512888"/>
          </a:xfrm>
          <a:prstGeom prst="rect">
            <a:avLst/>
          </a:prstGeom>
          <a:noFill/>
          <a:ln w="9525" algn="ctr">
            <a:solidFill>
              <a:schemeClr val="tx1"/>
            </a:solidFill>
            <a:miter lim="800000"/>
            <a:headEnd/>
            <a:tailEnd/>
          </a:ln>
          <a:effectLst/>
        </p:spPr>
        <p:txBody>
          <a:bodyPr wrap="none" anchor="ctr"/>
          <a:lstStyle/>
          <a:p>
            <a:endParaRPr lang="en-US"/>
          </a:p>
        </p:txBody>
      </p:sp>
      <p:sp>
        <p:nvSpPr>
          <p:cNvPr id="237612" name="Line 44"/>
          <p:cNvSpPr>
            <a:spLocks noChangeShapeType="1"/>
          </p:cNvSpPr>
          <p:nvPr/>
        </p:nvSpPr>
        <p:spPr bwMode="auto">
          <a:xfrm>
            <a:off x="4284663" y="4076700"/>
            <a:ext cx="107950" cy="0"/>
          </a:xfrm>
          <a:prstGeom prst="line">
            <a:avLst/>
          </a:prstGeom>
          <a:noFill/>
          <a:ln w="9525">
            <a:solidFill>
              <a:schemeClr val="tx1"/>
            </a:solidFill>
            <a:round/>
            <a:headEnd/>
            <a:tailEnd/>
          </a:ln>
          <a:effectLst/>
        </p:spPr>
        <p:txBody>
          <a:bodyPr wrap="none" anchor="ctr"/>
          <a:lstStyle/>
          <a:p>
            <a:endParaRPr lang="en-US"/>
          </a:p>
        </p:txBody>
      </p:sp>
      <p:sp>
        <p:nvSpPr>
          <p:cNvPr id="237613" name="Line 45"/>
          <p:cNvSpPr>
            <a:spLocks noChangeShapeType="1"/>
          </p:cNvSpPr>
          <p:nvPr/>
        </p:nvSpPr>
        <p:spPr bwMode="auto">
          <a:xfrm>
            <a:off x="4392613" y="4003675"/>
            <a:ext cx="0" cy="144463"/>
          </a:xfrm>
          <a:prstGeom prst="line">
            <a:avLst/>
          </a:prstGeom>
          <a:noFill/>
          <a:ln w="9525">
            <a:solidFill>
              <a:schemeClr val="tx1"/>
            </a:solidFill>
            <a:round/>
            <a:headEnd/>
            <a:tailEnd/>
          </a:ln>
          <a:effectLst/>
        </p:spPr>
        <p:txBody>
          <a:bodyPr wrap="none" anchor="ctr"/>
          <a:lstStyle/>
          <a:p>
            <a:endParaRPr lang="en-US"/>
          </a:p>
        </p:txBody>
      </p:sp>
      <p:sp>
        <p:nvSpPr>
          <p:cNvPr id="237614" name="Line 46"/>
          <p:cNvSpPr>
            <a:spLocks noChangeShapeType="1"/>
          </p:cNvSpPr>
          <p:nvPr/>
        </p:nvSpPr>
        <p:spPr bwMode="auto">
          <a:xfrm>
            <a:off x="4429125" y="4003675"/>
            <a:ext cx="0" cy="144463"/>
          </a:xfrm>
          <a:prstGeom prst="line">
            <a:avLst/>
          </a:prstGeom>
          <a:noFill/>
          <a:ln w="9525">
            <a:solidFill>
              <a:schemeClr val="tx1"/>
            </a:solidFill>
            <a:round/>
            <a:headEnd/>
            <a:tailEnd/>
          </a:ln>
          <a:effectLst/>
        </p:spPr>
        <p:txBody>
          <a:bodyPr wrap="none" anchor="ctr"/>
          <a:lstStyle/>
          <a:p>
            <a:endParaRPr lang="en-US"/>
          </a:p>
        </p:txBody>
      </p:sp>
      <p:sp>
        <p:nvSpPr>
          <p:cNvPr id="237615" name="Line 47"/>
          <p:cNvSpPr>
            <a:spLocks noChangeShapeType="1"/>
          </p:cNvSpPr>
          <p:nvPr/>
        </p:nvSpPr>
        <p:spPr bwMode="auto">
          <a:xfrm>
            <a:off x="4429125" y="4076700"/>
            <a:ext cx="107950" cy="0"/>
          </a:xfrm>
          <a:prstGeom prst="line">
            <a:avLst/>
          </a:prstGeom>
          <a:noFill/>
          <a:ln w="9525">
            <a:solidFill>
              <a:schemeClr val="tx1"/>
            </a:solidFill>
            <a:round/>
            <a:headEnd/>
            <a:tailEnd/>
          </a:ln>
          <a:effectLst/>
        </p:spPr>
        <p:txBody>
          <a:bodyPr wrap="none" anchor="ctr"/>
          <a:lstStyle/>
          <a:p>
            <a:endParaRPr lang="en-US"/>
          </a:p>
        </p:txBody>
      </p:sp>
      <p:sp>
        <p:nvSpPr>
          <p:cNvPr id="237616" name="Line 48"/>
          <p:cNvSpPr>
            <a:spLocks noChangeShapeType="1"/>
          </p:cNvSpPr>
          <p:nvPr/>
        </p:nvSpPr>
        <p:spPr bwMode="auto">
          <a:xfrm>
            <a:off x="4176713" y="4184650"/>
            <a:ext cx="468312" cy="0"/>
          </a:xfrm>
          <a:prstGeom prst="line">
            <a:avLst/>
          </a:prstGeom>
          <a:noFill/>
          <a:ln w="9525">
            <a:solidFill>
              <a:schemeClr val="tx1"/>
            </a:solidFill>
            <a:round/>
            <a:headEnd/>
            <a:tailEnd/>
          </a:ln>
          <a:effectLst/>
        </p:spPr>
        <p:txBody>
          <a:bodyPr wrap="none" anchor="ctr"/>
          <a:lstStyle/>
          <a:p>
            <a:endParaRPr lang="en-US"/>
          </a:p>
        </p:txBody>
      </p:sp>
      <p:sp>
        <p:nvSpPr>
          <p:cNvPr id="237617" name="Line 49"/>
          <p:cNvSpPr>
            <a:spLocks noChangeShapeType="1"/>
          </p:cNvSpPr>
          <p:nvPr/>
        </p:nvSpPr>
        <p:spPr bwMode="auto">
          <a:xfrm>
            <a:off x="4284663" y="4292600"/>
            <a:ext cx="107950" cy="0"/>
          </a:xfrm>
          <a:prstGeom prst="line">
            <a:avLst/>
          </a:prstGeom>
          <a:noFill/>
          <a:ln w="9525">
            <a:solidFill>
              <a:schemeClr val="tx1"/>
            </a:solidFill>
            <a:round/>
            <a:headEnd/>
            <a:tailEnd/>
          </a:ln>
          <a:effectLst/>
        </p:spPr>
        <p:txBody>
          <a:bodyPr wrap="none" anchor="ctr"/>
          <a:lstStyle/>
          <a:p>
            <a:endParaRPr lang="en-US"/>
          </a:p>
        </p:txBody>
      </p:sp>
      <p:sp>
        <p:nvSpPr>
          <p:cNvPr id="237618" name="Line 50"/>
          <p:cNvSpPr>
            <a:spLocks noChangeShapeType="1"/>
          </p:cNvSpPr>
          <p:nvPr/>
        </p:nvSpPr>
        <p:spPr bwMode="auto">
          <a:xfrm>
            <a:off x="4392613" y="4219575"/>
            <a:ext cx="0" cy="144463"/>
          </a:xfrm>
          <a:prstGeom prst="line">
            <a:avLst/>
          </a:prstGeom>
          <a:noFill/>
          <a:ln w="9525">
            <a:solidFill>
              <a:schemeClr val="tx1"/>
            </a:solidFill>
            <a:round/>
            <a:headEnd/>
            <a:tailEnd/>
          </a:ln>
          <a:effectLst/>
        </p:spPr>
        <p:txBody>
          <a:bodyPr wrap="none" anchor="ctr"/>
          <a:lstStyle/>
          <a:p>
            <a:endParaRPr lang="en-US"/>
          </a:p>
        </p:txBody>
      </p:sp>
      <p:sp>
        <p:nvSpPr>
          <p:cNvPr id="237619" name="Line 51"/>
          <p:cNvSpPr>
            <a:spLocks noChangeShapeType="1"/>
          </p:cNvSpPr>
          <p:nvPr/>
        </p:nvSpPr>
        <p:spPr bwMode="auto">
          <a:xfrm>
            <a:off x="4429125" y="4219575"/>
            <a:ext cx="0" cy="144463"/>
          </a:xfrm>
          <a:prstGeom prst="line">
            <a:avLst/>
          </a:prstGeom>
          <a:noFill/>
          <a:ln w="9525">
            <a:solidFill>
              <a:schemeClr val="tx1"/>
            </a:solidFill>
            <a:round/>
            <a:headEnd/>
            <a:tailEnd/>
          </a:ln>
          <a:effectLst/>
        </p:spPr>
        <p:txBody>
          <a:bodyPr wrap="none" anchor="ctr"/>
          <a:lstStyle/>
          <a:p>
            <a:endParaRPr lang="en-US"/>
          </a:p>
        </p:txBody>
      </p:sp>
      <p:sp>
        <p:nvSpPr>
          <p:cNvPr id="237620" name="Line 52"/>
          <p:cNvSpPr>
            <a:spLocks noChangeShapeType="1"/>
          </p:cNvSpPr>
          <p:nvPr/>
        </p:nvSpPr>
        <p:spPr bwMode="auto">
          <a:xfrm>
            <a:off x="4429125" y="4292600"/>
            <a:ext cx="107950" cy="0"/>
          </a:xfrm>
          <a:prstGeom prst="line">
            <a:avLst/>
          </a:prstGeom>
          <a:noFill/>
          <a:ln w="9525">
            <a:solidFill>
              <a:schemeClr val="tx1"/>
            </a:solidFill>
            <a:round/>
            <a:headEnd/>
            <a:tailEnd/>
          </a:ln>
          <a:effectLst/>
        </p:spPr>
        <p:txBody>
          <a:bodyPr wrap="none" anchor="ctr"/>
          <a:lstStyle/>
          <a:p>
            <a:endParaRPr lang="en-US"/>
          </a:p>
        </p:txBody>
      </p:sp>
      <p:sp>
        <p:nvSpPr>
          <p:cNvPr id="237621" name="Line 53"/>
          <p:cNvSpPr>
            <a:spLocks noChangeShapeType="1"/>
          </p:cNvSpPr>
          <p:nvPr/>
        </p:nvSpPr>
        <p:spPr bwMode="auto">
          <a:xfrm>
            <a:off x="4176713" y="4400550"/>
            <a:ext cx="468312" cy="0"/>
          </a:xfrm>
          <a:prstGeom prst="line">
            <a:avLst/>
          </a:prstGeom>
          <a:noFill/>
          <a:ln w="9525">
            <a:solidFill>
              <a:schemeClr val="tx1"/>
            </a:solidFill>
            <a:round/>
            <a:headEnd/>
            <a:tailEnd/>
          </a:ln>
          <a:effectLst/>
        </p:spPr>
        <p:txBody>
          <a:bodyPr wrap="none" anchor="ctr"/>
          <a:lstStyle/>
          <a:p>
            <a:endParaRPr lang="en-US"/>
          </a:p>
        </p:txBody>
      </p:sp>
      <p:sp>
        <p:nvSpPr>
          <p:cNvPr id="237622" name="Line 54"/>
          <p:cNvSpPr>
            <a:spLocks noChangeShapeType="1"/>
          </p:cNvSpPr>
          <p:nvPr/>
        </p:nvSpPr>
        <p:spPr bwMode="auto">
          <a:xfrm>
            <a:off x="4284663" y="4508500"/>
            <a:ext cx="107950" cy="0"/>
          </a:xfrm>
          <a:prstGeom prst="line">
            <a:avLst/>
          </a:prstGeom>
          <a:noFill/>
          <a:ln w="9525">
            <a:solidFill>
              <a:schemeClr val="tx1"/>
            </a:solidFill>
            <a:round/>
            <a:headEnd/>
            <a:tailEnd/>
          </a:ln>
          <a:effectLst/>
        </p:spPr>
        <p:txBody>
          <a:bodyPr wrap="none" anchor="ctr"/>
          <a:lstStyle/>
          <a:p>
            <a:endParaRPr lang="en-US"/>
          </a:p>
        </p:txBody>
      </p:sp>
      <p:sp>
        <p:nvSpPr>
          <p:cNvPr id="237623" name="Line 55"/>
          <p:cNvSpPr>
            <a:spLocks noChangeShapeType="1"/>
          </p:cNvSpPr>
          <p:nvPr/>
        </p:nvSpPr>
        <p:spPr bwMode="auto">
          <a:xfrm>
            <a:off x="4392613" y="4435475"/>
            <a:ext cx="0" cy="144463"/>
          </a:xfrm>
          <a:prstGeom prst="line">
            <a:avLst/>
          </a:prstGeom>
          <a:noFill/>
          <a:ln w="9525">
            <a:solidFill>
              <a:schemeClr val="tx1"/>
            </a:solidFill>
            <a:round/>
            <a:headEnd/>
            <a:tailEnd/>
          </a:ln>
          <a:effectLst/>
        </p:spPr>
        <p:txBody>
          <a:bodyPr wrap="none" anchor="ctr"/>
          <a:lstStyle/>
          <a:p>
            <a:endParaRPr lang="en-US"/>
          </a:p>
        </p:txBody>
      </p:sp>
      <p:sp>
        <p:nvSpPr>
          <p:cNvPr id="237624" name="Line 56"/>
          <p:cNvSpPr>
            <a:spLocks noChangeShapeType="1"/>
          </p:cNvSpPr>
          <p:nvPr/>
        </p:nvSpPr>
        <p:spPr bwMode="auto">
          <a:xfrm>
            <a:off x="4429125" y="4435475"/>
            <a:ext cx="0" cy="144463"/>
          </a:xfrm>
          <a:prstGeom prst="line">
            <a:avLst/>
          </a:prstGeom>
          <a:noFill/>
          <a:ln w="9525">
            <a:solidFill>
              <a:schemeClr val="tx1"/>
            </a:solidFill>
            <a:round/>
            <a:headEnd/>
            <a:tailEnd/>
          </a:ln>
          <a:effectLst/>
        </p:spPr>
        <p:txBody>
          <a:bodyPr wrap="none" anchor="ctr"/>
          <a:lstStyle/>
          <a:p>
            <a:endParaRPr lang="en-US"/>
          </a:p>
        </p:txBody>
      </p:sp>
      <p:sp>
        <p:nvSpPr>
          <p:cNvPr id="237625" name="Line 57"/>
          <p:cNvSpPr>
            <a:spLocks noChangeShapeType="1"/>
          </p:cNvSpPr>
          <p:nvPr/>
        </p:nvSpPr>
        <p:spPr bwMode="auto">
          <a:xfrm>
            <a:off x="4429125" y="4508500"/>
            <a:ext cx="107950" cy="0"/>
          </a:xfrm>
          <a:prstGeom prst="line">
            <a:avLst/>
          </a:prstGeom>
          <a:noFill/>
          <a:ln w="9525">
            <a:solidFill>
              <a:schemeClr val="tx1"/>
            </a:solidFill>
            <a:round/>
            <a:headEnd/>
            <a:tailEnd/>
          </a:ln>
          <a:effectLst/>
        </p:spPr>
        <p:txBody>
          <a:bodyPr wrap="none" anchor="ctr"/>
          <a:lstStyle/>
          <a:p>
            <a:endParaRPr lang="en-US"/>
          </a:p>
        </p:txBody>
      </p:sp>
      <p:sp>
        <p:nvSpPr>
          <p:cNvPr id="237632" name="Line 64"/>
          <p:cNvSpPr>
            <a:spLocks noChangeShapeType="1"/>
          </p:cNvSpPr>
          <p:nvPr/>
        </p:nvSpPr>
        <p:spPr bwMode="auto">
          <a:xfrm>
            <a:off x="4284663" y="4940300"/>
            <a:ext cx="107950" cy="0"/>
          </a:xfrm>
          <a:prstGeom prst="line">
            <a:avLst/>
          </a:prstGeom>
          <a:noFill/>
          <a:ln w="9525">
            <a:solidFill>
              <a:schemeClr val="tx1"/>
            </a:solidFill>
            <a:round/>
            <a:headEnd/>
            <a:tailEnd/>
          </a:ln>
          <a:effectLst/>
        </p:spPr>
        <p:txBody>
          <a:bodyPr wrap="none" anchor="ctr"/>
          <a:lstStyle/>
          <a:p>
            <a:endParaRPr lang="en-US"/>
          </a:p>
        </p:txBody>
      </p:sp>
      <p:sp>
        <p:nvSpPr>
          <p:cNvPr id="237633" name="Line 65"/>
          <p:cNvSpPr>
            <a:spLocks noChangeShapeType="1"/>
          </p:cNvSpPr>
          <p:nvPr/>
        </p:nvSpPr>
        <p:spPr bwMode="auto">
          <a:xfrm>
            <a:off x="4392613" y="4867275"/>
            <a:ext cx="0" cy="144463"/>
          </a:xfrm>
          <a:prstGeom prst="line">
            <a:avLst/>
          </a:prstGeom>
          <a:noFill/>
          <a:ln w="9525">
            <a:solidFill>
              <a:schemeClr val="tx1"/>
            </a:solidFill>
            <a:round/>
            <a:headEnd/>
            <a:tailEnd/>
          </a:ln>
          <a:effectLst/>
        </p:spPr>
        <p:txBody>
          <a:bodyPr wrap="none" anchor="ctr"/>
          <a:lstStyle/>
          <a:p>
            <a:endParaRPr lang="en-US"/>
          </a:p>
        </p:txBody>
      </p:sp>
      <p:sp>
        <p:nvSpPr>
          <p:cNvPr id="237634" name="Line 66"/>
          <p:cNvSpPr>
            <a:spLocks noChangeShapeType="1"/>
          </p:cNvSpPr>
          <p:nvPr/>
        </p:nvSpPr>
        <p:spPr bwMode="auto">
          <a:xfrm>
            <a:off x="4429125" y="4867275"/>
            <a:ext cx="0" cy="144463"/>
          </a:xfrm>
          <a:prstGeom prst="line">
            <a:avLst/>
          </a:prstGeom>
          <a:noFill/>
          <a:ln w="9525">
            <a:solidFill>
              <a:schemeClr val="tx1"/>
            </a:solidFill>
            <a:round/>
            <a:headEnd/>
            <a:tailEnd/>
          </a:ln>
          <a:effectLst/>
        </p:spPr>
        <p:txBody>
          <a:bodyPr wrap="none" anchor="ctr"/>
          <a:lstStyle/>
          <a:p>
            <a:endParaRPr lang="en-US"/>
          </a:p>
        </p:txBody>
      </p:sp>
      <p:sp>
        <p:nvSpPr>
          <p:cNvPr id="237635" name="Line 67"/>
          <p:cNvSpPr>
            <a:spLocks noChangeShapeType="1"/>
          </p:cNvSpPr>
          <p:nvPr/>
        </p:nvSpPr>
        <p:spPr bwMode="auto">
          <a:xfrm>
            <a:off x="4429125" y="4940300"/>
            <a:ext cx="107950" cy="0"/>
          </a:xfrm>
          <a:prstGeom prst="line">
            <a:avLst/>
          </a:prstGeom>
          <a:noFill/>
          <a:ln w="9525">
            <a:solidFill>
              <a:schemeClr val="tx1"/>
            </a:solidFill>
            <a:round/>
            <a:headEnd/>
            <a:tailEnd/>
          </a:ln>
          <a:effectLst/>
        </p:spPr>
        <p:txBody>
          <a:bodyPr wrap="none" anchor="ctr"/>
          <a:lstStyle/>
          <a:p>
            <a:endParaRPr lang="en-US"/>
          </a:p>
        </p:txBody>
      </p:sp>
      <p:sp>
        <p:nvSpPr>
          <p:cNvPr id="237636" name="Line 68"/>
          <p:cNvSpPr>
            <a:spLocks noChangeShapeType="1"/>
          </p:cNvSpPr>
          <p:nvPr/>
        </p:nvSpPr>
        <p:spPr bwMode="auto">
          <a:xfrm>
            <a:off x="4176713" y="5048250"/>
            <a:ext cx="468312" cy="0"/>
          </a:xfrm>
          <a:prstGeom prst="line">
            <a:avLst/>
          </a:prstGeom>
          <a:noFill/>
          <a:ln w="9525">
            <a:solidFill>
              <a:schemeClr val="tx1"/>
            </a:solidFill>
            <a:round/>
            <a:headEnd/>
            <a:tailEnd/>
          </a:ln>
          <a:effectLst/>
        </p:spPr>
        <p:txBody>
          <a:bodyPr wrap="none" anchor="ctr"/>
          <a:lstStyle/>
          <a:p>
            <a:endParaRPr lang="en-US"/>
          </a:p>
        </p:txBody>
      </p:sp>
      <p:sp>
        <p:nvSpPr>
          <p:cNvPr id="237637" name="Line 69"/>
          <p:cNvSpPr>
            <a:spLocks noChangeShapeType="1"/>
          </p:cNvSpPr>
          <p:nvPr/>
        </p:nvSpPr>
        <p:spPr bwMode="auto">
          <a:xfrm>
            <a:off x="4284663" y="5156200"/>
            <a:ext cx="107950" cy="0"/>
          </a:xfrm>
          <a:prstGeom prst="line">
            <a:avLst/>
          </a:prstGeom>
          <a:noFill/>
          <a:ln w="9525">
            <a:solidFill>
              <a:schemeClr val="tx1"/>
            </a:solidFill>
            <a:round/>
            <a:headEnd/>
            <a:tailEnd/>
          </a:ln>
          <a:effectLst/>
        </p:spPr>
        <p:txBody>
          <a:bodyPr wrap="none" anchor="ctr"/>
          <a:lstStyle/>
          <a:p>
            <a:endParaRPr lang="en-US"/>
          </a:p>
        </p:txBody>
      </p:sp>
      <p:sp>
        <p:nvSpPr>
          <p:cNvPr id="237638" name="Line 70"/>
          <p:cNvSpPr>
            <a:spLocks noChangeShapeType="1"/>
          </p:cNvSpPr>
          <p:nvPr/>
        </p:nvSpPr>
        <p:spPr bwMode="auto">
          <a:xfrm>
            <a:off x="4392613" y="5083175"/>
            <a:ext cx="0" cy="144463"/>
          </a:xfrm>
          <a:prstGeom prst="line">
            <a:avLst/>
          </a:prstGeom>
          <a:noFill/>
          <a:ln w="9525">
            <a:solidFill>
              <a:schemeClr val="tx1"/>
            </a:solidFill>
            <a:round/>
            <a:headEnd/>
            <a:tailEnd/>
          </a:ln>
          <a:effectLst/>
        </p:spPr>
        <p:txBody>
          <a:bodyPr wrap="none" anchor="ctr"/>
          <a:lstStyle/>
          <a:p>
            <a:endParaRPr lang="en-US"/>
          </a:p>
        </p:txBody>
      </p:sp>
      <p:sp>
        <p:nvSpPr>
          <p:cNvPr id="237639" name="Line 71"/>
          <p:cNvSpPr>
            <a:spLocks noChangeShapeType="1"/>
          </p:cNvSpPr>
          <p:nvPr/>
        </p:nvSpPr>
        <p:spPr bwMode="auto">
          <a:xfrm>
            <a:off x="4429125" y="5083175"/>
            <a:ext cx="0" cy="144463"/>
          </a:xfrm>
          <a:prstGeom prst="line">
            <a:avLst/>
          </a:prstGeom>
          <a:noFill/>
          <a:ln w="9525">
            <a:solidFill>
              <a:schemeClr val="tx1"/>
            </a:solidFill>
            <a:round/>
            <a:headEnd/>
            <a:tailEnd/>
          </a:ln>
          <a:effectLst/>
        </p:spPr>
        <p:txBody>
          <a:bodyPr wrap="none" anchor="ctr"/>
          <a:lstStyle/>
          <a:p>
            <a:endParaRPr lang="en-US"/>
          </a:p>
        </p:txBody>
      </p:sp>
      <p:sp>
        <p:nvSpPr>
          <p:cNvPr id="237640" name="Line 72"/>
          <p:cNvSpPr>
            <a:spLocks noChangeShapeType="1"/>
          </p:cNvSpPr>
          <p:nvPr/>
        </p:nvSpPr>
        <p:spPr bwMode="auto">
          <a:xfrm>
            <a:off x="4429125" y="5156200"/>
            <a:ext cx="107950" cy="0"/>
          </a:xfrm>
          <a:prstGeom prst="line">
            <a:avLst/>
          </a:prstGeom>
          <a:noFill/>
          <a:ln w="9525">
            <a:solidFill>
              <a:schemeClr val="tx1"/>
            </a:solidFill>
            <a:round/>
            <a:headEnd/>
            <a:tailEnd/>
          </a:ln>
          <a:effectLst/>
        </p:spPr>
        <p:txBody>
          <a:bodyPr wrap="none" anchor="ctr"/>
          <a:lstStyle/>
          <a:p>
            <a:endParaRPr lang="en-US"/>
          </a:p>
        </p:txBody>
      </p:sp>
      <p:sp>
        <p:nvSpPr>
          <p:cNvPr id="237641" name="Line 73"/>
          <p:cNvSpPr>
            <a:spLocks noChangeShapeType="1"/>
          </p:cNvSpPr>
          <p:nvPr/>
        </p:nvSpPr>
        <p:spPr bwMode="auto">
          <a:xfrm>
            <a:off x="4176713" y="5264150"/>
            <a:ext cx="468312" cy="0"/>
          </a:xfrm>
          <a:prstGeom prst="line">
            <a:avLst/>
          </a:prstGeom>
          <a:noFill/>
          <a:ln w="9525">
            <a:solidFill>
              <a:schemeClr val="tx1"/>
            </a:solidFill>
            <a:round/>
            <a:headEnd/>
            <a:tailEnd/>
          </a:ln>
          <a:effectLst/>
        </p:spPr>
        <p:txBody>
          <a:bodyPr wrap="none" anchor="ctr"/>
          <a:lstStyle/>
          <a:p>
            <a:endParaRPr lang="en-US"/>
          </a:p>
        </p:txBody>
      </p:sp>
      <p:sp>
        <p:nvSpPr>
          <p:cNvPr id="237642" name="Line 74"/>
          <p:cNvSpPr>
            <a:spLocks noChangeShapeType="1"/>
          </p:cNvSpPr>
          <p:nvPr/>
        </p:nvSpPr>
        <p:spPr bwMode="auto">
          <a:xfrm>
            <a:off x="4284663" y="5372100"/>
            <a:ext cx="107950" cy="0"/>
          </a:xfrm>
          <a:prstGeom prst="line">
            <a:avLst/>
          </a:prstGeom>
          <a:noFill/>
          <a:ln w="9525">
            <a:solidFill>
              <a:schemeClr val="tx1"/>
            </a:solidFill>
            <a:round/>
            <a:headEnd/>
            <a:tailEnd/>
          </a:ln>
          <a:effectLst/>
        </p:spPr>
        <p:txBody>
          <a:bodyPr wrap="none" anchor="ctr"/>
          <a:lstStyle/>
          <a:p>
            <a:endParaRPr lang="en-US"/>
          </a:p>
        </p:txBody>
      </p:sp>
      <p:sp>
        <p:nvSpPr>
          <p:cNvPr id="237643" name="Line 75"/>
          <p:cNvSpPr>
            <a:spLocks noChangeShapeType="1"/>
          </p:cNvSpPr>
          <p:nvPr/>
        </p:nvSpPr>
        <p:spPr bwMode="auto">
          <a:xfrm>
            <a:off x="4392613" y="5299075"/>
            <a:ext cx="0" cy="144463"/>
          </a:xfrm>
          <a:prstGeom prst="line">
            <a:avLst/>
          </a:prstGeom>
          <a:noFill/>
          <a:ln w="9525">
            <a:solidFill>
              <a:schemeClr val="tx1"/>
            </a:solidFill>
            <a:round/>
            <a:headEnd/>
            <a:tailEnd/>
          </a:ln>
          <a:effectLst/>
        </p:spPr>
        <p:txBody>
          <a:bodyPr wrap="none" anchor="ctr"/>
          <a:lstStyle/>
          <a:p>
            <a:endParaRPr lang="en-US"/>
          </a:p>
        </p:txBody>
      </p:sp>
      <p:sp>
        <p:nvSpPr>
          <p:cNvPr id="237644" name="Line 76"/>
          <p:cNvSpPr>
            <a:spLocks noChangeShapeType="1"/>
          </p:cNvSpPr>
          <p:nvPr/>
        </p:nvSpPr>
        <p:spPr bwMode="auto">
          <a:xfrm>
            <a:off x="4429125" y="5299075"/>
            <a:ext cx="0" cy="144463"/>
          </a:xfrm>
          <a:prstGeom prst="line">
            <a:avLst/>
          </a:prstGeom>
          <a:noFill/>
          <a:ln w="9525">
            <a:solidFill>
              <a:schemeClr val="tx1"/>
            </a:solidFill>
            <a:round/>
            <a:headEnd/>
            <a:tailEnd/>
          </a:ln>
          <a:effectLst/>
        </p:spPr>
        <p:txBody>
          <a:bodyPr wrap="none" anchor="ctr"/>
          <a:lstStyle/>
          <a:p>
            <a:endParaRPr lang="en-US"/>
          </a:p>
        </p:txBody>
      </p:sp>
      <p:sp>
        <p:nvSpPr>
          <p:cNvPr id="237645" name="Line 77"/>
          <p:cNvSpPr>
            <a:spLocks noChangeShapeType="1"/>
          </p:cNvSpPr>
          <p:nvPr/>
        </p:nvSpPr>
        <p:spPr bwMode="auto">
          <a:xfrm>
            <a:off x="4429125" y="5372100"/>
            <a:ext cx="107950" cy="0"/>
          </a:xfrm>
          <a:prstGeom prst="line">
            <a:avLst/>
          </a:prstGeom>
          <a:noFill/>
          <a:ln w="9525">
            <a:solidFill>
              <a:schemeClr val="tx1"/>
            </a:solidFill>
            <a:round/>
            <a:headEnd/>
            <a:tailEnd/>
          </a:ln>
          <a:effectLst/>
        </p:spPr>
        <p:txBody>
          <a:bodyPr wrap="none" anchor="ctr"/>
          <a:lstStyle/>
          <a:p>
            <a:endParaRPr lang="en-US"/>
          </a:p>
        </p:txBody>
      </p:sp>
      <p:sp>
        <p:nvSpPr>
          <p:cNvPr id="237647" name="Line 79"/>
          <p:cNvSpPr>
            <a:spLocks noChangeShapeType="1"/>
          </p:cNvSpPr>
          <p:nvPr/>
        </p:nvSpPr>
        <p:spPr bwMode="auto">
          <a:xfrm>
            <a:off x="4176713" y="4616450"/>
            <a:ext cx="468312" cy="0"/>
          </a:xfrm>
          <a:prstGeom prst="line">
            <a:avLst/>
          </a:prstGeom>
          <a:noFill/>
          <a:ln w="9525">
            <a:solidFill>
              <a:schemeClr val="tx1"/>
            </a:solidFill>
            <a:prstDash val="sysDot"/>
            <a:round/>
            <a:headEnd/>
            <a:tailEnd/>
          </a:ln>
          <a:effectLst/>
        </p:spPr>
        <p:txBody>
          <a:bodyPr wrap="none" anchor="ctr"/>
          <a:lstStyle/>
          <a:p>
            <a:endParaRPr lang="en-US"/>
          </a:p>
        </p:txBody>
      </p:sp>
      <p:sp>
        <p:nvSpPr>
          <p:cNvPr id="237648" name="Line 80"/>
          <p:cNvSpPr>
            <a:spLocks noChangeShapeType="1"/>
          </p:cNvSpPr>
          <p:nvPr/>
        </p:nvSpPr>
        <p:spPr bwMode="auto">
          <a:xfrm>
            <a:off x="4176713" y="4833938"/>
            <a:ext cx="468312" cy="0"/>
          </a:xfrm>
          <a:prstGeom prst="line">
            <a:avLst/>
          </a:prstGeom>
          <a:noFill/>
          <a:ln w="9525">
            <a:solidFill>
              <a:schemeClr val="tx1"/>
            </a:solidFill>
            <a:prstDash val="sysDot"/>
            <a:round/>
            <a:headEnd/>
            <a:tailEnd/>
          </a:ln>
          <a:effectLst/>
        </p:spPr>
        <p:txBody>
          <a:bodyPr wrap="none" anchor="ctr"/>
          <a:lstStyle/>
          <a:p>
            <a:endParaRPr lang="en-US"/>
          </a:p>
        </p:txBody>
      </p:sp>
      <p:sp>
        <p:nvSpPr>
          <p:cNvPr id="237649" name="Line 81"/>
          <p:cNvSpPr>
            <a:spLocks noChangeShapeType="1"/>
          </p:cNvSpPr>
          <p:nvPr/>
        </p:nvSpPr>
        <p:spPr bwMode="auto">
          <a:xfrm flipH="1">
            <a:off x="4068763" y="4076700"/>
            <a:ext cx="107950" cy="0"/>
          </a:xfrm>
          <a:prstGeom prst="line">
            <a:avLst/>
          </a:prstGeom>
          <a:noFill/>
          <a:ln w="9525">
            <a:solidFill>
              <a:schemeClr val="tx1"/>
            </a:solidFill>
            <a:round/>
            <a:headEnd/>
            <a:tailEnd/>
          </a:ln>
          <a:effectLst/>
        </p:spPr>
        <p:txBody>
          <a:bodyPr wrap="none" anchor="ctr"/>
          <a:lstStyle/>
          <a:p>
            <a:endParaRPr lang="en-US"/>
          </a:p>
        </p:txBody>
      </p:sp>
      <p:sp>
        <p:nvSpPr>
          <p:cNvPr id="237650" name="Line 82"/>
          <p:cNvSpPr>
            <a:spLocks noChangeShapeType="1"/>
          </p:cNvSpPr>
          <p:nvPr/>
        </p:nvSpPr>
        <p:spPr bwMode="auto">
          <a:xfrm flipH="1">
            <a:off x="4068763" y="4292600"/>
            <a:ext cx="107950" cy="0"/>
          </a:xfrm>
          <a:prstGeom prst="line">
            <a:avLst/>
          </a:prstGeom>
          <a:noFill/>
          <a:ln w="9525">
            <a:solidFill>
              <a:schemeClr val="tx1"/>
            </a:solidFill>
            <a:round/>
            <a:headEnd/>
            <a:tailEnd/>
          </a:ln>
          <a:effectLst/>
        </p:spPr>
        <p:txBody>
          <a:bodyPr wrap="none" anchor="ctr"/>
          <a:lstStyle/>
          <a:p>
            <a:endParaRPr lang="en-US"/>
          </a:p>
        </p:txBody>
      </p:sp>
      <p:sp>
        <p:nvSpPr>
          <p:cNvPr id="237651" name="Line 83"/>
          <p:cNvSpPr>
            <a:spLocks noChangeShapeType="1"/>
          </p:cNvSpPr>
          <p:nvPr/>
        </p:nvSpPr>
        <p:spPr bwMode="auto">
          <a:xfrm flipH="1">
            <a:off x="4068763" y="4508500"/>
            <a:ext cx="107950" cy="0"/>
          </a:xfrm>
          <a:prstGeom prst="line">
            <a:avLst/>
          </a:prstGeom>
          <a:noFill/>
          <a:ln w="9525">
            <a:solidFill>
              <a:schemeClr val="tx1"/>
            </a:solidFill>
            <a:round/>
            <a:headEnd/>
            <a:tailEnd/>
          </a:ln>
          <a:effectLst/>
        </p:spPr>
        <p:txBody>
          <a:bodyPr wrap="none" anchor="ctr"/>
          <a:lstStyle/>
          <a:p>
            <a:endParaRPr lang="en-US"/>
          </a:p>
        </p:txBody>
      </p:sp>
      <p:sp>
        <p:nvSpPr>
          <p:cNvPr id="237652" name="Line 84"/>
          <p:cNvSpPr>
            <a:spLocks noChangeShapeType="1"/>
          </p:cNvSpPr>
          <p:nvPr/>
        </p:nvSpPr>
        <p:spPr bwMode="auto">
          <a:xfrm flipH="1">
            <a:off x="4068763" y="4724400"/>
            <a:ext cx="107950" cy="0"/>
          </a:xfrm>
          <a:prstGeom prst="line">
            <a:avLst/>
          </a:prstGeom>
          <a:noFill/>
          <a:ln w="9525">
            <a:solidFill>
              <a:schemeClr val="tx1"/>
            </a:solidFill>
            <a:round/>
            <a:headEnd/>
            <a:tailEnd/>
          </a:ln>
          <a:effectLst/>
        </p:spPr>
        <p:txBody>
          <a:bodyPr wrap="none" anchor="ctr"/>
          <a:lstStyle/>
          <a:p>
            <a:endParaRPr lang="en-US"/>
          </a:p>
        </p:txBody>
      </p:sp>
      <p:sp>
        <p:nvSpPr>
          <p:cNvPr id="237653" name="Line 85"/>
          <p:cNvSpPr>
            <a:spLocks noChangeShapeType="1"/>
          </p:cNvSpPr>
          <p:nvPr/>
        </p:nvSpPr>
        <p:spPr bwMode="auto">
          <a:xfrm flipH="1">
            <a:off x="4068763" y="4940300"/>
            <a:ext cx="107950" cy="0"/>
          </a:xfrm>
          <a:prstGeom prst="line">
            <a:avLst/>
          </a:prstGeom>
          <a:noFill/>
          <a:ln w="9525">
            <a:solidFill>
              <a:schemeClr val="tx1"/>
            </a:solidFill>
            <a:round/>
            <a:headEnd/>
            <a:tailEnd/>
          </a:ln>
          <a:effectLst/>
        </p:spPr>
        <p:txBody>
          <a:bodyPr wrap="none" anchor="ctr"/>
          <a:lstStyle/>
          <a:p>
            <a:endParaRPr lang="en-US"/>
          </a:p>
        </p:txBody>
      </p:sp>
      <p:sp>
        <p:nvSpPr>
          <p:cNvPr id="237654" name="Line 86"/>
          <p:cNvSpPr>
            <a:spLocks noChangeShapeType="1"/>
          </p:cNvSpPr>
          <p:nvPr/>
        </p:nvSpPr>
        <p:spPr bwMode="auto">
          <a:xfrm flipH="1">
            <a:off x="4068763" y="5156200"/>
            <a:ext cx="107950" cy="0"/>
          </a:xfrm>
          <a:prstGeom prst="line">
            <a:avLst/>
          </a:prstGeom>
          <a:noFill/>
          <a:ln w="9525">
            <a:solidFill>
              <a:schemeClr val="tx1"/>
            </a:solidFill>
            <a:round/>
            <a:headEnd/>
            <a:tailEnd/>
          </a:ln>
          <a:effectLst/>
        </p:spPr>
        <p:txBody>
          <a:bodyPr wrap="none" anchor="ctr"/>
          <a:lstStyle/>
          <a:p>
            <a:endParaRPr lang="en-US"/>
          </a:p>
        </p:txBody>
      </p:sp>
      <p:sp>
        <p:nvSpPr>
          <p:cNvPr id="237655" name="Line 87"/>
          <p:cNvSpPr>
            <a:spLocks noChangeShapeType="1"/>
          </p:cNvSpPr>
          <p:nvPr/>
        </p:nvSpPr>
        <p:spPr bwMode="auto">
          <a:xfrm flipH="1">
            <a:off x="4068763" y="5372100"/>
            <a:ext cx="107950" cy="0"/>
          </a:xfrm>
          <a:prstGeom prst="line">
            <a:avLst/>
          </a:prstGeom>
          <a:noFill/>
          <a:ln w="9525">
            <a:solidFill>
              <a:schemeClr val="tx1"/>
            </a:solidFill>
            <a:round/>
            <a:headEnd/>
            <a:tailEnd/>
          </a:ln>
          <a:effectLst/>
        </p:spPr>
        <p:txBody>
          <a:bodyPr wrap="none" anchor="ctr"/>
          <a:lstStyle/>
          <a:p>
            <a:endParaRPr lang="en-US"/>
          </a:p>
        </p:txBody>
      </p:sp>
      <p:sp>
        <p:nvSpPr>
          <p:cNvPr id="237656" name="Line 88"/>
          <p:cNvSpPr>
            <a:spLocks noChangeShapeType="1"/>
          </p:cNvSpPr>
          <p:nvPr/>
        </p:nvSpPr>
        <p:spPr bwMode="auto">
          <a:xfrm flipH="1">
            <a:off x="4645025" y="4076700"/>
            <a:ext cx="107950" cy="0"/>
          </a:xfrm>
          <a:prstGeom prst="line">
            <a:avLst/>
          </a:prstGeom>
          <a:noFill/>
          <a:ln w="9525">
            <a:solidFill>
              <a:schemeClr val="tx1"/>
            </a:solidFill>
            <a:round/>
            <a:headEnd/>
            <a:tailEnd/>
          </a:ln>
          <a:effectLst/>
        </p:spPr>
        <p:txBody>
          <a:bodyPr wrap="none" anchor="ctr"/>
          <a:lstStyle/>
          <a:p>
            <a:endParaRPr lang="en-US"/>
          </a:p>
        </p:txBody>
      </p:sp>
      <p:sp>
        <p:nvSpPr>
          <p:cNvPr id="237657" name="Line 89"/>
          <p:cNvSpPr>
            <a:spLocks noChangeShapeType="1"/>
          </p:cNvSpPr>
          <p:nvPr/>
        </p:nvSpPr>
        <p:spPr bwMode="auto">
          <a:xfrm flipH="1">
            <a:off x="4645025" y="4292600"/>
            <a:ext cx="107950" cy="0"/>
          </a:xfrm>
          <a:prstGeom prst="line">
            <a:avLst/>
          </a:prstGeom>
          <a:noFill/>
          <a:ln w="9525">
            <a:solidFill>
              <a:schemeClr val="tx1"/>
            </a:solidFill>
            <a:round/>
            <a:headEnd/>
            <a:tailEnd/>
          </a:ln>
          <a:effectLst/>
        </p:spPr>
        <p:txBody>
          <a:bodyPr wrap="none" anchor="ctr"/>
          <a:lstStyle/>
          <a:p>
            <a:endParaRPr lang="en-US"/>
          </a:p>
        </p:txBody>
      </p:sp>
      <p:sp>
        <p:nvSpPr>
          <p:cNvPr id="237658" name="Line 90"/>
          <p:cNvSpPr>
            <a:spLocks noChangeShapeType="1"/>
          </p:cNvSpPr>
          <p:nvPr/>
        </p:nvSpPr>
        <p:spPr bwMode="auto">
          <a:xfrm flipH="1">
            <a:off x="4645025" y="4508500"/>
            <a:ext cx="107950" cy="0"/>
          </a:xfrm>
          <a:prstGeom prst="line">
            <a:avLst/>
          </a:prstGeom>
          <a:noFill/>
          <a:ln w="9525">
            <a:solidFill>
              <a:schemeClr val="tx1"/>
            </a:solidFill>
            <a:round/>
            <a:headEnd/>
            <a:tailEnd/>
          </a:ln>
          <a:effectLst/>
        </p:spPr>
        <p:txBody>
          <a:bodyPr wrap="none" anchor="ctr"/>
          <a:lstStyle/>
          <a:p>
            <a:endParaRPr lang="en-US"/>
          </a:p>
        </p:txBody>
      </p:sp>
      <p:sp>
        <p:nvSpPr>
          <p:cNvPr id="237659" name="Line 91"/>
          <p:cNvSpPr>
            <a:spLocks noChangeShapeType="1"/>
          </p:cNvSpPr>
          <p:nvPr/>
        </p:nvSpPr>
        <p:spPr bwMode="auto">
          <a:xfrm flipH="1">
            <a:off x="4645025" y="4724400"/>
            <a:ext cx="107950" cy="0"/>
          </a:xfrm>
          <a:prstGeom prst="line">
            <a:avLst/>
          </a:prstGeom>
          <a:noFill/>
          <a:ln w="9525">
            <a:solidFill>
              <a:schemeClr val="tx1"/>
            </a:solidFill>
            <a:round/>
            <a:headEnd/>
            <a:tailEnd/>
          </a:ln>
          <a:effectLst/>
        </p:spPr>
        <p:txBody>
          <a:bodyPr wrap="none" anchor="ctr"/>
          <a:lstStyle/>
          <a:p>
            <a:endParaRPr lang="en-US"/>
          </a:p>
        </p:txBody>
      </p:sp>
      <p:sp>
        <p:nvSpPr>
          <p:cNvPr id="237660" name="Line 92"/>
          <p:cNvSpPr>
            <a:spLocks noChangeShapeType="1"/>
          </p:cNvSpPr>
          <p:nvPr/>
        </p:nvSpPr>
        <p:spPr bwMode="auto">
          <a:xfrm flipH="1">
            <a:off x="4645025" y="4940300"/>
            <a:ext cx="107950" cy="0"/>
          </a:xfrm>
          <a:prstGeom prst="line">
            <a:avLst/>
          </a:prstGeom>
          <a:noFill/>
          <a:ln w="9525">
            <a:solidFill>
              <a:schemeClr val="tx1"/>
            </a:solidFill>
            <a:round/>
            <a:headEnd/>
            <a:tailEnd/>
          </a:ln>
          <a:effectLst/>
        </p:spPr>
        <p:txBody>
          <a:bodyPr wrap="none" anchor="ctr"/>
          <a:lstStyle/>
          <a:p>
            <a:endParaRPr lang="en-US"/>
          </a:p>
        </p:txBody>
      </p:sp>
      <p:sp>
        <p:nvSpPr>
          <p:cNvPr id="237661" name="Line 93"/>
          <p:cNvSpPr>
            <a:spLocks noChangeShapeType="1"/>
          </p:cNvSpPr>
          <p:nvPr/>
        </p:nvSpPr>
        <p:spPr bwMode="auto">
          <a:xfrm flipH="1">
            <a:off x="4645025" y="5156200"/>
            <a:ext cx="107950" cy="0"/>
          </a:xfrm>
          <a:prstGeom prst="line">
            <a:avLst/>
          </a:prstGeom>
          <a:noFill/>
          <a:ln w="9525">
            <a:solidFill>
              <a:schemeClr val="tx1"/>
            </a:solidFill>
            <a:round/>
            <a:headEnd/>
            <a:tailEnd/>
          </a:ln>
          <a:effectLst/>
        </p:spPr>
        <p:txBody>
          <a:bodyPr wrap="none" anchor="ctr"/>
          <a:lstStyle/>
          <a:p>
            <a:endParaRPr lang="en-US"/>
          </a:p>
        </p:txBody>
      </p:sp>
      <p:sp>
        <p:nvSpPr>
          <p:cNvPr id="237662" name="Line 94"/>
          <p:cNvSpPr>
            <a:spLocks noChangeShapeType="1"/>
          </p:cNvSpPr>
          <p:nvPr/>
        </p:nvSpPr>
        <p:spPr bwMode="auto">
          <a:xfrm flipH="1">
            <a:off x="4645025" y="5372100"/>
            <a:ext cx="107950" cy="0"/>
          </a:xfrm>
          <a:prstGeom prst="line">
            <a:avLst/>
          </a:prstGeom>
          <a:noFill/>
          <a:ln w="9525">
            <a:solidFill>
              <a:schemeClr val="tx1"/>
            </a:solidFill>
            <a:round/>
            <a:headEnd/>
            <a:tailEnd/>
          </a:ln>
          <a:effectLst/>
        </p:spPr>
        <p:txBody>
          <a:bodyPr wrap="none" anchor="ctr"/>
          <a:lstStyle/>
          <a:p>
            <a:endParaRPr lang="en-US"/>
          </a:p>
        </p:txBody>
      </p:sp>
      <p:sp>
        <p:nvSpPr>
          <p:cNvPr id="237663" name="Line 95"/>
          <p:cNvSpPr>
            <a:spLocks noChangeShapeType="1"/>
          </p:cNvSpPr>
          <p:nvPr/>
        </p:nvSpPr>
        <p:spPr bwMode="auto">
          <a:xfrm>
            <a:off x="3384550" y="4724400"/>
            <a:ext cx="287338" cy="0"/>
          </a:xfrm>
          <a:prstGeom prst="line">
            <a:avLst/>
          </a:prstGeom>
          <a:noFill/>
          <a:ln w="9525">
            <a:solidFill>
              <a:schemeClr val="tx1"/>
            </a:solidFill>
            <a:round/>
            <a:headEnd/>
            <a:tailEnd/>
          </a:ln>
          <a:effectLst/>
        </p:spPr>
        <p:txBody>
          <a:bodyPr wrap="none" anchor="ctr"/>
          <a:lstStyle/>
          <a:p>
            <a:endParaRPr lang="en-US"/>
          </a:p>
        </p:txBody>
      </p:sp>
      <p:sp>
        <p:nvSpPr>
          <p:cNvPr id="237664" name="Line 96"/>
          <p:cNvSpPr>
            <a:spLocks noChangeShapeType="1"/>
          </p:cNvSpPr>
          <p:nvPr/>
        </p:nvSpPr>
        <p:spPr bwMode="auto">
          <a:xfrm flipV="1">
            <a:off x="3671888" y="4113213"/>
            <a:ext cx="360362" cy="611187"/>
          </a:xfrm>
          <a:prstGeom prst="line">
            <a:avLst/>
          </a:prstGeom>
          <a:noFill/>
          <a:ln w="9525">
            <a:solidFill>
              <a:schemeClr val="tx1"/>
            </a:solidFill>
            <a:round/>
            <a:headEnd/>
            <a:tailEnd/>
          </a:ln>
          <a:effectLst/>
        </p:spPr>
        <p:txBody>
          <a:bodyPr wrap="none" anchor="ctr"/>
          <a:lstStyle/>
          <a:p>
            <a:endParaRPr lang="en-US"/>
          </a:p>
        </p:txBody>
      </p:sp>
      <p:sp>
        <p:nvSpPr>
          <p:cNvPr id="237665" name="Arc 97"/>
          <p:cNvSpPr>
            <a:spLocks/>
          </p:cNvSpPr>
          <p:nvPr/>
        </p:nvSpPr>
        <p:spPr bwMode="auto">
          <a:xfrm>
            <a:off x="3852863" y="4437063"/>
            <a:ext cx="107950" cy="3603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sysDot"/>
            <a:round/>
            <a:headEnd/>
            <a:tailEnd type="arrow" w="med" len="med"/>
          </a:ln>
          <a:effectLst/>
        </p:spPr>
        <p:txBody>
          <a:bodyPr wrap="none" anchor="ctr"/>
          <a:lstStyle/>
          <a:p>
            <a:endParaRPr lang="en-US"/>
          </a:p>
        </p:txBody>
      </p:sp>
      <p:sp>
        <p:nvSpPr>
          <p:cNvPr id="237666" name="Line 98"/>
          <p:cNvSpPr>
            <a:spLocks noChangeShapeType="1"/>
          </p:cNvSpPr>
          <p:nvPr/>
        </p:nvSpPr>
        <p:spPr bwMode="auto">
          <a:xfrm flipH="1" flipV="1">
            <a:off x="4824413" y="4076700"/>
            <a:ext cx="360362" cy="611188"/>
          </a:xfrm>
          <a:prstGeom prst="line">
            <a:avLst/>
          </a:prstGeom>
          <a:noFill/>
          <a:ln w="9525">
            <a:solidFill>
              <a:schemeClr val="tx1"/>
            </a:solidFill>
            <a:round/>
            <a:headEnd/>
            <a:tailEnd/>
          </a:ln>
          <a:effectLst/>
        </p:spPr>
        <p:txBody>
          <a:bodyPr wrap="none" anchor="ctr"/>
          <a:lstStyle/>
          <a:p>
            <a:endParaRPr lang="en-US"/>
          </a:p>
        </p:txBody>
      </p:sp>
      <p:sp>
        <p:nvSpPr>
          <p:cNvPr id="237667" name="Arc 99"/>
          <p:cNvSpPr>
            <a:spLocks/>
          </p:cNvSpPr>
          <p:nvPr/>
        </p:nvSpPr>
        <p:spPr bwMode="auto">
          <a:xfrm flipH="1">
            <a:off x="4895850" y="4400550"/>
            <a:ext cx="107950" cy="3603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sysDot"/>
            <a:round/>
            <a:headEnd/>
            <a:tailEnd type="arrow" w="med" len="med"/>
          </a:ln>
          <a:effectLst/>
        </p:spPr>
        <p:txBody>
          <a:bodyPr wrap="none" anchor="ctr"/>
          <a:lstStyle/>
          <a:p>
            <a:endParaRPr lang="en-US"/>
          </a:p>
        </p:txBody>
      </p:sp>
      <p:sp>
        <p:nvSpPr>
          <p:cNvPr id="237668" name="Line 100"/>
          <p:cNvSpPr>
            <a:spLocks noChangeShapeType="1"/>
          </p:cNvSpPr>
          <p:nvPr/>
        </p:nvSpPr>
        <p:spPr bwMode="auto">
          <a:xfrm>
            <a:off x="5184775" y="4689475"/>
            <a:ext cx="179388" cy="0"/>
          </a:xfrm>
          <a:prstGeom prst="line">
            <a:avLst/>
          </a:prstGeom>
          <a:noFill/>
          <a:ln w="9525">
            <a:solidFill>
              <a:schemeClr val="tx1"/>
            </a:solidFill>
            <a:round/>
            <a:headEnd/>
            <a:tailEnd/>
          </a:ln>
          <a:effectLst/>
        </p:spPr>
        <p:txBody>
          <a:bodyPr wrap="none" anchor="ctr"/>
          <a:lstStyle/>
          <a:p>
            <a:endParaRPr lang="en-US"/>
          </a:p>
        </p:txBody>
      </p:sp>
      <p:sp>
        <p:nvSpPr>
          <p:cNvPr id="237669" name="Rectangle 101"/>
          <p:cNvSpPr>
            <a:spLocks noChangeArrowheads="1"/>
          </p:cNvSpPr>
          <p:nvPr/>
        </p:nvSpPr>
        <p:spPr bwMode="auto">
          <a:xfrm>
            <a:off x="5364163" y="4437063"/>
            <a:ext cx="287337" cy="1296987"/>
          </a:xfrm>
          <a:prstGeom prst="rect">
            <a:avLst/>
          </a:prstGeom>
          <a:solidFill>
            <a:srgbClr val="FFFF00"/>
          </a:solidFill>
          <a:ln w="9525" algn="ctr">
            <a:solidFill>
              <a:schemeClr val="tx1"/>
            </a:solidFill>
            <a:prstDash val="dash"/>
            <a:miter lim="800000"/>
            <a:headEnd/>
            <a:tailEnd/>
          </a:ln>
          <a:effectLst/>
        </p:spPr>
        <p:txBody>
          <a:bodyPr vert="eaVert" wrap="none" anchor="ctr"/>
          <a:lstStyle/>
          <a:p>
            <a:r>
              <a:rPr lang="en-US"/>
              <a:t>Channel mux.</a:t>
            </a:r>
          </a:p>
        </p:txBody>
      </p:sp>
      <p:sp>
        <p:nvSpPr>
          <p:cNvPr id="237670" name="Line 102"/>
          <p:cNvSpPr>
            <a:spLocks noChangeShapeType="1"/>
          </p:cNvSpPr>
          <p:nvPr/>
        </p:nvSpPr>
        <p:spPr bwMode="auto">
          <a:xfrm>
            <a:off x="5651500" y="5049838"/>
            <a:ext cx="252413" cy="0"/>
          </a:xfrm>
          <a:prstGeom prst="line">
            <a:avLst/>
          </a:prstGeom>
          <a:noFill/>
          <a:ln w="9525">
            <a:solidFill>
              <a:schemeClr val="tx1"/>
            </a:solidFill>
            <a:round/>
            <a:headEnd/>
            <a:tailEnd type="triangle" w="med" len="med"/>
          </a:ln>
          <a:effectLst/>
        </p:spPr>
        <p:txBody>
          <a:bodyPr wrap="none" anchor="ctr"/>
          <a:lstStyle/>
          <a:p>
            <a:endParaRPr lang="en-US"/>
          </a:p>
        </p:txBody>
      </p:sp>
      <p:cxnSp>
        <p:nvCxnSpPr>
          <p:cNvPr id="80" name="Straight Arrow Connector 79"/>
          <p:cNvCxnSpPr>
            <a:endCxn id="237669" idx="0"/>
          </p:cNvCxnSpPr>
          <p:nvPr/>
        </p:nvCxnSpPr>
        <p:spPr>
          <a:xfrm rot="5400000">
            <a:off x="5230954" y="3316641"/>
            <a:ext cx="1397301" cy="843543"/>
          </a:xfrm>
          <a:prstGeom prst="curvedConnector3">
            <a:avLst>
              <a:gd name="adj1" fmla="val 84784"/>
            </a:avLst>
          </a:prstGeom>
          <a:ln w="9525">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25450" y="0"/>
            <a:ext cx="8229600" cy="932155"/>
          </a:xfrm>
        </p:spPr>
        <p:txBody>
          <a:bodyPr/>
          <a:lstStyle/>
          <a:p>
            <a:r>
              <a:rPr lang="en-US" sz="3600"/>
              <a:t>Analog buffers</a:t>
            </a:r>
          </a:p>
        </p:txBody>
      </p:sp>
      <p:sp>
        <p:nvSpPr>
          <p:cNvPr id="185347" name="Rectangle 3"/>
          <p:cNvSpPr>
            <a:spLocks noGrp="1" noChangeArrowheads="1"/>
          </p:cNvSpPr>
          <p:nvPr>
            <p:ph idx="1"/>
          </p:nvPr>
        </p:nvSpPr>
        <p:spPr>
          <a:xfrm>
            <a:off x="225631" y="1104406"/>
            <a:ext cx="4488873" cy="5225142"/>
          </a:xfrm>
        </p:spPr>
        <p:txBody>
          <a:bodyPr>
            <a:normAutofit fontScale="70000" lnSpcReduction="20000"/>
          </a:bodyPr>
          <a:lstStyle/>
          <a:p>
            <a:pPr>
              <a:lnSpc>
                <a:spcPct val="90000"/>
              </a:lnSpc>
            </a:pPr>
            <a:r>
              <a:rPr lang="en-US" dirty="0"/>
              <a:t>Extensively used when ADC not available with sufficient speed and resolution or consuming too much power</a:t>
            </a:r>
          </a:p>
          <a:p>
            <a:pPr>
              <a:lnSpc>
                <a:spcPct val="90000"/>
              </a:lnSpc>
            </a:pPr>
            <a:r>
              <a:rPr lang="en-US" dirty="0"/>
              <a:t>Large array of storage capacitors with read and write switches (controlled digitally)</a:t>
            </a:r>
          </a:p>
          <a:p>
            <a:pPr>
              <a:lnSpc>
                <a:spcPct val="90000"/>
              </a:lnSpc>
            </a:pPr>
            <a:r>
              <a:rPr lang="en-US" dirty="0"/>
              <a:t>For good homogeneity of memory</a:t>
            </a:r>
          </a:p>
          <a:p>
            <a:pPr lvl="1">
              <a:lnSpc>
                <a:spcPct val="90000"/>
              </a:lnSpc>
            </a:pPr>
            <a:r>
              <a:rPr lang="en-US" dirty="0"/>
              <a:t>Voltage mode</a:t>
            </a:r>
          </a:p>
          <a:p>
            <a:pPr lvl="1">
              <a:lnSpc>
                <a:spcPct val="90000"/>
              </a:lnSpc>
            </a:pPr>
            <a:r>
              <a:rPr lang="en-US" dirty="0"/>
              <a:t>Charge mode with Charge integrator for reading</a:t>
            </a:r>
          </a:p>
          <a:p>
            <a:pPr>
              <a:lnSpc>
                <a:spcPct val="90000"/>
              </a:lnSpc>
            </a:pPr>
            <a:r>
              <a:rPr lang="en-US" dirty="0"/>
              <a:t>Examples:</a:t>
            </a:r>
          </a:p>
          <a:p>
            <a:pPr lvl="1">
              <a:lnSpc>
                <a:spcPct val="90000"/>
              </a:lnSpc>
            </a:pPr>
            <a:r>
              <a:rPr lang="en-US" dirty="0" smtClean="0"/>
              <a:t>Sampling </a:t>
            </a:r>
            <a:r>
              <a:rPr lang="en-US" dirty="0"/>
              <a:t>oscilloscopes</a:t>
            </a:r>
          </a:p>
          <a:p>
            <a:pPr lvl="1">
              <a:lnSpc>
                <a:spcPct val="90000"/>
              </a:lnSpc>
            </a:pPr>
            <a:r>
              <a:rPr lang="en-US" dirty="0"/>
              <a:t>HEP: CMS tracker, ATLAS calorimeter, LHCb trackers, etc.</a:t>
            </a:r>
          </a:p>
        </p:txBody>
      </p:sp>
      <p:sp>
        <p:nvSpPr>
          <p:cNvPr id="8"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9" name="Slide Number Placeholder 8"/>
          <p:cNvSpPr>
            <a:spLocks noGrp="1"/>
          </p:cNvSpPr>
          <p:nvPr>
            <p:ph type="sldNum" sz="quarter" idx="11"/>
          </p:nvPr>
        </p:nvSpPr>
        <p:spPr/>
        <p:txBody>
          <a:bodyPr/>
          <a:lstStyle/>
          <a:p>
            <a:fld id="{9ECC0FC1-A78D-46C6-BB12-B0D98A81EE04}" type="slidenum">
              <a:rPr lang="en-US" smtClean="0"/>
              <a:pPr/>
              <a:t>44</a:t>
            </a:fld>
            <a:endParaRPr lang="en-US"/>
          </a:p>
        </p:txBody>
      </p:sp>
      <p:pic>
        <p:nvPicPr>
          <p:cNvPr id="185348" name="Picture 4"/>
          <p:cNvPicPr>
            <a:picLocks noChangeAspect="1" noChangeArrowheads="1"/>
          </p:cNvPicPr>
          <p:nvPr/>
        </p:nvPicPr>
        <p:blipFill>
          <a:blip r:embed="rId2"/>
          <a:srcRect/>
          <a:stretch>
            <a:fillRect/>
          </a:stretch>
        </p:blipFill>
        <p:spPr bwMode="auto">
          <a:xfrm>
            <a:off x="5111750" y="981075"/>
            <a:ext cx="3382963" cy="2124075"/>
          </a:xfrm>
          <a:prstGeom prst="rect">
            <a:avLst/>
          </a:prstGeom>
          <a:noFill/>
          <a:ln w="9525" algn="ctr">
            <a:noFill/>
            <a:miter lim="800000"/>
            <a:headEnd/>
            <a:tailEnd/>
          </a:ln>
          <a:effectLst/>
        </p:spPr>
      </p:pic>
      <p:pic>
        <p:nvPicPr>
          <p:cNvPr id="185349" name="Picture 5"/>
          <p:cNvPicPr>
            <a:picLocks noChangeAspect="1" noChangeArrowheads="1"/>
          </p:cNvPicPr>
          <p:nvPr/>
        </p:nvPicPr>
        <p:blipFill>
          <a:blip r:embed="rId3"/>
          <a:srcRect/>
          <a:stretch>
            <a:fillRect/>
          </a:stretch>
        </p:blipFill>
        <p:spPr bwMode="auto">
          <a:xfrm>
            <a:off x="5543550" y="3105150"/>
            <a:ext cx="2643188" cy="2114550"/>
          </a:xfrm>
          <a:prstGeom prst="rect">
            <a:avLst/>
          </a:prstGeom>
          <a:noFill/>
          <a:ln w="9525" algn="ctr">
            <a:noFill/>
            <a:miter lim="800000"/>
            <a:headEnd/>
            <a:tailEnd/>
          </a:ln>
          <a:effectLst/>
        </p:spPr>
      </p:pic>
      <p:pic>
        <p:nvPicPr>
          <p:cNvPr id="185350" name="Picture 6"/>
          <p:cNvPicPr>
            <a:picLocks noChangeAspect="1" noChangeArrowheads="1"/>
          </p:cNvPicPr>
          <p:nvPr/>
        </p:nvPicPr>
        <p:blipFill>
          <a:blip r:embed="rId4"/>
          <a:srcRect/>
          <a:stretch>
            <a:fillRect/>
          </a:stretch>
        </p:blipFill>
        <p:spPr bwMode="auto">
          <a:xfrm>
            <a:off x="5327650" y="5265738"/>
            <a:ext cx="2700338" cy="13716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a:t>Constantly sampled</a:t>
            </a:r>
          </a:p>
        </p:txBody>
      </p:sp>
      <p:sp>
        <p:nvSpPr>
          <p:cNvPr id="238595" name="Rectangle 3"/>
          <p:cNvSpPr>
            <a:spLocks noGrp="1" noChangeArrowheads="1"/>
          </p:cNvSpPr>
          <p:nvPr>
            <p:ph idx="1"/>
          </p:nvPr>
        </p:nvSpPr>
        <p:spPr>
          <a:ln/>
        </p:spPr>
        <p:txBody>
          <a:bodyPr>
            <a:normAutofit fontScale="70000" lnSpcReduction="20000"/>
          </a:bodyPr>
          <a:lstStyle/>
          <a:p>
            <a:r>
              <a:rPr lang="en-US"/>
              <a:t>Needed for high rate experiments with signal pileup</a:t>
            </a:r>
          </a:p>
          <a:p>
            <a:r>
              <a:rPr lang="en-US"/>
              <a:t>Shapers and not switched integrators</a:t>
            </a:r>
          </a:p>
          <a:p>
            <a:r>
              <a:rPr lang="en-US"/>
              <a:t>Allows digital signal processing in its traditional form (constantly sampled data stream)</a:t>
            </a:r>
          </a:p>
          <a:p>
            <a:r>
              <a:rPr lang="en-US"/>
              <a:t>Output rate may be far to high for what following DAQ system can handle</a:t>
            </a:r>
          </a:p>
          <a:p>
            <a:endParaRPr lang="en-US"/>
          </a:p>
          <a:p>
            <a:endParaRPr lang="en-US"/>
          </a:p>
          <a:p>
            <a:endParaRPr lang="en-US"/>
          </a:p>
          <a:p>
            <a:endParaRPr lang="en-US"/>
          </a:p>
          <a:p>
            <a:endParaRPr lang="en-US" smtClean="0"/>
          </a:p>
          <a:p>
            <a:endParaRPr lang="en-US" smtClean="0"/>
          </a:p>
          <a:p>
            <a:r>
              <a:rPr lang="en-US" smtClean="0"/>
              <a:t>With </a:t>
            </a:r>
            <a:r>
              <a:rPr lang="en-US"/>
              <a:t>local </a:t>
            </a:r>
            <a:r>
              <a:rPr lang="en-US">
                <a:solidFill>
                  <a:srgbClr val="FF0000"/>
                </a:solidFill>
              </a:rPr>
              <a:t>zero-suppression</a:t>
            </a:r>
            <a:r>
              <a:rPr lang="en-US"/>
              <a:t> </a:t>
            </a:r>
            <a:r>
              <a:rPr lang="en-US" smtClean="0"/>
              <a:t> </a:t>
            </a:r>
            <a:r>
              <a:rPr lang="en-US"/>
              <a:t>this may be an option for future high rate </a:t>
            </a:r>
            <a:r>
              <a:rPr lang="en-US" smtClean="0"/>
              <a:t>experiments (SLHC, CLIC)</a:t>
            </a:r>
            <a:endParaRPr lang="en-US"/>
          </a:p>
          <a:p>
            <a:endParaRPr lang="en-US"/>
          </a:p>
        </p:txBody>
      </p:sp>
      <p:sp>
        <p:nvSpPr>
          <p:cNvPr id="27"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28" name="Slide Number Placeholder 27"/>
          <p:cNvSpPr>
            <a:spLocks noGrp="1"/>
          </p:cNvSpPr>
          <p:nvPr>
            <p:ph type="sldNum" sz="quarter" idx="11"/>
          </p:nvPr>
        </p:nvSpPr>
        <p:spPr/>
        <p:txBody>
          <a:bodyPr/>
          <a:lstStyle/>
          <a:p>
            <a:fld id="{9ECC0FC1-A78D-46C6-BB12-B0D98A81EE04}" type="slidenum">
              <a:rPr lang="en-US" smtClean="0"/>
              <a:pPr/>
              <a:t>45</a:t>
            </a:fld>
            <a:endParaRPr lang="en-US"/>
          </a:p>
        </p:txBody>
      </p:sp>
      <p:sp>
        <p:nvSpPr>
          <p:cNvPr id="238596" name="Line 4"/>
          <p:cNvSpPr>
            <a:spLocks noChangeShapeType="1"/>
          </p:cNvSpPr>
          <p:nvPr/>
        </p:nvSpPr>
        <p:spPr bwMode="auto">
          <a:xfrm>
            <a:off x="1909763" y="4903788"/>
            <a:ext cx="504825" cy="0"/>
          </a:xfrm>
          <a:prstGeom prst="line">
            <a:avLst/>
          </a:prstGeom>
          <a:noFill/>
          <a:ln w="9525">
            <a:solidFill>
              <a:schemeClr val="tx1"/>
            </a:solidFill>
            <a:round/>
            <a:headEnd/>
            <a:tailEnd/>
          </a:ln>
          <a:effectLst/>
        </p:spPr>
        <p:txBody>
          <a:bodyPr wrap="none" anchor="ctr"/>
          <a:lstStyle/>
          <a:p>
            <a:endParaRPr lang="en-US"/>
          </a:p>
        </p:txBody>
      </p:sp>
      <p:sp>
        <p:nvSpPr>
          <p:cNvPr id="238597" name="Line 5"/>
          <p:cNvSpPr>
            <a:spLocks noChangeShapeType="1"/>
          </p:cNvSpPr>
          <p:nvPr/>
        </p:nvSpPr>
        <p:spPr bwMode="auto">
          <a:xfrm flipV="1">
            <a:off x="2160588" y="4075113"/>
            <a:ext cx="0" cy="828675"/>
          </a:xfrm>
          <a:prstGeom prst="line">
            <a:avLst/>
          </a:prstGeom>
          <a:noFill/>
          <a:ln w="9525">
            <a:solidFill>
              <a:schemeClr val="tx1"/>
            </a:solidFill>
            <a:round/>
            <a:headEnd/>
            <a:tailEnd/>
          </a:ln>
          <a:effectLst/>
        </p:spPr>
        <p:txBody>
          <a:bodyPr wrap="none" anchor="ctr"/>
          <a:lstStyle/>
          <a:p>
            <a:endParaRPr lang="en-US"/>
          </a:p>
        </p:txBody>
      </p:sp>
      <p:sp>
        <p:nvSpPr>
          <p:cNvPr id="238598" name="Line 6"/>
          <p:cNvSpPr>
            <a:spLocks noChangeShapeType="1"/>
          </p:cNvSpPr>
          <p:nvPr/>
        </p:nvSpPr>
        <p:spPr bwMode="auto">
          <a:xfrm>
            <a:off x="2160588" y="4364038"/>
            <a:ext cx="360362" cy="0"/>
          </a:xfrm>
          <a:prstGeom prst="line">
            <a:avLst/>
          </a:prstGeom>
          <a:noFill/>
          <a:ln w="9525">
            <a:solidFill>
              <a:schemeClr val="tx1"/>
            </a:solidFill>
            <a:round/>
            <a:headEnd/>
            <a:tailEnd/>
          </a:ln>
          <a:effectLst/>
        </p:spPr>
        <p:txBody>
          <a:bodyPr wrap="none" anchor="ctr"/>
          <a:lstStyle/>
          <a:p>
            <a:endParaRPr lang="en-US"/>
          </a:p>
        </p:txBody>
      </p:sp>
      <p:sp>
        <p:nvSpPr>
          <p:cNvPr id="238599" name="Line 7"/>
          <p:cNvSpPr>
            <a:spLocks noChangeShapeType="1"/>
          </p:cNvSpPr>
          <p:nvPr/>
        </p:nvSpPr>
        <p:spPr bwMode="auto">
          <a:xfrm>
            <a:off x="2520950" y="4219575"/>
            <a:ext cx="0" cy="288925"/>
          </a:xfrm>
          <a:prstGeom prst="line">
            <a:avLst/>
          </a:prstGeom>
          <a:noFill/>
          <a:ln w="9525">
            <a:solidFill>
              <a:schemeClr val="tx1"/>
            </a:solidFill>
            <a:round/>
            <a:headEnd/>
            <a:tailEnd/>
          </a:ln>
          <a:effectLst/>
        </p:spPr>
        <p:txBody>
          <a:bodyPr wrap="none" anchor="ctr"/>
          <a:lstStyle/>
          <a:p>
            <a:endParaRPr lang="en-US"/>
          </a:p>
        </p:txBody>
      </p:sp>
      <p:sp>
        <p:nvSpPr>
          <p:cNvPr id="238600" name="Line 8"/>
          <p:cNvSpPr>
            <a:spLocks noChangeShapeType="1"/>
          </p:cNvSpPr>
          <p:nvPr/>
        </p:nvSpPr>
        <p:spPr bwMode="auto">
          <a:xfrm>
            <a:off x="2592388" y="4219575"/>
            <a:ext cx="0" cy="288925"/>
          </a:xfrm>
          <a:prstGeom prst="line">
            <a:avLst/>
          </a:prstGeom>
          <a:noFill/>
          <a:ln w="9525">
            <a:solidFill>
              <a:schemeClr val="tx1"/>
            </a:solidFill>
            <a:round/>
            <a:headEnd/>
            <a:tailEnd/>
          </a:ln>
          <a:effectLst/>
        </p:spPr>
        <p:txBody>
          <a:bodyPr wrap="none" anchor="ctr"/>
          <a:lstStyle/>
          <a:p>
            <a:endParaRPr lang="en-US"/>
          </a:p>
        </p:txBody>
      </p:sp>
      <p:sp>
        <p:nvSpPr>
          <p:cNvPr id="238601" name="Line 9"/>
          <p:cNvSpPr>
            <a:spLocks noChangeShapeType="1"/>
          </p:cNvSpPr>
          <p:nvPr/>
        </p:nvSpPr>
        <p:spPr bwMode="auto">
          <a:xfrm>
            <a:off x="2592388" y="4364038"/>
            <a:ext cx="396875" cy="0"/>
          </a:xfrm>
          <a:prstGeom prst="line">
            <a:avLst/>
          </a:prstGeom>
          <a:noFill/>
          <a:ln w="9525">
            <a:solidFill>
              <a:schemeClr val="tx1"/>
            </a:solidFill>
            <a:round/>
            <a:headEnd/>
            <a:tailEnd/>
          </a:ln>
          <a:effectLst/>
        </p:spPr>
        <p:txBody>
          <a:bodyPr wrap="none" anchor="ctr"/>
          <a:lstStyle/>
          <a:p>
            <a:endParaRPr lang="en-US"/>
          </a:p>
        </p:txBody>
      </p:sp>
      <p:sp>
        <p:nvSpPr>
          <p:cNvPr id="238602" name="Line 10"/>
          <p:cNvSpPr>
            <a:spLocks noChangeShapeType="1"/>
          </p:cNvSpPr>
          <p:nvPr/>
        </p:nvSpPr>
        <p:spPr bwMode="auto">
          <a:xfrm>
            <a:off x="2989263" y="4364038"/>
            <a:ext cx="0" cy="539750"/>
          </a:xfrm>
          <a:prstGeom prst="line">
            <a:avLst/>
          </a:prstGeom>
          <a:noFill/>
          <a:ln w="9525">
            <a:solidFill>
              <a:schemeClr val="tx1"/>
            </a:solidFill>
            <a:round/>
            <a:headEnd/>
            <a:tailEnd/>
          </a:ln>
          <a:effectLst/>
        </p:spPr>
        <p:txBody>
          <a:bodyPr wrap="none" anchor="ctr"/>
          <a:lstStyle/>
          <a:p>
            <a:endParaRPr lang="en-US"/>
          </a:p>
        </p:txBody>
      </p:sp>
      <p:sp>
        <p:nvSpPr>
          <p:cNvPr id="238603" name="Line 11"/>
          <p:cNvSpPr>
            <a:spLocks noChangeShapeType="1"/>
          </p:cNvSpPr>
          <p:nvPr/>
        </p:nvSpPr>
        <p:spPr bwMode="auto">
          <a:xfrm>
            <a:off x="2952750" y="4903788"/>
            <a:ext cx="252413" cy="0"/>
          </a:xfrm>
          <a:prstGeom prst="line">
            <a:avLst/>
          </a:prstGeom>
          <a:noFill/>
          <a:ln w="9525">
            <a:solidFill>
              <a:schemeClr val="tx1"/>
            </a:solidFill>
            <a:round/>
            <a:headEnd/>
            <a:tailEnd/>
          </a:ln>
          <a:effectLst/>
        </p:spPr>
        <p:txBody>
          <a:bodyPr wrap="none" anchor="ctr"/>
          <a:lstStyle/>
          <a:p>
            <a:endParaRPr lang="en-US"/>
          </a:p>
        </p:txBody>
      </p:sp>
      <p:sp>
        <p:nvSpPr>
          <p:cNvPr id="238604" name="Line 12"/>
          <p:cNvSpPr>
            <a:spLocks noChangeShapeType="1"/>
          </p:cNvSpPr>
          <p:nvPr/>
        </p:nvSpPr>
        <p:spPr bwMode="auto">
          <a:xfrm>
            <a:off x="2160588" y="4076700"/>
            <a:ext cx="252412" cy="0"/>
          </a:xfrm>
          <a:prstGeom prst="line">
            <a:avLst/>
          </a:prstGeom>
          <a:noFill/>
          <a:ln w="9525">
            <a:solidFill>
              <a:schemeClr val="tx1"/>
            </a:solidFill>
            <a:round/>
            <a:headEnd/>
            <a:tailEnd/>
          </a:ln>
          <a:effectLst/>
        </p:spPr>
        <p:txBody>
          <a:bodyPr wrap="none" anchor="ctr"/>
          <a:lstStyle/>
          <a:p>
            <a:endParaRPr lang="en-US"/>
          </a:p>
        </p:txBody>
      </p:sp>
      <p:sp>
        <p:nvSpPr>
          <p:cNvPr id="238605" name="Line 13"/>
          <p:cNvSpPr>
            <a:spLocks noChangeShapeType="1"/>
          </p:cNvSpPr>
          <p:nvPr/>
        </p:nvSpPr>
        <p:spPr bwMode="auto">
          <a:xfrm>
            <a:off x="2736850" y="4076700"/>
            <a:ext cx="252413" cy="0"/>
          </a:xfrm>
          <a:prstGeom prst="line">
            <a:avLst/>
          </a:prstGeom>
          <a:noFill/>
          <a:ln w="9525">
            <a:solidFill>
              <a:schemeClr val="tx1"/>
            </a:solidFill>
            <a:round/>
            <a:headEnd/>
            <a:tailEnd/>
          </a:ln>
          <a:effectLst/>
        </p:spPr>
        <p:txBody>
          <a:bodyPr wrap="none" anchor="ctr"/>
          <a:lstStyle/>
          <a:p>
            <a:endParaRPr lang="en-US"/>
          </a:p>
        </p:txBody>
      </p:sp>
      <p:sp>
        <p:nvSpPr>
          <p:cNvPr id="238606" name="Line 14"/>
          <p:cNvSpPr>
            <a:spLocks noChangeShapeType="1"/>
          </p:cNvSpPr>
          <p:nvPr/>
        </p:nvSpPr>
        <p:spPr bwMode="auto">
          <a:xfrm>
            <a:off x="2989263" y="4076700"/>
            <a:ext cx="0" cy="323850"/>
          </a:xfrm>
          <a:prstGeom prst="line">
            <a:avLst/>
          </a:prstGeom>
          <a:noFill/>
          <a:ln w="9525">
            <a:solidFill>
              <a:schemeClr val="tx1"/>
            </a:solidFill>
            <a:round/>
            <a:headEnd/>
            <a:tailEnd/>
          </a:ln>
          <a:effectLst/>
        </p:spPr>
        <p:txBody>
          <a:bodyPr wrap="none" anchor="ctr"/>
          <a:lstStyle/>
          <a:p>
            <a:endParaRPr lang="en-US"/>
          </a:p>
        </p:txBody>
      </p:sp>
      <p:sp>
        <p:nvSpPr>
          <p:cNvPr id="238607" name="Rectangle 15"/>
          <p:cNvSpPr>
            <a:spLocks noChangeArrowheads="1"/>
          </p:cNvSpPr>
          <p:nvPr/>
        </p:nvSpPr>
        <p:spPr bwMode="auto">
          <a:xfrm>
            <a:off x="4464050" y="4652963"/>
            <a:ext cx="576263" cy="576262"/>
          </a:xfrm>
          <a:prstGeom prst="rect">
            <a:avLst/>
          </a:prstGeom>
          <a:solidFill>
            <a:srgbClr val="FFCC00"/>
          </a:solidFill>
          <a:ln w="9525" algn="ctr">
            <a:solidFill>
              <a:schemeClr val="tx1"/>
            </a:solidFill>
            <a:miter lim="800000"/>
            <a:headEnd/>
            <a:tailEnd/>
          </a:ln>
          <a:effectLst/>
        </p:spPr>
        <p:txBody>
          <a:bodyPr wrap="none" anchor="ctr"/>
          <a:lstStyle/>
          <a:p>
            <a:r>
              <a:rPr lang="en-US" sz="1600"/>
              <a:t>ADC</a:t>
            </a:r>
          </a:p>
        </p:txBody>
      </p:sp>
      <p:sp>
        <p:nvSpPr>
          <p:cNvPr id="238608" name="Line 16"/>
          <p:cNvSpPr>
            <a:spLocks noChangeShapeType="1"/>
          </p:cNvSpPr>
          <p:nvPr/>
        </p:nvSpPr>
        <p:spPr bwMode="auto">
          <a:xfrm>
            <a:off x="5040313" y="4905375"/>
            <a:ext cx="25082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8609" name="Rectangle 17"/>
          <p:cNvSpPr>
            <a:spLocks noChangeArrowheads="1"/>
          </p:cNvSpPr>
          <p:nvPr/>
        </p:nvSpPr>
        <p:spPr bwMode="auto">
          <a:xfrm>
            <a:off x="6515100" y="4652963"/>
            <a:ext cx="717722" cy="576262"/>
          </a:xfrm>
          <a:prstGeom prst="rect">
            <a:avLst/>
          </a:prstGeom>
          <a:solidFill>
            <a:schemeClr val="accent1"/>
          </a:solidFill>
          <a:ln w="9525" algn="ctr">
            <a:solidFill>
              <a:schemeClr val="tx1"/>
            </a:solidFill>
            <a:miter lim="800000"/>
            <a:headEnd/>
            <a:tailEnd/>
          </a:ln>
          <a:effectLst/>
        </p:spPr>
        <p:txBody>
          <a:bodyPr wrap="none" anchor="ctr"/>
          <a:lstStyle/>
          <a:p>
            <a:r>
              <a:rPr lang="en-US"/>
              <a:t>DAQ</a:t>
            </a:r>
          </a:p>
        </p:txBody>
      </p:sp>
      <p:sp>
        <p:nvSpPr>
          <p:cNvPr id="238610" name="AutoShape 18"/>
          <p:cNvSpPr>
            <a:spLocks noChangeArrowheads="1"/>
          </p:cNvSpPr>
          <p:nvPr/>
        </p:nvSpPr>
        <p:spPr bwMode="auto">
          <a:xfrm rot="5400000">
            <a:off x="2376487" y="4616451"/>
            <a:ext cx="576263" cy="576262"/>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8611" name="Rectangle 19"/>
          <p:cNvSpPr>
            <a:spLocks noChangeArrowheads="1"/>
          </p:cNvSpPr>
          <p:nvPr/>
        </p:nvSpPr>
        <p:spPr bwMode="auto">
          <a:xfrm>
            <a:off x="2413000" y="4005263"/>
            <a:ext cx="323850" cy="142875"/>
          </a:xfrm>
          <a:prstGeom prst="rect">
            <a:avLst/>
          </a:prstGeom>
          <a:noFill/>
          <a:ln w="9525" algn="ctr">
            <a:solidFill>
              <a:schemeClr val="tx1"/>
            </a:solidFill>
            <a:miter lim="800000"/>
            <a:headEnd/>
            <a:tailEnd/>
          </a:ln>
          <a:effectLst/>
        </p:spPr>
        <p:txBody>
          <a:bodyPr wrap="none" anchor="ctr"/>
          <a:lstStyle/>
          <a:p>
            <a:endParaRPr lang="en-US"/>
          </a:p>
        </p:txBody>
      </p:sp>
      <p:sp>
        <p:nvSpPr>
          <p:cNvPr id="238612" name="Rectangle 20"/>
          <p:cNvSpPr>
            <a:spLocks noChangeArrowheads="1"/>
          </p:cNvSpPr>
          <p:nvPr/>
        </p:nvSpPr>
        <p:spPr bwMode="auto">
          <a:xfrm>
            <a:off x="3203575" y="4652963"/>
            <a:ext cx="973138" cy="539750"/>
          </a:xfrm>
          <a:prstGeom prst="rect">
            <a:avLst/>
          </a:prstGeom>
          <a:solidFill>
            <a:srgbClr val="CCECFF"/>
          </a:solidFill>
          <a:ln w="9525" algn="ctr">
            <a:solidFill>
              <a:schemeClr val="tx1"/>
            </a:solidFill>
            <a:miter lim="800000"/>
            <a:headEnd/>
            <a:tailEnd/>
          </a:ln>
          <a:effectLst/>
        </p:spPr>
        <p:txBody>
          <a:bodyPr wrap="none" anchor="ctr"/>
          <a:lstStyle/>
          <a:p>
            <a:r>
              <a:rPr lang="en-US" sz="1600"/>
              <a:t>Shaping</a:t>
            </a:r>
          </a:p>
        </p:txBody>
      </p:sp>
      <p:sp>
        <p:nvSpPr>
          <p:cNvPr id="238658" name="Line 66"/>
          <p:cNvSpPr>
            <a:spLocks noChangeShapeType="1"/>
          </p:cNvSpPr>
          <p:nvPr/>
        </p:nvSpPr>
        <p:spPr bwMode="auto">
          <a:xfrm>
            <a:off x="4176713" y="4903788"/>
            <a:ext cx="287337" cy="0"/>
          </a:xfrm>
          <a:prstGeom prst="line">
            <a:avLst/>
          </a:prstGeom>
          <a:noFill/>
          <a:ln w="9525">
            <a:solidFill>
              <a:schemeClr val="tx1"/>
            </a:solidFill>
            <a:round/>
            <a:headEnd/>
            <a:tailEnd/>
          </a:ln>
          <a:effectLst/>
        </p:spPr>
        <p:txBody>
          <a:bodyPr wrap="none" anchor="ctr"/>
          <a:lstStyle/>
          <a:p>
            <a:endParaRPr lang="en-US"/>
          </a:p>
        </p:txBody>
      </p:sp>
      <p:sp>
        <p:nvSpPr>
          <p:cNvPr id="238664" name="Line 72"/>
          <p:cNvSpPr>
            <a:spLocks noChangeShapeType="1"/>
          </p:cNvSpPr>
          <p:nvPr/>
        </p:nvSpPr>
        <p:spPr bwMode="auto">
          <a:xfrm>
            <a:off x="4716463" y="4400550"/>
            <a:ext cx="0" cy="252413"/>
          </a:xfrm>
          <a:prstGeom prst="line">
            <a:avLst/>
          </a:prstGeom>
          <a:noFill/>
          <a:ln w="9525">
            <a:solidFill>
              <a:schemeClr val="tx1"/>
            </a:solidFill>
            <a:round/>
            <a:headEnd/>
            <a:tailEnd type="triangle" w="med" len="med"/>
          </a:ln>
          <a:effectLst/>
        </p:spPr>
        <p:txBody>
          <a:bodyPr wrap="none" anchor="ctr"/>
          <a:lstStyle/>
          <a:p>
            <a:endParaRPr lang="en-US"/>
          </a:p>
        </p:txBody>
      </p:sp>
      <p:sp>
        <p:nvSpPr>
          <p:cNvPr id="238665" name="Text Box 73"/>
          <p:cNvSpPr txBox="1">
            <a:spLocks noChangeArrowheads="1"/>
          </p:cNvSpPr>
          <p:nvPr/>
        </p:nvSpPr>
        <p:spPr bwMode="auto">
          <a:xfrm>
            <a:off x="4140200" y="4111625"/>
            <a:ext cx="1204913" cy="274638"/>
          </a:xfrm>
          <a:prstGeom prst="rect">
            <a:avLst/>
          </a:prstGeom>
          <a:noFill/>
          <a:ln w="9525" algn="ctr">
            <a:noFill/>
            <a:miter lim="800000"/>
            <a:headEnd/>
            <a:tailEnd/>
          </a:ln>
          <a:effectLst/>
        </p:spPr>
        <p:txBody>
          <a:bodyPr wrap="none">
            <a:spAutoFit/>
          </a:bodyPr>
          <a:lstStyle/>
          <a:p>
            <a:r>
              <a:rPr lang="en-US"/>
              <a:t>Sampling clock</a:t>
            </a:r>
          </a:p>
        </p:txBody>
      </p:sp>
      <p:sp>
        <p:nvSpPr>
          <p:cNvPr id="238666" name="Rectangle 74"/>
          <p:cNvSpPr>
            <a:spLocks noChangeArrowheads="1"/>
          </p:cNvSpPr>
          <p:nvPr/>
        </p:nvSpPr>
        <p:spPr bwMode="auto">
          <a:xfrm>
            <a:off x="5291138" y="4652963"/>
            <a:ext cx="973137" cy="576262"/>
          </a:xfrm>
          <a:prstGeom prst="rect">
            <a:avLst/>
          </a:prstGeom>
          <a:solidFill>
            <a:srgbClr val="66FF33"/>
          </a:solidFill>
          <a:ln w="9525" algn="ctr">
            <a:solidFill>
              <a:schemeClr val="tx1"/>
            </a:solidFill>
            <a:miter lim="800000"/>
            <a:headEnd/>
            <a:tailEnd/>
          </a:ln>
          <a:effectLst/>
        </p:spPr>
        <p:txBody>
          <a:bodyPr wrap="none" anchor="ctr"/>
          <a:lstStyle/>
          <a:p>
            <a:r>
              <a:rPr lang="en-US"/>
              <a:t>DSP</a:t>
            </a:r>
          </a:p>
          <a:p>
            <a:r>
              <a:rPr lang="en-US"/>
              <a:t>(zero-sup.)</a:t>
            </a:r>
          </a:p>
        </p:txBody>
      </p:sp>
      <p:sp>
        <p:nvSpPr>
          <p:cNvPr id="238667" name="Line 75"/>
          <p:cNvSpPr>
            <a:spLocks noChangeShapeType="1"/>
          </p:cNvSpPr>
          <p:nvPr/>
        </p:nvSpPr>
        <p:spPr bwMode="auto">
          <a:xfrm>
            <a:off x="6264275" y="4905375"/>
            <a:ext cx="250825" cy="0"/>
          </a:xfrm>
          <a:prstGeom prst="line">
            <a:avLst/>
          </a:prstGeom>
          <a:noFill/>
          <a:ln w="9525">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t>Excursion: </a:t>
            </a:r>
            <a:r>
              <a:rPr lang="en-US">
                <a:solidFill>
                  <a:srgbClr val="FF0000"/>
                </a:solidFill>
              </a:rPr>
              <a:t>zero-suppression</a:t>
            </a:r>
          </a:p>
        </p:txBody>
      </p:sp>
      <p:sp>
        <p:nvSpPr>
          <p:cNvPr id="241667" name="Rectangle 3"/>
          <p:cNvSpPr>
            <a:spLocks noGrp="1" noChangeArrowheads="1"/>
          </p:cNvSpPr>
          <p:nvPr>
            <p:ph idx="1"/>
          </p:nvPr>
        </p:nvSpPr>
        <p:spPr>
          <a:xfrm>
            <a:off x="362200" y="1419021"/>
            <a:ext cx="5753595" cy="5029280"/>
          </a:xfrm>
        </p:spPr>
        <p:txBody>
          <a:bodyPr>
            <a:normAutofit lnSpcReduction="10000"/>
          </a:bodyPr>
          <a:lstStyle/>
          <a:p>
            <a:pPr>
              <a:lnSpc>
                <a:spcPct val="80000"/>
              </a:lnSpc>
            </a:pPr>
            <a:r>
              <a:rPr lang="en-US" sz="2000" dirty="0"/>
              <a:t>Why spend bandwidth sending data that is zero for the majority of the time ?</a:t>
            </a:r>
          </a:p>
          <a:p>
            <a:pPr>
              <a:lnSpc>
                <a:spcPct val="80000"/>
              </a:lnSpc>
            </a:pPr>
            <a:r>
              <a:rPr lang="en-US" sz="2000" dirty="0"/>
              <a:t>Perform </a:t>
            </a:r>
            <a:r>
              <a:rPr lang="en-US" sz="2000" dirty="0">
                <a:solidFill>
                  <a:srgbClr val="FF0000"/>
                </a:solidFill>
              </a:rPr>
              <a:t>zero-suppression</a:t>
            </a:r>
            <a:r>
              <a:rPr lang="en-US" sz="2000" dirty="0"/>
              <a:t> </a:t>
            </a:r>
            <a:r>
              <a:rPr lang="en-US" sz="2000" dirty="0" smtClean="0"/>
              <a:t>and </a:t>
            </a:r>
            <a:r>
              <a:rPr lang="en-US" sz="2000" dirty="0"/>
              <a:t>only send data with </a:t>
            </a:r>
            <a:r>
              <a:rPr lang="en-US" sz="2000" dirty="0" smtClean="0"/>
              <a:t>non-zero content</a:t>
            </a:r>
          </a:p>
          <a:p>
            <a:pPr lvl="1">
              <a:lnSpc>
                <a:spcPct val="80000"/>
              </a:lnSpc>
            </a:pPr>
            <a:r>
              <a:rPr lang="en-US" sz="1600" dirty="0" smtClean="0"/>
              <a:t>Identify the data with a channel number and/or a time-stamp</a:t>
            </a:r>
            <a:endParaRPr lang="en-US" sz="1600" dirty="0"/>
          </a:p>
          <a:p>
            <a:pPr lvl="1">
              <a:lnSpc>
                <a:spcPct val="80000"/>
              </a:lnSpc>
            </a:pPr>
            <a:r>
              <a:rPr lang="en-US" sz="1600" dirty="0"/>
              <a:t>We do not want to loose information of interest so this must be done with great care taking into account pedestals, baseline variations, common mode, noise, etc. </a:t>
            </a:r>
          </a:p>
          <a:p>
            <a:pPr lvl="1">
              <a:lnSpc>
                <a:spcPct val="80000"/>
              </a:lnSpc>
            </a:pPr>
            <a:r>
              <a:rPr lang="en-US" sz="1600" dirty="0" smtClean="0"/>
              <a:t>Not </a:t>
            </a:r>
            <a:r>
              <a:rPr lang="en-US" sz="1600" dirty="0"/>
              <a:t>worth it for occupancies above ~10%</a:t>
            </a:r>
          </a:p>
          <a:p>
            <a:pPr>
              <a:lnSpc>
                <a:spcPct val="80000"/>
              </a:lnSpc>
            </a:pPr>
            <a:r>
              <a:rPr lang="en-US" sz="2000" dirty="0"/>
              <a:t>Alternative: data compression </a:t>
            </a:r>
          </a:p>
          <a:p>
            <a:pPr lvl="1">
              <a:lnSpc>
                <a:spcPct val="80000"/>
              </a:lnSpc>
            </a:pPr>
            <a:r>
              <a:rPr lang="en-US" sz="1600" dirty="0"/>
              <a:t>Huffman encoding and alike</a:t>
            </a:r>
          </a:p>
          <a:p>
            <a:pPr>
              <a:lnSpc>
                <a:spcPct val="80000"/>
              </a:lnSpc>
            </a:pPr>
            <a:r>
              <a:rPr lang="en-US" sz="2000" dirty="0" smtClean="0"/>
              <a:t>TANSTAFL (There </a:t>
            </a:r>
            <a:r>
              <a:rPr lang="en-US" sz="2000" dirty="0" err="1" smtClean="0"/>
              <a:t>Aint</a:t>
            </a:r>
            <a:r>
              <a:rPr lang="en-US" sz="2000" dirty="0" smtClean="0"/>
              <a:t> No Such Thing As A Free Lunch)</a:t>
            </a:r>
          </a:p>
          <a:p>
            <a:pPr lvl="1">
              <a:lnSpc>
                <a:spcPct val="80000"/>
              </a:lnSpc>
            </a:pPr>
            <a:r>
              <a:rPr lang="en-US" sz="1600" dirty="0" smtClean="0"/>
              <a:t>Data </a:t>
            </a:r>
            <a:r>
              <a:rPr lang="en-US" sz="1600" dirty="0"/>
              <a:t>rates fluctuates all the time and we have to fit this into links with a given bandwidth</a:t>
            </a:r>
          </a:p>
          <a:p>
            <a:pPr lvl="1">
              <a:lnSpc>
                <a:spcPct val="80000"/>
              </a:lnSpc>
            </a:pPr>
            <a:r>
              <a:rPr lang="en-US" sz="1600" dirty="0"/>
              <a:t>Not any more event synchronous</a:t>
            </a:r>
          </a:p>
          <a:p>
            <a:pPr lvl="1">
              <a:lnSpc>
                <a:spcPct val="80000"/>
              </a:lnSpc>
            </a:pPr>
            <a:r>
              <a:rPr lang="en-US" sz="1600" dirty="0"/>
              <a:t>Complicated buffer handling (overflows)</a:t>
            </a:r>
          </a:p>
          <a:p>
            <a:pPr lvl="1">
              <a:lnSpc>
                <a:spcPct val="80000"/>
              </a:lnSpc>
            </a:pPr>
            <a:r>
              <a:rPr lang="en-US" sz="1600" dirty="0"/>
              <a:t>Before an experiment is built and running it is very difficult to give reliable estimates of data rates needed ( background, new physics, etc.)</a:t>
            </a:r>
          </a:p>
        </p:txBody>
      </p:sp>
      <p:sp>
        <p:nvSpPr>
          <p:cNvPr id="7"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8" name="Slide Number Placeholder 7"/>
          <p:cNvSpPr>
            <a:spLocks noGrp="1"/>
          </p:cNvSpPr>
          <p:nvPr>
            <p:ph type="sldNum" sz="quarter" idx="11"/>
          </p:nvPr>
        </p:nvSpPr>
        <p:spPr/>
        <p:txBody>
          <a:bodyPr/>
          <a:lstStyle/>
          <a:p>
            <a:fld id="{9ECC0FC1-A78D-46C6-BB12-B0D98A81EE04}" type="slidenum">
              <a:rPr lang="en-US" smtClean="0"/>
              <a:pPr/>
              <a:t>46</a:t>
            </a:fld>
            <a:endParaRPr lang="en-US"/>
          </a:p>
        </p:txBody>
      </p:sp>
      <p:pic>
        <p:nvPicPr>
          <p:cNvPr id="241712" name="Picture 48"/>
          <p:cNvPicPr>
            <a:picLocks noChangeAspect="1" noChangeArrowheads="1"/>
          </p:cNvPicPr>
          <p:nvPr/>
        </p:nvPicPr>
        <p:blipFill>
          <a:blip r:embed="rId2"/>
          <a:srcRect/>
          <a:stretch>
            <a:fillRect/>
          </a:stretch>
        </p:blipFill>
        <p:spPr bwMode="auto">
          <a:xfrm>
            <a:off x="5727700" y="1268413"/>
            <a:ext cx="3416300" cy="1276350"/>
          </a:xfrm>
          <a:prstGeom prst="rect">
            <a:avLst/>
          </a:prstGeom>
          <a:noFill/>
          <a:ln w="9525">
            <a:noFill/>
            <a:miter lim="800000"/>
            <a:headEnd/>
            <a:tailEnd/>
          </a:ln>
          <a:effectLst/>
        </p:spPr>
      </p:pic>
      <p:pic>
        <p:nvPicPr>
          <p:cNvPr id="241713" name="Picture 49"/>
          <p:cNvPicPr>
            <a:picLocks noChangeAspect="1" noChangeArrowheads="1"/>
          </p:cNvPicPr>
          <p:nvPr/>
        </p:nvPicPr>
        <p:blipFill>
          <a:blip r:embed="rId3"/>
          <a:srcRect/>
          <a:stretch>
            <a:fillRect/>
          </a:stretch>
        </p:blipFill>
        <p:spPr bwMode="auto">
          <a:xfrm>
            <a:off x="6877050" y="2960688"/>
            <a:ext cx="884238" cy="276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sz="3200"/>
              <a:t>Synchronous readout</a:t>
            </a:r>
          </a:p>
        </p:txBody>
      </p:sp>
      <p:sp>
        <p:nvSpPr>
          <p:cNvPr id="242691" name="Rectangle 3"/>
          <p:cNvSpPr>
            <a:spLocks noGrp="1" noChangeArrowheads="1"/>
          </p:cNvSpPr>
          <p:nvPr>
            <p:ph idx="1"/>
          </p:nvPr>
        </p:nvSpPr>
        <p:spPr>
          <a:xfrm>
            <a:off x="403934" y="1182826"/>
            <a:ext cx="8229600" cy="3531217"/>
          </a:xfrm>
        </p:spPr>
        <p:txBody>
          <a:bodyPr>
            <a:normAutofit/>
          </a:bodyPr>
          <a:lstStyle/>
          <a:p>
            <a:pPr>
              <a:lnSpc>
                <a:spcPct val="80000"/>
              </a:lnSpc>
            </a:pPr>
            <a:r>
              <a:rPr lang="en-US" sz="2000"/>
              <a:t>All channels are doing the same “thing” at the same time</a:t>
            </a:r>
          </a:p>
          <a:p>
            <a:pPr>
              <a:lnSpc>
                <a:spcPct val="80000"/>
              </a:lnSpc>
            </a:pPr>
            <a:r>
              <a:rPr lang="en-US" sz="2000"/>
              <a:t>Synchronous to a global clock (bunch crossing clock)</a:t>
            </a:r>
          </a:p>
          <a:p>
            <a:pPr>
              <a:lnSpc>
                <a:spcPct val="80000"/>
              </a:lnSpc>
            </a:pPr>
            <a:r>
              <a:rPr lang="en-US" sz="2000" smtClean="0"/>
              <a:t>Data-rate on each link is identical and depends only </a:t>
            </a:r>
            <a:r>
              <a:rPr lang="en-US" sz="2000"/>
              <a:t>on </a:t>
            </a:r>
            <a:r>
              <a:rPr lang="en-US" sz="2000" i="1">
                <a:solidFill>
                  <a:srgbClr val="FF0000"/>
                </a:solidFill>
              </a:rPr>
              <a:t>trigger </a:t>
            </a:r>
            <a:r>
              <a:rPr lang="en-US" sz="2000" i="1" smtClean="0">
                <a:solidFill>
                  <a:srgbClr val="FF0000"/>
                </a:solidFill>
              </a:rPr>
              <a:t>-rate </a:t>
            </a:r>
            <a:endParaRPr lang="en-US" sz="2000"/>
          </a:p>
          <a:p>
            <a:pPr>
              <a:lnSpc>
                <a:spcPct val="80000"/>
              </a:lnSpc>
            </a:pPr>
            <a:r>
              <a:rPr lang="en-US" sz="2000" smtClean="0"/>
              <a:t>On-detector buffers (</a:t>
            </a:r>
            <a:r>
              <a:rPr lang="en-US" sz="2000" i="1" smtClean="0"/>
              <a:t>de-randomizers</a:t>
            </a:r>
            <a:r>
              <a:rPr lang="en-US" sz="2000"/>
              <a:t>) </a:t>
            </a:r>
            <a:r>
              <a:rPr lang="en-US" sz="2000" smtClean="0"/>
              <a:t> are of same size </a:t>
            </a:r>
            <a:r>
              <a:rPr lang="en-US" sz="2000"/>
              <a:t>and </a:t>
            </a:r>
            <a:r>
              <a:rPr lang="en-US" sz="2000" smtClean="0"/>
              <a:t>there occupancy (“how full they are”) depends only on the </a:t>
            </a:r>
            <a:r>
              <a:rPr lang="en-US" sz="2000" i="1" smtClean="0">
                <a:solidFill>
                  <a:srgbClr val="FF0000"/>
                </a:solidFill>
              </a:rPr>
              <a:t>trigger-rate</a:t>
            </a:r>
            <a:endParaRPr lang="en-US" sz="2000" i="1">
              <a:solidFill>
                <a:srgbClr val="FF0000"/>
              </a:solidFill>
            </a:endParaRPr>
          </a:p>
          <a:p>
            <a:pPr>
              <a:lnSpc>
                <a:spcPct val="80000"/>
              </a:lnSpc>
            </a:pPr>
            <a:r>
              <a:rPr lang="en-US" sz="2000" smtClean="0">
                <a:sym typeface="Wingdings" pitchFamily="2" charset="2"/>
              </a:rPr>
              <a:t> </a:t>
            </a:r>
            <a:r>
              <a:rPr lang="en-US" sz="2000" smtClean="0"/>
              <a:t>Lots </a:t>
            </a:r>
            <a:r>
              <a:rPr lang="en-US" sz="2000"/>
              <a:t>of bandwidth wasted for zero’s</a:t>
            </a:r>
          </a:p>
          <a:p>
            <a:pPr lvl="1">
              <a:lnSpc>
                <a:spcPct val="80000"/>
              </a:lnSpc>
            </a:pPr>
            <a:r>
              <a:rPr lang="en-US" sz="1600"/>
              <a:t>Price of links determine if one can afford this</a:t>
            </a:r>
          </a:p>
          <a:p>
            <a:pPr>
              <a:lnSpc>
                <a:spcPct val="80000"/>
              </a:lnSpc>
            </a:pPr>
            <a:r>
              <a:rPr lang="en-US" sz="2000" smtClean="0">
                <a:sym typeface="Wingdings" pitchFamily="2" charset="2"/>
              </a:rPr>
              <a:t> </a:t>
            </a:r>
            <a:r>
              <a:rPr lang="en-US" sz="2000" smtClean="0"/>
              <a:t>No </a:t>
            </a:r>
            <a:r>
              <a:rPr lang="en-US" sz="2000"/>
              <a:t>problems if occupancy of </a:t>
            </a:r>
            <a:r>
              <a:rPr lang="en-US" sz="2000" smtClean="0"/>
              <a:t>detectors or noise </a:t>
            </a:r>
            <a:r>
              <a:rPr lang="en-US" sz="2000"/>
              <a:t>higher than expected</a:t>
            </a:r>
          </a:p>
          <a:p>
            <a:pPr lvl="1">
              <a:lnSpc>
                <a:spcPct val="80000"/>
              </a:lnSpc>
            </a:pPr>
            <a:r>
              <a:rPr lang="en-US" sz="1600"/>
              <a:t>But there are other problems related to this: spill over, saturation of detector, etc.</a:t>
            </a:r>
          </a:p>
          <a:p>
            <a:pPr lvl="1">
              <a:lnSpc>
                <a:spcPct val="80000"/>
              </a:lnSpc>
            </a:pPr>
            <a:endParaRPr lang="en-US" sz="1600"/>
          </a:p>
          <a:p>
            <a:pPr>
              <a:lnSpc>
                <a:spcPct val="80000"/>
              </a:lnSpc>
            </a:pPr>
            <a:endParaRPr lang="en-US" sz="2000"/>
          </a:p>
        </p:txBody>
      </p:sp>
      <p:sp>
        <p:nvSpPr>
          <p:cNvPr id="59" name="Footer Placeholder 4"/>
          <p:cNvSpPr>
            <a:spLocks noGrp="1"/>
          </p:cNvSpPr>
          <p:nvPr>
            <p:ph type="ftr" sz="quarter" idx="10"/>
          </p:nvPr>
        </p:nvSpPr>
        <p:spPr>
          <a:xfrm>
            <a:off x="1471353" y="6495185"/>
            <a:ext cx="4959610" cy="255587"/>
          </a:xfrm>
        </p:spPr>
        <p:txBody>
          <a:bodyPr/>
          <a:lstStyle/>
          <a:p>
            <a:r>
              <a:rPr lang="en-US" smtClean="0"/>
              <a:t>Intro to Detector Readout ISOTDAQ  2011, N. Neufeld CERN/PH</a:t>
            </a:r>
            <a:endParaRPr lang="en-US"/>
          </a:p>
        </p:txBody>
      </p:sp>
      <p:sp>
        <p:nvSpPr>
          <p:cNvPr id="60" name="Slide Number Placeholder 59"/>
          <p:cNvSpPr>
            <a:spLocks noGrp="1"/>
          </p:cNvSpPr>
          <p:nvPr>
            <p:ph type="sldNum" sz="quarter" idx="11"/>
          </p:nvPr>
        </p:nvSpPr>
        <p:spPr/>
        <p:txBody>
          <a:bodyPr/>
          <a:lstStyle/>
          <a:p>
            <a:fld id="{9ECC0FC1-A78D-46C6-BB12-B0D98A81EE04}" type="slidenum">
              <a:rPr lang="en-US" smtClean="0"/>
              <a:pPr/>
              <a:t>47</a:t>
            </a:fld>
            <a:endParaRPr lang="en-US"/>
          </a:p>
        </p:txBody>
      </p:sp>
      <p:sp>
        <p:nvSpPr>
          <p:cNvPr id="242750" name="Rectangle 62"/>
          <p:cNvSpPr>
            <a:spLocks noChangeArrowheads="1"/>
          </p:cNvSpPr>
          <p:nvPr/>
        </p:nvSpPr>
        <p:spPr bwMode="auto">
          <a:xfrm>
            <a:off x="5508625" y="4701181"/>
            <a:ext cx="2438400" cy="129540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242749" name="Rectangle 61"/>
          <p:cNvSpPr>
            <a:spLocks noChangeArrowheads="1"/>
          </p:cNvSpPr>
          <p:nvPr/>
        </p:nvSpPr>
        <p:spPr bwMode="auto">
          <a:xfrm>
            <a:off x="5472113" y="4809131"/>
            <a:ext cx="2438400" cy="129540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242692" name="Rectangle 4"/>
          <p:cNvSpPr>
            <a:spLocks noChangeArrowheads="1"/>
          </p:cNvSpPr>
          <p:nvPr/>
        </p:nvSpPr>
        <p:spPr bwMode="auto">
          <a:xfrm>
            <a:off x="2463800" y="5132981"/>
            <a:ext cx="2514600" cy="792163"/>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242693" name="Rectangle 5"/>
          <p:cNvSpPr>
            <a:spLocks noChangeArrowheads="1"/>
          </p:cNvSpPr>
          <p:nvPr/>
        </p:nvSpPr>
        <p:spPr bwMode="auto">
          <a:xfrm>
            <a:off x="5435600" y="4917081"/>
            <a:ext cx="2438400" cy="1295400"/>
          </a:xfrm>
          <a:prstGeom prst="rect">
            <a:avLst/>
          </a:prstGeom>
          <a:solidFill>
            <a:srgbClr val="FFCC66"/>
          </a:solidFill>
          <a:ln w="9525">
            <a:solidFill>
              <a:schemeClr val="tx1"/>
            </a:solidFill>
            <a:miter lim="800000"/>
            <a:headEnd/>
            <a:tailEnd/>
          </a:ln>
          <a:effectLst/>
        </p:spPr>
        <p:txBody>
          <a:bodyPr wrap="none" anchor="ctr"/>
          <a:lstStyle/>
          <a:p>
            <a:endParaRPr lang="en-US"/>
          </a:p>
        </p:txBody>
      </p:sp>
      <p:grpSp>
        <p:nvGrpSpPr>
          <p:cNvPr id="2" name="Group 6"/>
          <p:cNvGrpSpPr>
            <a:grpSpLocks/>
          </p:cNvGrpSpPr>
          <p:nvPr/>
        </p:nvGrpSpPr>
        <p:grpSpPr bwMode="auto">
          <a:xfrm>
            <a:off x="6731000" y="5526681"/>
            <a:ext cx="685800" cy="457200"/>
            <a:chOff x="4128" y="2304"/>
            <a:chExt cx="432" cy="240"/>
          </a:xfrm>
        </p:grpSpPr>
        <p:sp>
          <p:nvSpPr>
            <p:cNvPr id="242695" name="Rectangle 7"/>
            <p:cNvSpPr>
              <a:spLocks noChangeArrowheads="1"/>
            </p:cNvSpPr>
            <p:nvPr/>
          </p:nvSpPr>
          <p:spPr bwMode="auto">
            <a:xfrm>
              <a:off x="4128" y="2304"/>
              <a:ext cx="432" cy="24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42696" name="Line 8"/>
            <p:cNvSpPr>
              <a:spLocks noChangeShapeType="1"/>
            </p:cNvSpPr>
            <p:nvPr/>
          </p:nvSpPr>
          <p:spPr bwMode="auto">
            <a:xfrm>
              <a:off x="4176" y="2304"/>
              <a:ext cx="0" cy="240"/>
            </a:xfrm>
            <a:prstGeom prst="line">
              <a:avLst/>
            </a:prstGeom>
            <a:noFill/>
            <a:ln w="9525">
              <a:solidFill>
                <a:schemeClr val="tx1"/>
              </a:solidFill>
              <a:round/>
              <a:headEnd/>
              <a:tailEnd/>
            </a:ln>
            <a:effectLst/>
          </p:spPr>
          <p:txBody>
            <a:bodyPr/>
            <a:lstStyle/>
            <a:p>
              <a:endParaRPr lang="en-US"/>
            </a:p>
          </p:txBody>
        </p:sp>
        <p:sp>
          <p:nvSpPr>
            <p:cNvPr id="242697" name="Line 9"/>
            <p:cNvSpPr>
              <a:spLocks noChangeShapeType="1"/>
            </p:cNvSpPr>
            <p:nvPr/>
          </p:nvSpPr>
          <p:spPr bwMode="auto">
            <a:xfrm>
              <a:off x="4224" y="2304"/>
              <a:ext cx="0" cy="240"/>
            </a:xfrm>
            <a:prstGeom prst="line">
              <a:avLst/>
            </a:prstGeom>
            <a:noFill/>
            <a:ln w="9525">
              <a:solidFill>
                <a:schemeClr val="tx1"/>
              </a:solidFill>
              <a:round/>
              <a:headEnd/>
              <a:tailEnd/>
            </a:ln>
            <a:effectLst/>
          </p:spPr>
          <p:txBody>
            <a:bodyPr/>
            <a:lstStyle/>
            <a:p>
              <a:endParaRPr lang="en-US"/>
            </a:p>
          </p:txBody>
        </p:sp>
        <p:sp>
          <p:nvSpPr>
            <p:cNvPr id="242698" name="Line 10"/>
            <p:cNvSpPr>
              <a:spLocks noChangeShapeType="1"/>
            </p:cNvSpPr>
            <p:nvPr/>
          </p:nvSpPr>
          <p:spPr bwMode="auto">
            <a:xfrm>
              <a:off x="4272" y="2304"/>
              <a:ext cx="0" cy="240"/>
            </a:xfrm>
            <a:prstGeom prst="line">
              <a:avLst/>
            </a:prstGeom>
            <a:noFill/>
            <a:ln w="9525">
              <a:solidFill>
                <a:schemeClr val="tx1"/>
              </a:solidFill>
              <a:round/>
              <a:headEnd/>
              <a:tailEnd/>
            </a:ln>
            <a:effectLst/>
          </p:spPr>
          <p:txBody>
            <a:bodyPr/>
            <a:lstStyle/>
            <a:p>
              <a:endParaRPr lang="en-US"/>
            </a:p>
          </p:txBody>
        </p:sp>
        <p:sp>
          <p:nvSpPr>
            <p:cNvPr id="242699" name="Line 11"/>
            <p:cNvSpPr>
              <a:spLocks noChangeShapeType="1"/>
            </p:cNvSpPr>
            <p:nvPr/>
          </p:nvSpPr>
          <p:spPr bwMode="auto">
            <a:xfrm>
              <a:off x="4320" y="2304"/>
              <a:ext cx="0" cy="240"/>
            </a:xfrm>
            <a:prstGeom prst="line">
              <a:avLst/>
            </a:prstGeom>
            <a:noFill/>
            <a:ln w="9525">
              <a:solidFill>
                <a:schemeClr val="tx1"/>
              </a:solidFill>
              <a:round/>
              <a:headEnd/>
              <a:tailEnd/>
            </a:ln>
            <a:effectLst/>
          </p:spPr>
          <p:txBody>
            <a:bodyPr/>
            <a:lstStyle/>
            <a:p>
              <a:endParaRPr lang="en-US"/>
            </a:p>
          </p:txBody>
        </p:sp>
        <p:sp>
          <p:nvSpPr>
            <p:cNvPr id="242700" name="Line 12"/>
            <p:cNvSpPr>
              <a:spLocks noChangeShapeType="1"/>
            </p:cNvSpPr>
            <p:nvPr/>
          </p:nvSpPr>
          <p:spPr bwMode="auto">
            <a:xfrm>
              <a:off x="4368" y="2304"/>
              <a:ext cx="0" cy="240"/>
            </a:xfrm>
            <a:prstGeom prst="line">
              <a:avLst/>
            </a:prstGeom>
            <a:noFill/>
            <a:ln w="9525">
              <a:solidFill>
                <a:schemeClr val="tx1"/>
              </a:solidFill>
              <a:round/>
              <a:headEnd/>
              <a:tailEnd/>
            </a:ln>
            <a:effectLst/>
          </p:spPr>
          <p:txBody>
            <a:bodyPr/>
            <a:lstStyle/>
            <a:p>
              <a:endParaRPr lang="en-US"/>
            </a:p>
          </p:txBody>
        </p:sp>
        <p:sp>
          <p:nvSpPr>
            <p:cNvPr id="242701" name="Line 13"/>
            <p:cNvSpPr>
              <a:spLocks noChangeShapeType="1"/>
            </p:cNvSpPr>
            <p:nvPr/>
          </p:nvSpPr>
          <p:spPr bwMode="auto">
            <a:xfrm>
              <a:off x="4416" y="2304"/>
              <a:ext cx="0" cy="240"/>
            </a:xfrm>
            <a:prstGeom prst="line">
              <a:avLst/>
            </a:prstGeom>
            <a:noFill/>
            <a:ln w="9525">
              <a:solidFill>
                <a:schemeClr val="tx1"/>
              </a:solidFill>
              <a:round/>
              <a:headEnd/>
              <a:tailEnd/>
            </a:ln>
            <a:effectLst/>
          </p:spPr>
          <p:txBody>
            <a:bodyPr/>
            <a:lstStyle/>
            <a:p>
              <a:endParaRPr lang="en-US"/>
            </a:p>
          </p:txBody>
        </p:sp>
        <p:sp>
          <p:nvSpPr>
            <p:cNvPr id="242702" name="Line 14"/>
            <p:cNvSpPr>
              <a:spLocks noChangeShapeType="1"/>
            </p:cNvSpPr>
            <p:nvPr/>
          </p:nvSpPr>
          <p:spPr bwMode="auto">
            <a:xfrm>
              <a:off x="4464" y="2304"/>
              <a:ext cx="0" cy="240"/>
            </a:xfrm>
            <a:prstGeom prst="line">
              <a:avLst/>
            </a:prstGeom>
            <a:noFill/>
            <a:ln w="9525">
              <a:solidFill>
                <a:schemeClr val="tx1"/>
              </a:solidFill>
              <a:round/>
              <a:headEnd/>
              <a:tailEnd/>
            </a:ln>
            <a:effectLst/>
          </p:spPr>
          <p:txBody>
            <a:bodyPr/>
            <a:lstStyle/>
            <a:p>
              <a:endParaRPr lang="en-US"/>
            </a:p>
          </p:txBody>
        </p:sp>
        <p:sp>
          <p:nvSpPr>
            <p:cNvPr id="242703" name="Line 15"/>
            <p:cNvSpPr>
              <a:spLocks noChangeShapeType="1"/>
            </p:cNvSpPr>
            <p:nvPr/>
          </p:nvSpPr>
          <p:spPr bwMode="auto">
            <a:xfrm>
              <a:off x="4512" y="2304"/>
              <a:ext cx="0" cy="240"/>
            </a:xfrm>
            <a:prstGeom prst="line">
              <a:avLst/>
            </a:prstGeom>
            <a:noFill/>
            <a:ln w="9525">
              <a:solidFill>
                <a:schemeClr val="tx1"/>
              </a:solidFill>
              <a:round/>
              <a:headEnd/>
              <a:tailEnd/>
            </a:ln>
            <a:effectLst/>
          </p:spPr>
          <p:txBody>
            <a:bodyPr/>
            <a:lstStyle/>
            <a:p>
              <a:endParaRPr lang="en-US"/>
            </a:p>
          </p:txBody>
        </p:sp>
      </p:grpSp>
      <p:sp>
        <p:nvSpPr>
          <p:cNvPr id="242704" name="Oval 16"/>
          <p:cNvSpPr>
            <a:spLocks noChangeArrowheads="1"/>
          </p:cNvSpPr>
          <p:nvPr/>
        </p:nvSpPr>
        <p:spPr bwMode="auto">
          <a:xfrm>
            <a:off x="6426200" y="5679081"/>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42705" name="Line 17"/>
          <p:cNvSpPr>
            <a:spLocks noChangeShapeType="1"/>
          </p:cNvSpPr>
          <p:nvPr/>
        </p:nvSpPr>
        <p:spPr bwMode="auto">
          <a:xfrm flipH="1">
            <a:off x="6578600" y="57552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06" name="Line 18"/>
          <p:cNvSpPr>
            <a:spLocks noChangeShapeType="1"/>
          </p:cNvSpPr>
          <p:nvPr/>
        </p:nvSpPr>
        <p:spPr bwMode="auto">
          <a:xfrm flipH="1">
            <a:off x="6273800" y="57552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07" name="Line 19"/>
          <p:cNvSpPr>
            <a:spLocks noChangeShapeType="1"/>
          </p:cNvSpPr>
          <p:nvPr/>
        </p:nvSpPr>
        <p:spPr bwMode="auto">
          <a:xfrm flipH="1" flipV="1">
            <a:off x="6502400" y="5831481"/>
            <a:ext cx="14288" cy="381000"/>
          </a:xfrm>
          <a:prstGeom prst="line">
            <a:avLst/>
          </a:prstGeom>
          <a:noFill/>
          <a:ln w="9525">
            <a:solidFill>
              <a:schemeClr val="tx1"/>
            </a:solidFill>
            <a:round/>
            <a:headEnd/>
            <a:tailEnd type="triangle" w="med" len="med"/>
          </a:ln>
          <a:effectLst/>
        </p:spPr>
        <p:txBody>
          <a:bodyPr/>
          <a:lstStyle/>
          <a:p>
            <a:endParaRPr lang="en-US"/>
          </a:p>
        </p:txBody>
      </p:sp>
      <p:sp>
        <p:nvSpPr>
          <p:cNvPr id="242708" name="AutoShape 20"/>
          <p:cNvSpPr>
            <a:spLocks noChangeArrowheads="1"/>
          </p:cNvSpPr>
          <p:nvPr/>
        </p:nvSpPr>
        <p:spPr bwMode="auto">
          <a:xfrm rot="-5400000">
            <a:off x="7531100" y="5640981"/>
            <a:ext cx="304800" cy="228600"/>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242709" name="Line 21"/>
          <p:cNvSpPr>
            <a:spLocks noChangeShapeType="1"/>
          </p:cNvSpPr>
          <p:nvPr/>
        </p:nvSpPr>
        <p:spPr bwMode="auto">
          <a:xfrm flipH="1">
            <a:off x="7416800" y="5755281"/>
            <a:ext cx="152400" cy="0"/>
          </a:xfrm>
          <a:prstGeom prst="line">
            <a:avLst/>
          </a:prstGeom>
          <a:noFill/>
          <a:ln w="9525">
            <a:solidFill>
              <a:schemeClr val="tx1"/>
            </a:solidFill>
            <a:round/>
            <a:headEnd/>
            <a:tailEnd/>
          </a:ln>
          <a:effectLst/>
        </p:spPr>
        <p:txBody>
          <a:bodyPr/>
          <a:lstStyle/>
          <a:p>
            <a:endParaRPr lang="en-US"/>
          </a:p>
        </p:txBody>
      </p:sp>
      <p:sp>
        <p:nvSpPr>
          <p:cNvPr id="242710" name="Line 22"/>
          <p:cNvSpPr>
            <a:spLocks noChangeShapeType="1"/>
          </p:cNvSpPr>
          <p:nvPr/>
        </p:nvSpPr>
        <p:spPr bwMode="auto">
          <a:xfrm>
            <a:off x="7797800" y="5755281"/>
            <a:ext cx="228600" cy="0"/>
          </a:xfrm>
          <a:prstGeom prst="line">
            <a:avLst/>
          </a:prstGeom>
          <a:noFill/>
          <a:ln w="9525">
            <a:solidFill>
              <a:schemeClr val="tx1"/>
            </a:solidFill>
            <a:round/>
            <a:headEnd/>
            <a:tailEnd/>
          </a:ln>
          <a:effectLst/>
        </p:spPr>
        <p:txBody>
          <a:bodyPr/>
          <a:lstStyle/>
          <a:p>
            <a:endParaRPr lang="en-US"/>
          </a:p>
        </p:txBody>
      </p:sp>
      <p:sp>
        <p:nvSpPr>
          <p:cNvPr id="242711" name="Text Box 23"/>
          <p:cNvSpPr txBox="1">
            <a:spLocks noChangeArrowheads="1"/>
          </p:cNvSpPr>
          <p:nvPr/>
        </p:nvSpPr>
        <p:spPr bwMode="auto">
          <a:xfrm>
            <a:off x="6156325" y="6177556"/>
            <a:ext cx="848309" cy="338554"/>
          </a:xfrm>
          <a:prstGeom prst="rect">
            <a:avLst/>
          </a:prstGeom>
          <a:noFill/>
          <a:ln w="9525">
            <a:noFill/>
            <a:miter lim="800000"/>
            <a:headEnd/>
            <a:tailEnd/>
          </a:ln>
          <a:effectLst/>
        </p:spPr>
        <p:txBody>
          <a:bodyPr wrap="none">
            <a:spAutoFit/>
          </a:bodyPr>
          <a:lstStyle/>
          <a:p>
            <a:pPr algn="l"/>
            <a:r>
              <a:rPr lang="en-US" sz="1600"/>
              <a:t>Trigger</a:t>
            </a:r>
          </a:p>
        </p:txBody>
      </p:sp>
      <p:sp>
        <p:nvSpPr>
          <p:cNvPr id="242712" name="Rectangle 24"/>
          <p:cNvSpPr>
            <a:spLocks noChangeArrowheads="1"/>
          </p:cNvSpPr>
          <p:nvPr/>
        </p:nvSpPr>
        <p:spPr bwMode="auto">
          <a:xfrm>
            <a:off x="4521200" y="5298081"/>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242713" name="Line 25"/>
          <p:cNvSpPr>
            <a:spLocks noChangeShapeType="1"/>
          </p:cNvSpPr>
          <p:nvPr/>
        </p:nvSpPr>
        <p:spPr bwMode="auto">
          <a:xfrm>
            <a:off x="4597400" y="5298081"/>
            <a:ext cx="0" cy="457200"/>
          </a:xfrm>
          <a:prstGeom prst="line">
            <a:avLst/>
          </a:prstGeom>
          <a:noFill/>
          <a:ln w="9525">
            <a:solidFill>
              <a:schemeClr val="tx1"/>
            </a:solidFill>
            <a:round/>
            <a:headEnd/>
            <a:tailEnd/>
          </a:ln>
          <a:effectLst/>
        </p:spPr>
        <p:txBody>
          <a:bodyPr/>
          <a:lstStyle/>
          <a:p>
            <a:endParaRPr lang="en-US"/>
          </a:p>
        </p:txBody>
      </p:sp>
      <p:sp>
        <p:nvSpPr>
          <p:cNvPr id="242714" name="Line 26"/>
          <p:cNvSpPr>
            <a:spLocks noChangeShapeType="1"/>
          </p:cNvSpPr>
          <p:nvPr/>
        </p:nvSpPr>
        <p:spPr bwMode="auto">
          <a:xfrm>
            <a:off x="4673600" y="5298081"/>
            <a:ext cx="0" cy="457200"/>
          </a:xfrm>
          <a:prstGeom prst="line">
            <a:avLst/>
          </a:prstGeom>
          <a:noFill/>
          <a:ln w="9525">
            <a:solidFill>
              <a:schemeClr val="tx1"/>
            </a:solidFill>
            <a:round/>
            <a:headEnd/>
            <a:tailEnd/>
          </a:ln>
          <a:effectLst/>
        </p:spPr>
        <p:txBody>
          <a:bodyPr/>
          <a:lstStyle/>
          <a:p>
            <a:endParaRPr lang="en-US"/>
          </a:p>
        </p:txBody>
      </p:sp>
      <p:sp>
        <p:nvSpPr>
          <p:cNvPr id="242715" name="Line 27"/>
          <p:cNvSpPr>
            <a:spLocks noChangeShapeType="1"/>
          </p:cNvSpPr>
          <p:nvPr/>
        </p:nvSpPr>
        <p:spPr bwMode="auto">
          <a:xfrm>
            <a:off x="4749800" y="5298081"/>
            <a:ext cx="0" cy="457200"/>
          </a:xfrm>
          <a:prstGeom prst="line">
            <a:avLst/>
          </a:prstGeom>
          <a:noFill/>
          <a:ln w="9525">
            <a:solidFill>
              <a:schemeClr val="tx1"/>
            </a:solidFill>
            <a:round/>
            <a:headEnd/>
            <a:tailEnd/>
          </a:ln>
          <a:effectLst/>
        </p:spPr>
        <p:txBody>
          <a:bodyPr/>
          <a:lstStyle/>
          <a:p>
            <a:endParaRPr lang="en-US"/>
          </a:p>
        </p:txBody>
      </p:sp>
      <p:sp>
        <p:nvSpPr>
          <p:cNvPr id="242716" name="Rectangle 28"/>
          <p:cNvSpPr>
            <a:spLocks noChangeArrowheads="1"/>
          </p:cNvSpPr>
          <p:nvPr/>
        </p:nvSpPr>
        <p:spPr bwMode="auto">
          <a:xfrm>
            <a:off x="3454400" y="5298081"/>
            <a:ext cx="914400" cy="457200"/>
          </a:xfrm>
          <a:prstGeom prst="rect">
            <a:avLst/>
          </a:prstGeom>
          <a:solidFill>
            <a:srgbClr val="CCCCFF"/>
          </a:solidFill>
          <a:ln w="9525">
            <a:solidFill>
              <a:schemeClr val="tx1"/>
            </a:solidFill>
            <a:miter lim="800000"/>
            <a:headEnd/>
            <a:tailEnd/>
          </a:ln>
          <a:effectLst/>
        </p:spPr>
        <p:txBody>
          <a:bodyPr wrap="none" anchor="ctr"/>
          <a:lstStyle/>
          <a:p>
            <a:r>
              <a:rPr lang="en-US" sz="1200"/>
              <a:t>Zero-</a:t>
            </a:r>
          </a:p>
          <a:p>
            <a:r>
              <a:rPr lang="en-US" sz="1200"/>
              <a:t>suppression</a:t>
            </a:r>
          </a:p>
        </p:txBody>
      </p:sp>
      <p:sp>
        <p:nvSpPr>
          <p:cNvPr id="242717" name="Rectangle 29"/>
          <p:cNvSpPr>
            <a:spLocks noChangeArrowheads="1"/>
          </p:cNvSpPr>
          <p:nvPr/>
        </p:nvSpPr>
        <p:spPr bwMode="auto">
          <a:xfrm>
            <a:off x="2616200" y="5298081"/>
            <a:ext cx="685800" cy="457200"/>
          </a:xfrm>
          <a:prstGeom prst="rect">
            <a:avLst/>
          </a:prstGeom>
          <a:solidFill>
            <a:srgbClr val="66CCFF"/>
          </a:solidFill>
          <a:ln w="9525">
            <a:solidFill>
              <a:schemeClr val="tx1"/>
            </a:solidFill>
            <a:miter lim="800000"/>
            <a:headEnd/>
            <a:tailEnd/>
          </a:ln>
          <a:effectLst/>
        </p:spPr>
        <p:txBody>
          <a:bodyPr wrap="none" anchor="ctr"/>
          <a:lstStyle/>
          <a:p>
            <a:r>
              <a:rPr lang="en-US" sz="1200"/>
              <a:t>Data </a:t>
            </a:r>
          </a:p>
          <a:p>
            <a:r>
              <a:rPr lang="en-US" sz="1200"/>
              <a:t>formatting</a:t>
            </a:r>
          </a:p>
        </p:txBody>
      </p:sp>
      <p:sp>
        <p:nvSpPr>
          <p:cNvPr id="242718" name="Line 30"/>
          <p:cNvSpPr>
            <a:spLocks noChangeShapeType="1"/>
          </p:cNvSpPr>
          <p:nvPr/>
        </p:nvSpPr>
        <p:spPr bwMode="auto">
          <a:xfrm flipH="1">
            <a:off x="4368800" y="55266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19" name="Rectangle 31"/>
          <p:cNvSpPr>
            <a:spLocks noChangeArrowheads="1"/>
          </p:cNvSpPr>
          <p:nvPr/>
        </p:nvSpPr>
        <p:spPr bwMode="auto">
          <a:xfrm>
            <a:off x="5969000" y="5526681"/>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242720" name="Line 32"/>
          <p:cNvSpPr>
            <a:spLocks noChangeShapeType="1"/>
          </p:cNvSpPr>
          <p:nvPr/>
        </p:nvSpPr>
        <p:spPr bwMode="auto">
          <a:xfrm>
            <a:off x="6045200" y="5526681"/>
            <a:ext cx="0" cy="457200"/>
          </a:xfrm>
          <a:prstGeom prst="line">
            <a:avLst/>
          </a:prstGeom>
          <a:noFill/>
          <a:ln w="9525">
            <a:solidFill>
              <a:schemeClr val="tx1"/>
            </a:solidFill>
            <a:round/>
            <a:headEnd/>
            <a:tailEnd/>
          </a:ln>
          <a:effectLst/>
        </p:spPr>
        <p:txBody>
          <a:bodyPr/>
          <a:lstStyle/>
          <a:p>
            <a:endParaRPr lang="en-US"/>
          </a:p>
        </p:txBody>
      </p:sp>
      <p:sp>
        <p:nvSpPr>
          <p:cNvPr id="242721" name="Line 33"/>
          <p:cNvSpPr>
            <a:spLocks noChangeShapeType="1"/>
          </p:cNvSpPr>
          <p:nvPr/>
        </p:nvSpPr>
        <p:spPr bwMode="auto">
          <a:xfrm>
            <a:off x="6121400" y="5526681"/>
            <a:ext cx="0" cy="457200"/>
          </a:xfrm>
          <a:prstGeom prst="line">
            <a:avLst/>
          </a:prstGeom>
          <a:noFill/>
          <a:ln w="9525">
            <a:solidFill>
              <a:schemeClr val="tx1"/>
            </a:solidFill>
            <a:round/>
            <a:headEnd/>
            <a:tailEnd/>
          </a:ln>
          <a:effectLst/>
        </p:spPr>
        <p:txBody>
          <a:bodyPr/>
          <a:lstStyle/>
          <a:p>
            <a:endParaRPr lang="en-US"/>
          </a:p>
        </p:txBody>
      </p:sp>
      <p:sp>
        <p:nvSpPr>
          <p:cNvPr id="242722" name="Line 34"/>
          <p:cNvSpPr>
            <a:spLocks noChangeShapeType="1"/>
          </p:cNvSpPr>
          <p:nvPr/>
        </p:nvSpPr>
        <p:spPr bwMode="auto">
          <a:xfrm>
            <a:off x="6197600" y="5526681"/>
            <a:ext cx="0" cy="457200"/>
          </a:xfrm>
          <a:prstGeom prst="line">
            <a:avLst/>
          </a:prstGeom>
          <a:noFill/>
          <a:ln w="9525">
            <a:solidFill>
              <a:schemeClr val="tx1"/>
            </a:solidFill>
            <a:round/>
            <a:headEnd/>
            <a:tailEnd/>
          </a:ln>
          <a:effectLst/>
        </p:spPr>
        <p:txBody>
          <a:bodyPr/>
          <a:lstStyle/>
          <a:p>
            <a:endParaRPr lang="en-US"/>
          </a:p>
        </p:txBody>
      </p:sp>
      <p:sp>
        <p:nvSpPr>
          <p:cNvPr id="242723" name="Line 35"/>
          <p:cNvSpPr>
            <a:spLocks noChangeShapeType="1"/>
          </p:cNvSpPr>
          <p:nvPr/>
        </p:nvSpPr>
        <p:spPr bwMode="auto">
          <a:xfrm flipH="1">
            <a:off x="5740400" y="5755281"/>
            <a:ext cx="228600" cy="0"/>
          </a:xfrm>
          <a:prstGeom prst="line">
            <a:avLst/>
          </a:prstGeom>
          <a:noFill/>
          <a:ln w="9525">
            <a:solidFill>
              <a:schemeClr val="tx1"/>
            </a:solidFill>
            <a:round/>
            <a:headEnd/>
            <a:tailEnd type="triangle" w="med" len="med"/>
          </a:ln>
          <a:effectLst/>
        </p:spPr>
        <p:txBody>
          <a:bodyPr/>
          <a:lstStyle/>
          <a:p>
            <a:endParaRPr lang="en-US"/>
          </a:p>
        </p:txBody>
      </p:sp>
      <p:sp>
        <p:nvSpPr>
          <p:cNvPr id="242724" name="Rectangle 36"/>
          <p:cNvSpPr>
            <a:spLocks noChangeArrowheads="1"/>
          </p:cNvSpPr>
          <p:nvPr/>
        </p:nvSpPr>
        <p:spPr bwMode="auto">
          <a:xfrm>
            <a:off x="5511800" y="5069481"/>
            <a:ext cx="228600" cy="838200"/>
          </a:xfrm>
          <a:prstGeom prst="rect">
            <a:avLst/>
          </a:prstGeom>
          <a:solidFill>
            <a:schemeClr val="accent1"/>
          </a:solidFill>
          <a:ln w="9525">
            <a:solidFill>
              <a:schemeClr val="tx1"/>
            </a:solidFill>
            <a:miter lim="800000"/>
            <a:headEnd/>
            <a:tailEnd/>
          </a:ln>
          <a:effectLst/>
        </p:spPr>
        <p:txBody>
          <a:bodyPr vert="eaVert" wrap="none" anchor="ctr"/>
          <a:lstStyle/>
          <a:p>
            <a:r>
              <a:rPr lang="en-US"/>
              <a:t>MUX</a:t>
            </a:r>
          </a:p>
        </p:txBody>
      </p:sp>
      <p:sp>
        <p:nvSpPr>
          <p:cNvPr id="242725" name="Line 37"/>
          <p:cNvSpPr>
            <a:spLocks noChangeShapeType="1"/>
          </p:cNvSpPr>
          <p:nvPr/>
        </p:nvSpPr>
        <p:spPr bwMode="auto">
          <a:xfrm flipH="1">
            <a:off x="5740400" y="56028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26" name="Line 38"/>
          <p:cNvSpPr>
            <a:spLocks noChangeShapeType="1"/>
          </p:cNvSpPr>
          <p:nvPr/>
        </p:nvSpPr>
        <p:spPr bwMode="auto">
          <a:xfrm flipH="1">
            <a:off x="5740400" y="54504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27" name="Line 39"/>
          <p:cNvSpPr>
            <a:spLocks noChangeShapeType="1"/>
          </p:cNvSpPr>
          <p:nvPr/>
        </p:nvSpPr>
        <p:spPr bwMode="auto">
          <a:xfrm flipH="1">
            <a:off x="5740400" y="52980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28" name="Line 40"/>
          <p:cNvSpPr>
            <a:spLocks noChangeShapeType="1"/>
          </p:cNvSpPr>
          <p:nvPr/>
        </p:nvSpPr>
        <p:spPr bwMode="auto">
          <a:xfrm flipH="1">
            <a:off x="4978400" y="5526681"/>
            <a:ext cx="533400" cy="0"/>
          </a:xfrm>
          <a:prstGeom prst="line">
            <a:avLst/>
          </a:prstGeom>
          <a:noFill/>
          <a:ln w="9525">
            <a:solidFill>
              <a:schemeClr val="tx1"/>
            </a:solidFill>
            <a:round/>
            <a:headEnd/>
            <a:tailEnd type="triangle" w="med" len="med"/>
          </a:ln>
          <a:effectLst/>
        </p:spPr>
        <p:txBody>
          <a:bodyPr/>
          <a:lstStyle/>
          <a:p>
            <a:endParaRPr lang="en-US"/>
          </a:p>
        </p:txBody>
      </p:sp>
      <p:sp>
        <p:nvSpPr>
          <p:cNvPr id="242729" name="Oval 41"/>
          <p:cNvSpPr>
            <a:spLocks noChangeArrowheads="1"/>
          </p:cNvSpPr>
          <p:nvPr/>
        </p:nvSpPr>
        <p:spPr bwMode="auto">
          <a:xfrm>
            <a:off x="5283200" y="5526681"/>
            <a:ext cx="76200" cy="152400"/>
          </a:xfrm>
          <a:prstGeom prst="ellipse">
            <a:avLst/>
          </a:prstGeom>
          <a:noFill/>
          <a:ln w="9525">
            <a:solidFill>
              <a:schemeClr val="tx1"/>
            </a:solidFill>
            <a:round/>
            <a:headEnd/>
            <a:tailEnd/>
          </a:ln>
          <a:effectLst/>
        </p:spPr>
        <p:txBody>
          <a:bodyPr wrap="none" anchor="ctr"/>
          <a:lstStyle/>
          <a:p>
            <a:endParaRPr lang="en-US"/>
          </a:p>
        </p:txBody>
      </p:sp>
      <p:sp>
        <p:nvSpPr>
          <p:cNvPr id="242730" name="Line 42"/>
          <p:cNvSpPr>
            <a:spLocks noChangeShapeType="1"/>
          </p:cNvSpPr>
          <p:nvPr/>
        </p:nvSpPr>
        <p:spPr bwMode="auto">
          <a:xfrm flipH="1">
            <a:off x="4978400" y="53742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31" name="Line 43"/>
          <p:cNvSpPr>
            <a:spLocks noChangeShapeType="1"/>
          </p:cNvSpPr>
          <p:nvPr/>
        </p:nvSpPr>
        <p:spPr bwMode="auto">
          <a:xfrm flipH="1">
            <a:off x="4978400" y="56790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32" name="Line 44"/>
          <p:cNvSpPr>
            <a:spLocks noChangeShapeType="1"/>
          </p:cNvSpPr>
          <p:nvPr/>
        </p:nvSpPr>
        <p:spPr bwMode="auto">
          <a:xfrm flipH="1">
            <a:off x="4978400" y="58314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33" name="Line 45"/>
          <p:cNvSpPr>
            <a:spLocks noChangeShapeType="1"/>
          </p:cNvSpPr>
          <p:nvPr/>
        </p:nvSpPr>
        <p:spPr bwMode="auto">
          <a:xfrm flipH="1">
            <a:off x="4978400" y="52218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34" name="Line 46"/>
          <p:cNvSpPr>
            <a:spLocks noChangeShapeType="1"/>
          </p:cNvSpPr>
          <p:nvPr/>
        </p:nvSpPr>
        <p:spPr bwMode="auto">
          <a:xfrm flipH="1">
            <a:off x="3302000" y="5526681"/>
            <a:ext cx="152400" cy="0"/>
          </a:xfrm>
          <a:prstGeom prst="line">
            <a:avLst/>
          </a:prstGeom>
          <a:noFill/>
          <a:ln w="9525">
            <a:solidFill>
              <a:schemeClr val="tx1"/>
            </a:solidFill>
            <a:round/>
            <a:headEnd/>
            <a:tailEnd type="triangle" w="med" len="med"/>
          </a:ln>
          <a:effectLst/>
        </p:spPr>
        <p:txBody>
          <a:bodyPr/>
          <a:lstStyle/>
          <a:p>
            <a:endParaRPr lang="en-US"/>
          </a:p>
        </p:txBody>
      </p:sp>
      <p:sp>
        <p:nvSpPr>
          <p:cNvPr id="242735" name="Line 47"/>
          <p:cNvSpPr>
            <a:spLocks noChangeShapeType="1"/>
          </p:cNvSpPr>
          <p:nvPr/>
        </p:nvSpPr>
        <p:spPr bwMode="auto">
          <a:xfrm flipH="1">
            <a:off x="2311400" y="5526681"/>
            <a:ext cx="304800" cy="0"/>
          </a:xfrm>
          <a:prstGeom prst="line">
            <a:avLst/>
          </a:prstGeom>
          <a:noFill/>
          <a:ln w="9525">
            <a:solidFill>
              <a:schemeClr val="tx1"/>
            </a:solidFill>
            <a:round/>
            <a:headEnd/>
            <a:tailEnd type="triangle" w="med" len="med"/>
          </a:ln>
          <a:effectLst/>
        </p:spPr>
        <p:txBody>
          <a:bodyPr/>
          <a:lstStyle/>
          <a:p>
            <a:endParaRPr lang="en-US"/>
          </a:p>
        </p:txBody>
      </p:sp>
      <p:sp>
        <p:nvSpPr>
          <p:cNvPr id="242736" name="Text Box 48"/>
          <p:cNvSpPr txBox="1">
            <a:spLocks noChangeArrowheads="1"/>
          </p:cNvSpPr>
          <p:nvPr/>
        </p:nvSpPr>
        <p:spPr bwMode="auto">
          <a:xfrm>
            <a:off x="1438177" y="5317719"/>
            <a:ext cx="896645" cy="369332"/>
          </a:xfrm>
          <a:prstGeom prst="rect">
            <a:avLst/>
          </a:prstGeom>
          <a:noFill/>
          <a:ln w="9525">
            <a:noFill/>
            <a:miter lim="800000"/>
            <a:headEnd/>
            <a:tailEnd/>
          </a:ln>
          <a:effectLst/>
        </p:spPr>
        <p:txBody>
          <a:bodyPr wrap="square">
            <a:spAutoFit/>
          </a:bodyPr>
          <a:lstStyle/>
          <a:p>
            <a:pPr algn="l"/>
            <a:r>
              <a:rPr lang="en-US"/>
              <a:t>DAQ</a:t>
            </a:r>
          </a:p>
        </p:txBody>
      </p:sp>
      <p:sp>
        <p:nvSpPr>
          <p:cNvPr id="242737" name="Line 49"/>
          <p:cNvSpPr>
            <a:spLocks noChangeShapeType="1"/>
          </p:cNvSpPr>
          <p:nvPr/>
        </p:nvSpPr>
        <p:spPr bwMode="auto">
          <a:xfrm>
            <a:off x="5219700" y="4593231"/>
            <a:ext cx="0" cy="1871663"/>
          </a:xfrm>
          <a:prstGeom prst="line">
            <a:avLst/>
          </a:prstGeom>
          <a:noFill/>
          <a:ln w="9525">
            <a:solidFill>
              <a:schemeClr val="tx1"/>
            </a:solidFill>
            <a:prstDash val="dash"/>
            <a:round/>
            <a:headEnd/>
            <a:tailEnd/>
          </a:ln>
          <a:effectLst/>
        </p:spPr>
        <p:txBody>
          <a:bodyPr wrap="none" anchor="ctr"/>
          <a:lstStyle/>
          <a:p>
            <a:endParaRPr lang="en-US"/>
          </a:p>
        </p:txBody>
      </p:sp>
      <p:sp>
        <p:nvSpPr>
          <p:cNvPr id="242738" name="Text Box 50"/>
          <p:cNvSpPr txBox="1">
            <a:spLocks noChangeArrowheads="1"/>
          </p:cNvSpPr>
          <p:nvPr/>
        </p:nvSpPr>
        <p:spPr bwMode="auto">
          <a:xfrm>
            <a:off x="5746330" y="4422135"/>
            <a:ext cx="987425" cy="274637"/>
          </a:xfrm>
          <a:prstGeom prst="rect">
            <a:avLst/>
          </a:prstGeom>
          <a:noFill/>
          <a:ln w="9525" algn="ctr">
            <a:noFill/>
            <a:miter lim="800000"/>
            <a:headEnd/>
            <a:tailEnd/>
          </a:ln>
          <a:effectLst/>
        </p:spPr>
        <p:txBody>
          <a:bodyPr wrap="none">
            <a:spAutoFit/>
          </a:bodyPr>
          <a:lstStyle/>
          <a:p>
            <a:r>
              <a:rPr lang="en-US"/>
              <a:t>On-detector</a:t>
            </a:r>
          </a:p>
        </p:txBody>
      </p:sp>
      <p:sp>
        <p:nvSpPr>
          <p:cNvPr id="242739" name="Text Box 51"/>
          <p:cNvSpPr txBox="1">
            <a:spLocks noChangeArrowheads="1"/>
          </p:cNvSpPr>
          <p:nvPr/>
        </p:nvSpPr>
        <p:spPr bwMode="auto">
          <a:xfrm>
            <a:off x="3311525" y="4772619"/>
            <a:ext cx="989013" cy="274637"/>
          </a:xfrm>
          <a:prstGeom prst="rect">
            <a:avLst/>
          </a:prstGeom>
          <a:noFill/>
          <a:ln w="9525" algn="ctr">
            <a:noFill/>
            <a:miter lim="800000"/>
            <a:headEnd/>
            <a:tailEnd/>
          </a:ln>
          <a:effectLst/>
        </p:spPr>
        <p:txBody>
          <a:bodyPr wrap="none">
            <a:spAutoFit/>
          </a:bodyPr>
          <a:lstStyle/>
          <a:p>
            <a:r>
              <a:rPr lang="en-US"/>
              <a:t>Off-detector</a:t>
            </a:r>
          </a:p>
        </p:txBody>
      </p:sp>
      <p:sp>
        <p:nvSpPr>
          <p:cNvPr id="242745" name="Line 57"/>
          <p:cNvSpPr>
            <a:spLocks noChangeShapeType="1"/>
          </p:cNvSpPr>
          <p:nvPr/>
        </p:nvSpPr>
        <p:spPr bwMode="auto">
          <a:xfrm flipV="1">
            <a:off x="7092950" y="6069606"/>
            <a:ext cx="0" cy="142875"/>
          </a:xfrm>
          <a:prstGeom prst="line">
            <a:avLst/>
          </a:prstGeom>
          <a:noFill/>
          <a:ln w="9525">
            <a:solidFill>
              <a:schemeClr val="tx1"/>
            </a:solidFill>
            <a:round/>
            <a:headEnd/>
            <a:tailEnd/>
          </a:ln>
          <a:effectLst/>
        </p:spPr>
        <p:txBody>
          <a:bodyPr wrap="none" anchor="ctr"/>
          <a:lstStyle/>
          <a:p>
            <a:endParaRPr lang="en-US"/>
          </a:p>
        </p:txBody>
      </p:sp>
      <p:sp>
        <p:nvSpPr>
          <p:cNvPr id="242746" name="Line 58"/>
          <p:cNvSpPr>
            <a:spLocks noChangeShapeType="1"/>
          </p:cNvSpPr>
          <p:nvPr/>
        </p:nvSpPr>
        <p:spPr bwMode="auto">
          <a:xfrm flipV="1">
            <a:off x="7092950" y="6104531"/>
            <a:ext cx="179388" cy="36513"/>
          </a:xfrm>
          <a:prstGeom prst="line">
            <a:avLst/>
          </a:prstGeom>
          <a:noFill/>
          <a:ln w="9525">
            <a:solidFill>
              <a:schemeClr val="tx1"/>
            </a:solidFill>
            <a:round/>
            <a:headEnd/>
            <a:tailEnd/>
          </a:ln>
          <a:effectLst/>
        </p:spPr>
        <p:txBody>
          <a:bodyPr wrap="none" anchor="ctr"/>
          <a:lstStyle/>
          <a:p>
            <a:endParaRPr lang="en-US"/>
          </a:p>
        </p:txBody>
      </p:sp>
      <p:sp>
        <p:nvSpPr>
          <p:cNvPr id="242747" name="Line 59"/>
          <p:cNvSpPr>
            <a:spLocks noChangeShapeType="1"/>
          </p:cNvSpPr>
          <p:nvPr/>
        </p:nvSpPr>
        <p:spPr bwMode="auto">
          <a:xfrm flipH="1" flipV="1">
            <a:off x="6911975" y="6104531"/>
            <a:ext cx="180975" cy="36513"/>
          </a:xfrm>
          <a:prstGeom prst="line">
            <a:avLst/>
          </a:prstGeom>
          <a:noFill/>
          <a:ln w="9525">
            <a:solidFill>
              <a:schemeClr val="tx1"/>
            </a:solidFill>
            <a:round/>
            <a:headEnd/>
            <a:tailEnd/>
          </a:ln>
          <a:effectLst/>
        </p:spPr>
        <p:txBody>
          <a:bodyPr wrap="none" anchor="ctr"/>
          <a:lstStyle/>
          <a:p>
            <a:endParaRPr lang="en-US"/>
          </a:p>
        </p:txBody>
      </p:sp>
      <p:sp>
        <p:nvSpPr>
          <p:cNvPr id="242748" name="Text Box 60"/>
          <p:cNvSpPr txBox="1">
            <a:spLocks noChangeArrowheads="1"/>
          </p:cNvSpPr>
          <p:nvPr/>
        </p:nvSpPr>
        <p:spPr bwMode="auto">
          <a:xfrm>
            <a:off x="6804025" y="6177556"/>
            <a:ext cx="1462260" cy="338554"/>
          </a:xfrm>
          <a:prstGeom prst="rect">
            <a:avLst/>
          </a:prstGeom>
          <a:noFill/>
          <a:ln w="9525">
            <a:noFill/>
            <a:miter lim="800000"/>
            <a:headEnd/>
            <a:tailEnd/>
          </a:ln>
          <a:effectLst/>
        </p:spPr>
        <p:txBody>
          <a:bodyPr wrap="none">
            <a:spAutoFit/>
          </a:bodyPr>
          <a:lstStyle/>
          <a:p>
            <a:pPr algn="l"/>
            <a:r>
              <a:rPr lang="en-US" sz="1600"/>
              <a:t>Global clock</a:t>
            </a:r>
          </a:p>
        </p:txBody>
      </p:sp>
      <p:grpSp>
        <p:nvGrpSpPr>
          <p:cNvPr id="61" name="Group 160"/>
          <p:cNvGrpSpPr>
            <a:grpSpLocks/>
          </p:cNvGrpSpPr>
          <p:nvPr/>
        </p:nvGrpSpPr>
        <p:grpSpPr bwMode="auto">
          <a:xfrm>
            <a:off x="246515" y="5928768"/>
            <a:ext cx="304800" cy="304800"/>
            <a:chOff x="528" y="3120"/>
            <a:chExt cx="432" cy="288"/>
          </a:xfrm>
        </p:grpSpPr>
        <p:sp>
          <p:nvSpPr>
            <p:cNvPr id="62" name="Rectangle 161"/>
            <p:cNvSpPr>
              <a:spLocks noChangeArrowheads="1"/>
            </p:cNvSpPr>
            <p:nvPr/>
          </p:nvSpPr>
          <p:spPr bwMode="auto">
            <a:xfrm>
              <a:off x="528" y="3120"/>
              <a:ext cx="432" cy="2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63" name="Line 162"/>
            <p:cNvSpPr>
              <a:spLocks noChangeShapeType="1"/>
            </p:cNvSpPr>
            <p:nvPr/>
          </p:nvSpPr>
          <p:spPr bwMode="auto">
            <a:xfrm>
              <a:off x="576" y="3120"/>
              <a:ext cx="0" cy="288"/>
            </a:xfrm>
            <a:prstGeom prst="line">
              <a:avLst/>
            </a:prstGeom>
            <a:noFill/>
            <a:ln w="9525">
              <a:solidFill>
                <a:schemeClr val="tx1"/>
              </a:solidFill>
              <a:round/>
              <a:headEnd/>
              <a:tailEnd/>
            </a:ln>
            <a:effectLst/>
          </p:spPr>
          <p:txBody>
            <a:bodyPr/>
            <a:lstStyle/>
            <a:p>
              <a:endParaRPr lang="en-US"/>
            </a:p>
          </p:txBody>
        </p:sp>
        <p:sp>
          <p:nvSpPr>
            <p:cNvPr id="64" name="Line 163"/>
            <p:cNvSpPr>
              <a:spLocks noChangeShapeType="1"/>
            </p:cNvSpPr>
            <p:nvPr/>
          </p:nvSpPr>
          <p:spPr bwMode="auto">
            <a:xfrm>
              <a:off x="624" y="3120"/>
              <a:ext cx="0" cy="288"/>
            </a:xfrm>
            <a:prstGeom prst="line">
              <a:avLst/>
            </a:prstGeom>
            <a:noFill/>
            <a:ln w="9525">
              <a:solidFill>
                <a:schemeClr val="tx1"/>
              </a:solidFill>
              <a:round/>
              <a:headEnd/>
              <a:tailEnd/>
            </a:ln>
            <a:effectLst/>
          </p:spPr>
          <p:txBody>
            <a:bodyPr/>
            <a:lstStyle/>
            <a:p>
              <a:endParaRPr lang="en-US"/>
            </a:p>
          </p:txBody>
        </p:sp>
        <p:sp>
          <p:nvSpPr>
            <p:cNvPr id="65" name="Line 164"/>
            <p:cNvSpPr>
              <a:spLocks noChangeShapeType="1"/>
            </p:cNvSpPr>
            <p:nvPr/>
          </p:nvSpPr>
          <p:spPr bwMode="auto">
            <a:xfrm>
              <a:off x="672" y="3120"/>
              <a:ext cx="0" cy="288"/>
            </a:xfrm>
            <a:prstGeom prst="line">
              <a:avLst/>
            </a:prstGeom>
            <a:noFill/>
            <a:ln w="9525">
              <a:solidFill>
                <a:schemeClr val="tx1"/>
              </a:solidFill>
              <a:round/>
              <a:headEnd/>
              <a:tailEnd/>
            </a:ln>
            <a:effectLst/>
          </p:spPr>
          <p:txBody>
            <a:bodyPr/>
            <a:lstStyle/>
            <a:p>
              <a:endParaRPr lang="en-US"/>
            </a:p>
          </p:txBody>
        </p:sp>
        <p:sp>
          <p:nvSpPr>
            <p:cNvPr id="66" name="Line 165"/>
            <p:cNvSpPr>
              <a:spLocks noChangeShapeType="1"/>
            </p:cNvSpPr>
            <p:nvPr/>
          </p:nvSpPr>
          <p:spPr bwMode="auto">
            <a:xfrm>
              <a:off x="720" y="3120"/>
              <a:ext cx="0" cy="288"/>
            </a:xfrm>
            <a:prstGeom prst="line">
              <a:avLst/>
            </a:prstGeom>
            <a:noFill/>
            <a:ln w="9525">
              <a:solidFill>
                <a:schemeClr val="tx1"/>
              </a:solidFill>
              <a:round/>
              <a:headEnd/>
              <a:tailEnd/>
            </a:ln>
            <a:effectLst/>
          </p:spPr>
          <p:txBody>
            <a:bodyPr/>
            <a:lstStyle/>
            <a:p>
              <a:endParaRPr lang="en-US"/>
            </a:p>
          </p:txBody>
        </p:sp>
        <p:sp>
          <p:nvSpPr>
            <p:cNvPr id="67" name="Line 166"/>
            <p:cNvSpPr>
              <a:spLocks noChangeShapeType="1"/>
            </p:cNvSpPr>
            <p:nvPr/>
          </p:nvSpPr>
          <p:spPr bwMode="auto">
            <a:xfrm>
              <a:off x="768" y="3120"/>
              <a:ext cx="0" cy="288"/>
            </a:xfrm>
            <a:prstGeom prst="line">
              <a:avLst/>
            </a:prstGeom>
            <a:noFill/>
            <a:ln w="9525">
              <a:solidFill>
                <a:schemeClr val="tx1"/>
              </a:solidFill>
              <a:round/>
              <a:headEnd/>
              <a:tailEnd/>
            </a:ln>
            <a:effectLst/>
          </p:spPr>
          <p:txBody>
            <a:bodyPr/>
            <a:lstStyle/>
            <a:p>
              <a:endParaRPr lang="en-US"/>
            </a:p>
          </p:txBody>
        </p:sp>
        <p:sp>
          <p:nvSpPr>
            <p:cNvPr id="68" name="Line 167"/>
            <p:cNvSpPr>
              <a:spLocks noChangeShapeType="1"/>
            </p:cNvSpPr>
            <p:nvPr/>
          </p:nvSpPr>
          <p:spPr bwMode="auto">
            <a:xfrm>
              <a:off x="816" y="3120"/>
              <a:ext cx="0" cy="288"/>
            </a:xfrm>
            <a:prstGeom prst="line">
              <a:avLst/>
            </a:prstGeom>
            <a:noFill/>
            <a:ln w="9525">
              <a:solidFill>
                <a:schemeClr val="tx1"/>
              </a:solidFill>
              <a:round/>
              <a:headEnd/>
              <a:tailEnd/>
            </a:ln>
            <a:effectLst/>
          </p:spPr>
          <p:txBody>
            <a:bodyPr/>
            <a:lstStyle/>
            <a:p>
              <a:endParaRPr lang="en-US"/>
            </a:p>
          </p:txBody>
        </p:sp>
        <p:sp>
          <p:nvSpPr>
            <p:cNvPr id="69" name="Line 168"/>
            <p:cNvSpPr>
              <a:spLocks noChangeShapeType="1"/>
            </p:cNvSpPr>
            <p:nvPr/>
          </p:nvSpPr>
          <p:spPr bwMode="auto">
            <a:xfrm>
              <a:off x="864" y="3120"/>
              <a:ext cx="0" cy="288"/>
            </a:xfrm>
            <a:prstGeom prst="line">
              <a:avLst/>
            </a:prstGeom>
            <a:noFill/>
            <a:ln w="9525">
              <a:solidFill>
                <a:schemeClr val="tx1"/>
              </a:solidFill>
              <a:round/>
              <a:headEnd/>
              <a:tailEnd/>
            </a:ln>
            <a:effectLst/>
          </p:spPr>
          <p:txBody>
            <a:bodyPr/>
            <a:lstStyle/>
            <a:p>
              <a:endParaRPr lang="en-US"/>
            </a:p>
          </p:txBody>
        </p:sp>
        <p:sp>
          <p:nvSpPr>
            <p:cNvPr id="70" name="Line 169"/>
            <p:cNvSpPr>
              <a:spLocks noChangeShapeType="1"/>
            </p:cNvSpPr>
            <p:nvPr/>
          </p:nvSpPr>
          <p:spPr bwMode="auto">
            <a:xfrm>
              <a:off x="912" y="3120"/>
              <a:ext cx="0" cy="288"/>
            </a:xfrm>
            <a:prstGeom prst="line">
              <a:avLst/>
            </a:prstGeom>
            <a:noFill/>
            <a:ln w="9525">
              <a:solidFill>
                <a:schemeClr val="tx1"/>
              </a:solidFill>
              <a:round/>
              <a:headEnd/>
              <a:tailEnd/>
            </a:ln>
            <a:effectLst/>
          </p:spPr>
          <p:txBody>
            <a:bodyPr/>
            <a:lstStyle/>
            <a:p>
              <a:endParaRPr lang="en-US"/>
            </a:p>
          </p:txBody>
        </p:sp>
      </p:grpSp>
      <p:grpSp>
        <p:nvGrpSpPr>
          <p:cNvPr id="71" name="Group 170"/>
          <p:cNvGrpSpPr>
            <a:grpSpLocks/>
          </p:cNvGrpSpPr>
          <p:nvPr/>
        </p:nvGrpSpPr>
        <p:grpSpPr bwMode="auto">
          <a:xfrm>
            <a:off x="381159" y="6256500"/>
            <a:ext cx="152400" cy="304800"/>
            <a:chOff x="624" y="3168"/>
            <a:chExt cx="192" cy="288"/>
          </a:xfrm>
        </p:grpSpPr>
        <p:sp>
          <p:nvSpPr>
            <p:cNvPr id="72" name="Rectangle 171"/>
            <p:cNvSpPr>
              <a:spLocks noChangeArrowheads="1"/>
            </p:cNvSpPr>
            <p:nvPr/>
          </p:nvSpPr>
          <p:spPr bwMode="auto">
            <a:xfrm>
              <a:off x="624" y="3168"/>
              <a:ext cx="192" cy="288"/>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73" name="Line 172"/>
            <p:cNvSpPr>
              <a:spLocks noChangeShapeType="1"/>
            </p:cNvSpPr>
            <p:nvPr/>
          </p:nvSpPr>
          <p:spPr bwMode="auto">
            <a:xfrm>
              <a:off x="672" y="3168"/>
              <a:ext cx="1" cy="288"/>
            </a:xfrm>
            <a:prstGeom prst="line">
              <a:avLst/>
            </a:prstGeom>
            <a:noFill/>
            <a:ln w="9525">
              <a:solidFill>
                <a:schemeClr val="tx1"/>
              </a:solidFill>
              <a:round/>
              <a:headEnd/>
              <a:tailEnd/>
            </a:ln>
            <a:effectLst/>
          </p:spPr>
          <p:txBody>
            <a:bodyPr/>
            <a:lstStyle/>
            <a:p>
              <a:endParaRPr lang="en-US"/>
            </a:p>
          </p:txBody>
        </p:sp>
        <p:sp>
          <p:nvSpPr>
            <p:cNvPr id="74" name="Line 173"/>
            <p:cNvSpPr>
              <a:spLocks noChangeShapeType="1"/>
            </p:cNvSpPr>
            <p:nvPr/>
          </p:nvSpPr>
          <p:spPr bwMode="auto">
            <a:xfrm>
              <a:off x="720" y="3168"/>
              <a:ext cx="1" cy="288"/>
            </a:xfrm>
            <a:prstGeom prst="line">
              <a:avLst/>
            </a:prstGeom>
            <a:noFill/>
            <a:ln w="9525">
              <a:solidFill>
                <a:schemeClr val="tx1"/>
              </a:solidFill>
              <a:round/>
              <a:headEnd/>
              <a:tailEnd/>
            </a:ln>
            <a:effectLst/>
          </p:spPr>
          <p:txBody>
            <a:bodyPr/>
            <a:lstStyle/>
            <a:p>
              <a:endParaRPr lang="en-US"/>
            </a:p>
          </p:txBody>
        </p:sp>
        <p:sp>
          <p:nvSpPr>
            <p:cNvPr id="75" name="Line 174"/>
            <p:cNvSpPr>
              <a:spLocks noChangeShapeType="1"/>
            </p:cNvSpPr>
            <p:nvPr/>
          </p:nvSpPr>
          <p:spPr bwMode="auto">
            <a:xfrm>
              <a:off x="768" y="3168"/>
              <a:ext cx="1" cy="288"/>
            </a:xfrm>
            <a:prstGeom prst="line">
              <a:avLst/>
            </a:prstGeom>
            <a:noFill/>
            <a:ln w="9525">
              <a:solidFill>
                <a:schemeClr val="tx1"/>
              </a:solidFill>
              <a:round/>
              <a:headEnd/>
              <a:tailEnd/>
            </a:ln>
            <a:effectLst/>
          </p:spPr>
          <p:txBody>
            <a:bodyPr/>
            <a:lstStyle/>
            <a:p>
              <a:endParaRPr lang="en-US"/>
            </a:p>
          </p:txBody>
        </p:sp>
      </p:grpSp>
      <p:sp>
        <p:nvSpPr>
          <p:cNvPr id="76" name="Text Box 175"/>
          <p:cNvSpPr txBox="1">
            <a:spLocks noChangeArrowheads="1"/>
          </p:cNvSpPr>
          <p:nvPr/>
        </p:nvSpPr>
        <p:spPr bwMode="auto">
          <a:xfrm>
            <a:off x="533851" y="5857331"/>
            <a:ext cx="3984883" cy="369332"/>
          </a:xfrm>
          <a:prstGeom prst="rect">
            <a:avLst/>
          </a:prstGeom>
          <a:noFill/>
          <a:ln w="9525">
            <a:noFill/>
            <a:miter lim="800000"/>
            <a:headEnd/>
            <a:tailEnd/>
          </a:ln>
          <a:effectLst/>
        </p:spPr>
        <p:txBody>
          <a:bodyPr wrap="square">
            <a:spAutoFit/>
          </a:bodyPr>
          <a:lstStyle/>
          <a:p>
            <a:pPr algn="l"/>
            <a:r>
              <a:rPr lang="en-US"/>
              <a:t>Data buffering </a:t>
            </a:r>
            <a:r>
              <a:rPr lang="en-US" smtClean="0"/>
              <a:t>during </a:t>
            </a:r>
            <a:r>
              <a:rPr lang="en-US"/>
              <a:t>trigger</a:t>
            </a:r>
          </a:p>
        </p:txBody>
      </p:sp>
      <p:sp>
        <p:nvSpPr>
          <p:cNvPr id="77" name="Text Box 176"/>
          <p:cNvSpPr txBox="1">
            <a:spLocks noChangeArrowheads="1"/>
          </p:cNvSpPr>
          <p:nvPr/>
        </p:nvSpPr>
        <p:spPr bwMode="auto">
          <a:xfrm>
            <a:off x="517684" y="6289838"/>
            <a:ext cx="1568450" cy="274637"/>
          </a:xfrm>
          <a:prstGeom prst="rect">
            <a:avLst/>
          </a:prstGeom>
          <a:noFill/>
          <a:ln w="9525">
            <a:noFill/>
            <a:miter lim="800000"/>
            <a:headEnd/>
            <a:tailEnd/>
          </a:ln>
          <a:effectLst/>
        </p:spPr>
        <p:txBody>
          <a:bodyPr wrap="none">
            <a:spAutoFit/>
          </a:bodyPr>
          <a:lstStyle/>
          <a:p>
            <a:pPr algn="l"/>
            <a:r>
              <a:rPr lang="en-US"/>
              <a:t>Derandomizer buffer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ctrTitle"/>
          </p:nvPr>
        </p:nvSpPr>
        <p:spPr/>
        <p:txBody>
          <a:bodyPr/>
          <a:lstStyle/>
          <a:p>
            <a:pPr eaLnBrk="1" hangingPunct="1"/>
            <a:r>
              <a:rPr lang="en-GB" smtClean="0"/>
              <a:t>Trigger &amp; DAQ</a:t>
            </a:r>
            <a:br>
              <a:rPr lang="en-GB" smtClean="0"/>
            </a:br>
            <a:r>
              <a:rPr lang="en-GB" smtClean="0"/>
              <a:t>(Sneak Preview)</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GB" smtClean="0"/>
              <a:t>What is a trigger?</a:t>
            </a:r>
          </a:p>
        </p:txBody>
      </p:sp>
      <p:pic>
        <p:nvPicPr>
          <p:cNvPr id="6" name="Content Placeholder 5" descr="trigger-screenshot2.jpg"/>
          <p:cNvPicPr>
            <a:picLocks noGrp="1" noChangeAspect="1"/>
          </p:cNvPicPr>
          <p:nvPr>
            <p:ph idx="1"/>
          </p:nvPr>
        </p:nvPicPr>
        <p:blipFill>
          <a:blip r:embed="rId2"/>
          <a:srcRect l="786" r="761"/>
          <a:stretch>
            <a:fillRect/>
          </a:stretch>
        </p:blipFill>
        <p:spPr>
          <a:xfrm>
            <a:off x="160338" y="1201738"/>
            <a:ext cx="5284787" cy="4027487"/>
          </a:xfrm>
        </p:spPr>
      </p:pic>
      <p:sp>
        <p:nvSpPr>
          <p:cNvPr id="7" name="TextBox 6"/>
          <p:cNvSpPr txBox="1">
            <a:spLocks noChangeArrowheads="1"/>
          </p:cNvSpPr>
          <p:nvPr/>
        </p:nvSpPr>
        <p:spPr bwMode="auto">
          <a:xfrm>
            <a:off x="5961063" y="2001838"/>
            <a:ext cx="2633662" cy="831850"/>
          </a:xfrm>
          <a:prstGeom prst="rect">
            <a:avLst/>
          </a:prstGeom>
          <a:noFill/>
          <a:ln w="9525">
            <a:noFill/>
            <a:miter lim="800000"/>
            <a:headEnd/>
            <a:tailEnd/>
          </a:ln>
        </p:spPr>
        <p:txBody>
          <a:bodyPr wrap="none">
            <a:spAutoFit/>
          </a:bodyPr>
          <a:lstStyle/>
          <a:p>
            <a:r>
              <a:rPr lang="en-GB" sz="2400"/>
              <a:t>An open-source</a:t>
            </a:r>
            <a:br>
              <a:rPr lang="en-GB" sz="2400"/>
            </a:br>
            <a:r>
              <a:rPr lang="en-GB" sz="2400"/>
              <a:t>3D rally game?</a:t>
            </a:r>
          </a:p>
        </p:txBody>
      </p:sp>
      <p:pic>
        <p:nvPicPr>
          <p:cNvPr id="8" name="Picture 7" descr="trigger-horse.jpg"/>
          <p:cNvPicPr>
            <a:picLocks noChangeAspect="1"/>
          </p:cNvPicPr>
          <p:nvPr/>
        </p:nvPicPr>
        <p:blipFill>
          <a:blip r:embed="rId3"/>
          <a:srcRect/>
          <a:stretch>
            <a:fillRect/>
          </a:stretch>
        </p:blipFill>
        <p:spPr bwMode="auto">
          <a:xfrm>
            <a:off x="1808163" y="1958975"/>
            <a:ext cx="4506912" cy="4257675"/>
          </a:xfrm>
          <a:prstGeom prst="rect">
            <a:avLst/>
          </a:prstGeom>
          <a:noFill/>
          <a:ln w="9525">
            <a:noFill/>
            <a:miter lim="800000"/>
            <a:headEnd/>
            <a:tailEnd/>
          </a:ln>
        </p:spPr>
      </p:pic>
      <p:sp>
        <p:nvSpPr>
          <p:cNvPr id="9" name="TextBox 8"/>
          <p:cNvSpPr txBox="1">
            <a:spLocks noChangeArrowheads="1"/>
          </p:cNvSpPr>
          <p:nvPr/>
        </p:nvSpPr>
        <p:spPr bwMode="auto">
          <a:xfrm>
            <a:off x="6453188" y="4440238"/>
            <a:ext cx="2690812" cy="1200150"/>
          </a:xfrm>
          <a:prstGeom prst="rect">
            <a:avLst/>
          </a:prstGeom>
          <a:noFill/>
          <a:ln w="9525">
            <a:noFill/>
            <a:miter lim="800000"/>
            <a:headEnd/>
            <a:tailEnd/>
          </a:ln>
        </p:spPr>
        <p:txBody>
          <a:bodyPr wrap="none">
            <a:spAutoFit/>
          </a:bodyPr>
          <a:lstStyle/>
          <a:p>
            <a:r>
              <a:rPr lang="en-GB" sz="2400"/>
              <a:t>The most famous</a:t>
            </a:r>
            <a:br>
              <a:rPr lang="en-GB" sz="2400"/>
            </a:br>
            <a:r>
              <a:rPr lang="en-GB" sz="2400"/>
              <a:t>horse in </a:t>
            </a:r>
            <a:br>
              <a:rPr lang="en-GB" sz="2400"/>
            </a:br>
            <a:r>
              <a:rPr lang="en-GB" sz="2400"/>
              <a:t>movie history?</a:t>
            </a:r>
          </a:p>
        </p:txBody>
      </p:sp>
      <p:pic>
        <p:nvPicPr>
          <p:cNvPr id="10" name="Picture 9" descr="trigger-beretta.jpg"/>
          <p:cNvPicPr>
            <a:picLocks noChangeAspect="1"/>
          </p:cNvPicPr>
          <p:nvPr/>
        </p:nvPicPr>
        <p:blipFill>
          <a:blip r:embed="rId4"/>
          <a:srcRect/>
          <a:stretch>
            <a:fillRect/>
          </a:stretch>
        </p:blipFill>
        <p:spPr bwMode="auto">
          <a:xfrm>
            <a:off x="942975" y="2162175"/>
            <a:ext cx="4576763" cy="3432175"/>
          </a:xfrm>
          <a:prstGeom prst="rect">
            <a:avLst/>
          </a:prstGeom>
          <a:noFill/>
          <a:ln w="9525">
            <a:noFill/>
            <a:miter lim="800000"/>
            <a:headEnd/>
            <a:tailEnd/>
          </a:ln>
        </p:spPr>
      </p:pic>
      <p:sp>
        <p:nvSpPr>
          <p:cNvPr id="11" name="TextBox 10"/>
          <p:cNvSpPr txBox="1">
            <a:spLocks noChangeArrowheads="1"/>
          </p:cNvSpPr>
          <p:nvPr/>
        </p:nvSpPr>
        <p:spPr bwMode="auto">
          <a:xfrm>
            <a:off x="5972175" y="3238500"/>
            <a:ext cx="2847975" cy="830263"/>
          </a:xfrm>
          <a:prstGeom prst="rect">
            <a:avLst/>
          </a:prstGeom>
          <a:solidFill>
            <a:schemeClr val="bg1"/>
          </a:solidFill>
          <a:ln w="9525">
            <a:noFill/>
            <a:miter lim="800000"/>
            <a:headEnd/>
            <a:tailEnd/>
          </a:ln>
        </p:spPr>
        <p:txBody>
          <a:bodyPr wrap="none">
            <a:spAutoFit/>
          </a:bodyPr>
          <a:lstStyle/>
          <a:p>
            <a:r>
              <a:rPr lang="en-GB" sz="2400"/>
              <a:t>An important part</a:t>
            </a:r>
            <a:br>
              <a:rPr lang="en-GB" sz="2400"/>
            </a:br>
            <a:r>
              <a:rPr lang="en-GB" sz="2400"/>
              <a:t>of a Beretta</a:t>
            </a:r>
          </a:p>
        </p:txBody>
      </p:sp>
      <p:sp>
        <p:nvSpPr>
          <p:cNvPr id="85001" name="Slide Number Placeholder 11"/>
          <p:cNvSpPr>
            <a:spLocks noGrp="1"/>
          </p:cNvSpPr>
          <p:nvPr>
            <p:ph type="sldNum" sz="quarter" idx="11"/>
          </p:nvPr>
        </p:nvSpPr>
        <p:spPr>
          <a:noFill/>
        </p:spPr>
        <p:txBody>
          <a:bodyPr/>
          <a:lstStyle/>
          <a:p>
            <a:fld id="{FF2C40FD-2C28-4F88-A847-55D8145221BC}" type="slidenum">
              <a:rPr lang="en-US"/>
              <a:pPr/>
              <a:t>49</a:t>
            </a:fld>
            <a:endParaRPr lang="en-US"/>
          </a:p>
        </p:txBody>
      </p:sp>
      <p:sp>
        <p:nvSpPr>
          <p:cNvPr id="85002" name="Footer Placeholder 11"/>
          <p:cNvSpPr>
            <a:spLocks noGrp="1"/>
          </p:cNvSpPr>
          <p:nvPr>
            <p:ph type="ftr" sz="quarter" idx="10"/>
          </p:nvPr>
        </p:nvSpPr>
        <p:spPr>
          <a:noFill/>
        </p:spPr>
        <p:txBody>
          <a:bodyPr/>
          <a:lstStyle/>
          <a:p>
            <a:r>
              <a:rPr lang="en-US" smtClean="0"/>
              <a:t>Intro to Detector Readout ISOTDAQ  2011, N. Neufeld CERN/PH</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iterate type="wd">
                                    <p:tmPct val="0"/>
                                  </p:iterate>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accel="50000" decel="5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...experiment-data were read</a:t>
            </a:r>
            <a:endParaRPr lang="en-GB" dirty="0"/>
          </a:p>
        </p:txBody>
      </p:sp>
      <p:sp>
        <p:nvSpPr>
          <p:cNvPr id="3" name="Footer Placeholder 2"/>
          <p:cNvSpPr>
            <a:spLocks noGrp="1"/>
          </p:cNvSpPr>
          <p:nvPr>
            <p:ph type="ftr" sz="quarter" idx="10"/>
          </p:nvPr>
        </p:nvSpPr>
        <p:spPr/>
        <p:txBody>
          <a:bodyPr/>
          <a:lstStyle/>
          <a:p>
            <a:r>
              <a:rPr lang="en-US" smtClean="0"/>
              <a:t>Intro to Detector Readout ISOTDAQ  2011, N. Neufeld CERN/PH</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5</a:t>
            </a:fld>
            <a:endParaRPr lang="en-US"/>
          </a:p>
        </p:txBody>
      </p:sp>
      <p:pic>
        <p:nvPicPr>
          <p:cNvPr id="5" name="Picture 4" descr="71.jpg"/>
          <p:cNvPicPr>
            <a:picLocks noChangeAspect="1"/>
          </p:cNvPicPr>
          <p:nvPr/>
        </p:nvPicPr>
        <p:blipFill>
          <a:blip r:embed="rId2"/>
          <a:stretch>
            <a:fillRect/>
          </a:stretch>
        </p:blipFill>
        <p:spPr>
          <a:xfrm>
            <a:off x="354852" y="846161"/>
            <a:ext cx="8488907" cy="565529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GB" smtClean="0"/>
              <a:t>What is a trigger?</a:t>
            </a:r>
          </a:p>
        </p:txBody>
      </p:sp>
      <p:sp>
        <p:nvSpPr>
          <p:cNvPr id="86019" name="Content Placeholder 2"/>
          <p:cNvSpPr>
            <a:spLocks noGrp="1"/>
          </p:cNvSpPr>
          <p:nvPr>
            <p:ph idx="1"/>
          </p:nvPr>
        </p:nvSpPr>
        <p:spPr/>
        <p:txBody>
          <a:bodyPr/>
          <a:lstStyle/>
          <a:p>
            <a:pPr eaLnBrk="1" hangingPunct="1">
              <a:buFontTx/>
              <a:buNone/>
            </a:pPr>
            <a:r>
              <a:rPr lang="en-GB" smtClean="0"/>
              <a:t>Wikipedia: “</a:t>
            </a:r>
            <a:r>
              <a:rPr lang="en-US" b="1" smtClean="0"/>
              <a:t>A trigger is a system that uses simple criteria to rapidly decide which events in a particle detector to keep when only a small fraction of the total can be recorded. “</a:t>
            </a:r>
            <a:endParaRPr lang="en-GB" smtClean="0"/>
          </a:p>
        </p:txBody>
      </p:sp>
      <p:sp>
        <p:nvSpPr>
          <p:cNvPr id="86020" name="Slide Number Placeholder 4"/>
          <p:cNvSpPr>
            <a:spLocks noGrp="1"/>
          </p:cNvSpPr>
          <p:nvPr>
            <p:ph type="sldNum" sz="quarter" idx="11"/>
          </p:nvPr>
        </p:nvSpPr>
        <p:spPr>
          <a:noFill/>
        </p:spPr>
        <p:txBody>
          <a:bodyPr/>
          <a:lstStyle/>
          <a:p>
            <a:fld id="{1A9DDC52-3B02-41F4-A09F-2A6DBC6D3435}" type="slidenum">
              <a:rPr lang="en-US"/>
              <a:pPr/>
              <a:t>50</a:t>
            </a:fld>
            <a:endParaRPr lang="en-US"/>
          </a:p>
        </p:txBody>
      </p:sp>
      <p:sp>
        <p:nvSpPr>
          <p:cNvPr id="86021" name="Footer Placeholder 5"/>
          <p:cNvSpPr>
            <a:spLocks noGrp="1"/>
          </p:cNvSpPr>
          <p:nvPr>
            <p:ph type="ftr" sz="quarter" idx="10"/>
          </p:nvPr>
        </p:nvSpPr>
        <p:spPr>
          <a:noFill/>
        </p:spPr>
        <p:txBody>
          <a:bodyPr/>
          <a:lstStyle/>
          <a:p>
            <a:r>
              <a:rPr lang="en-US" smtClean="0"/>
              <a:t>Intro to Detector Readout ISOTDAQ  2011, N. Neufeld CERN/PH</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GB" smtClean="0"/>
              <a:t>Trigger</a:t>
            </a:r>
          </a:p>
        </p:txBody>
      </p:sp>
      <p:sp>
        <p:nvSpPr>
          <p:cNvPr id="87043" name="Content Placeholder 2"/>
          <p:cNvSpPr>
            <a:spLocks noGrp="1"/>
          </p:cNvSpPr>
          <p:nvPr>
            <p:ph idx="1"/>
          </p:nvPr>
        </p:nvSpPr>
        <p:spPr/>
        <p:txBody>
          <a:bodyPr/>
          <a:lstStyle/>
          <a:p>
            <a:pPr eaLnBrk="1" hangingPunct="1"/>
            <a:r>
              <a:rPr lang="en-GB" smtClean="0"/>
              <a:t>Simple</a:t>
            </a:r>
          </a:p>
          <a:p>
            <a:pPr eaLnBrk="1" hangingPunct="1"/>
            <a:r>
              <a:rPr lang="en-GB" smtClean="0"/>
              <a:t>Rapid</a:t>
            </a:r>
          </a:p>
          <a:p>
            <a:pPr eaLnBrk="1" hangingPunct="1"/>
            <a:r>
              <a:rPr lang="en-GB" smtClean="0"/>
              <a:t>Selective</a:t>
            </a:r>
          </a:p>
          <a:p>
            <a:pPr eaLnBrk="1" hangingPunct="1"/>
            <a:r>
              <a:rPr lang="en-GB" smtClean="0"/>
              <a:t>When only a small fraction can be recorded</a:t>
            </a:r>
          </a:p>
          <a:p>
            <a:pPr eaLnBrk="1" hangingPunct="1"/>
            <a:endParaRPr lang="en-GB" smtClean="0"/>
          </a:p>
        </p:txBody>
      </p:sp>
      <p:sp>
        <p:nvSpPr>
          <p:cNvPr id="87044" name="Slide Number Placeholder 4"/>
          <p:cNvSpPr>
            <a:spLocks noGrp="1"/>
          </p:cNvSpPr>
          <p:nvPr>
            <p:ph type="sldNum" sz="quarter" idx="11"/>
          </p:nvPr>
        </p:nvSpPr>
        <p:spPr>
          <a:noFill/>
        </p:spPr>
        <p:txBody>
          <a:bodyPr/>
          <a:lstStyle/>
          <a:p>
            <a:fld id="{A2737425-A123-4AE8-BFF0-FFF1B954327E}" type="slidenum">
              <a:rPr lang="en-US"/>
              <a:pPr/>
              <a:t>51</a:t>
            </a:fld>
            <a:endParaRPr lang="en-US"/>
          </a:p>
        </p:txBody>
      </p:sp>
      <p:sp>
        <p:nvSpPr>
          <p:cNvPr id="87045" name="Footer Placeholder 5"/>
          <p:cNvSpPr>
            <a:spLocks noGrp="1"/>
          </p:cNvSpPr>
          <p:nvPr>
            <p:ph type="ftr" sz="quarter" idx="10"/>
          </p:nvPr>
        </p:nvSpPr>
        <p:spPr>
          <a:noFill/>
        </p:spPr>
        <p:txBody>
          <a:bodyPr/>
          <a:lstStyle/>
          <a:p>
            <a:r>
              <a:rPr lang="en-US" smtClean="0"/>
              <a:t>Intro to Detector Readout ISOTDAQ  2011, N. Neufeld CERN/PH</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ChangeArrowheads="1"/>
          </p:cNvSpPr>
          <p:nvPr/>
        </p:nvSpPr>
        <p:spPr bwMode="auto">
          <a:xfrm>
            <a:off x="922338" y="4646613"/>
            <a:ext cx="7400925" cy="1416050"/>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89093" name="Rectangle 3"/>
          <p:cNvSpPr>
            <a:spLocks noChangeArrowheads="1"/>
          </p:cNvSpPr>
          <p:nvPr/>
        </p:nvSpPr>
        <p:spPr bwMode="auto">
          <a:xfrm>
            <a:off x="914400" y="2954338"/>
            <a:ext cx="7399338" cy="1416050"/>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89094" name="Rectangle 4"/>
          <p:cNvSpPr>
            <a:spLocks noChangeArrowheads="1"/>
          </p:cNvSpPr>
          <p:nvPr/>
        </p:nvSpPr>
        <p:spPr bwMode="auto">
          <a:xfrm>
            <a:off x="922338" y="1163638"/>
            <a:ext cx="7400925" cy="1417637"/>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89095" name="Rectangle 5"/>
          <p:cNvSpPr>
            <a:spLocks noGrp="1" noChangeArrowheads="1"/>
          </p:cNvSpPr>
          <p:nvPr>
            <p:ph type="title"/>
          </p:nvPr>
        </p:nvSpPr>
        <p:spPr>
          <a:noFill/>
        </p:spPr>
        <p:txBody>
          <a:bodyPr/>
          <a:lstStyle/>
          <a:p>
            <a:pPr eaLnBrk="1" hangingPunct="1"/>
            <a:r>
              <a:rPr lang="en-US" smtClean="0"/>
              <a:t>Trivial DAQ</a:t>
            </a:r>
          </a:p>
        </p:txBody>
      </p:sp>
      <p:sp>
        <p:nvSpPr>
          <p:cNvPr id="89123" name="Footer Placeholder 40"/>
          <p:cNvSpPr>
            <a:spLocks noGrp="1"/>
          </p:cNvSpPr>
          <p:nvPr>
            <p:ph type="ftr" sz="quarter" idx="10"/>
          </p:nvPr>
        </p:nvSpPr>
        <p:spPr>
          <a:noFill/>
        </p:spPr>
        <p:txBody>
          <a:bodyPr/>
          <a:lstStyle/>
          <a:p>
            <a:r>
              <a:rPr lang="en-US" smtClean="0"/>
              <a:t>Intro to Detector Readout ISOTDAQ  2011, N. Neufeld CERN/PH</a:t>
            </a:r>
            <a:endParaRPr lang="en-US"/>
          </a:p>
        </p:txBody>
      </p:sp>
      <p:sp>
        <p:nvSpPr>
          <p:cNvPr id="89122" name="Slide Number Placeholder 39"/>
          <p:cNvSpPr>
            <a:spLocks noGrp="1"/>
          </p:cNvSpPr>
          <p:nvPr>
            <p:ph type="sldNum" sz="quarter" idx="11"/>
          </p:nvPr>
        </p:nvSpPr>
        <p:spPr>
          <a:noFill/>
        </p:spPr>
        <p:txBody>
          <a:bodyPr/>
          <a:lstStyle/>
          <a:p>
            <a:fld id="{2E957498-AC07-4A71-8794-6C9B1BA1A448}" type="slidenum">
              <a:rPr lang="en-US"/>
              <a:pPr/>
              <a:t>52</a:t>
            </a:fld>
            <a:endParaRPr lang="en-US"/>
          </a:p>
        </p:txBody>
      </p:sp>
      <p:sp>
        <p:nvSpPr>
          <p:cNvPr id="89096" name="Rectangle 7"/>
          <p:cNvSpPr>
            <a:spLocks noChangeArrowheads="1"/>
          </p:cNvSpPr>
          <p:nvPr/>
        </p:nvSpPr>
        <p:spPr bwMode="auto">
          <a:xfrm>
            <a:off x="3573463" y="3332163"/>
            <a:ext cx="1285875" cy="298450"/>
          </a:xfrm>
          <a:prstGeom prst="rect">
            <a:avLst/>
          </a:prstGeom>
          <a:solidFill>
            <a:srgbClr val="CCECFF"/>
          </a:solidFill>
          <a:ln w="25399">
            <a:solidFill>
              <a:schemeClr val="tx1"/>
            </a:solidFill>
            <a:miter lim="800000"/>
            <a:headEnd/>
            <a:tailEnd/>
          </a:ln>
        </p:spPr>
        <p:txBody>
          <a:bodyPr wrap="none" anchor="ctr"/>
          <a:lstStyle/>
          <a:p>
            <a:pPr algn="ctr"/>
            <a:r>
              <a:rPr lang="en-US" sz="1400"/>
              <a:t>ADC Card</a:t>
            </a:r>
          </a:p>
        </p:txBody>
      </p:sp>
      <p:graphicFrame>
        <p:nvGraphicFramePr>
          <p:cNvPr id="89090" name="Object 2"/>
          <p:cNvGraphicFramePr>
            <a:graphicFrameLocks/>
          </p:cNvGraphicFramePr>
          <p:nvPr/>
        </p:nvGraphicFramePr>
        <p:xfrm>
          <a:off x="7183438" y="3067050"/>
          <a:ext cx="612775" cy="361950"/>
        </p:xfrm>
        <a:graphic>
          <a:graphicData uri="http://schemas.openxmlformats.org/presentationml/2006/ole">
            <p:oleObj spid="_x0000_s89090" name="ClipArt" r:id="rId4" imgW="644400" imgH="736560" progId="">
              <p:embed/>
            </p:oleObj>
          </a:graphicData>
        </a:graphic>
      </p:graphicFrame>
      <p:sp>
        <p:nvSpPr>
          <p:cNvPr id="89097" name="Rectangle 10" descr="Light vertical"/>
          <p:cNvSpPr>
            <a:spLocks noChangeArrowheads="1"/>
          </p:cNvSpPr>
          <p:nvPr/>
        </p:nvSpPr>
        <p:spPr bwMode="auto">
          <a:xfrm>
            <a:off x="4386263" y="3648075"/>
            <a:ext cx="473075" cy="36513"/>
          </a:xfrm>
          <a:prstGeom prst="rect">
            <a:avLst/>
          </a:prstGeom>
          <a:pattFill prst="ltVert">
            <a:fgClr>
              <a:schemeClr val="tx1"/>
            </a:fgClr>
            <a:bgClr>
              <a:schemeClr val="bg1"/>
            </a:bgClr>
          </a:pattFill>
          <a:ln w="25399">
            <a:solidFill>
              <a:schemeClr val="tx1"/>
            </a:solidFill>
            <a:miter lim="800000"/>
            <a:headEnd/>
            <a:tailEnd/>
          </a:ln>
        </p:spPr>
        <p:txBody>
          <a:bodyPr wrap="none" anchor="ctr"/>
          <a:lstStyle/>
          <a:p>
            <a:endParaRPr lang="en-GB"/>
          </a:p>
        </p:txBody>
      </p:sp>
      <p:sp>
        <p:nvSpPr>
          <p:cNvPr id="89098" name="Rectangle 11"/>
          <p:cNvSpPr>
            <a:spLocks noChangeArrowheads="1"/>
          </p:cNvSpPr>
          <p:nvPr/>
        </p:nvSpPr>
        <p:spPr bwMode="auto">
          <a:xfrm>
            <a:off x="914400" y="1160463"/>
            <a:ext cx="1849438" cy="401637"/>
          </a:xfrm>
          <a:prstGeom prst="rect">
            <a:avLst/>
          </a:prstGeom>
          <a:noFill/>
          <a:ln w="9525">
            <a:noFill/>
            <a:miter lim="800000"/>
            <a:headEnd/>
            <a:tailEnd/>
          </a:ln>
        </p:spPr>
        <p:txBody>
          <a:bodyPr wrap="none" lIns="92075" tIns="46038" rIns="92075" bIns="46038">
            <a:spAutoFit/>
          </a:bodyPr>
          <a:lstStyle/>
          <a:p>
            <a:r>
              <a:rPr lang="en-US" sz="2000"/>
              <a:t>External View</a:t>
            </a:r>
          </a:p>
        </p:txBody>
      </p:sp>
      <p:sp>
        <p:nvSpPr>
          <p:cNvPr id="89099" name="AutoShape 12"/>
          <p:cNvSpPr>
            <a:spLocks noChangeArrowheads="1"/>
          </p:cNvSpPr>
          <p:nvPr/>
        </p:nvSpPr>
        <p:spPr bwMode="auto">
          <a:xfrm>
            <a:off x="2133600" y="2320925"/>
            <a:ext cx="490538" cy="44450"/>
          </a:xfrm>
          <a:prstGeom prst="roundRect">
            <a:avLst>
              <a:gd name="adj" fmla="val 50000"/>
            </a:avLst>
          </a:prstGeom>
          <a:solidFill>
            <a:schemeClr val="tx1"/>
          </a:solidFill>
          <a:ln w="12699">
            <a:solidFill>
              <a:schemeClr val="tx1"/>
            </a:solidFill>
            <a:round/>
            <a:headEnd/>
            <a:tailEnd/>
          </a:ln>
        </p:spPr>
        <p:txBody>
          <a:bodyPr wrap="none" anchor="ctr"/>
          <a:lstStyle/>
          <a:p>
            <a:endParaRPr lang="en-GB"/>
          </a:p>
        </p:txBody>
      </p:sp>
      <p:sp>
        <p:nvSpPr>
          <p:cNvPr id="89100" name="Rectangle 14"/>
          <p:cNvSpPr>
            <a:spLocks noChangeArrowheads="1"/>
          </p:cNvSpPr>
          <p:nvPr/>
        </p:nvSpPr>
        <p:spPr bwMode="auto">
          <a:xfrm>
            <a:off x="1852613" y="1995488"/>
            <a:ext cx="890587" cy="369887"/>
          </a:xfrm>
          <a:prstGeom prst="rect">
            <a:avLst/>
          </a:prstGeom>
          <a:noFill/>
          <a:ln w="9525">
            <a:noFill/>
            <a:miter lim="800000"/>
            <a:headEnd/>
            <a:tailEnd/>
          </a:ln>
        </p:spPr>
        <p:txBody>
          <a:bodyPr wrap="none" lIns="92075" tIns="46038" rIns="92075" bIns="46038">
            <a:spAutoFit/>
          </a:bodyPr>
          <a:lstStyle/>
          <a:p>
            <a:r>
              <a:rPr lang="en-US"/>
              <a:t>sensor</a:t>
            </a:r>
          </a:p>
        </p:txBody>
      </p:sp>
      <p:sp>
        <p:nvSpPr>
          <p:cNvPr id="89101" name="Freeform 17"/>
          <p:cNvSpPr>
            <a:spLocks/>
          </p:cNvSpPr>
          <p:nvPr/>
        </p:nvSpPr>
        <p:spPr bwMode="auto">
          <a:xfrm>
            <a:off x="1930400" y="3281363"/>
            <a:ext cx="1636713" cy="320675"/>
          </a:xfrm>
          <a:custGeom>
            <a:avLst/>
            <a:gdLst>
              <a:gd name="T0" fmla="*/ 0 w 773"/>
              <a:gd name="T1" fmla="*/ 334194789 h 293"/>
              <a:gd name="T2" fmla="*/ 206225838 w 773"/>
              <a:gd name="T3" fmla="*/ 349766680 h 293"/>
              <a:gd name="T4" fmla="*/ 345204580 w 773"/>
              <a:gd name="T5" fmla="*/ 349766680 h 293"/>
              <a:gd name="T6" fmla="*/ 452802051 w 773"/>
              <a:gd name="T7" fmla="*/ 349766680 h 293"/>
              <a:gd name="T8" fmla="*/ 560397404 w 773"/>
              <a:gd name="T9" fmla="*/ 349766680 h 293"/>
              <a:gd name="T10" fmla="*/ 699376146 w 773"/>
              <a:gd name="T11" fmla="*/ 349766680 h 293"/>
              <a:gd name="T12" fmla="*/ 878703146 w 773"/>
              <a:gd name="T13" fmla="*/ 340183641 h 293"/>
              <a:gd name="T14" fmla="*/ 981816065 w 773"/>
              <a:gd name="T15" fmla="*/ 321018659 h 293"/>
              <a:gd name="T16" fmla="*/ 1161143065 w 773"/>
              <a:gd name="T17" fmla="*/ 293467970 h 293"/>
              <a:gd name="T18" fmla="*/ 1232874711 w 773"/>
              <a:gd name="T19" fmla="*/ 255138005 h 293"/>
              <a:gd name="T20" fmla="*/ 1300121807 w 773"/>
              <a:gd name="T21" fmla="*/ 218005372 h 293"/>
              <a:gd name="T22" fmla="*/ 1300121807 w 773"/>
              <a:gd name="T23" fmla="*/ 189257351 h 293"/>
              <a:gd name="T24" fmla="*/ 1335987630 w 773"/>
              <a:gd name="T25" fmla="*/ 160509329 h 293"/>
              <a:gd name="T26" fmla="*/ 1335987630 w 773"/>
              <a:gd name="T27" fmla="*/ 131761308 h 293"/>
              <a:gd name="T28" fmla="*/ 1335987630 w 773"/>
              <a:gd name="T29" fmla="*/ 85045637 h 293"/>
              <a:gd name="T30" fmla="*/ 1335987630 w 773"/>
              <a:gd name="T31" fmla="*/ 46715671 h 293"/>
              <a:gd name="T32" fmla="*/ 1407719277 w 773"/>
              <a:gd name="T33" fmla="*/ 19164983 h 293"/>
              <a:gd name="T34" fmla="*/ 1515314630 w 773"/>
              <a:gd name="T35" fmla="*/ 0 h 293"/>
              <a:gd name="T36" fmla="*/ 1654293373 w 773"/>
              <a:gd name="T37" fmla="*/ 0 h 293"/>
              <a:gd name="T38" fmla="*/ 1797754549 w 773"/>
              <a:gd name="T39" fmla="*/ 9583039 h 293"/>
              <a:gd name="T40" fmla="*/ 2008464938 w 773"/>
              <a:gd name="T41" fmla="*/ 28748021 h 293"/>
              <a:gd name="T42" fmla="*/ 2147483647 w 773"/>
              <a:gd name="T43" fmla="*/ 38331060 h 293"/>
              <a:gd name="T44" fmla="*/ 2147483647 w 773"/>
              <a:gd name="T45" fmla="*/ 56297615 h 293"/>
              <a:gd name="T46" fmla="*/ 2147483647 w 773"/>
              <a:gd name="T47" fmla="*/ 65880654 h 293"/>
              <a:gd name="T48" fmla="*/ 2147483647 w 773"/>
              <a:gd name="T49" fmla="*/ 94628675 h 293"/>
              <a:gd name="T50" fmla="*/ 2147483647 w 773"/>
              <a:gd name="T51" fmla="*/ 123376697 h 293"/>
              <a:gd name="T52" fmla="*/ 2147483647 w 773"/>
              <a:gd name="T53" fmla="*/ 150926291 h 293"/>
              <a:gd name="T54" fmla="*/ 2147483647 w 773"/>
              <a:gd name="T55" fmla="*/ 179674312 h 293"/>
              <a:gd name="T56" fmla="*/ 2147483647 w 773"/>
              <a:gd name="T57" fmla="*/ 179674312 h 293"/>
              <a:gd name="T58" fmla="*/ 2147483647 w 773"/>
              <a:gd name="T59" fmla="*/ 170091273 h 293"/>
              <a:gd name="T60" fmla="*/ 2147483647 w 773"/>
              <a:gd name="T61" fmla="*/ 150926291 h 293"/>
              <a:gd name="T62" fmla="*/ 2147483647 w 773"/>
              <a:gd name="T63" fmla="*/ 141344347 h 293"/>
              <a:gd name="T64" fmla="*/ 2147483647 w 773"/>
              <a:gd name="T65" fmla="*/ 104210619 h 2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293"/>
              <a:gd name="T101" fmla="*/ 773 w 773"/>
              <a:gd name="T102" fmla="*/ 293 h 2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293">
                <a:moveTo>
                  <a:pt x="0" y="279"/>
                </a:moveTo>
                <a:lnTo>
                  <a:pt x="46" y="292"/>
                </a:lnTo>
                <a:lnTo>
                  <a:pt x="77" y="292"/>
                </a:lnTo>
                <a:lnTo>
                  <a:pt x="101" y="292"/>
                </a:lnTo>
                <a:lnTo>
                  <a:pt x="125" y="292"/>
                </a:lnTo>
                <a:lnTo>
                  <a:pt x="156" y="292"/>
                </a:lnTo>
                <a:lnTo>
                  <a:pt x="196" y="284"/>
                </a:lnTo>
                <a:lnTo>
                  <a:pt x="219" y="268"/>
                </a:lnTo>
                <a:lnTo>
                  <a:pt x="259" y="245"/>
                </a:lnTo>
                <a:lnTo>
                  <a:pt x="275" y="213"/>
                </a:lnTo>
                <a:lnTo>
                  <a:pt x="290" y="182"/>
                </a:lnTo>
                <a:lnTo>
                  <a:pt x="290" y="158"/>
                </a:lnTo>
                <a:lnTo>
                  <a:pt x="298" y="134"/>
                </a:lnTo>
                <a:lnTo>
                  <a:pt x="298" y="110"/>
                </a:lnTo>
                <a:lnTo>
                  <a:pt x="298" y="71"/>
                </a:lnTo>
                <a:lnTo>
                  <a:pt x="298" y="39"/>
                </a:lnTo>
                <a:lnTo>
                  <a:pt x="314" y="16"/>
                </a:lnTo>
                <a:lnTo>
                  <a:pt x="338" y="0"/>
                </a:lnTo>
                <a:lnTo>
                  <a:pt x="369" y="0"/>
                </a:lnTo>
                <a:lnTo>
                  <a:pt x="401" y="8"/>
                </a:lnTo>
                <a:lnTo>
                  <a:pt x="448" y="24"/>
                </a:lnTo>
                <a:lnTo>
                  <a:pt x="488" y="32"/>
                </a:lnTo>
                <a:lnTo>
                  <a:pt x="519" y="47"/>
                </a:lnTo>
                <a:lnTo>
                  <a:pt x="543" y="55"/>
                </a:lnTo>
                <a:lnTo>
                  <a:pt x="575" y="79"/>
                </a:lnTo>
                <a:lnTo>
                  <a:pt x="606" y="103"/>
                </a:lnTo>
                <a:lnTo>
                  <a:pt x="646" y="126"/>
                </a:lnTo>
                <a:lnTo>
                  <a:pt x="677" y="150"/>
                </a:lnTo>
                <a:lnTo>
                  <a:pt x="701" y="150"/>
                </a:lnTo>
                <a:lnTo>
                  <a:pt x="725" y="142"/>
                </a:lnTo>
                <a:lnTo>
                  <a:pt x="748" y="126"/>
                </a:lnTo>
                <a:lnTo>
                  <a:pt x="772" y="118"/>
                </a:lnTo>
                <a:lnTo>
                  <a:pt x="768" y="87"/>
                </a:lnTo>
              </a:path>
            </a:pathLst>
          </a:custGeom>
          <a:noFill/>
          <a:ln w="12699" cap="rnd">
            <a:solidFill>
              <a:schemeClr val="tx1"/>
            </a:solidFill>
            <a:round/>
            <a:headEnd type="none" w="sm" len="sm"/>
            <a:tailEnd type="none" w="sm" len="sm"/>
          </a:ln>
        </p:spPr>
        <p:txBody>
          <a:bodyPr/>
          <a:lstStyle/>
          <a:p>
            <a:endParaRPr lang="en-GB"/>
          </a:p>
        </p:txBody>
      </p:sp>
      <p:sp>
        <p:nvSpPr>
          <p:cNvPr id="89102" name="Rectangle 18"/>
          <p:cNvSpPr>
            <a:spLocks noChangeArrowheads="1"/>
          </p:cNvSpPr>
          <p:nvPr/>
        </p:nvSpPr>
        <p:spPr bwMode="auto">
          <a:xfrm>
            <a:off x="1096963" y="3284538"/>
            <a:ext cx="889000" cy="369887"/>
          </a:xfrm>
          <a:prstGeom prst="rect">
            <a:avLst/>
          </a:prstGeom>
          <a:noFill/>
          <a:ln w="9525">
            <a:noFill/>
            <a:miter lim="800000"/>
            <a:headEnd/>
            <a:tailEnd/>
          </a:ln>
        </p:spPr>
        <p:txBody>
          <a:bodyPr wrap="none" lIns="92075" tIns="46038" rIns="92075" bIns="46038">
            <a:spAutoFit/>
          </a:bodyPr>
          <a:lstStyle/>
          <a:p>
            <a:r>
              <a:rPr lang="en-US"/>
              <a:t>sensor</a:t>
            </a:r>
          </a:p>
        </p:txBody>
      </p:sp>
      <p:sp>
        <p:nvSpPr>
          <p:cNvPr id="89103" name="Rectangle 19"/>
          <p:cNvSpPr>
            <a:spLocks noChangeArrowheads="1"/>
          </p:cNvSpPr>
          <p:nvPr/>
        </p:nvSpPr>
        <p:spPr bwMode="auto">
          <a:xfrm>
            <a:off x="5402263" y="3173413"/>
            <a:ext cx="1082675" cy="404812"/>
          </a:xfrm>
          <a:prstGeom prst="rect">
            <a:avLst/>
          </a:prstGeom>
          <a:solidFill>
            <a:srgbClr val="FFFFCC"/>
          </a:solidFill>
          <a:ln w="25399">
            <a:solidFill>
              <a:schemeClr val="tx1"/>
            </a:solidFill>
            <a:miter lim="800000"/>
            <a:headEnd/>
            <a:tailEnd/>
          </a:ln>
        </p:spPr>
        <p:txBody>
          <a:bodyPr wrap="none" anchor="ctr"/>
          <a:lstStyle/>
          <a:p>
            <a:pPr algn="ctr"/>
            <a:r>
              <a:rPr lang="en-US" sz="2000"/>
              <a:t>CPU</a:t>
            </a:r>
          </a:p>
        </p:txBody>
      </p:sp>
      <p:sp>
        <p:nvSpPr>
          <p:cNvPr id="89104" name="Line 21"/>
          <p:cNvSpPr>
            <a:spLocks noChangeShapeType="1"/>
          </p:cNvSpPr>
          <p:nvPr/>
        </p:nvSpPr>
        <p:spPr bwMode="auto">
          <a:xfrm>
            <a:off x="4165600" y="3692525"/>
            <a:ext cx="3962400" cy="0"/>
          </a:xfrm>
          <a:prstGeom prst="line">
            <a:avLst/>
          </a:prstGeom>
          <a:noFill/>
          <a:ln w="50799">
            <a:solidFill>
              <a:schemeClr val="tx1"/>
            </a:solidFill>
            <a:round/>
            <a:headEnd type="none" w="sm" len="sm"/>
            <a:tailEnd type="none" w="sm" len="sm"/>
          </a:ln>
        </p:spPr>
        <p:txBody>
          <a:bodyPr wrap="none" anchor="ctr"/>
          <a:lstStyle/>
          <a:p>
            <a:endParaRPr lang="en-GB"/>
          </a:p>
        </p:txBody>
      </p:sp>
      <p:sp>
        <p:nvSpPr>
          <p:cNvPr id="89105" name="Line 22"/>
          <p:cNvSpPr>
            <a:spLocks noChangeShapeType="1"/>
          </p:cNvSpPr>
          <p:nvPr/>
        </p:nvSpPr>
        <p:spPr bwMode="auto">
          <a:xfrm>
            <a:off x="5892800" y="3587750"/>
            <a:ext cx="0" cy="104775"/>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89106" name="Line 23"/>
          <p:cNvSpPr>
            <a:spLocks noChangeShapeType="1"/>
          </p:cNvSpPr>
          <p:nvPr/>
        </p:nvSpPr>
        <p:spPr bwMode="auto">
          <a:xfrm flipH="1">
            <a:off x="6502400" y="3324225"/>
            <a:ext cx="711200" cy="0"/>
          </a:xfrm>
          <a:prstGeom prst="line">
            <a:avLst/>
          </a:prstGeom>
          <a:noFill/>
          <a:ln w="12699">
            <a:solidFill>
              <a:schemeClr val="tx1"/>
            </a:solidFill>
            <a:round/>
            <a:headEnd type="none" w="sm" len="sm"/>
            <a:tailEnd type="stealth" w="med" len="med"/>
          </a:ln>
        </p:spPr>
        <p:txBody>
          <a:bodyPr wrap="none" anchor="ctr"/>
          <a:lstStyle/>
          <a:p>
            <a:endParaRPr lang="en-GB"/>
          </a:p>
        </p:txBody>
      </p:sp>
      <p:grpSp>
        <p:nvGrpSpPr>
          <p:cNvPr id="89107" name="Group 29"/>
          <p:cNvGrpSpPr>
            <a:grpSpLocks/>
          </p:cNvGrpSpPr>
          <p:nvPr/>
        </p:nvGrpSpPr>
        <p:grpSpPr bwMode="auto">
          <a:xfrm>
            <a:off x="7046913" y="3913188"/>
            <a:ext cx="979487" cy="350837"/>
            <a:chOff x="3329" y="3560"/>
            <a:chExt cx="463" cy="320"/>
          </a:xfrm>
        </p:grpSpPr>
        <p:sp>
          <p:nvSpPr>
            <p:cNvPr id="89124" name="Oval 24"/>
            <p:cNvSpPr>
              <a:spLocks noChangeArrowheads="1"/>
            </p:cNvSpPr>
            <p:nvPr/>
          </p:nvSpPr>
          <p:spPr bwMode="auto">
            <a:xfrm>
              <a:off x="3337" y="3731"/>
              <a:ext cx="447" cy="149"/>
            </a:xfrm>
            <a:prstGeom prst="ellipse">
              <a:avLst/>
            </a:prstGeom>
            <a:solidFill>
              <a:srgbClr val="9999FF"/>
            </a:solidFill>
            <a:ln w="25399">
              <a:solidFill>
                <a:schemeClr val="tx1"/>
              </a:solidFill>
              <a:round/>
              <a:headEnd/>
              <a:tailEnd/>
            </a:ln>
          </p:spPr>
          <p:txBody>
            <a:bodyPr wrap="none" anchor="ctr"/>
            <a:lstStyle/>
            <a:p>
              <a:endParaRPr lang="en-GB"/>
            </a:p>
          </p:txBody>
        </p:sp>
        <p:sp>
          <p:nvSpPr>
            <p:cNvPr id="89125" name="Rectangle 25"/>
            <p:cNvSpPr>
              <a:spLocks noChangeArrowheads="1"/>
            </p:cNvSpPr>
            <p:nvPr/>
          </p:nvSpPr>
          <p:spPr bwMode="auto">
            <a:xfrm>
              <a:off x="3329" y="3639"/>
              <a:ext cx="463" cy="170"/>
            </a:xfrm>
            <a:prstGeom prst="rect">
              <a:avLst/>
            </a:prstGeom>
            <a:solidFill>
              <a:srgbClr val="9999FF"/>
            </a:solidFill>
            <a:ln w="9525">
              <a:noFill/>
              <a:miter lim="800000"/>
              <a:headEnd/>
              <a:tailEnd/>
            </a:ln>
          </p:spPr>
          <p:txBody>
            <a:bodyPr wrap="none" anchor="ctr"/>
            <a:lstStyle/>
            <a:p>
              <a:endParaRPr lang="en-GB"/>
            </a:p>
          </p:txBody>
        </p:sp>
        <p:sp>
          <p:nvSpPr>
            <p:cNvPr id="89126" name="Oval 26"/>
            <p:cNvSpPr>
              <a:spLocks noChangeArrowheads="1"/>
            </p:cNvSpPr>
            <p:nvPr/>
          </p:nvSpPr>
          <p:spPr bwMode="auto">
            <a:xfrm>
              <a:off x="3336" y="3560"/>
              <a:ext cx="447" cy="149"/>
            </a:xfrm>
            <a:prstGeom prst="ellipse">
              <a:avLst/>
            </a:prstGeom>
            <a:solidFill>
              <a:srgbClr val="9999FF"/>
            </a:solidFill>
            <a:ln w="25399">
              <a:solidFill>
                <a:schemeClr val="tx1"/>
              </a:solidFill>
              <a:round/>
              <a:headEnd/>
              <a:tailEnd/>
            </a:ln>
          </p:spPr>
          <p:txBody>
            <a:bodyPr wrap="none" anchor="ctr"/>
            <a:lstStyle/>
            <a:p>
              <a:endParaRPr lang="en-GB"/>
            </a:p>
          </p:txBody>
        </p:sp>
        <p:sp>
          <p:nvSpPr>
            <p:cNvPr id="89127" name="Line 27"/>
            <p:cNvSpPr>
              <a:spLocks noChangeShapeType="1"/>
            </p:cNvSpPr>
            <p:nvPr/>
          </p:nvSpPr>
          <p:spPr bwMode="auto">
            <a:xfrm>
              <a:off x="3334" y="3637"/>
              <a:ext cx="0" cy="172"/>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89128" name="Line 28"/>
            <p:cNvSpPr>
              <a:spLocks noChangeShapeType="1"/>
            </p:cNvSpPr>
            <p:nvPr/>
          </p:nvSpPr>
          <p:spPr bwMode="auto">
            <a:xfrm>
              <a:off x="3788" y="3640"/>
              <a:ext cx="0" cy="172"/>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89108" name="Line 30"/>
          <p:cNvSpPr>
            <a:spLocks noChangeShapeType="1"/>
          </p:cNvSpPr>
          <p:nvPr/>
        </p:nvSpPr>
        <p:spPr bwMode="auto">
          <a:xfrm>
            <a:off x="7518400" y="3692525"/>
            <a:ext cx="0" cy="21113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89109" name="Rectangle 31"/>
          <p:cNvSpPr>
            <a:spLocks noChangeArrowheads="1"/>
          </p:cNvSpPr>
          <p:nvPr/>
        </p:nvSpPr>
        <p:spPr bwMode="auto">
          <a:xfrm>
            <a:off x="7180263" y="3952875"/>
            <a:ext cx="641350" cy="400050"/>
          </a:xfrm>
          <a:prstGeom prst="rect">
            <a:avLst/>
          </a:prstGeom>
          <a:noFill/>
          <a:ln w="9525">
            <a:noFill/>
            <a:miter lim="800000"/>
            <a:headEnd/>
            <a:tailEnd/>
          </a:ln>
        </p:spPr>
        <p:txBody>
          <a:bodyPr wrap="none" lIns="92075" tIns="46038" rIns="92075" bIns="46038">
            <a:spAutoFit/>
          </a:bodyPr>
          <a:lstStyle/>
          <a:p>
            <a:r>
              <a:rPr lang="en-US" sz="2000"/>
              <a:t>disk</a:t>
            </a:r>
          </a:p>
        </p:txBody>
      </p:sp>
      <p:sp>
        <p:nvSpPr>
          <p:cNvPr id="89110" name="Rectangle 32"/>
          <p:cNvSpPr>
            <a:spLocks noChangeArrowheads="1"/>
          </p:cNvSpPr>
          <p:nvPr/>
        </p:nvSpPr>
        <p:spPr bwMode="auto">
          <a:xfrm>
            <a:off x="2252663" y="5126038"/>
            <a:ext cx="879475" cy="193675"/>
          </a:xfrm>
          <a:prstGeom prst="rect">
            <a:avLst/>
          </a:prstGeom>
          <a:solidFill>
            <a:srgbClr val="CCECFF"/>
          </a:solidFill>
          <a:ln w="25399">
            <a:solidFill>
              <a:schemeClr val="tx1"/>
            </a:solidFill>
            <a:miter lim="800000"/>
            <a:headEnd/>
            <a:tailEnd/>
          </a:ln>
        </p:spPr>
        <p:txBody>
          <a:bodyPr wrap="none" anchor="ctr"/>
          <a:lstStyle/>
          <a:p>
            <a:pPr algn="ctr"/>
            <a:r>
              <a:rPr lang="en-US" sz="2000"/>
              <a:t>ADC</a:t>
            </a:r>
          </a:p>
        </p:txBody>
      </p:sp>
      <p:sp>
        <p:nvSpPr>
          <p:cNvPr id="89111" name="Line 34"/>
          <p:cNvSpPr>
            <a:spLocks noChangeShapeType="1"/>
          </p:cNvSpPr>
          <p:nvPr/>
        </p:nvSpPr>
        <p:spPr bwMode="auto">
          <a:xfrm>
            <a:off x="1320800" y="5224463"/>
            <a:ext cx="9144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89112" name="Line 36"/>
          <p:cNvSpPr>
            <a:spLocks noChangeShapeType="1"/>
          </p:cNvSpPr>
          <p:nvPr/>
        </p:nvSpPr>
        <p:spPr bwMode="auto">
          <a:xfrm>
            <a:off x="3149600" y="5224463"/>
            <a:ext cx="8128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89113" name="Line 43"/>
          <p:cNvSpPr>
            <a:spLocks noChangeShapeType="1"/>
          </p:cNvSpPr>
          <p:nvPr/>
        </p:nvSpPr>
        <p:spPr bwMode="auto">
          <a:xfrm>
            <a:off x="5283200" y="5224463"/>
            <a:ext cx="1016000" cy="0"/>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89114" name="Rectangle 44"/>
          <p:cNvSpPr>
            <a:spLocks noChangeArrowheads="1"/>
          </p:cNvSpPr>
          <p:nvPr/>
        </p:nvSpPr>
        <p:spPr bwMode="auto">
          <a:xfrm>
            <a:off x="6299200" y="5064125"/>
            <a:ext cx="1131888" cy="401638"/>
          </a:xfrm>
          <a:prstGeom prst="rect">
            <a:avLst/>
          </a:prstGeom>
          <a:noFill/>
          <a:ln w="9525">
            <a:noFill/>
            <a:miter lim="800000"/>
            <a:headEnd/>
            <a:tailEnd/>
          </a:ln>
        </p:spPr>
        <p:txBody>
          <a:bodyPr wrap="none" lIns="92075" tIns="46038" rIns="92075" bIns="46038">
            <a:spAutoFit/>
          </a:bodyPr>
          <a:lstStyle/>
          <a:p>
            <a:r>
              <a:rPr lang="en-US" sz="2000"/>
              <a:t>storage</a:t>
            </a:r>
          </a:p>
        </p:txBody>
      </p:sp>
      <p:sp>
        <p:nvSpPr>
          <p:cNvPr id="89115" name="Rectangle 46"/>
          <p:cNvSpPr>
            <a:spLocks noChangeArrowheads="1"/>
          </p:cNvSpPr>
          <p:nvPr/>
        </p:nvSpPr>
        <p:spPr bwMode="auto">
          <a:xfrm>
            <a:off x="914400" y="2954338"/>
            <a:ext cx="1865313" cy="400050"/>
          </a:xfrm>
          <a:prstGeom prst="rect">
            <a:avLst/>
          </a:prstGeom>
          <a:noFill/>
          <a:ln w="9525">
            <a:noFill/>
            <a:miter lim="800000"/>
            <a:headEnd/>
            <a:tailEnd/>
          </a:ln>
        </p:spPr>
        <p:txBody>
          <a:bodyPr wrap="none" lIns="92075" tIns="46038" rIns="92075" bIns="46038">
            <a:spAutoFit/>
          </a:bodyPr>
          <a:lstStyle/>
          <a:p>
            <a:r>
              <a:rPr lang="en-US" sz="2000"/>
              <a:t>Physical View</a:t>
            </a:r>
          </a:p>
        </p:txBody>
      </p:sp>
      <p:sp>
        <p:nvSpPr>
          <p:cNvPr id="89116" name="Rectangle 47"/>
          <p:cNvSpPr>
            <a:spLocks noChangeArrowheads="1"/>
          </p:cNvSpPr>
          <p:nvPr/>
        </p:nvSpPr>
        <p:spPr bwMode="auto">
          <a:xfrm>
            <a:off x="995363" y="4662488"/>
            <a:ext cx="1774825" cy="401637"/>
          </a:xfrm>
          <a:prstGeom prst="rect">
            <a:avLst/>
          </a:prstGeom>
          <a:noFill/>
          <a:ln w="9525">
            <a:noFill/>
            <a:miter lim="800000"/>
            <a:headEnd/>
            <a:tailEnd/>
          </a:ln>
        </p:spPr>
        <p:txBody>
          <a:bodyPr wrap="none" lIns="92075" tIns="46038" rIns="92075" bIns="46038">
            <a:spAutoFit/>
          </a:bodyPr>
          <a:lstStyle/>
          <a:p>
            <a:r>
              <a:rPr lang="en-US" sz="2000"/>
              <a:t>Logical View</a:t>
            </a:r>
          </a:p>
        </p:txBody>
      </p:sp>
      <p:sp>
        <p:nvSpPr>
          <p:cNvPr id="89117" name="Oval 48"/>
          <p:cNvSpPr>
            <a:spLocks noChangeArrowheads="1"/>
          </p:cNvSpPr>
          <p:nvPr/>
        </p:nvSpPr>
        <p:spPr bwMode="auto">
          <a:xfrm>
            <a:off x="3962400" y="4852988"/>
            <a:ext cx="1404938" cy="730250"/>
          </a:xfrm>
          <a:prstGeom prst="ellipse">
            <a:avLst/>
          </a:prstGeom>
          <a:solidFill>
            <a:srgbClr val="FFFFCC"/>
          </a:solidFill>
          <a:ln w="25399">
            <a:solidFill>
              <a:schemeClr val="tx1"/>
            </a:solidFill>
            <a:round/>
            <a:headEnd/>
            <a:tailEnd/>
          </a:ln>
        </p:spPr>
        <p:txBody>
          <a:bodyPr wrap="none" anchor="ctr"/>
          <a:lstStyle/>
          <a:p>
            <a:pPr algn="ctr"/>
            <a:r>
              <a:rPr lang="en-US" sz="2000"/>
              <a:t>Proces-</a:t>
            </a:r>
          </a:p>
          <a:p>
            <a:pPr algn="ctr"/>
            <a:r>
              <a:rPr lang="en-US" sz="2000"/>
              <a:t>sing</a:t>
            </a:r>
            <a:endParaRPr lang="en-US" sz="1400"/>
          </a:p>
        </p:txBody>
      </p:sp>
      <p:sp>
        <p:nvSpPr>
          <p:cNvPr id="89118" name="Freeform 51"/>
          <p:cNvSpPr>
            <a:spLocks/>
          </p:cNvSpPr>
          <p:nvPr/>
        </p:nvSpPr>
        <p:spPr bwMode="auto">
          <a:xfrm>
            <a:off x="2641600" y="2057400"/>
            <a:ext cx="1727200" cy="322263"/>
          </a:xfrm>
          <a:custGeom>
            <a:avLst/>
            <a:gdLst>
              <a:gd name="T0" fmla="*/ 0 w 773"/>
              <a:gd name="T1" fmla="*/ 337512749 h 293"/>
              <a:gd name="T2" fmla="*/ 229659505 w 773"/>
              <a:gd name="T3" fmla="*/ 353238744 h 293"/>
              <a:gd name="T4" fmla="*/ 384430479 w 773"/>
              <a:gd name="T5" fmla="*/ 353238744 h 293"/>
              <a:gd name="T6" fmla="*/ 504253024 w 773"/>
              <a:gd name="T7" fmla="*/ 353238744 h 293"/>
              <a:gd name="T8" fmla="*/ 624073334 w 773"/>
              <a:gd name="T9" fmla="*/ 353238744 h 293"/>
              <a:gd name="T10" fmla="*/ 778844307 w 773"/>
              <a:gd name="T11" fmla="*/ 353238744 h 293"/>
              <a:gd name="T12" fmla="*/ 978549294 w 773"/>
              <a:gd name="T13" fmla="*/ 343560955 h 293"/>
              <a:gd name="T14" fmla="*/ 1093377929 w 773"/>
              <a:gd name="T15" fmla="*/ 324205377 h 293"/>
              <a:gd name="T16" fmla="*/ 1293082915 w 773"/>
              <a:gd name="T17" fmla="*/ 296381871 h 293"/>
              <a:gd name="T18" fmla="*/ 1372963122 w 773"/>
              <a:gd name="T19" fmla="*/ 257670716 h 293"/>
              <a:gd name="T20" fmla="*/ 1447851654 w 773"/>
              <a:gd name="T21" fmla="*/ 220169422 h 293"/>
              <a:gd name="T22" fmla="*/ 1447851654 w 773"/>
              <a:gd name="T23" fmla="*/ 191136055 h 293"/>
              <a:gd name="T24" fmla="*/ 1487793992 w 773"/>
              <a:gd name="T25" fmla="*/ 162102688 h 293"/>
              <a:gd name="T26" fmla="*/ 1487793992 w 773"/>
              <a:gd name="T27" fmla="*/ 133069322 h 293"/>
              <a:gd name="T28" fmla="*/ 1487793992 w 773"/>
              <a:gd name="T29" fmla="*/ 85890239 h 293"/>
              <a:gd name="T30" fmla="*/ 1487793992 w 773"/>
              <a:gd name="T31" fmla="*/ 47179083 h 293"/>
              <a:gd name="T32" fmla="*/ 1567674199 w 773"/>
              <a:gd name="T33" fmla="*/ 19355578 h 293"/>
              <a:gd name="T34" fmla="*/ 1687496744 w 773"/>
              <a:gd name="T35" fmla="*/ 0 h 293"/>
              <a:gd name="T36" fmla="*/ 1842267717 w 773"/>
              <a:gd name="T37" fmla="*/ 0 h 293"/>
              <a:gd name="T38" fmla="*/ 2002030366 w 773"/>
              <a:gd name="T39" fmla="*/ 9677789 h 293"/>
              <a:gd name="T40" fmla="*/ 2147483647 w 773"/>
              <a:gd name="T41" fmla="*/ 29033367 h 293"/>
              <a:gd name="T42" fmla="*/ 2147483647 w 773"/>
              <a:gd name="T43" fmla="*/ 38711155 h 293"/>
              <a:gd name="T44" fmla="*/ 2147483647 w 773"/>
              <a:gd name="T45" fmla="*/ 56856872 h 293"/>
              <a:gd name="T46" fmla="*/ 2147483647 w 773"/>
              <a:gd name="T47" fmla="*/ 66534661 h 293"/>
              <a:gd name="T48" fmla="*/ 2147483647 w 773"/>
              <a:gd name="T49" fmla="*/ 95568028 h 293"/>
              <a:gd name="T50" fmla="*/ 2147483647 w 773"/>
              <a:gd name="T51" fmla="*/ 124601394 h 293"/>
              <a:gd name="T52" fmla="*/ 2147483647 w 773"/>
              <a:gd name="T53" fmla="*/ 152424900 h 293"/>
              <a:gd name="T54" fmla="*/ 2147483647 w 773"/>
              <a:gd name="T55" fmla="*/ 181458266 h 293"/>
              <a:gd name="T56" fmla="*/ 2147483647 w 773"/>
              <a:gd name="T57" fmla="*/ 181458266 h 293"/>
              <a:gd name="T58" fmla="*/ 2147483647 w 773"/>
              <a:gd name="T59" fmla="*/ 171780477 h 293"/>
              <a:gd name="T60" fmla="*/ 2147483647 w 773"/>
              <a:gd name="T61" fmla="*/ 152424900 h 293"/>
              <a:gd name="T62" fmla="*/ 2147483647 w 773"/>
              <a:gd name="T63" fmla="*/ 142747111 h 293"/>
              <a:gd name="T64" fmla="*/ 2147483647 w 773"/>
              <a:gd name="T65" fmla="*/ 105245816 h 2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293"/>
              <a:gd name="T101" fmla="*/ 773 w 773"/>
              <a:gd name="T102" fmla="*/ 293 h 2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293">
                <a:moveTo>
                  <a:pt x="0" y="279"/>
                </a:moveTo>
                <a:lnTo>
                  <a:pt x="46" y="292"/>
                </a:lnTo>
                <a:lnTo>
                  <a:pt x="77" y="292"/>
                </a:lnTo>
                <a:lnTo>
                  <a:pt x="101" y="292"/>
                </a:lnTo>
                <a:lnTo>
                  <a:pt x="125" y="292"/>
                </a:lnTo>
                <a:lnTo>
                  <a:pt x="156" y="292"/>
                </a:lnTo>
                <a:lnTo>
                  <a:pt x="196" y="284"/>
                </a:lnTo>
                <a:lnTo>
                  <a:pt x="219" y="268"/>
                </a:lnTo>
                <a:lnTo>
                  <a:pt x="259" y="245"/>
                </a:lnTo>
                <a:lnTo>
                  <a:pt x="275" y="213"/>
                </a:lnTo>
                <a:lnTo>
                  <a:pt x="290" y="182"/>
                </a:lnTo>
                <a:lnTo>
                  <a:pt x="290" y="158"/>
                </a:lnTo>
                <a:lnTo>
                  <a:pt x="298" y="134"/>
                </a:lnTo>
                <a:lnTo>
                  <a:pt x="298" y="110"/>
                </a:lnTo>
                <a:lnTo>
                  <a:pt x="298" y="71"/>
                </a:lnTo>
                <a:lnTo>
                  <a:pt x="298" y="39"/>
                </a:lnTo>
                <a:lnTo>
                  <a:pt x="314" y="16"/>
                </a:lnTo>
                <a:lnTo>
                  <a:pt x="338" y="0"/>
                </a:lnTo>
                <a:lnTo>
                  <a:pt x="369" y="0"/>
                </a:lnTo>
                <a:lnTo>
                  <a:pt x="401" y="8"/>
                </a:lnTo>
                <a:lnTo>
                  <a:pt x="448" y="24"/>
                </a:lnTo>
                <a:lnTo>
                  <a:pt x="488" y="32"/>
                </a:lnTo>
                <a:lnTo>
                  <a:pt x="519" y="47"/>
                </a:lnTo>
                <a:lnTo>
                  <a:pt x="543" y="55"/>
                </a:lnTo>
                <a:lnTo>
                  <a:pt x="575" y="79"/>
                </a:lnTo>
                <a:lnTo>
                  <a:pt x="606" y="103"/>
                </a:lnTo>
                <a:lnTo>
                  <a:pt x="646" y="126"/>
                </a:lnTo>
                <a:lnTo>
                  <a:pt x="677" y="150"/>
                </a:lnTo>
                <a:lnTo>
                  <a:pt x="701" y="150"/>
                </a:lnTo>
                <a:lnTo>
                  <a:pt x="725" y="142"/>
                </a:lnTo>
                <a:lnTo>
                  <a:pt x="748" y="126"/>
                </a:lnTo>
                <a:lnTo>
                  <a:pt x="772" y="118"/>
                </a:lnTo>
                <a:lnTo>
                  <a:pt x="768" y="87"/>
                </a:lnTo>
              </a:path>
            </a:pathLst>
          </a:custGeom>
          <a:noFill/>
          <a:ln w="12699" cap="rnd">
            <a:solidFill>
              <a:schemeClr val="tx1"/>
            </a:solidFill>
            <a:round/>
            <a:headEnd type="none" w="sm" len="sm"/>
            <a:tailEnd type="none" w="sm" len="sm"/>
          </a:ln>
        </p:spPr>
        <p:txBody>
          <a:bodyPr/>
          <a:lstStyle/>
          <a:p>
            <a:endParaRPr lang="en-GB"/>
          </a:p>
        </p:txBody>
      </p:sp>
      <p:sp>
        <p:nvSpPr>
          <p:cNvPr id="89119" name="AutoShape 52"/>
          <p:cNvSpPr>
            <a:spLocks noChangeArrowheads="1"/>
          </p:cNvSpPr>
          <p:nvPr/>
        </p:nvSpPr>
        <p:spPr bwMode="auto">
          <a:xfrm>
            <a:off x="1524000" y="3587750"/>
            <a:ext cx="490538" cy="42863"/>
          </a:xfrm>
          <a:prstGeom prst="roundRect">
            <a:avLst>
              <a:gd name="adj" fmla="val 50000"/>
            </a:avLst>
          </a:prstGeom>
          <a:solidFill>
            <a:schemeClr val="tx1"/>
          </a:solidFill>
          <a:ln w="12699">
            <a:solidFill>
              <a:schemeClr val="tx1"/>
            </a:solidFill>
            <a:round/>
            <a:headEnd/>
            <a:tailEnd/>
          </a:ln>
        </p:spPr>
        <p:txBody>
          <a:bodyPr wrap="none" anchor="ctr"/>
          <a:lstStyle/>
          <a:p>
            <a:endParaRPr lang="en-GB"/>
          </a:p>
        </p:txBody>
      </p:sp>
      <p:sp>
        <p:nvSpPr>
          <p:cNvPr id="89120" name="Line 53"/>
          <p:cNvSpPr>
            <a:spLocks noChangeShapeType="1"/>
          </p:cNvSpPr>
          <p:nvPr/>
        </p:nvSpPr>
        <p:spPr bwMode="auto">
          <a:xfrm>
            <a:off x="6197600" y="5116513"/>
            <a:ext cx="17272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89121" name="Line 54"/>
          <p:cNvSpPr>
            <a:spLocks noChangeShapeType="1"/>
          </p:cNvSpPr>
          <p:nvPr/>
        </p:nvSpPr>
        <p:spPr bwMode="auto">
          <a:xfrm>
            <a:off x="6197600" y="5430838"/>
            <a:ext cx="1727200" cy="0"/>
          </a:xfrm>
          <a:prstGeom prst="line">
            <a:avLst/>
          </a:prstGeom>
          <a:noFill/>
          <a:ln w="25399">
            <a:solidFill>
              <a:schemeClr val="tx1"/>
            </a:solidFill>
            <a:round/>
            <a:headEnd type="none" w="sm" len="sm"/>
            <a:tailEnd type="none" w="sm" len="sm"/>
          </a:ln>
        </p:spPr>
        <p:txBody>
          <a:bodyPr wrap="none" anchor="ctr"/>
          <a:lstStyle/>
          <a:p>
            <a:endParaRPr lang="en-GB"/>
          </a:p>
        </p:txBody>
      </p:sp>
      <p:graphicFrame>
        <p:nvGraphicFramePr>
          <p:cNvPr id="89091" name="Object 3"/>
          <p:cNvGraphicFramePr>
            <a:graphicFrameLocks noChangeAspect="1"/>
          </p:cNvGraphicFramePr>
          <p:nvPr/>
        </p:nvGraphicFramePr>
        <p:xfrm>
          <a:off x="5267325" y="1203325"/>
          <a:ext cx="1082675" cy="1420813"/>
        </p:xfrm>
        <a:graphic>
          <a:graphicData uri="http://schemas.openxmlformats.org/presentationml/2006/ole">
            <p:oleObj spid="_x0000_s89091" name="Visio" r:id="rId5" imgW="733120" imgH="961954" progId="Visio.Drawing.11">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016000" y="1212850"/>
            <a:ext cx="7399338" cy="4478338"/>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19459" name="AutoShape 3"/>
          <p:cNvSpPr>
            <a:spLocks noChangeArrowheads="1"/>
          </p:cNvSpPr>
          <p:nvPr/>
        </p:nvSpPr>
        <p:spPr bwMode="auto">
          <a:xfrm>
            <a:off x="4572000" y="1793875"/>
            <a:ext cx="3436938" cy="1573213"/>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1140" name="Rectangle 4"/>
          <p:cNvSpPr>
            <a:spLocks noGrp="1" noChangeArrowheads="1"/>
          </p:cNvSpPr>
          <p:nvPr>
            <p:ph type="title"/>
          </p:nvPr>
        </p:nvSpPr>
        <p:spPr>
          <a:noFill/>
        </p:spPr>
        <p:txBody>
          <a:bodyPr/>
          <a:lstStyle/>
          <a:p>
            <a:pPr eaLnBrk="1" hangingPunct="1"/>
            <a:r>
              <a:rPr lang="en-US" smtClean="0"/>
              <a:t>Trivial DAQ with a real trigger</a:t>
            </a:r>
          </a:p>
        </p:txBody>
      </p:sp>
      <p:sp>
        <p:nvSpPr>
          <p:cNvPr id="91168" name="Footer Placeholder 39"/>
          <p:cNvSpPr>
            <a:spLocks noGrp="1"/>
          </p:cNvSpPr>
          <p:nvPr>
            <p:ph type="ftr" sz="quarter" idx="10"/>
          </p:nvPr>
        </p:nvSpPr>
        <p:spPr>
          <a:noFill/>
        </p:spPr>
        <p:txBody>
          <a:bodyPr/>
          <a:lstStyle/>
          <a:p>
            <a:r>
              <a:rPr lang="en-US" smtClean="0"/>
              <a:t>Intro to Detector Readout ISOTDAQ  2011, N. Neufeld CERN/PH</a:t>
            </a:r>
            <a:endParaRPr lang="en-US"/>
          </a:p>
        </p:txBody>
      </p:sp>
      <p:sp>
        <p:nvSpPr>
          <p:cNvPr id="91167" name="Slide Number Placeholder 38"/>
          <p:cNvSpPr>
            <a:spLocks noGrp="1"/>
          </p:cNvSpPr>
          <p:nvPr>
            <p:ph type="sldNum" sz="quarter" idx="11"/>
          </p:nvPr>
        </p:nvSpPr>
        <p:spPr>
          <a:noFill/>
        </p:spPr>
        <p:txBody>
          <a:bodyPr/>
          <a:lstStyle/>
          <a:p>
            <a:fld id="{EC497DCB-9AA1-4CC9-875D-B32BFD052ADE}" type="slidenum">
              <a:rPr lang="en-US"/>
              <a:pPr/>
              <a:t>53</a:t>
            </a:fld>
            <a:endParaRPr lang="en-US"/>
          </a:p>
        </p:txBody>
      </p:sp>
      <p:sp>
        <p:nvSpPr>
          <p:cNvPr id="91141" name="Rectangle 5"/>
          <p:cNvSpPr>
            <a:spLocks noChangeArrowheads="1"/>
          </p:cNvSpPr>
          <p:nvPr/>
        </p:nvSpPr>
        <p:spPr bwMode="auto">
          <a:xfrm>
            <a:off x="1643063" y="3068638"/>
            <a:ext cx="879475" cy="193675"/>
          </a:xfrm>
          <a:prstGeom prst="rect">
            <a:avLst/>
          </a:prstGeom>
          <a:solidFill>
            <a:srgbClr val="CCECFF"/>
          </a:solidFill>
          <a:ln w="25399">
            <a:solidFill>
              <a:schemeClr val="tx1"/>
            </a:solidFill>
            <a:miter lim="800000"/>
            <a:headEnd/>
            <a:tailEnd/>
          </a:ln>
        </p:spPr>
        <p:txBody>
          <a:bodyPr wrap="none" anchor="ctr"/>
          <a:lstStyle/>
          <a:p>
            <a:endParaRPr lang="en-GB"/>
          </a:p>
        </p:txBody>
      </p:sp>
      <p:sp>
        <p:nvSpPr>
          <p:cNvPr id="91142" name="Rectangle 6"/>
          <p:cNvSpPr>
            <a:spLocks noChangeArrowheads="1"/>
          </p:cNvSpPr>
          <p:nvPr/>
        </p:nvSpPr>
        <p:spPr bwMode="auto">
          <a:xfrm>
            <a:off x="1662113" y="2970213"/>
            <a:ext cx="960437" cy="369887"/>
          </a:xfrm>
          <a:prstGeom prst="rect">
            <a:avLst/>
          </a:prstGeom>
          <a:noFill/>
          <a:ln w="9525">
            <a:noFill/>
            <a:miter lim="800000"/>
            <a:headEnd/>
            <a:tailEnd/>
          </a:ln>
        </p:spPr>
        <p:txBody>
          <a:bodyPr lIns="92075" tIns="46038" rIns="92075" bIns="46038">
            <a:spAutoFit/>
          </a:bodyPr>
          <a:lstStyle/>
          <a:p>
            <a:r>
              <a:rPr lang="en-US"/>
              <a:t>ADC</a:t>
            </a:r>
          </a:p>
        </p:txBody>
      </p:sp>
      <p:sp>
        <p:nvSpPr>
          <p:cNvPr id="91143" name="Line 7"/>
          <p:cNvSpPr>
            <a:spLocks noChangeShapeType="1"/>
          </p:cNvSpPr>
          <p:nvPr/>
        </p:nvSpPr>
        <p:spPr bwMode="auto">
          <a:xfrm>
            <a:off x="2133600" y="2057400"/>
            <a:ext cx="33528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1144" name="Rectangle 8"/>
          <p:cNvSpPr>
            <a:spLocks noChangeArrowheads="1"/>
          </p:cNvSpPr>
          <p:nvPr/>
        </p:nvSpPr>
        <p:spPr bwMode="auto">
          <a:xfrm>
            <a:off x="1422400" y="1319213"/>
            <a:ext cx="981075" cy="400050"/>
          </a:xfrm>
          <a:prstGeom prst="rect">
            <a:avLst/>
          </a:prstGeom>
          <a:noFill/>
          <a:ln w="9525">
            <a:noFill/>
            <a:miter lim="800000"/>
            <a:headEnd/>
            <a:tailEnd/>
          </a:ln>
        </p:spPr>
        <p:txBody>
          <a:bodyPr wrap="none" lIns="92075" tIns="46038" rIns="92075" bIns="46038">
            <a:spAutoFit/>
          </a:bodyPr>
          <a:lstStyle/>
          <a:p>
            <a:r>
              <a:rPr lang="en-US" sz="2000"/>
              <a:t>Sensor</a:t>
            </a:r>
          </a:p>
        </p:txBody>
      </p:sp>
      <p:sp>
        <p:nvSpPr>
          <p:cNvPr id="91145" name="Line 9"/>
          <p:cNvSpPr>
            <a:spLocks noChangeShapeType="1"/>
          </p:cNvSpPr>
          <p:nvPr/>
        </p:nvSpPr>
        <p:spPr bwMode="auto">
          <a:xfrm>
            <a:off x="2133600" y="1581150"/>
            <a:ext cx="0" cy="792163"/>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1146" name="Rectangle 10"/>
          <p:cNvSpPr>
            <a:spLocks noChangeArrowheads="1"/>
          </p:cNvSpPr>
          <p:nvPr/>
        </p:nvSpPr>
        <p:spPr bwMode="auto">
          <a:xfrm>
            <a:off x="19478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p>
        </p:txBody>
      </p:sp>
      <p:sp>
        <p:nvSpPr>
          <p:cNvPr id="91147" name="Rectangle 11"/>
          <p:cNvSpPr>
            <a:spLocks noChangeArrowheads="1"/>
          </p:cNvSpPr>
          <p:nvPr/>
        </p:nvSpPr>
        <p:spPr bwMode="auto">
          <a:xfrm>
            <a:off x="2360613" y="2401888"/>
            <a:ext cx="906462" cy="400050"/>
          </a:xfrm>
          <a:prstGeom prst="rect">
            <a:avLst/>
          </a:prstGeom>
          <a:noFill/>
          <a:ln w="9525">
            <a:noFill/>
            <a:miter lim="800000"/>
            <a:headEnd/>
            <a:tailEnd/>
          </a:ln>
        </p:spPr>
        <p:txBody>
          <a:bodyPr wrap="none" lIns="92075" tIns="46038" rIns="92075" bIns="46038">
            <a:spAutoFit/>
          </a:bodyPr>
          <a:lstStyle/>
          <a:p>
            <a:r>
              <a:rPr lang="en-US" sz="2000"/>
              <a:t>Delay</a:t>
            </a:r>
          </a:p>
        </p:txBody>
      </p:sp>
      <p:sp>
        <p:nvSpPr>
          <p:cNvPr id="91148" name="Line 12"/>
          <p:cNvSpPr>
            <a:spLocks noChangeShapeType="1"/>
          </p:cNvSpPr>
          <p:nvPr/>
        </p:nvSpPr>
        <p:spPr bwMode="auto">
          <a:xfrm>
            <a:off x="2133600" y="2743200"/>
            <a:ext cx="0" cy="315913"/>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1149" name="AutoShape 13"/>
          <p:cNvSpPr>
            <a:spLocks noChangeArrowheads="1"/>
          </p:cNvSpPr>
          <p:nvPr/>
        </p:nvSpPr>
        <p:spPr bwMode="auto">
          <a:xfrm rot="10800000" flipH="1">
            <a:off x="5097463" y="2435225"/>
            <a:ext cx="777875" cy="404813"/>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p>
        </p:txBody>
      </p:sp>
      <p:sp>
        <p:nvSpPr>
          <p:cNvPr id="91150" name="Line 14"/>
          <p:cNvSpPr>
            <a:spLocks noChangeShapeType="1"/>
          </p:cNvSpPr>
          <p:nvPr/>
        </p:nvSpPr>
        <p:spPr bwMode="auto">
          <a:xfrm>
            <a:off x="5486400" y="2057400"/>
            <a:ext cx="0" cy="36988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1151" name="Oval 15"/>
          <p:cNvSpPr>
            <a:spLocks noChangeArrowheads="1"/>
          </p:cNvSpPr>
          <p:nvPr/>
        </p:nvSpPr>
        <p:spPr bwMode="auto">
          <a:xfrm>
            <a:off x="1439863" y="3702050"/>
            <a:ext cx="1404937" cy="728663"/>
          </a:xfrm>
          <a:prstGeom prst="ellipse">
            <a:avLst/>
          </a:prstGeom>
          <a:solidFill>
            <a:srgbClr val="FFFFCC"/>
          </a:solidFill>
          <a:ln w="25399">
            <a:solidFill>
              <a:schemeClr val="tx1"/>
            </a:solidFill>
            <a:round/>
            <a:headEnd/>
            <a:tailEnd/>
          </a:ln>
        </p:spPr>
        <p:txBody>
          <a:bodyPr wrap="none" anchor="ctr"/>
          <a:lstStyle/>
          <a:p>
            <a:pPr algn="ctr"/>
            <a:r>
              <a:rPr lang="en-US" sz="2000"/>
              <a:t>Proces-</a:t>
            </a:r>
          </a:p>
          <a:p>
            <a:pPr algn="ctr"/>
            <a:r>
              <a:rPr lang="en-US" sz="2000"/>
              <a:t>sing</a:t>
            </a:r>
            <a:endParaRPr lang="en-US" sz="1400"/>
          </a:p>
        </p:txBody>
      </p:sp>
      <p:sp>
        <p:nvSpPr>
          <p:cNvPr id="91152" name="Rectangle 16"/>
          <p:cNvSpPr>
            <a:spLocks noChangeArrowheads="1"/>
          </p:cNvSpPr>
          <p:nvPr/>
        </p:nvSpPr>
        <p:spPr bwMode="auto">
          <a:xfrm>
            <a:off x="4146550" y="4537075"/>
            <a:ext cx="185738" cy="400050"/>
          </a:xfrm>
          <a:prstGeom prst="rect">
            <a:avLst/>
          </a:prstGeom>
          <a:noFill/>
          <a:ln w="9525">
            <a:noFill/>
            <a:miter lim="800000"/>
            <a:headEnd/>
            <a:tailEnd/>
          </a:ln>
        </p:spPr>
        <p:txBody>
          <a:bodyPr wrap="none" lIns="92075" tIns="46038" rIns="92075" bIns="46038">
            <a:spAutoFit/>
          </a:bodyPr>
          <a:lstStyle/>
          <a:p>
            <a:pPr algn="ctr"/>
            <a:endParaRPr lang="en-GB" sz="2000"/>
          </a:p>
        </p:txBody>
      </p:sp>
      <p:sp>
        <p:nvSpPr>
          <p:cNvPr id="91153" name="Line 17"/>
          <p:cNvSpPr>
            <a:spLocks noChangeShapeType="1"/>
          </p:cNvSpPr>
          <p:nvPr/>
        </p:nvSpPr>
        <p:spPr bwMode="auto">
          <a:xfrm>
            <a:off x="2133600" y="3270250"/>
            <a:ext cx="0" cy="422275"/>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1154" name="Line 18"/>
          <p:cNvSpPr>
            <a:spLocks noChangeShapeType="1"/>
          </p:cNvSpPr>
          <p:nvPr/>
        </p:nvSpPr>
        <p:spPr bwMode="auto">
          <a:xfrm>
            <a:off x="5486400" y="2847975"/>
            <a:ext cx="0" cy="1266825"/>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1155" name="Line 19"/>
          <p:cNvSpPr>
            <a:spLocks noChangeShapeType="1"/>
          </p:cNvSpPr>
          <p:nvPr/>
        </p:nvSpPr>
        <p:spPr bwMode="auto">
          <a:xfrm flipH="1">
            <a:off x="2844800" y="4114800"/>
            <a:ext cx="26416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1156" name="Line 20"/>
          <p:cNvSpPr>
            <a:spLocks noChangeShapeType="1"/>
          </p:cNvSpPr>
          <p:nvPr/>
        </p:nvSpPr>
        <p:spPr bwMode="auto">
          <a:xfrm flipH="1">
            <a:off x="2540000" y="3165475"/>
            <a:ext cx="29464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1157" name="Rectangle 21"/>
          <p:cNvSpPr>
            <a:spLocks noChangeArrowheads="1"/>
          </p:cNvSpPr>
          <p:nvPr/>
        </p:nvSpPr>
        <p:spPr bwMode="auto">
          <a:xfrm>
            <a:off x="3149600" y="3798888"/>
            <a:ext cx="1225550" cy="400050"/>
          </a:xfrm>
          <a:prstGeom prst="rect">
            <a:avLst/>
          </a:prstGeom>
          <a:noFill/>
          <a:ln w="9525">
            <a:noFill/>
            <a:miter lim="800000"/>
            <a:headEnd/>
            <a:tailEnd/>
          </a:ln>
        </p:spPr>
        <p:txBody>
          <a:bodyPr wrap="none" lIns="92075" tIns="46038" rIns="92075" bIns="46038">
            <a:spAutoFit/>
          </a:bodyPr>
          <a:lstStyle/>
          <a:p>
            <a:r>
              <a:rPr lang="en-US" sz="2000"/>
              <a:t>Interrupt</a:t>
            </a:r>
          </a:p>
        </p:txBody>
      </p:sp>
      <p:sp>
        <p:nvSpPr>
          <p:cNvPr id="91158" name="Line 22"/>
          <p:cNvSpPr>
            <a:spLocks noChangeShapeType="1"/>
          </p:cNvSpPr>
          <p:nvPr/>
        </p:nvSpPr>
        <p:spPr bwMode="auto">
          <a:xfrm flipH="1">
            <a:off x="5588000" y="2479675"/>
            <a:ext cx="1016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1159" name="Line 23"/>
          <p:cNvSpPr>
            <a:spLocks noChangeShapeType="1"/>
          </p:cNvSpPr>
          <p:nvPr/>
        </p:nvSpPr>
        <p:spPr bwMode="auto">
          <a:xfrm flipH="1">
            <a:off x="5486400" y="2479675"/>
            <a:ext cx="101600" cy="15875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1160" name="Line 24"/>
          <p:cNvSpPr>
            <a:spLocks noChangeShapeType="1"/>
          </p:cNvSpPr>
          <p:nvPr/>
        </p:nvSpPr>
        <p:spPr bwMode="auto">
          <a:xfrm flipH="1">
            <a:off x="5384800" y="2638425"/>
            <a:ext cx="101600"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1161" name="Rectangle 25"/>
          <p:cNvSpPr>
            <a:spLocks noChangeArrowheads="1"/>
          </p:cNvSpPr>
          <p:nvPr/>
        </p:nvSpPr>
        <p:spPr bwMode="auto">
          <a:xfrm>
            <a:off x="5689600" y="2532063"/>
            <a:ext cx="1809750" cy="401637"/>
          </a:xfrm>
          <a:prstGeom prst="rect">
            <a:avLst/>
          </a:prstGeom>
          <a:noFill/>
          <a:ln w="9525">
            <a:noFill/>
            <a:miter lim="800000"/>
            <a:headEnd/>
            <a:tailEnd/>
          </a:ln>
        </p:spPr>
        <p:txBody>
          <a:bodyPr wrap="none" lIns="92075" tIns="46038" rIns="92075" bIns="46038">
            <a:spAutoFit/>
          </a:bodyPr>
          <a:lstStyle/>
          <a:p>
            <a:r>
              <a:rPr lang="en-US" sz="2000"/>
              <a:t>Discriminator</a:t>
            </a:r>
          </a:p>
        </p:txBody>
      </p:sp>
      <p:sp>
        <p:nvSpPr>
          <p:cNvPr id="91162" name="Rectangle 26"/>
          <p:cNvSpPr>
            <a:spLocks noChangeArrowheads="1"/>
          </p:cNvSpPr>
          <p:nvPr/>
        </p:nvSpPr>
        <p:spPr bwMode="auto">
          <a:xfrm>
            <a:off x="6481763" y="1814513"/>
            <a:ext cx="1031875" cy="400050"/>
          </a:xfrm>
          <a:prstGeom prst="rect">
            <a:avLst/>
          </a:prstGeom>
          <a:noFill/>
          <a:ln w="9525">
            <a:noFill/>
            <a:miter lim="800000"/>
            <a:headEnd/>
            <a:tailEnd/>
          </a:ln>
        </p:spPr>
        <p:txBody>
          <a:bodyPr wrap="none" lIns="92075" tIns="46038" rIns="92075" bIns="46038">
            <a:spAutoFit/>
          </a:bodyPr>
          <a:lstStyle/>
          <a:p>
            <a:r>
              <a:rPr lang="en-US" sz="2000" b="1"/>
              <a:t>Trigger</a:t>
            </a:r>
          </a:p>
        </p:txBody>
      </p:sp>
      <p:sp>
        <p:nvSpPr>
          <p:cNvPr id="91163" name="Rectangle 27"/>
          <p:cNvSpPr>
            <a:spLocks noChangeArrowheads="1"/>
          </p:cNvSpPr>
          <p:nvPr/>
        </p:nvSpPr>
        <p:spPr bwMode="auto">
          <a:xfrm>
            <a:off x="3262313" y="2844800"/>
            <a:ext cx="739775" cy="400050"/>
          </a:xfrm>
          <a:prstGeom prst="rect">
            <a:avLst/>
          </a:prstGeom>
          <a:noFill/>
          <a:ln w="9525">
            <a:noFill/>
            <a:miter lim="800000"/>
            <a:headEnd/>
            <a:tailEnd/>
          </a:ln>
        </p:spPr>
        <p:txBody>
          <a:bodyPr wrap="none" lIns="92075" tIns="46038" rIns="92075" bIns="46038">
            <a:spAutoFit/>
          </a:bodyPr>
          <a:lstStyle/>
          <a:p>
            <a:r>
              <a:rPr lang="en-US" sz="2000"/>
              <a:t>Start</a:t>
            </a:r>
          </a:p>
        </p:txBody>
      </p:sp>
      <p:grpSp>
        <p:nvGrpSpPr>
          <p:cNvPr id="91164" name="Group 35"/>
          <p:cNvGrpSpPr>
            <a:grpSpLocks/>
          </p:cNvGrpSpPr>
          <p:nvPr/>
        </p:nvGrpSpPr>
        <p:grpSpPr bwMode="auto">
          <a:xfrm>
            <a:off x="1450975" y="4905375"/>
            <a:ext cx="1344613" cy="461963"/>
            <a:chOff x="721" y="4472"/>
            <a:chExt cx="527" cy="420"/>
          </a:xfrm>
        </p:grpSpPr>
        <p:grpSp>
          <p:nvGrpSpPr>
            <p:cNvPr id="91169" name="Group 33"/>
            <p:cNvGrpSpPr>
              <a:grpSpLocks/>
            </p:cNvGrpSpPr>
            <p:nvPr/>
          </p:nvGrpSpPr>
          <p:grpSpPr bwMode="auto">
            <a:xfrm>
              <a:off x="721" y="4472"/>
              <a:ext cx="527" cy="369"/>
              <a:chOff x="721" y="4472"/>
              <a:chExt cx="527" cy="369"/>
            </a:xfrm>
          </p:grpSpPr>
          <p:sp>
            <p:nvSpPr>
              <p:cNvPr id="91171" name="Oval 28"/>
              <p:cNvSpPr>
                <a:spLocks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p>
            </p:txBody>
          </p:sp>
          <p:sp>
            <p:nvSpPr>
              <p:cNvPr id="91172" name="Rectangle 29"/>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p>
            </p:txBody>
          </p:sp>
          <p:sp>
            <p:nvSpPr>
              <p:cNvPr id="91173" name="Oval 30"/>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p>
            </p:txBody>
          </p:sp>
          <p:sp>
            <p:nvSpPr>
              <p:cNvPr id="91174" name="Line 31"/>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1175" name="Line 32"/>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1170" name="Rectangle 34"/>
            <p:cNvSpPr>
              <a:spLocks noChangeArrowheads="1"/>
            </p:cNvSpPr>
            <p:nvPr/>
          </p:nvSpPr>
          <p:spPr bwMode="auto">
            <a:xfrm>
              <a:off x="746" y="4527"/>
              <a:ext cx="443" cy="365"/>
            </a:xfrm>
            <a:prstGeom prst="rect">
              <a:avLst/>
            </a:prstGeom>
            <a:noFill/>
            <a:ln w="9525">
              <a:noFill/>
              <a:miter lim="800000"/>
              <a:headEnd/>
              <a:tailEnd/>
            </a:ln>
          </p:spPr>
          <p:txBody>
            <a:bodyPr wrap="none" lIns="92075" tIns="46038" rIns="92075" bIns="46038">
              <a:spAutoFit/>
            </a:bodyPr>
            <a:lstStyle/>
            <a:p>
              <a:r>
                <a:rPr lang="en-US" sz="2000"/>
                <a:t>storage</a:t>
              </a:r>
            </a:p>
          </p:txBody>
        </p:sp>
      </p:grpSp>
      <p:sp>
        <p:nvSpPr>
          <p:cNvPr id="91165" name="Line 36"/>
          <p:cNvSpPr>
            <a:spLocks noChangeShapeType="1"/>
          </p:cNvSpPr>
          <p:nvPr/>
        </p:nvSpPr>
        <p:spPr bwMode="auto">
          <a:xfrm>
            <a:off x="2133600" y="4430713"/>
            <a:ext cx="0" cy="47466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1166" name="Rectangle 37"/>
          <p:cNvSpPr>
            <a:spLocks noChangeArrowheads="1"/>
          </p:cNvSpPr>
          <p:nvPr/>
        </p:nvSpPr>
        <p:spPr bwMode="auto">
          <a:xfrm>
            <a:off x="1503363" y="5772150"/>
            <a:ext cx="5954712" cy="708025"/>
          </a:xfrm>
          <a:prstGeom prst="rect">
            <a:avLst/>
          </a:prstGeom>
          <a:noFill/>
          <a:ln w="9525">
            <a:noFill/>
            <a:miter lim="800000"/>
            <a:headEnd/>
            <a:tailEnd/>
          </a:ln>
        </p:spPr>
        <p:txBody>
          <a:bodyPr wrap="none" lIns="92075" tIns="46038" rIns="92075" bIns="46038">
            <a:spAutoFit/>
          </a:bodyPr>
          <a:lstStyle/>
          <a:p>
            <a:r>
              <a:rPr lang="en-US" sz="2000"/>
              <a:t>What if a trigger is produced when the </a:t>
            </a:r>
            <a:r>
              <a:rPr lang="en-US" sz="2000" i="1"/>
              <a:t>ADC</a:t>
            </a:r>
            <a:r>
              <a:rPr lang="en-US" sz="2000"/>
              <a:t> or</a:t>
            </a:r>
          </a:p>
          <a:p>
            <a:r>
              <a:rPr lang="en-US" sz="2000" i="1"/>
              <a:t>processing</a:t>
            </a:r>
            <a:r>
              <a:rPr lang="en-US" sz="2000"/>
              <a:t> is busy?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016000" y="1212850"/>
            <a:ext cx="7399338" cy="4214813"/>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21507" name="AutoShape 3"/>
          <p:cNvSpPr>
            <a:spLocks noChangeArrowheads="1"/>
          </p:cNvSpPr>
          <p:nvPr/>
        </p:nvSpPr>
        <p:spPr bwMode="auto">
          <a:xfrm>
            <a:off x="4783138" y="2852738"/>
            <a:ext cx="3336925" cy="1627187"/>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3188" name="Rectangle 4"/>
          <p:cNvSpPr>
            <a:spLocks noGrp="1" noChangeArrowheads="1"/>
          </p:cNvSpPr>
          <p:nvPr>
            <p:ph type="title"/>
          </p:nvPr>
        </p:nvSpPr>
        <p:spPr>
          <a:noFill/>
        </p:spPr>
        <p:txBody>
          <a:bodyPr/>
          <a:lstStyle/>
          <a:p>
            <a:pPr eaLnBrk="1" hangingPunct="1"/>
            <a:r>
              <a:rPr lang="en-US" sz="4000" smtClean="0"/>
              <a:t>Trivial DAQ with a real trigger 2</a:t>
            </a:r>
          </a:p>
        </p:txBody>
      </p:sp>
      <p:sp>
        <p:nvSpPr>
          <p:cNvPr id="93232" name="Footer Placeholder 68"/>
          <p:cNvSpPr>
            <a:spLocks noGrp="1"/>
          </p:cNvSpPr>
          <p:nvPr>
            <p:ph type="ftr" sz="quarter" idx="10"/>
          </p:nvPr>
        </p:nvSpPr>
        <p:spPr>
          <a:noFill/>
        </p:spPr>
        <p:txBody>
          <a:bodyPr/>
          <a:lstStyle/>
          <a:p>
            <a:r>
              <a:rPr lang="en-US" smtClean="0"/>
              <a:t>Intro to Detector Readout ISOTDAQ  2011, N. Neufeld CERN/PH</a:t>
            </a:r>
            <a:endParaRPr lang="en-US"/>
          </a:p>
        </p:txBody>
      </p:sp>
      <p:sp>
        <p:nvSpPr>
          <p:cNvPr id="93231" name="Slide Number Placeholder 67"/>
          <p:cNvSpPr>
            <a:spLocks noGrp="1"/>
          </p:cNvSpPr>
          <p:nvPr>
            <p:ph type="sldNum" sz="quarter" idx="11"/>
          </p:nvPr>
        </p:nvSpPr>
        <p:spPr>
          <a:noFill/>
        </p:spPr>
        <p:txBody>
          <a:bodyPr/>
          <a:lstStyle/>
          <a:p>
            <a:fld id="{5DCF7330-6B02-4942-A783-C4DD26F34C78}" type="slidenum">
              <a:rPr lang="en-US"/>
              <a:pPr/>
              <a:t>54</a:t>
            </a:fld>
            <a:endParaRPr lang="en-US"/>
          </a:p>
        </p:txBody>
      </p:sp>
      <p:sp>
        <p:nvSpPr>
          <p:cNvPr id="21509" name="AutoShape 5"/>
          <p:cNvSpPr>
            <a:spLocks noChangeArrowheads="1"/>
          </p:cNvSpPr>
          <p:nvPr/>
        </p:nvSpPr>
        <p:spPr bwMode="auto">
          <a:xfrm>
            <a:off x="4783138" y="1798638"/>
            <a:ext cx="3336925" cy="939800"/>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3190" name="Rectangle 6"/>
          <p:cNvSpPr>
            <a:spLocks noChangeArrowheads="1"/>
          </p:cNvSpPr>
          <p:nvPr/>
        </p:nvSpPr>
        <p:spPr bwMode="auto">
          <a:xfrm>
            <a:off x="1643063" y="3068638"/>
            <a:ext cx="896937" cy="201612"/>
          </a:xfrm>
          <a:prstGeom prst="rect">
            <a:avLst/>
          </a:prstGeom>
          <a:solidFill>
            <a:srgbClr val="CCECFF"/>
          </a:solidFill>
          <a:ln w="25399">
            <a:solidFill>
              <a:schemeClr val="tx1"/>
            </a:solidFill>
            <a:miter lim="800000"/>
            <a:headEnd/>
            <a:tailEnd/>
          </a:ln>
        </p:spPr>
        <p:txBody>
          <a:bodyPr wrap="none" anchor="ctr"/>
          <a:lstStyle/>
          <a:p>
            <a:pPr algn="ctr"/>
            <a:r>
              <a:rPr lang="en-US" sz="2000"/>
              <a:t>ADC</a:t>
            </a:r>
          </a:p>
        </p:txBody>
      </p:sp>
      <p:sp>
        <p:nvSpPr>
          <p:cNvPr id="93191" name="Rectangle 7"/>
          <p:cNvSpPr>
            <a:spLocks noChangeArrowheads="1"/>
          </p:cNvSpPr>
          <p:nvPr/>
        </p:nvSpPr>
        <p:spPr bwMode="auto">
          <a:xfrm>
            <a:off x="0" y="3165475"/>
            <a:ext cx="960438" cy="400050"/>
          </a:xfrm>
          <a:prstGeom prst="rect">
            <a:avLst/>
          </a:prstGeom>
          <a:noFill/>
          <a:ln w="9525">
            <a:noFill/>
            <a:miter lim="800000"/>
            <a:headEnd/>
            <a:tailEnd/>
          </a:ln>
        </p:spPr>
        <p:txBody>
          <a:bodyPr lIns="92075" tIns="46038" rIns="92075" bIns="46038">
            <a:spAutoFit/>
          </a:bodyPr>
          <a:lstStyle/>
          <a:p>
            <a:endParaRPr lang="en-GB" sz="2000"/>
          </a:p>
        </p:txBody>
      </p:sp>
      <p:sp>
        <p:nvSpPr>
          <p:cNvPr id="93192" name="Line 8"/>
          <p:cNvSpPr>
            <a:spLocks noChangeShapeType="1"/>
          </p:cNvSpPr>
          <p:nvPr/>
        </p:nvSpPr>
        <p:spPr bwMode="auto">
          <a:xfrm>
            <a:off x="2133600" y="1581150"/>
            <a:ext cx="0" cy="792163"/>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3193" name="Line 9"/>
          <p:cNvSpPr>
            <a:spLocks noChangeShapeType="1"/>
          </p:cNvSpPr>
          <p:nvPr/>
        </p:nvSpPr>
        <p:spPr bwMode="auto">
          <a:xfrm>
            <a:off x="2133600" y="2057400"/>
            <a:ext cx="33528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3194" name="Oval 10"/>
          <p:cNvSpPr>
            <a:spLocks noChangeArrowheads="1"/>
          </p:cNvSpPr>
          <p:nvPr/>
        </p:nvSpPr>
        <p:spPr bwMode="auto">
          <a:xfrm>
            <a:off x="6723063" y="3173413"/>
            <a:ext cx="168275" cy="88900"/>
          </a:xfrm>
          <a:prstGeom prst="ellipse">
            <a:avLst/>
          </a:prstGeom>
          <a:solidFill>
            <a:srgbClr val="FFFFCC"/>
          </a:solidFill>
          <a:ln w="25399">
            <a:solidFill>
              <a:schemeClr val="tx1"/>
            </a:solidFill>
            <a:round/>
            <a:headEnd/>
            <a:tailEnd/>
          </a:ln>
        </p:spPr>
        <p:txBody>
          <a:bodyPr wrap="none" anchor="ctr"/>
          <a:lstStyle/>
          <a:p>
            <a:endParaRPr lang="en-GB"/>
          </a:p>
        </p:txBody>
      </p:sp>
      <p:sp>
        <p:nvSpPr>
          <p:cNvPr id="93195" name="Rectangle 11"/>
          <p:cNvSpPr>
            <a:spLocks noChangeArrowheads="1"/>
          </p:cNvSpPr>
          <p:nvPr/>
        </p:nvSpPr>
        <p:spPr bwMode="auto">
          <a:xfrm>
            <a:off x="1604963" y="1285875"/>
            <a:ext cx="981075" cy="400050"/>
          </a:xfrm>
          <a:prstGeom prst="rect">
            <a:avLst/>
          </a:prstGeom>
          <a:noFill/>
          <a:ln w="9525">
            <a:noFill/>
            <a:miter lim="800000"/>
            <a:headEnd/>
            <a:tailEnd/>
          </a:ln>
        </p:spPr>
        <p:txBody>
          <a:bodyPr wrap="none" lIns="92075" tIns="46038" rIns="92075" bIns="46038">
            <a:spAutoFit/>
          </a:bodyPr>
          <a:lstStyle/>
          <a:p>
            <a:r>
              <a:rPr lang="en-US" sz="2000"/>
              <a:t>Sensor</a:t>
            </a:r>
          </a:p>
        </p:txBody>
      </p:sp>
      <p:sp>
        <p:nvSpPr>
          <p:cNvPr id="93196" name="Rectangle 12"/>
          <p:cNvSpPr>
            <a:spLocks noChangeArrowheads="1"/>
          </p:cNvSpPr>
          <p:nvPr/>
        </p:nvSpPr>
        <p:spPr bwMode="auto">
          <a:xfrm>
            <a:off x="19478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p>
        </p:txBody>
      </p:sp>
      <p:sp>
        <p:nvSpPr>
          <p:cNvPr id="93197" name="Rectangle 13"/>
          <p:cNvSpPr>
            <a:spLocks noChangeArrowheads="1"/>
          </p:cNvSpPr>
          <p:nvPr/>
        </p:nvSpPr>
        <p:spPr bwMode="auto">
          <a:xfrm>
            <a:off x="2336800" y="2427288"/>
            <a:ext cx="908050" cy="400050"/>
          </a:xfrm>
          <a:prstGeom prst="rect">
            <a:avLst/>
          </a:prstGeom>
          <a:noFill/>
          <a:ln w="9525">
            <a:noFill/>
            <a:miter lim="800000"/>
            <a:headEnd/>
            <a:tailEnd/>
          </a:ln>
        </p:spPr>
        <p:txBody>
          <a:bodyPr wrap="none" lIns="92075" tIns="46038" rIns="92075" bIns="46038">
            <a:spAutoFit/>
          </a:bodyPr>
          <a:lstStyle/>
          <a:p>
            <a:r>
              <a:rPr lang="en-US" sz="2000"/>
              <a:t>Delay</a:t>
            </a:r>
          </a:p>
        </p:txBody>
      </p:sp>
      <p:sp>
        <p:nvSpPr>
          <p:cNvPr id="93198" name="Line 14"/>
          <p:cNvSpPr>
            <a:spLocks noChangeShapeType="1"/>
          </p:cNvSpPr>
          <p:nvPr/>
        </p:nvSpPr>
        <p:spPr bwMode="auto">
          <a:xfrm>
            <a:off x="2133600" y="2743200"/>
            <a:ext cx="0" cy="315913"/>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3199" name="Line 15"/>
          <p:cNvSpPr>
            <a:spLocks noChangeShapeType="1"/>
          </p:cNvSpPr>
          <p:nvPr/>
        </p:nvSpPr>
        <p:spPr bwMode="auto">
          <a:xfrm>
            <a:off x="5486400" y="2057400"/>
            <a:ext cx="0" cy="21113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3200" name="Oval 16"/>
          <p:cNvSpPr>
            <a:spLocks noChangeArrowheads="1"/>
          </p:cNvSpPr>
          <p:nvPr/>
        </p:nvSpPr>
        <p:spPr bwMode="auto">
          <a:xfrm>
            <a:off x="1422400" y="3640138"/>
            <a:ext cx="1422400" cy="738187"/>
          </a:xfrm>
          <a:prstGeom prst="ellipse">
            <a:avLst/>
          </a:prstGeom>
          <a:solidFill>
            <a:srgbClr val="FFFFCC"/>
          </a:solidFill>
          <a:ln w="25399">
            <a:solidFill>
              <a:schemeClr val="tx1"/>
            </a:solidFill>
            <a:round/>
            <a:headEnd/>
            <a:tailEnd/>
          </a:ln>
        </p:spPr>
        <p:txBody>
          <a:bodyPr wrap="none" anchor="ctr"/>
          <a:lstStyle/>
          <a:p>
            <a:pPr algn="ctr"/>
            <a:r>
              <a:rPr lang="en-US" sz="2000"/>
              <a:t>Proces-</a:t>
            </a:r>
          </a:p>
          <a:p>
            <a:pPr algn="ctr"/>
            <a:r>
              <a:rPr lang="en-US" sz="2000"/>
              <a:t>sing</a:t>
            </a:r>
          </a:p>
        </p:txBody>
      </p:sp>
      <p:sp>
        <p:nvSpPr>
          <p:cNvPr id="93201" name="Line 18"/>
          <p:cNvSpPr>
            <a:spLocks noChangeShapeType="1"/>
          </p:cNvSpPr>
          <p:nvPr/>
        </p:nvSpPr>
        <p:spPr bwMode="auto">
          <a:xfrm>
            <a:off x="2133600" y="3270250"/>
            <a:ext cx="0" cy="36988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3202" name="Line 19"/>
          <p:cNvSpPr>
            <a:spLocks noChangeShapeType="1"/>
          </p:cNvSpPr>
          <p:nvPr/>
        </p:nvSpPr>
        <p:spPr bwMode="auto">
          <a:xfrm>
            <a:off x="5486400" y="2690813"/>
            <a:ext cx="0" cy="63341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03" name="Line 20"/>
          <p:cNvSpPr>
            <a:spLocks noChangeShapeType="1"/>
          </p:cNvSpPr>
          <p:nvPr/>
        </p:nvSpPr>
        <p:spPr bwMode="auto">
          <a:xfrm flipH="1">
            <a:off x="2844800" y="3903663"/>
            <a:ext cx="16256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3204" name="Line 21"/>
          <p:cNvSpPr>
            <a:spLocks noChangeShapeType="1"/>
          </p:cNvSpPr>
          <p:nvPr/>
        </p:nvSpPr>
        <p:spPr bwMode="auto">
          <a:xfrm flipH="1">
            <a:off x="2540000" y="3165475"/>
            <a:ext cx="19304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3205" name="Rectangle 22"/>
          <p:cNvSpPr>
            <a:spLocks noChangeArrowheads="1"/>
          </p:cNvSpPr>
          <p:nvPr/>
        </p:nvSpPr>
        <p:spPr bwMode="auto">
          <a:xfrm>
            <a:off x="2754313" y="3571875"/>
            <a:ext cx="1227137" cy="400050"/>
          </a:xfrm>
          <a:prstGeom prst="rect">
            <a:avLst/>
          </a:prstGeom>
          <a:noFill/>
          <a:ln w="9525">
            <a:noFill/>
            <a:miter lim="800000"/>
            <a:headEnd/>
            <a:tailEnd/>
          </a:ln>
        </p:spPr>
        <p:txBody>
          <a:bodyPr wrap="none" lIns="92075" tIns="46038" rIns="92075" bIns="46038">
            <a:spAutoFit/>
          </a:bodyPr>
          <a:lstStyle/>
          <a:p>
            <a:r>
              <a:rPr lang="en-US" sz="2000"/>
              <a:t>Interrupt</a:t>
            </a:r>
          </a:p>
        </p:txBody>
      </p:sp>
      <p:grpSp>
        <p:nvGrpSpPr>
          <p:cNvPr id="93206" name="Group 27"/>
          <p:cNvGrpSpPr>
            <a:grpSpLocks/>
          </p:cNvGrpSpPr>
          <p:nvPr/>
        </p:nvGrpSpPr>
        <p:grpSpPr bwMode="auto">
          <a:xfrm>
            <a:off x="5097463" y="2276475"/>
            <a:ext cx="777875" cy="404813"/>
            <a:chOff x="2408" y="2072"/>
            <a:chExt cx="368" cy="368"/>
          </a:xfrm>
        </p:grpSpPr>
        <p:sp>
          <p:nvSpPr>
            <p:cNvPr id="93249" name="AutoShape 23"/>
            <p:cNvSpPr>
              <a:spLocks noChangeArrowheads="1"/>
            </p:cNvSpPr>
            <p:nvPr/>
          </p:nvSpPr>
          <p:spPr bwMode="auto">
            <a:xfrm rot="10800000" flipH="1">
              <a:off x="2408" y="2072"/>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p>
          </p:txBody>
        </p:sp>
        <p:sp>
          <p:nvSpPr>
            <p:cNvPr id="93250" name="Line 24"/>
            <p:cNvSpPr>
              <a:spLocks noChangeShapeType="1"/>
            </p:cNvSpPr>
            <p:nvPr/>
          </p:nvSpPr>
          <p:spPr bwMode="auto">
            <a:xfrm flipH="1">
              <a:off x="2640" y="2112"/>
              <a:ext cx="48"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3251" name="Line 25"/>
            <p:cNvSpPr>
              <a:spLocks noChangeShapeType="1"/>
            </p:cNvSpPr>
            <p:nvPr/>
          </p:nvSpPr>
          <p:spPr bwMode="auto">
            <a:xfrm flipH="1">
              <a:off x="2592" y="2112"/>
              <a:ext cx="48" cy="144"/>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3252" name="Line 26"/>
            <p:cNvSpPr>
              <a:spLocks noChangeShapeType="1"/>
            </p:cNvSpPr>
            <p:nvPr/>
          </p:nvSpPr>
          <p:spPr bwMode="auto">
            <a:xfrm flipH="1">
              <a:off x="2544" y="2256"/>
              <a:ext cx="48" cy="0"/>
            </a:xfrm>
            <a:prstGeom prst="line">
              <a:avLst/>
            </a:prstGeom>
            <a:noFill/>
            <a:ln w="12699">
              <a:solidFill>
                <a:schemeClr val="tx1"/>
              </a:solidFill>
              <a:round/>
              <a:headEnd type="none" w="sm" len="sm"/>
              <a:tailEnd type="none" w="sm" len="sm"/>
            </a:ln>
          </p:spPr>
          <p:txBody>
            <a:bodyPr wrap="none" anchor="ctr"/>
            <a:lstStyle/>
            <a:p>
              <a:endParaRPr lang="en-GB"/>
            </a:p>
          </p:txBody>
        </p:sp>
      </p:grpSp>
      <p:sp>
        <p:nvSpPr>
          <p:cNvPr id="93207" name="Rectangle 28"/>
          <p:cNvSpPr>
            <a:spLocks noChangeArrowheads="1"/>
          </p:cNvSpPr>
          <p:nvPr/>
        </p:nvSpPr>
        <p:spPr bwMode="auto">
          <a:xfrm>
            <a:off x="5791200" y="2320925"/>
            <a:ext cx="1809750" cy="401638"/>
          </a:xfrm>
          <a:prstGeom prst="rect">
            <a:avLst/>
          </a:prstGeom>
          <a:noFill/>
          <a:ln w="9525">
            <a:noFill/>
            <a:miter lim="800000"/>
            <a:headEnd/>
            <a:tailEnd/>
          </a:ln>
        </p:spPr>
        <p:txBody>
          <a:bodyPr wrap="none" lIns="92075" tIns="46038" rIns="92075" bIns="46038">
            <a:spAutoFit/>
          </a:bodyPr>
          <a:lstStyle/>
          <a:p>
            <a:r>
              <a:rPr lang="en-US" sz="2000"/>
              <a:t>Discriminator</a:t>
            </a:r>
          </a:p>
        </p:txBody>
      </p:sp>
      <p:sp>
        <p:nvSpPr>
          <p:cNvPr id="93208" name="Rectangle 29"/>
          <p:cNvSpPr>
            <a:spLocks noChangeArrowheads="1"/>
          </p:cNvSpPr>
          <p:nvPr/>
        </p:nvSpPr>
        <p:spPr bwMode="auto">
          <a:xfrm>
            <a:off x="6604000" y="1793875"/>
            <a:ext cx="1031875" cy="400050"/>
          </a:xfrm>
          <a:prstGeom prst="rect">
            <a:avLst/>
          </a:prstGeom>
          <a:noFill/>
          <a:ln w="9525">
            <a:noFill/>
            <a:miter lim="800000"/>
            <a:headEnd/>
            <a:tailEnd/>
          </a:ln>
        </p:spPr>
        <p:txBody>
          <a:bodyPr wrap="none" lIns="92075" tIns="46038" rIns="92075" bIns="46038">
            <a:spAutoFit/>
          </a:bodyPr>
          <a:lstStyle/>
          <a:p>
            <a:r>
              <a:rPr lang="en-US" sz="2000" b="1"/>
              <a:t>Trigger</a:t>
            </a:r>
          </a:p>
        </p:txBody>
      </p:sp>
      <p:sp>
        <p:nvSpPr>
          <p:cNvPr id="93209" name="Rectangle 30"/>
          <p:cNvSpPr>
            <a:spLocks noChangeArrowheads="1"/>
          </p:cNvSpPr>
          <p:nvPr/>
        </p:nvSpPr>
        <p:spPr bwMode="auto">
          <a:xfrm>
            <a:off x="2844800" y="2844800"/>
            <a:ext cx="739775" cy="400050"/>
          </a:xfrm>
          <a:prstGeom prst="rect">
            <a:avLst/>
          </a:prstGeom>
          <a:noFill/>
          <a:ln w="9525">
            <a:noFill/>
            <a:miter lim="800000"/>
            <a:headEnd/>
            <a:tailEnd/>
          </a:ln>
        </p:spPr>
        <p:txBody>
          <a:bodyPr wrap="none" lIns="92075" tIns="46038" rIns="92075" bIns="46038">
            <a:spAutoFit/>
          </a:bodyPr>
          <a:lstStyle/>
          <a:p>
            <a:r>
              <a:rPr lang="en-US" sz="2000"/>
              <a:t>Start</a:t>
            </a:r>
          </a:p>
        </p:txBody>
      </p:sp>
      <p:sp>
        <p:nvSpPr>
          <p:cNvPr id="93210" name="Line 39"/>
          <p:cNvSpPr>
            <a:spLocks noChangeShapeType="1"/>
          </p:cNvSpPr>
          <p:nvPr/>
        </p:nvSpPr>
        <p:spPr bwMode="auto">
          <a:xfrm>
            <a:off x="2133600" y="4378325"/>
            <a:ext cx="0" cy="422275"/>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3211" name="Rectangle 40"/>
          <p:cNvSpPr>
            <a:spLocks noChangeArrowheads="1"/>
          </p:cNvSpPr>
          <p:nvPr/>
        </p:nvSpPr>
        <p:spPr bwMode="auto">
          <a:xfrm>
            <a:off x="1096963" y="5561013"/>
            <a:ext cx="6686550" cy="708025"/>
          </a:xfrm>
          <a:prstGeom prst="rect">
            <a:avLst/>
          </a:prstGeom>
          <a:noFill/>
          <a:ln w="9525">
            <a:noFill/>
            <a:miter lim="800000"/>
            <a:headEnd/>
            <a:tailEnd/>
          </a:ln>
        </p:spPr>
        <p:txBody>
          <a:bodyPr wrap="none" lIns="92075" tIns="46038" rIns="92075" bIns="46038">
            <a:spAutoFit/>
          </a:bodyPr>
          <a:lstStyle/>
          <a:p>
            <a:r>
              <a:rPr lang="en-US" sz="2000" b="1"/>
              <a:t>Deadtime (%)</a:t>
            </a:r>
            <a:r>
              <a:rPr lang="en-US" sz="2000"/>
              <a:t> is the ratio between the time the DAQ</a:t>
            </a:r>
          </a:p>
          <a:p>
            <a:r>
              <a:rPr lang="en-US" sz="2000"/>
              <a:t>is </a:t>
            </a:r>
            <a:r>
              <a:rPr lang="en-US" sz="2000" i="1"/>
              <a:t>busy</a:t>
            </a:r>
            <a:r>
              <a:rPr lang="en-US" sz="2000"/>
              <a:t> and the total time.</a:t>
            </a:r>
          </a:p>
        </p:txBody>
      </p:sp>
      <p:grpSp>
        <p:nvGrpSpPr>
          <p:cNvPr id="93212" name="Group 46"/>
          <p:cNvGrpSpPr>
            <a:grpSpLocks/>
          </p:cNvGrpSpPr>
          <p:nvPr/>
        </p:nvGrpSpPr>
        <p:grpSpPr bwMode="auto">
          <a:xfrm>
            <a:off x="5383213" y="3324225"/>
            <a:ext cx="369887" cy="333375"/>
            <a:chOff x="2543" y="3024"/>
            <a:chExt cx="175" cy="304"/>
          </a:xfrm>
        </p:grpSpPr>
        <p:sp>
          <p:nvSpPr>
            <p:cNvPr id="93244" name="Rectangle 41"/>
            <p:cNvSpPr>
              <a:spLocks noChangeArrowheads="1"/>
            </p:cNvSpPr>
            <p:nvPr/>
          </p:nvSpPr>
          <p:spPr bwMode="auto">
            <a:xfrm>
              <a:off x="2547" y="3024"/>
              <a:ext cx="170" cy="216"/>
            </a:xfrm>
            <a:prstGeom prst="rect">
              <a:avLst/>
            </a:prstGeom>
            <a:solidFill>
              <a:srgbClr val="FFFFCC"/>
            </a:solidFill>
            <a:ln w="9525">
              <a:noFill/>
              <a:miter lim="800000"/>
              <a:headEnd/>
              <a:tailEnd/>
            </a:ln>
          </p:spPr>
          <p:txBody>
            <a:bodyPr wrap="none" anchor="ctr"/>
            <a:lstStyle/>
            <a:p>
              <a:endParaRPr lang="en-GB"/>
            </a:p>
          </p:txBody>
        </p:sp>
        <p:sp>
          <p:nvSpPr>
            <p:cNvPr id="93245" name="Arc 42"/>
            <p:cNvSpPr>
              <a:spLocks/>
            </p:cNvSpPr>
            <p:nvPr/>
          </p:nvSpPr>
          <p:spPr bwMode="auto">
            <a:xfrm rot="-5340000">
              <a:off x="2589" y="3198"/>
              <a:ext cx="84" cy="175"/>
            </a:xfrm>
            <a:custGeom>
              <a:avLst/>
              <a:gdLst>
                <a:gd name="T0" fmla="*/ 0 w 22418"/>
                <a:gd name="T1" fmla="*/ 0 h 43198"/>
                <a:gd name="T2" fmla="*/ 0 w 22418"/>
                <a:gd name="T3" fmla="*/ 0 h 43198"/>
                <a:gd name="T4" fmla="*/ 0 w 22418"/>
                <a:gd name="T5" fmla="*/ 0 h 43198"/>
                <a:gd name="T6" fmla="*/ 0 60000 65536"/>
                <a:gd name="T7" fmla="*/ 0 60000 65536"/>
                <a:gd name="T8" fmla="*/ 0 60000 65536"/>
                <a:gd name="T9" fmla="*/ 0 w 22418"/>
                <a:gd name="T10" fmla="*/ 0 h 43198"/>
                <a:gd name="T11" fmla="*/ 22418 w 22418"/>
                <a:gd name="T12" fmla="*/ 43198 h 43198"/>
              </a:gdLst>
              <a:ahLst/>
              <a:cxnLst>
                <a:cxn ang="T6">
                  <a:pos x="T0" y="T1"/>
                </a:cxn>
                <a:cxn ang="T7">
                  <a:pos x="T2" y="T3"/>
                </a:cxn>
                <a:cxn ang="T8">
                  <a:pos x="T4" y="T5"/>
                </a:cxn>
              </a:cxnLst>
              <a:rect l="T9" t="T10" r="T11" b="T12"/>
              <a:pathLst>
                <a:path w="22418" h="43198" fill="none" extrusionOk="0">
                  <a:moveTo>
                    <a:pt x="22418" y="43182"/>
                  </a:moveTo>
                  <a:cubicBezTo>
                    <a:pt x="22145" y="43192"/>
                    <a:pt x="21872" y="43197"/>
                    <a:pt x="21600" y="43197"/>
                  </a:cubicBezTo>
                  <a:cubicBezTo>
                    <a:pt x="9670" y="43198"/>
                    <a:pt x="0" y="33527"/>
                    <a:pt x="0" y="21598"/>
                  </a:cubicBezTo>
                  <a:cubicBezTo>
                    <a:pt x="0" y="9772"/>
                    <a:pt x="9508" y="145"/>
                    <a:pt x="21332" y="-1"/>
                  </a:cubicBezTo>
                </a:path>
                <a:path w="22418" h="43198" stroke="0" extrusionOk="0">
                  <a:moveTo>
                    <a:pt x="22418" y="43182"/>
                  </a:moveTo>
                  <a:cubicBezTo>
                    <a:pt x="22145" y="43192"/>
                    <a:pt x="21872" y="43197"/>
                    <a:pt x="21600" y="43197"/>
                  </a:cubicBezTo>
                  <a:cubicBezTo>
                    <a:pt x="9670" y="43198"/>
                    <a:pt x="0" y="33527"/>
                    <a:pt x="0" y="21598"/>
                  </a:cubicBezTo>
                  <a:cubicBezTo>
                    <a:pt x="0" y="9772"/>
                    <a:pt x="9508" y="145"/>
                    <a:pt x="21332" y="-1"/>
                  </a:cubicBezTo>
                  <a:lnTo>
                    <a:pt x="21600" y="21598"/>
                  </a:lnTo>
                  <a:close/>
                </a:path>
              </a:pathLst>
            </a:custGeom>
            <a:solidFill>
              <a:srgbClr val="FFFFCC"/>
            </a:solidFill>
            <a:ln w="25399" cap="rnd">
              <a:solidFill>
                <a:schemeClr val="tx1"/>
              </a:solidFill>
              <a:round/>
              <a:headEnd/>
              <a:tailEnd/>
            </a:ln>
          </p:spPr>
          <p:txBody>
            <a:bodyPr wrap="none" anchor="ctr"/>
            <a:lstStyle/>
            <a:p>
              <a:endParaRPr lang="en-GB"/>
            </a:p>
          </p:txBody>
        </p:sp>
        <p:sp>
          <p:nvSpPr>
            <p:cNvPr id="93246" name="Line 43"/>
            <p:cNvSpPr>
              <a:spLocks noChangeShapeType="1"/>
            </p:cNvSpPr>
            <p:nvPr/>
          </p:nvSpPr>
          <p:spPr bwMode="auto">
            <a:xfrm flipV="1">
              <a:off x="2547" y="3024"/>
              <a:ext cx="0" cy="216"/>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3247" name="Line 44"/>
            <p:cNvSpPr>
              <a:spLocks noChangeShapeType="1"/>
            </p:cNvSpPr>
            <p:nvPr/>
          </p:nvSpPr>
          <p:spPr bwMode="auto">
            <a:xfrm>
              <a:off x="2547" y="3024"/>
              <a:ext cx="17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3248" name="Line 45"/>
            <p:cNvSpPr>
              <a:spLocks noChangeShapeType="1"/>
            </p:cNvSpPr>
            <p:nvPr/>
          </p:nvSpPr>
          <p:spPr bwMode="auto">
            <a:xfrm>
              <a:off x="2717" y="3024"/>
              <a:ext cx="0" cy="216"/>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3213" name="Line 47"/>
          <p:cNvSpPr>
            <a:spLocks noChangeShapeType="1"/>
          </p:cNvSpPr>
          <p:nvPr/>
        </p:nvSpPr>
        <p:spPr bwMode="auto">
          <a:xfrm>
            <a:off x="6908800" y="4010025"/>
            <a:ext cx="101600" cy="0"/>
          </a:xfrm>
          <a:prstGeom prst="line">
            <a:avLst/>
          </a:prstGeom>
          <a:noFill/>
          <a:ln w="25399">
            <a:solidFill>
              <a:schemeClr val="tx1"/>
            </a:solidFill>
            <a:round/>
            <a:headEnd type="none" w="sm" len="sm"/>
            <a:tailEnd type="none" w="sm" len="sm"/>
          </a:ln>
        </p:spPr>
        <p:txBody>
          <a:bodyPr wrap="none" anchor="ctr"/>
          <a:lstStyle/>
          <a:p>
            <a:endParaRPr lang="en-GB"/>
          </a:p>
        </p:txBody>
      </p:sp>
      <p:grpSp>
        <p:nvGrpSpPr>
          <p:cNvPr id="93214" name="Group 52"/>
          <p:cNvGrpSpPr>
            <a:grpSpLocks/>
          </p:cNvGrpSpPr>
          <p:nvPr/>
        </p:nvGrpSpPr>
        <p:grpSpPr bwMode="auto">
          <a:xfrm>
            <a:off x="6027738" y="3716338"/>
            <a:ext cx="981075" cy="568325"/>
            <a:chOff x="2848" y="3381"/>
            <a:chExt cx="463" cy="518"/>
          </a:xfrm>
        </p:grpSpPr>
        <p:sp>
          <p:nvSpPr>
            <p:cNvPr id="93240" name="Rectangle 48"/>
            <p:cNvSpPr>
              <a:spLocks noChangeArrowheads="1"/>
            </p:cNvSpPr>
            <p:nvPr/>
          </p:nvSpPr>
          <p:spPr bwMode="auto">
            <a:xfrm>
              <a:off x="2888" y="3464"/>
              <a:ext cx="368" cy="368"/>
            </a:xfrm>
            <a:prstGeom prst="rect">
              <a:avLst/>
            </a:prstGeom>
            <a:solidFill>
              <a:srgbClr val="FFFFCC"/>
            </a:solidFill>
            <a:ln w="25399">
              <a:solidFill>
                <a:schemeClr val="tx1"/>
              </a:solidFill>
              <a:miter lim="800000"/>
              <a:headEnd/>
              <a:tailEnd/>
            </a:ln>
          </p:spPr>
          <p:txBody>
            <a:bodyPr wrap="none" anchor="ctr"/>
            <a:lstStyle/>
            <a:p>
              <a:endParaRPr lang="en-GB"/>
            </a:p>
          </p:txBody>
        </p:sp>
        <p:sp>
          <p:nvSpPr>
            <p:cNvPr id="93241" name="Rectangle 49"/>
            <p:cNvSpPr>
              <a:spLocks noChangeArrowheads="1"/>
            </p:cNvSpPr>
            <p:nvPr/>
          </p:nvSpPr>
          <p:spPr bwMode="auto">
            <a:xfrm>
              <a:off x="2859" y="3381"/>
              <a:ext cx="251" cy="337"/>
            </a:xfrm>
            <a:prstGeom prst="rect">
              <a:avLst/>
            </a:prstGeom>
            <a:noFill/>
            <a:ln w="9525">
              <a:noFill/>
              <a:miter lim="800000"/>
              <a:headEnd/>
              <a:tailEnd/>
            </a:ln>
          </p:spPr>
          <p:txBody>
            <a:bodyPr wrap="none" lIns="92075" tIns="46038" rIns="92075" bIns="46038">
              <a:spAutoFit/>
            </a:bodyPr>
            <a:lstStyle/>
            <a:p>
              <a:r>
                <a:rPr lang="en-US"/>
                <a:t>Set</a:t>
              </a:r>
            </a:p>
          </p:txBody>
        </p:sp>
        <p:sp>
          <p:nvSpPr>
            <p:cNvPr id="93242" name="Rectangle 50"/>
            <p:cNvSpPr>
              <a:spLocks noChangeArrowheads="1"/>
            </p:cNvSpPr>
            <p:nvPr/>
          </p:nvSpPr>
          <p:spPr bwMode="auto">
            <a:xfrm>
              <a:off x="3126" y="3519"/>
              <a:ext cx="185" cy="337"/>
            </a:xfrm>
            <a:prstGeom prst="rect">
              <a:avLst/>
            </a:prstGeom>
            <a:noFill/>
            <a:ln w="9525">
              <a:noFill/>
              <a:miter lim="800000"/>
              <a:headEnd/>
              <a:tailEnd/>
            </a:ln>
          </p:spPr>
          <p:txBody>
            <a:bodyPr wrap="none" lIns="92075" tIns="46038" rIns="92075" bIns="46038">
              <a:spAutoFit/>
            </a:bodyPr>
            <a:lstStyle/>
            <a:p>
              <a:r>
                <a:rPr lang="en-US"/>
                <a:t>Q</a:t>
              </a:r>
            </a:p>
          </p:txBody>
        </p:sp>
        <p:sp>
          <p:nvSpPr>
            <p:cNvPr id="93243" name="Rectangle 51"/>
            <p:cNvSpPr>
              <a:spLocks noChangeArrowheads="1"/>
            </p:cNvSpPr>
            <p:nvPr/>
          </p:nvSpPr>
          <p:spPr bwMode="auto">
            <a:xfrm>
              <a:off x="2848" y="3562"/>
              <a:ext cx="377" cy="337"/>
            </a:xfrm>
            <a:prstGeom prst="rect">
              <a:avLst/>
            </a:prstGeom>
            <a:noFill/>
            <a:ln w="9525">
              <a:noFill/>
              <a:miter lim="800000"/>
              <a:headEnd/>
              <a:tailEnd/>
            </a:ln>
          </p:spPr>
          <p:txBody>
            <a:bodyPr wrap="none" lIns="92075" tIns="46038" rIns="92075" bIns="46038">
              <a:spAutoFit/>
            </a:bodyPr>
            <a:lstStyle/>
            <a:p>
              <a:r>
                <a:rPr lang="en-US"/>
                <a:t>Clear</a:t>
              </a:r>
            </a:p>
          </p:txBody>
        </p:sp>
      </p:grpSp>
      <p:sp>
        <p:nvSpPr>
          <p:cNvPr id="93215" name="Line 53"/>
          <p:cNvSpPr>
            <a:spLocks noChangeShapeType="1"/>
          </p:cNvSpPr>
          <p:nvPr/>
        </p:nvSpPr>
        <p:spPr bwMode="auto">
          <a:xfrm>
            <a:off x="4470400" y="3165475"/>
            <a:ext cx="0" cy="738188"/>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16" name="Line 54"/>
          <p:cNvSpPr>
            <a:spLocks noChangeShapeType="1"/>
          </p:cNvSpPr>
          <p:nvPr/>
        </p:nvSpPr>
        <p:spPr bwMode="auto">
          <a:xfrm>
            <a:off x="5588000" y="3903663"/>
            <a:ext cx="5080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3217" name="AutoShape 55"/>
          <p:cNvSpPr>
            <a:spLocks noChangeArrowheads="1"/>
          </p:cNvSpPr>
          <p:nvPr/>
        </p:nvSpPr>
        <p:spPr bwMode="auto">
          <a:xfrm rot="16200000" flipH="1">
            <a:off x="6302376" y="2981325"/>
            <a:ext cx="298450" cy="473075"/>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p>
        </p:txBody>
      </p:sp>
      <p:sp>
        <p:nvSpPr>
          <p:cNvPr id="93218" name="Line 56"/>
          <p:cNvSpPr>
            <a:spLocks noChangeShapeType="1"/>
          </p:cNvSpPr>
          <p:nvPr/>
        </p:nvSpPr>
        <p:spPr bwMode="auto">
          <a:xfrm>
            <a:off x="7010400" y="4010025"/>
            <a:ext cx="3048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19" name="Line 57"/>
          <p:cNvSpPr>
            <a:spLocks noChangeShapeType="1"/>
          </p:cNvSpPr>
          <p:nvPr/>
        </p:nvSpPr>
        <p:spPr bwMode="auto">
          <a:xfrm flipV="1">
            <a:off x="7315200" y="3217863"/>
            <a:ext cx="0" cy="79216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0" name="Line 58"/>
          <p:cNvSpPr>
            <a:spLocks noChangeShapeType="1"/>
          </p:cNvSpPr>
          <p:nvPr/>
        </p:nvSpPr>
        <p:spPr bwMode="auto">
          <a:xfrm flipH="1">
            <a:off x="6908800" y="3217863"/>
            <a:ext cx="4064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1" name="Line 59"/>
          <p:cNvSpPr>
            <a:spLocks noChangeShapeType="1"/>
          </p:cNvSpPr>
          <p:nvPr/>
        </p:nvSpPr>
        <p:spPr bwMode="auto">
          <a:xfrm flipH="1">
            <a:off x="5689600" y="3217863"/>
            <a:ext cx="5080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2" name="Line 60"/>
          <p:cNvSpPr>
            <a:spLocks noChangeShapeType="1"/>
          </p:cNvSpPr>
          <p:nvPr/>
        </p:nvSpPr>
        <p:spPr bwMode="auto">
          <a:xfrm flipV="1">
            <a:off x="5689600" y="3217863"/>
            <a:ext cx="0" cy="10636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3" name="Line 61"/>
          <p:cNvSpPr>
            <a:spLocks noChangeShapeType="1"/>
          </p:cNvSpPr>
          <p:nvPr/>
        </p:nvSpPr>
        <p:spPr bwMode="auto">
          <a:xfrm>
            <a:off x="5588000" y="3640138"/>
            <a:ext cx="0" cy="263525"/>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4" name="Line 62"/>
          <p:cNvSpPr>
            <a:spLocks noChangeShapeType="1"/>
          </p:cNvSpPr>
          <p:nvPr/>
        </p:nvSpPr>
        <p:spPr bwMode="auto">
          <a:xfrm flipH="1">
            <a:off x="4470400" y="3903663"/>
            <a:ext cx="11176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3225" name="Line 63"/>
          <p:cNvSpPr>
            <a:spLocks noChangeShapeType="1"/>
          </p:cNvSpPr>
          <p:nvPr/>
        </p:nvSpPr>
        <p:spPr bwMode="auto">
          <a:xfrm>
            <a:off x="2844800" y="4114800"/>
            <a:ext cx="325120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3226" name="Rectangle 64"/>
          <p:cNvSpPr>
            <a:spLocks noChangeArrowheads="1"/>
          </p:cNvSpPr>
          <p:nvPr/>
        </p:nvSpPr>
        <p:spPr bwMode="auto">
          <a:xfrm>
            <a:off x="5770563" y="3344863"/>
            <a:ext cx="692150" cy="400050"/>
          </a:xfrm>
          <a:prstGeom prst="rect">
            <a:avLst/>
          </a:prstGeom>
          <a:noFill/>
          <a:ln w="9525">
            <a:noFill/>
            <a:miter lim="800000"/>
            <a:headEnd/>
            <a:tailEnd/>
          </a:ln>
        </p:spPr>
        <p:txBody>
          <a:bodyPr wrap="none" lIns="92075" tIns="46038" rIns="92075" bIns="46038">
            <a:spAutoFit/>
          </a:bodyPr>
          <a:lstStyle/>
          <a:p>
            <a:r>
              <a:rPr lang="en-US" sz="2000"/>
              <a:t>and</a:t>
            </a:r>
          </a:p>
        </p:txBody>
      </p:sp>
      <p:sp>
        <p:nvSpPr>
          <p:cNvPr id="93227" name="Rectangle 65"/>
          <p:cNvSpPr>
            <a:spLocks noChangeArrowheads="1"/>
          </p:cNvSpPr>
          <p:nvPr/>
        </p:nvSpPr>
        <p:spPr bwMode="auto">
          <a:xfrm>
            <a:off x="6583363" y="3290888"/>
            <a:ext cx="596900" cy="401637"/>
          </a:xfrm>
          <a:prstGeom prst="rect">
            <a:avLst/>
          </a:prstGeom>
          <a:noFill/>
          <a:ln w="9525">
            <a:noFill/>
            <a:miter lim="800000"/>
            <a:headEnd/>
            <a:tailEnd/>
          </a:ln>
        </p:spPr>
        <p:txBody>
          <a:bodyPr wrap="none" lIns="92075" tIns="46038" rIns="92075" bIns="46038">
            <a:spAutoFit/>
          </a:bodyPr>
          <a:lstStyle/>
          <a:p>
            <a:r>
              <a:rPr lang="en-US" sz="2000"/>
              <a:t>not</a:t>
            </a:r>
          </a:p>
        </p:txBody>
      </p:sp>
      <p:sp>
        <p:nvSpPr>
          <p:cNvPr id="93228" name="Rectangle 66"/>
          <p:cNvSpPr>
            <a:spLocks noChangeArrowheads="1"/>
          </p:cNvSpPr>
          <p:nvPr/>
        </p:nvSpPr>
        <p:spPr bwMode="auto">
          <a:xfrm>
            <a:off x="6096000" y="2746375"/>
            <a:ext cx="1493838" cy="400050"/>
          </a:xfrm>
          <a:prstGeom prst="rect">
            <a:avLst/>
          </a:prstGeom>
          <a:noFill/>
          <a:ln w="9525">
            <a:noFill/>
            <a:miter lim="800000"/>
            <a:headEnd/>
            <a:tailEnd/>
          </a:ln>
        </p:spPr>
        <p:txBody>
          <a:bodyPr wrap="none" lIns="92075" tIns="46038" rIns="92075" bIns="46038">
            <a:spAutoFit/>
          </a:bodyPr>
          <a:lstStyle/>
          <a:p>
            <a:r>
              <a:rPr lang="en-US" sz="2000" b="1"/>
              <a:t>Busy Logic</a:t>
            </a:r>
          </a:p>
        </p:txBody>
      </p:sp>
      <p:sp>
        <p:nvSpPr>
          <p:cNvPr id="93229" name="Rectangle 67"/>
          <p:cNvSpPr>
            <a:spLocks noChangeArrowheads="1"/>
          </p:cNvSpPr>
          <p:nvPr/>
        </p:nvSpPr>
        <p:spPr bwMode="auto">
          <a:xfrm>
            <a:off x="2844800" y="4114800"/>
            <a:ext cx="996950" cy="400050"/>
          </a:xfrm>
          <a:prstGeom prst="rect">
            <a:avLst/>
          </a:prstGeom>
          <a:noFill/>
          <a:ln w="9525">
            <a:noFill/>
            <a:miter lim="800000"/>
            <a:headEnd/>
            <a:tailEnd/>
          </a:ln>
        </p:spPr>
        <p:txBody>
          <a:bodyPr wrap="none" lIns="92075" tIns="46038" rIns="92075" bIns="46038">
            <a:spAutoFit/>
          </a:bodyPr>
          <a:lstStyle/>
          <a:p>
            <a:r>
              <a:rPr lang="en-US" sz="2000"/>
              <a:t>Ready</a:t>
            </a:r>
          </a:p>
        </p:txBody>
      </p:sp>
      <p:grpSp>
        <p:nvGrpSpPr>
          <p:cNvPr id="93230" name="Group 68"/>
          <p:cNvGrpSpPr>
            <a:grpSpLocks/>
          </p:cNvGrpSpPr>
          <p:nvPr/>
        </p:nvGrpSpPr>
        <p:grpSpPr bwMode="auto">
          <a:xfrm>
            <a:off x="1450975" y="4800600"/>
            <a:ext cx="1344613" cy="461963"/>
            <a:chOff x="721" y="4472"/>
            <a:chExt cx="527" cy="420"/>
          </a:xfrm>
        </p:grpSpPr>
        <p:grpSp>
          <p:nvGrpSpPr>
            <p:cNvPr id="93233" name="Group 69"/>
            <p:cNvGrpSpPr>
              <a:grpSpLocks/>
            </p:cNvGrpSpPr>
            <p:nvPr/>
          </p:nvGrpSpPr>
          <p:grpSpPr bwMode="auto">
            <a:xfrm>
              <a:off x="721" y="4472"/>
              <a:ext cx="527" cy="369"/>
              <a:chOff x="721" y="4472"/>
              <a:chExt cx="527" cy="369"/>
            </a:xfrm>
          </p:grpSpPr>
          <p:sp>
            <p:nvSpPr>
              <p:cNvPr id="93235" name="Oval 70"/>
              <p:cNvSpPr>
                <a:spLocks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p>
            </p:txBody>
          </p:sp>
          <p:sp>
            <p:nvSpPr>
              <p:cNvPr id="93236" name="Rectangle 71"/>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p>
            </p:txBody>
          </p:sp>
          <p:sp>
            <p:nvSpPr>
              <p:cNvPr id="93237" name="Oval 72"/>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p>
            </p:txBody>
          </p:sp>
          <p:sp>
            <p:nvSpPr>
              <p:cNvPr id="93238" name="Line 73"/>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3239" name="Line 74"/>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3234" name="Rectangle 75"/>
            <p:cNvSpPr>
              <a:spLocks noChangeArrowheads="1"/>
            </p:cNvSpPr>
            <p:nvPr/>
          </p:nvSpPr>
          <p:spPr bwMode="auto">
            <a:xfrm>
              <a:off x="764" y="4527"/>
              <a:ext cx="443" cy="365"/>
            </a:xfrm>
            <a:prstGeom prst="rect">
              <a:avLst/>
            </a:prstGeom>
            <a:noFill/>
            <a:ln w="9525">
              <a:noFill/>
              <a:miter lim="800000"/>
              <a:headEnd/>
              <a:tailEnd/>
            </a:ln>
          </p:spPr>
          <p:txBody>
            <a:bodyPr wrap="none" lIns="92075" tIns="46038" rIns="92075" bIns="46038">
              <a:spAutoFit/>
            </a:bodyPr>
            <a:lstStyle/>
            <a:p>
              <a:r>
                <a:rPr lang="en-US" sz="2000"/>
                <a:t>storage</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en-US" sz="4000" smtClean="0"/>
              <a:t>Trivial DAQ with a real trigger 3 </a:t>
            </a:r>
          </a:p>
        </p:txBody>
      </p:sp>
      <p:sp>
        <p:nvSpPr>
          <p:cNvPr id="57" name="Content Placeholder 56"/>
          <p:cNvSpPr>
            <a:spLocks noGrp="1"/>
          </p:cNvSpPr>
          <p:nvPr>
            <p:ph idx="1"/>
          </p:nvPr>
        </p:nvSpPr>
        <p:spPr/>
        <p:txBody>
          <a:bodyPr/>
          <a:lstStyle/>
          <a:p>
            <a:endParaRPr lang="en-GB"/>
          </a:p>
        </p:txBody>
      </p:sp>
      <p:sp>
        <p:nvSpPr>
          <p:cNvPr id="94251" name="Footer Placeholder 56"/>
          <p:cNvSpPr>
            <a:spLocks noGrp="1"/>
          </p:cNvSpPr>
          <p:nvPr>
            <p:ph type="ftr" sz="quarter" idx="10"/>
          </p:nvPr>
        </p:nvSpPr>
        <p:spPr>
          <a:noFill/>
        </p:spPr>
        <p:txBody>
          <a:bodyPr/>
          <a:lstStyle/>
          <a:p>
            <a:r>
              <a:rPr lang="en-US" smtClean="0"/>
              <a:t>Intro to Detector Readout ISOTDAQ  2011, N. Neufeld CERN/PH</a:t>
            </a:r>
            <a:endParaRPr lang="en-US"/>
          </a:p>
        </p:txBody>
      </p:sp>
      <p:sp>
        <p:nvSpPr>
          <p:cNvPr id="94250" name="Slide Number Placeholder 55"/>
          <p:cNvSpPr>
            <a:spLocks noGrp="1"/>
          </p:cNvSpPr>
          <p:nvPr>
            <p:ph type="sldNum" sz="quarter" idx="11"/>
          </p:nvPr>
        </p:nvSpPr>
        <p:spPr>
          <a:noFill/>
        </p:spPr>
        <p:txBody>
          <a:bodyPr/>
          <a:lstStyle/>
          <a:p>
            <a:fld id="{E3DBB7AA-A137-489E-8034-10153D2AFAE0}" type="slidenum">
              <a:rPr lang="en-US"/>
              <a:pPr/>
              <a:t>55</a:t>
            </a:fld>
            <a:endParaRPr lang="en-US"/>
          </a:p>
        </p:txBody>
      </p:sp>
      <p:sp>
        <p:nvSpPr>
          <p:cNvPr id="94211" name="Rectangle 3"/>
          <p:cNvSpPr>
            <a:spLocks noChangeArrowheads="1"/>
          </p:cNvSpPr>
          <p:nvPr/>
        </p:nvSpPr>
        <p:spPr bwMode="auto">
          <a:xfrm>
            <a:off x="820738" y="1270000"/>
            <a:ext cx="7400925" cy="4213225"/>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22532" name="AutoShape 4"/>
          <p:cNvSpPr>
            <a:spLocks noChangeArrowheads="1"/>
          </p:cNvSpPr>
          <p:nvPr/>
        </p:nvSpPr>
        <p:spPr bwMode="auto">
          <a:xfrm>
            <a:off x="4572000" y="2743200"/>
            <a:ext cx="3335338" cy="887413"/>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22533" name="AutoShape 5"/>
          <p:cNvSpPr>
            <a:spLocks noChangeArrowheads="1"/>
          </p:cNvSpPr>
          <p:nvPr/>
        </p:nvSpPr>
        <p:spPr bwMode="auto">
          <a:xfrm>
            <a:off x="4579938" y="1690688"/>
            <a:ext cx="3336925" cy="942975"/>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4214" name="Rectangle 6"/>
          <p:cNvSpPr>
            <a:spLocks noChangeArrowheads="1"/>
          </p:cNvSpPr>
          <p:nvPr/>
        </p:nvSpPr>
        <p:spPr bwMode="auto">
          <a:xfrm>
            <a:off x="1439863" y="2962275"/>
            <a:ext cx="879475" cy="193675"/>
          </a:xfrm>
          <a:prstGeom prst="rect">
            <a:avLst/>
          </a:prstGeom>
          <a:solidFill>
            <a:srgbClr val="CCECFF"/>
          </a:solidFill>
          <a:ln w="25399">
            <a:solidFill>
              <a:schemeClr val="tx1"/>
            </a:solidFill>
            <a:miter lim="800000"/>
            <a:headEnd/>
            <a:tailEnd/>
          </a:ln>
        </p:spPr>
        <p:txBody>
          <a:bodyPr wrap="none" anchor="ctr"/>
          <a:lstStyle/>
          <a:p>
            <a:pPr algn="ctr"/>
            <a:r>
              <a:rPr lang="en-US" sz="2000"/>
              <a:t>ADC</a:t>
            </a:r>
          </a:p>
        </p:txBody>
      </p:sp>
      <p:sp>
        <p:nvSpPr>
          <p:cNvPr id="94215" name="Line 8"/>
          <p:cNvSpPr>
            <a:spLocks noChangeShapeType="1"/>
          </p:cNvSpPr>
          <p:nvPr/>
        </p:nvSpPr>
        <p:spPr bwMode="auto">
          <a:xfrm>
            <a:off x="1930400" y="1581150"/>
            <a:ext cx="0" cy="792163"/>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16" name="Line 9"/>
          <p:cNvSpPr>
            <a:spLocks noChangeShapeType="1"/>
          </p:cNvSpPr>
          <p:nvPr/>
        </p:nvSpPr>
        <p:spPr bwMode="auto">
          <a:xfrm>
            <a:off x="1930400" y="1898650"/>
            <a:ext cx="33528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4217" name="Rectangle 10"/>
          <p:cNvSpPr>
            <a:spLocks noChangeArrowheads="1"/>
          </p:cNvSpPr>
          <p:nvPr/>
        </p:nvSpPr>
        <p:spPr bwMode="auto">
          <a:xfrm>
            <a:off x="1219200" y="1319213"/>
            <a:ext cx="981075" cy="400050"/>
          </a:xfrm>
          <a:prstGeom prst="rect">
            <a:avLst/>
          </a:prstGeom>
          <a:noFill/>
          <a:ln w="9525">
            <a:noFill/>
            <a:miter lim="800000"/>
            <a:headEnd/>
            <a:tailEnd/>
          </a:ln>
        </p:spPr>
        <p:txBody>
          <a:bodyPr wrap="none" lIns="92075" tIns="46038" rIns="92075" bIns="46038">
            <a:spAutoFit/>
          </a:bodyPr>
          <a:lstStyle/>
          <a:p>
            <a:r>
              <a:rPr lang="en-US" sz="2000"/>
              <a:t>Sensor</a:t>
            </a:r>
          </a:p>
        </p:txBody>
      </p:sp>
      <p:sp>
        <p:nvSpPr>
          <p:cNvPr id="94218" name="Rectangle 11"/>
          <p:cNvSpPr>
            <a:spLocks noChangeArrowheads="1"/>
          </p:cNvSpPr>
          <p:nvPr/>
        </p:nvSpPr>
        <p:spPr bwMode="auto">
          <a:xfrm>
            <a:off x="17446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p>
        </p:txBody>
      </p:sp>
      <p:sp>
        <p:nvSpPr>
          <p:cNvPr id="94219" name="Rectangle 12"/>
          <p:cNvSpPr>
            <a:spLocks noChangeArrowheads="1"/>
          </p:cNvSpPr>
          <p:nvPr/>
        </p:nvSpPr>
        <p:spPr bwMode="auto">
          <a:xfrm>
            <a:off x="2133600" y="2427288"/>
            <a:ext cx="908050" cy="400050"/>
          </a:xfrm>
          <a:prstGeom prst="rect">
            <a:avLst/>
          </a:prstGeom>
          <a:noFill/>
          <a:ln w="9525">
            <a:noFill/>
            <a:miter lim="800000"/>
            <a:headEnd/>
            <a:tailEnd/>
          </a:ln>
        </p:spPr>
        <p:txBody>
          <a:bodyPr wrap="none" lIns="92075" tIns="46038" rIns="92075" bIns="46038">
            <a:spAutoFit/>
          </a:bodyPr>
          <a:lstStyle/>
          <a:p>
            <a:r>
              <a:rPr lang="en-US" sz="2000"/>
              <a:t>Delay</a:t>
            </a:r>
          </a:p>
        </p:txBody>
      </p:sp>
      <p:sp>
        <p:nvSpPr>
          <p:cNvPr id="94220" name="Line 13"/>
          <p:cNvSpPr>
            <a:spLocks noChangeShapeType="1"/>
          </p:cNvSpPr>
          <p:nvPr/>
        </p:nvSpPr>
        <p:spPr bwMode="auto">
          <a:xfrm>
            <a:off x="1930400" y="2743200"/>
            <a:ext cx="0" cy="21113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21" name="Line 14"/>
          <p:cNvSpPr>
            <a:spLocks noChangeShapeType="1"/>
          </p:cNvSpPr>
          <p:nvPr/>
        </p:nvSpPr>
        <p:spPr bwMode="auto">
          <a:xfrm>
            <a:off x="5283200" y="1898650"/>
            <a:ext cx="0" cy="21113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22" name="Oval 15"/>
          <p:cNvSpPr>
            <a:spLocks noChangeArrowheads="1"/>
          </p:cNvSpPr>
          <p:nvPr/>
        </p:nvSpPr>
        <p:spPr bwMode="auto">
          <a:xfrm>
            <a:off x="1219200" y="4010025"/>
            <a:ext cx="1422400" cy="738188"/>
          </a:xfrm>
          <a:prstGeom prst="ellipse">
            <a:avLst/>
          </a:prstGeom>
          <a:solidFill>
            <a:srgbClr val="FFFFCC"/>
          </a:solidFill>
          <a:ln w="25399">
            <a:solidFill>
              <a:schemeClr val="tx1"/>
            </a:solidFill>
            <a:round/>
            <a:headEnd/>
            <a:tailEnd/>
          </a:ln>
        </p:spPr>
        <p:txBody>
          <a:bodyPr wrap="none" anchor="ctr"/>
          <a:lstStyle/>
          <a:p>
            <a:pPr algn="ctr"/>
            <a:r>
              <a:rPr lang="en-US" sz="2000"/>
              <a:t>Proces-</a:t>
            </a:r>
          </a:p>
          <a:p>
            <a:pPr algn="ctr"/>
            <a:r>
              <a:rPr lang="en-US" sz="2000"/>
              <a:t>sing</a:t>
            </a:r>
            <a:endParaRPr lang="en-US" sz="1400"/>
          </a:p>
        </p:txBody>
      </p:sp>
      <p:sp>
        <p:nvSpPr>
          <p:cNvPr id="94223" name="Rectangle 16"/>
          <p:cNvSpPr>
            <a:spLocks noChangeArrowheads="1"/>
          </p:cNvSpPr>
          <p:nvPr/>
        </p:nvSpPr>
        <p:spPr bwMode="auto">
          <a:xfrm>
            <a:off x="3251200" y="4167188"/>
            <a:ext cx="1262063" cy="401637"/>
          </a:xfrm>
          <a:prstGeom prst="rect">
            <a:avLst/>
          </a:prstGeom>
          <a:noFill/>
          <a:ln w="9525">
            <a:noFill/>
            <a:miter lim="800000"/>
            <a:headEnd/>
            <a:tailEnd/>
          </a:ln>
        </p:spPr>
        <p:txBody>
          <a:bodyPr lIns="92075" tIns="46038" rIns="92075" bIns="46038">
            <a:spAutoFit/>
          </a:bodyPr>
          <a:lstStyle/>
          <a:p>
            <a:pPr algn="ctr"/>
            <a:endParaRPr lang="en-GB" sz="2000"/>
          </a:p>
        </p:txBody>
      </p:sp>
      <p:sp>
        <p:nvSpPr>
          <p:cNvPr id="94224" name="Line 17"/>
          <p:cNvSpPr>
            <a:spLocks noChangeShapeType="1"/>
          </p:cNvSpPr>
          <p:nvPr/>
        </p:nvSpPr>
        <p:spPr bwMode="auto">
          <a:xfrm>
            <a:off x="1930400" y="3165475"/>
            <a:ext cx="0" cy="21113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25" name="Line 18"/>
          <p:cNvSpPr>
            <a:spLocks noChangeShapeType="1"/>
          </p:cNvSpPr>
          <p:nvPr/>
        </p:nvSpPr>
        <p:spPr bwMode="auto">
          <a:xfrm>
            <a:off x="5283200" y="2532063"/>
            <a:ext cx="0" cy="263525"/>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26" name="Line 19"/>
          <p:cNvSpPr>
            <a:spLocks noChangeShapeType="1"/>
          </p:cNvSpPr>
          <p:nvPr/>
        </p:nvSpPr>
        <p:spPr bwMode="auto">
          <a:xfrm flipH="1">
            <a:off x="2336800" y="3059113"/>
            <a:ext cx="2540000" cy="0"/>
          </a:xfrm>
          <a:prstGeom prst="line">
            <a:avLst/>
          </a:prstGeom>
          <a:noFill/>
          <a:ln w="25399">
            <a:solidFill>
              <a:srgbClr val="868686"/>
            </a:solidFill>
            <a:round/>
            <a:headEnd type="none" w="sm" len="sm"/>
            <a:tailEnd type="stealth" w="med" len="med"/>
          </a:ln>
        </p:spPr>
        <p:txBody>
          <a:bodyPr wrap="none" anchor="ctr"/>
          <a:lstStyle/>
          <a:p>
            <a:endParaRPr lang="en-GB"/>
          </a:p>
        </p:txBody>
      </p:sp>
      <p:grpSp>
        <p:nvGrpSpPr>
          <p:cNvPr id="94227" name="Group 24"/>
          <p:cNvGrpSpPr>
            <a:grpSpLocks/>
          </p:cNvGrpSpPr>
          <p:nvPr/>
        </p:nvGrpSpPr>
        <p:grpSpPr bwMode="auto">
          <a:xfrm>
            <a:off x="4894263" y="2119313"/>
            <a:ext cx="777875" cy="404812"/>
            <a:chOff x="2312" y="1928"/>
            <a:chExt cx="368" cy="368"/>
          </a:xfrm>
        </p:grpSpPr>
        <p:sp>
          <p:nvSpPr>
            <p:cNvPr id="94261" name="AutoShape 20"/>
            <p:cNvSpPr>
              <a:spLocks noChangeArrowheads="1"/>
            </p:cNvSpPr>
            <p:nvPr/>
          </p:nvSpPr>
          <p:spPr bwMode="auto">
            <a:xfrm rot="10800000" flipH="1">
              <a:off x="2312" y="1928"/>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p>
          </p:txBody>
        </p:sp>
        <p:sp>
          <p:nvSpPr>
            <p:cNvPr id="94262" name="Line 21"/>
            <p:cNvSpPr>
              <a:spLocks noChangeShapeType="1"/>
            </p:cNvSpPr>
            <p:nvPr/>
          </p:nvSpPr>
          <p:spPr bwMode="auto">
            <a:xfrm flipH="1">
              <a:off x="2544" y="1968"/>
              <a:ext cx="48"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4263" name="Line 22"/>
            <p:cNvSpPr>
              <a:spLocks noChangeShapeType="1"/>
            </p:cNvSpPr>
            <p:nvPr/>
          </p:nvSpPr>
          <p:spPr bwMode="auto">
            <a:xfrm flipH="1">
              <a:off x="2496" y="1968"/>
              <a:ext cx="48" cy="144"/>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4264" name="Line 23"/>
            <p:cNvSpPr>
              <a:spLocks noChangeShapeType="1"/>
            </p:cNvSpPr>
            <p:nvPr/>
          </p:nvSpPr>
          <p:spPr bwMode="auto">
            <a:xfrm flipH="1">
              <a:off x="2448" y="2112"/>
              <a:ext cx="48" cy="0"/>
            </a:xfrm>
            <a:prstGeom prst="line">
              <a:avLst/>
            </a:prstGeom>
            <a:noFill/>
            <a:ln w="12699">
              <a:solidFill>
                <a:schemeClr val="tx1"/>
              </a:solidFill>
              <a:round/>
              <a:headEnd type="none" w="sm" len="sm"/>
              <a:tailEnd type="none" w="sm" len="sm"/>
            </a:ln>
          </p:spPr>
          <p:txBody>
            <a:bodyPr wrap="none" anchor="ctr"/>
            <a:lstStyle/>
            <a:p>
              <a:endParaRPr lang="en-GB"/>
            </a:p>
          </p:txBody>
        </p:sp>
      </p:grpSp>
      <p:sp>
        <p:nvSpPr>
          <p:cNvPr id="94228" name="Rectangle 25"/>
          <p:cNvSpPr>
            <a:spLocks noChangeArrowheads="1"/>
          </p:cNvSpPr>
          <p:nvPr/>
        </p:nvSpPr>
        <p:spPr bwMode="auto">
          <a:xfrm>
            <a:off x="5486400" y="2216150"/>
            <a:ext cx="1809750" cy="400050"/>
          </a:xfrm>
          <a:prstGeom prst="rect">
            <a:avLst/>
          </a:prstGeom>
          <a:noFill/>
          <a:ln w="9525">
            <a:noFill/>
            <a:miter lim="800000"/>
            <a:headEnd/>
            <a:tailEnd/>
          </a:ln>
        </p:spPr>
        <p:txBody>
          <a:bodyPr wrap="none" lIns="92075" tIns="46038" rIns="92075" bIns="46038">
            <a:spAutoFit/>
          </a:bodyPr>
          <a:lstStyle/>
          <a:p>
            <a:r>
              <a:rPr lang="en-US" sz="2000"/>
              <a:t>Discriminator</a:t>
            </a:r>
          </a:p>
        </p:txBody>
      </p:sp>
      <p:sp>
        <p:nvSpPr>
          <p:cNvPr id="94229" name="Rectangle 26"/>
          <p:cNvSpPr>
            <a:spLocks noChangeArrowheads="1"/>
          </p:cNvSpPr>
          <p:nvPr/>
        </p:nvSpPr>
        <p:spPr bwMode="auto">
          <a:xfrm>
            <a:off x="6380163" y="1708150"/>
            <a:ext cx="1031875" cy="400050"/>
          </a:xfrm>
          <a:prstGeom prst="rect">
            <a:avLst/>
          </a:prstGeom>
          <a:noFill/>
          <a:ln w="9525">
            <a:noFill/>
            <a:miter lim="800000"/>
            <a:headEnd/>
            <a:tailEnd/>
          </a:ln>
        </p:spPr>
        <p:txBody>
          <a:bodyPr wrap="none" lIns="92075" tIns="46038" rIns="92075" bIns="46038">
            <a:spAutoFit/>
          </a:bodyPr>
          <a:lstStyle/>
          <a:p>
            <a:r>
              <a:rPr lang="en-US" sz="2000" b="1"/>
              <a:t>Trigger</a:t>
            </a:r>
          </a:p>
        </p:txBody>
      </p:sp>
      <p:sp>
        <p:nvSpPr>
          <p:cNvPr id="94230" name="Rectangle 27"/>
          <p:cNvSpPr>
            <a:spLocks noChangeArrowheads="1"/>
          </p:cNvSpPr>
          <p:nvPr/>
        </p:nvSpPr>
        <p:spPr bwMode="auto">
          <a:xfrm>
            <a:off x="2925763" y="2714625"/>
            <a:ext cx="739775" cy="400050"/>
          </a:xfrm>
          <a:prstGeom prst="rect">
            <a:avLst/>
          </a:prstGeom>
          <a:noFill/>
          <a:ln w="9525">
            <a:noFill/>
            <a:miter lim="800000"/>
            <a:headEnd/>
            <a:tailEnd/>
          </a:ln>
        </p:spPr>
        <p:txBody>
          <a:bodyPr wrap="none" lIns="92075" tIns="46038" rIns="92075" bIns="46038">
            <a:spAutoFit/>
          </a:bodyPr>
          <a:lstStyle/>
          <a:p>
            <a:r>
              <a:rPr lang="en-US" sz="2000"/>
              <a:t>Start</a:t>
            </a:r>
          </a:p>
        </p:txBody>
      </p:sp>
      <p:sp>
        <p:nvSpPr>
          <p:cNvPr id="94231" name="Rectangle 37"/>
          <p:cNvSpPr>
            <a:spLocks noChangeArrowheads="1"/>
          </p:cNvSpPr>
          <p:nvPr/>
        </p:nvSpPr>
        <p:spPr bwMode="auto">
          <a:xfrm>
            <a:off x="893763" y="5561013"/>
            <a:ext cx="6153150" cy="1016000"/>
          </a:xfrm>
          <a:prstGeom prst="rect">
            <a:avLst/>
          </a:prstGeom>
          <a:noFill/>
          <a:ln w="9525">
            <a:noFill/>
            <a:miter lim="800000"/>
            <a:headEnd/>
            <a:tailEnd/>
          </a:ln>
        </p:spPr>
        <p:txBody>
          <a:bodyPr wrap="none" lIns="92075" tIns="46038" rIns="92075" bIns="46038">
            <a:spAutoFit/>
          </a:bodyPr>
          <a:lstStyle/>
          <a:p>
            <a:r>
              <a:rPr lang="en-US" sz="2000" b="1"/>
              <a:t>Buffers</a:t>
            </a:r>
            <a:r>
              <a:rPr lang="en-US" sz="2000"/>
              <a:t> are introduced to de-randomize data, </a:t>
            </a:r>
          </a:p>
          <a:p>
            <a:r>
              <a:rPr lang="en-US" sz="2000"/>
              <a:t>to decouple the data production from the data </a:t>
            </a:r>
          </a:p>
          <a:p>
            <a:r>
              <a:rPr lang="en-US" sz="2000"/>
              <a:t>consumption. </a:t>
            </a:r>
            <a:r>
              <a:rPr lang="en-US" sz="2000" b="1"/>
              <a:t>Better performance</a:t>
            </a:r>
            <a:r>
              <a:rPr lang="en-US" sz="2000"/>
              <a:t>.</a:t>
            </a:r>
          </a:p>
        </p:txBody>
      </p:sp>
      <p:sp>
        <p:nvSpPr>
          <p:cNvPr id="94232" name="Line 38"/>
          <p:cNvSpPr>
            <a:spLocks noChangeShapeType="1"/>
          </p:cNvSpPr>
          <p:nvPr/>
        </p:nvSpPr>
        <p:spPr bwMode="auto">
          <a:xfrm>
            <a:off x="5791200" y="3113088"/>
            <a:ext cx="0" cy="31591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33" name="Rectangle 39"/>
          <p:cNvSpPr>
            <a:spLocks noChangeArrowheads="1"/>
          </p:cNvSpPr>
          <p:nvPr/>
        </p:nvSpPr>
        <p:spPr bwMode="auto">
          <a:xfrm>
            <a:off x="5892800" y="2743200"/>
            <a:ext cx="1493838" cy="400050"/>
          </a:xfrm>
          <a:prstGeom prst="rect">
            <a:avLst/>
          </a:prstGeom>
          <a:noFill/>
          <a:ln w="9525">
            <a:noFill/>
            <a:miter lim="800000"/>
            <a:headEnd/>
            <a:tailEnd/>
          </a:ln>
        </p:spPr>
        <p:txBody>
          <a:bodyPr wrap="none" lIns="92075" tIns="46038" rIns="92075" bIns="46038">
            <a:spAutoFit/>
          </a:bodyPr>
          <a:lstStyle/>
          <a:p>
            <a:r>
              <a:rPr lang="en-US" sz="2000" b="1"/>
              <a:t>Busy Logic</a:t>
            </a:r>
          </a:p>
        </p:txBody>
      </p:sp>
      <p:sp>
        <p:nvSpPr>
          <p:cNvPr id="94234" name="Rectangle 40"/>
          <p:cNvSpPr>
            <a:spLocks noChangeArrowheads="1"/>
          </p:cNvSpPr>
          <p:nvPr/>
        </p:nvSpPr>
        <p:spPr bwMode="auto">
          <a:xfrm>
            <a:off x="1439863" y="3384550"/>
            <a:ext cx="981075" cy="404813"/>
          </a:xfrm>
          <a:prstGeom prst="rect">
            <a:avLst/>
          </a:prstGeom>
          <a:solidFill>
            <a:srgbClr val="CCFF66"/>
          </a:solidFill>
          <a:ln w="25399">
            <a:solidFill>
              <a:schemeClr val="tx1"/>
            </a:solidFill>
            <a:miter lim="800000"/>
            <a:headEnd/>
            <a:tailEnd/>
          </a:ln>
        </p:spPr>
        <p:txBody>
          <a:bodyPr wrap="none" anchor="ctr"/>
          <a:lstStyle/>
          <a:p>
            <a:pPr algn="ctr"/>
            <a:r>
              <a:rPr lang="en-US" sz="2000"/>
              <a:t>FIFO</a:t>
            </a:r>
          </a:p>
        </p:txBody>
      </p:sp>
      <p:sp>
        <p:nvSpPr>
          <p:cNvPr id="94235" name="Line 41"/>
          <p:cNvSpPr>
            <a:spLocks noChangeShapeType="1"/>
          </p:cNvSpPr>
          <p:nvPr/>
        </p:nvSpPr>
        <p:spPr bwMode="auto">
          <a:xfrm>
            <a:off x="1422400" y="3481388"/>
            <a:ext cx="10160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4236" name="Line 42"/>
          <p:cNvSpPr>
            <a:spLocks noChangeShapeType="1"/>
          </p:cNvSpPr>
          <p:nvPr/>
        </p:nvSpPr>
        <p:spPr bwMode="auto">
          <a:xfrm>
            <a:off x="1422400" y="3692525"/>
            <a:ext cx="101600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4237" name="Line 43"/>
          <p:cNvSpPr>
            <a:spLocks noChangeShapeType="1"/>
          </p:cNvSpPr>
          <p:nvPr/>
        </p:nvSpPr>
        <p:spPr bwMode="auto">
          <a:xfrm>
            <a:off x="1930400" y="3798888"/>
            <a:ext cx="0" cy="211137"/>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38" name="Line 45"/>
          <p:cNvSpPr>
            <a:spLocks noChangeShapeType="1"/>
          </p:cNvSpPr>
          <p:nvPr/>
        </p:nvSpPr>
        <p:spPr bwMode="auto">
          <a:xfrm>
            <a:off x="2438400" y="3429000"/>
            <a:ext cx="33528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39" name="Rectangle 46"/>
          <p:cNvSpPr>
            <a:spLocks noChangeArrowheads="1"/>
          </p:cNvSpPr>
          <p:nvPr/>
        </p:nvSpPr>
        <p:spPr bwMode="auto">
          <a:xfrm>
            <a:off x="3027363" y="3094038"/>
            <a:ext cx="568325" cy="401637"/>
          </a:xfrm>
          <a:prstGeom prst="rect">
            <a:avLst/>
          </a:prstGeom>
          <a:noFill/>
          <a:ln w="9525">
            <a:noFill/>
            <a:miter lim="800000"/>
            <a:headEnd/>
            <a:tailEnd/>
          </a:ln>
        </p:spPr>
        <p:txBody>
          <a:bodyPr wrap="none" lIns="92075" tIns="46038" rIns="92075" bIns="46038">
            <a:spAutoFit/>
          </a:bodyPr>
          <a:lstStyle/>
          <a:p>
            <a:r>
              <a:rPr lang="en-US" sz="2000"/>
              <a:t>Full</a:t>
            </a:r>
          </a:p>
        </p:txBody>
      </p:sp>
      <p:sp>
        <p:nvSpPr>
          <p:cNvPr id="94240" name="Rectangle 49"/>
          <p:cNvSpPr>
            <a:spLocks noChangeArrowheads="1"/>
          </p:cNvSpPr>
          <p:nvPr/>
        </p:nvSpPr>
        <p:spPr bwMode="auto">
          <a:xfrm>
            <a:off x="2946400" y="3798888"/>
            <a:ext cx="1625600" cy="400050"/>
          </a:xfrm>
          <a:prstGeom prst="rect">
            <a:avLst/>
          </a:prstGeom>
          <a:noFill/>
          <a:ln w="9525">
            <a:noFill/>
            <a:miter lim="800000"/>
            <a:headEnd/>
            <a:tailEnd/>
          </a:ln>
        </p:spPr>
        <p:txBody>
          <a:bodyPr wrap="none" lIns="92075" tIns="46038" rIns="92075" bIns="46038">
            <a:spAutoFit/>
          </a:bodyPr>
          <a:lstStyle/>
          <a:p>
            <a:r>
              <a:rPr lang="en-US" sz="2000"/>
              <a:t>DataReady</a:t>
            </a:r>
          </a:p>
        </p:txBody>
      </p:sp>
      <p:sp>
        <p:nvSpPr>
          <p:cNvPr id="94241" name="Line 56"/>
          <p:cNvSpPr>
            <a:spLocks noChangeShapeType="1"/>
          </p:cNvSpPr>
          <p:nvPr/>
        </p:nvSpPr>
        <p:spPr bwMode="auto">
          <a:xfrm>
            <a:off x="5283200" y="2795588"/>
            <a:ext cx="5080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42" name="Line 57"/>
          <p:cNvSpPr>
            <a:spLocks noChangeShapeType="1"/>
          </p:cNvSpPr>
          <p:nvPr/>
        </p:nvSpPr>
        <p:spPr bwMode="auto">
          <a:xfrm>
            <a:off x="5791200" y="2795588"/>
            <a:ext cx="0" cy="211137"/>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43" name="Line 58"/>
          <p:cNvSpPr>
            <a:spLocks noChangeShapeType="1"/>
          </p:cNvSpPr>
          <p:nvPr/>
        </p:nvSpPr>
        <p:spPr bwMode="auto">
          <a:xfrm flipH="1">
            <a:off x="5486400" y="3006725"/>
            <a:ext cx="30480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4244" name="Line 59"/>
          <p:cNvSpPr>
            <a:spLocks noChangeShapeType="1"/>
          </p:cNvSpPr>
          <p:nvPr/>
        </p:nvSpPr>
        <p:spPr bwMode="auto">
          <a:xfrm>
            <a:off x="5486400" y="3113088"/>
            <a:ext cx="304800" cy="0"/>
          </a:xfrm>
          <a:prstGeom prst="line">
            <a:avLst/>
          </a:prstGeom>
          <a:noFill/>
          <a:ln w="25399">
            <a:solidFill>
              <a:srgbClr val="868686"/>
            </a:solidFill>
            <a:round/>
            <a:headEnd type="none" w="sm" len="sm"/>
            <a:tailEnd type="none" w="sm" len="sm"/>
          </a:ln>
        </p:spPr>
        <p:txBody>
          <a:bodyPr wrap="none" anchor="ctr"/>
          <a:lstStyle/>
          <a:p>
            <a:endParaRPr lang="en-GB"/>
          </a:p>
        </p:txBody>
      </p:sp>
      <p:grpSp>
        <p:nvGrpSpPr>
          <p:cNvPr id="94245" name="Group 62"/>
          <p:cNvGrpSpPr>
            <a:grpSpLocks/>
          </p:cNvGrpSpPr>
          <p:nvPr/>
        </p:nvGrpSpPr>
        <p:grpSpPr bwMode="auto">
          <a:xfrm>
            <a:off x="4978400" y="3270250"/>
            <a:ext cx="677863" cy="300038"/>
            <a:chOff x="2408" y="2984"/>
            <a:chExt cx="320" cy="272"/>
          </a:xfrm>
        </p:grpSpPr>
        <p:sp>
          <p:nvSpPr>
            <p:cNvPr id="94259" name="Oval 60"/>
            <p:cNvSpPr>
              <a:spLocks noChangeArrowheads="1"/>
            </p:cNvSpPr>
            <p:nvPr/>
          </p:nvSpPr>
          <p:spPr bwMode="auto">
            <a:xfrm>
              <a:off x="2408" y="3080"/>
              <a:ext cx="80" cy="80"/>
            </a:xfrm>
            <a:prstGeom prst="ellipse">
              <a:avLst/>
            </a:prstGeom>
            <a:solidFill>
              <a:srgbClr val="FFFFCC"/>
            </a:solidFill>
            <a:ln w="25399">
              <a:solidFill>
                <a:schemeClr val="tx1"/>
              </a:solidFill>
              <a:round/>
              <a:headEnd/>
              <a:tailEnd/>
            </a:ln>
          </p:spPr>
          <p:txBody>
            <a:bodyPr wrap="none" anchor="ctr"/>
            <a:lstStyle/>
            <a:p>
              <a:endParaRPr lang="en-GB"/>
            </a:p>
          </p:txBody>
        </p:sp>
        <p:sp>
          <p:nvSpPr>
            <p:cNvPr id="94260" name="AutoShape 61"/>
            <p:cNvSpPr>
              <a:spLocks noChangeArrowheads="1"/>
            </p:cNvSpPr>
            <p:nvPr/>
          </p:nvSpPr>
          <p:spPr bwMode="auto">
            <a:xfrm rot="5400000">
              <a:off x="2480" y="3008"/>
              <a:ext cx="272" cy="224"/>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p>
          </p:txBody>
        </p:sp>
      </p:grpSp>
      <p:sp>
        <p:nvSpPr>
          <p:cNvPr id="94246" name="AutoShape 64"/>
          <p:cNvSpPr>
            <a:spLocks noChangeArrowheads="1"/>
          </p:cNvSpPr>
          <p:nvPr/>
        </p:nvSpPr>
        <p:spPr bwMode="auto">
          <a:xfrm flipH="1">
            <a:off x="4876800" y="2954338"/>
            <a:ext cx="609600" cy="211137"/>
          </a:xfrm>
          <a:prstGeom prst="flowChartDelay">
            <a:avLst/>
          </a:prstGeom>
          <a:solidFill>
            <a:srgbClr val="FFFFCC"/>
          </a:solidFill>
          <a:ln w="25400">
            <a:solidFill>
              <a:schemeClr val="tx1"/>
            </a:solidFill>
            <a:miter lim="800000"/>
            <a:headEnd type="none" w="sm" len="sm"/>
            <a:tailEnd type="none" w="sm" len="sm"/>
          </a:ln>
        </p:spPr>
        <p:txBody>
          <a:bodyPr wrap="none" anchor="ctr"/>
          <a:lstStyle/>
          <a:p>
            <a:pPr algn="ctr"/>
            <a:r>
              <a:rPr lang="en-US" sz="1600"/>
              <a:t>and</a:t>
            </a:r>
          </a:p>
        </p:txBody>
      </p:sp>
      <p:grpSp>
        <p:nvGrpSpPr>
          <p:cNvPr id="94247" name="Group 65"/>
          <p:cNvGrpSpPr>
            <a:grpSpLocks/>
          </p:cNvGrpSpPr>
          <p:nvPr/>
        </p:nvGrpSpPr>
        <p:grpSpPr bwMode="auto">
          <a:xfrm>
            <a:off x="1247775" y="4959350"/>
            <a:ext cx="1344613" cy="469900"/>
            <a:chOff x="721" y="4472"/>
            <a:chExt cx="527" cy="428"/>
          </a:xfrm>
        </p:grpSpPr>
        <p:grpSp>
          <p:nvGrpSpPr>
            <p:cNvPr id="94252" name="Group 66"/>
            <p:cNvGrpSpPr>
              <a:grpSpLocks/>
            </p:cNvGrpSpPr>
            <p:nvPr/>
          </p:nvGrpSpPr>
          <p:grpSpPr bwMode="auto">
            <a:xfrm>
              <a:off x="721" y="4472"/>
              <a:ext cx="527" cy="369"/>
              <a:chOff x="721" y="4472"/>
              <a:chExt cx="527" cy="369"/>
            </a:xfrm>
          </p:grpSpPr>
          <p:sp>
            <p:nvSpPr>
              <p:cNvPr id="94254" name="Oval 67"/>
              <p:cNvSpPr>
                <a:spLocks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p>
            </p:txBody>
          </p:sp>
          <p:sp>
            <p:nvSpPr>
              <p:cNvPr id="94255" name="Rectangle 68"/>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p>
            </p:txBody>
          </p:sp>
          <p:sp>
            <p:nvSpPr>
              <p:cNvPr id="94256" name="Oval 69"/>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p>
            </p:txBody>
          </p:sp>
          <p:sp>
            <p:nvSpPr>
              <p:cNvPr id="94257" name="Line 70"/>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4258" name="Line 71"/>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4253" name="Rectangle 72"/>
            <p:cNvSpPr>
              <a:spLocks noChangeArrowheads="1"/>
            </p:cNvSpPr>
            <p:nvPr/>
          </p:nvSpPr>
          <p:spPr bwMode="auto">
            <a:xfrm>
              <a:off x="729" y="4535"/>
              <a:ext cx="443" cy="365"/>
            </a:xfrm>
            <a:prstGeom prst="rect">
              <a:avLst/>
            </a:prstGeom>
            <a:noFill/>
            <a:ln w="9525">
              <a:noFill/>
              <a:miter lim="800000"/>
              <a:headEnd/>
              <a:tailEnd/>
            </a:ln>
          </p:spPr>
          <p:txBody>
            <a:bodyPr wrap="none" lIns="92075" tIns="46038" rIns="92075" bIns="46038">
              <a:spAutoFit/>
            </a:bodyPr>
            <a:lstStyle/>
            <a:p>
              <a:r>
                <a:rPr lang="en-US" sz="2000"/>
                <a:t>storage</a:t>
              </a:r>
            </a:p>
          </p:txBody>
        </p:sp>
      </p:grpSp>
      <p:sp>
        <p:nvSpPr>
          <p:cNvPr id="94248" name="Line 36"/>
          <p:cNvSpPr>
            <a:spLocks noChangeShapeType="1"/>
          </p:cNvSpPr>
          <p:nvPr/>
        </p:nvSpPr>
        <p:spPr bwMode="auto">
          <a:xfrm>
            <a:off x="1930400" y="4748213"/>
            <a:ext cx="0" cy="211137"/>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4249" name="Freeform 73"/>
          <p:cNvSpPr>
            <a:spLocks/>
          </p:cNvSpPr>
          <p:nvPr/>
        </p:nvSpPr>
        <p:spPr bwMode="auto">
          <a:xfrm>
            <a:off x="2438400" y="3744913"/>
            <a:ext cx="495300" cy="474662"/>
          </a:xfrm>
          <a:custGeom>
            <a:avLst/>
            <a:gdLst>
              <a:gd name="T0" fmla="*/ 0 w 234"/>
              <a:gd name="T1" fmla="*/ 0 h 432"/>
              <a:gd name="T2" fmla="*/ 430106667 w 234"/>
              <a:gd name="T3" fmla="*/ 0 h 432"/>
              <a:gd name="T4" fmla="*/ 1048385000 w 234"/>
              <a:gd name="T5" fmla="*/ 166601967 h 432"/>
              <a:gd name="T6" fmla="*/ 967740000 w 234"/>
              <a:gd name="T7" fmla="*/ 376665173 h 432"/>
              <a:gd name="T8" fmla="*/ 215053333 w 234"/>
              <a:gd name="T9" fmla="*/ 521537070 h 432"/>
              <a:gd name="T10" fmla="*/ 0 60000 65536"/>
              <a:gd name="T11" fmla="*/ 0 60000 65536"/>
              <a:gd name="T12" fmla="*/ 0 60000 65536"/>
              <a:gd name="T13" fmla="*/ 0 60000 65536"/>
              <a:gd name="T14" fmla="*/ 0 60000 65536"/>
              <a:gd name="T15" fmla="*/ 0 w 234"/>
              <a:gd name="T16" fmla="*/ 0 h 432"/>
              <a:gd name="T17" fmla="*/ 234 w 234"/>
              <a:gd name="T18" fmla="*/ 432 h 432"/>
            </a:gdLst>
            <a:ahLst/>
            <a:cxnLst>
              <a:cxn ang="T10">
                <a:pos x="T0" y="T1"/>
              </a:cxn>
              <a:cxn ang="T11">
                <a:pos x="T2" y="T3"/>
              </a:cxn>
              <a:cxn ang="T12">
                <a:pos x="T4" y="T5"/>
              </a:cxn>
              <a:cxn ang="T13">
                <a:pos x="T6" y="T7"/>
              </a:cxn>
              <a:cxn ang="T14">
                <a:pos x="T8" y="T9"/>
              </a:cxn>
            </a:cxnLst>
            <a:rect l="T15" t="T16" r="T17" b="T18"/>
            <a:pathLst>
              <a:path w="234" h="432">
                <a:moveTo>
                  <a:pt x="0" y="0"/>
                </a:moveTo>
                <a:lnTo>
                  <a:pt x="96" y="0"/>
                </a:lnTo>
                <a:cubicBezTo>
                  <a:pt x="135" y="23"/>
                  <a:pt x="214" y="86"/>
                  <a:pt x="234" y="138"/>
                </a:cubicBezTo>
                <a:lnTo>
                  <a:pt x="216" y="312"/>
                </a:lnTo>
                <a:lnTo>
                  <a:pt x="48" y="432"/>
                </a:lnTo>
              </a:path>
            </a:pathLst>
          </a:custGeom>
          <a:noFill/>
          <a:ln w="25400">
            <a:solidFill>
              <a:schemeClr val="bg2"/>
            </a:solidFill>
            <a:round/>
            <a:headEnd type="none" w="sm" len="sm"/>
            <a:tailEnd type="stealth" w="med" len="med"/>
          </a:ln>
        </p:spPr>
        <p:txBody>
          <a:bodyPr wrap="none" anchor="ctr"/>
          <a:lstStyle/>
          <a:p>
            <a:endParaRPr lang="en-GB"/>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4000" smtClean="0"/>
              <a:t>Triggered read-out</a:t>
            </a:r>
            <a:endParaRPr lang="en-US" sz="4000"/>
          </a:p>
        </p:txBody>
      </p:sp>
      <p:sp>
        <p:nvSpPr>
          <p:cNvPr id="239619" name="Rectangle 3"/>
          <p:cNvSpPr>
            <a:spLocks noGrp="1" noChangeArrowheads="1"/>
          </p:cNvSpPr>
          <p:nvPr>
            <p:ph idx="1"/>
          </p:nvPr>
        </p:nvSpPr>
        <p:spPr>
          <a:xfrm>
            <a:off x="457200" y="1145220"/>
            <a:ext cx="5766047" cy="3666477"/>
          </a:xfrm>
        </p:spPr>
        <p:txBody>
          <a:bodyPr>
            <a:normAutofit/>
          </a:bodyPr>
          <a:lstStyle/>
          <a:p>
            <a:pPr marL="457200" indent="-457200">
              <a:lnSpc>
                <a:spcPct val="80000"/>
              </a:lnSpc>
            </a:pPr>
            <a:r>
              <a:rPr lang="en-US" sz="1800" smtClean="0"/>
              <a:t>Trigger </a:t>
            </a:r>
            <a:r>
              <a:rPr lang="en-US" sz="1800"/>
              <a:t>processing requires some data transmission and processing time to make decision so front-ends </a:t>
            </a:r>
            <a:r>
              <a:rPr lang="en-US" sz="1800">
                <a:solidFill>
                  <a:srgbClr val="FF0000"/>
                </a:solidFill>
              </a:rPr>
              <a:t>must buffer data </a:t>
            </a:r>
            <a:r>
              <a:rPr lang="en-US" sz="1800"/>
              <a:t>during this </a:t>
            </a:r>
            <a:r>
              <a:rPr lang="en-US" sz="1800" smtClean="0"/>
              <a:t>time. This is called the </a:t>
            </a:r>
            <a:r>
              <a:rPr lang="en-US" sz="1800" smtClean="0">
                <a:solidFill>
                  <a:srgbClr val="FF0000"/>
                </a:solidFill>
              </a:rPr>
              <a:t>trigger latency</a:t>
            </a:r>
            <a:endParaRPr lang="en-US" sz="1800">
              <a:solidFill>
                <a:srgbClr val="FF0000"/>
              </a:solidFill>
            </a:endParaRPr>
          </a:p>
          <a:p>
            <a:pPr marL="457200" indent="-457200">
              <a:lnSpc>
                <a:spcPct val="80000"/>
              </a:lnSpc>
            </a:pPr>
            <a:r>
              <a:rPr lang="en-US" sz="1800"/>
              <a:t>For constant high rate experiments a “pipeline” buffer is needed in all front-end detector channels: </a:t>
            </a:r>
            <a:br>
              <a:rPr lang="en-US" sz="1800"/>
            </a:br>
            <a:r>
              <a:rPr lang="en-US" sz="1800"/>
              <a:t>analog or digital</a:t>
            </a:r>
          </a:p>
          <a:p>
            <a:pPr marL="800100" lvl="1" indent="-342900">
              <a:lnSpc>
                <a:spcPct val="80000"/>
              </a:lnSpc>
              <a:buFontTx/>
              <a:buAutoNum type="arabicPeriod"/>
            </a:pPr>
            <a:r>
              <a:rPr lang="en-US" sz="1400"/>
              <a:t>Real clocked pipeline (high power, large area, bad for analog)</a:t>
            </a:r>
          </a:p>
          <a:p>
            <a:pPr marL="800100" lvl="1" indent="-342900">
              <a:lnSpc>
                <a:spcPct val="80000"/>
              </a:lnSpc>
              <a:buFontTx/>
              <a:buAutoNum type="arabicPeriod"/>
            </a:pPr>
            <a:r>
              <a:rPr lang="en-US" sz="1400"/>
              <a:t>Circular buffer </a:t>
            </a:r>
          </a:p>
          <a:p>
            <a:pPr marL="800100" lvl="1" indent="-342900">
              <a:lnSpc>
                <a:spcPct val="80000"/>
              </a:lnSpc>
              <a:buFontTx/>
              <a:buAutoNum type="arabicPeriod"/>
            </a:pPr>
            <a:r>
              <a:rPr lang="en-US" sz="1400"/>
              <a:t>Time tagged (zero suppressed latency buffer based on time information</a:t>
            </a:r>
            <a:r>
              <a:rPr lang="en-US" sz="1400" smtClean="0"/>
              <a:t>)</a:t>
            </a:r>
            <a:endParaRPr lang="en-US" sz="1400"/>
          </a:p>
        </p:txBody>
      </p:sp>
      <p:sp>
        <p:nvSpPr>
          <p:cNvPr id="80" name="Footer Placeholder 4"/>
          <p:cNvSpPr>
            <a:spLocks noGrp="1"/>
          </p:cNvSpPr>
          <p:nvPr>
            <p:ph type="ftr" sz="quarter" idx="10"/>
          </p:nvPr>
        </p:nvSpPr>
        <p:spPr>
          <a:xfrm>
            <a:off x="1471353" y="6477429"/>
            <a:ext cx="4959610" cy="255587"/>
          </a:xfrm>
        </p:spPr>
        <p:txBody>
          <a:bodyPr/>
          <a:lstStyle/>
          <a:p>
            <a:r>
              <a:rPr lang="en-US" smtClean="0"/>
              <a:t>Intro to Detector Readout ISOTDAQ  2011, N. Neufeld CERN/PH</a:t>
            </a:r>
            <a:endParaRPr lang="en-US"/>
          </a:p>
        </p:txBody>
      </p:sp>
      <p:sp>
        <p:nvSpPr>
          <p:cNvPr id="81" name="Slide Number Placeholder 80"/>
          <p:cNvSpPr>
            <a:spLocks noGrp="1"/>
          </p:cNvSpPr>
          <p:nvPr>
            <p:ph type="sldNum" sz="quarter" idx="11"/>
          </p:nvPr>
        </p:nvSpPr>
        <p:spPr/>
        <p:txBody>
          <a:bodyPr/>
          <a:lstStyle/>
          <a:p>
            <a:fld id="{9ECC0FC1-A78D-46C6-BB12-B0D98A81EE04}" type="slidenum">
              <a:rPr lang="en-US" smtClean="0"/>
              <a:pPr/>
              <a:t>56</a:t>
            </a:fld>
            <a:endParaRPr lang="en-US"/>
          </a:p>
        </p:txBody>
      </p:sp>
      <p:pic>
        <p:nvPicPr>
          <p:cNvPr id="239621" name="Picture 5" descr="ATLAS_overview"/>
          <p:cNvPicPr>
            <a:picLocks noChangeAspect="1" noChangeArrowheads="1"/>
          </p:cNvPicPr>
          <p:nvPr/>
        </p:nvPicPr>
        <p:blipFill>
          <a:blip r:embed="rId2"/>
          <a:srcRect l="25546" t="38242" r="23361" b="29454"/>
          <a:stretch>
            <a:fillRect/>
          </a:stretch>
        </p:blipFill>
        <p:spPr bwMode="auto">
          <a:xfrm>
            <a:off x="6256338" y="836613"/>
            <a:ext cx="2887662" cy="3132137"/>
          </a:xfrm>
          <a:prstGeom prst="rect">
            <a:avLst/>
          </a:prstGeom>
          <a:noFill/>
        </p:spPr>
      </p:pic>
      <p:pic>
        <p:nvPicPr>
          <p:cNvPr id="239620" name="Picture 4"/>
          <p:cNvPicPr>
            <a:picLocks noChangeAspect="1" noChangeArrowheads="1"/>
          </p:cNvPicPr>
          <p:nvPr/>
        </p:nvPicPr>
        <p:blipFill>
          <a:blip r:embed="rId3"/>
          <a:srcRect/>
          <a:stretch>
            <a:fillRect/>
          </a:stretch>
        </p:blipFill>
        <p:spPr bwMode="auto">
          <a:xfrm>
            <a:off x="6624638" y="3897313"/>
            <a:ext cx="2303462" cy="1890712"/>
          </a:xfrm>
          <a:prstGeom prst="rect">
            <a:avLst/>
          </a:prstGeom>
          <a:noFill/>
        </p:spPr>
      </p:pic>
      <p:sp>
        <p:nvSpPr>
          <p:cNvPr id="239622" name="Line 6"/>
          <p:cNvSpPr>
            <a:spLocks noChangeShapeType="1"/>
          </p:cNvSpPr>
          <p:nvPr/>
        </p:nvSpPr>
        <p:spPr bwMode="auto">
          <a:xfrm>
            <a:off x="361950" y="4728529"/>
            <a:ext cx="504825" cy="0"/>
          </a:xfrm>
          <a:prstGeom prst="line">
            <a:avLst/>
          </a:prstGeom>
          <a:noFill/>
          <a:ln w="9525">
            <a:solidFill>
              <a:schemeClr val="tx1"/>
            </a:solidFill>
            <a:round/>
            <a:headEnd/>
            <a:tailEnd/>
          </a:ln>
          <a:effectLst/>
        </p:spPr>
        <p:txBody>
          <a:bodyPr wrap="none" anchor="ctr"/>
          <a:lstStyle/>
          <a:p>
            <a:endParaRPr lang="en-US"/>
          </a:p>
        </p:txBody>
      </p:sp>
      <p:sp>
        <p:nvSpPr>
          <p:cNvPr id="239623" name="Line 7"/>
          <p:cNvSpPr>
            <a:spLocks noChangeShapeType="1"/>
          </p:cNvSpPr>
          <p:nvPr/>
        </p:nvSpPr>
        <p:spPr bwMode="auto">
          <a:xfrm flipH="1" flipV="1">
            <a:off x="611188" y="4003041"/>
            <a:ext cx="1587" cy="725488"/>
          </a:xfrm>
          <a:prstGeom prst="line">
            <a:avLst/>
          </a:prstGeom>
          <a:noFill/>
          <a:ln w="9525">
            <a:solidFill>
              <a:schemeClr val="tx1"/>
            </a:solidFill>
            <a:round/>
            <a:headEnd/>
            <a:tailEnd/>
          </a:ln>
          <a:effectLst/>
        </p:spPr>
        <p:txBody>
          <a:bodyPr wrap="none" anchor="ctr"/>
          <a:lstStyle/>
          <a:p>
            <a:endParaRPr lang="en-US"/>
          </a:p>
        </p:txBody>
      </p:sp>
      <p:sp>
        <p:nvSpPr>
          <p:cNvPr id="239624" name="Line 8"/>
          <p:cNvSpPr>
            <a:spLocks noChangeShapeType="1"/>
          </p:cNvSpPr>
          <p:nvPr/>
        </p:nvSpPr>
        <p:spPr bwMode="auto">
          <a:xfrm>
            <a:off x="611188" y="4290379"/>
            <a:ext cx="360362" cy="0"/>
          </a:xfrm>
          <a:prstGeom prst="line">
            <a:avLst/>
          </a:prstGeom>
          <a:noFill/>
          <a:ln w="9525">
            <a:solidFill>
              <a:schemeClr val="tx1"/>
            </a:solidFill>
            <a:round/>
            <a:headEnd/>
            <a:tailEnd/>
          </a:ln>
          <a:effectLst/>
        </p:spPr>
        <p:txBody>
          <a:bodyPr wrap="none" anchor="ctr"/>
          <a:lstStyle/>
          <a:p>
            <a:endParaRPr lang="en-US"/>
          </a:p>
        </p:txBody>
      </p:sp>
      <p:sp>
        <p:nvSpPr>
          <p:cNvPr id="239625" name="Line 9"/>
          <p:cNvSpPr>
            <a:spLocks noChangeShapeType="1"/>
          </p:cNvSpPr>
          <p:nvPr/>
        </p:nvSpPr>
        <p:spPr bwMode="auto">
          <a:xfrm>
            <a:off x="971550" y="4145916"/>
            <a:ext cx="0" cy="288925"/>
          </a:xfrm>
          <a:prstGeom prst="line">
            <a:avLst/>
          </a:prstGeom>
          <a:noFill/>
          <a:ln w="9525">
            <a:solidFill>
              <a:schemeClr val="tx1"/>
            </a:solidFill>
            <a:round/>
            <a:headEnd/>
            <a:tailEnd/>
          </a:ln>
          <a:effectLst/>
        </p:spPr>
        <p:txBody>
          <a:bodyPr wrap="none" anchor="ctr"/>
          <a:lstStyle/>
          <a:p>
            <a:endParaRPr lang="en-US"/>
          </a:p>
        </p:txBody>
      </p:sp>
      <p:sp>
        <p:nvSpPr>
          <p:cNvPr id="239626" name="Line 10"/>
          <p:cNvSpPr>
            <a:spLocks noChangeShapeType="1"/>
          </p:cNvSpPr>
          <p:nvPr/>
        </p:nvSpPr>
        <p:spPr bwMode="auto">
          <a:xfrm>
            <a:off x="1042988" y="4145916"/>
            <a:ext cx="0" cy="288925"/>
          </a:xfrm>
          <a:prstGeom prst="line">
            <a:avLst/>
          </a:prstGeom>
          <a:noFill/>
          <a:ln w="9525">
            <a:solidFill>
              <a:schemeClr val="tx1"/>
            </a:solidFill>
            <a:round/>
            <a:headEnd/>
            <a:tailEnd/>
          </a:ln>
          <a:effectLst/>
        </p:spPr>
        <p:txBody>
          <a:bodyPr wrap="none" anchor="ctr"/>
          <a:lstStyle/>
          <a:p>
            <a:endParaRPr lang="en-US"/>
          </a:p>
        </p:txBody>
      </p:sp>
      <p:sp>
        <p:nvSpPr>
          <p:cNvPr id="239627" name="Line 11"/>
          <p:cNvSpPr>
            <a:spLocks noChangeShapeType="1"/>
          </p:cNvSpPr>
          <p:nvPr/>
        </p:nvSpPr>
        <p:spPr bwMode="auto">
          <a:xfrm>
            <a:off x="1042988" y="4290379"/>
            <a:ext cx="396875" cy="0"/>
          </a:xfrm>
          <a:prstGeom prst="line">
            <a:avLst/>
          </a:prstGeom>
          <a:noFill/>
          <a:ln w="9525">
            <a:solidFill>
              <a:schemeClr val="tx1"/>
            </a:solidFill>
            <a:round/>
            <a:headEnd/>
            <a:tailEnd/>
          </a:ln>
          <a:effectLst/>
        </p:spPr>
        <p:txBody>
          <a:bodyPr wrap="none" anchor="ctr"/>
          <a:lstStyle/>
          <a:p>
            <a:endParaRPr lang="en-US"/>
          </a:p>
        </p:txBody>
      </p:sp>
      <p:sp>
        <p:nvSpPr>
          <p:cNvPr id="239628" name="Line 12"/>
          <p:cNvSpPr>
            <a:spLocks noChangeShapeType="1"/>
          </p:cNvSpPr>
          <p:nvPr/>
        </p:nvSpPr>
        <p:spPr bwMode="auto">
          <a:xfrm>
            <a:off x="1441450" y="4188779"/>
            <a:ext cx="0" cy="539750"/>
          </a:xfrm>
          <a:prstGeom prst="line">
            <a:avLst/>
          </a:prstGeom>
          <a:noFill/>
          <a:ln w="9525">
            <a:solidFill>
              <a:schemeClr val="tx1"/>
            </a:solidFill>
            <a:round/>
            <a:headEnd/>
            <a:tailEnd/>
          </a:ln>
          <a:effectLst/>
        </p:spPr>
        <p:txBody>
          <a:bodyPr wrap="none" anchor="ctr"/>
          <a:lstStyle/>
          <a:p>
            <a:endParaRPr lang="en-US"/>
          </a:p>
        </p:txBody>
      </p:sp>
      <p:sp>
        <p:nvSpPr>
          <p:cNvPr id="239629" name="Line 13"/>
          <p:cNvSpPr>
            <a:spLocks noChangeShapeType="1"/>
          </p:cNvSpPr>
          <p:nvPr/>
        </p:nvSpPr>
        <p:spPr bwMode="auto">
          <a:xfrm>
            <a:off x="1404938" y="4728529"/>
            <a:ext cx="252412" cy="0"/>
          </a:xfrm>
          <a:prstGeom prst="line">
            <a:avLst/>
          </a:prstGeom>
          <a:noFill/>
          <a:ln w="9525">
            <a:solidFill>
              <a:schemeClr val="tx1"/>
            </a:solidFill>
            <a:round/>
            <a:headEnd/>
            <a:tailEnd/>
          </a:ln>
          <a:effectLst/>
        </p:spPr>
        <p:txBody>
          <a:bodyPr wrap="none" anchor="ctr"/>
          <a:lstStyle/>
          <a:p>
            <a:endParaRPr lang="en-US"/>
          </a:p>
        </p:txBody>
      </p:sp>
      <p:sp>
        <p:nvSpPr>
          <p:cNvPr id="239630" name="Line 14"/>
          <p:cNvSpPr>
            <a:spLocks noChangeShapeType="1"/>
          </p:cNvSpPr>
          <p:nvPr/>
        </p:nvSpPr>
        <p:spPr bwMode="auto">
          <a:xfrm>
            <a:off x="611188" y="4003041"/>
            <a:ext cx="252412" cy="0"/>
          </a:xfrm>
          <a:prstGeom prst="line">
            <a:avLst/>
          </a:prstGeom>
          <a:noFill/>
          <a:ln w="9525">
            <a:solidFill>
              <a:schemeClr val="tx1"/>
            </a:solidFill>
            <a:round/>
            <a:headEnd/>
            <a:tailEnd/>
          </a:ln>
          <a:effectLst/>
        </p:spPr>
        <p:txBody>
          <a:bodyPr wrap="none" anchor="ctr"/>
          <a:lstStyle/>
          <a:p>
            <a:endParaRPr lang="en-US"/>
          </a:p>
        </p:txBody>
      </p:sp>
      <p:sp>
        <p:nvSpPr>
          <p:cNvPr id="239631" name="Line 15"/>
          <p:cNvSpPr>
            <a:spLocks noChangeShapeType="1"/>
          </p:cNvSpPr>
          <p:nvPr/>
        </p:nvSpPr>
        <p:spPr bwMode="auto">
          <a:xfrm>
            <a:off x="1187450" y="4003041"/>
            <a:ext cx="252413" cy="0"/>
          </a:xfrm>
          <a:prstGeom prst="line">
            <a:avLst/>
          </a:prstGeom>
          <a:noFill/>
          <a:ln w="9525">
            <a:solidFill>
              <a:schemeClr val="tx1"/>
            </a:solidFill>
            <a:round/>
            <a:headEnd/>
            <a:tailEnd/>
          </a:ln>
          <a:effectLst/>
        </p:spPr>
        <p:txBody>
          <a:bodyPr wrap="none" anchor="ctr"/>
          <a:lstStyle/>
          <a:p>
            <a:endParaRPr lang="en-US"/>
          </a:p>
        </p:txBody>
      </p:sp>
      <p:sp>
        <p:nvSpPr>
          <p:cNvPr id="239632" name="Line 16"/>
          <p:cNvSpPr>
            <a:spLocks noChangeShapeType="1"/>
          </p:cNvSpPr>
          <p:nvPr/>
        </p:nvSpPr>
        <p:spPr bwMode="auto">
          <a:xfrm>
            <a:off x="1439863" y="4003041"/>
            <a:ext cx="0" cy="323850"/>
          </a:xfrm>
          <a:prstGeom prst="line">
            <a:avLst/>
          </a:prstGeom>
          <a:noFill/>
          <a:ln w="9525">
            <a:solidFill>
              <a:schemeClr val="tx1"/>
            </a:solidFill>
            <a:round/>
            <a:headEnd/>
            <a:tailEnd/>
          </a:ln>
          <a:effectLst/>
        </p:spPr>
        <p:txBody>
          <a:bodyPr wrap="none" anchor="ctr"/>
          <a:lstStyle/>
          <a:p>
            <a:endParaRPr lang="en-US"/>
          </a:p>
        </p:txBody>
      </p:sp>
      <p:sp>
        <p:nvSpPr>
          <p:cNvPr id="239633" name="Rectangle 17"/>
          <p:cNvSpPr>
            <a:spLocks noChangeArrowheads="1"/>
          </p:cNvSpPr>
          <p:nvPr/>
        </p:nvSpPr>
        <p:spPr bwMode="auto">
          <a:xfrm>
            <a:off x="5219700" y="5450841"/>
            <a:ext cx="576263" cy="504825"/>
          </a:xfrm>
          <a:prstGeom prst="rect">
            <a:avLst/>
          </a:prstGeom>
          <a:solidFill>
            <a:srgbClr val="FFCC00"/>
          </a:solidFill>
          <a:ln w="9525" algn="ctr">
            <a:solidFill>
              <a:schemeClr val="tx1"/>
            </a:solidFill>
            <a:miter lim="800000"/>
            <a:headEnd/>
            <a:tailEnd/>
          </a:ln>
          <a:effectLst/>
        </p:spPr>
        <p:txBody>
          <a:bodyPr wrap="none" anchor="ctr"/>
          <a:lstStyle/>
          <a:p>
            <a:r>
              <a:rPr lang="en-US"/>
              <a:t>ADC</a:t>
            </a:r>
          </a:p>
        </p:txBody>
      </p:sp>
      <p:sp>
        <p:nvSpPr>
          <p:cNvPr id="239634" name="Line 18"/>
          <p:cNvSpPr>
            <a:spLocks noChangeShapeType="1"/>
          </p:cNvSpPr>
          <p:nvPr/>
        </p:nvSpPr>
        <p:spPr bwMode="auto">
          <a:xfrm>
            <a:off x="5795963" y="5703254"/>
            <a:ext cx="39528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35" name="Rectangle 19"/>
          <p:cNvSpPr>
            <a:spLocks noChangeArrowheads="1"/>
          </p:cNvSpPr>
          <p:nvPr/>
        </p:nvSpPr>
        <p:spPr bwMode="auto">
          <a:xfrm>
            <a:off x="6191250" y="5415916"/>
            <a:ext cx="539750" cy="576263"/>
          </a:xfrm>
          <a:prstGeom prst="rect">
            <a:avLst/>
          </a:prstGeom>
          <a:solidFill>
            <a:schemeClr val="accent1"/>
          </a:solidFill>
          <a:ln w="9525" algn="ctr">
            <a:solidFill>
              <a:schemeClr val="tx1"/>
            </a:solidFill>
            <a:miter lim="800000"/>
            <a:headEnd/>
            <a:tailEnd/>
          </a:ln>
          <a:effectLst/>
        </p:spPr>
        <p:txBody>
          <a:bodyPr wrap="none" anchor="ctr"/>
          <a:lstStyle/>
          <a:p>
            <a:r>
              <a:rPr lang="en-US"/>
              <a:t>DAQ</a:t>
            </a:r>
          </a:p>
        </p:txBody>
      </p:sp>
      <p:sp>
        <p:nvSpPr>
          <p:cNvPr id="239636" name="AutoShape 20"/>
          <p:cNvSpPr>
            <a:spLocks noChangeArrowheads="1"/>
          </p:cNvSpPr>
          <p:nvPr/>
        </p:nvSpPr>
        <p:spPr bwMode="auto">
          <a:xfrm rot="5400000">
            <a:off x="828675" y="4441191"/>
            <a:ext cx="576263" cy="576263"/>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9637" name="Rectangle 21"/>
          <p:cNvSpPr>
            <a:spLocks noChangeArrowheads="1"/>
          </p:cNvSpPr>
          <p:nvPr/>
        </p:nvSpPr>
        <p:spPr bwMode="auto">
          <a:xfrm>
            <a:off x="863600" y="3931604"/>
            <a:ext cx="323850" cy="142875"/>
          </a:xfrm>
          <a:prstGeom prst="rect">
            <a:avLst/>
          </a:prstGeom>
          <a:noFill/>
          <a:ln w="9525" algn="ctr">
            <a:solidFill>
              <a:schemeClr val="tx1"/>
            </a:solidFill>
            <a:miter lim="800000"/>
            <a:headEnd/>
            <a:tailEnd/>
          </a:ln>
          <a:effectLst/>
        </p:spPr>
        <p:txBody>
          <a:bodyPr wrap="none" anchor="ctr"/>
          <a:lstStyle/>
          <a:p>
            <a:endParaRPr lang="en-US"/>
          </a:p>
        </p:txBody>
      </p:sp>
      <p:sp>
        <p:nvSpPr>
          <p:cNvPr id="239638" name="Rectangle 22"/>
          <p:cNvSpPr>
            <a:spLocks noChangeArrowheads="1"/>
          </p:cNvSpPr>
          <p:nvPr/>
        </p:nvSpPr>
        <p:spPr bwMode="auto">
          <a:xfrm>
            <a:off x="1655763" y="4477704"/>
            <a:ext cx="973137" cy="539750"/>
          </a:xfrm>
          <a:prstGeom prst="rect">
            <a:avLst/>
          </a:prstGeom>
          <a:solidFill>
            <a:srgbClr val="CCECFF"/>
          </a:solidFill>
          <a:ln w="9525" algn="ctr">
            <a:solidFill>
              <a:schemeClr val="tx1"/>
            </a:solidFill>
            <a:miter lim="800000"/>
            <a:headEnd/>
            <a:tailEnd/>
          </a:ln>
          <a:effectLst/>
        </p:spPr>
        <p:txBody>
          <a:bodyPr wrap="none" anchor="ctr"/>
          <a:lstStyle/>
          <a:p>
            <a:r>
              <a:rPr lang="en-US"/>
              <a:t>Shaping</a:t>
            </a:r>
          </a:p>
        </p:txBody>
      </p:sp>
      <p:grpSp>
        <p:nvGrpSpPr>
          <p:cNvPr id="2" name="Group 76"/>
          <p:cNvGrpSpPr>
            <a:grpSpLocks/>
          </p:cNvGrpSpPr>
          <p:nvPr/>
        </p:nvGrpSpPr>
        <p:grpSpPr bwMode="auto">
          <a:xfrm rot="5400000">
            <a:off x="3132138" y="4622166"/>
            <a:ext cx="684212" cy="1512888"/>
            <a:chOff x="1905" y="3090"/>
            <a:chExt cx="431" cy="953"/>
          </a:xfrm>
        </p:grpSpPr>
        <p:sp>
          <p:nvSpPr>
            <p:cNvPr id="239639" name="Rectangle 23"/>
            <p:cNvSpPr>
              <a:spLocks noChangeArrowheads="1"/>
            </p:cNvSpPr>
            <p:nvPr/>
          </p:nvSpPr>
          <p:spPr bwMode="auto">
            <a:xfrm>
              <a:off x="1973" y="3090"/>
              <a:ext cx="295" cy="953"/>
            </a:xfrm>
            <a:prstGeom prst="rect">
              <a:avLst/>
            </a:prstGeom>
            <a:noFill/>
            <a:ln w="9525" algn="ctr">
              <a:solidFill>
                <a:schemeClr val="tx1"/>
              </a:solidFill>
              <a:miter lim="800000"/>
              <a:headEnd/>
              <a:tailEnd/>
            </a:ln>
            <a:effectLst/>
          </p:spPr>
          <p:txBody>
            <a:bodyPr wrap="none" anchor="ctr"/>
            <a:lstStyle/>
            <a:p>
              <a:endParaRPr lang="en-US"/>
            </a:p>
          </p:txBody>
        </p:sp>
        <p:sp>
          <p:nvSpPr>
            <p:cNvPr id="239640" name="Line 24"/>
            <p:cNvSpPr>
              <a:spLocks noChangeShapeType="1"/>
            </p:cNvSpPr>
            <p:nvPr/>
          </p:nvSpPr>
          <p:spPr bwMode="auto">
            <a:xfrm>
              <a:off x="2041" y="3158"/>
              <a:ext cx="68" cy="0"/>
            </a:xfrm>
            <a:prstGeom prst="line">
              <a:avLst/>
            </a:prstGeom>
            <a:noFill/>
            <a:ln w="9525">
              <a:solidFill>
                <a:schemeClr val="tx1"/>
              </a:solidFill>
              <a:round/>
              <a:headEnd/>
              <a:tailEnd/>
            </a:ln>
            <a:effectLst/>
          </p:spPr>
          <p:txBody>
            <a:bodyPr wrap="none" anchor="ctr"/>
            <a:lstStyle/>
            <a:p>
              <a:endParaRPr lang="en-US"/>
            </a:p>
          </p:txBody>
        </p:sp>
        <p:sp>
          <p:nvSpPr>
            <p:cNvPr id="239641" name="Line 25"/>
            <p:cNvSpPr>
              <a:spLocks noChangeShapeType="1"/>
            </p:cNvSpPr>
            <p:nvPr/>
          </p:nvSpPr>
          <p:spPr bwMode="auto">
            <a:xfrm>
              <a:off x="2109" y="3112"/>
              <a:ext cx="0" cy="91"/>
            </a:xfrm>
            <a:prstGeom prst="line">
              <a:avLst/>
            </a:prstGeom>
            <a:noFill/>
            <a:ln w="9525">
              <a:solidFill>
                <a:schemeClr val="tx1"/>
              </a:solidFill>
              <a:round/>
              <a:headEnd/>
              <a:tailEnd/>
            </a:ln>
            <a:effectLst/>
          </p:spPr>
          <p:txBody>
            <a:bodyPr wrap="none" anchor="ctr"/>
            <a:lstStyle/>
            <a:p>
              <a:endParaRPr lang="en-US"/>
            </a:p>
          </p:txBody>
        </p:sp>
        <p:sp>
          <p:nvSpPr>
            <p:cNvPr id="239642" name="Line 26"/>
            <p:cNvSpPr>
              <a:spLocks noChangeShapeType="1"/>
            </p:cNvSpPr>
            <p:nvPr/>
          </p:nvSpPr>
          <p:spPr bwMode="auto">
            <a:xfrm>
              <a:off x="2132" y="3112"/>
              <a:ext cx="0" cy="91"/>
            </a:xfrm>
            <a:prstGeom prst="line">
              <a:avLst/>
            </a:prstGeom>
            <a:noFill/>
            <a:ln w="9525">
              <a:solidFill>
                <a:schemeClr val="tx1"/>
              </a:solidFill>
              <a:round/>
              <a:headEnd/>
              <a:tailEnd/>
            </a:ln>
            <a:effectLst/>
          </p:spPr>
          <p:txBody>
            <a:bodyPr wrap="none" anchor="ctr"/>
            <a:lstStyle/>
            <a:p>
              <a:endParaRPr lang="en-US"/>
            </a:p>
          </p:txBody>
        </p:sp>
        <p:sp>
          <p:nvSpPr>
            <p:cNvPr id="239643" name="Line 27"/>
            <p:cNvSpPr>
              <a:spLocks noChangeShapeType="1"/>
            </p:cNvSpPr>
            <p:nvPr/>
          </p:nvSpPr>
          <p:spPr bwMode="auto">
            <a:xfrm>
              <a:off x="2132" y="3158"/>
              <a:ext cx="68" cy="0"/>
            </a:xfrm>
            <a:prstGeom prst="line">
              <a:avLst/>
            </a:prstGeom>
            <a:noFill/>
            <a:ln w="9525">
              <a:solidFill>
                <a:schemeClr val="tx1"/>
              </a:solidFill>
              <a:round/>
              <a:headEnd/>
              <a:tailEnd/>
            </a:ln>
            <a:effectLst/>
          </p:spPr>
          <p:txBody>
            <a:bodyPr wrap="none" anchor="ctr"/>
            <a:lstStyle/>
            <a:p>
              <a:endParaRPr lang="en-US"/>
            </a:p>
          </p:txBody>
        </p:sp>
        <p:sp>
          <p:nvSpPr>
            <p:cNvPr id="239644" name="Line 28"/>
            <p:cNvSpPr>
              <a:spLocks noChangeShapeType="1"/>
            </p:cNvSpPr>
            <p:nvPr/>
          </p:nvSpPr>
          <p:spPr bwMode="auto">
            <a:xfrm>
              <a:off x="1973" y="3226"/>
              <a:ext cx="295" cy="0"/>
            </a:xfrm>
            <a:prstGeom prst="line">
              <a:avLst/>
            </a:prstGeom>
            <a:noFill/>
            <a:ln w="9525">
              <a:solidFill>
                <a:schemeClr val="tx1"/>
              </a:solidFill>
              <a:round/>
              <a:headEnd/>
              <a:tailEnd/>
            </a:ln>
            <a:effectLst/>
          </p:spPr>
          <p:txBody>
            <a:bodyPr wrap="none" anchor="ctr"/>
            <a:lstStyle/>
            <a:p>
              <a:endParaRPr lang="en-US"/>
            </a:p>
          </p:txBody>
        </p:sp>
        <p:sp>
          <p:nvSpPr>
            <p:cNvPr id="239645" name="Line 29"/>
            <p:cNvSpPr>
              <a:spLocks noChangeShapeType="1"/>
            </p:cNvSpPr>
            <p:nvPr/>
          </p:nvSpPr>
          <p:spPr bwMode="auto">
            <a:xfrm>
              <a:off x="2041" y="3294"/>
              <a:ext cx="68" cy="0"/>
            </a:xfrm>
            <a:prstGeom prst="line">
              <a:avLst/>
            </a:prstGeom>
            <a:noFill/>
            <a:ln w="9525">
              <a:solidFill>
                <a:schemeClr val="tx1"/>
              </a:solidFill>
              <a:round/>
              <a:headEnd/>
              <a:tailEnd/>
            </a:ln>
            <a:effectLst/>
          </p:spPr>
          <p:txBody>
            <a:bodyPr wrap="none" anchor="ctr"/>
            <a:lstStyle/>
            <a:p>
              <a:endParaRPr lang="en-US"/>
            </a:p>
          </p:txBody>
        </p:sp>
        <p:sp>
          <p:nvSpPr>
            <p:cNvPr id="239646" name="Line 30"/>
            <p:cNvSpPr>
              <a:spLocks noChangeShapeType="1"/>
            </p:cNvSpPr>
            <p:nvPr/>
          </p:nvSpPr>
          <p:spPr bwMode="auto">
            <a:xfrm>
              <a:off x="2109" y="3248"/>
              <a:ext cx="0" cy="91"/>
            </a:xfrm>
            <a:prstGeom prst="line">
              <a:avLst/>
            </a:prstGeom>
            <a:noFill/>
            <a:ln w="9525">
              <a:solidFill>
                <a:schemeClr val="tx1"/>
              </a:solidFill>
              <a:round/>
              <a:headEnd/>
              <a:tailEnd/>
            </a:ln>
            <a:effectLst/>
          </p:spPr>
          <p:txBody>
            <a:bodyPr wrap="none" anchor="ctr"/>
            <a:lstStyle/>
            <a:p>
              <a:endParaRPr lang="en-US"/>
            </a:p>
          </p:txBody>
        </p:sp>
        <p:sp>
          <p:nvSpPr>
            <p:cNvPr id="239647" name="Line 31"/>
            <p:cNvSpPr>
              <a:spLocks noChangeShapeType="1"/>
            </p:cNvSpPr>
            <p:nvPr/>
          </p:nvSpPr>
          <p:spPr bwMode="auto">
            <a:xfrm>
              <a:off x="2132" y="3248"/>
              <a:ext cx="0" cy="91"/>
            </a:xfrm>
            <a:prstGeom prst="line">
              <a:avLst/>
            </a:prstGeom>
            <a:noFill/>
            <a:ln w="9525">
              <a:solidFill>
                <a:schemeClr val="tx1"/>
              </a:solidFill>
              <a:round/>
              <a:headEnd/>
              <a:tailEnd/>
            </a:ln>
            <a:effectLst/>
          </p:spPr>
          <p:txBody>
            <a:bodyPr wrap="none" anchor="ctr"/>
            <a:lstStyle/>
            <a:p>
              <a:endParaRPr lang="en-US"/>
            </a:p>
          </p:txBody>
        </p:sp>
        <p:sp>
          <p:nvSpPr>
            <p:cNvPr id="239648" name="Line 32"/>
            <p:cNvSpPr>
              <a:spLocks noChangeShapeType="1"/>
            </p:cNvSpPr>
            <p:nvPr/>
          </p:nvSpPr>
          <p:spPr bwMode="auto">
            <a:xfrm>
              <a:off x="2132" y="3294"/>
              <a:ext cx="68" cy="0"/>
            </a:xfrm>
            <a:prstGeom prst="line">
              <a:avLst/>
            </a:prstGeom>
            <a:noFill/>
            <a:ln w="9525">
              <a:solidFill>
                <a:schemeClr val="tx1"/>
              </a:solidFill>
              <a:round/>
              <a:headEnd/>
              <a:tailEnd/>
            </a:ln>
            <a:effectLst/>
          </p:spPr>
          <p:txBody>
            <a:bodyPr wrap="none" anchor="ctr"/>
            <a:lstStyle/>
            <a:p>
              <a:endParaRPr lang="en-US"/>
            </a:p>
          </p:txBody>
        </p:sp>
        <p:sp>
          <p:nvSpPr>
            <p:cNvPr id="239649" name="Line 33"/>
            <p:cNvSpPr>
              <a:spLocks noChangeShapeType="1"/>
            </p:cNvSpPr>
            <p:nvPr/>
          </p:nvSpPr>
          <p:spPr bwMode="auto">
            <a:xfrm>
              <a:off x="1973" y="3362"/>
              <a:ext cx="295" cy="0"/>
            </a:xfrm>
            <a:prstGeom prst="line">
              <a:avLst/>
            </a:prstGeom>
            <a:noFill/>
            <a:ln w="9525">
              <a:solidFill>
                <a:schemeClr val="tx1"/>
              </a:solidFill>
              <a:round/>
              <a:headEnd/>
              <a:tailEnd/>
            </a:ln>
            <a:effectLst/>
          </p:spPr>
          <p:txBody>
            <a:bodyPr wrap="none" anchor="ctr"/>
            <a:lstStyle/>
            <a:p>
              <a:endParaRPr lang="en-US"/>
            </a:p>
          </p:txBody>
        </p:sp>
        <p:sp>
          <p:nvSpPr>
            <p:cNvPr id="239650" name="Line 34"/>
            <p:cNvSpPr>
              <a:spLocks noChangeShapeType="1"/>
            </p:cNvSpPr>
            <p:nvPr/>
          </p:nvSpPr>
          <p:spPr bwMode="auto">
            <a:xfrm>
              <a:off x="2041" y="3430"/>
              <a:ext cx="68" cy="0"/>
            </a:xfrm>
            <a:prstGeom prst="line">
              <a:avLst/>
            </a:prstGeom>
            <a:noFill/>
            <a:ln w="9525">
              <a:solidFill>
                <a:schemeClr val="tx1"/>
              </a:solidFill>
              <a:round/>
              <a:headEnd/>
              <a:tailEnd/>
            </a:ln>
            <a:effectLst/>
          </p:spPr>
          <p:txBody>
            <a:bodyPr wrap="none" anchor="ctr"/>
            <a:lstStyle/>
            <a:p>
              <a:endParaRPr lang="en-US"/>
            </a:p>
          </p:txBody>
        </p:sp>
        <p:sp>
          <p:nvSpPr>
            <p:cNvPr id="239651" name="Line 35"/>
            <p:cNvSpPr>
              <a:spLocks noChangeShapeType="1"/>
            </p:cNvSpPr>
            <p:nvPr/>
          </p:nvSpPr>
          <p:spPr bwMode="auto">
            <a:xfrm>
              <a:off x="2109" y="3384"/>
              <a:ext cx="0" cy="91"/>
            </a:xfrm>
            <a:prstGeom prst="line">
              <a:avLst/>
            </a:prstGeom>
            <a:noFill/>
            <a:ln w="9525">
              <a:solidFill>
                <a:schemeClr val="tx1"/>
              </a:solidFill>
              <a:round/>
              <a:headEnd/>
              <a:tailEnd/>
            </a:ln>
            <a:effectLst/>
          </p:spPr>
          <p:txBody>
            <a:bodyPr wrap="none" anchor="ctr"/>
            <a:lstStyle/>
            <a:p>
              <a:endParaRPr lang="en-US"/>
            </a:p>
          </p:txBody>
        </p:sp>
        <p:sp>
          <p:nvSpPr>
            <p:cNvPr id="239652" name="Line 36"/>
            <p:cNvSpPr>
              <a:spLocks noChangeShapeType="1"/>
            </p:cNvSpPr>
            <p:nvPr/>
          </p:nvSpPr>
          <p:spPr bwMode="auto">
            <a:xfrm>
              <a:off x="2132" y="3384"/>
              <a:ext cx="0" cy="91"/>
            </a:xfrm>
            <a:prstGeom prst="line">
              <a:avLst/>
            </a:prstGeom>
            <a:noFill/>
            <a:ln w="9525">
              <a:solidFill>
                <a:schemeClr val="tx1"/>
              </a:solidFill>
              <a:round/>
              <a:headEnd/>
              <a:tailEnd/>
            </a:ln>
            <a:effectLst/>
          </p:spPr>
          <p:txBody>
            <a:bodyPr wrap="none" anchor="ctr"/>
            <a:lstStyle/>
            <a:p>
              <a:endParaRPr lang="en-US"/>
            </a:p>
          </p:txBody>
        </p:sp>
        <p:sp>
          <p:nvSpPr>
            <p:cNvPr id="239653" name="Line 37"/>
            <p:cNvSpPr>
              <a:spLocks noChangeShapeType="1"/>
            </p:cNvSpPr>
            <p:nvPr/>
          </p:nvSpPr>
          <p:spPr bwMode="auto">
            <a:xfrm>
              <a:off x="2132" y="3430"/>
              <a:ext cx="68" cy="0"/>
            </a:xfrm>
            <a:prstGeom prst="line">
              <a:avLst/>
            </a:prstGeom>
            <a:noFill/>
            <a:ln w="9525">
              <a:solidFill>
                <a:schemeClr val="tx1"/>
              </a:solidFill>
              <a:round/>
              <a:headEnd/>
              <a:tailEnd/>
            </a:ln>
            <a:effectLst/>
          </p:spPr>
          <p:txBody>
            <a:bodyPr wrap="none" anchor="ctr"/>
            <a:lstStyle/>
            <a:p>
              <a:endParaRPr lang="en-US"/>
            </a:p>
          </p:txBody>
        </p:sp>
        <p:sp>
          <p:nvSpPr>
            <p:cNvPr id="239654" name="Line 38"/>
            <p:cNvSpPr>
              <a:spLocks noChangeShapeType="1"/>
            </p:cNvSpPr>
            <p:nvPr/>
          </p:nvSpPr>
          <p:spPr bwMode="auto">
            <a:xfrm>
              <a:off x="2041" y="3702"/>
              <a:ext cx="68" cy="0"/>
            </a:xfrm>
            <a:prstGeom prst="line">
              <a:avLst/>
            </a:prstGeom>
            <a:noFill/>
            <a:ln w="9525">
              <a:solidFill>
                <a:schemeClr val="tx1"/>
              </a:solidFill>
              <a:round/>
              <a:headEnd/>
              <a:tailEnd/>
            </a:ln>
            <a:effectLst/>
          </p:spPr>
          <p:txBody>
            <a:bodyPr wrap="none" anchor="ctr"/>
            <a:lstStyle/>
            <a:p>
              <a:endParaRPr lang="en-US"/>
            </a:p>
          </p:txBody>
        </p:sp>
        <p:sp>
          <p:nvSpPr>
            <p:cNvPr id="239655" name="Line 39"/>
            <p:cNvSpPr>
              <a:spLocks noChangeShapeType="1"/>
            </p:cNvSpPr>
            <p:nvPr/>
          </p:nvSpPr>
          <p:spPr bwMode="auto">
            <a:xfrm>
              <a:off x="2109" y="3656"/>
              <a:ext cx="0" cy="91"/>
            </a:xfrm>
            <a:prstGeom prst="line">
              <a:avLst/>
            </a:prstGeom>
            <a:noFill/>
            <a:ln w="9525">
              <a:solidFill>
                <a:schemeClr val="tx1"/>
              </a:solidFill>
              <a:round/>
              <a:headEnd/>
              <a:tailEnd/>
            </a:ln>
            <a:effectLst/>
          </p:spPr>
          <p:txBody>
            <a:bodyPr wrap="none" anchor="ctr"/>
            <a:lstStyle/>
            <a:p>
              <a:endParaRPr lang="en-US"/>
            </a:p>
          </p:txBody>
        </p:sp>
        <p:sp>
          <p:nvSpPr>
            <p:cNvPr id="239656" name="Line 40"/>
            <p:cNvSpPr>
              <a:spLocks noChangeShapeType="1"/>
            </p:cNvSpPr>
            <p:nvPr/>
          </p:nvSpPr>
          <p:spPr bwMode="auto">
            <a:xfrm>
              <a:off x="2132" y="3656"/>
              <a:ext cx="0" cy="91"/>
            </a:xfrm>
            <a:prstGeom prst="line">
              <a:avLst/>
            </a:prstGeom>
            <a:noFill/>
            <a:ln w="9525">
              <a:solidFill>
                <a:schemeClr val="tx1"/>
              </a:solidFill>
              <a:round/>
              <a:headEnd/>
              <a:tailEnd/>
            </a:ln>
            <a:effectLst/>
          </p:spPr>
          <p:txBody>
            <a:bodyPr wrap="none" anchor="ctr"/>
            <a:lstStyle/>
            <a:p>
              <a:endParaRPr lang="en-US"/>
            </a:p>
          </p:txBody>
        </p:sp>
        <p:sp>
          <p:nvSpPr>
            <p:cNvPr id="239657" name="Line 41"/>
            <p:cNvSpPr>
              <a:spLocks noChangeShapeType="1"/>
            </p:cNvSpPr>
            <p:nvPr/>
          </p:nvSpPr>
          <p:spPr bwMode="auto">
            <a:xfrm>
              <a:off x="2132" y="3702"/>
              <a:ext cx="68" cy="0"/>
            </a:xfrm>
            <a:prstGeom prst="line">
              <a:avLst/>
            </a:prstGeom>
            <a:noFill/>
            <a:ln w="9525">
              <a:solidFill>
                <a:schemeClr val="tx1"/>
              </a:solidFill>
              <a:round/>
              <a:headEnd/>
              <a:tailEnd/>
            </a:ln>
            <a:effectLst/>
          </p:spPr>
          <p:txBody>
            <a:bodyPr wrap="none" anchor="ctr"/>
            <a:lstStyle/>
            <a:p>
              <a:endParaRPr lang="en-US"/>
            </a:p>
          </p:txBody>
        </p:sp>
        <p:sp>
          <p:nvSpPr>
            <p:cNvPr id="239658" name="Line 42"/>
            <p:cNvSpPr>
              <a:spLocks noChangeShapeType="1"/>
            </p:cNvSpPr>
            <p:nvPr/>
          </p:nvSpPr>
          <p:spPr bwMode="auto">
            <a:xfrm>
              <a:off x="1973" y="3770"/>
              <a:ext cx="295" cy="0"/>
            </a:xfrm>
            <a:prstGeom prst="line">
              <a:avLst/>
            </a:prstGeom>
            <a:noFill/>
            <a:ln w="9525">
              <a:solidFill>
                <a:schemeClr val="tx1"/>
              </a:solidFill>
              <a:round/>
              <a:headEnd/>
              <a:tailEnd/>
            </a:ln>
            <a:effectLst/>
          </p:spPr>
          <p:txBody>
            <a:bodyPr wrap="none" anchor="ctr"/>
            <a:lstStyle/>
            <a:p>
              <a:endParaRPr lang="en-US"/>
            </a:p>
          </p:txBody>
        </p:sp>
        <p:sp>
          <p:nvSpPr>
            <p:cNvPr id="239659" name="Line 43"/>
            <p:cNvSpPr>
              <a:spLocks noChangeShapeType="1"/>
            </p:cNvSpPr>
            <p:nvPr/>
          </p:nvSpPr>
          <p:spPr bwMode="auto">
            <a:xfrm>
              <a:off x="2041" y="3838"/>
              <a:ext cx="68" cy="0"/>
            </a:xfrm>
            <a:prstGeom prst="line">
              <a:avLst/>
            </a:prstGeom>
            <a:noFill/>
            <a:ln w="9525">
              <a:solidFill>
                <a:schemeClr val="tx1"/>
              </a:solidFill>
              <a:round/>
              <a:headEnd/>
              <a:tailEnd/>
            </a:ln>
            <a:effectLst/>
          </p:spPr>
          <p:txBody>
            <a:bodyPr wrap="none" anchor="ctr"/>
            <a:lstStyle/>
            <a:p>
              <a:endParaRPr lang="en-US"/>
            </a:p>
          </p:txBody>
        </p:sp>
        <p:sp>
          <p:nvSpPr>
            <p:cNvPr id="239660" name="Line 44"/>
            <p:cNvSpPr>
              <a:spLocks noChangeShapeType="1"/>
            </p:cNvSpPr>
            <p:nvPr/>
          </p:nvSpPr>
          <p:spPr bwMode="auto">
            <a:xfrm>
              <a:off x="2109" y="3792"/>
              <a:ext cx="0" cy="91"/>
            </a:xfrm>
            <a:prstGeom prst="line">
              <a:avLst/>
            </a:prstGeom>
            <a:noFill/>
            <a:ln w="9525">
              <a:solidFill>
                <a:schemeClr val="tx1"/>
              </a:solidFill>
              <a:round/>
              <a:headEnd/>
              <a:tailEnd/>
            </a:ln>
            <a:effectLst/>
          </p:spPr>
          <p:txBody>
            <a:bodyPr wrap="none" anchor="ctr"/>
            <a:lstStyle/>
            <a:p>
              <a:endParaRPr lang="en-US"/>
            </a:p>
          </p:txBody>
        </p:sp>
        <p:sp>
          <p:nvSpPr>
            <p:cNvPr id="239661" name="Line 45"/>
            <p:cNvSpPr>
              <a:spLocks noChangeShapeType="1"/>
            </p:cNvSpPr>
            <p:nvPr/>
          </p:nvSpPr>
          <p:spPr bwMode="auto">
            <a:xfrm>
              <a:off x="2132" y="3792"/>
              <a:ext cx="0" cy="91"/>
            </a:xfrm>
            <a:prstGeom prst="line">
              <a:avLst/>
            </a:prstGeom>
            <a:noFill/>
            <a:ln w="9525">
              <a:solidFill>
                <a:schemeClr val="tx1"/>
              </a:solidFill>
              <a:round/>
              <a:headEnd/>
              <a:tailEnd/>
            </a:ln>
            <a:effectLst/>
          </p:spPr>
          <p:txBody>
            <a:bodyPr wrap="none" anchor="ctr"/>
            <a:lstStyle/>
            <a:p>
              <a:endParaRPr lang="en-US"/>
            </a:p>
          </p:txBody>
        </p:sp>
        <p:sp>
          <p:nvSpPr>
            <p:cNvPr id="239662" name="Line 46"/>
            <p:cNvSpPr>
              <a:spLocks noChangeShapeType="1"/>
            </p:cNvSpPr>
            <p:nvPr/>
          </p:nvSpPr>
          <p:spPr bwMode="auto">
            <a:xfrm>
              <a:off x="2132" y="3838"/>
              <a:ext cx="68" cy="0"/>
            </a:xfrm>
            <a:prstGeom prst="line">
              <a:avLst/>
            </a:prstGeom>
            <a:noFill/>
            <a:ln w="9525">
              <a:solidFill>
                <a:schemeClr val="tx1"/>
              </a:solidFill>
              <a:round/>
              <a:headEnd/>
              <a:tailEnd/>
            </a:ln>
            <a:effectLst/>
          </p:spPr>
          <p:txBody>
            <a:bodyPr wrap="none" anchor="ctr"/>
            <a:lstStyle/>
            <a:p>
              <a:endParaRPr lang="en-US"/>
            </a:p>
          </p:txBody>
        </p:sp>
        <p:sp>
          <p:nvSpPr>
            <p:cNvPr id="239663" name="Line 47"/>
            <p:cNvSpPr>
              <a:spLocks noChangeShapeType="1"/>
            </p:cNvSpPr>
            <p:nvPr/>
          </p:nvSpPr>
          <p:spPr bwMode="auto">
            <a:xfrm>
              <a:off x="1973" y="3906"/>
              <a:ext cx="295" cy="0"/>
            </a:xfrm>
            <a:prstGeom prst="line">
              <a:avLst/>
            </a:prstGeom>
            <a:noFill/>
            <a:ln w="9525">
              <a:solidFill>
                <a:schemeClr val="tx1"/>
              </a:solidFill>
              <a:round/>
              <a:headEnd/>
              <a:tailEnd/>
            </a:ln>
            <a:effectLst/>
          </p:spPr>
          <p:txBody>
            <a:bodyPr wrap="none" anchor="ctr"/>
            <a:lstStyle/>
            <a:p>
              <a:endParaRPr lang="en-US"/>
            </a:p>
          </p:txBody>
        </p:sp>
        <p:sp>
          <p:nvSpPr>
            <p:cNvPr id="239664" name="Line 48"/>
            <p:cNvSpPr>
              <a:spLocks noChangeShapeType="1"/>
            </p:cNvSpPr>
            <p:nvPr/>
          </p:nvSpPr>
          <p:spPr bwMode="auto">
            <a:xfrm>
              <a:off x="2041" y="3974"/>
              <a:ext cx="68" cy="0"/>
            </a:xfrm>
            <a:prstGeom prst="line">
              <a:avLst/>
            </a:prstGeom>
            <a:noFill/>
            <a:ln w="9525">
              <a:solidFill>
                <a:schemeClr val="tx1"/>
              </a:solidFill>
              <a:round/>
              <a:headEnd/>
              <a:tailEnd/>
            </a:ln>
            <a:effectLst/>
          </p:spPr>
          <p:txBody>
            <a:bodyPr wrap="none" anchor="ctr"/>
            <a:lstStyle/>
            <a:p>
              <a:endParaRPr lang="en-US"/>
            </a:p>
          </p:txBody>
        </p:sp>
        <p:sp>
          <p:nvSpPr>
            <p:cNvPr id="239665" name="Line 49"/>
            <p:cNvSpPr>
              <a:spLocks noChangeShapeType="1"/>
            </p:cNvSpPr>
            <p:nvPr/>
          </p:nvSpPr>
          <p:spPr bwMode="auto">
            <a:xfrm>
              <a:off x="2109" y="3928"/>
              <a:ext cx="0" cy="91"/>
            </a:xfrm>
            <a:prstGeom prst="line">
              <a:avLst/>
            </a:prstGeom>
            <a:noFill/>
            <a:ln w="9525">
              <a:solidFill>
                <a:schemeClr val="tx1"/>
              </a:solidFill>
              <a:round/>
              <a:headEnd/>
              <a:tailEnd/>
            </a:ln>
            <a:effectLst/>
          </p:spPr>
          <p:txBody>
            <a:bodyPr wrap="none" anchor="ctr"/>
            <a:lstStyle/>
            <a:p>
              <a:endParaRPr lang="en-US"/>
            </a:p>
          </p:txBody>
        </p:sp>
        <p:sp>
          <p:nvSpPr>
            <p:cNvPr id="239666" name="Line 50"/>
            <p:cNvSpPr>
              <a:spLocks noChangeShapeType="1"/>
            </p:cNvSpPr>
            <p:nvPr/>
          </p:nvSpPr>
          <p:spPr bwMode="auto">
            <a:xfrm>
              <a:off x="2132" y="3928"/>
              <a:ext cx="0" cy="91"/>
            </a:xfrm>
            <a:prstGeom prst="line">
              <a:avLst/>
            </a:prstGeom>
            <a:noFill/>
            <a:ln w="9525">
              <a:solidFill>
                <a:schemeClr val="tx1"/>
              </a:solidFill>
              <a:round/>
              <a:headEnd/>
              <a:tailEnd/>
            </a:ln>
            <a:effectLst/>
          </p:spPr>
          <p:txBody>
            <a:bodyPr wrap="none" anchor="ctr"/>
            <a:lstStyle/>
            <a:p>
              <a:endParaRPr lang="en-US"/>
            </a:p>
          </p:txBody>
        </p:sp>
        <p:sp>
          <p:nvSpPr>
            <p:cNvPr id="239667" name="Line 51"/>
            <p:cNvSpPr>
              <a:spLocks noChangeShapeType="1"/>
            </p:cNvSpPr>
            <p:nvPr/>
          </p:nvSpPr>
          <p:spPr bwMode="auto">
            <a:xfrm>
              <a:off x="2132" y="3974"/>
              <a:ext cx="68" cy="0"/>
            </a:xfrm>
            <a:prstGeom prst="line">
              <a:avLst/>
            </a:prstGeom>
            <a:noFill/>
            <a:ln w="9525">
              <a:solidFill>
                <a:schemeClr val="tx1"/>
              </a:solidFill>
              <a:round/>
              <a:headEnd/>
              <a:tailEnd/>
            </a:ln>
            <a:effectLst/>
          </p:spPr>
          <p:txBody>
            <a:bodyPr wrap="none" anchor="ctr"/>
            <a:lstStyle/>
            <a:p>
              <a:endParaRPr lang="en-US"/>
            </a:p>
          </p:txBody>
        </p:sp>
        <p:sp>
          <p:nvSpPr>
            <p:cNvPr id="239668" name="Line 52"/>
            <p:cNvSpPr>
              <a:spLocks noChangeShapeType="1"/>
            </p:cNvSpPr>
            <p:nvPr/>
          </p:nvSpPr>
          <p:spPr bwMode="auto">
            <a:xfrm>
              <a:off x="1973" y="3498"/>
              <a:ext cx="295" cy="0"/>
            </a:xfrm>
            <a:prstGeom prst="line">
              <a:avLst/>
            </a:prstGeom>
            <a:noFill/>
            <a:ln w="9525">
              <a:solidFill>
                <a:schemeClr val="tx1"/>
              </a:solidFill>
              <a:prstDash val="sysDot"/>
              <a:round/>
              <a:headEnd/>
              <a:tailEnd/>
            </a:ln>
            <a:effectLst/>
          </p:spPr>
          <p:txBody>
            <a:bodyPr wrap="none" anchor="ctr"/>
            <a:lstStyle/>
            <a:p>
              <a:endParaRPr lang="en-US"/>
            </a:p>
          </p:txBody>
        </p:sp>
        <p:sp>
          <p:nvSpPr>
            <p:cNvPr id="239669" name="Line 53"/>
            <p:cNvSpPr>
              <a:spLocks noChangeShapeType="1"/>
            </p:cNvSpPr>
            <p:nvPr/>
          </p:nvSpPr>
          <p:spPr bwMode="auto">
            <a:xfrm>
              <a:off x="1973" y="3635"/>
              <a:ext cx="295" cy="0"/>
            </a:xfrm>
            <a:prstGeom prst="line">
              <a:avLst/>
            </a:prstGeom>
            <a:noFill/>
            <a:ln w="9525">
              <a:solidFill>
                <a:schemeClr val="tx1"/>
              </a:solidFill>
              <a:prstDash val="sysDot"/>
              <a:round/>
              <a:headEnd/>
              <a:tailEnd/>
            </a:ln>
            <a:effectLst/>
          </p:spPr>
          <p:txBody>
            <a:bodyPr wrap="none" anchor="ctr"/>
            <a:lstStyle/>
            <a:p>
              <a:endParaRPr lang="en-US"/>
            </a:p>
          </p:txBody>
        </p:sp>
        <p:sp>
          <p:nvSpPr>
            <p:cNvPr id="239670" name="Line 54"/>
            <p:cNvSpPr>
              <a:spLocks noChangeShapeType="1"/>
            </p:cNvSpPr>
            <p:nvPr/>
          </p:nvSpPr>
          <p:spPr bwMode="auto">
            <a:xfrm flipH="1">
              <a:off x="1905" y="3158"/>
              <a:ext cx="68" cy="0"/>
            </a:xfrm>
            <a:prstGeom prst="line">
              <a:avLst/>
            </a:prstGeom>
            <a:noFill/>
            <a:ln w="9525">
              <a:solidFill>
                <a:schemeClr val="tx1"/>
              </a:solidFill>
              <a:round/>
              <a:headEnd/>
              <a:tailEnd/>
            </a:ln>
            <a:effectLst/>
          </p:spPr>
          <p:txBody>
            <a:bodyPr wrap="none" anchor="ctr"/>
            <a:lstStyle/>
            <a:p>
              <a:endParaRPr lang="en-US"/>
            </a:p>
          </p:txBody>
        </p:sp>
        <p:sp>
          <p:nvSpPr>
            <p:cNvPr id="239671" name="Line 55"/>
            <p:cNvSpPr>
              <a:spLocks noChangeShapeType="1"/>
            </p:cNvSpPr>
            <p:nvPr/>
          </p:nvSpPr>
          <p:spPr bwMode="auto">
            <a:xfrm flipH="1">
              <a:off x="1905" y="3294"/>
              <a:ext cx="68" cy="0"/>
            </a:xfrm>
            <a:prstGeom prst="line">
              <a:avLst/>
            </a:prstGeom>
            <a:noFill/>
            <a:ln w="9525">
              <a:solidFill>
                <a:schemeClr val="tx1"/>
              </a:solidFill>
              <a:round/>
              <a:headEnd/>
              <a:tailEnd/>
            </a:ln>
            <a:effectLst/>
          </p:spPr>
          <p:txBody>
            <a:bodyPr wrap="none" anchor="ctr"/>
            <a:lstStyle/>
            <a:p>
              <a:endParaRPr lang="en-US"/>
            </a:p>
          </p:txBody>
        </p:sp>
        <p:sp>
          <p:nvSpPr>
            <p:cNvPr id="239672" name="Line 56"/>
            <p:cNvSpPr>
              <a:spLocks noChangeShapeType="1"/>
            </p:cNvSpPr>
            <p:nvPr/>
          </p:nvSpPr>
          <p:spPr bwMode="auto">
            <a:xfrm flipH="1">
              <a:off x="1905" y="3430"/>
              <a:ext cx="68" cy="0"/>
            </a:xfrm>
            <a:prstGeom prst="line">
              <a:avLst/>
            </a:prstGeom>
            <a:noFill/>
            <a:ln w="9525">
              <a:solidFill>
                <a:schemeClr val="tx1"/>
              </a:solidFill>
              <a:round/>
              <a:headEnd/>
              <a:tailEnd/>
            </a:ln>
            <a:effectLst/>
          </p:spPr>
          <p:txBody>
            <a:bodyPr wrap="none" anchor="ctr"/>
            <a:lstStyle/>
            <a:p>
              <a:endParaRPr lang="en-US"/>
            </a:p>
          </p:txBody>
        </p:sp>
        <p:sp>
          <p:nvSpPr>
            <p:cNvPr id="239673" name="Line 57"/>
            <p:cNvSpPr>
              <a:spLocks noChangeShapeType="1"/>
            </p:cNvSpPr>
            <p:nvPr/>
          </p:nvSpPr>
          <p:spPr bwMode="auto">
            <a:xfrm flipH="1">
              <a:off x="1905" y="3566"/>
              <a:ext cx="68" cy="0"/>
            </a:xfrm>
            <a:prstGeom prst="line">
              <a:avLst/>
            </a:prstGeom>
            <a:noFill/>
            <a:ln w="9525">
              <a:solidFill>
                <a:schemeClr val="tx1"/>
              </a:solidFill>
              <a:round/>
              <a:headEnd/>
              <a:tailEnd/>
            </a:ln>
            <a:effectLst/>
          </p:spPr>
          <p:txBody>
            <a:bodyPr wrap="none" anchor="ctr"/>
            <a:lstStyle/>
            <a:p>
              <a:endParaRPr lang="en-US"/>
            </a:p>
          </p:txBody>
        </p:sp>
        <p:sp>
          <p:nvSpPr>
            <p:cNvPr id="239674" name="Line 58"/>
            <p:cNvSpPr>
              <a:spLocks noChangeShapeType="1"/>
            </p:cNvSpPr>
            <p:nvPr/>
          </p:nvSpPr>
          <p:spPr bwMode="auto">
            <a:xfrm flipH="1">
              <a:off x="1905" y="3702"/>
              <a:ext cx="68" cy="0"/>
            </a:xfrm>
            <a:prstGeom prst="line">
              <a:avLst/>
            </a:prstGeom>
            <a:noFill/>
            <a:ln w="9525">
              <a:solidFill>
                <a:schemeClr val="tx1"/>
              </a:solidFill>
              <a:round/>
              <a:headEnd/>
              <a:tailEnd/>
            </a:ln>
            <a:effectLst/>
          </p:spPr>
          <p:txBody>
            <a:bodyPr wrap="none" anchor="ctr"/>
            <a:lstStyle/>
            <a:p>
              <a:endParaRPr lang="en-US"/>
            </a:p>
          </p:txBody>
        </p:sp>
        <p:sp>
          <p:nvSpPr>
            <p:cNvPr id="239675" name="Line 59"/>
            <p:cNvSpPr>
              <a:spLocks noChangeShapeType="1"/>
            </p:cNvSpPr>
            <p:nvPr/>
          </p:nvSpPr>
          <p:spPr bwMode="auto">
            <a:xfrm flipH="1">
              <a:off x="1905" y="3838"/>
              <a:ext cx="68" cy="0"/>
            </a:xfrm>
            <a:prstGeom prst="line">
              <a:avLst/>
            </a:prstGeom>
            <a:noFill/>
            <a:ln w="9525">
              <a:solidFill>
                <a:schemeClr val="tx1"/>
              </a:solidFill>
              <a:round/>
              <a:headEnd/>
              <a:tailEnd/>
            </a:ln>
            <a:effectLst/>
          </p:spPr>
          <p:txBody>
            <a:bodyPr wrap="none" anchor="ctr"/>
            <a:lstStyle/>
            <a:p>
              <a:endParaRPr lang="en-US"/>
            </a:p>
          </p:txBody>
        </p:sp>
        <p:sp>
          <p:nvSpPr>
            <p:cNvPr id="239676" name="Line 60"/>
            <p:cNvSpPr>
              <a:spLocks noChangeShapeType="1"/>
            </p:cNvSpPr>
            <p:nvPr/>
          </p:nvSpPr>
          <p:spPr bwMode="auto">
            <a:xfrm flipH="1">
              <a:off x="1905" y="3974"/>
              <a:ext cx="68" cy="0"/>
            </a:xfrm>
            <a:prstGeom prst="line">
              <a:avLst/>
            </a:prstGeom>
            <a:noFill/>
            <a:ln w="9525">
              <a:solidFill>
                <a:schemeClr val="tx1"/>
              </a:solidFill>
              <a:round/>
              <a:headEnd/>
              <a:tailEnd/>
            </a:ln>
            <a:effectLst/>
          </p:spPr>
          <p:txBody>
            <a:bodyPr wrap="none" anchor="ctr"/>
            <a:lstStyle/>
            <a:p>
              <a:endParaRPr lang="en-US"/>
            </a:p>
          </p:txBody>
        </p:sp>
        <p:sp>
          <p:nvSpPr>
            <p:cNvPr id="239677" name="Line 61"/>
            <p:cNvSpPr>
              <a:spLocks noChangeShapeType="1"/>
            </p:cNvSpPr>
            <p:nvPr/>
          </p:nvSpPr>
          <p:spPr bwMode="auto">
            <a:xfrm flipH="1">
              <a:off x="2268" y="3158"/>
              <a:ext cx="68" cy="0"/>
            </a:xfrm>
            <a:prstGeom prst="line">
              <a:avLst/>
            </a:prstGeom>
            <a:noFill/>
            <a:ln w="9525">
              <a:solidFill>
                <a:schemeClr val="tx1"/>
              </a:solidFill>
              <a:round/>
              <a:headEnd/>
              <a:tailEnd/>
            </a:ln>
            <a:effectLst/>
          </p:spPr>
          <p:txBody>
            <a:bodyPr wrap="none" anchor="ctr"/>
            <a:lstStyle/>
            <a:p>
              <a:endParaRPr lang="en-US"/>
            </a:p>
          </p:txBody>
        </p:sp>
        <p:sp>
          <p:nvSpPr>
            <p:cNvPr id="239678" name="Line 62"/>
            <p:cNvSpPr>
              <a:spLocks noChangeShapeType="1"/>
            </p:cNvSpPr>
            <p:nvPr/>
          </p:nvSpPr>
          <p:spPr bwMode="auto">
            <a:xfrm flipH="1">
              <a:off x="2268" y="3294"/>
              <a:ext cx="68" cy="0"/>
            </a:xfrm>
            <a:prstGeom prst="line">
              <a:avLst/>
            </a:prstGeom>
            <a:noFill/>
            <a:ln w="9525">
              <a:solidFill>
                <a:schemeClr val="tx1"/>
              </a:solidFill>
              <a:round/>
              <a:headEnd/>
              <a:tailEnd/>
            </a:ln>
            <a:effectLst/>
          </p:spPr>
          <p:txBody>
            <a:bodyPr wrap="none" anchor="ctr"/>
            <a:lstStyle/>
            <a:p>
              <a:endParaRPr lang="en-US"/>
            </a:p>
          </p:txBody>
        </p:sp>
        <p:sp>
          <p:nvSpPr>
            <p:cNvPr id="239679" name="Line 63"/>
            <p:cNvSpPr>
              <a:spLocks noChangeShapeType="1"/>
            </p:cNvSpPr>
            <p:nvPr/>
          </p:nvSpPr>
          <p:spPr bwMode="auto">
            <a:xfrm flipH="1">
              <a:off x="2268" y="3430"/>
              <a:ext cx="68" cy="0"/>
            </a:xfrm>
            <a:prstGeom prst="line">
              <a:avLst/>
            </a:prstGeom>
            <a:noFill/>
            <a:ln w="9525">
              <a:solidFill>
                <a:schemeClr val="tx1"/>
              </a:solidFill>
              <a:round/>
              <a:headEnd/>
              <a:tailEnd/>
            </a:ln>
            <a:effectLst/>
          </p:spPr>
          <p:txBody>
            <a:bodyPr wrap="none" anchor="ctr"/>
            <a:lstStyle/>
            <a:p>
              <a:endParaRPr lang="en-US"/>
            </a:p>
          </p:txBody>
        </p:sp>
        <p:sp>
          <p:nvSpPr>
            <p:cNvPr id="239680" name="Line 64"/>
            <p:cNvSpPr>
              <a:spLocks noChangeShapeType="1"/>
            </p:cNvSpPr>
            <p:nvPr/>
          </p:nvSpPr>
          <p:spPr bwMode="auto">
            <a:xfrm flipH="1">
              <a:off x="2268" y="3566"/>
              <a:ext cx="68" cy="0"/>
            </a:xfrm>
            <a:prstGeom prst="line">
              <a:avLst/>
            </a:prstGeom>
            <a:noFill/>
            <a:ln w="9525">
              <a:solidFill>
                <a:schemeClr val="tx1"/>
              </a:solidFill>
              <a:round/>
              <a:headEnd/>
              <a:tailEnd/>
            </a:ln>
            <a:effectLst/>
          </p:spPr>
          <p:txBody>
            <a:bodyPr wrap="none" anchor="ctr"/>
            <a:lstStyle/>
            <a:p>
              <a:endParaRPr lang="en-US"/>
            </a:p>
          </p:txBody>
        </p:sp>
        <p:sp>
          <p:nvSpPr>
            <p:cNvPr id="239681" name="Line 65"/>
            <p:cNvSpPr>
              <a:spLocks noChangeShapeType="1"/>
            </p:cNvSpPr>
            <p:nvPr/>
          </p:nvSpPr>
          <p:spPr bwMode="auto">
            <a:xfrm flipH="1">
              <a:off x="2268" y="3702"/>
              <a:ext cx="68" cy="0"/>
            </a:xfrm>
            <a:prstGeom prst="line">
              <a:avLst/>
            </a:prstGeom>
            <a:noFill/>
            <a:ln w="9525">
              <a:solidFill>
                <a:schemeClr val="tx1"/>
              </a:solidFill>
              <a:round/>
              <a:headEnd/>
              <a:tailEnd/>
            </a:ln>
            <a:effectLst/>
          </p:spPr>
          <p:txBody>
            <a:bodyPr wrap="none" anchor="ctr"/>
            <a:lstStyle/>
            <a:p>
              <a:endParaRPr lang="en-US"/>
            </a:p>
          </p:txBody>
        </p:sp>
        <p:sp>
          <p:nvSpPr>
            <p:cNvPr id="239682" name="Line 66"/>
            <p:cNvSpPr>
              <a:spLocks noChangeShapeType="1"/>
            </p:cNvSpPr>
            <p:nvPr/>
          </p:nvSpPr>
          <p:spPr bwMode="auto">
            <a:xfrm flipH="1">
              <a:off x="2268" y="3838"/>
              <a:ext cx="68" cy="0"/>
            </a:xfrm>
            <a:prstGeom prst="line">
              <a:avLst/>
            </a:prstGeom>
            <a:noFill/>
            <a:ln w="9525">
              <a:solidFill>
                <a:schemeClr val="tx1"/>
              </a:solidFill>
              <a:round/>
              <a:headEnd/>
              <a:tailEnd/>
            </a:ln>
            <a:effectLst/>
          </p:spPr>
          <p:txBody>
            <a:bodyPr wrap="none" anchor="ctr"/>
            <a:lstStyle/>
            <a:p>
              <a:endParaRPr lang="en-US"/>
            </a:p>
          </p:txBody>
        </p:sp>
        <p:sp>
          <p:nvSpPr>
            <p:cNvPr id="239683" name="Line 67"/>
            <p:cNvSpPr>
              <a:spLocks noChangeShapeType="1"/>
            </p:cNvSpPr>
            <p:nvPr/>
          </p:nvSpPr>
          <p:spPr bwMode="auto">
            <a:xfrm flipH="1">
              <a:off x="2268" y="3974"/>
              <a:ext cx="68" cy="0"/>
            </a:xfrm>
            <a:prstGeom prst="line">
              <a:avLst/>
            </a:prstGeom>
            <a:noFill/>
            <a:ln w="9525">
              <a:solidFill>
                <a:schemeClr val="tx1"/>
              </a:solidFill>
              <a:round/>
              <a:headEnd/>
              <a:tailEnd/>
            </a:ln>
            <a:effectLst/>
          </p:spPr>
          <p:txBody>
            <a:bodyPr wrap="none" anchor="ctr"/>
            <a:lstStyle/>
            <a:p>
              <a:endParaRPr lang="en-US"/>
            </a:p>
          </p:txBody>
        </p:sp>
      </p:grpSp>
      <p:sp>
        <p:nvSpPr>
          <p:cNvPr id="239689" name="Line 73"/>
          <p:cNvSpPr>
            <a:spLocks noChangeShapeType="1"/>
          </p:cNvSpPr>
          <p:nvPr/>
        </p:nvSpPr>
        <p:spPr bwMode="auto">
          <a:xfrm>
            <a:off x="4500563" y="5342891"/>
            <a:ext cx="179387" cy="0"/>
          </a:xfrm>
          <a:prstGeom prst="line">
            <a:avLst/>
          </a:prstGeom>
          <a:noFill/>
          <a:ln w="9525">
            <a:solidFill>
              <a:schemeClr val="tx1"/>
            </a:solidFill>
            <a:round/>
            <a:headEnd/>
            <a:tailEnd/>
          </a:ln>
          <a:effectLst/>
        </p:spPr>
        <p:txBody>
          <a:bodyPr wrap="none" anchor="ctr"/>
          <a:lstStyle/>
          <a:p>
            <a:endParaRPr lang="en-US"/>
          </a:p>
        </p:txBody>
      </p:sp>
      <p:sp>
        <p:nvSpPr>
          <p:cNvPr id="239690" name="Rectangle 74"/>
          <p:cNvSpPr>
            <a:spLocks noChangeArrowheads="1"/>
          </p:cNvSpPr>
          <p:nvPr/>
        </p:nvSpPr>
        <p:spPr bwMode="auto">
          <a:xfrm>
            <a:off x="4679950" y="4938079"/>
            <a:ext cx="287338" cy="1260475"/>
          </a:xfrm>
          <a:prstGeom prst="rect">
            <a:avLst/>
          </a:prstGeom>
          <a:solidFill>
            <a:srgbClr val="FFFF00"/>
          </a:solidFill>
          <a:ln w="9525" algn="ctr">
            <a:solidFill>
              <a:schemeClr val="tx1"/>
            </a:solidFill>
            <a:prstDash val="dash"/>
            <a:miter lim="800000"/>
            <a:headEnd/>
            <a:tailEnd/>
          </a:ln>
          <a:effectLst/>
        </p:spPr>
        <p:txBody>
          <a:bodyPr vert="eaVert" wrap="none" anchor="ctr"/>
          <a:lstStyle/>
          <a:p>
            <a:r>
              <a:rPr lang="en-US"/>
              <a:t>Channel mux.</a:t>
            </a:r>
          </a:p>
        </p:txBody>
      </p:sp>
      <p:sp>
        <p:nvSpPr>
          <p:cNvPr id="239691" name="Line 75"/>
          <p:cNvSpPr>
            <a:spLocks noChangeShapeType="1"/>
          </p:cNvSpPr>
          <p:nvPr/>
        </p:nvSpPr>
        <p:spPr bwMode="auto">
          <a:xfrm>
            <a:off x="4967288" y="5703254"/>
            <a:ext cx="2524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93" name="Line 77"/>
          <p:cNvSpPr>
            <a:spLocks noChangeShapeType="1"/>
          </p:cNvSpPr>
          <p:nvPr/>
        </p:nvSpPr>
        <p:spPr bwMode="auto">
          <a:xfrm>
            <a:off x="2627313" y="4730116"/>
            <a:ext cx="900112" cy="0"/>
          </a:xfrm>
          <a:prstGeom prst="line">
            <a:avLst/>
          </a:prstGeom>
          <a:noFill/>
          <a:ln w="9525">
            <a:solidFill>
              <a:schemeClr val="tx1"/>
            </a:solidFill>
            <a:round/>
            <a:headEnd/>
            <a:tailEnd/>
          </a:ln>
          <a:effectLst/>
        </p:spPr>
        <p:txBody>
          <a:bodyPr wrap="none" anchor="ctr"/>
          <a:lstStyle/>
          <a:p>
            <a:endParaRPr lang="en-US"/>
          </a:p>
        </p:txBody>
      </p:sp>
      <p:sp>
        <p:nvSpPr>
          <p:cNvPr id="239694" name="Line 78"/>
          <p:cNvSpPr>
            <a:spLocks noChangeShapeType="1"/>
          </p:cNvSpPr>
          <p:nvPr/>
        </p:nvSpPr>
        <p:spPr bwMode="auto">
          <a:xfrm flipH="1">
            <a:off x="2771775" y="4730116"/>
            <a:ext cx="755650" cy="287338"/>
          </a:xfrm>
          <a:prstGeom prst="line">
            <a:avLst/>
          </a:prstGeom>
          <a:noFill/>
          <a:ln w="9525">
            <a:solidFill>
              <a:schemeClr val="tx1"/>
            </a:solidFill>
            <a:prstDash val="sysDot"/>
            <a:round/>
            <a:headEnd/>
            <a:tailEnd/>
          </a:ln>
          <a:effectLst/>
        </p:spPr>
        <p:txBody>
          <a:bodyPr wrap="none" anchor="ctr"/>
          <a:lstStyle/>
          <a:p>
            <a:endParaRPr lang="en-US"/>
          </a:p>
        </p:txBody>
      </p:sp>
      <p:sp>
        <p:nvSpPr>
          <p:cNvPr id="239695" name="Line 79"/>
          <p:cNvSpPr>
            <a:spLocks noChangeShapeType="1"/>
          </p:cNvSpPr>
          <p:nvPr/>
        </p:nvSpPr>
        <p:spPr bwMode="auto">
          <a:xfrm flipH="1">
            <a:off x="3492500" y="6025516"/>
            <a:ext cx="1187450" cy="0"/>
          </a:xfrm>
          <a:prstGeom prst="line">
            <a:avLst/>
          </a:prstGeom>
          <a:noFill/>
          <a:ln w="9525">
            <a:solidFill>
              <a:schemeClr val="tx1"/>
            </a:solidFill>
            <a:round/>
            <a:headEnd/>
            <a:tailEnd/>
          </a:ln>
          <a:effectLst/>
        </p:spPr>
        <p:txBody>
          <a:bodyPr wrap="none" anchor="ctr"/>
          <a:lstStyle/>
          <a:p>
            <a:endParaRPr lang="en-US"/>
          </a:p>
        </p:txBody>
      </p:sp>
      <p:sp>
        <p:nvSpPr>
          <p:cNvPr id="239696" name="Line 80"/>
          <p:cNvSpPr>
            <a:spLocks noChangeShapeType="1"/>
          </p:cNvSpPr>
          <p:nvPr/>
        </p:nvSpPr>
        <p:spPr bwMode="auto">
          <a:xfrm flipV="1">
            <a:off x="3492500" y="5774691"/>
            <a:ext cx="358775" cy="250825"/>
          </a:xfrm>
          <a:prstGeom prst="line">
            <a:avLst/>
          </a:prstGeom>
          <a:noFill/>
          <a:ln w="9525">
            <a:solidFill>
              <a:schemeClr val="tx1"/>
            </a:solidFill>
            <a:prstDash val="sysDot"/>
            <a:round/>
            <a:headEnd/>
            <a:tailEnd/>
          </a:ln>
          <a:effectLst/>
        </p:spPr>
        <p:txBody>
          <a:bodyPr wrap="none" anchor="ctr"/>
          <a:lstStyle/>
          <a:p>
            <a:endParaRPr lang="en-US"/>
          </a:p>
        </p:txBody>
      </p:sp>
      <p:sp>
        <p:nvSpPr>
          <p:cNvPr id="239697" name="Text Box 81"/>
          <p:cNvSpPr txBox="1">
            <a:spLocks noChangeArrowheads="1"/>
          </p:cNvSpPr>
          <p:nvPr/>
        </p:nvSpPr>
        <p:spPr bwMode="auto">
          <a:xfrm>
            <a:off x="2447925" y="5803266"/>
            <a:ext cx="795338" cy="304800"/>
          </a:xfrm>
          <a:prstGeom prst="rect">
            <a:avLst/>
          </a:prstGeom>
          <a:noFill/>
          <a:ln w="9525" algn="ctr">
            <a:noFill/>
            <a:miter lim="800000"/>
            <a:headEnd/>
            <a:tailEnd/>
          </a:ln>
          <a:effectLst/>
        </p:spPr>
        <p:txBody>
          <a:bodyPr wrap="none">
            <a:spAutoFit/>
          </a:bodyPr>
          <a:lstStyle/>
          <a:p>
            <a:r>
              <a:rPr lang="en-US" sz="1400" b="1"/>
              <a:t>Trigger</a:t>
            </a:r>
          </a:p>
        </p:txBody>
      </p:sp>
      <p:sp>
        <p:nvSpPr>
          <p:cNvPr id="239698" name="Line 82"/>
          <p:cNvSpPr>
            <a:spLocks noChangeShapeType="1"/>
          </p:cNvSpPr>
          <p:nvPr/>
        </p:nvSpPr>
        <p:spPr bwMode="auto">
          <a:xfrm flipV="1">
            <a:off x="3203575" y="5882641"/>
            <a:ext cx="396875" cy="71438"/>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99" name="Text Box 83"/>
          <p:cNvSpPr txBox="1">
            <a:spLocks noChangeArrowheads="1"/>
          </p:cNvSpPr>
          <p:nvPr/>
        </p:nvSpPr>
        <p:spPr bwMode="auto">
          <a:xfrm>
            <a:off x="3563938" y="4687254"/>
            <a:ext cx="1273175" cy="274637"/>
          </a:xfrm>
          <a:prstGeom prst="rect">
            <a:avLst/>
          </a:prstGeom>
          <a:noFill/>
          <a:ln w="9525" algn="ctr">
            <a:noFill/>
            <a:miter lim="800000"/>
            <a:headEnd/>
            <a:tailEnd/>
          </a:ln>
          <a:effectLst/>
        </p:spPr>
        <p:txBody>
          <a:bodyPr wrap="none">
            <a:spAutoFit/>
          </a:bodyPr>
          <a:lstStyle/>
          <a:p>
            <a:r>
              <a:rPr lang="en-US"/>
              <a:t>Constant writing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Intro to Detector Readout ISOTDAQ  2011, N. Neufeld CERN/PH</a:t>
            </a:r>
            <a:endParaRPr lang="en-US"/>
          </a:p>
        </p:txBody>
      </p:sp>
      <p:sp>
        <p:nvSpPr>
          <p:cNvPr id="515077" name="Rectangle 5"/>
          <p:cNvSpPr>
            <a:spLocks noGrp="1" noChangeArrowheads="1"/>
          </p:cNvSpPr>
          <p:nvPr>
            <p:ph type="title"/>
          </p:nvPr>
        </p:nvSpPr>
        <p:spPr/>
        <p:txBody>
          <a:bodyPr/>
          <a:lstStyle/>
          <a:p>
            <a:r>
              <a:rPr lang="en-US"/>
              <a:t>Trigger rate control</a:t>
            </a:r>
          </a:p>
        </p:txBody>
      </p:sp>
      <p:sp>
        <p:nvSpPr>
          <p:cNvPr id="515075" name="Rectangle 3"/>
          <p:cNvSpPr>
            <a:spLocks noGrp="1" noChangeArrowheads="1"/>
          </p:cNvSpPr>
          <p:nvPr>
            <p:ph type="body" sz="half" idx="1"/>
          </p:nvPr>
        </p:nvSpPr>
        <p:spPr>
          <a:xfrm>
            <a:off x="215901" y="988539"/>
            <a:ext cx="4835494" cy="5234712"/>
          </a:xfrm>
        </p:spPr>
        <p:txBody>
          <a:bodyPr/>
          <a:lstStyle/>
          <a:p>
            <a:pPr>
              <a:lnSpc>
                <a:spcPct val="90000"/>
              </a:lnSpc>
            </a:pPr>
            <a:r>
              <a:rPr lang="en-US" sz="1800"/>
              <a:t>Trigger rate determined by physics parameters used in trigger system</a:t>
            </a:r>
            <a:r>
              <a:rPr lang="en-US" sz="1800" smtClean="0"/>
              <a:t>:</a:t>
            </a:r>
            <a:br>
              <a:rPr lang="en-US" sz="1800" smtClean="0"/>
            </a:br>
            <a:r>
              <a:rPr lang="en-US" sz="1800" smtClean="0"/>
              <a:t> </a:t>
            </a:r>
            <a:r>
              <a:rPr lang="en-US" sz="1800"/>
              <a:t>1 kHz – 1MHz</a:t>
            </a:r>
          </a:p>
          <a:p>
            <a:pPr lvl="1">
              <a:lnSpc>
                <a:spcPct val="90000"/>
              </a:lnSpc>
            </a:pPr>
            <a:r>
              <a:rPr lang="en-US" sz="1400"/>
              <a:t>The lower rate after the trigger allows sharing resources across channels (e.g. ADC and readout links)</a:t>
            </a:r>
          </a:p>
          <a:p>
            <a:pPr>
              <a:lnSpc>
                <a:spcPct val="90000"/>
              </a:lnSpc>
            </a:pPr>
            <a:r>
              <a:rPr lang="en-US" sz="1800"/>
              <a:t>Triggers will be of random </a:t>
            </a:r>
            <a:r>
              <a:rPr lang="en-US" sz="1800" smtClean="0"/>
              <a:t>nature i.e. follow a Poisson distribution </a:t>
            </a:r>
            <a:r>
              <a:rPr lang="en-US" sz="1800" smtClean="0">
                <a:sym typeface="Wingdings" pitchFamily="2" charset="2"/>
              </a:rPr>
              <a:t> </a:t>
            </a:r>
            <a:r>
              <a:rPr lang="en-US" sz="1800" smtClean="0"/>
              <a:t>a </a:t>
            </a:r>
            <a:r>
              <a:rPr lang="en-US" sz="1800"/>
              <a:t>burst of triggers can occur within a short time window so some kind of rate control/spacing is needed</a:t>
            </a:r>
          </a:p>
          <a:p>
            <a:pPr lvl="1">
              <a:lnSpc>
                <a:spcPct val="90000"/>
              </a:lnSpc>
            </a:pPr>
            <a:r>
              <a:rPr lang="en-US" sz="1400"/>
              <a:t>Minimum spacing between trigger </a:t>
            </a:r>
            <a:r>
              <a:rPr lang="en-US" sz="1400" smtClean="0"/>
              <a:t>accepts </a:t>
            </a:r>
            <a:r>
              <a:rPr lang="en-US" sz="1400" smtClean="0">
                <a:sym typeface="Wingdings" pitchFamily="2" charset="2"/>
              </a:rPr>
              <a:t> dead-time</a:t>
            </a:r>
            <a:endParaRPr lang="en-US" sz="1400"/>
          </a:p>
          <a:p>
            <a:pPr lvl="1">
              <a:lnSpc>
                <a:spcPct val="90000"/>
              </a:lnSpc>
            </a:pPr>
            <a:r>
              <a:rPr lang="en-US" sz="1400"/>
              <a:t>Maximum number of triggers within a </a:t>
            </a:r>
            <a:r>
              <a:rPr lang="en-US" sz="1400" smtClean="0"/>
              <a:t>given </a:t>
            </a:r>
            <a:r>
              <a:rPr lang="en-US" sz="1400"/>
              <a:t>time window</a:t>
            </a:r>
          </a:p>
          <a:p>
            <a:pPr>
              <a:lnSpc>
                <a:spcPct val="90000"/>
              </a:lnSpc>
            </a:pPr>
            <a:r>
              <a:rPr lang="en-US" sz="1800" err="1"/>
              <a:t>Derandomizer</a:t>
            </a:r>
            <a:r>
              <a:rPr lang="en-US" sz="1800"/>
              <a:t> buffers needed in front-ends to handle this</a:t>
            </a:r>
          </a:p>
          <a:p>
            <a:pPr lvl="1">
              <a:lnSpc>
                <a:spcPct val="90000"/>
              </a:lnSpc>
            </a:pPr>
            <a:r>
              <a:rPr lang="en-US" sz="1400"/>
              <a:t>Size and readout speed of this determines effective trigger </a:t>
            </a:r>
            <a:r>
              <a:rPr lang="en-US" sz="1400" smtClean="0"/>
              <a:t>rate</a:t>
            </a:r>
            <a:endParaRPr lang="en-US" sz="1400"/>
          </a:p>
        </p:txBody>
      </p:sp>
      <p:pic>
        <p:nvPicPr>
          <p:cNvPr id="515081" name="Picture 9"/>
          <p:cNvPicPr>
            <a:picLocks noChangeAspect="1" noChangeArrowheads="1"/>
          </p:cNvPicPr>
          <p:nvPr/>
        </p:nvPicPr>
        <p:blipFill>
          <a:blip r:embed="rId2"/>
          <a:srcRect/>
          <a:stretch>
            <a:fillRect/>
          </a:stretch>
        </p:blipFill>
        <p:spPr bwMode="auto">
          <a:xfrm>
            <a:off x="5263268" y="1187098"/>
            <a:ext cx="3759794" cy="394419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425450" y="-26634"/>
            <a:ext cx="8229600" cy="985422"/>
          </a:xfrm>
          <a:noFill/>
        </p:spPr>
        <p:txBody>
          <a:bodyPr/>
          <a:lstStyle/>
          <a:p>
            <a:pPr eaLnBrk="1" hangingPunct="1"/>
            <a:r>
              <a:rPr lang="en-US" sz="3200" smtClean="0"/>
              <a:t>Effect of de-randomizing</a:t>
            </a:r>
          </a:p>
        </p:txBody>
      </p:sp>
      <p:sp>
        <p:nvSpPr>
          <p:cNvPr id="123" name="Content Placeholder 122"/>
          <p:cNvSpPr>
            <a:spLocks noGrp="1"/>
          </p:cNvSpPr>
          <p:nvPr>
            <p:ph idx="1"/>
          </p:nvPr>
        </p:nvSpPr>
        <p:spPr/>
        <p:txBody>
          <a:bodyPr/>
          <a:lstStyle/>
          <a:p>
            <a:endParaRPr lang="en-GB"/>
          </a:p>
        </p:txBody>
      </p:sp>
      <p:sp>
        <p:nvSpPr>
          <p:cNvPr id="95241" name="Footer Placeholder 122"/>
          <p:cNvSpPr>
            <a:spLocks noGrp="1"/>
          </p:cNvSpPr>
          <p:nvPr>
            <p:ph type="ftr" sz="quarter" idx="10"/>
          </p:nvPr>
        </p:nvSpPr>
        <p:spPr>
          <a:noFill/>
        </p:spPr>
        <p:txBody>
          <a:bodyPr/>
          <a:lstStyle/>
          <a:p>
            <a:r>
              <a:rPr lang="en-US" smtClean="0"/>
              <a:t>Intro to Detector Readout ISOTDAQ  2011, N. Neufeld CERN/PH</a:t>
            </a:r>
            <a:endParaRPr lang="en-US"/>
          </a:p>
        </p:txBody>
      </p:sp>
      <p:sp>
        <p:nvSpPr>
          <p:cNvPr id="95240" name="Slide Number Placeholder 121"/>
          <p:cNvSpPr>
            <a:spLocks noGrp="1"/>
          </p:cNvSpPr>
          <p:nvPr>
            <p:ph type="sldNum" sz="quarter" idx="11"/>
          </p:nvPr>
        </p:nvSpPr>
        <p:spPr>
          <a:noFill/>
        </p:spPr>
        <p:txBody>
          <a:bodyPr/>
          <a:lstStyle/>
          <a:p>
            <a:fld id="{1AA6C7C0-BA7D-4E10-8A6B-EFAEFCF3C321}" type="slidenum">
              <a:rPr lang="en-US"/>
              <a:pPr/>
              <a:t>58</a:t>
            </a:fld>
            <a:endParaRPr lang="en-US"/>
          </a:p>
        </p:txBody>
      </p:sp>
      <p:sp>
        <p:nvSpPr>
          <p:cNvPr id="95236" name="Rectangle 126"/>
          <p:cNvSpPr>
            <a:spLocks noChangeArrowheads="1"/>
          </p:cNvSpPr>
          <p:nvPr/>
        </p:nvSpPr>
        <p:spPr bwMode="auto">
          <a:xfrm>
            <a:off x="4673600" y="3268316"/>
            <a:ext cx="3678238" cy="1077912"/>
          </a:xfrm>
          <a:prstGeom prst="rect">
            <a:avLst/>
          </a:prstGeom>
          <a:solidFill>
            <a:srgbClr val="CCFF66"/>
          </a:solidFill>
          <a:ln w="9525">
            <a:noFill/>
            <a:miter lim="800000"/>
            <a:headEnd/>
            <a:tailEnd/>
          </a:ln>
        </p:spPr>
        <p:txBody>
          <a:bodyPr lIns="92075" tIns="46038" rIns="92075" bIns="46038">
            <a:spAutoFit/>
          </a:bodyPr>
          <a:lstStyle/>
          <a:p>
            <a:r>
              <a:rPr lang="en-US" sz="1600"/>
              <a:t>The system is </a:t>
            </a:r>
            <a:r>
              <a:rPr lang="en-US" sz="1600" i="1"/>
              <a:t>busy </a:t>
            </a:r>
            <a:r>
              <a:rPr lang="en-US" sz="1600"/>
              <a:t>during the ADC conversion time if the FIFO is not full (assuming the storage can always follow!)</a:t>
            </a:r>
          </a:p>
        </p:txBody>
      </p:sp>
      <p:sp>
        <p:nvSpPr>
          <p:cNvPr id="95237" name="Rectangle 127"/>
          <p:cNvSpPr>
            <a:spLocks noChangeArrowheads="1"/>
          </p:cNvSpPr>
          <p:nvPr/>
        </p:nvSpPr>
        <p:spPr bwMode="auto">
          <a:xfrm>
            <a:off x="609600" y="3214341"/>
            <a:ext cx="3657600" cy="1077912"/>
          </a:xfrm>
          <a:prstGeom prst="rect">
            <a:avLst/>
          </a:prstGeom>
          <a:solidFill>
            <a:srgbClr val="CCFF66"/>
          </a:solidFill>
          <a:ln w="9525">
            <a:noFill/>
            <a:miter lim="800000"/>
            <a:headEnd/>
            <a:tailEnd/>
          </a:ln>
        </p:spPr>
        <p:txBody>
          <a:bodyPr lIns="92075" tIns="46038" rIns="92075" bIns="46038">
            <a:spAutoFit/>
          </a:bodyPr>
          <a:lstStyle/>
          <a:p>
            <a:r>
              <a:rPr lang="en-US" sz="1600"/>
              <a:t>The system is </a:t>
            </a:r>
            <a:r>
              <a:rPr lang="en-US" sz="1600" i="1"/>
              <a:t>busy </a:t>
            </a:r>
            <a:r>
              <a:rPr lang="en-US" sz="1600"/>
              <a:t>during the ADC conversion time + processing time until the data is written to the storage</a:t>
            </a:r>
          </a:p>
        </p:txBody>
      </p:sp>
      <p:graphicFrame>
        <p:nvGraphicFramePr>
          <p:cNvPr id="95234" name="Object 2"/>
          <p:cNvGraphicFramePr>
            <a:graphicFrameLocks/>
          </p:cNvGraphicFramePr>
          <p:nvPr/>
        </p:nvGraphicFramePr>
        <p:xfrm>
          <a:off x="1019175" y="4372215"/>
          <a:ext cx="7161213" cy="2308225"/>
        </p:xfrm>
        <a:graphic>
          <a:graphicData uri="http://schemas.openxmlformats.org/presentationml/2006/ole">
            <p:oleObj spid="_x0000_s95234" r:id="rId3" imgW="7162208" imgH="2310193" progId="Excel.Sheet.8">
              <p:embed/>
            </p:oleObj>
          </a:graphicData>
        </a:graphic>
      </p:graphicFrame>
      <p:grpSp>
        <p:nvGrpSpPr>
          <p:cNvPr id="95238" name="Group 191"/>
          <p:cNvGrpSpPr>
            <a:grpSpLocks noChangeAspect="1"/>
          </p:cNvGrpSpPr>
          <p:nvPr/>
        </p:nvGrpSpPr>
        <p:grpSpPr bwMode="auto">
          <a:xfrm>
            <a:off x="508000" y="947391"/>
            <a:ext cx="3881438" cy="2244725"/>
            <a:chOff x="480" y="1008"/>
            <a:chExt cx="3496" cy="3896"/>
          </a:xfrm>
        </p:grpSpPr>
        <p:sp>
          <p:nvSpPr>
            <p:cNvPr id="95293" name="Rectangle 129"/>
            <p:cNvSpPr>
              <a:spLocks noChangeAspect="1" noChangeArrowheads="1"/>
            </p:cNvSpPr>
            <p:nvPr/>
          </p:nvSpPr>
          <p:spPr bwMode="auto">
            <a:xfrm>
              <a:off x="480" y="1008"/>
              <a:ext cx="3496" cy="3834"/>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23682" name="AutoShape 130"/>
            <p:cNvSpPr>
              <a:spLocks noChangeAspect="1" noChangeArrowheads="1"/>
            </p:cNvSpPr>
            <p:nvPr/>
          </p:nvSpPr>
          <p:spPr bwMode="auto">
            <a:xfrm>
              <a:off x="2260" y="2595"/>
              <a:ext cx="1576" cy="1480"/>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23683" name="AutoShape 131"/>
            <p:cNvSpPr>
              <a:spLocks noChangeAspect="1" noChangeArrowheads="1"/>
            </p:cNvSpPr>
            <p:nvPr/>
          </p:nvSpPr>
          <p:spPr bwMode="auto">
            <a:xfrm>
              <a:off x="2260" y="1636"/>
              <a:ext cx="1576" cy="857"/>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5296" name="Rectangle 132"/>
            <p:cNvSpPr>
              <a:spLocks noChangeAspect="1" noChangeArrowheads="1"/>
            </p:cNvSpPr>
            <p:nvPr/>
          </p:nvSpPr>
          <p:spPr bwMode="auto">
            <a:xfrm>
              <a:off x="776" y="2792"/>
              <a:ext cx="424" cy="184"/>
            </a:xfrm>
            <a:prstGeom prst="rect">
              <a:avLst/>
            </a:prstGeom>
            <a:solidFill>
              <a:srgbClr val="CCECFF"/>
            </a:solidFill>
            <a:ln w="25399">
              <a:solidFill>
                <a:schemeClr val="tx1"/>
              </a:solidFill>
              <a:miter lim="800000"/>
              <a:headEnd/>
              <a:tailEnd/>
            </a:ln>
          </p:spPr>
          <p:txBody>
            <a:bodyPr wrap="none" anchor="ctr"/>
            <a:lstStyle/>
            <a:p>
              <a:pPr algn="ctr"/>
              <a:r>
                <a:rPr lang="en-US" sz="1000"/>
                <a:t>ADC</a:t>
              </a:r>
            </a:p>
          </p:txBody>
        </p:sp>
        <p:sp>
          <p:nvSpPr>
            <p:cNvPr id="95297" name="Line 133"/>
            <p:cNvSpPr>
              <a:spLocks noChangeAspect="1" noChangeShapeType="1"/>
            </p:cNvSpPr>
            <p:nvPr/>
          </p:nvSpPr>
          <p:spPr bwMode="auto">
            <a:xfrm>
              <a:off x="1008" y="1439"/>
              <a:ext cx="0" cy="721"/>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98" name="Line 134"/>
            <p:cNvSpPr>
              <a:spLocks noChangeAspect="1" noChangeShapeType="1"/>
            </p:cNvSpPr>
            <p:nvPr/>
          </p:nvSpPr>
          <p:spPr bwMode="auto">
            <a:xfrm>
              <a:off x="1008" y="1872"/>
              <a:ext cx="1584"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299" name="Oval 135"/>
            <p:cNvSpPr>
              <a:spLocks noChangeAspect="1" noChangeArrowheads="1"/>
            </p:cNvSpPr>
            <p:nvPr/>
          </p:nvSpPr>
          <p:spPr bwMode="auto">
            <a:xfrm>
              <a:off x="3176" y="2888"/>
              <a:ext cx="80" cy="80"/>
            </a:xfrm>
            <a:prstGeom prst="ellipse">
              <a:avLst/>
            </a:prstGeom>
            <a:solidFill>
              <a:srgbClr val="FFFFCC"/>
            </a:solidFill>
            <a:ln w="25399">
              <a:solidFill>
                <a:schemeClr val="tx1"/>
              </a:solidFill>
              <a:round/>
              <a:headEnd/>
              <a:tailEnd/>
            </a:ln>
          </p:spPr>
          <p:txBody>
            <a:bodyPr wrap="none" anchor="ctr"/>
            <a:lstStyle/>
            <a:p>
              <a:endParaRPr lang="en-GB"/>
            </a:p>
          </p:txBody>
        </p:sp>
        <p:sp>
          <p:nvSpPr>
            <p:cNvPr id="95300" name="Rectangle 136"/>
            <p:cNvSpPr>
              <a:spLocks noChangeAspect="1" noChangeArrowheads="1"/>
            </p:cNvSpPr>
            <p:nvPr/>
          </p:nvSpPr>
          <p:spPr bwMode="auto">
            <a:xfrm>
              <a:off x="758" y="1170"/>
              <a:ext cx="544" cy="428"/>
            </a:xfrm>
            <a:prstGeom prst="rect">
              <a:avLst/>
            </a:prstGeom>
            <a:noFill/>
            <a:ln w="9525">
              <a:noFill/>
              <a:miter lim="800000"/>
              <a:headEnd/>
              <a:tailEnd/>
            </a:ln>
          </p:spPr>
          <p:txBody>
            <a:bodyPr wrap="none" lIns="92075" tIns="46038" rIns="92075" bIns="46038">
              <a:spAutoFit/>
            </a:bodyPr>
            <a:lstStyle/>
            <a:p>
              <a:r>
                <a:rPr lang="en-US" sz="1000"/>
                <a:t>Sensor</a:t>
              </a:r>
            </a:p>
          </p:txBody>
        </p:sp>
        <p:sp>
          <p:nvSpPr>
            <p:cNvPr id="95301" name="Rectangle 137"/>
            <p:cNvSpPr>
              <a:spLocks noChangeAspect="1" noChangeArrowheads="1"/>
            </p:cNvSpPr>
            <p:nvPr/>
          </p:nvSpPr>
          <p:spPr bwMode="auto">
            <a:xfrm>
              <a:off x="920" y="2168"/>
              <a:ext cx="176" cy="320"/>
            </a:xfrm>
            <a:prstGeom prst="rect">
              <a:avLst/>
            </a:prstGeom>
            <a:solidFill>
              <a:srgbClr val="868686"/>
            </a:solidFill>
            <a:ln w="25399">
              <a:solidFill>
                <a:schemeClr val="tx1"/>
              </a:solidFill>
              <a:miter lim="800000"/>
              <a:headEnd/>
              <a:tailEnd/>
            </a:ln>
          </p:spPr>
          <p:txBody>
            <a:bodyPr wrap="none" anchor="ctr"/>
            <a:lstStyle/>
            <a:p>
              <a:endParaRPr lang="en-GB"/>
            </a:p>
          </p:txBody>
        </p:sp>
        <p:sp>
          <p:nvSpPr>
            <p:cNvPr id="95302" name="Rectangle 138"/>
            <p:cNvSpPr>
              <a:spLocks noChangeAspect="1" noChangeArrowheads="1"/>
            </p:cNvSpPr>
            <p:nvPr/>
          </p:nvSpPr>
          <p:spPr bwMode="auto">
            <a:xfrm>
              <a:off x="1103" y="2208"/>
              <a:ext cx="502" cy="428"/>
            </a:xfrm>
            <a:prstGeom prst="rect">
              <a:avLst/>
            </a:prstGeom>
            <a:noFill/>
            <a:ln w="9525">
              <a:noFill/>
              <a:miter lim="800000"/>
              <a:headEnd/>
              <a:tailEnd/>
            </a:ln>
          </p:spPr>
          <p:txBody>
            <a:bodyPr wrap="none" lIns="92075" tIns="46038" rIns="92075" bIns="46038">
              <a:spAutoFit/>
            </a:bodyPr>
            <a:lstStyle/>
            <a:p>
              <a:r>
                <a:rPr lang="en-US" sz="1000"/>
                <a:t>Delay</a:t>
              </a:r>
            </a:p>
          </p:txBody>
        </p:sp>
        <p:sp>
          <p:nvSpPr>
            <p:cNvPr id="95303" name="Line 139"/>
            <p:cNvSpPr>
              <a:spLocks noChangeAspect="1" noChangeShapeType="1"/>
            </p:cNvSpPr>
            <p:nvPr/>
          </p:nvSpPr>
          <p:spPr bwMode="auto">
            <a:xfrm>
              <a:off x="1008" y="2496"/>
              <a:ext cx="0" cy="288"/>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304" name="Line 140"/>
            <p:cNvSpPr>
              <a:spLocks noChangeAspect="1" noChangeShapeType="1"/>
            </p:cNvSpPr>
            <p:nvPr/>
          </p:nvSpPr>
          <p:spPr bwMode="auto">
            <a:xfrm>
              <a:off x="2592" y="1872"/>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305" name="Oval 141"/>
            <p:cNvSpPr>
              <a:spLocks noChangeAspect="1" noChangeArrowheads="1"/>
            </p:cNvSpPr>
            <p:nvPr/>
          </p:nvSpPr>
          <p:spPr bwMode="auto">
            <a:xfrm>
              <a:off x="672" y="3312"/>
              <a:ext cx="672" cy="672"/>
            </a:xfrm>
            <a:prstGeom prst="ellipse">
              <a:avLst/>
            </a:prstGeom>
            <a:solidFill>
              <a:srgbClr val="FFFFCC"/>
            </a:solidFill>
            <a:ln w="25399">
              <a:solidFill>
                <a:schemeClr val="tx1"/>
              </a:solidFill>
              <a:round/>
              <a:headEnd/>
              <a:tailEnd/>
            </a:ln>
          </p:spPr>
          <p:txBody>
            <a:bodyPr wrap="none" anchor="ctr"/>
            <a:lstStyle/>
            <a:p>
              <a:pPr algn="ctr"/>
              <a:r>
                <a:rPr lang="en-US" sz="1000"/>
                <a:t>Proces-</a:t>
              </a:r>
            </a:p>
            <a:p>
              <a:pPr algn="ctr"/>
              <a:r>
                <a:rPr lang="en-US" sz="1000"/>
                <a:t>sing</a:t>
              </a:r>
            </a:p>
          </p:txBody>
        </p:sp>
        <p:sp>
          <p:nvSpPr>
            <p:cNvPr id="95306" name="Line 142"/>
            <p:cNvSpPr>
              <a:spLocks noChangeAspect="1" noChangeShapeType="1"/>
            </p:cNvSpPr>
            <p:nvPr/>
          </p:nvSpPr>
          <p:spPr bwMode="auto">
            <a:xfrm>
              <a:off x="1008" y="2976"/>
              <a:ext cx="0" cy="336"/>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307" name="Line 143"/>
            <p:cNvSpPr>
              <a:spLocks noChangeAspect="1" noChangeShapeType="1"/>
            </p:cNvSpPr>
            <p:nvPr/>
          </p:nvSpPr>
          <p:spPr bwMode="auto">
            <a:xfrm>
              <a:off x="2592" y="2448"/>
              <a:ext cx="0" cy="576"/>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08" name="Line 144"/>
            <p:cNvSpPr>
              <a:spLocks noChangeAspect="1" noChangeShapeType="1"/>
            </p:cNvSpPr>
            <p:nvPr/>
          </p:nvSpPr>
          <p:spPr bwMode="auto">
            <a:xfrm flipH="1">
              <a:off x="1344" y="3552"/>
              <a:ext cx="768"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5309" name="Line 145"/>
            <p:cNvSpPr>
              <a:spLocks noChangeAspect="1" noChangeShapeType="1"/>
            </p:cNvSpPr>
            <p:nvPr/>
          </p:nvSpPr>
          <p:spPr bwMode="auto">
            <a:xfrm flipH="1">
              <a:off x="1200" y="2880"/>
              <a:ext cx="912"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5310" name="Rectangle 146"/>
            <p:cNvSpPr>
              <a:spLocks noChangeAspect="1" noChangeArrowheads="1"/>
            </p:cNvSpPr>
            <p:nvPr/>
          </p:nvSpPr>
          <p:spPr bwMode="auto">
            <a:xfrm>
              <a:off x="1296" y="3312"/>
              <a:ext cx="636" cy="428"/>
            </a:xfrm>
            <a:prstGeom prst="rect">
              <a:avLst/>
            </a:prstGeom>
            <a:noFill/>
            <a:ln w="9525">
              <a:noFill/>
              <a:miter lim="800000"/>
              <a:headEnd/>
              <a:tailEnd/>
            </a:ln>
          </p:spPr>
          <p:txBody>
            <a:bodyPr wrap="none" lIns="92075" tIns="46038" rIns="92075" bIns="46038">
              <a:spAutoFit/>
            </a:bodyPr>
            <a:lstStyle/>
            <a:p>
              <a:r>
                <a:rPr lang="en-US" sz="1000"/>
                <a:t>Interrupt</a:t>
              </a:r>
            </a:p>
          </p:txBody>
        </p:sp>
        <p:grpSp>
          <p:nvGrpSpPr>
            <p:cNvPr id="95311" name="Group 147"/>
            <p:cNvGrpSpPr>
              <a:grpSpLocks noChangeAspect="1"/>
            </p:cNvGrpSpPr>
            <p:nvPr/>
          </p:nvGrpSpPr>
          <p:grpSpPr bwMode="auto">
            <a:xfrm>
              <a:off x="2408" y="2072"/>
              <a:ext cx="368" cy="368"/>
              <a:chOff x="2408" y="2072"/>
              <a:chExt cx="368" cy="368"/>
            </a:xfrm>
          </p:grpSpPr>
          <p:sp>
            <p:nvSpPr>
              <p:cNvPr id="95351" name="AutoShape 148"/>
              <p:cNvSpPr>
                <a:spLocks noChangeAspect="1" noChangeArrowheads="1"/>
              </p:cNvSpPr>
              <p:nvPr/>
            </p:nvSpPr>
            <p:spPr bwMode="auto">
              <a:xfrm rot="10800000" flipH="1">
                <a:off x="2408" y="2072"/>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p>
            </p:txBody>
          </p:sp>
          <p:sp>
            <p:nvSpPr>
              <p:cNvPr id="95352" name="Line 149"/>
              <p:cNvSpPr>
                <a:spLocks noChangeAspect="1" noChangeShapeType="1"/>
              </p:cNvSpPr>
              <p:nvPr/>
            </p:nvSpPr>
            <p:spPr bwMode="auto">
              <a:xfrm flipH="1">
                <a:off x="2640" y="2112"/>
                <a:ext cx="48"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5353" name="Line 150"/>
              <p:cNvSpPr>
                <a:spLocks noChangeAspect="1" noChangeShapeType="1"/>
              </p:cNvSpPr>
              <p:nvPr/>
            </p:nvSpPr>
            <p:spPr bwMode="auto">
              <a:xfrm flipH="1">
                <a:off x="2592" y="2112"/>
                <a:ext cx="48" cy="144"/>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5354" name="Line 151"/>
              <p:cNvSpPr>
                <a:spLocks noChangeAspect="1" noChangeShapeType="1"/>
              </p:cNvSpPr>
              <p:nvPr/>
            </p:nvSpPr>
            <p:spPr bwMode="auto">
              <a:xfrm flipH="1">
                <a:off x="2544" y="2256"/>
                <a:ext cx="48" cy="0"/>
              </a:xfrm>
              <a:prstGeom prst="line">
                <a:avLst/>
              </a:prstGeom>
              <a:noFill/>
              <a:ln w="12699">
                <a:solidFill>
                  <a:schemeClr val="tx1"/>
                </a:solidFill>
                <a:round/>
                <a:headEnd type="none" w="sm" len="sm"/>
                <a:tailEnd type="none" w="sm" len="sm"/>
              </a:ln>
            </p:spPr>
            <p:txBody>
              <a:bodyPr wrap="none" anchor="ctr"/>
              <a:lstStyle/>
              <a:p>
                <a:endParaRPr lang="en-GB"/>
              </a:p>
            </p:txBody>
          </p:sp>
        </p:grpSp>
        <p:sp>
          <p:nvSpPr>
            <p:cNvPr id="95312" name="Rectangle 152"/>
            <p:cNvSpPr>
              <a:spLocks noChangeAspect="1" noChangeArrowheads="1"/>
            </p:cNvSpPr>
            <p:nvPr/>
          </p:nvSpPr>
          <p:spPr bwMode="auto">
            <a:xfrm>
              <a:off x="2737" y="2111"/>
              <a:ext cx="899" cy="428"/>
            </a:xfrm>
            <a:prstGeom prst="rect">
              <a:avLst/>
            </a:prstGeom>
            <a:noFill/>
            <a:ln w="9525">
              <a:noFill/>
              <a:miter lim="800000"/>
              <a:headEnd/>
              <a:tailEnd/>
            </a:ln>
          </p:spPr>
          <p:txBody>
            <a:bodyPr wrap="none" lIns="92075" tIns="46038" rIns="92075" bIns="46038">
              <a:spAutoFit/>
            </a:bodyPr>
            <a:lstStyle/>
            <a:p>
              <a:r>
                <a:rPr lang="en-US" sz="1000"/>
                <a:t>Discriminator</a:t>
              </a:r>
            </a:p>
          </p:txBody>
        </p:sp>
        <p:sp>
          <p:nvSpPr>
            <p:cNvPr id="95313" name="Rectangle 153"/>
            <p:cNvSpPr>
              <a:spLocks noChangeAspect="1" noChangeArrowheads="1"/>
            </p:cNvSpPr>
            <p:nvPr/>
          </p:nvSpPr>
          <p:spPr bwMode="auto">
            <a:xfrm>
              <a:off x="3122" y="1632"/>
              <a:ext cx="544" cy="428"/>
            </a:xfrm>
            <a:prstGeom prst="rect">
              <a:avLst/>
            </a:prstGeom>
            <a:noFill/>
            <a:ln w="9525">
              <a:noFill/>
              <a:miter lim="800000"/>
              <a:headEnd/>
              <a:tailEnd/>
            </a:ln>
          </p:spPr>
          <p:txBody>
            <a:bodyPr wrap="none" lIns="92075" tIns="46038" rIns="92075" bIns="46038">
              <a:spAutoFit/>
            </a:bodyPr>
            <a:lstStyle/>
            <a:p>
              <a:r>
                <a:rPr lang="en-US" sz="1000" b="1"/>
                <a:t>Trigger</a:t>
              </a:r>
            </a:p>
          </p:txBody>
        </p:sp>
        <p:sp>
          <p:nvSpPr>
            <p:cNvPr id="95314" name="Rectangle 154"/>
            <p:cNvSpPr>
              <a:spLocks noChangeAspect="1" noChangeArrowheads="1"/>
            </p:cNvSpPr>
            <p:nvPr/>
          </p:nvSpPr>
          <p:spPr bwMode="auto">
            <a:xfrm>
              <a:off x="1344" y="2639"/>
              <a:ext cx="417" cy="428"/>
            </a:xfrm>
            <a:prstGeom prst="rect">
              <a:avLst/>
            </a:prstGeom>
            <a:noFill/>
            <a:ln w="9525">
              <a:noFill/>
              <a:miter lim="800000"/>
              <a:headEnd/>
              <a:tailEnd/>
            </a:ln>
          </p:spPr>
          <p:txBody>
            <a:bodyPr wrap="none" lIns="92075" tIns="46038" rIns="92075" bIns="46038">
              <a:spAutoFit/>
            </a:bodyPr>
            <a:lstStyle/>
            <a:p>
              <a:r>
                <a:rPr lang="en-US" sz="1000"/>
                <a:t>Start</a:t>
              </a:r>
            </a:p>
          </p:txBody>
        </p:sp>
        <p:sp>
          <p:nvSpPr>
            <p:cNvPr id="95315" name="Line 155"/>
            <p:cNvSpPr>
              <a:spLocks noChangeAspect="1" noChangeShapeType="1"/>
            </p:cNvSpPr>
            <p:nvPr/>
          </p:nvSpPr>
          <p:spPr bwMode="auto">
            <a:xfrm>
              <a:off x="1008" y="3984"/>
              <a:ext cx="0" cy="384"/>
            </a:xfrm>
            <a:prstGeom prst="line">
              <a:avLst/>
            </a:prstGeom>
            <a:noFill/>
            <a:ln w="25399">
              <a:solidFill>
                <a:schemeClr val="tx1"/>
              </a:solidFill>
              <a:round/>
              <a:headEnd type="none" w="sm" len="sm"/>
              <a:tailEnd type="stealth" w="med" len="med"/>
            </a:ln>
          </p:spPr>
          <p:txBody>
            <a:bodyPr wrap="none" anchor="ctr"/>
            <a:lstStyle/>
            <a:p>
              <a:endParaRPr lang="en-GB"/>
            </a:p>
          </p:txBody>
        </p:sp>
        <p:grpSp>
          <p:nvGrpSpPr>
            <p:cNvPr id="95316" name="Group 156"/>
            <p:cNvGrpSpPr>
              <a:grpSpLocks noChangeAspect="1"/>
            </p:cNvGrpSpPr>
            <p:nvPr/>
          </p:nvGrpSpPr>
          <p:grpSpPr bwMode="auto">
            <a:xfrm>
              <a:off x="2543" y="3024"/>
              <a:ext cx="175" cy="304"/>
              <a:chOff x="2543" y="3024"/>
              <a:chExt cx="175" cy="304"/>
            </a:xfrm>
          </p:grpSpPr>
          <p:sp>
            <p:nvSpPr>
              <p:cNvPr id="95346" name="Rectangle 157"/>
              <p:cNvSpPr>
                <a:spLocks noChangeAspect="1" noChangeArrowheads="1"/>
              </p:cNvSpPr>
              <p:nvPr/>
            </p:nvSpPr>
            <p:spPr bwMode="auto">
              <a:xfrm>
                <a:off x="2547" y="3024"/>
                <a:ext cx="170" cy="216"/>
              </a:xfrm>
              <a:prstGeom prst="rect">
                <a:avLst/>
              </a:prstGeom>
              <a:solidFill>
                <a:srgbClr val="FFFFCC"/>
              </a:solidFill>
              <a:ln w="9525">
                <a:noFill/>
                <a:miter lim="800000"/>
                <a:headEnd/>
                <a:tailEnd/>
              </a:ln>
            </p:spPr>
            <p:txBody>
              <a:bodyPr wrap="none" anchor="ctr"/>
              <a:lstStyle/>
              <a:p>
                <a:endParaRPr lang="en-GB"/>
              </a:p>
            </p:txBody>
          </p:sp>
          <p:sp>
            <p:nvSpPr>
              <p:cNvPr id="95347" name="Arc 158"/>
              <p:cNvSpPr>
                <a:spLocks noChangeAspect="1"/>
              </p:cNvSpPr>
              <p:nvPr/>
            </p:nvSpPr>
            <p:spPr bwMode="auto">
              <a:xfrm rot="-5340000">
                <a:off x="2589" y="3198"/>
                <a:ext cx="84" cy="175"/>
              </a:xfrm>
              <a:custGeom>
                <a:avLst/>
                <a:gdLst>
                  <a:gd name="T0" fmla="*/ 0 w 22418"/>
                  <a:gd name="T1" fmla="*/ 0 h 43198"/>
                  <a:gd name="T2" fmla="*/ 0 w 22418"/>
                  <a:gd name="T3" fmla="*/ 0 h 43198"/>
                  <a:gd name="T4" fmla="*/ 0 w 22418"/>
                  <a:gd name="T5" fmla="*/ 0 h 43198"/>
                  <a:gd name="T6" fmla="*/ 0 60000 65536"/>
                  <a:gd name="T7" fmla="*/ 0 60000 65536"/>
                  <a:gd name="T8" fmla="*/ 0 60000 65536"/>
                  <a:gd name="T9" fmla="*/ 0 w 22418"/>
                  <a:gd name="T10" fmla="*/ 0 h 43198"/>
                  <a:gd name="T11" fmla="*/ 22418 w 22418"/>
                  <a:gd name="T12" fmla="*/ 43198 h 43198"/>
                </a:gdLst>
                <a:ahLst/>
                <a:cxnLst>
                  <a:cxn ang="T6">
                    <a:pos x="T0" y="T1"/>
                  </a:cxn>
                  <a:cxn ang="T7">
                    <a:pos x="T2" y="T3"/>
                  </a:cxn>
                  <a:cxn ang="T8">
                    <a:pos x="T4" y="T5"/>
                  </a:cxn>
                </a:cxnLst>
                <a:rect l="T9" t="T10" r="T11" b="T12"/>
                <a:pathLst>
                  <a:path w="22418" h="43198" fill="none" extrusionOk="0">
                    <a:moveTo>
                      <a:pt x="22418" y="43182"/>
                    </a:moveTo>
                    <a:cubicBezTo>
                      <a:pt x="22145" y="43192"/>
                      <a:pt x="21872" y="43197"/>
                      <a:pt x="21600" y="43197"/>
                    </a:cubicBezTo>
                    <a:cubicBezTo>
                      <a:pt x="9670" y="43198"/>
                      <a:pt x="0" y="33527"/>
                      <a:pt x="0" y="21598"/>
                    </a:cubicBezTo>
                    <a:cubicBezTo>
                      <a:pt x="0" y="9772"/>
                      <a:pt x="9508" y="145"/>
                      <a:pt x="21332" y="-1"/>
                    </a:cubicBezTo>
                  </a:path>
                  <a:path w="22418" h="43198" stroke="0" extrusionOk="0">
                    <a:moveTo>
                      <a:pt x="22418" y="43182"/>
                    </a:moveTo>
                    <a:cubicBezTo>
                      <a:pt x="22145" y="43192"/>
                      <a:pt x="21872" y="43197"/>
                      <a:pt x="21600" y="43197"/>
                    </a:cubicBezTo>
                    <a:cubicBezTo>
                      <a:pt x="9670" y="43198"/>
                      <a:pt x="0" y="33527"/>
                      <a:pt x="0" y="21598"/>
                    </a:cubicBezTo>
                    <a:cubicBezTo>
                      <a:pt x="0" y="9772"/>
                      <a:pt x="9508" y="145"/>
                      <a:pt x="21332" y="-1"/>
                    </a:cubicBezTo>
                    <a:lnTo>
                      <a:pt x="21600" y="21598"/>
                    </a:lnTo>
                    <a:close/>
                  </a:path>
                </a:pathLst>
              </a:custGeom>
              <a:solidFill>
                <a:srgbClr val="FFFFCC"/>
              </a:solidFill>
              <a:ln w="25399" cap="rnd">
                <a:solidFill>
                  <a:schemeClr val="tx1"/>
                </a:solidFill>
                <a:round/>
                <a:headEnd/>
                <a:tailEnd/>
              </a:ln>
            </p:spPr>
            <p:txBody>
              <a:bodyPr wrap="none" anchor="ctr"/>
              <a:lstStyle/>
              <a:p>
                <a:endParaRPr lang="en-GB"/>
              </a:p>
            </p:txBody>
          </p:sp>
          <p:sp>
            <p:nvSpPr>
              <p:cNvPr id="95348" name="Line 159"/>
              <p:cNvSpPr>
                <a:spLocks noChangeAspect="1" noChangeShapeType="1"/>
              </p:cNvSpPr>
              <p:nvPr/>
            </p:nvSpPr>
            <p:spPr bwMode="auto">
              <a:xfrm flipV="1">
                <a:off x="2547" y="3024"/>
                <a:ext cx="0" cy="216"/>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349" name="Line 160"/>
              <p:cNvSpPr>
                <a:spLocks noChangeAspect="1" noChangeShapeType="1"/>
              </p:cNvSpPr>
              <p:nvPr/>
            </p:nvSpPr>
            <p:spPr bwMode="auto">
              <a:xfrm>
                <a:off x="2547" y="3024"/>
                <a:ext cx="17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350" name="Line 161"/>
              <p:cNvSpPr>
                <a:spLocks noChangeAspect="1" noChangeShapeType="1"/>
              </p:cNvSpPr>
              <p:nvPr/>
            </p:nvSpPr>
            <p:spPr bwMode="auto">
              <a:xfrm>
                <a:off x="2717" y="3024"/>
                <a:ext cx="0" cy="216"/>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5317" name="Line 162"/>
            <p:cNvSpPr>
              <a:spLocks noChangeAspect="1" noChangeShapeType="1"/>
            </p:cNvSpPr>
            <p:nvPr/>
          </p:nvSpPr>
          <p:spPr bwMode="auto">
            <a:xfrm>
              <a:off x="3264" y="3648"/>
              <a:ext cx="48" cy="0"/>
            </a:xfrm>
            <a:prstGeom prst="line">
              <a:avLst/>
            </a:prstGeom>
            <a:noFill/>
            <a:ln w="25399">
              <a:solidFill>
                <a:schemeClr val="tx1"/>
              </a:solidFill>
              <a:round/>
              <a:headEnd type="none" w="sm" len="sm"/>
              <a:tailEnd type="none" w="sm" len="sm"/>
            </a:ln>
          </p:spPr>
          <p:txBody>
            <a:bodyPr wrap="none" anchor="ctr"/>
            <a:lstStyle/>
            <a:p>
              <a:endParaRPr lang="en-GB"/>
            </a:p>
          </p:txBody>
        </p:sp>
        <p:grpSp>
          <p:nvGrpSpPr>
            <p:cNvPr id="95318" name="Group 163"/>
            <p:cNvGrpSpPr>
              <a:grpSpLocks noChangeAspect="1"/>
            </p:cNvGrpSpPr>
            <p:nvPr/>
          </p:nvGrpSpPr>
          <p:grpSpPr bwMode="auto">
            <a:xfrm>
              <a:off x="2871" y="3464"/>
              <a:ext cx="477" cy="535"/>
              <a:chOff x="2871" y="3464"/>
              <a:chExt cx="477" cy="535"/>
            </a:xfrm>
          </p:grpSpPr>
          <p:sp>
            <p:nvSpPr>
              <p:cNvPr id="95342" name="Rectangle 164"/>
              <p:cNvSpPr>
                <a:spLocks noChangeAspect="1" noChangeArrowheads="1"/>
              </p:cNvSpPr>
              <p:nvPr/>
            </p:nvSpPr>
            <p:spPr bwMode="auto">
              <a:xfrm>
                <a:off x="2888" y="3464"/>
                <a:ext cx="368" cy="368"/>
              </a:xfrm>
              <a:prstGeom prst="rect">
                <a:avLst/>
              </a:prstGeom>
              <a:solidFill>
                <a:srgbClr val="FFFFCC"/>
              </a:solidFill>
              <a:ln w="25399">
                <a:solidFill>
                  <a:schemeClr val="tx1"/>
                </a:solidFill>
                <a:miter lim="800000"/>
                <a:headEnd/>
                <a:tailEnd/>
              </a:ln>
            </p:spPr>
            <p:txBody>
              <a:bodyPr wrap="none" anchor="ctr"/>
              <a:lstStyle/>
              <a:p>
                <a:endParaRPr lang="en-GB"/>
              </a:p>
            </p:txBody>
          </p:sp>
          <p:sp>
            <p:nvSpPr>
              <p:cNvPr id="95343" name="Rectangle 165"/>
              <p:cNvSpPr>
                <a:spLocks noChangeAspect="1" noChangeArrowheads="1"/>
              </p:cNvSpPr>
              <p:nvPr/>
            </p:nvSpPr>
            <p:spPr bwMode="auto">
              <a:xfrm>
                <a:off x="2871" y="3484"/>
                <a:ext cx="271" cy="322"/>
              </a:xfrm>
              <a:prstGeom prst="rect">
                <a:avLst/>
              </a:prstGeom>
              <a:noFill/>
              <a:ln w="9525">
                <a:noFill/>
                <a:miter lim="800000"/>
                <a:headEnd/>
                <a:tailEnd/>
              </a:ln>
            </p:spPr>
            <p:txBody>
              <a:bodyPr wrap="none" lIns="92075" tIns="46038" rIns="92075" bIns="46038">
                <a:spAutoFit/>
              </a:bodyPr>
              <a:lstStyle/>
              <a:p>
                <a:r>
                  <a:rPr lang="en-US" sz="600"/>
                  <a:t>Set</a:t>
                </a:r>
              </a:p>
            </p:txBody>
          </p:sp>
          <p:sp>
            <p:nvSpPr>
              <p:cNvPr id="95344" name="Rectangle 166"/>
              <p:cNvSpPr>
                <a:spLocks noChangeAspect="1" noChangeArrowheads="1"/>
              </p:cNvSpPr>
              <p:nvPr/>
            </p:nvSpPr>
            <p:spPr bwMode="auto">
              <a:xfrm>
                <a:off x="3111" y="3581"/>
                <a:ext cx="237" cy="322"/>
              </a:xfrm>
              <a:prstGeom prst="rect">
                <a:avLst/>
              </a:prstGeom>
              <a:noFill/>
              <a:ln w="9525">
                <a:noFill/>
                <a:miter lim="800000"/>
                <a:headEnd/>
                <a:tailEnd/>
              </a:ln>
            </p:spPr>
            <p:txBody>
              <a:bodyPr wrap="none" lIns="92075" tIns="46038" rIns="92075" bIns="46038">
                <a:spAutoFit/>
              </a:bodyPr>
              <a:lstStyle/>
              <a:p>
                <a:r>
                  <a:rPr lang="en-US" sz="600"/>
                  <a:t>Q</a:t>
                </a:r>
              </a:p>
            </p:txBody>
          </p:sp>
          <p:sp>
            <p:nvSpPr>
              <p:cNvPr id="95345" name="Rectangle 167"/>
              <p:cNvSpPr>
                <a:spLocks noChangeAspect="1" noChangeArrowheads="1"/>
              </p:cNvSpPr>
              <p:nvPr/>
            </p:nvSpPr>
            <p:spPr bwMode="auto">
              <a:xfrm>
                <a:off x="2871" y="3677"/>
                <a:ext cx="352" cy="322"/>
              </a:xfrm>
              <a:prstGeom prst="rect">
                <a:avLst/>
              </a:prstGeom>
              <a:noFill/>
              <a:ln w="9525">
                <a:noFill/>
                <a:miter lim="800000"/>
                <a:headEnd/>
                <a:tailEnd/>
              </a:ln>
            </p:spPr>
            <p:txBody>
              <a:bodyPr wrap="none" lIns="92075" tIns="46038" rIns="92075" bIns="46038">
                <a:spAutoFit/>
              </a:bodyPr>
              <a:lstStyle/>
              <a:p>
                <a:r>
                  <a:rPr lang="en-US" sz="600"/>
                  <a:t>Clear</a:t>
                </a:r>
              </a:p>
            </p:txBody>
          </p:sp>
        </p:grpSp>
        <p:sp>
          <p:nvSpPr>
            <p:cNvPr id="95319" name="Line 168"/>
            <p:cNvSpPr>
              <a:spLocks noChangeAspect="1" noChangeShapeType="1"/>
            </p:cNvSpPr>
            <p:nvPr/>
          </p:nvSpPr>
          <p:spPr bwMode="auto">
            <a:xfrm>
              <a:off x="2112" y="2880"/>
              <a:ext cx="0" cy="67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0" name="Line 169"/>
            <p:cNvSpPr>
              <a:spLocks noChangeAspect="1" noChangeShapeType="1"/>
            </p:cNvSpPr>
            <p:nvPr/>
          </p:nvSpPr>
          <p:spPr bwMode="auto">
            <a:xfrm>
              <a:off x="2640" y="3552"/>
              <a:ext cx="240"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5321" name="AutoShape 170"/>
            <p:cNvSpPr>
              <a:spLocks noChangeAspect="1" noChangeArrowheads="1"/>
            </p:cNvSpPr>
            <p:nvPr/>
          </p:nvSpPr>
          <p:spPr bwMode="auto">
            <a:xfrm rot="16200000" flipH="1">
              <a:off x="2912" y="2816"/>
              <a:ext cx="272" cy="224"/>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p>
          </p:txBody>
        </p:sp>
        <p:sp>
          <p:nvSpPr>
            <p:cNvPr id="95322" name="Line 171"/>
            <p:cNvSpPr>
              <a:spLocks noChangeAspect="1" noChangeShapeType="1"/>
            </p:cNvSpPr>
            <p:nvPr/>
          </p:nvSpPr>
          <p:spPr bwMode="auto">
            <a:xfrm>
              <a:off x="3312" y="3648"/>
              <a:ext cx="144"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3" name="Line 172"/>
            <p:cNvSpPr>
              <a:spLocks noChangeAspect="1" noChangeShapeType="1"/>
            </p:cNvSpPr>
            <p:nvPr/>
          </p:nvSpPr>
          <p:spPr bwMode="auto">
            <a:xfrm flipV="1">
              <a:off x="3456" y="2928"/>
              <a:ext cx="0" cy="72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4" name="Line 173"/>
            <p:cNvSpPr>
              <a:spLocks noChangeAspect="1" noChangeShapeType="1"/>
            </p:cNvSpPr>
            <p:nvPr/>
          </p:nvSpPr>
          <p:spPr bwMode="auto">
            <a:xfrm flipH="1">
              <a:off x="3264" y="2928"/>
              <a:ext cx="192"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5" name="Line 174"/>
            <p:cNvSpPr>
              <a:spLocks noChangeAspect="1" noChangeShapeType="1"/>
            </p:cNvSpPr>
            <p:nvPr/>
          </p:nvSpPr>
          <p:spPr bwMode="auto">
            <a:xfrm flipH="1">
              <a:off x="2688" y="2928"/>
              <a:ext cx="24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6" name="Line 175"/>
            <p:cNvSpPr>
              <a:spLocks noChangeAspect="1" noChangeShapeType="1"/>
            </p:cNvSpPr>
            <p:nvPr/>
          </p:nvSpPr>
          <p:spPr bwMode="auto">
            <a:xfrm flipV="1">
              <a:off x="2688" y="2928"/>
              <a:ext cx="0" cy="96"/>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7" name="Line 176"/>
            <p:cNvSpPr>
              <a:spLocks noChangeAspect="1" noChangeShapeType="1"/>
            </p:cNvSpPr>
            <p:nvPr/>
          </p:nvSpPr>
          <p:spPr bwMode="auto">
            <a:xfrm>
              <a:off x="2640" y="3312"/>
              <a:ext cx="0" cy="24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8" name="Line 177"/>
            <p:cNvSpPr>
              <a:spLocks noChangeAspect="1" noChangeShapeType="1"/>
            </p:cNvSpPr>
            <p:nvPr/>
          </p:nvSpPr>
          <p:spPr bwMode="auto">
            <a:xfrm flipH="1">
              <a:off x="2112" y="3552"/>
              <a:ext cx="528"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329" name="Line 178"/>
            <p:cNvSpPr>
              <a:spLocks noChangeAspect="1" noChangeShapeType="1"/>
            </p:cNvSpPr>
            <p:nvPr/>
          </p:nvSpPr>
          <p:spPr bwMode="auto">
            <a:xfrm>
              <a:off x="1344" y="3744"/>
              <a:ext cx="1536" cy="0"/>
            </a:xfrm>
            <a:prstGeom prst="line">
              <a:avLst/>
            </a:prstGeom>
            <a:noFill/>
            <a:ln w="25399">
              <a:solidFill>
                <a:srgbClr val="868686"/>
              </a:solidFill>
              <a:round/>
              <a:headEnd type="none" w="sm" len="sm"/>
              <a:tailEnd type="stealth" w="med" len="med"/>
            </a:ln>
          </p:spPr>
          <p:txBody>
            <a:bodyPr wrap="none" anchor="ctr"/>
            <a:lstStyle/>
            <a:p>
              <a:endParaRPr lang="en-GB"/>
            </a:p>
          </p:txBody>
        </p:sp>
        <p:sp>
          <p:nvSpPr>
            <p:cNvPr id="95330" name="Rectangle 179"/>
            <p:cNvSpPr>
              <a:spLocks noChangeAspect="1" noChangeArrowheads="1"/>
            </p:cNvSpPr>
            <p:nvPr/>
          </p:nvSpPr>
          <p:spPr bwMode="auto">
            <a:xfrm>
              <a:off x="2726" y="3043"/>
              <a:ext cx="396" cy="428"/>
            </a:xfrm>
            <a:prstGeom prst="rect">
              <a:avLst/>
            </a:prstGeom>
            <a:noFill/>
            <a:ln w="9525">
              <a:noFill/>
              <a:miter lim="800000"/>
              <a:headEnd/>
              <a:tailEnd/>
            </a:ln>
          </p:spPr>
          <p:txBody>
            <a:bodyPr wrap="none" lIns="92075" tIns="46038" rIns="92075" bIns="46038">
              <a:spAutoFit/>
            </a:bodyPr>
            <a:lstStyle/>
            <a:p>
              <a:r>
                <a:rPr lang="en-US" sz="1000"/>
                <a:t>and</a:t>
              </a:r>
            </a:p>
          </p:txBody>
        </p:sp>
        <p:sp>
          <p:nvSpPr>
            <p:cNvPr id="95331" name="Rectangle 180"/>
            <p:cNvSpPr>
              <a:spLocks noChangeAspect="1" noChangeArrowheads="1"/>
            </p:cNvSpPr>
            <p:nvPr/>
          </p:nvSpPr>
          <p:spPr bwMode="auto">
            <a:xfrm>
              <a:off x="3111" y="2994"/>
              <a:ext cx="353" cy="428"/>
            </a:xfrm>
            <a:prstGeom prst="rect">
              <a:avLst/>
            </a:prstGeom>
            <a:noFill/>
            <a:ln w="9525">
              <a:noFill/>
              <a:miter lim="800000"/>
              <a:headEnd/>
              <a:tailEnd/>
            </a:ln>
          </p:spPr>
          <p:txBody>
            <a:bodyPr wrap="none" lIns="92075" tIns="46038" rIns="92075" bIns="46038">
              <a:spAutoFit/>
            </a:bodyPr>
            <a:lstStyle/>
            <a:p>
              <a:r>
                <a:rPr lang="en-US" sz="1000"/>
                <a:t>not</a:t>
              </a:r>
            </a:p>
          </p:txBody>
        </p:sp>
        <p:sp>
          <p:nvSpPr>
            <p:cNvPr id="95332" name="Rectangle 181"/>
            <p:cNvSpPr>
              <a:spLocks noChangeAspect="1" noChangeArrowheads="1"/>
            </p:cNvSpPr>
            <p:nvPr/>
          </p:nvSpPr>
          <p:spPr bwMode="auto">
            <a:xfrm>
              <a:off x="2880" y="2593"/>
              <a:ext cx="756" cy="428"/>
            </a:xfrm>
            <a:prstGeom prst="rect">
              <a:avLst/>
            </a:prstGeom>
            <a:noFill/>
            <a:ln w="9525">
              <a:noFill/>
              <a:miter lim="800000"/>
              <a:headEnd/>
              <a:tailEnd/>
            </a:ln>
          </p:spPr>
          <p:txBody>
            <a:bodyPr wrap="none" lIns="92075" tIns="46038" rIns="92075" bIns="46038">
              <a:spAutoFit/>
            </a:bodyPr>
            <a:lstStyle/>
            <a:p>
              <a:r>
                <a:rPr lang="en-US" sz="1000" b="1"/>
                <a:t>Busy Logic</a:t>
              </a:r>
            </a:p>
          </p:txBody>
        </p:sp>
        <p:sp>
          <p:nvSpPr>
            <p:cNvPr id="95333" name="Rectangle 182"/>
            <p:cNvSpPr>
              <a:spLocks noChangeAspect="1" noChangeArrowheads="1"/>
            </p:cNvSpPr>
            <p:nvPr/>
          </p:nvSpPr>
          <p:spPr bwMode="auto">
            <a:xfrm>
              <a:off x="1344" y="3743"/>
              <a:ext cx="537" cy="428"/>
            </a:xfrm>
            <a:prstGeom prst="rect">
              <a:avLst/>
            </a:prstGeom>
            <a:noFill/>
            <a:ln w="9525">
              <a:noFill/>
              <a:miter lim="800000"/>
              <a:headEnd/>
              <a:tailEnd/>
            </a:ln>
          </p:spPr>
          <p:txBody>
            <a:bodyPr wrap="none" lIns="92075" tIns="46038" rIns="92075" bIns="46038">
              <a:spAutoFit/>
            </a:bodyPr>
            <a:lstStyle/>
            <a:p>
              <a:r>
                <a:rPr lang="en-US" sz="1000"/>
                <a:t>Ready</a:t>
              </a:r>
            </a:p>
          </p:txBody>
        </p:sp>
        <p:grpSp>
          <p:nvGrpSpPr>
            <p:cNvPr id="95334" name="Group 183"/>
            <p:cNvGrpSpPr>
              <a:grpSpLocks noChangeAspect="1"/>
            </p:cNvGrpSpPr>
            <p:nvPr/>
          </p:nvGrpSpPr>
          <p:grpSpPr bwMode="auto">
            <a:xfrm>
              <a:off x="673" y="4368"/>
              <a:ext cx="646" cy="536"/>
              <a:chOff x="712" y="4472"/>
              <a:chExt cx="536" cy="536"/>
            </a:xfrm>
          </p:grpSpPr>
          <p:grpSp>
            <p:nvGrpSpPr>
              <p:cNvPr id="95335" name="Group 184"/>
              <p:cNvGrpSpPr>
                <a:grpSpLocks noChangeAspect="1"/>
              </p:cNvGrpSpPr>
              <p:nvPr/>
            </p:nvGrpSpPr>
            <p:grpSpPr bwMode="auto">
              <a:xfrm>
                <a:off x="721" y="4472"/>
                <a:ext cx="527" cy="369"/>
                <a:chOff x="721" y="4472"/>
                <a:chExt cx="527" cy="369"/>
              </a:xfrm>
            </p:grpSpPr>
            <p:sp>
              <p:nvSpPr>
                <p:cNvPr id="95337" name="Oval 185"/>
                <p:cNvSpPr>
                  <a:spLocks noChangeAspect="1"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p>
              </p:txBody>
            </p:sp>
            <p:sp>
              <p:nvSpPr>
                <p:cNvPr id="95338" name="Rectangle 186"/>
                <p:cNvSpPr>
                  <a:spLocks noChangeAspect="1"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p>
              </p:txBody>
            </p:sp>
            <p:sp>
              <p:nvSpPr>
                <p:cNvPr id="95339" name="Oval 187"/>
                <p:cNvSpPr>
                  <a:spLocks noChangeAspect="1"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p>
              </p:txBody>
            </p:sp>
            <p:sp>
              <p:nvSpPr>
                <p:cNvPr id="95340" name="Line 188"/>
                <p:cNvSpPr>
                  <a:spLocks noChangeAspect="1"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341" name="Line 189"/>
                <p:cNvSpPr>
                  <a:spLocks noChangeAspect="1"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5336" name="Rectangle 190"/>
              <p:cNvSpPr>
                <a:spLocks noChangeAspect="1" noChangeArrowheads="1"/>
              </p:cNvSpPr>
              <p:nvPr/>
            </p:nvSpPr>
            <p:spPr bwMode="auto">
              <a:xfrm>
                <a:off x="712" y="4580"/>
                <a:ext cx="493" cy="428"/>
              </a:xfrm>
              <a:prstGeom prst="rect">
                <a:avLst/>
              </a:prstGeom>
              <a:noFill/>
              <a:ln w="9525">
                <a:noFill/>
                <a:miter lim="800000"/>
                <a:headEnd/>
                <a:tailEnd/>
              </a:ln>
            </p:spPr>
            <p:txBody>
              <a:bodyPr wrap="none" lIns="92075" tIns="46038" rIns="92075" bIns="46038">
                <a:spAutoFit/>
              </a:bodyPr>
              <a:lstStyle/>
              <a:p>
                <a:r>
                  <a:rPr lang="en-US" sz="1000"/>
                  <a:t>storage</a:t>
                </a:r>
              </a:p>
            </p:txBody>
          </p:sp>
        </p:grpSp>
      </p:grpSp>
      <p:grpSp>
        <p:nvGrpSpPr>
          <p:cNvPr id="95239" name="Group 243"/>
          <p:cNvGrpSpPr>
            <a:grpSpLocks noChangeAspect="1"/>
          </p:cNvGrpSpPr>
          <p:nvPr/>
        </p:nvGrpSpPr>
        <p:grpSpPr bwMode="auto">
          <a:xfrm>
            <a:off x="4583113" y="947391"/>
            <a:ext cx="3889375" cy="2247900"/>
            <a:chOff x="388" y="1155"/>
            <a:chExt cx="3496" cy="3890"/>
          </a:xfrm>
        </p:grpSpPr>
        <p:sp>
          <p:nvSpPr>
            <p:cNvPr id="95242" name="Rectangle 192"/>
            <p:cNvSpPr>
              <a:spLocks noChangeAspect="1" noChangeArrowheads="1"/>
            </p:cNvSpPr>
            <p:nvPr/>
          </p:nvSpPr>
          <p:spPr bwMode="auto">
            <a:xfrm>
              <a:off x="388" y="1155"/>
              <a:ext cx="3496" cy="3834"/>
            </a:xfrm>
            <a:prstGeom prst="rect">
              <a:avLst/>
            </a:prstGeom>
            <a:solidFill>
              <a:srgbClr val="EAEAEA"/>
            </a:solidFill>
            <a:ln w="12699">
              <a:solidFill>
                <a:schemeClr val="tx1"/>
              </a:solidFill>
              <a:miter lim="800000"/>
              <a:headEnd/>
              <a:tailEnd/>
            </a:ln>
          </p:spPr>
          <p:txBody>
            <a:bodyPr wrap="none" anchor="ctr"/>
            <a:lstStyle/>
            <a:p>
              <a:endParaRPr lang="en-GB"/>
            </a:p>
          </p:txBody>
        </p:sp>
        <p:sp>
          <p:nvSpPr>
            <p:cNvPr id="23745" name="AutoShape 193"/>
            <p:cNvSpPr>
              <a:spLocks noChangeAspect="1" noChangeArrowheads="1"/>
            </p:cNvSpPr>
            <p:nvPr/>
          </p:nvSpPr>
          <p:spPr bwMode="auto">
            <a:xfrm>
              <a:off x="2160" y="2496"/>
              <a:ext cx="1575" cy="808"/>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23746" name="AutoShape 194"/>
            <p:cNvSpPr>
              <a:spLocks noChangeAspect="1" noChangeArrowheads="1"/>
            </p:cNvSpPr>
            <p:nvPr/>
          </p:nvSpPr>
          <p:spPr bwMode="auto">
            <a:xfrm>
              <a:off x="2165" y="1540"/>
              <a:ext cx="1575" cy="857"/>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p>
          </p:txBody>
        </p:sp>
        <p:sp>
          <p:nvSpPr>
            <p:cNvPr id="95245" name="Rectangle 195"/>
            <p:cNvSpPr>
              <a:spLocks noChangeAspect="1" noChangeArrowheads="1"/>
            </p:cNvSpPr>
            <p:nvPr/>
          </p:nvSpPr>
          <p:spPr bwMode="auto">
            <a:xfrm>
              <a:off x="680" y="2696"/>
              <a:ext cx="416" cy="176"/>
            </a:xfrm>
            <a:prstGeom prst="rect">
              <a:avLst/>
            </a:prstGeom>
            <a:solidFill>
              <a:srgbClr val="CCECFF"/>
            </a:solidFill>
            <a:ln w="25399">
              <a:solidFill>
                <a:schemeClr val="tx1"/>
              </a:solidFill>
              <a:miter lim="800000"/>
              <a:headEnd/>
              <a:tailEnd/>
            </a:ln>
          </p:spPr>
          <p:txBody>
            <a:bodyPr wrap="none" anchor="ctr"/>
            <a:lstStyle/>
            <a:p>
              <a:pPr algn="ctr"/>
              <a:r>
                <a:rPr lang="en-US" sz="1000"/>
                <a:t>ADC</a:t>
              </a:r>
            </a:p>
          </p:txBody>
        </p:sp>
        <p:sp>
          <p:nvSpPr>
            <p:cNvPr id="95246" name="Line 196"/>
            <p:cNvSpPr>
              <a:spLocks noChangeAspect="1" noChangeShapeType="1"/>
            </p:cNvSpPr>
            <p:nvPr/>
          </p:nvSpPr>
          <p:spPr bwMode="auto">
            <a:xfrm>
              <a:off x="912" y="1439"/>
              <a:ext cx="0" cy="721"/>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47" name="Line 197"/>
            <p:cNvSpPr>
              <a:spLocks noChangeAspect="1" noChangeShapeType="1"/>
            </p:cNvSpPr>
            <p:nvPr/>
          </p:nvSpPr>
          <p:spPr bwMode="auto">
            <a:xfrm>
              <a:off x="912" y="1728"/>
              <a:ext cx="1584"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248" name="Rectangle 198"/>
            <p:cNvSpPr>
              <a:spLocks noChangeAspect="1" noChangeArrowheads="1"/>
            </p:cNvSpPr>
            <p:nvPr/>
          </p:nvSpPr>
          <p:spPr bwMode="auto">
            <a:xfrm>
              <a:off x="578" y="1199"/>
              <a:ext cx="543" cy="427"/>
            </a:xfrm>
            <a:prstGeom prst="rect">
              <a:avLst/>
            </a:prstGeom>
            <a:noFill/>
            <a:ln w="9525">
              <a:noFill/>
              <a:miter lim="800000"/>
              <a:headEnd/>
              <a:tailEnd/>
            </a:ln>
          </p:spPr>
          <p:txBody>
            <a:bodyPr wrap="none" lIns="92075" tIns="46038" rIns="92075" bIns="46038">
              <a:spAutoFit/>
            </a:bodyPr>
            <a:lstStyle/>
            <a:p>
              <a:r>
                <a:rPr lang="en-US" sz="1000"/>
                <a:t>Sensor</a:t>
              </a:r>
            </a:p>
          </p:txBody>
        </p:sp>
        <p:sp>
          <p:nvSpPr>
            <p:cNvPr id="95249" name="Rectangle 199"/>
            <p:cNvSpPr>
              <a:spLocks noChangeAspect="1" noChangeArrowheads="1"/>
            </p:cNvSpPr>
            <p:nvPr/>
          </p:nvSpPr>
          <p:spPr bwMode="auto">
            <a:xfrm>
              <a:off x="824" y="2168"/>
              <a:ext cx="176" cy="320"/>
            </a:xfrm>
            <a:prstGeom prst="rect">
              <a:avLst/>
            </a:prstGeom>
            <a:solidFill>
              <a:srgbClr val="868686"/>
            </a:solidFill>
            <a:ln w="25399">
              <a:solidFill>
                <a:schemeClr val="tx1"/>
              </a:solidFill>
              <a:miter lim="800000"/>
              <a:headEnd/>
              <a:tailEnd/>
            </a:ln>
          </p:spPr>
          <p:txBody>
            <a:bodyPr wrap="none" anchor="ctr"/>
            <a:lstStyle/>
            <a:p>
              <a:endParaRPr lang="en-GB"/>
            </a:p>
          </p:txBody>
        </p:sp>
        <p:sp>
          <p:nvSpPr>
            <p:cNvPr id="95250" name="Rectangle 200"/>
            <p:cNvSpPr>
              <a:spLocks noChangeAspect="1" noChangeArrowheads="1"/>
            </p:cNvSpPr>
            <p:nvPr/>
          </p:nvSpPr>
          <p:spPr bwMode="auto">
            <a:xfrm>
              <a:off x="1008" y="2207"/>
              <a:ext cx="501" cy="427"/>
            </a:xfrm>
            <a:prstGeom prst="rect">
              <a:avLst/>
            </a:prstGeom>
            <a:noFill/>
            <a:ln w="9525">
              <a:noFill/>
              <a:miter lim="800000"/>
              <a:headEnd/>
              <a:tailEnd/>
            </a:ln>
          </p:spPr>
          <p:txBody>
            <a:bodyPr wrap="none" lIns="92075" tIns="46038" rIns="92075" bIns="46038">
              <a:spAutoFit/>
            </a:bodyPr>
            <a:lstStyle/>
            <a:p>
              <a:r>
                <a:rPr lang="en-US" sz="1000"/>
                <a:t>Delay</a:t>
              </a:r>
            </a:p>
          </p:txBody>
        </p:sp>
        <p:sp>
          <p:nvSpPr>
            <p:cNvPr id="95251" name="Line 201"/>
            <p:cNvSpPr>
              <a:spLocks noChangeAspect="1" noChangeShapeType="1"/>
            </p:cNvSpPr>
            <p:nvPr/>
          </p:nvSpPr>
          <p:spPr bwMode="auto">
            <a:xfrm>
              <a:off x="912" y="2496"/>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52" name="Line 202"/>
            <p:cNvSpPr>
              <a:spLocks noChangeAspect="1" noChangeShapeType="1"/>
            </p:cNvSpPr>
            <p:nvPr/>
          </p:nvSpPr>
          <p:spPr bwMode="auto">
            <a:xfrm>
              <a:off x="2496" y="1728"/>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53" name="Oval 203"/>
            <p:cNvSpPr>
              <a:spLocks noChangeAspect="1" noChangeArrowheads="1"/>
            </p:cNvSpPr>
            <p:nvPr/>
          </p:nvSpPr>
          <p:spPr bwMode="auto">
            <a:xfrm>
              <a:off x="576" y="3648"/>
              <a:ext cx="672" cy="672"/>
            </a:xfrm>
            <a:prstGeom prst="ellipse">
              <a:avLst/>
            </a:prstGeom>
            <a:solidFill>
              <a:srgbClr val="FFFFCC"/>
            </a:solidFill>
            <a:ln w="25399">
              <a:solidFill>
                <a:schemeClr val="tx1"/>
              </a:solidFill>
              <a:round/>
              <a:headEnd/>
              <a:tailEnd/>
            </a:ln>
          </p:spPr>
          <p:txBody>
            <a:bodyPr wrap="none" anchor="ctr"/>
            <a:lstStyle/>
            <a:p>
              <a:pPr algn="ctr"/>
              <a:r>
                <a:rPr lang="en-US" sz="1000"/>
                <a:t>Proces-</a:t>
              </a:r>
            </a:p>
            <a:p>
              <a:pPr algn="ctr"/>
              <a:r>
                <a:rPr lang="en-US" sz="1000"/>
                <a:t>sing</a:t>
              </a:r>
              <a:endParaRPr lang="en-US" sz="700"/>
            </a:p>
          </p:txBody>
        </p:sp>
        <p:sp>
          <p:nvSpPr>
            <p:cNvPr id="95254" name="Rectangle 204"/>
            <p:cNvSpPr>
              <a:spLocks noChangeAspect="1" noChangeArrowheads="1"/>
            </p:cNvSpPr>
            <p:nvPr/>
          </p:nvSpPr>
          <p:spPr bwMode="auto">
            <a:xfrm>
              <a:off x="1536" y="3793"/>
              <a:ext cx="597" cy="427"/>
            </a:xfrm>
            <a:prstGeom prst="rect">
              <a:avLst/>
            </a:prstGeom>
            <a:noFill/>
            <a:ln w="9525">
              <a:noFill/>
              <a:miter lim="800000"/>
              <a:headEnd/>
              <a:tailEnd/>
            </a:ln>
          </p:spPr>
          <p:txBody>
            <a:bodyPr lIns="92075" tIns="46038" rIns="92075" bIns="46038">
              <a:spAutoFit/>
            </a:bodyPr>
            <a:lstStyle/>
            <a:p>
              <a:pPr algn="ctr"/>
              <a:endParaRPr lang="en-GB" sz="1000"/>
            </a:p>
          </p:txBody>
        </p:sp>
        <p:sp>
          <p:nvSpPr>
            <p:cNvPr id="95255" name="Line 205"/>
            <p:cNvSpPr>
              <a:spLocks noChangeAspect="1" noChangeShapeType="1"/>
            </p:cNvSpPr>
            <p:nvPr/>
          </p:nvSpPr>
          <p:spPr bwMode="auto">
            <a:xfrm>
              <a:off x="912" y="2880"/>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56" name="Line 206"/>
            <p:cNvSpPr>
              <a:spLocks noChangeAspect="1" noChangeShapeType="1"/>
            </p:cNvSpPr>
            <p:nvPr/>
          </p:nvSpPr>
          <p:spPr bwMode="auto">
            <a:xfrm>
              <a:off x="2496" y="2304"/>
              <a:ext cx="0" cy="24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57" name="Line 207"/>
            <p:cNvSpPr>
              <a:spLocks noChangeAspect="1" noChangeShapeType="1"/>
            </p:cNvSpPr>
            <p:nvPr/>
          </p:nvSpPr>
          <p:spPr bwMode="auto">
            <a:xfrm flipH="1">
              <a:off x="1104" y="2784"/>
              <a:ext cx="1200" cy="0"/>
            </a:xfrm>
            <a:prstGeom prst="line">
              <a:avLst/>
            </a:prstGeom>
            <a:noFill/>
            <a:ln w="25399">
              <a:solidFill>
                <a:srgbClr val="868686"/>
              </a:solidFill>
              <a:round/>
              <a:headEnd type="none" w="sm" len="sm"/>
              <a:tailEnd type="stealth" w="med" len="med"/>
            </a:ln>
          </p:spPr>
          <p:txBody>
            <a:bodyPr wrap="none" anchor="ctr"/>
            <a:lstStyle/>
            <a:p>
              <a:endParaRPr lang="en-GB"/>
            </a:p>
          </p:txBody>
        </p:sp>
        <p:grpSp>
          <p:nvGrpSpPr>
            <p:cNvPr id="95258" name="Group 208"/>
            <p:cNvGrpSpPr>
              <a:grpSpLocks noChangeAspect="1"/>
            </p:cNvGrpSpPr>
            <p:nvPr/>
          </p:nvGrpSpPr>
          <p:grpSpPr bwMode="auto">
            <a:xfrm>
              <a:off x="2312" y="1928"/>
              <a:ext cx="368" cy="368"/>
              <a:chOff x="2312" y="1928"/>
              <a:chExt cx="368" cy="368"/>
            </a:xfrm>
          </p:grpSpPr>
          <p:sp>
            <p:nvSpPr>
              <p:cNvPr id="95289" name="AutoShape 209"/>
              <p:cNvSpPr>
                <a:spLocks noChangeAspect="1" noChangeArrowheads="1"/>
              </p:cNvSpPr>
              <p:nvPr/>
            </p:nvSpPr>
            <p:spPr bwMode="auto">
              <a:xfrm rot="10800000" flipH="1">
                <a:off x="2312" y="1928"/>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p>
            </p:txBody>
          </p:sp>
          <p:sp>
            <p:nvSpPr>
              <p:cNvPr id="95290" name="Line 210"/>
              <p:cNvSpPr>
                <a:spLocks noChangeAspect="1" noChangeShapeType="1"/>
              </p:cNvSpPr>
              <p:nvPr/>
            </p:nvSpPr>
            <p:spPr bwMode="auto">
              <a:xfrm flipH="1">
                <a:off x="2544" y="1968"/>
                <a:ext cx="48" cy="0"/>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5291" name="Line 211"/>
              <p:cNvSpPr>
                <a:spLocks noChangeAspect="1" noChangeShapeType="1"/>
              </p:cNvSpPr>
              <p:nvPr/>
            </p:nvSpPr>
            <p:spPr bwMode="auto">
              <a:xfrm flipH="1">
                <a:off x="2496" y="1968"/>
                <a:ext cx="48" cy="144"/>
              </a:xfrm>
              <a:prstGeom prst="line">
                <a:avLst/>
              </a:prstGeom>
              <a:noFill/>
              <a:ln w="12699">
                <a:solidFill>
                  <a:schemeClr val="tx1"/>
                </a:solidFill>
                <a:round/>
                <a:headEnd type="none" w="sm" len="sm"/>
                <a:tailEnd type="none" w="sm" len="sm"/>
              </a:ln>
            </p:spPr>
            <p:txBody>
              <a:bodyPr wrap="none" anchor="ctr"/>
              <a:lstStyle/>
              <a:p>
                <a:endParaRPr lang="en-GB"/>
              </a:p>
            </p:txBody>
          </p:sp>
          <p:sp>
            <p:nvSpPr>
              <p:cNvPr id="95292" name="Line 212"/>
              <p:cNvSpPr>
                <a:spLocks noChangeAspect="1" noChangeShapeType="1"/>
              </p:cNvSpPr>
              <p:nvPr/>
            </p:nvSpPr>
            <p:spPr bwMode="auto">
              <a:xfrm flipH="1">
                <a:off x="2448" y="2112"/>
                <a:ext cx="48" cy="0"/>
              </a:xfrm>
              <a:prstGeom prst="line">
                <a:avLst/>
              </a:prstGeom>
              <a:noFill/>
              <a:ln w="12699">
                <a:solidFill>
                  <a:schemeClr val="tx1"/>
                </a:solidFill>
                <a:round/>
                <a:headEnd type="none" w="sm" len="sm"/>
                <a:tailEnd type="none" w="sm" len="sm"/>
              </a:ln>
            </p:spPr>
            <p:txBody>
              <a:bodyPr wrap="none" anchor="ctr"/>
              <a:lstStyle/>
              <a:p>
                <a:endParaRPr lang="en-GB"/>
              </a:p>
            </p:txBody>
          </p:sp>
        </p:grpSp>
        <p:sp>
          <p:nvSpPr>
            <p:cNvPr id="95259" name="Rectangle 213"/>
            <p:cNvSpPr>
              <a:spLocks noChangeAspect="1" noChangeArrowheads="1"/>
            </p:cNvSpPr>
            <p:nvPr/>
          </p:nvSpPr>
          <p:spPr bwMode="auto">
            <a:xfrm>
              <a:off x="2594" y="2017"/>
              <a:ext cx="897" cy="427"/>
            </a:xfrm>
            <a:prstGeom prst="rect">
              <a:avLst/>
            </a:prstGeom>
            <a:noFill/>
            <a:ln w="9525">
              <a:noFill/>
              <a:miter lim="800000"/>
              <a:headEnd/>
              <a:tailEnd/>
            </a:ln>
          </p:spPr>
          <p:txBody>
            <a:bodyPr wrap="none" lIns="92075" tIns="46038" rIns="92075" bIns="46038">
              <a:spAutoFit/>
            </a:bodyPr>
            <a:lstStyle/>
            <a:p>
              <a:r>
                <a:rPr lang="en-US" sz="1000"/>
                <a:t>Discriminator</a:t>
              </a:r>
            </a:p>
          </p:txBody>
        </p:sp>
        <p:sp>
          <p:nvSpPr>
            <p:cNvPr id="95260" name="Rectangle 214"/>
            <p:cNvSpPr>
              <a:spLocks noChangeAspect="1" noChangeArrowheads="1"/>
            </p:cNvSpPr>
            <p:nvPr/>
          </p:nvSpPr>
          <p:spPr bwMode="auto">
            <a:xfrm>
              <a:off x="3015" y="1552"/>
              <a:ext cx="543" cy="427"/>
            </a:xfrm>
            <a:prstGeom prst="rect">
              <a:avLst/>
            </a:prstGeom>
            <a:noFill/>
            <a:ln w="9525">
              <a:noFill/>
              <a:miter lim="800000"/>
              <a:headEnd/>
              <a:tailEnd/>
            </a:ln>
          </p:spPr>
          <p:txBody>
            <a:bodyPr wrap="none" lIns="92075" tIns="46038" rIns="92075" bIns="46038">
              <a:spAutoFit/>
            </a:bodyPr>
            <a:lstStyle/>
            <a:p>
              <a:r>
                <a:rPr lang="en-US" sz="1000" b="1"/>
                <a:t>Trigger</a:t>
              </a:r>
            </a:p>
          </p:txBody>
        </p:sp>
        <p:sp>
          <p:nvSpPr>
            <p:cNvPr id="95261" name="Rectangle 215"/>
            <p:cNvSpPr>
              <a:spLocks noChangeAspect="1" noChangeArrowheads="1"/>
            </p:cNvSpPr>
            <p:nvPr/>
          </p:nvSpPr>
          <p:spPr bwMode="auto">
            <a:xfrm>
              <a:off x="1385" y="2564"/>
              <a:ext cx="416" cy="427"/>
            </a:xfrm>
            <a:prstGeom prst="rect">
              <a:avLst/>
            </a:prstGeom>
            <a:noFill/>
            <a:ln w="9525">
              <a:noFill/>
              <a:miter lim="800000"/>
              <a:headEnd/>
              <a:tailEnd/>
            </a:ln>
          </p:spPr>
          <p:txBody>
            <a:bodyPr wrap="none" lIns="92075" tIns="46038" rIns="92075" bIns="46038">
              <a:spAutoFit/>
            </a:bodyPr>
            <a:lstStyle/>
            <a:p>
              <a:r>
                <a:rPr lang="en-US" sz="1000"/>
                <a:t>Start</a:t>
              </a:r>
            </a:p>
          </p:txBody>
        </p:sp>
        <p:sp>
          <p:nvSpPr>
            <p:cNvPr id="95262" name="Line 216"/>
            <p:cNvSpPr>
              <a:spLocks noChangeAspect="1" noChangeShapeType="1"/>
            </p:cNvSpPr>
            <p:nvPr/>
          </p:nvSpPr>
          <p:spPr bwMode="auto">
            <a:xfrm>
              <a:off x="2736" y="2832"/>
              <a:ext cx="0" cy="288"/>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63" name="Rectangle 217"/>
            <p:cNvSpPr>
              <a:spLocks noChangeAspect="1" noChangeArrowheads="1"/>
            </p:cNvSpPr>
            <p:nvPr/>
          </p:nvSpPr>
          <p:spPr bwMode="auto">
            <a:xfrm>
              <a:off x="2787" y="2496"/>
              <a:ext cx="755" cy="427"/>
            </a:xfrm>
            <a:prstGeom prst="rect">
              <a:avLst/>
            </a:prstGeom>
            <a:noFill/>
            <a:ln w="9525">
              <a:noFill/>
              <a:miter lim="800000"/>
              <a:headEnd/>
              <a:tailEnd/>
            </a:ln>
          </p:spPr>
          <p:txBody>
            <a:bodyPr wrap="none" lIns="92075" tIns="46038" rIns="92075" bIns="46038">
              <a:spAutoFit/>
            </a:bodyPr>
            <a:lstStyle/>
            <a:p>
              <a:r>
                <a:rPr lang="en-US" sz="1000" b="1"/>
                <a:t>Busy Logic</a:t>
              </a:r>
            </a:p>
          </p:txBody>
        </p:sp>
        <p:sp>
          <p:nvSpPr>
            <p:cNvPr id="95264" name="Rectangle 218"/>
            <p:cNvSpPr>
              <a:spLocks noChangeAspect="1" noChangeArrowheads="1"/>
            </p:cNvSpPr>
            <p:nvPr/>
          </p:nvSpPr>
          <p:spPr bwMode="auto">
            <a:xfrm>
              <a:off x="680" y="3080"/>
              <a:ext cx="464" cy="368"/>
            </a:xfrm>
            <a:prstGeom prst="rect">
              <a:avLst/>
            </a:prstGeom>
            <a:solidFill>
              <a:srgbClr val="CCFF66"/>
            </a:solidFill>
            <a:ln w="25399">
              <a:solidFill>
                <a:schemeClr val="tx1"/>
              </a:solidFill>
              <a:miter lim="800000"/>
              <a:headEnd/>
              <a:tailEnd/>
            </a:ln>
          </p:spPr>
          <p:txBody>
            <a:bodyPr wrap="none" anchor="ctr"/>
            <a:lstStyle/>
            <a:p>
              <a:pPr algn="ctr"/>
              <a:r>
                <a:rPr lang="en-US" sz="1000"/>
                <a:t>FIFO</a:t>
              </a:r>
            </a:p>
          </p:txBody>
        </p:sp>
        <p:sp>
          <p:nvSpPr>
            <p:cNvPr id="95265" name="Line 219"/>
            <p:cNvSpPr>
              <a:spLocks noChangeAspect="1" noChangeShapeType="1"/>
            </p:cNvSpPr>
            <p:nvPr/>
          </p:nvSpPr>
          <p:spPr bwMode="auto">
            <a:xfrm>
              <a:off x="672" y="3168"/>
              <a:ext cx="48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266" name="Line 220"/>
            <p:cNvSpPr>
              <a:spLocks noChangeAspect="1" noChangeShapeType="1"/>
            </p:cNvSpPr>
            <p:nvPr/>
          </p:nvSpPr>
          <p:spPr bwMode="auto">
            <a:xfrm>
              <a:off x="672" y="3360"/>
              <a:ext cx="480" cy="0"/>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267" name="Line 221"/>
            <p:cNvSpPr>
              <a:spLocks noChangeAspect="1" noChangeShapeType="1"/>
            </p:cNvSpPr>
            <p:nvPr/>
          </p:nvSpPr>
          <p:spPr bwMode="auto">
            <a:xfrm>
              <a:off x="912" y="3456"/>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68" name="Line 222"/>
            <p:cNvSpPr>
              <a:spLocks noChangeAspect="1" noChangeShapeType="1"/>
            </p:cNvSpPr>
            <p:nvPr/>
          </p:nvSpPr>
          <p:spPr bwMode="auto">
            <a:xfrm>
              <a:off x="1152" y="3120"/>
              <a:ext cx="1584"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69" name="Rectangle 223"/>
            <p:cNvSpPr>
              <a:spLocks noChangeAspect="1" noChangeArrowheads="1"/>
            </p:cNvSpPr>
            <p:nvPr/>
          </p:nvSpPr>
          <p:spPr bwMode="auto">
            <a:xfrm>
              <a:off x="1430" y="2899"/>
              <a:ext cx="339" cy="427"/>
            </a:xfrm>
            <a:prstGeom prst="rect">
              <a:avLst/>
            </a:prstGeom>
            <a:noFill/>
            <a:ln w="9525">
              <a:noFill/>
              <a:miter lim="800000"/>
              <a:headEnd/>
              <a:tailEnd/>
            </a:ln>
          </p:spPr>
          <p:txBody>
            <a:bodyPr wrap="none" lIns="92075" tIns="46038" rIns="92075" bIns="46038">
              <a:spAutoFit/>
            </a:bodyPr>
            <a:lstStyle/>
            <a:p>
              <a:r>
                <a:rPr lang="en-US" sz="1000"/>
                <a:t>Full</a:t>
              </a:r>
            </a:p>
          </p:txBody>
        </p:sp>
        <p:sp>
          <p:nvSpPr>
            <p:cNvPr id="95270" name="Rectangle 224"/>
            <p:cNvSpPr>
              <a:spLocks noChangeAspect="1" noChangeArrowheads="1"/>
            </p:cNvSpPr>
            <p:nvPr/>
          </p:nvSpPr>
          <p:spPr bwMode="auto">
            <a:xfrm>
              <a:off x="1390" y="3454"/>
              <a:ext cx="824" cy="427"/>
            </a:xfrm>
            <a:prstGeom prst="rect">
              <a:avLst/>
            </a:prstGeom>
            <a:noFill/>
            <a:ln w="9525">
              <a:noFill/>
              <a:miter lim="800000"/>
              <a:headEnd/>
              <a:tailEnd/>
            </a:ln>
          </p:spPr>
          <p:txBody>
            <a:bodyPr wrap="none" lIns="92075" tIns="46038" rIns="92075" bIns="46038">
              <a:spAutoFit/>
            </a:bodyPr>
            <a:lstStyle/>
            <a:p>
              <a:r>
                <a:rPr lang="en-US" sz="1000"/>
                <a:t>DataReady</a:t>
              </a:r>
            </a:p>
          </p:txBody>
        </p:sp>
        <p:sp>
          <p:nvSpPr>
            <p:cNvPr id="95271" name="Line 225"/>
            <p:cNvSpPr>
              <a:spLocks noChangeAspect="1" noChangeShapeType="1"/>
            </p:cNvSpPr>
            <p:nvPr/>
          </p:nvSpPr>
          <p:spPr bwMode="auto">
            <a:xfrm>
              <a:off x="2496" y="2544"/>
              <a:ext cx="240"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72" name="Line 226"/>
            <p:cNvSpPr>
              <a:spLocks noChangeAspect="1" noChangeShapeType="1"/>
            </p:cNvSpPr>
            <p:nvPr/>
          </p:nvSpPr>
          <p:spPr bwMode="auto">
            <a:xfrm>
              <a:off x="2736" y="2544"/>
              <a:ext cx="0" cy="192"/>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73" name="Line 227"/>
            <p:cNvSpPr>
              <a:spLocks noChangeAspect="1" noChangeShapeType="1"/>
            </p:cNvSpPr>
            <p:nvPr/>
          </p:nvSpPr>
          <p:spPr bwMode="auto">
            <a:xfrm flipH="1">
              <a:off x="2592" y="2736"/>
              <a:ext cx="144" cy="0"/>
            </a:xfrm>
            <a:prstGeom prst="line">
              <a:avLst/>
            </a:prstGeom>
            <a:noFill/>
            <a:ln w="25399">
              <a:solidFill>
                <a:srgbClr val="868686"/>
              </a:solidFill>
              <a:round/>
              <a:headEnd type="none" w="sm" len="sm"/>
              <a:tailEnd type="none" w="sm" len="sm"/>
            </a:ln>
          </p:spPr>
          <p:txBody>
            <a:bodyPr wrap="none" anchor="ctr"/>
            <a:lstStyle/>
            <a:p>
              <a:endParaRPr lang="en-GB"/>
            </a:p>
          </p:txBody>
        </p:sp>
        <p:sp>
          <p:nvSpPr>
            <p:cNvPr id="95274" name="Line 228"/>
            <p:cNvSpPr>
              <a:spLocks noChangeAspect="1" noChangeShapeType="1"/>
            </p:cNvSpPr>
            <p:nvPr/>
          </p:nvSpPr>
          <p:spPr bwMode="auto">
            <a:xfrm>
              <a:off x="2592" y="2832"/>
              <a:ext cx="144" cy="0"/>
            </a:xfrm>
            <a:prstGeom prst="line">
              <a:avLst/>
            </a:prstGeom>
            <a:noFill/>
            <a:ln w="25399">
              <a:solidFill>
                <a:srgbClr val="868686"/>
              </a:solidFill>
              <a:round/>
              <a:headEnd type="none" w="sm" len="sm"/>
              <a:tailEnd type="none" w="sm" len="sm"/>
            </a:ln>
          </p:spPr>
          <p:txBody>
            <a:bodyPr wrap="none" anchor="ctr"/>
            <a:lstStyle/>
            <a:p>
              <a:endParaRPr lang="en-GB"/>
            </a:p>
          </p:txBody>
        </p:sp>
        <p:grpSp>
          <p:nvGrpSpPr>
            <p:cNvPr id="95275" name="Group 229"/>
            <p:cNvGrpSpPr>
              <a:grpSpLocks noChangeAspect="1"/>
            </p:cNvGrpSpPr>
            <p:nvPr/>
          </p:nvGrpSpPr>
          <p:grpSpPr bwMode="auto">
            <a:xfrm>
              <a:off x="2352" y="2976"/>
              <a:ext cx="320" cy="272"/>
              <a:chOff x="2408" y="2984"/>
              <a:chExt cx="320" cy="272"/>
            </a:xfrm>
          </p:grpSpPr>
          <p:sp>
            <p:nvSpPr>
              <p:cNvPr id="95287" name="Oval 230"/>
              <p:cNvSpPr>
                <a:spLocks noChangeAspect="1" noChangeArrowheads="1"/>
              </p:cNvSpPr>
              <p:nvPr/>
            </p:nvSpPr>
            <p:spPr bwMode="auto">
              <a:xfrm>
                <a:off x="2408" y="3080"/>
                <a:ext cx="80" cy="80"/>
              </a:xfrm>
              <a:prstGeom prst="ellipse">
                <a:avLst/>
              </a:prstGeom>
              <a:solidFill>
                <a:srgbClr val="FFFFCC"/>
              </a:solidFill>
              <a:ln w="25399">
                <a:solidFill>
                  <a:schemeClr val="tx1"/>
                </a:solidFill>
                <a:round/>
                <a:headEnd/>
                <a:tailEnd/>
              </a:ln>
            </p:spPr>
            <p:txBody>
              <a:bodyPr wrap="none" anchor="ctr"/>
              <a:lstStyle/>
              <a:p>
                <a:endParaRPr lang="en-GB"/>
              </a:p>
            </p:txBody>
          </p:sp>
          <p:sp>
            <p:nvSpPr>
              <p:cNvPr id="95288" name="AutoShape 231"/>
              <p:cNvSpPr>
                <a:spLocks noChangeAspect="1" noChangeArrowheads="1"/>
              </p:cNvSpPr>
              <p:nvPr/>
            </p:nvSpPr>
            <p:spPr bwMode="auto">
              <a:xfrm rot="5400000">
                <a:off x="2480" y="3008"/>
                <a:ext cx="272" cy="224"/>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p>
            </p:txBody>
          </p:sp>
        </p:grpSp>
        <p:sp>
          <p:nvSpPr>
            <p:cNvPr id="95276" name="AutoShape 232"/>
            <p:cNvSpPr>
              <a:spLocks noChangeAspect="1" noChangeArrowheads="1"/>
            </p:cNvSpPr>
            <p:nvPr/>
          </p:nvSpPr>
          <p:spPr bwMode="auto">
            <a:xfrm flipH="1">
              <a:off x="2304" y="2688"/>
              <a:ext cx="288" cy="192"/>
            </a:xfrm>
            <a:prstGeom prst="flowChartDelay">
              <a:avLst/>
            </a:prstGeom>
            <a:solidFill>
              <a:srgbClr val="FFFFCC"/>
            </a:solidFill>
            <a:ln w="25400">
              <a:solidFill>
                <a:schemeClr val="tx1"/>
              </a:solidFill>
              <a:miter lim="800000"/>
              <a:headEnd type="none" w="sm" len="sm"/>
              <a:tailEnd type="none" w="sm" len="sm"/>
            </a:ln>
          </p:spPr>
          <p:txBody>
            <a:bodyPr wrap="none" anchor="ctr"/>
            <a:lstStyle/>
            <a:p>
              <a:pPr algn="ctr"/>
              <a:r>
                <a:rPr lang="en-US" sz="800"/>
                <a:t>and</a:t>
              </a:r>
            </a:p>
          </p:txBody>
        </p:sp>
        <p:grpSp>
          <p:nvGrpSpPr>
            <p:cNvPr id="95277" name="Group 233"/>
            <p:cNvGrpSpPr>
              <a:grpSpLocks noChangeAspect="1"/>
            </p:cNvGrpSpPr>
            <p:nvPr/>
          </p:nvGrpSpPr>
          <p:grpSpPr bwMode="auto">
            <a:xfrm>
              <a:off x="578" y="4512"/>
              <a:ext cx="648" cy="533"/>
              <a:chOff x="712" y="4472"/>
              <a:chExt cx="536" cy="533"/>
            </a:xfrm>
          </p:grpSpPr>
          <p:grpSp>
            <p:nvGrpSpPr>
              <p:cNvPr id="95280" name="Group 234"/>
              <p:cNvGrpSpPr>
                <a:grpSpLocks noChangeAspect="1"/>
              </p:cNvGrpSpPr>
              <p:nvPr/>
            </p:nvGrpSpPr>
            <p:grpSpPr bwMode="auto">
              <a:xfrm>
                <a:off x="721" y="4472"/>
                <a:ext cx="527" cy="369"/>
                <a:chOff x="721" y="4472"/>
                <a:chExt cx="527" cy="369"/>
              </a:xfrm>
            </p:grpSpPr>
            <p:sp>
              <p:nvSpPr>
                <p:cNvPr id="95282" name="Oval 235"/>
                <p:cNvSpPr>
                  <a:spLocks noChangeAspect="1"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p>
              </p:txBody>
            </p:sp>
            <p:sp>
              <p:nvSpPr>
                <p:cNvPr id="95283" name="Rectangle 236"/>
                <p:cNvSpPr>
                  <a:spLocks noChangeAspect="1"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p>
              </p:txBody>
            </p:sp>
            <p:sp>
              <p:nvSpPr>
                <p:cNvPr id="95284" name="Oval 237"/>
                <p:cNvSpPr>
                  <a:spLocks noChangeAspect="1"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p>
              </p:txBody>
            </p:sp>
            <p:sp>
              <p:nvSpPr>
                <p:cNvPr id="95285" name="Line 238"/>
                <p:cNvSpPr>
                  <a:spLocks noChangeAspect="1"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p>
              </p:txBody>
            </p:sp>
            <p:sp>
              <p:nvSpPr>
                <p:cNvPr id="95286" name="Line 239"/>
                <p:cNvSpPr>
                  <a:spLocks noChangeAspect="1"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p>
              </p:txBody>
            </p:sp>
          </p:grpSp>
          <p:sp>
            <p:nvSpPr>
              <p:cNvPr id="95281" name="Rectangle 240"/>
              <p:cNvSpPr>
                <a:spLocks noChangeAspect="1" noChangeArrowheads="1"/>
              </p:cNvSpPr>
              <p:nvPr/>
            </p:nvSpPr>
            <p:spPr bwMode="auto">
              <a:xfrm>
                <a:off x="712" y="4578"/>
                <a:ext cx="490" cy="427"/>
              </a:xfrm>
              <a:prstGeom prst="rect">
                <a:avLst/>
              </a:prstGeom>
              <a:noFill/>
              <a:ln w="9525">
                <a:noFill/>
                <a:miter lim="800000"/>
                <a:headEnd/>
                <a:tailEnd/>
              </a:ln>
            </p:spPr>
            <p:txBody>
              <a:bodyPr wrap="none" lIns="92075" tIns="46038" rIns="92075" bIns="46038">
                <a:spAutoFit/>
              </a:bodyPr>
              <a:lstStyle/>
              <a:p>
                <a:r>
                  <a:rPr lang="en-US" sz="1000"/>
                  <a:t>storage</a:t>
                </a:r>
              </a:p>
            </p:txBody>
          </p:sp>
        </p:grpSp>
        <p:sp>
          <p:nvSpPr>
            <p:cNvPr id="95278" name="Line 241"/>
            <p:cNvSpPr>
              <a:spLocks noChangeAspect="1" noChangeShapeType="1"/>
            </p:cNvSpPr>
            <p:nvPr/>
          </p:nvSpPr>
          <p:spPr bwMode="auto">
            <a:xfrm>
              <a:off x="912" y="4320"/>
              <a:ext cx="0" cy="192"/>
            </a:xfrm>
            <a:prstGeom prst="line">
              <a:avLst/>
            </a:prstGeom>
            <a:noFill/>
            <a:ln w="25399">
              <a:solidFill>
                <a:schemeClr val="tx1"/>
              </a:solidFill>
              <a:round/>
              <a:headEnd type="none" w="sm" len="sm"/>
              <a:tailEnd type="stealth" w="med" len="med"/>
            </a:ln>
          </p:spPr>
          <p:txBody>
            <a:bodyPr wrap="none" anchor="ctr"/>
            <a:lstStyle/>
            <a:p>
              <a:endParaRPr lang="en-GB"/>
            </a:p>
          </p:txBody>
        </p:sp>
        <p:sp>
          <p:nvSpPr>
            <p:cNvPr id="95279" name="Freeform 242"/>
            <p:cNvSpPr>
              <a:spLocks noChangeAspect="1"/>
            </p:cNvSpPr>
            <p:nvPr/>
          </p:nvSpPr>
          <p:spPr bwMode="auto">
            <a:xfrm>
              <a:off x="1152" y="3408"/>
              <a:ext cx="234" cy="432"/>
            </a:xfrm>
            <a:custGeom>
              <a:avLst/>
              <a:gdLst>
                <a:gd name="T0" fmla="*/ 0 w 234"/>
                <a:gd name="T1" fmla="*/ 0 h 432"/>
                <a:gd name="T2" fmla="*/ 96 w 234"/>
                <a:gd name="T3" fmla="*/ 0 h 432"/>
                <a:gd name="T4" fmla="*/ 234 w 234"/>
                <a:gd name="T5" fmla="*/ 138 h 432"/>
                <a:gd name="T6" fmla="*/ 216 w 234"/>
                <a:gd name="T7" fmla="*/ 312 h 432"/>
                <a:gd name="T8" fmla="*/ 48 w 234"/>
                <a:gd name="T9" fmla="*/ 432 h 432"/>
                <a:gd name="T10" fmla="*/ 0 60000 65536"/>
                <a:gd name="T11" fmla="*/ 0 60000 65536"/>
                <a:gd name="T12" fmla="*/ 0 60000 65536"/>
                <a:gd name="T13" fmla="*/ 0 60000 65536"/>
                <a:gd name="T14" fmla="*/ 0 60000 65536"/>
                <a:gd name="T15" fmla="*/ 0 w 234"/>
                <a:gd name="T16" fmla="*/ 0 h 432"/>
                <a:gd name="T17" fmla="*/ 234 w 234"/>
                <a:gd name="T18" fmla="*/ 432 h 432"/>
              </a:gdLst>
              <a:ahLst/>
              <a:cxnLst>
                <a:cxn ang="T10">
                  <a:pos x="T0" y="T1"/>
                </a:cxn>
                <a:cxn ang="T11">
                  <a:pos x="T2" y="T3"/>
                </a:cxn>
                <a:cxn ang="T12">
                  <a:pos x="T4" y="T5"/>
                </a:cxn>
                <a:cxn ang="T13">
                  <a:pos x="T6" y="T7"/>
                </a:cxn>
                <a:cxn ang="T14">
                  <a:pos x="T8" y="T9"/>
                </a:cxn>
              </a:cxnLst>
              <a:rect l="T15" t="T16" r="T17" b="T18"/>
              <a:pathLst>
                <a:path w="234" h="432">
                  <a:moveTo>
                    <a:pt x="0" y="0"/>
                  </a:moveTo>
                  <a:lnTo>
                    <a:pt x="96" y="0"/>
                  </a:lnTo>
                  <a:cubicBezTo>
                    <a:pt x="135" y="23"/>
                    <a:pt x="214" y="86"/>
                    <a:pt x="234" y="138"/>
                  </a:cubicBezTo>
                  <a:lnTo>
                    <a:pt x="216" y="312"/>
                  </a:lnTo>
                  <a:lnTo>
                    <a:pt x="48" y="432"/>
                  </a:lnTo>
                </a:path>
              </a:pathLst>
            </a:custGeom>
            <a:noFill/>
            <a:ln w="25400">
              <a:solidFill>
                <a:schemeClr val="bg2"/>
              </a:solidFill>
              <a:round/>
              <a:headEnd type="none" w="sm" len="sm"/>
              <a:tailEnd type="stealth" w="med" len="med"/>
            </a:ln>
          </p:spPr>
          <p:txBody>
            <a:bodyPr wrap="none" anchor="ctr"/>
            <a:lstStyle/>
            <a:p>
              <a:endParaRPr lang="en-GB"/>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a:srcRect t="24585"/>
          <a:stretch>
            <a:fillRect/>
          </a:stretch>
        </p:blipFill>
        <p:spPr bwMode="auto">
          <a:xfrm>
            <a:off x="3976430" y="3693111"/>
            <a:ext cx="5192779" cy="2920753"/>
          </a:xfrm>
          <a:prstGeom prst="rect">
            <a:avLst/>
          </a:prstGeom>
          <a:noFill/>
          <a:ln w="9525" algn="ctr">
            <a:noFill/>
            <a:miter lim="800000"/>
            <a:headEnd/>
            <a:tailEnd/>
          </a:ln>
          <a:effectLst/>
        </p:spPr>
      </p:pic>
      <p:sp>
        <p:nvSpPr>
          <p:cNvPr id="2" name="Title 1"/>
          <p:cNvSpPr>
            <a:spLocks noGrp="1"/>
          </p:cNvSpPr>
          <p:nvPr>
            <p:ph type="title"/>
          </p:nvPr>
        </p:nvSpPr>
        <p:spPr>
          <a:xfrm>
            <a:off x="425450" y="0"/>
            <a:ext cx="8229600" cy="843379"/>
          </a:xfrm>
        </p:spPr>
        <p:txBody>
          <a:bodyPr/>
          <a:lstStyle/>
          <a:p>
            <a:r>
              <a:rPr lang="en-US" sz="2800" smtClean="0"/>
              <a:t>System </a:t>
            </a:r>
            <a:r>
              <a:rPr lang="en-US" sz="2800" err="1" smtClean="0"/>
              <a:t>optimisation</a:t>
            </a:r>
            <a:r>
              <a:rPr lang="en-US" sz="2800" smtClean="0"/>
              <a:t>: LHCb front-end buffer</a:t>
            </a:r>
            <a:endParaRPr lang="en-GB" sz="280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59</a:t>
            </a:fld>
            <a:endParaRPr lang="en-US"/>
          </a:p>
        </p:txBody>
      </p:sp>
      <p:graphicFrame>
        <p:nvGraphicFramePr>
          <p:cNvPr id="348162" name="Object 2"/>
          <p:cNvGraphicFramePr>
            <a:graphicFrameLocks noChangeAspect="1"/>
          </p:cNvGraphicFramePr>
          <p:nvPr/>
        </p:nvGraphicFramePr>
        <p:xfrm>
          <a:off x="0" y="674107"/>
          <a:ext cx="5300757" cy="3525025"/>
        </p:xfrm>
        <a:graphic>
          <a:graphicData uri="http://schemas.openxmlformats.org/presentationml/2006/ole">
            <p:oleObj spid="_x0000_s348162" name="Worksheet" r:id="rId4" imgW="4259880" imgH="4740120" progId="Excel.Sheet.8">
              <p:embed/>
            </p:oleObj>
          </a:graphicData>
        </a:graphic>
      </p:graphicFrame>
      <p:sp>
        <p:nvSpPr>
          <p:cNvPr id="8" name="Text Box 10"/>
          <p:cNvSpPr txBox="1">
            <a:spLocks noChangeArrowheads="1"/>
          </p:cNvSpPr>
          <p:nvPr/>
        </p:nvSpPr>
        <p:spPr bwMode="auto">
          <a:xfrm>
            <a:off x="268165" y="4854529"/>
            <a:ext cx="3424946" cy="1754326"/>
          </a:xfrm>
          <a:prstGeom prst="rect">
            <a:avLst/>
          </a:prstGeom>
          <a:noFill/>
          <a:ln w="9525">
            <a:noFill/>
            <a:miter lim="800000"/>
            <a:headEnd/>
            <a:tailEnd/>
          </a:ln>
          <a:effectLst/>
        </p:spPr>
        <p:txBody>
          <a:bodyPr wrap="square">
            <a:spAutoFit/>
          </a:bodyPr>
          <a:lstStyle/>
          <a:p>
            <a:pPr algn="ctr"/>
            <a:r>
              <a:rPr lang="en-US" b="1" smtClean="0"/>
              <a:t>Working point for LHCb </a:t>
            </a:r>
            <a:endParaRPr lang="en-US" b="1"/>
          </a:p>
          <a:p>
            <a:r>
              <a:rPr lang="en-US" smtClean="0"/>
              <a:t>Max readout time: 900 ns</a:t>
            </a:r>
            <a:r>
              <a:rPr lang="en-US"/>
              <a:t/>
            </a:r>
            <a:br>
              <a:rPr lang="en-US"/>
            </a:br>
            <a:r>
              <a:rPr lang="en-US" err="1" smtClean="0"/>
              <a:t>Derandomzier</a:t>
            </a:r>
            <a:r>
              <a:rPr lang="en-US" smtClean="0"/>
              <a:t> depth: </a:t>
            </a:r>
            <a:br>
              <a:rPr lang="en-US" smtClean="0"/>
            </a:br>
            <a:r>
              <a:rPr lang="en-US" smtClean="0"/>
              <a:t>16 events</a:t>
            </a:r>
          </a:p>
          <a:p>
            <a:pPr algn="l"/>
            <a:r>
              <a:rPr lang="en-US" smtClean="0">
                <a:sym typeface="Wingdings" pitchFamily="2" charset="2"/>
              </a:rPr>
              <a:t> 1 MHz maximum trigger accept rate</a:t>
            </a:r>
            <a:endParaRPr lang="en-US"/>
          </a:p>
        </p:txBody>
      </p:sp>
      <p:cxnSp>
        <p:nvCxnSpPr>
          <p:cNvPr id="10" name="Straight Arrow Connector 9"/>
          <p:cNvCxnSpPr/>
          <p:nvPr/>
        </p:nvCxnSpPr>
        <p:spPr>
          <a:xfrm>
            <a:off x="1482571" y="5894773"/>
            <a:ext cx="4589755" cy="301841"/>
          </a:xfrm>
          <a:prstGeom prst="straightConnector1">
            <a:avLst/>
          </a:prstGeom>
          <a:ln w="12700">
            <a:solidFill>
              <a:schemeClr val="tx1">
                <a:alpha val="67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2277123" y="3546631"/>
            <a:ext cx="2654421" cy="887767"/>
          </a:xfrm>
          <a:prstGeom prst="straightConnector1">
            <a:avLst/>
          </a:prstGeom>
          <a:ln w="12700">
            <a:solidFill>
              <a:schemeClr val="tx1">
                <a:alpha val="67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90585" y="1376039"/>
            <a:ext cx="2840855" cy="914400"/>
          </a:xfrm>
          <a:prstGeom prst="rect">
            <a:avLst/>
          </a:prstGeom>
          <a:noFill/>
        </p:spPr>
        <p:txBody>
          <a:bodyPr wrap="none" rtlCol="0">
            <a:normAutofit/>
          </a:bodyPr>
          <a:lstStyle/>
          <a:p>
            <a:r>
              <a:rPr lang="en-US" smtClean="0"/>
              <a:t>Trigger latency </a:t>
            </a:r>
          </a:p>
          <a:p>
            <a:r>
              <a:rPr lang="en-US" smtClean="0"/>
              <a:t>Fixed to 4 us in LHCb</a:t>
            </a:r>
            <a:endParaRPr lang="en-GB" smtClean="0"/>
          </a:p>
        </p:txBody>
      </p:sp>
      <p:cxnSp>
        <p:nvCxnSpPr>
          <p:cNvPr id="17" name="Straight Arrow Connector 16"/>
          <p:cNvCxnSpPr/>
          <p:nvPr/>
        </p:nvCxnSpPr>
        <p:spPr>
          <a:xfrm rot="16200000" flipH="1">
            <a:off x="6454070" y="2388094"/>
            <a:ext cx="2565643" cy="1642367"/>
          </a:xfrm>
          <a:prstGeom prst="straightConnector1">
            <a:avLst/>
          </a:prstGeom>
          <a:ln w="12700">
            <a:solidFill>
              <a:schemeClr val="tx1">
                <a:alpha val="67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in ATLAS?</a:t>
            </a:r>
            <a:endParaRPr lang="en-GB" dirty="0"/>
          </a:p>
        </p:txBody>
      </p:sp>
      <p:sp>
        <p:nvSpPr>
          <p:cNvPr id="3" name="Footer Placeholder 2"/>
          <p:cNvSpPr>
            <a:spLocks noGrp="1"/>
          </p:cNvSpPr>
          <p:nvPr>
            <p:ph type="ftr" sz="quarter" idx="10"/>
          </p:nvPr>
        </p:nvSpPr>
        <p:spPr/>
        <p:txBody>
          <a:bodyPr/>
          <a:lstStyle/>
          <a:p>
            <a:r>
              <a:rPr lang="en-US" smtClean="0"/>
              <a:t>Intro to Detector Readout ISOTDAQ  2011, N. Neufeld CERN/PH</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6</a:t>
            </a:fld>
            <a:endParaRPr lang="en-US"/>
          </a:p>
        </p:txBody>
      </p:sp>
      <p:pic>
        <p:nvPicPr>
          <p:cNvPr id="343042"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114819" y="1293962"/>
            <a:ext cx="6651201" cy="4747837"/>
          </a:xfrm>
          <a:prstGeom prst="rect">
            <a:avLst/>
          </a:prstGeom>
          <a:noFill/>
          <a:ln w="9525">
            <a:noFill/>
            <a:miter lim="800000"/>
            <a:headEnd/>
            <a:tailEnd/>
          </a:ln>
        </p:spPr>
      </p:pic>
      <p:sp>
        <p:nvSpPr>
          <p:cNvPr id="6" name="TextBox 5"/>
          <p:cNvSpPr txBox="1"/>
          <p:nvPr/>
        </p:nvSpPr>
        <p:spPr>
          <a:xfrm>
            <a:off x="7435969" y="2415396"/>
            <a:ext cx="1417376" cy="369332"/>
          </a:xfrm>
          <a:prstGeom prst="rect">
            <a:avLst/>
          </a:prstGeom>
          <a:noFill/>
        </p:spPr>
        <p:txBody>
          <a:bodyPr wrap="none" rtlCol="0">
            <a:spAutoFit/>
          </a:bodyPr>
          <a:lstStyle/>
          <a:p>
            <a:r>
              <a:rPr lang="en-US" smtClean="0"/>
              <a:t>Beam pipe</a:t>
            </a:r>
            <a:endParaRPr lang="en-GB"/>
          </a:p>
        </p:txBody>
      </p:sp>
      <p:sp>
        <p:nvSpPr>
          <p:cNvPr id="7" name="TextBox 6"/>
          <p:cNvSpPr txBox="1"/>
          <p:nvPr/>
        </p:nvSpPr>
        <p:spPr>
          <a:xfrm>
            <a:off x="5598543" y="4968815"/>
            <a:ext cx="3074881" cy="369332"/>
          </a:xfrm>
          <a:prstGeom prst="rect">
            <a:avLst/>
          </a:prstGeom>
          <a:noFill/>
        </p:spPr>
        <p:txBody>
          <a:bodyPr wrap="none" rtlCol="0">
            <a:spAutoFit/>
          </a:bodyPr>
          <a:lstStyle/>
          <a:p>
            <a:r>
              <a:rPr lang="en-US" smtClean="0"/>
              <a:t>Tracking (in solenoid field)</a:t>
            </a:r>
            <a:endParaRPr lang="en-GB"/>
          </a:p>
        </p:txBody>
      </p:sp>
      <p:sp>
        <p:nvSpPr>
          <p:cNvPr id="8" name="TextBox 7"/>
          <p:cNvSpPr txBox="1"/>
          <p:nvPr/>
        </p:nvSpPr>
        <p:spPr>
          <a:xfrm>
            <a:off x="293298" y="1561381"/>
            <a:ext cx="2023311" cy="369332"/>
          </a:xfrm>
          <a:prstGeom prst="rect">
            <a:avLst/>
          </a:prstGeom>
          <a:noFill/>
        </p:spPr>
        <p:txBody>
          <a:bodyPr wrap="none" rtlCol="0">
            <a:spAutoFit/>
          </a:bodyPr>
          <a:lstStyle/>
          <a:p>
            <a:r>
              <a:rPr lang="en-US" smtClean="0"/>
              <a:t>Muon chambers</a:t>
            </a:r>
            <a:endParaRPr lang="en-GB"/>
          </a:p>
        </p:txBody>
      </p:sp>
      <p:sp>
        <p:nvSpPr>
          <p:cNvPr id="9" name="TextBox 8"/>
          <p:cNvSpPr txBox="1"/>
          <p:nvPr/>
        </p:nvSpPr>
        <p:spPr>
          <a:xfrm>
            <a:off x="2441276" y="1181819"/>
            <a:ext cx="3406702" cy="369332"/>
          </a:xfrm>
          <a:prstGeom prst="rect">
            <a:avLst/>
          </a:prstGeom>
          <a:noFill/>
        </p:spPr>
        <p:txBody>
          <a:bodyPr wrap="none" rtlCol="0">
            <a:spAutoFit/>
          </a:bodyPr>
          <a:lstStyle/>
          <a:p>
            <a:r>
              <a:rPr lang="en-US" smtClean="0"/>
              <a:t>Electromagnetic </a:t>
            </a:r>
            <a:r>
              <a:rPr lang="en-US" err="1" smtClean="0"/>
              <a:t>Calorimetry</a:t>
            </a:r>
            <a:endParaRPr lang="en-GB"/>
          </a:p>
        </p:txBody>
      </p:sp>
      <p:sp>
        <p:nvSpPr>
          <p:cNvPr id="10" name="TextBox 9"/>
          <p:cNvSpPr txBox="1"/>
          <p:nvPr/>
        </p:nvSpPr>
        <p:spPr>
          <a:xfrm>
            <a:off x="2907101" y="5848709"/>
            <a:ext cx="2573140" cy="369332"/>
          </a:xfrm>
          <a:prstGeom prst="rect">
            <a:avLst/>
          </a:prstGeom>
          <a:noFill/>
        </p:spPr>
        <p:txBody>
          <a:bodyPr wrap="none" rtlCol="0">
            <a:spAutoFit/>
          </a:bodyPr>
          <a:lstStyle/>
          <a:p>
            <a:r>
              <a:rPr lang="en-US" err="1" smtClean="0"/>
              <a:t>Hadronic</a:t>
            </a:r>
            <a:r>
              <a:rPr lang="en-US" smtClean="0"/>
              <a:t> </a:t>
            </a:r>
            <a:r>
              <a:rPr lang="en-US" err="1" smtClean="0"/>
              <a:t>Calorimetry</a:t>
            </a:r>
            <a:endParaRPr lang="en-GB"/>
          </a:p>
        </p:txBody>
      </p:sp>
      <p:cxnSp>
        <p:nvCxnSpPr>
          <p:cNvPr id="12" name="Straight Arrow Connector 11"/>
          <p:cNvCxnSpPr>
            <a:stCxn id="9" idx="2"/>
          </p:cNvCxnSpPr>
          <p:nvPr/>
        </p:nvCxnSpPr>
        <p:spPr>
          <a:xfrm rot="16200000" flipH="1">
            <a:off x="3598387" y="2097390"/>
            <a:ext cx="1528479" cy="4359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1"/>
          </p:cNvCxnSpPr>
          <p:nvPr/>
        </p:nvCxnSpPr>
        <p:spPr>
          <a:xfrm rot="10800000" flipV="1">
            <a:off x="6599209" y="2600062"/>
            <a:ext cx="836761" cy="100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4684144" y="3260786"/>
            <a:ext cx="2432649" cy="16390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0"/>
          </p:cNvCxnSpPr>
          <p:nvPr/>
        </p:nvCxnSpPr>
        <p:spPr>
          <a:xfrm rot="5400000" flipH="1" flipV="1">
            <a:off x="3222582" y="4697700"/>
            <a:ext cx="2122098" cy="1799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2"/>
          </p:cNvCxnSpPr>
          <p:nvPr/>
        </p:nvCxnSpPr>
        <p:spPr>
          <a:xfrm rot="16200000" flipH="1">
            <a:off x="367004" y="2868663"/>
            <a:ext cx="2063317" cy="1874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8" idx="2"/>
          </p:cNvCxnSpPr>
          <p:nvPr/>
        </p:nvCxnSpPr>
        <p:spPr>
          <a:xfrm rot="16200000" flipH="1">
            <a:off x="2238935" y="996731"/>
            <a:ext cx="596827" cy="24647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2"/>
          </p:cNvCxnSpPr>
          <p:nvPr/>
        </p:nvCxnSpPr>
        <p:spPr>
          <a:xfrm rot="16200000" flipH="1">
            <a:off x="1376293" y="1859373"/>
            <a:ext cx="2572276" cy="27149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425450" y="0"/>
            <a:ext cx="8229600" cy="814812"/>
          </a:xfrm>
        </p:spPr>
        <p:txBody>
          <a:bodyPr/>
          <a:lstStyle/>
          <a:p>
            <a:r>
              <a:rPr lang="en-US" sz="3600"/>
              <a:t>Asynchronous readout</a:t>
            </a:r>
          </a:p>
        </p:txBody>
      </p:sp>
      <p:sp>
        <p:nvSpPr>
          <p:cNvPr id="518147" name="Rectangle 3"/>
          <p:cNvSpPr>
            <a:spLocks noGrp="1" noChangeArrowheads="1"/>
          </p:cNvSpPr>
          <p:nvPr>
            <p:ph idx="1"/>
          </p:nvPr>
        </p:nvSpPr>
        <p:spPr>
          <a:xfrm>
            <a:off x="457200" y="922855"/>
            <a:ext cx="8229600" cy="4525963"/>
          </a:xfrm>
        </p:spPr>
        <p:txBody>
          <a:bodyPr>
            <a:normAutofit/>
          </a:bodyPr>
          <a:lstStyle/>
          <a:p>
            <a:pPr>
              <a:lnSpc>
                <a:spcPct val="80000"/>
              </a:lnSpc>
            </a:pPr>
            <a:r>
              <a:rPr lang="en-US" sz="1800" smtClean="0"/>
              <a:t>Remove zeros on the detector itself</a:t>
            </a:r>
            <a:endParaRPr lang="en-US" sz="1800"/>
          </a:p>
          <a:p>
            <a:pPr lvl="1">
              <a:lnSpc>
                <a:spcPct val="80000"/>
              </a:lnSpc>
            </a:pPr>
            <a:r>
              <a:rPr lang="en-US" sz="1100"/>
              <a:t>Lower average bandwidth needed for readout </a:t>
            </a:r>
            <a:r>
              <a:rPr lang="en-US" sz="1100" smtClean="0"/>
              <a:t>links Especially </a:t>
            </a:r>
            <a:r>
              <a:rPr lang="en-US" sz="1100"/>
              <a:t>interesting for low occupancy detectors</a:t>
            </a:r>
          </a:p>
          <a:p>
            <a:pPr>
              <a:lnSpc>
                <a:spcPct val="80000"/>
              </a:lnSpc>
            </a:pPr>
            <a:r>
              <a:rPr lang="en-US" sz="1800"/>
              <a:t>Each channel “lives a life of its own” with unpredictable buffer </a:t>
            </a:r>
            <a:r>
              <a:rPr lang="en-US" sz="1800" smtClean="0"/>
              <a:t>occupancies and data are sent whenever ready (</a:t>
            </a:r>
            <a:r>
              <a:rPr lang="en-US" sz="1800" smtClean="0">
                <a:solidFill>
                  <a:srgbClr val="FF0000"/>
                </a:solidFill>
              </a:rPr>
              <a:t>asynchronous</a:t>
            </a:r>
            <a:r>
              <a:rPr lang="en-US" sz="1800" smtClean="0"/>
              <a:t>)</a:t>
            </a:r>
          </a:p>
          <a:p>
            <a:pPr>
              <a:lnSpc>
                <a:spcPct val="80000"/>
              </a:lnSpc>
            </a:pPr>
            <a:r>
              <a:rPr lang="en-US" sz="1800" smtClean="0"/>
              <a:t>In case of buffer-overflow a truncation policy is needed </a:t>
            </a:r>
            <a:r>
              <a:rPr lang="en-US" sz="1800" smtClean="0">
                <a:sym typeface="Wingdings" pitchFamily="2" charset="2"/>
              </a:rPr>
              <a:t> </a:t>
            </a:r>
            <a:r>
              <a:rPr lang="en-US" sz="1800" smtClean="0">
                <a:solidFill>
                  <a:srgbClr val="FF0000"/>
                </a:solidFill>
                <a:sym typeface="Wingdings" pitchFamily="2" charset="2"/>
              </a:rPr>
              <a:t>BIAS!!</a:t>
            </a:r>
            <a:r>
              <a:rPr lang="en-US" sz="1800" smtClean="0">
                <a:solidFill>
                  <a:srgbClr val="FF0000"/>
                </a:solidFill>
              </a:rPr>
              <a:t> </a:t>
            </a:r>
            <a:endParaRPr lang="en-US" sz="1100">
              <a:solidFill>
                <a:srgbClr val="FF0000"/>
              </a:solidFill>
            </a:endParaRPr>
          </a:p>
          <a:p>
            <a:pPr lvl="1">
              <a:lnSpc>
                <a:spcPct val="80000"/>
              </a:lnSpc>
            </a:pPr>
            <a:r>
              <a:rPr lang="en-US" sz="1100"/>
              <a:t>Detectors themselves do not have 100% detection efficiency </a:t>
            </a:r>
            <a:r>
              <a:rPr lang="en-US" sz="1100" smtClean="0"/>
              <a:t>either.</a:t>
            </a:r>
          </a:p>
          <a:p>
            <a:pPr lvl="1">
              <a:lnSpc>
                <a:spcPct val="80000"/>
              </a:lnSpc>
            </a:pPr>
            <a:r>
              <a:rPr lang="en-US" sz="1800" smtClean="0"/>
              <a:t>Requires </a:t>
            </a:r>
            <a:r>
              <a:rPr lang="en-US" sz="1800"/>
              <a:t>sufficiently large local buffers to assure that data is not lost too </a:t>
            </a:r>
            <a:r>
              <a:rPr lang="en-US" sz="1800" smtClean="0"/>
              <a:t>often (</a:t>
            </a:r>
            <a:r>
              <a:rPr lang="en-US" sz="1100" smtClean="0"/>
              <a:t>Channel </a:t>
            </a:r>
            <a:r>
              <a:rPr lang="en-US" sz="1100"/>
              <a:t>occupancies can be quite non uniform across a detector with same front-end </a:t>
            </a:r>
            <a:r>
              <a:rPr lang="en-US" sz="1100" smtClean="0"/>
              <a:t>electronics)</a:t>
            </a:r>
            <a:endParaRPr lang="en-US" sz="1100"/>
          </a:p>
          <a:p>
            <a:pPr>
              <a:lnSpc>
                <a:spcPct val="80000"/>
              </a:lnSpc>
            </a:pPr>
            <a:r>
              <a:rPr lang="en-US" sz="1800" smtClean="0"/>
              <a:t>DAQ must be able to handle this (buffering!)</a:t>
            </a:r>
            <a:endParaRPr lang="en-US" sz="1800"/>
          </a:p>
          <a:p>
            <a:pPr>
              <a:lnSpc>
                <a:spcPct val="80000"/>
              </a:lnSpc>
            </a:pPr>
            <a:r>
              <a:rPr lang="en-US" sz="1800" err="1"/>
              <a:t>Async</a:t>
            </a:r>
            <a:r>
              <a:rPr lang="en-US" sz="1800"/>
              <a:t>. readout of detectors in LHC: ATLAS and CMS </a:t>
            </a:r>
            <a:r>
              <a:rPr lang="en-US" sz="1800" err="1"/>
              <a:t>muon</a:t>
            </a:r>
            <a:r>
              <a:rPr lang="en-US" sz="1800"/>
              <a:t> drift tube detectors, ATLAS and CMS pixel detectors, ATLAS SCT,  several ALICE detectors as relatively low trigger rate (few kHz).</a:t>
            </a:r>
          </a:p>
          <a:p>
            <a:pPr>
              <a:lnSpc>
                <a:spcPct val="80000"/>
              </a:lnSpc>
            </a:pPr>
            <a:endParaRPr lang="en-US" sz="1800"/>
          </a:p>
        </p:txBody>
      </p:sp>
      <p:sp>
        <p:nvSpPr>
          <p:cNvPr id="110" name="Footer Placeholder 4"/>
          <p:cNvSpPr>
            <a:spLocks noGrp="1"/>
          </p:cNvSpPr>
          <p:nvPr>
            <p:ph type="ftr" sz="quarter" idx="10"/>
          </p:nvPr>
        </p:nvSpPr>
        <p:spPr>
          <a:xfrm>
            <a:off x="1471353" y="6584490"/>
            <a:ext cx="4959610" cy="255587"/>
          </a:xfrm>
        </p:spPr>
        <p:txBody>
          <a:bodyPr/>
          <a:lstStyle/>
          <a:p>
            <a:r>
              <a:rPr lang="en-US" smtClean="0"/>
              <a:t>Intro to Detector Readout ISOTDAQ  2011, N. Neufeld CERN/PH</a:t>
            </a:r>
            <a:endParaRPr lang="en-US"/>
          </a:p>
        </p:txBody>
      </p:sp>
      <p:sp>
        <p:nvSpPr>
          <p:cNvPr id="111" name="Slide Number Placeholder 110"/>
          <p:cNvSpPr>
            <a:spLocks noGrp="1"/>
          </p:cNvSpPr>
          <p:nvPr>
            <p:ph type="sldNum" sz="quarter" idx="11"/>
          </p:nvPr>
        </p:nvSpPr>
        <p:spPr/>
        <p:txBody>
          <a:bodyPr/>
          <a:lstStyle/>
          <a:p>
            <a:fld id="{9ECC0FC1-A78D-46C6-BB12-B0D98A81EE04}" type="slidenum">
              <a:rPr lang="en-US" smtClean="0"/>
              <a:pPr/>
              <a:t>60</a:t>
            </a:fld>
            <a:endParaRPr lang="en-US"/>
          </a:p>
        </p:txBody>
      </p:sp>
      <p:sp>
        <p:nvSpPr>
          <p:cNvPr id="518244" name="Rectangle 100"/>
          <p:cNvSpPr>
            <a:spLocks noChangeArrowheads="1"/>
          </p:cNvSpPr>
          <p:nvPr/>
        </p:nvSpPr>
        <p:spPr bwMode="auto">
          <a:xfrm>
            <a:off x="3381375" y="4186238"/>
            <a:ext cx="4994275"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518243" name="Rectangle 99"/>
          <p:cNvSpPr>
            <a:spLocks noChangeArrowheads="1"/>
          </p:cNvSpPr>
          <p:nvPr/>
        </p:nvSpPr>
        <p:spPr bwMode="auto">
          <a:xfrm>
            <a:off x="3346450" y="4257675"/>
            <a:ext cx="4994275"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518150" name="Rectangle 6"/>
          <p:cNvSpPr>
            <a:spLocks noChangeArrowheads="1"/>
          </p:cNvSpPr>
          <p:nvPr/>
        </p:nvSpPr>
        <p:spPr bwMode="auto">
          <a:xfrm>
            <a:off x="1366838" y="4329113"/>
            <a:ext cx="1423987" cy="792162"/>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518151" name="Rectangle 7"/>
          <p:cNvSpPr>
            <a:spLocks noChangeArrowheads="1"/>
          </p:cNvSpPr>
          <p:nvPr/>
        </p:nvSpPr>
        <p:spPr bwMode="auto">
          <a:xfrm>
            <a:off x="3311525" y="4329113"/>
            <a:ext cx="4994275"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grpSp>
        <p:nvGrpSpPr>
          <p:cNvPr id="2" name="Group 8"/>
          <p:cNvGrpSpPr>
            <a:grpSpLocks/>
          </p:cNvGrpSpPr>
          <p:nvPr/>
        </p:nvGrpSpPr>
        <p:grpSpPr bwMode="auto">
          <a:xfrm>
            <a:off x="7162800" y="4614863"/>
            <a:ext cx="685800" cy="457200"/>
            <a:chOff x="4128" y="2304"/>
            <a:chExt cx="432" cy="240"/>
          </a:xfrm>
        </p:grpSpPr>
        <p:sp>
          <p:nvSpPr>
            <p:cNvPr id="518153" name="Rectangle 9"/>
            <p:cNvSpPr>
              <a:spLocks noChangeArrowheads="1"/>
            </p:cNvSpPr>
            <p:nvPr/>
          </p:nvSpPr>
          <p:spPr bwMode="auto">
            <a:xfrm>
              <a:off x="4128" y="2304"/>
              <a:ext cx="432" cy="24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518154" name="Line 10"/>
            <p:cNvSpPr>
              <a:spLocks noChangeShapeType="1"/>
            </p:cNvSpPr>
            <p:nvPr/>
          </p:nvSpPr>
          <p:spPr bwMode="auto">
            <a:xfrm>
              <a:off x="4176" y="2304"/>
              <a:ext cx="0" cy="240"/>
            </a:xfrm>
            <a:prstGeom prst="line">
              <a:avLst/>
            </a:prstGeom>
            <a:noFill/>
            <a:ln w="9525">
              <a:solidFill>
                <a:schemeClr val="tx1"/>
              </a:solidFill>
              <a:round/>
              <a:headEnd/>
              <a:tailEnd/>
            </a:ln>
            <a:effectLst/>
          </p:spPr>
          <p:txBody>
            <a:bodyPr/>
            <a:lstStyle/>
            <a:p>
              <a:endParaRPr lang="en-US"/>
            </a:p>
          </p:txBody>
        </p:sp>
        <p:sp>
          <p:nvSpPr>
            <p:cNvPr id="518155" name="Line 11"/>
            <p:cNvSpPr>
              <a:spLocks noChangeShapeType="1"/>
            </p:cNvSpPr>
            <p:nvPr/>
          </p:nvSpPr>
          <p:spPr bwMode="auto">
            <a:xfrm>
              <a:off x="4224" y="2304"/>
              <a:ext cx="0" cy="240"/>
            </a:xfrm>
            <a:prstGeom prst="line">
              <a:avLst/>
            </a:prstGeom>
            <a:noFill/>
            <a:ln w="9525">
              <a:solidFill>
                <a:schemeClr val="tx1"/>
              </a:solidFill>
              <a:round/>
              <a:headEnd/>
              <a:tailEnd/>
            </a:ln>
            <a:effectLst/>
          </p:spPr>
          <p:txBody>
            <a:bodyPr/>
            <a:lstStyle/>
            <a:p>
              <a:endParaRPr lang="en-US"/>
            </a:p>
          </p:txBody>
        </p:sp>
        <p:sp>
          <p:nvSpPr>
            <p:cNvPr id="518156" name="Line 12"/>
            <p:cNvSpPr>
              <a:spLocks noChangeShapeType="1"/>
            </p:cNvSpPr>
            <p:nvPr/>
          </p:nvSpPr>
          <p:spPr bwMode="auto">
            <a:xfrm>
              <a:off x="4272" y="2304"/>
              <a:ext cx="0" cy="240"/>
            </a:xfrm>
            <a:prstGeom prst="line">
              <a:avLst/>
            </a:prstGeom>
            <a:noFill/>
            <a:ln w="9525">
              <a:solidFill>
                <a:schemeClr val="tx1"/>
              </a:solidFill>
              <a:round/>
              <a:headEnd/>
              <a:tailEnd/>
            </a:ln>
            <a:effectLst/>
          </p:spPr>
          <p:txBody>
            <a:bodyPr/>
            <a:lstStyle/>
            <a:p>
              <a:endParaRPr lang="en-US"/>
            </a:p>
          </p:txBody>
        </p:sp>
        <p:sp>
          <p:nvSpPr>
            <p:cNvPr id="518157" name="Line 13"/>
            <p:cNvSpPr>
              <a:spLocks noChangeShapeType="1"/>
            </p:cNvSpPr>
            <p:nvPr/>
          </p:nvSpPr>
          <p:spPr bwMode="auto">
            <a:xfrm>
              <a:off x="4320" y="2304"/>
              <a:ext cx="0" cy="240"/>
            </a:xfrm>
            <a:prstGeom prst="line">
              <a:avLst/>
            </a:prstGeom>
            <a:noFill/>
            <a:ln w="9525">
              <a:solidFill>
                <a:schemeClr val="tx1"/>
              </a:solidFill>
              <a:round/>
              <a:headEnd/>
              <a:tailEnd/>
            </a:ln>
            <a:effectLst/>
          </p:spPr>
          <p:txBody>
            <a:bodyPr/>
            <a:lstStyle/>
            <a:p>
              <a:endParaRPr lang="en-US"/>
            </a:p>
          </p:txBody>
        </p:sp>
        <p:sp>
          <p:nvSpPr>
            <p:cNvPr id="518158" name="Line 14"/>
            <p:cNvSpPr>
              <a:spLocks noChangeShapeType="1"/>
            </p:cNvSpPr>
            <p:nvPr/>
          </p:nvSpPr>
          <p:spPr bwMode="auto">
            <a:xfrm>
              <a:off x="4368" y="2304"/>
              <a:ext cx="0" cy="240"/>
            </a:xfrm>
            <a:prstGeom prst="line">
              <a:avLst/>
            </a:prstGeom>
            <a:noFill/>
            <a:ln w="9525">
              <a:solidFill>
                <a:schemeClr val="tx1"/>
              </a:solidFill>
              <a:round/>
              <a:headEnd/>
              <a:tailEnd/>
            </a:ln>
            <a:effectLst/>
          </p:spPr>
          <p:txBody>
            <a:bodyPr/>
            <a:lstStyle/>
            <a:p>
              <a:endParaRPr lang="en-US"/>
            </a:p>
          </p:txBody>
        </p:sp>
        <p:sp>
          <p:nvSpPr>
            <p:cNvPr id="518159" name="Line 15"/>
            <p:cNvSpPr>
              <a:spLocks noChangeShapeType="1"/>
            </p:cNvSpPr>
            <p:nvPr/>
          </p:nvSpPr>
          <p:spPr bwMode="auto">
            <a:xfrm>
              <a:off x="4416" y="2304"/>
              <a:ext cx="0" cy="240"/>
            </a:xfrm>
            <a:prstGeom prst="line">
              <a:avLst/>
            </a:prstGeom>
            <a:noFill/>
            <a:ln w="9525">
              <a:solidFill>
                <a:schemeClr val="tx1"/>
              </a:solidFill>
              <a:round/>
              <a:headEnd/>
              <a:tailEnd/>
            </a:ln>
            <a:effectLst/>
          </p:spPr>
          <p:txBody>
            <a:bodyPr/>
            <a:lstStyle/>
            <a:p>
              <a:endParaRPr lang="en-US"/>
            </a:p>
          </p:txBody>
        </p:sp>
        <p:sp>
          <p:nvSpPr>
            <p:cNvPr id="518160" name="Line 16"/>
            <p:cNvSpPr>
              <a:spLocks noChangeShapeType="1"/>
            </p:cNvSpPr>
            <p:nvPr/>
          </p:nvSpPr>
          <p:spPr bwMode="auto">
            <a:xfrm>
              <a:off x="4464" y="2304"/>
              <a:ext cx="0" cy="240"/>
            </a:xfrm>
            <a:prstGeom prst="line">
              <a:avLst/>
            </a:prstGeom>
            <a:noFill/>
            <a:ln w="9525">
              <a:solidFill>
                <a:schemeClr val="tx1"/>
              </a:solidFill>
              <a:round/>
              <a:headEnd/>
              <a:tailEnd/>
            </a:ln>
            <a:effectLst/>
          </p:spPr>
          <p:txBody>
            <a:bodyPr/>
            <a:lstStyle/>
            <a:p>
              <a:endParaRPr lang="en-US"/>
            </a:p>
          </p:txBody>
        </p:sp>
        <p:sp>
          <p:nvSpPr>
            <p:cNvPr id="518161" name="Line 17"/>
            <p:cNvSpPr>
              <a:spLocks noChangeShapeType="1"/>
            </p:cNvSpPr>
            <p:nvPr/>
          </p:nvSpPr>
          <p:spPr bwMode="auto">
            <a:xfrm>
              <a:off x="4512" y="2304"/>
              <a:ext cx="0" cy="240"/>
            </a:xfrm>
            <a:prstGeom prst="line">
              <a:avLst/>
            </a:prstGeom>
            <a:noFill/>
            <a:ln w="9525">
              <a:solidFill>
                <a:schemeClr val="tx1"/>
              </a:solidFill>
              <a:round/>
              <a:headEnd/>
              <a:tailEnd/>
            </a:ln>
            <a:effectLst/>
          </p:spPr>
          <p:txBody>
            <a:bodyPr/>
            <a:lstStyle/>
            <a:p>
              <a:endParaRPr lang="en-US"/>
            </a:p>
          </p:txBody>
        </p:sp>
      </p:grpSp>
      <p:sp>
        <p:nvSpPr>
          <p:cNvPr id="518162" name="Oval 18"/>
          <p:cNvSpPr>
            <a:spLocks noChangeArrowheads="1"/>
          </p:cNvSpPr>
          <p:nvPr/>
        </p:nvSpPr>
        <p:spPr bwMode="auto">
          <a:xfrm>
            <a:off x="6858000" y="4767263"/>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518163" name="Line 19"/>
          <p:cNvSpPr>
            <a:spLocks noChangeShapeType="1"/>
          </p:cNvSpPr>
          <p:nvPr/>
        </p:nvSpPr>
        <p:spPr bwMode="auto">
          <a:xfrm flipH="1">
            <a:off x="7010400" y="48434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64" name="Line 20"/>
          <p:cNvSpPr>
            <a:spLocks noChangeShapeType="1"/>
          </p:cNvSpPr>
          <p:nvPr/>
        </p:nvSpPr>
        <p:spPr bwMode="auto">
          <a:xfrm flipH="1">
            <a:off x="6705600" y="48434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65" name="Line 21"/>
          <p:cNvSpPr>
            <a:spLocks noChangeShapeType="1"/>
          </p:cNvSpPr>
          <p:nvPr/>
        </p:nvSpPr>
        <p:spPr bwMode="auto">
          <a:xfrm flipH="1" flipV="1">
            <a:off x="6934200" y="4919663"/>
            <a:ext cx="14288" cy="381000"/>
          </a:xfrm>
          <a:prstGeom prst="line">
            <a:avLst/>
          </a:prstGeom>
          <a:noFill/>
          <a:ln w="9525">
            <a:solidFill>
              <a:schemeClr val="tx1"/>
            </a:solidFill>
            <a:round/>
            <a:headEnd/>
            <a:tailEnd type="triangle" w="med" len="med"/>
          </a:ln>
          <a:effectLst/>
        </p:spPr>
        <p:txBody>
          <a:bodyPr/>
          <a:lstStyle/>
          <a:p>
            <a:endParaRPr lang="en-US"/>
          </a:p>
        </p:txBody>
      </p:sp>
      <p:sp>
        <p:nvSpPr>
          <p:cNvPr id="518166" name="AutoShape 22"/>
          <p:cNvSpPr>
            <a:spLocks noChangeArrowheads="1"/>
          </p:cNvSpPr>
          <p:nvPr/>
        </p:nvSpPr>
        <p:spPr bwMode="auto">
          <a:xfrm rot="-5400000">
            <a:off x="7962900" y="4729163"/>
            <a:ext cx="304800" cy="228600"/>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518167" name="Line 23"/>
          <p:cNvSpPr>
            <a:spLocks noChangeShapeType="1"/>
          </p:cNvSpPr>
          <p:nvPr/>
        </p:nvSpPr>
        <p:spPr bwMode="auto">
          <a:xfrm flipH="1">
            <a:off x="7848600" y="4843463"/>
            <a:ext cx="152400" cy="0"/>
          </a:xfrm>
          <a:prstGeom prst="line">
            <a:avLst/>
          </a:prstGeom>
          <a:noFill/>
          <a:ln w="9525">
            <a:solidFill>
              <a:schemeClr val="tx1"/>
            </a:solidFill>
            <a:round/>
            <a:headEnd/>
            <a:tailEnd/>
          </a:ln>
          <a:effectLst/>
        </p:spPr>
        <p:txBody>
          <a:bodyPr/>
          <a:lstStyle/>
          <a:p>
            <a:endParaRPr lang="en-US"/>
          </a:p>
        </p:txBody>
      </p:sp>
      <p:sp>
        <p:nvSpPr>
          <p:cNvPr id="518168" name="Line 24"/>
          <p:cNvSpPr>
            <a:spLocks noChangeShapeType="1"/>
          </p:cNvSpPr>
          <p:nvPr/>
        </p:nvSpPr>
        <p:spPr bwMode="auto">
          <a:xfrm>
            <a:off x="8229600" y="4843463"/>
            <a:ext cx="228600" cy="0"/>
          </a:xfrm>
          <a:prstGeom prst="line">
            <a:avLst/>
          </a:prstGeom>
          <a:noFill/>
          <a:ln w="9525">
            <a:solidFill>
              <a:schemeClr val="tx1"/>
            </a:solidFill>
            <a:round/>
            <a:headEnd/>
            <a:tailEnd/>
          </a:ln>
          <a:effectLst/>
        </p:spPr>
        <p:txBody>
          <a:bodyPr/>
          <a:lstStyle/>
          <a:p>
            <a:endParaRPr lang="en-US"/>
          </a:p>
        </p:txBody>
      </p:sp>
      <p:sp>
        <p:nvSpPr>
          <p:cNvPr id="518169" name="Text Box 25"/>
          <p:cNvSpPr txBox="1">
            <a:spLocks noChangeArrowheads="1"/>
          </p:cNvSpPr>
          <p:nvPr/>
        </p:nvSpPr>
        <p:spPr bwMode="auto">
          <a:xfrm>
            <a:off x="6588125" y="5265738"/>
            <a:ext cx="665163" cy="274637"/>
          </a:xfrm>
          <a:prstGeom prst="rect">
            <a:avLst/>
          </a:prstGeom>
          <a:noFill/>
          <a:ln w="9525">
            <a:noFill/>
            <a:miter lim="800000"/>
            <a:headEnd/>
            <a:tailEnd/>
          </a:ln>
          <a:effectLst/>
        </p:spPr>
        <p:txBody>
          <a:bodyPr wrap="none">
            <a:spAutoFit/>
          </a:bodyPr>
          <a:lstStyle/>
          <a:p>
            <a:pPr algn="l"/>
            <a:r>
              <a:rPr lang="en-US"/>
              <a:t>Trigger</a:t>
            </a:r>
          </a:p>
        </p:txBody>
      </p:sp>
      <p:sp>
        <p:nvSpPr>
          <p:cNvPr id="518170" name="Rectangle 26"/>
          <p:cNvSpPr>
            <a:spLocks noChangeArrowheads="1"/>
          </p:cNvSpPr>
          <p:nvPr/>
        </p:nvSpPr>
        <p:spPr bwMode="auto">
          <a:xfrm>
            <a:off x="2349500" y="4508500"/>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518171" name="Line 27"/>
          <p:cNvSpPr>
            <a:spLocks noChangeShapeType="1"/>
          </p:cNvSpPr>
          <p:nvPr/>
        </p:nvSpPr>
        <p:spPr bwMode="auto">
          <a:xfrm>
            <a:off x="2425700" y="4508500"/>
            <a:ext cx="0" cy="457200"/>
          </a:xfrm>
          <a:prstGeom prst="line">
            <a:avLst/>
          </a:prstGeom>
          <a:noFill/>
          <a:ln w="9525">
            <a:solidFill>
              <a:schemeClr val="tx1"/>
            </a:solidFill>
            <a:round/>
            <a:headEnd/>
            <a:tailEnd/>
          </a:ln>
          <a:effectLst/>
        </p:spPr>
        <p:txBody>
          <a:bodyPr/>
          <a:lstStyle/>
          <a:p>
            <a:endParaRPr lang="en-US"/>
          </a:p>
        </p:txBody>
      </p:sp>
      <p:sp>
        <p:nvSpPr>
          <p:cNvPr id="518172" name="Line 28"/>
          <p:cNvSpPr>
            <a:spLocks noChangeShapeType="1"/>
          </p:cNvSpPr>
          <p:nvPr/>
        </p:nvSpPr>
        <p:spPr bwMode="auto">
          <a:xfrm>
            <a:off x="2501900" y="4508500"/>
            <a:ext cx="0" cy="457200"/>
          </a:xfrm>
          <a:prstGeom prst="line">
            <a:avLst/>
          </a:prstGeom>
          <a:noFill/>
          <a:ln w="9525">
            <a:solidFill>
              <a:schemeClr val="tx1"/>
            </a:solidFill>
            <a:round/>
            <a:headEnd/>
            <a:tailEnd/>
          </a:ln>
          <a:effectLst/>
        </p:spPr>
        <p:txBody>
          <a:bodyPr/>
          <a:lstStyle/>
          <a:p>
            <a:endParaRPr lang="en-US"/>
          </a:p>
        </p:txBody>
      </p:sp>
      <p:sp>
        <p:nvSpPr>
          <p:cNvPr id="518173" name="Line 29"/>
          <p:cNvSpPr>
            <a:spLocks noChangeShapeType="1"/>
          </p:cNvSpPr>
          <p:nvPr/>
        </p:nvSpPr>
        <p:spPr bwMode="auto">
          <a:xfrm>
            <a:off x="2578100" y="4508500"/>
            <a:ext cx="0" cy="457200"/>
          </a:xfrm>
          <a:prstGeom prst="line">
            <a:avLst/>
          </a:prstGeom>
          <a:noFill/>
          <a:ln w="9525">
            <a:solidFill>
              <a:schemeClr val="tx1"/>
            </a:solidFill>
            <a:round/>
            <a:headEnd/>
            <a:tailEnd/>
          </a:ln>
          <a:effectLst/>
        </p:spPr>
        <p:txBody>
          <a:bodyPr/>
          <a:lstStyle/>
          <a:p>
            <a:endParaRPr lang="en-US"/>
          </a:p>
        </p:txBody>
      </p:sp>
      <p:sp>
        <p:nvSpPr>
          <p:cNvPr id="518175" name="Rectangle 31"/>
          <p:cNvSpPr>
            <a:spLocks noChangeArrowheads="1"/>
          </p:cNvSpPr>
          <p:nvPr/>
        </p:nvSpPr>
        <p:spPr bwMode="auto">
          <a:xfrm>
            <a:off x="1519238" y="4494213"/>
            <a:ext cx="685800" cy="457200"/>
          </a:xfrm>
          <a:prstGeom prst="rect">
            <a:avLst/>
          </a:prstGeom>
          <a:solidFill>
            <a:srgbClr val="66CCFF"/>
          </a:solidFill>
          <a:ln w="9525">
            <a:solidFill>
              <a:schemeClr val="tx1"/>
            </a:solidFill>
            <a:miter lim="800000"/>
            <a:headEnd/>
            <a:tailEnd/>
          </a:ln>
          <a:effectLst/>
        </p:spPr>
        <p:txBody>
          <a:bodyPr wrap="none" anchor="ctr"/>
          <a:lstStyle/>
          <a:p>
            <a:r>
              <a:rPr lang="en-US" sz="1400"/>
              <a:t>Data </a:t>
            </a:r>
          </a:p>
          <a:p>
            <a:r>
              <a:rPr lang="en-US" sz="1400"/>
              <a:t>formatting</a:t>
            </a:r>
          </a:p>
        </p:txBody>
      </p:sp>
      <p:sp>
        <p:nvSpPr>
          <p:cNvPr id="518176" name="Line 32"/>
          <p:cNvSpPr>
            <a:spLocks noChangeShapeType="1"/>
          </p:cNvSpPr>
          <p:nvPr/>
        </p:nvSpPr>
        <p:spPr bwMode="auto">
          <a:xfrm flipH="1">
            <a:off x="2197100" y="473710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77" name="Rectangle 33"/>
          <p:cNvSpPr>
            <a:spLocks noChangeArrowheads="1"/>
          </p:cNvSpPr>
          <p:nvPr/>
        </p:nvSpPr>
        <p:spPr bwMode="auto">
          <a:xfrm>
            <a:off x="6400800" y="4614863"/>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518178" name="Line 34"/>
          <p:cNvSpPr>
            <a:spLocks noChangeShapeType="1"/>
          </p:cNvSpPr>
          <p:nvPr/>
        </p:nvSpPr>
        <p:spPr bwMode="auto">
          <a:xfrm>
            <a:off x="6477000" y="4614863"/>
            <a:ext cx="0" cy="457200"/>
          </a:xfrm>
          <a:prstGeom prst="line">
            <a:avLst/>
          </a:prstGeom>
          <a:noFill/>
          <a:ln w="9525">
            <a:solidFill>
              <a:schemeClr val="tx1"/>
            </a:solidFill>
            <a:round/>
            <a:headEnd/>
            <a:tailEnd/>
          </a:ln>
          <a:effectLst/>
        </p:spPr>
        <p:txBody>
          <a:bodyPr/>
          <a:lstStyle/>
          <a:p>
            <a:endParaRPr lang="en-US"/>
          </a:p>
        </p:txBody>
      </p:sp>
      <p:sp>
        <p:nvSpPr>
          <p:cNvPr id="518179" name="Line 35"/>
          <p:cNvSpPr>
            <a:spLocks noChangeShapeType="1"/>
          </p:cNvSpPr>
          <p:nvPr/>
        </p:nvSpPr>
        <p:spPr bwMode="auto">
          <a:xfrm>
            <a:off x="6553200" y="4614863"/>
            <a:ext cx="0" cy="457200"/>
          </a:xfrm>
          <a:prstGeom prst="line">
            <a:avLst/>
          </a:prstGeom>
          <a:noFill/>
          <a:ln w="9525">
            <a:solidFill>
              <a:schemeClr val="tx1"/>
            </a:solidFill>
            <a:round/>
            <a:headEnd/>
            <a:tailEnd/>
          </a:ln>
          <a:effectLst/>
        </p:spPr>
        <p:txBody>
          <a:bodyPr/>
          <a:lstStyle/>
          <a:p>
            <a:endParaRPr lang="en-US"/>
          </a:p>
        </p:txBody>
      </p:sp>
      <p:sp>
        <p:nvSpPr>
          <p:cNvPr id="518180" name="Line 36"/>
          <p:cNvSpPr>
            <a:spLocks noChangeShapeType="1"/>
          </p:cNvSpPr>
          <p:nvPr/>
        </p:nvSpPr>
        <p:spPr bwMode="auto">
          <a:xfrm>
            <a:off x="6629400" y="4614863"/>
            <a:ext cx="0" cy="457200"/>
          </a:xfrm>
          <a:prstGeom prst="line">
            <a:avLst/>
          </a:prstGeom>
          <a:noFill/>
          <a:ln w="9525">
            <a:solidFill>
              <a:schemeClr val="tx1"/>
            </a:solidFill>
            <a:round/>
            <a:headEnd/>
            <a:tailEnd/>
          </a:ln>
          <a:effectLst/>
        </p:spPr>
        <p:txBody>
          <a:bodyPr/>
          <a:lstStyle/>
          <a:p>
            <a:endParaRPr lang="en-US"/>
          </a:p>
        </p:txBody>
      </p:sp>
      <p:sp>
        <p:nvSpPr>
          <p:cNvPr id="518181" name="Line 37"/>
          <p:cNvSpPr>
            <a:spLocks noChangeShapeType="1"/>
          </p:cNvSpPr>
          <p:nvPr/>
        </p:nvSpPr>
        <p:spPr bwMode="auto">
          <a:xfrm flipH="1">
            <a:off x="6172200" y="4843463"/>
            <a:ext cx="228600" cy="0"/>
          </a:xfrm>
          <a:prstGeom prst="line">
            <a:avLst/>
          </a:prstGeom>
          <a:noFill/>
          <a:ln w="9525">
            <a:solidFill>
              <a:schemeClr val="tx1"/>
            </a:solidFill>
            <a:round/>
            <a:headEnd/>
            <a:tailEnd type="triangle" w="med" len="med"/>
          </a:ln>
          <a:effectLst/>
        </p:spPr>
        <p:txBody>
          <a:bodyPr/>
          <a:lstStyle/>
          <a:p>
            <a:endParaRPr lang="en-US"/>
          </a:p>
        </p:txBody>
      </p:sp>
      <p:sp>
        <p:nvSpPr>
          <p:cNvPr id="518182" name="Rectangle 38"/>
          <p:cNvSpPr>
            <a:spLocks noChangeArrowheads="1"/>
          </p:cNvSpPr>
          <p:nvPr/>
        </p:nvSpPr>
        <p:spPr bwMode="auto">
          <a:xfrm>
            <a:off x="3490913" y="4437063"/>
            <a:ext cx="252412" cy="585787"/>
          </a:xfrm>
          <a:prstGeom prst="rect">
            <a:avLst/>
          </a:prstGeom>
          <a:solidFill>
            <a:schemeClr val="accent1"/>
          </a:solidFill>
          <a:ln w="9525">
            <a:solidFill>
              <a:schemeClr val="tx1"/>
            </a:solidFill>
            <a:miter lim="800000"/>
            <a:headEnd/>
            <a:tailEnd/>
          </a:ln>
          <a:effectLst/>
        </p:spPr>
        <p:txBody>
          <a:bodyPr vert="eaVert" wrap="none" anchor="ctr"/>
          <a:lstStyle/>
          <a:p>
            <a:r>
              <a:rPr lang="en-US"/>
              <a:t>MUX</a:t>
            </a:r>
          </a:p>
        </p:txBody>
      </p:sp>
      <p:sp>
        <p:nvSpPr>
          <p:cNvPr id="518183" name="Line 39"/>
          <p:cNvSpPr>
            <a:spLocks noChangeShapeType="1"/>
          </p:cNvSpPr>
          <p:nvPr/>
        </p:nvSpPr>
        <p:spPr bwMode="auto">
          <a:xfrm flipH="1">
            <a:off x="3743325" y="4581525"/>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86" name="Line 42"/>
          <p:cNvSpPr>
            <a:spLocks noChangeShapeType="1"/>
          </p:cNvSpPr>
          <p:nvPr/>
        </p:nvSpPr>
        <p:spPr bwMode="auto">
          <a:xfrm flipH="1">
            <a:off x="2806700" y="4724400"/>
            <a:ext cx="684213" cy="0"/>
          </a:xfrm>
          <a:prstGeom prst="line">
            <a:avLst/>
          </a:prstGeom>
          <a:noFill/>
          <a:ln w="9525">
            <a:solidFill>
              <a:schemeClr val="tx1"/>
            </a:solidFill>
            <a:round/>
            <a:headEnd/>
            <a:tailEnd type="triangle" w="med" len="med"/>
          </a:ln>
          <a:effectLst/>
        </p:spPr>
        <p:txBody>
          <a:bodyPr/>
          <a:lstStyle/>
          <a:p>
            <a:endParaRPr lang="en-US"/>
          </a:p>
        </p:txBody>
      </p:sp>
      <p:sp>
        <p:nvSpPr>
          <p:cNvPr id="518187" name="Oval 43"/>
          <p:cNvSpPr>
            <a:spLocks noChangeArrowheads="1"/>
          </p:cNvSpPr>
          <p:nvPr/>
        </p:nvSpPr>
        <p:spPr bwMode="auto">
          <a:xfrm>
            <a:off x="3151188" y="4724400"/>
            <a:ext cx="76200" cy="152400"/>
          </a:xfrm>
          <a:prstGeom prst="ellipse">
            <a:avLst/>
          </a:prstGeom>
          <a:noFill/>
          <a:ln w="9525">
            <a:solidFill>
              <a:schemeClr val="tx1"/>
            </a:solidFill>
            <a:round/>
            <a:headEnd/>
            <a:tailEnd/>
          </a:ln>
          <a:effectLst/>
        </p:spPr>
        <p:txBody>
          <a:bodyPr wrap="none" anchor="ctr"/>
          <a:lstStyle/>
          <a:p>
            <a:endParaRPr lang="en-US"/>
          </a:p>
        </p:txBody>
      </p:sp>
      <p:sp>
        <p:nvSpPr>
          <p:cNvPr id="518188" name="Line 44"/>
          <p:cNvSpPr>
            <a:spLocks noChangeShapeType="1"/>
          </p:cNvSpPr>
          <p:nvPr/>
        </p:nvSpPr>
        <p:spPr bwMode="auto">
          <a:xfrm flipH="1">
            <a:off x="2806700" y="458470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89" name="Line 45"/>
          <p:cNvSpPr>
            <a:spLocks noChangeShapeType="1"/>
          </p:cNvSpPr>
          <p:nvPr/>
        </p:nvSpPr>
        <p:spPr bwMode="auto">
          <a:xfrm flipH="1">
            <a:off x="2806700" y="488950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90" name="Line 46"/>
          <p:cNvSpPr>
            <a:spLocks noChangeShapeType="1"/>
          </p:cNvSpPr>
          <p:nvPr/>
        </p:nvSpPr>
        <p:spPr bwMode="auto">
          <a:xfrm flipH="1">
            <a:off x="2806700" y="504190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91" name="Line 47"/>
          <p:cNvSpPr>
            <a:spLocks noChangeShapeType="1"/>
          </p:cNvSpPr>
          <p:nvPr/>
        </p:nvSpPr>
        <p:spPr bwMode="auto">
          <a:xfrm flipH="1">
            <a:off x="2806700" y="443230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193" name="Line 49"/>
          <p:cNvSpPr>
            <a:spLocks noChangeShapeType="1"/>
          </p:cNvSpPr>
          <p:nvPr/>
        </p:nvSpPr>
        <p:spPr bwMode="auto">
          <a:xfrm flipH="1">
            <a:off x="1214438" y="4722813"/>
            <a:ext cx="304800" cy="0"/>
          </a:xfrm>
          <a:prstGeom prst="line">
            <a:avLst/>
          </a:prstGeom>
          <a:noFill/>
          <a:ln w="9525">
            <a:solidFill>
              <a:schemeClr val="tx1"/>
            </a:solidFill>
            <a:round/>
            <a:headEnd/>
            <a:tailEnd type="triangle" w="med" len="med"/>
          </a:ln>
          <a:effectLst/>
        </p:spPr>
        <p:txBody>
          <a:bodyPr/>
          <a:lstStyle/>
          <a:p>
            <a:endParaRPr lang="en-US"/>
          </a:p>
        </p:txBody>
      </p:sp>
      <p:sp>
        <p:nvSpPr>
          <p:cNvPr id="518194" name="Text Box 50"/>
          <p:cNvSpPr txBox="1">
            <a:spLocks noChangeArrowheads="1"/>
          </p:cNvSpPr>
          <p:nvPr/>
        </p:nvSpPr>
        <p:spPr bwMode="auto">
          <a:xfrm>
            <a:off x="646113" y="4616450"/>
            <a:ext cx="514350" cy="274638"/>
          </a:xfrm>
          <a:prstGeom prst="rect">
            <a:avLst/>
          </a:prstGeom>
          <a:noFill/>
          <a:ln w="9525">
            <a:noFill/>
            <a:miter lim="800000"/>
            <a:headEnd/>
            <a:tailEnd/>
          </a:ln>
          <a:effectLst/>
        </p:spPr>
        <p:txBody>
          <a:bodyPr wrap="none">
            <a:spAutoFit/>
          </a:bodyPr>
          <a:lstStyle/>
          <a:p>
            <a:pPr algn="l"/>
            <a:r>
              <a:rPr lang="en-US"/>
              <a:t>DAQ</a:t>
            </a:r>
          </a:p>
        </p:txBody>
      </p:sp>
      <p:sp>
        <p:nvSpPr>
          <p:cNvPr id="518195" name="Line 51"/>
          <p:cNvSpPr>
            <a:spLocks noChangeShapeType="1"/>
          </p:cNvSpPr>
          <p:nvPr/>
        </p:nvSpPr>
        <p:spPr bwMode="auto">
          <a:xfrm>
            <a:off x="3059113" y="4221163"/>
            <a:ext cx="0" cy="1116012"/>
          </a:xfrm>
          <a:prstGeom prst="line">
            <a:avLst/>
          </a:prstGeom>
          <a:noFill/>
          <a:ln w="9525">
            <a:solidFill>
              <a:schemeClr val="tx1"/>
            </a:solidFill>
            <a:prstDash val="dash"/>
            <a:round/>
            <a:headEnd/>
            <a:tailEnd/>
          </a:ln>
          <a:effectLst/>
        </p:spPr>
        <p:txBody>
          <a:bodyPr wrap="none" anchor="ctr"/>
          <a:lstStyle/>
          <a:p>
            <a:endParaRPr lang="en-US"/>
          </a:p>
        </p:txBody>
      </p:sp>
      <p:sp>
        <p:nvSpPr>
          <p:cNvPr id="518196" name="Text Box 52"/>
          <p:cNvSpPr txBox="1">
            <a:spLocks noChangeArrowheads="1"/>
          </p:cNvSpPr>
          <p:nvPr/>
        </p:nvSpPr>
        <p:spPr bwMode="auto">
          <a:xfrm>
            <a:off x="4570413" y="3897313"/>
            <a:ext cx="987425" cy="274637"/>
          </a:xfrm>
          <a:prstGeom prst="rect">
            <a:avLst/>
          </a:prstGeom>
          <a:noFill/>
          <a:ln w="9525" algn="ctr">
            <a:noFill/>
            <a:miter lim="800000"/>
            <a:headEnd/>
            <a:tailEnd/>
          </a:ln>
          <a:effectLst/>
        </p:spPr>
        <p:txBody>
          <a:bodyPr wrap="none">
            <a:spAutoFit/>
          </a:bodyPr>
          <a:lstStyle/>
          <a:p>
            <a:r>
              <a:rPr lang="en-US"/>
              <a:t>On-detector</a:t>
            </a:r>
          </a:p>
        </p:txBody>
      </p:sp>
      <p:sp>
        <p:nvSpPr>
          <p:cNvPr id="518197" name="Text Box 53"/>
          <p:cNvSpPr txBox="1">
            <a:spLocks noChangeArrowheads="1"/>
          </p:cNvSpPr>
          <p:nvPr/>
        </p:nvSpPr>
        <p:spPr bwMode="auto">
          <a:xfrm>
            <a:off x="1511300" y="4005263"/>
            <a:ext cx="989013" cy="274637"/>
          </a:xfrm>
          <a:prstGeom prst="rect">
            <a:avLst/>
          </a:prstGeom>
          <a:noFill/>
          <a:ln w="9525" algn="ctr">
            <a:noFill/>
            <a:miter lim="800000"/>
            <a:headEnd/>
            <a:tailEnd/>
          </a:ln>
          <a:effectLst/>
        </p:spPr>
        <p:txBody>
          <a:bodyPr wrap="none">
            <a:spAutoFit/>
          </a:bodyPr>
          <a:lstStyle/>
          <a:p>
            <a:r>
              <a:rPr lang="en-US"/>
              <a:t>Off-detector</a:t>
            </a:r>
          </a:p>
        </p:txBody>
      </p:sp>
      <p:sp>
        <p:nvSpPr>
          <p:cNvPr id="518202" name="Rectangle 58"/>
          <p:cNvSpPr>
            <a:spLocks noChangeArrowheads="1"/>
          </p:cNvSpPr>
          <p:nvPr/>
        </p:nvSpPr>
        <p:spPr bwMode="auto">
          <a:xfrm>
            <a:off x="5254625" y="4616450"/>
            <a:ext cx="914400" cy="457200"/>
          </a:xfrm>
          <a:prstGeom prst="rect">
            <a:avLst/>
          </a:prstGeom>
          <a:solidFill>
            <a:srgbClr val="CCCCFF"/>
          </a:solidFill>
          <a:ln w="9525">
            <a:solidFill>
              <a:schemeClr val="tx1"/>
            </a:solidFill>
            <a:miter lim="800000"/>
            <a:headEnd/>
            <a:tailEnd/>
          </a:ln>
          <a:effectLst/>
        </p:spPr>
        <p:txBody>
          <a:bodyPr wrap="none" anchor="ctr"/>
          <a:lstStyle/>
          <a:p>
            <a:r>
              <a:rPr lang="en-US" sz="1200"/>
              <a:t>Zero-</a:t>
            </a:r>
          </a:p>
          <a:p>
            <a:r>
              <a:rPr lang="en-US" sz="1200"/>
              <a:t>suppression</a:t>
            </a:r>
          </a:p>
        </p:txBody>
      </p:sp>
      <p:sp>
        <p:nvSpPr>
          <p:cNvPr id="518203" name="Rectangle 59"/>
          <p:cNvSpPr>
            <a:spLocks noChangeArrowheads="1"/>
          </p:cNvSpPr>
          <p:nvPr/>
        </p:nvSpPr>
        <p:spPr bwMode="auto">
          <a:xfrm>
            <a:off x="4416425" y="4616450"/>
            <a:ext cx="685800" cy="457200"/>
          </a:xfrm>
          <a:prstGeom prst="rect">
            <a:avLst/>
          </a:prstGeom>
          <a:solidFill>
            <a:srgbClr val="66CCFF"/>
          </a:solidFill>
          <a:ln w="9525">
            <a:solidFill>
              <a:schemeClr val="tx1"/>
            </a:solidFill>
            <a:miter lim="800000"/>
            <a:headEnd/>
            <a:tailEnd/>
          </a:ln>
          <a:effectLst/>
        </p:spPr>
        <p:txBody>
          <a:bodyPr wrap="none" anchor="ctr"/>
          <a:lstStyle/>
          <a:p>
            <a:r>
              <a:rPr lang="en-US" sz="1200"/>
              <a:t>Data </a:t>
            </a:r>
          </a:p>
          <a:p>
            <a:r>
              <a:rPr lang="en-US" sz="1200"/>
              <a:t>formatting</a:t>
            </a:r>
          </a:p>
        </p:txBody>
      </p:sp>
      <p:sp>
        <p:nvSpPr>
          <p:cNvPr id="518204" name="Line 60"/>
          <p:cNvSpPr>
            <a:spLocks noChangeShapeType="1"/>
          </p:cNvSpPr>
          <p:nvPr/>
        </p:nvSpPr>
        <p:spPr bwMode="auto">
          <a:xfrm flipH="1">
            <a:off x="5102225" y="4845050"/>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06" name="Line 62"/>
          <p:cNvSpPr>
            <a:spLocks noChangeShapeType="1"/>
          </p:cNvSpPr>
          <p:nvPr/>
        </p:nvSpPr>
        <p:spPr bwMode="auto">
          <a:xfrm flipH="1">
            <a:off x="3743325" y="4833938"/>
            <a:ext cx="2159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18207" name="Rectangle 63"/>
          <p:cNvSpPr>
            <a:spLocks noChangeArrowheads="1"/>
          </p:cNvSpPr>
          <p:nvPr/>
        </p:nvSpPr>
        <p:spPr bwMode="auto">
          <a:xfrm>
            <a:off x="3959225" y="4616450"/>
            <a:ext cx="304800" cy="457200"/>
          </a:xfrm>
          <a:prstGeom prst="rect">
            <a:avLst/>
          </a:prstGeom>
          <a:solidFill>
            <a:srgbClr val="FFCCCC"/>
          </a:solidFill>
          <a:ln w="28575">
            <a:solidFill>
              <a:schemeClr val="tx1"/>
            </a:solidFill>
            <a:miter lim="800000"/>
            <a:headEnd/>
            <a:tailEnd/>
          </a:ln>
          <a:effectLst/>
        </p:spPr>
        <p:txBody>
          <a:bodyPr wrap="none" anchor="ctr"/>
          <a:lstStyle/>
          <a:p>
            <a:endParaRPr lang="en-US"/>
          </a:p>
        </p:txBody>
      </p:sp>
      <p:sp>
        <p:nvSpPr>
          <p:cNvPr id="518208" name="Line 64"/>
          <p:cNvSpPr>
            <a:spLocks noChangeShapeType="1"/>
          </p:cNvSpPr>
          <p:nvPr/>
        </p:nvSpPr>
        <p:spPr bwMode="auto">
          <a:xfrm>
            <a:off x="4035425" y="4616450"/>
            <a:ext cx="0" cy="457200"/>
          </a:xfrm>
          <a:prstGeom prst="line">
            <a:avLst/>
          </a:prstGeom>
          <a:noFill/>
          <a:ln w="9525">
            <a:solidFill>
              <a:schemeClr val="tx1"/>
            </a:solidFill>
            <a:round/>
            <a:headEnd/>
            <a:tailEnd/>
          </a:ln>
          <a:effectLst/>
        </p:spPr>
        <p:txBody>
          <a:bodyPr/>
          <a:lstStyle/>
          <a:p>
            <a:endParaRPr lang="en-US"/>
          </a:p>
        </p:txBody>
      </p:sp>
      <p:sp>
        <p:nvSpPr>
          <p:cNvPr id="518209" name="Line 65"/>
          <p:cNvSpPr>
            <a:spLocks noChangeShapeType="1"/>
          </p:cNvSpPr>
          <p:nvPr/>
        </p:nvSpPr>
        <p:spPr bwMode="auto">
          <a:xfrm>
            <a:off x="4111625" y="4616450"/>
            <a:ext cx="0" cy="457200"/>
          </a:xfrm>
          <a:prstGeom prst="line">
            <a:avLst/>
          </a:prstGeom>
          <a:noFill/>
          <a:ln w="9525">
            <a:solidFill>
              <a:schemeClr val="tx1"/>
            </a:solidFill>
            <a:round/>
            <a:headEnd/>
            <a:tailEnd/>
          </a:ln>
          <a:effectLst/>
        </p:spPr>
        <p:txBody>
          <a:bodyPr/>
          <a:lstStyle/>
          <a:p>
            <a:endParaRPr lang="en-US"/>
          </a:p>
        </p:txBody>
      </p:sp>
      <p:sp>
        <p:nvSpPr>
          <p:cNvPr id="518210" name="Line 66"/>
          <p:cNvSpPr>
            <a:spLocks noChangeShapeType="1"/>
          </p:cNvSpPr>
          <p:nvPr/>
        </p:nvSpPr>
        <p:spPr bwMode="auto">
          <a:xfrm>
            <a:off x="4187825" y="4616450"/>
            <a:ext cx="0" cy="457200"/>
          </a:xfrm>
          <a:prstGeom prst="line">
            <a:avLst/>
          </a:prstGeom>
          <a:noFill/>
          <a:ln w="9525">
            <a:solidFill>
              <a:schemeClr val="tx1"/>
            </a:solidFill>
            <a:round/>
            <a:headEnd/>
            <a:tailEnd/>
          </a:ln>
          <a:effectLst/>
        </p:spPr>
        <p:txBody>
          <a:bodyPr/>
          <a:lstStyle/>
          <a:p>
            <a:endParaRPr lang="en-US"/>
          </a:p>
        </p:txBody>
      </p:sp>
      <p:sp>
        <p:nvSpPr>
          <p:cNvPr id="518211" name="Line 67"/>
          <p:cNvSpPr>
            <a:spLocks noChangeShapeType="1"/>
          </p:cNvSpPr>
          <p:nvPr/>
        </p:nvSpPr>
        <p:spPr bwMode="auto">
          <a:xfrm flipH="1">
            <a:off x="4246563" y="4833938"/>
            <a:ext cx="18097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18245" name="Rectangle 101"/>
          <p:cNvSpPr>
            <a:spLocks noChangeArrowheads="1"/>
          </p:cNvSpPr>
          <p:nvPr/>
        </p:nvSpPr>
        <p:spPr bwMode="auto">
          <a:xfrm>
            <a:off x="3381375" y="5518150"/>
            <a:ext cx="3459163"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518246" name="Rectangle 102"/>
          <p:cNvSpPr>
            <a:spLocks noChangeArrowheads="1"/>
          </p:cNvSpPr>
          <p:nvPr/>
        </p:nvSpPr>
        <p:spPr bwMode="auto">
          <a:xfrm>
            <a:off x="3346450" y="5589588"/>
            <a:ext cx="3457575"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518247" name="Rectangle 103"/>
          <p:cNvSpPr>
            <a:spLocks noChangeArrowheads="1"/>
          </p:cNvSpPr>
          <p:nvPr/>
        </p:nvSpPr>
        <p:spPr bwMode="auto">
          <a:xfrm>
            <a:off x="1366838" y="5661025"/>
            <a:ext cx="1423987" cy="792163"/>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518248" name="Rectangle 104"/>
          <p:cNvSpPr>
            <a:spLocks noChangeArrowheads="1"/>
          </p:cNvSpPr>
          <p:nvPr/>
        </p:nvSpPr>
        <p:spPr bwMode="auto">
          <a:xfrm>
            <a:off x="3311525" y="5661025"/>
            <a:ext cx="3455988" cy="971550"/>
          </a:xfrm>
          <a:prstGeom prst="rect">
            <a:avLst/>
          </a:prstGeom>
          <a:solidFill>
            <a:srgbClr val="FFCC66"/>
          </a:solidFill>
          <a:ln w="9525">
            <a:solidFill>
              <a:schemeClr val="tx1"/>
            </a:solidFill>
            <a:miter lim="800000"/>
            <a:headEnd/>
            <a:tailEnd/>
          </a:ln>
          <a:effectLst/>
        </p:spPr>
        <p:txBody>
          <a:bodyPr wrap="none" anchor="ctr"/>
          <a:lstStyle/>
          <a:p>
            <a:endParaRPr lang="en-US"/>
          </a:p>
        </p:txBody>
      </p:sp>
      <p:sp>
        <p:nvSpPr>
          <p:cNvPr id="518263" name="AutoShape 119"/>
          <p:cNvSpPr>
            <a:spLocks noChangeArrowheads="1"/>
          </p:cNvSpPr>
          <p:nvPr/>
        </p:nvSpPr>
        <p:spPr bwMode="auto">
          <a:xfrm rot="-5400000">
            <a:off x="6369050" y="6073775"/>
            <a:ext cx="304800" cy="228600"/>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518265" name="Line 121"/>
          <p:cNvSpPr>
            <a:spLocks noChangeShapeType="1"/>
          </p:cNvSpPr>
          <p:nvPr/>
        </p:nvSpPr>
        <p:spPr bwMode="auto">
          <a:xfrm>
            <a:off x="6635750" y="6188075"/>
            <a:ext cx="228600" cy="0"/>
          </a:xfrm>
          <a:prstGeom prst="line">
            <a:avLst/>
          </a:prstGeom>
          <a:noFill/>
          <a:ln w="9525">
            <a:solidFill>
              <a:schemeClr val="tx1"/>
            </a:solidFill>
            <a:round/>
            <a:headEnd/>
            <a:tailEnd/>
          </a:ln>
          <a:effectLst/>
        </p:spPr>
        <p:txBody>
          <a:bodyPr/>
          <a:lstStyle/>
          <a:p>
            <a:endParaRPr lang="en-US"/>
          </a:p>
        </p:txBody>
      </p:sp>
      <p:sp>
        <p:nvSpPr>
          <p:cNvPr id="518267" name="Rectangle 123"/>
          <p:cNvSpPr>
            <a:spLocks noChangeArrowheads="1"/>
          </p:cNvSpPr>
          <p:nvPr/>
        </p:nvSpPr>
        <p:spPr bwMode="auto">
          <a:xfrm>
            <a:off x="2349500" y="5840413"/>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518268" name="Line 124"/>
          <p:cNvSpPr>
            <a:spLocks noChangeShapeType="1"/>
          </p:cNvSpPr>
          <p:nvPr/>
        </p:nvSpPr>
        <p:spPr bwMode="auto">
          <a:xfrm>
            <a:off x="2425700" y="5840413"/>
            <a:ext cx="0" cy="457200"/>
          </a:xfrm>
          <a:prstGeom prst="line">
            <a:avLst/>
          </a:prstGeom>
          <a:noFill/>
          <a:ln w="9525">
            <a:solidFill>
              <a:schemeClr val="tx1"/>
            </a:solidFill>
            <a:round/>
            <a:headEnd/>
            <a:tailEnd/>
          </a:ln>
          <a:effectLst/>
        </p:spPr>
        <p:txBody>
          <a:bodyPr/>
          <a:lstStyle/>
          <a:p>
            <a:endParaRPr lang="en-US"/>
          </a:p>
        </p:txBody>
      </p:sp>
      <p:sp>
        <p:nvSpPr>
          <p:cNvPr id="518269" name="Line 125"/>
          <p:cNvSpPr>
            <a:spLocks noChangeShapeType="1"/>
          </p:cNvSpPr>
          <p:nvPr/>
        </p:nvSpPr>
        <p:spPr bwMode="auto">
          <a:xfrm>
            <a:off x="2501900" y="5840413"/>
            <a:ext cx="0" cy="457200"/>
          </a:xfrm>
          <a:prstGeom prst="line">
            <a:avLst/>
          </a:prstGeom>
          <a:noFill/>
          <a:ln w="9525">
            <a:solidFill>
              <a:schemeClr val="tx1"/>
            </a:solidFill>
            <a:round/>
            <a:headEnd/>
            <a:tailEnd/>
          </a:ln>
          <a:effectLst/>
        </p:spPr>
        <p:txBody>
          <a:bodyPr/>
          <a:lstStyle/>
          <a:p>
            <a:endParaRPr lang="en-US"/>
          </a:p>
        </p:txBody>
      </p:sp>
      <p:sp>
        <p:nvSpPr>
          <p:cNvPr id="518270" name="Line 126"/>
          <p:cNvSpPr>
            <a:spLocks noChangeShapeType="1"/>
          </p:cNvSpPr>
          <p:nvPr/>
        </p:nvSpPr>
        <p:spPr bwMode="auto">
          <a:xfrm>
            <a:off x="2578100" y="5840413"/>
            <a:ext cx="0" cy="457200"/>
          </a:xfrm>
          <a:prstGeom prst="line">
            <a:avLst/>
          </a:prstGeom>
          <a:noFill/>
          <a:ln w="9525">
            <a:solidFill>
              <a:schemeClr val="tx1"/>
            </a:solidFill>
            <a:round/>
            <a:headEnd/>
            <a:tailEnd/>
          </a:ln>
          <a:effectLst/>
        </p:spPr>
        <p:txBody>
          <a:bodyPr/>
          <a:lstStyle/>
          <a:p>
            <a:endParaRPr lang="en-US"/>
          </a:p>
        </p:txBody>
      </p:sp>
      <p:sp>
        <p:nvSpPr>
          <p:cNvPr id="518271" name="Rectangle 127"/>
          <p:cNvSpPr>
            <a:spLocks noChangeArrowheads="1"/>
          </p:cNvSpPr>
          <p:nvPr/>
        </p:nvSpPr>
        <p:spPr bwMode="auto">
          <a:xfrm>
            <a:off x="1519238" y="5826125"/>
            <a:ext cx="685800" cy="457200"/>
          </a:xfrm>
          <a:prstGeom prst="rect">
            <a:avLst/>
          </a:prstGeom>
          <a:solidFill>
            <a:srgbClr val="66CCFF"/>
          </a:solidFill>
          <a:ln w="9525">
            <a:solidFill>
              <a:schemeClr val="tx1"/>
            </a:solidFill>
            <a:miter lim="800000"/>
            <a:headEnd/>
            <a:tailEnd/>
          </a:ln>
          <a:effectLst/>
        </p:spPr>
        <p:txBody>
          <a:bodyPr wrap="none" anchor="ctr"/>
          <a:lstStyle/>
          <a:p>
            <a:r>
              <a:rPr lang="en-US" sz="1400"/>
              <a:t>Data </a:t>
            </a:r>
          </a:p>
          <a:p>
            <a:r>
              <a:rPr lang="en-US" sz="1400"/>
              <a:t>formatting</a:t>
            </a:r>
          </a:p>
        </p:txBody>
      </p:sp>
      <p:sp>
        <p:nvSpPr>
          <p:cNvPr id="518272" name="Line 128"/>
          <p:cNvSpPr>
            <a:spLocks noChangeShapeType="1"/>
          </p:cNvSpPr>
          <p:nvPr/>
        </p:nvSpPr>
        <p:spPr bwMode="auto">
          <a:xfrm flipH="1">
            <a:off x="2197100" y="606901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77" name="Line 133"/>
          <p:cNvSpPr>
            <a:spLocks noChangeShapeType="1"/>
          </p:cNvSpPr>
          <p:nvPr/>
        </p:nvSpPr>
        <p:spPr bwMode="auto">
          <a:xfrm flipH="1">
            <a:off x="6172200" y="6175375"/>
            <a:ext cx="228600" cy="0"/>
          </a:xfrm>
          <a:prstGeom prst="line">
            <a:avLst/>
          </a:prstGeom>
          <a:noFill/>
          <a:ln w="9525">
            <a:solidFill>
              <a:schemeClr val="tx1"/>
            </a:solidFill>
            <a:round/>
            <a:headEnd/>
            <a:tailEnd type="triangle" w="med" len="med"/>
          </a:ln>
          <a:effectLst/>
        </p:spPr>
        <p:txBody>
          <a:bodyPr/>
          <a:lstStyle/>
          <a:p>
            <a:endParaRPr lang="en-US"/>
          </a:p>
        </p:txBody>
      </p:sp>
      <p:sp>
        <p:nvSpPr>
          <p:cNvPr id="518278" name="Rectangle 134"/>
          <p:cNvSpPr>
            <a:spLocks noChangeArrowheads="1"/>
          </p:cNvSpPr>
          <p:nvPr/>
        </p:nvSpPr>
        <p:spPr bwMode="auto">
          <a:xfrm>
            <a:off x="3490913" y="5768975"/>
            <a:ext cx="252412" cy="585788"/>
          </a:xfrm>
          <a:prstGeom prst="rect">
            <a:avLst/>
          </a:prstGeom>
          <a:solidFill>
            <a:schemeClr val="accent1"/>
          </a:solidFill>
          <a:ln w="9525">
            <a:solidFill>
              <a:schemeClr val="tx1"/>
            </a:solidFill>
            <a:miter lim="800000"/>
            <a:headEnd/>
            <a:tailEnd/>
          </a:ln>
          <a:effectLst/>
        </p:spPr>
        <p:txBody>
          <a:bodyPr vert="eaVert" wrap="none" anchor="ctr"/>
          <a:lstStyle/>
          <a:p>
            <a:r>
              <a:rPr lang="en-US"/>
              <a:t>MUX</a:t>
            </a:r>
          </a:p>
        </p:txBody>
      </p:sp>
      <p:sp>
        <p:nvSpPr>
          <p:cNvPr id="518279" name="Line 135"/>
          <p:cNvSpPr>
            <a:spLocks noChangeShapeType="1"/>
          </p:cNvSpPr>
          <p:nvPr/>
        </p:nvSpPr>
        <p:spPr bwMode="auto">
          <a:xfrm flipH="1">
            <a:off x="3743325" y="5913438"/>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80" name="Line 136"/>
          <p:cNvSpPr>
            <a:spLocks noChangeShapeType="1"/>
          </p:cNvSpPr>
          <p:nvPr/>
        </p:nvSpPr>
        <p:spPr bwMode="auto">
          <a:xfrm flipH="1">
            <a:off x="2806700" y="6056313"/>
            <a:ext cx="684213" cy="0"/>
          </a:xfrm>
          <a:prstGeom prst="line">
            <a:avLst/>
          </a:prstGeom>
          <a:noFill/>
          <a:ln w="9525">
            <a:solidFill>
              <a:schemeClr val="tx1"/>
            </a:solidFill>
            <a:round/>
            <a:headEnd/>
            <a:tailEnd type="triangle" w="med" len="med"/>
          </a:ln>
          <a:effectLst/>
        </p:spPr>
        <p:txBody>
          <a:bodyPr/>
          <a:lstStyle/>
          <a:p>
            <a:endParaRPr lang="en-US"/>
          </a:p>
        </p:txBody>
      </p:sp>
      <p:sp>
        <p:nvSpPr>
          <p:cNvPr id="518281" name="Oval 137"/>
          <p:cNvSpPr>
            <a:spLocks noChangeArrowheads="1"/>
          </p:cNvSpPr>
          <p:nvPr/>
        </p:nvSpPr>
        <p:spPr bwMode="auto">
          <a:xfrm>
            <a:off x="3151188" y="6056313"/>
            <a:ext cx="76200" cy="152400"/>
          </a:xfrm>
          <a:prstGeom prst="ellipse">
            <a:avLst/>
          </a:prstGeom>
          <a:noFill/>
          <a:ln w="9525">
            <a:solidFill>
              <a:schemeClr val="tx1"/>
            </a:solidFill>
            <a:round/>
            <a:headEnd/>
            <a:tailEnd/>
          </a:ln>
          <a:effectLst/>
        </p:spPr>
        <p:txBody>
          <a:bodyPr wrap="none" anchor="ctr"/>
          <a:lstStyle/>
          <a:p>
            <a:endParaRPr lang="en-US"/>
          </a:p>
        </p:txBody>
      </p:sp>
      <p:sp>
        <p:nvSpPr>
          <p:cNvPr id="518282" name="Line 138"/>
          <p:cNvSpPr>
            <a:spLocks noChangeShapeType="1"/>
          </p:cNvSpPr>
          <p:nvPr/>
        </p:nvSpPr>
        <p:spPr bwMode="auto">
          <a:xfrm flipH="1">
            <a:off x="2806700" y="591661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83" name="Line 139"/>
          <p:cNvSpPr>
            <a:spLocks noChangeShapeType="1"/>
          </p:cNvSpPr>
          <p:nvPr/>
        </p:nvSpPr>
        <p:spPr bwMode="auto">
          <a:xfrm flipH="1">
            <a:off x="2806700" y="622141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84" name="Line 140"/>
          <p:cNvSpPr>
            <a:spLocks noChangeShapeType="1"/>
          </p:cNvSpPr>
          <p:nvPr/>
        </p:nvSpPr>
        <p:spPr bwMode="auto">
          <a:xfrm flipH="1">
            <a:off x="2806700" y="637381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85" name="Line 141"/>
          <p:cNvSpPr>
            <a:spLocks noChangeShapeType="1"/>
          </p:cNvSpPr>
          <p:nvPr/>
        </p:nvSpPr>
        <p:spPr bwMode="auto">
          <a:xfrm flipH="1">
            <a:off x="2806700" y="576421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86" name="Line 142"/>
          <p:cNvSpPr>
            <a:spLocks noChangeShapeType="1"/>
          </p:cNvSpPr>
          <p:nvPr/>
        </p:nvSpPr>
        <p:spPr bwMode="auto">
          <a:xfrm flipH="1">
            <a:off x="1214438" y="6054725"/>
            <a:ext cx="304800" cy="0"/>
          </a:xfrm>
          <a:prstGeom prst="line">
            <a:avLst/>
          </a:prstGeom>
          <a:noFill/>
          <a:ln w="9525">
            <a:solidFill>
              <a:schemeClr val="tx1"/>
            </a:solidFill>
            <a:round/>
            <a:headEnd/>
            <a:tailEnd type="triangle" w="med" len="med"/>
          </a:ln>
          <a:effectLst/>
        </p:spPr>
        <p:txBody>
          <a:bodyPr/>
          <a:lstStyle/>
          <a:p>
            <a:endParaRPr lang="en-US"/>
          </a:p>
        </p:txBody>
      </p:sp>
      <p:sp>
        <p:nvSpPr>
          <p:cNvPr id="518287" name="Text Box 143"/>
          <p:cNvSpPr txBox="1">
            <a:spLocks noChangeArrowheads="1"/>
          </p:cNvSpPr>
          <p:nvPr/>
        </p:nvSpPr>
        <p:spPr bwMode="auto">
          <a:xfrm>
            <a:off x="646113" y="5948363"/>
            <a:ext cx="514350" cy="274637"/>
          </a:xfrm>
          <a:prstGeom prst="rect">
            <a:avLst/>
          </a:prstGeom>
          <a:noFill/>
          <a:ln w="9525">
            <a:noFill/>
            <a:miter lim="800000"/>
            <a:headEnd/>
            <a:tailEnd/>
          </a:ln>
          <a:effectLst/>
        </p:spPr>
        <p:txBody>
          <a:bodyPr wrap="none">
            <a:spAutoFit/>
          </a:bodyPr>
          <a:lstStyle/>
          <a:p>
            <a:pPr algn="l"/>
            <a:r>
              <a:rPr lang="en-US"/>
              <a:t>DAQ</a:t>
            </a:r>
          </a:p>
        </p:txBody>
      </p:sp>
      <p:sp>
        <p:nvSpPr>
          <p:cNvPr id="518288" name="Line 144"/>
          <p:cNvSpPr>
            <a:spLocks noChangeShapeType="1"/>
          </p:cNvSpPr>
          <p:nvPr/>
        </p:nvSpPr>
        <p:spPr bwMode="auto">
          <a:xfrm>
            <a:off x="3059113" y="5553075"/>
            <a:ext cx="0" cy="1116013"/>
          </a:xfrm>
          <a:prstGeom prst="line">
            <a:avLst/>
          </a:prstGeom>
          <a:noFill/>
          <a:ln w="9525">
            <a:solidFill>
              <a:schemeClr val="tx1"/>
            </a:solidFill>
            <a:prstDash val="dash"/>
            <a:round/>
            <a:headEnd/>
            <a:tailEnd/>
          </a:ln>
          <a:effectLst/>
        </p:spPr>
        <p:txBody>
          <a:bodyPr wrap="none" anchor="ctr"/>
          <a:lstStyle/>
          <a:p>
            <a:endParaRPr lang="en-US"/>
          </a:p>
        </p:txBody>
      </p:sp>
      <p:sp>
        <p:nvSpPr>
          <p:cNvPr id="518295" name="Rectangle 151"/>
          <p:cNvSpPr>
            <a:spLocks noChangeArrowheads="1"/>
          </p:cNvSpPr>
          <p:nvPr/>
        </p:nvSpPr>
        <p:spPr bwMode="auto">
          <a:xfrm>
            <a:off x="5254625" y="5948363"/>
            <a:ext cx="914400" cy="457200"/>
          </a:xfrm>
          <a:prstGeom prst="rect">
            <a:avLst/>
          </a:prstGeom>
          <a:solidFill>
            <a:srgbClr val="CCCCFF"/>
          </a:solidFill>
          <a:ln w="9525">
            <a:solidFill>
              <a:schemeClr val="tx1"/>
            </a:solidFill>
            <a:miter lim="800000"/>
            <a:headEnd/>
            <a:tailEnd/>
          </a:ln>
          <a:effectLst/>
        </p:spPr>
        <p:txBody>
          <a:bodyPr wrap="none" anchor="ctr"/>
          <a:lstStyle/>
          <a:p>
            <a:r>
              <a:rPr lang="en-US" sz="1200"/>
              <a:t>Zero-</a:t>
            </a:r>
          </a:p>
          <a:p>
            <a:r>
              <a:rPr lang="en-US" sz="1200"/>
              <a:t>suppression</a:t>
            </a:r>
          </a:p>
        </p:txBody>
      </p:sp>
      <p:sp>
        <p:nvSpPr>
          <p:cNvPr id="518296" name="Rectangle 152"/>
          <p:cNvSpPr>
            <a:spLocks noChangeArrowheads="1"/>
          </p:cNvSpPr>
          <p:nvPr/>
        </p:nvSpPr>
        <p:spPr bwMode="auto">
          <a:xfrm>
            <a:off x="4416425" y="5948363"/>
            <a:ext cx="685800" cy="457200"/>
          </a:xfrm>
          <a:prstGeom prst="rect">
            <a:avLst/>
          </a:prstGeom>
          <a:solidFill>
            <a:srgbClr val="66CCFF"/>
          </a:solidFill>
          <a:ln w="9525">
            <a:solidFill>
              <a:schemeClr val="tx1"/>
            </a:solidFill>
            <a:miter lim="800000"/>
            <a:headEnd/>
            <a:tailEnd/>
          </a:ln>
          <a:effectLst/>
        </p:spPr>
        <p:txBody>
          <a:bodyPr wrap="none" anchor="ctr"/>
          <a:lstStyle/>
          <a:p>
            <a:r>
              <a:rPr lang="en-US" sz="1200"/>
              <a:t>Data </a:t>
            </a:r>
          </a:p>
          <a:p>
            <a:r>
              <a:rPr lang="en-US" sz="1200"/>
              <a:t>formatting</a:t>
            </a:r>
          </a:p>
        </p:txBody>
      </p:sp>
      <p:sp>
        <p:nvSpPr>
          <p:cNvPr id="518297" name="Line 153"/>
          <p:cNvSpPr>
            <a:spLocks noChangeShapeType="1"/>
          </p:cNvSpPr>
          <p:nvPr/>
        </p:nvSpPr>
        <p:spPr bwMode="auto">
          <a:xfrm flipH="1">
            <a:off x="5102225" y="61769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8298" name="Line 154"/>
          <p:cNvSpPr>
            <a:spLocks noChangeShapeType="1"/>
          </p:cNvSpPr>
          <p:nvPr/>
        </p:nvSpPr>
        <p:spPr bwMode="auto">
          <a:xfrm flipH="1">
            <a:off x="3743325" y="6165850"/>
            <a:ext cx="2159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18299" name="Rectangle 155"/>
          <p:cNvSpPr>
            <a:spLocks noChangeArrowheads="1"/>
          </p:cNvSpPr>
          <p:nvPr/>
        </p:nvSpPr>
        <p:spPr bwMode="auto">
          <a:xfrm>
            <a:off x="3959225" y="5948363"/>
            <a:ext cx="304800" cy="457200"/>
          </a:xfrm>
          <a:prstGeom prst="rect">
            <a:avLst/>
          </a:prstGeom>
          <a:solidFill>
            <a:srgbClr val="FFCCCC"/>
          </a:solidFill>
          <a:ln w="28575">
            <a:solidFill>
              <a:schemeClr val="tx1"/>
            </a:solidFill>
            <a:miter lim="800000"/>
            <a:headEnd/>
            <a:tailEnd/>
          </a:ln>
          <a:effectLst/>
        </p:spPr>
        <p:txBody>
          <a:bodyPr wrap="none" anchor="ctr"/>
          <a:lstStyle/>
          <a:p>
            <a:endParaRPr lang="en-US"/>
          </a:p>
        </p:txBody>
      </p:sp>
      <p:sp>
        <p:nvSpPr>
          <p:cNvPr id="518300" name="Line 156"/>
          <p:cNvSpPr>
            <a:spLocks noChangeShapeType="1"/>
          </p:cNvSpPr>
          <p:nvPr/>
        </p:nvSpPr>
        <p:spPr bwMode="auto">
          <a:xfrm>
            <a:off x="4035425" y="5948363"/>
            <a:ext cx="0" cy="457200"/>
          </a:xfrm>
          <a:prstGeom prst="line">
            <a:avLst/>
          </a:prstGeom>
          <a:noFill/>
          <a:ln w="9525">
            <a:solidFill>
              <a:schemeClr val="tx1"/>
            </a:solidFill>
            <a:round/>
            <a:headEnd/>
            <a:tailEnd/>
          </a:ln>
          <a:effectLst/>
        </p:spPr>
        <p:txBody>
          <a:bodyPr/>
          <a:lstStyle/>
          <a:p>
            <a:endParaRPr lang="en-US"/>
          </a:p>
        </p:txBody>
      </p:sp>
      <p:sp>
        <p:nvSpPr>
          <p:cNvPr id="518301" name="Line 157"/>
          <p:cNvSpPr>
            <a:spLocks noChangeShapeType="1"/>
          </p:cNvSpPr>
          <p:nvPr/>
        </p:nvSpPr>
        <p:spPr bwMode="auto">
          <a:xfrm>
            <a:off x="4111625" y="5948363"/>
            <a:ext cx="0" cy="457200"/>
          </a:xfrm>
          <a:prstGeom prst="line">
            <a:avLst/>
          </a:prstGeom>
          <a:noFill/>
          <a:ln w="9525">
            <a:solidFill>
              <a:schemeClr val="tx1"/>
            </a:solidFill>
            <a:round/>
            <a:headEnd/>
            <a:tailEnd/>
          </a:ln>
          <a:effectLst/>
        </p:spPr>
        <p:txBody>
          <a:bodyPr/>
          <a:lstStyle/>
          <a:p>
            <a:endParaRPr lang="en-US"/>
          </a:p>
        </p:txBody>
      </p:sp>
      <p:sp>
        <p:nvSpPr>
          <p:cNvPr id="518302" name="Line 158"/>
          <p:cNvSpPr>
            <a:spLocks noChangeShapeType="1"/>
          </p:cNvSpPr>
          <p:nvPr/>
        </p:nvSpPr>
        <p:spPr bwMode="auto">
          <a:xfrm>
            <a:off x="4187825" y="5948363"/>
            <a:ext cx="0" cy="457200"/>
          </a:xfrm>
          <a:prstGeom prst="line">
            <a:avLst/>
          </a:prstGeom>
          <a:noFill/>
          <a:ln w="9525">
            <a:solidFill>
              <a:schemeClr val="tx1"/>
            </a:solidFill>
            <a:round/>
            <a:headEnd/>
            <a:tailEnd/>
          </a:ln>
          <a:effectLst/>
        </p:spPr>
        <p:txBody>
          <a:bodyPr/>
          <a:lstStyle/>
          <a:p>
            <a:endParaRPr lang="en-US"/>
          </a:p>
        </p:txBody>
      </p:sp>
      <p:sp>
        <p:nvSpPr>
          <p:cNvPr id="518303" name="Line 159"/>
          <p:cNvSpPr>
            <a:spLocks noChangeShapeType="1"/>
          </p:cNvSpPr>
          <p:nvPr/>
        </p:nvSpPr>
        <p:spPr bwMode="auto">
          <a:xfrm flipH="1">
            <a:off x="4246563" y="6165850"/>
            <a:ext cx="180975" cy="0"/>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3" name="Group 160"/>
          <p:cNvGrpSpPr>
            <a:grpSpLocks/>
          </p:cNvGrpSpPr>
          <p:nvPr/>
        </p:nvGrpSpPr>
        <p:grpSpPr bwMode="auto">
          <a:xfrm>
            <a:off x="6991695" y="5661025"/>
            <a:ext cx="304800" cy="304800"/>
            <a:chOff x="528" y="3120"/>
            <a:chExt cx="432" cy="288"/>
          </a:xfrm>
        </p:grpSpPr>
        <p:sp>
          <p:nvSpPr>
            <p:cNvPr id="518305" name="Rectangle 161"/>
            <p:cNvSpPr>
              <a:spLocks noChangeArrowheads="1"/>
            </p:cNvSpPr>
            <p:nvPr/>
          </p:nvSpPr>
          <p:spPr bwMode="auto">
            <a:xfrm>
              <a:off x="528" y="3120"/>
              <a:ext cx="432" cy="2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518306" name="Line 162"/>
            <p:cNvSpPr>
              <a:spLocks noChangeShapeType="1"/>
            </p:cNvSpPr>
            <p:nvPr/>
          </p:nvSpPr>
          <p:spPr bwMode="auto">
            <a:xfrm>
              <a:off x="576" y="3120"/>
              <a:ext cx="0" cy="288"/>
            </a:xfrm>
            <a:prstGeom prst="line">
              <a:avLst/>
            </a:prstGeom>
            <a:noFill/>
            <a:ln w="9525">
              <a:solidFill>
                <a:schemeClr val="tx1"/>
              </a:solidFill>
              <a:round/>
              <a:headEnd/>
              <a:tailEnd/>
            </a:ln>
            <a:effectLst/>
          </p:spPr>
          <p:txBody>
            <a:bodyPr/>
            <a:lstStyle/>
            <a:p>
              <a:endParaRPr lang="en-US"/>
            </a:p>
          </p:txBody>
        </p:sp>
        <p:sp>
          <p:nvSpPr>
            <p:cNvPr id="518307" name="Line 163"/>
            <p:cNvSpPr>
              <a:spLocks noChangeShapeType="1"/>
            </p:cNvSpPr>
            <p:nvPr/>
          </p:nvSpPr>
          <p:spPr bwMode="auto">
            <a:xfrm>
              <a:off x="624" y="3120"/>
              <a:ext cx="0" cy="288"/>
            </a:xfrm>
            <a:prstGeom prst="line">
              <a:avLst/>
            </a:prstGeom>
            <a:noFill/>
            <a:ln w="9525">
              <a:solidFill>
                <a:schemeClr val="tx1"/>
              </a:solidFill>
              <a:round/>
              <a:headEnd/>
              <a:tailEnd/>
            </a:ln>
            <a:effectLst/>
          </p:spPr>
          <p:txBody>
            <a:bodyPr/>
            <a:lstStyle/>
            <a:p>
              <a:endParaRPr lang="en-US"/>
            </a:p>
          </p:txBody>
        </p:sp>
        <p:sp>
          <p:nvSpPr>
            <p:cNvPr id="518308" name="Line 164"/>
            <p:cNvSpPr>
              <a:spLocks noChangeShapeType="1"/>
            </p:cNvSpPr>
            <p:nvPr/>
          </p:nvSpPr>
          <p:spPr bwMode="auto">
            <a:xfrm>
              <a:off x="672" y="3120"/>
              <a:ext cx="0" cy="288"/>
            </a:xfrm>
            <a:prstGeom prst="line">
              <a:avLst/>
            </a:prstGeom>
            <a:noFill/>
            <a:ln w="9525">
              <a:solidFill>
                <a:schemeClr val="tx1"/>
              </a:solidFill>
              <a:round/>
              <a:headEnd/>
              <a:tailEnd/>
            </a:ln>
            <a:effectLst/>
          </p:spPr>
          <p:txBody>
            <a:bodyPr/>
            <a:lstStyle/>
            <a:p>
              <a:endParaRPr lang="en-US"/>
            </a:p>
          </p:txBody>
        </p:sp>
        <p:sp>
          <p:nvSpPr>
            <p:cNvPr id="518309" name="Line 165"/>
            <p:cNvSpPr>
              <a:spLocks noChangeShapeType="1"/>
            </p:cNvSpPr>
            <p:nvPr/>
          </p:nvSpPr>
          <p:spPr bwMode="auto">
            <a:xfrm>
              <a:off x="720" y="3120"/>
              <a:ext cx="0" cy="288"/>
            </a:xfrm>
            <a:prstGeom prst="line">
              <a:avLst/>
            </a:prstGeom>
            <a:noFill/>
            <a:ln w="9525">
              <a:solidFill>
                <a:schemeClr val="tx1"/>
              </a:solidFill>
              <a:round/>
              <a:headEnd/>
              <a:tailEnd/>
            </a:ln>
            <a:effectLst/>
          </p:spPr>
          <p:txBody>
            <a:bodyPr/>
            <a:lstStyle/>
            <a:p>
              <a:endParaRPr lang="en-US"/>
            </a:p>
          </p:txBody>
        </p:sp>
        <p:sp>
          <p:nvSpPr>
            <p:cNvPr id="518310" name="Line 166"/>
            <p:cNvSpPr>
              <a:spLocks noChangeShapeType="1"/>
            </p:cNvSpPr>
            <p:nvPr/>
          </p:nvSpPr>
          <p:spPr bwMode="auto">
            <a:xfrm>
              <a:off x="768" y="3120"/>
              <a:ext cx="0" cy="288"/>
            </a:xfrm>
            <a:prstGeom prst="line">
              <a:avLst/>
            </a:prstGeom>
            <a:noFill/>
            <a:ln w="9525">
              <a:solidFill>
                <a:schemeClr val="tx1"/>
              </a:solidFill>
              <a:round/>
              <a:headEnd/>
              <a:tailEnd/>
            </a:ln>
            <a:effectLst/>
          </p:spPr>
          <p:txBody>
            <a:bodyPr/>
            <a:lstStyle/>
            <a:p>
              <a:endParaRPr lang="en-US"/>
            </a:p>
          </p:txBody>
        </p:sp>
        <p:sp>
          <p:nvSpPr>
            <p:cNvPr id="518311" name="Line 167"/>
            <p:cNvSpPr>
              <a:spLocks noChangeShapeType="1"/>
            </p:cNvSpPr>
            <p:nvPr/>
          </p:nvSpPr>
          <p:spPr bwMode="auto">
            <a:xfrm>
              <a:off x="816" y="3120"/>
              <a:ext cx="0" cy="288"/>
            </a:xfrm>
            <a:prstGeom prst="line">
              <a:avLst/>
            </a:prstGeom>
            <a:noFill/>
            <a:ln w="9525">
              <a:solidFill>
                <a:schemeClr val="tx1"/>
              </a:solidFill>
              <a:round/>
              <a:headEnd/>
              <a:tailEnd/>
            </a:ln>
            <a:effectLst/>
          </p:spPr>
          <p:txBody>
            <a:bodyPr/>
            <a:lstStyle/>
            <a:p>
              <a:endParaRPr lang="en-US"/>
            </a:p>
          </p:txBody>
        </p:sp>
        <p:sp>
          <p:nvSpPr>
            <p:cNvPr id="518312" name="Line 168"/>
            <p:cNvSpPr>
              <a:spLocks noChangeShapeType="1"/>
            </p:cNvSpPr>
            <p:nvPr/>
          </p:nvSpPr>
          <p:spPr bwMode="auto">
            <a:xfrm>
              <a:off x="864" y="3120"/>
              <a:ext cx="0" cy="288"/>
            </a:xfrm>
            <a:prstGeom prst="line">
              <a:avLst/>
            </a:prstGeom>
            <a:noFill/>
            <a:ln w="9525">
              <a:solidFill>
                <a:schemeClr val="tx1"/>
              </a:solidFill>
              <a:round/>
              <a:headEnd/>
              <a:tailEnd/>
            </a:ln>
            <a:effectLst/>
          </p:spPr>
          <p:txBody>
            <a:bodyPr/>
            <a:lstStyle/>
            <a:p>
              <a:endParaRPr lang="en-US"/>
            </a:p>
          </p:txBody>
        </p:sp>
        <p:sp>
          <p:nvSpPr>
            <p:cNvPr id="518313" name="Line 169"/>
            <p:cNvSpPr>
              <a:spLocks noChangeShapeType="1"/>
            </p:cNvSpPr>
            <p:nvPr/>
          </p:nvSpPr>
          <p:spPr bwMode="auto">
            <a:xfrm>
              <a:off x="912" y="3120"/>
              <a:ext cx="0" cy="288"/>
            </a:xfrm>
            <a:prstGeom prst="line">
              <a:avLst/>
            </a:prstGeom>
            <a:noFill/>
            <a:ln w="9525">
              <a:solidFill>
                <a:schemeClr val="tx1"/>
              </a:solidFill>
              <a:round/>
              <a:headEnd/>
              <a:tailEnd/>
            </a:ln>
            <a:effectLst/>
          </p:spPr>
          <p:txBody>
            <a:bodyPr/>
            <a:lstStyle/>
            <a:p>
              <a:endParaRPr lang="en-US"/>
            </a:p>
          </p:txBody>
        </p:sp>
      </p:grpSp>
      <p:grpSp>
        <p:nvGrpSpPr>
          <p:cNvPr id="4" name="Group 170"/>
          <p:cNvGrpSpPr>
            <a:grpSpLocks/>
          </p:cNvGrpSpPr>
          <p:nvPr/>
        </p:nvGrpSpPr>
        <p:grpSpPr bwMode="auto">
          <a:xfrm>
            <a:off x="6990194" y="6042025"/>
            <a:ext cx="152400" cy="304800"/>
            <a:chOff x="624" y="3168"/>
            <a:chExt cx="192" cy="288"/>
          </a:xfrm>
        </p:grpSpPr>
        <p:sp>
          <p:nvSpPr>
            <p:cNvPr id="518315" name="Rectangle 171"/>
            <p:cNvSpPr>
              <a:spLocks noChangeArrowheads="1"/>
            </p:cNvSpPr>
            <p:nvPr/>
          </p:nvSpPr>
          <p:spPr bwMode="auto">
            <a:xfrm>
              <a:off x="624" y="3168"/>
              <a:ext cx="192" cy="288"/>
            </a:xfrm>
            <a:prstGeom prst="rect">
              <a:avLst/>
            </a:prstGeom>
            <a:solidFill>
              <a:srgbClr val="FFCCCC"/>
            </a:solidFill>
            <a:ln w="9525">
              <a:solidFill>
                <a:schemeClr val="tx1"/>
              </a:solidFill>
              <a:miter lim="800000"/>
              <a:headEnd/>
              <a:tailEnd/>
            </a:ln>
            <a:effectLst/>
          </p:spPr>
          <p:txBody>
            <a:bodyPr wrap="none" anchor="ctr"/>
            <a:lstStyle/>
            <a:p>
              <a:endParaRPr lang="en-US" sz="1600"/>
            </a:p>
          </p:txBody>
        </p:sp>
        <p:sp>
          <p:nvSpPr>
            <p:cNvPr id="518316" name="Line 172"/>
            <p:cNvSpPr>
              <a:spLocks noChangeShapeType="1"/>
            </p:cNvSpPr>
            <p:nvPr/>
          </p:nvSpPr>
          <p:spPr bwMode="auto">
            <a:xfrm>
              <a:off x="672" y="3168"/>
              <a:ext cx="1" cy="288"/>
            </a:xfrm>
            <a:prstGeom prst="line">
              <a:avLst/>
            </a:prstGeom>
            <a:noFill/>
            <a:ln w="9525">
              <a:solidFill>
                <a:schemeClr val="tx1"/>
              </a:solidFill>
              <a:round/>
              <a:headEnd/>
              <a:tailEnd/>
            </a:ln>
            <a:effectLst/>
          </p:spPr>
          <p:txBody>
            <a:bodyPr/>
            <a:lstStyle/>
            <a:p>
              <a:endParaRPr lang="en-US" sz="1600"/>
            </a:p>
          </p:txBody>
        </p:sp>
        <p:sp>
          <p:nvSpPr>
            <p:cNvPr id="518317" name="Line 173"/>
            <p:cNvSpPr>
              <a:spLocks noChangeShapeType="1"/>
            </p:cNvSpPr>
            <p:nvPr/>
          </p:nvSpPr>
          <p:spPr bwMode="auto">
            <a:xfrm>
              <a:off x="720" y="3168"/>
              <a:ext cx="1" cy="288"/>
            </a:xfrm>
            <a:prstGeom prst="line">
              <a:avLst/>
            </a:prstGeom>
            <a:noFill/>
            <a:ln w="9525">
              <a:solidFill>
                <a:schemeClr val="tx1"/>
              </a:solidFill>
              <a:round/>
              <a:headEnd/>
              <a:tailEnd/>
            </a:ln>
            <a:effectLst/>
          </p:spPr>
          <p:txBody>
            <a:bodyPr/>
            <a:lstStyle/>
            <a:p>
              <a:endParaRPr lang="en-US" sz="1600"/>
            </a:p>
          </p:txBody>
        </p:sp>
        <p:sp>
          <p:nvSpPr>
            <p:cNvPr id="518318" name="Line 174"/>
            <p:cNvSpPr>
              <a:spLocks noChangeShapeType="1"/>
            </p:cNvSpPr>
            <p:nvPr/>
          </p:nvSpPr>
          <p:spPr bwMode="auto">
            <a:xfrm>
              <a:off x="768" y="3168"/>
              <a:ext cx="1" cy="288"/>
            </a:xfrm>
            <a:prstGeom prst="line">
              <a:avLst/>
            </a:prstGeom>
            <a:noFill/>
            <a:ln w="9525">
              <a:solidFill>
                <a:schemeClr val="tx1"/>
              </a:solidFill>
              <a:round/>
              <a:headEnd/>
              <a:tailEnd/>
            </a:ln>
            <a:effectLst/>
          </p:spPr>
          <p:txBody>
            <a:bodyPr/>
            <a:lstStyle/>
            <a:p>
              <a:endParaRPr lang="en-US" sz="1600"/>
            </a:p>
          </p:txBody>
        </p:sp>
      </p:grpSp>
      <p:sp>
        <p:nvSpPr>
          <p:cNvPr id="518319" name="Text Box 175"/>
          <p:cNvSpPr txBox="1">
            <a:spLocks noChangeArrowheads="1"/>
          </p:cNvSpPr>
          <p:nvPr/>
        </p:nvSpPr>
        <p:spPr bwMode="auto">
          <a:xfrm>
            <a:off x="7360498" y="5526214"/>
            <a:ext cx="1783501" cy="523220"/>
          </a:xfrm>
          <a:prstGeom prst="rect">
            <a:avLst/>
          </a:prstGeom>
          <a:noFill/>
          <a:ln w="9525">
            <a:noFill/>
            <a:miter lim="800000"/>
            <a:headEnd/>
            <a:tailEnd/>
          </a:ln>
          <a:effectLst/>
        </p:spPr>
        <p:txBody>
          <a:bodyPr wrap="square">
            <a:spAutoFit/>
          </a:bodyPr>
          <a:lstStyle/>
          <a:p>
            <a:pPr algn="l"/>
            <a:r>
              <a:rPr lang="en-US" sz="1400"/>
              <a:t>Data buffering </a:t>
            </a:r>
          </a:p>
          <a:p>
            <a:pPr algn="l"/>
            <a:r>
              <a:rPr lang="en-US" sz="1400"/>
              <a:t>during trigger</a:t>
            </a:r>
          </a:p>
        </p:txBody>
      </p:sp>
      <p:sp>
        <p:nvSpPr>
          <p:cNvPr id="518320" name="Text Box 176"/>
          <p:cNvSpPr txBox="1">
            <a:spLocks noChangeArrowheads="1"/>
          </p:cNvSpPr>
          <p:nvPr/>
        </p:nvSpPr>
        <p:spPr bwMode="auto">
          <a:xfrm>
            <a:off x="7126719" y="6075363"/>
            <a:ext cx="2233304" cy="338554"/>
          </a:xfrm>
          <a:prstGeom prst="rect">
            <a:avLst/>
          </a:prstGeom>
          <a:noFill/>
          <a:ln w="9525">
            <a:noFill/>
            <a:miter lim="800000"/>
            <a:headEnd/>
            <a:tailEnd/>
          </a:ln>
          <a:effectLst/>
        </p:spPr>
        <p:txBody>
          <a:bodyPr wrap="none">
            <a:spAutoFit/>
          </a:bodyPr>
          <a:lstStyle/>
          <a:p>
            <a:pPr algn="l"/>
            <a:r>
              <a:rPr lang="en-US" sz="1600" err="1"/>
              <a:t>Derandomizer</a:t>
            </a:r>
            <a:r>
              <a:rPr lang="en-US" sz="1600"/>
              <a:t> buffer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dirty="0" smtClean="0"/>
              <a:t>To the DAQ </a:t>
            </a:r>
            <a:endParaRPr lang="en-US" dirty="0"/>
          </a:p>
        </p:txBody>
      </p:sp>
      <p:sp>
        <p:nvSpPr>
          <p:cNvPr id="204803" name="Rectangle 3"/>
          <p:cNvSpPr>
            <a:spLocks noGrp="1" noChangeArrowheads="1"/>
          </p:cNvSpPr>
          <p:nvPr>
            <p:ph idx="1"/>
          </p:nvPr>
        </p:nvSpPr>
        <p:spPr/>
        <p:txBody>
          <a:bodyPr>
            <a:normAutofit fontScale="77500" lnSpcReduction="20000"/>
          </a:bodyPr>
          <a:lstStyle/>
          <a:p>
            <a:pPr>
              <a:lnSpc>
                <a:spcPct val="90000"/>
              </a:lnSpc>
            </a:pPr>
            <a:r>
              <a:rPr lang="en-US"/>
              <a:t>Large amount of data to bring out of detector</a:t>
            </a:r>
          </a:p>
          <a:p>
            <a:pPr lvl="1">
              <a:lnSpc>
                <a:spcPct val="90000"/>
              </a:lnSpc>
            </a:pPr>
            <a:r>
              <a:rPr lang="en-US"/>
              <a:t>Large quantity: ~100k in large experiment</a:t>
            </a:r>
          </a:p>
          <a:p>
            <a:pPr lvl="1">
              <a:lnSpc>
                <a:spcPct val="90000"/>
              </a:lnSpc>
            </a:pPr>
            <a:r>
              <a:rPr lang="en-US"/>
              <a:t>High speed: Gbits/s</a:t>
            </a:r>
          </a:p>
          <a:p>
            <a:pPr>
              <a:lnSpc>
                <a:spcPct val="90000"/>
              </a:lnSpc>
            </a:pPr>
            <a:r>
              <a:rPr lang="en-US"/>
              <a:t>Point to point unidirectional</a:t>
            </a:r>
          </a:p>
          <a:p>
            <a:pPr>
              <a:lnSpc>
                <a:spcPct val="90000"/>
              </a:lnSpc>
            </a:pPr>
            <a:r>
              <a:rPr lang="en-US"/>
              <a:t>Transmitter side has specific constraints</a:t>
            </a:r>
          </a:p>
          <a:p>
            <a:pPr lvl="1">
              <a:lnSpc>
                <a:spcPct val="90000"/>
              </a:lnSpc>
            </a:pPr>
            <a:r>
              <a:rPr lang="en-US"/>
              <a:t>Radiation</a:t>
            </a:r>
          </a:p>
          <a:p>
            <a:pPr lvl="1">
              <a:lnSpc>
                <a:spcPct val="90000"/>
              </a:lnSpc>
            </a:pPr>
            <a:r>
              <a:rPr lang="en-US"/>
              <a:t>Magnetic fields</a:t>
            </a:r>
          </a:p>
          <a:p>
            <a:pPr lvl="1">
              <a:lnSpc>
                <a:spcPct val="90000"/>
              </a:lnSpc>
            </a:pPr>
            <a:r>
              <a:rPr lang="en-US"/>
              <a:t>Power/cooling</a:t>
            </a:r>
          </a:p>
          <a:p>
            <a:pPr lvl="1">
              <a:lnSpc>
                <a:spcPct val="90000"/>
              </a:lnSpc>
            </a:pPr>
            <a:r>
              <a:rPr lang="en-US"/>
              <a:t>Minimum size and mass</a:t>
            </a:r>
          </a:p>
          <a:p>
            <a:pPr lvl="1">
              <a:lnSpc>
                <a:spcPct val="90000"/>
              </a:lnSpc>
            </a:pPr>
            <a:r>
              <a:rPr lang="en-US"/>
              <a:t>Must collect data from one or several front-end chips</a:t>
            </a:r>
          </a:p>
          <a:p>
            <a:pPr>
              <a:lnSpc>
                <a:spcPct val="90000"/>
              </a:lnSpc>
            </a:pPr>
            <a:r>
              <a:rPr lang="en-US"/>
              <a:t>Receiver side can be commercially available module/components (use of standard link protocols when ever possible)</a:t>
            </a:r>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9ECC0FC1-A78D-46C6-BB12-B0D98A81EE04}"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5"/>
          <p:cNvSpPr>
            <a:spLocks noGrp="1"/>
          </p:cNvSpPr>
          <p:nvPr>
            <p:ph type="ftr" sz="quarter" idx="11"/>
          </p:nvPr>
        </p:nvSpPr>
        <p:spPr/>
        <p:txBody>
          <a:bodyPr/>
          <a:lstStyle/>
          <a:p>
            <a:r>
              <a:rPr lang="en-US" smtClean="0"/>
              <a:t>Intro to Detector Readout ISOTDAQ  2011, N. Neufeld CERN/PH</a:t>
            </a:r>
            <a:endParaRPr lang="en-US"/>
          </a:p>
        </p:txBody>
      </p:sp>
      <p:sp>
        <p:nvSpPr>
          <p:cNvPr id="225282" name="Rectangle 2"/>
          <p:cNvSpPr>
            <a:spLocks noGrp="1" noChangeArrowheads="1"/>
          </p:cNvSpPr>
          <p:nvPr>
            <p:ph type="title"/>
          </p:nvPr>
        </p:nvSpPr>
        <p:spPr/>
        <p:txBody>
          <a:bodyPr/>
          <a:lstStyle/>
          <a:p>
            <a:r>
              <a:rPr lang="en-US" sz="2800" dirty="0" smtClean="0"/>
              <a:t>An example: the LHCb Vertex detector and its readout IC beetle</a:t>
            </a:r>
            <a:endParaRPr lang="en-US" sz="2800" dirty="0"/>
          </a:p>
        </p:txBody>
      </p:sp>
      <p:grpSp>
        <p:nvGrpSpPr>
          <p:cNvPr id="2" name="Group 6"/>
          <p:cNvGrpSpPr>
            <a:grpSpLocks/>
          </p:cNvGrpSpPr>
          <p:nvPr/>
        </p:nvGrpSpPr>
        <p:grpSpPr bwMode="auto">
          <a:xfrm>
            <a:off x="4967288" y="4652963"/>
            <a:ext cx="3960812" cy="1916112"/>
            <a:chOff x="158" y="845"/>
            <a:chExt cx="2294" cy="2289"/>
          </a:xfrm>
        </p:grpSpPr>
        <p:pic>
          <p:nvPicPr>
            <p:cNvPr id="225287" name="Picture 7" descr="alt_sensors"/>
            <p:cNvPicPr>
              <a:picLocks noChangeAspect="1" noChangeArrowheads="1"/>
            </p:cNvPicPr>
            <p:nvPr/>
          </p:nvPicPr>
          <p:blipFill>
            <a:blip r:embed="rId2">
              <a:lum contrast="18000"/>
            </a:blip>
            <a:srcRect/>
            <a:stretch>
              <a:fillRect/>
            </a:stretch>
          </p:blipFill>
          <p:spPr bwMode="auto">
            <a:xfrm>
              <a:off x="340" y="845"/>
              <a:ext cx="2112" cy="2160"/>
            </a:xfrm>
            <a:prstGeom prst="rect">
              <a:avLst/>
            </a:prstGeom>
            <a:noFill/>
            <a:ln w="9525">
              <a:noFill/>
              <a:miter lim="800000"/>
              <a:headEnd/>
              <a:tailEnd/>
            </a:ln>
          </p:spPr>
        </p:pic>
        <p:sp>
          <p:nvSpPr>
            <p:cNvPr id="225288" name="Line 8"/>
            <p:cNvSpPr>
              <a:spLocks noChangeShapeType="1"/>
            </p:cNvSpPr>
            <p:nvPr/>
          </p:nvSpPr>
          <p:spPr bwMode="auto">
            <a:xfrm flipH="1">
              <a:off x="657" y="1208"/>
              <a:ext cx="1791" cy="1926"/>
            </a:xfrm>
            <a:prstGeom prst="line">
              <a:avLst/>
            </a:prstGeom>
            <a:noFill/>
            <a:ln w="19050">
              <a:solidFill>
                <a:srgbClr val="FF0000"/>
              </a:solidFill>
              <a:round/>
              <a:headEnd type="arrow" w="med" len="med"/>
              <a:tailEnd type="arrow" w="med" len="med"/>
            </a:ln>
            <a:effectLst/>
          </p:spPr>
          <p:txBody>
            <a:bodyPr/>
            <a:lstStyle/>
            <a:p>
              <a:endParaRPr lang="en-US"/>
            </a:p>
          </p:txBody>
        </p:sp>
        <p:sp>
          <p:nvSpPr>
            <p:cNvPr id="225289" name="Text Box 9"/>
            <p:cNvSpPr txBox="1">
              <a:spLocks noChangeArrowheads="1"/>
            </p:cNvSpPr>
            <p:nvPr/>
          </p:nvSpPr>
          <p:spPr bwMode="auto">
            <a:xfrm>
              <a:off x="1519" y="2159"/>
              <a:ext cx="347" cy="438"/>
            </a:xfrm>
            <a:prstGeom prst="rect">
              <a:avLst/>
            </a:prstGeom>
            <a:noFill/>
            <a:ln w="9525">
              <a:noFill/>
              <a:miter lim="800000"/>
              <a:headEnd/>
              <a:tailEnd/>
            </a:ln>
            <a:effectLst/>
          </p:spPr>
          <p:txBody>
            <a:bodyPr wrap="none">
              <a:spAutoFit/>
            </a:bodyPr>
            <a:lstStyle/>
            <a:p>
              <a:pPr algn="l" eaLnBrk="1" hangingPunct="1"/>
              <a:r>
                <a:rPr lang="en-US" sz="1800">
                  <a:solidFill>
                    <a:srgbClr val="FF0000"/>
                  </a:solidFill>
                  <a:latin typeface="Times New Roman" pitchFamily="18" charset="0"/>
                </a:rPr>
                <a:t>~1m</a:t>
              </a:r>
            </a:p>
          </p:txBody>
        </p:sp>
        <p:sp>
          <p:nvSpPr>
            <p:cNvPr id="225290" name="Line 10"/>
            <p:cNvSpPr>
              <a:spLocks noChangeShapeType="1"/>
            </p:cNvSpPr>
            <p:nvPr/>
          </p:nvSpPr>
          <p:spPr bwMode="auto">
            <a:xfrm>
              <a:off x="657" y="1525"/>
              <a:ext cx="140" cy="599"/>
            </a:xfrm>
            <a:prstGeom prst="line">
              <a:avLst/>
            </a:prstGeom>
            <a:noFill/>
            <a:ln w="19050">
              <a:solidFill>
                <a:srgbClr val="FF0000"/>
              </a:solidFill>
              <a:round/>
              <a:headEnd/>
              <a:tailEnd type="arrow" w="med" len="med"/>
            </a:ln>
            <a:effectLst/>
          </p:spPr>
          <p:txBody>
            <a:bodyPr/>
            <a:lstStyle/>
            <a:p>
              <a:endParaRPr lang="en-US"/>
            </a:p>
          </p:txBody>
        </p:sp>
        <p:sp>
          <p:nvSpPr>
            <p:cNvPr id="225291" name="Text Box 11"/>
            <p:cNvSpPr txBox="1">
              <a:spLocks noChangeArrowheads="1"/>
            </p:cNvSpPr>
            <p:nvPr/>
          </p:nvSpPr>
          <p:spPr bwMode="auto">
            <a:xfrm>
              <a:off x="158" y="1162"/>
              <a:ext cx="713" cy="766"/>
            </a:xfrm>
            <a:prstGeom prst="rect">
              <a:avLst/>
            </a:prstGeom>
            <a:noFill/>
            <a:ln w="9525">
              <a:noFill/>
              <a:miter lim="800000"/>
              <a:headEnd/>
              <a:tailEnd/>
            </a:ln>
            <a:effectLst/>
          </p:spPr>
          <p:txBody>
            <a:bodyPr wrap="none">
              <a:spAutoFit/>
            </a:bodyPr>
            <a:lstStyle/>
            <a:p>
              <a:pPr algn="l" eaLnBrk="1" hangingPunct="1"/>
              <a:r>
                <a:rPr lang="en-US" sz="1800">
                  <a:solidFill>
                    <a:srgbClr val="FF0000"/>
                  </a:solidFill>
                  <a:latin typeface="Times New Roman" pitchFamily="18" charset="0"/>
                </a:rPr>
                <a:t>Interaction </a:t>
              </a:r>
              <a:br>
                <a:rPr lang="en-US" sz="1800">
                  <a:solidFill>
                    <a:srgbClr val="FF0000"/>
                  </a:solidFill>
                  <a:latin typeface="Times New Roman" pitchFamily="18" charset="0"/>
                </a:rPr>
              </a:br>
              <a:r>
                <a:rPr lang="en-US" sz="1800">
                  <a:solidFill>
                    <a:srgbClr val="FF0000"/>
                  </a:solidFill>
                  <a:latin typeface="Times New Roman" pitchFamily="18" charset="0"/>
                </a:rPr>
                <a:t>region</a:t>
              </a:r>
            </a:p>
          </p:txBody>
        </p:sp>
      </p:grpSp>
      <p:pic>
        <p:nvPicPr>
          <p:cNvPr id="225292" name="Picture 12" descr="total_light1"/>
          <p:cNvPicPr>
            <a:picLocks noChangeAspect="1" noChangeArrowheads="1"/>
          </p:cNvPicPr>
          <p:nvPr/>
        </p:nvPicPr>
        <p:blipFill>
          <a:blip r:embed="rId3">
            <a:clrChange>
              <a:clrFrom>
                <a:srgbClr val="FCFEFC"/>
              </a:clrFrom>
              <a:clrTo>
                <a:srgbClr val="FCFEFC">
                  <a:alpha val="0"/>
                </a:srgbClr>
              </a:clrTo>
            </a:clrChange>
          </a:blip>
          <a:srcRect/>
          <a:stretch>
            <a:fillRect/>
          </a:stretch>
        </p:blipFill>
        <p:spPr bwMode="auto">
          <a:xfrm>
            <a:off x="4535488" y="908050"/>
            <a:ext cx="4429125" cy="3743325"/>
          </a:xfrm>
          <a:prstGeom prst="rect">
            <a:avLst/>
          </a:prstGeom>
          <a:noFill/>
          <a:ln w="9525">
            <a:noFill/>
            <a:miter lim="800000"/>
            <a:headEnd/>
            <a:tailEnd/>
          </a:ln>
        </p:spPr>
      </p:pic>
      <p:sp>
        <p:nvSpPr>
          <p:cNvPr id="225294" name="Rectangle 14"/>
          <p:cNvSpPr>
            <a:spLocks noGrp="1" noChangeArrowheads="1"/>
          </p:cNvSpPr>
          <p:nvPr>
            <p:ph type="body" sz="half" idx="1"/>
          </p:nvPr>
        </p:nvSpPr>
        <p:spPr>
          <a:xfrm>
            <a:off x="395288" y="981075"/>
            <a:ext cx="4100512" cy="2411413"/>
          </a:xfrm>
        </p:spPr>
        <p:txBody>
          <a:bodyPr/>
          <a:lstStyle/>
          <a:p>
            <a:r>
              <a:rPr lang="en-US" sz="2000"/>
              <a:t>172k Channels</a:t>
            </a:r>
          </a:p>
          <a:p>
            <a:r>
              <a:rPr lang="en-US" sz="2000"/>
              <a:t>Strips in R and </a:t>
            </a:r>
            <a:r>
              <a:rPr lang="el-GR" sz="2000">
                <a:cs typeface="Arial" charset="0"/>
              </a:rPr>
              <a:t>φ</a:t>
            </a:r>
            <a:r>
              <a:rPr lang="en-US" sz="2000">
                <a:cs typeface="Arial" charset="0"/>
              </a:rPr>
              <a:t> projection</a:t>
            </a:r>
            <a:br>
              <a:rPr lang="en-US" sz="2000">
                <a:cs typeface="Arial" charset="0"/>
              </a:rPr>
            </a:br>
            <a:r>
              <a:rPr lang="en-US" sz="2000">
                <a:cs typeface="Arial" charset="0"/>
              </a:rPr>
              <a:t>(~</a:t>
            </a:r>
            <a:r>
              <a:rPr lang="en-US" sz="2000"/>
              <a:t>10um vertex resolution)</a:t>
            </a:r>
          </a:p>
          <a:p>
            <a:r>
              <a:rPr lang="en-US" sz="2000"/>
              <a:t>Located 1cm from beam</a:t>
            </a:r>
          </a:p>
          <a:p>
            <a:r>
              <a:rPr lang="en-US" sz="2000"/>
              <a:t>Analog readout (via twisted pair cables over 60m)</a:t>
            </a:r>
          </a:p>
        </p:txBody>
      </p:sp>
      <p:grpSp>
        <p:nvGrpSpPr>
          <p:cNvPr id="3" name="Group 15"/>
          <p:cNvGrpSpPr>
            <a:grpSpLocks/>
          </p:cNvGrpSpPr>
          <p:nvPr/>
        </p:nvGrpSpPr>
        <p:grpSpPr bwMode="auto">
          <a:xfrm>
            <a:off x="2951163" y="4760913"/>
            <a:ext cx="1944687" cy="1619250"/>
            <a:chOff x="228" y="1649"/>
            <a:chExt cx="2544" cy="2416"/>
          </a:xfrm>
        </p:grpSpPr>
        <p:pic>
          <p:nvPicPr>
            <p:cNvPr id="225296" name="Picture 16" descr="R_PR04_K04_16Chip_Oct04"/>
            <p:cNvPicPr>
              <a:picLocks noChangeAspect="1" noChangeArrowheads="1"/>
            </p:cNvPicPr>
            <p:nvPr/>
          </p:nvPicPr>
          <p:blipFill>
            <a:blip r:embed="rId4"/>
            <a:srcRect/>
            <a:stretch>
              <a:fillRect/>
            </a:stretch>
          </p:blipFill>
          <p:spPr bwMode="auto">
            <a:xfrm>
              <a:off x="228" y="1649"/>
              <a:ext cx="1346" cy="2404"/>
            </a:xfrm>
            <a:prstGeom prst="rect">
              <a:avLst/>
            </a:prstGeom>
            <a:noFill/>
          </p:spPr>
        </p:pic>
        <p:pic>
          <p:nvPicPr>
            <p:cNvPr id="225297" name="Picture 17" descr="R_PR04_K04_16Chip_Oct04"/>
            <p:cNvPicPr>
              <a:picLocks noChangeAspect="1" noChangeArrowheads="1"/>
            </p:cNvPicPr>
            <p:nvPr/>
          </p:nvPicPr>
          <p:blipFill>
            <a:blip r:embed="rId5"/>
            <a:srcRect/>
            <a:stretch>
              <a:fillRect/>
            </a:stretch>
          </p:blipFill>
          <p:spPr bwMode="auto">
            <a:xfrm>
              <a:off x="1474" y="1661"/>
              <a:ext cx="1298" cy="2404"/>
            </a:xfrm>
            <a:prstGeom prst="rect">
              <a:avLst/>
            </a:prstGeom>
            <a:noFill/>
          </p:spPr>
        </p:pic>
        <p:sp>
          <p:nvSpPr>
            <p:cNvPr id="225298" name="Oval 18"/>
            <p:cNvSpPr>
              <a:spLocks noChangeArrowheads="1"/>
            </p:cNvSpPr>
            <p:nvPr/>
          </p:nvSpPr>
          <p:spPr bwMode="auto">
            <a:xfrm rot="-149162">
              <a:off x="1450" y="2806"/>
              <a:ext cx="91" cy="91"/>
            </a:xfrm>
            <a:prstGeom prst="ellipse">
              <a:avLst/>
            </a:prstGeom>
            <a:solidFill>
              <a:srgbClr val="FF0000"/>
            </a:solidFill>
            <a:ln w="9525">
              <a:noFill/>
              <a:round/>
              <a:headEnd/>
              <a:tailEnd/>
            </a:ln>
            <a:effectLst/>
          </p:spPr>
          <p:txBody>
            <a:bodyPr wrap="none" anchor="ctr"/>
            <a:lstStyle/>
            <a:p>
              <a:endParaRPr lang="en-US"/>
            </a:p>
          </p:txBody>
        </p:sp>
        <p:sp>
          <p:nvSpPr>
            <p:cNvPr id="225299" name="Text Box 19"/>
            <p:cNvSpPr txBox="1">
              <a:spLocks noChangeArrowheads="1"/>
            </p:cNvSpPr>
            <p:nvPr/>
          </p:nvSpPr>
          <p:spPr bwMode="auto">
            <a:xfrm>
              <a:off x="1536" y="2627"/>
              <a:ext cx="939" cy="547"/>
            </a:xfrm>
            <a:prstGeom prst="rect">
              <a:avLst/>
            </a:prstGeom>
            <a:noFill/>
            <a:ln w="9525">
              <a:noFill/>
              <a:miter lim="800000"/>
              <a:headEnd/>
              <a:tailEnd/>
            </a:ln>
            <a:effectLst/>
          </p:spPr>
          <p:txBody>
            <a:bodyPr wrap="none">
              <a:spAutoFit/>
            </a:bodyPr>
            <a:lstStyle/>
            <a:p>
              <a:pPr algn="l" eaLnBrk="1" hangingPunct="1"/>
              <a:r>
                <a:rPr lang="en-GB" sz="1800">
                  <a:solidFill>
                    <a:srgbClr val="FF0000"/>
                  </a:solidFill>
                  <a:latin typeface="Times New Roman" pitchFamily="18" charset="0"/>
                </a:rPr>
                <a:t>Beam</a:t>
              </a:r>
            </a:p>
          </p:txBody>
        </p:sp>
      </p:grpSp>
      <p:pic>
        <p:nvPicPr>
          <p:cNvPr id="225300" name="Picture 20" descr="DSCF0001"/>
          <p:cNvPicPr>
            <a:picLocks noChangeAspect="1" noChangeArrowheads="1"/>
          </p:cNvPicPr>
          <p:nvPr/>
        </p:nvPicPr>
        <p:blipFill>
          <a:blip r:embed="rId6"/>
          <a:srcRect l="49232" t="27937" r="25789" b="15640"/>
          <a:stretch>
            <a:fillRect/>
          </a:stretch>
        </p:blipFill>
        <p:spPr bwMode="auto">
          <a:xfrm>
            <a:off x="801688" y="3357563"/>
            <a:ext cx="1925637" cy="3262312"/>
          </a:xfrm>
          <a:prstGeom prst="rect">
            <a:avLst/>
          </a:prstGeom>
          <a:noFill/>
        </p:spPr>
      </p:pic>
      <p:pic>
        <p:nvPicPr>
          <p:cNvPr id="225301" name="Picture 21" descr="TLMOM021"/>
          <p:cNvPicPr>
            <a:picLocks noChangeAspect="1" noChangeArrowheads="1"/>
          </p:cNvPicPr>
          <p:nvPr/>
        </p:nvPicPr>
        <p:blipFill>
          <a:blip r:embed="rId7"/>
          <a:srcRect/>
          <a:stretch>
            <a:fillRect/>
          </a:stretch>
        </p:blipFill>
        <p:spPr bwMode="auto">
          <a:xfrm>
            <a:off x="2843213" y="3321050"/>
            <a:ext cx="1800225" cy="1350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a:t>Digital optical links</a:t>
            </a:r>
          </a:p>
        </p:txBody>
      </p:sp>
      <p:sp>
        <p:nvSpPr>
          <p:cNvPr id="381955" name="Rectangle 3"/>
          <p:cNvSpPr>
            <a:spLocks noGrp="1" noChangeArrowheads="1"/>
          </p:cNvSpPr>
          <p:nvPr>
            <p:ph idx="1"/>
          </p:nvPr>
        </p:nvSpPr>
        <p:spPr>
          <a:xfrm>
            <a:off x="285008" y="1199408"/>
            <a:ext cx="4940135" cy="5213267"/>
          </a:xfrm>
        </p:spPr>
        <p:txBody>
          <a:bodyPr>
            <a:normAutofit/>
          </a:bodyPr>
          <a:lstStyle/>
          <a:p>
            <a:r>
              <a:rPr lang="en-US" sz="2000" dirty="0"/>
              <a:t>High speed: 1Ghz - 10GHz – 40GHz </a:t>
            </a:r>
          </a:p>
          <a:p>
            <a:r>
              <a:rPr lang="en-US" sz="2000" dirty="0"/>
              <a:t>Extensively used in telecommunications (expensive) and in computing (“cheap”)</a:t>
            </a:r>
          </a:p>
          <a:p>
            <a:r>
              <a:rPr lang="en-US" sz="2000" dirty="0"/>
              <a:t>Encoding</a:t>
            </a:r>
          </a:p>
          <a:p>
            <a:pPr lvl="1"/>
            <a:r>
              <a:rPr lang="en-US" sz="1600" dirty="0"/>
              <a:t>Inclusion of clock for receiver PLL’s</a:t>
            </a:r>
          </a:p>
          <a:p>
            <a:pPr lvl="1"/>
            <a:r>
              <a:rPr lang="en-US" sz="1600" dirty="0"/>
              <a:t>DC balanced</a:t>
            </a:r>
          </a:p>
          <a:p>
            <a:pPr lvl="1"/>
            <a:r>
              <a:rPr lang="en-US" sz="1600" dirty="0"/>
              <a:t>Special synchronization characters</a:t>
            </a:r>
          </a:p>
          <a:p>
            <a:pPr lvl="1"/>
            <a:r>
              <a:rPr lang="en-US" sz="1600" dirty="0"/>
              <a:t>Error detection and or correction</a:t>
            </a:r>
          </a:p>
          <a:p>
            <a:r>
              <a:rPr lang="en-US" sz="2000" dirty="0"/>
              <a:t>Reliability and error rates strongly depending on received optical power and timing jitter</a:t>
            </a:r>
          </a:p>
          <a:p>
            <a:r>
              <a:rPr lang="en-US" sz="2000" dirty="0"/>
              <a:t>Multiple (16) </a:t>
            </a:r>
            <a:r>
              <a:rPr lang="en-US" sz="2000" dirty="0" err="1"/>
              <a:t>serializers</a:t>
            </a:r>
            <a:r>
              <a:rPr lang="en-US" sz="2000" dirty="0"/>
              <a:t> and </a:t>
            </a:r>
            <a:r>
              <a:rPr lang="en-US" sz="2000" dirty="0" err="1"/>
              <a:t>deserializers</a:t>
            </a:r>
            <a:r>
              <a:rPr lang="en-US" sz="2000" dirty="0"/>
              <a:t> directly available in modern high end FPGA’s.</a:t>
            </a:r>
          </a:p>
        </p:txBody>
      </p:sp>
      <p:sp>
        <p:nvSpPr>
          <p:cNvPr id="9"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10" name="Slide Number Placeholder 9"/>
          <p:cNvSpPr>
            <a:spLocks noGrp="1"/>
          </p:cNvSpPr>
          <p:nvPr>
            <p:ph type="sldNum" sz="quarter" idx="11"/>
          </p:nvPr>
        </p:nvSpPr>
        <p:spPr/>
        <p:txBody>
          <a:bodyPr/>
          <a:lstStyle/>
          <a:p>
            <a:fld id="{9ECC0FC1-A78D-46C6-BB12-B0D98A81EE04}" type="slidenum">
              <a:rPr lang="en-US" smtClean="0"/>
              <a:pPr/>
              <a:t>63</a:t>
            </a:fld>
            <a:endParaRPr lang="en-US"/>
          </a:p>
        </p:txBody>
      </p:sp>
      <p:pic>
        <p:nvPicPr>
          <p:cNvPr id="381956" name="Picture 4"/>
          <p:cNvPicPr>
            <a:picLocks noChangeAspect="1" noChangeArrowheads="1"/>
          </p:cNvPicPr>
          <p:nvPr/>
        </p:nvPicPr>
        <p:blipFill>
          <a:blip r:embed="rId2"/>
          <a:srcRect/>
          <a:stretch>
            <a:fillRect/>
          </a:stretch>
        </p:blipFill>
        <p:spPr bwMode="auto">
          <a:xfrm>
            <a:off x="5580063" y="873125"/>
            <a:ext cx="3275012" cy="1260475"/>
          </a:xfrm>
          <a:prstGeom prst="rect">
            <a:avLst/>
          </a:prstGeom>
          <a:noFill/>
          <a:ln w="6350">
            <a:noFill/>
            <a:miter lim="800000"/>
            <a:headEnd/>
            <a:tailEnd/>
          </a:ln>
          <a:effectLst/>
        </p:spPr>
      </p:pic>
      <p:pic>
        <p:nvPicPr>
          <p:cNvPr id="381957" name="Picture 5"/>
          <p:cNvPicPr>
            <a:picLocks noChangeAspect="1" noChangeArrowheads="1"/>
          </p:cNvPicPr>
          <p:nvPr/>
        </p:nvPicPr>
        <p:blipFill>
          <a:blip r:embed="rId3"/>
          <a:srcRect/>
          <a:stretch>
            <a:fillRect/>
          </a:stretch>
        </p:blipFill>
        <p:spPr bwMode="auto">
          <a:xfrm>
            <a:off x="7235825" y="2168525"/>
            <a:ext cx="1882840" cy="1405948"/>
          </a:xfrm>
          <a:prstGeom prst="rect">
            <a:avLst/>
          </a:prstGeom>
          <a:noFill/>
          <a:ln w="9525" algn="ctr">
            <a:noFill/>
            <a:miter lim="800000"/>
            <a:headEnd/>
            <a:tailEnd/>
          </a:ln>
          <a:effectLst/>
        </p:spPr>
      </p:pic>
      <p:pic>
        <p:nvPicPr>
          <p:cNvPr id="381960" name="Picture 8" descr="taiwan_pkg"/>
          <p:cNvPicPr>
            <a:picLocks noChangeAspect="1" noChangeArrowheads="1"/>
          </p:cNvPicPr>
          <p:nvPr/>
        </p:nvPicPr>
        <p:blipFill>
          <a:blip r:embed="rId4"/>
          <a:srcRect l="-1004" b="8029"/>
          <a:stretch>
            <a:fillRect/>
          </a:stretch>
        </p:blipFill>
        <p:spPr bwMode="auto">
          <a:xfrm>
            <a:off x="5677722" y="3716338"/>
            <a:ext cx="3253553" cy="2221324"/>
          </a:xfrm>
          <a:prstGeom prst="rect">
            <a:avLst/>
          </a:prstGeom>
          <a:noFill/>
          <a:ln w="9525">
            <a:noFill/>
            <a:miter lim="800000"/>
            <a:headEnd/>
            <a:tailEnd/>
          </a:ln>
        </p:spPr>
      </p:pic>
      <p:pic>
        <p:nvPicPr>
          <p:cNvPr id="381961" name="Picture 9"/>
          <p:cNvPicPr>
            <a:picLocks noChangeAspect="1" noChangeArrowheads="1"/>
          </p:cNvPicPr>
          <p:nvPr/>
        </p:nvPicPr>
        <p:blipFill>
          <a:blip r:embed="rId5"/>
          <a:srcRect/>
          <a:stretch>
            <a:fillRect/>
          </a:stretch>
        </p:blipFill>
        <p:spPr bwMode="auto">
          <a:xfrm>
            <a:off x="5201392" y="2060575"/>
            <a:ext cx="2066183" cy="163914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DAQ </a:t>
            </a:r>
            <a:r>
              <a:rPr lang="en-US" dirty="0" smtClean="0"/>
              <a:t>interfaces / Readout Boards</a:t>
            </a:r>
            <a:endParaRPr lang="en-US" dirty="0"/>
          </a:p>
        </p:txBody>
      </p:sp>
      <p:sp>
        <p:nvSpPr>
          <p:cNvPr id="188419" name="Rectangle 3"/>
          <p:cNvSpPr>
            <a:spLocks noGrp="1" noChangeArrowheads="1"/>
          </p:cNvSpPr>
          <p:nvPr>
            <p:ph idx="1"/>
          </p:nvPr>
        </p:nvSpPr>
        <p:spPr>
          <a:xfrm>
            <a:off x="457200" y="1419021"/>
            <a:ext cx="5349834" cy="4910527"/>
          </a:xfrm>
        </p:spPr>
        <p:txBody>
          <a:bodyPr>
            <a:normAutofit lnSpcReduction="10000"/>
          </a:bodyPr>
          <a:lstStyle/>
          <a:p>
            <a:pPr>
              <a:lnSpc>
                <a:spcPct val="80000"/>
              </a:lnSpc>
            </a:pPr>
            <a:r>
              <a:rPr lang="en-US" sz="1600" dirty="0"/>
              <a:t>Front-end data reception</a:t>
            </a:r>
          </a:p>
          <a:p>
            <a:pPr lvl="1">
              <a:lnSpc>
                <a:spcPct val="80000"/>
              </a:lnSpc>
            </a:pPr>
            <a:r>
              <a:rPr lang="en-US" sz="1200" dirty="0"/>
              <a:t>Receive optical links from multiple front-ends: 24 - 96</a:t>
            </a:r>
          </a:p>
          <a:p>
            <a:pPr lvl="1">
              <a:lnSpc>
                <a:spcPct val="80000"/>
              </a:lnSpc>
            </a:pPr>
            <a:r>
              <a:rPr lang="en-US" sz="1200" dirty="0"/>
              <a:t>Located outside radiation</a:t>
            </a:r>
          </a:p>
          <a:p>
            <a:pPr>
              <a:lnSpc>
                <a:spcPct val="80000"/>
              </a:lnSpc>
            </a:pPr>
            <a:r>
              <a:rPr lang="en-US" sz="1600" dirty="0"/>
              <a:t>Event checking</a:t>
            </a:r>
          </a:p>
          <a:p>
            <a:pPr lvl="1">
              <a:lnSpc>
                <a:spcPct val="80000"/>
              </a:lnSpc>
            </a:pPr>
            <a:r>
              <a:rPr lang="en-US" sz="1200" dirty="0"/>
              <a:t>Verify that data received is correct</a:t>
            </a:r>
          </a:p>
          <a:p>
            <a:pPr lvl="1">
              <a:lnSpc>
                <a:spcPct val="80000"/>
              </a:lnSpc>
            </a:pPr>
            <a:r>
              <a:rPr lang="en-US" sz="1200" dirty="0"/>
              <a:t>Verify correct synchronization of front-ends</a:t>
            </a:r>
          </a:p>
          <a:p>
            <a:pPr>
              <a:lnSpc>
                <a:spcPct val="80000"/>
              </a:lnSpc>
            </a:pPr>
            <a:r>
              <a:rPr lang="en-US" sz="1600" dirty="0"/>
              <a:t>Extended digital signal processing to extract information of interest and minimize data volume</a:t>
            </a:r>
          </a:p>
          <a:p>
            <a:pPr>
              <a:lnSpc>
                <a:spcPct val="80000"/>
              </a:lnSpc>
            </a:pPr>
            <a:r>
              <a:rPr lang="en-US" sz="1600" dirty="0"/>
              <a:t>Event merging/building</a:t>
            </a:r>
          </a:p>
          <a:p>
            <a:pPr lvl="1">
              <a:lnSpc>
                <a:spcPct val="80000"/>
              </a:lnSpc>
            </a:pPr>
            <a:r>
              <a:rPr lang="en-US" sz="1200" dirty="0"/>
              <a:t>Build consistent data structures from the individual data sources so it can be efficiently sent to DAQ CPU farm and processed efficiently without wasting time reformatting data on CPU.</a:t>
            </a:r>
          </a:p>
          <a:p>
            <a:pPr lvl="1">
              <a:lnSpc>
                <a:spcPct val="80000"/>
              </a:lnSpc>
            </a:pPr>
            <a:r>
              <a:rPr lang="en-US" sz="1200" dirty="0"/>
              <a:t>Requires significant data buffering</a:t>
            </a:r>
          </a:p>
          <a:p>
            <a:pPr>
              <a:lnSpc>
                <a:spcPct val="80000"/>
              </a:lnSpc>
            </a:pPr>
            <a:r>
              <a:rPr lang="en-US" sz="1600" dirty="0"/>
              <a:t>High level of programmability needed</a:t>
            </a:r>
          </a:p>
          <a:p>
            <a:pPr>
              <a:lnSpc>
                <a:spcPct val="80000"/>
              </a:lnSpc>
            </a:pPr>
            <a:r>
              <a:rPr lang="en-US" sz="1600" dirty="0"/>
              <a:t>Send data to CPU farm at a rate that can be correctly handled by farm</a:t>
            </a:r>
          </a:p>
          <a:p>
            <a:pPr lvl="1">
              <a:lnSpc>
                <a:spcPct val="80000"/>
              </a:lnSpc>
            </a:pPr>
            <a:r>
              <a:rPr lang="en-US" sz="1200" dirty="0"/>
              <a:t>1 </a:t>
            </a:r>
            <a:r>
              <a:rPr lang="en-US" sz="1200" dirty="0" err="1"/>
              <a:t>Gbits</a:t>
            </a:r>
            <a:r>
              <a:rPr lang="en-US" sz="1200" dirty="0"/>
              <a:t>/s Ethernet (next is 10Gbits/s)</a:t>
            </a:r>
          </a:p>
          <a:p>
            <a:pPr lvl="1">
              <a:lnSpc>
                <a:spcPct val="80000"/>
              </a:lnSpc>
            </a:pPr>
            <a:r>
              <a:rPr lang="en-US" sz="1200" dirty="0"/>
              <a:t>In house link with PCI interface: S-link</a:t>
            </a:r>
          </a:p>
          <a:p>
            <a:pPr>
              <a:lnSpc>
                <a:spcPct val="80000"/>
              </a:lnSpc>
              <a:buFontTx/>
              <a:buNone/>
            </a:pPr>
            <a:r>
              <a:rPr lang="en-US" sz="1600" dirty="0"/>
              <a:t>Requires a lot of fast digital processing and data buffering: </a:t>
            </a:r>
            <a:r>
              <a:rPr lang="en-US" sz="1600" b="1" dirty="0"/>
              <a:t>FPGA’s</a:t>
            </a:r>
            <a:r>
              <a:rPr lang="en-US" sz="1600" dirty="0"/>
              <a:t>, DSP’s, embedded CPU</a:t>
            </a:r>
          </a:p>
          <a:p>
            <a:pPr>
              <a:lnSpc>
                <a:spcPct val="80000"/>
              </a:lnSpc>
              <a:buFontTx/>
              <a:buNone/>
            </a:pPr>
            <a:r>
              <a:rPr lang="en-US" sz="1600" dirty="0"/>
              <a:t>Use of ASIC’s not justified</a:t>
            </a:r>
          </a:p>
          <a:p>
            <a:pPr>
              <a:lnSpc>
                <a:spcPct val="80000"/>
              </a:lnSpc>
              <a:buFontTx/>
              <a:buNone/>
            </a:pPr>
            <a:r>
              <a:rPr lang="en-US" sz="1600" dirty="0"/>
              <a:t>Complicated modules that are only half made when the hardware is there: FPGA firmware (from HDL), DSP code, on-board CPU software, etc.</a:t>
            </a:r>
          </a:p>
        </p:txBody>
      </p:sp>
      <p:sp>
        <p:nvSpPr>
          <p:cNvPr id="7"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8" name="Slide Number Placeholder 7"/>
          <p:cNvSpPr>
            <a:spLocks noGrp="1"/>
          </p:cNvSpPr>
          <p:nvPr>
            <p:ph type="sldNum" sz="quarter" idx="11"/>
          </p:nvPr>
        </p:nvSpPr>
        <p:spPr/>
        <p:txBody>
          <a:bodyPr/>
          <a:lstStyle/>
          <a:p>
            <a:fld id="{9ECC0FC1-A78D-46C6-BB12-B0D98A81EE04}" type="slidenum">
              <a:rPr lang="en-US" smtClean="0"/>
              <a:pPr/>
              <a:t>64</a:t>
            </a:fld>
            <a:endParaRPr lang="en-US"/>
          </a:p>
        </p:txBody>
      </p:sp>
      <p:pic>
        <p:nvPicPr>
          <p:cNvPr id="188422" name="Picture 6"/>
          <p:cNvPicPr>
            <a:picLocks noChangeAspect="1" noChangeArrowheads="1"/>
          </p:cNvPicPr>
          <p:nvPr/>
        </p:nvPicPr>
        <p:blipFill>
          <a:blip r:embed="rId2"/>
          <a:srcRect/>
          <a:stretch>
            <a:fillRect/>
          </a:stretch>
        </p:blipFill>
        <p:spPr bwMode="auto">
          <a:xfrm>
            <a:off x="5712031" y="689453"/>
            <a:ext cx="3431969" cy="2849085"/>
          </a:xfrm>
          <a:prstGeom prst="rect">
            <a:avLst/>
          </a:prstGeom>
          <a:noFill/>
          <a:ln w="9525">
            <a:noFill/>
            <a:miter lim="800000"/>
            <a:headEnd/>
            <a:tailEnd/>
          </a:ln>
        </p:spPr>
      </p:pic>
      <p:pic>
        <p:nvPicPr>
          <p:cNvPr id="188423" name="Picture 7" descr="fedwith8optorx"/>
          <p:cNvPicPr>
            <a:picLocks noChangeAspect="1" noChangeArrowheads="1"/>
          </p:cNvPicPr>
          <p:nvPr/>
        </p:nvPicPr>
        <p:blipFill>
          <a:blip r:embed="rId3"/>
          <a:srcRect/>
          <a:stretch>
            <a:fillRect/>
          </a:stretch>
        </p:blipFill>
        <p:spPr bwMode="auto">
          <a:xfrm>
            <a:off x="5807034" y="3573463"/>
            <a:ext cx="3336966" cy="278109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1"/>
          </p:nvPr>
        </p:nvSpPr>
        <p:spPr>
          <a:noFill/>
        </p:spPr>
        <p:txBody>
          <a:bodyPr/>
          <a:lstStyle/>
          <a:p>
            <a:fld id="{0AB02162-B654-4EC3-95B3-FC673E2B3BBA}" type="slidenum">
              <a:rPr lang="en-US"/>
              <a:pPr/>
              <a:t>65</a:t>
            </a:fld>
            <a:endParaRPr lang="en-US"/>
          </a:p>
        </p:txBody>
      </p:sp>
      <p:sp>
        <p:nvSpPr>
          <p:cNvPr id="81923" name="Rectangle 2"/>
          <p:cNvSpPr>
            <a:spLocks noGrp="1" noChangeArrowheads="1"/>
          </p:cNvSpPr>
          <p:nvPr>
            <p:ph type="title"/>
          </p:nvPr>
        </p:nvSpPr>
        <p:spPr>
          <a:xfrm>
            <a:off x="47625" y="96838"/>
            <a:ext cx="8361363" cy="766762"/>
          </a:xfrm>
        </p:spPr>
        <p:txBody>
          <a:bodyPr/>
          <a:lstStyle/>
          <a:p>
            <a:pPr eaLnBrk="1" hangingPunct="1"/>
            <a:r>
              <a:rPr lang="en-US" sz="3600" dirty="0" smtClean="0"/>
              <a:t>Readout Architecture (LHCb)</a:t>
            </a:r>
            <a:endParaRPr lang="en-US" sz="3600" dirty="0" smtClean="0"/>
          </a:p>
        </p:txBody>
      </p:sp>
      <p:pic>
        <p:nvPicPr>
          <p:cNvPr id="81924" name="Picture 3" descr="front-end_architecture_new"/>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08250" y="911225"/>
            <a:ext cx="4459288" cy="5946775"/>
          </a:xfrm>
          <a:prstGeom prst="rect">
            <a:avLst/>
          </a:prstGeom>
          <a:noFill/>
          <a:ln w="9525">
            <a:noFill/>
            <a:miter lim="800000"/>
            <a:headEnd/>
            <a:tailEnd/>
          </a:ln>
        </p:spPr>
      </p:pic>
      <p:sp>
        <p:nvSpPr>
          <p:cNvPr id="81925" name="Text Box 4"/>
          <p:cNvSpPr txBox="1">
            <a:spLocks noChangeArrowheads="1"/>
          </p:cNvSpPr>
          <p:nvPr/>
        </p:nvSpPr>
        <p:spPr bwMode="auto">
          <a:xfrm>
            <a:off x="207963" y="2538413"/>
            <a:ext cx="2470150" cy="1465262"/>
          </a:xfrm>
          <a:prstGeom prst="rect">
            <a:avLst/>
          </a:prstGeom>
          <a:noFill/>
          <a:ln w="9525">
            <a:noFill/>
            <a:miter lim="800000"/>
            <a:headEnd/>
            <a:tailEnd/>
          </a:ln>
        </p:spPr>
        <p:txBody>
          <a:bodyPr>
            <a:spAutoFit/>
          </a:bodyPr>
          <a:lstStyle/>
          <a:p>
            <a:r>
              <a:rPr lang="en-US"/>
              <a:t>FEE = Front End Electronics</a:t>
            </a:r>
          </a:p>
          <a:p>
            <a:endParaRPr lang="en-US"/>
          </a:p>
          <a:p>
            <a:endParaRPr lang="en-US"/>
          </a:p>
          <a:p>
            <a:r>
              <a:rPr lang="en-US"/>
              <a:t>Example from LHCb</a:t>
            </a:r>
          </a:p>
        </p:txBody>
      </p:sp>
      <p:sp>
        <p:nvSpPr>
          <p:cNvPr id="81926" name="Footer Placeholder 6"/>
          <p:cNvSpPr>
            <a:spLocks noGrp="1"/>
          </p:cNvSpPr>
          <p:nvPr>
            <p:ph type="ftr" sz="quarter" idx="10"/>
          </p:nvPr>
        </p:nvSpPr>
        <p:spPr>
          <a:noFill/>
        </p:spPr>
        <p:txBody>
          <a:bodyPr/>
          <a:lstStyle/>
          <a:p>
            <a:r>
              <a:rPr lang="en-US" smtClean="0"/>
              <a:t>Intro to Detector Readout ISOTDAQ  2011, N. Neufeld CERN/PH</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GB" dirty="0"/>
          </a:p>
        </p:txBody>
      </p:sp>
      <p:sp>
        <p:nvSpPr>
          <p:cNvPr id="3" name="Content Placeholder 2"/>
          <p:cNvSpPr>
            <a:spLocks noGrp="1"/>
          </p:cNvSpPr>
          <p:nvPr>
            <p:ph idx="1"/>
          </p:nvPr>
        </p:nvSpPr>
        <p:spPr/>
        <p:txBody>
          <a:bodyPr/>
          <a:lstStyle/>
          <a:p>
            <a:r>
              <a:rPr lang="en-US" dirty="0" smtClean="0"/>
              <a:t>Detector read-out is mostly about electronics</a:t>
            </a:r>
          </a:p>
          <a:p>
            <a:r>
              <a:rPr lang="en-US" dirty="0" smtClean="0"/>
              <a:t>Front-end electronics must </a:t>
            </a:r>
            <a:r>
              <a:rPr lang="en-US" dirty="0" err="1" smtClean="0"/>
              <a:t>fitthe</a:t>
            </a:r>
            <a:r>
              <a:rPr lang="en-US" dirty="0" smtClean="0"/>
              <a:t> detector (noise, sensitivity) and the overall read-out architecture (trigger)</a:t>
            </a:r>
          </a:p>
          <a:p>
            <a:r>
              <a:rPr lang="en-US" dirty="0" smtClean="0"/>
              <a:t>This lecture is (hardly) the beginning…</a:t>
            </a:r>
          </a:p>
          <a:p>
            <a:pPr>
              <a:buNone/>
            </a:pP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Even more stuff</a:t>
            </a:r>
            <a:endParaRPr lang="en-GB"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GB" dirty="0"/>
          </a:p>
        </p:txBody>
      </p:sp>
      <p:sp>
        <p:nvSpPr>
          <p:cNvPr id="3" name="Content Placeholder 2"/>
          <p:cNvSpPr>
            <a:spLocks noGrp="1"/>
          </p:cNvSpPr>
          <p:nvPr>
            <p:ph idx="1"/>
          </p:nvPr>
        </p:nvSpPr>
        <p:spPr/>
        <p:txBody>
          <a:bodyPr>
            <a:normAutofit fontScale="92500" lnSpcReduction="20000"/>
          </a:bodyPr>
          <a:lstStyle/>
          <a:p>
            <a:r>
              <a:rPr lang="en-US" dirty="0" smtClean="0"/>
              <a:t>H. </a:t>
            </a:r>
            <a:r>
              <a:rPr lang="en-US" dirty="0" err="1" smtClean="0"/>
              <a:t>Spieler</a:t>
            </a:r>
            <a:r>
              <a:rPr lang="en-US" dirty="0" smtClean="0"/>
              <a:t>, “Semiconductor Detector Systems”, Oxford Univ. Press, 2005</a:t>
            </a:r>
          </a:p>
          <a:p>
            <a:r>
              <a:rPr lang="en-US" dirty="0" smtClean="0"/>
              <a:t>A. </a:t>
            </a:r>
            <a:r>
              <a:rPr lang="en-US" dirty="0" err="1" smtClean="0"/>
              <a:t>Sedra</a:t>
            </a:r>
            <a:r>
              <a:rPr lang="en-US" dirty="0" smtClean="0"/>
              <a:t>, K. Smith, “Microelectronic Circuits”, Oxford Univ. Press, 2009</a:t>
            </a:r>
          </a:p>
          <a:p>
            <a:r>
              <a:rPr lang="en-US" dirty="0" smtClean="0"/>
              <a:t>W. R. Leo, “Techniques for Nuclear and Particle Physics Experiments”, Springer, 1994</a:t>
            </a:r>
          </a:p>
          <a:p>
            <a:r>
              <a:rPr lang="en-US" dirty="0" smtClean="0"/>
              <a:t>O</a:t>
            </a:r>
            <a:r>
              <a:rPr lang="en-US" dirty="0" smtClean="0"/>
              <a:t>. </a:t>
            </a:r>
            <a:r>
              <a:rPr lang="en-US" dirty="0" err="1" smtClean="0"/>
              <a:t>Cobanoglu</a:t>
            </a:r>
            <a:r>
              <a:rPr lang="en-US" dirty="0" smtClean="0"/>
              <a:t> “Low-level front-end design”, this school</a:t>
            </a:r>
          </a:p>
          <a:p>
            <a:r>
              <a:rPr lang="en-US" dirty="0" smtClean="0"/>
              <a:t>Wikipedia!</a:t>
            </a:r>
          </a:p>
          <a:p>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Transistors</a:t>
            </a:r>
            <a:endParaRPr lang="en-GB" dirty="0"/>
          </a:p>
        </p:txBody>
      </p:sp>
      <p:pic>
        <p:nvPicPr>
          <p:cNvPr id="6" name="Content Placeholder 5" descr="500px-NPN_BJT_Basic_Operation_(Active).svg.png"/>
          <p:cNvPicPr>
            <a:picLocks noGrp="1" noChangeAspect="1"/>
          </p:cNvPicPr>
          <p:nvPr>
            <p:ph sz="half" idx="1"/>
          </p:nvPr>
        </p:nvPicPr>
        <p:blipFill>
          <a:blip r:embed="rId2"/>
          <a:stretch>
            <a:fillRect/>
          </a:stretch>
        </p:blipFill>
        <p:spPr>
          <a:xfrm>
            <a:off x="457200" y="2817133"/>
            <a:ext cx="4038600" cy="1914296"/>
          </a:xfrm>
        </p:spPr>
      </p:pic>
      <p:sp>
        <p:nvSpPr>
          <p:cNvPr id="7" name="Content Placeholder 6"/>
          <p:cNvSpPr>
            <a:spLocks noGrp="1"/>
          </p:cNvSpPr>
          <p:nvPr>
            <p:ph sz="half" idx="2"/>
          </p:nvPr>
        </p:nvSpPr>
        <p:spPr>
          <a:xfrm>
            <a:off x="4168239" y="1163782"/>
            <a:ext cx="4518561" cy="4873481"/>
          </a:xfrm>
        </p:spPr>
        <p:txBody>
          <a:bodyPr>
            <a:normAutofit fontScale="77500" lnSpcReduction="20000"/>
          </a:bodyPr>
          <a:lstStyle/>
          <a:p>
            <a:r>
              <a:rPr lang="en-US" dirty="0" err="1" smtClean="0"/>
              <a:t>Exampe</a:t>
            </a:r>
            <a:r>
              <a:rPr lang="en-US" dirty="0" smtClean="0"/>
              <a:t>: bi-polar transistor of the NPN type</a:t>
            </a:r>
          </a:p>
          <a:p>
            <a:r>
              <a:rPr lang="en-US" dirty="0" smtClean="0"/>
              <a:t>C collector, E emitter, B Base</a:t>
            </a:r>
          </a:p>
          <a:p>
            <a:r>
              <a:rPr lang="en-US" dirty="0" smtClean="0"/>
              <a:t>EB diode is in forward bias: holes flow towards </a:t>
            </a:r>
            <a:r>
              <a:rPr lang="en-US" dirty="0" err="1" smtClean="0"/>
              <a:t>np</a:t>
            </a:r>
            <a:r>
              <a:rPr lang="en-US" dirty="0" smtClean="0"/>
              <a:t> boundary and into n  region </a:t>
            </a:r>
          </a:p>
          <a:p>
            <a:r>
              <a:rPr lang="en-US" dirty="0" smtClean="0"/>
              <a:t>BC diode is in reverse bias: electrons flow AWAY from </a:t>
            </a:r>
            <a:r>
              <a:rPr lang="en-US" dirty="0" err="1" smtClean="0"/>
              <a:t>pn</a:t>
            </a:r>
            <a:r>
              <a:rPr lang="en-US" dirty="0" smtClean="0"/>
              <a:t> boundary</a:t>
            </a:r>
          </a:p>
          <a:p>
            <a:r>
              <a:rPr lang="en-US" dirty="0" smtClean="0"/>
              <a:t>p layer must be thinner than diffusion length of electrons so that they can go through from E to N without </a:t>
            </a:r>
            <a:r>
              <a:rPr lang="en-US" smtClean="0"/>
              <a:t>much recombination </a:t>
            </a:r>
          </a:p>
          <a:p>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69</a:t>
            </a:fld>
            <a:endParaRPr lang="en-US"/>
          </a:p>
        </p:txBody>
      </p:sp>
      <p:sp>
        <p:nvSpPr>
          <p:cNvPr id="8" name="TextBox 7"/>
          <p:cNvSpPr txBox="1"/>
          <p:nvPr/>
        </p:nvSpPr>
        <p:spPr>
          <a:xfrm>
            <a:off x="463138" y="4738255"/>
            <a:ext cx="914400" cy="914400"/>
          </a:xfrm>
          <a:prstGeom prst="rect">
            <a:avLst/>
          </a:prstGeom>
          <a:noFill/>
        </p:spPr>
        <p:txBody>
          <a:bodyPr wrap="none" rtlCol="0">
            <a:normAutofit/>
          </a:bodyPr>
          <a:lstStyle/>
          <a:p>
            <a:r>
              <a:rPr lang="en-US" dirty="0" smtClean="0"/>
              <a:t>from Wikipedia</a:t>
            </a:r>
            <a:endParaRPr lang="en-GB"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Tracking</a:t>
            </a:r>
            <a:endParaRPr lang="en-GB"/>
          </a:p>
        </p:txBody>
      </p:sp>
      <p:pic>
        <p:nvPicPr>
          <p:cNvPr id="344066" name="Picture 2"/>
          <p:cNvPicPr>
            <a:picLocks noGrp="1" noChangeAspect="1" noChangeArrowheads="1"/>
          </p:cNvPicPr>
          <p:nvPr>
            <p:ph sz="half" idx="1"/>
          </p:nvPr>
        </p:nvPicPr>
        <p:blipFill>
          <a:blip r:embed="rId3"/>
          <a:stretch>
            <a:fillRect/>
          </a:stretch>
        </p:blipFill>
        <p:spPr bwMode="auto">
          <a:xfrm>
            <a:off x="12403" y="1310185"/>
            <a:ext cx="4737017" cy="4737017"/>
          </a:xfrm>
          <a:prstGeom prst="rect">
            <a:avLst/>
          </a:prstGeom>
          <a:noFill/>
          <a:ln>
            <a:noFill/>
          </a:ln>
        </p:spPr>
      </p:pic>
      <p:sp>
        <p:nvSpPr>
          <p:cNvPr id="7" name="Content Placeholder 6"/>
          <p:cNvSpPr>
            <a:spLocks noGrp="1"/>
          </p:cNvSpPr>
          <p:nvPr>
            <p:ph sz="half" idx="2"/>
          </p:nvPr>
        </p:nvSpPr>
        <p:spPr>
          <a:xfrm>
            <a:off x="4730088" y="1347524"/>
            <a:ext cx="4038600" cy="4525963"/>
          </a:xfrm>
        </p:spPr>
        <p:txBody>
          <a:bodyPr>
            <a:normAutofit fontScale="92500" lnSpcReduction="20000"/>
          </a:bodyPr>
          <a:lstStyle/>
          <a:p>
            <a:r>
              <a:rPr lang="en-US" dirty="0" smtClean="0"/>
              <a:t>Separate tracks by charge and momentum</a:t>
            </a:r>
          </a:p>
          <a:p>
            <a:r>
              <a:rPr lang="en-US" dirty="0" smtClean="0"/>
              <a:t>Position measurement layer by layer</a:t>
            </a:r>
          </a:p>
          <a:p>
            <a:pPr lvl="1"/>
            <a:r>
              <a:rPr lang="en-US" dirty="0" smtClean="0"/>
              <a:t>Inner layers: silicon pixel and strips </a:t>
            </a:r>
            <a:r>
              <a:rPr lang="en-US" dirty="0" smtClean="0">
                <a:sym typeface="Wingdings" pitchFamily="2" charset="2"/>
              </a:rPr>
              <a:t> presence of hit determines position</a:t>
            </a:r>
            <a:endParaRPr lang="en-US" dirty="0" smtClean="0"/>
          </a:p>
          <a:p>
            <a:pPr lvl="1"/>
            <a:r>
              <a:rPr lang="en-US" dirty="0" smtClean="0"/>
              <a:t>Outer layers: “straw” drift chambers </a:t>
            </a:r>
            <a:r>
              <a:rPr lang="en-US" dirty="0" smtClean="0">
                <a:sym typeface="Wingdings" pitchFamily="2" charset="2"/>
              </a:rPr>
              <a:t> need time of hit</a:t>
            </a:r>
            <a:r>
              <a:rPr lang="en-US" dirty="0" smtClean="0"/>
              <a:t> to determine position</a:t>
            </a:r>
            <a:endParaRPr lang="en-GB" dirty="0"/>
          </a:p>
        </p:txBody>
      </p:sp>
      <p:sp>
        <p:nvSpPr>
          <p:cNvPr id="4" name="Footer Placeholder 3"/>
          <p:cNvSpPr>
            <a:spLocks noGrp="1"/>
          </p:cNvSpPr>
          <p:nvPr>
            <p:ph type="ftr" sz="quarter" idx="10"/>
          </p:nvPr>
        </p:nvSpPr>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ooter Placeholder 4"/>
          <p:cNvSpPr>
            <a:spLocks noGrp="1"/>
          </p:cNvSpPr>
          <p:nvPr>
            <p:ph type="ftr" sz="quarter" idx="11"/>
          </p:nvPr>
        </p:nvSpPr>
        <p:spPr/>
        <p:txBody>
          <a:bodyPr/>
          <a:lstStyle/>
          <a:p>
            <a:r>
              <a:rPr lang="en-US" smtClean="0"/>
              <a:t>Intro to Detector Readout ISOTDAQ  2011, N. Neufeld CERN/PH</a:t>
            </a:r>
            <a:endParaRPr lang="en-US"/>
          </a:p>
        </p:txBody>
      </p:sp>
      <p:sp>
        <p:nvSpPr>
          <p:cNvPr id="517122" name="Rectangle 2"/>
          <p:cNvSpPr>
            <a:spLocks noGrp="1" noChangeArrowheads="1"/>
          </p:cNvSpPr>
          <p:nvPr>
            <p:ph type="title"/>
          </p:nvPr>
        </p:nvSpPr>
        <p:spPr/>
        <p:txBody>
          <a:bodyPr/>
          <a:lstStyle/>
          <a:p>
            <a:r>
              <a:rPr lang="en-US"/>
              <a:t>Multilevel triggering</a:t>
            </a:r>
          </a:p>
        </p:txBody>
      </p:sp>
      <p:sp>
        <p:nvSpPr>
          <p:cNvPr id="517123" name="Rectangle 3"/>
          <p:cNvSpPr>
            <a:spLocks noGrp="1" noChangeArrowheads="1"/>
          </p:cNvSpPr>
          <p:nvPr>
            <p:ph type="body" idx="1"/>
          </p:nvPr>
        </p:nvSpPr>
        <p:spPr>
          <a:xfrm>
            <a:off x="215900" y="981075"/>
            <a:ext cx="5651500" cy="3635375"/>
          </a:xfrm>
        </p:spPr>
        <p:txBody>
          <a:bodyPr/>
          <a:lstStyle/>
          <a:p>
            <a:pPr>
              <a:lnSpc>
                <a:spcPct val="90000"/>
              </a:lnSpc>
            </a:pPr>
            <a:r>
              <a:rPr lang="en-US" sz="1800"/>
              <a:t>First level triggering.</a:t>
            </a:r>
          </a:p>
          <a:p>
            <a:pPr lvl="1">
              <a:lnSpc>
                <a:spcPct val="90000"/>
              </a:lnSpc>
            </a:pPr>
            <a:r>
              <a:rPr lang="en-US" sz="1400"/>
              <a:t>Hardwired trigger system to make trigger decision with short latency.</a:t>
            </a:r>
          </a:p>
          <a:p>
            <a:pPr lvl="1">
              <a:lnSpc>
                <a:spcPct val="90000"/>
              </a:lnSpc>
            </a:pPr>
            <a:r>
              <a:rPr lang="en-US" sz="1400"/>
              <a:t>Constant latency buffers in the front-ends</a:t>
            </a:r>
          </a:p>
          <a:p>
            <a:pPr>
              <a:lnSpc>
                <a:spcPct val="90000"/>
              </a:lnSpc>
            </a:pPr>
            <a:r>
              <a:rPr lang="en-US" sz="1800"/>
              <a:t>Second level triggering in DAQ interface</a:t>
            </a:r>
          </a:p>
          <a:p>
            <a:pPr lvl="1">
              <a:lnSpc>
                <a:spcPct val="90000"/>
              </a:lnSpc>
            </a:pPr>
            <a:r>
              <a:rPr lang="en-US" sz="1400"/>
              <a:t>Processor based (standard CPU’s or dedicated custom/DSP/FPGA processing)</a:t>
            </a:r>
          </a:p>
          <a:p>
            <a:pPr lvl="1">
              <a:lnSpc>
                <a:spcPct val="90000"/>
              </a:lnSpc>
            </a:pPr>
            <a:r>
              <a:rPr lang="en-US" sz="1400"/>
              <a:t>FIFO buffers with each event getting accept/reject in sequential order</a:t>
            </a:r>
          </a:p>
          <a:p>
            <a:pPr lvl="1">
              <a:lnSpc>
                <a:spcPct val="90000"/>
              </a:lnSpc>
            </a:pPr>
            <a:r>
              <a:rPr lang="en-US" sz="1400"/>
              <a:t>Circular buffer using event ID to extracted accepted events</a:t>
            </a:r>
          </a:p>
          <a:p>
            <a:pPr lvl="2">
              <a:lnSpc>
                <a:spcPct val="90000"/>
              </a:lnSpc>
            </a:pPr>
            <a:r>
              <a:rPr lang="en-US" sz="1000"/>
              <a:t>Non accepted events stays and gets overwritten by new events</a:t>
            </a:r>
          </a:p>
          <a:p>
            <a:pPr>
              <a:lnSpc>
                <a:spcPct val="90000"/>
              </a:lnSpc>
            </a:pPr>
            <a:r>
              <a:rPr lang="en-US" sz="1800"/>
              <a:t>High level triggering in the DAQ systems made with farms of CPU’s: hundreds – thousands.</a:t>
            </a:r>
            <a:br>
              <a:rPr lang="en-US" sz="1800"/>
            </a:br>
            <a:r>
              <a:rPr lang="en-US" sz="1800"/>
              <a:t>(separate lectures on this)</a:t>
            </a:r>
          </a:p>
        </p:txBody>
      </p:sp>
      <p:pic>
        <p:nvPicPr>
          <p:cNvPr id="517161" name="Picture 41"/>
          <p:cNvPicPr>
            <a:picLocks noChangeAspect="1" noChangeArrowheads="1"/>
          </p:cNvPicPr>
          <p:nvPr/>
        </p:nvPicPr>
        <p:blipFill>
          <a:blip r:embed="rId2"/>
          <a:srcRect/>
          <a:stretch>
            <a:fillRect/>
          </a:stretch>
        </p:blipFill>
        <p:spPr bwMode="auto">
          <a:xfrm>
            <a:off x="5976938" y="1052513"/>
            <a:ext cx="2987675" cy="2339975"/>
          </a:xfrm>
          <a:prstGeom prst="rect">
            <a:avLst/>
          </a:prstGeom>
          <a:noFill/>
          <a:ln w="9525">
            <a:noFill/>
            <a:miter lim="800000"/>
            <a:headEnd/>
            <a:tailEnd/>
          </a:ln>
          <a:effectLst/>
        </p:spPr>
      </p:pic>
      <p:sp>
        <p:nvSpPr>
          <p:cNvPr id="517162" name="Rectangle 42"/>
          <p:cNvSpPr>
            <a:spLocks noChangeArrowheads="1"/>
          </p:cNvSpPr>
          <p:nvPr/>
        </p:nvSpPr>
        <p:spPr bwMode="auto">
          <a:xfrm>
            <a:off x="1619250" y="4868863"/>
            <a:ext cx="3581400" cy="1447800"/>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517163" name="Rectangle 43"/>
          <p:cNvSpPr>
            <a:spLocks noChangeArrowheads="1"/>
          </p:cNvSpPr>
          <p:nvPr/>
        </p:nvSpPr>
        <p:spPr bwMode="auto">
          <a:xfrm>
            <a:off x="5657850" y="4868863"/>
            <a:ext cx="2438400" cy="1447800"/>
          </a:xfrm>
          <a:prstGeom prst="rect">
            <a:avLst/>
          </a:prstGeom>
          <a:solidFill>
            <a:srgbClr val="FFCC66"/>
          </a:solidFill>
          <a:ln w="9525">
            <a:solidFill>
              <a:schemeClr val="tx1"/>
            </a:solidFill>
            <a:miter lim="800000"/>
            <a:headEnd/>
            <a:tailEnd/>
          </a:ln>
          <a:effectLst/>
        </p:spPr>
        <p:txBody>
          <a:bodyPr wrap="none" anchor="ctr"/>
          <a:lstStyle/>
          <a:p>
            <a:endParaRPr lang="en-US"/>
          </a:p>
        </p:txBody>
      </p:sp>
      <p:grpSp>
        <p:nvGrpSpPr>
          <p:cNvPr id="2" name="Group 44"/>
          <p:cNvGrpSpPr>
            <a:grpSpLocks/>
          </p:cNvGrpSpPr>
          <p:nvPr/>
        </p:nvGrpSpPr>
        <p:grpSpPr bwMode="auto">
          <a:xfrm>
            <a:off x="6953250" y="5478463"/>
            <a:ext cx="685800" cy="457200"/>
            <a:chOff x="4128" y="2304"/>
            <a:chExt cx="432" cy="240"/>
          </a:xfrm>
        </p:grpSpPr>
        <p:sp>
          <p:nvSpPr>
            <p:cNvPr id="517165" name="Rectangle 45"/>
            <p:cNvSpPr>
              <a:spLocks noChangeArrowheads="1"/>
            </p:cNvSpPr>
            <p:nvPr/>
          </p:nvSpPr>
          <p:spPr bwMode="auto">
            <a:xfrm>
              <a:off x="4128" y="2304"/>
              <a:ext cx="432" cy="24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517166" name="Line 46"/>
            <p:cNvSpPr>
              <a:spLocks noChangeShapeType="1"/>
            </p:cNvSpPr>
            <p:nvPr/>
          </p:nvSpPr>
          <p:spPr bwMode="auto">
            <a:xfrm>
              <a:off x="4176" y="2304"/>
              <a:ext cx="0" cy="240"/>
            </a:xfrm>
            <a:prstGeom prst="line">
              <a:avLst/>
            </a:prstGeom>
            <a:noFill/>
            <a:ln w="9525">
              <a:solidFill>
                <a:schemeClr val="tx1"/>
              </a:solidFill>
              <a:round/>
              <a:headEnd/>
              <a:tailEnd/>
            </a:ln>
            <a:effectLst/>
          </p:spPr>
          <p:txBody>
            <a:bodyPr/>
            <a:lstStyle/>
            <a:p>
              <a:endParaRPr lang="en-US"/>
            </a:p>
          </p:txBody>
        </p:sp>
        <p:sp>
          <p:nvSpPr>
            <p:cNvPr id="517167" name="Line 47"/>
            <p:cNvSpPr>
              <a:spLocks noChangeShapeType="1"/>
            </p:cNvSpPr>
            <p:nvPr/>
          </p:nvSpPr>
          <p:spPr bwMode="auto">
            <a:xfrm>
              <a:off x="4224" y="2304"/>
              <a:ext cx="0" cy="240"/>
            </a:xfrm>
            <a:prstGeom prst="line">
              <a:avLst/>
            </a:prstGeom>
            <a:noFill/>
            <a:ln w="9525">
              <a:solidFill>
                <a:schemeClr val="tx1"/>
              </a:solidFill>
              <a:round/>
              <a:headEnd/>
              <a:tailEnd/>
            </a:ln>
            <a:effectLst/>
          </p:spPr>
          <p:txBody>
            <a:bodyPr/>
            <a:lstStyle/>
            <a:p>
              <a:endParaRPr lang="en-US"/>
            </a:p>
          </p:txBody>
        </p:sp>
        <p:sp>
          <p:nvSpPr>
            <p:cNvPr id="517168" name="Line 48"/>
            <p:cNvSpPr>
              <a:spLocks noChangeShapeType="1"/>
            </p:cNvSpPr>
            <p:nvPr/>
          </p:nvSpPr>
          <p:spPr bwMode="auto">
            <a:xfrm>
              <a:off x="4272" y="2304"/>
              <a:ext cx="0" cy="240"/>
            </a:xfrm>
            <a:prstGeom prst="line">
              <a:avLst/>
            </a:prstGeom>
            <a:noFill/>
            <a:ln w="9525">
              <a:solidFill>
                <a:schemeClr val="tx1"/>
              </a:solidFill>
              <a:round/>
              <a:headEnd/>
              <a:tailEnd/>
            </a:ln>
            <a:effectLst/>
          </p:spPr>
          <p:txBody>
            <a:bodyPr/>
            <a:lstStyle/>
            <a:p>
              <a:endParaRPr lang="en-US"/>
            </a:p>
          </p:txBody>
        </p:sp>
        <p:sp>
          <p:nvSpPr>
            <p:cNvPr id="517169" name="Line 49"/>
            <p:cNvSpPr>
              <a:spLocks noChangeShapeType="1"/>
            </p:cNvSpPr>
            <p:nvPr/>
          </p:nvSpPr>
          <p:spPr bwMode="auto">
            <a:xfrm>
              <a:off x="4320" y="2304"/>
              <a:ext cx="0" cy="240"/>
            </a:xfrm>
            <a:prstGeom prst="line">
              <a:avLst/>
            </a:prstGeom>
            <a:noFill/>
            <a:ln w="9525">
              <a:solidFill>
                <a:schemeClr val="tx1"/>
              </a:solidFill>
              <a:round/>
              <a:headEnd/>
              <a:tailEnd/>
            </a:ln>
            <a:effectLst/>
          </p:spPr>
          <p:txBody>
            <a:bodyPr/>
            <a:lstStyle/>
            <a:p>
              <a:endParaRPr lang="en-US"/>
            </a:p>
          </p:txBody>
        </p:sp>
        <p:sp>
          <p:nvSpPr>
            <p:cNvPr id="517170" name="Line 50"/>
            <p:cNvSpPr>
              <a:spLocks noChangeShapeType="1"/>
            </p:cNvSpPr>
            <p:nvPr/>
          </p:nvSpPr>
          <p:spPr bwMode="auto">
            <a:xfrm>
              <a:off x="4368" y="2304"/>
              <a:ext cx="0" cy="240"/>
            </a:xfrm>
            <a:prstGeom prst="line">
              <a:avLst/>
            </a:prstGeom>
            <a:noFill/>
            <a:ln w="9525">
              <a:solidFill>
                <a:schemeClr val="tx1"/>
              </a:solidFill>
              <a:round/>
              <a:headEnd/>
              <a:tailEnd/>
            </a:ln>
            <a:effectLst/>
          </p:spPr>
          <p:txBody>
            <a:bodyPr/>
            <a:lstStyle/>
            <a:p>
              <a:endParaRPr lang="en-US"/>
            </a:p>
          </p:txBody>
        </p:sp>
        <p:sp>
          <p:nvSpPr>
            <p:cNvPr id="517171" name="Line 51"/>
            <p:cNvSpPr>
              <a:spLocks noChangeShapeType="1"/>
            </p:cNvSpPr>
            <p:nvPr/>
          </p:nvSpPr>
          <p:spPr bwMode="auto">
            <a:xfrm>
              <a:off x="4416" y="2304"/>
              <a:ext cx="0" cy="240"/>
            </a:xfrm>
            <a:prstGeom prst="line">
              <a:avLst/>
            </a:prstGeom>
            <a:noFill/>
            <a:ln w="9525">
              <a:solidFill>
                <a:schemeClr val="tx1"/>
              </a:solidFill>
              <a:round/>
              <a:headEnd/>
              <a:tailEnd/>
            </a:ln>
            <a:effectLst/>
          </p:spPr>
          <p:txBody>
            <a:bodyPr/>
            <a:lstStyle/>
            <a:p>
              <a:endParaRPr lang="en-US"/>
            </a:p>
          </p:txBody>
        </p:sp>
        <p:sp>
          <p:nvSpPr>
            <p:cNvPr id="517172" name="Line 52"/>
            <p:cNvSpPr>
              <a:spLocks noChangeShapeType="1"/>
            </p:cNvSpPr>
            <p:nvPr/>
          </p:nvSpPr>
          <p:spPr bwMode="auto">
            <a:xfrm>
              <a:off x="4464" y="2304"/>
              <a:ext cx="0" cy="240"/>
            </a:xfrm>
            <a:prstGeom prst="line">
              <a:avLst/>
            </a:prstGeom>
            <a:noFill/>
            <a:ln w="9525">
              <a:solidFill>
                <a:schemeClr val="tx1"/>
              </a:solidFill>
              <a:round/>
              <a:headEnd/>
              <a:tailEnd/>
            </a:ln>
            <a:effectLst/>
          </p:spPr>
          <p:txBody>
            <a:bodyPr/>
            <a:lstStyle/>
            <a:p>
              <a:endParaRPr lang="en-US"/>
            </a:p>
          </p:txBody>
        </p:sp>
        <p:sp>
          <p:nvSpPr>
            <p:cNvPr id="517173" name="Line 53"/>
            <p:cNvSpPr>
              <a:spLocks noChangeShapeType="1"/>
            </p:cNvSpPr>
            <p:nvPr/>
          </p:nvSpPr>
          <p:spPr bwMode="auto">
            <a:xfrm>
              <a:off x="4512" y="2304"/>
              <a:ext cx="0" cy="240"/>
            </a:xfrm>
            <a:prstGeom prst="line">
              <a:avLst/>
            </a:prstGeom>
            <a:noFill/>
            <a:ln w="9525">
              <a:solidFill>
                <a:schemeClr val="tx1"/>
              </a:solidFill>
              <a:round/>
              <a:headEnd/>
              <a:tailEnd/>
            </a:ln>
            <a:effectLst/>
          </p:spPr>
          <p:txBody>
            <a:bodyPr/>
            <a:lstStyle/>
            <a:p>
              <a:endParaRPr lang="en-US"/>
            </a:p>
          </p:txBody>
        </p:sp>
      </p:grpSp>
      <p:sp>
        <p:nvSpPr>
          <p:cNvPr id="517174" name="Oval 54"/>
          <p:cNvSpPr>
            <a:spLocks noChangeArrowheads="1"/>
          </p:cNvSpPr>
          <p:nvPr/>
        </p:nvSpPr>
        <p:spPr bwMode="auto">
          <a:xfrm>
            <a:off x="6648450" y="5630863"/>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517175" name="Line 55"/>
          <p:cNvSpPr>
            <a:spLocks noChangeShapeType="1"/>
          </p:cNvSpPr>
          <p:nvPr/>
        </p:nvSpPr>
        <p:spPr bwMode="auto">
          <a:xfrm flipH="1">
            <a:off x="6800850" y="57070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176" name="Line 56"/>
          <p:cNvSpPr>
            <a:spLocks noChangeShapeType="1"/>
          </p:cNvSpPr>
          <p:nvPr/>
        </p:nvSpPr>
        <p:spPr bwMode="auto">
          <a:xfrm flipH="1">
            <a:off x="6496050" y="57070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177" name="Line 57"/>
          <p:cNvSpPr>
            <a:spLocks noChangeShapeType="1"/>
          </p:cNvSpPr>
          <p:nvPr/>
        </p:nvSpPr>
        <p:spPr bwMode="auto">
          <a:xfrm flipV="1">
            <a:off x="6724650" y="5783263"/>
            <a:ext cx="0" cy="228600"/>
          </a:xfrm>
          <a:prstGeom prst="line">
            <a:avLst/>
          </a:prstGeom>
          <a:noFill/>
          <a:ln w="9525">
            <a:solidFill>
              <a:schemeClr val="tx1"/>
            </a:solidFill>
            <a:round/>
            <a:headEnd/>
            <a:tailEnd type="triangle" w="med" len="med"/>
          </a:ln>
          <a:effectLst/>
        </p:spPr>
        <p:txBody>
          <a:bodyPr/>
          <a:lstStyle/>
          <a:p>
            <a:endParaRPr lang="en-US"/>
          </a:p>
        </p:txBody>
      </p:sp>
      <p:sp>
        <p:nvSpPr>
          <p:cNvPr id="517178" name="AutoShape 58"/>
          <p:cNvSpPr>
            <a:spLocks noChangeArrowheads="1"/>
          </p:cNvSpPr>
          <p:nvPr/>
        </p:nvSpPr>
        <p:spPr bwMode="auto">
          <a:xfrm rot="-5400000">
            <a:off x="7753350" y="5592763"/>
            <a:ext cx="304800" cy="228600"/>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517179" name="Line 59"/>
          <p:cNvSpPr>
            <a:spLocks noChangeShapeType="1"/>
          </p:cNvSpPr>
          <p:nvPr/>
        </p:nvSpPr>
        <p:spPr bwMode="auto">
          <a:xfrm flipH="1">
            <a:off x="7639050" y="5707063"/>
            <a:ext cx="152400" cy="0"/>
          </a:xfrm>
          <a:prstGeom prst="line">
            <a:avLst/>
          </a:prstGeom>
          <a:noFill/>
          <a:ln w="9525">
            <a:solidFill>
              <a:schemeClr val="tx1"/>
            </a:solidFill>
            <a:round/>
            <a:headEnd/>
            <a:tailEnd/>
          </a:ln>
          <a:effectLst/>
        </p:spPr>
        <p:txBody>
          <a:bodyPr/>
          <a:lstStyle/>
          <a:p>
            <a:endParaRPr lang="en-US"/>
          </a:p>
        </p:txBody>
      </p:sp>
      <p:sp>
        <p:nvSpPr>
          <p:cNvPr id="517180" name="Line 60"/>
          <p:cNvSpPr>
            <a:spLocks noChangeShapeType="1"/>
          </p:cNvSpPr>
          <p:nvPr/>
        </p:nvSpPr>
        <p:spPr bwMode="auto">
          <a:xfrm>
            <a:off x="8020050" y="5707063"/>
            <a:ext cx="228600" cy="0"/>
          </a:xfrm>
          <a:prstGeom prst="line">
            <a:avLst/>
          </a:prstGeom>
          <a:noFill/>
          <a:ln w="9525">
            <a:solidFill>
              <a:schemeClr val="tx1"/>
            </a:solidFill>
            <a:round/>
            <a:headEnd/>
            <a:tailEnd/>
          </a:ln>
          <a:effectLst/>
        </p:spPr>
        <p:txBody>
          <a:bodyPr/>
          <a:lstStyle/>
          <a:p>
            <a:endParaRPr lang="en-US"/>
          </a:p>
        </p:txBody>
      </p:sp>
      <p:sp>
        <p:nvSpPr>
          <p:cNvPr id="517181" name="Text Box 61"/>
          <p:cNvSpPr txBox="1">
            <a:spLocks noChangeArrowheads="1"/>
          </p:cNvSpPr>
          <p:nvPr/>
        </p:nvSpPr>
        <p:spPr bwMode="auto">
          <a:xfrm>
            <a:off x="6343650" y="6011863"/>
            <a:ext cx="876300" cy="274637"/>
          </a:xfrm>
          <a:prstGeom prst="rect">
            <a:avLst/>
          </a:prstGeom>
          <a:noFill/>
          <a:ln w="9525">
            <a:noFill/>
            <a:miter lim="800000"/>
            <a:headEnd/>
            <a:tailEnd/>
          </a:ln>
          <a:effectLst/>
        </p:spPr>
        <p:txBody>
          <a:bodyPr wrap="none">
            <a:spAutoFit/>
          </a:bodyPr>
          <a:lstStyle/>
          <a:p>
            <a:pPr algn="l"/>
            <a:r>
              <a:rPr lang="en-US"/>
              <a:t>Trigger L1</a:t>
            </a:r>
          </a:p>
        </p:txBody>
      </p:sp>
      <p:grpSp>
        <p:nvGrpSpPr>
          <p:cNvPr id="3" name="Group 62"/>
          <p:cNvGrpSpPr>
            <a:grpSpLocks/>
          </p:cNvGrpSpPr>
          <p:nvPr/>
        </p:nvGrpSpPr>
        <p:grpSpPr bwMode="auto">
          <a:xfrm>
            <a:off x="4438650" y="5249863"/>
            <a:ext cx="685800" cy="457200"/>
            <a:chOff x="4128" y="2304"/>
            <a:chExt cx="432" cy="240"/>
          </a:xfrm>
        </p:grpSpPr>
        <p:sp>
          <p:nvSpPr>
            <p:cNvPr id="517183" name="Rectangle 63"/>
            <p:cNvSpPr>
              <a:spLocks noChangeArrowheads="1"/>
            </p:cNvSpPr>
            <p:nvPr/>
          </p:nvSpPr>
          <p:spPr bwMode="auto">
            <a:xfrm>
              <a:off x="4128" y="2304"/>
              <a:ext cx="432" cy="24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517184" name="Line 64"/>
            <p:cNvSpPr>
              <a:spLocks noChangeShapeType="1"/>
            </p:cNvSpPr>
            <p:nvPr/>
          </p:nvSpPr>
          <p:spPr bwMode="auto">
            <a:xfrm>
              <a:off x="4176" y="2304"/>
              <a:ext cx="0" cy="240"/>
            </a:xfrm>
            <a:prstGeom prst="line">
              <a:avLst/>
            </a:prstGeom>
            <a:noFill/>
            <a:ln w="9525">
              <a:solidFill>
                <a:schemeClr val="tx1"/>
              </a:solidFill>
              <a:round/>
              <a:headEnd/>
              <a:tailEnd/>
            </a:ln>
            <a:effectLst/>
          </p:spPr>
          <p:txBody>
            <a:bodyPr/>
            <a:lstStyle/>
            <a:p>
              <a:endParaRPr lang="en-US"/>
            </a:p>
          </p:txBody>
        </p:sp>
        <p:sp>
          <p:nvSpPr>
            <p:cNvPr id="517185" name="Line 65"/>
            <p:cNvSpPr>
              <a:spLocks noChangeShapeType="1"/>
            </p:cNvSpPr>
            <p:nvPr/>
          </p:nvSpPr>
          <p:spPr bwMode="auto">
            <a:xfrm>
              <a:off x="4224" y="2304"/>
              <a:ext cx="0" cy="240"/>
            </a:xfrm>
            <a:prstGeom prst="line">
              <a:avLst/>
            </a:prstGeom>
            <a:noFill/>
            <a:ln w="9525">
              <a:solidFill>
                <a:schemeClr val="tx1"/>
              </a:solidFill>
              <a:round/>
              <a:headEnd/>
              <a:tailEnd/>
            </a:ln>
            <a:effectLst/>
          </p:spPr>
          <p:txBody>
            <a:bodyPr/>
            <a:lstStyle/>
            <a:p>
              <a:endParaRPr lang="en-US"/>
            </a:p>
          </p:txBody>
        </p:sp>
        <p:sp>
          <p:nvSpPr>
            <p:cNvPr id="517186" name="Line 66"/>
            <p:cNvSpPr>
              <a:spLocks noChangeShapeType="1"/>
            </p:cNvSpPr>
            <p:nvPr/>
          </p:nvSpPr>
          <p:spPr bwMode="auto">
            <a:xfrm>
              <a:off x="4272" y="2304"/>
              <a:ext cx="0" cy="240"/>
            </a:xfrm>
            <a:prstGeom prst="line">
              <a:avLst/>
            </a:prstGeom>
            <a:noFill/>
            <a:ln w="9525">
              <a:solidFill>
                <a:schemeClr val="tx1"/>
              </a:solidFill>
              <a:round/>
              <a:headEnd/>
              <a:tailEnd/>
            </a:ln>
            <a:effectLst/>
          </p:spPr>
          <p:txBody>
            <a:bodyPr/>
            <a:lstStyle/>
            <a:p>
              <a:endParaRPr lang="en-US"/>
            </a:p>
          </p:txBody>
        </p:sp>
        <p:sp>
          <p:nvSpPr>
            <p:cNvPr id="517187" name="Line 67"/>
            <p:cNvSpPr>
              <a:spLocks noChangeShapeType="1"/>
            </p:cNvSpPr>
            <p:nvPr/>
          </p:nvSpPr>
          <p:spPr bwMode="auto">
            <a:xfrm>
              <a:off x="4320" y="2304"/>
              <a:ext cx="0" cy="240"/>
            </a:xfrm>
            <a:prstGeom prst="line">
              <a:avLst/>
            </a:prstGeom>
            <a:noFill/>
            <a:ln w="9525">
              <a:solidFill>
                <a:schemeClr val="tx1"/>
              </a:solidFill>
              <a:round/>
              <a:headEnd/>
              <a:tailEnd/>
            </a:ln>
            <a:effectLst/>
          </p:spPr>
          <p:txBody>
            <a:bodyPr/>
            <a:lstStyle/>
            <a:p>
              <a:endParaRPr lang="en-US"/>
            </a:p>
          </p:txBody>
        </p:sp>
        <p:sp>
          <p:nvSpPr>
            <p:cNvPr id="517188" name="Line 68"/>
            <p:cNvSpPr>
              <a:spLocks noChangeShapeType="1"/>
            </p:cNvSpPr>
            <p:nvPr/>
          </p:nvSpPr>
          <p:spPr bwMode="auto">
            <a:xfrm>
              <a:off x="4368" y="2304"/>
              <a:ext cx="0" cy="240"/>
            </a:xfrm>
            <a:prstGeom prst="line">
              <a:avLst/>
            </a:prstGeom>
            <a:noFill/>
            <a:ln w="9525">
              <a:solidFill>
                <a:schemeClr val="tx1"/>
              </a:solidFill>
              <a:round/>
              <a:headEnd/>
              <a:tailEnd/>
            </a:ln>
            <a:effectLst/>
          </p:spPr>
          <p:txBody>
            <a:bodyPr/>
            <a:lstStyle/>
            <a:p>
              <a:endParaRPr lang="en-US"/>
            </a:p>
          </p:txBody>
        </p:sp>
        <p:sp>
          <p:nvSpPr>
            <p:cNvPr id="517189" name="Line 69"/>
            <p:cNvSpPr>
              <a:spLocks noChangeShapeType="1"/>
            </p:cNvSpPr>
            <p:nvPr/>
          </p:nvSpPr>
          <p:spPr bwMode="auto">
            <a:xfrm>
              <a:off x="4416" y="2304"/>
              <a:ext cx="0" cy="240"/>
            </a:xfrm>
            <a:prstGeom prst="line">
              <a:avLst/>
            </a:prstGeom>
            <a:noFill/>
            <a:ln w="9525">
              <a:solidFill>
                <a:schemeClr val="tx1"/>
              </a:solidFill>
              <a:round/>
              <a:headEnd/>
              <a:tailEnd/>
            </a:ln>
            <a:effectLst/>
          </p:spPr>
          <p:txBody>
            <a:bodyPr/>
            <a:lstStyle/>
            <a:p>
              <a:endParaRPr lang="en-US"/>
            </a:p>
          </p:txBody>
        </p:sp>
        <p:sp>
          <p:nvSpPr>
            <p:cNvPr id="517190" name="Line 70"/>
            <p:cNvSpPr>
              <a:spLocks noChangeShapeType="1"/>
            </p:cNvSpPr>
            <p:nvPr/>
          </p:nvSpPr>
          <p:spPr bwMode="auto">
            <a:xfrm>
              <a:off x="4464" y="2304"/>
              <a:ext cx="0" cy="240"/>
            </a:xfrm>
            <a:prstGeom prst="line">
              <a:avLst/>
            </a:prstGeom>
            <a:noFill/>
            <a:ln w="9525">
              <a:solidFill>
                <a:schemeClr val="tx1"/>
              </a:solidFill>
              <a:round/>
              <a:headEnd/>
              <a:tailEnd/>
            </a:ln>
            <a:effectLst/>
          </p:spPr>
          <p:txBody>
            <a:bodyPr/>
            <a:lstStyle/>
            <a:p>
              <a:endParaRPr lang="en-US"/>
            </a:p>
          </p:txBody>
        </p:sp>
        <p:sp>
          <p:nvSpPr>
            <p:cNvPr id="517191" name="Line 71"/>
            <p:cNvSpPr>
              <a:spLocks noChangeShapeType="1"/>
            </p:cNvSpPr>
            <p:nvPr/>
          </p:nvSpPr>
          <p:spPr bwMode="auto">
            <a:xfrm>
              <a:off x="4512" y="2304"/>
              <a:ext cx="0" cy="240"/>
            </a:xfrm>
            <a:prstGeom prst="line">
              <a:avLst/>
            </a:prstGeom>
            <a:noFill/>
            <a:ln w="9525">
              <a:solidFill>
                <a:schemeClr val="tx1"/>
              </a:solidFill>
              <a:round/>
              <a:headEnd/>
              <a:tailEnd/>
            </a:ln>
            <a:effectLst/>
          </p:spPr>
          <p:txBody>
            <a:bodyPr/>
            <a:lstStyle/>
            <a:p>
              <a:endParaRPr lang="en-US"/>
            </a:p>
          </p:txBody>
        </p:sp>
      </p:grpSp>
      <p:sp>
        <p:nvSpPr>
          <p:cNvPr id="517192" name="Oval 72"/>
          <p:cNvSpPr>
            <a:spLocks noChangeArrowheads="1"/>
          </p:cNvSpPr>
          <p:nvPr/>
        </p:nvSpPr>
        <p:spPr bwMode="auto">
          <a:xfrm>
            <a:off x="4133850" y="5402263"/>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517193" name="Line 73"/>
          <p:cNvSpPr>
            <a:spLocks noChangeShapeType="1"/>
          </p:cNvSpPr>
          <p:nvPr/>
        </p:nvSpPr>
        <p:spPr bwMode="auto">
          <a:xfrm flipH="1">
            <a:off x="4286250" y="54784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194" name="Line 74"/>
          <p:cNvSpPr>
            <a:spLocks noChangeShapeType="1"/>
          </p:cNvSpPr>
          <p:nvPr/>
        </p:nvSpPr>
        <p:spPr bwMode="auto">
          <a:xfrm flipH="1">
            <a:off x="3981450" y="54784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195" name="Line 75"/>
          <p:cNvSpPr>
            <a:spLocks noChangeShapeType="1"/>
          </p:cNvSpPr>
          <p:nvPr/>
        </p:nvSpPr>
        <p:spPr bwMode="auto">
          <a:xfrm flipV="1">
            <a:off x="4210050" y="5554663"/>
            <a:ext cx="0" cy="228600"/>
          </a:xfrm>
          <a:prstGeom prst="line">
            <a:avLst/>
          </a:prstGeom>
          <a:noFill/>
          <a:ln w="9525">
            <a:solidFill>
              <a:schemeClr val="tx1"/>
            </a:solidFill>
            <a:round/>
            <a:headEnd/>
            <a:tailEnd type="triangle" w="med" len="med"/>
          </a:ln>
          <a:effectLst/>
        </p:spPr>
        <p:txBody>
          <a:bodyPr/>
          <a:lstStyle/>
          <a:p>
            <a:endParaRPr lang="en-US"/>
          </a:p>
        </p:txBody>
      </p:sp>
      <p:sp>
        <p:nvSpPr>
          <p:cNvPr id="517196" name="Text Box 76"/>
          <p:cNvSpPr txBox="1">
            <a:spLocks noChangeArrowheads="1"/>
          </p:cNvSpPr>
          <p:nvPr/>
        </p:nvSpPr>
        <p:spPr bwMode="auto">
          <a:xfrm>
            <a:off x="3829050" y="5783263"/>
            <a:ext cx="876300" cy="274637"/>
          </a:xfrm>
          <a:prstGeom prst="rect">
            <a:avLst/>
          </a:prstGeom>
          <a:noFill/>
          <a:ln w="9525">
            <a:noFill/>
            <a:miter lim="800000"/>
            <a:headEnd/>
            <a:tailEnd/>
          </a:ln>
          <a:effectLst/>
        </p:spPr>
        <p:txBody>
          <a:bodyPr wrap="none">
            <a:spAutoFit/>
          </a:bodyPr>
          <a:lstStyle/>
          <a:p>
            <a:pPr algn="l"/>
            <a:r>
              <a:rPr lang="en-US"/>
              <a:t>Trigger L2</a:t>
            </a:r>
          </a:p>
        </p:txBody>
      </p:sp>
      <p:sp>
        <p:nvSpPr>
          <p:cNvPr id="517197" name="Rectangle 77"/>
          <p:cNvSpPr>
            <a:spLocks noChangeArrowheads="1"/>
          </p:cNvSpPr>
          <p:nvPr/>
        </p:nvSpPr>
        <p:spPr bwMode="auto">
          <a:xfrm>
            <a:off x="3676650" y="5249863"/>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517198" name="Line 78"/>
          <p:cNvSpPr>
            <a:spLocks noChangeShapeType="1"/>
          </p:cNvSpPr>
          <p:nvPr/>
        </p:nvSpPr>
        <p:spPr bwMode="auto">
          <a:xfrm>
            <a:off x="3752850" y="5249863"/>
            <a:ext cx="0" cy="457200"/>
          </a:xfrm>
          <a:prstGeom prst="line">
            <a:avLst/>
          </a:prstGeom>
          <a:noFill/>
          <a:ln w="9525">
            <a:solidFill>
              <a:schemeClr val="tx1"/>
            </a:solidFill>
            <a:round/>
            <a:headEnd/>
            <a:tailEnd/>
          </a:ln>
          <a:effectLst/>
        </p:spPr>
        <p:txBody>
          <a:bodyPr/>
          <a:lstStyle/>
          <a:p>
            <a:endParaRPr lang="en-US"/>
          </a:p>
        </p:txBody>
      </p:sp>
      <p:sp>
        <p:nvSpPr>
          <p:cNvPr id="517199" name="Line 79"/>
          <p:cNvSpPr>
            <a:spLocks noChangeShapeType="1"/>
          </p:cNvSpPr>
          <p:nvPr/>
        </p:nvSpPr>
        <p:spPr bwMode="auto">
          <a:xfrm>
            <a:off x="3829050" y="5249863"/>
            <a:ext cx="0" cy="457200"/>
          </a:xfrm>
          <a:prstGeom prst="line">
            <a:avLst/>
          </a:prstGeom>
          <a:noFill/>
          <a:ln w="9525">
            <a:solidFill>
              <a:schemeClr val="tx1"/>
            </a:solidFill>
            <a:round/>
            <a:headEnd/>
            <a:tailEnd/>
          </a:ln>
          <a:effectLst/>
        </p:spPr>
        <p:txBody>
          <a:bodyPr/>
          <a:lstStyle/>
          <a:p>
            <a:endParaRPr lang="en-US"/>
          </a:p>
        </p:txBody>
      </p:sp>
      <p:sp>
        <p:nvSpPr>
          <p:cNvPr id="517200" name="Line 80"/>
          <p:cNvSpPr>
            <a:spLocks noChangeShapeType="1"/>
          </p:cNvSpPr>
          <p:nvPr/>
        </p:nvSpPr>
        <p:spPr bwMode="auto">
          <a:xfrm>
            <a:off x="3905250" y="5249863"/>
            <a:ext cx="0" cy="457200"/>
          </a:xfrm>
          <a:prstGeom prst="line">
            <a:avLst/>
          </a:prstGeom>
          <a:noFill/>
          <a:ln w="9525">
            <a:solidFill>
              <a:schemeClr val="tx1"/>
            </a:solidFill>
            <a:round/>
            <a:headEnd/>
            <a:tailEnd/>
          </a:ln>
          <a:effectLst/>
        </p:spPr>
        <p:txBody>
          <a:bodyPr/>
          <a:lstStyle/>
          <a:p>
            <a:endParaRPr lang="en-US"/>
          </a:p>
        </p:txBody>
      </p:sp>
      <p:sp>
        <p:nvSpPr>
          <p:cNvPr id="517201" name="Rectangle 81"/>
          <p:cNvSpPr>
            <a:spLocks noChangeArrowheads="1"/>
          </p:cNvSpPr>
          <p:nvPr/>
        </p:nvSpPr>
        <p:spPr bwMode="auto">
          <a:xfrm>
            <a:off x="2609850" y="5249863"/>
            <a:ext cx="914400" cy="457200"/>
          </a:xfrm>
          <a:prstGeom prst="rect">
            <a:avLst/>
          </a:prstGeom>
          <a:solidFill>
            <a:srgbClr val="CCCCFF"/>
          </a:solidFill>
          <a:ln w="9525">
            <a:solidFill>
              <a:schemeClr val="tx1"/>
            </a:solidFill>
            <a:miter lim="800000"/>
            <a:headEnd/>
            <a:tailEnd/>
          </a:ln>
          <a:effectLst/>
        </p:spPr>
        <p:txBody>
          <a:bodyPr wrap="none" anchor="ctr"/>
          <a:lstStyle/>
          <a:p>
            <a:r>
              <a:rPr lang="en-US"/>
              <a:t>Zero-</a:t>
            </a:r>
          </a:p>
          <a:p>
            <a:r>
              <a:rPr lang="en-US"/>
              <a:t>suppression</a:t>
            </a:r>
          </a:p>
        </p:txBody>
      </p:sp>
      <p:sp>
        <p:nvSpPr>
          <p:cNvPr id="517202" name="Rectangle 82"/>
          <p:cNvSpPr>
            <a:spLocks noChangeArrowheads="1"/>
          </p:cNvSpPr>
          <p:nvPr/>
        </p:nvSpPr>
        <p:spPr bwMode="auto">
          <a:xfrm>
            <a:off x="1771650" y="5249863"/>
            <a:ext cx="685800" cy="457200"/>
          </a:xfrm>
          <a:prstGeom prst="rect">
            <a:avLst/>
          </a:prstGeom>
          <a:solidFill>
            <a:srgbClr val="66CCFF"/>
          </a:solidFill>
          <a:ln w="9525">
            <a:solidFill>
              <a:schemeClr val="tx1"/>
            </a:solidFill>
            <a:miter lim="800000"/>
            <a:headEnd/>
            <a:tailEnd/>
          </a:ln>
          <a:effectLst/>
        </p:spPr>
        <p:txBody>
          <a:bodyPr wrap="none" anchor="ctr"/>
          <a:lstStyle/>
          <a:p>
            <a:r>
              <a:rPr lang="en-US"/>
              <a:t>Data </a:t>
            </a:r>
          </a:p>
          <a:p>
            <a:r>
              <a:rPr lang="en-US"/>
              <a:t>formatting</a:t>
            </a:r>
          </a:p>
        </p:txBody>
      </p:sp>
      <p:sp>
        <p:nvSpPr>
          <p:cNvPr id="517203" name="Line 83"/>
          <p:cNvSpPr>
            <a:spLocks noChangeShapeType="1"/>
          </p:cNvSpPr>
          <p:nvPr/>
        </p:nvSpPr>
        <p:spPr bwMode="auto">
          <a:xfrm flipH="1">
            <a:off x="3524250" y="54784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04" name="Rectangle 84"/>
          <p:cNvSpPr>
            <a:spLocks noChangeArrowheads="1"/>
          </p:cNvSpPr>
          <p:nvPr/>
        </p:nvSpPr>
        <p:spPr bwMode="auto">
          <a:xfrm>
            <a:off x="6191250" y="5478463"/>
            <a:ext cx="304800" cy="457200"/>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517205" name="Line 85"/>
          <p:cNvSpPr>
            <a:spLocks noChangeShapeType="1"/>
          </p:cNvSpPr>
          <p:nvPr/>
        </p:nvSpPr>
        <p:spPr bwMode="auto">
          <a:xfrm>
            <a:off x="6267450" y="5478463"/>
            <a:ext cx="0" cy="457200"/>
          </a:xfrm>
          <a:prstGeom prst="line">
            <a:avLst/>
          </a:prstGeom>
          <a:noFill/>
          <a:ln w="9525">
            <a:solidFill>
              <a:schemeClr val="tx1"/>
            </a:solidFill>
            <a:round/>
            <a:headEnd/>
            <a:tailEnd/>
          </a:ln>
          <a:effectLst/>
        </p:spPr>
        <p:txBody>
          <a:bodyPr/>
          <a:lstStyle/>
          <a:p>
            <a:endParaRPr lang="en-US"/>
          </a:p>
        </p:txBody>
      </p:sp>
      <p:sp>
        <p:nvSpPr>
          <p:cNvPr id="517206" name="Line 86"/>
          <p:cNvSpPr>
            <a:spLocks noChangeShapeType="1"/>
          </p:cNvSpPr>
          <p:nvPr/>
        </p:nvSpPr>
        <p:spPr bwMode="auto">
          <a:xfrm>
            <a:off x="6343650" y="5478463"/>
            <a:ext cx="0" cy="457200"/>
          </a:xfrm>
          <a:prstGeom prst="line">
            <a:avLst/>
          </a:prstGeom>
          <a:noFill/>
          <a:ln w="9525">
            <a:solidFill>
              <a:schemeClr val="tx1"/>
            </a:solidFill>
            <a:round/>
            <a:headEnd/>
            <a:tailEnd/>
          </a:ln>
          <a:effectLst/>
        </p:spPr>
        <p:txBody>
          <a:bodyPr/>
          <a:lstStyle/>
          <a:p>
            <a:endParaRPr lang="en-US"/>
          </a:p>
        </p:txBody>
      </p:sp>
      <p:sp>
        <p:nvSpPr>
          <p:cNvPr id="517207" name="Line 87"/>
          <p:cNvSpPr>
            <a:spLocks noChangeShapeType="1"/>
          </p:cNvSpPr>
          <p:nvPr/>
        </p:nvSpPr>
        <p:spPr bwMode="auto">
          <a:xfrm>
            <a:off x="6419850" y="5478463"/>
            <a:ext cx="0" cy="457200"/>
          </a:xfrm>
          <a:prstGeom prst="line">
            <a:avLst/>
          </a:prstGeom>
          <a:noFill/>
          <a:ln w="9525">
            <a:solidFill>
              <a:schemeClr val="tx1"/>
            </a:solidFill>
            <a:round/>
            <a:headEnd/>
            <a:tailEnd/>
          </a:ln>
          <a:effectLst/>
        </p:spPr>
        <p:txBody>
          <a:bodyPr/>
          <a:lstStyle/>
          <a:p>
            <a:endParaRPr lang="en-US"/>
          </a:p>
        </p:txBody>
      </p:sp>
      <p:sp>
        <p:nvSpPr>
          <p:cNvPr id="517208" name="Line 88"/>
          <p:cNvSpPr>
            <a:spLocks noChangeShapeType="1"/>
          </p:cNvSpPr>
          <p:nvPr/>
        </p:nvSpPr>
        <p:spPr bwMode="auto">
          <a:xfrm flipH="1">
            <a:off x="5962650" y="5707063"/>
            <a:ext cx="228600" cy="0"/>
          </a:xfrm>
          <a:prstGeom prst="line">
            <a:avLst/>
          </a:prstGeom>
          <a:noFill/>
          <a:ln w="9525">
            <a:solidFill>
              <a:schemeClr val="tx1"/>
            </a:solidFill>
            <a:round/>
            <a:headEnd/>
            <a:tailEnd type="triangle" w="med" len="med"/>
          </a:ln>
          <a:effectLst/>
        </p:spPr>
        <p:txBody>
          <a:bodyPr/>
          <a:lstStyle/>
          <a:p>
            <a:endParaRPr lang="en-US"/>
          </a:p>
        </p:txBody>
      </p:sp>
      <p:sp>
        <p:nvSpPr>
          <p:cNvPr id="517209" name="Line 89"/>
          <p:cNvSpPr>
            <a:spLocks noChangeShapeType="1"/>
          </p:cNvSpPr>
          <p:nvPr/>
        </p:nvSpPr>
        <p:spPr bwMode="auto">
          <a:xfrm flipH="1">
            <a:off x="1466850" y="5478463"/>
            <a:ext cx="304800" cy="0"/>
          </a:xfrm>
          <a:prstGeom prst="line">
            <a:avLst/>
          </a:prstGeom>
          <a:noFill/>
          <a:ln w="9525">
            <a:solidFill>
              <a:schemeClr val="tx1"/>
            </a:solidFill>
            <a:round/>
            <a:headEnd/>
            <a:tailEnd type="triangle" w="med" len="med"/>
          </a:ln>
          <a:effectLst/>
        </p:spPr>
        <p:txBody>
          <a:bodyPr/>
          <a:lstStyle/>
          <a:p>
            <a:endParaRPr lang="en-US"/>
          </a:p>
        </p:txBody>
      </p:sp>
      <p:sp>
        <p:nvSpPr>
          <p:cNvPr id="517210" name="Text Box 90"/>
          <p:cNvSpPr txBox="1">
            <a:spLocks noChangeArrowheads="1"/>
          </p:cNvSpPr>
          <p:nvPr/>
        </p:nvSpPr>
        <p:spPr bwMode="auto">
          <a:xfrm>
            <a:off x="933450" y="5326063"/>
            <a:ext cx="514350" cy="274637"/>
          </a:xfrm>
          <a:prstGeom prst="rect">
            <a:avLst/>
          </a:prstGeom>
          <a:noFill/>
          <a:ln w="9525">
            <a:noFill/>
            <a:miter lim="800000"/>
            <a:headEnd/>
            <a:tailEnd/>
          </a:ln>
          <a:effectLst/>
        </p:spPr>
        <p:txBody>
          <a:bodyPr wrap="none">
            <a:spAutoFit/>
          </a:bodyPr>
          <a:lstStyle/>
          <a:p>
            <a:pPr algn="l"/>
            <a:r>
              <a:rPr lang="en-US"/>
              <a:t>DAQ</a:t>
            </a:r>
          </a:p>
        </p:txBody>
      </p:sp>
      <p:sp>
        <p:nvSpPr>
          <p:cNvPr id="517211" name="Rectangle 91"/>
          <p:cNvSpPr>
            <a:spLocks noChangeArrowheads="1"/>
          </p:cNvSpPr>
          <p:nvPr/>
        </p:nvSpPr>
        <p:spPr bwMode="auto">
          <a:xfrm>
            <a:off x="5734050" y="5021263"/>
            <a:ext cx="228600" cy="838200"/>
          </a:xfrm>
          <a:prstGeom prst="rect">
            <a:avLst/>
          </a:prstGeom>
          <a:solidFill>
            <a:schemeClr val="accent1"/>
          </a:solidFill>
          <a:ln w="9525">
            <a:solidFill>
              <a:schemeClr val="tx1"/>
            </a:solidFill>
            <a:miter lim="800000"/>
            <a:headEnd/>
            <a:tailEnd/>
          </a:ln>
          <a:effectLst/>
        </p:spPr>
        <p:txBody>
          <a:bodyPr vert="eaVert" wrap="none" anchor="ctr"/>
          <a:lstStyle/>
          <a:p>
            <a:r>
              <a:rPr lang="en-US"/>
              <a:t>MUX</a:t>
            </a:r>
          </a:p>
        </p:txBody>
      </p:sp>
      <p:sp>
        <p:nvSpPr>
          <p:cNvPr id="517212" name="Line 92"/>
          <p:cNvSpPr>
            <a:spLocks noChangeShapeType="1"/>
          </p:cNvSpPr>
          <p:nvPr/>
        </p:nvSpPr>
        <p:spPr bwMode="auto">
          <a:xfrm flipH="1">
            <a:off x="5962650" y="55546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13" name="Line 93"/>
          <p:cNvSpPr>
            <a:spLocks noChangeShapeType="1"/>
          </p:cNvSpPr>
          <p:nvPr/>
        </p:nvSpPr>
        <p:spPr bwMode="auto">
          <a:xfrm flipH="1">
            <a:off x="5962650" y="54022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14" name="Line 94"/>
          <p:cNvSpPr>
            <a:spLocks noChangeShapeType="1"/>
          </p:cNvSpPr>
          <p:nvPr/>
        </p:nvSpPr>
        <p:spPr bwMode="auto">
          <a:xfrm flipH="1">
            <a:off x="5962650" y="52498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15" name="Line 95"/>
          <p:cNvSpPr>
            <a:spLocks noChangeShapeType="1"/>
          </p:cNvSpPr>
          <p:nvPr/>
        </p:nvSpPr>
        <p:spPr bwMode="auto">
          <a:xfrm flipH="1">
            <a:off x="5200650" y="5478463"/>
            <a:ext cx="533400" cy="0"/>
          </a:xfrm>
          <a:prstGeom prst="line">
            <a:avLst/>
          </a:prstGeom>
          <a:noFill/>
          <a:ln w="9525">
            <a:solidFill>
              <a:schemeClr val="tx1"/>
            </a:solidFill>
            <a:round/>
            <a:headEnd/>
            <a:tailEnd type="triangle" w="med" len="med"/>
          </a:ln>
          <a:effectLst/>
        </p:spPr>
        <p:txBody>
          <a:bodyPr/>
          <a:lstStyle/>
          <a:p>
            <a:endParaRPr lang="en-US"/>
          </a:p>
        </p:txBody>
      </p:sp>
      <p:sp>
        <p:nvSpPr>
          <p:cNvPr id="517216" name="Oval 96"/>
          <p:cNvSpPr>
            <a:spLocks noChangeArrowheads="1"/>
          </p:cNvSpPr>
          <p:nvPr/>
        </p:nvSpPr>
        <p:spPr bwMode="auto">
          <a:xfrm>
            <a:off x="5505450" y="5478463"/>
            <a:ext cx="76200" cy="152400"/>
          </a:xfrm>
          <a:prstGeom prst="ellipse">
            <a:avLst/>
          </a:prstGeom>
          <a:noFill/>
          <a:ln w="9525">
            <a:solidFill>
              <a:schemeClr val="tx1"/>
            </a:solidFill>
            <a:round/>
            <a:headEnd/>
            <a:tailEnd/>
          </a:ln>
          <a:effectLst/>
        </p:spPr>
        <p:txBody>
          <a:bodyPr wrap="none" anchor="ctr"/>
          <a:lstStyle/>
          <a:p>
            <a:endParaRPr lang="en-US"/>
          </a:p>
        </p:txBody>
      </p:sp>
      <p:sp>
        <p:nvSpPr>
          <p:cNvPr id="517217" name="Text Box 97"/>
          <p:cNvSpPr txBox="1">
            <a:spLocks noChangeArrowheads="1"/>
          </p:cNvSpPr>
          <p:nvPr/>
        </p:nvSpPr>
        <p:spPr bwMode="auto">
          <a:xfrm>
            <a:off x="6175375" y="4597400"/>
            <a:ext cx="842963" cy="274638"/>
          </a:xfrm>
          <a:prstGeom prst="rect">
            <a:avLst/>
          </a:prstGeom>
          <a:noFill/>
          <a:ln w="9525">
            <a:noFill/>
            <a:miter lim="800000"/>
            <a:headEnd/>
            <a:tailEnd/>
          </a:ln>
          <a:effectLst/>
        </p:spPr>
        <p:txBody>
          <a:bodyPr wrap="none">
            <a:spAutoFit/>
          </a:bodyPr>
          <a:lstStyle/>
          <a:p>
            <a:pPr algn="l"/>
            <a:r>
              <a:rPr lang="en-US"/>
              <a:t>Front-end</a:t>
            </a:r>
          </a:p>
        </p:txBody>
      </p:sp>
      <p:sp>
        <p:nvSpPr>
          <p:cNvPr id="517218" name="Text Box 98"/>
          <p:cNvSpPr txBox="1">
            <a:spLocks noChangeArrowheads="1"/>
          </p:cNvSpPr>
          <p:nvPr/>
        </p:nvSpPr>
        <p:spPr bwMode="auto">
          <a:xfrm>
            <a:off x="2593975" y="4597400"/>
            <a:ext cx="1139825" cy="274638"/>
          </a:xfrm>
          <a:prstGeom prst="rect">
            <a:avLst/>
          </a:prstGeom>
          <a:noFill/>
          <a:ln w="9525">
            <a:noFill/>
            <a:miter lim="800000"/>
            <a:headEnd/>
            <a:tailEnd/>
          </a:ln>
          <a:effectLst/>
        </p:spPr>
        <p:txBody>
          <a:bodyPr wrap="none">
            <a:spAutoFit/>
          </a:bodyPr>
          <a:lstStyle/>
          <a:p>
            <a:pPr algn="l"/>
            <a:r>
              <a:rPr lang="en-US"/>
              <a:t>DAQ interface</a:t>
            </a:r>
          </a:p>
        </p:txBody>
      </p:sp>
      <p:sp>
        <p:nvSpPr>
          <p:cNvPr id="517219" name="Line 99"/>
          <p:cNvSpPr>
            <a:spLocks noChangeShapeType="1"/>
          </p:cNvSpPr>
          <p:nvPr/>
        </p:nvSpPr>
        <p:spPr bwMode="auto">
          <a:xfrm flipH="1">
            <a:off x="5200650" y="53260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20" name="Line 100"/>
          <p:cNvSpPr>
            <a:spLocks noChangeShapeType="1"/>
          </p:cNvSpPr>
          <p:nvPr/>
        </p:nvSpPr>
        <p:spPr bwMode="auto">
          <a:xfrm flipH="1">
            <a:off x="5200650" y="56308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21" name="Line 101"/>
          <p:cNvSpPr>
            <a:spLocks noChangeShapeType="1"/>
          </p:cNvSpPr>
          <p:nvPr/>
        </p:nvSpPr>
        <p:spPr bwMode="auto">
          <a:xfrm flipH="1">
            <a:off x="5200650" y="57832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22" name="Line 102"/>
          <p:cNvSpPr>
            <a:spLocks noChangeShapeType="1"/>
          </p:cNvSpPr>
          <p:nvPr/>
        </p:nvSpPr>
        <p:spPr bwMode="auto">
          <a:xfrm flipH="1">
            <a:off x="5200650" y="5173663"/>
            <a:ext cx="152400" cy="0"/>
          </a:xfrm>
          <a:prstGeom prst="line">
            <a:avLst/>
          </a:prstGeom>
          <a:noFill/>
          <a:ln w="9525">
            <a:solidFill>
              <a:schemeClr val="tx1"/>
            </a:solidFill>
            <a:round/>
            <a:headEnd/>
            <a:tailEnd type="triangle" w="med" len="med"/>
          </a:ln>
          <a:effectLst/>
        </p:spPr>
        <p:txBody>
          <a:bodyPr/>
          <a:lstStyle/>
          <a:p>
            <a:endParaRPr lang="en-US"/>
          </a:p>
        </p:txBody>
      </p:sp>
      <p:sp>
        <p:nvSpPr>
          <p:cNvPr id="517223" name="Line 103"/>
          <p:cNvSpPr>
            <a:spLocks noChangeShapeType="1"/>
          </p:cNvSpPr>
          <p:nvPr/>
        </p:nvSpPr>
        <p:spPr bwMode="auto">
          <a:xfrm flipH="1">
            <a:off x="2457450" y="5478463"/>
            <a:ext cx="152400" cy="0"/>
          </a:xfrm>
          <a:prstGeom prst="line">
            <a:avLst/>
          </a:prstGeom>
          <a:noFill/>
          <a:ln w="9525">
            <a:solidFill>
              <a:schemeClr val="tx1"/>
            </a:solidFill>
            <a:round/>
            <a:headEnd/>
            <a:tailEnd type="triangle" w="med" len="med"/>
          </a:ln>
          <a:effectLst/>
        </p:spPr>
        <p:txBody>
          <a:bodyPr/>
          <a:lstStyle/>
          <a:p>
            <a:endParaRPr lang="en-US"/>
          </a:p>
        </p:txBody>
      </p:sp>
      <p:sp>
        <p:nvSpPr>
          <p:cNvPr id="69" name="Slide Number Placeholder 68"/>
          <p:cNvSpPr>
            <a:spLocks noGrp="1"/>
          </p:cNvSpPr>
          <p:nvPr>
            <p:ph type="sldNum" sz="quarter" idx="11"/>
          </p:nvPr>
        </p:nvSpPr>
        <p:spPr/>
        <p:txBody>
          <a:bodyPr/>
          <a:lstStyle/>
          <a:p>
            <a:fld id="{9ECC0FC1-A78D-46C6-BB12-B0D98A81EE04}"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ooter Placeholder 4"/>
          <p:cNvSpPr>
            <a:spLocks noGrp="1"/>
          </p:cNvSpPr>
          <p:nvPr>
            <p:ph type="ftr" sz="quarter" idx="11"/>
          </p:nvPr>
        </p:nvSpPr>
        <p:spPr/>
        <p:txBody>
          <a:bodyPr/>
          <a:lstStyle/>
          <a:p>
            <a:r>
              <a:rPr lang="en-US" smtClean="0"/>
              <a:t>Intro to Detector Readout ISOTDAQ  2011, N. Neufeld CERN/PH</a:t>
            </a:r>
            <a:endParaRPr lang="en-US"/>
          </a:p>
        </p:txBody>
      </p:sp>
      <p:sp>
        <p:nvSpPr>
          <p:cNvPr id="180368" name="Line 144"/>
          <p:cNvSpPr>
            <a:spLocks noChangeShapeType="1"/>
          </p:cNvSpPr>
          <p:nvPr/>
        </p:nvSpPr>
        <p:spPr bwMode="auto">
          <a:xfrm>
            <a:off x="6661150" y="5445125"/>
            <a:ext cx="0" cy="360363"/>
          </a:xfrm>
          <a:prstGeom prst="line">
            <a:avLst/>
          </a:prstGeom>
          <a:noFill/>
          <a:ln w="9525">
            <a:solidFill>
              <a:schemeClr val="tx1"/>
            </a:solidFill>
            <a:round/>
            <a:headEnd/>
            <a:tailEnd/>
          </a:ln>
          <a:effectLst/>
        </p:spPr>
        <p:txBody>
          <a:bodyPr wrap="none" anchor="ctr"/>
          <a:lstStyle/>
          <a:p>
            <a:endParaRPr lang="en-US"/>
          </a:p>
        </p:txBody>
      </p:sp>
      <p:sp>
        <p:nvSpPr>
          <p:cNvPr id="180226" name="Rectangle 2"/>
          <p:cNvSpPr>
            <a:spLocks noGrp="1" noChangeArrowheads="1"/>
          </p:cNvSpPr>
          <p:nvPr>
            <p:ph type="title"/>
          </p:nvPr>
        </p:nvSpPr>
        <p:spPr/>
        <p:txBody>
          <a:bodyPr/>
          <a:lstStyle/>
          <a:p>
            <a:r>
              <a:rPr lang="en-US"/>
              <a:t>ADC architectures</a:t>
            </a:r>
          </a:p>
        </p:txBody>
      </p:sp>
      <p:sp>
        <p:nvSpPr>
          <p:cNvPr id="180227" name="Rectangle 3"/>
          <p:cNvSpPr>
            <a:spLocks noGrp="1" noChangeArrowheads="1"/>
          </p:cNvSpPr>
          <p:nvPr>
            <p:ph type="body" idx="1"/>
          </p:nvPr>
        </p:nvSpPr>
        <p:spPr>
          <a:xfrm>
            <a:off x="468313" y="981075"/>
            <a:ext cx="6299200" cy="5472113"/>
          </a:xfrm>
        </p:spPr>
        <p:txBody>
          <a:bodyPr>
            <a:normAutofit fontScale="70000" lnSpcReduction="20000"/>
          </a:bodyPr>
          <a:lstStyle/>
          <a:p>
            <a:r>
              <a:rPr lang="en-US"/>
              <a:t>Flash</a:t>
            </a:r>
          </a:p>
          <a:p>
            <a:pPr lvl="1"/>
            <a:r>
              <a:rPr lang="en-US"/>
              <a:t>A discriminator for each of the 2</a:t>
            </a:r>
            <a:r>
              <a:rPr lang="en-US" baseline="30000"/>
              <a:t>n</a:t>
            </a:r>
            <a:r>
              <a:rPr lang="en-US"/>
              <a:t> codes</a:t>
            </a:r>
          </a:p>
          <a:p>
            <a:pPr lvl="1"/>
            <a:r>
              <a:rPr lang="en-US"/>
              <a:t>New sample every clock cycle</a:t>
            </a:r>
          </a:p>
          <a:p>
            <a:pPr lvl="1"/>
            <a:r>
              <a:rPr lang="en-US"/>
              <a:t>Fast, large, lots of power, limited to ~8 bits</a:t>
            </a:r>
          </a:p>
          <a:p>
            <a:pPr lvl="1"/>
            <a:r>
              <a:rPr lang="en-US"/>
              <a:t>Can be split into two sub-ranging Flash</a:t>
            </a:r>
            <a:br>
              <a:rPr lang="en-US"/>
            </a:br>
            <a:r>
              <a:rPr lang="en-US"/>
              <a:t>2x2</a:t>
            </a:r>
            <a:r>
              <a:rPr lang="en-US" baseline="30000"/>
              <a:t>n/2 </a:t>
            </a:r>
            <a:r>
              <a:rPr lang="en-US"/>
              <a:t>discriminators: e.g. 16 instead of 256</a:t>
            </a:r>
            <a:br>
              <a:rPr lang="en-US"/>
            </a:br>
            <a:r>
              <a:rPr lang="en-US"/>
              <a:t>plus DAC</a:t>
            </a:r>
          </a:p>
          <a:p>
            <a:pPr lvl="2"/>
            <a:r>
              <a:rPr lang="en-US"/>
              <a:t>Needs sample and hold during the two stage </a:t>
            </a:r>
            <a:br>
              <a:rPr lang="en-US"/>
            </a:br>
            <a:r>
              <a:rPr lang="en-US"/>
              <a:t>conversion process</a:t>
            </a:r>
          </a:p>
          <a:p>
            <a:endParaRPr lang="en-US"/>
          </a:p>
          <a:p>
            <a:r>
              <a:rPr lang="en-US"/>
              <a:t>Ramp</a:t>
            </a:r>
          </a:p>
          <a:p>
            <a:pPr lvl="1"/>
            <a:r>
              <a:rPr lang="en-US"/>
              <a:t>Linear analog ramp and count clock cycles</a:t>
            </a:r>
          </a:p>
          <a:p>
            <a:pPr lvl="1"/>
            <a:r>
              <a:rPr lang="en-US"/>
              <a:t>Takes 2</a:t>
            </a:r>
            <a:r>
              <a:rPr lang="en-US" baseline="30000"/>
              <a:t>n </a:t>
            </a:r>
            <a:r>
              <a:rPr lang="en-US"/>
              <a:t>clock cycles</a:t>
            </a:r>
          </a:p>
          <a:p>
            <a:pPr lvl="1"/>
            <a:r>
              <a:rPr lang="en-US"/>
              <a:t>Slow, small, low power, can be made with large resolution</a:t>
            </a:r>
          </a:p>
          <a:p>
            <a:pPr lvl="1"/>
            <a:endParaRPr lang="en-US"/>
          </a:p>
        </p:txBody>
      </p:sp>
      <p:grpSp>
        <p:nvGrpSpPr>
          <p:cNvPr id="2" name="Group 79"/>
          <p:cNvGrpSpPr>
            <a:grpSpLocks/>
          </p:cNvGrpSpPr>
          <p:nvPr/>
        </p:nvGrpSpPr>
        <p:grpSpPr bwMode="auto">
          <a:xfrm>
            <a:off x="7019925" y="1089025"/>
            <a:ext cx="1295400" cy="2117725"/>
            <a:chOff x="1905" y="1865"/>
            <a:chExt cx="816" cy="1334"/>
          </a:xfrm>
        </p:grpSpPr>
        <p:sp>
          <p:nvSpPr>
            <p:cNvPr id="180262" name="AutoShape 38"/>
            <p:cNvSpPr>
              <a:spLocks noChangeArrowheads="1"/>
            </p:cNvSpPr>
            <p:nvPr/>
          </p:nvSpPr>
          <p:spPr bwMode="auto">
            <a:xfrm rot="5400000">
              <a:off x="2199" y="1956"/>
              <a:ext cx="227" cy="181"/>
            </a:xfrm>
            <a:prstGeom prst="triangle">
              <a:avLst>
                <a:gd name="adj" fmla="val 50000"/>
              </a:avLst>
            </a:prstGeom>
            <a:solidFill>
              <a:schemeClr val="bg1"/>
            </a:solidFill>
            <a:ln w="9525" algn="ctr">
              <a:solidFill>
                <a:schemeClr val="tx1"/>
              </a:solidFill>
              <a:miter lim="800000"/>
              <a:headEnd/>
              <a:tailEnd/>
            </a:ln>
            <a:effectLst/>
          </p:spPr>
          <p:txBody>
            <a:bodyPr rot="10800000" vert="eaVert" wrap="none" anchor="ctr"/>
            <a:lstStyle/>
            <a:p>
              <a:r>
                <a:rPr lang="en-US" sz="1000"/>
                <a:t>1</a:t>
              </a:r>
            </a:p>
          </p:txBody>
        </p:sp>
        <p:sp>
          <p:nvSpPr>
            <p:cNvPr id="180263" name="Line 39"/>
            <p:cNvSpPr>
              <a:spLocks noChangeShapeType="1"/>
            </p:cNvSpPr>
            <p:nvPr/>
          </p:nvSpPr>
          <p:spPr bwMode="auto">
            <a:xfrm flipH="1">
              <a:off x="2154" y="1979"/>
              <a:ext cx="68" cy="0"/>
            </a:xfrm>
            <a:prstGeom prst="line">
              <a:avLst/>
            </a:prstGeom>
            <a:noFill/>
            <a:ln w="9525">
              <a:solidFill>
                <a:schemeClr val="tx1"/>
              </a:solidFill>
              <a:round/>
              <a:headEnd/>
              <a:tailEnd/>
            </a:ln>
            <a:effectLst/>
          </p:spPr>
          <p:txBody>
            <a:bodyPr wrap="none" anchor="ctr"/>
            <a:lstStyle/>
            <a:p>
              <a:endParaRPr lang="en-US"/>
            </a:p>
          </p:txBody>
        </p:sp>
        <p:sp>
          <p:nvSpPr>
            <p:cNvPr id="180264" name="Line 40"/>
            <p:cNvSpPr>
              <a:spLocks noChangeShapeType="1"/>
            </p:cNvSpPr>
            <p:nvPr/>
          </p:nvSpPr>
          <p:spPr bwMode="auto">
            <a:xfrm flipH="1">
              <a:off x="2064" y="2115"/>
              <a:ext cx="158" cy="0"/>
            </a:xfrm>
            <a:prstGeom prst="line">
              <a:avLst/>
            </a:prstGeom>
            <a:noFill/>
            <a:ln w="9525">
              <a:solidFill>
                <a:schemeClr val="tx1"/>
              </a:solidFill>
              <a:round/>
              <a:headEnd/>
              <a:tailEnd/>
            </a:ln>
            <a:effectLst/>
          </p:spPr>
          <p:txBody>
            <a:bodyPr wrap="none" anchor="ctr"/>
            <a:lstStyle/>
            <a:p>
              <a:endParaRPr lang="en-US"/>
            </a:p>
          </p:txBody>
        </p:sp>
        <p:sp>
          <p:nvSpPr>
            <p:cNvPr id="180265" name="Line 41"/>
            <p:cNvSpPr>
              <a:spLocks noChangeShapeType="1"/>
            </p:cNvSpPr>
            <p:nvPr/>
          </p:nvSpPr>
          <p:spPr bwMode="auto">
            <a:xfrm>
              <a:off x="2404" y="2047"/>
              <a:ext cx="90" cy="0"/>
            </a:xfrm>
            <a:prstGeom prst="line">
              <a:avLst/>
            </a:prstGeom>
            <a:noFill/>
            <a:ln w="9525">
              <a:solidFill>
                <a:schemeClr val="tx1"/>
              </a:solidFill>
              <a:round/>
              <a:headEnd/>
              <a:tailEnd/>
            </a:ln>
            <a:effectLst/>
          </p:spPr>
          <p:txBody>
            <a:bodyPr wrap="none" anchor="ctr"/>
            <a:lstStyle/>
            <a:p>
              <a:endParaRPr lang="en-US"/>
            </a:p>
          </p:txBody>
        </p:sp>
        <p:sp>
          <p:nvSpPr>
            <p:cNvPr id="180266" name="Rectangle 42"/>
            <p:cNvSpPr>
              <a:spLocks noChangeArrowheads="1"/>
            </p:cNvSpPr>
            <p:nvPr/>
          </p:nvSpPr>
          <p:spPr bwMode="auto">
            <a:xfrm>
              <a:off x="2041" y="1956"/>
              <a:ext cx="45" cy="113"/>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sp>
          <p:nvSpPr>
            <p:cNvPr id="180267" name="Line 43"/>
            <p:cNvSpPr>
              <a:spLocks noChangeShapeType="1"/>
            </p:cNvSpPr>
            <p:nvPr/>
          </p:nvSpPr>
          <p:spPr bwMode="auto">
            <a:xfrm>
              <a:off x="2064" y="2069"/>
              <a:ext cx="0" cy="46"/>
            </a:xfrm>
            <a:prstGeom prst="line">
              <a:avLst/>
            </a:prstGeom>
            <a:noFill/>
            <a:ln w="9525">
              <a:solidFill>
                <a:schemeClr val="tx1"/>
              </a:solidFill>
              <a:round/>
              <a:headEnd/>
              <a:tailEnd/>
            </a:ln>
            <a:effectLst/>
          </p:spPr>
          <p:txBody>
            <a:bodyPr wrap="none" anchor="ctr"/>
            <a:lstStyle/>
            <a:p>
              <a:endParaRPr lang="en-US"/>
            </a:p>
          </p:txBody>
        </p:sp>
        <p:sp>
          <p:nvSpPr>
            <p:cNvPr id="180268" name="Line 44"/>
            <p:cNvSpPr>
              <a:spLocks noChangeShapeType="1"/>
            </p:cNvSpPr>
            <p:nvPr/>
          </p:nvSpPr>
          <p:spPr bwMode="auto">
            <a:xfrm flipV="1">
              <a:off x="2064" y="1865"/>
              <a:ext cx="0" cy="91"/>
            </a:xfrm>
            <a:prstGeom prst="line">
              <a:avLst/>
            </a:prstGeom>
            <a:noFill/>
            <a:ln w="9525">
              <a:solidFill>
                <a:schemeClr val="tx1"/>
              </a:solidFill>
              <a:round/>
              <a:headEnd/>
              <a:tailEnd/>
            </a:ln>
            <a:effectLst/>
          </p:spPr>
          <p:txBody>
            <a:bodyPr wrap="none" anchor="ctr"/>
            <a:lstStyle/>
            <a:p>
              <a:endParaRPr lang="en-US"/>
            </a:p>
          </p:txBody>
        </p:sp>
        <p:sp>
          <p:nvSpPr>
            <p:cNvPr id="180271" name="AutoShape 47"/>
            <p:cNvSpPr>
              <a:spLocks noChangeArrowheads="1"/>
            </p:cNvSpPr>
            <p:nvPr/>
          </p:nvSpPr>
          <p:spPr bwMode="auto">
            <a:xfrm rot="5400000">
              <a:off x="2199" y="2206"/>
              <a:ext cx="227" cy="181"/>
            </a:xfrm>
            <a:prstGeom prst="triangle">
              <a:avLst>
                <a:gd name="adj" fmla="val 50000"/>
              </a:avLst>
            </a:prstGeom>
            <a:solidFill>
              <a:schemeClr val="bg1"/>
            </a:solidFill>
            <a:ln w="9525" algn="ctr">
              <a:solidFill>
                <a:schemeClr val="tx1"/>
              </a:solidFill>
              <a:miter lim="800000"/>
              <a:headEnd/>
              <a:tailEnd/>
            </a:ln>
            <a:effectLst/>
          </p:spPr>
          <p:txBody>
            <a:bodyPr rot="10800000" vert="eaVert" wrap="none" anchor="ctr"/>
            <a:lstStyle/>
            <a:p>
              <a:r>
                <a:rPr lang="en-US" sz="1000"/>
                <a:t>2</a:t>
              </a:r>
            </a:p>
          </p:txBody>
        </p:sp>
        <p:sp>
          <p:nvSpPr>
            <p:cNvPr id="180272" name="Line 48"/>
            <p:cNvSpPr>
              <a:spLocks noChangeShapeType="1"/>
            </p:cNvSpPr>
            <p:nvPr/>
          </p:nvSpPr>
          <p:spPr bwMode="auto">
            <a:xfrm flipH="1">
              <a:off x="2154" y="2229"/>
              <a:ext cx="68" cy="0"/>
            </a:xfrm>
            <a:prstGeom prst="line">
              <a:avLst/>
            </a:prstGeom>
            <a:noFill/>
            <a:ln w="9525">
              <a:solidFill>
                <a:schemeClr val="tx1"/>
              </a:solidFill>
              <a:round/>
              <a:headEnd/>
              <a:tailEnd/>
            </a:ln>
            <a:effectLst/>
          </p:spPr>
          <p:txBody>
            <a:bodyPr wrap="none" anchor="ctr"/>
            <a:lstStyle/>
            <a:p>
              <a:endParaRPr lang="en-US"/>
            </a:p>
          </p:txBody>
        </p:sp>
        <p:sp>
          <p:nvSpPr>
            <p:cNvPr id="180273" name="Line 49"/>
            <p:cNvSpPr>
              <a:spLocks noChangeShapeType="1"/>
            </p:cNvSpPr>
            <p:nvPr/>
          </p:nvSpPr>
          <p:spPr bwMode="auto">
            <a:xfrm flipH="1">
              <a:off x="2064" y="2365"/>
              <a:ext cx="158" cy="0"/>
            </a:xfrm>
            <a:prstGeom prst="line">
              <a:avLst/>
            </a:prstGeom>
            <a:noFill/>
            <a:ln w="9525">
              <a:solidFill>
                <a:schemeClr val="tx1"/>
              </a:solidFill>
              <a:round/>
              <a:headEnd/>
              <a:tailEnd/>
            </a:ln>
            <a:effectLst/>
          </p:spPr>
          <p:txBody>
            <a:bodyPr wrap="none" anchor="ctr"/>
            <a:lstStyle/>
            <a:p>
              <a:endParaRPr lang="en-US"/>
            </a:p>
          </p:txBody>
        </p:sp>
        <p:sp>
          <p:nvSpPr>
            <p:cNvPr id="180274" name="Line 50"/>
            <p:cNvSpPr>
              <a:spLocks noChangeShapeType="1"/>
            </p:cNvSpPr>
            <p:nvPr/>
          </p:nvSpPr>
          <p:spPr bwMode="auto">
            <a:xfrm>
              <a:off x="2404" y="2297"/>
              <a:ext cx="90" cy="0"/>
            </a:xfrm>
            <a:prstGeom prst="line">
              <a:avLst/>
            </a:prstGeom>
            <a:noFill/>
            <a:ln w="9525">
              <a:solidFill>
                <a:schemeClr val="tx1"/>
              </a:solidFill>
              <a:round/>
              <a:headEnd/>
              <a:tailEnd/>
            </a:ln>
            <a:effectLst/>
          </p:spPr>
          <p:txBody>
            <a:bodyPr wrap="none" anchor="ctr"/>
            <a:lstStyle/>
            <a:p>
              <a:endParaRPr lang="en-US"/>
            </a:p>
          </p:txBody>
        </p:sp>
        <p:sp>
          <p:nvSpPr>
            <p:cNvPr id="180275" name="Rectangle 51"/>
            <p:cNvSpPr>
              <a:spLocks noChangeArrowheads="1"/>
            </p:cNvSpPr>
            <p:nvPr/>
          </p:nvSpPr>
          <p:spPr bwMode="auto">
            <a:xfrm>
              <a:off x="2041" y="2206"/>
              <a:ext cx="45" cy="113"/>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sp>
          <p:nvSpPr>
            <p:cNvPr id="180276" name="Line 52"/>
            <p:cNvSpPr>
              <a:spLocks noChangeShapeType="1"/>
            </p:cNvSpPr>
            <p:nvPr/>
          </p:nvSpPr>
          <p:spPr bwMode="auto">
            <a:xfrm>
              <a:off x="2064" y="2319"/>
              <a:ext cx="0" cy="46"/>
            </a:xfrm>
            <a:prstGeom prst="line">
              <a:avLst/>
            </a:prstGeom>
            <a:noFill/>
            <a:ln w="9525">
              <a:solidFill>
                <a:schemeClr val="tx1"/>
              </a:solidFill>
              <a:round/>
              <a:headEnd/>
              <a:tailEnd/>
            </a:ln>
            <a:effectLst/>
          </p:spPr>
          <p:txBody>
            <a:bodyPr wrap="none" anchor="ctr"/>
            <a:lstStyle/>
            <a:p>
              <a:endParaRPr lang="en-US"/>
            </a:p>
          </p:txBody>
        </p:sp>
        <p:sp>
          <p:nvSpPr>
            <p:cNvPr id="180277" name="Line 53"/>
            <p:cNvSpPr>
              <a:spLocks noChangeShapeType="1"/>
            </p:cNvSpPr>
            <p:nvPr/>
          </p:nvSpPr>
          <p:spPr bwMode="auto">
            <a:xfrm flipV="1">
              <a:off x="2064" y="2115"/>
              <a:ext cx="0" cy="91"/>
            </a:xfrm>
            <a:prstGeom prst="line">
              <a:avLst/>
            </a:prstGeom>
            <a:noFill/>
            <a:ln w="9525">
              <a:solidFill>
                <a:schemeClr val="tx1"/>
              </a:solidFill>
              <a:round/>
              <a:headEnd/>
              <a:tailEnd/>
            </a:ln>
            <a:effectLst/>
          </p:spPr>
          <p:txBody>
            <a:bodyPr wrap="none" anchor="ctr"/>
            <a:lstStyle/>
            <a:p>
              <a:endParaRPr lang="en-US"/>
            </a:p>
          </p:txBody>
        </p:sp>
        <p:sp>
          <p:nvSpPr>
            <p:cNvPr id="180279" name="AutoShape 55"/>
            <p:cNvSpPr>
              <a:spLocks noChangeArrowheads="1"/>
            </p:cNvSpPr>
            <p:nvPr/>
          </p:nvSpPr>
          <p:spPr bwMode="auto">
            <a:xfrm rot="5400000">
              <a:off x="2199" y="2455"/>
              <a:ext cx="227" cy="181"/>
            </a:xfrm>
            <a:prstGeom prst="triangle">
              <a:avLst>
                <a:gd name="adj" fmla="val 50000"/>
              </a:avLst>
            </a:prstGeom>
            <a:solidFill>
              <a:schemeClr val="bg1"/>
            </a:solidFill>
            <a:ln w="9525" algn="ctr">
              <a:solidFill>
                <a:schemeClr val="tx1"/>
              </a:solidFill>
              <a:miter lim="800000"/>
              <a:headEnd/>
              <a:tailEnd/>
            </a:ln>
            <a:effectLst/>
          </p:spPr>
          <p:txBody>
            <a:bodyPr rot="10800000" vert="eaVert" wrap="none" anchor="ctr"/>
            <a:lstStyle/>
            <a:p>
              <a:r>
                <a:rPr lang="en-US" sz="1000"/>
                <a:t>3</a:t>
              </a:r>
            </a:p>
          </p:txBody>
        </p:sp>
        <p:sp>
          <p:nvSpPr>
            <p:cNvPr id="180280" name="Line 56"/>
            <p:cNvSpPr>
              <a:spLocks noChangeShapeType="1"/>
            </p:cNvSpPr>
            <p:nvPr/>
          </p:nvSpPr>
          <p:spPr bwMode="auto">
            <a:xfrm flipH="1">
              <a:off x="2154" y="2478"/>
              <a:ext cx="68" cy="0"/>
            </a:xfrm>
            <a:prstGeom prst="line">
              <a:avLst/>
            </a:prstGeom>
            <a:noFill/>
            <a:ln w="9525">
              <a:solidFill>
                <a:schemeClr val="tx1"/>
              </a:solidFill>
              <a:round/>
              <a:headEnd/>
              <a:tailEnd/>
            </a:ln>
            <a:effectLst/>
          </p:spPr>
          <p:txBody>
            <a:bodyPr wrap="none" anchor="ctr"/>
            <a:lstStyle/>
            <a:p>
              <a:endParaRPr lang="en-US"/>
            </a:p>
          </p:txBody>
        </p:sp>
        <p:sp>
          <p:nvSpPr>
            <p:cNvPr id="180281" name="Line 57"/>
            <p:cNvSpPr>
              <a:spLocks noChangeShapeType="1"/>
            </p:cNvSpPr>
            <p:nvPr/>
          </p:nvSpPr>
          <p:spPr bwMode="auto">
            <a:xfrm flipH="1">
              <a:off x="2064" y="2614"/>
              <a:ext cx="158" cy="0"/>
            </a:xfrm>
            <a:prstGeom prst="line">
              <a:avLst/>
            </a:prstGeom>
            <a:noFill/>
            <a:ln w="9525">
              <a:solidFill>
                <a:schemeClr val="tx1"/>
              </a:solidFill>
              <a:round/>
              <a:headEnd/>
              <a:tailEnd/>
            </a:ln>
            <a:effectLst/>
          </p:spPr>
          <p:txBody>
            <a:bodyPr wrap="none" anchor="ctr"/>
            <a:lstStyle/>
            <a:p>
              <a:endParaRPr lang="en-US"/>
            </a:p>
          </p:txBody>
        </p:sp>
        <p:sp>
          <p:nvSpPr>
            <p:cNvPr id="180282" name="Line 58"/>
            <p:cNvSpPr>
              <a:spLocks noChangeShapeType="1"/>
            </p:cNvSpPr>
            <p:nvPr/>
          </p:nvSpPr>
          <p:spPr bwMode="auto">
            <a:xfrm>
              <a:off x="2404" y="2546"/>
              <a:ext cx="90" cy="0"/>
            </a:xfrm>
            <a:prstGeom prst="line">
              <a:avLst/>
            </a:prstGeom>
            <a:noFill/>
            <a:ln w="9525">
              <a:solidFill>
                <a:schemeClr val="tx1"/>
              </a:solidFill>
              <a:round/>
              <a:headEnd/>
              <a:tailEnd/>
            </a:ln>
            <a:effectLst/>
          </p:spPr>
          <p:txBody>
            <a:bodyPr wrap="none" anchor="ctr"/>
            <a:lstStyle/>
            <a:p>
              <a:endParaRPr lang="en-US"/>
            </a:p>
          </p:txBody>
        </p:sp>
        <p:sp>
          <p:nvSpPr>
            <p:cNvPr id="180283" name="Rectangle 59"/>
            <p:cNvSpPr>
              <a:spLocks noChangeArrowheads="1"/>
            </p:cNvSpPr>
            <p:nvPr/>
          </p:nvSpPr>
          <p:spPr bwMode="auto">
            <a:xfrm>
              <a:off x="2041" y="2455"/>
              <a:ext cx="45" cy="113"/>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sp>
          <p:nvSpPr>
            <p:cNvPr id="180284" name="Line 60"/>
            <p:cNvSpPr>
              <a:spLocks noChangeShapeType="1"/>
            </p:cNvSpPr>
            <p:nvPr/>
          </p:nvSpPr>
          <p:spPr bwMode="auto">
            <a:xfrm>
              <a:off x="2064" y="2568"/>
              <a:ext cx="0" cy="46"/>
            </a:xfrm>
            <a:prstGeom prst="line">
              <a:avLst/>
            </a:prstGeom>
            <a:noFill/>
            <a:ln w="9525">
              <a:solidFill>
                <a:schemeClr val="tx1"/>
              </a:solidFill>
              <a:round/>
              <a:headEnd/>
              <a:tailEnd/>
            </a:ln>
            <a:effectLst/>
          </p:spPr>
          <p:txBody>
            <a:bodyPr wrap="none" anchor="ctr"/>
            <a:lstStyle/>
            <a:p>
              <a:endParaRPr lang="en-US"/>
            </a:p>
          </p:txBody>
        </p:sp>
        <p:sp>
          <p:nvSpPr>
            <p:cNvPr id="180285" name="Line 61"/>
            <p:cNvSpPr>
              <a:spLocks noChangeShapeType="1"/>
            </p:cNvSpPr>
            <p:nvPr/>
          </p:nvSpPr>
          <p:spPr bwMode="auto">
            <a:xfrm flipV="1">
              <a:off x="2064" y="2364"/>
              <a:ext cx="0" cy="91"/>
            </a:xfrm>
            <a:prstGeom prst="line">
              <a:avLst/>
            </a:prstGeom>
            <a:noFill/>
            <a:ln w="9525">
              <a:solidFill>
                <a:schemeClr val="tx1"/>
              </a:solidFill>
              <a:round/>
              <a:headEnd/>
              <a:tailEnd/>
            </a:ln>
            <a:effectLst/>
          </p:spPr>
          <p:txBody>
            <a:bodyPr wrap="none" anchor="ctr"/>
            <a:lstStyle/>
            <a:p>
              <a:endParaRPr lang="en-US"/>
            </a:p>
          </p:txBody>
        </p:sp>
        <p:sp>
          <p:nvSpPr>
            <p:cNvPr id="180287" name="AutoShape 63"/>
            <p:cNvSpPr>
              <a:spLocks noChangeArrowheads="1"/>
            </p:cNvSpPr>
            <p:nvPr/>
          </p:nvSpPr>
          <p:spPr bwMode="auto">
            <a:xfrm rot="5400000">
              <a:off x="2199" y="2818"/>
              <a:ext cx="227" cy="181"/>
            </a:xfrm>
            <a:prstGeom prst="triangle">
              <a:avLst>
                <a:gd name="adj" fmla="val 50000"/>
              </a:avLst>
            </a:prstGeom>
            <a:solidFill>
              <a:schemeClr val="bg1"/>
            </a:solidFill>
            <a:ln w="9525" algn="ctr">
              <a:solidFill>
                <a:schemeClr val="tx1"/>
              </a:solidFill>
              <a:miter lim="800000"/>
              <a:headEnd/>
              <a:tailEnd/>
            </a:ln>
            <a:effectLst/>
          </p:spPr>
          <p:txBody>
            <a:bodyPr rot="10800000" vert="eaVert" wrap="none" anchor="ctr"/>
            <a:lstStyle/>
            <a:p>
              <a:r>
                <a:rPr lang="en-US" sz="1000"/>
                <a:t>2</a:t>
              </a:r>
              <a:r>
                <a:rPr lang="en-US" sz="1000" baseline="30000"/>
                <a:t>n</a:t>
              </a:r>
            </a:p>
          </p:txBody>
        </p:sp>
        <p:sp>
          <p:nvSpPr>
            <p:cNvPr id="180288" name="Line 64"/>
            <p:cNvSpPr>
              <a:spLocks noChangeShapeType="1"/>
            </p:cNvSpPr>
            <p:nvPr/>
          </p:nvSpPr>
          <p:spPr bwMode="auto">
            <a:xfrm flipH="1">
              <a:off x="2154" y="2841"/>
              <a:ext cx="68" cy="0"/>
            </a:xfrm>
            <a:prstGeom prst="line">
              <a:avLst/>
            </a:prstGeom>
            <a:noFill/>
            <a:ln w="9525">
              <a:solidFill>
                <a:schemeClr val="tx1"/>
              </a:solidFill>
              <a:round/>
              <a:headEnd/>
              <a:tailEnd/>
            </a:ln>
            <a:effectLst/>
          </p:spPr>
          <p:txBody>
            <a:bodyPr wrap="none" anchor="ctr"/>
            <a:lstStyle/>
            <a:p>
              <a:endParaRPr lang="en-US"/>
            </a:p>
          </p:txBody>
        </p:sp>
        <p:sp>
          <p:nvSpPr>
            <p:cNvPr id="180289" name="Line 65"/>
            <p:cNvSpPr>
              <a:spLocks noChangeShapeType="1"/>
            </p:cNvSpPr>
            <p:nvPr/>
          </p:nvSpPr>
          <p:spPr bwMode="auto">
            <a:xfrm flipH="1">
              <a:off x="2064" y="2977"/>
              <a:ext cx="158" cy="0"/>
            </a:xfrm>
            <a:prstGeom prst="line">
              <a:avLst/>
            </a:prstGeom>
            <a:noFill/>
            <a:ln w="9525">
              <a:solidFill>
                <a:schemeClr val="tx1"/>
              </a:solidFill>
              <a:round/>
              <a:headEnd/>
              <a:tailEnd/>
            </a:ln>
            <a:effectLst/>
          </p:spPr>
          <p:txBody>
            <a:bodyPr wrap="none" anchor="ctr"/>
            <a:lstStyle/>
            <a:p>
              <a:endParaRPr lang="en-US"/>
            </a:p>
          </p:txBody>
        </p:sp>
        <p:sp>
          <p:nvSpPr>
            <p:cNvPr id="180290" name="Line 66"/>
            <p:cNvSpPr>
              <a:spLocks noChangeShapeType="1"/>
            </p:cNvSpPr>
            <p:nvPr/>
          </p:nvSpPr>
          <p:spPr bwMode="auto">
            <a:xfrm>
              <a:off x="2404" y="2909"/>
              <a:ext cx="90" cy="0"/>
            </a:xfrm>
            <a:prstGeom prst="line">
              <a:avLst/>
            </a:prstGeom>
            <a:noFill/>
            <a:ln w="9525">
              <a:solidFill>
                <a:schemeClr val="tx1"/>
              </a:solidFill>
              <a:round/>
              <a:headEnd/>
              <a:tailEnd/>
            </a:ln>
            <a:effectLst/>
          </p:spPr>
          <p:txBody>
            <a:bodyPr wrap="none" anchor="ctr"/>
            <a:lstStyle/>
            <a:p>
              <a:endParaRPr lang="en-US"/>
            </a:p>
          </p:txBody>
        </p:sp>
        <p:sp>
          <p:nvSpPr>
            <p:cNvPr id="180291" name="Rectangle 67"/>
            <p:cNvSpPr>
              <a:spLocks noChangeArrowheads="1"/>
            </p:cNvSpPr>
            <p:nvPr/>
          </p:nvSpPr>
          <p:spPr bwMode="auto">
            <a:xfrm>
              <a:off x="2041" y="2818"/>
              <a:ext cx="45" cy="113"/>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sp>
          <p:nvSpPr>
            <p:cNvPr id="180292" name="Line 68"/>
            <p:cNvSpPr>
              <a:spLocks noChangeShapeType="1"/>
            </p:cNvSpPr>
            <p:nvPr/>
          </p:nvSpPr>
          <p:spPr bwMode="auto">
            <a:xfrm>
              <a:off x="2064" y="2931"/>
              <a:ext cx="0" cy="46"/>
            </a:xfrm>
            <a:prstGeom prst="line">
              <a:avLst/>
            </a:prstGeom>
            <a:noFill/>
            <a:ln w="9525">
              <a:solidFill>
                <a:schemeClr val="tx1"/>
              </a:solidFill>
              <a:round/>
              <a:headEnd/>
              <a:tailEnd/>
            </a:ln>
            <a:effectLst/>
          </p:spPr>
          <p:txBody>
            <a:bodyPr wrap="none" anchor="ctr"/>
            <a:lstStyle/>
            <a:p>
              <a:endParaRPr lang="en-US"/>
            </a:p>
          </p:txBody>
        </p:sp>
        <p:sp>
          <p:nvSpPr>
            <p:cNvPr id="180293" name="Line 69"/>
            <p:cNvSpPr>
              <a:spLocks noChangeShapeType="1"/>
            </p:cNvSpPr>
            <p:nvPr/>
          </p:nvSpPr>
          <p:spPr bwMode="auto">
            <a:xfrm flipV="1">
              <a:off x="2064" y="2727"/>
              <a:ext cx="0" cy="91"/>
            </a:xfrm>
            <a:prstGeom prst="line">
              <a:avLst/>
            </a:prstGeom>
            <a:noFill/>
            <a:ln w="9525">
              <a:solidFill>
                <a:schemeClr val="tx1"/>
              </a:solidFill>
              <a:round/>
              <a:headEnd/>
              <a:tailEnd/>
            </a:ln>
            <a:effectLst/>
          </p:spPr>
          <p:txBody>
            <a:bodyPr wrap="none" anchor="ctr"/>
            <a:lstStyle/>
            <a:p>
              <a:endParaRPr lang="en-US"/>
            </a:p>
          </p:txBody>
        </p:sp>
        <p:sp>
          <p:nvSpPr>
            <p:cNvPr id="180294" name="Line 70"/>
            <p:cNvSpPr>
              <a:spLocks noChangeShapeType="1"/>
            </p:cNvSpPr>
            <p:nvPr/>
          </p:nvSpPr>
          <p:spPr bwMode="auto">
            <a:xfrm>
              <a:off x="2154" y="1979"/>
              <a:ext cx="0" cy="680"/>
            </a:xfrm>
            <a:prstGeom prst="line">
              <a:avLst/>
            </a:prstGeom>
            <a:noFill/>
            <a:ln w="9525">
              <a:solidFill>
                <a:schemeClr val="tx1"/>
              </a:solidFill>
              <a:round/>
              <a:headEnd/>
              <a:tailEnd/>
            </a:ln>
            <a:effectLst/>
          </p:spPr>
          <p:txBody>
            <a:bodyPr wrap="none" anchor="ctr"/>
            <a:lstStyle/>
            <a:p>
              <a:endParaRPr lang="en-US"/>
            </a:p>
          </p:txBody>
        </p:sp>
        <p:sp>
          <p:nvSpPr>
            <p:cNvPr id="180295" name="Line 71"/>
            <p:cNvSpPr>
              <a:spLocks noChangeShapeType="1"/>
            </p:cNvSpPr>
            <p:nvPr/>
          </p:nvSpPr>
          <p:spPr bwMode="auto">
            <a:xfrm>
              <a:off x="2064" y="2614"/>
              <a:ext cx="0" cy="113"/>
            </a:xfrm>
            <a:prstGeom prst="line">
              <a:avLst/>
            </a:prstGeom>
            <a:noFill/>
            <a:ln w="9525">
              <a:solidFill>
                <a:schemeClr val="tx1"/>
              </a:solidFill>
              <a:prstDash val="dash"/>
              <a:round/>
              <a:headEnd/>
              <a:tailEnd/>
            </a:ln>
            <a:effectLst/>
          </p:spPr>
          <p:txBody>
            <a:bodyPr wrap="none" anchor="ctr"/>
            <a:lstStyle/>
            <a:p>
              <a:endParaRPr lang="en-US"/>
            </a:p>
          </p:txBody>
        </p:sp>
        <p:sp>
          <p:nvSpPr>
            <p:cNvPr id="180296" name="Line 72"/>
            <p:cNvSpPr>
              <a:spLocks noChangeShapeType="1"/>
            </p:cNvSpPr>
            <p:nvPr/>
          </p:nvSpPr>
          <p:spPr bwMode="auto">
            <a:xfrm>
              <a:off x="2154" y="2659"/>
              <a:ext cx="0" cy="181"/>
            </a:xfrm>
            <a:prstGeom prst="line">
              <a:avLst/>
            </a:prstGeom>
            <a:noFill/>
            <a:ln w="9525">
              <a:solidFill>
                <a:schemeClr val="tx1"/>
              </a:solidFill>
              <a:prstDash val="dash"/>
              <a:round/>
              <a:headEnd/>
              <a:tailEnd/>
            </a:ln>
            <a:effectLst/>
          </p:spPr>
          <p:txBody>
            <a:bodyPr wrap="none" anchor="ctr"/>
            <a:lstStyle/>
            <a:p>
              <a:endParaRPr lang="en-US"/>
            </a:p>
          </p:txBody>
        </p:sp>
        <p:sp>
          <p:nvSpPr>
            <p:cNvPr id="180297" name="Rectangle 73"/>
            <p:cNvSpPr>
              <a:spLocks noChangeArrowheads="1"/>
            </p:cNvSpPr>
            <p:nvPr/>
          </p:nvSpPr>
          <p:spPr bwMode="auto">
            <a:xfrm>
              <a:off x="2494" y="1956"/>
              <a:ext cx="114" cy="998"/>
            </a:xfrm>
            <a:prstGeom prst="rect">
              <a:avLst/>
            </a:prstGeom>
            <a:solidFill>
              <a:schemeClr val="bg1"/>
            </a:solidFill>
            <a:ln w="9525" algn="ctr">
              <a:solidFill>
                <a:schemeClr val="tx1"/>
              </a:solidFill>
              <a:miter lim="800000"/>
              <a:headEnd/>
              <a:tailEnd/>
            </a:ln>
            <a:effectLst/>
          </p:spPr>
          <p:txBody>
            <a:bodyPr vert="eaVert" wrap="none" anchor="ctr"/>
            <a:lstStyle/>
            <a:p>
              <a:r>
                <a:rPr lang="en-US" sz="1000"/>
                <a:t>Linear to binary encoder</a:t>
              </a:r>
            </a:p>
          </p:txBody>
        </p:sp>
        <p:sp>
          <p:nvSpPr>
            <p:cNvPr id="180298" name="Line 74"/>
            <p:cNvSpPr>
              <a:spLocks noChangeShapeType="1"/>
            </p:cNvSpPr>
            <p:nvPr/>
          </p:nvSpPr>
          <p:spPr bwMode="auto">
            <a:xfrm>
              <a:off x="2608" y="2455"/>
              <a:ext cx="113"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299" name="Line 75"/>
            <p:cNvSpPr>
              <a:spLocks noChangeShapeType="1"/>
            </p:cNvSpPr>
            <p:nvPr/>
          </p:nvSpPr>
          <p:spPr bwMode="auto">
            <a:xfrm>
              <a:off x="2064" y="2976"/>
              <a:ext cx="0" cy="91"/>
            </a:xfrm>
            <a:prstGeom prst="line">
              <a:avLst/>
            </a:prstGeom>
            <a:noFill/>
            <a:ln w="9525">
              <a:solidFill>
                <a:schemeClr val="tx1"/>
              </a:solidFill>
              <a:round/>
              <a:headEnd/>
              <a:tailEnd/>
            </a:ln>
            <a:effectLst/>
          </p:spPr>
          <p:txBody>
            <a:bodyPr wrap="none" anchor="ctr"/>
            <a:lstStyle/>
            <a:p>
              <a:endParaRPr lang="en-US"/>
            </a:p>
          </p:txBody>
        </p:sp>
        <p:sp>
          <p:nvSpPr>
            <p:cNvPr id="180300" name="Text Box 76"/>
            <p:cNvSpPr txBox="1">
              <a:spLocks noChangeArrowheads="1"/>
            </p:cNvSpPr>
            <p:nvPr/>
          </p:nvSpPr>
          <p:spPr bwMode="auto">
            <a:xfrm>
              <a:off x="1950" y="3045"/>
              <a:ext cx="235" cy="154"/>
            </a:xfrm>
            <a:prstGeom prst="rect">
              <a:avLst/>
            </a:prstGeom>
            <a:noFill/>
            <a:ln w="9525" algn="ctr">
              <a:noFill/>
              <a:miter lim="800000"/>
              <a:headEnd/>
              <a:tailEnd/>
            </a:ln>
            <a:effectLst/>
          </p:spPr>
          <p:txBody>
            <a:bodyPr wrap="none">
              <a:spAutoFit/>
            </a:bodyPr>
            <a:lstStyle/>
            <a:p>
              <a:r>
                <a:rPr lang="en-US" sz="1000"/>
                <a:t>V</a:t>
              </a:r>
              <a:r>
                <a:rPr lang="en-US" sz="1000" baseline="-25000"/>
                <a:t>ref</a:t>
              </a:r>
            </a:p>
          </p:txBody>
        </p:sp>
        <p:sp>
          <p:nvSpPr>
            <p:cNvPr id="180301" name="Line 77"/>
            <p:cNvSpPr>
              <a:spLocks noChangeShapeType="1"/>
            </p:cNvSpPr>
            <p:nvPr/>
          </p:nvSpPr>
          <p:spPr bwMode="auto">
            <a:xfrm flipH="1">
              <a:off x="1905" y="2409"/>
              <a:ext cx="249" cy="0"/>
            </a:xfrm>
            <a:prstGeom prst="line">
              <a:avLst/>
            </a:prstGeom>
            <a:noFill/>
            <a:ln w="9525">
              <a:solidFill>
                <a:schemeClr val="tx1"/>
              </a:solidFill>
              <a:round/>
              <a:headEnd/>
              <a:tailEnd/>
            </a:ln>
            <a:effectLst/>
          </p:spPr>
          <p:txBody>
            <a:bodyPr wrap="none" anchor="ctr"/>
            <a:lstStyle/>
            <a:p>
              <a:endParaRPr lang="en-US"/>
            </a:p>
          </p:txBody>
        </p:sp>
        <p:sp>
          <p:nvSpPr>
            <p:cNvPr id="180302" name="Line 78"/>
            <p:cNvSpPr>
              <a:spLocks noChangeShapeType="1"/>
            </p:cNvSpPr>
            <p:nvPr/>
          </p:nvSpPr>
          <p:spPr bwMode="auto">
            <a:xfrm>
              <a:off x="2018" y="1865"/>
              <a:ext cx="91" cy="0"/>
            </a:xfrm>
            <a:prstGeom prst="line">
              <a:avLst/>
            </a:prstGeom>
            <a:noFill/>
            <a:ln w="9525">
              <a:solidFill>
                <a:schemeClr val="tx1"/>
              </a:solidFill>
              <a:round/>
              <a:headEnd/>
              <a:tailEnd/>
            </a:ln>
            <a:effectLst/>
          </p:spPr>
          <p:txBody>
            <a:bodyPr wrap="none" anchor="ctr"/>
            <a:lstStyle/>
            <a:p>
              <a:endParaRPr lang="en-US"/>
            </a:p>
          </p:txBody>
        </p:sp>
      </p:grpSp>
      <p:sp>
        <p:nvSpPr>
          <p:cNvPr id="180305" name="AutoShape 81"/>
          <p:cNvSpPr>
            <a:spLocks noChangeArrowheads="1"/>
          </p:cNvSpPr>
          <p:nvPr/>
        </p:nvSpPr>
        <p:spPr bwMode="auto">
          <a:xfrm rot="5400000">
            <a:off x="7054851" y="5194300"/>
            <a:ext cx="360362" cy="287337"/>
          </a:xfrm>
          <a:prstGeom prst="triangle">
            <a:avLst>
              <a:gd name="adj" fmla="val 50000"/>
            </a:avLst>
          </a:prstGeom>
          <a:solidFill>
            <a:schemeClr val="bg1"/>
          </a:solidFill>
          <a:ln w="9525" algn="ctr">
            <a:solidFill>
              <a:schemeClr val="tx1"/>
            </a:solidFill>
            <a:miter lim="800000"/>
            <a:headEnd/>
            <a:tailEnd/>
          </a:ln>
          <a:effectLst/>
        </p:spPr>
        <p:txBody>
          <a:bodyPr rot="10800000" vert="eaVert" wrap="none" anchor="ctr"/>
          <a:lstStyle/>
          <a:p>
            <a:r>
              <a:rPr lang="en-US" sz="1000"/>
              <a:t>1</a:t>
            </a:r>
          </a:p>
        </p:txBody>
      </p:sp>
      <p:sp>
        <p:nvSpPr>
          <p:cNvPr id="180306" name="Line 82"/>
          <p:cNvSpPr>
            <a:spLocks noChangeShapeType="1"/>
          </p:cNvSpPr>
          <p:nvPr/>
        </p:nvSpPr>
        <p:spPr bwMode="auto">
          <a:xfrm flipH="1" flipV="1">
            <a:off x="6877050" y="5229225"/>
            <a:ext cx="214313" cy="1588"/>
          </a:xfrm>
          <a:prstGeom prst="line">
            <a:avLst/>
          </a:prstGeom>
          <a:noFill/>
          <a:ln w="9525">
            <a:solidFill>
              <a:schemeClr val="tx1"/>
            </a:solidFill>
            <a:round/>
            <a:headEnd/>
            <a:tailEnd/>
          </a:ln>
          <a:effectLst/>
        </p:spPr>
        <p:txBody>
          <a:bodyPr wrap="none" anchor="ctr"/>
          <a:lstStyle/>
          <a:p>
            <a:endParaRPr lang="en-US"/>
          </a:p>
        </p:txBody>
      </p:sp>
      <p:sp>
        <p:nvSpPr>
          <p:cNvPr id="180307" name="Line 83"/>
          <p:cNvSpPr>
            <a:spLocks noChangeShapeType="1"/>
          </p:cNvSpPr>
          <p:nvPr/>
        </p:nvSpPr>
        <p:spPr bwMode="auto">
          <a:xfrm flipH="1" flipV="1">
            <a:off x="6661150" y="5445125"/>
            <a:ext cx="430213" cy="1588"/>
          </a:xfrm>
          <a:prstGeom prst="line">
            <a:avLst/>
          </a:prstGeom>
          <a:noFill/>
          <a:ln w="9525">
            <a:solidFill>
              <a:schemeClr val="tx1"/>
            </a:solidFill>
            <a:round/>
            <a:headEnd/>
            <a:tailEnd/>
          </a:ln>
          <a:effectLst/>
        </p:spPr>
        <p:txBody>
          <a:bodyPr wrap="none" anchor="ctr"/>
          <a:lstStyle/>
          <a:p>
            <a:endParaRPr lang="en-US"/>
          </a:p>
        </p:txBody>
      </p:sp>
      <p:sp>
        <p:nvSpPr>
          <p:cNvPr id="180308" name="Line 84"/>
          <p:cNvSpPr>
            <a:spLocks noChangeShapeType="1"/>
          </p:cNvSpPr>
          <p:nvPr/>
        </p:nvSpPr>
        <p:spPr bwMode="auto">
          <a:xfrm>
            <a:off x="7380288" y="5338763"/>
            <a:ext cx="142875" cy="0"/>
          </a:xfrm>
          <a:prstGeom prst="line">
            <a:avLst/>
          </a:prstGeom>
          <a:noFill/>
          <a:ln w="9525">
            <a:solidFill>
              <a:schemeClr val="tx1"/>
            </a:solidFill>
            <a:round/>
            <a:headEnd/>
            <a:tailEnd/>
          </a:ln>
          <a:effectLst/>
        </p:spPr>
        <p:txBody>
          <a:bodyPr wrap="none" anchor="ctr"/>
          <a:lstStyle/>
          <a:p>
            <a:endParaRPr lang="en-US"/>
          </a:p>
        </p:txBody>
      </p:sp>
      <p:sp>
        <p:nvSpPr>
          <p:cNvPr id="180342" name="Rectangle 118"/>
          <p:cNvSpPr>
            <a:spLocks noChangeArrowheads="1"/>
          </p:cNvSpPr>
          <p:nvPr/>
        </p:nvSpPr>
        <p:spPr bwMode="auto">
          <a:xfrm>
            <a:off x="7524750" y="5157788"/>
            <a:ext cx="828675" cy="396875"/>
          </a:xfrm>
          <a:prstGeom prst="rect">
            <a:avLst/>
          </a:prstGeom>
          <a:solidFill>
            <a:schemeClr val="bg1"/>
          </a:solidFill>
          <a:ln w="9525" algn="ctr">
            <a:solidFill>
              <a:schemeClr val="tx1"/>
            </a:solidFill>
            <a:miter lim="800000"/>
            <a:headEnd/>
            <a:tailEnd/>
          </a:ln>
          <a:effectLst/>
        </p:spPr>
        <p:txBody>
          <a:bodyPr wrap="none" anchor="ctr"/>
          <a:lstStyle/>
          <a:p>
            <a:r>
              <a:rPr lang="en-US" sz="1000"/>
              <a:t>Counter</a:t>
            </a:r>
          </a:p>
        </p:txBody>
      </p:sp>
      <p:sp>
        <p:nvSpPr>
          <p:cNvPr id="180343" name="Line 119"/>
          <p:cNvSpPr>
            <a:spLocks noChangeShapeType="1"/>
          </p:cNvSpPr>
          <p:nvPr/>
        </p:nvSpPr>
        <p:spPr bwMode="auto">
          <a:xfrm flipV="1">
            <a:off x="7596188" y="5554663"/>
            <a:ext cx="0" cy="179387"/>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44" name="Text Box 120"/>
          <p:cNvSpPr txBox="1">
            <a:spLocks noChangeArrowheads="1"/>
          </p:cNvSpPr>
          <p:nvPr/>
        </p:nvSpPr>
        <p:spPr bwMode="auto">
          <a:xfrm>
            <a:off x="7308850" y="5699125"/>
            <a:ext cx="450850" cy="244475"/>
          </a:xfrm>
          <a:prstGeom prst="rect">
            <a:avLst/>
          </a:prstGeom>
          <a:noFill/>
          <a:ln w="9525" algn="ctr">
            <a:noFill/>
            <a:miter lim="800000"/>
            <a:headEnd/>
            <a:tailEnd/>
          </a:ln>
          <a:effectLst/>
        </p:spPr>
        <p:txBody>
          <a:bodyPr wrap="none">
            <a:spAutoFit/>
          </a:bodyPr>
          <a:lstStyle/>
          <a:p>
            <a:r>
              <a:rPr lang="en-US" sz="1000"/>
              <a:t>Start</a:t>
            </a:r>
          </a:p>
        </p:txBody>
      </p:sp>
      <p:sp>
        <p:nvSpPr>
          <p:cNvPr id="180345" name="Line 121"/>
          <p:cNvSpPr>
            <a:spLocks noChangeShapeType="1"/>
          </p:cNvSpPr>
          <p:nvPr/>
        </p:nvSpPr>
        <p:spPr bwMode="auto">
          <a:xfrm flipV="1">
            <a:off x="8245475" y="5554663"/>
            <a:ext cx="0" cy="179387"/>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46" name="Text Box 122"/>
          <p:cNvSpPr txBox="1">
            <a:spLocks noChangeArrowheads="1"/>
          </p:cNvSpPr>
          <p:nvPr/>
        </p:nvSpPr>
        <p:spPr bwMode="auto">
          <a:xfrm>
            <a:off x="7929563" y="5734050"/>
            <a:ext cx="501650" cy="244475"/>
          </a:xfrm>
          <a:prstGeom prst="rect">
            <a:avLst/>
          </a:prstGeom>
          <a:noFill/>
          <a:ln w="9525" algn="ctr">
            <a:noFill/>
            <a:miter lim="800000"/>
            <a:headEnd/>
            <a:tailEnd/>
          </a:ln>
          <a:effectLst/>
        </p:spPr>
        <p:txBody>
          <a:bodyPr wrap="none">
            <a:spAutoFit/>
          </a:bodyPr>
          <a:lstStyle/>
          <a:p>
            <a:r>
              <a:rPr lang="en-US" sz="1000"/>
              <a:t>Clock</a:t>
            </a:r>
          </a:p>
        </p:txBody>
      </p:sp>
      <p:grpSp>
        <p:nvGrpSpPr>
          <p:cNvPr id="3" name="Group 135"/>
          <p:cNvGrpSpPr>
            <a:grpSpLocks/>
          </p:cNvGrpSpPr>
          <p:nvPr/>
        </p:nvGrpSpPr>
        <p:grpSpPr bwMode="auto">
          <a:xfrm>
            <a:off x="7308850" y="4329113"/>
            <a:ext cx="1350963" cy="749300"/>
            <a:chOff x="2426" y="3135"/>
            <a:chExt cx="851" cy="472"/>
          </a:xfrm>
        </p:grpSpPr>
        <p:sp>
          <p:nvSpPr>
            <p:cNvPr id="180348" name="Line 124"/>
            <p:cNvSpPr>
              <a:spLocks noChangeShapeType="1"/>
            </p:cNvSpPr>
            <p:nvPr/>
          </p:nvSpPr>
          <p:spPr bwMode="auto">
            <a:xfrm flipV="1">
              <a:off x="2631" y="3203"/>
              <a:ext cx="0" cy="25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49" name="Line 125"/>
            <p:cNvSpPr>
              <a:spLocks noChangeShapeType="1"/>
            </p:cNvSpPr>
            <p:nvPr/>
          </p:nvSpPr>
          <p:spPr bwMode="auto">
            <a:xfrm>
              <a:off x="2631" y="3453"/>
              <a:ext cx="453"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50" name="Line 126"/>
            <p:cNvSpPr>
              <a:spLocks noChangeShapeType="1"/>
            </p:cNvSpPr>
            <p:nvPr/>
          </p:nvSpPr>
          <p:spPr bwMode="auto">
            <a:xfrm flipV="1">
              <a:off x="2631" y="3226"/>
              <a:ext cx="362" cy="227"/>
            </a:xfrm>
            <a:prstGeom prst="line">
              <a:avLst/>
            </a:prstGeom>
            <a:noFill/>
            <a:ln w="9525">
              <a:solidFill>
                <a:schemeClr val="tx1"/>
              </a:solidFill>
              <a:round/>
              <a:headEnd/>
              <a:tailEnd/>
            </a:ln>
            <a:effectLst/>
          </p:spPr>
          <p:txBody>
            <a:bodyPr wrap="none" anchor="ctr"/>
            <a:lstStyle/>
            <a:p>
              <a:endParaRPr lang="en-US"/>
            </a:p>
          </p:txBody>
        </p:sp>
        <p:sp>
          <p:nvSpPr>
            <p:cNvPr id="180351" name="Line 127"/>
            <p:cNvSpPr>
              <a:spLocks noChangeShapeType="1"/>
            </p:cNvSpPr>
            <p:nvPr/>
          </p:nvSpPr>
          <p:spPr bwMode="auto">
            <a:xfrm>
              <a:off x="2631" y="3294"/>
              <a:ext cx="362" cy="0"/>
            </a:xfrm>
            <a:prstGeom prst="line">
              <a:avLst/>
            </a:prstGeom>
            <a:noFill/>
            <a:ln w="9525">
              <a:solidFill>
                <a:schemeClr val="tx1"/>
              </a:solidFill>
              <a:round/>
              <a:headEnd/>
              <a:tailEnd/>
            </a:ln>
            <a:effectLst/>
          </p:spPr>
          <p:txBody>
            <a:bodyPr wrap="none" anchor="ctr"/>
            <a:lstStyle/>
            <a:p>
              <a:endParaRPr lang="en-US"/>
            </a:p>
          </p:txBody>
        </p:sp>
        <p:sp>
          <p:nvSpPr>
            <p:cNvPr id="180352" name="Line 128"/>
            <p:cNvSpPr>
              <a:spLocks noChangeShapeType="1"/>
            </p:cNvSpPr>
            <p:nvPr/>
          </p:nvSpPr>
          <p:spPr bwMode="auto">
            <a:xfrm>
              <a:off x="2880" y="3204"/>
              <a:ext cx="0" cy="294"/>
            </a:xfrm>
            <a:prstGeom prst="line">
              <a:avLst/>
            </a:prstGeom>
            <a:noFill/>
            <a:ln w="9525">
              <a:solidFill>
                <a:schemeClr val="tx1"/>
              </a:solidFill>
              <a:prstDash val="sysDot"/>
              <a:round/>
              <a:headEnd/>
              <a:tailEnd/>
            </a:ln>
            <a:effectLst/>
          </p:spPr>
          <p:txBody>
            <a:bodyPr wrap="none" anchor="ctr"/>
            <a:lstStyle/>
            <a:p>
              <a:endParaRPr lang="en-US"/>
            </a:p>
          </p:txBody>
        </p:sp>
        <p:sp>
          <p:nvSpPr>
            <p:cNvPr id="180353" name="Line 129"/>
            <p:cNvSpPr>
              <a:spLocks noChangeShapeType="1"/>
            </p:cNvSpPr>
            <p:nvPr/>
          </p:nvSpPr>
          <p:spPr bwMode="auto">
            <a:xfrm>
              <a:off x="2631" y="3453"/>
              <a:ext cx="0" cy="0"/>
            </a:xfrm>
            <a:prstGeom prst="line">
              <a:avLst/>
            </a:prstGeom>
            <a:noFill/>
            <a:ln w="9525">
              <a:solidFill>
                <a:schemeClr val="tx1"/>
              </a:solidFill>
              <a:round/>
              <a:headEnd/>
              <a:tailEnd/>
            </a:ln>
            <a:effectLst/>
          </p:spPr>
          <p:txBody>
            <a:bodyPr wrap="none" anchor="ctr"/>
            <a:lstStyle/>
            <a:p>
              <a:endParaRPr lang="en-US"/>
            </a:p>
          </p:txBody>
        </p:sp>
        <p:sp>
          <p:nvSpPr>
            <p:cNvPr id="180354" name="Line 130"/>
            <p:cNvSpPr>
              <a:spLocks noChangeShapeType="1"/>
            </p:cNvSpPr>
            <p:nvPr/>
          </p:nvSpPr>
          <p:spPr bwMode="auto">
            <a:xfrm>
              <a:off x="2631" y="3453"/>
              <a:ext cx="0" cy="45"/>
            </a:xfrm>
            <a:prstGeom prst="line">
              <a:avLst/>
            </a:prstGeom>
            <a:noFill/>
            <a:ln w="9525">
              <a:solidFill>
                <a:schemeClr val="tx1"/>
              </a:solidFill>
              <a:prstDash val="sysDot"/>
              <a:round/>
              <a:headEnd/>
              <a:tailEnd/>
            </a:ln>
            <a:effectLst/>
          </p:spPr>
          <p:txBody>
            <a:bodyPr wrap="none" anchor="ctr"/>
            <a:lstStyle/>
            <a:p>
              <a:endParaRPr lang="en-US"/>
            </a:p>
          </p:txBody>
        </p:sp>
        <p:sp>
          <p:nvSpPr>
            <p:cNvPr id="180355" name="Text Box 131"/>
            <p:cNvSpPr txBox="1">
              <a:spLocks noChangeArrowheads="1"/>
            </p:cNvSpPr>
            <p:nvPr/>
          </p:nvSpPr>
          <p:spPr bwMode="auto">
            <a:xfrm>
              <a:off x="2472" y="3453"/>
              <a:ext cx="284" cy="154"/>
            </a:xfrm>
            <a:prstGeom prst="rect">
              <a:avLst/>
            </a:prstGeom>
            <a:noFill/>
            <a:ln w="9525" algn="ctr">
              <a:noFill/>
              <a:miter lim="800000"/>
              <a:headEnd/>
              <a:tailEnd/>
            </a:ln>
            <a:effectLst/>
          </p:spPr>
          <p:txBody>
            <a:bodyPr wrap="none">
              <a:spAutoFit/>
            </a:bodyPr>
            <a:lstStyle/>
            <a:p>
              <a:r>
                <a:rPr lang="en-US" sz="1000"/>
                <a:t>Start</a:t>
              </a:r>
            </a:p>
          </p:txBody>
        </p:sp>
        <p:sp>
          <p:nvSpPr>
            <p:cNvPr id="180356" name="Text Box 132"/>
            <p:cNvSpPr txBox="1">
              <a:spLocks noChangeArrowheads="1"/>
            </p:cNvSpPr>
            <p:nvPr/>
          </p:nvSpPr>
          <p:spPr bwMode="auto">
            <a:xfrm>
              <a:off x="2744" y="3453"/>
              <a:ext cx="279" cy="154"/>
            </a:xfrm>
            <a:prstGeom prst="rect">
              <a:avLst/>
            </a:prstGeom>
            <a:noFill/>
            <a:ln w="9525" algn="ctr">
              <a:noFill/>
              <a:miter lim="800000"/>
              <a:headEnd/>
              <a:tailEnd/>
            </a:ln>
            <a:effectLst/>
          </p:spPr>
          <p:txBody>
            <a:bodyPr wrap="none">
              <a:spAutoFit/>
            </a:bodyPr>
            <a:lstStyle/>
            <a:p>
              <a:r>
                <a:rPr lang="en-US" sz="1000"/>
                <a:t>Stop</a:t>
              </a:r>
            </a:p>
          </p:txBody>
        </p:sp>
        <p:sp>
          <p:nvSpPr>
            <p:cNvPr id="180357" name="Text Box 133"/>
            <p:cNvSpPr txBox="1">
              <a:spLocks noChangeArrowheads="1"/>
            </p:cNvSpPr>
            <p:nvPr/>
          </p:nvSpPr>
          <p:spPr bwMode="auto">
            <a:xfrm>
              <a:off x="2948" y="3135"/>
              <a:ext cx="329" cy="154"/>
            </a:xfrm>
            <a:prstGeom prst="rect">
              <a:avLst/>
            </a:prstGeom>
            <a:noFill/>
            <a:ln w="9525" algn="ctr">
              <a:noFill/>
              <a:miter lim="800000"/>
              <a:headEnd/>
              <a:tailEnd/>
            </a:ln>
            <a:effectLst/>
          </p:spPr>
          <p:txBody>
            <a:bodyPr wrap="none">
              <a:spAutoFit/>
            </a:bodyPr>
            <a:lstStyle/>
            <a:p>
              <a:r>
                <a:rPr lang="en-US" sz="1000"/>
                <a:t>Ramp</a:t>
              </a:r>
            </a:p>
          </p:txBody>
        </p:sp>
        <p:sp>
          <p:nvSpPr>
            <p:cNvPr id="180358" name="Text Box 134"/>
            <p:cNvSpPr txBox="1">
              <a:spLocks noChangeArrowheads="1"/>
            </p:cNvSpPr>
            <p:nvPr/>
          </p:nvSpPr>
          <p:spPr bwMode="auto">
            <a:xfrm>
              <a:off x="2426" y="3226"/>
              <a:ext cx="295" cy="154"/>
            </a:xfrm>
            <a:prstGeom prst="rect">
              <a:avLst/>
            </a:prstGeom>
            <a:noFill/>
            <a:ln w="9525" algn="ctr">
              <a:noFill/>
              <a:miter lim="800000"/>
              <a:headEnd/>
              <a:tailEnd/>
            </a:ln>
            <a:effectLst/>
          </p:spPr>
          <p:txBody>
            <a:bodyPr>
              <a:spAutoFit/>
            </a:bodyPr>
            <a:lstStyle/>
            <a:p>
              <a:r>
                <a:rPr lang="en-US" sz="1000"/>
                <a:t>V</a:t>
              </a:r>
              <a:r>
                <a:rPr lang="en-US" sz="1000" baseline="-25000"/>
                <a:t>in</a:t>
              </a:r>
            </a:p>
          </p:txBody>
        </p:sp>
      </p:grpSp>
      <p:sp>
        <p:nvSpPr>
          <p:cNvPr id="180360" name="Line 136"/>
          <p:cNvSpPr>
            <a:spLocks noChangeShapeType="1"/>
          </p:cNvSpPr>
          <p:nvPr/>
        </p:nvSpPr>
        <p:spPr bwMode="auto">
          <a:xfrm>
            <a:off x="6948488" y="5445125"/>
            <a:ext cx="0" cy="144463"/>
          </a:xfrm>
          <a:prstGeom prst="line">
            <a:avLst/>
          </a:prstGeom>
          <a:noFill/>
          <a:ln w="9525">
            <a:solidFill>
              <a:schemeClr val="tx1"/>
            </a:solidFill>
            <a:round/>
            <a:headEnd/>
            <a:tailEnd/>
          </a:ln>
          <a:effectLst/>
        </p:spPr>
        <p:txBody>
          <a:bodyPr wrap="none" anchor="ctr"/>
          <a:lstStyle/>
          <a:p>
            <a:endParaRPr lang="en-US"/>
          </a:p>
        </p:txBody>
      </p:sp>
      <p:sp>
        <p:nvSpPr>
          <p:cNvPr id="180361" name="Line 137"/>
          <p:cNvSpPr>
            <a:spLocks noChangeShapeType="1"/>
          </p:cNvSpPr>
          <p:nvPr/>
        </p:nvSpPr>
        <p:spPr bwMode="auto">
          <a:xfrm>
            <a:off x="6840538" y="5589588"/>
            <a:ext cx="217487" cy="0"/>
          </a:xfrm>
          <a:prstGeom prst="line">
            <a:avLst/>
          </a:prstGeom>
          <a:noFill/>
          <a:ln w="9525">
            <a:solidFill>
              <a:schemeClr val="tx1"/>
            </a:solidFill>
            <a:round/>
            <a:headEnd/>
            <a:tailEnd/>
          </a:ln>
          <a:effectLst/>
        </p:spPr>
        <p:txBody>
          <a:bodyPr wrap="none" anchor="ctr"/>
          <a:lstStyle/>
          <a:p>
            <a:endParaRPr lang="en-US"/>
          </a:p>
        </p:txBody>
      </p:sp>
      <p:sp>
        <p:nvSpPr>
          <p:cNvPr id="180362" name="Line 138"/>
          <p:cNvSpPr>
            <a:spLocks noChangeShapeType="1"/>
          </p:cNvSpPr>
          <p:nvPr/>
        </p:nvSpPr>
        <p:spPr bwMode="auto">
          <a:xfrm>
            <a:off x="6840538" y="5661025"/>
            <a:ext cx="217487" cy="0"/>
          </a:xfrm>
          <a:prstGeom prst="line">
            <a:avLst/>
          </a:prstGeom>
          <a:noFill/>
          <a:ln w="9525">
            <a:solidFill>
              <a:schemeClr val="tx1"/>
            </a:solidFill>
            <a:round/>
            <a:headEnd/>
            <a:tailEnd/>
          </a:ln>
          <a:effectLst/>
        </p:spPr>
        <p:txBody>
          <a:bodyPr wrap="none" anchor="ctr"/>
          <a:lstStyle/>
          <a:p>
            <a:endParaRPr lang="en-US"/>
          </a:p>
        </p:txBody>
      </p:sp>
      <p:sp>
        <p:nvSpPr>
          <p:cNvPr id="180363" name="Line 139"/>
          <p:cNvSpPr>
            <a:spLocks noChangeShapeType="1"/>
          </p:cNvSpPr>
          <p:nvPr/>
        </p:nvSpPr>
        <p:spPr bwMode="auto">
          <a:xfrm>
            <a:off x="6948488" y="5661025"/>
            <a:ext cx="0" cy="144463"/>
          </a:xfrm>
          <a:prstGeom prst="line">
            <a:avLst/>
          </a:prstGeom>
          <a:noFill/>
          <a:ln w="9525">
            <a:solidFill>
              <a:schemeClr val="tx1"/>
            </a:solidFill>
            <a:round/>
            <a:headEnd/>
            <a:tailEnd/>
          </a:ln>
          <a:effectLst/>
        </p:spPr>
        <p:txBody>
          <a:bodyPr wrap="none" anchor="ctr"/>
          <a:lstStyle/>
          <a:p>
            <a:endParaRPr lang="en-US"/>
          </a:p>
        </p:txBody>
      </p:sp>
      <p:sp>
        <p:nvSpPr>
          <p:cNvPr id="180365" name="Oval 141"/>
          <p:cNvSpPr>
            <a:spLocks noChangeArrowheads="1"/>
          </p:cNvSpPr>
          <p:nvPr/>
        </p:nvSpPr>
        <p:spPr bwMode="auto">
          <a:xfrm>
            <a:off x="6589713" y="5624513"/>
            <a:ext cx="142875" cy="14287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80367" name="Oval 143"/>
          <p:cNvSpPr>
            <a:spLocks noChangeArrowheads="1"/>
          </p:cNvSpPr>
          <p:nvPr/>
        </p:nvSpPr>
        <p:spPr bwMode="auto">
          <a:xfrm>
            <a:off x="6589713" y="5516563"/>
            <a:ext cx="142875" cy="14287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80369" name="Line 145"/>
          <p:cNvSpPr>
            <a:spLocks noChangeShapeType="1"/>
          </p:cNvSpPr>
          <p:nvPr/>
        </p:nvSpPr>
        <p:spPr bwMode="auto">
          <a:xfrm>
            <a:off x="6661150" y="5805488"/>
            <a:ext cx="287338" cy="0"/>
          </a:xfrm>
          <a:prstGeom prst="line">
            <a:avLst/>
          </a:prstGeom>
          <a:noFill/>
          <a:ln w="9525">
            <a:solidFill>
              <a:schemeClr val="tx1"/>
            </a:solidFill>
            <a:round/>
            <a:headEnd/>
            <a:tailEnd/>
          </a:ln>
          <a:effectLst/>
        </p:spPr>
        <p:txBody>
          <a:bodyPr wrap="none" anchor="ctr"/>
          <a:lstStyle/>
          <a:p>
            <a:endParaRPr lang="en-US"/>
          </a:p>
        </p:txBody>
      </p:sp>
      <p:sp>
        <p:nvSpPr>
          <p:cNvPr id="180370" name="Line 146"/>
          <p:cNvSpPr>
            <a:spLocks noChangeShapeType="1"/>
          </p:cNvSpPr>
          <p:nvPr/>
        </p:nvSpPr>
        <p:spPr bwMode="auto">
          <a:xfrm flipV="1">
            <a:off x="6481763" y="5553075"/>
            <a:ext cx="0" cy="2159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71" name="Text Box 147"/>
          <p:cNvSpPr txBox="1">
            <a:spLocks noChangeArrowheads="1"/>
          </p:cNvSpPr>
          <p:nvPr/>
        </p:nvSpPr>
        <p:spPr bwMode="auto">
          <a:xfrm>
            <a:off x="6264275" y="5527675"/>
            <a:ext cx="219075" cy="244475"/>
          </a:xfrm>
          <a:prstGeom prst="rect">
            <a:avLst/>
          </a:prstGeom>
          <a:noFill/>
          <a:ln w="9525" algn="ctr">
            <a:noFill/>
            <a:miter lim="800000"/>
            <a:headEnd/>
            <a:tailEnd/>
          </a:ln>
          <a:effectLst/>
        </p:spPr>
        <p:txBody>
          <a:bodyPr wrap="none">
            <a:spAutoFit/>
          </a:bodyPr>
          <a:lstStyle/>
          <a:p>
            <a:r>
              <a:rPr lang="en-US" sz="1000"/>
              <a:t>I</a:t>
            </a:r>
          </a:p>
        </p:txBody>
      </p:sp>
      <p:sp>
        <p:nvSpPr>
          <p:cNvPr id="180372" name="Line 148"/>
          <p:cNvSpPr>
            <a:spLocks noChangeShapeType="1"/>
          </p:cNvSpPr>
          <p:nvPr/>
        </p:nvSpPr>
        <p:spPr bwMode="auto">
          <a:xfrm>
            <a:off x="8353425" y="5337175"/>
            <a:ext cx="252413"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0373" name="Text Box 149"/>
          <p:cNvSpPr txBox="1">
            <a:spLocks noChangeArrowheads="1"/>
          </p:cNvSpPr>
          <p:nvPr/>
        </p:nvSpPr>
        <p:spPr bwMode="auto">
          <a:xfrm>
            <a:off x="6529388" y="5059363"/>
            <a:ext cx="336550" cy="244475"/>
          </a:xfrm>
          <a:prstGeom prst="rect">
            <a:avLst/>
          </a:prstGeom>
          <a:noFill/>
          <a:ln w="9525" algn="ctr">
            <a:noFill/>
            <a:miter lim="800000"/>
            <a:headEnd/>
            <a:tailEnd/>
          </a:ln>
          <a:effectLst/>
        </p:spPr>
        <p:txBody>
          <a:bodyPr wrap="none">
            <a:spAutoFit/>
          </a:bodyPr>
          <a:lstStyle/>
          <a:p>
            <a:r>
              <a:rPr lang="en-US" sz="1000"/>
              <a:t>V</a:t>
            </a:r>
            <a:r>
              <a:rPr lang="en-US" sz="1000" baseline="-25000"/>
              <a:t>in</a:t>
            </a:r>
          </a:p>
        </p:txBody>
      </p:sp>
      <p:sp>
        <p:nvSpPr>
          <p:cNvPr id="180374" name="Text Box 150"/>
          <p:cNvSpPr txBox="1">
            <a:spLocks noChangeArrowheads="1"/>
          </p:cNvSpPr>
          <p:nvPr/>
        </p:nvSpPr>
        <p:spPr bwMode="auto">
          <a:xfrm>
            <a:off x="6767513" y="1773238"/>
            <a:ext cx="336550" cy="244475"/>
          </a:xfrm>
          <a:prstGeom prst="rect">
            <a:avLst/>
          </a:prstGeom>
          <a:noFill/>
          <a:ln w="9525" algn="ctr">
            <a:noFill/>
            <a:miter lim="800000"/>
            <a:headEnd/>
            <a:tailEnd/>
          </a:ln>
          <a:effectLst/>
        </p:spPr>
        <p:txBody>
          <a:bodyPr wrap="none">
            <a:spAutoFit/>
          </a:bodyPr>
          <a:lstStyle/>
          <a:p>
            <a:r>
              <a:rPr lang="en-US" sz="1000"/>
              <a:t>V</a:t>
            </a:r>
            <a:r>
              <a:rPr lang="en-US" sz="1000" baseline="-25000"/>
              <a:t>in</a:t>
            </a:r>
          </a:p>
        </p:txBody>
      </p:sp>
      <p:grpSp>
        <p:nvGrpSpPr>
          <p:cNvPr id="4" name="Group 175"/>
          <p:cNvGrpSpPr>
            <a:grpSpLocks/>
          </p:cNvGrpSpPr>
          <p:nvPr/>
        </p:nvGrpSpPr>
        <p:grpSpPr bwMode="auto">
          <a:xfrm>
            <a:off x="5688013" y="3357563"/>
            <a:ext cx="3311525" cy="684212"/>
            <a:chOff x="3583" y="2115"/>
            <a:chExt cx="2086" cy="431"/>
          </a:xfrm>
        </p:grpSpPr>
        <p:sp>
          <p:nvSpPr>
            <p:cNvPr id="180375" name="Rectangle 151"/>
            <p:cNvSpPr>
              <a:spLocks noChangeArrowheads="1"/>
            </p:cNvSpPr>
            <p:nvPr/>
          </p:nvSpPr>
          <p:spPr bwMode="auto">
            <a:xfrm>
              <a:off x="4014" y="2205"/>
              <a:ext cx="294" cy="295"/>
            </a:xfrm>
            <a:prstGeom prst="rect">
              <a:avLst/>
            </a:prstGeom>
            <a:solidFill>
              <a:schemeClr val="bg1"/>
            </a:solidFill>
            <a:ln w="9525" algn="ctr">
              <a:solidFill>
                <a:schemeClr val="tx1"/>
              </a:solidFill>
              <a:miter lim="800000"/>
              <a:headEnd/>
              <a:tailEnd/>
            </a:ln>
            <a:effectLst/>
          </p:spPr>
          <p:txBody>
            <a:bodyPr wrap="none" anchor="ctr"/>
            <a:lstStyle/>
            <a:p>
              <a:r>
                <a:rPr lang="en-US" sz="1000"/>
                <a:t>Flash1</a:t>
              </a:r>
            </a:p>
          </p:txBody>
        </p:sp>
        <p:sp>
          <p:nvSpPr>
            <p:cNvPr id="180376" name="Rectangle 152"/>
            <p:cNvSpPr>
              <a:spLocks noChangeArrowheads="1"/>
            </p:cNvSpPr>
            <p:nvPr/>
          </p:nvSpPr>
          <p:spPr bwMode="auto">
            <a:xfrm>
              <a:off x="4444" y="2205"/>
              <a:ext cx="273" cy="295"/>
            </a:xfrm>
            <a:prstGeom prst="rect">
              <a:avLst/>
            </a:prstGeom>
            <a:solidFill>
              <a:schemeClr val="bg1"/>
            </a:solidFill>
            <a:ln w="9525" algn="ctr">
              <a:solidFill>
                <a:schemeClr val="tx1"/>
              </a:solidFill>
              <a:miter lim="800000"/>
              <a:headEnd/>
              <a:tailEnd/>
            </a:ln>
            <a:effectLst/>
          </p:spPr>
          <p:txBody>
            <a:bodyPr wrap="none" anchor="ctr"/>
            <a:lstStyle/>
            <a:p>
              <a:r>
                <a:rPr lang="en-US" sz="1000"/>
                <a:t>DAC</a:t>
              </a:r>
            </a:p>
          </p:txBody>
        </p:sp>
        <p:sp>
          <p:nvSpPr>
            <p:cNvPr id="180377" name="Oval 153"/>
            <p:cNvSpPr>
              <a:spLocks noChangeArrowheads="1"/>
            </p:cNvSpPr>
            <p:nvPr/>
          </p:nvSpPr>
          <p:spPr bwMode="auto">
            <a:xfrm>
              <a:off x="4921" y="2251"/>
              <a:ext cx="205" cy="204"/>
            </a:xfrm>
            <a:prstGeom prst="ellipse">
              <a:avLst/>
            </a:prstGeom>
            <a:solidFill>
              <a:schemeClr val="bg1"/>
            </a:solidFill>
            <a:ln w="9525" algn="ctr">
              <a:solidFill>
                <a:schemeClr val="tx1"/>
              </a:solidFill>
              <a:round/>
              <a:headEnd/>
              <a:tailEnd/>
            </a:ln>
            <a:effectLst/>
          </p:spPr>
          <p:txBody>
            <a:bodyPr wrap="none" anchor="ctr"/>
            <a:lstStyle/>
            <a:p>
              <a:r>
                <a:rPr lang="en-US" sz="1800"/>
                <a:t>-</a:t>
              </a:r>
            </a:p>
          </p:txBody>
        </p:sp>
        <p:sp>
          <p:nvSpPr>
            <p:cNvPr id="180378" name="Line 154"/>
            <p:cNvSpPr>
              <a:spLocks noChangeShapeType="1"/>
            </p:cNvSpPr>
            <p:nvPr/>
          </p:nvSpPr>
          <p:spPr bwMode="auto">
            <a:xfrm>
              <a:off x="3764" y="2364"/>
              <a:ext cx="69" cy="0"/>
            </a:xfrm>
            <a:prstGeom prst="line">
              <a:avLst/>
            </a:prstGeom>
            <a:noFill/>
            <a:ln w="9525">
              <a:solidFill>
                <a:schemeClr val="tx1"/>
              </a:solidFill>
              <a:round/>
              <a:headEnd/>
              <a:tailEnd/>
            </a:ln>
            <a:effectLst/>
          </p:spPr>
          <p:txBody>
            <a:bodyPr wrap="none" anchor="ctr"/>
            <a:lstStyle/>
            <a:p>
              <a:endParaRPr lang="en-US"/>
            </a:p>
          </p:txBody>
        </p:sp>
        <p:sp>
          <p:nvSpPr>
            <p:cNvPr id="180379" name="Line 155"/>
            <p:cNvSpPr>
              <a:spLocks noChangeShapeType="1"/>
            </p:cNvSpPr>
            <p:nvPr/>
          </p:nvSpPr>
          <p:spPr bwMode="auto">
            <a:xfrm>
              <a:off x="4717" y="2341"/>
              <a:ext cx="204"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80" name="Line 156"/>
            <p:cNvSpPr>
              <a:spLocks noChangeShapeType="1"/>
            </p:cNvSpPr>
            <p:nvPr/>
          </p:nvSpPr>
          <p:spPr bwMode="auto">
            <a:xfrm>
              <a:off x="4308" y="2364"/>
              <a:ext cx="136"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0381" name="Line 157"/>
            <p:cNvSpPr>
              <a:spLocks noChangeShapeType="1"/>
            </p:cNvSpPr>
            <p:nvPr/>
          </p:nvSpPr>
          <p:spPr bwMode="auto">
            <a:xfrm flipV="1">
              <a:off x="3969" y="2115"/>
              <a:ext cx="0" cy="249"/>
            </a:xfrm>
            <a:prstGeom prst="line">
              <a:avLst/>
            </a:prstGeom>
            <a:noFill/>
            <a:ln w="9525">
              <a:solidFill>
                <a:schemeClr val="tx1"/>
              </a:solidFill>
              <a:round/>
              <a:headEnd/>
              <a:tailEnd/>
            </a:ln>
            <a:effectLst/>
          </p:spPr>
          <p:txBody>
            <a:bodyPr wrap="none" anchor="ctr"/>
            <a:lstStyle/>
            <a:p>
              <a:endParaRPr lang="en-US"/>
            </a:p>
          </p:txBody>
        </p:sp>
        <p:sp>
          <p:nvSpPr>
            <p:cNvPr id="180382" name="Line 158"/>
            <p:cNvSpPr>
              <a:spLocks noChangeShapeType="1"/>
            </p:cNvSpPr>
            <p:nvPr/>
          </p:nvSpPr>
          <p:spPr bwMode="auto">
            <a:xfrm>
              <a:off x="3969" y="2115"/>
              <a:ext cx="1065" cy="0"/>
            </a:xfrm>
            <a:prstGeom prst="line">
              <a:avLst/>
            </a:prstGeom>
            <a:noFill/>
            <a:ln w="9525">
              <a:solidFill>
                <a:schemeClr val="tx1"/>
              </a:solidFill>
              <a:round/>
              <a:headEnd/>
              <a:tailEnd/>
            </a:ln>
            <a:effectLst/>
          </p:spPr>
          <p:txBody>
            <a:bodyPr wrap="none" anchor="ctr"/>
            <a:lstStyle/>
            <a:p>
              <a:endParaRPr lang="en-US"/>
            </a:p>
          </p:txBody>
        </p:sp>
        <p:sp>
          <p:nvSpPr>
            <p:cNvPr id="180383" name="Line 159"/>
            <p:cNvSpPr>
              <a:spLocks noChangeShapeType="1"/>
            </p:cNvSpPr>
            <p:nvPr/>
          </p:nvSpPr>
          <p:spPr bwMode="auto">
            <a:xfrm>
              <a:off x="5034" y="2115"/>
              <a:ext cx="0" cy="136"/>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84" name="Rectangle 160"/>
            <p:cNvSpPr>
              <a:spLocks noChangeArrowheads="1"/>
            </p:cNvSpPr>
            <p:nvPr/>
          </p:nvSpPr>
          <p:spPr bwMode="auto">
            <a:xfrm>
              <a:off x="5238" y="2205"/>
              <a:ext cx="294" cy="295"/>
            </a:xfrm>
            <a:prstGeom prst="rect">
              <a:avLst/>
            </a:prstGeom>
            <a:solidFill>
              <a:schemeClr val="bg1"/>
            </a:solidFill>
            <a:ln w="9525" algn="ctr">
              <a:solidFill>
                <a:schemeClr val="tx1"/>
              </a:solidFill>
              <a:miter lim="800000"/>
              <a:headEnd/>
              <a:tailEnd/>
            </a:ln>
            <a:effectLst/>
          </p:spPr>
          <p:txBody>
            <a:bodyPr wrap="none" anchor="ctr"/>
            <a:lstStyle/>
            <a:p>
              <a:r>
                <a:rPr lang="en-US" sz="1000"/>
                <a:t>Flash2</a:t>
              </a:r>
            </a:p>
          </p:txBody>
        </p:sp>
        <p:sp>
          <p:nvSpPr>
            <p:cNvPr id="180385" name="Line 161"/>
            <p:cNvSpPr>
              <a:spLocks noChangeShapeType="1"/>
            </p:cNvSpPr>
            <p:nvPr/>
          </p:nvSpPr>
          <p:spPr bwMode="auto">
            <a:xfrm flipV="1">
              <a:off x="5125" y="2364"/>
              <a:ext cx="113"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80386" name="Text Box 162"/>
            <p:cNvSpPr txBox="1">
              <a:spLocks noChangeArrowheads="1"/>
            </p:cNvSpPr>
            <p:nvPr/>
          </p:nvSpPr>
          <p:spPr bwMode="auto">
            <a:xfrm>
              <a:off x="3583" y="2273"/>
              <a:ext cx="212" cy="154"/>
            </a:xfrm>
            <a:prstGeom prst="rect">
              <a:avLst/>
            </a:prstGeom>
            <a:noFill/>
            <a:ln w="9525" algn="ctr">
              <a:noFill/>
              <a:miter lim="800000"/>
              <a:headEnd/>
              <a:tailEnd/>
            </a:ln>
            <a:effectLst/>
          </p:spPr>
          <p:txBody>
            <a:bodyPr wrap="none">
              <a:spAutoFit/>
            </a:bodyPr>
            <a:lstStyle/>
            <a:p>
              <a:r>
                <a:rPr lang="en-US" sz="1000"/>
                <a:t>V</a:t>
              </a:r>
              <a:r>
                <a:rPr lang="en-US" sz="1000" baseline="-25000"/>
                <a:t>in</a:t>
              </a:r>
            </a:p>
          </p:txBody>
        </p:sp>
        <p:sp>
          <p:nvSpPr>
            <p:cNvPr id="180387" name="Line 163"/>
            <p:cNvSpPr>
              <a:spLocks noChangeShapeType="1"/>
            </p:cNvSpPr>
            <p:nvPr/>
          </p:nvSpPr>
          <p:spPr bwMode="auto">
            <a:xfrm>
              <a:off x="5533" y="2364"/>
              <a:ext cx="136"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0388" name="Line 164"/>
            <p:cNvSpPr>
              <a:spLocks noChangeShapeType="1"/>
            </p:cNvSpPr>
            <p:nvPr/>
          </p:nvSpPr>
          <p:spPr bwMode="auto">
            <a:xfrm>
              <a:off x="4354" y="2364"/>
              <a:ext cx="0" cy="182"/>
            </a:xfrm>
            <a:prstGeom prst="line">
              <a:avLst/>
            </a:prstGeom>
            <a:noFill/>
            <a:ln w="28575">
              <a:solidFill>
                <a:schemeClr val="tx1"/>
              </a:solidFill>
              <a:round/>
              <a:headEnd/>
              <a:tailEnd/>
            </a:ln>
            <a:effectLst/>
          </p:spPr>
          <p:txBody>
            <a:bodyPr wrap="none" anchor="ctr"/>
            <a:lstStyle/>
            <a:p>
              <a:endParaRPr lang="en-US"/>
            </a:p>
          </p:txBody>
        </p:sp>
        <p:sp>
          <p:nvSpPr>
            <p:cNvPr id="180389" name="Line 165"/>
            <p:cNvSpPr>
              <a:spLocks noChangeShapeType="1"/>
            </p:cNvSpPr>
            <p:nvPr/>
          </p:nvSpPr>
          <p:spPr bwMode="auto">
            <a:xfrm>
              <a:off x="4354" y="2546"/>
              <a:ext cx="1293"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0391" name="Line 167"/>
            <p:cNvSpPr>
              <a:spLocks noChangeShapeType="1"/>
            </p:cNvSpPr>
            <p:nvPr/>
          </p:nvSpPr>
          <p:spPr bwMode="auto">
            <a:xfrm flipH="1">
              <a:off x="3923" y="2364"/>
              <a:ext cx="91" cy="0"/>
            </a:xfrm>
            <a:prstGeom prst="line">
              <a:avLst/>
            </a:prstGeom>
            <a:noFill/>
            <a:ln w="9525">
              <a:solidFill>
                <a:schemeClr val="tx1"/>
              </a:solidFill>
              <a:round/>
              <a:headEnd/>
              <a:tailEnd/>
            </a:ln>
            <a:effectLst/>
          </p:spPr>
          <p:txBody>
            <a:bodyPr wrap="none" anchor="ctr"/>
            <a:lstStyle/>
            <a:p>
              <a:endParaRPr lang="en-US"/>
            </a:p>
          </p:txBody>
        </p:sp>
        <p:sp>
          <p:nvSpPr>
            <p:cNvPr id="180392" name="Line 168"/>
            <p:cNvSpPr>
              <a:spLocks noChangeShapeType="1"/>
            </p:cNvSpPr>
            <p:nvPr/>
          </p:nvSpPr>
          <p:spPr bwMode="auto">
            <a:xfrm flipV="1">
              <a:off x="3833" y="2319"/>
              <a:ext cx="90" cy="45"/>
            </a:xfrm>
            <a:prstGeom prst="line">
              <a:avLst/>
            </a:prstGeom>
            <a:noFill/>
            <a:ln w="9525">
              <a:solidFill>
                <a:schemeClr val="tx1"/>
              </a:solidFill>
              <a:round/>
              <a:headEnd/>
              <a:tailEnd/>
            </a:ln>
            <a:effectLst/>
          </p:spPr>
          <p:txBody>
            <a:bodyPr wrap="none" anchor="ctr"/>
            <a:lstStyle/>
            <a:p>
              <a:endParaRPr lang="en-US"/>
            </a:p>
          </p:txBody>
        </p:sp>
        <p:sp>
          <p:nvSpPr>
            <p:cNvPr id="180393" name="Line 169"/>
            <p:cNvSpPr>
              <a:spLocks noChangeShapeType="1"/>
            </p:cNvSpPr>
            <p:nvPr/>
          </p:nvSpPr>
          <p:spPr bwMode="auto">
            <a:xfrm>
              <a:off x="3878" y="2432"/>
              <a:ext cx="91" cy="0"/>
            </a:xfrm>
            <a:prstGeom prst="line">
              <a:avLst/>
            </a:prstGeom>
            <a:noFill/>
            <a:ln w="9525">
              <a:solidFill>
                <a:schemeClr val="tx1"/>
              </a:solidFill>
              <a:round/>
              <a:headEnd/>
              <a:tailEnd/>
            </a:ln>
            <a:effectLst/>
          </p:spPr>
          <p:txBody>
            <a:bodyPr wrap="none" anchor="ctr"/>
            <a:lstStyle/>
            <a:p>
              <a:endParaRPr lang="en-US"/>
            </a:p>
          </p:txBody>
        </p:sp>
        <p:sp>
          <p:nvSpPr>
            <p:cNvPr id="180394" name="Line 170"/>
            <p:cNvSpPr>
              <a:spLocks noChangeShapeType="1"/>
            </p:cNvSpPr>
            <p:nvPr/>
          </p:nvSpPr>
          <p:spPr bwMode="auto">
            <a:xfrm>
              <a:off x="3878" y="2455"/>
              <a:ext cx="91" cy="0"/>
            </a:xfrm>
            <a:prstGeom prst="line">
              <a:avLst/>
            </a:prstGeom>
            <a:noFill/>
            <a:ln w="9525">
              <a:solidFill>
                <a:schemeClr val="tx1"/>
              </a:solidFill>
              <a:round/>
              <a:headEnd/>
              <a:tailEnd/>
            </a:ln>
            <a:effectLst/>
          </p:spPr>
          <p:txBody>
            <a:bodyPr wrap="none" anchor="ctr"/>
            <a:lstStyle/>
            <a:p>
              <a:endParaRPr lang="en-US"/>
            </a:p>
          </p:txBody>
        </p:sp>
        <p:sp>
          <p:nvSpPr>
            <p:cNvPr id="180395" name="Line 171"/>
            <p:cNvSpPr>
              <a:spLocks noChangeShapeType="1"/>
            </p:cNvSpPr>
            <p:nvPr/>
          </p:nvSpPr>
          <p:spPr bwMode="auto">
            <a:xfrm>
              <a:off x="3923" y="2364"/>
              <a:ext cx="0" cy="68"/>
            </a:xfrm>
            <a:prstGeom prst="line">
              <a:avLst/>
            </a:prstGeom>
            <a:noFill/>
            <a:ln w="9525">
              <a:solidFill>
                <a:schemeClr val="tx1"/>
              </a:solidFill>
              <a:round/>
              <a:headEnd/>
              <a:tailEnd/>
            </a:ln>
            <a:effectLst/>
          </p:spPr>
          <p:txBody>
            <a:bodyPr wrap="none" anchor="ctr"/>
            <a:lstStyle/>
            <a:p>
              <a:endParaRPr lang="en-US"/>
            </a:p>
          </p:txBody>
        </p:sp>
        <p:sp>
          <p:nvSpPr>
            <p:cNvPr id="180396" name="Line 172"/>
            <p:cNvSpPr>
              <a:spLocks noChangeShapeType="1"/>
            </p:cNvSpPr>
            <p:nvPr/>
          </p:nvSpPr>
          <p:spPr bwMode="auto">
            <a:xfrm>
              <a:off x="3923" y="2455"/>
              <a:ext cx="0" cy="68"/>
            </a:xfrm>
            <a:prstGeom prst="line">
              <a:avLst/>
            </a:prstGeom>
            <a:noFill/>
            <a:ln w="9525">
              <a:solidFill>
                <a:schemeClr val="tx1"/>
              </a:solidFill>
              <a:round/>
              <a:headEnd/>
              <a:tailEnd/>
            </a:ln>
            <a:effectLst/>
          </p:spPr>
          <p:txBody>
            <a:bodyPr wrap="none" anchor="ctr"/>
            <a:lstStyle/>
            <a:p>
              <a:endParaRPr lang="en-US"/>
            </a:p>
          </p:txBody>
        </p:sp>
        <p:sp>
          <p:nvSpPr>
            <p:cNvPr id="180397" name="Line 173"/>
            <p:cNvSpPr>
              <a:spLocks noChangeShapeType="1"/>
            </p:cNvSpPr>
            <p:nvPr/>
          </p:nvSpPr>
          <p:spPr bwMode="auto">
            <a:xfrm>
              <a:off x="3878" y="2523"/>
              <a:ext cx="91" cy="0"/>
            </a:xfrm>
            <a:prstGeom prst="line">
              <a:avLst/>
            </a:prstGeom>
            <a:noFill/>
            <a:ln w="19050">
              <a:solidFill>
                <a:schemeClr val="tx1"/>
              </a:solidFill>
              <a:round/>
              <a:headEnd/>
              <a:tailEnd/>
            </a:ln>
            <a:effectLst/>
          </p:spPr>
          <p:txBody>
            <a:bodyPr wrap="none" anchor="ctr"/>
            <a:lstStyle/>
            <a:p>
              <a:endParaRPr lang="en-US"/>
            </a:p>
          </p:txBody>
        </p:sp>
        <p:sp>
          <p:nvSpPr>
            <p:cNvPr id="180398" name="Text Box 174"/>
            <p:cNvSpPr txBox="1">
              <a:spLocks noChangeArrowheads="1"/>
            </p:cNvSpPr>
            <p:nvPr/>
          </p:nvSpPr>
          <p:spPr bwMode="auto">
            <a:xfrm>
              <a:off x="3719" y="2183"/>
              <a:ext cx="280" cy="154"/>
            </a:xfrm>
            <a:prstGeom prst="rect">
              <a:avLst/>
            </a:prstGeom>
            <a:noFill/>
            <a:ln w="9525" algn="ctr">
              <a:noFill/>
              <a:miter lim="800000"/>
              <a:headEnd/>
              <a:tailEnd/>
            </a:ln>
            <a:effectLst/>
          </p:spPr>
          <p:txBody>
            <a:bodyPr wrap="none">
              <a:spAutoFit/>
            </a:bodyPr>
            <a:lstStyle/>
            <a:p>
              <a:r>
                <a:rPr lang="en-US" sz="1000"/>
                <a:t>S&amp;H</a:t>
              </a:r>
            </a:p>
          </p:txBody>
        </p:sp>
      </p:grpSp>
      <p:sp>
        <p:nvSpPr>
          <p:cNvPr id="102" name="Slide Number Placeholder 101"/>
          <p:cNvSpPr>
            <a:spLocks noGrp="1"/>
          </p:cNvSpPr>
          <p:nvPr>
            <p:ph type="sldNum" sz="quarter" idx="11"/>
          </p:nvPr>
        </p:nvSpPr>
        <p:spPr/>
        <p:txBody>
          <a:bodyPr/>
          <a:lstStyle/>
          <a:p>
            <a:fld id="{9ECC0FC1-A78D-46C6-BB12-B0D98A81EE04}"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6"/>
          <p:cNvSpPr>
            <a:spLocks noGrp="1"/>
          </p:cNvSpPr>
          <p:nvPr>
            <p:ph type="ftr" sz="quarter" idx="11"/>
          </p:nvPr>
        </p:nvSpPr>
        <p:spPr/>
        <p:txBody>
          <a:bodyPr/>
          <a:lstStyle/>
          <a:p>
            <a:r>
              <a:rPr lang="en-US" smtClean="0"/>
              <a:t>Intro to Detector Readout ISOTDAQ  2011, N. Neufeld CERN/PH</a:t>
            </a:r>
            <a:endParaRPr lang="en-US"/>
          </a:p>
        </p:txBody>
      </p:sp>
      <p:sp>
        <p:nvSpPr>
          <p:cNvPr id="255037" name="Rectangle 61"/>
          <p:cNvSpPr>
            <a:spLocks noGrp="1" noChangeArrowheads="1"/>
          </p:cNvSpPr>
          <p:nvPr>
            <p:ph type="title"/>
          </p:nvPr>
        </p:nvSpPr>
        <p:spPr/>
        <p:txBody>
          <a:bodyPr/>
          <a:lstStyle/>
          <a:p>
            <a:r>
              <a:rPr lang="en-US"/>
              <a:t>ADC architectures</a:t>
            </a:r>
          </a:p>
        </p:txBody>
      </p:sp>
      <p:sp>
        <p:nvSpPr>
          <p:cNvPr id="254979" name="Rectangle 3"/>
          <p:cNvSpPr>
            <a:spLocks noGrp="1" noChangeArrowheads="1"/>
          </p:cNvSpPr>
          <p:nvPr>
            <p:ph type="body" sz="half" idx="1"/>
          </p:nvPr>
        </p:nvSpPr>
        <p:spPr>
          <a:xfrm>
            <a:off x="179388" y="981075"/>
            <a:ext cx="5076825" cy="5543550"/>
          </a:xfrm>
        </p:spPr>
        <p:txBody>
          <a:bodyPr/>
          <a:lstStyle/>
          <a:p>
            <a:r>
              <a:rPr lang="en-US" sz="1800"/>
              <a:t>Successive approximation</a:t>
            </a:r>
          </a:p>
          <a:p>
            <a:pPr lvl="1"/>
            <a:r>
              <a:rPr lang="en-US" sz="1400"/>
              <a:t>Binary search via a DAC and single discriminator</a:t>
            </a:r>
          </a:p>
          <a:p>
            <a:pPr lvl="1"/>
            <a:r>
              <a:rPr lang="en-US" sz="1400"/>
              <a:t>Takes n clock cycles</a:t>
            </a:r>
          </a:p>
          <a:p>
            <a:pPr lvl="1"/>
            <a:r>
              <a:rPr lang="en-US" sz="1400"/>
              <a:t>Relatively slow, small, low power, medium to large resolution</a:t>
            </a:r>
          </a:p>
          <a:p>
            <a:r>
              <a:rPr lang="en-US" sz="1800" b="1"/>
              <a:t>Pipelined</a:t>
            </a:r>
          </a:p>
          <a:p>
            <a:pPr lvl="1"/>
            <a:r>
              <a:rPr lang="en-US" sz="1400"/>
              <a:t>Determines “one bit” per clock cycle per stage</a:t>
            </a:r>
          </a:p>
          <a:p>
            <a:pPr lvl="2"/>
            <a:r>
              <a:rPr lang="en-US" sz="1000"/>
              <a:t>Extreme type of sub ranging flask</a:t>
            </a:r>
          </a:p>
          <a:p>
            <a:pPr lvl="1"/>
            <a:r>
              <a:rPr lang="en-US" sz="1400"/>
              <a:t>n stages</a:t>
            </a:r>
          </a:p>
          <a:p>
            <a:pPr lvl="1"/>
            <a:r>
              <a:rPr lang="en-US" sz="1400"/>
              <a:t>In principle 1 bit per stage but to handle imperfections each stage normally made with ~2bits and n*2bits mapped into n bits via digital mapping function that “auto corrects” imperfections</a:t>
            </a:r>
          </a:p>
          <a:p>
            <a:pPr lvl="1"/>
            <a:r>
              <a:rPr lang="en-US" sz="1400"/>
              <a:t>Makes a conversion each clock cycle</a:t>
            </a:r>
          </a:p>
          <a:p>
            <a:pPr lvl="1"/>
            <a:r>
              <a:rPr lang="en-US" sz="1400"/>
              <a:t>Has a latency of n clock cycles</a:t>
            </a:r>
          </a:p>
          <a:p>
            <a:pPr lvl="2"/>
            <a:r>
              <a:rPr lang="en-US" sz="1000"/>
              <a:t>Not a problem in our applications except for very fast triggering</a:t>
            </a:r>
          </a:p>
          <a:p>
            <a:pPr lvl="1"/>
            <a:r>
              <a:rPr lang="en-US" sz="1400"/>
              <a:t>Now dominating ADC architecture in modern CMOS technologies and impressive improvements in the last 10 years: speed, bits, power, size</a:t>
            </a:r>
          </a:p>
          <a:p>
            <a:endParaRPr lang="en-US" sz="1800"/>
          </a:p>
        </p:txBody>
      </p:sp>
      <p:graphicFrame>
        <p:nvGraphicFramePr>
          <p:cNvPr id="255034" name="Object 58"/>
          <p:cNvGraphicFramePr>
            <a:graphicFrameLocks noChangeAspect="1"/>
          </p:cNvGraphicFramePr>
          <p:nvPr>
            <p:ph sz="quarter" idx="2"/>
          </p:nvPr>
        </p:nvGraphicFramePr>
        <p:xfrm>
          <a:off x="5940425" y="2708275"/>
          <a:ext cx="2852738" cy="1979613"/>
        </p:xfrm>
        <a:graphic>
          <a:graphicData uri="http://schemas.openxmlformats.org/presentationml/2006/ole">
            <p:oleObj spid="_x0000_s835586" r:id="rId3" imgW="5028571" imgH="4752381" progId="Visio.Drawing.11">
              <p:embed/>
            </p:oleObj>
          </a:graphicData>
        </a:graphic>
      </p:graphicFrame>
      <p:sp>
        <p:nvSpPr>
          <p:cNvPr id="254982" name="Line 6"/>
          <p:cNvSpPr>
            <a:spLocks noChangeShapeType="1"/>
          </p:cNvSpPr>
          <p:nvPr/>
        </p:nvSpPr>
        <p:spPr bwMode="auto">
          <a:xfrm>
            <a:off x="5903913" y="2276475"/>
            <a:ext cx="1295400" cy="0"/>
          </a:xfrm>
          <a:prstGeom prst="line">
            <a:avLst/>
          </a:prstGeom>
          <a:noFill/>
          <a:ln w="9525">
            <a:solidFill>
              <a:schemeClr val="tx1"/>
            </a:solidFill>
            <a:round/>
            <a:headEnd/>
            <a:tailEnd/>
          </a:ln>
          <a:effectLst/>
        </p:spPr>
        <p:txBody>
          <a:bodyPr wrap="none" anchor="ctr"/>
          <a:lstStyle/>
          <a:p>
            <a:endParaRPr lang="en-US"/>
          </a:p>
        </p:txBody>
      </p:sp>
      <p:sp>
        <p:nvSpPr>
          <p:cNvPr id="254983" name="Line 7"/>
          <p:cNvSpPr>
            <a:spLocks noChangeShapeType="1"/>
          </p:cNvSpPr>
          <p:nvPr/>
        </p:nvSpPr>
        <p:spPr bwMode="auto">
          <a:xfrm>
            <a:off x="5903913" y="2127250"/>
            <a:ext cx="0" cy="144463"/>
          </a:xfrm>
          <a:prstGeom prst="line">
            <a:avLst/>
          </a:prstGeom>
          <a:noFill/>
          <a:ln w="9525">
            <a:solidFill>
              <a:schemeClr val="tx1"/>
            </a:solidFill>
            <a:round/>
            <a:headEnd/>
            <a:tailEnd/>
          </a:ln>
          <a:effectLst/>
        </p:spPr>
        <p:txBody>
          <a:bodyPr wrap="none" anchor="ctr"/>
          <a:lstStyle/>
          <a:p>
            <a:endParaRPr lang="en-US"/>
          </a:p>
        </p:txBody>
      </p:sp>
      <p:sp>
        <p:nvSpPr>
          <p:cNvPr id="254984" name="Line 8"/>
          <p:cNvSpPr>
            <a:spLocks noChangeShapeType="1"/>
          </p:cNvSpPr>
          <p:nvPr/>
        </p:nvSpPr>
        <p:spPr bwMode="auto">
          <a:xfrm>
            <a:off x="5867400" y="2127250"/>
            <a:ext cx="73025" cy="0"/>
          </a:xfrm>
          <a:prstGeom prst="line">
            <a:avLst/>
          </a:prstGeom>
          <a:noFill/>
          <a:ln w="9525">
            <a:solidFill>
              <a:schemeClr val="tx1"/>
            </a:solidFill>
            <a:round/>
            <a:headEnd/>
            <a:tailEnd/>
          </a:ln>
          <a:effectLst/>
        </p:spPr>
        <p:txBody>
          <a:bodyPr wrap="none" anchor="ctr"/>
          <a:lstStyle/>
          <a:p>
            <a:endParaRPr lang="en-US"/>
          </a:p>
        </p:txBody>
      </p:sp>
      <p:sp>
        <p:nvSpPr>
          <p:cNvPr id="254985" name="Line 9"/>
          <p:cNvSpPr>
            <a:spLocks noChangeShapeType="1"/>
          </p:cNvSpPr>
          <p:nvPr/>
        </p:nvSpPr>
        <p:spPr bwMode="auto">
          <a:xfrm>
            <a:off x="5903913" y="1984375"/>
            <a:ext cx="0" cy="144463"/>
          </a:xfrm>
          <a:prstGeom prst="line">
            <a:avLst/>
          </a:prstGeom>
          <a:noFill/>
          <a:ln w="9525">
            <a:solidFill>
              <a:schemeClr val="tx1"/>
            </a:solidFill>
            <a:round/>
            <a:headEnd/>
            <a:tailEnd/>
          </a:ln>
          <a:effectLst/>
        </p:spPr>
        <p:txBody>
          <a:bodyPr wrap="none" anchor="ctr"/>
          <a:lstStyle/>
          <a:p>
            <a:endParaRPr lang="en-US"/>
          </a:p>
        </p:txBody>
      </p:sp>
      <p:sp>
        <p:nvSpPr>
          <p:cNvPr id="254986" name="Line 10"/>
          <p:cNvSpPr>
            <a:spLocks noChangeShapeType="1"/>
          </p:cNvSpPr>
          <p:nvPr/>
        </p:nvSpPr>
        <p:spPr bwMode="auto">
          <a:xfrm>
            <a:off x="5867400" y="1984375"/>
            <a:ext cx="73025" cy="0"/>
          </a:xfrm>
          <a:prstGeom prst="line">
            <a:avLst/>
          </a:prstGeom>
          <a:noFill/>
          <a:ln w="9525">
            <a:solidFill>
              <a:schemeClr val="tx1"/>
            </a:solidFill>
            <a:round/>
            <a:headEnd/>
            <a:tailEnd/>
          </a:ln>
          <a:effectLst/>
        </p:spPr>
        <p:txBody>
          <a:bodyPr wrap="none" anchor="ctr"/>
          <a:lstStyle/>
          <a:p>
            <a:endParaRPr lang="en-US"/>
          </a:p>
        </p:txBody>
      </p:sp>
      <p:sp>
        <p:nvSpPr>
          <p:cNvPr id="254987" name="Line 11"/>
          <p:cNvSpPr>
            <a:spLocks noChangeShapeType="1"/>
          </p:cNvSpPr>
          <p:nvPr/>
        </p:nvSpPr>
        <p:spPr bwMode="auto">
          <a:xfrm>
            <a:off x="5903913" y="1841500"/>
            <a:ext cx="0" cy="144463"/>
          </a:xfrm>
          <a:prstGeom prst="line">
            <a:avLst/>
          </a:prstGeom>
          <a:noFill/>
          <a:ln w="9525">
            <a:solidFill>
              <a:schemeClr val="tx1"/>
            </a:solidFill>
            <a:round/>
            <a:headEnd/>
            <a:tailEnd/>
          </a:ln>
          <a:effectLst/>
        </p:spPr>
        <p:txBody>
          <a:bodyPr wrap="none" anchor="ctr"/>
          <a:lstStyle/>
          <a:p>
            <a:endParaRPr lang="en-US"/>
          </a:p>
        </p:txBody>
      </p:sp>
      <p:sp>
        <p:nvSpPr>
          <p:cNvPr id="254988" name="Line 12"/>
          <p:cNvSpPr>
            <a:spLocks noChangeShapeType="1"/>
          </p:cNvSpPr>
          <p:nvPr/>
        </p:nvSpPr>
        <p:spPr bwMode="auto">
          <a:xfrm>
            <a:off x="5867400" y="1841500"/>
            <a:ext cx="73025" cy="0"/>
          </a:xfrm>
          <a:prstGeom prst="line">
            <a:avLst/>
          </a:prstGeom>
          <a:noFill/>
          <a:ln w="9525">
            <a:solidFill>
              <a:schemeClr val="tx1"/>
            </a:solidFill>
            <a:round/>
            <a:headEnd/>
            <a:tailEnd/>
          </a:ln>
          <a:effectLst/>
        </p:spPr>
        <p:txBody>
          <a:bodyPr wrap="none" anchor="ctr"/>
          <a:lstStyle/>
          <a:p>
            <a:endParaRPr lang="en-US"/>
          </a:p>
        </p:txBody>
      </p:sp>
      <p:sp>
        <p:nvSpPr>
          <p:cNvPr id="254989" name="Line 13"/>
          <p:cNvSpPr>
            <a:spLocks noChangeShapeType="1"/>
          </p:cNvSpPr>
          <p:nvPr/>
        </p:nvSpPr>
        <p:spPr bwMode="auto">
          <a:xfrm>
            <a:off x="5903913" y="1698625"/>
            <a:ext cx="0" cy="144463"/>
          </a:xfrm>
          <a:prstGeom prst="line">
            <a:avLst/>
          </a:prstGeom>
          <a:noFill/>
          <a:ln w="9525">
            <a:solidFill>
              <a:schemeClr val="tx1"/>
            </a:solidFill>
            <a:round/>
            <a:headEnd/>
            <a:tailEnd/>
          </a:ln>
          <a:effectLst/>
        </p:spPr>
        <p:txBody>
          <a:bodyPr wrap="none" anchor="ctr"/>
          <a:lstStyle/>
          <a:p>
            <a:endParaRPr lang="en-US"/>
          </a:p>
        </p:txBody>
      </p:sp>
      <p:sp>
        <p:nvSpPr>
          <p:cNvPr id="254990" name="Line 14"/>
          <p:cNvSpPr>
            <a:spLocks noChangeShapeType="1"/>
          </p:cNvSpPr>
          <p:nvPr/>
        </p:nvSpPr>
        <p:spPr bwMode="auto">
          <a:xfrm>
            <a:off x="5867400" y="1698625"/>
            <a:ext cx="73025" cy="0"/>
          </a:xfrm>
          <a:prstGeom prst="line">
            <a:avLst/>
          </a:prstGeom>
          <a:noFill/>
          <a:ln w="9525">
            <a:solidFill>
              <a:schemeClr val="tx1"/>
            </a:solidFill>
            <a:round/>
            <a:headEnd/>
            <a:tailEnd/>
          </a:ln>
          <a:effectLst/>
        </p:spPr>
        <p:txBody>
          <a:bodyPr wrap="none" anchor="ctr"/>
          <a:lstStyle/>
          <a:p>
            <a:endParaRPr lang="en-US"/>
          </a:p>
        </p:txBody>
      </p:sp>
      <p:sp>
        <p:nvSpPr>
          <p:cNvPr id="254991" name="Line 15"/>
          <p:cNvSpPr>
            <a:spLocks noChangeShapeType="1"/>
          </p:cNvSpPr>
          <p:nvPr/>
        </p:nvSpPr>
        <p:spPr bwMode="auto">
          <a:xfrm>
            <a:off x="5903913" y="1555750"/>
            <a:ext cx="0" cy="144463"/>
          </a:xfrm>
          <a:prstGeom prst="line">
            <a:avLst/>
          </a:prstGeom>
          <a:noFill/>
          <a:ln w="9525">
            <a:solidFill>
              <a:schemeClr val="tx1"/>
            </a:solidFill>
            <a:round/>
            <a:headEnd/>
            <a:tailEnd/>
          </a:ln>
          <a:effectLst/>
        </p:spPr>
        <p:txBody>
          <a:bodyPr wrap="none" anchor="ctr"/>
          <a:lstStyle/>
          <a:p>
            <a:endParaRPr lang="en-US"/>
          </a:p>
        </p:txBody>
      </p:sp>
      <p:sp>
        <p:nvSpPr>
          <p:cNvPr id="254992" name="Line 16"/>
          <p:cNvSpPr>
            <a:spLocks noChangeShapeType="1"/>
          </p:cNvSpPr>
          <p:nvPr/>
        </p:nvSpPr>
        <p:spPr bwMode="auto">
          <a:xfrm>
            <a:off x="5867400" y="1555750"/>
            <a:ext cx="73025" cy="0"/>
          </a:xfrm>
          <a:prstGeom prst="line">
            <a:avLst/>
          </a:prstGeom>
          <a:noFill/>
          <a:ln w="9525">
            <a:solidFill>
              <a:schemeClr val="tx1"/>
            </a:solidFill>
            <a:round/>
            <a:headEnd/>
            <a:tailEnd/>
          </a:ln>
          <a:effectLst/>
        </p:spPr>
        <p:txBody>
          <a:bodyPr wrap="none" anchor="ctr"/>
          <a:lstStyle/>
          <a:p>
            <a:endParaRPr lang="en-US"/>
          </a:p>
        </p:txBody>
      </p:sp>
      <p:sp>
        <p:nvSpPr>
          <p:cNvPr id="254993" name="Line 17"/>
          <p:cNvSpPr>
            <a:spLocks noChangeShapeType="1"/>
          </p:cNvSpPr>
          <p:nvPr/>
        </p:nvSpPr>
        <p:spPr bwMode="auto">
          <a:xfrm>
            <a:off x="5903913" y="1412875"/>
            <a:ext cx="0" cy="144463"/>
          </a:xfrm>
          <a:prstGeom prst="line">
            <a:avLst/>
          </a:prstGeom>
          <a:noFill/>
          <a:ln w="9525">
            <a:solidFill>
              <a:schemeClr val="tx1"/>
            </a:solidFill>
            <a:round/>
            <a:headEnd/>
            <a:tailEnd/>
          </a:ln>
          <a:effectLst/>
        </p:spPr>
        <p:txBody>
          <a:bodyPr wrap="none" anchor="ctr"/>
          <a:lstStyle/>
          <a:p>
            <a:endParaRPr lang="en-US"/>
          </a:p>
        </p:txBody>
      </p:sp>
      <p:sp>
        <p:nvSpPr>
          <p:cNvPr id="254994" name="Line 18"/>
          <p:cNvSpPr>
            <a:spLocks noChangeShapeType="1"/>
          </p:cNvSpPr>
          <p:nvPr/>
        </p:nvSpPr>
        <p:spPr bwMode="auto">
          <a:xfrm>
            <a:off x="5867400" y="1412875"/>
            <a:ext cx="73025" cy="0"/>
          </a:xfrm>
          <a:prstGeom prst="line">
            <a:avLst/>
          </a:prstGeom>
          <a:noFill/>
          <a:ln w="9525">
            <a:solidFill>
              <a:schemeClr val="tx1"/>
            </a:solidFill>
            <a:round/>
            <a:headEnd/>
            <a:tailEnd/>
          </a:ln>
          <a:effectLst/>
        </p:spPr>
        <p:txBody>
          <a:bodyPr wrap="none" anchor="ctr"/>
          <a:lstStyle/>
          <a:p>
            <a:endParaRPr lang="en-US"/>
          </a:p>
        </p:txBody>
      </p:sp>
      <p:sp>
        <p:nvSpPr>
          <p:cNvPr id="254995" name="Line 19"/>
          <p:cNvSpPr>
            <a:spLocks noChangeShapeType="1"/>
          </p:cNvSpPr>
          <p:nvPr/>
        </p:nvSpPr>
        <p:spPr bwMode="auto">
          <a:xfrm>
            <a:off x="5903913" y="1270000"/>
            <a:ext cx="0" cy="144463"/>
          </a:xfrm>
          <a:prstGeom prst="line">
            <a:avLst/>
          </a:prstGeom>
          <a:noFill/>
          <a:ln w="9525">
            <a:solidFill>
              <a:schemeClr val="tx1"/>
            </a:solidFill>
            <a:round/>
            <a:headEnd/>
            <a:tailEnd/>
          </a:ln>
          <a:effectLst/>
        </p:spPr>
        <p:txBody>
          <a:bodyPr wrap="none" anchor="ctr"/>
          <a:lstStyle/>
          <a:p>
            <a:endParaRPr lang="en-US"/>
          </a:p>
        </p:txBody>
      </p:sp>
      <p:sp>
        <p:nvSpPr>
          <p:cNvPr id="254996" name="Line 20"/>
          <p:cNvSpPr>
            <a:spLocks noChangeShapeType="1"/>
          </p:cNvSpPr>
          <p:nvPr/>
        </p:nvSpPr>
        <p:spPr bwMode="auto">
          <a:xfrm>
            <a:off x="5867400" y="1270000"/>
            <a:ext cx="73025" cy="0"/>
          </a:xfrm>
          <a:prstGeom prst="line">
            <a:avLst/>
          </a:prstGeom>
          <a:noFill/>
          <a:ln w="9525">
            <a:solidFill>
              <a:schemeClr val="tx1"/>
            </a:solidFill>
            <a:round/>
            <a:headEnd/>
            <a:tailEnd/>
          </a:ln>
          <a:effectLst/>
        </p:spPr>
        <p:txBody>
          <a:bodyPr wrap="none" anchor="ctr"/>
          <a:lstStyle/>
          <a:p>
            <a:endParaRPr lang="en-US"/>
          </a:p>
        </p:txBody>
      </p:sp>
      <p:sp>
        <p:nvSpPr>
          <p:cNvPr id="254997" name="Line 21"/>
          <p:cNvSpPr>
            <a:spLocks noChangeShapeType="1"/>
          </p:cNvSpPr>
          <p:nvPr/>
        </p:nvSpPr>
        <p:spPr bwMode="auto">
          <a:xfrm>
            <a:off x="5903913" y="1127125"/>
            <a:ext cx="0" cy="144463"/>
          </a:xfrm>
          <a:prstGeom prst="line">
            <a:avLst/>
          </a:prstGeom>
          <a:noFill/>
          <a:ln w="9525">
            <a:solidFill>
              <a:schemeClr val="tx1"/>
            </a:solidFill>
            <a:round/>
            <a:headEnd/>
            <a:tailEnd/>
          </a:ln>
          <a:effectLst/>
        </p:spPr>
        <p:txBody>
          <a:bodyPr wrap="none" anchor="ctr"/>
          <a:lstStyle/>
          <a:p>
            <a:endParaRPr lang="en-US"/>
          </a:p>
        </p:txBody>
      </p:sp>
      <p:sp>
        <p:nvSpPr>
          <p:cNvPr id="254998" name="Line 22"/>
          <p:cNvSpPr>
            <a:spLocks noChangeShapeType="1"/>
          </p:cNvSpPr>
          <p:nvPr/>
        </p:nvSpPr>
        <p:spPr bwMode="auto">
          <a:xfrm>
            <a:off x="5867400" y="1127125"/>
            <a:ext cx="73025" cy="0"/>
          </a:xfrm>
          <a:prstGeom prst="line">
            <a:avLst/>
          </a:prstGeom>
          <a:noFill/>
          <a:ln w="9525">
            <a:solidFill>
              <a:schemeClr val="tx1"/>
            </a:solidFill>
            <a:round/>
            <a:headEnd/>
            <a:tailEnd/>
          </a:ln>
          <a:effectLst/>
        </p:spPr>
        <p:txBody>
          <a:bodyPr wrap="none" anchor="ctr"/>
          <a:lstStyle/>
          <a:p>
            <a:endParaRPr lang="en-US"/>
          </a:p>
        </p:txBody>
      </p:sp>
      <p:sp>
        <p:nvSpPr>
          <p:cNvPr id="254999" name="Line 23"/>
          <p:cNvSpPr>
            <a:spLocks noChangeShapeType="1"/>
          </p:cNvSpPr>
          <p:nvPr/>
        </p:nvSpPr>
        <p:spPr bwMode="auto">
          <a:xfrm>
            <a:off x="5903913" y="1700213"/>
            <a:ext cx="431800" cy="0"/>
          </a:xfrm>
          <a:prstGeom prst="line">
            <a:avLst/>
          </a:prstGeom>
          <a:noFill/>
          <a:ln w="9525">
            <a:solidFill>
              <a:srgbClr val="0033CC"/>
            </a:solidFill>
            <a:round/>
            <a:headEnd/>
            <a:tailEnd/>
          </a:ln>
          <a:effectLst/>
        </p:spPr>
        <p:txBody>
          <a:bodyPr wrap="none" anchor="ctr"/>
          <a:lstStyle/>
          <a:p>
            <a:endParaRPr lang="en-US"/>
          </a:p>
        </p:txBody>
      </p:sp>
      <p:sp>
        <p:nvSpPr>
          <p:cNvPr id="255000" name="Line 24"/>
          <p:cNvSpPr>
            <a:spLocks noChangeShapeType="1"/>
          </p:cNvSpPr>
          <p:nvPr/>
        </p:nvSpPr>
        <p:spPr bwMode="auto">
          <a:xfrm>
            <a:off x="5830888" y="1916113"/>
            <a:ext cx="1368425" cy="0"/>
          </a:xfrm>
          <a:prstGeom prst="line">
            <a:avLst/>
          </a:prstGeom>
          <a:noFill/>
          <a:ln w="9525">
            <a:solidFill>
              <a:schemeClr val="tx1"/>
            </a:solidFill>
            <a:round/>
            <a:headEnd/>
            <a:tailEnd/>
          </a:ln>
          <a:effectLst/>
        </p:spPr>
        <p:txBody>
          <a:bodyPr wrap="none" anchor="ctr"/>
          <a:lstStyle/>
          <a:p>
            <a:endParaRPr lang="en-US"/>
          </a:p>
        </p:txBody>
      </p:sp>
      <p:sp>
        <p:nvSpPr>
          <p:cNvPr id="255001" name="Line 25"/>
          <p:cNvSpPr>
            <a:spLocks noChangeShapeType="1"/>
          </p:cNvSpPr>
          <p:nvPr/>
        </p:nvSpPr>
        <p:spPr bwMode="auto">
          <a:xfrm>
            <a:off x="6335713" y="1989138"/>
            <a:ext cx="431800" cy="0"/>
          </a:xfrm>
          <a:prstGeom prst="line">
            <a:avLst/>
          </a:prstGeom>
          <a:noFill/>
          <a:ln w="9525">
            <a:solidFill>
              <a:srgbClr val="0033CC"/>
            </a:solidFill>
            <a:round/>
            <a:headEnd/>
            <a:tailEnd/>
          </a:ln>
          <a:effectLst/>
        </p:spPr>
        <p:txBody>
          <a:bodyPr wrap="none" anchor="ctr"/>
          <a:lstStyle/>
          <a:p>
            <a:endParaRPr lang="en-US"/>
          </a:p>
        </p:txBody>
      </p:sp>
      <p:sp>
        <p:nvSpPr>
          <p:cNvPr id="255002" name="Line 26"/>
          <p:cNvSpPr>
            <a:spLocks noChangeShapeType="1"/>
          </p:cNvSpPr>
          <p:nvPr/>
        </p:nvSpPr>
        <p:spPr bwMode="auto">
          <a:xfrm>
            <a:off x="6767513" y="1844675"/>
            <a:ext cx="431800" cy="0"/>
          </a:xfrm>
          <a:prstGeom prst="line">
            <a:avLst/>
          </a:prstGeom>
          <a:noFill/>
          <a:ln w="9525">
            <a:solidFill>
              <a:srgbClr val="0033CC"/>
            </a:solidFill>
            <a:round/>
            <a:headEnd/>
            <a:tailEnd/>
          </a:ln>
          <a:effectLst/>
        </p:spPr>
        <p:txBody>
          <a:bodyPr wrap="none" anchor="ctr"/>
          <a:lstStyle/>
          <a:p>
            <a:endParaRPr lang="en-US"/>
          </a:p>
        </p:txBody>
      </p:sp>
      <p:sp>
        <p:nvSpPr>
          <p:cNvPr id="255004" name="Line 28"/>
          <p:cNvSpPr>
            <a:spLocks noChangeShapeType="1"/>
          </p:cNvSpPr>
          <p:nvPr/>
        </p:nvSpPr>
        <p:spPr bwMode="auto">
          <a:xfrm>
            <a:off x="6335713" y="1700213"/>
            <a:ext cx="0" cy="288925"/>
          </a:xfrm>
          <a:prstGeom prst="line">
            <a:avLst/>
          </a:prstGeom>
          <a:noFill/>
          <a:ln w="9525">
            <a:solidFill>
              <a:srgbClr val="0033CC"/>
            </a:solidFill>
            <a:round/>
            <a:headEnd/>
            <a:tailEnd/>
          </a:ln>
          <a:effectLst/>
        </p:spPr>
        <p:txBody>
          <a:bodyPr wrap="none" anchor="ctr"/>
          <a:lstStyle/>
          <a:p>
            <a:endParaRPr lang="en-US"/>
          </a:p>
        </p:txBody>
      </p:sp>
      <p:sp>
        <p:nvSpPr>
          <p:cNvPr id="255005" name="Line 29"/>
          <p:cNvSpPr>
            <a:spLocks noChangeShapeType="1"/>
          </p:cNvSpPr>
          <p:nvPr/>
        </p:nvSpPr>
        <p:spPr bwMode="auto">
          <a:xfrm flipV="1">
            <a:off x="6767513" y="1844675"/>
            <a:ext cx="0" cy="144463"/>
          </a:xfrm>
          <a:prstGeom prst="line">
            <a:avLst/>
          </a:prstGeom>
          <a:noFill/>
          <a:ln w="9525">
            <a:solidFill>
              <a:srgbClr val="0033CC"/>
            </a:solidFill>
            <a:round/>
            <a:headEnd/>
            <a:tailEnd/>
          </a:ln>
          <a:effectLst/>
        </p:spPr>
        <p:txBody>
          <a:bodyPr wrap="none" anchor="ctr"/>
          <a:lstStyle/>
          <a:p>
            <a:endParaRPr lang="en-US"/>
          </a:p>
        </p:txBody>
      </p:sp>
      <p:sp>
        <p:nvSpPr>
          <p:cNvPr id="255006" name="Line 30"/>
          <p:cNvSpPr>
            <a:spLocks noChangeShapeType="1"/>
          </p:cNvSpPr>
          <p:nvPr/>
        </p:nvSpPr>
        <p:spPr bwMode="auto">
          <a:xfrm>
            <a:off x="6335713" y="2205038"/>
            <a:ext cx="0" cy="144462"/>
          </a:xfrm>
          <a:prstGeom prst="line">
            <a:avLst/>
          </a:prstGeom>
          <a:noFill/>
          <a:ln w="9525">
            <a:solidFill>
              <a:schemeClr val="tx1"/>
            </a:solidFill>
            <a:round/>
            <a:headEnd/>
            <a:tailEnd/>
          </a:ln>
          <a:effectLst/>
        </p:spPr>
        <p:txBody>
          <a:bodyPr wrap="none" anchor="ctr"/>
          <a:lstStyle/>
          <a:p>
            <a:endParaRPr lang="en-US"/>
          </a:p>
        </p:txBody>
      </p:sp>
      <p:sp>
        <p:nvSpPr>
          <p:cNvPr id="255007" name="Line 31"/>
          <p:cNvSpPr>
            <a:spLocks noChangeShapeType="1"/>
          </p:cNvSpPr>
          <p:nvPr/>
        </p:nvSpPr>
        <p:spPr bwMode="auto">
          <a:xfrm>
            <a:off x="6767513" y="2205038"/>
            <a:ext cx="0" cy="144462"/>
          </a:xfrm>
          <a:prstGeom prst="line">
            <a:avLst/>
          </a:prstGeom>
          <a:noFill/>
          <a:ln w="9525">
            <a:solidFill>
              <a:schemeClr val="tx1"/>
            </a:solidFill>
            <a:round/>
            <a:headEnd/>
            <a:tailEnd/>
          </a:ln>
          <a:effectLst/>
        </p:spPr>
        <p:txBody>
          <a:bodyPr wrap="none" anchor="ctr"/>
          <a:lstStyle/>
          <a:p>
            <a:endParaRPr lang="en-US"/>
          </a:p>
        </p:txBody>
      </p:sp>
      <p:sp>
        <p:nvSpPr>
          <p:cNvPr id="255008" name="Line 32"/>
          <p:cNvSpPr>
            <a:spLocks noChangeShapeType="1"/>
          </p:cNvSpPr>
          <p:nvPr/>
        </p:nvSpPr>
        <p:spPr bwMode="auto">
          <a:xfrm>
            <a:off x="7199313" y="2205038"/>
            <a:ext cx="0" cy="144462"/>
          </a:xfrm>
          <a:prstGeom prst="line">
            <a:avLst/>
          </a:prstGeom>
          <a:noFill/>
          <a:ln w="9525">
            <a:solidFill>
              <a:schemeClr val="tx1"/>
            </a:solidFill>
            <a:round/>
            <a:headEnd/>
            <a:tailEnd/>
          </a:ln>
          <a:effectLst/>
        </p:spPr>
        <p:txBody>
          <a:bodyPr wrap="none" anchor="ctr"/>
          <a:lstStyle/>
          <a:p>
            <a:endParaRPr lang="en-US"/>
          </a:p>
        </p:txBody>
      </p:sp>
      <p:sp>
        <p:nvSpPr>
          <p:cNvPr id="255009" name="Text Box 33"/>
          <p:cNvSpPr txBox="1">
            <a:spLocks noChangeArrowheads="1"/>
          </p:cNvSpPr>
          <p:nvPr/>
        </p:nvSpPr>
        <p:spPr bwMode="auto">
          <a:xfrm>
            <a:off x="5940425" y="2312988"/>
            <a:ext cx="393700" cy="244475"/>
          </a:xfrm>
          <a:prstGeom prst="rect">
            <a:avLst/>
          </a:prstGeom>
          <a:noFill/>
          <a:ln w="9525" algn="ctr">
            <a:noFill/>
            <a:miter lim="800000"/>
            <a:headEnd/>
            <a:tailEnd/>
          </a:ln>
          <a:effectLst/>
        </p:spPr>
        <p:txBody>
          <a:bodyPr wrap="none">
            <a:spAutoFit/>
          </a:bodyPr>
          <a:lstStyle/>
          <a:p>
            <a:r>
              <a:rPr lang="en-US" sz="1000"/>
              <a:t>100</a:t>
            </a:r>
          </a:p>
        </p:txBody>
      </p:sp>
      <p:sp>
        <p:nvSpPr>
          <p:cNvPr id="255010" name="Text Box 34"/>
          <p:cNvSpPr txBox="1">
            <a:spLocks noChangeArrowheads="1"/>
          </p:cNvSpPr>
          <p:nvPr/>
        </p:nvSpPr>
        <p:spPr bwMode="auto">
          <a:xfrm>
            <a:off x="6335713" y="2312988"/>
            <a:ext cx="393700" cy="244475"/>
          </a:xfrm>
          <a:prstGeom prst="rect">
            <a:avLst/>
          </a:prstGeom>
          <a:noFill/>
          <a:ln w="9525" algn="ctr">
            <a:noFill/>
            <a:miter lim="800000"/>
            <a:headEnd/>
            <a:tailEnd/>
          </a:ln>
          <a:effectLst/>
        </p:spPr>
        <p:txBody>
          <a:bodyPr wrap="none">
            <a:spAutoFit/>
          </a:bodyPr>
          <a:lstStyle/>
          <a:p>
            <a:r>
              <a:rPr lang="en-US" sz="1000"/>
              <a:t>010</a:t>
            </a:r>
          </a:p>
        </p:txBody>
      </p:sp>
      <p:sp>
        <p:nvSpPr>
          <p:cNvPr id="255011" name="Text Box 35"/>
          <p:cNvSpPr txBox="1">
            <a:spLocks noChangeArrowheads="1"/>
          </p:cNvSpPr>
          <p:nvPr/>
        </p:nvSpPr>
        <p:spPr bwMode="auto">
          <a:xfrm>
            <a:off x="6804025" y="2312988"/>
            <a:ext cx="393700" cy="244475"/>
          </a:xfrm>
          <a:prstGeom prst="rect">
            <a:avLst/>
          </a:prstGeom>
          <a:noFill/>
          <a:ln w="9525" algn="ctr">
            <a:noFill/>
            <a:miter lim="800000"/>
            <a:headEnd/>
            <a:tailEnd/>
          </a:ln>
          <a:effectLst/>
        </p:spPr>
        <p:txBody>
          <a:bodyPr wrap="none">
            <a:spAutoFit/>
          </a:bodyPr>
          <a:lstStyle/>
          <a:p>
            <a:r>
              <a:rPr lang="en-US" sz="1000"/>
              <a:t>011</a:t>
            </a:r>
          </a:p>
        </p:txBody>
      </p:sp>
      <p:sp>
        <p:nvSpPr>
          <p:cNvPr id="255012" name="Text Box 36"/>
          <p:cNvSpPr txBox="1">
            <a:spLocks noChangeArrowheads="1"/>
          </p:cNvSpPr>
          <p:nvPr/>
        </p:nvSpPr>
        <p:spPr bwMode="auto">
          <a:xfrm>
            <a:off x="5219700" y="2312988"/>
            <a:ext cx="760413" cy="244475"/>
          </a:xfrm>
          <a:prstGeom prst="rect">
            <a:avLst/>
          </a:prstGeom>
          <a:noFill/>
          <a:ln w="9525" algn="ctr">
            <a:noFill/>
            <a:miter lim="800000"/>
            <a:headEnd/>
            <a:tailEnd/>
          </a:ln>
          <a:effectLst/>
        </p:spPr>
        <p:txBody>
          <a:bodyPr wrap="none">
            <a:spAutoFit/>
          </a:bodyPr>
          <a:lstStyle/>
          <a:p>
            <a:r>
              <a:rPr lang="en-US" sz="1000"/>
              <a:t>DAC code</a:t>
            </a:r>
          </a:p>
        </p:txBody>
      </p:sp>
      <p:sp>
        <p:nvSpPr>
          <p:cNvPr id="255013" name="Text Box 37"/>
          <p:cNvSpPr txBox="1">
            <a:spLocks noChangeArrowheads="1"/>
          </p:cNvSpPr>
          <p:nvPr/>
        </p:nvSpPr>
        <p:spPr bwMode="auto">
          <a:xfrm>
            <a:off x="5435600" y="908050"/>
            <a:ext cx="893763" cy="244475"/>
          </a:xfrm>
          <a:prstGeom prst="rect">
            <a:avLst/>
          </a:prstGeom>
          <a:noFill/>
          <a:ln w="9525" algn="ctr">
            <a:noFill/>
            <a:miter lim="800000"/>
            <a:headEnd/>
            <a:tailEnd/>
          </a:ln>
          <a:effectLst/>
        </p:spPr>
        <p:txBody>
          <a:bodyPr wrap="none">
            <a:spAutoFit/>
          </a:bodyPr>
          <a:lstStyle/>
          <a:p>
            <a:r>
              <a:rPr lang="en-US" sz="1000"/>
              <a:t>DAC voltage</a:t>
            </a:r>
          </a:p>
        </p:txBody>
      </p:sp>
      <p:grpSp>
        <p:nvGrpSpPr>
          <p:cNvPr id="2" name="Group 53"/>
          <p:cNvGrpSpPr>
            <a:grpSpLocks/>
          </p:cNvGrpSpPr>
          <p:nvPr/>
        </p:nvGrpSpPr>
        <p:grpSpPr bwMode="auto">
          <a:xfrm>
            <a:off x="6438900" y="1016000"/>
            <a:ext cx="2705100" cy="893763"/>
            <a:chOff x="3855" y="1842"/>
            <a:chExt cx="1704" cy="563"/>
          </a:xfrm>
        </p:grpSpPr>
        <p:sp>
          <p:nvSpPr>
            <p:cNvPr id="255014" name="Freeform 38"/>
            <p:cNvSpPr>
              <a:spLocks/>
            </p:cNvSpPr>
            <p:nvPr/>
          </p:nvSpPr>
          <p:spPr bwMode="auto">
            <a:xfrm>
              <a:off x="4558" y="2001"/>
              <a:ext cx="249" cy="183"/>
            </a:xfrm>
            <a:custGeom>
              <a:avLst/>
              <a:gdLst/>
              <a:ahLst/>
              <a:cxnLst>
                <a:cxn ang="0">
                  <a:pos x="0" y="2"/>
                </a:cxn>
                <a:cxn ang="0">
                  <a:pos x="0" y="183"/>
                </a:cxn>
                <a:cxn ang="0">
                  <a:pos x="159" y="183"/>
                </a:cxn>
                <a:cxn ang="0">
                  <a:pos x="249" y="93"/>
                </a:cxn>
                <a:cxn ang="0">
                  <a:pos x="166" y="0"/>
                </a:cxn>
                <a:cxn ang="0">
                  <a:pos x="0" y="2"/>
                </a:cxn>
              </a:cxnLst>
              <a:rect l="0" t="0" r="r" b="b"/>
              <a:pathLst>
                <a:path w="249" h="183">
                  <a:moveTo>
                    <a:pt x="0" y="2"/>
                  </a:moveTo>
                  <a:lnTo>
                    <a:pt x="0" y="183"/>
                  </a:lnTo>
                  <a:lnTo>
                    <a:pt x="159" y="183"/>
                  </a:lnTo>
                  <a:lnTo>
                    <a:pt x="249" y="93"/>
                  </a:lnTo>
                  <a:lnTo>
                    <a:pt x="166" y="0"/>
                  </a:lnTo>
                  <a:lnTo>
                    <a:pt x="0" y="2"/>
                  </a:lnTo>
                  <a:close/>
                </a:path>
              </a:pathLst>
            </a:custGeom>
            <a:solidFill>
              <a:schemeClr val="bg1"/>
            </a:solidFill>
            <a:ln w="9525" cap="flat" cmpd="sng">
              <a:solidFill>
                <a:schemeClr val="tx1"/>
              </a:solidFill>
              <a:prstDash val="solid"/>
              <a:round/>
              <a:headEnd/>
              <a:tailEnd/>
            </a:ln>
            <a:effectLst/>
          </p:spPr>
          <p:txBody>
            <a:bodyPr wrap="none" anchor="ctr"/>
            <a:lstStyle/>
            <a:p>
              <a:endParaRPr lang="en-US"/>
            </a:p>
          </p:txBody>
        </p:sp>
        <p:sp>
          <p:nvSpPr>
            <p:cNvPr id="255015" name="Text Box 39"/>
            <p:cNvSpPr txBox="1">
              <a:spLocks noChangeArrowheads="1"/>
            </p:cNvSpPr>
            <p:nvPr/>
          </p:nvSpPr>
          <p:spPr bwMode="auto">
            <a:xfrm>
              <a:off x="4536" y="2024"/>
              <a:ext cx="285" cy="154"/>
            </a:xfrm>
            <a:prstGeom prst="rect">
              <a:avLst/>
            </a:prstGeom>
            <a:noFill/>
            <a:ln w="9525" algn="ctr">
              <a:noFill/>
              <a:miter lim="800000"/>
              <a:headEnd/>
              <a:tailEnd/>
            </a:ln>
            <a:effectLst/>
          </p:spPr>
          <p:txBody>
            <a:bodyPr wrap="none">
              <a:spAutoFit/>
            </a:bodyPr>
            <a:lstStyle/>
            <a:p>
              <a:r>
                <a:rPr lang="en-US" sz="1000"/>
                <a:t>DAC</a:t>
              </a:r>
            </a:p>
          </p:txBody>
        </p:sp>
        <p:sp>
          <p:nvSpPr>
            <p:cNvPr id="255016" name="Line 40"/>
            <p:cNvSpPr>
              <a:spLocks noChangeShapeType="1"/>
            </p:cNvSpPr>
            <p:nvPr/>
          </p:nvSpPr>
          <p:spPr bwMode="auto">
            <a:xfrm flipV="1">
              <a:off x="4808" y="2092"/>
              <a:ext cx="69" cy="0"/>
            </a:xfrm>
            <a:prstGeom prst="line">
              <a:avLst/>
            </a:prstGeom>
            <a:noFill/>
            <a:ln w="9525">
              <a:solidFill>
                <a:schemeClr val="tx1"/>
              </a:solidFill>
              <a:round/>
              <a:headEnd/>
              <a:tailEnd/>
            </a:ln>
            <a:effectLst/>
          </p:spPr>
          <p:txBody>
            <a:bodyPr wrap="none" anchor="ctr"/>
            <a:lstStyle/>
            <a:p>
              <a:endParaRPr lang="en-US"/>
            </a:p>
          </p:txBody>
        </p:sp>
        <p:sp>
          <p:nvSpPr>
            <p:cNvPr id="255017" name="Rectangle 41"/>
            <p:cNvSpPr>
              <a:spLocks noChangeArrowheads="1"/>
            </p:cNvSpPr>
            <p:nvPr/>
          </p:nvSpPr>
          <p:spPr bwMode="auto">
            <a:xfrm>
              <a:off x="4059" y="2001"/>
              <a:ext cx="386" cy="181"/>
            </a:xfrm>
            <a:prstGeom prst="rect">
              <a:avLst/>
            </a:prstGeom>
            <a:solidFill>
              <a:schemeClr val="bg1"/>
            </a:solidFill>
            <a:ln w="9525" algn="ctr">
              <a:solidFill>
                <a:schemeClr val="tx1"/>
              </a:solidFill>
              <a:miter lim="800000"/>
              <a:headEnd/>
              <a:tailEnd/>
            </a:ln>
            <a:effectLst/>
          </p:spPr>
          <p:txBody>
            <a:bodyPr wrap="none" anchor="ctr"/>
            <a:lstStyle/>
            <a:p>
              <a:r>
                <a:rPr lang="en-US" sz="1000"/>
                <a:t>Aprox reg.</a:t>
              </a:r>
            </a:p>
          </p:txBody>
        </p:sp>
        <p:sp>
          <p:nvSpPr>
            <p:cNvPr id="255018" name="Line 42"/>
            <p:cNvSpPr>
              <a:spLocks noChangeShapeType="1"/>
            </p:cNvSpPr>
            <p:nvPr/>
          </p:nvSpPr>
          <p:spPr bwMode="auto">
            <a:xfrm>
              <a:off x="4445" y="2092"/>
              <a:ext cx="113"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5019" name="AutoShape 43"/>
            <p:cNvSpPr>
              <a:spLocks noChangeArrowheads="1"/>
            </p:cNvSpPr>
            <p:nvPr/>
          </p:nvSpPr>
          <p:spPr bwMode="auto">
            <a:xfrm rot="5400000">
              <a:off x="4808" y="1933"/>
              <a:ext cx="317" cy="182"/>
            </a:xfrm>
            <a:prstGeom prst="triangle">
              <a:avLst>
                <a:gd name="adj" fmla="val 50000"/>
              </a:avLst>
            </a:prstGeom>
            <a:solidFill>
              <a:schemeClr val="bg1"/>
            </a:solidFill>
            <a:ln w="9525" algn="ctr">
              <a:solidFill>
                <a:schemeClr val="tx1"/>
              </a:solidFill>
              <a:miter lim="800000"/>
              <a:headEnd/>
              <a:tailEnd/>
            </a:ln>
            <a:effectLst/>
          </p:spPr>
          <p:txBody>
            <a:bodyPr wrap="none" anchor="ctr"/>
            <a:lstStyle/>
            <a:p>
              <a:endParaRPr lang="en-US"/>
            </a:p>
          </p:txBody>
        </p:sp>
        <p:sp>
          <p:nvSpPr>
            <p:cNvPr id="255020" name="Line 44"/>
            <p:cNvSpPr>
              <a:spLocks noChangeShapeType="1"/>
            </p:cNvSpPr>
            <p:nvPr/>
          </p:nvSpPr>
          <p:spPr bwMode="auto">
            <a:xfrm>
              <a:off x="4059" y="1933"/>
              <a:ext cx="81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55021" name="Line 45"/>
            <p:cNvSpPr>
              <a:spLocks noChangeShapeType="1"/>
            </p:cNvSpPr>
            <p:nvPr/>
          </p:nvSpPr>
          <p:spPr bwMode="auto">
            <a:xfrm>
              <a:off x="5057" y="2024"/>
              <a:ext cx="46" cy="0"/>
            </a:xfrm>
            <a:prstGeom prst="line">
              <a:avLst/>
            </a:prstGeom>
            <a:noFill/>
            <a:ln w="9525">
              <a:solidFill>
                <a:schemeClr val="tx1"/>
              </a:solidFill>
              <a:round/>
              <a:headEnd/>
              <a:tailEnd/>
            </a:ln>
            <a:effectLst/>
          </p:spPr>
          <p:txBody>
            <a:bodyPr wrap="none" anchor="ctr"/>
            <a:lstStyle/>
            <a:p>
              <a:endParaRPr lang="en-US"/>
            </a:p>
          </p:txBody>
        </p:sp>
        <p:sp>
          <p:nvSpPr>
            <p:cNvPr id="255022" name="Line 46"/>
            <p:cNvSpPr>
              <a:spLocks noChangeShapeType="1"/>
            </p:cNvSpPr>
            <p:nvPr/>
          </p:nvSpPr>
          <p:spPr bwMode="auto">
            <a:xfrm>
              <a:off x="5103" y="2024"/>
              <a:ext cx="0" cy="226"/>
            </a:xfrm>
            <a:prstGeom prst="line">
              <a:avLst/>
            </a:prstGeom>
            <a:noFill/>
            <a:ln w="9525">
              <a:solidFill>
                <a:schemeClr val="tx1"/>
              </a:solidFill>
              <a:round/>
              <a:headEnd/>
              <a:tailEnd/>
            </a:ln>
            <a:effectLst/>
          </p:spPr>
          <p:txBody>
            <a:bodyPr wrap="none" anchor="ctr"/>
            <a:lstStyle/>
            <a:p>
              <a:endParaRPr lang="en-US"/>
            </a:p>
          </p:txBody>
        </p:sp>
        <p:sp>
          <p:nvSpPr>
            <p:cNvPr id="255023" name="Line 47"/>
            <p:cNvSpPr>
              <a:spLocks noChangeShapeType="1"/>
            </p:cNvSpPr>
            <p:nvPr/>
          </p:nvSpPr>
          <p:spPr bwMode="auto">
            <a:xfrm flipH="1">
              <a:off x="4264" y="2250"/>
              <a:ext cx="839" cy="0"/>
            </a:xfrm>
            <a:prstGeom prst="line">
              <a:avLst/>
            </a:prstGeom>
            <a:noFill/>
            <a:ln w="9525">
              <a:solidFill>
                <a:schemeClr val="tx1"/>
              </a:solidFill>
              <a:round/>
              <a:headEnd/>
              <a:tailEnd/>
            </a:ln>
            <a:effectLst/>
          </p:spPr>
          <p:txBody>
            <a:bodyPr wrap="none" anchor="ctr"/>
            <a:lstStyle/>
            <a:p>
              <a:endParaRPr lang="en-US"/>
            </a:p>
          </p:txBody>
        </p:sp>
        <p:sp>
          <p:nvSpPr>
            <p:cNvPr id="255024" name="Line 48"/>
            <p:cNvSpPr>
              <a:spLocks noChangeShapeType="1"/>
            </p:cNvSpPr>
            <p:nvPr/>
          </p:nvSpPr>
          <p:spPr bwMode="auto">
            <a:xfrm flipV="1">
              <a:off x="4264" y="2182"/>
              <a:ext cx="0" cy="68"/>
            </a:xfrm>
            <a:prstGeom prst="line">
              <a:avLst/>
            </a:prstGeom>
            <a:noFill/>
            <a:ln w="9525">
              <a:solidFill>
                <a:schemeClr val="tx1"/>
              </a:solidFill>
              <a:round/>
              <a:headEnd/>
              <a:tailEnd type="triangle" w="med" len="med"/>
            </a:ln>
            <a:effectLst/>
          </p:spPr>
          <p:txBody>
            <a:bodyPr wrap="none" anchor="ctr"/>
            <a:lstStyle/>
            <a:p>
              <a:endParaRPr lang="en-US"/>
            </a:p>
          </p:txBody>
        </p:sp>
        <p:sp>
          <p:nvSpPr>
            <p:cNvPr id="255025" name="Text Box 49"/>
            <p:cNvSpPr txBox="1">
              <a:spLocks noChangeArrowheads="1"/>
            </p:cNvSpPr>
            <p:nvPr/>
          </p:nvSpPr>
          <p:spPr bwMode="auto">
            <a:xfrm>
              <a:off x="3855" y="1842"/>
              <a:ext cx="212" cy="154"/>
            </a:xfrm>
            <a:prstGeom prst="rect">
              <a:avLst/>
            </a:prstGeom>
            <a:noFill/>
            <a:ln w="9525" algn="ctr">
              <a:noFill/>
              <a:miter lim="800000"/>
              <a:headEnd/>
              <a:tailEnd/>
            </a:ln>
            <a:effectLst/>
          </p:spPr>
          <p:txBody>
            <a:bodyPr wrap="none">
              <a:spAutoFit/>
            </a:bodyPr>
            <a:lstStyle/>
            <a:p>
              <a:r>
                <a:rPr lang="en-US" sz="1000"/>
                <a:t>V</a:t>
              </a:r>
              <a:r>
                <a:rPr lang="en-US" sz="1000" baseline="-25000"/>
                <a:t>in</a:t>
              </a:r>
            </a:p>
          </p:txBody>
        </p:sp>
        <p:sp>
          <p:nvSpPr>
            <p:cNvPr id="255026" name="Line 50"/>
            <p:cNvSpPr>
              <a:spLocks noChangeShapeType="1"/>
            </p:cNvSpPr>
            <p:nvPr/>
          </p:nvSpPr>
          <p:spPr bwMode="auto">
            <a:xfrm>
              <a:off x="4490" y="2092"/>
              <a:ext cx="0" cy="227"/>
            </a:xfrm>
            <a:prstGeom prst="line">
              <a:avLst/>
            </a:prstGeom>
            <a:noFill/>
            <a:ln w="28575">
              <a:solidFill>
                <a:schemeClr val="tx1"/>
              </a:solidFill>
              <a:round/>
              <a:headEnd/>
              <a:tailEnd/>
            </a:ln>
            <a:effectLst/>
          </p:spPr>
          <p:txBody>
            <a:bodyPr wrap="none" anchor="ctr"/>
            <a:lstStyle/>
            <a:p>
              <a:endParaRPr lang="en-US"/>
            </a:p>
          </p:txBody>
        </p:sp>
        <p:sp>
          <p:nvSpPr>
            <p:cNvPr id="255027" name="Line 51"/>
            <p:cNvSpPr>
              <a:spLocks noChangeShapeType="1"/>
            </p:cNvSpPr>
            <p:nvPr/>
          </p:nvSpPr>
          <p:spPr bwMode="auto">
            <a:xfrm>
              <a:off x="4490" y="2319"/>
              <a:ext cx="635"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5028" name="Text Box 52"/>
            <p:cNvSpPr txBox="1">
              <a:spLocks noChangeArrowheads="1"/>
            </p:cNvSpPr>
            <p:nvPr/>
          </p:nvSpPr>
          <p:spPr bwMode="auto">
            <a:xfrm>
              <a:off x="5080" y="2251"/>
              <a:ext cx="479" cy="154"/>
            </a:xfrm>
            <a:prstGeom prst="rect">
              <a:avLst/>
            </a:prstGeom>
            <a:noFill/>
            <a:ln w="9525" algn="ctr">
              <a:noFill/>
              <a:miter lim="800000"/>
              <a:headEnd/>
              <a:tailEnd/>
            </a:ln>
            <a:effectLst/>
          </p:spPr>
          <p:txBody>
            <a:bodyPr wrap="none">
              <a:spAutoFit/>
            </a:bodyPr>
            <a:lstStyle/>
            <a:p>
              <a:r>
                <a:rPr lang="en-US" sz="1000"/>
                <a:t>ADC code</a:t>
              </a:r>
            </a:p>
          </p:txBody>
        </p:sp>
      </p:grpSp>
      <p:graphicFrame>
        <p:nvGraphicFramePr>
          <p:cNvPr id="255036" name="Object 60"/>
          <p:cNvGraphicFramePr>
            <a:graphicFrameLocks noChangeAspect="1"/>
          </p:cNvGraphicFramePr>
          <p:nvPr>
            <p:ph sz="quarter" idx="3"/>
          </p:nvPr>
        </p:nvGraphicFramePr>
        <p:xfrm>
          <a:off x="5256213" y="5075238"/>
          <a:ext cx="1908175" cy="800100"/>
        </p:xfrm>
        <a:graphic>
          <a:graphicData uri="http://schemas.openxmlformats.org/presentationml/2006/ole">
            <p:oleObj spid="_x0000_s835587" name="VISIO" r:id="rId4" imgW="3009240" imgH="1263960" progId="Visio.Drawing.11">
              <p:embed/>
            </p:oleObj>
          </a:graphicData>
        </a:graphic>
      </p:graphicFrame>
      <p:pic>
        <p:nvPicPr>
          <p:cNvPr id="255060" name="Picture 84"/>
          <p:cNvPicPr>
            <a:picLocks noChangeAspect="1" noChangeArrowheads="1"/>
          </p:cNvPicPr>
          <p:nvPr/>
        </p:nvPicPr>
        <p:blipFill>
          <a:blip r:embed="rId5"/>
          <a:srcRect/>
          <a:stretch>
            <a:fillRect/>
          </a:stretch>
        </p:blipFill>
        <p:spPr bwMode="auto">
          <a:xfrm>
            <a:off x="7164388" y="4797425"/>
            <a:ext cx="1778000" cy="1751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Intro to Detector Readout ISOTDAQ  2011, N. Neufeld CERN/PH</a:t>
            </a:r>
            <a:endParaRPr lang="en-US"/>
          </a:p>
        </p:txBody>
      </p:sp>
      <p:sp>
        <p:nvSpPr>
          <p:cNvPr id="257026" name="Rectangle 2"/>
          <p:cNvSpPr>
            <a:spLocks noGrp="1" noChangeArrowheads="1"/>
          </p:cNvSpPr>
          <p:nvPr>
            <p:ph type="title"/>
          </p:nvPr>
        </p:nvSpPr>
        <p:spPr/>
        <p:txBody>
          <a:bodyPr/>
          <a:lstStyle/>
          <a:p>
            <a:r>
              <a:rPr lang="en-US"/>
              <a:t>ADC imperfections</a:t>
            </a:r>
          </a:p>
        </p:txBody>
      </p:sp>
      <p:sp>
        <p:nvSpPr>
          <p:cNvPr id="257027" name="Rectangle 3"/>
          <p:cNvSpPr>
            <a:spLocks noGrp="1" noChangeArrowheads="1"/>
          </p:cNvSpPr>
          <p:nvPr>
            <p:ph type="body" sz="half" idx="1"/>
          </p:nvPr>
        </p:nvSpPr>
        <p:spPr>
          <a:xfrm>
            <a:off x="250825" y="873125"/>
            <a:ext cx="5292725" cy="5759450"/>
          </a:xfrm>
        </p:spPr>
        <p:txBody>
          <a:bodyPr/>
          <a:lstStyle/>
          <a:p>
            <a:r>
              <a:rPr lang="en-US" sz="1800"/>
              <a:t>Quantization (static)</a:t>
            </a:r>
          </a:p>
          <a:p>
            <a:pPr lvl="1"/>
            <a:r>
              <a:rPr lang="en-US" sz="1400"/>
              <a:t>Bin size: Least significant bit (LSB) =V</a:t>
            </a:r>
            <a:r>
              <a:rPr lang="en-US" sz="1400" baseline="-25000"/>
              <a:t>max</a:t>
            </a:r>
            <a:r>
              <a:rPr lang="en-US" sz="1400"/>
              <a:t>/2</a:t>
            </a:r>
            <a:r>
              <a:rPr lang="en-US" sz="1400" baseline="30000"/>
              <a:t>n</a:t>
            </a:r>
            <a:r>
              <a:rPr lang="en-US" sz="1400"/>
              <a:t>  </a:t>
            </a:r>
          </a:p>
          <a:p>
            <a:pPr lvl="1"/>
            <a:r>
              <a:rPr lang="en-US" sz="1400"/>
              <a:t>Quantization error: RMS error/resolution: </a:t>
            </a:r>
          </a:p>
          <a:p>
            <a:r>
              <a:rPr lang="en-US" sz="1800"/>
              <a:t>Integral non linearity (INL): Deviation from ideal conversion curve (static)</a:t>
            </a:r>
          </a:p>
          <a:p>
            <a:pPr lvl="1"/>
            <a:r>
              <a:rPr lang="en-US" sz="1400"/>
              <a:t>Max: Maximum deviation from ideal</a:t>
            </a:r>
          </a:p>
          <a:p>
            <a:pPr lvl="1"/>
            <a:r>
              <a:rPr lang="en-US" sz="1400"/>
              <a:t>RMS: Root mean square of deviations from ideal curve</a:t>
            </a:r>
          </a:p>
          <a:p>
            <a:r>
              <a:rPr lang="en-US" sz="1800"/>
              <a:t>Differential non linearity (DNL): Deviation of quantization steps (static)</a:t>
            </a:r>
          </a:p>
          <a:p>
            <a:pPr lvl="1"/>
            <a:r>
              <a:rPr lang="en-US" sz="1400"/>
              <a:t>Min: Minimum value of quantization step</a:t>
            </a:r>
          </a:p>
          <a:p>
            <a:pPr lvl="1"/>
            <a:r>
              <a:rPr lang="en-US" sz="1400"/>
              <a:t>Max: Maximum value of quantization step</a:t>
            </a:r>
          </a:p>
          <a:p>
            <a:pPr lvl="1"/>
            <a:r>
              <a:rPr lang="en-US" sz="1400"/>
              <a:t>RMS: Root mean square of deviations from ideal quantization step</a:t>
            </a:r>
          </a:p>
          <a:p>
            <a:r>
              <a:rPr lang="en-US" sz="1800"/>
              <a:t>Missing codes (static)</a:t>
            </a:r>
          </a:p>
          <a:p>
            <a:pPr lvl="1"/>
            <a:r>
              <a:rPr lang="en-US" sz="1400"/>
              <a:t>Some binary codes never present in digitized output</a:t>
            </a:r>
          </a:p>
          <a:p>
            <a:r>
              <a:rPr lang="en-US" sz="1800"/>
              <a:t>Monotonic (static)</a:t>
            </a:r>
          </a:p>
          <a:p>
            <a:pPr lvl="1"/>
            <a:r>
              <a:rPr lang="en-US" sz="1400"/>
              <a:t>Non monotonic conversion can be quite unfortunate in some applications. </a:t>
            </a:r>
            <a:br>
              <a:rPr lang="en-US" sz="1400"/>
            </a:br>
            <a:r>
              <a:rPr lang="en-US" sz="1400"/>
              <a:t>A given output code can correspond to several input values.</a:t>
            </a:r>
          </a:p>
        </p:txBody>
      </p:sp>
      <p:graphicFrame>
        <p:nvGraphicFramePr>
          <p:cNvPr id="257028" name="Object 4"/>
          <p:cNvGraphicFramePr>
            <a:graphicFrameLocks noChangeAspect="1"/>
          </p:cNvGraphicFramePr>
          <p:nvPr>
            <p:ph sz="half" idx="2"/>
          </p:nvPr>
        </p:nvGraphicFramePr>
        <p:xfrm>
          <a:off x="4751388" y="1484313"/>
          <a:ext cx="647700" cy="241300"/>
        </p:xfrm>
        <a:graphic>
          <a:graphicData uri="http://schemas.openxmlformats.org/presentationml/2006/ole">
            <p:oleObj spid="_x0000_s836610" name="Equation" r:id="rId3" imgW="647640" imgH="241200" progId="Equation.3">
              <p:embed/>
            </p:oleObj>
          </a:graphicData>
        </a:graphic>
      </p:graphicFrame>
      <p:pic>
        <p:nvPicPr>
          <p:cNvPr id="257031" name="Picture 7"/>
          <p:cNvPicPr>
            <a:picLocks noChangeAspect="1" noChangeArrowheads="1"/>
          </p:cNvPicPr>
          <p:nvPr/>
        </p:nvPicPr>
        <p:blipFill>
          <a:blip r:embed="rId4"/>
          <a:srcRect/>
          <a:stretch>
            <a:fillRect/>
          </a:stretch>
        </p:blipFill>
        <p:spPr bwMode="auto">
          <a:xfrm>
            <a:off x="5507038" y="1135063"/>
            <a:ext cx="1692275" cy="1604962"/>
          </a:xfrm>
          <a:prstGeom prst="rect">
            <a:avLst/>
          </a:prstGeom>
          <a:noFill/>
          <a:ln w="9525" algn="ctr">
            <a:noFill/>
            <a:miter lim="800000"/>
            <a:headEnd/>
            <a:tailEnd/>
          </a:ln>
          <a:effectLst/>
        </p:spPr>
      </p:pic>
      <p:pic>
        <p:nvPicPr>
          <p:cNvPr id="257032" name="Picture 8"/>
          <p:cNvPicPr>
            <a:picLocks noChangeAspect="1" noChangeArrowheads="1"/>
          </p:cNvPicPr>
          <p:nvPr/>
        </p:nvPicPr>
        <p:blipFill>
          <a:blip r:embed="rId5"/>
          <a:srcRect/>
          <a:stretch>
            <a:fillRect/>
          </a:stretch>
        </p:blipFill>
        <p:spPr bwMode="auto">
          <a:xfrm>
            <a:off x="7415213" y="1160463"/>
            <a:ext cx="1692275" cy="1549400"/>
          </a:xfrm>
          <a:prstGeom prst="rect">
            <a:avLst/>
          </a:prstGeom>
          <a:noFill/>
          <a:ln w="9525" algn="ctr">
            <a:noFill/>
            <a:miter lim="800000"/>
            <a:headEnd/>
            <a:tailEnd/>
          </a:ln>
          <a:effectLst/>
        </p:spPr>
      </p:pic>
      <p:pic>
        <p:nvPicPr>
          <p:cNvPr id="257071" name="Picture 47"/>
          <p:cNvPicPr>
            <a:picLocks noChangeAspect="1" noChangeArrowheads="1"/>
          </p:cNvPicPr>
          <p:nvPr/>
        </p:nvPicPr>
        <p:blipFill>
          <a:blip r:embed="rId6"/>
          <a:srcRect/>
          <a:stretch>
            <a:fillRect/>
          </a:stretch>
        </p:blipFill>
        <p:spPr bwMode="auto">
          <a:xfrm>
            <a:off x="5507038" y="2830513"/>
            <a:ext cx="1727200" cy="1633537"/>
          </a:xfrm>
          <a:prstGeom prst="rect">
            <a:avLst/>
          </a:prstGeom>
          <a:noFill/>
          <a:ln w="9525" algn="ctr">
            <a:noFill/>
            <a:miter lim="800000"/>
            <a:headEnd/>
            <a:tailEnd/>
          </a:ln>
          <a:effectLst/>
        </p:spPr>
      </p:pic>
      <p:pic>
        <p:nvPicPr>
          <p:cNvPr id="257072" name="Picture 48"/>
          <p:cNvPicPr>
            <a:picLocks noChangeAspect="1" noChangeArrowheads="1"/>
          </p:cNvPicPr>
          <p:nvPr/>
        </p:nvPicPr>
        <p:blipFill>
          <a:blip r:embed="rId7"/>
          <a:srcRect/>
          <a:stretch>
            <a:fillRect/>
          </a:stretch>
        </p:blipFill>
        <p:spPr bwMode="auto">
          <a:xfrm>
            <a:off x="7415213" y="2830513"/>
            <a:ext cx="1728787" cy="1641475"/>
          </a:xfrm>
          <a:prstGeom prst="rect">
            <a:avLst/>
          </a:prstGeom>
          <a:noFill/>
          <a:ln w="9525" algn="ctr">
            <a:noFill/>
            <a:miter lim="800000"/>
            <a:headEnd/>
            <a:tailEnd/>
          </a:ln>
          <a:effectLst/>
        </p:spPr>
      </p:pic>
      <p:pic>
        <p:nvPicPr>
          <p:cNvPr id="257073" name="Picture 49"/>
          <p:cNvPicPr>
            <a:picLocks noChangeAspect="1" noChangeArrowheads="1"/>
          </p:cNvPicPr>
          <p:nvPr/>
        </p:nvPicPr>
        <p:blipFill>
          <a:blip r:embed="rId8"/>
          <a:srcRect/>
          <a:stretch>
            <a:fillRect/>
          </a:stretch>
        </p:blipFill>
        <p:spPr bwMode="auto">
          <a:xfrm>
            <a:off x="5507038" y="4559300"/>
            <a:ext cx="1584325" cy="1503363"/>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(Large) Systems</a:t>
            </a:r>
            <a:endParaRPr lang="en-GB"/>
          </a:p>
        </p:txBody>
      </p:sp>
      <p:sp>
        <p:nvSpPr>
          <p:cNvPr id="3" name="Subtitle 2"/>
          <p:cNvSpPr>
            <a:spLocks noGrp="1"/>
          </p:cNvSpPr>
          <p:nvPr>
            <p:ph type="subTitle" idx="1"/>
          </p:nvPr>
        </p:nvSpPr>
        <p:spPr/>
        <p:txBody>
          <a:bodyPr/>
          <a:lstStyle/>
          <a:p>
            <a:endParaRPr lang="en-GB"/>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New problems</a:t>
            </a:r>
            <a:endParaRPr lang="en-GB"/>
          </a:p>
        </p:txBody>
      </p:sp>
      <p:pic>
        <p:nvPicPr>
          <p:cNvPr id="11" name="Content Placeholder 10" descr="complexity-and-false-hope.jpg"/>
          <p:cNvPicPr>
            <a:picLocks noGrp="1" noChangeAspect="1"/>
          </p:cNvPicPr>
          <p:nvPr>
            <p:ph sz="half" idx="1"/>
          </p:nvPr>
        </p:nvPicPr>
        <p:blipFill>
          <a:blip r:embed="rId2">
            <a:clrChange>
              <a:clrFrom>
                <a:srgbClr val="FFFFFF"/>
              </a:clrFrom>
              <a:clrTo>
                <a:srgbClr val="FFFFFF">
                  <a:alpha val="0"/>
                </a:srgbClr>
              </a:clrTo>
            </a:clrChange>
          </a:blip>
          <a:stretch>
            <a:fillRect/>
          </a:stretch>
        </p:blipFill>
        <p:spPr>
          <a:xfrm>
            <a:off x="302478" y="1275574"/>
            <a:ext cx="3891150" cy="5519362"/>
          </a:xfrm>
        </p:spPr>
      </p:pic>
      <p:sp>
        <p:nvSpPr>
          <p:cNvPr id="13" name="Content Placeholder 12"/>
          <p:cNvSpPr>
            <a:spLocks noGrp="1"/>
          </p:cNvSpPr>
          <p:nvPr>
            <p:ph sz="half" idx="2"/>
          </p:nvPr>
        </p:nvSpPr>
        <p:spPr/>
        <p:txBody>
          <a:bodyPr>
            <a:normAutofit fontScale="92500" lnSpcReduction="20000"/>
          </a:bodyPr>
          <a:lstStyle/>
          <a:p>
            <a:r>
              <a:rPr lang="en-US" smtClean="0"/>
              <a:t>Going from single sensors to building detector read-out of the circuits we have seen, brings up a host of new problems:</a:t>
            </a:r>
          </a:p>
          <a:p>
            <a:pPr lvl="1"/>
            <a:r>
              <a:rPr lang="en-US" smtClean="0"/>
              <a:t>Power, Cooling</a:t>
            </a:r>
          </a:p>
          <a:p>
            <a:pPr lvl="1"/>
            <a:r>
              <a:rPr lang="en-US" smtClean="0"/>
              <a:t>Crosstalk</a:t>
            </a:r>
          </a:p>
          <a:p>
            <a:pPr lvl="1"/>
            <a:r>
              <a:rPr lang="en-US" smtClean="0"/>
              <a:t>Radiation (LHC)</a:t>
            </a:r>
          </a:p>
          <a:p>
            <a:r>
              <a:rPr lang="en-US" smtClean="0"/>
              <a:t>Some can be tackled by (yet) more sophisticated technologies</a:t>
            </a:r>
            <a:endParaRPr lang="en-GB"/>
          </a:p>
        </p:txBody>
      </p:sp>
      <p:sp>
        <p:nvSpPr>
          <p:cNvPr id="4" name="Footer Placeholder 3"/>
          <p:cNvSpPr>
            <a:spLocks noGrp="1"/>
          </p:cNvSpPr>
          <p:nvPr>
            <p:ph type="ftr" sz="quarter" idx="10"/>
          </p:nvPr>
        </p:nvSpPr>
        <p:spPr>
          <a:xfrm>
            <a:off x="1736724" y="6479628"/>
            <a:ext cx="4995151" cy="241847"/>
          </a:xfrm>
        </p:spPr>
        <p:txBody>
          <a:bodyPr/>
          <a:lstStyle/>
          <a:p>
            <a:r>
              <a:rPr lang="en-US" smtClean="0"/>
              <a:t>Intro to Detector Readout ISOTDAQ  2011, N. Neufeld CERN/PH</a:t>
            </a:r>
            <a:endParaRPr lang="en-US"/>
          </a:p>
        </p:txBody>
      </p:sp>
      <p:sp>
        <p:nvSpPr>
          <p:cNvPr id="5" name="Slide Number Placeholder 4"/>
          <p:cNvSpPr>
            <a:spLocks noGrp="1"/>
          </p:cNvSpPr>
          <p:nvPr>
            <p:ph type="sldNum" sz="quarter" idx="11"/>
          </p:nvPr>
        </p:nvSpPr>
        <p:spPr/>
        <p:txBody>
          <a:bodyPr/>
          <a:lstStyle/>
          <a:p>
            <a:fld id="{9ECC0FC1-A78D-46C6-BB12-B0D98A81EE04}"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a:t>Radiation effects</a:t>
            </a:r>
          </a:p>
        </p:txBody>
      </p:sp>
      <p:sp>
        <p:nvSpPr>
          <p:cNvPr id="186371" name="Rectangle 3"/>
          <p:cNvSpPr>
            <a:spLocks noGrp="1" noChangeArrowheads="1"/>
          </p:cNvSpPr>
          <p:nvPr>
            <p:ph idx="1"/>
          </p:nvPr>
        </p:nvSpPr>
        <p:spPr>
          <a:xfrm>
            <a:off x="457199" y="1419021"/>
            <a:ext cx="8372901" cy="5131904"/>
          </a:xfrm>
        </p:spPr>
        <p:txBody>
          <a:bodyPr>
            <a:normAutofit lnSpcReduction="10000"/>
          </a:bodyPr>
          <a:lstStyle/>
          <a:p>
            <a:pPr>
              <a:lnSpc>
                <a:spcPct val="90000"/>
              </a:lnSpc>
            </a:pPr>
            <a:r>
              <a:rPr lang="en-US" sz="2000" dirty="0"/>
              <a:t>In modern experiments large amounts of electronics are located inside the detector where there may be a high level of radiation</a:t>
            </a:r>
          </a:p>
          <a:p>
            <a:pPr lvl="1">
              <a:lnSpc>
                <a:spcPct val="90000"/>
              </a:lnSpc>
            </a:pPr>
            <a:r>
              <a:rPr lang="en-US" sz="1600" dirty="0"/>
              <a:t>This is the case for 3 of the 4 LHC experiments (10 years running)</a:t>
            </a:r>
          </a:p>
          <a:p>
            <a:pPr lvl="2">
              <a:lnSpc>
                <a:spcPct val="90000"/>
              </a:lnSpc>
            </a:pPr>
            <a:r>
              <a:rPr lang="en-US" sz="1200" dirty="0"/>
              <a:t>Pixel detectors: 10 -100 </a:t>
            </a:r>
            <a:r>
              <a:rPr lang="en-US" sz="1200" dirty="0" err="1"/>
              <a:t>Mrad</a:t>
            </a:r>
            <a:endParaRPr lang="en-US" sz="1200" dirty="0"/>
          </a:p>
          <a:p>
            <a:pPr lvl="2">
              <a:lnSpc>
                <a:spcPct val="90000"/>
              </a:lnSpc>
            </a:pPr>
            <a:r>
              <a:rPr lang="en-US" sz="1200" dirty="0"/>
              <a:t>Trackers: ~10Mrad</a:t>
            </a:r>
          </a:p>
          <a:p>
            <a:pPr lvl="2">
              <a:lnSpc>
                <a:spcPct val="90000"/>
              </a:lnSpc>
            </a:pPr>
            <a:r>
              <a:rPr lang="en-US" sz="1200" dirty="0"/>
              <a:t>Calorimeters: 0.1 – 1Mrad</a:t>
            </a:r>
          </a:p>
          <a:p>
            <a:pPr lvl="2">
              <a:lnSpc>
                <a:spcPct val="90000"/>
              </a:lnSpc>
            </a:pPr>
            <a:r>
              <a:rPr lang="en-US" sz="1200" dirty="0"/>
              <a:t>Muon detectors: ~10krad</a:t>
            </a:r>
          </a:p>
          <a:p>
            <a:pPr lvl="2">
              <a:lnSpc>
                <a:spcPct val="90000"/>
              </a:lnSpc>
            </a:pPr>
            <a:r>
              <a:rPr lang="en-US" sz="1200" dirty="0"/>
              <a:t>Cavern: 1 – 10krad</a:t>
            </a:r>
          </a:p>
          <a:p>
            <a:pPr>
              <a:lnSpc>
                <a:spcPct val="90000"/>
              </a:lnSpc>
            </a:pPr>
            <a:r>
              <a:rPr lang="en-US" sz="2000" dirty="0"/>
              <a:t>Normal commercial electronics will not survive within this environment</a:t>
            </a:r>
          </a:p>
          <a:p>
            <a:pPr lvl="1">
              <a:lnSpc>
                <a:spcPct val="90000"/>
              </a:lnSpc>
            </a:pPr>
            <a:r>
              <a:rPr lang="en-US" sz="1600" dirty="0"/>
              <a:t>One of the reasons why all the on-detector electronics in the LHC experiment are custom made</a:t>
            </a:r>
          </a:p>
          <a:p>
            <a:pPr>
              <a:lnSpc>
                <a:spcPct val="90000"/>
              </a:lnSpc>
            </a:pPr>
            <a:r>
              <a:rPr lang="en-US" sz="2000" dirty="0"/>
              <a:t>Special technologies and dedicated design approaches are needed to make electronics last in this unfriendly environment</a:t>
            </a:r>
          </a:p>
          <a:p>
            <a:pPr>
              <a:lnSpc>
                <a:spcPct val="90000"/>
              </a:lnSpc>
            </a:pPr>
            <a:r>
              <a:rPr lang="en-US" sz="2000" dirty="0"/>
              <a:t>Radiation effects on electronics can be divided into three major effects</a:t>
            </a:r>
          </a:p>
          <a:p>
            <a:pPr lvl="1">
              <a:lnSpc>
                <a:spcPct val="90000"/>
              </a:lnSpc>
            </a:pPr>
            <a:r>
              <a:rPr lang="en-US" sz="1600" dirty="0"/>
              <a:t>Total dose</a:t>
            </a:r>
          </a:p>
          <a:p>
            <a:pPr lvl="1">
              <a:lnSpc>
                <a:spcPct val="90000"/>
              </a:lnSpc>
            </a:pPr>
            <a:r>
              <a:rPr lang="en-US" sz="1600" dirty="0"/>
              <a:t>Displacement damage</a:t>
            </a:r>
          </a:p>
          <a:p>
            <a:pPr lvl="1">
              <a:lnSpc>
                <a:spcPct val="90000"/>
              </a:lnSpc>
            </a:pPr>
            <a:r>
              <a:rPr lang="en-US" sz="1600" dirty="0"/>
              <a:t>Single event </a:t>
            </a:r>
            <a:r>
              <a:rPr lang="en-US" sz="1600" dirty="0" smtClean="0"/>
              <a:t>upsets (for digital electronics only)</a:t>
            </a:r>
            <a:endParaRPr lang="en-US" sz="1600" dirty="0"/>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9ECC0FC1-A78D-46C6-BB12-B0D98A81EE04}" type="slidenum">
              <a:rPr lang="en-US" smtClean="0"/>
              <a:pPr/>
              <a:t>76</a:t>
            </a:fld>
            <a:endParaRPr lang="en-US"/>
          </a:p>
        </p:txBody>
      </p:sp>
      <p:sp>
        <p:nvSpPr>
          <p:cNvPr id="7" name="TextBox 6"/>
          <p:cNvSpPr txBox="1"/>
          <p:nvPr/>
        </p:nvSpPr>
        <p:spPr>
          <a:xfrm>
            <a:off x="5415148" y="2113808"/>
            <a:ext cx="914400" cy="914400"/>
          </a:xfrm>
          <a:prstGeom prst="rect">
            <a:avLst/>
          </a:prstGeom>
          <a:noFill/>
        </p:spPr>
        <p:txBody>
          <a:bodyPr wrap="none" rtlCol="0">
            <a:normAutofit/>
          </a:bodyPr>
          <a:lstStyle/>
          <a:p>
            <a:r>
              <a:rPr lang="en-US" sz="2000" b="1" dirty="0" smtClean="0">
                <a:solidFill>
                  <a:srgbClr val="FF0000"/>
                </a:solidFill>
              </a:rPr>
              <a:t>1 </a:t>
            </a:r>
            <a:r>
              <a:rPr lang="en-US" sz="2000" b="1" dirty="0" err="1" smtClean="0">
                <a:solidFill>
                  <a:srgbClr val="FF0000"/>
                </a:solidFill>
              </a:rPr>
              <a:t>Rad</a:t>
            </a:r>
            <a:r>
              <a:rPr lang="en-US" sz="2000" b="1" dirty="0" smtClean="0">
                <a:solidFill>
                  <a:srgbClr val="FF0000"/>
                </a:solidFill>
              </a:rPr>
              <a:t> == 10 </a:t>
            </a:r>
            <a:r>
              <a:rPr lang="en-US" sz="2000" b="1" dirty="0" err="1" smtClean="0">
                <a:solidFill>
                  <a:srgbClr val="FF0000"/>
                </a:solidFill>
              </a:rPr>
              <a:t>mGy</a:t>
            </a:r>
            <a:endParaRPr lang="en-US" sz="2000" b="1" dirty="0" smtClean="0">
              <a:solidFill>
                <a:srgbClr val="FF0000"/>
              </a:solidFill>
            </a:endParaRPr>
          </a:p>
          <a:p>
            <a:r>
              <a:rPr lang="en-US" sz="2000" b="1" dirty="0" smtClean="0">
                <a:solidFill>
                  <a:srgbClr val="FF0000"/>
                </a:solidFill>
              </a:rPr>
              <a:t>1 </a:t>
            </a:r>
            <a:r>
              <a:rPr lang="en-US" sz="2000" b="1" dirty="0" err="1" smtClean="0">
                <a:solidFill>
                  <a:srgbClr val="FF0000"/>
                </a:solidFill>
              </a:rPr>
              <a:t>Gy</a:t>
            </a:r>
            <a:r>
              <a:rPr lang="en-US" sz="2000" b="1" dirty="0" smtClean="0">
                <a:solidFill>
                  <a:srgbClr val="FF0000"/>
                </a:solidFill>
              </a:rPr>
              <a:t> = 100 </a:t>
            </a:r>
            <a:r>
              <a:rPr lang="en-US" sz="2000" b="1" dirty="0" err="1" smtClean="0">
                <a:solidFill>
                  <a:srgbClr val="FF0000"/>
                </a:solidFill>
              </a:rPr>
              <a:t>Rad</a:t>
            </a:r>
            <a:endParaRPr lang="en-GB" sz="2000" b="1" dirty="0" smtClean="0">
              <a:solidFill>
                <a:srgbClr val="FF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Total dose</a:t>
            </a:r>
          </a:p>
        </p:txBody>
      </p:sp>
      <p:sp>
        <p:nvSpPr>
          <p:cNvPr id="206851" name="Rectangle 3"/>
          <p:cNvSpPr>
            <a:spLocks noGrp="1" noChangeArrowheads="1"/>
          </p:cNvSpPr>
          <p:nvPr>
            <p:ph idx="1"/>
          </p:nvPr>
        </p:nvSpPr>
        <p:spPr/>
        <p:txBody>
          <a:bodyPr>
            <a:normAutofit lnSpcReduction="10000"/>
          </a:bodyPr>
          <a:lstStyle/>
          <a:p>
            <a:pPr>
              <a:lnSpc>
                <a:spcPct val="90000"/>
              </a:lnSpc>
            </a:pPr>
            <a:r>
              <a:rPr lang="en-US" sz="1800"/>
              <a:t>Generated charges from traversing particles gets trapped within the insulators of the active devices and changes their behavior</a:t>
            </a:r>
          </a:p>
          <a:p>
            <a:pPr>
              <a:lnSpc>
                <a:spcPct val="90000"/>
              </a:lnSpc>
            </a:pPr>
            <a:r>
              <a:rPr lang="en-US" sz="1800"/>
              <a:t>For CMOS devices this happens in the thin gate oxide layer which have a major impact on the function of the MOS transistor</a:t>
            </a:r>
          </a:p>
          <a:p>
            <a:pPr lvl="1">
              <a:lnSpc>
                <a:spcPct val="90000"/>
              </a:lnSpc>
            </a:pPr>
            <a:r>
              <a:rPr lang="en-US" sz="1400"/>
              <a:t>Threshold shifts</a:t>
            </a:r>
          </a:p>
          <a:p>
            <a:pPr lvl="1">
              <a:lnSpc>
                <a:spcPct val="90000"/>
              </a:lnSpc>
            </a:pPr>
            <a:r>
              <a:rPr lang="en-US" sz="1400"/>
              <a:t>Leakage current</a:t>
            </a:r>
          </a:p>
          <a:p>
            <a:pPr>
              <a:lnSpc>
                <a:spcPct val="90000"/>
              </a:lnSpc>
            </a:pPr>
            <a:r>
              <a:rPr lang="en-US" sz="1800"/>
              <a:t>In deep submicron technologies </a:t>
            </a:r>
            <a:br>
              <a:rPr lang="en-US" sz="1800"/>
            </a:br>
            <a:r>
              <a:rPr lang="en-US" sz="1800"/>
              <a:t>( &lt;0.25um)  the trapped charges are removed by tunneling currents through the very thin gate oxide</a:t>
            </a:r>
          </a:p>
          <a:p>
            <a:pPr lvl="2">
              <a:lnSpc>
                <a:spcPct val="90000"/>
              </a:lnSpc>
            </a:pPr>
            <a:r>
              <a:rPr lang="en-US" sz="1000"/>
              <a:t>Only limited threshold shifts</a:t>
            </a:r>
          </a:p>
          <a:p>
            <a:pPr>
              <a:lnSpc>
                <a:spcPct val="90000"/>
              </a:lnSpc>
            </a:pPr>
            <a:r>
              <a:rPr lang="en-US" sz="1800"/>
              <a:t>The leakage currents caused by end effects of the linear transistor (NMOS) can be cured by using enclosed transistors</a:t>
            </a:r>
          </a:p>
          <a:p>
            <a:pPr lvl="1">
              <a:lnSpc>
                <a:spcPct val="90000"/>
              </a:lnSpc>
            </a:pPr>
            <a:r>
              <a:rPr lang="en-US" sz="1400"/>
              <a:t>For CMOS technologies below </a:t>
            </a:r>
            <a:br>
              <a:rPr lang="en-US" sz="1400"/>
            </a:br>
            <a:r>
              <a:rPr lang="en-US" sz="1400"/>
              <a:t>the 130nm generation the use </a:t>
            </a:r>
            <a:br>
              <a:rPr lang="en-US" sz="1400"/>
            </a:br>
            <a:r>
              <a:rPr lang="en-US" sz="1400"/>
              <a:t>of enclosed NMOS devices does </a:t>
            </a:r>
            <a:br>
              <a:rPr lang="en-US" sz="1400"/>
            </a:br>
            <a:r>
              <a:rPr lang="en-US" sz="1400"/>
              <a:t>not seem necessary. </a:t>
            </a:r>
            <a:br>
              <a:rPr lang="en-US" sz="1400"/>
            </a:br>
            <a:r>
              <a:rPr lang="en-US" sz="1400"/>
              <a:t>But other effects may show up</a:t>
            </a:r>
          </a:p>
          <a:p>
            <a:pPr>
              <a:lnSpc>
                <a:spcPct val="90000"/>
              </a:lnSpc>
            </a:pPr>
            <a:r>
              <a:rPr lang="en-US" sz="1800"/>
              <a:t>No major effect on high speed </a:t>
            </a:r>
            <a:br>
              <a:rPr lang="en-US" sz="1800"/>
            </a:br>
            <a:r>
              <a:rPr lang="en-US" sz="1800"/>
              <a:t>bipolar technologies</a:t>
            </a:r>
          </a:p>
        </p:txBody>
      </p:sp>
      <p:sp>
        <p:nvSpPr>
          <p:cNvPr id="10"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11" name="Slide Number Placeholder 10"/>
          <p:cNvSpPr>
            <a:spLocks noGrp="1"/>
          </p:cNvSpPr>
          <p:nvPr>
            <p:ph type="sldNum" sz="quarter" idx="11"/>
          </p:nvPr>
        </p:nvSpPr>
        <p:spPr/>
        <p:txBody>
          <a:bodyPr/>
          <a:lstStyle/>
          <a:p>
            <a:fld id="{9ECC0FC1-A78D-46C6-BB12-B0D98A81EE04}" type="slidenum">
              <a:rPr lang="en-US" smtClean="0"/>
              <a:pPr/>
              <a:t>77</a:t>
            </a:fld>
            <a:endParaRPr lang="en-US"/>
          </a:p>
        </p:txBody>
      </p:sp>
      <p:pic>
        <p:nvPicPr>
          <p:cNvPr id="206852" name="Picture 4"/>
          <p:cNvPicPr>
            <a:picLocks noChangeAspect="1" noChangeArrowheads="1"/>
          </p:cNvPicPr>
          <p:nvPr/>
        </p:nvPicPr>
        <p:blipFill>
          <a:blip r:embed="rId2"/>
          <a:srcRect/>
          <a:stretch>
            <a:fillRect/>
          </a:stretch>
        </p:blipFill>
        <p:spPr bwMode="auto">
          <a:xfrm>
            <a:off x="6443663" y="981075"/>
            <a:ext cx="2484437" cy="1871663"/>
          </a:xfrm>
          <a:prstGeom prst="rect">
            <a:avLst/>
          </a:prstGeom>
          <a:noFill/>
          <a:ln w="9525" algn="ctr">
            <a:noFill/>
            <a:miter lim="800000"/>
            <a:headEnd/>
            <a:tailEnd/>
          </a:ln>
          <a:effectLst/>
        </p:spPr>
      </p:pic>
      <p:pic>
        <p:nvPicPr>
          <p:cNvPr id="206853" name="Picture 5"/>
          <p:cNvPicPr>
            <a:picLocks noChangeAspect="1" noChangeArrowheads="1"/>
          </p:cNvPicPr>
          <p:nvPr/>
        </p:nvPicPr>
        <p:blipFill>
          <a:blip r:embed="rId3"/>
          <a:srcRect/>
          <a:stretch>
            <a:fillRect/>
          </a:stretch>
        </p:blipFill>
        <p:spPr bwMode="auto">
          <a:xfrm>
            <a:off x="6480175" y="2889250"/>
            <a:ext cx="2449513" cy="2087563"/>
          </a:xfrm>
          <a:prstGeom prst="rect">
            <a:avLst/>
          </a:prstGeom>
          <a:noFill/>
          <a:ln w="9525" algn="ctr">
            <a:noFill/>
            <a:miter lim="800000"/>
            <a:headEnd/>
            <a:tailEnd/>
          </a:ln>
          <a:effectLst/>
        </p:spPr>
      </p:pic>
      <p:pic>
        <p:nvPicPr>
          <p:cNvPr id="206854" name="Picture 6"/>
          <p:cNvPicPr>
            <a:picLocks noChangeAspect="1" noChangeArrowheads="1"/>
          </p:cNvPicPr>
          <p:nvPr/>
        </p:nvPicPr>
        <p:blipFill>
          <a:blip r:embed="rId4"/>
          <a:srcRect/>
          <a:stretch>
            <a:fillRect/>
          </a:stretch>
        </p:blipFill>
        <p:spPr bwMode="auto">
          <a:xfrm>
            <a:off x="6659563" y="5084763"/>
            <a:ext cx="2232025" cy="1593850"/>
          </a:xfrm>
          <a:prstGeom prst="rect">
            <a:avLst/>
          </a:prstGeom>
          <a:noFill/>
          <a:ln w="9525" algn="ctr">
            <a:noFill/>
            <a:miter lim="800000"/>
            <a:headEnd/>
            <a:tailEnd/>
          </a:ln>
          <a:effectLst/>
        </p:spPr>
      </p:pic>
      <p:pic>
        <p:nvPicPr>
          <p:cNvPr id="206855" name="Picture 7"/>
          <p:cNvPicPr>
            <a:picLocks noChangeAspect="1" noChangeArrowheads="1"/>
          </p:cNvPicPr>
          <p:nvPr/>
        </p:nvPicPr>
        <p:blipFill>
          <a:blip r:embed="rId5"/>
          <a:srcRect/>
          <a:stretch>
            <a:fillRect/>
          </a:stretch>
        </p:blipFill>
        <p:spPr bwMode="auto">
          <a:xfrm>
            <a:off x="4176713" y="5076825"/>
            <a:ext cx="2524125" cy="1781175"/>
          </a:xfrm>
          <a:prstGeom prst="rect">
            <a:avLst/>
          </a:prstGeom>
          <a:noFill/>
          <a:ln w="9525" algn="ctr">
            <a:noFill/>
            <a:miter lim="800000"/>
            <a:headEnd/>
            <a:tailEnd/>
          </a:ln>
          <a:effectLst/>
        </p:spPr>
      </p:pic>
      <p:pic>
        <p:nvPicPr>
          <p:cNvPr id="206856" name="Picture 8"/>
          <p:cNvPicPr>
            <a:picLocks noChangeAspect="1" noChangeArrowheads="1"/>
          </p:cNvPicPr>
          <p:nvPr/>
        </p:nvPicPr>
        <p:blipFill>
          <a:blip r:embed="rId6"/>
          <a:srcRect/>
          <a:stretch>
            <a:fillRect/>
          </a:stretch>
        </p:blipFill>
        <p:spPr bwMode="auto">
          <a:xfrm>
            <a:off x="4932363" y="2133600"/>
            <a:ext cx="1455737" cy="954088"/>
          </a:xfrm>
          <a:prstGeom prst="rect">
            <a:avLst/>
          </a:prstGeom>
          <a:solidFill>
            <a:srgbClr val="FFFF66"/>
          </a:solidFill>
          <a:ln w="9525">
            <a:noFill/>
            <a:prstDash val="sysDot"/>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t>Displacement damage</a:t>
            </a:r>
          </a:p>
        </p:txBody>
      </p:sp>
      <p:sp>
        <p:nvSpPr>
          <p:cNvPr id="207875" name="Rectangle 3"/>
          <p:cNvSpPr>
            <a:spLocks noGrp="1" noChangeArrowheads="1"/>
          </p:cNvSpPr>
          <p:nvPr>
            <p:ph idx="1"/>
          </p:nvPr>
        </p:nvSpPr>
        <p:spPr>
          <a:xfrm>
            <a:off x="457200" y="1419021"/>
            <a:ext cx="4910447" cy="4525963"/>
          </a:xfrm>
        </p:spPr>
        <p:txBody>
          <a:bodyPr>
            <a:normAutofit fontScale="70000" lnSpcReduction="20000"/>
          </a:bodyPr>
          <a:lstStyle/>
          <a:p>
            <a:pPr>
              <a:lnSpc>
                <a:spcPct val="90000"/>
              </a:lnSpc>
            </a:pPr>
            <a:r>
              <a:rPr lang="en-US" dirty="0"/>
              <a:t>Traversing hadrons provokes displacements of atoms in the silicon lattice.</a:t>
            </a:r>
          </a:p>
          <a:p>
            <a:pPr>
              <a:lnSpc>
                <a:spcPct val="90000"/>
              </a:lnSpc>
            </a:pPr>
            <a:r>
              <a:rPr lang="en-US" dirty="0"/>
              <a:t>Bipolar devices relies extensively on effects in the silicon lattice.</a:t>
            </a:r>
          </a:p>
          <a:p>
            <a:pPr lvl="1">
              <a:lnSpc>
                <a:spcPct val="90000"/>
              </a:lnSpc>
            </a:pPr>
            <a:r>
              <a:rPr lang="en-US" dirty="0"/>
              <a:t>Traps (band gap energy levels)</a:t>
            </a:r>
          </a:p>
          <a:p>
            <a:pPr lvl="1">
              <a:lnSpc>
                <a:spcPct val="90000"/>
              </a:lnSpc>
            </a:pPr>
            <a:r>
              <a:rPr lang="en-US" dirty="0"/>
              <a:t>Increased carrier recombination in base</a:t>
            </a:r>
          </a:p>
          <a:p>
            <a:pPr>
              <a:lnSpc>
                <a:spcPct val="90000"/>
              </a:lnSpc>
            </a:pPr>
            <a:r>
              <a:rPr lang="en-US" dirty="0"/>
              <a:t>Results in decreased gain of bipolar devices with a dependency on the dose rate.</a:t>
            </a:r>
          </a:p>
          <a:p>
            <a:pPr>
              <a:lnSpc>
                <a:spcPct val="90000"/>
              </a:lnSpc>
            </a:pPr>
            <a:r>
              <a:rPr lang="en-US" dirty="0"/>
              <a:t>No significant effect on MOS devices</a:t>
            </a:r>
          </a:p>
          <a:p>
            <a:pPr>
              <a:lnSpc>
                <a:spcPct val="90000"/>
              </a:lnSpc>
            </a:pPr>
            <a:r>
              <a:rPr lang="en-US" dirty="0"/>
              <a:t>Also seriously affects Lasers and PIN diodes used for optical links.</a:t>
            </a:r>
          </a:p>
          <a:p>
            <a:pPr lvl="1">
              <a:lnSpc>
                <a:spcPct val="90000"/>
              </a:lnSpc>
            </a:pPr>
            <a:endParaRPr lang="en-US" dirty="0"/>
          </a:p>
        </p:txBody>
      </p:sp>
      <p:sp>
        <p:nvSpPr>
          <p:cNvPr id="9"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10" name="Slide Number Placeholder 9"/>
          <p:cNvSpPr>
            <a:spLocks noGrp="1"/>
          </p:cNvSpPr>
          <p:nvPr>
            <p:ph type="sldNum" sz="quarter" idx="11"/>
          </p:nvPr>
        </p:nvSpPr>
        <p:spPr/>
        <p:txBody>
          <a:bodyPr/>
          <a:lstStyle/>
          <a:p>
            <a:fld id="{9ECC0FC1-A78D-46C6-BB12-B0D98A81EE04}" type="slidenum">
              <a:rPr lang="en-US" smtClean="0"/>
              <a:pPr/>
              <a:t>78</a:t>
            </a:fld>
            <a:endParaRPr lang="en-US"/>
          </a:p>
        </p:txBody>
      </p:sp>
      <p:grpSp>
        <p:nvGrpSpPr>
          <p:cNvPr id="2" name="Group 4"/>
          <p:cNvGrpSpPr>
            <a:grpSpLocks/>
          </p:cNvGrpSpPr>
          <p:nvPr/>
        </p:nvGrpSpPr>
        <p:grpSpPr bwMode="auto">
          <a:xfrm>
            <a:off x="5379522" y="3292310"/>
            <a:ext cx="3764478" cy="3001612"/>
            <a:chOff x="1440" y="1008"/>
            <a:chExt cx="2448" cy="1584"/>
          </a:xfrm>
        </p:grpSpPr>
        <p:sp>
          <p:nvSpPr>
            <p:cNvPr id="207877" name="AutoShape 5"/>
            <p:cNvSpPr>
              <a:spLocks noChangeArrowheads="1"/>
            </p:cNvSpPr>
            <p:nvPr/>
          </p:nvSpPr>
          <p:spPr bwMode="auto">
            <a:xfrm>
              <a:off x="1440" y="1008"/>
              <a:ext cx="2448" cy="1584"/>
            </a:xfrm>
            <a:prstGeom prst="roundRect">
              <a:avLst>
                <a:gd name="adj" fmla="val 16667"/>
              </a:avLst>
            </a:prstGeom>
            <a:solidFill>
              <a:srgbClr val="FFFFFF"/>
            </a:solidFill>
            <a:ln w="12700">
              <a:noFill/>
              <a:round/>
              <a:headEnd type="none" w="sm" len="sm"/>
              <a:tailEnd type="none" w="sm" len="sm"/>
            </a:ln>
            <a:effectLst/>
          </p:spPr>
          <p:txBody>
            <a:bodyPr wrap="none" anchor="ctr"/>
            <a:lstStyle/>
            <a:p>
              <a:endParaRPr lang="en-US"/>
            </a:p>
          </p:txBody>
        </p:sp>
        <p:pic>
          <p:nvPicPr>
            <p:cNvPr id="207878" name="Picture 6"/>
            <p:cNvPicPr>
              <a:picLocks noChangeAspect="1" noChangeArrowheads="1"/>
            </p:cNvPicPr>
            <p:nvPr/>
          </p:nvPicPr>
          <p:blipFill>
            <a:blip r:embed="rId2"/>
            <a:srcRect/>
            <a:stretch>
              <a:fillRect/>
            </a:stretch>
          </p:blipFill>
          <p:spPr bwMode="auto">
            <a:xfrm>
              <a:off x="1440" y="1008"/>
              <a:ext cx="2400" cy="1529"/>
            </a:xfrm>
            <a:prstGeom prst="rect">
              <a:avLst/>
            </a:prstGeom>
            <a:noFill/>
            <a:ln w="9525">
              <a:noFill/>
              <a:miter lim="800000"/>
              <a:headEnd/>
              <a:tailEnd/>
            </a:ln>
            <a:effectLst/>
          </p:spPr>
        </p:pic>
      </p:grpSp>
      <p:pic>
        <p:nvPicPr>
          <p:cNvPr id="207879" name="Picture 7"/>
          <p:cNvPicPr>
            <a:picLocks noChangeArrowheads="1"/>
          </p:cNvPicPr>
          <p:nvPr/>
        </p:nvPicPr>
        <p:blipFill>
          <a:blip r:embed="rId3"/>
          <a:srcRect/>
          <a:stretch>
            <a:fillRect/>
          </a:stretch>
        </p:blipFill>
        <p:spPr bwMode="auto">
          <a:xfrm>
            <a:off x="5795158" y="1016000"/>
            <a:ext cx="3066267" cy="2012208"/>
          </a:xfrm>
          <a:prstGeom prst="rect">
            <a:avLst/>
          </a:prstGeom>
          <a:solidFill>
            <a:srgbClr val="FFFF99"/>
          </a:solidFill>
          <a:ln w="9525">
            <a:noFill/>
            <a:prstDash val="sysDot"/>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t>Single event upsets</a:t>
            </a:r>
          </a:p>
        </p:txBody>
      </p:sp>
      <p:sp>
        <p:nvSpPr>
          <p:cNvPr id="209923" name="Rectangle 3"/>
          <p:cNvSpPr>
            <a:spLocks noGrp="1" noChangeArrowheads="1"/>
          </p:cNvSpPr>
          <p:nvPr>
            <p:ph idx="1"/>
          </p:nvPr>
        </p:nvSpPr>
        <p:spPr>
          <a:xfrm>
            <a:off x="237506" y="938151"/>
            <a:ext cx="5355772" cy="5545776"/>
          </a:xfrm>
        </p:spPr>
        <p:txBody>
          <a:bodyPr>
            <a:normAutofit fontScale="92500" lnSpcReduction="20000"/>
          </a:bodyPr>
          <a:lstStyle/>
          <a:p>
            <a:pPr>
              <a:lnSpc>
                <a:spcPct val="80000"/>
              </a:lnSpc>
            </a:pPr>
            <a:r>
              <a:rPr lang="en-US" sz="1800" dirty="0"/>
              <a:t>Deposition of sufficient charge can make a memory cell or a flip-flop change value</a:t>
            </a:r>
          </a:p>
          <a:p>
            <a:pPr>
              <a:lnSpc>
                <a:spcPct val="80000"/>
              </a:lnSpc>
            </a:pPr>
            <a:r>
              <a:rPr lang="en-US" sz="1800" dirty="0"/>
              <a:t>As for SEL, sufficient charge can only be deposited via a nuclear interaction for traversing hadrons </a:t>
            </a:r>
          </a:p>
          <a:p>
            <a:pPr>
              <a:lnSpc>
                <a:spcPct val="80000"/>
              </a:lnSpc>
            </a:pPr>
            <a:r>
              <a:rPr lang="en-US" sz="1800" dirty="0"/>
              <a:t>The sensitivity to this is expressed as an efficient cross section for this to occur</a:t>
            </a:r>
          </a:p>
          <a:p>
            <a:pPr>
              <a:lnSpc>
                <a:spcPct val="80000"/>
              </a:lnSpc>
            </a:pPr>
            <a:r>
              <a:rPr lang="en-US" sz="1800" dirty="0"/>
              <a:t>This problem can be resolved at the circuit level or at the logic level</a:t>
            </a:r>
          </a:p>
          <a:p>
            <a:pPr>
              <a:lnSpc>
                <a:spcPct val="80000"/>
              </a:lnSpc>
            </a:pPr>
            <a:r>
              <a:rPr lang="en-US" sz="1800" dirty="0"/>
              <a:t>Make memory element so large and slow that deposited charge not enough to flip bit</a:t>
            </a:r>
          </a:p>
          <a:p>
            <a:pPr>
              <a:lnSpc>
                <a:spcPct val="80000"/>
              </a:lnSpc>
            </a:pPr>
            <a:r>
              <a:rPr lang="en-US" sz="1800" dirty="0"/>
              <a:t>Triple redundant (for registers)</a:t>
            </a:r>
          </a:p>
          <a:p>
            <a:pPr>
              <a:lnSpc>
                <a:spcPct val="80000"/>
              </a:lnSpc>
            </a:pPr>
            <a:r>
              <a:rPr lang="en-US" sz="1800" dirty="0"/>
              <a:t>Hamming coding (for memories)</a:t>
            </a:r>
          </a:p>
          <a:p>
            <a:pPr lvl="1">
              <a:lnSpc>
                <a:spcPct val="80000"/>
              </a:lnSpc>
            </a:pPr>
            <a:r>
              <a:rPr lang="en-US" sz="1400" dirty="0">
                <a:latin typeface="Arial" charset="0"/>
              </a:rPr>
              <a:t>Single error correction, Double error detection</a:t>
            </a:r>
          </a:p>
          <a:p>
            <a:pPr lvl="1">
              <a:lnSpc>
                <a:spcPct val="80000"/>
              </a:lnSpc>
            </a:pPr>
            <a:r>
              <a:rPr lang="en-US" sz="1400" dirty="0">
                <a:latin typeface="Arial" charset="0"/>
              </a:rPr>
              <a:t>Example Hamming codes: </a:t>
            </a:r>
            <a:r>
              <a:rPr lang="en-US" sz="1600" dirty="0">
                <a:latin typeface="Arial" charset="0"/>
              </a:rPr>
              <a:t>5 bit additional for 8 bit data</a:t>
            </a:r>
          </a:p>
          <a:p>
            <a:pPr lvl="2">
              <a:lnSpc>
                <a:spcPct val="80000"/>
              </a:lnSpc>
            </a:pPr>
            <a:r>
              <a:rPr lang="en-US" dirty="0"/>
              <a:t>ham[0] = d[1] $ d[2] $ d[3] $ d[4];</a:t>
            </a:r>
            <a:br>
              <a:rPr lang="en-US" dirty="0"/>
            </a:br>
            <a:r>
              <a:rPr lang="en-US" dirty="0"/>
              <a:t>ham[1] = d[1] $ d[5] $ d[6] $ d[7];</a:t>
            </a:r>
            <a:br>
              <a:rPr lang="en-US" dirty="0"/>
            </a:br>
            <a:r>
              <a:rPr lang="en-US" dirty="0"/>
              <a:t>ham[2] = d[2] $ d[3] $ d[5] $ d[6] $ d[8];</a:t>
            </a:r>
            <a:br>
              <a:rPr lang="en-US" dirty="0"/>
            </a:br>
            <a:r>
              <a:rPr lang="en-US" dirty="0"/>
              <a:t>ham[3] = d[2] $ d[4] $ d[5] $ d[7] $ d[8] ;</a:t>
            </a:r>
            <a:br>
              <a:rPr lang="en-US" dirty="0"/>
            </a:br>
            <a:r>
              <a:rPr lang="en-US" dirty="0"/>
              <a:t>ham[4] = d[1] $ d[3] $ d[4] $ d[6] $ d[7] $ d[8];</a:t>
            </a:r>
            <a:br>
              <a:rPr lang="en-US" dirty="0"/>
            </a:br>
            <a:r>
              <a:rPr lang="en-US" dirty="0"/>
              <a:t>$ = XOR</a:t>
            </a:r>
          </a:p>
          <a:p>
            <a:pPr lvl="1">
              <a:lnSpc>
                <a:spcPct val="80000"/>
              </a:lnSpc>
            </a:pPr>
            <a:r>
              <a:rPr lang="en-US" sz="1400" dirty="0"/>
              <a:t>Overhead decreasing for larger words</a:t>
            </a:r>
            <a:br>
              <a:rPr lang="en-US" sz="1400" dirty="0"/>
            </a:br>
            <a:r>
              <a:rPr lang="en-US" sz="1400" dirty="0"/>
              <a:t>32bits only needs 7hamming bits</a:t>
            </a:r>
          </a:p>
          <a:p>
            <a:pPr>
              <a:lnSpc>
                <a:spcPct val="80000"/>
              </a:lnSpc>
            </a:pPr>
            <a:endParaRPr lang="en-US" sz="1400" dirty="0"/>
          </a:p>
        </p:txBody>
      </p:sp>
      <p:sp>
        <p:nvSpPr>
          <p:cNvPr id="8"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9" name="Slide Number Placeholder 8"/>
          <p:cNvSpPr>
            <a:spLocks noGrp="1"/>
          </p:cNvSpPr>
          <p:nvPr>
            <p:ph type="sldNum" sz="quarter" idx="11"/>
          </p:nvPr>
        </p:nvSpPr>
        <p:spPr/>
        <p:txBody>
          <a:bodyPr/>
          <a:lstStyle/>
          <a:p>
            <a:fld id="{9ECC0FC1-A78D-46C6-BB12-B0D98A81EE04}" type="slidenum">
              <a:rPr lang="en-US" smtClean="0"/>
              <a:pPr/>
              <a:t>79</a:t>
            </a:fld>
            <a:endParaRPr lang="en-US"/>
          </a:p>
        </p:txBody>
      </p:sp>
      <p:pic>
        <p:nvPicPr>
          <p:cNvPr id="209945" name="Picture 25"/>
          <p:cNvPicPr>
            <a:picLocks noChangeAspect="1" noChangeArrowheads="1"/>
          </p:cNvPicPr>
          <p:nvPr/>
        </p:nvPicPr>
        <p:blipFill>
          <a:blip r:embed="rId2"/>
          <a:srcRect/>
          <a:stretch>
            <a:fillRect/>
          </a:stretch>
        </p:blipFill>
        <p:spPr bwMode="auto">
          <a:xfrm>
            <a:off x="6659563" y="1196975"/>
            <a:ext cx="1651000" cy="1570038"/>
          </a:xfrm>
          <a:prstGeom prst="rect">
            <a:avLst/>
          </a:prstGeom>
          <a:noFill/>
          <a:ln w="9525" algn="ctr">
            <a:noFill/>
            <a:miter lim="800000"/>
            <a:headEnd/>
            <a:tailEnd/>
          </a:ln>
          <a:effectLst/>
        </p:spPr>
      </p:pic>
      <p:sp>
        <p:nvSpPr>
          <p:cNvPr id="209946" name="Text Box 26"/>
          <p:cNvSpPr txBox="1">
            <a:spLocks noChangeArrowheads="1"/>
          </p:cNvSpPr>
          <p:nvPr/>
        </p:nvSpPr>
        <p:spPr bwMode="auto">
          <a:xfrm>
            <a:off x="6264275" y="4292600"/>
            <a:ext cx="2230438" cy="274638"/>
          </a:xfrm>
          <a:prstGeom prst="rect">
            <a:avLst/>
          </a:prstGeom>
          <a:noFill/>
          <a:ln w="9525" algn="ctr">
            <a:noFill/>
            <a:miter lim="800000"/>
            <a:headEnd/>
            <a:tailEnd/>
          </a:ln>
          <a:effectLst/>
        </p:spPr>
        <p:txBody>
          <a:bodyPr wrap="none">
            <a:spAutoFit/>
          </a:bodyPr>
          <a:lstStyle/>
          <a:p>
            <a:r>
              <a:rPr lang="en-US"/>
              <a:t>Example of SEU cross section</a:t>
            </a:r>
          </a:p>
        </p:txBody>
      </p:sp>
      <p:pic>
        <p:nvPicPr>
          <p:cNvPr id="209947" name="Picture 27" descr="LETcurve"/>
          <p:cNvPicPr>
            <a:picLocks noChangeAspect="1" noChangeArrowheads="1"/>
          </p:cNvPicPr>
          <p:nvPr/>
        </p:nvPicPr>
        <p:blipFill>
          <a:blip r:embed="rId3"/>
          <a:srcRect t="5655"/>
          <a:stretch>
            <a:fillRect/>
          </a:stretch>
        </p:blipFill>
        <p:spPr bwMode="auto">
          <a:xfrm>
            <a:off x="5472113" y="3033713"/>
            <a:ext cx="3509962" cy="257492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smtClean="0"/>
              <a:t>Calorimetry</a:t>
            </a:r>
            <a:endParaRPr lang="en-GB"/>
          </a:p>
        </p:txBody>
      </p:sp>
      <p:sp>
        <p:nvSpPr>
          <p:cNvPr id="4" name="Content Placeholder 3"/>
          <p:cNvSpPr>
            <a:spLocks noGrp="1"/>
          </p:cNvSpPr>
          <p:nvPr>
            <p:ph sz="half" idx="2"/>
          </p:nvPr>
        </p:nvSpPr>
        <p:spPr>
          <a:xfrm>
            <a:off x="4648199" y="1279284"/>
            <a:ext cx="4304732" cy="5039629"/>
          </a:xfrm>
        </p:spPr>
        <p:txBody>
          <a:bodyPr>
            <a:normAutofit fontScale="77500" lnSpcReduction="20000"/>
          </a:bodyPr>
          <a:lstStyle/>
          <a:p>
            <a:r>
              <a:rPr lang="en-US" dirty="0" smtClean="0"/>
              <a:t>Particles generate showers in calorimeters</a:t>
            </a:r>
          </a:p>
          <a:p>
            <a:pPr lvl="1"/>
            <a:r>
              <a:rPr lang="en-US" dirty="0" smtClean="0"/>
              <a:t>Electromagnetic Calorimeter (yellow): Absorbs and measures the energies of all electrons, photons</a:t>
            </a:r>
          </a:p>
          <a:p>
            <a:pPr lvl="1"/>
            <a:r>
              <a:rPr lang="en-US" dirty="0" err="1" smtClean="0"/>
              <a:t>Hadronic</a:t>
            </a:r>
            <a:r>
              <a:rPr lang="en-US" dirty="0" smtClean="0"/>
              <a:t> Calorimeter (green): Absorbs and measures the energies of hadrons, including protons and neutrons, </a:t>
            </a:r>
            <a:r>
              <a:rPr lang="en-US" dirty="0" err="1" smtClean="0"/>
              <a:t>pions</a:t>
            </a:r>
            <a:r>
              <a:rPr lang="en-US" dirty="0" smtClean="0"/>
              <a:t> and </a:t>
            </a:r>
            <a:r>
              <a:rPr lang="en-US" dirty="0" err="1" smtClean="0"/>
              <a:t>kaons</a:t>
            </a:r>
            <a:endParaRPr lang="en-US" dirty="0" smtClean="0"/>
          </a:p>
          <a:p>
            <a:pPr>
              <a:buNone/>
            </a:pPr>
            <a:r>
              <a:rPr lang="en-US" dirty="0" smtClean="0">
                <a:sym typeface="Wingdings" pitchFamily="2" charset="2"/>
              </a:rPr>
              <a:t> </a:t>
            </a:r>
            <a:r>
              <a:rPr lang="en-US" dirty="0" smtClean="0"/>
              <a:t>amplitude measurement required to </a:t>
            </a:r>
            <a:r>
              <a:rPr lang="en-US" dirty="0" smtClean="0"/>
              <a:t>find deposited charge</a:t>
            </a:r>
            <a:endParaRPr lang="en-US" dirty="0" smtClean="0"/>
          </a:p>
          <a:p>
            <a:r>
              <a:rPr lang="en-US" dirty="0" smtClean="0"/>
              <a:t>position information provided by segmentation of detector</a:t>
            </a:r>
            <a:endParaRPr lang="en-GB" dirty="0"/>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07D54875-01C8-447A-8F3C-36A5E597D9D0}" type="slidenum">
              <a:rPr lang="en-US" smtClean="0"/>
              <a:pPr/>
              <a:t>8</a:t>
            </a:fld>
            <a:endParaRPr lang="en-US"/>
          </a:p>
        </p:txBody>
      </p:sp>
      <p:pic>
        <p:nvPicPr>
          <p:cNvPr id="345090" name="Picture 2"/>
          <p:cNvPicPr>
            <a:picLocks noGrp="1" noChangeAspect="1" noChangeArrowheads="1"/>
          </p:cNvPicPr>
          <p:nvPr>
            <p:ph sz="half" idx="1"/>
          </p:nvPr>
        </p:nvPicPr>
        <p:blipFill>
          <a:blip r:embed="rId3"/>
          <a:srcRect/>
          <a:stretch>
            <a:fillRect/>
          </a:stretch>
        </p:blipFill>
        <p:spPr bwMode="auto">
          <a:xfrm>
            <a:off x="0" y="1410482"/>
            <a:ext cx="4602686" cy="4602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t>Powering</a:t>
            </a:r>
          </a:p>
        </p:txBody>
      </p:sp>
      <p:sp>
        <p:nvSpPr>
          <p:cNvPr id="212995" name="Rectangle 3"/>
          <p:cNvSpPr>
            <a:spLocks noGrp="1" noChangeArrowheads="1"/>
          </p:cNvSpPr>
          <p:nvPr>
            <p:ph idx="1"/>
          </p:nvPr>
        </p:nvSpPr>
        <p:spPr>
          <a:xfrm>
            <a:off x="344384" y="973777"/>
            <a:ext cx="5949538" cy="3918857"/>
          </a:xfrm>
        </p:spPr>
        <p:txBody>
          <a:bodyPr>
            <a:normAutofit/>
          </a:bodyPr>
          <a:lstStyle/>
          <a:p>
            <a:pPr>
              <a:lnSpc>
                <a:spcPct val="80000"/>
              </a:lnSpc>
            </a:pPr>
            <a:r>
              <a:rPr lang="en-US" sz="1800" dirty="0"/>
              <a:t>Delivering power to the front-end electronics highly embedded in the detectors has been seen to be a major challenge (underestimated).</a:t>
            </a:r>
          </a:p>
          <a:p>
            <a:pPr>
              <a:lnSpc>
                <a:spcPct val="80000"/>
              </a:lnSpc>
            </a:pPr>
            <a:r>
              <a:rPr lang="en-US" sz="1800" dirty="0"/>
              <a:t>The related cooling and power cabling infrastructure is a serious problem of the inner trackers as any additional material seriously degrades the physics performance of the whole experiment.</a:t>
            </a:r>
          </a:p>
          <a:p>
            <a:pPr>
              <a:lnSpc>
                <a:spcPct val="80000"/>
              </a:lnSpc>
            </a:pPr>
            <a:r>
              <a:rPr lang="en-US" sz="1800" dirty="0"/>
              <a:t>A large majority of the material in these detectors in LHC relates to the electronics, cooling and power and not to the silicon detector them selves (which was the initial belief)</a:t>
            </a:r>
          </a:p>
          <a:p>
            <a:pPr>
              <a:lnSpc>
                <a:spcPct val="80000"/>
              </a:lnSpc>
            </a:pPr>
            <a:r>
              <a:rPr lang="en-US" sz="1800" dirty="0"/>
              <a:t>How to improve</a:t>
            </a:r>
          </a:p>
          <a:p>
            <a:pPr lvl="1">
              <a:lnSpc>
                <a:spcPct val="80000"/>
              </a:lnSpc>
              <a:buFontTx/>
              <a:buAutoNum type="arabicPeriod"/>
            </a:pPr>
            <a:r>
              <a:rPr lang="en-US" sz="1400" dirty="0"/>
              <a:t>Lower power consumption</a:t>
            </a:r>
          </a:p>
          <a:p>
            <a:pPr lvl="1">
              <a:lnSpc>
                <a:spcPct val="80000"/>
              </a:lnSpc>
              <a:buFontTx/>
              <a:buAutoNum type="arabicPeriod"/>
            </a:pPr>
            <a:r>
              <a:rPr lang="en-US" sz="1400" dirty="0"/>
              <a:t>Improve power distribution </a:t>
            </a:r>
          </a:p>
        </p:txBody>
      </p:sp>
      <p:sp>
        <p:nvSpPr>
          <p:cNvPr id="8"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9" name="Slide Number Placeholder 8"/>
          <p:cNvSpPr>
            <a:spLocks noGrp="1"/>
          </p:cNvSpPr>
          <p:nvPr>
            <p:ph type="sldNum" sz="quarter" idx="11"/>
          </p:nvPr>
        </p:nvSpPr>
        <p:spPr/>
        <p:txBody>
          <a:bodyPr/>
          <a:lstStyle/>
          <a:p>
            <a:fld id="{9ECC0FC1-A78D-46C6-BB12-B0D98A81EE04}" type="slidenum">
              <a:rPr lang="en-US" smtClean="0"/>
              <a:pPr/>
              <a:t>80</a:t>
            </a:fld>
            <a:endParaRPr lang="en-US"/>
          </a:p>
        </p:txBody>
      </p:sp>
      <p:pic>
        <p:nvPicPr>
          <p:cNvPr id="213003" name="Picture 11"/>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408738" y="908050"/>
            <a:ext cx="2560637" cy="3060700"/>
          </a:xfrm>
          <a:prstGeom prst="rect">
            <a:avLst/>
          </a:prstGeom>
          <a:noFill/>
          <a:ln w="9525">
            <a:noFill/>
            <a:miter lim="800000"/>
            <a:headEnd/>
            <a:tailEnd/>
          </a:ln>
          <a:effectLst/>
        </p:spPr>
      </p:pic>
      <p:pic>
        <p:nvPicPr>
          <p:cNvPr id="213004" name="Picture 12"/>
          <p:cNvPicPr>
            <a:picLocks noChangeAspect="1" noChangeArrowheads="1"/>
          </p:cNvPicPr>
          <p:nvPr/>
        </p:nvPicPr>
        <p:blipFill>
          <a:blip r:embed="rId3"/>
          <a:srcRect/>
          <a:stretch>
            <a:fillRect/>
          </a:stretch>
        </p:blipFill>
        <p:spPr bwMode="auto">
          <a:xfrm>
            <a:off x="5795963" y="3968750"/>
            <a:ext cx="3348037" cy="2547938"/>
          </a:xfrm>
          <a:prstGeom prst="rect">
            <a:avLst/>
          </a:prstGeom>
          <a:noFill/>
        </p:spPr>
      </p:pic>
      <p:pic>
        <p:nvPicPr>
          <p:cNvPr id="213005" name="Picture 13"/>
          <p:cNvPicPr>
            <a:picLocks noChangeAspect="1" noChangeArrowheads="1"/>
          </p:cNvPicPr>
          <p:nvPr/>
        </p:nvPicPr>
        <p:blipFill>
          <a:blip r:embed="rId4"/>
          <a:srcRect/>
          <a:stretch>
            <a:fillRect/>
          </a:stretch>
        </p:blipFill>
        <p:spPr bwMode="auto">
          <a:xfrm>
            <a:off x="1187450" y="4787513"/>
            <a:ext cx="3924300" cy="1708150"/>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4"/>
          <p:cNvSpPr>
            <a:spLocks noGrp="1"/>
          </p:cNvSpPr>
          <p:nvPr>
            <p:ph type="ftr" sz="quarter" idx="11"/>
          </p:nvPr>
        </p:nvSpPr>
        <p:spPr/>
        <p:txBody>
          <a:bodyPr/>
          <a:lstStyle/>
          <a:p>
            <a:r>
              <a:rPr lang="en-US" smtClean="0"/>
              <a:t>Intro to Detector Readout ISOTDAQ  2011, N. Neufeld CERN/PH</a:t>
            </a:r>
            <a:endParaRPr lang="en-US"/>
          </a:p>
        </p:txBody>
      </p:sp>
      <p:sp>
        <p:nvSpPr>
          <p:cNvPr id="524290" name="Rectangle 2"/>
          <p:cNvSpPr>
            <a:spLocks noGrp="1" noChangeArrowheads="1"/>
          </p:cNvSpPr>
          <p:nvPr>
            <p:ph type="title"/>
          </p:nvPr>
        </p:nvSpPr>
        <p:spPr/>
        <p:txBody>
          <a:bodyPr/>
          <a:lstStyle/>
          <a:p>
            <a:r>
              <a:rPr lang="en-US"/>
              <a:t>The problem as is</a:t>
            </a:r>
          </a:p>
        </p:txBody>
      </p:sp>
      <p:sp>
        <p:nvSpPr>
          <p:cNvPr id="524291" name="Rectangle 3"/>
          <p:cNvSpPr>
            <a:spLocks noGrp="1" noChangeArrowheads="1"/>
          </p:cNvSpPr>
          <p:nvPr>
            <p:ph type="body" idx="1"/>
          </p:nvPr>
        </p:nvSpPr>
        <p:spPr>
          <a:xfrm>
            <a:off x="215900" y="981075"/>
            <a:ext cx="6516688" cy="5543550"/>
          </a:xfrm>
        </p:spPr>
        <p:txBody>
          <a:bodyPr>
            <a:normAutofit lnSpcReduction="10000"/>
          </a:bodyPr>
          <a:lstStyle/>
          <a:p>
            <a:pPr>
              <a:lnSpc>
                <a:spcPct val="80000"/>
              </a:lnSpc>
            </a:pPr>
            <a:r>
              <a:rPr lang="en-US" sz="2000"/>
              <a:t>Total power: ~500kw (to be supplied and cooled)</a:t>
            </a:r>
          </a:p>
          <a:p>
            <a:pPr lvl="1">
              <a:lnSpc>
                <a:spcPct val="80000"/>
              </a:lnSpc>
            </a:pPr>
            <a:r>
              <a:rPr lang="en-US" sz="1600"/>
              <a:t>Trackers: ~ 60 kW</a:t>
            </a:r>
          </a:p>
          <a:p>
            <a:pPr lvl="1">
              <a:lnSpc>
                <a:spcPct val="80000"/>
              </a:lnSpc>
            </a:pPr>
            <a:r>
              <a:rPr lang="en-US" sz="1600"/>
              <a:t>Calorimeters: ~ 300 kW</a:t>
            </a:r>
          </a:p>
          <a:p>
            <a:pPr lvl="1">
              <a:lnSpc>
                <a:spcPct val="80000"/>
              </a:lnSpc>
            </a:pPr>
            <a:r>
              <a:rPr lang="en-US" sz="1600"/>
              <a:t>Muon: ~ 200 kW</a:t>
            </a:r>
          </a:p>
          <a:p>
            <a:pPr lvl="1">
              <a:lnSpc>
                <a:spcPct val="80000"/>
              </a:lnSpc>
            </a:pPr>
            <a:r>
              <a:rPr lang="en-US" sz="1600"/>
              <a:t>Must for large scale detectors be delivered over 50m – 100m distance</a:t>
            </a:r>
          </a:p>
          <a:p>
            <a:pPr>
              <a:lnSpc>
                <a:spcPct val="80000"/>
              </a:lnSpc>
            </a:pPr>
            <a:r>
              <a:rPr lang="en-US" sz="2000"/>
              <a:t>Direct supply of LV power from ~50m away</a:t>
            </a:r>
          </a:p>
          <a:p>
            <a:pPr lvl="1">
              <a:lnSpc>
                <a:spcPct val="80000"/>
              </a:lnSpc>
            </a:pPr>
            <a:r>
              <a:rPr lang="en-US" sz="1600"/>
              <a:t>Big fat copper cables needed</a:t>
            </a:r>
          </a:p>
          <a:p>
            <a:pPr lvl="2">
              <a:lnSpc>
                <a:spcPct val="80000"/>
              </a:lnSpc>
            </a:pPr>
            <a:r>
              <a:rPr lang="en-US" sz="1200"/>
              <a:t>Use aluminum cables for last 5-10m to reduce material budget</a:t>
            </a:r>
          </a:p>
          <a:p>
            <a:pPr lvl="1">
              <a:lnSpc>
                <a:spcPct val="80000"/>
              </a:lnSpc>
            </a:pPr>
            <a:r>
              <a:rPr lang="en-US" sz="1600"/>
              <a:t>Power supply quality at end will not be good with varying power consumption (just simple resistive losses)</a:t>
            </a:r>
          </a:p>
          <a:p>
            <a:pPr lvl="2">
              <a:lnSpc>
                <a:spcPct val="80000"/>
              </a:lnSpc>
            </a:pPr>
            <a:r>
              <a:rPr lang="en-US" sz="1200"/>
              <a:t>If power consumption constant then this could be OK</a:t>
            </a:r>
          </a:p>
          <a:p>
            <a:pPr lvl="1">
              <a:lnSpc>
                <a:spcPct val="80000"/>
              </a:lnSpc>
            </a:pPr>
            <a:r>
              <a:rPr lang="en-US" sz="1600"/>
              <a:t>Use remote sense to compensate</a:t>
            </a:r>
          </a:p>
          <a:p>
            <a:pPr lvl="2">
              <a:lnSpc>
                <a:spcPct val="80000"/>
              </a:lnSpc>
            </a:pPr>
            <a:r>
              <a:rPr lang="en-US" sz="1200"/>
              <a:t>This will have limited reaction speed</a:t>
            </a:r>
          </a:p>
          <a:p>
            <a:pPr lvl="2">
              <a:lnSpc>
                <a:spcPct val="80000"/>
              </a:lnSpc>
            </a:pPr>
            <a:r>
              <a:rPr lang="en-US" sz="1200"/>
              <a:t>May even become unstable for certain load configurations</a:t>
            </a:r>
          </a:p>
          <a:p>
            <a:pPr lvl="1">
              <a:lnSpc>
                <a:spcPct val="80000"/>
              </a:lnSpc>
            </a:pPr>
            <a:r>
              <a:rPr lang="en-US" sz="1600"/>
              <a:t>Power loss in cables will be significant for the </a:t>
            </a:r>
            <a:br>
              <a:rPr lang="en-US" sz="1600"/>
            </a:br>
            <a:r>
              <a:rPr lang="en-US" sz="1600"/>
              <a:t>voltages (2.5v) and currents needed: ~50% loss </a:t>
            </a:r>
            <a:br>
              <a:rPr lang="en-US" sz="1600"/>
            </a:br>
            <a:r>
              <a:rPr lang="en-US" sz="1600"/>
              <a:t>in cables (that needs to be cooled)</a:t>
            </a:r>
          </a:p>
          <a:p>
            <a:pPr>
              <a:lnSpc>
                <a:spcPct val="80000"/>
              </a:lnSpc>
            </a:pPr>
            <a:r>
              <a:rPr lang="en-US" sz="2000"/>
              <a:t>Use of local linear regulators</a:t>
            </a:r>
          </a:p>
          <a:p>
            <a:pPr lvl="1">
              <a:lnSpc>
                <a:spcPct val="80000"/>
              </a:lnSpc>
            </a:pPr>
            <a:r>
              <a:rPr lang="en-US" sz="1600"/>
              <a:t>Improves power quality at end load.</a:t>
            </a:r>
          </a:p>
          <a:p>
            <a:pPr lvl="1">
              <a:lnSpc>
                <a:spcPct val="80000"/>
              </a:lnSpc>
            </a:pPr>
            <a:r>
              <a:rPr lang="en-US" sz="1600"/>
              <a:t>Adds additional power loss: 1 – 2 v head room </a:t>
            </a:r>
            <a:br>
              <a:rPr lang="en-US" sz="1600"/>
            </a:br>
            <a:r>
              <a:rPr lang="en-US" sz="1600"/>
              <a:t>needed for regulator</a:t>
            </a:r>
          </a:p>
          <a:p>
            <a:pPr lvl="1">
              <a:lnSpc>
                <a:spcPct val="80000"/>
              </a:lnSpc>
            </a:pPr>
            <a:r>
              <a:rPr lang="en-US" sz="1600"/>
              <a:t>Increases power losses and total efficiency now </a:t>
            </a:r>
            <a:br>
              <a:rPr lang="en-US" sz="1600"/>
            </a:br>
            <a:r>
              <a:rPr lang="en-US" sz="1600"/>
              <a:t>only: ~25% (more cooling needed)</a:t>
            </a:r>
          </a:p>
          <a:p>
            <a:pPr lvl="1">
              <a:lnSpc>
                <a:spcPct val="80000"/>
              </a:lnSpc>
            </a:pPr>
            <a:endParaRPr lang="en-US" sz="1600"/>
          </a:p>
          <a:p>
            <a:pPr>
              <a:lnSpc>
                <a:spcPct val="80000"/>
              </a:lnSpc>
            </a:pPr>
            <a:endParaRPr lang="en-US" sz="2000"/>
          </a:p>
        </p:txBody>
      </p:sp>
      <p:pic>
        <p:nvPicPr>
          <p:cNvPr id="524292" name="Picture 4"/>
          <p:cNvPicPr>
            <a:picLocks noChangeAspect="1" noChangeArrowheads="1"/>
          </p:cNvPicPr>
          <p:nvPr/>
        </p:nvPicPr>
        <p:blipFill>
          <a:blip r:embed="rId2"/>
          <a:srcRect/>
          <a:stretch>
            <a:fillRect/>
          </a:stretch>
        </p:blipFill>
        <p:spPr bwMode="auto">
          <a:xfrm>
            <a:off x="6659563" y="2312988"/>
            <a:ext cx="2090737" cy="2062162"/>
          </a:xfrm>
          <a:prstGeom prst="rect">
            <a:avLst/>
          </a:prstGeom>
          <a:noFill/>
          <a:ln w="9525">
            <a:noFill/>
            <a:miter lim="800000"/>
            <a:headEnd/>
            <a:tailEnd/>
          </a:ln>
        </p:spPr>
      </p:pic>
      <p:sp>
        <p:nvSpPr>
          <p:cNvPr id="524293" name="Rectangle 5"/>
          <p:cNvSpPr>
            <a:spLocks noChangeArrowheads="1"/>
          </p:cNvSpPr>
          <p:nvPr/>
        </p:nvSpPr>
        <p:spPr bwMode="auto">
          <a:xfrm>
            <a:off x="6589713" y="1270000"/>
            <a:ext cx="504825" cy="863600"/>
          </a:xfrm>
          <a:prstGeom prst="rect">
            <a:avLst/>
          </a:prstGeom>
          <a:noFill/>
          <a:ln w="9525" algn="ctr">
            <a:solidFill>
              <a:schemeClr val="tx1"/>
            </a:solidFill>
            <a:miter lim="800000"/>
            <a:headEnd/>
            <a:tailEnd/>
          </a:ln>
          <a:effectLst/>
        </p:spPr>
        <p:txBody>
          <a:bodyPr wrap="none" anchor="ctr"/>
          <a:lstStyle/>
          <a:p>
            <a:endParaRPr lang="en-US"/>
          </a:p>
        </p:txBody>
      </p:sp>
      <p:sp>
        <p:nvSpPr>
          <p:cNvPr id="524294" name="Line 6"/>
          <p:cNvSpPr>
            <a:spLocks noChangeShapeType="1"/>
          </p:cNvSpPr>
          <p:nvPr/>
        </p:nvSpPr>
        <p:spPr bwMode="auto">
          <a:xfrm>
            <a:off x="7021513" y="1377950"/>
            <a:ext cx="1295400" cy="0"/>
          </a:xfrm>
          <a:prstGeom prst="line">
            <a:avLst/>
          </a:prstGeom>
          <a:noFill/>
          <a:ln w="28575">
            <a:solidFill>
              <a:schemeClr val="tx1"/>
            </a:solidFill>
            <a:round/>
            <a:headEnd/>
            <a:tailEnd/>
          </a:ln>
          <a:effectLst/>
        </p:spPr>
        <p:txBody>
          <a:bodyPr wrap="none" anchor="ctr"/>
          <a:lstStyle/>
          <a:p>
            <a:endParaRPr lang="en-US"/>
          </a:p>
        </p:txBody>
      </p:sp>
      <p:sp>
        <p:nvSpPr>
          <p:cNvPr id="524295" name="Line 7"/>
          <p:cNvSpPr>
            <a:spLocks noChangeShapeType="1"/>
          </p:cNvSpPr>
          <p:nvPr/>
        </p:nvSpPr>
        <p:spPr bwMode="auto">
          <a:xfrm>
            <a:off x="7021513" y="1593850"/>
            <a:ext cx="1295400" cy="0"/>
          </a:xfrm>
          <a:prstGeom prst="line">
            <a:avLst/>
          </a:prstGeom>
          <a:noFill/>
          <a:ln w="28575">
            <a:solidFill>
              <a:schemeClr val="tx1"/>
            </a:solidFill>
            <a:round/>
            <a:headEnd/>
            <a:tailEnd/>
          </a:ln>
          <a:effectLst/>
        </p:spPr>
        <p:txBody>
          <a:bodyPr wrap="none" anchor="ctr"/>
          <a:lstStyle/>
          <a:p>
            <a:endParaRPr lang="en-US"/>
          </a:p>
        </p:txBody>
      </p:sp>
      <p:sp>
        <p:nvSpPr>
          <p:cNvPr id="524296" name="Rectangle 8"/>
          <p:cNvSpPr>
            <a:spLocks noChangeArrowheads="1"/>
          </p:cNvSpPr>
          <p:nvPr/>
        </p:nvSpPr>
        <p:spPr bwMode="auto">
          <a:xfrm>
            <a:off x="8569325" y="1270000"/>
            <a:ext cx="142875" cy="466725"/>
          </a:xfrm>
          <a:prstGeom prst="rect">
            <a:avLst/>
          </a:prstGeom>
          <a:solidFill>
            <a:schemeClr val="accent1"/>
          </a:solidFill>
          <a:ln w="9525" algn="ctr">
            <a:solidFill>
              <a:schemeClr val="tx1"/>
            </a:solidFill>
            <a:miter lim="800000"/>
            <a:headEnd/>
            <a:tailEnd/>
          </a:ln>
          <a:effectLst/>
        </p:spPr>
        <p:txBody>
          <a:bodyPr vert="eaVert" wrap="none" anchor="ctr"/>
          <a:lstStyle/>
          <a:p>
            <a:r>
              <a:rPr lang="en-US" sz="1000"/>
              <a:t>Load</a:t>
            </a:r>
          </a:p>
        </p:txBody>
      </p:sp>
      <p:sp>
        <p:nvSpPr>
          <p:cNvPr id="524297" name="Line 9"/>
          <p:cNvSpPr>
            <a:spLocks noChangeShapeType="1"/>
          </p:cNvSpPr>
          <p:nvPr/>
        </p:nvSpPr>
        <p:spPr bwMode="auto">
          <a:xfrm flipV="1">
            <a:off x="8316913" y="1162050"/>
            <a:ext cx="0" cy="215900"/>
          </a:xfrm>
          <a:prstGeom prst="line">
            <a:avLst/>
          </a:prstGeom>
          <a:noFill/>
          <a:ln w="9525">
            <a:solidFill>
              <a:schemeClr val="tx1"/>
            </a:solidFill>
            <a:round/>
            <a:headEnd/>
            <a:tailEnd/>
          </a:ln>
          <a:effectLst/>
        </p:spPr>
        <p:txBody>
          <a:bodyPr wrap="none" anchor="ctr"/>
          <a:lstStyle/>
          <a:p>
            <a:endParaRPr lang="en-US"/>
          </a:p>
        </p:txBody>
      </p:sp>
      <p:sp>
        <p:nvSpPr>
          <p:cNvPr id="524298" name="Line 10"/>
          <p:cNvSpPr>
            <a:spLocks noChangeShapeType="1"/>
          </p:cNvSpPr>
          <p:nvPr/>
        </p:nvSpPr>
        <p:spPr bwMode="auto">
          <a:xfrm>
            <a:off x="8316913" y="1162050"/>
            <a:ext cx="323850" cy="0"/>
          </a:xfrm>
          <a:prstGeom prst="line">
            <a:avLst/>
          </a:prstGeom>
          <a:noFill/>
          <a:ln w="9525">
            <a:solidFill>
              <a:schemeClr val="tx1"/>
            </a:solidFill>
            <a:round/>
            <a:headEnd/>
            <a:tailEnd/>
          </a:ln>
          <a:effectLst/>
        </p:spPr>
        <p:txBody>
          <a:bodyPr wrap="none" anchor="ctr"/>
          <a:lstStyle/>
          <a:p>
            <a:endParaRPr lang="en-US"/>
          </a:p>
        </p:txBody>
      </p:sp>
      <p:sp>
        <p:nvSpPr>
          <p:cNvPr id="524299" name="Line 11"/>
          <p:cNvSpPr>
            <a:spLocks noChangeShapeType="1"/>
          </p:cNvSpPr>
          <p:nvPr/>
        </p:nvSpPr>
        <p:spPr bwMode="auto">
          <a:xfrm flipV="1">
            <a:off x="8316913" y="1593850"/>
            <a:ext cx="0" cy="287338"/>
          </a:xfrm>
          <a:prstGeom prst="line">
            <a:avLst/>
          </a:prstGeom>
          <a:noFill/>
          <a:ln w="9525">
            <a:solidFill>
              <a:schemeClr val="tx1"/>
            </a:solidFill>
            <a:round/>
            <a:headEnd/>
            <a:tailEnd/>
          </a:ln>
          <a:effectLst/>
        </p:spPr>
        <p:txBody>
          <a:bodyPr wrap="none" anchor="ctr"/>
          <a:lstStyle/>
          <a:p>
            <a:endParaRPr lang="en-US"/>
          </a:p>
        </p:txBody>
      </p:sp>
      <p:sp>
        <p:nvSpPr>
          <p:cNvPr id="524300" name="Line 12"/>
          <p:cNvSpPr>
            <a:spLocks noChangeShapeType="1"/>
          </p:cNvSpPr>
          <p:nvPr/>
        </p:nvSpPr>
        <p:spPr bwMode="auto">
          <a:xfrm>
            <a:off x="8316913" y="1809750"/>
            <a:ext cx="323850" cy="0"/>
          </a:xfrm>
          <a:prstGeom prst="line">
            <a:avLst/>
          </a:prstGeom>
          <a:noFill/>
          <a:ln w="9525">
            <a:solidFill>
              <a:schemeClr val="tx1"/>
            </a:solidFill>
            <a:round/>
            <a:headEnd/>
            <a:tailEnd/>
          </a:ln>
          <a:effectLst/>
        </p:spPr>
        <p:txBody>
          <a:bodyPr wrap="none" anchor="ctr"/>
          <a:lstStyle/>
          <a:p>
            <a:endParaRPr lang="en-US"/>
          </a:p>
        </p:txBody>
      </p:sp>
      <p:sp>
        <p:nvSpPr>
          <p:cNvPr id="524301" name="Line 13"/>
          <p:cNvSpPr>
            <a:spLocks noChangeShapeType="1"/>
          </p:cNvSpPr>
          <p:nvPr/>
        </p:nvSpPr>
        <p:spPr bwMode="auto">
          <a:xfrm>
            <a:off x="8640763" y="1162050"/>
            <a:ext cx="0" cy="107950"/>
          </a:xfrm>
          <a:prstGeom prst="line">
            <a:avLst/>
          </a:prstGeom>
          <a:noFill/>
          <a:ln w="9525">
            <a:solidFill>
              <a:schemeClr val="tx1"/>
            </a:solidFill>
            <a:round/>
            <a:headEnd/>
            <a:tailEnd/>
          </a:ln>
          <a:effectLst/>
        </p:spPr>
        <p:txBody>
          <a:bodyPr wrap="none" anchor="ctr"/>
          <a:lstStyle/>
          <a:p>
            <a:endParaRPr lang="en-US"/>
          </a:p>
        </p:txBody>
      </p:sp>
      <p:sp>
        <p:nvSpPr>
          <p:cNvPr id="524302" name="Line 14"/>
          <p:cNvSpPr>
            <a:spLocks noChangeShapeType="1"/>
          </p:cNvSpPr>
          <p:nvPr/>
        </p:nvSpPr>
        <p:spPr bwMode="auto">
          <a:xfrm flipH="1" flipV="1">
            <a:off x="8640763" y="1736725"/>
            <a:ext cx="0" cy="73025"/>
          </a:xfrm>
          <a:prstGeom prst="line">
            <a:avLst/>
          </a:prstGeom>
          <a:noFill/>
          <a:ln w="9525">
            <a:solidFill>
              <a:schemeClr val="tx1"/>
            </a:solidFill>
            <a:round/>
            <a:headEnd/>
            <a:tailEnd/>
          </a:ln>
          <a:effectLst/>
        </p:spPr>
        <p:txBody>
          <a:bodyPr wrap="none" anchor="ctr"/>
          <a:lstStyle/>
          <a:p>
            <a:endParaRPr lang="en-US"/>
          </a:p>
        </p:txBody>
      </p:sp>
      <p:sp>
        <p:nvSpPr>
          <p:cNvPr id="524303" name="AutoShape 15"/>
          <p:cNvSpPr>
            <a:spLocks noChangeArrowheads="1"/>
          </p:cNvSpPr>
          <p:nvPr/>
        </p:nvSpPr>
        <p:spPr bwMode="auto">
          <a:xfrm rot="-5400000">
            <a:off x="6877050" y="1846263"/>
            <a:ext cx="217488" cy="144462"/>
          </a:xfrm>
          <a:prstGeom prst="triangle">
            <a:avLst>
              <a:gd name="adj" fmla="val 50000"/>
            </a:avLst>
          </a:prstGeom>
          <a:solidFill>
            <a:srgbClr val="FF7C80"/>
          </a:solidFill>
          <a:ln w="9525" algn="ctr">
            <a:solidFill>
              <a:schemeClr val="tx1"/>
            </a:solidFill>
            <a:miter lim="800000"/>
            <a:headEnd/>
            <a:tailEnd/>
          </a:ln>
          <a:effectLst/>
        </p:spPr>
        <p:txBody>
          <a:bodyPr wrap="none" anchor="ctr"/>
          <a:lstStyle/>
          <a:p>
            <a:endParaRPr lang="en-US"/>
          </a:p>
        </p:txBody>
      </p:sp>
      <p:sp>
        <p:nvSpPr>
          <p:cNvPr id="524304" name="Line 16"/>
          <p:cNvSpPr>
            <a:spLocks noChangeShapeType="1"/>
          </p:cNvSpPr>
          <p:nvPr/>
        </p:nvSpPr>
        <p:spPr bwMode="auto">
          <a:xfrm>
            <a:off x="7058025" y="1881188"/>
            <a:ext cx="1258888" cy="0"/>
          </a:xfrm>
          <a:prstGeom prst="line">
            <a:avLst/>
          </a:prstGeom>
          <a:noFill/>
          <a:ln w="9525">
            <a:solidFill>
              <a:schemeClr val="tx1"/>
            </a:solidFill>
            <a:round/>
            <a:headEnd/>
            <a:tailEnd/>
          </a:ln>
          <a:effectLst/>
        </p:spPr>
        <p:txBody>
          <a:bodyPr wrap="none" anchor="ctr"/>
          <a:lstStyle/>
          <a:p>
            <a:endParaRPr lang="en-US"/>
          </a:p>
        </p:txBody>
      </p:sp>
      <p:sp>
        <p:nvSpPr>
          <p:cNvPr id="524305" name="Line 17"/>
          <p:cNvSpPr>
            <a:spLocks noChangeShapeType="1"/>
          </p:cNvSpPr>
          <p:nvPr/>
        </p:nvSpPr>
        <p:spPr bwMode="auto">
          <a:xfrm>
            <a:off x="7058025" y="1989138"/>
            <a:ext cx="1366838" cy="0"/>
          </a:xfrm>
          <a:prstGeom prst="line">
            <a:avLst/>
          </a:prstGeom>
          <a:noFill/>
          <a:ln w="9525">
            <a:solidFill>
              <a:schemeClr val="tx1"/>
            </a:solidFill>
            <a:round/>
            <a:headEnd/>
            <a:tailEnd/>
          </a:ln>
          <a:effectLst/>
        </p:spPr>
        <p:txBody>
          <a:bodyPr wrap="none" anchor="ctr"/>
          <a:lstStyle/>
          <a:p>
            <a:endParaRPr lang="en-US"/>
          </a:p>
        </p:txBody>
      </p:sp>
      <p:sp>
        <p:nvSpPr>
          <p:cNvPr id="524306" name="Line 18"/>
          <p:cNvSpPr>
            <a:spLocks noChangeShapeType="1"/>
          </p:cNvSpPr>
          <p:nvPr/>
        </p:nvSpPr>
        <p:spPr bwMode="auto">
          <a:xfrm flipH="1">
            <a:off x="8424863" y="1162050"/>
            <a:ext cx="0" cy="827088"/>
          </a:xfrm>
          <a:prstGeom prst="line">
            <a:avLst/>
          </a:prstGeom>
          <a:noFill/>
          <a:ln w="9525">
            <a:solidFill>
              <a:schemeClr val="tx1"/>
            </a:solidFill>
            <a:round/>
            <a:headEnd/>
            <a:tailEnd/>
          </a:ln>
          <a:effectLst/>
        </p:spPr>
        <p:txBody>
          <a:bodyPr wrap="none" anchor="ctr"/>
          <a:lstStyle/>
          <a:p>
            <a:endParaRPr lang="en-US"/>
          </a:p>
        </p:txBody>
      </p:sp>
      <p:sp>
        <p:nvSpPr>
          <p:cNvPr id="524307" name="Rectangle 19"/>
          <p:cNvSpPr>
            <a:spLocks noChangeArrowheads="1"/>
          </p:cNvSpPr>
          <p:nvPr/>
        </p:nvSpPr>
        <p:spPr bwMode="auto">
          <a:xfrm>
            <a:off x="6697663" y="1341438"/>
            <a:ext cx="323850" cy="323850"/>
          </a:xfrm>
          <a:prstGeom prst="rect">
            <a:avLst/>
          </a:prstGeom>
          <a:solidFill>
            <a:srgbClr val="66CCFF"/>
          </a:solidFill>
          <a:ln w="9525" algn="ctr">
            <a:solidFill>
              <a:schemeClr val="tx1"/>
            </a:solidFill>
            <a:miter lim="800000"/>
            <a:headEnd/>
            <a:tailEnd/>
          </a:ln>
          <a:effectLst/>
        </p:spPr>
        <p:txBody>
          <a:bodyPr wrap="none" anchor="ctr"/>
          <a:lstStyle/>
          <a:p>
            <a:endParaRPr lang="en-US"/>
          </a:p>
        </p:txBody>
      </p:sp>
      <p:sp>
        <p:nvSpPr>
          <p:cNvPr id="524308" name="Line 20"/>
          <p:cNvSpPr>
            <a:spLocks noChangeShapeType="1"/>
          </p:cNvSpPr>
          <p:nvPr/>
        </p:nvSpPr>
        <p:spPr bwMode="auto">
          <a:xfrm>
            <a:off x="6842125" y="1665288"/>
            <a:ext cx="0" cy="252412"/>
          </a:xfrm>
          <a:prstGeom prst="line">
            <a:avLst/>
          </a:prstGeom>
          <a:noFill/>
          <a:ln w="9525">
            <a:solidFill>
              <a:schemeClr val="tx1"/>
            </a:solidFill>
            <a:round/>
            <a:headEnd/>
            <a:tailEnd/>
          </a:ln>
          <a:effectLst/>
        </p:spPr>
        <p:txBody>
          <a:bodyPr wrap="none" anchor="ctr"/>
          <a:lstStyle/>
          <a:p>
            <a:endParaRPr lang="en-US"/>
          </a:p>
        </p:txBody>
      </p:sp>
      <p:sp>
        <p:nvSpPr>
          <p:cNvPr id="524309" name="Line 21"/>
          <p:cNvSpPr>
            <a:spLocks noChangeShapeType="1"/>
          </p:cNvSpPr>
          <p:nvPr/>
        </p:nvSpPr>
        <p:spPr bwMode="auto">
          <a:xfrm flipH="1">
            <a:off x="6842125" y="1917700"/>
            <a:ext cx="71438" cy="0"/>
          </a:xfrm>
          <a:prstGeom prst="line">
            <a:avLst/>
          </a:prstGeom>
          <a:noFill/>
          <a:ln w="9525">
            <a:solidFill>
              <a:schemeClr val="tx1"/>
            </a:solidFill>
            <a:round/>
            <a:headEnd/>
            <a:tailEnd/>
          </a:ln>
          <a:effectLst/>
        </p:spPr>
        <p:txBody>
          <a:bodyPr wrap="none" anchor="ctr"/>
          <a:lstStyle/>
          <a:p>
            <a:endParaRPr lang="en-US"/>
          </a:p>
        </p:txBody>
      </p:sp>
      <p:sp>
        <p:nvSpPr>
          <p:cNvPr id="524310" name="Text Box 22"/>
          <p:cNvSpPr txBox="1">
            <a:spLocks noChangeArrowheads="1"/>
          </p:cNvSpPr>
          <p:nvPr/>
        </p:nvSpPr>
        <p:spPr bwMode="auto">
          <a:xfrm>
            <a:off x="7129463" y="1954213"/>
            <a:ext cx="1163637" cy="274637"/>
          </a:xfrm>
          <a:prstGeom prst="rect">
            <a:avLst/>
          </a:prstGeom>
          <a:noFill/>
          <a:ln w="9525" algn="ctr">
            <a:noFill/>
            <a:miter lim="800000"/>
            <a:headEnd/>
            <a:tailEnd/>
          </a:ln>
          <a:effectLst/>
        </p:spPr>
        <p:txBody>
          <a:bodyPr wrap="none">
            <a:spAutoFit/>
          </a:bodyPr>
          <a:lstStyle/>
          <a:p>
            <a:r>
              <a:rPr lang="en-US"/>
              <a:t>Remote sense</a:t>
            </a:r>
          </a:p>
        </p:txBody>
      </p:sp>
      <p:sp>
        <p:nvSpPr>
          <p:cNvPr id="524311" name="Text Box 23"/>
          <p:cNvSpPr txBox="1">
            <a:spLocks noChangeArrowheads="1"/>
          </p:cNvSpPr>
          <p:nvPr/>
        </p:nvSpPr>
        <p:spPr bwMode="auto">
          <a:xfrm>
            <a:off x="7092950" y="1341438"/>
            <a:ext cx="1044575" cy="274637"/>
          </a:xfrm>
          <a:prstGeom prst="rect">
            <a:avLst/>
          </a:prstGeom>
          <a:noFill/>
          <a:ln w="9525" algn="ctr">
            <a:noFill/>
            <a:miter lim="800000"/>
            <a:headEnd/>
            <a:tailEnd/>
          </a:ln>
          <a:effectLst/>
        </p:spPr>
        <p:txBody>
          <a:bodyPr wrap="none">
            <a:spAutoFit/>
          </a:bodyPr>
          <a:lstStyle/>
          <a:p>
            <a:r>
              <a:rPr lang="en-US"/>
              <a:t>Voltage drop</a:t>
            </a:r>
          </a:p>
        </p:txBody>
      </p:sp>
      <p:pic>
        <p:nvPicPr>
          <p:cNvPr id="524312" name="Picture 24"/>
          <p:cNvPicPr>
            <a:picLocks noChangeAspect="1" noChangeArrowheads="1"/>
          </p:cNvPicPr>
          <p:nvPr/>
        </p:nvPicPr>
        <p:blipFill>
          <a:blip r:embed="rId3"/>
          <a:srcRect/>
          <a:stretch>
            <a:fillRect/>
          </a:stretch>
        </p:blipFill>
        <p:spPr bwMode="auto">
          <a:xfrm>
            <a:off x="5899150" y="4473575"/>
            <a:ext cx="3244850" cy="2163763"/>
          </a:xfrm>
          <a:prstGeom prst="rect">
            <a:avLst/>
          </a:prstGeom>
          <a:noFill/>
          <a:ln w="9525" algn="ctr">
            <a:noFill/>
            <a:miter lim="800000"/>
            <a:headEnd/>
            <a:tailEnd/>
          </a:ln>
          <a:effectLst/>
        </p:spPr>
      </p:pic>
      <p:sp>
        <p:nvSpPr>
          <p:cNvPr id="27" name="Slide Number Placeholder 26"/>
          <p:cNvSpPr>
            <a:spLocks noGrp="1"/>
          </p:cNvSpPr>
          <p:nvPr>
            <p:ph type="sldNum" sz="quarter" idx="11"/>
          </p:nvPr>
        </p:nvSpPr>
        <p:spPr/>
        <p:txBody>
          <a:bodyPr/>
          <a:lstStyle/>
          <a:p>
            <a:fld id="{9ECC0FC1-A78D-46C6-BB12-B0D98A81EE04}"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Intro to Detector Readout ISOTDAQ  2011, N. Neufeld CERN/PH</a:t>
            </a:r>
            <a:endParaRPr lang="en-US"/>
          </a:p>
        </p:txBody>
      </p:sp>
      <p:sp>
        <p:nvSpPr>
          <p:cNvPr id="525314" name="Rectangle 2"/>
          <p:cNvSpPr>
            <a:spLocks noGrp="1" noChangeArrowheads="1"/>
          </p:cNvSpPr>
          <p:nvPr>
            <p:ph type="title"/>
          </p:nvPr>
        </p:nvSpPr>
        <p:spPr/>
        <p:txBody>
          <a:bodyPr/>
          <a:lstStyle/>
          <a:p>
            <a:r>
              <a:rPr lang="en-US"/>
              <a:t>Use of DC-DC converters</a:t>
            </a:r>
          </a:p>
        </p:txBody>
      </p:sp>
      <p:sp>
        <p:nvSpPr>
          <p:cNvPr id="525315" name="Rectangle 3"/>
          <p:cNvSpPr>
            <a:spLocks noGrp="1" noChangeArrowheads="1"/>
          </p:cNvSpPr>
          <p:nvPr>
            <p:ph type="body" idx="1"/>
          </p:nvPr>
        </p:nvSpPr>
        <p:spPr>
          <a:xfrm>
            <a:off x="685800" y="981075"/>
            <a:ext cx="5470525" cy="5543550"/>
          </a:xfrm>
        </p:spPr>
        <p:txBody>
          <a:bodyPr/>
          <a:lstStyle/>
          <a:p>
            <a:r>
              <a:rPr lang="en-US" sz="2000"/>
              <a:t>For high power consumers (e.g. calorimeter) the use of local DC-DC converters are inevitable.</a:t>
            </a:r>
          </a:p>
          <a:p>
            <a:r>
              <a:rPr lang="en-US" sz="2000"/>
              <a:t>These must work in radiation and high magnetic fields</a:t>
            </a:r>
          </a:p>
          <a:p>
            <a:pPr lvl="1"/>
            <a:r>
              <a:rPr lang="en-US" sz="1600"/>
              <a:t>This is not exactly what switched mode DC-DC converters like</a:t>
            </a:r>
          </a:p>
          <a:p>
            <a:pPr lvl="1"/>
            <a:r>
              <a:rPr lang="en-US" sz="1600"/>
              <a:t>Magnetic coils and transformers saturated</a:t>
            </a:r>
          </a:p>
          <a:p>
            <a:pPr lvl="1"/>
            <a:r>
              <a:rPr lang="en-US" sz="1600"/>
              <a:t>Power devices do not at all like radiation: </a:t>
            </a:r>
            <a:br>
              <a:rPr lang="en-US" sz="1600"/>
            </a:br>
            <a:r>
              <a:rPr lang="en-US" sz="1600"/>
              <a:t>SEU - &gt; single event burnout -&gt; smoke -&gt; disaster</a:t>
            </a:r>
          </a:p>
          <a:p>
            <a:r>
              <a:rPr lang="en-US" sz="2000"/>
              <a:t>DC-DC converters for moderate radiation and moderate magnetic fields have been developed and used</a:t>
            </a:r>
          </a:p>
          <a:p>
            <a:pPr lvl="1"/>
            <a:r>
              <a:rPr lang="en-US" sz="1600"/>
              <a:t>Some worries about the actual reliability of these for long term</a:t>
            </a:r>
          </a:p>
          <a:p>
            <a:endParaRPr lang="en-US" sz="2000"/>
          </a:p>
        </p:txBody>
      </p:sp>
      <p:pic>
        <p:nvPicPr>
          <p:cNvPr id="525316" name="Picture 4" descr="power supply tests 061"/>
          <p:cNvPicPr>
            <a:picLocks noChangeAspect="1" noChangeArrowheads="1"/>
          </p:cNvPicPr>
          <p:nvPr/>
        </p:nvPicPr>
        <p:blipFill>
          <a:blip r:embed="rId2"/>
          <a:srcRect/>
          <a:stretch>
            <a:fillRect/>
          </a:stretch>
        </p:blipFill>
        <p:spPr bwMode="auto">
          <a:xfrm>
            <a:off x="6804025" y="908050"/>
            <a:ext cx="2016125" cy="1539875"/>
          </a:xfrm>
          <a:prstGeom prst="rect">
            <a:avLst/>
          </a:prstGeom>
          <a:noFill/>
          <a:ln w="9525">
            <a:noFill/>
            <a:miter lim="800000"/>
            <a:headEnd/>
            <a:tailEnd/>
          </a:ln>
        </p:spPr>
      </p:pic>
      <p:pic>
        <p:nvPicPr>
          <p:cNvPr id="525317" name="Picture 5" descr="LVPSbrick_V62"/>
          <p:cNvPicPr>
            <a:picLocks noChangeAspect="1" noChangeArrowheads="1"/>
          </p:cNvPicPr>
          <p:nvPr/>
        </p:nvPicPr>
        <p:blipFill>
          <a:blip r:embed="rId3"/>
          <a:srcRect/>
          <a:stretch>
            <a:fillRect/>
          </a:stretch>
        </p:blipFill>
        <p:spPr bwMode="auto">
          <a:xfrm>
            <a:off x="6804025" y="2528888"/>
            <a:ext cx="2074863" cy="1692275"/>
          </a:xfrm>
          <a:prstGeom prst="rect">
            <a:avLst/>
          </a:prstGeom>
          <a:noFill/>
        </p:spPr>
      </p:pic>
      <p:pic>
        <p:nvPicPr>
          <p:cNvPr id="525318" name="Picture 6" descr="LV_BOX_ELMB"/>
          <p:cNvPicPr>
            <a:picLocks noChangeAspect="1" noChangeArrowheads="1"/>
          </p:cNvPicPr>
          <p:nvPr/>
        </p:nvPicPr>
        <p:blipFill>
          <a:blip r:embed="rId4"/>
          <a:srcRect/>
          <a:stretch>
            <a:fillRect/>
          </a:stretch>
        </p:blipFill>
        <p:spPr bwMode="auto">
          <a:xfrm>
            <a:off x="6840538" y="4292600"/>
            <a:ext cx="2139950" cy="2355850"/>
          </a:xfrm>
          <a:prstGeom prst="rect">
            <a:avLst/>
          </a:prstGeom>
          <a:noFill/>
        </p:spPr>
      </p:pic>
      <p:sp>
        <p:nvSpPr>
          <p:cNvPr id="9" name="Slide Number Placeholder 8"/>
          <p:cNvSpPr>
            <a:spLocks noGrp="1"/>
          </p:cNvSpPr>
          <p:nvPr>
            <p:ph type="sldNum" sz="quarter" idx="11"/>
          </p:nvPr>
        </p:nvSpPr>
        <p:spPr/>
        <p:txBody>
          <a:bodyPr/>
          <a:lstStyle/>
          <a:p>
            <a:fld id="{9ECC0FC1-A78D-46C6-BB12-B0D98A81EE04}" type="slidenum">
              <a:rPr lang="en-US" smtClean="0"/>
              <a:pPr/>
              <a:t>82</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Muon System</a:t>
            </a:r>
            <a:endParaRPr lang="en-GB"/>
          </a:p>
        </p:txBody>
      </p:sp>
      <p:sp>
        <p:nvSpPr>
          <p:cNvPr id="4" name="Content Placeholder 3"/>
          <p:cNvSpPr>
            <a:spLocks noGrp="1"/>
          </p:cNvSpPr>
          <p:nvPr>
            <p:ph sz="half" idx="2"/>
          </p:nvPr>
        </p:nvSpPr>
        <p:spPr/>
        <p:txBody>
          <a:bodyPr>
            <a:normAutofit fontScale="70000" lnSpcReduction="20000"/>
          </a:bodyPr>
          <a:lstStyle/>
          <a:p>
            <a:r>
              <a:rPr lang="en-US" dirty="0" smtClean="0"/>
              <a:t>Electrons formed along the track drift towards the central wire.</a:t>
            </a:r>
          </a:p>
          <a:p>
            <a:r>
              <a:rPr lang="en-US" dirty="0" smtClean="0"/>
              <a:t>The first electron to reach the high-field region initiates the avalanche, which is used to derive the timing pulse.</a:t>
            </a:r>
          </a:p>
          <a:p>
            <a:r>
              <a:rPr lang="en-US" dirty="0" smtClean="0"/>
              <a:t>Since the initiation of the avalanche is delayed by the transit time of the charge from the track to the wire, the detection time of the avalanche can be used to determine the radial position</a:t>
            </a:r>
            <a:r>
              <a:rPr lang="en-US" baseline="30000" dirty="0" smtClean="0"/>
              <a:t>(*)</a:t>
            </a:r>
            <a:endParaRPr lang="en-US" dirty="0" smtClean="0"/>
          </a:p>
          <a:p>
            <a:pPr>
              <a:buNone/>
            </a:pPr>
            <a:r>
              <a:rPr lang="en-US" b="1" dirty="0" smtClean="0">
                <a:solidFill>
                  <a:srgbClr val="FF0000"/>
                </a:solidFill>
                <a:sym typeface="Wingdings" pitchFamily="2" charset="2"/>
              </a:rPr>
              <a:t> </a:t>
            </a:r>
            <a:r>
              <a:rPr lang="en-US" b="1" i="1" dirty="0" smtClean="0">
                <a:solidFill>
                  <a:srgbClr val="FF0000"/>
                </a:solidFill>
              </a:rPr>
              <a:t>need </a:t>
            </a:r>
            <a:r>
              <a:rPr lang="en-US" b="1" i="1" dirty="0" smtClean="0">
                <a:solidFill>
                  <a:srgbClr val="FF0000"/>
                </a:solidFill>
              </a:rPr>
              <a:t>fast timing </a:t>
            </a:r>
            <a:r>
              <a:rPr lang="en-US" b="1" i="1" dirty="0" smtClean="0">
                <a:solidFill>
                  <a:srgbClr val="FF0000"/>
                </a:solidFill>
              </a:rPr>
              <a:t>electronics</a:t>
            </a:r>
            <a:endParaRPr lang="en-GB" b="1" i="1" dirty="0">
              <a:solidFill>
                <a:srgbClr val="FF0000"/>
              </a:solidFill>
            </a:endParaRPr>
          </a:p>
        </p:txBody>
      </p:sp>
      <p:sp>
        <p:nvSpPr>
          <p:cNvPr id="5" name="Footer Placeholder 4"/>
          <p:cNvSpPr>
            <a:spLocks noGrp="1"/>
          </p:cNvSpPr>
          <p:nvPr>
            <p:ph type="ftr" sz="quarter" idx="10"/>
          </p:nvPr>
        </p:nvSpPr>
        <p:spPr/>
        <p:txBody>
          <a:bodyPr/>
          <a:lstStyle/>
          <a:p>
            <a:r>
              <a:rPr lang="en-US" smtClean="0"/>
              <a:t>Intro to Detector Readout ISOTDAQ  2011, N. Neufeld CERN/PH</a:t>
            </a:r>
            <a:endParaRPr lang="en-US"/>
          </a:p>
        </p:txBody>
      </p:sp>
      <p:sp>
        <p:nvSpPr>
          <p:cNvPr id="6" name="Slide Number Placeholder 5"/>
          <p:cNvSpPr>
            <a:spLocks noGrp="1"/>
          </p:cNvSpPr>
          <p:nvPr>
            <p:ph type="sldNum" sz="quarter" idx="11"/>
          </p:nvPr>
        </p:nvSpPr>
        <p:spPr/>
        <p:txBody>
          <a:bodyPr/>
          <a:lstStyle/>
          <a:p>
            <a:fld id="{07D54875-01C8-447A-8F3C-36A5E597D9D0}" type="slidenum">
              <a:rPr lang="en-US" smtClean="0"/>
              <a:pPr/>
              <a:t>9</a:t>
            </a:fld>
            <a:endParaRPr lang="en-US"/>
          </a:p>
        </p:txBody>
      </p:sp>
      <p:sp>
        <p:nvSpPr>
          <p:cNvPr id="7" name="Oval 6"/>
          <p:cNvSpPr/>
          <p:nvPr/>
        </p:nvSpPr>
        <p:spPr>
          <a:xfrm>
            <a:off x="897147" y="2087593"/>
            <a:ext cx="3019245" cy="3045125"/>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tx1"/>
                </a:solidFill>
              </a:ln>
            </a:endParaRPr>
          </a:p>
        </p:txBody>
      </p:sp>
      <p:sp>
        <p:nvSpPr>
          <p:cNvPr id="8" name="Oval 7"/>
          <p:cNvSpPr/>
          <p:nvPr/>
        </p:nvSpPr>
        <p:spPr>
          <a:xfrm>
            <a:off x="2320510" y="3459199"/>
            <a:ext cx="250166" cy="23291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rot="10800000" flipV="1">
            <a:off x="189781" y="1475117"/>
            <a:ext cx="3493698" cy="3001992"/>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62046" y="1423359"/>
            <a:ext cx="772969" cy="369332"/>
          </a:xfrm>
          <a:prstGeom prst="rect">
            <a:avLst/>
          </a:prstGeom>
          <a:noFill/>
        </p:spPr>
        <p:txBody>
          <a:bodyPr wrap="none" rtlCol="0">
            <a:spAutoFit/>
          </a:bodyPr>
          <a:lstStyle/>
          <a:p>
            <a:r>
              <a:rPr lang="en-US" smtClean="0"/>
              <a:t>Track</a:t>
            </a:r>
            <a:endParaRPr lang="en-GB"/>
          </a:p>
        </p:txBody>
      </p:sp>
      <p:cxnSp>
        <p:nvCxnSpPr>
          <p:cNvPr id="13" name="Straight Arrow Connector 12"/>
          <p:cNvCxnSpPr>
            <a:endCxn id="8" idx="2"/>
          </p:cNvCxnSpPr>
          <p:nvPr/>
        </p:nvCxnSpPr>
        <p:spPr>
          <a:xfrm>
            <a:off x="1449240" y="3510950"/>
            <a:ext cx="871270" cy="647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8" idx="1"/>
          </p:cNvCxnSpPr>
          <p:nvPr/>
        </p:nvCxnSpPr>
        <p:spPr>
          <a:xfrm>
            <a:off x="1915066" y="3071003"/>
            <a:ext cx="442080" cy="4223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0"/>
          </p:cNvCxnSpPr>
          <p:nvPr/>
        </p:nvCxnSpPr>
        <p:spPr>
          <a:xfrm rot="16200000" flipH="1">
            <a:off x="2037990" y="3051595"/>
            <a:ext cx="776385" cy="388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493034" y="2708694"/>
            <a:ext cx="434734" cy="369332"/>
          </a:xfrm>
          <a:prstGeom prst="rect">
            <a:avLst/>
          </a:prstGeom>
          <a:noFill/>
        </p:spPr>
        <p:txBody>
          <a:bodyPr wrap="none" rtlCol="0">
            <a:spAutoFit/>
          </a:bodyPr>
          <a:lstStyle/>
          <a:p>
            <a:r>
              <a:rPr lang="el-GR" smtClean="0"/>
              <a:t>Δ</a:t>
            </a:r>
            <a:r>
              <a:rPr lang="en-US" smtClean="0"/>
              <a:t>t</a:t>
            </a:r>
            <a:endParaRPr lang="en-GB"/>
          </a:p>
        </p:txBody>
      </p:sp>
      <p:sp>
        <p:nvSpPr>
          <p:cNvPr id="21" name="TextBox 20"/>
          <p:cNvSpPr txBox="1"/>
          <p:nvPr/>
        </p:nvSpPr>
        <p:spPr>
          <a:xfrm>
            <a:off x="250167" y="5322498"/>
            <a:ext cx="4054414" cy="923330"/>
          </a:xfrm>
          <a:prstGeom prst="rect">
            <a:avLst/>
          </a:prstGeom>
          <a:noFill/>
        </p:spPr>
        <p:txBody>
          <a:bodyPr wrap="square" rtlCol="0">
            <a:spAutoFit/>
          </a:bodyPr>
          <a:lstStyle/>
          <a:p>
            <a:r>
              <a:rPr lang="en-US" smtClean="0"/>
              <a:t>ATLAS Muon drift chambers have a radius of 3 cm and are between 1 and 6 m long</a:t>
            </a:r>
            <a:endParaRPr lang="en-GB"/>
          </a:p>
        </p:txBody>
      </p:sp>
      <p:sp>
        <p:nvSpPr>
          <p:cNvPr id="22" name="TextBox 21"/>
          <p:cNvSpPr txBox="1"/>
          <p:nvPr/>
        </p:nvSpPr>
        <p:spPr>
          <a:xfrm>
            <a:off x="3523804" y="6237800"/>
            <a:ext cx="5230919" cy="276999"/>
          </a:xfrm>
          <a:prstGeom prst="rect">
            <a:avLst/>
          </a:prstGeom>
          <a:noFill/>
        </p:spPr>
        <p:txBody>
          <a:bodyPr wrap="none" rtlCol="0">
            <a:spAutoFit/>
          </a:bodyPr>
          <a:lstStyle/>
          <a:p>
            <a:r>
              <a:rPr lang="en-US" sz="1200" dirty="0" smtClean="0"/>
              <a:t>(*) Clearly this needs some start of time t=0 (e.g. the beam-crossing)</a:t>
            </a:r>
            <a:endParaRPr lang="en-GB"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00000"/>
            </a:gs>
            <a:gs pos="39999">
              <a:srgbClr val="0A128C"/>
            </a:gs>
            <a:gs pos="70000">
              <a:srgbClr val="181CC7"/>
            </a:gs>
            <a:gs pos="88000">
              <a:srgbClr val="7005D4"/>
            </a:gs>
            <a:gs pos="100000">
              <a:srgbClr val="8C3D91"/>
            </a:gs>
          </a:gsLst>
          <a:lin ang="16200000" scaled="0"/>
        </a:gradFill>
      </a:spPr>
      <a:bodyPr rtlCol="0" anchor="ctr">
        <a:norm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rmAutofit fontScale="77500" lnSpcReduction="20000"/>
      </a:bodyPr>
      <a:lstStyle>
        <a:defPPr>
          <a:defRPr sz="2400" b="1" dirty="0" smtClean="0">
            <a:solidFill>
              <a:srgbClr val="FF0000"/>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18072</TotalTime>
  <Words>5877</Words>
  <Application>Microsoft Office PowerPoint</Application>
  <PresentationFormat>On-screen Show (4:3)</PresentationFormat>
  <Paragraphs>1072</Paragraphs>
  <Slides>82</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8</vt:i4>
      </vt:variant>
      <vt:variant>
        <vt:lpstr>Slide Titles</vt:lpstr>
      </vt:variant>
      <vt:variant>
        <vt:i4>82</vt:i4>
      </vt:variant>
    </vt:vector>
  </HeadingPairs>
  <TitlesOfParts>
    <vt:vector size="98" baseType="lpstr">
      <vt:lpstr>Arial</vt:lpstr>
      <vt:lpstr>Century Gothic</vt:lpstr>
      <vt:lpstr>ＭＳ Ｐゴシック</vt:lpstr>
      <vt:lpstr>MS Pゴシック</vt:lpstr>
      <vt:lpstr>Wingdings</vt:lpstr>
      <vt:lpstr>Times</vt:lpstr>
      <vt:lpstr>Times New Roman</vt:lpstr>
      <vt:lpstr>Default Design</vt:lpstr>
      <vt:lpstr>Visio</vt:lpstr>
      <vt:lpstr>Equation</vt:lpstr>
      <vt:lpstr>Worksheet</vt:lpstr>
      <vt:lpstr>ClipArt</vt:lpstr>
      <vt:lpstr>Microsoft Office Excel 97-2003 Worksheet</vt:lpstr>
      <vt:lpstr>Microsoft Office Visio Drawing</vt:lpstr>
      <vt:lpstr>VISIO</vt:lpstr>
      <vt:lpstr>Microsoft Equation 3.0</vt:lpstr>
      <vt:lpstr>Introduction to  Detector Readout</vt:lpstr>
      <vt:lpstr>Seeing the data</vt:lpstr>
      <vt:lpstr>Contents</vt:lpstr>
      <vt:lpstr>Once upon a time…</vt:lpstr>
      <vt:lpstr>...experiment-data were read</vt:lpstr>
      <vt:lpstr>“Reading” in ATLAS?</vt:lpstr>
      <vt:lpstr>Tracking</vt:lpstr>
      <vt:lpstr>Calorimetry</vt:lpstr>
      <vt:lpstr>Muon System</vt:lpstr>
      <vt:lpstr>Many detectors – One problem</vt:lpstr>
      <vt:lpstr>The “front-end” electronics`</vt:lpstr>
      <vt:lpstr>Electronics in a nutshell</vt:lpstr>
      <vt:lpstr>Physicists stop reading here</vt:lpstr>
      <vt:lpstr>Computer scientists live digital</vt:lpstr>
      <vt:lpstr>The bare minimum</vt:lpstr>
      <vt:lpstr>The read-out chain</vt:lpstr>
      <vt:lpstr>The signal</vt:lpstr>
      <vt:lpstr>The read-out chain</vt:lpstr>
      <vt:lpstr>Example: Scintillator</vt:lpstr>
      <vt:lpstr>Acquiring a signal</vt:lpstr>
      <vt:lpstr>Charge sensitive amplification</vt:lpstr>
      <vt:lpstr>Fluctuations and Noise</vt:lpstr>
      <vt:lpstr>Signal fluctuation</vt:lpstr>
      <vt:lpstr>Full Width at Half Maximum (FWHM)</vt:lpstr>
      <vt:lpstr>Electronics Noise</vt:lpstr>
      <vt:lpstr>SNR / Signal over Noise</vt:lpstr>
      <vt:lpstr>Two important concepts</vt:lpstr>
      <vt:lpstr>SNR and detector capacitance</vt:lpstr>
      <vt:lpstr>The read-out chain</vt:lpstr>
      <vt:lpstr>The pulse-shaper should  “broaden”…</vt:lpstr>
      <vt:lpstr>…but not too much</vt:lpstr>
      <vt:lpstr>The read-out chain</vt:lpstr>
      <vt:lpstr>Analog/Digital/binary</vt:lpstr>
      <vt:lpstr>Analog to digital conversion</vt:lpstr>
      <vt:lpstr>An important truth</vt:lpstr>
      <vt:lpstr>Measuring time</vt:lpstr>
      <vt:lpstr>Time measurements</vt:lpstr>
      <vt:lpstr>Time to digital conversion</vt:lpstr>
      <vt:lpstr>Getting the data out</vt:lpstr>
      <vt:lpstr>After shaping and amplifying</vt:lpstr>
      <vt:lpstr>Single integrator</vt:lpstr>
      <vt:lpstr>Double buffered</vt:lpstr>
      <vt:lpstr>Multiple event buffers</vt:lpstr>
      <vt:lpstr>Analog buffers</vt:lpstr>
      <vt:lpstr>Constantly sampled</vt:lpstr>
      <vt:lpstr>Excursion: zero-suppression</vt:lpstr>
      <vt:lpstr>Synchronous readout</vt:lpstr>
      <vt:lpstr>Trigger &amp; DAQ (Sneak Preview)</vt:lpstr>
      <vt:lpstr>What is a trigger?</vt:lpstr>
      <vt:lpstr>What is a trigger?</vt:lpstr>
      <vt:lpstr>Trigger</vt:lpstr>
      <vt:lpstr>Trivial DAQ</vt:lpstr>
      <vt:lpstr>Trivial DAQ with a real trigger</vt:lpstr>
      <vt:lpstr>Trivial DAQ with a real trigger 2</vt:lpstr>
      <vt:lpstr>Trivial DAQ with a real trigger 3 </vt:lpstr>
      <vt:lpstr>Triggered read-out</vt:lpstr>
      <vt:lpstr>Trigger rate control</vt:lpstr>
      <vt:lpstr>Effect of de-randomizing</vt:lpstr>
      <vt:lpstr>System optimisation: LHCb front-end buffer</vt:lpstr>
      <vt:lpstr>Asynchronous readout</vt:lpstr>
      <vt:lpstr>To the DAQ </vt:lpstr>
      <vt:lpstr>An example: the LHCb Vertex detector and its readout IC beetle</vt:lpstr>
      <vt:lpstr>Digital optical links</vt:lpstr>
      <vt:lpstr>DAQ interfaces / Readout Boards</vt:lpstr>
      <vt:lpstr>Readout Architecture (LHCb)</vt:lpstr>
      <vt:lpstr>Summary</vt:lpstr>
      <vt:lpstr>Even more stuff</vt:lpstr>
      <vt:lpstr>Further reading</vt:lpstr>
      <vt:lpstr>Transistors</vt:lpstr>
      <vt:lpstr>Multilevel triggering</vt:lpstr>
      <vt:lpstr>ADC architectures</vt:lpstr>
      <vt:lpstr>ADC architectures</vt:lpstr>
      <vt:lpstr>ADC imperfections</vt:lpstr>
      <vt:lpstr>(Large) Systems</vt:lpstr>
      <vt:lpstr>New problems</vt:lpstr>
      <vt:lpstr>Radiation effects</vt:lpstr>
      <vt:lpstr>Total dose</vt:lpstr>
      <vt:lpstr>Displacement damage</vt:lpstr>
      <vt:lpstr>Single event upsets</vt:lpstr>
      <vt:lpstr>Powering</vt:lpstr>
      <vt:lpstr>The problem as is</vt:lpstr>
      <vt:lpstr>Use of DC-DC converters</vt:lpstr>
    </vt:vector>
  </TitlesOfParts>
  <Manager/>
  <Company>CERN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Niko Neufeld</dc:creator>
  <cp:keywords/>
  <dc:description/>
  <cp:lastModifiedBy>Niko Neufeld</cp:lastModifiedBy>
  <cp:revision>410</cp:revision>
  <cp:lastPrinted>1904-01-01T00:00:00Z</cp:lastPrinted>
  <dcterms:created xsi:type="dcterms:W3CDTF">2009-07-06T19:59:22Z</dcterms:created>
  <dcterms:modified xsi:type="dcterms:W3CDTF">2011-02-06T20:35:50Z</dcterms:modified>
  <cp:category/>
</cp:coreProperties>
</file>