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61" r:id="rId3"/>
    <p:sldId id="265" r:id="rId4"/>
    <p:sldId id="293" r:id="rId5"/>
    <p:sldId id="280" r:id="rId6"/>
    <p:sldId id="273" r:id="rId7"/>
    <p:sldId id="274" r:id="rId8"/>
    <p:sldId id="272" r:id="rId9"/>
    <p:sldId id="281" r:id="rId10"/>
    <p:sldId id="275" r:id="rId11"/>
    <p:sldId id="292" r:id="rId12"/>
    <p:sldId id="286" r:id="rId13"/>
    <p:sldId id="276" r:id="rId14"/>
    <p:sldId id="278" r:id="rId15"/>
    <p:sldId id="279" r:id="rId16"/>
    <p:sldId id="284" r:id="rId17"/>
    <p:sldId id="291" r:id="rId18"/>
    <p:sldId id="285" r:id="rId19"/>
    <p:sldId id="298" r:id="rId20"/>
    <p:sldId id="294" r:id="rId21"/>
    <p:sldId id="295" r:id="rId22"/>
    <p:sldId id="283" r:id="rId23"/>
    <p:sldId id="300" r:id="rId24"/>
    <p:sldId id="289" r:id="rId25"/>
    <p:sldId id="287" r:id="rId26"/>
    <p:sldId id="257" r:id="rId27"/>
    <p:sldId id="290" r:id="rId28"/>
    <p:sldId id="258" r:id="rId29"/>
    <p:sldId id="296" r:id="rId30"/>
    <p:sldId id="259" r:id="rId31"/>
    <p:sldId id="260" r:id="rId32"/>
    <p:sldId id="302" r:id="rId33"/>
    <p:sldId id="267" r:id="rId34"/>
    <p:sldId id="277" r:id="rId35"/>
    <p:sldId id="301" r:id="rId36"/>
    <p:sldId id="299" r:id="rId37"/>
    <p:sldId id="262" r:id="rId38"/>
    <p:sldId id="288" r:id="rId39"/>
    <p:sldId id="264" r:id="rId40"/>
    <p:sldId id="269" r:id="rId41"/>
    <p:sldId id="266" r:id="rId42"/>
    <p:sldId id="268" r:id="rId43"/>
    <p:sldId id="270" r:id="rId44"/>
    <p:sldId id="29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00"/>
    <a:srgbClr val="99FFCC"/>
    <a:srgbClr val="FF0000"/>
    <a:srgbClr val="66FF66"/>
    <a:srgbClr val="66CCFF"/>
    <a:srgbClr val="FFFF00"/>
    <a:srgbClr val="FFFF9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D579F-1384-4E4B-A098-E560AC2D95A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A68DF-ED2F-42D8-8FCA-B4E876676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7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16EA7-B28E-42FA-ADD0-175ABD689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DAQ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E. Pasqualucci</a:t>
            </a:r>
          </a:p>
          <a:p>
            <a:r>
              <a:rPr lang="en-US" dirty="0" smtClean="0"/>
              <a:t>CERN and INFN Roma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5890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Loop reading a register containing the latched trigger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0959" y="2359596"/>
            <a:ext cx="73151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" pitchFamily="49" charset="0"/>
              </a:rPr>
              <a:t>while (</a:t>
            </a:r>
            <a:r>
              <a:rPr lang="en-US" sz="1400" dirty="0" err="1" smtClean="0">
                <a:latin typeface="Courier" pitchFamily="49" charset="0"/>
              </a:rPr>
              <a:t>end_loop</a:t>
            </a:r>
            <a:r>
              <a:rPr lang="en-US" sz="1400" dirty="0" smtClean="0">
                <a:latin typeface="Courier" pitchFamily="49" charset="0"/>
              </a:rPr>
              <a:t> == 0)</a:t>
            </a:r>
          </a:p>
          <a:p>
            <a:r>
              <a:rPr lang="en-US" sz="1400" dirty="0" smtClean="0">
                <a:latin typeface="Courier" pitchFamily="49" charset="0"/>
              </a:rPr>
              <a:t>{</a:t>
            </a:r>
          </a:p>
          <a:p>
            <a:r>
              <a:rPr lang="en-US" sz="1400" dirty="0" smtClean="0">
                <a:latin typeface="Courier" pitchFamily="49" charset="0"/>
              </a:rPr>
              <a:t>  uint16_t *pointer;</a:t>
            </a:r>
          </a:p>
          <a:p>
            <a:r>
              <a:rPr lang="en-US" sz="1400" dirty="0" smtClean="0">
                <a:latin typeface="Courier" pitchFamily="49" charset="0"/>
              </a:rPr>
              <a:t>  volatile uint16_t trigger;</a:t>
            </a:r>
          </a:p>
          <a:p>
            <a:endParaRPr lang="en-US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  pointer = (uint16_t *) (base + 0x80);</a:t>
            </a:r>
          </a:p>
          <a:p>
            <a:r>
              <a:rPr lang="en-US" sz="1400" dirty="0" smtClean="0">
                <a:latin typeface="Courier" pitchFamily="49" charset="0"/>
              </a:rPr>
              <a:t>  trigger = *pointer;</a:t>
            </a:r>
          </a:p>
          <a:p>
            <a:endParaRPr lang="en-US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  if (trigger &amp; 0x200) // look for a bit in the trigger mask</a:t>
            </a:r>
          </a:p>
          <a:p>
            <a:r>
              <a:rPr lang="en-US" sz="1400" dirty="0" smtClean="0">
                <a:latin typeface="Courier" pitchFamily="49" charset="0"/>
              </a:rPr>
              <a:t>  {</a:t>
            </a:r>
          </a:p>
          <a:p>
            <a:r>
              <a:rPr lang="en-US" sz="1400" dirty="0" smtClean="0">
                <a:latin typeface="Courier" pitchFamily="49" charset="0"/>
              </a:rPr>
              <a:t>    ... Read event ...</a:t>
            </a:r>
          </a:p>
          <a:p>
            <a:r>
              <a:rPr lang="en-US" sz="1400" dirty="0" smtClean="0">
                <a:latin typeface="Courier" pitchFamily="49" charset="0"/>
              </a:rPr>
              <a:t>    ... Remove busy ...</a:t>
            </a:r>
          </a:p>
          <a:p>
            <a:r>
              <a:rPr lang="en-US" sz="1400" dirty="0" smtClean="0">
                <a:latin typeface="Courier" pitchFamily="49" charset="0"/>
              </a:rPr>
              <a:t>  }</a:t>
            </a:r>
          </a:p>
          <a:p>
            <a:r>
              <a:rPr lang="en-US" sz="1400" dirty="0" smtClean="0">
                <a:latin typeface="Courier" pitchFamily="49" charset="0"/>
              </a:rPr>
              <a:t>  else</a:t>
            </a:r>
          </a:p>
          <a:p>
            <a:r>
              <a:rPr lang="en-US" sz="1400" dirty="0" smtClean="0">
                <a:latin typeface="Courier" pitchFamily="49" charset="0"/>
              </a:rPr>
              <a:t>    </a:t>
            </a:r>
            <a:r>
              <a:rPr lang="en-US" sz="1400" dirty="0" err="1" smtClean="0">
                <a:latin typeface="Courier" pitchFamily="49" charset="0"/>
              </a:rPr>
              <a:t>sched_yield</a:t>
            </a:r>
            <a:r>
              <a:rPr lang="en-US" sz="1400" dirty="0" smtClean="0">
                <a:latin typeface="Courier" pitchFamily="49" charset="0"/>
              </a:rPr>
              <a:t> (); // if in a multi-process/thread environment</a:t>
            </a:r>
          </a:p>
          <a:p>
            <a:r>
              <a:rPr lang="en-US" sz="1400" dirty="0" smtClean="0">
                <a:latin typeface="Courier" pitchFamily="49" charset="0"/>
              </a:rPr>
              <a:t>}</a:t>
            </a:r>
            <a:endParaRPr lang="en-US" sz="1400" dirty="0">
              <a:latin typeface="Courier" pitchFamily="49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or interrupt?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Which method is convenient?</a:t>
            </a:r>
          </a:p>
          <a:p>
            <a:r>
              <a:rPr lang="en-US" dirty="0" smtClean="0"/>
              <a:t>It depends on the event rate</a:t>
            </a:r>
          </a:p>
          <a:p>
            <a:pPr lvl="1"/>
            <a:r>
              <a:rPr lang="en-US" dirty="0" smtClean="0"/>
              <a:t>Interrupt</a:t>
            </a:r>
          </a:p>
          <a:p>
            <a:pPr lvl="2"/>
            <a:r>
              <a:rPr lang="en-US" dirty="0" smtClean="0"/>
              <a:t>Is expensive in terms of response time </a:t>
            </a:r>
          </a:p>
          <a:p>
            <a:pPr lvl="3"/>
            <a:r>
              <a:rPr lang="en-US" dirty="0" smtClean="0"/>
              <a:t>Typically (O (1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s))</a:t>
            </a:r>
          </a:p>
          <a:p>
            <a:pPr lvl="2"/>
            <a:r>
              <a:rPr lang="en-US" dirty="0" smtClean="0"/>
              <a:t>Convenient for events at low rate</a:t>
            </a:r>
          </a:p>
          <a:p>
            <a:pPr lvl="3"/>
            <a:r>
              <a:rPr lang="en-US" dirty="0" smtClean="0"/>
              <a:t>Avoid continuous checks</a:t>
            </a:r>
          </a:p>
          <a:p>
            <a:pPr lvl="3"/>
            <a:r>
              <a:rPr lang="en-US" dirty="0" smtClean="0"/>
              <a:t>A board can signal internal errors via interrupts</a:t>
            </a:r>
          </a:p>
          <a:p>
            <a:pPr lvl="1"/>
            <a:r>
              <a:rPr lang="en-US" dirty="0" smtClean="0"/>
              <a:t>Polling</a:t>
            </a:r>
          </a:p>
          <a:p>
            <a:pPr lvl="2"/>
            <a:r>
              <a:rPr lang="en-US" dirty="0" smtClean="0"/>
              <a:t>Convenient for events at high rate</a:t>
            </a:r>
          </a:p>
          <a:p>
            <a:pPr lvl="3"/>
            <a:r>
              <a:rPr lang="en-US" dirty="0" smtClean="0"/>
              <a:t>When the probability of finding an event ready is high</a:t>
            </a:r>
          </a:p>
          <a:p>
            <a:pPr lvl="2"/>
            <a:r>
              <a:rPr lang="en-US" dirty="0" smtClean="0"/>
              <a:t>Does not affect others if scheduler is properly released</a:t>
            </a:r>
          </a:p>
          <a:p>
            <a:pPr lvl="2"/>
            <a:r>
              <a:rPr lang="en-US" dirty="0" smtClean="0"/>
              <a:t>Can be “calibrated” dynamically with event rate</a:t>
            </a:r>
          </a:p>
          <a:p>
            <a:pPr lvl="3"/>
            <a:r>
              <a:rPr lang="en-US" dirty="0" smtClean="0"/>
              <a:t>If the input is de-randomized…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Synchronous readout:</a:t>
            </a:r>
          </a:p>
          <a:p>
            <a:pPr lvl="1"/>
            <a:r>
              <a:rPr lang="en-US" sz="2400" dirty="0" smtClean="0"/>
              <a:t>The trigger is </a:t>
            </a:r>
          </a:p>
          <a:p>
            <a:pPr lvl="2"/>
            <a:r>
              <a:rPr lang="en-US" sz="2000" dirty="0" smtClean="0"/>
              <a:t>Auto-vetoed (a busy is asserted by trigger itself)</a:t>
            </a:r>
          </a:p>
          <a:p>
            <a:pPr lvl="2"/>
            <a:r>
              <a:rPr lang="en-US" sz="2000" dirty="0" err="1" smtClean="0"/>
              <a:t>Explicitely</a:t>
            </a:r>
            <a:r>
              <a:rPr lang="en-US" sz="2000" dirty="0" smtClean="0"/>
              <a:t> re-enabled after data readout</a:t>
            </a:r>
          </a:p>
          <a:p>
            <a:r>
              <a:rPr lang="en-US" sz="2800" dirty="0" smtClean="0"/>
              <a:t>Additional dead time is generated by the output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9282" y="3476326"/>
            <a:ext cx="43165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" pitchFamily="49" charset="0"/>
              </a:rPr>
              <a:t>// VME interrupt is mapped to SYSUSR1</a:t>
            </a:r>
          </a:p>
          <a:p>
            <a:r>
              <a:rPr lang="en-US" sz="1400" dirty="0" smtClean="0">
                <a:latin typeface="Courier" pitchFamily="49" charset="0"/>
              </a:rPr>
              <a:t>// (See M. </a:t>
            </a:r>
            <a:r>
              <a:rPr lang="en-US" sz="1400" dirty="0" err="1" smtClean="0">
                <a:latin typeface="Courier" pitchFamily="49" charset="0"/>
              </a:rPr>
              <a:t>Joos</a:t>
            </a:r>
            <a:r>
              <a:rPr lang="en-US" sz="1400" dirty="0" smtClean="0">
                <a:latin typeface="Courier" pitchFamily="49" charset="0"/>
              </a:rPr>
              <a:t> presentation)</a:t>
            </a:r>
          </a:p>
          <a:p>
            <a:endParaRPr lang="en-US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static </a:t>
            </a:r>
            <a:r>
              <a:rPr lang="en-US" sz="1400" dirty="0" err="1" smtClean="0">
                <a:latin typeface="Courier" pitchFamily="49" charset="0"/>
              </a:rPr>
              <a:t>int</a:t>
            </a:r>
            <a:r>
              <a:rPr lang="en-US" sz="1400" dirty="0" smtClean="0">
                <a:latin typeface="Courier" pitchFamily="49" charset="0"/>
              </a:rPr>
              <a:t> event = FALSE;</a:t>
            </a:r>
          </a:p>
          <a:p>
            <a:r>
              <a:rPr lang="en-US" sz="1400" dirty="0" smtClean="0">
                <a:latin typeface="Courier" pitchFamily="49" charset="0"/>
              </a:rPr>
              <a:t>const </a:t>
            </a:r>
            <a:r>
              <a:rPr lang="en-US" sz="1400" dirty="0" err="1" smtClean="0">
                <a:latin typeface="Courier" pitchFamily="49" charset="0"/>
              </a:rPr>
              <a:t>int</a:t>
            </a:r>
            <a:r>
              <a:rPr lang="en-US" sz="1400" dirty="0" smtClean="0">
                <a:latin typeface="Courier" pitchFamily="49" charset="0"/>
              </a:rPr>
              <a:t> </a:t>
            </a:r>
            <a:r>
              <a:rPr lang="en-US" sz="1400" dirty="0" err="1" smtClean="0">
                <a:latin typeface="Courier" pitchFamily="49" charset="0"/>
              </a:rPr>
              <a:t>event_available</a:t>
            </a:r>
            <a:r>
              <a:rPr lang="en-US" sz="1400" dirty="0" smtClean="0">
                <a:latin typeface="Courier" pitchFamily="49" charset="0"/>
              </a:rPr>
              <a:t> = SIGUSR1;</a:t>
            </a:r>
          </a:p>
          <a:p>
            <a:endParaRPr lang="en-US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// Signal Handler</a:t>
            </a:r>
          </a:p>
          <a:p>
            <a:endParaRPr lang="en-US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void </a:t>
            </a:r>
            <a:r>
              <a:rPr lang="en-US" sz="1400" dirty="0" err="1" smtClean="0">
                <a:latin typeface="Courier" pitchFamily="49" charset="0"/>
              </a:rPr>
              <a:t>sig_handler</a:t>
            </a:r>
            <a:r>
              <a:rPr lang="en-US" sz="1400" dirty="0" smtClean="0">
                <a:latin typeface="Courier" pitchFamily="49" charset="0"/>
              </a:rPr>
              <a:t> (</a:t>
            </a:r>
            <a:r>
              <a:rPr lang="en-US" sz="1400" dirty="0" err="1" smtClean="0">
                <a:latin typeface="Courier" pitchFamily="49" charset="0"/>
              </a:rPr>
              <a:t>int</a:t>
            </a:r>
            <a:r>
              <a:rPr lang="en-US" sz="1400" dirty="0" smtClean="0">
                <a:latin typeface="Courier" pitchFamily="49" charset="0"/>
              </a:rPr>
              <a:t> s)</a:t>
            </a:r>
          </a:p>
          <a:p>
            <a:r>
              <a:rPr lang="en-US" sz="1400" dirty="0" smtClean="0">
                <a:latin typeface="Courier" pitchFamily="49" charset="0"/>
              </a:rPr>
              <a:t>{</a:t>
            </a:r>
          </a:p>
          <a:p>
            <a:r>
              <a:rPr lang="en-US" sz="1400" dirty="0" smtClean="0">
                <a:latin typeface="Courier" pitchFamily="49" charset="0"/>
              </a:rPr>
              <a:t>  if (s == </a:t>
            </a:r>
            <a:r>
              <a:rPr lang="en-US" sz="1400" dirty="0" err="1" smtClean="0">
                <a:latin typeface="Courier" pitchFamily="49" charset="0"/>
              </a:rPr>
              <a:t>event_available</a:t>
            </a:r>
            <a:r>
              <a:rPr lang="en-US" sz="1400" dirty="0" smtClean="0">
                <a:latin typeface="Courier" pitchFamily="49" charset="0"/>
              </a:rPr>
              <a:t>)</a:t>
            </a:r>
          </a:p>
          <a:p>
            <a:r>
              <a:rPr lang="en-US" sz="1400" dirty="0" smtClean="0">
                <a:latin typeface="Courier" pitchFamily="49" charset="0"/>
              </a:rPr>
              <a:t>    event = TRUE;</a:t>
            </a:r>
          </a:p>
          <a:p>
            <a:r>
              <a:rPr lang="en-US" sz="1400" dirty="0" smtClean="0">
                <a:latin typeface="Courier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6811" y="3462496"/>
            <a:ext cx="42492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urier" pitchFamily="49" charset="0"/>
              </a:rPr>
              <a:t>event_loop</a:t>
            </a:r>
            <a:r>
              <a:rPr lang="en-US" sz="1400" dirty="0" smtClean="0">
                <a:latin typeface="Courier" pitchFamily="49" charset="0"/>
              </a:rPr>
              <a:t> ()</a:t>
            </a:r>
          </a:p>
          <a:p>
            <a:r>
              <a:rPr lang="en-US" sz="1400" dirty="0" smtClean="0">
                <a:latin typeface="Courier" pitchFamily="49" charset="0"/>
              </a:rPr>
              <a:t>{</a:t>
            </a:r>
          </a:p>
          <a:p>
            <a:r>
              <a:rPr lang="en-US" sz="1400" dirty="0" smtClean="0">
                <a:latin typeface="Courier" pitchFamily="49" charset="0"/>
              </a:rPr>
              <a:t>  while (</a:t>
            </a:r>
            <a:r>
              <a:rPr lang="en-US" sz="1400" dirty="0" err="1" smtClean="0">
                <a:latin typeface="Courier" pitchFamily="49" charset="0"/>
              </a:rPr>
              <a:t>end_loop</a:t>
            </a:r>
            <a:r>
              <a:rPr lang="en-US" sz="1400" dirty="0" smtClean="0">
                <a:latin typeface="Courier" pitchFamily="49" charset="0"/>
              </a:rPr>
              <a:t> == 0) {</a:t>
            </a:r>
          </a:p>
          <a:p>
            <a:r>
              <a:rPr lang="en-US" sz="1400" dirty="0" smtClean="0">
                <a:latin typeface="Courier" pitchFamily="49" charset="0"/>
              </a:rPr>
              <a:t>    if (event) {</a:t>
            </a:r>
          </a:p>
          <a:p>
            <a:r>
              <a:rPr lang="en-US" sz="1400" dirty="0" smtClean="0">
                <a:latin typeface="Courier" pitchFamily="49" charset="0"/>
              </a:rPr>
              <a:t>      size += </a:t>
            </a:r>
            <a:r>
              <a:rPr lang="en-US" sz="1400" dirty="0" err="1" smtClean="0">
                <a:latin typeface="Courier" pitchFamily="49" charset="0"/>
              </a:rPr>
              <a:t>read_data</a:t>
            </a:r>
            <a:r>
              <a:rPr lang="en-US" sz="1400" dirty="0" smtClean="0">
                <a:latin typeface="Courier" pitchFamily="49" charset="0"/>
              </a:rPr>
              <a:t> (*p);</a:t>
            </a:r>
          </a:p>
          <a:p>
            <a:r>
              <a:rPr lang="en-US" sz="1400" dirty="0" smtClean="0">
                <a:latin typeface="Courier" pitchFamily="49" charset="0"/>
              </a:rPr>
              <a:t>      write (</a:t>
            </a:r>
            <a:r>
              <a:rPr lang="en-US" sz="1400" dirty="0" err="1" smtClean="0">
                <a:latin typeface="Courier" pitchFamily="49" charset="0"/>
              </a:rPr>
              <a:t>fd</a:t>
            </a:r>
            <a:r>
              <a:rPr lang="en-US" sz="1400" dirty="0" smtClean="0">
                <a:latin typeface="Courier" pitchFamily="49" charset="0"/>
              </a:rPr>
              <a:t>, </a:t>
            </a:r>
            <a:r>
              <a:rPr lang="en-US" sz="1400" dirty="0" err="1" smtClean="0">
                <a:latin typeface="Courier" pitchFamily="49" charset="0"/>
              </a:rPr>
              <a:t>ptr</a:t>
            </a:r>
            <a:r>
              <a:rPr lang="en-US" sz="1400" dirty="0" smtClean="0">
                <a:latin typeface="Courier" pitchFamily="49" charset="0"/>
              </a:rPr>
              <a:t>, size);</a:t>
            </a:r>
          </a:p>
          <a:p>
            <a:r>
              <a:rPr lang="en-US" sz="1400" dirty="0" smtClean="0">
                <a:latin typeface="Courier" pitchFamily="49" charset="0"/>
              </a:rPr>
              <a:t>      </a:t>
            </a:r>
            <a:r>
              <a:rPr lang="en-US" sz="1400" dirty="0" err="1" smtClean="0">
                <a:latin typeface="Courier" pitchFamily="49" charset="0"/>
              </a:rPr>
              <a:t>busy_reset</a:t>
            </a:r>
            <a:r>
              <a:rPr lang="en-US" sz="1400" dirty="0" smtClean="0">
                <a:latin typeface="Courier" pitchFamily="49" charset="0"/>
              </a:rPr>
              <a:t> ();</a:t>
            </a:r>
          </a:p>
          <a:p>
            <a:r>
              <a:rPr lang="en-US" sz="1400" dirty="0" smtClean="0">
                <a:latin typeface="Courier" pitchFamily="49" charset="0"/>
              </a:rPr>
              <a:t>      event = FALSE;</a:t>
            </a:r>
          </a:p>
          <a:p>
            <a:r>
              <a:rPr lang="en-US" sz="1400" dirty="0" smtClean="0">
                <a:latin typeface="Courier" pitchFamily="49" charset="0"/>
              </a:rPr>
              <a:t>    }</a:t>
            </a:r>
          </a:p>
          <a:p>
            <a:r>
              <a:rPr lang="en-US" sz="1400" dirty="0" smtClean="0">
                <a:latin typeface="Courier" pitchFamily="49" charset="0"/>
              </a:rPr>
              <a:t>  }</a:t>
            </a:r>
          </a:p>
          <a:p>
            <a:r>
              <a:rPr lang="en-US" sz="1400" dirty="0" smtClean="0">
                <a:latin typeface="Courier" pitchFamily="49" charset="0"/>
              </a:rPr>
              <a:t>}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buffering?</a:t>
            </a:r>
          </a:p>
          <a:p>
            <a:pPr lvl="1"/>
            <a:r>
              <a:rPr lang="en-US" dirty="0" smtClean="0"/>
              <a:t>Create internal de-</a:t>
            </a:r>
            <a:r>
              <a:rPr lang="en-US" dirty="0" smtClean="0"/>
              <a:t>randomizers</a:t>
            </a:r>
          </a:p>
          <a:p>
            <a:pPr lvl="2"/>
            <a:r>
              <a:rPr lang="en-US" dirty="0" smtClean="0"/>
              <a:t>See </a:t>
            </a:r>
            <a:r>
              <a:rPr lang="en-US" dirty="0" err="1" smtClean="0"/>
              <a:t>Wainer’s</a:t>
            </a:r>
            <a:r>
              <a:rPr lang="en-US" dirty="0" smtClean="0"/>
              <a:t> lectures</a:t>
            </a:r>
            <a:endParaRPr lang="en-US" dirty="0" smtClean="0"/>
          </a:p>
          <a:p>
            <a:pPr lvl="2"/>
            <a:r>
              <a:rPr lang="en-US" dirty="0" smtClean="0"/>
              <a:t>Optimize the usage of output channels</a:t>
            </a:r>
          </a:p>
          <a:p>
            <a:pPr lvl="3"/>
            <a:r>
              <a:rPr lang="en-US" dirty="0" smtClean="0"/>
              <a:t>Disk</a:t>
            </a:r>
          </a:p>
          <a:p>
            <a:pPr lvl="3"/>
            <a:r>
              <a:rPr lang="en-US" dirty="0" smtClean="0"/>
              <a:t>Network</a:t>
            </a:r>
          </a:p>
          <a:p>
            <a:pPr lvl="2"/>
            <a:r>
              <a:rPr lang="en-US" dirty="0" smtClean="0"/>
              <a:t>Avoid back-pressure due to peaks in data rate</a:t>
            </a:r>
          </a:p>
          <a:p>
            <a:pPr lvl="1"/>
            <a:r>
              <a:rPr lang="en-US" dirty="0" smtClean="0"/>
              <a:t>Warning!</a:t>
            </a:r>
          </a:p>
          <a:p>
            <a:pPr lvl="2"/>
            <a:r>
              <a:rPr lang="en-US" dirty="0" smtClean="0"/>
              <a:t>Avoid copies as much as possible</a:t>
            </a:r>
          </a:p>
          <a:p>
            <a:pPr lvl="3"/>
            <a:r>
              <a:rPr lang="en-US" dirty="0" smtClean="0"/>
              <a:t>Copying memory chunks is an expensive operation</a:t>
            </a:r>
          </a:p>
          <a:p>
            <a:pPr lvl="3"/>
            <a:r>
              <a:rPr lang="en-US" dirty="0" smtClean="0"/>
              <a:t>Only move pointers!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16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Ring buffers emulate FIFO</a:t>
            </a:r>
          </a:p>
          <a:p>
            <a:pPr lvl="1"/>
            <a:r>
              <a:rPr lang="en-US" dirty="0" smtClean="0"/>
              <a:t>A buffer is created in memory</a:t>
            </a:r>
          </a:p>
          <a:p>
            <a:pPr lvl="2"/>
            <a:r>
              <a:rPr lang="en-US" dirty="0" smtClean="0"/>
              <a:t>Shared memory can be requested to the operating system</a:t>
            </a:r>
          </a:p>
          <a:p>
            <a:pPr lvl="2"/>
            <a:r>
              <a:rPr lang="en-US" dirty="0" smtClean="0"/>
              <a:t>A “master” creates/destroys the memory and a semaphore</a:t>
            </a:r>
          </a:p>
          <a:p>
            <a:pPr lvl="2"/>
            <a:r>
              <a:rPr lang="en-US" dirty="0" smtClean="0"/>
              <a:t>A “slave” attaches/detaches the memory</a:t>
            </a:r>
          </a:p>
          <a:p>
            <a:pPr lvl="1"/>
            <a:r>
              <a:rPr lang="en-US" dirty="0" smtClean="0"/>
              <a:t>Packets (“events”) are </a:t>
            </a:r>
          </a:p>
          <a:p>
            <a:pPr lvl="2"/>
            <a:r>
              <a:rPr lang="en-US" dirty="0" smtClean="0"/>
              <a:t>Written to the buffer by a writer</a:t>
            </a:r>
          </a:p>
          <a:p>
            <a:pPr lvl="2"/>
            <a:r>
              <a:rPr lang="en-US" dirty="0" smtClean="0"/>
              <a:t>Read-out  by a reader</a:t>
            </a:r>
          </a:p>
          <a:p>
            <a:pPr lvl="1"/>
            <a:r>
              <a:rPr lang="en-US" dirty="0" smtClean="0"/>
              <a:t>Works in multi-process and multi-thread environment</a:t>
            </a:r>
          </a:p>
          <a:p>
            <a:pPr lvl="2"/>
            <a:r>
              <a:rPr lang="en-US" dirty="0" smtClean="0"/>
              <a:t>See T. </a:t>
            </a:r>
            <a:r>
              <a:rPr lang="en-US" dirty="0" err="1" smtClean="0"/>
              <a:t>Akdogan’s</a:t>
            </a:r>
            <a:r>
              <a:rPr lang="en-US" dirty="0" smtClean="0"/>
              <a:t> lecture about threading</a:t>
            </a:r>
          </a:p>
          <a:p>
            <a:pPr lvl="1"/>
            <a:r>
              <a:rPr lang="en-US" dirty="0" smtClean="0"/>
              <a:t>Essential point</a:t>
            </a:r>
          </a:p>
          <a:p>
            <a:pPr lvl="2"/>
            <a:r>
              <a:rPr lang="en-US" dirty="0" smtClean="0"/>
              <a:t>Avoid multiple copies!</a:t>
            </a:r>
          </a:p>
          <a:p>
            <a:pPr lvl="2"/>
            <a:r>
              <a:rPr lang="en-US" dirty="0" smtClean="0"/>
              <a:t>If possible, </a:t>
            </a:r>
            <a:r>
              <a:rPr lang="en-US" smtClean="0"/>
              <a:t>build events </a:t>
            </a:r>
            <a:r>
              <a:rPr lang="en-US" dirty="0" smtClean="0"/>
              <a:t>directly in buffer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3160059" y="3805518"/>
            <a:ext cx="45335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Writer:</a:t>
            </a:r>
          </a:p>
          <a:p>
            <a:r>
              <a:rPr lang="en-US" dirty="0" smtClean="0"/>
              <a:t>    Reserve a chunk of memory:</a:t>
            </a:r>
          </a:p>
          <a:p>
            <a:r>
              <a:rPr lang="en-US" dirty="0" smtClean="0"/>
              <a:t>       Add header to event size (including frame)</a:t>
            </a:r>
          </a:p>
          <a:p>
            <a:r>
              <a:rPr lang="en-US" dirty="0" smtClean="0"/>
              <a:t>       Protect pointers</a:t>
            </a:r>
          </a:p>
          <a:p>
            <a:r>
              <a:rPr lang="en-US" dirty="0" smtClean="0"/>
              <a:t>       Move the head</a:t>
            </a:r>
          </a:p>
          <a:p>
            <a:r>
              <a:rPr lang="en-US" dirty="0" smtClean="0"/>
              <a:t>       Write the packet header</a:t>
            </a:r>
          </a:p>
          <a:p>
            <a:r>
              <a:rPr lang="en-US" dirty="0" smtClean="0"/>
              <a:t>       Set the packet as FILLING</a:t>
            </a:r>
          </a:p>
          <a:p>
            <a:r>
              <a:rPr lang="en-US" dirty="0" smtClean="0"/>
              <a:t>       Unprotect pointers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170397" y="3815856"/>
            <a:ext cx="36429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Writer:</a:t>
            </a:r>
          </a:p>
          <a:p>
            <a:r>
              <a:rPr lang="en-US" dirty="0" smtClean="0"/>
              <a:t>    Validate the event:</a:t>
            </a:r>
          </a:p>
          <a:p>
            <a:r>
              <a:rPr lang="en-US" dirty="0" smtClean="0"/>
              <a:t>       Protect the buffer</a:t>
            </a:r>
          </a:p>
          <a:p>
            <a:r>
              <a:rPr lang="en-US" dirty="0" smtClean="0"/>
              <a:t>       Set the packet as READY</a:t>
            </a:r>
          </a:p>
          <a:p>
            <a:r>
              <a:rPr lang="en-US" dirty="0" smtClean="0"/>
              <a:t>       (Move the head to correct value)</a:t>
            </a:r>
          </a:p>
          <a:p>
            <a:r>
              <a:rPr lang="en-US" dirty="0" smtClean="0"/>
              <a:t>       Unprotect the buffer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buffer</a:t>
            </a:r>
            <a:endParaRPr lang="en-US" dirty="0"/>
          </a:p>
        </p:txBody>
      </p:sp>
      <p:sp>
        <p:nvSpPr>
          <p:cNvPr id="92" name="Content Placeholder 91"/>
          <p:cNvSpPr>
            <a:spLocks noGrp="1"/>
          </p:cNvSpPr>
          <p:nvPr>
            <p:ph idx="1"/>
          </p:nvPr>
        </p:nvSpPr>
        <p:spPr>
          <a:xfrm>
            <a:off x="2169762" y="3862953"/>
            <a:ext cx="6819254" cy="25998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two processes/threads can run concurrently</a:t>
            </a:r>
          </a:p>
          <a:p>
            <a:pPr lvl="1"/>
            <a:r>
              <a:rPr lang="en-US" dirty="0" smtClean="0"/>
              <a:t>Header protection is enough to insure event protection</a:t>
            </a:r>
          </a:p>
          <a:p>
            <a:pPr lvl="1"/>
            <a:r>
              <a:rPr lang="en-US" dirty="0" smtClean="0"/>
              <a:t>A library can take care of buffer management</a:t>
            </a:r>
          </a:p>
          <a:p>
            <a:pPr lvl="2"/>
            <a:r>
              <a:rPr lang="en-US" dirty="0" smtClean="0"/>
              <a:t>A simple API is important</a:t>
            </a:r>
          </a:p>
          <a:p>
            <a:pPr lvl="1"/>
            <a:r>
              <a:rPr lang="en-US" dirty="0" smtClean="0"/>
              <a:t>We introduced</a:t>
            </a:r>
          </a:p>
          <a:p>
            <a:pPr lvl="2"/>
            <a:r>
              <a:rPr lang="en-US" dirty="0" smtClean="0"/>
              <a:t>Shared memories provided by OS</a:t>
            </a:r>
          </a:p>
          <a:p>
            <a:pPr lvl="2"/>
            <a:r>
              <a:rPr lang="en-US" dirty="0" smtClean="0"/>
              <a:t>Buffer protection (semaphores or </a:t>
            </a:r>
            <a:r>
              <a:rPr lang="en-US" dirty="0" err="1" smtClean="0"/>
              <a:t>mutexes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Buffer and packed headers (managed by the library)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7506" y="2124635"/>
            <a:ext cx="7382435" cy="1062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7506" y="2138082"/>
            <a:ext cx="403412" cy="1048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541494" y="2649070"/>
            <a:ext cx="104887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285562" y="2653553"/>
            <a:ext cx="104887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20349" y="2658036"/>
            <a:ext cx="104887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43755" y="3186953"/>
            <a:ext cx="1304364" cy="2796988"/>
            <a:chOff x="443755" y="3186953"/>
            <a:chExt cx="1304364" cy="2796988"/>
          </a:xfrm>
        </p:grpSpPr>
        <p:sp>
          <p:nvSpPr>
            <p:cNvPr id="19" name="Oval 18"/>
            <p:cNvSpPr/>
            <p:nvPr/>
          </p:nvSpPr>
          <p:spPr>
            <a:xfrm>
              <a:off x="443755" y="4450976"/>
              <a:ext cx="1304364" cy="15329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5119" y="4504765"/>
              <a:ext cx="100540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struct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header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{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int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head;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int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tail;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int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ceiling;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   …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}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5" idx="2"/>
            </p:cNvCxnSpPr>
            <p:nvPr/>
          </p:nvCxnSpPr>
          <p:spPr>
            <a:xfrm rot="5400000">
              <a:off x="-87407" y="3745008"/>
              <a:ext cx="1734674" cy="618565"/>
            </a:xfrm>
            <a:prstGeom prst="line">
              <a:avLst/>
            </a:prstGeom>
            <a:ln>
              <a:solidFill>
                <a:schemeClr val="tx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2"/>
            </p:cNvCxnSpPr>
            <p:nvPr/>
          </p:nvCxnSpPr>
          <p:spPr>
            <a:xfrm rot="16200000" flipH="1">
              <a:off x="524435" y="3751730"/>
              <a:ext cx="1748118" cy="618564"/>
            </a:xfrm>
            <a:prstGeom prst="line">
              <a:avLst/>
            </a:prstGeom>
            <a:ln>
              <a:solidFill>
                <a:schemeClr val="tx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4988848" y="2124635"/>
            <a:ext cx="107577" cy="1062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211470" y="1237129"/>
            <a:ext cx="441852" cy="1937171"/>
            <a:chOff x="2211470" y="1237129"/>
            <a:chExt cx="441852" cy="1937171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1929653" y="2642347"/>
              <a:ext cx="106231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2212042" y="1781735"/>
              <a:ext cx="49754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211470" y="1237129"/>
              <a:ext cx="4418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tail</a:t>
              </a:r>
              <a:endParaRPr lang="en-US" sz="16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698271" y="1250577"/>
            <a:ext cx="599844" cy="1941653"/>
            <a:chOff x="4698271" y="1250577"/>
            <a:chExt cx="599844" cy="1941653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4448725" y="2660277"/>
              <a:ext cx="1062318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4731114" y="1786218"/>
              <a:ext cx="497541" cy="1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698271" y="1250577"/>
              <a:ext cx="599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head</a:t>
              </a:r>
              <a:endParaRPr lang="en-US" sz="16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879976" y="1223682"/>
            <a:ext cx="716863" cy="1986478"/>
            <a:chOff x="7879976" y="1223682"/>
            <a:chExt cx="716863" cy="1986478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7720829" y="2678207"/>
              <a:ext cx="10623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7989771" y="1777254"/>
              <a:ext cx="497541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879976" y="1223682"/>
              <a:ext cx="7168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ceiling</a:t>
              </a:r>
              <a:endParaRPr lang="en-US" sz="16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49569" y="1241613"/>
            <a:ext cx="599844" cy="1941653"/>
            <a:chOff x="5749569" y="1241613"/>
            <a:chExt cx="599844" cy="1941653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5515521" y="2651313"/>
              <a:ext cx="1062318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5797910" y="1777254"/>
              <a:ext cx="497541" cy="1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749569" y="1241613"/>
              <a:ext cx="599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head</a:t>
              </a:r>
              <a:endParaRPr lang="en-US" sz="16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157479" y="3818436"/>
            <a:ext cx="38683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Writer:</a:t>
            </a:r>
          </a:p>
          <a:p>
            <a:r>
              <a:rPr lang="en-US" dirty="0" smtClean="0"/>
              <a:t>    Build the event fragment in memory:</a:t>
            </a:r>
          </a:p>
          <a:p>
            <a:r>
              <a:rPr lang="en-US" dirty="0" smtClean="0"/>
              <a:t>       Prepare event header</a:t>
            </a:r>
          </a:p>
          <a:p>
            <a:r>
              <a:rPr lang="en-US" dirty="0" smtClean="0"/>
              <a:t>       Write data to the buffer</a:t>
            </a:r>
          </a:p>
          <a:p>
            <a:r>
              <a:rPr lang="en-US" dirty="0" smtClean="0"/>
              <a:t>       Complete the event frame</a:t>
            </a:r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4446175" y="2670954"/>
            <a:ext cx="104887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098942" y="2123268"/>
            <a:ext cx="743919" cy="1053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530017" y="1239033"/>
            <a:ext cx="599844" cy="1941653"/>
            <a:chOff x="5749569" y="1241613"/>
            <a:chExt cx="599844" cy="1941653"/>
          </a:xfrm>
        </p:grpSpPr>
        <p:cxnSp>
          <p:nvCxnSpPr>
            <p:cNvPr id="60" name="Straight Connector 59"/>
            <p:cNvCxnSpPr/>
            <p:nvPr/>
          </p:nvCxnSpPr>
          <p:spPr>
            <a:xfrm rot="5400000">
              <a:off x="5515521" y="2651313"/>
              <a:ext cx="1062318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>
              <a:off x="5797910" y="1777254"/>
              <a:ext cx="497541" cy="1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749569" y="1241613"/>
              <a:ext cx="599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head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44399" y="1239033"/>
            <a:ext cx="599844" cy="1941653"/>
            <a:chOff x="5749569" y="1241613"/>
            <a:chExt cx="599844" cy="1941653"/>
          </a:xfrm>
        </p:grpSpPr>
        <p:cxnSp>
          <p:nvCxnSpPr>
            <p:cNvPr id="64" name="Straight Connector 63"/>
            <p:cNvCxnSpPr/>
            <p:nvPr/>
          </p:nvCxnSpPr>
          <p:spPr>
            <a:xfrm rot="5400000">
              <a:off x="5515521" y="2651313"/>
              <a:ext cx="1062318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5797910" y="1777254"/>
              <a:ext cx="497541" cy="1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749569" y="1241613"/>
              <a:ext cx="599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head</a:t>
              </a:r>
              <a:endParaRPr lang="en-US" sz="1600" dirty="0"/>
            </a:p>
          </p:txBody>
        </p:sp>
      </p:grpSp>
      <p:cxnSp>
        <p:nvCxnSpPr>
          <p:cNvPr id="67" name="Straight Connector 66"/>
          <p:cNvCxnSpPr/>
          <p:nvPr/>
        </p:nvCxnSpPr>
        <p:spPr>
          <a:xfrm rot="5400000">
            <a:off x="5298565" y="2655456"/>
            <a:ext cx="104887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7588671" y="1236453"/>
            <a:ext cx="599844" cy="1941653"/>
            <a:chOff x="5749569" y="1241613"/>
            <a:chExt cx="599844" cy="1941653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5515521" y="2651313"/>
              <a:ext cx="1062318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>
              <a:off x="5797910" y="1777254"/>
              <a:ext cx="497541" cy="1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749569" y="1241613"/>
              <a:ext cx="599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head</a:t>
              </a:r>
              <a:endParaRPr lang="en-US" sz="1600" dirty="0"/>
            </a:p>
          </p:txBody>
        </p:sp>
      </p:grpSp>
      <p:cxnSp>
        <p:nvCxnSpPr>
          <p:cNvPr id="72" name="Straight Connector 71"/>
          <p:cNvCxnSpPr/>
          <p:nvPr/>
        </p:nvCxnSpPr>
        <p:spPr>
          <a:xfrm rot="5400000">
            <a:off x="6212947" y="2655456"/>
            <a:ext cx="104887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1603863" y="1249371"/>
            <a:ext cx="599844" cy="1941653"/>
            <a:chOff x="5749569" y="1241613"/>
            <a:chExt cx="599844" cy="1941653"/>
          </a:xfrm>
        </p:grpSpPr>
        <p:cxnSp>
          <p:nvCxnSpPr>
            <p:cNvPr id="74" name="Straight Connector 73"/>
            <p:cNvCxnSpPr/>
            <p:nvPr/>
          </p:nvCxnSpPr>
          <p:spPr>
            <a:xfrm rot="5400000">
              <a:off x="5515521" y="2651313"/>
              <a:ext cx="1062318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5797910" y="1777254"/>
              <a:ext cx="497541" cy="1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749569" y="1241613"/>
              <a:ext cx="599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head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/>
          <p:nvPr/>
        </p:nvCxnSpPr>
        <p:spPr>
          <a:xfrm rot="5400000">
            <a:off x="7372717" y="2652876"/>
            <a:ext cx="104887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536440" y="1205604"/>
            <a:ext cx="716863" cy="1986478"/>
            <a:chOff x="7879976" y="1223682"/>
            <a:chExt cx="716863" cy="1986478"/>
          </a:xfrm>
        </p:grpSpPr>
        <p:cxnSp>
          <p:nvCxnSpPr>
            <p:cNvPr id="79" name="Straight Connector 78"/>
            <p:cNvCxnSpPr/>
            <p:nvPr/>
          </p:nvCxnSpPr>
          <p:spPr>
            <a:xfrm rot="5400000">
              <a:off x="7720829" y="2678207"/>
              <a:ext cx="10623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7989771" y="1777254"/>
              <a:ext cx="497541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7879976" y="1223682"/>
              <a:ext cx="7168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ceiling</a:t>
              </a:r>
              <a:endParaRPr lang="en-US" sz="1600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2495227" y="2138766"/>
            <a:ext cx="5393410" cy="1053885"/>
          </a:xfrm>
          <a:prstGeom prst="rect">
            <a:avLst/>
          </a:prstGeom>
          <a:solidFill>
            <a:srgbClr val="00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301858" y="2138766"/>
            <a:ext cx="588935" cy="1053885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3152365" y="3815342"/>
            <a:ext cx="33507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Reader:</a:t>
            </a:r>
          </a:p>
          <a:p>
            <a:r>
              <a:rPr lang="en-US" dirty="0" smtClean="0"/>
              <a:t>    Locate next available buffer:</a:t>
            </a:r>
          </a:p>
          <a:p>
            <a:r>
              <a:rPr lang="en-US" dirty="0" smtClean="0"/>
              <a:t>       Protect pointers</a:t>
            </a:r>
          </a:p>
          <a:p>
            <a:r>
              <a:rPr lang="en-US" dirty="0" smtClean="0"/>
              <a:t>       Get oldest event (if any)</a:t>
            </a:r>
          </a:p>
          <a:p>
            <a:r>
              <a:rPr lang="en-US" dirty="0" smtClean="0"/>
              <a:t>       Set event status to EMPTYING</a:t>
            </a:r>
          </a:p>
          <a:p>
            <a:r>
              <a:rPr lang="en-US" dirty="0" smtClean="0"/>
              <a:t>       Unprotect pointers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49782" y="3812761"/>
            <a:ext cx="166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Reader:</a:t>
            </a:r>
          </a:p>
          <a:p>
            <a:r>
              <a:rPr lang="en-US" dirty="0" smtClean="0"/>
              <a:t>    Work on data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147247" y="3810219"/>
            <a:ext cx="2333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Reader:</a:t>
            </a:r>
          </a:p>
          <a:p>
            <a:r>
              <a:rPr lang="en-US" dirty="0" smtClean="0"/>
              <a:t>    Release</a:t>
            </a:r>
          </a:p>
          <a:p>
            <a:r>
              <a:rPr lang="en-US" dirty="0" smtClean="0"/>
              <a:t>       Protect pointers</a:t>
            </a:r>
          </a:p>
          <a:p>
            <a:r>
              <a:rPr lang="en-US" dirty="0" smtClean="0"/>
              <a:t>       Move tail</a:t>
            </a:r>
          </a:p>
          <a:p>
            <a:r>
              <a:rPr lang="en-US" dirty="0" smtClean="0"/>
              <a:t>       Unprotect pointers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813312" y="1234549"/>
            <a:ext cx="441852" cy="1937171"/>
            <a:chOff x="2211470" y="1237129"/>
            <a:chExt cx="441852" cy="1937171"/>
          </a:xfrm>
        </p:grpSpPr>
        <p:cxnSp>
          <p:nvCxnSpPr>
            <p:cNvPr id="88" name="Straight Connector 87"/>
            <p:cNvCxnSpPr/>
            <p:nvPr/>
          </p:nvCxnSpPr>
          <p:spPr>
            <a:xfrm rot="5400000">
              <a:off x="1929653" y="2642347"/>
              <a:ext cx="106231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5400000">
              <a:off x="2212042" y="1781735"/>
              <a:ext cx="49754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2211470" y="1237129"/>
              <a:ext cx="4418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tail</a:t>
              </a:r>
              <a:endParaRPr lang="en-US" sz="1600" dirty="0"/>
            </a:p>
          </p:txBody>
        </p:sp>
      </p:grpSp>
      <p:sp>
        <p:nvSpPr>
          <p:cNvPr id="91" name="Date Placeholder 9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93" name="Slide Number Placeholder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58" grpId="0"/>
      <p:bldP spid="58" grpId="1"/>
      <p:bldP spid="92" grpId="0" build="p"/>
      <p:bldP spid="5" grpId="0" animBg="1"/>
      <p:bldP spid="24" grpId="0" animBg="1"/>
      <p:bldP spid="24" grpId="1" animBg="1"/>
      <p:bldP spid="56" grpId="0"/>
      <p:bldP spid="56" grpId="1"/>
      <p:bldP spid="57" grpId="0" animBg="1"/>
      <p:bldP spid="57" grpId="1" animBg="1"/>
      <p:bldP spid="82" grpId="0" animBg="1"/>
      <p:bldP spid="82" grpId="1" animBg="1"/>
      <p:bldP spid="83" grpId="0" animBg="1"/>
      <p:bldP spid="83" grpId="1" animBg="1"/>
      <p:bldP spid="84" grpId="0"/>
      <p:bldP spid="84" grpId="1"/>
      <p:bldP spid="85" grpId="0"/>
      <p:bldP spid="85" grpId="1"/>
      <p:bldP spid="86" grpId="0"/>
      <p:bldP spid="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359630" y="4649990"/>
            <a:ext cx="2242089" cy="1832176"/>
            <a:chOff x="3972269" y="4067849"/>
            <a:chExt cx="2242089" cy="1930158"/>
          </a:xfrm>
        </p:grpSpPr>
        <p:sp>
          <p:nvSpPr>
            <p:cNvPr id="53" name="TextBox 52"/>
            <p:cNvSpPr txBox="1"/>
            <p:nvPr/>
          </p:nvSpPr>
          <p:spPr>
            <a:xfrm>
              <a:off x="3972269" y="5608924"/>
              <a:ext cx="2242089" cy="389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Release the scheduler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rot="13867344">
              <a:off x="3668008" y="4850776"/>
              <a:ext cx="1702799" cy="136945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765908" y="4277532"/>
            <a:ext cx="4145622" cy="1940663"/>
            <a:chOff x="2778919" y="3724979"/>
            <a:chExt cx="4145622" cy="2044447"/>
          </a:xfrm>
        </p:grpSpPr>
        <p:sp>
          <p:nvSpPr>
            <p:cNvPr id="50" name="TextBox 49"/>
            <p:cNvSpPr txBox="1"/>
            <p:nvPr/>
          </p:nvSpPr>
          <p:spPr>
            <a:xfrm>
              <a:off x="2778919" y="5380343"/>
              <a:ext cx="4145622" cy="389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Write to the output and release the buffer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 rot="15769937">
              <a:off x="3900481" y="4507906"/>
              <a:ext cx="1702799" cy="136945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4035" y="3652336"/>
            <a:ext cx="1631922" cy="2142139"/>
            <a:chOff x="2588210" y="3316804"/>
            <a:chExt cx="1631922" cy="2256700"/>
          </a:xfrm>
        </p:grpSpPr>
        <p:sp>
          <p:nvSpPr>
            <p:cNvPr id="47" name="TextBox 46"/>
            <p:cNvSpPr txBox="1"/>
            <p:nvPr/>
          </p:nvSpPr>
          <p:spPr>
            <a:xfrm>
              <a:off x="2588210" y="5184420"/>
              <a:ext cx="1631922" cy="389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Find next event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 rot="15127257">
              <a:off x="2288656" y="4099732"/>
              <a:ext cx="1702801" cy="136945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74860" y="5056238"/>
            <a:ext cx="5393399" cy="1205117"/>
            <a:chOff x="1329091" y="4624869"/>
            <a:chExt cx="5393399" cy="1205117"/>
          </a:xfrm>
        </p:grpSpPr>
        <p:sp>
          <p:nvSpPr>
            <p:cNvPr id="29" name="TextBox 28"/>
            <p:cNvSpPr txBox="1"/>
            <p:nvPr/>
          </p:nvSpPr>
          <p:spPr>
            <a:xfrm>
              <a:off x="2102636" y="5460654"/>
              <a:ext cx="4619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Read data and put them directly into the buffer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12876797">
              <a:off x="1329091" y="4624869"/>
              <a:ext cx="2899519" cy="117171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53910" y="3881225"/>
            <a:ext cx="2006062" cy="2351709"/>
            <a:chOff x="3853910" y="3881225"/>
            <a:chExt cx="2006062" cy="2351709"/>
          </a:xfrm>
        </p:grpSpPr>
        <p:sp>
          <p:nvSpPr>
            <p:cNvPr id="25" name="TextBox 24"/>
            <p:cNvSpPr txBox="1"/>
            <p:nvPr/>
          </p:nvSpPr>
          <p:spPr>
            <a:xfrm>
              <a:off x="3853910" y="5863602"/>
              <a:ext cx="2006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Prepare the header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13582301">
              <a:off x="2938909" y="4993532"/>
              <a:ext cx="2318217" cy="93603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01510" y="3001875"/>
            <a:ext cx="4026102" cy="3336875"/>
            <a:chOff x="3701510" y="3001875"/>
            <a:chExt cx="4026102" cy="3336875"/>
          </a:xfrm>
        </p:grpSpPr>
        <p:sp>
          <p:nvSpPr>
            <p:cNvPr id="21" name="TextBox 20"/>
            <p:cNvSpPr txBox="1"/>
            <p:nvPr/>
          </p:nvSpPr>
          <p:spPr>
            <a:xfrm>
              <a:off x="3701510" y="5871284"/>
              <a:ext cx="4026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Reserve the buffer (maximum event size)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3582301">
              <a:off x="2841576" y="4621548"/>
              <a:ext cx="3336875" cy="97529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79385" y="3941481"/>
            <a:ext cx="7056612" cy="2299135"/>
            <a:chOff x="1079385" y="3941481"/>
            <a:chExt cx="7056612" cy="2299135"/>
          </a:xfrm>
        </p:grpSpPr>
        <p:sp>
          <p:nvSpPr>
            <p:cNvPr id="15" name="TextBox 14"/>
            <p:cNvSpPr txBox="1"/>
            <p:nvPr/>
          </p:nvSpPr>
          <p:spPr>
            <a:xfrm>
              <a:off x="3438044" y="5871284"/>
              <a:ext cx="4697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Set TRUE by a signal handler upon trigger arrival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3444786">
              <a:off x="1079385" y="3941481"/>
              <a:ext cx="5310053" cy="126001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0624" y="1684533"/>
            <a:ext cx="3217291" cy="4543165"/>
            <a:chOff x="3440624" y="1684533"/>
            <a:chExt cx="3217291" cy="4543165"/>
          </a:xfrm>
        </p:grpSpPr>
        <p:sp>
          <p:nvSpPr>
            <p:cNvPr id="11" name="TextBox 10"/>
            <p:cNvSpPr txBox="1"/>
            <p:nvPr/>
          </p:nvSpPr>
          <p:spPr>
            <a:xfrm>
              <a:off x="3440624" y="5858366"/>
              <a:ext cx="3217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Open the buffer in master mode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4734269">
              <a:off x="1828225" y="3810537"/>
              <a:ext cx="4360433" cy="108425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680"/>
          </a:xfrm>
        </p:spPr>
        <p:txBody>
          <a:bodyPr/>
          <a:lstStyle/>
          <a:p>
            <a:r>
              <a:rPr lang="en-US" dirty="0" smtClean="0"/>
              <a:t>Event buffering 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129556"/>
            <a:ext cx="4038600" cy="4571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collector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129556"/>
            <a:ext cx="4038600" cy="4571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writer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5842" y="1627094"/>
            <a:ext cx="44240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Courier" pitchFamily="49" charset="0"/>
              </a:rPr>
              <a:t>int</a:t>
            </a:r>
            <a:r>
              <a:rPr lang="en-US" sz="1200" dirty="0" smtClean="0">
                <a:latin typeface="Courier" pitchFamily="49" charset="0"/>
              </a:rPr>
              <a:t> cid = </a:t>
            </a:r>
            <a:r>
              <a:rPr lang="en-US" sz="1200" dirty="0" err="1" smtClean="0">
                <a:latin typeface="Courier" pitchFamily="49" charset="0"/>
              </a:rPr>
              <a:t>CircOpen</a:t>
            </a:r>
            <a:r>
              <a:rPr lang="en-US" sz="1200" dirty="0" smtClean="0">
                <a:latin typeface="Courier" pitchFamily="49" charset="0"/>
              </a:rPr>
              <a:t> (NULL, </a:t>
            </a:r>
            <a:r>
              <a:rPr lang="en-US" sz="1200" dirty="0" err="1" smtClean="0">
                <a:latin typeface="Courier" pitchFamily="49" charset="0"/>
              </a:rPr>
              <a:t>Circ_key</a:t>
            </a:r>
            <a:r>
              <a:rPr lang="en-US" sz="1200" dirty="0" smtClean="0">
                <a:latin typeface="Courier" pitchFamily="49" charset="0"/>
              </a:rPr>
              <a:t>, size));</a:t>
            </a:r>
          </a:p>
          <a:p>
            <a:r>
              <a:rPr lang="en-US" sz="1200" dirty="0" smtClean="0">
                <a:latin typeface="Courier" pitchFamily="49" charset="0"/>
              </a:rPr>
              <a:t>while (</a:t>
            </a:r>
            <a:r>
              <a:rPr lang="en-US" sz="1200" dirty="0" err="1" smtClean="0">
                <a:latin typeface="Courier" pitchFamily="49" charset="0"/>
              </a:rPr>
              <a:t>end_loop</a:t>
            </a:r>
            <a:r>
              <a:rPr lang="en-US" sz="1200" dirty="0" smtClean="0">
                <a:latin typeface="Courier" pitchFamily="49" charset="0"/>
              </a:rPr>
              <a:t> == 0) {</a:t>
            </a:r>
          </a:p>
          <a:p>
            <a:r>
              <a:rPr lang="en-US" sz="1200" dirty="0" smtClean="0">
                <a:latin typeface="Courier" pitchFamily="49" charset="0"/>
              </a:rPr>
              <a:t>  if (event) {</a:t>
            </a:r>
          </a:p>
          <a:p>
            <a:r>
              <a:rPr lang="en-US" sz="1200" dirty="0" smtClean="0">
                <a:latin typeface="Courier" pitchFamily="49" charset="0"/>
              </a:rPr>
              <a:t>    </a:t>
            </a:r>
            <a:r>
              <a:rPr lang="en-US" sz="1200" dirty="0" err="1" smtClean="0">
                <a:latin typeface="Courier" pitchFamily="49" charset="0"/>
              </a:rPr>
              <a:t>int</a:t>
            </a:r>
            <a:r>
              <a:rPr lang="en-US" sz="1200" dirty="0" smtClean="0">
                <a:latin typeface="Courier" pitchFamily="49" charset="0"/>
              </a:rPr>
              <a:t> </a:t>
            </a:r>
            <a:r>
              <a:rPr lang="en-US" sz="1200" dirty="0" err="1" smtClean="0">
                <a:latin typeface="Courier" pitchFamily="49" charset="0"/>
              </a:rPr>
              <a:t>maxsize</a:t>
            </a:r>
            <a:r>
              <a:rPr lang="en-US" sz="1200" dirty="0" smtClean="0">
                <a:latin typeface="Courier" pitchFamily="49" charset="0"/>
              </a:rPr>
              <a:t> = 512;</a:t>
            </a:r>
          </a:p>
          <a:p>
            <a:r>
              <a:rPr lang="fr-FR" sz="1200" dirty="0" smtClean="0">
                <a:latin typeface="Courier" pitchFamily="49" charset="0"/>
              </a:rPr>
              <a:t>    char *</a:t>
            </a:r>
            <a:r>
              <a:rPr lang="fr-FR" sz="1200" dirty="0" err="1" smtClean="0">
                <a:latin typeface="Courier" pitchFamily="49" charset="0"/>
              </a:rPr>
              <a:t>ptr</a:t>
            </a:r>
            <a:r>
              <a:rPr lang="fr-FR" sz="1200" dirty="0" smtClean="0">
                <a:latin typeface="Courier" pitchFamily="49" charset="0"/>
              </a:rPr>
              <a:t>; uint32_t *p; uint32_t *</a:t>
            </a:r>
            <a:r>
              <a:rPr lang="fr-FR" sz="1200" dirty="0" err="1" smtClean="0">
                <a:latin typeface="Courier" pitchFamily="49" charset="0"/>
              </a:rPr>
              <a:t>words</a:t>
            </a:r>
            <a:r>
              <a:rPr lang="fr-FR" sz="1200" dirty="0" smtClean="0">
                <a:latin typeface="Courier" pitchFamily="49" charset="0"/>
              </a:rPr>
              <a:t>;</a:t>
            </a:r>
          </a:p>
          <a:p>
            <a:r>
              <a:rPr lang="en-US" sz="1200" dirty="0" smtClean="0">
                <a:latin typeface="Courier" pitchFamily="49" charset="0"/>
              </a:rPr>
              <a:t>    </a:t>
            </a:r>
            <a:r>
              <a:rPr lang="en-US" sz="1200" dirty="0" err="1" smtClean="0">
                <a:latin typeface="Courier" pitchFamily="49" charset="0"/>
              </a:rPr>
              <a:t>int</a:t>
            </a:r>
            <a:r>
              <a:rPr lang="en-US" sz="1200" dirty="0" smtClean="0">
                <a:latin typeface="Courier" pitchFamily="49" charset="0"/>
              </a:rPr>
              <a:t> number = 0, size = 0;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    while ((</a:t>
            </a:r>
            <a:r>
              <a:rPr lang="en-US" sz="1200" dirty="0" err="1" smtClean="0">
                <a:latin typeface="Courier" pitchFamily="49" charset="0"/>
              </a:rPr>
              <a:t>ptr</a:t>
            </a:r>
            <a:r>
              <a:rPr lang="en-US" sz="1200" dirty="0" smtClean="0">
                <a:latin typeface="Courier" pitchFamily="49" charset="0"/>
              </a:rPr>
              <a:t> = </a:t>
            </a:r>
            <a:r>
              <a:rPr lang="en-US" sz="1200" dirty="0" err="1" smtClean="0">
                <a:latin typeface="Courier" pitchFamily="49" charset="0"/>
              </a:rPr>
              <a:t>CircReserve</a:t>
            </a:r>
            <a:r>
              <a:rPr lang="en-US" sz="1200" dirty="0" smtClean="0">
                <a:latin typeface="Courier" pitchFamily="49" charset="0"/>
              </a:rPr>
              <a:t> (cid, number, </a:t>
            </a:r>
          </a:p>
          <a:p>
            <a:r>
              <a:rPr lang="en-US" sz="1200" dirty="0" smtClean="0">
                <a:latin typeface="Courier" pitchFamily="49" charset="0"/>
              </a:rPr>
              <a:t>            </a:t>
            </a:r>
            <a:r>
              <a:rPr lang="en-US" sz="1200" dirty="0" err="1" smtClean="0">
                <a:latin typeface="Courier" pitchFamily="49" charset="0"/>
              </a:rPr>
              <a:t>maxsize</a:t>
            </a:r>
            <a:r>
              <a:rPr lang="en-US" sz="1200" dirty="0" smtClean="0">
                <a:latin typeface="Courier" pitchFamily="49" charset="0"/>
              </a:rPr>
              <a:t>)) == (char *) -1)</a:t>
            </a:r>
          </a:p>
          <a:p>
            <a:r>
              <a:rPr lang="en-US" sz="1200" dirty="0" smtClean="0">
                <a:latin typeface="Courier" pitchFamily="49" charset="0"/>
              </a:rPr>
              <a:t>      </a:t>
            </a:r>
            <a:r>
              <a:rPr lang="en-US" sz="1200" dirty="0" err="1" smtClean="0">
                <a:latin typeface="Courier" pitchFamily="49" charset="0"/>
              </a:rPr>
              <a:t>sched_yield</a:t>
            </a:r>
            <a:r>
              <a:rPr lang="en-US" sz="1200" dirty="0" smtClean="0">
                <a:latin typeface="Courier" pitchFamily="49" charset="0"/>
              </a:rPr>
              <a:t> ();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    p = (</a:t>
            </a:r>
            <a:r>
              <a:rPr lang="en-US" sz="1200" dirty="0" err="1" smtClean="0">
                <a:latin typeface="Courier" pitchFamily="49" charset="0"/>
              </a:rPr>
              <a:t>int</a:t>
            </a:r>
            <a:r>
              <a:rPr lang="en-US" sz="1200" dirty="0" smtClean="0">
                <a:latin typeface="Courier" pitchFamily="49" charset="0"/>
              </a:rPr>
              <a:t> *) </a:t>
            </a:r>
            <a:r>
              <a:rPr lang="en-US" sz="1200" dirty="0" err="1" smtClean="0">
                <a:latin typeface="Courier" pitchFamily="49" charset="0"/>
              </a:rPr>
              <a:t>ptr</a:t>
            </a:r>
            <a:r>
              <a:rPr lang="en-US" sz="1200" dirty="0" smtClean="0">
                <a:latin typeface="Courier" pitchFamily="49" charset="0"/>
              </a:rPr>
              <a:t>;</a:t>
            </a:r>
          </a:p>
          <a:p>
            <a:r>
              <a:rPr lang="en-US" sz="1200" dirty="0" smtClean="0">
                <a:latin typeface="Courier" pitchFamily="49" charset="0"/>
              </a:rPr>
              <a:t>    *p++ = </a:t>
            </a:r>
            <a:r>
              <a:rPr lang="en-US" sz="1200" dirty="0" err="1" smtClean="0">
                <a:latin typeface="Courier" pitchFamily="49" charset="0"/>
              </a:rPr>
              <a:t>crate_number</a:t>
            </a:r>
            <a:r>
              <a:rPr lang="en-US" sz="1200" dirty="0" smtClean="0">
                <a:latin typeface="Courier" pitchFamily="49" charset="0"/>
              </a:rPr>
              <a:t>; ++size;</a:t>
            </a:r>
          </a:p>
          <a:p>
            <a:r>
              <a:rPr lang="en-US" sz="1200" dirty="0" smtClean="0">
                <a:latin typeface="Courier" pitchFamily="49" charset="0"/>
              </a:rPr>
              <a:t>    *p++; words = p; ++size;</a:t>
            </a:r>
          </a:p>
          <a:p>
            <a:r>
              <a:rPr lang="en-US" sz="1200" dirty="0" smtClean="0">
                <a:latin typeface="Courier" pitchFamily="49" charset="0"/>
              </a:rPr>
              <a:t>    size += </a:t>
            </a:r>
            <a:r>
              <a:rPr lang="en-US" sz="1200" dirty="0" err="1" smtClean="0">
                <a:latin typeface="Courier" pitchFamily="49" charset="0"/>
              </a:rPr>
              <a:t>read_data</a:t>
            </a:r>
            <a:r>
              <a:rPr lang="en-US" sz="1200" dirty="0" smtClean="0">
                <a:latin typeface="Courier" pitchFamily="49" charset="0"/>
              </a:rPr>
              <a:t> (*p);</a:t>
            </a:r>
          </a:p>
          <a:p>
            <a:r>
              <a:rPr lang="en-US" sz="1200" dirty="0" smtClean="0">
                <a:latin typeface="Courier" pitchFamily="49" charset="0"/>
              </a:rPr>
              <a:t>    *words = size;</a:t>
            </a:r>
          </a:p>
          <a:p>
            <a:r>
              <a:rPr lang="en-US" sz="1200" dirty="0" smtClean="0">
                <a:latin typeface="Courier" pitchFamily="49" charset="0"/>
              </a:rPr>
              <a:t>    </a:t>
            </a:r>
            <a:r>
              <a:rPr lang="en-US" sz="1200" dirty="0" err="1" smtClean="0">
                <a:latin typeface="Courier" pitchFamily="49" charset="0"/>
              </a:rPr>
              <a:t>CircValidate</a:t>
            </a:r>
            <a:r>
              <a:rPr lang="en-US" sz="1200" dirty="0" smtClean="0">
                <a:latin typeface="Courier" pitchFamily="49" charset="0"/>
              </a:rPr>
              <a:t> (cid, number, </a:t>
            </a:r>
            <a:r>
              <a:rPr lang="en-US" sz="1200" dirty="0" err="1" smtClean="0">
                <a:latin typeface="Courier" pitchFamily="49" charset="0"/>
              </a:rPr>
              <a:t>ptr</a:t>
            </a:r>
            <a:r>
              <a:rPr lang="en-US" sz="1200" dirty="0" smtClean="0">
                <a:latin typeface="Courier" pitchFamily="49" charset="0"/>
              </a:rPr>
              <a:t>, </a:t>
            </a:r>
          </a:p>
          <a:p>
            <a:r>
              <a:rPr lang="en-US" sz="1200" dirty="0" smtClean="0">
                <a:latin typeface="Courier" pitchFamily="49" charset="0"/>
              </a:rPr>
              <a:t>                  size * </a:t>
            </a:r>
            <a:r>
              <a:rPr lang="en-US" sz="1200" dirty="0" err="1" smtClean="0">
                <a:latin typeface="Courier" pitchFamily="49" charset="0"/>
              </a:rPr>
              <a:t>sizeof</a:t>
            </a:r>
            <a:r>
              <a:rPr lang="en-US" sz="1200" dirty="0" smtClean="0">
                <a:latin typeface="Courier" pitchFamily="49" charset="0"/>
              </a:rPr>
              <a:t> (uint32_t));</a:t>
            </a:r>
          </a:p>
          <a:p>
            <a:r>
              <a:rPr lang="en-US" sz="1200" dirty="0" smtClean="0">
                <a:latin typeface="Courier" pitchFamily="49" charset="0"/>
              </a:rPr>
              <a:t>    ++number;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    </a:t>
            </a:r>
            <a:r>
              <a:rPr lang="en-US" sz="1200" dirty="0" err="1" smtClean="0">
                <a:latin typeface="Courier" pitchFamily="49" charset="0"/>
              </a:rPr>
              <a:t>busy_reset</a:t>
            </a:r>
            <a:r>
              <a:rPr lang="en-US" sz="1200" dirty="0" smtClean="0">
                <a:latin typeface="Courier" pitchFamily="49" charset="0"/>
              </a:rPr>
              <a:t> ();</a:t>
            </a:r>
          </a:p>
          <a:p>
            <a:r>
              <a:rPr lang="en-US" sz="1200" dirty="0" smtClean="0">
                <a:latin typeface="Courier" pitchFamily="49" charset="0"/>
              </a:rPr>
              <a:t>    event = FALSE;</a:t>
            </a:r>
          </a:p>
          <a:p>
            <a:r>
              <a:rPr lang="en-US" sz="1200" dirty="0" smtClean="0">
                <a:latin typeface="Courier" pitchFamily="49" charset="0"/>
              </a:rPr>
              <a:t>  }</a:t>
            </a:r>
          </a:p>
          <a:p>
            <a:r>
              <a:rPr lang="en-US" sz="1200" dirty="0" smtClean="0">
                <a:latin typeface="Courier" pitchFamily="49" charset="0"/>
              </a:rPr>
              <a:t>  </a:t>
            </a:r>
            <a:r>
              <a:rPr lang="en-US" sz="1200" dirty="0" err="1" smtClean="0">
                <a:latin typeface="Courier" pitchFamily="49" charset="0"/>
              </a:rPr>
              <a:t>sched_yield</a:t>
            </a:r>
            <a:r>
              <a:rPr lang="en-US" sz="1200" dirty="0" smtClean="0">
                <a:latin typeface="Courier" pitchFamily="49" charset="0"/>
              </a:rPr>
              <a:t> ();</a:t>
            </a:r>
          </a:p>
          <a:p>
            <a:r>
              <a:rPr lang="en-US" sz="1200" dirty="0" smtClean="0">
                <a:latin typeface="Courier" pitchFamily="49" charset="0"/>
              </a:rPr>
              <a:t>}</a:t>
            </a:r>
          </a:p>
          <a:p>
            <a:r>
              <a:rPr lang="en-US" sz="1200" dirty="0" err="1" smtClean="0">
                <a:latin typeface="Courier" pitchFamily="49" charset="0"/>
              </a:rPr>
              <a:t>CircClose</a:t>
            </a:r>
            <a:r>
              <a:rPr lang="en-US" sz="1200" dirty="0" smtClean="0">
                <a:latin typeface="Courier" pitchFamily="49" charset="0"/>
              </a:rPr>
              <a:t> (cid);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8857" y="1630794"/>
            <a:ext cx="40341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Courier" pitchFamily="49" charset="0"/>
              </a:rPr>
              <a:t>int</a:t>
            </a:r>
            <a:r>
              <a:rPr lang="en-US" sz="1200" dirty="0" smtClean="0">
                <a:latin typeface="Courier" pitchFamily="49" charset="0"/>
              </a:rPr>
              <a:t> </a:t>
            </a:r>
            <a:r>
              <a:rPr lang="en-US" sz="1200" dirty="0" err="1" smtClean="0">
                <a:latin typeface="Courier" pitchFamily="49" charset="0"/>
              </a:rPr>
              <a:t>fd</a:t>
            </a:r>
            <a:r>
              <a:rPr lang="en-US" sz="1200" dirty="0" smtClean="0">
                <a:latin typeface="Courier" pitchFamily="49" charset="0"/>
              </a:rPr>
              <a:t>, cid;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err="1" smtClean="0">
                <a:latin typeface="Courier" pitchFamily="49" charset="0"/>
              </a:rPr>
              <a:t>fd</a:t>
            </a:r>
            <a:r>
              <a:rPr lang="en-US" sz="1200" dirty="0" smtClean="0">
                <a:latin typeface="Courier" pitchFamily="49" charset="0"/>
              </a:rPr>
              <a:t> = open (pathname, O_WRONLY | O_CREAT);</a:t>
            </a:r>
          </a:p>
          <a:p>
            <a:r>
              <a:rPr lang="en-US" sz="1200" dirty="0" smtClean="0">
                <a:latin typeface="Courier" pitchFamily="49" charset="0"/>
              </a:rPr>
              <a:t>cid = </a:t>
            </a:r>
            <a:r>
              <a:rPr lang="en-US" sz="1200" dirty="0" err="1" smtClean="0">
                <a:latin typeface="Courier" pitchFamily="49" charset="0"/>
              </a:rPr>
              <a:t>CircOpen</a:t>
            </a:r>
            <a:r>
              <a:rPr lang="en-US" sz="1200" dirty="0" smtClean="0">
                <a:latin typeface="Courier" pitchFamily="49" charset="0"/>
              </a:rPr>
              <a:t> (NULL, key, 0));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while (</a:t>
            </a:r>
            <a:r>
              <a:rPr lang="en-US" sz="1200" dirty="0" err="1" smtClean="0">
                <a:latin typeface="Courier" pitchFamily="49" charset="0"/>
              </a:rPr>
              <a:t>end_loop</a:t>
            </a:r>
            <a:r>
              <a:rPr lang="en-US" sz="1200" dirty="0" smtClean="0">
                <a:latin typeface="Courier" pitchFamily="49" charset="0"/>
              </a:rPr>
              <a:t> == 0)</a:t>
            </a:r>
          </a:p>
          <a:p>
            <a:r>
              <a:rPr lang="en-US" sz="1200" dirty="0" smtClean="0">
                <a:latin typeface="Courier" pitchFamily="49" charset="0"/>
              </a:rPr>
              <a:t>{</a:t>
            </a:r>
          </a:p>
          <a:p>
            <a:r>
              <a:rPr lang="en-US" sz="1200" dirty="0" smtClean="0">
                <a:latin typeface="Courier" pitchFamily="49" charset="0"/>
              </a:rPr>
              <a:t>  char *</a:t>
            </a:r>
            <a:r>
              <a:rPr lang="en-US" sz="1200" dirty="0" err="1" smtClean="0">
                <a:latin typeface="Courier" pitchFamily="49" charset="0"/>
              </a:rPr>
              <a:t>ptr</a:t>
            </a:r>
            <a:r>
              <a:rPr lang="en-US" sz="1200" dirty="0" smtClean="0">
                <a:latin typeface="Courier" pitchFamily="49" charset="0"/>
              </a:rPr>
              <a:t>;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  if ((</a:t>
            </a:r>
            <a:r>
              <a:rPr lang="en-US" sz="1200" dirty="0" err="1" smtClean="0">
                <a:latin typeface="Courier" pitchFamily="49" charset="0"/>
              </a:rPr>
              <a:t>ptr</a:t>
            </a:r>
            <a:r>
              <a:rPr lang="en-US" sz="1200" dirty="0" smtClean="0">
                <a:latin typeface="Courier" pitchFamily="49" charset="0"/>
              </a:rPr>
              <a:t> = </a:t>
            </a:r>
            <a:r>
              <a:rPr lang="en-US" sz="1200" dirty="0" err="1" smtClean="0">
                <a:latin typeface="Courier" pitchFamily="49" charset="0"/>
              </a:rPr>
              <a:t>CircLocate</a:t>
            </a:r>
            <a:r>
              <a:rPr lang="en-US" sz="1200" dirty="0" smtClean="0">
                <a:latin typeface="Courier" pitchFamily="49" charset="0"/>
              </a:rPr>
              <a:t> (cid, &amp;number,                    </a:t>
            </a:r>
          </a:p>
          <a:p>
            <a:r>
              <a:rPr lang="en-US" sz="1200" dirty="0" smtClean="0">
                <a:latin typeface="Courier" pitchFamily="49" charset="0"/>
              </a:rPr>
              <a:t>       &amp;</a:t>
            </a:r>
            <a:r>
              <a:rPr lang="en-US" sz="1200" dirty="0" err="1" smtClean="0">
                <a:latin typeface="Courier" pitchFamily="49" charset="0"/>
              </a:rPr>
              <a:t>evtsize</a:t>
            </a:r>
            <a:r>
              <a:rPr lang="en-US" sz="1200" dirty="0" smtClean="0">
                <a:latin typeface="Courier" pitchFamily="49" charset="0"/>
              </a:rPr>
              <a:t>)) &gt; (char *) 0)</a:t>
            </a:r>
          </a:p>
          <a:p>
            <a:r>
              <a:rPr lang="en-US" sz="1200" dirty="0" smtClean="0">
                <a:latin typeface="Courier" pitchFamily="49" charset="0"/>
              </a:rPr>
              <a:t>  {</a:t>
            </a:r>
          </a:p>
          <a:p>
            <a:r>
              <a:rPr lang="en-US" sz="1200" dirty="0" smtClean="0">
                <a:latin typeface="Courier" pitchFamily="49" charset="0"/>
              </a:rPr>
              <a:t>    write (</a:t>
            </a:r>
            <a:r>
              <a:rPr lang="en-US" sz="1200" dirty="0" err="1" smtClean="0">
                <a:latin typeface="Courier" pitchFamily="49" charset="0"/>
              </a:rPr>
              <a:t>fd</a:t>
            </a:r>
            <a:r>
              <a:rPr lang="en-US" sz="1200" dirty="0" smtClean="0">
                <a:latin typeface="Courier" pitchFamily="49" charset="0"/>
              </a:rPr>
              <a:t>, </a:t>
            </a:r>
            <a:r>
              <a:rPr lang="en-US" sz="1200" dirty="0" err="1" smtClean="0">
                <a:latin typeface="Courier" pitchFamily="49" charset="0"/>
              </a:rPr>
              <a:t>ptr</a:t>
            </a:r>
            <a:r>
              <a:rPr lang="en-US" sz="1200" dirty="0" smtClean="0">
                <a:latin typeface="Courier" pitchFamily="49" charset="0"/>
              </a:rPr>
              <a:t>, </a:t>
            </a:r>
            <a:r>
              <a:rPr lang="en-US" sz="1200" dirty="0" err="1" smtClean="0">
                <a:latin typeface="Courier" pitchFamily="49" charset="0"/>
              </a:rPr>
              <a:t>evtsize</a:t>
            </a:r>
            <a:r>
              <a:rPr lang="en-US" sz="1200" dirty="0" smtClean="0">
                <a:latin typeface="Courier" pitchFamily="49" charset="0"/>
              </a:rPr>
              <a:t>);</a:t>
            </a:r>
          </a:p>
          <a:p>
            <a:r>
              <a:rPr lang="en-US" sz="1200" dirty="0" smtClean="0">
                <a:latin typeface="Courier" pitchFamily="49" charset="0"/>
              </a:rPr>
              <a:t>    </a:t>
            </a:r>
            <a:r>
              <a:rPr lang="en-US" sz="1200" dirty="0" err="1" smtClean="0">
                <a:latin typeface="Courier" pitchFamily="49" charset="0"/>
              </a:rPr>
              <a:t>CircRelease</a:t>
            </a:r>
            <a:r>
              <a:rPr lang="en-US" sz="1200" dirty="0" smtClean="0">
                <a:latin typeface="Courier" pitchFamily="49" charset="0"/>
              </a:rPr>
              <a:t> (cid);</a:t>
            </a:r>
          </a:p>
          <a:p>
            <a:r>
              <a:rPr lang="en-US" sz="1200" dirty="0" smtClean="0">
                <a:latin typeface="Courier" pitchFamily="49" charset="0"/>
              </a:rPr>
              <a:t>  }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  </a:t>
            </a:r>
            <a:r>
              <a:rPr lang="en-US" sz="1200" dirty="0" err="1" smtClean="0">
                <a:latin typeface="Courier" pitchFamily="49" charset="0"/>
              </a:rPr>
              <a:t>sched_yield</a:t>
            </a:r>
            <a:r>
              <a:rPr lang="en-US" sz="1200" dirty="0" smtClean="0">
                <a:latin typeface="Courier" pitchFamily="49" charset="0"/>
              </a:rPr>
              <a:t> ();</a:t>
            </a:r>
          </a:p>
          <a:p>
            <a:r>
              <a:rPr lang="en-US" sz="1200" dirty="0" smtClean="0">
                <a:latin typeface="Courier" pitchFamily="49" charset="0"/>
              </a:rPr>
              <a:t>}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err="1" smtClean="0">
                <a:latin typeface="Courier" pitchFamily="49" charset="0"/>
              </a:rPr>
              <a:t>CircClose</a:t>
            </a:r>
            <a:r>
              <a:rPr lang="en-US" sz="1200" dirty="0" smtClean="0">
                <a:latin typeface="Courier" pitchFamily="49" charset="0"/>
              </a:rPr>
              <a:t> (cid);</a:t>
            </a:r>
          </a:p>
          <a:p>
            <a:r>
              <a:rPr lang="en-US" sz="1200" dirty="0" smtClean="0">
                <a:latin typeface="Courier" pitchFamily="49" charset="0"/>
              </a:rPr>
              <a:t>close (</a:t>
            </a:r>
            <a:r>
              <a:rPr lang="en-US" sz="1200" dirty="0" err="1" smtClean="0">
                <a:latin typeface="Courier" pitchFamily="49" charset="0"/>
              </a:rPr>
              <a:t>fd</a:t>
            </a:r>
            <a:r>
              <a:rPr lang="en-US" sz="1200" dirty="0" smtClean="0">
                <a:latin typeface="Courier" pitchFamily="49" charset="0"/>
              </a:rPr>
              <a:t>);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57710" y="5371019"/>
            <a:ext cx="2480356" cy="882547"/>
            <a:chOff x="1544043" y="4343005"/>
            <a:chExt cx="2480356" cy="882547"/>
          </a:xfrm>
        </p:grpSpPr>
        <p:sp>
          <p:nvSpPr>
            <p:cNvPr id="32" name="TextBox 31"/>
            <p:cNvSpPr txBox="1"/>
            <p:nvPr/>
          </p:nvSpPr>
          <p:spPr>
            <a:xfrm>
              <a:off x="2092267" y="4856220"/>
              <a:ext cx="19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Validate the buffer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 rot="12876797">
              <a:off x="1544043" y="4343005"/>
              <a:ext cx="1616358" cy="14427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091657" y="5779143"/>
            <a:ext cx="2478189" cy="745645"/>
            <a:chOff x="1525965" y="4448911"/>
            <a:chExt cx="2478189" cy="745645"/>
          </a:xfrm>
        </p:grpSpPr>
        <p:sp>
          <p:nvSpPr>
            <p:cNvPr id="36" name="TextBox 35"/>
            <p:cNvSpPr txBox="1"/>
            <p:nvPr/>
          </p:nvSpPr>
          <p:spPr>
            <a:xfrm>
              <a:off x="2448728" y="4825224"/>
              <a:ext cx="1555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Reset the busy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 rot="12335654">
              <a:off x="1525965" y="4448911"/>
              <a:ext cx="1616358" cy="14427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90793" y="6102026"/>
            <a:ext cx="3924266" cy="500253"/>
            <a:chOff x="921531" y="4634892"/>
            <a:chExt cx="3924266" cy="527009"/>
          </a:xfrm>
        </p:grpSpPr>
        <p:sp>
          <p:nvSpPr>
            <p:cNvPr id="40" name="TextBox 39"/>
            <p:cNvSpPr txBox="1"/>
            <p:nvPr/>
          </p:nvSpPr>
          <p:spPr>
            <a:xfrm>
              <a:off x="2603708" y="4792569"/>
              <a:ext cx="2242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Release the scheduler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rot="11934937">
              <a:off x="921531" y="4634892"/>
              <a:ext cx="1616358" cy="14427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30278" y="6280133"/>
            <a:ext cx="3362445" cy="369334"/>
            <a:chOff x="921531" y="4792570"/>
            <a:chExt cx="3362445" cy="389086"/>
          </a:xfrm>
        </p:grpSpPr>
        <p:sp>
          <p:nvSpPr>
            <p:cNvPr id="44" name="TextBox 43"/>
            <p:cNvSpPr txBox="1"/>
            <p:nvPr/>
          </p:nvSpPr>
          <p:spPr>
            <a:xfrm>
              <a:off x="2603708" y="4792570"/>
              <a:ext cx="1680268" cy="389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Close the buffer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 rot="11169705">
              <a:off x="921531" y="4830793"/>
              <a:ext cx="1616358" cy="144269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way…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these examples we were</a:t>
            </a:r>
          </a:p>
          <a:p>
            <a:pPr lvl="1"/>
            <a:r>
              <a:rPr lang="en-US" dirty="0" smtClean="0"/>
              <a:t>Polling for events in a buffer</a:t>
            </a:r>
          </a:p>
          <a:p>
            <a:pPr lvl="1"/>
            <a:r>
              <a:rPr lang="en-US" dirty="0" smtClean="0"/>
              <a:t>Polling for buffer descriptor pointers in a queue</a:t>
            </a:r>
          </a:p>
          <a:p>
            <a:pPr lvl="1"/>
            <a:r>
              <a:rPr lang="en-US" dirty="0" smtClean="0"/>
              <a:t>We could have used</a:t>
            </a:r>
          </a:p>
          <a:p>
            <a:pPr lvl="2"/>
            <a:r>
              <a:rPr lang="en-US" dirty="0" smtClean="0"/>
              <a:t>Signals to communicate that events were available</a:t>
            </a:r>
          </a:p>
          <a:p>
            <a:pPr lvl="2"/>
            <a:r>
              <a:rPr lang="en-US" dirty="0" smtClean="0"/>
              <a:t>Handlers to catch signals and start buffer readout</a:t>
            </a:r>
          </a:p>
          <a:p>
            <a:r>
              <a:rPr lang="en-US" dirty="0" smtClean="0"/>
              <a:t>If a buffer gets full</a:t>
            </a:r>
          </a:p>
          <a:p>
            <a:pPr lvl="1"/>
            <a:r>
              <a:rPr lang="en-US" dirty="0" smtClean="0"/>
              <a:t>Because:</a:t>
            </a:r>
          </a:p>
          <a:p>
            <a:pPr lvl="2"/>
            <a:r>
              <a:rPr lang="en-US" dirty="0" smtClean="0"/>
              <a:t>The output link throughput is too small</a:t>
            </a:r>
          </a:p>
          <a:p>
            <a:pPr lvl="2"/>
            <a:r>
              <a:rPr lang="en-US" dirty="0" smtClean="0"/>
              <a:t>There is a large peak in data rate</a:t>
            </a:r>
          </a:p>
          <a:p>
            <a:pPr lvl="1">
              <a:buClr>
                <a:srgbClr val="FF0000"/>
              </a:buClr>
              <a:buFont typeface="Symbol" pitchFamily="18" charset="2"/>
              <a:buChar char="Þ"/>
            </a:pPr>
            <a:r>
              <a:rPr lang="en-US" dirty="0" smtClean="0"/>
              <a:t>The buffer gets “busy” and generates back-</a:t>
            </a:r>
            <a:r>
              <a:rPr lang="en-US" dirty="0" smtClean="0"/>
              <a:t>pressure</a:t>
            </a:r>
            <a:endParaRPr lang="en-US" dirty="0" smtClean="0"/>
          </a:p>
          <a:p>
            <a:pPr lvl="2">
              <a:buClr>
                <a:srgbClr val="FF0000"/>
              </a:buClr>
              <a:buFont typeface="Symbol" pitchFamily="18" charset="2"/>
              <a:buChar char="Þ"/>
            </a:pPr>
            <a:r>
              <a:rPr lang="en-US" dirty="0" smtClean="0"/>
              <a:t>Thresholds must be set to accommodate events generated during busy transmission</a:t>
            </a:r>
            <a:endParaRPr lang="en-US" dirty="0" smtClean="0"/>
          </a:p>
          <a:p>
            <a:r>
              <a:rPr lang="en-US" dirty="0" smtClean="0"/>
              <a:t>These concepts are very general…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68"/>
            <a:ext cx="8229600" cy="1143000"/>
          </a:xfrm>
        </p:spPr>
        <p:txBody>
          <a:bodyPr/>
          <a:lstStyle/>
          <a:p>
            <a:r>
              <a:rPr lang="en-US" dirty="0" smtClean="0"/>
              <a:t>Event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903"/>
            <a:ext cx="8229600" cy="5218368"/>
          </a:xfrm>
        </p:spPr>
        <p:txBody>
          <a:bodyPr>
            <a:noAutofit/>
          </a:bodyPr>
          <a:lstStyle/>
          <a:p>
            <a:r>
              <a:rPr lang="en-US" sz="2400" dirty="0" smtClean="0"/>
              <a:t>Fragment header/trailer </a:t>
            </a:r>
          </a:p>
          <a:p>
            <a:pPr lvl="1"/>
            <a:r>
              <a:rPr lang="en-US" sz="2000" dirty="0" smtClean="0"/>
              <a:t>You will see that during exercise number 4</a:t>
            </a:r>
          </a:p>
          <a:p>
            <a:r>
              <a:rPr lang="en-US" sz="2400" dirty="0" smtClean="0"/>
              <a:t>Identify fragments and characteristics</a:t>
            </a:r>
          </a:p>
          <a:p>
            <a:pPr lvl="1"/>
            <a:r>
              <a:rPr lang="en-US" sz="2000" dirty="0" smtClean="0"/>
              <a:t>Useful for subsequent DAQ processes</a:t>
            </a:r>
          </a:p>
          <a:p>
            <a:pPr lvl="2"/>
            <a:r>
              <a:rPr lang="en-US" sz="1800" dirty="0" smtClean="0"/>
              <a:t>Event builder and online monitoring tasks</a:t>
            </a:r>
          </a:p>
          <a:p>
            <a:pPr lvl="1"/>
            <a:r>
              <a:rPr lang="en-US" sz="2000" dirty="0" smtClean="0"/>
              <a:t>Fragment origin is easily identified</a:t>
            </a:r>
            <a:endParaRPr lang="en-US" sz="1800" dirty="0" smtClean="0"/>
          </a:p>
          <a:p>
            <a:pPr lvl="2"/>
            <a:r>
              <a:rPr lang="en-US" sz="1800" dirty="0" smtClean="0"/>
              <a:t>Can help in identifying sources of problems</a:t>
            </a:r>
          </a:p>
          <a:p>
            <a:pPr lvl="1"/>
            <a:r>
              <a:rPr lang="en-US" sz="2000" dirty="0" smtClean="0"/>
              <a:t>Can (should) contain a trigger ID for event building</a:t>
            </a:r>
          </a:p>
          <a:p>
            <a:pPr lvl="1"/>
            <a:r>
              <a:rPr lang="en-US" sz="2000" dirty="0" smtClean="0"/>
              <a:t>Can (should) contain a status word</a:t>
            </a:r>
          </a:p>
          <a:p>
            <a:r>
              <a:rPr lang="en-US" sz="2400" dirty="0" smtClean="0"/>
              <a:t>Global event frame</a:t>
            </a:r>
          </a:p>
          <a:p>
            <a:pPr lvl="1"/>
            <a:r>
              <a:rPr lang="en-US" sz="2000" dirty="0" smtClean="0"/>
              <a:t>Give global information on the event</a:t>
            </a:r>
          </a:p>
          <a:p>
            <a:r>
              <a:rPr lang="en-US" sz="2400" dirty="0" smtClean="0"/>
              <a:t>Very important in networking</a:t>
            </a:r>
          </a:p>
          <a:p>
            <a:pPr lvl="2"/>
            <a:r>
              <a:rPr lang="en-US" sz="1800" dirty="0" smtClean="0"/>
              <a:t>Though you do not see that</a:t>
            </a:r>
          </a:p>
          <a:p>
            <a:pPr lvl="2"/>
            <a:r>
              <a:rPr lang="en-US" sz="1800" dirty="0" smtClean="0"/>
              <a:t>See </a:t>
            </a:r>
            <a:r>
              <a:rPr lang="en-US" sz="1800" dirty="0" smtClean="0"/>
              <a:t>networking</a:t>
            </a:r>
            <a:r>
              <a:rPr lang="en-US" sz="1800" dirty="0" smtClean="0"/>
              <a:t> </a:t>
            </a:r>
            <a:r>
              <a:rPr lang="en-US" sz="1800" dirty="0" smtClean="0"/>
              <a:t>lecture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5118" y="1702004"/>
            <a:ext cx="3966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typedef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struct</a:t>
            </a:r>
            <a:r>
              <a:rPr lang="en-US" sz="1600" dirty="0" smtClean="0">
                <a:latin typeface="Comic Sans MS" pitchFamily="66" charset="0"/>
              </a:rPr>
              <a:t> </a:t>
            </a:r>
          </a:p>
          <a:p>
            <a:r>
              <a:rPr lang="en-US" sz="1600" dirty="0" smtClean="0">
                <a:latin typeface="Comic Sans MS" pitchFamily="66" charset="0"/>
              </a:rPr>
              <a:t>      {</a:t>
            </a:r>
          </a:p>
          <a:p>
            <a:r>
              <a:rPr lang="en-US" sz="1600" dirty="0" smtClean="0">
                <a:latin typeface="Comic Sans MS" pitchFamily="66" charset="0"/>
              </a:rPr>
              <a:t>         </a:t>
            </a:r>
            <a:r>
              <a:rPr lang="en-US" sz="1600" dirty="0" err="1" smtClean="0">
                <a:latin typeface="Comic Sans MS" pitchFamily="66" charset="0"/>
              </a:rPr>
              <a:t>u_int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startOfHeaderMarker</a:t>
            </a:r>
            <a:r>
              <a:rPr lang="en-US" sz="1600" dirty="0" smtClean="0">
                <a:latin typeface="Comic Sans MS" pitchFamily="66" charset="0"/>
              </a:rPr>
              <a:t>;</a:t>
            </a:r>
          </a:p>
          <a:p>
            <a:r>
              <a:rPr lang="en-US" sz="1600" dirty="0" smtClean="0">
                <a:latin typeface="Comic Sans MS" pitchFamily="66" charset="0"/>
              </a:rPr>
              <a:t>         </a:t>
            </a:r>
            <a:r>
              <a:rPr lang="en-US" sz="1600" dirty="0" err="1" smtClean="0">
                <a:latin typeface="Comic Sans MS" pitchFamily="66" charset="0"/>
              </a:rPr>
              <a:t>u_int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totalFragmentsize</a:t>
            </a:r>
            <a:r>
              <a:rPr lang="en-US" sz="1600" dirty="0" smtClean="0">
                <a:latin typeface="Comic Sans MS" pitchFamily="66" charset="0"/>
              </a:rPr>
              <a:t>;</a:t>
            </a:r>
          </a:p>
          <a:p>
            <a:r>
              <a:rPr lang="en-US" sz="1600" dirty="0" smtClean="0">
                <a:latin typeface="Comic Sans MS" pitchFamily="66" charset="0"/>
              </a:rPr>
              <a:t>         </a:t>
            </a:r>
            <a:r>
              <a:rPr lang="en-US" sz="1600" dirty="0" err="1" smtClean="0">
                <a:latin typeface="Comic Sans MS" pitchFamily="66" charset="0"/>
              </a:rPr>
              <a:t>u_int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headerSize</a:t>
            </a:r>
            <a:r>
              <a:rPr lang="en-US" sz="1600" dirty="0" smtClean="0">
                <a:latin typeface="Comic Sans MS" pitchFamily="66" charset="0"/>
              </a:rPr>
              <a:t>;</a:t>
            </a:r>
          </a:p>
          <a:p>
            <a:r>
              <a:rPr lang="en-US" sz="1600" dirty="0" smtClean="0">
                <a:latin typeface="Comic Sans MS" pitchFamily="66" charset="0"/>
              </a:rPr>
              <a:t>         </a:t>
            </a:r>
            <a:r>
              <a:rPr lang="en-US" sz="1600" dirty="0" err="1" smtClean="0">
                <a:latin typeface="Comic Sans MS" pitchFamily="66" charset="0"/>
              </a:rPr>
              <a:t>u_int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formatVersionNumber</a:t>
            </a:r>
            <a:r>
              <a:rPr lang="en-US" sz="1600" dirty="0" smtClean="0">
                <a:latin typeface="Comic Sans MS" pitchFamily="66" charset="0"/>
              </a:rPr>
              <a:t>;</a:t>
            </a:r>
          </a:p>
          <a:p>
            <a:r>
              <a:rPr lang="en-US" sz="1600" dirty="0" smtClean="0">
                <a:latin typeface="Comic Sans MS" pitchFamily="66" charset="0"/>
              </a:rPr>
              <a:t>         </a:t>
            </a:r>
            <a:r>
              <a:rPr lang="en-US" sz="1600" dirty="0" err="1" smtClean="0">
                <a:latin typeface="Comic Sans MS" pitchFamily="66" charset="0"/>
              </a:rPr>
              <a:t>u_int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sourceIdentifier</a:t>
            </a:r>
            <a:r>
              <a:rPr lang="en-US" sz="1600" dirty="0" smtClean="0">
                <a:latin typeface="Comic Sans MS" pitchFamily="66" charset="0"/>
              </a:rPr>
              <a:t>;</a:t>
            </a:r>
          </a:p>
          <a:p>
            <a:r>
              <a:rPr lang="en-US" sz="1600" dirty="0" smtClean="0">
                <a:latin typeface="Comic Sans MS" pitchFamily="66" charset="0"/>
              </a:rPr>
              <a:t>         </a:t>
            </a:r>
            <a:r>
              <a:rPr lang="en-US" sz="1600" dirty="0" err="1" smtClean="0">
                <a:latin typeface="Comic Sans MS" pitchFamily="66" charset="0"/>
              </a:rPr>
              <a:t>u_int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numberOfStatusElements</a:t>
            </a:r>
            <a:r>
              <a:rPr lang="en-US" sz="1600" dirty="0" smtClean="0">
                <a:latin typeface="Comic Sans MS" pitchFamily="66" charset="0"/>
              </a:rPr>
              <a:t>;</a:t>
            </a:r>
          </a:p>
          <a:p>
            <a:r>
              <a:rPr lang="en-US" sz="1600" dirty="0" smtClean="0">
                <a:latin typeface="Comic Sans MS" pitchFamily="66" charset="0"/>
              </a:rPr>
              <a:t>      }  </a:t>
            </a:r>
            <a:r>
              <a:rPr lang="en-US" sz="1600" dirty="0" err="1" smtClean="0">
                <a:latin typeface="Comic Sans MS" pitchFamily="66" charset="0"/>
              </a:rPr>
              <a:t>GenericHeader</a:t>
            </a:r>
            <a:r>
              <a:rPr lang="en-US" sz="1600" dirty="0" smtClean="0">
                <a:latin typeface="Comic Sans MS" pitchFamily="66" charset="0"/>
              </a:rPr>
              <a:t>;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9847" y="1761565"/>
            <a:ext cx="2541494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</a:t>
            </a:r>
          </a:p>
          <a:p>
            <a:pPr algn="ctr"/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99847" y="1761565"/>
            <a:ext cx="2541494" cy="806823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13294" y="2581835"/>
            <a:ext cx="2528047" cy="551330"/>
          </a:xfrm>
          <a:prstGeom prst="rec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Status words</a:t>
            </a:r>
            <a:endParaRPr lang="en-US" dirty="0"/>
          </a:p>
        </p:txBody>
      </p:sp>
      <p:cxnSp>
        <p:nvCxnSpPr>
          <p:cNvPr id="8" name="Straight Connector 7"/>
          <p:cNvCxnSpPr>
            <a:stCxn id="5" idx="1"/>
            <a:endCxn id="3" idx="0"/>
          </p:cNvCxnSpPr>
          <p:nvPr/>
        </p:nvCxnSpPr>
        <p:spPr>
          <a:xfrm rot="10800000">
            <a:off x="2588559" y="1702005"/>
            <a:ext cx="2911288" cy="462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1"/>
          </p:cNvCxnSpPr>
          <p:nvPr/>
        </p:nvCxnSpPr>
        <p:spPr>
          <a:xfrm rot="10800000" flipV="1">
            <a:off x="4276165" y="2164977"/>
            <a:ext cx="1223682" cy="1707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Aim of this lecture is</a:t>
            </a:r>
          </a:p>
          <a:p>
            <a:pPr lvl="1"/>
            <a:r>
              <a:rPr lang="en-US" dirty="0" smtClean="0"/>
              <a:t>Give an overview of a medium-size DAQ</a:t>
            </a:r>
          </a:p>
          <a:p>
            <a:pPr lvl="2"/>
            <a:r>
              <a:rPr lang="en-US" dirty="0" smtClean="0"/>
              <a:t>Starting from the general picture given by W. </a:t>
            </a:r>
            <a:r>
              <a:rPr lang="en-US" dirty="0" err="1" smtClean="0"/>
              <a:t>Vandelli</a:t>
            </a:r>
            <a:endParaRPr lang="en-US" dirty="0" smtClean="0"/>
          </a:p>
          <a:p>
            <a:pPr lvl="1"/>
            <a:r>
              <a:rPr lang="en-US" dirty="0" smtClean="0"/>
              <a:t>Analyze its components </a:t>
            </a:r>
            <a:endParaRPr lang="en-US" dirty="0" smtClean="0"/>
          </a:p>
          <a:p>
            <a:pPr lvl="2"/>
            <a:r>
              <a:rPr lang="en-US" dirty="0" smtClean="0"/>
              <a:t>Using the concepts introduced by previous lectures</a:t>
            </a:r>
            <a:endParaRPr lang="en-US" dirty="0" smtClean="0"/>
          </a:p>
          <a:p>
            <a:pPr lvl="1"/>
            <a:r>
              <a:rPr lang="en-US" dirty="0" smtClean="0"/>
              <a:t>Introduce the main concepts of DAQ software</a:t>
            </a:r>
          </a:p>
          <a:p>
            <a:pPr lvl="2"/>
            <a:r>
              <a:rPr lang="en-US" dirty="0" smtClean="0"/>
              <a:t>As “bricks” to build larger system</a:t>
            </a:r>
          </a:p>
          <a:p>
            <a:pPr lvl="2"/>
            <a:r>
              <a:rPr lang="en-US" dirty="0" smtClean="0"/>
              <a:t>… with the help of some pseudo-code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Give more technical basis</a:t>
            </a:r>
          </a:p>
          <a:p>
            <a:pPr lvl="2"/>
            <a:r>
              <a:rPr lang="en-US" dirty="0" smtClean="0"/>
              <a:t>For the implementation of larger systems</a:t>
            </a:r>
          </a:p>
          <a:p>
            <a:pPr lvl="3"/>
            <a:r>
              <a:rPr lang="en-US" dirty="0" smtClean="0"/>
              <a:t>See S. </a:t>
            </a:r>
            <a:r>
              <a:rPr lang="en-US" dirty="0" err="1" smtClean="0"/>
              <a:t>Ballestrero’s</a:t>
            </a:r>
            <a:r>
              <a:rPr lang="en-US" dirty="0" smtClean="0"/>
              <a:t> and C. </a:t>
            </a:r>
            <a:r>
              <a:rPr lang="en-US" dirty="0" err="1" smtClean="0"/>
              <a:t>Schwick’s</a:t>
            </a:r>
            <a:r>
              <a:rPr lang="en-US" dirty="0" smtClean="0"/>
              <a:t> lectures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general buffer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3706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/>
              <a:t>Same basic idea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Use a pre-allocated memory pool to pass “events”</a:t>
            </a:r>
          </a:p>
          <a:p>
            <a:pPr>
              <a:lnSpc>
                <a:spcPts val="2800"/>
              </a:lnSpc>
            </a:pPr>
            <a:r>
              <a:rPr lang="en-US" sz="2800" dirty="0" smtClean="0"/>
              <a:t>Paged memory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Can be used to minimize pointer arithmetic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Convenient if event sizes are comparable</a:t>
            </a:r>
          </a:p>
          <a:p>
            <a:pPr lvl="2">
              <a:lnSpc>
                <a:spcPts val="2800"/>
              </a:lnSpc>
            </a:pPr>
            <a:r>
              <a:rPr lang="en-US" sz="2000" dirty="0" smtClean="0"/>
              <a:t>At the price of some memory</a:t>
            </a:r>
          </a:p>
          <a:p>
            <a:pPr>
              <a:lnSpc>
                <a:spcPts val="2800"/>
              </a:lnSpc>
            </a:pPr>
            <a:r>
              <a:rPr lang="en-US" sz="2800" dirty="0" smtClean="0"/>
              <a:t>Buffer descriptors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Built in an on-purpose pre-allocate memory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Pointers to descriptors are queued</a:t>
            </a:r>
            <a:endParaRPr lang="en-US" sz="2000" dirty="0" smtClean="0"/>
          </a:p>
          <a:p>
            <a:pPr>
              <a:lnSpc>
                <a:spcPts val="2800"/>
              </a:lnSpc>
            </a:pPr>
            <a:r>
              <a:rPr lang="en-US" sz="2800" dirty="0" smtClean="0"/>
              <a:t>Allows any number of input and output threads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paged memory pool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2474259"/>
            <a:ext cx="3697941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99847" y="2487706"/>
            <a:ext cx="2770094" cy="68580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779937" y="2817159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999572" y="2821642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1219207" y="2826125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438842" y="2830608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1658477" y="2821644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1878112" y="2799233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097747" y="280371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317382" y="2808199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537017" y="2812682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2734235" y="2794748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953870" y="2799231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173505" y="2803714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393140" y="2808197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3612775" y="2799233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832410" y="280371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4052045" y="2808199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99847" y="2487706"/>
            <a:ext cx="14791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52247" y="2492189"/>
            <a:ext cx="14791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91200" y="2483225"/>
            <a:ext cx="14791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43600" y="2485657"/>
            <a:ext cx="14791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0" y="2492191"/>
            <a:ext cx="14791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00953" y="2474259"/>
            <a:ext cx="874059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43000" y="4437531"/>
            <a:ext cx="1694329" cy="605118"/>
          </a:xfrm>
          <a:prstGeom prst="ellips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Writer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17758" y="4455461"/>
            <a:ext cx="1694329" cy="6051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Reader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589200" y="3177992"/>
            <a:ext cx="3580759" cy="1348157"/>
            <a:chOff x="2589200" y="3177992"/>
            <a:chExt cx="3580759" cy="1348157"/>
          </a:xfrm>
        </p:grpSpPr>
        <p:cxnSp>
          <p:nvCxnSpPr>
            <p:cNvPr id="39" name="Straight Arrow Connector 38"/>
            <p:cNvCxnSpPr>
              <a:stCxn id="35" idx="7"/>
              <a:endCxn id="28" idx="2"/>
            </p:cNvCxnSpPr>
            <p:nvPr/>
          </p:nvCxnSpPr>
          <p:spPr>
            <a:xfrm rot="5400000" flipH="1" flipV="1">
              <a:off x="3705501" y="2061691"/>
              <a:ext cx="1348157" cy="35807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20341120">
              <a:off x="3314461" y="3648037"/>
              <a:ext cx="16866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Create descriptor</a:t>
              </a:r>
              <a:endParaRPr lang="en-US" sz="1400" dirty="0">
                <a:latin typeface="Comic Sans MS" pitchFamily="66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782305" y="2479729"/>
            <a:ext cx="216976" cy="681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96035" y="1348357"/>
            <a:ext cx="4262718" cy="1919279"/>
            <a:chOff x="1896035" y="1348357"/>
            <a:chExt cx="4262718" cy="1919279"/>
          </a:xfrm>
        </p:grpSpPr>
        <p:sp>
          <p:nvSpPr>
            <p:cNvPr id="44" name="Arc 43"/>
            <p:cNvSpPr/>
            <p:nvPr/>
          </p:nvSpPr>
          <p:spPr>
            <a:xfrm>
              <a:off x="1896035" y="1667436"/>
              <a:ext cx="4262718" cy="1600200"/>
            </a:xfrm>
            <a:prstGeom prst="arc">
              <a:avLst>
                <a:gd name="adj1" fmla="val 10824065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omic Sans MS" pitchFamily="66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39150" y="1348357"/>
              <a:ext cx="15552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Reserve memory</a:t>
              </a:r>
              <a:endParaRPr lang="en-US" sz="1400" dirty="0">
                <a:latin typeface="Comic Sans MS" pitchFamily="66" charset="0"/>
              </a:endParaRPr>
            </a:p>
          </p:txBody>
        </p:sp>
      </p:grpSp>
      <p:cxnSp>
        <p:nvCxnSpPr>
          <p:cNvPr id="50" name="Straight Arrow Connector 49"/>
          <p:cNvCxnSpPr>
            <a:stCxn id="35" idx="0"/>
            <a:endCxn id="46" idx="2"/>
          </p:cNvCxnSpPr>
          <p:nvPr/>
        </p:nvCxnSpPr>
        <p:spPr>
          <a:xfrm rot="16200000" flipV="1">
            <a:off x="1302541" y="3749907"/>
            <a:ext cx="1275877" cy="99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2586620" y="3175412"/>
            <a:ext cx="3580759" cy="1348157"/>
            <a:chOff x="2589200" y="3162494"/>
            <a:chExt cx="3580759" cy="1348157"/>
          </a:xfrm>
        </p:grpSpPr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3705501" y="2046193"/>
              <a:ext cx="1348157" cy="35807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rot="20341120">
              <a:off x="3447510" y="3648037"/>
              <a:ext cx="1420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Buffer release</a:t>
              </a:r>
              <a:endParaRPr lang="en-US" sz="1400" dirty="0">
                <a:latin typeface="Comic Sans MS" pitchFamily="66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750590" y="4819973"/>
            <a:ext cx="821410" cy="17048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748010" y="4972373"/>
            <a:ext cx="821410" cy="17048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745430" y="5124773"/>
            <a:ext cx="821410" cy="17048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756297" y="5277173"/>
            <a:ext cx="821410" cy="17048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755768" y="5445071"/>
            <a:ext cx="821410" cy="17048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4577179" y="3177991"/>
            <a:ext cx="1592781" cy="2352321"/>
            <a:chOff x="4577179" y="3177991"/>
            <a:chExt cx="1592781" cy="2352321"/>
          </a:xfrm>
        </p:grpSpPr>
        <p:cxnSp>
          <p:nvCxnSpPr>
            <p:cNvPr id="62" name="Straight Arrow Connector 61"/>
            <p:cNvCxnSpPr>
              <a:stCxn id="28" idx="2"/>
              <a:endCxn id="58" idx="3"/>
            </p:cNvCxnSpPr>
            <p:nvPr/>
          </p:nvCxnSpPr>
          <p:spPr>
            <a:xfrm rot="5400000">
              <a:off x="4197409" y="3557761"/>
              <a:ext cx="2352321" cy="15927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18233278">
              <a:off x="4265531" y="4110165"/>
              <a:ext cx="1999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Queue buffer pointer</a:t>
              </a:r>
              <a:endParaRPr lang="en-US" sz="1400" dirty="0">
                <a:latin typeface="Comic Sans MS" pitchFamily="66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898373" y="2487177"/>
            <a:ext cx="1100908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stCxn id="54" idx="3"/>
            <a:endCxn id="36" idx="2"/>
          </p:cNvCxnSpPr>
          <p:nvPr/>
        </p:nvCxnSpPr>
        <p:spPr>
          <a:xfrm flipV="1">
            <a:off x="4572000" y="4758020"/>
            <a:ext cx="945758" cy="147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6" idx="0"/>
            <a:endCxn id="24" idx="2"/>
          </p:cNvCxnSpPr>
          <p:nvPr/>
        </p:nvCxnSpPr>
        <p:spPr>
          <a:xfrm rot="16200000" flipV="1">
            <a:off x="5328388" y="3418925"/>
            <a:ext cx="1281955" cy="791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15345" y="2487177"/>
            <a:ext cx="874059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96339" y="2477149"/>
            <a:ext cx="216976" cy="681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36" idx="1"/>
            <a:endCxn id="71" idx="2"/>
          </p:cNvCxnSpPr>
          <p:nvPr/>
        </p:nvCxnSpPr>
        <p:spPr>
          <a:xfrm rot="16200000" flipV="1">
            <a:off x="2692855" y="1471046"/>
            <a:ext cx="1385004" cy="4761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32144" y="5687884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Queue (or vector)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46" grpId="0" animBg="1"/>
      <p:bldP spid="46" grpId="1" animBg="1"/>
      <p:bldP spid="54" grpId="0" animBg="1"/>
      <p:bldP spid="58" grpId="0" animBg="1"/>
      <p:bldP spid="65" grpId="1" animBg="1"/>
      <p:bldP spid="65" grpId="2" animBg="1"/>
      <p:bldP spid="70" grpId="0" animBg="1"/>
      <p:bldP spid="71" grpId="0" animBg="1"/>
      <p:bldP spid="7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02"/>
            <a:ext cx="8229600" cy="801127"/>
          </a:xfrm>
        </p:spPr>
        <p:txBody>
          <a:bodyPr/>
          <a:lstStyle/>
          <a:p>
            <a:r>
              <a:rPr lang="en-US" dirty="0" smtClean="0"/>
              <a:t>Generic readout application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32965" y="1936380"/>
            <a:ext cx="6082527" cy="3635189"/>
            <a:chOff x="1573306" y="2729753"/>
            <a:chExt cx="6082527" cy="3635189"/>
          </a:xfrm>
        </p:grpSpPr>
        <p:grpSp>
          <p:nvGrpSpPr>
            <p:cNvPr id="10" name="Group 9"/>
            <p:cNvGrpSpPr/>
            <p:nvPr/>
          </p:nvGrpSpPr>
          <p:grpSpPr>
            <a:xfrm>
              <a:off x="1573306" y="2729753"/>
              <a:ext cx="5951167" cy="3630706"/>
              <a:chOff x="1573306" y="2729753"/>
              <a:chExt cx="5951167" cy="363070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73306" y="2729753"/>
                <a:ext cx="5951167" cy="3630706"/>
                <a:chOff x="1573306" y="2729753"/>
                <a:chExt cx="5951167" cy="3630706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694332" y="2801546"/>
                  <a:ext cx="5830141" cy="34418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1573306" y="2729753"/>
                  <a:ext cx="121023" cy="36307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5056094" y="5795682"/>
                <a:ext cx="1613647" cy="2151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Input Handler </a:t>
                </a:r>
                <a:endParaRPr lang="en-US" sz="1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19165" y="5271247"/>
                <a:ext cx="874059" cy="2017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534810" y="2734236"/>
              <a:ext cx="121023" cy="3630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Configurable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836"/>
            <a:ext cx="8229600" cy="17212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Ambitious idea</a:t>
            </a:r>
          </a:p>
          <a:p>
            <a:pPr lvl="1"/>
            <a:r>
              <a:rPr lang="en-US" dirty="0" smtClean="0"/>
              <a:t>Support all the systems with a single application</a:t>
            </a:r>
          </a:p>
          <a:p>
            <a:pPr lvl="2"/>
            <a:r>
              <a:rPr lang="en-US" dirty="0" smtClean="0"/>
              <a:t>Through plug-in mechanism</a:t>
            </a:r>
          </a:p>
          <a:p>
            <a:pPr lvl="2"/>
            <a:r>
              <a:rPr lang="en-US" dirty="0" smtClean="0"/>
              <a:t>Requires a configuration mechanism</a:t>
            </a:r>
          </a:p>
          <a:p>
            <a:pPr lvl="2"/>
            <a:r>
              <a:rPr lang="en-US" dirty="0" smtClean="0"/>
              <a:t>You will (not) see an example in exercise 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330" y="3182960"/>
            <a:ext cx="4303339" cy="345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156"/>
            <a:ext cx="8229600" cy="1143000"/>
          </a:xfrm>
        </p:spPr>
        <p:txBody>
          <a:bodyPr/>
          <a:lstStyle/>
          <a:p>
            <a:r>
              <a:rPr lang="en-US" dirty="0" smtClean="0"/>
              <a:t>Some basic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347"/>
            <a:ext cx="8229600" cy="5284921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/>
              <a:t>We introduced basic elements of IPC…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Signals and signal catching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Shared memories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Semaphores (or </a:t>
            </a:r>
            <a:r>
              <a:rPr lang="en-US" sz="2400" dirty="0" err="1" smtClean="0"/>
              <a:t>mutexes</a:t>
            </a:r>
            <a:r>
              <a:rPr lang="en-US" sz="2400" dirty="0" smtClean="0"/>
              <a:t>)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Message queues</a:t>
            </a:r>
          </a:p>
          <a:p>
            <a:pPr>
              <a:lnSpc>
                <a:spcPts val="2800"/>
              </a:lnSpc>
            </a:pPr>
            <a:r>
              <a:rPr lang="en-US" sz="2800" dirty="0" smtClean="0"/>
              <a:t>…and some standard DAQ concepts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Trigger, busy, back-pressure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Synchronous </a:t>
            </a:r>
            <a:r>
              <a:rPr lang="en-US" sz="2400" dirty="0" err="1" smtClean="0"/>
              <a:t>vs</a:t>
            </a:r>
            <a:r>
              <a:rPr lang="en-US" sz="2400" dirty="0" smtClean="0"/>
              <a:t> asynchronous systems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Polling </a:t>
            </a:r>
            <a:r>
              <a:rPr lang="en-US" sz="2400" dirty="0" err="1" smtClean="0"/>
              <a:t>vs</a:t>
            </a:r>
            <a:r>
              <a:rPr lang="en-US" sz="2400" dirty="0" smtClean="0"/>
              <a:t> interrupts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Real time programming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Event framing</a:t>
            </a:r>
          </a:p>
          <a:p>
            <a:pPr lvl="1">
              <a:lnSpc>
                <a:spcPts val="2800"/>
              </a:lnSpc>
            </a:pPr>
            <a:r>
              <a:rPr lang="en-US" sz="2400" dirty="0" smtClean="0"/>
              <a:t>Memory management</a:t>
            </a:r>
          </a:p>
          <a:p>
            <a:pPr lvl="1">
              <a:lnSpc>
                <a:spcPts val="2800"/>
              </a:lnSpc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you find in the lab?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Theory at work…</a:t>
            </a:r>
          </a:p>
          <a:p>
            <a:r>
              <a:rPr lang="en-US" dirty="0" smtClean="0"/>
              <a:t>Exercise 4</a:t>
            </a:r>
          </a:p>
          <a:p>
            <a:pPr lvl="1"/>
            <a:r>
              <a:rPr lang="en-US" dirty="0" smtClean="0"/>
              <a:t>Simple DAQ with</a:t>
            </a:r>
          </a:p>
          <a:p>
            <a:pPr lvl="2"/>
            <a:r>
              <a:rPr lang="en-US" dirty="0" smtClean="0"/>
              <a:t>VME crate controller</a:t>
            </a:r>
          </a:p>
          <a:p>
            <a:pPr lvl="2"/>
            <a:r>
              <a:rPr lang="en-US" dirty="0" smtClean="0"/>
              <a:t>CORBO module</a:t>
            </a:r>
          </a:p>
          <a:p>
            <a:pPr lvl="3"/>
            <a:r>
              <a:rPr lang="en-US" dirty="0" smtClean="0"/>
              <a:t>Upon trigger reception</a:t>
            </a:r>
          </a:p>
          <a:p>
            <a:pPr lvl="4"/>
            <a:r>
              <a:rPr lang="en-US" dirty="0" smtClean="0"/>
              <a:t>Sets busy</a:t>
            </a:r>
          </a:p>
          <a:p>
            <a:pPr lvl="4"/>
            <a:r>
              <a:rPr lang="en-US" dirty="0" smtClean="0"/>
              <a:t>Sends a VME interrupt</a:t>
            </a:r>
          </a:p>
          <a:p>
            <a:pPr lvl="4"/>
            <a:r>
              <a:rPr lang="en-US" dirty="0" smtClean="0"/>
              <a:t>Latch the trigger in a register</a:t>
            </a:r>
          </a:p>
          <a:p>
            <a:pPr lvl="2"/>
            <a:r>
              <a:rPr lang="en-US" dirty="0" smtClean="0"/>
              <a:t>QDC</a:t>
            </a:r>
          </a:p>
          <a:p>
            <a:pPr lvl="2"/>
            <a:r>
              <a:rPr lang="en-US" dirty="0" smtClean="0"/>
              <a:t>TDC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585" y="1613648"/>
            <a:ext cx="2565402" cy="451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building</a:t>
            </a:r>
            <a:endParaRPr lang="en-US" dirty="0"/>
          </a:p>
        </p:txBody>
      </p:sp>
      <p:grpSp>
        <p:nvGrpSpPr>
          <p:cNvPr id="790" name="Group 341"/>
          <p:cNvGrpSpPr>
            <a:grpSpLocks/>
          </p:cNvGrpSpPr>
          <p:nvPr/>
        </p:nvGrpSpPr>
        <p:grpSpPr bwMode="auto">
          <a:xfrm>
            <a:off x="5407025" y="3608388"/>
            <a:ext cx="2136775" cy="547687"/>
            <a:chOff x="1975" y="1944"/>
            <a:chExt cx="1787" cy="415"/>
          </a:xfrm>
        </p:grpSpPr>
        <p:sp>
          <p:nvSpPr>
            <p:cNvPr id="791" name="Line 342"/>
            <p:cNvSpPr>
              <a:spLocks noChangeShapeType="1"/>
            </p:cNvSpPr>
            <p:nvPr/>
          </p:nvSpPr>
          <p:spPr bwMode="auto">
            <a:xfrm>
              <a:off x="1982" y="1944"/>
              <a:ext cx="494" cy="40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43"/>
            <p:cNvSpPr>
              <a:spLocks noChangeShapeType="1"/>
            </p:cNvSpPr>
            <p:nvPr/>
          </p:nvSpPr>
          <p:spPr bwMode="auto">
            <a:xfrm flipH="1">
              <a:off x="2222" y="1944"/>
              <a:ext cx="4" cy="41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44"/>
            <p:cNvSpPr>
              <a:spLocks noChangeShapeType="1"/>
            </p:cNvSpPr>
            <p:nvPr/>
          </p:nvSpPr>
          <p:spPr bwMode="auto">
            <a:xfrm flipH="1">
              <a:off x="1975" y="1944"/>
              <a:ext cx="499" cy="415"/>
            </a:xfrm>
            <a:prstGeom prst="line">
              <a:avLst/>
            </a:prstGeom>
            <a:noFill/>
            <a:ln w="19050">
              <a:solidFill>
                <a:srgbClr val="02E0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45"/>
            <p:cNvSpPr>
              <a:spLocks noChangeShapeType="1"/>
            </p:cNvSpPr>
            <p:nvPr/>
          </p:nvSpPr>
          <p:spPr bwMode="auto">
            <a:xfrm>
              <a:off x="2725" y="1944"/>
              <a:ext cx="1031" cy="409"/>
            </a:xfrm>
            <a:prstGeom prst="line">
              <a:avLst/>
            </a:prstGeom>
            <a:noFill/>
            <a:ln w="19050">
              <a:solidFill>
                <a:srgbClr val="A321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46"/>
            <p:cNvSpPr>
              <a:spLocks noChangeShapeType="1"/>
            </p:cNvSpPr>
            <p:nvPr/>
          </p:nvSpPr>
          <p:spPr bwMode="auto">
            <a:xfrm flipH="1">
              <a:off x="3510" y="1944"/>
              <a:ext cx="0" cy="41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47"/>
            <p:cNvSpPr>
              <a:spLocks noChangeShapeType="1"/>
            </p:cNvSpPr>
            <p:nvPr/>
          </p:nvSpPr>
          <p:spPr bwMode="auto">
            <a:xfrm flipH="1">
              <a:off x="2718" y="1944"/>
              <a:ext cx="1044" cy="409"/>
            </a:xfrm>
            <a:prstGeom prst="line">
              <a:avLst/>
            </a:prstGeom>
            <a:noFill/>
            <a:ln w="19050">
              <a:solidFill>
                <a:srgbClr val="DCF71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7" name="AutoShape 136"/>
          <p:cNvSpPr>
            <a:spLocks noChangeArrowheads="1"/>
          </p:cNvSpPr>
          <p:nvPr/>
        </p:nvSpPr>
        <p:spPr bwMode="auto">
          <a:xfrm>
            <a:off x="5295900" y="3611563"/>
            <a:ext cx="2379663" cy="536575"/>
          </a:xfrm>
          <a:prstGeom prst="roundRect">
            <a:avLst>
              <a:gd name="adj" fmla="val 785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1113">
            <a:solidFill>
              <a:srgbClr val="55555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" name="Line 192"/>
          <p:cNvSpPr>
            <a:spLocks noChangeShapeType="1"/>
          </p:cNvSpPr>
          <p:nvPr/>
        </p:nvSpPr>
        <p:spPr bwMode="auto">
          <a:xfrm flipH="1">
            <a:off x="5416550" y="3611563"/>
            <a:ext cx="14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" name="Line 205"/>
          <p:cNvSpPr>
            <a:spLocks noChangeShapeType="1"/>
          </p:cNvSpPr>
          <p:nvPr/>
        </p:nvSpPr>
        <p:spPr bwMode="auto">
          <a:xfrm>
            <a:off x="6303963" y="36083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0" name="Group 206"/>
          <p:cNvGrpSpPr>
            <a:grpSpLocks/>
          </p:cNvGrpSpPr>
          <p:nvPr/>
        </p:nvGrpSpPr>
        <p:grpSpPr bwMode="auto">
          <a:xfrm>
            <a:off x="5403850" y="3608388"/>
            <a:ext cx="2143125" cy="563562"/>
            <a:chOff x="1972" y="1944"/>
            <a:chExt cx="1793" cy="427"/>
          </a:xfrm>
        </p:grpSpPr>
        <p:grpSp>
          <p:nvGrpSpPr>
            <p:cNvPr id="801" name="Group 207"/>
            <p:cNvGrpSpPr>
              <a:grpSpLocks/>
            </p:cNvGrpSpPr>
            <p:nvPr/>
          </p:nvGrpSpPr>
          <p:grpSpPr bwMode="auto">
            <a:xfrm>
              <a:off x="1982" y="1944"/>
              <a:ext cx="1774" cy="417"/>
              <a:chOff x="1982" y="1944"/>
              <a:chExt cx="1774" cy="417"/>
            </a:xfrm>
          </p:grpSpPr>
          <p:sp>
            <p:nvSpPr>
              <p:cNvPr id="838" name="Line 208"/>
              <p:cNvSpPr>
                <a:spLocks noChangeShapeType="1"/>
              </p:cNvSpPr>
              <p:nvPr/>
            </p:nvSpPr>
            <p:spPr bwMode="auto">
              <a:xfrm flipH="1">
                <a:off x="2224" y="1946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" name="Line 209"/>
              <p:cNvSpPr>
                <a:spLocks noChangeShapeType="1"/>
              </p:cNvSpPr>
              <p:nvPr/>
            </p:nvSpPr>
            <p:spPr bwMode="auto">
              <a:xfrm>
                <a:off x="2224" y="1946"/>
                <a:ext cx="244" cy="41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" name="Line 210"/>
              <p:cNvSpPr>
                <a:spLocks noChangeShapeType="1"/>
              </p:cNvSpPr>
              <p:nvPr/>
            </p:nvSpPr>
            <p:spPr bwMode="auto">
              <a:xfrm>
                <a:off x="2224" y="1946"/>
                <a:ext cx="488" cy="40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" name="Line 211"/>
              <p:cNvSpPr>
                <a:spLocks noChangeShapeType="1"/>
              </p:cNvSpPr>
              <p:nvPr/>
            </p:nvSpPr>
            <p:spPr bwMode="auto">
              <a:xfrm>
                <a:off x="2230" y="1946"/>
                <a:ext cx="1526" cy="40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" name="Line 212"/>
              <p:cNvSpPr>
                <a:spLocks noChangeShapeType="1"/>
              </p:cNvSpPr>
              <p:nvPr/>
            </p:nvSpPr>
            <p:spPr bwMode="auto">
              <a:xfrm flipH="1">
                <a:off x="1982" y="1944"/>
                <a:ext cx="244" cy="41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" name="Line 213"/>
              <p:cNvSpPr>
                <a:spLocks noChangeShapeType="1"/>
              </p:cNvSpPr>
              <p:nvPr/>
            </p:nvSpPr>
            <p:spPr bwMode="auto">
              <a:xfrm>
                <a:off x="2226" y="1944"/>
                <a:ext cx="1288" cy="40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02" name="Group 214"/>
            <p:cNvGrpSpPr>
              <a:grpSpLocks/>
            </p:cNvGrpSpPr>
            <p:nvPr/>
          </p:nvGrpSpPr>
          <p:grpSpPr bwMode="auto">
            <a:xfrm>
              <a:off x="1972" y="1944"/>
              <a:ext cx="1793" cy="427"/>
              <a:chOff x="1972" y="1944"/>
              <a:chExt cx="1793" cy="427"/>
            </a:xfrm>
          </p:grpSpPr>
          <p:grpSp>
            <p:nvGrpSpPr>
              <p:cNvPr id="803" name="Group 215"/>
              <p:cNvGrpSpPr>
                <a:grpSpLocks/>
              </p:cNvGrpSpPr>
              <p:nvPr/>
            </p:nvGrpSpPr>
            <p:grpSpPr bwMode="auto">
              <a:xfrm>
                <a:off x="1982" y="1944"/>
                <a:ext cx="1780" cy="415"/>
                <a:chOff x="1982" y="1944"/>
                <a:chExt cx="1780" cy="415"/>
              </a:xfrm>
            </p:grpSpPr>
            <p:sp>
              <p:nvSpPr>
                <p:cNvPr id="832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982" y="194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" name="Line 217"/>
                <p:cNvSpPr>
                  <a:spLocks noChangeShapeType="1"/>
                </p:cNvSpPr>
                <p:nvPr/>
              </p:nvSpPr>
              <p:spPr bwMode="auto">
                <a:xfrm>
                  <a:off x="1982" y="1944"/>
                  <a:ext cx="244" cy="415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4" name="Line 218"/>
                <p:cNvSpPr>
                  <a:spLocks noChangeShapeType="1"/>
                </p:cNvSpPr>
                <p:nvPr/>
              </p:nvSpPr>
              <p:spPr bwMode="auto">
                <a:xfrm>
                  <a:off x="1982" y="1944"/>
                  <a:ext cx="488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5" name="Line 219"/>
                <p:cNvSpPr>
                  <a:spLocks noChangeShapeType="1"/>
                </p:cNvSpPr>
                <p:nvPr/>
              </p:nvSpPr>
              <p:spPr bwMode="auto">
                <a:xfrm>
                  <a:off x="1982" y="1944"/>
                  <a:ext cx="743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6" name="Line 220"/>
                <p:cNvSpPr>
                  <a:spLocks noChangeShapeType="1"/>
                </p:cNvSpPr>
                <p:nvPr/>
              </p:nvSpPr>
              <p:spPr bwMode="auto">
                <a:xfrm>
                  <a:off x="1988" y="1944"/>
                  <a:ext cx="1526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7" name="Line 221"/>
                <p:cNvSpPr>
                  <a:spLocks noChangeShapeType="1"/>
                </p:cNvSpPr>
                <p:nvPr/>
              </p:nvSpPr>
              <p:spPr bwMode="auto">
                <a:xfrm>
                  <a:off x="1988" y="1944"/>
                  <a:ext cx="1774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4" name="Group 222"/>
              <p:cNvGrpSpPr>
                <a:grpSpLocks/>
              </p:cNvGrpSpPr>
              <p:nvPr/>
            </p:nvGrpSpPr>
            <p:grpSpPr bwMode="auto">
              <a:xfrm>
                <a:off x="1982" y="1944"/>
                <a:ext cx="1774" cy="421"/>
                <a:chOff x="1982" y="1944"/>
                <a:chExt cx="1774" cy="421"/>
              </a:xfrm>
            </p:grpSpPr>
            <p:sp>
              <p:nvSpPr>
                <p:cNvPr id="826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2466" y="1952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7" name="Line 224"/>
                <p:cNvSpPr>
                  <a:spLocks noChangeShapeType="1"/>
                </p:cNvSpPr>
                <p:nvPr/>
              </p:nvSpPr>
              <p:spPr bwMode="auto">
                <a:xfrm>
                  <a:off x="2466" y="1952"/>
                  <a:ext cx="244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8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2213" y="1950"/>
                  <a:ext cx="255" cy="415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" name="Line 226"/>
                <p:cNvSpPr>
                  <a:spLocks noChangeShapeType="1"/>
                </p:cNvSpPr>
                <p:nvPr/>
              </p:nvSpPr>
              <p:spPr bwMode="auto">
                <a:xfrm>
                  <a:off x="2468" y="1950"/>
                  <a:ext cx="1288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1982" y="1944"/>
                  <a:ext cx="488" cy="415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" name="Line 228"/>
                <p:cNvSpPr>
                  <a:spLocks noChangeShapeType="1"/>
                </p:cNvSpPr>
                <p:nvPr/>
              </p:nvSpPr>
              <p:spPr bwMode="auto">
                <a:xfrm>
                  <a:off x="2470" y="1944"/>
                  <a:ext cx="1044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5" name="Group 229"/>
              <p:cNvGrpSpPr>
                <a:grpSpLocks/>
              </p:cNvGrpSpPr>
              <p:nvPr/>
            </p:nvGrpSpPr>
            <p:grpSpPr bwMode="auto">
              <a:xfrm>
                <a:off x="1982" y="1944"/>
                <a:ext cx="1783" cy="427"/>
                <a:chOff x="1982" y="1944"/>
                <a:chExt cx="1783" cy="427"/>
              </a:xfrm>
            </p:grpSpPr>
            <p:sp>
              <p:nvSpPr>
                <p:cNvPr id="820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2717" y="1958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2464" y="1956"/>
                  <a:ext cx="255" cy="415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2224" y="1950"/>
                  <a:ext cx="497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" name="Line 233"/>
                <p:cNvSpPr>
                  <a:spLocks noChangeShapeType="1"/>
                </p:cNvSpPr>
                <p:nvPr/>
              </p:nvSpPr>
              <p:spPr bwMode="auto">
                <a:xfrm>
                  <a:off x="2721" y="1950"/>
                  <a:ext cx="1044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" name="Line 234"/>
                <p:cNvSpPr>
                  <a:spLocks noChangeShapeType="1"/>
                </p:cNvSpPr>
                <p:nvPr/>
              </p:nvSpPr>
              <p:spPr bwMode="auto">
                <a:xfrm>
                  <a:off x="2719" y="1944"/>
                  <a:ext cx="795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1982" y="1944"/>
                  <a:ext cx="743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6" name="Group 236"/>
              <p:cNvGrpSpPr>
                <a:grpSpLocks/>
              </p:cNvGrpSpPr>
              <p:nvPr/>
            </p:nvGrpSpPr>
            <p:grpSpPr bwMode="auto">
              <a:xfrm>
                <a:off x="1988" y="1944"/>
                <a:ext cx="1768" cy="415"/>
                <a:chOff x="1988" y="1944"/>
                <a:chExt cx="1768" cy="415"/>
              </a:xfrm>
            </p:grpSpPr>
            <p:sp>
              <p:nvSpPr>
                <p:cNvPr id="814" name="Line 237"/>
                <p:cNvSpPr>
                  <a:spLocks noChangeShapeType="1"/>
                </p:cNvSpPr>
                <p:nvPr/>
              </p:nvSpPr>
              <p:spPr bwMode="auto">
                <a:xfrm>
                  <a:off x="3515" y="1944"/>
                  <a:ext cx="241" cy="415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5" name="Line 238"/>
                <p:cNvSpPr>
                  <a:spLocks noChangeShapeType="1"/>
                </p:cNvSpPr>
                <p:nvPr/>
              </p:nvSpPr>
              <p:spPr bwMode="auto">
                <a:xfrm flipH="1">
                  <a:off x="3514" y="1944"/>
                  <a:ext cx="1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6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2721" y="1944"/>
                  <a:ext cx="794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7" name="Line 240"/>
                <p:cNvSpPr>
                  <a:spLocks noChangeShapeType="1"/>
                </p:cNvSpPr>
                <p:nvPr/>
              </p:nvSpPr>
              <p:spPr bwMode="auto">
                <a:xfrm flipH="1">
                  <a:off x="2466" y="1944"/>
                  <a:ext cx="1049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8" name="Line 241"/>
                <p:cNvSpPr>
                  <a:spLocks noChangeShapeType="1"/>
                </p:cNvSpPr>
                <p:nvPr/>
              </p:nvSpPr>
              <p:spPr bwMode="auto">
                <a:xfrm flipH="1">
                  <a:off x="2224" y="1944"/>
                  <a:ext cx="1291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1988" y="1944"/>
                  <a:ext cx="1526" cy="415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7" name="Group 243"/>
              <p:cNvGrpSpPr>
                <a:grpSpLocks/>
              </p:cNvGrpSpPr>
              <p:nvPr/>
            </p:nvGrpSpPr>
            <p:grpSpPr bwMode="auto">
              <a:xfrm>
                <a:off x="1972" y="1944"/>
                <a:ext cx="1785" cy="409"/>
                <a:chOff x="1972" y="1944"/>
                <a:chExt cx="1785" cy="409"/>
              </a:xfrm>
            </p:grpSpPr>
            <p:sp>
              <p:nvSpPr>
                <p:cNvPr id="808" name="Line 244"/>
                <p:cNvSpPr>
                  <a:spLocks noChangeShapeType="1"/>
                </p:cNvSpPr>
                <p:nvPr/>
              </p:nvSpPr>
              <p:spPr bwMode="auto">
                <a:xfrm flipH="1">
                  <a:off x="3756" y="1944"/>
                  <a:ext cx="1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2708" y="1944"/>
                  <a:ext cx="1049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2449" y="1944"/>
                  <a:ext cx="1308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1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2213" y="1944"/>
                  <a:ext cx="1543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2" name="Line 248"/>
                <p:cNvSpPr>
                  <a:spLocks noChangeShapeType="1"/>
                </p:cNvSpPr>
                <p:nvPr/>
              </p:nvSpPr>
              <p:spPr bwMode="auto">
                <a:xfrm flipH="1">
                  <a:off x="3514" y="1944"/>
                  <a:ext cx="242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3" name="Line 249"/>
                <p:cNvSpPr>
                  <a:spLocks noChangeShapeType="1"/>
                </p:cNvSpPr>
                <p:nvPr/>
              </p:nvSpPr>
              <p:spPr bwMode="auto">
                <a:xfrm flipH="1">
                  <a:off x="1972" y="1944"/>
                  <a:ext cx="1784" cy="4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44" name="Line 251"/>
          <p:cNvSpPr>
            <a:spLocks noChangeShapeType="1"/>
          </p:cNvSpPr>
          <p:nvPr/>
        </p:nvSpPr>
        <p:spPr bwMode="auto">
          <a:xfrm flipH="1">
            <a:off x="5422900" y="3598863"/>
            <a:ext cx="0" cy="555625"/>
          </a:xfrm>
          <a:prstGeom prst="line">
            <a:avLst/>
          </a:prstGeom>
          <a:noFill/>
          <a:ln w="19050">
            <a:solidFill>
              <a:srgbClr val="00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5" name="Group 260"/>
          <p:cNvGrpSpPr>
            <a:grpSpLocks/>
          </p:cNvGrpSpPr>
          <p:nvPr/>
        </p:nvGrpSpPr>
        <p:grpSpPr bwMode="auto">
          <a:xfrm>
            <a:off x="5407025" y="3608388"/>
            <a:ext cx="300038" cy="539750"/>
            <a:chOff x="1975" y="1944"/>
            <a:chExt cx="251" cy="409"/>
          </a:xfrm>
        </p:grpSpPr>
        <p:sp>
          <p:nvSpPr>
            <p:cNvPr id="846" name="Line 261"/>
            <p:cNvSpPr>
              <a:spLocks noChangeShapeType="1"/>
            </p:cNvSpPr>
            <p:nvPr/>
          </p:nvSpPr>
          <p:spPr bwMode="auto">
            <a:xfrm flipH="1">
              <a:off x="1975" y="1944"/>
              <a:ext cx="251" cy="409"/>
            </a:xfrm>
            <a:prstGeom prst="line">
              <a:avLst/>
            </a:prstGeom>
            <a:noFill/>
            <a:ln w="19050">
              <a:solidFill>
                <a:srgbClr val="00CE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262"/>
            <p:cNvSpPr>
              <a:spLocks noChangeShapeType="1"/>
            </p:cNvSpPr>
            <p:nvPr/>
          </p:nvSpPr>
          <p:spPr bwMode="auto">
            <a:xfrm>
              <a:off x="1982" y="1944"/>
              <a:ext cx="242" cy="409"/>
            </a:xfrm>
            <a:prstGeom prst="line">
              <a:avLst/>
            </a:prstGeom>
            <a:noFill/>
            <a:ln w="19050">
              <a:solidFill>
                <a:srgbClr val="267A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8" name="Group 263"/>
          <p:cNvGrpSpPr>
            <a:grpSpLocks/>
          </p:cNvGrpSpPr>
          <p:nvPr/>
        </p:nvGrpSpPr>
        <p:grpSpPr bwMode="auto">
          <a:xfrm>
            <a:off x="5407025" y="3608388"/>
            <a:ext cx="592138" cy="547687"/>
            <a:chOff x="1975" y="1944"/>
            <a:chExt cx="495" cy="415"/>
          </a:xfrm>
        </p:grpSpPr>
        <p:sp>
          <p:nvSpPr>
            <p:cNvPr id="849" name="Line 264"/>
            <p:cNvSpPr>
              <a:spLocks noChangeShapeType="1"/>
            </p:cNvSpPr>
            <p:nvPr/>
          </p:nvSpPr>
          <p:spPr bwMode="auto">
            <a:xfrm flipH="1">
              <a:off x="2224" y="1944"/>
              <a:ext cx="2" cy="409"/>
            </a:xfrm>
            <a:prstGeom prst="line">
              <a:avLst/>
            </a:prstGeom>
            <a:noFill/>
            <a:ln w="19050">
              <a:solidFill>
                <a:srgbClr val="267A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265"/>
            <p:cNvSpPr>
              <a:spLocks noChangeShapeType="1"/>
            </p:cNvSpPr>
            <p:nvPr/>
          </p:nvSpPr>
          <p:spPr bwMode="auto">
            <a:xfrm>
              <a:off x="1982" y="1944"/>
              <a:ext cx="486" cy="409"/>
            </a:xfrm>
            <a:prstGeom prst="line">
              <a:avLst/>
            </a:prstGeom>
            <a:noFill/>
            <a:ln w="19050">
              <a:solidFill>
                <a:srgbClr val="FF142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266"/>
            <p:cNvSpPr>
              <a:spLocks noChangeShapeType="1"/>
            </p:cNvSpPr>
            <p:nvPr/>
          </p:nvSpPr>
          <p:spPr bwMode="auto">
            <a:xfrm flipH="1">
              <a:off x="1975" y="1944"/>
              <a:ext cx="495" cy="415"/>
            </a:xfrm>
            <a:prstGeom prst="line">
              <a:avLst/>
            </a:prstGeom>
            <a:noFill/>
            <a:ln w="19050">
              <a:solidFill>
                <a:srgbClr val="00CE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2" name="Group 272"/>
          <p:cNvGrpSpPr>
            <a:grpSpLocks/>
          </p:cNvGrpSpPr>
          <p:nvPr/>
        </p:nvGrpSpPr>
        <p:grpSpPr bwMode="auto">
          <a:xfrm>
            <a:off x="5416550" y="3608388"/>
            <a:ext cx="881063" cy="547687"/>
            <a:chOff x="1982" y="1944"/>
            <a:chExt cx="737" cy="415"/>
          </a:xfrm>
        </p:grpSpPr>
        <p:sp>
          <p:nvSpPr>
            <p:cNvPr id="853" name="Line 273"/>
            <p:cNvSpPr>
              <a:spLocks noChangeShapeType="1"/>
            </p:cNvSpPr>
            <p:nvPr/>
          </p:nvSpPr>
          <p:spPr bwMode="auto">
            <a:xfrm>
              <a:off x="1988" y="1944"/>
              <a:ext cx="731" cy="409"/>
            </a:xfrm>
            <a:prstGeom prst="line">
              <a:avLst/>
            </a:prstGeom>
            <a:noFill/>
            <a:ln w="19050">
              <a:solidFill>
                <a:srgbClr val="F5FA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274"/>
            <p:cNvSpPr>
              <a:spLocks noChangeShapeType="1"/>
            </p:cNvSpPr>
            <p:nvPr/>
          </p:nvSpPr>
          <p:spPr bwMode="auto">
            <a:xfrm>
              <a:off x="2226" y="1944"/>
              <a:ext cx="240" cy="409"/>
            </a:xfrm>
            <a:prstGeom prst="line">
              <a:avLst/>
            </a:prstGeom>
            <a:noFill/>
            <a:ln w="19050">
              <a:solidFill>
                <a:srgbClr val="FF142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275"/>
            <p:cNvSpPr>
              <a:spLocks noChangeShapeType="1"/>
            </p:cNvSpPr>
            <p:nvPr/>
          </p:nvSpPr>
          <p:spPr bwMode="auto">
            <a:xfrm flipH="1">
              <a:off x="2226" y="1944"/>
              <a:ext cx="248" cy="409"/>
            </a:xfrm>
            <a:prstGeom prst="line">
              <a:avLst/>
            </a:prstGeom>
            <a:noFill/>
            <a:ln w="19050">
              <a:solidFill>
                <a:srgbClr val="267A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276"/>
            <p:cNvSpPr>
              <a:spLocks noChangeShapeType="1"/>
            </p:cNvSpPr>
            <p:nvPr/>
          </p:nvSpPr>
          <p:spPr bwMode="auto">
            <a:xfrm flipH="1">
              <a:off x="1982" y="1944"/>
              <a:ext cx="737" cy="415"/>
            </a:xfrm>
            <a:prstGeom prst="line">
              <a:avLst/>
            </a:prstGeom>
            <a:noFill/>
            <a:ln w="19050">
              <a:solidFill>
                <a:srgbClr val="00CE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7" name="Group 277"/>
          <p:cNvGrpSpPr>
            <a:grpSpLocks/>
          </p:cNvGrpSpPr>
          <p:nvPr/>
        </p:nvGrpSpPr>
        <p:grpSpPr bwMode="auto">
          <a:xfrm>
            <a:off x="5416550" y="3608388"/>
            <a:ext cx="1831975" cy="555625"/>
            <a:chOff x="1982" y="1944"/>
            <a:chExt cx="1533" cy="421"/>
          </a:xfrm>
        </p:grpSpPr>
        <p:sp>
          <p:nvSpPr>
            <p:cNvPr id="858" name="Line 278"/>
            <p:cNvSpPr>
              <a:spLocks noChangeShapeType="1"/>
            </p:cNvSpPr>
            <p:nvPr/>
          </p:nvSpPr>
          <p:spPr bwMode="auto">
            <a:xfrm>
              <a:off x="1982" y="1944"/>
              <a:ext cx="1532" cy="40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279"/>
            <p:cNvSpPr>
              <a:spLocks noChangeShapeType="1"/>
            </p:cNvSpPr>
            <p:nvPr/>
          </p:nvSpPr>
          <p:spPr bwMode="auto">
            <a:xfrm>
              <a:off x="2226" y="1944"/>
              <a:ext cx="493" cy="409"/>
            </a:xfrm>
            <a:prstGeom prst="line">
              <a:avLst/>
            </a:prstGeom>
            <a:noFill/>
            <a:ln w="19050">
              <a:solidFill>
                <a:srgbClr val="F5FA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280"/>
            <p:cNvSpPr>
              <a:spLocks noChangeShapeType="1"/>
            </p:cNvSpPr>
            <p:nvPr/>
          </p:nvSpPr>
          <p:spPr bwMode="auto">
            <a:xfrm flipH="1">
              <a:off x="2464" y="1944"/>
              <a:ext cx="4" cy="409"/>
            </a:xfrm>
            <a:prstGeom prst="line">
              <a:avLst/>
            </a:prstGeom>
            <a:noFill/>
            <a:ln w="19050">
              <a:solidFill>
                <a:srgbClr val="FF142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281"/>
            <p:cNvSpPr>
              <a:spLocks noChangeShapeType="1"/>
            </p:cNvSpPr>
            <p:nvPr/>
          </p:nvSpPr>
          <p:spPr bwMode="auto">
            <a:xfrm flipH="1">
              <a:off x="2213" y="1950"/>
              <a:ext cx="512" cy="415"/>
            </a:xfrm>
            <a:prstGeom prst="line">
              <a:avLst/>
            </a:prstGeom>
            <a:noFill/>
            <a:ln w="19050">
              <a:solidFill>
                <a:srgbClr val="267A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282"/>
            <p:cNvSpPr>
              <a:spLocks noChangeShapeType="1"/>
            </p:cNvSpPr>
            <p:nvPr/>
          </p:nvSpPr>
          <p:spPr bwMode="auto">
            <a:xfrm flipH="1">
              <a:off x="1982" y="1944"/>
              <a:ext cx="1533" cy="409"/>
            </a:xfrm>
            <a:prstGeom prst="line">
              <a:avLst/>
            </a:prstGeom>
            <a:noFill/>
            <a:ln w="19050">
              <a:solidFill>
                <a:srgbClr val="00CE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3" name="Line 296"/>
          <p:cNvSpPr>
            <a:spLocks noChangeShapeType="1"/>
          </p:cNvSpPr>
          <p:nvPr/>
        </p:nvSpPr>
        <p:spPr bwMode="auto">
          <a:xfrm flipH="1">
            <a:off x="5692775" y="3608388"/>
            <a:ext cx="1549400" cy="547687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4" name="Group 297"/>
          <p:cNvGrpSpPr>
            <a:grpSpLocks/>
          </p:cNvGrpSpPr>
          <p:nvPr/>
        </p:nvGrpSpPr>
        <p:grpSpPr bwMode="auto">
          <a:xfrm>
            <a:off x="5403850" y="3608388"/>
            <a:ext cx="2132013" cy="539750"/>
            <a:chOff x="1972" y="1944"/>
            <a:chExt cx="1784" cy="409"/>
          </a:xfrm>
        </p:grpSpPr>
        <p:sp>
          <p:nvSpPr>
            <p:cNvPr id="865" name="Line 298"/>
            <p:cNvSpPr>
              <a:spLocks noChangeShapeType="1"/>
            </p:cNvSpPr>
            <p:nvPr/>
          </p:nvSpPr>
          <p:spPr bwMode="auto">
            <a:xfrm>
              <a:off x="1994" y="1944"/>
              <a:ext cx="1762" cy="409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299"/>
            <p:cNvSpPr>
              <a:spLocks noChangeShapeType="1"/>
            </p:cNvSpPr>
            <p:nvPr/>
          </p:nvSpPr>
          <p:spPr bwMode="auto">
            <a:xfrm>
              <a:off x="2224" y="1944"/>
              <a:ext cx="1286" cy="40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300"/>
            <p:cNvSpPr>
              <a:spLocks noChangeShapeType="1"/>
            </p:cNvSpPr>
            <p:nvPr/>
          </p:nvSpPr>
          <p:spPr bwMode="auto">
            <a:xfrm>
              <a:off x="2462" y="1944"/>
              <a:ext cx="245" cy="409"/>
            </a:xfrm>
            <a:prstGeom prst="line">
              <a:avLst/>
            </a:prstGeom>
            <a:noFill/>
            <a:ln w="19050">
              <a:solidFill>
                <a:srgbClr val="EFF42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301"/>
            <p:cNvSpPr>
              <a:spLocks noChangeShapeType="1"/>
            </p:cNvSpPr>
            <p:nvPr/>
          </p:nvSpPr>
          <p:spPr bwMode="auto">
            <a:xfrm flipH="1">
              <a:off x="2474" y="1944"/>
              <a:ext cx="244" cy="409"/>
            </a:xfrm>
            <a:prstGeom prst="line">
              <a:avLst/>
            </a:prstGeom>
            <a:noFill/>
            <a:ln w="19050">
              <a:solidFill>
                <a:srgbClr val="F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302"/>
            <p:cNvSpPr>
              <a:spLocks noChangeShapeType="1"/>
            </p:cNvSpPr>
            <p:nvPr/>
          </p:nvSpPr>
          <p:spPr bwMode="auto">
            <a:xfrm flipH="1">
              <a:off x="2224" y="1944"/>
              <a:ext cx="1291" cy="409"/>
            </a:xfrm>
            <a:prstGeom prst="line">
              <a:avLst/>
            </a:prstGeom>
            <a:noFill/>
            <a:ln w="19050">
              <a:solidFill>
                <a:srgbClr val="007D6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303"/>
            <p:cNvSpPr>
              <a:spLocks noChangeShapeType="1"/>
            </p:cNvSpPr>
            <p:nvPr/>
          </p:nvSpPr>
          <p:spPr bwMode="auto">
            <a:xfrm flipH="1">
              <a:off x="1972" y="1944"/>
              <a:ext cx="1784" cy="409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1" name="Group 311"/>
          <p:cNvGrpSpPr>
            <a:grpSpLocks/>
          </p:cNvGrpSpPr>
          <p:nvPr/>
        </p:nvGrpSpPr>
        <p:grpSpPr bwMode="auto">
          <a:xfrm>
            <a:off x="5421313" y="3608388"/>
            <a:ext cx="2100262" cy="547687"/>
            <a:chOff x="1987" y="1944"/>
            <a:chExt cx="1757" cy="415"/>
          </a:xfrm>
        </p:grpSpPr>
        <p:sp>
          <p:nvSpPr>
            <p:cNvPr id="872" name="Line 312"/>
            <p:cNvSpPr>
              <a:spLocks noChangeShapeType="1"/>
            </p:cNvSpPr>
            <p:nvPr/>
          </p:nvSpPr>
          <p:spPr bwMode="auto">
            <a:xfrm flipH="1">
              <a:off x="1987" y="1946"/>
              <a:ext cx="0" cy="409"/>
            </a:xfrm>
            <a:prstGeom prst="line">
              <a:avLst/>
            </a:prstGeom>
            <a:noFill/>
            <a:ln w="19050">
              <a:solidFill>
                <a:srgbClr val="02E0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3" name="Group 313"/>
            <p:cNvGrpSpPr>
              <a:grpSpLocks/>
            </p:cNvGrpSpPr>
            <p:nvPr/>
          </p:nvGrpSpPr>
          <p:grpSpPr bwMode="auto">
            <a:xfrm>
              <a:off x="1988" y="1944"/>
              <a:ext cx="1756" cy="415"/>
              <a:chOff x="1982" y="1944"/>
              <a:chExt cx="1774" cy="415"/>
            </a:xfrm>
          </p:grpSpPr>
          <p:sp>
            <p:nvSpPr>
              <p:cNvPr id="874" name="Line 314"/>
              <p:cNvSpPr>
                <a:spLocks noChangeShapeType="1"/>
              </p:cNvSpPr>
              <p:nvPr/>
            </p:nvSpPr>
            <p:spPr bwMode="auto">
              <a:xfrm>
                <a:off x="2226" y="1944"/>
                <a:ext cx="1530" cy="409"/>
              </a:xfrm>
              <a:prstGeom prst="line">
                <a:avLst/>
              </a:prstGeom>
              <a:noFill/>
              <a:ln w="19050">
                <a:solidFill>
                  <a:srgbClr val="A321A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5" name="Line 315"/>
              <p:cNvSpPr>
                <a:spLocks noChangeShapeType="1"/>
              </p:cNvSpPr>
              <p:nvPr/>
            </p:nvSpPr>
            <p:spPr bwMode="auto">
              <a:xfrm>
                <a:off x="2474" y="1944"/>
                <a:ext cx="1036" cy="409"/>
              </a:xfrm>
              <a:prstGeom prst="line">
                <a:avLst/>
              </a:prstGeom>
              <a:noFill/>
              <a:ln w="19050">
                <a:solidFill>
                  <a:srgbClr val="F1AF0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6" name="Line 316"/>
              <p:cNvSpPr>
                <a:spLocks noChangeShapeType="1"/>
              </p:cNvSpPr>
              <p:nvPr/>
            </p:nvSpPr>
            <p:spPr bwMode="auto">
              <a:xfrm>
                <a:off x="2718" y="1944"/>
                <a:ext cx="0" cy="409"/>
              </a:xfrm>
              <a:prstGeom prst="line">
                <a:avLst/>
              </a:prstGeom>
              <a:noFill/>
              <a:ln w="19050">
                <a:solidFill>
                  <a:srgbClr val="DCF71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7" name="Line 317"/>
              <p:cNvSpPr>
                <a:spLocks noChangeShapeType="1"/>
              </p:cNvSpPr>
              <p:nvPr/>
            </p:nvSpPr>
            <p:spPr bwMode="auto">
              <a:xfrm flipH="1">
                <a:off x="2462" y="1944"/>
                <a:ext cx="1048" cy="415"/>
              </a:xfrm>
              <a:prstGeom prst="line">
                <a:avLst/>
              </a:prstGeom>
              <a:noFill/>
              <a:ln w="19050">
                <a:solidFill>
                  <a:srgbClr val="BE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8" name="Line 318"/>
              <p:cNvSpPr>
                <a:spLocks noChangeShapeType="1"/>
              </p:cNvSpPr>
              <p:nvPr/>
            </p:nvSpPr>
            <p:spPr bwMode="auto">
              <a:xfrm flipH="1">
                <a:off x="2213" y="1944"/>
                <a:ext cx="1543" cy="415"/>
              </a:xfrm>
              <a:prstGeom prst="line">
                <a:avLst/>
              </a:prstGeom>
              <a:noFill/>
              <a:ln w="19050">
                <a:solidFill>
                  <a:srgbClr val="007D6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9" name="Line 319"/>
              <p:cNvSpPr>
                <a:spLocks noChangeShapeType="1"/>
              </p:cNvSpPr>
              <p:nvPr/>
            </p:nvSpPr>
            <p:spPr bwMode="auto">
              <a:xfrm flipH="1">
                <a:off x="1982" y="1944"/>
                <a:ext cx="0" cy="415"/>
              </a:xfrm>
              <a:prstGeom prst="line">
                <a:avLst/>
              </a:prstGeom>
              <a:noFill/>
              <a:ln w="19050">
                <a:solidFill>
                  <a:srgbClr val="02E01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80" name="Group 327"/>
          <p:cNvGrpSpPr>
            <a:grpSpLocks/>
          </p:cNvGrpSpPr>
          <p:nvPr/>
        </p:nvGrpSpPr>
        <p:grpSpPr bwMode="auto">
          <a:xfrm>
            <a:off x="5416550" y="3608388"/>
            <a:ext cx="2127250" cy="547687"/>
            <a:chOff x="1982" y="1944"/>
            <a:chExt cx="1780" cy="415"/>
          </a:xfrm>
        </p:grpSpPr>
        <p:sp>
          <p:nvSpPr>
            <p:cNvPr id="881" name="Line 328"/>
            <p:cNvSpPr>
              <a:spLocks noChangeShapeType="1"/>
            </p:cNvSpPr>
            <p:nvPr/>
          </p:nvSpPr>
          <p:spPr bwMode="auto">
            <a:xfrm>
              <a:off x="1982" y="1944"/>
              <a:ext cx="240" cy="40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329"/>
            <p:cNvSpPr>
              <a:spLocks noChangeShapeType="1"/>
            </p:cNvSpPr>
            <p:nvPr/>
          </p:nvSpPr>
          <p:spPr bwMode="auto">
            <a:xfrm flipH="1">
              <a:off x="1982" y="1944"/>
              <a:ext cx="250" cy="409"/>
            </a:xfrm>
            <a:prstGeom prst="line">
              <a:avLst/>
            </a:prstGeom>
            <a:noFill/>
            <a:ln w="19050">
              <a:solidFill>
                <a:srgbClr val="02E0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330"/>
            <p:cNvSpPr>
              <a:spLocks noChangeShapeType="1"/>
            </p:cNvSpPr>
            <p:nvPr/>
          </p:nvSpPr>
          <p:spPr bwMode="auto">
            <a:xfrm>
              <a:off x="2474" y="1944"/>
              <a:ext cx="1282" cy="415"/>
            </a:xfrm>
            <a:prstGeom prst="line">
              <a:avLst/>
            </a:prstGeom>
            <a:noFill/>
            <a:ln w="19050">
              <a:solidFill>
                <a:srgbClr val="A321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331"/>
            <p:cNvSpPr>
              <a:spLocks noChangeShapeType="1"/>
            </p:cNvSpPr>
            <p:nvPr/>
          </p:nvSpPr>
          <p:spPr bwMode="auto">
            <a:xfrm>
              <a:off x="2725" y="1944"/>
              <a:ext cx="785" cy="40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332"/>
            <p:cNvSpPr>
              <a:spLocks noChangeShapeType="1"/>
            </p:cNvSpPr>
            <p:nvPr/>
          </p:nvSpPr>
          <p:spPr bwMode="auto">
            <a:xfrm flipH="1">
              <a:off x="2712" y="1944"/>
              <a:ext cx="803" cy="409"/>
            </a:xfrm>
            <a:prstGeom prst="line">
              <a:avLst/>
            </a:prstGeom>
            <a:noFill/>
            <a:ln w="19050">
              <a:solidFill>
                <a:srgbClr val="DCF71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333"/>
            <p:cNvSpPr>
              <a:spLocks noChangeShapeType="1"/>
            </p:cNvSpPr>
            <p:nvPr/>
          </p:nvSpPr>
          <p:spPr bwMode="auto">
            <a:xfrm flipH="1">
              <a:off x="2466" y="1944"/>
              <a:ext cx="1296" cy="409"/>
            </a:xfrm>
            <a:prstGeom prst="line">
              <a:avLst/>
            </a:prstGeom>
            <a:noFill/>
            <a:ln w="19050">
              <a:solidFill>
                <a:srgbClr val="BE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7" name="Line 5"/>
          <p:cNvSpPr>
            <a:spLocks noChangeShapeType="1"/>
          </p:cNvSpPr>
          <p:nvPr/>
        </p:nvSpPr>
        <p:spPr bwMode="auto">
          <a:xfrm>
            <a:off x="5421313" y="5740400"/>
            <a:ext cx="0" cy="1730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8" name="Line 6"/>
          <p:cNvSpPr>
            <a:spLocks noChangeShapeType="1"/>
          </p:cNvSpPr>
          <p:nvPr/>
        </p:nvSpPr>
        <p:spPr bwMode="auto">
          <a:xfrm>
            <a:off x="7246938" y="2136775"/>
            <a:ext cx="1587" cy="36020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9" name="Line 7"/>
          <p:cNvSpPr>
            <a:spLocks noChangeShapeType="1"/>
          </p:cNvSpPr>
          <p:nvPr/>
        </p:nvSpPr>
        <p:spPr bwMode="auto">
          <a:xfrm>
            <a:off x="7542213" y="2127250"/>
            <a:ext cx="1587" cy="35988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" name="Line 8"/>
          <p:cNvSpPr>
            <a:spLocks noChangeShapeType="1"/>
          </p:cNvSpPr>
          <p:nvPr/>
        </p:nvSpPr>
        <p:spPr bwMode="auto">
          <a:xfrm>
            <a:off x="5230813" y="3313113"/>
            <a:ext cx="2306637" cy="1587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" name="Line 9"/>
          <p:cNvSpPr>
            <a:spLocks noChangeShapeType="1"/>
          </p:cNvSpPr>
          <p:nvPr/>
        </p:nvSpPr>
        <p:spPr bwMode="auto">
          <a:xfrm>
            <a:off x="5078413" y="2439988"/>
            <a:ext cx="2435225" cy="1587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2" name="Line 10"/>
          <p:cNvSpPr>
            <a:spLocks noChangeShapeType="1"/>
          </p:cNvSpPr>
          <p:nvPr/>
        </p:nvSpPr>
        <p:spPr bwMode="auto">
          <a:xfrm flipH="1">
            <a:off x="5416550" y="2909888"/>
            <a:ext cx="2911475" cy="1587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3" name="Line 11"/>
          <p:cNvSpPr>
            <a:spLocks noChangeShapeType="1"/>
          </p:cNvSpPr>
          <p:nvPr/>
        </p:nvSpPr>
        <p:spPr bwMode="auto">
          <a:xfrm>
            <a:off x="5424488" y="5732463"/>
            <a:ext cx="0" cy="173037"/>
          </a:xfrm>
          <a:prstGeom prst="line">
            <a:avLst/>
          </a:prstGeom>
          <a:noFill/>
          <a:ln w="22225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4" name="Line 12"/>
          <p:cNvSpPr>
            <a:spLocks noChangeShapeType="1"/>
          </p:cNvSpPr>
          <p:nvPr/>
        </p:nvSpPr>
        <p:spPr bwMode="auto">
          <a:xfrm>
            <a:off x="5707063" y="5754688"/>
            <a:ext cx="0" cy="1714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5" name="Line 13"/>
          <p:cNvSpPr>
            <a:spLocks noChangeShapeType="1"/>
          </p:cNvSpPr>
          <p:nvPr/>
        </p:nvSpPr>
        <p:spPr bwMode="auto">
          <a:xfrm>
            <a:off x="6007100" y="5715000"/>
            <a:ext cx="0" cy="1714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6" name="Line 14"/>
          <p:cNvSpPr>
            <a:spLocks noChangeShapeType="1"/>
          </p:cNvSpPr>
          <p:nvPr/>
        </p:nvSpPr>
        <p:spPr bwMode="auto">
          <a:xfrm>
            <a:off x="6303963" y="5715000"/>
            <a:ext cx="0" cy="1714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7" name="Line 15"/>
          <p:cNvSpPr>
            <a:spLocks noChangeShapeType="1"/>
          </p:cNvSpPr>
          <p:nvPr/>
        </p:nvSpPr>
        <p:spPr bwMode="auto">
          <a:xfrm>
            <a:off x="7248525" y="5748338"/>
            <a:ext cx="0" cy="1730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" name="Line 16"/>
          <p:cNvSpPr>
            <a:spLocks noChangeShapeType="1"/>
          </p:cNvSpPr>
          <p:nvPr/>
        </p:nvSpPr>
        <p:spPr bwMode="auto">
          <a:xfrm>
            <a:off x="7572375" y="5726113"/>
            <a:ext cx="0" cy="1730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" name="Rectangle 17"/>
          <p:cNvSpPr>
            <a:spLocks noChangeArrowheads="1"/>
          </p:cNvSpPr>
          <p:nvPr/>
        </p:nvSpPr>
        <p:spPr bwMode="auto">
          <a:xfrm>
            <a:off x="7432675" y="2400300"/>
            <a:ext cx="220663" cy="10477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" name="Rectangle 18"/>
          <p:cNvSpPr>
            <a:spLocks noChangeArrowheads="1"/>
          </p:cNvSpPr>
          <p:nvPr/>
        </p:nvSpPr>
        <p:spPr bwMode="auto">
          <a:xfrm>
            <a:off x="7134225" y="2400300"/>
            <a:ext cx="222250" cy="1038225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" name="Rectangle 19"/>
          <p:cNvSpPr>
            <a:spLocks noChangeArrowheads="1"/>
          </p:cNvSpPr>
          <p:nvPr/>
        </p:nvSpPr>
        <p:spPr bwMode="auto">
          <a:xfrm>
            <a:off x="5599113" y="2400300"/>
            <a:ext cx="222250" cy="10477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2" name="Rectangle 20"/>
          <p:cNvSpPr>
            <a:spLocks noChangeArrowheads="1"/>
          </p:cNvSpPr>
          <p:nvPr/>
        </p:nvSpPr>
        <p:spPr bwMode="auto">
          <a:xfrm>
            <a:off x="5895975" y="2400300"/>
            <a:ext cx="220663" cy="10477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3" name="Rectangle 21"/>
          <p:cNvSpPr>
            <a:spLocks noChangeArrowheads="1"/>
          </p:cNvSpPr>
          <p:nvPr/>
        </p:nvSpPr>
        <p:spPr bwMode="auto">
          <a:xfrm>
            <a:off x="6194425" y="2400300"/>
            <a:ext cx="219075" cy="10477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4" name="Rectangle 22"/>
          <p:cNvSpPr>
            <a:spLocks noChangeArrowheads="1"/>
          </p:cNvSpPr>
          <p:nvPr/>
        </p:nvSpPr>
        <p:spPr bwMode="auto">
          <a:xfrm>
            <a:off x="5310188" y="2400300"/>
            <a:ext cx="222250" cy="10477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5" name="Rectangle 24"/>
          <p:cNvSpPr>
            <a:spLocks noChangeArrowheads="1"/>
          </p:cNvSpPr>
          <p:nvPr/>
        </p:nvSpPr>
        <p:spPr bwMode="auto">
          <a:xfrm>
            <a:off x="8942388" y="4203700"/>
            <a:ext cx="38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906" name="Line 27"/>
          <p:cNvSpPr>
            <a:spLocks noChangeShapeType="1"/>
          </p:cNvSpPr>
          <p:nvPr/>
        </p:nvSpPr>
        <p:spPr bwMode="auto">
          <a:xfrm>
            <a:off x="5422900" y="3446463"/>
            <a:ext cx="0" cy="1651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7" name="Rectangle 28"/>
          <p:cNvSpPr>
            <a:spLocks noChangeArrowheads="1"/>
          </p:cNvSpPr>
          <p:nvPr/>
        </p:nvSpPr>
        <p:spPr bwMode="auto">
          <a:xfrm>
            <a:off x="4886325" y="4256088"/>
            <a:ext cx="85725" cy="1111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2225">
            <a:solidFill>
              <a:srgbClr val="0065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8" name="Rectangle 29"/>
          <p:cNvSpPr>
            <a:spLocks noChangeArrowheads="1"/>
          </p:cNvSpPr>
          <p:nvPr/>
        </p:nvSpPr>
        <p:spPr bwMode="auto">
          <a:xfrm>
            <a:off x="5073650" y="4256088"/>
            <a:ext cx="93663" cy="1111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2225">
            <a:solidFill>
              <a:srgbClr val="09997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9" name="Rectangle 30"/>
          <p:cNvSpPr>
            <a:spLocks noChangeArrowheads="1"/>
          </p:cNvSpPr>
          <p:nvPr/>
        </p:nvSpPr>
        <p:spPr bwMode="auto">
          <a:xfrm>
            <a:off x="4979988" y="4256088"/>
            <a:ext cx="84137" cy="1111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2225">
            <a:solidFill>
              <a:srgbClr val="DD000B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0" name="Rectangle 31"/>
          <p:cNvSpPr>
            <a:spLocks noChangeArrowheads="1"/>
          </p:cNvSpPr>
          <p:nvPr/>
        </p:nvSpPr>
        <p:spPr bwMode="auto">
          <a:xfrm>
            <a:off x="5175250" y="4256088"/>
            <a:ext cx="82550" cy="111125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2225">
            <a:solidFill>
              <a:srgbClr val="FF0C7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" name="Line 32"/>
          <p:cNvSpPr>
            <a:spLocks noChangeShapeType="1"/>
          </p:cNvSpPr>
          <p:nvPr/>
        </p:nvSpPr>
        <p:spPr bwMode="auto">
          <a:xfrm flipH="1">
            <a:off x="5097463" y="2439988"/>
            <a:ext cx="157162" cy="1587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" name="Freeform 33"/>
          <p:cNvSpPr>
            <a:spLocks/>
          </p:cNvSpPr>
          <p:nvPr/>
        </p:nvSpPr>
        <p:spPr bwMode="auto">
          <a:xfrm>
            <a:off x="5051425" y="2413000"/>
            <a:ext cx="52388" cy="53975"/>
          </a:xfrm>
          <a:custGeom>
            <a:avLst/>
            <a:gdLst/>
            <a:ahLst/>
            <a:cxnLst>
              <a:cxn ang="0">
                <a:pos x="44" y="21"/>
              </a:cxn>
              <a:cxn ang="0">
                <a:pos x="39" y="0"/>
              </a:cxn>
              <a:cxn ang="0">
                <a:pos x="0" y="21"/>
              </a:cxn>
              <a:cxn ang="0">
                <a:pos x="39" y="41"/>
              </a:cxn>
              <a:cxn ang="0">
                <a:pos x="44" y="21"/>
              </a:cxn>
            </a:cxnLst>
            <a:rect l="0" t="0" r="r" b="b"/>
            <a:pathLst>
              <a:path w="44" h="41">
                <a:moveTo>
                  <a:pt x="44" y="21"/>
                </a:moveTo>
                <a:lnTo>
                  <a:pt x="39" y="0"/>
                </a:lnTo>
                <a:lnTo>
                  <a:pt x="0" y="21"/>
                </a:lnTo>
                <a:lnTo>
                  <a:pt x="39" y="41"/>
                </a:lnTo>
                <a:lnTo>
                  <a:pt x="44" y="21"/>
                </a:lnTo>
                <a:close/>
              </a:path>
            </a:pathLst>
          </a:custGeom>
          <a:solidFill>
            <a:srgbClr val="71717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" name="Line 34"/>
          <p:cNvSpPr>
            <a:spLocks noChangeShapeType="1"/>
          </p:cNvSpPr>
          <p:nvPr/>
        </p:nvSpPr>
        <p:spPr bwMode="auto">
          <a:xfrm flipV="1">
            <a:off x="4635500" y="2154238"/>
            <a:ext cx="1588" cy="1401762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" name="Freeform 35"/>
          <p:cNvSpPr>
            <a:spLocks/>
          </p:cNvSpPr>
          <p:nvPr/>
        </p:nvSpPr>
        <p:spPr bwMode="auto">
          <a:xfrm>
            <a:off x="4611688" y="2101850"/>
            <a:ext cx="49212" cy="60325"/>
          </a:xfrm>
          <a:custGeom>
            <a:avLst/>
            <a:gdLst/>
            <a:ahLst/>
            <a:cxnLst>
              <a:cxn ang="0">
                <a:pos x="20" y="45"/>
              </a:cxn>
              <a:cxn ang="0">
                <a:pos x="41" y="39"/>
              </a:cxn>
              <a:cxn ang="0">
                <a:pos x="20" y="0"/>
              </a:cxn>
              <a:cxn ang="0">
                <a:pos x="0" y="39"/>
              </a:cxn>
              <a:cxn ang="0">
                <a:pos x="20" y="45"/>
              </a:cxn>
            </a:cxnLst>
            <a:rect l="0" t="0" r="r" b="b"/>
            <a:pathLst>
              <a:path w="41" h="45">
                <a:moveTo>
                  <a:pt x="20" y="45"/>
                </a:moveTo>
                <a:lnTo>
                  <a:pt x="41" y="39"/>
                </a:lnTo>
                <a:lnTo>
                  <a:pt x="20" y="0"/>
                </a:lnTo>
                <a:lnTo>
                  <a:pt x="0" y="39"/>
                </a:lnTo>
                <a:lnTo>
                  <a:pt x="20" y="45"/>
                </a:lnTo>
                <a:close/>
              </a:path>
            </a:pathLst>
          </a:custGeom>
          <a:solidFill>
            <a:srgbClr val="71717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5" name="Freeform 36"/>
          <p:cNvSpPr>
            <a:spLocks/>
          </p:cNvSpPr>
          <p:nvPr/>
        </p:nvSpPr>
        <p:spPr bwMode="auto">
          <a:xfrm>
            <a:off x="4832350" y="3295650"/>
            <a:ext cx="295275" cy="636588"/>
          </a:xfrm>
          <a:custGeom>
            <a:avLst/>
            <a:gdLst/>
            <a:ahLst/>
            <a:cxnLst>
              <a:cxn ang="0">
                <a:pos x="0" y="455"/>
              </a:cxn>
              <a:cxn ang="0">
                <a:pos x="0" y="482"/>
              </a:cxn>
              <a:cxn ang="0">
                <a:pos x="0" y="0"/>
              </a:cxn>
              <a:cxn ang="0">
                <a:pos x="248" y="0"/>
              </a:cxn>
            </a:cxnLst>
            <a:rect l="0" t="0" r="r" b="b"/>
            <a:pathLst>
              <a:path w="248" h="482">
                <a:moveTo>
                  <a:pt x="0" y="455"/>
                </a:moveTo>
                <a:lnTo>
                  <a:pt x="0" y="482"/>
                </a:lnTo>
                <a:lnTo>
                  <a:pt x="0" y="0"/>
                </a:lnTo>
                <a:lnTo>
                  <a:pt x="248" y="0"/>
                </a:lnTo>
              </a:path>
            </a:pathLst>
          </a:custGeom>
          <a:noFill/>
          <a:ln w="11113">
            <a:solidFill>
              <a:srgbClr val="71717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6" name="Line 37"/>
          <p:cNvSpPr>
            <a:spLocks noChangeShapeType="1"/>
          </p:cNvSpPr>
          <p:nvPr/>
        </p:nvSpPr>
        <p:spPr bwMode="auto">
          <a:xfrm>
            <a:off x="5407025" y="4851400"/>
            <a:ext cx="2921000" cy="1588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7" name="Freeform 38"/>
          <p:cNvSpPr>
            <a:spLocks/>
          </p:cNvSpPr>
          <p:nvPr/>
        </p:nvSpPr>
        <p:spPr bwMode="auto">
          <a:xfrm>
            <a:off x="4764088" y="2114550"/>
            <a:ext cx="3579812" cy="3532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96" y="13"/>
              </a:cxn>
              <a:cxn ang="0">
                <a:pos x="2996" y="2677"/>
              </a:cxn>
              <a:cxn ang="0">
                <a:pos x="660" y="2677"/>
              </a:cxn>
            </a:cxnLst>
            <a:rect l="0" t="0" r="r" b="b"/>
            <a:pathLst>
              <a:path w="2996" h="2677">
                <a:moveTo>
                  <a:pt x="0" y="0"/>
                </a:moveTo>
                <a:lnTo>
                  <a:pt x="2996" y="13"/>
                </a:lnTo>
                <a:lnTo>
                  <a:pt x="2996" y="2677"/>
                </a:lnTo>
                <a:lnTo>
                  <a:pt x="660" y="2677"/>
                </a:lnTo>
              </a:path>
            </a:pathLst>
          </a:custGeom>
          <a:noFill/>
          <a:ln w="11113">
            <a:solidFill>
              <a:srgbClr val="71717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8" name="Line 39"/>
          <p:cNvSpPr>
            <a:spLocks noChangeShapeType="1"/>
          </p:cNvSpPr>
          <p:nvPr/>
        </p:nvSpPr>
        <p:spPr bwMode="auto">
          <a:xfrm flipH="1">
            <a:off x="5254625" y="4381500"/>
            <a:ext cx="2317750" cy="1588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9" name="Freeform 40"/>
          <p:cNvSpPr>
            <a:spLocks/>
          </p:cNvSpPr>
          <p:nvPr/>
        </p:nvSpPr>
        <p:spPr bwMode="auto">
          <a:xfrm>
            <a:off x="4832350" y="3790950"/>
            <a:ext cx="254000" cy="590550"/>
          </a:xfrm>
          <a:custGeom>
            <a:avLst/>
            <a:gdLst/>
            <a:ahLst/>
            <a:cxnLst>
              <a:cxn ang="0">
                <a:pos x="213" y="447"/>
              </a:cxn>
              <a:cxn ang="0">
                <a:pos x="0" y="447"/>
              </a:cxn>
              <a:cxn ang="0">
                <a:pos x="0" y="0"/>
              </a:cxn>
              <a:cxn ang="0">
                <a:pos x="7" y="63"/>
              </a:cxn>
            </a:cxnLst>
            <a:rect l="0" t="0" r="r" b="b"/>
            <a:pathLst>
              <a:path w="213" h="447">
                <a:moveTo>
                  <a:pt x="213" y="447"/>
                </a:moveTo>
                <a:lnTo>
                  <a:pt x="0" y="447"/>
                </a:lnTo>
                <a:lnTo>
                  <a:pt x="0" y="0"/>
                </a:lnTo>
                <a:lnTo>
                  <a:pt x="7" y="63"/>
                </a:lnTo>
              </a:path>
            </a:pathLst>
          </a:custGeom>
          <a:noFill/>
          <a:ln w="11113">
            <a:solidFill>
              <a:srgbClr val="71717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0" name="Line 41"/>
          <p:cNvSpPr>
            <a:spLocks noChangeShapeType="1"/>
          </p:cNvSpPr>
          <p:nvPr/>
        </p:nvSpPr>
        <p:spPr bwMode="auto">
          <a:xfrm>
            <a:off x="4440238" y="2141538"/>
            <a:ext cx="1587" cy="1382712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" name="Freeform 42"/>
          <p:cNvSpPr>
            <a:spLocks/>
          </p:cNvSpPr>
          <p:nvPr/>
        </p:nvSpPr>
        <p:spPr bwMode="auto">
          <a:xfrm>
            <a:off x="4416425" y="3517900"/>
            <a:ext cx="47625" cy="5873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5"/>
              </a:cxn>
              <a:cxn ang="0">
                <a:pos x="21" y="45"/>
              </a:cxn>
              <a:cxn ang="0">
                <a:pos x="41" y="5"/>
              </a:cxn>
              <a:cxn ang="0">
                <a:pos x="21" y="0"/>
              </a:cxn>
            </a:cxnLst>
            <a:rect l="0" t="0" r="r" b="b"/>
            <a:pathLst>
              <a:path w="41" h="45">
                <a:moveTo>
                  <a:pt x="21" y="0"/>
                </a:moveTo>
                <a:lnTo>
                  <a:pt x="0" y="5"/>
                </a:lnTo>
                <a:lnTo>
                  <a:pt x="21" y="45"/>
                </a:lnTo>
                <a:lnTo>
                  <a:pt x="41" y="5"/>
                </a:lnTo>
                <a:lnTo>
                  <a:pt x="21" y="0"/>
                </a:lnTo>
                <a:close/>
              </a:path>
            </a:pathLst>
          </a:custGeom>
          <a:solidFill>
            <a:srgbClr val="71717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" name="Line 43"/>
          <p:cNvSpPr>
            <a:spLocks noChangeShapeType="1"/>
          </p:cNvSpPr>
          <p:nvPr/>
        </p:nvSpPr>
        <p:spPr bwMode="auto">
          <a:xfrm>
            <a:off x="5018088" y="3295650"/>
            <a:ext cx="149225" cy="1588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" name="Freeform 44"/>
          <p:cNvSpPr>
            <a:spLocks/>
          </p:cNvSpPr>
          <p:nvPr/>
        </p:nvSpPr>
        <p:spPr bwMode="auto">
          <a:xfrm>
            <a:off x="5160963" y="3267075"/>
            <a:ext cx="52387" cy="55563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5" y="41"/>
              </a:cxn>
              <a:cxn ang="0">
                <a:pos x="44" y="21"/>
              </a:cxn>
              <a:cxn ang="0">
                <a:pos x="5" y="0"/>
              </a:cxn>
              <a:cxn ang="0">
                <a:pos x="0" y="21"/>
              </a:cxn>
            </a:cxnLst>
            <a:rect l="0" t="0" r="r" b="b"/>
            <a:pathLst>
              <a:path w="44" h="41">
                <a:moveTo>
                  <a:pt x="0" y="21"/>
                </a:moveTo>
                <a:lnTo>
                  <a:pt x="5" y="41"/>
                </a:lnTo>
                <a:lnTo>
                  <a:pt x="44" y="21"/>
                </a:lnTo>
                <a:lnTo>
                  <a:pt x="5" y="0"/>
                </a:lnTo>
                <a:lnTo>
                  <a:pt x="0" y="21"/>
                </a:lnTo>
                <a:close/>
              </a:path>
            </a:pathLst>
          </a:custGeom>
          <a:solidFill>
            <a:srgbClr val="71717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" name="Line 45"/>
          <p:cNvSpPr>
            <a:spLocks noChangeShapeType="1"/>
          </p:cNvSpPr>
          <p:nvPr/>
        </p:nvSpPr>
        <p:spPr bwMode="auto">
          <a:xfrm>
            <a:off x="5068888" y="2197100"/>
            <a:ext cx="157162" cy="1588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" name="Freeform 46"/>
          <p:cNvSpPr>
            <a:spLocks/>
          </p:cNvSpPr>
          <p:nvPr/>
        </p:nvSpPr>
        <p:spPr bwMode="auto">
          <a:xfrm>
            <a:off x="5219700" y="2170113"/>
            <a:ext cx="52388" cy="53975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5" y="41"/>
              </a:cxn>
              <a:cxn ang="0">
                <a:pos x="44" y="21"/>
              </a:cxn>
              <a:cxn ang="0">
                <a:pos x="5" y="0"/>
              </a:cxn>
              <a:cxn ang="0">
                <a:pos x="0" y="21"/>
              </a:cxn>
            </a:cxnLst>
            <a:rect l="0" t="0" r="r" b="b"/>
            <a:pathLst>
              <a:path w="44" h="41">
                <a:moveTo>
                  <a:pt x="0" y="21"/>
                </a:moveTo>
                <a:lnTo>
                  <a:pt x="5" y="41"/>
                </a:lnTo>
                <a:lnTo>
                  <a:pt x="44" y="21"/>
                </a:lnTo>
                <a:lnTo>
                  <a:pt x="5" y="0"/>
                </a:lnTo>
                <a:lnTo>
                  <a:pt x="0" y="21"/>
                </a:lnTo>
                <a:close/>
              </a:path>
            </a:pathLst>
          </a:custGeom>
          <a:solidFill>
            <a:srgbClr val="71717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" name="Line 47"/>
          <p:cNvSpPr>
            <a:spLocks noChangeShapeType="1"/>
          </p:cNvSpPr>
          <p:nvPr/>
        </p:nvSpPr>
        <p:spPr bwMode="auto">
          <a:xfrm flipH="1">
            <a:off x="5097463" y="2028825"/>
            <a:ext cx="157162" cy="1588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" name="Freeform 48"/>
          <p:cNvSpPr>
            <a:spLocks/>
          </p:cNvSpPr>
          <p:nvPr/>
        </p:nvSpPr>
        <p:spPr bwMode="auto">
          <a:xfrm>
            <a:off x="5051425" y="2001838"/>
            <a:ext cx="52388" cy="53975"/>
          </a:xfrm>
          <a:custGeom>
            <a:avLst/>
            <a:gdLst/>
            <a:ahLst/>
            <a:cxnLst>
              <a:cxn ang="0">
                <a:pos x="44" y="20"/>
              </a:cxn>
              <a:cxn ang="0">
                <a:pos x="39" y="0"/>
              </a:cxn>
              <a:cxn ang="0">
                <a:pos x="0" y="20"/>
              </a:cxn>
              <a:cxn ang="0">
                <a:pos x="39" y="40"/>
              </a:cxn>
              <a:cxn ang="0">
                <a:pos x="44" y="20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39" y="0"/>
                </a:lnTo>
                <a:lnTo>
                  <a:pt x="0" y="20"/>
                </a:lnTo>
                <a:lnTo>
                  <a:pt x="39" y="40"/>
                </a:lnTo>
                <a:lnTo>
                  <a:pt x="44" y="20"/>
                </a:lnTo>
                <a:close/>
              </a:path>
            </a:pathLst>
          </a:custGeom>
          <a:solidFill>
            <a:srgbClr val="71717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" name="Line 49"/>
          <p:cNvSpPr>
            <a:spLocks noChangeShapeType="1"/>
          </p:cNvSpPr>
          <p:nvPr/>
        </p:nvSpPr>
        <p:spPr bwMode="auto">
          <a:xfrm flipH="1" flipV="1">
            <a:off x="4865688" y="3868738"/>
            <a:ext cx="3211512" cy="17462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" name="Line 50"/>
          <p:cNvSpPr>
            <a:spLocks noChangeShapeType="1"/>
          </p:cNvSpPr>
          <p:nvPr/>
        </p:nvSpPr>
        <p:spPr bwMode="auto">
          <a:xfrm flipH="1">
            <a:off x="5124450" y="4362450"/>
            <a:ext cx="157163" cy="1588"/>
          </a:xfrm>
          <a:prstGeom prst="line">
            <a:avLst/>
          </a:prstGeom>
          <a:noFill/>
          <a:ln w="11113">
            <a:solidFill>
              <a:srgbClr val="71717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0" name="Freeform 51"/>
          <p:cNvSpPr>
            <a:spLocks/>
          </p:cNvSpPr>
          <p:nvPr/>
        </p:nvSpPr>
        <p:spPr bwMode="auto">
          <a:xfrm>
            <a:off x="5078413" y="4337050"/>
            <a:ext cx="52387" cy="53975"/>
          </a:xfrm>
          <a:custGeom>
            <a:avLst/>
            <a:gdLst/>
            <a:ahLst/>
            <a:cxnLst>
              <a:cxn ang="0">
                <a:pos x="44" y="20"/>
              </a:cxn>
              <a:cxn ang="0">
                <a:pos x="39" y="0"/>
              </a:cxn>
              <a:cxn ang="0">
                <a:pos x="0" y="20"/>
              </a:cxn>
              <a:cxn ang="0">
                <a:pos x="39" y="41"/>
              </a:cxn>
              <a:cxn ang="0">
                <a:pos x="44" y="20"/>
              </a:cxn>
            </a:cxnLst>
            <a:rect l="0" t="0" r="r" b="b"/>
            <a:pathLst>
              <a:path w="44" h="41">
                <a:moveTo>
                  <a:pt x="44" y="20"/>
                </a:moveTo>
                <a:lnTo>
                  <a:pt x="39" y="0"/>
                </a:lnTo>
                <a:lnTo>
                  <a:pt x="0" y="20"/>
                </a:lnTo>
                <a:lnTo>
                  <a:pt x="39" y="41"/>
                </a:lnTo>
                <a:lnTo>
                  <a:pt x="44" y="20"/>
                </a:lnTo>
                <a:close/>
              </a:path>
            </a:pathLst>
          </a:custGeom>
          <a:solidFill>
            <a:srgbClr val="71717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" name="AutoShape 52"/>
          <p:cNvSpPr>
            <a:spLocks noChangeArrowheads="1"/>
          </p:cNvSpPr>
          <p:nvPr/>
        </p:nvSpPr>
        <p:spPr bwMode="auto">
          <a:xfrm>
            <a:off x="4211638" y="3611563"/>
            <a:ext cx="850900" cy="536575"/>
          </a:xfrm>
          <a:prstGeom prst="roundRect">
            <a:avLst>
              <a:gd name="adj" fmla="val 681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1113">
            <a:solidFill>
              <a:srgbClr val="55555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" name="Rectangle 53"/>
          <p:cNvSpPr>
            <a:spLocks noChangeArrowheads="1"/>
          </p:cNvSpPr>
          <p:nvPr/>
        </p:nvSpPr>
        <p:spPr bwMode="auto">
          <a:xfrm>
            <a:off x="7713663" y="2733675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Readout</a:t>
            </a:r>
            <a:endParaRPr lang="en-US" sz="2000" b="1">
              <a:latin typeface="Helvetica" charset="0"/>
            </a:endParaRPr>
          </a:p>
        </p:txBody>
      </p:sp>
      <p:sp>
        <p:nvSpPr>
          <p:cNvPr id="933" name="Rectangle 54"/>
          <p:cNvSpPr>
            <a:spLocks noChangeArrowheads="1"/>
          </p:cNvSpPr>
          <p:nvPr/>
        </p:nvSpPr>
        <p:spPr bwMode="auto">
          <a:xfrm>
            <a:off x="8374063" y="2733675"/>
            <a:ext cx="38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934" name="Rectangle 55"/>
          <p:cNvSpPr>
            <a:spLocks noChangeArrowheads="1"/>
          </p:cNvSpPr>
          <p:nvPr/>
        </p:nvSpPr>
        <p:spPr bwMode="auto">
          <a:xfrm>
            <a:off x="7713663" y="2894013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Systems</a:t>
            </a:r>
            <a:endParaRPr lang="en-US" sz="2000" b="1">
              <a:latin typeface="Helvetica" charset="0"/>
            </a:endParaRPr>
          </a:p>
        </p:txBody>
      </p:sp>
      <p:sp>
        <p:nvSpPr>
          <p:cNvPr id="935" name="Rectangle 56"/>
          <p:cNvSpPr>
            <a:spLocks noChangeArrowheads="1"/>
          </p:cNvSpPr>
          <p:nvPr/>
        </p:nvSpPr>
        <p:spPr bwMode="auto">
          <a:xfrm>
            <a:off x="7704138" y="4738688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Filter</a:t>
            </a:r>
            <a:endParaRPr lang="en-US" sz="2000" b="1">
              <a:latin typeface="Helvetica" charset="0"/>
            </a:endParaRPr>
          </a:p>
        </p:txBody>
      </p:sp>
      <p:sp>
        <p:nvSpPr>
          <p:cNvPr id="936" name="Rectangle 57"/>
          <p:cNvSpPr>
            <a:spLocks noChangeArrowheads="1"/>
          </p:cNvSpPr>
          <p:nvPr/>
        </p:nvSpPr>
        <p:spPr bwMode="auto">
          <a:xfrm>
            <a:off x="8156575" y="4738688"/>
            <a:ext cx="38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937" name="Rectangle 58"/>
          <p:cNvSpPr>
            <a:spLocks noChangeArrowheads="1"/>
          </p:cNvSpPr>
          <p:nvPr/>
        </p:nvSpPr>
        <p:spPr bwMode="auto">
          <a:xfrm>
            <a:off x="7704138" y="4908550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Systems</a:t>
            </a:r>
            <a:endParaRPr lang="en-US" sz="2000" b="1">
              <a:latin typeface="Helvetica" charset="0"/>
            </a:endParaRPr>
          </a:p>
        </p:txBody>
      </p:sp>
      <p:sp>
        <p:nvSpPr>
          <p:cNvPr id="938" name="Rectangle 59"/>
          <p:cNvSpPr>
            <a:spLocks noChangeArrowheads="1"/>
          </p:cNvSpPr>
          <p:nvPr/>
        </p:nvSpPr>
        <p:spPr bwMode="auto">
          <a:xfrm>
            <a:off x="4454525" y="3717925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Event</a:t>
            </a:r>
            <a:endParaRPr lang="en-US" sz="2000" b="1">
              <a:latin typeface="Helvetica" charset="0"/>
            </a:endParaRPr>
          </a:p>
        </p:txBody>
      </p:sp>
      <p:sp>
        <p:nvSpPr>
          <p:cNvPr id="939" name="Rectangle 60"/>
          <p:cNvSpPr>
            <a:spLocks noChangeArrowheads="1"/>
          </p:cNvSpPr>
          <p:nvPr/>
        </p:nvSpPr>
        <p:spPr bwMode="auto">
          <a:xfrm>
            <a:off x="4797425" y="3717925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  </a:t>
            </a:r>
            <a:endParaRPr lang="en-US" sz="2000" b="1">
              <a:latin typeface="Helvetica" charset="0"/>
            </a:endParaRPr>
          </a:p>
        </p:txBody>
      </p:sp>
      <p:sp>
        <p:nvSpPr>
          <p:cNvPr id="940" name="Rectangle 61"/>
          <p:cNvSpPr>
            <a:spLocks noChangeArrowheads="1"/>
          </p:cNvSpPr>
          <p:nvPr/>
        </p:nvSpPr>
        <p:spPr bwMode="auto">
          <a:xfrm>
            <a:off x="4360863" y="3868738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Manager</a:t>
            </a:r>
            <a:endParaRPr lang="en-US" sz="2000" b="1">
              <a:latin typeface="Helvetica" charset="0"/>
            </a:endParaRPr>
          </a:p>
        </p:txBody>
      </p:sp>
      <p:sp>
        <p:nvSpPr>
          <p:cNvPr id="941" name="AutoShape 62"/>
          <p:cNvSpPr>
            <a:spLocks noChangeArrowheads="1"/>
          </p:cNvSpPr>
          <p:nvPr/>
        </p:nvSpPr>
        <p:spPr bwMode="auto">
          <a:xfrm>
            <a:off x="8080375" y="3611563"/>
            <a:ext cx="858838" cy="536575"/>
          </a:xfrm>
          <a:prstGeom prst="roundRect">
            <a:avLst>
              <a:gd name="adj" fmla="val 681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1113">
            <a:solidFill>
              <a:srgbClr val="55555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" name="Rectangle 63"/>
          <p:cNvSpPr>
            <a:spLocks noChangeArrowheads="1"/>
          </p:cNvSpPr>
          <p:nvPr/>
        </p:nvSpPr>
        <p:spPr bwMode="auto">
          <a:xfrm>
            <a:off x="7443788" y="4337050"/>
            <a:ext cx="217487" cy="1403350"/>
          </a:xfrm>
          <a:prstGeom prst="rect">
            <a:avLst/>
          </a:prstGeom>
          <a:solidFill>
            <a:schemeClr val="bg1"/>
          </a:solidFill>
          <a:ln w="22225">
            <a:solidFill>
              <a:srgbClr val="158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" name="Rectangle 64"/>
          <p:cNvSpPr>
            <a:spLocks noChangeArrowheads="1"/>
          </p:cNvSpPr>
          <p:nvPr/>
        </p:nvSpPr>
        <p:spPr bwMode="auto">
          <a:xfrm>
            <a:off x="7424738" y="2617788"/>
            <a:ext cx="227012" cy="88900"/>
          </a:xfrm>
          <a:prstGeom prst="rect">
            <a:avLst/>
          </a:prstGeom>
          <a:solidFill>
            <a:srgbClr val="02E017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" name="Rectangle 65"/>
          <p:cNvSpPr>
            <a:spLocks noChangeArrowheads="1"/>
          </p:cNvSpPr>
          <p:nvPr/>
        </p:nvSpPr>
        <p:spPr bwMode="auto">
          <a:xfrm>
            <a:off x="7424738" y="2401888"/>
            <a:ext cx="227012" cy="119062"/>
          </a:xfrm>
          <a:prstGeom prst="rect">
            <a:avLst/>
          </a:prstGeom>
          <a:solidFill>
            <a:schemeClr val="accent2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" name="Rectangle 66"/>
          <p:cNvSpPr>
            <a:spLocks noChangeArrowheads="1"/>
          </p:cNvSpPr>
          <p:nvPr/>
        </p:nvSpPr>
        <p:spPr bwMode="auto">
          <a:xfrm>
            <a:off x="7424738" y="2522538"/>
            <a:ext cx="227012" cy="101600"/>
          </a:xfrm>
          <a:prstGeom prst="rect">
            <a:avLst/>
          </a:prstGeom>
          <a:solidFill>
            <a:srgbClr val="00278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46" name="Group 67"/>
          <p:cNvGrpSpPr>
            <a:grpSpLocks/>
          </p:cNvGrpSpPr>
          <p:nvPr/>
        </p:nvGrpSpPr>
        <p:grpSpPr bwMode="auto">
          <a:xfrm>
            <a:off x="5302250" y="3159125"/>
            <a:ext cx="519113" cy="287338"/>
            <a:chOff x="1887" y="1604"/>
            <a:chExt cx="434" cy="217"/>
          </a:xfrm>
        </p:grpSpPr>
        <p:sp>
          <p:nvSpPr>
            <p:cNvPr id="947" name="Rectangle 68"/>
            <p:cNvSpPr>
              <a:spLocks noChangeArrowheads="1"/>
            </p:cNvSpPr>
            <p:nvPr/>
          </p:nvSpPr>
          <p:spPr bwMode="auto">
            <a:xfrm>
              <a:off x="1887" y="1604"/>
              <a:ext cx="191" cy="56"/>
            </a:xfrm>
            <a:prstGeom prst="rect">
              <a:avLst/>
            </a:prstGeom>
            <a:solidFill>
              <a:srgbClr val="09997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Rectangle 69"/>
            <p:cNvSpPr>
              <a:spLocks noChangeArrowheads="1"/>
            </p:cNvSpPr>
            <p:nvPr/>
          </p:nvSpPr>
          <p:spPr bwMode="auto">
            <a:xfrm>
              <a:off x="2129" y="1716"/>
              <a:ext cx="192" cy="105"/>
            </a:xfrm>
            <a:prstGeom prst="rect">
              <a:avLst/>
            </a:prstGeom>
            <a:solidFill>
              <a:srgbClr val="80DA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9" name="Group 70"/>
          <p:cNvGrpSpPr>
            <a:grpSpLocks/>
          </p:cNvGrpSpPr>
          <p:nvPr/>
        </p:nvGrpSpPr>
        <p:grpSpPr bwMode="auto">
          <a:xfrm>
            <a:off x="5302250" y="3067050"/>
            <a:ext cx="812800" cy="379413"/>
            <a:chOff x="1887" y="1534"/>
            <a:chExt cx="680" cy="287"/>
          </a:xfrm>
        </p:grpSpPr>
        <p:sp>
          <p:nvSpPr>
            <p:cNvPr id="950" name="Rectangle 71"/>
            <p:cNvSpPr>
              <a:spLocks noChangeArrowheads="1"/>
            </p:cNvSpPr>
            <p:nvPr/>
          </p:nvSpPr>
          <p:spPr bwMode="auto">
            <a:xfrm>
              <a:off x="1887" y="1534"/>
              <a:ext cx="191" cy="74"/>
            </a:xfrm>
            <a:prstGeom prst="rect">
              <a:avLst/>
            </a:prstGeom>
            <a:solidFill>
              <a:srgbClr val="DD000B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Rectangle 72"/>
            <p:cNvSpPr>
              <a:spLocks noChangeArrowheads="1"/>
            </p:cNvSpPr>
            <p:nvPr/>
          </p:nvSpPr>
          <p:spPr bwMode="auto">
            <a:xfrm>
              <a:off x="2129" y="1604"/>
              <a:ext cx="191" cy="112"/>
            </a:xfrm>
            <a:prstGeom prst="rect">
              <a:avLst/>
            </a:prstGeom>
            <a:solidFill>
              <a:srgbClr val="09997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Rectangle 73"/>
            <p:cNvSpPr>
              <a:spLocks noChangeArrowheads="1"/>
            </p:cNvSpPr>
            <p:nvPr/>
          </p:nvSpPr>
          <p:spPr bwMode="auto">
            <a:xfrm>
              <a:off x="2378" y="1774"/>
              <a:ext cx="189" cy="47"/>
            </a:xfrm>
            <a:prstGeom prst="rect">
              <a:avLst/>
            </a:prstGeom>
            <a:solidFill>
              <a:srgbClr val="80DA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3" name="Group 74"/>
          <p:cNvGrpSpPr>
            <a:grpSpLocks/>
          </p:cNvGrpSpPr>
          <p:nvPr/>
        </p:nvGrpSpPr>
        <p:grpSpPr bwMode="auto">
          <a:xfrm>
            <a:off x="5302250" y="2962275"/>
            <a:ext cx="1111250" cy="484188"/>
            <a:chOff x="1887" y="1455"/>
            <a:chExt cx="929" cy="366"/>
          </a:xfrm>
        </p:grpSpPr>
        <p:sp>
          <p:nvSpPr>
            <p:cNvPr id="954" name="Rectangle 75"/>
            <p:cNvSpPr>
              <a:spLocks noChangeArrowheads="1"/>
            </p:cNvSpPr>
            <p:nvPr/>
          </p:nvSpPr>
          <p:spPr bwMode="auto">
            <a:xfrm>
              <a:off x="1887" y="1455"/>
              <a:ext cx="191" cy="84"/>
            </a:xfrm>
            <a:prstGeom prst="rect">
              <a:avLst/>
            </a:prstGeom>
            <a:solidFill>
              <a:srgbClr val="F5FA2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Rectangle 76"/>
            <p:cNvSpPr>
              <a:spLocks noChangeArrowheads="1"/>
            </p:cNvSpPr>
            <p:nvPr/>
          </p:nvSpPr>
          <p:spPr bwMode="auto">
            <a:xfrm>
              <a:off x="2129" y="1476"/>
              <a:ext cx="191" cy="132"/>
            </a:xfrm>
            <a:prstGeom prst="rect">
              <a:avLst/>
            </a:prstGeom>
            <a:solidFill>
              <a:srgbClr val="DD000B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Rectangle 77"/>
            <p:cNvSpPr>
              <a:spLocks noChangeArrowheads="1"/>
            </p:cNvSpPr>
            <p:nvPr/>
          </p:nvSpPr>
          <p:spPr bwMode="auto">
            <a:xfrm>
              <a:off x="2378" y="1718"/>
              <a:ext cx="189" cy="76"/>
            </a:xfrm>
            <a:prstGeom prst="rect">
              <a:avLst/>
            </a:prstGeom>
            <a:solidFill>
              <a:srgbClr val="09997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Rectangle 78"/>
            <p:cNvSpPr>
              <a:spLocks noChangeArrowheads="1"/>
            </p:cNvSpPr>
            <p:nvPr/>
          </p:nvSpPr>
          <p:spPr bwMode="auto">
            <a:xfrm>
              <a:off x="2627" y="1711"/>
              <a:ext cx="189" cy="110"/>
            </a:xfrm>
            <a:prstGeom prst="rect">
              <a:avLst/>
            </a:prstGeom>
            <a:solidFill>
              <a:srgbClr val="80DA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8" name="Rectangle 79"/>
          <p:cNvSpPr>
            <a:spLocks noChangeArrowheads="1"/>
          </p:cNvSpPr>
          <p:nvPr/>
        </p:nvSpPr>
        <p:spPr bwMode="auto">
          <a:xfrm>
            <a:off x="6186488" y="2400300"/>
            <a:ext cx="227012" cy="66675"/>
          </a:xfrm>
          <a:prstGeom prst="rect">
            <a:avLst/>
          </a:prstGeom>
          <a:solidFill>
            <a:schemeClr val="accent2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" name="Group 80"/>
          <p:cNvGrpSpPr>
            <a:grpSpLocks/>
          </p:cNvGrpSpPr>
          <p:nvPr/>
        </p:nvGrpSpPr>
        <p:grpSpPr bwMode="auto">
          <a:xfrm>
            <a:off x="5302250" y="2513013"/>
            <a:ext cx="2349500" cy="663575"/>
            <a:chOff x="1887" y="1114"/>
            <a:chExt cx="1966" cy="503"/>
          </a:xfrm>
        </p:grpSpPr>
        <p:sp>
          <p:nvSpPr>
            <p:cNvPr id="960" name="Rectangle 81"/>
            <p:cNvSpPr>
              <a:spLocks noChangeArrowheads="1"/>
            </p:cNvSpPr>
            <p:nvPr/>
          </p:nvSpPr>
          <p:spPr bwMode="auto">
            <a:xfrm>
              <a:off x="1887" y="1114"/>
              <a:ext cx="191" cy="75"/>
            </a:xfrm>
            <a:prstGeom prst="rect">
              <a:avLst/>
            </a:prstGeom>
            <a:solidFill>
              <a:srgbClr val="0027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Rectangle 82"/>
            <p:cNvSpPr>
              <a:spLocks noChangeArrowheads="1"/>
            </p:cNvSpPr>
            <p:nvPr/>
          </p:nvSpPr>
          <p:spPr bwMode="auto">
            <a:xfrm>
              <a:off x="3663" y="1484"/>
              <a:ext cx="190" cy="133"/>
            </a:xfrm>
            <a:prstGeom prst="rect">
              <a:avLst/>
            </a:prstGeom>
            <a:solidFill>
              <a:srgbClr val="DD000B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Rectangle 83"/>
            <p:cNvSpPr>
              <a:spLocks noChangeArrowheads="1"/>
            </p:cNvSpPr>
            <p:nvPr/>
          </p:nvSpPr>
          <p:spPr bwMode="auto">
            <a:xfrm>
              <a:off x="2129" y="1184"/>
              <a:ext cx="184" cy="67"/>
            </a:xfrm>
            <a:prstGeom prst="rect">
              <a:avLst/>
            </a:prstGeom>
            <a:solidFill>
              <a:srgbClr val="02E017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Rectangle 84"/>
            <p:cNvSpPr>
              <a:spLocks noChangeArrowheads="1"/>
            </p:cNvSpPr>
            <p:nvPr/>
          </p:nvSpPr>
          <p:spPr bwMode="auto">
            <a:xfrm>
              <a:off x="2378" y="1285"/>
              <a:ext cx="189" cy="104"/>
            </a:xfrm>
            <a:prstGeom prst="rect">
              <a:avLst/>
            </a:prstGeom>
            <a:solidFill>
              <a:srgbClr val="C900D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Rectangle 85"/>
            <p:cNvSpPr>
              <a:spLocks noChangeArrowheads="1"/>
            </p:cNvSpPr>
            <p:nvPr/>
          </p:nvSpPr>
          <p:spPr bwMode="auto">
            <a:xfrm>
              <a:off x="2627" y="1355"/>
              <a:ext cx="189" cy="98"/>
            </a:xfrm>
            <a:prstGeom prst="rect">
              <a:avLst/>
            </a:prstGeom>
            <a:solidFill>
              <a:srgbClr val="FFBB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Rectangle 86"/>
            <p:cNvSpPr>
              <a:spLocks noChangeArrowheads="1"/>
            </p:cNvSpPr>
            <p:nvPr/>
          </p:nvSpPr>
          <p:spPr bwMode="auto">
            <a:xfrm>
              <a:off x="3414" y="1484"/>
              <a:ext cx="191" cy="55"/>
            </a:xfrm>
            <a:prstGeom prst="rect">
              <a:avLst/>
            </a:prstGeom>
            <a:solidFill>
              <a:srgbClr val="F5FA2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6" name="Group 87"/>
          <p:cNvGrpSpPr>
            <a:grpSpLocks/>
          </p:cNvGrpSpPr>
          <p:nvPr/>
        </p:nvGrpSpPr>
        <p:grpSpPr bwMode="auto">
          <a:xfrm>
            <a:off x="5302250" y="2886075"/>
            <a:ext cx="2054225" cy="560388"/>
            <a:chOff x="1887" y="1397"/>
            <a:chExt cx="1718" cy="424"/>
          </a:xfrm>
        </p:grpSpPr>
        <p:grpSp>
          <p:nvGrpSpPr>
            <p:cNvPr id="967" name="Group 88"/>
            <p:cNvGrpSpPr>
              <a:grpSpLocks/>
            </p:cNvGrpSpPr>
            <p:nvPr/>
          </p:nvGrpSpPr>
          <p:grpSpPr bwMode="auto">
            <a:xfrm>
              <a:off x="1887" y="1397"/>
              <a:ext cx="929" cy="332"/>
              <a:chOff x="1887" y="1397"/>
              <a:chExt cx="929" cy="332"/>
            </a:xfrm>
          </p:grpSpPr>
          <p:sp>
            <p:nvSpPr>
              <p:cNvPr id="969" name="Rectangle 89"/>
              <p:cNvSpPr>
                <a:spLocks noChangeArrowheads="1"/>
              </p:cNvSpPr>
              <p:nvPr/>
            </p:nvSpPr>
            <p:spPr bwMode="auto">
              <a:xfrm>
                <a:off x="1887" y="1397"/>
                <a:ext cx="191" cy="63"/>
              </a:xfrm>
              <a:prstGeom prst="rect">
                <a:avLst/>
              </a:prstGeom>
              <a:solidFill>
                <a:srgbClr val="FFBB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70" name="Group 90"/>
              <p:cNvGrpSpPr>
                <a:grpSpLocks/>
              </p:cNvGrpSpPr>
              <p:nvPr/>
            </p:nvGrpSpPr>
            <p:grpSpPr bwMode="auto">
              <a:xfrm>
                <a:off x="2129" y="1406"/>
                <a:ext cx="687" cy="323"/>
                <a:chOff x="2129" y="1406"/>
                <a:chExt cx="687" cy="323"/>
              </a:xfrm>
            </p:grpSpPr>
            <p:sp>
              <p:nvSpPr>
                <p:cNvPr id="971" name="Rectangle 91"/>
                <p:cNvSpPr>
                  <a:spLocks noChangeArrowheads="1"/>
                </p:cNvSpPr>
                <p:nvPr/>
              </p:nvSpPr>
              <p:spPr bwMode="auto">
                <a:xfrm>
                  <a:off x="2129" y="1406"/>
                  <a:ext cx="192" cy="70"/>
                </a:xfrm>
                <a:prstGeom prst="rect">
                  <a:avLst/>
                </a:prstGeom>
                <a:solidFill>
                  <a:srgbClr val="F5FA2C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Rectangle 92"/>
                <p:cNvSpPr>
                  <a:spLocks noChangeArrowheads="1"/>
                </p:cNvSpPr>
                <p:nvPr/>
              </p:nvSpPr>
              <p:spPr bwMode="auto">
                <a:xfrm>
                  <a:off x="2378" y="1597"/>
                  <a:ext cx="189" cy="132"/>
                </a:xfrm>
                <a:prstGeom prst="rect">
                  <a:avLst/>
                </a:prstGeom>
                <a:solidFill>
                  <a:srgbClr val="DD000B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Rectangle 93"/>
                <p:cNvSpPr>
                  <a:spLocks noChangeArrowheads="1"/>
                </p:cNvSpPr>
                <p:nvPr/>
              </p:nvSpPr>
              <p:spPr bwMode="auto">
                <a:xfrm>
                  <a:off x="2627" y="1597"/>
                  <a:ext cx="189" cy="126"/>
                </a:xfrm>
                <a:prstGeom prst="rect">
                  <a:avLst/>
                </a:prstGeom>
                <a:solidFill>
                  <a:srgbClr val="09997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68" name="Rectangle 94"/>
            <p:cNvSpPr>
              <a:spLocks noChangeArrowheads="1"/>
            </p:cNvSpPr>
            <p:nvPr/>
          </p:nvSpPr>
          <p:spPr bwMode="auto">
            <a:xfrm>
              <a:off x="3414" y="1758"/>
              <a:ext cx="191" cy="63"/>
            </a:xfrm>
            <a:prstGeom prst="rect">
              <a:avLst/>
            </a:prstGeom>
            <a:solidFill>
              <a:srgbClr val="80DA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4" name="Group 95"/>
          <p:cNvGrpSpPr>
            <a:grpSpLocks/>
          </p:cNvGrpSpPr>
          <p:nvPr/>
        </p:nvGrpSpPr>
        <p:grpSpPr bwMode="auto">
          <a:xfrm>
            <a:off x="5889625" y="2400300"/>
            <a:ext cx="1744663" cy="400050"/>
            <a:chOff x="2378" y="1029"/>
            <a:chExt cx="1460" cy="303"/>
          </a:xfrm>
        </p:grpSpPr>
        <p:sp>
          <p:nvSpPr>
            <p:cNvPr id="975" name="Rectangle 96"/>
            <p:cNvSpPr>
              <a:spLocks noChangeArrowheads="1"/>
            </p:cNvSpPr>
            <p:nvPr/>
          </p:nvSpPr>
          <p:spPr bwMode="auto">
            <a:xfrm>
              <a:off x="3663" y="1249"/>
              <a:ext cx="175" cy="77"/>
            </a:xfrm>
            <a:prstGeom prst="rect">
              <a:avLst/>
            </a:prstGeom>
            <a:solidFill>
              <a:srgbClr val="C900D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Rectangle 97"/>
            <p:cNvSpPr>
              <a:spLocks noChangeArrowheads="1"/>
            </p:cNvSpPr>
            <p:nvPr/>
          </p:nvSpPr>
          <p:spPr bwMode="auto">
            <a:xfrm>
              <a:off x="2378" y="1029"/>
              <a:ext cx="189" cy="126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Rectangle 98"/>
            <p:cNvSpPr>
              <a:spLocks noChangeArrowheads="1"/>
            </p:cNvSpPr>
            <p:nvPr/>
          </p:nvSpPr>
          <p:spPr bwMode="auto">
            <a:xfrm>
              <a:off x="2627" y="1079"/>
              <a:ext cx="189" cy="119"/>
            </a:xfrm>
            <a:prstGeom prst="rect">
              <a:avLst/>
            </a:prstGeom>
            <a:solidFill>
              <a:srgbClr val="0027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Rectangle 99"/>
            <p:cNvSpPr>
              <a:spLocks noChangeArrowheads="1"/>
            </p:cNvSpPr>
            <p:nvPr/>
          </p:nvSpPr>
          <p:spPr bwMode="auto">
            <a:xfrm>
              <a:off x="3414" y="1249"/>
              <a:ext cx="184" cy="83"/>
            </a:xfrm>
            <a:prstGeom prst="rect">
              <a:avLst/>
            </a:prstGeom>
            <a:solidFill>
              <a:srgbClr val="02E017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9" name="Rectangle 100"/>
          <p:cNvSpPr>
            <a:spLocks noChangeArrowheads="1"/>
          </p:cNvSpPr>
          <p:nvPr/>
        </p:nvSpPr>
        <p:spPr bwMode="auto">
          <a:xfrm>
            <a:off x="7127875" y="2400300"/>
            <a:ext cx="228600" cy="53975"/>
          </a:xfrm>
          <a:prstGeom prst="rect">
            <a:avLst/>
          </a:prstGeom>
          <a:solidFill>
            <a:schemeClr val="accent2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80" name="Group 101"/>
          <p:cNvGrpSpPr>
            <a:grpSpLocks/>
          </p:cNvGrpSpPr>
          <p:nvPr/>
        </p:nvGrpSpPr>
        <p:grpSpPr bwMode="auto">
          <a:xfrm>
            <a:off x="5310188" y="2605088"/>
            <a:ext cx="2341562" cy="711200"/>
            <a:chOff x="1893" y="1184"/>
            <a:chExt cx="1960" cy="539"/>
          </a:xfrm>
        </p:grpSpPr>
        <p:sp>
          <p:nvSpPr>
            <p:cNvPr id="981" name="Rectangle 102"/>
            <p:cNvSpPr>
              <a:spLocks noChangeArrowheads="1"/>
            </p:cNvSpPr>
            <p:nvPr/>
          </p:nvSpPr>
          <p:spPr bwMode="auto">
            <a:xfrm>
              <a:off x="3663" y="1612"/>
              <a:ext cx="190" cy="111"/>
            </a:xfrm>
            <a:prstGeom prst="rect">
              <a:avLst/>
            </a:prstGeom>
            <a:solidFill>
              <a:srgbClr val="09997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Rectangle 103"/>
            <p:cNvSpPr>
              <a:spLocks noChangeArrowheads="1"/>
            </p:cNvSpPr>
            <p:nvPr/>
          </p:nvSpPr>
          <p:spPr bwMode="auto">
            <a:xfrm>
              <a:off x="1893" y="1184"/>
              <a:ext cx="184" cy="149"/>
            </a:xfrm>
            <a:prstGeom prst="rect">
              <a:avLst/>
            </a:prstGeom>
            <a:solidFill>
              <a:srgbClr val="02E017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Rectangle 104"/>
            <p:cNvSpPr>
              <a:spLocks noChangeArrowheads="1"/>
            </p:cNvSpPr>
            <p:nvPr/>
          </p:nvSpPr>
          <p:spPr bwMode="auto">
            <a:xfrm>
              <a:off x="2129" y="1242"/>
              <a:ext cx="192" cy="84"/>
            </a:xfrm>
            <a:prstGeom prst="rect">
              <a:avLst/>
            </a:prstGeom>
            <a:solidFill>
              <a:srgbClr val="C900D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Rectangle 105"/>
            <p:cNvSpPr>
              <a:spLocks noChangeArrowheads="1"/>
            </p:cNvSpPr>
            <p:nvPr/>
          </p:nvSpPr>
          <p:spPr bwMode="auto">
            <a:xfrm>
              <a:off x="2378" y="1384"/>
              <a:ext cx="189" cy="126"/>
            </a:xfrm>
            <a:prstGeom prst="rect">
              <a:avLst/>
            </a:prstGeom>
            <a:solidFill>
              <a:srgbClr val="FFBB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Rectangle 106"/>
            <p:cNvSpPr>
              <a:spLocks noChangeArrowheads="1"/>
            </p:cNvSpPr>
            <p:nvPr/>
          </p:nvSpPr>
          <p:spPr bwMode="auto">
            <a:xfrm>
              <a:off x="2627" y="1449"/>
              <a:ext cx="189" cy="110"/>
            </a:xfrm>
            <a:prstGeom prst="rect">
              <a:avLst/>
            </a:prstGeom>
            <a:solidFill>
              <a:srgbClr val="F5FA2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Rectangle 107"/>
            <p:cNvSpPr>
              <a:spLocks noChangeArrowheads="1"/>
            </p:cNvSpPr>
            <p:nvPr/>
          </p:nvSpPr>
          <p:spPr bwMode="auto">
            <a:xfrm>
              <a:off x="3414" y="1512"/>
              <a:ext cx="191" cy="96"/>
            </a:xfrm>
            <a:prstGeom prst="rect">
              <a:avLst/>
            </a:prstGeom>
            <a:solidFill>
              <a:srgbClr val="DD000B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7" name="Group 108"/>
          <p:cNvGrpSpPr>
            <a:grpSpLocks/>
          </p:cNvGrpSpPr>
          <p:nvPr/>
        </p:nvGrpSpPr>
        <p:grpSpPr bwMode="auto">
          <a:xfrm>
            <a:off x="5591175" y="2400300"/>
            <a:ext cx="2060575" cy="560388"/>
            <a:chOff x="2129" y="1029"/>
            <a:chExt cx="1724" cy="424"/>
          </a:xfrm>
        </p:grpSpPr>
        <p:sp>
          <p:nvSpPr>
            <p:cNvPr id="988" name="Rectangle 109"/>
            <p:cNvSpPr>
              <a:spLocks noChangeArrowheads="1"/>
            </p:cNvSpPr>
            <p:nvPr/>
          </p:nvSpPr>
          <p:spPr bwMode="auto">
            <a:xfrm>
              <a:off x="3663" y="1334"/>
              <a:ext cx="190" cy="84"/>
            </a:xfrm>
            <a:prstGeom prst="rect">
              <a:avLst/>
            </a:prstGeom>
            <a:solidFill>
              <a:srgbClr val="FFBB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Rectangle 110"/>
            <p:cNvSpPr>
              <a:spLocks noChangeArrowheads="1"/>
            </p:cNvSpPr>
            <p:nvPr/>
          </p:nvSpPr>
          <p:spPr bwMode="auto">
            <a:xfrm>
              <a:off x="2129" y="1029"/>
              <a:ext cx="191" cy="9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Rectangle 111"/>
            <p:cNvSpPr>
              <a:spLocks noChangeArrowheads="1"/>
            </p:cNvSpPr>
            <p:nvPr/>
          </p:nvSpPr>
          <p:spPr bwMode="auto">
            <a:xfrm>
              <a:off x="2378" y="1142"/>
              <a:ext cx="189" cy="119"/>
            </a:xfrm>
            <a:prstGeom prst="rect">
              <a:avLst/>
            </a:prstGeom>
            <a:solidFill>
              <a:srgbClr val="0027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Rectangle 112"/>
            <p:cNvSpPr>
              <a:spLocks noChangeArrowheads="1"/>
            </p:cNvSpPr>
            <p:nvPr/>
          </p:nvSpPr>
          <p:spPr bwMode="auto">
            <a:xfrm>
              <a:off x="2627" y="1193"/>
              <a:ext cx="189" cy="49"/>
            </a:xfrm>
            <a:prstGeom prst="rect">
              <a:avLst/>
            </a:prstGeom>
            <a:solidFill>
              <a:srgbClr val="02E017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Rectangle 113"/>
            <p:cNvSpPr>
              <a:spLocks noChangeArrowheads="1"/>
            </p:cNvSpPr>
            <p:nvPr/>
          </p:nvSpPr>
          <p:spPr bwMode="auto">
            <a:xfrm>
              <a:off x="3414" y="1328"/>
              <a:ext cx="191" cy="125"/>
            </a:xfrm>
            <a:prstGeom prst="rect">
              <a:avLst/>
            </a:prstGeom>
            <a:solidFill>
              <a:srgbClr val="C900D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" name="Rectangle 114"/>
          <p:cNvSpPr>
            <a:spLocks noChangeArrowheads="1"/>
          </p:cNvSpPr>
          <p:nvPr/>
        </p:nvSpPr>
        <p:spPr bwMode="auto">
          <a:xfrm>
            <a:off x="7127875" y="2447925"/>
            <a:ext cx="228600" cy="249238"/>
          </a:xfrm>
          <a:prstGeom prst="rect">
            <a:avLst/>
          </a:prstGeom>
          <a:solidFill>
            <a:srgbClr val="00278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94" name="Group 115"/>
          <p:cNvGrpSpPr>
            <a:grpSpLocks/>
          </p:cNvGrpSpPr>
          <p:nvPr/>
        </p:nvGrpSpPr>
        <p:grpSpPr bwMode="auto">
          <a:xfrm>
            <a:off x="5302250" y="2400300"/>
            <a:ext cx="2349500" cy="596900"/>
            <a:chOff x="1887" y="1029"/>
            <a:chExt cx="1966" cy="452"/>
          </a:xfrm>
        </p:grpSpPr>
        <p:sp>
          <p:nvSpPr>
            <p:cNvPr id="995" name="Rectangle 116"/>
            <p:cNvSpPr>
              <a:spLocks noChangeArrowheads="1"/>
            </p:cNvSpPr>
            <p:nvPr/>
          </p:nvSpPr>
          <p:spPr bwMode="auto">
            <a:xfrm>
              <a:off x="3663" y="1413"/>
              <a:ext cx="190" cy="68"/>
            </a:xfrm>
            <a:prstGeom prst="rect">
              <a:avLst/>
            </a:prstGeom>
            <a:solidFill>
              <a:srgbClr val="F5FA2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Rectangle 117"/>
            <p:cNvSpPr>
              <a:spLocks noChangeArrowheads="1"/>
            </p:cNvSpPr>
            <p:nvPr/>
          </p:nvSpPr>
          <p:spPr bwMode="auto">
            <a:xfrm>
              <a:off x="1887" y="1029"/>
              <a:ext cx="184" cy="86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Rectangle 118"/>
            <p:cNvSpPr>
              <a:spLocks noChangeArrowheads="1"/>
            </p:cNvSpPr>
            <p:nvPr/>
          </p:nvSpPr>
          <p:spPr bwMode="auto">
            <a:xfrm>
              <a:off x="2129" y="1114"/>
              <a:ext cx="184" cy="72"/>
            </a:xfrm>
            <a:prstGeom prst="rect">
              <a:avLst/>
            </a:prstGeom>
            <a:solidFill>
              <a:srgbClr val="0027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Rectangle 119"/>
            <p:cNvSpPr>
              <a:spLocks noChangeArrowheads="1"/>
            </p:cNvSpPr>
            <p:nvPr/>
          </p:nvSpPr>
          <p:spPr bwMode="auto">
            <a:xfrm>
              <a:off x="2384" y="1261"/>
              <a:ext cx="169" cy="62"/>
            </a:xfrm>
            <a:prstGeom prst="rect">
              <a:avLst/>
            </a:prstGeom>
            <a:solidFill>
              <a:srgbClr val="02E017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Rectangle 120"/>
            <p:cNvSpPr>
              <a:spLocks noChangeArrowheads="1"/>
            </p:cNvSpPr>
            <p:nvPr/>
          </p:nvSpPr>
          <p:spPr bwMode="auto">
            <a:xfrm>
              <a:off x="2627" y="1242"/>
              <a:ext cx="180" cy="113"/>
            </a:xfrm>
            <a:prstGeom prst="rect">
              <a:avLst/>
            </a:prstGeom>
            <a:solidFill>
              <a:srgbClr val="C900D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Rectangle 121"/>
            <p:cNvSpPr>
              <a:spLocks noChangeArrowheads="1"/>
            </p:cNvSpPr>
            <p:nvPr/>
          </p:nvSpPr>
          <p:spPr bwMode="auto">
            <a:xfrm>
              <a:off x="3414" y="1449"/>
              <a:ext cx="191" cy="32"/>
            </a:xfrm>
            <a:prstGeom prst="rect">
              <a:avLst/>
            </a:prstGeom>
            <a:solidFill>
              <a:srgbClr val="FFBB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1" name="Group 122"/>
          <p:cNvGrpSpPr>
            <a:grpSpLocks/>
          </p:cNvGrpSpPr>
          <p:nvPr/>
        </p:nvGrpSpPr>
        <p:grpSpPr bwMode="auto">
          <a:xfrm>
            <a:off x="5302250" y="2795588"/>
            <a:ext cx="2349500" cy="661987"/>
            <a:chOff x="1887" y="1328"/>
            <a:chExt cx="1966" cy="502"/>
          </a:xfrm>
        </p:grpSpPr>
        <p:sp>
          <p:nvSpPr>
            <p:cNvPr id="1002" name="Rectangle 123"/>
            <p:cNvSpPr>
              <a:spLocks noChangeArrowheads="1"/>
            </p:cNvSpPr>
            <p:nvPr/>
          </p:nvSpPr>
          <p:spPr bwMode="auto">
            <a:xfrm>
              <a:off x="3663" y="1662"/>
              <a:ext cx="190" cy="168"/>
            </a:xfrm>
            <a:prstGeom prst="rect">
              <a:avLst/>
            </a:prstGeom>
            <a:solidFill>
              <a:srgbClr val="80DA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3" name="Group 124"/>
            <p:cNvGrpSpPr>
              <a:grpSpLocks/>
            </p:cNvGrpSpPr>
            <p:nvPr/>
          </p:nvGrpSpPr>
          <p:grpSpPr bwMode="auto">
            <a:xfrm>
              <a:off x="1887" y="1328"/>
              <a:ext cx="922" cy="274"/>
              <a:chOff x="1887" y="1328"/>
              <a:chExt cx="922" cy="274"/>
            </a:xfrm>
          </p:grpSpPr>
          <p:sp>
            <p:nvSpPr>
              <p:cNvPr id="1005" name="Rectangle 125"/>
              <p:cNvSpPr>
                <a:spLocks noChangeArrowheads="1"/>
              </p:cNvSpPr>
              <p:nvPr/>
            </p:nvSpPr>
            <p:spPr bwMode="auto">
              <a:xfrm>
                <a:off x="1887" y="1334"/>
                <a:ext cx="191" cy="68"/>
              </a:xfrm>
              <a:prstGeom prst="rect">
                <a:avLst/>
              </a:prstGeom>
              <a:solidFill>
                <a:srgbClr val="C900D5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Rectangle 126"/>
              <p:cNvSpPr>
                <a:spLocks noChangeArrowheads="1"/>
              </p:cNvSpPr>
              <p:nvPr/>
            </p:nvSpPr>
            <p:spPr bwMode="auto">
              <a:xfrm>
                <a:off x="2129" y="1328"/>
                <a:ext cx="191" cy="83"/>
              </a:xfrm>
              <a:prstGeom prst="rect">
                <a:avLst/>
              </a:prstGeom>
              <a:solidFill>
                <a:srgbClr val="FFBB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Rectangle 127"/>
              <p:cNvSpPr>
                <a:spLocks noChangeArrowheads="1"/>
              </p:cNvSpPr>
              <p:nvPr/>
            </p:nvSpPr>
            <p:spPr bwMode="auto">
              <a:xfrm>
                <a:off x="2378" y="1505"/>
                <a:ext cx="189" cy="97"/>
              </a:xfrm>
              <a:prstGeom prst="rect">
                <a:avLst/>
              </a:prstGeom>
              <a:solidFill>
                <a:srgbClr val="F5FA2C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Rectangle 128"/>
              <p:cNvSpPr>
                <a:spLocks noChangeArrowheads="1"/>
              </p:cNvSpPr>
              <p:nvPr/>
            </p:nvSpPr>
            <p:spPr bwMode="auto">
              <a:xfrm>
                <a:off x="2627" y="1554"/>
                <a:ext cx="182" cy="47"/>
              </a:xfrm>
              <a:prstGeom prst="rect">
                <a:avLst/>
              </a:prstGeom>
              <a:solidFill>
                <a:srgbClr val="DD000B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4" name="Rectangle 129"/>
            <p:cNvSpPr>
              <a:spLocks noChangeArrowheads="1"/>
            </p:cNvSpPr>
            <p:nvPr/>
          </p:nvSpPr>
          <p:spPr bwMode="auto">
            <a:xfrm>
              <a:off x="3414" y="1604"/>
              <a:ext cx="191" cy="154"/>
            </a:xfrm>
            <a:prstGeom prst="rect">
              <a:avLst/>
            </a:prstGeom>
            <a:solidFill>
              <a:srgbClr val="09997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9" name="Rectangle 130"/>
          <p:cNvSpPr>
            <a:spLocks noChangeArrowheads="1"/>
          </p:cNvSpPr>
          <p:nvPr/>
        </p:nvSpPr>
        <p:spPr bwMode="auto">
          <a:xfrm>
            <a:off x="5313363" y="4337050"/>
            <a:ext cx="219075" cy="1403350"/>
          </a:xfrm>
          <a:prstGeom prst="rect">
            <a:avLst/>
          </a:prstGeom>
          <a:solidFill>
            <a:schemeClr val="bg1"/>
          </a:solidFill>
          <a:ln w="22225">
            <a:solidFill>
              <a:srgbClr val="158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0" name="Rectangle 131"/>
          <p:cNvSpPr>
            <a:spLocks noChangeArrowheads="1"/>
          </p:cNvSpPr>
          <p:nvPr/>
        </p:nvSpPr>
        <p:spPr bwMode="auto">
          <a:xfrm>
            <a:off x="5602288" y="4337050"/>
            <a:ext cx="219075" cy="1403350"/>
          </a:xfrm>
          <a:prstGeom prst="rect">
            <a:avLst/>
          </a:prstGeom>
          <a:solidFill>
            <a:schemeClr val="bg1"/>
          </a:solidFill>
          <a:ln w="22225">
            <a:solidFill>
              <a:srgbClr val="DD000B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1" name="Rectangle 132"/>
          <p:cNvSpPr>
            <a:spLocks noChangeArrowheads="1"/>
          </p:cNvSpPr>
          <p:nvPr/>
        </p:nvSpPr>
        <p:spPr bwMode="auto">
          <a:xfrm>
            <a:off x="5900738" y="4327525"/>
            <a:ext cx="215900" cy="1404938"/>
          </a:xfrm>
          <a:prstGeom prst="rect">
            <a:avLst/>
          </a:prstGeom>
          <a:solidFill>
            <a:schemeClr val="bg1"/>
          </a:solidFill>
          <a:ln w="22225">
            <a:solidFill>
              <a:srgbClr val="FFBB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2" name="Rectangle 133"/>
          <p:cNvSpPr>
            <a:spLocks noChangeArrowheads="1"/>
          </p:cNvSpPr>
          <p:nvPr/>
        </p:nvSpPr>
        <p:spPr bwMode="auto">
          <a:xfrm>
            <a:off x="6197600" y="4327525"/>
            <a:ext cx="215900" cy="1404938"/>
          </a:xfrm>
          <a:prstGeom prst="rect">
            <a:avLst/>
          </a:prstGeom>
          <a:solidFill>
            <a:srgbClr val="E7EDED"/>
          </a:solidFill>
          <a:ln w="22225">
            <a:solidFill>
              <a:srgbClr val="0065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" name="AutoShape 134"/>
          <p:cNvSpPr>
            <a:spLocks noChangeArrowheads="1"/>
          </p:cNvSpPr>
          <p:nvPr/>
        </p:nvSpPr>
        <p:spPr bwMode="auto">
          <a:xfrm>
            <a:off x="5295900" y="5875338"/>
            <a:ext cx="2379663" cy="320675"/>
          </a:xfrm>
          <a:prstGeom prst="roundRect">
            <a:avLst>
              <a:gd name="adj" fmla="val 1130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1113">
            <a:solidFill>
              <a:srgbClr val="55555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" name="AutoShape 138"/>
          <p:cNvSpPr>
            <a:spLocks noChangeArrowheads="1"/>
          </p:cNvSpPr>
          <p:nvPr/>
        </p:nvSpPr>
        <p:spPr bwMode="auto">
          <a:xfrm>
            <a:off x="5281613" y="1828800"/>
            <a:ext cx="2376487" cy="481013"/>
          </a:xfrm>
          <a:prstGeom prst="roundRect">
            <a:avLst>
              <a:gd name="adj" fmla="val 11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1113">
            <a:solidFill>
              <a:srgbClr val="55555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5" name="Rectangle 139"/>
          <p:cNvSpPr>
            <a:spLocks noChangeArrowheads="1"/>
          </p:cNvSpPr>
          <p:nvPr/>
        </p:nvSpPr>
        <p:spPr bwMode="auto">
          <a:xfrm>
            <a:off x="5895975" y="1905000"/>
            <a:ext cx="1320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Detector Frontend</a:t>
            </a:r>
            <a:endParaRPr lang="en-US" sz="2000" b="1">
              <a:latin typeface="Helvetica" charset="0"/>
            </a:endParaRPr>
          </a:p>
        </p:txBody>
      </p:sp>
      <p:sp>
        <p:nvSpPr>
          <p:cNvPr id="1016" name="AutoShape 140"/>
          <p:cNvSpPr>
            <a:spLocks noChangeArrowheads="1"/>
          </p:cNvSpPr>
          <p:nvPr/>
        </p:nvSpPr>
        <p:spPr bwMode="auto">
          <a:xfrm>
            <a:off x="4195763" y="1943100"/>
            <a:ext cx="847725" cy="563563"/>
          </a:xfrm>
          <a:prstGeom prst="roundRect">
            <a:avLst>
              <a:gd name="adj" fmla="val 649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1113">
            <a:solidFill>
              <a:srgbClr val="55555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7" name="Rectangle 141"/>
          <p:cNvSpPr>
            <a:spLocks noChangeArrowheads="1"/>
          </p:cNvSpPr>
          <p:nvPr/>
        </p:nvSpPr>
        <p:spPr bwMode="auto">
          <a:xfrm>
            <a:off x="4419600" y="2057400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Level 1</a:t>
            </a:r>
            <a:endParaRPr lang="en-US" sz="2000" b="1">
              <a:latin typeface="Helvetica" charset="0"/>
            </a:endParaRPr>
          </a:p>
        </p:txBody>
      </p:sp>
      <p:sp>
        <p:nvSpPr>
          <p:cNvPr id="1018" name="Rectangle 142"/>
          <p:cNvSpPr>
            <a:spLocks noChangeArrowheads="1"/>
          </p:cNvSpPr>
          <p:nvPr/>
        </p:nvSpPr>
        <p:spPr bwMode="auto">
          <a:xfrm>
            <a:off x="4818063" y="2095500"/>
            <a:ext cx="38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19" name="Rectangle 143"/>
          <p:cNvSpPr>
            <a:spLocks noChangeArrowheads="1"/>
          </p:cNvSpPr>
          <p:nvPr/>
        </p:nvSpPr>
        <p:spPr bwMode="auto">
          <a:xfrm>
            <a:off x="4395788" y="2244725"/>
            <a:ext cx="393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Trigger</a:t>
            </a:r>
            <a:endParaRPr lang="en-US" sz="2000" b="1">
              <a:latin typeface="Helvetica" charset="0"/>
            </a:endParaRPr>
          </a:p>
        </p:txBody>
      </p:sp>
      <p:sp>
        <p:nvSpPr>
          <p:cNvPr id="1020" name="Rectangle 144"/>
          <p:cNvSpPr>
            <a:spLocks noChangeArrowheads="1"/>
          </p:cNvSpPr>
          <p:nvPr/>
        </p:nvSpPr>
        <p:spPr bwMode="auto">
          <a:xfrm>
            <a:off x="8229600" y="3784600"/>
            <a:ext cx="508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Controls</a:t>
            </a:r>
            <a:endParaRPr lang="en-US" sz="2000" b="1">
              <a:latin typeface="Helvetica" charset="0"/>
            </a:endParaRPr>
          </a:p>
        </p:txBody>
      </p:sp>
      <p:sp>
        <p:nvSpPr>
          <p:cNvPr id="1021" name="Rectangle 145"/>
          <p:cNvSpPr>
            <a:spLocks noChangeArrowheads="1"/>
          </p:cNvSpPr>
          <p:nvPr/>
        </p:nvSpPr>
        <p:spPr bwMode="auto">
          <a:xfrm>
            <a:off x="5973763" y="2184400"/>
            <a:ext cx="66675" cy="93663"/>
          </a:xfrm>
          <a:prstGeom prst="rect">
            <a:avLst/>
          </a:prstGeom>
          <a:solidFill>
            <a:srgbClr val="E7ED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2" name="Rectangle 146"/>
          <p:cNvSpPr>
            <a:spLocks noChangeArrowheads="1"/>
          </p:cNvSpPr>
          <p:nvPr/>
        </p:nvSpPr>
        <p:spPr bwMode="auto">
          <a:xfrm>
            <a:off x="5905500" y="2184400"/>
            <a:ext cx="17463" cy="93663"/>
          </a:xfrm>
          <a:prstGeom prst="rect">
            <a:avLst/>
          </a:prstGeom>
          <a:solidFill>
            <a:srgbClr val="80DA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3" name="Rectangle 147"/>
          <p:cNvSpPr>
            <a:spLocks noChangeArrowheads="1"/>
          </p:cNvSpPr>
          <p:nvPr/>
        </p:nvSpPr>
        <p:spPr bwMode="auto">
          <a:xfrm>
            <a:off x="7177088" y="2184400"/>
            <a:ext cx="85725" cy="93663"/>
          </a:xfrm>
          <a:prstGeom prst="rect">
            <a:avLst/>
          </a:prstGeom>
          <a:solidFill>
            <a:srgbClr val="0999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" name="Rectangle 148"/>
          <p:cNvSpPr>
            <a:spLocks noChangeArrowheads="1"/>
          </p:cNvSpPr>
          <p:nvPr/>
        </p:nvSpPr>
        <p:spPr bwMode="auto">
          <a:xfrm>
            <a:off x="7329488" y="2184400"/>
            <a:ext cx="19050" cy="93663"/>
          </a:xfrm>
          <a:prstGeom prst="rect">
            <a:avLst/>
          </a:prstGeom>
          <a:solidFill>
            <a:srgbClr val="FFB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" name="Rectangle 149"/>
          <p:cNvSpPr>
            <a:spLocks noChangeArrowheads="1"/>
          </p:cNvSpPr>
          <p:nvPr/>
        </p:nvSpPr>
        <p:spPr bwMode="auto">
          <a:xfrm>
            <a:off x="5954713" y="2184400"/>
            <a:ext cx="52387" cy="93663"/>
          </a:xfrm>
          <a:prstGeom prst="rect">
            <a:avLst/>
          </a:prstGeom>
          <a:solidFill>
            <a:srgbClr val="DD000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" name="Rectangle 150"/>
          <p:cNvSpPr>
            <a:spLocks noChangeArrowheads="1"/>
          </p:cNvSpPr>
          <p:nvPr/>
        </p:nvSpPr>
        <p:spPr bwMode="auto">
          <a:xfrm>
            <a:off x="7262813" y="2184400"/>
            <a:ext cx="66675" cy="93663"/>
          </a:xfrm>
          <a:prstGeom prst="rect">
            <a:avLst/>
          </a:prstGeom>
          <a:solidFill>
            <a:srgbClr val="0027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151"/>
          <p:cNvSpPr>
            <a:spLocks noChangeArrowheads="1"/>
          </p:cNvSpPr>
          <p:nvPr/>
        </p:nvSpPr>
        <p:spPr bwMode="auto">
          <a:xfrm>
            <a:off x="6040438" y="2184400"/>
            <a:ext cx="58737" cy="93663"/>
          </a:xfrm>
          <a:prstGeom prst="rect">
            <a:avLst/>
          </a:prstGeom>
          <a:solidFill>
            <a:srgbClr val="FFB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152"/>
          <p:cNvSpPr>
            <a:spLocks noChangeArrowheads="1"/>
          </p:cNvSpPr>
          <p:nvPr/>
        </p:nvSpPr>
        <p:spPr bwMode="auto">
          <a:xfrm>
            <a:off x="5922963" y="2184400"/>
            <a:ext cx="31750" cy="93663"/>
          </a:xfrm>
          <a:prstGeom prst="rect">
            <a:avLst/>
          </a:prstGeom>
          <a:solidFill>
            <a:srgbClr val="0999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Rectangle 153"/>
          <p:cNvSpPr>
            <a:spLocks noChangeArrowheads="1"/>
          </p:cNvSpPr>
          <p:nvPr/>
        </p:nvSpPr>
        <p:spPr bwMode="auto">
          <a:xfrm>
            <a:off x="5454650" y="2184400"/>
            <a:ext cx="68263" cy="93663"/>
          </a:xfrm>
          <a:prstGeom prst="rect">
            <a:avLst/>
          </a:prstGeom>
          <a:solidFill>
            <a:srgbClr val="E7ED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Rectangle 154"/>
          <p:cNvSpPr>
            <a:spLocks noChangeArrowheads="1"/>
          </p:cNvSpPr>
          <p:nvPr/>
        </p:nvSpPr>
        <p:spPr bwMode="auto">
          <a:xfrm>
            <a:off x="5327650" y="2184400"/>
            <a:ext cx="76200" cy="93663"/>
          </a:xfrm>
          <a:prstGeom prst="rect">
            <a:avLst/>
          </a:prstGeom>
          <a:solidFill>
            <a:srgbClr val="80DA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Rectangle 155"/>
          <p:cNvSpPr>
            <a:spLocks noChangeArrowheads="1"/>
          </p:cNvSpPr>
          <p:nvPr/>
        </p:nvSpPr>
        <p:spPr bwMode="auto">
          <a:xfrm>
            <a:off x="5437188" y="2184400"/>
            <a:ext cx="17462" cy="93663"/>
          </a:xfrm>
          <a:prstGeom prst="rect">
            <a:avLst/>
          </a:prstGeom>
          <a:solidFill>
            <a:srgbClr val="DD000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Rectangle 156"/>
          <p:cNvSpPr>
            <a:spLocks noChangeArrowheads="1"/>
          </p:cNvSpPr>
          <p:nvPr/>
        </p:nvSpPr>
        <p:spPr bwMode="auto">
          <a:xfrm>
            <a:off x="5522913" y="2184400"/>
            <a:ext cx="9525" cy="93663"/>
          </a:xfrm>
          <a:prstGeom prst="rect">
            <a:avLst/>
          </a:prstGeom>
          <a:solidFill>
            <a:srgbClr val="FFB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Rectangle 157"/>
          <p:cNvSpPr>
            <a:spLocks noChangeArrowheads="1"/>
          </p:cNvSpPr>
          <p:nvPr/>
        </p:nvSpPr>
        <p:spPr bwMode="auto">
          <a:xfrm>
            <a:off x="5403850" y="2184400"/>
            <a:ext cx="33338" cy="93663"/>
          </a:xfrm>
          <a:prstGeom prst="rect">
            <a:avLst/>
          </a:prstGeom>
          <a:solidFill>
            <a:srgbClr val="0999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158"/>
          <p:cNvSpPr>
            <a:spLocks noChangeArrowheads="1"/>
          </p:cNvSpPr>
          <p:nvPr/>
        </p:nvSpPr>
        <p:spPr bwMode="auto">
          <a:xfrm>
            <a:off x="7481888" y="2184400"/>
            <a:ext cx="69850" cy="93663"/>
          </a:xfrm>
          <a:prstGeom prst="rect">
            <a:avLst/>
          </a:prstGeom>
          <a:solidFill>
            <a:srgbClr val="E7ED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Rectangle 159"/>
          <p:cNvSpPr>
            <a:spLocks noChangeArrowheads="1"/>
          </p:cNvSpPr>
          <p:nvPr/>
        </p:nvSpPr>
        <p:spPr bwMode="auto">
          <a:xfrm>
            <a:off x="7467600" y="2184400"/>
            <a:ext cx="14288" cy="93663"/>
          </a:xfrm>
          <a:prstGeom prst="rect">
            <a:avLst/>
          </a:prstGeom>
          <a:solidFill>
            <a:srgbClr val="DD000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" name="Rectangle 160"/>
          <p:cNvSpPr>
            <a:spLocks noChangeArrowheads="1"/>
          </p:cNvSpPr>
          <p:nvPr/>
        </p:nvSpPr>
        <p:spPr bwMode="auto">
          <a:xfrm>
            <a:off x="7577138" y="2184400"/>
            <a:ext cx="50800" cy="93663"/>
          </a:xfrm>
          <a:prstGeom prst="rect">
            <a:avLst/>
          </a:prstGeom>
          <a:solidFill>
            <a:srgbClr val="C900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" name="Rectangle 161"/>
          <p:cNvSpPr>
            <a:spLocks noChangeArrowheads="1"/>
          </p:cNvSpPr>
          <p:nvPr/>
        </p:nvSpPr>
        <p:spPr bwMode="auto">
          <a:xfrm>
            <a:off x="7551738" y="2184400"/>
            <a:ext cx="25400" cy="93663"/>
          </a:xfrm>
          <a:prstGeom prst="rect">
            <a:avLst/>
          </a:prstGeom>
          <a:solidFill>
            <a:srgbClr val="FFB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Rectangle 162"/>
          <p:cNvSpPr>
            <a:spLocks noChangeArrowheads="1"/>
          </p:cNvSpPr>
          <p:nvPr/>
        </p:nvSpPr>
        <p:spPr bwMode="auto">
          <a:xfrm>
            <a:off x="7432675" y="2184400"/>
            <a:ext cx="34925" cy="93663"/>
          </a:xfrm>
          <a:prstGeom prst="rect">
            <a:avLst/>
          </a:prstGeom>
          <a:solidFill>
            <a:srgbClr val="0999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Rectangle 163"/>
          <p:cNvSpPr>
            <a:spLocks noChangeArrowheads="1"/>
          </p:cNvSpPr>
          <p:nvPr/>
        </p:nvSpPr>
        <p:spPr bwMode="auto">
          <a:xfrm>
            <a:off x="5692775" y="2184400"/>
            <a:ext cx="68263" cy="93663"/>
          </a:xfrm>
          <a:prstGeom prst="rect">
            <a:avLst/>
          </a:prstGeom>
          <a:solidFill>
            <a:srgbClr val="E7ED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Rectangle 164"/>
          <p:cNvSpPr>
            <a:spLocks noChangeArrowheads="1"/>
          </p:cNvSpPr>
          <p:nvPr/>
        </p:nvSpPr>
        <p:spPr bwMode="auto">
          <a:xfrm>
            <a:off x="5610225" y="2184400"/>
            <a:ext cx="31750" cy="93663"/>
          </a:xfrm>
          <a:prstGeom prst="rect">
            <a:avLst/>
          </a:prstGeom>
          <a:solidFill>
            <a:srgbClr val="80DA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Rectangle 165"/>
          <p:cNvSpPr>
            <a:spLocks noChangeArrowheads="1"/>
          </p:cNvSpPr>
          <p:nvPr/>
        </p:nvSpPr>
        <p:spPr bwMode="auto">
          <a:xfrm>
            <a:off x="5676900" y="2184400"/>
            <a:ext cx="15875" cy="93663"/>
          </a:xfrm>
          <a:prstGeom prst="rect">
            <a:avLst/>
          </a:prstGeom>
          <a:solidFill>
            <a:srgbClr val="DD000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Rectangle 166"/>
          <p:cNvSpPr>
            <a:spLocks noChangeArrowheads="1"/>
          </p:cNvSpPr>
          <p:nvPr/>
        </p:nvSpPr>
        <p:spPr bwMode="auto">
          <a:xfrm>
            <a:off x="5786438" y="2184400"/>
            <a:ext cx="34925" cy="93663"/>
          </a:xfrm>
          <a:prstGeom prst="rect">
            <a:avLst/>
          </a:prstGeom>
          <a:solidFill>
            <a:srgbClr val="C900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Rectangle 167"/>
          <p:cNvSpPr>
            <a:spLocks noChangeArrowheads="1"/>
          </p:cNvSpPr>
          <p:nvPr/>
        </p:nvSpPr>
        <p:spPr bwMode="auto">
          <a:xfrm>
            <a:off x="5761038" y="2184400"/>
            <a:ext cx="25400" cy="93663"/>
          </a:xfrm>
          <a:prstGeom prst="rect">
            <a:avLst/>
          </a:prstGeom>
          <a:solidFill>
            <a:srgbClr val="FFB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68"/>
          <p:cNvSpPr>
            <a:spLocks noChangeArrowheads="1"/>
          </p:cNvSpPr>
          <p:nvPr/>
        </p:nvSpPr>
        <p:spPr bwMode="auto">
          <a:xfrm>
            <a:off x="5641975" y="2184400"/>
            <a:ext cx="34925" cy="93663"/>
          </a:xfrm>
          <a:prstGeom prst="rect">
            <a:avLst/>
          </a:prstGeom>
          <a:solidFill>
            <a:srgbClr val="0999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" name="Rectangle 169"/>
          <p:cNvSpPr>
            <a:spLocks noChangeArrowheads="1"/>
          </p:cNvSpPr>
          <p:nvPr/>
        </p:nvSpPr>
        <p:spPr bwMode="auto">
          <a:xfrm>
            <a:off x="6270625" y="2184400"/>
            <a:ext cx="109538" cy="93663"/>
          </a:xfrm>
          <a:prstGeom prst="rect">
            <a:avLst/>
          </a:prstGeom>
          <a:solidFill>
            <a:srgbClr val="E7ED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Rectangle 170"/>
          <p:cNvSpPr>
            <a:spLocks noChangeArrowheads="1"/>
          </p:cNvSpPr>
          <p:nvPr/>
        </p:nvSpPr>
        <p:spPr bwMode="auto">
          <a:xfrm>
            <a:off x="6194425" y="2184400"/>
            <a:ext cx="15875" cy="93663"/>
          </a:xfrm>
          <a:prstGeom prst="rect">
            <a:avLst/>
          </a:prstGeom>
          <a:solidFill>
            <a:srgbClr val="80DA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Rectangle 171"/>
          <p:cNvSpPr>
            <a:spLocks noChangeArrowheads="1"/>
          </p:cNvSpPr>
          <p:nvPr/>
        </p:nvSpPr>
        <p:spPr bwMode="auto">
          <a:xfrm>
            <a:off x="6253163" y="2184400"/>
            <a:ext cx="50800" cy="93663"/>
          </a:xfrm>
          <a:prstGeom prst="rect">
            <a:avLst/>
          </a:prstGeom>
          <a:solidFill>
            <a:srgbClr val="DD000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Rectangle 172"/>
          <p:cNvSpPr>
            <a:spLocks noChangeArrowheads="1"/>
          </p:cNvSpPr>
          <p:nvPr/>
        </p:nvSpPr>
        <p:spPr bwMode="auto">
          <a:xfrm>
            <a:off x="6338888" y="2184400"/>
            <a:ext cx="66675" cy="93663"/>
          </a:xfrm>
          <a:prstGeom prst="rect">
            <a:avLst/>
          </a:prstGeom>
          <a:solidFill>
            <a:srgbClr val="FFB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Rectangle 173"/>
          <p:cNvSpPr>
            <a:spLocks noChangeArrowheads="1"/>
          </p:cNvSpPr>
          <p:nvPr/>
        </p:nvSpPr>
        <p:spPr bwMode="auto">
          <a:xfrm>
            <a:off x="6210300" y="2184400"/>
            <a:ext cx="77788" cy="93663"/>
          </a:xfrm>
          <a:prstGeom prst="rect">
            <a:avLst/>
          </a:prstGeom>
          <a:solidFill>
            <a:srgbClr val="0999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" name="Rectangle 174"/>
          <p:cNvSpPr>
            <a:spLocks noChangeArrowheads="1"/>
          </p:cNvSpPr>
          <p:nvPr/>
        </p:nvSpPr>
        <p:spPr bwMode="auto">
          <a:xfrm>
            <a:off x="7137400" y="2184400"/>
            <a:ext cx="39688" cy="93663"/>
          </a:xfrm>
          <a:prstGeom prst="rect">
            <a:avLst/>
          </a:prstGeom>
          <a:solidFill>
            <a:srgbClr val="80DA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Rectangle 175"/>
          <p:cNvSpPr>
            <a:spLocks noChangeArrowheads="1"/>
          </p:cNvSpPr>
          <p:nvPr/>
        </p:nvSpPr>
        <p:spPr bwMode="auto">
          <a:xfrm>
            <a:off x="5321300" y="2176463"/>
            <a:ext cx="209550" cy="1095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Rectangle 176"/>
          <p:cNvSpPr>
            <a:spLocks noChangeArrowheads="1"/>
          </p:cNvSpPr>
          <p:nvPr/>
        </p:nvSpPr>
        <p:spPr bwMode="auto">
          <a:xfrm>
            <a:off x="5610225" y="2176463"/>
            <a:ext cx="209550" cy="1095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Rectangle 177"/>
          <p:cNvSpPr>
            <a:spLocks noChangeArrowheads="1"/>
          </p:cNvSpPr>
          <p:nvPr/>
        </p:nvSpPr>
        <p:spPr bwMode="auto">
          <a:xfrm>
            <a:off x="5905500" y="2176463"/>
            <a:ext cx="209550" cy="1095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Rectangle 178"/>
          <p:cNvSpPr>
            <a:spLocks noChangeArrowheads="1"/>
          </p:cNvSpPr>
          <p:nvPr/>
        </p:nvSpPr>
        <p:spPr bwMode="auto">
          <a:xfrm>
            <a:off x="6196013" y="2176463"/>
            <a:ext cx="207962" cy="1095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Rectangle 179"/>
          <p:cNvSpPr>
            <a:spLocks noChangeArrowheads="1"/>
          </p:cNvSpPr>
          <p:nvPr/>
        </p:nvSpPr>
        <p:spPr bwMode="auto">
          <a:xfrm>
            <a:off x="7138988" y="2176463"/>
            <a:ext cx="207962" cy="1095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Rectangle 180"/>
          <p:cNvSpPr>
            <a:spLocks noChangeArrowheads="1"/>
          </p:cNvSpPr>
          <p:nvPr/>
        </p:nvSpPr>
        <p:spPr bwMode="auto">
          <a:xfrm>
            <a:off x="7424738" y="2176463"/>
            <a:ext cx="209550" cy="1095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Rectangle 181"/>
          <p:cNvSpPr>
            <a:spLocks noChangeArrowheads="1"/>
          </p:cNvSpPr>
          <p:nvPr/>
        </p:nvSpPr>
        <p:spPr bwMode="auto">
          <a:xfrm>
            <a:off x="4902200" y="4217988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58" name="Rectangle 182"/>
          <p:cNvSpPr>
            <a:spLocks noChangeArrowheads="1"/>
          </p:cNvSpPr>
          <p:nvPr/>
        </p:nvSpPr>
        <p:spPr bwMode="auto">
          <a:xfrm>
            <a:off x="4741863" y="442595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59" name="Rectangle 183"/>
          <p:cNvSpPr>
            <a:spLocks noChangeArrowheads="1"/>
          </p:cNvSpPr>
          <p:nvPr/>
        </p:nvSpPr>
        <p:spPr bwMode="auto">
          <a:xfrm>
            <a:off x="5089525" y="457676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60" name="Rectangle 184"/>
          <p:cNvSpPr>
            <a:spLocks noChangeArrowheads="1"/>
          </p:cNvSpPr>
          <p:nvPr/>
        </p:nvSpPr>
        <p:spPr bwMode="auto">
          <a:xfrm>
            <a:off x="4779963" y="472916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61" name="Rectangle 185"/>
          <p:cNvSpPr>
            <a:spLocks noChangeArrowheads="1"/>
          </p:cNvSpPr>
          <p:nvPr/>
        </p:nvSpPr>
        <p:spPr bwMode="auto">
          <a:xfrm>
            <a:off x="4806950" y="487521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62" name="Rectangle 186"/>
          <p:cNvSpPr>
            <a:spLocks noChangeArrowheads="1"/>
          </p:cNvSpPr>
          <p:nvPr/>
        </p:nvSpPr>
        <p:spPr bwMode="auto">
          <a:xfrm>
            <a:off x="5075238" y="5026025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63" name="Rectangle 187"/>
          <p:cNvSpPr>
            <a:spLocks noChangeArrowheads="1"/>
          </p:cNvSpPr>
          <p:nvPr/>
        </p:nvSpPr>
        <p:spPr bwMode="auto">
          <a:xfrm>
            <a:off x="4976813" y="5178425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64" name="Rectangle 188"/>
          <p:cNvSpPr>
            <a:spLocks noChangeArrowheads="1"/>
          </p:cNvSpPr>
          <p:nvPr/>
        </p:nvSpPr>
        <p:spPr bwMode="auto">
          <a:xfrm>
            <a:off x="5140325" y="532606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65" name="Rectangle 189"/>
          <p:cNvSpPr>
            <a:spLocks noChangeArrowheads="1"/>
          </p:cNvSpPr>
          <p:nvPr/>
        </p:nvSpPr>
        <p:spPr bwMode="auto">
          <a:xfrm>
            <a:off x="5010150" y="5476875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66" name="Rectangle 190"/>
          <p:cNvSpPr>
            <a:spLocks noChangeArrowheads="1"/>
          </p:cNvSpPr>
          <p:nvPr/>
        </p:nvSpPr>
        <p:spPr bwMode="auto">
          <a:xfrm>
            <a:off x="5081588" y="5627688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67" name="Rectangle 191"/>
          <p:cNvSpPr>
            <a:spLocks noChangeArrowheads="1"/>
          </p:cNvSpPr>
          <p:nvPr/>
        </p:nvSpPr>
        <p:spPr bwMode="auto">
          <a:xfrm>
            <a:off x="4886325" y="577691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Helvetica" charset="0"/>
              </a:rPr>
              <a:t> </a:t>
            </a:r>
            <a:endParaRPr lang="en-US" sz="2000" b="1">
              <a:latin typeface="Helvetica" charset="0"/>
            </a:endParaRPr>
          </a:p>
        </p:txBody>
      </p:sp>
      <p:sp>
        <p:nvSpPr>
          <p:cNvPr id="1068" name="Line 193"/>
          <p:cNvSpPr>
            <a:spLocks noChangeShapeType="1"/>
          </p:cNvSpPr>
          <p:nvPr/>
        </p:nvSpPr>
        <p:spPr bwMode="auto">
          <a:xfrm>
            <a:off x="5715000" y="3449638"/>
            <a:ext cx="0" cy="1666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Line 194"/>
          <p:cNvSpPr>
            <a:spLocks noChangeShapeType="1"/>
          </p:cNvSpPr>
          <p:nvPr/>
        </p:nvSpPr>
        <p:spPr bwMode="auto">
          <a:xfrm>
            <a:off x="6302375" y="3449638"/>
            <a:ext cx="0" cy="1666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Line 195"/>
          <p:cNvSpPr>
            <a:spLocks noChangeShapeType="1"/>
          </p:cNvSpPr>
          <p:nvPr/>
        </p:nvSpPr>
        <p:spPr bwMode="auto">
          <a:xfrm>
            <a:off x="5999163" y="3449638"/>
            <a:ext cx="0" cy="1666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Line 196"/>
          <p:cNvSpPr>
            <a:spLocks noChangeShapeType="1"/>
          </p:cNvSpPr>
          <p:nvPr/>
        </p:nvSpPr>
        <p:spPr bwMode="auto">
          <a:xfrm flipH="1">
            <a:off x="5430838" y="2286000"/>
            <a:ext cx="0" cy="1206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Line 197"/>
          <p:cNvSpPr>
            <a:spLocks noChangeShapeType="1"/>
          </p:cNvSpPr>
          <p:nvPr/>
        </p:nvSpPr>
        <p:spPr bwMode="auto">
          <a:xfrm flipH="1">
            <a:off x="6007100" y="2286000"/>
            <a:ext cx="0" cy="1206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Line 198"/>
          <p:cNvSpPr>
            <a:spLocks noChangeShapeType="1"/>
          </p:cNvSpPr>
          <p:nvPr/>
        </p:nvSpPr>
        <p:spPr bwMode="auto">
          <a:xfrm flipH="1">
            <a:off x="5716588" y="2282825"/>
            <a:ext cx="0" cy="1222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Line 199"/>
          <p:cNvSpPr>
            <a:spLocks noChangeShapeType="1"/>
          </p:cNvSpPr>
          <p:nvPr/>
        </p:nvSpPr>
        <p:spPr bwMode="auto">
          <a:xfrm flipH="1">
            <a:off x="6302375" y="2282825"/>
            <a:ext cx="0" cy="1222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Line 200"/>
          <p:cNvSpPr>
            <a:spLocks noChangeShapeType="1"/>
          </p:cNvSpPr>
          <p:nvPr/>
        </p:nvSpPr>
        <p:spPr bwMode="auto">
          <a:xfrm>
            <a:off x="5422900" y="4148138"/>
            <a:ext cx="0" cy="1730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Line 201"/>
          <p:cNvSpPr>
            <a:spLocks noChangeShapeType="1"/>
          </p:cNvSpPr>
          <p:nvPr/>
        </p:nvSpPr>
        <p:spPr bwMode="auto">
          <a:xfrm>
            <a:off x="5707063" y="4156075"/>
            <a:ext cx="0" cy="1730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Line 202"/>
          <p:cNvSpPr>
            <a:spLocks noChangeShapeType="1"/>
          </p:cNvSpPr>
          <p:nvPr/>
        </p:nvSpPr>
        <p:spPr bwMode="auto">
          <a:xfrm>
            <a:off x="6303963" y="4148138"/>
            <a:ext cx="0" cy="1730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Line 203"/>
          <p:cNvSpPr>
            <a:spLocks noChangeShapeType="1"/>
          </p:cNvSpPr>
          <p:nvPr/>
        </p:nvSpPr>
        <p:spPr bwMode="auto">
          <a:xfrm>
            <a:off x="5999163" y="4148138"/>
            <a:ext cx="0" cy="1730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Rectangle 204"/>
          <p:cNvSpPr>
            <a:spLocks noChangeArrowheads="1"/>
          </p:cNvSpPr>
          <p:nvPr/>
        </p:nvSpPr>
        <p:spPr bwMode="auto">
          <a:xfrm>
            <a:off x="5307013" y="3241675"/>
            <a:ext cx="217487" cy="196850"/>
          </a:xfrm>
          <a:prstGeom prst="rect">
            <a:avLst/>
          </a:prstGeom>
          <a:solidFill>
            <a:srgbClr val="80DA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Rectangle 250"/>
          <p:cNvSpPr>
            <a:spLocks noChangeArrowheads="1"/>
          </p:cNvSpPr>
          <p:nvPr/>
        </p:nvSpPr>
        <p:spPr bwMode="auto">
          <a:xfrm>
            <a:off x="7138988" y="4337050"/>
            <a:ext cx="217487" cy="13938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52A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Rectangle 252"/>
          <p:cNvSpPr>
            <a:spLocks noChangeArrowheads="1"/>
          </p:cNvSpPr>
          <p:nvPr/>
        </p:nvSpPr>
        <p:spPr bwMode="auto">
          <a:xfrm>
            <a:off x="5314950" y="4337050"/>
            <a:ext cx="204788" cy="196850"/>
          </a:xfrm>
          <a:prstGeom prst="rect">
            <a:avLst/>
          </a:prstGeom>
          <a:solidFill>
            <a:srgbClr val="80DA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82" name="Group 253"/>
          <p:cNvGrpSpPr>
            <a:grpSpLocks/>
          </p:cNvGrpSpPr>
          <p:nvPr/>
        </p:nvGrpSpPr>
        <p:grpSpPr bwMode="auto">
          <a:xfrm>
            <a:off x="5314950" y="4335463"/>
            <a:ext cx="496888" cy="338137"/>
            <a:chOff x="1897" y="2495"/>
            <a:chExt cx="416" cy="256"/>
          </a:xfrm>
        </p:grpSpPr>
        <p:sp>
          <p:nvSpPr>
            <p:cNvPr id="1083" name="Rectangle 254"/>
            <p:cNvSpPr>
              <a:spLocks noChangeArrowheads="1"/>
            </p:cNvSpPr>
            <p:nvPr/>
          </p:nvSpPr>
          <p:spPr bwMode="auto">
            <a:xfrm>
              <a:off x="2144" y="2495"/>
              <a:ext cx="169" cy="56"/>
            </a:xfrm>
            <a:prstGeom prst="rect">
              <a:avLst/>
            </a:prstGeom>
            <a:solidFill>
              <a:srgbClr val="09997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Rectangle 255"/>
            <p:cNvSpPr>
              <a:spLocks noChangeArrowheads="1"/>
            </p:cNvSpPr>
            <p:nvPr/>
          </p:nvSpPr>
          <p:spPr bwMode="auto">
            <a:xfrm>
              <a:off x="1897" y="2646"/>
              <a:ext cx="172" cy="105"/>
            </a:xfrm>
            <a:prstGeom prst="rect">
              <a:avLst/>
            </a:prstGeom>
            <a:solidFill>
              <a:srgbClr val="80DA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5" name="Group 256"/>
          <p:cNvGrpSpPr>
            <a:grpSpLocks/>
          </p:cNvGrpSpPr>
          <p:nvPr/>
        </p:nvGrpSpPr>
        <p:grpSpPr bwMode="auto">
          <a:xfrm>
            <a:off x="5313363" y="4330700"/>
            <a:ext cx="785812" cy="409575"/>
            <a:chOff x="1896" y="2491"/>
            <a:chExt cx="658" cy="311"/>
          </a:xfrm>
        </p:grpSpPr>
        <p:sp>
          <p:nvSpPr>
            <p:cNvPr id="1086" name="Rectangle 257"/>
            <p:cNvSpPr>
              <a:spLocks noChangeArrowheads="1"/>
            </p:cNvSpPr>
            <p:nvPr/>
          </p:nvSpPr>
          <p:spPr bwMode="auto">
            <a:xfrm>
              <a:off x="2386" y="2491"/>
              <a:ext cx="168" cy="74"/>
            </a:xfrm>
            <a:prstGeom prst="rect">
              <a:avLst/>
            </a:prstGeom>
            <a:solidFill>
              <a:srgbClr val="DD000B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Rectangle 258"/>
            <p:cNvSpPr>
              <a:spLocks noChangeArrowheads="1"/>
            </p:cNvSpPr>
            <p:nvPr/>
          </p:nvSpPr>
          <p:spPr bwMode="auto">
            <a:xfrm>
              <a:off x="2144" y="2551"/>
              <a:ext cx="169" cy="112"/>
            </a:xfrm>
            <a:prstGeom prst="rect">
              <a:avLst/>
            </a:prstGeom>
            <a:solidFill>
              <a:srgbClr val="09997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Rectangle 259"/>
            <p:cNvSpPr>
              <a:spLocks noChangeArrowheads="1"/>
            </p:cNvSpPr>
            <p:nvPr/>
          </p:nvSpPr>
          <p:spPr bwMode="auto">
            <a:xfrm>
              <a:off x="1896" y="2751"/>
              <a:ext cx="173" cy="51"/>
            </a:xfrm>
            <a:prstGeom prst="rect">
              <a:avLst/>
            </a:prstGeom>
            <a:solidFill>
              <a:srgbClr val="80DA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9" name="Group 267"/>
          <p:cNvGrpSpPr>
            <a:grpSpLocks/>
          </p:cNvGrpSpPr>
          <p:nvPr/>
        </p:nvGrpSpPr>
        <p:grpSpPr bwMode="auto">
          <a:xfrm>
            <a:off x="5313363" y="4330700"/>
            <a:ext cx="1090612" cy="554038"/>
            <a:chOff x="1896" y="2492"/>
            <a:chExt cx="913" cy="419"/>
          </a:xfrm>
        </p:grpSpPr>
        <p:sp>
          <p:nvSpPr>
            <p:cNvPr id="1090" name="Rectangle 268"/>
            <p:cNvSpPr>
              <a:spLocks noChangeArrowheads="1"/>
            </p:cNvSpPr>
            <p:nvPr/>
          </p:nvSpPr>
          <p:spPr bwMode="auto">
            <a:xfrm>
              <a:off x="2640" y="2492"/>
              <a:ext cx="169" cy="84"/>
            </a:xfrm>
            <a:prstGeom prst="rect">
              <a:avLst/>
            </a:prstGeom>
            <a:solidFill>
              <a:srgbClr val="F5FA2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Rectangle 269"/>
            <p:cNvSpPr>
              <a:spLocks noChangeArrowheads="1"/>
            </p:cNvSpPr>
            <p:nvPr/>
          </p:nvSpPr>
          <p:spPr bwMode="auto">
            <a:xfrm>
              <a:off x="2386" y="2570"/>
              <a:ext cx="168" cy="132"/>
            </a:xfrm>
            <a:prstGeom prst="rect">
              <a:avLst/>
            </a:prstGeom>
            <a:solidFill>
              <a:srgbClr val="DD000B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Rectangle 270"/>
            <p:cNvSpPr>
              <a:spLocks noChangeArrowheads="1"/>
            </p:cNvSpPr>
            <p:nvPr/>
          </p:nvSpPr>
          <p:spPr bwMode="auto">
            <a:xfrm>
              <a:off x="2144" y="2661"/>
              <a:ext cx="169" cy="76"/>
            </a:xfrm>
            <a:prstGeom prst="rect">
              <a:avLst/>
            </a:prstGeom>
            <a:solidFill>
              <a:srgbClr val="09997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Rectangle 271"/>
            <p:cNvSpPr>
              <a:spLocks noChangeArrowheads="1"/>
            </p:cNvSpPr>
            <p:nvPr/>
          </p:nvSpPr>
          <p:spPr bwMode="auto">
            <a:xfrm>
              <a:off x="1896" y="2801"/>
              <a:ext cx="173" cy="110"/>
            </a:xfrm>
            <a:prstGeom prst="rect">
              <a:avLst/>
            </a:prstGeom>
            <a:solidFill>
              <a:srgbClr val="80DA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4" name="Group 283"/>
          <p:cNvGrpSpPr>
            <a:grpSpLocks/>
          </p:cNvGrpSpPr>
          <p:nvPr/>
        </p:nvGrpSpPr>
        <p:grpSpPr bwMode="auto">
          <a:xfrm>
            <a:off x="5311775" y="4335463"/>
            <a:ext cx="2033588" cy="628650"/>
            <a:chOff x="1895" y="2495"/>
            <a:chExt cx="1701" cy="476"/>
          </a:xfrm>
        </p:grpSpPr>
        <p:sp>
          <p:nvSpPr>
            <p:cNvPr id="1095" name="Rectangle 284"/>
            <p:cNvSpPr>
              <a:spLocks noChangeArrowheads="1"/>
            </p:cNvSpPr>
            <p:nvPr/>
          </p:nvSpPr>
          <p:spPr bwMode="auto">
            <a:xfrm>
              <a:off x="3424" y="2495"/>
              <a:ext cx="172" cy="51"/>
            </a:xfrm>
            <a:prstGeom prst="rect">
              <a:avLst/>
            </a:prstGeom>
            <a:solidFill>
              <a:srgbClr val="FFBB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Rectangle 285"/>
            <p:cNvSpPr>
              <a:spLocks noChangeArrowheads="1"/>
            </p:cNvSpPr>
            <p:nvPr/>
          </p:nvSpPr>
          <p:spPr bwMode="auto">
            <a:xfrm>
              <a:off x="2638" y="2570"/>
              <a:ext cx="169" cy="63"/>
            </a:xfrm>
            <a:prstGeom prst="rect">
              <a:avLst/>
            </a:prstGeom>
            <a:solidFill>
              <a:srgbClr val="F5FA2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Rectangle 286"/>
            <p:cNvSpPr>
              <a:spLocks noChangeArrowheads="1"/>
            </p:cNvSpPr>
            <p:nvPr/>
          </p:nvSpPr>
          <p:spPr bwMode="auto">
            <a:xfrm>
              <a:off x="2390" y="2694"/>
              <a:ext cx="168" cy="132"/>
            </a:xfrm>
            <a:prstGeom prst="rect">
              <a:avLst/>
            </a:prstGeom>
            <a:solidFill>
              <a:srgbClr val="DD000B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Rectangle 287"/>
            <p:cNvSpPr>
              <a:spLocks noChangeArrowheads="1"/>
            </p:cNvSpPr>
            <p:nvPr/>
          </p:nvSpPr>
          <p:spPr bwMode="auto">
            <a:xfrm>
              <a:off x="2142" y="2735"/>
              <a:ext cx="169" cy="126"/>
            </a:xfrm>
            <a:prstGeom prst="rect">
              <a:avLst/>
            </a:prstGeom>
            <a:solidFill>
              <a:srgbClr val="09997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Rectangle 288"/>
            <p:cNvSpPr>
              <a:spLocks noChangeArrowheads="1"/>
            </p:cNvSpPr>
            <p:nvPr/>
          </p:nvSpPr>
          <p:spPr bwMode="auto">
            <a:xfrm>
              <a:off x="1895" y="2908"/>
              <a:ext cx="181" cy="63"/>
            </a:xfrm>
            <a:prstGeom prst="rect">
              <a:avLst/>
            </a:prstGeom>
            <a:solidFill>
              <a:srgbClr val="80DA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0" name="Group 289"/>
          <p:cNvGrpSpPr>
            <a:grpSpLocks/>
          </p:cNvGrpSpPr>
          <p:nvPr/>
        </p:nvGrpSpPr>
        <p:grpSpPr bwMode="auto">
          <a:xfrm>
            <a:off x="5314950" y="4335463"/>
            <a:ext cx="2343150" cy="849312"/>
            <a:chOff x="1897" y="2495"/>
            <a:chExt cx="1961" cy="644"/>
          </a:xfrm>
        </p:grpSpPr>
        <p:sp>
          <p:nvSpPr>
            <p:cNvPr id="1101" name="Rectangle 290"/>
            <p:cNvSpPr>
              <a:spLocks noChangeArrowheads="1"/>
            </p:cNvSpPr>
            <p:nvPr/>
          </p:nvSpPr>
          <p:spPr bwMode="auto">
            <a:xfrm>
              <a:off x="1897" y="2971"/>
              <a:ext cx="172" cy="168"/>
            </a:xfrm>
            <a:prstGeom prst="rect">
              <a:avLst/>
            </a:prstGeom>
            <a:solidFill>
              <a:srgbClr val="80DA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Rectangle 291"/>
            <p:cNvSpPr>
              <a:spLocks noChangeArrowheads="1"/>
            </p:cNvSpPr>
            <p:nvPr/>
          </p:nvSpPr>
          <p:spPr bwMode="auto">
            <a:xfrm>
              <a:off x="3682" y="2495"/>
              <a:ext cx="176" cy="68"/>
            </a:xfrm>
            <a:prstGeom prst="rect">
              <a:avLst/>
            </a:prstGeom>
            <a:solidFill>
              <a:srgbClr val="C900D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Rectangle 292"/>
            <p:cNvSpPr>
              <a:spLocks noChangeArrowheads="1"/>
            </p:cNvSpPr>
            <p:nvPr/>
          </p:nvSpPr>
          <p:spPr bwMode="auto">
            <a:xfrm>
              <a:off x="3424" y="2544"/>
              <a:ext cx="172" cy="91"/>
            </a:xfrm>
            <a:prstGeom prst="rect">
              <a:avLst/>
            </a:prstGeom>
            <a:solidFill>
              <a:srgbClr val="FFBB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Rectangle 293"/>
            <p:cNvSpPr>
              <a:spLocks noChangeArrowheads="1"/>
            </p:cNvSpPr>
            <p:nvPr/>
          </p:nvSpPr>
          <p:spPr bwMode="auto">
            <a:xfrm>
              <a:off x="2634" y="2635"/>
              <a:ext cx="175" cy="95"/>
            </a:xfrm>
            <a:prstGeom prst="rect">
              <a:avLst/>
            </a:prstGeom>
            <a:solidFill>
              <a:srgbClr val="F5FA2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Rectangle 294"/>
            <p:cNvSpPr>
              <a:spLocks noChangeArrowheads="1"/>
            </p:cNvSpPr>
            <p:nvPr/>
          </p:nvSpPr>
          <p:spPr bwMode="auto">
            <a:xfrm>
              <a:off x="2386" y="2827"/>
              <a:ext cx="168" cy="47"/>
            </a:xfrm>
            <a:prstGeom prst="rect">
              <a:avLst/>
            </a:prstGeom>
            <a:solidFill>
              <a:srgbClr val="DD000B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>
                <a:latin typeface="Helvetica" charset="0"/>
              </a:endParaRPr>
            </a:p>
          </p:txBody>
        </p:sp>
        <p:sp>
          <p:nvSpPr>
            <p:cNvPr id="1106" name="Rectangle 295"/>
            <p:cNvSpPr>
              <a:spLocks noChangeArrowheads="1"/>
            </p:cNvSpPr>
            <p:nvPr/>
          </p:nvSpPr>
          <p:spPr bwMode="auto">
            <a:xfrm>
              <a:off x="2142" y="2863"/>
              <a:ext cx="171" cy="154"/>
            </a:xfrm>
            <a:prstGeom prst="rect">
              <a:avLst/>
            </a:prstGeom>
            <a:solidFill>
              <a:srgbClr val="09997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7" name="Group 304"/>
          <p:cNvGrpSpPr>
            <a:grpSpLocks/>
          </p:cNvGrpSpPr>
          <p:nvPr/>
        </p:nvGrpSpPr>
        <p:grpSpPr bwMode="auto">
          <a:xfrm>
            <a:off x="5310188" y="4425950"/>
            <a:ext cx="2347912" cy="950913"/>
            <a:chOff x="1893" y="2564"/>
            <a:chExt cx="1965" cy="720"/>
          </a:xfrm>
        </p:grpSpPr>
        <p:sp>
          <p:nvSpPr>
            <p:cNvPr id="1108" name="Rectangle 305"/>
            <p:cNvSpPr>
              <a:spLocks noChangeArrowheads="1"/>
            </p:cNvSpPr>
            <p:nvPr/>
          </p:nvSpPr>
          <p:spPr bwMode="auto">
            <a:xfrm>
              <a:off x="2144" y="3019"/>
              <a:ext cx="173" cy="53"/>
            </a:xfrm>
            <a:prstGeom prst="rect">
              <a:avLst/>
            </a:prstGeom>
            <a:solidFill>
              <a:srgbClr val="09997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Rectangle 306"/>
            <p:cNvSpPr>
              <a:spLocks noChangeArrowheads="1"/>
            </p:cNvSpPr>
            <p:nvPr/>
          </p:nvSpPr>
          <p:spPr bwMode="auto">
            <a:xfrm>
              <a:off x="1893" y="3135"/>
              <a:ext cx="184" cy="149"/>
            </a:xfrm>
            <a:prstGeom prst="rect">
              <a:avLst/>
            </a:prstGeom>
            <a:solidFill>
              <a:srgbClr val="02E017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Rectangle 307"/>
            <p:cNvSpPr>
              <a:spLocks noChangeArrowheads="1"/>
            </p:cNvSpPr>
            <p:nvPr/>
          </p:nvSpPr>
          <p:spPr bwMode="auto">
            <a:xfrm>
              <a:off x="3683" y="2564"/>
              <a:ext cx="175" cy="87"/>
            </a:xfrm>
            <a:prstGeom prst="rect">
              <a:avLst/>
            </a:prstGeom>
            <a:solidFill>
              <a:srgbClr val="C900D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Rectangle 308"/>
            <p:cNvSpPr>
              <a:spLocks noChangeArrowheads="1"/>
            </p:cNvSpPr>
            <p:nvPr/>
          </p:nvSpPr>
          <p:spPr bwMode="auto">
            <a:xfrm>
              <a:off x="3426" y="2631"/>
              <a:ext cx="170" cy="126"/>
            </a:xfrm>
            <a:prstGeom prst="rect">
              <a:avLst/>
            </a:prstGeom>
            <a:solidFill>
              <a:srgbClr val="FFBB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Rectangle 309"/>
            <p:cNvSpPr>
              <a:spLocks noChangeArrowheads="1"/>
            </p:cNvSpPr>
            <p:nvPr/>
          </p:nvSpPr>
          <p:spPr bwMode="auto">
            <a:xfrm>
              <a:off x="2633" y="2727"/>
              <a:ext cx="174" cy="110"/>
            </a:xfrm>
            <a:prstGeom prst="rect">
              <a:avLst/>
            </a:prstGeom>
            <a:solidFill>
              <a:srgbClr val="F5FA2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Rectangle 310"/>
            <p:cNvSpPr>
              <a:spLocks noChangeArrowheads="1"/>
            </p:cNvSpPr>
            <p:nvPr/>
          </p:nvSpPr>
          <p:spPr bwMode="auto">
            <a:xfrm>
              <a:off x="2387" y="2875"/>
              <a:ext cx="171" cy="96"/>
            </a:xfrm>
            <a:prstGeom prst="rect">
              <a:avLst/>
            </a:prstGeom>
            <a:solidFill>
              <a:srgbClr val="DD000B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4" name="Group 320"/>
          <p:cNvGrpSpPr>
            <a:grpSpLocks/>
          </p:cNvGrpSpPr>
          <p:nvPr/>
        </p:nvGrpSpPr>
        <p:grpSpPr bwMode="auto">
          <a:xfrm>
            <a:off x="5321300" y="4541838"/>
            <a:ext cx="2330450" cy="922337"/>
            <a:chOff x="1903" y="2651"/>
            <a:chExt cx="1950" cy="699"/>
          </a:xfrm>
        </p:grpSpPr>
        <p:sp>
          <p:nvSpPr>
            <p:cNvPr id="1115" name="Rectangle 321"/>
            <p:cNvSpPr>
              <a:spLocks noChangeArrowheads="1"/>
            </p:cNvSpPr>
            <p:nvPr/>
          </p:nvSpPr>
          <p:spPr bwMode="auto">
            <a:xfrm>
              <a:off x="2142" y="3072"/>
              <a:ext cx="169" cy="61"/>
            </a:xfrm>
            <a:prstGeom prst="rect">
              <a:avLst/>
            </a:prstGeom>
            <a:solidFill>
              <a:srgbClr val="0027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Rectangle 322"/>
            <p:cNvSpPr>
              <a:spLocks noChangeArrowheads="1"/>
            </p:cNvSpPr>
            <p:nvPr/>
          </p:nvSpPr>
          <p:spPr bwMode="auto">
            <a:xfrm>
              <a:off x="2393" y="2970"/>
              <a:ext cx="161" cy="133"/>
            </a:xfrm>
            <a:prstGeom prst="rect">
              <a:avLst/>
            </a:prstGeom>
            <a:solidFill>
              <a:srgbClr val="DD000B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Rectangle 323"/>
            <p:cNvSpPr>
              <a:spLocks noChangeArrowheads="1"/>
            </p:cNvSpPr>
            <p:nvPr/>
          </p:nvSpPr>
          <p:spPr bwMode="auto">
            <a:xfrm>
              <a:off x="1903" y="3283"/>
              <a:ext cx="169" cy="67"/>
            </a:xfrm>
            <a:prstGeom prst="rect">
              <a:avLst/>
            </a:prstGeom>
            <a:solidFill>
              <a:srgbClr val="02E017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Rectangle 324"/>
            <p:cNvSpPr>
              <a:spLocks noChangeArrowheads="1"/>
            </p:cNvSpPr>
            <p:nvPr/>
          </p:nvSpPr>
          <p:spPr bwMode="auto">
            <a:xfrm>
              <a:off x="3685" y="2651"/>
              <a:ext cx="168" cy="99"/>
            </a:xfrm>
            <a:prstGeom prst="rect">
              <a:avLst/>
            </a:prstGeom>
            <a:solidFill>
              <a:srgbClr val="C900D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Rectangle 325"/>
            <p:cNvSpPr>
              <a:spLocks noChangeArrowheads="1"/>
            </p:cNvSpPr>
            <p:nvPr/>
          </p:nvSpPr>
          <p:spPr bwMode="auto">
            <a:xfrm>
              <a:off x="3428" y="2761"/>
              <a:ext cx="168" cy="79"/>
            </a:xfrm>
            <a:prstGeom prst="rect">
              <a:avLst/>
            </a:prstGeom>
            <a:solidFill>
              <a:srgbClr val="FFBB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Rectangle 326"/>
            <p:cNvSpPr>
              <a:spLocks noChangeArrowheads="1"/>
            </p:cNvSpPr>
            <p:nvPr/>
          </p:nvSpPr>
          <p:spPr bwMode="auto">
            <a:xfrm>
              <a:off x="2633" y="2839"/>
              <a:ext cx="174" cy="55"/>
            </a:xfrm>
            <a:prstGeom prst="rect">
              <a:avLst/>
            </a:prstGeom>
            <a:solidFill>
              <a:srgbClr val="F5FA2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1" name="Group 334"/>
          <p:cNvGrpSpPr>
            <a:grpSpLocks/>
          </p:cNvGrpSpPr>
          <p:nvPr/>
        </p:nvGrpSpPr>
        <p:grpSpPr bwMode="auto">
          <a:xfrm>
            <a:off x="5319713" y="4672013"/>
            <a:ext cx="2332037" cy="871537"/>
            <a:chOff x="1902" y="2750"/>
            <a:chExt cx="1951" cy="660"/>
          </a:xfrm>
        </p:grpSpPr>
        <p:sp>
          <p:nvSpPr>
            <p:cNvPr id="1122" name="Rectangle 335"/>
            <p:cNvSpPr>
              <a:spLocks noChangeArrowheads="1"/>
            </p:cNvSpPr>
            <p:nvPr/>
          </p:nvSpPr>
          <p:spPr bwMode="auto">
            <a:xfrm>
              <a:off x="2634" y="2893"/>
              <a:ext cx="175" cy="67"/>
            </a:xfrm>
            <a:prstGeom prst="rect">
              <a:avLst/>
            </a:prstGeom>
            <a:solidFill>
              <a:srgbClr val="F5FA2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Rectangle 336"/>
            <p:cNvSpPr>
              <a:spLocks noChangeArrowheads="1"/>
            </p:cNvSpPr>
            <p:nvPr/>
          </p:nvSpPr>
          <p:spPr bwMode="auto">
            <a:xfrm>
              <a:off x="2393" y="3103"/>
              <a:ext cx="160" cy="86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Rectangle 337"/>
            <p:cNvSpPr>
              <a:spLocks noChangeArrowheads="1"/>
            </p:cNvSpPr>
            <p:nvPr/>
          </p:nvSpPr>
          <p:spPr bwMode="auto">
            <a:xfrm>
              <a:off x="2144" y="3130"/>
              <a:ext cx="173" cy="72"/>
            </a:xfrm>
            <a:prstGeom prst="rect">
              <a:avLst/>
            </a:prstGeom>
            <a:solidFill>
              <a:srgbClr val="0027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Rectangle 338"/>
            <p:cNvSpPr>
              <a:spLocks noChangeArrowheads="1"/>
            </p:cNvSpPr>
            <p:nvPr/>
          </p:nvSpPr>
          <p:spPr bwMode="auto">
            <a:xfrm>
              <a:off x="1902" y="3348"/>
              <a:ext cx="169" cy="62"/>
            </a:xfrm>
            <a:prstGeom prst="rect">
              <a:avLst/>
            </a:prstGeom>
            <a:solidFill>
              <a:srgbClr val="02E017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Rectangle 339"/>
            <p:cNvSpPr>
              <a:spLocks noChangeArrowheads="1"/>
            </p:cNvSpPr>
            <p:nvPr/>
          </p:nvSpPr>
          <p:spPr bwMode="auto">
            <a:xfrm>
              <a:off x="3685" y="2750"/>
              <a:ext cx="168" cy="113"/>
            </a:xfrm>
            <a:prstGeom prst="rect">
              <a:avLst/>
            </a:prstGeom>
            <a:solidFill>
              <a:srgbClr val="C900D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Rectangle 340"/>
            <p:cNvSpPr>
              <a:spLocks noChangeArrowheads="1"/>
            </p:cNvSpPr>
            <p:nvPr/>
          </p:nvSpPr>
          <p:spPr bwMode="auto">
            <a:xfrm>
              <a:off x="3423" y="2840"/>
              <a:ext cx="170" cy="47"/>
            </a:xfrm>
            <a:prstGeom prst="rect">
              <a:avLst/>
            </a:prstGeom>
            <a:solidFill>
              <a:srgbClr val="FFBB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" name="Rectangle 348"/>
          <p:cNvSpPr>
            <a:spLocks noChangeArrowheads="1"/>
          </p:cNvSpPr>
          <p:nvPr/>
        </p:nvSpPr>
        <p:spPr bwMode="auto">
          <a:xfrm>
            <a:off x="5318125" y="4338638"/>
            <a:ext cx="209550" cy="8382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" name="Rectangle 349"/>
          <p:cNvSpPr>
            <a:spLocks noChangeArrowheads="1"/>
          </p:cNvSpPr>
          <p:nvPr/>
        </p:nvSpPr>
        <p:spPr bwMode="auto">
          <a:xfrm rot="16200000">
            <a:off x="5625307" y="5660231"/>
            <a:ext cx="223838" cy="758825"/>
          </a:xfrm>
          <a:prstGeom prst="rect">
            <a:avLst/>
          </a:prstGeom>
          <a:solidFill>
            <a:srgbClr val="00FFCC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" name="Rectangle 350"/>
          <p:cNvSpPr>
            <a:spLocks noChangeArrowheads="1"/>
          </p:cNvSpPr>
          <p:nvPr/>
        </p:nvSpPr>
        <p:spPr bwMode="auto">
          <a:xfrm>
            <a:off x="5316538" y="3251200"/>
            <a:ext cx="217487" cy="19685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31" name="Group 351"/>
          <p:cNvGrpSpPr>
            <a:grpSpLocks/>
          </p:cNvGrpSpPr>
          <p:nvPr/>
        </p:nvGrpSpPr>
        <p:grpSpPr bwMode="auto">
          <a:xfrm>
            <a:off x="5302250" y="3067050"/>
            <a:ext cx="812800" cy="379413"/>
            <a:chOff x="1887" y="1534"/>
            <a:chExt cx="680" cy="287"/>
          </a:xfrm>
        </p:grpSpPr>
        <p:sp>
          <p:nvSpPr>
            <p:cNvPr id="1132" name="Rectangle 352"/>
            <p:cNvSpPr>
              <a:spLocks noChangeArrowheads="1"/>
            </p:cNvSpPr>
            <p:nvPr/>
          </p:nvSpPr>
          <p:spPr bwMode="auto">
            <a:xfrm>
              <a:off x="1887" y="1534"/>
              <a:ext cx="191" cy="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Rectangle 353"/>
            <p:cNvSpPr>
              <a:spLocks noChangeArrowheads="1"/>
            </p:cNvSpPr>
            <p:nvPr/>
          </p:nvSpPr>
          <p:spPr bwMode="auto">
            <a:xfrm>
              <a:off x="2129" y="1604"/>
              <a:ext cx="191" cy="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Rectangle 354"/>
            <p:cNvSpPr>
              <a:spLocks noChangeArrowheads="1"/>
            </p:cNvSpPr>
            <p:nvPr/>
          </p:nvSpPr>
          <p:spPr bwMode="auto">
            <a:xfrm>
              <a:off x="2378" y="1774"/>
              <a:ext cx="189" cy="4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5" name="Group 355"/>
          <p:cNvGrpSpPr>
            <a:grpSpLocks/>
          </p:cNvGrpSpPr>
          <p:nvPr/>
        </p:nvGrpSpPr>
        <p:grpSpPr bwMode="auto">
          <a:xfrm>
            <a:off x="5302250" y="3159125"/>
            <a:ext cx="519113" cy="287338"/>
            <a:chOff x="1887" y="1604"/>
            <a:chExt cx="434" cy="217"/>
          </a:xfrm>
        </p:grpSpPr>
        <p:sp>
          <p:nvSpPr>
            <p:cNvPr id="1136" name="Rectangle 356"/>
            <p:cNvSpPr>
              <a:spLocks noChangeArrowheads="1"/>
            </p:cNvSpPr>
            <p:nvPr/>
          </p:nvSpPr>
          <p:spPr bwMode="auto">
            <a:xfrm>
              <a:off x="1887" y="1604"/>
              <a:ext cx="191" cy="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Rectangle 357"/>
            <p:cNvSpPr>
              <a:spLocks noChangeArrowheads="1"/>
            </p:cNvSpPr>
            <p:nvPr/>
          </p:nvSpPr>
          <p:spPr bwMode="auto">
            <a:xfrm>
              <a:off x="2129" y="1716"/>
              <a:ext cx="192" cy="10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8" name="Group 358"/>
          <p:cNvGrpSpPr>
            <a:grpSpLocks/>
          </p:cNvGrpSpPr>
          <p:nvPr/>
        </p:nvGrpSpPr>
        <p:grpSpPr bwMode="auto">
          <a:xfrm>
            <a:off x="5302250" y="2962275"/>
            <a:ext cx="1111250" cy="484188"/>
            <a:chOff x="1887" y="1455"/>
            <a:chExt cx="929" cy="366"/>
          </a:xfrm>
        </p:grpSpPr>
        <p:sp>
          <p:nvSpPr>
            <p:cNvPr id="1139" name="Rectangle 359"/>
            <p:cNvSpPr>
              <a:spLocks noChangeArrowheads="1"/>
            </p:cNvSpPr>
            <p:nvPr/>
          </p:nvSpPr>
          <p:spPr bwMode="auto">
            <a:xfrm>
              <a:off x="1887" y="1455"/>
              <a:ext cx="191" cy="8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Rectangle 360"/>
            <p:cNvSpPr>
              <a:spLocks noChangeArrowheads="1"/>
            </p:cNvSpPr>
            <p:nvPr/>
          </p:nvSpPr>
          <p:spPr bwMode="auto">
            <a:xfrm>
              <a:off x="2129" y="1476"/>
              <a:ext cx="191" cy="1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Rectangle 361"/>
            <p:cNvSpPr>
              <a:spLocks noChangeArrowheads="1"/>
            </p:cNvSpPr>
            <p:nvPr/>
          </p:nvSpPr>
          <p:spPr bwMode="auto">
            <a:xfrm>
              <a:off x="2378" y="1718"/>
              <a:ext cx="189" cy="7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Rectangle 362"/>
            <p:cNvSpPr>
              <a:spLocks noChangeArrowheads="1"/>
            </p:cNvSpPr>
            <p:nvPr/>
          </p:nvSpPr>
          <p:spPr bwMode="auto">
            <a:xfrm>
              <a:off x="2627" y="1711"/>
              <a:ext cx="189" cy="1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3" name="Group 363"/>
          <p:cNvGrpSpPr>
            <a:grpSpLocks/>
          </p:cNvGrpSpPr>
          <p:nvPr/>
        </p:nvGrpSpPr>
        <p:grpSpPr bwMode="auto">
          <a:xfrm>
            <a:off x="5302250" y="2886075"/>
            <a:ext cx="2054225" cy="560388"/>
            <a:chOff x="1887" y="1397"/>
            <a:chExt cx="1718" cy="424"/>
          </a:xfrm>
        </p:grpSpPr>
        <p:grpSp>
          <p:nvGrpSpPr>
            <p:cNvPr id="1144" name="Group 364"/>
            <p:cNvGrpSpPr>
              <a:grpSpLocks/>
            </p:cNvGrpSpPr>
            <p:nvPr/>
          </p:nvGrpSpPr>
          <p:grpSpPr bwMode="auto">
            <a:xfrm>
              <a:off x="1887" y="1397"/>
              <a:ext cx="929" cy="332"/>
              <a:chOff x="1887" y="1397"/>
              <a:chExt cx="929" cy="332"/>
            </a:xfrm>
          </p:grpSpPr>
          <p:sp>
            <p:nvSpPr>
              <p:cNvPr id="1146" name="Rectangle 365"/>
              <p:cNvSpPr>
                <a:spLocks noChangeArrowheads="1"/>
              </p:cNvSpPr>
              <p:nvPr/>
            </p:nvSpPr>
            <p:spPr bwMode="auto">
              <a:xfrm>
                <a:off x="1887" y="1397"/>
                <a:ext cx="191" cy="6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7" name="Group 366"/>
              <p:cNvGrpSpPr>
                <a:grpSpLocks/>
              </p:cNvGrpSpPr>
              <p:nvPr/>
            </p:nvGrpSpPr>
            <p:grpSpPr bwMode="auto">
              <a:xfrm>
                <a:off x="2129" y="1406"/>
                <a:ext cx="687" cy="323"/>
                <a:chOff x="2129" y="1406"/>
                <a:chExt cx="687" cy="323"/>
              </a:xfrm>
            </p:grpSpPr>
            <p:sp>
              <p:nvSpPr>
                <p:cNvPr id="1148" name="Rectangle 367"/>
                <p:cNvSpPr>
                  <a:spLocks noChangeArrowheads="1"/>
                </p:cNvSpPr>
                <p:nvPr/>
              </p:nvSpPr>
              <p:spPr bwMode="auto">
                <a:xfrm>
                  <a:off x="2129" y="1406"/>
                  <a:ext cx="192" cy="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" name="Rectangle 368"/>
                <p:cNvSpPr>
                  <a:spLocks noChangeArrowheads="1"/>
                </p:cNvSpPr>
                <p:nvPr/>
              </p:nvSpPr>
              <p:spPr bwMode="auto">
                <a:xfrm>
                  <a:off x="2378" y="1597"/>
                  <a:ext cx="189" cy="1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" name="Rectangle 369"/>
                <p:cNvSpPr>
                  <a:spLocks noChangeArrowheads="1"/>
                </p:cNvSpPr>
                <p:nvPr/>
              </p:nvSpPr>
              <p:spPr bwMode="auto">
                <a:xfrm>
                  <a:off x="2627" y="1597"/>
                  <a:ext cx="189" cy="12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45" name="Rectangle 370"/>
            <p:cNvSpPr>
              <a:spLocks noChangeArrowheads="1"/>
            </p:cNvSpPr>
            <p:nvPr/>
          </p:nvSpPr>
          <p:spPr bwMode="auto">
            <a:xfrm>
              <a:off x="3414" y="1758"/>
              <a:ext cx="191" cy="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1" name="Group 371"/>
          <p:cNvGrpSpPr>
            <a:grpSpLocks/>
          </p:cNvGrpSpPr>
          <p:nvPr/>
        </p:nvGrpSpPr>
        <p:grpSpPr bwMode="auto">
          <a:xfrm>
            <a:off x="5302250" y="2795588"/>
            <a:ext cx="2349500" cy="661987"/>
            <a:chOff x="1887" y="1328"/>
            <a:chExt cx="1966" cy="502"/>
          </a:xfrm>
        </p:grpSpPr>
        <p:sp>
          <p:nvSpPr>
            <p:cNvPr id="1152" name="Rectangle 372"/>
            <p:cNvSpPr>
              <a:spLocks noChangeArrowheads="1"/>
            </p:cNvSpPr>
            <p:nvPr/>
          </p:nvSpPr>
          <p:spPr bwMode="auto">
            <a:xfrm>
              <a:off x="3663" y="1662"/>
              <a:ext cx="190" cy="16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3" name="Group 373"/>
            <p:cNvGrpSpPr>
              <a:grpSpLocks/>
            </p:cNvGrpSpPr>
            <p:nvPr/>
          </p:nvGrpSpPr>
          <p:grpSpPr bwMode="auto">
            <a:xfrm>
              <a:off x="1887" y="1328"/>
              <a:ext cx="922" cy="274"/>
              <a:chOff x="1887" y="1328"/>
              <a:chExt cx="922" cy="274"/>
            </a:xfrm>
          </p:grpSpPr>
          <p:sp>
            <p:nvSpPr>
              <p:cNvPr id="1155" name="Rectangle 374"/>
              <p:cNvSpPr>
                <a:spLocks noChangeArrowheads="1"/>
              </p:cNvSpPr>
              <p:nvPr/>
            </p:nvSpPr>
            <p:spPr bwMode="auto">
              <a:xfrm>
                <a:off x="1887" y="1334"/>
                <a:ext cx="191" cy="6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Rectangle 375"/>
              <p:cNvSpPr>
                <a:spLocks noChangeArrowheads="1"/>
              </p:cNvSpPr>
              <p:nvPr/>
            </p:nvSpPr>
            <p:spPr bwMode="auto">
              <a:xfrm>
                <a:off x="2129" y="1328"/>
                <a:ext cx="191" cy="8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Rectangle 376"/>
              <p:cNvSpPr>
                <a:spLocks noChangeArrowheads="1"/>
              </p:cNvSpPr>
              <p:nvPr/>
            </p:nvSpPr>
            <p:spPr bwMode="auto">
              <a:xfrm>
                <a:off x="2378" y="1505"/>
                <a:ext cx="189" cy="9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Rectangle 377"/>
              <p:cNvSpPr>
                <a:spLocks noChangeArrowheads="1"/>
              </p:cNvSpPr>
              <p:nvPr/>
            </p:nvSpPr>
            <p:spPr bwMode="auto">
              <a:xfrm>
                <a:off x="2627" y="1554"/>
                <a:ext cx="182" cy="4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4" name="Rectangle 378"/>
            <p:cNvSpPr>
              <a:spLocks noChangeArrowheads="1"/>
            </p:cNvSpPr>
            <p:nvPr/>
          </p:nvSpPr>
          <p:spPr bwMode="auto">
            <a:xfrm>
              <a:off x="3414" y="1604"/>
              <a:ext cx="191" cy="1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9" name="Group 379"/>
          <p:cNvGrpSpPr>
            <a:grpSpLocks/>
          </p:cNvGrpSpPr>
          <p:nvPr/>
        </p:nvGrpSpPr>
        <p:grpSpPr bwMode="auto">
          <a:xfrm>
            <a:off x="5310188" y="2605088"/>
            <a:ext cx="2341562" cy="711200"/>
            <a:chOff x="1893" y="1184"/>
            <a:chExt cx="1960" cy="539"/>
          </a:xfrm>
        </p:grpSpPr>
        <p:sp>
          <p:nvSpPr>
            <p:cNvPr id="1160" name="Rectangle 380"/>
            <p:cNvSpPr>
              <a:spLocks noChangeArrowheads="1"/>
            </p:cNvSpPr>
            <p:nvPr/>
          </p:nvSpPr>
          <p:spPr bwMode="auto">
            <a:xfrm>
              <a:off x="3663" y="1612"/>
              <a:ext cx="190" cy="11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Rectangle 381"/>
            <p:cNvSpPr>
              <a:spLocks noChangeArrowheads="1"/>
            </p:cNvSpPr>
            <p:nvPr/>
          </p:nvSpPr>
          <p:spPr bwMode="auto">
            <a:xfrm>
              <a:off x="1893" y="1184"/>
              <a:ext cx="184" cy="1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Rectangle 382"/>
            <p:cNvSpPr>
              <a:spLocks noChangeArrowheads="1"/>
            </p:cNvSpPr>
            <p:nvPr/>
          </p:nvSpPr>
          <p:spPr bwMode="auto">
            <a:xfrm>
              <a:off x="2129" y="1242"/>
              <a:ext cx="192" cy="8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Rectangle 383"/>
            <p:cNvSpPr>
              <a:spLocks noChangeArrowheads="1"/>
            </p:cNvSpPr>
            <p:nvPr/>
          </p:nvSpPr>
          <p:spPr bwMode="auto">
            <a:xfrm>
              <a:off x="2378" y="1384"/>
              <a:ext cx="189" cy="12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Rectangle 384"/>
            <p:cNvSpPr>
              <a:spLocks noChangeArrowheads="1"/>
            </p:cNvSpPr>
            <p:nvPr/>
          </p:nvSpPr>
          <p:spPr bwMode="auto">
            <a:xfrm>
              <a:off x="2627" y="1449"/>
              <a:ext cx="189" cy="1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Rectangle 385"/>
            <p:cNvSpPr>
              <a:spLocks noChangeArrowheads="1"/>
            </p:cNvSpPr>
            <p:nvPr/>
          </p:nvSpPr>
          <p:spPr bwMode="auto">
            <a:xfrm>
              <a:off x="3414" y="1512"/>
              <a:ext cx="191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6" name="Group 386"/>
          <p:cNvGrpSpPr>
            <a:grpSpLocks/>
          </p:cNvGrpSpPr>
          <p:nvPr/>
        </p:nvGrpSpPr>
        <p:grpSpPr bwMode="auto">
          <a:xfrm>
            <a:off x="5302250" y="2501900"/>
            <a:ext cx="2349500" cy="663575"/>
            <a:chOff x="1887" y="1114"/>
            <a:chExt cx="1966" cy="503"/>
          </a:xfrm>
        </p:grpSpPr>
        <p:sp>
          <p:nvSpPr>
            <p:cNvPr id="1167" name="Rectangle 387"/>
            <p:cNvSpPr>
              <a:spLocks noChangeArrowheads="1"/>
            </p:cNvSpPr>
            <p:nvPr/>
          </p:nvSpPr>
          <p:spPr bwMode="auto">
            <a:xfrm>
              <a:off x="1887" y="1114"/>
              <a:ext cx="191" cy="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Rectangle 388"/>
            <p:cNvSpPr>
              <a:spLocks noChangeArrowheads="1"/>
            </p:cNvSpPr>
            <p:nvPr/>
          </p:nvSpPr>
          <p:spPr bwMode="auto">
            <a:xfrm>
              <a:off x="3663" y="1484"/>
              <a:ext cx="190" cy="1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Rectangle 389"/>
            <p:cNvSpPr>
              <a:spLocks noChangeArrowheads="1"/>
            </p:cNvSpPr>
            <p:nvPr/>
          </p:nvSpPr>
          <p:spPr bwMode="auto">
            <a:xfrm>
              <a:off x="2129" y="1184"/>
              <a:ext cx="184" cy="6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Rectangle 390"/>
            <p:cNvSpPr>
              <a:spLocks noChangeArrowheads="1"/>
            </p:cNvSpPr>
            <p:nvPr/>
          </p:nvSpPr>
          <p:spPr bwMode="auto">
            <a:xfrm>
              <a:off x="2378" y="1285"/>
              <a:ext cx="189" cy="1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Rectangle 391"/>
            <p:cNvSpPr>
              <a:spLocks noChangeArrowheads="1"/>
            </p:cNvSpPr>
            <p:nvPr/>
          </p:nvSpPr>
          <p:spPr bwMode="auto">
            <a:xfrm>
              <a:off x="2627" y="1355"/>
              <a:ext cx="189" cy="9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Rectangle 392"/>
            <p:cNvSpPr>
              <a:spLocks noChangeArrowheads="1"/>
            </p:cNvSpPr>
            <p:nvPr/>
          </p:nvSpPr>
          <p:spPr bwMode="auto">
            <a:xfrm>
              <a:off x="3414" y="1484"/>
              <a:ext cx="191" cy="5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3" name="Group 393"/>
          <p:cNvGrpSpPr>
            <a:grpSpLocks/>
          </p:cNvGrpSpPr>
          <p:nvPr/>
        </p:nvGrpSpPr>
        <p:grpSpPr bwMode="auto">
          <a:xfrm>
            <a:off x="5302250" y="2390775"/>
            <a:ext cx="2349500" cy="595313"/>
            <a:chOff x="1887" y="1029"/>
            <a:chExt cx="1966" cy="452"/>
          </a:xfrm>
        </p:grpSpPr>
        <p:sp>
          <p:nvSpPr>
            <p:cNvPr id="1174" name="Rectangle 394"/>
            <p:cNvSpPr>
              <a:spLocks noChangeArrowheads="1"/>
            </p:cNvSpPr>
            <p:nvPr/>
          </p:nvSpPr>
          <p:spPr bwMode="auto">
            <a:xfrm>
              <a:off x="3663" y="1413"/>
              <a:ext cx="190" cy="6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Rectangle 395"/>
            <p:cNvSpPr>
              <a:spLocks noChangeArrowheads="1"/>
            </p:cNvSpPr>
            <p:nvPr/>
          </p:nvSpPr>
          <p:spPr bwMode="auto">
            <a:xfrm>
              <a:off x="1887" y="1029"/>
              <a:ext cx="184" cy="8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Rectangle 396"/>
            <p:cNvSpPr>
              <a:spLocks noChangeArrowheads="1"/>
            </p:cNvSpPr>
            <p:nvPr/>
          </p:nvSpPr>
          <p:spPr bwMode="auto">
            <a:xfrm>
              <a:off x="2129" y="1114"/>
              <a:ext cx="184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Rectangle 397"/>
            <p:cNvSpPr>
              <a:spLocks noChangeArrowheads="1"/>
            </p:cNvSpPr>
            <p:nvPr/>
          </p:nvSpPr>
          <p:spPr bwMode="auto">
            <a:xfrm>
              <a:off x="2384" y="1261"/>
              <a:ext cx="169" cy="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Rectangle 398"/>
            <p:cNvSpPr>
              <a:spLocks noChangeArrowheads="1"/>
            </p:cNvSpPr>
            <p:nvPr/>
          </p:nvSpPr>
          <p:spPr bwMode="auto">
            <a:xfrm>
              <a:off x="2627" y="1242"/>
              <a:ext cx="180" cy="11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Rectangle 399"/>
            <p:cNvSpPr>
              <a:spLocks noChangeArrowheads="1"/>
            </p:cNvSpPr>
            <p:nvPr/>
          </p:nvSpPr>
          <p:spPr bwMode="auto">
            <a:xfrm>
              <a:off x="3414" y="1449"/>
              <a:ext cx="191" cy="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0" name="Rectangle 400"/>
          <p:cNvSpPr>
            <a:spLocks noChangeArrowheads="1"/>
          </p:cNvSpPr>
          <p:nvPr/>
        </p:nvSpPr>
        <p:spPr bwMode="auto">
          <a:xfrm rot="16200000">
            <a:off x="5625307" y="5660231"/>
            <a:ext cx="223838" cy="758825"/>
          </a:xfrm>
          <a:prstGeom prst="rect">
            <a:avLst/>
          </a:prstGeom>
          <a:solidFill>
            <a:srgbClr val="EFEEF3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1" name="Rectangle 135"/>
          <p:cNvSpPr>
            <a:spLocks noChangeArrowheads="1"/>
          </p:cNvSpPr>
          <p:nvPr/>
        </p:nvSpPr>
        <p:spPr bwMode="auto">
          <a:xfrm>
            <a:off x="5715000" y="5943600"/>
            <a:ext cx="1231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Computing Services</a:t>
            </a:r>
            <a:endParaRPr lang="en-US" sz="2000" b="1">
              <a:latin typeface="Helvetica" charset="0"/>
            </a:endParaRPr>
          </a:p>
        </p:txBody>
      </p:sp>
      <p:sp>
        <p:nvSpPr>
          <p:cNvPr id="1182" name="Rectangle 137"/>
          <p:cNvSpPr>
            <a:spLocks noChangeArrowheads="1"/>
          </p:cNvSpPr>
          <p:nvPr/>
        </p:nvSpPr>
        <p:spPr bwMode="auto">
          <a:xfrm>
            <a:off x="5930900" y="3792538"/>
            <a:ext cx="1054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Builder Networks</a:t>
            </a:r>
            <a:endParaRPr lang="en-US" sz="2000" b="1">
              <a:latin typeface="Helvetica" charset="0"/>
            </a:endParaRPr>
          </a:p>
        </p:txBody>
      </p:sp>
      <p:sp>
        <p:nvSpPr>
          <p:cNvPr id="397" name="Rectangle 3"/>
          <p:cNvSpPr txBox="1">
            <a:spLocks noChangeArrowheads="1"/>
          </p:cNvSpPr>
          <p:nvPr/>
        </p:nvSpPr>
        <p:spPr>
          <a:xfrm>
            <a:off x="134472" y="1792940"/>
            <a:ext cx="4450976" cy="46347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detectors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Sub-detectors data are collected independently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Readout network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data links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Events assembled by event builders</a:t>
            </a:r>
            <a:endParaRPr lang="en-US" sz="1400" dirty="0" smtClean="0"/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From corresponding fragments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 devices used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FEE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low-level triggers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COTS used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high-level triggers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event builder network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DAQ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flow &amp;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 &amp;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asynch</a:t>
            </a:r>
            <a:r>
              <a:rPr lang="en-US" dirty="0" err="1" smtClean="0"/>
              <a:t>ronous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8" name="Date Placeholder 39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399" name="Slide Number Placeholder 3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" grpId="0" animBg="1"/>
      <p:bldP spid="844" grpId="1" animBg="1"/>
      <p:bldP spid="893" grpId="0" animBg="1"/>
      <p:bldP spid="1081" grpId="0" animBg="1"/>
      <p:bldP spid="1128" grpId="0" animBg="1"/>
      <p:bldP spid="1129" grpId="0" animBg="1"/>
      <p:bldP spid="1130" grpId="0" animBg="1"/>
      <p:bldP spid="11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68"/>
            <a:ext cx="8229600" cy="1143000"/>
          </a:xfrm>
        </p:spPr>
        <p:txBody>
          <a:bodyPr/>
          <a:lstStyle/>
          <a:p>
            <a:r>
              <a:rPr lang="en-US" dirty="0" smtClean="0"/>
              <a:t>Data networks and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130"/>
            <a:ext cx="8229600" cy="5109884"/>
          </a:xfrm>
        </p:spPr>
        <p:txBody>
          <a:bodyPr>
            <a:noAutofit/>
          </a:bodyPr>
          <a:lstStyle/>
          <a:p>
            <a:r>
              <a:rPr lang="en-US" sz="2000" dirty="0" smtClean="0"/>
              <a:t>Data transmission</a:t>
            </a:r>
          </a:p>
          <a:p>
            <a:pPr lvl="1"/>
            <a:r>
              <a:rPr lang="en-US" sz="2000" dirty="0" smtClean="0"/>
              <a:t>Fragments need to be sent to the event builders</a:t>
            </a:r>
          </a:p>
          <a:p>
            <a:pPr lvl="2"/>
            <a:r>
              <a:rPr lang="en-US" sz="1600" dirty="0" smtClean="0"/>
              <a:t>One or more…</a:t>
            </a:r>
          </a:p>
          <a:p>
            <a:pPr lvl="1"/>
            <a:r>
              <a:rPr lang="en-US" sz="2000" dirty="0" smtClean="0"/>
              <a:t>Usually done via switched networks</a:t>
            </a:r>
          </a:p>
          <a:p>
            <a:r>
              <a:rPr lang="en-US" sz="2000" dirty="0" smtClean="0"/>
              <a:t>User-level protocols</a:t>
            </a:r>
          </a:p>
          <a:p>
            <a:pPr lvl="1"/>
            <a:r>
              <a:rPr lang="en-US" sz="2000" dirty="0" smtClean="0"/>
              <a:t>Provide an abstract layer for data transmission</a:t>
            </a:r>
          </a:p>
          <a:p>
            <a:pPr lvl="2"/>
            <a:r>
              <a:rPr lang="en-US" sz="1600" dirty="0" smtClean="0"/>
              <a:t>… so you can ignore the hardware you are using …</a:t>
            </a:r>
          </a:p>
          <a:p>
            <a:pPr lvl="2"/>
            <a:r>
              <a:rPr lang="en-US" sz="1600" dirty="0" smtClean="0"/>
              <a:t>… and the optimizations made in the OS (well, that’s not always true) …</a:t>
            </a:r>
          </a:p>
          <a:p>
            <a:pPr lvl="1"/>
            <a:r>
              <a:rPr lang="en-US" sz="2000" dirty="0" smtClean="0"/>
              <a:t>See </a:t>
            </a:r>
            <a:r>
              <a:rPr lang="en-US" sz="2000" dirty="0" smtClean="0"/>
              <a:t>the</a:t>
            </a:r>
            <a:r>
              <a:rPr lang="en-US" sz="2000" dirty="0" smtClean="0"/>
              <a:t> lecture and exercise </a:t>
            </a:r>
            <a:r>
              <a:rPr lang="en-US" sz="2000" dirty="0" smtClean="0"/>
              <a:t>on networking</a:t>
            </a:r>
          </a:p>
          <a:p>
            <a:r>
              <a:rPr lang="en-US" sz="2000" dirty="0" smtClean="0"/>
              <a:t>Most commonly used</a:t>
            </a:r>
          </a:p>
          <a:p>
            <a:pPr lvl="1"/>
            <a:r>
              <a:rPr lang="en-US" sz="2000" dirty="0" smtClean="0"/>
              <a:t>TCP/IP suite</a:t>
            </a:r>
          </a:p>
          <a:p>
            <a:pPr lvl="2"/>
            <a:r>
              <a:rPr lang="en-US" sz="1600" dirty="0" smtClean="0"/>
              <a:t>UDP (User Datagram Protocol)</a:t>
            </a:r>
          </a:p>
          <a:p>
            <a:pPr lvl="3"/>
            <a:r>
              <a:rPr lang="en-US" sz="1400" dirty="0" smtClean="0"/>
              <a:t>Connection-less</a:t>
            </a:r>
          </a:p>
          <a:p>
            <a:pPr lvl="2"/>
            <a:r>
              <a:rPr lang="en-US" sz="1600" dirty="0" smtClean="0"/>
              <a:t>TCP (Transmission Control Protocol)</a:t>
            </a:r>
          </a:p>
          <a:p>
            <a:pPr lvl="3"/>
            <a:r>
              <a:rPr lang="en-US" sz="1400" dirty="0" smtClean="0"/>
              <a:t>Connection-based protocol</a:t>
            </a:r>
          </a:p>
          <a:p>
            <a:pPr lvl="3"/>
            <a:r>
              <a:rPr lang="en-US" sz="1400" dirty="0" smtClean="0"/>
              <a:t>Implements acknowledgment and re-transmission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46"/>
            <a:ext cx="8229600" cy="632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TCP client/server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407" y="770183"/>
            <a:ext cx="45518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Courier" pitchFamily="49" charset="0"/>
              </a:rPr>
              <a:t>struct</a:t>
            </a:r>
            <a:r>
              <a:rPr lang="en-US" sz="1200" dirty="0" smtClean="0">
                <a:latin typeface="Courier" pitchFamily="49" charset="0"/>
              </a:rPr>
              <a:t> </a:t>
            </a:r>
            <a:r>
              <a:rPr lang="en-US" sz="1200" dirty="0" err="1" smtClean="0">
                <a:latin typeface="Courier" pitchFamily="49" charset="0"/>
              </a:rPr>
              <a:t>sockaddr_in</a:t>
            </a:r>
            <a:r>
              <a:rPr lang="en-US" sz="1200" dirty="0" smtClean="0">
                <a:latin typeface="Courier" pitchFamily="49" charset="0"/>
              </a:rPr>
              <a:t> </a:t>
            </a:r>
            <a:r>
              <a:rPr lang="en-US" sz="1200" dirty="0" err="1" smtClean="0">
                <a:latin typeface="Courier" pitchFamily="49" charset="0"/>
              </a:rPr>
              <a:t>sinhim</a:t>
            </a:r>
            <a:r>
              <a:rPr lang="en-US" sz="1200" dirty="0" smtClean="0">
                <a:latin typeface="Courier" pitchFamily="49" charset="0"/>
              </a:rPr>
              <a:t>;</a:t>
            </a:r>
          </a:p>
          <a:p>
            <a:r>
              <a:rPr lang="en-US" sz="1200" dirty="0" err="1" smtClean="0">
                <a:latin typeface="Courier" pitchFamily="49" charset="0"/>
              </a:rPr>
              <a:t>sinhim.sin_family</a:t>
            </a:r>
            <a:r>
              <a:rPr lang="en-US" sz="1200" dirty="0" smtClean="0">
                <a:latin typeface="Courier" pitchFamily="49" charset="0"/>
              </a:rPr>
              <a:t>      = AF_INET;</a:t>
            </a:r>
          </a:p>
          <a:p>
            <a:r>
              <a:rPr lang="en-US" sz="1200" dirty="0" err="1" smtClean="0">
                <a:latin typeface="Courier" pitchFamily="49" charset="0"/>
              </a:rPr>
              <a:t>sinhim.sin_addr.s_addr</a:t>
            </a:r>
            <a:r>
              <a:rPr lang="en-US" sz="1200" dirty="0" smtClean="0">
                <a:latin typeface="Courier" pitchFamily="49" charset="0"/>
              </a:rPr>
              <a:t> = </a:t>
            </a:r>
            <a:r>
              <a:rPr lang="en-US" sz="1200" dirty="0" err="1" smtClean="0">
                <a:latin typeface="Courier" pitchFamily="49" charset="0"/>
              </a:rPr>
              <a:t>inet_addr</a:t>
            </a:r>
            <a:r>
              <a:rPr lang="en-US" sz="1200" dirty="0" smtClean="0">
                <a:latin typeface="Courier" pitchFamily="49" charset="0"/>
              </a:rPr>
              <a:t> (</a:t>
            </a:r>
            <a:r>
              <a:rPr lang="en-US" sz="1200" dirty="0" err="1" smtClean="0">
                <a:latin typeface="Courier" pitchFamily="49" charset="0"/>
              </a:rPr>
              <a:t>this_host</a:t>
            </a:r>
            <a:r>
              <a:rPr lang="en-US" sz="1200" dirty="0" smtClean="0">
                <a:latin typeface="Courier" pitchFamily="49" charset="0"/>
              </a:rPr>
              <a:t>);</a:t>
            </a:r>
          </a:p>
          <a:p>
            <a:r>
              <a:rPr lang="en-US" sz="1200" dirty="0" err="1" smtClean="0">
                <a:latin typeface="Courier" pitchFamily="49" charset="0"/>
              </a:rPr>
              <a:t>sinhim.sin_port</a:t>
            </a:r>
            <a:r>
              <a:rPr lang="en-US" sz="1200" dirty="0" smtClean="0">
                <a:latin typeface="Courier" pitchFamily="49" charset="0"/>
              </a:rPr>
              <a:t> = </a:t>
            </a:r>
            <a:r>
              <a:rPr lang="en-US" sz="1200" dirty="0" err="1" smtClean="0">
                <a:latin typeface="Courier" pitchFamily="49" charset="0"/>
              </a:rPr>
              <a:t>htons</a:t>
            </a:r>
            <a:r>
              <a:rPr lang="en-US" sz="1200" dirty="0" smtClean="0">
                <a:latin typeface="Courier" pitchFamily="49" charset="0"/>
              </a:rPr>
              <a:t> (port);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if (</a:t>
            </a:r>
            <a:r>
              <a:rPr lang="en-US" sz="1200" dirty="0" err="1" smtClean="0">
                <a:latin typeface="Courier" pitchFamily="49" charset="0"/>
              </a:rPr>
              <a:t>fd</a:t>
            </a:r>
            <a:r>
              <a:rPr lang="en-US" sz="1200" dirty="0" smtClean="0">
                <a:latin typeface="Courier" pitchFamily="49" charset="0"/>
              </a:rPr>
              <a:t> = socket (AF_INET, SOCK_STREAM, 0) &lt; 0)</a:t>
            </a:r>
          </a:p>
          <a:p>
            <a:r>
              <a:rPr lang="en-US" sz="1200" dirty="0" smtClean="0">
                <a:latin typeface="Courier" pitchFamily="49" charset="0"/>
              </a:rPr>
              <a:t>{ ; // Error ! }</a:t>
            </a:r>
          </a:p>
          <a:p>
            <a:r>
              <a:rPr lang="en-US" sz="1200" dirty="0" smtClean="0">
                <a:latin typeface="Courier" pitchFamily="49" charset="0"/>
              </a:rPr>
              <a:t>if (connect (</a:t>
            </a:r>
            <a:r>
              <a:rPr lang="en-US" sz="1200" dirty="0" err="1" smtClean="0">
                <a:latin typeface="Courier" pitchFamily="49" charset="0"/>
              </a:rPr>
              <a:t>fd</a:t>
            </a:r>
            <a:r>
              <a:rPr lang="en-US" sz="1200" dirty="0" smtClean="0">
                <a:latin typeface="Courier" pitchFamily="49" charset="0"/>
              </a:rPr>
              <a:t>, (</a:t>
            </a:r>
            <a:r>
              <a:rPr lang="en-US" sz="1200" dirty="0" err="1" smtClean="0">
                <a:latin typeface="Courier" pitchFamily="49" charset="0"/>
              </a:rPr>
              <a:t>struct</a:t>
            </a:r>
            <a:r>
              <a:rPr lang="en-US" sz="1200" dirty="0" smtClean="0">
                <a:latin typeface="Courier" pitchFamily="49" charset="0"/>
              </a:rPr>
              <a:t> </a:t>
            </a:r>
            <a:r>
              <a:rPr lang="en-US" sz="1200" dirty="0" err="1" smtClean="0">
                <a:latin typeface="Courier" pitchFamily="49" charset="0"/>
              </a:rPr>
              <a:t>sockaddr</a:t>
            </a:r>
            <a:r>
              <a:rPr lang="en-US" sz="1200" dirty="0" smtClean="0">
                <a:latin typeface="Courier" pitchFamily="49" charset="0"/>
              </a:rPr>
              <a:t> *)&amp;</a:t>
            </a:r>
            <a:r>
              <a:rPr lang="en-US" sz="1200" dirty="0" err="1" smtClean="0">
                <a:latin typeface="Courier" pitchFamily="49" charset="0"/>
              </a:rPr>
              <a:t>sinhim</a:t>
            </a:r>
            <a:r>
              <a:rPr lang="en-US" sz="1200" dirty="0" smtClean="0">
                <a:latin typeface="Courier" pitchFamily="49" charset="0"/>
              </a:rPr>
              <a:t>,</a:t>
            </a:r>
          </a:p>
          <a:p>
            <a:r>
              <a:rPr lang="en-US" sz="1200" dirty="0" smtClean="0">
                <a:latin typeface="Courier" pitchFamily="49" charset="0"/>
              </a:rPr>
              <a:t>             </a:t>
            </a:r>
            <a:r>
              <a:rPr lang="en-US" sz="1200" dirty="0" err="1" smtClean="0">
                <a:latin typeface="Courier" pitchFamily="49" charset="0"/>
              </a:rPr>
              <a:t>sizeof</a:t>
            </a:r>
            <a:r>
              <a:rPr lang="en-US" sz="1200" dirty="0" smtClean="0">
                <a:latin typeface="Courier" pitchFamily="49" charset="0"/>
              </a:rPr>
              <a:t> (</a:t>
            </a:r>
            <a:r>
              <a:rPr lang="en-US" sz="1200" dirty="0" err="1" smtClean="0">
                <a:latin typeface="Courier" pitchFamily="49" charset="0"/>
              </a:rPr>
              <a:t>sinhim</a:t>
            </a:r>
            <a:r>
              <a:rPr lang="en-US" sz="1200" dirty="0" smtClean="0">
                <a:latin typeface="Courier" pitchFamily="49" charset="0"/>
              </a:rPr>
              <a:t>)) &lt; 0)</a:t>
            </a:r>
          </a:p>
          <a:p>
            <a:r>
              <a:rPr lang="en-US" sz="1200" dirty="0" smtClean="0">
                <a:latin typeface="Courier" pitchFamily="49" charset="0"/>
              </a:rPr>
              <a:t>{ ; // Error ! }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while (running) {</a:t>
            </a:r>
          </a:p>
          <a:p>
            <a:r>
              <a:rPr lang="en-US" sz="1200" dirty="0" smtClean="0">
                <a:latin typeface="Courier" pitchFamily="49" charset="0"/>
              </a:rPr>
              <a:t>  </a:t>
            </a:r>
            <a:r>
              <a:rPr lang="en-US" sz="1200" dirty="0" err="1" smtClean="0">
                <a:latin typeface="Courier" pitchFamily="49" charset="0"/>
              </a:rPr>
              <a:t>memcpy</a:t>
            </a:r>
            <a:r>
              <a:rPr lang="en-US" sz="1200" dirty="0" smtClean="0">
                <a:latin typeface="Courier" pitchFamily="49" charset="0"/>
              </a:rPr>
              <a:t> ((char *) &amp;wait, (char *) &amp;timeout,</a:t>
            </a:r>
          </a:p>
          <a:p>
            <a:r>
              <a:rPr lang="en-US" sz="1200" dirty="0" smtClean="0">
                <a:latin typeface="Courier" pitchFamily="49" charset="0"/>
              </a:rPr>
              <a:t>          </a:t>
            </a:r>
            <a:r>
              <a:rPr lang="en-US" sz="1200" dirty="0" err="1" smtClean="0">
                <a:latin typeface="Courier" pitchFamily="49" charset="0"/>
              </a:rPr>
              <a:t>sizeof</a:t>
            </a:r>
            <a:r>
              <a:rPr lang="en-US" sz="1200" dirty="0" smtClean="0">
                <a:latin typeface="Courier" pitchFamily="49" charset="0"/>
              </a:rPr>
              <a:t> (</a:t>
            </a:r>
            <a:r>
              <a:rPr lang="en-US" sz="1200" dirty="0" err="1" smtClean="0">
                <a:latin typeface="Courier" pitchFamily="49" charset="0"/>
              </a:rPr>
              <a:t>struct</a:t>
            </a:r>
            <a:r>
              <a:rPr lang="en-US" sz="1200" dirty="0" smtClean="0">
                <a:latin typeface="Courier" pitchFamily="49" charset="0"/>
              </a:rPr>
              <a:t> </a:t>
            </a:r>
            <a:r>
              <a:rPr lang="en-US" sz="1200" dirty="0" err="1" smtClean="0">
                <a:latin typeface="Courier" pitchFamily="49" charset="0"/>
              </a:rPr>
              <a:t>timeval</a:t>
            </a:r>
            <a:r>
              <a:rPr lang="en-US" sz="1200" dirty="0" smtClean="0">
                <a:latin typeface="Courier" pitchFamily="49" charset="0"/>
              </a:rPr>
              <a:t>));</a:t>
            </a:r>
          </a:p>
          <a:p>
            <a:r>
              <a:rPr lang="en-US" sz="1200" dirty="0" smtClean="0">
                <a:latin typeface="Courier" pitchFamily="49" charset="0"/>
              </a:rPr>
              <a:t>  if ((</a:t>
            </a:r>
            <a:r>
              <a:rPr lang="en-US" sz="1200" dirty="0" err="1" smtClean="0">
                <a:latin typeface="Courier" pitchFamily="49" charset="0"/>
              </a:rPr>
              <a:t>nsel</a:t>
            </a:r>
            <a:r>
              <a:rPr lang="en-US" sz="1200" dirty="0" smtClean="0">
                <a:latin typeface="Courier" pitchFamily="49" charset="0"/>
              </a:rPr>
              <a:t> = select (</a:t>
            </a:r>
            <a:r>
              <a:rPr lang="en-US" sz="1200" dirty="0" err="1" smtClean="0">
                <a:latin typeface="Courier" pitchFamily="49" charset="0"/>
              </a:rPr>
              <a:t>nfds</a:t>
            </a:r>
            <a:r>
              <a:rPr lang="en-US" sz="1200" dirty="0" smtClean="0">
                <a:latin typeface="Courier" pitchFamily="49" charset="0"/>
              </a:rPr>
              <a:t>, 0, &amp;</a:t>
            </a:r>
            <a:r>
              <a:rPr lang="en-US" sz="1200" dirty="0" err="1" smtClean="0">
                <a:latin typeface="Courier" pitchFamily="49" charset="0"/>
              </a:rPr>
              <a:t>wfds</a:t>
            </a:r>
            <a:r>
              <a:rPr lang="en-US" sz="1200" dirty="0" smtClean="0">
                <a:latin typeface="Courier" pitchFamily="49" charset="0"/>
              </a:rPr>
              <a:t>,                  </a:t>
            </a:r>
          </a:p>
          <a:p>
            <a:r>
              <a:rPr lang="en-US" sz="1200" dirty="0" smtClean="0">
                <a:latin typeface="Courier" pitchFamily="49" charset="0"/>
              </a:rPr>
              <a:t>                    0, &amp;wait)) &lt; 0)</a:t>
            </a:r>
          </a:p>
          <a:p>
            <a:r>
              <a:rPr lang="en-US" sz="1200" dirty="0" smtClean="0">
                <a:latin typeface="Courier" pitchFamily="49" charset="0"/>
              </a:rPr>
              <a:t>  { ; // Error ! }</a:t>
            </a:r>
          </a:p>
          <a:p>
            <a:r>
              <a:rPr lang="en-US" sz="1200" dirty="0" smtClean="0">
                <a:latin typeface="Courier" pitchFamily="49" charset="0"/>
              </a:rPr>
              <a:t>  else if (</a:t>
            </a:r>
            <a:r>
              <a:rPr lang="en-US" sz="1200" dirty="0" err="1" smtClean="0">
                <a:latin typeface="Courier" pitchFamily="49" charset="0"/>
              </a:rPr>
              <a:t>nsel</a:t>
            </a:r>
            <a:r>
              <a:rPr lang="en-US" sz="1200" dirty="0" smtClean="0">
                <a:latin typeface="Courier" pitchFamily="49" charset="0"/>
              </a:rPr>
              <a:t>) {</a:t>
            </a:r>
          </a:p>
          <a:p>
            <a:r>
              <a:rPr lang="en-US" sz="1200" dirty="0" smtClean="0">
                <a:latin typeface="Courier" pitchFamily="49" charset="0"/>
              </a:rPr>
              <a:t>    if ((BIT_ISSET (destination, </a:t>
            </a:r>
            <a:r>
              <a:rPr lang="en-US" sz="1200" dirty="0" err="1" smtClean="0">
                <a:latin typeface="Courier" pitchFamily="49" charset="0"/>
              </a:rPr>
              <a:t>wfds</a:t>
            </a:r>
            <a:r>
              <a:rPr lang="en-US" sz="1200" dirty="0" smtClean="0">
                <a:latin typeface="Courier" pitchFamily="49" charset="0"/>
              </a:rPr>
              <a:t>))) {</a:t>
            </a:r>
          </a:p>
          <a:p>
            <a:r>
              <a:rPr lang="en-US" sz="1200" dirty="0" smtClean="0">
                <a:latin typeface="Courier" pitchFamily="49" charset="0"/>
              </a:rPr>
              <a:t>      count = write (destination, </a:t>
            </a:r>
            <a:r>
              <a:rPr lang="en-US" sz="1200" dirty="0" err="1" smtClean="0">
                <a:latin typeface="Courier" pitchFamily="49" charset="0"/>
              </a:rPr>
              <a:t>buf</a:t>
            </a:r>
            <a:r>
              <a:rPr lang="en-US" sz="1200" dirty="0" smtClean="0">
                <a:latin typeface="Courier" pitchFamily="49" charset="0"/>
              </a:rPr>
              <a:t>, </a:t>
            </a:r>
            <a:r>
              <a:rPr lang="en-US" sz="1200" dirty="0" err="1" smtClean="0">
                <a:latin typeface="Courier" pitchFamily="49" charset="0"/>
              </a:rPr>
              <a:t>buflen</a:t>
            </a:r>
            <a:r>
              <a:rPr lang="en-US" sz="1200" dirty="0" smtClean="0">
                <a:latin typeface="Courier" pitchFamily="49" charset="0"/>
              </a:rPr>
              <a:t>);</a:t>
            </a:r>
          </a:p>
          <a:p>
            <a:r>
              <a:rPr lang="en-US" sz="1200" dirty="0" smtClean="0">
                <a:latin typeface="Courier" pitchFamily="49" charset="0"/>
              </a:rPr>
              <a:t>      // test count…</a:t>
            </a:r>
          </a:p>
          <a:p>
            <a:r>
              <a:rPr lang="en-US" sz="1200" dirty="0" smtClean="0">
                <a:latin typeface="Courier" pitchFamily="49" charset="0"/>
              </a:rPr>
              <a:t>      // &gt; 0 (has everything been sent ?)</a:t>
            </a:r>
          </a:p>
          <a:p>
            <a:r>
              <a:rPr lang="en-US" sz="1200" dirty="0" smtClean="0">
                <a:latin typeface="Courier" pitchFamily="49" charset="0"/>
              </a:rPr>
              <a:t>      // == 0 (error)</a:t>
            </a:r>
          </a:p>
          <a:p>
            <a:r>
              <a:rPr lang="en-US" sz="1200" dirty="0" smtClean="0">
                <a:latin typeface="Courier" pitchFamily="49" charset="0"/>
              </a:rPr>
              <a:t>      // &lt; 0 we had an interrupt or </a:t>
            </a:r>
          </a:p>
          <a:p>
            <a:r>
              <a:rPr lang="en-US" sz="1200" dirty="0" smtClean="0">
                <a:latin typeface="Courier" pitchFamily="49" charset="0"/>
              </a:rPr>
              <a:t>      // peer closed connection</a:t>
            </a:r>
          </a:p>
          <a:p>
            <a:r>
              <a:rPr lang="en-US" sz="1200" dirty="0" smtClean="0">
                <a:latin typeface="Courier" pitchFamily="49" charset="0"/>
              </a:rPr>
              <a:t>    }</a:t>
            </a:r>
          </a:p>
          <a:p>
            <a:r>
              <a:rPr lang="en-US" sz="1200" dirty="0" smtClean="0">
                <a:latin typeface="Courier" pitchFamily="49" charset="0"/>
              </a:rPr>
              <a:t>  }</a:t>
            </a:r>
          </a:p>
          <a:p>
            <a:r>
              <a:rPr lang="en-US" sz="1200" dirty="0" smtClean="0">
                <a:latin typeface="Courier" pitchFamily="49" charset="0"/>
              </a:rPr>
              <a:t>}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close (</a:t>
            </a:r>
            <a:r>
              <a:rPr lang="en-US" sz="1200" dirty="0" err="1" smtClean="0">
                <a:latin typeface="Courier" pitchFamily="49" charset="0"/>
              </a:rPr>
              <a:t>fd</a:t>
            </a:r>
            <a:r>
              <a:rPr lang="en-US" sz="1200" dirty="0" smtClean="0">
                <a:latin typeface="Courier" pitchFamily="49" charset="0"/>
              </a:rPr>
              <a:t>);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681338"/>
            <a:ext cx="4572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 smtClean="0">
                <a:latin typeface="Courier" pitchFamily="49" charset="0"/>
              </a:rPr>
              <a:t>struct</a:t>
            </a:r>
            <a:r>
              <a:rPr lang="en-US" sz="1200" dirty="0" smtClean="0">
                <a:latin typeface="Courier" pitchFamily="49" charset="0"/>
              </a:rPr>
              <a:t> </a:t>
            </a:r>
            <a:r>
              <a:rPr lang="en-US" sz="1200" dirty="0" err="1" smtClean="0">
                <a:latin typeface="Courier" pitchFamily="49" charset="0"/>
              </a:rPr>
              <a:t>sockaddr_in</a:t>
            </a:r>
            <a:r>
              <a:rPr lang="en-US" sz="1200" dirty="0" smtClean="0">
                <a:latin typeface="Courier" pitchFamily="49" charset="0"/>
              </a:rPr>
              <a:t> </a:t>
            </a:r>
            <a:r>
              <a:rPr lang="en-US" sz="1200" dirty="0" err="1" smtClean="0">
                <a:latin typeface="Courier" pitchFamily="49" charset="0"/>
              </a:rPr>
              <a:t>sinme</a:t>
            </a:r>
            <a:r>
              <a:rPr lang="en-US" sz="1200" dirty="0" smtClean="0">
                <a:latin typeface="Courier" pitchFamily="49" charset="0"/>
              </a:rPr>
              <a:t>;</a:t>
            </a:r>
          </a:p>
          <a:p>
            <a:pPr lvl="0"/>
            <a:r>
              <a:rPr lang="en-US" sz="1200" dirty="0" err="1" smtClean="0">
                <a:latin typeface="Courier" pitchFamily="49" charset="0"/>
              </a:rPr>
              <a:t>sinme.sin_family</a:t>
            </a:r>
            <a:r>
              <a:rPr lang="en-US" sz="1200" dirty="0" smtClean="0">
                <a:latin typeface="Courier" pitchFamily="49" charset="0"/>
              </a:rPr>
              <a:t>      = AF_INET;</a:t>
            </a:r>
          </a:p>
          <a:p>
            <a:r>
              <a:rPr lang="en-US" sz="1200" dirty="0" err="1" smtClean="0">
                <a:latin typeface="Courier" pitchFamily="49" charset="0"/>
              </a:rPr>
              <a:t>sinme.sin_addr.s_addr</a:t>
            </a:r>
            <a:r>
              <a:rPr lang="en-US" sz="1200" dirty="0" smtClean="0">
                <a:latin typeface="Courier" pitchFamily="49" charset="0"/>
              </a:rPr>
              <a:t> = INADDR_ANY;</a:t>
            </a:r>
          </a:p>
          <a:p>
            <a:r>
              <a:rPr lang="en-US" sz="1200" dirty="0" err="1" smtClean="0">
                <a:latin typeface="Courier" pitchFamily="49" charset="0"/>
              </a:rPr>
              <a:t>sinme.sin_port</a:t>
            </a:r>
            <a:r>
              <a:rPr lang="en-US" sz="1200" dirty="0" smtClean="0">
                <a:latin typeface="Courier" pitchFamily="49" charset="0"/>
              </a:rPr>
              <a:t>        = </a:t>
            </a:r>
            <a:r>
              <a:rPr lang="en-US" sz="1200" dirty="0" err="1" smtClean="0">
                <a:latin typeface="Courier" pitchFamily="49" charset="0"/>
              </a:rPr>
              <a:t>htons</a:t>
            </a:r>
            <a:r>
              <a:rPr lang="en-US" sz="1200" dirty="0" smtClean="0">
                <a:latin typeface="Courier" pitchFamily="49" charset="0"/>
              </a:rPr>
              <a:t>(</a:t>
            </a:r>
            <a:r>
              <a:rPr lang="en-US" sz="1200" dirty="0" err="1" smtClean="0">
                <a:latin typeface="Courier" pitchFamily="49" charset="0"/>
              </a:rPr>
              <a:t>ask_var</a:t>
            </a:r>
            <a:r>
              <a:rPr lang="en-US" sz="1200" dirty="0" smtClean="0">
                <a:latin typeface="Courier" pitchFamily="49" charset="0"/>
              </a:rPr>
              <a:t>-&gt;port);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pPr lvl="0"/>
            <a:r>
              <a:rPr lang="en-US" sz="1200" dirty="0" err="1" smtClean="0">
                <a:solidFill>
                  <a:prstClr val="black"/>
                </a:solidFill>
                <a:latin typeface="Courier" pitchFamily="49" charset="0"/>
              </a:rPr>
              <a:t>fd</a:t>
            </a:r>
            <a:r>
              <a:rPr lang="en-US" sz="1200" dirty="0" smtClean="0">
                <a:solidFill>
                  <a:prstClr val="black"/>
                </a:solidFill>
                <a:latin typeface="Courier" pitchFamily="49" charset="0"/>
              </a:rPr>
              <a:t> = socket (AF_INET, SOCK_STREAM, 0);</a:t>
            </a:r>
          </a:p>
          <a:p>
            <a:r>
              <a:rPr lang="en-US" sz="1200" dirty="0" smtClean="0">
                <a:latin typeface="Courier" pitchFamily="49" charset="0"/>
              </a:rPr>
              <a:t>bind (fd0, (</a:t>
            </a:r>
            <a:r>
              <a:rPr lang="en-US" sz="1200" dirty="0" err="1" smtClean="0">
                <a:latin typeface="Courier" pitchFamily="49" charset="0"/>
              </a:rPr>
              <a:t>struct</a:t>
            </a:r>
            <a:r>
              <a:rPr lang="en-US" sz="1200" dirty="0" smtClean="0">
                <a:latin typeface="Courier" pitchFamily="49" charset="0"/>
              </a:rPr>
              <a:t> </a:t>
            </a:r>
            <a:r>
              <a:rPr lang="en-US" sz="1200" dirty="0" err="1" smtClean="0">
                <a:latin typeface="Courier" pitchFamily="49" charset="0"/>
              </a:rPr>
              <a:t>sockaddr</a:t>
            </a:r>
            <a:r>
              <a:rPr lang="en-US" sz="1200" dirty="0" smtClean="0">
                <a:latin typeface="Courier" pitchFamily="49" charset="0"/>
              </a:rPr>
              <a:t> *) &amp;</a:t>
            </a:r>
            <a:r>
              <a:rPr lang="en-US" sz="1200" dirty="0" err="1" smtClean="0">
                <a:latin typeface="Courier" pitchFamily="49" charset="0"/>
              </a:rPr>
              <a:t>sinme</a:t>
            </a:r>
            <a:r>
              <a:rPr lang="en-US" sz="1200" dirty="0" smtClean="0">
                <a:latin typeface="Courier" pitchFamily="49" charset="0"/>
              </a:rPr>
              <a:t>,    </a:t>
            </a:r>
          </a:p>
          <a:p>
            <a:r>
              <a:rPr lang="en-US" sz="1200" dirty="0" smtClean="0">
                <a:latin typeface="Courier" pitchFamily="49" charset="0"/>
              </a:rPr>
              <a:t>      </a:t>
            </a:r>
            <a:r>
              <a:rPr lang="en-US" sz="1200" dirty="0" err="1" smtClean="0">
                <a:latin typeface="Courier" pitchFamily="49" charset="0"/>
              </a:rPr>
              <a:t>sizeof</a:t>
            </a:r>
            <a:r>
              <a:rPr lang="en-US" sz="1200" dirty="0" smtClean="0">
                <a:latin typeface="Courier" pitchFamily="49" charset="0"/>
              </a:rPr>
              <a:t>(</a:t>
            </a:r>
            <a:r>
              <a:rPr lang="en-US" sz="1200" dirty="0" err="1" smtClean="0">
                <a:latin typeface="Courier" pitchFamily="49" charset="0"/>
              </a:rPr>
              <a:t>sinme</a:t>
            </a:r>
            <a:r>
              <a:rPr lang="en-US" sz="1200" dirty="0" smtClean="0">
                <a:latin typeface="Courier" pitchFamily="49" charset="0"/>
              </a:rPr>
              <a:t>));</a:t>
            </a:r>
            <a:endParaRPr lang="en-US" sz="1200" dirty="0" smtClean="0">
              <a:solidFill>
                <a:prstClr val="black"/>
              </a:solidFill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listen (fd0, 5);</a:t>
            </a:r>
            <a:endParaRPr lang="en-US" sz="1200" dirty="0" smtClean="0">
              <a:solidFill>
                <a:prstClr val="black"/>
              </a:solidFill>
              <a:latin typeface="Courier" pitchFamily="49" charset="0"/>
            </a:endParaRP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while (n &lt; ns) { // we expect ns connections</a:t>
            </a:r>
          </a:p>
          <a:p>
            <a:r>
              <a:rPr lang="en-US" sz="1200" dirty="0" smtClean="0">
                <a:latin typeface="Courier" pitchFamily="49" charset="0"/>
              </a:rPr>
              <a:t>  </a:t>
            </a:r>
            <a:r>
              <a:rPr lang="en-US" sz="1200" dirty="0" err="1" smtClean="0">
                <a:latin typeface="Courier" pitchFamily="49" charset="0"/>
              </a:rPr>
              <a:t>int</a:t>
            </a:r>
            <a:r>
              <a:rPr lang="en-US" sz="1200" dirty="0" smtClean="0">
                <a:latin typeface="Courier" pitchFamily="49" charset="0"/>
              </a:rPr>
              <a:t> </a:t>
            </a:r>
            <a:r>
              <a:rPr lang="en-US" sz="1200" dirty="0" err="1" smtClean="0">
                <a:latin typeface="Courier" pitchFamily="49" charset="0"/>
              </a:rPr>
              <a:t>val</a:t>
            </a:r>
            <a:r>
              <a:rPr lang="en-US" sz="1200" dirty="0" smtClean="0">
                <a:latin typeface="Courier" pitchFamily="49" charset="0"/>
              </a:rPr>
              <a:t> = </a:t>
            </a:r>
            <a:r>
              <a:rPr lang="en-US" sz="1200" dirty="0" err="1" smtClean="0">
                <a:latin typeface="Courier" pitchFamily="49" charset="0"/>
              </a:rPr>
              <a:t>sizeof</a:t>
            </a:r>
            <a:r>
              <a:rPr lang="en-US" sz="1200" dirty="0" smtClean="0">
                <a:latin typeface="Courier" pitchFamily="49" charset="0"/>
              </a:rPr>
              <a:t>(this-&gt;</a:t>
            </a:r>
            <a:r>
              <a:rPr lang="en-US" sz="1200" dirty="0" err="1" smtClean="0">
                <a:latin typeface="Courier" pitchFamily="49" charset="0"/>
              </a:rPr>
              <a:t>sinhim</a:t>
            </a:r>
            <a:r>
              <a:rPr lang="en-US" sz="1200" dirty="0" smtClean="0">
                <a:latin typeface="Courier" pitchFamily="49" charset="0"/>
              </a:rPr>
              <a:t>);</a:t>
            </a:r>
          </a:p>
          <a:p>
            <a:r>
              <a:rPr lang="en-US" sz="1200" dirty="0" smtClean="0">
                <a:latin typeface="Courier" pitchFamily="49" charset="0"/>
              </a:rPr>
              <a:t>  if ((</a:t>
            </a:r>
            <a:r>
              <a:rPr lang="en-US" sz="1200" dirty="0" err="1" smtClean="0">
                <a:latin typeface="Courier" pitchFamily="49" charset="0"/>
              </a:rPr>
              <a:t>fd</a:t>
            </a:r>
            <a:r>
              <a:rPr lang="en-US" sz="1200" dirty="0" smtClean="0">
                <a:latin typeface="Courier" pitchFamily="49" charset="0"/>
              </a:rPr>
              <a:t> = accept (fd0, </a:t>
            </a:r>
          </a:p>
          <a:p>
            <a:r>
              <a:rPr lang="en-US" sz="1200" dirty="0" smtClean="0">
                <a:latin typeface="Courier" pitchFamily="49" charset="0"/>
              </a:rPr>
              <a:t>      (</a:t>
            </a:r>
            <a:r>
              <a:rPr lang="en-US" sz="1200" dirty="0" err="1" smtClean="0">
                <a:latin typeface="Courier" pitchFamily="49" charset="0"/>
              </a:rPr>
              <a:t>struct</a:t>
            </a:r>
            <a:r>
              <a:rPr lang="en-US" sz="1200" dirty="0" smtClean="0">
                <a:latin typeface="Courier" pitchFamily="49" charset="0"/>
              </a:rPr>
              <a:t> </a:t>
            </a:r>
            <a:r>
              <a:rPr lang="en-US" sz="1200" dirty="0" err="1" smtClean="0">
                <a:latin typeface="Courier" pitchFamily="49" charset="0"/>
              </a:rPr>
              <a:t>sockaddr</a:t>
            </a:r>
            <a:r>
              <a:rPr lang="en-US" sz="1200" dirty="0" smtClean="0">
                <a:latin typeface="Courier" pitchFamily="49" charset="0"/>
              </a:rPr>
              <a:t> *) &amp;</a:t>
            </a:r>
            <a:r>
              <a:rPr lang="en-US" sz="1200" dirty="0" err="1" smtClean="0">
                <a:latin typeface="Courier" pitchFamily="49" charset="0"/>
              </a:rPr>
              <a:t>sinhim</a:t>
            </a:r>
            <a:r>
              <a:rPr lang="en-US" sz="1200" dirty="0" smtClean="0">
                <a:latin typeface="Courier" pitchFamily="49" charset="0"/>
              </a:rPr>
              <a:t>, &amp;</a:t>
            </a:r>
            <a:r>
              <a:rPr lang="en-US" sz="1200" dirty="0" err="1" smtClean="0">
                <a:latin typeface="Courier" pitchFamily="49" charset="0"/>
              </a:rPr>
              <a:t>val</a:t>
            </a:r>
            <a:r>
              <a:rPr lang="en-US" sz="1200" dirty="0" smtClean="0">
                <a:latin typeface="Courier" pitchFamily="49" charset="0"/>
              </a:rPr>
              <a:t>)) &gt;0) {</a:t>
            </a:r>
          </a:p>
          <a:p>
            <a:r>
              <a:rPr lang="en-US" sz="1200" dirty="0" smtClean="0">
                <a:latin typeface="Courier" pitchFamily="49" charset="0"/>
              </a:rPr>
              <a:t>    FD_SET (</a:t>
            </a:r>
            <a:r>
              <a:rPr lang="en-US" sz="1200" dirty="0" err="1" smtClean="0">
                <a:latin typeface="Courier" pitchFamily="49" charset="0"/>
              </a:rPr>
              <a:t>fd</a:t>
            </a:r>
            <a:r>
              <a:rPr lang="en-US" sz="1200" dirty="0" smtClean="0">
                <a:latin typeface="Courier" pitchFamily="49" charset="0"/>
              </a:rPr>
              <a:t>, &amp;</a:t>
            </a:r>
            <a:r>
              <a:rPr lang="en-US" sz="1200" dirty="0" err="1" smtClean="0">
                <a:latin typeface="Courier" pitchFamily="49" charset="0"/>
              </a:rPr>
              <a:t>fds</a:t>
            </a:r>
            <a:r>
              <a:rPr lang="en-US" sz="1200" dirty="0" smtClean="0">
                <a:latin typeface="Courier" pitchFamily="49" charset="0"/>
              </a:rPr>
              <a:t>);</a:t>
            </a:r>
          </a:p>
          <a:p>
            <a:r>
              <a:rPr lang="en-US" sz="1200" dirty="0" smtClean="0">
                <a:latin typeface="Courier" pitchFamily="49" charset="0"/>
              </a:rPr>
              <a:t>    ++ns;</a:t>
            </a:r>
          </a:p>
          <a:p>
            <a:r>
              <a:rPr lang="en-US" sz="1200" dirty="0" smtClean="0">
                <a:latin typeface="Courier" pitchFamily="49" charset="0"/>
              </a:rPr>
              <a:t>  }</a:t>
            </a:r>
          </a:p>
          <a:p>
            <a:r>
              <a:rPr lang="en-US" sz="1200" dirty="0" smtClean="0">
                <a:latin typeface="Courier" pitchFamily="49" charset="0"/>
              </a:rPr>
              <a:t>}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while (running) {</a:t>
            </a:r>
          </a:p>
          <a:p>
            <a:r>
              <a:rPr lang="en-US" sz="1200" dirty="0" smtClean="0">
                <a:latin typeface="Courier" pitchFamily="49" charset="0"/>
              </a:rPr>
              <a:t>  if ((</a:t>
            </a:r>
            <a:r>
              <a:rPr lang="en-US" sz="1200" dirty="0" err="1" smtClean="0">
                <a:latin typeface="Courier" pitchFamily="49" charset="0"/>
              </a:rPr>
              <a:t>nsel</a:t>
            </a:r>
            <a:r>
              <a:rPr lang="en-US" sz="1200" dirty="0" smtClean="0">
                <a:latin typeface="Courier" pitchFamily="49" charset="0"/>
              </a:rPr>
              <a:t> = select( </a:t>
            </a:r>
            <a:r>
              <a:rPr lang="en-US" sz="1200" dirty="0" err="1" smtClean="0">
                <a:latin typeface="Courier" pitchFamily="49" charset="0"/>
              </a:rPr>
              <a:t>nfds</a:t>
            </a:r>
            <a:r>
              <a:rPr lang="en-US" sz="1200" dirty="0" smtClean="0">
                <a:latin typeface="Courier" pitchFamily="49" charset="0"/>
              </a:rPr>
              <a:t>, (</a:t>
            </a:r>
            <a:r>
              <a:rPr lang="en-US" sz="1200" dirty="0" err="1" smtClean="0">
                <a:latin typeface="Courier" pitchFamily="49" charset="0"/>
              </a:rPr>
              <a:t>fd_set</a:t>
            </a:r>
            <a:r>
              <a:rPr lang="en-US" sz="1200" dirty="0" smtClean="0">
                <a:latin typeface="Courier" pitchFamily="49" charset="0"/>
              </a:rPr>
              <a:t> *) &amp;</a:t>
            </a:r>
            <a:r>
              <a:rPr lang="en-US" sz="1200" dirty="0" err="1" smtClean="0">
                <a:latin typeface="Courier" pitchFamily="49" charset="0"/>
              </a:rPr>
              <a:t>fds</a:t>
            </a:r>
            <a:r>
              <a:rPr lang="en-US" sz="1200" dirty="0" smtClean="0">
                <a:latin typeface="Courier" pitchFamily="49" charset="0"/>
              </a:rPr>
              <a:t>,</a:t>
            </a:r>
          </a:p>
          <a:p>
            <a:r>
              <a:rPr lang="en-US" sz="1200" dirty="0" smtClean="0">
                <a:latin typeface="Courier" pitchFamily="49" charset="0"/>
              </a:rPr>
              <a:t>       0, 0, &amp;wait)) [</a:t>
            </a:r>
          </a:p>
          <a:p>
            <a:r>
              <a:rPr lang="en-US" sz="1200" dirty="0" smtClean="0">
                <a:latin typeface="Courier" pitchFamily="49" charset="0"/>
              </a:rPr>
              <a:t>    count = read (</a:t>
            </a:r>
            <a:r>
              <a:rPr lang="en-US" sz="1200" dirty="0" err="1" smtClean="0">
                <a:latin typeface="Courier" pitchFamily="49" charset="0"/>
              </a:rPr>
              <a:t>fd</a:t>
            </a:r>
            <a:r>
              <a:rPr lang="en-US" sz="1200" dirty="0" smtClean="0">
                <a:latin typeface="Courier" pitchFamily="49" charset="0"/>
              </a:rPr>
              <a:t>, </a:t>
            </a:r>
            <a:r>
              <a:rPr lang="en-US" sz="1200" dirty="0" err="1" smtClean="0">
                <a:latin typeface="Courier" pitchFamily="49" charset="0"/>
              </a:rPr>
              <a:t>buf_ptr</a:t>
            </a:r>
            <a:r>
              <a:rPr lang="en-US" sz="1200" dirty="0" smtClean="0">
                <a:latin typeface="Courier" pitchFamily="49" charset="0"/>
              </a:rPr>
              <a:t>, </a:t>
            </a:r>
            <a:r>
              <a:rPr lang="en-US" sz="1200" dirty="0" err="1" smtClean="0">
                <a:latin typeface="Courier" pitchFamily="49" charset="0"/>
              </a:rPr>
              <a:t>buflen</a:t>
            </a:r>
            <a:r>
              <a:rPr lang="en-US" sz="1200" dirty="0" smtClean="0">
                <a:latin typeface="Courier" pitchFamily="49" charset="0"/>
              </a:rPr>
              <a:t>);</a:t>
            </a:r>
          </a:p>
          <a:p>
            <a:r>
              <a:rPr lang="en-US" sz="1200" dirty="0" smtClean="0">
                <a:latin typeface="Courier" pitchFamily="49" charset="0"/>
              </a:rPr>
              <a:t>    if (count == 0) {</a:t>
            </a:r>
          </a:p>
          <a:p>
            <a:r>
              <a:rPr lang="en-US" sz="1200" dirty="0" smtClean="0">
                <a:latin typeface="Courier" pitchFamily="49" charset="0"/>
              </a:rPr>
              <a:t>      close (</a:t>
            </a:r>
            <a:r>
              <a:rPr lang="en-US" sz="1200" dirty="0" err="1" smtClean="0">
                <a:latin typeface="Courier" pitchFamily="49" charset="0"/>
              </a:rPr>
              <a:t>fd</a:t>
            </a:r>
            <a:r>
              <a:rPr lang="en-US" sz="1200" dirty="0" smtClean="0">
                <a:latin typeface="Courier" pitchFamily="49" charset="0"/>
              </a:rPr>
              <a:t>);</a:t>
            </a:r>
          </a:p>
          <a:p>
            <a:r>
              <a:rPr lang="en-US" sz="1200" dirty="0" smtClean="0">
                <a:latin typeface="Courier" pitchFamily="49" charset="0"/>
              </a:rPr>
              <a:t>      // set FD bit to 0</a:t>
            </a:r>
          </a:p>
          <a:p>
            <a:r>
              <a:rPr lang="en-US" sz="1200" dirty="0" smtClean="0">
                <a:latin typeface="Courier" pitchFamily="49" charset="0"/>
              </a:rPr>
              <a:t>    }</a:t>
            </a:r>
          </a:p>
          <a:p>
            <a:r>
              <a:rPr lang="en-US" sz="1200" dirty="0" smtClean="0">
                <a:latin typeface="Courier" pitchFamily="49" charset="0"/>
              </a:rPr>
              <a:t>  }</a:t>
            </a:r>
          </a:p>
          <a:p>
            <a:r>
              <a:rPr lang="en-US" sz="1200" dirty="0" smtClean="0">
                <a:latin typeface="Courier" pitchFamily="49" charset="0"/>
              </a:rPr>
              <a:t>}</a:t>
            </a:r>
          </a:p>
          <a:p>
            <a:endParaRPr lang="en-US" sz="1200" dirty="0" smtClean="0">
              <a:latin typeface="Courier" pitchFamily="49" charset="0"/>
            </a:endParaRPr>
          </a:p>
          <a:p>
            <a:r>
              <a:rPr lang="en-US" sz="1200" dirty="0" smtClean="0">
                <a:latin typeface="Courier" pitchFamily="49" charset="0"/>
              </a:rPr>
              <a:t>close (fd0);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121023" y="753037"/>
            <a:ext cx="4410635" cy="2043952"/>
          </a:xfrm>
          <a:prstGeom prst="flowChartProcess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4572000" y="739589"/>
            <a:ext cx="4410635" cy="3375212"/>
          </a:xfrm>
          <a:prstGeom prst="flowChartProcess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121023" y="2837331"/>
            <a:ext cx="4410635" cy="3160058"/>
          </a:xfrm>
          <a:prstGeom prst="flowChartProcess">
            <a:avLst/>
          </a:prstGeom>
          <a:solidFill>
            <a:srgbClr val="66FF66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4572000" y="4168589"/>
            <a:ext cx="4410635" cy="1828800"/>
          </a:xfrm>
          <a:prstGeom prst="flowChartProcess">
            <a:avLst/>
          </a:prstGeom>
          <a:solidFill>
            <a:srgbClr val="66FF66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121023" y="6024283"/>
            <a:ext cx="4410635" cy="403412"/>
          </a:xfrm>
          <a:prstGeom prst="flowChartProcess">
            <a:avLst/>
          </a:prstGeom>
          <a:solidFill>
            <a:srgbClr val="CC0000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4563016" y="6028766"/>
            <a:ext cx="4410635" cy="403412"/>
          </a:xfrm>
          <a:prstGeom prst="flowChartProcess">
            <a:avLst/>
          </a:prstGeom>
          <a:solidFill>
            <a:srgbClr val="CC0000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74"/>
            <a:ext cx="8229600" cy="1029726"/>
          </a:xfrm>
        </p:spPr>
        <p:txBody>
          <a:bodyPr/>
          <a:lstStyle/>
          <a:p>
            <a:r>
              <a:rPr lang="en-US" dirty="0" smtClean="0"/>
              <a:t>Data transmission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471"/>
            <a:ext cx="8229600" cy="52846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you “send” data they are copied to a system </a:t>
            </a:r>
            <a:r>
              <a:rPr lang="en-US" sz="2400" dirty="0" smtClean="0"/>
              <a:t>buffer</a:t>
            </a:r>
          </a:p>
          <a:p>
            <a:pPr lvl="1"/>
            <a:r>
              <a:rPr lang="en-US" sz="2000" dirty="0" smtClean="0"/>
              <a:t>Data are sent in fixed-size chunks</a:t>
            </a:r>
            <a:endParaRPr lang="en-US" sz="2000" dirty="0" smtClean="0"/>
          </a:p>
          <a:p>
            <a:r>
              <a:rPr lang="en-US" sz="2400" dirty="0" smtClean="0"/>
              <a:t>At system level</a:t>
            </a:r>
          </a:p>
          <a:p>
            <a:pPr lvl="1"/>
            <a:r>
              <a:rPr lang="en-US" sz="2000" dirty="0" smtClean="0"/>
              <a:t>Each endpoint has a buffer to store data that is transmitted over the network until the application is busy</a:t>
            </a:r>
          </a:p>
          <a:p>
            <a:pPr lvl="1"/>
            <a:r>
              <a:rPr lang="en-US" sz="2000" dirty="0" smtClean="0"/>
              <a:t>TCP stops to send data when available buffer size is 0</a:t>
            </a:r>
          </a:p>
          <a:p>
            <a:pPr lvl="2"/>
            <a:r>
              <a:rPr lang="en-US" sz="1800" dirty="0" smtClean="0"/>
              <a:t>Back-pressure</a:t>
            </a:r>
          </a:p>
          <a:p>
            <a:pPr lvl="1"/>
            <a:r>
              <a:rPr lang="en-US" sz="2000" dirty="0" smtClean="0"/>
              <a:t>With UDP we get data loss</a:t>
            </a:r>
          </a:p>
          <a:p>
            <a:pPr lvl="1"/>
            <a:r>
              <a:rPr lang="en-US" sz="2000" dirty="0" smtClean="0"/>
              <a:t>If buffer space is too small:</a:t>
            </a:r>
          </a:p>
          <a:p>
            <a:pPr lvl="2"/>
            <a:r>
              <a:rPr lang="en-US" sz="1800" dirty="0" smtClean="0"/>
              <a:t>Increase system buffer (in general possible up to 8 MB)</a:t>
            </a:r>
          </a:p>
          <a:p>
            <a:pPr lvl="1"/>
            <a:r>
              <a:rPr lang="en-US" sz="2000" dirty="0" smtClean="0"/>
              <a:t>Too large buffers can lead to performance problems</a:t>
            </a:r>
          </a:p>
          <a:p>
            <a:r>
              <a:rPr lang="en-US" sz="2400" dirty="0" smtClean="0"/>
              <a:t>You will play in lab. 9 with</a:t>
            </a:r>
          </a:p>
          <a:p>
            <a:pPr lvl="1"/>
            <a:r>
              <a:rPr lang="en-US" sz="2000" dirty="0" smtClean="0"/>
              <a:t>Data transmission</a:t>
            </a:r>
          </a:p>
          <a:p>
            <a:pPr lvl="1"/>
            <a:r>
              <a:rPr lang="en-US" sz="2000" dirty="0" smtClean="0"/>
              <a:t>Event builders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 management</a:t>
            </a:r>
          </a:p>
          <a:p>
            <a:r>
              <a:rPr lang="en-US" dirty="0" smtClean="0"/>
              <a:t>Data read-out</a:t>
            </a:r>
          </a:p>
          <a:p>
            <a:r>
              <a:rPr lang="en-US" dirty="0" smtClean="0"/>
              <a:t>Event framing and buffering</a:t>
            </a:r>
          </a:p>
          <a:p>
            <a:r>
              <a:rPr lang="en-US" dirty="0" smtClean="0"/>
              <a:t>Data transmission</a:t>
            </a:r>
          </a:p>
          <a:p>
            <a:r>
              <a:rPr lang="en-US" dirty="0" smtClean="0"/>
              <a:t>Event building and data storage</a:t>
            </a:r>
          </a:p>
          <a:p>
            <a:r>
              <a:rPr lang="en-US" dirty="0" smtClean="0"/>
              <a:t>System control and monitoring</a:t>
            </a:r>
          </a:p>
          <a:p>
            <a:r>
              <a:rPr lang="en-US" dirty="0" smtClean="0"/>
              <a:t>Data sampling and monitoring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the 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33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Throughput optimization</a:t>
            </a:r>
          </a:p>
          <a:p>
            <a:r>
              <a:rPr lang="en-US" dirty="0" smtClean="0"/>
              <a:t>Avoid dead-time due to back-pressure</a:t>
            </a:r>
          </a:p>
          <a:p>
            <a:pPr lvl="1"/>
            <a:r>
              <a:rPr lang="en-US" dirty="0" smtClean="0"/>
              <a:t>By avoiding fixed sequences of data destinations</a:t>
            </a:r>
          </a:p>
          <a:p>
            <a:pPr lvl="1"/>
            <a:r>
              <a:rPr lang="en-US" dirty="0" smtClean="0"/>
              <a:t>Requires knowledge of the EB input buffer state</a:t>
            </a:r>
          </a:p>
          <a:p>
            <a:r>
              <a:rPr lang="en-US" dirty="0" smtClean="0"/>
              <a:t>EB architectures</a:t>
            </a:r>
          </a:p>
          <a:p>
            <a:pPr lvl="1"/>
            <a:r>
              <a:rPr lang="en-US" dirty="0" smtClean="0"/>
              <a:t>Push</a:t>
            </a:r>
          </a:p>
          <a:p>
            <a:pPr lvl="2"/>
            <a:r>
              <a:rPr lang="en-US" dirty="0" smtClean="0"/>
              <a:t>Events are sent as soon as data are available to the sender</a:t>
            </a:r>
          </a:p>
          <a:p>
            <a:pPr lvl="3"/>
            <a:r>
              <a:rPr lang="en-US" dirty="0" smtClean="0"/>
              <a:t>The sender knows where to send data</a:t>
            </a:r>
          </a:p>
          <a:p>
            <a:pPr lvl="3"/>
            <a:r>
              <a:rPr lang="en-US" dirty="0" smtClean="0"/>
              <a:t>The simplest algorithm for distribution is the </a:t>
            </a:r>
            <a:r>
              <a:rPr lang="en-US" i="1" dirty="0" smtClean="0"/>
              <a:t>round-robin</a:t>
            </a:r>
          </a:p>
          <a:p>
            <a:pPr lvl="1"/>
            <a:r>
              <a:rPr lang="en-US" dirty="0" smtClean="0"/>
              <a:t>Pull</a:t>
            </a:r>
          </a:p>
          <a:p>
            <a:pPr lvl="2"/>
            <a:r>
              <a:rPr lang="en-US" dirty="0" smtClean="0"/>
              <a:t>Events are required by a given destination processes</a:t>
            </a:r>
          </a:p>
          <a:p>
            <a:pPr lvl="3"/>
            <a:r>
              <a:rPr lang="en-US" dirty="0" smtClean="0"/>
              <a:t>Needs an event manager</a:t>
            </a:r>
          </a:p>
          <a:p>
            <a:pPr lvl="4"/>
            <a:r>
              <a:rPr lang="en-US" dirty="0" smtClean="0"/>
              <a:t>Though in principle we could build a pull system without manager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3533608" y="1859790"/>
            <a:ext cx="4029559" cy="6199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95417" y="3581698"/>
            <a:ext cx="1358153" cy="5647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Event Manager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167215" y="3622039"/>
            <a:ext cx="2756647" cy="48409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Builder network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140320" y="5047427"/>
            <a:ext cx="336177" cy="88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763365" y="5051910"/>
            <a:ext cx="336177" cy="88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386410" y="5056393"/>
            <a:ext cx="336177" cy="88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009455" y="5060876"/>
            <a:ext cx="336177" cy="88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632500" y="5065359"/>
            <a:ext cx="336177" cy="88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153767" y="5397050"/>
            <a:ext cx="322730" cy="537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758885" y="5585309"/>
            <a:ext cx="340657" cy="3541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390897" y="5571862"/>
            <a:ext cx="331690" cy="3720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009462" y="5235685"/>
            <a:ext cx="336170" cy="71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641473" y="5531520"/>
            <a:ext cx="327204" cy="4213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562099" y="1900815"/>
            <a:ext cx="1196788" cy="443753"/>
          </a:xfrm>
          <a:prstGeom prst="ellipse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Sender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938176" y="1905298"/>
            <a:ext cx="1196788" cy="443753"/>
          </a:xfrm>
          <a:prstGeom prst="ellipse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Sender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314253" y="1909781"/>
            <a:ext cx="1196788" cy="443753"/>
          </a:xfrm>
          <a:prstGeom prst="ellipse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Sender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118" name="Straight Arrow Connector 117"/>
          <p:cNvCxnSpPr>
            <a:stCxn id="114" idx="4"/>
          </p:cNvCxnSpPr>
          <p:nvPr/>
        </p:nvCxnSpPr>
        <p:spPr>
          <a:xfrm rot="16200000" flipH="1">
            <a:off x="3881466" y="2623594"/>
            <a:ext cx="1264023" cy="70596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6" idx="4"/>
          </p:cNvCxnSpPr>
          <p:nvPr/>
        </p:nvCxnSpPr>
        <p:spPr>
          <a:xfrm rot="5400000">
            <a:off x="5941103" y="2637046"/>
            <a:ext cx="1255057" cy="6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5" idx="4"/>
            <a:endCxn id="103" idx="0"/>
          </p:cNvCxnSpPr>
          <p:nvPr/>
        </p:nvCxnSpPr>
        <p:spPr>
          <a:xfrm rot="16200000" flipH="1">
            <a:off x="4904560" y="2981060"/>
            <a:ext cx="1272988" cy="8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03" idx="2"/>
            <a:endCxn id="106" idx="0"/>
          </p:cNvCxnSpPr>
          <p:nvPr/>
        </p:nvCxnSpPr>
        <p:spPr>
          <a:xfrm rot="16200000" flipH="1">
            <a:off x="5074889" y="4576783"/>
            <a:ext cx="950260" cy="8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05" idx="0"/>
          </p:cNvCxnSpPr>
          <p:nvPr/>
        </p:nvCxnSpPr>
        <p:spPr>
          <a:xfrm rot="5400000">
            <a:off x="4533649" y="4490494"/>
            <a:ext cx="959222" cy="16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07" idx="0"/>
          </p:cNvCxnSpPr>
          <p:nvPr/>
        </p:nvCxnSpPr>
        <p:spPr>
          <a:xfrm rot="16200000" flipV="1">
            <a:off x="5582514" y="4465846"/>
            <a:ext cx="968191" cy="22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4" idx="0"/>
          </p:cNvCxnSpPr>
          <p:nvPr/>
        </p:nvCxnSpPr>
        <p:spPr>
          <a:xfrm rot="5400000" flipH="1" flipV="1">
            <a:off x="3995764" y="4405330"/>
            <a:ext cx="954742" cy="329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08" idx="0"/>
          </p:cNvCxnSpPr>
          <p:nvPr/>
        </p:nvCxnSpPr>
        <p:spPr>
          <a:xfrm rot="16200000" flipV="1">
            <a:off x="6140566" y="4405336"/>
            <a:ext cx="945779" cy="374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1276097" y="1900815"/>
            <a:ext cx="118334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Trigger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138" name="Straight Arrow Connector 137"/>
          <p:cNvCxnSpPr>
            <a:stCxn id="136" idx="3"/>
            <a:endCxn id="114" idx="2"/>
          </p:cNvCxnSpPr>
          <p:nvPr/>
        </p:nvCxnSpPr>
        <p:spPr>
          <a:xfrm flipV="1">
            <a:off x="2459438" y="2122692"/>
            <a:ext cx="1102661" cy="67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6" idx="2"/>
            <a:endCxn id="4" idx="0"/>
          </p:cNvCxnSpPr>
          <p:nvPr/>
        </p:nvCxnSpPr>
        <p:spPr>
          <a:xfrm rot="16200000" flipH="1">
            <a:off x="1259290" y="2966493"/>
            <a:ext cx="1223683" cy="67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14" idx="0"/>
          </p:cNvCxnSpPr>
          <p:nvPr/>
        </p:nvCxnSpPr>
        <p:spPr>
          <a:xfrm rot="16200000" flipV="1">
            <a:off x="3973772" y="1714093"/>
            <a:ext cx="366490" cy="695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rot="16200000" flipV="1">
            <a:off x="5350514" y="1711513"/>
            <a:ext cx="366490" cy="695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16200000" flipV="1">
            <a:off x="6727256" y="1708933"/>
            <a:ext cx="366490" cy="695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4" idx="7"/>
            <a:endCxn id="114" idx="4"/>
          </p:cNvCxnSpPr>
          <p:nvPr/>
        </p:nvCxnSpPr>
        <p:spPr>
          <a:xfrm rot="5400000" flipH="1" flipV="1">
            <a:off x="2597664" y="2101578"/>
            <a:ext cx="1319839" cy="1805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4" idx="7"/>
            <a:endCxn id="115" idx="4"/>
          </p:cNvCxnSpPr>
          <p:nvPr/>
        </p:nvCxnSpPr>
        <p:spPr>
          <a:xfrm rot="5400000" flipH="1" flipV="1">
            <a:off x="3287943" y="1415781"/>
            <a:ext cx="1315356" cy="31818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4" idx="7"/>
            <a:endCxn id="116" idx="4"/>
          </p:cNvCxnSpPr>
          <p:nvPr/>
        </p:nvCxnSpPr>
        <p:spPr>
          <a:xfrm rot="5400000" flipH="1" flipV="1">
            <a:off x="3978224" y="729984"/>
            <a:ext cx="1310873" cy="4557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14" idx="4"/>
          </p:cNvCxnSpPr>
          <p:nvPr/>
        </p:nvCxnSpPr>
        <p:spPr>
          <a:xfrm rot="16200000" flipH="1">
            <a:off x="3895710" y="2609350"/>
            <a:ext cx="1235534" cy="7059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15" idx="4"/>
            <a:endCxn id="103" idx="0"/>
          </p:cNvCxnSpPr>
          <p:nvPr/>
        </p:nvCxnSpPr>
        <p:spPr>
          <a:xfrm rot="16200000" flipH="1">
            <a:off x="4904560" y="2981060"/>
            <a:ext cx="1272988" cy="89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16" idx="4"/>
          </p:cNvCxnSpPr>
          <p:nvPr/>
        </p:nvCxnSpPr>
        <p:spPr>
          <a:xfrm rot="5400000">
            <a:off x="5965945" y="2633400"/>
            <a:ext cx="1226568" cy="6668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03" idx="2"/>
            <a:endCxn id="106" idx="0"/>
          </p:cNvCxnSpPr>
          <p:nvPr/>
        </p:nvCxnSpPr>
        <p:spPr>
          <a:xfrm rot="16200000" flipH="1">
            <a:off x="5074889" y="4576783"/>
            <a:ext cx="950260" cy="89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104" idx="0"/>
            <a:endCxn id="4" idx="5"/>
          </p:cNvCxnSpPr>
          <p:nvPr/>
        </p:nvCxnSpPr>
        <p:spPr>
          <a:xfrm rot="16200000" flipV="1">
            <a:off x="2839710" y="3578728"/>
            <a:ext cx="983662" cy="1953736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105" idx="0"/>
            <a:endCxn id="4" idx="5"/>
          </p:cNvCxnSpPr>
          <p:nvPr/>
        </p:nvCxnSpPr>
        <p:spPr>
          <a:xfrm rot="16200000" flipV="1">
            <a:off x="3148992" y="3269447"/>
            <a:ext cx="988145" cy="2576781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06" idx="0"/>
            <a:endCxn id="4" idx="5"/>
          </p:cNvCxnSpPr>
          <p:nvPr/>
        </p:nvCxnSpPr>
        <p:spPr>
          <a:xfrm rot="16200000" flipV="1">
            <a:off x="3458272" y="2960166"/>
            <a:ext cx="992628" cy="3199826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07" idx="0"/>
            <a:endCxn id="4" idx="5"/>
          </p:cNvCxnSpPr>
          <p:nvPr/>
        </p:nvCxnSpPr>
        <p:spPr>
          <a:xfrm rot="16200000" flipV="1">
            <a:off x="3767554" y="2650885"/>
            <a:ext cx="997111" cy="3822871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08" idx="0"/>
            <a:endCxn id="4" idx="5"/>
          </p:cNvCxnSpPr>
          <p:nvPr/>
        </p:nvCxnSpPr>
        <p:spPr>
          <a:xfrm rot="16200000" flipV="1">
            <a:off x="4076834" y="2341604"/>
            <a:ext cx="1001594" cy="4445916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156"/>
            <a:ext cx="8229600" cy="918731"/>
          </a:xfrm>
        </p:spPr>
        <p:txBody>
          <a:bodyPr>
            <a:normAutofit/>
          </a:bodyPr>
          <a:lstStyle/>
          <a:p>
            <a:r>
              <a:rPr lang="en-US" dirty="0" smtClean="0"/>
              <a:t>Push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33608" y="1952790"/>
            <a:ext cx="4029559" cy="6199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95417" y="3674698"/>
            <a:ext cx="1358153" cy="5647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Event Manager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67215" y="3715039"/>
            <a:ext cx="2756647" cy="48409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Builder network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0320" y="5140427"/>
            <a:ext cx="336177" cy="88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63365" y="5144910"/>
            <a:ext cx="336177" cy="88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06330" y="5164891"/>
            <a:ext cx="336177" cy="88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89535" y="5153876"/>
            <a:ext cx="336177" cy="88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2500" y="5158359"/>
            <a:ext cx="336177" cy="88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53767" y="5490050"/>
            <a:ext cx="322730" cy="537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8885" y="5678309"/>
            <a:ext cx="340657" cy="3541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0817" y="5680360"/>
            <a:ext cx="331690" cy="3720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89542" y="5328685"/>
            <a:ext cx="336170" cy="71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41473" y="5624520"/>
            <a:ext cx="327204" cy="4213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2099" y="1993815"/>
            <a:ext cx="1196788" cy="443753"/>
          </a:xfrm>
          <a:prstGeom prst="ellipse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Sender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38176" y="1998298"/>
            <a:ext cx="1196788" cy="443753"/>
          </a:xfrm>
          <a:prstGeom prst="ellipse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Sender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14253" y="2002781"/>
            <a:ext cx="1196788" cy="443753"/>
          </a:xfrm>
          <a:prstGeom prst="ellipse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Sender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>
            <a:stCxn id="18" idx="4"/>
          </p:cNvCxnSpPr>
          <p:nvPr/>
        </p:nvCxnSpPr>
        <p:spPr>
          <a:xfrm rot="16200000" flipH="1">
            <a:off x="3881466" y="2716594"/>
            <a:ext cx="1264023" cy="70596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4"/>
          </p:cNvCxnSpPr>
          <p:nvPr/>
        </p:nvCxnSpPr>
        <p:spPr>
          <a:xfrm rot="5400000">
            <a:off x="5941103" y="2730046"/>
            <a:ext cx="1255057" cy="6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4"/>
            <a:endCxn id="7" idx="0"/>
          </p:cNvCxnSpPr>
          <p:nvPr/>
        </p:nvCxnSpPr>
        <p:spPr>
          <a:xfrm rot="16200000" flipH="1">
            <a:off x="4904560" y="3074060"/>
            <a:ext cx="1272988" cy="8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2"/>
            <a:endCxn id="11" idx="0"/>
          </p:cNvCxnSpPr>
          <p:nvPr/>
        </p:nvCxnSpPr>
        <p:spPr>
          <a:xfrm rot="16200000" flipH="1">
            <a:off x="5074210" y="4670461"/>
            <a:ext cx="954743" cy="12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9" idx="0"/>
          </p:cNvCxnSpPr>
          <p:nvPr/>
        </p:nvCxnSpPr>
        <p:spPr>
          <a:xfrm rot="5400000">
            <a:off x="4533649" y="4583494"/>
            <a:ext cx="959222" cy="16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5582514" y="4574344"/>
            <a:ext cx="968191" cy="22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0"/>
          </p:cNvCxnSpPr>
          <p:nvPr/>
        </p:nvCxnSpPr>
        <p:spPr>
          <a:xfrm rot="5400000" flipH="1" flipV="1">
            <a:off x="3995764" y="4498330"/>
            <a:ext cx="954742" cy="329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0"/>
          </p:cNvCxnSpPr>
          <p:nvPr/>
        </p:nvCxnSpPr>
        <p:spPr>
          <a:xfrm rot="16200000" flipV="1">
            <a:off x="6140566" y="4498336"/>
            <a:ext cx="945779" cy="374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276097" y="1993815"/>
            <a:ext cx="118334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Trigger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29" idx="3"/>
            <a:endCxn id="18" idx="2"/>
          </p:cNvCxnSpPr>
          <p:nvPr/>
        </p:nvCxnSpPr>
        <p:spPr>
          <a:xfrm flipV="1">
            <a:off x="2459438" y="2215692"/>
            <a:ext cx="1102661" cy="67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2"/>
            <a:endCxn id="6" idx="0"/>
          </p:cNvCxnSpPr>
          <p:nvPr/>
        </p:nvCxnSpPr>
        <p:spPr>
          <a:xfrm rot="16200000" flipH="1">
            <a:off x="1259290" y="3059493"/>
            <a:ext cx="1223683" cy="67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8" idx="0"/>
          </p:cNvCxnSpPr>
          <p:nvPr/>
        </p:nvCxnSpPr>
        <p:spPr>
          <a:xfrm rot="16200000" flipV="1">
            <a:off x="3973772" y="1807093"/>
            <a:ext cx="366490" cy="695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5350514" y="1804513"/>
            <a:ext cx="366490" cy="695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6727256" y="1801933"/>
            <a:ext cx="366490" cy="695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7"/>
            <a:endCxn id="18" idx="4"/>
          </p:cNvCxnSpPr>
          <p:nvPr/>
        </p:nvCxnSpPr>
        <p:spPr>
          <a:xfrm rot="5400000" flipH="1" flipV="1">
            <a:off x="2597664" y="2194578"/>
            <a:ext cx="1319839" cy="1805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7"/>
            <a:endCxn id="19" idx="4"/>
          </p:cNvCxnSpPr>
          <p:nvPr/>
        </p:nvCxnSpPr>
        <p:spPr>
          <a:xfrm rot="5400000" flipH="1" flipV="1">
            <a:off x="3287943" y="1508781"/>
            <a:ext cx="1315356" cy="31818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7"/>
            <a:endCxn id="20" idx="4"/>
          </p:cNvCxnSpPr>
          <p:nvPr/>
        </p:nvCxnSpPr>
        <p:spPr>
          <a:xfrm rot="5400000" flipH="1" flipV="1">
            <a:off x="3978224" y="822984"/>
            <a:ext cx="1310873" cy="4557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4"/>
          </p:cNvCxnSpPr>
          <p:nvPr/>
        </p:nvCxnSpPr>
        <p:spPr>
          <a:xfrm rot="16200000" flipH="1">
            <a:off x="3895710" y="2702350"/>
            <a:ext cx="1235534" cy="7059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9" idx="4"/>
            <a:endCxn id="7" idx="0"/>
          </p:cNvCxnSpPr>
          <p:nvPr/>
        </p:nvCxnSpPr>
        <p:spPr>
          <a:xfrm rot="16200000" flipH="1">
            <a:off x="4904560" y="3074060"/>
            <a:ext cx="1272988" cy="89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4"/>
          </p:cNvCxnSpPr>
          <p:nvPr/>
        </p:nvCxnSpPr>
        <p:spPr>
          <a:xfrm rot="5400000">
            <a:off x="5965945" y="2726400"/>
            <a:ext cx="1226568" cy="6668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0"/>
          </p:cNvCxnSpPr>
          <p:nvPr/>
        </p:nvCxnSpPr>
        <p:spPr>
          <a:xfrm rot="5400000">
            <a:off x="3962268" y="4530695"/>
            <a:ext cx="955874" cy="263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9" idx="0"/>
          </p:cNvCxnSpPr>
          <p:nvPr/>
        </p:nvCxnSpPr>
        <p:spPr>
          <a:xfrm rot="5400000">
            <a:off x="4535020" y="4596485"/>
            <a:ext cx="944859" cy="151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93422" y="5408919"/>
            <a:ext cx="294468" cy="1588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Arrow 57"/>
          <p:cNvSpPr/>
          <p:nvPr/>
        </p:nvSpPr>
        <p:spPr>
          <a:xfrm rot="9547564">
            <a:off x="5745382" y="4894125"/>
            <a:ext cx="2072891" cy="808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7" idx="2"/>
            <a:endCxn id="11" idx="0"/>
          </p:cNvCxnSpPr>
          <p:nvPr/>
        </p:nvCxnSpPr>
        <p:spPr>
          <a:xfrm rot="16200000" flipH="1">
            <a:off x="5074210" y="4670461"/>
            <a:ext cx="954743" cy="12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0"/>
            <a:endCxn id="6" idx="5"/>
          </p:cNvCxnSpPr>
          <p:nvPr/>
        </p:nvCxnSpPr>
        <p:spPr>
          <a:xfrm rot="16200000" flipV="1">
            <a:off x="3457594" y="3053845"/>
            <a:ext cx="997111" cy="32029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406340" y="5793789"/>
            <a:ext cx="294468" cy="1588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ight Arrow 65"/>
          <p:cNvSpPr/>
          <p:nvPr/>
        </p:nvSpPr>
        <p:spPr>
          <a:xfrm rot="9547564">
            <a:off x="5758300" y="5278995"/>
            <a:ext cx="2072891" cy="8083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5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000"/>
                            </p:stCondLst>
                            <p:childTnLst>
                              <p:par>
                                <p:cTn id="17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500"/>
                            </p:stCondLst>
                            <p:childTnLst>
                              <p:par>
                                <p:cTn id="2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6" grpId="0" animBg="1"/>
      <p:bldP spid="6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aspects</a:t>
            </a:r>
          </a:p>
          <a:p>
            <a:pPr lvl="1"/>
            <a:r>
              <a:rPr lang="en-US" dirty="0" smtClean="0"/>
              <a:t>System operational monitoring</a:t>
            </a:r>
          </a:p>
          <a:p>
            <a:pPr lvl="2"/>
            <a:r>
              <a:rPr lang="en-US" dirty="0" smtClean="0"/>
              <a:t>Sharing variables through the system</a:t>
            </a:r>
          </a:p>
          <a:p>
            <a:pPr lvl="1"/>
            <a:r>
              <a:rPr lang="en-US" dirty="0" smtClean="0"/>
              <a:t>Data monitoring</a:t>
            </a:r>
          </a:p>
          <a:p>
            <a:pPr lvl="2"/>
            <a:r>
              <a:rPr lang="en-US" dirty="0" smtClean="0"/>
              <a:t>Sampling data for monitoring processes</a:t>
            </a:r>
          </a:p>
          <a:p>
            <a:pPr lvl="2"/>
            <a:r>
              <a:rPr lang="en-US" dirty="0" smtClean="0"/>
              <a:t>Sharing histogram through the system</a:t>
            </a:r>
          </a:p>
          <a:p>
            <a:pPr lvl="2"/>
            <a:r>
              <a:rPr lang="en-US" dirty="0" smtClean="0"/>
              <a:t>Histogram browsing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sampling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53788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Spying from buffers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53788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Sampling on input or output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68188" y="2417520"/>
            <a:ext cx="3267634" cy="796334"/>
            <a:chOff x="887506" y="2120658"/>
            <a:chExt cx="7382435" cy="1071993"/>
          </a:xfrm>
        </p:grpSpPr>
        <p:sp>
          <p:nvSpPr>
            <p:cNvPr id="4" name="Rectangle 3"/>
            <p:cNvSpPr/>
            <p:nvPr/>
          </p:nvSpPr>
          <p:spPr>
            <a:xfrm>
              <a:off x="887506" y="2124635"/>
              <a:ext cx="7382435" cy="10623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87506" y="2138082"/>
              <a:ext cx="403412" cy="10488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01858" y="2138766"/>
              <a:ext cx="588935" cy="1053885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76247" y="2126696"/>
              <a:ext cx="831107" cy="1053884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68641" y="2132731"/>
              <a:ext cx="599065" cy="1053884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39992" y="2120658"/>
              <a:ext cx="831107" cy="1053881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40762" y="2126693"/>
              <a:ext cx="620199" cy="1053881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510988" y="3832412"/>
            <a:ext cx="1210236" cy="497541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Writer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94529" y="3823446"/>
            <a:ext cx="1210236" cy="497541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Spy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51201" y="4123766"/>
            <a:ext cx="1210236" cy="497541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Reader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>
            <a:stCxn id="13" idx="0"/>
            <a:endCxn id="7" idx="2"/>
          </p:cNvCxnSpPr>
          <p:nvPr/>
        </p:nvCxnSpPr>
        <p:spPr>
          <a:xfrm rot="5400000" flipH="1" flipV="1">
            <a:off x="889736" y="3440220"/>
            <a:ext cx="618563" cy="165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5" idx="0"/>
          </p:cNvCxnSpPr>
          <p:nvPr/>
        </p:nvCxnSpPr>
        <p:spPr>
          <a:xfrm rot="5400000">
            <a:off x="2262735" y="3398468"/>
            <a:ext cx="918882" cy="531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4" idx="0"/>
          </p:cNvCxnSpPr>
          <p:nvPr/>
        </p:nvCxnSpPr>
        <p:spPr>
          <a:xfrm rot="16200000" flipH="1">
            <a:off x="3443743" y="3367542"/>
            <a:ext cx="614082" cy="29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71268" y="4773706"/>
            <a:ext cx="150073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To monitoring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process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>
            <a:stCxn id="14" idx="4"/>
            <a:endCxn id="26" idx="0"/>
          </p:cNvCxnSpPr>
          <p:nvPr/>
        </p:nvCxnSpPr>
        <p:spPr>
          <a:xfrm rot="5400000">
            <a:off x="3634282" y="4508340"/>
            <a:ext cx="452719" cy="78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316052" y="2422003"/>
            <a:ext cx="3267634" cy="796334"/>
            <a:chOff x="887506" y="2120658"/>
            <a:chExt cx="7382435" cy="1071993"/>
          </a:xfrm>
        </p:grpSpPr>
        <p:sp>
          <p:nvSpPr>
            <p:cNvPr id="31" name="Rectangle 30"/>
            <p:cNvSpPr/>
            <p:nvPr/>
          </p:nvSpPr>
          <p:spPr>
            <a:xfrm>
              <a:off x="887506" y="2124635"/>
              <a:ext cx="7382435" cy="10623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87506" y="2138082"/>
              <a:ext cx="403412" cy="10488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01858" y="2138766"/>
              <a:ext cx="588935" cy="1053885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76247" y="2126696"/>
              <a:ext cx="831107" cy="1053884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68641" y="2132731"/>
              <a:ext cx="599065" cy="1053884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39992" y="2120658"/>
              <a:ext cx="831107" cy="1053881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40762" y="2126693"/>
              <a:ext cx="620199" cy="1053881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858852" y="3836895"/>
            <a:ext cx="1210236" cy="497541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Writer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42065" y="4087908"/>
            <a:ext cx="1210236" cy="497541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Reader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41" name="Straight Arrow Connector 40"/>
          <p:cNvCxnSpPr>
            <a:stCxn id="38" idx="0"/>
          </p:cNvCxnSpPr>
          <p:nvPr/>
        </p:nvCxnSpPr>
        <p:spPr>
          <a:xfrm rot="5400000" flipH="1" flipV="1">
            <a:off x="5237600" y="3444703"/>
            <a:ext cx="618563" cy="165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40" idx="0"/>
          </p:cNvCxnSpPr>
          <p:nvPr/>
        </p:nvCxnSpPr>
        <p:spPr>
          <a:xfrm rot="16200000" flipH="1">
            <a:off x="7202269" y="3342993"/>
            <a:ext cx="878543" cy="611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34838" y="4791636"/>
            <a:ext cx="150073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To monitoring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process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>
            <a:stCxn id="40" idx="3"/>
            <a:endCxn id="44" idx="3"/>
          </p:cNvCxnSpPr>
          <p:nvPr/>
        </p:nvCxnSpPr>
        <p:spPr>
          <a:xfrm rot="5400000">
            <a:off x="6891716" y="4456440"/>
            <a:ext cx="571438" cy="683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45459" y="5620871"/>
            <a:ext cx="8068235" cy="712694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Sampling is always on the “best effort” basis and cannot affect data taking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and variable distribution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93375" y="1936377"/>
            <a:ext cx="1387990" cy="497541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Sampler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88883" y="4150661"/>
            <a:ext cx="1322574" cy="497541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DAQ process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26965" y="2931459"/>
            <a:ext cx="1645036" cy="497541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Monitoring process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59507" y="1761565"/>
            <a:ext cx="1259539" cy="654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Comic Sans MS" pitchFamily="66" charset="0"/>
              </a:rPr>
              <a:t>Histo</a:t>
            </a:r>
            <a:endParaRPr lang="en-US" sz="1400" dirty="0" smtClean="0">
              <a:latin typeface="Comic Sans MS" pitchFamily="66" charset="0"/>
            </a:endParaRPr>
          </a:p>
          <a:p>
            <a:pPr algn="ctr"/>
            <a:r>
              <a:rPr lang="en-US" sz="1400" dirty="0" smtClean="0">
                <a:latin typeface="Comic Sans MS" pitchFamily="66" charset="0"/>
              </a:rPr>
              <a:t>Service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74779" y="4388216"/>
            <a:ext cx="1259539" cy="654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Info Service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>
            <a:stCxn id="7" idx="5"/>
            <a:endCxn id="9" idx="1"/>
          </p:cNvCxnSpPr>
          <p:nvPr/>
        </p:nvCxnSpPr>
        <p:spPr>
          <a:xfrm rot="16200000" flipH="1">
            <a:off x="2251353" y="2087799"/>
            <a:ext cx="643267" cy="1189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11" idx="2"/>
          </p:cNvCxnSpPr>
          <p:nvPr/>
        </p:nvCxnSpPr>
        <p:spPr>
          <a:xfrm>
            <a:off x="2111457" y="4399432"/>
            <a:ext cx="2263322" cy="31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  <a:endCxn id="9" idx="4"/>
          </p:cNvCxnSpPr>
          <p:nvPr/>
        </p:nvCxnSpPr>
        <p:spPr>
          <a:xfrm rot="16200000" flipV="1">
            <a:off x="3626832" y="3551652"/>
            <a:ext cx="1055055" cy="809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7"/>
            <a:endCxn id="10" idx="3"/>
          </p:cNvCxnSpPr>
          <p:nvPr/>
        </p:nvCxnSpPr>
        <p:spPr>
          <a:xfrm rot="5400000" flipH="1" flipV="1">
            <a:off x="4645444" y="2005805"/>
            <a:ext cx="684165" cy="1312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96" descr="igui_ru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1158" y="5164207"/>
            <a:ext cx="1606898" cy="1168422"/>
          </a:xfrm>
          <a:prstGeom prst="rect">
            <a:avLst/>
          </a:prstGeom>
          <a:noFill/>
        </p:spPr>
      </p:pic>
      <p:pic>
        <p:nvPicPr>
          <p:cNvPr id="21" name="Picture 299" descr="gn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2130" y="3059915"/>
            <a:ext cx="1560732" cy="116246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>
            <a:stCxn id="10" idx="5"/>
            <a:endCxn id="21" idx="0"/>
          </p:cNvCxnSpPr>
          <p:nvPr/>
        </p:nvCxnSpPr>
        <p:spPr>
          <a:xfrm rot="16200000" flipH="1">
            <a:off x="6763664" y="2091083"/>
            <a:ext cx="739758" cy="1197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5"/>
            <a:endCxn id="20" idx="1"/>
          </p:cNvCxnSpPr>
          <p:nvPr/>
        </p:nvCxnSpPr>
        <p:spPr>
          <a:xfrm rot="16200000" flipH="1">
            <a:off x="5724705" y="4671965"/>
            <a:ext cx="801610" cy="1351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browser</a:t>
            </a:r>
            <a:endParaRPr lang="en-US" dirty="0"/>
          </a:p>
        </p:txBody>
      </p:sp>
      <p:pic>
        <p:nvPicPr>
          <p:cNvPr id="6" name="Picture 4" descr="tom_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74695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DAQ component must have</a:t>
            </a:r>
          </a:p>
          <a:p>
            <a:pPr lvl="1"/>
            <a:r>
              <a:rPr lang="en-US" dirty="0" smtClean="0"/>
              <a:t>A set of well defined states</a:t>
            </a:r>
          </a:p>
          <a:p>
            <a:pPr lvl="1"/>
            <a:r>
              <a:rPr lang="en-US" dirty="0" smtClean="0"/>
              <a:t>A set of rules to pass from one state to another</a:t>
            </a:r>
          </a:p>
          <a:p>
            <a:pPr lvl="1">
              <a:buClr>
                <a:srgbClr val="C00000"/>
              </a:buClr>
              <a:buFont typeface="Symbol" pitchFamily="18" charset="2"/>
              <a:buChar char="Þ"/>
            </a:pPr>
            <a:r>
              <a:rPr lang="en-US" dirty="0" smtClean="0">
                <a:solidFill>
                  <a:srgbClr val="C00000"/>
                </a:solidFill>
              </a:rPr>
              <a:t>Finite State Machine</a:t>
            </a:r>
            <a:endParaRPr lang="en-US" dirty="0" smtClean="0"/>
          </a:p>
          <a:p>
            <a:r>
              <a:rPr lang="en-US" dirty="0" smtClean="0"/>
              <a:t>A central process controls the system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Run control</a:t>
            </a:r>
          </a:p>
          <a:p>
            <a:pPr lvl="2"/>
            <a:r>
              <a:rPr lang="en-US" dirty="0" smtClean="0"/>
              <a:t>Implements the state machine</a:t>
            </a:r>
          </a:p>
          <a:p>
            <a:pPr lvl="2"/>
            <a:r>
              <a:rPr lang="en-US" dirty="0" smtClean="0"/>
              <a:t>Triggers state changes and takes track of components’ states</a:t>
            </a:r>
          </a:p>
          <a:p>
            <a:pPr lvl="3"/>
            <a:r>
              <a:rPr lang="en-US" dirty="0" smtClean="0"/>
              <a:t>Trees of controllers can be used to improve scalability </a:t>
            </a:r>
          </a:p>
          <a:p>
            <a:r>
              <a:rPr lang="en-US" dirty="0" smtClean="0"/>
              <a:t>A GUI interfaces the user to the Run control</a:t>
            </a:r>
          </a:p>
          <a:p>
            <a:pPr lvl="1"/>
            <a:r>
              <a:rPr lang="en-US" dirty="0" smtClean="0"/>
              <a:t>…and various system services…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597"/>
          </a:xfrm>
        </p:spPr>
        <p:txBody>
          <a:bodyPr/>
          <a:lstStyle/>
          <a:p>
            <a:r>
              <a:rPr lang="en-US" dirty="0" smtClean="0"/>
              <a:t>GUI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7131"/>
            <a:ext cx="3671047" cy="1237129"/>
          </a:xfrm>
        </p:spPr>
        <p:txBody>
          <a:bodyPr/>
          <a:lstStyle/>
          <a:p>
            <a:r>
              <a:rPr lang="en-US" dirty="0" smtClean="0"/>
              <a:t>From exercise 4…</a:t>
            </a:r>
          </a:p>
          <a:p>
            <a:pPr lvl="1"/>
            <a:r>
              <a:rPr lang="en-US" dirty="0" smtClean="0"/>
              <a:t>… and Atlas!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567" y="2424678"/>
            <a:ext cx="5607004" cy="413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087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Models of the behaviors of a system or a complex object, with a limited number of defined conditions or modes</a:t>
            </a:r>
          </a:p>
          <a:p>
            <a:r>
              <a:rPr lang="en-US" dirty="0" smtClean="0"/>
              <a:t>Finite state machines consist of 4 main elements:</a:t>
            </a:r>
          </a:p>
          <a:p>
            <a:pPr lvl="1"/>
            <a:r>
              <a:rPr lang="en-US" dirty="0" smtClean="0"/>
              <a:t>States which define behavior and may produce actions </a:t>
            </a:r>
          </a:p>
          <a:p>
            <a:pPr lvl="1"/>
            <a:r>
              <a:rPr lang="en-US" dirty="0" smtClean="0"/>
              <a:t>State transitions which are </a:t>
            </a:r>
            <a:r>
              <a:rPr lang="en-US" dirty="0" smtClean="0"/>
              <a:t>movements </a:t>
            </a:r>
            <a:r>
              <a:rPr lang="en-US" dirty="0" smtClean="0"/>
              <a:t>from one state to another </a:t>
            </a:r>
          </a:p>
          <a:p>
            <a:pPr lvl="1"/>
            <a:r>
              <a:rPr lang="en-US" dirty="0" smtClean="0"/>
              <a:t>Rules or conditions which must be met to allow a state transition </a:t>
            </a:r>
          </a:p>
          <a:p>
            <a:pPr lvl="1"/>
            <a:r>
              <a:rPr lang="en-US" dirty="0" smtClean="0"/>
              <a:t>Input events which are either externally or internally generated, which may possibly trigger rules and lead to state transitions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12870" y="3971367"/>
            <a:ext cx="4304799" cy="2362200"/>
            <a:chOff x="4600575" y="2895600"/>
            <a:chExt cx="4304799" cy="2362200"/>
          </a:xfrm>
        </p:grpSpPr>
        <p:sp>
          <p:nvSpPr>
            <p:cNvPr id="5" name="Rectangle 4"/>
            <p:cNvSpPr/>
            <p:nvPr/>
          </p:nvSpPr>
          <p:spPr>
            <a:xfrm>
              <a:off x="5257800" y="3810000"/>
              <a:ext cx="1323474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omic Sans MS" pitchFamily="66" charset="0"/>
                </a:rPr>
                <a:t>BOOTED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05400" y="4419600"/>
              <a:ext cx="16764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Comic Sans MS" pitchFamily="66" charset="0"/>
                </a:rPr>
                <a:t>CONFIGURED</a:t>
              </a:r>
              <a:endParaRPr lang="en-US" sz="1600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5029200"/>
              <a:ext cx="16764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omic Sans MS" pitchFamily="66" charset="0"/>
                </a:rPr>
                <a:t>RUNNING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57800" y="3200400"/>
              <a:ext cx="1323474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Comic Sans MS" pitchFamily="66" charset="0"/>
                </a:rPr>
                <a:t>NONE</a:t>
              </a:r>
              <a:endParaRPr lang="en-US" sz="1600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1900" y="3200400"/>
              <a:ext cx="1323474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omic Sans MS" pitchFamily="66" charset="0"/>
                </a:rPr>
                <a:t>ERROR</a:t>
              </a:r>
              <a:endParaRPr lang="en-US" sz="1600" dirty="0">
                <a:latin typeface="Comic Sans MS" pitchFamily="66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5601494" y="3619500"/>
              <a:ext cx="381000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601494" y="4228306"/>
              <a:ext cx="381000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5601494" y="4837112"/>
              <a:ext cx="381000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5828506" y="3619500"/>
              <a:ext cx="381000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830094" y="4228306"/>
              <a:ext cx="381000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5831682" y="4837112"/>
              <a:ext cx="381000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2"/>
            </p:cNvCxnSpPr>
            <p:nvPr/>
          </p:nvCxnSpPr>
          <p:spPr>
            <a:xfrm rot="5400000" flipH="1" flipV="1">
              <a:off x="7379369" y="4288757"/>
              <a:ext cx="1724025" cy="4512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3"/>
            </p:cNvCxnSpPr>
            <p:nvPr/>
          </p:nvCxnSpPr>
          <p:spPr>
            <a:xfrm>
              <a:off x="6781800" y="5143500"/>
              <a:ext cx="1457325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3"/>
            </p:cNvCxnSpPr>
            <p:nvPr/>
          </p:nvCxnSpPr>
          <p:spPr>
            <a:xfrm>
              <a:off x="6781800" y="4533900"/>
              <a:ext cx="1457325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3"/>
            </p:cNvCxnSpPr>
            <p:nvPr/>
          </p:nvCxnSpPr>
          <p:spPr>
            <a:xfrm>
              <a:off x="6581274" y="3924300"/>
              <a:ext cx="1667376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581274" y="3371850"/>
              <a:ext cx="1000626" cy="158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581274" y="3257550"/>
              <a:ext cx="1000626" cy="1588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610350" y="2895600"/>
              <a:ext cx="935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Recover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8250" y="342900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Boot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00575" y="4029075"/>
              <a:ext cx="1097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Configure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38725" y="4676775"/>
              <a:ext cx="632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43625" y="4676775"/>
              <a:ext cx="608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Stop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34100" y="4038600"/>
              <a:ext cx="1338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Unconfigure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43625" y="3429000"/>
              <a:ext cx="701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Reset</a:t>
              </a:r>
              <a:endParaRPr lang="en-US" dirty="0"/>
            </a:p>
          </p:txBody>
        </p:sp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multi-crate system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914403" y="1461240"/>
            <a:ext cx="2259105" cy="1577796"/>
            <a:chOff x="4155141" y="2380125"/>
            <a:chExt cx="2460812" cy="1698820"/>
          </a:xfrm>
        </p:grpSpPr>
        <p:sp>
          <p:nvSpPr>
            <p:cNvPr id="5" name="Rectangle 4"/>
            <p:cNvSpPr/>
            <p:nvPr/>
          </p:nvSpPr>
          <p:spPr>
            <a:xfrm>
              <a:off x="4155142" y="2845013"/>
              <a:ext cx="2460811" cy="1231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omic Sans MS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55141" y="2853221"/>
              <a:ext cx="228155" cy="1214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omic Sans MS" pitchFamily="66" charset="0"/>
                </a:rPr>
                <a:t>C</a:t>
              </a:r>
            </a:p>
            <a:p>
              <a:pPr algn="ctr"/>
              <a:r>
                <a:rPr lang="en-US" sz="1000" dirty="0" smtClean="0">
                  <a:latin typeface="Comic Sans MS" pitchFamily="66" charset="0"/>
                </a:rPr>
                <a:t>P</a:t>
              </a:r>
            </a:p>
            <a:p>
              <a:pPr algn="ctr"/>
              <a:r>
                <a:rPr lang="en-US" sz="1000" dirty="0" smtClean="0">
                  <a:latin typeface="Comic Sans MS" pitchFamily="66" charset="0"/>
                </a:rPr>
                <a:t>U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52714" y="2855957"/>
              <a:ext cx="187413" cy="121477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A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D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C</a:t>
              </a:r>
              <a:endParaRPr lang="en-US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42842" y="2858694"/>
              <a:ext cx="187413" cy="121477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A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D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C</a:t>
              </a:r>
              <a:endParaRPr lang="en-US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32971" y="2861430"/>
              <a:ext cx="187413" cy="121477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T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D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C</a:t>
              </a:r>
              <a:endParaRPr lang="en-US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23099" y="2864167"/>
              <a:ext cx="187413" cy="121477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T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D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C</a:t>
              </a:r>
              <a:endParaRPr lang="en-US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383296" y="3206165"/>
              <a:ext cx="1469418" cy="27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6012" y="3717793"/>
              <a:ext cx="1469418" cy="273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428198" y="2864165"/>
              <a:ext cx="187413" cy="121477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omic Sans MS" pitchFamily="66" charset="0"/>
                </a:rPr>
                <a:t>Trigger</a:t>
              </a:r>
              <a:endParaRPr lang="en-US" sz="1000" dirty="0">
                <a:latin typeface="Comic Sans MS" pitchFamily="66" charset="0"/>
              </a:endParaRPr>
            </a:p>
          </p:txBody>
        </p:sp>
        <p:cxnSp>
          <p:nvCxnSpPr>
            <p:cNvPr id="14" name="Straight Arrow Connector 13"/>
            <p:cNvCxnSpPr>
              <a:stCxn id="13" idx="1"/>
              <a:endCxn id="6" idx="3"/>
            </p:cNvCxnSpPr>
            <p:nvPr/>
          </p:nvCxnSpPr>
          <p:spPr>
            <a:xfrm rot="10800000">
              <a:off x="4383296" y="3460610"/>
              <a:ext cx="1044902" cy="109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332759" y="2971101"/>
              <a:ext cx="9893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omic Sans MS" pitchFamily="66" charset="0"/>
                </a:rPr>
                <a:t>Configuration</a:t>
              </a:r>
              <a:endParaRPr lang="en-US" sz="1000" dirty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32759" y="3233756"/>
              <a:ext cx="6335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omic Sans MS" pitchFamily="66" charset="0"/>
                </a:rPr>
                <a:t>Trigger</a:t>
              </a:r>
              <a:endParaRPr lang="en-US" sz="1000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32758" y="3496411"/>
              <a:ext cx="6719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omic Sans MS" pitchFamily="66" charset="0"/>
                </a:rPr>
                <a:t>Readout</a:t>
              </a:r>
              <a:endParaRPr lang="en-US" sz="1000" dirty="0">
                <a:latin typeface="Comic Sans MS" pitchFamily="66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5387896" y="2726001"/>
              <a:ext cx="254447" cy="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806980" y="2728737"/>
              <a:ext cx="254447" cy="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6005257" y="2723266"/>
              <a:ext cx="254447" cy="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6203533" y="2726002"/>
              <a:ext cx="254447" cy="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6393662" y="2728738"/>
              <a:ext cx="254447" cy="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165942" y="2380129"/>
              <a:ext cx="6335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omic Sans MS" pitchFamily="66" charset="0"/>
                </a:rPr>
                <a:t>Trigger</a:t>
              </a:r>
              <a:endParaRPr lang="en-US" sz="1000" dirty="0">
                <a:latin typeface="Comic Sans MS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55339" y="2380125"/>
              <a:ext cx="8306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omic Sans MS" pitchFamily="66" charset="0"/>
                </a:rPr>
                <a:t>Detector 1</a:t>
              </a:r>
              <a:endParaRPr lang="en-US" sz="1000" dirty="0">
                <a:latin typeface="Comic Sans MS" pitchFamily="66" charset="0"/>
              </a:endParaRPr>
            </a:p>
          </p:txBody>
        </p:sp>
      </p:grpSp>
      <p:pic>
        <p:nvPicPr>
          <p:cNvPr id="26" name="Picture 233" descr="swi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6647" y="3859308"/>
            <a:ext cx="2380781" cy="3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4589917" y="1465723"/>
            <a:ext cx="2344596" cy="1577796"/>
            <a:chOff x="4155141" y="2380125"/>
            <a:chExt cx="2553936" cy="1698820"/>
          </a:xfrm>
        </p:grpSpPr>
        <p:sp>
          <p:nvSpPr>
            <p:cNvPr id="28" name="Rectangle 27"/>
            <p:cNvSpPr/>
            <p:nvPr/>
          </p:nvSpPr>
          <p:spPr>
            <a:xfrm>
              <a:off x="4155142" y="2845013"/>
              <a:ext cx="2460811" cy="1231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omic Sans MS" pitchFamily="66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55141" y="2853221"/>
              <a:ext cx="228155" cy="1214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omic Sans MS" pitchFamily="66" charset="0"/>
                </a:rPr>
                <a:t>C</a:t>
              </a:r>
            </a:p>
            <a:p>
              <a:pPr algn="ctr"/>
              <a:r>
                <a:rPr lang="en-US" sz="1000" dirty="0" smtClean="0">
                  <a:latin typeface="Comic Sans MS" pitchFamily="66" charset="0"/>
                </a:rPr>
                <a:t>P</a:t>
              </a:r>
            </a:p>
            <a:p>
              <a:pPr algn="ctr"/>
              <a:r>
                <a:rPr lang="en-US" sz="1000" dirty="0" smtClean="0">
                  <a:latin typeface="Comic Sans MS" pitchFamily="66" charset="0"/>
                </a:rPr>
                <a:t>U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2714" y="2855957"/>
              <a:ext cx="187413" cy="121477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A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D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C</a:t>
              </a:r>
              <a:endParaRPr lang="en-US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42842" y="2858694"/>
              <a:ext cx="187413" cy="121477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A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D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C</a:t>
              </a:r>
              <a:endParaRPr lang="en-US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32971" y="2861430"/>
              <a:ext cx="187413" cy="121477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T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D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C</a:t>
              </a:r>
              <a:endParaRPr lang="en-US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23099" y="2864167"/>
              <a:ext cx="187413" cy="121477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T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D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C</a:t>
              </a:r>
              <a:endParaRPr lang="en-US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383296" y="3206165"/>
              <a:ext cx="1469418" cy="27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386012" y="3717793"/>
              <a:ext cx="1469418" cy="273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428198" y="2864165"/>
              <a:ext cx="187413" cy="121477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omic Sans MS" pitchFamily="66" charset="0"/>
                </a:rPr>
                <a:t>Trigger</a:t>
              </a:r>
              <a:endParaRPr lang="en-US" sz="1000" dirty="0">
                <a:latin typeface="Comic Sans MS" pitchFamily="66" charset="0"/>
              </a:endParaRPr>
            </a:p>
          </p:txBody>
        </p:sp>
        <p:cxnSp>
          <p:nvCxnSpPr>
            <p:cNvPr id="37" name="Straight Arrow Connector 36"/>
            <p:cNvCxnSpPr>
              <a:stCxn id="36" idx="1"/>
              <a:endCxn id="29" idx="3"/>
            </p:cNvCxnSpPr>
            <p:nvPr/>
          </p:nvCxnSpPr>
          <p:spPr>
            <a:xfrm rot="10800000">
              <a:off x="4383296" y="3460610"/>
              <a:ext cx="1044902" cy="109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332759" y="2971101"/>
              <a:ext cx="9893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omic Sans MS" pitchFamily="66" charset="0"/>
                </a:rPr>
                <a:t>Configuration</a:t>
              </a:r>
              <a:endParaRPr lang="en-US" sz="1000" dirty="0">
                <a:latin typeface="Comic Sans MS" pitchFamily="66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32759" y="3233756"/>
              <a:ext cx="6335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omic Sans MS" pitchFamily="66" charset="0"/>
                </a:rPr>
                <a:t>Trigger</a:t>
              </a:r>
              <a:endParaRPr lang="en-US" sz="1000" dirty="0">
                <a:latin typeface="Comic Sans MS" pitchFamily="66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32758" y="3496411"/>
              <a:ext cx="6719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omic Sans MS" pitchFamily="66" charset="0"/>
                </a:rPr>
                <a:t>Readout</a:t>
              </a:r>
              <a:endParaRPr lang="en-US" sz="1000" dirty="0">
                <a:latin typeface="Comic Sans MS" pitchFamily="66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>
              <a:off x="5387896" y="2726001"/>
              <a:ext cx="254447" cy="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5806980" y="2728737"/>
              <a:ext cx="254447" cy="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6005257" y="2723266"/>
              <a:ext cx="254447" cy="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6203533" y="2726002"/>
              <a:ext cx="254447" cy="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6393662" y="2728738"/>
              <a:ext cx="254447" cy="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165942" y="2380129"/>
              <a:ext cx="6335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omic Sans MS" pitchFamily="66" charset="0"/>
                </a:rPr>
                <a:t>Trigger</a:t>
              </a:r>
              <a:endParaRPr lang="en-US" sz="1000" dirty="0">
                <a:latin typeface="Comic Sans MS" pitchFamily="66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55340" y="2380125"/>
              <a:ext cx="953737" cy="265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omic Sans MS" pitchFamily="66" charset="0"/>
                </a:rPr>
                <a:t>Detector N</a:t>
              </a:r>
              <a:endParaRPr lang="en-US" sz="1000" dirty="0">
                <a:latin typeface="Comic Sans MS" pitchFamily="66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29370" y="4924431"/>
            <a:ext cx="1647824" cy="1025519"/>
            <a:chOff x="1774826" y="4924431"/>
            <a:chExt cx="1647824" cy="1025519"/>
          </a:xfrm>
        </p:grpSpPr>
        <p:grpSp>
          <p:nvGrpSpPr>
            <p:cNvPr id="49" name="Group 263"/>
            <p:cNvGrpSpPr>
              <a:grpSpLocks/>
            </p:cNvGrpSpPr>
            <p:nvPr/>
          </p:nvGrpSpPr>
          <p:grpSpPr bwMode="auto">
            <a:xfrm>
              <a:off x="1774826" y="4924431"/>
              <a:ext cx="1089027" cy="914401"/>
              <a:chOff x="176" y="1870"/>
              <a:chExt cx="686" cy="576"/>
            </a:xfrm>
          </p:grpSpPr>
          <p:sp>
            <p:nvSpPr>
              <p:cNvPr id="52" name="Text Box 264"/>
              <p:cNvSpPr txBox="1">
                <a:spLocks noChangeArrowheads="1"/>
              </p:cNvSpPr>
              <p:nvPr/>
            </p:nvSpPr>
            <p:spPr bwMode="auto">
              <a:xfrm>
                <a:off x="176" y="2039"/>
                <a:ext cx="261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1000" dirty="0" smtClean="0">
                    <a:latin typeface="Verdana" pitchFamily="34" charset="0"/>
                  </a:rPr>
                  <a:t> E</a:t>
                </a:r>
                <a:endParaRPr lang="fr-FR" sz="1000" dirty="0">
                  <a:latin typeface="Verdana" pitchFamily="34" charset="0"/>
                </a:endParaRPr>
              </a:p>
              <a:p>
                <a:r>
                  <a:rPr lang="fr-FR" sz="1000" dirty="0" smtClean="0">
                    <a:latin typeface="Verdana" pitchFamily="34" charset="0"/>
                  </a:rPr>
                  <a:t> B</a:t>
                </a:r>
              </a:p>
              <a:p>
                <a:r>
                  <a:rPr lang="fr-FR" sz="1000" dirty="0" smtClean="0">
                    <a:latin typeface="Verdana" pitchFamily="34" charset="0"/>
                  </a:rPr>
                  <a:t>(1)</a:t>
                </a:r>
                <a:endParaRPr lang="fr-FR" sz="1000" dirty="0">
                  <a:latin typeface="Verdana" pitchFamily="34" charset="0"/>
                </a:endParaRPr>
              </a:p>
            </p:txBody>
          </p:sp>
          <p:grpSp>
            <p:nvGrpSpPr>
              <p:cNvPr id="53" name="Group 265"/>
              <p:cNvGrpSpPr>
                <a:grpSpLocks/>
              </p:cNvGrpSpPr>
              <p:nvPr/>
            </p:nvGrpSpPr>
            <p:grpSpPr bwMode="auto">
              <a:xfrm>
                <a:off x="388" y="1870"/>
                <a:ext cx="474" cy="576"/>
                <a:chOff x="398" y="3224"/>
                <a:chExt cx="474" cy="576"/>
              </a:xfrm>
            </p:grpSpPr>
            <p:pic>
              <p:nvPicPr>
                <p:cNvPr id="54" name="Picture 266" descr="PC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8" y="3345"/>
                  <a:ext cx="275" cy="455"/>
                </a:xfrm>
                <a:prstGeom prst="rect">
                  <a:avLst/>
                </a:prstGeom>
                <a:noFill/>
                <a:effectLst>
                  <a:outerShdw dist="393700" dir="19859993" algn="ctr" rotWithShape="0">
                    <a:schemeClr val="bg2">
                      <a:alpha val="53000"/>
                    </a:schemeClr>
                  </a:outerShdw>
                </a:effectLst>
              </p:spPr>
            </p:pic>
            <p:sp>
              <p:nvSpPr>
                <p:cNvPr id="5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678" y="3466"/>
                  <a:ext cx="194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678" y="3466"/>
                  <a:ext cx="1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678" y="3224"/>
                  <a:ext cx="194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412" y="3224"/>
                  <a:ext cx="194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678" y="3660"/>
                  <a:ext cx="194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" name="Line 272"/>
                <p:cNvSpPr>
                  <a:spLocks noChangeShapeType="1"/>
                </p:cNvSpPr>
                <p:nvPr/>
              </p:nvSpPr>
              <p:spPr bwMode="auto">
                <a:xfrm>
                  <a:off x="606" y="3224"/>
                  <a:ext cx="2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Line 273"/>
                <p:cNvSpPr>
                  <a:spLocks noChangeShapeType="1"/>
                </p:cNvSpPr>
                <p:nvPr/>
              </p:nvSpPr>
              <p:spPr bwMode="auto">
                <a:xfrm>
                  <a:off x="872" y="3224"/>
                  <a:ext cx="0" cy="4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0" name="AutoShape 276"/>
            <p:cNvSpPr>
              <a:spLocks noChangeArrowheads="1"/>
            </p:cNvSpPr>
            <p:nvPr/>
          </p:nvSpPr>
          <p:spPr bwMode="auto">
            <a:xfrm>
              <a:off x="3041650" y="5721350"/>
              <a:ext cx="381000" cy="2286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Line 277"/>
            <p:cNvSpPr>
              <a:spLocks noChangeShapeType="1"/>
            </p:cNvSpPr>
            <p:nvPr/>
          </p:nvSpPr>
          <p:spPr bwMode="auto">
            <a:xfrm>
              <a:off x="2730500" y="5708650"/>
              <a:ext cx="30480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670386" y="4915468"/>
            <a:ext cx="1706562" cy="1025518"/>
            <a:chOff x="1716088" y="4924432"/>
            <a:chExt cx="1706562" cy="1025518"/>
          </a:xfrm>
        </p:grpSpPr>
        <p:grpSp>
          <p:nvGrpSpPr>
            <p:cNvPr id="63" name="Group 263"/>
            <p:cNvGrpSpPr>
              <a:grpSpLocks/>
            </p:cNvGrpSpPr>
            <p:nvPr/>
          </p:nvGrpSpPr>
          <p:grpSpPr bwMode="auto">
            <a:xfrm>
              <a:off x="1716088" y="4924432"/>
              <a:ext cx="1147765" cy="914401"/>
              <a:chOff x="139" y="1870"/>
              <a:chExt cx="723" cy="576"/>
            </a:xfrm>
          </p:grpSpPr>
          <p:sp>
            <p:nvSpPr>
              <p:cNvPr id="66" name="Text Box 264"/>
              <p:cNvSpPr txBox="1">
                <a:spLocks noChangeArrowheads="1"/>
              </p:cNvSpPr>
              <p:nvPr/>
            </p:nvSpPr>
            <p:spPr bwMode="auto">
              <a:xfrm>
                <a:off x="139" y="2039"/>
                <a:ext cx="298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1000" dirty="0" smtClean="0">
                    <a:latin typeface="Verdana" pitchFamily="34" charset="0"/>
                  </a:rPr>
                  <a:t> E</a:t>
                </a:r>
                <a:endParaRPr lang="fr-FR" sz="1000" dirty="0">
                  <a:latin typeface="Verdana" pitchFamily="34" charset="0"/>
                </a:endParaRPr>
              </a:p>
              <a:p>
                <a:r>
                  <a:rPr lang="fr-FR" sz="1000" dirty="0" smtClean="0">
                    <a:latin typeface="Verdana" pitchFamily="34" charset="0"/>
                  </a:rPr>
                  <a:t> B</a:t>
                </a:r>
              </a:p>
              <a:p>
                <a:r>
                  <a:rPr lang="fr-FR" sz="1000" dirty="0" smtClean="0">
                    <a:latin typeface="Verdana" pitchFamily="34" charset="0"/>
                  </a:rPr>
                  <a:t>(M)</a:t>
                </a:r>
                <a:endParaRPr lang="fr-FR" sz="1000" dirty="0">
                  <a:latin typeface="Verdana" pitchFamily="34" charset="0"/>
                </a:endParaRPr>
              </a:p>
            </p:txBody>
          </p:sp>
          <p:grpSp>
            <p:nvGrpSpPr>
              <p:cNvPr id="67" name="Group 265"/>
              <p:cNvGrpSpPr>
                <a:grpSpLocks/>
              </p:cNvGrpSpPr>
              <p:nvPr/>
            </p:nvGrpSpPr>
            <p:grpSpPr bwMode="auto">
              <a:xfrm>
                <a:off x="388" y="1870"/>
                <a:ext cx="474" cy="576"/>
                <a:chOff x="398" y="3224"/>
                <a:chExt cx="474" cy="576"/>
              </a:xfrm>
            </p:grpSpPr>
            <p:pic>
              <p:nvPicPr>
                <p:cNvPr id="68" name="Picture 266" descr="PC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8" y="3345"/>
                  <a:ext cx="275" cy="455"/>
                </a:xfrm>
                <a:prstGeom prst="rect">
                  <a:avLst/>
                </a:prstGeom>
                <a:noFill/>
                <a:effectLst>
                  <a:outerShdw dist="393700" dir="19859993" algn="ctr" rotWithShape="0">
                    <a:schemeClr val="bg2">
                      <a:alpha val="53000"/>
                    </a:schemeClr>
                  </a:outerShdw>
                </a:effectLst>
              </p:spPr>
            </p:pic>
            <p:sp>
              <p:nvSpPr>
                <p:cNvPr id="69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678" y="3466"/>
                  <a:ext cx="194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678" y="3466"/>
                  <a:ext cx="1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678" y="3224"/>
                  <a:ext cx="194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412" y="3224"/>
                  <a:ext cx="194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3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678" y="3660"/>
                  <a:ext cx="194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" name="Line 272"/>
                <p:cNvSpPr>
                  <a:spLocks noChangeShapeType="1"/>
                </p:cNvSpPr>
                <p:nvPr/>
              </p:nvSpPr>
              <p:spPr bwMode="auto">
                <a:xfrm>
                  <a:off x="606" y="3224"/>
                  <a:ext cx="2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5" name="Line 273"/>
                <p:cNvSpPr>
                  <a:spLocks noChangeShapeType="1"/>
                </p:cNvSpPr>
                <p:nvPr/>
              </p:nvSpPr>
              <p:spPr bwMode="auto">
                <a:xfrm>
                  <a:off x="872" y="3224"/>
                  <a:ext cx="0" cy="4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64" name="AutoShape 276"/>
            <p:cNvSpPr>
              <a:spLocks noChangeArrowheads="1"/>
            </p:cNvSpPr>
            <p:nvPr/>
          </p:nvSpPr>
          <p:spPr bwMode="auto">
            <a:xfrm>
              <a:off x="3041650" y="5721350"/>
              <a:ext cx="381000" cy="2286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Line 277"/>
            <p:cNvSpPr>
              <a:spLocks noChangeShapeType="1"/>
            </p:cNvSpPr>
            <p:nvPr/>
          </p:nvSpPr>
          <p:spPr bwMode="auto">
            <a:xfrm>
              <a:off x="2730500" y="5708650"/>
              <a:ext cx="30480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810435" y="5082988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. . 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27611" y="2088776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. . .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79" name="Straight Connector 78"/>
          <p:cNvCxnSpPr>
            <a:stCxn id="6" idx="2"/>
          </p:cNvCxnSpPr>
          <p:nvPr/>
        </p:nvCxnSpPr>
        <p:spPr>
          <a:xfrm rot="16200000" flipH="1">
            <a:off x="1681100" y="2366899"/>
            <a:ext cx="843883" cy="216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9" idx="2"/>
          </p:cNvCxnSpPr>
          <p:nvPr/>
        </p:nvCxnSpPr>
        <p:spPr>
          <a:xfrm rot="5400000">
            <a:off x="4206105" y="3398454"/>
            <a:ext cx="853641" cy="123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V="1">
            <a:off x="1990166" y="4168588"/>
            <a:ext cx="1237129" cy="739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4195482" y="4545106"/>
            <a:ext cx="7530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96" descr="igui_run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546" y="5412533"/>
            <a:ext cx="1006475" cy="731837"/>
          </a:xfrm>
          <a:prstGeom prst="rect">
            <a:avLst/>
          </a:prstGeom>
          <a:noFill/>
        </p:spPr>
      </p:pic>
      <p:pic>
        <p:nvPicPr>
          <p:cNvPr id="90" name="Picture 299" descr="gn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667" y="3171542"/>
            <a:ext cx="977559" cy="728103"/>
          </a:xfrm>
          <a:prstGeom prst="rect">
            <a:avLst/>
          </a:prstGeom>
          <a:noFill/>
        </p:spPr>
      </p:pic>
      <p:grpSp>
        <p:nvGrpSpPr>
          <p:cNvPr id="91" name="Group 224"/>
          <p:cNvGrpSpPr>
            <a:grpSpLocks/>
          </p:cNvGrpSpPr>
          <p:nvPr/>
        </p:nvGrpSpPr>
        <p:grpSpPr bwMode="auto">
          <a:xfrm>
            <a:off x="7960659" y="2393576"/>
            <a:ext cx="605117" cy="671603"/>
            <a:chOff x="398" y="3224"/>
            <a:chExt cx="474" cy="576"/>
          </a:xfrm>
        </p:grpSpPr>
        <p:pic>
          <p:nvPicPr>
            <p:cNvPr id="92" name="Picture 225" descr="P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" y="3345"/>
              <a:ext cx="275" cy="455"/>
            </a:xfrm>
            <a:prstGeom prst="rect">
              <a:avLst/>
            </a:prstGeom>
            <a:noFill/>
            <a:effectLst>
              <a:outerShdw dist="393700" dir="19859993" algn="ctr" rotWithShape="0">
                <a:schemeClr val="bg2">
                  <a:alpha val="53000"/>
                </a:schemeClr>
              </a:outerShdw>
            </a:effectLst>
          </p:spPr>
        </p:pic>
        <p:sp>
          <p:nvSpPr>
            <p:cNvPr id="93" name="Line 226"/>
            <p:cNvSpPr>
              <a:spLocks noChangeShapeType="1"/>
            </p:cNvSpPr>
            <p:nvPr/>
          </p:nvSpPr>
          <p:spPr bwMode="auto">
            <a:xfrm flipV="1">
              <a:off x="678" y="3466"/>
              <a:ext cx="194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Line 227"/>
            <p:cNvSpPr>
              <a:spLocks noChangeShapeType="1"/>
            </p:cNvSpPr>
            <p:nvPr/>
          </p:nvSpPr>
          <p:spPr bwMode="auto">
            <a:xfrm flipH="1">
              <a:off x="678" y="3466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Line 228"/>
            <p:cNvSpPr>
              <a:spLocks noChangeShapeType="1"/>
            </p:cNvSpPr>
            <p:nvPr/>
          </p:nvSpPr>
          <p:spPr bwMode="auto">
            <a:xfrm flipV="1">
              <a:off x="678" y="3224"/>
              <a:ext cx="194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Line 229"/>
            <p:cNvSpPr>
              <a:spLocks noChangeShapeType="1"/>
            </p:cNvSpPr>
            <p:nvPr/>
          </p:nvSpPr>
          <p:spPr bwMode="auto">
            <a:xfrm flipV="1">
              <a:off x="412" y="3224"/>
              <a:ext cx="194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Line 230"/>
            <p:cNvSpPr>
              <a:spLocks noChangeShapeType="1"/>
            </p:cNvSpPr>
            <p:nvPr/>
          </p:nvSpPr>
          <p:spPr bwMode="auto">
            <a:xfrm flipV="1">
              <a:off x="678" y="3660"/>
              <a:ext cx="194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Line 231"/>
            <p:cNvSpPr>
              <a:spLocks noChangeShapeType="1"/>
            </p:cNvSpPr>
            <p:nvPr/>
          </p:nvSpPr>
          <p:spPr bwMode="auto">
            <a:xfrm>
              <a:off x="606" y="3224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Line 232"/>
            <p:cNvSpPr>
              <a:spLocks noChangeShapeType="1"/>
            </p:cNvSpPr>
            <p:nvPr/>
          </p:nvSpPr>
          <p:spPr bwMode="auto">
            <a:xfrm>
              <a:off x="872" y="3224"/>
              <a:ext cx="0" cy="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0" name="Group 224"/>
          <p:cNvGrpSpPr>
            <a:grpSpLocks/>
          </p:cNvGrpSpPr>
          <p:nvPr/>
        </p:nvGrpSpPr>
        <p:grpSpPr bwMode="auto">
          <a:xfrm>
            <a:off x="6943170" y="4684049"/>
            <a:ext cx="605117" cy="671603"/>
            <a:chOff x="398" y="3224"/>
            <a:chExt cx="474" cy="576"/>
          </a:xfrm>
        </p:grpSpPr>
        <p:pic>
          <p:nvPicPr>
            <p:cNvPr id="101" name="Picture 225" descr="P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8" y="3345"/>
              <a:ext cx="275" cy="455"/>
            </a:xfrm>
            <a:prstGeom prst="rect">
              <a:avLst/>
            </a:prstGeom>
            <a:noFill/>
            <a:effectLst>
              <a:outerShdw dist="393700" dir="19859993" algn="ctr" rotWithShape="0">
                <a:schemeClr val="bg2">
                  <a:alpha val="53000"/>
                </a:schemeClr>
              </a:outerShdw>
            </a:effectLst>
          </p:spPr>
        </p:pic>
        <p:sp>
          <p:nvSpPr>
            <p:cNvPr id="102" name="Line 226"/>
            <p:cNvSpPr>
              <a:spLocks noChangeShapeType="1"/>
            </p:cNvSpPr>
            <p:nvPr/>
          </p:nvSpPr>
          <p:spPr bwMode="auto">
            <a:xfrm flipV="1">
              <a:off x="678" y="3466"/>
              <a:ext cx="194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Line 227"/>
            <p:cNvSpPr>
              <a:spLocks noChangeShapeType="1"/>
            </p:cNvSpPr>
            <p:nvPr/>
          </p:nvSpPr>
          <p:spPr bwMode="auto">
            <a:xfrm flipH="1">
              <a:off x="678" y="3466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Line 228"/>
            <p:cNvSpPr>
              <a:spLocks noChangeShapeType="1"/>
            </p:cNvSpPr>
            <p:nvPr/>
          </p:nvSpPr>
          <p:spPr bwMode="auto">
            <a:xfrm flipV="1">
              <a:off x="678" y="3224"/>
              <a:ext cx="194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Line 229"/>
            <p:cNvSpPr>
              <a:spLocks noChangeShapeType="1"/>
            </p:cNvSpPr>
            <p:nvPr/>
          </p:nvSpPr>
          <p:spPr bwMode="auto">
            <a:xfrm flipV="1">
              <a:off x="412" y="3224"/>
              <a:ext cx="194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Line 230"/>
            <p:cNvSpPr>
              <a:spLocks noChangeShapeType="1"/>
            </p:cNvSpPr>
            <p:nvPr/>
          </p:nvSpPr>
          <p:spPr bwMode="auto">
            <a:xfrm flipV="1">
              <a:off x="678" y="3660"/>
              <a:ext cx="194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Line 231"/>
            <p:cNvSpPr>
              <a:spLocks noChangeShapeType="1"/>
            </p:cNvSpPr>
            <p:nvPr/>
          </p:nvSpPr>
          <p:spPr bwMode="auto">
            <a:xfrm>
              <a:off x="606" y="3224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Line 232"/>
            <p:cNvSpPr>
              <a:spLocks noChangeShapeType="1"/>
            </p:cNvSpPr>
            <p:nvPr/>
          </p:nvSpPr>
          <p:spPr bwMode="auto">
            <a:xfrm>
              <a:off x="872" y="3224"/>
              <a:ext cx="0" cy="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110" name="Straight Connector 109"/>
          <p:cNvCxnSpPr>
            <a:stCxn id="26" idx="3"/>
            <a:endCxn id="92" idx="1"/>
          </p:cNvCxnSpPr>
          <p:nvPr/>
        </p:nvCxnSpPr>
        <p:spPr>
          <a:xfrm flipV="1">
            <a:off x="5137428" y="2799919"/>
            <a:ext cx="2823231" cy="121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26" idx="3"/>
            <a:endCxn id="101" idx="1"/>
          </p:cNvCxnSpPr>
          <p:nvPr/>
        </p:nvCxnSpPr>
        <p:spPr>
          <a:xfrm>
            <a:off x="5137428" y="4015318"/>
            <a:ext cx="1805742" cy="107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664823" y="2124635"/>
            <a:ext cx="1229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mic Sans MS" pitchFamily="66" charset="0"/>
              </a:rPr>
              <a:t>Online monitoring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593101" y="4666129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mic Sans MS" pitchFamily="66" charset="0"/>
              </a:rPr>
              <a:t>Run Control</a:t>
            </a:r>
          </a:p>
          <a:p>
            <a:r>
              <a:rPr lang="en-US" sz="1000" dirty="0" smtClean="0">
                <a:latin typeface="Comic Sans MS" pitchFamily="66" charset="0"/>
              </a:rPr>
              <a:t>Event Flow Manager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89965" y="1264024"/>
            <a:ext cx="3334871" cy="2164976"/>
          </a:xfrm>
          <a:prstGeom prst="ellipse">
            <a:avLst/>
          </a:prstGeom>
          <a:solidFill>
            <a:srgbClr val="99FF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Date Placeholder 1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115" name="Slide Number Placeholder 1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3050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Each component or sub-system is modeled as a FSM</a:t>
            </a:r>
          </a:p>
          <a:p>
            <a:pPr lvl="1"/>
            <a:r>
              <a:rPr lang="en-US" dirty="0" smtClean="0"/>
              <a:t>The state transition of a component is completed only if all its sub-components completed their own transition</a:t>
            </a:r>
          </a:p>
          <a:p>
            <a:pPr lvl="1"/>
            <a:r>
              <a:rPr lang="en-US" dirty="0" smtClean="0"/>
              <a:t>State transitions are triggered by commands sent through a </a:t>
            </a:r>
            <a:r>
              <a:rPr lang="en-US" i="1" dirty="0" smtClean="0"/>
              <a:t>message system</a:t>
            </a:r>
          </a:p>
        </p:txBody>
      </p:sp>
      <p:sp>
        <p:nvSpPr>
          <p:cNvPr id="5" name="Oval 4"/>
          <p:cNvSpPr/>
          <p:nvPr/>
        </p:nvSpPr>
        <p:spPr>
          <a:xfrm>
            <a:off x="3984803" y="4038604"/>
            <a:ext cx="1595718" cy="618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Subsystem Control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11451" y="4029638"/>
            <a:ext cx="1595718" cy="618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Final Process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>
            <a:stCxn id="4" idx="7"/>
            <a:endCxn id="5" idx="2"/>
          </p:cNvCxnSpPr>
          <p:nvPr/>
        </p:nvCxnSpPr>
        <p:spPr>
          <a:xfrm rot="5400000" flipH="1" flipV="1">
            <a:off x="3186085" y="4079023"/>
            <a:ext cx="529853" cy="1067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6"/>
          </p:cNvCxnSpPr>
          <p:nvPr/>
        </p:nvCxnSpPr>
        <p:spPr>
          <a:xfrm flipV="1">
            <a:off x="3106271" y="5096435"/>
            <a:ext cx="57822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</p:cNvCxnSpPr>
          <p:nvPr/>
        </p:nvCxnSpPr>
        <p:spPr>
          <a:xfrm rot="16200000" flipH="1">
            <a:off x="3141263" y="5091087"/>
            <a:ext cx="305740" cy="753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5"/>
          </p:cNvCxnSpPr>
          <p:nvPr/>
        </p:nvCxnSpPr>
        <p:spPr>
          <a:xfrm rot="16200000" flipH="1">
            <a:off x="5723190" y="4190225"/>
            <a:ext cx="166783" cy="919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6"/>
            <a:endCxn id="6" idx="2"/>
          </p:cNvCxnSpPr>
          <p:nvPr/>
        </p:nvCxnSpPr>
        <p:spPr>
          <a:xfrm flipV="1">
            <a:off x="5580521" y="4338921"/>
            <a:ext cx="1030930" cy="8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7"/>
          </p:cNvCxnSpPr>
          <p:nvPr/>
        </p:nvCxnSpPr>
        <p:spPr>
          <a:xfrm rot="5400000" flipH="1" flipV="1">
            <a:off x="5651468" y="3500884"/>
            <a:ext cx="323673" cy="932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1018" y="4742827"/>
            <a:ext cx="805546" cy="20021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BOOTED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8259" y="5276725"/>
            <a:ext cx="1020359" cy="200212"/>
          </a:xfrm>
          <a:prstGeom prst="rect">
            <a:avLst/>
          </a:prstGeom>
          <a:solidFill>
            <a:srgbClr val="FFFF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  <a:latin typeface="Comic Sans MS" pitchFamily="66" charset="0"/>
              </a:rPr>
              <a:t>CONFIGURED</a:t>
            </a:r>
            <a:endParaRPr lang="en-US" sz="9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8259" y="5810623"/>
            <a:ext cx="1020359" cy="200212"/>
          </a:xfrm>
          <a:prstGeom prst="rect">
            <a:avLst/>
          </a:prstGeom>
          <a:solidFill>
            <a:srgbClr val="00B05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RUNNING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018" y="4208929"/>
            <a:ext cx="805546" cy="200212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  <a:latin typeface="Comic Sans MS" pitchFamily="66" charset="0"/>
              </a:rPr>
              <a:t>NONE</a:t>
            </a:r>
            <a:endParaRPr lang="en-US" sz="9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95607" y="4208929"/>
            <a:ext cx="805546" cy="200212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ERROR</a:t>
            </a:r>
            <a:endParaRPr lang="en-US" sz="900" dirty="0"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39318" y="4576195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39318" y="5109399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9318" y="5642601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577492" y="4576195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578458" y="5109399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579424" y="5642601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0" idx="2"/>
          </p:cNvCxnSpPr>
          <p:nvPr/>
        </p:nvCxnSpPr>
        <p:spPr>
          <a:xfrm rot="5400000" flipH="1" flipV="1">
            <a:off x="1342042" y="5162733"/>
            <a:ext cx="1509930" cy="2746"/>
          </a:xfrm>
          <a:prstGeom prst="straightConnector1">
            <a:avLst/>
          </a:pr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8" idx="3"/>
          </p:cNvCxnSpPr>
          <p:nvPr/>
        </p:nvCxnSpPr>
        <p:spPr>
          <a:xfrm>
            <a:off x="1208617" y="5910729"/>
            <a:ext cx="887016" cy="13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3"/>
          </p:cNvCxnSpPr>
          <p:nvPr/>
        </p:nvCxnSpPr>
        <p:spPr>
          <a:xfrm>
            <a:off x="1208617" y="5376831"/>
            <a:ext cx="887016" cy="13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3"/>
          </p:cNvCxnSpPr>
          <p:nvPr/>
        </p:nvCxnSpPr>
        <p:spPr>
          <a:xfrm>
            <a:off x="1086564" y="4842933"/>
            <a:ext cx="1014866" cy="13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86564" y="4359088"/>
            <a:ext cx="609041" cy="1391"/>
          </a:xfrm>
          <a:prstGeom prst="straightConnector1">
            <a:avLst/>
          </a:pr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86564" y="4258982"/>
            <a:ext cx="609041" cy="1391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815353" y="4787153"/>
            <a:ext cx="1290918" cy="618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Run Control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68289" y="5285191"/>
            <a:ext cx="805546" cy="20021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BOOTED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75530" y="5819089"/>
            <a:ext cx="1020359" cy="200212"/>
          </a:xfrm>
          <a:prstGeom prst="rect">
            <a:avLst/>
          </a:prstGeom>
          <a:solidFill>
            <a:srgbClr val="FFFF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  <a:latin typeface="Comic Sans MS" pitchFamily="66" charset="0"/>
              </a:rPr>
              <a:t>CONFIGURED</a:t>
            </a:r>
            <a:endParaRPr lang="en-US" sz="9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675530" y="6352987"/>
            <a:ext cx="1020359" cy="200212"/>
          </a:xfrm>
          <a:prstGeom prst="rect">
            <a:avLst/>
          </a:prstGeom>
          <a:solidFill>
            <a:srgbClr val="00B05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RUNNING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68289" y="4751293"/>
            <a:ext cx="805546" cy="200212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  <a:latin typeface="Comic Sans MS" pitchFamily="66" charset="0"/>
              </a:rPr>
              <a:t>NONE</a:t>
            </a:r>
            <a:endParaRPr lang="en-US" sz="9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82878" y="4751293"/>
            <a:ext cx="805546" cy="200212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ERROR</a:t>
            </a:r>
            <a:endParaRPr lang="en-US" sz="900" dirty="0">
              <a:latin typeface="Comic Sans MS" pitchFamily="66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3926589" y="5118559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3926589" y="5651763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3926589" y="6184965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4064763" y="5118559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4065729" y="5651763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4066695" y="6184965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6" idx="2"/>
          </p:cNvCxnSpPr>
          <p:nvPr/>
        </p:nvCxnSpPr>
        <p:spPr>
          <a:xfrm rot="5400000" flipH="1" flipV="1">
            <a:off x="4829313" y="5705097"/>
            <a:ext cx="1509930" cy="2746"/>
          </a:xfrm>
          <a:prstGeom prst="straightConnector1">
            <a:avLst/>
          </a:pr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4" idx="3"/>
          </p:cNvCxnSpPr>
          <p:nvPr/>
        </p:nvCxnSpPr>
        <p:spPr>
          <a:xfrm>
            <a:off x="4695888" y="6453093"/>
            <a:ext cx="887016" cy="13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3" idx="3"/>
          </p:cNvCxnSpPr>
          <p:nvPr/>
        </p:nvCxnSpPr>
        <p:spPr>
          <a:xfrm>
            <a:off x="4695888" y="5919195"/>
            <a:ext cx="887016" cy="13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2" idx="3"/>
          </p:cNvCxnSpPr>
          <p:nvPr/>
        </p:nvCxnSpPr>
        <p:spPr>
          <a:xfrm>
            <a:off x="4573835" y="5385297"/>
            <a:ext cx="1014866" cy="13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573835" y="4901452"/>
            <a:ext cx="609041" cy="1391"/>
          </a:xfrm>
          <a:prstGeom prst="straightConnector1">
            <a:avLst/>
          </a:pr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73835" y="4801346"/>
            <a:ext cx="609041" cy="1391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704218" y="5276227"/>
            <a:ext cx="805546" cy="20021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BOOTED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11459" y="5810125"/>
            <a:ext cx="1020359" cy="200212"/>
          </a:xfrm>
          <a:prstGeom prst="rect">
            <a:avLst/>
          </a:prstGeom>
          <a:solidFill>
            <a:srgbClr val="FFFF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  <a:latin typeface="Comic Sans MS" pitchFamily="66" charset="0"/>
              </a:rPr>
              <a:t>CONFIGURED</a:t>
            </a:r>
            <a:endParaRPr lang="en-US" sz="9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611459" y="6344023"/>
            <a:ext cx="1020359" cy="200212"/>
          </a:xfrm>
          <a:prstGeom prst="rect">
            <a:avLst/>
          </a:prstGeom>
          <a:solidFill>
            <a:srgbClr val="00B05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RUNNING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704218" y="4742329"/>
            <a:ext cx="805546" cy="200212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  <a:latin typeface="Comic Sans MS" pitchFamily="66" charset="0"/>
              </a:rPr>
              <a:t>NONE</a:t>
            </a:r>
            <a:endParaRPr lang="en-US" sz="9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118807" y="4742329"/>
            <a:ext cx="805546" cy="200212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ERROR</a:t>
            </a:r>
            <a:endParaRPr lang="en-US" sz="9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6862518" y="5109595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6862518" y="5642799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862518" y="6176001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7000692" y="5109595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7001658" y="5642799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7002624" y="6176001"/>
            <a:ext cx="333686" cy="9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76" idx="2"/>
          </p:cNvCxnSpPr>
          <p:nvPr/>
        </p:nvCxnSpPr>
        <p:spPr>
          <a:xfrm rot="5400000" flipH="1" flipV="1">
            <a:off x="7765242" y="5696133"/>
            <a:ext cx="1509930" cy="2746"/>
          </a:xfrm>
          <a:prstGeom prst="straightConnector1">
            <a:avLst/>
          </a:pr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4" idx="3"/>
          </p:cNvCxnSpPr>
          <p:nvPr/>
        </p:nvCxnSpPr>
        <p:spPr>
          <a:xfrm>
            <a:off x="7631817" y="6444129"/>
            <a:ext cx="887016" cy="13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3" idx="3"/>
          </p:cNvCxnSpPr>
          <p:nvPr/>
        </p:nvCxnSpPr>
        <p:spPr>
          <a:xfrm>
            <a:off x="7631817" y="5910231"/>
            <a:ext cx="887016" cy="13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2" idx="3"/>
          </p:cNvCxnSpPr>
          <p:nvPr/>
        </p:nvCxnSpPr>
        <p:spPr>
          <a:xfrm>
            <a:off x="7509764" y="5376333"/>
            <a:ext cx="1014866" cy="13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509764" y="4892488"/>
            <a:ext cx="609041" cy="1391"/>
          </a:xfrm>
          <a:prstGeom prst="straightConnector1">
            <a:avLst/>
          </a:pr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509764" y="4792382"/>
            <a:ext cx="609041" cy="1391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436738" y="5109780"/>
            <a:ext cx="333686" cy="966"/>
          </a:xfrm>
          <a:prstGeom prst="straightConnector1">
            <a:avLst/>
          </a:prstGeom>
          <a:ln w="38100" cmpd="dbl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78438" y="4740247"/>
            <a:ext cx="805546" cy="200212"/>
          </a:xfrm>
          <a:prstGeom prst="rect">
            <a:avLst/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BOOTED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762998" y="5295606"/>
            <a:ext cx="805546" cy="200212"/>
          </a:xfrm>
          <a:prstGeom prst="rect">
            <a:avLst/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BOOTED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720594" y="5277528"/>
            <a:ext cx="805546" cy="200212"/>
          </a:xfrm>
          <a:prstGeom prst="rect">
            <a:avLst/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mic Sans MS" pitchFamily="66" charset="0"/>
              </a:rPr>
              <a:t>BOOTED</a:t>
            </a:r>
            <a:endParaRPr lang="en-US" sz="900" dirty="0">
              <a:latin typeface="Comic Sans MS" pitchFamily="66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rot="5400000">
            <a:off x="3936793" y="5649638"/>
            <a:ext cx="333686" cy="966"/>
          </a:xfrm>
          <a:prstGeom prst="straightConnector1">
            <a:avLst/>
          </a:prstGeom>
          <a:ln w="38100" cmpd="dbl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6878888" y="5647055"/>
            <a:ext cx="333686" cy="966"/>
          </a:xfrm>
          <a:prstGeom prst="straightConnector1">
            <a:avLst/>
          </a:prstGeom>
          <a:ln w="38100" cmpd="dbl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624377" y="5807545"/>
            <a:ext cx="1020359" cy="200212"/>
          </a:xfrm>
          <a:prstGeom prst="rect">
            <a:avLst/>
          </a:prstGeom>
          <a:solidFill>
            <a:srgbClr val="FFFF00"/>
          </a:solidFill>
          <a:ln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  <a:latin typeface="Comic Sans MS" pitchFamily="66" charset="0"/>
              </a:rPr>
              <a:t>CONFIGURED</a:t>
            </a:r>
            <a:endParaRPr lang="en-US" sz="9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101" name="Straight Arrow Connector 100"/>
          <p:cNvCxnSpPr>
            <a:stCxn id="6" idx="2"/>
            <a:endCxn id="5" idx="6"/>
          </p:cNvCxnSpPr>
          <p:nvPr/>
        </p:nvCxnSpPr>
        <p:spPr>
          <a:xfrm rot="10800000" flipV="1">
            <a:off x="5580521" y="4338921"/>
            <a:ext cx="1030930" cy="8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661679" y="5804965"/>
            <a:ext cx="1020359" cy="200212"/>
          </a:xfrm>
          <a:prstGeom prst="rect">
            <a:avLst/>
          </a:prstGeom>
          <a:solidFill>
            <a:srgbClr val="FFFF00"/>
          </a:solidFill>
          <a:ln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  <a:latin typeface="Comic Sans MS" pitchFamily="66" charset="0"/>
              </a:rPr>
              <a:t>CONFIGURED</a:t>
            </a:r>
            <a:endParaRPr lang="en-US" sz="9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104" name="Straight Arrow Connector 103"/>
          <p:cNvCxnSpPr>
            <a:endCxn id="5" idx="7"/>
          </p:cNvCxnSpPr>
          <p:nvPr/>
        </p:nvCxnSpPr>
        <p:spPr>
          <a:xfrm rot="10800000" flipV="1">
            <a:off x="5346833" y="3797085"/>
            <a:ext cx="914482" cy="332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5" idx="5"/>
          </p:cNvCxnSpPr>
          <p:nvPr/>
        </p:nvCxnSpPr>
        <p:spPr>
          <a:xfrm rot="10800000">
            <a:off x="5346833" y="4566583"/>
            <a:ext cx="883486" cy="160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5" idx="2"/>
            <a:endCxn id="4" idx="7"/>
          </p:cNvCxnSpPr>
          <p:nvPr/>
        </p:nvCxnSpPr>
        <p:spPr>
          <a:xfrm rot="10800000" flipV="1">
            <a:off x="2917221" y="4347886"/>
            <a:ext cx="1067583" cy="529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4" idx="6"/>
          </p:cNvCxnSpPr>
          <p:nvPr/>
        </p:nvCxnSpPr>
        <p:spPr>
          <a:xfrm rot="10800000">
            <a:off x="3106271" y="5096436"/>
            <a:ext cx="520332" cy="2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4" idx="5"/>
          </p:cNvCxnSpPr>
          <p:nvPr/>
        </p:nvCxnSpPr>
        <p:spPr>
          <a:xfrm rot="10800000">
            <a:off x="2917220" y="5315131"/>
            <a:ext cx="724882" cy="310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187488" y="5275440"/>
            <a:ext cx="1020359" cy="200212"/>
          </a:xfrm>
          <a:prstGeom prst="rect">
            <a:avLst/>
          </a:prstGeom>
          <a:solidFill>
            <a:srgbClr val="FFFF00"/>
          </a:solidFill>
          <a:ln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  <a:latin typeface="Comic Sans MS" pitchFamily="66" charset="0"/>
              </a:rPr>
              <a:t>CONFIGURED</a:t>
            </a:r>
            <a:endParaRPr lang="en-US" sz="9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3" name="Date Placeholder 9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6" grpId="0" animBg="1"/>
      <p:bldP spid="4" grpId="0" animBg="1"/>
      <p:bldP spid="52" grpId="0" animBg="1"/>
      <p:bldP spid="72" grpId="0" animBg="1"/>
      <p:bldP spid="70" grpId="0" animBg="1"/>
      <p:bldP spid="71" grpId="0" animBg="1"/>
      <p:bldP spid="89" grpId="0" animBg="1"/>
      <p:bldP spid="92" grpId="0" animBg="1"/>
      <p:bldP spid="102" grpId="0" animBg="1"/>
      <p:bldP spid="1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1615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State concept map on object state concept</a:t>
            </a:r>
          </a:p>
          <a:p>
            <a:pPr lvl="1"/>
            <a:r>
              <a:rPr lang="en-US" dirty="0" smtClean="0"/>
              <a:t>OO programming is convenient to implements </a:t>
            </a:r>
            <a:r>
              <a:rPr lang="en-US" dirty="0" smtClean="0"/>
              <a:t>SM</a:t>
            </a:r>
          </a:p>
          <a:p>
            <a:r>
              <a:rPr lang="en-US" dirty="0" smtClean="0"/>
              <a:t>State </a:t>
            </a:r>
            <a:r>
              <a:rPr lang="en-US" dirty="0" smtClean="0"/>
              <a:t>transition</a:t>
            </a:r>
          </a:p>
          <a:p>
            <a:pPr lvl="1"/>
            <a:r>
              <a:rPr lang="en-US" dirty="0" smtClean="0"/>
              <a:t>Usually implemented as callbacks</a:t>
            </a:r>
          </a:p>
          <a:p>
            <a:pPr lvl="2"/>
            <a:r>
              <a:rPr lang="en-US" dirty="0" smtClean="0"/>
              <a:t>In response to messages</a:t>
            </a:r>
          </a:p>
          <a:p>
            <a:r>
              <a:rPr lang="en-US" dirty="0" smtClean="0"/>
              <a:t>Remember: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Each state MUST be well-defined</a:t>
            </a:r>
          </a:p>
          <a:p>
            <a:pPr lvl="1"/>
            <a:r>
              <a:rPr lang="en-US" dirty="0" smtClean="0"/>
              <a:t>Variables defining the state must have the same values</a:t>
            </a:r>
          </a:p>
          <a:p>
            <a:pPr lvl="2"/>
            <a:r>
              <a:rPr lang="en-US" dirty="0" smtClean="0"/>
              <a:t>Independently of the state transition</a:t>
            </a:r>
          </a:p>
          <a:p>
            <a:r>
              <a:rPr lang="en-US" dirty="0" smtClean="0"/>
              <a:t>You will be required to implement a state machine</a:t>
            </a:r>
          </a:p>
          <a:p>
            <a:pPr lvl="1"/>
            <a:r>
              <a:rPr lang="en-US" dirty="0" smtClean="0"/>
              <a:t>In exercise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Networked IPC</a:t>
            </a:r>
          </a:p>
          <a:p>
            <a:r>
              <a:rPr lang="en-US" dirty="0" smtClean="0"/>
              <a:t>I will not describe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You see a message system at work in exercise 12</a:t>
            </a:r>
            <a:endParaRPr lang="en-US" dirty="0" smtClean="0"/>
          </a:p>
          <a:p>
            <a:r>
              <a:rPr lang="en-US" dirty="0" smtClean="0"/>
              <a:t>Many possible implementations</a:t>
            </a:r>
          </a:p>
          <a:p>
            <a:pPr lvl="1"/>
            <a:r>
              <a:rPr lang="en-US" dirty="0" smtClean="0"/>
              <a:t>From simple TCP packets…</a:t>
            </a:r>
          </a:p>
          <a:p>
            <a:pPr lvl="1"/>
            <a:r>
              <a:rPr lang="en-US" dirty="0" smtClean="0"/>
              <a:t>… through (rather exotic) SNMP …</a:t>
            </a:r>
          </a:p>
          <a:p>
            <a:pPr lvl="2"/>
            <a:r>
              <a:rPr lang="en-US" dirty="0" smtClean="0"/>
              <a:t>(that’s the way many printers are configured…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Very convenient for “economic” implementation</a:t>
            </a:r>
          </a:p>
          <a:p>
            <a:pPr lvl="3"/>
            <a:r>
              <a:rPr lang="en-US" dirty="0" smtClean="0"/>
              <a:t>Used in the KLOE experiment</a:t>
            </a:r>
            <a:endParaRPr lang="en-US" dirty="0" smtClean="0"/>
          </a:p>
          <a:p>
            <a:pPr lvl="1"/>
            <a:r>
              <a:rPr lang="en-US" dirty="0" smtClean="0"/>
              <a:t>… to Object Request Browsers (ORB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Used </a:t>
            </a:r>
            <a:r>
              <a:rPr lang="en-US" dirty="0" err="1" smtClean="0"/>
              <a:t>f.i</a:t>
            </a:r>
            <a:r>
              <a:rPr lang="en-US" dirty="0" smtClean="0"/>
              <a:t>. by ATLAS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is no absolute truth</a:t>
            </a:r>
          </a:p>
          <a:p>
            <a:pPr lvl="1"/>
            <a:r>
              <a:rPr lang="en-US" dirty="0" smtClean="0"/>
              <a:t>Different systems require different </a:t>
            </a:r>
            <a:r>
              <a:rPr lang="en-US" dirty="0" smtClean="0"/>
              <a:t>optimizations</a:t>
            </a:r>
          </a:p>
          <a:p>
            <a:pPr lvl="1"/>
            <a:r>
              <a:rPr lang="en-US" dirty="0" smtClean="0"/>
              <a:t>Different requirements imply different design</a:t>
            </a:r>
            <a:endParaRPr lang="en-US" dirty="0" smtClean="0"/>
          </a:p>
          <a:p>
            <a:r>
              <a:rPr lang="en-US" dirty="0" smtClean="0"/>
              <a:t>System parameters must drive the SW design</a:t>
            </a:r>
          </a:p>
          <a:p>
            <a:pPr lvl="1"/>
            <a:r>
              <a:rPr lang="en-US" dirty="0" smtClean="0"/>
              <a:t>As for DAQ HW design (see W. </a:t>
            </a:r>
            <a:r>
              <a:rPr lang="en-US" dirty="0" err="1" smtClean="0"/>
              <a:t>Vandelli’s</a:t>
            </a:r>
            <a:r>
              <a:rPr lang="en-US" dirty="0" smtClean="0"/>
              <a:t> talk)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An EB may use dynamic buffering</a:t>
            </a:r>
          </a:p>
          <a:p>
            <a:pPr lvl="3"/>
            <a:r>
              <a:rPr lang="en-US" dirty="0" smtClean="0"/>
              <a:t>Though it is expensive</a:t>
            </a:r>
          </a:p>
          <a:p>
            <a:pPr lvl="3"/>
            <a:r>
              <a:rPr lang="en-US" dirty="0" smtClean="0"/>
              <a:t>If bandwidth is limited by network throughput</a:t>
            </a:r>
          </a:p>
          <a:p>
            <a:pPr lvl="2"/>
            <a:r>
              <a:rPr lang="en-US" dirty="0" smtClean="0"/>
              <a:t>React to signals or poll</a:t>
            </a:r>
          </a:p>
          <a:p>
            <a:pPr lvl="3"/>
            <a:r>
              <a:rPr lang="en-US" dirty="0" smtClean="0"/>
              <a:t>Depends on expected event rate</a:t>
            </a:r>
          </a:p>
          <a:p>
            <a:pPr lvl="2"/>
            <a:r>
              <a:rPr lang="en-US" dirty="0" smtClean="0"/>
              <a:t>Event framing is important</a:t>
            </a:r>
          </a:p>
          <a:p>
            <a:pPr lvl="3"/>
            <a:r>
              <a:rPr lang="en-US" dirty="0" smtClean="0"/>
              <a:t>But must no be exaggerated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4757"/>
            <a:ext cx="8229600" cy="1143000"/>
          </a:xfrm>
        </p:spPr>
        <p:txBody>
          <a:bodyPr/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readout (a simple example)</a:t>
            </a:r>
            <a:endParaRPr lang="en-US" dirty="0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457200" y="4585447"/>
            <a:ext cx="8229600" cy="15407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digitized by VME modules (ADC and TDC)</a:t>
            </a:r>
          </a:p>
          <a:p>
            <a:r>
              <a:rPr lang="en-US" dirty="0" smtClean="0"/>
              <a:t>Trigger signal received by a trigger module</a:t>
            </a:r>
          </a:p>
          <a:p>
            <a:pPr lvl="1"/>
            <a:r>
              <a:rPr lang="en-US" dirty="0" smtClean="0"/>
              <a:t>I/O register or interrupt generator</a:t>
            </a:r>
          </a:p>
          <a:p>
            <a:r>
              <a:rPr lang="en-US" dirty="0" smtClean="0"/>
              <a:t>Data read-out by a Single Board Computer (SBC)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54942" y="2057401"/>
            <a:ext cx="4061011" cy="2017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54941" y="2070848"/>
            <a:ext cx="376518" cy="19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C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56400" y="2075331"/>
            <a:ext cx="309283" cy="19901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70164" y="2079814"/>
            <a:ext cx="309283" cy="19901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83928" y="2084297"/>
            <a:ext cx="309283" cy="19901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97692" y="2088780"/>
            <a:ext cx="309283" cy="19901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931459" y="2649074"/>
            <a:ext cx="2424941" cy="4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35942" y="3487271"/>
            <a:ext cx="2424941" cy="448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22686" y="2088778"/>
            <a:ext cx="309283" cy="1990165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Trigger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41" name="Straight Arrow Connector 40"/>
          <p:cNvCxnSpPr>
            <a:stCxn id="31" idx="1"/>
            <a:endCxn id="26" idx="3"/>
          </p:cNvCxnSpPr>
          <p:nvPr/>
        </p:nvCxnSpPr>
        <p:spPr>
          <a:xfrm rot="10800000">
            <a:off x="2931460" y="3065931"/>
            <a:ext cx="1591227" cy="17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25589" y="2286001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Configuration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25589" y="2716307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Trigger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25588" y="3146613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Readout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4457700" y="1862418"/>
            <a:ext cx="41685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282450" y="1866901"/>
            <a:ext cx="41685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609661" y="1857937"/>
            <a:ext cx="41685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5936872" y="1862420"/>
            <a:ext cx="41685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6250636" y="1866903"/>
            <a:ext cx="41685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289612" y="1317814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Trigger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3884" y="1315234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Detector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 new event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094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to know that new data are available?</a:t>
            </a:r>
          </a:p>
          <a:p>
            <a:pPr lvl="1"/>
            <a:r>
              <a:rPr lang="en-US" dirty="0" smtClean="0"/>
              <a:t>Interrupt</a:t>
            </a:r>
          </a:p>
          <a:p>
            <a:pPr lvl="2"/>
            <a:r>
              <a:rPr lang="en-US" dirty="0" smtClean="0"/>
              <a:t>An interrupt is sent by an hardware device</a:t>
            </a:r>
          </a:p>
          <a:p>
            <a:pPr lvl="2"/>
            <a:r>
              <a:rPr lang="en-US" dirty="0" smtClean="0"/>
              <a:t>The interrupt is </a:t>
            </a:r>
          </a:p>
          <a:p>
            <a:pPr lvl="3"/>
            <a:r>
              <a:rPr lang="en-US" dirty="0" smtClean="0"/>
              <a:t>Transformed into a software signal</a:t>
            </a:r>
          </a:p>
          <a:p>
            <a:pPr lvl="3"/>
            <a:r>
              <a:rPr lang="en-US" dirty="0" err="1" smtClean="0"/>
              <a:t>Catched</a:t>
            </a:r>
            <a:r>
              <a:rPr lang="en-US" dirty="0" smtClean="0"/>
              <a:t> by a data acquisition program</a:t>
            </a:r>
          </a:p>
          <a:p>
            <a:pPr lvl="4"/>
            <a:r>
              <a:rPr lang="en-US" dirty="0" smtClean="0"/>
              <a:t>Data readout starts</a:t>
            </a:r>
          </a:p>
          <a:p>
            <a:pPr lvl="1"/>
            <a:r>
              <a:rPr lang="en-US" dirty="0" smtClean="0"/>
              <a:t>Polling</a:t>
            </a:r>
          </a:p>
          <a:p>
            <a:pPr lvl="2"/>
            <a:r>
              <a:rPr lang="en-US" dirty="0" smtClean="0"/>
              <a:t>Some register in a module is continuously read out</a:t>
            </a:r>
          </a:p>
          <a:p>
            <a:pPr lvl="2"/>
            <a:r>
              <a:rPr lang="en-US" dirty="0" smtClean="0"/>
              <a:t>Data readout happens when register “signals” new data</a:t>
            </a:r>
          </a:p>
          <a:p>
            <a:r>
              <a:rPr lang="en-US" dirty="0" smtClean="0"/>
              <a:t>In a synchronous system</a:t>
            </a:r>
          </a:p>
          <a:p>
            <a:pPr lvl="1"/>
            <a:r>
              <a:rPr lang="en-US" dirty="0" smtClean="0"/>
              <a:t>Trigger must also set a busy</a:t>
            </a:r>
          </a:p>
          <a:p>
            <a:pPr lvl="1"/>
            <a:r>
              <a:rPr lang="en-US" dirty="0" smtClean="0"/>
              <a:t>The reader must reset the busy after read-out completion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interrupts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0634" y="1869142"/>
            <a:ext cx="7225553" cy="32162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latin typeface="Courier" pitchFamily="49" charset="0"/>
              </a:rPr>
              <a:t>irq_list.list_of_items</a:t>
            </a:r>
            <a:r>
              <a:rPr lang="en-US" sz="1400" dirty="0">
                <a:latin typeface="Courier" pitchFamily="49" charset="0"/>
              </a:rPr>
              <a:t>[</a:t>
            </a:r>
            <a:r>
              <a:rPr lang="en-US" sz="1400" dirty="0" err="1">
                <a:latin typeface="Courier" pitchFamily="49" charset="0"/>
              </a:rPr>
              <a:t>i</a:t>
            </a:r>
            <a:r>
              <a:rPr lang="en-US" sz="1400" dirty="0">
                <a:latin typeface="Courier" pitchFamily="49" charset="0"/>
              </a:rPr>
              <a:t>].vector = 0x77;</a:t>
            </a:r>
          </a:p>
          <a:p>
            <a:pPr>
              <a:spcBef>
                <a:spcPct val="50000"/>
              </a:spcBef>
            </a:pPr>
            <a:r>
              <a:rPr lang="en-US" sz="1400" dirty="0" err="1">
                <a:latin typeface="Courier" pitchFamily="49" charset="0"/>
              </a:rPr>
              <a:t>irq_list.list_of_items</a:t>
            </a:r>
            <a:r>
              <a:rPr lang="en-US" sz="1400" dirty="0">
                <a:latin typeface="Courier" pitchFamily="49" charset="0"/>
              </a:rPr>
              <a:t>[</a:t>
            </a:r>
            <a:r>
              <a:rPr lang="en-US" sz="1400" dirty="0" err="1">
                <a:latin typeface="Courier" pitchFamily="49" charset="0"/>
              </a:rPr>
              <a:t>i</a:t>
            </a:r>
            <a:r>
              <a:rPr lang="en-US" sz="1400" dirty="0">
                <a:latin typeface="Courier" pitchFamily="49" charset="0"/>
              </a:rPr>
              <a:t>].level  = 5;</a:t>
            </a:r>
          </a:p>
          <a:p>
            <a:pPr>
              <a:spcBef>
                <a:spcPct val="50000"/>
              </a:spcBef>
            </a:pPr>
            <a:r>
              <a:rPr lang="en-US" sz="1400" dirty="0" err="1">
                <a:latin typeface="Courier" pitchFamily="49" charset="0"/>
              </a:rPr>
              <a:t>irq_list.list_of_items</a:t>
            </a:r>
            <a:r>
              <a:rPr lang="en-US" sz="1400" dirty="0">
                <a:latin typeface="Courier" pitchFamily="49" charset="0"/>
              </a:rPr>
              <a:t>[</a:t>
            </a:r>
            <a:r>
              <a:rPr lang="en-US" sz="1400" dirty="0" err="1">
                <a:latin typeface="Courier" pitchFamily="49" charset="0"/>
              </a:rPr>
              <a:t>i</a:t>
            </a:r>
            <a:r>
              <a:rPr lang="en-US" sz="1400" dirty="0">
                <a:latin typeface="Courier" pitchFamily="49" charset="0"/>
              </a:rPr>
              <a:t>].type   = VME_INT_ROAK;</a:t>
            </a:r>
          </a:p>
          <a:p>
            <a:pPr>
              <a:spcBef>
                <a:spcPct val="50000"/>
              </a:spcBef>
            </a:pPr>
            <a:r>
              <a:rPr lang="en-US" sz="1400" dirty="0" err="1">
                <a:latin typeface="Courier" pitchFamily="49" charset="0"/>
              </a:rPr>
              <a:t>signum</a:t>
            </a:r>
            <a:r>
              <a:rPr lang="en-US" sz="1400" dirty="0">
                <a:latin typeface="Courier" pitchFamily="49" charset="0"/>
              </a:rPr>
              <a:t> = 42</a:t>
            </a:r>
            <a:r>
              <a:rPr lang="en-US" sz="1400" dirty="0" smtClean="0">
                <a:latin typeface="Courier" pitchFamily="49" charset="0"/>
              </a:rPr>
              <a:t>;</a:t>
            </a:r>
          </a:p>
          <a:p>
            <a:pPr>
              <a:spcBef>
                <a:spcPct val="50000"/>
              </a:spcBef>
            </a:pPr>
            <a:endParaRPr lang="en-US" sz="1400" dirty="0">
              <a:latin typeface="Courier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latin typeface="Courier" pitchFamily="49" charset="0"/>
              </a:rPr>
              <a:t>ret = </a:t>
            </a:r>
            <a:r>
              <a:rPr lang="en-US" sz="1400" dirty="0" err="1">
                <a:latin typeface="Courier" pitchFamily="49" charset="0"/>
              </a:rPr>
              <a:t>VME_InterruptLink</a:t>
            </a:r>
            <a:r>
              <a:rPr lang="en-US" sz="1400" dirty="0">
                <a:latin typeface="Courier" pitchFamily="49" charset="0"/>
              </a:rPr>
              <a:t>(&amp;</a:t>
            </a:r>
            <a:r>
              <a:rPr lang="en-US" sz="1400" dirty="0" err="1">
                <a:latin typeface="Courier" pitchFamily="49" charset="0"/>
              </a:rPr>
              <a:t>irq_list</a:t>
            </a:r>
            <a:r>
              <a:rPr lang="en-US" sz="1400" dirty="0">
                <a:latin typeface="Courier" pitchFamily="49" charset="0"/>
              </a:rPr>
              <a:t>, &amp;</a:t>
            </a:r>
            <a:r>
              <a:rPr lang="en-US" sz="1400" dirty="0" err="1">
                <a:latin typeface="Courier" pitchFamily="49" charset="0"/>
              </a:rPr>
              <a:t>int_handle</a:t>
            </a:r>
            <a:r>
              <a:rPr lang="en-US" sz="1400" dirty="0" smtClean="0">
                <a:latin typeface="Courier" pitchFamily="49" charset="0"/>
              </a:rPr>
              <a:t>);</a:t>
            </a:r>
            <a:endParaRPr lang="en-US" sz="1400" dirty="0">
              <a:latin typeface="Courier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latin typeface="Courier" pitchFamily="49" charset="0"/>
              </a:rPr>
              <a:t>ret = </a:t>
            </a:r>
            <a:r>
              <a:rPr lang="en-US" sz="1400" dirty="0" err="1">
                <a:latin typeface="Courier" pitchFamily="49" charset="0"/>
              </a:rPr>
              <a:t>VME_InterruptWait</a:t>
            </a:r>
            <a:r>
              <a:rPr lang="en-US" sz="1400" dirty="0">
                <a:latin typeface="Courier" pitchFamily="49" charset="0"/>
              </a:rPr>
              <a:t>(</a:t>
            </a:r>
            <a:r>
              <a:rPr lang="en-US" sz="1400" dirty="0" err="1">
                <a:latin typeface="Courier" pitchFamily="49" charset="0"/>
              </a:rPr>
              <a:t>int_handle</a:t>
            </a:r>
            <a:r>
              <a:rPr lang="en-US" sz="1400" dirty="0">
                <a:latin typeface="Courier" pitchFamily="49" charset="0"/>
              </a:rPr>
              <a:t>, timeout, &amp;</a:t>
            </a:r>
            <a:r>
              <a:rPr lang="en-US" sz="1400" dirty="0" err="1">
                <a:latin typeface="Courier" pitchFamily="49" charset="0"/>
              </a:rPr>
              <a:t>ir_info</a:t>
            </a:r>
            <a:r>
              <a:rPr lang="en-US" sz="1400" dirty="0">
                <a:latin typeface="Courier" pitchFamily="49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urier" pitchFamily="49" charset="0"/>
              </a:rPr>
              <a:t>ret = </a:t>
            </a:r>
            <a:r>
              <a:rPr lang="en-US" sz="1400" dirty="0" err="1">
                <a:latin typeface="Courier" pitchFamily="49" charset="0"/>
              </a:rPr>
              <a:t>VME_InterruptRegisterSignal</a:t>
            </a:r>
            <a:r>
              <a:rPr lang="en-US" sz="1400" dirty="0">
                <a:latin typeface="Courier" pitchFamily="49" charset="0"/>
              </a:rPr>
              <a:t>(</a:t>
            </a:r>
            <a:r>
              <a:rPr lang="en-US" sz="1400" dirty="0" err="1">
                <a:latin typeface="Courier" pitchFamily="49" charset="0"/>
              </a:rPr>
              <a:t>int_handle</a:t>
            </a:r>
            <a:r>
              <a:rPr lang="en-US" sz="1400" dirty="0">
                <a:latin typeface="Courier" pitchFamily="49" charset="0"/>
              </a:rPr>
              <a:t>, </a:t>
            </a:r>
            <a:r>
              <a:rPr lang="en-US" sz="1400" dirty="0" err="1">
                <a:latin typeface="Courier" pitchFamily="49" charset="0"/>
              </a:rPr>
              <a:t>signum</a:t>
            </a:r>
            <a:r>
              <a:rPr lang="en-US" sz="1400" dirty="0" smtClean="0">
                <a:latin typeface="Courier" pitchFamily="49" charset="0"/>
              </a:rPr>
              <a:t>);</a:t>
            </a:r>
            <a:endParaRPr lang="en-US" sz="1400" dirty="0">
              <a:latin typeface="Courier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latin typeface="Courier" pitchFamily="49" charset="0"/>
              </a:rPr>
              <a:t>ret = </a:t>
            </a:r>
            <a:r>
              <a:rPr lang="en-US" sz="1400" dirty="0" err="1">
                <a:latin typeface="Courier" pitchFamily="49" charset="0"/>
              </a:rPr>
              <a:t>VME_InterruptUnlink</a:t>
            </a:r>
            <a:r>
              <a:rPr lang="en-US" sz="1400" dirty="0">
                <a:latin typeface="Courier" pitchFamily="49" charset="0"/>
              </a:rPr>
              <a:t>(</a:t>
            </a:r>
            <a:r>
              <a:rPr lang="en-US" sz="1400" dirty="0" err="1">
                <a:latin typeface="Courier" pitchFamily="49" charset="0"/>
              </a:rPr>
              <a:t>int_handle</a:t>
            </a:r>
            <a:r>
              <a:rPr lang="en-US" sz="1400" dirty="0">
                <a:latin typeface="Courier" pitchFamily="49" charset="0"/>
              </a:rPr>
              <a:t>);</a:t>
            </a:r>
          </a:p>
          <a:p>
            <a:pPr>
              <a:spcBef>
                <a:spcPct val="50000"/>
              </a:spcBef>
            </a:pPr>
            <a:endParaRPr lang="en-US" sz="1400" dirty="0">
              <a:latin typeface="Courier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706304">
            <a:off x="4694232" y="2210997"/>
            <a:ext cx="353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 M. </a:t>
            </a: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Joos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lecture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Has to meet operational deadlines from events to system </a:t>
            </a:r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Mentioned by M. </a:t>
            </a:r>
            <a:r>
              <a:rPr lang="en-US" dirty="0" err="1" smtClean="0"/>
              <a:t>Joos</a:t>
            </a:r>
            <a:r>
              <a:rPr lang="en-US" dirty="0" smtClean="0"/>
              <a:t> and A. </a:t>
            </a:r>
            <a:r>
              <a:rPr lang="en-US" dirty="0" err="1" smtClean="0"/>
              <a:t>Veeramani</a:t>
            </a:r>
            <a:endParaRPr lang="en-US" dirty="0" smtClean="0"/>
          </a:p>
          <a:p>
            <a:pPr lvl="1"/>
            <a:r>
              <a:rPr lang="en-US" dirty="0" smtClean="0"/>
              <a:t>Implies taking control of typical OS tasks</a:t>
            </a:r>
          </a:p>
          <a:p>
            <a:pPr lvl="2"/>
            <a:r>
              <a:rPr lang="en-US" dirty="0" smtClean="0"/>
              <a:t>For instance, task scheduling</a:t>
            </a:r>
          </a:p>
          <a:p>
            <a:pPr lvl="1"/>
            <a:r>
              <a:rPr lang="en-US" dirty="0" smtClean="0"/>
              <a:t>Real time OS offer that features</a:t>
            </a:r>
          </a:p>
          <a:p>
            <a:r>
              <a:rPr lang="en-US" dirty="0" smtClean="0"/>
              <a:t>Most important feature is predictability</a:t>
            </a:r>
          </a:p>
          <a:p>
            <a:pPr lvl="1"/>
            <a:r>
              <a:rPr lang="en-US" dirty="0" smtClean="0"/>
              <a:t>Performance is less important than predictability!</a:t>
            </a:r>
          </a:p>
          <a:p>
            <a:r>
              <a:rPr lang="en-US" dirty="0" smtClean="0"/>
              <a:t>It typically applies when requirements are</a:t>
            </a:r>
          </a:p>
          <a:p>
            <a:pPr lvl="1"/>
            <a:r>
              <a:rPr lang="en-US" dirty="0" smtClean="0"/>
              <a:t>Reaction time to an interrupt within a certain time interval</a:t>
            </a:r>
          </a:p>
          <a:p>
            <a:pPr lvl="1"/>
            <a:r>
              <a:rPr lang="en-US" dirty="0" smtClean="0"/>
              <a:t>Complete control of the interplay between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4"/>
            <a:ext cx="8229600" cy="1143000"/>
          </a:xfrm>
        </p:spPr>
        <p:txBody>
          <a:bodyPr/>
          <a:lstStyle/>
          <a:p>
            <a:r>
              <a:rPr lang="en-US" dirty="0" smtClean="0"/>
              <a:t>Is real-time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356"/>
            <a:ext cx="8229600" cy="51910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Can be essential in some case</a:t>
            </a:r>
          </a:p>
          <a:p>
            <a:pPr lvl="1"/>
            <a:r>
              <a:rPr lang="en-US" dirty="0" smtClean="0"/>
              <a:t>It is critical for accelerator control or plasma control</a:t>
            </a:r>
          </a:p>
          <a:p>
            <a:pPr lvl="2"/>
            <a:r>
              <a:rPr lang="en-US" dirty="0" smtClean="0"/>
              <a:t>Wherever event reaction times are critical</a:t>
            </a:r>
          </a:p>
          <a:p>
            <a:pPr lvl="2"/>
            <a:r>
              <a:rPr lang="en-US" dirty="0" smtClean="0"/>
              <a:t>And possibly complex calculation is needed</a:t>
            </a:r>
          </a:p>
          <a:p>
            <a:r>
              <a:rPr lang="en-US" dirty="0" smtClean="0"/>
              <a:t>Not commonly used for data acquisition now</a:t>
            </a:r>
          </a:p>
          <a:p>
            <a:pPr lvl="1"/>
            <a:r>
              <a:rPr lang="en-US" dirty="0" smtClean="0"/>
              <a:t>Large systems are normally asynchronous</a:t>
            </a:r>
          </a:p>
          <a:p>
            <a:pPr lvl="2"/>
            <a:r>
              <a:rPr lang="en-US" dirty="0" smtClean="0"/>
              <a:t>Either events are buffered or de-randomized in the HW</a:t>
            </a:r>
          </a:p>
          <a:p>
            <a:pPr lvl="3"/>
            <a:r>
              <a:rPr lang="en-US" dirty="0" smtClean="0"/>
              <a:t>Performance are usually improved by DMA readout (see M. </a:t>
            </a:r>
            <a:r>
              <a:rPr lang="en-US" dirty="0" err="1" smtClean="0"/>
              <a:t>Joos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Or the main dataflow does not pass through the bus</a:t>
            </a:r>
          </a:p>
          <a:p>
            <a:pPr lvl="1"/>
            <a:r>
              <a:rPr lang="en-US" dirty="0" smtClean="0"/>
              <a:t>In a small system dead time is normally small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We loose complete dead time control</a:t>
            </a:r>
          </a:p>
          <a:p>
            <a:pPr lvl="2"/>
            <a:r>
              <a:rPr lang="en-US" dirty="0" smtClean="0"/>
              <a:t>Event reaction time and process scheduling are left to the OS</a:t>
            </a:r>
          </a:p>
          <a:p>
            <a:pPr lvl="1"/>
            <a:r>
              <a:rPr lang="en-US" dirty="0" smtClean="0"/>
              <a:t>Increase of latency due to event buffering</a:t>
            </a:r>
          </a:p>
          <a:p>
            <a:pPr lvl="2"/>
            <a:r>
              <a:rPr lang="en-US" dirty="0" smtClean="0"/>
              <a:t>Affects the buffer size at event building level</a:t>
            </a:r>
          </a:p>
          <a:p>
            <a:pPr lvl="1"/>
            <a:r>
              <a:rPr lang="en-US" dirty="0" smtClean="0"/>
              <a:t>Normally not a problem in modern DAQ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6EA7-B28E-42FA-ADD0-175ABD689D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8640</TotalTime>
  <Words>3738</Words>
  <Application>Microsoft Macintosh PowerPoint</Application>
  <PresentationFormat>On-screen Show (4:3)</PresentationFormat>
  <Paragraphs>842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DAQ software</vt:lpstr>
      <vt:lpstr>Overview</vt:lpstr>
      <vt:lpstr>Software components</vt:lpstr>
      <vt:lpstr>A multi-crate system</vt:lpstr>
      <vt:lpstr>Data readout (a simple example)</vt:lpstr>
      <vt:lpstr>Is a new event available?</vt:lpstr>
      <vt:lpstr>Managing interrupts</vt:lpstr>
      <vt:lpstr>Real time programming</vt:lpstr>
      <vt:lpstr>Is real-time needed?</vt:lpstr>
      <vt:lpstr>Polling modules</vt:lpstr>
      <vt:lpstr>Polling or interrupt?</vt:lpstr>
      <vt:lpstr>The simplest DAQ</vt:lpstr>
      <vt:lpstr>Fragment buffering</vt:lpstr>
      <vt:lpstr>A simple example…</vt:lpstr>
      <vt:lpstr>Ring buffer</vt:lpstr>
      <vt:lpstr>Event buffering example</vt:lpstr>
      <vt:lpstr>By the way…</vt:lpstr>
      <vt:lpstr>Event framing</vt:lpstr>
      <vt:lpstr>Framing example</vt:lpstr>
      <vt:lpstr>A more general buffer manager</vt:lpstr>
      <vt:lpstr>A paged memory pool</vt:lpstr>
      <vt:lpstr>Generic readout application</vt:lpstr>
      <vt:lpstr>Configurable applications</vt:lpstr>
      <vt:lpstr>Some basic components</vt:lpstr>
      <vt:lpstr>What will you find in the lab?</vt:lpstr>
      <vt:lpstr>Event building</vt:lpstr>
      <vt:lpstr>Data networks and protocols</vt:lpstr>
      <vt:lpstr>TCP client/server example</vt:lpstr>
      <vt:lpstr>Data transmission optimization</vt:lpstr>
      <vt:lpstr>Controlling the data flow</vt:lpstr>
      <vt:lpstr>Pull example</vt:lpstr>
      <vt:lpstr>Push example</vt:lpstr>
      <vt:lpstr>System monitoring</vt:lpstr>
      <vt:lpstr>Event sampling examples</vt:lpstr>
      <vt:lpstr>Histogram and variable distribution</vt:lpstr>
      <vt:lpstr>Histogram browser</vt:lpstr>
      <vt:lpstr>Controlling the system</vt:lpstr>
      <vt:lpstr>GUI example</vt:lpstr>
      <vt:lpstr>Finite State Machines</vt:lpstr>
      <vt:lpstr>Propagating transitions</vt:lpstr>
      <vt:lpstr>FSM implementation</vt:lpstr>
      <vt:lpstr>Message system</vt:lpstr>
      <vt:lpstr>A final remark</vt:lpstr>
      <vt:lpstr>Thanks for your attention!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software</dc:title>
  <dc:creator>enrico</dc:creator>
  <cp:lastModifiedBy>Enrico Pasqualucci</cp:lastModifiedBy>
  <cp:revision>157</cp:revision>
  <dcterms:created xsi:type="dcterms:W3CDTF">2010-01-24T13:28:51Z</dcterms:created>
  <dcterms:modified xsi:type="dcterms:W3CDTF">2011-02-15T08:55:31Z</dcterms:modified>
</cp:coreProperties>
</file>