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Didact Gothic" panose="020B0604020202020204" charset="0"/>
      <p:regular r:id="rId13"/>
    </p:embeddedFont>
    <p:embeddedFont>
      <p:font typeface="Julius Sans One" panose="020B0604020202020204" charset="0"/>
      <p:regular r:id="rId14"/>
    </p:embeddedFont>
    <p:embeddedFont>
      <p:font typeface="Montserrat" panose="00000500000000000000" pitchFamily="2" charset="0"/>
      <p:regular r:id="rId15"/>
    </p:embeddedFont>
    <p:embeddedFont>
      <p:font typeface="Questrial" panose="020B0604020202020204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46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6" y="-70"/>
      </p:cViewPr>
      <p:guideLst>
        <p:guide pos="4464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8f4bd20341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8f4bd20341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091fdc4a8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091fdc4a8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8f6f6f201e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8f6f6f201e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8f6f6f201e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8f6f6f201e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fbd4d36b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fbd4d36b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a1249ffcf0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a1249ffcf0_1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102726ddbf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102726ddbf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a1249ffcf0_1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a1249ffcf0_1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02726ddbf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02726ddbf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091fdc4a8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1091fdc4a8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3537625" y="711975"/>
            <a:ext cx="7035600" cy="32772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1255025"/>
            <a:ext cx="4322700" cy="3891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1034200" y="0"/>
            <a:ext cx="10867800" cy="5143500"/>
          </a:xfrm>
          <a:prstGeom prst="triangle">
            <a:avLst>
              <a:gd name="adj" fmla="val 4985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805750" y="2198675"/>
            <a:ext cx="43227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700"/>
              <a:buFont typeface="Julius Sans One"/>
              <a:buNone/>
              <a:defRPr sz="4000" b="1">
                <a:solidFill>
                  <a:schemeClr val="lt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299250" y="4154375"/>
            <a:ext cx="38292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estrial"/>
              <a:buNone/>
              <a:defRPr sz="280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5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/>
          <p:nvPr/>
        </p:nvSpPr>
        <p:spPr>
          <a:xfrm rot="10800000">
            <a:off x="-19875" y="-19325"/>
            <a:ext cx="9203100" cy="5162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title" hasCustomPrompt="1"/>
          </p:nvPr>
        </p:nvSpPr>
        <p:spPr>
          <a:xfrm>
            <a:off x="713250" y="638800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0"/>
              <a:buNone/>
              <a:defRPr sz="90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713250" y="2706376"/>
            <a:ext cx="771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solidFill>
          <a:schemeClr val="accent5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/>
          <p:nvPr/>
        </p:nvSpPr>
        <p:spPr>
          <a:xfrm>
            <a:off x="-169300" y="-64500"/>
            <a:ext cx="4451100" cy="52722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" name="Google Shape;60;p13"/>
          <p:cNvCxnSpPr/>
          <p:nvPr/>
        </p:nvCxnSpPr>
        <p:spPr>
          <a:xfrm rot="10800000">
            <a:off x="-1604675" y="1624350"/>
            <a:ext cx="4819800" cy="44196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3"/>
          <p:cNvSpPr txBox="1">
            <a:spLocks noGrp="1"/>
          </p:cNvSpPr>
          <p:nvPr>
            <p:ph type="title"/>
          </p:nvPr>
        </p:nvSpPr>
        <p:spPr>
          <a:xfrm>
            <a:off x="5690650" y="1883225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title" idx="2" hasCustomPrompt="1"/>
          </p:nvPr>
        </p:nvSpPr>
        <p:spPr>
          <a:xfrm>
            <a:off x="4810771" y="1164068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p13"/>
          <p:cNvSpPr txBox="1">
            <a:spLocks noGrp="1"/>
          </p:cNvSpPr>
          <p:nvPr>
            <p:ph type="title" idx="3" hasCustomPrompt="1"/>
          </p:nvPr>
        </p:nvSpPr>
        <p:spPr>
          <a:xfrm>
            <a:off x="4810771" y="2031990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3"/>
          <p:cNvSpPr txBox="1">
            <a:spLocks noGrp="1"/>
          </p:cNvSpPr>
          <p:nvPr>
            <p:ph type="title" idx="4"/>
          </p:nvPr>
        </p:nvSpPr>
        <p:spPr>
          <a:xfrm>
            <a:off x="5690650" y="3628275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title" idx="5"/>
          </p:nvPr>
        </p:nvSpPr>
        <p:spPr>
          <a:xfrm>
            <a:off x="5690650" y="1044000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5690650" y="2760350"/>
            <a:ext cx="31938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title" idx="7" hasCustomPrompt="1"/>
          </p:nvPr>
        </p:nvSpPr>
        <p:spPr>
          <a:xfrm>
            <a:off x="4810771" y="2880418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8" hasCustomPrompt="1"/>
          </p:nvPr>
        </p:nvSpPr>
        <p:spPr>
          <a:xfrm>
            <a:off x="4810771" y="3748340"/>
            <a:ext cx="6846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1"/>
          </p:nvPr>
        </p:nvSpPr>
        <p:spPr>
          <a:xfrm>
            <a:off x="5690650" y="1319545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9"/>
          </p:nvPr>
        </p:nvSpPr>
        <p:spPr>
          <a:xfrm>
            <a:off x="5690650" y="30454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3"/>
          </p:nvPr>
        </p:nvSpPr>
        <p:spPr>
          <a:xfrm>
            <a:off x="5690650" y="2162698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4"/>
          </p:nvPr>
        </p:nvSpPr>
        <p:spPr>
          <a:xfrm>
            <a:off x="5690650" y="3907748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15"/>
          </p:nvPr>
        </p:nvSpPr>
        <p:spPr>
          <a:xfrm>
            <a:off x="713225" y="2198800"/>
            <a:ext cx="3416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5">
    <p:bg>
      <p:bgPr>
        <a:solidFill>
          <a:schemeClr val="accent5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/>
          <p:nvPr/>
        </p:nvSpPr>
        <p:spPr>
          <a:xfrm>
            <a:off x="4796125" y="-217575"/>
            <a:ext cx="4347900" cy="5619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76" name="Google Shape;76;p14"/>
          <p:cNvSpPr txBox="1">
            <a:spLocks noGrp="1"/>
          </p:cNvSpPr>
          <p:nvPr>
            <p:ph type="title"/>
          </p:nvPr>
        </p:nvSpPr>
        <p:spPr>
          <a:xfrm>
            <a:off x="713225" y="1440200"/>
            <a:ext cx="3858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ubTitle" idx="1"/>
          </p:nvPr>
        </p:nvSpPr>
        <p:spPr>
          <a:xfrm>
            <a:off x="713225" y="2263300"/>
            <a:ext cx="3400800" cy="13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78" name="Google Shape;78;p14"/>
          <p:cNvSpPr/>
          <p:nvPr/>
        </p:nvSpPr>
        <p:spPr>
          <a:xfrm>
            <a:off x="842850" y="539500"/>
            <a:ext cx="800100" cy="857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1">
    <p:bg>
      <p:bgPr>
        <a:solidFill>
          <a:schemeClr val="accent5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1348225" y="695250"/>
            <a:ext cx="6572100" cy="3753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 rot="10800000">
            <a:off x="3133650" y="-22775"/>
            <a:ext cx="2876700" cy="1295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2517475" y="2351960"/>
            <a:ext cx="4109100" cy="148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29845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298450" algn="just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Montserrat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298450" algn="just" rtl="0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Montserrat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1687950" y="15213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bg>
      <p:bgPr>
        <a:solidFill>
          <a:schemeClr val="accent5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862450" y="3418086"/>
            <a:ext cx="1763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ubTitle" idx="1"/>
          </p:nvPr>
        </p:nvSpPr>
        <p:spPr>
          <a:xfrm>
            <a:off x="424450" y="3659411"/>
            <a:ext cx="2639700" cy="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title" idx="2"/>
          </p:nvPr>
        </p:nvSpPr>
        <p:spPr>
          <a:xfrm>
            <a:off x="6525755" y="3418086"/>
            <a:ext cx="1763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3"/>
          </p:nvPr>
        </p:nvSpPr>
        <p:spPr>
          <a:xfrm>
            <a:off x="6087751" y="3659411"/>
            <a:ext cx="2639700" cy="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title" idx="4"/>
          </p:nvPr>
        </p:nvSpPr>
        <p:spPr>
          <a:xfrm>
            <a:off x="3690150" y="3418086"/>
            <a:ext cx="1763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subTitle" idx="5"/>
          </p:nvPr>
        </p:nvSpPr>
        <p:spPr>
          <a:xfrm>
            <a:off x="3252148" y="3659411"/>
            <a:ext cx="2639700" cy="7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title" idx="6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30">
    <p:bg>
      <p:bgPr>
        <a:solidFill>
          <a:schemeClr val="accent5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/>
          <p:nvPr/>
        </p:nvSpPr>
        <p:spPr>
          <a:xfrm rot="-5400000">
            <a:off x="5236050" y="1293550"/>
            <a:ext cx="3924900" cy="3891000"/>
          </a:xfrm>
          <a:prstGeom prst="rtTriangle">
            <a:avLst/>
          </a:prstGeom>
          <a:solidFill>
            <a:srgbClr val="6868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/>
          <p:nvPr/>
        </p:nvSpPr>
        <p:spPr>
          <a:xfrm rot="10800000" flipH="1">
            <a:off x="37875" y="150"/>
            <a:ext cx="9106200" cy="4469700"/>
          </a:xfrm>
          <a:prstGeom prst="triangle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/>
          <p:nvPr/>
        </p:nvSpPr>
        <p:spPr>
          <a:xfrm flipH="1">
            <a:off x="3580800" y="1387275"/>
            <a:ext cx="9554400" cy="4859700"/>
          </a:xfrm>
          <a:prstGeom prst="triangle">
            <a:avLst>
              <a:gd name="adj" fmla="val 49428"/>
            </a:avLst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ctrTitle"/>
          </p:nvPr>
        </p:nvSpPr>
        <p:spPr>
          <a:xfrm>
            <a:off x="1690800" y="1232050"/>
            <a:ext cx="57624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subTitle" idx="1"/>
          </p:nvPr>
        </p:nvSpPr>
        <p:spPr>
          <a:xfrm>
            <a:off x="3058800" y="1873367"/>
            <a:ext cx="3026400" cy="99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_1_3">
    <p:bg>
      <p:bgPr>
        <a:solidFill>
          <a:schemeClr val="accent5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383600" y="2307450"/>
            <a:ext cx="6376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idx="2"/>
          </p:nvPr>
        </p:nvSpPr>
        <p:spPr>
          <a:xfrm>
            <a:off x="1120875" y="8994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1"/>
          </p:nvPr>
        </p:nvSpPr>
        <p:spPr>
          <a:xfrm>
            <a:off x="734175" y="1166874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3"/>
          </p:nvPr>
        </p:nvSpPr>
        <p:spPr>
          <a:xfrm>
            <a:off x="1120875" y="34779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4"/>
          </p:nvPr>
        </p:nvSpPr>
        <p:spPr>
          <a:xfrm>
            <a:off x="734175" y="3747815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5"/>
          </p:nvPr>
        </p:nvSpPr>
        <p:spPr>
          <a:xfrm>
            <a:off x="6063846" y="8994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subTitle" idx="6"/>
          </p:nvPr>
        </p:nvSpPr>
        <p:spPr>
          <a:xfrm>
            <a:off x="5677150" y="1166874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 idx="7"/>
          </p:nvPr>
        </p:nvSpPr>
        <p:spPr>
          <a:xfrm>
            <a:off x="6063846" y="347812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subTitle" idx="8"/>
          </p:nvPr>
        </p:nvSpPr>
        <p:spPr>
          <a:xfrm>
            <a:off x="5677150" y="3746088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6">
    <p:bg>
      <p:bgPr>
        <a:solidFill>
          <a:schemeClr val="accent5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1"/>
          </p:nvPr>
        </p:nvSpPr>
        <p:spPr>
          <a:xfrm>
            <a:off x="1742675" y="3508850"/>
            <a:ext cx="2379600" cy="6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subTitle" idx="2"/>
          </p:nvPr>
        </p:nvSpPr>
        <p:spPr>
          <a:xfrm>
            <a:off x="5021770" y="3508850"/>
            <a:ext cx="2379600" cy="67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title" idx="3"/>
          </p:nvPr>
        </p:nvSpPr>
        <p:spPr>
          <a:xfrm>
            <a:off x="1865338" y="3248250"/>
            <a:ext cx="2134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title" idx="4"/>
          </p:nvPr>
        </p:nvSpPr>
        <p:spPr>
          <a:xfrm>
            <a:off x="5144462" y="3248250"/>
            <a:ext cx="2134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9"/>
          <p:cNvSpPr/>
          <p:nvPr/>
        </p:nvSpPr>
        <p:spPr>
          <a:xfrm rot="10800000" flipH="1">
            <a:off x="0" y="-36200"/>
            <a:ext cx="2292600" cy="20841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6053100" y="30648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7">
    <p:bg>
      <p:bgPr>
        <a:solidFill>
          <a:schemeClr val="accent5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1176825" y="2158150"/>
            <a:ext cx="149910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20"/>
          <p:cNvSpPr txBox="1">
            <a:spLocks noGrp="1"/>
          </p:cNvSpPr>
          <p:nvPr>
            <p:ph type="subTitle" idx="1"/>
          </p:nvPr>
        </p:nvSpPr>
        <p:spPr>
          <a:xfrm>
            <a:off x="713225" y="2459250"/>
            <a:ext cx="24261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19" name="Google Shape;119;p20"/>
          <p:cNvSpPr txBox="1">
            <a:spLocks noGrp="1"/>
          </p:cNvSpPr>
          <p:nvPr>
            <p:ph type="title" idx="2"/>
          </p:nvPr>
        </p:nvSpPr>
        <p:spPr>
          <a:xfrm>
            <a:off x="6468199" y="2158150"/>
            <a:ext cx="149910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subTitle" idx="3"/>
          </p:nvPr>
        </p:nvSpPr>
        <p:spPr>
          <a:xfrm>
            <a:off x="6004683" y="2459250"/>
            <a:ext cx="24261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title" idx="4"/>
          </p:nvPr>
        </p:nvSpPr>
        <p:spPr>
          <a:xfrm>
            <a:off x="3822450" y="2158150"/>
            <a:ext cx="1499100" cy="40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ubTitle" idx="5"/>
          </p:nvPr>
        </p:nvSpPr>
        <p:spPr>
          <a:xfrm>
            <a:off x="3358950" y="2459250"/>
            <a:ext cx="24261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3" name="Google Shape;123;p20"/>
          <p:cNvSpPr/>
          <p:nvPr/>
        </p:nvSpPr>
        <p:spPr>
          <a:xfrm>
            <a:off x="3198450" y="3764666"/>
            <a:ext cx="2727900" cy="14163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 txBox="1">
            <a:spLocks noGrp="1"/>
          </p:cNvSpPr>
          <p:nvPr>
            <p:ph type="title" idx="6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784875" y="2098184"/>
            <a:ext cx="34236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400" b="1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151175" y="1032009"/>
            <a:ext cx="30573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 b="1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127050" y="3320300"/>
            <a:ext cx="20814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 flipH="1">
            <a:off x="2814150" y="-1263000"/>
            <a:ext cx="3757500" cy="4183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/>
          <p:nvPr/>
        </p:nvSpPr>
        <p:spPr>
          <a:xfrm flipH="1">
            <a:off x="7919875" y="3825775"/>
            <a:ext cx="1296000" cy="1382400"/>
          </a:xfrm>
          <a:prstGeom prst="rtTriangle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8">
    <p:bg>
      <p:bgPr>
        <a:solidFill>
          <a:schemeClr val="accent5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body" idx="1"/>
          </p:nvPr>
        </p:nvSpPr>
        <p:spPr>
          <a:xfrm>
            <a:off x="2078825" y="4335775"/>
            <a:ext cx="5229300" cy="4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21"/>
          <p:cNvSpPr/>
          <p:nvPr/>
        </p:nvSpPr>
        <p:spPr>
          <a:xfrm>
            <a:off x="-519650" y="2386850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29" name="Google Shape;129;p21"/>
          <p:cNvSpPr/>
          <p:nvPr/>
        </p:nvSpPr>
        <p:spPr>
          <a:xfrm>
            <a:off x="-738725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0" name="Google Shape;130;p21"/>
          <p:cNvSpPr/>
          <p:nvPr/>
        </p:nvSpPr>
        <p:spPr>
          <a:xfrm rot="10800000">
            <a:off x="67278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21"/>
          <p:cNvSpPr/>
          <p:nvPr/>
        </p:nvSpPr>
        <p:spPr>
          <a:xfrm rot="10800000">
            <a:off x="5092750" y="-15226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1">
    <p:bg>
      <p:bgPr>
        <a:solidFill>
          <a:schemeClr val="accent5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956375" y="35530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22"/>
          <p:cNvSpPr txBox="1">
            <a:spLocks noGrp="1"/>
          </p:cNvSpPr>
          <p:nvPr>
            <p:ph type="subTitle" idx="1"/>
          </p:nvPr>
        </p:nvSpPr>
        <p:spPr>
          <a:xfrm>
            <a:off x="713225" y="3828005"/>
            <a:ext cx="21450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35" name="Google Shape;135;p22"/>
          <p:cNvSpPr txBox="1">
            <a:spLocks noGrp="1"/>
          </p:cNvSpPr>
          <p:nvPr>
            <p:ph type="title" idx="2"/>
          </p:nvPr>
        </p:nvSpPr>
        <p:spPr>
          <a:xfrm>
            <a:off x="6528925" y="35530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22"/>
          <p:cNvSpPr txBox="1">
            <a:spLocks noGrp="1"/>
          </p:cNvSpPr>
          <p:nvPr>
            <p:ph type="subTitle" idx="3"/>
          </p:nvPr>
        </p:nvSpPr>
        <p:spPr>
          <a:xfrm>
            <a:off x="6305275" y="3828005"/>
            <a:ext cx="21450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title" idx="4"/>
          </p:nvPr>
        </p:nvSpPr>
        <p:spPr>
          <a:xfrm>
            <a:off x="3752400" y="35530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ubTitle" idx="5"/>
          </p:nvPr>
        </p:nvSpPr>
        <p:spPr>
          <a:xfrm>
            <a:off x="3509250" y="3828005"/>
            <a:ext cx="21450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title" idx="6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29">
    <p:bg>
      <p:bgPr>
        <a:solidFill>
          <a:schemeClr val="accent5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/>
          <p:nvPr/>
        </p:nvSpPr>
        <p:spPr>
          <a:xfrm>
            <a:off x="-3485600" y="1687000"/>
            <a:ext cx="7403100" cy="37941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3"/>
          <p:cNvSpPr/>
          <p:nvPr/>
        </p:nvSpPr>
        <p:spPr>
          <a:xfrm>
            <a:off x="779625" y="1433800"/>
            <a:ext cx="7737300" cy="3171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title"/>
          </p:nvPr>
        </p:nvSpPr>
        <p:spPr>
          <a:xfrm>
            <a:off x="1043779" y="1830575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3"/>
          <p:cNvSpPr txBox="1">
            <a:spLocks noGrp="1"/>
          </p:cNvSpPr>
          <p:nvPr>
            <p:ph type="subTitle" idx="1"/>
          </p:nvPr>
        </p:nvSpPr>
        <p:spPr>
          <a:xfrm>
            <a:off x="1059229" y="2140283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title" idx="2"/>
          </p:nvPr>
        </p:nvSpPr>
        <p:spPr>
          <a:xfrm>
            <a:off x="1043779" y="3280851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subTitle" idx="3"/>
          </p:nvPr>
        </p:nvSpPr>
        <p:spPr>
          <a:xfrm>
            <a:off x="1059229" y="36144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title" idx="4"/>
          </p:nvPr>
        </p:nvSpPr>
        <p:spPr>
          <a:xfrm>
            <a:off x="3631360" y="1830575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ubTitle" idx="5"/>
          </p:nvPr>
        </p:nvSpPr>
        <p:spPr>
          <a:xfrm>
            <a:off x="3639010" y="214027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title" idx="6"/>
          </p:nvPr>
        </p:nvSpPr>
        <p:spPr>
          <a:xfrm>
            <a:off x="3631360" y="3280851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subTitle" idx="7"/>
          </p:nvPr>
        </p:nvSpPr>
        <p:spPr>
          <a:xfrm>
            <a:off x="3639010" y="36144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title" idx="8"/>
          </p:nvPr>
        </p:nvSpPr>
        <p:spPr>
          <a:xfrm>
            <a:off x="6215127" y="1830575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subTitle" idx="9"/>
          </p:nvPr>
        </p:nvSpPr>
        <p:spPr>
          <a:xfrm>
            <a:off x="6219627" y="214027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title" idx="13"/>
          </p:nvPr>
        </p:nvSpPr>
        <p:spPr>
          <a:xfrm>
            <a:off x="6215127" y="3280851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subTitle" idx="14"/>
          </p:nvPr>
        </p:nvSpPr>
        <p:spPr>
          <a:xfrm>
            <a:off x="6219627" y="36144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 idx="15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CUSTOM_32">
    <p:bg>
      <p:bgPr>
        <a:solidFill>
          <a:schemeClr val="accent5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4"/>
          <p:cNvSpPr/>
          <p:nvPr/>
        </p:nvSpPr>
        <p:spPr>
          <a:xfrm rot="10800000">
            <a:off x="5891850" y="-387100"/>
            <a:ext cx="5264100" cy="26976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4"/>
          <p:cNvSpPr/>
          <p:nvPr/>
        </p:nvSpPr>
        <p:spPr>
          <a:xfrm>
            <a:off x="-5191825" y="2310500"/>
            <a:ext cx="7403100" cy="37941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title"/>
          </p:nvPr>
        </p:nvSpPr>
        <p:spPr>
          <a:xfrm>
            <a:off x="862450" y="3324450"/>
            <a:ext cx="1763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subTitle" idx="1"/>
          </p:nvPr>
        </p:nvSpPr>
        <p:spPr>
          <a:xfrm>
            <a:off x="424450" y="3583211"/>
            <a:ext cx="2639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title" idx="2"/>
          </p:nvPr>
        </p:nvSpPr>
        <p:spPr>
          <a:xfrm>
            <a:off x="6525755" y="3324450"/>
            <a:ext cx="1763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ubTitle" idx="3"/>
          </p:nvPr>
        </p:nvSpPr>
        <p:spPr>
          <a:xfrm>
            <a:off x="6087751" y="3583211"/>
            <a:ext cx="2639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63" name="Google Shape;163;p24"/>
          <p:cNvSpPr txBox="1">
            <a:spLocks noGrp="1"/>
          </p:cNvSpPr>
          <p:nvPr>
            <p:ph type="title" idx="4"/>
          </p:nvPr>
        </p:nvSpPr>
        <p:spPr>
          <a:xfrm>
            <a:off x="3690150" y="3324450"/>
            <a:ext cx="1763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4"/>
          <p:cNvSpPr txBox="1">
            <a:spLocks noGrp="1"/>
          </p:cNvSpPr>
          <p:nvPr>
            <p:ph type="subTitle" idx="5"/>
          </p:nvPr>
        </p:nvSpPr>
        <p:spPr>
          <a:xfrm>
            <a:off x="3252148" y="3583211"/>
            <a:ext cx="2639700" cy="80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65" name="Google Shape;165;p24"/>
          <p:cNvSpPr txBox="1">
            <a:spLocks noGrp="1"/>
          </p:cNvSpPr>
          <p:nvPr>
            <p:ph type="title" idx="6"/>
          </p:nvPr>
        </p:nvSpPr>
        <p:spPr>
          <a:xfrm>
            <a:off x="1687950" y="530725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4">
    <p:bg>
      <p:bgPr>
        <a:solidFill>
          <a:schemeClr val="accent5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>
            <a:spLocks noGrp="1"/>
          </p:cNvSpPr>
          <p:nvPr>
            <p:ph type="title"/>
          </p:nvPr>
        </p:nvSpPr>
        <p:spPr>
          <a:xfrm>
            <a:off x="4260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5"/>
          <p:cNvSpPr/>
          <p:nvPr/>
        </p:nvSpPr>
        <p:spPr>
          <a:xfrm rot="10800000">
            <a:off x="6907925" y="-808550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69" name="Google Shape;169;p25"/>
          <p:cNvSpPr/>
          <p:nvPr/>
        </p:nvSpPr>
        <p:spPr>
          <a:xfrm rot="10800000">
            <a:off x="6967925" y="-903800"/>
            <a:ext cx="3405900" cy="330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_ONLY_2">
    <p:bg>
      <p:bgPr>
        <a:solidFill>
          <a:schemeClr val="accent5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6"/>
          <p:cNvSpPr txBox="1">
            <a:spLocks noGrp="1"/>
          </p:cNvSpPr>
          <p:nvPr>
            <p:ph type="title"/>
          </p:nvPr>
        </p:nvSpPr>
        <p:spPr>
          <a:xfrm>
            <a:off x="713225" y="530725"/>
            <a:ext cx="7359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6"/>
          <p:cNvSpPr/>
          <p:nvPr/>
        </p:nvSpPr>
        <p:spPr>
          <a:xfrm>
            <a:off x="-1776650" y="2701175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73" name="Google Shape;173;p26"/>
          <p:cNvSpPr/>
          <p:nvPr/>
        </p:nvSpPr>
        <p:spPr>
          <a:xfrm rot="10800000">
            <a:off x="6494725" y="-1182250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74" name="Google Shape;174;p26"/>
          <p:cNvSpPr/>
          <p:nvPr/>
        </p:nvSpPr>
        <p:spPr>
          <a:xfrm rot="10800000">
            <a:off x="5454700" y="-17893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2_1">
    <p:bg>
      <p:bgPr>
        <a:solidFill>
          <a:schemeClr val="accent5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>
            <a:spLocks noGrp="1"/>
          </p:cNvSpPr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/>
          <p:nvPr/>
        </p:nvSpPr>
        <p:spPr>
          <a:xfrm rot="10800000" flipH="1">
            <a:off x="-287750" y="-113775"/>
            <a:ext cx="2978700" cy="3082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7"/>
          <p:cNvSpPr/>
          <p:nvPr/>
        </p:nvSpPr>
        <p:spPr>
          <a:xfrm>
            <a:off x="5008975" y="1687000"/>
            <a:ext cx="7403100" cy="37941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3">
    <p:bg>
      <p:bgPr>
        <a:solidFill>
          <a:schemeClr val="accent5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8"/>
          <p:cNvSpPr txBox="1">
            <a:spLocks noGrp="1"/>
          </p:cNvSpPr>
          <p:nvPr>
            <p:ph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28"/>
          <p:cNvSpPr/>
          <p:nvPr/>
        </p:nvSpPr>
        <p:spPr>
          <a:xfrm>
            <a:off x="-1681400" y="248210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2" name="Google Shape;182;p28"/>
          <p:cNvSpPr/>
          <p:nvPr/>
        </p:nvSpPr>
        <p:spPr>
          <a:xfrm rot="10800000">
            <a:off x="6494725" y="-11822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3" name="Google Shape;183;p28"/>
          <p:cNvSpPr/>
          <p:nvPr/>
        </p:nvSpPr>
        <p:spPr>
          <a:xfrm rot="10800000">
            <a:off x="5454700" y="-17893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CUSTOM_1_1_2">
    <p:bg>
      <p:bgPr>
        <a:solidFill>
          <a:schemeClr val="accent5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title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29"/>
          <p:cNvSpPr txBox="1">
            <a:spLocks noGrp="1"/>
          </p:cNvSpPr>
          <p:nvPr>
            <p:ph type="title" idx="2"/>
          </p:nvPr>
        </p:nvSpPr>
        <p:spPr>
          <a:xfrm>
            <a:off x="1284681" y="3270025"/>
            <a:ext cx="11598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9"/>
          <p:cNvSpPr txBox="1">
            <a:spLocks noGrp="1"/>
          </p:cNvSpPr>
          <p:nvPr>
            <p:ph type="subTitle" idx="1"/>
          </p:nvPr>
        </p:nvSpPr>
        <p:spPr>
          <a:xfrm>
            <a:off x="940581" y="3541195"/>
            <a:ext cx="18480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88" name="Google Shape;188;p29"/>
          <p:cNvSpPr txBox="1">
            <a:spLocks noGrp="1"/>
          </p:cNvSpPr>
          <p:nvPr>
            <p:ph type="title" idx="3"/>
          </p:nvPr>
        </p:nvSpPr>
        <p:spPr>
          <a:xfrm>
            <a:off x="6699519" y="3257475"/>
            <a:ext cx="11598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29"/>
          <p:cNvSpPr txBox="1">
            <a:spLocks noGrp="1"/>
          </p:cNvSpPr>
          <p:nvPr>
            <p:ph type="subTitle" idx="4"/>
          </p:nvPr>
        </p:nvSpPr>
        <p:spPr>
          <a:xfrm>
            <a:off x="6355419" y="3520107"/>
            <a:ext cx="18480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90" name="Google Shape;190;p29"/>
          <p:cNvSpPr txBox="1">
            <a:spLocks noGrp="1"/>
          </p:cNvSpPr>
          <p:nvPr>
            <p:ph type="title" idx="5"/>
          </p:nvPr>
        </p:nvSpPr>
        <p:spPr>
          <a:xfrm>
            <a:off x="3990022" y="3270025"/>
            <a:ext cx="11598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29"/>
          <p:cNvSpPr txBox="1">
            <a:spLocks noGrp="1"/>
          </p:cNvSpPr>
          <p:nvPr>
            <p:ph type="subTitle" idx="6"/>
          </p:nvPr>
        </p:nvSpPr>
        <p:spPr>
          <a:xfrm>
            <a:off x="3645922" y="3541195"/>
            <a:ext cx="18480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3">
    <p:bg>
      <p:bgPr>
        <a:solidFill>
          <a:schemeClr val="accent5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/>
          <p:nvPr/>
        </p:nvSpPr>
        <p:spPr>
          <a:xfrm flipH="1">
            <a:off x="4458687" y="-942975"/>
            <a:ext cx="8250600" cy="7999800"/>
          </a:xfrm>
          <a:prstGeom prst="rtTriangl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94" name="Google Shape;194;p30"/>
          <p:cNvSpPr/>
          <p:nvPr/>
        </p:nvSpPr>
        <p:spPr>
          <a:xfrm>
            <a:off x="3310050" y="1947500"/>
            <a:ext cx="2523900" cy="2024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30"/>
          <p:cNvSpPr/>
          <p:nvPr/>
        </p:nvSpPr>
        <p:spPr>
          <a:xfrm>
            <a:off x="535050" y="1947500"/>
            <a:ext cx="2523900" cy="2024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30"/>
          <p:cNvSpPr/>
          <p:nvPr/>
        </p:nvSpPr>
        <p:spPr>
          <a:xfrm>
            <a:off x="6085050" y="1947500"/>
            <a:ext cx="2523900" cy="2024700"/>
          </a:xfrm>
          <a:prstGeom prst="rect">
            <a:avLst/>
          </a:pr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subTitle" idx="1"/>
          </p:nvPr>
        </p:nvSpPr>
        <p:spPr>
          <a:xfrm>
            <a:off x="653699" y="3141175"/>
            <a:ext cx="2286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98" name="Google Shape;198;p30"/>
          <p:cNvSpPr txBox="1">
            <a:spLocks noGrp="1"/>
          </p:cNvSpPr>
          <p:nvPr>
            <p:ph type="subTitle" idx="2"/>
          </p:nvPr>
        </p:nvSpPr>
        <p:spPr>
          <a:xfrm>
            <a:off x="3439674" y="3141175"/>
            <a:ext cx="2286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199" name="Google Shape;199;p30"/>
          <p:cNvSpPr txBox="1">
            <a:spLocks noGrp="1"/>
          </p:cNvSpPr>
          <p:nvPr>
            <p:ph type="subTitle" idx="3"/>
          </p:nvPr>
        </p:nvSpPr>
        <p:spPr>
          <a:xfrm>
            <a:off x="6203701" y="3141175"/>
            <a:ext cx="2286600" cy="7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 sz="14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hasCustomPrompt="1"/>
          </p:nvPr>
        </p:nvSpPr>
        <p:spPr>
          <a:xfrm>
            <a:off x="588299" y="2468125"/>
            <a:ext cx="24174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1" name="Google Shape;201;p30"/>
          <p:cNvSpPr txBox="1">
            <a:spLocks noGrp="1"/>
          </p:cNvSpPr>
          <p:nvPr>
            <p:ph type="title" idx="4" hasCustomPrompt="1"/>
          </p:nvPr>
        </p:nvSpPr>
        <p:spPr>
          <a:xfrm>
            <a:off x="3363300" y="2468125"/>
            <a:ext cx="24174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 idx="5" hasCustomPrompt="1"/>
          </p:nvPr>
        </p:nvSpPr>
        <p:spPr>
          <a:xfrm>
            <a:off x="6138301" y="2468125"/>
            <a:ext cx="2417400" cy="75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  <a:defRPr sz="4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30"/>
          <p:cNvSpPr txBox="1">
            <a:spLocks noGrp="1"/>
          </p:cNvSpPr>
          <p:nvPr>
            <p:ph type="title" idx="6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30"/>
          <p:cNvSpPr/>
          <p:nvPr/>
        </p:nvSpPr>
        <p:spPr>
          <a:xfrm flipH="1">
            <a:off x="7169700" y="2391925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05" name="Google Shape;205;p30"/>
          <p:cNvSpPr/>
          <p:nvPr/>
        </p:nvSpPr>
        <p:spPr>
          <a:xfrm rot="10800000" flipH="1">
            <a:off x="-762425" y="-1182250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06" name="Google Shape;206;p30"/>
          <p:cNvSpPr/>
          <p:nvPr/>
        </p:nvSpPr>
        <p:spPr>
          <a:xfrm rot="10800000" flipH="1">
            <a:off x="-1681400" y="-17893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13225" y="1424150"/>
            <a:ext cx="6075000" cy="3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713225" y="530584"/>
            <a:ext cx="5768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/>
          <p:nvPr/>
        </p:nvSpPr>
        <p:spPr>
          <a:xfrm flipH="1">
            <a:off x="5808550" y="1533900"/>
            <a:ext cx="4800600" cy="4800600"/>
          </a:xfrm>
          <a:prstGeom prst="rtTriangle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8">
    <p:bg>
      <p:bgPr>
        <a:solidFill>
          <a:schemeClr val="dk1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/>
          <p:nvPr/>
        </p:nvSpPr>
        <p:spPr>
          <a:xfrm>
            <a:off x="4165600" y="2820426"/>
            <a:ext cx="8077200" cy="38757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09" name="Google Shape;209;p31"/>
          <p:cNvSpPr/>
          <p:nvPr/>
        </p:nvSpPr>
        <p:spPr>
          <a:xfrm rot="10800000">
            <a:off x="-1006525" y="-294700"/>
            <a:ext cx="4029300" cy="1933500"/>
          </a:xfrm>
          <a:prstGeom prst="triangle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31"/>
          <p:cNvSpPr txBox="1">
            <a:spLocks noGrp="1"/>
          </p:cNvSpPr>
          <p:nvPr>
            <p:ph type="title"/>
          </p:nvPr>
        </p:nvSpPr>
        <p:spPr>
          <a:xfrm>
            <a:off x="713250" y="672738"/>
            <a:ext cx="77175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8000" b="1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31"/>
          <p:cNvSpPr txBox="1">
            <a:spLocks noGrp="1"/>
          </p:cNvSpPr>
          <p:nvPr>
            <p:ph type="body" idx="1"/>
          </p:nvPr>
        </p:nvSpPr>
        <p:spPr>
          <a:xfrm>
            <a:off x="3068250" y="2129523"/>
            <a:ext cx="3007500" cy="6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Char char="○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Char char="■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12" name="Google Shape;212;p31"/>
          <p:cNvSpPr txBox="1"/>
          <p:nvPr/>
        </p:nvSpPr>
        <p:spPr>
          <a:xfrm>
            <a:off x="2483550" y="3392650"/>
            <a:ext cx="41769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100">
              <a:solidFill>
                <a:schemeClr val="lt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13" name="Google Shape;213;p31"/>
          <p:cNvSpPr txBox="1">
            <a:spLocks noGrp="1"/>
          </p:cNvSpPr>
          <p:nvPr>
            <p:ph type="subTitle" idx="2"/>
          </p:nvPr>
        </p:nvSpPr>
        <p:spPr>
          <a:xfrm>
            <a:off x="3069175" y="1843125"/>
            <a:ext cx="3007500" cy="4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os columnas " type="twoColTx">
  <p:cSld name="TITLE_AND_TWO_COLUMNS">
    <p:bg>
      <p:bgPr>
        <a:solidFill>
          <a:schemeClr val="accent5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833927" y="264157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5209273" y="264157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1554977" y="1985760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 idx="3"/>
          </p:nvPr>
        </p:nvSpPr>
        <p:spPr>
          <a:xfrm>
            <a:off x="5930323" y="1985760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5"/>
          <p:cNvSpPr/>
          <p:nvPr/>
        </p:nvSpPr>
        <p:spPr>
          <a:xfrm rot="10800000">
            <a:off x="3588450" y="-22625"/>
            <a:ext cx="1967100" cy="8859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6"/>
          <p:cNvSpPr/>
          <p:nvPr/>
        </p:nvSpPr>
        <p:spPr>
          <a:xfrm flipH="1">
            <a:off x="7024500" y="2600625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3" name="Google Shape;33;p6"/>
          <p:cNvSpPr/>
          <p:nvPr/>
        </p:nvSpPr>
        <p:spPr>
          <a:xfrm flipH="1">
            <a:off x="7128800" y="2600625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4" name="Google Shape;34;p6"/>
          <p:cNvSpPr/>
          <p:nvPr/>
        </p:nvSpPr>
        <p:spPr>
          <a:xfrm rot="10800000" flipH="1">
            <a:off x="-7624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5" name="Google Shape;35;p6"/>
          <p:cNvSpPr/>
          <p:nvPr/>
        </p:nvSpPr>
        <p:spPr>
          <a:xfrm rot="10800000" flipH="1">
            <a:off x="-1681400" y="-15226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713225" y="2204605"/>
            <a:ext cx="3850200" cy="6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713225" y="923025"/>
            <a:ext cx="4220700" cy="98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805050" y="1840500"/>
            <a:ext cx="7533900" cy="14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sz="60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5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0" y="457200"/>
            <a:ext cx="9144000" cy="46863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9"/>
          <p:cNvSpPr/>
          <p:nvPr/>
        </p:nvSpPr>
        <p:spPr>
          <a:xfrm rot="5400000">
            <a:off x="-64425" y="64350"/>
            <a:ext cx="4243200" cy="41145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9"/>
          <p:cNvSpPr/>
          <p:nvPr/>
        </p:nvSpPr>
        <p:spPr>
          <a:xfrm rot="-5400000" flipH="1">
            <a:off x="4941700" y="26525"/>
            <a:ext cx="4364700" cy="4227600"/>
          </a:xfrm>
          <a:prstGeom prst="rtTriangle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ctrTitle"/>
          </p:nvPr>
        </p:nvSpPr>
        <p:spPr>
          <a:xfrm>
            <a:off x="1690800" y="2470300"/>
            <a:ext cx="5762400" cy="69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2218725" y="3334300"/>
            <a:ext cx="47064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Didact Gothic"/>
              <a:buNone/>
              <a:defRPr>
                <a:solidFill>
                  <a:schemeClr val="lt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5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/>
          <p:nvPr/>
        </p:nvSpPr>
        <p:spPr>
          <a:xfrm>
            <a:off x="-50" y="5600"/>
            <a:ext cx="9144000" cy="5143500"/>
          </a:xfrm>
          <a:prstGeom prst="rect">
            <a:avLst/>
          </a:prstGeom>
          <a:solidFill>
            <a:schemeClr val="lt1">
              <a:alpha val="2356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10"/>
          <p:cNvSpPr/>
          <p:nvPr/>
        </p:nvSpPr>
        <p:spPr>
          <a:xfrm>
            <a:off x="4312400" y="3669275"/>
            <a:ext cx="4886400" cy="1051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4572000" y="3729575"/>
            <a:ext cx="3858900" cy="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5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/>
          <p:nvPr/>
        </p:nvSpPr>
        <p:spPr>
          <a:xfrm rot="5400000">
            <a:off x="-341212" y="-788137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52" name="Google Shape;52;p10"/>
          <p:cNvSpPr/>
          <p:nvPr/>
        </p:nvSpPr>
        <p:spPr>
          <a:xfrm rot="5400000">
            <a:off x="-436462" y="-1007212"/>
            <a:ext cx="3405900" cy="33024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2"/>
          <p:cNvSpPr txBox="1">
            <a:spLocks noGrp="1"/>
          </p:cNvSpPr>
          <p:nvPr>
            <p:ph type="ctrTitle"/>
          </p:nvPr>
        </p:nvSpPr>
        <p:spPr>
          <a:xfrm>
            <a:off x="3805750" y="2198675"/>
            <a:ext cx="43227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SAMaNET</a:t>
            </a:r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subTitle" idx="1"/>
          </p:nvPr>
        </p:nvSpPr>
        <p:spPr>
          <a:xfrm>
            <a:off x="894950" y="4154375"/>
            <a:ext cx="72336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Super Attenuators developments and Magnetic Noise mitigation for ET</a:t>
            </a:r>
            <a:endParaRPr i="1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F. Frasconi, F. Paoletti, I.Fiori, A.Paoli, F. Nocera, V. Dattilo, M. Tringali, A.Chincarini</a:t>
            </a:r>
            <a:endParaRPr/>
          </a:p>
        </p:txBody>
      </p:sp>
      <p:cxnSp>
        <p:nvCxnSpPr>
          <p:cNvPr id="220" name="Google Shape;220;p32"/>
          <p:cNvCxnSpPr/>
          <p:nvPr/>
        </p:nvCxnSpPr>
        <p:spPr>
          <a:xfrm>
            <a:off x="7402150" y="4016555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1"/>
          <p:cNvSpPr txBox="1">
            <a:spLocks noGrp="1"/>
          </p:cNvSpPr>
          <p:nvPr>
            <p:ph type="title"/>
          </p:nvPr>
        </p:nvSpPr>
        <p:spPr>
          <a:xfrm>
            <a:off x="1383600" y="2307450"/>
            <a:ext cx="6376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attivita gestionali</a:t>
            </a:r>
            <a:endParaRPr dirty="0"/>
          </a:p>
        </p:txBody>
      </p:sp>
      <p:sp>
        <p:nvSpPr>
          <p:cNvPr id="363" name="Google Shape;363;p41"/>
          <p:cNvSpPr txBox="1">
            <a:spLocks noGrp="1"/>
          </p:cNvSpPr>
          <p:nvPr>
            <p:ph type="title" idx="2"/>
          </p:nvPr>
        </p:nvSpPr>
        <p:spPr>
          <a:xfrm>
            <a:off x="1120875" y="8994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INFN-ricerca</a:t>
            </a:r>
            <a:endParaRPr/>
          </a:p>
        </p:txBody>
      </p:sp>
      <p:sp>
        <p:nvSpPr>
          <p:cNvPr id="364" name="Google Shape;364;p41"/>
          <p:cNvSpPr txBox="1">
            <a:spLocks noGrp="1"/>
          </p:cNvSpPr>
          <p:nvPr>
            <p:ph type="subTitle" idx="1"/>
          </p:nvPr>
        </p:nvSpPr>
        <p:spPr>
          <a:xfrm>
            <a:off x="734175" y="1166874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Specifiche di progetto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Decisioni strategiche</a:t>
            </a:r>
            <a:endParaRPr/>
          </a:p>
        </p:txBody>
      </p:sp>
      <p:sp>
        <p:nvSpPr>
          <p:cNvPr id="365" name="Google Shape;365;p41"/>
          <p:cNvSpPr txBox="1">
            <a:spLocks noGrp="1"/>
          </p:cNvSpPr>
          <p:nvPr>
            <p:ph type="title" idx="3"/>
          </p:nvPr>
        </p:nvSpPr>
        <p:spPr>
          <a:xfrm>
            <a:off x="595325" y="3477975"/>
            <a:ext cx="30105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INFN-amministrazione</a:t>
            </a:r>
            <a:endParaRPr dirty="0"/>
          </a:p>
        </p:txBody>
      </p:sp>
      <p:sp>
        <p:nvSpPr>
          <p:cNvPr id="366" name="Google Shape;366;p41"/>
          <p:cNvSpPr txBox="1">
            <a:spLocks noGrp="1"/>
          </p:cNvSpPr>
          <p:nvPr>
            <p:ph type="subTitle" idx="4"/>
          </p:nvPr>
        </p:nvSpPr>
        <p:spPr>
          <a:xfrm>
            <a:off x="734175" y="3747815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Supporto documentale, amministrativo e di formazione sugli strumenti INFN per il personale dell’azienda dedicato al progetto </a:t>
            </a:r>
            <a:endParaRPr dirty="0"/>
          </a:p>
        </p:txBody>
      </p:sp>
      <p:sp>
        <p:nvSpPr>
          <p:cNvPr id="367" name="Google Shape;367;p41"/>
          <p:cNvSpPr txBox="1">
            <a:spLocks noGrp="1"/>
          </p:cNvSpPr>
          <p:nvPr>
            <p:ph type="title" idx="5"/>
          </p:nvPr>
        </p:nvSpPr>
        <p:spPr>
          <a:xfrm>
            <a:off x="6063846" y="8994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Azienda</a:t>
            </a:r>
            <a:endParaRPr/>
          </a:p>
        </p:txBody>
      </p:sp>
      <p:sp>
        <p:nvSpPr>
          <p:cNvPr id="368" name="Google Shape;368;p41"/>
          <p:cNvSpPr txBox="1">
            <a:spLocks noGrp="1"/>
          </p:cNvSpPr>
          <p:nvPr>
            <p:ph type="subTitle" idx="6"/>
          </p:nvPr>
        </p:nvSpPr>
        <p:spPr>
          <a:xfrm>
            <a:off x="4987000" y="1166875"/>
            <a:ext cx="41130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Gestione del progetto in tutte le sue fasi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Personale amministrativo dedicato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Capitolato, RUP e gestione dei collaudi</a:t>
            </a:r>
            <a:endParaRPr/>
          </a:p>
        </p:txBody>
      </p:sp>
      <p:cxnSp>
        <p:nvCxnSpPr>
          <p:cNvPr id="369" name="Google Shape;369;p41"/>
          <p:cNvCxnSpPr>
            <a:stCxn id="368" idx="2"/>
            <a:endCxn id="366" idx="3"/>
          </p:cNvCxnSpPr>
          <p:nvPr/>
        </p:nvCxnSpPr>
        <p:spPr>
          <a:xfrm rot="5400000">
            <a:off x="4166500" y="1274575"/>
            <a:ext cx="2177400" cy="3576600"/>
          </a:xfrm>
          <a:prstGeom prst="curvedConnector2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370" name="Google Shape;370;p41"/>
          <p:cNvSpPr txBox="1">
            <a:spLocks noGrp="1"/>
          </p:cNvSpPr>
          <p:nvPr>
            <p:ph type="subTitle" idx="8"/>
          </p:nvPr>
        </p:nvSpPr>
        <p:spPr>
          <a:xfrm>
            <a:off x="3184175" y="752275"/>
            <a:ext cx="2057400" cy="1025400"/>
          </a:xfrm>
          <a:prstGeom prst="rect">
            <a:avLst/>
          </a:prstGeom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741B47"/>
                </a:solidFill>
              </a:rPr>
              <a:t>per SAMaNET </a:t>
            </a:r>
            <a:br>
              <a:rPr lang="en" b="1" dirty="0">
                <a:solidFill>
                  <a:srgbClr val="741B47"/>
                </a:solidFill>
              </a:rPr>
            </a:br>
            <a:r>
              <a:rPr lang="en" b="1" dirty="0">
                <a:solidFill>
                  <a:srgbClr val="741B47"/>
                </a:solidFill>
              </a:rPr>
              <a:t>sono previste </a:t>
            </a:r>
            <a:endParaRPr b="1" dirty="0">
              <a:solidFill>
                <a:srgbClr val="741B47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 dirty="0">
                <a:solidFill>
                  <a:srgbClr val="741B47"/>
                </a:solidFill>
              </a:rPr>
              <a:t>~12 gare</a:t>
            </a:r>
            <a:r>
              <a:rPr lang="en" b="1" dirty="0">
                <a:solidFill>
                  <a:srgbClr val="741B47"/>
                </a:solidFill>
              </a:rPr>
              <a:t> da aggiudicare in 1 anno !</a:t>
            </a:r>
            <a:endParaRPr b="1" dirty="0">
              <a:solidFill>
                <a:srgbClr val="741B47"/>
              </a:solidFill>
            </a:endParaRPr>
          </a:p>
        </p:txBody>
      </p:sp>
      <p:sp>
        <p:nvSpPr>
          <p:cNvPr id="371" name="Google Shape;371;p41"/>
          <p:cNvSpPr txBox="1">
            <a:spLocks noGrp="1"/>
          </p:cNvSpPr>
          <p:nvPr>
            <p:ph type="subTitle" idx="8"/>
          </p:nvPr>
        </p:nvSpPr>
        <p:spPr>
          <a:xfrm>
            <a:off x="4844375" y="3265250"/>
            <a:ext cx="4157100" cy="1727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980000"/>
                </a:solidFill>
              </a:rPr>
              <a:t>Necessaria associazione INFN per personale amministrativo, RUP &amp; direttore dei lavori forniti dall’azienda</a:t>
            </a:r>
            <a:endParaRPr sz="1200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980000"/>
                </a:solidFill>
              </a:rPr>
              <a:t>Necessaria formazione del personale esterno sugli strumenti di gara INFN</a:t>
            </a:r>
            <a:endParaRPr sz="1200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98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980000"/>
                </a:solidFill>
              </a:rPr>
              <a:t>Necessaria </a:t>
            </a:r>
            <a:r>
              <a:rPr lang="en" sz="1200" u="sng" dirty="0">
                <a:solidFill>
                  <a:srgbClr val="980000"/>
                </a:solidFill>
              </a:rPr>
              <a:t>nomina RUP esterno</a:t>
            </a:r>
            <a:r>
              <a:rPr lang="en" sz="1200" dirty="0">
                <a:solidFill>
                  <a:srgbClr val="980000"/>
                </a:solidFill>
              </a:rPr>
              <a:t> da parte del direttore (sezione o generale, in funzione dell’appalto)</a:t>
            </a:r>
            <a:endParaRPr sz="1200" dirty="0">
              <a:solidFill>
                <a:srgbClr val="98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713225" y="530575"/>
            <a:ext cx="6915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Infrastruttura di ricerca</a:t>
            </a:r>
            <a:endParaRPr sz="3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713225" y="1424150"/>
            <a:ext cx="7071600" cy="3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4325" algn="l" rtl="0">
              <a:spcBef>
                <a:spcPts val="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Centro di eccellenza e di aggregazione per lo sviluppo e caratterizzazione di elementi critici per l’interferometro gravitazionale ET</a:t>
            </a:r>
            <a:endParaRPr sz="1350"/>
          </a:p>
          <a:p>
            <a:pPr marL="457200" lvl="0" indent="-314325" algn="l" rtl="0">
              <a:spcBef>
                <a:spcPts val="100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Basata su di una grande sala sperimentale per la realizzazione di un modello in scala 1:1 dei futuri SuperAttenuatori di ET</a:t>
            </a:r>
            <a:endParaRPr sz="1350"/>
          </a:p>
          <a:p>
            <a:pPr marL="457200" lvl="0" indent="-314325" algn="l" rtl="0">
              <a:spcBef>
                <a:spcPts val="100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Sale sperimentali per la caratterizzazione di componenti attivi e passivi usati nella riduzione del rumore sismico ed elettromagnetico a bassa frequenza</a:t>
            </a:r>
            <a:endParaRPr sz="1350"/>
          </a:p>
          <a:p>
            <a:pPr marL="457200" lvl="0" indent="-314325" algn="l" rtl="0">
              <a:spcBef>
                <a:spcPts val="100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Sviluppo, test e validazione dei prototipi e delle soluzioni di mitigazione studiate </a:t>
            </a:r>
            <a:endParaRPr sz="1350"/>
          </a:p>
          <a:p>
            <a:pPr marL="457200" lvl="0" indent="-314325" algn="l" rtl="0">
              <a:spcBef>
                <a:spcPts val="100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Laboratori di supporto per lavorazioni accessorie alle misure (meccanica, elettronica, ottica, ecc.)</a:t>
            </a:r>
            <a:endParaRPr sz="1350"/>
          </a:p>
          <a:p>
            <a:pPr marL="457200" lvl="0" indent="-314325" algn="l" rtl="0">
              <a:spcBef>
                <a:spcPts val="1000"/>
              </a:spcBef>
              <a:spcAft>
                <a:spcPts val="0"/>
              </a:spcAft>
              <a:buSzPts val="1350"/>
              <a:buChar char="●"/>
            </a:pPr>
            <a:r>
              <a:rPr lang="en" sz="1350"/>
              <a:t>Infrastrutture sperimentali sinergiche con le prospettive di Advanced VIRGO post-O5 (possibilità di utilizzo della infrastruttura e della sua strumentazione per futuri miglioramenti d AdV)</a:t>
            </a:r>
            <a:endParaRPr sz="135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15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4"/>
          <p:cNvSpPr txBox="1">
            <a:spLocks noGrp="1"/>
          </p:cNvSpPr>
          <p:nvPr>
            <p:ph type="title"/>
          </p:nvPr>
        </p:nvSpPr>
        <p:spPr>
          <a:xfrm>
            <a:off x="4784875" y="2098184"/>
            <a:ext cx="34236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EGO @ 1500W</a:t>
            </a:r>
            <a:endParaRPr/>
          </a:p>
        </p:txBody>
      </p:sp>
      <p:sp>
        <p:nvSpPr>
          <p:cNvPr id="232" name="Google Shape;232;p34"/>
          <p:cNvSpPr txBox="1">
            <a:spLocks noGrp="1"/>
          </p:cNvSpPr>
          <p:nvPr>
            <p:ph type="title" idx="2"/>
          </p:nvPr>
        </p:nvSpPr>
        <p:spPr>
          <a:xfrm>
            <a:off x="5151175" y="1032009"/>
            <a:ext cx="30573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sito</a:t>
            </a:r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subTitle" idx="1"/>
          </p:nvPr>
        </p:nvSpPr>
        <p:spPr>
          <a:xfrm>
            <a:off x="4377475" y="3313800"/>
            <a:ext cx="3831000" cy="174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Nuovo edificio SAMaNET</a:t>
            </a:r>
            <a:endParaRPr sz="1800" b="1">
              <a:solidFill>
                <a:srgbClr val="FF0000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Capannone esistente</a:t>
            </a:r>
            <a:endParaRPr sz="150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T</a:t>
            </a:r>
            <a:r>
              <a:rPr lang="en" sz="1600"/>
              <a:t>e</a:t>
            </a:r>
            <a:r>
              <a:rPr lang="en" sz="1500"/>
              <a:t>rreno di proprietà INFN licenze costruttive rilasciate dal Comune di Cascina nel 2004</a:t>
            </a:r>
            <a:endParaRPr sz="1500"/>
          </a:p>
        </p:txBody>
      </p:sp>
      <p:cxnSp>
        <p:nvCxnSpPr>
          <p:cNvPr id="234" name="Google Shape;234;p34"/>
          <p:cNvCxnSpPr/>
          <p:nvPr/>
        </p:nvCxnSpPr>
        <p:spPr>
          <a:xfrm>
            <a:off x="7425248" y="3219806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35" name="Google Shape;235;p34"/>
          <p:cNvPicPr preferRelativeResize="0"/>
          <p:nvPr/>
        </p:nvPicPr>
        <p:blipFill rotWithShape="1">
          <a:blip r:embed="rId3">
            <a:alphaModFix/>
          </a:blip>
          <a:srcRect l="-10132" t="-3808" r="-5274" b="-11598"/>
          <a:stretch/>
        </p:blipFill>
        <p:spPr>
          <a:xfrm>
            <a:off x="-218524" y="-195600"/>
            <a:ext cx="5369700" cy="59358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cxnSp>
        <p:nvCxnSpPr>
          <p:cNvPr id="236" name="Google Shape;236;p34"/>
          <p:cNvCxnSpPr/>
          <p:nvPr/>
        </p:nvCxnSpPr>
        <p:spPr>
          <a:xfrm rot="10800000">
            <a:off x="2724025" y="1171475"/>
            <a:ext cx="2929200" cy="2226000"/>
          </a:xfrm>
          <a:prstGeom prst="straightConnector1">
            <a:avLst/>
          </a:prstGeom>
          <a:noFill/>
          <a:ln w="9525" cap="flat" cmpd="sng">
            <a:solidFill>
              <a:srgbClr val="374F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7" name="Google Shape;237;p34"/>
          <p:cNvCxnSpPr/>
          <p:nvPr/>
        </p:nvCxnSpPr>
        <p:spPr>
          <a:xfrm rot="10800000">
            <a:off x="2703425" y="2005925"/>
            <a:ext cx="2696100" cy="1979700"/>
          </a:xfrm>
          <a:prstGeom prst="straightConnector1">
            <a:avLst/>
          </a:prstGeom>
          <a:noFill/>
          <a:ln w="9525" cap="flat" cmpd="sng">
            <a:solidFill>
              <a:srgbClr val="374F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xfrm>
            <a:off x="5223550" y="1132209"/>
            <a:ext cx="34236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Caratteristiche dell’area selezionata</a:t>
            </a:r>
            <a:endParaRPr sz="2000"/>
          </a:p>
        </p:txBody>
      </p:sp>
      <p:sp>
        <p:nvSpPr>
          <p:cNvPr id="243" name="Google Shape;243;p35"/>
          <p:cNvSpPr txBox="1">
            <a:spLocks noGrp="1"/>
          </p:cNvSpPr>
          <p:nvPr>
            <p:ph type="title" idx="2"/>
          </p:nvPr>
        </p:nvSpPr>
        <p:spPr>
          <a:xfrm>
            <a:off x="5455975" y="270000"/>
            <a:ext cx="3322500" cy="8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North side @1500 W </a:t>
            </a:r>
            <a:endParaRPr sz="3400"/>
          </a:p>
        </p:txBody>
      </p:sp>
      <p:sp>
        <p:nvSpPr>
          <p:cNvPr id="244" name="Google Shape;244;p35"/>
          <p:cNvSpPr txBox="1">
            <a:spLocks noGrp="1"/>
          </p:cNvSpPr>
          <p:nvPr>
            <p:ph type="subTitle" idx="1"/>
          </p:nvPr>
        </p:nvSpPr>
        <p:spPr>
          <a:xfrm>
            <a:off x="5118225" y="2070600"/>
            <a:ext cx="3874800" cy="263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Facile accesso dall’esterno (nessuna necessità di passaggio dall’ingresso principale di EGO); </a:t>
            </a:r>
            <a:endParaRPr sz="150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Minimo impatto sull’attività scientifica e il data taking con ITF durante la costruzione dell’edificio;</a:t>
            </a:r>
            <a:endParaRPr sz="1500"/>
          </a:p>
          <a:p>
            <a:pPr marL="457200" lvl="0" indent="-323850" algn="l" rtl="0">
              <a:spcBef>
                <a:spcPts val="1000"/>
              </a:spcBef>
              <a:spcAft>
                <a:spcPts val="0"/>
              </a:spcAft>
              <a:buSzPts val="1500"/>
              <a:buAutoNum type="arabicPeriod"/>
            </a:pPr>
            <a:r>
              <a:rPr lang="en" sz="1500"/>
              <a:t>Possibilità di connettere facilmente la nuova area con quella esistente di EGO: cancello esistente e passerella realizzabile.</a:t>
            </a:r>
            <a:endParaRPr sz="1500"/>
          </a:p>
        </p:txBody>
      </p:sp>
      <p:pic>
        <p:nvPicPr>
          <p:cNvPr id="245" name="Google Shape;2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100" y="786700"/>
            <a:ext cx="4918075" cy="342829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5"/>
          <p:cNvSpPr/>
          <p:nvPr/>
        </p:nvSpPr>
        <p:spPr>
          <a:xfrm rot="2700000">
            <a:off x="1780255" y="1025609"/>
            <a:ext cx="415355" cy="701733"/>
          </a:xfrm>
          <a:prstGeom prst="downArrow">
            <a:avLst>
              <a:gd name="adj1" fmla="val 50000"/>
              <a:gd name="adj2" fmla="val 58340"/>
            </a:avLst>
          </a:prstGeom>
          <a:solidFill>
            <a:srgbClr val="CC0000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5"/>
          <p:cNvSpPr/>
          <p:nvPr/>
        </p:nvSpPr>
        <p:spPr>
          <a:xfrm>
            <a:off x="1986750" y="1616825"/>
            <a:ext cx="1620975" cy="1049475"/>
          </a:xfrm>
          <a:custGeom>
            <a:avLst/>
            <a:gdLst/>
            <a:ahLst/>
            <a:cxnLst/>
            <a:rect l="l" t="t" r="r" b="b"/>
            <a:pathLst>
              <a:path w="64839" h="41979" extrusionOk="0">
                <a:moveTo>
                  <a:pt x="49876" y="0"/>
                </a:moveTo>
                <a:lnTo>
                  <a:pt x="64839" y="41979"/>
                </a:lnTo>
                <a:lnTo>
                  <a:pt x="6234" y="22029"/>
                </a:lnTo>
                <a:lnTo>
                  <a:pt x="0" y="20366"/>
                </a:lnTo>
              </a:path>
            </a:pathLst>
          </a:custGeom>
          <a:noFill/>
          <a:ln w="38100" cap="flat" cmpd="sng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2" name="Google Shape;252;p36"/>
          <p:cNvCxnSpPr/>
          <p:nvPr/>
        </p:nvCxnSpPr>
        <p:spPr>
          <a:xfrm>
            <a:off x="116725" y="3865120"/>
            <a:ext cx="38457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53" name="Google Shape;25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69218">
            <a:off x="-406297" y="-321438"/>
            <a:ext cx="4657743" cy="3197872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6"/>
          <p:cNvSpPr/>
          <p:nvPr/>
        </p:nvSpPr>
        <p:spPr>
          <a:xfrm>
            <a:off x="1297025" y="0"/>
            <a:ext cx="3540900" cy="3168900"/>
          </a:xfrm>
          <a:prstGeom prst="rect">
            <a:avLst/>
          </a:prstGeom>
          <a:solidFill>
            <a:srgbClr val="FFFF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5" name="Google Shape;255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9340" y="2419584"/>
            <a:ext cx="1152955" cy="2609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95437" y="2411904"/>
            <a:ext cx="1796788" cy="2663601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xfrm>
            <a:off x="4260300" y="530725"/>
            <a:ext cx="5195400" cy="52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Sala SA</a:t>
            </a:r>
            <a:endParaRPr sz="3400"/>
          </a:p>
        </p:txBody>
      </p:sp>
      <p:sp>
        <p:nvSpPr>
          <p:cNvPr id="258" name="Google Shape;258;p36"/>
          <p:cNvSpPr txBox="1"/>
          <p:nvPr/>
        </p:nvSpPr>
        <p:spPr>
          <a:xfrm>
            <a:off x="4282200" y="1544100"/>
            <a:ext cx="3876000" cy="3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grande sala sperimentale</a:t>
            </a:r>
            <a:endParaRPr sz="2000" b="1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259" name="Google Shape;259;p36"/>
          <p:cNvSpPr txBox="1"/>
          <p:nvPr/>
        </p:nvSpPr>
        <p:spPr>
          <a:xfrm>
            <a:off x="4282200" y="1865525"/>
            <a:ext cx="4593600" cy="31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Struttura parzialmente interrata</a:t>
            </a:r>
            <a:endParaRPr sz="17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Ospita due torri da vuoto per SA scala 1:1</a:t>
            </a:r>
            <a:endParaRPr sz="17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Ospita i sistemi per il vuoto</a:t>
            </a:r>
            <a:endParaRPr sz="17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Predisposizione  per la caratterizzazione  e i test del payload criogenico</a:t>
            </a:r>
            <a:endParaRPr sz="17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dirty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Camera pulita per l’installazione dei componenti ottici e a contaminazione  controllata </a:t>
            </a:r>
            <a:endParaRPr sz="1700"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60" name="Google Shape;260;p36"/>
          <p:cNvCxnSpPr/>
          <p:nvPr/>
        </p:nvCxnSpPr>
        <p:spPr>
          <a:xfrm>
            <a:off x="4399541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1" name="Google Shape;261;p36"/>
          <p:cNvSpPr/>
          <p:nvPr/>
        </p:nvSpPr>
        <p:spPr>
          <a:xfrm rot="5400000" flipH="1">
            <a:off x="-214263" y="3867600"/>
            <a:ext cx="1355400" cy="13143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cxnSp>
        <p:nvCxnSpPr>
          <p:cNvPr id="262" name="Google Shape;262;p36"/>
          <p:cNvCxnSpPr/>
          <p:nvPr/>
        </p:nvCxnSpPr>
        <p:spPr>
          <a:xfrm flipH="1">
            <a:off x="2814550" y="4380800"/>
            <a:ext cx="1447800" cy="42000"/>
          </a:xfrm>
          <a:prstGeom prst="straightConnector1">
            <a:avLst/>
          </a:prstGeom>
          <a:noFill/>
          <a:ln w="9525" cap="flat" cmpd="sng">
            <a:solidFill>
              <a:srgbClr val="374F66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69218">
            <a:off x="-406297" y="-321438"/>
            <a:ext cx="4657743" cy="3197872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7"/>
          <p:cNvSpPr/>
          <p:nvPr/>
        </p:nvSpPr>
        <p:spPr>
          <a:xfrm>
            <a:off x="0" y="0"/>
            <a:ext cx="1329300" cy="3644700"/>
          </a:xfrm>
          <a:prstGeom prst="rect">
            <a:avLst/>
          </a:prstGeom>
          <a:solidFill>
            <a:srgbClr val="FFFF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7"/>
          <p:cNvSpPr txBox="1">
            <a:spLocks noGrp="1"/>
          </p:cNvSpPr>
          <p:nvPr>
            <p:ph type="title"/>
          </p:nvPr>
        </p:nvSpPr>
        <p:spPr>
          <a:xfrm>
            <a:off x="4260300" y="530725"/>
            <a:ext cx="5195400" cy="528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MN e lab</a:t>
            </a:r>
            <a:endParaRPr sz="3400"/>
          </a:p>
        </p:txBody>
      </p:sp>
      <p:sp>
        <p:nvSpPr>
          <p:cNvPr id="270" name="Google Shape;270;p37"/>
          <p:cNvSpPr txBox="1"/>
          <p:nvPr/>
        </p:nvSpPr>
        <p:spPr>
          <a:xfrm>
            <a:off x="4282200" y="1524013"/>
            <a:ext cx="3876000" cy="33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due sale sperimentali</a:t>
            </a:r>
            <a:endParaRPr sz="2000" b="1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271" name="Google Shape;271;p37"/>
          <p:cNvSpPr txBox="1"/>
          <p:nvPr/>
        </p:nvSpPr>
        <p:spPr>
          <a:xfrm>
            <a:off x="4282200" y="1865525"/>
            <a:ext cx="4861800" cy="31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Camera anecoica HF per caratterizzare elementi attivi [4x4x4 m]</a:t>
            </a:r>
            <a:endParaRPr sz="17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Camera di iniezione DC - 10 kHz a contaminazione controllata per componenti passivi</a:t>
            </a:r>
            <a:endParaRPr sz="17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+</a:t>
            </a:r>
            <a:endParaRPr sz="40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Laboratori di supporto: meccanica, elettronica, ottica</a:t>
            </a:r>
            <a:endParaRPr sz="17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Uffici, sale controllo, spazi tecnici</a:t>
            </a:r>
            <a:endParaRPr sz="17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cxnSp>
        <p:nvCxnSpPr>
          <p:cNvPr id="272" name="Google Shape;272;p37"/>
          <p:cNvCxnSpPr/>
          <p:nvPr/>
        </p:nvCxnSpPr>
        <p:spPr>
          <a:xfrm>
            <a:off x="4399541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3" name="Google Shape;273;p37"/>
          <p:cNvSpPr/>
          <p:nvPr/>
        </p:nvSpPr>
        <p:spPr>
          <a:xfrm rot="5400000" flipH="1">
            <a:off x="-214263" y="3867600"/>
            <a:ext cx="1355400" cy="13143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274" name="Google Shape;274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171372">
            <a:off x="427612" y="3151526"/>
            <a:ext cx="3514725" cy="2266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37"/>
          <p:cNvSpPr/>
          <p:nvPr/>
        </p:nvSpPr>
        <p:spPr>
          <a:xfrm>
            <a:off x="27900" y="2425425"/>
            <a:ext cx="3876000" cy="1143300"/>
          </a:xfrm>
          <a:prstGeom prst="rect">
            <a:avLst/>
          </a:prstGeom>
          <a:solidFill>
            <a:srgbClr val="FFFFFF">
              <a:alpha val="73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6" name="Google Shape;276;p37"/>
          <p:cNvCxnSpPr/>
          <p:nvPr/>
        </p:nvCxnSpPr>
        <p:spPr>
          <a:xfrm flipH="1">
            <a:off x="1906525" y="2146575"/>
            <a:ext cx="2393100" cy="1764000"/>
          </a:xfrm>
          <a:prstGeom prst="straightConnector1">
            <a:avLst/>
          </a:prstGeom>
          <a:noFill/>
          <a:ln w="9525" cap="flat" cmpd="sng">
            <a:solidFill>
              <a:srgbClr val="374F6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7" name="Google Shape;277;p37"/>
          <p:cNvCxnSpPr/>
          <p:nvPr/>
        </p:nvCxnSpPr>
        <p:spPr>
          <a:xfrm flipH="1">
            <a:off x="3087175" y="2775625"/>
            <a:ext cx="1186500" cy="1199700"/>
          </a:xfrm>
          <a:prstGeom prst="straightConnector1">
            <a:avLst/>
          </a:prstGeom>
          <a:noFill/>
          <a:ln w="9525" cap="flat" cmpd="sng">
            <a:solidFill>
              <a:srgbClr val="374F66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78" name="Google Shape;278;p37"/>
          <p:cNvPicPr preferRelativeResize="0"/>
          <p:nvPr/>
        </p:nvPicPr>
        <p:blipFill rotWithShape="1">
          <a:blip r:embed="rId5">
            <a:alphaModFix/>
          </a:blip>
          <a:srcRect r="14987"/>
          <a:stretch/>
        </p:blipFill>
        <p:spPr>
          <a:xfrm>
            <a:off x="1275930" y="3708900"/>
            <a:ext cx="809096" cy="6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7"/>
          <p:cNvPicPr preferRelativeResize="0"/>
          <p:nvPr/>
        </p:nvPicPr>
        <p:blipFill rotWithShape="1">
          <a:blip r:embed="rId6">
            <a:alphaModFix/>
          </a:blip>
          <a:srcRect l="11202" r="7503"/>
          <a:stretch/>
        </p:blipFill>
        <p:spPr>
          <a:xfrm>
            <a:off x="2687977" y="3693825"/>
            <a:ext cx="747300" cy="6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8"/>
          <p:cNvSpPr txBox="1">
            <a:spLocks noGrp="1"/>
          </p:cNvSpPr>
          <p:nvPr>
            <p:ph type="title" idx="8"/>
          </p:nvPr>
        </p:nvSpPr>
        <p:spPr>
          <a:xfrm>
            <a:off x="6215127" y="1830575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Laboratori</a:t>
            </a:r>
            <a:endParaRPr sz="2000"/>
          </a:p>
        </p:txBody>
      </p:sp>
      <p:sp>
        <p:nvSpPr>
          <p:cNvPr id="285" name="Google Shape;285;p38"/>
          <p:cNvSpPr txBox="1">
            <a:spLocks noGrp="1"/>
          </p:cNvSpPr>
          <p:nvPr>
            <p:ph type="title"/>
          </p:nvPr>
        </p:nvSpPr>
        <p:spPr>
          <a:xfrm>
            <a:off x="1043779" y="1830575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Gestionali</a:t>
            </a:r>
            <a:endParaRPr sz="2000"/>
          </a:p>
        </p:txBody>
      </p:sp>
      <p:sp>
        <p:nvSpPr>
          <p:cNvPr id="286" name="Google Shape;286;p38"/>
          <p:cNvSpPr txBox="1">
            <a:spLocks noGrp="1"/>
          </p:cNvSpPr>
          <p:nvPr>
            <p:ph type="subTitle" idx="1"/>
          </p:nvPr>
        </p:nvSpPr>
        <p:spPr>
          <a:xfrm>
            <a:off x="1059229" y="2140283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625</a:t>
            </a:r>
            <a:endParaRPr sz="1800"/>
          </a:p>
        </p:txBody>
      </p:sp>
      <p:sp>
        <p:nvSpPr>
          <p:cNvPr id="287" name="Google Shape;287;p38"/>
          <p:cNvSpPr txBox="1">
            <a:spLocks noGrp="1"/>
          </p:cNvSpPr>
          <p:nvPr>
            <p:ph type="title" idx="2"/>
          </p:nvPr>
        </p:nvSpPr>
        <p:spPr>
          <a:xfrm>
            <a:off x="1043779" y="3280851"/>
            <a:ext cx="18975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Edificio</a:t>
            </a:r>
            <a:endParaRPr sz="2000"/>
          </a:p>
        </p:txBody>
      </p:sp>
      <p:sp>
        <p:nvSpPr>
          <p:cNvPr id="288" name="Google Shape;288;p38"/>
          <p:cNvSpPr txBox="1">
            <a:spLocks noGrp="1"/>
          </p:cNvSpPr>
          <p:nvPr>
            <p:ph type="subTitle" idx="3"/>
          </p:nvPr>
        </p:nvSpPr>
        <p:spPr>
          <a:xfrm>
            <a:off x="1059229" y="36144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2640</a:t>
            </a:r>
            <a:endParaRPr sz="1800"/>
          </a:p>
        </p:txBody>
      </p:sp>
      <p:sp>
        <p:nvSpPr>
          <p:cNvPr id="289" name="Google Shape;289;p38"/>
          <p:cNvSpPr txBox="1">
            <a:spLocks noGrp="1"/>
          </p:cNvSpPr>
          <p:nvPr>
            <p:ph type="title" idx="4"/>
          </p:nvPr>
        </p:nvSpPr>
        <p:spPr>
          <a:xfrm>
            <a:off x="3631360" y="1830575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SA</a:t>
            </a:r>
            <a:endParaRPr sz="2000"/>
          </a:p>
        </p:txBody>
      </p:sp>
      <p:sp>
        <p:nvSpPr>
          <p:cNvPr id="290" name="Google Shape;290;p38"/>
          <p:cNvSpPr txBox="1">
            <a:spLocks noGrp="1"/>
          </p:cNvSpPr>
          <p:nvPr>
            <p:ph type="subTitle" idx="5"/>
          </p:nvPr>
        </p:nvSpPr>
        <p:spPr>
          <a:xfrm>
            <a:off x="3639010" y="214027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1050</a:t>
            </a:r>
            <a:endParaRPr sz="1800"/>
          </a:p>
        </p:txBody>
      </p:sp>
      <p:sp>
        <p:nvSpPr>
          <p:cNvPr id="291" name="Google Shape;291;p38"/>
          <p:cNvSpPr txBox="1">
            <a:spLocks noGrp="1"/>
          </p:cNvSpPr>
          <p:nvPr>
            <p:ph type="title" idx="6"/>
          </p:nvPr>
        </p:nvSpPr>
        <p:spPr>
          <a:xfrm>
            <a:off x="3631360" y="3280851"/>
            <a:ext cx="18819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MN</a:t>
            </a:r>
            <a:endParaRPr sz="2000"/>
          </a:p>
        </p:txBody>
      </p:sp>
      <p:sp>
        <p:nvSpPr>
          <p:cNvPr id="292" name="Google Shape;292;p38"/>
          <p:cNvSpPr txBox="1">
            <a:spLocks noGrp="1"/>
          </p:cNvSpPr>
          <p:nvPr>
            <p:ph type="subTitle" idx="7"/>
          </p:nvPr>
        </p:nvSpPr>
        <p:spPr>
          <a:xfrm>
            <a:off x="3639010" y="36144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1070</a:t>
            </a:r>
            <a:endParaRPr sz="1800"/>
          </a:p>
        </p:txBody>
      </p:sp>
      <p:sp>
        <p:nvSpPr>
          <p:cNvPr id="293" name="Google Shape;293;p38"/>
          <p:cNvSpPr txBox="1">
            <a:spLocks noGrp="1"/>
          </p:cNvSpPr>
          <p:nvPr>
            <p:ph type="subTitle" idx="9"/>
          </p:nvPr>
        </p:nvSpPr>
        <p:spPr>
          <a:xfrm>
            <a:off x="6219627" y="214027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380</a:t>
            </a:r>
            <a:endParaRPr sz="1800"/>
          </a:p>
        </p:txBody>
      </p:sp>
      <p:sp>
        <p:nvSpPr>
          <p:cNvPr id="294" name="Google Shape;294;p38"/>
          <p:cNvSpPr txBox="1">
            <a:spLocks noGrp="1"/>
          </p:cNvSpPr>
          <p:nvPr>
            <p:ph type="title" idx="13"/>
          </p:nvPr>
        </p:nvSpPr>
        <p:spPr>
          <a:xfrm>
            <a:off x="6215127" y="3280851"/>
            <a:ext cx="1875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infrastr</a:t>
            </a:r>
            <a:endParaRPr sz="2000"/>
          </a:p>
        </p:txBody>
      </p:sp>
      <p:sp>
        <p:nvSpPr>
          <p:cNvPr id="295" name="Google Shape;295;p38"/>
          <p:cNvSpPr txBox="1">
            <a:spLocks noGrp="1"/>
          </p:cNvSpPr>
          <p:nvPr>
            <p:ph type="subTitle" idx="14"/>
          </p:nvPr>
        </p:nvSpPr>
        <p:spPr>
          <a:xfrm>
            <a:off x="6219627" y="361444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550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96" name="Google Shape;296;p38"/>
          <p:cNvSpPr txBox="1">
            <a:spLocks noGrp="1"/>
          </p:cNvSpPr>
          <p:nvPr>
            <p:ph type="title" idx="15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costi (k€)</a:t>
            </a:r>
            <a:endParaRPr sz="3400"/>
          </a:p>
        </p:txBody>
      </p:sp>
      <p:cxnSp>
        <p:nvCxnSpPr>
          <p:cNvPr id="297" name="Google Shape;297;p38"/>
          <p:cNvCxnSpPr/>
          <p:nvPr/>
        </p:nvCxnSpPr>
        <p:spPr>
          <a:xfrm>
            <a:off x="5857175" y="1371625"/>
            <a:ext cx="0" cy="3233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8" name="Google Shape;298;p38"/>
          <p:cNvCxnSpPr/>
          <p:nvPr/>
        </p:nvCxnSpPr>
        <p:spPr>
          <a:xfrm>
            <a:off x="3128825" y="1362725"/>
            <a:ext cx="0" cy="3242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9" name="Google Shape;299;p38"/>
          <p:cNvCxnSpPr/>
          <p:nvPr/>
        </p:nvCxnSpPr>
        <p:spPr>
          <a:xfrm rot="10800000" flipH="1">
            <a:off x="779625" y="2963163"/>
            <a:ext cx="7941600" cy="2340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0" name="Google Shape;300;p38"/>
          <p:cNvCxnSpPr/>
          <p:nvPr/>
        </p:nvCxnSpPr>
        <p:spPr>
          <a:xfrm>
            <a:off x="4248450" y="1263460"/>
            <a:ext cx="647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Google Shape;301;p38"/>
          <p:cNvSpPr txBox="1"/>
          <p:nvPr/>
        </p:nvSpPr>
        <p:spPr>
          <a:xfrm>
            <a:off x="779625" y="4657950"/>
            <a:ext cx="7735200" cy="400200"/>
          </a:xfrm>
          <a:prstGeom prst="rect">
            <a:avLst/>
          </a:prstGeom>
          <a:solidFill>
            <a:srgbClr val="435D7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6315 k€ + IVA = </a:t>
            </a:r>
            <a:r>
              <a:rPr lang="en" sz="2000" b="1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7704 </a:t>
            </a:r>
            <a:r>
              <a:rPr lang="en" sz="2000" b="1">
                <a:solidFill>
                  <a:schemeClr val="accent5"/>
                </a:solidFill>
                <a:latin typeface="Questrial"/>
                <a:ea typeface="Questrial"/>
                <a:cs typeface="Questrial"/>
                <a:sym typeface="Questrial"/>
              </a:rPr>
              <a:t>k€</a:t>
            </a:r>
            <a:endParaRPr sz="2000" b="1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39"/>
          <p:cNvGrpSpPr/>
          <p:nvPr/>
        </p:nvGrpSpPr>
        <p:grpSpPr>
          <a:xfrm>
            <a:off x="321488" y="2396281"/>
            <a:ext cx="8314721" cy="1237009"/>
            <a:chOff x="321488" y="2396281"/>
            <a:chExt cx="8314721" cy="1237009"/>
          </a:xfrm>
        </p:grpSpPr>
        <p:grpSp>
          <p:nvGrpSpPr>
            <p:cNvPr id="307" name="Google Shape;307;p39"/>
            <p:cNvGrpSpPr/>
            <p:nvPr/>
          </p:nvGrpSpPr>
          <p:grpSpPr>
            <a:xfrm>
              <a:off x="321488" y="2396281"/>
              <a:ext cx="8314721" cy="1237009"/>
              <a:chOff x="321488" y="2396281"/>
              <a:chExt cx="8314721" cy="1237009"/>
            </a:xfrm>
          </p:grpSpPr>
          <p:sp>
            <p:nvSpPr>
              <p:cNvPr id="308" name="Google Shape;308;p39"/>
              <p:cNvSpPr/>
              <p:nvPr/>
            </p:nvSpPr>
            <p:spPr>
              <a:xfrm>
                <a:off x="321488" y="2396281"/>
                <a:ext cx="6554021" cy="1227264"/>
              </a:xfrm>
              <a:custGeom>
                <a:avLst/>
                <a:gdLst/>
                <a:ahLst/>
                <a:cxnLst/>
                <a:rect l="l" t="t" r="r" b="b"/>
                <a:pathLst>
                  <a:path w="42616" h="7980" extrusionOk="0">
                    <a:moveTo>
                      <a:pt x="4324" y="1"/>
                    </a:moveTo>
                    <a:cubicBezTo>
                      <a:pt x="3159" y="1"/>
                      <a:pt x="1997" y="512"/>
                      <a:pt x="1246" y="1424"/>
                    </a:cubicBezTo>
                    <a:cubicBezTo>
                      <a:pt x="180" y="2720"/>
                      <a:pt x="1" y="4577"/>
                      <a:pt x="867" y="6031"/>
                    </a:cubicBezTo>
                    <a:cubicBezTo>
                      <a:pt x="1600" y="7262"/>
                      <a:pt x="2935" y="7980"/>
                      <a:pt x="4331" y="7980"/>
                    </a:cubicBezTo>
                    <a:cubicBezTo>
                      <a:pt x="4576" y="7980"/>
                      <a:pt x="4822" y="7958"/>
                      <a:pt x="5067" y="7913"/>
                    </a:cubicBezTo>
                    <a:cubicBezTo>
                      <a:pt x="6219" y="7700"/>
                      <a:pt x="7170" y="6971"/>
                      <a:pt x="7733" y="6006"/>
                    </a:cubicBezTo>
                    <a:cubicBezTo>
                      <a:pt x="8105" y="5370"/>
                      <a:pt x="8773" y="4970"/>
                      <a:pt x="9508" y="4970"/>
                    </a:cubicBezTo>
                    <a:lnTo>
                      <a:pt x="10488" y="4970"/>
                    </a:lnTo>
                    <a:cubicBezTo>
                      <a:pt x="11237" y="4970"/>
                      <a:pt x="11919" y="5376"/>
                      <a:pt x="12300" y="6020"/>
                    </a:cubicBezTo>
                    <a:lnTo>
                      <a:pt x="12307" y="6031"/>
                    </a:lnTo>
                    <a:cubicBezTo>
                      <a:pt x="13039" y="7262"/>
                      <a:pt x="14375" y="7980"/>
                      <a:pt x="15771" y="7980"/>
                    </a:cubicBezTo>
                    <a:cubicBezTo>
                      <a:pt x="16016" y="7980"/>
                      <a:pt x="16262" y="7958"/>
                      <a:pt x="16507" y="7913"/>
                    </a:cubicBezTo>
                    <a:cubicBezTo>
                      <a:pt x="17658" y="7700"/>
                      <a:pt x="18610" y="6971"/>
                      <a:pt x="19173" y="6006"/>
                    </a:cubicBezTo>
                    <a:cubicBezTo>
                      <a:pt x="19545" y="5370"/>
                      <a:pt x="20213" y="4970"/>
                      <a:pt x="20946" y="4970"/>
                    </a:cubicBezTo>
                    <a:lnTo>
                      <a:pt x="21928" y="4970"/>
                    </a:lnTo>
                    <a:cubicBezTo>
                      <a:pt x="22677" y="4970"/>
                      <a:pt x="23359" y="5376"/>
                      <a:pt x="23740" y="6020"/>
                    </a:cubicBezTo>
                    <a:lnTo>
                      <a:pt x="23747" y="6031"/>
                    </a:lnTo>
                    <a:cubicBezTo>
                      <a:pt x="24479" y="7262"/>
                      <a:pt x="25815" y="7980"/>
                      <a:pt x="27210" y="7980"/>
                    </a:cubicBezTo>
                    <a:cubicBezTo>
                      <a:pt x="27454" y="7980"/>
                      <a:pt x="27700" y="7958"/>
                      <a:pt x="27945" y="7913"/>
                    </a:cubicBezTo>
                    <a:cubicBezTo>
                      <a:pt x="29098" y="7700"/>
                      <a:pt x="30048" y="6971"/>
                      <a:pt x="30613" y="6006"/>
                    </a:cubicBezTo>
                    <a:cubicBezTo>
                      <a:pt x="30985" y="5370"/>
                      <a:pt x="31652" y="4970"/>
                      <a:pt x="32388" y="4970"/>
                    </a:cubicBezTo>
                    <a:lnTo>
                      <a:pt x="33368" y="4970"/>
                    </a:lnTo>
                    <a:cubicBezTo>
                      <a:pt x="34117" y="4970"/>
                      <a:pt x="34799" y="5376"/>
                      <a:pt x="35180" y="6020"/>
                    </a:cubicBezTo>
                    <a:lnTo>
                      <a:pt x="35187" y="6031"/>
                    </a:lnTo>
                    <a:cubicBezTo>
                      <a:pt x="35920" y="7262"/>
                      <a:pt x="37255" y="7980"/>
                      <a:pt x="38651" y="7980"/>
                    </a:cubicBezTo>
                    <a:cubicBezTo>
                      <a:pt x="38896" y="7980"/>
                      <a:pt x="39142" y="7958"/>
                      <a:pt x="39387" y="7913"/>
                    </a:cubicBezTo>
                    <a:cubicBezTo>
                      <a:pt x="41256" y="7567"/>
                      <a:pt x="42594" y="5866"/>
                      <a:pt x="42615" y="3993"/>
                    </a:cubicBezTo>
                    <a:cubicBezTo>
                      <a:pt x="42599" y="2323"/>
                      <a:pt x="41557" y="833"/>
                      <a:pt x="39994" y="246"/>
                    </a:cubicBezTo>
                    <a:cubicBezTo>
                      <a:pt x="39559" y="81"/>
                      <a:pt x="39100" y="2"/>
                      <a:pt x="38642" y="2"/>
                    </a:cubicBezTo>
                    <a:cubicBezTo>
                      <a:pt x="37477" y="2"/>
                      <a:pt x="36315" y="513"/>
                      <a:pt x="35565" y="1426"/>
                    </a:cubicBezTo>
                    <a:cubicBezTo>
                      <a:pt x="35428" y="1592"/>
                      <a:pt x="35304" y="1770"/>
                      <a:pt x="35195" y="1957"/>
                    </a:cubicBezTo>
                    <a:cubicBezTo>
                      <a:pt x="34817" y="2606"/>
                      <a:pt x="34133" y="3018"/>
                      <a:pt x="33382" y="3018"/>
                    </a:cubicBezTo>
                    <a:lnTo>
                      <a:pt x="32420" y="3018"/>
                    </a:lnTo>
                    <a:cubicBezTo>
                      <a:pt x="31683" y="3018"/>
                      <a:pt x="30996" y="2632"/>
                      <a:pt x="30624" y="1994"/>
                    </a:cubicBezTo>
                    <a:cubicBezTo>
                      <a:pt x="30157" y="1190"/>
                      <a:pt x="29425" y="572"/>
                      <a:pt x="28556" y="244"/>
                    </a:cubicBezTo>
                    <a:cubicBezTo>
                      <a:pt x="28121" y="80"/>
                      <a:pt x="27663" y="1"/>
                      <a:pt x="27205" y="1"/>
                    </a:cubicBezTo>
                    <a:cubicBezTo>
                      <a:pt x="26039" y="1"/>
                      <a:pt x="24877" y="513"/>
                      <a:pt x="24125" y="1426"/>
                    </a:cubicBezTo>
                    <a:cubicBezTo>
                      <a:pt x="23989" y="1592"/>
                      <a:pt x="23865" y="1770"/>
                      <a:pt x="23755" y="1957"/>
                    </a:cubicBezTo>
                    <a:cubicBezTo>
                      <a:pt x="23377" y="2606"/>
                      <a:pt x="22695" y="3018"/>
                      <a:pt x="21944" y="3018"/>
                    </a:cubicBezTo>
                    <a:lnTo>
                      <a:pt x="20981" y="3018"/>
                    </a:lnTo>
                    <a:cubicBezTo>
                      <a:pt x="20243" y="3018"/>
                      <a:pt x="19556" y="2632"/>
                      <a:pt x="19185" y="1994"/>
                    </a:cubicBezTo>
                    <a:cubicBezTo>
                      <a:pt x="18717" y="1190"/>
                      <a:pt x="17987" y="572"/>
                      <a:pt x="17116" y="244"/>
                    </a:cubicBezTo>
                    <a:cubicBezTo>
                      <a:pt x="16681" y="80"/>
                      <a:pt x="16223" y="1"/>
                      <a:pt x="15766" y="1"/>
                    </a:cubicBezTo>
                    <a:cubicBezTo>
                      <a:pt x="14600" y="1"/>
                      <a:pt x="13437" y="513"/>
                      <a:pt x="12686" y="1426"/>
                    </a:cubicBezTo>
                    <a:cubicBezTo>
                      <a:pt x="12549" y="1592"/>
                      <a:pt x="12425" y="1770"/>
                      <a:pt x="12316" y="1957"/>
                    </a:cubicBezTo>
                    <a:cubicBezTo>
                      <a:pt x="11937" y="2606"/>
                      <a:pt x="11255" y="3016"/>
                      <a:pt x="10504" y="3016"/>
                    </a:cubicBezTo>
                    <a:lnTo>
                      <a:pt x="9541" y="3016"/>
                    </a:lnTo>
                    <a:cubicBezTo>
                      <a:pt x="8805" y="3016"/>
                      <a:pt x="8116" y="2632"/>
                      <a:pt x="7745" y="1994"/>
                    </a:cubicBezTo>
                    <a:cubicBezTo>
                      <a:pt x="7277" y="1190"/>
                      <a:pt x="6547" y="572"/>
                      <a:pt x="5676" y="244"/>
                    </a:cubicBezTo>
                    <a:cubicBezTo>
                      <a:pt x="5241" y="80"/>
                      <a:pt x="4782" y="1"/>
                      <a:pt x="432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9"/>
              <p:cNvSpPr/>
              <p:nvPr/>
            </p:nvSpPr>
            <p:spPr>
              <a:xfrm>
                <a:off x="437292" y="2464256"/>
                <a:ext cx="1091773" cy="1091927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00" extrusionOk="0">
                    <a:moveTo>
                      <a:pt x="3550" y="1"/>
                    </a:moveTo>
                    <a:cubicBezTo>
                      <a:pt x="1589" y="1"/>
                      <a:pt x="0" y="1589"/>
                      <a:pt x="0" y="3551"/>
                    </a:cubicBezTo>
                    <a:cubicBezTo>
                      <a:pt x="0" y="5511"/>
                      <a:pt x="1589" y="7099"/>
                      <a:pt x="3550" y="7099"/>
                    </a:cubicBezTo>
                    <a:cubicBezTo>
                      <a:pt x="5510" y="7099"/>
                      <a:pt x="7099" y="5511"/>
                      <a:pt x="7099" y="3551"/>
                    </a:cubicBezTo>
                    <a:cubicBezTo>
                      <a:pt x="7099" y="1589"/>
                      <a:pt x="5510" y="1"/>
                      <a:pt x="35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9"/>
              <p:cNvSpPr/>
              <p:nvPr/>
            </p:nvSpPr>
            <p:spPr>
              <a:xfrm>
                <a:off x="2196652" y="2464256"/>
                <a:ext cx="1091773" cy="1091927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00" extrusionOk="0">
                    <a:moveTo>
                      <a:pt x="3550" y="1"/>
                    </a:moveTo>
                    <a:cubicBezTo>
                      <a:pt x="1589" y="1"/>
                      <a:pt x="0" y="1589"/>
                      <a:pt x="0" y="3551"/>
                    </a:cubicBezTo>
                    <a:cubicBezTo>
                      <a:pt x="0" y="5511"/>
                      <a:pt x="1589" y="7099"/>
                      <a:pt x="3550" y="7099"/>
                    </a:cubicBezTo>
                    <a:cubicBezTo>
                      <a:pt x="5510" y="7099"/>
                      <a:pt x="7099" y="5511"/>
                      <a:pt x="7099" y="3551"/>
                    </a:cubicBezTo>
                    <a:cubicBezTo>
                      <a:pt x="7099" y="1589"/>
                      <a:pt x="5510" y="1"/>
                      <a:pt x="3550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9"/>
              <p:cNvSpPr/>
              <p:nvPr/>
            </p:nvSpPr>
            <p:spPr>
              <a:xfrm>
                <a:off x="3956013" y="2464256"/>
                <a:ext cx="1091773" cy="1091927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00" extrusionOk="0">
                    <a:moveTo>
                      <a:pt x="3549" y="1"/>
                    </a:moveTo>
                    <a:cubicBezTo>
                      <a:pt x="1589" y="1"/>
                      <a:pt x="0" y="1589"/>
                      <a:pt x="0" y="3551"/>
                    </a:cubicBezTo>
                    <a:cubicBezTo>
                      <a:pt x="0" y="5511"/>
                      <a:pt x="1589" y="7099"/>
                      <a:pt x="3549" y="7099"/>
                    </a:cubicBezTo>
                    <a:cubicBezTo>
                      <a:pt x="5510" y="7099"/>
                      <a:pt x="7099" y="5511"/>
                      <a:pt x="7099" y="3551"/>
                    </a:cubicBezTo>
                    <a:cubicBezTo>
                      <a:pt x="7099" y="1589"/>
                      <a:pt x="5510" y="1"/>
                      <a:pt x="3549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9"/>
              <p:cNvSpPr/>
              <p:nvPr/>
            </p:nvSpPr>
            <p:spPr>
              <a:xfrm>
                <a:off x="5715065" y="2464256"/>
                <a:ext cx="1092081" cy="1091927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7100" extrusionOk="0">
                    <a:moveTo>
                      <a:pt x="3551" y="1"/>
                    </a:moveTo>
                    <a:cubicBezTo>
                      <a:pt x="1590" y="1"/>
                      <a:pt x="0" y="1589"/>
                      <a:pt x="0" y="3551"/>
                    </a:cubicBezTo>
                    <a:cubicBezTo>
                      <a:pt x="0" y="5511"/>
                      <a:pt x="1590" y="7099"/>
                      <a:pt x="3551" y="7099"/>
                    </a:cubicBezTo>
                    <a:cubicBezTo>
                      <a:pt x="5511" y="7099"/>
                      <a:pt x="7101" y="5511"/>
                      <a:pt x="7101" y="3551"/>
                    </a:cubicBezTo>
                    <a:cubicBezTo>
                      <a:pt x="7101" y="1589"/>
                      <a:pt x="5511" y="1"/>
                      <a:pt x="355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E3E9E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9"/>
              <p:cNvSpPr/>
              <p:nvPr/>
            </p:nvSpPr>
            <p:spPr>
              <a:xfrm>
                <a:off x="2082188" y="2406025"/>
                <a:ext cx="6554021" cy="1227264"/>
              </a:xfrm>
              <a:custGeom>
                <a:avLst/>
                <a:gdLst/>
                <a:ahLst/>
                <a:cxnLst/>
                <a:rect l="l" t="t" r="r" b="b"/>
                <a:pathLst>
                  <a:path w="42616" h="7980" extrusionOk="0">
                    <a:moveTo>
                      <a:pt x="4324" y="1"/>
                    </a:moveTo>
                    <a:cubicBezTo>
                      <a:pt x="3159" y="1"/>
                      <a:pt x="1997" y="512"/>
                      <a:pt x="1246" y="1424"/>
                    </a:cubicBezTo>
                    <a:cubicBezTo>
                      <a:pt x="180" y="2720"/>
                      <a:pt x="1" y="4577"/>
                      <a:pt x="867" y="6031"/>
                    </a:cubicBezTo>
                    <a:cubicBezTo>
                      <a:pt x="1600" y="7262"/>
                      <a:pt x="2935" y="7980"/>
                      <a:pt x="4331" y="7980"/>
                    </a:cubicBezTo>
                    <a:cubicBezTo>
                      <a:pt x="4576" y="7980"/>
                      <a:pt x="4822" y="7958"/>
                      <a:pt x="5067" y="7913"/>
                    </a:cubicBezTo>
                    <a:cubicBezTo>
                      <a:pt x="6219" y="7700"/>
                      <a:pt x="7170" y="6971"/>
                      <a:pt x="7733" y="6006"/>
                    </a:cubicBezTo>
                    <a:cubicBezTo>
                      <a:pt x="8105" y="5370"/>
                      <a:pt x="8773" y="4970"/>
                      <a:pt x="9508" y="4970"/>
                    </a:cubicBezTo>
                    <a:lnTo>
                      <a:pt x="10488" y="4970"/>
                    </a:lnTo>
                    <a:cubicBezTo>
                      <a:pt x="11237" y="4970"/>
                      <a:pt x="11919" y="5376"/>
                      <a:pt x="12300" y="6020"/>
                    </a:cubicBezTo>
                    <a:lnTo>
                      <a:pt x="12307" y="6031"/>
                    </a:lnTo>
                    <a:cubicBezTo>
                      <a:pt x="13039" y="7262"/>
                      <a:pt x="14375" y="7980"/>
                      <a:pt x="15771" y="7980"/>
                    </a:cubicBezTo>
                    <a:cubicBezTo>
                      <a:pt x="16016" y="7980"/>
                      <a:pt x="16262" y="7958"/>
                      <a:pt x="16507" y="7913"/>
                    </a:cubicBezTo>
                    <a:cubicBezTo>
                      <a:pt x="17658" y="7700"/>
                      <a:pt x="18610" y="6971"/>
                      <a:pt x="19173" y="6006"/>
                    </a:cubicBezTo>
                    <a:cubicBezTo>
                      <a:pt x="19545" y="5370"/>
                      <a:pt x="20213" y="4970"/>
                      <a:pt x="20946" y="4970"/>
                    </a:cubicBezTo>
                    <a:lnTo>
                      <a:pt x="21928" y="4970"/>
                    </a:lnTo>
                    <a:cubicBezTo>
                      <a:pt x="22677" y="4970"/>
                      <a:pt x="23359" y="5376"/>
                      <a:pt x="23740" y="6020"/>
                    </a:cubicBezTo>
                    <a:lnTo>
                      <a:pt x="23747" y="6031"/>
                    </a:lnTo>
                    <a:cubicBezTo>
                      <a:pt x="24479" y="7262"/>
                      <a:pt x="25815" y="7980"/>
                      <a:pt x="27210" y="7980"/>
                    </a:cubicBezTo>
                    <a:cubicBezTo>
                      <a:pt x="27454" y="7980"/>
                      <a:pt x="27700" y="7958"/>
                      <a:pt x="27945" y="7913"/>
                    </a:cubicBezTo>
                    <a:cubicBezTo>
                      <a:pt x="29098" y="7700"/>
                      <a:pt x="30048" y="6971"/>
                      <a:pt x="30613" y="6006"/>
                    </a:cubicBezTo>
                    <a:cubicBezTo>
                      <a:pt x="30985" y="5370"/>
                      <a:pt x="31652" y="4970"/>
                      <a:pt x="32388" y="4970"/>
                    </a:cubicBezTo>
                    <a:lnTo>
                      <a:pt x="33368" y="4970"/>
                    </a:lnTo>
                    <a:cubicBezTo>
                      <a:pt x="34117" y="4970"/>
                      <a:pt x="34799" y="5376"/>
                      <a:pt x="35180" y="6020"/>
                    </a:cubicBezTo>
                    <a:lnTo>
                      <a:pt x="35187" y="6031"/>
                    </a:lnTo>
                    <a:cubicBezTo>
                      <a:pt x="35920" y="7262"/>
                      <a:pt x="37255" y="7980"/>
                      <a:pt x="38651" y="7980"/>
                    </a:cubicBezTo>
                    <a:cubicBezTo>
                      <a:pt x="38896" y="7980"/>
                      <a:pt x="39142" y="7958"/>
                      <a:pt x="39387" y="7913"/>
                    </a:cubicBezTo>
                    <a:cubicBezTo>
                      <a:pt x="41256" y="7567"/>
                      <a:pt x="42594" y="5866"/>
                      <a:pt x="42615" y="3993"/>
                    </a:cubicBezTo>
                    <a:cubicBezTo>
                      <a:pt x="42599" y="2323"/>
                      <a:pt x="41557" y="833"/>
                      <a:pt x="39994" y="246"/>
                    </a:cubicBezTo>
                    <a:cubicBezTo>
                      <a:pt x="39559" y="81"/>
                      <a:pt x="39100" y="2"/>
                      <a:pt x="38642" y="2"/>
                    </a:cubicBezTo>
                    <a:cubicBezTo>
                      <a:pt x="37477" y="2"/>
                      <a:pt x="36315" y="513"/>
                      <a:pt x="35565" y="1426"/>
                    </a:cubicBezTo>
                    <a:cubicBezTo>
                      <a:pt x="35428" y="1592"/>
                      <a:pt x="35304" y="1770"/>
                      <a:pt x="35195" y="1957"/>
                    </a:cubicBezTo>
                    <a:cubicBezTo>
                      <a:pt x="34817" y="2606"/>
                      <a:pt x="34133" y="3018"/>
                      <a:pt x="33382" y="3018"/>
                    </a:cubicBezTo>
                    <a:lnTo>
                      <a:pt x="32420" y="3018"/>
                    </a:lnTo>
                    <a:cubicBezTo>
                      <a:pt x="31683" y="3018"/>
                      <a:pt x="30996" y="2632"/>
                      <a:pt x="30624" y="1994"/>
                    </a:cubicBezTo>
                    <a:cubicBezTo>
                      <a:pt x="30157" y="1190"/>
                      <a:pt x="29425" y="572"/>
                      <a:pt x="28556" y="244"/>
                    </a:cubicBezTo>
                    <a:cubicBezTo>
                      <a:pt x="28121" y="80"/>
                      <a:pt x="27663" y="1"/>
                      <a:pt x="27205" y="1"/>
                    </a:cubicBezTo>
                    <a:cubicBezTo>
                      <a:pt x="26039" y="1"/>
                      <a:pt x="24877" y="513"/>
                      <a:pt x="24125" y="1426"/>
                    </a:cubicBezTo>
                    <a:cubicBezTo>
                      <a:pt x="23989" y="1592"/>
                      <a:pt x="23865" y="1770"/>
                      <a:pt x="23755" y="1957"/>
                    </a:cubicBezTo>
                    <a:cubicBezTo>
                      <a:pt x="23377" y="2606"/>
                      <a:pt x="22695" y="3018"/>
                      <a:pt x="21944" y="3018"/>
                    </a:cubicBezTo>
                    <a:lnTo>
                      <a:pt x="20981" y="3018"/>
                    </a:lnTo>
                    <a:cubicBezTo>
                      <a:pt x="20243" y="3018"/>
                      <a:pt x="19556" y="2632"/>
                      <a:pt x="19185" y="1994"/>
                    </a:cubicBezTo>
                    <a:cubicBezTo>
                      <a:pt x="18717" y="1190"/>
                      <a:pt x="17987" y="572"/>
                      <a:pt x="17116" y="244"/>
                    </a:cubicBezTo>
                    <a:cubicBezTo>
                      <a:pt x="16681" y="80"/>
                      <a:pt x="16223" y="1"/>
                      <a:pt x="15766" y="1"/>
                    </a:cubicBezTo>
                    <a:cubicBezTo>
                      <a:pt x="14600" y="1"/>
                      <a:pt x="13437" y="513"/>
                      <a:pt x="12686" y="1426"/>
                    </a:cubicBezTo>
                    <a:cubicBezTo>
                      <a:pt x="12549" y="1592"/>
                      <a:pt x="12425" y="1770"/>
                      <a:pt x="12316" y="1957"/>
                    </a:cubicBezTo>
                    <a:cubicBezTo>
                      <a:pt x="11937" y="2606"/>
                      <a:pt x="11255" y="3016"/>
                      <a:pt x="10504" y="3016"/>
                    </a:cubicBezTo>
                    <a:lnTo>
                      <a:pt x="9541" y="3016"/>
                    </a:lnTo>
                    <a:cubicBezTo>
                      <a:pt x="8805" y="3016"/>
                      <a:pt x="8116" y="2632"/>
                      <a:pt x="7745" y="1994"/>
                    </a:cubicBezTo>
                    <a:cubicBezTo>
                      <a:pt x="7277" y="1190"/>
                      <a:pt x="6547" y="572"/>
                      <a:pt x="5676" y="244"/>
                    </a:cubicBezTo>
                    <a:cubicBezTo>
                      <a:pt x="5241" y="80"/>
                      <a:pt x="4782" y="1"/>
                      <a:pt x="4324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869FB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9"/>
              <p:cNvSpPr/>
              <p:nvPr/>
            </p:nvSpPr>
            <p:spPr>
              <a:xfrm>
                <a:off x="7474440" y="2463956"/>
                <a:ext cx="1092081" cy="1091927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7100" extrusionOk="0">
                    <a:moveTo>
                      <a:pt x="3551" y="1"/>
                    </a:moveTo>
                    <a:cubicBezTo>
                      <a:pt x="1590" y="1"/>
                      <a:pt x="0" y="1589"/>
                      <a:pt x="0" y="3551"/>
                    </a:cubicBezTo>
                    <a:cubicBezTo>
                      <a:pt x="0" y="5511"/>
                      <a:pt x="1590" y="7099"/>
                      <a:pt x="3551" y="7099"/>
                    </a:cubicBezTo>
                    <a:cubicBezTo>
                      <a:pt x="5511" y="7099"/>
                      <a:pt x="7101" y="5511"/>
                      <a:pt x="7101" y="3551"/>
                    </a:cubicBezTo>
                    <a:cubicBezTo>
                      <a:pt x="7101" y="1589"/>
                      <a:pt x="5511" y="1"/>
                      <a:pt x="3551" y="1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rgbClr val="686868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5" name="Google Shape;315;p39"/>
            <p:cNvSpPr txBox="1"/>
            <p:nvPr/>
          </p:nvSpPr>
          <p:spPr>
            <a:xfrm>
              <a:off x="378599" y="2666809"/>
              <a:ext cx="120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869FB2"/>
                  </a:solidFill>
                  <a:latin typeface="Questrial"/>
                  <a:ea typeface="Questrial"/>
                  <a:cs typeface="Questrial"/>
                  <a:sym typeface="Questrial"/>
                </a:rPr>
                <a:t>2022</a:t>
              </a:r>
              <a:endParaRPr sz="2400">
                <a:solidFill>
                  <a:srgbClr val="869FB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16" name="Google Shape;316;p39"/>
            <p:cNvSpPr txBox="1"/>
            <p:nvPr/>
          </p:nvSpPr>
          <p:spPr>
            <a:xfrm>
              <a:off x="2142799" y="2666809"/>
              <a:ext cx="120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869FB2"/>
                  </a:solidFill>
                  <a:latin typeface="Questrial"/>
                  <a:ea typeface="Questrial"/>
                  <a:cs typeface="Questrial"/>
                  <a:sym typeface="Questrial"/>
                </a:rPr>
                <a:t>2023</a:t>
              </a:r>
              <a:endParaRPr sz="2400">
                <a:solidFill>
                  <a:srgbClr val="869FB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17" name="Google Shape;317;p39"/>
            <p:cNvSpPr txBox="1"/>
            <p:nvPr/>
          </p:nvSpPr>
          <p:spPr>
            <a:xfrm>
              <a:off x="3906999" y="2666809"/>
              <a:ext cx="120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869FB2"/>
                  </a:solidFill>
                  <a:latin typeface="Questrial"/>
                  <a:ea typeface="Questrial"/>
                  <a:cs typeface="Questrial"/>
                  <a:sym typeface="Questrial"/>
                </a:rPr>
                <a:t>2024</a:t>
              </a:r>
              <a:endParaRPr sz="2400">
                <a:solidFill>
                  <a:srgbClr val="869FB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18" name="Google Shape;318;p39"/>
            <p:cNvSpPr txBox="1"/>
            <p:nvPr/>
          </p:nvSpPr>
          <p:spPr>
            <a:xfrm>
              <a:off x="5671199" y="2666809"/>
              <a:ext cx="120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869FB2"/>
                  </a:solidFill>
                  <a:latin typeface="Questrial"/>
                  <a:ea typeface="Questrial"/>
                  <a:cs typeface="Questrial"/>
                  <a:sym typeface="Questrial"/>
                </a:rPr>
                <a:t>2025</a:t>
              </a:r>
              <a:endParaRPr sz="2400">
                <a:solidFill>
                  <a:srgbClr val="869FB2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19" name="Google Shape;319;p39"/>
            <p:cNvSpPr txBox="1"/>
            <p:nvPr/>
          </p:nvSpPr>
          <p:spPr>
            <a:xfrm>
              <a:off x="7435399" y="2666809"/>
              <a:ext cx="1200300" cy="6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>
                  <a:solidFill>
                    <a:srgbClr val="666666"/>
                  </a:solidFill>
                  <a:latin typeface="Questrial"/>
                  <a:ea typeface="Questrial"/>
                  <a:cs typeface="Questrial"/>
                  <a:sym typeface="Questrial"/>
                </a:rPr>
                <a:t>2026</a:t>
              </a:r>
              <a:endParaRPr sz="2400">
                <a:solidFill>
                  <a:srgbClr val="666666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sp>
        <p:nvSpPr>
          <p:cNvPr id="320" name="Google Shape;320;p39"/>
          <p:cNvSpPr txBox="1"/>
          <p:nvPr/>
        </p:nvSpPr>
        <p:spPr>
          <a:xfrm>
            <a:off x="120375" y="3706250"/>
            <a:ext cx="17250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Assegnazione Appalti Ingegneria / Gestionale / Documentale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Stesura progetto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21" name="Google Shape;321;p39"/>
          <p:cNvSpPr txBox="1"/>
          <p:nvPr/>
        </p:nvSpPr>
        <p:spPr>
          <a:xfrm>
            <a:off x="2101575" y="1311625"/>
            <a:ext cx="12984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Fase di gara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Procurement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22" name="Google Shape;322;p39"/>
          <p:cNvSpPr txBox="1"/>
          <p:nvPr/>
        </p:nvSpPr>
        <p:spPr>
          <a:xfrm>
            <a:off x="3549375" y="3706250"/>
            <a:ext cx="17250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Scavi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Costruzione edificio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Infrastrutture di servizio (strade, allacciamenti, …)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23" name="Google Shape;323;p39"/>
          <p:cNvSpPr txBox="1"/>
          <p:nvPr/>
        </p:nvSpPr>
        <p:spPr>
          <a:xfrm>
            <a:off x="5606775" y="1311625"/>
            <a:ext cx="13761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Allestimento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Installazione strumentazione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Collaudi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24" name="Google Shape;324;p39"/>
          <p:cNvSpPr txBox="1"/>
          <p:nvPr/>
        </p:nvSpPr>
        <p:spPr>
          <a:xfrm>
            <a:off x="7185675" y="3706250"/>
            <a:ext cx="17250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Buffer per eventuali ritardi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(se verranno concessi dal Ministero)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25" name="Google Shape;325;p39"/>
          <p:cNvSpPr/>
          <p:nvPr/>
        </p:nvSpPr>
        <p:spPr>
          <a:xfrm>
            <a:off x="3782183" y="2263650"/>
            <a:ext cx="1564500" cy="616200"/>
          </a:xfrm>
          <a:prstGeom prst="snip1Rect">
            <a:avLst>
              <a:gd name="adj" fmla="val 50000"/>
            </a:avLst>
          </a:prstGeom>
          <a:solidFill>
            <a:srgbClr val="869FB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stop O4 - O5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326" name="Google Shape;326;p39"/>
          <p:cNvSpPr txBox="1">
            <a:spLocks noGrp="1"/>
          </p:cNvSpPr>
          <p:nvPr>
            <p:ph type="title" idx="4294967295"/>
          </p:nvPr>
        </p:nvSpPr>
        <p:spPr>
          <a:xfrm>
            <a:off x="1974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/>
              <a:t>tempistica</a:t>
            </a:r>
            <a:endParaRPr sz="3400"/>
          </a:p>
        </p:txBody>
      </p:sp>
      <p:sp>
        <p:nvSpPr>
          <p:cNvPr id="327" name="Google Shape;327;p39"/>
          <p:cNvSpPr txBox="1"/>
          <p:nvPr/>
        </p:nvSpPr>
        <p:spPr>
          <a:xfrm>
            <a:off x="5433075" y="3858650"/>
            <a:ext cx="1725000" cy="10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Perfezionamento pratiche amministrativo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 txBox="1">
            <a:spLocks noGrp="1"/>
          </p:cNvSpPr>
          <p:nvPr>
            <p:ph type="title"/>
          </p:nvPr>
        </p:nvSpPr>
        <p:spPr>
          <a:xfrm>
            <a:off x="4260300" y="5307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Schema gestionale</a:t>
            </a:r>
            <a:endParaRPr/>
          </a:p>
        </p:txBody>
      </p:sp>
      <p:sp>
        <p:nvSpPr>
          <p:cNvPr id="333" name="Google Shape;333;p40"/>
          <p:cNvSpPr/>
          <p:nvPr/>
        </p:nvSpPr>
        <p:spPr>
          <a:xfrm>
            <a:off x="324250" y="1175350"/>
            <a:ext cx="1812000" cy="3702000"/>
          </a:xfrm>
          <a:prstGeom prst="roundRect">
            <a:avLst>
              <a:gd name="adj" fmla="val 16667"/>
            </a:avLst>
          </a:prstGeom>
          <a:solidFill>
            <a:srgbClr val="E3E9ED"/>
          </a:solidFill>
          <a:ln w="28575" cap="flat" cmpd="sng">
            <a:solidFill>
              <a:srgbClr val="374F6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rgbClr val="435D74"/>
                </a:solidFill>
                <a:latin typeface="Questrial"/>
                <a:ea typeface="Questrial"/>
                <a:cs typeface="Questrial"/>
                <a:sym typeface="Questrial"/>
              </a:rPr>
              <a:t>INFN</a:t>
            </a:r>
            <a:endParaRPr sz="2900">
              <a:solidFill>
                <a:srgbClr val="435D7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4" name="Google Shape;334;p40"/>
          <p:cNvSpPr/>
          <p:nvPr/>
        </p:nvSpPr>
        <p:spPr>
          <a:xfrm>
            <a:off x="454430" y="1812063"/>
            <a:ext cx="1551600" cy="770400"/>
          </a:xfrm>
          <a:prstGeom prst="roundRect">
            <a:avLst>
              <a:gd name="adj" fmla="val 16667"/>
            </a:avLst>
          </a:prstGeom>
          <a:solidFill>
            <a:srgbClr val="374F66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Ricercatori committenti</a:t>
            </a:r>
            <a:endParaRPr sz="110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5" name="Google Shape;335;p40"/>
          <p:cNvSpPr/>
          <p:nvPr/>
        </p:nvSpPr>
        <p:spPr>
          <a:xfrm>
            <a:off x="454430" y="2694566"/>
            <a:ext cx="1551600" cy="770400"/>
          </a:xfrm>
          <a:prstGeom prst="roundRect">
            <a:avLst>
              <a:gd name="adj" fmla="val 16667"/>
            </a:avLst>
          </a:prstGeom>
          <a:solidFill>
            <a:srgbClr val="374F66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Amministrazione locale</a:t>
            </a:r>
            <a:endParaRPr sz="110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6" name="Google Shape;336;p40"/>
          <p:cNvSpPr/>
          <p:nvPr/>
        </p:nvSpPr>
        <p:spPr>
          <a:xfrm>
            <a:off x="454430" y="4040449"/>
            <a:ext cx="1551600" cy="770400"/>
          </a:xfrm>
          <a:prstGeom prst="roundRect">
            <a:avLst>
              <a:gd name="adj" fmla="val 16667"/>
            </a:avLst>
          </a:prstGeom>
          <a:solidFill>
            <a:srgbClr val="374F66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Amministrazione centrale</a:t>
            </a:r>
            <a:endParaRPr sz="110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37" name="Google Shape;337;p40"/>
          <p:cNvCxnSpPr>
            <a:stCxn id="335" idx="2"/>
            <a:endCxn id="336" idx="0"/>
          </p:cNvCxnSpPr>
          <p:nvPr/>
        </p:nvCxnSpPr>
        <p:spPr>
          <a:xfrm rot="-5400000" flipH="1">
            <a:off x="942830" y="3752366"/>
            <a:ext cx="5754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38" name="Google Shape;338;p40"/>
          <p:cNvSpPr/>
          <p:nvPr/>
        </p:nvSpPr>
        <p:spPr>
          <a:xfrm>
            <a:off x="2526598" y="1391310"/>
            <a:ext cx="1812000" cy="29784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Azienda</a:t>
            </a:r>
            <a:endParaRPr sz="2900">
              <a:solidFill>
                <a:schemeClr val="dk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39" name="Google Shape;339;p40"/>
          <p:cNvSpPr/>
          <p:nvPr/>
        </p:nvSpPr>
        <p:spPr>
          <a:xfrm>
            <a:off x="2656775" y="2499502"/>
            <a:ext cx="1551600" cy="4842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Direttore dei lavori</a:t>
            </a:r>
            <a:endParaRPr sz="110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Collaudi</a:t>
            </a:r>
            <a:endParaRPr sz="110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0" name="Google Shape;340;p40"/>
          <p:cNvSpPr/>
          <p:nvPr/>
        </p:nvSpPr>
        <p:spPr>
          <a:xfrm>
            <a:off x="2686775" y="3106374"/>
            <a:ext cx="1551600" cy="11823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RUP</a:t>
            </a:r>
            <a:endParaRPr sz="110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Amministrazione</a:t>
            </a:r>
            <a:endParaRPr sz="110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Gestione documentale</a:t>
            </a:r>
            <a:endParaRPr sz="110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1" name="Google Shape;341;p40"/>
          <p:cNvSpPr/>
          <p:nvPr/>
        </p:nvSpPr>
        <p:spPr>
          <a:xfrm>
            <a:off x="2656778" y="2010080"/>
            <a:ext cx="1551600" cy="3807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6"/>
                </a:solidFill>
                <a:latin typeface="Questrial"/>
                <a:ea typeface="Questrial"/>
                <a:cs typeface="Questrial"/>
                <a:sym typeface="Questrial"/>
              </a:rPr>
              <a:t>Direzione progetto</a:t>
            </a:r>
            <a:endParaRPr sz="1100">
              <a:solidFill>
                <a:schemeClr val="accent6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342" name="Google Shape;342;p40"/>
          <p:cNvCxnSpPr>
            <a:stCxn id="340" idx="1"/>
            <a:endCxn id="335" idx="3"/>
          </p:cNvCxnSpPr>
          <p:nvPr/>
        </p:nvCxnSpPr>
        <p:spPr>
          <a:xfrm rot="10800000">
            <a:off x="2006075" y="3079824"/>
            <a:ext cx="680700" cy="617700"/>
          </a:xfrm>
          <a:prstGeom prst="curvedConnector3">
            <a:avLst>
              <a:gd name="adj1" fmla="val 50003"/>
            </a:avLst>
          </a:prstGeom>
          <a:noFill/>
          <a:ln w="38100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cxnSp>
        <p:nvCxnSpPr>
          <p:cNvPr id="343" name="Google Shape;343;p40"/>
          <p:cNvCxnSpPr>
            <a:stCxn id="334" idx="3"/>
            <a:endCxn id="341" idx="1"/>
          </p:cNvCxnSpPr>
          <p:nvPr/>
        </p:nvCxnSpPr>
        <p:spPr>
          <a:xfrm>
            <a:off x="2006030" y="2197263"/>
            <a:ext cx="650700" cy="3300"/>
          </a:xfrm>
          <a:prstGeom prst="curvedConnector3">
            <a:avLst>
              <a:gd name="adj1" fmla="val 50004"/>
            </a:avLst>
          </a:prstGeom>
          <a:noFill/>
          <a:ln w="38100" cap="flat" cmpd="sng">
            <a:solidFill>
              <a:srgbClr val="3D85C6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44" name="Google Shape;344;p40"/>
          <p:cNvSpPr/>
          <p:nvPr/>
        </p:nvSpPr>
        <p:spPr>
          <a:xfrm>
            <a:off x="4561778" y="1476680"/>
            <a:ext cx="1551600" cy="3807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86868"/>
                </a:solidFill>
                <a:latin typeface="Questrial"/>
                <a:ea typeface="Questrial"/>
                <a:cs typeface="Questrial"/>
                <a:sym typeface="Questrial"/>
              </a:rPr>
              <a:t>Logistica</a:t>
            </a:r>
            <a:endParaRPr sz="1100">
              <a:solidFill>
                <a:srgbClr val="68686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5" name="Google Shape;345;p40"/>
          <p:cNvSpPr/>
          <p:nvPr/>
        </p:nvSpPr>
        <p:spPr>
          <a:xfrm>
            <a:off x="6314378" y="1476680"/>
            <a:ext cx="1551600" cy="3807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86868"/>
                </a:solidFill>
                <a:latin typeface="Questrial"/>
                <a:ea typeface="Questrial"/>
                <a:cs typeface="Questrial"/>
                <a:sym typeface="Questrial"/>
              </a:rPr>
              <a:t>Assicurazioni</a:t>
            </a:r>
            <a:endParaRPr sz="1100">
              <a:solidFill>
                <a:srgbClr val="68686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346" name="Google Shape;346;p40"/>
          <p:cNvSpPr/>
          <p:nvPr/>
        </p:nvSpPr>
        <p:spPr>
          <a:xfrm>
            <a:off x="4561778" y="2010080"/>
            <a:ext cx="1551600" cy="380700"/>
          </a:xfrm>
          <a:prstGeom prst="roundRect">
            <a:avLst>
              <a:gd name="adj" fmla="val 16667"/>
            </a:avLst>
          </a:prstGeom>
          <a:solidFill>
            <a:srgbClr val="FFF2CC"/>
          </a:solidFill>
          <a:ln w="28575" cap="flat" cmpd="sng">
            <a:solidFill>
              <a:srgbClr val="FF99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86868"/>
                </a:solidFill>
                <a:latin typeface="Questrial"/>
                <a:ea typeface="Questrial"/>
                <a:cs typeface="Questrial"/>
                <a:sym typeface="Questrial"/>
              </a:rPr>
              <a:t>Supporto Legale</a:t>
            </a:r>
            <a:endParaRPr sz="1100">
              <a:solidFill>
                <a:srgbClr val="686868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347" name="Google Shape;347;p40"/>
          <p:cNvGrpSpPr/>
          <p:nvPr/>
        </p:nvGrpSpPr>
        <p:grpSpPr>
          <a:xfrm>
            <a:off x="5476178" y="3153080"/>
            <a:ext cx="2313600" cy="1142700"/>
            <a:chOff x="4561778" y="2695880"/>
            <a:chExt cx="2313600" cy="1142700"/>
          </a:xfrm>
        </p:grpSpPr>
        <p:sp>
          <p:nvSpPr>
            <p:cNvPr id="348" name="Google Shape;348;p40"/>
            <p:cNvSpPr/>
            <p:nvPr/>
          </p:nvSpPr>
          <p:spPr>
            <a:xfrm>
              <a:off x="4561778" y="2695880"/>
              <a:ext cx="1551600" cy="3807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2857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86868"/>
                  </a:solidFill>
                  <a:latin typeface="Questrial"/>
                  <a:ea typeface="Questrial"/>
                  <a:cs typeface="Questrial"/>
                  <a:sym typeface="Questrial"/>
                </a:rPr>
                <a:t>Appalto</a:t>
              </a:r>
              <a:endParaRPr sz="1100">
                <a:solidFill>
                  <a:srgbClr val="686868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4714178" y="2848280"/>
              <a:ext cx="1551600" cy="3807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2857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86868"/>
                  </a:solidFill>
                  <a:latin typeface="Questrial"/>
                  <a:ea typeface="Questrial"/>
                  <a:cs typeface="Questrial"/>
                  <a:sym typeface="Questrial"/>
                </a:rPr>
                <a:t>Appalto</a:t>
              </a:r>
              <a:endParaRPr sz="1100">
                <a:solidFill>
                  <a:srgbClr val="686868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4866578" y="3000680"/>
              <a:ext cx="1551600" cy="3807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2857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86868"/>
                  </a:solidFill>
                  <a:latin typeface="Questrial"/>
                  <a:ea typeface="Questrial"/>
                  <a:cs typeface="Questrial"/>
                  <a:sym typeface="Questrial"/>
                </a:rPr>
                <a:t>Appalto</a:t>
              </a:r>
              <a:endParaRPr sz="1100">
                <a:solidFill>
                  <a:srgbClr val="686868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5018978" y="3153080"/>
              <a:ext cx="1551600" cy="3807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2857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86868"/>
                  </a:solidFill>
                  <a:latin typeface="Questrial"/>
                  <a:ea typeface="Questrial"/>
                  <a:cs typeface="Questrial"/>
                  <a:sym typeface="Questrial"/>
                </a:rPr>
                <a:t>Appalto</a:t>
              </a:r>
              <a:endParaRPr sz="1100">
                <a:solidFill>
                  <a:srgbClr val="686868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5171378" y="3305480"/>
              <a:ext cx="1551600" cy="3807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2857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86868"/>
                  </a:solidFill>
                  <a:latin typeface="Questrial"/>
                  <a:ea typeface="Questrial"/>
                  <a:cs typeface="Questrial"/>
                  <a:sym typeface="Questrial"/>
                </a:rPr>
                <a:t>Appalto</a:t>
              </a:r>
              <a:endParaRPr sz="1100">
                <a:solidFill>
                  <a:srgbClr val="686868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5323778" y="3457880"/>
              <a:ext cx="1551600" cy="380700"/>
            </a:xfrm>
            <a:prstGeom prst="roundRect">
              <a:avLst>
                <a:gd name="adj" fmla="val 16667"/>
              </a:avLst>
            </a:prstGeom>
            <a:solidFill>
              <a:srgbClr val="FFF2CC"/>
            </a:solidFill>
            <a:ln w="28575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>
                  <a:solidFill>
                    <a:srgbClr val="686868"/>
                  </a:solidFill>
                  <a:latin typeface="Questrial"/>
                  <a:ea typeface="Questrial"/>
                  <a:cs typeface="Questrial"/>
                  <a:sym typeface="Questrial"/>
                </a:rPr>
                <a:t>Appalto</a:t>
              </a:r>
              <a:endParaRPr sz="1100">
                <a:solidFill>
                  <a:srgbClr val="686868"/>
                </a:solidFill>
                <a:latin typeface="Questrial"/>
                <a:ea typeface="Questrial"/>
                <a:cs typeface="Questrial"/>
                <a:sym typeface="Questrial"/>
              </a:endParaRPr>
            </a:p>
          </p:txBody>
        </p:sp>
      </p:grpSp>
      <p:cxnSp>
        <p:nvCxnSpPr>
          <p:cNvPr id="354" name="Google Shape;354;p40"/>
          <p:cNvCxnSpPr>
            <a:stCxn id="341" idx="3"/>
            <a:endCxn id="344" idx="1"/>
          </p:cNvCxnSpPr>
          <p:nvPr/>
        </p:nvCxnSpPr>
        <p:spPr>
          <a:xfrm rot="10800000" flipH="1">
            <a:off x="4208378" y="1667030"/>
            <a:ext cx="353400" cy="5334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5" name="Google Shape;355;p40"/>
          <p:cNvCxnSpPr>
            <a:stCxn id="341" idx="3"/>
            <a:endCxn id="346" idx="1"/>
          </p:cNvCxnSpPr>
          <p:nvPr/>
        </p:nvCxnSpPr>
        <p:spPr>
          <a:xfrm>
            <a:off x="4208378" y="2200430"/>
            <a:ext cx="353400" cy="6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6" name="Google Shape;356;p40"/>
          <p:cNvCxnSpPr>
            <a:stCxn id="339" idx="3"/>
            <a:endCxn id="348" idx="0"/>
          </p:cNvCxnSpPr>
          <p:nvPr/>
        </p:nvCxnSpPr>
        <p:spPr>
          <a:xfrm>
            <a:off x="4208375" y="2741602"/>
            <a:ext cx="2043600" cy="411600"/>
          </a:xfrm>
          <a:prstGeom prst="curvedConnector2">
            <a:avLst/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357" name="Google Shape;357;p40"/>
          <p:cNvCxnSpPr>
            <a:stCxn id="340" idx="3"/>
            <a:endCxn id="348" idx="1"/>
          </p:cNvCxnSpPr>
          <p:nvPr/>
        </p:nvCxnSpPr>
        <p:spPr>
          <a:xfrm rot="10800000" flipH="1">
            <a:off x="4238375" y="3343524"/>
            <a:ext cx="1237800" cy="354000"/>
          </a:xfrm>
          <a:prstGeom prst="curvedConnector3">
            <a:avLst>
              <a:gd name="adj1" fmla="val 50000"/>
            </a:avLst>
          </a:prstGeom>
          <a:noFill/>
          <a:ln w="19050" cap="flat" cmpd="sng">
            <a:solidFill>
              <a:srgbClr val="FF9900"/>
            </a:solidFill>
            <a:prstDash val="solid"/>
            <a:round/>
            <a:headEnd type="none" w="med" len="med"/>
            <a:tailEnd type="oval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Minimalist Grayscale Pitch Deck by Slidesgo">
  <a:themeElements>
    <a:clrScheme name="Simple Light">
      <a:dk1>
        <a:srgbClr val="383838"/>
      </a:dk1>
      <a:lt1>
        <a:srgbClr val="EEEEEE"/>
      </a:lt1>
      <a:dk2>
        <a:srgbClr val="DBDBDB"/>
      </a:dk2>
      <a:lt2>
        <a:srgbClr val="929292"/>
      </a:lt2>
      <a:accent1>
        <a:srgbClr val="383838"/>
      </a:accent1>
      <a:accent2>
        <a:srgbClr val="383838"/>
      </a:accent2>
      <a:accent3>
        <a:srgbClr val="383838"/>
      </a:accent3>
      <a:accent4>
        <a:srgbClr val="383838"/>
      </a:accent4>
      <a:accent5>
        <a:srgbClr val="FFFFFF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On-screen Show (16:9)</PresentationFormat>
  <Paragraphs>118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Questrial</vt:lpstr>
      <vt:lpstr>Arial</vt:lpstr>
      <vt:lpstr>Montserrat</vt:lpstr>
      <vt:lpstr>Julius Sans One</vt:lpstr>
      <vt:lpstr>Didact Gothic</vt:lpstr>
      <vt:lpstr>Minimalist Grayscale Pitch Deck by Slidesgo</vt:lpstr>
      <vt:lpstr>SAMaNET</vt:lpstr>
      <vt:lpstr>Infrastruttura di ricerca </vt:lpstr>
      <vt:lpstr>EGO @ 1500W</vt:lpstr>
      <vt:lpstr>Caratteristiche dell’area selezionata</vt:lpstr>
      <vt:lpstr>Sala SA</vt:lpstr>
      <vt:lpstr>MN e lab</vt:lpstr>
      <vt:lpstr>Laboratori</vt:lpstr>
      <vt:lpstr>tempistica</vt:lpstr>
      <vt:lpstr>Schema gestionale</vt:lpstr>
      <vt:lpstr>attivita gestionali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SAMaNET</dc:title>
  <cp:lastModifiedBy>Franco Frasconi</cp:lastModifiedBy>
  <cp:revision>1</cp:revision>
  <dcterms:modified xsi:type="dcterms:W3CDTF">2022-01-21T08:42:53Z</dcterms:modified>
</cp:coreProperties>
</file>