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5" name="Shape 11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Triangle"/>
          <p:cNvSpPr/>
          <p:nvPr/>
        </p:nvSpPr>
        <p:spPr>
          <a:xfrm>
            <a:off x="508000" y="51816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" name="Title Text"/>
          <p:cNvSpPr txBox="1"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9" name="Body Level One…"/>
          <p:cNvSpPr txBox="1"/>
          <p:nvPr>
            <p:ph type="body" sz="quarter" idx="1"/>
          </p:nvPr>
        </p:nvSpPr>
        <p:spPr>
          <a:xfrm>
            <a:off x="508000" y="5562600"/>
            <a:ext cx="11988800" cy="16085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 txBox="1"/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 Notewor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Triangle"/>
          <p:cNvSpPr/>
          <p:nvPr/>
        </p:nvSpPr>
        <p:spPr>
          <a:xfrm>
            <a:off x="508000" y="51816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Title Text"/>
          <p:cNvSpPr txBox="1"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Body Level One…"/>
          <p:cNvSpPr txBox="1"/>
          <p:nvPr>
            <p:ph type="body" sz="quarter" idx="1"/>
          </p:nvPr>
        </p:nvSpPr>
        <p:spPr>
          <a:xfrm>
            <a:off x="508000" y="5562600"/>
            <a:ext cx="11988800" cy="16085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Noteworthy Light"/>
                <a:ea typeface="Noteworthy Light"/>
                <a:cs typeface="Noteworthy Light"/>
                <a:sym typeface="Noteworthy Light"/>
              </a:defRPr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Noteworthy Light"/>
                <a:ea typeface="Noteworthy Light"/>
                <a:cs typeface="Noteworthy Light"/>
                <a:sym typeface="Noteworthy Light"/>
              </a:defRPr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Noteworthy Light"/>
                <a:ea typeface="Noteworthy Light"/>
                <a:cs typeface="Noteworthy Light"/>
                <a:sym typeface="Noteworthy Light"/>
              </a:defRPr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Noteworthy Light"/>
                <a:ea typeface="Noteworthy Light"/>
                <a:cs typeface="Noteworthy Light"/>
                <a:sym typeface="Noteworthy Light"/>
              </a:defRPr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Noteworthy Light"/>
                <a:ea typeface="Noteworthy Light"/>
                <a:cs typeface="Noteworthy Light"/>
                <a:sym typeface="Noteworthy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tefania Spagnolo"/>
          <p:cNvSpPr txBox="1"/>
          <p:nvPr/>
        </p:nvSpPr>
        <p:spPr>
          <a:xfrm>
            <a:off x="487283" y="9295818"/>
            <a:ext cx="1487933" cy="416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/>
            <a:r>
              <a:t>Stefania Spagnolo</a:t>
            </a:r>
          </a:p>
        </p:txBody>
      </p:sp>
      <p:sp>
        <p:nvSpPr>
          <p:cNvPr id="33" name="Monday Dec 6th, 2021"/>
          <p:cNvSpPr txBox="1"/>
          <p:nvPr/>
        </p:nvSpPr>
        <p:spPr>
          <a:xfrm>
            <a:off x="10535866" y="9295818"/>
            <a:ext cx="1982979" cy="416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/>
            <a:r>
              <a:t>Monday Dec 6th, 2021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riangle"/>
          <p:cNvSpPr/>
          <p:nvPr/>
        </p:nvSpPr>
        <p:spPr>
          <a:xfrm>
            <a:off x="508000" y="25781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" name="Title Text"/>
          <p:cNvSpPr txBox="1"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5" name="Body Level One…"/>
          <p:cNvSpPr txBox="1"/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>
            <a:lvl1pPr>
              <a:spcBef>
                <a:spcPts val="3000"/>
              </a:spcBef>
              <a:buBlip>
                <a:blip r:embed="rId2"/>
              </a:buBlip>
            </a:lvl1pPr>
            <a:lvl2pPr>
              <a:spcBef>
                <a:spcPts val="3000"/>
              </a:spcBef>
              <a:buBlip>
                <a:blip r:embed="rId2"/>
              </a:buBlip>
            </a:lvl2pPr>
            <a:lvl3pPr>
              <a:spcBef>
                <a:spcPts val="3000"/>
              </a:spcBef>
              <a:buBlip>
                <a:blip r:embed="rId2"/>
              </a:buBlip>
            </a:lvl3pPr>
            <a:lvl4pPr>
              <a:spcBef>
                <a:spcPts val="3000"/>
              </a:spcBef>
              <a:buBlip>
                <a:blip r:embed="rId2"/>
              </a:buBlip>
            </a:lvl4pPr>
            <a:lvl5pPr>
              <a:spcBef>
                <a:spcPts val="30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. Spagnolo"/>
          <p:cNvSpPr txBox="1"/>
          <p:nvPr/>
        </p:nvSpPr>
        <p:spPr>
          <a:xfrm>
            <a:off x="446557" y="9337700"/>
            <a:ext cx="1367486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S. Spagnolo</a:t>
            </a:r>
          </a:p>
        </p:txBody>
      </p:sp>
      <p:sp>
        <p:nvSpPr>
          <p:cNvPr id="47" name="Oct 28, 2014"/>
          <p:cNvSpPr txBox="1"/>
          <p:nvPr/>
        </p:nvSpPr>
        <p:spPr>
          <a:xfrm>
            <a:off x="11062900" y="9337700"/>
            <a:ext cx="1436066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Oct 28, 2014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Compact Notewor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5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6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>
                <a:latin typeface="Noteworthy Light"/>
                <a:ea typeface="Noteworthy Light"/>
                <a:cs typeface="Noteworthy Light"/>
                <a:sym typeface="Noteworthy Light"/>
              </a:defRPr>
            </a:lvl1pPr>
            <a:lvl2pPr>
              <a:buBlip>
                <a:blip r:embed="rId2"/>
              </a:buBlip>
              <a:defRPr sz="2000">
                <a:latin typeface="Noteworthy Light"/>
                <a:ea typeface="Noteworthy Light"/>
                <a:cs typeface="Noteworthy Light"/>
                <a:sym typeface="Noteworthy Light"/>
              </a:defRPr>
            </a:lvl2pPr>
            <a:lvl3pPr>
              <a:buBlip>
                <a:blip r:embed="rId2"/>
              </a:buBlip>
              <a:defRPr sz="2000">
                <a:latin typeface="Noteworthy Light"/>
                <a:ea typeface="Noteworthy Light"/>
                <a:cs typeface="Noteworthy Light"/>
                <a:sym typeface="Noteworthy Light"/>
              </a:defRPr>
            </a:lvl3pPr>
            <a:lvl4pPr>
              <a:buBlip>
                <a:blip r:embed="rId2"/>
              </a:buBlip>
              <a:defRPr sz="2000">
                <a:latin typeface="Noteworthy Light"/>
                <a:ea typeface="Noteworthy Light"/>
                <a:cs typeface="Noteworthy Light"/>
                <a:sym typeface="Noteworthy Light"/>
              </a:defRPr>
            </a:lvl4pPr>
            <a:lvl5pPr>
              <a:buBlip>
                <a:blip r:embed="rId2"/>
              </a:buBlip>
              <a:defRPr sz="2000">
                <a:latin typeface="Noteworthy Light"/>
                <a:ea typeface="Noteworthy Light"/>
                <a:cs typeface="Noteworthy Light"/>
                <a:sym typeface="Noteworthy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xfrm>
            <a:off x="12557834" y="9061447"/>
            <a:ext cx="264336" cy="365825"/>
          </a:xfrm>
          <a:prstGeom prst="rect">
            <a:avLst/>
          </a:prstGeom>
        </p:spPr>
        <p:txBody>
          <a:bodyPr/>
          <a:lstStyle>
            <a:lvl1pPr>
              <a:defRPr sz="130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0" name="Stefania Spagnolo"/>
          <p:cNvSpPr txBox="1"/>
          <p:nvPr/>
        </p:nvSpPr>
        <p:spPr>
          <a:xfrm>
            <a:off x="487283" y="9295818"/>
            <a:ext cx="1487933" cy="416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/>
            <a:r>
              <a:t>Stefania Spagnolo</a:t>
            </a:r>
          </a:p>
        </p:txBody>
      </p:sp>
      <p:sp>
        <p:nvSpPr>
          <p:cNvPr id="71" name="Monday Dec 6th, 2021"/>
          <p:cNvSpPr txBox="1"/>
          <p:nvPr/>
        </p:nvSpPr>
        <p:spPr>
          <a:xfrm>
            <a:off x="10535866" y="9295818"/>
            <a:ext cx="1982979" cy="416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/>
            <a:r>
              <a:t>Monday Dec 6th,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9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0" name="–Johnny Appleseed"/>
          <p:cNvSpPr/>
          <p:nvPr>
            <p:ph type="body" sz="quarter" idx="21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i="1" sz="3000">
                <a:solidFill>
                  <a:srgbClr val="9D9D9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81" name="“Type a quote here.”"/>
          <p:cNvSpPr/>
          <p:nvPr>
            <p:ph type="body" sz="quarter" idx="22"/>
          </p:nvPr>
        </p:nvSpPr>
        <p:spPr>
          <a:xfrm>
            <a:off x="1270000" y="4292650"/>
            <a:ext cx="10464800" cy="6349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 Notewor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0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1" name="–Johnny Appleseed"/>
          <p:cNvSpPr/>
          <p:nvPr>
            <p:ph type="body" sz="quarter" idx="21"/>
          </p:nvPr>
        </p:nvSpPr>
        <p:spPr>
          <a:xfrm>
            <a:off x="508000" y="5918200"/>
            <a:ext cx="11988800" cy="7054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sz="3000">
                <a:solidFill>
                  <a:srgbClr val="9D9D9D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2" name="“Type a quote here.”"/>
          <p:cNvSpPr/>
          <p:nvPr>
            <p:ph type="body" sz="quarter" idx="22"/>
          </p:nvPr>
        </p:nvSpPr>
        <p:spPr>
          <a:xfrm>
            <a:off x="1270000" y="4292600"/>
            <a:ext cx="10464800" cy="63500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580417">
            <a:off x="-31744" y="9316786"/>
            <a:ext cx="3094553" cy="80767"/>
          </a:xfrm>
          <a:prstGeom prst="rect">
            <a:avLst/>
          </a:prstGeom>
        </p:spPr>
      </p:pic>
      <p:sp>
        <p:nvSpPr>
          <p:cNvPr id="102" name="S. Spagnolo"/>
          <p:cNvSpPr txBox="1"/>
          <p:nvPr/>
        </p:nvSpPr>
        <p:spPr>
          <a:xfrm>
            <a:off x="76200" y="9348715"/>
            <a:ext cx="1573862" cy="390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18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S. Spagnolo     </a:t>
            </a:r>
          </a:p>
        </p:txBody>
      </p:sp>
      <p:pic>
        <p:nvPicPr>
          <p:cNvPr id="103" name="Line Line" descr="Line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22516" y="9321799"/>
            <a:ext cx="2709334" cy="82601"/>
          </a:xfrm>
          <a:prstGeom prst="rect">
            <a:avLst/>
          </a:prstGeom>
        </p:spPr>
      </p:pic>
      <p:sp>
        <p:nvSpPr>
          <p:cNvPr id="105" name="Muon SW Meeting, 31 Jul. 2014"/>
          <p:cNvSpPr txBox="1"/>
          <p:nvPr/>
        </p:nvSpPr>
        <p:spPr>
          <a:xfrm>
            <a:off x="9350035" y="9361415"/>
            <a:ext cx="3639174" cy="390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18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Muon SW Meeting, 31 Jul. 2014</a:t>
            </a:r>
          </a:p>
        </p:txBody>
      </p:sp>
      <p:sp>
        <p:nvSpPr>
          <p:cNvPr id="106" name="Title Text"/>
          <p:cNvSpPr txBox="1"/>
          <p:nvPr>
            <p:ph type="title"/>
          </p:nvPr>
        </p:nvSpPr>
        <p:spPr>
          <a:xfrm>
            <a:off x="1270000" y="203200"/>
            <a:ext cx="10464800" cy="14097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>
              <a:lnSpc>
                <a:spcPct val="100000"/>
              </a:lnSpc>
              <a:defRPr cap="none" sz="72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7" name="Body Level One…"/>
          <p:cNvSpPr txBox="1"/>
          <p:nvPr>
            <p:ph type="body" idx="1"/>
          </p:nvPr>
        </p:nvSpPr>
        <p:spPr>
          <a:xfrm>
            <a:off x="698500" y="2019300"/>
            <a:ext cx="11938000" cy="7061200"/>
          </a:xfrm>
          <a:prstGeom prst="rect">
            <a:avLst/>
          </a:prstGeom>
        </p:spPr>
        <p:txBody>
          <a:bodyPr>
            <a:noAutofit/>
          </a:bodyPr>
          <a:lstStyle>
            <a:lvl1pPr marL="508000" indent="-381000" defTabSz="457200">
              <a:spcBef>
                <a:spcPts val="3000"/>
              </a:spcBef>
              <a:buSzPct val="43000"/>
              <a:buBlip>
                <a:blip r:embed="rId5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  <a:lvl2pPr marL="762000" indent="-381000" defTabSz="457200">
              <a:spcBef>
                <a:spcPts val="3000"/>
              </a:spcBef>
              <a:buSzPct val="43000"/>
              <a:buBlip>
                <a:blip r:embed="rId5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2pPr>
            <a:lvl3pPr marL="1016000" indent="-381000" defTabSz="457200">
              <a:spcBef>
                <a:spcPts val="3000"/>
              </a:spcBef>
              <a:buSzPct val="43000"/>
              <a:buBlip>
                <a:blip r:embed="rId5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3pPr>
            <a:lvl4pPr marL="1270000" indent="-381000" defTabSz="457200">
              <a:spcBef>
                <a:spcPts val="3000"/>
              </a:spcBef>
              <a:buSzPct val="43000"/>
              <a:buBlip>
                <a:blip r:embed="rId5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4pPr>
            <a:lvl5pPr marL="1524000" indent="-381000" defTabSz="457200">
              <a:spcBef>
                <a:spcPts val="3000"/>
              </a:spcBef>
              <a:buSzPct val="43000"/>
              <a:buBlip>
                <a:blip r:embed="rId5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xfrm>
            <a:off x="6337300" y="9347200"/>
            <a:ext cx="329261" cy="390669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" name="Title Text"/>
          <p:cNvSpPr txBox="1"/>
          <p:nvPr>
            <p:ph type="title"/>
          </p:nvPr>
        </p:nvSpPr>
        <p:spPr>
          <a:xfrm>
            <a:off x="508000" y="596900"/>
            <a:ext cx="11988800" cy="882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" name="Body Level One…"/>
          <p:cNvSpPr txBox="1"/>
          <p:nvPr>
            <p:ph type="body" idx="1"/>
          </p:nvPr>
        </p:nvSpPr>
        <p:spPr>
          <a:xfrm>
            <a:off x="508000" y="2047872"/>
            <a:ext cx="11988800" cy="6956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buBlip>
                <a:blip r:embed="rId2"/>
              </a:buBlip>
            </a:lvl1pPr>
            <a:lvl2pPr marL="838200" indent="-419100">
              <a:buBlip>
                <a:blip r:embed="rId2"/>
              </a:buBlip>
            </a:lvl2pPr>
            <a:lvl3pPr marL="1257300" indent="-419100">
              <a:buBlip>
                <a:blip r:embed="rId2"/>
              </a:buBlip>
            </a:lvl3pPr>
            <a:lvl4pPr marL="1676400" indent="-419100">
              <a:buBlip>
                <a:blip r:embed="rId2"/>
              </a:buBlip>
            </a:lvl4pPr>
            <a:lvl5pPr marL="2095500" indent="-419100"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/>
          <p:nvPr>
            <p:ph type="sldNum" sz="quarter" idx="2"/>
          </p:nvPr>
        </p:nvSpPr>
        <p:spPr>
          <a:xfrm>
            <a:off x="12505750" y="9061447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" name="Lecce team"/>
          <p:cNvSpPr txBox="1"/>
          <p:nvPr/>
        </p:nvSpPr>
        <p:spPr>
          <a:xfrm>
            <a:off x="472193" y="9311134"/>
            <a:ext cx="1175818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Lecce team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 xmlns:p14="http://schemas.microsoft.com/office/powerpoint/2010/main" spd="med" advClick="1"/>
  <p:txStyles>
    <p:titleStyle>
      <a:lvl1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228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457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685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9144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11430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1371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600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828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419100" marR="0" indent="-419100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727261" marR="0" indent="-308161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146361" marR="0" indent="-308161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565461" marR="0" indent="-308161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984561" marR="0" indent="-308161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403661" marR="0" indent="-308161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822761" marR="0" indent="-308161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241861" marR="0" indent="-308161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660961" marR="0" indent="-308161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18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20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hyperlink" Target="https://atlas.web.cern.ch/Atlas/GROUPS/PHYSICS/PAPERS/HDBS-2018-10/" TargetMode="Externa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por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Report</a:t>
            </a:r>
          </a:p>
        </p:txBody>
      </p:sp>
      <p:sp>
        <p:nvSpPr>
          <p:cNvPr id="118" name="Lecce team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Lecce team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8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9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0" name="Some studies on pDN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Some studies on pDNN</a:t>
            </a:r>
          </a:p>
        </p:txBody>
      </p:sp>
      <p:sp>
        <p:nvSpPr>
          <p:cNvPr id="201" name="Light vs ATL-COM-PHYS-2018-1549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</a:lstStyle>
          <a:p>
            <a:pPr/>
            <a:r>
              <a:t>Light vs ATL-COM-PHYS-2018-1549 </a:t>
            </a:r>
          </a:p>
          <a:p>
            <a:pPr lvl="1"/>
            <a:r>
              <a:t>CxAOD tag: 33-08, UFO-pFlow, BTagging201903</a:t>
            </a:r>
          </a:p>
        </p:txBody>
      </p:sp>
      <p:sp>
        <p:nvSpPr>
          <p:cNvPr id="2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3" name="Lecce team"/>
          <p:cNvSpPr txBox="1"/>
          <p:nvPr/>
        </p:nvSpPr>
        <p:spPr>
          <a:xfrm>
            <a:off x="472193" y="9311134"/>
            <a:ext cx="1175818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Lecce team</a:t>
            </a:r>
          </a:p>
        </p:txBody>
      </p:sp>
      <p:pic>
        <p:nvPicPr>
          <p:cNvPr id="204" name="Screenshot 2022-01-21 at 09.20.16.png" descr="Screenshot 2022-01-21 at 09.20.16.png"/>
          <p:cNvPicPr>
            <a:picLocks noChangeAspect="1"/>
          </p:cNvPicPr>
          <p:nvPr/>
        </p:nvPicPr>
        <p:blipFill>
          <a:blip r:embed="rId3">
            <a:extLst/>
          </a:blip>
          <a:srcRect l="0" t="14373" r="53668" b="32574"/>
          <a:stretch>
            <a:fillRect/>
          </a:stretch>
        </p:blipFill>
        <p:spPr>
          <a:xfrm>
            <a:off x="652642" y="3863775"/>
            <a:ext cx="4917733" cy="3057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BkgRejTightVsLoose.png" descr="BkgRejTightVsLoos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34377" y="2913841"/>
            <a:ext cx="6350001" cy="635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8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9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0" name="Some studies on pDN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Some studies on pDNN</a:t>
            </a:r>
          </a:p>
        </p:txBody>
      </p:sp>
      <p:sp>
        <p:nvSpPr>
          <p:cNvPr id="211" name="Light vs ATL-COM-PHYS-2018-1549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</a:lstStyle>
          <a:p>
            <a:pPr/>
            <a:r>
              <a:t>Light vs ATL-COM-PHYS-2018-1549</a:t>
            </a:r>
          </a:p>
          <a:p>
            <a:pPr lvl="1"/>
            <a:r>
              <a:t>CxAOD tag: 33-22, UFO-pFlow, BTagging201903</a:t>
            </a:r>
          </a:p>
        </p:txBody>
      </p:sp>
      <p:sp>
        <p:nvSpPr>
          <p:cNvPr id="2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3" name="Lecce team"/>
          <p:cNvSpPr txBox="1"/>
          <p:nvPr/>
        </p:nvSpPr>
        <p:spPr>
          <a:xfrm>
            <a:off x="472193" y="9311134"/>
            <a:ext cx="1175818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Lecce team</a:t>
            </a:r>
          </a:p>
        </p:txBody>
      </p:sp>
      <p:pic>
        <p:nvPicPr>
          <p:cNvPr id="214" name="Screenshot 2022-01-21 at 09.20.16.png" descr="Screenshot 2022-01-21 at 09.20.16.png"/>
          <p:cNvPicPr>
            <a:picLocks noChangeAspect="1"/>
          </p:cNvPicPr>
          <p:nvPr/>
        </p:nvPicPr>
        <p:blipFill>
          <a:blip r:embed="rId3">
            <a:extLst/>
          </a:blip>
          <a:srcRect l="0" t="14373" r="53668" b="32574"/>
          <a:stretch>
            <a:fillRect/>
          </a:stretch>
        </p:blipFill>
        <p:spPr>
          <a:xfrm>
            <a:off x="652642" y="3863775"/>
            <a:ext cx="4917733" cy="3057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_2022_01_21T11_20_54_996Z.png" descr="image_2022_01_21T11_20_54_996Z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32500" y="3261064"/>
            <a:ext cx="6350000" cy="59818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8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9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0" name="Some studies on pDN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Some studies on pDNN</a:t>
            </a:r>
          </a:p>
        </p:txBody>
      </p:sp>
      <p:sp>
        <p:nvSpPr>
          <p:cNvPr id="221" name="pDNN configuration: ATL-COM-PHYS-2018-1549…"/>
          <p:cNvSpPr txBox="1"/>
          <p:nvPr>
            <p:ph type="body" idx="1"/>
          </p:nvPr>
        </p:nvSpPr>
        <p:spPr>
          <a:xfrm>
            <a:off x="508000" y="1966532"/>
            <a:ext cx="11988800" cy="695604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pDNN configuration: ATL-COM-PHYS-2018-1549 </a:t>
            </a:r>
          </a:p>
          <a:p>
            <a:pPr>
              <a:buBlip>
                <a:blip r:embed="rId2"/>
              </a:buBlip>
            </a:pPr>
            <a:r>
              <a:t>Adding M</a:t>
            </a:r>
            <a:r>
              <a:rPr baseline="-5999"/>
              <a:t>llJ</a:t>
            </a:r>
            <a:r>
              <a:t> as input variable </a:t>
            </a:r>
          </a:p>
        </p:txBody>
      </p:sp>
      <p:sp>
        <p:nvSpPr>
          <p:cNvPr id="2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3" name="Lecce team"/>
          <p:cNvSpPr txBox="1"/>
          <p:nvPr/>
        </p:nvSpPr>
        <p:spPr>
          <a:xfrm>
            <a:off x="472193" y="9311134"/>
            <a:ext cx="1175818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Lecce team</a:t>
            </a:r>
          </a:p>
        </p:txBody>
      </p:sp>
      <p:pic>
        <p:nvPicPr>
          <p:cNvPr id="224" name="image_2022_01_21T07_59_26_518Z.png" descr="image_2022_01_21T07_59_26_518Z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8375" y="3205348"/>
            <a:ext cx="9868050" cy="5312378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No apparent gain =&gt; input variables contain the information in MllJ"/>
          <p:cNvSpPr txBox="1"/>
          <p:nvPr/>
        </p:nvSpPr>
        <p:spPr>
          <a:xfrm>
            <a:off x="2320670" y="8662967"/>
            <a:ext cx="7583171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No apparent gain =&gt; input variables contain the information in M</a:t>
            </a:r>
            <a:r>
              <a:rPr baseline="-5999"/>
              <a:t>llJ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8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9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0" name="Some studies on pDN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Some studies on pDNN</a:t>
            </a:r>
          </a:p>
        </p:txBody>
      </p:sp>
      <p:sp>
        <p:nvSpPr>
          <p:cNvPr id="231" name="pDNN configuration: ATL-COM-PHYS-2018-1549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pDNN configuration: ATL-COM-PHYS-2018-1549: </a:t>
            </a:r>
          </a:p>
          <a:p>
            <a:pPr lvl="1">
              <a:buBlip>
                <a:blip r:embed="rId2"/>
              </a:buBlip>
            </a:pPr>
          </a:p>
          <a:p>
            <a:pPr>
              <a:buBlip>
                <a:blip r:embed="rId2"/>
              </a:buBlip>
            </a:pPr>
            <a:r>
              <a:t>Stability of the pDNN performance with statistics Full, 3/4, 1/2, 1/4</a:t>
            </a:r>
          </a:p>
        </p:txBody>
      </p:sp>
      <p:sp>
        <p:nvSpPr>
          <p:cNvPr id="2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3" name="Lecce team"/>
          <p:cNvSpPr txBox="1"/>
          <p:nvPr/>
        </p:nvSpPr>
        <p:spPr>
          <a:xfrm>
            <a:off x="472193" y="9311134"/>
            <a:ext cx="1175818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Lecce team</a:t>
            </a:r>
          </a:p>
        </p:txBody>
      </p:sp>
      <p:pic>
        <p:nvPicPr>
          <p:cNvPr id="234" name="Screenshot 2022-01-21 at 09.27.34.png" descr="Screenshot 2022-01-21 at 09.27.3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19410" y="3798135"/>
            <a:ext cx="9327547" cy="5218704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Relative sample size with 1/2 stat"/>
          <p:cNvSpPr txBox="1"/>
          <p:nvPr/>
        </p:nvSpPr>
        <p:spPr>
          <a:xfrm>
            <a:off x="1140300" y="5329044"/>
            <a:ext cx="351229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Relative sample size with 1/2 stat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8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9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0" name="First comparison of limits from RF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First comparison of limits from RF</a:t>
            </a:r>
          </a:p>
        </p:txBody>
      </p:sp>
      <p:sp>
        <p:nvSpPr>
          <p:cNvPr id="241" name="MC16a MC samples, CxAOD tag: 33-08, UFO-pFlow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MC16a MC samples, CxAOD tag: 33-08, UFO-pFlow</a:t>
            </a:r>
          </a:p>
          <a:p>
            <a:pPr>
              <a:buBlip>
                <a:blip r:embed="rId2"/>
              </a:buBlip>
            </a:pPr>
            <a:r>
              <a:t>pDNN: </a:t>
            </a:r>
            <a:r>
              <a:rPr b="1"/>
              <a:t>light version</a:t>
            </a:r>
            <a:endParaRPr b="1"/>
          </a:p>
          <a:p>
            <a:pPr>
              <a:buBlip>
                <a:blip r:embed="rId2"/>
              </a:buBlip>
            </a:pPr>
            <a:r>
              <a:t>Data = fake, no systematic variations</a:t>
            </a:r>
          </a:p>
          <a:p>
            <a:pPr>
              <a:buBlip>
                <a:blip r:embed="rId2"/>
              </a:buBlip>
            </a:pPr>
          </a:p>
          <a:p>
            <a:pPr>
              <a:buBlip>
                <a:blip r:embed="rId2"/>
              </a:buBlip>
            </a:pPr>
            <a:r>
              <a:t>Radion, ggF/DY, merged regime  </a:t>
            </a:r>
          </a:p>
          <a:p>
            <a:pPr lvl="1">
              <a:buBlip>
                <a:blip r:embed="rId2"/>
              </a:buBlip>
            </a:pPr>
            <a:r>
              <a:t>4 Signal Regions: MergedLP_Untag/Tag, MergedHP_Untag/Tag </a:t>
            </a:r>
          </a:p>
        </p:txBody>
      </p:sp>
      <p:sp>
        <p:nvSpPr>
          <p:cNvPr id="2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3" name="Lecce team"/>
          <p:cNvSpPr txBox="1"/>
          <p:nvPr/>
        </p:nvSpPr>
        <p:spPr>
          <a:xfrm>
            <a:off x="472193" y="9311134"/>
            <a:ext cx="1175818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Lecce team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6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7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8" name="First comparison of limits from RF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First comparison of limits from RF</a:t>
            </a:r>
          </a:p>
        </p:txBody>
      </p:sp>
      <p:sp>
        <p:nvSpPr>
          <p:cNvPr id="2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0" name="Lecce team"/>
          <p:cNvSpPr txBox="1"/>
          <p:nvPr/>
        </p:nvSpPr>
        <p:spPr>
          <a:xfrm>
            <a:off x="472193" y="9311134"/>
            <a:ext cx="1175818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Lecce team</a:t>
            </a:r>
          </a:p>
        </p:txBody>
      </p:sp>
      <p:pic>
        <p:nvPicPr>
          <p:cNvPr id="251" name="limits.pdf" descr="limit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4650" y="1782080"/>
            <a:ext cx="7200900" cy="5181601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Cross Section Limit…"/>
          <p:cNvSpPr txBox="1"/>
          <p:nvPr/>
        </p:nvSpPr>
        <p:spPr>
          <a:xfrm>
            <a:off x="473708" y="6894785"/>
            <a:ext cx="5577015" cy="2267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Cross Section Limit</a:t>
            </a:r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mass=1000.000000, obs[fb]=1.595659, exp[fb]=1.605636</a:t>
            </a:r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mass=1500.000000, obs[fb]=0.716886, exp[fb]=0.716932</a:t>
            </a:r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mass=2000.000000, obs[fb]=0.407849, exp[fb]=0.412634</a:t>
            </a:r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mass=2400.000000, obs[fb]=0.369438, exp[fb]=0.384979</a:t>
            </a:r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mass=3000.000000, obs[fb]=0.299021, exp[fb]=0.303847</a:t>
            </a:r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mass=3500.000000, obs[fb]=0.339803, exp[fb]=0.343007</a:t>
            </a:r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mass=4000.000000, obs[fb]=0.356745, exp[fb]=0.358377</a:t>
            </a:r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mass=6000.000000, obs[fb]=0.537053, exp[fb]=0.549133</a:t>
            </a:r>
          </a:p>
        </p:txBody>
      </p:sp>
      <p:sp>
        <p:nvSpPr>
          <p:cNvPr id="253" name="MllJ"/>
          <p:cNvSpPr txBox="1"/>
          <p:nvPr/>
        </p:nvSpPr>
        <p:spPr>
          <a:xfrm>
            <a:off x="1778529" y="3925229"/>
            <a:ext cx="68111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</a:t>
            </a:r>
            <a:r>
              <a:rPr baseline="-5999"/>
              <a:t>llJ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6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7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8" name="First comparison of limits from RF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First comparison of limits from RF</a:t>
            </a:r>
          </a:p>
        </p:txBody>
      </p:sp>
      <p:sp>
        <p:nvSpPr>
          <p:cNvPr id="2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0" name="Lecce team"/>
          <p:cNvSpPr txBox="1"/>
          <p:nvPr/>
        </p:nvSpPr>
        <p:spPr>
          <a:xfrm>
            <a:off x="472193" y="9311134"/>
            <a:ext cx="1175818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Lecce team</a:t>
            </a:r>
          </a:p>
        </p:txBody>
      </p:sp>
      <p:sp>
        <p:nvSpPr>
          <p:cNvPr id="261" name="Cross Section Limit…"/>
          <p:cNvSpPr txBox="1"/>
          <p:nvPr/>
        </p:nvSpPr>
        <p:spPr>
          <a:xfrm>
            <a:off x="473708" y="6888435"/>
            <a:ext cx="5577015" cy="2280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Cross Section Limit</a:t>
            </a:r>
          </a:p>
          <a:p>
            <a:pPr>
              <a:defRPr b="1" i="1"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</a:t>
            </a:r>
            <a:r>
              <a:rPr b="0" i="0"/>
              <a:t>mass=1000.000000, obs[fb]=1.285975, exp[fb]=1.307315</a:t>
            </a:r>
            <a:endParaRPr b="0" i="0"/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mass=1500.000000, obs[fb]=0.710017, exp[fb]=0.716263</a:t>
            </a:r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mass=2000.000000, obs[fb]=0.473827, exp[fb]=0.474285</a:t>
            </a:r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mass=2400.000000, obs[fb]=0.391747, exp[fb]=0.395557</a:t>
            </a:r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mass=3000.000000, obs[fb]=0.358052, exp[fb]=0.358318</a:t>
            </a:r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mass=3500.000000, obs[fb]=0.358118, exp[fb]=0.358055</a:t>
            </a:r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mass=4000.000000, obs[fb]=0.438339, exp[fb]=0.438441</a:t>
            </a:r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mass=6000.000000, obs[fb]=0.700799, exp[fb]=0.709310</a:t>
            </a:r>
          </a:p>
        </p:txBody>
      </p:sp>
      <p:sp>
        <p:nvSpPr>
          <p:cNvPr id="262" name="pDNN score 200 bin"/>
          <p:cNvSpPr txBox="1"/>
          <p:nvPr/>
        </p:nvSpPr>
        <p:spPr>
          <a:xfrm>
            <a:off x="300604" y="3612284"/>
            <a:ext cx="2790883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pDNN score 200 bin</a:t>
            </a:r>
          </a:p>
        </p:txBody>
      </p:sp>
      <p:pic>
        <p:nvPicPr>
          <p:cNvPr id="263" name="limits.pdf" descr="limit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1000" y="1778000"/>
            <a:ext cx="7200900" cy="518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limits.pdf" descr="limit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19890" y="1664115"/>
            <a:ext cx="6350001" cy="4569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limits.pdf" descr="limits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209" y="1664115"/>
            <a:ext cx="6350001" cy="4569313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8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9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0" name="First comparison of limits from RF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First comparison of limits from RF</a:t>
            </a:r>
          </a:p>
        </p:txBody>
      </p:sp>
      <p:sp>
        <p:nvSpPr>
          <p:cNvPr id="2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2" name="Lecce team"/>
          <p:cNvSpPr txBox="1"/>
          <p:nvPr/>
        </p:nvSpPr>
        <p:spPr>
          <a:xfrm>
            <a:off x="472193" y="9311134"/>
            <a:ext cx="1175818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Lecce team</a:t>
            </a:r>
          </a:p>
        </p:txBody>
      </p:sp>
      <p:sp>
        <p:nvSpPr>
          <p:cNvPr id="273" name="Cross Section Limit…"/>
          <p:cNvSpPr txBox="1"/>
          <p:nvPr/>
        </p:nvSpPr>
        <p:spPr>
          <a:xfrm>
            <a:off x="6160171" y="6882085"/>
            <a:ext cx="3976815" cy="2280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Cross Section Limit</a:t>
            </a:r>
          </a:p>
          <a:p>
            <a:pPr>
              <a:defRPr b="1" i="1"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</a:t>
            </a:r>
            <a:r>
              <a:rPr b="0" i="0"/>
              <a:t>mass=1000.000000, exp[fb]=1.307315</a:t>
            </a:r>
            <a:endParaRPr b="0" i="0"/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mass=1500.000000, exp[fb]=0.716263</a:t>
            </a:r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mass=2000.000000, exp[fb]=0.474285</a:t>
            </a:r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mass=2400.000000, exp[fb]=0.395557</a:t>
            </a:r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mass=3000.000000, exp[fb]=0.358318</a:t>
            </a:r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mass=3500.000000, exp[fb]=0.358055</a:t>
            </a:r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mass=4000.000000, exp[fb]=0.438441</a:t>
            </a:r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mass=6000.000000, exp[fb]=0.709310</a:t>
            </a:r>
          </a:p>
        </p:txBody>
      </p:sp>
      <p:sp>
        <p:nvSpPr>
          <p:cNvPr id="274" name="pDNN score 200 bin"/>
          <p:cNvSpPr txBox="1"/>
          <p:nvPr/>
        </p:nvSpPr>
        <p:spPr>
          <a:xfrm>
            <a:off x="9578700" y="4460238"/>
            <a:ext cx="2790883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pDNN score 200 bin</a:t>
            </a:r>
          </a:p>
        </p:txBody>
      </p:sp>
      <p:sp>
        <p:nvSpPr>
          <p:cNvPr id="275" name="MllJ"/>
          <p:cNvSpPr txBox="1"/>
          <p:nvPr/>
        </p:nvSpPr>
        <p:spPr>
          <a:xfrm>
            <a:off x="4634660" y="4565649"/>
            <a:ext cx="68111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</a:t>
            </a:r>
            <a:r>
              <a:rPr baseline="-5999"/>
              <a:t>llJ</a:t>
            </a:r>
          </a:p>
        </p:txBody>
      </p:sp>
      <p:sp>
        <p:nvSpPr>
          <p:cNvPr id="276" name="Cross Section Limit…"/>
          <p:cNvSpPr txBox="1"/>
          <p:nvPr/>
        </p:nvSpPr>
        <p:spPr>
          <a:xfrm>
            <a:off x="2104682" y="6894785"/>
            <a:ext cx="3976815" cy="2267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Cross Section Limit</a:t>
            </a:r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mass=1000.000000, exp[fb]=1.605636</a:t>
            </a:r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mass=1500.000000, exp[fb]=0.716932</a:t>
            </a:r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mass=2000.000000, exp[fb]=0.412634</a:t>
            </a:r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mass=2400.000000, exp[fb]=0.384979</a:t>
            </a:r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mass=3000.000000, exp[fb]=0.303847</a:t>
            </a:r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mass=3500.000000, exp[fb]=0.343007</a:t>
            </a:r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mass=4000.000000, exp[fb]=0.358377</a:t>
            </a:r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mass=6000.000000, exp[fb]=0.549133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9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0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1" name="Comparison with published pap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Comparison with published paper</a:t>
            </a:r>
          </a:p>
        </p:txBody>
      </p:sp>
      <p:sp>
        <p:nvSpPr>
          <p:cNvPr id="2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3" name="Lecce team"/>
          <p:cNvSpPr txBox="1"/>
          <p:nvPr/>
        </p:nvSpPr>
        <p:spPr>
          <a:xfrm>
            <a:off x="472193" y="9311134"/>
            <a:ext cx="1175818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Lecce team</a:t>
            </a:r>
          </a:p>
        </p:txBody>
      </p:sp>
      <p:pic>
        <p:nvPicPr>
          <p:cNvPr id="284" name="limits.pdf" descr="limit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94214" y="2069702"/>
            <a:ext cx="6350001" cy="4569313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MllJ"/>
          <p:cNvSpPr txBox="1"/>
          <p:nvPr/>
        </p:nvSpPr>
        <p:spPr>
          <a:xfrm>
            <a:off x="7841712" y="4933334"/>
            <a:ext cx="68111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</a:t>
            </a:r>
            <a:r>
              <a:rPr baseline="-5999"/>
              <a:t>llJ</a:t>
            </a:r>
          </a:p>
        </p:txBody>
      </p:sp>
      <p:pic>
        <p:nvPicPr>
          <p:cNvPr id="286" name="figaux_07a.pdf" descr="figaux_07a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289" y="2075301"/>
            <a:ext cx="6350001" cy="4558114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https://atlas.web.cern.ch/Atlas/GROUPS/PHYSICS/PAPERS/HDBS-2018-10/figaux_07a.pdf"/>
          <p:cNvSpPr txBox="1"/>
          <p:nvPr/>
        </p:nvSpPr>
        <p:spPr>
          <a:xfrm>
            <a:off x="71939" y="7447555"/>
            <a:ext cx="6976208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/>
            <a:r>
              <a:t>https://atlas.web.cern.ch/Atlas/GROUPS/PHYSICS/PAPERS/HDBS-2018-10/figaux_07a.pdf</a:t>
            </a:r>
          </a:p>
        </p:txBody>
      </p:sp>
      <p:sp>
        <p:nvSpPr>
          <p:cNvPr id="288" name="Line"/>
          <p:cNvSpPr/>
          <p:nvPr/>
        </p:nvSpPr>
        <p:spPr>
          <a:xfrm flipV="1">
            <a:off x="2023555" y="2075301"/>
            <a:ext cx="1" cy="4348420"/>
          </a:xfrm>
          <a:prstGeom prst="line">
            <a:avLst/>
          </a:prstGeom>
          <a:ln w="12700">
            <a:solidFill>
              <a:srgbClr val="6F6A5A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289" name="~10 fb @ 1TeV…"/>
          <p:cNvSpPr txBox="1"/>
          <p:nvPr/>
        </p:nvSpPr>
        <p:spPr>
          <a:xfrm>
            <a:off x="1892036" y="7914776"/>
            <a:ext cx="2980507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~10 fb @ 1TeV</a:t>
            </a:r>
          </a:p>
          <a:p>
            <a:pPr/>
            <a:r>
              <a:t>~1 fb @  4TeV </a:t>
            </a:r>
          </a:p>
        </p:txBody>
      </p:sp>
      <p:sp>
        <p:nvSpPr>
          <p:cNvPr id="290" name="~2 fb @ 1TeV…"/>
          <p:cNvSpPr txBox="1"/>
          <p:nvPr/>
        </p:nvSpPr>
        <p:spPr>
          <a:xfrm>
            <a:off x="8215117" y="7914776"/>
            <a:ext cx="3309343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~2 fb @ 1TeV</a:t>
            </a:r>
          </a:p>
          <a:p>
            <a:pPr/>
            <a:r>
              <a:t>~0.4 fb @  4TeV </a:t>
            </a:r>
          </a:p>
        </p:txBody>
      </p:sp>
      <p:sp>
        <p:nvSpPr>
          <p:cNvPr id="291" name="139 ifb"/>
          <p:cNvSpPr txBox="1"/>
          <p:nvPr/>
        </p:nvSpPr>
        <p:spPr>
          <a:xfrm>
            <a:off x="2874913" y="6675534"/>
            <a:ext cx="137026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139 ifb</a:t>
            </a:r>
          </a:p>
        </p:txBody>
      </p:sp>
      <p:sp>
        <p:nvSpPr>
          <p:cNvPr id="292" name="36 ifb"/>
          <p:cNvSpPr txBox="1"/>
          <p:nvPr/>
        </p:nvSpPr>
        <p:spPr>
          <a:xfrm>
            <a:off x="9298958" y="6675534"/>
            <a:ext cx="114166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36 ifb</a:t>
            </a:r>
          </a:p>
        </p:txBody>
      </p:sp>
      <p:sp>
        <p:nvSpPr>
          <p:cNvPr id="293" name="MllJ"/>
          <p:cNvSpPr txBox="1"/>
          <p:nvPr/>
        </p:nvSpPr>
        <p:spPr>
          <a:xfrm>
            <a:off x="4775942" y="4201615"/>
            <a:ext cx="68111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</a:t>
            </a:r>
            <a:r>
              <a:rPr baseline="-5999"/>
              <a:t>llJ</a:t>
            </a:r>
          </a:p>
        </p:txBody>
      </p:sp>
      <p:sp>
        <p:nvSpPr>
          <p:cNvPr id="294" name="Line"/>
          <p:cNvSpPr/>
          <p:nvPr/>
        </p:nvSpPr>
        <p:spPr>
          <a:xfrm flipV="1">
            <a:off x="10414195" y="1814160"/>
            <a:ext cx="1" cy="4348421"/>
          </a:xfrm>
          <a:prstGeom prst="line">
            <a:avLst/>
          </a:prstGeom>
          <a:ln w="12700">
            <a:solidFill>
              <a:srgbClr val="6F6A5A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295" name="Line"/>
          <p:cNvSpPr/>
          <p:nvPr/>
        </p:nvSpPr>
        <p:spPr>
          <a:xfrm flipV="1">
            <a:off x="5037408" y="1966202"/>
            <a:ext cx="1" cy="4348420"/>
          </a:xfrm>
          <a:prstGeom prst="line">
            <a:avLst/>
          </a:prstGeom>
          <a:ln w="12700">
            <a:solidFill>
              <a:srgbClr val="6F6A5A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296" name="No  systematic errors"/>
          <p:cNvSpPr txBox="1"/>
          <p:nvPr/>
        </p:nvSpPr>
        <p:spPr>
          <a:xfrm>
            <a:off x="7768410" y="7136340"/>
            <a:ext cx="420275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  systematic errors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9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0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1" name="Next ste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Next steps  </a:t>
            </a:r>
          </a:p>
        </p:txBody>
      </p:sp>
      <p:sp>
        <p:nvSpPr>
          <p:cNvPr id="302" name="Ready to move to r33-22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0426" indent="-360426" defTabSz="502412">
              <a:spcBef>
                <a:spcPts val="800"/>
              </a:spcBef>
              <a:buBlip>
                <a:blip r:embed="rId2"/>
              </a:buBlip>
              <a:defRPr sz="2150"/>
            </a:pPr>
            <a:r>
              <a:t>Ready to move to r33-22</a:t>
            </a:r>
          </a:p>
          <a:p>
            <a:pPr marL="360426" indent="-360426" defTabSz="502412">
              <a:spcBef>
                <a:spcPts val="800"/>
              </a:spcBef>
              <a:buBlip>
                <a:blip r:embed="rId2"/>
              </a:buBlip>
              <a:defRPr sz="2150"/>
            </a:pPr>
          </a:p>
          <a:p>
            <a:pPr marL="360426" indent="-360426" defTabSz="502412">
              <a:spcBef>
                <a:spcPts val="800"/>
              </a:spcBef>
              <a:buBlip>
                <a:blip r:embed="rId2"/>
              </a:buBlip>
              <a:defRPr sz="2150"/>
            </a:pPr>
            <a:r>
              <a:t>Moving to pDNN optimisation</a:t>
            </a:r>
          </a:p>
          <a:p>
            <a:pPr lvl="1" marL="720852" indent="-360426" defTabSz="502412">
              <a:spcBef>
                <a:spcPts val="800"/>
              </a:spcBef>
              <a:buBlip>
                <a:blip r:embed="rId2"/>
              </a:buBlip>
              <a:defRPr sz="2150"/>
            </a:pPr>
            <a:r>
              <a:t>Trying to follow ATL-COM-PHYS-2020-766, HH -&gt; bbττ</a:t>
            </a:r>
          </a:p>
          <a:p>
            <a:pPr lvl="2" marL="1081277" indent="-360426" defTabSz="502412">
              <a:spcBef>
                <a:spcPts val="800"/>
              </a:spcBef>
              <a:buBlip>
                <a:blip r:embed="rId2"/>
              </a:buBlip>
              <a:defRPr sz="2150"/>
            </a:pPr>
            <a:r>
              <a:t>TO DO: </a:t>
            </a:r>
          </a:p>
          <a:p>
            <a:pPr lvl="3" marL="1441704" indent="-360426" defTabSz="502412">
              <a:spcBef>
                <a:spcPts val="800"/>
              </a:spcBef>
              <a:buBlip>
                <a:blip r:embed="rId2"/>
              </a:buBlip>
              <a:defRPr sz="2150"/>
            </a:pPr>
            <a:r>
              <a:t>Training set preparation: </a:t>
            </a:r>
          </a:p>
          <a:p>
            <a:pPr lvl="4" marL="1802130" indent="-360426" defTabSz="502412">
              <a:spcBef>
                <a:spcPts val="800"/>
              </a:spcBef>
              <a:buBlip>
                <a:blip r:embed="rId2"/>
              </a:buBlip>
              <a:defRPr sz="2150"/>
            </a:pPr>
            <a:r>
              <a:t>Equalize (by reweighting) the stat. of signal samples; </a:t>
            </a:r>
          </a:p>
          <a:p>
            <a:pPr lvl="4" marL="1802130" indent="-360426" defTabSz="502412">
              <a:spcBef>
                <a:spcPts val="800"/>
              </a:spcBef>
              <a:buBlip>
                <a:blip r:embed="rId2"/>
              </a:buBlip>
              <a:defRPr sz="2150"/>
            </a:pPr>
            <a:r>
              <a:t>Equalize (by reweighting) the stat. of total signal sample to total background</a:t>
            </a:r>
          </a:p>
          <a:p>
            <a:pPr lvl="4" marL="1802130" indent="-360426" defTabSz="502412">
              <a:spcBef>
                <a:spcPts val="800"/>
              </a:spcBef>
              <a:buBlip>
                <a:blip r:embed="rId2"/>
              </a:buBlip>
              <a:defRPr sz="2150"/>
            </a:pPr>
            <a:r>
              <a:t>Consider all physics backgrounds processes (with their MC weights) </a:t>
            </a:r>
          </a:p>
          <a:p>
            <a:pPr lvl="4" marL="1802130" indent="-360426" defTabSz="502412">
              <a:spcBef>
                <a:spcPts val="800"/>
              </a:spcBef>
              <a:buBlip>
                <a:blip r:embed="rId2"/>
              </a:buBlip>
              <a:defRPr sz="2150"/>
            </a:pPr>
            <a:r>
              <a:t>Scale input variables (median to zero, interquartile range to 1) taking into account the training weights </a:t>
            </a:r>
          </a:p>
          <a:p>
            <a:pPr lvl="3" marL="1441704" indent="-360426" defTabSz="502412">
              <a:spcBef>
                <a:spcPts val="800"/>
              </a:spcBef>
              <a:buBlip>
                <a:blip r:embed="rId2"/>
              </a:buBlip>
              <a:defRPr sz="2150"/>
            </a:pPr>
            <a:r>
              <a:t>Technical optimisations:</a:t>
            </a:r>
          </a:p>
          <a:p>
            <a:pPr lvl="4" marL="1802130" indent="-360426" defTabSz="502412">
              <a:spcBef>
                <a:spcPts val="800"/>
              </a:spcBef>
              <a:buBlip>
                <a:blip r:embed="rId2"/>
              </a:buBlip>
              <a:defRPr sz="2150"/>
            </a:pPr>
            <a:r>
              <a:t>Hyperparameter optimization on random realizations </a:t>
            </a:r>
          </a:p>
          <a:p>
            <a:pPr lvl="4" marL="1802130" indent="-360426" defTabSz="502412">
              <a:spcBef>
                <a:spcPts val="800"/>
              </a:spcBef>
              <a:buBlip>
                <a:blip r:embed="rId2"/>
              </a:buBlip>
              <a:defRPr sz="2150"/>
            </a:pPr>
            <a:r>
              <a:t>k-fold cross validation splitting events in even/odd → remove high variance realizations</a:t>
            </a:r>
          </a:p>
          <a:p>
            <a:pPr lvl="3" marL="1441704" indent="-360426" defTabSz="502412">
              <a:spcBef>
                <a:spcPts val="800"/>
              </a:spcBef>
              <a:buBlip>
                <a:blip r:embed="rId2"/>
              </a:buBlip>
              <a:defRPr sz="2150"/>
            </a:pPr>
            <a:r>
              <a:t>Reconsider input variables   </a:t>
            </a:r>
          </a:p>
        </p:txBody>
      </p:sp>
      <p:sp>
        <p:nvSpPr>
          <p:cNvPr id="3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4" name="Lecce team"/>
          <p:cNvSpPr txBox="1"/>
          <p:nvPr/>
        </p:nvSpPr>
        <p:spPr>
          <a:xfrm>
            <a:off x="472193" y="9311134"/>
            <a:ext cx="1175818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Lecce team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1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2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3" name="Outli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Outline</a:t>
            </a:r>
          </a:p>
        </p:txBody>
      </p:sp>
      <p:sp>
        <p:nvSpPr>
          <p:cNvPr id="124" name="Some studies on pDN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Some studies on pDNN </a:t>
            </a:r>
          </a:p>
          <a:p>
            <a:pPr>
              <a:buBlip>
                <a:blip r:embed="rId2"/>
              </a:buBlip>
            </a:pPr>
            <a:r>
              <a:t>Some expected limits </a:t>
            </a:r>
          </a:p>
          <a:p>
            <a:pPr>
              <a:buBlip>
                <a:blip r:embed="rId2"/>
              </a:buBlip>
            </a:pPr>
            <a:r>
              <a:t>Next steps  </a:t>
            </a:r>
          </a:p>
        </p:txBody>
      </p:sp>
      <p:sp>
        <p:nvSpPr>
          <p:cNvPr id="125" name="Slide Number"/>
          <p:cNvSpPr txBox="1"/>
          <p:nvPr>
            <p:ph type="sldNum" sz="quarter" idx="2"/>
          </p:nvPr>
        </p:nvSpPr>
        <p:spPr>
          <a:xfrm>
            <a:off x="12569301" y="9061447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6" name="Lecce team"/>
          <p:cNvSpPr txBox="1"/>
          <p:nvPr/>
        </p:nvSpPr>
        <p:spPr>
          <a:xfrm>
            <a:off x="472193" y="9311134"/>
            <a:ext cx="1175818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Lecce team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"/>
          <p:cNvSpPr/>
          <p:nvPr>
            <p:ph type="body" idx="21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7" name="Backup"/>
          <p:cNvSpPr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Backup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0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1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2" name="First comparison of limits from RF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First comparison of limits from RF</a:t>
            </a:r>
          </a:p>
        </p:txBody>
      </p:sp>
      <p:sp>
        <p:nvSpPr>
          <p:cNvPr id="3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4" name="Lecce team"/>
          <p:cNvSpPr txBox="1"/>
          <p:nvPr/>
        </p:nvSpPr>
        <p:spPr>
          <a:xfrm>
            <a:off x="472193" y="9311134"/>
            <a:ext cx="1175818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Lecce team</a:t>
            </a:r>
          </a:p>
        </p:txBody>
      </p:sp>
      <p:sp>
        <p:nvSpPr>
          <p:cNvPr id="315" name="Cross Section Limit…"/>
          <p:cNvSpPr txBox="1"/>
          <p:nvPr/>
        </p:nvSpPr>
        <p:spPr>
          <a:xfrm>
            <a:off x="473708" y="6888435"/>
            <a:ext cx="5577015" cy="2280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Cross Section Limit</a:t>
            </a:r>
          </a:p>
          <a:p>
            <a:pPr>
              <a:defRPr b="1" i="1"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</a:t>
            </a:r>
            <a:r>
              <a:rPr b="0" i="0"/>
              <a:t>mass=1000.000000, obs[fb]=0.950482, exp[fb]=1.033647</a:t>
            </a:r>
            <a:endParaRPr b="0" i="0"/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mass=1500.000000, obs[fb]=0.583156, exp[fb]=0.599691</a:t>
            </a:r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mass=2000.000000, obs[fb]=0.413288, exp[fb]=0.420130</a:t>
            </a:r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mass=2400.000000, obs[fb]=0.382443, exp[fb]=0.385068</a:t>
            </a:r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mass=3000.000000, obs[fb]=0.327206, exp[fb]=0.327483</a:t>
            </a:r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mass=3500.000000, obs[fb]=0.351858, exp[fb]=0.352043</a:t>
            </a:r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mass=4000.000000, obs[fb]=0.417012, exp[fb]=0.416731</a:t>
            </a:r>
          </a:p>
          <a:p>
            <a:pPr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mass=6000.000000, obs[fb]=0.569377, exp[fb]=0.574183</a:t>
            </a:r>
          </a:p>
        </p:txBody>
      </p:sp>
      <p:sp>
        <p:nvSpPr>
          <p:cNvPr id="316" name="pDNN score…"/>
          <p:cNvSpPr txBox="1"/>
          <p:nvPr/>
        </p:nvSpPr>
        <p:spPr>
          <a:xfrm>
            <a:off x="396104" y="3612284"/>
            <a:ext cx="2546078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pDNN score</a:t>
            </a:r>
          </a:p>
          <a:p>
            <a:pPr/>
            <a:r>
              <a:t>1000 bins</a:t>
            </a:r>
          </a:p>
        </p:txBody>
      </p:sp>
      <p:pic>
        <p:nvPicPr>
          <p:cNvPr id="317" name="limits.pdf" descr="limit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1000" y="1778000"/>
            <a:ext cx="7200900" cy="518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0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1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2" name="RS_ZZ_GGF_Merge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RS_ZZ_GGF_Merged</a:t>
            </a:r>
          </a:p>
        </p:txBody>
      </p:sp>
      <p:sp>
        <p:nvSpPr>
          <p:cNvPr id="3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4" name="Lecce team"/>
          <p:cNvSpPr txBox="1"/>
          <p:nvPr/>
        </p:nvSpPr>
        <p:spPr>
          <a:xfrm>
            <a:off x="472193" y="9311134"/>
            <a:ext cx="1175818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Lecce team</a:t>
            </a:r>
          </a:p>
        </p:txBody>
      </p:sp>
      <p:sp>
        <p:nvSpPr>
          <p:cNvPr id="325" name="Region: L2_MergHP_GGF_ZZ_Tag_SR…"/>
          <p:cNvSpPr txBox="1"/>
          <p:nvPr/>
        </p:nvSpPr>
        <p:spPr>
          <a:xfrm>
            <a:off x="610056" y="3848650"/>
            <a:ext cx="4936745" cy="2699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Region: </a:t>
            </a:r>
            <a:r>
              <a:rPr b="1" i="1"/>
              <a:t>L2_MergHP_GGF_ZZ_Tag_SR</a:t>
            </a:r>
            <a:endParaRPr b="1" i="1"/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Diboson Integral=5.941466 +/- 0.370521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Radion Integral=0.000000 +/- 0.000000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Wjets Integral=0.000040 +/- 0.000008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Zjets Integral=7.874548 +/- 1.580589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stop Integral=0.116039 +/- 0.023291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ttbar Integral=0.187731 +/- 0.037682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SumMC Integral=14.119825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Postfit Integral=14.119824 + 0.319207 - 0.319214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Data Integral=14.119779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Prefit integral=14.119824</a:t>
            </a:r>
          </a:p>
        </p:txBody>
      </p:sp>
      <p:sp>
        <p:nvSpPr>
          <p:cNvPr id="326" name="Region: L2_MergHP_GGF_ZZ_Untag_SR…"/>
          <p:cNvSpPr txBox="1"/>
          <p:nvPr/>
        </p:nvSpPr>
        <p:spPr>
          <a:xfrm>
            <a:off x="6325056" y="3848650"/>
            <a:ext cx="5042663" cy="2699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Region: </a:t>
            </a:r>
            <a:r>
              <a:rPr b="1" i="1"/>
              <a:t>L2_MergHP_GGF_ZZ_Untag_SR</a:t>
            </a:r>
            <a:endParaRPr b="1"/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Diboson Integral=112.358536 +/- 7.006886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Radion Integral=0.000000 +/- 0.000000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Wjets Integral=0.000040 +/- 0.000008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Zjets Integral=653.897095 +/- 131.251007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stop Integral=0.723407 +/- 0.145203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ttbar Integral=2.416062 +/- 0.484955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SumMC Integral=769.395142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Postfit Integral=769.395142 + 5.543274 - 5.543335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Data Integral=769.291199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Prefit integral=769.395142</a:t>
            </a:r>
          </a:p>
        </p:txBody>
      </p:sp>
      <p:sp>
        <p:nvSpPr>
          <p:cNvPr id="327" name="Region: L2_MergLP_GGF_ZZ_Tag_SR…"/>
          <p:cNvSpPr txBox="1"/>
          <p:nvPr/>
        </p:nvSpPr>
        <p:spPr>
          <a:xfrm>
            <a:off x="610056" y="6570935"/>
            <a:ext cx="4936745" cy="2483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Region: </a:t>
            </a:r>
            <a:r>
              <a:rPr b="1" i="1"/>
              <a:t>L2_MergLP_GGF_ZZ_Tag_SR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Diboson Integral=3.666073 +/- 0.228623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Radion Integral=0.000000 +/- 0.000000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Wjets Integral=0.000040 +/- 0.000008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Zjets Integral=21.808302 +/- 4.377388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stop Integral=0.141827 +/- 0.028468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ttbar Integral=0.368419 +/- 0.073949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SumMC Integral=25.984659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Postfit Integral=25.984661 + 0.359983 - 0.359983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Data Integral=25.864803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Prefit integral=25.984661</a:t>
            </a:r>
          </a:p>
        </p:txBody>
      </p:sp>
      <p:sp>
        <p:nvSpPr>
          <p:cNvPr id="328" name="Region: L2_MergLP_GGF_ZZ_Untag_SR…"/>
          <p:cNvSpPr txBox="1"/>
          <p:nvPr/>
        </p:nvSpPr>
        <p:spPr>
          <a:xfrm>
            <a:off x="6378015" y="6462984"/>
            <a:ext cx="5148581" cy="2699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Region: </a:t>
            </a:r>
            <a:r>
              <a:rPr b="1" i="1"/>
              <a:t>L2_MergLP_GGF_ZZ_Untag_SR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Diboson Integral=98.287056 +/- 6.129363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Radion Integral=0.000000 +/- 0.000000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Wjets Integral=0.563510 +/- 0.113108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Zjets Integral=2606.893555 +/- 523.258789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stop Integral=1.392521 +/- 0.279508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ttbar Integral=8.703288 +/- 1.746934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SumMC Integral=2715.840088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Postfit Integral=2715.839844 + 3.307373 - 3.307617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Data Integral=2715.784424</a:t>
            </a:r>
          </a:p>
          <a:p>
            <a:pPr algn="l"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Prefit integral=2715.839844</a:t>
            </a:r>
          </a:p>
        </p:txBody>
      </p:sp>
      <p:pic>
        <p:nvPicPr>
          <p:cNvPr id="329" name="Screenshot 2021-12-12 at 18.39.46.png" descr="Screenshot 2021-12-12 at 18.39.46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247219" y="1843362"/>
            <a:ext cx="12839701" cy="1739901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Eur. Phys. J. C (2020) 80:1165"/>
          <p:cNvSpPr txBox="1"/>
          <p:nvPr/>
        </p:nvSpPr>
        <p:spPr>
          <a:xfrm>
            <a:off x="9480992" y="1166968"/>
            <a:ext cx="2726247" cy="312167"/>
          </a:xfrm>
          <a:prstGeom prst="rect">
            <a:avLst/>
          </a:prstGeom>
          <a:solidFill>
            <a:srgbClr val="D4FB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200"/>
              </a:spcBef>
              <a:defRPr sz="1500">
                <a:solidFill>
                  <a:srgbClr val="13141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Eur. Phys. J. C (2020) 80:1165 </a:t>
            </a:r>
          </a:p>
        </p:txBody>
      </p:sp>
      <p:pic>
        <p:nvPicPr>
          <p:cNvPr id="331" name="Screenshot 2021-12-12 at 18.41.46.png" descr="Screenshot 2021-12-12 at 18.41.4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1915" y="1425805"/>
            <a:ext cx="12610308" cy="675810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1.7"/>
          <p:cNvSpPr txBox="1"/>
          <p:nvPr/>
        </p:nvSpPr>
        <p:spPr>
          <a:xfrm>
            <a:off x="11557952" y="7311516"/>
            <a:ext cx="379096" cy="31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1.7</a:t>
            </a:r>
          </a:p>
        </p:txBody>
      </p:sp>
      <p:sp>
        <p:nvSpPr>
          <p:cNvPr id="333" name="1.4"/>
          <p:cNvSpPr txBox="1"/>
          <p:nvPr/>
        </p:nvSpPr>
        <p:spPr>
          <a:xfrm>
            <a:off x="11557952" y="6676516"/>
            <a:ext cx="379096" cy="31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1.4</a:t>
            </a:r>
          </a:p>
        </p:txBody>
      </p:sp>
      <p:sp>
        <p:nvSpPr>
          <p:cNvPr id="334" name="3.3"/>
          <p:cNvSpPr txBox="1"/>
          <p:nvPr/>
        </p:nvSpPr>
        <p:spPr>
          <a:xfrm>
            <a:off x="11557952" y="7768716"/>
            <a:ext cx="379096" cy="31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3.3</a:t>
            </a:r>
          </a:p>
        </p:txBody>
      </p:sp>
      <p:sp>
        <p:nvSpPr>
          <p:cNvPr id="335" name="0.62"/>
          <p:cNvSpPr txBox="1"/>
          <p:nvPr/>
        </p:nvSpPr>
        <p:spPr>
          <a:xfrm>
            <a:off x="5502496" y="7410655"/>
            <a:ext cx="485014" cy="312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0.62</a:t>
            </a:r>
          </a:p>
        </p:txBody>
      </p:sp>
      <p:sp>
        <p:nvSpPr>
          <p:cNvPr id="336" name="0.91"/>
          <p:cNvSpPr txBox="1"/>
          <p:nvPr/>
        </p:nvSpPr>
        <p:spPr>
          <a:xfrm>
            <a:off x="5502496" y="6788403"/>
            <a:ext cx="485014" cy="312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0.91</a:t>
            </a:r>
          </a:p>
        </p:txBody>
      </p:sp>
      <p:sp>
        <p:nvSpPr>
          <p:cNvPr id="337" name="1.7"/>
          <p:cNvSpPr txBox="1"/>
          <p:nvPr/>
        </p:nvSpPr>
        <p:spPr>
          <a:xfrm>
            <a:off x="11557952" y="8594762"/>
            <a:ext cx="379096" cy="312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1.7</a:t>
            </a:r>
          </a:p>
        </p:txBody>
      </p:sp>
      <p:sp>
        <p:nvSpPr>
          <p:cNvPr id="338" name="0.63"/>
          <p:cNvSpPr txBox="1"/>
          <p:nvPr/>
        </p:nvSpPr>
        <p:spPr>
          <a:xfrm>
            <a:off x="5502496" y="8709062"/>
            <a:ext cx="485014" cy="312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0.63</a:t>
            </a:r>
          </a:p>
        </p:txBody>
      </p:sp>
      <p:sp>
        <p:nvSpPr>
          <p:cNvPr id="339" name="0.81"/>
          <p:cNvSpPr txBox="1"/>
          <p:nvPr/>
        </p:nvSpPr>
        <p:spPr>
          <a:xfrm>
            <a:off x="11504993" y="6015570"/>
            <a:ext cx="485014" cy="312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0.81</a:t>
            </a:r>
          </a:p>
        </p:txBody>
      </p:sp>
      <p:sp>
        <p:nvSpPr>
          <p:cNvPr id="340" name="0.51"/>
          <p:cNvSpPr txBox="1"/>
          <p:nvPr/>
        </p:nvSpPr>
        <p:spPr>
          <a:xfrm>
            <a:off x="5502496" y="6015570"/>
            <a:ext cx="485014" cy="312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0.51</a:t>
            </a:r>
          </a:p>
        </p:txBody>
      </p:sp>
      <p:sp>
        <p:nvSpPr>
          <p:cNvPr id="341" name="10149 MC"/>
          <p:cNvSpPr txBox="1"/>
          <p:nvPr/>
        </p:nvSpPr>
        <p:spPr>
          <a:xfrm>
            <a:off x="452692" y="2396363"/>
            <a:ext cx="1000317" cy="312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10149 MC</a:t>
            </a:r>
          </a:p>
        </p:txBody>
      </p:sp>
      <p:sp>
        <p:nvSpPr>
          <p:cNvPr id="342" name="Total 14+26+769+2716 = 3524 = 1.34 * expected according to Eur. Phys. J. C (2020) 80:1165"/>
          <p:cNvSpPr txBox="1"/>
          <p:nvPr/>
        </p:nvSpPr>
        <p:spPr>
          <a:xfrm>
            <a:off x="199533" y="3501457"/>
            <a:ext cx="8464297" cy="324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500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Total 14+26+769+2716 = 3524 = 1.34 * expected according to Eur. Phys. J. C (2020) 80:1165    </a:t>
            </a:r>
          </a:p>
        </p:txBody>
      </p:sp>
      <p:sp>
        <p:nvSpPr>
          <p:cNvPr id="343" name="Atlas link with auxiliary plots HDBS-2018-10"/>
          <p:cNvSpPr txBox="1"/>
          <p:nvPr/>
        </p:nvSpPr>
        <p:spPr>
          <a:xfrm>
            <a:off x="7097268" y="681539"/>
            <a:ext cx="5119625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Atlas link with auxiliary plots </a:t>
            </a:r>
            <a:r>
              <a:rPr u="sng">
                <a:hlinkClick r:id="rId4" invalidUrl="" action="" tgtFrame="" tooltip="" history="1" highlightClick="0" endSnd="0"/>
              </a:rPr>
              <a:t>HDBS-2018-10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6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7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8" name="RS_ZZ_GGF_Merged"/>
          <p:cNvSpPr txBox="1"/>
          <p:nvPr>
            <p:ph type="title"/>
          </p:nvPr>
        </p:nvSpPr>
        <p:spPr>
          <a:xfrm>
            <a:off x="8113910" y="596900"/>
            <a:ext cx="4382890" cy="882235"/>
          </a:xfrm>
          <a:prstGeom prst="rect">
            <a:avLst/>
          </a:prstGeom>
        </p:spPr>
        <p:txBody>
          <a:bodyPr/>
          <a:lstStyle>
            <a:lvl1pPr defTabSz="315468">
              <a:defRPr sz="3456"/>
            </a:lvl1pPr>
          </a:lstStyle>
          <a:p>
            <a:pPr/>
            <a:r>
              <a:t>RS_ZZ_GGF_Merged</a:t>
            </a:r>
          </a:p>
        </p:txBody>
      </p:sp>
      <p:sp>
        <p:nvSpPr>
          <p:cNvPr id="349" name="python   RS_ZZ_GGF_Merged_HP_Tag.py 2MergSR 1000 Radion…"/>
          <p:cNvSpPr txBox="1"/>
          <p:nvPr>
            <p:ph type="body" sz="half" idx="1"/>
          </p:nvPr>
        </p:nvSpPr>
        <p:spPr>
          <a:xfrm>
            <a:off x="8113910" y="2047872"/>
            <a:ext cx="4382890" cy="637594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1800"/>
            </a:pPr>
            <a:r>
              <a:t>python   RS_ZZ_GGF_Merged_HP_Tag.py 2MergSR 1000 Radion </a:t>
            </a:r>
          </a:p>
          <a:p>
            <a:pPr lvl="1">
              <a:buBlip>
                <a:blip r:embed="rId2"/>
              </a:buBlip>
              <a:defRPr sz="1800"/>
            </a:pPr>
            <a:r>
              <a:t>  basedirectory="/nfs/kloe/einstein4/HDBS/PDNNTestAGS/ntuples" # as before but from Lecce </a:t>
            </a:r>
          </a:p>
          <a:p>
            <a:pPr lvl="1">
              <a:buBlip>
                <a:blip r:embed="rId2"/>
              </a:buBlip>
              <a:defRPr sz="1800"/>
            </a:pPr>
            <a:r>
              <a:t> </a:t>
            </a:r>
            <a:r>
              <a:rPr i="1"/>
              <a:t>“Radion_1000":451147 instead of 309993 (from original Rob macro)</a:t>
            </a:r>
            <a:endParaRPr i="1"/>
          </a:p>
          <a:p>
            <a:pPr>
              <a:buBlip>
                <a:blip r:embed="rId2"/>
              </a:buBlip>
              <a:defRPr sz="1800"/>
            </a:pPr>
            <a:r>
              <a:rPr i="1"/>
              <a:t>./runPreFit.py ../runSS/output/ZZSignalRegionsGGF/ws/ExampleVV_Radion_1000_test.root</a:t>
            </a:r>
          </a:p>
        </p:txBody>
      </p:sp>
      <p:sp>
        <p:nvSpPr>
          <p:cNvPr id="3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1" name="Lecce team"/>
          <p:cNvSpPr txBox="1"/>
          <p:nvPr/>
        </p:nvSpPr>
        <p:spPr>
          <a:xfrm>
            <a:off x="472193" y="9311134"/>
            <a:ext cx="1175818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Lecce team</a:t>
            </a:r>
          </a:p>
        </p:txBody>
      </p:sp>
      <p:pic>
        <p:nvPicPr>
          <p:cNvPr id="352" name="L2_MergHP_GGF_ZZ_Tag_SR.pdf" descr="L2_MergHP_GGF_ZZ_Tag_SR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9683" y="554988"/>
            <a:ext cx="3810001" cy="4649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L2_MergHP_GGF_ZZ_Untag_SR.pdf" descr="L2_MergHP_GGF_ZZ_Untag_SR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14283" y="554988"/>
            <a:ext cx="3810001" cy="4649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L2_MergLP_GGF_ZZ_Tag_SR.pdf" descr="L2_MergLP_GGF_ZZ_Tag_SR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9683" y="5063066"/>
            <a:ext cx="3810001" cy="4649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L2_MergLP_GGF_ZZ_Untag_SR.pdf" descr="L2_MergLP_GGF_ZZ_Untag_SR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14283" y="5063066"/>
            <a:ext cx="3810001" cy="46499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8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9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0" name="Variabili attualmente utilizza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44677">
              <a:defRPr sz="3775"/>
            </a:lvl1pPr>
          </a:lstStyle>
          <a:p>
            <a:pPr/>
            <a:r>
              <a:t>Variabili attualmente utilizzate</a:t>
            </a:r>
          </a:p>
        </p:txBody>
      </p:sp>
      <p:sp>
        <p:nvSpPr>
          <p:cNvPr id="361" name="Fatjet: m, d2, pt, eta, phi"/>
          <p:cNvSpPr txBox="1"/>
          <p:nvPr>
            <p:ph type="body" sz="quarter" idx="1"/>
          </p:nvPr>
        </p:nvSpPr>
        <p:spPr>
          <a:xfrm>
            <a:off x="508000" y="2047872"/>
            <a:ext cx="3011856" cy="6956046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Fatjet: m, d2, pt, eta, phi</a:t>
            </a:r>
          </a:p>
        </p:txBody>
      </p:sp>
      <p:sp>
        <p:nvSpPr>
          <p:cNvPr id="362" name="Slide Number"/>
          <p:cNvSpPr txBox="1"/>
          <p:nvPr>
            <p:ph type="sldNum" sz="quarter" idx="2"/>
          </p:nvPr>
        </p:nvSpPr>
        <p:spPr>
          <a:xfrm>
            <a:off x="12514392" y="9061447"/>
            <a:ext cx="351220" cy="365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3" name="Stefania Spagnolo"/>
          <p:cNvSpPr txBox="1"/>
          <p:nvPr/>
        </p:nvSpPr>
        <p:spPr>
          <a:xfrm>
            <a:off x="487283" y="9295818"/>
            <a:ext cx="1487933" cy="416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/>
            <a:r>
              <a:t>Stefania Spagnolo</a:t>
            </a:r>
          </a:p>
        </p:txBody>
      </p:sp>
      <p:sp>
        <p:nvSpPr>
          <p:cNvPr id="364" name="Monday Dec 6th, 2021"/>
          <p:cNvSpPr txBox="1"/>
          <p:nvPr/>
        </p:nvSpPr>
        <p:spPr>
          <a:xfrm>
            <a:off x="10535866" y="9295818"/>
            <a:ext cx="1982979" cy="416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/>
            <a:r>
              <a:t>Monday Dec 6th, 2021</a:t>
            </a:r>
          </a:p>
        </p:txBody>
      </p:sp>
      <p:pic>
        <p:nvPicPr>
          <p:cNvPr id="365" name="Histo_fatjet_pt_UFO_PFLOW_merged_ggF_Radion_none_Zjets_Diboson.png" descr="Histo_fatjet_pt_UFO_PFLOW_merged_ggF_Radion_none_Zjets_Diboso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049" y="4697452"/>
            <a:ext cx="4445001" cy="444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Histo_fatjet_D2_UFO_PFLOW_merged_ggF_Radion_none_Zjets_Diboson.png" descr="Histo_fatjet_D2_UFO_PFLOW_merged_ggF_Radion_none_Zjets_Diboso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30026" y="1230564"/>
            <a:ext cx="4445001" cy="444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Histo_fatjet_m_UFO_PFLOW_merged_ggF_Radion_none_Zjets_Diboson.png" descr="Histo_fatjet_m_UFO_PFLOW_merged_ggF_Radion_none_Zjets_Diboson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32236" y="480282"/>
            <a:ext cx="4445001" cy="444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Histo_fatjet_eta_UFO_PFLOW_merged_ggF_Radion_none_Zjets_Diboson.png" descr="Histo_fatjet_eta_UFO_PFLOW_merged_ggF_Radion_none_Zjets_Diboson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32236" y="4940035"/>
            <a:ext cx="4445001" cy="444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Histo_fatjet_phi_UFO_PFLOW_merged_ggF_Radion_none_Zjets_Diboson.png" descr="Histo_fatjet_phi_UFO_PFLOW_merged_ggF_Radion_none_Zjets_Diboson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10143" y="6038585"/>
            <a:ext cx="3175001" cy="317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72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73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74" name="Variabili attualmente utilizza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44677">
              <a:defRPr sz="3775"/>
            </a:lvl1pPr>
          </a:lstStyle>
          <a:p>
            <a:pPr/>
            <a:r>
              <a:t>Variabili attualmente utilizzate</a:t>
            </a:r>
          </a:p>
        </p:txBody>
      </p:sp>
      <p:sp>
        <p:nvSpPr>
          <p:cNvPr id="375" name="Lepton 1: m, pt, eta, phi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Lepton 1: m, pt, eta, phi</a:t>
            </a:r>
          </a:p>
        </p:txBody>
      </p:sp>
      <p:sp>
        <p:nvSpPr>
          <p:cNvPr id="376" name="Slide Number"/>
          <p:cNvSpPr txBox="1"/>
          <p:nvPr>
            <p:ph type="sldNum" sz="quarter" idx="2"/>
          </p:nvPr>
        </p:nvSpPr>
        <p:spPr>
          <a:xfrm>
            <a:off x="12523370" y="9061447"/>
            <a:ext cx="333265" cy="365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7" name="Stefania Spagnolo"/>
          <p:cNvSpPr txBox="1"/>
          <p:nvPr/>
        </p:nvSpPr>
        <p:spPr>
          <a:xfrm>
            <a:off x="487283" y="9295818"/>
            <a:ext cx="1487933" cy="416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/>
            <a:r>
              <a:t>Stefania Spagnolo</a:t>
            </a:r>
          </a:p>
        </p:txBody>
      </p:sp>
      <p:sp>
        <p:nvSpPr>
          <p:cNvPr id="378" name="Monday Dec 6th, 2021"/>
          <p:cNvSpPr txBox="1"/>
          <p:nvPr/>
        </p:nvSpPr>
        <p:spPr>
          <a:xfrm>
            <a:off x="10535866" y="9295818"/>
            <a:ext cx="1982979" cy="416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/>
            <a:r>
              <a:t>Monday Dec 6th, 2021</a:t>
            </a:r>
          </a:p>
        </p:txBody>
      </p:sp>
      <p:pic>
        <p:nvPicPr>
          <p:cNvPr id="379" name="Histo_lep1_eta.png" descr="Histo_lep1_et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69258" y="5490597"/>
            <a:ext cx="3810001" cy="381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Histo_lep1_m.png" descr="Histo_lep1_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7103" y="4372906"/>
            <a:ext cx="3810001" cy="381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Histo_lep1_phi.png" descr="Histo_lep1_phi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43008" y="5400554"/>
            <a:ext cx="3810001" cy="381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Histo_lep1_pt_UFO_PFLOW_merged_ggF_Radion_none_Zjets_Diboson.png" descr="Histo_lep1_pt_UFO_PFLOW_merged_ggF_Radion_none_Zjets_Diboson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83545" y="169592"/>
            <a:ext cx="5715001" cy="571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85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86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87" name="Variabili attualmente utilizza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44677">
              <a:defRPr sz="3775"/>
            </a:lvl1pPr>
          </a:lstStyle>
          <a:p>
            <a:pPr/>
            <a:r>
              <a:t>Variabili attualmente utilizzate</a:t>
            </a:r>
          </a:p>
        </p:txBody>
      </p:sp>
      <p:sp>
        <p:nvSpPr>
          <p:cNvPr id="388" name="Lepton 2: m, pt, eta, phi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Lepton 2: m, pt, eta, phi</a:t>
            </a:r>
          </a:p>
        </p:txBody>
      </p:sp>
      <p:sp>
        <p:nvSpPr>
          <p:cNvPr id="389" name="Slide Number"/>
          <p:cNvSpPr txBox="1"/>
          <p:nvPr>
            <p:ph type="sldNum" sz="quarter" idx="2"/>
          </p:nvPr>
        </p:nvSpPr>
        <p:spPr>
          <a:xfrm>
            <a:off x="12523679" y="9061447"/>
            <a:ext cx="332646" cy="365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0" name="Stefania Spagnolo"/>
          <p:cNvSpPr txBox="1"/>
          <p:nvPr/>
        </p:nvSpPr>
        <p:spPr>
          <a:xfrm>
            <a:off x="487283" y="9295818"/>
            <a:ext cx="1487933" cy="416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/>
            <a:r>
              <a:t>Stefania Spagnolo</a:t>
            </a:r>
          </a:p>
        </p:txBody>
      </p:sp>
      <p:sp>
        <p:nvSpPr>
          <p:cNvPr id="391" name="Monday Dec 6th, 2021"/>
          <p:cNvSpPr txBox="1"/>
          <p:nvPr/>
        </p:nvSpPr>
        <p:spPr>
          <a:xfrm>
            <a:off x="10535866" y="9295818"/>
            <a:ext cx="1982979" cy="416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/>
            <a:r>
              <a:t>Monday Dec 6th, 2021</a:t>
            </a:r>
          </a:p>
        </p:txBody>
      </p:sp>
      <p:pic>
        <p:nvPicPr>
          <p:cNvPr id="392" name="Histo_lep2_eta.png" descr="Histo_lep2_et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44464" y="1497815"/>
            <a:ext cx="3810001" cy="381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3" name="Histo_lep2_m.png" descr="Histo_lep2_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28603" y="5352656"/>
            <a:ext cx="3810001" cy="381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Histo_lep2_phi.png" descr="Histo_lep2_phi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44464" y="5326496"/>
            <a:ext cx="3810001" cy="381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Histo_lep2_pt_UFO_PFLOW_merged_ggF_Radion_none_Zjets_Diboson.png" descr="Histo_lep2_pt_UFO_PFLOW_merged_ggF_Radion_none_Zjets_Diboson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6288" y="3048000"/>
            <a:ext cx="5715001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8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9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0" name="Variabili attualmente utilizza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44677">
              <a:defRPr sz="3775"/>
            </a:lvl1pPr>
          </a:lstStyle>
          <a:p>
            <a:pPr/>
            <a:r>
              <a:t>Variabili attualmente utilizzate</a:t>
            </a:r>
          </a:p>
        </p:txBody>
      </p:sp>
      <p:sp>
        <p:nvSpPr>
          <p:cNvPr id="401" name="Leptonic Z: m, p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Leptonic Z: m, pt</a:t>
            </a:r>
          </a:p>
        </p:txBody>
      </p:sp>
      <p:sp>
        <p:nvSpPr>
          <p:cNvPr id="402" name="Slide Number"/>
          <p:cNvSpPr txBox="1"/>
          <p:nvPr>
            <p:ph type="sldNum" sz="quarter" idx="2"/>
          </p:nvPr>
        </p:nvSpPr>
        <p:spPr>
          <a:xfrm>
            <a:off x="12531006" y="9061447"/>
            <a:ext cx="317993" cy="365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3" name="Stefania Spagnolo"/>
          <p:cNvSpPr txBox="1"/>
          <p:nvPr/>
        </p:nvSpPr>
        <p:spPr>
          <a:xfrm>
            <a:off x="487283" y="9295818"/>
            <a:ext cx="1487933" cy="416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/>
            <a:r>
              <a:t>Stefania Spagnolo</a:t>
            </a:r>
          </a:p>
        </p:txBody>
      </p:sp>
      <p:sp>
        <p:nvSpPr>
          <p:cNvPr id="404" name="Monday Dec 6th, 2021"/>
          <p:cNvSpPr txBox="1"/>
          <p:nvPr/>
        </p:nvSpPr>
        <p:spPr>
          <a:xfrm>
            <a:off x="10535866" y="9295818"/>
            <a:ext cx="1982979" cy="416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/>
            <a:r>
              <a:t>Monday Dec 6th, 2021</a:t>
            </a:r>
          </a:p>
        </p:txBody>
      </p:sp>
      <p:pic>
        <p:nvPicPr>
          <p:cNvPr id="405" name="Histo_Zcand_pt_UFO_PFLOW_merged_ggF_Radion_none_Zjets_Diboson.png" descr="Histo_Zcand_pt_UFO_PFLOW_merged_ggF_Radion_none_Zjets_Diboso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9786" y="3048000"/>
            <a:ext cx="5715001" cy="571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Histo_Zcand_m_UFO_PFLOW_merged_ggF_Radion_none_Zjets_Diboson.png" descr="Histo_Zcand_m_UFO_PFLOW_merged_ggF_Radion_none_Zjets_Diboso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46651" y="2889757"/>
            <a:ext cx="5715001" cy="571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9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10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11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44677">
              <a:defRPr sz="3775"/>
            </a:pPr>
          </a:p>
        </p:txBody>
      </p:sp>
      <p:sp>
        <p:nvSpPr>
          <p:cNvPr id="412" name="Pass_MergHP_GGF_ZZ_Tag_SR == 1 || Pass_MergHP_GGF_ZZ_Untag_SR == 1 || Pass_MergHP_GGF_WZ_SR == 1 || Pass_MergLP_GGF_ZZ_Tag_SR == 1 || Pass_MergLP_GGF_ZZ_Untag_SR == 1 || Pass_MergHP_GGF_ZZ_Tag_ZCR == 1 || Pass_MergHP_GGF_WZ_ZCR == 1 || Pass_MergHP_GGF_ZZ"/>
          <p:cNvSpPr txBox="1"/>
          <p:nvPr>
            <p:ph type="body" idx="1"/>
          </p:nvPr>
        </p:nvSpPr>
        <p:spPr>
          <a:xfrm>
            <a:off x="508000" y="1958874"/>
            <a:ext cx="11988800" cy="695604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1300"/>
            </a:pPr>
            <a:r>
              <a:t>Pass_MergHP_GGF_ZZ_Tag_SR == 1 || Pass_MergHP_GGF_ZZ_Untag_SR == 1 || Pass_MergHP_GGF_WZ_SR == 1 || Pass_MergLP_GGF_ZZ_Tag_SR == 1 || Pass_MergLP_GGF_ZZ_Untag_SR == 1 </a:t>
            </a:r>
            <a:r>
              <a:rPr>
                <a:solidFill>
                  <a:srgbClr val="942192"/>
                </a:solidFill>
              </a:rPr>
              <a:t>|| Pass_MergHP_GGF_ZZ_Tag_ZCR == 1 || Pass_MergHP_GGF_WZ_ZCR == 1 || Pass_MergHP_GGF_ZZ_Untag_ZCR == 1 || Pass_MergLP_GGF_ZZ_Tag_ZCR == 1 || Pass_MergLP_GGF_ZZ_Untag_ZCR == 1 || Pass_MergLP_GGF_WZ_SR == 1 || Pass_MergLP_GGF_WZ_ZCR == 1</a:t>
            </a:r>
          </a:p>
        </p:txBody>
      </p:sp>
      <p:sp>
        <p:nvSpPr>
          <p:cNvPr id="413" name="Slide Number"/>
          <p:cNvSpPr txBox="1"/>
          <p:nvPr>
            <p:ph type="sldNum" sz="quarter" idx="2"/>
          </p:nvPr>
        </p:nvSpPr>
        <p:spPr>
          <a:xfrm>
            <a:off x="12524092" y="9061447"/>
            <a:ext cx="331820" cy="365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4" name="Stefania Spagnolo"/>
          <p:cNvSpPr txBox="1"/>
          <p:nvPr/>
        </p:nvSpPr>
        <p:spPr>
          <a:xfrm>
            <a:off x="487283" y="9295818"/>
            <a:ext cx="1487933" cy="416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/>
            <a:r>
              <a:t>Stefania Spagnolo</a:t>
            </a:r>
          </a:p>
        </p:txBody>
      </p:sp>
      <p:sp>
        <p:nvSpPr>
          <p:cNvPr id="415" name="Monday Dec 6th, 2021"/>
          <p:cNvSpPr txBox="1"/>
          <p:nvPr/>
        </p:nvSpPr>
        <p:spPr>
          <a:xfrm>
            <a:off x="10535866" y="9295818"/>
            <a:ext cx="1982979" cy="416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/>
            <a:r>
              <a:t>Monday Dec 6th, 2021</a:t>
            </a:r>
          </a:p>
        </p:txBody>
      </p:sp>
      <p:pic>
        <p:nvPicPr>
          <p:cNvPr id="416" name="Screenshot 2021-12-06 at 17.07.11.png" descr="Screenshot 2021-12-06 at 17.07.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6917" y="3800310"/>
            <a:ext cx="5715001" cy="4108778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Signal Regions only"/>
          <p:cNvSpPr txBox="1"/>
          <p:nvPr/>
        </p:nvSpPr>
        <p:spPr>
          <a:xfrm>
            <a:off x="1861867" y="3150435"/>
            <a:ext cx="362121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Signal Regions only</a:t>
            </a:r>
          </a:p>
        </p:txBody>
      </p:sp>
      <p:pic>
        <p:nvPicPr>
          <p:cNvPr id="418" name="Screenshot 2021-12-06 at 17.08.25.png" descr="Screenshot 2021-12-06 at 17.08.2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86179" y="3832223"/>
            <a:ext cx="5715001" cy="4127501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Signal+Control Regions"/>
          <p:cNvSpPr txBox="1"/>
          <p:nvPr/>
        </p:nvSpPr>
        <p:spPr>
          <a:xfrm>
            <a:off x="7422268" y="3047780"/>
            <a:ext cx="446328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Signal+Control Regions</a:t>
            </a:r>
          </a:p>
        </p:txBody>
      </p:sp>
      <p:sp>
        <p:nvSpPr>
          <p:cNvPr id="420" name="Z+jets"/>
          <p:cNvSpPr txBox="1"/>
          <p:nvPr/>
        </p:nvSpPr>
        <p:spPr>
          <a:xfrm>
            <a:off x="4792361" y="5143672"/>
            <a:ext cx="821691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Z+jets</a:t>
            </a:r>
          </a:p>
        </p:txBody>
      </p:sp>
      <p:sp>
        <p:nvSpPr>
          <p:cNvPr id="421" name="Di-Boson"/>
          <p:cNvSpPr txBox="1"/>
          <p:nvPr/>
        </p:nvSpPr>
        <p:spPr>
          <a:xfrm>
            <a:off x="4612148" y="5444036"/>
            <a:ext cx="1182117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Di-Boson</a:t>
            </a:r>
          </a:p>
        </p:txBody>
      </p:sp>
      <p:sp>
        <p:nvSpPr>
          <p:cNvPr id="422" name="Radion"/>
          <p:cNvSpPr txBox="1"/>
          <p:nvPr/>
        </p:nvSpPr>
        <p:spPr>
          <a:xfrm>
            <a:off x="4743847" y="5696329"/>
            <a:ext cx="918719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Radion</a:t>
            </a:r>
          </a:p>
        </p:txBody>
      </p:sp>
      <p:sp>
        <p:nvSpPr>
          <p:cNvPr id="423" name="Z+jets"/>
          <p:cNvSpPr txBox="1"/>
          <p:nvPr/>
        </p:nvSpPr>
        <p:spPr>
          <a:xfrm>
            <a:off x="11016567" y="4867343"/>
            <a:ext cx="821691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Z+jets</a:t>
            </a:r>
          </a:p>
        </p:txBody>
      </p:sp>
      <p:sp>
        <p:nvSpPr>
          <p:cNvPr id="424" name="Di-Boson"/>
          <p:cNvSpPr txBox="1"/>
          <p:nvPr/>
        </p:nvSpPr>
        <p:spPr>
          <a:xfrm>
            <a:off x="10836354" y="5167707"/>
            <a:ext cx="1182117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Di-Boson</a:t>
            </a:r>
          </a:p>
        </p:txBody>
      </p:sp>
      <p:sp>
        <p:nvSpPr>
          <p:cNvPr id="425" name="Radion"/>
          <p:cNvSpPr txBox="1"/>
          <p:nvPr/>
        </p:nvSpPr>
        <p:spPr>
          <a:xfrm>
            <a:off x="10968053" y="5420000"/>
            <a:ext cx="918719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Radion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9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0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1" name="Some studies on pDN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Some studies on pDNN</a:t>
            </a:r>
          </a:p>
        </p:txBody>
      </p:sp>
      <p:sp>
        <p:nvSpPr>
          <p:cNvPr id="132" name="INPUT:…"/>
          <p:cNvSpPr txBox="1"/>
          <p:nvPr>
            <p:ph type="body" idx="1"/>
          </p:nvPr>
        </p:nvSpPr>
        <p:spPr>
          <a:xfrm>
            <a:off x="508000" y="1966532"/>
            <a:ext cx="11988800" cy="695604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INPUT: </a:t>
            </a:r>
          </a:p>
          <a:p>
            <a:pPr lvl="1">
              <a:buBlip>
                <a:blip r:embed="rId2"/>
              </a:buBlip>
            </a:pPr>
            <a:r>
              <a:t>MC16a MC samples, CxAOD tag: 33-08, UFO-pFlow, BTagging201903</a:t>
            </a:r>
          </a:p>
          <a:p>
            <a:pPr lvl="1">
              <a:buBlip>
                <a:blip r:embed="rId2"/>
              </a:buBlip>
            </a:pPr>
            <a:r>
              <a:t>pDNN: version (see later)</a:t>
            </a:r>
          </a:p>
          <a:p>
            <a:pPr lvl="1">
              <a:buBlip>
                <a:blip r:embed="rId2"/>
              </a:buBlip>
            </a:pPr>
            <a:r>
              <a:t>No Data</a:t>
            </a:r>
          </a:p>
          <a:p>
            <a:pPr>
              <a:buBlip>
                <a:blip r:embed="rId2"/>
              </a:buBlip>
            </a:pPr>
          </a:p>
          <a:p>
            <a:pPr>
              <a:buBlip>
                <a:blip r:embed="rId2"/>
              </a:buBlip>
            </a:pPr>
          </a:p>
          <a:p>
            <a:pPr lvl="1">
              <a:buBlip>
                <a:blip r:embed="rId2"/>
              </a:buBlip>
            </a:pPr>
            <a:r>
              <a:t>Radion, ggF/DY, merged regime</a:t>
            </a:r>
          </a:p>
          <a:p>
            <a:pPr lvl="1">
              <a:buBlip>
                <a:blip r:embed="rId2"/>
              </a:buBlip>
            </a:pPr>
          </a:p>
          <a:p>
            <a:pPr>
              <a:buBlip>
                <a:blip r:embed="rId2"/>
              </a:buBlip>
            </a:pPr>
            <a:r>
              <a:t>Studies: </a:t>
            </a:r>
          </a:p>
          <a:p>
            <a:pPr lvl="1">
              <a:buBlip>
                <a:blip r:embed="rId2"/>
              </a:buBlip>
            </a:pPr>
            <a:r>
              <a:t>Interpolation capability</a:t>
            </a:r>
          </a:p>
          <a:p>
            <a:pPr lvl="1">
              <a:buBlip>
                <a:blip r:embed="rId2"/>
              </a:buBlip>
            </a:pPr>
            <a:r>
              <a:t>From the light version to the configuration in ATL-COM-PHYS-2018-1549</a:t>
            </a:r>
          </a:p>
          <a:p>
            <a:pPr lvl="1">
              <a:buBlip>
                <a:blip r:embed="rId2"/>
              </a:buBlip>
            </a:pPr>
            <a:r>
              <a:t>Adding M</a:t>
            </a:r>
            <a:r>
              <a:rPr baseline="-5999"/>
              <a:t>llJ</a:t>
            </a:r>
          </a:p>
          <a:p>
            <a:pPr lvl="1">
              <a:buBlip>
                <a:blip r:embed="rId2"/>
              </a:buBlip>
            </a:pPr>
            <a:r>
              <a:t>Stability with statistics  </a:t>
            </a:r>
          </a:p>
        </p:txBody>
      </p:sp>
      <p:sp>
        <p:nvSpPr>
          <p:cNvPr id="133" name="Slide Number"/>
          <p:cNvSpPr txBox="1"/>
          <p:nvPr>
            <p:ph type="sldNum" sz="quarter" idx="2"/>
          </p:nvPr>
        </p:nvSpPr>
        <p:spPr>
          <a:xfrm>
            <a:off x="12569301" y="9061447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4" name="Lecce team"/>
          <p:cNvSpPr txBox="1"/>
          <p:nvPr/>
        </p:nvSpPr>
        <p:spPr>
          <a:xfrm>
            <a:off x="472193" y="9311134"/>
            <a:ext cx="1175818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Lecce team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7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8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9" name="Some studies on pDN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Some studies on pDNN</a:t>
            </a:r>
          </a:p>
        </p:txBody>
      </p:sp>
      <p:sp>
        <p:nvSpPr>
          <p:cNvPr id="140" name="pDNN configuration: light version…"/>
          <p:cNvSpPr txBox="1"/>
          <p:nvPr>
            <p:ph type="body" idx="1"/>
          </p:nvPr>
        </p:nvSpPr>
        <p:spPr>
          <a:xfrm>
            <a:off x="508000" y="1966532"/>
            <a:ext cx="11988800" cy="6956046"/>
          </a:xfrm>
          <a:prstGeom prst="rect">
            <a:avLst/>
          </a:prstGeom>
        </p:spPr>
        <p:txBody>
          <a:bodyPr/>
          <a:lstStyle/>
          <a:p>
            <a:pPr marL="297560" indent="-297560" defTabSz="414781">
              <a:spcBef>
                <a:spcPts val="700"/>
              </a:spcBef>
              <a:buBlip>
                <a:blip r:embed="rId2"/>
              </a:buBlip>
              <a:defRPr sz="1775"/>
            </a:pPr>
            <a:r>
              <a:t>pDNN configuration: </a:t>
            </a:r>
            <a:r>
              <a:rPr b="1"/>
              <a:t>light version</a:t>
            </a:r>
          </a:p>
          <a:p>
            <a:pPr lvl="1" marL="595121" indent="-297560" defTabSz="414781">
              <a:spcBef>
                <a:spcPts val="700"/>
              </a:spcBef>
              <a:buBlip>
                <a:blip r:embed="rId2"/>
              </a:buBlip>
              <a:defRPr sz="1775"/>
            </a:pPr>
            <a:r>
              <a:t>Input variables: </a:t>
            </a:r>
          </a:p>
          <a:p>
            <a:pPr lvl="2" marL="892683" indent="-297560" defTabSz="414781">
              <a:spcBef>
                <a:spcPts val="700"/>
              </a:spcBef>
              <a:buBlip>
                <a:blip r:embed="rId2"/>
              </a:buBlip>
              <a:defRPr sz="1775"/>
            </a:pPr>
            <a:r>
              <a:t>Lepton 1, 2: m, pt, eta, phi</a:t>
            </a:r>
          </a:p>
          <a:p>
            <a:pPr lvl="2" marL="892683" indent="-297560" defTabSz="414781">
              <a:spcBef>
                <a:spcPts val="700"/>
              </a:spcBef>
              <a:buBlip>
                <a:blip r:embed="rId2"/>
              </a:buBlip>
              <a:defRPr sz="1775"/>
            </a:pPr>
            <a:r>
              <a:t>Leptonic Z: m, pt</a:t>
            </a:r>
          </a:p>
          <a:p>
            <a:pPr lvl="2" marL="892683" indent="-297560" defTabSz="414781">
              <a:spcBef>
                <a:spcPts val="700"/>
              </a:spcBef>
              <a:buBlip>
                <a:blip r:embed="rId2"/>
              </a:buBlip>
              <a:defRPr sz="1775"/>
            </a:pPr>
            <a:r>
              <a:t>Fatjet: m, d2, pt, eta, phi</a:t>
            </a:r>
          </a:p>
          <a:p>
            <a:pPr lvl="2" marL="892683" indent="-297560" defTabSz="414781">
              <a:spcBef>
                <a:spcPts val="700"/>
              </a:spcBef>
              <a:buBlip>
                <a:blip r:embed="rId2"/>
              </a:buBlip>
              <a:defRPr sz="1775"/>
            </a:pPr>
            <a:r>
              <a:t>Event: (Njet)</a:t>
            </a:r>
          </a:p>
          <a:p>
            <a:pPr lvl="2" marL="892683" indent="-297560" defTabSz="414781">
              <a:spcBef>
                <a:spcPts val="700"/>
              </a:spcBef>
              <a:buBlip>
                <a:blip r:embed="rId2"/>
              </a:buBlip>
              <a:defRPr sz="1775"/>
            </a:pPr>
            <a:r>
              <a:t>Special for pDNN: Signal Mass</a:t>
            </a:r>
          </a:p>
          <a:p>
            <a:pPr lvl="1" marL="595121" indent="-297560" defTabSz="414781">
              <a:spcBef>
                <a:spcPts val="700"/>
              </a:spcBef>
              <a:buBlip>
                <a:blip r:embed="rId2"/>
              </a:buBlip>
              <a:defRPr sz="1775"/>
            </a:pPr>
            <a:r>
              <a:t>Variable scaling: mean to 0; rms to 1</a:t>
            </a:r>
          </a:p>
          <a:p>
            <a:pPr lvl="1" marL="595121" indent="-297560" defTabSz="414781">
              <a:spcBef>
                <a:spcPts val="700"/>
              </a:spcBef>
              <a:buBlip>
                <a:blip r:embed="rId2"/>
              </a:buBlip>
              <a:defRPr sz="1775"/>
            </a:pPr>
            <a:r>
              <a:t>Training: </a:t>
            </a:r>
          </a:p>
          <a:p>
            <a:pPr lvl="2" marL="892683" indent="-297560" defTabSz="414781">
              <a:spcBef>
                <a:spcPts val="700"/>
              </a:spcBef>
              <a:buBlip>
                <a:blip r:embed="rId2"/>
              </a:buBlip>
              <a:defRPr sz="1775"/>
            </a:pPr>
            <a:r>
              <a:t>Background: Z+jet and Diboson, weighted to equalise stat. (No use of MC weights) </a:t>
            </a:r>
          </a:p>
          <a:p>
            <a:pPr lvl="2" marL="892683" indent="-297560" defTabSz="414781">
              <a:spcBef>
                <a:spcPts val="700"/>
              </a:spcBef>
              <a:buBlip>
                <a:blip r:embed="rId2"/>
              </a:buBlip>
              <a:defRPr sz="1775"/>
            </a:pPr>
            <a:r>
              <a:t>Signal: Sum (over masses) of all samples  reweighed to match stat of sum of backgrounds </a:t>
            </a:r>
          </a:p>
          <a:p>
            <a:pPr lvl="3" marL="1190243" indent="-297560" defTabSz="414781">
              <a:spcBef>
                <a:spcPts val="700"/>
              </a:spcBef>
              <a:buBlip>
                <a:blip r:embed="rId2"/>
              </a:buBlip>
              <a:defRPr sz="1775"/>
            </a:pPr>
            <a:r>
              <a:t>Mass (GeV): 500, 600, 700, 800, 1000, 1200, 1400, 1500, 1600, 1800, 2000, 2400, 2600, 3000, 3500, 4000, 4500, 5000, 6000 </a:t>
            </a:r>
          </a:p>
          <a:p>
            <a:pPr lvl="2" marL="892683" indent="-297560" defTabSz="414781">
              <a:spcBef>
                <a:spcPts val="700"/>
              </a:spcBef>
              <a:buBlip>
                <a:blip r:embed="rId2"/>
              </a:buBlip>
              <a:defRPr sz="1775"/>
            </a:pPr>
            <a:r>
              <a:t>20% dropout </a:t>
            </a:r>
          </a:p>
          <a:p>
            <a:pPr lvl="2" marL="892683" indent="-297560" defTabSz="414781">
              <a:spcBef>
                <a:spcPts val="700"/>
              </a:spcBef>
              <a:buBlip>
                <a:blip r:embed="rId2"/>
              </a:buBlip>
              <a:defRPr sz="1775"/>
            </a:pPr>
            <a:r>
              <a:t>20% of the training set as validation sample (for the early stopping after 10 epochs without any decrease in the validation loss) </a:t>
            </a:r>
          </a:p>
          <a:p>
            <a:pPr lvl="2" marL="892683" indent="-297560" defTabSz="414781">
              <a:spcBef>
                <a:spcPts val="700"/>
              </a:spcBef>
              <a:buBlip>
                <a:blip r:embed="rId2"/>
              </a:buBlip>
              <a:defRPr sz="1775"/>
            </a:pPr>
          </a:p>
          <a:p>
            <a:pPr marL="297560" indent="-297560" defTabSz="414781">
              <a:spcBef>
                <a:spcPts val="700"/>
              </a:spcBef>
              <a:buBlip>
                <a:blip r:embed="rId2"/>
              </a:buBlip>
              <a:defRPr sz="1775"/>
            </a:pPr>
            <a:r>
              <a:t>Some results presented in https://indico.cern.ch/event/1037488/contributions/4356646/attachments/2242794/3803014/LecceActivities.pdf</a:t>
            </a:r>
          </a:p>
        </p:txBody>
      </p:sp>
      <p:sp>
        <p:nvSpPr>
          <p:cNvPr id="141" name="Slide Number"/>
          <p:cNvSpPr txBox="1"/>
          <p:nvPr>
            <p:ph type="sldNum" sz="quarter" idx="2"/>
          </p:nvPr>
        </p:nvSpPr>
        <p:spPr>
          <a:xfrm>
            <a:off x="12569301" y="9061447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2" name="Lecce team"/>
          <p:cNvSpPr txBox="1"/>
          <p:nvPr/>
        </p:nvSpPr>
        <p:spPr>
          <a:xfrm>
            <a:off x="472193" y="9311134"/>
            <a:ext cx="1175818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Lecce team</a:t>
            </a:r>
          </a:p>
        </p:txBody>
      </p:sp>
      <p:pic>
        <p:nvPicPr>
          <p:cNvPr id="143" name="Screenshot 2022-01-21 at 11.19.13.png" descr="Screenshot 2022-01-21 at 11.19.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99375" y="2149666"/>
            <a:ext cx="3416301" cy="2324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6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7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8" name="Some studies on pDN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Some studies on pDNN</a:t>
            </a:r>
          </a:p>
        </p:txBody>
      </p:sp>
      <p:sp>
        <p:nvSpPr>
          <p:cNvPr id="149" name="pDNN configuration: light version…"/>
          <p:cNvSpPr txBox="1"/>
          <p:nvPr>
            <p:ph type="body" idx="1"/>
          </p:nvPr>
        </p:nvSpPr>
        <p:spPr>
          <a:xfrm>
            <a:off x="508000" y="1966532"/>
            <a:ext cx="11988800" cy="695604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pDNN configuration: light version</a:t>
            </a:r>
          </a:p>
          <a:p>
            <a:pPr>
              <a:buBlip>
                <a:blip r:embed="rId2"/>
              </a:buBlip>
            </a:pPr>
          </a:p>
          <a:p>
            <a:pPr>
              <a:buBlip>
                <a:blip r:embed="rId2"/>
              </a:buBlip>
            </a:pPr>
            <a:r>
              <a:t>Interpolation capability of the pDNN: </a:t>
            </a:r>
          </a:p>
          <a:p>
            <a:pPr lvl="1">
              <a:buBlip>
                <a:blip r:embed="rId2"/>
              </a:buBlip>
            </a:pPr>
            <a:r>
              <a:t>pDNN tested on a signal sample not used in the training</a:t>
            </a: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xfrm>
            <a:off x="12569301" y="9061447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1" name="Lecce team"/>
          <p:cNvSpPr txBox="1"/>
          <p:nvPr/>
        </p:nvSpPr>
        <p:spPr>
          <a:xfrm>
            <a:off x="472193" y="9311134"/>
            <a:ext cx="1175818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Lecce team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4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5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6" name="Interpolation cap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Interpolation capability</a:t>
            </a:r>
          </a:p>
        </p:txBody>
      </p:sp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12569301" y="9061447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8" name="Lecce team"/>
          <p:cNvSpPr txBox="1"/>
          <p:nvPr/>
        </p:nvSpPr>
        <p:spPr>
          <a:xfrm>
            <a:off x="472193" y="9311134"/>
            <a:ext cx="1175818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Lecce team</a:t>
            </a:r>
          </a:p>
        </p:txBody>
      </p:sp>
      <p:pic>
        <p:nvPicPr>
          <p:cNvPr id="159" name="Screenshot 2022-01-21 at 10.10.53.png" descr="Screenshot 2022-01-21 at 10.10.5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2066" y="2024934"/>
            <a:ext cx="9708978" cy="71551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2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3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4" name="Interpolation cap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Interpolation capability</a:t>
            </a:r>
          </a:p>
        </p:txBody>
      </p:sp>
      <p:sp>
        <p:nvSpPr>
          <p:cNvPr id="165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sp>
        <p:nvSpPr>
          <p:cNvPr id="166" name="Slide Number"/>
          <p:cNvSpPr txBox="1"/>
          <p:nvPr>
            <p:ph type="sldNum" sz="quarter" idx="2"/>
          </p:nvPr>
        </p:nvSpPr>
        <p:spPr>
          <a:xfrm>
            <a:off x="12569301" y="9061447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7" name="Lecce team"/>
          <p:cNvSpPr txBox="1"/>
          <p:nvPr/>
        </p:nvSpPr>
        <p:spPr>
          <a:xfrm>
            <a:off x="472193" y="9311134"/>
            <a:ext cx="1175818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Lecce team</a:t>
            </a:r>
          </a:p>
        </p:txBody>
      </p:sp>
      <p:pic>
        <p:nvPicPr>
          <p:cNvPr id="168" name="Screenshot 2022-01-21 at 10.08.56.png" descr="Screenshot 2022-01-21 at 10.08.5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3692" y="3264650"/>
            <a:ext cx="8560683" cy="591541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Line"/>
          <p:cNvSpPr/>
          <p:nvPr/>
        </p:nvSpPr>
        <p:spPr>
          <a:xfrm>
            <a:off x="4658905" y="7486130"/>
            <a:ext cx="4730790" cy="1"/>
          </a:xfrm>
          <a:prstGeom prst="line">
            <a:avLst/>
          </a:prstGeom>
          <a:ln w="12700">
            <a:solidFill>
              <a:srgbClr val="6F6A5A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170" name="Line"/>
          <p:cNvSpPr/>
          <p:nvPr/>
        </p:nvSpPr>
        <p:spPr>
          <a:xfrm>
            <a:off x="4658905" y="7004125"/>
            <a:ext cx="4730790" cy="1"/>
          </a:xfrm>
          <a:prstGeom prst="line">
            <a:avLst/>
          </a:prstGeom>
          <a:ln w="12700">
            <a:solidFill>
              <a:srgbClr val="6F6A5A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171" name="Line"/>
          <p:cNvSpPr/>
          <p:nvPr/>
        </p:nvSpPr>
        <p:spPr>
          <a:xfrm>
            <a:off x="4658905" y="6417447"/>
            <a:ext cx="4730790" cy="1"/>
          </a:xfrm>
          <a:prstGeom prst="line">
            <a:avLst/>
          </a:prstGeom>
          <a:ln w="12700">
            <a:solidFill>
              <a:srgbClr val="6F6A5A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172" name="Line"/>
          <p:cNvSpPr/>
          <p:nvPr/>
        </p:nvSpPr>
        <p:spPr>
          <a:xfrm>
            <a:off x="4658905" y="6011567"/>
            <a:ext cx="4730790" cy="1"/>
          </a:xfrm>
          <a:prstGeom prst="line">
            <a:avLst/>
          </a:prstGeom>
          <a:ln w="12700">
            <a:solidFill>
              <a:srgbClr val="6F6A5A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173" name="Mass = 5TeV NON in the training set"/>
          <p:cNvSpPr txBox="1"/>
          <p:nvPr/>
        </p:nvSpPr>
        <p:spPr>
          <a:xfrm>
            <a:off x="5932188" y="2416349"/>
            <a:ext cx="4223513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Mass = 5TeV NON in the training set</a:t>
            </a:r>
          </a:p>
        </p:txBody>
      </p:sp>
      <p:sp>
        <p:nvSpPr>
          <p:cNvPr id="174" name="Hypo under test"/>
          <p:cNvSpPr txBox="1"/>
          <p:nvPr/>
        </p:nvSpPr>
        <p:spPr>
          <a:xfrm>
            <a:off x="8647433" y="8621455"/>
            <a:ext cx="1939799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Hypo under test</a:t>
            </a:r>
          </a:p>
        </p:txBody>
      </p:sp>
      <p:sp>
        <p:nvSpPr>
          <p:cNvPr id="175" name="Hypo under test"/>
          <p:cNvSpPr txBox="1"/>
          <p:nvPr/>
        </p:nvSpPr>
        <p:spPr>
          <a:xfrm>
            <a:off x="4758804" y="8621455"/>
            <a:ext cx="1939799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Hypo under test</a:t>
            </a:r>
          </a:p>
        </p:txBody>
      </p:sp>
      <p:sp>
        <p:nvSpPr>
          <p:cNvPr id="176" name="Mass = 5TeV IN the training set"/>
          <p:cNvSpPr txBox="1"/>
          <p:nvPr/>
        </p:nvSpPr>
        <p:spPr>
          <a:xfrm>
            <a:off x="2390087" y="3145127"/>
            <a:ext cx="3644647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Mass = 5TeV IN the training set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9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0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1" name="Interpolation capabil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Interpolation capability</a:t>
            </a:r>
          </a:p>
        </p:txBody>
      </p:sp>
      <p:sp>
        <p:nvSpPr>
          <p:cNvPr id="182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sp>
        <p:nvSpPr>
          <p:cNvPr id="183" name="Slide Number"/>
          <p:cNvSpPr txBox="1"/>
          <p:nvPr>
            <p:ph type="sldNum" sz="quarter" idx="2"/>
          </p:nvPr>
        </p:nvSpPr>
        <p:spPr>
          <a:xfrm>
            <a:off x="12569301" y="9061447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4" name="Lecce team"/>
          <p:cNvSpPr txBox="1"/>
          <p:nvPr/>
        </p:nvSpPr>
        <p:spPr>
          <a:xfrm>
            <a:off x="472193" y="9311134"/>
            <a:ext cx="1175818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Lecce team</a:t>
            </a:r>
          </a:p>
        </p:txBody>
      </p:sp>
      <p:pic>
        <p:nvPicPr>
          <p:cNvPr id="185" name="Screenshot 2022-01-21 at 10.08.50.png" descr="Screenshot 2022-01-21 at 10.08.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46661" y="1871729"/>
            <a:ext cx="6050282" cy="7308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Screenshot 2022-01-21 at 10.08.32.png" descr="Screenshot 2022-01-21 at 10.08.3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42" y="1811337"/>
            <a:ext cx="6332895" cy="7429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9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0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1" name="Some studies on pDN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Some studies on pDNN</a:t>
            </a:r>
          </a:p>
        </p:txBody>
      </p:sp>
      <p:sp>
        <p:nvSpPr>
          <p:cNvPr id="192" name="pDNN configuration: light vers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pDNN configuration: light version</a:t>
            </a:r>
          </a:p>
          <a:p>
            <a:pPr lvl="1">
              <a:buBlip>
                <a:blip r:embed="rId2"/>
              </a:buBlip>
            </a:pPr>
          </a:p>
          <a:p>
            <a:pPr>
              <a:buBlip>
                <a:blip r:embed="rId2"/>
              </a:buBlip>
            </a:pPr>
          </a:p>
          <a:p>
            <a:pPr>
              <a:buBlip>
                <a:blip r:embed="rId2"/>
              </a:buBlip>
            </a:pPr>
            <a:r>
              <a:t>Comparing with pDNN documented in ATL-COM-PHYS-2018-1549 (internal note of Eur. Phys. J. C (2020) 80:1165)</a:t>
            </a:r>
          </a:p>
          <a:p>
            <a:pPr lvl="1">
              <a:buBlip>
                <a:blip r:embed="rId2"/>
              </a:buBlip>
            </a:pPr>
            <a:r>
              <a:t>Differences </a:t>
            </a:r>
          </a:p>
        </p:txBody>
      </p:sp>
      <p:sp>
        <p:nvSpPr>
          <p:cNvPr id="193" name="Slide Number"/>
          <p:cNvSpPr txBox="1"/>
          <p:nvPr>
            <p:ph type="sldNum" sz="quarter" idx="2"/>
          </p:nvPr>
        </p:nvSpPr>
        <p:spPr>
          <a:xfrm>
            <a:off x="12569301" y="9061447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4" name="Lecce team"/>
          <p:cNvSpPr txBox="1"/>
          <p:nvPr/>
        </p:nvSpPr>
        <p:spPr>
          <a:xfrm>
            <a:off x="472193" y="9311134"/>
            <a:ext cx="1175818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Lecce team</a:t>
            </a:r>
          </a:p>
        </p:txBody>
      </p:sp>
      <p:pic>
        <p:nvPicPr>
          <p:cNvPr id="195" name="Screenshot 2022-01-21 at 10.13.41.png" descr="Screenshot 2022-01-21 at 10.13.4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13614" y="5539539"/>
            <a:ext cx="4826001" cy="2781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6.png"/></Relationships>

</file>

<file path=ppt/theme/theme1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606060"/>
      </a:dk1>
      <a:lt1>
        <a:srgbClr val="000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