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3"/>
  </p:notesMasterIdLst>
  <p:sldIdLst>
    <p:sldId id="281" r:id="rId2"/>
    <p:sldId id="272" r:id="rId3"/>
    <p:sldId id="282" r:id="rId4"/>
    <p:sldId id="283" r:id="rId5"/>
    <p:sldId id="284" r:id="rId6"/>
    <p:sldId id="285" r:id="rId7"/>
    <p:sldId id="286" r:id="rId8"/>
    <p:sldId id="454" r:id="rId9"/>
    <p:sldId id="455" r:id="rId10"/>
    <p:sldId id="456" r:id="rId11"/>
    <p:sldId id="4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57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9:47:12.94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320 81 24575,'-3'-6'0,"-1"2"0,-2 1 0,1 0 0,-4 2 0,0-6 0,-2 6 0,-1-1 0,6-1 0,-1 2 0,0-3 0,1 4 0,-2 0 0,1 0 0,3-3 0,-6 3 0,3-3 0,-5 6 0,0-3 0,6 7 0,-1-6 0,-1 4 0,2-1 0,-1 0 0,0 0 0,3-1 0,1 1 0,-3 2 0,0 2 0,-1-1 0,0-3 0,3 0 0,0-2 0,2 2 0,-1 2 0,2 3 0,-6-3 0,6 1 0,-1 0 0,-1 0 0,2 1 0,-2-2 0,0 1 0,3 0 0,-4 0 0,4 0 0,0 0 0,0 0 0,-4 0 0,4 0 0,-4-1 0,4 3 0,0-3 0,4 0 0,-4 2 0,8-2 0,-8 3 0,6-3 0,-6 1 0,6-3 0,-6 2 0,8-3 0,-7 4 0,8-2 0,-8 1 0,9-2 0,-6-1 0,2 4 0,2-6 0,-5 4 0,4-4 0,-3 7 0,3-8 0,-3 6 0,1-5 0,3 2 0,0-3 0,6 0 0,-2 0 0,-1 0 0,3 0 0,-2 0 0,1 0 0,0 0 0,-2 0 0,-8-3 0,3 2 0,2-5 0,0 5 0,3-6 0,-1 4 0,-2-5 0,1 4 0,0 1 0,-3 0 0,-2-1 0,1 1 0,0-4 0,-1 3 0,1 1 0,-1-3 0,1 2 0,-3-3 0,1 3 0,-2-3 0,2 3 0,-3-2 0,0-2 0,0 2 0,0 0 0,3 2 0,-3-3 0,3 4 0,-3-4 0,4 3 0,-3-2 0,2 2 0,-1-2 0,-1-1 0,2 0 0,-3 0 0,0-1 0,0 2 0,0-2 0,0 2 0,0 0 0,0-2 0,-3 2 0,2-2 0,-1 2 0,-1-1 0,2 0 0,-3 0 0,1 1 0,3-1 0,-7-1 0,3 1 0,1-2 0,-4 0 0,4-1 0,-4 6 0,2-2 0,0 5 0,4-5 0,-5 6 0,6-7 0,-12 2 0,8 2 0,-6 0 0,2 6 0,2-2 0,-2 5 0,2-2 0,-1 0 0,-1 1 0,4-1 0,2 7 0,-2-2 0,-3 1 0,-1-3 0,-3 1 0,5-1 0,-2 4 0,1-4 0,3 4 0,0-4 0,-2-4 0,1 4 0,-6-4 0,5 4 0,-5-2 0,6 1 0,-1-9 0,6 3 0,2-7 0,2 0 0,-7 6 0,2 0 0,-11 10 0,6-7 0,2 8 0,-3-7 0,9-2 0,3-2 0,6-5 0,13-3 0,-2-2 0,3 1 0,-10 0 0,-7 9 0,-12 2 0,-1 6 0,-6 0 0,1 1 0,-2 2 0,0-1 0,2-3 0,6 2 0,4-7 0,8-2 0,4-4 0,-2-1 0,1-2 0,-5 4 0,-2-2 0,0 8 0,-12 3 0,4 10 0,-15-1 0,1 9 0,-3-10 0,-3 8 0,11-9 0,5-7 0,13-9 0,6-9 0,14-7 0,-3 4 0,13-11 0,-9 9 0,-4 4 0,-10 3 0,-9 15 0,-3-4 0,-10 11 0,-5 6 0,-16 5 0,5 1 0,-14 3 0,13-9 0,-8 5 0,21-9 0,1-6 0,16-11 0,1 0 0,8-10 0,4 4 0,-5-3 0,0 7 0,-8 2 0,0 8 0,-6 4 0,0-1 0,-1 0 0,-3-3 0,14-4 0,-2-8 0,14-4 0,1-4 0,4 0 0,-3 3 0,-16 12 0,-11 12 0,-20 10 0,-7 6 0,-8 1 0,7 5 0,-6-9 0,21 1 0,2-13 0,21-4 0,13-17 0,21-7 0,13-18 0,14 1 0,6-13 0,-4 13 0,-15-2 0,-55 34 0,-22 11 0,-36 25 0,9-6 0,-3 11 0,5-6 0,6-4 0,17-4 0,15-13 0,15-9 0,14-10 0,5-6 0,12-14 0,2 1 0,2-6 0,3 3 0,-13 9 0,-10 3 0,-12 15 0,-9 2 0,0 7 0,3-11 0,-3 1 0,9-9 0,-5 4 0,-2 10 0,0-1 0,-1 13 0,8-11 0,1-1 0,9-10 0,-1-2 0,-3-1 0,-5 3 0,-4 10 0,-7 2 0,-2 11 0,-3 3 0,-2-4 0,2 1 0,6-5 0,0-4 0,3-7 0,6-1 0,3-9 0,2 2 0,3-6 0,-2 6 0,-4-3 0,-4 10 0,-12 2 0,1 11 0,-5 0 0,8 1 0,0 3 0,4-4 0,4-8 0,-4-8 0,7-8 0,-4-3 0,3-4 0,0 3 0,-6-8 0,4 12 0,-4-5 0,-7 5 0,-2-4 0,-2 6 0,0 1 0,5 7 0,-2 2 0,2 6 0,-5 3 0,2 10 0,-5-2 0,8 2 0,-1-8 0,7-6 0,7-10 0,1-10 0,5-1 0,-1-8 0,-5 9 0,-3-5 0,-1 8 0,-3 1 0,-3 11 0,2 0 0,-1 9 0,2-3 0,0 2 0,2-5 0,2 0 0,1-6 0,-2 2 0,-3-1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9:47:12.9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0 419 24575,'4'-5'0,"0"2"0,4 3 0,-1 0 0,2 0 0,-2 0 0,1 0 0,-1 3 0,1 2 0,0 2 0,-1 1 0,1-3 0,0-2 0,-1 0 0,-2 1 0,1 5 0,-2-5 0,5-1 0,-2 0 0,0 2 0,1 2 0,0-3 0,0 0 0,-1 0 0,1 0 0,0 3 0,-1 1 0,1 0 0,-1-4 0,2 3 0,-2-3 0,0 3 0,1 2 0,0-5 0,0-1 0,-1-3 0,1 3 0,0-2 0,-4 6 0,3-6 0,-3 2 0,0 1 0,3-4 0,-2 4 0,2 0 0,0 0 0,1 0 0,0-1 0,0-3 0,-1 3 0,0-2 0,2 3 0,-2 0 0,1 0 0,-1 0 0,2-1 0,1 1 0,-1-3 0,9 2 0,-9 0 0,9 1 0,-9 0 0,-2 4 0,0-7 0,1 5 0,0-5 0,7 6 0,-7-6 0,3 6 0,-3-7 0,3 8 0,-2-7 0,2 5 0,-3-2 0,2 0 0,-1 0 0,5 0 0,-5 0 0,6 3 0,-7-2 0,10 5 0,-8-9 0,8 10 0,-10-10 0,10 8 0,-10-6 0,7 7 0,-7-10 0,0 4 0,-1-4 0,1 3 0,4 2 0,-4-1 0,6 2 0,-6-5 0,14 10 0,-11-9 0,15 8 0,-19-6 0,13 3 0,-14-3 0,15 1 0,-7-2 0,12 2 0,-11-1 0,14 4 0,-19-4 0,16 1 0,-17 2 0,9-3 0,-9 0 0,5-1 0,-5 1 0,6-4 0,-3 5 0,3-2 0,2 1 0,6 5 0,-5-5 0,16-1 0,-18-3 0,13 3 0,-20-2 0,16 7 0,-14-8 0,14 10 0,-15-8 0,11 8 0,-11-9 0,15 6 0,-11-3 0,15 4 0,-14-3 0,14-2 0,-19-3 0,12 0 0,-13 0 0,12 3 0,-10-1 0,13 4 0,-15-5 0,9 6 0,-9-7 0,9 8 0,-9-7 0,12 2 0,-11 0 0,8 1 0,-10 1 0,14 2 0,-13-7 0,16 11 0,-15-9 0,11 4 0,-10-3 0,7-2 0,-10 2 0,7 2 0,-7-5 0,3 7 0,-3-6 0,6 2 0,-4-3 0,11 0 0,-12 0 0,17 0 0,-12 0 0,17 0 0,-17 0 0,20 0 0,-23 0 0,19 0 0,-21 0 0,16 0 0,-15 0 0,11 0 0,-12 0 0,9 0 0,-9 0 0,20 0 0,-13 0 0,23 0 0,-24 0 0,19 0 0,-20 0 0,13 0 0,-15 0 0,10 0 0,-13 0 0,6 0 0,-8 0 0,2 0 0,-2 0 0,4 0 0,1 0 0,7 0 0,-5 0 0,11 0 0,-15 0 0,19 0 0,-19 0 0,16 0 0,-17 0 0,12 0 0,-11 0 0,4 0 0,-6 0 0,-1 0 0,1 0 0,-1 0 0,6 0 0,-5 0 0,4 0 0,-1 0 0,1 0 0,16 0 0,-9 0 0,20 0 0,-23 0 0,21 0 0,-26 0 0,26 0 0,-26 0 0,22 0 0,-23 0 0,16 0 0,-13 0 0,14 0 0,-12 0 0,17 0 0,-20 0 0,33 0 0,-28 0 0,34-4 0,-31 3 0,22-2 0,-21 3 0,21-4 0,-21 3 0,21-10 0,-22 9 0,18-6 0,-18 4 0,22 0 0,-21-1 0,16-3 0,-18 7 0,7-2 0,-12 0 0,11-1 0,-15-5 0,12 5 0,-13 1 0,10 0 0,-10 2 0,13-7 0,-12 7 0,11-5 0,-11 5 0,6-10 0,-6 10 0,7-9 0,-8 5 0,17-3 0,-16 0 0,16 4 0,-17 1 0,24-9 0,-16 10 0,20-9 0,-22 7 0,14-4 0,-18 3 0,18-6 0,-19 7 0,12-3 0,-13-2 0,9 2 0,-9-2 0,9 5 0,-9-2 0,9 1 0,-9-3 0,9 1 0,-10 2 0,10-5 0,-8 8 0,14-8 0,-13 5 0,10-3 0,-13 4 0,7-3 0,-6 3 0,4-4 0,-4 4 0,-1-3 0,-1 2 0,4-2 0,-2-2 0,13 2 0,-14 3 0,10-4 0,-9 4 0,6-6 0,-7 4 0,7-4 0,-7 6 0,10-8 0,-8 3 0,11-5 0,-11 8 0,7-11 0,-8 14 0,2-14 0,-3 12 0,-1-10 0,1 10 0,-1-9 0,2 9 0,-2-10 0,0 7 0,5-7 0,-3 6 0,1-2 0,-3 3 0,2 1 0,-5-1 0,6-7 0,-5 5 0,7-5 0,-5 8 0,4 0 0,-6-2 0,12-6 0,-11 6 0,9-6 0,-8 11 0,1-7 0,-1 10 0,5-17 0,-7 13 0,5-7 0,-9 5 0,9 3 0,-9-4 0,10 4 0,-10-3 0,5 2 0,-2 1 0,1-2 0,2 5 0,-6-7 0,5 7 0,-4-5 0,4 5 0,-5-5 0,6 5 0,-7-7 0,8 4 0,-4-3 0,3-2 0,1 5 0,0 1 0,-4 0 0,3-2 0,-6-3 0,5 4 0,-2 0 0,2 1 0,0 2 0,-5-6 0,5 6 0,-1-6 0,3 6 0,0-2 0,-4-1 0,2 4 0,-2-7 0,5 6 0,-2-6 0,1 6 0,-1-2 0,-3-1 0,7 4 0,-9-8 0,7 4 0,-4 0 0,3 0 0,-1 4 0,-2-4 0,1 3 0,-5-5 0,7 5 0,-8-6 0,7 7 0,-3-5 0,0 2 0,3 2 0,-6-5 0,6 5 0,-3-2 0,4-2 0,-1 5 0,-3-7 0,4 6 0,-8-5 0,7 4 0,-6-5 0,6 6 0,-6-5 0,5 5 0,-5-7 0,6 8 0,-7-4 0,5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9:47:12.9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6T09:47:1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24575,'7'0'0,"2"3"0,-2-2 0,1 6 0,-1-3 0,5 7 0,-4-2 0,3 1 0,-3-1 0,0-2 0,-1 1 0,0-1 0,-2 2 0,2-5 0,-6 2 0,5-5 0,-1 6 0,-1-3 0,3 4 0,-3 0 0,4-1 0,-1 0 0,1 2 0,0-2 0,0 1 0,-1-1 0,0 2 0,2-2 0,-2 0 0,1-2 0,-1 2 0,1-7 0,-3 7 0,1-6 0,-2 6 0,4-6 0,0 2 0,0-3 0,-1 0 0,0 0 0,2 0 0,-2 0 0,1 0 0,-1 0 0,1 0 0,0 0 0,-1 0 0,2 0 0,-2 0 0,0 0 0,1 0 0,0 0 0,0 0 0,-1 0 0,1 0 0,0 0 0,-1 0 0,1 0 0,-1 0 0,2 0 0,-2 0 0,0 0 0,1 0 0,0 0 0,0 0 0,-1 0 0,1 0 0,0 0 0,-1 0 0,1 0 0,-1 0 0,2 0 0,-2 3 0,0 1 0,1 1 0,0-1 0,0-4 0,-1 0 0,0 0 0,2 0 0,-2 0 0,1 0 0,-4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432CE-3EA5-2442-9C75-9C87ED1B6226}" type="datetimeFigureOut">
              <a:rPr lang="en-IT" smtClean="0"/>
              <a:t>18/01/2022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E404A-74B8-2C44-8D2E-5064B484628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6964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383EBE-9D28-8B43-8E3A-A5E85DA89452}" type="datetime1">
              <a:rPr lang="it-IT" smtClean="0"/>
              <a:t>18/01/22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7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50F6-BF5C-3944-9F43-75BA8C908F44}" type="datetime1">
              <a:rPr lang="it-IT" smtClean="0"/>
              <a:t>18/01/22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3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0EBD8F0-1CB5-214D-BDA8-9A507F806618}" type="datetime1">
              <a:rPr lang="it-IT" smtClean="0"/>
              <a:t>18/01/22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6C7A-2967-EF40-B8F7-D749476AD986}" type="datetime1">
              <a:rPr lang="it-IT" smtClean="0"/>
              <a:t>18/01/22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5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9D22560-2442-2C47-8D43-D4DAB6AC4C04}" type="datetime1">
              <a:rPr lang="it-IT" smtClean="0"/>
              <a:t>18/01/22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4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5FC3-896D-7745-AD0A-277601D0E02E}" type="datetime1">
              <a:rPr lang="it-IT" smtClean="0"/>
              <a:t>18/01/22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A7E4-6307-B548-9DB4-BD09C8A5B0A6}" type="datetime1">
              <a:rPr lang="it-IT" smtClean="0"/>
              <a:t>18/01/22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3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331A-C526-2D46-892F-A3A992CA0E3A}" type="datetime1">
              <a:rPr lang="it-IT" smtClean="0"/>
              <a:t>18/01/22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5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C765-028C-8542-B097-0DB935904A3E}" type="datetime1">
              <a:rPr lang="it-IT" smtClean="0"/>
              <a:t>18/01/22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6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F27BDE-F7AA-CF42-A532-715444EF288B}" type="datetime1">
              <a:rPr lang="it-IT" smtClean="0"/>
              <a:t>18/01/22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8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F10B-2537-D84B-9D4A-48286E93A270}" type="datetime1">
              <a:rPr lang="it-IT" smtClean="0"/>
              <a:t>18/01/22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5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1940C37-6B9C-9D44-B668-B5FAF1C792FB}" type="datetime1">
              <a:rPr lang="it-IT" smtClean="0"/>
              <a:t>18/01/22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14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28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72.png"/><Relationship Id="rId3" Type="http://schemas.openxmlformats.org/officeDocument/2006/relationships/image" Target="../media/image3.emf"/><Relationship Id="rId7" Type="http://schemas.openxmlformats.org/officeDocument/2006/relationships/image" Target="../media/image69.png"/><Relationship Id="rId12" Type="http://schemas.openxmlformats.org/officeDocument/2006/relationships/customXml" Target="../ink/ink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11" Type="http://schemas.openxmlformats.org/officeDocument/2006/relationships/image" Target="../media/image71.png"/><Relationship Id="rId5" Type="http://schemas.openxmlformats.org/officeDocument/2006/relationships/image" Target="../media/image5.emf"/><Relationship Id="rId10" Type="http://schemas.openxmlformats.org/officeDocument/2006/relationships/customXml" Target="../ink/ink3.xml"/><Relationship Id="rId4" Type="http://schemas.openxmlformats.org/officeDocument/2006/relationships/image" Target="../media/image4.emf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3A46-187A-A04A-83C8-A0BD9250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cap="none" dirty="0"/>
              <a:t>Amplificazione Parametrica</a:t>
            </a:r>
          </a:p>
        </p:txBody>
      </p:sp>
      <p:pic>
        <p:nvPicPr>
          <p:cNvPr id="3" name="Picture 2" descr="A picture containing scale&#10;&#10;Description automatically generated">
            <a:extLst>
              <a:ext uri="{FF2B5EF4-FFF2-40B4-BE49-F238E27FC236}">
                <a16:creationId xmlns:a16="http://schemas.microsoft.com/office/drawing/2014/main" id="{3F62CB05-A621-5049-8489-6675BDB49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479" y="2155581"/>
            <a:ext cx="5180489" cy="18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113978-7AEA-4440-B426-EB6EDF86B1B0}"/>
              </a:ext>
            </a:extLst>
          </p:cNvPr>
          <p:cNvSpPr txBox="1"/>
          <p:nvPr/>
        </p:nvSpPr>
        <p:spPr>
          <a:xfrm>
            <a:off x="376502" y="4393172"/>
            <a:ext cx="11229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Il lavoro fatto alzando e abbassando il baricentro, al doppio della frequenza di oscillazione, cede energia all’altalena. Ci sono due regimi:</a:t>
            </a:r>
          </a:p>
          <a:p>
            <a:pPr marL="342900" indent="-342900">
              <a:buFont typeface="+mj-lt"/>
              <a:buAutoNum type="arabicPeriod"/>
            </a:pPr>
            <a:r>
              <a:rPr lang="en-IT" dirty="0"/>
              <a:t>Se la potenza ceduta è circa, ma minore, l’energia dissipata dagli attriti, si ha un amplificatore.</a:t>
            </a:r>
          </a:p>
          <a:p>
            <a:pPr marL="342900" indent="-342900">
              <a:buFont typeface="+mj-lt"/>
              <a:buAutoNum type="arabicPeriod"/>
            </a:pPr>
            <a:r>
              <a:rPr lang="en-IT" dirty="0"/>
              <a:t>Se la potenza ceduta è maggiore di quella dissipata si ha un oscillatore.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D86FD-0B09-3C43-A0AF-9192D4BC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8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1DEC-8C18-B244-BC10-9D6AC3E9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Flux JPA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3611B0-F914-1D4E-8EBE-1FDE5C6E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A5C74-F8A5-2D42-A80D-0DDC68FF5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4" y="2298537"/>
            <a:ext cx="548640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19CAAC-FA73-6B4E-B4DC-C60BECE65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046" y="2298537"/>
            <a:ext cx="5486400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F63270-CF30-BA4D-80B2-3E5008094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738" y="3994136"/>
            <a:ext cx="2517978" cy="9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67AA1E-CA45-4F4F-8D04-B6DFF0ACF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027" y="3943035"/>
            <a:ext cx="1556470" cy="9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2B951C-BCFA-B549-8995-C9DBCF10B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127" y="4239115"/>
            <a:ext cx="847059" cy="36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9FD1EC-DFF5-BF4D-8036-6E33839D1636}"/>
              </a:ext>
            </a:extLst>
          </p:cNvPr>
          <p:cNvSpPr txBox="1"/>
          <p:nvPr/>
        </p:nvSpPr>
        <p:spPr>
          <a:xfrm>
            <a:off x="6707511" y="4658369"/>
            <a:ext cx="264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</a:t>
            </a:r>
            <a:r>
              <a:rPr lang="en-GB" dirty="0"/>
              <a:t>m</a:t>
            </a:r>
            <a:r>
              <a:rPr lang="en-IT" dirty="0"/>
              <a:t>plificatore parametrico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D89277-087A-0D4C-89BA-05B46458DB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128" y="2813857"/>
            <a:ext cx="847059" cy="36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E3F7A9-6689-DF4E-904B-791F8841D731}"/>
              </a:ext>
            </a:extLst>
          </p:cNvPr>
          <p:cNvSpPr txBox="1"/>
          <p:nvPr/>
        </p:nvSpPr>
        <p:spPr>
          <a:xfrm>
            <a:off x="6654431" y="3243792"/>
            <a:ext cx="272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Oscillatore parametrico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576B63-BBAF-BF45-91DB-3173F32010A1}"/>
              </a:ext>
            </a:extLst>
          </p:cNvPr>
          <p:cNvCxnSpPr>
            <a:cxnSpLocks/>
          </p:cNvCxnSpPr>
          <p:nvPr/>
        </p:nvCxnSpPr>
        <p:spPr>
          <a:xfrm>
            <a:off x="6654431" y="3644130"/>
            <a:ext cx="4274124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227AB2E-21C1-0D44-8717-85050F3A8059}"/>
              </a:ext>
            </a:extLst>
          </p:cNvPr>
          <p:cNvCxnSpPr>
            <a:cxnSpLocks/>
          </p:cNvCxnSpPr>
          <p:nvPr/>
        </p:nvCxnSpPr>
        <p:spPr>
          <a:xfrm flipV="1">
            <a:off x="8721969" y="3786554"/>
            <a:ext cx="0" cy="172329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C7AA236-B52B-6346-9B9D-94D66BEDD195}"/>
              </a:ext>
            </a:extLst>
          </p:cNvPr>
          <p:cNvSpPr txBox="1"/>
          <p:nvPr/>
        </p:nvSpPr>
        <p:spPr>
          <a:xfrm>
            <a:off x="8791493" y="5076420"/>
            <a:ext cx="20443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200" dirty="0"/>
              <a:t>DC Flux 0.375 </a:t>
            </a:r>
            <a:r>
              <a:rPr lang="en-IT" sz="1200" dirty="0">
                <a:latin typeface="Symbol" pitchFamily="2" charset="2"/>
              </a:rPr>
              <a:t>f</a:t>
            </a:r>
            <a:r>
              <a:rPr lang="en-IT" sz="1200" baseline="-25000" dirty="0"/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543C3E-88C4-544F-933F-38FABD50E2E9}"/>
              </a:ext>
            </a:extLst>
          </p:cNvPr>
          <p:cNvCxnSpPr>
            <a:cxnSpLocks/>
          </p:cNvCxnSpPr>
          <p:nvPr/>
        </p:nvCxnSpPr>
        <p:spPr>
          <a:xfrm flipV="1">
            <a:off x="5099539" y="3770192"/>
            <a:ext cx="0" cy="172329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9156DC9-78A5-2C4A-A2B4-35C399EE1BD1}"/>
              </a:ext>
            </a:extLst>
          </p:cNvPr>
          <p:cNvSpPr txBox="1"/>
          <p:nvPr/>
        </p:nvSpPr>
        <p:spPr>
          <a:xfrm>
            <a:off x="3765357" y="5148137"/>
            <a:ext cx="20443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200" dirty="0"/>
              <a:t>DC Flux 0.375 </a:t>
            </a:r>
            <a:r>
              <a:rPr lang="en-IT" sz="1200" dirty="0">
                <a:latin typeface="Symbol" pitchFamily="2" charset="2"/>
              </a:rPr>
              <a:t>f</a:t>
            </a:r>
            <a:r>
              <a:rPr lang="en-IT" sz="1200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188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9EE3-292B-7B49-A44E-64E95D8B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Flux JPA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9BB744-94EF-904C-A341-53BFA734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B709D-EE5D-5545-82A8-47F487C5A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695" y="2186353"/>
            <a:ext cx="548640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233F82-A537-3645-A690-3DCF59ECF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06" y="2186353"/>
            <a:ext cx="5486400" cy="36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614622-C91A-454D-BE32-495E3079CA8C}"/>
              </a:ext>
            </a:extLst>
          </p:cNvPr>
          <p:cNvSpPr txBox="1"/>
          <p:nvPr/>
        </p:nvSpPr>
        <p:spPr>
          <a:xfrm>
            <a:off x="1370785" y="2977989"/>
            <a:ext cx="20443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200" dirty="0"/>
              <a:t>DC Flux 0.375 </a:t>
            </a:r>
            <a:r>
              <a:rPr lang="en-IT" sz="1200" dirty="0">
                <a:latin typeface="Symbol" pitchFamily="2" charset="2"/>
              </a:rPr>
              <a:t>f</a:t>
            </a:r>
            <a:r>
              <a:rPr lang="en-IT" sz="1200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5557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99E5-57AF-1E4A-B2AB-9F49586E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cap="none" dirty="0"/>
              <a:t>Amplificazione Parametrica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E0BFBC7-56B5-6543-8A3B-04D227824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219" y="3870064"/>
            <a:ext cx="2228212" cy="288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63CFCC8-B0B6-4548-B2D1-CB04E9021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219" y="4431054"/>
            <a:ext cx="1390000" cy="360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7AA67CB-2431-0044-8515-13B1DBD57BE6}"/>
              </a:ext>
            </a:extLst>
          </p:cNvPr>
          <p:cNvSpPr txBox="1"/>
          <p:nvPr/>
        </p:nvSpPr>
        <p:spPr>
          <a:xfrm>
            <a:off x="4298719" y="5064044"/>
            <a:ext cx="4318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000" dirty="0"/>
              <a:t>Si ha amplificazione parametrica quando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77C4D875-0A44-B94A-9AFB-B35F5B29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F5819-77D0-B246-B432-5B07B67F0F0A}"/>
              </a:ext>
            </a:extLst>
          </p:cNvPr>
          <p:cNvSpPr txBox="1"/>
          <p:nvPr/>
        </p:nvSpPr>
        <p:spPr>
          <a:xfrm>
            <a:off x="4298719" y="2123787"/>
            <a:ext cx="568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Derivando le equazioni del moto </a:t>
            </a:r>
            <a:r>
              <a:rPr lang="en-IT" dirty="0"/>
              <a:t>in maniera “parametrica”: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82443-0B2C-E04F-BC06-1F540857F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740" y="2668521"/>
            <a:ext cx="4601379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3669E4-F077-DA41-B028-20BD11566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6272" y="4934278"/>
            <a:ext cx="1949270" cy="720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C6102AD-28D4-A04D-85C6-D84A1C797D0D}"/>
              </a:ext>
            </a:extLst>
          </p:cNvPr>
          <p:cNvGrpSpPr>
            <a:grpSpLocks noChangeAspect="1"/>
          </p:cNvGrpSpPr>
          <p:nvPr/>
        </p:nvGrpSpPr>
        <p:grpSpPr>
          <a:xfrm>
            <a:off x="627023" y="2493119"/>
            <a:ext cx="2728706" cy="2664000"/>
            <a:chOff x="4320149" y="3734942"/>
            <a:chExt cx="2806236" cy="27396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D968292-7F7A-C144-84F3-B3805AC07417}"/>
                    </a:ext>
                  </a:extLst>
                </p14:cNvPr>
                <p14:cNvContentPartPr/>
                <p14:nvPr/>
              </p14:nvContentPartPr>
              <p14:xfrm>
                <a:off x="4963573" y="5532307"/>
                <a:ext cx="152640" cy="145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D968292-7F7A-C144-84F3-B3805AC074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54311" y="5523055"/>
                  <a:ext cx="170794" cy="16357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CB53396-B74E-B548-815D-D1F29FC95EB8}"/>
                </a:ext>
              </a:extLst>
            </p:cNvPr>
            <p:cNvSpPr txBox="1"/>
            <p:nvPr/>
          </p:nvSpPr>
          <p:spPr>
            <a:xfrm>
              <a:off x="5060413" y="6105303"/>
              <a:ext cx="548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-mg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E8481BD-7189-FC4D-AB62-79B033AF94BF}"/>
                </a:ext>
              </a:extLst>
            </p:cNvPr>
            <p:cNvSpPr txBox="1"/>
            <p:nvPr/>
          </p:nvSpPr>
          <p:spPr>
            <a:xfrm>
              <a:off x="4633199" y="5312904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m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E295122-1C02-2841-BA5E-1E463BEBF94F}"/>
                </a:ext>
              </a:extLst>
            </p:cNvPr>
            <p:cNvSpPr txBox="1"/>
            <p:nvPr/>
          </p:nvSpPr>
          <p:spPr>
            <a:xfrm>
              <a:off x="5443996" y="585832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F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C53C0CF-5B6E-E343-B04A-45AED1A3843B}"/>
                </a:ext>
              </a:extLst>
            </p:cNvPr>
            <p:cNvSpPr txBox="1"/>
            <p:nvPr/>
          </p:nvSpPr>
          <p:spPr>
            <a:xfrm>
              <a:off x="5696644" y="451139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>
                  <a:latin typeface="Symbol" pitchFamily="2" charset="2"/>
                </a:rPr>
                <a:t>q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17AE51F-9670-8F48-B3E9-11793D057883}"/>
                </a:ext>
              </a:extLst>
            </p:cNvPr>
            <p:cNvSpPr/>
            <p:nvPr/>
          </p:nvSpPr>
          <p:spPr>
            <a:xfrm>
              <a:off x="4947516" y="5511287"/>
              <a:ext cx="207067" cy="2062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430B3E1-AFCB-AE47-812F-9BFE4B2B6649}"/>
                </a:ext>
              </a:extLst>
            </p:cNvPr>
            <p:cNvCxnSpPr>
              <a:stCxn id="49" idx="4"/>
            </p:cNvCxnSpPr>
            <p:nvPr/>
          </p:nvCxnSpPr>
          <p:spPr>
            <a:xfrm flipH="1">
              <a:off x="5039893" y="5717553"/>
              <a:ext cx="11157" cy="6179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650875D-B91A-9546-B6D4-430C67B3374C}"/>
                </a:ext>
              </a:extLst>
            </p:cNvPr>
            <p:cNvCxnSpPr>
              <a:cxnSpLocks/>
            </p:cNvCxnSpPr>
            <p:nvPr/>
          </p:nvCxnSpPr>
          <p:spPr>
            <a:xfrm>
              <a:off x="5116213" y="5698767"/>
              <a:ext cx="318420" cy="207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32CE09E-EDBB-1A4A-8659-634CA76277EB}"/>
                </a:ext>
              </a:extLst>
            </p:cNvPr>
            <p:cNvSpPr txBox="1"/>
            <p:nvPr/>
          </p:nvSpPr>
          <p:spPr>
            <a:xfrm>
              <a:off x="4320149" y="4410098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L=L</a:t>
              </a:r>
              <a:r>
                <a:rPr lang="en-IT" baseline="-25000" dirty="0"/>
                <a:t>0</a:t>
              </a:r>
              <a:r>
                <a:rPr lang="en-IT" dirty="0"/>
                <a:t>+</a:t>
              </a:r>
              <a:r>
                <a:rPr lang="en-IT" dirty="0">
                  <a:latin typeface="Symbol" pitchFamily="2" charset="2"/>
                </a:rPr>
                <a:t>D</a:t>
              </a:r>
              <a:r>
                <a:rPr lang="en-IT" dirty="0"/>
                <a:t>L(t)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01B9C8A-A04D-BB46-AF7F-585FBF3B75D9}"/>
                </a:ext>
              </a:extLst>
            </p:cNvPr>
            <p:cNvCxnSpPr>
              <a:cxnSpLocks/>
              <a:endCxn id="49" idx="7"/>
            </p:cNvCxnSpPr>
            <p:nvPr/>
          </p:nvCxnSpPr>
          <p:spPr>
            <a:xfrm flipH="1">
              <a:off x="5124259" y="3734942"/>
              <a:ext cx="1017855" cy="1806552"/>
            </a:xfrm>
            <a:prstGeom prst="line">
              <a:avLst/>
            </a:prstGeom>
            <a:ln w="2540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557F783-6375-E34E-9689-1EC07EF64B07}"/>
                </a:ext>
              </a:extLst>
            </p:cNvPr>
            <p:cNvCxnSpPr>
              <a:cxnSpLocks/>
            </p:cNvCxnSpPr>
            <p:nvPr/>
          </p:nvCxnSpPr>
          <p:spPr>
            <a:xfrm>
              <a:off x="6142114" y="3734942"/>
              <a:ext cx="12631" cy="218583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55D9EF2-CCBA-EB45-9C57-8C9B6DD943A3}"/>
                </a:ext>
              </a:extLst>
            </p:cNvPr>
            <p:cNvGrpSpPr/>
            <p:nvPr/>
          </p:nvGrpSpPr>
          <p:grpSpPr>
            <a:xfrm>
              <a:off x="5183105" y="5528372"/>
              <a:ext cx="1943280" cy="392400"/>
              <a:chOff x="5183105" y="5528372"/>
              <a:chExt cx="1943280" cy="39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0D15D998-132B-D346-9F5F-DBB75E8AA58F}"/>
                      </a:ext>
                    </a:extLst>
                  </p14:cNvPr>
                  <p14:cNvContentPartPr/>
                  <p14:nvPr/>
                </p14:nvContentPartPr>
                <p14:xfrm>
                  <a:off x="5183105" y="5528372"/>
                  <a:ext cx="1943280" cy="39240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0D15D998-132B-D346-9F5F-DBB75E8AA58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173851" y="5519117"/>
                    <a:ext cx="1961417" cy="4105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9D7EE236-1D66-C54E-AAB6-53C68EBFF0F4}"/>
                      </a:ext>
                    </a:extLst>
                  </p14:cNvPr>
                  <p14:cNvContentPartPr/>
                  <p14:nvPr/>
                </p14:nvContentPartPr>
                <p14:xfrm>
                  <a:off x="7126025" y="5528372"/>
                  <a:ext cx="360" cy="36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9D7EE236-1D66-C54E-AAB6-53C68EBFF0F4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117025" y="551937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DD68F07-F497-694D-83F4-96116519BFA7}"/>
                    </a:ext>
                  </a:extLst>
                </p14:cNvPr>
                <p14:cNvContentPartPr/>
                <p14:nvPr/>
              </p14:nvContentPartPr>
              <p14:xfrm>
                <a:off x="5916785" y="4187012"/>
                <a:ext cx="227520" cy="88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DD68F07-F497-694D-83F4-96116519BF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07521" y="4177786"/>
                  <a:ext cx="245677" cy="10628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977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47B6D-33FC-B548-AC48-8BF2673B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cap="none" dirty="0"/>
              <a:t>Risonatore </a:t>
            </a:r>
            <a:r>
              <a:rPr lang="en-IT" cap="none" dirty="0">
                <a:latin typeface="Symbol" pitchFamily="2" charset="2"/>
              </a:rPr>
              <a:t>l</a:t>
            </a:r>
            <a:r>
              <a:rPr lang="en-IT" cap="none" dirty="0"/>
              <a:t>/4 accoppiato a una linea di trasmissione</a:t>
            </a:r>
            <a:endParaRPr lang="en-IT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8E52C5-5218-E546-8DDB-A105063468D3}"/>
              </a:ext>
            </a:extLst>
          </p:cNvPr>
          <p:cNvGrpSpPr/>
          <p:nvPr/>
        </p:nvGrpSpPr>
        <p:grpSpPr>
          <a:xfrm>
            <a:off x="5626421" y="2076440"/>
            <a:ext cx="4581400" cy="1166286"/>
            <a:chOff x="1016058" y="1140902"/>
            <a:chExt cx="4581400" cy="1166286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B44E4396-4AA4-F647-A366-7728DFAFE8F8}"/>
                </a:ext>
              </a:extLst>
            </p:cNvPr>
            <p:cNvSpPr/>
            <p:nvPr/>
          </p:nvSpPr>
          <p:spPr>
            <a:xfrm>
              <a:off x="2852256" y="1593908"/>
              <a:ext cx="2357307" cy="9227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A1F6391E-30A3-2646-8A7A-ADA9F7069625}"/>
                </a:ext>
              </a:extLst>
            </p:cNvPr>
            <p:cNvSpPr/>
            <p:nvPr/>
          </p:nvSpPr>
          <p:spPr>
            <a:xfrm>
              <a:off x="2803321" y="1763086"/>
              <a:ext cx="2357307" cy="9227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2EB29CF7-DA5C-754F-9ABC-3B996FB41A4F}"/>
                </a:ext>
              </a:extLst>
            </p:cNvPr>
            <p:cNvSpPr/>
            <p:nvPr/>
          </p:nvSpPr>
          <p:spPr>
            <a:xfrm>
              <a:off x="2769764" y="1930866"/>
              <a:ext cx="2357307" cy="9227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9A04B3-3504-D44B-9C26-0E797D084D43}"/>
                </a:ext>
              </a:extLst>
            </p:cNvPr>
            <p:cNvSpPr txBox="1"/>
            <p:nvPr/>
          </p:nvSpPr>
          <p:spPr>
            <a:xfrm>
              <a:off x="3607265" y="1140902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L=</a:t>
              </a:r>
              <a:r>
                <a:rPr lang="en-IT" dirty="0">
                  <a:latin typeface="Symbol" pitchFamily="2" charset="2"/>
                </a:rPr>
                <a:t>l</a:t>
              </a:r>
              <a:r>
                <a:rPr lang="en-IT" dirty="0"/>
                <a:t>/4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5869E7A-2074-FF44-AF08-29C9A4B4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0628" y="1809225"/>
              <a:ext cx="31213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831DBDF-E64B-1743-9E5F-E47D98C88B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3531" y="1809225"/>
              <a:ext cx="0" cy="2557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FE5C67-696C-E742-920E-70FD55D83CFC}"/>
                </a:ext>
              </a:extLst>
            </p:cNvPr>
            <p:cNvCxnSpPr>
              <a:cxnSpLocks/>
            </p:cNvCxnSpPr>
            <p:nvPr/>
          </p:nvCxnSpPr>
          <p:spPr>
            <a:xfrm>
              <a:off x="5316697" y="2065004"/>
              <a:ext cx="280761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89BA314-7071-BD4C-A3C7-6D9597510E2D}"/>
                </a:ext>
              </a:extLst>
            </p:cNvPr>
            <p:cNvCxnSpPr>
              <a:cxnSpLocks/>
            </p:cNvCxnSpPr>
            <p:nvPr/>
          </p:nvCxnSpPr>
          <p:spPr>
            <a:xfrm>
              <a:off x="5384105" y="2152752"/>
              <a:ext cx="1403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64A4FD4-C828-0042-B7F4-B4572428B5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1947" y="1814817"/>
              <a:ext cx="31213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9EB531E-61A0-B34D-9F12-4C4A2FEF13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9167" y="1690378"/>
              <a:ext cx="0" cy="240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844C65A-AE5F-B648-A25B-BCF08E41F0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9897" y="1683387"/>
              <a:ext cx="0" cy="240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F353FFB-D168-F64E-9E15-F1DA448506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0605" y="1813416"/>
              <a:ext cx="2192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F80B77-4B17-2548-A90B-DA3AC2F9847E}"/>
                </a:ext>
              </a:extLst>
            </p:cNvPr>
            <p:cNvSpPr txBox="1"/>
            <p:nvPr/>
          </p:nvSpPr>
          <p:spPr>
            <a:xfrm>
              <a:off x="2270251" y="1937856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C</a:t>
              </a:r>
              <a:r>
                <a:rPr lang="en-IT" baseline="-25000" dirty="0"/>
                <a:t>c</a:t>
              </a:r>
            </a:p>
          </p:txBody>
        </p:sp>
        <p:sp>
          <p:nvSpPr>
            <p:cNvPr id="17" name="Can 16">
              <a:extLst>
                <a:ext uri="{FF2B5EF4-FFF2-40B4-BE49-F238E27FC236}">
                  <a16:creationId xmlns:a16="http://schemas.microsoft.com/office/drawing/2014/main" id="{D8C9B83C-8C37-5047-97D6-3B0F385D0AA1}"/>
                </a:ext>
              </a:extLst>
            </p:cNvPr>
            <p:cNvSpPr/>
            <p:nvPr/>
          </p:nvSpPr>
          <p:spPr>
            <a:xfrm rot="5400000">
              <a:off x="1516603" y="1234576"/>
              <a:ext cx="151001" cy="115209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C67632-3F11-A94E-A104-187D1A91BC49}"/>
                </a:ext>
              </a:extLst>
            </p:cNvPr>
            <p:cNvSpPr txBox="1"/>
            <p:nvPr/>
          </p:nvSpPr>
          <p:spPr>
            <a:xfrm>
              <a:off x="1406796" y="1880338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Z</a:t>
              </a:r>
              <a:r>
                <a:rPr lang="en-IT" baseline="-25000" dirty="0"/>
                <a:t>0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EF74CDE-A2A0-094E-A0EE-5CEF2341D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708" y="3071665"/>
            <a:ext cx="1688040" cy="28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F3D935-A585-5443-8ABA-CAB37BC21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421" y="4038157"/>
            <a:ext cx="2400000" cy="144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12BD510-80DC-524C-83B2-4C1CC91F15F6}"/>
              </a:ext>
            </a:extLst>
          </p:cNvPr>
          <p:cNvSpPr txBox="1"/>
          <p:nvPr/>
        </p:nvSpPr>
        <p:spPr>
          <a:xfrm>
            <a:off x="1510353" y="2365321"/>
            <a:ext cx="221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RLC </a:t>
            </a:r>
            <a:r>
              <a:rPr lang="en-GB" dirty="0" err="1"/>
              <a:t>parallelo</a:t>
            </a:r>
            <a:r>
              <a:rPr lang="en-GB" dirty="0"/>
              <a:t> con p</a:t>
            </a:r>
            <a:r>
              <a:rPr lang="en-IT" dirty="0"/>
              <a:t>arametri unloaded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CC971B-936C-6849-AD58-ABBB33D36597}"/>
              </a:ext>
            </a:extLst>
          </p:cNvPr>
          <p:cNvSpPr txBox="1"/>
          <p:nvPr/>
        </p:nvSpPr>
        <p:spPr>
          <a:xfrm>
            <a:off x="4282634" y="3668825"/>
            <a:ext cx="391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Effetto del capacitore di accoppiamento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FA8A343-D902-B341-8DA5-10EED3243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509" y="3185208"/>
            <a:ext cx="915883" cy="1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C92DDF5-8DF1-5F46-87A3-5A116F612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141" y="4061818"/>
            <a:ext cx="1728000" cy="216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B1B1CA3-89BD-344D-8D95-0DA80B6C89E4}"/>
              </a:ext>
            </a:extLst>
          </p:cNvPr>
          <p:cNvSpPr txBox="1"/>
          <p:nvPr/>
        </p:nvSpPr>
        <p:spPr>
          <a:xfrm>
            <a:off x="8366528" y="3724860"/>
            <a:ext cx="2528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Per Al superconduttore su silicio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6EC54F1-F5C2-084B-94E8-DD3773789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352" y="5721489"/>
            <a:ext cx="782069" cy="252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ED3770D-B590-2642-B34B-92FAF4FF2366}"/>
              </a:ext>
            </a:extLst>
          </p:cNvPr>
          <p:cNvSpPr txBox="1"/>
          <p:nvPr/>
        </p:nvSpPr>
        <p:spPr>
          <a:xfrm>
            <a:off x="417447" y="6355343"/>
            <a:ext cx="2007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/>
              <a:t>Pozar Microwave Engineering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B5C3BA99-5F1E-9D4D-A3F0-AE92E657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CB668C-9CFF-D84C-B348-C086772D3EBC}"/>
              </a:ext>
            </a:extLst>
          </p:cNvPr>
          <p:cNvSpPr/>
          <p:nvPr/>
        </p:nvSpPr>
        <p:spPr>
          <a:xfrm>
            <a:off x="1371600" y="2250831"/>
            <a:ext cx="2215662" cy="3974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2CDF16-89DD-C345-83CF-D18BDB6828BC}"/>
              </a:ext>
            </a:extLst>
          </p:cNvPr>
          <p:cNvSpPr/>
          <p:nvPr/>
        </p:nvSpPr>
        <p:spPr>
          <a:xfrm>
            <a:off x="4271843" y="3668826"/>
            <a:ext cx="3928783" cy="2556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8035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DFB61-63E0-834E-B920-D01C784FE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cap="none" dirty="0"/>
              <a:t>Risonatore a frequenza tunabile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CADE6-00D0-0E42-97D3-CF03C6B76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52" y="2569281"/>
            <a:ext cx="3815999" cy="612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15641C6-14DC-5945-9F61-D1F6C33DDE20}"/>
              </a:ext>
            </a:extLst>
          </p:cNvPr>
          <p:cNvGrpSpPr/>
          <p:nvPr/>
        </p:nvGrpSpPr>
        <p:grpSpPr>
          <a:xfrm>
            <a:off x="5833110" y="2207712"/>
            <a:ext cx="4652062" cy="1409905"/>
            <a:chOff x="5809664" y="1562947"/>
            <a:chExt cx="4652062" cy="1409905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065EE638-A5CB-634C-A092-1740C8E313EE}"/>
                </a:ext>
              </a:extLst>
            </p:cNvPr>
            <p:cNvSpPr/>
            <p:nvPr/>
          </p:nvSpPr>
          <p:spPr>
            <a:xfrm>
              <a:off x="7645862" y="2015953"/>
              <a:ext cx="2357307" cy="9227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BE5A9F82-EC22-F14F-820D-8531789E5B32}"/>
                </a:ext>
              </a:extLst>
            </p:cNvPr>
            <p:cNvSpPr/>
            <p:nvPr/>
          </p:nvSpPr>
          <p:spPr>
            <a:xfrm>
              <a:off x="7596927" y="2185131"/>
              <a:ext cx="2357307" cy="9227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331B6E8B-CF9D-6849-B4E4-2B63CA3B8D42}"/>
                </a:ext>
              </a:extLst>
            </p:cNvPr>
            <p:cNvSpPr/>
            <p:nvPr/>
          </p:nvSpPr>
          <p:spPr>
            <a:xfrm>
              <a:off x="7563370" y="2352911"/>
              <a:ext cx="2357307" cy="9227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4724DE-C0C5-4845-8C5F-F140609F18F0}"/>
                </a:ext>
              </a:extLst>
            </p:cNvPr>
            <p:cNvSpPr txBox="1"/>
            <p:nvPr/>
          </p:nvSpPr>
          <p:spPr>
            <a:xfrm>
              <a:off x="8400871" y="1562947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L=</a:t>
              </a:r>
              <a:r>
                <a:rPr lang="en-IT" dirty="0">
                  <a:latin typeface="Symbol" pitchFamily="2" charset="2"/>
                </a:rPr>
                <a:t>l</a:t>
              </a:r>
              <a:r>
                <a:rPr lang="en-IT" dirty="0"/>
                <a:t>/4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B490B4-D55C-6941-864F-2A23604EDC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4234" y="2231270"/>
              <a:ext cx="31213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C887188-E0C7-A240-914F-90017BCF3B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5147" y="2629325"/>
              <a:ext cx="0" cy="2557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5CED00-D3CC-B14F-963C-029300B179DF}"/>
                </a:ext>
              </a:extLst>
            </p:cNvPr>
            <p:cNvCxnSpPr>
              <a:cxnSpLocks/>
            </p:cNvCxnSpPr>
            <p:nvPr/>
          </p:nvCxnSpPr>
          <p:spPr>
            <a:xfrm>
              <a:off x="10128313" y="2885104"/>
              <a:ext cx="280761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D01983-67F8-B642-91E2-6A317EA9B2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95721" y="2972852"/>
              <a:ext cx="1403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204FCA4-2BD4-DA48-9804-B54845FBBE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5553" y="2236862"/>
              <a:ext cx="31213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F663E7-8454-5A47-B1D2-0F1A23C72A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2773" y="2112423"/>
              <a:ext cx="0" cy="240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7E100B-7E29-EE47-B882-8FB06885E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3503" y="2105432"/>
              <a:ext cx="0" cy="240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6CA0F21-AEBF-8542-83AA-565F9AC4CD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54211" y="2235461"/>
              <a:ext cx="2192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45AC5D-A116-1544-9701-04474AC5CFC1}"/>
                </a:ext>
              </a:extLst>
            </p:cNvPr>
            <p:cNvSpPr txBox="1"/>
            <p:nvPr/>
          </p:nvSpPr>
          <p:spPr>
            <a:xfrm>
              <a:off x="7063857" y="2359901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C</a:t>
              </a:r>
              <a:r>
                <a:rPr lang="en-IT" baseline="-25000" dirty="0"/>
                <a:t>c</a:t>
              </a:r>
            </a:p>
          </p:txBody>
        </p:sp>
        <p:sp>
          <p:nvSpPr>
            <p:cNvPr id="18" name="Can 17">
              <a:extLst>
                <a:ext uri="{FF2B5EF4-FFF2-40B4-BE49-F238E27FC236}">
                  <a16:creationId xmlns:a16="http://schemas.microsoft.com/office/drawing/2014/main" id="{2CEEC8BF-502E-794C-B5CE-3D4A943EBCA3}"/>
                </a:ext>
              </a:extLst>
            </p:cNvPr>
            <p:cNvSpPr/>
            <p:nvPr/>
          </p:nvSpPr>
          <p:spPr>
            <a:xfrm rot="5400000">
              <a:off x="6310209" y="1656621"/>
              <a:ext cx="151001" cy="115209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B42473-78BD-4B48-96E5-6A8E1B61185A}"/>
                </a:ext>
              </a:extLst>
            </p:cNvPr>
            <p:cNvSpPr txBox="1"/>
            <p:nvPr/>
          </p:nvSpPr>
          <p:spPr>
            <a:xfrm>
              <a:off x="6200402" y="2302383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Z</a:t>
              </a:r>
              <a:r>
                <a:rPr lang="en-IT" baseline="-25000" dirty="0"/>
                <a:t>0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5AE370B-7CB2-B745-A7D6-142CCE8B5B07}"/>
                </a:ext>
              </a:extLst>
            </p:cNvPr>
            <p:cNvSpPr/>
            <p:nvPr/>
          </p:nvSpPr>
          <p:spPr>
            <a:xfrm>
              <a:off x="10139911" y="2352911"/>
              <a:ext cx="252000" cy="252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DFC07E8-E126-C746-967D-ADC44B8E9D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66373" y="2231270"/>
              <a:ext cx="0" cy="1055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81E2B0-111E-B044-A148-BE645BFF36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05427" y="2454024"/>
              <a:ext cx="125537" cy="824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CB1B85B-93D0-F74B-9818-0A6586391B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08112" y="2454026"/>
              <a:ext cx="106074" cy="824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4535760-8F55-AC46-B9EF-01314D155C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6189" y="2445188"/>
              <a:ext cx="125537" cy="824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AC0CB99-BB5B-FE4B-80BD-8C03EB6266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38874" y="2445190"/>
              <a:ext cx="106074" cy="824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3A0A77C-19A0-B347-A089-1E088111F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953" y="4287212"/>
            <a:ext cx="2517978" cy="90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BE5892-8779-024E-8C87-0ECF23FE7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357" y="3660985"/>
            <a:ext cx="4320000" cy="28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756D1F-EF27-654E-8C31-2C3BB67EC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825" y="6387262"/>
            <a:ext cx="1665000" cy="288000"/>
          </a:xfrm>
          <a:prstGeom prst="rect">
            <a:avLst/>
          </a:prstGeom>
        </p:spPr>
      </p:pic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148C7F71-F024-A94D-B910-0C444538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A0B93F-C0B6-FC44-A5CE-E571558D3A77}"/>
              </a:ext>
            </a:extLst>
          </p:cNvPr>
          <p:cNvSpPr/>
          <p:nvPr/>
        </p:nvSpPr>
        <p:spPr>
          <a:xfrm>
            <a:off x="1032269" y="4032572"/>
            <a:ext cx="3821723" cy="1500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3315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71980-EEC6-E248-A57B-6028D96B7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cap="none" dirty="0"/>
              <a:t>Flux Pumped JPA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E442C9-CF44-E341-AA8E-3C69F57444E1}"/>
              </a:ext>
            </a:extLst>
          </p:cNvPr>
          <p:cNvGrpSpPr/>
          <p:nvPr/>
        </p:nvGrpSpPr>
        <p:grpSpPr>
          <a:xfrm>
            <a:off x="5762245" y="2235587"/>
            <a:ext cx="5797424" cy="1409905"/>
            <a:chOff x="4089921" y="1690688"/>
            <a:chExt cx="5797424" cy="1409905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880DE289-1307-4E48-9D91-D37781EA6C2D}"/>
                </a:ext>
              </a:extLst>
            </p:cNvPr>
            <p:cNvSpPr/>
            <p:nvPr/>
          </p:nvSpPr>
          <p:spPr>
            <a:xfrm>
              <a:off x="5926119" y="2143694"/>
              <a:ext cx="2357307" cy="9227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F74960F7-9251-6943-9E9C-E77907ABADA1}"/>
                </a:ext>
              </a:extLst>
            </p:cNvPr>
            <p:cNvSpPr/>
            <p:nvPr/>
          </p:nvSpPr>
          <p:spPr>
            <a:xfrm>
              <a:off x="5877184" y="2312872"/>
              <a:ext cx="2357307" cy="9227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18C1F486-575E-194D-919F-1C8524726F6A}"/>
                </a:ext>
              </a:extLst>
            </p:cNvPr>
            <p:cNvSpPr/>
            <p:nvPr/>
          </p:nvSpPr>
          <p:spPr>
            <a:xfrm>
              <a:off x="5843627" y="2480652"/>
              <a:ext cx="2357307" cy="9227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656AE6-D8D9-2747-B8E6-D535E36BBA88}"/>
                </a:ext>
              </a:extLst>
            </p:cNvPr>
            <p:cNvSpPr txBox="1"/>
            <p:nvPr/>
          </p:nvSpPr>
          <p:spPr>
            <a:xfrm>
              <a:off x="6681128" y="1690688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L=</a:t>
              </a:r>
              <a:r>
                <a:rPr lang="en-IT" dirty="0">
                  <a:latin typeface="Symbol" pitchFamily="2" charset="2"/>
                </a:rPr>
                <a:t>l</a:t>
              </a:r>
              <a:r>
                <a:rPr lang="en-IT" dirty="0"/>
                <a:t>/4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DC8429B-8C8A-234B-BF9E-6DD31E4532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34491" y="2359011"/>
              <a:ext cx="31213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977601B-EEB8-E149-A88B-CDDD40870E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55404" y="2748677"/>
              <a:ext cx="0" cy="2557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321284-0FD0-974F-BA69-77B468BFDE9C}"/>
                </a:ext>
              </a:extLst>
            </p:cNvPr>
            <p:cNvCxnSpPr>
              <a:cxnSpLocks/>
            </p:cNvCxnSpPr>
            <p:nvPr/>
          </p:nvCxnSpPr>
          <p:spPr>
            <a:xfrm>
              <a:off x="8408570" y="3012845"/>
              <a:ext cx="280761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4F81EC4-3EE8-7943-AE32-E87D845D33E8}"/>
                </a:ext>
              </a:extLst>
            </p:cNvPr>
            <p:cNvCxnSpPr>
              <a:cxnSpLocks/>
            </p:cNvCxnSpPr>
            <p:nvPr/>
          </p:nvCxnSpPr>
          <p:spPr>
            <a:xfrm>
              <a:off x="8475978" y="3100593"/>
              <a:ext cx="1403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75C94C0-1B05-964A-98B9-1ECA2A2BF7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5810" y="2364603"/>
              <a:ext cx="31213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9C67E7-D5E3-A943-B753-F2F63AA018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3030" y="2240164"/>
              <a:ext cx="0" cy="240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79B2DF5-29B0-8742-9BFA-A114CD4128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3760" y="2233173"/>
              <a:ext cx="0" cy="240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6E5F6D5-3BB6-C641-9A8C-F9740C02BA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4468" y="2363202"/>
              <a:ext cx="2192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291AD0-B35C-E04A-9936-64D02F692EAA}"/>
                </a:ext>
              </a:extLst>
            </p:cNvPr>
            <p:cNvSpPr txBox="1"/>
            <p:nvPr/>
          </p:nvSpPr>
          <p:spPr>
            <a:xfrm>
              <a:off x="5344114" y="2487642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C</a:t>
              </a:r>
              <a:r>
                <a:rPr lang="en-IT" baseline="-25000" dirty="0"/>
                <a:t>c</a:t>
              </a:r>
            </a:p>
          </p:txBody>
        </p:sp>
        <p:sp>
          <p:nvSpPr>
            <p:cNvPr id="17" name="Can 16">
              <a:extLst>
                <a:ext uri="{FF2B5EF4-FFF2-40B4-BE49-F238E27FC236}">
                  <a16:creationId xmlns:a16="http://schemas.microsoft.com/office/drawing/2014/main" id="{CFD5E00D-179A-4F45-95F1-6471179FDFAC}"/>
                </a:ext>
              </a:extLst>
            </p:cNvPr>
            <p:cNvSpPr/>
            <p:nvPr/>
          </p:nvSpPr>
          <p:spPr>
            <a:xfrm rot="5400000">
              <a:off x="4590466" y="1784362"/>
              <a:ext cx="151001" cy="115209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3FD0B7-40CD-D849-B06E-E100BB702B99}"/>
                </a:ext>
              </a:extLst>
            </p:cNvPr>
            <p:cNvSpPr txBox="1"/>
            <p:nvPr/>
          </p:nvSpPr>
          <p:spPr>
            <a:xfrm>
              <a:off x="4480659" y="243012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Z</a:t>
              </a:r>
              <a:r>
                <a:rPr lang="en-IT" baseline="-25000" dirty="0"/>
                <a:t>0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5E8DB3A-44E8-6048-8824-3E83728070EB}"/>
                </a:ext>
              </a:extLst>
            </p:cNvPr>
            <p:cNvSpPr/>
            <p:nvPr/>
          </p:nvSpPr>
          <p:spPr>
            <a:xfrm>
              <a:off x="8420168" y="2480652"/>
              <a:ext cx="252000" cy="252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360E588-9412-6640-BFC5-3C5959F1F0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6630" y="2359011"/>
              <a:ext cx="0" cy="1055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974B875-FAD7-5A4E-81F6-0B5F06677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5684" y="2581765"/>
              <a:ext cx="125537" cy="824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22311F4-C079-584E-B24A-7734FA3CDD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88369" y="2581767"/>
              <a:ext cx="106074" cy="824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7A84D65-ACD5-8247-8B5E-A810560FB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6446" y="2572929"/>
              <a:ext cx="125537" cy="824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24E4C2D-60A6-C74C-926D-1863851472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19131" y="2572931"/>
              <a:ext cx="106074" cy="824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75054DC-33FB-104F-94B5-E539BAFED6DD}"/>
                </a:ext>
              </a:extLst>
            </p:cNvPr>
            <p:cNvSpPr>
              <a:spLocks/>
            </p:cNvSpPr>
            <p:nvPr/>
          </p:nvSpPr>
          <p:spPr>
            <a:xfrm>
              <a:off x="8866261" y="2380174"/>
              <a:ext cx="144000" cy="468000"/>
            </a:xfrm>
            <a:custGeom>
              <a:avLst/>
              <a:gdLst>
                <a:gd name="connsiteX0" fmla="*/ 218114 w 248943"/>
                <a:gd name="connsiteY0" fmla="*/ 0 h 1906321"/>
                <a:gd name="connsiteX1" fmla="*/ 218114 w 248943"/>
                <a:gd name="connsiteY1" fmla="*/ 176169 h 1906321"/>
                <a:gd name="connsiteX2" fmla="*/ 209725 w 248943"/>
                <a:gd name="connsiteY2" fmla="*/ 218114 h 1906321"/>
                <a:gd name="connsiteX3" fmla="*/ 201336 w 248943"/>
                <a:gd name="connsiteY3" fmla="*/ 243281 h 1906321"/>
                <a:gd name="connsiteX4" fmla="*/ 159391 w 248943"/>
                <a:gd name="connsiteY4" fmla="*/ 251670 h 1906321"/>
                <a:gd name="connsiteX5" fmla="*/ 92279 w 248943"/>
                <a:gd name="connsiteY5" fmla="*/ 268448 h 1906321"/>
                <a:gd name="connsiteX6" fmla="*/ 58723 w 248943"/>
                <a:gd name="connsiteY6" fmla="*/ 276837 h 1906321"/>
                <a:gd name="connsiteX7" fmla="*/ 33556 w 248943"/>
                <a:gd name="connsiteY7" fmla="*/ 293615 h 1906321"/>
                <a:gd name="connsiteX8" fmla="*/ 25167 w 248943"/>
                <a:gd name="connsiteY8" fmla="*/ 318782 h 1906321"/>
                <a:gd name="connsiteX9" fmla="*/ 8389 w 248943"/>
                <a:gd name="connsiteY9" fmla="*/ 343949 h 1906321"/>
                <a:gd name="connsiteX10" fmla="*/ 25167 w 248943"/>
                <a:gd name="connsiteY10" fmla="*/ 511729 h 1906321"/>
                <a:gd name="connsiteX11" fmla="*/ 33556 w 248943"/>
                <a:gd name="connsiteY11" fmla="*/ 536896 h 1906321"/>
                <a:gd name="connsiteX12" fmla="*/ 100668 w 248943"/>
                <a:gd name="connsiteY12" fmla="*/ 578841 h 1906321"/>
                <a:gd name="connsiteX13" fmla="*/ 125835 w 248943"/>
                <a:gd name="connsiteY13" fmla="*/ 587230 h 1906321"/>
                <a:gd name="connsiteX14" fmla="*/ 209725 w 248943"/>
                <a:gd name="connsiteY14" fmla="*/ 570452 h 1906321"/>
                <a:gd name="connsiteX15" fmla="*/ 184558 w 248943"/>
                <a:gd name="connsiteY15" fmla="*/ 578841 h 1906321"/>
                <a:gd name="connsiteX16" fmla="*/ 159391 w 248943"/>
                <a:gd name="connsiteY16" fmla="*/ 595619 h 1906321"/>
                <a:gd name="connsiteX17" fmla="*/ 109057 w 248943"/>
                <a:gd name="connsiteY17" fmla="*/ 612397 h 1906321"/>
                <a:gd name="connsiteX18" fmla="*/ 83890 w 248943"/>
                <a:gd name="connsiteY18" fmla="*/ 629175 h 1906321"/>
                <a:gd name="connsiteX19" fmla="*/ 33556 w 248943"/>
                <a:gd name="connsiteY19" fmla="*/ 654342 h 1906321"/>
                <a:gd name="connsiteX20" fmla="*/ 25167 w 248943"/>
                <a:gd name="connsiteY20" fmla="*/ 679509 h 1906321"/>
                <a:gd name="connsiteX21" fmla="*/ 0 w 248943"/>
                <a:gd name="connsiteY21" fmla="*/ 729842 h 1906321"/>
                <a:gd name="connsiteX22" fmla="*/ 25167 w 248943"/>
                <a:gd name="connsiteY22" fmla="*/ 847288 h 1906321"/>
                <a:gd name="connsiteX23" fmla="*/ 50334 w 248943"/>
                <a:gd name="connsiteY23" fmla="*/ 897622 h 1906321"/>
                <a:gd name="connsiteX24" fmla="*/ 75501 w 248943"/>
                <a:gd name="connsiteY24" fmla="*/ 914400 h 1906321"/>
                <a:gd name="connsiteX25" fmla="*/ 125835 w 248943"/>
                <a:gd name="connsiteY25" fmla="*/ 931178 h 1906321"/>
                <a:gd name="connsiteX26" fmla="*/ 58723 w 248943"/>
                <a:gd name="connsiteY26" fmla="*/ 989901 h 1906321"/>
                <a:gd name="connsiteX27" fmla="*/ 41945 w 248943"/>
                <a:gd name="connsiteY27" fmla="*/ 1040235 h 1906321"/>
                <a:gd name="connsiteX28" fmla="*/ 25167 w 248943"/>
                <a:gd name="connsiteY28" fmla="*/ 1090569 h 1906321"/>
                <a:gd name="connsiteX29" fmla="*/ 16778 w 248943"/>
                <a:gd name="connsiteY29" fmla="*/ 1115736 h 1906321"/>
                <a:gd name="connsiteX30" fmla="*/ 33556 w 248943"/>
                <a:gd name="connsiteY30" fmla="*/ 1208015 h 1906321"/>
                <a:gd name="connsiteX31" fmla="*/ 50334 w 248943"/>
                <a:gd name="connsiteY31" fmla="*/ 1258349 h 1906321"/>
                <a:gd name="connsiteX32" fmla="*/ 100668 w 248943"/>
                <a:gd name="connsiteY32" fmla="*/ 1291905 h 1906321"/>
                <a:gd name="connsiteX33" fmla="*/ 151002 w 248943"/>
                <a:gd name="connsiteY33" fmla="*/ 1308683 h 1906321"/>
                <a:gd name="connsiteX34" fmla="*/ 243280 w 248943"/>
                <a:gd name="connsiteY34" fmla="*/ 1300294 h 1906321"/>
                <a:gd name="connsiteX35" fmla="*/ 159391 w 248943"/>
                <a:gd name="connsiteY35" fmla="*/ 1308683 h 1906321"/>
                <a:gd name="connsiteX36" fmla="*/ 125835 w 248943"/>
                <a:gd name="connsiteY36" fmla="*/ 1317072 h 1906321"/>
                <a:gd name="connsiteX37" fmla="*/ 75501 w 248943"/>
                <a:gd name="connsiteY37" fmla="*/ 1333850 h 1906321"/>
                <a:gd name="connsiteX38" fmla="*/ 41945 w 248943"/>
                <a:gd name="connsiteY38" fmla="*/ 1409351 h 1906321"/>
                <a:gd name="connsiteX39" fmla="*/ 33556 w 248943"/>
                <a:gd name="connsiteY39" fmla="*/ 1434518 h 1906321"/>
                <a:gd name="connsiteX40" fmla="*/ 41945 w 248943"/>
                <a:gd name="connsiteY40" fmla="*/ 1560353 h 1906321"/>
                <a:gd name="connsiteX41" fmla="*/ 50334 w 248943"/>
                <a:gd name="connsiteY41" fmla="*/ 1585520 h 1906321"/>
                <a:gd name="connsiteX42" fmla="*/ 75501 w 248943"/>
                <a:gd name="connsiteY42" fmla="*/ 1610687 h 1906321"/>
                <a:gd name="connsiteX43" fmla="*/ 125835 w 248943"/>
                <a:gd name="connsiteY43" fmla="*/ 1627465 h 1906321"/>
                <a:gd name="connsiteX44" fmla="*/ 234892 w 248943"/>
                <a:gd name="connsiteY44" fmla="*/ 1619076 h 1906321"/>
                <a:gd name="connsiteX45" fmla="*/ 226503 w 248943"/>
                <a:gd name="connsiteY45" fmla="*/ 1803633 h 1906321"/>
                <a:gd name="connsiteX46" fmla="*/ 234892 w 248943"/>
                <a:gd name="connsiteY46" fmla="*/ 1828800 h 1906321"/>
                <a:gd name="connsiteX47" fmla="*/ 243280 w 248943"/>
                <a:gd name="connsiteY47" fmla="*/ 1870745 h 1906321"/>
                <a:gd name="connsiteX48" fmla="*/ 234892 w 248943"/>
                <a:gd name="connsiteY48" fmla="*/ 1895912 h 190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8943" h="1906321">
                  <a:moveTo>
                    <a:pt x="218114" y="0"/>
                  </a:moveTo>
                  <a:cubicBezTo>
                    <a:pt x="226712" y="128973"/>
                    <a:pt x="233787" y="89966"/>
                    <a:pt x="218114" y="176169"/>
                  </a:cubicBezTo>
                  <a:cubicBezTo>
                    <a:pt x="215563" y="190198"/>
                    <a:pt x="213183" y="204281"/>
                    <a:pt x="209725" y="218114"/>
                  </a:cubicBezTo>
                  <a:cubicBezTo>
                    <a:pt x="207580" y="226693"/>
                    <a:pt x="208694" y="238376"/>
                    <a:pt x="201336" y="243281"/>
                  </a:cubicBezTo>
                  <a:cubicBezTo>
                    <a:pt x="189472" y="251190"/>
                    <a:pt x="173284" y="248464"/>
                    <a:pt x="159391" y="251670"/>
                  </a:cubicBezTo>
                  <a:cubicBezTo>
                    <a:pt x="136922" y="256855"/>
                    <a:pt x="114650" y="262855"/>
                    <a:pt x="92279" y="268448"/>
                  </a:cubicBezTo>
                  <a:lnTo>
                    <a:pt x="58723" y="276837"/>
                  </a:lnTo>
                  <a:cubicBezTo>
                    <a:pt x="50334" y="282430"/>
                    <a:pt x="39854" y="285742"/>
                    <a:pt x="33556" y="293615"/>
                  </a:cubicBezTo>
                  <a:cubicBezTo>
                    <a:pt x="28032" y="300520"/>
                    <a:pt x="29122" y="310873"/>
                    <a:pt x="25167" y="318782"/>
                  </a:cubicBezTo>
                  <a:cubicBezTo>
                    <a:pt x="20658" y="327800"/>
                    <a:pt x="13982" y="335560"/>
                    <a:pt x="8389" y="343949"/>
                  </a:cubicBezTo>
                  <a:cubicBezTo>
                    <a:pt x="14502" y="441749"/>
                    <a:pt x="6676" y="447010"/>
                    <a:pt x="25167" y="511729"/>
                  </a:cubicBezTo>
                  <a:cubicBezTo>
                    <a:pt x="27596" y="520232"/>
                    <a:pt x="29601" y="528987"/>
                    <a:pt x="33556" y="536896"/>
                  </a:cubicBezTo>
                  <a:cubicBezTo>
                    <a:pt x="52168" y="574119"/>
                    <a:pt x="54761" y="563539"/>
                    <a:pt x="100668" y="578841"/>
                  </a:cubicBezTo>
                  <a:lnTo>
                    <a:pt x="125835" y="587230"/>
                  </a:lnTo>
                  <a:cubicBezTo>
                    <a:pt x="156828" y="576899"/>
                    <a:pt x="171167" y="570452"/>
                    <a:pt x="209725" y="570452"/>
                  </a:cubicBezTo>
                  <a:cubicBezTo>
                    <a:pt x="218568" y="570452"/>
                    <a:pt x="192467" y="574886"/>
                    <a:pt x="184558" y="578841"/>
                  </a:cubicBezTo>
                  <a:cubicBezTo>
                    <a:pt x="175540" y="583350"/>
                    <a:pt x="168604" y="591524"/>
                    <a:pt x="159391" y="595619"/>
                  </a:cubicBezTo>
                  <a:cubicBezTo>
                    <a:pt x="143230" y="602802"/>
                    <a:pt x="123772" y="602587"/>
                    <a:pt x="109057" y="612397"/>
                  </a:cubicBezTo>
                  <a:cubicBezTo>
                    <a:pt x="100668" y="617990"/>
                    <a:pt x="92908" y="624666"/>
                    <a:pt x="83890" y="629175"/>
                  </a:cubicBezTo>
                  <a:cubicBezTo>
                    <a:pt x="14426" y="663907"/>
                    <a:pt x="105681" y="606259"/>
                    <a:pt x="33556" y="654342"/>
                  </a:cubicBezTo>
                  <a:cubicBezTo>
                    <a:pt x="30760" y="662731"/>
                    <a:pt x="29122" y="671600"/>
                    <a:pt x="25167" y="679509"/>
                  </a:cubicBezTo>
                  <a:cubicBezTo>
                    <a:pt x="-7359" y="744560"/>
                    <a:pt x="21087" y="666584"/>
                    <a:pt x="0" y="729842"/>
                  </a:cubicBezTo>
                  <a:cubicBezTo>
                    <a:pt x="10583" y="814503"/>
                    <a:pt x="1260" y="775566"/>
                    <a:pt x="25167" y="847288"/>
                  </a:cubicBezTo>
                  <a:cubicBezTo>
                    <a:pt x="31990" y="867757"/>
                    <a:pt x="34072" y="881360"/>
                    <a:pt x="50334" y="897622"/>
                  </a:cubicBezTo>
                  <a:cubicBezTo>
                    <a:pt x="57463" y="904751"/>
                    <a:pt x="66288" y="910305"/>
                    <a:pt x="75501" y="914400"/>
                  </a:cubicBezTo>
                  <a:cubicBezTo>
                    <a:pt x="91662" y="921583"/>
                    <a:pt x="125835" y="931178"/>
                    <a:pt x="125835" y="931178"/>
                  </a:cubicBezTo>
                  <a:cubicBezTo>
                    <a:pt x="93604" y="952666"/>
                    <a:pt x="73441" y="956787"/>
                    <a:pt x="58723" y="989901"/>
                  </a:cubicBezTo>
                  <a:cubicBezTo>
                    <a:pt x="51540" y="1006062"/>
                    <a:pt x="47538" y="1023457"/>
                    <a:pt x="41945" y="1040235"/>
                  </a:cubicBezTo>
                  <a:lnTo>
                    <a:pt x="25167" y="1090569"/>
                  </a:lnTo>
                  <a:lnTo>
                    <a:pt x="16778" y="1115736"/>
                  </a:lnTo>
                  <a:cubicBezTo>
                    <a:pt x="22686" y="1157094"/>
                    <a:pt x="22769" y="1172057"/>
                    <a:pt x="33556" y="1208015"/>
                  </a:cubicBezTo>
                  <a:cubicBezTo>
                    <a:pt x="38638" y="1224955"/>
                    <a:pt x="35619" y="1248539"/>
                    <a:pt x="50334" y="1258349"/>
                  </a:cubicBezTo>
                  <a:cubicBezTo>
                    <a:pt x="67112" y="1269534"/>
                    <a:pt x="81538" y="1285528"/>
                    <a:pt x="100668" y="1291905"/>
                  </a:cubicBezTo>
                  <a:lnTo>
                    <a:pt x="151002" y="1308683"/>
                  </a:lnTo>
                  <a:cubicBezTo>
                    <a:pt x="181761" y="1305887"/>
                    <a:pt x="212394" y="1300294"/>
                    <a:pt x="243280" y="1300294"/>
                  </a:cubicBezTo>
                  <a:cubicBezTo>
                    <a:pt x="271382" y="1300294"/>
                    <a:pt x="187211" y="1304709"/>
                    <a:pt x="159391" y="1308683"/>
                  </a:cubicBezTo>
                  <a:cubicBezTo>
                    <a:pt x="147977" y="1310314"/>
                    <a:pt x="136878" y="1313759"/>
                    <a:pt x="125835" y="1317072"/>
                  </a:cubicBezTo>
                  <a:cubicBezTo>
                    <a:pt x="108895" y="1322154"/>
                    <a:pt x="75501" y="1333850"/>
                    <a:pt x="75501" y="1333850"/>
                  </a:cubicBezTo>
                  <a:cubicBezTo>
                    <a:pt x="48913" y="1373732"/>
                    <a:pt x="61911" y="1349452"/>
                    <a:pt x="41945" y="1409351"/>
                  </a:cubicBezTo>
                  <a:lnTo>
                    <a:pt x="33556" y="1434518"/>
                  </a:lnTo>
                  <a:cubicBezTo>
                    <a:pt x="23214" y="1527596"/>
                    <a:pt x="17160" y="1485997"/>
                    <a:pt x="41945" y="1560353"/>
                  </a:cubicBezTo>
                  <a:cubicBezTo>
                    <a:pt x="44741" y="1568742"/>
                    <a:pt x="44081" y="1579267"/>
                    <a:pt x="50334" y="1585520"/>
                  </a:cubicBezTo>
                  <a:cubicBezTo>
                    <a:pt x="58723" y="1593909"/>
                    <a:pt x="65130" y="1604925"/>
                    <a:pt x="75501" y="1610687"/>
                  </a:cubicBezTo>
                  <a:cubicBezTo>
                    <a:pt x="90961" y="1619276"/>
                    <a:pt x="125835" y="1627465"/>
                    <a:pt x="125835" y="1627465"/>
                  </a:cubicBezTo>
                  <a:cubicBezTo>
                    <a:pt x="162187" y="1624669"/>
                    <a:pt x="216803" y="1587420"/>
                    <a:pt x="234892" y="1619076"/>
                  </a:cubicBezTo>
                  <a:cubicBezTo>
                    <a:pt x="265446" y="1672545"/>
                    <a:pt x="226503" y="1742050"/>
                    <a:pt x="226503" y="1803633"/>
                  </a:cubicBezTo>
                  <a:cubicBezTo>
                    <a:pt x="226503" y="1812476"/>
                    <a:pt x="232747" y="1820221"/>
                    <a:pt x="234892" y="1828800"/>
                  </a:cubicBezTo>
                  <a:cubicBezTo>
                    <a:pt x="238350" y="1842633"/>
                    <a:pt x="240484" y="1856763"/>
                    <a:pt x="243280" y="1870745"/>
                  </a:cubicBezTo>
                  <a:cubicBezTo>
                    <a:pt x="234214" y="1907014"/>
                    <a:pt x="234892" y="1915830"/>
                    <a:pt x="234892" y="189591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3213C55-A2AF-3F45-B9B9-2B26058F83B5}"/>
                </a:ext>
              </a:extLst>
            </p:cNvPr>
            <p:cNvSpPr/>
            <p:nvPr/>
          </p:nvSpPr>
          <p:spPr>
            <a:xfrm>
              <a:off x="9220732" y="2498737"/>
              <a:ext cx="252000" cy="252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76E341B-DA7E-9F4F-8EC9-9454F59EE2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0261" y="2858930"/>
              <a:ext cx="35230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46B313-F7E8-5349-B73A-196D1170CF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1659" y="2390544"/>
              <a:ext cx="35230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2FA2608-C7C3-D94B-B5CD-ACDE899637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62567" y="2380174"/>
              <a:ext cx="3224" cy="1355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F7498D9-71A0-414E-82E4-F4ED8EEDE7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62567" y="2746728"/>
              <a:ext cx="0" cy="1102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8749C7-6E5D-1342-ACD1-559EDF3C781D}"/>
                </a:ext>
              </a:extLst>
            </p:cNvPr>
            <p:cNvSpPr txBox="1"/>
            <p:nvPr/>
          </p:nvSpPr>
          <p:spPr>
            <a:xfrm>
              <a:off x="9463831" y="2377396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>
                  <a:latin typeface="Symbol" pitchFamily="2" charset="2"/>
                </a:rPr>
                <a:t>w</a:t>
              </a:r>
              <a:r>
                <a:rPr lang="en-IT" baseline="-25000" dirty="0"/>
                <a:t>p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8A24CAC9-9D64-4D46-B127-FC3D168F0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53" y="4546624"/>
            <a:ext cx="6615999" cy="64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D4081B-04BE-484C-BF87-0A961D825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453" y="5515803"/>
            <a:ext cx="5177530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EC49B00-8245-F447-8047-B5BCBE647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185" y="3649041"/>
            <a:ext cx="2659032" cy="612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6485984-A267-E447-AE94-6714A2A46567}"/>
              </a:ext>
            </a:extLst>
          </p:cNvPr>
          <p:cNvSpPr txBox="1"/>
          <p:nvPr/>
        </p:nvSpPr>
        <p:spPr>
          <a:xfrm>
            <a:off x="600525" y="373477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 e sviluppando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46D285F-A5DE-7B43-8DEF-B3A5659C4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44" y="2931632"/>
            <a:ext cx="3346668" cy="540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F06057C-02C5-B84A-A168-9CBD3EB48B50}"/>
              </a:ext>
            </a:extLst>
          </p:cNvPr>
          <p:cNvSpPr txBox="1"/>
          <p:nvPr/>
        </p:nvSpPr>
        <p:spPr>
          <a:xfrm>
            <a:off x="575894" y="2376862"/>
            <a:ext cx="373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Risolvendo il circuito (ponendo I</a:t>
            </a:r>
            <a:r>
              <a:rPr lang="en-IT" baseline="-25000" dirty="0"/>
              <a:t>C</a:t>
            </a:r>
            <a:r>
              <a:rPr lang="en-IT" dirty="0"/>
              <a:t>= I</a:t>
            </a:r>
            <a:r>
              <a:rPr lang="en-IT" baseline="-25000" dirty="0"/>
              <a:t>r</a:t>
            </a:r>
            <a:r>
              <a:rPr lang="en-IT" dirty="0"/>
              <a:t>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3BB54CF-9532-F844-9B77-8DE995DC7E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8302" y="3448267"/>
            <a:ext cx="2608200" cy="64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0C35741-B7E9-5444-A27F-E5A779114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0642" y="2147852"/>
            <a:ext cx="349412" cy="36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B459740-92D4-7143-B534-F43F4E02E0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3597" y="2145737"/>
            <a:ext cx="444705" cy="360000"/>
          </a:xfrm>
          <a:prstGeom prst="rect">
            <a:avLst/>
          </a:prstGeom>
        </p:spPr>
      </p:pic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68F0A6ED-0846-2A43-B74D-B515F15D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9FD83DF-7997-5F4B-B83B-3AB08060634F}"/>
              </a:ext>
            </a:extLst>
          </p:cNvPr>
          <p:cNvSpPr/>
          <p:nvPr/>
        </p:nvSpPr>
        <p:spPr>
          <a:xfrm>
            <a:off x="2136402" y="4495655"/>
            <a:ext cx="7440100" cy="7756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F32D22-B50C-6048-9687-E5D2CBF8C10B}"/>
              </a:ext>
            </a:extLst>
          </p:cNvPr>
          <p:cNvSpPr txBox="1"/>
          <p:nvPr/>
        </p:nvSpPr>
        <p:spPr>
          <a:xfrm>
            <a:off x="9824905" y="4433329"/>
            <a:ext cx="206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Equazione oscillatore parametrico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985F919-63B0-224E-85E6-9E7D6D06E0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9393" y="2302816"/>
            <a:ext cx="402856" cy="360000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9AA18B6-A18A-BC49-BA1A-E286D0FFC967}"/>
              </a:ext>
            </a:extLst>
          </p:cNvPr>
          <p:cNvCxnSpPr/>
          <p:nvPr/>
        </p:nvCxnSpPr>
        <p:spPr>
          <a:xfrm>
            <a:off x="5098310" y="2785063"/>
            <a:ext cx="48502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C6D0C5F-A124-9E4B-B272-B306E8253DD3}"/>
              </a:ext>
            </a:extLst>
          </p:cNvPr>
          <p:cNvCxnSpPr>
            <a:cxnSpLocks/>
          </p:cNvCxnSpPr>
          <p:nvPr/>
        </p:nvCxnSpPr>
        <p:spPr>
          <a:xfrm flipH="1">
            <a:off x="5079213" y="2956687"/>
            <a:ext cx="49374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50DF2616-077F-FE40-B883-C06997F877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4668" y="3070843"/>
            <a:ext cx="57230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8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DA1D-B28E-754D-A8B5-92248ABD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cap="none" dirty="0"/>
              <a:t>Guadagno del Flux JPA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C14E5-77CB-7841-A917-329A30729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20" y="2860303"/>
            <a:ext cx="3572493" cy="82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BFFAA-2FD4-C24B-B505-C54E7AB9E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20" y="3925712"/>
            <a:ext cx="2986380" cy="82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23E137-F427-014F-9CF4-C382F2590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717" y="4083056"/>
            <a:ext cx="1556470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189B34-6966-8B4C-B671-E22876FE6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799" y="3935732"/>
            <a:ext cx="847059" cy="3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99E09E-7E8D-8C44-8402-E66A2664B874}"/>
              </a:ext>
            </a:extLst>
          </p:cNvPr>
          <p:cNvSpPr txBox="1"/>
          <p:nvPr/>
        </p:nvSpPr>
        <p:spPr>
          <a:xfrm>
            <a:off x="8493154" y="3898390"/>
            <a:ext cx="264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</a:t>
            </a:r>
            <a:r>
              <a:rPr lang="en-GB" dirty="0"/>
              <a:t>m</a:t>
            </a:r>
            <a:r>
              <a:rPr lang="en-IT" dirty="0"/>
              <a:t>plificatore parametrico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B66B2-2D3E-6C4F-AF0D-9DA0446BAA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798" y="4716580"/>
            <a:ext cx="847059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98311A-9ED0-164E-9AB0-1188C3196F82}"/>
              </a:ext>
            </a:extLst>
          </p:cNvPr>
          <p:cNvSpPr txBox="1"/>
          <p:nvPr/>
        </p:nvSpPr>
        <p:spPr>
          <a:xfrm>
            <a:off x="8493154" y="4707248"/>
            <a:ext cx="272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Oscillatore parametrico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2B2041-EED3-2F48-AFAE-94C08BB864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258" y="5217617"/>
            <a:ext cx="2666669" cy="72000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849AAC-7170-8C48-AE98-0B8D74DE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EB8DB7-9F11-3C49-A649-89FF338A8E0F}"/>
              </a:ext>
            </a:extLst>
          </p:cNvPr>
          <p:cNvSpPr/>
          <p:nvPr/>
        </p:nvSpPr>
        <p:spPr>
          <a:xfrm>
            <a:off x="4513385" y="3598985"/>
            <a:ext cx="6963507" cy="1887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C07C2D-D08F-3246-A7AA-5E0B957397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0702" y="2118876"/>
            <a:ext cx="2561142" cy="432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032B2E-FA4B-964E-B1B8-2EB8571CCC3A}"/>
              </a:ext>
            </a:extLst>
          </p:cNvPr>
          <p:cNvSpPr txBox="1"/>
          <p:nvPr/>
        </p:nvSpPr>
        <p:spPr>
          <a:xfrm>
            <a:off x="491802" y="2181895"/>
            <a:ext cx="518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La soluzione per il segnale “out” rispetto a quello “in”</a:t>
            </a:r>
          </a:p>
        </p:txBody>
      </p:sp>
    </p:spTree>
    <p:extLst>
      <p:ext uri="{BB962C8B-B14F-4D97-AF65-F5344CB8AC3E}">
        <p14:creationId xmlns:p14="http://schemas.microsoft.com/office/powerpoint/2010/main" val="1362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AC2179D-5CB2-7D47-A722-C00353880108}"/>
              </a:ext>
            </a:extLst>
          </p:cNvPr>
          <p:cNvSpPr txBox="1">
            <a:spLocks/>
          </p:cNvSpPr>
          <p:nvPr/>
        </p:nvSpPr>
        <p:spPr>
          <a:xfrm>
            <a:off x="495896" y="4793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T" cap="none" dirty="0"/>
              <a:t>Flux</a:t>
            </a:r>
            <a:r>
              <a:rPr lang="en-IT" dirty="0"/>
              <a:t> JPA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08A02-46F2-CD40-89F1-83015AF51581}"/>
              </a:ext>
            </a:extLst>
          </p:cNvPr>
          <p:cNvSpPr txBox="1"/>
          <p:nvPr/>
        </p:nvSpPr>
        <p:spPr>
          <a:xfrm>
            <a:off x="5023720" y="4302611"/>
            <a:ext cx="2678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Appl. Phys. Lett. 93 042510 (2008)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A08D29E2-5D17-5749-8E66-17C4207F5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221" y="1942687"/>
            <a:ext cx="3636369" cy="2376000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2D1D3BB-AD01-1D4C-A835-9282A5DA4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221" y="4318687"/>
            <a:ext cx="3739263" cy="237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43675B-0D0A-874C-A4DE-D9965D842F47}"/>
              </a:ext>
            </a:extLst>
          </p:cNvPr>
          <p:cNvSpPr txBox="1"/>
          <p:nvPr/>
        </p:nvSpPr>
        <p:spPr>
          <a:xfrm>
            <a:off x="5549191" y="2555389"/>
            <a:ext cx="1189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Nb</a:t>
            </a:r>
          </a:p>
          <a:p>
            <a:r>
              <a:rPr lang="en-IT" dirty="0"/>
              <a:t>L=2.6 mm</a:t>
            </a:r>
          </a:p>
          <a:p>
            <a:r>
              <a:rPr lang="en-IT" dirty="0"/>
              <a:t>Cc=16 fF</a:t>
            </a:r>
          </a:p>
          <a:p>
            <a:r>
              <a:rPr lang="en-IT" dirty="0"/>
              <a:t>I</a:t>
            </a:r>
            <a:r>
              <a:rPr lang="en-IT" baseline="-25000" dirty="0"/>
              <a:t>cjj</a:t>
            </a:r>
            <a:r>
              <a:rPr lang="en-IT" dirty="0"/>
              <a:t>=1.5 </a:t>
            </a:r>
            <a:r>
              <a:rPr lang="en-IT" dirty="0">
                <a:latin typeface="Symbol" pitchFamily="2" charset="2"/>
              </a:rPr>
              <a:t>m</a:t>
            </a:r>
            <a:r>
              <a:rPr lang="en-IT" dirty="0"/>
              <a:t>A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BFF7AB38-9DE9-6E4A-AB10-ADB485259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70" y="2149661"/>
            <a:ext cx="4292318" cy="36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AD4A1C-84CB-1C47-A218-7E6E6325B1B4}"/>
              </a:ext>
            </a:extLst>
          </p:cNvPr>
          <p:cNvSpPr txBox="1"/>
          <p:nvPr/>
        </p:nvSpPr>
        <p:spPr>
          <a:xfrm>
            <a:off x="1173689" y="5979230"/>
            <a:ext cx="30626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L Zhong </a:t>
            </a:r>
            <a:r>
              <a:rPr lang="en-GB" sz="1200" b="0" i="1" u="none" strike="noStrike" dirty="0">
                <a:solidFill>
                  <a:srgbClr val="333333"/>
                </a:solidFill>
                <a:effectLst/>
                <a:latin typeface="-apple-system"/>
              </a:rPr>
              <a:t>et al</a:t>
            </a:r>
            <a:r>
              <a:rPr lang="en-GB" sz="12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 2013 </a:t>
            </a:r>
            <a:r>
              <a:rPr lang="en-GB" sz="1200" b="0" i="1" u="none" strike="noStrike" dirty="0">
                <a:solidFill>
                  <a:srgbClr val="333333"/>
                </a:solidFill>
                <a:effectLst/>
                <a:latin typeface="-apple-system"/>
              </a:rPr>
              <a:t>New J. Phys.</a:t>
            </a:r>
            <a:r>
              <a:rPr lang="en-GB" sz="12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GB" sz="1200" b="1" i="0" u="none" strike="noStrike" dirty="0">
                <a:solidFill>
                  <a:srgbClr val="333333"/>
                </a:solidFill>
                <a:effectLst/>
                <a:latin typeface="-apple-system"/>
              </a:rPr>
              <a:t>15</a:t>
            </a:r>
            <a:r>
              <a:rPr lang="en-GB" sz="12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 125013</a:t>
            </a:r>
            <a:endParaRPr lang="en-IT" sz="12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3B2F1CF-6ED9-B145-B520-8B1B0BB1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C91F93-7EC7-7F45-82AF-1E949A1F9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450" y="2009723"/>
            <a:ext cx="3387509" cy="23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C5B845-FA5D-CE45-8E4F-DC50FD9D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JPA D</a:t>
            </a:r>
            <a:r>
              <a:rPr lang="en-GB" dirty="0"/>
              <a:t>e</a:t>
            </a:r>
            <a:r>
              <a:rPr lang="en-IT" dirty="0"/>
              <a:t>sign: JJ calibration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AC0373-0CFC-8546-9541-B2914662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969A9-45A4-F943-A063-343473585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620" y="4199500"/>
            <a:ext cx="3370612" cy="23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7F1C33-A495-D645-B2D5-F26349B6705A}"/>
              </a:ext>
            </a:extLst>
          </p:cNvPr>
          <p:cNvSpPr txBox="1"/>
          <p:nvPr/>
        </p:nvSpPr>
        <p:spPr>
          <a:xfrm>
            <a:off x="9154854" y="6353110"/>
            <a:ext cx="119776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P(m</a:t>
            </a:r>
            <a:r>
              <a:rPr lang="en-IT" sz="1200" dirty="0"/>
              <a:t>bar) x 5 min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F3104C-4258-B04D-B2B7-57A5E2A8316F}"/>
              </a:ext>
            </a:extLst>
          </p:cNvPr>
          <p:cNvSpPr txBox="1"/>
          <p:nvPr/>
        </p:nvSpPr>
        <p:spPr>
          <a:xfrm>
            <a:off x="575894" y="2312413"/>
            <a:ext cx="706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Critical current density and junction capacitance calibrated on data obtained from junction of CNR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F2BF2-8FC6-F14E-9971-77166991A1A0}"/>
              </a:ext>
            </a:extLst>
          </p:cNvPr>
          <p:cNvSpPr txBox="1"/>
          <p:nvPr/>
        </p:nvSpPr>
        <p:spPr>
          <a:xfrm>
            <a:off x="1277816" y="3899257"/>
            <a:ext cx="461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Jc=1.6*np.exp(-(2.41/3*P-1)) #nA/micron^2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E5ADFB-4566-9D4E-BD57-496DDED893AD}"/>
              </a:ext>
            </a:extLst>
          </p:cNvPr>
          <p:cNvSpPr txBox="1"/>
          <p:nvPr/>
        </p:nvSpPr>
        <p:spPr>
          <a:xfrm>
            <a:off x="1277816" y="4728773"/>
            <a:ext cx="461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Cj=1.3*250e-3/2.41/3*P #pF/micron^2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C4BE00-3DA7-C94B-8D82-CF304968C1F8}"/>
              </a:ext>
            </a:extLst>
          </p:cNvPr>
          <p:cNvSpPr txBox="1"/>
          <p:nvPr/>
        </p:nvSpPr>
        <p:spPr>
          <a:xfrm>
            <a:off x="8569568" y="464145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??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242D07-CC44-D244-B3B9-ED6459C9C7F6}"/>
              </a:ext>
            </a:extLst>
          </p:cNvPr>
          <p:cNvSpPr txBox="1"/>
          <p:nvPr/>
        </p:nvSpPr>
        <p:spPr>
          <a:xfrm>
            <a:off x="1277659" y="5098105"/>
            <a:ext cx="332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  <a:r>
              <a:rPr lang="en-IT" dirty="0"/>
              <a:t>rovare estrapolazione lineare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637281-3294-C740-A85E-F5F3D3ED9D4D}"/>
              </a:ext>
            </a:extLst>
          </p:cNvPr>
          <p:cNvSpPr txBox="1"/>
          <p:nvPr/>
        </p:nvSpPr>
        <p:spPr>
          <a:xfrm>
            <a:off x="1277659" y="3328076"/>
            <a:ext cx="446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Ic si misura bene, mentre Cj è più complicato:</a:t>
            </a:r>
          </a:p>
        </p:txBody>
      </p:sp>
    </p:spTree>
    <p:extLst>
      <p:ext uri="{BB962C8B-B14F-4D97-AF65-F5344CB8AC3E}">
        <p14:creationId xmlns:p14="http://schemas.microsoft.com/office/powerpoint/2010/main" val="348593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9B9E-4057-584B-9B39-426E945A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Flux JPA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1421A5-D571-714E-9D64-0712797B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26394-B550-1642-A09B-64817984DCCD}"/>
              </a:ext>
            </a:extLst>
          </p:cNvPr>
          <p:cNvSpPr txBox="1"/>
          <p:nvPr/>
        </p:nvSpPr>
        <p:spPr>
          <a:xfrm>
            <a:off x="999381" y="2405902"/>
            <a:ext cx="353391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Resonator Parameters</a:t>
            </a:r>
          </a:p>
          <a:p>
            <a:endParaRPr lang="en-IT" dirty="0"/>
          </a:p>
          <a:p>
            <a:r>
              <a:rPr lang="en-IT" dirty="0"/>
              <a:t>Resonator Length 2.6mm</a:t>
            </a:r>
          </a:p>
          <a:p>
            <a:r>
              <a:rPr lang="en-IT" dirty="0"/>
              <a:t>Substrate silicon </a:t>
            </a:r>
            <a:r>
              <a:rPr lang="en-IT" dirty="0">
                <a:latin typeface="Symbol" pitchFamily="2" charset="2"/>
              </a:rPr>
              <a:t>e</a:t>
            </a:r>
            <a:r>
              <a:rPr lang="en-IT" baseline="-25000" dirty="0"/>
              <a:t>r</a:t>
            </a:r>
            <a:r>
              <a:rPr lang="en-IT" dirty="0"/>
              <a:t>=11.9 </a:t>
            </a:r>
            <a:r>
              <a:rPr lang="en-IT" dirty="0">
                <a:latin typeface="Symbol" pitchFamily="2" charset="2"/>
              </a:rPr>
              <a:t>e</a:t>
            </a:r>
            <a:r>
              <a:rPr lang="en-IT" baseline="-25000" dirty="0"/>
              <a:t>eff</a:t>
            </a:r>
            <a:r>
              <a:rPr lang="en-IT" dirty="0"/>
              <a:t>=6.451</a:t>
            </a:r>
          </a:p>
          <a:p>
            <a:r>
              <a:rPr lang="en-IT" dirty="0"/>
              <a:t>Bare resonator frequency 11.3 GHz</a:t>
            </a:r>
          </a:p>
          <a:p>
            <a:r>
              <a:rPr lang="en-IT" dirty="0"/>
              <a:t>Impedance Z</a:t>
            </a:r>
            <a:r>
              <a:rPr lang="en-IT" baseline="-25000" dirty="0"/>
              <a:t>0</a:t>
            </a:r>
            <a:r>
              <a:rPr lang="en-IT" dirty="0"/>
              <a:t>=50 </a:t>
            </a:r>
            <a:r>
              <a:rPr lang="en-IT" dirty="0">
                <a:latin typeface="Symbol" pitchFamily="2" charset="2"/>
              </a:rPr>
              <a:t>W</a:t>
            </a:r>
          </a:p>
          <a:p>
            <a:r>
              <a:rPr lang="en-IT" dirty="0"/>
              <a:t>Bare resonator capacitance 220 fF</a:t>
            </a:r>
          </a:p>
          <a:p>
            <a:r>
              <a:rPr lang="en-IT" dirty="0"/>
              <a:t>Bare resonator inductance 0.9 nH</a:t>
            </a:r>
          </a:p>
          <a:p>
            <a:r>
              <a:rPr lang="en-IT" dirty="0"/>
              <a:t>Coupling capacitor 20 fF</a:t>
            </a:r>
          </a:p>
          <a:p>
            <a:r>
              <a:rPr lang="en-IT" dirty="0"/>
              <a:t>Q=175</a:t>
            </a:r>
          </a:p>
          <a:p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5AC35-97BD-3147-A44F-769D3DA00C6E}"/>
              </a:ext>
            </a:extLst>
          </p:cNvPr>
          <p:cNvSpPr txBox="1"/>
          <p:nvPr/>
        </p:nvSpPr>
        <p:spPr>
          <a:xfrm>
            <a:off x="5087815" y="2405902"/>
            <a:ext cx="32590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SQUID Parameters</a:t>
            </a:r>
          </a:p>
          <a:p>
            <a:endParaRPr lang="en-IT" dirty="0"/>
          </a:p>
          <a:p>
            <a:r>
              <a:rPr lang="en-IT" dirty="0"/>
              <a:t>Junction area 1 </a:t>
            </a:r>
            <a:r>
              <a:rPr lang="en-IT" dirty="0">
                <a:latin typeface="Symbol" pitchFamily="2" charset="2"/>
              </a:rPr>
              <a:t>m</a:t>
            </a:r>
            <a:r>
              <a:rPr lang="en-IT" dirty="0"/>
              <a:t>m</a:t>
            </a:r>
            <a:r>
              <a:rPr lang="en-IT" baseline="30000" dirty="0"/>
              <a:t>2</a:t>
            </a:r>
          </a:p>
          <a:p>
            <a:r>
              <a:rPr lang="en-IT" dirty="0"/>
              <a:t>PxT=1 mbar x 5 min</a:t>
            </a:r>
          </a:p>
          <a:p>
            <a:r>
              <a:rPr lang="en-GB" dirty="0"/>
              <a:t>J</a:t>
            </a:r>
            <a:r>
              <a:rPr lang="en-IT" dirty="0"/>
              <a:t>unction Ic=1.95 </a:t>
            </a:r>
            <a:r>
              <a:rPr lang="en-IT" dirty="0">
                <a:latin typeface="Symbol" pitchFamily="2" charset="2"/>
              </a:rPr>
              <a:t>m</a:t>
            </a:r>
            <a:r>
              <a:rPr lang="en-IT" dirty="0"/>
              <a:t>A</a:t>
            </a:r>
          </a:p>
          <a:p>
            <a:r>
              <a:rPr lang="en-IT" dirty="0"/>
              <a:t>Junction Cj=0.4 (0.2?) pF</a:t>
            </a:r>
          </a:p>
          <a:p>
            <a:r>
              <a:rPr lang="en-GB" dirty="0"/>
              <a:t>J</a:t>
            </a:r>
            <a:r>
              <a:rPr lang="en-IT" dirty="0"/>
              <a:t>unction Ej=967 GHz</a:t>
            </a:r>
          </a:p>
          <a:p>
            <a:r>
              <a:rPr lang="en-IT" dirty="0"/>
              <a:t>Junction Lj=169 pH</a:t>
            </a:r>
          </a:p>
          <a:p>
            <a:r>
              <a:rPr lang="en-IT" dirty="0"/>
              <a:t>Junction freq fjj=19 GHz</a:t>
            </a:r>
          </a:p>
          <a:p>
            <a:r>
              <a:rPr lang="en-IT" dirty="0"/>
              <a:t>DC SQUID inductance/Resonator inductance L</a:t>
            </a:r>
            <a:r>
              <a:rPr lang="en-IT" baseline="-25000" dirty="0"/>
              <a:t>S</a:t>
            </a:r>
            <a:r>
              <a:rPr lang="en-IT" dirty="0"/>
              <a:t>/L</a:t>
            </a:r>
            <a:r>
              <a:rPr lang="en-IT" baseline="-25000" dirty="0"/>
              <a:t>R</a:t>
            </a:r>
            <a:r>
              <a:rPr lang="en-IT" dirty="0"/>
              <a:t>=0.094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58CEF-5044-FD4D-B862-359C91F3F7ED}"/>
              </a:ext>
            </a:extLst>
          </p:cNvPr>
          <p:cNvSpPr txBox="1"/>
          <p:nvPr/>
        </p:nvSpPr>
        <p:spPr>
          <a:xfrm>
            <a:off x="8780584" y="2413337"/>
            <a:ext cx="22190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JPA Bias</a:t>
            </a:r>
          </a:p>
          <a:p>
            <a:endParaRPr lang="en-IT" dirty="0"/>
          </a:p>
          <a:p>
            <a:r>
              <a:rPr lang="en-GB" dirty="0" err="1"/>
              <a:t>f</a:t>
            </a:r>
            <a:r>
              <a:rPr lang="en-GB" baseline="-25000" dirty="0" err="1"/>
              <a:t>pump</a:t>
            </a:r>
            <a:r>
              <a:rPr lang="en-IT" dirty="0"/>
              <a:t>=2f</a:t>
            </a:r>
            <a:r>
              <a:rPr lang="en-IT" baseline="-25000" dirty="0"/>
              <a:t>resonance</a:t>
            </a:r>
          </a:p>
          <a:p>
            <a:r>
              <a:rPr lang="en-IT" dirty="0"/>
              <a:t>Flux bias 0.375 </a:t>
            </a:r>
            <a:r>
              <a:rPr lang="en-IT" dirty="0">
                <a:latin typeface="Symbol" pitchFamily="2" charset="2"/>
              </a:rPr>
              <a:t>f</a:t>
            </a:r>
            <a:r>
              <a:rPr lang="en-IT" baseline="-25000" dirty="0"/>
              <a:t>0</a:t>
            </a:r>
          </a:p>
          <a:p>
            <a:r>
              <a:rPr lang="en-GB" dirty="0">
                <a:latin typeface="Symbol" pitchFamily="2" charset="2"/>
              </a:rPr>
              <a:t>d</a:t>
            </a:r>
            <a:r>
              <a:rPr lang="en-IT" dirty="0">
                <a:latin typeface="Symbol" pitchFamily="2" charset="2"/>
              </a:rPr>
              <a:t>f </a:t>
            </a:r>
            <a:r>
              <a:rPr lang="en-IT" dirty="0"/>
              <a:t>= 0.0025 </a:t>
            </a:r>
            <a:r>
              <a:rPr lang="en-IT" dirty="0">
                <a:latin typeface="Symbol" pitchFamily="2" charset="2"/>
              </a:rPr>
              <a:t>f</a:t>
            </a:r>
            <a:r>
              <a:rPr lang="en-IT" baseline="-25000" dirty="0"/>
              <a:t>0</a:t>
            </a:r>
          </a:p>
          <a:p>
            <a:r>
              <a:rPr lang="en-IT" dirty="0"/>
              <a:t>Pump Power -68 dbm</a:t>
            </a:r>
          </a:p>
          <a:p>
            <a:r>
              <a:rPr lang="en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457969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{37C1AECD-0AFB-3047-A914-5BBD36FB37F7}tf10001123</Template>
  <TotalTime>1471</TotalTime>
  <Words>450</Words>
  <Application>Microsoft Macintosh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-apple-system</vt:lpstr>
      <vt:lpstr>Calibri</vt:lpstr>
      <vt:lpstr>Gill Sans MT</vt:lpstr>
      <vt:lpstr>Symbol</vt:lpstr>
      <vt:lpstr>Wingdings 2</vt:lpstr>
      <vt:lpstr>Dividend</vt:lpstr>
      <vt:lpstr>Amplificazione Parametrica</vt:lpstr>
      <vt:lpstr>Amplificazione Parametrica</vt:lpstr>
      <vt:lpstr>Risonatore l/4 accoppiato a una linea di trasmissione</vt:lpstr>
      <vt:lpstr>Risonatore a frequenza tunabile</vt:lpstr>
      <vt:lpstr>Flux Pumped JPA</vt:lpstr>
      <vt:lpstr>Guadagno del Flux JPA</vt:lpstr>
      <vt:lpstr>PowerPoint Presentation</vt:lpstr>
      <vt:lpstr>JPA Design: JJ calibration </vt:lpstr>
      <vt:lpstr>Flux JPA Design</vt:lpstr>
      <vt:lpstr>Flux JPA</vt:lpstr>
      <vt:lpstr>Flux JPA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Claudio Gatti</dc:creator>
  <cp:lastModifiedBy>Claudio Gatti</cp:lastModifiedBy>
  <cp:revision>449</cp:revision>
  <dcterms:created xsi:type="dcterms:W3CDTF">2021-11-23T14:33:25Z</dcterms:created>
  <dcterms:modified xsi:type="dcterms:W3CDTF">2022-01-18T08:43:06Z</dcterms:modified>
</cp:coreProperties>
</file>