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48" r:id="rId2"/>
    <p:sldMasterId id="2147483650" r:id="rId3"/>
    <p:sldMasterId id="2147483683" r:id="rId4"/>
  </p:sldMasterIdLst>
  <p:notesMasterIdLst>
    <p:notesMasterId r:id="rId33"/>
  </p:notesMasterIdLst>
  <p:sldIdLst>
    <p:sldId id="263" r:id="rId5"/>
    <p:sldId id="1237" r:id="rId6"/>
    <p:sldId id="1236" r:id="rId7"/>
    <p:sldId id="1246" r:id="rId8"/>
    <p:sldId id="260" r:id="rId9"/>
    <p:sldId id="261" r:id="rId10"/>
    <p:sldId id="307" r:id="rId11"/>
    <p:sldId id="311" r:id="rId12"/>
    <p:sldId id="309" r:id="rId13"/>
    <p:sldId id="315" r:id="rId14"/>
    <p:sldId id="1238" r:id="rId15"/>
    <p:sldId id="1239" r:id="rId16"/>
    <p:sldId id="1247" r:id="rId17"/>
    <p:sldId id="1252" r:id="rId18"/>
    <p:sldId id="1253" r:id="rId19"/>
    <p:sldId id="1254" r:id="rId20"/>
    <p:sldId id="1255" r:id="rId21"/>
    <p:sldId id="326" r:id="rId22"/>
    <p:sldId id="1241" r:id="rId23"/>
    <p:sldId id="259" r:id="rId24"/>
    <p:sldId id="1248" r:id="rId25"/>
    <p:sldId id="1242" r:id="rId26"/>
    <p:sldId id="1243" r:id="rId27"/>
    <p:sldId id="1244" r:id="rId28"/>
    <p:sldId id="1245" r:id="rId29"/>
    <p:sldId id="1249" r:id="rId30"/>
    <p:sldId id="1250" r:id="rId31"/>
    <p:sldId id="1251" r:id="rId32"/>
  </p:sldIdLst>
  <p:sldSz cx="9144000" cy="5143500" type="screen16x9"/>
  <p:notesSz cx="6858000" cy="9144000"/>
  <p:defaultTextStyle>
    <a:defPPr>
      <a:defRPr lang="de-DE"/>
    </a:defPPr>
    <a:lvl1pPr marL="0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59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54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1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18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45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0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B035FEC-B7DB-45A1-9532-D96C8BE340EC}">
          <p14:sldIdLst>
            <p14:sldId id="263"/>
            <p14:sldId id="1237"/>
            <p14:sldId id="1236"/>
            <p14:sldId id="1246"/>
            <p14:sldId id="260"/>
            <p14:sldId id="261"/>
            <p14:sldId id="307"/>
            <p14:sldId id="311"/>
            <p14:sldId id="309"/>
            <p14:sldId id="315"/>
            <p14:sldId id="1238"/>
            <p14:sldId id="1239"/>
            <p14:sldId id="1247"/>
            <p14:sldId id="1252"/>
            <p14:sldId id="1253"/>
            <p14:sldId id="1254"/>
            <p14:sldId id="1255"/>
            <p14:sldId id="326"/>
            <p14:sldId id="1241"/>
            <p14:sldId id="259"/>
            <p14:sldId id="1248"/>
            <p14:sldId id="1242"/>
            <p14:sldId id="1243"/>
            <p14:sldId id="1244"/>
            <p14:sldId id="1245"/>
            <p14:sldId id="1249"/>
            <p14:sldId id="1250"/>
            <p14:sldId id="12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24A"/>
    <a:srgbClr val="DFDFDF"/>
    <a:srgbClr val="F6FDA3"/>
    <a:srgbClr val="D4BEF7"/>
    <a:srgbClr val="B8BAFA"/>
    <a:srgbClr val="DBDBE4"/>
    <a:srgbClr val="FFE4DF"/>
    <a:srgbClr val="DAEEDB"/>
    <a:srgbClr val="EEE2FF"/>
    <a:srgbClr val="F9F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37" autoAdjust="0"/>
    <p:restoredTop sz="94712" autoAdjust="0"/>
  </p:normalViewPr>
  <p:slideViewPr>
    <p:cSldViewPr>
      <p:cViewPr varScale="1">
        <p:scale>
          <a:sx n="85" d="100"/>
          <a:sy n="85" d="100"/>
        </p:scale>
        <p:origin x="1012" y="56"/>
      </p:cViewPr>
      <p:guideLst/>
    </p:cSldViewPr>
  </p:slideViewPr>
  <p:outlineViewPr>
    <p:cViewPr>
      <p:scale>
        <a:sx n="33" d="100"/>
        <a:sy n="33" d="100"/>
      </p:scale>
      <p:origin x="0" y="-941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5DC35-68C2-4BDA-9BF4-910782E0ECF3}" type="datetimeFigureOut">
              <a:rPr lang="de-AT" smtClean="0"/>
              <a:t>18.03.2022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EBA44-2749-4505-B776-1307762B45EE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843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file:////var/folders/ny/qwbl6zcd67xgmmkrv0y_v_lmqtzjfc/T/com.microsoft.Outlook/WebArchiveCopyPasteTempFiles/cidimage001.jpg@01D4819F.5F223ED0" TargetMode="External"/><Relationship Id="rId4" Type="http://schemas.openxmlformats.org/officeDocument/2006/relationships/image" Target="../media/image13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file:////var/folders/ny/qwbl6zcd67xgmmkrv0y_v_lmqtzjfc/T/com.microsoft.Outlook/WebArchiveCopyPasteTempFiles/cidimage001.jpg@01D4819F.5F223ED0" TargetMode="External"/><Relationship Id="rId4" Type="http://schemas.openxmlformats.org/officeDocument/2006/relationships/image" Target="../media/image1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file:////var/folders/ny/qwbl6zcd67xgmmkrv0y_v_lmqtzjfc/T/com.microsoft.Outlook/WebArchiveCopyPasteTempFiles/cidimage001.jpg@01D4819F.5F223ED0" TargetMode="External"/><Relationship Id="rId4" Type="http://schemas.openxmlformats.org/officeDocument/2006/relationships/image" Target="../media/image13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file:////var/folders/ny/qwbl6zcd67xgmmkrv0y_v_lmqtzjfc/T/com.microsoft.Outlook/WebArchiveCopyPasteTempFiles/cidimage001.jpg@01D4819F.5F223ED0" TargetMode="External"/><Relationship Id="rId4" Type="http://schemas.openxmlformats.org/officeDocument/2006/relationships/image" Target="../media/image13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file:////var/folders/ny/qwbl6zcd67xgmmkrv0y_v_lmqtzjfc/T/com.microsoft.Outlook/WebArchiveCopyPasteTempFiles/cidimage001.jpg@01D4819F.5F223ED0" TargetMode="External"/><Relationship Id="rId4" Type="http://schemas.openxmlformats.org/officeDocument/2006/relationships/image" Target="../media/image1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movi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35791F61-4EBB-4F31-815E-D8EAD2B04A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algn="ctr">
              <a:lnSpc>
                <a:spcPct val="2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Movie</a:t>
            </a:r>
          </a:p>
        </p:txBody>
      </p:sp>
    </p:spTree>
    <p:extLst>
      <p:ext uri="{BB962C8B-B14F-4D97-AF65-F5344CB8AC3E}">
        <p14:creationId xmlns:p14="http://schemas.microsoft.com/office/powerpoint/2010/main" val="259478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0800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4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7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0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4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7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36155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1428299"/>
            <a:ext cx="3954150" cy="325755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22320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49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48868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299"/>
            <a:ext cx="3954150" cy="2858141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94999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0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0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2605387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5389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657105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5628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B5D1-2E47-4BC6-B2A6-27E8FE826CA4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0528A-4C4D-41B9-A44A-E6957B851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502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B5D1-2E47-4BC6-B2A6-27E8FE826CA4}" type="datetimeFigureOut">
              <a:rPr lang="en-GB" smtClean="0"/>
              <a:t>18/03/2022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0528A-4C4D-41B9-A44A-E6957B851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76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32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10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" y="-3596"/>
            <a:ext cx="9143245" cy="5150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6" y="402435"/>
            <a:ext cx="8008937" cy="1476673"/>
          </a:xfrm>
        </p:spPr>
        <p:txBody>
          <a:bodyPr anchor="b" anchorCtr="0">
            <a:noAutofit/>
          </a:bodyPr>
          <a:lstStyle>
            <a:lvl1pPr>
              <a:defRPr sz="3225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58" y="2730333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557216" y="1977593"/>
            <a:ext cx="8008937" cy="5655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330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56" y="4566857"/>
            <a:ext cx="2209800" cy="324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BD8C3-061E-3540-B0B5-3CC493A8FA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335" y="4469593"/>
            <a:ext cx="1415818" cy="58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9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10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" y="-3596"/>
            <a:ext cx="9143245" cy="5150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6" y="402435"/>
            <a:ext cx="8008937" cy="1476673"/>
          </a:xfrm>
        </p:spPr>
        <p:txBody>
          <a:bodyPr anchor="b" anchorCtr="0">
            <a:noAutofit/>
          </a:bodyPr>
          <a:lstStyle>
            <a:lvl1pPr>
              <a:defRPr sz="3225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58" y="2730333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557216" y="1977593"/>
            <a:ext cx="8008937" cy="5655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330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56" y="4566857"/>
            <a:ext cx="2209800" cy="324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BD8C3-061E-3540-B0B5-3CC493A8FA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335" y="4469593"/>
            <a:ext cx="1415818" cy="58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85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2" y="1"/>
            <a:ext cx="6858019" cy="93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91"/>
            <a:ext cx="8108950" cy="3685601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165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350"/>
            </a:lvl4pPr>
            <a:lvl5pPr>
              <a:buClr>
                <a:srgbClr val="981E32"/>
              </a:buCl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11" name="Picture 2" descr="cid:image001.jpg@01D48177.0314E7A0">
            <a:extLst>
              <a:ext uri="{FF2B5EF4-FFF2-40B4-BE49-F238E27FC236}">
                <a16:creationId xmlns:a16="http://schemas.microsoft.com/office/drawing/2014/main" id="{40363932-3AF0-6B4A-BBDD-E18B54DB16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7" y="4734281"/>
            <a:ext cx="1041395" cy="3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061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2" y="1"/>
            <a:ext cx="6858019" cy="9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10" name="Picture 2" descr="cid:image001.jpg@01D48177.0314E7A0">
            <a:extLst>
              <a:ext uri="{FF2B5EF4-FFF2-40B4-BE49-F238E27FC236}">
                <a16:creationId xmlns:a16="http://schemas.microsoft.com/office/drawing/2014/main" id="{27C6D226-32F2-B948-9433-809069EC69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7" y="4734281"/>
            <a:ext cx="1041395" cy="3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601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2" y="1"/>
            <a:ext cx="6858019" cy="9395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91"/>
            <a:ext cx="3886200" cy="368960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9"/>
            <a:ext cx="3886200" cy="368960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10" name="Picture 2" descr="cid:image001.jpg@01D48177.0314E7A0">
            <a:extLst>
              <a:ext uri="{FF2B5EF4-FFF2-40B4-BE49-F238E27FC236}">
                <a16:creationId xmlns:a16="http://schemas.microsoft.com/office/drawing/2014/main" id="{449B2978-AB7B-7048-A82B-163DA550B1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7" y="4734281"/>
            <a:ext cx="1041395" cy="3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60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2" y="1"/>
            <a:ext cx="6858019" cy="939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35445" y="2881314"/>
            <a:ext cx="2442340" cy="18240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726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3" y="932688"/>
            <a:ext cx="3013075" cy="3772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15" name="Picture 2" descr="cid:image001.jpg@01D48177.0314E7A0">
            <a:extLst>
              <a:ext uri="{FF2B5EF4-FFF2-40B4-BE49-F238E27FC236}">
                <a16:creationId xmlns:a16="http://schemas.microsoft.com/office/drawing/2014/main" id="{4F6879D9-7604-2A4A-A0B7-A527F3C6F3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7" y="4734281"/>
            <a:ext cx="1041395" cy="3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501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2" y="1"/>
            <a:ext cx="6858019" cy="939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7266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1" y="932688"/>
            <a:ext cx="5484812" cy="3772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9" name="Picture 2" descr="cid:image001.jpg@01D48177.0314E7A0">
            <a:extLst>
              <a:ext uri="{FF2B5EF4-FFF2-40B4-BE49-F238E27FC236}">
                <a16:creationId xmlns:a16="http://schemas.microsoft.com/office/drawing/2014/main" id="{7FCD3347-07B9-DC48-9564-E0A25225B4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7" y="4734281"/>
            <a:ext cx="1041395" cy="3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85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6805" y="830505"/>
            <a:ext cx="3537393" cy="35400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49" y="96027"/>
            <a:ext cx="448964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3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00" y="849150"/>
            <a:ext cx="4099482" cy="3599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95786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D769B7E5-5742-4E2B-9447-28298B718218}"/>
              </a:ext>
            </a:extLst>
          </p:cNvPr>
          <p:cNvSpPr txBox="1"/>
          <p:nvPr userDrawn="1"/>
        </p:nvSpPr>
        <p:spPr>
          <a:xfrm>
            <a:off x="1043608" y="95849"/>
            <a:ext cx="2971530" cy="17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685727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21.3.2022 </a:t>
            </a:r>
            <a:r>
              <a:rPr lang="en-GB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First FCC-Italy Workshop</a:t>
            </a:r>
          </a:p>
          <a:p>
            <a:pPr>
              <a:lnSpc>
                <a:spcPts val="1238"/>
              </a:lnSpc>
            </a:pPr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1467497A-959E-48E8-9BB5-D3B318021362}"/>
              </a:ext>
            </a:extLst>
          </p:cNvPr>
          <p:cNvSpPr txBox="1"/>
          <p:nvPr userDrawn="1"/>
        </p:nvSpPr>
        <p:spPr>
          <a:xfrm>
            <a:off x="3846219" y="97423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R. Losito, CERN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6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2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788663"/>
            <a:ext cx="8263350" cy="1790700"/>
          </a:xfrm>
        </p:spPr>
        <p:txBody>
          <a:bodyPr anchor="ctr" anchorCtr="0"/>
          <a:lstStyle>
            <a:lvl1pPr algn="ctr">
              <a:lnSpc>
                <a:spcPts val="3563"/>
              </a:lnSpc>
              <a:defRPr sz="3375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7E227B00-D909-47A0-B9F2-0C3273A1907A}"/>
              </a:ext>
            </a:extLst>
          </p:cNvPr>
          <p:cNvSpPr txBox="1"/>
          <p:nvPr userDrawn="1"/>
        </p:nvSpPr>
        <p:spPr>
          <a:xfrm>
            <a:off x="1024406" y="97423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Date / Name of the event</a:t>
            </a:r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F5D9E54E-0566-4C27-84BF-7AF53DB8C2C7}"/>
              </a:ext>
            </a:extLst>
          </p:cNvPr>
          <p:cNvSpPr txBox="1"/>
          <p:nvPr userDrawn="1"/>
        </p:nvSpPr>
        <p:spPr>
          <a:xfrm>
            <a:off x="3846219" y="97423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Name of the speaker/author</a:t>
            </a:r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10" name="additional logos">
            <a:extLst>
              <a:ext uri="{FF2B5EF4-FFF2-40B4-BE49-F238E27FC236}">
                <a16:creationId xmlns:a16="http://schemas.microsoft.com/office/drawing/2014/main" id="{43D5B1C3-5069-4660-A967-BC2C1149D5D3}"/>
              </a:ext>
            </a:extLst>
          </p:cNvPr>
          <p:cNvSpPr/>
          <p:nvPr userDrawn="1"/>
        </p:nvSpPr>
        <p:spPr>
          <a:xfrm>
            <a:off x="6141525" y="104158"/>
            <a:ext cx="2547450" cy="156600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600" cap="all" dirty="0">
                <a:solidFill>
                  <a:schemeClr val="bg1"/>
                </a:solidFill>
              </a:rPr>
              <a:t>Space</a:t>
            </a:r>
            <a:r>
              <a:rPr lang="en-US" sz="600" cap="all" dirty="0">
                <a:solidFill>
                  <a:schemeClr val="tx2"/>
                </a:solidFill>
              </a:rPr>
              <a:t> </a:t>
            </a:r>
            <a:r>
              <a:rPr lang="en-US" sz="600" cap="all" dirty="0">
                <a:solidFill>
                  <a:schemeClr val="bg1"/>
                </a:solidFill>
              </a:rPr>
              <a:t>for additional logos</a:t>
            </a:r>
          </a:p>
        </p:txBody>
      </p:sp>
    </p:spTree>
    <p:extLst>
      <p:ext uri="{BB962C8B-B14F-4D97-AF65-F5344CB8AC3E}">
        <p14:creationId xmlns:p14="http://schemas.microsoft.com/office/powerpoint/2010/main" val="124070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02C57-D4A1-4890-B1DE-1D430914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826296-39E1-4C0E-AA74-45EED01DF5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F64F53-72D4-4161-BC67-9689F4603C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1491630"/>
            <a:ext cx="8262937" cy="3456608"/>
          </a:xfrm>
        </p:spPr>
        <p:txBody>
          <a:bodyPr tIns="182880">
            <a:norm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204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9083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8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5512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200" indent="-340200">
              <a:lnSpc>
                <a:spcPts val="1950"/>
              </a:lnSpc>
              <a:defRPr sz="1600"/>
            </a:lvl2pPr>
            <a:lvl3pPr marL="680400" indent="-340200">
              <a:lnSpc>
                <a:spcPts val="1950"/>
              </a:lnSpc>
              <a:defRPr sz="1600"/>
            </a:lvl3pPr>
            <a:lvl4pPr marL="1020600" indent="-340200">
              <a:lnSpc>
                <a:spcPts val="1950"/>
              </a:lnSpc>
              <a:defRPr sz="1600"/>
            </a:lvl4pPr>
            <a:lvl5pPr marL="1360800" indent="-340200">
              <a:lnSpc>
                <a:spcPts val="195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374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9552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tx2"/>
                </a:solidFill>
              </a:defRPr>
            </a:lvl1pPr>
          </a:lstStyle>
          <a:p>
            <a:r>
              <a:rPr lang="de-AT"/>
              <a:t> </a:t>
            </a:r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0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9" r:id="rId3"/>
    <p:sldLayoutId id="2147483663" r:id="rId4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506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94965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1" y="90000"/>
            <a:ext cx="447815" cy="180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3D29077C-23B3-43B8-975B-ACCB72B1A233}"/>
              </a:ext>
            </a:extLst>
          </p:cNvPr>
          <p:cNvSpPr txBox="1"/>
          <p:nvPr userDrawn="1"/>
        </p:nvSpPr>
        <p:spPr>
          <a:xfrm>
            <a:off x="1024405" y="97423"/>
            <a:ext cx="2712593" cy="18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21.3.2022 First FCC Italy Workshop</a:t>
            </a:r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DB35278-FE68-4C6D-9C94-F51F7D56002C}"/>
              </a:ext>
            </a:extLst>
          </p:cNvPr>
          <p:cNvSpPr txBox="1"/>
          <p:nvPr userDrawn="1"/>
        </p:nvSpPr>
        <p:spPr>
          <a:xfrm>
            <a:off x="3846219" y="97423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R. Losito, CERN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4" r:id="rId2"/>
    <p:sldLayoutId id="2147483660" r:id="rId3"/>
    <p:sldLayoutId id="2147483668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61" r:id="rId10"/>
    <p:sldLayoutId id="2147483662" r:id="rId11"/>
    <p:sldLayoutId id="2147483667" r:id="rId12"/>
    <p:sldLayoutId id="2147483691" r:id="rId13"/>
    <p:sldLayoutId id="2147483692" r:id="rId14"/>
    <p:sldLayoutId id="2147483693" r:id="rId15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3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90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25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6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hf hdr="0" ftr="0" dt="0"/>
  <p:txStyles>
    <p:titleStyle>
      <a:lvl1pPr algn="l" defTabSz="685784" rtl="0" eaLnBrk="1" latinLnBrk="0" hangingPunct="1">
        <a:spcBef>
          <a:spcPct val="0"/>
        </a:spcBef>
        <a:buNone/>
        <a:defRPr sz="18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685784" rtl="0" eaLnBrk="1" latinLnBrk="0" hangingPunct="1">
        <a:lnSpc>
          <a:spcPct val="120000"/>
        </a:lnSpc>
        <a:spcBef>
          <a:spcPts val="0"/>
        </a:spcBef>
        <a:spcAft>
          <a:spcPts val="225"/>
        </a:spcAft>
        <a:buClr>
          <a:schemeClr val="tx1"/>
        </a:buClr>
        <a:buFont typeface="Arial" pitchFamily="34" charset="0"/>
        <a:buNone/>
        <a:defRPr sz="18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42892" indent="-167874" algn="l" defTabSz="685784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165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17910" indent="-175018" algn="l" defTabSz="685784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85784" indent="-167874" algn="l" defTabSz="685784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35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863979" indent="-134997" algn="l" defTabSz="685784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4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40/epjst/e2019-900045-4" TargetMode="Externa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3497BF1-535F-4C7D-B075-C8FADBCE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850" y="3147814"/>
            <a:ext cx="8263350" cy="1790700"/>
          </a:xfrm>
        </p:spPr>
        <p:txBody>
          <a:bodyPr/>
          <a:lstStyle/>
          <a:p>
            <a:r>
              <a:rPr lang="en-US" sz="3200" dirty="0"/>
              <a:t>FCC Accelerator Technology     and R&amp;D:</a:t>
            </a:r>
            <a:br>
              <a:rPr lang="en-US" sz="3200" dirty="0"/>
            </a:br>
            <a:r>
              <a:rPr lang="en-US" sz="3200" dirty="0"/>
              <a:t>Opportunities for collaborations</a:t>
            </a:r>
            <a:br>
              <a:rPr lang="en-US" sz="3200" dirty="0"/>
            </a:br>
            <a:r>
              <a:rPr lang="en-US" sz="1400" dirty="0"/>
              <a:t>R. Losito, CERN</a:t>
            </a:r>
            <a:endParaRPr lang="en-US" sz="32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24569F9-1F0A-4F66-BD0C-24F0B7D2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97423"/>
            <a:ext cx="289479" cy="170071"/>
          </a:xfr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1</a:t>
            </a:fld>
            <a:endParaRPr lang="en-US" noProof="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541E958-B2D5-493D-9DC7-83CB1CF6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20537"/>
            <a:ext cx="2843808" cy="179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1.3GHz Cavities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2800" y="1745550"/>
            <a:ext cx="4023000" cy="2914432"/>
          </a:xfrm>
        </p:spPr>
        <p:txBody>
          <a:bodyPr/>
          <a:lstStyle/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en-GB" sz="1600" dirty="0" err="1"/>
              <a:t>Electropolished</a:t>
            </a:r>
            <a:r>
              <a:rPr lang="en-GB" sz="1600" dirty="0"/>
              <a:t> surface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en-GB" sz="1600" dirty="0"/>
              <a:t>3</a:t>
            </a:r>
            <a:r>
              <a:rPr lang="en-GB" sz="1600" baseline="30000" dirty="0"/>
              <a:t>rd</a:t>
            </a:r>
            <a:r>
              <a:rPr lang="en-GB" sz="1600" dirty="0"/>
              <a:t> Coating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en-GB" sz="1600" dirty="0"/>
              <a:t>R</a:t>
            </a:r>
            <a:r>
              <a:rPr lang="en-GB" sz="1600" baseline="-25000" dirty="0"/>
              <a:t>BCS</a:t>
            </a:r>
            <a:r>
              <a:rPr lang="en-GB" sz="1600" dirty="0"/>
              <a:t> further improved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en-GB" sz="1600" dirty="0"/>
              <a:t>Residual drastically reduced (~6nOhms)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en-GB" sz="1600" b="1" dirty="0">
                <a:solidFill>
                  <a:srgbClr val="FF0000"/>
                </a:solidFill>
              </a:rPr>
              <a:t>Q-slope suppressed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en-GB" sz="1600" b="1" dirty="0">
                <a:solidFill>
                  <a:srgbClr val="FF0000"/>
                </a:solidFill>
              </a:rPr>
              <a:t>Q&gt;1.10</a:t>
            </a:r>
            <a:r>
              <a:rPr lang="en-GB" sz="1600" b="1" baseline="30000" dirty="0">
                <a:solidFill>
                  <a:srgbClr val="FF0000"/>
                </a:solidFill>
              </a:rPr>
              <a:t>10</a:t>
            </a:r>
            <a:r>
              <a:rPr lang="en-GB" sz="1600" b="1" dirty="0">
                <a:solidFill>
                  <a:srgbClr val="FF0000"/>
                </a:solidFill>
              </a:rPr>
              <a:t> at 15MV/m</a:t>
            </a:r>
          </a:p>
          <a:p>
            <a:pPr lvl="1" indent="0">
              <a:lnSpc>
                <a:spcPct val="100000"/>
              </a:lnSpc>
              <a:buNone/>
            </a:pPr>
            <a:r>
              <a:rPr lang="en-GB" sz="1400" b="1" dirty="0">
                <a:solidFill>
                  <a:srgbClr val="FF0000"/>
                </a:solidFill>
              </a:rPr>
              <a:t>(max field limited by radioprotection safety limits)</a:t>
            </a:r>
          </a:p>
          <a:p>
            <a:pPr lvl="1" indent="0">
              <a:lnSpc>
                <a:spcPct val="100000"/>
              </a:lnSpc>
              <a:buNone/>
            </a:pPr>
            <a:endParaRPr lang="en-GB" sz="1600" dirty="0"/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en-GB" sz="1600" u="sng" dirty="0"/>
              <a:t>Even a bulk machined cavity requires minimum of material removal</a:t>
            </a:r>
            <a:endParaRPr lang="en-US" sz="1600" u="sng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Nb</a:t>
            </a:r>
            <a:r>
              <a:rPr lang="en-GB" dirty="0"/>
              <a:t>/Cu performance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837791"/>
            <a:ext cx="5330427" cy="288608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AD05701-EF07-4372-B1F9-1759827FA4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894"/>
            <a:ext cx="291098" cy="288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96202E-C64B-47E2-82BF-9D33126C3573}"/>
              </a:ext>
            </a:extLst>
          </p:cNvPr>
          <p:cNvSpPr txBox="1"/>
          <p:nvPr/>
        </p:nvSpPr>
        <p:spPr>
          <a:xfrm>
            <a:off x="7172647" y="398530"/>
            <a:ext cx="19713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Courtesy G. Rosaz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3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C443632-CAAA-4FDE-B7CA-8608E6A6C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Performance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5737B7-B8DE-4713-BDD8-0FEFF2A998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446176-5CEA-43A1-A7BF-68436A190C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With both 400 MHz (single cell) and 800 MHz, the respective accelerating voltage (10 MV/m and 20 MV/m) is (almost) state of the art.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4x400 MHz need a further step.</a:t>
            </a:r>
            <a:endParaRPr lang="en-US" b="1" dirty="0"/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R&amp;D is focusing on improving Q</a:t>
            </a:r>
            <a:r>
              <a:rPr lang="en-GB" baseline="-25000" dirty="0"/>
              <a:t>0</a:t>
            </a:r>
            <a:r>
              <a:rPr lang="en-GB" dirty="0"/>
              <a:t>, reproducibility and reliability.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Alternative solutions (new film materials, new methodologies) may help in reducing production and operation cost.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986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63117" y="267494"/>
            <a:ext cx="7710662" cy="536880"/>
          </a:xfrm>
          <a:prstGeom prst="rect">
            <a:avLst/>
          </a:prstGeom>
        </p:spPr>
        <p:txBody>
          <a:bodyPr vert="horz" lIns="34289" tIns="34289" rIns="34289" bIns="34289" anchor="ctr">
            <a:normAutofit fontScale="97500"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094" kern="12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82186">
              <a:defRPr/>
            </a:pPr>
            <a:r>
              <a:rPr lang="en-GB" sz="2400" dirty="0">
                <a:solidFill>
                  <a:srgbClr val="DDDDDD">
                    <a:lumMod val="25000"/>
                  </a:srgbClr>
                </a:solidFill>
              </a:rPr>
              <a:t>O</a:t>
            </a:r>
            <a:r>
              <a:rPr lang="en-GB" sz="2400" dirty="0" err="1">
                <a:solidFill>
                  <a:srgbClr val="DDDDDD">
                    <a:lumMod val="25000"/>
                  </a:srgbClr>
                </a:solidFill>
              </a:rPr>
              <a:t>ptions</a:t>
            </a:r>
            <a:r>
              <a:rPr lang="en-GB" sz="2400" dirty="0">
                <a:solidFill>
                  <a:srgbClr val="DDDDDD">
                    <a:lumMod val="25000"/>
                  </a:srgbClr>
                </a:solidFill>
              </a:rPr>
              <a:t> and goals by program</a:t>
            </a:r>
            <a:endParaRPr lang="fr-BE" sz="2400" dirty="0">
              <a:solidFill>
                <a:srgbClr val="DDDDDD">
                  <a:lumMod val="25000"/>
                </a:srgb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F02E57-EE36-334F-A094-9320F3684A1E}"/>
              </a:ext>
            </a:extLst>
          </p:cNvPr>
          <p:cNvSpPr txBox="1"/>
          <p:nvPr/>
        </p:nvSpPr>
        <p:spPr>
          <a:xfrm>
            <a:off x="287524" y="699542"/>
            <a:ext cx="8420100" cy="424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Cavity Studies &amp; Beam Dynamics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complete baseline and SWELL_600 studies 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define optimum overall scenarios (machine, booster and injector) -&gt; e.g. 500 MHz would be compatible for 3 GHz injector (in fact 2.9985 GHz)</a:t>
            </a:r>
          </a:p>
          <a:p>
            <a:pPr lvl="1">
              <a:spcAft>
                <a:spcPts val="75"/>
              </a:spcAft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endParaRPr lang="en-GB" sz="1050" dirty="0"/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WOW  </a:t>
            </a:r>
            <a:r>
              <a:rPr lang="en-GB" sz="1000" i="1" dirty="0"/>
              <a:t>(Wide Open Waveguide)</a:t>
            </a:r>
            <a:r>
              <a:rPr lang="en-GB" sz="1050" dirty="0"/>
              <a:t>: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qualify &amp; optimize surface preparation &amp; coating on complex shapes (incl. dev of related simulation tools)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ELL_1.3 GHz: demonstrate Q</a:t>
            </a:r>
            <a:r>
              <a:rPr lang="en-GB" sz="1050" baseline="-25000" dirty="0"/>
              <a:t>0</a:t>
            </a:r>
            <a:r>
              <a:rPr lang="en-GB" sz="1050" dirty="0"/>
              <a:t> &gt; 10</a:t>
            </a:r>
            <a:r>
              <a:rPr lang="en-GB" sz="1050" baseline="30000" dirty="0"/>
              <a:t>10</a:t>
            </a:r>
            <a:r>
              <a:rPr lang="en-GB" sz="1050" dirty="0"/>
              <a:t> at &gt; 20 MV/m, 2 K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qualify &amp; optimize substrate fabrication (bulk Cu, </a:t>
            </a:r>
            <a:r>
              <a:rPr lang="en-GB" sz="900" dirty="0" err="1">
                <a:solidFill>
                  <a:schemeClr val="accent1">
                    <a:lumMod val="75000"/>
                  </a:schemeClr>
                </a:solidFill>
              </a:rPr>
              <a:t>electro_deposition</a:t>
            </a: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, internal welding), surface preparation &amp; coating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ELL_400 MHz: demonstrate &gt; 10 MV/m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qualify &amp; optimize large substrate fabrication, preparation and coating – large series (~LHC program)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SWELL_1.3 GHz: demonstrate competitive </a:t>
            </a:r>
            <a:r>
              <a:rPr lang="en-GB" sz="1050" dirty="0" err="1"/>
              <a:t>E</a:t>
            </a:r>
            <a:r>
              <a:rPr lang="en-GB" sz="1050" baseline="-25000" dirty="0" err="1"/>
              <a:t>acc</a:t>
            </a:r>
            <a:r>
              <a:rPr lang="en-GB" sz="1050" dirty="0"/>
              <a:t> (to be specified)    ---   </a:t>
            </a:r>
            <a:r>
              <a:rPr lang="en-GB" sz="1000" i="1" dirty="0"/>
              <a:t>(Slotted Waveguide </a:t>
            </a:r>
            <a:r>
              <a:rPr lang="en-GB" sz="1000" i="1" dirty="0" err="1"/>
              <a:t>ELLipltical</a:t>
            </a:r>
            <a:r>
              <a:rPr lang="en-GB" sz="1000" i="1" dirty="0"/>
              <a:t>)</a:t>
            </a:r>
            <a:endParaRPr lang="en-GB" sz="1050" i="1" dirty="0"/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qualify prep, coating, mechanical design, assembly and RF test procedures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SWELL_600 MHz: demonstrate full concept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qualify </a:t>
            </a:r>
            <a:r>
              <a:rPr lang="en-GB" sz="900" dirty="0" err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GB" sz="900" baseline="-25000" dirty="0" err="1">
                <a:solidFill>
                  <a:schemeClr val="accent1">
                    <a:lumMod val="75000"/>
                  </a:schemeClr>
                </a:solidFill>
              </a:rPr>
              <a:t>acc</a:t>
            </a: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 performance (vertical test)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demonstrate concept: mechanical design: vacuum, assembly, cooling, tuning, </a:t>
            </a:r>
            <a:r>
              <a:rPr lang="en-GB" sz="900" dirty="0" err="1">
                <a:solidFill>
                  <a:schemeClr val="accent1">
                    <a:lumMod val="75000"/>
                  </a:schemeClr>
                </a:solidFill>
              </a:rPr>
              <a:t>fpc</a:t>
            </a:r>
            <a:endParaRPr lang="en-GB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integrate SWELL in CTD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FPC: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develop, build and test new generation of couplers for LHC cavities @ 400 MHz, ~500 kW CW (document design consideration for 1 MW FPC)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develop, build and test FPC for the SWELL_600 (600 kW CW, 50 mm course), for installation on CTD mid 2025  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TS HE klystron: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finalize full RF design of 400 MHz, 1.2 MW, 80% tube -&gt; investigate fabrication possibilities (THALES) plus testing possibilities (e.g. CEA </a:t>
            </a:r>
            <a:r>
              <a:rPr lang="en-GB" sz="900" dirty="0" err="1">
                <a:solidFill>
                  <a:schemeClr val="accent1">
                    <a:lumMod val="75000"/>
                  </a:schemeClr>
                </a:solidFill>
              </a:rPr>
              <a:t>Saclay</a:t>
            </a: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investigate partnership with EIC for the fabrication of a TS HEK ~ 595 MHz, 600 kW: the expected BW of ~ 20 MHz shall cover EIC &amp; FCC frequencies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CTD: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develop &amp; built a CTD compatible with the SWELL_600 demonstration program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prepare for RF test in SM18 bunker 7, equipped with 2 IOT(~ 100 kW)  or 600 MHz TS HEK –&gt; 2026 – to be discussed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32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MAGNETS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0528A-4C4D-41B9-A44A-E6957B85144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531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E203B36-C70A-4E24-91E8-52A9540DDB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012" y="1187730"/>
            <a:ext cx="4411287" cy="2050336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en-US" dirty="0"/>
              <a:t>Twin aperture design, </a:t>
            </a:r>
            <a:r>
              <a:rPr lang="en-US" u="sng" dirty="0"/>
              <a:t>magnetically coupled</a:t>
            </a:r>
            <a:r>
              <a:rPr lang="en-US" dirty="0"/>
              <a:t> [1], [2], [3]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Simple, pure, cost effective, low field operation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Low power consumption (50% w.r.t. separate magnets)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300 mm inter-beam distance shared between vacuum chamber size, SR absorbers, busbars and yoke return leg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DC operation, compatible with solid iron yoke construction, but alternatives are possible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Twin air-cooled aluminium busbar considered in CDR to be reviewed (SR in mid-plane)</a:t>
            </a:r>
            <a:endParaRPr lang="en-US" i="1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D012040-72C2-4718-8ABB-7344492897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06422" y="2440290"/>
            <a:ext cx="4023000" cy="209538"/>
          </a:xfrm>
        </p:spPr>
        <p:txBody>
          <a:bodyPr/>
          <a:lstStyle/>
          <a:p>
            <a:pPr algn="ctr"/>
            <a:r>
              <a:rPr lang="en-US" i="1" dirty="0"/>
              <a:t>Magnetic model cross-section (CDR), B</a:t>
            </a:r>
            <a:r>
              <a:rPr lang="en-US" i="1" baseline="-25000" dirty="0"/>
              <a:t>0</a:t>
            </a:r>
            <a:r>
              <a:rPr lang="en-US" i="1" dirty="0"/>
              <a:t> max = 57 </a:t>
            </a:r>
            <a:r>
              <a:rPr lang="en-US" i="1" dirty="0" err="1"/>
              <a:t>mT</a:t>
            </a:r>
            <a:endParaRPr lang="en-US" i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33B05A-ECC6-4AD4-8603-270C969F2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609930"/>
          </a:xfrm>
        </p:spPr>
        <p:txBody>
          <a:bodyPr/>
          <a:lstStyle/>
          <a:p>
            <a:r>
              <a:rPr lang="en-US" dirty="0"/>
              <a:t>Dipole</a:t>
            </a:r>
          </a:p>
        </p:txBody>
      </p:sp>
      <p:sp>
        <p:nvSpPr>
          <p:cNvPr id="13" name="Foliennummernplatzhalter 1">
            <a:extLst>
              <a:ext uri="{FF2B5EF4-FFF2-40B4-BE49-F238E27FC236}">
                <a16:creationId xmlns:a16="http://schemas.microsoft.com/office/drawing/2014/main" id="{E4694725-FA47-3543-B064-92559E587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97423"/>
            <a:ext cx="289479" cy="170071"/>
          </a:xfr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6B0A9E-CD36-4C66-9E68-8F4C23A21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72" y="843558"/>
            <a:ext cx="3947161" cy="15486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C9F54E-E227-4524-A440-60F98653B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307439"/>
            <a:ext cx="2448272" cy="1403382"/>
          </a:xfrm>
          <a:prstGeom prst="rect">
            <a:avLst/>
          </a:prstGeom>
        </p:spPr>
      </p:pic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B03E07AE-AF71-4974-B958-CC2F25D76FFE}"/>
              </a:ext>
            </a:extLst>
          </p:cNvPr>
          <p:cNvSpPr txBox="1">
            <a:spLocks/>
          </p:cNvSpPr>
          <p:nvPr/>
        </p:nvSpPr>
        <p:spPr>
          <a:xfrm>
            <a:off x="4907534" y="4849567"/>
            <a:ext cx="4023000" cy="20953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/>
              <a:t>Parameters (CDR) [1]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7E17D7-B03B-45A6-AEC6-C25908B06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597" y="2697938"/>
            <a:ext cx="3234245" cy="2106060"/>
          </a:xfrm>
          <a:prstGeom prst="rect">
            <a:avLst/>
          </a:prstGeom>
        </p:spPr>
      </p:pic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03E07AE-AF71-4974-B958-CC2F25D76FFE}"/>
              </a:ext>
            </a:extLst>
          </p:cNvPr>
          <p:cNvSpPr txBox="1">
            <a:spLocks/>
          </p:cNvSpPr>
          <p:nvPr/>
        </p:nvSpPr>
        <p:spPr>
          <a:xfrm>
            <a:off x="442800" y="4849567"/>
            <a:ext cx="4023000" cy="20953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/>
              <a:t>Prototype 1m-long, single busbar “coil”, measurements reported in [4]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78444" y="2718983"/>
            <a:ext cx="3234245" cy="1051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279594" y="4314939"/>
            <a:ext cx="3234245" cy="1026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278444" y="3155999"/>
            <a:ext cx="3234245" cy="2488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8614E6-17F2-4EED-8460-C9B5596FD821}"/>
              </a:ext>
            </a:extLst>
          </p:cNvPr>
          <p:cNvSpPr txBox="1"/>
          <p:nvPr/>
        </p:nvSpPr>
        <p:spPr>
          <a:xfrm>
            <a:off x="7172647" y="398530"/>
            <a:ext cx="19713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Courtesy J. Bauche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59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E203B36-C70A-4E24-91E8-52A9540DDB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1131590"/>
            <a:ext cx="4789442" cy="3202464"/>
          </a:xfrm>
        </p:spPr>
        <p:txBody>
          <a:bodyPr vert="horz" lIns="91440" tIns="45720" rIns="91440" bIns="45720" rtlCol="0">
            <a:noAutofit/>
          </a:bodyPr>
          <a:lstStyle/>
          <a:p>
            <a:pPr lvl="1">
              <a:spcAft>
                <a:spcPts val="600"/>
              </a:spcAft>
            </a:pPr>
            <a:r>
              <a:rPr lang="en-US" dirty="0"/>
              <a:t>Twin aperture design, </a:t>
            </a:r>
            <a:r>
              <a:rPr lang="en-US" u="sng" dirty="0"/>
              <a:t>magnetically coupled</a:t>
            </a:r>
            <a:r>
              <a:rPr lang="en-US" dirty="0"/>
              <a:t> [1], [2], [3]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Only 2 racetrack coils for 8 poles, out of mid-plane (SR)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Top-bottom assembly via non-magnetic central spacer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Equilibrium of parallel flux distribution between horizontal and vertical field lines controlled by central gap height (adjustable with end shims on prototype)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Magnetic axis shift along powering cycle observed on prototype [4], to be addressed</a:t>
            </a:r>
          </a:p>
          <a:p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D012040-72C2-4718-8ABB-7344492897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42672" y="2864689"/>
            <a:ext cx="4023000" cy="209538"/>
          </a:xfrm>
        </p:spPr>
        <p:txBody>
          <a:bodyPr/>
          <a:lstStyle/>
          <a:p>
            <a:pPr algn="ctr"/>
            <a:r>
              <a:rPr lang="en-US" i="1" dirty="0"/>
              <a:t>Magnetic model (CDR), G</a:t>
            </a:r>
            <a:r>
              <a:rPr lang="en-US" i="1" baseline="-25000" dirty="0"/>
              <a:t>0</a:t>
            </a:r>
            <a:r>
              <a:rPr lang="en-US" i="1" dirty="0"/>
              <a:t> max = 10 T/m, </a:t>
            </a:r>
            <a:r>
              <a:rPr lang="en-US" i="1" dirty="0" err="1"/>
              <a:t>B</a:t>
            </a:r>
            <a:r>
              <a:rPr lang="en-US" i="1" baseline="-25000" dirty="0" err="1"/>
              <a:t>pole</a:t>
            </a:r>
            <a:r>
              <a:rPr lang="en-US" i="1" baseline="-25000" dirty="0"/>
              <a:t> tip </a:t>
            </a:r>
            <a:r>
              <a:rPr lang="en-US" i="1" dirty="0"/>
              <a:t>0.42 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33B05A-ECC6-4AD4-8603-270C969F2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553790"/>
          </a:xfrm>
        </p:spPr>
        <p:txBody>
          <a:bodyPr/>
          <a:lstStyle/>
          <a:p>
            <a:r>
              <a:rPr lang="en-US" dirty="0"/>
              <a:t>Quadrupole</a:t>
            </a:r>
          </a:p>
        </p:txBody>
      </p:sp>
      <p:sp>
        <p:nvSpPr>
          <p:cNvPr id="13" name="Foliennummernplatzhalter 1">
            <a:extLst>
              <a:ext uri="{FF2B5EF4-FFF2-40B4-BE49-F238E27FC236}">
                <a16:creationId xmlns:a16="http://schemas.microsoft.com/office/drawing/2014/main" id="{E4694725-FA47-3543-B064-92559E587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97423"/>
            <a:ext cx="289479" cy="170071"/>
          </a:xfr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672" y="434577"/>
            <a:ext cx="3095212" cy="2466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096460"/>
            <a:ext cx="2696944" cy="17029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233" y="3158703"/>
            <a:ext cx="3096522" cy="1690864"/>
          </a:xfrm>
          <a:prstGeom prst="rect">
            <a:avLst/>
          </a:prstGeom>
        </p:spPr>
      </p:pic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B03E07AE-AF71-4974-B958-CC2F25D76FFE}"/>
              </a:ext>
            </a:extLst>
          </p:cNvPr>
          <p:cNvSpPr txBox="1">
            <a:spLocks/>
          </p:cNvSpPr>
          <p:nvPr/>
        </p:nvSpPr>
        <p:spPr>
          <a:xfrm>
            <a:off x="4907534" y="4849567"/>
            <a:ext cx="4023000" cy="20953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/>
              <a:t>Parameters (CDR) [1]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B03E07AE-AF71-4974-B958-CC2F25D76FFE}"/>
              </a:ext>
            </a:extLst>
          </p:cNvPr>
          <p:cNvSpPr txBox="1">
            <a:spLocks/>
          </p:cNvSpPr>
          <p:nvPr/>
        </p:nvSpPr>
        <p:spPr>
          <a:xfrm>
            <a:off x="442800" y="4849567"/>
            <a:ext cx="4023000" cy="20953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/>
              <a:t>Prototype 1m-long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09628" y="3164346"/>
            <a:ext cx="3096522" cy="1347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16233" y="4472491"/>
            <a:ext cx="3096522" cy="1347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616233" y="3623302"/>
            <a:ext cx="3096522" cy="2252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C3FFF8-78CB-48AE-8842-A2B431A892E6}"/>
              </a:ext>
            </a:extLst>
          </p:cNvPr>
          <p:cNvSpPr txBox="1"/>
          <p:nvPr/>
        </p:nvSpPr>
        <p:spPr>
          <a:xfrm>
            <a:off x="3707904" y="434577"/>
            <a:ext cx="19713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Courtesy J. Bauche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5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E203B36-C70A-4E24-91E8-52A9540DDB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536" y="1381866"/>
            <a:ext cx="4023000" cy="2486028"/>
          </a:xfrm>
        </p:spPr>
        <p:txBody>
          <a:bodyPr vert="horz" lIns="91440" tIns="45720" rIns="91440" bIns="45720" rtlCol="0">
            <a:noAutofit/>
          </a:bodyPr>
          <a:lstStyle/>
          <a:p>
            <a:pPr lvl="1">
              <a:spcAft>
                <a:spcPts val="600"/>
              </a:spcAft>
            </a:pPr>
            <a:r>
              <a:rPr lang="en-US" dirty="0"/>
              <a:t>Classical design as first approach for CDR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Fits in 300 mm inter-beam distance, compatible with individual magnets for each beam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Crowded cross section, current and flux densities at upper values, to reach the high gradient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Vacuum chamber winglets and SR absorbers integration issue with coils on mid-plane</a:t>
            </a:r>
          </a:p>
          <a:p>
            <a:pPr marL="0" lvl="1" indent="0">
              <a:spcAft>
                <a:spcPts val="600"/>
              </a:spcAft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Cross section needs reworking to accommodate additional space for the vacuum chambers and relax the current and flux densities</a:t>
            </a:r>
          </a:p>
          <a:p>
            <a:pPr marL="0" lvl="1" indent="0">
              <a:spcAft>
                <a:spcPts val="600"/>
              </a:spcAft>
              <a:buNone/>
            </a:pPr>
            <a:r>
              <a:rPr lang="en-US" i="1" u="sng" dirty="0">
                <a:sym typeface="Wingdings" panose="05000000000000000000" pitchFamily="2" charset="2"/>
              </a:rPr>
              <a:t>Option</a:t>
            </a:r>
            <a:r>
              <a:rPr lang="en-US" i="1" dirty="0">
                <a:sym typeface="Wingdings" panose="05000000000000000000" pitchFamily="2" charset="2"/>
              </a:rPr>
              <a:t>: yoke geometry with 120° periodicity</a:t>
            </a:r>
            <a:endParaRPr lang="en-US" i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33B05A-ECC6-4AD4-8603-270C969F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Sextupole</a:t>
            </a:r>
          </a:p>
        </p:txBody>
      </p:sp>
      <p:sp>
        <p:nvSpPr>
          <p:cNvPr id="13" name="Foliennummernplatzhalter 1">
            <a:extLst>
              <a:ext uri="{FF2B5EF4-FFF2-40B4-BE49-F238E27FC236}">
                <a16:creationId xmlns:a16="http://schemas.microsoft.com/office/drawing/2014/main" id="{E4694725-FA47-3543-B064-92559E587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97423"/>
            <a:ext cx="289479" cy="170071"/>
          </a:xfr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340" y="577801"/>
            <a:ext cx="3526675" cy="2242556"/>
          </a:xfrm>
          <a:prstGeom prst="rect">
            <a:avLst/>
          </a:prstGeom>
        </p:spPr>
      </p:pic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6D012040-72C2-4718-8ABB-7344492897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94979" y="2854253"/>
            <a:ext cx="4023000" cy="209538"/>
          </a:xfrm>
        </p:spPr>
        <p:txBody>
          <a:bodyPr/>
          <a:lstStyle/>
          <a:p>
            <a:pPr algn="ctr"/>
            <a:r>
              <a:rPr lang="en-US" i="1" dirty="0"/>
              <a:t>Magnetic model (CDR), S</a:t>
            </a:r>
            <a:r>
              <a:rPr lang="en-US" i="1" baseline="-25000" dirty="0"/>
              <a:t>0</a:t>
            </a:r>
            <a:r>
              <a:rPr lang="en-US" i="1" dirty="0"/>
              <a:t> max = 807 T/m</a:t>
            </a:r>
            <a:r>
              <a:rPr lang="en-US" i="1" baseline="30000" dirty="0"/>
              <a:t>2</a:t>
            </a:r>
            <a:r>
              <a:rPr lang="en-US" i="1" dirty="0"/>
              <a:t>, </a:t>
            </a:r>
            <a:r>
              <a:rPr lang="en-US" i="1" dirty="0" err="1"/>
              <a:t>B</a:t>
            </a:r>
            <a:r>
              <a:rPr lang="en-US" i="1" baseline="-25000" dirty="0" err="1"/>
              <a:t>pole</a:t>
            </a:r>
            <a:r>
              <a:rPr lang="en-US" i="1" baseline="-25000" dirty="0"/>
              <a:t> tip </a:t>
            </a:r>
            <a:r>
              <a:rPr lang="en-US" i="1" dirty="0"/>
              <a:t>1.17 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40" y="3219822"/>
            <a:ext cx="3526675" cy="1549971"/>
          </a:xfrm>
          <a:prstGeom prst="rect">
            <a:avLst/>
          </a:prstGeom>
        </p:spPr>
      </p:pic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B03E07AE-AF71-4974-B958-CC2F25D76FFE}"/>
              </a:ext>
            </a:extLst>
          </p:cNvPr>
          <p:cNvSpPr txBox="1">
            <a:spLocks/>
          </p:cNvSpPr>
          <p:nvPr/>
        </p:nvSpPr>
        <p:spPr>
          <a:xfrm>
            <a:off x="4907534" y="4849567"/>
            <a:ext cx="4023000" cy="20953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ts val="1013"/>
              </a:lnSpc>
              <a:spcBef>
                <a:spcPts val="0"/>
              </a:spcBef>
              <a:buSzPct val="100000"/>
              <a:buFontTx/>
              <a:buNone/>
              <a:defRPr sz="7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/>
              <a:t>Parameters (CDR) [1]</a:t>
            </a:r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18F97109-A03C-4CFF-83DE-3AA636E40F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3" t="9456" r="18271" b="18734"/>
          <a:stretch/>
        </p:blipFill>
        <p:spPr>
          <a:xfrm flipV="1">
            <a:off x="7562463" y="1457028"/>
            <a:ext cx="690794" cy="38018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24443" y="4301612"/>
            <a:ext cx="3504572" cy="1347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7831763" y="2854253"/>
            <a:ext cx="914152" cy="2038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5324443" y="4620829"/>
            <a:ext cx="3504572" cy="1347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6ED7F7-AB17-49F4-BE94-84B0A3B456CF}"/>
              </a:ext>
            </a:extLst>
          </p:cNvPr>
          <p:cNvSpPr txBox="1"/>
          <p:nvPr/>
        </p:nvSpPr>
        <p:spPr>
          <a:xfrm>
            <a:off x="2855984" y="489094"/>
            <a:ext cx="19713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Courtesy J. Bauche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24443" y="3226053"/>
            <a:ext cx="3504572" cy="1347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5324443" y="3981102"/>
            <a:ext cx="3504572" cy="2269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083197" y="987574"/>
            <a:ext cx="9083" cy="13233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740352" y="572099"/>
            <a:ext cx="1149687" cy="68642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812360" y="2053270"/>
            <a:ext cx="1076320" cy="6646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7092280" y="2310899"/>
            <a:ext cx="720081" cy="4070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083197" y="572099"/>
            <a:ext cx="657155" cy="4078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8882221" y="1254757"/>
            <a:ext cx="6459" cy="7985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28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3B05A-ECC6-4AD4-8603-270C969F2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609930"/>
          </a:xfrm>
        </p:spPr>
        <p:txBody>
          <a:bodyPr/>
          <a:lstStyle/>
          <a:p>
            <a:r>
              <a:rPr lang="en-US" dirty="0"/>
              <a:t>Opportunities for collaboration</a:t>
            </a:r>
          </a:p>
        </p:txBody>
      </p:sp>
      <p:sp>
        <p:nvSpPr>
          <p:cNvPr id="13" name="Foliennummernplatzhalter 1">
            <a:extLst>
              <a:ext uri="{FF2B5EF4-FFF2-40B4-BE49-F238E27FC236}">
                <a16:creationId xmlns:a16="http://schemas.microsoft.com/office/drawing/2014/main" id="{E4694725-FA47-3543-B064-92559E587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97423"/>
            <a:ext cx="289479" cy="170071"/>
          </a:xfr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8614E6-17F2-4EED-8460-C9B5596FD821}"/>
              </a:ext>
            </a:extLst>
          </p:cNvPr>
          <p:cNvSpPr txBox="1"/>
          <p:nvPr/>
        </p:nvSpPr>
        <p:spPr>
          <a:xfrm>
            <a:off x="7172647" y="398530"/>
            <a:ext cx="19713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Courtesy J. Bauche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5E203B36-C70A-4E24-91E8-52A9540DDB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0260" y="1135672"/>
            <a:ext cx="8204188" cy="3884350"/>
          </a:xfrm>
        </p:spPr>
        <p:txBody>
          <a:bodyPr vert="horz" lIns="91440" tIns="45720" rIns="91440" bIns="45720" rtlCol="0">
            <a:noAutofit/>
          </a:bodyPr>
          <a:lstStyle/>
          <a:p>
            <a:pPr lvl="1">
              <a:spcAft>
                <a:spcPts val="600"/>
              </a:spcAft>
            </a:pPr>
            <a:r>
              <a:rPr lang="en-US" sz="1600" b="1" dirty="0"/>
              <a:t>Development of large-scale manufacturing techniques for production of: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Solid iron yokes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Laminated yokes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Extruded and coated copper and aluminum busbars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Impregnated coils</a:t>
            </a:r>
          </a:p>
          <a:p>
            <a:pPr marL="243000" lvl="2" indent="0">
              <a:spcAft>
                <a:spcPts val="600"/>
              </a:spcAft>
              <a:buNone/>
            </a:pPr>
            <a:r>
              <a:rPr lang="en-US" u="sng" dirty="0"/>
              <a:t>Objectives</a:t>
            </a:r>
            <a:r>
              <a:rPr lang="en-US" dirty="0"/>
              <a:t>: </a:t>
            </a:r>
          </a:p>
          <a:p>
            <a:pPr lvl="2">
              <a:spcAft>
                <a:spcPts val="600"/>
              </a:spcAft>
              <a:buFontTx/>
              <a:buChar char="-"/>
            </a:pPr>
            <a:r>
              <a:rPr lang="en-US" dirty="0"/>
              <a:t>Identification of suitable cost-effective techniques for high precision magnet yoke production with high repeatability (incl. automated processes for machining, measurements, assembly and welding)</a:t>
            </a:r>
          </a:p>
          <a:p>
            <a:pPr lvl="2">
              <a:spcAft>
                <a:spcPts val="600"/>
              </a:spcAft>
              <a:buFontTx/>
              <a:buChar char="-"/>
            </a:pPr>
            <a:r>
              <a:rPr lang="en-US" dirty="0"/>
              <a:t>Elaboration of a production plan with schedule and spending profile</a:t>
            </a:r>
          </a:p>
          <a:p>
            <a:pPr marL="0" lvl="1" indent="0">
              <a:spcAft>
                <a:spcPts val="600"/>
              </a:spcAft>
              <a:buNone/>
            </a:pPr>
            <a:endParaRPr lang="en-US" dirty="0"/>
          </a:p>
          <a:p>
            <a:pPr lvl="1">
              <a:spcAft>
                <a:spcPts val="600"/>
              </a:spcAft>
            </a:pPr>
            <a:r>
              <a:rPr lang="en-US" sz="1800" b="1" dirty="0"/>
              <a:t>Design and prototyping of sextupole magnet for the collider</a:t>
            </a:r>
          </a:p>
          <a:p>
            <a:pPr marL="243000" lvl="2" indent="0">
              <a:spcAft>
                <a:spcPts val="600"/>
              </a:spcAft>
              <a:buNone/>
            </a:pPr>
            <a:r>
              <a:rPr lang="en-US" u="sng" dirty="0"/>
              <a:t>Objectives</a:t>
            </a:r>
            <a:r>
              <a:rPr lang="en-US" dirty="0"/>
              <a:t>: </a:t>
            </a:r>
          </a:p>
          <a:p>
            <a:pPr lvl="2">
              <a:spcAft>
                <a:spcPts val="600"/>
              </a:spcAft>
              <a:buFontTx/>
              <a:buChar char="-"/>
            </a:pPr>
            <a:r>
              <a:rPr lang="en-US" dirty="0"/>
              <a:t>Rework the design to match the updated specifications</a:t>
            </a:r>
          </a:p>
          <a:p>
            <a:pPr lvl="2">
              <a:spcAft>
                <a:spcPts val="600"/>
              </a:spcAft>
              <a:buFontTx/>
              <a:buChar char="-"/>
            </a:pPr>
            <a:r>
              <a:rPr lang="en-US" dirty="0"/>
              <a:t>Produce and measure a prototype magnet to validate the performance (field intensity and quality)</a:t>
            </a:r>
          </a:p>
          <a:p>
            <a:pPr lvl="2">
              <a:spcAft>
                <a:spcPts val="600"/>
              </a:spcAft>
            </a:pP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97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4C15D8-02C4-45A0-B960-0862A33A7B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1198124"/>
            <a:ext cx="8302500" cy="346185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r-CH" sz="1400" i="1" dirty="0"/>
              <a:t>M. Benedikt et al.</a:t>
            </a:r>
            <a:r>
              <a:rPr lang="fr-CH" sz="1400" dirty="0"/>
              <a:t>, “Future </a:t>
            </a:r>
            <a:r>
              <a:rPr lang="fr-CH" sz="1400" dirty="0" err="1"/>
              <a:t>circular</a:t>
            </a:r>
            <a:r>
              <a:rPr lang="fr-CH" sz="1400" dirty="0"/>
              <a:t> </a:t>
            </a:r>
            <a:r>
              <a:rPr lang="fr-CH" sz="1400" dirty="0" err="1"/>
              <a:t>collider</a:t>
            </a:r>
            <a:r>
              <a:rPr lang="fr-CH" sz="1400" dirty="0"/>
              <a:t> </a:t>
            </a:r>
            <a:r>
              <a:rPr lang="fr-CH" sz="1400" dirty="0" err="1"/>
              <a:t>conceptual</a:t>
            </a:r>
            <a:r>
              <a:rPr lang="fr-CH" sz="1400" dirty="0"/>
              <a:t> design report, vol. 2: The lepton </a:t>
            </a:r>
            <a:r>
              <a:rPr lang="fr-CH" sz="1400" dirty="0" err="1"/>
              <a:t>collider</a:t>
            </a:r>
            <a:r>
              <a:rPr lang="fr-CH" sz="1400" dirty="0"/>
              <a:t> (FCC-</a:t>
            </a:r>
            <a:r>
              <a:rPr lang="fr-CH" sz="1400" dirty="0" err="1"/>
              <a:t>ee</a:t>
            </a:r>
            <a:r>
              <a:rPr lang="fr-CH" sz="1400" dirty="0"/>
              <a:t>),” </a:t>
            </a:r>
            <a:r>
              <a:rPr lang="fr-CH" sz="1400" dirty="0" err="1"/>
              <a:t>Eur</a:t>
            </a:r>
            <a:r>
              <a:rPr lang="fr-CH" sz="1400" dirty="0"/>
              <a:t>. Phys. J. ST., vol. 228, no. 2, 2019. (</a:t>
            </a:r>
            <a:r>
              <a:rPr lang="fr-CH" sz="1400" dirty="0">
                <a:hlinkClick r:id="rId2"/>
              </a:rPr>
              <a:t>https://doi.org/10.1140/epjst/e2019-900045-4</a:t>
            </a:r>
            <a:r>
              <a:rPr lang="fr-CH" sz="14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i="1" dirty="0"/>
              <a:t>A. Milanese</a:t>
            </a:r>
            <a:r>
              <a:rPr lang="en-GB" sz="1400" dirty="0"/>
              <a:t>, “Efﬁcient twin aperture magnets for the future circular e+/e- collider,” Phys. Rev. </a:t>
            </a:r>
            <a:r>
              <a:rPr lang="en-GB" sz="1400" dirty="0" err="1"/>
              <a:t>Accel</a:t>
            </a:r>
            <a:r>
              <a:rPr lang="en-GB" sz="1400" dirty="0"/>
              <a:t>. Beams, vol. 19, 2016, Art. no. 112401.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i="1" dirty="0"/>
              <a:t>A. Milanese and M. Bohdanowicz</a:t>
            </a:r>
            <a:r>
              <a:rPr lang="en-GB" sz="1400" dirty="0"/>
              <a:t>, “Twin aperture bending magnets and quadrupoles for FCC-</a:t>
            </a:r>
            <a:r>
              <a:rPr lang="en-GB" sz="1400" dirty="0" err="1"/>
              <a:t>ee</a:t>
            </a:r>
            <a:r>
              <a:rPr lang="en-GB" sz="1400" dirty="0"/>
              <a:t>,” IEEE Trans. Appl. </a:t>
            </a:r>
            <a:r>
              <a:rPr lang="en-GB" sz="1400" dirty="0" err="1"/>
              <a:t>Supercond</a:t>
            </a:r>
            <a:r>
              <a:rPr lang="en-GB" sz="1400" dirty="0"/>
              <a:t>., vol. 28, no. 3, Apr. 2018, Art. no. 4000904.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i="1" dirty="0"/>
              <a:t>A. Milanese, C. Petrone, J. Bauche</a:t>
            </a:r>
            <a:r>
              <a:rPr lang="en-GB" sz="1400" dirty="0"/>
              <a:t>, “Magnetic Measurements of the First Short Models of Twin Aperture Magnets for FCC-</a:t>
            </a:r>
            <a:r>
              <a:rPr lang="en-GB" sz="1400" dirty="0" err="1"/>
              <a:t>ee</a:t>
            </a:r>
            <a:r>
              <a:rPr lang="en-GB" sz="1400" dirty="0"/>
              <a:t>,” IEEE Trans. Appl. </a:t>
            </a:r>
            <a:r>
              <a:rPr lang="en-GB" sz="1400" dirty="0" err="1"/>
              <a:t>Supercond</a:t>
            </a:r>
            <a:r>
              <a:rPr lang="en-GB" sz="1400" dirty="0"/>
              <a:t>., vol. 30, 2020, Art. no. 4003905.</a:t>
            </a:r>
          </a:p>
          <a:p>
            <a:endParaRPr lang="en-GB" sz="1400" dirty="0"/>
          </a:p>
          <a:p>
            <a:pPr marL="285750" indent="-285750">
              <a:buFontTx/>
              <a:buChar char="-"/>
            </a:pPr>
            <a:endParaRPr lang="en-GB" sz="1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5FB8A36-ED1F-460B-94CD-D3A59784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63335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6B6305EF-5871-AD4C-A84D-1DC5B4D85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5300" y="97423"/>
            <a:ext cx="289479" cy="170071"/>
          </a:xfr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1F95A088-72B7-E24B-9D1D-7315D98F74D0}"/>
              </a:ext>
            </a:extLst>
          </p:cNvPr>
          <p:cNvSpPr txBox="1"/>
          <p:nvPr/>
        </p:nvSpPr>
        <p:spPr>
          <a:xfrm>
            <a:off x="3829644" y="97423"/>
            <a:ext cx="2038500" cy="17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238"/>
              </a:lnSpc>
            </a:pP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AEFC4EA-D740-4C35-BC69-84A0CEF58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region magnets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47F229-313D-4266-BE27-F4E4D653BF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B136673-A521-4A9D-AC86-6BA2ABB3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1619" y="1381866"/>
            <a:ext cx="3409007" cy="345660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Mechanical integration already being studied By INFN-LNF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Final focus quadrupoles are supposed to be of the type Canted Cosine Theta.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 conceptual design and even a prototype exist, full engineering model with realistic constraints (</a:t>
            </a:r>
            <a:r>
              <a:rPr lang="en-GB" dirty="0" err="1"/>
              <a:t>e.g.cryostat</a:t>
            </a:r>
            <a:r>
              <a:rPr lang="en-GB" dirty="0"/>
              <a:t>) still to be developed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E6B193-5C22-4F81-8700-5E803A254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531" y="2047156"/>
            <a:ext cx="549646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4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0E281F-CB40-431F-9710-9F87DD1E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the Technology and R&amp;D activity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1CF65-5325-460C-B867-20AFD29AB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DE0709-AB38-41D3-AF28-5FC931785A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 the establishment of a consistent baseline configuration for the Feasibility Study in 2025.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particular, address technologies and components that have a significant impact on cost and feasibility.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 studies to improve sustainability and ORAMS (Operability, Reliability, Availability, </a:t>
            </a:r>
            <a:r>
              <a:rPr lang="en-US" dirty="0" err="1"/>
              <a:t>Maintenability</a:t>
            </a:r>
            <a:r>
              <a:rPr lang="en-US" dirty="0"/>
              <a:t> and Safety)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See next Slide (T. Raubenheimer, </a:t>
            </a:r>
            <a:r>
              <a:rPr lang="en-GB" i="1" dirty="0"/>
              <a:t>Technical Coordination meeting of 10 January 2022</a:t>
            </a:r>
            <a:r>
              <a:rPr lang="en-GB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740588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Freeform 140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0" t="0" r="0" b="0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Freeform 141"/>
          <p:cNvSpPr/>
          <p:nvPr/>
        </p:nvSpPr>
        <p:spPr>
          <a:xfrm>
            <a:off x="0" y="0"/>
            <a:ext cx="9144000" cy="360680"/>
          </a:xfrm>
          <a:custGeom>
            <a:avLst/>
            <a:gdLst/>
            <a:ahLst/>
            <a:cxnLst/>
            <a:rect l="0" t="0" r="0" b="0"/>
            <a:pathLst>
              <a:path w="9144000" h="360680">
                <a:moveTo>
                  <a:pt x="0" y="360680"/>
                </a:moveTo>
                <a:lnTo>
                  <a:pt x="9144000" y="360680"/>
                </a:lnTo>
                <a:lnTo>
                  <a:pt x="9144000" y="0"/>
                </a:lnTo>
                <a:lnTo>
                  <a:pt x="0" y="0"/>
                </a:lnTo>
                <a:lnTo>
                  <a:pt x="0" y="360680"/>
                </a:lnTo>
                <a:close/>
              </a:path>
            </a:pathLst>
          </a:custGeom>
          <a:solidFill>
            <a:srgbClr val="0F124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2" name="Picture 10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220" y="88901"/>
            <a:ext cx="447040" cy="180339"/>
          </a:xfrm>
          <a:prstGeom prst="rect">
            <a:avLst/>
          </a:prstGeom>
          <a:noFill/>
        </p:spPr>
      </p:pic>
      <p:pic>
        <p:nvPicPr>
          <p:cNvPr id="143" name="Picture 104"/>
          <p:cNvPicPr>
            <a:picLocks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8080" y="73660"/>
            <a:ext cx="721359" cy="256540"/>
          </a:xfrm>
          <a:prstGeom prst="rect">
            <a:avLst/>
          </a:prstGeom>
          <a:noFill/>
        </p:spPr>
      </p:pic>
      <p:pic>
        <p:nvPicPr>
          <p:cNvPr id="144" name="Picture 115"/>
          <p:cNvPicPr>
            <a:picLocks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9479" y="-7619"/>
            <a:ext cx="792480" cy="365759"/>
          </a:xfrm>
          <a:prstGeom prst="rect">
            <a:avLst/>
          </a:prstGeom>
          <a:noFill/>
        </p:spPr>
      </p:pic>
      <p:pic>
        <p:nvPicPr>
          <p:cNvPr id="145" name="Picture 14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220" y="805180"/>
            <a:ext cx="8783319" cy="3583940"/>
          </a:xfrm>
          <a:prstGeom prst="rect">
            <a:avLst/>
          </a:prstGeom>
          <a:noFill/>
        </p:spPr>
      </p:pic>
      <p:pic>
        <p:nvPicPr>
          <p:cNvPr id="146" name="Picture 14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1959" y="3180081"/>
            <a:ext cx="3614420" cy="1932939"/>
          </a:xfrm>
          <a:prstGeom prst="rect">
            <a:avLst/>
          </a:prstGeom>
          <a:noFill/>
        </p:spPr>
      </p:pic>
      <p:sp>
        <p:nvSpPr>
          <p:cNvPr id="147" name="Freeform 147"/>
          <p:cNvSpPr/>
          <p:nvPr/>
        </p:nvSpPr>
        <p:spPr>
          <a:xfrm>
            <a:off x="5512434" y="3170556"/>
            <a:ext cx="3633470" cy="1951990"/>
          </a:xfrm>
          <a:custGeom>
            <a:avLst/>
            <a:gdLst/>
            <a:ahLst/>
            <a:cxnLst/>
            <a:rect l="0" t="0" r="0" b="0"/>
            <a:pathLst>
              <a:path w="3633470" h="1951990">
                <a:moveTo>
                  <a:pt x="0" y="1951990"/>
                </a:moveTo>
                <a:lnTo>
                  <a:pt x="3633470" y="1951990"/>
                </a:lnTo>
                <a:lnTo>
                  <a:pt x="3633470" y="0"/>
                </a:lnTo>
                <a:lnTo>
                  <a:pt x="0" y="0"/>
                </a:lnTo>
                <a:lnTo>
                  <a:pt x="0" y="1951990"/>
                </a:lnTo>
                <a:close/>
              </a:path>
            </a:pathLst>
          </a:custGeom>
          <a:noFill/>
          <a:ln w="19050" cap="flat" cmpd="sng">
            <a:solidFill>
              <a:srgbClr val="FF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8" name="Picture 14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7288" y="1291717"/>
            <a:ext cx="685164" cy="1582293"/>
          </a:xfrm>
          <a:prstGeom prst="rect">
            <a:avLst/>
          </a:prstGeom>
          <a:noFill/>
        </p:spPr>
      </p:pic>
      <p:pic>
        <p:nvPicPr>
          <p:cNvPr id="149" name="Picture 14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0389" y="1465961"/>
            <a:ext cx="786764" cy="1190371"/>
          </a:xfrm>
          <a:prstGeom prst="rect">
            <a:avLst/>
          </a:prstGeom>
          <a:noFill/>
        </p:spPr>
      </p:pic>
      <p:pic>
        <p:nvPicPr>
          <p:cNvPr id="150" name="Picture 150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6850" y="1179830"/>
            <a:ext cx="101600" cy="270510"/>
          </a:xfrm>
          <a:prstGeom prst="rect">
            <a:avLst/>
          </a:prstGeom>
          <a:noFill/>
        </p:spPr>
      </p:pic>
      <p:pic>
        <p:nvPicPr>
          <p:cNvPr id="151" name="Picture 15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7509" y="1527810"/>
            <a:ext cx="220598" cy="335661"/>
          </a:xfrm>
          <a:prstGeom prst="rect">
            <a:avLst/>
          </a:prstGeom>
          <a:noFill/>
        </p:spPr>
      </p:pic>
      <p:pic>
        <p:nvPicPr>
          <p:cNvPr id="152" name="Picture 152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3669" y="2048511"/>
            <a:ext cx="214630" cy="340613"/>
          </a:xfrm>
          <a:prstGeom prst="rect">
            <a:avLst/>
          </a:prstGeom>
          <a:noFill/>
        </p:spPr>
      </p:pic>
      <p:pic>
        <p:nvPicPr>
          <p:cNvPr id="153" name="Picture 153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9629" y="2612390"/>
            <a:ext cx="214629" cy="340614"/>
          </a:xfrm>
          <a:prstGeom prst="rect">
            <a:avLst/>
          </a:prstGeom>
          <a:noFill/>
        </p:spPr>
      </p:pic>
      <p:pic>
        <p:nvPicPr>
          <p:cNvPr id="154" name="Picture 154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248" y="3555239"/>
            <a:ext cx="179641" cy="173100"/>
          </a:xfrm>
          <a:prstGeom prst="rect">
            <a:avLst/>
          </a:prstGeom>
          <a:noFill/>
        </p:spPr>
      </p:pic>
      <p:pic>
        <p:nvPicPr>
          <p:cNvPr id="155" name="Picture 155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7025" y="3559811"/>
            <a:ext cx="132588" cy="294386"/>
          </a:xfrm>
          <a:prstGeom prst="rect">
            <a:avLst/>
          </a:prstGeom>
          <a:noFill/>
        </p:spPr>
      </p:pic>
      <p:pic>
        <p:nvPicPr>
          <p:cNvPr id="156" name="Picture 156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5646" y="3642234"/>
            <a:ext cx="176276" cy="562292"/>
          </a:xfrm>
          <a:prstGeom prst="rect">
            <a:avLst/>
          </a:prstGeom>
          <a:noFill/>
        </p:spPr>
      </p:pic>
      <p:pic>
        <p:nvPicPr>
          <p:cNvPr id="157" name="Picture 157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5915" y="3572129"/>
            <a:ext cx="564895" cy="335191"/>
          </a:xfrm>
          <a:prstGeom prst="rect">
            <a:avLst/>
          </a:prstGeom>
          <a:noFill/>
        </p:spPr>
      </p:pic>
      <p:pic>
        <p:nvPicPr>
          <p:cNvPr id="158" name="Picture 158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0384" y="2868930"/>
            <a:ext cx="101472" cy="436626"/>
          </a:xfrm>
          <a:prstGeom prst="rect">
            <a:avLst/>
          </a:prstGeom>
          <a:noFill/>
        </p:spPr>
      </p:pic>
      <p:pic>
        <p:nvPicPr>
          <p:cNvPr id="159" name="Picture 159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3969" y="2527936"/>
            <a:ext cx="292607" cy="476504"/>
          </a:xfrm>
          <a:prstGeom prst="rect">
            <a:avLst/>
          </a:prstGeom>
          <a:noFill/>
        </p:spPr>
      </p:pic>
      <p:sp>
        <p:nvSpPr>
          <p:cNvPr id="160" name="Rectangle 160"/>
          <p:cNvSpPr/>
          <p:nvPr/>
        </p:nvSpPr>
        <p:spPr>
          <a:xfrm>
            <a:off x="1044257" y="99416"/>
            <a:ext cx="7902232" cy="1754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2877883" algn="l"/>
                <a:tab pos="7845742" algn="l"/>
                <a:tab pos="7845742" algn="l"/>
              </a:tabLst>
            </a:pPr>
            <a:r>
              <a:rPr lang="en-US" sz="1363" b="0" i="0" spc="0" baseline="-19666" dirty="0">
                <a:solidFill>
                  <a:srgbClr val="FFFFFF"/>
                </a:solidFill>
                <a:latin typeface="Arial"/>
              </a:rPr>
              <a:t>01/07/2021</a:t>
            </a:r>
            <a:r>
              <a:rPr lang="en-US" sz="1363" b="0" i="0" spc="-12" baseline="-19666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363" b="0" i="0" spc="0" baseline="-19666" dirty="0">
                <a:solidFill>
                  <a:srgbClr val="FFFFFF"/>
                </a:solidFill>
                <a:latin typeface="Arial"/>
              </a:rPr>
              <a:t>/ FCC wee</a:t>
            </a:r>
            <a:r>
              <a:rPr lang="en-US" sz="1363" b="0" i="0" spc="-11" baseline="-19666" dirty="0">
                <a:solidFill>
                  <a:srgbClr val="FFFFFF"/>
                </a:solidFill>
                <a:latin typeface="Arial"/>
              </a:rPr>
              <a:t>k</a:t>
            </a:r>
            <a:r>
              <a:rPr lang="en-US" sz="1363" b="0" i="0" spc="0" baseline="-19666" dirty="0">
                <a:solidFill>
                  <a:srgbClr val="FFFFFF"/>
                </a:solidFill>
                <a:latin typeface="Arial"/>
              </a:rPr>
              <a:t> 2021	</a:t>
            </a:r>
            <a:r>
              <a:rPr lang="en-US" sz="1363" b="0" i="0" spc="0" baseline="-5777" dirty="0">
                <a:solidFill>
                  <a:srgbClr val="FFFFFF"/>
                </a:solidFill>
                <a:latin typeface="Arial"/>
              </a:rPr>
              <a:t>Francesco</a:t>
            </a:r>
            <a:r>
              <a:rPr lang="en-US" sz="1363" b="0" i="0" spc="-11" baseline="-5777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363" b="0" i="0" spc="0" baseline="-5777" dirty="0">
                <a:solidFill>
                  <a:srgbClr val="FFFFFF"/>
                </a:solidFill>
                <a:latin typeface="Arial"/>
              </a:rPr>
              <a:t>Fransesini 	</a:t>
            </a:r>
            <a:r>
              <a:rPr lang="en-US" sz="800" b="0" i="0" spc="0" baseline="0" dirty="0">
                <a:solidFill>
                  <a:srgbClr val="FFFFFF"/>
                </a:solidFill>
                <a:latin typeface="Arial"/>
              </a:rPr>
              <a:t>4	</a:t>
            </a:r>
          </a:p>
        </p:txBody>
      </p:sp>
      <p:sp>
        <p:nvSpPr>
          <p:cNvPr id="161" name="Rectangle 161"/>
          <p:cNvSpPr/>
          <p:nvPr/>
        </p:nvSpPr>
        <p:spPr>
          <a:xfrm>
            <a:off x="200660" y="272565"/>
            <a:ext cx="5584394" cy="5102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2" b="0" i="0" spc="0" baseline="0" dirty="0">
                <a:solidFill>
                  <a:srgbClr val="0F124A"/>
                </a:solidFill>
                <a:latin typeface="Arial"/>
              </a:rPr>
              <a:t>Pr</a:t>
            </a:r>
            <a:r>
              <a:rPr lang="en-US" sz="3002" b="0" i="0" spc="-13" baseline="0" dirty="0">
                <a:solidFill>
                  <a:srgbClr val="0F124A"/>
                </a:solidFill>
                <a:latin typeface="Arial"/>
              </a:rPr>
              <a:t>e</a:t>
            </a:r>
            <a:r>
              <a:rPr lang="en-US" sz="3002" b="0" i="0" spc="0" baseline="0" dirty="0">
                <a:solidFill>
                  <a:srgbClr val="0F124A"/>
                </a:solidFill>
                <a:latin typeface="Arial"/>
              </a:rPr>
              <a:t>l</a:t>
            </a:r>
            <a:r>
              <a:rPr lang="en-US" sz="3002" b="0" i="0" spc="-13" baseline="0" dirty="0">
                <a:solidFill>
                  <a:srgbClr val="0F124A"/>
                </a:solidFill>
                <a:latin typeface="Arial"/>
              </a:rPr>
              <a:t>i</a:t>
            </a:r>
            <a:r>
              <a:rPr lang="en-US" sz="3002" b="0" i="0" spc="0" baseline="0" dirty="0">
                <a:solidFill>
                  <a:srgbClr val="0F124A"/>
                </a:solidFill>
                <a:latin typeface="Arial"/>
              </a:rPr>
              <a:t>mi</a:t>
            </a:r>
            <a:r>
              <a:rPr lang="en-US" sz="3002" b="0" i="0" spc="-16" baseline="0" dirty="0">
                <a:solidFill>
                  <a:srgbClr val="0F124A"/>
                </a:solidFill>
                <a:latin typeface="Arial"/>
              </a:rPr>
              <a:t>n</a:t>
            </a:r>
            <a:r>
              <a:rPr lang="en-US" sz="3002" b="0" i="0" spc="0" baseline="0" dirty="0">
                <a:solidFill>
                  <a:srgbClr val="0F124A"/>
                </a:solidFill>
                <a:latin typeface="Arial"/>
              </a:rPr>
              <a:t>ar</a:t>
            </a:r>
            <a:r>
              <a:rPr lang="en-US" sz="3002" b="0" i="0" spc="-43" baseline="0" dirty="0">
                <a:solidFill>
                  <a:srgbClr val="0F124A"/>
                </a:solidFill>
                <a:latin typeface="Arial"/>
              </a:rPr>
              <a:t>y</a:t>
            </a:r>
            <a:r>
              <a:rPr lang="en-US" sz="3002" b="0" i="0" spc="0" baseline="0" dirty="0">
                <a:solidFill>
                  <a:srgbClr val="0F124A"/>
                </a:solidFill>
                <a:latin typeface="Arial"/>
              </a:rPr>
              <a:t> ass</a:t>
            </a:r>
            <a:r>
              <a:rPr lang="en-US" sz="3002" b="0" i="0" spc="-13" baseline="0" dirty="0">
                <a:solidFill>
                  <a:srgbClr val="0F124A"/>
                </a:solidFill>
                <a:latin typeface="Arial"/>
              </a:rPr>
              <a:t>e</a:t>
            </a:r>
            <a:r>
              <a:rPr lang="en-US" sz="3002" b="0" i="0" spc="0" baseline="0" dirty="0">
                <a:solidFill>
                  <a:srgbClr val="0F124A"/>
                </a:solidFill>
                <a:latin typeface="Arial"/>
              </a:rPr>
              <a:t>mb</a:t>
            </a:r>
            <a:r>
              <a:rPr lang="en-US" sz="3002" b="0" i="0" spc="-16" baseline="0" dirty="0">
                <a:solidFill>
                  <a:srgbClr val="0F124A"/>
                </a:solidFill>
                <a:latin typeface="Arial"/>
              </a:rPr>
              <a:t>l</a:t>
            </a:r>
            <a:r>
              <a:rPr lang="en-US" sz="3002" b="0" i="0" spc="-43" baseline="0" dirty="0">
                <a:solidFill>
                  <a:srgbClr val="0F124A"/>
                </a:solidFill>
                <a:latin typeface="Arial"/>
              </a:rPr>
              <a:t>y</a:t>
            </a:r>
            <a:r>
              <a:rPr lang="en-US" sz="3002" b="0" i="0" spc="0" baseline="0" dirty="0">
                <a:solidFill>
                  <a:srgbClr val="0F124A"/>
                </a:solidFill>
                <a:latin typeface="Arial"/>
              </a:rPr>
              <a:t> of th</a:t>
            </a:r>
            <a:r>
              <a:rPr lang="en-US" sz="3002" b="0" i="0" spc="-13" baseline="0" dirty="0">
                <a:solidFill>
                  <a:srgbClr val="0F124A"/>
                </a:solidFill>
                <a:latin typeface="Arial"/>
              </a:rPr>
              <a:t>e</a:t>
            </a:r>
            <a:r>
              <a:rPr lang="en-US" sz="3002" b="0" i="0" spc="0" baseline="0" dirty="0">
                <a:solidFill>
                  <a:srgbClr val="0F124A"/>
                </a:solidFill>
                <a:latin typeface="Arial"/>
              </a:rPr>
              <a:t> MDI </a:t>
            </a:r>
          </a:p>
        </p:txBody>
      </p:sp>
      <p:sp>
        <p:nvSpPr>
          <p:cNvPr id="162" name="Rectangle 162"/>
          <p:cNvSpPr/>
          <p:nvPr/>
        </p:nvSpPr>
        <p:spPr>
          <a:xfrm>
            <a:off x="1152207" y="3878923"/>
            <a:ext cx="1714195" cy="2718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-87" baseline="0" dirty="0">
                <a:solidFill>
                  <a:srgbClr val="0F124A"/>
                </a:solidFill>
                <a:latin typeface="Arial"/>
              </a:rPr>
              <a:t>V</a:t>
            </a:r>
            <a:r>
              <a:rPr lang="en-US" sz="1600" b="1" i="0" spc="0" baseline="0" dirty="0">
                <a:solidFill>
                  <a:srgbClr val="0F124A"/>
                </a:solidFill>
                <a:latin typeface="Arial"/>
              </a:rPr>
              <a:t>acuum Chamber</a:t>
            </a:r>
          </a:p>
        </p:txBody>
      </p:sp>
      <p:sp>
        <p:nvSpPr>
          <p:cNvPr id="163" name="Rectangle 163"/>
          <p:cNvSpPr/>
          <p:nvPr/>
        </p:nvSpPr>
        <p:spPr>
          <a:xfrm>
            <a:off x="420369" y="4151415"/>
            <a:ext cx="3235147" cy="237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solidFill>
                  <a:srgbClr val="0F124A"/>
                </a:solidFill>
                <a:latin typeface="Arial"/>
              </a:rPr>
              <a:t>made</a:t>
            </a:r>
            <a:r>
              <a:rPr lang="en-US" sz="1400" b="0" i="0" spc="-49" baseline="0" dirty="0">
                <a:solidFill>
                  <a:srgbClr val="0F124A"/>
                </a:solidFill>
                <a:latin typeface="Arial"/>
              </a:rPr>
              <a:t> </a:t>
            </a:r>
            <a:r>
              <a:rPr lang="en-US" sz="1400" b="0" i="0" spc="0" baseline="0" dirty="0">
                <a:solidFill>
                  <a:srgbClr val="0F124A"/>
                </a:solidFill>
                <a:latin typeface="Arial"/>
              </a:rPr>
              <a:t>b</a:t>
            </a:r>
            <a:r>
              <a:rPr lang="en-US" sz="1400" b="0" i="0" spc="-38" baseline="0" dirty="0">
                <a:solidFill>
                  <a:srgbClr val="0F124A"/>
                </a:solidFill>
                <a:latin typeface="Arial"/>
              </a:rPr>
              <a:t>y</a:t>
            </a:r>
            <a:r>
              <a:rPr lang="en-US" sz="1400" b="0" i="0" spc="0" baseline="0" dirty="0">
                <a:solidFill>
                  <a:srgbClr val="0F124A"/>
                </a:solidFill>
                <a:latin typeface="Arial"/>
              </a:rPr>
              <a:t> L.Pellegrino</a:t>
            </a:r>
            <a:r>
              <a:rPr lang="en-US" sz="1400" b="0" i="0" spc="-27" baseline="0" dirty="0">
                <a:solidFill>
                  <a:srgbClr val="0F124A"/>
                </a:solidFill>
                <a:latin typeface="Arial"/>
              </a:rPr>
              <a:t> </a:t>
            </a:r>
            <a:r>
              <a:rPr lang="en-US" sz="1400" b="0" i="0" spc="0" baseline="0" dirty="0">
                <a:solidFill>
                  <a:srgbClr val="0F124A"/>
                </a:solidFill>
                <a:latin typeface="Arial"/>
              </a:rPr>
              <a:t>and</a:t>
            </a:r>
            <a:r>
              <a:rPr lang="en-US" sz="1400" b="0" i="0" spc="-93" baseline="0" dirty="0">
                <a:solidFill>
                  <a:srgbClr val="0F124A"/>
                </a:solidFill>
                <a:latin typeface="Arial"/>
              </a:rPr>
              <a:t> </a:t>
            </a:r>
            <a:r>
              <a:rPr lang="en-US" sz="1400" b="0" i="0" spc="0" baseline="0" dirty="0">
                <a:solidFill>
                  <a:srgbClr val="0F124A"/>
                </a:solidFill>
                <a:latin typeface="Arial"/>
              </a:rPr>
              <a:t>A. Novokhatski</a:t>
            </a:r>
          </a:p>
        </p:txBody>
      </p:sp>
      <p:sp>
        <p:nvSpPr>
          <p:cNvPr id="164" name="Rectangle 164"/>
          <p:cNvSpPr/>
          <p:nvPr/>
        </p:nvSpPr>
        <p:spPr>
          <a:xfrm>
            <a:off x="1002664" y="1993291"/>
            <a:ext cx="800201" cy="2718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0" baseline="0" dirty="0">
                <a:solidFill>
                  <a:srgbClr val="0F124A"/>
                </a:solidFill>
                <a:latin typeface="Arial"/>
              </a:rPr>
              <a:t>LumiCal</a:t>
            </a:r>
          </a:p>
        </p:txBody>
      </p:sp>
      <p:sp>
        <p:nvSpPr>
          <p:cNvPr id="165" name="Rectangle 165"/>
          <p:cNvSpPr/>
          <p:nvPr/>
        </p:nvSpPr>
        <p:spPr>
          <a:xfrm>
            <a:off x="430847" y="2240382"/>
            <a:ext cx="1943709" cy="237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0" b="0" i="0" spc="0" baseline="0" dirty="0">
                <a:solidFill>
                  <a:srgbClr val="0F124A"/>
                </a:solidFill>
                <a:latin typeface="Arial"/>
              </a:rPr>
              <a:t>(thanks to </a:t>
            </a:r>
            <a:r>
              <a:rPr lang="en-US" sz="1400" b="0" i="0" spc="-24" baseline="0" dirty="0">
                <a:solidFill>
                  <a:srgbClr val="0F124A"/>
                </a:solidFill>
                <a:latin typeface="Arial"/>
              </a:rPr>
              <a:t>M</a:t>
            </a:r>
            <a:r>
              <a:rPr lang="en-US" sz="1400" b="0" i="0" spc="0" baseline="0" dirty="0">
                <a:solidFill>
                  <a:srgbClr val="0F124A"/>
                </a:solidFill>
                <a:latin typeface="Arial"/>
              </a:rPr>
              <a:t>ogens Dam)</a:t>
            </a:r>
          </a:p>
        </p:txBody>
      </p:sp>
      <p:sp>
        <p:nvSpPr>
          <p:cNvPr id="166" name="Rectangle 166"/>
          <p:cNvSpPr/>
          <p:nvPr/>
        </p:nvSpPr>
        <p:spPr>
          <a:xfrm>
            <a:off x="1344930" y="943024"/>
            <a:ext cx="3305531" cy="2722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839595" algn="l"/>
              </a:tabLst>
            </a:pPr>
            <a:r>
              <a:rPr lang="en-US" sz="1600" b="1" i="0" spc="0" baseline="0" dirty="0">
                <a:solidFill>
                  <a:srgbClr val="0F124A"/>
                </a:solidFill>
                <a:latin typeface="Arial"/>
              </a:rPr>
              <a:t>Shi</a:t>
            </a:r>
            <a:r>
              <a:rPr lang="en-US" sz="1600" b="1" i="0" spc="-12" baseline="0" dirty="0">
                <a:solidFill>
                  <a:srgbClr val="0F124A"/>
                </a:solidFill>
                <a:latin typeface="Arial"/>
              </a:rPr>
              <a:t>e</a:t>
            </a:r>
            <a:r>
              <a:rPr lang="en-US" sz="1600" b="1" i="0" spc="0" baseline="0" dirty="0">
                <a:solidFill>
                  <a:srgbClr val="0F124A"/>
                </a:solidFill>
                <a:latin typeface="Arial"/>
              </a:rPr>
              <a:t>lding 	</a:t>
            </a:r>
            <a:r>
              <a:rPr lang="en-US" sz="2427" b="1" i="0" spc="0" baseline="14664" dirty="0">
                <a:solidFill>
                  <a:srgbClr val="0F124A"/>
                </a:solidFill>
                <a:latin typeface="Arial"/>
              </a:rPr>
              <a:t>Comp</a:t>
            </a:r>
            <a:r>
              <a:rPr lang="en-US" sz="2427" b="1" i="0" spc="-12" baseline="14664" dirty="0">
                <a:solidFill>
                  <a:srgbClr val="0F124A"/>
                </a:solidFill>
                <a:latin typeface="Arial"/>
              </a:rPr>
              <a:t>e</a:t>
            </a:r>
            <a:r>
              <a:rPr lang="en-US" sz="2427" b="1" i="0" spc="0" baseline="14664" dirty="0">
                <a:solidFill>
                  <a:srgbClr val="0F124A"/>
                </a:solidFill>
                <a:latin typeface="Arial"/>
              </a:rPr>
              <a:t>ns</a:t>
            </a:r>
            <a:r>
              <a:rPr lang="en-US" sz="2427" b="1" i="0" spc="-12" baseline="14664" dirty="0">
                <a:solidFill>
                  <a:srgbClr val="0F124A"/>
                </a:solidFill>
                <a:latin typeface="Arial"/>
              </a:rPr>
              <a:t>a</a:t>
            </a:r>
            <a:r>
              <a:rPr lang="en-US" sz="2427" b="1" i="0" spc="0" baseline="14664" dirty="0">
                <a:solidFill>
                  <a:srgbClr val="0F124A"/>
                </a:solidFill>
                <a:latin typeface="Arial"/>
              </a:rPr>
              <a:t>tion </a:t>
            </a:r>
          </a:p>
        </p:txBody>
      </p:sp>
      <p:sp>
        <p:nvSpPr>
          <p:cNvPr id="167" name="Rectangle 167"/>
          <p:cNvSpPr/>
          <p:nvPr/>
        </p:nvSpPr>
        <p:spPr>
          <a:xfrm>
            <a:off x="3471545" y="1157631"/>
            <a:ext cx="833323" cy="2718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0" baseline="0" dirty="0">
                <a:solidFill>
                  <a:srgbClr val="0F124A"/>
                </a:solidFill>
                <a:latin typeface="Arial"/>
              </a:rPr>
              <a:t>sol</a:t>
            </a:r>
            <a:r>
              <a:rPr lang="en-US" sz="1600" b="1" i="0" spc="-12" baseline="0" dirty="0">
                <a:solidFill>
                  <a:srgbClr val="0F124A"/>
                </a:solidFill>
                <a:latin typeface="Arial"/>
              </a:rPr>
              <a:t>e</a:t>
            </a:r>
            <a:r>
              <a:rPr lang="en-US" sz="1600" b="1" i="0" spc="0" baseline="0" dirty="0">
                <a:solidFill>
                  <a:srgbClr val="0F124A"/>
                </a:solidFill>
                <a:latin typeface="Arial"/>
              </a:rPr>
              <a:t>noid</a:t>
            </a:r>
          </a:p>
        </p:txBody>
      </p:sp>
      <p:sp>
        <p:nvSpPr>
          <p:cNvPr id="168" name="Rectangle 168"/>
          <p:cNvSpPr/>
          <p:nvPr/>
        </p:nvSpPr>
        <p:spPr>
          <a:xfrm>
            <a:off x="4586604" y="2948331"/>
            <a:ext cx="653694" cy="2718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0" baseline="0" dirty="0">
                <a:solidFill>
                  <a:srgbClr val="0F124A"/>
                </a:solidFill>
                <a:latin typeface="Arial"/>
              </a:rPr>
              <a:t>QC1L1</a:t>
            </a:r>
          </a:p>
        </p:txBody>
      </p:sp>
      <p:sp>
        <p:nvSpPr>
          <p:cNvPr id="169" name="Rectangle 169"/>
          <p:cNvSpPr/>
          <p:nvPr/>
        </p:nvSpPr>
        <p:spPr>
          <a:xfrm>
            <a:off x="5661659" y="868348"/>
            <a:ext cx="1871953" cy="2723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2" b="1" i="0" spc="0" baseline="0" dirty="0">
                <a:solidFill>
                  <a:srgbClr val="0F124A"/>
                </a:solidFill>
                <a:latin typeface="Arial"/>
              </a:rPr>
              <a:t>S</a:t>
            </a:r>
            <a:r>
              <a:rPr lang="en-US" sz="1602" b="1" i="0" spc="-12" baseline="0" dirty="0">
                <a:solidFill>
                  <a:srgbClr val="0F124A"/>
                </a:solidFill>
                <a:latin typeface="Arial"/>
              </a:rPr>
              <a:t>c</a:t>
            </a:r>
            <a:r>
              <a:rPr lang="en-US" sz="1602" b="1" i="0" spc="0" baseline="0" dirty="0">
                <a:solidFill>
                  <a:srgbClr val="0F124A"/>
                </a:solidFill>
                <a:latin typeface="Arial"/>
              </a:rPr>
              <a:t>r</a:t>
            </a:r>
            <a:r>
              <a:rPr lang="en-US" sz="1602" b="1" i="0" spc="-15" baseline="0" dirty="0">
                <a:solidFill>
                  <a:srgbClr val="0F124A"/>
                </a:solidFill>
                <a:latin typeface="Arial"/>
              </a:rPr>
              <a:t>e</a:t>
            </a:r>
            <a:r>
              <a:rPr lang="en-US" sz="1602" b="1" i="0" spc="-12" baseline="0" dirty="0">
                <a:solidFill>
                  <a:srgbClr val="0F124A"/>
                </a:solidFill>
                <a:latin typeface="Arial"/>
              </a:rPr>
              <a:t>e</a:t>
            </a:r>
            <a:r>
              <a:rPr lang="en-US" sz="1602" b="1" i="0" spc="0" baseline="0" dirty="0">
                <a:solidFill>
                  <a:srgbClr val="0F124A"/>
                </a:solidFill>
                <a:latin typeface="Arial"/>
              </a:rPr>
              <a:t>ning </a:t>
            </a:r>
            <a:r>
              <a:rPr lang="en-US" sz="1602" b="1" i="0" spc="-12" baseline="0" dirty="0">
                <a:solidFill>
                  <a:srgbClr val="0F124A"/>
                </a:solidFill>
                <a:latin typeface="Arial"/>
              </a:rPr>
              <a:t>s</a:t>
            </a:r>
            <a:r>
              <a:rPr lang="en-US" sz="1602" b="1" i="0" spc="0" baseline="0" dirty="0">
                <a:solidFill>
                  <a:srgbClr val="0F124A"/>
                </a:solidFill>
                <a:latin typeface="Arial"/>
              </a:rPr>
              <a:t>ol</a:t>
            </a:r>
            <a:r>
              <a:rPr lang="en-US" sz="1602" b="1" i="0" spc="-17" baseline="0" dirty="0">
                <a:solidFill>
                  <a:srgbClr val="0F124A"/>
                </a:solidFill>
                <a:latin typeface="Arial"/>
              </a:rPr>
              <a:t>e</a:t>
            </a:r>
            <a:r>
              <a:rPr lang="en-US" sz="1602" b="1" i="0" spc="0" baseline="0" dirty="0">
                <a:solidFill>
                  <a:srgbClr val="0F124A"/>
                </a:solidFill>
                <a:latin typeface="Arial"/>
              </a:rPr>
              <a:t>noid</a:t>
            </a:r>
          </a:p>
        </p:txBody>
      </p:sp>
      <p:sp>
        <p:nvSpPr>
          <p:cNvPr id="170" name="Rectangle 170"/>
          <p:cNvSpPr/>
          <p:nvPr/>
        </p:nvSpPr>
        <p:spPr>
          <a:xfrm>
            <a:off x="406717" y="3334792"/>
            <a:ext cx="191731" cy="2718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0" baseline="0" dirty="0">
                <a:solidFill>
                  <a:srgbClr val="0F124A"/>
                </a:solidFill>
                <a:latin typeface="Arial"/>
              </a:rPr>
              <a:t>IP</a:t>
            </a:r>
          </a:p>
        </p:txBody>
      </p:sp>
      <p:sp>
        <p:nvSpPr>
          <p:cNvPr id="171" name="Rectangle 171"/>
          <p:cNvSpPr/>
          <p:nvPr/>
        </p:nvSpPr>
        <p:spPr>
          <a:xfrm>
            <a:off x="193992" y="4799673"/>
            <a:ext cx="4824996" cy="2718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0" i="0" spc="0" baseline="0" dirty="0">
                <a:solidFill>
                  <a:srgbClr val="0F124A"/>
                </a:solidFill>
                <a:latin typeface="Arial"/>
              </a:rPr>
              <a:t>Thanks t</a:t>
            </a:r>
            <a:r>
              <a:rPr lang="en-US" sz="1600" b="0" i="0" spc="-12" baseline="0" dirty="0">
                <a:solidFill>
                  <a:srgbClr val="0F124A"/>
                </a:solidFill>
                <a:latin typeface="Arial"/>
              </a:rPr>
              <a:t>o</a:t>
            </a:r>
            <a:r>
              <a:rPr lang="en-US" sz="1600" b="0" i="0" spc="0" baseline="0" dirty="0">
                <a:solidFill>
                  <a:srgbClr val="0F124A"/>
                </a:solidFill>
                <a:latin typeface="Arial"/>
              </a:rPr>
              <a:t> M. K</a:t>
            </a:r>
            <a:r>
              <a:rPr lang="en-US" sz="1600" b="0" i="0" spc="-12" baseline="0" dirty="0">
                <a:solidFill>
                  <a:srgbClr val="0F124A"/>
                </a:solidFill>
                <a:latin typeface="Arial"/>
              </a:rPr>
              <a:t>o</a:t>
            </a:r>
            <a:r>
              <a:rPr lang="en-US" sz="1600" b="0" i="0" spc="0" baseline="0" dirty="0">
                <a:solidFill>
                  <a:srgbClr val="0F124A"/>
                </a:solidFill>
                <a:latin typeface="Arial"/>
              </a:rPr>
              <a:t>rat</a:t>
            </a:r>
            <a:r>
              <a:rPr lang="en-US" sz="1600" b="0" i="0" spc="-20" baseline="0" dirty="0">
                <a:solidFill>
                  <a:srgbClr val="0F124A"/>
                </a:solidFill>
                <a:latin typeface="Arial"/>
              </a:rPr>
              <a:t>z</a:t>
            </a:r>
            <a:r>
              <a:rPr lang="en-US" sz="1600" b="0" i="0" spc="0" baseline="0" dirty="0">
                <a:solidFill>
                  <a:srgbClr val="0F124A"/>
                </a:solidFill>
                <a:latin typeface="Arial"/>
              </a:rPr>
              <a:t>inos for t</a:t>
            </a:r>
            <a:r>
              <a:rPr lang="en-US" sz="1600" b="0" i="0" spc="-12" baseline="0" dirty="0">
                <a:solidFill>
                  <a:srgbClr val="0F124A"/>
                </a:solidFill>
                <a:latin typeface="Arial"/>
              </a:rPr>
              <a:t>h</a:t>
            </a:r>
            <a:r>
              <a:rPr lang="en-US" sz="1600" b="0" i="0" spc="0" baseline="0" dirty="0">
                <a:solidFill>
                  <a:srgbClr val="0F124A"/>
                </a:solidFill>
                <a:latin typeface="Arial"/>
              </a:rPr>
              <a:t>e magnets</a:t>
            </a:r>
            <a:r>
              <a:rPr lang="en-US" sz="1600" b="0" i="0" spc="-47" baseline="0" dirty="0">
                <a:solidFill>
                  <a:srgbClr val="0F124A"/>
                </a:solidFill>
                <a:latin typeface="Arial"/>
              </a:rPr>
              <a:t> </a:t>
            </a:r>
            <a:r>
              <a:rPr lang="en-US" sz="1600" b="0" i="0" spc="0" baseline="0" dirty="0">
                <a:solidFill>
                  <a:srgbClr val="0F124A"/>
                </a:solidFill>
                <a:latin typeface="Arial"/>
              </a:rPr>
              <a:t>and cr</a:t>
            </a:r>
            <a:r>
              <a:rPr lang="en-US" sz="1600" b="0" i="0" spc="-20" baseline="0" dirty="0">
                <a:solidFill>
                  <a:srgbClr val="0F124A"/>
                </a:solidFill>
                <a:latin typeface="Arial"/>
              </a:rPr>
              <a:t>y</a:t>
            </a:r>
            <a:r>
              <a:rPr lang="en-US" sz="1600" b="0" i="0" spc="0" baseline="0" dirty="0">
                <a:solidFill>
                  <a:srgbClr val="0F124A"/>
                </a:solidFill>
                <a:latin typeface="Arial"/>
              </a:rPr>
              <a:t>ostat</a:t>
            </a:r>
          </a:p>
        </p:txBody>
      </p:sp>
      <p:sp>
        <p:nvSpPr>
          <p:cNvPr id="172" name="Rectangle 172"/>
          <p:cNvSpPr/>
          <p:nvPr/>
        </p:nvSpPr>
        <p:spPr>
          <a:xfrm>
            <a:off x="6373876" y="2390801"/>
            <a:ext cx="653694" cy="2718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0" baseline="0" dirty="0">
                <a:solidFill>
                  <a:srgbClr val="0F124A"/>
                </a:solidFill>
                <a:latin typeface="Arial"/>
              </a:rPr>
              <a:t>QC1L2</a:t>
            </a:r>
          </a:p>
        </p:txBody>
      </p:sp>
      <p:sp>
        <p:nvSpPr>
          <p:cNvPr id="173" name="Rectangle 173"/>
          <p:cNvSpPr/>
          <p:nvPr/>
        </p:nvSpPr>
        <p:spPr>
          <a:xfrm>
            <a:off x="7892415" y="1863116"/>
            <a:ext cx="653694" cy="2718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b="1" i="0" spc="0" baseline="0" dirty="0">
                <a:solidFill>
                  <a:srgbClr val="0F124A"/>
                </a:solidFill>
                <a:latin typeface="Arial"/>
              </a:rPr>
              <a:t>QC1L3</a:t>
            </a:r>
          </a:p>
        </p:txBody>
      </p:sp>
      <p:sp>
        <p:nvSpPr>
          <p:cNvPr id="174" name="Rectangle 174"/>
          <p:cNvSpPr/>
          <p:nvPr/>
        </p:nvSpPr>
        <p:spPr>
          <a:xfrm>
            <a:off x="3406521" y="2850284"/>
            <a:ext cx="4410080" cy="6833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489197"/>
            <a:r>
              <a:rPr lang="en-US" sz="2002" b="0" i="0" spc="0" baseline="0" dirty="0">
                <a:solidFill>
                  <a:srgbClr val="0F124A"/>
                </a:solidFill>
                <a:latin typeface="Arial"/>
              </a:rPr>
              <a:t>Section </a:t>
            </a:r>
          </a:p>
          <a:p>
            <a:pPr marL="0">
              <a:lnSpc>
                <a:spcPts val="3347"/>
              </a:lnSpc>
              <a:tabLst>
                <a:tab pos="2459989" algn="l"/>
              </a:tabLst>
            </a:pPr>
            <a:r>
              <a:rPr lang="en-US" sz="2427" b="1" i="0" spc="0" baseline="-40312" dirty="0">
                <a:solidFill>
                  <a:srgbClr val="0F124A"/>
                </a:solidFill>
                <a:latin typeface="Arial"/>
              </a:rPr>
              <a:t>BPM	</a:t>
            </a:r>
            <a:r>
              <a:rPr lang="en-US" sz="1600" b="1" i="0" spc="0" baseline="0" dirty="0">
                <a:solidFill>
                  <a:srgbClr val="0F124A"/>
                </a:solidFill>
                <a:latin typeface="Arial"/>
              </a:rPr>
              <a:t>Cr</a:t>
            </a:r>
            <a:r>
              <a:rPr lang="en-US" sz="1600" b="1" i="0" spc="-52" baseline="0" dirty="0">
                <a:solidFill>
                  <a:srgbClr val="0F124A"/>
                </a:solidFill>
                <a:latin typeface="Arial"/>
              </a:rPr>
              <a:t>y</a:t>
            </a:r>
            <a:r>
              <a:rPr lang="en-US" sz="1600" b="1" i="0" spc="0" baseline="0" dirty="0">
                <a:solidFill>
                  <a:srgbClr val="0F124A"/>
                </a:solidFill>
                <a:latin typeface="Arial"/>
              </a:rPr>
              <a:t>ostat </a:t>
            </a:r>
            <a:r>
              <a:rPr lang="en-US" sz="1600" b="0" i="0" spc="0" baseline="0" dirty="0">
                <a:solidFill>
                  <a:srgbClr val="0F124A"/>
                </a:solidFill>
                <a:latin typeface="Arial"/>
              </a:rPr>
              <a:t>(in </a:t>
            </a:r>
            <a:r>
              <a:rPr lang="en-US" sz="1600" b="0" i="0" spc="-25" baseline="0" dirty="0">
                <a:solidFill>
                  <a:srgbClr val="0F124A"/>
                </a:solidFill>
                <a:latin typeface="Arial"/>
              </a:rPr>
              <a:t>y</a:t>
            </a:r>
            <a:r>
              <a:rPr lang="en-US" sz="1600" b="0" i="0" spc="0" baseline="0" dirty="0">
                <a:solidFill>
                  <a:srgbClr val="0F124A"/>
                </a:solidFill>
                <a:latin typeface="Arial"/>
              </a:rPr>
              <a:t>ello</a:t>
            </a:r>
            <a:r>
              <a:rPr lang="en-US" sz="1600" b="0" i="0" spc="-13" baseline="0" dirty="0">
                <a:solidFill>
                  <a:srgbClr val="0F124A"/>
                </a:solidFill>
                <a:latin typeface="Arial"/>
              </a:rPr>
              <a:t>w)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8DA55E-3272-4DF5-841E-26D32015C9D9}"/>
              </a:ext>
            </a:extLst>
          </p:cNvPr>
          <p:cNvSpPr txBox="1"/>
          <p:nvPr/>
        </p:nvSpPr>
        <p:spPr>
          <a:xfrm>
            <a:off x="6948265" y="398530"/>
            <a:ext cx="21957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Courtesy F. </a:t>
            </a:r>
            <a:r>
              <a:rPr lang="en-US" b="1" dirty="0" err="1">
                <a:solidFill>
                  <a:srgbClr val="FF0000"/>
                </a:solidFill>
              </a:rPr>
              <a:t>Fransesini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Arc Half cell Mock-up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383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BCB5-73A2-430D-A2FF-C378C57F8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quantity/cost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8D6EA-B0F6-4532-9B5A-FF0477E7EF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1131590"/>
            <a:ext cx="8262937" cy="38166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mock-up of an Arc Half-Cell will be built, to provide</a:t>
            </a:r>
          </a:p>
          <a:p>
            <a:pPr marL="585900" lvl="1" indent="-342900"/>
            <a:endParaRPr lang="en-US" dirty="0"/>
          </a:p>
          <a:p>
            <a:pPr marL="585900" lvl="1" indent="-342900"/>
            <a:r>
              <a:rPr lang="en-US" dirty="0"/>
              <a:t>Confidence in design and construction methodology</a:t>
            </a:r>
          </a:p>
          <a:p>
            <a:pPr marL="585900" lvl="1" indent="-342900"/>
            <a:endParaRPr lang="en-US" dirty="0"/>
          </a:p>
          <a:p>
            <a:pPr marL="585900" lvl="1" indent="-342900"/>
            <a:r>
              <a:rPr lang="en-US" dirty="0"/>
              <a:t>A testbed for Integration and alignment</a:t>
            </a:r>
          </a:p>
          <a:p>
            <a:pPr marL="585900" lvl="1" indent="-342900"/>
            <a:endParaRPr lang="en-US" dirty="0"/>
          </a:p>
          <a:p>
            <a:pPr marL="585900" lvl="1" indent="-342900"/>
            <a:r>
              <a:rPr lang="en-US" dirty="0"/>
              <a:t>A playground to prove that we can remotely maintain (and operate?) with massive use of Robotics, Digital Twins, AI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marL="585900" lvl="1" indent="-342900"/>
            <a:endParaRPr lang="en-US" dirty="0"/>
          </a:p>
          <a:p>
            <a:pPr marL="585900" lvl="1" indent="-342900"/>
            <a:endParaRPr lang="en-US" dirty="0"/>
          </a:p>
          <a:p>
            <a:pPr marL="585900" lvl="1" indent="-34290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520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9A9E4E-CB03-44BC-974A-72895DC14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23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599170-C093-419D-96B4-5687821C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78" y="1275606"/>
            <a:ext cx="4153436" cy="30037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091D82-364B-456A-8C88-9F93DFB11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261410-3A1F-4290-A20D-60A2554D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Options, one baseline</a:t>
            </a:r>
            <a:endParaRPr lang="en-GB" dirty="0"/>
          </a:p>
        </p:txBody>
      </p:sp>
      <p:pic>
        <p:nvPicPr>
          <p:cNvPr id="8" name="Picture 1" descr="image002">
            <a:extLst>
              <a:ext uri="{FF2B5EF4-FFF2-40B4-BE49-F238E27FC236}">
                <a16:creationId xmlns:a16="http://schemas.microsoft.com/office/drawing/2014/main" id="{AEE25D35-CDDC-4263-99D1-1FC340199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8"/>
          <a:stretch/>
        </p:blipFill>
        <p:spPr bwMode="auto">
          <a:xfrm>
            <a:off x="4705084" y="1381866"/>
            <a:ext cx="4438916" cy="308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185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ED5A54-EAFC-4C00-9AE3-2EBB22AD73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E4CBD-BE8C-4F15-84D4-1905C75057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921C1-B4C2-431C-B3E3-B42787C350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CFA448-04FE-495E-81B7-4C738DB3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Mock-up layout</a:t>
            </a:r>
            <a:endParaRPr lang="en-GB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CDBE42C-2542-4DA9-8F67-7CF78AB9C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3718"/>
            <a:ext cx="9144000" cy="188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33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77F71A-7F59-427C-BAEA-121686DA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D0C98C-C78F-45FF-A9E4-5F90C76859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036087-D65D-4929-ADDE-AF81F605AF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1203598"/>
            <a:ext cx="8262937" cy="37446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Alignment is one of the critical activities to be performed all along the lifecycle of the FCC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need a real step forward to come to realistic scenarios: using current techniques a team can normally align ~25 elements/week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With two accelerators of 91 km we would need years with a reasonable number of teams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concepts are needed, automation has to be pushed, cost has to remain within reach</a:t>
            </a:r>
          </a:p>
        </p:txBody>
      </p:sp>
    </p:spTree>
    <p:extLst>
      <p:ext uri="{BB962C8B-B14F-4D97-AF65-F5344CB8AC3E}">
        <p14:creationId xmlns:p14="http://schemas.microsoft.com/office/powerpoint/2010/main" val="1710878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Freeform 173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4" name="Picture 10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3792474" cy="1118997"/>
          </a:xfrm>
          <a:prstGeom prst="rect">
            <a:avLst/>
          </a:prstGeom>
          <a:noFill/>
        </p:spPr>
      </p:pic>
      <p:sp>
        <p:nvSpPr>
          <p:cNvPr id="175" name="Freeform 175"/>
          <p:cNvSpPr/>
          <p:nvPr/>
        </p:nvSpPr>
        <p:spPr>
          <a:xfrm>
            <a:off x="5480685" y="1"/>
            <a:ext cx="3663315" cy="625221"/>
          </a:xfrm>
          <a:custGeom>
            <a:avLst/>
            <a:gdLst/>
            <a:ahLst/>
            <a:cxnLst/>
            <a:rect l="0" t="0" r="0" b="0"/>
            <a:pathLst>
              <a:path w="4884420" h="833628">
                <a:moveTo>
                  <a:pt x="0" y="833628"/>
                </a:moveTo>
                <a:lnTo>
                  <a:pt x="4884420" y="833628"/>
                </a:lnTo>
                <a:lnTo>
                  <a:pt x="4884420" y="0"/>
                </a:lnTo>
                <a:lnTo>
                  <a:pt x="0" y="0"/>
                </a:lnTo>
                <a:lnTo>
                  <a:pt x="0" y="833628"/>
                </a:lnTo>
                <a:close/>
              </a:path>
            </a:pathLst>
          </a:custGeom>
          <a:solidFill>
            <a:srgbClr val="DCDEE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6" name="Picture 17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525" y="2497455"/>
            <a:ext cx="4489703" cy="1281303"/>
          </a:xfrm>
          <a:prstGeom prst="rect">
            <a:avLst/>
          </a:prstGeom>
          <a:noFill/>
        </p:spPr>
      </p:pic>
      <p:pic>
        <p:nvPicPr>
          <p:cNvPr id="177" name="Picture 16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6676" y="2408301"/>
            <a:ext cx="1943100" cy="1459611"/>
          </a:xfrm>
          <a:prstGeom prst="rect">
            <a:avLst/>
          </a:prstGeom>
          <a:noFill/>
        </p:spPr>
      </p:pic>
      <p:sp>
        <p:nvSpPr>
          <p:cNvPr id="178" name="Rectangle 178"/>
          <p:cNvSpPr/>
          <p:nvPr/>
        </p:nvSpPr>
        <p:spPr>
          <a:xfrm>
            <a:off x="425424" y="1352692"/>
            <a:ext cx="4903137" cy="53905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503" spc="824" dirty="0">
                <a:solidFill>
                  <a:srgbClr val="000000"/>
                </a:solidFill>
                <a:latin typeface="ArialMT"/>
              </a:rPr>
              <a:t>•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The SLB consi</a:t>
            </a:r>
            <a:r>
              <a:rPr lang="en-US" sz="1503" spc="-25" dirty="0">
                <a:solidFill>
                  <a:srgbClr val="000000"/>
                </a:solidFill>
                <a:latin typeface="Calibri"/>
              </a:rPr>
              <a:t>s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ts of a ce</a:t>
            </a:r>
            <a:r>
              <a:rPr lang="en-US" sz="1503" spc="-17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sz="1503" spc="-29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al part w</a:t>
            </a:r>
            <a:r>
              <a:rPr lang="en-US" sz="1503" spc="-8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th sur</a:t>
            </a:r>
            <a:r>
              <a:rPr lang="en-US" sz="1503" spc="-32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ounding fringe</a:t>
            </a:r>
            <a:r>
              <a:rPr lang="en-US" sz="1503" spc="-8" dirty="0">
                <a:solidFill>
                  <a:srgbClr val="000000"/>
                </a:solidFill>
                <a:latin typeface="Calibri"/>
              </a:rPr>
              <a:t>s.</a:t>
            </a:r>
          </a:p>
          <a:p>
            <a:pPr>
              <a:lnSpc>
                <a:spcPts val="2369"/>
              </a:lnSpc>
            </a:pPr>
            <a:r>
              <a:rPr lang="en-US" sz="1503" spc="824" dirty="0">
                <a:solidFill>
                  <a:srgbClr val="000000"/>
                </a:solidFill>
                <a:latin typeface="ArialMT"/>
              </a:rPr>
              <a:t>•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Af</a:t>
            </a:r>
            <a:r>
              <a:rPr lang="en-US" sz="1503" spc="-14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er the gene</a:t>
            </a:r>
            <a:r>
              <a:rPr lang="en-US" sz="1503" spc="-31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1503" spc="-19" dirty="0">
                <a:solidFill>
                  <a:srgbClr val="000000"/>
                </a:solidFill>
                <a:latin typeface="Calibri"/>
              </a:rPr>
              <a:t>at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o</a:t>
            </a:r>
            <a:r>
              <a:rPr lang="en-US" sz="1503" spc="-130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, only</a:t>
            </a:r>
            <a:r>
              <a:rPr lang="en-US" sz="1503" spc="-12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the ce</a:t>
            </a:r>
            <a:r>
              <a:rPr lang="en-US" sz="1503" spc="-17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t</a:t>
            </a:r>
            <a:r>
              <a:rPr lang="en-US" sz="1503" spc="-29" dirty="0">
                <a:solidFill>
                  <a:srgbClr val="000000"/>
                </a:solidFill>
                <a:latin typeface="Calibri"/>
              </a:rPr>
              <a:t>r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al part is a co</a:t>
            </a:r>
            <a:r>
              <a:rPr lang="en-US" sz="1503" spc="-16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tinuous</a:t>
            </a:r>
            <a:r>
              <a:rPr lang="en-US" sz="1503" spc="-19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l</a:t>
            </a:r>
            <a:r>
              <a:rPr lang="en-US" sz="1503" spc="-8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sz="1503" dirty="0">
                <a:solidFill>
                  <a:srgbClr val="000000"/>
                </a:solidFill>
                <a:latin typeface="Calibri"/>
              </a:rPr>
              <a:t>ne.</a:t>
            </a:r>
          </a:p>
        </p:txBody>
      </p:sp>
      <p:sp>
        <p:nvSpPr>
          <p:cNvPr id="179" name="Rectangle 179"/>
          <p:cNvSpPr/>
          <p:nvPr/>
        </p:nvSpPr>
        <p:spPr>
          <a:xfrm>
            <a:off x="6315075" y="4818031"/>
            <a:ext cx="2892202" cy="161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52" i="1" spc="-10" dirty="0">
                <a:solidFill>
                  <a:srgbClr val="000000"/>
                </a:solidFill>
                <a:latin typeface="Calibri-Italic"/>
              </a:rPr>
              <a:t>E</a:t>
            </a:r>
            <a:r>
              <a:rPr lang="en-US" sz="1052" i="1" dirty="0">
                <a:solidFill>
                  <a:srgbClr val="000000"/>
                </a:solidFill>
                <a:latin typeface="Calibri-Italic"/>
              </a:rPr>
              <a:t>uropean pa</a:t>
            </a:r>
            <a:r>
              <a:rPr lang="en-US" sz="1052" i="1" spc="-14" dirty="0">
                <a:solidFill>
                  <a:srgbClr val="000000"/>
                </a:solidFill>
                <a:latin typeface="Calibri-Italic"/>
              </a:rPr>
              <a:t>t</a:t>
            </a:r>
            <a:r>
              <a:rPr lang="en-US" sz="1052" i="1" dirty="0">
                <a:solidFill>
                  <a:srgbClr val="000000"/>
                </a:solidFill>
                <a:latin typeface="Calibri-Italic"/>
              </a:rPr>
              <a:t>e</a:t>
            </a:r>
            <a:r>
              <a:rPr lang="en-US" sz="1052" i="1" spc="-10" dirty="0">
                <a:solidFill>
                  <a:srgbClr val="000000"/>
                </a:solidFill>
                <a:latin typeface="Calibri-Italic"/>
              </a:rPr>
              <a:t>n</a:t>
            </a:r>
            <a:r>
              <a:rPr lang="en-US" sz="1052" i="1" dirty="0">
                <a:solidFill>
                  <a:srgbClr val="000000"/>
                </a:solidFill>
                <a:latin typeface="Calibri-Italic"/>
              </a:rPr>
              <a:t>t application filed</a:t>
            </a:r>
            <a:r>
              <a:rPr lang="en-US" sz="1052" i="1" spc="-13" dirty="0">
                <a:solidFill>
                  <a:srgbClr val="000000"/>
                </a:solidFill>
                <a:latin typeface="Calibri-Italic"/>
              </a:rPr>
              <a:t> </a:t>
            </a:r>
            <a:r>
              <a:rPr lang="en-US" sz="1052" i="1" dirty="0">
                <a:solidFill>
                  <a:srgbClr val="000000"/>
                </a:solidFill>
                <a:latin typeface="Calibri-Italic"/>
              </a:rPr>
              <a:t>2nd May 2018.</a:t>
            </a:r>
          </a:p>
        </p:txBody>
      </p:sp>
      <p:sp>
        <p:nvSpPr>
          <p:cNvPr id="180" name="Rectangle 180"/>
          <p:cNvSpPr/>
          <p:nvPr/>
        </p:nvSpPr>
        <p:spPr>
          <a:xfrm>
            <a:off x="6135623" y="63331"/>
            <a:ext cx="2374304" cy="3697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403" b="1" dirty="0">
                <a:solidFill>
                  <a:srgbClr val="000000"/>
                </a:solidFill>
                <a:latin typeface="Arial"/>
              </a:rPr>
              <a:t>HOW </a:t>
            </a:r>
            <a:r>
              <a:rPr lang="en-US" sz="2403" b="1" spc="-10" dirty="0">
                <a:solidFill>
                  <a:srgbClr val="000000"/>
                </a:solidFill>
                <a:latin typeface="Arial"/>
              </a:rPr>
              <a:t>I</a:t>
            </a:r>
            <a:r>
              <a:rPr lang="en-US" sz="2403" b="1" dirty="0">
                <a:solidFill>
                  <a:srgbClr val="000000"/>
                </a:solidFill>
                <a:latin typeface="Arial"/>
              </a:rPr>
              <a:t>T</a:t>
            </a:r>
            <a:r>
              <a:rPr lang="en-US" sz="2403" b="1" spc="-13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3" b="1" dirty="0">
                <a:solidFill>
                  <a:srgbClr val="000000"/>
                </a:solidFill>
                <a:latin typeface="Arial"/>
              </a:rPr>
              <a:t>WORKS</a:t>
            </a:r>
          </a:p>
        </p:txBody>
      </p:sp>
    </p:spTree>
    <p:extLst>
      <p:ext uri="{BB962C8B-B14F-4D97-AF65-F5344CB8AC3E}">
        <p14:creationId xmlns:p14="http://schemas.microsoft.com/office/powerpoint/2010/main" val="3014754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 181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2" name="Picture 18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457" y="1555623"/>
            <a:ext cx="8561069" cy="1813941"/>
          </a:xfrm>
          <a:prstGeom prst="rect">
            <a:avLst/>
          </a:prstGeom>
          <a:noFill/>
        </p:spPr>
      </p:pic>
      <p:sp>
        <p:nvSpPr>
          <p:cNvPr id="183" name="Freeform 183"/>
          <p:cNvSpPr/>
          <p:nvPr/>
        </p:nvSpPr>
        <p:spPr>
          <a:xfrm>
            <a:off x="3017996" y="3667812"/>
            <a:ext cx="847296" cy="276491"/>
          </a:xfrm>
          <a:custGeom>
            <a:avLst/>
            <a:gdLst/>
            <a:ahLst/>
            <a:cxnLst/>
            <a:rect l="0" t="0" r="0" b="0"/>
            <a:pathLst>
              <a:path w="1129728" h="368655">
                <a:moveTo>
                  <a:pt x="0" y="368655"/>
                </a:moveTo>
                <a:lnTo>
                  <a:pt x="1129728" y="368655"/>
                </a:lnTo>
                <a:lnTo>
                  <a:pt x="1129728" y="0"/>
                </a:lnTo>
                <a:lnTo>
                  <a:pt x="0" y="0"/>
                </a:lnTo>
                <a:lnTo>
                  <a:pt x="0" y="368655"/>
                </a:lnTo>
                <a:close/>
              </a:path>
            </a:pathLst>
          </a:custGeom>
          <a:solidFill>
            <a:srgbClr val="4472C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Freeform 184"/>
          <p:cNvSpPr/>
          <p:nvPr/>
        </p:nvSpPr>
        <p:spPr>
          <a:xfrm>
            <a:off x="3865340" y="3667812"/>
            <a:ext cx="1085850" cy="276491"/>
          </a:xfrm>
          <a:custGeom>
            <a:avLst/>
            <a:gdLst/>
            <a:ahLst/>
            <a:cxnLst/>
            <a:rect l="0" t="0" r="0" b="0"/>
            <a:pathLst>
              <a:path w="1447800" h="368655">
                <a:moveTo>
                  <a:pt x="0" y="368655"/>
                </a:moveTo>
                <a:lnTo>
                  <a:pt x="1447800" y="368655"/>
                </a:lnTo>
                <a:lnTo>
                  <a:pt x="1447800" y="0"/>
                </a:lnTo>
                <a:lnTo>
                  <a:pt x="0" y="0"/>
                </a:lnTo>
                <a:lnTo>
                  <a:pt x="0" y="368655"/>
                </a:lnTo>
                <a:close/>
              </a:path>
            </a:pathLst>
          </a:custGeom>
          <a:solidFill>
            <a:srgbClr val="4472C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" name="Freeform 185"/>
          <p:cNvSpPr/>
          <p:nvPr/>
        </p:nvSpPr>
        <p:spPr>
          <a:xfrm>
            <a:off x="4951189" y="3667812"/>
            <a:ext cx="1174814" cy="276491"/>
          </a:xfrm>
          <a:custGeom>
            <a:avLst/>
            <a:gdLst/>
            <a:ahLst/>
            <a:cxnLst/>
            <a:rect l="0" t="0" r="0" b="0"/>
            <a:pathLst>
              <a:path w="1566418" h="368655">
                <a:moveTo>
                  <a:pt x="0" y="368655"/>
                </a:moveTo>
                <a:lnTo>
                  <a:pt x="1566418" y="368655"/>
                </a:lnTo>
                <a:lnTo>
                  <a:pt x="1566418" y="0"/>
                </a:lnTo>
                <a:lnTo>
                  <a:pt x="0" y="0"/>
                </a:lnTo>
                <a:lnTo>
                  <a:pt x="0" y="368655"/>
                </a:lnTo>
                <a:close/>
              </a:path>
            </a:pathLst>
          </a:custGeom>
          <a:solidFill>
            <a:srgbClr val="4472C4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" name="Freeform 186"/>
          <p:cNvSpPr/>
          <p:nvPr/>
        </p:nvSpPr>
        <p:spPr>
          <a:xfrm>
            <a:off x="3017996" y="3944294"/>
            <a:ext cx="847296" cy="276491"/>
          </a:xfrm>
          <a:custGeom>
            <a:avLst/>
            <a:gdLst/>
            <a:ahLst/>
            <a:cxnLst/>
            <a:rect l="0" t="0" r="0" b="0"/>
            <a:pathLst>
              <a:path w="1129728" h="368655">
                <a:moveTo>
                  <a:pt x="0" y="368655"/>
                </a:moveTo>
                <a:lnTo>
                  <a:pt x="1129728" y="368655"/>
                </a:lnTo>
                <a:lnTo>
                  <a:pt x="1129728" y="0"/>
                </a:lnTo>
                <a:lnTo>
                  <a:pt x="0" y="0"/>
                </a:lnTo>
                <a:lnTo>
                  <a:pt x="0" y="368655"/>
                </a:lnTo>
                <a:close/>
              </a:path>
            </a:pathLst>
          </a:custGeom>
          <a:solidFill>
            <a:srgbClr val="CFD5E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" name="Freeform 187"/>
          <p:cNvSpPr/>
          <p:nvPr/>
        </p:nvSpPr>
        <p:spPr>
          <a:xfrm>
            <a:off x="3865340" y="3944294"/>
            <a:ext cx="1085850" cy="276491"/>
          </a:xfrm>
          <a:custGeom>
            <a:avLst/>
            <a:gdLst/>
            <a:ahLst/>
            <a:cxnLst/>
            <a:rect l="0" t="0" r="0" b="0"/>
            <a:pathLst>
              <a:path w="1447800" h="368655">
                <a:moveTo>
                  <a:pt x="0" y="368655"/>
                </a:moveTo>
                <a:lnTo>
                  <a:pt x="1447800" y="368655"/>
                </a:lnTo>
                <a:lnTo>
                  <a:pt x="1447800" y="0"/>
                </a:lnTo>
                <a:lnTo>
                  <a:pt x="0" y="0"/>
                </a:lnTo>
                <a:lnTo>
                  <a:pt x="0" y="368655"/>
                </a:lnTo>
                <a:close/>
              </a:path>
            </a:pathLst>
          </a:custGeom>
          <a:solidFill>
            <a:srgbClr val="CFD5E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" name="Freeform 188"/>
          <p:cNvSpPr/>
          <p:nvPr/>
        </p:nvSpPr>
        <p:spPr>
          <a:xfrm>
            <a:off x="4951189" y="3944294"/>
            <a:ext cx="1174814" cy="276491"/>
          </a:xfrm>
          <a:custGeom>
            <a:avLst/>
            <a:gdLst/>
            <a:ahLst/>
            <a:cxnLst/>
            <a:rect l="0" t="0" r="0" b="0"/>
            <a:pathLst>
              <a:path w="1566418" h="368655">
                <a:moveTo>
                  <a:pt x="0" y="368655"/>
                </a:moveTo>
                <a:lnTo>
                  <a:pt x="1566418" y="368655"/>
                </a:lnTo>
                <a:lnTo>
                  <a:pt x="1566418" y="0"/>
                </a:lnTo>
                <a:lnTo>
                  <a:pt x="0" y="0"/>
                </a:lnTo>
                <a:lnTo>
                  <a:pt x="0" y="368655"/>
                </a:lnTo>
                <a:close/>
              </a:path>
            </a:pathLst>
          </a:custGeom>
          <a:solidFill>
            <a:srgbClr val="CFD5E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" name="Freeform 189"/>
          <p:cNvSpPr/>
          <p:nvPr/>
        </p:nvSpPr>
        <p:spPr>
          <a:xfrm>
            <a:off x="3017996" y="4220785"/>
            <a:ext cx="847296" cy="276492"/>
          </a:xfrm>
          <a:custGeom>
            <a:avLst/>
            <a:gdLst/>
            <a:ahLst/>
            <a:cxnLst/>
            <a:rect l="0" t="0" r="0" b="0"/>
            <a:pathLst>
              <a:path w="1129728" h="368656">
                <a:moveTo>
                  <a:pt x="0" y="368656"/>
                </a:moveTo>
                <a:lnTo>
                  <a:pt x="1129728" y="368656"/>
                </a:lnTo>
                <a:lnTo>
                  <a:pt x="1129728" y="0"/>
                </a:lnTo>
                <a:lnTo>
                  <a:pt x="0" y="0"/>
                </a:lnTo>
                <a:lnTo>
                  <a:pt x="0" y="368656"/>
                </a:lnTo>
                <a:close/>
              </a:path>
            </a:pathLst>
          </a:custGeom>
          <a:solidFill>
            <a:srgbClr val="E9EBF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" name="Freeform 190"/>
          <p:cNvSpPr/>
          <p:nvPr/>
        </p:nvSpPr>
        <p:spPr>
          <a:xfrm>
            <a:off x="3865340" y="4220785"/>
            <a:ext cx="1085850" cy="276492"/>
          </a:xfrm>
          <a:custGeom>
            <a:avLst/>
            <a:gdLst/>
            <a:ahLst/>
            <a:cxnLst/>
            <a:rect l="0" t="0" r="0" b="0"/>
            <a:pathLst>
              <a:path w="1447800" h="368656">
                <a:moveTo>
                  <a:pt x="0" y="368656"/>
                </a:moveTo>
                <a:lnTo>
                  <a:pt x="1447800" y="368656"/>
                </a:lnTo>
                <a:lnTo>
                  <a:pt x="1447800" y="0"/>
                </a:lnTo>
                <a:lnTo>
                  <a:pt x="0" y="0"/>
                </a:lnTo>
                <a:lnTo>
                  <a:pt x="0" y="368656"/>
                </a:lnTo>
                <a:close/>
              </a:path>
            </a:pathLst>
          </a:custGeom>
          <a:solidFill>
            <a:srgbClr val="E9EBF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" name="Freeform 191"/>
          <p:cNvSpPr/>
          <p:nvPr/>
        </p:nvSpPr>
        <p:spPr>
          <a:xfrm>
            <a:off x="4951189" y="4220785"/>
            <a:ext cx="1174814" cy="276492"/>
          </a:xfrm>
          <a:custGeom>
            <a:avLst/>
            <a:gdLst/>
            <a:ahLst/>
            <a:cxnLst/>
            <a:rect l="0" t="0" r="0" b="0"/>
            <a:pathLst>
              <a:path w="1566418" h="368656">
                <a:moveTo>
                  <a:pt x="0" y="368656"/>
                </a:moveTo>
                <a:lnTo>
                  <a:pt x="1566418" y="368656"/>
                </a:lnTo>
                <a:lnTo>
                  <a:pt x="1566418" y="0"/>
                </a:lnTo>
                <a:lnTo>
                  <a:pt x="0" y="0"/>
                </a:lnTo>
                <a:lnTo>
                  <a:pt x="0" y="368656"/>
                </a:lnTo>
                <a:close/>
              </a:path>
            </a:pathLst>
          </a:custGeom>
          <a:solidFill>
            <a:srgbClr val="E9EBF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" name="Freeform 192"/>
          <p:cNvSpPr/>
          <p:nvPr/>
        </p:nvSpPr>
        <p:spPr>
          <a:xfrm>
            <a:off x="3865340" y="3663031"/>
            <a:ext cx="0" cy="839009"/>
          </a:xfrm>
          <a:custGeom>
            <a:avLst/>
            <a:gdLst/>
            <a:ahLst/>
            <a:cxnLst/>
            <a:rect l="0" t="0" r="0" b="0"/>
            <a:pathLst>
              <a:path h="1118679">
                <a:moveTo>
                  <a:pt x="0" y="0"/>
                </a:moveTo>
                <a:lnTo>
                  <a:pt x="0" y="1118679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Freeform 193"/>
          <p:cNvSpPr/>
          <p:nvPr/>
        </p:nvSpPr>
        <p:spPr>
          <a:xfrm>
            <a:off x="4951190" y="3663031"/>
            <a:ext cx="0" cy="839009"/>
          </a:xfrm>
          <a:custGeom>
            <a:avLst/>
            <a:gdLst/>
            <a:ahLst/>
            <a:cxnLst/>
            <a:rect l="0" t="0" r="0" b="0"/>
            <a:pathLst>
              <a:path h="1118679">
                <a:moveTo>
                  <a:pt x="0" y="0"/>
                </a:moveTo>
                <a:lnTo>
                  <a:pt x="0" y="1118679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Freeform 194"/>
          <p:cNvSpPr/>
          <p:nvPr/>
        </p:nvSpPr>
        <p:spPr>
          <a:xfrm>
            <a:off x="3013234" y="3944303"/>
            <a:ext cx="3117533" cy="0"/>
          </a:xfrm>
          <a:custGeom>
            <a:avLst/>
            <a:gdLst/>
            <a:ahLst/>
            <a:cxnLst/>
            <a:rect l="0" t="0" r="0" b="0"/>
            <a:pathLst>
              <a:path w="4156710">
                <a:moveTo>
                  <a:pt x="0" y="0"/>
                </a:moveTo>
                <a:lnTo>
                  <a:pt x="4156710" y="0"/>
                </a:lnTo>
              </a:path>
            </a:pathLst>
          </a:custGeom>
          <a:noFill/>
          <a:ln w="381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" name="Freeform 195"/>
          <p:cNvSpPr/>
          <p:nvPr/>
        </p:nvSpPr>
        <p:spPr>
          <a:xfrm>
            <a:off x="3013234" y="4220785"/>
            <a:ext cx="3117533" cy="0"/>
          </a:xfrm>
          <a:custGeom>
            <a:avLst/>
            <a:gdLst/>
            <a:ahLst/>
            <a:cxnLst/>
            <a:rect l="0" t="0" r="0" b="0"/>
            <a:pathLst>
              <a:path w="4156710">
                <a:moveTo>
                  <a:pt x="0" y="0"/>
                </a:moveTo>
                <a:lnTo>
                  <a:pt x="4156710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" name="Freeform 196"/>
          <p:cNvSpPr/>
          <p:nvPr/>
        </p:nvSpPr>
        <p:spPr>
          <a:xfrm>
            <a:off x="3017996" y="3663031"/>
            <a:ext cx="0" cy="839009"/>
          </a:xfrm>
          <a:custGeom>
            <a:avLst/>
            <a:gdLst/>
            <a:ahLst/>
            <a:cxnLst/>
            <a:rect l="0" t="0" r="0" b="0"/>
            <a:pathLst>
              <a:path h="1118679">
                <a:moveTo>
                  <a:pt x="0" y="0"/>
                </a:moveTo>
                <a:lnTo>
                  <a:pt x="0" y="1118679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" name="Freeform 197"/>
          <p:cNvSpPr/>
          <p:nvPr/>
        </p:nvSpPr>
        <p:spPr>
          <a:xfrm>
            <a:off x="6126004" y="3663031"/>
            <a:ext cx="0" cy="839009"/>
          </a:xfrm>
          <a:custGeom>
            <a:avLst/>
            <a:gdLst/>
            <a:ahLst/>
            <a:cxnLst/>
            <a:rect l="0" t="0" r="0" b="0"/>
            <a:pathLst>
              <a:path h="1118679">
                <a:moveTo>
                  <a:pt x="0" y="0"/>
                </a:moveTo>
                <a:lnTo>
                  <a:pt x="0" y="1118679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Freeform 198"/>
          <p:cNvSpPr/>
          <p:nvPr/>
        </p:nvSpPr>
        <p:spPr>
          <a:xfrm>
            <a:off x="3013234" y="3667793"/>
            <a:ext cx="3117533" cy="0"/>
          </a:xfrm>
          <a:custGeom>
            <a:avLst/>
            <a:gdLst/>
            <a:ahLst/>
            <a:cxnLst/>
            <a:rect l="0" t="0" r="0" b="0"/>
            <a:pathLst>
              <a:path w="4156710">
                <a:moveTo>
                  <a:pt x="0" y="0"/>
                </a:moveTo>
                <a:lnTo>
                  <a:pt x="4156710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Freeform 199"/>
          <p:cNvSpPr/>
          <p:nvPr/>
        </p:nvSpPr>
        <p:spPr>
          <a:xfrm>
            <a:off x="3013234" y="4497277"/>
            <a:ext cx="3117533" cy="0"/>
          </a:xfrm>
          <a:custGeom>
            <a:avLst/>
            <a:gdLst/>
            <a:ahLst/>
            <a:cxnLst/>
            <a:rect l="0" t="0" r="0" b="0"/>
            <a:pathLst>
              <a:path w="4156710">
                <a:moveTo>
                  <a:pt x="0" y="0"/>
                </a:moveTo>
                <a:lnTo>
                  <a:pt x="4156710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" name="Freeform 200"/>
          <p:cNvSpPr/>
          <p:nvPr/>
        </p:nvSpPr>
        <p:spPr>
          <a:xfrm>
            <a:off x="5480685" y="1"/>
            <a:ext cx="3663315" cy="625221"/>
          </a:xfrm>
          <a:custGeom>
            <a:avLst/>
            <a:gdLst/>
            <a:ahLst/>
            <a:cxnLst/>
            <a:rect l="0" t="0" r="0" b="0"/>
            <a:pathLst>
              <a:path w="4884420" h="833628">
                <a:moveTo>
                  <a:pt x="0" y="833628"/>
                </a:moveTo>
                <a:lnTo>
                  <a:pt x="4884420" y="833628"/>
                </a:lnTo>
                <a:lnTo>
                  <a:pt x="4884420" y="0"/>
                </a:lnTo>
                <a:lnTo>
                  <a:pt x="0" y="0"/>
                </a:lnTo>
                <a:lnTo>
                  <a:pt x="0" y="833628"/>
                </a:lnTo>
                <a:close/>
              </a:path>
            </a:pathLst>
          </a:custGeom>
          <a:solidFill>
            <a:srgbClr val="DCDEE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1" name="Picture 10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3792474" cy="1118997"/>
          </a:xfrm>
          <a:prstGeom prst="rect">
            <a:avLst/>
          </a:prstGeom>
          <a:noFill/>
        </p:spPr>
      </p:pic>
      <p:sp>
        <p:nvSpPr>
          <p:cNvPr id="202" name="Rectangle 202"/>
          <p:cNvSpPr/>
          <p:nvPr/>
        </p:nvSpPr>
        <p:spPr>
          <a:xfrm>
            <a:off x="3087053" y="3699987"/>
            <a:ext cx="3136756" cy="7720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034795">
              <a:tabLst>
                <a:tab pos="2036349" algn="l"/>
              </a:tabLst>
            </a:pPr>
            <a:r>
              <a:rPr lang="en-US" b="1" dirty="0">
                <a:solidFill>
                  <a:srgbClr val="FFFFFF"/>
                </a:solidFill>
                <a:latin typeface="Calibri-Bold"/>
              </a:rPr>
              <a:t>Si</a:t>
            </a:r>
            <a:r>
              <a:rPr lang="en-US" b="1" spc="-22" dirty="0">
                <a:solidFill>
                  <a:srgbClr val="FFFFFF"/>
                </a:solidFill>
                <a:latin typeface="Calibri-Bold"/>
              </a:rPr>
              <a:t>z</a:t>
            </a:r>
            <a:r>
              <a:rPr lang="en-US" b="1" dirty="0">
                <a:solidFill>
                  <a:srgbClr val="FFFFFF"/>
                </a:solidFill>
                <a:latin typeface="Calibri-Bold"/>
              </a:rPr>
              <a:t>e</a:t>
            </a:r>
            <a:r>
              <a:rPr lang="en-US" b="1" spc="-18" dirty="0">
                <a:solidFill>
                  <a:srgbClr val="FFFFFF"/>
                </a:solidFill>
                <a:latin typeface="Calibri-Bold"/>
              </a:rPr>
              <a:t> </a:t>
            </a:r>
            <a:r>
              <a:rPr lang="en-US" b="1" spc="-10" dirty="0">
                <a:solidFill>
                  <a:srgbClr val="FFFFFF"/>
                </a:solidFill>
                <a:latin typeface="Calibri-Bold"/>
              </a:rPr>
              <a:t>a</a:t>
            </a:r>
            <a:r>
              <a:rPr lang="en-US" b="1" dirty="0">
                <a:solidFill>
                  <a:srgbClr val="FFFFFF"/>
                </a:solidFill>
                <a:latin typeface="Calibri-Bold"/>
              </a:rPr>
              <a:t>t 3 m	Si</a:t>
            </a:r>
            <a:r>
              <a:rPr lang="en-US" b="1" spc="-22" dirty="0">
                <a:solidFill>
                  <a:srgbClr val="FFFFFF"/>
                </a:solidFill>
                <a:latin typeface="Calibri-Bold"/>
              </a:rPr>
              <a:t>z</a:t>
            </a:r>
            <a:r>
              <a:rPr lang="en-US" b="1" dirty="0">
                <a:solidFill>
                  <a:srgbClr val="FFFFFF"/>
                </a:solidFill>
                <a:latin typeface="Calibri-Bold"/>
              </a:rPr>
              <a:t>e</a:t>
            </a:r>
            <a:r>
              <a:rPr lang="en-US" b="1" spc="-18" dirty="0">
                <a:solidFill>
                  <a:srgbClr val="FFFFFF"/>
                </a:solidFill>
                <a:latin typeface="Calibri-Bold"/>
              </a:rPr>
              <a:t> </a:t>
            </a:r>
            <a:r>
              <a:rPr lang="en-US" b="1" spc="-10" dirty="0">
                <a:solidFill>
                  <a:srgbClr val="FFFFFF"/>
                </a:solidFill>
                <a:latin typeface="Calibri-Bold"/>
              </a:rPr>
              <a:t>a</a:t>
            </a:r>
            <a:r>
              <a:rPr lang="en-US" b="1" dirty="0">
                <a:solidFill>
                  <a:srgbClr val="FFFFFF"/>
                </a:solidFill>
                <a:latin typeface="Calibri-Bold"/>
              </a:rPr>
              <a:t>t 100 m</a:t>
            </a:r>
          </a:p>
          <a:p>
            <a:pPr>
              <a:lnSpc>
                <a:spcPts val="2177"/>
              </a:lnSpc>
              <a:tabLst>
                <a:tab pos="1264538" algn="l"/>
                <a:tab pos="2396394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Gaussian	0.8 mm	240 mm</a:t>
            </a:r>
          </a:p>
          <a:p>
            <a:pPr>
              <a:lnSpc>
                <a:spcPts val="2177"/>
              </a:lnSpc>
              <a:tabLst>
                <a:tab pos="1170812" algn="l"/>
                <a:tab pos="2432971" algn="l"/>
              </a:tabLst>
            </a:pPr>
            <a:r>
              <a:rPr lang="en-US" sz="1352" b="1" dirty="0">
                <a:solidFill>
                  <a:srgbClr val="000000"/>
                </a:solidFill>
                <a:latin typeface="Calibri-Bold"/>
              </a:rPr>
              <a:t>SLB	</a:t>
            </a:r>
            <a:r>
              <a:rPr lang="en-US" sz="1352" b="1" dirty="0">
                <a:solidFill>
                  <a:srgbClr val="548235"/>
                </a:solidFill>
                <a:latin typeface="Calibri-Bold"/>
              </a:rPr>
              <a:t>0.01 mm	1.</a:t>
            </a:r>
            <a:r>
              <a:rPr lang="en-US" sz="1352" b="1" spc="304" dirty="0">
                <a:solidFill>
                  <a:srgbClr val="548235"/>
                </a:solidFill>
                <a:latin typeface="Calibri-Bold"/>
              </a:rPr>
              <a:t>2</a:t>
            </a:r>
            <a:r>
              <a:rPr lang="en-US" sz="1352" b="1" dirty="0">
                <a:solidFill>
                  <a:srgbClr val="548235"/>
                </a:solidFill>
                <a:latin typeface="Calibri-Bold"/>
              </a:rPr>
              <a:t>mm</a:t>
            </a:r>
          </a:p>
        </p:txBody>
      </p:sp>
      <p:sp>
        <p:nvSpPr>
          <p:cNvPr id="203" name="Rectangle 203"/>
          <p:cNvSpPr/>
          <p:nvPr/>
        </p:nvSpPr>
        <p:spPr>
          <a:xfrm>
            <a:off x="6267069" y="63331"/>
            <a:ext cx="2065950" cy="3697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403" b="1" dirty="0">
                <a:solidFill>
                  <a:srgbClr val="000000"/>
                </a:solidFill>
                <a:latin typeface="Arial"/>
              </a:rPr>
              <a:t>AD</a:t>
            </a:r>
            <a:r>
              <a:rPr lang="en-US" sz="2403" b="1" spc="-179" dirty="0">
                <a:solidFill>
                  <a:srgbClr val="000000"/>
                </a:solidFill>
                <a:latin typeface="Arial"/>
              </a:rPr>
              <a:t>V</a:t>
            </a:r>
            <a:r>
              <a:rPr lang="en-US" sz="2403" b="1" dirty="0">
                <a:solidFill>
                  <a:srgbClr val="000000"/>
                </a:solidFill>
                <a:latin typeface="Arial"/>
              </a:rPr>
              <a:t>AN</a:t>
            </a:r>
            <a:r>
              <a:rPr lang="en-US" sz="2403" b="1" spc="-179" dirty="0">
                <a:solidFill>
                  <a:srgbClr val="000000"/>
                </a:solidFill>
                <a:latin typeface="Arial"/>
              </a:rPr>
              <a:t>T</a:t>
            </a:r>
            <a:r>
              <a:rPr lang="en-US" sz="2403" b="1" dirty="0">
                <a:solidFill>
                  <a:srgbClr val="000000"/>
                </a:solidFill>
                <a:latin typeface="Arial"/>
              </a:rPr>
              <a:t>AGES</a:t>
            </a:r>
          </a:p>
        </p:txBody>
      </p:sp>
    </p:spTree>
    <p:extLst>
      <p:ext uri="{BB962C8B-B14F-4D97-AF65-F5344CB8AC3E}">
        <p14:creationId xmlns:p14="http://schemas.microsoft.com/office/powerpoint/2010/main" val="3907090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Opportunities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detailed design of FCC-</a:t>
            </a:r>
            <a:r>
              <a:rPr lang="en-US" dirty="0" err="1"/>
              <a:t>ee</a:t>
            </a:r>
            <a:r>
              <a:rPr lang="en-US" dirty="0"/>
              <a:t> is just at the beginning, many opportunities will appear in the next years</a:t>
            </a:r>
          </a:p>
          <a:p>
            <a:pPr marL="585900" lvl="1" indent="-342900"/>
            <a:endParaRPr lang="en-US" dirty="0"/>
          </a:p>
          <a:p>
            <a:pPr marL="585900" lvl="1" indent="-342900"/>
            <a:r>
              <a:rPr lang="en-US" dirty="0"/>
              <a:t>Beam Instrumentation</a:t>
            </a:r>
          </a:p>
          <a:p>
            <a:pPr marL="585900" lvl="1" indent="-342900"/>
            <a:r>
              <a:rPr lang="en-US" dirty="0"/>
              <a:t>Dumps &amp; Collimators</a:t>
            </a:r>
          </a:p>
          <a:p>
            <a:pPr marL="585900" lvl="1" indent="-342900"/>
            <a:r>
              <a:rPr lang="en-US" dirty="0"/>
              <a:t>Injection/extraction</a:t>
            </a:r>
          </a:p>
          <a:p>
            <a:pPr marL="585900" lvl="1" indent="-342900"/>
            <a:r>
              <a:rPr lang="en-US" dirty="0"/>
              <a:t>Mitigation of Radiation to Electronics</a:t>
            </a:r>
          </a:p>
          <a:p>
            <a:pPr marL="585900" lvl="1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Opportunities may exist as well in </a:t>
            </a:r>
          </a:p>
          <a:p>
            <a:pPr marL="585900" lvl="1" indent="-342900"/>
            <a:r>
              <a:rPr lang="en-US" dirty="0"/>
              <a:t>Organization topics, e.g. quality &amp; project management</a:t>
            </a:r>
            <a:endParaRPr lang="en-GB" dirty="0"/>
          </a:p>
          <a:p>
            <a:pPr marL="585900" lvl="1" indent="-342900"/>
            <a:r>
              <a:rPr lang="en-US" dirty="0"/>
              <a:t>Engineering support, e.g. creating and implementing a vision for the design and operation of a machine that will run in 20 years from now:  Digital twins, remote control and maintenance, spare management etc…</a:t>
            </a:r>
          </a:p>
        </p:txBody>
      </p:sp>
    </p:spTree>
    <p:extLst>
      <p:ext uri="{BB962C8B-B14F-4D97-AF65-F5344CB8AC3E}">
        <p14:creationId xmlns:p14="http://schemas.microsoft.com/office/powerpoint/2010/main" val="872926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E66767-4BA5-4244-B1F5-4FD4543BE7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>
                <a:solidFill>
                  <a:srgbClr val="000000"/>
                </a:solidFill>
                <a:ea typeface="Geneva" pitchFamily="121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srgbClr val="000000"/>
              </a:solidFill>
              <a:ea typeface="Geneva" pitchFamily="121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767C54-E916-4940-B67B-A320B85F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Technical R&amp;D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1A5ED-D944-4D2B-A778-9C83C35A9C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932691"/>
            <a:ext cx="8233348" cy="36856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Technical R&amp;D program will cover Baseline and Options R&amp;D </a:t>
            </a:r>
          </a:p>
          <a:p>
            <a:r>
              <a:rPr lang="en-US" dirty="0"/>
              <a:t>The goal is to have all of the critical prototyping completed before a construction start in 2028.  These include items that are: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highlight>
                  <a:srgbClr val="FFFF00"/>
                </a:highlight>
              </a:rPr>
              <a:t>Long-lead</a:t>
            </a:r>
            <a:r>
              <a:rPr lang="en-US" sz="1500" dirty="0"/>
              <a:t>, therefore must be started early, e.g. SRF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highlight>
                  <a:srgbClr val="FFFF00"/>
                </a:highlight>
              </a:rPr>
              <a:t>Technically challenging</a:t>
            </a:r>
            <a:r>
              <a:rPr lang="en-US" sz="1500" dirty="0"/>
              <a:t>, therefore early prototyping is required, e.g. IR magnets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highlight>
                  <a:srgbClr val="FFFF00"/>
                </a:highlight>
              </a:rPr>
              <a:t>Large quantity/cost</a:t>
            </a:r>
            <a:r>
              <a:rPr lang="en-US" sz="1500" dirty="0"/>
              <a:t>, therefore value engineering is needed, e.g. arc cell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highlight>
                  <a:srgbClr val="FFFF00"/>
                </a:highlight>
              </a:rPr>
              <a:t>Broad impact on downstream systems</a:t>
            </a:r>
            <a:r>
              <a:rPr lang="en-US" sz="1500" dirty="0"/>
              <a:t>, therefore results are needed to support other calculations/designs/costing, e.g. tapering design or MPS systems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highlight>
                  <a:srgbClr val="FFFF00"/>
                </a:highlight>
              </a:rPr>
              <a:t>Alternatives</a:t>
            </a:r>
            <a:r>
              <a:rPr lang="en-US" sz="1500" dirty="0"/>
              <a:t> that could have significant impact on performance or cost</a:t>
            </a:r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r>
              <a:rPr lang="en-US" dirty="0"/>
              <a:t>There are a few Technical R&amp;D items that could have large impact on the Design Study such as tapering, HTS magnets, and 600 MHz RF design.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64DB3-95BE-4CA7-8181-84A28116BC1D}"/>
              </a:ext>
            </a:extLst>
          </p:cNvPr>
          <p:cNvSpPr txBox="1"/>
          <p:nvPr/>
        </p:nvSpPr>
        <p:spPr>
          <a:xfrm>
            <a:off x="5220072" y="4803998"/>
            <a:ext cx="31683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Courtesy T. Raubenheimer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47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RadioFrequency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855075" y="95250"/>
            <a:ext cx="288925" cy="169863"/>
          </a:xfr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613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293182" y="185394"/>
            <a:ext cx="7710662" cy="536880"/>
          </a:xfrm>
          <a:prstGeom prst="rect">
            <a:avLst/>
          </a:prstGeom>
        </p:spPr>
        <p:txBody>
          <a:bodyPr vert="horz" lIns="34289" tIns="34289" rIns="34289" bIns="34289" anchor="ctr">
            <a:normAutofit fontScale="97500"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094" kern="12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82186">
              <a:defRPr/>
            </a:pPr>
            <a:r>
              <a:rPr lang="en-GB" sz="2400" dirty="0">
                <a:solidFill>
                  <a:srgbClr val="DDDDDD">
                    <a:lumMod val="25000"/>
                  </a:srgbClr>
                </a:solidFill>
              </a:rPr>
              <a:t>FCC_ee: cavities numbers (incl. booster)</a:t>
            </a:r>
            <a:endParaRPr lang="fr-BE" sz="2400" dirty="0">
              <a:solidFill>
                <a:srgbClr val="DDDDDD">
                  <a:lumMod val="25000"/>
                </a:srgbClr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844596" y="4550258"/>
            <a:ext cx="390683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>
                <a:solidFill>
                  <a:srgbClr val="FF0000"/>
                </a:solidFill>
              </a:rPr>
              <a:t> ----  </a:t>
            </a:r>
            <a:r>
              <a:rPr lang="en-GB" sz="1050" dirty="0">
                <a:ln w="0"/>
                <a:solidFill>
                  <a:srgbClr val="FF0000"/>
                </a:solidFill>
              </a:rPr>
              <a:t>large numbers of cavities favours Nb/Cu technology  ---</a:t>
            </a:r>
          </a:p>
          <a:p>
            <a:r>
              <a:rPr lang="en-GB" sz="1050" dirty="0">
                <a:ln w="0"/>
                <a:solidFill>
                  <a:srgbClr val="FF0000"/>
                </a:solidFill>
              </a:rPr>
              <a:t> ----    + 20 % at 400 MHz compare to CDR  !!                        ---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375697" y="2512071"/>
            <a:ext cx="4345916" cy="10598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354343" y="3496104"/>
            <a:ext cx="4361306" cy="1"/>
          </a:xfrm>
          <a:prstGeom prst="straightConnector1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06354" y="1531577"/>
            <a:ext cx="4815917" cy="960065"/>
            <a:chOff x="1056318" y="2048086"/>
            <a:chExt cx="6421222" cy="1280087"/>
          </a:xfrm>
        </p:grpSpPr>
        <p:sp>
          <p:nvSpPr>
            <p:cNvPr id="42" name="Rectangle 41"/>
            <p:cNvSpPr/>
            <p:nvPr/>
          </p:nvSpPr>
          <p:spPr>
            <a:xfrm>
              <a:off x="1056318" y="2403751"/>
              <a:ext cx="877163" cy="52322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Baseline</a:t>
              </a:r>
            </a:p>
            <a:p>
              <a:r>
                <a:rPr lang="en-US" sz="105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(CDR)</a:t>
              </a:r>
              <a:endParaRPr lang="en-GB" sz="12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862995" y="2589985"/>
              <a:ext cx="1614545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408 </a:t>
              </a:r>
              <a:r>
                <a:rPr lang="en-GB" sz="10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cav</a:t>
              </a:r>
              <a:r>
                <a:rPr lang="en-GB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/ 102 CM</a:t>
              </a:r>
              <a:endParaRPr lang="en-GB" sz="105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02976" y="2141722"/>
              <a:ext cx="2056973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 cell ELL_400 (Nb/Cu)</a:t>
              </a:r>
              <a:endParaRPr lang="en-GB" sz="12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62995" y="3020397"/>
              <a:ext cx="1614545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852 </a:t>
              </a:r>
              <a:r>
                <a:rPr lang="en-GB" sz="10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cav</a:t>
              </a:r>
              <a:r>
                <a:rPr lang="en-GB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/ 213 CM</a:t>
              </a:r>
              <a:endParaRPr lang="en-GB" sz="105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62995" y="2157111"/>
              <a:ext cx="1514089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104 </a:t>
              </a:r>
              <a:r>
                <a:rPr lang="en-GB" sz="10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cav</a:t>
              </a:r>
              <a:r>
                <a:rPr lang="en-GB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/ 26 CM</a:t>
              </a:r>
              <a:endParaRPr lang="en-GB" sz="105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402976" y="2574595"/>
              <a:ext cx="2146741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 cells ELL_400 (Nb/Cu)</a:t>
              </a:r>
              <a:endParaRPr lang="en-GB" sz="12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402976" y="3005008"/>
              <a:ext cx="2247197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 cells ELL_800 (bulk Nb)</a:t>
              </a:r>
              <a:endParaRPr lang="en-GB" sz="12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7651" y="2048086"/>
              <a:ext cx="520275" cy="49504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5065" y="2496425"/>
              <a:ext cx="592852" cy="464119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296" y="3046332"/>
              <a:ext cx="256996" cy="2055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5350147" y="1765527"/>
            <a:ext cx="3645000" cy="7155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GB" sz="1050" dirty="0" err="1">
                <a:solidFill>
                  <a:schemeClr val="accent5"/>
                </a:solidFill>
              </a:rPr>
              <a:t>ELL_Large</a:t>
            </a:r>
            <a:r>
              <a:rPr lang="en-GB" sz="1050" dirty="0">
                <a:solidFill>
                  <a:schemeClr val="accent5"/>
                </a:solidFill>
              </a:rPr>
              <a:t> </a:t>
            </a:r>
            <a:r>
              <a:rPr lang="en-GB" sz="1050" dirty="0" err="1">
                <a:solidFill>
                  <a:schemeClr val="accent5"/>
                </a:solidFill>
              </a:rPr>
              <a:t>mono_cells</a:t>
            </a:r>
            <a:r>
              <a:rPr lang="en-GB" sz="1050" dirty="0">
                <a:solidFill>
                  <a:schemeClr val="accent5"/>
                </a:solidFill>
              </a:rPr>
              <a:t>  &gt; 10 MV/m</a:t>
            </a:r>
          </a:p>
          <a:p>
            <a:r>
              <a:rPr lang="en-US" sz="1050" dirty="0" err="1">
                <a:solidFill>
                  <a:schemeClr val="accent5"/>
                </a:solidFill>
              </a:rPr>
              <a:t>ELL_Large</a:t>
            </a:r>
            <a:r>
              <a:rPr lang="en-US" sz="1050" dirty="0">
                <a:solidFill>
                  <a:schemeClr val="accent5"/>
                </a:solidFill>
              </a:rPr>
              <a:t> </a:t>
            </a:r>
            <a:r>
              <a:rPr lang="en-US" sz="1050" dirty="0" err="1">
                <a:solidFill>
                  <a:schemeClr val="accent5"/>
                </a:solidFill>
              </a:rPr>
              <a:t>multi_cells</a:t>
            </a:r>
            <a:r>
              <a:rPr lang="en-US" sz="1050" dirty="0">
                <a:solidFill>
                  <a:schemeClr val="accent5"/>
                </a:solidFill>
              </a:rPr>
              <a:t>: FCC phase 3 (need large infrastructure) </a:t>
            </a:r>
          </a:p>
          <a:p>
            <a:r>
              <a:rPr lang="en-US" sz="1050" dirty="0">
                <a:solidFill>
                  <a:schemeClr val="accent5"/>
                </a:solidFill>
              </a:rPr>
              <a:t>Bulk Nb Ell_800: mature technology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19978" y="618103"/>
            <a:ext cx="6578290" cy="803536"/>
            <a:chOff x="2426637" y="899443"/>
            <a:chExt cx="8771053" cy="1071381"/>
          </a:xfrm>
        </p:grpSpPr>
        <p:grpSp>
          <p:nvGrpSpPr>
            <p:cNvPr id="2" name="Group 1"/>
            <p:cNvGrpSpPr/>
            <p:nvPr/>
          </p:nvGrpSpPr>
          <p:grpSpPr>
            <a:xfrm>
              <a:off x="2426637" y="899443"/>
              <a:ext cx="8771053" cy="1071381"/>
              <a:chOff x="2426637" y="899443"/>
              <a:chExt cx="8771053" cy="107138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6637" y="899443"/>
                <a:ext cx="7396525" cy="1071381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455333" y="1572361"/>
                <a:ext cx="1742357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dirty="0"/>
                  <a:t>time (operation years)</a:t>
                </a:r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>
              <a:off x="8891632" y="1826949"/>
              <a:ext cx="1164366" cy="230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ight Bracket 22"/>
          <p:cNvSpPr/>
          <p:nvPr/>
        </p:nvSpPr>
        <p:spPr>
          <a:xfrm>
            <a:off x="4811065" y="1641433"/>
            <a:ext cx="113306" cy="2743200"/>
          </a:xfrm>
          <a:prstGeom prst="rightBracke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20" name="Group 19"/>
          <p:cNvGrpSpPr/>
          <p:nvPr/>
        </p:nvGrpSpPr>
        <p:grpSpPr>
          <a:xfrm>
            <a:off x="151487" y="2592165"/>
            <a:ext cx="4699782" cy="665157"/>
            <a:chOff x="983162" y="3462208"/>
            <a:chExt cx="6266375" cy="886877"/>
          </a:xfrm>
        </p:grpSpPr>
        <p:sp>
          <p:nvSpPr>
            <p:cNvPr id="44" name="Rectangle 43"/>
            <p:cNvSpPr/>
            <p:nvPr/>
          </p:nvSpPr>
          <p:spPr>
            <a:xfrm>
              <a:off x="983162" y="3758475"/>
              <a:ext cx="1244785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SWELL_600 </a:t>
              </a:r>
              <a:endParaRPr lang="en-GB" sz="1200" dirty="0">
                <a:ln w="0"/>
                <a:solidFill>
                  <a:srgbClr val="FF0000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312529" y="3565363"/>
              <a:ext cx="836555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668 </a:t>
              </a:r>
              <a:r>
                <a:rPr lang="en-GB" sz="10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cav</a:t>
              </a:r>
              <a:endParaRPr lang="en-GB" sz="105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312529" y="4025919"/>
              <a:ext cx="937008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1150 </a:t>
              </a:r>
              <a:r>
                <a:rPr lang="en-GB" sz="10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cav</a:t>
              </a:r>
              <a:endParaRPr lang="en-GB" sz="105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428620" y="3549973"/>
              <a:ext cx="2435282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 cells SWELL_600 (Nb/Cu)</a:t>
              </a:r>
              <a:endParaRPr lang="en-GB" sz="12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428620" y="4010530"/>
              <a:ext cx="3074345" cy="338555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 cells ELL_600 (bulk Nb or Nb/Cu)</a:t>
              </a:r>
              <a:r>
                <a:rPr lang="en-GB" sz="1200" dirty="0">
                  <a:solidFill>
                    <a:srgbClr val="FF0000"/>
                  </a:solidFill>
                </a:rPr>
                <a:t> </a:t>
              </a:r>
              <a:endParaRPr lang="en-GB" sz="1013" dirty="0">
                <a:ln w="0"/>
                <a:solidFill>
                  <a:srgbClr val="FF0000"/>
                </a:solidFill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07365" y="3462208"/>
              <a:ext cx="565524" cy="44144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19142" y="4020940"/>
              <a:ext cx="271589" cy="28536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60622" y="4008827"/>
              <a:ext cx="283571" cy="29382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84259" y="3625522"/>
            <a:ext cx="4636957" cy="599654"/>
            <a:chOff x="1026857" y="4840013"/>
            <a:chExt cx="6182609" cy="799538"/>
          </a:xfrm>
        </p:grpSpPr>
        <p:sp>
          <p:nvSpPr>
            <p:cNvPr id="43" name="Rectangle 42"/>
            <p:cNvSpPr/>
            <p:nvPr/>
          </p:nvSpPr>
          <p:spPr>
            <a:xfrm>
              <a:off x="1026857" y="5043469"/>
              <a:ext cx="956245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ELL_600 </a:t>
              </a:r>
              <a:endParaRPr lang="en-GB" sz="1200" dirty="0">
                <a:ln w="0"/>
                <a:solidFill>
                  <a:srgbClr val="FF0000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272458" y="4884278"/>
              <a:ext cx="836555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668 </a:t>
              </a:r>
              <a:r>
                <a:rPr lang="en-GB" sz="10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cav</a:t>
              </a:r>
              <a:endParaRPr lang="en-GB" sz="105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272458" y="5314690"/>
              <a:ext cx="937008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1150 </a:t>
              </a:r>
              <a:r>
                <a:rPr lang="en-GB" sz="10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cav</a:t>
              </a:r>
              <a:endParaRPr lang="en-GB" sz="105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370384" y="4868889"/>
              <a:ext cx="2146741" cy="307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 cells ELL_600 (Nb/Cu)</a:t>
              </a:r>
              <a:endParaRPr lang="en-GB" sz="12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370384" y="5299301"/>
              <a:ext cx="3074345" cy="33855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en-GB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 cells ELL_600 (bulk Nb or Nb/Cu)</a:t>
              </a:r>
              <a:r>
                <a:rPr lang="en-GB" sz="1200" dirty="0">
                  <a:solidFill>
                    <a:srgbClr val="FF0000"/>
                  </a:solidFill>
                </a:rPr>
                <a:t> </a:t>
              </a:r>
              <a:endParaRPr lang="en-GB" sz="1013" dirty="0">
                <a:ln w="0"/>
                <a:solidFill>
                  <a:srgbClr val="FF0000"/>
                </a:solidFill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1624" y="4840013"/>
              <a:ext cx="250737" cy="35323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77761" y="5354187"/>
              <a:ext cx="271589" cy="28536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95022" y="5342075"/>
              <a:ext cx="283571" cy="293821"/>
            </a:xfrm>
            <a:prstGeom prst="rect">
              <a:avLst/>
            </a:prstGeom>
          </p:spPr>
        </p:pic>
      </p:grpSp>
      <p:sp>
        <p:nvSpPr>
          <p:cNvPr id="55" name="Rectangle 54"/>
          <p:cNvSpPr/>
          <p:nvPr/>
        </p:nvSpPr>
        <p:spPr>
          <a:xfrm>
            <a:off x="5350147" y="2685643"/>
            <a:ext cx="3645000" cy="7155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GB" sz="1050" dirty="0">
                <a:solidFill>
                  <a:schemeClr val="accent5"/>
                </a:solidFill>
              </a:rPr>
              <a:t>SWELL_1.3: demonstrate </a:t>
            </a:r>
            <a:r>
              <a:rPr lang="en-GB" sz="1050" dirty="0" err="1">
                <a:solidFill>
                  <a:schemeClr val="accent5"/>
                </a:solidFill>
              </a:rPr>
              <a:t>E</a:t>
            </a:r>
            <a:r>
              <a:rPr lang="en-GB" sz="1050" baseline="-25000" dirty="0" err="1">
                <a:solidFill>
                  <a:schemeClr val="accent5"/>
                </a:solidFill>
              </a:rPr>
              <a:t>acc</a:t>
            </a:r>
            <a:r>
              <a:rPr lang="en-GB" sz="1050" dirty="0">
                <a:solidFill>
                  <a:schemeClr val="accent5"/>
                </a:solidFill>
              </a:rPr>
              <a:t> </a:t>
            </a:r>
            <a:endParaRPr lang="en-GB" sz="1050" baseline="-25000" dirty="0">
              <a:solidFill>
                <a:schemeClr val="accent5"/>
              </a:solidFill>
            </a:endParaRPr>
          </a:p>
          <a:p>
            <a:r>
              <a:rPr lang="en-GB" sz="1050" dirty="0">
                <a:solidFill>
                  <a:schemeClr val="accent5"/>
                </a:solidFill>
              </a:rPr>
              <a:t>SWELL_600: </a:t>
            </a:r>
            <a:r>
              <a:rPr lang="en-US" sz="1050" dirty="0">
                <a:solidFill>
                  <a:schemeClr val="accent5"/>
                </a:solidFill>
              </a:rPr>
              <a:t>~ 16MV/m, + HOM power extraction (in CTD)</a:t>
            </a:r>
          </a:p>
          <a:p>
            <a:r>
              <a:rPr lang="en-US" sz="1050" dirty="0">
                <a:solidFill>
                  <a:schemeClr val="accent5"/>
                </a:solidFill>
              </a:rPr>
              <a:t>SWELL_600 for high energy ? (instead of 4 cells)</a:t>
            </a:r>
          </a:p>
          <a:p>
            <a:r>
              <a:rPr lang="en-US" sz="1050" dirty="0">
                <a:solidFill>
                  <a:schemeClr val="accent5"/>
                </a:solidFill>
              </a:rPr>
              <a:t>ELL_600 Nb/Cu competitive to bulk Nb? </a:t>
            </a:r>
            <a:endParaRPr lang="en-US" sz="105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350147" y="3740893"/>
            <a:ext cx="364500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GB" sz="1050" dirty="0">
                <a:solidFill>
                  <a:schemeClr val="accent5"/>
                </a:solidFill>
              </a:rPr>
              <a:t>ELL_600: impact on Z-H performance? (reduced beam current?)</a:t>
            </a:r>
          </a:p>
          <a:p>
            <a:r>
              <a:rPr lang="en-US" sz="1050" dirty="0">
                <a:solidFill>
                  <a:schemeClr val="accent5"/>
                </a:solidFill>
              </a:rPr>
              <a:t>ELL _600 MHz: ~ bulk Nb performance</a:t>
            </a:r>
            <a:endParaRPr lang="en-GB" sz="1050" dirty="0">
              <a:solidFill>
                <a:schemeClr val="accent5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056008" y="1978747"/>
            <a:ext cx="190753" cy="8629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6" name="Right Arrow 65"/>
          <p:cNvSpPr/>
          <p:nvPr/>
        </p:nvSpPr>
        <p:spPr>
          <a:xfrm>
            <a:off x="5056008" y="2932518"/>
            <a:ext cx="190753" cy="8629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8" name="Right Arrow 67"/>
          <p:cNvSpPr/>
          <p:nvPr/>
        </p:nvSpPr>
        <p:spPr>
          <a:xfrm>
            <a:off x="5056008" y="3886287"/>
            <a:ext cx="190753" cy="8629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1398" y="4237937"/>
            <a:ext cx="2407926" cy="84845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A6165DF-9A11-4CCC-9A65-EC76BCDF5E77}"/>
              </a:ext>
            </a:extLst>
          </p:cNvPr>
          <p:cNvSpPr txBox="1"/>
          <p:nvPr/>
        </p:nvSpPr>
        <p:spPr>
          <a:xfrm>
            <a:off x="7172647" y="398530"/>
            <a:ext cx="19713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Courtesy O. Brunner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63117" y="267494"/>
            <a:ext cx="7710662" cy="536880"/>
          </a:xfrm>
          <a:prstGeom prst="rect">
            <a:avLst/>
          </a:prstGeom>
        </p:spPr>
        <p:txBody>
          <a:bodyPr vert="horz" lIns="34289" tIns="34289" rIns="34289" bIns="34289" anchor="ctr">
            <a:normAutofit fontScale="97500"/>
          </a:bodyPr>
          <a:lstStyle>
            <a:lvl1pPr algn="l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094" kern="12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82186">
              <a:defRPr/>
            </a:pPr>
            <a:r>
              <a:rPr lang="en-GB" sz="2400" dirty="0">
                <a:solidFill>
                  <a:srgbClr val="DDDDDD">
                    <a:lumMod val="25000"/>
                  </a:srgbClr>
                </a:solidFill>
              </a:rPr>
              <a:t>O</a:t>
            </a:r>
            <a:r>
              <a:rPr lang="en-GB" sz="2400" dirty="0" err="1">
                <a:solidFill>
                  <a:srgbClr val="DDDDDD">
                    <a:lumMod val="25000"/>
                  </a:srgbClr>
                </a:solidFill>
              </a:rPr>
              <a:t>ptions</a:t>
            </a:r>
            <a:r>
              <a:rPr lang="en-GB" sz="2400" dirty="0">
                <a:solidFill>
                  <a:srgbClr val="DDDDDD">
                    <a:lumMod val="25000"/>
                  </a:srgbClr>
                </a:solidFill>
              </a:rPr>
              <a:t> and goals by program</a:t>
            </a:r>
            <a:endParaRPr lang="fr-BE" sz="2400" dirty="0">
              <a:solidFill>
                <a:srgbClr val="DDDDDD">
                  <a:lumMod val="25000"/>
                </a:srgb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F02E57-EE36-334F-A094-9320F3684A1E}"/>
              </a:ext>
            </a:extLst>
          </p:cNvPr>
          <p:cNvSpPr txBox="1"/>
          <p:nvPr/>
        </p:nvSpPr>
        <p:spPr>
          <a:xfrm>
            <a:off x="289724" y="729153"/>
            <a:ext cx="8420100" cy="424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Cavity Studies &amp; Beam Dynamics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complete baseline and SWELL_600 studies 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define optimum overall scenarios (machine, booster and injector) -&gt; e.g. 500 MHz would be compatible for 3 GHz injector (in fact 2.9985 GHz)</a:t>
            </a:r>
          </a:p>
          <a:p>
            <a:pPr lvl="1">
              <a:spcAft>
                <a:spcPts val="75"/>
              </a:spcAft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endParaRPr lang="en-GB" sz="1050" dirty="0"/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WOW  </a:t>
            </a:r>
            <a:r>
              <a:rPr lang="en-GB" sz="1000" i="1" dirty="0"/>
              <a:t>(Wide Open Waveguide)</a:t>
            </a:r>
            <a:r>
              <a:rPr lang="en-GB" sz="1050" dirty="0"/>
              <a:t>: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qualify &amp; optimize surface preparation &amp; coating on complex shapes (incl. dev of related simulation tools)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ELL_1.3 GHz: demonstrate Q</a:t>
            </a:r>
            <a:r>
              <a:rPr lang="en-GB" sz="1050" baseline="-25000" dirty="0"/>
              <a:t>0</a:t>
            </a:r>
            <a:r>
              <a:rPr lang="en-GB" sz="1050" dirty="0"/>
              <a:t> &gt; 10</a:t>
            </a:r>
            <a:r>
              <a:rPr lang="en-GB" sz="1050" baseline="30000" dirty="0"/>
              <a:t>10</a:t>
            </a:r>
            <a:r>
              <a:rPr lang="en-GB" sz="1050" dirty="0"/>
              <a:t> at &gt; 20 MV/m, 2 K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qualify &amp; optimize substrate fabrication (bulk Cu, </a:t>
            </a:r>
            <a:r>
              <a:rPr lang="en-GB" sz="900" dirty="0" err="1">
                <a:solidFill>
                  <a:schemeClr val="accent1">
                    <a:lumMod val="75000"/>
                  </a:schemeClr>
                </a:solidFill>
              </a:rPr>
              <a:t>electro_deposition</a:t>
            </a: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, internal welding), surface preparation &amp; coating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ELL_400 MHz: demonstrate &gt; 10 MV/m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qualify &amp; optimize large substrate fabrication, preparation and coating – large series (~LHC program)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SWELL_1.3 GHz: demonstrate competitive </a:t>
            </a:r>
            <a:r>
              <a:rPr lang="en-GB" sz="1050" dirty="0" err="1"/>
              <a:t>E</a:t>
            </a:r>
            <a:r>
              <a:rPr lang="en-GB" sz="1050" baseline="-25000" dirty="0" err="1"/>
              <a:t>acc</a:t>
            </a:r>
            <a:r>
              <a:rPr lang="en-GB" sz="1050" dirty="0"/>
              <a:t> (to be specified)    ---   </a:t>
            </a:r>
            <a:r>
              <a:rPr lang="en-GB" sz="1000" i="1" dirty="0"/>
              <a:t>(Slotted Waveguide </a:t>
            </a:r>
            <a:r>
              <a:rPr lang="en-GB" sz="1000" i="1" dirty="0" err="1"/>
              <a:t>ELLipltical</a:t>
            </a:r>
            <a:r>
              <a:rPr lang="en-GB" sz="1000" i="1" dirty="0"/>
              <a:t>)</a:t>
            </a:r>
            <a:endParaRPr lang="en-GB" sz="1050" i="1" dirty="0"/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qualify prep, coating, mechanical design, assembly and RF test procedures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SWELL_600 MHz: demonstrate full concept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qualify </a:t>
            </a:r>
            <a:r>
              <a:rPr lang="en-GB" sz="900" dirty="0" err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GB" sz="900" baseline="-25000" dirty="0" err="1">
                <a:solidFill>
                  <a:schemeClr val="accent1">
                    <a:lumMod val="75000"/>
                  </a:schemeClr>
                </a:solidFill>
              </a:rPr>
              <a:t>acc</a:t>
            </a: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 performance (vertical test)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demonstrate concept: mechanical design: vacuum, assembly, cooling, tuning, </a:t>
            </a:r>
            <a:r>
              <a:rPr lang="en-GB" sz="900" dirty="0" err="1">
                <a:solidFill>
                  <a:schemeClr val="accent1">
                    <a:lumMod val="75000"/>
                  </a:schemeClr>
                </a:solidFill>
              </a:rPr>
              <a:t>fpc</a:t>
            </a:r>
            <a:endParaRPr lang="en-GB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integrate SWELL in CTD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FPC: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develop, build and test new generation of couplers for LHC cavities @ 400 MHz, ~500 kW CW (document design consideration for 1 MW FPC)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develop, build and test FPC for the SWELL_600 (600 kW CW, 50 mm course), for installation on CTD mid 2025  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TS HE klystron: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finalize full RF design of 400 MHz, 1.2 MW, 80% tube -&gt; investigate fabrication possibilities (THALES) plus testing possibilities (e.g. CEA </a:t>
            </a:r>
            <a:r>
              <a:rPr lang="en-GB" sz="900" dirty="0" err="1">
                <a:solidFill>
                  <a:schemeClr val="accent1">
                    <a:lumMod val="75000"/>
                  </a:schemeClr>
                </a:solidFill>
              </a:rPr>
              <a:t>Saclay</a:t>
            </a: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investigate partnership with EIC for the fabrication of a TS HEK ~ 595 MHz, 600 kW: the expected BW of ~ 20 MHz shall cover EIC &amp; FCC frequencies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  <a:p>
            <a:pPr marL="257175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1050" dirty="0"/>
              <a:t>CTD: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develop &amp; built a CTD compatible with the SWELL_600 demonstration program</a:t>
            </a:r>
          </a:p>
          <a:p>
            <a:pPr marL="600075" lvl="1" indent="-257175">
              <a:spcAft>
                <a:spcPts val="75"/>
              </a:spcAft>
              <a:buFont typeface="Wingdings" panose="05000000000000000000" pitchFamily="2" charset="2"/>
              <a:buChar char="§"/>
            </a:pPr>
            <a:r>
              <a:rPr lang="en-GB" sz="900" dirty="0">
                <a:solidFill>
                  <a:schemeClr val="accent1">
                    <a:lumMod val="75000"/>
                  </a:schemeClr>
                </a:solidFill>
              </a:rPr>
              <a:t>prepare for RF test in SM18 bunker 7, equipped with 2 IOT(~ 100 kW)  or 600 MHz TS HEK –&gt; 2026 – to be discussed</a:t>
            </a:r>
            <a:endParaRPr lang="en-GB" sz="10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682B7B-AB5E-4448-823C-24E8002510D7}"/>
              </a:ext>
            </a:extLst>
          </p:cNvPr>
          <p:cNvSpPr txBox="1"/>
          <p:nvPr/>
        </p:nvSpPr>
        <p:spPr>
          <a:xfrm>
            <a:off x="7172647" y="398530"/>
            <a:ext cx="19713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Courtesy O. Brunner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7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">
            <a:extLst>
              <a:ext uri="{FF2B5EF4-FFF2-40B4-BE49-F238E27FC236}">
                <a16:creationId xmlns:a16="http://schemas.microsoft.com/office/drawing/2014/main" id="{4259680E-E0DE-2740-870E-D77D26CAA3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Tackle the Q-slope Problematic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78E5F9-9555-4E9F-B71C-6DDC6B550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Energetic condensation of </a:t>
            </a:r>
            <a:r>
              <a:rPr lang="en-US" dirty="0" err="1"/>
              <a:t>Nb</a:t>
            </a:r>
            <a:r>
              <a:rPr lang="en-US" dirty="0"/>
              <a:t> films</a:t>
            </a: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23" y="1978448"/>
            <a:ext cx="3894477" cy="2254099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559880" y="4273771"/>
            <a:ext cx="41422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00" dirty="0" err="1"/>
              <a:t>S.Calatroni</a:t>
            </a:r>
            <a:r>
              <a:rPr lang="fr-FR" sz="600" dirty="0"/>
              <a:t>, 20years of </a:t>
            </a:r>
            <a:r>
              <a:rPr lang="fr-FR" sz="600" dirty="0" err="1"/>
              <a:t>experience</a:t>
            </a:r>
            <a:r>
              <a:rPr lang="fr-FR" sz="600" dirty="0"/>
              <a:t> </a:t>
            </a:r>
            <a:r>
              <a:rPr lang="fr-FR" sz="600" dirty="0" err="1"/>
              <a:t>with</a:t>
            </a:r>
            <a:r>
              <a:rPr lang="fr-FR" sz="600" dirty="0"/>
              <a:t> the Nb/Cu </a:t>
            </a:r>
            <a:r>
              <a:rPr lang="fr-FR" sz="600" dirty="0" err="1"/>
              <a:t>technology</a:t>
            </a:r>
            <a:r>
              <a:rPr lang="fr-FR" sz="600" dirty="0"/>
              <a:t> for </a:t>
            </a:r>
            <a:r>
              <a:rPr lang="fr-FR" sz="600" dirty="0" err="1"/>
              <a:t>superconducting</a:t>
            </a:r>
            <a:r>
              <a:rPr lang="fr-FR" sz="600" dirty="0"/>
              <a:t> </a:t>
            </a:r>
            <a:r>
              <a:rPr lang="fr-FR" sz="600" dirty="0" err="1"/>
              <a:t>cavities</a:t>
            </a:r>
            <a:r>
              <a:rPr lang="fr-FR" sz="600" dirty="0"/>
              <a:t> and perspectives for future </a:t>
            </a:r>
            <a:r>
              <a:rPr lang="fr-FR" sz="600" dirty="0" err="1"/>
              <a:t>developments</a:t>
            </a:r>
            <a:r>
              <a:rPr lang="fr-FR" sz="600" dirty="0"/>
              <a:t>, </a:t>
            </a:r>
            <a:r>
              <a:rPr lang="fr-FR" sz="600" dirty="0" err="1"/>
              <a:t>Physica</a:t>
            </a:r>
            <a:r>
              <a:rPr lang="fr-FR" sz="600" dirty="0"/>
              <a:t> C 441 (2006) 95-101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3"/>
          <a:srcRect l="3383" r="4943"/>
          <a:stretch/>
        </p:blipFill>
        <p:spPr>
          <a:xfrm>
            <a:off x="4431332" y="3051699"/>
            <a:ext cx="1575681" cy="149907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4"/>
          <a:srcRect l="4886" t="2469" r="44379"/>
          <a:stretch/>
        </p:blipFill>
        <p:spPr>
          <a:xfrm>
            <a:off x="4631951" y="1203597"/>
            <a:ext cx="1174444" cy="1732915"/>
          </a:xfrm>
          <a:prstGeom prst="rect">
            <a:avLst/>
          </a:prstGeom>
        </p:spPr>
      </p:pic>
      <p:cxnSp>
        <p:nvCxnSpPr>
          <p:cNvPr id="123" name="Straight Arrow Connector 122"/>
          <p:cNvCxnSpPr/>
          <p:nvPr/>
        </p:nvCxnSpPr>
        <p:spPr>
          <a:xfrm flipH="1" flipV="1">
            <a:off x="3131840" y="3147814"/>
            <a:ext cx="1500111" cy="28803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2876077" y="1477981"/>
            <a:ext cx="2127971" cy="87313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8AD05701-EF07-4372-B1F9-1759827FA4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894"/>
            <a:ext cx="291098" cy="28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BC1E6F-3B07-4B11-857F-920C5A9CE361}"/>
              </a:ext>
            </a:extLst>
          </p:cNvPr>
          <p:cNvSpPr txBox="1"/>
          <p:nvPr/>
        </p:nvSpPr>
        <p:spPr>
          <a:xfrm>
            <a:off x="7172647" y="398530"/>
            <a:ext cx="19713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Courtesy G. Rosaz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28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HIE-ISOLDE experience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Seamless substrates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979833"/>
            <a:ext cx="3924815" cy="3177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4371950"/>
            <a:ext cx="307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Highest field ever reached by a </a:t>
            </a:r>
            <a:r>
              <a:rPr lang="en-GB" sz="1200" b="1" dirty="0" err="1">
                <a:solidFill>
                  <a:srgbClr val="FF0000"/>
                </a:solidFill>
              </a:rPr>
              <a:t>Nb</a:t>
            </a:r>
            <a:r>
              <a:rPr lang="en-GB" sz="1200" b="1" dirty="0">
                <a:solidFill>
                  <a:srgbClr val="FF0000"/>
                </a:solidFill>
              </a:rPr>
              <a:t>/Cu cavity</a:t>
            </a:r>
          </a:p>
          <a:p>
            <a:pPr algn="ctr"/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(~30MV/m in elliptical shape)</a:t>
            </a: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377481" y="1707654"/>
            <a:ext cx="3684326" cy="3596898"/>
            <a:chOff x="251520" y="1625092"/>
            <a:chExt cx="3990170" cy="3895484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251520" y="1851670"/>
              <a:ext cx="3720865" cy="3668906"/>
              <a:chOff x="4672360" y="845221"/>
              <a:chExt cx="3990278" cy="3934557"/>
            </a:xfrm>
          </p:grpSpPr>
          <p:grpSp>
            <p:nvGrpSpPr>
              <p:cNvPr id="10" name="Group 9"/>
              <p:cNvGrpSpPr>
                <a:grpSpLocks noChangeAspect="1"/>
              </p:cNvGrpSpPr>
              <p:nvPr/>
            </p:nvGrpSpPr>
            <p:grpSpPr>
              <a:xfrm>
                <a:off x="7008870" y="1170457"/>
                <a:ext cx="1653768" cy="3609321"/>
                <a:chOff x="3918947" y="1476307"/>
                <a:chExt cx="1324760" cy="2891266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2259" b="1396"/>
                <a:stretch/>
              </p:blipFill>
              <p:spPr>
                <a:xfrm>
                  <a:off x="4234812" y="1526567"/>
                  <a:ext cx="1008895" cy="2418130"/>
                </a:xfrm>
                <a:prstGeom prst="rect">
                  <a:avLst/>
                </a:prstGeom>
              </p:spPr>
            </p:pic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4171374" y="1476307"/>
                  <a:ext cx="9750" cy="2379413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flipH="1" flipV="1">
                  <a:off x="4323150" y="3905219"/>
                  <a:ext cx="823290" cy="92857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4362844" y="3936686"/>
                  <a:ext cx="66504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75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300 mm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 rot="16200000">
                  <a:off x="3665449" y="2475371"/>
                  <a:ext cx="7839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75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950 mm</a:t>
                  </a: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2360" y="845221"/>
                <a:ext cx="1751235" cy="3589823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299416" y="1625093"/>
              <a:ext cx="18579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Original design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05292" y="1625092"/>
              <a:ext cx="20363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Seamless design</a:t>
              </a:r>
            </a:p>
          </p:txBody>
        </p:sp>
      </p:grp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8AD05701-EF07-4372-B1F9-1759827FA4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894"/>
            <a:ext cx="291098" cy="2886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0C0B2B-CB51-4874-A012-C649A9F67BD2}"/>
              </a:ext>
            </a:extLst>
          </p:cNvPr>
          <p:cNvSpPr txBox="1"/>
          <p:nvPr/>
        </p:nvSpPr>
        <p:spPr>
          <a:xfrm>
            <a:off x="7308304" y="365229"/>
            <a:ext cx="19713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Courtesy G. Rosaz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98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HIE-ISOLDE experience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sym typeface="Wingdings" panose="05000000000000000000" pitchFamily="2" charset="2"/>
              </a:rPr>
              <a:t> Transfer to 1.3GHz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Seamless substrates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20" y="1779662"/>
            <a:ext cx="3147520" cy="2548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800" y="4380383"/>
            <a:ext cx="307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Highest field ever reached by a </a:t>
            </a:r>
            <a:r>
              <a:rPr lang="en-GB" sz="1200" b="1" dirty="0" err="1">
                <a:solidFill>
                  <a:srgbClr val="FF0000"/>
                </a:solidFill>
              </a:rPr>
              <a:t>Nb</a:t>
            </a:r>
            <a:r>
              <a:rPr lang="en-GB" sz="1200" b="1" dirty="0">
                <a:solidFill>
                  <a:srgbClr val="FF0000"/>
                </a:solidFill>
              </a:rPr>
              <a:t>/Cu cavity</a:t>
            </a:r>
          </a:p>
          <a:p>
            <a:pPr algn="ctr"/>
            <a:r>
              <a:rPr lang="en-GB" sz="1050" dirty="0">
                <a:solidFill>
                  <a:schemeClr val="accent6">
                    <a:lumMod val="50000"/>
                  </a:schemeClr>
                </a:solidFill>
              </a:rPr>
              <a:t>(~30MV/m in elliptical shape)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995936" y="1707654"/>
            <a:ext cx="2580939" cy="3241610"/>
            <a:chOff x="5269620" y="1729476"/>
            <a:chExt cx="2580939" cy="3241610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5269620" y="1729476"/>
              <a:ext cx="2580939" cy="3241610"/>
              <a:chOff x="5269620" y="398243"/>
              <a:chExt cx="3683101" cy="462590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5" b="20110"/>
              <a:stretch/>
            </p:blipFill>
            <p:spPr>
              <a:xfrm>
                <a:off x="5316824" y="398243"/>
                <a:ext cx="3635896" cy="1368152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5316824" y="3464889"/>
                <a:ext cx="3635897" cy="1541714"/>
                <a:chOff x="5316823" y="1827854"/>
                <a:chExt cx="3635897" cy="1541714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01" t="20601" r="12988" b="19200"/>
                <a:stretch/>
              </p:blipFill>
              <p:spPr>
                <a:xfrm>
                  <a:off x="5316824" y="1851670"/>
                  <a:ext cx="3635896" cy="1517898"/>
                </a:xfrm>
                <a:prstGeom prst="rect">
                  <a:avLst/>
                </a:prstGeom>
              </p:spPr>
            </p:pic>
            <p:sp>
              <p:nvSpPr>
                <p:cNvPr id="17" name="Rectangle 16"/>
                <p:cNvSpPr/>
                <p:nvPr/>
              </p:nvSpPr>
              <p:spPr>
                <a:xfrm>
                  <a:off x="5316823" y="1827854"/>
                  <a:ext cx="2234907" cy="261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 b="1" dirty="0">
                      <a:solidFill>
                        <a:schemeClr val="bg1"/>
                      </a:solidFill>
                    </a:rPr>
                    <a:t>Electroformed seamless cavity</a:t>
                  </a: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5296215" y="1790211"/>
                <a:ext cx="3656505" cy="1639375"/>
                <a:chOff x="5296215" y="3369568"/>
                <a:chExt cx="3656505" cy="1639375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01" t="23400" r="13776" b="13601"/>
                <a:stretch/>
              </p:blipFill>
              <p:spPr>
                <a:xfrm>
                  <a:off x="5316824" y="3404871"/>
                  <a:ext cx="3635896" cy="1604072"/>
                </a:xfrm>
                <a:prstGeom prst="rect">
                  <a:avLst/>
                </a:prstGeom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5296215" y="3369568"/>
                  <a:ext cx="1124026" cy="261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 b="1" dirty="0">
                      <a:solidFill>
                        <a:schemeClr val="bg1"/>
                      </a:solidFill>
                    </a:rPr>
                    <a:t>Welded cavity</a:t>
                  </a: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5296214" y="1097678"/>
                <a:ext cx="3024335" cy="474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ts val="3700"/>
                  </a:lnSpc>
                </a:pPr>
                <a:r>
                  <a:rPr lang="en-GB" sz="900" dirty="0" err="1">
                    <a:solidFill>
                      <a:schemeClr val="bg1"/>
                    </a:solidFill>
                  </a:rPr>
                  <a:t>Cf</a:t>
                </a:r>
                <a:r>
                  <a:rPr lang="en-GB" sz="900" dirty="0">
                    <a:solidFill>
                      <a:schemeClr val="bg1"/>
                    </a:solidFill>
                  </a:rPr>
                  <a:t> S. Atieh talk (FCC week 2021)</a:t>
                </a:r>
                <a:endParaRPr lang="fr-FR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269620" y="4760622"/>
                <a:ext cx="3672408" cy="263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600" dirty="0">
                    <a:solidFill>
                      <a:schemeClr val="bg1"/>
                    </a:solidFill>
                  </a:rPr>
                  <a:t>https://indico.cern.ch/event/817780/contributions/3716458/</a:t>
                </a: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5269620" y="1729476"/>
              <a:ext cx="228299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bulk machined seamless cavity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609951" y="1720730"/>
            <a:ext cx="2424827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lnSpc>
                <a:spcPts val="1500"/>
              </a:lnSpc>
              <a:buAutoNum type="arabicPeriod"/>
            </a:pPr>
            <a:r>
              <a:rPr lang="en-GB" sz="1200" dirty="0"/>
              <a:t>Use Bulk machined cavity as “gold standard”</a:t>
            </a:r>
          </a:p>
          <a:p>
            <a:pPr marL="228600" indent="-228600" algn="l">
              <a:lnSpc>
                <a:spcPts val="1500"/>
              </a:lnSpc>
              <a:buAutoNum type="arabicPeriod"/>
            </a:pPr>
            <a:r>
              <a:rPr lang="en-GB" sz="1200" dirty="0"/>
              <a:t>Compare seamless bulk vs spun/welded cavities</a:t>
            </a:r>
          </a:p>
          <a:p>
            <a:pPr marL="228600" indent="-228600">
              <a:lnSpc>
                <a:spcPts val="1500"/>
              </a:lnSpc>
              <a:buFontTx/>
              <a:buAutoNum type="arabicPeriod"/>
            </a:pPr>
            <a:r>
              <a:rPr lang="en-GB" sz="1200" dirty="0"/>
              <a:t>Compare seamless vs electroformed cavities</a:t>
            </a:r>
          </a:p>
          <a:p>
            <a:pPr marL="228600" indent="-228600" algn="l">
              <a:lnSpc>
                <a:spcPts val="1500"/>
              </a:lnSpc>
              <a:buAutoNum type="arabicPeriod"/>
            </a:pPr>
            <a:r>
              <a:rPr lang="en-GB" sz="1200" dirty="0"/>
              <a:t>Focus on “scalable” techniques and “machine-compatible”</a:t>
            </a:r>
          </a:p>
          <a:p>
            <a:pPr marL="228600" indent="-228600" algn="l">
              <a:lnSpc>
                <a:spcPts val="1500"/>
              </a:lnSpc>
              <a:buAutoNum type="arabicPeriod"/>
            </a:pPr>
            <a:endParaRPr lang="en-GB" sz="1200" dirty="0"/>
          </a:p>
          <a:p>
            <a:pPr algn="l">
              <a:lnSpc>
                <a:spcPts val="1500"/>
              </a:lnSpc>
            </a:pPr>
            <a:endParaRPr lang="en-US" sz="1200" dirty="0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AD05701-EF07-4372-B1F9-1759827FA41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894"/>
            <a:ext cx="291098" cy="2886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74514C-F89B-43ED-A73A-95EFD178BF8C}"/>
              </a:ext>
            </a:extLst>
          </p:cNvPr>
          <p:cNvSpPr txBox="1"/>
          <p:nvPr/>
        </p:nvSpPr>
        <p:spPr>
          <a:xfrm>
            <a:off x="7172647" y="398530"/>
            <a:ext cx="19713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Courtesy G. Rosaz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76565"/>
      </p:ext>
    </p:extLst>
  </p:cSld>
  <p:clrMapOvr>
    <a:masterClrMapping/>
  </p:clrMapOvr>
</p:sld>
</file>

<file path=ppt/theme/theme1.xml><?xml version="1.0" encoding="utf-8"?>
<a:theme xmlns:a="http://schemas.openxmlformats.org/drawingml/2006/main" name="Introslides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FCC-template.potx" id="{61BC17D5-F2D1-4022-BE42-46346C78B90B}" vid="{4883A209-7B8A-46EB-84F4-7D42C372EF83}"/>
    </a:ext>
  </a:extLst>
</a:theme>
</file>

<file path=ppt/theme/theme2.xml><?xml version="1.0" encoding="utf-8"?>
<a:theme xmlns:a="http://schemas.openxmlformats.org/drawingml/2006/main" name="Titleslides, Conclusion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FCC-template.potx" id="{61BC17D5-F2D1-4022-BE42-46346C78B90B}" vid="{D39DB606-C1EC-4187-964F-4A57669AE4E6}"/>
    </a:ext>
  </a:extLst>
</a:theme>
</file>

<file path=ppt/theme/theme3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4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DDO_Template_widescreen" id="{C3B6C7DA-D73E-1F4B-A768-F2CF823C5386}" vid="{FC748259-BB9A-3B49-836B-7817A0309C5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PPT-FCC-template</Template>
  <TotalTime>2716</TotalTime>
  <Words>2614</Words>
  <Application>Microsoft Office PowerPoint</Application>
  <PresentationFormat>On-screen Show (16:9)</PresentationFormat>
  <Paragraphs>287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ArialMT</vt:lpstr>
      <vt:lpstr>Calibri</vt:lpstr>
      <vt:lpstr>Calibri-Bold</vt:lpstr>
      <vt:lpstr>Calibri-Italic</vt:lpstr>
      <vt:lpstr>Wingdings</vt:lpstr>
      <vt:lpstr>Introslides</vt:lpstr>
      <vt:lpstr>Titleslides, Conclusion</vt:lpstr>
      <vt:lpstr>Content Slides - Deep Blue</vt:lpstr>
      <vt:lpstr>1_Blank</vt:lpstr>
      <vt:lpstr>FCC Accelerator Technology     and R&amp;D: Opportunities for collaborations R. Losito, CERN</vt:lpstr>
      <vt:lpstr>Goals of the Technology and R&amp;D activity</vt:lpstr>
      <vt:lpstr>Technical R&amp;D</vt:lpstr>
      <vt:lpstr>RadioFrequency</vt:lpstr>
      <vt:lpstr>PowerPoint Presentation</vt:lpstr>
      <vt:lpstr>PowerPoint Presentation</vt:lpstr>
      <vt:lpstr>Energetic condensation of Nb films</vt:lpstr>
      <vt:lpstr>Seamless substrates</vt:lpstr>
      <vt:lpstr>Seamless substrates</vt:lpstr>
      <vt:lpstr>Nb/Cu performance</vt:lpstr>
      <vt:lpstr>RF Performance</vt:lpstr>
      <vt:lpstr>PowerPoint Presentation</vt:lpstr>
      <vt:lpstr>MAGNETS</vt:lpstr>
      <vt:lpstr>Dipole</vt:lpstr>
      <vt:lpstr>Quadrupole</vt:lpstr>
      <vt:lpstr>Sextupole</vt:lpstr>
      <vt:lpstr>Opportunities for collaboration</vt:lpstr>
      <vt:lpstr>References</vt:lpstr>
      <vt:lpstr>Interaction region magnets</vt:lpstr>
      <vt:lpstr>PowerPoint Presentation</vt:lpstr>
      <vt:lpstr>Arc Half cell Mock-up</vt:lpstr>
      <vt:lpstr>Large quantity/cost</vt:lpstr>
      <vt:lpstr>Two Options, one baseline</vt:lpstr>
      <vt:lpstr>Mock-up layout</vt:lpstr>
      <vt:lpstr>Alignment</vt:lpstr>
      <vt:lpstr>PowerPoint Presentation</vt:lpstr>
      <vt:lpstr>PowerPoint Presentation</vt:lpstr>
      <vt:lpstr>Other Opportunities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Robert Menghini</dc:creator>
  <cp:lastModifiedBy>Roberto Losito</cp:lastModifiedBy>
  <cp:revision>97</cp:revision>
  <dcterms:created xsi:type="dcterms:W3CDTF">2020-10-27T09:23:42Z</dcterms:created>
  <dcterms:modified xsi:type="dcterms:W3CDTF">2022-03-18T16:54:54Z</dcterms:modified>
</cp:coreProperties>
</file>