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91" r:id="rId2"/>
    <p:sldId id="778" r:id="rId3"/>
    <p:sldId id="702" r:id="rId4"/>
    <p:sldId id="767" r:id="rId5"/>
    <p:sldId id="703" r:id="rId6"/>
    <p:sldId id="768" r:id="rId7"/>
    <p:sldId id="783" r:id="rId8"/>
    <p:sldId id="715" r:id="rId9"/>
    <p:sldId id="717" r:id="rId10"/>
    <p:sldId id="729" r:id="rId11"/>
    <p:sldId id="730" r:id="rId12"/>
    <p:sldId id="782" r:id="rId13"/>
    <p:sldId id="733" r:id="rId14"/>
    <p:sldId id="734" r:id="rId15"/>
    <p:sldId id="753" r:id="rId16"/>
    <p:sldId id="742" r:id="rId17"/>
    <p:sldId id="718" r:id="rId18"/>
    <p:sldId id="736" r:id="rId19"/>
    <p:sldId id="756" r:id="rId20"/>
    <p:sldId id="766" r:id="rId21"/>
    <p:sldId id="762" r:id="rId22"/>
    <p:sldId id="761" r:id="rId23"/>
    <p:sldId id="693" r:id="rId24"/>
    <p:sldId id="708" r:id="rId25"/>
    <p:sldId id="707" r:id="rId26"/>
    <p:sldId id="763" r:id="rId27"/>
    <p:sldId id="709" r:id="rId28"/>
    <p:sldId id="697" r:id="rId29"/>
    <p:sldId id="694" r:id="rId30"/>
    <p:sldId id="772" r:id="rId31"/>
    <p:sldId id="710" r:id="rId32"/>
    <p:sldId id="784" r:id="rId33"/>
    <p:sldId id="774" r:id="rId34"/>
    <p:sldId id="322" r:id="rId35"/>
    <p:sldId id="781" r:id="rId36"/>
    <p:sldId id="325" r:id="rId37"/>
    <p:sldId id="327" r:id="rId38"/>
    <p:sldId id="328" r:id="rId39"/>
    <p:sldId id="751" r:id="rId40"/>
    <p:sldId id="773" r:id="rId41"/>
    <p:sldId id="312" r:id="rId42"/>
    <p:sldId id="759" r:id="rId43"/>
    <p:sldId id="754" r:id="rId44"/>
    <p:sldId id="755" r:id="rId45"/>
    <p:sldId id="262" r:id="rId46"/>
    <p:sldId id="776" r:id="rId47"/>
    <p:sldId id="777" r:id="rId48"/>
    <p:sldId id="775" r:id="rId49"/>
    <p:sldId id="769" r:id="rId50"/>
    <p:sldId id="764" r:id="rId51"/>
    <p:sldId id="752" r:id="rId52"/>
    <p:sldId id="765" r:id="rId53"/>
    <p:sldId id="770" r:id="rId54"/>
    <p:sldId id="771" r:id="rId55"/>
    <p:sldId id="747" r:id="rId56"/>
    <p:sldId id="749" r:id="rId57"/>
    <p:sldId id="750" r:id="rId58"/>
    <p:sldId id="737" r:id="rId5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66CCFF"/>
    <a:srgbClr val="FFCC99"/>
    <a:srgbClr val="CC99FF"/>
    <a:srgbClr val="FF9933"/>
    <a:srgbClr val="FF3399"/>
    <a:srgbClr val="3399FF"/>
    <a:srgbClr val="FF5050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74956" autoAdjust="0"/>
  </p:normalViewPr>
  <p:slideViewPr>
    <p:cSldViewPr snapToGrid="0">
      <p:cViewPr varScale="1">
        <p:scale>
          <a:sx n="83" d="100"/>
          <a:sy n="83" d="100"/>
        </p:scale>
        <p:origin x="1488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17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34CE391-959C-418A-B356-F9F8CC097DBD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7688EE0-BEE3-4830-9A7D-02682DA32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68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0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310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0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A5D00DC-284C-45BE-8D59-5BBBC72CFA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234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62251C-B81E-4355-A911-4797634A1694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D8D16F-1CEB-4DF4-AFC3-BB453048741E}" type="slidenum">
              <a:rPr lang="es-E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s-ES" altLang="en-US">
              <a:cs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D00CB1-AA95-4FE5-9C39-5F42DBFB12C4}" type="slidenum">
              <a:rPr lang="es-E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s-ES" altLang="en-US">
              <a:cs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0544EC-A4BB-4F25-9C52-E2580C770841}" type="slidenum">
              <a:rPr lang="es-E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s-ES" altLang="en-US">
              <a:cs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F64C19-51F7-4458-9D38-32A224F0E31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GB" altLang="en-US"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FD556CC-7110-4AD1-94FA-F8BE93A7FF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733CDA-F290-4A3F-ABFF-BF8AC5E73EDC}" type="slidenum">
              <a:rPr lang="it-IT" altLang="en-US"/>
              <a:pPr eaLnBrk="1" hangingPunct="1">
                <a:spcBef>
                  <a:spcPct val="0"/>
                </a:spcBef>
              </a:pPr>
              <a:t>35</a:t>
            </a:fld>
            <a:endParaRPr lang="it-IT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1D0F828-7DD0-4117-8278-5A5340AED9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9AD0007-6687-4B01-A5DA-67DDD635E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972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D6FFD7-2407-45C8-A827-9A93C4CE7D36}" type="slidenum">
              <a:rPr lang="en-GB" altLang="en-US" smtClean="0">
                <a:latin typeface="Arial" charset="0"/>
              </a:rPr>
              <a:pPr/>
              <a:t>40</a:t>
            </a:fld>
            <a:endParaRPr lang="en-GB" alt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it-IT" altLang="en-US">
                <a:latin typeface="Arial" charset="0"/>
              </a:rPr>
              <a:t>EB 98.7%</a:t>
            </a:r>
          </a:p>
          <a:p>
            <a:r>
              <a:rPr lang="it-IT" altLang="en-US">
                <a:latin typeface="Arial" charset="0"/>
              </a:rPr>
              <a:t>EE 99.3%</a:t>
            </a:r>
          </a:p>
          <a:p>
            <a:r>
              <a:rPr lang="it-IT" altLang="en-US">
                <a:latin typeface="Arial" charset="0"/>
              </a:rPr>
              <a:t>ES 99.84%</a:t>
            </a:r>
          </a:p>
        </p:txBody>
      </p:sp>
    </p:spTree>
    <p:extLst>
      <p:ext uri="{BB962C8B-B14F-4D97-AF65-F5344CB8AC3E}">
        <p14:creationId xmlns:p14="http://schemas.microsoft.com/office/powerpoint/2010/main" val="1520742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5EFAF1-9355-460A-BCDF-118A4F9FF307}" type="slidenum">
              <a:rPr lang="en-US" altLang="en-US" smtClean="0">
                <a:latin typeface="Times" pitchFamily="18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en-US">
              <a:latin typeface="Times" pitchFamily="18" charset="0"/>
              <a:ea typeface="MS PGothic" pitchFamily="34" charset="-128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2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4" indent="0" algn="ctr">
              <a:buNone/>
              <a:defRPr/>
            </a:lvl3pPr>
            <a:lvl4pPr marL="1371040" indent="0" algn="ctr">
              <a:buNone/>
              <a:defRPr/>
            </a:lvl4pPr>
            <a:lvl5pPr marL="1828052" indent="0" algn="ctr">
              <a:buNone/>
              <a:defRPr/>
            </a:lvl5pPr>
            <a:lvl6pPr marL="2285064" indent="0" algn="ctr">
              <a:buNone/>
              <a:defRPr/>
            </a:lvl6pPr>
            <a:lvl7pPr marL="2742079" indent="0" algn="ctr">
              <a:buNone/>
              <a:defRPr/>
            </a:lvl7pPr>
            <a:lvl8pPr marL="3199088" indent="0" algn="ctr">
              <a:buNone/>
              <a:defRPr/>
            </a:lvl8pPr>
            <a:lvl9pPr marL="365610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19-10-2012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14526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46868" y="270576"/>
            <a:ext cx="8797132" cy="6445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 sz="3200" b="1" baseline="0"/>
            </a:lvl1pPr>
          </a:lstStyle>
          <a:p>
            <a:pPr lvl="0"/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19-10-2012 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4634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19-10-2012 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9728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19-10-2012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55FA91-575B-4A02-8CDF-4D441F316BE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14476776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D5500-3435-4290-B0BC-203829B19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19-10-2012 </a:t>
            </a: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167F6-52DE-4C06-80A7-3D119E2F7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1FD8B-EF07-4313-A9CF-15B67A00C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E9753-5B43-41B7-ADBB-29D7EC9590A4}" type="slidenum">
              <a:rPr lang="it-IT" altLang="en-US"/>
              <a:pPr/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3862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0800"/>
            <a:ext cx="8978900" cy="774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5600" y="639445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19-10-2012 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94450"/>
            <a:ext cx="2895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6pPr>
      <a:lvl7pPr marL="914024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7pPr>
      <a:lvl8pPr marL="1371040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8pPr>
      <a:lvl9pPr marL="1828052" algn="ctr" rtl="0" fontAlgn="base">
        <a:spcBef>
          <a:spcPct val="0"/>
        </a:spcBef>
        <a:spcAft>
          <a:spcPct val="0"/>
        </a:spcAft>
        <a:defRPr sz="3600">
          <a:solidFill>
            <a:srgbClr val="0000CC"/>
          </a:solidFill>
          <a:latin typeface="Arial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3573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0584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7598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4609" indent="-228505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Francesca\Google%20Drive\Lavoro\outreach\masterclass\2012\HIGGS%20electrons.avi" TargetMode="External"/><Relationship Id="rId1" Type="http://schemas.microsoft.com/office/2007/relationships/media" Target="file:///C:\Users\Francesca\Google%20Drive\Lavoro\outreach\masterclass\2012\HIGGS%20electrons.avi" TargetMode="Externa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20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Francesca\Google%20Drive\Lavoro\outreach\Bersani\FourMuon_small.m4v" TargetMode="External"/><Relationship Id="rId1" Type="http://schemas.microsoft.com/office/2007/relationships/media" Target="file:///C:\Users\Francesca\Google%20Drive\Lavoro\outreach\Bersani\FourMuon_small.m4v" TargetMode="External"/><Relationship Id="rId5" Type="http://schemas.openxmlformats.org/officeDocument/2006/relationships/hyperlink" Target="https://www.youtube.com/watch?v=G4O3ciWHVdg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genetics.utah.edu/content/cells/scale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videos.cern.ch/record/1750714" TargetMode="Externa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hyperlink" Target="https://www.lhc-closer.es/taking_a_closer_look_at_lhc/0.proton_source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hyperlink" Target="https://videos.cern.ch/record/1750705" TargetMode="Externa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wmf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Francesca\Google%20Drive\Lavoro\outreach\masterclass\2012\HIGGS%20quark.avi" TargetMode="External"/><Relationship Id="rId1" Type="http://schemas.microsoft.com/office/2007/relationships/media" Target="file:///C:\Users\Francesca\Google%20Drive\Lavoro\outreach\masterclass\2012\HIGGS%20quark.avi" TargetMode="External"/><Relationship Id="rId4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3895725" y="385763"/>
            <a:ext cx="5006975" cy="2244725"/>
          </a:xfrm>
          <a:noFill/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t"/>
          <a:lstStyle/>
          <a:p>
            <a:r>
              <a:rPr lang="it-IT" altLang="en-US" b="1" dirty="0">
                <a:solidFill>
                  <a:srgbClr val="FF0000"/>
                </a:solidFill>
              </a:rPr>
              <a:t>Fisica delle particelle elementari e degli acceleratori di particelle</a:t>
            </a:r>
            <a:br>
              <a:rPr lang="en-GB" altLang="en-US" dirty="0"/>
            </a:br>
            <a:br>
              <a:rPr lang="it-IT" altLang="en-US" dirty="0">
                <a:solidFill>
                  <a:schemeClr val="bg1"/>
                </a:solidFill>
              </a:rPr>
            </a:br>
            <a:endParaRPr lang="it-IT" altLang="en-US" dirty="0">
              <a:solidFill>
                <a:schemeClr val="bg1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4230208" y="4154578"/>
            <a:ext cx="4596130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Francesca Cavallari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Istituto Nazionale di Fisica Nucleare Roma</a:t>
            </a: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9" y="147638"/>
            <a:ext cx="3415670" cy="619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4697" y="6490272"/>
            <a:ext cx="3626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Masterclass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delle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Ragazze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</a:rPr>
              <a:t>Febbraio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886A3-FD96-41F7-9DA4-0974A45BDB49}"/>
              </a:ext>
            </a:extLst>
          </p:cNvPr>
          <p:cNvSpPr txBox="1"/>
          <p:nvPr/>
        </p:nvSpPr>
        <p:spPr>
          <a:xfrm>
            <a:off x="4572000" y="4943814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Francesca.Cavallari@roma1.infn.it</a:t>
            </a:r>
          </a:p>
        </p:txBody>
      </p:sp>
      <p:pic>
        <p:nvPicPr>
          <p:cNvPr id="1026" name="Picture 2" descr="L&amp;#39;INFN CAMBIA LOGO">
            <a:extLst>
              <a:ext uri="{FF2B5EF4-FFF2-40B4-BE49-F238E27FC236}">
                <a16:creationId xmlns:a16="http://schemas.microsoft.com/office/drawing/2014/main" id="{629C7D81-3B40-4DD9-BFF6-35130CC2D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8" t="23663" r="19091" b="21044"/>
          <a:stretch/>
        </p:blipFill>
        <p:spPr bwMode="auto">
          <a:xfrm>
            <a:off x="7172995" y="5850046"/>
            <a:ext cx="1804750" cy="9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8532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</a:t>
            </a:r>
            <a:r>
              <a:rPr lang="es-ES" sz="44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forze</a:t>
            </a:r>
            <a:r>
              <a:rPr lang="es-ES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sz="44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fondamentali</a:t>
            </a:r>
            <a:endParaRPr lang="es-ES" sz="4400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85850" y="1620838"/>
            <a:ext cx="5292725" cy="4768850"/>
            <a:chOff x="684" y="1021"/>
            <a:chExt cx="3334" cy="3004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" y="1021"/>
              <a:ext cx="3334" cy="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2043" y="2008"/>
              <a:ext cx="288" cy="404"/>
            </a:xfrm>
            <a:prstGeom prst="downArrow">
              <a:avLst>
                <a:gd name="adj1" fmla="val 50000"/>
                <a:gd name="adj2" fmla="val 35069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cs typeface="Arial" charset="0"/>
              </a:endParaRPr>
            </a:p>
          </p:txBody>
        </p:sp>
      </p:grp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301875"/>
            <a:ext cx="6950075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82750"/>
            <a:ext cx="643255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1271588"/>
            <a:ext cx="5335587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592263"/>
            <a:ext cx="6559550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1571625"/>
            <a:ext cx="56451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436688"/>
            <a:ext cx="6535737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071563"/>
            <a:ext cx="6503987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4694238" y="2809001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Forza </a:t>
            </a:r>
            <a:r>
              <a:rPr lang="en-GB" altLang="en-US" sz="2400" dirty="0" err="1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elettromagnetica</a:t>
            </a:r>
            <a:endParaRPr lang="en-GB" altLang="en-US" sz="2400" dirty="0">
              <a:solidFill>
                <a:srgbClr val="FF000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468313" y="5805488"/>
            <a:ext cx="367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Forza forte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4284663" y="5805488"/>
            <a:ext cx="1982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cs typeface="Arial" charset="0"/>
              </a:rPr>
              <a:t>Forza debole</a:t>
            </a:r>
          </a:p>
        </p:txBody>
      </p:sp>
      <p:pic>
        <p:nvPicPr>
          <p:cNvPr id="140294" name="Picture 6" descr="stro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938" y="4208463"/>
            <a:ext cx="1168400" cy="1443037"/>
          </a:xfrm>
          <a:noFill/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468313" y="973931"/>
            <a:ext cx="2959100" cy="2373312"/>
            <a:chOff x="755650" y="1371600"/>
            <a:chExt cx="2959465" cy="2374603"/>
          </a:xfrm>
        </p:grpSpPr>
        <p:sp>
          <p:nvSpPr>
            <p:cNvPr id="36882" name="Text Box 3"/>
            <p:cNvSpPr txBox="1">
              <a:spLocks noChangeArrowheads="1"/>
            </p:cNvSpPr>
            <p:nvPr/>
          </p:nvSpPr>
          <p:spPr bwMode="auto">
            <a:xfrm>
              <a:off x="755650" y="3284538"/>
              <a:ext cx="29594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  <a:ea typeface="MS PGothic" pitchFamily="34" charset="-128"/>
                  <a:cs typeface="Arial" charset="0"/>
                </a:rPr>
                <a:t>Forza gravitazionale</a:t>
              </a:r>
            </a:p>
          </p:txBody>
        </p:sp>
        <p:pic>
          <p:nvPicPr>
            <p:cNvPr id="36883" name="Picture 7" descr="I07-02-SolarSyste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26" y="1340768"/>
              <a:ext cx="238125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0324" name="Picture 36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221163"/>
            <a:ext cx="1095375" cy="1206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26" name="Text Box 38"/>
          <p:cNvSpPr txBox="1">
            <a:spLocks noChangeArrowheads="1"/>
          </p:cNvSpPr>
          <p:nvPr/>
        </p:nvSpPr>
        <p:spPr bwMode="auto">
          <a:xfrm>
            <a:off x="1011238" y="5445125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nucleo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21965" y="4264551"/>
            <a:ext cx="3904900" cy="1680052"/>
            <a:chOff x="4421965" y="4264551"/>
            <a:chExt cx="3904900" cy="1680052"/>
          </a:xfrm>
        </p:grpSpPr>
        <p:pic>
          <p:nvPicPr>
            <p:cNvPr id="140296" name="Picture 8" descr="radbeta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21965" y="4264551"/>
              <a:ext cx="3641875" cy="1252012"/>
            </a:xfrm>
            <a:noFill/>
          </p:spPr>
        </p:pic>
        <p:sp>
          <p:nvSpPr>
            <p:cNvPr id="36879" name="Text Box 40"/>
            <p:cNvSpPr txBox="1">
              <a:spLocks noChangeArrowheads="1"/>
            </p:cNvSpPr>
            <p:nvPr/>
          </p:nvSpPr>
          <p:spPr bwMode="auto">
            <a:xfrm>
              <a:off x="6455202" y="5544553"/>
              <a:ext cx="18716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6600FF"/>
                  </a:solidFill>
                  <a:cs typeface="Arial" charset="0"/>
                </a:rPr>
                <a:t>n </a:t>
              </a:r>
              <a:r>
                <a:rPr lang="en-US" altLang="en-US" sz="2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 p + e</a:t>
              </a:r>
              <a:r>
                <a:rPr lang="en-US" altLang="en-US" sz="2000" b="1" baseline="30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-</a:t>
              </a:r>
              <a:r>
                <a:rPr lang="en-US" altLang="en-US" sz="2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 + </a:t>
              </a:r>
              <a:r>
                <a:rPr lang="en-US" altLang="en-US" sz="2000" b="1" dirty="0">
                  <a:solidFill>
                    <a:srgbClr val="6600FF"/>
                  </a:solidFill>
                  <a:latin typeface="Symbol" pitchFamily="18" charset="2"/>
                  <a:cs typeface="Arial" charset="0"/>
                  <a:sym typeface="Wingdings" pitchFamily="2" charset="2"/>
                </a:rPr>
                <a:t>n</a:t>
              </a:r>
              <a:r>
                <a:rPr lang="en-US" altLang="en-US" sz="2000" b="1" baseline="-25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e</a:t>
              </a:r>
            </a:p>
          </p:txBody>
        </p:sp>
      </p:grpSp>
      <p:sp>
        <p:nvSpPr>
          <p:cNvPr id="36880" name="Line 41"/>
          <p:cNvSpPr>
            <a:spLocks noChangeShapeType="1"/>
          </p:cNvSpPr>
          <p:nvPr/>
        </p:nvSpPr>
        <p:spPr bwMode="auto">
          <a:xfrm>
            <a:off x="7977615" y="5689016"/>
            <a:ext cx="144463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Rectangle 47"/>
          <p:cNvSpPr>
            <a:spLocks noChangeArrowheads="1"/>
          </p:cNvSpPr>
          <p:nvPr/>
        </p:nvSpPr>
        <p:spPr bwMode="auto">
          <a:xfrm>
            <a:off x="2743200" y="260350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4 </a:t>
            </a:r>
            <a:r>
              <a:rPr lang="es-ES" altLang="en-US" dirty="0" err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forze</a:t>
            </a:r>
            <a:r>
              <a:rPr lang="es-ES" alt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s-ES" altLang="en-US" dirty="0" err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fondamentali</a:t>
            </a:r>
            <a:endParaRPr lang="es-ES" altLang="en-US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275263" y="1784350"/>
            <a:ext cx="1801812" cy="752475"/>
            <a:chOff x="5276056" y="1784777"/>
            <a:chExt cx="1800226" cy="752475"/>
          </a:xfrm>
        </p:grpSpPr>
        <p:pic>
          <p:nvPicPr>
            <p:cNvPr id="36877" name="Picture 14" descr="https://encrypted-tbn2.gstatic.com/images?q=tbn:ANd9GcQUZ14QQur2yCIMAgJJIl74FE4N0T3EsZXCWR01NKcLaoTujG7j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5" t="31554" r="9911" b="31882"/>
            <a:stretch>
              <a:fillRect/>
            </a:stretch>
          </p:blipFill>
          <p:spPr bwMode="auto">
            <a:xfrm>
              <a:off x="5276056" y="1784777"/>
              <a:ext cx="827088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844" y="1784777"/>
              <a:ext cx="833438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  <p:bldP spid="140292" grpId="0"/>
      <p:bldP spid="140293" grpId="0"/>
      <p:bldP spid="1403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8252-F7E8-42A3-AC6A-F3DC8835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Microscopicamente</a:t>
            </a:r>
            <a:r>
              <a:rPr lang="en-GB" dirty="0">
                <a:solidFill>
                  <a:srgbClr val="FF0000"/>
                </a:solidFill>
              </a:rPr>
              <a:t> le </a:t>
            </a:r>
            <a:r>
              <a:rPr lang="en-GB" dirty="0" err="1">
                <a:solidFill>
                  <a:srgbClr val="FF0000"/>
                </a:solidFill>
              </a:rPr>
              <a:t>forze</a:t>
            </a:r>
            <a:r>
              <a:rPr lang="en-GB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39938" name="Picture 2" descr="The Four Fundamental Interactions | AQA AS Physics Revision Notes">
            <a:extLst>
              <a:ext uri="{FF2B5EF4-FFF2-40B4-BE49-F238E27FC236}">
                <a16:creationId xmlns:a16="http://schemas.microsoft.com/office/drawing/2014/main" id="{01BA2B00-62E8-4A82-BA7C-E4C82C7BEF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7" y="1748089"/>
            <a:ext cx="6846275" cy="41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689CD-5341-420A-A3A2-C3D1332D2D4D}"/>
              </a:ext>
            </a:extLst>
          </p:cNvPr>
          <p:cNvSpPr txBox="1"/>
          <p:nvPr/>
        </p:nvSpPr>
        <p:spPr>
          <a:xfrm>
            <a:off x="6197600" y="2267526"/>
            <a:ext cx="294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Microscopicamente</a:t>
            </a:r>
            <a:r>
              <a:rPr lang="en-GB" dirty="0"/>
              <a:t> le </a:t>
            </a:r>
            <a:r>
              <a:rPr lang="en-GB" dirty="0" err="1"/>
              <a:t>forze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possono</a:t>
            </a:r>
            <a:r>
              <a:rPr lang="en-GB" dirty="0"/>
              <a:t> </a:t>
            </a:r>
            <a:r>
              <a:rPr lang="en-GB" dirty="0" err="1"/>
              <a:t>rappresentare</a:t>
            </a:r>
            <a:r>
              <a:rPr lang="en-GB" dirty="0"/>
              <a:t> con lo </a:t>
            </a:r>
            <a:r>
              <a:rPr lang="en-GB" dirty="0" err="1"/>
              <a:t>scambio</a:t>
            </a:r>
            <a:r>
              <a:rPr lang="en-GB" dirty="0"/>
              <a:t> di </a:t>
            </a:r>
            <a:r>
              <a:rPr lang="en-GB" dirty="0" err="1"/>
              <a:t>particelle</a:t>
            </a:r>
            <a:r>
              <a:rPr lang="en-GB" dirty="0"/>
              <a:t> (</a:t>
            </a:r>
            <a:r>
              <a:rPr lang="en-GB" dirty="0" err="1"/>
              <a:t>bosoni</a:t>
            </a:r>
            <a:r>
              <a:rPr lang="en-GB" dirty="0"/>
              <a:t>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A9668-BF83-448D-9055-818C75D6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12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62031534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450"/>
            <a:ext cx="8210550" cy="971550"/>
          </a:xfrm>
        </p:spPr>
        <p:txBody>
          <a:bodyPr/>
          <a:lstStyle/>
          <a:p>
            <a:pPr eaLnBrk="1" hangingPunct="1"/>
            <a:r>
              <a:rPr lang="fr-FR" altLang="en-US" sz="3200" dirty="0" err="1">
                <a:solidFill>
                  <a:srgbClr val="FF0000"/>
                </a:solidFill>
              </a:rPr>
              <a:t>Esempio</a:t>
            </a:r>
            <a:r>
              <a:rPr lang="fr-FR" altLang="en-US" sz="3200" dirty="0">
                <a:solidFill>
                  <a:srgbClr val="FF0000"/>
                </a:solidFill>
              </a:rPr>
              <a:t> di </a:t>
            </a:r>
            <a:r>
              <a:rPr lang="fr-FR" altLang="en-US" sz="3200" dirty="0" err="1">
                <a:solidFill>
                  <a:srgbClr val="FF0000"/>
                </a:solidFill>
              </a:rPr>
              <a:t>interazione</a:t>
            </a:r>
            <a:r>
              <a:rPr lang="fr-FR" altLang="en-US" sz="3200" dirty="0">
                <a:solidFill>
                  <a:srgbClr val="FF0000"/>
                </a:solidFill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</a:rPr>
              <a:t>elettromagnetica</a:t>
            </a:r>
            <a:endParaRPr lang="en-GB" altLang="en-US" dirty="0">
              <a:solidFill>
                <a:srgbClr val="FF0000"/>
              </a:solidFill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1052513"/>
            <a:ext cx="7823200" cy="511968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fr-FR" altLang="en-US" b="1" dirty="0">
              <a:solidFill>
                <a:srgbClr val="003366"/>
              </a:solidFill>
            </a:endParaRPr>
          </a:p>
          <a:p>
            <a:pPr eaLnBrk="1" hangingPunct="1">
              <a:buFontTx/>
              <a:buNone/>
            </a:pPr>
            <a:endParaRPr lang="fr-FR" altLang="en-US" b="1" dirty="0">
              <a:solidFill>
                <a:srgbClr val="003366"/>
              </a:solidFill>
            </a:endParaRPr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r>
              <a:rPr lang="fr-FR" altLang="en-US" sz="2000" dirty="0"/>
              <a:t>	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77660" y="5241705"/>
            <a:ext cx="70500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000" dirty="0">
                <a:cs typeface="Arial" charset="0"/>
              </a:rPr>
              <a:t>Le </a:t>
            </a:r>
            <a:r>
              <a:rPr lang="fr-FR" altLang="en-US" sz="2000" dirty="0" err="1">
                <a:cs typeface="Arial" charset="0"/>
              </a:rPr>
              <a:t>particelle</a:t>
            </a:r>
            <a:r>
              <a:rPr lang="fr-FR" altLang="en-US" sz="2000" dirty="0">
                <a:cs typeface="Arial" charset="0"/>
              </a:rPr>
              <a:t> di </a:t>
            </a:r>
            <a:r>
              <a:rPr lang="fr-FR" altLang="en-US" sz="2000" dirty="0" err="1">
                <a:cs typeface="Arial" charset="0"/>
              </a:rPr>
              <a:t>materia</a:t>
            </a:r>
            <a:r>
              <a:rPr lang="fr-FR" altLang="en-US" sz="2000" dirty="0">
                <a:cs typeface="Arial" charset="0"/>
              </a:rPr>
              <a:t> (</a:t>
            </a:r>
            <a:r>
              <a:rPr lang="fr-FR" altLang="en-US" sz="2000" i="1" dirty="0" err="1">
                <a:cs typeface="Arial" charset="0"/>
              </a:rPr>
              <a:t>fermioni</a:t>
            </a:r>
            <a:r>
              <a:rPr lang="fr-FR" altLang="en-US" sz="2000" dirty="0">
                <a:cs typeface="Arial" charset="0"/>
              </a:rPr>
              <a:t>) </a:t>
            </a:r>
            <a:r>
              <a:rPr lang="fr-FR" altLang="en-US" sz="2000" dirty="0" err="1">
                <a:cs typeface="Arial" charset="0"/>
              </a:rPr>
              <a:t>interagiscono</a:t>
            </a:r>
            <a:r>
              <a:rPr lang="fr-FR" altLang="en-US" sz="2000" dirty="0">
                <a:cs typeface="Arial" charset="0"/>
              </a:rPr>
              <a:t> a </a:t>
            </a:r>
            <a:r>
              <a:rPr lang="fr-FR" altLang="en-US" sz="2000" dirty="0" err="1">
                <a:cs typeface="Arial" charset="0"/>
              </a:rPr>
              <a:t>distanza</a:t>
            </a:r>
            <a:r>
              <a:rPr lang="fr-FR" altLang="en-US" sz="2000" dirty="0">
                <a:cs typeface="Arial" charset="0"/>
              </a:rPr>
              <a:t> </a:t>
            </a:r>
            <a:r>
              <a:rPr lang="fr-FR" altLang="en-US" sz="2000" dirty="0" err="1">
                <a:cs typeface="Arial" charset="0"/>
              </a:rPr>
              <a:t>scambiandosi</a:t>
            </a:r>
            <a:r>
              <a:rPr lang="fr-FR" altLang="en-US" sz="2000" dirty="0">
                <a:cs typeface="Arial" charset="0"/>
              </a:rPr>
              <a:t> </a:t>
            </a:r>
            <a:r>
              <a:rPr lang="fr-FR" altLang="en-US" sz="2000" dirty="0" err="1">
                <a:cs typeface="Arial" charset="0"/>
              </a:rPr>
              <a:t>una</a:t>
            </a:r>
            <a:r>
              <a:rPr lang="fr-FR" altLang="en-US" sz="2000" dirty="0">
                <a:cs typeface="Arial" charset="0"/>
              </a:rPr>
              <a:t> </a:t>
            </a:r>
            <a:r>
              <a:rPr lang="fr-FR" altLang="en-US" sz="2000" dirty="0" err="1">
                <a:cs typeface="Arial" charset="0"/>
              </a:rPr>
              <a:t>particella</a:t>
            </a:r>
            <a:r>
              <a:rPr lang="fr-FR" altLang="en-US" sz="2000" dirty="0">
                <a:cs typeface="Arial" charset="0"/>
              </a:rPr>
              <a:t> </a:t>
            </a:r>
            <a:r>
              <a:rPr lang="fr-FR" altLang="en-US" sz="2000" dirty="0" err="1">
                <a:cs typeface="Arial" charset="0"/>
              </a:rPr>
              <a:t>mediatrice</a:t>
            </a:r>
            <a:r>
              <a:rPr lang="fr-FR" altLang="en-US" sz="2000" dirty="0">
                <a:cs typeface="Arial" charset="0"/>
              </a:rPr>
              <a:t> </a:t>
            </a:r>
            <a:r>
              <a:rPr lang="fr-FR" altLang="en-US" sz="2000" dirty="0" err="1">
                <a:cs typeface="Arial" charset="0"/>
              </a:rPr>
              <a:t>della</a:t>
            </a:r>
            <a:r>
              <a:rPr lang="fr-FR" altLang="en-US" sz="2000" dirty="0">
                <a:cs typeface="Arial" charset="0"/>
              </a:rPr>
              <a:t> </a:t>
            </a:r>
            <a:r>
              <a:rPr lang="fr-FR" altLang="en-US" sz="2000" dirty="0" err="1">
                <a:cs typeface="Arial" charset="0"/>
              </a:rPr>
              <a:t>forza</a:t>
            </a:r>
            <a:r>
              <a:rPr lang="fr-FR" altLang="en-US" sz="2000" dirty="0">
                <a:cs typeface="Arial" charset="0"/>
              </a:rPr>
              <a:t>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en-US" sz="2000" dirty="0">
                <a:cs typeface="Arial" charset="0"/>
              </a:rPr>
              <a:t>un </a:t>
            </a:r>
            <a:r>
              <a:rPr lang="fr-FR" altLang="en-US" sz="2000" i="1" dirty="0" err="1">
                <a:cs typeface="Arial" charset="0"/>
              </a:rPr>
              <a:t>bosone</a:t>
            </a:r>
            <a:endParaRPr lang="en-GB" altLang="en-US" sz="2000" i="1" dirty="0">
              <a:cs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54C25DD-AA39-4874-9167-900C42392FB0}"/>
              </a:ext>
            </a:extLst>
          </p:cNvPr>
          <p:cNvSpPr/>
          <p:nvPr/>
        </p:nvSpPr>
        <p:spPr>
          <a:xfrm>
            <a:off x="877452" y="3311235"/>
            <a:ext cx="341746" cy="3417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5311A2-455E-48E9-AF16-9644E6D158A5}"/>
              </a:ext>
            </a:extLst>
          </p:cNvPr>
          <p:cNvSpPr/>
          <p:nvPr/>
        </p:nvSpPr>
        <p:spPr>
          <a:xfrm>
            <a:off x="8700364" y="3087255"/>
            <a:ext cx="341746" cy="341745"/>
          </a:xfrm>
          <a:prstGeom prst="ellipse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-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B041107B-1FE8-4999-B8C5-DE878DDD0B6A}"/>
              </a:ext>
            </a:extLst>
          </p:cNvPr>
          <p:cNvCxnSpPr/>
          <p:nvPr/>
        </p:nvCxnSpPr>
        <p:spPr>
          <a:xfrm flipV="1">
            <a:off x="4572000" y="3168073"/>
            <a:ext cx="711200" cy="260927"/>
          </a:xfrm>
          <a:prstGeom prst="curvedConnector3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F70395B6-BE81-4773-84E1-2FF127EF06D7}"/>
              </a:ext>
            </a:extLst>
          </p:cNvPr>
          <p:cNvCxnSpPr/>
          <p:nvPr/>
        </p:nvCxnSpPr>
        <p:spPr>
          <a:xfrm flipV="1">
            <a:off x="4687456" y="3246585"/>
            <a:ext cx="711200" cy="260927"/>
          </a:xfrm>
          <a:prstGeom prst="curvedConnector3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6CBAA6-B9F2-42F1-86F8-56DD34BA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13</a:t>
            </a:fld>
            <a:endParaRPr lang="en-US" altLang="en-US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4 0.00185 L -0.01754 0.00208 C -0.02639 -0.00046 -0.03507 -0.00324 -0.04392 -0.00509 C -0.06111 -0.00833 -0.08542 -0.00463 -0.10052 -0.0037 L -0.19132 -0.00509 L -0.35087 -0.0037 L -0.35087 -0.00347 C -0.35521 -0.00556 -0.35903 -0.00694 -0.36302 -0.00903 C -0.37622 -0.01597 -0.36337 -0.01111 -0.37309 -0.01435 C -0.37448 -0.0162 -0.3757 -0.01829 -0.37743 -0.01991 C -0.37813 -0.0206 -0.37917 -0.0206 -0.38021 -0.02106 C -0.38195 -0.02199 -0.38368 -0.02269 -0.38524 -0.02384 C -0.38681 -0.025 -0.38785 -0.02685 -0.38924 -0.02801 C -0.39531 -0.03218 -0.40139 -0.03588 -0.40747 -0.04005 L -0.41962 -0.04815 C -0.4224 -0.05 -0.42483 -0.05208 -0.42778 -0.05347 C -0.44184 -0.06065 -0.42969 -0.05417 -0.44479 -0.06296 C -0.44653 -0.06389 -0.44826 -0.06458 -0.45 -0.06551 C -0.46042 -0.07176 -0.44809 -0.06435 -0.45695 -0.07245 C -0.45781 -0.07315 -0.45903 -0.07315 -0.46007 -0.07361 C -0.46163 -0.07593 -0.4632 -0.07847 -0.46511 -0.08056 C -0.47066 -0.08657 -0.47604 -0.09005 -0.48229 -0.09537 C -0.48438 -0.09699 -0.48629 -0.09861 -0.48837 -0.10069 C -0.49045 -0.10278 -0.49219 -0.10556 -0.49445 -0.10741 C -0.49653 -0.10926 -0.49913 -0.10995 -0.50139 -0.11134 C -0.50382 -0.11296 -0.50608 -0.11528 -0.50851 -0.1169 C -0.52066 -0.12407 -0.51719 -0.11921 -0.52674 -0.12755 C -0.54288 -0.1419 -0.52014 -0.12338 -0.53681 -0.13981 C -0.56181 -0.16435 -0.54219 -0.14421 -0.55695 -0.15579 C -0.55851 -0.15694 -0.55955 -0.1588 -0.56111 -0.15995 C -0.56302 -0.16157 -0.56528 -0.16227 -0.56701 -0.16389 C -0.56823 -0.16505 -0.56892 -0.1669 -0.57014 -0.16806 C -0.5717 -0.16921 -0.57361 -0.16944 -0.57517 -0.1706 C -0.57708 -0.17222 -0.57847 -0.17454 -0.58021 -0.17616 C -0.5842 -0.17986 -0.58889 -0.18241 -0.59236 -0.18681 C -0.59636 -0.19213 -0.59931 -0.19699 -0.60451 -0.20023 C -0.6066 -0.20185 -0.6092 -0.20231 -0.61146 -0.20301 C -0.61597 -0.2044 -0.62031 -0.20556 -0.62465 -0.20718 C -0.63108 -0.20926 -0.63767 -0.21134 -0.64392 -0.21528 C -0.64826 -0.21782 -0.65295 -0.2213 -0.65695 -0.22454 C -0.65799 -0.22546 -0.65903 -0.22639 -0.66007 -0.22731 C -0.66146 -0.2287 -0.66267 -0.23032 -0.66406 -0.23125 C -0.66493 -0.23194 -0.66615 -0.23218 -0.66701 -0.23264 C -0.66945 -0.23495 -0.6717 -0.23727 -0.67413 -0.23935 C -0.67535 -0.24051 -0.67691 -0.24097 -0.67813 -0.24213 C -0.67969 -0.24352 -0.68073 -0.24583 -0.68229 -0.24745 C -0.68386 -0.24931 -0.68576 -0.25093 -0.68733 -0.25278 C -0.68872 -0.25463 -0.68976 -0.25694 -0.69132 -0.25833 C -0.69323 -0.25972 -0.69531 -0.25995 -0.6974 -0.26088 C -0.69913 -0.26181 -0.7007 -0.26296 -0.70243 -0.26366 C -0.70504 -0.26481 -0.70781 -0.26528 -0.71059 -0.26644 C -0.71389 -0.26782 -0.71719 -0.26991 -0.72066 -0.27176 C -0.72222 -0.27269 -0.72413 -0.27338 -0.7257 -0.27454 C -0.7283 -0.27616 -0.73108 -0.27824 -0.73368 -0.27986 C -0.73542 -0.28079 -0.73872 -0.28241 -0.73872 -0.28218 L -0.73872 -0.28241 " pathEditMode="relative" rAng="0" ptsTypes="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59" y="-1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0278 L 0.0158 -0.00255 L 0.04896 -0.00417 C 0.05382 -0.0044 0.05851 -0.0044 0.0632 -0.00533 C 0.08247 -0.00926 0.05938 -0.00695 0.07327 -0.00949 C 0.07969 -0.01065 0.08611 -0.01134 0.09254 -0.01204 L 0.10157 -0.01482 C 0.1033 -0.01528 0.10486 -0.0162 0.1066 -0.0162 C 0.12344 -0.0169 0.14028 -0.01713 0.15712 -0.01759 C 0.16181 -0.01806 0.1724 -0.01921 0.17726 -0.02014 C 0.18473 -0.02153 0.19792 -0.02523 0.2066 -0.0257 C 0.22014 -0.02639 0.23334 -0.02662 0.24705 -0.02685 C 0.25677 -0.02662 0.26667 -0.02685 0.27639 -0.0257 C 0.33039 -0.01875 0.27066 -0.02014 0.3198 -0.02014 L 0.69254 0.20625 L 0.69254 0.20648 L 0.69254 0.20625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37" y="9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71450"/>
            <a:ext cx="8210550" cy="971550"/>
          </a:xfrm>
        </p:spPr>
        <p:txBody>
          <a:bodyPr/>
          <a:lstStyle/>
          <a:p>
            <a:pPr eaLnBrk="1" hangingPunct="1"/>
            <a:r>
              <a:rPr lang="fr-FR" altLang="en-US" sz="3200" dirty="0" err="1">
                <a:solidFill>
                  <a:srgbClr val="FF0000"/>
                </a:solidFill>
              </a:rPr>
              <a:t>Esempio</a:t>
            </a:r>
            <a:r>
              <a:rPr lang="fr-FR" altLang="en-US" sz="3200" dirty="0">
                <a:solidFill>
                  <a:srgbClr val="FF0000"/>
                </a:solidFill>
              </a:rPr>
              <a:t> di </a:t>
            </a:r>
            <a:r>
              <a:rPr lang="fr-FR" altLang="en-US" sz="3200" dirty="0" err="1">
                <a:solidFill>
                  <a:srgbClr val="FF0000"/>
                </a:solidFill>
              </a:rPr>
              <a:t>interazione</a:t>
            </a:r>
            <a:r>
              <a:rPr lang="fr-FR" altLang="en-US" sz="3200" dirty="0">
                <a:solidFill>
                  <a:srgbClr val="FF0000"/>
                </a:solidFill>
              </a:rPr>
              <a:t> forte</a:t>
            </a:r>
            <a:endParaRPr lang="en-GB" altLang="en-US" dirty="0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8000" y="1052513"/>
            <a:ext cx="7823200" cy="5119687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fr-FR" altLang="en-US" b="1" dirty="0">
              <a:solidFill>
                <a:srgbClr val="003366"/>
              </a:solidFill>
            </a:endParaRPr>
          </a:p>
          <a:p>
            <a:pPr eaLnBrk="1" hangingPunct="1">
              <a:buFontTx/>
              <a:buNone/>
            </a:pPr>
            <a:endParaRPr lang="fr-FR" altLang="en-US" b="1" dirty="0">
              <a:solidFill>
                <a:srgbClr val="003366"/>
              </a:solidFill>
            </a:endParaRPr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endParaRPr lang="fr-FR" altLang="en-US" sz="2000" dirty="0"/>
          </a:p>
          <a:p>
            <a:pPr eaLnBrk="1" hangingPunct="1">
              <a:buFontTx/>
              <a:buNone/>
            </a:pPr>
            <a:r>
              <a:rPr lang="fr-FR" altLang="en-US" sz="2000" dirty="0"/>
              <a:t>	</a:t>
            </a:r>
          </a:p>
        </p:txBody>
      </p:sp>
      <p:pic>
        <p:nvPicPr>
          <p:cNvPr id="37892" name="Picture 4" descr="pr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3489325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684213" y="5373688"/>
            <a:ext cx="7954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cs typeface="Arial" charset="0"/>
              </a:rPr>
              <a:t>I </a:t>
            </a:r>
            <a:r>
              <a:rPr lang="en-US" altLang="en-US" sz="1800" dirty="0" err="1">
                <a:cs typeface="Arial" charset="0"/>
              </a:rPr>
              <a:t>tre</a:t>
            </a:r>
            <a:r>
              <a:rPr lang="en-US" altLang="en-US" sz="1800" dirty="0">
                <a:cs typeface="Arial" charset="0"/>
              </a:rPr>
              <a:t> quark </a:t>
            </a:r>
            <a:r>
              <a:rPr lang="en-US" altLang="en-US" sz="1800" dirty="0" err="1">
                <a:cs typeface="Arial" charset="0"/>
              </a:rPr>
              <a:t>nel</a:t>
            </a:r>
            <a:r>
              <a:rPr lang="en-US" altLang="en-US" sz="1800" dirty="0">
                <a:cs typeface="Arial" charset="0"/>
              </a:rPr>
              <a:t> </a:t>
            </a:r>
            <a:r>
              <a:rPr lang="en-US" altLang="en-US" sz="1800" dirty="0" err="1">
                <a:cs typeface="Arial" charset="0"/>
              </a:rPr>
              <a:t>protone</a:t>
            </a:r>
            <a:r>
              <a:rPr lang="en-US" altLang="en-US" sz="1800" dirty="0">
                <a:cs typeface="Arial" charset="0"/>
              </a:rPr>
              <a:t> </a:t>
            </a:r>
            <a:r>
              <a:rPr lang="en-US" altLang="en-US" sz="1800" dirty="0" err="1">
                <a:cs typeface="Arial" charset="0"/>
              </a:rPr>
              <a:t>si</a:t>
            </a:r>
            <a:r>
              <a:rPr lang="en-US" altLang="en-US" sz="1800" dirty="0">
                <a:cs typeface="Arial" charset="0"/>
              </a:rPr>
              <a:t> </a:t>
            </a:r>
            <a:r>
              <a:rPr lang="en-US" altLang="en-US" sz="1800" dirty="0" err="1">
                <a:cs typeface="Arial" charset="0"/>
              </a:rPr>
              <a:t>scambiano</a:t>
            </a:r>
            <a:r>
              <a:rPr lang="en-US" altLang="en-US" sz="1800" dirty="0">
                <a:cs typeface="Arial" charset="0"/>
              </a:rPr>
              <a:t> </a:t>
            </a:r>
            <a:r>
              <a:rPr lang="en-US" altLang="en-US" sz="1800" i="1" dirty="0" err="1">
                <a:cs typeface="Arial" charset="0"/>
              </a:rPr>
              <a:t>gluoni</a:t>
            </a:r>
            <a:r>
              <a:rPr lang="en-US" altLang="en-US" sz="1800" dirty="0">
                <a:cs typeface="Arial" charset="0"/>
              </a:rPr>
              <a:t> e </a:t>
            </a:r>
            <a:r>
              <a:rPr lang="en-US" altLang="en-US" sz="1800" dirty="0" err="1">
                <a:cs typeface="Arial" charset="0"/>
              </a:rPr>
              <a:t>si</a:t>
            </a:r>
            <a:r>
              <a:rPr lang="en-US" altLang="en-US" sz="1800" dirty="0">
                <a:cs typeface="Arial" charset="0"/>
              </a:rPr>
              <a:t> </a:t>
            </a:r>
            <a:r>
              <a:rPr lang="en-US" altLang="en-US" sz="1800" dirty="0" err="1">
                <a:cs typeface="Arial" charset="0"/>
              </a:rPr>
              <a:t>mantengono</a:t>
            </a:r>
            <a:r>
              <a:rPr lang="en-US" altLang="en-US" sz="1800" dirty="0">
                <a:cs typeface="Arial" charset="0"/>
              </a:rPr>
              <a:t> </a:t>
            </a:r>
            <a:r>
              <a:rPr lang="en-US" altLang="en-US" sz="1800" dirty="0" err="1">
                <a:cs typeface="Arial" charset="0"/>
              </a:rPr>
              <a:t>legati</a:t>
            </a:r>
            <a:r>
              <a:rPr lang="en-US" altLang="en-US" sz="1800" dirty="0">
                <a:cs typeface="Arial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2667000" y="1524000"/>
            <a:ext cx="3489325" cy="3489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5" name="TextBox 2"/>
          <p:cNvSpPr txBox="1">
            <a:spLocks noChangeArrowheads="1"/>
          </p:cNvSpPr>
          <p:nvPr/>
        </p:nvSpPr>
        <p:spPr bwMode="auto">
          <a:xfrm>
            <a:off x="6288088" y="3182938"/>
            <a:ext cx="966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protone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11613-C51D-49D2-BC7B-6DCBDB0A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14</a:t>
            </a:fld>
            <a:endParaRPr lang="en-US" altLang="en-US" sz="140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0" y="3114675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Forza </a:t>
            </a:r>
            <a:r>
              <a:rPr lang="en-GB" altLang="en-US" sz="2400" dirty="0" err="1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elettromagnetica</a:t>
            </a:r>
            <a:endParaRPr lang="en-GB" altLang="en-US" sz="2400" dirty="0">
              <a:solidFill>
                <a:srgbClr val="FF000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468313" y="5805488"/>
            <a:ext cx="367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ea typeface="MS PGothic" pitchFamily="34" charset="-128"/>
                <a:cs typeface="Arial" charset="0"/>
              </a:rPr>
              <a:t>Forza forte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5275263" y="6366669"/>
            <a:ext cx="1982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cs typeface="Arial" charset="0"/>
              </a:rPr>
              <a:t>Forza </a:t>
            </a:r>
            <a:r>
              <a:rPr lang="en-GB" altLang="en-US" sz="2400" dirty="0" err="1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cs typeface="Arial" charset="0"/>
              </a:rPr>
              <a:t>debole</a:t>
            </a:r>
            <a:endParaRPr lang="en-GB" altLang="en-US" sz="2400" dirty="0">
              <a:solidFill>
                <a:srgbClr val="FF0000"/>
              </a:solidFill>
              <a:latin typeface="Helvetica" pitchFamily="34" charset="0"/>
              <a:ea typeface="MS PGothic" pitchFamily="34" charset="-128"/>
              <a:cs typeface="Arial" charset="0"/>
            </a:endParaRPr>
          </a:p>
        </p:txBody>
      </p:sp>
      <p:pic>
        <p:nvPicPr>
          <p:cNvPr id="38917" name="Picture 6" descr="stro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938" y="4208463"/>
            <a:ext cx="1168400" cy="1443037"/>
          </a:xfrm>
          <a:noFill/>
        </p:spPr>
      </p:pic>
      <p:grpSp>
        <p:nvGrpSpPr>
          <p:cNvPr id="38918" name="Group 50"/>
          <p:cNvGrpSpPr>
            <a:grpSpLocks/>
          </p:cNvGrpSpPr>
          <p:nvPr/>
        </p:nvGrpSpPr>
        <p:grpSpPr bwMode="auto">
          <a:xfrm>
            <a:off x="604724" y="1155000"/>
            <a:ext cx="2959100" cy="2373312"/>
            <a:chOff x="755650" y="1371600"/>
            <a:chExt cx="2959465" cy="2374603"/>
          </a:xfrm>
        </p:grpSpPr>
        <p:sp>
          <p:nvSpPr>
            <p:cNvPr id="38932" name="Text Box 3"/>
            <p:cNvSpPr txBox="1">
              <a:spLocks noChangeArrowheads="1"/>
            </p:cNvSpPr>
            <p:nvPr/>
          </p:nvSpPr>
          <p:spPr bwMode="auto">
            <a:xfrm>
              <a:off x="755650" y="3284538"/>
              <a:ext cx="295946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  <a:ea typeface="MS PGothic" pitchFamily="34" charset="-128"/>
                  <a:cs typeface="Arial" charset="0"/>
                </a:rPr>
                <a:t>Forza gravitazionale</a:t>
              </a:r>
            </a:p>
          </p:txBody>
        </p:sp>
        <p:pic>
          <p:nvPicPr>
            <p:cNvPr id="38933" name="Picture 7" descr="I07-02-SolarSyste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26" y="1340768"/>
              <a:ext cx="238125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0" name="Picture 36"/>
          <p:cNvPicPr>
            <a:picLocks noChangeAspect="1" noChangeArrowheads="1"/>
          </p:cNvPicPr>
          <p:nvPr/>
        </p:nvPicPr>
        <p:blipFill>
          <a:blip r:embed="rId5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221163"/>
            <a:ext cx="1095375" cy="1206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38"/>
          <p:cNvSpPr txBox="1">
            <a:spLocks noChangeArrowheads="1"/>
          </p:cNvSpPr>
          <p:nvPr/>
        </p:nvSpPr>
        <p:spPr bwMode="auto">
          <a:xfrm>
            <a:off x="1011238" y="5445125"/>
            <a:ext cx="93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nucleo</a:t>
            </a:r>
          </a:p>
        </p:txBody>
      </p:sp>
      <p:grpSp>
        <p:nvGrpSpPr>
          <p:cNvPr id="38922" name="Group 39"/>
          <p:cNvGrpSpPr>
            <a:grpSpLocks/>
          </p:cNvGrpSpPr>
          <p:nvPr/>
        </p:nvGrpSpPr>
        <p:grpSpPr bwMode="auto">
          <a:xfrm>
            <a:off x="5310115" y="6050756"/>
            <a:ext cx="1871662" cy="400050"/>
            <a:chOff x="4189" y="3475"/>
            <a:chExt cx="1179" cy="252"/>
          </a:xfrm>
        </p:grpSpPr>
        <p:sp>
          <p:nvSpPr>
            <p:cNvPr id="38930" name="Text Box 40"/>
            <p:cNvSpPr txBox="1">
              <a:spLocks noChangeArrowheads="1"/>
            </p:cNvSpPr>
            <p:nvPr/>
          </p:nvSpPr>
          <p:spPr bwMode="auto">
            <a:xfrm>
              <a:off x="4189" y="3475"/>
              <a:ext cx="117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6600FF"/>
                  </a:solidFill>
                  <a:cs typeface="Arial" charset="0"/>
                </a:rPr>
                <a:t>n </a:t>
              </a:r>
              <a:r>
                <a:rPr lang="en-US" altLang="en-US" sz="2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 p + e</a:t>
              </a:r>
              <a:r>
                <a:rPr lang="en-US" altLang="en-US" sz="2000" b="1" baseline="30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-</a:t>
              </a:r>
              <a:r>
                <a:rPr lang="en-US" altLang="en-US" sz="2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 + </a:t>
              </a:r>
              <a:r>
                <a:rPr lang="en-US" altLang="en-US" sz="2000" b="1" dirty="0">
                  <a:solidFill>
                    <a:srgbClr val="6600FF"/>
                  </a:solidFill>
                  <a:latin typeface="Symbol" pitchFamily="18" charset="2"/>
                  <a:cs typeface="Arial" charset="0"/>
                  <a:sym typeface="Wingdings" pitchFamily="2" charset="2"/>
                </a:rPr>
                <a:t>n</a:t>
              </a:r>
              <a:r>
                <a:rPr lang="en-US" altLang="en-US" sz="2000" b="1" baseline="-25000" dirty="0">
                  <a:solidFill>
                    <a:srgbClr val="6600FF"/>
                  </a:solidFill>
                  <a:cs typeface="Arial" charset="0"/>
                  <a:sym typeface="Wingdings" pitchFamily="2" charset="2"/>
                </a:rPr>
                <a:t>e</a:t>
              </a:r>
            </a:p>
          </p:txBody>
        </p:sp>
        <p:sp>
          <p:nvSpPr>
            <p:cNvPr id="38931" name="Line 41"/>
            <p:cNvSpPr>
              <a:spLocks noChangeShapeType="1"/>
            </p:cNvSpPr>
            <p:nvPr/>
          </p:nvSpPr>
          <p:spPr bwMode="auto">
            <a:xfrm>
              <a:off x="5148" y="3566"/>
              <a:ext cx="91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23" name="Rectangle 47"/>
          <p:cNvSpPr>
            <a:spLocks noChangeArrowheads="1"/>
          </p:cNvSpPr>
          <p:nvPr/>
        </p:nvSpPr>
        <p:spPr bwMode="auto">
          <a:xfrm>
            <a:off x="2743200" y="260350"/>
            <a:ext cx="385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4 </a:t>
            </a:r>
            <a:r>
              <a:rPr lang="es-ES" altLang="en-US" dirty="0" err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forze</a:t>
            </a:r>
            <a:r>
              <a:rPr lang="es-ES" altLang="en-US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s-ES" altLang="en-US" dirty="0" err="1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fondamentali</a:t>
            </a:r>
            <a:endParaRPr lang="es-ES" altLang="en-US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grpSp>
        <p:nvGrpSpPr>
          <p:cNvPr id="38924" name="Group 3"/>
          <p:cNvGrpSpPr>
            <a:grpSpLocks/>
          </p:cNvGrpSpPr>
          <p:nvPr/>
        </p:nvGrpSpPr>
        <p:grpSpPr bwMode="auto">
          <a:xfrm>
            <a:off x="5275263" y="1784350"/>
            <a:ext cx="1801812" cy="752475"/>
            <a:chOff x="5276056" y="1784777"/>
            <a:chExt cx="1800226" cy="752475"/>
          </a:xfrm>
        </p:grpSpPr>
        <p:pic>
          <p:nvPicPr>
            <p:cNvPr id="38928" name="Picture 14" descr="https://encrypted-tbn2.gstatic.com/images?q=tbn:ANd9GcQUZ14QQur2yCIMAgJJIl74FE4N0T3EsZXCWR01NKcLaoTujG7j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5" t="31554" r="9911" b="31882"/>
            <a:stretch>
              <a:fillRect/>
            </a:stretch>
          </p:blipFill>
          <p:spPr bwMode="auto">
            <a:xfrm>
              <a:off x="5276056" y="1784777"/>
              <a:ext cx="827088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9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844" y="1784777"/>
              <a:ext cx="833438" cy="75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2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3" t="58553" r="19785" b="2"/>
          <a:stretch>
            <a:fillRect/>
          </a:stretch>
        </p:blipFill>
        <p:spPr bwMode="auto">
          <a:xfrm>
            <a:off x="8040688" y="4649788"/>
            <a:ext cx="102393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3" t="38876" r="19568" b="41125"/>
          <a:stretch>
            <a:fillRect/>
          </a:stretch>
        </p:blipFill>
        <p:spPr bwMode="auto">
          <a:xfrm>
            <a:off x="7208838" y="2103438"/>
            <a:ext cx="103663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3" t="19884" r="19568" b="60541"/>
          <a:stretch/>
        </p:blipFill>
        <p:spPr bwMode="auto">
          <a:xfrm>
            <a:off x="1995488" y="5754688"/>
            <a:ext cx="103505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beta decay of neutron to proton on Make a GIF">
            <a:extLst>
              <a:ext uri="{FF2B5EF4-FFF2-40B4-BE49-F238E27FC236}">
                <a16:creationId xmlns:a16="http://schemas.microsoft.com/office/drawing/2014/main" id="{EEC31909-929A-481D-9283-B19326DD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10" y="4164740"/>
            <a:ext cx="3039989" cy="190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74663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Le </a:t>
            </a:r>
            <a:r>
              <a:rPr lang="en-US" altLang="en-US" dirty="0" err="1">
                <a:solidFill>
                  <a:srgbClr val="FF0000"/>
                </a:solidFill>
              </a:rPr>
              <a:t>particelle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conosciamo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399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616075"/>
            <a:ext cx="52895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8350" y="2354263"/>
            <a:ext cx="922338" cy="4322762"/>
          </a:xfrm>
          <a:prstGeom prst="rect">
            <a:avLst/>
          </a:prstGeom>
          <a:solidFill>
            <a:srgbClr val="FFFFCC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690688" y="2354263"/>
            <a:ext cx="922337" cy="4322762"/>
          </a:xfrm>
          <a:prstGeom prst="rect">
            <a:avLst/>
          </a:prstGeom>
          <a:solidFill>
            <a:srgbClr val="FFCCCC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13025" y="2354263"/>
            <a:ext cx="923925" cy="4322762"/>
          </a:xfrm>
          <a:prstGeom prst="rect">
            <a:avLst/>
          </a:prstGeom>
          <a:solidFill>
            <a:srgbClr val="66FF33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3" name="TextBox 4"/>
          <p:cNvSpPr txBox="1">
            <a:spLocks noChangeArrowheads="1"/>
          </p:cNvSpPr>
          <p:nvPr/>
        </p:nvSpPr>
        <p:spPr bwMode="auto">
          <a:xfrm>
            <a:off x="1017588" y="4192588"/>
            <a:ext cx="2416175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3 famiglie di particelle</a:t>
            </a:r>
          </a:p>
          <a:p>
            <a:pPr algn="ctr"/>
            <a:r>
              <a:rPr lang="en-US" altLang="en-US"/>
              <a:t>(3 repliche)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4738" y="2401888"/>
            <a:ext cx="974725" cy="4227512"/>
          </a:xfrm>
          <a:prstGeom prst="rect">
            <a:avLst/>
          </a:prstGeom>
          <a:solidFill>
            <a:srgbClr val="FFC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873" name="TextBox 7"/>
          <p:cNvSpPr txBox="1">
            <a:spLocks noChangeArrowheads="1"/>
          </p:cNvSpPr>
          <p:nvPr/>
        </p:nvSpPr>
        <p:spPr bwMode="auto">
          <a:xfrm rot="-4487182">
            <a:off x="2530475" y="4894263"/>
            <a:ext cx="3211513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Particelle portatrici delle forze</a:t>
            </a:r>
          </a:p>
        </p:txBody>
      </p:sp>
      <p:sp>
        <p:nvSpPr>
          <p:cNvPr id="9" name="Oval 8"/>
          <p:cNvSpPr/>
          <p:nvPr/>
        </p:nvSpPr>
        <p:spPr>
          <a:xfrm>
            <a:off x="4624388" y="2449513"/>
            <a:ext cx="1042987" cy="1233487"/>
          </a:xfrm>
          <a:prstGeom prst="ellips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014AD-6A49-46F6-82A1-A8AC41F8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16</a:t>
            </a:fld>
            <a:endParaRPr lang="en-US" altLang="en-US" sz="1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87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58161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Il </a:t>
            </a:r>
            <a:r>
              <a:rPr lang="en-US" altLang="en-US" dirty="0" err="1">
                <a:solidFill>
                  <a:srgbClr val="FF0000"/>
                </a:solidFill>
              </a:rPr>
              <a:t>bosone</a:t>
            </a:r>
            <a:r>
              <a:rPr lang="en-US" altLang="en-US" dirty="0">
                <a:solidFill>
                  <a:srgbClr val="FF0000"/>
                </a:solidFill>
              </a:rPr>
              <a:t> di Higgs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916238" y="1600200"/>
            <a:ext cx="5770562" cy="4041775"/>
          </a:xfrm>
        </p:spPr>
        <p:txBody>
          <a:bodyPr/>
          <a:lstStyle/>
          <a:p>
            <a:r>
              <a:rPr lang="en-US" altLang="en-US" sz="1800" dirty="0"/>
              <a:t>Nel </a:t>
            </a:r>
            <a:r>
              <a:rPr lang="en-US" altLang="en-US" sz="1800" dirty="0" err="1"/>
              <a:t>Modello</a:t>
            </a:r>
            <a:r>
              <a:rPr lang="en-US" altLang="en-US" sz="1800" dirty="0"/>
              <a:t> Standard </a:t>
            </a:r>
            <a:r>
              <a:rPr lang="en-US" altLang="en-US" sz="1800" dirty="0" err="1"/>
              <a:t>delle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particelle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elementari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tutte</a:t>
            </a:r>
            <a:r>
              <a:rPr lang="en-US" altLang="en-US" sz="1800" dirty="0"/>
              <a:t> le </a:t>
            </a:r>
            <a:r>
              <a:rPr lang="en-US" altLang="en-US" sz="1800" dirty="0" err="1"/>
              <a:t>particelle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hanno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massa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nulla</a:t>
            </a:r>
            <a:r>
              <a:rPr lang="en-US" altLang="en-US" sz="1800" dirty="0"/>
              <a:t>.</a:t>
            </a:r>
          </a:p>
          <a:p>
            <a:r>
              <a:rPr lang="en-US" altLang="en-US" sz="1800" dirty="0"/>
              <a:t>Nel 1964 Peter Higgs ha </a:t>
            </a:r>
            <a:r>
              <a:rPr lang="en-US" altLang="en-US" sz="1800" dirty="0" err="1"/>
              <a:t>proposto</a:t>
            </a:r>
            <a:r>
              <a:rPr lang="en-US" altLang="en-US" sz="1800" dirty="0"/>
              <a:t> di </a:t>
            </a:r>
            <a:r>
              <a:rPr lang="en-US" altLang="en-US" sz="1800" dirty="0" err="1"/>
              <a:t>aggiungere</a:t>
            </a:r>
            <a:r>
              <a:rPr lang="en-US" altLang="en-US" sz="1800" dirty="0"/>
              <a:t> al </a:t>
            </a:r>
            <a:r>
              <a:rPr lang="en-US" altLang="en-US" sz="1800" dirty="0" err="1"/>
              <a:t>Modello</a:t>
            </a:r>
            <a:r>
              <a:rPr lang="en-US" altLang="en-US" sz="1800" dirty="0"/>
              <a:t> Standard un </a:t>
            </a:r>
            <a:r>
              <a:rPr lang="en-US" altLang="en-US" sz="1800" dirty="0" err="1"/>
              <a:t>altro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bosone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Aggiungendo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questa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altra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particella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nel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Modello</a:t>
            </a:r>
            <a:r>
              <a:rPr lang="en-US" altLang="en-US" sz="1800" dirty="0"/>
              <a:t> Standard le </a:t>
            </a:r>
            <a:r>
              <a:rPr lang="en-US" altLang="en-US" sz="1800" dirty="0" err="1"/>
              <a:t>particelle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acquisiscono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massa</a:t>
            </a:r>
            <a:r>
              <a:rPr lang="en-US" altLang="en-US" sz="1800" dirty="0"/>
              <a:t>.</a:t>
            </a:r>
          </a:p>
          <a:p>
            <a:r>
              <a:rPr lang="en-US" altLang="en-US" sz="1800" dirty="0"/>
              <a:t>In </a:t>
            </a:r>
            <a:r>
              <a:rPr lang="en-US" altLang="en-US" sz="1800" dirty="0" err="1"/>
              <a:t>realtá</a:t>
            </a:r>
            <a:r>
              <a:rPr lang="en-US" altLang="en-US" sz="1800" dirty="0"/>
              <a:t> le </a:t>
            </a:r>
            <a:r>
              <a:rPr lang="en-US" altLang="en-US" sz="1800" dirty="0" err="1"/>
              <a:t>particelle</a:t>
            </a:r>
            <a:r>
              <a:rPr lang="en-US" altLang="en-US" sz="1800" dirty="0"/>
              <a:t> non </a:t>
            </a:r>
            <a:r>
              <a:rPr lang="en-US" altLang="en-US" sz="1800" dirty="0" err="1"/>
              <a:t>hanno</a:t>
            </a:r>
            <a:r>
              <a:rPr lang="en-US" altLang="en-US" sz="1800" dirty="0"/>
              <a:t> una vera </a:t>
            </a:r>
            <a:r>
              <a:rPr lang="en-US" altLang="en-US" sz="1800" dirty="0" err="1"/>
              <a:t>massa</a:t>
            </a:r>
            <a:r>
              <a:rPr lang="en-US" altLang="en-US" sz="1800" dirty="0"/>
              <a:t> di per </a:t>
            </a:r>
            <a:r>
              <a:rPr lang="en-US" altLang="en-US" sz="1800" dirty="0" err="1"/>
              <a:t>sé</a:t>
            </a:r>
            <a:r>
              <a:rPr lang="en-US" altLang="en-US" sz="1800" dirty="0"/>
              <a:t>, ma, </a:t>
            </a:r>
            <a:r>
              <a:rPr lang="en-US" altLang="en-US" sz="1800" dirty="0" err="1"/>
              <a:t>interagendo</a:t>
            </a:r>
            <a:r>
              <a:rPr lang="en-US" altLang="en-US" sz="1800" dirty="0"/>
              <a:t> con il campo di forza di Higgs </a:t>
            </a:r>
            <a:r>
              <a:rPr lang="en-US" altLang="en-US" sz="1800" dirty="0" err="1"/>
              <a:t>che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riempie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l’Universo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rallentano</a:t>
            </a:r>
            <a:r>
              <a:rPr lang="en-US" altLang="en-US" sz="1800" dirty="0"/>
              <a:t> </a:t>
            </a:r>
            <a:r>
              <a:rPr lang="en-US" altLang="en-US" sz="1800" b="1" dirty="0"/>
              <a:t>chi piu` chi </a:t>
            </a:r>
            <a:r>
              <a:rPr lang="en-US" altLang="en-US" sz="1800" b="1" dirty="0" err="1"/>
              <a:t>meno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si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appesantiscono</a:t>
            </a:r>
            <a:r>
              <a:rPr lang="en-US" altLang="en-US" sz="1800" dirty="0"/>
              <a:t> e </a:t>
            </a:r>
            <a:r>
              <a:rPr lang="en-US" altLang="en-US" sz="1800" dirty="0" err="1"/>
              <a:t>quindi</a:t>
            </a:r>
            <a:r>
              <a:rPr lang="en-US" altLang="en-US" sz="1800" dirty="0"/>
              <a:t> “</a:t>
            </a:r>
            <a:r>
              <a:rPr lang="en-US" altLang="en-US" sz="1800" dirty="0" err="1"/>
              <a:t>prendono</a:t>
            </a:r>
            <a:r>
              <a:rPr lang="en-US" altLang="en-US" sz="1800" dirty="0"/>
              <a:t>” </a:t>
            </a:r>
            <a:r>
              <a:rPr lang="en-US" altLang="en-US" sz="1800" dirty="0" err="1"/>
              <a:t>massa</a:t>
            </a:r>
            <a:r>
              <a:rPr lang="en-US" altLang="en-US" sz="1800" dirty="0"/>
              <a:t>.</a:t>
            </a:r>
          </a:p>
        </p:txBody>
      </p:sp>
      <p:pic>
        <p:nvPicPr>
          <p:cNvPr id="40964" name="Picture 2" descr="Image result for peter hig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00" y="1504373"/>
            <a:ext cx="16637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C6019-3669-4632-9460-4955F69C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17</a:t>
            </a:fld>
            <a:endParaRPr lang="en-US" altLang="en-US" sz="140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0" dirty="0" err="1">
                <a:solidFill>
                  <a:srgbClr val="FF0000"/>
                </a:solidFill>
              </a:rPr>
              <a:t>Effetto</a:t>
            </a:r>
            <a:r>
              <a:rPr lang="en-US" altLang="en-US" b="0" dirty="0">
                <a:solidFill>
                  <a:srgbClr val="FF0000"/>
                </a:solidFill>
              </a:rPr>
              <a:t> del </a:t>
            </a:r>
            <a:r>
              <a:rPr lang="en-US" altLang="en-US" b="0" dirty="0" err="1">
                <a:solidFill>
                  <a:srgbClr val="FF0000"/>
                </a:solidFill>
              </a:rPr>
              <a:t>bosone</a:t>
            </a:r>
            <a:r>
              <a:rPr lang="en-US" altLang="en-US" b="0" dirty="0">
                <a:solidFill>
                  <a:srgbClr val="FF0000"/>
                </a:solidFill>
              </a:rPr>
              <a:t> di Higgs </a:t>
            </a:r>
            <a:r>
              <a:rPr lang="en-US" altLang="en-US" b="0" dirty="0" err="1">
                <a:solidFill>
                  <a:srgbClr val="FF0000"/>
                </a:solidFill>
              </a:rPr>
              <a:t>sulle</a:t>
            </a:r>
            <a:r>
              <a:rPr lang="en-US" altLang="en-US" b="0" dirty="0">
                <a:solidFill>
                  <a:srgbClr val="FF0000"/>
                </a:solidFill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</a:rPr>
              <a:t>particelle</a:t>
            </a:r>
            <a:endParaRPr lang="en-US" altLang="en-US" b="0" dirty="0">
              <a:solidFill>
                <a:srgbClr val="FF0000"/>
              </a:solidFill>
            </a:endParaRPr>
          </a:p>
        </p:txBody>
      </p:sp>
      <p:pic>
        <p:nvPicPr>
          <p:cNvPr id="3" name="HIGGS electro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1658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903288" y="6153150"/>
            <a:ext cx="811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Rosso = elettrone piccola interazione con il bosone di Higgs </a:t>
            </a:r>
            <a:r>
              <a:rPr lang="en-US" altLang="en-US" sz="1800">
                <a:cs typeface="Arial" charset="0"/>
                <a:sym typeface="Wingdings" pitchFamily="2" charset="2"/>
              </a:rPr>
              <a:t> piccola massa</a:t>
            </a:r>
            <a:endParaRPr lang="en-US" altLang="en-US" sz="1800">
              <a:cs typeface="Arial" charset="0"/>
            </a:endParaRPr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811213" y="6534150"/>
            <a:ext cx="8226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Verde = quark maggiore interazione con il bosone di Higgs </a:t>
            </a:r>
            <a:r>
              <a:rPr lang="en-US" altLang="en-US">
                <a:sym typeface="Wingdings" pitchFamily="2" charset="2"/>
              </a:rPr>
              <a:t> massa maggiore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-82550" y="-200194"/>
            <a:ext cx="9226550" cy="1095375"/>
          </a:xfrm>
        </p:spPr>
        <p:txBody>
          <a:bodyPr/>
          <a:lstStyle/>
          <a:p>
            <a:r>
              <a:rPr lang="en-US" altLang="en-US" sz="2800" b="0" dirty="0" err="1">
                <a:solidFill>
                  <a:srgbClr val="0070C0"/>
                </a:solidFill>
              </a:rPr>
              <a:t>Dall’infinitamente</a:t>
            </a:r>
            <a:r>
              <a:rPr lang="en-US" altLang="en-US" sz="2800" b="0" dirty="0">
                <a:solidFill>
                  <a:srgbClr val="0070C0"/>
                </a:solidFill>
              </a:rPr>
              <a:t> piccolo </a:t>
            </a:r>
            <a:r>
              <a:rPr lang="en-US" altLang="en-US" sz="2800" b="0" dirty="0" err="1">
                <a:solidFill>
                  <a:srgbClr val="0070C0"/>
                </a:solidFill>
              </a:rPr>
              <a:t>all’infinitamente</a:t>
            </a:r>
            <a:r>
              <a:rPr lang="en-US" altLang="en-US" sz="2800" b="0" dirty="0">
                <a:solidFill>
                  <a:srgbClr val="0070C0"/>
                </a:solidFill>
              </a:rPr>
              <a:t> </a:t>
            </a:r>
            <a:r>
              <a:rPr lang="en-US" altLang="en-US" sz="2800" b="0" dirty="0" err="1">
                <a:solidFill>
                  <a:srgbClr val="0070C0"/>
                </a:solidFill>
              </a:rPr>
              <a:t>grande</a:t>
            </a:r>
            <a:endParaRPr lang="en-US" altLang="en-US" sz="2800" b="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857954"/>
            <a:ext cx="7047781" cy="59692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437401">
            <a:off x="1777389" y="2997306"/>
            <a:ext cx="6019195" cy="517754"/>
          </a:xfrm>
          <a:prstGeom prst="rightArrow">
            <a:avLst/>
          </a:prstGeom>
          <a:gradFill flip="none" rotWithShape="1">
            <a:gsLst>
              <a:gs pos="0">
                <a:srgbClr val="FF5050"/>
              </a:gs>
              <a:gs pos="50000">
                <a:srgbClr val="FFFFCC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NATURA</a:t>
            </a:r>
          </a:p>
        </p:txBody>
      </p:sp>
      <p:sp>
        <p:nvSpPr>
          <p:cNvPr id="6" name="Right Arrow 5"/>
          <p:cNvSpPr/>
          <p:nvPr/>
        </p:nvSpPr>
        <p:spPr>
          <a:xfrm rot="1209400" flipH="1">
            <a:off x="3248917" y="4537965"/>
            <a:ext cx="3849860" cy="517754"/>
          </a:xfrm>
          <a:prstGeom prst="rightArrow">
            <a:avLst/>
          </a:prstGeom>
          <a:gradFill flip="none" rotWithShape="1">
            <a:gsLst>
              <a:gs pos="0">
                <a:srgbClr val="FF5050"/>
              </a:gs>
              <a:gs pos="50000">
                <a:srgbClr val="FFFFCC"/>
              </a:gs>
              <a:gs pos="100000">
                <a:srgbClr val="0070C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ACCELERATORI DI PARTICELLE</a:t>
            </a:r>
          </a:p>
        </p:txBody>
      </p:sp>
    </p:spTree>
    <p:extLst>
      <p:ext uri="{BB962C8B-B14F-4D97-AF65-F5344CB8AC3E}">
        <p14:creationId xmlns:p14="http://schemas.microsoft.com/office/powerpoint/2010/main" val="1378229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he Elementary Bestiary | CCCB LAB">
            <a:extLst>
              <a:ext uri="{FF2B5EF4-FFF2-40B4-BE49-F238E27FC236}">
                <a16:creationId xmlns:a16="http://schemas.microsoft.com/office/drawing/2014/main" id="{5121AD72-3EB2-4D77-A778-DFCBD0ABC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r="90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50474-DC93-41B0-9B9C-4025BFBB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63164" cy="935326"/>
          </a:xfrm>
        </p:spPr>
        <p:txBody>
          <a:bodyPr/>
          <a:lstStyle/>
          <a:p>
            <a:r>
              <a:rPr lang="en-GB" dirty="0" err="1">
                <a:solidFill>
                  <a:srgbClr val="FFFF00"/>
                </a:solidFill>
              </a:rPr>
              <a:t>Contenuto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della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presentazione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03A2-F3E8-44FC-83CB-E5C5D51D0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618" y="1573645"/>
            <a:ext cx="7864764" cy="4311073"/>
          </a:xfrm>
          <a:solidFill>
            <a:schemeClr val="tx1">
              <a:lumMod val="75000"/>
              <a:lumOff val="25000"/>
              <a:alpha val="76000"/>
            </a:schemeClr>
          </a:solidFill>
        </p:spPr>
        <p:txBody>
          <a:bodyPr/>
          <a:lstStyle/>
          <a:p>
            <a:r>
              <a:rPr lang="en-GB" sz="2400" dirty="0">
                <a:solidFill>
                  <a:srgbClr val="FFFF00"/>
                </a:solidFill>
              </a:rPr>
              <a:t>Come e` </a:t>
            </a:r>
            <a:r>
              <a:rPr lang="en-GB" sz="2400" dirty="0" err="1">
                <a:solidFill>
                  <a:srgbClr val="FFFF00"/>
                </a:solidFill>
              </a:rPr>
              <a:t>fatta</a:t>
            </a:r>
            <a:r>
              <a:rPr lang="en-GB" sz="2400" dirty="0">
                <a:solidFill>
                  <a:srgbClr val="FFFF00"/>
                </a:solidFill>
              </a:rPr>
              <a:t> la </a:t>
            </a:r>
            <a:r>
              <a:rPr lang="en-GB" sz="2400" dirty="0" err="1">
                <a:solidFill>
                  <a:srgbClr val="FFFF00"/>
                </a:solidFill>
              </a:rPr>
              <a:t>materia</a:t>
            </a:r>
            <a:r>
              <a:rPr lang="en-GB" sz="2400" dirty="0">
                <a:solidFill>
                  <a:srgbClr val="FFFF00"/>
                </a:solidFill>
              </a:rPr>
              <a:t> ?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FF00"/>
                </a:solidFill>
              </a:rPr>
              <a:t> </a:t>
            </a:r>
          </a:p>
          <a:p>
            <a:r>
              <a:rPr lang="en-GB" sz="2400" dirty="0" err="1">
                <a:solidFill>
                  <a:srgbClr val="FFFF00"/>
                </a:solidFill>
              </a:rPr>
              <a:t>Quali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sono</a:t>
            </a:r>
            <a:r>
              <a:rPr lang="en-GB" sz="2400" dirty="0">
                <a:solidFill>
                  <a:srgbClr val="FFFF00"/>
                </a:solidFill>
              </a:rPr>
              <a:t> le </a:t>
            </a:r>
            <a:r>
              <a:rPr lang="en-GB" sz="2400" dirty="0" err="1">
                <a:solidFill>
                  <a:srgbClr val="FFFF00"/>
                </a:solidFill>
              </a:rPr>
              <a:t>particelle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fondamentali</a:t>
            </a:r>
            <a:r>
              <a:rPr lang="en-GB" sz="2400" dirty="0">
                <a:solidFill>
                  <a:srgbClr val="FFFF00"/>
                </a:solidFill>
              </a:rPr>
              <a:t> e </a:t>
            </a:r>
            <a:r>
              <a:rPr lang="en-GB" sz="2400" dirty="0" err="1">
                <a:solidFill>
                  <a:srgbClr val="FFFF00"/>
                </a:solidFill>
              </a:rPr>
              <a:t>quali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sono</a:t>
            </a:r>
            <a:r>
              <a:rPr lang="en-GB" sz="2400" dirty="0">
                <a:solidFill>
                  <a:srgbClr val="FFFF00"/>
                </a:solidFill>
              </a:rPr>
              <a:t> le </a:t>
            </a:r>
            <a:r>
              <a:rPr lang="en-GB" sz="2400" dirty="0" err="1">
                <a:solidFill>
                  <a:srgbClr val="FFFF00"/>
                </a:solidFill>
              </a:rPr>
              <a:t>forze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fondamentali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fra</a:t>
            </a:r>
            <a:r>
              <a:rPr lang="en-GB" sz="2400" dirty="0">
                <a:solidFill>
                  <a:srgbClr val="FFFF00"/>
                </a:solidFill>
              </a:rPr>
              <a:t> di </a:t>
            </a:r>
            <a:r>
              <a:rPr lang="en-GB" sz="2400" dirty="0" err="1">
                <a:solidFill>
                  <a:srgbClr val="FFFF00"/>
                </a:solidFill>
              </a:rPr>
              <a:t>loro</a:t>
            </a:r>
            <a:r>
              <a:rPr lang="en-GB" sz="2400" dirty="0">
                <a:solidFill>
                  <a:srgbClr val="FFFF00"/>
                </a:solidFill>
              </a:rPr>
              <a:t> ?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rgbClr val="FFFF00"/>
                </a:solidFill>
              </a:rPr>
              <a:t>Perche` </a:t>
            </a:r>
            <a:r>
              <a:rPr lang="en-GB" sz="2400" dirty="0" err="1">
                <a:solidFill>
                  <a:srgbClr val="FFFF00"/>
                </a:solidFill>
              </a:rPr>
              <a:t>usiamo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gli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acceleratori</a:t>
            </a:r>
            <a:r>
              <a:rPr lang="en-GB" sz="2400" dirty="0">
                <a:solidFill>
                  <a:srgbClr val="FFFF00"/>
                </a:solidFill>
              </a:rPr>
              <a:t> di </a:t>
            </a:r>
            <a:r>
              <a:rPr lang="en-GB" sz="2400" dirty="0" err="1">
                <a:solidFill>
                  <a:srgbClr val="FFFF00"/>
                </a:solidFill>
              </a:rPr>
              <a:t>particelle</a:t>
            </a:r>
            <a:r>
              <a:rPr lang="en-GB" sz="2400" dirty="0">
                <a:solidFill>
                  <a:srgbClr val="FFFF00"/>
                </a:solidFill>
              </a:rPr>
              <a:t>, e come </a:t>
            </a:r>
            <a:r>
              <a:rPr lang="en-GB" sz="2400" dirty="0" err="1">
                <a:solidFill>
                  <a:srgbClr val="FFFF00"/>
                </a:solidFill>
              </a:rPr>
              <a:t>sono</a:t>
            </a:r>
            <a:r>
              <a:rPr lang="en-GB" sz="2400" dirty="0">
                <a:solidFill>
                  <a:srgbClr val="FFFF00"/>
                </a:solidFill>
              </a:rPr>
              <a:t> </a:t>
            </a:r>
            <a:r>
              <a:rPr lang="en-GB" sz="2400" dirty="0" err="1">
                <a:solidFill>
                  <a:srgbClr val="FFFF00"/>
                </a:solidFill>
              </a:rPr>
              <a:t>fatti</a:t>
            </a:r>
            <a:r>
              <a:rPr lang="en-GB" sz="2400" dirty="0">
                <a:solidFill>
                  <a:srgbClr val="FFFF00"/>
                </a:solidFill>
              </a:rPr>
              <a:t>?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Teoria,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acceleratori</a:t>
            </a:r>
            <a:r>
              <a:rPr lang="en-GB" sz="2400" dirty="0">
                <a:solidFill>
                  <a:srgbClr val="FF0000"/>
                </a:solidFill>
                <a:highlight>
                  <a:srgbClr val="FFFF00"/>
                </a:highlight>
              </a:rPr>
              <a:t>, rivelatori di </a:t>
            </a:r>
            <a:r>
              <a:rPr lang="en-GB" sz="2400" dirty="0" err="1">
                <a:solidFill>
                  <a:srgbClr val="FF0000"/>
                </a:solidFill>
                <a:highlight>
                  <a:srgbClr val="FFFF00"/>
                </a:highlight>
              </a:rPr>
              <a:t>particelle</a:t>
            </a:r>
            <a:endParaRPr lang="en-GB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651BE-6A46-4401-B9A4-A8CD31B2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9067228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2" y="-114712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dirty="0" err="1">
                <a:ea typeface="Arial" charset="0"/>
              </a:rPr>
              <a:t>acceleratori</a:t>
            </a:r>
            <a:r>
              <a:rPr lang="fr-FR" dirty="0">
                <a:ea typeface="Arial" charset="0"/>
              </a:rPr>
              <a:t> di </a:t>
            </a:r>
            <a:r>
              <a:rPr lang="fr-FR" dirty="0" err="1">
                <a:ea typeface="Arial" charset="0"/>
              </a:rPr>
              <a:t>particelle</a:t>
            </a:r>
            <a:r>
              <a:rPr lang="fr-FR" dirty="0">
                <a:ea typeface="Arial" charset="0"/>
              </a:rPr>
              <a:t>, </a:t>
            </a:r>
            <a:r>
              <a:rPr lang="fr-FR" dirty="0" err="1">
                <a:ea typeface="Arial" charset="0"/>
              </a:rPr>
              <a:t>perchè</a:t>
            </a:r>
            <a:r>
              <a:rPr lang="fr-FR" dirty="0">
                <a:ea typeface="Arial" charset="0"/>
              </a:rPr>
              <a:t> ?</a:t>
            </a:r>
            <a:endParaRPr lang="en-GB" dirty="0">
              <a:ea typeface="Arial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17525" y="1489075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400" b="1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580" name="Picture 15" descr="alb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r="50000"/>
          <a:stretch>
            <a:fillRect/>
          </a:stretch>
        </p:blipFill>
        <p:spPr bwMode="auto">
          <a:xfrm>
            <a:off x="1862138" y="792100"/>
            <a:ext cx="1674692" cy="17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ZoneTexte 18"/>
          <p:cNvSpPr txBox="1">
            <a:spLocks noChangeArrowheads="1"/>
          </p:cNvSpPr>
          <p:nvPr/>
        </p:nvSpPr>
        <p:spPr bwMode="auto">
          <a:xfrm>
            <a:off x="3536830" y="1028288"/>
            <a:ext cx="1929899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3200" b="1" dirty="0">
                <a:solidFill>
                  <a:srgbClr val="FF0000"/>
                </a:solidFill>
                <a:latin typeface="Tahoma" pitchFamily="34" charset="0"/>
                <a:ea typeface="Arial" charset="0"/>
                <a:cs typeface="Tahoma" pitchFamily="34" charset="0"/>
              </a:rPr>
              <a:t>E</a:t>
            </a:r>
            <a:r>
              <a:rPr lang="fr-FR" altLang="en-US" sz="3200" b="1" dirty="0">
                <a:latin typeface="Tahoma" pitchFamily="34" charset="0"/>
                <a:ea typeface="Arial" charset="0"/>
                <a:cs typeface="Tahoma" pitchFamily="34" charset="0"/>
              </a:rPr>
              <a:t>=</a:t>
            </a:r>
            <a:r>
              <a:rPr lang="fr-FR" altLang="en-US" sz="3200" b="1" dirty="0">
                <a:solidFill>
                  <a:srgbClr val="00B050"/>
                </a:solidFill>
                <a:latin typeface="Tahoma" pitchFamily="34" charset="0"/>
                <a:ea typeface="Arial" charset="0"/>
                <a:cs typeface="Tahoma" pitchFamily="34" charset="0"/>
              </a:rPr>
              <a:t>m</a:t>
            </a:r>
            <a:r>
              <a:rPr lang="fr-FR" altLang="en-US" sz="3200" b="1" dirty="0">
                <a:latin typeface="Tahoma" pitchFamily="34" charset="0"/>
                <a:ea typeface="Arial" charset="0"/>
                <a:cs typeface="Tahoma" pitchFamily="34" charset="0"/>
              </a:rPr>
              <a:t>c</a:t>
            </a:r>
            <a:r>
              <a:rPr lang="fr-FR" altLang="en-US" sz="3200" b="1" baseline="30000" dirty="0">
                <a:latin typeface="Tahoma" pitchFamily="34" charset="0"/>
                <a:ea typeface="Arial" charset="0"/>
                <a:cs typeface="Tahoma" pitchFamily="34" charset="0"/>
              </a:rPr>
              <a:t>2</a:t>
            </a:r>
          </a:p>
        </p:txBody>
      </p:sp>
      <p:pic>
        <p:nvPicPr>
          <p:cNvPr id="24582" name="Picture 6" descr="animation-Zq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492375"/>
            <a:ext cx="5108575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"/>
          <p:cNvSpPr txBox="1">
            <a:spLocks noChangeArrowheads="1"/>
          </p:cNvSpPr>
          <p:nvPr/>
        </p:nvSpPr>
        <p:spPr bwMode="auto">
          <a:xfrm>
            <a:off x="0" y="2654942"/>
            <a:ext cx="2819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>
                <a:solidFill>
                  <a:srgbClr val="FF0000"/>
                </a:solidFill>
                <a:cs typeface="Arial" charset="0"/>
              </a:rPr>
              <a:t>Le particelle accelerate nell’acceleratore raggiungono un’alta </a:t>
            </a:r>
            <a:r>
              <a:rPr lang="it-IT" altLang="en-US" sz="2000" b="1" dirty="0">
                <a:solidFill>
                  <a:srgbClr val="FF0000"/>
                </a:solidFill>
                <a:cs typeface="Arial" charset="0"/>
              </a:rPr>
              <a:t>energia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 dirty="0">
                <a:solidFill>
                  <a:srgbClr val="FF0000"/>
                </a:solidFill>
                <a:cs typeface="Arial" charset="0"/>
              </a:rPr>
              <a:t>E quando sbattono con altre particelle possono creare ....</a:t>
            </a:r>
            <a:endParaRPr lang="it-IT" altLang="en-US" sz="24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4584" name="TextBox 29"/>
          <p:cNvSpPr txBox="1">
            <a:spLocks noChangeArrowheads="1"/>
          </p:cNvSpPr>
          <p:nvPr/>
        </p:nvSpPr>
        <p:spPr bwMode="auto">
          <a:xfrm>
            <a:off x="7037388" y="3749675"/>
            <a:ext cx="2039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400">
                <a:solidFill>
                  <a:srgbClr val="00B050"/>
                </a:solidFill>
                <a:cs typeface="Arial" charset="0"/>
              </a:rPr>
              <a:t>...nuove particelle di </a:t>
            </a:r>
            <a:r>
              <a:rPr lang="it-IT" altLang="en-US" sz="2400" b="1">
                <a:solidFill>
                  <a:srgbClr val="00B050"/>
                </a:solidFill>
                <a:cs typeface="Arial" charset="0"/>
              </a:rPr>
              <a:t>massa m</a:t>
            </a:r>
            <a:endParaRPr lang="it-IT" altLang="en-US" b="1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2138" y="6201459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Gli acceleratori ci permettono di studiare le particelle</a:t>
            </a:r>
          </a:p>
          <a:p>
            <a:r>
              <a:rPr lang="it-IT" dirty="0"/>
              <a:t>che esistevano subito dopo il big bang e adesso non ci sono più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EBFFF-73C8-4DDA-A1C2-3CB1128E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1114" y="6296025"/>
            <a:ext cx="648741" cy="457200"/>
          </a:xfrm>
        </p:spPr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20</a:t>
            </a:fld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4075263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/>
              <a:t>Unita` di misura dell’energia per particelle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206" y="1358618"/>
                <a:ext cx="893579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A livello atomico o delle particelle, si usa spesso una unità di misura che si chiama elettronVolt eV:</a:t>
                </a:r>
              </a:p>
              <a:p>
                <a:endParaRPr lang="it-IT" dirty="0"/>
              </a:p>
              <a:p>
                <a:r>
                  <a:rPr lang="it-IT" dirty="0"/>
                  <a:t>1 eV e` l’energia che acquista una particella di carica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𝑒</m:t>
                    </m:r>
                  </m:oMath>
                </a14:m>
                <a:r>
                  <a:rPr lang="it-IT" dirty="0"/>
                  <a:t> attraversando una differenza di potenziale di 1 Volt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06" y="1358618"/>
                <a:ext cx="8935794" cy="1477328"/>
              </a:xfrm>
              <a:prstGeom prst="rect">
                <a:avLst/>
              </a:prstGeom>
              <a:blipFill rotWithShape="1">
                <a:blip r:embed="rId2"/>
                <a:stretch>
                  <a:fillRect l="-546" t="-2066" r="-1091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79793" y="3124939"/>
                <a:ext cx="69926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1</m:t>
                    </m:r>
                    <m:r>
                      <a:rPr lang="en-GB" sz="2800" b="0" i="1" smtClean="0">
                        <a:latin typeface="Cambria Math"/>
                      </a:rPr>
                      <m:t>𝑒𝑉</m:t>
                    </m:r>
                    <m:r>
                      <a:rPr lang="en-GB" sz="28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/>
                          </a:rPr>
                          <m:t>1.6 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2800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GB" sz="2800" b="0" i="1" smtClean="0">
                                <a:latin typeface="Cambria Math"/>
                                <a:ea typeface="Cambria Math"/>
                              </a:rPr>
                              <m:t>−19</m:t>
                            </m:r>
                          </m:sup>
                        </m:sSup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</m:d>
                    <m:r>
                      <a:rPr lang="en-GB" sz="2800" b="0" i="1" smtClean="0"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en-GB" sz="2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1 </m:t>
                        </m:r>
                        <m:r>
                          <a:rPr lang="en-GB" sz="2800" b="0" i="1" smtClean="0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</m:d>
                    <m:r>
                      <a:rPr lang="en-GB" sz="2800" b="0" i="1" smtClean="0">
                        <a:latin typeface="Cambria Math"/>
                        <a:ea typeface="Cambria Math"/>
                      </a:rPr>
                      <m:t>=1.6</m:t>
                    </m:r>
                    <m:r>
                      <a:rPr lang="en-GB" sz="280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en-GB" sz="2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GB" sz="2800" i="1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it-IT" sz="2800" dirty="0"/>
                  <a:t> J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793" y="3124939"/>
                <a:ext cx="6992620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1765" r="-785" b="-3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71" y="3986660"/>
            <a:ext cx="33448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9842" y="6219645"/>
            <a:ext cx="627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poi naturalmente ci sono: ...meV, eV, KeV, MeV, GeV, TeV...</a:t>
            </a:r>
          </a:p>
        </p:txBody>
      </p:sp>
    </p:spTree>
    <p:extLst>
      <p:ext uri="{BB962C8B-B14F-4D97-AF65-F5344CB8AC3E}">
        <p14:creationId xmlns:p14="http://schemas.microsoft.com/office/powerpoint/2010/main" val="300785421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Forza di Lorentz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169215" cy="133278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4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GB" sz="4400" b="0" i="1" smtClean="0">
                          <a:latin typeface="Cambria Math"/>
                        </a:rPr>
                        <m:t>=</m:t>
                      </m:r>
                      <m:r>
                        <a:rPr lang="en-GB" sz="4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𝑞</m:t>
                      </m:r>
                      <m:r>
                        <a:rPr lang="en-GB" sz="4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GB" sz="4400" b="0" i="1" smtClean="0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GB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GB" sz="4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GB" sz="4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it-IT" sz="440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it-IT" sz="4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GB" sz="4400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GB" sz="4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it-IT" sz="4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169215" cy="133278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77970" y="3183146"/>
            <a:ext cx="3717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Effetto di un campo elettrico su una particella carica </a:t>
            </a: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</a:p>
          <a:p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la particella accelera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8378" y="3183146"/>
            <a:ext cx="327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sym typeface="Wingdings" panose="05000000000000000000" pitchFamily="2" charset="2"/>
              </a:rPr>
              <a:t>Effetto di un campo magnetico su una particella carica  </a:t>
            </a:r>
          </a:p>
          <a:p>
            <a:r>
              <a:rPr lang="it-IT" dirty="0">
                <a:solidFill>
                  <a:srgbClr val="0070C0"/>
                </a:solidFill>
                <a:sym typeface="Wingdings" panose="05000000000000000000" pitchFamily="2" charset="2"/>
              </a:rPr>
              <a:t>la particella curva </a:t>
            </a: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05509" y="2493034"/>
            <a:ext cx="1190446" cy="5952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883215" y="2493034"/>
            <a:ext cx="802257" cy="690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9" y="4383475"/>
            <a:ext cx="33448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13035"/>
          <a:stretch/>
        </p:blipFill>
        <p:spPr bwMode="auto">
          <a:xfrm>
            <a:off x="5565073" y="4451230"/>
            <a:ext cx="2838450" cy="16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flipH="1" flipV="1">
            <a:off x="5565073" y="4649637"/>
            <a:ext cx="157717" cy="138023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7549" y="4246706"/>
                <a:ext cx="402674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/>
                            </a:rPr>
                            <m:t>𝐁</m:t>
                          </m:r>
                        </m:e>
                      </m:acc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549" y="4246706"/>
                <a:ext cx="402674" cy="4029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1432" y="4315717"/>
                <a:ext cx="378630" cy="4029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432" y="4315717"/>
                <a:ext cx="378630" cy="402931"/>
              </a:xfrm>
              <a:prstGeom prst="rect">
                <a:avLst/>
              </a:prstGeom>
              <a:blipFill rotWithShape="1">
                <a:blip r:embed="rId6"/>
                <a:stretch>
                  <a:fillRect t="-21212" r="-290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196616" y="5084220"/>
                <a:ext cx="3738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0" smtClean="0">
                              <a:latin typeface="Cambria Math"/>
                            </a:rPr>
                            <m:t>𝐯</m:t>
                          </m:r>
                        </m:e>
                      </m:acc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616" y="5084220"/>
                <a:ext cx="373820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CA03EA-A782-4CF1-B294-5D94525F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22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93135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00394 L 0.0651 0.04838 C 0.07691 0.0581 0.09861 0.06875 0.1217 0.07848 C 0.14739 0.09028 0.16875 0.09815 0.18403 0.10162 L 0.25694 0.12037 " pathEditMode="relative" rAng="11887351" ptsTypes="FffFF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4525"/>
          </a:xfrm>
        </p:spPr>
        <p:txBody>
          <a:bodyPr/>
          <a:lstStyle/>
          <a:p>
            <a:r>
              <a:rPr lang="en-US" altLang="en-US" b="0" dirty="0"/>
              <a:t>Come </a:t>
            </a:r>
            <a:r>
              <a:rPr lang="en-US" altLang="en-US" b="0" dirty="0" err="1"/>
              <a:t>funziona</a:t>
            </a:r>
            <a:r>
              <a:rPr lang="en-US" altLang="en-US" b="0" dirty="0"/>
              <a:t> un </a:t>
            </a:r>
            <a:r>
              <a:rPr lang="en-US" altLang="en-US" b="0" dirty="0" err="1"/>
              <a:t>acceleratore</a:t>
            </a:r>
            <a:r>
              <a:rPr lang="en-US" altLang="en-US" b="0" dirty="0"/>
              <a:t> di </a:t>
            </a:r>
            <a:r>
              <a:rPr lang="en-US" altLang="en-US" b="0" dirty="0" err="1"/>
              <a:t>particelle</a:t>
            </a:r>
            <a:endParaRPr lang="en-US" altLang="en-US" b="0" dirty="0"/>
          </a:p>
        </p:txBody>
      </p:sp>
      <p:pic>
        <p:nvPicPr>
          <p:cNvPr id="16387" name="Picture 10" descr="http://www.ilmondodelletelecomunicazioni.it/public/imagese/image/laboratorio/oscilloscopio/oscillo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173538"/>
            <a:ext cx="5837238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s://encrypted-tbn1.gstatic.com/images?q=tbn:ANd9GcQUpBkw9q2Dal16MnqZhdZ97zuhsJGCNsQIWxNv1d3BnEnVZE4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3779838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4" descr="https://encrypted-tbn2.gstatic.com/images?q=tbn:ANd9GcQUZ14QQur2yCIMAgJJIl74FE4N0T3EsZXCWR01NKcLaoTujG7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31554" r="9911" b="31882"/>
          <a:stretch>
            <a:fillRect/>
          </a:stretch>
        </p:blipFill>
        <p:spPr bwMode="auto">
          <a:xfrm>
            <a:off x="2114550" y="5784850"/>
            <a:ext cx="8270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6" descr="https://encrypted-tbn3.gstatic.com/images?q=tbn:ANd9GcQpNAmoCOOaCy2ZP5-5mdcHDuhsoZuEUhkWUIB4GfPsQzr4usI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5867400"/>
            <a:ext cx="8334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6" descr="https://encrypted-tbn3.gstatic.com/images?q=tbn:ANd9GcQpNAmoCOOaCy2ZP5-5mdcHDuhsoZuEUhkWUIB4GfPsQzr4usI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4573588"/>
            <a:ext cx="833438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27100"/>
            <a:ext cx="31051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Il </a:t>
            </a:r>
            <a:r>
              <a:rPr lang="en-US" altLang="en-US" dirty="0" err="1"/>
              <a:t>limite</a:t>
            </a:r>
            <a:r>
              <a:rPr lang="en-US" altLang="en-US" dirty="0"/>
              <a:t> di un </a:t>
            </a:r>
            <a:r>
              <a:rPr lang="en-US" altLang="en-US" dirty="0" err="1"/>
              <a:t>acceleratore</a:t>
            </a:r>
            <a:r>
              <a:rPr lang="en-US" altLang="en-US" dirty="0"/>
              <a:t> </a:t>
            </a:r>
            <a:r>
              <a:rPr lang="en-US" altLang="en-US" dirty="0" err="1"/>
              <a:t>lineare</a:t>
            </a:r>
            <a:endParaRPr lang="en-US" alt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838575" y="1785938"/>
            <a:ext cx="5167313" cy="13890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400"/>
              <a:t>Energia protoni LHC= 7 TeV </a:t>
            </a:r>
            <a:r>
              <a:rPr lang="en-US" altLang="en-US" sz="2400">
                <a:sym typeface="Wingdings" pitchFamily="2" charset="2"/>
              </a:rPr>
              <a:t></a:t>
            </a:r>
          </a:p>
          <a:p>
            <a:pPr marL="0" indent="0">
              <a:buFontTx/>
              <a:buNone/>
            </a:pPr>
            <a:r>
              <a:rPr lang="en-US" altLang="en-US" sz="2400">
                <a:sym typeface="Wingdings" pitchFamily="2" charset="2"/>
              </a:rPr>
              <a:t>servono 5 triliardi di pile da 1.5V</a:t>
            </a:r>
            <a:endParaRPr lang="en-US" altLang="en-US" sz="2400"/>
          </a:p>
        </p:txBody>
      </p:sp>
      <p:pic>
        <p:nvPicPr>
          <p:cNvPr id="17412" name="Picture 14" descr="https://encrypted-tbn2.gstatic.com/images?q=tbn:ANd9GcQUZ14QQur2yCIMAgJJIl74FE4N0T3EsZXCWR01NKcLaoTujG7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31554" r="9911" b="31882"/>
          <a:stretch>
            <a:fillRect/>
          </a:stretch>
        </p:blipFill>
        <p:spPr bwMode="auto">
          <a:xfrm>
            <a:off x="1631950" y="1987550"/>
            <a:ext cx="887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651000"/>
            <a:ext cx="3344863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873500"/>
            <a:ext cx="499903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56483" r="29662" b="2638"/>
          <a:stretch>
            <a:fillRect/>
          </a:stretch>
        </p:blipFill>
        <p:spPr bwMode="auto">
          <a:xfrm>
            <a:off x="2105025" y="3873500"/>
            <a:ext cx="4962525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F7431-D180-46DD-AA4C-B4AB3845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24</a:t>
            </a:fld>
            <a:endParaRPr lang="en-US" altLang="en-US" sz="1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Acceleratore circolare</a:t>
            </a:r>
          </a:p>
        </p:txBody>
      </p:sp>
      <p:pic>
        <p:nvPicPr>
          <p:cNvPr id="1843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1906588"/>
            <a:ext cx="6767513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093788" y="2179638"/>
            <a:ext cx="6848475" cy="3003550"/>
            <a:chOff x="1094478" y="2180108"/>
            <a:chExt cx="6847637" cy="3002561"/>
          </a:xfrm>
        </p:grpSpPr>
        <p:pic>
          <p:nvPicPr>
            <p:cNvPr id="18437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067822" y="3713273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793434">
              <a:off x="1861747" y="4521281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80652">
              <a:off x="1672509" y="2681358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3837">
              <a:off x="4175578" y="2180108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1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3578">
              <a:off x="6338127" y="2533870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430521" y="3626615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16" descr="https://encrypted-tbn3.gstatic.com/images?q=tbn:ANd9GcQpNAmoCOOaCy2ZP5-5mdcHDuhsoZuEUhkWUIB4GfPsQzr4usI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18376">
              <a:off x="6542622" y="4671075"/>
              <a:ext cx="538250" cy="48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EC8C7-8112-4D65-814E-BE2397A2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25</a:t>
            </a:fld>
            <a:endParaRPr lang="en-US" altLang="en-US" sz="1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acceleratore circolare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t="54181" r="2996" b="28611"/>
          <a:stretch/>
        </p:blipFill>
        <p:spPr bwMode="auto">
          <a:xfrm>
            <a:off x="1035168" y="1074624"/>
            <a:ext cx="7366960" cy="558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8692" y="1108494"/>
            <a:ext cx="50895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66FF33"/>
                </a:solidFill>
              </a:rPr>
              <a:t>1: sorgente di particelle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5730" y="313651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2: tubo vuoto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9624" y="20035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66FF33"/>
                </a:solidFill>
              </a:rPr>
              <a:t>3: magneti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1065" y="4183174"/>
            <a:ext cx="117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9933"/>
                </a:solidFill>
              </a:rPr>
              <a:t>4: campi elettrici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08033" y="535869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66CCFF"/>
                </a:solidFill>
              </a:rPr>
              <a:t>5: rivelatore di particelle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168" y="5883216"/>
            <a:ext cx="767753" cy="7159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3825756" y="6258145"/>
            <a:ext cx="383876" cy="2680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n 8"/>
          <p:cNvSpPr/>
          <p:nvPr/>
        </p:nvSpPr>
        <p:spPr>
          <a:xfrm rot="16634601">
            <a:off x="3950839" y="5684836"/>
            <a:ext cx="672920" cy="86269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4287299" y="5728024"/>
            <a:ext cx="327803" cy="2845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3399FF"/>
                </a:solidFill>
              </a:rPr>
              <a:t>5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881887" y="5883216"/>
            <a:ext cx="836761" cy="508956"/>
            <a:chOff x="3881887" y="5883216"/>
            <a:chExt cx="836761" cy="508956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4017694" y="5883216"/>
              <a:ext cx="269605" cy="2329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87299" y="5999700"/>
              <a:ext cx="431349" cy="1164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>
              <a:off x="4244169" y="6098933"/>
              <a:ext cx="327803" cy="275987"/>
            </a:xfrm>
            <a:prstGeom prst="arc">
              <a:avLst>
                <a:gd name="adj1" fmla="val 13185002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017694" y="6116185"/>
              <a:ext cx="269605" cy="2759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287299" y="6116185"/>
              <a:ext cx="327803" cy="2759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3881887" y="6098875"/>
              <a:ext cx="422694" cy="69012"/>
            </a:xfrm>
            <a:custGeom>
              <a:avLst/>
              <a:gdLst>
                <a:gd name="connsiteX0" fmla="*/ 422694 w 422694"/>
                <a:gd name="connsiteY0" fmla="*/ 34506 h 69012"/>
                <a:gd name="connsiteX1" fmla="*/ 379562 w 422694"/>
                <a:gd name="connsiteY1" fmla="*/ 17253 h 69012"/>
                <a:gd name="connsiteX2" fmla="*/ 327804 w 422694"/>
                <a:gd name="connsiteY2" fmla="*/ 0 h 69012"/>
                <a:gd name="connsiteX3" fmla="*/ 250166 w 422694"/>
                <a:gd name="connsiteY3" fmla="*/ 8627 h 69012"/>
                <a:gd name="connsiteX4" fmla="*/ 86264 w 422694"/>
                <a:gd name="connsiteY4" fmla="*/ 17253 h 69012"/>
                <a:gd name="connsiteX5" fmla="*/ 34505 w 422694"/>
                <a:gd name="connsiteY5" fmla="*/ 34506 h 69012"/>
                <a:gd name="connsiteX6" fmla="*/ 0 w 422694"/>
                <a:gd name="connsiteY6" fmla="*/ 69012 h 6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694" h="69012">
                  <a:moveTo>
                    <a:pt x="422694" y="34506"/>
                  </a:moveTo>
                  <a:cubicBezTo>
                    <a:pt x="408317" y="28755"/>
                    <a:pt x="394115" y="22545"/>
                    <a:pt x="379562" y="17253"/>
                  </a:cubicBezTo>
                  <a:cubicBezTo>
                    <a:pt x="362471" y="11038"/>
                    <a:pt x="327804" y="0"/>
                    <a:pt x="327804" y="0"/>
                  </a:cubicBezTo>
                  <a:cubicBezTo>
                    <a:pt x="301925" y="2876"/>
                    <a:pt x="276138" y="6772"/>
                    <a:pt x="250166" y="8627"/>
                  </a:cubicBezTo>
                  <a:cubicBezTo>
                    <a:pt x="195595" y="12525"/>
                    <a:pt x="140584" y="10735"/>
                    <a:pt x="86264" y="17253"/>
                  </a:cubicBezTo>
                  <a:cubicBezTo>
                    <a:pt x="68207" y="19420"/>
                    <a:pt x="34505" y="34506"/>
                    <a:pt x="34505" y="34506"/>
                  </a:cubicBezTo>
                  <a:lnTo>
                    <a:pt x="0" y="69012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4" name="Oval 23"/>
          <p:cNvSpPr/>
          <p:nvPr/>
        </p:nvSpPr>
        <p:spPr>
          <a:xfrm>
            <a:off x="2252804" y="1562847"/>
            <a:ext cx="83835" cy="77637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2258562" y="1628987"/>
            <a:ext cx="83835" cy="77637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10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C 0.00503 0.00231 0.01024 0.00324 0.0151 0.00625 C 0.01857 0.01087 0.02014 0.01111 0.02465 0.01273 C 0.02916 0.01689 0.03524 0.01782 0.04062 0.02013 C 0.046 0.02523 0.04045 0.0206 0.04913 0.02407 C 0.05816 0.02754 0.06614 0.03356 0.07552 0.03518 C 0.08455 0.04328 0.09427 0.04976 0.10469 0.05416 C 0.1125 0.06087 0.10573 0.05601 0.12465 0.05787 C 0.12587 0.05787 0.14618 0.05972 0.15295 0.0618 C 0.15625 0.06273 0.16128 0.06736 0.16423 0.06805 C 0.16857 0.06898 0.17309 0.06875 0.17743 0.06921 C 0.18854 0.07337 0.2 0.07731 0.21146 0.07939 C 0.21736 0.08194 0.2217 0.08263 0.2283 0.0831 C 0.24097 0.08402 0.26614 0.08564 0.26614 0.08564 C 0.28576 0.08495 0.30278 0.08356 0.3217 0.0868 C 0.33142 0.09143 0.3408 0.0956 0.35104 0.09814 C 0.3559 0.10069 0.36094 0.10324 0.36614 0.10439 C 0.37743 0.10995 0.38993 0.11481 0.40191 0.11712 C 0.40816 0.12291 0.40035 0.11666 0.41232 0.12083 C 0.41337 0.12129 0.41406 0.12268 0.4151 0.12337 C 0.41823 0.12546 0.42222 0.12615 0.42552 0.12708 C 0.43264 0.13356 0.42378 0.12638 0.44062 0.13078 C 0.44427 0.13171 0.44757 0.13449 0.45104 0.13587 C 0.4592 0.14328 0.46857 0.14467 0.47743 0.14976 C 0.4816 0.15208 0.4842 0.15347 0.48871 0.15486 C 0.49253 0.15833 0.49514 0.15879 0.5 0.15972 C 0.50382 0.16296 0.50764 0.16296 0.51146 0.1662 C 0.51562 0.175 0.51041 0.16504 0.51614 0.17245 C 0.52135 0.17916 0.52569 0.18888 0.53298 0.1912 C 0.53767 0.19537 0.54271 0.20023 0.54809 0.20254 C 0.55312 0.2125 0.55017 0.20879 0.55764 0.21527 C 0.5585 0.21597 0.56041 0.21759 0.56041 0.21759 C 0.56354 0.22962 0.57344 0.23865 0.58125 0.24537 C 0.58177 0.24652 0.58229 0.24814 0.58298 0.24907 C 0.58385 0.25023 0.58524 0.25046 0.58594 0.25162 C 0.58663 0.25254 0.58628 0.25416 0.5868 0.25532 C 0.5875 0.25694 0.58871 0.25787 0.58975 0.25925 C 0.59149 0.26898 0.58923 0.25972 0.5934 0.26805 C 0.5993 0.27962 0.58975 0.26388 0.59531 0.27546 C 0.59844 0.28194 0.59948 0.27754 0.60191 0.2868 C 0.60225 0.28819 0.60243 0.28958 0.60295 0.29074 C 0.60399 0.29328 0.6059 0.29537 0.6066 0.29814 C 0.6085 0.30486 0.60955 0.31157 0.61146 0.31828 C 0.61319 0.3405 0.61632 0.36365 0.61041 0.38495 C 0.60955 0.40277 0.60885 0.41851 0.60469 0.43518 C 0.60295 0.44236 0.60225 0.44884 0.59809 0.45416 C 0.59653 0.46134 0.59635 0.47013 0.59149 0.4743 C 0.58941 0.48333 0.59149 0.48055 0.5868 0.48425 C 0.58455 0.48912 0.5809 0.49375 0.57743 0.49699 C 0.57673 0.49814 0.57639 0.49953 0.57552 0.50069 C 0.5743 0.50208 0.57274 0.50277 0.5717 0.50439 C 0.5691 0.50856 0.57083 0.51111 0.56614 0.51319 C 0.56493 0.51759 0.56545 0.51759 0.56232 0.52083 C 0.56059 0.52268 0.5566 0.52592 0.5566 0.52592 C 0.55486 0.5331 0.55243 0.53356 0.54809 0.53726 C 0.5441 0.54583 0.52916 0.54861 0.52361 0.55601 C 0.52135 0.55902 0.5184 0.56111 0.51701 0.56481 C 0.51632 0.56643 0.51614 0.56851 0.5151 0.5699 C 0.51441 0.57083 0.51319 0.5706 0.51232 0.57106 C 0.50972 0.57222 0.50729 0.57407 0.50469 0.575 C 0.49288 0.57962 0.49236 0.57986 0.47934 0.58125 C 0.47309 0.58726 0.47708 0.58657 0.47361 0.59259 C 0.47153 0.59606 0.46719 0.59629 0.46423 0.59745 C 0.45521 0.60555 0.44462 0.6081 0.43403 0.61134 C 0.42656 0.61828 0.41649 0.61921 0.40764 0.62013 C 0.4026 0.62245 0.40312 0.625 0.39722 0.62638 C 0.3908 0.62962 0.38489 0.63425 0.3783 0.63657 C 0.36892 0.63981 0.36076 0.64074 0.35104 0.64166 C 0.34219 0.64907 0.34062 0.64791 0.3283 0.64907 C 0.32205 0.65023 0.3158 0.65185 0.30955 0.653 C 0.29566 0.65856 0.30573 0.65532 0.2783 0.65671 C 0.25746 0.65462 0.23698 0.65162 0.21614 0.65162 " pathEditMode="relative" ptsTypes="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6 -0.00439 C -0.00452 -0.00416 0.00573 -0.00301 0.0066 -0.00185 C 0.00781 -0.00023 0.00677 0.00255 0.00764 0.0044 C 0.00885 0.00672 0.01146 0.00602 0.01337 0.00695 C 0.01632 0.01088 0.01788 0.01158 0.0217 0.0132 C 0.02205 0.01436 0.02205 0.01598 0.02274 0.0169 C 0.02309 0.01736 0.02778 0.01922 0.0283 0.01945 C 0.03316 0.02153 0.03732 0.02361 0.04253 0.02454 C 0.04687 0.02639 0.05069 0.02917 0.05486 0.03079 C 0.0625 0.03773 0.07448 0.0375 0.08316 0.03843 C 0.08767 0.04167 0.09132 0.04236 0.09635 0.04329 C 0.1118 0.05093 0.12378 0.05417 0.14062 0.05602 C 0.14583 0.05764 0.1493 0.0588 0.15486 0.05973 C 0.16215 0.06644 0.17153 0.06528 0.18021 0.06598 C 0.18403 0.06783 0.18785 0.06852 0.19166 0.06991 C 0.20121 0.07778 0.21285 0.07662 0.22361 0.07871 C 0.22708 0.0801 0.23003 0.08218 0.23316 0.08357 C 0.23871 0.08611 0.24323 0.08565 0.24826 0.09005 C 0.23941 0.09352 0.25156 0.08982 0.24253 0.08866 C 0.23437 0.0875 0.22621 0.08797 0.21805 0.0875 C 0.19288 0.0882 0.17621 0.08866 0.15382 0.09121 C 0.1493 0.09306 0.1441 0.09306 0.13976 0.0963 C 0.13264 0.10139 0.13073 0.1044 0.12274 0.10625 C 0.11146 0.11181 0.10035 0.11482 0.08871 0.11898 C 0.07899 0.12709 0.0717 0.12871 0.06041 0.13148 C 0.05538 0.13611 0.05017 0.1382 0.04444 0.14028 C 0.0401 0.14422 0.03472 0.14561 0.03021 0.14908 C 0.02118 0.15602 0.02795 0.15278 0.0217 0.15533 C 0.01684 0.15996 0.01215 0.16436 0.0066 0.16667 C 0.00382 0.16922 0.00139 0.17014 -0.00174 0.17176 C -0.00504 0.17593 -0.00729 0.1757 -0.01129 0.17801 C -0.01268 0.17871 -0.01389 0.17963 -0.01511 0.18056 C -0.01615 0.18125 -0.01684 0.18241 -0.01788 0.18311 C -0.02483 0.18727 -0.03038 0.18982 -0.03663 0.19561 C -0.04115 0.2044 -0.0349 0.19398 -0.0434 0.20186 C -0.04427 0.20278 -0.04445 0.20463 -0.04514 0.20556 C -0.04601 0.20672 -0.04705 0.20718 -0.04809 0.20811 C -0.05 0.21204 -0.05417 0.21875 -0.05556 0.22338 C -0.05677 0.22778 -0.05816 0.23311 -0.06024 0.23704 C -0.06441 0.24445 -0.06215 0.2375 -0.06511 0.24468 C -0.06754 0.25047 -0.06806 0.2551 -0.0717 0.25973 C -0.07379 0.26875 -0.07379 0.26829 -0.08004 0.27223 C -0.08108 0.27639 -0.0849 0.28357 -0.0849 0.28357 C -0.08889 0.30116 -0.08681 0.31922 -0.09149 0.33658 C -0.09063 0.34861 -0.08976 0.35996 -0.09236 0.37176 C -0.09115 0.39561 -0.08872 0.41945 -0.08663 0.44329 C -0.08542 0.45672 -0.08386 0.47431 -0.0783 0.48611 C -0.07691 0.49468 -0.07379 0.5051 -0.06788 0.50996 C -0.06389 0.51736 -0.05868 0.52269 -0.05469 0.5301 C -0.05139 0.53611 -0.0507 0.54514 -0.04514 0.54769 C -0.04115 0.55186 -0.0375 0.55973 -0.03299 0.56158 C -0.03038 0.5669 -0.02691 0.5676 -0.02344 0.57176 C -0.02188 0.57385 -0.02049 0.57593 -0.01875 0.57801 C -0.01372 0.58334 -0.00035 0.58704 0.00573 0.58797 C 0.02031 0.59306 0.03385 0.59561 0.04913 0.59676 C 0.0533 0.59746 0.05833 0.59792 0.06232 0.60047 C 0.06337 0.60139 0.06406 0.60278 0.0651 0.60301 C 0.06597 0.60371 0.07708 0.60533 0.07743 0.60533 C 0.07864 0.60648 0.08021 0.60672 0.08125 0.60787 C 0.08212 0.60903 0.08212 0.61111 0.08316 0.61204 C 0.08767 0.61574 0.09496 0.61574 0.1 0.6169 C 0.1059 0.61505 0.10781 0.61875 0.11337 0.62084 C 0.11771 0.62246 0.12222 0.62269 0.12656 0.62338 C 0.13507 0.63056 0.14323 0.6382 0.15295 0.64213 C 0.17101 0.64121 0.18628 0.63936 0.20295 0.64723 C 0.20694 0.6551 0.2184 0.65348 0.22465 0.65348 " pathEditMode="relative" ptsTypes="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644525"/>
          </a:xfrm>
        </p:spPr>
        <p:txBody>
          <a:bodyPr/>
          <a:lstStyle/>
          <a:p>
            <a:r>
              <a:rPr lang="en-US" altLang="en-US"/>
              <a:t>LHC al CERN</a:t>
            </a:r>
          </a:p>
        </p:txBody>
      </p:sp>
      <p:pic>
        <p:nvPicPr>
          <p:cNvPr id="2048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/>
          <a:stretch>
            <a:fillRect/>
          </a:stretch>
        </p:blipFill>
        <p:spPr bwMode="auto">
          <a:xfrm>
            <a:off x="1001713" y="1069975"/>
            <a:ext cx="73152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547" y="6323162"/>
            <a:ext cx="5882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Tunnel di 27 km di circonferenza sottoterra di 100 metri.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" y="50800"/>
            <a:ext cx="9067800" cy="774700"/>
          </a:xfrm>
        </p:spPr>
        <p:txBody>
          <a:bodyPr/>
          <a:lstStyle/>
          <a:p>
            <a:r>
              <a:rPr lang="it-IT" altLang="en-US" dirty="0"/>
              <a:t>I magneti dell’LHC</a:t>
            </a:r>
            <a:endParaRPr lang="en-US" alt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9" r="2311" b="27614"/>
          <a:stretch/>
        </p:blipFill>
        <p:spPr bwMode="auto">
          <a:xfrm>
            <a:off x="0" y="0"/>
            <a:ext cx="2548613" cy="108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2"/>
          <p:cNvGrpSpPr>
            <a:grpSpLocks/>
          </p:cNvGrpSpPr>
          <p:nvPr/>
        </p:nvGrpSpPr>
        <p:grpSpPr bwMode="auto">
          <a:xfrm>
            <a:off x="149319" y="1132220"/>
            <a:ext cx="8962928" cy="5725780"/>
            <a:chOff x="181069" y="1140158"/>
            <a:chExt cx="8962928" cy="5725779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69" y="1140158"/>
              <a:ext cx="8741184" cy="572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Text Box 6"/>
            <p:cNvSpPr txBox="1">
              <a:spLocks noChangeArrowheads="1"/>
            </p:cNvSpPr>
            <p:nvPr/>
          </p:nvSpPr>
          <p:spPr bwMode="auto">
            <a:xfrm flipH="1">
              <a:off x="3286342" y="4804222"/>
              <a:ext cx="5857655" cy="147732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>
                  <a:solidFill>
                    <a:srgbClr val="000099"/>
                  </a:solidFill>
                </a:rPr>
                <a:t>1232 magneti super-conduttori (1.9 K, -270</a:t>
              </a:r>
              <a:r>
                <a:rPr lang="en-GB" altLang="en-US" sz="2000" b="1" baseline="30000">
                  <a:solidFill>
                    <a:srgbClr val="000099"/>
                  </a:solidFill>
                </a:rPr>
                <a:t>o</a:t>
              </a:r>
              <a:r>
                <a:rPr lang="en-GB" altLang="en-US" sz="2000" b="1">
                  <a:solidFill>
                    <a:srgbClr val="000099"/>
                  </a:solidFill>
                </a:rPr>
                <a:t>C) mantengono i protoni di 7 TeV sull’orbita circolare di 27 km.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>
                  <a:solidFill>
                    <a:srgbClr val="000099"/>
                  </a:solidFill>
                </a:rPr>
                <a:t>1/3 dei magneti sono stati prodotti in Italia </a:t>
              </a:r>
            </a:p>
          </p:txBody>
        </p:sp>
        <p:sp>
          <p:nvSpPr>
            <p:cNvPr id="21510" name="Line 7"/>
            <p:cNvSpPr>
              <a:spLocks noChangeShapeType="1"/>
            </p:cNvSpPr>
            <p:nvPr/>
          </p:nvSpPr>
          <p:spPr bwMode="auto">
            <a:xfrm flipH="1" flipV="1">
              <a:off x="3286343" y="3571875"/>
              <a:ext cx="1040879" cy="124468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475"/>
            <a:ext cx="7885113" cy="660400"/>
          </a:xfrm>
        </p:spPr>
        <p:txBody>
          <a:bodyPr/>
          <a:lstStyle/>
          <a:p>
            <a:pPr eaLnBrk="1" hangingPunct="1"/>
            <a:r>
              <a:rPr lang="it-IT" altLang="en-US" dirty="0"/>
              <a:t>LHC in azione</a:t>
            </a:r>
          </a:p>
        </p:txBody>
      </p:sp>
      <p:pic>
        <p:nvPicPr>
          <p:cNvPr id="3" name="FourMuon_smal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hlinkClick r:id="rId5"/>
          </p:cNvPr>
          <p:cNvSpPr txBox="1"/>
          <p:nvPr/>
        </p:nvSpPr>
        <p:spPr>
          <a:xfrm>
            <a:off x="931653" y="96615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 il video non si vede clicca qui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041400" y="2479675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hlinkClick r:id="rId2"/>
              </a:rPr>
              <a:t>Esplorando il mondo dell’infinitamente piccolo</a:t>
            </a:r>
            <a:endParaRPr lang="en-US" altLang="en-US" sz="280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Sala di controllo degli acceleratori del CERN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0"/>
            <a:ext cx="9144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03000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-323850" y="115888"/>
            <a:ext cx="979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it-IT" b="1" dirty="0" err="1">
                <a:solidFill>
                  <a:schemeClr val="accent6"/>
                </a:solidFill>
              </a:rPr>
              <a:t>misura</a:t>
            </a:r>
            <a:r>
              <a:rPr lang="fr-FR" altLang="it-IT" b="1" dirty="0">
                <a:solidFill>
                  <a:schemeClr val="accent6"/>
                </a:solidFill>
              </a:rPr>
              <a:t> delle </a:t>
            </a:r>
            <a:r>
              <a:rPr lang="fr-FR" altLang="it-IT" b="1" dirty="0" err="1">
                <a:solidFill>
                  <a:schemeClr val="accent6"/>
                </a:solidFill>
              </a:rPr>
              <a:t>particelle</a:t>
            </a:r>
            <a:r>
              <a:rPr lang="fr-FR" altLang="it-IT" b="1" dirty="0">
                <a:solidFill>
                  <a:schemeClr val="accent6"/>
                </a:solidFill>
              </a:rPr>
              <a:t> </a:t>
            </a:r>
            <a:r>
              <a:rPr lang="fr-FR" altLang="it-IT" b="1" dirty="0" err="1">
                <a:solidFill>
                  <a:schemeClr val="accent6"/>
                </a:solidFill>
              </a:rPr>
              <a:t>prodotte</a:t>
            </a:r>
            <a:r>
              <a:rPr lang="fr-FR" altLang="it-IT" b="1" dirty="0">
                <a:solidFill>
                  <a:schemeClr val="accent6"/>
                </a:solidFill>
              </a:rPr>
              <a:t> </a:t>
            </a:r>
            <a:r>
              <a:rPr lang="fr-FR" altLang="it-IT" b="1" dirty="0" err="1">
                <a:solidFill>
                  <a:schemeClr val="accent6"/>
                </a:solidFill>
              </a:rPr>
              <a:t>nelle</a:t>
            </a:r>
            <a:r>
              <a:rPr lang="fr-FR" altLang="it-IT" b="1" dirty="0">
                <a:solidFill>
                  <a:schemeClr val="accent6"/>
                </a:solidFill>
              </a:rPr>
              <a:t> </a:t>
            </a:r>
            <a:r>
              <a:rPr lang="fr-FR" altLang="it-IT" b="1" dirty="0" err="1">
                <a:solidFill>
                  <a:schemeClr val="accent6"/>
                </a:solidFill>
              </a:rPr>
              <a:t>collisioni</a:t>
            </a:r>
            <a:endParaRPr lang="de-DE" altLang="it-IT" b="1" dirty="0">
              <a:solidFill>
                <a:schemeClr val="accent6"/>
              </a:solidFill>
            </a:endParaRPr>
          </a:p>
        </p:txBody>
      </p:sp>
      <p:grpSp>
        <p:nvGrpSpPr>
          <p:cNvPr id="26627" name="Groupe 1"/>
          <p:cNvGrpSpPr>
            <a:grpSpLocks/>
          </p:cNvGrpSpPr>
          <p:nvPr/>
        </p:nvGrpSpPr>
        <p:grpSpPr bwMode="auto">
          <a:xfrm>
            <a:off x="765326" y="1050925"/>
            <a:ext cx="7142012" cy="5453063"/>
            <a:chOff x="691291" y="1274763"/>
            <a:chExt cx="7143022" cy="5453062"/>
          </a:xfrm>
        </p:grpSpPr>
        <p:grpSp>
          <p:nvGrpSpPr>
            <p:cNvPr id="26642" name="Group 9"/>
            <p:cNvGrpSpPr>
              <a:grpSpLocks/>
            </p:cNvGrpSpPr>
            <p:nvPr/>
          </p:nvGrpSpPr>
          <p:grpSpPr bwMode="auto">
            <a:xfrm>
              <a:off x="1309688" y="1274763"/>
              <a:ext cx="6524625" cy="5453062"/>
              <a:chOff x="1145371" y="1231900"/>
              <a:chExt cx="6524625" cy="5453612"/>
            </a:xfrm>
          </p:grpSpPr>
          <p:pic>
            <p:nvPicPr>
              <p:cNvPr id="26645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" b="-624"/>
              <a:stretch>
                <a:fillRect/>
              </a:stretch>
            </p:blipFill>
            <p:spPr bwMode="auto">
              <a:xfrm>
                <a:off x="1145371" y="1231900"/>
                <a:ext cx="6524625" cy="5453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46" name="TextBox 12"/>
              <p:cNvSpPr txBox="1">
                <a:spLocks noChangeArrowheads="1"/>
              </p:cNvSpPr>
              <p:nvPr/>
            </p:nvSpPr>
            <p:spPr bwMode="auto">
              <a:xfrm>
                <a:off x="3339295" y="4557794"/>
                <a:ext cx="2136775" cy="923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it-IT" sz="1800" b="1">
                    <a:solidFill>
                      <a:schemeClr val="bg1"/>
                    </a:solidFill>
                  </a:rPr>
                  <a:t>LHC = acceleratore di particelle</a:t>
                </a:r>
              </a:p>
            </p:txBody>
          </p:sp>
        </p:grpSp>
        <p:pic>
          <p:nvPicPr>
            <p:cNvPr id="26643" name="Picture 99" descr="C:\Users\Eric Conte\Desktop\GRPHE\muons\CM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789" y="4695838"/>
              <a:ext cx="1042247" cy="73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4" name="TextBox 13"/>
            <p:cNvSpPr txBox="1">
              <a:spLocks noChangeArrowheads="1"/>
            </p:cNvSpPr>
            <p:nvPr/>
          </p:nvSpPr>
          <p:spPr bwMode="auto">
            <a:xfrm>
              <a:off x="691291" y="5338985"/>
              <a:ext cx="21367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b="1" dirty="0">
                  <a:solidFill>
                    <a:schemeClr val="bg1"/>
                  </a:solidFill>
                </a:rPr>
                <a:t>CMS</a:t>
              </a:r>
            </a:p>
          </p:txBody>
        </p:sp>
      </p:grpSp>
      <p:sp>
        <p:nvSpPr>
          <p:cNvPr id="26628" name="Slide Number Placeholder 4"/>
          <p:cNvSpPr txBox="1">
            <a:spLocks/>
          </p:cNvSpPr>
          <p:nvPr/>
        </p:nvSpPr>
        <p:spPr bwMode="auto">
          <a:xfrm>
            <a:off x="8820150" y="6503988"/>
            <a:ext cx="6477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43CCB2-ADF5-4522-B1BC-A6A5FFAB19D1}" type="slidenum">
              <a:rPr lang="en-GB" altLang="it-IT" sz="140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GB" altLang="it-IT" sz="1400"/>
          </a:p>
        </p:txBody>
      </p:sp>
      <p:sp>
        <p:nvSpPr>
          <p:cNvPr id="5" name="Ellipse 4"/>
          <p:cNvSpPr/>
          <p:nvPr/>
        </p:nvSpPr>
        <p:spPr>
          <a:xfrm>
            <a:off x="1785938" y="4067175"/>
            <a:ext cx="95250" cy="952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186613" y="5492750"/>
            <a:ext cx="95250" cy="9366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6631" name="Picture 2" descr="Image result for macchina fotograf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1363"/>
            <a:ext cx="143986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1"/>
          <p:cNvSpPr txBox="1">
            <a:spLocks noChangeArrowheads="1"/>
          </p:cNvSpPr>
          <p:nvPr/>
        </p:nvSpPr>
        <p:spPr bwMode="auto">
          <a:xfrm>
            <a:off x="3547730" y="6180931"/>
            <a:ext cx="2195513" cy="646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dirty="0"/>
              <a:t>40 </a:t>
            </a:r>
            <a:r>
              <a:rPr lang="en-US" altLang="en-US" dirty="0" err="1"/>
              <a:t>milioni</a:t>
            </a:r>
            <a:r>
              <a:rPr lang="en-US" altLang="en-US" dirty="0"/>
              <a:t> di </a:t>
            </a:r>
            <a:r>
              <a:rPr lang="en-US" altLang="en-US" dirty="0" err="1"/>
              <a:t>foto</a:t>
            </a:r>
            <a:r>
              <a:rPr lang="en-US" altLang="en-US" dirty="0"/>
              <a:t> al secondo</a:t>
            </a:r>
          </a:p>
        </p:txBody>
      </p: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5402263" y="3184525"/>
            <a:ext cx="2136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chemeClr val="bg1"/>
                </a:solidFill>
              </a:rPr>
              <a:t>Atlas</a:t>
            </a:r>
          </a:p>
        </p:txBody>
      </p:sp>
      <p:pic>
        <p:nvPicPr>
          <p:cNvPr id="26634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t="18262" r="6279" b="16696"/>
          <a:stretch>
            <a:fillRect/>
          </a:stretch>
        </p:blipFill>
        <p:spPr bwMode="auto">
          <a:xfrm>
            <a:off x="6049963" y="3586163"/>
            <a:ext cx="13255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8" descr="Image result for lhcb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2825750"/>
            <a:ext cx="1177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0" descr="Image result for photo camer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5047" r="6596" b="14642"/>
          <a:stretch>
            <a:fillRect/>
          </a:stretch>
        </p:blipFill>
        <p:spPr bwMode="auto">
          <a:xfrm>
            <a:off x="4241800" y="2076450"/>
            <a:ext cx="1062038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Image result for macchina fotografi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9669">
            <a:off x="6761163" y="2511425"/>
            <a:ext cx="185261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Rectangle 3"/>
          <p:cNvSpPr>
            <a:spLocks noChangeArrowheads="1"/>
          </p:cNvSpPr>
          <p:nvPr/>
        </p:nvSpPr>
        <p:spPr bwMode="auto">
          <a:xfrm>
            <a:off x="4503738" y="3552825"/>
            <a:ext cx="80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b="1">
                <a:solidFill>
                  <a:schemeClr val="bg1"/>
                </a:solidFill>
              </a:rPr>
              <a:t>LHCb</a:t>
            </a:r>
          </a:p>
        </p:txBody>
      </p:sp>
      <p:sp>
        <p:nvSpPr>
          <p:cNvPr id="26639" name="Rectangle 22"/>
          <p:cNvSpPr>
            <a:spLocks noChangeArrowheads="1"/>
          </p:cNvSpPr>
          <p:nvPr/>
        </p:nvSpPr>
        <p:spPr bwMode="auto">
          <a:xfrm>
            <a:off x="6986588" y="5692775"/>
            <a:ext cx="73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b="1">
                <a:solidFill>
                  <a:schemeClr val="bg1"/>
                </a:solidFill>
              </a:rPr>
              <a:t>Alice</a:t>
            </a:r>
          </a:p>
        </p:txBody>
      </p:sp>
      <p:pic>
        <p:nvPicPr>
          <p:cNvPr id="26640" name="Picture 23" descr="Image result for alice det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5732463"/>
            <a:ext cx="977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12" descr="Image result for photo camer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1" t="15350" r="27373" b="12691"/>
          <a:stretch>
            <a:fillRect/>
          </a:stretch>
        </p:blipFill>
        <p:spPr bwMode="auto">
          <a:xfrm>
            <a:off x="6049963" y="5121275"/>
            <a:ext cx="841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61 0.07778 C -0.03107 0.01505 0.03785 -0.0412 0.09271 -0.07454 C 0.1474 -0.1088 0.254 -0.12037 0.30469 -0.12824 C 0.35486 -0.13449 0.36459 -0.12963 0.39722 -0.12222 C 0.43247 -0.11366 0.4875 -0.09005 0.5158 -0.07639 C 0.5441 -0.06273 0.54722 -0.05648 0.56667 -0.04051 C 0.58611 -0.02454 0.62066 0.02731 0.62778 0.06481 C 0.63698 0.0956 0.62917 0.14977 0.6092 0.18426 C 0.58924 0.21875 0.55816 0.25116 0.50764 0.27176 C 0.45712 0.29236 0.35938 0.30509 0.30556 0.30833 C 0.25608 0.31389 0.22518 0.30324 0.18455 0.29167 C 0.14393 0.28009 0.09427 0.26134 0.06216 0.23889 C 0.03004 0.21643 0.00625 0.18333 -0.00798 0.15648 C -0.02222 0.12963 -0.02031 0.09421 -0.02361 0.07778 Z " pathEditMode="relative" rAng="0" ptsTypes="fafaasfaafaaa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56" y="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01 -0.07986 C 0.03194 -0.03658 -0.0073 0.02222 -0.06129 0.05208 C -0.11546 0.08194 -0.2099 0.10046 -0.28368 0.09884 C -0.35191 0.09514 -0.45 0.08032 -0.50539 0.04213 C -0.55573 0.02083 -0.56737 -0.0007 -0.58594 -0.0294 C -0.60452 -0.0581 -0.61667 -0.09931 -0.6165 -0.13009 C -0.6099 -0.17083 -0.60782 -0.18681 -0.58525 -0.21366 C -0.56268 -0.24051 -0.54237 -0.2713 -0.48143 -0.2912 C -0.42049 -0.31111 -0.29792 -0.3419 -0.2198 -0.33287 C -0.15938 -0.32245 -0.05382 -0.27963 -0.01059 -0.2375 C 0.03263 -0.19537 0.04236 -0.11713 0.0401 -0.07986 Z " pathEditMode="relative" rAng="0" ptsTypes="fafaafaafaf">
                                      <p:cBhvr>
                                        <p:cTn id="8" dur="2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6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243437-B58B-4674-BA6E-F928832C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err="1"/>
              <a:t>L’esperimento</a:t>
            </a:r>
            <a:r>
              <a:rPr lang="en-GB" dirty="0"/>
              <a:t> CMS</a:t>
            </a:r>
          </a:p>
        </p:txBody>
      </p:sp>
      <p:pic>
        <p:nvPicPr>
          <p:cNvPr id="4098" name="Picture 2" descr="UZH - Direct Coupling of the Higgs Boson to the Top Quark Observed">
            <a:extLst>
              <a:ext uri="{FF2B5EF4-FFF2-40B4-BE49-F238E27FC236}">
                <a16:creationId xmlns:a16="http://schemas.microsoft.com/office/drawing/2014/main" id="{93C22C97-77D7-4AF2-B51C-387864AA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37" y="1203036"/>
            <a:ext cx="5654964" cy="565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861C4808-D34C-42D9-98CE-640918DE9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15" y="5539581"/>
            <a:ext cx="2071927" cy="1277273"/>
          </a:xfrm>
          <a:prstGeom prst="rect">
            <a:avLst/>
          </a:prstGeom>
          <a:solidFill>
            <a:srgbClr val="D9EDE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CMS: </a:t>
            </a:r>
          </a:p>
          <a:p>
            <a:pPr>
              <a:spcBef>
                <a:spcPct val="50000"/>
              </a:spcBef>
            </a:pPr>
            <a:r>
              <a:rPr lang="en-US" altLang="en-US" sz="1400" dirty="0"/>
              <a:t>12500 </a:t>
            </a:r>
            <a:r>
              <a:rPr lang="en-US" altLang="en-US" sz="1400" dirty="0" err="1"/>
              <a:t>tonnellate</a:t>
            </a:r>
            <a:br>
              <a:rPr lang="en-US" altLang="en-US" sz="1400" dirty="0"/>
            </a:br>
            <a:r>
              <a:rPr lang="en-US" altLang="en-US" sz="1400" dirty="0"/>
              <a:t>21m </a:t>
            </a:r>
            <a:r>
              <a:rPr lang="en-US" altLang="en-US" sz="1400" dirty="0" err="1"/>
              <a:t>lunghezza</a:t>
            </a:r>
            <a:br>
              <a:rPr lang="en-US" altLang="en-US" sz="1400" dirty="0"/>
            </a:br>
            <a:r>
              <a:rPr lang="en-US" altLang="en-US" sz="1400" dirty="0"/>
              <a:t>15m </a:t>
            </a:r>
            <a:r>
              <a:rPr lang="en-US" altLang="en-US" sz="1400" dirty="0" err="1"/>
              <a:t>altezza</a:t>
            </a:r>
            <a:r>
              <a:rPr lang="en-US" altLang="en-US" sz="1400" dirty="0"/>
              <a:t>            3.8T campo </a:t>
            </a:r>
            <a:r>
              <a:rPr lang="en-US" altLang="en-US" sz="1400" dirty="0" err="1"/>
              <a:t>magnetico</a:t>
            </a:r>
            <a:r>
              <a:rPr lang="en-US" alt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650964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8" y="2531894"/>
            <a:ext cx="8400137" cy="279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756" y="5661949"/>
            <a:ext cx="776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fasci dell’LHC sono così intensi che quando si incrociano, circa 30-50 coppie di protoni si scontrano. Fra qualche anno aumenteremo l’intensità dei fasci di protoni e raggiungeremo 140-200 urti per incrocio dei fasci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Incroci di particelle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82951" y="1382108"/>
            <a:ext cx="1119609" cy="615639"/>
            <a:chOff x="603564" y="1403287"/>
            <a:chExt cx="1119609" cy="615639"/>
          </a:xfrm>
        </p:grpSpPr>
        <p:sp>
          <p:nvSpPr>
            <p:cNvPr id="6" name="Oval 5"/>
            <p:cNvSpPr/>
            <p:nvPr/>
          </p:nvSpPr>
          <p:spPr>
            <a:xfrm>
              <a:off x="849517" y="14470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 6"/>
            <p:cNvSpPr/>
            <p:nvPr/>
          </p:nvSpPr>
          <p:spPr>
            <a:xfrm>
              <a:off x="1001917" y="15994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 7"/>
            <p:cNvSpPr/>
            <p:nvPr/>
          </p:nvSpPr>
          <p:spPr>
            <a:xfrm>
              <a:off x="1154317" y="17518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/>
            <p:cNvSpPr/>
            <p:nvPr/>
          </p:nvSpPr>
          <p:spPr>
            <a:xfrm>
              <a:off x="1398760" y="14908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1060764" y="14032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 11"/>
            <p:cNvSpPr/>
            <p:nvPr/>
          </p:nvSpPr>
          <p:spPr>
            <a:xfrm>
              <a:off x="1213164" y="15556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/>
            <p:cNvSpPr/>
            <p:nvPr/>
          </p:nvSpPr>
          <p:spPr>
            <a:xfrm>
              <a:off x="1365564" y="17080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 13"/>
            <p:cNvSpPr/>
            <p:nvPr/>
          </p:nvSpPr>
          <p:spPr>
            <a:xfrm>
              <a:off x="1306716" y="18484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/>
            <p:cNvSpPr/>
            <p:nvPr/>
          </p:nvSpPr>
          <p:spPr>
            <a:xfrm>
              <a:off x="603564" y="16296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 15"/>
            <p:cNvSpPr/>
            <p:nvPr/>
          </p:nvSpPr>
          <p:spPr>
            <a:xfrm>
              <a:off x="638269" y="14591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/>
            <p:cNvSpPr/>
            <p:nvPr/>
          </p:nvSpPr>
          <p:spPr>
            <a:xfrm>
              <a:off x="790669" y="1611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Oval 17"/>
            <p:cNvSpPr/>
            <p:nvPr/>
          </p:nvSpPr>
          <p:spPr>
            <a:xfrm>
              <a:off x="943069" y="17639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 19"/>
            <p:cNvSpPr/>
            <p:nvPr/>
          </p:nvSpPr>
          <p:spPr>
            <a:xfrm>
              <a:off x="938540" y="1812209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 20"/>
            <p:cNvSpPr/>
            <p:nvPr/>
          </p:nvSpPr>
          <p:spPr>
            <a:xfrm>
              <a:off x="1056235" y="14817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 21"/>
            <p:cNvSpPr/>
            <p:nvPr/>
          </p:nvSpPr>
          <p:spPr>
            <a:xfrm>
              <a:off x="1208635" y="16341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/>
            <p:cNvSpPr/>
            <p:nvPr/>
          </p:nvSpPr>
          <p:spPr>
            <a:xfrm>
              <a:off x="1267481" y="19102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 24"/>
            <p:cNvSpPr/>
            <p:nvPr/>
          </p:nvSpPr>
          <p:spPr>
            <a:xfrm>
              <a:off x="1605478" y="1525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 27"/>
            <p:cNvSpPr/>
            <p:nvPr/>
          </p:nvSpPr>
          <p:spPr>
            <a:xfrm>
              <a:off x="1572282" y="17427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 28"/>
            <p:cNvSpPr/>
            <p:nvPr/>
          </p:nvSpPr>
          <p:spPr>
            <a:xfrm>
              <a:off x="1513434" y="18831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 29"/>
            <p:cNvSpPr/>
            <p:nvPr/>
          </p:nvSpPr>
          <p:spPr>
            <a:xfrm>
              <a:off x="810282" y="16643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 30"/>
            <p:cNvSpPr/>
            <p:nvPr/>
          </p:nvSpPr>
          <p:spPr>
            <a:xfrm>
              <a:off x="844987" y="14938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Oval 31"/>
            <p:cNvSpPr/>
            <p:nvPr/>
          </p:nvSpPr>
          <p:spPr>
            <a:xfrm>
              <a:off x="997387" y="16462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Oval 32"/>
            <p:cNvSpPr/>
            <p:nvPr/>
          </p:nvSpPr>
          <p:spPr>
            <a:xfrm>
              <a:off x="1149787" y="17986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151541" y="1415357"/>
            <a:ext cx="1119609" cy="615639"/>
            <a:chOff x="7555117" y="1437987"/>
            <a:chExt cx="1119609" cy="615639"/>
          </a:xfrm>
        </p:grpSpPr>
        <p:sp>
          <p:nvSpPr>
            <p:cNvPr id="34" name="Oval 33"/>
            <p:cNvSpPr/>
            <p:nvPr/>
          </p:nvSpPr>
          <p:spPr>
            <a:xfrm>
              <a:off x="7683375" y="1812198"/>
              <a:ext cx="117695" cy="10864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Oval 34"/>
            <p:cNvSpPr/>
            <p:nvPr/>
          </p:nvSpPr>
          <p:spPr>
            <a:xfrm>
              <a:off x="7801070" y="14817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 35"/>
            <p:cNvSpPr/>
            <p:nvPr/>
          </p:nvSpPr>
          <p:spPr>
            <a:xfrm>
              <a:off x="7953470" y="16341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Oval 36"/>
            <p:cNvSpPr/>
            <p:nvPr/>
          </p:nvSpPr>
          <p:spPr>
            <a:xfrm>
              <a:off x="8105870" y="17865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 37"/>
            <p:cNvSpPr/>
            <p:nvPr/>
          </p:nvSpPr>
          <p:spPr>
            <a:xfrm>
              <a:off x="8012316" y="191027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 38"/>
            <p:cNvSpPr/>
            <p:nvPr/>
          </p:nvSpPr>
          <p:spPr>
            <a:xfrm>
              <a:off x="8350313" y="15255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39"/>
            <p:cNvSpPr/>
            <p:nvPr/>
          </p:nvSpPr>
          <p:spPr>
            <a:xfrm>
              <a:off x="8012317" y="14379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Oval 40"/>
            <p:cNvSpPr/>
            <p:nvPr/>
          </p:nvSpPr>
          <p:spPr>
            <a:xfrm>
              <a:off x="8164717" y="15903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 41"/>
            <p:cNvSpPr/>
            <p:nvPr/>
          </p:nvSpPr>
          <p:spPr>
            <a:xfrm>
              <a:off x="8317117" y="17427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 42"/>
            <p:cNvSpPr/>
            <p:nvPr/>
          </p:nvSpPr>
          <p:spPr>
            <a:xfrm>
              <a:off x="8258269" y="18831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 43"/>
            <p:cNvSpPr/>
            <p:nvPr/>
          </p:nvSpPr>
          <p:spPr>
            <a:xfrm>
              <a:off x="7555117" y="16643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4"/>
            <p:cNvSpPr/>
            <p:nvPr/>
          </p:nvSpPr>
          <p:spPr>
            <a:xfrm>
              <a:off x="7589822" y="14938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45"/>
            <p:cNvSpPr/>
            <p:nvPr/>
          </p:nvSpPr>
          <p:spPr>
            <a:xfrm>
              <a:off x="7742222" y="1646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 46"/>
            <p:cNvSpPr/>
            <p:nvPr/>
          </p:nvSpPr>
          <p:spPr>
            <a:xfrm>
              <a:off x="7894622" y="17986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 47"/>
            <p:cNvSpPr/>
            <p:nvPr/>
          </p:nvSpPr>
          <p:spPr>
            <a:xfrm>
              <a:off x="7814648" y="194196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 48"/>
            <p:cNvSpPr/>
            <p:nvPr/>
          </p:nvSpPr>
          <p:spPr>
            <a:xfrm>
              <a:off x="7890093" y="1846909"/>
              <a:ext cx="117695" cy="108641"/>
            </a:xfrm>
            <a:prstGeom prst="ellipse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49"/>
            <p:cNvSpPr/>
            <p:nvPr/>
          </p:nvSpPr>
          <p:spPr>
            <a:xfrm>
              <a:off x="8007788" y="1516457"/>
              <a:ext cx="117695" cy="108641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 50"/>
            <p:cNvSpPr/>
            <p:nvPr/>
          </p:nvSpPr>
          <p:spPr>
            <a:xfrm>
              <a:off x="8160188" y="16688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 51"/>
            <p:cNvSpPr/>
            <p:nvPr/>
          </p:nvSpPr>
          <p:spPr>
            <a:xfrm>
              <a:off x="8312588" y="1821257"/>
              <a:ext cx="117695" cy="1086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Oval 52"/>
            <p:cNvSpPr/>
            <p:nvPr/>
          </p:nvSpPr>
          <p:spPr>
            <a:xfrm>
              <a:off x="8219034" y="19449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Oval 53"/>
            <p:cNvSpPr/>
            <p:nvPr/>
          </p:nvSpPr>
          <p:spPr>
            <a:xfrm>
              <a:off x="8557031" y="1560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Oval 54"/>
            <p:cNvSpPr/>
            <p:nvPr/>
          </p:nvSpPr>
          <p:spPr>
            <a:xfrm>
              <a:off x="8219035" y="14726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Oval 55"/>
            <p:cNvSpPr/>
            <p:nvPr/>
          </p:nvSpPr>
          <p:spPr>
            <a:xfrm>
              <a:off x="8371435" y="1625098"/>
              <a:ext cx="117695" cy="108641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Oval 56"/>
            <p:cNvSpPr/>
            <p:nvPr/>
          </p:nvSpPr>
          <p:spPr>
            <a:xfrm>
              <a:off x="8523835" y="17774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Oval 57"/>
            <p:cNvSpPr/>
            <p:nvPr/>
          </p:nvSpPr>
          <p:spPr>
            <a:xfrm>
              <a:off x="8464987" y="19178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Oval 58"/>
            <p:cNvSpPr/>
            <p:nvPr/>
          </p:nvSpPr>
          <p:spPr>
            <a:xfrm>
              <a:off x="7761835" y="16990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Oval 59"/>
            <p:cNvSpPr/>
            <p:nvPr/>
          </p:nvSpPr>
          <p:spPr>
            <a:xfrm>
              <a:off x="7796540" y="15285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Oval 60"/>
            <p:cNvSpPr/>
            <p:nvPr/>
          </p:nvSpPr>
          <p:spPr>
            <a:xfrm>
              <a:off x="7948940" y="16809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Oval 61"/>
            <p:cNvSpPr/>
            <p:nvPr/>
          </p:nvSpPr>
          <p:spPr>
            <a:xfrm>
              <a:off x="8101340" y="1833327"/>
              <a:ext cx="117695" cy="108641"/>
            </a:xfrm>
            <a:prstGeom prst="ellipse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039625" y="1332363"/>
            <a:ext cx="1119609" cy="615639"/>
            <a:chOff x="7555117" y="1437987"/>
            <a:chExt cx="1119609" cy="615639"/>
          </a:xfrm>
        </p:grpSpPr>
        <p:sp>
          <p:nvSpPr>
            <p:cNvPr id="67" name="Oval 66"/>
            <p:cNvSpPr/>
            <p:nvPr/>
          </p:nvSpPr>
          <p:spPr>
            <a:xfrm>
              <a:off x="7801070" y="14817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Oval 67"/>
            <p:cNvSpPr/>
            <p:nvPr/>
          </p:nvSpPr>
          <p:spPr>
            <a:xfrm>
              <a:off x="7953470" y="16341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68"/>
            <p:cNvSpPr/>
            <p:nvPr/>
          </p:nvSpPr>
          <p:spPr>
            <a:xfrm>
              <a:off x="8105870" y="17865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69"/>
            <p:cNvSpPr/>
            <p:nvPr/>
          </p:nvSpPr>
          <p:spPr>
            <a:xfrm>
              <a:off x="8012316" y="191027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70"/>
            <p:cNvSpPr/>
            <p:nvPr/>
          </p:nvSpPr>
          <p:spPr>
            <a:xfrm>
              <a:off x="8350313" y="15255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71"/>
            <p:cNvSpPr/>
            <p:nvPr/>
          </p:nvSpPr>
          <p:spPr>
            <a:xfrm>
              <a:off x="8012317" y="14379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72"/>
            <p:cNvSpPr/>
            <p:nvPr/>
          </p:nvSpPr>
          <p:spPr>
            <a:xfrm>
              <a:off x="8164717" y="15903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73"/>
            <p:cNvSpPr/>
            <p:nvPr/>
          </p:nvSpPr>
          <p:spPr>
            <a:xfrm>
              <a:off x="8317117" y="17427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Oval 74"/>
            <p:cNvSpPr/>
            <p:nvPr/>
          </p:nvSpPr>
          <p:spPr>
            <a:xfrm>
              <a:off x="8258269" y="18831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75"/>
            <p:cNvSpPr/>
            <p:nvPr/>
          </p:nvSpPr>
          <p:spPr>
            <a:xfrm>
              <a:off x="7555117" y="16643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76"/>
            <p:cNvSpPr/>
            <p:nvPr/>
          </p:nvSpPr>
          <p:spPr>
            <a:xfrm>
              <a:off x="7589822" y="14938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Oval 77"/>
            <p:cNvSpPr/>
            <p:nvPr/>
          </p:nvSpPr>
          <p:spPr>
            <a:xfrm>
              <a:off x="7742222" y="1646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Oval 78"/>
            <p:cNvSpPr/>
            <p:nvPr/>
          </p:nvSpPr>
          <p:spPr>
            <a:xfrm>
              <a:off x="7894622" y="17986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Oval 79"/>
            <p:cNvSpPr/>
            <p:nvPr/>
          </p:nvSpPr>
          <p:spPr>
            <a:xfrm>
              <a:off x="7814648" y="194196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Oval 82"/>
            <p:cNvSpPr/>
            <p:nvPr/>
          </p:nvSpPr>
          <p:spPr>
            <a:xfrm>
              <a:off x="8160188" y="16688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Oval 84"/>
            <p:cNvSpPr/>
            <p:nvPr/>
          </p:nvSpPr>
          <p:spPr>
            <a:xfrm>
              <a:off x="8219034" y="19449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6" name="Oval 85"/>
            <p:cNvSpPr/>
            <p:nvPr/>
          </p:nvSpPr>
          <p:spPr>
            <a:xfrm>
              <a:off x="8557031" y="15602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7" name="Oval 86"/>
            <p:cNvSpPr/>
            <p:nvPr/>
          </p:nvSpPr>
          <p:spPr>
            <a:xfrm>
              <a:off x="8219035" y="14726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Oval 88"/>
            <p:cNvSpPr/>
            <p:nvPr/>
          </p:nvSpPr>
          <p:spPr>
            <a:xfrm>
              <a:off x="8523835" y="17774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 89"/>
            <p:cNvSpPr/>
            <p:nvPr/>
          </p:nvSpPr>
          <p:spPr>
            <a:xfrm>
              <a:off x="8464987" y="19178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 90"/>
            <p:cNvSpPr/>
            <p:nvPr/>
          </p:nvSpPr>
          <p:spPr>
            <a:xfrm>
              <a:off x="7761835" y="16990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2" name="Oval 91"/>
            <p:cNvSpPr/>
            <p:nvPr/>
          </p:nvSpPr>
          <p:spPr>
            <a:xfrm>
              <a:off x="7796540" y="15285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 92"/>
            <p:cNvSpPr/>
            <p:nvPr/>
          </p:nvSpPr>
          <p:spPr>
            <a:xfrm>
              <a:off x="7948940" y="16809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-1156651" y="1392719"/>
            <a:ext cx="1119609" cy="615639"/>
            <a:chOff x="603564" y="1403287"/>
            <a:chExt cx="1119609" cy="615639"/>
          </a:xfrm>
        </p:grpSpPr>
        <p:sp>
          <p:nvSpPr>
            <p:cNvPr id="96" name="Oval 95"/>
            <p:cNvSpPr/>
            <p:nvPr/>
          </p:nvSpPr>
          <p:spPr>
            <a:xfrm>
              <a:off x="731822" y="1777498"/>
              <a:ext cx="117695" cy="10864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Oval 96"/>
            <p:cNvSpPr/>
            <p:nvPr/>
          </p:nvSpPr>
          <p:spPr>
            <a:xfrm>
              <a:off x="849517" y="14470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8" name="Oval 97"/>
            <p:cNvSpPr/>
            <p:nvPr/>
          </p:nvSpPr>
          <p:spPr>
            <a:xfrm>
              <a:off x="1001917" y="15994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Oval 98"/>
            <p:cNvSpPr/>
            <p:nvPr/>
          </p:nvSpPr>
          <p:spPr>
            <a:xfrm>
              <a:off x="1154317" y="175184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Oval 99"/>
            <p:cNvSpPr/>
            <p:nvPr/>
          </p:nvSpPr>
          <p:spPr>
            <a:xfrm>
              <a:off x="1060763" y="1875574"/>
              <a:ext cx="117695" cy="108641"/>
            </a:xfrm>
            <a:prstGeom prst="ellipse">
              <a:avLst/>
            </a:prstGeom>
            <a:solidFill>
              <a:srgbClr val="66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 100"/>
            <p:cNvSpPr/>
            <p:nvPr/>
          </p:nvSpPr>
          <p:spPr>
            <a:xfrm>
              <a:off x="1398760" y="149080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Oval 101"/>
            <p:cNvSpPr/>
            <p:nvPr/>
          </p:nvSpPr>
          <p:spPr>
            <a:xfrm>
              <a:off x="1060764" y="14032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 102"/>
            <p:cNvSpPr/>
            <p:nvPr/>
          </p:nvSpPr>
          <p:spPr>
            <a:xfrm>
              <a:off x="1213164" y="15556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 103"/>
            <p:cNvSpPr/>
            <p:nvPr/>
          </p:nvSpPr>
          <p:spPr>
            <a:xfrm>
              <a:off x="1365564" y="170808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Oval 104"/>
            <p:cNvSpPr/>
            <p:nvPr/>
          </p:nvSpPr>
          <p:spPr>
            <a:xfrm>
              <a:off x="1306716" y="184841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Oval 105"/>
            <p:cNvSpPr/>
            <p:nvPr/>
          </p:nvSpPr>
          <p:spPr>
            <a:xfrm>
              <a:off x="603564" y="1629623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7" name="Oval 106"/>
            <p:cNvSpPr/>
            <p:nvPr/>
          </p:nvSpPr>
          <p:spPr>
            <a:xfrm>
              <a:off x="638269" y="14591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8" name="Oval 107"/>
            <p:cNvSpPr/>
            <p:nvPr/>
          </p:nvSpPr>
          <p:spPr>
            <a:xfrm>
              <a:off x="790669" y="1611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Oval 108"/>
            <p:cNvSpPr/>
            <p:nvPr/>
          </p:nvSpPr>
          <p:spPr>
            <a:xfrm>
              <a:off x="943069" y="17639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Oval 109"/>
            <p:cNvSpPr/>
            <p:nvPr/>
          </p:nvSpPr>
          <p:spPr>
            <a:xfrm>
              <a:off x="863095" y="1907264"/>
              <a:ext cx="117695" cy="108641"/>
            </a:xfrm>
            <a:prstGeom prst="ellipse">
              <a:avLst/>
            </a:prstGeom>
            <a:solidFill>
              <a:srgbClr val="CC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1" name="Oval 110"/>
            <p:cNvSpPr/>
            <p:nvPr/>
          </p:nvSpPr>
          <p:spPr>
            <a:xfrm>
              <a:off x="938540" y="1812209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2" name="Oval 111"/>
            <p:cNvSpPr/>
            <p:nvPr/>
          </p:nvSpPr>
          <p:spPr>
            <a:xfrm>
              <a:off x="1056235" y="14817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08635" y="163415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4" name="Oval 113"/>
            <p:cNvSpPr/>
            <p:nvPr/>
          </p:nvSpPr>
          <p:spPr>
            <a:xfrm>
              <a:off x="1361035" y="1786557"/>
              <a:ext cx="117695" cy="1086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5" name="Oval 114"/>
            <p:cNvSpPr/>
            <p:nvPr/>
          </p:nvSpPr>
          <p:spPr>
            <a:xfrm>
              <a:off x="1267481" y="1910285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6" name="Oval 115"/>
            <p:cNvSpPr/>
            <p:nvPr/>
          </p:nvSpPr>
          <p:spPr>
            <a:xfrm>
              <a:off x="1605478" y="152551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7" name="Oval 116"/>
            <p:cNvSpPr/>
            <p:nvPr/>
          </p:nvSpPr>
          <p:spPr>
            <a:xfrm>
              <a:off x="1267482" y="1437998"/>
              <a:ext cx="117695" cy="108641"/>
            </a:xfrm>
            <a:prstGeom prst="ellipse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Oval 117"/>
            <p:cNvSpPr/>
            <p:nvPr/>
          </p:nvSpPr>
          <p:spPr>
            <a:xfrm>
              <a:off x="1419882" y="1590398"/>
              <a:ext cx="117695" cy="108641"/>
            </a:xfrm>
            <a:prstGeom prst="ellipse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Oval 118"/>
            <p:cNvSpPr/>
            <p:nvPr/>
          </p:nvSpPr>
          <p:spPr>
            <a:xfrm>
              <a:off x="1572282" y="1742798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Oval 119"/>
            <p:cNvSpPr/>
            <p:nvPr/>
          </p:nvSpPr>
          <p:spPr>
            <a:xfrm>
              <a:off x="1513434" y="1883126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1" name="Oval 120"/>
            <p:cNvSpPr/>
            <p:nvPr/>
          </p:nvSpPr>
          <p:spPr>
            <a:xfrm>
              <a:off x="810282" y="1664334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Oval 121"/>
            <p:cNvSpPr/>
            <p:nvPr/>
          </p:nvSpPr>
          <p:spPr>
            <a:xfrm>
              <a:off x="844987" y="14938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Oval 122"/>
            <p:cNvSpPr/>
            <p:nvPr/>
          </p:nvSpPr>
          <p:spPr>
            <a:xfrm>
              <a:off x="997387" y="16462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Oval 123"/>
            <p:cNvSpPr/>
            <p:nvPr/>
          </p:nvSpPr>
          <p:spPr>
            <a:xfrm>
              <a:off x="1149787" y="1798627"/>
              <a:ext cx="117695" cy="108641"/>
            </a:xfrm>
            <a:prstGeom prst="ellipse">
              <a:avLst/>
            </a:prstGeom>
            <a:solidFill>
              <a:srgbClr val="66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295" name="Group 12294"/>
          <p:cNvGrpSpPr/>
          <p:nvPr/>
        </p:nvGrpSpPr>
        <p:grpSpPr>
          <a:xfrm>
            <a:off x="3558012" y="869134"/>
            <a:ext cx="2743200" cy="1286287"/>
            <a:chOff x="3558012" y="869134"/>
            <a:chExt cx="2743200" cy="1286287"/>
          </a:xfrm>
        </p:grpSpPr>
        <p:cxnSp>
          <p:nvCxnSpPr>
            <p:cNvPr id="125" name="Straight Connector 124"/>
            <p:cNvCxnSpPr>
              <a:stCxn id="17" idx="3"/>
            </p:cNvCxnSpPr>
            <p:nvPr/>
          </p:nvCxnSpPr>
          <p:spPr>
            <a:xfrm flipV="1">
              <a:off x="4787292" y="869134"/>
              <a:ext cx="764376" cy="813934"/>
            </a:xfrm>
            <a:prstGeom prst="line">
              <a:avLst/>
            </a:prstGeom>
            <a:ln w="28575">
              <a:solidFill>
                <a:srgbClr val="CC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69" idx="7"/>
            </p:cNvCxnSpPr>
            <p:nvPr/>
          </p:nvCxnSpPr>
          <p:spPr>
            <a:xfrm flipH="1" flipV="1">
              <a:off x="3558012" y="1118104"/>
              <a:ext cx="1132825" cy="57872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89" name="Straight Connector 12288"/>
            <p:cNvCxnSpPr>
              <a:stCxn id="74" idx="6"/>
            </p:cNvCxnSpPr>
            <p:nvPr/>
          </p:nvCxnSpPr>
          <p:spPr>
            <a:xfrm flipV="1">
              <a:off x="4919320" y="1118104"/>
              <a:ext cx="1182716" cy="573380"/>
            </a:xfrm>
            <a:prstGeom prst="line">
              <a:avLst/>
            </a:prstGeom>
            <a:ln w="28575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2" name="Straight Connector 12291"/>
            <p:cNvCxnSpPr>
              <a:stCxn id="32" idx="3"/>
            </p:cNvCxnSpPr>
            <p:nvPr/>
          </p:nvCxnSpPr>
          <p:spPr>
            <a:xfrm>
              <a:off x="4994010" y="1717779"/>
              <a:ext cx="1307202" cy="313217"/>
            </a:xfrm>
            <a:prstGeom prst="line">
              <a:avLst/>
            </a:prstGeom>
            <a:ln w="28575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69" idx="7"/>
            </p:cNvCxnSpPr>
            <p:nvPr/>
          </p:nvCxnSpPr>
          <p:spPr>
            <a:xfrm flipH="1">
              <a:off x="3720975" y="1696832"/>
              <a:ext cx="969862" cy="33416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74" idx="0"/>
            </p:cNvCxnSpPr>
            <p:nvPr/>
          </p:nvCxnSpPr>
          <p:spPr>
            <a:xfrm flipH="1">
              <a:off x="4617656" y="1637163"/>
              <a:ext cx="242817" cy="518258"/>
            </a:xfrm>
            <a:prstGeom prst="line">
              <a:avLst/>
            </a:prstGeom>
            <a:ln w="28575">
              <a:solidFill>
                <a:srgbClr val="CC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3477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11358E-6 L -0.55764 -0.004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82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04094E-6 L 0.61475 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2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995 L -0.63837 0.018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4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533 L 0.58524 0.011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97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>
            <a:extLst>
              <a:ext uri="{FF2B5EF4-FFF2-40B4-BE49-F238E27FC236}">
                <a16:creationId xmlns:a16="http://schemas.microsoft.com/office/drawing/2014/main" id="{BC3AB52E-6A12-4B15-AED7-1DA6CED3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638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Il </a:t>
            </a:r>
            <a:r>
              <a:rPr lang="en-US" altLang="en-US" dirty="0" err="1"/>
              <a:t>Modello</a:t>
            </a:r>
            <a:r>
              <a:rPr lang="en-US" altLang="en-US" dirty="0"/>
              <a:t> Standard </a:t>
            </a:r>
            <a:r>
              <a:rPr lang="en-US" altLang="en-US" dirty="0" err="1"/>
              <a:t>spiega</a:t>
            </a:r>
            <a:r>
              <a:rPr lang="en-US" altLang="en-US" dirty="0"/>
              <a:t> </a:t>
            </a:r>
            <a:r>
              <a:rPr lang="en-US" altLang="en-US" dirty="0" err="1"/>
              <a:t>tutto</a:t>
            </a:r>
            <a:r>
              <a:rPr lang="en-US" altLang="en-US" dirty="0"/>
              <a:t>?</a:t>
            </a:r>
          </a:p>
        </p:txBody>
      </p:sp>
      <p:sp>
        <p:nvSpPr>
          <p:cNvPr id="23555" name="Text Placeholder 3">
            <a:extLst>
              <a:ext uri="{FF2B5EF4-FFF2-40B4-BE49-F238E27FC236}">
                <a16:creationId xmlns:a16="http://schemas.microsoft.com/office/drawing/2014/main" id="{BC90108E-2D4C-4B2F-AE0E-F7DB678F9D2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1188" y="2332038"/>
            <a:ext cx="8004175" cy="311308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Con il </a:t>
            </a:r>
            <a:r>
              <a:rPr lang="en-US" altLang="en-US" dirty="0" err="1"/>
              <a:t>Modello</a:t>
            </a:r>
            <a:r>
              <a:rPr lang="en-US" altLang="en-US" dirty="0"/>
              <a:t> Standard </a:t>
            </a:r>
            <a:r>
              <a:rPr lang="en-US" altLang="en-US" dirty="0" err="1"/>
              <a:t>possiamo</a:t>
            </a:r>
            <a:r>
              <a:rPr lang="en-US" altLang="en-US" dirty="0"/>
              <a:t> </a:t>
            </a:r>
          </a:p>
          <a:p>
            <a:pPr marL="0" indent="0" algn="ctr" eaLnBrk="1" hangingPunct="1">
              <a:buNone/>
            </a:pPr>
            <a:r>
              <a:rPr lang="en-US" altLang="en-US" dirty="0" err="1"/>
              <a:t>spiegare</a:t>
            </a:r>
            <a:r>
              <a:rPr lang="en-US" altLang="en-US" dirty="0"/>
              <a:t> tutti </a:t>
            </a:r>
            <a:r>
              <a:rPr lang="en-US" altLang="en-US" dirty="0" err="1"/>
              <a:t>i</a:t>
            </a:r>
            <a:r>
              <a:rPr lang="en-US" altLang="en-US" dirty="0"/>
              <a:t> </a:t>
            </a:r>
            <a:r>
              <a:rPr lang="en-US" altLang="en-US" dirty="0" err="1"/>
              <a:t>fenomeni</a:t>
            </a:r>
            <a:r>
              <a:rPr lang="en-US" altLang="en-US" dirty="0"/>
              <a:t>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61C6B5F2-4EC1-45A3-9ED5-31B7E858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73870">
            <a:off x="6542087" y="4246563"/>
            <a:ext cx="2519363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>
            <a:extLst>
              <a:ext uri="{FF2B5EF4-FFF2-40B4-BE49-F238E27FC236}">
                <a16:creationId xmlns:a16="http://schemas.microsoft.com/office/drawing/2014/main" id="{B585EFBF-9F8C-4704-BE6F-897EDA2E7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2" b="-1115"/>
          <a:stretch>
            <a:fillRect/>
          </a:stretch>
        </p:blipFill>
        <p:spPr bwMode="auto">
          <a:xfrm>
            <a:off x="611188" y="404813"/>
            <a:ext cx="82137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7">
            <a:extLst>
              <a:ext uri="{FF2B5EF4-FFF2-40B4-BE49-F238E27FC236}">
                <a16:creationId xmlns:a16="http://schemas.microsoft.com/office/drawing/2014/main" id="{627513BB-25CC-49E8-BCEA-30EEC1037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08500"/>
            <a:ext cx="69119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/>
              <a:t>Esiste forse una galassia lontana tutta fatta di anti-materia</a:t>
            </a:r>
            <a:r>
              <a:rPr lang="it-IT" altLang="en-US" sz="1800"/>
              <a:t>? Se esistesse e fosse vicina vedremmo una zona di confine da cui proverrebbero i fotoni dell’annichilazione ma non possiamo escludere che esista lontanissimo.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Esperimenti su satelliti e stazioni spaziali misurano il flusso di raggi cosmici primario fuori dall’atmosfera per capire se esistono sorgenti di anti-materia nell’Universo.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/>
          </a:p>
        </p:txBody>
      </p:sp>
      <p:sp>
        <p:nvSpPr>
          <p:cNvPr id="12293" name="Title 7">
            <a:extLst>
              <a:ext uri="{FF2B5EF4-FFF2-40B4-BE49-F238E27FC236}">
                <a16:creationId xmlns:a16="http://schemas.microsoft.com/office/drawing/2014/main" id="{428DAD0A-C33A-4468-B302-C2A84DCF6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Anti-materia</a:t>
            </a:r>
          </a:p>
        </p:txBody>
      </p:sp>
      <p:sp>
        <p:nvSpPr>
          <p:cNvPr id="12294" name="Text Box 4">
            <a:extLst>
              <a:ext uri="{FF2B5EF4-FFF2-40B4-BE49-F238E27FC236}">
                <a16:creationId xmlns:a16="http://schemas.microsoft.com/office/drawing/2014/main" id="{5C76E664-D631-4F83-9B28-EAA3B791B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557338"/>
            <a:ext cx="72009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000">
                <a:solidFill>
                  <a:srgbClr val="FF0000"/>
                </a:solidFill>
              </a:rPr>
              <a:t>Problema aperto: il nostro universo e’ fatto di materia e non di anti-materia, quindi se all’inizio c’era solo energia e materia e anti-materia si sono prodotte in ugual probabilità, </a:t>
            </a:r>
            <a:r>
              <a:rPr lang="it-IT" altLang="en-US" sz="2000" b="1">
                <a:solidFill>
                  <a:srgbClr val="FF0000"/>
                </a:solidFill>
              </a:rPr>
              <a:t>dove e’ andata a finire tutta la anti-materia?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000" b="1">
              <a:solidFill>
                <a:srgbClr val="FF0000"/>
              </a:solidFill>
            </a:endParaRPr>
          </a:p>
        </p:txBody>
      </p:sp>
      <p:sp>
        <p:nvSpPr>
          <p:cNvPr id="12295" name="TextBox 8">
            <a:extLst>
              <a:ext uri="{FF2B5EF4-FFF2-40B4-BE49-F238E27FC236}">
                <a16:creationId xmlns:a16="http://schemas.microsoft.com/office/drawing/2014/main" id="{6C11968C-60DE-4A79-A48E-684C32B2B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488113"/>
            <a:ext cx="885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/>
              <a:t>O forse materia e anti-materia non sono copie identiche ma con carica opposta</a:t>
            </a:r>
          </a:p>
        </p:txBody>
      </p:sp>
    </p:spTree>
    <p:extLst>
      <p:ext uri="{BB962C8B-B14F-4D97-AF65-F5344CB8AC3E}">
        <p14:creationId xmlns:p14="http://schemas.microsoft.com/office/powerpoint/2010/main" val="388342022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611941AF-F6AB-46CF-9105-65E624BE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/>
              <a:t>Unificazione delle forze</a:t>
            </a:r>
          </a:p>
        </p:txBody>
      </p:sp>
      <p:sp>
        <p:nvSpPr>
          <p:cNvPr id="22531" name="TextBox 7">
            <a:extLst>
              <a:ext uri="{FF2B5EF4-FFF2-40B4-BE49-F238E27FC236}">
                <a16:creationId xmlns:a16="http://schemas.microsoft.com/office/drawing/2014/main" id="{3F973449-235A-4EBC-A5FF-5E634806D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781550"/>
            <a:ext cx="8928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Le teorie di grande unificazione cercano di trovare un modo perche` tutte le forze che conosciamo siano aspetti differenti di una stessa forza.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Noi sappiamo che alle energie basse (normali) la costante di accoppiamento delle forze elettromagnetiche e` alpha=e</a:t>
            </a:r>
            <a:r>
              <a:rPr lang="en-US" altLang="en-US" sz="1800" baseline="30000"/>
              <a:t>2</a:t>
            </a:r>
            <a:r>
              <a:rPr lang="en-US" altLang="en-US" sz="1800"/>
              <a:t>/4</a:t>
            </a:r>
            <a:r>
              <a:rPr lang="el-GR" altLang="en-US" sz="1800"/>
              <a:t>πε</a:t>
            </a:r>
            <a:r>
              <a:rPr lang="en-US" altLang="en-US" sz="1800"/>
              <a:t>hc=1/137. Ad alta energia invece  alpha vale 1/128. Ma anche se le costanti delle forze debole e forte scendono, non si incontrano in uno stesso valore.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Serve una nuova teoria per farle incontrare, per es. la super-simmetria.</a:t>
            </a:r>
          </a:p>
        </p:txBody>
      </p:sp>
      <p:pic>
        <p:nvPicPr>
          <p:cNvPr id="22532" name="Picture 9" descr="running_coupling.gif">
            <a:extLst>
              <a:ext uri="{FF2B5EF4-FFF2-40B4-BE49-F238E27FC236}">
                <a16:creationId xmlns:a16="http://schemas.microsoft.com/office/drawing/2014/main" id="{B6617524-39F5-4CD2-BFF4-F561DB8B5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26427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7484671D-396A-4DE5-BB9C-6B10B051BDE5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908050"/>
            <a:ext cx="3024187" cy="3744913"/>
            <a:chOff x="4499992" y="908720"/>
            <a:chExt cx="3024336" cy="37444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A866BF-23DC-4926-AA1E-CAFF1B418467}"/>
                </a:ext>
              </a:extLst>
            </p:cNvPr>
            <p:cNvSpPr/>
            <p:nvPr/>
          </p:nvSpPr>
          <p:spPr>
            <a:xfrm>
              <a:off x="4715903" y="908720"/>
              <a:ext cx="2808425" cy="37444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CEF61C-3D7A-4CB3-8034-71E3C913D52C}"/>
                </a:ext>
              </a:extLst>
            </p:cNvPr>
            <p:cNvSpPr/>
            <p:nvPr/>
          </p:nvSpPr>
          <p:spPr>
            <a:xfrm>
              <a:off x="4499992" y="1700778"/>
              <a:ext cx="647732" cy="244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88BAF58-DB9F-4AA9-B288-D7AD04ED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 materia oscura</a:t>
            </a:r>
          </a:p>
        </p:txBody>
      </p:sp>
      <p:pic>
        <p:nvPicPr>
          <p:cNvPr id="24579" name="Content Placeholder 5" descr="heic0309a.jpg">
            <a:extLst>
              <a:ext uri="{FF2B5EF4-FFF2-40B4-BE49-F238E27FC236}">
                <a16:creationId xmlns:a16="http://schemas.microsoft.com/office/drawing/2014/main" id="{72F9698B-1DBC-46D5-9670-56DE7FB273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628775"/>
            <a:ext cx="4294188" cy="4176713"/>
          </a:xfrm>
        </p:spPr>
      </p:pic>
      <p:pic>
        <p:nvPicPr>
          <p:cNvPr id="24580" name="Picture 4" descr="DarkMatterPie.jpg">
            <a:extLst>
              <a:ext uri="{FF2B5EF4-FFF2-40B4-BE49-F238E27FC236}">
                <a16:creationId xmlns:a16="http://schemas.microsoft.com/office/drawing/2014/main" id="{7CD94105-9208-4618-8901-438FA6304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t="6892" r="2618" b="14980"/>
          <a:stretch>
            <a:fillRect/>
          </a:stretch>
        </p:blipFill>
        <p:spPr bwMode="auto">
          <a:xfrm>
            <a:off x="250825" y="4076700"/>
            <a:ext cx="41084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>
            <a:extLst>
              <a:ext uri="{FF2B5EF4-FFF2-40B4-BE49-F238E27FC236}">
                <a16:creationId xmlns:a16="http://schemas.microsoft.com/office/drawing/2014/main" id="{8DADF8DF-3ED1-41A8-87BB-8F6D2F113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484313"/>
            <a:ext cx="42497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Studiando I cluster di galassie lontane ci si rende conto che la materia visibile (stelle, pianeti, gas…) presente nelle galassie non e` sufficiente a spiegare la rotazione delle galassie.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Ci deve essere altra materia invisibile massiva che si addensa intorno alle galassie e che lega le galassie fra loro.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226098-DF59-46EB-8CD1-A1F46F24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9753-5B43-41B7-ADBB-29D7EC9590A4}" type="slidenum">
              <a:rPr lang="it-IT" altLang="en-US" smtClean="0"/>
              <a:pPr/>
              <a:t>37</a:t>
            </a:fld>
            <a:endParaRPr lang="it-IT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FCF16F4B-8936-4F7A-967C-C75C0B2D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La materia oscura</a:t>
            </a:r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909F362D-63EB-4E03-9C47-4065503F2E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1196975"/>
            <a:ext cx="7642225" cy="11811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Che </a:t>
            </a:r>
            <a:r>
              <a:rPr lang="en-US" altLang="en-US" sz="2000" dirty="0" err="1"/>
              <a:t>cosa</a:t>
            </a:r>
            <a:r>
              <a:rPr lang="en-US" altLang="en-US" sz="2000" dirty="0"/>
              <a:t> e` </a:t>
            </a:r>
            <a:r>
              <a:rPr lang="en-US" altLang="en-US" sz="2000" dirty="0" err="1"/>
              <a:t>questa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materia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oscura</a:t>
            </a:r>
            <a:r>
              <a:rPr lang="en-US" altLang="en-US" sz="2000" dirty="0"/>
              <a:t>?</a:t>
            </a:r>
          </a:p>
          <a:p>
            <a:pPr eaLnBrk="1" hangingPunct="1"/>
            <a:r>
              <a:rPr lang="en-US" altLang="en-US" sz="2000" dirty="0"/>
              <a:t>I </a:t>
            </a:r>
            <a:r>
              <a:rPr lang="en-US" altLang="en-US" sz="2000" dirty="0" err="1"/>
              <a:t>neutrini</a:t>
            </a:r>
            <a:r>
              <a:rPr lang="en-US" altLang="en-US" sz="2000" dirty="0"/>
              <a:t> del MS </a:t>
            </a:r>
            <a:r>
              <a:rPr lang="en-US" altLang="en-US" sz="2000" dirty="0" err="1"/>
              <a:t>hanno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troppo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poca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massa</a:t>
            </a:r>
            <a:r>
              <a:rPr lang="en-US" altLang="en-US" sz="2000" dirty="0"/>
              <a:t>.</a:t>
            </a:r>
          </a:p>
          <a:p>
            <a:pPr eaLnBrk="1" hangingPunct="1"/>
            <a:r>
              <a:rPr lang="en-US" altLang="en-US" sz="2000" dirty="0" err="1"/>
              <a:t>Potrebbe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essere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qualche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particella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sconosciuta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neutra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rimasta</a:t>
            </a:r>
            <a:r>
              <a:rPr lang="en-US" altLang="en-US" sz="2000" dirty="0"/>
              <a:t> in </a:t>
            </a:r>
            <a:r>
              <a:rPr lang="en-US" altLang="en-US" sz="2000" dirty="0" err="1"/>
              <a:t>grande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quantita</a:t>
            </a:r>
            <a:r>
              <a:rPr lang="en-US" altLang="en-US" sz="2000" dirty="0"/>
              <a:t>` dopo il Big Bang</a:t>
            </a:r>
          </a:p>
          <a:p>
            <a:pPr eaLnBrk="1" hangingPunct="1"/>
            <a:r>
              <a:rPr lang="en-US" altLang="en-US" sz="2000" dirty="0"/>
              <a:t>Nella </a:t>
            </a:r>
            <a:r>
              <a:rPr lang="en-US" altLang="en-US" sz="2000" dirty="0" err="1"/>
              <a:t>caverna</a:t>
            </a:r>
            <a:r>
              <a:rPr lang="en-US" altLang="en-US" sz="2000" dirty="0"/>
              <a:t> del Gran </a:t>
            </a:r>
            <a:r>
              <a:rPr lang="en-US" altLang="en-US" sz="2000" dirty="0" err="1"/>
              <a:t>Sasso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cercano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queste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particelle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raramente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potrebbero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interagire</a:t>
            </a:r>
            <a:r>
              <a:rPr lang="en-US" altLang="en-US" sz="2000" dirty="0"/>
              <a:t> con la </a:t>
            </a:r>
            <a:r>
              <a:rPr lang="en-US" altLang="en-US" sz="2000" dirty="0" err="1"/>
              <a:t>materia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ordinaria</a:t>
            </a:r>
            <a:r>
              <a:rPr lang="en-US" altLang="en-US" sz="2000" dirty="0"/>
              <a:t>.</a:t>
            </a:r>
          </a:p>
          <a:p>
            <a:pPr eaLnBrk="1" hangingPunct="1"/>
            <a:endParaRPr lang="en-US" altLang="en-US" sz="1600" dirty="0"/>
          </a:p>
        </p:txBody>
      </p:sp>
      <p:pic>
        <p:nvPicPr>
          <p:cNvPr id="25604" name="Picture 4" descr="lab_gransasso_infn.jpg">
            <a:extLst>
              <a:ext uri="{FF2B5EF4-FFF2-40B4-BE49-F238E27FC236}">
                <a16:creationId xmlns:a16="http://schemas.microsoft.com/office/drawing/2014/main" id="{D3AD4A71-E3F4-47EA-B368-3FC243B58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66484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4E8BF-7BA4-436C-9217-D29C5B55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9753-5B43-41B7-ADBB-29D7EC9590A4}" type="slidenum">
              <a:rPr lang="it-IT" altLang="en-US" smtClean="0"/>
              <a:pPr/>
              <a:t>38</a:t>
            </a:fld>
            <a:endParaRPr lang="it-IT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4"/>
          <p:cNvSpPr txBox="1">
            <a:spLocks noChangeArrowheads="1"/>
          </p:cNvSpPr>
          <p:nvPr/>
        </p:nvSpPr>
        <p:spPr bwMode="auto">
          <a:xfrm>
            <a:off x="0" y="1900238"/>
            <a:ext cx="1847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Conclusioni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D46935-1183-47B6-BDDB-54D977370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it-IT" sz="2400" dirty="0"/>
              <a:t>La fisica delle particelle elementari e in generale le scienze fondamentali sono un settore estremamente affascinante</a:t>
            </a:r>
          </a:p>
          <a:p>
            <a:r>
              <a:rPr lang="it-IT" sz="2400" dirty="0"/>
              <a:t>Il mestiere di scienziato </a:t>
            </a:r>
            <a:r>
              <a:rPr lang="it-IT" sz="2400" dirty="0" err="1"/>
              <a:t>e`</a:t>
            </a:r>
            <a:r>
              <a:rPr lang="it-IT" sz="2400" dirty="0"/>
              <a:t> appassionante, la mente </a:t>
            </a:r>
            <a:r>
              <a:rPr lang="it-IT" sz="2400" dirty="0" err="1"/>
              <a:t>e`</a:t>
            </a:r>
            <a:r>
              <a:rPr lang="it-IT" sz="2400" dirty="0"/>
              <a:t> sempre stimolata da nuove idee, si impara sempre qualcosa di nuovo</a:t>
            </a:r>
          </a:p>
          <a:p>
            <a:r>
              <a:rPr lang="it-IT" sz="2400" dirty="0"/>
              <a:t>In questo settore vengono impiegati fisici ma anche ingegneri (elettronici, meccanici, dei materiali, gestionali, delle sicurezze…) e informatici</a:t>
            </a:r>
          </a:p>
          <a:p>
            <a:r>
              <a:rPr lang="it-IT" sz="2400" dirty="0"/>
              <a:t>Se riuscite bene in matematica, se la scienza </a:t>
            </a:r>
            <a:r>
              <a:rPr lang="it-IT" sz="2400" dirty="0" err="1"/>
              <a:t>e`</a:t>
            </a:r>
            <a:r>
              <a:rPr lang="it-IT" sz="2400" dirty="0"/>
              <a:t> quello che vi appassiona, che sia in fisica o in altre scienze, vi incoraggio a seguire la vostra passione! 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13506" y="12940"/>
            <a:ext cx="8229600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FF0000"/>
                </a:solidFill>
              </a:rPr>
              <a:t>Gli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atomi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conosciamo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2" b="13533"/>
          <a:stretch/>
        </p:blipFill>
        <p:spPr bwMode="auto">
          <a:xfrm>
            <a:off x="113506" y="1155940"/>
            <a:ext cx="8452525" cy="55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35BF-5882-4581-AE45-25F8CCF8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545" y="6245525"/>
            <a:ext cx="1905000" cy="457200"/>
          </a:xfrm>
        </p:spPr>
        <p:txBody>
          <a:bodyPr/>
          <a:lstStyle/>
          <a:p>
            <a:pPr algn="r">
              <a:defRPr/>
            </a:pPr>
            <a:fld id="{CF55FA91-575B-4A02-8CDF-4D441F316BE6}" type="slidenum">
              <a:rPr lang="en-US" altLang="en-US" smtClean="0"/>
              <a:pPr algn="r">
                <a:defRPr/>
              </a:pPr>
              <a:t>4</a:t>
            </a:fld>
            <a:endParaRPr lang="en-US" altLang="en-US" sz="1400" dirty="0"/>
          </a:p>
        </p:txBody>
      </p:sp>
      <p:pic>
        <p:nvPicPr>
          <p:cNvPr id="6" name="Picture 2" descr="LEGO Sets Are Better Investments than Stocks, Bonds or Even Gold |  Architectural Digest">
            <a:extLst>
              <a:ext uri="{FF2B5EF4-FFF2-40B4-BE49-F238E27FC236}">
                <a16:creationId xmlns:a16="http://schemas.microsoft.com/office/drawing/2014/main" id="{87CD8CCE-7C41-4989-8747-99F08FFC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8" y="0"/>
            <a:ext cx="1905001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3684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7" descr="CMS-Color-w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5"/>
          <p:cNvSpPr>
            <a:spLocks noGrp="1" noChangeArrowheads="1"/>
          </p:cNvSpPr>
          <p:nvPr>
            <p:ph type="title"/>
          </p:nvPr>
        </p:nvSpPr>
        <p:spPr>
          <a:xfrm>
            <a:off x="652463" y="-55563"/>
            <a:ext cx="8229600" cy="1143001"/>
          </a:xfrm>
          <a:solidFill>
            <a:srgbClr val="CCECFF">
              <a:alpha val="30196"/>
            </a:srgbClr>
          </a:solidFill>
        </p:spPr>
        <p:txBody>
          <a:bodyPr/>
          <a:lstStyle/>
          <a:p>
            <a:r>
              <a:rPr lang="it-IT" altLang="en-US" b="1"/>
              <a:t>Un pezzo importante di CMS: il calorimetro elettromagnetico</a:t>
            </a:r>
          </a:p>
        </p:txBody>
      </p:sp>
      <p:sp>
        <p:nvSpPr>
          <p:cNvPr id="31748" name="Text Box 36"/>
          <p:cNvSpPr txBox="1">
            <a:spLocks noChangeArrowheads="1"/>
          </p:cNvSpPr>
          <p:nvPr/>
        </p:nvSpPr>
        <p:spPr bwMode="auto">
          <a:xfrm>
            <a:off x="323850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en-US"/>
          </a:p>
        </p:txBody>
      </p:sp>
      <p:sp>
        <p:nvSpPr>
          <p:cNvPr id="31749" name="Text Box 51"/>
          <p:cNvSpPr txBox="1">
            <a:spLocks noChangeArrowheads="1"/>
          </p:cNvSpPr>
          <p:nvPr/>
        </p:nvSpPr>
        <p:spPr bwMode="auto">
          <a:xfrm>
            <a:off x="4767263" y="6115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en-US"/>
          </a:p>
        </p:txBody>
      </p:sp>
      <p:pic>
        <p:nvPicPr>
          <p:cNvPr id="31750" name="Picture 22" descr="fc_in_ec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85875"/>
            <a:ext cx="7583488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4500563"/>
            <a:ext cx="2147888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23"/>
          <p:cNvSpPr txBox="1">
            <a:spLocks noChangeArrowheads="1"/>
          </p:cNvSpPr>
          <p:nvPr/>
        </p:nvSpPr>
        <p:spPr bwMode="auto">
          <a:xfrm>
            <a:off x="7137400" y="2608263"/>
            <a:ext cx="1822450" cy="120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2400" b="1">
                <a:solidFill>
                  <a:srgbClr val="0000CC"/>
                </a:solidFill>
              </a:rPr>
              <a:t>75000 cristalli scintillanti</a:t>
            </a:r>
            <a:endParaRPr lang="en-US" altLang="en-US">
              <a:solidFill>
                <a:srgbClr val="0000CC"/>
              </a:solidFill>
            </a:endParaRPr>
          </a:p>
        </p:txBody>
      </p:sp>
      <p:pic>
        <p:nvPicPr>
          <p:cNvPr id="31753" name="Picture 46" descr="capsule9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3" y="5949950"/>
            <a:ext cx="10795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EFFA0C-5487-491F-B2B9-7F82D86D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40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5697044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BE0C899-8EF3-4405-BFBC-34614599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Energia oscura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D95FB044-79C9-43EA-8F02-319A6EC8045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47050" cy="4525963"/>
          </a:xfrm>
        </p:spPr>
        <p:txBody>
          <a:bodyPr/>
          <a:lstStyle/>
          <a:p>
            <a:pPr eaLnBrk="1" hangingPunct="1"/>
            <a:r>
              <a:rPr lang="en-US" altLang="en-US"/>
              <a:t>Recenti misure in astrofisica mostrano che l’espansione dell’Universo sta accelerando. </a:t>
            </a:r>
          </a:p>
          <a:p>
            <a:pPr eaLnBrk="1" hangingPunct="1"/>
            <a:r>
              <a:rPr lang="en-US" altLang="en-US"/>
              <a:t>Una possibile spiegazione e` che l’Universo sia pieno di energia oscura che lo riempie in modo uniforme. Questa energia uniforme e` l’energia del vuoto. </a:t>
            </a:r>
          </a:p>
          <a:p>
            <a:pPr eaLnBrk="1" hangingPunct="1"/>
            <a:r>
              <a:rPr lang="en-US" altLang="en-US"/>
              <a:t>Vari modelli di fisica delle particelle danno predizioni per questa quantita`.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2B04E6-D288-45DC-96DE-4BBD8C0C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9753-5B43-41B7-ADBB-29D7EC9590A4}" type="slidenum">
              <a:rPr lang="it-IT" altLang="en-US" smtClean="0"/>
              <a:pPr/>
              <a:t>41</a:t>
            </a:fld>
            <a:endParaRPr lang="it-IT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82588" y="-90488"/>
            <a:ext cx="8229600" cy="1143001"/>
          </a:xfrm>
        </p:spPr>
        <p:txBody>
          <a:bodyPr/>
          <a:lstStyle/>
          <a:p>
            <a:r>
              <a:rPr lang="it-IT" altLang="en-US" b="1"/>
              <a:t>LHC e HL-LHC</a:t>
            </a:r>
          </a:p>
        </p:txBody>
      </p:sp>
      <p:pic>
        <p:nvPicPr>
          <p:cNvPr id="4915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30148" r="17792" b="23566"/>
          <a:stretch>
            <a:fillRect/>
          </a:stretch>
        </p:blipFill>
        <p:spPr bwMode="auto">
          <a:xfrm>
            <a:off x="47933" y="1027112"/>
            <a:ext cx="8755461" cy="321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10"/>
          <p:cNvSpPr txBox="1">
            <a:spLocks noChangeArrowheads="1"/>
          </p:cNvSpPr>
          <p:nvPr/>
        </p:nvSpPr>
        <p:spPr bwMode="auto">
          <a:xfrm>
            <a:off x="6124575" y="4346575"/>
            <a:ext cx="2941638" cy="1938992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HL-LHC:</a:t>
            </a:r>
          </a:p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dal 2026 </a:t>
            </a:r>
          </a:p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140-200 protoni si scontrano per ogni incrocio dei fasci</a:t>
            </a:r>
          </a:p>
        </p:txBody>
      </p:sp>
      <p:sp>
        <p:nvSpPr>
          <p:cNvPr id="49159" name="TextBox 18"/>
          <p:cNvSpPr txBox="1">
            <a:spLocks noChangeArrowheads="1"/>
          </p:cNvSpPr>
          <p:nvPr/>
        </p:nvSpPr>
        <p:spPr bwMode="auto">
          <a:xfrm>
            <a:off x="1035050" y="4313238"/>
            <a:ext cx="3113088" cy="15700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LHC: </a:t>
            </a:r>
          </a:p>
          <a:p>
            <a:pPr algn="ctr"/>
            <a:r>
              <a:rPr lang="it-IT" altLang="en-US" sz="2400" b="1" dirty="0">
                <a:solidFill>
                  <a:srgbClr val="FF0000"/>
                </a:solidFill>
              </a:rPr>
              <a:t>30-50 protoni si scontrano per ogni incrocio dei fasci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24750" y="1121434"/>
            <a:ext cx="0" cy="54346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B6C70C-4B00-45C0-B6B8-CD03B762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42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11621248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1058863"/>
          </a:xfrm>
        </p:spPr>
        <p:txBody>
          <a:bodyPr/>
          <a:lstStyle/>
          <a:p>
            <a:r>
              <a:rPr lang="en-US" altLang="en-US" dirty="0"/>
              <a:t>Come fare un </a:t>
            </a:r>
            <a:r>
              <a:rPr lang="en-US" altLang="en-US" dirty="0" err="1"/>
              <a:t>acceleratore</a:t>
            </a:r>
            <a:r>
              <a:rPr lang="en-US" altLang="en-US" dirty="0"/>
              <a:t> per </a:t>
            </a:r>
            <a:r>
              <a:rPr lang="en-US" altLang="en-US" dirty="0" err="1"/>
              <a:t>esplorare</a:t>
            </a:r>
            <a:r>
              <a:rPr lang="en-US" altLang="en-US" dirty="0"/>
              <a:t> </a:t>
            </a:r>
            <a:r>
              <a:rPr lang="en-US" altLang="en-US" dirty="0" err="1"/>
              <a:t>piu</a:t>
            </a:r>
            <a:r>
              <a:rPr lang="en-US" altLang="en-US" dirty="0"/>
              <a:t>` </a:t>
            </a:r>
            <a:r>
              <a:rPr lang="en-US" altLang="en-US" dirty="0" err="1"/>
              <a:t>alta</a:t>
            </a:r>
            <a:r>
              <a:rPr lang="en-US" altLang="en-US" dirty="0"/>
              <a:t> </a:t>
            </a:r>
            <a:r>
              <a:rPr lang="en-US" altLang="en-US" dirty="0" err="1"/>
              <a:t>energia</a:t>
            </a:r>
            <a:endParaRPr lang="en-US" altLang="en-US" dirty="0"/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3173413" y="1671638"/>
            <a:ext cx="359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Acceleratore circolare di raggio R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25413" y="2246313"/>
            <a:ext cx="4287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Energia persa per 1 giro da 1 particella  </a:t>
            </a:r>
          </a:p>
          <a:p>
            <a:endParaRPr lang="en-US" altLang="en-US"/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8579" y="2790413"/>
            <a:ext cx="2154061" cy="924484"/>
          </a:xfrm>
          <a:prstGeom prst="rect">
            <a:avLst/>
          </a:prstGeom>
          <a:blipFill rotWithShape="1">
            <a:blip r:embed="rId2"/>
            <a:stretch>
              <a:fillRect l="-7365" b="-1192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36550" y="4062413"/>
            <a:ext cx="3467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Massa piccola (</a:t>
            </a:r>
            <a:r>
              <a:rPr lang="en-US" altLang="en-US" i="1"/>
              <a:t>elettroni</a:t>
            </a:r>
            <a:r>
              <a:rPr lang="en-US" altLang="en-US"/>
              <a:t>) </a:t>
            </a:r>
            <a:r>
              <a:rPr lang="en-US" altLang="en-US">
                <a:sym typeface="Wingdings" pitchFamily="2" charset="2"/>
              </a:rPr>
              <a:t> grande perdita di energia</a:t>
            </a:r>
          </a:p>
          <a:p>
            <a:endParaRPr lang="en-US" altLang="en-US">
              <a:sym typeface="Wingdings" pitchFamily="2" charset="2"/>
            </a:endParaRPr>
          </a:p>
          <a:p>
            <a:r>
              <a:rPr lang="en-US" altLang="en-US">
                <a:sym typeface="Wingdings" pitchFamily="2" charset="2"/>
              </a:rPr>
              <a:t>Il limite di un acceleratore circolare per elettroni sono le </a:t>
            </a:r>
            <a:r>
              <a:rPr lang="en-US" altLang="en-US" u="sng">
                <a:sym typeface="Wingdings" pitchFamily="2" charset="2"/>
              </a:rPr>
              <a:t>cavita` acceleratrici</a:t>
            </a:r>
          </a:p>
          <a:p>
            <a:endParaRPr lang="en-US" altLang="en-US">
              <a:sym typeface="Wingdings" pitchFamily="2" charset="2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4795838" y="4089400"/>
            <a:ext cx="41148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ym typeface="Wingdings" pitchFamily="2" charset="2"/>
              </a:rPr>
              <a:t>Massa grande (</a:t>
            </a:r>
            <a:r>
              <a:rPr lang="en-US" altLang="en-US" i="1">
                <a:sym typeface="Wingdings" pitchFamily="2" charset="2"/>
              </a:rPr>
              <a:t>protoni</a:t>
            </a:r>
            <a:r>
              <a:rPr lang="en-US" altLang="en-US">
                <a:sym typeface="Wingdings" pitchFamily="2" charset="2"/>
              </a:rPr>
              <a:t>)  piccola perdita di energia </a:t>
            </a:r>
          </a:p>
          <a:p>
            <a:endParaRPr lang="en-US" altLang="en-US">
              <a:sym typeface="Wingdings" pitchFamily="2" charset="2"/>
            </a:endParaRPr>
          </a:p>
          <a:p>
            <a:r>
              <a:rPr lang="en-US" altLang="en-US">
                <a:sym typeface="Wingdings" pitchFamily="2" charset="2"/>
              </a:rPr>
              <a:t>ma </a:t>
            </a:r>
            <a:r>
              <a:rPr lang="en-US" altLang="en-US" u="sng">
                <a:sym typeface="Wingdings" pitchFamily="2" charset="2"/>
              </a:rPr>
              <a:t>grande campo magnetico </a:t>
            </a:r>
            <a:r>
              <a:rPr lang="en-US" altLang="en-US">
                <a:sym typeface="Wingdings" pitchFamily="2" charset="2"/>
              </a:rPr>
              <a:t>per mantenere i protoni a circolare nell’acceleratore (B=8Tesla nell’LHC)</a:t>
            </a:r>
            <a:endParaRPr lang="en-US" altLang="en-US"/>
          </a:p>
          <a:p>
            <a:endParaRPr lang="en-US" altLang="en-US"/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083175" y="2386013"/>
            <a:ext cx="3300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Campo magnetico necessario: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5845" y="2862914"/>
            <a:ext cx="2154061" cy="870046"/>
          </a:xfrm>
          <a:prstGeom prst="rect">
            <a:avLst/>
          </a:prstGeom>
          <a:blipFill rotWithShape="1">
            <a:blip r:embed="rId3"/>
            <a:stretch>
              <a:fillRect l="-7365" b="-8451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514350" y="581660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Limite del LEP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5319713" y="5816600"/>
            <a:ext cx="1735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Limite dell’LHC</a:t>
            </a:r>
          </a:p>
        </p:txBody>
      </p:sp>
      <p:pic>
        <p:nvPicPr>
          <p:cNvPr id="12" name="Picture 14" descr="https://encrypted-tbn2.gstatic.com/images?q=tbn:ANd9GcQUZ14QQur2yCIMAgJJIl74FE4N0T3EsZXCWR01NKcLaoTujG7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5" t="31554" r="9911" b="31882"/>
          <a:stretch>
            <a:fillRect/>
          </a:stretch>
        </p:blipFill>
        <p:spPr bwMode="auto">
          <a:xfrm>
            <a:off x="1442243" y="1787525"/>
            <a:ext cx="8270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https://encrypted-tbn3.gstatic.com/images?q=tbn:ANd9GcQpNAmoCOOaCy2ZP5-5mdcHDuhsoZuEUhkWUIB4GfPsQzr4usI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83" y="1746659"/>
            <a:ext cx="690623" cy="6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644525"/>
          </a:xfrm>
        </p:spPr>
        <p:txBody>
          <a:bodyPr/>
          <a:lstStyle/>
          <a:p>
            <a:r>
              <a:rPr lang="en-US" altLang="en-US"/>
              <a:t>Future circular colliders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3046" r="19682" b="1440"/>
          <a:stretch>
            <a:fillRect/>
          </a:stretch>
        </p:blipFill>
        <p:spPr bwMode="auto">
          <a:xfrm>
            <a:off x="1394234" y="817075"/>
            <a:ext cx="6305361" cy="474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456609"/>
            <a:ext cx="88098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</a:rPr>
              <a:t>Lo </a:t>
            </a:r>
            <a:r>
              <a:rPr lang="en-US" dirty="0" err="1">
                <a:latin typeface="Arial" pitchFamily="34" charset="0"/>
              </a:rPr>
              <a:t>sviluppo</a:t>
            </a:r>
            <a:r>
              <a:rPr lang="en-US" dirty="0">
                <a:latin typeface="Arial" pitchFamily="34" charset="0"/>
              </a:rPr>
              <a:t> di </a:t>
            </a:r>
            <a:r>
              <a:rPr lang="en-US" dirty="0" err="1">
                <a:latin typeface="Arial" pitchFamily="34" charset="0"/>
              </a:rPr>
              <a:t>nuovi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magneti</a:t>
            </a:r>
            <a:r>
              <a:rPr lang="en-US" dirty="0">
                <a:latin typeface="Arial" pitchFamily="34" charset="0"/>
              </a:rPr>
              <a:t> da 16 Tesla </a:t>
            </a:r>
            <a:r>
              <a:rPr lang="en-US" dirty="0" err="1">
                <a:latin typeface="Arial" pitchFamily="34" charset="0"/>
              </a:rPr>
              <a:t>potrebbe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aprire</a:t>
            </a:r>
            <a:r>
              <a:rPr lang="en-US" dirty="0">
                <a:latin typeface="Arial" pitchFamily="34" charset="0"/>
              </a:rPr>
              <a:t> le </a:t>
            </a:r>
            <a:r>
              <a:rPr lang="en-US" dirty="0" err="1">
                <a:latin typeface="Arial" pitchFamily="34" charset="0"/>
              </a:rPr>
              <a:t>porte</a:t>
            </a:r>
            <a:r>
              <a:rPr lang="en-US" dirty="0">
                <a:latin typeface="Arial" pitchFamily="34" charset="0"/>
              </a:rPr>
              <a:t> per </a:t>
            </a:r>
            <a:r>
              <a:rPr lang="en-US" dirty="0" err="1">
                <a:latin typeface="Arial" pitchFamily="34" charset="0"/>
              </a:rPr>
              <a:t>nuovi</a:t>
            </a:r>
            <a:r>
              <a:rPr lang="en-US" dirty="0">
                <a:latin typeface="Arial" pitchFamily="34" charset="0"/>
              </a:rPr>
              <a:t> </a:t>
            </a:r>
            <a:r>
              <a:rPr lang="en-US" dirty="0" err="1">
                <a:latin typeface="Arial" pitchFamily="34" charset="0"/>
              </a:rPr>
              <a:t>progetti</a:t>
            </a:r>
            <a:r>
              <a:rPr lang="en-US" dirty="0">
                <a:latin typeface="Arial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</a:rPr>
              <a:t>HE-LHC (</a:t>
            </a:r>
            <a:r>
              <a:rPr lang="en-US" dirty="0" err="1">
                <a:latin typeface="Arial" pitchFamily="34" charset="0"/>
              </a:rPr>
              <a:t>collisioni</a:t>
            </a:r>
            <a:r>
              <a:rPr lang="en-US" dirty="0">
                <a:latin typeface="Arial" pitchFamily="34" charset="0"/>
              </a:rPr>
              <a:t> di </a:t>
            </a:r>
            <a:r>
              <a:rPr lang="en-US" dirty="0" err="1">
                <a:latin typeface="Arial" pitchFamily="34" charset="0"/>
              </a:rPr>
              <a:t>protoni</a:t>
            </a:r>
            <a:r>
              <a:rPr lang="en-US" dirty="0">
                <a:latin typeface="Arial" pitchFamily="34" charset="0"/>
              </a:rPr>
              <a:t> a 27 </a:t>
            </a:r>
            <a:r>
              <a:rPr lang="en-US" dirty="0" err="1">
                <a:latin typeface="Arial" pitchFamily="34" charset="0"/>
              </a:rPr>
              <a:t>TeV</a:t>
            </a:r>
            <a:r>
              <a:rPr lang="en-US" dirty="0">
                <a:latin typeface="Arial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</a:rPr>
              <a:t>FCC (</a:t>
            </a:r>
            <a:r>
              <a:rPr lang="en-US" dirty="0" err="1">
                <a:latin typeface="Arial" pitchFamily="34" charset="0"/>
              </a:rPr>
              <a:t>anello</a:t>
            </a:r>
            <a:r>
              <a:rPr lang="en-US" dirty="0">
                <a:latin typeface="Arial" pitchFamily="34" charset="0"/>
              </a:rPr>
              <a:t> di 100 km per </a:t>
            </a:r>
            <a:r>
              <a:rPr lang="en-US" dirty="0" err="1">
                <a:latin typeface="Arial" pitchFamily="34" charset="0"/>
              </a:rPr>
              <a:t>collisioni</a:t>
            </a:r>
            <a:r>
              <a:rPr lang="en-US" dirty="0">
                <a:latin typeface="Arial" pitchFamily="34" charset="0"/>
              </a:rPr>
              <a:t> di </a:t>
            </a:r>
            <a:r>
              <a:rPr lang="en-US" dirty="0" err="1">
                <a:latin typeface="Arial" pitchFamily="34" charset="0"/>
              </a:rPr>
              <a:t>elettroni</a:t>
            </a:r>
            <a:r>
              <a:rPr lang="en-US" dirty="0">
                <a:latin typeface="Arial" pitchFamily="34" charset="0"/>
              </a:rPr>
              <a:t> e </a:t>
            </a:r>
            <a:r>
              <a:rPr lang="en-US" dirty="0" err="1">
                <a:latin typeface="Arial" pitchFamily="34" charset="0"/>
              </a:rPr>
              <a:t>positroni</a:t>
            </a:r>
            <a:r>
              <a:rPr lang="en-US" dirty="0">
                <a:latin typeface="Arial" pitchFamily="34" charset="0"/>
              </a:rPr>
              <a:t> E~90-400 GeV e poi di </a:t>
            </a:r>
            <a:r>
              <a:rPr lang="en-US" dirty="0" err="1">
                <a:latin typeface="Arial" pitchFamily="34" charset="0"/>
              </a:rPr>
              <a:t>protoni</a:t>
            </a:r>
            <a:r>
              <a:rPr lang="en-US" dirty="0">
                <a:latin typeface="Arial" pitchFamily="34" charset="0"/>
              </a:rPr>
              <a:t> a 100 </a:t>
            </a:r>
            <a:r>
              <a:rPr lang="en-US" dirty="0" err="1">
                <a:latin typeface="Arial" pitchFamily="34" charset="0"/>
              </a:rPr>
              <a:t>TeV</a:t>
            </a:r>
            <a:r>
              <a:rPr lang="en-US" dirty="0">
                <a:latin typeface="Arial" pitchFamily="34" charset="0"/>
              </a:rPr>
              <a:t>)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example of a CMS event with large total transverse energy (S&amp;lt;sub&amp;gt;T&amp;lt;/sub&amp;gt;=2.6 TeV) and high jet multiplicity (9 jets, denoted by light purple cones and lines).">
            <a:extLst>
              <a:ext uri="{FF2B5EF4-FFF2-40B4-BE49-F238E27FC236}">
                <a16:creationId xmlns:a16="http://schemas.microsoft.com/office/drawing/2014/main" id="{585A3003-8A37-478F-A749-278A5549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/>
          <a:stretch>
            <a:fillRect/>
          </a:stretch>
        </p:blipFill>
        <p:spPr bwMode="auto">
          <a:xfrm>
            <a:off x="3771900" y="1916113"/>
            <a:ext cx="56959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>
            <a:extLst>
              <a:ext uri="{FF2B5EF4-FFF2-40B4-BE49-F238E27FC236}">
                <a16:creationId xmlns:a16="http://schemas.microsoft.com/office/drawing/2014/main" id="{9D27FAE4-80A5-4A72-8675-6C731968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3" y="115888"/>
            <a:ext cx="9077325" cy="1143000"/>
          </a:xfrm>
        </p:spPr>
        <p:txBody>
          <a:bodyPr/>
          <a:lstStyle/>
          <a:p>
            <a:r>
              <a:rPr lang="en-GB" altLang="en-US"/>
              <a:t>A cosa serve un rivelatore di particelle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1C17A-7C97-4A62-BC1C-E34E8B7B9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" y="4941888"/>
            <a:ext cx="5773738" cy="1916112"/>
          </a:xfrm>
        </p:spPr>
        <p:txBody>
          <a:bodyPr rtlCol="0"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Per </a:t>
            </a:r>
            <a:r>
              <a:rPr lang="en-GB" dirty="0" err="1"/>
              <a:t>ciascuna</a:t>
            </a:r>
            <a:r>
              <a:rPr lang="en-GB" dirty="0"/>
              <a:t> </a:t>
            </a:r>
            <a:r>
              <a:rPr lang="en-GB" dirty="0" err="1"/>
              <a:t>particella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crea</a:t>
            </a:r>
            <a:r>
              <a:rPr lang="en-GB" dirty="0"/>
              <a:t> </a:t>
            </a:r>
            <a:r>
              <a:rPr lang="en-GB" dirty="0" err="1"/>
              <a:t>vogliamo</a:t>
            </a:r>
            <a:r>
              <a:rPr lang="en-GB" dirty="0"/>
              <a:t> </a:t>
            </a:r>
            <a:r>
              <a:rPr lang="en-GB" dirty="0" err="1"/>
              <a:t>misurare</a:t>
            </a:r>
            <a:r>
              <a:rPr lang="en-GB" dirty="0"/>
              <a:t>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La </a:t>
            </a:r>
            <a:r>
              <a:rPr lang="en-GB" dirty="0" err="1"/>
              <a:t>direzione</a:t>
            </a:r>
            <a:endParaRPr lang="en-GB" dirty="0"/>
          </a:p>
          <a:p>
            <a:pPr lvl="1" fontAlgn="auto">
              <a:spcAft>
                <a:spcPts val="0"/>
              </a:spcAft>
              <a:defRPr/>
            </a:pPr>
            <a:r>
              <a:rPr lang="en-GB" dirty="0" err="1"/>
              <a:t>L’energia</a:t>
            </a:r>
            <a:endParaRPr lang="en-GB" dirty="0"/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La </a:t>
            </a:r>
            <a:r>
              <a:rPr lang="en-GB" dirty="0" err="1"/>
              <a:t>carica</a:t>
            </a:r>
            <a:r>
              <a:rPr lang="en-GB" dirty="0"/>
              <a:t> </a:t>
            </a:r>
            <a:r>
              <a:rPr lang="en-GB" dirty="0" err="1"/>
              <a:t>elettrica</a:t>
            </a:r>
            <a:endParaRPr lang="en-GB" dirty="0"/>
          </a:p>
          <a:p>
            <a:pPr lvl="1" fontAlgn="auto">
              <a:spcAft>
                <a:spcPts val="0"/>
              </a:spcAft>
              <a:defRPr/>
            </a:pPr>
            <a:r>
              <a:rPr lang="en-GB" dirty="0" err="1"/>
              <a:t>Sapere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particella</a:t>
            </a:r>
            <a:r>
              <a:rPr lang="en-GB" dirty="0"/>
              <a:t> e`</a:t>
            </a:r>
          </a:p>
        </p:txBody>
      </p:sp>
      <p:sp>
        <p:nvSpPr>
          <p:cNvPr id="5125" name="TextBox 3">
            <a:extLst>
              <a:ext uri="{FF2B5EF4-FFF2-40B4-BE49-F238E27FC236}">
                <a16:creationId xmlns:a16="http://schemas.microsoft.com/office/drawing/2014/main" id="{B8F56534-03F8-4DAA-8CA1-C47B0061F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268413"/>
            <a:ext cx="4391026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GB" altLang="en-US" sz="2400"/>
              <a:t>Nelle collisioni si producono diversi tipi di particelle</a:t>
            </a:r>
          </a:p>
          <a:p>
            <a:pPr algn="ctr"/>
            <a:endParaRPr lang="en-GB" altLang="en-US" sz="2400"/>
          </a:p>
          <a:p>
            <a:pPr algn="ctr"/>
            <a:r>
              <a:rPr lang="en-GB" altLang="en-US" sz="2400"/>
              <a:t>Ogni particella lascia un segnale caratteristico diverso</a:t>
            </a:r>
          </a:p>
          <a:p>
            <a:pPr algn="ctr"/>
            <a:endParaRPr lang="en-GB" altLang="en-US" sz="2400"/>
          </a:p>
        </p:txBody>
      </p:sp>
      <p:pic>
        <p:nvPicPr>
          <p:cNvPr id="5126" name="Picture 4" descr="Image result for lente ingrandimento">
            <a:extLst>
              <a:ext uri="{FF2B5EF4-FFF2-40B4-BE49-F238E27FC236}">
                <a16:creationId xmlns:a16="http://schemas.microsoft.com/office/drawing/2014/main" id="{5982CD1F-0FF1-4AB0-A3A4-5E2C64A0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908050"/>
            <a:ext cx="2112962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A53F9-2118-4DD7-BF64-81CDA775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2FF8FF-6EF5-4BE2-B7CA-5D55E91446F4}" type="slidenum">
              <a:rPr lang="en-GB" altLang="en-US">
                <a:solidFill>
                  <a:srgbClr val="898989"/>
                </a:solidFill>
              </a:rPr>
              <a:pPr/>
              <a:t>45</a:t>
            </a:fld>
            <a:endParaRPr lang="en-GB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protoni contro protoni </a:t>
            </a:r>
            <a:br>
              <a:rPr lang="it-IT" dirty="0"/>
            </a:br>
            <a:r>
              <a:rPr lang="it-IT" dirty="0"/>
              <a:t>o protoni contro antiprotoni ?</a:t>
            </a:r>
          </a:p>
        </p:txBody>
      </p:sp>
      <p:sp>
        <p:nvSpPr>
          <p:cNvPr id="3" name="AutoShape 2" descr="Image result for cross section proton proton vs proton antipro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1667502" y="272935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76758" r="70858" b="8963"/>
          <a:stretch/>
        </p:blipFill>
        <p:spPr bwMode="auto">
          <a:xfrm>
            <a:off x="2299360" y="5168305"/>
            <a:ext cx="1173179" cy="7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9" t="2211" r="14795" b="81352"/>
          <a:stretch/>
        </p:blipFill>
        <p:spPr bwMode="auto">
          <a:xfrm>
            <a:off x="5799468" y="1502874"/>
            <a:ext cx="1191284" cy="8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929204" y="2960484"/>
            <a:ext cx="1077361" cy="1077361"/>
          </a:xfrm>
          <a:prstGeom prst="ellipse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8" name="Right Arrow 7"/>
          <p:cNvSpPr/>
          <p:nvPr/>
        </p:nvSpPr>
        <p:spPr>
          <a:xfrm rot="19263297">
            <a:off x="4737198" y="2461202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Arrow 15"/>
          <p:cNvSpPr/>
          <p:nvPr/>
        </p:nvSpPr>
        <p:spPr>
          <a:xfrm rot="7416513">
            <a:off x="3142203" y="4326753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6405843" y="270848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2435382" y="3576120"/>
            <a:ext cx="1037157" cy="483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097101" y="3641639"/>
            <a:ext cx="1593411" cy="513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>
            <a:off x="2545088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Right Arrow 34"/>
          <p:cNvSpPr/>
          <p:nvPr/>
        </p:nvSpPr>
        <p:spPr>
          <a:xfrm rot="10800000">
            <a:off x="5006565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241956" y="3641639"/>
            <a:ext cx="1600957" cy="8307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07570" y="2670504"/>
            <a:ext cx="1264969" cy="6638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76906" y="318707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quark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1956" y="321171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anti-quark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990752" y="2924272"/>
            <a:ext cx="1252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5241957" y="3035592"/>
            <a:ext cx="1748795" cy="298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82808" y="341686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uud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276162" y="3371742"/>
            <a:ext cx="569387" cy="369332"/>
            <a:chOff x="7429148" y="3272307"/>
            <a:chExt cx="569387" cy="369332"/>
          </a:xfrm>
        </p:grpSpPr>
        <p:sp>
          <p:nvSpPr>
            <p:cNvPr id="55" name="TextBox 54"/>
            <p:cNvSpPr txBox="1"/>
            <p:nvPr/>
          </p:nvSpPr>
          <p:spPr>
            <a:xfrm>
              <a:off x="7429148" y="327230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uud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7523397" y="3396376"/>
              <a:ext cx="1252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630513" y="3392026"/>
              <a:ext cx="1252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782913" y="3390525"/>
              <a:ext cx="12527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252871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protoni contro protoni </a:t>
            </a:r>
            <a:br>
              <a:rPr lang="it-IT" dirty="0"/>
            </a:br>
            <a:r>
              <a:rPr lang="it-IT" dirty="0"/>
              <a:t>o protoni contro antiprotoni ?</a:t>
            </a:r>
          </a:p>
        </p:txBody>
      </p:sp>
      <p:sp>
        <p:nvSpPr>
          <p:cNvPr id="3" name="AutoShape 2" descr="Image result for cross section proton proton vs proton antipro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1667502" y="272935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76758" r="70858" b="8963"/>
          <a:stretch/>
        </p:blipFill>
        <p:spPr bwMode="auto">
          <a:xfrm>
            <a:off x="2299360" y="5168305"/>
            <a:ext cx="1173179" cy="77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9" t="2211" r="14795" b="81352"/>
          <a:stretch/>
        </p:blipFill>
        <p:spPr bwMode="auto">
          <a:xfrm>
            <a:off x="5799468" y="1502874"/>
            <a:ext cx="1191284" cy="89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929204" y="2960484"/>
            <a:ext cx="1077361" cy="1077361"/>
          </a:xfrm>
          <a:prstGeom prst="ellipse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8" name="Right Arrow 7"/>
          <p:cNvSpPr/>
          <p:nvPr/>
        </p:nvSpPr>
        <p:spPr>
          <a:xfrm rot="19263297">
            <a:off x="4737198" y="2461202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ight Arrow 15"/>
          <p:cNvSpPr/>
          <p:nvPr/>
        </p:nvSpPr>
        <p:spPr>
          <a:xfrm rot="7416513">
            <a:off x="3142203" y="4326753"/>
            <a:ext cx="124008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6" descr="An event of proton-proton collision with a new particle produced and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4" r="76031" b="26562"/>
          <a:stretch/>
        </p:blipFill>
        <p:spPr bwMode="auto">
          <a:xfrm>
            <a:off x="6405843" y="2708480"/>
            <a:ext cx="964949" cy="153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2435382" y="3576120"/>
            <a:ext cx="1037157" cy="4836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097101" y="3641639"/>
            <a:ext cx="1593411" cy="513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Arrow 33"/>
          <p:cNvSpPr/>
          <p:nvPr/>
        </p:nvSpPr>
        <p:spPr>
          <a:xfrm>
            <a:off x="2545088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Right Arrow 34"/>
          <p:cNvSpPr/>
          <p:nvPr/>
        </p:nvSpPr>
        <p:spPr>
          <a:xfrm rot="10800000">
            <a:off x="5006565" y="3223034"/>
            <a:ext cx="1399278" cy="41860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241956" y="3641639"/>
            <a:ext cx="1600957" cy="8307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07570" y="2670504"/>
            <a:ext cx="1264969" cy="6638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76906" y="318707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quark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1956" y="321171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anti-quark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5241957" y="3035592"/>
            <a:ext cx="1748795" cy="2987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82808" y="341686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uud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76162" y="337174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uud</a:t>
            </a:r>
          </a:p>
        </p:txBody>
      </p:sp>
    </p:spTree>
    <p:extLst>
      <p:ext uri="{BB962C8B-B14F-4D97-AF65-F5344CB8AC3E}">
        <p14:creationId xmlns:p14="http://schemas.microsoft.com/office/powerpoint/2010/main" val="248505187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Protoni contro protoni </a:t>
            </a:r>
            <a:br>
              <a:rPr lang="it-IT" dirty="0"/>
            </a:br>
            <a:r>
              <a:rPr lang="it-IT" dirty="0"/>
              <a:t>o protoni contro antiprotoni ?</a:t>
            </a:r>
          </a:p>
        </p:txBody>
      </p:sp>
      <p:sp>
        <p:nvSpPr>
          <p:cNvPr id="3" name="AutoShape 2" descr="Image result for cross section proton proton vs proton antiprot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3" t="5970"/>
          <a:stretch/>
        </p:blipFill>
        <p:spPr bwMode="auto">
          <a:xfrm>
            <a:off x="2788467" y="1430448"/>
            <a:ext cx="3530851" cy="542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091350" y="4789285"/>
            <a:ext cx="2073244" cy="64279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0375" y="535059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protoni-antiprotoni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9318" y="533307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protoni-protoni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626316" y="1430448"/>
            <a:ext cx="1" cy="5051833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2771" y="6495904"/>
            <a:ext cx="80182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Energia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522592" y="3318143"/>
            <a:ext cx="32079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/>
              <a:t>Numero di particelle prodotte/secondo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260064" y="4354718"/>
            <a:ext cx="1258431" cy="99588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13331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origine ed energia dei raggi cosmici</a:t>
            </a:r>
          </a:p>
        </p:txBody>
      </p:sp>
      <p:pic>
        <p:nvPicPr>
          <p:cNvPr id="8194" name="Picture 2" descr="https://upload.wikimedia.org/wikipedia/commons/thumb/8/8b/Cosmic_ray_flux_versus_particle_energy.svg/800px-Cosmic_ray_flux_versus_particle_energ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6" y="1775314"/>
            <a:ext cx="4235570" cy="50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6187" y="1245918"/>
            <a:ext cx="4048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raggi cosmici possono avere origine:</a:t>
            </a:r>
          </a:p>
          <a:p>
            <a:pPr marL="285750" indent="-285750">
              <a:buFontTx/>
              <a:buChar char="-"/>
            </a:pPr>
            <a:r>
              <a:rPr lang="it-IT" dirty="0"/>
              <a:t>da sorgenti galattiche o extra-galattiche (esplosioni di supernovae)</a:t>
            </a:r>
          </a:p>
          <a:p>
            <a:pPr marL="285750" indent="-285750">
              <a:buFontTx/>
              <a:buChar char="-"/>
            </a:pPr>
            <a:r>
              <a:rPr lang="it-IT" dirty="0"/>
              <a:t>dal sole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76187" y="4598633"/>
            <a:ext cx="4367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Sulla terra arrivano circa 100 raggi cosmici al metro2 al secondo, ma la maggior parte sono di bassa energia.</a:t>
            </a:r>
          </a:p>
          <a:p>
            <a:r>
              <a:rPr lang="it-IT" dirty="0"/>
              <a:t>Quindi se si volessero usare per studiare la creazione di nuove particelle, si dovrebbe aspettare anni.</a:t>
            </a:r>
          </a:p>
        </p:txBody>
      </p:sp>
      <p:sp>
        <p:nvSpPr>
          <p:cNvPr id="3" name="AutoShape 2" descr="Image result for cosmic ray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64" y="2723246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5754F-B2BB-4C04-9FEF-F86670C6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49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3926126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>
                <a:solidFill>
                  <a:srgbClr val="FF0000"/>
                </a:solidFill>
              </a:rPr>
              <a:t>Cosa </a:t>
            </a:r>
            <a:r>
              <a:rPr lang="it-IT" altLang="en-US" dirty="0" err="1">
                <a:solidFill>
                  <a:srgbClr val="FF0000"/>
                </a:solidFill>
              </a:rPr>
              <a:t>c’e`</a:t>
            </a:r>
            <a:r>
              <a:rPr lang="it-IT" altLang="en-US" dirty="0">
                <a:solidFill>
                  <a:srgbClr val="FF0000"/>
                </a:solidFill>
              </a:rPr>
              <a:t> dentro un atomo?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E9D4A-28BF-44C4-84E6-C5CDED80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F55FA91-575B-4A02-8CDF-4D441F316BE6}" type="slidenum">
              <a:rPr lang="en-US" altLang="en-US" smtClean="0"/>
              <a:pPr algn="r">
                <a:defRPr/>
              </a:pPr>
              <a:t>5</a:t>
            </a:fld>
            <a:endParaRPr lang="en-US" altLang="en-US" sz="1400" dirty="0"/>
          </a:p>
        </p:txBody>
      </p:sp>
      <p:pic>
        <p:nvPicPr>
          <p:cNvPr id="3074" name="Picture 2" descr="4. L&amp;#39;atomo">
            <a:extLst>
              <a:ext uri="{FF2B5EF4-FFF2-40B4-BE49-F238E27FC236}">
                <a16:creationId xmlns:a16="http://schemas.microsoft.com/office/drawing/2014/main" id="{B62BA457-C064-46F2-B79C-B05838497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/>
          <a:stretch/>
        </p:blipFill>
        <p:spPr bwMode="auto">
          <a:xfrm>
            <a:off x="1293091" y="1634115"/>
            <a:ext cx="7573818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3141" r="50000" b="2035"/>
          <a:stretch/>
        </p:blipFill>
        <p:spPr bwMode="auto">
          <a:xfrm>
            <a:off x="155273" y="99590"/>
            <a:ext cx="1311218" cy="128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974" y="270576"/>
            <a:ext cx="8797132" cy="644525"/>
          </a:xfrm>
        </p:spPr>
        <p:txBody>
          <a:bodyPr/>
          <a:lstStyle/>
          <a:p>
            <a:r>
              <a:rPr lang="it-IT" dirty="0"/>
              <a:t>Sorgente di particelle dell’LHC</a:t>
            </a:r>
          </a:p>
        </p:txBody>
      </p:sp>
      <p:pic>
        <p:nvPicPr>
          <p:cNvPr id="3" name="CERN-FOOTAGE-2014-043-013-720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66.1471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811" y="1396925"/>
            <a:ext cx="8453890" cy="4755313"/>
          </a:xfrm>
          <a:prstGeom prst="rect">
            <a:avLst/>
          </a:prstGeom>
        </p:spPr>
      </p:pic>
      <p:sp>
        <p:nvSpPr>
          <p:cNvPr id="5" name="TextBox 4">
            <a:hlinkClick r:id="rId6"/>
          </p:cNvPr>
          <p:cNvSpPr txBox="1"/>
          <p:nvPr/>
        </p:nvSpPr>
        <p:spPr>
          <a:xfrm>
            <a:off x="1100997" y="6488668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Cliccate qui per avere più dettagli sulla sorgente di protoni dell’LHC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6823" y="1017917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7"/>
              </a:rPr>
              <a:t>Se il video non si vede clicca qui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2607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46075" y="269875"/>
            <a:ext cx="8797925" cy="644525"/>
          </a:xfrm>
        </p:spPr>
        <p:txBody>
          <a:bodyPr/>
          <a:lstStyle/>
          <a:p>
            <a:r>
              <a:rPr lang="en-US" altLang="en-US" dirty="0"/>
              <a:t>I </a:t>
            </a:r>
            <a:r>
              <a:rPr lang="en-US" altLang="en-US" dirty="0" err="1"/>
              <a:t>magneti</a:t>
            </a:r>
            <a:r>
              <a:rPr lang="en-US" altLang="en-US" dirty="0"/>
              <a:t> </a:t>
            </a:r>
            <a:r>
              <a:rPr lang="en-US" altLang="en-US" dirty="0" err="1"/>
              <a:t>dell’LHC</a:t>
            </a:r>
            <a:endParaRPr lang="en-US" altLang="en-US" dirty="0"/>
          </a:p>
        </p:txBody>
      </p:sp>
      <p:pic>
        <p:nvPicPr>
          <p:cNvPr id="23555" name="Picture 2" descr="http://www.passionescienza.it/wp-content/uploads/2014/07/cern_cavo_supercondutt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4175421"/>
            <a:ext cx="3519278" cy="260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9" y="952939"/>
            <a:ext cx="7179005" cy="337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https://www.lhc-closer.es/webapp/files/1435432207_d8e6744ed3e4f6c10761b45a90880a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37" y="4085230"/>
            <a:ext cx="2728793" cy="278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68" y="0"/>
            <a:ext cx="8797132" cy="644525"/>
          </a:xfrm>
        </p:spPr>
        <p:txBody>
          <a:bodyPr/>
          <a:lstStyle/>
          <a:p>
            <a:r>
              <a:rPr lang="it-IT" dirty="0"/>
              <a:t>I campi elettrici per accelerare</a:t>
            </a:r>
          </a:p>
        </p:txBody>
      </p:sp>
      <p:pic>
        <p:nvPicPr>
          <p:cNvPr id="3" name="CERN-FOOTAGE-2014-043-004-720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681.0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838" y="5984503"/>
            <a:ext cx="852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 </a:t>
            </a:r>
            <a:r>
              <a:rPr lang="en-GB" dirty="0" err="1"/>
              <a:t>particelle</a:t>
            </a:r>
            <a:r>
              <a:rPr lang="en-GB" dirty="0"/>
              <a:t> </a:t>
            </a:r>
            <a:r>
              <a:rPr lang="en-GB" dirty="0" err="1"/>
              <a:t>fanno</a:t>
            </a:r>
            <a:r>
              <a:rPr lang="en-GB" dirty="0"/>
              <a:t> 11245 </a:t>
            </a:r>
            <a:r>
              <a:rPr lang="en-GB" dirty="0" err="1"/>
              <a:t>giri</a:t>
            </a:r>
            <a:r>
              <a:rPr lang="en-GB" dirty="0"/>
              <a:t> al secondo </a:t>
            </a:r>
            <a:r>
              <a:rPr lang="en-GB" dirty="0" err="1"/>
              <a:t>nell</a:t>
            </a:r>
            <a:r>
              <a:rPr lang="en-GB" dirty="0"/>
              <a:t>’ LHC. Ad </a:t>
            </a:r>
            <a:r>
              <a:rPr lang="en-GB" dirty="0" err="1"/>
              <a:t>ogni</a:t>
            </a:r>
            <a:r>
              <a:rPr lang="en-GB" dirty="0"/>
              <a:t> giro </a:t>
            </a:r>
            <a:r>
              <a:rPr lang="en-GB" dirty="0" err="1"/>
              <a:t>ripassano</a:t>
            </a:r>
            <a:r>
              <a:rPr lang="en-GB" dirty="0"/>
              <a:t> da </a:t>
            </a:r>
            <a:r>
              <a:rPr lang="en-GB" dirty="0" err="1"/>
              <a:t>una</a:t>
            </a:r>
            <a:r>
              <a:rPr lang="en-GB" dirty="0"/>
              <a:t> zona dove ci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zone con </a:t>
            </a:r>
            <a:r>
              <a:rPr lang="en-GB" dirty="0" err="1"/>
              <a:t>campi</a:t>
            </a:r>
            <a:r>
              <a:rPr lang="en-GB" dirty="0"/>
              <a:t> </a:t>
            </a:r>
            <a:r>
              <a:rPr lang="en-GB" dirty="0" err="1"/>
              <a:t>elettrici</a:t>
            </a:r>
            <a:r>
              <a:rPr lang="en-GB" dirty="0"/>
              <a:t>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forti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le </a:t>
            </a:r>
            <a:r>
              <a:rPr lang="en-GB" dirty="0" err="1"/>
              <a:t>accelerano</a:t>
            </a:r>
            <a:r>
              <a:rPr lang="en-GB" dirty="0"/>
              <a:t>. </a:t>
            </a:r>
            <a:r>
              <a:rPr lang="en-GB" dirty="0" err="1"/>
              <a:t>Questi</a:t>
            </a:r>
            <a:r>
              <a:rPr lang="en-GB" dirty="0"/>
              <a:t> </a:t>
            </a:r>
            <a:r>
              <a:rPr lang="en-GB" dirty="0" err="1"/>
              <a:t>dispositivi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chiamano</a:t>
            </a:r>
            <a:r>
              <a:rPr lang="en-GB" dirty="0"/>
              <a:t> “</a:t>
            </a:r>
            <a:r>
              <a:rPr lang="en-GB" dirty="0" err="1"/>
              <a:t>Cavità</a:t>
            </a:r>
            <a:r>
              <a:rPr lang="en-GB" dirty="0"/>
              <a:t> a </a:t>
            </a:r>
            <a:r>
              <a:rPr lang="en-GB" dirty="0" err="1"/>
              <a:t>radiofrequenza</a:t>
            </a:r>
            <a:r>
              <a:rPr lang="en-GB" dirty="0"/>
              <a:t>”.</a:t>
            </a:r>
            <a:endParaRPr lang="it-IT" dirty="0"/>
          </a:p>
        </p:txBody>
      </p:sp>
      <p:sp>
        <p:nvSpPr>
          <p:cNvPr id="5" name="TextBox 4">
            <a:hlinkClick r:id="rId5"/>
          </p:cNvPr>
          <p:cNvSpPr txBox="1"/>
          <p:nvPr/>
        </p:nvSpPr>
        <p:spPr>
          <a:xfrm>
            <a:off x="2743200" y="557205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 il video non si vede clicca qui</a:t>
            </a:r>
          </a:p>
        </p:txBody>
      </p:sp>
    </p:spTree>
    <p:extLst>
      <p:ext uri="{BB962C8B-B14F-4D97-AF65-F5344CB8AC3E}">
        <p14:creationId xmlns:p14="http://schemas.microsoft.com/office/powerpoint/2010/main" val="1179415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Complesso di acceleratori del CERN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958850"/>
            <a:ext cx="89471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3320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36" y="72169"/>
            <a:ext cx="8797132" cy="644525"/>
          </a:xfrm>
        </p:spPr>
        <p:txBody>
          <a:bodyPr/>
          <a:lstStyle/>
          <a:p>
            <a:r>
              <a:rPr lang="it-IT" dirty="0"/>
              <a:t>LHC in azione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83" y="797943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1755" y="5369942"/>
            <a:ext cx="9074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Si regolano i magneti a basso campo, si iniettano i pacchetti di protoni (30 minuti)</a:t>
            </a:r>
          </a:p>
          <a:p>
            <a:r>
              <a:rPr lang="it-IT" sz="1600" dirty="0"/>
              <a:t>Si accelerano i protoni azionando le cavità a RF e alzando il campo magnetico (~20 minuti)</a:t>
            </a:r>
          </a:p>
          <a:p>
            <a:r>
              <a:rPr lang="it-IT" sz="1600" dirty="0"/>
              <a:t>Si mandano i protoni in collisione (10 min)</a:t>
            </a:r>
          </a:p>
          <a:p>
            <a:r>
              <a:rPr lang="it-IT" sz="1600" dirty="0"/>
              <a:t>Si fanno collidere i protoni finché l’intensità del fascio si riduce (10-12 ore), si buttano via e si ricomincia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4626" y="6508715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Ci vuole un sistema di controllo eccezionale !  </a:t>
            </a:r>
          </a:p>
        </p:txBody>
      </p:sp>
    </p:spTree>
    <p:extLst>
      <p:ext uri="{BB962C8B-B14F-4D97-AF65-F5344CB8AC3E}">
        <p14:creationId xmlns:p14="http://schemas.microsoft.com/office/powerpoint/2010/main" val="402050161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504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22338"/>
            <a:ext cx="9013825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6476" y="85725"/>
            <a:ext cx="8061325" cy="774700"/>
          </a:xfrm>
        </p:spPr>
        <p:txBody>
          <a:bodyPr/>
          <a:lstStyle/>
          <a:p>
            <a:pPr eaLnBrk="1" hangingPunct="1"/>
            <a:r>
              <a:rPr lang="it-IT" altLang="en-US"/>
              <a:t>Un grande laboratorio europeo: il CERN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939800"/>
            <a:ext cx="325437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1800" b="1">
                <a:solidFill>
                  <a:schemeClr val="bg1"/>
                </a:solidFill>
                <a:cs typeface="Arial" charset="0"/>
              </a:rPr>
              <a:t>Nel 1954 12 paesi europei tra cui l’Italia costituiscono il CERN (organizzazione europea per la ricerca nucleare)</a:t>
            </a:r>
          </a:p>
        </p:txBody>
      </p:sp>
      <p:pic>
        <p:nvPicPr>
          <p:cNvPr id="10245" name="Picture 6" descr="paesimembri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939800"/>
            <a:ext cx="30781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1"/>
          <p:cNvSpPr txBox="1">
            <a:spLocks noChangeArrowheads="1"/>
          </p:cNvSpPr>
          <p:nvPr/>
        </p:nvSpPr>
        <p:spPr bwMode="auto">
          <a:xfrm>
            <a:off x="5438775" y="3440113"/>
            <a:ext cx="3005138" cy="1754187"/>
          </a:xfrm>
          <a:prstGeom prst="rect">
            <a:avLst/>
          </a:prstGeom>
          <a:solidFill>
            <a:srgbClr val="0000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Oggi 23 stati membri.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Ogni paese contribuisce in base al PIL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L’Italia contribuisce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per circa il 12% 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FFFF00"/>
                </a:solidFill>
              </a:rPr>
              <a:t>budget del laboratorio</a:t>
            </a:r>
            <a:endParaRPr lang="en-US" altLang="en-US" sz="1800" b="1">
              <a:solidFill>
                <a:srgbClr val="FFFF00"/>
              </a:solidFill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948531" y="6063233"/>
            <a:ext cx="7259637" cy="646112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Quattro sono stati i direttori Italiani del CERN: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>
                <a:solidFill>
                  <a:schemeClr val="bg1"/>
                </a:solidFill>
              </a:rPr>
              <a:t>Edoardo Amaldi, Carlo Rubbia, Luciano Maiani e Fabiola Gianotti (2)</a:t>
            </a:r>
          </a:p>
        </p:txBody>
      </p:sp>
      <p:pic>
        <p:nvPicPr>
          <p:cNvPr id="10248" name="Picture 11" descr="https://encrypted-tbn0.gstatic.com/images?q=tbn:ANd9GcReXH-U72eXgLre_Mq-kSJmSXJWThDrztTj6Bz5htv3tN3ssUy7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6"/>
          <a:stretch>
            <a:fillRect/>
          </a:stretch>
        </p:blipFill>
        <p:spPr bwMode="auto">
          <a:xfrm>
            <a:off x="7978775" y="6063233"/>
            <a:ext cx="958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03977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269875"/>
            <a:ext cx="7874000" cy="644525"/>
          </a:xfrm>
        </p:spPr>
        <p:txBody>
          <a:bodyPr/>
          <a:lstStyle/>
          <a:p>
            <a:pPr eaLnBrk="1" hangingPunct="1"/>
            <a:r>
              <a:rPr lang="en-GB" altLang="en-US"/>
              <a:t>Applicazioni: World Wide Web, GRID</a:t>
            </a:r>
          </a:p>
        </p:txBody>
      </p:sp>
      <p:pic>
        <p:nvPicPr>
          <p:cNvPr id="5734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17220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11488"/>
            <a:ext cx="5410200" cy="35417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23622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5867400" y="6172200"/>
            <a:ext cx="3276600" cy="396875"/>
          </a:xfrm>
          <a:prstGeom prst="rect">
            <a:avLst/>
          </a:prstGeom>
          <a:solidFill>
            <a:schemeClr val="tx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… al futuro</a:t>
            </a:r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019800" y="2544763"/>
            <a:ext cx="3124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GB" altLang="en-US" sz="1600">
                <a:latin typeface="Verdana" pitchFamily="34" charset="0"/>
                <a:ea typeface="MS PGothic" pitchFamily="34" charset="-128"/>
              </a:rPr>
              <a:t>Tim Berners-Lee</a:t>
            </a:r>
          </a:p>
          <a:p>
            <a:pPr algn="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Verdana" pitchFamily="34" charset="0"/>
                <a:ea typeface="MS PGothic" pitchFamily="34" charset="-128"/>
              </a:rPr>
              <a:t>Padre del www</a:t>
            </a:r>
          </a:p>
        </p:txBody>
      </p:sp>
      <p:sp>
        <p:nvSpPr>
          <p:cNvPr id="57352" name="Text Box 13"/>
          <p:cNvSpPr txBox="1">
            <a:spLocks noChangeArrowheads="1"/>
          </p:cNvSpPr>
          <p:nvPr/>
        </p:nvSpPr>
        <p:spPr bwMode="auto">
          <a:xfrm>
            <a:off x="0" y="44958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  <a:latin typeface="Verdana" pitchFamily="34" charset="0"/>
                <a:ea typeface="MS PGothic" pitchFamily="34" charset="-128"/>
              </a:rPr>
              <a:t>Dal passato</a:t>
            </a:r>
          </a:p>
        </p:txBody>
      </p:sp>
      <p:sp>
        <p:nvSpPr>
          <p:cNvPr id="57353" name="AutoShape 14"/>
          <p:cNvSpPr>
            <a:spLocks noChangeArrowheads="1"/>
          </p:cNvSpPr>
          <p:nvPr/>
        </p:nvSpPr>
        <p:spPr bwMode="auto">
          <a:xfrm>
            <a:off x="228600" y="5257800"/>
            <a:ext cx="4205288" cy="944563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762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800" b="1">
                <a:solidFill>
                  <a:schemeClr val="accent1"/>
                </a:solidFill>
                <a:latin typeface="Bradley Hand ITC" pitchFamily="66" charset="0"/>
              </a:rPr>
              <a:t>www.cern.ch</a:t>
            </a:r>
          </a:p>
        </p:txBody>
      </p:sp>
    </p:spTree>
    <p:extLst>
      <p:ext uri="{BB962C8B-B14F-4D97-AF65-F5344CB8AC3E}">
        <p14:creationId xmlns:p14="http://schemas.microsoft.com/office/powerpoint/2010/main" val="51384479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6038" y="141288"/>
            <a:ext cx="9097962" cy="769937"/>
          </a:xfrm>
        </p:spPr>
        <p:txBody>
          <a:bodyPr/>
          <a:lstStyle/>
          <a:p>
            <a:r>
              <a:rPr lang="it-IT" altLang="en-US" dirty="0"/>
              <a:t>Applicazioni tecnologiche degli acceleratori</a:t>
            </a:r>
            <a:endParaRPr lang="en-US" altLang="en-US" dirty="0"/>
          </a:p>
        </p:txBody>
      </p:sp>
      <p:grpSp>
        <p:nvGrpSpPr>
          <p:cNvPr id="56323" name="Group 27"/>
          <p:cNvGrpSpPr>
            <a:grpSpLocks/>
          </p:cNvGrpSpPr>
          <p:nvPr/>
        </p:nvGrpSpPr>
        <p:grpSpPr bwMode="auto">
          <a:xfrm>
            <a:off x="77788" y="2312988"/>
            <a:ext cx="8980487" cy="2538412"/>
            <a:chOff x="-19034" y="2388146"/>
            <a:chExt cx="8980152" cy="2538855"/>
          </a:xfrm>
        </p:grpSpPr>
        <p:sp>
          <p:nvSpPr>
            <p:cNvPr id="3" name="Rectangle 2"/>
            <p:cNvSpPr/>
            <p:nvPr/>
          </p:nvSpPr>
          <p:spPr>
            <a:xfrm>
              <a:off x="-19034" y="2399260"/>
              <a:ext cx="8980152" cy="25277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6338" name="Group 3"/>
            <p:cNvGrpSpPr>
              <a:grpSpLocks/>
            </p:cNvGrpSpPr>
            <p:nvPr/>
          </p:nvGrpSpPr>
          <p:grpSpPr bwMode="auto">
            <a:xfrm>
              <a:off x="34925" y="2473849"/>
              <a:ext cx="3384550" cy="2368888"/>
              <a:chOff x="34925" y="2473849"/>
              <a:chExt cx="3384550" cy="2368888"/>
            </a:xfrm>
          </p:grpSpPr>
          <p:pic>
            <p:nvPicPr>
              <p:cNvPr id="6" name="Picture 2" descr="Capture-003924web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22283" y="2473886"/>
                <a:ext cx="2138283" cy="14702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 bwMode="auto">
              <a:xfrm>
                <a:off x="34939" y="4042610"/>
                <a:ext cx="3384424" cy="8002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solidFill>
                      <a:srgbClr val="000000"/>
                    </a:solidFill>
                    <a:latin typeface="Arial" pitchFamily="34" charset="0"/>
                  </a:rPr>
                  <a:t>Acceleratori</a:t>
                </a:r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</a:rPr>
                  <a:t> di </a:t>
                </a:r>
                <a:r>
                  <a:rPr lang="en-US" dirty="0" err="1">
                    <a:solidFill>
                      <a:srgbClr val="000000"/>
                    </a:solidFill>
                    <a:latin typeface="Arial" pitchFamily="34" charset="0"/>
                  </a:rPr>
                  <a:t>particelle</a:t>
                </a:r>
                <a:endParaRPr lang="en-US" dirty="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~30’000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acceleratori</a:t>
                </a: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nel</a:t>
                </a: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mondo</a:t>
                </a:r>
                <a:endParaRPr lang="en-US" sz="1400" dirty="0">
                  <a:solidFill>
                    <a:srgbClr val="000000"/>
                  </a:solidFill>
                  <a:latin typeface="Arial" pitchFamily="34" charset="0"/>
                </a:endParaRPr>
              </a:p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~17’000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usati</a:t>
                </a: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</a:rPr>
                  <a:t> in </a:t>
                </a:r>
                <a:r>
                  <a:rPr lang="en-US" sz="1400" dirty="0" err="1">
                    <a:solidFill>
                      <a:srgbClr val="000000"/>
                    </a:solidFill>
                    <a:latin typeface="Arial" pitchFamily="34" charset="0"/>
                  </a:rPr>
                  <a:t>medicina</a:t>
                </a:r>
                <a:endParaRPr lang="en-US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>
              <a:off x="4071800" y="2388146"/>
              <a:ext cx="2241466" cy="57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GB" sz="3100" dirty="0" err="1">
                  <a:solidFill>
                    <a:srgbClr val="000090"/>
                  </a:solidFill>
                  <a:latin typeface="+mn-lt"/>
                </a:rPr>
                <a:t>Adroterapia</a:t>
              </a:r>
              <a:endParaRPr lang="en-GB" sz="3100" dirty="0">
                <a:solidFill>
                  <a:srgbClr val="000090"/>
                </a:solidFill>
                <a:latin typeface="+mn-lt"/>
              </a:endParaRPr>
            </a:p>
          </p:txBody>
        </p:sp>
        <p:sp>
          <p:nvSpPr>
            <p:cNvPr id="9" name="Left-Right Arrow 8"/>
            <p:cNvSpPr/>
            <p:nvPr/>
          </p:nvSpPr>
          <p:spPr bwMode="auto">
            <a:xfrm>
              <a:off x="3192358" y="2502466"/>
              <a:ext cx="658788" cy="396944"/>
            </a:xfrm>
            <a:prstGeom prst="leftRightArrow">
              <a:avLst/>
            </a:prstGeom>
            <a:solidFill>
              <a:srgbClr val="000090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56341" name="Group 26"/>
            <p:cNvGrpSpPr>
              <a:grpSpLocks/>
            </p:cNvGrpSpPr>
            <p:nvPr/>
          </p:nvGrpSpPr>
          <p:grpSpPr bwMode="auto">
            <a:xfrm>
              <a:off x="4144814" y="2997200"/>
              <a:ext cx="4747666" cy="1871379"/>
              <a:chOff x="4144814" y="2997200"/>
              <a:chExt cx="4747666" cy="1871379"/>
            </a:xfrm>
          </p:grpSpPr>
          <p:grpSp>
            <p:nvGrpSpPr>
              <p:cNvPr id="56342" name="Group 4"/>
              <p:cNvGrpSpPr>
                <a:grpSpLocks/>
              </p:cNvGrpSpPr>
              <p:nvPr/>
            </p:nvGrpSpPr>
            <p:grpSpPr bwMode="auto">
              <a:xfrm>
                <a:off x="4375150" y="2997200"/>
                <a:ext cx="4228846" cy="1218555"/>
                <a:chOff x="4375150" y="2997200"/>
                <a:chExt cx="4228846" cy="1218555"/>
              </a:xfrm>
            </p:grpSpPr>
            <p:pic>
              <p:nvPicPr>
                <p:cNvPr id="56344" name="Picture 41" descr="Screen shot 2011-04-17 at 23.47.59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33088" y="2997201"/>
                  <a:ext cx="1178853" cy="1142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5" name="Picture 42" descr="Screen shot 2011-04-17 at 23.48.1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7331" y="2997200"/>
                  <a:ext cx="1136665" cy="1142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6346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80439" y="2997200"/>
                  <a:ext cx="1625359" cy="1218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" name="Rectangle 12"/>
                <p:cNvSpPr/>
                <p:nvPr/>
              </p:nvSpPr>
              <p:spPr bwMode="auto">
                <a:xfrm>
                  <a:off x="4989341" y="2997852"/>
                  <a:ext cx="990563" cy="52396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GB" sz="14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Tumour Target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 bwMode="auto">
                <a:xfrm>
                  <a:off x="4375002" y="3607559"/>
                  <a:ext cx="690536" cy="40012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0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Protons</a:t>
                  </a:r>
                </a:p>
                <a:p>
                  <a:pPr>
                    <a:defRPr/>
                  </a:pPr>
                  <a:r>
                    <a:rPr lang="en-GB" sz="10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light ions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 bwMode="auto">
                <a:xfrm>
                  <a:off x="6437087" y="3912412"/>
                  <a:ext cx="552429" cy="27468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2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X-ray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 bwMode="auto">
                <a:xfrm>
                  <a:off x="7567345" y="3894946"/>
                  <a:ext cx="700062" cy="2746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200" dirty="0">
                      <a:solidFill>
                        <a:srgbClr val="FFFF00"/>
                      </a:solidFill>
                      <a:effectLst>
                        <a:outerShdw blurRad="38100" dist="38100" dir="2700000">
                          <a:srgbClr val="000000"/>
                        </a:outerShdw>
                      </a:effectLst>
                      <a:latin typeface="Arial" pitchFamily="34" charset="0"/>
                    </a:rPr>
                    <a:t>protons</a:t>
                  </a:r>
                </a:p>
              </p:txBody>
            </p:sp>
          </p:grpSp>
          <p:sp>
            <p:nvSpPr>
              <p:cNvPr id="17" name="TextBox 34"/>
              <p:cNvSpPr txBox="1">
                <a:spLocks noChangeArrowheads="1"/>
              </p:cNvSpPr>
              <p:nvPr/>
            </p:nvSpPr>
            <p:spPr bwMode="auto">
              <a:xfrm>
                <a:off x="4144823" y="4345875"/>
                <a:ext cx="4748036" cy="522379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1400" dirty="0">
                    <a:latin typeface="+mn-lt"/>
                  </a:rPr>
                  <a:t>70000 </a:t>
                </a:r>
                <a:r>
                  <a:rPr lang="en-US" sz="1400" dirty="0" err="1">
                    <a:latin typeface="+mn-lt"/>
                  </a:rPr>
                  <a:t>pazienti</a:t>
                </a:r>
                <a:r>
                  <a:rPr lang="en-US" sz="1400" dirty="0">
                    <a:latin typeface="+mn-lt"/>
                  </a:rPr>
                  <a:t> </a:t>
                </a:r>
                <a:r>
                  <a:rPr lang="en-US" sz="1400" dirty="0" err="1">
                    <a:latin typeface="+mn-lt"/>
                  </a:rPr>
                  <a:t>trattati</a:t>
                </a:r>
                <a:r>
                  <a:rPr lang="en-US" sz="1400" dirty="0">
                    <a:latin typeface="+mn-lt"/>
                  </a:rPr>
                  <a:t> </a:t>
                </a:r>
                <a:r>
                  <a:rPr lang="en-US" sz="1400" dirty="0" err="1">
                    <a:latin typeface="+mn-lt"/>
                  </a:rPr>
                  <a:t>nel</a:t>
                </a:r>
                <a:r>
                  <a:rPr lang="en-US" sz="1400" dirty="0">
                    <a:latin typeface="+mn-lt"/>
                  </a:rPr>
                  <a:t> </a:t>
                </a:r>
                <a:r>
                  <a:rPr lang="en-US" sz="1400" dirty="0" err="1">
                    <a:latin typeface="+mn-lt"/>
                  </a:rPr>
                  <a:t>mondo</a:t>
                </a:r>
                <a:r>
                  <a:rPr lang="en-US" sz="1400" dirty="0">
                    <a:latin typeface="+mn-lt"/>
                  </a:rPr>
                  <a:t> (30 </a:t>
                </a:r>
                <a:r>
                  <a:rPr lang="en-US" sz="1400" dirty="0" err="1">
                    <a:latin typeface="+mn-lt"/>
                  </a:rPr>
                  <a:t>strutture</a:t>
                </a:r>
                <a:r>
                  <a:rPr lang="en-US" sz="1400" dirty="0">
                    <a:latin typeface="+mn-lt"/>
                  </a:rPr>
                  <a:t>), in Italia</a:t>
                </a:r>
              </a:p>
              <a:p>
                <a:pPr>
                  <a:defRPr/>
                </a:pPr>
                <a:r>
                  <a:rPr lang="it-IT" sz="1400" dirty="0">
                    <a:latin typeface="+mn-lt"/>
                  </a:rPr>
                  <a:t>Il CNAO di Pavia.</a:t>
                </a:r>
                <a:endParaRPr lang="en-US" sz="1400" dirty="0">
                  <a:latin typeface="+mn-lt"/>
                </a:endParaRPr>
              </a:p>
            </p:txBody>
          </p:sp>
        </p:grpSp>
      </p:grpSp>
      <p:grpSp>
        <p:nvGrpSpPr>
          <p:cNvPr id="56324" name="Group 32"/>
          <p:cNvGrpSpPr>
            <a:grpSpLocks/>
          </p:cNvGrpSpPr>
          <p:nvPr/>
        </p:nvGrpSpPr>
        <p:grpSpPr bwMode="auto">
          <a:xfrm>
            <a:off x="77788" y="4879975"/>
            <a:ext cx="8980487" cy="1806575"/>
            <a:chOff x="77788" y="4955666"/>
            <a:chExt cx="8980152" cy="1806375"/>
          </a:xfrm>
        </p:grpSpPr>
        <p:sp>
          <p:nvSpPr>
            <p:cNvPr id="32" name="Rectangle 31"/>
            <p:cNvSpPr/>
            <p:nvPr/>
          </p:nvSpPr>
          <p:spPr>
            <a:xfrm>
              <a:off x="77788" y="4955666"/>
              <a:ext cx="8980152" cy="180637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6327" name="Group 28"/>
            <p:cNvGrpSpPr>
              <a:grpSpLocks/>
            </p:cNvGrpSpPr>
            <p:nvPr/>
          </p:nvGrpSpPr>
          <p:grpSpPr bwMode="auto">
            <a:xfrm>
              <a:off x="323850" y="5061823"/>
              <a:ext cx="2530475" cy="1678702"/>
              <a:chOff x="323850" y="5061823"/>
              <a:chExt cx="2530475" cy="1678702"/>
            </a:xfrm>
          </p:grpSpPr>
          <p:pic>
            <p:nvPicPr>
              <p:cNvPr id="18" name="Picture 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4954" y="5062017"/>
                <a:ext cx="2519268" cy="147938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9" name="TextBox 18"/>
              <p:cNvSpPr txBox="1"/>
              <p:nvPr/>
            </p:nvSpPr>
            <p:spPr bwMode="auto">
              <a:xfrm>
                <a:off x="323841" y="6371559"/>
                <a:ext cx="2530381" cy="368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 err="1">
                    <a:latin typeface="Arial" pitchFamily="34" charset="0"/>
                  </a:rPr>
                  <a:t>Rivelatori</a:t>
                </a:r>
                <a:r>
                  <a:rPr lang="en-US" dirty="0">
                    <a:latin typeface="Arial" pitchFamily="34" charset="0"/>
                  </a:rPr>
                  <a:t> di </a:t>
                </a:r>
                <a:r>
                  <a:rPr lang="en-US" dirty="0" err="1">
                    <a:latin typeface="Arial" pitchFamily="34" charset="0"/>
                  </a:rPr>
                  <a:t>particelle</a:t>
                </a:r>
                <a:endParaRPr lang="en-US" dirty="0">
                  <a:latin typeface="Arial" pitchFamily="34" charset="0"/>
                </a:endParaRPr>
              </a:p>
            </p:txBody>
          </p:sp>
        </p:grpSp>
        <p:grpSp>
          <p:nvGrpSpPr>
            <p:cNvPr id="56328" name="Group 30"/>
            <p:cNvGrpSpPr>
              <a:grpSpLocks/>
            </p:cNvGrpSpPr>
            <p:nvPr/>
          </p:nvGrpSpPr>
          <p:grpSpPr bwMode="auto">
            <a:xfrm>
              <a:off x="3337106" y="5292882"/>
              <a:ext cx="2488870" cy="569387"/>
              <a:chOff x="3337106" y="5292882"/>
              <a:chExt cx="2488870" cy="569387"/>
            </a:xfrm>
          </p:grpSpPr>
          <p:sp>
            <p:nvSpPr>
              <p:cNvPr id="21" name="Left-Right Arrow 20"/>
              <p:cNvSpPr/>
              <p:nvPr/>
            </p:nvSpPr>
            <p:spPr bwMode="auto">
              <a:xfrm>
                <a:off x="3336803" y="5406466"/>
                <a:ext cx="658788" cy="395244"/>
              </a:xfrm>
              <a:prstGeom prst="leftRightArrow">
                <a:avLst/>
              </a:prstGeom>
              <a:solidFill>
                <a:srgbClr val="000090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40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" name="TextBox 30"/>
              <p:cNvSpPr txBox="1">
                <a:spLocks noChangeArrowheads="1"/>
              </p:cNvSpPr>
              <p:nvPr/>
            </p:nvSpPr>
            <p:spPr bwMode="auto">
              <a:xfrm>
                <a:off x="4170210" y="5292179"/>
                <a:ext cx="1655700" cy="569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GB" sz="3100" dirty="0">
                    <a:solidFill>
                      <a:srgbClr val="000090"/>
                    </a:solidFill>
                    <a:latin typeface="+mn-lt"/>
                  </a:rPr>
                  <a:t>Imaging</a:t>
                </a:r>
              </a:p>
            </p:txBody>
          </p:sp>
        </p:grpSp>
        <p:grpSp>
          <p:nvGrpSpPr>
            <p:cNvPr id="56329" name="Group 29"/>
            <p:cNvGrpSpPr>
              <a:grpSpLocks/>
            </p:cNvGrpSpPr>
            <p:nvPr/>
          </p:nvGrpSpPr>
          <p:grpSpPr bwMode="auto">
            <a:xfrm>
              <a:off x="4699203" y="5052489"/>
              <a:ext cx="4269278" cy="1676400"/>
              <a:chOff x="4699203" y="5052489"/>
              <a:chExt cx="4269278" cy="1676400"/>
            </a:xfrm>
          </p:grpSpPr>
          <p:sp>
            <p:nvSpPr>
              <p:cNvPr id="23" name="TextBox 33"/>
              <p:cNvSpPr txBox="1">
                <a:spLocks noChangeArrowheads="1"/>
              </p:cNvSpPr>
              <p:nvPr/>
            </p:nvSpPr>
            <p:spPr bwMode="auto">
              <a:xfrm>
                <a:off x="4698828" y="5915997"/>
                <a:ext cx="1963665" cy="368259"/>
              </a:xfrm>
              <a:prstGeom prst="rect">
                <a:avLst/>
              </a:prstGeom>
              <a:solidFill>
                <a:srgbClr val="D9D9D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GB" sz="1800" dirty="0">
                    <a:latin typeface="+mn-lt"/>
                  </a:rPr>
                  <a:t>e.g. PET scanner</a:t>
                </a:r>
              </a:p>
            </p:txBody>
          </p:sp>
          <p:pic>
            <p:nvPicPr>
              <p:cNvPr id="24" name="Picture 1032" descr="PET_Alzheimer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733927" y="5052493"/>
                <a:ext cx="2235117" cy="167621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pic>
            <p:nvPicPr>
              <p:cNvPr id="56332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093" b="4454"/>
              <a:stretch>
                <a:fillRect/>
              </a:stretch>
            </p:blipFill>
            <p:spPr bwMode="auto">
              <a:xfrm>
                <a:off x="5775400" y="5063247"/>
                <a:ext cx="938138" cy="713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56325" name="Rectangle 41"/>
          <p:cNvSpPr>
            <a:spLocks noChangeArrowheads="1"/>
          </p:cNvSpPr>
          <p:nvPr/>
        </p:nvSpPr>
        <p:spPr bwMode="auto">
          <a:xfrm>
            <a:off x="46038" y="1397000"/>
            <a:ext cx="9066212" cy="615553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rgbClr val="0000FF"/>
                </a:solidFill>
              </a:rPr>
              <a:t>Applicazioni</a:t>
            </a:r>
            <a:r>
              <a:rPr lang="en-US" altLang="en-US" sz="1700" b="1" dirty="0">
                <a:solidFill>
                  <a:srgbClr val="0000FF"/>
                </a:solidFill>
              </a:rPr>
              <a:t>: imaging medico (e.g. PET), </a:t>
            </a:r>
            <a:r>
              <a:rPr lang="en-US" altLang="en-US" sz="1700" b="1" dirty="0" err="1">
                <a:solidFill>
                  <a:srgbClr val="0000FF"/>
                </a:solidFill>
              </a:rPr>
              <a:t>terapia</a:t>
            </a:r>
            <a:r>
              <a:rPr lang="en-US" altLang="en-US" sz="1700" b="1" dirty="0">
                <a:solidFill>
                  <a:srgbClr val="0000FF"/>
                </a:solidFill>
              </a:rPr>
              <a:t> del </a:t>
            </a:r>
            <a:r>
              <a:rPr lang="en-US" altLang="en-US" sz="1700" b="1" dirty="0" err="1">
                <a:solidFill>
                  <a:srgbClr val="0000FF"/>
                </a:solidFill>
              </a:rPr>
              <a:t>cancro</a:t>
            </a:r>
            <a:r>
              <a:rPr lang="en-US" altLang="en-US" sz="1700" b="1" dirty="0">
                <a:solidFill>
                  <a:srgbClr val="0000FF"/>
                </a:solidFill>
              </a:rPr>
              <a:t>, </a:t>
            </a:r>
            <a:r>
              <a:rPr lang="en-US" altLang="en-US" sz="1700" b="1" dirty="0" err="1">
                <a:solidFill>
                  <a:srgbClr val="0000FF"/>
                </a:solidFill>
              </a:rPr>
              <a:t>tecnologie</a:t>
            </a:r>
            <a:r>
              <a:rPr lang="en-US" altLang="en-US" sz="1700" b="1" dirty="0">
                <a:solidFill>
                  <a:srgbClr val="0000FF"/>
                </a:solidFill>
              </a:rPr>
              <a:t> per 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b="1" dirty="0" err="1">
                <a:solidFill>
                  <a:srgbClr val="0000FF"/>
                </a:solidFill>
              </a:rPr>
              <a:t>sicurezza</a:t>
            </a:r>
            <a:r>
              <a:rPr lang="en-US" altLang="en-US" sz="1700" b="1" dirty="0">
                <a:solidFill>
                  <a:srgbClr val="0000FF"/>
                </a:solidFill>
              </a:rPr>
              <a:t>, </a:t>
            </a:r>
            <a:r>
              <a:rPr lang="en-US" altLang="en-US" sz="1700" b="1" dirty="0" err="1">
                <a:solidFill>
                  <a:srgbClr val="0000FF"/>
                </a:solidFill>
              </a:rPr>
              <a:t>sterilizzazione</a:t>
            </a:r>
            <a:r>
              <a:rPr lang="en-US" altLang="en-US" sz="1700" b="1" dirty="0">
                <a:solidFill>
                  <a:srgbClr val="0000FF"/>
                </a:solidFill>
              </a:rPr>
              <a:t> </a:t>
            </a:r>
            <a:r>
              <a:rPr lang="en-US" altLang="en-US" sz="1700" b="1" dirty="0" err="1">
                <a:solidFill>
                  <a:srgbClr val="0000FF"/>
                </a:solidFill>
              </a:rPr>
              <a:t>dei</a:t>
            </a:r>
            <a:r>
              <a:rPr lang="en-US" altLang="en-US" sz="1700" b="1" dirty="0">
                <a:solidFill>
                  <a:srgbClr val="0000FF"/>
                </a:solidFill>
              </a:rPr>
              <a:t> </a:t>
            </a:r>
            <a:r>
              <a:rPr lang="en-US" altLang="en-US" sz="1700" b="1" dirty="0" err="1">
                <a:solidFill>
                  <a:srgbClr val="0000FF"/>
                </a:solidFill>
              </a:rPr>
              <a:t>cibi</a:t>
            </a:r>
            <a:r>
              <a:rPr lang="en-US" altLang="en-US" sz="1700" b="1" dirty="0">
                <a:solidFill>
                  <a:srgbClr val="0000FF"/>
                </a:solidFill>
              </a:rPr>
              <a:t>, </a:t>
            </a:r>
            <a:r>
              <a:rPr lang="en-US" altLang="en-US" sz="1700" b="1" dirty="0" err="1">
                <a:solidFill>
                  <a:srgbClr val="0000FF"/>
                </a:solidFill>
              </a:rPr>
              <a:t>ecc</a:t>
            </a:r>
            <a:r>
              <a:rPr lang="en-US" altLang="en-US" sz="1700" b="1" dirty="0">
                <a:solidFill>
                  <a:srgbClr val="0000FF"/>
                </a:solidFill>
              </a:rPr>
              <a:t>. …</a:t>
            </a:r>
          </a:p>
        </p:txBody>
      </p:sp>
    </p:spTree>
    <p:extLst>
      <p:ext uri="{BB962C8B-B14F-4D97-AF65-F5344CB8AC3E}">
        <p14:creationId xmlns:p14="http://schemas.microsoft.com/office/powerpoint/2010/main" val="277662964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b="0" dirty="0">
                <a:solidFill>
                  <a:srgbClr val="FF0000"/>
                </a:solidFill>
              </a:rPr>
              <a:t>Il </a:t>
            </a:r>
            <a:r>
              <a:rPr lang="en-US" altLang="en-US" b="0" dirty="0" err="1">
                <a:solidFill>
                  <a:srgbClr val="FF0000"/>
                </a:solidFill>
              </a:rPr>
              <a:t>bosone</a:t>
            </a:r>
            <a:r>
              <a:rPr lang="en-US" altLang="en-US" b="0" dirty="0">
                <a:solidFill>
                  <a:srgbClr val="FF0000"/>
                </a:solidFill>
              </a:rPr>
              <a:t> di Higgs</a:t>
            </a:r>
          </a:p>
        </p:txBody>
      </p:sp>
      <p:pic>
        <p:nvPicPr>
          <p:cNvPr id="3" name="HIGGS quar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8050"/>
            <a:ext cx="63087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-77788" y="5949950"/>
            <a:ext cx="93249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charset="0"/>
              </a:rPr>
              <a:t>Nel Modello Standard rimane una particella neutra instabile la cui massa non e` fissata dal modello, che decade in coppie di particelle/anti-particelle con probabilita` proporzionale alla loro massa :  il bosone di Higgs.</a:t>
            </a:r>
          </a:p>
        </p:txBody>
      </p:sp>
    </p:spTree>
    <p:extLst>
      <p:ext uri="{BB962C8B-B14F-4D97-AF65-F5344CB8AC3E}">
        <p14:creationId xmlns:p14="http://schemas.microsoft.com/office/powerpoint/2010/main" val="3397618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Un «acceleratore naturale»: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 raggi cosmici</a:t>
            </a:r>
          </a:p>
        </p:txBody>
      </p:sp>
      <p:pic>
        <p:nvPicPr>
          <p:cNvPr id="5122" name="Picture 2" descr="Image result for cosmic r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0" y="1561559"/>
            <a:ext cx="3510652" cy="50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5/5d/Hessballon.jpg/800px-Hessbal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2" y="1726231"/>
            <a:ext cx="3784852" cy="43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80929" y="6212773"/>
            <a:ext cx="439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Victor Hess scopre i raggi cosmici usando la mongolfiera (1912)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33B5C-CA84-48E1-9075-FA3DDCFE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44213" y="6425209"/>
            <a:ext cx="1905000" cy="457200"/>
          </a:xfrm>
        </p:spPr>
        <p:txBody>
          <a:bodyPr/>
          <a:lstStyle/>
          <a:p>
            <a:pPr algn="r">
              <a:defRPr/>
            </a:pPr>
            <a:fld id="{CF55FA91-575B-4A02-8CDF-4D441F316BE6}" type="slidenum">
              <a:rPr lang="en-US" altLang="en-US" smtClean="0"/>
              <a:pPr algn="r">
                <a:defRPr/>
              </a:pPr>
              <a:t>6</a:t>
            </a:fld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02947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A45CF-4D94-4B60-8203-F46923CBC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BCAB1-E17E-41FA-AA38-17D91DC5B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2F51D-EABF-4F14-A6B1-676DB4E7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CF55FA91-575B-4A02-8CDF-4D441F316BE6}" type="slidenum">
              <a:rPr lang="en-US" altLang="en-US" smtClean="0"/>
              <a:pPr algn="r">
                <a:defRPr/>
              </a:pPr>
              <a:t>7</a:t>
            </a:fld>
            <a:endParaRPr lang="en-US" altLang="en-US" sz="1400"/>
          </a:p>
        </p:txBody>
      </p:sp>
      <p:pic>
        <p:nvPicPr>
          <p:cNvPr id="1026" name="Picture 2" descr="A big box with LEGO bricks stock photo. Image of education - 156923214">
            <a:extLst>
              <a:ext uri="{FF2B5EF4-FFF2-40B4-BE49-F238E27FC236}">
                <a16:creationId xmlns:a16="http://schemas.microsoft.com/office/drawing/2014/main" id="{88CC7267-540F-49D4-BD90-4C5F4F8F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 bwMode="auto">
          <a:xfrm>
            <a:off x="0" y="128588"/>
            <a:ext cx="9144000" cy="59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2526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 bwMode="auto">
          <a:xfrm>
            <a:off x="7508875" y="2320925"/>
            <a:ext cx="939800" cy="952500"/>
          </a:xfrm>
          <a:prstGeom prst="ellipse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377825" y="1905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</a:rPr>
              <a:t>Le </a:t>
            </a:r>
            <a:r>
              <a:rPr lang="en-US" altLang="en-US" dirty="0" err="1">
                <a:solidFill>
                  <a:srgbClr val="FF0000"/>
                </a:solidFill>
              </a:rPr>
              <a:t>particelle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che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conosciamo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616075"/>
            <a:ext cx="52895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4732338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 bwMode="auto">
          <a:xfrm>
            <a:off x="1044575" y="2862263"/>
            <a:ext cx="371475" cy="379412"/>
          </a:xfrm>
          <a:prstGeom prst="ellipse">
            <a:avLst/>
          </a:prstGeom>
          <a:gradFill flip="none" rotWithShape="1">
            <a:gsLst>
              <a:gs pos="0">
                <a:srgbClr val="CC99FF"/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1017588" y="3833813"/>
            <a:ext cx="371475" cy="379412"/>
          </a:xfrm>
          <a:prstGeom prst="ellipse">
            <a:avLst/>
          </a:prstGeom>
          <a:gradFill flip="none" rotWithShape="1">
            <a:gsLst>
              <a:gs pos="0">
                <a:srgbClr val="CC99FF"/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044575" y="2862263"/>
            <a:ext cx="371475" cy="379412"/>
          </a:xfrm>
          <a:prstGeom prst="ellipse">
            <a:avLst/>
          </a:prstGeom>
          <a:gradFill flip="none" rotWithShape="1">
            <a:gsLst>
              <a:gs pos="0">
                <a:srgbClr val="CC99FF"/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u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461250" y="3228975"/>
            <a:ext cx="1095375" cy="1171575"/>
            <a:chOff x="7394275" y="3212126"/>
            <a:chExt cx="1095172" cy="1171530"/>
          </a:xfrm>
        </p:grpSpPr>
        <p:sp>
          <p:nvSpPr>
            <p:cNvPr id="16" name="Oval 15"/>
            <p:cNvSpPr/>
            <p:nvPr/>
          </p:nvSpPr>
          <p:spPr>
            <a:xfrm>
              <a:off x="7478397" y="3431193"/>
              <a:ext cx="939626" cy="95246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97437" y="3577237"/>
              <a:ext cx="369819" cy="379398"/>
            </a:xfrm>
            <a:prstGeom prst="ellipse">
              <a:avLst/>
            </a:prstGeom>
            <a:gradFill flip="none" rotWithShape="1">
              <a:gsLst>
                <a:gs pos="0">
                  <a:srgbClr val="CC99FF"/>
                </a:gs>
                <a:gs pos="50000">
                  <a:srgbClr val="CC99FF">
                    <a:shade val="67500"/>
                    <a:satMod val="115000"/>
                  </a:srgbClr>
                </a:gs>
                <a:gs pos="100000">
                  <a:srgbClr val="CC99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749809" y="3918537"/>
              <a:ext cx="369819" cy="380985"/>
            </a:xfrm>
            <a:prstGeom prst="ellipse">
              <a:avLst/>
            </a:prstGeom>
            <a:gradFill flip="none" rotWithShape="1">
              <a:gsLst>
                <a:gs pos="0">
                  <a:srgbClr val="CC99FF"/>
                </a:gs>
                <a:gs pos="50000">
                  <a:srgbClr val="CC99FF">
                    <a:shade val="67500"/>
                    <a:satMod val="115000"/>
                  </a:srgbClr>
                </a:gs>
                <a:gs pos="100000">
                  <a:srgbClr val="CC99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7935513" y="3591524"/>
              <a:ext cx="369818" cy="379397"/>
            </a:xfrm>
            <a:prstGeom prst="ellipse">
              <a:avLst/>
            </a:prstGeom>
            <a:gradFill flip="none" rotWithShape="1">
              <a:gsLst>
                <a:gs pos="0">
                  <a:srgbClr val="CC99FF"/>
                </a:gs>
                <a:gs pos="50000">
                  <a:srgbClr val="CC99FF">
                    <a:shade val="67500"/>
                    <a:satMod val="115000"/>
                  </a:srgbClr>
                </a:gs>
                <a:gs pos="100000">
                  <a:srgbClr val="CC99F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u</a:t>
              </a:r>
            </a:p>
          </p:txBody>
        </p:sp>
        <p:sp>
          <p:nvSpPr>
            <p:cNvPr id="32785" name="TextBox 20"/>
            <p:cNvSpPr txBox="1">
              <a:spLocks noChangeArrowheads="1"/>
            </p:cNvSpPr>
            <p:nvPr/>
          </p:nvSpPr>
          <p:spPr bwMode="auto">
            <a:xfrm>
              <a:off x="7394275" y="3212126"/>
              <a:ext cx="109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neutrone</a:t>
              </a:r>
            </a:p>
          </p:txBody>
        </p:sp>
      </p:grp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7485063" y="2087563"/>
            <a:ext cx="96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protone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7967663" y="2474913"/>
            <a:ext cx="371475" cy="379412"/>
          </a:xfrm>
          <a:prstGeom prst="ellipse">
            <a:avLst/>
          </a:prstGeom>
          <a:gradFill flip="none" rotWithShape="1">
            <a:gsLst>
              <a:gs pos="0">
                <a:srgbClr val="CC99FF"/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1017588" y="4826000"/>
            <a:ext cx="371475" cy="37941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7E2A85-AD41-4004-9226-D29CFAFFF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5FA91-575B-4A02-8CDF-4D441F316BE6}" type="slidenum">
              <a:rPr lang="en-US" altLang="en-US" smtClean="0"/>
              <a:pPr>
                <a:defRPr/>
              </a:pPr>
              <a:t>8</a:t>
            </a:fld>
            <a:endParaRPr lang="en-US" altLang="en-US" sz="1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path" presetSubtype="0" repeatCount="2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926 L 0.18837 -0.17037 C 0.22864 -0.20648 0.28854 -0.22755 0.35173 -0.22894 C 0.42361 -0.2338 0.47847 -0.21713 0.52292 -0.18658 L 0.71632 -0.04398 " pathEditMode="relative" rAng="-122455" ptsTypes="FffFF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8" y="-1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1157 L 0.18593 -0.11412 C 0.22639 -0.13703 0.28819 -0.15625 0.35208 -0.16713 C 0.42778 -0.18009 0.48732 -0.18263 0.53073 -0.17407 L 0.73559 -0.14027 " pathEditMode="relative" rAng="-446058" ptsTypes="FffFF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0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96 -0.01064 0.01059 -0.0118 0.01702 -0.01759 C 0.02726 -0.02685 0.03507 -0.03889 0.04723 -0.04398 C 0.05278 -0.05162 0.05782 -0.05277 0.06511 -0.05671 C 0.07205 -0.06041 0.06615 -0.05856 0.07466 -0.06412 C 0.08559 -0.07129 0.09844 -0.07847 0.11042 -0.08171 C 0.12153 -0.08935 0.13195 -0.09838 0.14445 -0.10069 C 0.16615 -0.11064 0.18264 -0.11643 0.20556 -0.11828 C 0.21146 -0.11921 0.21736 -0.11852 0.22275 -0.12083 C 0.22483 -0.12176 0.22622 -0.125 0.2283 -0.12592 C 0.23837 -0.13032 0.25174 -0.12963 0.26233 -0.13217 C 0.27952 -0.13634 0.29671 -0.14259 0.31424 -0.14467 C 0.34254 -0.14791 0.37084 -0.14768 0.39914 -0.14838 C 0.43004 -0.14791 0.46181 -0.15231 0.49236 -0.14606 C 0.49497 -0.1456 0.49653 -0.14282 0.49896 -0.14213 C 0.5158 -0.13773 0.53316 -0.13796 0.55 -0.13217 C 0.56302 -0.12754 0.57639 -0.12014 0.58976 -0.11828 C 0.5941 -0.11597 0.59879 -0.11481 0.60296 -0.11203 C 0.60625 -0.10995 0.60903 -0.10648 0.61233 -0.10439 C 0.61424 -0.10324 0.61615 -0.10162 0.61806 -0.10069 C 0.62118 -0.0993 0.62743 -0.09699 0.62743 -0.09699 C 0.63212 -0.09189 0.63421 -0.09097 0.63976 -0.08935 C 0.64549 -0.08541 0.65226 -0.08217 0.65851 -0.08055 C 0.66198 -0.07708 0.66546 -0.07615 0.66893 -0.07291 C 0.66962 -0.06967 0.6698 -0.06597 0.67084 -0.06296 C 0.67188 -0.06018 0.67466 -0.05532 0.67466 -0.05532 C 0.67657 -0.04699 0.67691 -0.04074 0.68316 -0.03657 C 0.68455 -0.03009 0.68785 -0.02685 0.69063 -0.02152 C 0.69254 -0.01018 0.68959 -0.02176 0.69445 -0.01389 C 0.69618 -0.01111 0.69601 -0.00555 0.69723 -0.00254 C 0.69827 0.00023 0.70105 0.0051 0.70105 0.0051 C 0.70191 0.00857 0.70261 0.0132 0.70382 0.01621 C 0.70764 0.02523 0.70955 0.02454 0.70955 0.03403 " pathEditMode="relative" ptsTypes="ffffffffffffffffffffffffffffffff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4" grpId="0" animBg="1"/>
      <p:bldP spid="27" grpId="0"/>
      <p:bldP spid="30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3"/>
          <p:cNvGrpSpPr>
            <a:grpSpLocks/>
          </p:cNvGrpSpPr>
          <p:nvPr/>
        </p:nvGrpSpPr>
        <p:grpSpPr bwMode="auto">
          <a:xfrm>
            <a:off x="377825" y="1616075"/>
            <a:ext cx="5289550" cy="5241925"/>
            <a:chOff x="377825" y="1616075"/>
            <a:chExt cx="5289550" cy="5241925"/>
          </a:xfrm>
        </p:grpSpPr>
        <p:pic>
          <p:nvPicPr>
            <p:cNvPr id="3484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25" y="1616075"/>
              <a:ext cx="5289550" cy="506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649663" y="2122488"/>
              <a:ext cx="1931987" cy="4735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 particelle che conosciamo</a:t>
            </a:r>
          </a:p>
        </p:txBody>
      </p:sp>
      <p:sp>
        <p:nvSpPr>
          <p:cNvPr id="3" name="Rectangle 2"/>
          <p:cNvSpPr/>
          <p:nvPr/>
        </p:nvSpPr>
        <p:spPr>
          <a:xfrm>
            <a:off x="768350" y="2354263"/>
            <a:ext cx="922338" cy="4322762"/>
          </a:xfrm>
          <a:prstGeom prst="rect">
            <a:avLst/>
          </a:prstGeom>
          <a:solidFill>
            <a:srgbClr val="FFFFCC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690688" y="2354263"/>
            <a:ext cx="922337" cy="4322762"/>
          </a:xfrm>
          <a:prstGeom prst="rect">
            <a:avLst/>
          </a:prstGeom>
          <a:solidFill>
            <a:srgbClr val="FFCCCC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13025" y="2354263"/>
            <a:ext cx="923925" cy="4322762"/>
          </a:xfrm>
          <a:prstGeom prst="rect">
            <a:avLst/>
          </a:prstGeom>
          <a:solidFill>
            <a:srgbClr val="66FF33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017588" y="4192588"/>
            <a:ext cx="2416175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3 famiglie di particelle</a:t>
            </a:r>
          </a:p>
          <a:p>
            <a:pPr algn="ctr"/>
            <a:r>
              <a:rPr lang="en-US" altLang="en-US"/>
              <a:t>(3 repliche)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5" r="38429"/>
          <a:stretch>
            <a:fillRect/>
          </a:stretch>
        </p:blipFill>
        <p:spPr bwMode="auto">
          <a:xfrm>
            <a:off x="392113" y="2052638"/>
            <a:ext cx="325755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952875" y="2617788"/>
            <a:ext cx="2733675" cy="3290887"/>
            <a:chOff x="3953086" y="2617315"/>
            <a:chExt cx="2733866" cy="3290700"/>
          </a:xfrm>
        </p:grpSpPr>
        <p:sp>
          <p:nvSpPr>
            <p:cNvPr id="34826" name="TextBox 5"/>
            <p:cNvSpPr txBox="1">
              <a:spLocks noChangeArrowheads="1"/>
            </p:cNvSpPr>
            <p:nvPr/>
          </p:nvSpPr>
          <p:spPr bwMode="auto">
            <a:xfrm>
              <a:off x="4382220" y="2617315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27" name="TextBox 14"/>
            <p:cNvSpPr txBox="1">
              <a:spLocks noChangeArrowheads="1"/>
            </p:cNvSpPr>
            <p:nvPr/>
          </p:nvSpPr>
          <p:spPr bwMode="auto">
            <a:xfrm>
              <a:off x="5328212" y="2623073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28" name="TextBox 15"/>
            <p:cNvSpPr txBox="1">
              <a:spLocks noChangeArrowheads="1"/>
            </p:cNvSpPr>
            <p:nvPr/>
          </p:nvSpPr>
          <p:spPr bwMode="auto">
            <a:xfrm>
              <a:off x="6291456" y="2637457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29" name="TextBox 16"/>
            <p:cNvSpPr txBox="1">
              <a:spLocks noChangeArrowheads="1"/>
            </p:cNvSpPr>
            <p:nvPr/>
          </p:nvSpPr>
          <p:spPr bwMode="auto">
            <a:xfrm>
              <a:off x="4387978" y="3571933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30" name="TextBox 17"/>
            <p:cNvSpPr txBox="1">
              <a:spLocks noChangeArrowheads="1"/>
            </p:cNvSpPr>
            <p:nvPr/>
          </p:nvSpPr>
          <p:spPr bwMode="auto">
            <a:xfrm>
              <a:off x="5333970" y="3577691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31" name="TextBox 18"/>
            <p:cNvSpPr txBox="1">
              <a:spLocks noChangeArrowheads="1"/>
            </p:cNvSpPr>
            <p:nvPr/>
          </p:nvSpPr>
          <p:spPr bwMode="auto">
            <a:xfrm>
              <a:off x="6297214" y="3592075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53086" y="2796692"/>
              <a:ext cx="427068" cy="261923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-2/3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85014" y="2796692"/>
              <a:ext cx="427067" cy="261923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-2/3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97910" y="2801455"/>
              <a:ext cx="427067" cy="261922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-2/3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67375" y="3777711"/>
              <a:ext cx="373088" cy="25398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1/3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99302" y="3777711"/>
              <a:ext cx="371501" cy="25398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1/3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12198" y="3782474"/>
              <a:ext cx="371501" cy="25398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1/3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61025" y="4769843"/>
              <a:ext cx="338161" cy="25398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+1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92952" y="4769843"/>
              <a:ext cx="338162" cy="25398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+1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05847" y="4774604"/>
              <a:ext cx="338162" cy="25398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latin typeface="Arial" pitchFamily="34" charset="0"/>
                </a:rPr>
                <a:t>+1</a:t>
              </a:r>
            </a:p>
          </p:txBody>
        </p:sp>
        <p:sp>
          <p:nvSpPr>
            <p:cNvPr id="34841" name="TextBox 8"/>
            <p:cNvSpPr txBox="1">
              <a:spLocks noChangeArrowheads="1"/>
            </p:cNvSpPr>
            <p:nvPr/>
          </p:nvSpPr>
          <p:spPr bwMode="auto">
            <a:xfrm>
              <a:off x="6367634" y="4745267"/>
              <a:ext cx="3193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+</a:t>
              </a:r>
            </a:p>
          </p:txBody>
        </p:sp>
        <p:sp>
          <p:nvSpPr>
            <p:cNvPr id="34842" name="TextBox 31"/>
            <p:cNvSpPr txBox="1">
              <a:spLocks noChangeArrowheads="1"/>
            </p:cNvSpPr>
            <p:nvPr/>
          </p:nvSpPr>
          <p:spPr bwMode="auto">
            <a:xfrm>
              <a:off x="5441535" y="4737606"/>
              <a:ext cx="3193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+</a:t>
              </a:r>
            </a:p>
          </p:txBody>
        </p:sp>
        <p:sp>
          <p:nvSpPr>
            <p:cNvPr id="34843" name="TextBox 32"/>
            <p:cNvSpPr txBox="1">
              <a:spLocks noChangeArrowheads="1"/>
            </p:cNvSpPr>
            <p:nvPr/>
          </p:nvSpPr>
          <p:spPr bwMode="auto">
            <a:xfrm>
              <a:off x="4481181" y="4751990"/>
              <a:ext cx="3193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+</a:t>
              </a:r>
            </a:p>
          </p:txBody>
        </p:sp>
        <p:sp>
          <p:nvSpPr>
            <p:cNvPr id="34844" name="TextBox 33"/>
            <p:cNvSpPr txBox="1">
              <a:spLocks noChangeArrowheads="1"/>
            </p:cNvSpPr>
            <p:nvPr/>
          </p:nvSpPr>
          <p:spPr bwMode="auto">
            <a:xfrm>
              <a:off x="4350606" y="5518541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45" name="TextBox 34"/>
            <p:cNvSpPr txBox="1">
              <a:spLocks noChangeArrowheads="1"/>
            </p:cNvSpPr>
            <p:nvPr/>
          </p:nvSpPr>
          <p:spPr bwMode="auto">
            <a:xfrm>
              <a:off x="5296598" y="5524299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  <p:sp>
          <p:nvSpPr>
            <p:cNvPr id="34846" name="TextBox 35"/>
            <p:cNvSpPr txBox="1">
              <a:spLocks noChangeArrowheads="1"/>
            </p:cNvSpPr>
            <p:nvPr/>
          </p:nvSpPr>
          <p:spPr bwMode="auto">
            <a:xfrm>
              <a:off x="6259842" y="5538683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_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06809" y="1322600"/>
            <a:ext cx="145424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Antimateria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76030" y="13226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Materia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CD2375-9503-436E-946B-AB7481241F8B}"/>
              </a:ext>
            </a:extLst>
          </p:cNvPr>
          <p:cNvGrpSpPr/>
          <p:nvPr/>
        </p:nvGrpSpPr>
        <p:grpSpPr>
          <a:xfrm>
            <a:off x="6968743" y="1908116"/>
            <a:ext cx="2176584" cy="4860984"/>
            <a:chOff x="6968743" y="1908116"/>
            <a:chExt cx="2176584" cy="4860984"/>
          </a:xfrm>
        </p:grpSpPr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1CB052D9-C367-4003-B7E1-1B9E5B8BB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8743" y="1908116"/>
              <a:ext cx="2175257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400" dirty="0"/>
                <a:t>Per ogni particella esiste una anti-particella con stessa massa e carica opposta.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4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1400" dirty="0"/>
                <a:t>Quando materia e antimateria si incontrano si annichilano emettendo due raggi gamma di altissima energia (fotoni)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en-US" sz="1600" dirty="0"/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en-US" sz="1600" dirty="0"/>
            </a:p>
          </p:txBody>
        </p:sp>
        <p:pic>
          <p:nvPicPr>
            <p:cNvPr id="2050" name="Picture 2" descr="In an electron-positron annihilation, in what direction are the photons  released? - Physics Stack Exchange">
              <a:extLst>
                <a:ext uri="{FF2B5EF4-FFF2-40B4-BE49-F238E27FC236}">
                  <a16:creationId xmlns:a16="http://schemas.microsoft.com/office/drawing/2014/main" id="{19B37207-2981-47A4-B025-0E6551386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115" y="5643418"/>
              <a:ext cx="2001212" cy="1125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7F7C3-9173-441D-9AFD-7D3FBFB4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9045" y="6435227"/>
            <a:ext cx="1905000" cy="457200"/>
          </a:xfrm>
        </p:spPr>
        <p:txBody>
          <a:bodyPr/>
          <a:lstStyle/>
          <a:p>
            <a:pPr algn="ctr">
              <a:defRPr/>
            </a:pPr>
            <a:fld id="{CF55FA91-575B-4A02-8CDF-4D441F316BE6}" type="slidenum">
              <a:rPr lang="en-US" altLang="en-US" smtClean="0"/>
              <a:pPr algn="ctr">
                <a:defRPr/>
              </a:pPr>
              <a:t>9</a:t>
            </a:fld>
            <a:endParaRPr lang="en-US" altLang="en-US" sz="14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36406 -0.002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7655" grpId="0" animBg="1"/>
      <p:bldP spid="5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8.2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9|0.9|5.7|3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33322</TotalTime>
  <Words>2058</Words>
  <Application>Microsoft Office PowerPoint</Application>
  <PresentationFormat>On-screen Show (4:3)</PresentationFormat>
  <Paragraphs>341</Paragraphs>
  <Slides>58</Slides>
  <Notes>9</Notes>
  <HiddenSlides>18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Bradley Hand ITC</vt:lpstr>
      <vt:lpstr>Calibri</vt:lpstr>
      <vt:lpstr>Cambria Math</vt:lpstr>
      <vt:lpstr>Comic Sans MS</vt:lpstr>
      <vt:lpstr>Helvetica</vt:lpstr>
      <vt:lpstr>Symbol</vt:lpstr>
      <vt:lpstr>Tahoma</vt:lpstr>
      <vt:lpstr>Times</vt:lpstr>
      <vt:lpstr>Verdana</vt:lpstr>
      <vt:lpstr>Struttura predefinita</vt:lpstr>
      <vt:lpstr>Fisica delle particelle elementari e degli acceleratori di particelle  </vt:lpstr>
      <vt:lpstr>Contenuto della presentazione</vt:lpstr>
      <vt:lpstr>PowerPoint Presentation</vt:lpstr>
      <vt:lpstr>Gli atomi che conosciamo</vt:lpstr>
      <vt:lpstr>Cosa c’e` dentro un atomo?</vt:lpstr>
      <vt:lpstr>Un «acceleratore naturale»:  i raggi cosmici</vt:lpstr>
      <vt:lpstr>PowerPoint Presentation</vt:lpstr>
      <vt:lpstr>Le particelle che conosciamo</vt:lpstr>
      <vt:lpstr>Le particelle che conosciamo</vt:lpstr>
      <vt:lpstr>PowerPoint Presentation</vt:lpstr>
      <vt:lpstr>PowerPoint Presentation</vt:lpstr>
      <vt:lpstr>Microscopicamente le forze…</vt:lpstr>
      <vt:lpstr>Esempio di interazione elettromagnetica</vt:lpstr>
      <vt:lpstr>Esempio di interazione forte</vt:lpstr>
      <vt:lpstr>PowerPoint Presentation</vt:lpstr>
      <vt:lpstr>Le particelle che conosciamo</vt:lpstr>
      <vt:lpstr>Il bosone di Higgs</vt:lpstr>
      <vt:lpstr>Effetto del bosone di Higgs sulle particelle</vt:lpstr>
      <vt:lpstr>Dall’infinitamente piccolo all’infinitamente grande</vt:lpstr>
      <vt:lpstr>acceleratori di particelle, perchè ?</vt:lpstr>
      <vt:lpstr>Unita` di misura dell’energia per particelle</vt:lpstr>
      <vt:lpstr>Forza di Lorentz</vt:lpstr>
      <vt:lpstr>Come funziona un acceleratore di particelle</vt:lpstr>
      <vt:lpstr>Il limite di un acceleratore lineare</vt:lpstr>
      <vt:lpstr>Acceleratore circolare</vt:lpstr>
      <vt:lpstr>Un acceleratore circolare</vt:lpstr>
      <vt:lpstr>LHC al CERN</vt:lpstr>
      <vt:lpstr>I magneti dell’LHC</vt:lpstr>
      <vt:lpstr>LHC in azione</vt:lpstr>
      <vt:lpstr>Sala di controllo degli acceleratori del CERN</vt:lpstr>
      <vt:lpstr>PowerPoint Presentation</vt:lpstr>
      <vt:lpstr>L’esperimento CMS</vt:lpstr>
      <vt:lpstr>Incroci di particelle</vt:lpstr>
      <vt:lpstr>Il Modello Standard spiega tutto?</vt:lpstr>
      <vt:lpstr>Anti-materia</vt:lpstr>
      <vt:lpstr>Unificazione delle forze</vt:lpstr>
      <vt:lpstr>La materia oscura</vt:lpstr>
      <vt:lpstr>La materia oscura</vt:lpstr>
      <vt:lpstr>Conclusioni</vt:lpstr>
      <vt:lpstr>Un pezzo importante di CMS: il calorimetro elettromagnetico</vt:lpstr>
      <vt:lpstr>Energia oscura</vt:lpstr>
      <vt:lpstr>LHC e HL-LHC</vt:lpstr>
      <vt:lpstr>Come fare un acceleratore per esplorare piu` alta energia</vt:lpstr>
      <vt:lpstr>Future circular colliders</vt:lpstr>
      <vt:lpstr>A cosa serve un rivelatore di particelle</vt:lpstr>
      <vt:lpstr>protoni contro protoni  o protoni contro antiprotoni ?</vt:lpstr>
      <vt:lpstr>protoni contro protoni  o protoni contro antiprotoni ?</vt:lpstr>
      <vt:lpstr>Protoni contro protoni  o protoni contro antiprotoni ?</vt:lpstr>
      <vt:lpstr>origine ed energia dei raggi cosmici</vt:lpstr>
      <vt:lpstr>Sorgente di particelle dell’LHC</vt:lpstr>
      <vt:lpstr>I magneti dell’LHC</vt:lpstr>
      <vt:lpstr>I campi elettrici per accelerare</vt:lpstr>
      <vt:lpstr>Complesso di acceleratori del CERN</vt:lpstr>
      <vt:lpstr>LHC in azione</vt:lpstr>
      <vt:lpstr>Un grande laboratorio europeo: il CERN</vt:lpstr>
      <vt:lpstr>Applicazioni: World Wide Web, GRID</vt:lpstr>
      <vt:lpstr>Applicazioni tecnologiche degli acceleratori</vt:lpstr>
      <vt:lpstr>Il bosone di Higgs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diemoz</dc:creator>
  <cp:lastModifiedBy>Francesca Cavallari</cp:lastModifiedBy>
  <cp:revision>789</cp:revision>
  <dcterms:created xsi:type="dcterms:W3CDTF">2004-03-04T16:03:57Z</dcterms:created>
  <dcterms:modified xsi:type="dcterms:W3CDTF">2022-02-11T07:28:59Z</dcterms:modified>
</cp:coreProperties>
</file>