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38" r:id="rId2"/>
    <p:sldId id="439" r:id="rId3"/>
    <p:sldId id="432" r:id="rId4"/>
    <p:sldId id="44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9933"/>
    <a:srgbClr val="4D4D4D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29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4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3FC407-ADDB-4173-A76F-AF48DAD6D6AD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dirty="0"/>
              <a:t>              S. Dalla Torre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488BF-97E1-41BA-94AE-54507A988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76677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CAE002-B8EA-4B7F-8476-40645161E61C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dirty="0"/>
              <a:t>              S. Dalla Torre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E8E97-1782-4B17-9CD6-2C5054116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64136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err="1"/>
              <a:t>riunione</a:t>
            </a:r>
            <a:r>
              <a:rPr lang="en-US" dirty="0"/>
              <a:t> management-EIC_NET, 26/8/2020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              S. Dalla Torre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940BD-D89E-4CB2-A350-AD678ACA6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328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err="1"/>
              <a:t>riunione</a:t>
            </a:r>
            <a:r>
              <a:rPr lang="en-US" dirty="0"/>
              <a:t> management-EIC_NET, 26/8/2020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              S. Dalla Torre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940BD-D89E-4CB2-A350-AD678ACA6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758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err="1"/>
              <a:t>riunione</a:t>
            </a:r>
            <a:r>
              <a:rPr lang="en-US" dirty="0"/>
              <a:t> management-EIC_NET, 26/8/2020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              S. Dalla Torre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940BD-D89E-4CB2-A350-AD678ACA6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023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err="1"/>
              <a:t>riunione</a:t>
            </a:r>
            <a:r>
              <a:rPr lang="en-US" dirty="0"/>
              <a:t> management-EIC_NET, 26/8/2020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              S. Dalla Torre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940BD-D89E-4CB2-A350-AD678ACA6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350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err="1"/>
              <a:t>riunione</a:t>
            </a:r>
            <a:r>
              <a:rPr lang="en-US" dirty="0"/>
              <a:t> management-EIC_NET, 26/8/2020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              S. Dalla Torre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940BD-D89E-4CB2-A350-AD678ACA6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901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err="1"/>
              <a:t>riunione</a:t>
            </a:r>
            <a:r>
              <a:rPr lang="en-US" dirty="0"/>
              <a:t> management-EIC_NET, 26/8/2020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              S. Dalla Torre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940BD-D89E-4CB2-A350-AD678ACA6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614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err="1"/>
              <a:t>riunione</a:t>
            </a:r>
            <a:r>
              <a:rPr lang="en-US" dirty="0"/>
              <a:t> management-EIC_NET, 26/8/2020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              S. Dalla Torre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940BD-D89E-4CB2-A350-AD678ACA6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12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err="1"/>
              <a:t>riunione</a:t>
            </a:r>
            <a:r>
              <a:rPr lang="en-US" dirty="0"/>
              <a:t> management-EIC_NET, 26/8/2020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              S. Dalla Torre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940BD-D89E-4CB2-A350-AD678ACA6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819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err="1"/>
              <a:t>riunione</a:t>
            </a:r>
            <a:r>
              <a:rPr lang="en-US" dirty="0"/>
              <a:t> management-EIC_NET, 26/8/2020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              S. Dalla Torre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940BD-D89E-4CB2-A350-AD678ACA6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7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err="1"/>
              <a:t>riunione</a:t>
            </a:r>
            <a:r>
              <a:rPr lang="en-US" dirty="0"/>
              <a:t> management-EIC_NET, 26/8/2020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              S. Dalla Torre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940BD-D89E-4CB2-A350-AD678ACA6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53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err="1"/>
              <a:t>riunione</a:t>
            </a:r>
            <a:r>
              <a:rPr lang="en-US" dirty="0"/>
              <a:t> management-EIC_NET, 26/8/2020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              S. Dalla Torre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940BD-D89E-4CB2-A350-AD678ACA6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682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/>
              <a:t>riunione</a:t>
            </a:r>
            <a:r>
              <a:rPr lang="en-US" dirty="0"/>
              <a:t> management-EIC_NET, 26/8/2020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dirty="0"/>
              <a:t>              S. Dalla Torre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dirty="0"/>
              <a:t>              S. Dalla Torre</a:t>
            </a:r>
            <a:r>
              <a:rPr lang="en-US" dirty="0"/>
              <a:t>                      </a:t>
            </a:r>
            <a:fld id="{FE9940BD-D89E-4CB2-A350-AD678ACA610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993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C8C363-22D1-47AE-A7AB-675CD47FDB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1512"/>
            <a:ext cx="10515600" cy="5374838"/>
          </a:xfrm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Elements of interest within ATHENA</a:t>
            </a:r>
          </a:p>
          <a:p>
            <a:pPr lvl="1"/>
            <a:endParaRPr lang="en-US" dirty="0"/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Backup of </a:t>
            </a:r>
            <a:r>
              <a:rPr lang="en-US" dirty="0" err="1"/>
              <a:t>SiPMs</a:t>
            </a:r>
            <a:r>
              <a:rPr lang="en-US" dirty="0"/>
              <a:t> (hopefully not)</a:t>
            </a:r>
          </a:p>
          <a:p>
            <a:pPr marL="1371600" lvl="2" indent="-457200">
              <a:buFont typeface="+mj-lt"/>
              <a:buAutoNum type="arabicPeriod"/>
            </a:pPr>
            <a:endParaRPr lang="en-US" dirty="0"/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Alternative for the </a:t>
            </a:r>
            <a:r>
              <a:rPr lang="en-US" dirty="0" err="1"/>
              <a:t>pfRICH</a:t>
            </a:r>
            <a:r>
              <a:rPr lang="en-US" dirty="0"/>
              <a:t>: with LAPPDs also </a:t>
            </a:r>
            <a:r>
              <a:rPr lang="en-US" dirty="0" err="1"/>
              <a:t>ToF</a:t>
            </a:r>
            <a:r>
              <a:rPr lang="en-US" dirty="0"/>
              <a:t> information with the same sensors</a:t>
            </a:r>
          </a:p>
          <a:p>
            <a:pPr marL="1371600" lvl="2" indent="-457200">
              <a:buFont typeface="+mj-lt"/>
              <a:buAutoNum type="arabicPeriod"/>
            </a:pPr>
            <a:endParaRPr lang="en-US" dirty="0"/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Alternative to the standard commercial MCP-PMTs for the DIRC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5FFD5B-C535-4C32-88BD-8C7805D78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940BD-D89E-4CB2-A350-AD678ACA6108}" type="slidenum">
              <a:rPr lang="en-US" smtClean="0"/>
              <a:t>1</a:t>
            </a:fld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F425FC9-0637-490F-B7CD-49652DE45B12}"/>
              </a:ext>
            </a:extLst>
          </p:cNvPr>
          <p:cNvSpPr txBox="1">
            <a:spLocks/>
          </p:cNvSpPr>
          <p:nvPr/>
        </p:nvSpPr>
        <p:spPr>
          <a:xfrm>
            <a:off x="923488" y="6356349"/>
            <a:ext cx="46694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 EIC_NET PID meeting, January 31, 2022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8DE5368-6FF1-45E2-888B-093774D97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41"/>
            <a:ext cx="10515600" cy="836598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LAPPD</a:t>
            </a:r>
          </a:p>
        </p:txBody>
      </p:sp>
    </p:spTree>
    <p:extLst>
      <p:ext uri="{BB962C8B-B14F-4D97-AF65-F5344CB8AC3E}">
        <p14:creationId xmlns:p14="http://schemas.microsoft.com/office/powerpoint/2010/main" val="3057320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C8C363-22D1-47AE-A7AB-675CD47FDB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1512"/>
            <a:ext cx="10515600" cy="5374838"/>
          </a:xfrm>
          <a:ln>
            <a:solidFill>
              <a:srgbClr val="C00000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The LAPPD ‘for free’ from INCOM received at the beginning of January</a:t>
            </a:r>
          </a:p>
          <a:p>
            <a:pPr lvl="2"/>
            <a:r>
              <a:rPr lang="en-US" dirty="0"/>
              <a:t>Ongoing effort to be in the position of starting the studies (pre-preliminary, at present)</a:t>
            </a:r>
          </a:p>
          <a:p>
            <a:pPr lvl="2"/>
            <a:r>
              <a:rPr lang="en-US" dirty="0"/>
              <a:t>Starting </a:t>
            </a:r>
            <a:r>
              <a:rPr lang="en-US" b="1" dirty="0"/>
              <a:t>interactions with GE </a:t>
            </a:r>
            <a:r>
              <a:rPr lang="en-US" dirty="0"/>
              <a:t>as soon as we are ready to start</a:t>
            </a:r>
          </a:p>
          <a:p>
            <a:pPr lvl="2"/>
            <a:r>
              <a:rPr lang="en-US" dirty="0"/>
              <a:t>A few slides from Deb to share with you the pre-preliminary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On collaborative aspects</a:t>
            </a:r>
          </a:p>
          <a:p>
            <a:pPr lvl="1"/>
            <a:endParaRPr lang="en-US" dirty="0"/>
          </a:p>
          <a:p>
            <a:pPr lvl="2"/>
            <a:r>
              <a:rPr lang="en-US" dirty="0"/>
              <a:t>A first meeting with </a:t>
            </a:r>
            <a:r>
              <a:rPr lang="en-US" b="1" dirty="0"/>
              <a:t>NISER</a:t>
            </a:r>
            <a:r>
              <a:rPr lang="en-US" dirty="0"/>
              <a:t> (</a:t>
            </a:r>
            <a:r>
              <a:rPr lang="en-US" dirty="0" err="1"/>
              <a:t>Bedanga</a:t>
            </a:r>
            <a:r>
              <a:rPr lang="en-US" dirty="0"/>
              <a:t> Mohanty et al.) : they are purchasing an LAPPD and preparing the lab for characterization studies</a:t>
            </a:r>
          </a:p>
          <a:p>
            <a:pPr lvl="2"/>
            <a:r>
              <a:rPr lang="en-US" dirty="0"/>
              <a:t>Monthly meetings with them agreed upon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r>
              <a:rPr lang="en-US" dirty="0"/>
              <a:t>A meeting organized by Alexander Kiselev to form an </a:t>
            </a:r>
            <a:r>
              <a:rPr lang="en-US" b="1" dirty="0"/>
              <a:t>LAPPD Consortium</a:t>
            </a:r>
          </a:p>
          <a:p>
            <a:pPr lvl="2"/>
            <a:r>
              <a:rPr lang="en-US" dirty="0"/>
              <a:t>EIC, but not only (similar to Si Consortium, AC-LGAD Consortium)</a:t>
            </a:r>
          </a:p>
          <a:p>
            <a:pPr lvl="2"/>
            <a:r>
              <a:rPr lang="en-US" dirty="0"/>
              <a:t>A workshop to launch the initiative ~ mid March 2022</a:t>
            </a:r>
          </a:p>
          <a:p>
            <a:pPr lvl="1"/>
            <a:endParaRPr lang="en-US" dirty="0"/>
          </a:p>
          <a:p>
            <a:pPr marL="914400" lvl="2" indent="0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5FFD5B-C535-4C32-88BD-8C7805D78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940BD-D89E-4CB2-A350-AD678ACA6108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F425FC9-0637-490F-B7CD-49652DE45B12}"/>
              </a:ext>
            </a:extLst>
          </p:cNvPr>
          <p:cNvSpPr txBox="1">
            <a:spLocks/>
          </p:cNvSpPr>
          <p:nvPr/>
        </p:nvSpPr>
        <p:spPr>
          <a:xfrm>
            <a:off x="923488" y="6356349"/>
            <a:ext cx="46694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 EIC_NET PID meeting, January 31, 2022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8DE5368-6FF1-45E2-888B-093774D97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41"/>
            <a:ext cx="10515600" cy="836598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LAPPD</a:t>
            </a:r>
          </a:p>
        </p:txBody>
      </p:sp>
    </p:spTree>
    <p:extLst>
      <p:ext uri="{BB962C8B-B14F-4D97-AF65-F5344CB8AC3E}">
        <p14:creationId xmlns:p14="http://schemas.microsoft.com/office/powerpoint/2010/main" val="2870536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BA728-8C54-427E-8474-C91FD0552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6"/>
            <a:ext cx="10515600" cy="836598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C00000"/>
                </a:solidFill>
              </a:rPr>
              <a:t>dRICH</a:t>
            </a:r>
            <a:r>
              <a:rPr lang="en-US" dirty="0">
                <a:solidFill>
                  <a:srgbClr val="C00000"/>
                </a:solidFill>
              </a:rPr>
              <a:t> with pressurized 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782A9-6DB9-4590-BAAC-BBCF38DD2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94806"/>
            <a:ext cx="10515600" cy="5461543"/>
          </a:xfrm>
        </p:spPr>
        <p:txBody>
          <a:bodyPr>
            <a:normAutofit/>
          </a:bodyPr>
          <a:lstStyle/>
          <a:p>
            <a:pPr lvl="1">
              <a:buSzPct val="110000"/>
            </a:pPr>
            <a:endParaRPr lang="en-US" sz="2500" dirty="0"/>
          </a:p>
          <a:p>
            <a:pPr lvl="1">
              <a:buSzPct val="110000"/>
            </a:pPr>
            <a:r>
              <a:rPr lang="en-US" sz="2500" dirty="0"/>
              <a:t>At the moment, looking for pre-conceptual ideas</a:t>
            </a:r>
          </a:p>
          <a:p>
            <a:pPr lvl="1">
              <a:buSzPct val="110000"/>
            </a:pPr>
            <a:endParaRPr lang="en-US" sz="2500" dirty="0"/>
          </a:p>
          <a:p>
            <a:pPr lvl="1">
              <a:buSzPct val="110000"/>
            </a:pPr>
            <a:r>
              <a:rPr lang="en-US" sz="2500" dirty="0"/>
              <a:t>2 meetings with BNL engineers and Elke</a:t>
            </a:r>
          </a:p>
          <a:p>
            <a:pPr lvl="1">
              <a:buSzPct val="110000"/>
            </a:pPr>
            <a:endParaRPr lang="en-US" sz="2500" dirty="0"/>
          </a:p>
          <a:p>
            <a:pPr lvl="2">
              <a:buSzPct val="110000"/>
            </a:pPr>
            <a:r>
              <a:rPr lang="en-US" sz="2100" dirty="0"/>
              <a:t>June 7, 2021 (Elke, Silvia, Michael Gaffney, Mario </a:t>
            </a:r>
            <a:r>
              <a:rPr lang="en-US" sz="2100" dirty="0" err="1"/>
              <a:t>Cubillo</a:t>
            </a:r>
            <a:r>
              <a:rPr lang="en-US" sz="2100" dirty="0"/>
              <a:t>)</a:t>
            </a:r>
          </a:p>
          <a:p>
            <a:pPr lvl="3">
              <a:buSzPct val="110000"/>
            </a:pPr>
            <a:r>
              <a:rPr lang="en-US" sz="1900" dirty="0"/>
              <a:t>Also Francesco Noto invited, he did not attend</a:t>
            </a:r>
          </a:p>
          <a:p>
            <a:pPr lvl="2">
              <a:buSzPct val="110000"/>
            </a:pPr>
            <a:r>
              <a:rPr lang="en-US" sz="2100" dirty="0"/>
              <a:t>January 10, 2022 (Elke, Silvia, Paul </a:t>
            </a:r>
            <a:r>
              <a:rPr lang="en-US" sz="2100" dirty="0" err="1"/>
              <a:t>Orfin</a:t>
            </a:r>
            <a:r>
              <a:rPr lang="en-US" sz="2100" dirty="0"/>
              <a:t>, Cody Taylor)</a:t>
            </a:r>
          </a:p>
          <a:p>
            <a:pPr lvl="1">
              <a:buSzPct val="110000"/>
            </a:pPr>
            <a:endParaRPr lang="en-US" sz="2900" dirty="0"/>
          </a:p>
          <a:p>
            <a:pPr lvl="1">
              <a:buSzPct val="110000"/>
            </a:pPr>
            <a:r>
              <a:rPr lang="en-US" dirty="0"/>
              <a:t>Outcome after the first meeting: not in the right direction</a:t>
            </a:r>
          </a:p>
          <a:p>
            <a:pPr lvl="2">
              <a:buSzPct val="110000"/>
            </a:pPr>
            <a:r>
              <a:rPr lang="en-US" dirty="0"/>
              <a:t>10 cm thick Al plate forming the entrance windows!</a:t>
            </a:r>
          </a:p>
          <a:p>
            <a:pPr lvl="2">
              <a:buSzPct val="110000"/>
            </a:pPr>
            <a:r>
              <a:rPr lang="en-US" dirty="0"/>
              <a:t>Or similar options with stain steels …</a:t>
            </a:r>
          </a:p>
          <a:p>
            <a:pPr lvl="1">
              <a:buSzPct val="110000"/>
            </a:pPr>
            <a:r>
              <a:rPr lang="en-US" dirty="0"/>
              <a:t>Second meeting, moving towards the right direction</a:t>
            </a:r>
          </a:p>
          <a:p>
            <a:pPr lvl="1">
              <a:buSzPct val="110000"/>
            </a:pPr>
            <a:endParaRPr lang="en-US" sz="2900" dirty="0"/>
          </a:p>
          <a:p>
            <a:pPr lvl="1">
              <a:buSzPct val="110000"/>
            </a:pPr>
            <a:endParaRPr lang="en-US" sz="2900" dirty="0"/>
          </a:p>
          <a:p>
            <a:pPr marL="914400" lvl="2" indent="0" hangingPunct="1">
              <a:buSzPct val="110000"/>
              <a:buNone/>
            </a:pPr>
            <a:endParaRPr lang="en-US" sz="2900" dirty="0"/>
          </a:p>
          <a:p>
            <a:pPr marL="914400" lvl="2" indent="0" hangingPunct="1">
              <a:buSzPct val="110000"/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8F5131-91B2-42C3-BC8F-1808EC830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940BD-D89E-4CB2-A350-AD678ACA6108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EBFA4B8-FABF-48EC-97DA-52205F621D6F}"/>
              </a:ext>
            </a:extLst>
          </p:cNvPr>
          <p:cNvSpPr txBox="1">
            <a:spLocks/>
          </p:cNvSpPr>
          <p:nvPr/>
        </p:nvSpPr>
        <p:spPr>
          <a:xfrm>
            <a:off x="923488" y="6356349"/>
            <a:ext cx="46694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 EIC_NET PID meeting, January 31, 2022</a:t>
            </a:r>
          </a:p>
        </p:txBody>
      </p:sp>
    </p:spTree>
    <p:extLst>
      <p:ext uri="{BB962C8B-B14F-4D97-AF65-F5344CB8AC3E}">
        <p14:creationId xmlns:p14="http://schemas.microsoft.com/office/powerpoint/2010/main" val="1133651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BA728-8C54-427E-8474-C91FD0552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6"/>
            <a:ext cx="10515600" cy="836598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Minutes of the </a:t>
            </a:r>
            <a:r>
              <a:rPr lang="en-US" sz="4400" dirty="0">
                <a:solidFill>
                  <a:srgbClr val="C00000"/>
                </a:solidFill>
              </a:rPr>
              <a:t>January 10, 2022 meeting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8F5131-91B2-42C3-BC8F-1808EC830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940BD-D89E-4CB2-A350-AD678ACA6108}" type="slidenum">
              <a:rPr lang="en-US" smtClean="0"/>
              <a:t>4</a:t>
            </a:fld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EBFA4B8-FABF-48EC-97DA-52205F621D6F}"/>
              </a:ext>
            </a:extLst>
          </p:cNvPr>
          <p:cNvSpPr txBox="1">
            <a:spLocks/>
          </p:cNvSpPr>
          <p:nvPr/>
        </p:nvSpPr>
        <p:spPr>
          <a:xfrm>
            <a:off x="923488" y="6356349"/>
            <a:ext cx="46694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 EIC_NET PID meeting, January 31, 2022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2E64AB4-3E85-4F66-B4C8-ACD03CD2A2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81382"/>
            <a:ext cx="5462591" cy="447703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C60C411-5B4A-4B7C-954C-9A83B59B521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469" b="9124"/>
          <a:stretch/>
        </p:blipFill>
        <p:spPr>
          <a:xfrm>
            <a:off x="5667470" y="1287415"/>
            <a:ext cx="4846951" cy="279549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660F49B-E2AA-462C-82BE-653D8E084F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92931" y="4214636"/>
            <a:ext cx="4921489" cy="2398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26475</TotalTime>
  <Words>312</Words>
  <Application>Microsoft Office PowerPoint</Application>
  <PresentationFormat>Widescreen</PresentationFormat>
  <Paragraphs>54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LAPPD</vt:lpstr>
      <vt:lpstr>LAPPD</vt:lpstr>
      <vt:lpstr>dRICH with pressurized Ar</vt:lpstr>
      <vt:lpstr>Minutes of the January 10, 2022 meeting</vt:lpstr>
    </vt:vector>
  </TitlesOfParts>
  <Company>Sezione di Trieste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Silvia Dalla Torre</dc:creator>
  <cp:lastModifiedBy>Silvia Dalla Torre</cp:lastModifiedBy>
  <cp:revision>421</cp:revision>
  <dcterms:created xsi:type="dcterms:W3CDTF">2016-09-21T16:59:46Z</dcterms:created>
  <dcterms:modified xsi:type="dcterms:W3CDTF">2022-01-31T08:31:52Z</dcterms:modified>
</cp:coreProperties>
</file>