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9" r:id="rId4"/>
    <p:sldId id="295" r:id="rId5"/>
    <p:sldId id="319" r:id="rId6"/>
    <p:sldId id="315" r:id="rId7"/>
    <p:sldId id="273" r:id="rId8"/>
    <p:sldId id="314" r:id="rId9"/>
    <p:sldId id="290" r:id="rId10"/>
    <p:sldId id="267" r:id="rId11"/>
    <p:sldId id="310" r:id="rId12"/>
    <p:sldId id="298" r:id="rId13"/>
    <p:sldId id="320" r:id="rId14"/>
    <p:sldId id="323" r:id="rId15"/>
    <p:sldId id="3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 varScale="1">
        <p:scale>
          <a:sx n="78" d="100"/>
          <a:sy n="78" d="100"/>
        </p:scale>
        <p:origin x="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2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3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03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8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63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286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09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16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84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3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087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8070-059C-41DD-AC84-B0AE59F8809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9D9F-EF8C-411E-9A55-DAA13CE76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72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.infn.it/eng/dia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203" y="726817"/>
            <a:ext cx="1173690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Istituiti da R. Petronzio tra il 2006 e il 2008 </a:t>
            </a:r>
            <a:r>
              <a:rPr lang="it-IT" sz="2000" dirty="0" smtClean="0"/>
              <a:t>per </a:t>
            </a:r>
            <a:r>
              <a:rPr lang="it-IT" sz="2000" dirty="0"/>
              <a:t>promuovere le attivita` dell'INFN mature per un'applicazione immediata verso  il  mondo  esterno  (industria,  altri enti o centri di ricerca italiani e stranieri), </a:t>
            </a:r>
            <a:r>
              <a:rPr lang="it-IT" sz="2000" b="1" dirty="0">
                <a:solidFill>
                  <a:srgbClr val="00B0F0"/>
                </a:solidFill>
              </a:rPr>
              <a:t>a partire da iniziative nate da attivita’ di  R&amp;D nell'ambito delle Commissioni Nazionali Scientifiche dell‘Ente, con particolare riferimento alla Commissioni III e </a:t>
            </a:r>
            <a:r>
              <a:rPr lang="it-IT" sz="2000" b="1" dirty="0" smtClean="0">
                <a:solidFill>
                  <a:srgbClr val="00B0F0"/>
                </a:solidFill>
              </a:rPr>
              <a:t>V</a:t>
            </a:r>
            <a:r>
              <a:rPr lang="it-IT" sz="2000" dirty="0" smtClean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Requisito: giudizio </a:t>
            </a:r>
            <a:r>
              <a:rPr lang="it-IT" sz="2000" dirty="0"/>
              <a:t>di maturita` da parte delle Commissioni Scientifiche di riferimento e l'esplicito interesse di un ente o realta` industriale nel finanziamento del progetto.</a:t>
            </a:r>
          </a:p>
          <a:p>
            <a:r>
              <a:rPr lang="it-IT" sz="2000" dirty="0"/>
              <a:t>Nei PT erano definiti </a:t>
            </a:r>
            <a:r>
              <a:rPr lang="it-IT" sz="2000" b="1" u="sng" dirty="0">
                <a:solidFill>
                  <a:srgbClr val="00B0F0"/>
                </a:solidFill>
              </a:rPr>
              <a:t>«Attività di rilevanza determinante nella programmazione scientifica dell’INFN» </a:t>
            </a:r>
          </a:p>
          <a:p>
            <a:endParaRPr lang="it-IT" sz="2400" b="1" dirty="0"/>
          </a:p>
          <a:p>
            <a:r>
              <a:rPr lang="it-IT" sz="2400" b="1" dirty="0"/>
              <a:t>INFN-MED (Applicazioni alla Medicina)  - chiuso nel 2012</a:t>
            </a:r>
          </a:p>
          <a:p>
            <a:r>
              <a:rPr lang="it-IT" sz="2400" b="1" dirty="0"/>
              <a:t>INFN-E (Applicazioni all’Energia)</a:t>
            </a:r>
          </a:p>
          <a:p>
            <a:r>
              <a:rPr lang="it-IT" sz="2400" b="1" dirty="0"/>
              <a:t>NTA (Nuove tecniche di Accelerazione) – chiuso nel 2012</a:t>
            </a:r>
          </a:p>
          <a:p>
            <a:endParaRPr lang="it-IT" dirty="0"/>
          </a:p>
          <a:p>
            <a:r>
              <a:rPr lang="it-IT" sz="2000" dirty="0" smtClean="0"/>
              <a:t>L’istituzione </a:t>
            </a:r>
            <a:r>
              <a:rPr lang="it-IT" sz="2000" dirty="0"/>
              <a:t>dei progetti strategici diede l’avvio a una serie di azioni :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Costituzione della CNTT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Regolamento del Lavoro Conto Terzi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Regolamento per gli Spin Off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Regolamento brevetti</a:t>
            </a:r>
          </a:p>
          <a:p>
            <a:r>
              <a:rPr lang="it-IT" sz="2000" dirty="0" smtClean="0"/>
              <a:t>  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460287" y="0"/>
            <a:ext cx="446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Progetti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Strategici</a:t>
            </a:r>
            <a:r>
              <a:rPr lang="en-US" sz="3200" b="1" dirty="0" smtClean="0">
                <a:solidFill>
                  <a:srgbClr val="FF0000"/>
                </a:solidFill>
              </a:rPr>
              <a:t> INFN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2603" y="6488668"/>
            <a:ext cx="650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E. Nappi – Workshop </a:t>
            </a:r>
            <a:r>
              <a:rPr lang="en-US" b="1" dirty="0" err="1" smtClean="0">
                <a:solidFill>
                  <a:srgbClr val="00B050"/>
                </a:solidFill>
              </a:rPr>
              <a:t>Nazionale</a:t>
            </a:r>
            <a:r>
              <a:rPr lang="en-US" b="1" dirty="0" smtClean="0">
                <a:solidFill>
                  <a:srgbClr val="00B050"/>
                </a:solidFill>
              </a:rPr>
              <a:t> INFN-</a:t>
            </a:r>
            <a:r>
              <a:rPr lang="en-US" b="1" dirty="0" err="1" smtClean="0">
                <a:solidFill>
                  <a:srgbClr val="00B050"/>
                </a:solidFill>
              </a:rPr>
              <a:t>Acceleratori</a:t>
            </a:r>
            <a:r>
              <a:rPr lang="en-US" b="1" dirty="0" smtClean="0">
                <a:solidFill>
                  <a:srgbClr val="00B050"/>
                </a:solidFill>
              </a:rPr>
              <a:t>  7-8 </a:t>
            </a:r>
            <a:r>
              <a:rPr lang="en-US" b="1" dirty="0" err="1" smtClean="0">
                <a:solidFill>
                  <a:srgbClr val="00B050"/>
                </a:solidFill>
              </a:rPr>
              <a:t>aprile</a:t>
            </a:r>
            <a:r>
              <a:rPr lang="en-US" b="1" dirty="0" smtClean="0">
                <a:solidFill>
                  <a:srgbClr val="00B050"/>
                </a:solidFill>
              </a:rPr>
              <a:t> 2022 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54526"/>
            <a:ext cx="12399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LNL ( M. Cavenago), Bari (V. Variale): NIO1 </a:t>
            </a:r>
            <a:r>
              <a:rPr lang="it-IT" sz="2400" dirty="0"/>
              <a:t>(Negative Ion Optimization </a:t>
            </a:r>
            <a:r>
              <a:rPr lang="it-IT" sz="2400" dirty="0" smtClean="0"/>
              <a:t>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23" y="1415756"/>
            <a:ext cx="3386354" cy="2928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22" y="4375716"/>
            <a:ext cx="2981202" cy="2523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6794" y="-31300"/>
            <a:ext cx="1144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Sviluppo di sorgenti RF di </a:t>
            </a:r>
            <a:r>
              <a:rPr lang="it-IT" sz="3200" b="1" dirty="0">
                <a:solidFill>
                  <a:srgbClr val="FF0000"/>
                </a:solidFill>
              </a:rPr>
              <a:t>ioni </a:t>
            </a:r>
            <a:r>
              <a:rPr lang="it-IT" sz="3200" b="1" dirty="0" smtClean="0">
                <a:solidFill>
                  <a:srgbClr val="FF0000"/>
                </a:solidFill>
              </a:rPr>
              <a:t>negativi per NBI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92286"/>
            <a:ext cx="5691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 </a:t>
            </a:r>
            <a:r>
              <a:rPr lang="en-GB" dirty="0" err="1" smtClean="0"/>
              <a:t>diametro</a:t>
            </a:r>
            <a:r>
              <a:rPr lang="en-GB" dirty="0" smtClean="0"/>
              <a:t> 0.5 m, </a:t>
            </a:r>
            <a:r>
              <a:rPr lang="en-GB" dirty="0"/>
              <a:t>60 kV, </a:t>
            </a:r>
            <a:r>
              <a:rPr lang="en-GB" dirty="0" smtClean="0"/>
              <a:t>Potenza </a:t>
            </a:r>
            <a:r>
              <a:rPr lang="en-GB" dirty="0" err="1" smtClean="0"/>
              <a:t>nominale</a:t>
            </a:r>
            <a:r>
              <a:rPr lang="en-GB" dirty="0" smtClean="0"/>
              <a:t> del </a:t>
            </a:r>
            <a:r>
              <a:rPr lang="en-GB" dirty="0" err="1" smtClean="0"/>
              <a:t>fascio</a:t>
            </a:r>
            <a:r>
              <a:rPr lang="en-GB" dirty="0" smtClean="0"/>
              <a:t> </a:t>
            </a:r>
            <a:r>
              <a:rPr lang="en-GB" dirty="0"/>
              <a:t>8 kW)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07519" y="1255002"/>
            <a:ext cx="838448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Problematica</a:t>
            </a:r>
            <a:r>
              <a:rPr lang="en-US" b="1" dirty="0" smtClean="0">
                <a:solidFill>
                  <a:srgbClr val="0070C0"/>
                </a:solidFill>
              </a:rPr>
              <a:t>: </a:t>
            </a:r>
            <a:r>
              <a:rPr lang="en-US" b="1" dirty="0" err="1" smtClean="0">
                <a:solidFill>
                  <a:srgbClr val="0070C0"/>
                </a:solidFill>
              </a:rPr>
              <a:t>massimizzare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estrazione</a:t>
            </a:r>
            <a:r>
              <a:rPr lang="en-US" b="1" dirty="0" smtClean="0">
                <a:solidFill>
                  <a:srgbClr val="0070C0"/>
                </a:solidFill>
              </a:rPr>
              <a:t> D</a:t>
            </a:r>
            <a:r>
              <a:rPr lang="en-US" b="1" baseline="30000" dirty="0" smtClean="0">
                <a:solidFill>
                  <a:srgbClr val="0070C0"/>
                </a:solidFill>
              </a:rPr>
              <a:t>-</a:t>
            </a:r>
            <a:r>
              <a:rPr lang="en-US" b="1" dirty="0" smtClean="0">
                <a:solidFill>
                  <a:srgbClr val="0070C0"/>
                </a:solidFill>
              </a:rPr>
              <a:t> e </a:t>
            </a:r>
            <a:r>
              <a:rPr lang="en-US" b="1" dirty="0" err="1" smtClean="0">
                <a:solidFill>
                  <a:srgbClr val="0070C0"/>
                </a:solidFill>
              </a:rPr>
              <a:t>ridurre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gli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effetti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dovuti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alla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co-</a:t>
            </a:r>
            <a:r>
              <a:rPr lang="en-US" b="1" dirty="0" err="1" smtClean="0">
                <a:solidFill>
                  <a:srgbClr val="0070C0"/>
                </a:solidFill>
              </a:rPr>
              <a:t>estrazione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degli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elettroni</a:t>
            </a:r>
            <a:r>
              <a:rPr lang="en-US" b="1" dirty="0" smtClean="0">
                <a:solidFill>
                  <a:srgbClr val="0070C0"/>
                </a:solidFill>
              </a:rPr>
              <a:t>; </a:t>
            </a:r>
            <a:r>
              <a:rPr lang="en-US" b="1" dirty="0" err="1" smtClean="0">
                <a:solidFill>
                  <a:srgbClr val="0070C0"/>
                </a:solidFill>
              </a:rPr>
              <a:t>sorgenti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RF del NBI di DEMO </a:t>
            </a:r>
            <a:r>
              <a:rPr lang="en-US" b="1" dirty="0" err="1" smtClean="0">
                <a:solidFill>
                  <a:srgbClr val="0070C0"/>
                </a:solidFill>
              </a:rPr>
              <a:t>dovrebbero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essere</a:t>
            </a:r>
            <a:r>
              <a:rPr lang="en-US" b="1" dirty="0" smtClean="0">
                <a:solidFill>
                  <a:srgbClr val="0070C0"/>
                </a:solidFill>
              </a:rPr>
              <a:t> Cs-free</a:t>
            </a:r>
          </a:p>
          <a:p>
            <a:r>
              <a:rPr lang="en-GB" dirty="0" err="1" smtClean="0"/>
              <a:t>Cavenago</a:t>
            </a:r>
            <a:r>
              <a:rPr lang="en-GB" dirty="0" smtClean="0"/>
              <a:t> </a:t>
            </a:r>
            <a:r>
              <a:rPr lang="en-GB" dirty="0"/>
              <a:t>et al. Rev </a:t>
            </a:r>
            <a:r>
              <a:rPr lang="en-GB" dirty="0" err="1"/>
              <a:t>Sci</a:t>
            </a:r>
            <a:r>
              <a:rPr lang="en-GB" dirty="0"/>
              <a:t> </a:t>
            </a:r>
            <a:r>
              <a:rPr lang="en-GB" dirty="0" err="1"/>
              <a:t>Instrum</a:t>
            </a:r>
            <a:r>
              <a:rPr lang="en-GB" dirty="0"/>
              <a:t>=RSI </a:t>
            </a:r>
            <a:r>
              <a:rPr lang="en-GB" dirty="0" smtClean="0"/>
              <a:t>2020</a:t>
            </a:r>
          </a:p>
          <a:p>
            <a:r>
              <a:rPr lang="it-IT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Gas </a:t>
            </a:r>
            <a:r>
              <a:rPr lang="it-IT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conditioning improves 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beam current and  </a:t>
            </a:r>
            <a:r>
              <a:rPr lang="it-IT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stability 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in long term </a:t>
            </a:r>
            <a:r>
              <a:rPr lang="it-IT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operation: </a:t>
            </a:r>
          </a:p>
          <a:p>
            <a:r>
              <a:rPr lang="it-IT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before operating with </a:t>
            </a:r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H</a:t>
            </a:r>
            <a:r>
              <a:rPr lang="it-IT" altLang="ja-JP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-</a:t>
            </a:r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beam, NIO1 is run with </a:t>
            </a:r>
            <a:r>
              <a:rPr lang="it-IT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other gases </a:t>
            </a:r>
          </a:p>
          <a:p>
            <a:r>
              <a:rPr lang="it-IT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for </a:t>
            </a:r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one day 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(O</a:t>
            </a:r>
            <a:r>
              <a:rPr lang="it-IT" altLang="ja-JP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, Ar, Xe or </a:t>
            </a:r>
            <a:r>
              <a:rPr lang="it-IT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N</a:t>
            </a:r>
            <a:r>
              <a:rPr lang="it-IT" altLang="ja-JP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</a:t>
            </a:r>
            <a:r>
              <a:rPr lang="it-IT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)</a:t>
            </a: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Barbisan et al. JPCS (2022, in press</a:t>
            </a:r>
            <a:r>
              <a:rPr lang="it-IT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)</a:t>
            </a:r>
          </a:p>
          <a:p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Beam quality 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in Cs-free and Cs-based regimes are </a:t>
            </a:r>
            <a:r>
              <a:rPr lang="it-IT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consistent </a:t>
            </a:r>
          </a:p>
          <a:p>
            <a:r>
              <a:rPr lang="it-IT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with 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expectation and </a:t>
            </a:r>
            <a:r>
              <a:rPr lang="it-IT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simulations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43" y="4076340"/>
            <a:ext cx="6011177" cy="19752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57963" y="5983881"/>
            <a:ext cx="7175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dopo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conditioning, Cs-free b)  con Cs (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corrente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piu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elevata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ottica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migliorare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-6734" b="6734"/>
          <a:stretch/>
        </p:blipFill>
        <p:spPr>
          <a:xfrm>
            <a:off x="-765314" y="329076"/>
            <a:ext cx="9342783" cy="5475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1386" y="36689"/>
            <a:ext cx="4013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</a:rPr>
              <a:t>Contributo</a:t>
            </a:r>
            <a:r>
              <a:rPr lang="en-GB" sz="3200" b="1" dirty="0" smtClean="0">
                <a:solidFill>
                  <a:srgbClr val="FF0000"/>
                </a:solidFill>
              </a:rPr>
              <a:t> INFN a DTT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3867" y="155797"/>
            <a:ext cx="471162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u="sng" dirty="0">
                <a:solidFill>
                  <a:srgbClr val="0070C0"/>
                </a:solidFill>
              </a:rPr>
              <a:t>Neutral Beam </a:t>
            </a:r>
            <a:r>
              <a:rPr lang="it-IT" sz="2000" b="1" u="sng" dirty="0" smtClean="0">
                <a:solidFill>
                  <a:srgbClr val="0070C0"/>
                </a:solidFill>
              </a:rPr>
              <a:t>Injector</a:t>
            </a:r>
            <a:endParaRPr lang="it-IT" sz="2000" b="1" u="sng" dirty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Sorgente e recupero energia: BA, LNL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Griglie </a:t>
            </a:r>
            <a:r>
              <a:rPr lang="it-IT" sz="2000" dirty="0" smtClean="0"/>
              <a:t>acceleratrici: PD</a:t>
            </a:r>
            <a:r>
              <a:rPr lang="it-IT" sz="2000" dirty="0"/>
              <a:t>, </a:t>
            </a:r>
            <a:r>
              <a:rPr lang="it-IT" sz="2000" dirty="0" smtClean="0"/>
              <a:t>LNL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 </a:t>
            </a:r>
            <a:r>
              <a:rPr lang="it-IT" sz="2000" dirty="0" smtClean="0"/>
              <a:t>Anelli isolamento: PI 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it-IT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u="sng" dirty="0" smtClean="0">
                <a:solidFill>
                  <a:srgbClr val="0070C0"/>
                </a:solidFill>
              </a:rPr>
              <a:t>Sistemi </a:t>
            </a:r>
            <a:r>
              <a:rPr lang="it-IT" sz="2000" b="1" u="sng" dirty="0">
                <a:solidFill>
                  <a:srgbClr val="0070C0"/>
                </a:solidFill>
              </a:rPr>
              <a:t>di riscaldamento </a:t>
            </a:r>
            <a:r>
              <a:rPr lang="it-IT" sz="2000" b="1" u="sng" dirty="0" smtClean="0">
                <a:solidFill>
                  <a:srgbClr val="0070C0"/>
                </a:solidFill>
              </a:rPr>
              <a:t>RF del plasma</a:t>
            </a:r>
            <a:endParaRPr lang="it-IT" sz="2000" b="1" u="sng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dirty="0" smtClean="0"/>
              <a:t>Electron-Cyclotron </a:t>
            </a:r>
            <a:r>
              <a:rPr lang="it-IT" sz="2000" dirty="0"/>
              <a:t>Radiofrequency Heating (ECRH</a:t>
            </a:r>
            <a:r>
              <a:rPr lang="it-IT" sz="2000" dirty="0" smtClean="0"/>
              <a:t>) (</a:t>
            </a:r>
            <a:r>
              <a:rPr lang="it-IT" sz="2000" dirty="0" smtClean="0"/>
              <a:t>LNS e PD)</a:t>
            </a:r>
            <a:endParaRPr lang="it-IT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dirty="0"/>
              <a:t>Ion-Cyclotron Radiofrequency Heating (ICRH</a:t>
            </a:r>
            <a:r>
              <a:rPr lang="it-IT" sz="2000" dirty="0" smtClean="0"/>
              <a:t>) (</a:t>
            </a:r>
            <a:r>
              <a:rPr lang="it-IT" sz="2000" dirty="0" smtClean="0"/>
              <a:t>LNS)</a:t>
            </a:r>
            <a:endParaRPr lang="it-IT" sz="20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it-IT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u="sng" dirty="0" smtClean="0">
                <a:solidFill>
                  <a:srgbClr val="0070C0"/>
                </a:solidFill>
              </a:rPr>
              <a:t>Diagnostiche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 smtClean="0"/>
              <a:t>Imaging e Tomografia Soft X Rays (SXR) con GEM (</a:t>
            </a:r>
            <a:r>
              <a:rPr lang="it-IT" sz="2000" dirty="0" smtClean="0"/>
              <a:t>LNF) </a:t>
            </a:r>
            <a:r>
              <a:rPr lang="it-IT" sz="2000" dirty="0" smtClean="0"/>
              <a:t>e SDD (</a:t>
            </a:r>
            <a:r>
              <a:rPr lang="it-IT" sz="2000" dirty="0" smtClean="0"/>
              <a:t>LNS)</a:t>
            </a:r>
            <a:r>
              <a:rPr lang="en-GB" sz="2000" dirty="0" smtClean="0"/>
              <a:t> </a:t>
            </a: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I</a:t>
            </a:r>
            <a:r>
              <a:rPr lang="it-IT" sz="2000" dirty="0" smtClean="0"/>
              <a:t>nterferopolarimetro </a:t>
            </a:r>
            <a:r>
              <a:rPr lang="it-IT" sz="2000" dirty="0" smtClean="0"/>
              <a:t>( </a:t>
            </a:r>
            <a:r>
              <a:rPr lang="it-IT" sz="2000" dirty="0"/>
              <a:t>f&gt;60 </a:t>
            </a:r>
            <a:r>
              <a:rPr lang="it-IT" sz="2000" dirty="0" smtClean="0"/>
              <a:t>GHz), tecnologia</a:t>
            </a:r>
            <a:r>
              <a:rPr lang="it-IT" sz="2000" dirty="0"/>
              <a:t> </a:t>
            </a:r>
            <a:r>
              <a:rPr lang="it-IT" sz="2000" dirty="0" smtClean="0"/>
              <a:t>sviluppata a LNS </a:t>
            </a:r>
            <a:r>
              <a:rPr lang="it-IT" sz="2000" dirty="0" smtClean="0"/>
              <a:t>per </a:t>
            </a:r>
            <a:r>
              <a:rPr lang="it-IT" sz="2000" dirty="0" smtClean="0"/>
              <a:t>PANDORA (esperimento in  CSN3</a:t>
            </a:r>
            <a:r>
              <a:rPr lang="it-IT" sz="2000" dirty="0" smtClean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 smtClean="0"/>
              <a:t>Riflettometria </a:t>
            </a:r>
            <a:r>
              <a:rPr lang="it-IT" sz="2000" dirty="0" smtClean="0"/>
              <a:t>(LNS) </a:t>
            </a:r>
            <a:endParaRPr lang="it-IT" sz="2000" dirty="0"/>
          </a:p>
          <a:p>
            <a:endParaRPr lang="it-IT" sz="2000" dirty="0"/>
          </a:p>
        </p:txBody>
      </p:sp>
      <p:sp>
        <p:nvSpPr>
          <p:cNvPr id="2" name="Rectangle 1"/>
          <p:cNvSpPr/>
          <p:nvPr/>
        </p:nvSpPr>
        <p:spPr>
          <a:xfrm>
            <a:off x="7104252" y="1137238"/>
            <a:ext cx="699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endParaRPr lang="it-IT" dirty="0"/>
          </a:p>
          <a:p>
            <a:pPr lvl="1"/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6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66" y="403547"/>
            <a:ext cx="8580356" cy="2709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28848" y="-73795"/>
            <a:ext cx="2993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Energy Recovery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165" y="5016659"/>
            <a:ext cx="5115482" cy="1805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445" y="2960829"/>
            <a:ext cx="5221172" cy="20122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43408" y="4935585"/>
            <a:ext cx="2149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solidFill>
                  <a:srgbClr val="0070C0"/>
                </a:solidFill>
              </a:rPr>
              <a:t>100% </a:t>
            </a:r>
            <a:r>
              <a:rPr lang="en-US" sz="1400" b="1" u="sng" dirty="0" err="1" smtClean="0">
                <a:solidFill>
                  <a:srgbClr val="0070C0"/>
                </a:solidFill>
              </a:rPr>
              <a:t>efficienza</a:t>
            </a:r>
            <a:r>
              <a:rPr lang="en-US" sz="1400" b="1" u="sng" dirty="0" smtClean="0">
                <a:solidFill>
                  <a:srgbClr val="0070C0"/>
                </a:solidFill>
              </a:rPr>
              <a:t> di </a:t>
            </a:r>
            <a:r>
              <a:rPr lang="en-US" sz="1400" b="1" u="sng" dirty="0" err="1" smtClean="0">
                <a:solidFill>
                  <a:srgbClr val="0070C0"/>
                </a:solidFill>
              </a:rPr>
              <a:t>raccolta</a:t>
            </a:r>
            <a:endParaRPr lang="en-GB" sz="1400" b="1" u="sng" dirty="0">
              <a:solidFill>
                <a:srgbClr val="0070C0"/>
              </a:solidFill>
            </a:endParaRPr>
          </a:p>
        </p:txBody>
      </p:sp>
      <p:sp>
        <p:nvSpPr>
          <p:cNvPr id="12" name="CasellaDiTesto 23">
            <a:extLst>
              <a:ext uri="{FF2B5EF4-FFF2-40B4-BE49-F238E27FC236}">
                <a16:creationId xmlns:a16="http://schemas.microsoft.com/office/drawing/2014/main" id="{0E0334AC-FD4B-4FD5-BBA8-8D52E6491FA3}"/>
              </a:ext>
            </a:extLst>
          </p:cNvPr>
          <p:cNvSpPr txBox="1"/>
          <p:nvPr/>
        </p:nvSpPr>
        <p:spPr>
          <a:xfrm>
            <a:off x="9344133" y="6182812"/>
            <a:ext cx="3097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i="1" dirty="0" smtClean="0">
                <a:solidFill>
                  <a:srgbClr val="0070C0"/>
                </a:solidFill>
              </a:rPr>
              <a:t>V. </a:t>
            </a:r>
            <a:r>
              <a:rPr lang="en-GB" sz="1400" b="1" i="1" dirty="0" err="1" smtClean="0">
                <a:solidFill>
                  <a:srgbClr val="0070C0"/>
                </a:solidFill>
              </a:rPr>
              <a:t>Variale</a:t>
            </a:r>
            <a:r>
              <a:rPr lang="en-GB" sz="1400" b="1" i="1" dirty="0" smtClean="0">
                <a:solidFill>
                  <a:srgbClr val="0070C0"/>
                </a:solidFill>
              </a:rPr>
              <a:t> (INFN-Bari)</a:t>
            </a:r>
          </a:p>
          <a:p>
            <a:r>
              <a:rPr lang="en-GB" sz="1400" b="1" i="1" dirty="0" smtClean="0">
                <a:solidFill>
                  <a:srgbClr val="0070C0"/>
                </a:solidFill>
              </a:rPr>
              <a:t>ICIS </a:t>
            </a:r>
            <a:r>
              <a:rPr lang="en-GB" sz="1400" b="1" i="1" dirty="0">
                <a:solidFill>
                  <a:srgbClr val="0070C0"/>
                </a:solidFill>
              </a:rPr>
              <a:t>2021 </a:t>
            </a:r>
            <a:r>
              <a:rPr lang="en-GB" sz="1400" b="1" i="1" dirty="0" smtClean="0">
                <a:solidFill>
                  <a:srgbClr val="0070C0"/>
                </a:solidFill>
              </a:rPr>
              <a:t>conference proceedings </a:t>
            </a:r>
            <a:endParaRPr lang="en-GB" sz="1400" b="1" i="1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18" y="3045243"/>
            <a:ext cx="3895682" cy="3310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040" y="4700450"/>
            <a:ext cx="1572904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5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6074" y="26126"/>
            <a:ext cx="1038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MANIFATTURA ADDITIVA METALLO </a:t>
            </a:r>
            <a:r>
              <a:rPr lang="it-IT" sz="2400" b="1" dirty="0" smtClean="0">
                <a:solidFill>
                  <a:srgbClr val="FF0000"/>
                </a:solidFill>
              </a:rPr>
              <a:t>E SVILUPPO </a:t>
            </a:r>
            <a:r>
              <a:rPr lang="it-IT" sz="2400" b="1" dirty="0">
                <a:solidFill>
                  <a:srgbClr val="FF0000"/>
                </a:solidFill>
              </a:rPr>
              <a:t>DI NUOVE LEGHE </a:t>
            </a:r>
            <a:r>
              <a:rPr lang="it-IT" sz="2400" b="1" dirty="0" smtClean="0">
                <a:solidFill>
                  <a:srgbClr val="FF0000"/>
                </a:solidFill>
              </a:rPr>
              <a:t>DI RAME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658" y="487791"/>
            <a:ext cx="117570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Progetto</a:t>
            </a:r>
            <a:r>
              <a:rPr lang="en-US" b="1" u="sng" dirty="0" smtClean="0"/>
              <a:t> </a:t>
            </a:r>
            <a:r>
              <a:rPr lang="en-US" b="1" i="1" u="sng" dirty="0" smtClean="0"/>
              <a:t>AM4INFN</a:t>
            </a:r>
            <a:r>
              <a:rPr lang="en-US" b="1" i="1" u="sng" dirty="0"/>
              <a:t> </a:t>
            </a:r>
            <a:r>
              <a:rPr lang="en-US" b="1" i="1" u="sng" dirty="0" smtClean="0"/>
              <a:t>(</a:t>
            </a:r>
            <a:r>
              <a:rPr lang="en-US" b="1" u="sng" dirty="0" smtClean="0"/>
              <a:t>Additive Manufacturing technologies </a:t>
            </a:r>
            <a:r>
              <a:rPr lang="en-US" b="1" u="sng" dirty="0"/>
              <a:t>for </a:t>
            </a:r>
            <a:r>
              <a:rPr lang="en-US" b="1" u="sng" dirty="0" smtClean="0"/>
              <a:t>INFN)* </a:t>
            </a:r>
          </a:p>
          <a:p>
            <a:r>
              <a:rPr lang="en-US" dirty="0"/>
              <a:t>(PD (A. </a:t>
            </a:r>
            <a:r>
              <a:rPr lang="en-US" dirty="0" err="1"/>
              <a:t>Pepato</a:t>
            </a:r>
            <a:r>
              <a:rPr lang="en-US" dirty="0"/>
              <a:t>), </a:t>
            </a:r>
            <a:r>
              <a:rPr lang="en-US" dirty="0" smtClean="0"/>
              <a:t>LNL (M. </a:t>
            </a:r>
            <a:r>
              <a:rPr lang="en-US" dirty="0" err="1" smtClean="0"/>
              <a:t>Manzolaro</a:t>
            </a:r>
            <a:r>
              <a:rPr lang="en-US" dirty="0" smtClean="0"/>
              <a:t>) e </a:t>
            </a:r>
            <a:r>
              <a:rPr lang="en-US" dirty="0" err="1" smtClean="0"/>
              <a:t>UniPD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collaborazione</a:t>
            </a:r>
            <a:r>
              <a:rPr lang="en-US" dirty="0"/>
              <a:t> con </a:t>
            </a:r>
            <a:r>
              <a:rPr lang="en-US" dirty="0" err="1"/>
              <a:t>ProM</a:t>
            </a:r>
            <a:r>
              <a:rPr lang="en-US" dirty="0"/>
              <a:t> Mechatronics – </a:t>
            </a:r>
            <a:r>
              <a:rPr lang="en-US" dirty="0" err="1"/>
              <a:t>Rovereto</a:t>
            </a:r>
            <a:r>
              <a:rPr lang="en-US" dirty="0" smtClean="0"/>
              <a:t>)</a:t>
            </a:r>
          </a:p>
          <a:p>
            <a:r>
              <a:rPr lang="en-US" b="1" dirty="0" err="1" smtClean="0">
                <a:solidFill>
                  <a:srgbClr val="0070C0"/>
                </a:solidFill>
              </a:rPr>
              <a:t>Griglie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acceleratrici</a:t>
            </a:r>
            <a:r>
              <a:rPr lang="en-US" b="1" dirty="0" smtClean="0">
                <a:solidFill>
                  <a:srgbClr val="0070C0"/>
                </a:solidFill>
              </a:rPr>
              <a:t>  del NBI di DTT: 5 </a:t>
            </a:r>
            <a:r>
              <a:rPr lang="en-US" b="1" dirty="0" err="1" smtClean="0">
                <a:solidFill>
                  <a:srgbClr val="0070C0"/>
                </a:solidFill>
              </a:rPr>
              <a:t>piani</a:t>
            </a:r>
            <a:r>
              <a:rPr lang="en-US" b="1" dirty="0" smtClean="0">
                <a:solidFill>
                  <a:srgbClr val="0070C0"/>
                </a:solidFill>
              </a:rPr>
              <a:t> da 400x800 mm</a:t>
            </a:r>
            <a:r>
              <a:rPr lang="en-US" b="1" baseline="30000" dirty="0" smtClean="0">
                <a:solidFill>
                  <a:srgbClr val="0070C0"/>
                </a:solidFill>
              </a:rPr>
              <a:t>2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energia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fascio</a:t>
            </a:r>
            <a:r>
              <a:rPr lang="en-US" b="1" dirty="0" smtClean="0">
                <a:solidFill>
                  <a:srgbClr val="0070C0"/>
                </a:solidFill>
              </a:rPr>
              <a:t> 500 </a:t>
            </a:r>
            <a:r>
              <a:rPr lang="en-US" b="1" dirty="0" err="1" smtClean="0">
                <a:solidFill>
                  <a:srgbClr val="0070C0"/>
                </a:solidFill>
              </a:rPr>
              <a:t>keV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potenze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estreme</a:t>
            </a:r>
            <a:r>
              <a:rPr lang="en-US" b="1" dirty="0" smtClean="0">
                <a:solidFill>
                  <a:srgbClr val="0070C0"/>
                </a:solidFill>
              </a:rPr>
              <a:t> da </a:t>
            </a:r>
            <a:r>
              <a:rPr lang="en-US" b="1" dirty="0" err="1" smtClean="0">
                <a:solidFill>
                  <a:srgbClr val="0070C0"/>
                </a:solidFill>
              </a:rPr>
              <a:t>dissipare</a:t>
            </a:r>
            <a:r>
              <a:rPr lang="en-US" b="1" dirty="0" smtClean="0">
                <a:solidFill>
                  <a:srgbClr val="0070C0"/>
                </a:solidFill>
              </a:rPr>
              <a:t> (5 MW) </a:t>
            </a:r>
            <a:r>
              <a:rPr lang="en-US" b="1" dirty="0" err="1" smtClean="0">
                <a:solidFill>
                  <a:srgbClr val="0070C0"/>
                </a:solidFill>
              </a:rPr>
              <a:t>attraverso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lunghi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canali</a:t>
            </a:r>
            <a:r>
              <a:rPr lang="en-US" b="1" dirty="0" smtClean="0">
                <a:solidFill>
                  <a:srgbClr val="0070C0"/>
                </a:solidFill>
              </a:rPr>
              <a:t> di </a:t>
            </a:r>
            <a:r>
              <a:rPr lang="en-US" b="1" dirty="0" err="1" smtClean="0">
                <a:solidFill>
                  <a:srgbClr val="0070C0"/>
                </a:solidFill>
              </a:rPr>
              <a:t>raffreddamento</a:t>
            </a:r>
            <a:r>
              <a:rPr lang="en-US" b="1" dirty="0" smtClean="0">
                <a:solidFill>
                  <a:srgbClr val="0070C0"/>
                </a:solidFill>
              </a:rPr>
              <a:t> di </a:t>
            </a:r>
            <a:r>
              <a:rPr lang="en-US" b="1" dirty="0" err="1" smtClean="0">
                <a:solidFill>
                  <a:srgbClr val="0070C0"/>
                </a:solidFill>
              </a:rPr>
              <a:t>sezione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ridotta</a:t>
            </a:r>
            <a:r>
              <a:rPr lang="en-US" b="1" dirty="0" smtClean="0">
                <a:solidFill>
                  <a:srgbClr val="0070C0"/>
                </a:solidFill>
              </a:rPr>
              <a:t> ( 2.5 x 2.5 mm</a:t>
            </a:r>
            <a:r>
              <a:rPr lang="en-US" b="1" baseline="30000" dirty="0" smtClean="0">
                <a:solidFill>
                  <a:srgbClr val="0070C0"/>
                </a:solidFill>
              </a:rPr>
              <a:t>2</a:t>
            </a:r>
            <a:r>
              <a:rPr lang="en-US" b="1" dirty="0" smtClean="0">
                <a:solidFill>
                  <a:srgbClr val="0070C0"/>
                </a:solidFill>
              </a:rPr>
              <a:t>)  </a:t>
            </a:r>
          </a:p>
          <a:p>
            <a:r>
              <a:rPr lang="en-US" dirty="0" err="1" smtClean="0"/>
              <a:t>realizzati</a:t>
            </a:r>
            <a:r>
              <a:rPr lang="en-US" dirty="0" smtClean="0"/>
              <a:t> </a:t>
            </a:r>
            <a:r>
              <a:rPr lang="en-US" dirty="0"/>
              <a:t>pre-</a:t>
            </a:r>
            <a:r>
              <a:rPr lang="en-US" dirty="0" err="1"/>
              <a:t>prototipi</a:t>
            </a:r>
            <a:r>
              <a:rPr lang="en-US" dirty="0"/>
              <a:t> in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distinte</a:t>
            </a:r>
            <a:r>
              <a:rPr lang="en-US" dirty="0"/>
              <a:t> </a:t>
            </a:r>
            <a:r>
              <a:rPr lang="en-US" dirty="0" err="1"/>
              <a:t>aziende</a:t>
            </a:r>
            <a:r>
              <a:rPr lang="en-US" dirty="0"/>
              <a:t> con </a:t>
            </a:r>
            <a:r>
              <a:rPr lang="en-US" dirty="0" err="1"/>
              <a:t>diversi</a:t>
            </a:r>
            <a:r>
              <a:rPr lang="en-US" dirty="0"/>
              <a:t> </a:t>
            </a:r>
            <a:r>
              <a:rPr lang="en-US" dirty="0" err="1"/>
              <a:t>materiali</a:t>
            </a:r>
            <a:r>
              <a:rPr lang="en-US" dirty="0"/>
              <a:t>:</a:t>
            </a:r>
          </a:p>
          <a:p>
            <a:r>
              <a:rPr lang="en-US" dirty="0"/>
              <a:t>EOS TURCU (</a:t>
            </a:r>
            <a:r>
              <a:rPr lang="en-US" dirty="0" err="1"/>
              <a:t>Finlandia</a:t>
            </a:r>
            <a:r>
              <a:rPr lang="en-US" dirty="0"/>
              <a:t>) EOS M400 per </a:t>
            </a:r>
            <a:r>
              <a:rPr lang="en-US" dirty="0" err="1"/>
              <a:t>CuCrZr</a:t>
            </a:r>
            <a:endParaRPr lang="en-US" dirty="0"/>
          </a:p>
          <a:p>
            <a:r>
              <a:rPr lang="en-US" dirty="0"/>
              <a:t>EOS Düsseldorf (Germania) EOS M290 per </a:t>
            </a:r>
            <a:r>
              <a:rPr lang="en-US" dirty="0" err="1"/>
              <a:t>CuCp</a:t>
            </a:r>
            <a:endParaRPr lang="en-US" dirty="0"/>
          </a:p>
          <a:p>
            <a:r>
              <a:rPr lang="en-US" dirty="0"/>
              <a:t>TRUMPF </a:t>
            </a:r>
            <a:r>
              <a:rPr lang="en-US" dirty="0" err="1"/>
              <a:t>Ditzingen</a:t>
            </a:r>
            <a:r>
              <a:rPr lang="en-US" dirty="0"/>
              <a:t> (Germania) TRMPF 5000 per </a:t>
            </a:r>
            <a:r>
              <a:rPr lang="en-US" dirty="0" smtClean="0"/>
              <a:t>Cu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altri</a:t>
            </a:r>
            <a:r>
              <a:rPr lang="en-US" dirty="0" smtClean="0"/>
              <a:t> </a:t>
            </a:r>
            <a:r>
              <a:rPr lang="en-US" dirty="0" err="1" smtClean="0"/>
              <a:t>contributi</a:t>
            </a:r>
            <a:r>
              <a:rPr lang="en-US" dirty="0" smtClean="0"/>
              <a:t> per</a:t>
            </a:r>
            <a:endParaRPr lang="en-US" dirty="0"/>
          </a:p>
          <a:p>
            <a:r>
              <a:rPr lang="en-US" dirty="0" smtClean="0"/>
              <a:t>DTT: </a:t>
            </a:r>
            <a:r>
              <a:rPr lang="en-US" dirty="0" err="1" smtClean="0"/>
              <a:t>componenti</a:t>
            </a:r>
            <a:r>
              <a:rPr lang="en-US" dirty="0" smtClean="0"/>
              <a:t> </a:t>
            </a:r>
            <a:r>
              <a:rPr lang="en-US" dirty="0" err="1" smtClean="0"/>
              <a:t>meccanici</a:t>
            </a:r>
            <a:r>
              <a:rPr lang="en-US" dirty="0" smtClean="0"/>
              <a:t> per ICRH, ECRH 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58" y="2796119"/>
            <a:ext cx="4319965" cy="38416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3640" y="6160015"/>
            <a:ext cx="1855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TRUMPF  pure Cu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4944" y="6176084"/>
            <a:ext cx="703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GB" b="1" dirty="0">
                <a:solidFill>
                  <a:schemeClr val="tx2"/>
                </a:solidFill>
                <a:latin typeface="Garamond" panose="02020404030301010803" pitchFamily="18" charset="0"/>
              </a:rPr>
              <a:t>DIAM (Development and Innovation on Additive Manufacturing – for metals: </a:t>
            </a:r>
            <a:r>
              <a:rPr lang="en-GB" b="1" i="1" dirty="0">
                <a:solidFill>
                  <a:schemeClr val="tx2"/>
                </a:solidFill>
                <a:latin typeface="Garamond" panose="02020404030301010803" pitchFamily="18" charset="0"/>
                <a:hlinkClick r:id="rId3"/>
              </a:rPr>
              <a:t>https://www.pd.infn.it/eng/diam</a:t>
            </a:r>
            <a:r>
              <a:rPr lang="en-GB" b="1" i="1" dirty="0" smtClean="0">
                <a:solidFill>
                  <a:schemeClr val="tx2"/>
                </a:solidFill>
                <a:latin typeface="Garamond" panose="02020404030301010803" pitchFamily="18" charset="0"/>
                <a:hlinkClick r:id="rId3"/>
              </a:rPr>
              <a:t>/</a:t>
            </a:r>
            <a:r>
              <a:rPr lang="en-GB" b="1" i="1" dirty="0" smtClean="0">
                <a:solidFill>
                  <a:schemeClr val="tx2"/>
                </a:solidFill>
                <a:latin typeface="Garamond" panose="02020404030301010803" pitchFamily="18" charset="0"/>
              </a:rPr>
              <a:t>)</a:t>
            </a:r>
            <a:endParaRPr lang="en-GB" b="1" i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766" y="2031999"/>
            <a:ext cx="3312824" cy="2270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591" y="4673913"/>
            <a:ext cx="4590686" cy="128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324" y="1792714"/>
            <a:ext cx="3176903" cy="27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8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8752"/>
            <a:ext cx="6096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2800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  <a:r>
              <a:rPr lang="en-GB" sz="2800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GB" sz="2800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</a:t>
            </a:r>
          </a:p>
          <a:p>
            <a:pPr lvl="0" algn="ctr" defTabSz="457200">
              <a:spcAft>
                <a:spcPts val="600"/>
              </a:spcAft>
              <a:defRPr/>
            </a:pPr>
            <a:r>
              <a:rPr lang="en-GB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</a:rPr>
              <a:t>A</a:t>
            </a:r>
            <a:r>
              <a:rPr lang="en-GB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</a:rPr>
              <a:t>dditive </a:t>
            </a:r>
            <a:r>
              <a:rPr lang="en-GB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</a:rPr>
              <a:t>M</a:t>
            </a:r>
            <a:r>
              <a:rPr lang="en-GB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</a:rPr>
              <a:t>anufacturing Technologies </a:t>
            </a:r>
            <a:r>
              <a:rPr lang="en-GB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</a:rPr>
              <a:t>for</a:t>
            </a:r>
            <a:r>
              <a:rPr lang="en-GB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GB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</a:rPr>
              <a:t>ISOL</a:t>
            </a:r>
            <a:r>
              <a:rPr lang="en-GB" b="1" kern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</a:rPr>
              <a:t> Systems</a:t>
            </a:r>
            <a:endParaRPr lang="en-US" b="1" kern="0" dirty="0">
              <a:ln w="12700" cmpd="sng">
                <a:solidFill>
                  <a:prstClr val="black"/>
                </a:solidFill>
                <a:prstDash val="solid"/>
              </a:ln>
              <a:solidFill>
                <a:srgbClr val="0070C0"/>
              </a:solidFill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330198" y="1115915"/>
            <a:ext cx="1099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LNL (A. </a:t>
            </a:r>
            <a:r>
              <a:rPr lang="en-US" dirty="0" err="1" smtClean="0"/>
              <a:t>Manzolaro</a:t>
            </a:r>
            <a:r>
              <a:rPr lang="en-US" dirty="0" smtClean="0"/>
              <a:t>)</a:t>
            </a:r>
            <a:endParaRPr lang="en-GB" dirty="0" smtClean="0"/>
          </a:p>
          <a:p>
            <a:r>
              <a:rPr lang="en-GB" dirty="0" err="1" smtClean="0"/>
              <a:t>Progetto</a:t>
            </a:r>
            <a:r>
              <a:rPr lang="en-GB" dirty="0" smtClean="0"/>
              <a:t> di R&amp;D per </a:t>
            </a:r>
            <a:r>
              <a:rPr lang="en-GB" dirty="0" err="1" smtClean="0"/>
              <a:t>realizzazione</a:t>
            </a:r>
            <a:r>
              <a:rPr lang="en-GB" dirty="0" smtClean="0"/>
              <a:t> di </a:t>
            </a:r>
            <a:r>
              <a:rPr lang="en-GB" dirty="0" err="1" smtClean="0"/>
              <a:t>bersagli</a:t>
            </a:r>
            <a:r>
              <a:rPr lang="en-GB" dirty="0" smtClean="0"/>
              <a:t> e </a:t>
            </a:r>
            <a:r>
              <a:rPr lang="en-GB" dirty="0" err="1" smtClean="0"/>
              <a:t>sorgenti</a:t>
            </a:r>
            <a:r>
              <a:rPr lang="en-GB" dirty="0" smtClean="0"/>
              <a:t> ISOL con la </a:t>
            </a:r>
            <a:r>
              <a:rPr lang="en-GB" dirty="0" err="1" smtClean="0"/>
              <a:t>manifattura</a:t>
            </a:r>
            <a:r>
              <a:rPr lang="en-GB" dirty="0" smtClean="0"/>
              <a:t> </a:t>
            </a:r>
            <a:r>
              <a:rPr lang="en-GB" dirty="0" err="1" smtClean="0"/>
              <a:t>additiva</a:t>
            </a:r>
            <a:r>
              <a:rPr lang="en-GB" dirty="0" smtClean="0"/>
              <a:t> </a:t>
            </a:r>
            <a:r>
              <a:rPr lang="en-GB" dirty="0" err="1" smtClean="0"/>
              <a:t>allo</a:t>
            </a:r>
            <a:r>
              <a:rPr lang="en-GB" dirty="0" smtClean="0"/>
              <a:t> </a:t>
            </a:r>
            <a:r>
              <a:rPr lang="en-GB" dirty="0" err="1" smtClean="0"/>
              <a:t>scopo</a:t>
            </a:r>
            <a:r>
              <a:rPr lang="en-GB" dirty="0" smtClean="0"/>
              <a:t> di </a:t>
            </a:r>
            <a:r>
              <a:rPr lang="en-GB" dirty="0" err="1" smtClean="0"/>
              <a:t>generare</a:t>
            </a:r>
            <a:r>
              <a:rPr lang="en-GB" dirty="0" smtClean="0"/>
              <a:t> </a:t>
            </a:r>
            <a:r>
              <a:rPr lang="en-GB" dirty="0" err="1" smtClean="0"/>
              <a:t>fasci</a:t>
            </a:r>
            <a:r>
              <a:rPr lang="en-GB" dirty="0" smtClean="0"/>
              <a:t> di </a:t>
            </a:r>
            <a:r>
              <a:rPr lang="en-GB" dirty="0" err="1" smtClean="0"/>
              <a:t>ioni</a:t>
            </a:r>
            <a:r>
              <a:rPr lang="en-GB" dirty="0" smtClean="0"/>
              <a:t> </a:t>
            </a:r>
            <a:r>
              <a:rPr lang="en-GB" dirty="0" err="1" smtClean="0"/>
              <a:t>radioattivi</a:t>
            </a:r>
            <a:r>
              <a:rPr lang="en-GB" dirty="0" smtClean="0"/>
              <a:t> di </a:t>
            </a:r>
            <a:r>
              <a:rPr lang="en-GB" dirty="0" err="1" smtClean="0"/>
              <a:t>altissima</a:t>
            </a:r>
            <a:r>
              <a:rPr lang="en-GB" dirty="0" smtClean="0"/>
              <a:t> </a:t>
            </a:r>
            <a:r>
              <a:rPr lang="en-GB" dirty="0" err="1" smtClean="0"/>
              <a:t>intensita</a:t>
            </a:r>
            <a:r>
              <a:rPr lang="en-GB" dirty="0" smtClean="0"/>
              <a:t>’   </a:t>
            </a:r>
            <a:endParaRPr lang="en-GB" dirty="0"/>
          </a:p>
        </p:txBody>
      </p:sp>
      <p:sp>
        <p:nvSpPr>
          <p:cNvPr id="5" name="CasellaDiTesto 9">
            <a:extLst>
              <a:ext uri="{FF2B5EF4-FFF2-40B4-BE49-F238E27FC236}">
                <a16:creationId xmlns:a16="http://schemas.microsoft.com/office/drawing/2014/main" id="{C4B7E101-AA53-4FF9-9654-E9B61876572B}"/>
              </a:ext>
            </a:extLst>
          </p:cNvPr>
          <p:cNvSpPr txBox="1"/>
          <p:nvPr/>
        </p:nvSpPr>
        <p:spPr>
          <a:xfrm>
            <a:off x="330198" y="2277975"/>
            <a:ext cx="4745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Additive Manufacturing </a:t>
            </a:r>
            <a:r>
              <a:rPr lang="it-IT" dirty="0"/>
              <a:t>of ceramic regular structures to </a:t>
            </a:r>
            <a:r>
              <a:rPr lang="it-IT" b="1" dirty="0"/>
              <a:t>maximize radiative heat transfer</a:t>
            </a:r>
            <a:r>
              <a:rPr lang="it-IT" dirty="0"/>
              <a:t> (this allows for an </a:t>
            </a:r>
            <a:r>
              <a:rPr lang="it-IT" u="sng" dirty="0"/>
              <a:t>increment of the primary beam intensity</a:t>
            </a:r>
            <a:r>
              <a:rPr lang="it-IT" dirty="0"/>
              <a:t>, that means </a:t>
            </a:r>
            <a:r>
              <a:rPr lang="it-IT" u="sng" dirty="0"/>
              <a:t>higher production rates</a:t>
            </a:r>
            <a:r>
              <a:rPr lang="it-IT" dirty="0"/>
              <a:t>) and to </a:t>
            </a:r>
            <a:r>
              <a:rPr lang="it-IT" b="1" dirty="0"/>
              <a:t>improve release properties. 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54" y="1855766"/>
            <a:ext cx="6195690" cy="2022354"/>
          </a:xfrm>
          <a:prstGeom prst="rect">
            <a:avLst/>
          </a:prstGeom>
        </p:spPr>
      </p:pic>
      <p:sp>
        <p:nvSpPr>
          <p:cNvPr id="7" name="CasellaDiTesto 14">
            <a:extLst>
              <a:ext uri="{FF2B5EF4-FFF2-40B4-BE49-F238E27FC236}">
                <a16:creationId xmlns:a16="http://schemas.microsoft.com/office/drawing/2014/main" id="{06419069-91AE-4833-B850-F340C8A65F52}"/>
              </a:ext>
            </a:extLst>
          </p:cNvPr>
          <p:cNvSpPr txBox="1"/>
          <p:nvPr/>
        </p:nvSpPr>
        <p:spPr>
          <a:xfrm>
            <a:off x="812799" y="4193654"/>
            <a:ext cx="4161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Additive Manufacturing </a:t>
            </a:r>
            <a:r>
              <a:rPr lang="it-IT" sz="2000" dirty="0"/>
              <a:t>of </a:t>
            </a:r>
            <a:r>
              <a:rPr lang="it-IT" sz="2000" b="1" dirty="0"/>
              <a:t>Ta</a:t>
            </a:r>
            <a:r>
              <a:rPr lang="it-IT" sz="2000" dirty="0"/>
              <a:t>, </a:t>
            </a:r>
            <a:r>
              <a:rPr lang="it-IT" sz="2000" b="1" dirty="0"/>
              <a:t>W</a:t>
            </a:r>
            <a:r>
              <a:rPr lang="it-IT" sz="2000" dirty="0"/>
              <a:t> and </a:t>
            </a:r>
            <a:r>
              <a:rPr lang="it-IT" sz="2000" b="1" dirty="0"/>
              <a:t>Mo</a:t>
            </a:r>
            <a:r>
              <a:rPr lang="it-IT" sz="2000" dirty="0"/>
              <a:t> Ion Source Components with complex shapes to </a:t>
            </a:r>
            <a:r>
              <a:rPr lang="it-IT" sz="2000" b="1" dirty="0"/>
              <a:t>improve the electron flux and consequently the ionization efficiency of the Plasma Ion Source. </a:t>
            </a:r>
            <a:endParaRPr lang="en-GB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662" y="4083855"/>
            <a:ext cx="4275938" cy="277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4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4">
            <a:extLst>
              <a:ext uri="{FF2B5EF4-FFF2-40B4-BE49-F238E27FC236}">
                <a16:creationId xmlns:a16="http://schemas.microsoft.com/office/drawing/2014/main" id="{72D12C90-98AD-3743-8B6B-FA0B656F8F40}"/>
              </a:ext>
            </a:extLst>
          </p:cNvPr>
          <p:cNvSpPr txBox="1"/>
          <p:nvPr/>
        </p:nvSpPr>
        <p:spPr>
          <a:xfrm>
            <a:off x="171450" y="1463760"/>
            <a:ext cx="4540074" cy="1015663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charset="2"/>
              <a:buChar char="Ø"/>
            </a:pPr>
            <a:endParaRPr lang="it-IT" sz="2000" dirty="0">
              <a:latin typeface="Times New Roman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S</a:t>
            </a:r>
            <a:r>
              <a:rPr lang="it-IT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ezioni </a:t>
            </a:r>
            <a:r>
              <a:rPr lang="it-IT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d’urto </a:t>
            </a:r>
            <a:r>
              <a:rPr lang="it-IT" sz="2000" dirty="0">
                <a:latin typeface="Times New Roman"/>
                <a:cs typeface="Times New Roman"/>
              </a:rPr>
              <a:t>di </a:t>
            </a:r>
            <a:r>
              <a:rPr lang="it-IT" sz="2000" dirty="0" smtClean="0">
                <a:latin typeface="Times New Roman"/>
                <a:cs typeface="Times New Roman"/>
              </a:rPr>
              <a:t>fusione piu’ elevate</a:t>
            </a:r>
            <a:endParaRPr lang="it-IT" sz="2000" dirty="0">
              <a:latin typeface="Times New Roman"/>
              <a:cs typeface="Times New Roman"/>
            </a:endParaRPr>
          </a:p>
          <a:p>
            <a:pPr algn="ctr"/>
            <a:endParaRPr lang="it-IT" sz="2000" dirty="0">
              <a:latin typeface="Times New Roman"/>
              <a:cs typeface="Times New Roman"/>
            </a:endParaRP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18B011E6-2E3C-D948-9828-F8405AE3DFF6}"/>
              </a:ext>
            </a:extLst>
          </p:cNvPr>
          <p:cNvSpPr txBox="1"/>
          <p:nvPr/>
        </p:nvSpPr>
        <p:spPr>
          <a:xfrm>
            <a:off x="4853777" y="1309871"/>
            <a:ext cx="7338223" cy="1323439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imes New Roman"/>
                <a:cs typeface="Times New Roman"/>
              </a:rPr>
              <a:t>Problematiche:</a:t>
            </a:r>
            <a:endParaRPr lang="it-IT" sz="2000" dirty="0">
              <a:latin typeface="Times New Roman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sz="2000" dirty="0" smtClean="0">
                <a:latin typeface="Times New Roman"/>
                <a:cs typeface="Times New Roman"/>
              </a:rPr>
              <a:t>Alto </a:t>
            </a:r>
            <a:r>
              <a:rPr lang="it-IT" sz="2000" dirty="0">
                <a:latin typeface="Times New Roman"/>
                <a:cs typeface="Times New Roman"/>
              </a:rPr>
              <a:t>grado di polarizzazione e alte densità </a:t>
            </a:r>
            <a:endParaRPr lang="it-IT" sz="2000" dirty="0" smtClean="0">
              <a:latin typeface="Times New Roman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Preparazione </a:t>
            </a:r>
            <a:r>
              <a:rPr lang="it-IT" sz="2000" dirty="0">
                <a:latin typeface="Times New Roman"/>
                <a:cs typeface="Times New Roman"/>
              </a:rPr>
              <a:t>del </a:t>
            </a:r>
            <a:r>
              <a:rPr lang="it-IT" sz="2000" dirty="0" smtClean="0">
                <a:latin typeface="Times New Roman"/>
                <a:cs typeface="Times New Roman"/>
              </a:rPr>
              <a:t>combustibile</a:t>
            </a:r>
            <a:endParaRPr lang="it-IT" sz="2000" dirty="0">
              <a:latin typeface="Times New Roman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Sopravvivenza della polarizzazione </a:t>
            </a:r>
            <a:r>
              <a:rPr lang="it-IT" sz="2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it-IT" sz="2000" dirty="0">
                <a:latin typeface="Times New Roman"/>
                <a:cs typeface="Times New Roman"/>
              </a:rPr>
              <a:t>nell’ambiente di </a:t>
            </a:r>
            <a:r>
              <a:rPr lang="it-IT" sz="2000" dirty="0" smtClean="0">
                <a:latin typeface="Times New Roman"/>
                <a:cs typeface="Times New Roman"/>
              </a:rPr>
              <a:t>fusione</a:t>
            </a:r>
            <a:endParaRPr lang="it-IT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268" y="961179"/>
            <a:ext cx="310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Ciullo</a:t>
            </a:r>
            <a:r>
              <a:rPr lang="en-US" dirty="0" smtClean="0"/>
              <a:t> (FE) &amp; M. </a:t>
            </a:r>
            <a:r>
              <a:rPr lang="en-US" dirty="0" err="1" smtClean="0"/>
              <a:t>Statera</a:t>
            </a:r>
            <a:r>
              <a:rPr lang="en-US" dirty="0" smtClean="0"/>
              <a:t> (MI)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12351" y="3038259"/>
            <a:ext cx="9761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latin typeface="Lucida Calligraphy"/>
                <a:cs typeface="Lucida Calligraphy"/>
              </a:rPr>
              <a:t>Prodotte molecole H</a:t>
            </a:r>
            <a:r>
              <a:rPr lang="de-DE" b="1" baseline="-25000" dirty="0" smtClean="0">
                <a:latin typeface="Lucida Calligraphy"/>
                <a:cs typeface="Lucida Calligraphy"/>
              </a:rPr>
              <a:t>2</a:t>
            </a:r>
            <a:r>
              <a:rPr lang="de-DE" dirty="0"/>
              <a:t>, </a:t>
            </a:r>
            <a:r>
              <a:rPr lang="de-DE" b="1" dirty="0">
                <a:latin typeface="Lucida Calligraphy"/>
                <a:cs typeface="Lucida Calligraphy"/>
              </a:rPr>
              <a:t>D</a:t>
            </a:r>
            <a:r>
              <a:rPr lang="de-DE" b="1" baseline="-25000" dirty="0">
                <a:latin typeface="Lucida Calligraphy"/>
                <a:cs typeface="Lucida Calligraphy"/>
              </a:rPr>
              <a:t>2</a:t>
            </a:r>
            <a:r>
              <a:rPr lang="de-DE" dirty="0"/>
              <a:t>, and </a:t>
            </a:r>
            <a:r>
              <a:rPr lang="de-DE" b="1" dirty="0">
                <a:latin typeface="Lucida Calligraphy"/>
                <a:cs typeface="Lucida Calligraphy"/>
              </a:rPr>
              <a:t>HD</a:t>
            </a:r>
            <a:r>
              <a:rPr lang="de-DE" dirty="0"/>
              <a:t> </a:t>
            </a:r>
            <a:r>
              <a:rPr lang="de-DE" dirty="0" smtClean="0"/>
              <a:t>ad alta polarizzazione ( </a:t>
            </a:r>
            <a:r>
              <a:rPr lang="de-DE" dirty="0"/>
              <a:t>P ~ 0.8 </a:t>
            </a:r>
            <a:r>
              <a:rPr lang="de-DE" dirty="0" smtClean="0"/>
              <a:t>)  </a:t>
            </a:r>
            <a:endParaRPr lang="de-DE" dirty="0"/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Campo magnetico di contenimento per il trasporto del combustibile : </a:t>
            </a:r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SC MgB</a:t>
            </a:r>
            <a:r>
              <a:rPr lang="it-IT" b="1" baseline="-25000" dirty="0" smtClean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2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014" y="3813047"/>
            <a:ext cx="3310786" cy="2481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432" y="3780321"/>
            <a:ext cx="4220069" cy="2650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607" y="6431237"/>
            <a:ext cx="2337659" cy="3310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06074" y="26126"/>
            <a:ext cx="1038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ENERGIA DA FUSIONE CON COMBUSTIBILE POLARIZZATO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5315" y="-89073"/>
            <a:ext cx="792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       EVOLUZIONE DEL MANDATO DI </a:t>
            </a:r>
            <a:r>
              <a:rPr lang="en-US" sz="3200" b="1" dirty="0" smtClean="0">
                <a:solidFill>
                  <a:srgbClr val="FF0000"/>
                </a:solidFill>
              </a:rPr>
              <a:t>INFN-E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049" y="365918"/>
            <a:ext cx="11429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B0F0"/>
                </a:solidFill>
              </a:rPr>
              <a:t>G. Ricco (coordinatore dal 2008 al 2012)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Articolazione </a:t>
            </a:r>
            <a:r>
              <a:rPr lang="it-IT" sz="2400" dirty="0"/>
              <a:t>in  settori programmatici</a:t>
            </a:r>
            <a:r>
              <a:rPr lang="it-IT" sz="2400" dirty="0" smtClean="0"/>
              <a:t>, </a:t>
            </a:r>
            <a:r>
              <a:rPr lang="it-IT" sz="2400" b="1" u="sng" dirty="0" smtClean="0"/>
              <a:t>tutti </a:t>
            </a:r>
            <a:r>
              <a:rPr lang="it-IT" sz="2400" b="1" u="sng" dirty="0"/>
              <a:t>relativi alla produzione  o alla utilizzazione della </a:t>
            </a:r>
            <a:r>
              <a:rPr lang="it-IT" sz="2400" b="1" u="sng" dirty="0" smtClean="0"/>
              <a:t>energia </a:t>
            </a:r>
            <a:r>
              <a:rPr lang="it-IT" sz="2400" b="1" u="sng" dirty="0"/>
              <a:t>n</a:t>
            </a:r>
            <a:r>
              <a:rPr lang="it-IT" sz="2400" b="1" u="sng" dirty="0" smtClean="0"/>
              <a:t>ucleare </a:t>
            </a:r>
            <a:r>
              <a:rPr lang="it-IT" sz="2400" b="1" u="sng" dirty="0"/>
              <a:t>da fissione o da </a:t>
            </a:r>
            <a:r>
              <a:rPr lang="it-IT" sz="2400" b="1" u="sng" dirty="0" smtClean="0"/>
              <a:t>fusione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Sottoprogetti inseriti </a:t>
            </a:r>
            <a:r>
              <a:rPr lang="it-IT" sz="2400" dirty="0"/>
              <a:t>nel Progetto Strategico INFN-E solo su iniziativa delle CSN o su proposta della G.E</a:t>
            </a:r>
            <a:r>
              <a:rPr lang="it-IT" sz="2400" dirty="0" smtClean="0"/>
              <a:t>. </a:t>
            </a:r>
            <a:endParaRPr lang="it-IT" sz="2400" dirty="0"/>
          </a:p>
          <a:p>
            <a:r>
              <a:rPr lang="it-IT" sz="2400" b="1" dirty="0" smtClean="0">
                <a:solidFill>
                  <a:srgbClr val="00B0F0"/>
                </a:solidFill>
              </a:rPr>
              <a:t>M</a:t>
            </a:r>
            <a:r>
              <a:rPr lang="it-IT" sz="2400" b="1" dirty="0">
                <a:solidFill>
                  <a:srgbClr val="00B0F0"/>
                </a:solidFill>
              </a:rPr>
              <a:t>. Ripani (coordinatore dal 2013 al 2020)</a:t>
            </a:r>
          </a:p>
          <a:p>
            <a:r>
              <a:rPr lang="it-IT" sz="2400" dirty="0"/>
              <a:t>Forum di discussione e </a:t>
            </a:r>
            <a:r>
              <a:rPr lang="it-IT" sz="2400" dirty="0" smtClean="0"/>
              <a:t>supporto allo sviluppo delle tecnologie </a:t>
            </a:r>
            <a:r>
              <a:rPr lang="it-IT" sz="2400" dirty="0"/>
              <a:t>per </a:t>
            </a:r>
            <a:r>
              <a:rPr lang="it-IT" sz="2400" dirty="0" smtClean="0"/>
              <a:t>le </a:t>
            </a:r>
            <a:r>
              <a:rPr lang="it-IT" sz="2400" dirty="0"/>
              <a:t>attività in ambito energia, </a:t>
            </a:r>
            <a:r>
              <a:rPr lang="it-IT" sz="2400" b="1" dirty="0"/>
              <a:t>anche quelle non direttamente </a:t>
            </a:r>
            <a:r>
              <a:rPr lang="it-IT" sz="2400" b="1" dirty="0" smtClean="0"/>
              <a:t>connesse alla fissione e fusione </a:t>
            </a:r>
            <a:r>
              <a:rPr lang="it-IT" sz="2400" dirty="0">
                <a:sym typeface="Wingdings" panose="05000000000000000000" pitchFamily="2" charset="2"/>
              </a:rPr>
              <a:t> forte sinergia con programmi nazionali e internazionali e con altri enti </a:t>
            </a:r>
            <a:r>
              <a:rPr lang="it-IT" sz="2400" dirty="0" smtClean="0">
                <a:sym typeface="Wingdings" panose="05000000000000000000" pitchFamily="2" charset="2"/>
              </a:rPr>
              <a:t>coinvolti</a:t>
            </a:r>
          </a:p>
          <a:p>
            <a:r>
              <a:rPr lang="it-IT" sz="2400" b="1" dirty="0" smtClean="0">
                <a:solidFill>
                  <a:srgbClr val="00B0F0"/>
                </a:solidFill>
              </a:rPr>
              <a:t>E. Nappi </a:t>
            </a:r>
            <a:r>
              <a:rPr lang="it-IT" sz="2400" b="1" dirty="0">
                <a:solidFill>
                  <a:srgbClr val="00B0F0"/>
                </a:solidFill>
              </a:rPr>
              <a:t>(coordinatore dal </a:t>
            </a:r>
            <a:r>
              <a:rPr lang="it-IT" sz="2400" b="1" dirty="0" smtClean="0">
                <a:solidFill>
                  <a:srgbClr val="00B0F0"/>
                </a:solidFill>
              </a:rPr>
              <a:t>2020 </a:t>
            </a:r>
            <a:r>
              <a:rPr lang="it-IT" sz="2400" b="1" dirty="0">
                <a:solidFill>
                  <a:srgbClr val="00B0F0"/>
                </a:solidFill>
              </a:rPr>
              <a:t>al </a:t>
            </a:r>
            <a:r>
              <a:rPr lang="it-IT" sz="2400" b="1" dirty="0" smtClean="0">
                <a:solidFill>
                  <a:srgbClr val="00B0F0"/>
                </a:solidFill>
              </a:rPr>
              <a:t>2023)</a:t>
            </a:r>
            <a:endParaRPr lang="it-IT" sz="2400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3" y="4893680"/>
            <a:ext cx="10406774" cy="1725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62683"/>
            <a:ext cx="270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Disposizione</a:t>
            </a:r>
            <a:r>
              <a:rPr lang="en-US" sz="2400" b="1" dirty="0"/>
              <a:t> 22331 </a:t>
            </a:r>
          </a:p>
          <a:p>
            <a:pPr algn="ctr"/>
            <a:r>
              <a:rPr lang="en-US" sz="2400" b="1" dirty="0"/>
              <a:t>del 21 </a:t>
            </a:r>
            <a:r>
              <a:rPr lang="en-US" sz="2400" b="1" dirty="0" err="1"/>
              <a:t>luglio</a:t>
            </a:r>
            <a:r>
              <a:rPr lang="en-US" sz="2400" b="1" dirty="0"/>
              <a:t> 2020</a:t>
            </a:r>
            <a:endParaRPr lang="en-GB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2366594" y="606344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9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DB2B022-C6C7-49B0-A202-0435EACF89F3}"/>
              </a:ext>
            </a:extLst>
          </p:cNvPr>
          <p:cNvGrpSpPr/>
          <p:nvPr/>
        </p:nvGrpSpPr>
        <p:grpSpPr>
          <a:xfrm>
            <a:off x="4239975" y="503191"/>
            <a:ext cx="7952025" cy="6178645"/>
            <a:chOff x="1443234" y="556274"/>
            <a:chExt cx="8727099" cy="6178645"/>
          </a:xfrm>
        </p:grpSpPr>
        <p:sp>
          <p:nvSpPr>
            <p:cNvPr id="2" name="Ovale 1"/>
            <p:cNvSpPr/>
            <p:nvPr/>
          </p:nvSpPr>
          <p:spPr bwMode="auto">
            <a:xfrm>
              <a:off x="1443234" y="606261"/>
              <a:ext cx="2759103" cy="166977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1" dirty="0" err="1">
                  <a:solidFill>
                    <a:srgbClr val="FF0000"/>
                  </a:solidFill>
                </a:rPr>
                <a:t>Ricerca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tecnologica</a:t>
              </a:r>
              <a:r>
                <a:rPr lang="en-US" b="1" dirty="0">
                  <a:solidFill>
                    <a:srgbClr val="FF0000"/>
                  </a:solidFill>
                </a:rPr>
                <a:t> di base 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b="1" dirty="0">
                  <a:solidFill>
                    <a:srgbClr val="006666"/>
                  </a:solidFill>
                </a:rPr>
                <a:t>(CSN3 e CSN5)</a:t>
              </a:r>
            </a:p>
          </p:txBody>
        </p:sp>
        <p:sp>
          <p:nvSpPr>
            <p:cNvPr id="3" name="Ovale 2"/>
            <p:cNvSpPr/>
            <p:nvPr/>
          </p:nvSpPr>
          <p:spPr bwMode="auto">
            <a:xfrm>
              <a:off x="3698507" y="5114688"/>
              <a:ext cx="4107766" cy="1620231"/>
            </a:xfrm>
            <a:prstGeom prst="ellipse">
              <a:avLst/>
            </a:prstGeom>
            <a:solidFill>
              <a:srgbClr val="DFE2B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6000" indent="-216000">
                <a:buFont typeface="Arial" panose="020B0604020202020204" pitchFamily="34" charset="0"/>
                <a:buChar char="•"/>
                <a:tabLst>
                  <a:tab pos="0" algn="l"/>
                  <a:tab pos="108000" algn="l"/>
                </a:tabLst>
              </a:pPr>
              <a:r>
                <a:rPr lang="it-IT" sz="1400" b="1" dirty="0">
                  <a:solidFill>
                    <a:srgbClr val="006666"/>
                  </a:solidFill>
                </a:rPr>
                <a:t>Ricerca finanziamento esterno (UE o altro)</a:t>
              </a:r>
            </a:p>
            <a:p>
              <a:pPr marL="216000" indent="-216000">
                <a:buFont typeface="Arial" panose="020B0604020202020204" pitchFamily="34" charset="0"/>
                <a:buChar char="•"/>
                <a:tabLst>
                  <a:tab pos="0" algn="l"/>
                  <a:tab pos="108000" algn="l"/>
                </a:tabLst>
              </a:pPr>
              <a:r>
                <a:rPr lang="it-IT" sz="1400" b="1" dirty="0">
                  <a:solidFill>
                    <a:srgbClr val="006666"/>
                  </a:solidFill>
                </a:rPr>
                <a:t>Collaborazione con l’industria</a:t>
              </a:r>
            </a:p>
            <a:p>
              <a:pPr marL="216000" indent="-216000">
                <a:buFont typeface="Arial" panose="020B0604020202020204" pitchFamily="34" charset="0"/>
                <a:buChar char="•"/>
                <a:tabLst>
                  <a:tab pos="0" algn="l"/>
                  <a:tab pos="108000" algn="l"/>
                </a:tabLst>
              </a:pPr>
              <a:r>
                <a:rPr lang="it-IT" sz="1400" b="1" dirty="0">
                  <a:solidFill>
                    <a:srgbClr val="006666"/>
                  </a:solidFill>
                </a:rPr>
                <a:t>Brevetti</a:t>
              </a:r>
            </a:p>
            <a:p>
              <a:pPr marL="216000" indent="-216000">
                <a:buFont typeface="Arial" panose="020B0604020202020204" pitchFamily="34" charset="0"/>
                <a:buChar char="•"/>
                <a:tabLst>
                  <a:tab pos="0" algn="l"/>
                  <a:tab pos="108000" algn="l"/>
                </a:tabLst>
              </a:pPr>
              <a:r>
                <a:rPr lang="it-IT" sz="1400" b="1" dirty="0" err="1">
                  <a:solidFill>
                    <a:srgbClr val="006666"/>
                  </a:solidFill>
                </a:rPr>
                <a:t>ecc</a:t>
              </a:r>
              <a:endParaRPr lang="it-IT" sz="1400" b="1" kern="0" dirty="0">
                <a:solidFill>
                  <a:srgbClr val="006666"/>
                </a:solidFill>
                <a:latin typeface="Comic Sans MS" pitchFamily="66" charset="0"/>
                <a:ea typeface="ＭＳ Ｐゴシック"/>
              </a:endParaRPr>
            </a:p>
          </p:txBody>
        </p:sp>
        <p:sp>
          <p:nvSpPr>
            <p:cNvPr id="4" name="Ovale 5"/>
            <p:cNvSpPr/>
            <p:nvPr/>
          </p:nvSpPr>
          <p:spPr bwMode="auto">
            <a:xfrm>
              <a:off x="4843130" y="2268400"/>
              <a:ext cx="2066406" cy="1908221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400" b="1" dirty="0">
                  <a:solidFill>
                    <a:srgbClr val="006666"/>
                  </a:solidFill>
                </a:rPr>
                <a:t>INFN-E</a:t>
              </a:r>
            </a:p>
          </p:txBody>
        </p:sp>
        <p:sp>
          <p:nvSpPr>
            <p:cNvPr id="5" name="Ovale 9"/>
            <p:cNvSpPr/>
            <p:nvPr/>
          </p:nvSpPr>
          <p:spPr bwMode="auto">
            <a:xfrm>
              <a:off x="7126308" y="960337"/>
              <a:ext cx="3044025" cy="166977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it-IT" sz="1600" b="1" dirty="0">
                  <a:solidFill>
                    <a:srgbClr val="FF0000"/>
                  </a:solidFill>
                </a:rPr>
                <a:t>Collaborazioni e Convenzioni con soggetti esterni</a:t>
              </a:r>
              <a:r>
                <a:rPr lang="it-IT" sz="1600" b="1" dirty="0">
                  <a:solidFill>
                    <a:srgbClr val="006666"/>
                  </a:solidFill>
                </a:rPr>
                <a:t> (industrie pubbliche e private, Euratom, altri Enti)</a:t>
              </a:r>
              <a:endParaRPr lang="en-US" sz="1600" b="1" dirty="0">
                <a:solidFill>
                  <a:srgbClr val="006666"/>
                </a:solidFill>
              </a:endParaRPr>
            </a:p>
          </p:txBody>
        </p:sp>
        <p:sp>
          <p:nvSpPr>
            <p:cNvPr id="6" name="Ovale 7"/>
            <p:cNvSpPr/>
            <p:nvPr/>
          </p:nvSpPr>
          <p:spPr bwMode="auto">
            <a:xfrm>
              <a:off x="4557272" y="556274"/>
              <a:ext cx="2352263" cy="1412281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1600" b="1" dirty="0" err="1">
                  <a:solidFill>
                    <a:srgbClr val="FF0000"/>
                  </a:solidFill>
                </a:rPr>
                <a:t>Idee</a:t>
              </a:r>
              <a:r>
                <a:rPr lang="en-US" sz="1600" b="1" dirty="0">
                  <a:solidFill>
                    <a:srgbClr val="FF0000"/>
                  </a:solidFill>
                </a:rPr>
                <a:t> e </a:t>
              </a:r>
              <a:r>
                <a:rPr lang="en-US" sz="1600" b="1" dirty="0" err="1">
                  <a:solidFill>
                    <a:srgbClr val="FF0000"/>
                  </a:solidFill>
                </a:rPr>
                <a:t>proposte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</a:rPr>
                <a:t>nuove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>
                  <a:solidFill>
                    <a:srgbClr val="006666"/>
                  </a:solidFill>
                </a:rPr>
                <a:t>orientate al </a:t>
              </a:r>
              <a:r>
                <a:rPr lang="en-US" sz="1600" b="1" dirty="0" err="1">
                  <a:solidFill>
                    <a:srgbClr val="006666"/>
                  </a:solidFill>
                </a:rPr>
                <a:t>settore</a:t>
              </a:r>
              <a:r>
                <a:rPr lang="en-US" sz="1600" b="1" dirty="0">
                  <a:solidFill>
                    <a:srgbClr val="006666"/>
                  </a:solidFill>
                </a:rPr>
                <a:t> </a:t>
              </a:r>
              <a:r>
                <a:rPr lang="en-US" sz="1600" b="1" dirty="0" err="1">
                  <a:solidFill>
                    <a:srgbClr val="006666"/>
                  </a:solidFill>
                </a:rPr>
                <a:t>specifico</a:t>
              </a:r>
              <a:endParaRPr lang="en-US" sz="1600" b="1" dirty="0">
                <a:solidFill>
                  <a:srgbClr val="006666"/>
                </a:solidFill>
              </a:endParaRPr>
            </a:p>
          </p:txBody>
        </p:sp>
        <p:sp>
          <p:nvSpPr>
            <p:cNvPr id="7" name="Ovale 1"/>
            <p:cNvSpPr/>
            <p:nvPr/>
          </p:nvSpPr>
          <p:spPr bwMode="auto">
            <a:xfrm>
              <a:off x="1443234" y="2561499"/>
              <a:ext cx="2759103" cy="166977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b="1" dirty="0">
                  <a:solidFill>
                    <a:srgbClr val="FF0000"/>
                  </a:solidFill>
                </a:rPr>
                <a:t>INFN- </a:t>
              </a:r>
              <a:r>
                <a:rPr lang="en-US" sz="2000" b="1" dirty="0" err="1">
                  <a:solidFill>
                    <a:srgbClr val="FF0000"/>
                  </a:solidFill>
                </a:rPr>
                <a:t>Acceleratori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Up-Down Arrow 7"/>
            <p:cNvSpPr/>
            <p:nvPr/>
          </p:nvSpPr>
          <p:spPr>
            <a:xfrm rot="18474152">
              <a:off x="4361188" y="1363242"/>
              <a:ext cx="231439" cy="1862297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Up-Down Arrow 8"/>
            <p:cNvSpPr/>
            <p:nvPr/>
          </p:nvSpPr>
          <p:spPr>
            <a:xfrm>
              <a:off x="5690106" y="1781053"/>
              <a:ext cx="210605" cy="947908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Up-Down Arrow 9"/>
            <p:cNvSpPr/>
            <p:nvPr/>
          </p:nvSpPr>
          <p:spPr>
            <a:xfrm rot="16200000">
              <a:off x="4461943" y="2890734"/>
              <a:ext cx="190657" cy="963011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Up-Down Arrow 10"/>
            <p:cNvSpPr/>
            <p:nvPr/>
          </p:nvSpPr>
          <p:spPr>
            <a:xfrm rot="3041541">
              <a:off x="6913621" y="1904471"/>
              <a:ext cx="208600" cy="1256348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Left-Right Arrow Callout 11"/>
            <p:cNvSpPr/>
            <p:nvPr/>
          </p:nvSpPr>
          <p:spPr>
            <a:xfrm rot="5400000">
              <a:off x="5128873" y="4218759"/>
              <a:ext cx="1337657" cy="823999"/>
            </a:xfrm>
            <a:prstGeom prst="leftRightArrowCallou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65002" y="4296395"/>
              <a:ext cx="8226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CNTT</a:t>
              </a:r>
            </a:p>
            <a:p>
              <a:r>
                <a:rPr lang="en-US" sz="1800" dirty="0">
                  <a:solidFill>
                    <a:srgbClr val="FF0000"/>
                  </a:solidFill>
                </a:rPr>
                <a:t> DSR</a:t>
              </a:r>
              <a:endParaRPr lang="en-GB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DED4F8A-E6C7-45F2-9696-743BA0252042}"/>
              </a:ext>
            </a:extLst>
          </p:cNvPr>
          <p:cNvSpPr txBox="1"/>
          <p:nvPr/>
        </p:nvSpPr>
        <p:spPr>
          <a:xfrm>
            <a:off x="-99424" y="780825"/>
            <a:ext cx="4589954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dirty="0" smtClean="0"/>
              <a:t>Tecnologie </a:t>
            </a:r>
            <a:r>
              <a:rPr lang="it-IT" sz="2000" dirty="0"/>
              <a:t>per la fusione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dirty="0" smtClean="0"/>
              <a:t>Fisica e tecnologie della fissione</a:t>
            </a:r>
          </a:p>
          <a:p>
            <a:pPr lvl="1"/>
            <a:r>
              <a:rPr lang="it-IT" sz="2400" kern="0" dirty="0" smtClean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+</a:t>
            </a:r>
            <a:endParaRPr lang="it-IT" sz="2400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70C0"/>
                </a:solidFill>
              </a:rPr>
              <a:t>Misure e controlli nucleari </a:t>
            </a:r>
            <a:r>
              <a:rPr lang="it-IT" sz="2000" b="1" dirty="0" smtClean="0">
                <a:solidFill>
                  <a:srgbClr val="0070C0"/>
                </a:solidFill>
              </a:rPr>
              <a:t> (sicurezza </a:t>
            </a:r>
            <a:r>
              <a:rPr lang="it-IT" sz="2000" b="1" dirty="0">
                <a:solidFill>
                  <a:srgbClr val="0070C0"/>
                </a:solidFill>
              </a:rPr>
              <a:t>e sorveglianza rifiuti e impianti nucleari)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70C0"/>
                </a:solidFill>
              </a:rPr>
              <a:t>A</a:t>
            </a:r>
            <a:r>
              <a:rPr lang="it-IT" sz="2000" b="1" dirty="0" smtClean="0">
                <a:solidFill>
                  <a:srgbClr val="0070C0"/>
                </a:solidFill>
              </a:rPr>
              <a:t>ttività </a:t>
            </a:r>
            <a:r>
              <a:rPr lang="it-IT" sz="2000" b="1" dirty="0">
                <a:solidFill>
                  <a:srgbClr val="0070C0"/>
                </a:solidFill>
              </a:rPr>
              <a:t>di «scouting» verso fondi esterni, in particolare </a:t>
            </a:r>
            <a:r>
              <a:rPr lang="it-IT" sz="2000" b="1" dirty="0" smtClean="0">
                <a:solidFill>
                  <a:srgbClr val="0070C0"/>
                </a:solidFill>
              </a:rPr>
              <a:t>Euratom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b="1" dirty="0" smtClean="0">
                <a:solidFill>
                  <a:srgbClr val="0070C0"/>
                </a:solidFill>
              </a:rPr>
              <a:t>Formazione </a:t>
            </a:r>
            <a:r>
              <a:rPr lang="it-IT" sz="2000" b="1" dirty="0">
                <a:solidFill>
                  <a:srgbClr val="0070C0"/>
                </a:solidFill>
              </a:rPr>
              <a:t>(AdR e partecipazione </a:t>
            </a:r>
            <a:r>
              <a:rPr lang="it-IT" sz="2000" b="1" dirty="0" smtClean="0">
                <a:solidFill>
                  <a:srgbClr val="0070C0"/>
                </a:solidFill>
              </a:rPr>
              <a:t>a call </a:t>
            </a:r>
            <a:r>
              <a:rPr lang="it-IT" sz="2000" b="1" dirty="0">
                <a:solidFill>
                  <a:srgbClr val="0070C0"/>
                </a:solidFill>
              </a:rPr>
              <a:t>nazionali e internazionali </a:t>
            </a:r>
            <a:r>
              <a:rPr lang="it-IT" sz="2000" b="1" dirty="0" smtClean="0">
                <a:solidFill>
                  <a:srgbClr val="0070C0"/>
                </a:solidFill>
              </a:rPr>
              <a:t>per training</a:t>
            </a:r>
            <a:r>
              <a:rPr lang="it-IT" sz="2000" b="1" dirty="0">
                <a:solidFill>
                  <a:srgbClr val="0070C0"/>
                </a:solidFill>
              </a:rPr>
              <a:t>) 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it-IT" b="1" dirty="0">
              <a:solidFill>
                <a:srgbClr val="0070C0"/>
              </a:solidFill>
            </a:endParaRPr>
          </a:p>
          <a:p>
            <a:pPr lvl="1"/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Strutture coinvolte: </a:t>
            </a:r>
          </a:p>
          <a:p>
            <a:pPr marL="182563" lvl="0" indent="-182563" eaLnBrk="0" hangingPunct="0">
              <a:spcBef>
                <a:spcPct val="20000"/>
              </a:spcBef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	BA, FE, GE, LNF, LNL, LNS, MI, MIB, NA, PD, PV, Roma </a:t>
            </a:r>
            <a:r>
              <a:rPr lang="en-US" sz="2000" kern="0" dirty="0" smtClean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2,TIFPA</a:t>
            </a:r>
          </a:p>
          <a:p>
            <a:pPr marL="182563" lvl="0" indent="-182563" eaLnBrk="0" hangingPunct="0">
              <a:spcBef>
                <a:spcPct val="20000"/>
              </a:spcBef>
            </a:pPr>
            <a:r>
              <a:rPr lang="en-US" sz="2000" kern="0" dirty="0" smtClean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   </a:t>
            </a: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    </a:t>
            </a:r>
            <a:r>
              <a:rPr lang="en-US" sz="2000" kern="0" dirty="0" smtClean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30 FTE </a:t>
            </a:r>
            <a:r>
              <a:rPr lang="en-US" sz="2000" kern="0" dirty="0" err="1" smtClean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nel</a:t>
            </a:r>
            <a:r>
              <a:rPr lang="en-US" sz="2000" kern="0" dirty="0" smtClean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 2021</a:t>
            </a:r>
            <a:endParaRPr lang="en-US" sz="2000" kern="0" dirty="0">
              <a:solidFill>
                <a:srgbClr val="000000"/>
              </a:solidFill>
              <a:latin typeface="Comic Sans MS" pitchFamily="66" charset="0"/>
              <a:ea typeface="ＭＳ Ｐゴシック"/>
            </a:endParaRPr>
          </a:p>
          <a:p>
            <a:pPr marL="182563" lvl="0" indent="-182563" eaLnBrk="0" hangingPunct="0">
              <a:spcBef>
                <a:spcPct val="20000"/>
              </a:spcBef>
            </a:pPr>
            <a:endParaRPr lang="en-US" sz="2000" kern="0" dirty="0">
              <a:solidFill>
                <a:srgbClr val="000000"/>
              </a:solidFill>
              <a:latin typeface="Comic Sans MS" pitchFamily="66" charset="0"/>
              <a:ea typeface="ＭＳ Ｐゴシック"/>
            </a:endParaRPr>
          </a:p>
          <a:p>
            <a:pPr lvl="1"/>
            <a:endParaRPr lang="it-IT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it-IT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it-IT" dirty="0">
              <a:sym typeface="Wingdings" panose="05000000000000000000" pitchFamily="2" charset="2"/>
            </a:endParaRPr>
          </a:p>
          <a:p>
            <a:endParaRPr lang="it-IT" dirty="0">
              <a:sym typeface="Wingdings" panose="05000000000000000000" pitchFamily="2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5814" y="-20029"/>
            <a:ext cx="4529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Attivita’ bottom-up di INFN-E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28600" y="448056"/>
            <a:ext cx="1158544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MICADO </a:t>
            </a:r>
            <a:r>
              <a:rPr lang="en-US" b="1" u="sng" dirty="0"/>
              <a:t>(Measurement and Instrumentation for Cleaning And Decommissioning Operations)</a:t>
            </a:r>
          </a:p>
          <a:p>
            <a:r>
              <a:rPr lang="en-US" dirty="0" err="1"/>
              <a:t>Caratterizzazione</a:t>
            </a:r>
            <a:r>
              <a:rPr lang="en-US" dirty="0"/>
              <a:t>, </a:t>
            </a:r>
            <a:r>
              <a:rPr lang="en-US" dirty="0" err="1"/>
              <a:t>classificazione</a:t>
            </a:r>
            <a:r>
              <a:rPr lang="en-US" dirty="0"/>
              <a:t>, </a:t>
            </a:r>
            <a:r>
              <a:rPr lang="en-US" dirty="0" err="1"/>
              <a:t>monitoraggio</a:t>
            </a:r>
            <a:r>
              <a:rPr lang="en-US" dirty="0"/>
              <a:t> e </a:t>
            </a:r>
            <a:r>
              <a:rPr lang="en-US" dirty="0" err="1"/>
              <a:t>archiviazione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da </a:t>
            </a:r>
            <a:r>
              <a:rPr lang="en-US" dirty="0" err="1"/>
              <a:t>Radwaste</a:t>
            </a:r>
            <a:endParaRPr lang="en-US" dirty="0"/>
          </a:p>
          <a:p>
            <a:r>
              <a:rPr lang="en-US" dirty="0"/>
              <a:t>Bando UE da 4.5 </a:t>
            </a:r>
            <a:r>
              <a:rPr lang="en-US" dirty="0" err="1" smtClean="0"/>
              <a:t>Meuro</a:t>
            </a:r>
            <a:r>
              <a:rPr lang="en-US" dirty="0" smtClean="0"/>
              <a:t>:   </a:t>
            </a:r>
            <a:r>
              <a:rPr lang="en-US" dirty="0"/>
              <a:t>LNS (217 </a:t>
            </a:r>
            <a:r>
              <a:rPr lang="en-US" dirty="0" err="1"/>
              <a:t>kEuro</a:t>
            </a:r>
            <a:r>
              <a:rPr lang="en-US" dirty="0" smtClean="0"/>
              <a:t>);  </a:t>
            </a:r>
            <a:r>
              <a:rPr lang="en-US" dirty="0" err="1" smtClean="0"/>
              <a:t>durata</a:t>
            </a:r>
            <a:r>
              <a:rPr lang="en-US" dirty="0" smtClean="0"/>
              <a:t> 3 </a:t>
            </a:r>
            <a:r>
              <a:rPr lang="en-US" dirty="0" err="1"/>
              <a:t>anni</a:t>
            </a:r>
            <a:r>
              <a:rPr lang="en-US" dirty="0"/>
              <a:t> 2019-2022 (</a:t>
            </a:r>
            <a:r>
              <a:rPr lang="en-US" dirty="0" err="1"/>
              <a:t>sviluppo</a:t>
            </a:r>
            <a:r>
              <a:rPr lang="en-US" dirty="0"/>
              <a:t> </a:t>
            </a:r>
            <a:r>
              <a:rPr lang="en-US" dirty="0" err="1"/>
              <a:t>sensori</a:t>
            </a:r>
            <a:r>
              <a:rPr lang="en-US" dirty="0"/>
              <a:t> gamma e </a:t>
            </a:r>
            <a:r>
              <a:rPr lang="en-US" dirty="0" err="1"/>
              <a:t>neutroni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  <a:p>
            <a:r>
              <a:rPr lang="en-US" b="1" u="sng" dirty="0"/>
              <a:t>PREDIS (PRE-</a:t>
            </a:r>
            <a:r>
              <a:rPr lang="en-US" b="1" u="sng" dirty="0" err="1"/>
              <a:t>DISposal</a:t>
            </a:r>
            <a:r>
              <a:rPr lang="en-US" b="1" u="sng" dirty="0"/>
              <a:t> management of radioactive waste) </a:t>
            </a:r>
            <a:endParaRPr lang="en-US" b="1" u="sng" dirty="0" smtClean="0"/>
          </a:p>
          <a:p>
            <a:r>
              <a:rPr lang="en-US" dirty="0"/>
              <a:t>B</a:t>
            </a:r>
            <a:r>
              <a:rPr lang="en-US" dirty="0" smtClean="0"/>
              <a:t>ando </a:t>
            </a:r>
            <a:r>
              <a:rPr lang="en-US" dirty="0"/>
              <a:t>EURATOM 2019 </a:t>
            </a:r>
            <a:r>
              <a:rPr lang="en-US" dirty="0" smtClean="0"/>
              <a:t>per 14 </a:t>
            </a:r>
            <a:r>
              <a:rPr lang="en-US" dirty="0" err="1" smtClean="0"/>
              <a:t>Meuro</a:t>
            </a:r>
            <a:r>
              <a:rPr lang="en-US" dirty="0" smtClean="0"/>
              <a:t>, 47 </a:t>
            </a:r>
            <a:r>
              <a:rPr lang="en-US" dirty="0"/>
              <a:t>partners </a:t>
            </a:r>
            <a:endParaRPr lang="en-US" dirty="0" smtClean="0"/>
          </a:p>
          <a:p>
            <a:r>
              <a:rPr lang="en-US" dirty="0" smtClean="0"/>
              <a:t>INFN </a:t>
            </a:r>
            <a:r>
              <a:rPr lang="en-US" dirty="0"/>
              <a:t>– NA (</a:t>
            </a:r>
            <a:r>
              <a:rPr lang="en-US" dirty="0" err="1"/>
              <a:t>elettronica</a:t>
            </a:r>
            <a:r>
              <a:rPr lang="en-US" dirty="0"/>
              <a:t> smart); LNS (</a:t>
            </a:r>
            <a:r>
              <a:rPr lang="en-US" dirty="0" err="1"/>
              <a:t>rivelatori</a:t>
            </a:r>
            <a:r>
              <a:rPr lang="en-US" dirty="0"/>
              <a:t>); PD (</a:t>
            </a:r>
            <a:r>
              <a:rPr lang="en-US" dirty="0" err="1"/>
              <a:t>tomografia</a:t>
            </a:r>
            <a:r>
              <a:rPr lang="en-US" dirty="0"/>
              <a:t> </a:t>
            </a:r>
            <a:r>
              <a:rPr lang="en-US" dirty="0" err="1"/>
              <a:t>muonica</a:t>
            </a:r>
            <a:r>
              <a:rPr lang="en-US" dirty="0" smtClean="0"/>
              <a:t>), quota INFN: </a:t>
            </a:r>
            <a:r>
              <a:rPr lang="en-US" dirty="0"/>
              <a:t>166 </a:t>
            </a:r>
            <a:r>
              <a:rPr lang="en-US" dirty="0" err="1"/>
              <a:t>kEuro</a:t>
            </a:r>
            <a:r>
              <a:rPr lang="en-US" dirty="0"/>
              <a:t> </a:t>
            </a:r>
          </a:p>
          <a:p>
            <a:r>
              <a:rPr lang="en-US" dirty="0" err="1" smtClean="0"/>
              <a:t>durata</a:t>
            </a:r>
            <a:r>
              <a:rPr lang="en-US" dirty="0" smtClean="0"/>
              <a:t> </a:t>
            </a:r>
            <a:r>
              <a:rPr lang="en-US" dirty="0"/>
              <a:t>4 </a:t>
            </a:r>
            <a:r>
              <a:rPr lang="en-US" dirty="0" err="1"/>
              <a:t>anni</a:t>
            </a:r>
            <a:r>
              <a:rPr lang="en-US" dirty="0"/>
              <a:t> da 1 sett. 2020  </a:t>
            </a:r>
          </a:p>
          <a:p>
            <a:endParaRPr lang="en-US" dirty="0"/>
          </a:p>
          <a:p>
            <a:r>
              <a:rPr lang="en-US" b="1" u="sng" dirty="0"/>
              <a:t>CLEANDEM (Cyber physical Equipment for </a:t>
            </a:r>
            <a:r>
              <a:rPr lang="en-US" b="1" u="sng" dirty="0" err="1"/>
              <a:t>unmAnned</a:t>
            </a:r>
            <a:r>
              <a:rPr lang="en-US" b="1" u="sng" dirty="0"/>
              <a:t> Nuclear Decommissioning Measurements) </a:t>
            </a:r>
            <a:endParaRPr lang="en-US" b="1" u="sng" dirty="0" smtClean="0"/>
          </a:p>
          <a:p>
            <a:r>
              <a:rPr lang="en-US" dirty="0" err="1" smtClean="0"/>
              <a:t>Misure</a:t>
            </a:r>
            <a:r>
              <a:rPr lang="en-US" dirty="0" smtClean="0"/>
              <a:t> </a:t>
            </a:r>
            <a:r>
              <a:rPr lang="en-US" dirty="0" err="1"/>
              <a:t>robotizzate</a:t>
            </a:r>
            <a:r>
              <a:rPr lang="en-US" dirty="0"/>
              <a:t> con piccolo </a:t>
            </a:r>
            <a:r>
              <a:rPr lang="en-US" dirty="0" err="1"/>
              <a:t>veicoli</a:t>
            </a:r>
            <a:r>
              <a:rPr lang="en-US" dirty="0"/>
              <a:t> </a:t>
            </a:r>
            <a:r>
              <a:rPr lang="en-US" dirty="0" err="1"/>
              <a:t>autonomi</a:t>
            </a:r>
            <a:r>
              <a:rPr lang="en-US" dirty="0"/>
              <a:t> </a:t>
            </a:r>
          </a:p>
          <a:p>
            <a:r>
              <a:rPr lang="en-US" dirty="0"/>
              <a:t>Bando EURATOM 2019  </a:t>
            </a:r>
            <a:r>
              <a:rPr lang="en-US" dirty="0" smtClean="0"/>
              <a:t>per 3.4 </a:t>
            </a:r>
            <a:r>
              <a:rPr lang="en-US" dirty="0" err="1" smtClean="0"/>
              <a:t>Meuro</a:t>
            </a:r>
            <a:r>
              <a:rPr lang="en-US" dirty="0" smtClean="0"/>
              <a:t>,  </a:t>
            </a:r>
            <a:r>
              <a:rPr lang="en-US" dirty="0"/>
              <a:t>11 partners </a:t>
            </a:r>
            <a:endParaRPr lang="en-US" dirty="0" smtClean="0"/>
          </a:p>
          <a:p>
            <a:r>
              <a:rPr lang="en-US" dirty="0" smtClean="0"/>
              <a:t>INFN </a:t>
            </a:r>
            <a:r>
              <a:rPr lang="en-US" dirty="0"/>
              <a:t> </a:t>
            </a:r>
            <a:r>
              <a:rPr lang="en-US" dirty="0" smtClean="0"/>
              <a:t>- PD (</a:t>
            </a:r>
            <a:r>
              <a:rPr lang="en-US" dirty="0" err="1" smtClean="0"/>
              <a:t>simulazioni</a:t>
            </a:r>
            <a:r>
              <a:rPr lang="en-US" dirty="0" smtClean="0"/>
              <a:t> </a:t>
            </a:r>
            <a:r>
              <a:rPr lang="en-US" dirty="0"/>
              <a:t>e test </a:t>
            </a:r>
            <a:r>
              <a:rPr lang="en-US" dirty="0" smtClean="0"/>
              <a:t>gamma/n); </a:t>
            </a:r>
            <a:r>
              <a:rPr lang="en-US" dirty="0"/>
              <a:t>LNS (</a:t>
            </a:r>
            <a:r>
              <a:rPr lang="en-US" dirty="0" err="1" smtClean="0"/>
              <a:t>rivelatori</a:t>
            </a:r>
            <a:r>
              <a:rPr lang="en-US" dirty="0" smtClean="0"/>
              <a:t> </a:t>
            </a:r>
            <a:r>
              <a:rPr lang="en-US" dirty="0"/>
              <a:t>gamma e </a:t>
            </a:r>
            <a:r>
              <a:rPr lang="en-US" dirty="0" err="1" smtClean="0"/>
              <a:t>neutroni</a:t>
            </a:r>
            <a:r>
              <a:rPr lang="en-US" dirty="0" smtClean="0"/>
              <a:t>); GE (</a:t>
            </a:r>
            <a:r>
              <a:rPr lang="en-US" dirty="0" err="1" smtClean="0"/>
              <a:t>elettronica</a:t>
            </a:r>
            <a:r>
              <a:rPr lang="en-US" dirty="0" smtClean="0"/>
              <a:t> </a:t>
            </a:r>
            <a:r>
              <a:rPr lang="en-US" dirty="0"/>
              <a:t>per </a:t>
            </a:r>
            <a:r>
              <a:rPr lang="en-US" dirty="0" err="1"/>
              <a:t>rivelatori</a:t>
            </a:r>
            <a:r>
              <a:rPr lang="en-US" dirty="0"/>
              <a:t>) 254 </a:t>
            </a:r>
            <a:r>
              <a:rPr lang="en-US" dirty="0" err="1" smtClean="0"/>
              <a:t>kEuro</a:t>
            </a:r>
            <a:r>
              <a:rPr lang="en-US" dirty="0" smtClean="0"/>
              <a:t>; </a:t>
            </a:r>
            <a:r>
              <a:rPr lang="en-US" dirty="0" err="1" smtClean="0"/>
              <a:t>durata</a:t>
            </a:r>
            <a:r>
              <a:rPr lang="en-US" dirty="0" smtClean="0"/>
              <a:t> </a:t>
            </a:r>
            <a:r>
              <a:rPr lang="en-US" dirty="0"/>
              <a:t>3 </a:t>
            </a:r>
            <a:r>
              <a:rPr lang="en-US" dirty="0" err="1"/>
              <a:t>anni</a:t>
            </a:r>
            <a:r>
              <a:rPr lang="en-US" dirty="0"/>
              <a:t> da 1 </a:t>
            </a:r>
            <a:r>
              <a:rPr lang="en-US" dirty="0" err="1"/>
              <a:t>marzo</a:t>
            </a:r>
            <a:r>
              <a:rPr lang="en-US" dirty="0"/>
              <a:t> 2021</a:t>
            </a:r>
          </a:p>
          <a:p>
            <a:endParaRPr lang="en-US" dirty="0"/>
          </a:p>
          <a:p>
            <a:r>
              <a:rPr lang="en-US" b="1" u="sng" dirty="0"/>
              <a:t>GAVIX (grant UK, </a:t>
            </a:r>
            <a:r>
              <a:rPr lang="en-US" b="1" u="sng" dirty="0" err="1"/>
              <a:t>programma</a:t>
            </a:r>
            <a:r>
              <a:rPr lang="en-US" b="1" u="sng" dirty="0"/>
              <a:t> Innovate </a:t>
            </a:r>
            <a:r>
              <a:rPr lang="en-US" b="1" u="sng" dirty="0" smtClean="0"/>
              <a:t>UK, 2020)</a:t>
            </a:r>
          </a:p>
          <a:p>
            <a:r>
              <a:rPr lang="en-US" dirty="0"/>
              <a:t>Fully automatic sorting system for radioactive waste </a:t>
            </a:r>
            <a:r>
              <a:rPr lang="en-US" dirty="0" smtClean="0"/>
              <a:t>LNS </a:t>
            </a:r>
            <a:r>
              <a:rPr lang="en-US" dirty="0"/>
              <a:t>15.5 </a:t>
            </a:r>
            <a:r>
              <a:rPr lang="en-US" dirty="0" err="1"/>
              <a:t>kPounds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/>
              <a:t>consulenza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tavola</a:t>
            </a:r>
            <a:r>
              <a:rPr lang="en-US" dirty="0"/>
              <a:t> di </a:t>
            </a:r>
            <a:r>
              <a:rPr lang="en-US" dirty="0" err="1"/>
              <a:t>sensori</a:t>
            </a:r>
            <a:r>
              <a:rPr lang="en-US" dirty="0"/>
              <a:t> gamma  </a:t>
            </a:r>
            <a:endParaRPr lang="en-US" dirty="0" smtClean="0"/>
          </a:p>
          <a:p>
            <a:endParaRPr lang="en-US" dirty="0"/>
          </a:p>
          <a:p>
            <a:pPr>
              <a:buClr>
                <a:srgbClr val="F0A22E"/>
              </a:buClr>
            </a:pPr>
            <a:r>
              <a:rPr lang="en-GB" b="1" u="sng" dirty="0"/>
              <a:t>MANTRAS (Medical Applications, Nuclear Technologies, Radioprotection and </a:t>
            </a:r>
            <a:r>
              <a:rPr lang="en-GB" b="1" u="sng" dirty="0" smtClean="0"/>
              <a:t>Safety)</a:t>
            </a:r>
            <a:endParaRPr lang="it-IT" b="1" dirty="0">
              <a:solidFill>
                <a:srgbClr val="4E3B30"/>
              </a:solidFill>
              <a:cs typeface="Arial" panose="020B0604020202020204" pitchFamily="34" charset="0"/>
            </a:endParaRPr>
          </a:p>
          <a:p>
            <a:pPr>
              <a:buClr>
                <a:srgbClr val="F0A22E"/>
              </a:buClr>
            </a:pPr>
            <a:r>
              <a:rPr lang="it-IT" dirty="0" smtClean="0">
                <a:solidFill>
                  <a:srgbClr val="4E3B30"/>
                </a:solidFill>
                <a:cs typeface="Arial" panose="020B0604020202020204" pitchFamily="34" charset="0"/>
              </a:rPr>
              <a:t>Programma NEST (Nuclear Education Skills and Technology sponsorizzato dalla NEA)</a:t>
            </a:r>
            <a:endParaRPr lang="en-GB" dirty="0" smtClean="0">
              <a:solidFill>
                <a:srgbClr val="4E3B30"/>
              </a:solidFill>
              <a:cs typeface="Arial" panose="020B0604020202020204" pitchFamily="34" charset="0"/>
            </a:endParaRPr>
          </a:p>
          <a:p>
            <a:pPr>
              <a:buClr>
                <a:srgbClr val="F0A22E"/>
              </a:buClr>
            </a:pPr>
            <a:r>
              <a:rPr lang="it-IT" dirty="0" smtClean="0"/>
              <a:t>INFN capofila;  siglato accordo </a:t>
            </a:r>
            <a:r>
              <a:rPr lang="it-IT" dirty="0"/>
              <a:t>tra gli istituti partecipanti (INFN, ENEA, ISS, UniMI, UniPV, IRSN, CNRS, Health Canada</a:t>
            </a:r>
            <a:r>
              <a:rPr lang="it-IT" dirty="0" smtClean="0"/>
              <a:t>); grant 35 kEuro/anno dal 2022 al 2023, per </a:t>
            </a:r>
            <a:r>
              <a:rPr lang="it-IT" dirty="0"/>
              <a:t>inviti di </a:t>
            </a:r>
            <a:r>
              <a:rPr lang="it-IT" dirty="0" smtClean="0"/>
              <a:t>fellow </a:t>
            </a:r>
            <a:r>
              <a:rPr lang="it-IT" dirty="0"/>
              <a:t>per soggiorni di un mese presso gli istituti partecipanti</a:t>
            </a:r>
            <a:endParaRPr lang="it-IT" b="1" dirty="0">
              <a:solidFill>
                <a:srgbClr val="4E3B30"/>
              </a:solidFill>
              <a:cs typeface="Arial" panose="020B0604020202020204" pitchFamily="34" charset="0"/>
            </a:endParaRPr>
          </a:p>
          <a:p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459350" y="0"/>
            <a:ext cx="7537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Recenti Finanziamenti Esterni per Progetti INFN-E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194" y="-26633"/>
            <a:ext cx="10282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Contributi</a:t>
            </a:r>
            <a:r>
              <a:rPr lang="en-US" sz="3200" b="1" dirty="0" smtClean="0">
                <a:solidFill>
                  <a:srgbClr val="FF0000"/>
                </a:solidFill>
              </a:rPr>
              <a:t> INFN </a:t>
            </a:r>
            <a:r>
              <a:rPr lang="en-US" sz="3200" b="1" dirty="0" err="1" smtClean="0">
                <a:solidFill>
                  <a:srgbClr val="FF0000"/>
                </a:solidFill>
              </a:rPr>
              <a:t>alle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tecnologie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acceleratori</a:t>
            </a:r>
            <a:r>
              <a:rPr lang="en-US" sz="3200" b="1" dirty="0" smtClean="0">
                <a:solidFill>
                  <a:srgbClr val="FF0000"/>
                </a:solidFill>
              </a:rPr>
              <a:t> per la </a:t>
            </a:r>
            <a:r>
              <a:rPr lang="en-US" sz="3200" b="1" dirty="0" err="1" smtClean="0">
                <a:solidFill>
                  <a:srgbClr val="FF0000"/>
                </a:solidFill>
              </a:rPr>
              <a:t>fusione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063" y="476765"/>
            <a:ext cx="1176291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S</a:t>
            </a:r>
            <a:r>
              <a:rPr lang="en-US" sz="2800" b="1" u="sng" dirty="0" smtClean="0">
                <a:solidFill>
                  <a:srgbClr val="0070C0"/>
                </a:solidFill>
              </a:rPr>
              <a:t>tudio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dei</a:t>
            </a:r>
            <a:r>
              <a:rPr lang="en-US" sz="2800" b="1" u="sng" dirty="0" smtClean="0">
                <a:solidFill>
                  <a:srgbClr val="0070C0"/>
                </a:solidFill>
              </a:rPr>
              <a:t> materiali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irradiati</a:t>
            </a:r>
            <a:r>
              <a:rPr lang="en-US" sz="2800" b="1" u="sng" dirty="0" smtClean="0">
                <a:solidFill>
                  <a:srgbClr val="0070C0"/>
                </a:solidFill>
              </a:rPr>
              <a:t> con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neutroni</a:t>
            </a:r>
            <a:endParaRPr lang="en-US" sz="2800" b="1" u="sng" dirty="0" smtClean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progetto</a:t>
            </a:r>
            <a:r>
              <a:rPr lang="en-US" dirty="0" smtClean="0"/>
              <a:t> </a:t>
            </a:r>
            <a:r>
              <a:rPr lang="en-US" dirty="0"/>
              <a:t>IFMIF (International Fusion Material Irradiation Facility</a:t>
            </a:r>
            <a:r>
              <a:rPr lang="en-US" dirty="0" smtClean="0"/>
              <a:t>) </a:t>
            </a:r>
            <a:r>
              <a:rPr lang="en-US" dirty="0" err="1" smtClean="0"/>
              <a:t>nell’ambito</a:t>
            </a:r>
            <a:r>
              <a:rPr lang="en-US" dirty="0" smtClean="0"/>
              <a:t> </a:t>
            </a:r>
            <a:r>
              <a:rPr lang="en-US" dirty="0" err="1" smtClean="0"/>
              <a:t>dell’accordo</a:t>
            </a:r>
            <a:r>
              <a:rPr lang="en-US" dirty="0" smtClean="0"/>
              <a:t> EU-</a:t>
            </a:r>
            <a:r>
              <a:rPr lang="en-US" dirty="0" err="1" smtClean="0"/>
              <a:t>Giappone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denominato</a:t>
            </a:r>
            <a:r>
              <a:rPr lang="en-US" dirty="0" smtClean="0"/>
              <a:t> Broader Approach</a:t>
            </a:r>
          </a:p>
          <a:p>
            <a:pPr lvl="1"/>
            <a:r>
              <a:rPr lang="it-IT" b="1" dirty="0" smtClean="0"/>
              <a:t>due </a:t>
            </a:r>
            <a:r>
              <a:rPr lang="it-IT" b="1" dirty="0"/>
              <a:t>LINAC (40 MeV 125mA </a:t>
            </a:r>
            <a:r>
              <a:rPr lang="it-IT" b="1" dirty="0" smtClean="0"/>
              <a:t>deutoni, 40 MW su </a:t>
            </a:r>
          </a:p>
          <a:p>
            <a:pPr lvl="1"/>
            <a:r>
              <a:rPr lang="it-IT" b="1" dirty="0" smtClean="0"/>
              <a:t>bersaglio di Li liquido)</a:t>
            </a:r>
          </a:p>
          <a:p>
            <a:pPr lvl="1"/>
            <a:r>
              <a:rPr lang="it-IT" dirty="0" smtClean="0"/>
              <a:t>INFN (leadership A. Pisent) ha contribuito in modo rilevante</a:t>
            </a:r>
          </a:p>
          <a:p>
            <a:pPr lvl="1"/>
            <a:r>
              <a:rPr lang="it-IT" dirty="0" smtClean="0"/>
              <a:t>a IFMIF </a:t>
            </a:r>
            <a:r>
              <a:rPr lang="it-IT" dirty="0"/>
              <a:t>EVEDA (Engineering Validation and Engineering </a:t>
            </a:r>
            <a:endParaRPr lang="it-IT" dirty="0" smtClean="0"/>
          </a:p>
          <a:p>
            <a:pPr lvl="1"/>
            <a:r>
              <a:rPr lang="it-IT" dirty="0" smtClean="0"/>
              <a:t>Design </a:t>
            </a:r>
            <a:r>
              <a:rPr lang="it-IT" dirty="0"/>
              <a:t>Activity</a:t>
            </a:r>
            <a:r>
              <a:rPr lang="it-IT" dirty="0" smtClean="0"/>
              <a:t>): </a:t>
            </a:r>
            <a:r>
              <a:rPr lang="it-IT" dirty="0"/>
              <a:t> </a:t>
            </a:r>
            <a:r>
              <a:rPr lang="it-IT" dirty="0" smtClean="0"/>
              <a:t>LIPAc </a:t>
            </a:r>
            <a:r>
              <a:rPr lang="it-IT" dirty="0"/>
              <a:t>(</a:t>
            </a:r>
            <a:r>
              <a:rPr lang="en-US" dirty="0"/>
              <a:t>Linear IFMIF Prototype Accelerator</a:t>
            </a:r>
            <a:r>
              <a:rPr lang="en-US" dirty="0" smtClean="0"/>
              <a:t>)</a:t>
            </a:r>
            <a:r>
              <a:rPr lang="it-IT" dirty="0" smtClean="0"/>
              <a:t> </a:t>
            </a: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err="1"/>
              <a:t>p</a:t>
            </a:r>
            <a:r>
              <a:rPr lang="en-US" dirty="0" err="1" smtClean="0"/>
              <a:t>rogetto</a:t>
            </a:r>
            <a:r>
              <a:rPr lang="en-US" dirty="0" smtClean="0"/>
              <a:t> </a:t>
            </a:r>
            <a:r>
              <a:rPr lang="it-IT" dirty="0" smtClean="0"/>
              <a:t>DONES </a:t>
            </a:r>
            <a:r>
              <a:rPr lang="it-IT" dirty="0"/>
              <a:t>(Demo Oriented Neutron Source</a:t>
            </a:r>
            <a:r>
              <a:rPr lang="it-IT" dirty="0" smtClean="0"/>
              <a:t>), </a:t>
            </a:r>
          </a:p>
          <a:p>
            <a:pPr lvl="1"/>
            <a:r>
              <a:rPr lang="it-IT" dirty="0" smtClean="0"/>
              <a:t>iniziativa EU, </a:t>
            </a:r>
            <a:r>
              <a:rPr lang="it-IT" dirty="0"/>
              <a:t>un solo LINAC, 40 MeV, 5 </a:t>
            </a:r>
            <a:r>
              <a:rPr lang="it-IT" dirty="0" smtClean="0"/>
              <a:t>MW</a:t>
            </a:r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r>
              <a:rPr lang="en-US" sz="2800" b="1" u="sng" dirty="0">
                <a:solidFill>
                  <a:srgbClr val="0070C0"/>
                </a:solidFill>
              </a:rPr>
              <a:t>Neutral Beam Test Facility </a:t>
            </a:r>
            <a:r>
              <a:rPr lang="en-US" sz="2800" b="1" u="sng" dirty="0" smtClean="0">
                <a:solidFill>
                  <a:srgbClr val="0070C0"/>
                </a:solidFill>
              </a:rPr>
              <a:t>(NBTF) di RFX </a:t>
            </a:r>
            <a:endParaRPr lang="en-US" sz="2800" b="1" u="sng" dirty="0">
              <a:solidFill>
                <a:srgbClr val="0070C0"/>
              </a:solidFill>
            </a:endParaRPr>
          </a:p>
          <a:p>
            <a:endParaRPr lang="en-GB" sz="2800" b="1" u="sng" dirty="0" smtClean="0">
              <a:solidFill>
                <a:srgbClr val="0070C0"/>
              </a:solidFill>
            </a:endParaRPr>
          </a:p>
          <a:p>
            <a:r>
              <a:rPr lang="en-GB" sz="2800" b="1" u="sng" dirty="0" smtClean="0">
                <a:solidFill>
                  <a:srgbClr val="0070C0"/>
                </a:solidFill>
              </a:rPr>
              <a:t>DTT</a:t>
            </a:r>
            <a:r>
              <a:rPr lang="en-GB" sz="2800" b="1" u="sng" dirty="0">
                <a:solidFill>
                  <a:srgbClr val="0070C0"/>
                </a:solidFill>
              </a:rPr>
              <a:t>: </a:t>
            </a:r>
            <a:r>
              <a:rPr lang="en-GB" sz="2800" b="1" u="sng" dirty="0" err="1">
                <a:solidFill>
                  <a:srgbClr val="0070C0"/>
                </a:solidFill>
              </a:rPr>
              <a:t>Divertor</a:t>
            </a:r>
            <a:r>
              <a:rPr lang="en-GB" sz="2800" b="1" u="sng" dirty="0">
                <a:solidFill>
                  <a:srgbClr val="0070C0"/>
                </a:solidFill>
              </a:rPr>
              <a:t> Tokamak Test facility</a:t>
            </a:r>
          </a:p>
          <a:p>
            <a:endParaRPr lang="en-US" sz="2800" b="1" u="sng" dirty="0" smtClean="0">
              <a:solidFill>
                <a:srgbClr val="0070C0"/>
              </a:solidFill>
            </a:endParaRPr>
          </a:p>
          <a:p>
            <a:r>
              <a:rPr lang="en-US" sz="2800" b="1" u="sng" dirty="0" err="1" smtClean="0">
                <a:solidFill>
                  <a:srgbClr val="0070C0"/>
                </a:solidFill>
              </a:rPr>
              <a:t>Fusione</a:t>
            </a:r>
            <a:r>
              <a:rPr lang="en-US" sz="2800" b="1" u="sng" dirty="0" smtClean="0">
                <a:solidFill>
                  <a:srgbClr val="0070C0"/>
                </a:solidFill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nucleare</a:t>
            </a:r>
            <a:r>
              <a:rPr lang="en-US" sz="2800" b="1" u="sng" dirty="0" smtClean="0">
                <a:solidFill>
                  <a:srgbClr val="0070C0"/>
                </a:solidFill>
              </a:rPr>
              <a:t> con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combustibile</a:t>
            </a:r>
            <a:r>
              <a:rPr lang="en-US" sz="2800" b="1" u="sng" dirty="0" smtClean="0">
                <a:solidFill>
                  <a:srgbClr val="0070C0"/>
                </a:solidFill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polarizzato</a:t>
            </a:r>
            <a:endParaRPr lang="en-US" sz="2800" b="1" u="sng" dirty="0">
              <a:solidFill>
                <a:srgbClr val="0070C0"/>
              </a:solidFill>
            </a:endParaRPr>
          </a:p>
          <a:p>
            <a:pPr lvl="1"/>
            <a:r>
              <a:rPr lang="it-IT" dirty="0" smtClean="0"/>
              <a:t>  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128" y="1700733"/>
            <a:ext cx="5167806" cy="30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17277"/>
            <a:ext cx="12192000" cy="27407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1479" y="97227"/>
            <a:ext cx="67166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ITER (International Thermonuclear Experimental Reactor)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Cadarache (Francia) </a:t>
            </a:r>
          </a:p>
          <a:p>
            <a:endParaRPr lang="it-IT" dirty="0" smtClean="0"/>
          </a:p>
          <a:p>
            <a:r>
              <a:rPr lang="it-IT" dirty="0"/>
              <a:t>Dimostrazione della fattibilita’ tecnologica della produzione di energia </a:t>
            </a:r>
            <a:r>
              <a:rPr lang="it-IT" dirty="0" smtClean="0"/>
              <a:t>da fusione nucleare </a:t>
            </a:r>
            <a:r>
              <a:rPr lang="it-IT" dirty="0"/>
              <a:t>per mezzo di un reattore Tokamak con dimensioni comparabili a quelle di una centrale elettrica </a:t>
            </a:r>
            <a:r>
              <a:rPr lang="it-IT" dirty="0" smtClean="0"/>
              <a:t>convenzionale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 smtClean="0"/>
              <a:t>Amplificazione di energia di un fattore 10 per 5 minuti e di un fattore 5 in stato stazionario </a:t>
            </a:r>
            <a:r>
              <a:rPr lang="it-IT" dirty="0"/>
              <a:t>(</a:t>
            </a:r>
            <a:r>
              <a:rPr lang="it-IT" dirty="0" smtClean="0"/>
              <a:t>500 MW </a:t>
            </a:r>
            <a:r>
              <a:rPr lang="it-IT" dirty="0"/>
              <a:t>di potenza di fusione</a:t>
            </a:r>
            <a:r>
              <a:rPr lang="it-IT" dirty="0" smtClean="0"/>
              <a:t>).</a:t>
            </a:r>
          </a:p>
          <a:p>
            <a:endParaRPr lang="it-IT" dirty="0"/>
          </a:p>
          <a:p>
            <a:r>
              <a:rPr lang="it-IT" b="1" dirty="0" smtClean="0">
                <a:solidFill>
                  <a:srgbClr val="0070C0"/>
                </a:solidFill>
              </a:rPr>
              <a:t>Costo?  Stimato inizialmente (2008) 5.5 </a:t>
            </a:r>
            <a:r>
              <a:rPr lang="it-IT" b="1" dirty="0">
                <a:solidFill>
                  <a:srgbClr val="0070C0"/>
                </a:solidFill>
              </a:rPr>
              <a:t>G</a:t>
            </a:r>
            <a:r>
              <a:rPr lang="it-IT" b="1" dirty="0" smtClean="0">
                <a:solidFill>
                  <a:srgbClr val="0070C0"/>
                </a:solidFill>
              </a:rPr>
              <a:t>€ per costruzione e </a:t>
            </a:r>
            <a:r>
              <a:rPr lang="it-IT" b="1" dirty="0">
                <a:solidFill>
                  <a:srgbClr val="0070C0"/>
                </a:solidFill>
              </a:rPr>
              <a:t>5 </a:t>
            </a:r>
            <a:r>
              <a:rPr lang="it-IT" b="1" dirty="0" smtClean="0">
                <a:solidFill>
                  <a:srgbClr val="0070C0"/>
                </a:solidFill>
              </a:rPr>
              <a:t>G€ per operazioni e decommissioning  (quota EU ~50%)</a:t>
            </a:r>
            <a:endParaRPr lang="it-IT" b="1" dirty="0">
              <a:solidFill>
                <a:srgbClr val="0070C0"/>
              </a:solidFill>
            </a:endParaRPr>
          </a:p>
          <a:p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616" y="-1482"/>
            <a:ext cx="5522975" cy="4103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3152" y="4117277"/>
            <a:ext cx="7424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DEMO (</a:t>
            </a:r>
            <a:r>
              <a:rPr lang="en-GB" sz="2000" b="1" dirty="0" err="1">
                <a:solidFill>
                  <a:srgbClr val="0070C0"/>
                </a:solidFill>
              </a:rPr>
              <a:t>DEMOnstration</a:t>
            </a:r>
            <a:r>
              <a:rPr lang="en-GB" sz="2000" b="1" dirty="0">
                <a:solidFill>
                  <a:srgbClr val="0070C0"/>
                </a:solidFill>
              </a:rPr>
              <a:t>  Fusion  Power  </a:t>
            </a:r>
            <a:r>
              <a:rPr lang="en-GB" sz="2000" b="1" dirty="0" smtClean="0">
                <a:solidFill>
                  <a:srgbClr val="0070C0"/>
                </a:solidFill>
              </a:rPr>
              <a:t>Plant) </a:t>
            </a:r>
          </a:p>
          <a:p>
            <a:r>
              <a:rPr lang="en-GB" dirty="0" smtClean="0"/>
              <a:t>The </a:t>
            </a:r>
            <a:r>
              <a:rPr lang="en-GB" dirty="0"/>
              <a:t>step between ITER and a commercial power </a:t>
            </a:r>
            <a:r>
              <a:rPr lang="en-GB" dirty="0" smtClean="0"/>
              <a:t>plant</a:t>
            </a:r>
          </a:p>
          <a:p>
            <a:r>
              <a:rPr lang="en-US" dirty="0" smtClean="0"/>
              <a:t>……………………………………………………………………………………………………………………………</a:t>
            </a:r>
            <a:endParaRPr lang="en-GB" dirty="0"/>
          </a:p>
          <a:p>
            <a:r>
              <a:rPr lang="en-GB" dirty="0" smtClean="0"/>
              <a:t>To </a:t>
            </a:r>
            <a:r>
              <a:rPr lang="en-GB" dirty="0"/>
              <a:t>achieve fusion electricity early in the second half of the century, a European DEMO construction has to start in the early 2040s, shortly after ITER achieves the </a:t>
            </a:r>
            <a:r>
              <a:rPr lang="en-GB" dirty="0" smtClean="0"/>
              <a:t>milestone of Q=10 operation. </a:t>
            </a:r>
            <a:r>
              <a:rPr lang="en-GB" dirty="0"/>
              <a:t>DEMO engineering design will become a major activity after 2030</a:t>
            </a:r>
            <a:r>
              <a:rPr lang="en-GB" dirty="0" smtClean="0"/>
              <a:t>.</a:t>
            </a:r>
          </a:p>
          <a:p>
            <a:r>
              <a:rPr lang="en-US" sz="1400" dirty="0" smtClean="0"/>
              <a:t>Fonte:</a:t>
            </a:r>
            <a:r>
              <a:rPr lang="en-GB" sz="1400" b="1" dirty="0" smtClean="0">
                <a:solidFill>
                  <a:srgbClr val="0070C0"/>
                </a:solidFill>
              </a:rPr>
              <a:t>https</a:t>
            </a:r>
            <a:r>
              <a:rPr lang="en-GB" sz="1400" b="1" dirty="0">
                <a:solidFill>
                  <a:srgbClr val="0070C0"/>
                </a:solidFill>
              </a:rPr>
              <a:t>://</a:t>
            </a:r>
            <a:r>
              <a:rPr lang="en-GB" sz="1400" b="1" dirty="0" smtClean="0">
                <a:solidFill>
                  <a:srgbClr val="0070C0"/>
                </a:solidFill>
              </a:rPr>
              <a:t>www.eurofusion.org/fileadmin/user_upload/EUROfusion/Documents/2018_Research_roadmap_long_version_01.pdf</a:t>
            </a:r>
            <a:endParaRPr lang="en-GB" sz="1400" b="1" dirty="0">
              <a:solidFill>
                <a:srgbClr val="0070C0"/>
              </a:solidFill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776" y="4253351"/>
            <a:ext cx="4840224" cy="24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140" y="4258030"/>
            <a:ext cx="3633767" cy="259997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8595360" y="4407284"/>
            <a:ext cx="2634731" cy="4044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57816" y="1162975"/>
            <a:ext cx="4937967" cy="3648721"/>
            <a:chOff x="3835527" y="584775"/>
            <a:chExt cx="8328946" cy="5243693"/>
          </a:xfrm>
        </p:grpSpPr>
        <p:pic>
          <p:nvPicPr>
            <p:cNvPr id="4" name="Picture 4" descr="Heating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527" y="584775"/>
              <a:ext cx="8328946" cy="524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0394052" y="2415888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(~70 %)</a:t>
              </a:r>
              <a:endPara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94052" y="4877943"/>
              <a:ext cx="8931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(~30 </a:t>
              </a:r>
              <a:r>
                <a:rPr lang="en-GB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7816" y="89568"/>
            <a:ext cx="12835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La </a:t>
            </a:r>
            <a:r>
              <a:rPr lang="en-US" b="1" dirty="0" err="1" smtClean="0">
                <a:solidFill>
                  <a:srgbClr val="0070C0"/>
                </a:solidFill>
              </a:rPr>
              <a:t>corrente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toroidale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riscalda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il</a:t>
            </a:r>
            <a:r>
              <a:rPr lang="en-US" b="1" dirty="0" smtClean="0">
                <a:solidFill>
                  <a:srgbClr val="0070C0"/>
                </a:solidFill>
              </a:rPr>
              <a:t> plasma per </a:t>
            </a:r>
            <a:r>
              <a:rPr lang="en-US" b="1" dirty="0" err="1" smtClean="0">
                <a:solidFill>
                  <a:srgbClr val="0070C0"/>
                </a:solidFill>
              </a:rPr>
              <a:t>effetto</a:t>
            </a:r>
            <a:r>
              <a:rPr lang="en-US" b="1" dirty="0" smtClean="0">
                <a:solidFill>
                  <a:srgbClr val="0070C0"/>
                </a:solidFill>
              </a:rPr>
              <a:t> Joule, </a:t>
            </a:r>
            <a:r>
              <a:rPr lang="en-US" b="1" dirty="0" err="1" smtClean="0">
                <a:solidFill>
                  <a:srgbClr val="0070C0"/>
                </a:solidFill>
              </a:rPr>
              <a:t>inefficace</a:t>
            </a:r>
            <a:r>
              <a:rPr lang="en-US" b="1" dirty="0" smtClean="0">
                <a:solidFill>
                  <a:srgbClr val="0070C0"/>
                </a:solidFill>
              </a:rPr>
              <a:t> con </a:t>
            </a:r>
            <a:r>
              <a:rPr lang="en-US" b="1" dirty="0" err="1" smtClean="0">
                <a:solidFill>
                  <a:srgbClr val="0070C0"/>
                </a:solidFill>
              </a:rPr>
              <a:t>l’aumento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della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temperatura</a:t>
            </a:r>
            <a:r>
              <a:rPr lang="en-US" b="1" dirty="0" smtClean="0">
                <a:solidFill>
                  <a:srgbClr val="0070C0"/>
                </a:solidFill>
              </a:rPr>
              <a:t> (</a:t>
            </a:r>
            <a:r>
              <a:rPr lang="en-US" b="1" dirty="0" err="1" smtClean="0">
                <a:solidFill>
                  <a:srgbClr val="0070C0"/>
                </a:solidFill>
              </a:rPr>
              <a:t>resistivita</a:t>
            </a:r>
            <a:r>
              <a:rPr lang="en-US" b="1" dirty="0" smtClean="0">
                <a:solidFill>
                  <a:srgbClr val="0070C0"/>
                </a:solidFill>
              </a:rPr>
              <a:t>’ </a:t>
            </a:r>
            <a:r>
              <a:rPr lang="en-US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 T</a:t>
            </a:r>
            <a:r>
              <a:rPr lang="en-US" b="1" baseline="30000" dirty="0" smtClean="0">
                <a:solidFill>
                  <a:srgbClr val="0070C0"/>
                </a:solidFill>
                <a:sym typeface="Symbol" panose="05050102010706020507" pitchFamily="18" charset="2"/>
              </a:rPr>
              <a:t>-3/2</a:t>
            </a:r>
            <a:r>
              <a:rPr lang="en-US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)</a:t>
            </a:r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Il </a:t>
            </a:r>
            <a:r>
              <a:rPr lang="en-US" b="1" dirty="0" err="1" smtClean="0">
                <a:solidFill>
                  <a:srgbClr val="0070C0"/>
                </a:solidFill>
              </a:rPr>
              <a:t>raggiungimento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della</a:t>
            </a:r>
            <a:r>
              <a:rPr lang="en-US" b="1" dirty="0" smtClean="0">
                <a:solidFill>
                  <a:srgbClr val="0070C0"/>
                </a:solidFill>
              </a:rPr>
              <a:t> temperature di </a:t>
            </a:r>
            <a:r>
              <a:rPr lang="en-US" b="1" dirty="0" err="1" smtClean="0">
                <a:solidFill>
                  <a:srgbClr val="0070C0"/>
                </a:solidFill>
              </a:rPr>
              <a:t>fusione</a:t>
            </a:r>
            <a:r>
              <a:rPr lang="en-US" b="1" dirty="0" smtClean="0">
                <a:solidFill>
                  <a:srgbClr val="0070C0"/>
                </a:solidFill>
              </a:rPr>
              <a:t> D-T (&gt; 10 </a:t>
            </a:r>
            <a:r>
              <a:rPr lang="en-US" b="1" dirty="0" err="1" smtClean="0">
                <a:solidFill>
                  <a:srgbClr val="0070C0"/>
                </a:solidFill>
              </a:rPr>
              <a:t>keV</a:t>
            </a:r>
            <a:r>
              <a:rPr lang="en-US" b="1" dirty="0" smtClean="0">
                <a:solidFill>
                  <a:srgbClr val="0070C0"/>
                </a:solidFill>
              </a:rPr>
              <a:t>, 10</a:t>
            </a:r>
            <a:r>
              <a:rPr lang="en-US" b="1" baseline="30000" dirty="0" smtClean="0">
                <a:solidFill>
                  <a:srgbClr val="0070C0"/>
                </a:solidFill>
              </a:rPr>
              <a:t>8</a:t>
            </a:r>
            <a:r>
              <a:rPr lang="en-US" b="1" dirty="0" smtClean="0">
                <a:solidFill>
                  <a:srgbClr val="0070C0"/>
                </a:solidFill>
              </a:rPr>
              <a:t> K) </a:t>
            </a:r>
            <a:r>
              <a:rPr lang="en-US" b="1" dirty="0" err="1" smtClean="0">
                <a:solidFill>
                  <a:srgbClr val="0070C0"/>
                </a:solidFill>
              </a:rPr>
              <a:t>necessita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sistemi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ausiliari</a:t>
            </a:r>
            <a:endParaRPr lang="en-US" b="1" dirty="0" smtClean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253599" y="928909"/>
            <a:ext cx="56018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err="1" smtClean="0"/>
              <a:t>Specifiche</a:t>
            </a:r>
            <a:r>
              <a:rPr lang="en-GB" sz="2000" b="1" u="sng" dirty="0" smtClean="0"/>
              <a:t> NBI per ITER</a:t>
            </a:r>
          </a:p>
          <a:p>
            <a:r>
              <a:rPr lang="en-GB" sz="2000" dirty="0" smtClean="0"/>
              <a:t>2 </a:t>
            </a:r>
            <a:r>
              <a:rPr lang="en-GB" sz="2000" dirty="0" err="1" smtClean="0"/>
              <a:t>iniettori</a:t>
            </a:r>
            <a:r>
              <a:rPr lang="en-GB" sz="2000" dirty="0" smtClean="0"/>
              <a:t> di </a:t>
            </a:r>
            <a:r>
              <a:rPr lang="en-GB" sz="2000" dirty="0" err="1" smtClean="0"/>
              <a:t>neutri</a:t>
            </a:r>
            <a:r>
              <a:rPr lang="en-GB" sz="2000" dirty="0" smtClean="0"/>
              <a:t>, per </a:t>
            </a:r>
            <a:r>
              <a:rPr lang="en-GB" sz="2000" dirty="0" err="1" smtClean="0"/>
              <a:t>ciascuno</a:t>
            </a:r>
            <a:r>
              <a:rPr lang="en-GB" sz="2000" dirty="0" smtClean="0"/>
              <a:t> di </a:t>
            </a:r>
            <a:r>
              <a:rPr lang="en-GB" sz="2000" dirty="0" err="1" smtClean="0"/>
              <a:t>essi</a:t>
            </a:r>
            <a:r>
              <a:rPr lang="en-GB" sz="2000" dirty="0" smtClean="0"/>
              <a:t>: 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smtClean="0"/>
              <a:t>Potenza </a:t>
            </a:r>
            <a:r>
              <a:rPr lang="en-GB" sz="2000" dirty="0" err="1" smtClean="0"/>
              <a:t>trasferita</a:t>
            </a:r>
            <a:r>
              <a:rPr lang="en-GB" sz="2000" dirty="0" smtClean="0"/>
              <a:t> al plasma: 16.5 MW 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err="1" smtClean="0"/>
              <a:t>Energia</a:t>
            </a:r>
            <a:r>
              <a:rPr lang="en-GB" sz="2000" dirty="0" smtClean="0"/>
              <a:t> del </a:t>
            </a:r>
            <a:r>
              <a:rPr lang="en-GB" sz="2000" dirty="0" err="1" smtClean="0"/>
              <a:t>fascio</a:t>
            </a:r>
            <a:r>
              <a:rPr lang="en-GB" sz="2000" dirty="0" smtClean="0"/>
              <a:t> </a:t>
            </a:r>
            <a:r>
              <a:rPr lang="en-GB" sz="2000" dirty="0"/>
              <a:t>1 MeV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err="1" smtClean="0"/>
              <a:t>Ioni</a:t>
            </a:r>
            <a:r>
              <a:rPr lang="en-GB" sz="2000" dirty="0" smtClean="0"/>
              <a:t> </a:t>
            </a:r>
            <a:r>
              <a:rPr lang="en-GB" sz="2000" dirty="0" err="1" smtClean="0"/>
              <a:t>accelerati</a:t>
            </a:r>
            <a:r>
              <a:rPr lang="en-GB" sz="2000" dirty="0" smtClean="0"/>
              <a:t>: D</a:t>
            </a:r>
            <a:r>
              <a:rPr lang="en-GB" sz="2000" baseline="30000" dirty="0" smtClean="0"/>
              <a:t>-</a:t>
            </a:r>
            <a:r>
              <a:rPr lang="en-GB" sz="2000" dirty="0" smtClean="0"/>
              <a:t>, I = 40 A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err="1" smtClean="0"/>
              <a:t>Durata</a:t>
            </a:r>
            <a:r>
              <a:rPr lang="en-GB" sz="2000" dirty="0" smtClean="0"/>
              <a:t> </a:t>
            </a:r>
            <a:r>
              <a:rPr lang="en-GB" sz="2000" dirty="0" err="1" smtClean="0"/>
              <a:t>dell’impulso</a:t>
            </a:r>
            <a:r>
              <a:rPr lang="en-GB" sz="2000" dirty="0" smtClean="0"/>
              <a:t> </a:t>
            </a:r>
            <a:r>
              <a:rPr lang="en-GB" sz="2000" dirty="0"/>
              <a:t>≤ </a:t>
            </a:r>
            <a:r>
              <a:rPr lang="en-GB" sz="2000" dirty="0" smtClean="0"/>
              <a:t>1 </a:t>
            </a:r>
            <a:r>
              <a:rPr lang="en-GB" sz="2000" dirty="0" err="1" smtClean="0"/>
              <a:t>ora</a:t>
            </a:r>
            <a:endParaRPr lang="en-GB" sz="2000" dirty="0"/>
          </a:p>
        </p:txBody>
      </p:sp>
      <p:sp>
        <p:nvSpPr>
          <p:cNvPr id="2" name="Rectangle 1"/>
          <p:cNvSpPr/>
          <p:nvPr/>
        </p:nvSpPr>
        <p:spPr>
          <a:xfrm>
            <a:off x="5253598" y="2802210"/>
            <a:ext cx="73083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Accordo ITER- MIUR (luglio 2019) per garantire la continuità del finanziamento  alle attività della NBTF </a:t>
            </a:r>
            <a:r>
              <a:rPr lang="it-IT" dirty="0" smtClean="0"/>
              <a:t>di </a:t>
            </a:r>
            <a:r>
              <a:rPr lang="it-IT" dirty="0"/>
              <a:t>RFX (SPIDER e MITICA, </a:t>
            </a:r>
            <a:r>
              <a:rPr lang="it-IT" dirty="0" smtClean="0"/>
              <a:t>rispettivamente prototipi </a:t>
            </a:r>
            <a:r>
              <a:rPr lang="it-IT" dirty="0"/>
              <a:t>della sorgente di ioni e dell’iniettore) </a:t>
            </a:r>
            <a:r>
              <a:rPr lang="it-IT" dirty="0" smtClean="0"/>
              <a:t>per </a:t>
            </a:r>
            <a:r>
              <a:rPr lang="it-IT" dirty="0"/>
              <a:t>complessivi 55 M€ nel periodo 2020-2030</a:t>
            </a:r>
          </a:p>
          <a:p>
            <a:r>
              <a:rPr lang="it-IT" dirty="0"/>
              <a:t>L’INFN contribuisce annualmente al consorzio RFX con 1 M€ di contributo cash + 125 k€ per AdR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5" y="4531080"/>
            <a:ext cx="3395403" cy="23269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55895" y="-98895"/>
            <a:ext cx="10282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Neutral Beam Injector</a:t>
            </a:r>
            <a:endParaRPr lang="en-GB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477897" y="4328160"/>
            <a:ext cx="0" cy="15327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405975" y="490984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 m</a:t>
            </a:r>
            <a:endParaRPr lang="en-GB" sz="1400" b="1" dirty="0"/>
          </a:p>
        </p:txBody>
      </p:sp>
      <p:sp>
        <p:nvSpPr>
          <p:cNvPr id="22" name="TextBox 21"/>
          <p:cNvSpPr txBox="1"/>
          <p:nvPr/>
        </p:nvSpPr>
        <p:spPr>
          <a:xfrm rot="536211">
            <a:off x="9556937" y="432090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15 m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0469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0115" y="-93226"/>
            <a:ext cx="5326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2800" b="1" dirty="0">
                <a:solidFill>
                  <a:srgbClr val="FF0000"/>
                </a:solidFill>
              </a:rPr>
              <a:t>DTT: Divertor Tokamak Test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4" y="1069848"/>
            <a:ext cx="4398358" cy="57881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8543" y="365986"/>
            <a:ext cx="7619513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49">
              <a:buSzPct val="103125"/>
              <a:tabLst>
                <a:tab pos="259079" algn="l"/>
              </a:tabLst>
            </a:pPr>
            <a:r>
              <a:rPr lang="it-IT" b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S</a:t>
            </a:r>
            <a:r>
              <a:rPr lang="it-IT" b="1" spc="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perimentare </a:t>
            </a:r>
            <a:r>
              <a:rPr lang="it-IT" b="1" i="1" spc="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varie configurazioni </a:t>
            </a:r>
            <a:r>
              <a:rPr lang="it-IT" b="1" i="1" spc="5" dirty="0" smtClean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magnetiche e </a:t>
            </a:r>
            <a:r>
              <a:rPr lang="it-IT" b="1" i="1" spc="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soluzioni tecnologiche del d</a:t>
            </a:r>
            <a:r>
              <a:rPr lang="it-IT" b="1" i="1" spc="-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i</a:t>
            </a:r>
            <a:r>
              <a:rPr lang="it-IT" b="1" i="1" spc="-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v</a:t>
            </a:r>
            <a:r>
              <a:rPr lang="it-IT" b="1" i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lang="it-IT" b="1" i="1" spc="-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r</a:t>
            </a:r>
            <a:r>
              <a:rPr lang="it-IT" b="1" i="1" spc="-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t</a:t>
            </a:r>
            <a:r>
              <a:rPr lang="it-IT" b="1" i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o</a:t>
            </a:r>
            <a:r>
              <a:rPr lang="it-IT" b="1" i="1" spc="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re </a:t>
            </a:r>
            <a:r>
              <a:rPr lang="it-IT" b="1" spc="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p</a:t>
            </a:r>
            <a:r>
              <a:rPr lang="it-IT" b="1" spc="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lang="it-IT" b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r</a:t>
            </a:r>
            <a:r>
              <a:rPr lang="it-IT" b="1" spc="-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b="1" spc="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D</a:t>
            </a:r>
            <a:r>
              <a:rPr lang="it-IT" b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lang="it-IT" b="1" spc="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MO</a:t>
            </a:r>
          </a:p>
          <a:p>
            <a:pPr marL="82549">
              <a:buSzPct val="103125"/>
              <a:tabLst>
                <a:tab pos="259079" algn="l"/>
              </a:tabLst>
            </a:pPr>
            <a:r>
              <a:rPr lang="it-IT" b="1" u="sng" dirty="0" smtClean="0">
                <a:latin typeface="Comic Sans MS" panose="030F0702030302020204" pitchFamily="66" charset="0"/>
                <a:cs typeface="Century Gothic"/>
              </a:rPr>
              <a:t>Problema: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 evitare lo spegnimento della reazione attraverso lo smaltimento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dei nuclei di elio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termalizzato e delle impurezze generate nell’interazione del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plasma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con le pareti della camera da vuoto (il divertore e’ il «tubo di scappamento» del reattore)</a:t>
            </a:r>
          </a:p>
          <a:p>
            <a:pPr marL="368299" indent="-285750">
              <a:buSzPct val="103125"/>
              <a:buFont typeface="Wingdings" panose="05000000000000000000" pitchFamily="2" charset="2"/>
              <a:buChar char="Ø"/>
              <a:tabLst>
                <a:tab pos="259079" algn="l"/>
              </a:tabLst>
            </a:pPr>
            <a:r>
              <a:rPr lang="it-IT" spc="5" dirty="0" smtClean="0">
                <a:latin typeface="Comic Sans MS" panose="030F0702030302020204" pitchFamily="66" charset="0"/>
                <a:cs typeface="Century Gothic"/>
              </a:rPr>
              <a:t>Realizzazione di un reattore tokamak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con impianto di raggio 5 m e altezza 10 m totali, </a:t>
            </a:r>
            <a:r>
              <a:rPr lang="it-IT" spc="10" dirty="0" smtClean="0">
                <a:latin typeface="Comic Sans MS" panose="030F0702030302020204" pitchFamily="66" charset="0"/>
                <a:cs typeface="Century Gothic"/>
              </a:rPr>
              <a:t>nell’ambito </a:t>
            </a:r>
            <a:r>
              <a:rPr lang="it-IT" spc="10" dirty="0">
                <a:latin typeface="Comic Sans MS" panose="030F0702030302020204" pitchFamily="66" charset="0"/>
                <a:cs typeface="Century Gothic"/>
              </a:rPr>
              <a:t>del programma europeo </a:t>
            </a:r>
            <a:r>
              <a:rPr lang="it-IT" spc="10" dirty="0" smtClean="0">
                <a:latin typeface="Comic Sans MS" panose="030F0702030302020204" pitchFamily="66" charset="0"/>
                <a:cs typeface="Century Gothic"/>
              </a:rPr>
              <a:t>EUROfusion per </a:t>
            </a:r>
            <a:r>
              <a:rPr lang="it-IT" spc="10" dirty="0">
                <a:latin typeface="Comic Sans MS" panose="030F0702030302020204" pitchFamily="66" charset="0"/>
                <a:cs typeface="Century Gothic"/>
              </a:rPr>
              <a:t>lo sviluppo </a:t>
            </a:r>
            <a:r>
              <a:rPr lang="it-IT" spc="10" dirty="0" smtClean="0">
                <a:latin typeface="Comic Sans MS" panose="030F0702030302020204" pitchFamily="66" charset="0"/>
                <a:cs typeface="Century Gothic"/>
              </a:rPr>
              <a:t> della fusione </a:t>
            </a:r>
            <a:r>
              <a:rPr lang="it-IT" spc="10" dirty="0">
                <a:latin typeface="Comic Sans MS" panose="030F0702030302020204" pitchFamily="66" charset="0"/>
                <a:cs typeface="Century Gothic"/>
              </a:rPr>
              <a:t>nucleare </a:t>
            </a:r>
            <a:r>
              <a:rPr lang="it-IT" spc="10" dirty="0" smtClean="0">
                <a:latin typeface="Comic Sans MS" panose="030F0702030302020204" pitchFamily="66" charset="0"/>
                <a:cs typeface="Century Gothic"/>
              </a:rPr>
              <a:t>(ITER altezza=31 m, larghezza=37 m).</a:t>
            </a:r>
          </a:p>
          <a:p>
            <a:pPr marL="368299" indent="-285750">
              <a:buSzPct val="103125"/>
              <a:buFont typeface="Wingdings" panose="05000000000000000000" pitchFamily="2" charset="2"/>
              <a:buChar char="Ø"/>
              <a:tabLst>
                <a:tab pos="259079" algn="l"/>
              </a:tabLst>
            </a:pP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33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m</a:t>
            </a:r>
            <a:r>
              <a:rPr lang="it-IT" baseline="30000" dirty="0">
                <a:latin typeface="Comic Sans MS" panose="030F0702030302020204" pitchFamily="66" charset="0"/>
                <a:cs typeface="Century Gothic"/>
              </a:rPr>
              <a:t>3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 di plasma verrano portati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ad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una temperatura di 100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MK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,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con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un carico termico sui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materiali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del reattore pari a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20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MW/m</a:t>
            </a:r>
            <a:r>
              <a:rPr lang="it-IT" baseline="30000" dirty="0">
                <a:latin typeface="Comic Sans MS" panose="030F0702030302020204" pitchFamily="66" charset="0"/>
                <a:cs typeface="Century Gothic"/>
              </a:rPr>
              <a:t>2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(potenza termica specifica del sole e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’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~60 MW/m</a:t>
            </a:r>
            <a:r>
              <a:rPr lang="it-IT" baseline="30000" dirty="0" smtClean="0">
                <a:latin typeface="Comic Sans MS" panose="030F0702030302020204" pitchFamily="66" charset="0"/>
                <a:cs typeface="Century Gothic"/>
              </a:rPr>
              <a:t>2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) allo scopo di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riprodurre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condizioni della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regione periferica del plasma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simili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a quelle di </a:t>
            </a:r>
            <a:r>
              <a:rPr lang="it-IT" dirty="0" smtClean="0">
                <a:latin typeface="Comic Sans MS" panose="030F0702030302020204" pitchFamily="66" charset="0"/>
                <a:cs typeface="Century Gothic"/>
              </a:rPr>
              <a:t>DEMO</a:t>
            </a:r>
          </a:p>
          <a:p>
            <a:pPr marL="82549">
              <a:lnSpc>
                <a:spcPct val="100000"/>
              </a:lnSpc>
              <a:spcBef>
                <a:spcPts val="940"/>
              </a:spcBef>
              <a:buSzPct val="103125"/>
              <a:tabLst>
                <a:tab pos="259079" algn="l"/>
              </a:tabLst>
            </a:pPr>
            <a:endParaRPr lang="it-IT" dirty="0">
              <a:latin typeface="Comic Sans MS" panose="030F0702030302020204" pitchFamily="66" charset="0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9176" y="669738"/>
            <a:ext cx="3128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https://www.dtt-project.it/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283" y="4563687"/>
            <a:ext cx="2909016" cy="2294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299" y="4365636"/>
            <a:ext cx="3226145" cy="250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986" y="-74814"/>
            <a:ext cx="11400887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Costo e organizzazione DTT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Costo del progetto: 600 milioni di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euro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Fondi accertati: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BEI (250 milioni di euro garantiti dal Fondo Europeo per gli Investimenti Strategici FEIS, Piano Juncker)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Consorzio europeo EUROfusion (60 milioni)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MUR+MISE (80 milioni di euro)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ENEA (30 milioni)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Regione Lazio (25 milioni e spese per la connessione alla rete elettrica nazionale)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Altri partner internazionali (30 milioni).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Le ricadute del progetto sul PIL nazionale sono stimate in circa due miliardi di euro con la creazione di 1.500 nuovi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posti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di lavoro.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rgbClr val="0070C0"/>
                </a:solidFill>
                <a:latin typeface="Calibri" panose="020F0502020204030204"/>
              </a:rPr>
              <a:t>Evoluzione della SCARL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13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giugno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2019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fondata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Scarl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DTT con 99 % ENEA e 1 %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Consorzio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CREATE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Dicembre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2019,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l’assemblea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Soci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del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Consorzio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RFX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vota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l’ingresso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nella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Scarl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H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Marzo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2020,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ingresso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ENI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nella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Scarl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col 25 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%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H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Luglio</a:t>
            </a:r>
            <a:r>
              <a:rPr kumimoji="0" lang="fr-CH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C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2020 il CD </a:t>
            </a:r>
            <a:r>
              <a:rPr kumimoji="0" lang="fr-CH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ratifica</a:t>
            </a:r>
            <a:r>
              <a:rPr kumimoji="0" lang="fr-C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fr-CH" sz="2000" b="1" u="sng" dirty="0" err="1" smtClean="0">
                <a:solidFill>
                  <a:prstClr val="black"/>
                </a:solidFill>
                <a:latin typeface="Calibri" panose="020F0502020204030204"/>
              </a:rPr>
              <a:t>partecipazione</a:t>
            </a:r>
            <a:r>
              <a:rPr kumimoji="0" lang="fr-CH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C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INFN con quota dell’1 </a:t>
            </a:r>
            <a:r>
              <a:rPr kumimoji="0" lang="fr-CH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% (quota</a:t>
            </a:r>
            <a:r>
              <a:rPr kumimoji="0" lang="fr-CH" sz="20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CH" sz="2000" b="1" i="0" u="sng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annuale</a:t>
            </a:r>
            <a:r>
              <a:rPr kumimoji="0" lang="fr-CH" sz="20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~</a:t>
            </a:r>
            <a:r>
              <a:rPr lang="fr-CH" sz="2000" b="1" u="sng" dirty="0" smtClean="0">
                <a:solidFill>
                  <a:prstClr val="black"/>
                </a:solidFill>
                <a:latin typeface="Calibri" panose="020F0502020204030204"/>
              </a:rPr>
              <a:t>200</a:t>
            </a:r>
            <a:r>
              <a:rPr kumimoji="0" lang="fr-CH" sz="20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CH" sz="2000" b="1" i="0" u="sng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kEuro</a:t>
            </a:r>
            <a:r>
              <a:rPr kumimoji="0" lang="fr-CH" sz="20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</a:t>
            </a:r>
            <a:endParaRPr kumimoji="0" lang="fr-CH" sz="2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dirty="0" smtClean="0"/>
              <a:t>Il </a:t>
            </a:r>
            <a:r>
              <a:rPr lang="it-IT" sz="2000" dirty="0"/>
              <a:t>26 gennaio 2021, </a:t>
            </a:r>
            <a:r>
              <a:rPr lang="it-IT" sz="2000" dirty="0" smtClean="0"/>
              <a:t>siglato ingresso insieme </a:t>
            </a:r>
            <a:r>
              <a:rPr lang="it-IT" sz="2000" dirty="0"/>
              <a:t>a RFX, Uni Mi Bicocca, Uni </a:t>
            </a:r>
            <a:r>
              <a:rPr lang="it-IT" sz="2000" dirty="0" smtClean="0"/>
              <a:t>Tuscia</a:t>
            </a:r>
            <a:r>
              <a:rPr lang="it-IT" sz="2000" dirty="0"/>
              <a:t>, Uni Tor </a:t>
            </a:r>
            <a:r>
              <a:rPr lang="it-IT" sz="2000" dirty="0" smtClean="0"/>
              <a:t>Vergata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2000" dirty="0"/>
          </a:p>
          <a:p>
            <a:pPr>
              <a:defRPr/>
            </a:pPr>
            <a:r>
              <a:rPr lang="it-IT" sz="2000" dirty="0"/>
              <a:t>Il contributo alla SCARL avviene tramite impegni di personale per R&amp;S,  progettazione e prototipazione, eventualmente anche follow-up di gare industriali e determinati </a:t>
            </a:r>
            <a:r>
              <a:rPr lang="it-IT" sz="2000" dirty="0" smtClean="0"/>
              <a:t>collaudi. </a:t>
            </a:r>
            <a:r>
              <a:rPr lang="it-IT" sz="2000" dirty="0"/>
              <a:t> </a:t>
            </a:r>
            <a:r>
              <a:rPr lang="it-IT" sz="2000" u="sng" dirty="0" smtClean="0">
                <a:solidFill>
                  <a:srgbClr val="0070C0"/>
                </a:solidFill>
              </a:rPr>
              <a:t>Contributo INFN </a:t>
            </a:r>
            <a:r>
              <a:rPr lang="it-IT" sz="2000" u="sng" dirty="0" smtClean="0">
                <a:solidFill>
                  <a:srgbClr val="0070C0"/>
                </a:solidFill>
              </a:rPr>
              <a:t>2021: 4.3 </a:t>
            </a:r>
            <a:r>
              <a:rPr lang="it-IT" sz="2000" u="sng" dirty="0" smtClean="0">
                <a:solidFill>
                  <a:srgbClr val="0070C0"/>
                </a:solidFill>
              </a:rPr>
              <a:t>FTE </a:t>
            </a:r>
            <a:endParaRPr lang="it-IT" sz="2000" u="sng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2076</Words>
  <Application>Microsoft Office PowerPoint</Application>
  <PresentationFormat>Widescreen</PresentationFormat>
  <Paragraphs>214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Century Gothic</vt:lpstr>
      <vt:lpstr>Comic Sans MS</vt:lpstr>
      <vt:lpstr>Garamond</vt:lpstr>
      <vt:lpstr>Lucida Calligraphy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Eugenio Nappi</dc:creator>
  <cp:lastModifiedBy>Eugenio Nappi</cp:lastModifiedBy>
  <cp:revision>940</cp:revision>
  <dcterms:created xsi:type="dcterms:W3CDTF">2020-12-05T22:03:06Z</dcterms:created>
  <dcterms:modified xsi:type="dcterms:W3CDTF">2022-04-07T17:33:14Z</dcterms:modified>
</cp:coreProperties>
</file>