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charts/chart1.xml" ContentType="application/vnd.openxmlformats-officedocument.drawingml.chart+xml"/>
  <Override PartName="/ppt/media/image113.jpg" ContentType="image/jpeg"/>
  <Override PartName="/ppt/media/image114.jpg" ContentType="image/jpeg"/>
  <Override PartName="/ppt/media/image116.jpg" ContentType="image/jpeg"/>
  <Override PartName="/ppt/media/image117.jpg" ContentType="image/jpeg"/>
  <Override PartName="/ppt/media/image119.jpg" ContentType="image/jpeg"/>
  <Override PartName="/ppt/media/image122.jpg" ContentType="image/jpeg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3" r:id="rId4"/>
  </p:sldMasterIdLst>
  <p:notesMasterIdLst>
    <p:notesMasterId r:id="rId50"/>
  </p:notesMasterIdLst>
  <p:sldIdLst>
    <p:sldId id="256" r:id="rId5"/>
    <p:sldId id="699" r:id="rId6"/>
    <p:sldId id="285" r:id="rId7"/>
    <p:sldId id="259" r:id="rId8"/>
    <p:sldId id="360" r:id="rId9"/>
    <p:sldId id="629" r:id="rId10"/>
    <p:sldId id="744" r:id="rId11"/>
    <p:sldId id="269" r:id="rId12"/>
    <p:sldId id="755" r:id="rId13"/>
    <p:sldId id="682" r:id="rId14"/>
    <p:sldId id="580" r:id="rId15"/>
    <p:sldId id="450" r:id="rId16"/>
    <p:sldId id="449" r:id="rId17"/>
    <p:sldId id="684" r:id="rId18"/>
    <p:sldId id="448" r:id="rId19"/>
    <p:sldId id="758" r:id="rId20"/>
    <p:sldId id="691" r:id="rId21"/>
    <p:sldId id="441" r:id="rId22"/>
    <p:sldId id="687" r:id="rId23"/>
    <p:sldId id="339" r:id="rId24"/>
    <p:sldId id="702" r:id="rId25"/>
    <p:sldId id="688" r:id="rId26"/>
    <p:sldId id="384" r:id="rId27"/>
    <p:sldId id="443" r:id="rId28"/>
    <p:sldId id="444" r:id="rId29"/>
    <p:sldId id="445" r:id="rId30"/>
    <p:sldId id="456" r:id="rId31"/>
    <p:sldId id="258" r:id="rId32"/>
    <p:sldId id="455" r:id="rId33"/>
    <p:sldId id="451" r:id="rId34"/>
    <p:sldId id="452" r:id="rId35"/>
    <p:sldId id="453" r:id="rId36"/>
    <p:sldId id="686" r:id="rId37"/>
    <p:sldId id="428" r:id="rId38"/>
    <p:sldId id="626" r:id="rId39"/>
    <p:sldId id="306" r:id="rId40"/>
    <p:sldId id="693" r:id="rId41"/>
    <p:sldId id="742" r:id="rId42"/>
    <p:sldId id="757" r:id="rId43"/>
    <p:sldId id="700" r:id="rId44"/>
    <p:sldId id="747" r:id="rId45"/>
    <p:sldId id="307" r:id="rId46"/>
    <p:sldId id="743" r:id="rId47"/>
    <p:sldId id="683" r:id="rId48"/>
    <p:sldId id="701" r:id="rId4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29FD"/>
    <a:srgbClr val="009F4A"/>
    <a:srgbClr val="5470F0"/>
    <a:srgbClr val="305FF3"/>
    <a:srgbClr val="49B04F"/>
    <a:srgbClr val="E3E1C0"/>
    <a:srgbClr val="F1F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1F6B7D-EC90-7B41-9EC1-2D6F155BB810}" v="330" dt="2022-04-07T12:23:18.8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/>
    <p:restoredTop sz="81957"/>
  </p:normalViewPr>
  <p:slideViewPr>
    <p:cSldViewPr snapToGrid="0" snapToObjects="1">
      <p:cViewPr varScale="1">
        <p:scale>
          <a:sx n="91" d="100"/>
          <a:sy n="91" d="100"/>
        </p:scale>
        <p:origin x="27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55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Mascali" userId="995c983d-e557-4815-a45c-6229ba26b172" providerId="ADAL" clId="{BE1F6B7D-EC90-7B41-9EC1-2D6F155BB810}"/>
    <pc:docChg chg="undo custSel addSld delSld modSld sldOrd">
      <pc:chgData name="David Mascali" userId="995c983d-e557-4815-a45c-6229ba26b172" providerId="ADAL" clId="{BE1F6B7D-EC90-7B41-9EC1-2D6F155BB810}" dt="2022-04-07T12:25:39.293" v="328" actId="20577"/>
      <pc:docMkLst>
        <pc:docMk/>
      </pc:docMkLst>
      <pc:sldChg chg="delSp modSp mod modNotesTx">
        <pc:chgData name="David Mascali" userId="995c983d-e557-4815-a45c-6229ba26b172" providerId="ADAL" clId="{BE1F6B7D-EC90-7B41-9EC1-2D6F155BB810}" dt="2022-04-07T12:23:27.878" v="316" actId="20577"/>
        <pc:sldMkLst>
          <pc:docMk/>
          <pc:sldMk cId="2232942985" sldId="256"/>
        </pc:sldMkLst>
        <pc:spChg chg="del">
          <ac:chgData name="David Mascali" userId="995c983d-e557-4815-a45c-6229ba26b172" providerId="ADAL" clId="{BE1F6B7D-EC90-7B41-9EC1-2D6F155BB810}" dt="2022-04-07T09:16:29.225" v="57" actId="478"/>
          <ac:spMkLst>
            <pc:docMk/>
            <pc:sldMk cId="2232942985" sldId="256"/>
            <ac:spMk id="3" creationId="{C1392517-611E-C940-8EBD-2A3AB27CC852}"/>
          </ac:spMkLst>
        </pc:spChg>
        <pc:picChg chg="mod">
          <ac:chgData name="David Mascali" userId="995c983d-e557-4815-a45c-6229ba26b172" providerId="ADAL" clId="{BE1F6B7D-EC90-7B41-9EC1-2D6F155BB810}" dt="2022-04-07T12:23:22.111" v="315" actId="1076"/>
          <ac:picMkLst>
            <pc:docMk/>
            <pc:sldMk cId="2232942985" sldId="256"/>
            <ac:picMk id="43" creationId="{2D7A8011-5F3A-DC4D-823C-63FC19B957CD}"/>
          </ac:picMkLst>
        </pc:picChg>
      </pc:sldChg>
      <pc:sldChg chg="ord">
        <pc:chgData name="David Mascali" userId="995c983d-e557-4815-a45c-6229ba26b172" providerId="ADAL" clId="{BE1F6B7D-EC90-7B41-9EC1-2D6F155BB810}" dt="2022-04-07T09:32:07.213" v="311" actId="20578"/>
        <pc:sldMkLst>
          <pc:docMk/>
          <pc:sldMk cId="3414668002" sldId="258"/>
        </pc:sldMkLst>
      </pc:sldChg>
      <pc:sldChg chg="modNotesTx">
        <pc:chgData name="David Mascali" userId="995c983d-e557-4815-a45c-6229ba26b172" providerId="ADAL" clId="{BE1F6B7D-EC90-7B41-9EC1-2D6F155BB810}" dt="2022-04-07T12:23:36.820" v="317" actId="20577"/>
        <pc:sldMkLst>
          <pc:docMk/>
          <pc:sldMk cId="2788404373" sldId="259"/>
        </pc:sldMkLst>
      </pc:sldChg>
      <pc:sldChg chg="delSp modSp mod">
        <pc:chgData name="David Mascali" userId="995c983d-e557-4815-a45c-6229ba26b172" providerId="ADAL" clId="{BE1F6B7D-EC90-7B41-9EC1-2D6F155BB810}" dt="2022-04-07T09:27:37.767" v="281" actId="478"/>
        <pc:sldMkLst>
          <pc:docMk/>
          <pc:sldMk cId="3559432147" sldId="285"/>
        </pc:sldMkLst>
        <pc:spChg chg="del">
          <ac:chgData name="David Mascali" userId="995c983d-e557-4815-a45c-6229ba26b172" providerId="ADAL" clId="{BE1F6B7D-EC90-7B41-9EC1-2D6F155BB810}" dt="2022-04-07T09:27:37.767" v="281" actId="478"/>
          <ac:spMkLst>
            <pc:docMk/>
            <pc:sldMk cId="3559432147" sldId="285"/>
            <ac:spMk id="5" creationId="{42F8394B-758E-490D-9CE2-B3D37884C14E}"/>
          </ac:spMkLst>
        </pc:spChg>
        <pc:spChg chg="mod">
          <ac:chgData name="David Mascali" userId="995c983d-e557-4815-a45c-6229ba26b172" providerId="ADAL" clId="{BE1F6B7D-EC90-7B41-9EC1-2D6F155BB810}" dt="2022-04-07T09:27:29.613" v="279" actId="1076"/>
          <ac:spMkLst>
            <pc:docMk/>
            <pc:sldMk cId="3559432147" sldId="285"/>
            <ac:spMk id="8" creationId="{877C288D-FA44-413E-8BE0-F361EFD11860}"/>
          </ac:spMkLst>
        </pc:spChg>
        <pc:spChg chg="mod">
          <ac:chgData name="David Mascali" userId="995c983d-e557-4815-a45c-6229ba26b172" providerId="ADAL" clId="{BE1F6B7D-EC90-7B41-9EC1-2D6F155BB810}" dt="2022-04-07T09:27:35.059" v="280" actId="1076"/>
          <ac:spMkLst>
            <pc:docMk/>
            <pc:sldMk cId="3559432147" sldId="285"/>
            <ac:spMk id="10" creationId="{6B6445D5-FB2F-EF4E-B0A1-4896875ED3AD}"/>
          </ac:spMkLst>
        </pc:spChg>
      </pc:sldChg>
      <pc:sldChg chg="add modNotesTx">
        <pc:chgData name="David Mascali" userId="995c983d-e557-4815-a45c-6229ba26b172" providerId="ADAL" clId="{BE1F6B7D-EC90-7B41-9EC1-2D6F155BB810}" dt="2022-04-07T12:25:13.434" v="325" actId="20577"/>
        <pc:sldMkLst>
          <pc:docMk/>
          <pc:sldMk cId="1286111658" sldId="306"/>
        </pc:sldMkLst>
      </pc:sldChg>
      <pc:sldChg chg="del ord">
        <pc:chgData name="David Mascali" userId="995c983d-e557-4815-a45c-6229ba26b172" providerId="ADAL" clId="{BE1F6B7D-EC90-7B41-9EC1-2D6F155BB810}" dt="2022-04-07T09:15:42.974" v="49" actId="2696"/>
        <pc:sldMkLst>
          <pc:docMk/>
          <pc:sldMk cId="1839316938" sldId="306"/>
        </pc:sldMkLst>
      </pc:sldChg>
      <pc:sldChg chg="add del setBg">
        <pc:chgData name="David Mascali" userId="995c983d-e557-4815-a45c-6229ba26b172" providerId="ADAL" clId="{BE1F6B7D-EC90-7B41-9EC1-2D6F155BB810}" dt="2022-04-07T09:15:58.250" v="53"/>
        <pc:sldMkLst>
          <pc:docMk/>
          <pc:sldMk cId="4022508640" sldId="306"/>
        </pc:sldMkLst>
      </pc:sldChg>
      <pc:sldChg chg="addSp modSp mod">
        <pc:chgData name="David Mascali" userId="995c983d-e557-4815-a45c-6229ba26b172" providerId="ADAL" clId="{BE1F6B7D-EC90-7B41-9EC1-2D6F155BB810}" dt="2022-04-07T09:28:37.244" v="287" actId="1076"/>
        <pc:sldMkLst>
          <pc:docMk/>
          <pc:sldMk cId="1891194627" sldId="307"/>
        </pc:sldMkLst>
        <pc:spChg chg="mod">
          <ac:chgData name="David Mascali" userId="995c983d-e557-4815-a45c-6229ba26b172" providerId="ADAL" clId="{BE1F6B7D-EC90-7B41-9EC1-2D6F155BB810}" dt="2022-04-07T09:28:33.461" v="286" actId="1076"/>
          <ac:spMkLst>
            <pc:docMk/>
            <pc:sldMk cId="1891194627" sldId="307"/>
            <ac:spMk id="2" creationId="{5312E49E-42C7-4422-BE2B-134CD5118D06}"/>
          </ac:spMkLst>
        </pc:spChg>
        <pc:picChg chg="mod">
          <ac:chgData name="David Mascali" userId="995c983d-e557-4815-a45c-6229ba26b172" providerId="ADAL" clId="{BE1F6B7D-EC90-7B41-9EC1-2D6F155BB810}" dt="2022-04-07T09:28:37.244" v="287" actId="1076"/>
          <ac:picMkLst>
            <pc:docMk/>
            <pc:sldMk cId="1891194627" sldId="307"/>
            <ac:picMk id="8" creationId="{07931D00-F1C4-4FA8-BE8F-1727BB25D2FF}"/>
          </ac:picMkLst>
        </pc:picChg>
        <pc:picChg chg="add mod">
          <ac:chgData name="David Mascali" userId="995c983d-e557-4815-a45c-6229ba26b172" providerId="ADAL" clId="{BE1F6B7D-EC90-7B41-9EC1-2D6F155BB810}" dt="2022-04-07T09:28:28.837" v="285" actId="1076"/>
          <ac:picMkLst>
            <pc:docMk/>
            <pc:sldMk cId="1891194627" sldId="307"/>
            <ac:picMk id="27" creationId="{7CFAECCB-D96D-DE42-B12F-237CE5376D53}"/>
          </ac:picMkLst>
        </pc:picChg>
      </pc:sldChg>
      <pc:sldChg chg="delSp modSp mod modNotesTx">
        <pc:chgData name="David Mascali" userId="995c983d-e557-4815-a45c-6229ba26b172" providerId="ADAL" clId="{BE1F6B7D-EC90-7B41-9EC1-2D6F155BB810}" dt="2022-04-07T12:23:54.324" v="319" actId="20577"/>
        <pc:sldMkLst>
          <pc:docMk/>
          <pc:sldMk cId="3976350353" sldId="360"/>
        </pc:sldMkLst>
        <pc:spChg chg="mod">
          <ac:chgData name="David Mascali" userId="995c983d-e557-4815-a45c-6229ba26b172" providerId="ADAL" clId="{BE1F6B7D-EC90-7B41-9EC1-2D6F155BB810}" dt="2022-04-07T09:09:01.835" v="5" actId="1076"/>
          <ac:spMkLst>
            <pc:docMk/>
            <pc:sldMk cId="3976350353" sldId="360"/>
            <ac:spMk id="50" creationId="{ECC3A8F8-327D-5347-A9DF-6A134FA553C6}"/>
          </ac:spMkLst>
        </pc:spChg>
        <pc:picChg chg="del mod">
          <ac:chgData name="David Mascali" userId="995c983d-e557-4815-a45c-6229ba26b172" providerId="ADAL" clId="{BE1F6B7D-EC90-7B41-9EC1-2D6F155BB810}" dt="2022-04-07T09:09:10.921" v="7" actId="478"/>
          <ac:picMkLst>
            <pc:docMk/>
            <pc:sldMk cId="3976350353" sldId="360"/>
            <ac:picMk id="5" creationId="{A231C14D-BF43-DD4A-9A82-45A8B6554ECB}"/>
          </ac:picMkLst>
        </pc:picChg>
        <pc:cxnChg chg="mod">
          <ac:chgData name="David Mascali" userId="995c983d-e557-4815-a45c-6229ba26b172" providerId="ADAL" clId="{BE1F6B7D-EC90-7B41-9EC1-2D6F155BB810}" dt="2022-04-07T09:09:01.835" v="5" actId="1076"/>
          <ac:cxnSpMkLst>
            <pc:docMk/>
            <pc:sldMk cId="3976350353" sldId="360"/>
            <ac:cxnSpMk id="10" creationId="{D81BF0AD-6F40-314E-A4C2-1066F1AA1F90}"/>
          </ac:cxnSpMkLst>
        </pc:cxnChg>
        <pc:cxnChg chg="mod">
          <ac:chgData name="David Mascali" userId="995c983d-e557-4815-a45c-6229ba26b172" providerId="ADAL" clId="{BE1F6B7D-EC90-7B41-9EC1-2D6F155BB810}" dt="2022-04-07T09:09:01.835" v="5" actId="1076"/>
          <ac:cxnSpMkLst>
            <pc:docMk/>
            <pc:sldMk cId="3976350353" sldId="360"/>
            <ac:cxnSpMk id="43" creationId="{53DCA918-993B-B240-9561-9C306FEE78EE}"/>
          </ac:cxnSpMkLst>
        </pc:cxnChg>
      </pc:sldChg>
      <pc:sldChg chg="add modNotesTx">
        <pc:chgData name="David Mascali" userId="995c983d-e557-4815-a45c-6229ba26b172" providerId="ADAL" clId="{BE1F6B7D-EC90-7B41-9EC1-2D6F155BB810}" dt="2022-04-07T12:24:59.948" v="324" actId="20577"/>
        <pc:sldMkLst>
          <pc:docMk/>
          <pc:sldMk cId="226386109" sldId="428"/>
        </pc:sldMkLst>
      </pc:sldChg>
      <pc:sldChg chg="del">
        <pc:chgData name="David Mascali" userId="995c983d-e557-4815-a45c-6229ba26b172" providerId="ADAL" clId="{BE1F6B7D-EC90-7B41-9EC1-2D6F155BB810}" dt="2022-04-07T09:15:42.897" v="47" actId="2696"/>
        <pc:sldMkLst>
          <pc:docMk/>
          <pc:sldMk cId="2824505539" sldId="428"/>
        </pc:sldMkLst>
      </pc:sldChg>
      <pc:sldChg chg="add del setBg">
        <pc:chgData name="David Mascali" userId="995c983d-e557-4815-a45c-6229ba26b172" providerId="ADAL" clId="{BE1F6B7D-EC90-7B41-9EC1-2D6F155BB810}" dt="2022-04-07T09:15:58.250" v="53"/>
        <pc:sldMkLst>
          <pc:docMk/>
          <pc:sldMk cId="3240929318" sldId="428"/>
        </pc:sldMkLst>
      </pc:sldChg>
      <pc:sldChg chg="modSp mod">
        <pc:chgData name="David Mascali" userId="995c983d-e557-4815-a45c-6229ba26b172" providerId="ADAL" clId="{BE1F6B7D-EC90-7B41-9EC1-2D6F155BB810}" dt="2022-04-07T09:30:18.210" v="310" actId="1035"/>
        <pc:sldMkLst>
          <pc:docMk/>
          <pc:sldMk cId="4143761435" sldId="444"/>
        </pc:sldMkLst>
        <pc:picChg chg="mod">
          <ac:chgData name="David Mascali" userId="995c983d-e557-4815-a45c-6229ba26b172" providerId="ADAL" clId="{BE1F6B7D-EC90-7B41-9EC1-2D6F155BB810}" dt="2022-04-07T09:29:59.843" v="294" actId="1076"/>
          <ac:picMkLst>
            <pc:docMk/>
            <pc:sldMk cId="4143761435" sldId="444"/>
            <ac:picMk id="7" creationId="{0621AE57-BCB2-4AD2-9DD3-D6B503987F47}"/>
          </ac:picMkLst>
        </pc:picChg>
        <pc:picChg chg="mod">
          <ac:chgData name="David Mascali" userId="995c983d-e557-4815-a45c-6229ba26b172" providerId="ADAL" clId="{BE1F6B7D-EC90-7B41-9EC1-2D6F155BB810}" dt="2022-04-07T09:30:03.308" v="295" actId="1076"/>
          <ac:picMkLst>
            <pc:docMk/>
            <pc:sldMk cId="4143761435" sldId="444"/>
            <ac:picMk id="8" creationId="{17A7D30E-C41F-4687-91B7-D6BD2EA07C9D}"/>
          </ac:picMkLst>
        </pc:picChg>
        <pc:picChg chg="mod">
          <ac:chgData name="David Mascali" userId="995c983d-e557-4815-a45c-6229ba26b172" providerId="ADAL" clId="{BE1F6B7D-EC90-7B41-9EC1-2D6F155BB810}" dt="2022-04-07T09:30:18.210" v="310" actId="1035"/>
          <ac:picMkLst>
            <pc:docMk/>
            <pc:sldMk cId="4143761435" sldId="444"/>
            <ac:picMk id="9" creationId="{8469DFB6-4F6C-49A0-9901-FE85C1255AA9}"/>
          </ac:picMkLst>
        </pc:picChg>
      </pc:sldChg>
      <pc:sldChg chg="modNotesTx">
        <pc:chgData name="David Mascali" userId="995c983d-e557-4815-a45c-6229ba26b172" providerId="ADAL" clId="{BE1F6B7D-EC90-7B41-9EC1-2D6F155BB810}" dt="2022-04-07T12:24:13.428" v="321" actId="20577"/>
        <pc:sldMkLst>
          <pc:docMk/>
          <pc:sldMk cId="702202476" sldId="450"/>
        </pc:sldMkLst>
      </pc:sldChg>
      <pc:sldChg chg="modSp mod modNotesTx">
        <pc:chgData name="David Mascali" userId="995c983d-e557-4815-a45c-6229ba26b172" providerId="ADAL" clId="{BE1F6B7D-EC90-7B41-9EC1-2D6F155BB810}" dt="2022-04-07T12:24:09.233" v="320" actId="20577"/>
        <pc:sldMkLst>
          <pc:docMk/>
          <pc:sldMk cId="1075672992" sldId="580"/>
        </pc:sldMkLst>
        <pc:spChg chg="mod">
          <ac:chgData name="David Mascali" userId="995c983d-e557-4815-a45c-6229ba26b172" providerId="ADAL" clId="{BE1F6B7D-EC90-7B41-9EC1-2D6F155BB810}" dt="2022-04-07T09:26:58.239" v="277" actId="207"/>
          <ac:spMkLst>
            <pc:docMk/>
            <pc:sldMk cId="1075672992" sldId="580"/>
            <ac:spMk id="2" creationId="{17BD7E18-559E-F04F-82F7-41E8800F151A}"/>
          </ac:spMkLst>
        </pc:spChg>
      </pc:sldChg>
      <pc:sldChg chg="add">
        <pc:chgData name="David Mascali" userId="995c983d-e557-4815-a45c-6229ba26b172" providerId="ADAL" clId="{BE1F6B7D-EC90-7B41-9EC1-2D6F155BB810}" dt="2022-04-07T09:15:58.514" v="54"/>
        <pc:sldMkLst>
          <pc:docMk/>
          <pc:sldMk cId="1901873750" sldId="626"/>
        </pc:sldMkLst>
      </pc:sldChg>
      <pc:sldChg chg="add del setBg">
        <pc:chgData name="David Mascali" userId="995c983d-e557-4815-a45c-6229ba26b172" providerId="ADAL" clId="{BE1F6B7D-EC90-7B41-9EC1-2D6F155BB810}" dt="2022-04-07T09:15:58.250" v="53"/>
        <pc:sldMkLst>
          <pc:docMk/>
          <pc:sldMk cId="2569212210" sldId="626"/>
        </pc:sldMkLst>
      </pc:sldChg>
      <pc:sldChg chg="del">
        <pc:chgData name="David Mascali" userId="995c983d-e557-4815-a45c-6229ba26b172" providerId="ADAL" clId="{BE1F6B7D-EC90-7B41-9EC1-2D6F155BB810}" dt="2022-04-07T09:15:42.951" v="48" actId="2696"/>
        <pc:sldMkLst>
          <pc:docMk/>
          <pc:sldMk cId="2806079608" sldId="626"/>
        </pc:sldMkLst>
      </pc:sldChg>
      <pc:sldChg chg="addSp delSp modSp mod">
        <pc:chgData name="David Mascali" userId="995c983d-e557-4815-a45c-6229ba26b172" providerId="ADAL" clId="{BE1F6B7D-EC90-7B41-9EC1-2D6F155BB810}" dt="2022-04-07T09:24:40.192" v="115" actId="1076"/>
        <pc:sldMkLst>
          <pc:docMk/>
          <pc:sldMk cId="79001276" sldId="629"/>
        </pc:sldMkLst>
        <pc:spChg chg="del mod">
          <ac:chgData name="David Mascali" userId="995c983d-e557-4815-a45c-6229ba26b172" providerId="ADAL" clId="{BE1F6B7D-EC90-7B41-9EC1-2D6F155BB810}" dt="2022-04-07T09:24:26.020" v="100" actId="478"/>
          <ac:spMkLst>
            <pc:docMk/>
            <pc:sldMk cId="79001276" sldId="629"/>
            <ac:spMk id="4" creationId="{E32E8208-4936-BA45-8CCD-B24C379D600C}"/>
          </ac:spMkLst>
        </pc:spChg>
        <pc:spChg chg="add mod">
          <ac:chgData name="David Mascali" userId="995c983d-e557-4815-a45c-6229ba26b172" providerId="ADAL" clId="{BE1F6B7D-EC90-7B41-9EC1-2D6F155BB810}" dt="2022-04-07T09:24:40.192" v="115" actId="1076"/>
          <ac:spMkLst>
            <pc:docMk/>
            <pc:sldMk cId="79001276" sldId="629"/>
            <ac:spMk id="96" creationId="{B3D978AE-BE2B-C040-8C10-7F92A1E5B633}"/>
          </ac:spMkLst>
        </pc:spChg>
      </pc:sldChg>
      <pc:sldChg chg="addSp delSp modSp mod">
        <pc:chgData name="David Mascali" userId="995c983d-e557-4815-a45c-6229ba26b172" providerId="ADAL" clId="{BE1F6B7D-EC90-7B41-9EC1-2D6F155BB810}" dt="2022-04-07T09:17:08.190" v="66" actId="29295"/>
        <pc:sldMkLst>
          <pc:docMk/>
          <pc:sldMk cId="3063983251" sldId="682"/>
        </pc:sldMkLst>
        <pc:picChg chg="del">
          <ac:chgData name="David Mascali" userId="995c983d-e557-4815-a45c-6229ba26b172" providerId="ADAL" clId="{BE1F6B7D-EC90-7B41-9EC1-2D6F155BB810}" dt="2022-04-07T09:16:45.411" v="58" actId="478"/>
          <ac:picMkLst>
            <pc:docMk/>
            <pc:sldMk cId="3063983251" sldId="682"/>
            <ac:picMk id="2" creationId="{F5655D9A-F8F4-EF4A-8777-159FBFB1FF6A}"/>
          </ac:picMkLst>
        </pc:picChg>
        <pc:picChg chg="add mod">
          <ac:chgData name="David Mascali" userId="995c983d-e557-4815-a45c-6229ba26b172" providerId="ADAL" clId="{BE1F6B7D-EC90-7B41-9EC1-2D6F155BB810}" dt="2022-04-07T09:17:08.190" v="66" actId="29295"/>
          <ac:picMkLst>
            <pc:docMk/>
            <pc:sldMk cId="3063983251" sldId="682"/>
            <ac:picMk id="3" creationId="{98DF9856-D55E-A645-B1FE-1A557FD46FF4}"/>
          </ac:picMkLst>
        </pc:picChg>
      </pc:sldChg>
      <pc:sldChg chg="addSp modSp mod ord setBg modNotesTx">
        <pc:chgData name="David Mascali" userId="995c983d-e557-4815-a45c-6229ba26b172" providerId="ADAL" clId="{BE1F6B7D-EC90-7B41-9EC1-2D6F155BB810}" dt="2022-04-07T12:25:39.293" v="328" actId="20577"/>
        <pc:sldMkLst>
          <pc:docMk/>
          <pc:sldMk cId="735984552" sldId="683"/>
        </pc:sldMkLst>
        <pc:spChg chg="add mod">
          <ac:chgData name="David Mascali" userId="995c983d-e557-4815-a45c-6229ba26b172" providerId="ADAL" clId="{BE1F6B7D-EC90-7B41-9EC1-2D6F155BB810}" dt="2022-04-07T09:11:15.170" v="44" actId="1037"/>
          <ac:spMkLst>
            <pc:docMk/>
            <pc:sldMk cId="735984552" sldId="683"/>
            <ac:spMk id="21" creationId="{F1A7ABA3-475F-E74A-B4CE-2083F878CB52}"/>
          </ac:spMkLst>
        </pc:spChg>
      </pc:sldChg>
      <pc:sldChg chg="addSp delSp modSp add mod">
        <pc:chgData name="David Mascali" userId="995c983d-e557-4815-a45c-6229ba26b172" providerId="ADAL" clId="{BE1F6B7D-EC90-7B41-9EC1-2D6F155BB810}" dt="2022-04-07T09:17:52.618" v="78" actId="1037"/>
        <pc:sldMkLst>
          <pc:docMk/>
          <pc:sldMk cId="1795093558" sldId="686"/>
        </pc:sldMkLst>
        <pc:picChg chg="del mod">
          <ac:chgData name="David Mascali" userId="995c983d-e557-4815-a45c-6229ba26b172" providerId="ADAL" clId="{BE1F6B7D-EC90-7B41-9EC1-2D6F155BB810}" dt="2022-04-07T09:16:12.736" v="56" actId="478"/>
          <ac:picMkLst>
            <pc:docMk/>
            <pc:sldMk cId="1795093558" sldId="686"/>
            <ac:picMk id="24" creationId="{B3A46602-B1B6-154A-AB29-3C23A454D03E}"/>
          </ac:picMkLst>
        </pc:picChg>
        <pc:picChg chg="add mod">
          <ac:chgData name="David Mascali" userId="995c983d-e557-4815-a45c-6229ba26b172" providerId="ADAL" clId="{BE1F6B7D-EC90-7B41-9EC1-2D6F155BB810}" dt="2022-04-07T09:17:52.618" v="78" actId="1037"/>
          <ac:picMkLst>
            <pc:docMk/>
            <pc:sldMk cId="1795093558" sldId="686"/>
            <ac:picMk id="25" creationId="{CE857DAD-9F1A-C042-9B6D-47ED8A68F542}"/>
          </ac:picMkLst>
        </pc:picChg>
      </pc:sldChg>
      <pc:sldChg chg="add del setBg">
        <pc:chgData name="David Mascali" userId="995c983d-e557-4815-a45c-6229ba26b172" providerId="ADAL" clId="{BE1F6B7D-EC90-7B41-9EC1-2D6F155BB810}" dt="2022-04-07T09:15:58.250" v="53"/>
        <pc:sldMkLst>
          <pc:docMk/>
          <pc:sldMk cId="3010981330" sldId="686"/>
        </pc:sldMkLst>
      </pc:sldChg>
      <pc:sldChg chg="del">
        <pc:chgData name="David Mascali" userId="995c983d-e557-4815-a45c-6229ba26b172" providerId="ADAL" clId="{BE1F6B7D-EC90-7B41-9EC1-2D6F155BB810}" dt="2022-04-07T09:15:42.388" v="46" actId="2696"/>
        <pc:sldMkLst>
          <pc:docMk/>
          <pc:sldMk cId="3268689183" sldId="686"/>
        </pc:sldMkLst>
      </pc:sldChg>
      <pc:sldChg chg="modNotesTx">
        <pc:chgData name="David Mascali" userId="995c983d-e557-4815-a45c-6229ba26b172" providerId="ADAL" clId="{BE1F6B7D-EC90-7B41-9EC1-2D6F155BB810}" dt="2022-04-07T12:24:30.120" v="322" actId="20577"/>
        <pc:sldMkLst>
          <pc:docMk/>
          <pc:sldMk cId="2135953881" sldId="687"/>
        </pc:sldMkLst>
      </pc:sldChg>
      <pc:sldChg chg="modNotesTx">
        <pc:chgData name="David Mascali" userId="995c983d-e557-4815-a45c-6229ba26b172" providerId="ADAL" clId="{BE1F6B7D-EC90-7B41-9EC1-2D6F155BB810}" dt="2022-04-07T12:24:38.164" v="323" actId="20577"/>
        <pc:sldMkLst>
          <pc:docMk/>
          <pc:sldMk cId="1894924887" sldId="688"/>
        </pc:sldMkLst>
      </pc:sldChg>
      <pc:sldChg chg="del">
        <pc:chgData name="David Mascali" userId="995c983d-e557-4815-a45c-6229ba26b172" providerId="ADAL" clId="{BE1F6B7D-EC90-7B41-9EC1-2D6F155BB810}" dt="2022-04-07T09:07:30.690" v="2" actId="2696"/>
        <pc:sldMkLst>
          <pc:docMk/>
          <pc:sldMk cId="231132492" sldId="690"/>
        </pc:sldMkLst>
      </pc:sldChg>
      <pc:sldChg chg="addSp delSp modSp mod">
        <pc:chgData name="David Mascali" userId="995c983d-e557-4815-a45c-6229ba26b172" providerId="ADAL" clId="{BE1F6B7D-EC90-7B41-9EC1-2D6F155BB810}" dt="2022-04-07T09:17:29.954" v="68"/>
        <pc:sldMkLst>
          <pc:docMk/>
          <pc:sldMk cId="2106428530" sldId="691"/>
        </pc:sldMkLst>
        <pc:picChg chg="del">
          <ac:chgData name="David Mascali" userId="995c983d-e557-4815-a45c-6229ba26b172" providerId="ADAL" clId="{BE1F6B7D-EC90-7B41-9EC1-2D6F155BB810}" dt="2022-04-07T09:17:29.275" v="67" actId="478"/>
          <ac:picMkLst>
            <pc:docMk/>
            <pc:sldMk cId="2106428530" sldId="691"/>
            <ac:picMk id="25" creationId="{7617C221-F845-8140-8A3B-28D288184AD5}"/>
          </ac:picMkLst>
        </pc:picChg>
        <pc:picChg chg="add mod">
          <ac:chgData name="David Mascali" userId="995c983d-e557-4815-a45c-6229ba26b172" providerId="ADAL" clId="{BE1F6B7D-EC90-7B41-9EC1-2D6F155BB810}" dt="2022-04-07T09:17:29.954" v="68"/>
          <ac:picMkLst>
            <pc:docMk/>
            <pc:sldMk cId="2106428530" sldId="691"/>
            <ac:picMk id="26" creationId="{ECE6C2FA-9EFF-2C46-BB18-9FB36B79A3F6}"/>
          </ac:picMkLst>
        </pc:picChg>
      </pc:sldChg>
      <pc:sldChg chg="add del">
        <pc:chgData name="David Mascali" userId="995c983d-e557-4815-a45c-6229ba26b172" providerId="ADAL" clId="{BE1F6B7D-EC90-7B41-9EC1-2D6F155BB810}" dt="2022-04-07T09:15:58.250" v="53"/>
        <pc:sldMkLst>
          <pc:docMk/>
          <pc:sldMk cId="888479482" sldId="693"/>
        </pc:sldMkLst>
      </pc:sldChg>
      <pc:sldChg chg="del">
        <pc:chgData name="David Mascali" userId="995c983d-e557-4815-a45c-6229ba26b172" providerId="ADAL" clId="{BE1F6B7D-EC90-7B41-9EC1-2D6F155BB810}" dt="2022-04-07T09:15:43.006" v="50" actId="2696"/>
        <pc:sldMkLst>
          <pc:docMk/>
          <pc:sldMk cId="1779763557" sldId="693"/>
        </pc:sldMkLst>
      </pc:sldChg>
      <pc:sldChg chg="add">
        <pc:chgData name="David Mascali" userId="995c983d-e557-4815-a45c-6229ba26b172" providerId="ADAL" clId="{BE1F6B7D-EC90-7B41-9EC1-2D6F155BB810}" dt="2022-04-07T09:15:58.514" v="54"/>
        <pc:sldMkLst>
          <pc:docMk/>
          <pc:sldMk cId="2331000283" sldId="693"/>
        </pc:sldMkLst>
      </pc:sldChg>
      <pc:sldChg chg="modSp modNotesTx">
        <pc:chgData name="David Mascali" userId="995c983d-e557-4815-a45c-6229ba26b172" providerId="ADAL" clId="{BE1F6B7D-EC90-7B41-9EC1-2D6F155BB810}" dt="2022-04-07T12:25:30.908" v="327" actId="20577"/>
        <pc:sldMkLst>
          <pc:docMk/>
          <pc:sldMk cId="3419978694" sldId="700"/>
        </pc:sldMkLst>
        <pc:picChg chg="mod">
          <ac:chgData name="David Mascali" userId="995c983d-e557-4815-a45c-6229ba26b172" providerId="ADAL" clId="{BE1F6B7D-EC90-7B41-9EC1-2D6F155BB810}" dt="2022-04-07T09:28:03.175" v="283" actId="1076"/>
          <ac:picMkLst>
            <pc:docMk/>
            <pc:sldMk cId="3419978694" sldId="700"/>
            <ac:picMk id="13" creationId="{26143C3C-760A-0049-82C9-F98CF137530B}"/>
          </ac:picMkLst>
        </pc:picChg>
      </pc:sldChg>
      <pc:sldChg chg="addSp delSp modSp mod">
        <pc:chgData name="David Mascali" userId="995c983d-e557-4815-a45c-6229ba26b172" providerId="ADAL" clId="{BE1F6B7D-EC90-7B41-9EC1-2D6F155BB810}" dt="2022-04-07T09:19:22.851" v="94" actId="1076"/>
        <pc:sldMkLst>
          <pc:docMk/>
          <pc:sldMk cId="3424064025" sldId="701"/>
        </pc:sldMkLst>
        <pc:spChg chg="del">
          <ac:chgData name="David Mascali" userId="995c983d-e557-4815-a45c-6229ba26b172" providerId="ADAL" clId="{BE1F6B7D-EC90-7B41-9EC1-2D6F155BB810}" dt="2022-04-07T09:19:17.425" v="91" actId="478"/>
          <ac:spMkLst>
            <pc:docMk/>
            <pc:sldMk cId="3424064025" sldId="701"/>
            <ac:spMk id="3" creationId="{B0DD3E92-7FC0-784F-AEBE-A2D31C656E7C}"/>
          </ac:spMkLst>
        </pc:spChg>
        <pc:spChg chg="add mod">
          <ac:chgData name="David Mascali" userId="995c983d-e557-4815-a45c-6229ba26b172" providerId="ADAL" clId="{BE1F6B7D-EC90-7B41-9EC1-2D6F155BB810}" dt="2022-04-07T09:19:22.851" v="94" actId="1076"/>
          <ac:spMkLst>
            <pc:docMk/>
            <pc:sldMk cId="3424064025" sldId="701"/>
            <ac:spMk id="6" creationId="{B967C9A2-F71D-654A-9281-8D7C4D583473}"/>
          </ac:spMkLst>
        </pc:spChg>
        <pc:picChg chg="del">
          <ac:chgData name="David Mascali" userId="995c983d-e557-4815-a45c-6229ba26b172" providerId="ADAL" clId="{BE1F6B7D-EC90-7B41-9EC1-2D6F155BB810}" dt="2022-04-07T09:19:18.387" v="92" actId="478"/>
          <ac:picMkLst>
            <pc:docMk/>
            <pc:sldMk cId="3424064025" sldId="701"/>
            <ac:picMk id="2" creationId="{16758DB0-DFDD-F947-88D1-114C1A00DC9E}"/>
          </ac:picMkLst>
        </pc:picChg>
        <pc:picChg chg="add mod">
          <ac:chgData name="David Mascali" userId="995c983d-e557-4815-a45c-6229ba26b172" providerId="ADAL" clId="{BE1F6B7D-EC90-7B41-9EC1-2D6F155BB810}" dt="2022-04-07T09:19:22.851" v="94" actId="1076"/>
          <ac:picMkLst>
            <pc:docMk/>
            <pc:sldMk cId="3424064025" sldId="701"/>
            <ac:picMk id="5" creationId="{A34D2EF6-AC66-6B4A-91E1-DEBFA51B42D5}"/>
          </ac:picMkLst>
        </pc:picChg>
      </pc:sldChg>
      <pc:sldChg chg="del">
        <pc:chgData name="David Mascali" userId="995c983d-e557-4815-a45c-6229ba26b172" providerId="ADAL" clId="{BE1F6B7D-EC90-7B41-9EC1-2D6F155BB810}" dt="2022-04-07T09:15:43.179" v="51" actId="2696"/>
        <pc:sldMkLst>
          <pc:docMk/>
          <pc:sldMk cId="754422397" sldId="742"/>
        </pc:sldMkLst>
      </pc:sldChg>
      <pc:sldChg chg="add">
        <pc:chgData name="David Mascali" userId="995c983d-e557-4815-a45c-6229ba26b172" providerId="ADAL" clId="{BE1F6B7D-EC90-7B41-9EC1-2D6F155BB810}" dt="2022-04-07T09:15:58.514" v="54"/>
        <pc:sldMkLst>
          <pc:docMk/>
          <pc:sldMk cId="1952950850" sldId="742"/>
        </pc:sldMkLst>
      </pc:sldChg>
      <pc:sldChg chg="add del setBg">
        <pc:chgData name="David Mascali" userId="995c983d-e557-4815-a45c-6229ba26b172" providerId="ADAL" clId="{BE1F6B7D-EC90-7B41-9EC1-2D6F155BB810}" dt="2022-04-07T09:15:58.250" v="53"/>
        <pc:sldMkLst>
          <pc:docMk/>
          <pc:sldMk cId="4014062694" sldId="742"/>
        </pc:sldMkLst>
      </pc:sldChg>
      <pc:sldChg chg="addSp modSp mod">
        <pc:chgData name="David Mascali" userId="995c983d-e557-4815-a45c-6229ba26b172" providerId="ADAL" clId="{BE1F6B7D-EC90-7B41-9EC1-2D6F155BB810}" dt="2022-04-07T09:28:52.593" v="292" actId="1038"/>
        <pc:sldMkLst>
          <pc:docMk/>
          <pc:sldMk cId="111280316" sldId="743"/>
        </pc:sldMkLst>
        <pc:spChg chg="mod">
          <ac:chgData name="David Mascali" userId="995c983d-e557-4815-a45c-6229ba26b172" providerId="ADAL" clId="{BE1F6B7D-EC90-7B41-9EC1-2D6F155BB810}" dt="2022-04-07T09:28:52.593" v="292" actId="1038"/>
          <ac:spMkLst>
            <pc:docMk/>
            <pc:sldMk cId="111280316" sldId="743"/>
            <ac:spMk id="13" creationId="{DD2D5B99-0183-B141-9F87-B43A46372B15}"/>
          </ac:spMkLst>
        </pc:spChg>
        <pc:picChg chg="add mod">
          <ac:chgData name="David Mascali" userId="995c983d-e557-4815-a45c-6229ba26b172" providerId="ADAL" clId="{BE1F6B7D-EC90-7B41-9EC1-2D6F155BB810}" dt="2022-04-07T09:28:45.280" v="289" actId="1076"/>
          <ac:picMkLst>
            <pc:docMk/>
            <pc:sldMk cId="111280316" sldId="743"/>
            <ac:picMk id="22" creationId="{F9AD030C-C228-6B43-8719-982B66667865}"/>
          </ac:picMkLst>
        </pc:picChg>
      </pc:sldChg>
      <pc:sldChg chg="addSp delSp modSp">
        <pc:chgData name="David Mascali" userId="995c983d-e557-4815-a45c-6229ba26b172" providerId="ADAL" clId="{BE1F6B7D-EC90-7B41-9EC1-2D6F155BB810}" dt="2022-04-07T09:24:17.145" v="96"/>
        <pc:sldMkLst>
          <pc:docMk/>
          <pc:sldMk cId="1636741360" sldId="744"/>
        </pc:sldMkLst>
        <pc:spChg chg="add del mod">
          <ac:chgData name="David Mascali" userId="995c983d-e557-4815-a45c-6229ba26b172" providerId="ADAL" clId="{BE1F6B7D-EC90-7B41-9EC1-2D6F155BB810}" dt="2022-04-07T09:24:17.145" v="96"/>
          <ac:spMkLst>
            <pc:docMk/>
            <pc:sldMk cId="1636741360" sldId="744"/>
            <ac:spMk id="15" creationId="{5FA39023-BDBB-C545-90DD-9152D7DB545C}"/>
          </ac:spMkLst>
        </pc:spChg>
      </pc:sldChg>
      <pc:sldChg chg="addSp delSp modSp mod modNotesTx">
        <pc:chgData name="David Mascali" userId="995c983d-e557-4815-a45c-6229ba26b172" providerId="ADAL" clId="{BE1F6B7D-EC90-7B41-9EC1-2D6F155BB810}" dt="2022-04-07T12:25:22.362" v="326" actId="20577"/>
        <pc:sldMkLst>
          <pc:docMk/>
          <pc:sldMk cId="2456146330" sldId="757"/>
        </pc:sldMkLst>
        <pc:spChg chg="del">
          <ac:chgData name="David Mascali" userId="995c983d-e557-4815-a45c-6229ba26b172" providerId="ADAL" clId="{BE1F6B7D-EC90-7B41-9EC1-2D6F155BB810}" dt="2022-04-07T09:18:10.328" v="79" actId="478"/>
          <ac:spMkLst>
            <pc:docMk/>
            <pc:sldMk cId="2456146330" sldId="757"/>
            <ac:spMk id="3" creationId="{C1392517-611E-C940-8EBD-2A3AB27CC852}"/>
          </ac:spMkLst>
        </pc:spChg>
        <pc:spChg chg="del">
          <ac:chgData name="David Mascali" userId="995c983d-e557-4815-a45c-6229ba26b172" providerId="ADAL" clId="{BE1F6B7D-EC90-7B41-9EC1-2D6F155BB810}" dt="2022-04-07T09:18:12.072" v="80" actId="478"/>
          <ac:spMkLst>
            <pc:docMk/>
            <pc:sldMk cId="2456146330" sldId="757"/>
            <ac:spMk id="24" creationId="{7E80749F-0613-1A4E-B2CA-27DAB7D94D2B}"/>
          </ac:spMkLst>
        </pc:spChg>
        <pc:spChg chg="add del">
          <ac:chgData name="David Mascali" userId="995c983d-e557-4815-a45c-6229ba26b172" providerId="ADAL" clId="{BE1F6B7D-EC90-7B41-9EC1-2D6F155BB810}" dt="2022-04-07T09:18:16.660" v="83" actId="478"/>
          <ac:spMkLst>
            <pc:docMk/>
            <pc:sldMk cId="2456146330" sldId="757"/>
            <ac:spMk id="40" creationId="{BB911DCF-FC8C-1144-B7B4-C6103E4DF1B3}"/>
          </ac:spMkLst>
        </pc:spChg>
        <pc:spChg chg="del">
          <ac:chgData name="David Mascali" userId="995c983d-e557-4815-a45c-6229ba26b172" providerId="ADAL" clId="{BE1F6B7D-EC90-7B41-9EC1-2D6F155BB810}" dt="2022-04-07T09:18:13.087" v="81" actId="478"/>
          <ac:spMkLst>
            <pc:docMk/>
            <pc:sldMk cId="2456146330" sldId="757"/>
            <ac:spMk id="42" creationId="{55B2506C-D710-DC4C-B4D6-458CDBD512F6}"/>
          </ac:spMkLst>
        </pc:spChg>
        <pc:spChg chg="del">
          <ac:chgData name="David Mascali" userId="995c983d-e557-4815-a45c-6229ba26b172" providerId="ADAL" clId="{BE1F6B7D-EC90-7B41-9EC1-2D6F155BB810}" dt="2022-04-07T09:18:10.328" v="79" actId="478"/>
          <ac:spMkLst>
            <pc:docMk/>
            <pc:sldMk cId="2456146330" sldId="757"/>
            <ac:spMk id="47" creationId="{BED4022B-942E-6445-B380-997700035D98}"/>
          </ac:spMkLst>
        </pc:spChg>
        <pc:picChg chg="add del mod">
          <ac:chgData name="David Mascali" userId="995c983d-e557-4815-a45c-6229ba26b172" providerId="ADAL" clId="{BE1F6B7D-EC90-7B41-9EC1-2D6F155BB810}" dt="2022-04-07T09:18:41.701" v="90" actId="1036"/>
          <ac:picMkLst>
            <pc:docMk/>
            <pc:sldMk cId="2456146330" sldId="757"/>
            <ac:picMk id="28" creationId="{6873A4E4-210C-3744-B87B-D205F81A3FBB}"/>
          </ac:picMkLst>
        </pc:picChg>
        <pc:picChg chg="del">
          <ac:chgData name="David Mascali" userId="995c983d-e557-4815-a45c-6229ba26b172" providerId="ADAL" clId="{BE1F6B7D-EC90-7B41-9EC1-2D6F155BB810}" dt="2022-04-07T09:18:10.328" v="79" actId="478"/>
          <ac:picMkLst>
            <pc:docMk/>
            <pc:sldMk cId="2456146330" sldId="757"/>
            <ac:picMk id="30" creationId="{59A3BFD8-BC12-0D42-A3F5-B8214A911803}"/>
          </ac:picMkLst>
        </pc:picChg>
        <pc:picChg chg="del">
          <ac:chgData name="David Mascali" userId="995c983d-e557-4815-a45c-6229ba26b172" providerId="ADAL" clId="{BE1F6B7D-EC90-7B41-9EC1-2D6F155BB810}" dt="2022-04-07T09:18:10.328" v="79" actId="478"/>
          <ac:picMkLst>
            <pc:docMk/>
            <pc:sldMk cId="2456146330" sldId="757"/>
            <ac:picMk id="43" creationId="{2D7A8011-5F3A-DC4D-823C-63FC19B957CD}"/>
          </ac:picMkLst>
        </pc:picChg>
        <pc:picChg chg="del">
          <ac:chgData name="David Mascali" userId="995c983d-e557-4815-a45c-6229ba26b172" providerId="ADAL" clId="{BE1F6B7D-EC90-7B41-9EC1-2D6F155BB810}" dt="2022-04-07T09:18:10.328" v="79" actId="478"/>
          <ac:picMkLst>
            <pc:docMk/>
            <pc:sldMk cId="2456146330" sldId="757"/>
            <ac:picMk id="45" creationId="{20CB904C-962E-DA4B-9F66-E1E5B642CBAB}"/>
          </ac:picMkLst>
        </pc:picChg>
        <pc:picChg chg="del">
          <ac:chgData name="David Mascali" userId="995c983d-e557-4815-a45c-6229ba26b172" providerId="ADAL" clId="{BE1F6B7D-EC90-7B41-9EC1-2D6F155BB810}" dt="2022-04-07T09:18:10.328" v="79" actId="478"/>
          <ac:picMkLst>
            <pc:docMk/>
            <pc:sldMk cId="2456146330" sldId="757"/>
            <ac:picMk id="49" creationId="{F227D00C-0514-A341-BE01-E2E5A125B273}"/>
          </ac:picMkLst>
        </pc:picChg>
      </pc:sldChg>
      <pc:sldChg chg="ord">
        <pc:chgData name="David Mascali" userId="995c983d-e557-4815-a45c-6229ba26b172" providerId="ADAL" clId="{BE1F6B7D-EC90-7B41-9EC1-2D6F155BB810}" dt="2022-04-07T09:06:31.335" v="0" actId="20578"/>
        <pc:sldMkLst>
          <pc:docMk/>
          <pc:sldMk cId="3441232165" sldId="758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NB_Cosentino:Desktop:divisione:pac_call_jan-dec2017:presentazione:energie%20c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autoTitleDeleted val="1"/>
    <c:plotArea>
      <c:layout/>
      <c:scatterChart>
        <c:scatterStyle val="smoothMarker"/>
        <c:varyColors val="0"/>
        <c:ser>
          <c:idx val="1"/>
          <c:order val="1"/>
          <c:marker>
            <c:symbol val="none"/>
          </c:marker>
          <c:xVal>
            <c:numRef>
              <c:f>Foglio1!$A$78:$A$83</c:f>
              <c:numCache>
                <c:formatCode>0.0</c:formatCode>
                <c:ptCount val="6"/>
                <c:pt idx="0">
                  <c:v>2</c:v>
                </c:pt>
                <c:pt idx="1">
                  <c:v>20</c:v>
                </c:pt>
                <c:pt idx="2">
                  <c:v>58.6</c:v>
                </c:pt>
                <c:pt idx="3">
                  <c:v>120</c:v>
                </c:pt>
                <c:pt idx="4">
                  <c:v>117.3</c:v>
                </c:pt>
                <c:pt idx="5">
                  <c:v>240</c:v>
                </c:pt>
              </c:numCache>
            </c:numRef>
          </c:xVal>
          <c:yVal>
            <c:numRef>
              <c:f>Foglio1!$B$78:$B$83</c:f>
              <c:numCache>
                <c:formatCode>0.0</c:formatCode>
                <c:ptCount val="6"/>
                <c:pt idx="0">
                  <c:v>80</c:v>
                </c:pt>
                <c:pt idx="1">
                  <c:v>78.400000000000006</c:v>
                </c:pt>
                <c:pt idx="2">
                  <c:v>59.2</c:v>
                </c:pt>
                <c:pt idx="3">
                  <c:v>41.6</c:v>
                </c:pt>
                <c:pt idx="4">
                  <c:v>42</c:v>
                </c:pt>
                <c:pt idx="5">
                  <c:v>18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8924-431B-9945-B9099B0B50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55538624"/>
        <c:axId val="555539200"/>
      </c:scatterChart>
      <c:scatterChart>
        <c:scatterStyle val="lineMarker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Energy</c:v>
                </c:pt>
              </c:strCache>
            </c:strRef>
          </c:tx>
          <c:spPr>
            <a:ln w="66675">
              <a:noFill/>
            </a:ln>
          </c:spPr>
          <c:xVal>
            <c:numRef>
              <c:f>Foglio1!$A$2:$A$72</c:f>
              <c:numCache>
                <c:formatCode>0.0</c:formatCode>
                <c:ptCount val="71"/>
                <c:pt idx="0">
                  <c:v>2</c:v>
                </c:pt>
                <c:pt idx="1">
                  <c:v>2</c:v>
                </c:pt>
                <c:pt idx="2">
                  <c:v>4</c:v>
                </c:pt>
                <c:pt idx="3">
                  <c:v>4</c:v>
                </c:pt>
                <c:pt idx="4">
                  <c:v>9</c:v>
                </c:pt>
                <c:pt idx="5">
                  <c:v>11</c:v>
                </c:pt>
                <c:pt idx="6">
                  <c:v>12</c:v>
                </c:pt>
                <c:pt idx="7">
                  <c:v>12</c:v>
                </c:pt>
                <c:pt idx="8">
                  <c:v>12</c:v>
                </c:pt>
                <c:pt idx="9">
                  <c:v>13</c:v>
                </c:pt>
                <c:pt idx="10">
                  <c:v>14</c:v>
                </c:pt>
                <c:pt idx="11">
                  <c:v>14</c:v>
                </c:pt>
                <c:pt idx="12">
                  <c:v>16</c:v>
                </c:pt>
                <c:pt idx="13">
                  <c:v>16</c:v>
                </c:pt>
                <c:pt idx="14">
                  <c:v>16</c:v>
                </c:pt>
                <c:pt idx="15">
                  <c:v>18</c:v>
                </c:pt>
                <c:pt idx="16">
                  <c:v>19</c:v>
                </c:pt>
                <c:pt idx="17">
                  <c:v>19</c:v>
                </c:pt>
                <c:pt idx="18">
                  <c:v>19</c:v>
                </c:pt>
                <c:pt idx="19">
                  <c:v>20</c:v>
                </c:pt>
                <c:pt idx="20">
                  <c:v>20</c:v>
                </c:pt>
                <c:pt idx="21">
                  <c:v>24</c:v>
                </c:pt>
                <c:pt idx="22">
                  <c:v>27</c:v>
                </c:pt>
                <c:pt idx="23">
                  <c:v>32</c:v>
                </c:pt>
                <c:pt idx="24">
                  <c:v>35</c:v>
                </c:pt>
                <c:pt idx="25">
                  <c:v>36</c:v>
                </c:pt>
                <c:pt idx="26">
                  <c:v>40</c:v>
                </c:pt>
                <c:pt idx="27">
                  <c:v>40</c:v>
                </c:pt>
                <c:pt idx="28">
                  <c:v>40</c:v>
                </c:pt>
                <c:pt idx="29">
                  <c:v>40</c:v>
                </c:pt>
                <c:pt idx="30">
                  <c:v>48</c:v>
                </c:pt>
                <c:pt idx="31">
                  <c:v>48</c:v>
                </c:pt>
                <c:pt idx="32">
                  <c:v>58</c:v>
                </c:pt>
                <c:pt idx="33">
                  <c:v>58</c:v>
                </c:pt>
                <c:pt idx="34">
                  <c:v>58</c:v>
                </c:pt>
                <c:pt idx="35">
                  <c:v>58</c:v>
                </c:pt>
                <c:pt idx="36">
                  <c:v>58</c:v>
                </c:pt>
                <c:pt idx="37">
                  <c:v>58</c:v>
                </c:pt>
                <c:pt idx="38">
                  <c:v>58</c:v>
                </c:pt>
                <c:pt idx="39">
                  <c:v>62</c:v>
                </c:pt>
                <c:pt idx="40">
                  <c:v>62</c:v>
                </c:pt>
                <c:pt idx="41">
                  <c:v>68</c:v>
                </c:pt>
                <c:pt idx="42">
                  <c:v>70</c:v>
                </c:pt>
                <c:pt idx="43">
                  <c:v>74</c:v>
                </c:pt>
                <c:pt idx="44">
                  <c:v>86</c:v>
                </c:pt>
                <c:pt idx="45">
                  <c:v>86.4</c:v>
                </c:pt>
                <c:pt idx="46">
                  <c:v>93</c:v>
                </c:pt>
                <c:pt idx="47">
                  <c:v>93</c:v>
                </c:pt>
                <c:pt idx="48">
                  <c:v>93</c:v>
                </c:pt>
                <c:pt idx="49">
                  <c:v>93</c:v>
                </c:pt>
                <c:pt idx="50">
                  <c:v>93</c:v>
                </c:pt>
                <c:pt idx="51">
                  <c:v>112</c:v>
                </c:pt>
                <c:pt idx="52">
                  <c:v>112</c:v>
                </c:pt>
                <c:pt idx="53">
                  <c:v>112</c:v>
                </c:pt>
                <c:pt idx="54">
                  <c:v>116</c:v>
                </c:pt>
                <c:pt idx="55">
                  <c:v>116</c:v>
                </c:pt>
                <c:pt idx="56">
                  <c:v>116</c:v>
                </c:pt>
                <c:pt idx="57">
                  <c:v>120</c:v>
                </c:pt>
                <c:pt idx="58">
                  <c:v>124</c:v>
                </c:pt>
                <c:pt idx="59">
                  <c:v>124</c:v>
                </c:pt>
                <c:pt idx="60">
                  <c:v>124</c:v>
                </c:pt>
                <c:pt idx="61">
                  <c:v>124</c:v>
                </c:pt>
                <c:pt idx="62">
                  <c:v>129</c:v>
                </c:pt>
                <c:pt idx="63">
                  <c:v>129</c:v>
                </c:pt>
                <c:pt idx="64">
                  <c:v>129</c:v>
                </c:pt>
                <c:pt idx="65">
                  <c:v>197</c:v>
                </c:pt>
                <c:pt idx="66">
                  <c:v>197</c:v>
                </c:pt>
                <c:pt idx="67">
                  <c:v>197</c:v>
                </c:pt>
                <c:pt idx="68">
                  <c:v>197</c:v>
                </c:pt>
                <c:pt idx="69">
                  <c:v>197</c:v>
                </c:pt>
                <c:pt idx="70">
                  <c:v>208</c:v>
                </c:pt>
              </c:numCache>
            </c:numRef>
          </c:xVal>
          <c:yVal>
            <c:numRef>
              <c:f>Foglio1!$B$2:$B$72</c:f>
              <c:numCache>
                <c:formatCode>0.0</c:formatCode>
                <c:ptCount val="71"/>
                <c:pt idx="0">
                  <c:v>62</c:v>
                </c:pt>
                <c:pt idx="1">
                  <c:v>80</c:v>
                </c:pt>
                <c:pt idx="2">
                  <c:v>25</c:v>
                </c:pt>
                <c:pt idx="3">
                  <c:v>80</c:v>
                </c:pt>
                <c:pt idx="4">
                  <c:v>45</c:v>
                </c:pt>
                <c:pt idx="5">
                  <c:v>55</c:v>
                </c:pt>
                <c:pt idx="6">
                  <c:v>23</c:v>
                </c:pt>
                <c:pt idx="7">
                  <c:v>62</c:v>
                </c:pt>
                <c:pt idx="8">
                  <c:v>80</c:v>
                </c:pt>
                <c:pt idx="9">
                  <c:v>55</c:v>
                </c:pt>
                <c:pt idx="10">
                  <c:v>62</c:v>
                </c:pt>
                <c:pt idx="11">
                  <c:v>80</c:v>
                </c:pt>
                <c:pt idx="12">
                  <c:v>25</c:v>
                </c:pt>
                <c:pt idx="13">
                  <c:v>62</c:v>
                </c:pt>
                <c:pt idx="14">
                  <c:v>80</c:v>
                </c:pt>
                <c:pt idx="15">
                  <c:v>15</c:v>
                </c:pt>
                <c:pt idx="16">
                  <c:v>35</c:v>
                </c:pt>
                <c:pt idx="17">
                  <c:v>40</c:v>
                </c:pt>
                <c:pt idx="18">
                  <c:v>50</c:v>
                </c:pt>
                <c:pt idx="19">
                  <c:v>40</c:v>
                </c:pt>
                <c:pt idx="20">
                  <c:v>45</c:v>
                </c:pt>
                <c:pt idx="21">
                  <c:v>50</c:v>
                </c:pt>
                <c:pt idx="22">
                  <c:v>40</c:v>
                </c:pt>
                <c:pt idx="23">
                  <c:v>19.5</c:v>
                </c:pt>
                <c:pt idx="24">
                  <c:v>19.5</c:v>
                </c:pt>
                <c:pt idx="25">
                  <c:v>38</c:v>
                </c:pt>
                <c:pt idx="26">
                  <c:v>10</c:v>
                </c:pt>
                <c:pt idx="27">
                  <c:v>15</c:v>
                </c:pt>
                <c:pt idx="28">
                  <c:v>25</c:v>
                </c:pt>
                <c:pt idx="29">
                  <c:v>40</c:v>
                </c:pt>
                <c:pt idx="30">
                  <c:v>10</c:v>
                </c:pt>
                <c:pt idx="31">
                  <c:v>45</c:v>
                </c:pt>
                <c:pt idx="32">
                  <c:v>16</c:v>
                </c:pt>
                <c:pt idx="33">
                  <c:v>23</c:v>
                </c:pt>
                <c:pt idx="34">
                  <c:v>25</c:v>
                </c:pt>
                <c:pt idx="35">
                  <c:v>30</c:v>
                </c:pt>
                <c:pt idx="36">
                  <c:v>35</c:v>
                </c:pt>
                <c:pt idx="37">
                  <c:v>40</c:v>
                </c:pt>
                <c:pt idx="38">
                  <c:v>45</c:v>
                </c:pt>
                <c:pt idx="39">
                  <c:v>25</c:v>
                </c:pt>
                <c:pt idx="40">
                  <c:v>35</c:v>
                </c:pt>
                <c:pt idx="41">
                  <c:v>40</c:v>
                </c:pt>
                <c:pt idx="42">
                  <c:v>40</c:v>
                </c:pt>
                <c:pt idx="43">
                  <c:v>40</c:v>
                </c:pt>
                <c:pt idx="44">
                  <c:v>15</c:v>
                </c:pt>
                <c:pt idx="45">
                  <c:v>25</c:v>
                </c:pt>
                <c:pt idx="46">
                  <c:v>15</c:v>
                </c:pt>
                <c:pt idx="47">
                  <c:v>17</c:v>
                </c:pt>
                <c:pt idx="48">
                  <c:v>23</c:v>
                </c:pt>
                <c:pt idx="49">
                  <c:v>30</c:v>
                </c:pt>
                <c:pt idx="50">
                  <c:v>38</c:v>
                </c:pt>
                <c:pt idx="51">
                  <c:v>15.5</c:v>
                </c:pt>
                <c:pt idx="52">
                  <c:v>35</c:v>
                </c:pt>
                <c:pt idx="53">
                  <c:v>43.5</c:v>
                </c:pt>
                <c:pt idx="54">
                  <c:v>23</c:v>
                </c:pt>
                <c:pt idx="55">
                  <c:v>30</c:v>
                </c:pt>
                <c:pt idx="56">
                  <c:v>38</c:v>
                </c:pt>
                <c:pt idx="57">
                  <c:v>40</c:v>
                </c:pt>
                <c:pt idx="58">
                  <c:v>15</c:v>
                </c:pt>
                <c:pt idx="59">
                  <c:v>25</c:v>
                </c:pt>
                <c:pt idx="60">
                  <c:v>30</c:v>
                </c:pt>
                <c:pt idx="61">
                  <c:v>35</c:v>
                </c:pt>
                <c:pt idx="62">
                  <c:v>20</c:v>
                </c:pt>
                <c:pt idx="63">
                  <c:v>23</c:v>
                </c:pt>
                <c:pt idx="64">
                  <c:v>35</c:v>
                </c:pt>
                <c:pt idx="65">
                  <c:v>10</c:v>
                </c:pt>
                <c:pt idx="66">
                  <c:v>15</c:v>
                </c:pt>
                <c:pt idx="67">
                  <c:v>19.8</c:v>
                </c:pt>
                <c:pt idx="68">
                  <c:v>21</c:v>
                </c:pt>
                <c:pt idx="69">
                  <c:v>23</c:v>
                </c:pt>
                <c:pt idx="70">
                  <c:v>10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924-431B-9945-B9099B0B50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55538624"/>
        <c:axId val="555539200"/>
      </c:scatterChart>
      <c:valAx>
        <c:axId val="555538624"/>
        <c:scaling>
          <c:orientation val="minMax"/>
          <c:max val="220"/>
          <c:min val="0"/>
        </c:scaling>
        <c:delete val="0"/>
        <c:axPos val="b"/>
        <c:majorGridlines/>
        <c:minorGridlines/>
        <c:title>
          <c:tx>
            <c:rich>
              <a:bodyPr/>
              <a:lstStyle/>
              <a:p>
                <a:pPr>
                  <a:defRPr sz="1400" b="1">
                    <a:solidFill>
                      <a:srgbClr val="000090"/>
                    </a:solidFill>
                  </a:defRPr>
                </a:pPr>
                <a:r>
                  <a:rPr lang="de-DE" sz="1400" b="1" i="0" baseline="0">
                    <a:solidFill>
                      <a:srgbClr val="000090"/>
                    </a:solidFill>
                    <a:effectLst/>
                  </a:rPr>
                  <a:t>Mass (a.m.u.)</a:t>
                </a:r>
                <a:endParaRPr lang="de-DE" sz="1400" b="1">
                  <a:solidFill>
                    <a:srgbClr val="000090"/>
                  </a:solidFill>
                  <a:effectLst/>
                </a:endParaRPr>
              </a:p>
            </c:rich>
          </c:tx>
          <c:overlay val="0"/>
        </c:title>
        <c:numFmt formatCode="0.0" sourceLinked="1"/>
        <c:majorTickMark val="out"/>
        <c:minorTickMark val="none"/>
        <c:tickLblPos val="nextTo"/>
        <c:crossAx val="555539200"/>
        <c:crosses val="autoZero"/>
        <c:crossBetween val="midCat"/>
      </c:valAx>
      <c:valAx>
        <c:axId val="555539200"/>
        <c:scaling>
          <c:orientation val="minMax"/>
          <c:max val="100"/>
          <c:min val="0"/>
        </c:scaling>
        <c:delete val="0"/>
        <c:axPos val="l"/>
        <c:majorGridlines/>
        <c:minorGridlines/>
        <c:title>
          <c:tx>
            <c:rich>
              <a:bodyPr/>
              <a:lstStyle/>
              <a:p>
                <a:pPr>
                  <a:defRPr sz="1400" b="1">
                    <a:solidFill>
                      <a:srgbClr val="000090"/>
                    </a:solidFill>
                  </a:defRPr>
                </a:pPr>
                <a:r>
                  <a:rPr lang="hu-HU" sz="1400" b="1" i="0" baseline="0">
                    <a:solidFill>
                      <a:srgbClr val="000090"/>
                    </a:solidFill>
                    <a:effectLst/>
                  </a:rPr>
                  <a:t>Energy (MeV/a.m.u.)</a:t>
                </a:r>
                <a:endParaRPr lang="hu-HU" sz="1400" b="1">
                  <a:solidFill>
                    <a:srgbClr val="000090"/>
                  </a:solidFill>
                  <a:effectLst/>
                </a:endParaRPr>
              </a:p>
            </c:rich>
          </c:tx>
          <c:overlay val="0"/>
        </c:title>
        <c:numFmt formatCode="0.0" sourceLinked="1"/>
        <c:majorTickMark val="out"/>
        <c:minorTickMark val="none"/>
        <c:tickLblPos val="nextTo"/>
        <c:crossAx val="555538624"/>
        <c:crosses val="autoZero"/>
        <c:crossBetween val="midCat"/>
      </c:valAx>
      <c:spPr>
        <a:ln w="28575" cmpd="sng">
          <a:solidFill>
            <a:srgbClr val="000090"/>
          </a:solidFill>
        </a:ln>
        <a:scene3d>
          <a:camera prst="orthographicFront"/>
          <a:lightRig rig="threePt" dir="t"/>
        </a:scene3d>
        <a:sp3d>
          <a:bevelT/>
          <a:bevelB w="139700" prst="cross"/>
        </a:sp3d>
      </c:spPr>
    </c:plotArea>
    <c:plotVisOnly val="1"/>
    <c:dispBlanksAs val="gap"/>
    <c:showDLblsOverMax val="0"/>
  </c:chart>
  <c:externalData r:id="rId1">
    <c:autoUpdate val="0"/>
  </c:externalData>
</c:chartSpac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0-11T15:57:43.78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25662 4499 32767 0 0,'0'13'0'0'0,"0"21"0"0"0,0 30 0 0 0,0 30 0 0 0,0 28 0 0 0,0 19 0 0 0,0 15 0 0 0,0 15 0 0 0,0 12 0 0 0,0 14 0 0 0,-4 15 0 0 0,-6 5 0 0 0,-10 4 0 0 0,-9 7 0 0 0,-9 7 0 0 0,-6 2 0 0 0,-9 2 0 0 0,-7 4 0 0 0,-7 2 0 0 0,0 6 0 0 0,-2 12 0 0 0,-1 7 0 0 0,2 9 0 0 0,5 7 0 0 0,4 11 0 0 0,0 9 0 0 0,1 4 0 0 0,6-8 0 0 0,-13 20 0 0 0,4-45 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0-11T15:57:43.78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3328 2781 32767 0 0,'0'4'0'0'0,"0"2"0"0"0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FB3828-4738-2F4E-B8EA-89DBF4AC9876}" type="datetimeFigureOut">
              <a:rPr lang="en-GB" smtClean="0"/>
              <a:t>07/04/2022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AEBDA1-4373-854B-89D4-39257EC81FF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8051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AEBDA1-4373-854B-89D4-39257EC81FF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8462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AEBDA1-4373-854B-89D4-39257EC81FF0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53450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AEBDA1-4373-854B-89D4-39257EC81FF0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87551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AEBDA1-4373-854B-89D4-39257EC81FF0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1744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A3F1E2-0A32-FB4D-B77F-BC13EAC379E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03397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EBDA1-4373-854B-89D4-39257EC81FF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97670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noProof="0" dirty="0"/>
              <a:t>Qui descrivo con un pizzico in più di dettaglio il setup sperimentale e la questione della vita media attesa in plasma per il Lu, a titolo di esempio</a:t>
            </a:r>
          </a:p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EBDA1-4373-854B-89D4-39257EC81FF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31619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4AD4F-B870-44F2-BC28-2FE68B1C307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15780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AEBDA1-4373-854B-89D4-39257EC81FF0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09463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AEBDA1-4373-854B-89D4-39257EC81FF0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29473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AEBDA1-4373-854B-89D4-39257EC81FF0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3995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AEBDA1-4373-854B-89D4-39257EC81FF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95264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AEBDA1-4373-854B-89D4-39257EC81FF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4425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78574C-F67A-C54E-BDE8-61BECE4D793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05885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AEBDA1-4373-854B-89D4-39257EC81FF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55332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39392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AEBDA1-4373-854B-89D4-39257EC81FF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33979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AEBDA1-4373-854B-89D4-39257EC81FF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18942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AEBDA1-4373-854B-89D4-39257EC81FF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7793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B0F7D69-D93C-4C38-A23D-76E000D691CD}"/>
              </a:ext>
            </a:extLst>
          </p:cNvPr>
          <p:cNvSpPr/>
          <p:nvPr/>
        </p:nvSpPr>
        <p:spPr>
          <a:xfrm>
            <a:off x="0" y="0"/>
            <a:ext cx="3496422" cy="6858000"/>
          </a:xfrm>
          <a:custGeom>
            <a:avLst/>
            <a:gdLst>
              <a:gd name="connsiteX0" fmla="*/ 0 w 3496422"/>
              <a:gd name="connsiteY0" fmla="*/ 0 h 6858000"/>
              <a:gd name="connsiteX1" fmla="*/ 1873399 w 3496422"/>
              <a:gd name="connsiteY1" fmla="*/ 0 h 6858000"/>
              <a:gd name="connsiteX2" fmla="*/ 1895523 w 3496422"/>
              <a:gd name="connsiteY2" fmla="*/ 14997 h 6858000"/>
              <a:gd name="connsiteX3" fmla="*/ 3496422 w 3496422"/>
              <a:gd name="connsiteY3" fmla="*/ 3621656 h 6858000"/>
              <a:gd name="connsiteX4" fmla="*/ 1622072 w 3496422"/>
              <a:gd name="connsiteY4" fmla="*/ 6374814 h 6858000"/>
              <a:gd name="connsiteX5" fmla="*/ 1105424 w 3496422"/>
              <a:gd name="connsiteY5" fmla="*/ 6780599 h 6858000"/>
              <a:gd name="connsiteX6" fmla="*/ 993668 w 3496422"/>
              <a:gd name="connsiteY6" fmla="*/ 6858000 h 6858000"/>
              <a:gd name="connsiteX7" fmla="*/ 0 w 349642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4295" y="1346268"/>
            <a:ext cx="7060135" cy="3285207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5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2312" y="4631475"/>
            <a:ext cx="7052117" cy="1150200"/>
          </a:xfrm>
        </p:spPr>
        <p:txBody>
          <a:bodyPr lIns="109728" tIns="109728" rIns="109728" bIns="91440"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23E5C65-E22A-4865-9449-10140D62B6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54295" y="617415"/>
            <a:ext cx="7123723" cy="457200"/>
          </a:xfrm>
        </p:spPr>
        <p:txBody>
          <a:bodyPr/>
          <a:lstStyle>
            <a:lvl1pPr algn="l">
              <a:defRPr/>
            </a:lvl1pPr>
          </a:lstStyle>
          <a:p>
            <a:fld id="{12241623-A064-4BED-B073-BA4D61433402}" type="datetime1">
              <a:rPr lang="en-US" smtClean="0"/>
              <a:t>4/7/22</a:t>
            </a:fld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EF9C3DE0-E7F5-4B4D-B5AF-CDE724CE7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5" y="6170490"/>
            <a:ext cx="5588349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48C1E146-840A-4217-B63E-62E5CF89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170490"/>
            <a:ext cx="1198829" cy="457200"/>
          </a:xfrm>
        </p:spPr>
        <p:txBody>
          <a:bodyPr/>
          <a:lstStyle>
            <a:lvl1pPr algn="r">
              <a:defRPr/>
            </a:lvl1pPr>
          </a:lstStyle>
          <a:p>
            <a:fld id="{FAEF9944-A4F6-4C59-AEBD-678D6480B8EA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CD419D4-EA9D-42D9-BF62-B07F0B7B672B}"/>
              </a:ext>
            </a:extLst>
          </p:cNvPr>
          <p:cNvSpPr/>
          <p:nvPr/>
        </p:nvSpPr>
        <p:spPr>
          <a:xfrm>
            <a:off x="1375409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C6FEC9B-9608-4181-A9E5-A1B80E72021C}"/>
              </a:ext>
            </a:extLst>
          </p:cNvPr>
          <p:cNvSpPr/>
          <p:nvPr/>
        </p:nvSpPr>
        <p:spPr>
          <a:xfrm>
            <a:off x="115540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B1564ED-F26F-451D-97D6-A6EC3E83FD55}"/>
              </a:ext>
            </a:extLst>
          </p:cNvPr>
          <p:cNvSpPr/>
          <p:nvPr/>
        </p:nvSpPr>
        <p:spPr>
          <a:xfrm>
            <a:off x="924161" y="0"/>
            <a:ext cx="2261351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222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397E4A-EB6A-4FA6-AA4F-69EA0C70F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6ED0C-1DA7-41F0-94CF-6218B1FEDFF1}" type="datetime1">
              <a:rPr lang="en-US" smtClean="0"/>
              <a:t>4/7/22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1A2F5D-7AC4-4F91-965A-7B6A45D6F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6E8B86-CDB8-482F-9D9F-1BFDA3638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794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EECF02AB-6034-4B88-BC5A-7C17CB0EF809}" type="datetime1">
              <a:rPr lang="en-US" smtClean="0"/>
              <a:t>4/7/22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smtClean="0"/>
              <a:pPr/>
              <a:t>‹N›</a:t>
            </a:fld>
            <a:endParaRPr lang="en-US" dirty="0"/>
          </a:p>
        </p:txBody>
      </p:sp>
      <p:cxnSp>
        <p:nvCxnSpPr>
          <p:cNvPr id="7" name="Straight Connector 6" title="Rule Line">
            <a:extLst>
              <a:ext uri="{FF2B5EF4-FFF2-40B4-BE49-F238E27FC236}">
                <a16:creationId xmlns:a16="http://schemas.microsoft.com/office/drawing/2014/main" id="{A1005B08-D2D4-455C-AA62-1200E43E7AF9}"/>
              </a:ext>
            </a:extLst>
          </p:cNvPr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69198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D5842D66-6FC8-4C84-BA78-6798E4935F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9314" y="353531"/>
            <a:ext cx="2345944" cy="1062016"/>
          </a:xfrm>
          <a:prstGeom prst="rect">
            <a:avLst/>
          </a:prstGeom>
        </p:spPr>
      </p:pic>
      <p:sp>
        <p:nvSpPr>
          <p:cNvPr id="10" name="Segnaposto numero diapositiva 2">
            <a:extLst>
              <a:ext uri="{FF2B5EF4-FFF2-40B4-BE49-F238E27FC236}">
                <a16:creationId xmlns:a16="http://schemas.microsoft.com/office/drawing/2014/main" id="{7EF3911F-3D1F-4BEA-B60F-A802FB24895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3D879658-E857-4C8B-87B6-FCF40AF03A48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33280170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923EF53-7767-4C94-BEF6-D45292794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3E5F3-28EE-488F-BD53-B744C06C3DEC}" type="datetime1">
              <a:rPr lang="en-US" smtClean="0"/>
              <a:t>4/7/22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CF12700-F905-4CFA-970C-C81E05A6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A1B1EE2-BCA3-432B-A32D-B04C7F1DD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303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84A89F5-6982-40AE-8108-88B93E85C8FF}"/>
              </a:ext>
            </a:extLst>
          </p:cNvPr>
          <p:cNvGrpSpPr/>
          <p:nvPr/>
        </p:nvGrpSpPr>
        <p:grpSpPr>
          <a:xfrm>
            <a:off x="3124577" y="0"/>
            <a:ext cx="4389519" cy="2916937"/>
            <a:chOff x="3124577" y="0"/>
            <a:chExt cx="4389519" cy="2916937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80BED93-E30B-4492-A268-84C33CA4F067}"/>
                </a:ext>
              </a:extLst>
            </p:cNvPr>
            <p:cNvSpPr/>
            <p:nvPr/>
          </p:nvSpPr>
          <p:spPr>
            <a:xfrm>
              <a:off x="3320637" y="0"/>
              <a:ext cx="4013331" cy="2742133"/>
            </a:xfrm>
            <a:custGeom>
              <a:avLst/>
              <a:gdLst>
                <a:gd name="connsiteX0" fmla="*/ 294151 w 4013331"/>
                <a:gd name="connsiteY0" fmla="*/ 0 h 2742133"/>
                <a:gd name="connsiteX1" fmla="*/ 3844057 w 4013331"/>
                <a:gd name="connsiteY1" fmla="*/ 0 h 2742133"/>
                <a:gd name="connsiteX2" fmla="*/ 3892490 w 4013331"/>
                <a:gd name="connsiteY2" fmla="*/ 131440 h 2742133"/>
                <a:gd name="connsiteX3" fmla="*/ 4013331 w 4013331"/>
                <a:gd name="connsiteY3" fmla="*/ 941251 h 2742133"/>
                <a:gd name="connsiteX4" fmla="*/ 3804827 w 4013331"/>
                <a:gd name="connsiteY4" fmla="*/ 1540292 h 2742133"/>
                <a:gd name="connsiteX5" fmla="*/ 3187498 w 4013331"/>
                <a:gd name="connsiteY5" fmla="*/ 2098087 h 2742133"/>
                <a:gd name="connsiteX6" fmla="*/ 3051769 w 4013331"/>
                <a:gd name="connsiteY6" fmla="*/ 2204787 h 2742133"/>
                <a:gd name="connsiteX7" fmla="*/ 1936476 w 4013331"/>
                <a:gd name="connsiteY7" fmla="*/ 2742133 h 2742133"/>
                <a:gd name="connsiteX8" fmla="*/ 467303 w 4013331"/>
                <a:gd name="connsiteY8" fmla="*/ 1868695 h 2742133"/>
                <a:gd name="connsiteX9" fmla="*/ 310732 w 4013331"/>
                <a:gd name="connsiteY9" fmla="*/ 1645244 h 2742133"/>
                <a:gd name="connsiteX10" fmla="*/ 0 w 4013331"/>
                <a:gd name="connsiteY10" fmla="*/ 941251 h 2742133"/>
                <a:gd name="connsiteX11" fmla="*/ 187749 w 4013331"/>
                <a:gd name="connsiteY11" fmla="*/ 183076 h 2742133"/>
                <a:gd name="connsiteX12" fmla="*/ 288888 w 4013331"/>
                <a:gd name="connsiteY12" fmla="*/ 7329 h 2742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331" h="2742133">
                  <a:moveTo>
                    <a:pt x="294151" y="0"/>
                  </a:moveTo>
                  <a:lnTo>
                    <a:pt x="3844057" y="0"/>
                  </a:lnTo>
                  <a:lnTo>
                    <a:pt x="3892490" y="131440"/>
                  </a:lnTo>
                  <a:cubicBezTo>
                    <a:pt x="3971777" y="378867"/>
                    <a:pt x="4013331" y="652783"/>
                    <a:pt x="4013331" y="941251"/>
                  </a:cubicBezTo>
                  <a:cubicBezTo>
                    <a:pt x="4013331" y="1171430"/>
                    <a:pt x="3948997" y="1356167"/>
                    <a:pt x="3804827" y="1540292"/>
                  </a:cubicBezTo>
                  <a:cubicBezTo>
                    <a:pt x="3654026" y="1732895"/>
                    <a:pt x="3427436" y="1910292"/>
                    <a:pt x="3187498" y="2098087"/>
                  </a:cubicBezTo>
                  <a:cubicBezTo>
                    <a:pt x="3143231" y="2132693"/>
                    <a:pt x="3097499" y="2168522"/>
                    <a:pt x="3051769" y="2204787"/>
                  </a:cubicBezTo>
                  <a:cubicBezTo>
                    <a:pt x="2642425" y="2529345"/>
                    <a:pt x="2343664" y="2742133"/>
                    <a:pt x="1936476" y="2742133"/>
                  </a:cubicBezTo>
                  <a:cubicBezTo>
                    <a:pt x="1316045" y="2742133"/>
                    <a:pt x="876647" y="2480932"/>
                    <a:pt x="467303" y="1868695"/>
                  </a:cubicBezTo>
                  <a:cubicBezTo>
                    <a:pt x="413736" y="1788559"/>
                    <a:pt x="361372" y="1715679"/>
                    <a:pt x="310732" y="1645244"/>
                  </a:cubicBezTo>
                  <a:cubicBezTo>
                    <a:pt x="100850" y="1353195"/>
                    <a:pt x="0" y="1201315"/>
                    <a:pt x="0" y="941251"/>
                  </a:cubicBezTo>
                  <a:cubicBezTo>
                    <a:pt x="0" y="683021"/>
                    <a:pt x="63214" y="427935"/>
                    <a:pt x="187749" y="183076"/>
                  </a:cubicBezTo>
                  <a:cubicBezTo>
                    <a:pt x="218215" y="123194"/>
                    <a:pt x="251953" y="64578"/>
                    <a:pt x="288888" y="7329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65F60C1-CD8B-4326-9B24-3D197CF382A6}"/>
                </a:ext>
              </a:extLst>
            </p:cNvPr>
            <p:cNvSpPr/>
            <p:nvPr/>
          </p:nvSpPr>
          <p:spPr>
            <a:xfrm>
              <a:off x="3566319" y="0"/>
              <a:ext cx="3401415" cy="2440484"/>
            </a:xfrm>
            <a:custGeom>
              <a:avLst/>
              <a:gdLst>
                <a:gd name="connsiteX0" fmla="*/ 332917 w 3401415"/>
                <a:gd name="connsiteY0" fmla="*/ 0 h 2440484"/>
                <a:gd name="connsiteX1" fmla="*/ 3207137 w 3401415"/>
                <a:gd name="connsiteY1" fmla="*/ 0 h 2440484"/>
                <a:gd name="connsiteX2" fmla="*/ 3242654 w 3401415"/>
                <a:gd name="connsiteY2" fmla="*/ 74937 h 2440484"/>
                <a:gd name="connsiteX3" fmla="*/ 3401415 w 3401415"/>
                <a:gd name="connsiteY3" fmla="*/ 914184 h 2440484"/>
                <a:gd name="connsiteX4" fmla="*/ 3224702 w 3401415"/>
                <a:gd name="connsiteY4" fmla="*/ 1421888 h 2440484"/>
                <a:gd name="connsiteX5" fmla="*/ 2701498 w 3401415"/>
                <a:gd name="connsiteY5" fmla="*/ 1894635 h 2440484"/>
                <a:gd name="connsiteX6" fmla="*/ 2586463 w 3401415"/>
                <a:gd name="connsiteY6" fmla="*/ 1985068 h 2440484"/>
                <a:gd name="connsiteX7" fmla="*/ 1641219 w 3401415"/>
                <a:gd name="connsiteY7" fmla="*/ 2440484 h 2440484"/>
                <a:gd name="connsiteX8" fmla="*/ 396053 w 3401415"/>
                <a:gd name="connsiteY8" fmla="*/ 1700219 h 2440484"/>
                <a:gd name="connsiteX9" fmla="*/ 263354 w 3401415"/>
                <a:gd name="connsiteY9" fmla="*/ 1510839 h 2440484"/>
                <a:gd name="connsiteX10" fmla="*/ 0 w 3401415"/>
                <a:gd name="connsiteY10" fmla="*/ 914184 h 2440484"/>
                <a:gd name="connsiteX11" fmla="*/ 159122 w 3401415"/>
                <a:gd name="connsiteY11" fmla="*/ 271610 h 2440484"/>
                <a:gd name="connsiteX12" fmla="*/ 244841 w 3401415"/>
                <a:gd name="connsiteY12" fmla="*/ 122658 h 244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01415" h="2440484">
                  <a:moveTo>
                    <a:pt x="332917" y="0"/>
                  </a:moveTo>
                  <a:lnTo>
                    <a:pt x="3207137" y="0"/>
                  </a:lnTo>
                  <a:lnTo>
                    <a:pt x="3242654" y="74937"/>
                  </a:lnTo>
                  <a:cubicBezTo>
                    <a:pt x="3346386" y="322243"/>
                    <a:pt x="3401415" y="608579"/>
                    <a:pt x="3401415" y="914184"/>
                  </a:cubicBezTo>
                  <a:cubicBezTo>
                    <a:pt x="3401415" y="1109268"/>
                    <a:pt x="3346890" y="1265837"/>
                    <a:pt x="3224702" y="1421888"/>
                  </a:cubicBezTo>
                  <a:cubicBezTo>
                    <a:pt x="3096894" y="1585125"/>
                    <a:pt x="2904852" y="1735475"/>
                    <a:pt x="2701498" y="1894635"/>
                  </a:cubicBezTo>
                  <a:cubicBezTo>
                    <a:pt x="2663980" y="1923966"/>
                    <a:pt x="2625221" y="1954332"/>
                    <a:pt x="2586463" y="1985068"/>
                  </a:cubicBezTo>
                  <a:cubicBezTo>
                    <a:pt x="2239532" y="2260140"/>
                    <a:pt x="1986324" y="2440484"/>
                    <a:pt x="1641219" y="2440484"/>
                  </a:cubicBezTo>
                  <a:cubicBezTo>
                    <a:pt x="1115386" y="2440484"/>
                    <a:pt x="742984" y="2219109"/>
                    <a:pt x="396053" y="1700219"/>
                  </a:cubicBezTo>
                  <a:cubicBezTo>
                    <a:pt x="350653" y="1632303"/>
                    <a:pt x="306273" y="1570535"/>
                    <a:pt x="263354" y="1510839"/>
                  </a:cubicBezTo>
                  <a:cubicBezTo>
                    <a:pt x="85473" y="1263318"/>
                    <a:pt x="0" y="1134597"/>
                    <a:pt x="0" y="914184"/>
                  </a:cubicBezTo>
                  <a:cubicBezTo>
                    <a:pt x="0" y="695327"/>
                    <a:pt x="53576" y="479135"/>
                    <a:pt x="159122" y="271610"/>
                  </a:cubicBezTo>
                  <a:cubicBezTo>
                    <a:pt x="184943" y="220858"/>
                    <a:pt x="213538" y="171179"/>
                    <a:pt x="244841" y="122658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9511D06-104E-440E-8049-4CDCE4B87E96}"/>
                </a:ext>
              </a:extLst>
            </p:cNvPr>
            <p:cNvSpPr/>
            <p:nvPr/>
          </p:nvSpPr>
          <p:spPr>
            <a:xfrm>
              <a:off x="3232490" y="0"/>
              <a:ext cx="4164597" cy="2817185"/>
            </a:xfrm>
            <a:custGeom>
              <a:avLst/>
              <a:gdLst>
                <a:gd name="connsiteX0" fmla="*/ 237339 w 4130517"/>
                <a:gd name="connsiteY0" fmla="*/ 0 h 2806419"/>
                <a:gd name="connsiteX1" fmla="*/ 3997489 w 4130517"/>
                <a:gd name="connsiteY1" fmla="*/ 0 h 2806419"/>
                <a:gd name="connsiteX2" fmla="*/ 4006148 w 4130517"/>
                <a:gd name="connsiteY2" fmla="*/ 24333 h 2806419"/>
                <a:gd name="connsiteX3" fmla="*/ 4130517 w 4130517"/>
                <a:gd name="connsiteY3" fmla="*/ 887307 h 2806419"/>
                <a:gd name="connsiteX4" fmla="*/ 3915925 w 4130517"/>
                <a:gd name="connsiteY4" fmla="*/ 1525677 h 2806419"/>
                <a:gd name="connsiteX5" fmla="*/ 3280571 w 4130517"/>
                <a:gd name="connsiteY5" fmla="*/ 2120090 h 2806419"/>
                <a:gd name="connsiteX6" fmla="*/ 3140878 w 4130517"/>
                <a:gd name="connsiteY6" fmla="*/ 2233796 h 2806419"/>
                <a:gd name="connsiteX7" fmla="*/ 1993019 w 4130517"/>
                <a:gd name="connsiteY7" fmla="*/ 2806419 h 2806419"/>
                <a:gd name="connsiteX8" fmla="*/ 480948 w 4130517"/>
                <a:gd name="connsiteY8" fmla="*/ 1875638 h 2806419"/>
                <a:gd name="connsiteX9" fmla="*/ 319805 w 4130517"/>
                <a:gd name="connsiteY9" fmla="*/ 1637519 h 2806419"/>
                <a:gd name="connsiteX10" fmla="*/ 0 w 4130517"/>
                <a:gd name="connsiteY10" fmla="*/ 887307 h 2806419"/>
                <a:gd name="connsiteX11" fmla="*/ 193231 w 4130517"/>
                <a:gd name="connsiteY11" fmla="*/ 79360 h 280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30517" h="2806419">
                  <a:moveTo>
                    <a:pt x="237339" y="0"/>
                  </a:moveTo>
                  <a:lnTo>
                    <a:pt x="3997489" y="0"/>
                  </a:lnTo>
                  <a:lnTo>
                    <a:pt x="4006148" y="24333"/>
                  </a:lnTo>
                  <a:cubicBezTo>
                    <a:pt x="4087750" y="288004"/>
                    <a:pt x="4130517" y="579903"/>
                    <a:pt x="4130517" y="887307"/>
                  </a:cubicBezTo>
                  <a:cubicBezTo>
                    <a:pt x="4130517" y="1132599"/>
                    <a:pt x="4064304" y="1329464"/>
                    <a:pt x="3915925" y="1525677"/>
                  </a:cubicBezTo>
                  <a:cubicBezTo>
                    <a:pt x="3760721" y="1730924"/>
                    <a:pt x="3527514" y="1919967"/>
                    <a:pt x="3280571" y="2120090"/>
                  </a:cubicBezTo>
                  <a:cubicBezTo>
                    <a:pt x="3235011" y="2156968"/>
                    <a:pt x="3187944" y="2195151"/>
                    <a:pt x="3140878" y="2233796"/>
                  </a:cubicBezTo>
                  <a:cubicBezTo>
                    <a:pt x="2719582" y="2579662"/>
                    <a:pt x="2412097" y="2806419"/>
                    <a:pt x="1993019" y="2806419"/>
                  </a:cubicBezTo>
                  <a:cubicBezTo>
                    <a:pt x="1354472" y="2806419"/>
                    <a:pt x="902244" y="2528070"/>
                    <a:pt x="480948" y="1875638"/>
                  </a:cubicBezTo>
                  <a:cubicBezTo>
                    <a:pt x="425816" y="1790244"/>
                    <a:pt x="371924" y="1712578"/>
                    <a:pt x="319805" y="1637519"/>
                  </a:cubicBezTo>
                  <a:cubicBezTo>
                    <a:pt x="103795" y="1326296"/>
                    <a:pt x="0" y="1164446"/>
                    <a:pt x="0" y="887307"/>
                  </a:cubicBezTo>
                  <a:cubicBezTo>
                    <a:pt x="0" y="612125"/>
                    <a:pt x="65060" y="340293"/>
                    <a:pt x="193231" y="7936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64F6B39-7B0A-4839-9F52-1FFA2044F248}"/>
                </a:ext>
              </a:extLst>
            </p:cNvPr>
            <p:cNvSpPr/>
            <p:nvPr/>
          </p:nvSpPr>
          <p:spPr>
            <a:xfrm>
              <a:off x="3124577" y="0"/>
              <a:ext cx="4389519" cy="2916937"/>
            </a:xfrm>
            <a:custGeom>
              <a:avLst/>
              <a:gdLst>
                <a:gd name="connsiteX0" fmla="*/ 208215 w 4389519"/>
                <a:gd name="connsiteY0" fmla="*/ 0 h 2916937"/>
                <a:gd name="connsiteX1" fmla="*/ 4284014 w 4389519"/>
                <a:gd name="connsiteY1" fmla="*/ 0 h 2916937"/>
                <a:gd name="connsiteX2" fmla="*/ 4335794 w 4389519"/>
                <a:gd name="connsiteY2" fmla="*/ 207911 h 2916937"/>
                <a:gd name="connsiteX3" fmla="*/ 4376420 w 4389519"/>
                <a:gd name="connsiteY3" fmla="*/ 1078865 h 2916937"/>
                <a:gd name="connsiteX4" fmla="*/ 4090147 w 4389519"/>
                <a:gd name="connsiteY4" fmla="*/ 1734728 h 2916937"/>
                <a:gd name="connsiteX5" fmla="*/ 3362552 w 4389519"/>
                <a:gd name="connsiteY5" fmla="*/ 2305097 h 2916937"/>
                <a:gd name="connsiteX6" fmla="*/ 3204152 w 4389519"/>
                <a:gd name="connsiteY6" fmla="*/ 2412521 h 2916937"/>
                <a:gd name="connsiteX7" fmla="*/ 1936072 w 4389519"/>
                <a:gd name="connsiteY7" fmla="*/ 2912360 h 2916937"/>
                <a:gd name="connsiteX8" fmla="*/ 421690 w 4389519"/>
                <a:gd name="connsiteY8" fmla="*/ 1787063 h 2916937"/>
                <a:gd name="connsiteX9" fmla="*/ 273167 w 4389519"/>
                <a:gd name="connsiteY9" fmla="*/ 1520080 h 2916937"/>
                <a:gd name="connsiteX10" fmla="*/ 4118 w 4389519"/>
                <a:gd name="connsiteY10" fmla="*/ 696338 h 2916937"/>
                <a:gd name="connsiteX11" fmla="*/ 175984 w 4389519"/>
                <a:gd name="connsiteY11" fmla="*/ 60381 h 2916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89519" h="2916937">
                  <a:moveTo>
                    <a:pt x="208215" y="0"/>
                  </a:moveTo>
                  <a:lnTo>
                    <a:pt x="4284014" y="0"/>
                  </a:lnTo>
                  <a:lnTo>
                    <a:pt x="4335794" y="207911"/>
                  </a:lnTo>
                  <a:cubicBezTo>
                    <a:pt x="4388748" y="479686"/>
                    <a:pt x="4403109" y="773803"/>
                    <a:pt x="4376420" y="1078865"/>
                  </a:cubicBezTo>
                  <a:cubicBezTo>
                    <a:pt x="4353703" y="1338514"/>
                    <a:pt x="4265383" y="1540772"/>
                    <a:pt x="4090147" y="1734728"/>
                  </a:cubicBezTo>
                  <a:cubicBezTo>
                    <a:pt x="3906850" y="1937616"/>
                    <a:pt x="3642485" y="2116128"/>
                    <a:pt x="3362552" y="2305097"/>
                  </a:cubicBezTo>
                  <a:cubicBezTo>
                    <a:pt x="3310910" y="2339914"/>
                    <a:pt x="3257553" y="2375972"/>
                    <a:pt x="3204152" y="2412521"/>
                  </a:cubicBezTo>
                  <a:cubicBezTo>
                    <a:pt x="2726165" y="2739616"/>
                    <a:pt x="2379682" y="2951171"/>
                    <a:pt x="1936072" y="2912360"/>
                  </a:cubicBezTo>
                  <a:cubicBezTo>
                    <a:pt x="1260148" y="2853224"/>
                    <a:pt x="807225" y="2516700"/>
                    <a:pt x="421690" y="1787063"/>
                  </a:cubicBezTo>
                  <a:cubicBezTo>
                    <a:pt x="371240" y="1691563"/>
                    <a:pt x="321385" y="1604361"/>
                    <a:pt x="273167" y="1520080"/>
                  </a:cubicBezTo>
                  <a:cubicBezTo>
                    <a:pt x="73334" y="1170636"/>
                    <a:pt x="-21548" y="989700"/>
                    <a:pt x="4118" y="696338"/>
                  </a:cubicBezTo>
                  <a:cubicBezTo>
                    <a:pt x="23232" y="477870"/>
                    <a:pt x="80908" y="264786"/>
                    <a:pt x="175984" y="60381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3099122-D80B-4389-A1CF-52C635217F4B}"/>
              </a:ext>
            </a:extLst>
          </p:cNvPr>
          <p:cNvGrpSpPr/>
          <p:nvPr/>
        </p:nvGrpSpPr>
        <p:grpSpPr>
          <a:xfrm>
            <a:off x="8122942" y="0"/>
            <a:ext cx="4069058" cy="3547008"/>
            <a:chOff x="8122942" y="0"/>
            <a:chExt cx="4069058" cy="3547008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A535D59-CDAA-4AA9-84AC-A6142E857FE2}"/>
                </a:ext>
              </a:extLst>
            </p:cNvPr>
            <p:cNvSpPr/>
            <p:nvPr/>
          </p:nvSpPr>
          <p:spPr>
            <a:xfrm>
              <a:off x="8122942" y="0"/>
              <a:ext cx="4069058" cy="3547008"/>
            </a:xfrm>
            <a:custGeom>
              <a:avLst/>
              <a:gdLst>
                <a:gd name="connsiteX0" fmla="*/ 305212 w 4069058"/>
                <a:gd name="connsiteY0" fmla="*/ 0 h 3547008"/>
                <a:gd name="connsiteX1" fmla="*/ 4069058 w 4069058"/>
                <a:gd name="connsiteY1" fmla="*/ 0 h 3547008"/>
                <a:gd name="connsiteX2" fmla="*/ 4069058 w 4069058"/>
                <a:gd name="connsiteY2" fmla="*/ 2865785 h 3547008"/>
                <a:gd name="connsiteX3" fmla="*/ 3996814 w 4069058"/>
                <a:gd name="connsiteY3" fmla="*/ 2947457 h 3547008"/>
                <a:gd name="connsiteX4" fmla="*/ 2732780 w 4069058"/>
                <a:gd name="connsiteY4" fmla="*/ 3541640 h 3547008"/>
                <a:gd name="connsiteX5" fmla="*/ 1317550 w 4069058"/>
                <a:gd name="connsiteY5" fmla="*/ 3015110 h 3547008"/>
                <a:gd name="connsiteX6" fmla="*/ 1140977 w 4069058"/>
                <a:gd name="connsiteY6" fmla="*/ 2901419 h 3547008"/>
                <a:gd name="connsiteX7" fmla="*/ 330269 w 4069058"/>
                <a:gd name="connsiteY7" fmla="*/ 2297252 h 3547008"/>
                <a:gd name="connsiteX8" fmla="*/ 13299 w 4069058"/>
                <a:gd name="connsiteY8" fmla="*/ 1599966 h 3547008"/>
                <a:gd name="connsiteX9" fmla="*/ 217457 w 4069058"/>
                <a:gd name="connsiteY9" fmla="*/ 178659 h 354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69058" h="3547008">
                  <a:moveTo>
                    <a:pt x="305212" y="0"/>
                  </a:moveTo>
                  <a:lnTo>
                    <a:pt x="4069058" y="0"/>
                  </a:lnTo>
                  <a:lnTo>
                    <a:pt x="4069058" y="2865785"/>
                  </a:lnTo>
                  <a:lnTo>
                    <a:pt x="3996814" y="2947457"/>
                  </a:lnTo>
                  <a:cubicBezTo>
                    <a:pt x="3654887" y="3311545"/>
                    <a:pt x="3252443" y="3496175"/>
                    <a:pt x="2732780" y="3541640"/>
                  </a:cubicBezTo>
                  <a:cubicBezTo>
                    <a:pt x="2236701" y="3585041"/>
                    <a:pt x="1850359" y="3361306"/>
                    <a:pt x="1317550" y="3015110"/>
                  </a:cubicBezTo>
                  <a:cubicBezTo>
                    <a:pt x="1258026" y="2976425"/>
                    <a:pt x="1198546" y="2938265"/>
                    <a:pt x="1140977" y="2901419"/>
                  </a:cubicBezTo>
                  <a:cubicBezTo>
                    <a:pt x="828927" y="2701433"/>
                    <a:pt x="534230" y="2512513"/>
                    <a:pt x="330269" y="2297252"/>
                  </a:cubicBezTo>
                  <a:cubicBezTo>
                    <a:pt x="135278" y="2091465"/>
                    <a:pt x="37487" y="1876435"/>
                    <a:pt x="13299" y="1599966"/>
                  </a:cubicBezTo>
                  <a:cubicBezTo>
                    <a:pt x="-32170" y="1080250"/>
                    <a:pt x="39709" y="589889"/>
                    <a:pt x="217457" y="178659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D6948CC-6D51-4092-887C-B0664DC102C7}"/>
                </a:ext>
              </a:extLst>
            </p:cNvPr>
            <p:cNvSpPr/>
            <p:nvPr/>
          </p:nvSpPr>
          <p:spPr>
            <a:xfrm flipH="1">
              <a:off x="8319994" y="0"/>
              <a:ext cx="3872006" cy="3321595"/>
            </a:xfrm>
            <a:custGeom>
              <a:avLst/>
              <a:gdLst>
                <a:gd name="connsiteX0" fmla="*/ 3466434 w 3872006"/>
                <a:gd name="connsiteY0" fmla="*/ 0 h 3321595"/>
                <a:gd name="connsiteX1" fmla="*/ 65800 w 3872006"/>
                <a:gd name="connsiteY1" fmla="*/ 0 h 3321595"/>
                <a:gd name="connsiteX2" fmla="*/ 0 w 3872006"/>
                <a:gd name="connsiteY2" fmla="*/ 59511 h 3321595"/>
                <a:gd name="connsiteX3" fmla="*/ 0 w 3872006"/>
                <a:gd name="connsiteY3" fmla="*/ 2518435 h 3321595"/>
                <a:gd name="connsiteX4" fmla="*/ 80122 w 3872006"/>
                <a:gd name="connsiteY4" fmla="*/ 2618704 h 3321595"/>
                <a:gd name="connsiteX5" fmla="*/ 1549501 w 3872006"/>
                <a:gd name="connsiteY5" fmla="*/ 3321595 h 3321595"/>
                <a:gd name="connsiteX6" fmla="*/ 2796711 w 3872006"/>
                <a:gd name="connsiteY6" fmla="*/ 2749441 h 3321595"/>
                <a:gd name="connsiteX7" fmla="*/ 2948494 w 3872006"/>
                <a:gd name="connsiteY7" fmla="*/ 2635829 h 3321595"/>
                <a:gd name="connsiteX8" fmla="*/ 3638840 w 3872006"/>
                <a:gd name="connsiteY8" fmla="*/ 2041901 h 3321595"/>
                <a:gd name="connsiteX9" fmla="*/ 3872006 w 3872006"/>
                <a:gd name="connsiteY9" fmla="*/ 1404055 h 3321595"/>
                <a:gd name="connsiteX10" fmla="*/ 3467973 w 3872006"/>
                <a:gd name="connsiteY10" fmla="*/ 1974 h 332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2006" h="3321595">
                  <a:moveTo>
                    <a:pt x="3466434" y="0"/>
                  </a:moveTo>
                  <a:lnTo>
                    <a:pt x="65800" y="0"/>
                  </a:lnTo>
                  <a:lnTo>
                    <a:pt x="0" y="59511"/>
                  </a:lnTo>
                  <a:lnTo>
                    <a:pt x="0" y="2518435"/>
                  </a:lnTo>
                  <a:lnTo>
                    <a:pt x="80122" y="2618704"/>
                  </a:lnTo>
                  <a:cubicBezTo>
                    <a:pt x="490323" y="3108658"/>
                    <a:pt x="942414" y="3321595"/>
                    <a:pt x="1549501" y="3321595"/>
                  </a:cubicBezTo>
                  <a:cubicBezTo>
                    <a:pt x="2004852" y="3321595"/>
                    <a:pt x="2338950" y="3095023"/>
                    <a:pt x="2796711" y="2749441"/>
                  </a:cubicBezTo>
                  <a:cubicBezTo>
                    <a:pt x="2847850" y="2710827"/>
                    <a:pt x="2898991" y="2672676"/>
                    <a:pt x="2948494" y="2635829"/>
                  </a:cubicBezTo>
                  <a:cubicBezTo>
                    <a:pt x="3216812" y="2435869"/>
                    <a:pt x="3470203" y="2246981"/>
                    <a:pt x="3638840" y="2041901"/>
                  </a:cubicBezTo>
                  <a:cubicBezTo>
                    <a:pt x="3800062" y="1845849"/>
                    <a:pt x="3872006" y="1649145"/>
                    <a:pt x="3872006" y="1404055"/>
                  </a:cubicBezTo>
                  <a:cubicBezTo>
                    <a:pt x="3872006" y="866538"/>
                    <a:pt x="3729694" y="376466"/>
                    <a:pt x="3467973" y="1974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5F9FD94-99CC-42AD-8E66-CF99E8FD5A94}"/>
                </a:ext>
              </a:extLst>
            </p:cNvPr>
            <p:cNvSpPr/>
            <p:nvPr/>
          </p:nvSpPr>
          <p:spPr>
            <a:xfrm flipH="1">
              <a:off x="8729240" y="9274"/>
              <a:ext cx="3462454" cy="3010961"/>
            </a:xfrm>
            <a:custGeom>
              <a:avLst/>
              <a:gdLst>
                <a:gd name="connsiteX0" fmla="*/ 2953507 w 3462454"/>
                <a:gd name="connsiteY0" fmla="*/ 0 h 3010961"/>
                <a:gd name="connsiteX1" fmla="*/ 477652 w 3462454"/>
                <a:gd name="connsiteY1" fmla="*/ 0 h 3010961"/>
                <a:gd name="connsiteX2" fmla="*/ 327396 w 3462454"/>
                <a:gd name="connsiteY2" fmla="*/ 113681 h 3010961"/>
                <a:gd name="connsiteX3" fmla="*/ 46554 w 3462454"/>
                <a:gd name="connsiteY3" fmla="*/ 391785 h 3010961"/>
                <a:gd name="connsiteX4" fmla="*/ 0 w 3462454"/>
                <a:gd name="connsiteY4" fmla="*/ 453516 h 3010961"/>
                <a:gd name="connsiteX5" fmla="*/ 0 w 3462454"/>
                <a:gd name="connsiteY5" fmla="*/ 2083461 h 3010961"/>
                <a:gd name="connsiteX6" fmla="*/ 26382 w 3462454"/>
                <a:gd name="connsiteY6" fmla="*/ 2118637 h 3010961"/>
                <a:gd name="connsiteX7" fmla="*/ 101620 w 3462454"/>
                <a:gd name="connsiteY7" fmla="*/ 2222744 h 3010961"/>
                <a:gd name="connsiteX8" fmla="*/ 1494064 w 3462454"/>
                <a:gd name="connsiteY8" fmla="*/ 3010961 h 3010961"/>
                <a:gd name="connsiteX9" fmla="*/ 2551110 w 3462454"/>
                <a:gd name="connsiteY9" fmla="*/ 2526044 h 3010961"/>
                <a:gd name="connsiteX10" fmla="*/ 2679751 w 3462454"/>
                <a:gd name="connsiteY10" fmla="*/ 2429754 h 3010961"/>
                <a:gd name="connsiteX11" fmla="*/ 3264840 w 3462454"/>
                <a:gd name="connsiteY11" fmla="*/ 1926383 h 3010961"/>
                <a:gd name="connsiteX12" fmla="*/ 3462454 w 3462454"/>
                <a:gd name="connsiteY12" fmla="*/ 1385790 h 3010961"/>
                <a:gd name="connsiteX13" fmla="*/ 3018820 w 3462454"/>
                <a:gd name="connsiteY13" fmla="*/ 67626 h 3010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62454" h="3010961">
                  <a:moveTo>
                    <a:pt x="2953507" y="0"/>
                  </a:moveTo>
                  <a:lnTo>
                    <a:pt x="477652" y="0"/>
                  </a:lnTo>
                  <a:lnTo>
                    <a:pt x="327396" y="113681"/>
                  </a:lnTo>
                  <a:cubicBezTo>
                    <a:pt x="222344" y="200626"/>
                    <a:pt x="128536" y="293564"/>
                    <a:pt x="46554" y="391785"/>
                  </a:cubicBezTo>
                  <a:lnTo>
                    <a:pt x="0" y="453516"/>
                  </a:lnTo>
                  <a:lnTo>
                    <a:pt x="0" y="2083461"/>
                  </a:lnTo>
                  <a:lnTo>
                    <a:pt x="26382" y="2118637"/>
                  </a:lnTo>
                  <a:cubicBezTo>
                    <a:pt x="51135" y="2152065"/>
                    <a:pt x="76235" y="2186586"/>
                    <a:pt x="101620" y="2222744"/>
                  </a:cubicBezTo>
                  <a:cubicBezTo>
                    <a:pt x="489585" y="2775245"/>
                    <a:pt x="906035" y="3010961"/>
                    <a:pt x="1494064" y="3010961"/>
                  </a:cubicBezTo>
                  <a:cubicBezTo>
                    <a:pt x="1879987" y="3010961"/>
                    <a:pt x="2163144" y="2818935"/>
                    <a:pt x="2551110" y="2526044"/>
                  </a:cubicBezTo>
                  <a:cubicBezTo>
                    <a:pt x="2594452" y="2493317"/>
                    <a:pt x="2637795" y="2460984"/>
                    <a:pt x="2679751" y="2429754"/>
                  </a:cubicBezTo>
                  <a:cubicBezTo>
                    <a:pt x="2907158" y="2260282"/>
                    <a:pt x="3121914" y="2100194"/>
                    <a:pt x="3264840" y="1926383"/>
                  </a:cubicBezTo>
                  <a:cubicBezTo>
                    <a:pt x="3401480" y="1760224"/>
                    <a:pt x="3462454" y="1593511"/>
                    <a:pt x="3462454" y="1385790"/>
                  </a:cubicBezTo>
                  <a:cubicBezTo>
                    <a:pt x="3462454" y="865148"/>
                    <a:pt x="3304918" y="397028"/>
                    <a:pt x="3018820" y="67626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47D3E70-A759-410D-B5DB-855218E138C3}"/>
                </a:ext>
              </a:extLst>
            </p:cNvPr>
            <p:cNvSpPr/>
            <p:nvPr/>
          </p:nvSpPr>
          <p:spPr>
            <a:xfrm flipH="1">
              <a:off x="8243247" y="9274"/>
              <a:ext cx="3948447" cy="3411460"/>
            </a:xfrm>
            <a:custGeom>
              <a:avLst/>
              <a:gdLst>
                <a:gd name="connsiteX0" fmla="*/ 3564894 w 3904481"/>
                <a:gd name="connsiteY0" fmla="*/ 0 h 3411460"/>
                <a:gd name="connsiteX1" fmla="*/ 0 w 3904481"/>
                <a:gd name="connsiteY1" fmla="*/ 0 h 3411460"/>
                <a:gd name="connsiteX2" fmla="*/ 0 w 3904481"/>
                <a:gd name="connsiteY2" fmla="*/ 2659993 h 3411460"/>
                <a:gd name="connsiteX3" fmla="*/ 1876 w 3904481"/>
                <a:gd name="connsiteY3" fmla="*/ 2662425 h 3411460"/>
                <a:gd name="connsiteX4" fmla="*/ 1514161 w 3904481"/>
                <a:gd name="connsiteY4" fmla="*/ 3411460 h 3411460"/>
                <a:gd name="connsiteX5" fmla="*/ 2797788 w 3904481"/>
                <a:gd name="connsiteY5" fmla="*/ 2801744 h 3411460"/>
                <a:gd name="connsiteX6" fmla="*/ 2954004 w 3904481"/>
                <a:gd name="connsiteY6" fmla="*/ 2680673 h 3411460"/>
                <a:gd name="connsiteX7" fmla="*/ 3664508 w 3904481"/>
                <a:gd name="connsiteY7" fmla="*/ 2047754 h 3411460"/>
                <a:gd name="connsiteX8" fmla="*/ 3904481 w 3904481"/>
                <a:gd name="connsiteY8" fmla="*/ 1368033 h 3411460"/>
                <a:gd name="connsiteX9" fmla="*/ 3596499 w 3904481"/>
                <a:gd name="connsiteY9" fmla="*/ 52268 h 341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4481" h="3411460">
                  <a:moveTo>
                    <a:pt x="3564894" y="0"/>
                  </a:moveTo>
                  <a:lnTo>
                    <a:pt x="0" y="0"/>
                  </a:lnTo>
                  <a:lnTo>
                    <a:pt x="0" y="2659993"/>
                  </a:lnTo>
                  <a:lnTo>
                    <a:pt x="1876" y="2662425"/>
                  </a:lnTo>
                  <a:cubicBezTo>
                    <a:pt x="424055" y="3184544"/>
                    <a:pt x="889346" y="3411460"/>
                    <a:pt x="1514161" y="3411460"/>
                  </a:cubicBezTo>
                  <a:cubicBezTo>
                    <a:pt x="1982808" y="3411460"/>
                    <a:pt x="2326661" y="3170014"/>
                    <a:pt x="2797788" y="2801744"/>
                  </a:cubicBezTo>
                  <a:cubicBezTo>
                    <a:pt x="2850420" y="2760595"/>
                    <a:pt x="2903054" y="2719940"/>
                    <a:pt x="2954004" y="2680673"/>
                  </a:cubicBezTo>
                  <a:cubicBezTo>
                    <a:pt x="3230156" y="2467586"/>
                    <a:pt x="3490946" y="2266297"/>
                    <a:pt x="3664508" y="2047754"/>
                  </a:cubicBezTo>
                  <a:cubicBezTo>
                    <a:pt x="3830437" y="1838832"/>
                    <a:pt x="3904481" y="1629214"/>
                    <a:pt x="3904481" y="1368033"/>
                  </a:cubicBezTo>
                  <a:cubicBezTo>
                    <a:pt x="3904481" y="877057"/>
                    <a:pt x="3796872" y="423228"/>
                    <a:pt x="3596499" y="52268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0302A25-2D4F-4AD5-B0E9-C12184C3599E}"/>
              </a:ext>
            </a:extLst>
          </p:cNvPr>
          <p:cNvGrpSpPr/>
          <p:nvPr/>
        </p:nvGrpSpPr>
        <p:grpSpPr>
          <a:xfrm>
            <a:off x="-1" y="1355238"/>
            <a:ext cx="4381339" cy="5510713"/>
            <a:chOff x="0" y="1347287"/>
            <a:chExt cx="4259808" cy="5510713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227AF03-773A-4B1E-8FED-67198038E60D}"/>
                </a:ext>
              </a:extLst>
            </p:cNvPr>
            <p:cNvSpPr/>
            <p:nvPr/>
          </p:nvSpPr>
          <p:spPr>
            <a:xfrm>
              <a:off x="0" y="1676545"/>
              <a:ext cx="4174269" cy="5181455"/>
            </a:xfrm>
            <a:custGeom>
              <a:avLst/>
              <a:gdLst>
                <a:gd name="connsiteX0" fmla="*/ 1155130 w 4174269"/>
                <a:gd name="connsiteY0" fmla="*/ 990 h 5181455"/>
                <a:gd name="connsiteX1" fmla="*/ 2396955 w 4174269"/>
                <a:gd name="connsiteY1" fmla="*/ 367328 h 5181455"/>
                <a:gd name="connsiteX2" fmla="*/ 3827960 w 4174269"/>
                <a:gd name="connsiteY2" fmla="*/ 4749328 h 5181455"/>
                <a:gd name="connsiteX3" fmla="*/ 3561502 w 4174269"/>
                <a:gd name="connsiteY3" fmla="*/ 5090948 h 5181455"/>
                <a:gd name="connsiteX4" fmla="*/ 3452726 w 4174269"/>
                <a:gd name="connsiteY4" fmla="*/ 5181455 h 5181455"/>
                <a:gd name="connsiteX5" fmla="*/ 0 w 4174269"/>
                <a:gd name="connsiteY5" fmla="*/ 5181455 h 5181455"/>
                <a:gd name="connsiteX6" fmla="*/ 0 w 4174269"/>
                <a:gd name="connsiteY6" fmla="*/ 251605 h 5181455"/>
                <a:gd name="connsiteX7" fmla="*/ 157396 w 4174269"/>
                <a:gd name="connsiteY7" fmla="*/ 182600 h 5181455"/>
                <a:gd name="connsiteX8" fmla="*/ 1155130 w 4174269"/>
                <a:gd name="connsiteY8" fmla="*/ 990 h 518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4269" h="5181455">
                  <a:moveTo>
                    <a:pt x="1155130" y="990"/>
                  </a:moveTo>
                  <a:cubicBezTo>
                    <a:pt x="1564667" y="12730"/>
                    <a:pt x="1984593" y="129250"/>
                    <a:pt x="2396955" y="367328"/>
                  </a:cubicBezTo>
                  <a:cubicBezTo>
                    <a:pt x="3871760" y="1218807"/>
                    <a:pt x="4678347" y="3276416"/>
                    <a:pt x="3827960" y="4749328"/>
                  </a:cubicBezTo>
                  <a:cubicBezTo>
                    <a:pt x="3748235" y="4887417"/>
                    <a:pt x="3658928" y="4998272"/>
                    <a:pt x="3561502" y="5090948"/>
                  </a:cubicBezTo>
                  <a:lnTo>
                    <a:pt x="3452726" y="5181455"/>
                  </a:lnTo>
                  <a:lnTo>
                    <a:pt x="0" y="5181455"/>
                  </a:lnTo>
                  <a:lnTo>
                    <a:pt x="0" y="251605"/>
                  </a:lnTo>
                  <a:lnTo>
                    <a:pt x="157396" y="182600"/>
                  </a:lnTo>
                  <a:cubicBezTo>
                    <a:pt x="475610" y="54980"/>
                    <a:pt x="811718" y="-8854"/>
                    <a:pt x="1155130" y="99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6FE8FAD-8A4A-49E1-AFAF-A074482295A9}"/>
                </a:ext>
              </a:extLst>
            </p:cNvPr>
            <p:cNvSpPr/>
            <p:nvPr/>
          </p:nvSpPr>
          <p:spPr>
            <a:xfrm>
              <a:off x="0" y="1347287"/>
              <a:ext cx="4259808" cy="5510713"/>
            </a:xfrm>
            <a:custGeom>
              <a:avLst/>
              <a:gdLst>
                <a:gd name="connsiteX0" fmla="*/ 948905 w 4259808"/>
                <a:gd name="connsiteY0" fmla="*/ 1556 h 5510713"/>
                <a:gd name="connsiteX1" fmla="*/ 2304106 w 4259808"/>
                <a:gd name="connsiteY1" fmla="*/ 405867 h 5510713"/>
                <a:gd name="connsiteX2" fmla="*/ 3890982 w 4259808"/>
                <a:gd name="connsiteY2" fmla="*/ 5156588 h 5510713"/>
                <a:gd name="connsiteX3" fmla="*/ 3680329 w 4259808"/>
                <a:gd name="connsiteY3" fmla="*/ 5445948 h 5510713"/>
                <a:gd name="connsiteX4" fmla="*/ 3616504 w 4259808"/>
                <a:gd name="connsiteY4" fmla="*/ 5510713 h 5510713"/>
                <a:gd name="connsiteX5" fmla="*/ 0 w 4259808"/>
                <a:gd name="connsiteY5" fmla="*/ 5510713 h 5510713"/>
                <a:gd name="connsiteX6" fmla="*/ 0 w 4259808"/>
                <a:gd name="connsiteY6" fmla="*/ 144797 h 5510713"/>
                <a:gd name="connsiteX7" fmla="*/ 164164 w 4259808"/>
                <a:gd name="connsiteY7" fmla="*/ 92266 h 5510713"/>
                <a:gd name="connsiteX8" fmla="*/ 948905 w 4259808"/>
                <a:gd name="connsiteY8" fmla="*/ 1556 h 5510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59808" h="5510713">
                  <a:moveTo>
                    <a:pt x="948905" y="1556"/>
                  </a:moveTo>
                  <a:cubicBezTo>
                    <a:pt x="1395136" y="16867"/>
                    <a:pt x="1853354" y="145625"/>
                    <a:pt x="2304106" y="405867"/>
                  </a:cubicBezTo>
                  <a:cubicBezTo>
                    <a:pt x="3916211" y="1336616"/>
                    <a:pt x="4808028" y="3568218"/>
                    <a:pt x="3890982" y="5156588"/>
                  </a:cubicBezTo>
                  <a:cubicBezTo>
                    <a:pt x="3826502" y="5268272"/>
                    <a:pt x="3756052" y="5363347"/>
                    <a:pt x="3680329" y="5445948"/>
                  </a:cubicBezTo>
                  <a:lnTo>
                    <a:pt x="3616504" y="5510713"/>
                  </a:lnTo>
                  <a:lnTo>
                    <a:pt x="0" y="5510713"/>
                  </a:lnTo>
                  <a:lnTo>
                    <a:pt x="0" y="144797"/>
                  </a:lnTo>
                  <a:lnTo>
                    <a:pt x="164164" y="92266"/>
                  </a:lnTo>
                  <a:cubicBezTo>
                    <a:pt x="418657" y="23914"/>
                    <a:pt x="681631" y="-7614"/>
                    <a:pt x="948905" y="1556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A7C4DFB-FDFD-4F28-8B00-287EB75C79EB}"/>
                </a:ext>
              </a:extLst>
            </p:cNvPr>
            <p:cNvSpPr/>
            <p:nvPr/>
          </p:nvSpPr>
          <p:spPr>
            <a:xfrm>
              <a:off x="0" y="1592806"/>
              <a:ext cx="4029221" cy="5265194"/>
            </a:xfrm>
            <a:custGeom>
              <a:avLst/>
              <a:gdLst>
                <a:gd name="connsiteX0" fmla="*/ 812878 w 4029221"/>
                <a:gd name="connsiteY0" fmla="*/ 840 h 5265194"/>
                <a:gd name="connsiteX1" fmla="*/ 960980 w 4029221"/>
                <a:gd name="connsiteY1" fmla="*/ 1442 h 5265194"/>
                <a:gd name="connsiteX2" fmla="*/ 2216856 w 4029221"/>
                <a:gd name="connsiteY2" fmla="*/ 376120 h 5265194"/>
                <a:gd name="connsiteX3" fmla="*/ 3687427 w 4029221"/>
                <a:gd name="connsiteY3" fmla="*/ 4778650 h 5265194"/>
                <a:gd name="connsiteX4" fmla="*/ 3267677 w 4029221"/>
                <a:gd name="connsiteY4" fmla="*/ 5245601 h 5265194"/>
                <a:gd name="connsiteX5" fmla="*/ 3237167 w 4029221"/>
                <a:gd name="connsiteY5" fmla="*/ 5265194 h 5265194"/>
                <a:gd name="connsiteX6" fmla="*/ 0 w 4029221"/>
                <a:gd name="connsiteY6" fmla="*/ 5265194 h 5265194"/>
                <a:gd name="connsiteX7" fmla="*/ 0 w 4029221"/>
                <a:gd name="connsiteY7" fmla="*/ 162790 h 5265194"/>
                <a:gd name="connsiteX8" fmla="*/ 58408 w 4029221"/>
                <a:gd name="connsiteY8" fmla="*/ 139352 h 5265194"/>
                <a:gd name="connsiteX9" fmla="*/ 812878 w 4029221"/>
                <a:gd name="connsiteY9" fmla="*/ 840 h 5265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29221" h="5265194">
                  <a:moveTo>
                    <a:pt x="812878" y="840"/>
                  </a:moveTo>
                  <a:cubicBezTo>
                    <a:pt x="862065" y="-449"/>
                    <a:pt x="911443" y="-258"/>
                    <a:pt x="960980" y="1442"/>
                  </a:cubicBezTo>
                  <a:cubicBezTo>
                    <a:pt x="1374507" y="15631"/>
                    <a:pt x="1799140" y="134952"/>
                    <a:pt x="2216856" y="376120"/>
                  </a:cubicBezTo>
                  <a:cubicBezTo>
                    <a:pt x="3710806" y="1238652"/>
                    <a:pt x="4537261" y="3306696"/>
                    <a:pt x="3687427" y="4778650"/>
                  </a:cubicBezTo>
                  <a:cubicBezTo>
                    <a:pt x="3567917" y="4985647"/>
                    <a:pt x="3426282" y="5131074"/>
                    <a:pt x="3267677" y="5245601"/>
                  </a:cubicBezTo>
                  <a:lnTo>
                    <a:pt x="3237167" y="5265194"/>
                  </a:lnTo>
                  <a:lnTo>
                    <a:pt x="0" y="5265194"/>
                  </a:lnTo>
                  <a:lnTo>
                    <a:pt x="0" y="162790"/>
                  </a:lnTo>
                  <a:lnTo>
                    <a:pt x="58408" y="139352"/>
                  </a:lnTo>
                  <a:cubicBezTo>
                    <a:pt x="301661" y="55163"/>
                    <a:pt x="554646" y="7607"/>
                    <a:pt x="812878" y="840"/>
                  </a:cubicBezTo>
                  <a:close/>
                </a:path>
              </a:pathLst>
            </a:custGeom>
            <a:noFill/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6E867DF-0B62-429A-A554-CBE585048439}"/>
                </a:ext>
              </a:extLst>
            </p:cNvPr>
            <p:cNvSpPr/>
            <p:nvPr/>
          </p:nvSpPr>
          <p:spPr>
            <a:xfrm>
              <a:off x="0" y="2147333"/>
              <a:ext cx="3702048" cy="4710667"/>
            </a:xfrm>
            <a:custGeom>
              <a:avLst/>
              <a:gdLst>
                <a:gd name="connsiteX0" fmla="*/ 1057511 w 3702048"/>
                <a:gd name="connsiteY0" fmla="*/ 1243 h 4710667"/>
                <a:gd name="connsiteX1" fmla="*/ 2139959 w 3702048"/>
                <a:gd name="connsiteY1" fmla="*/ 324180 h 4710667"/>
                <a:gd name="connsiteX2" fmla="*/ 3407455 w 3702048"/>
                <a:gd name="connsiteY2" fmla="*/ 4118750 h 4710667"/>
                <a:gd name="connsiteX3" fmla="*/ 2754080 w 3702048"/>
                <a:gd name="connsiteY3" fmla="*/ 4690965 h 4710667"/>
                <a:gd name="connsiteX4" fmla="*/ 2711405 w 3702048"/>
                <a:gd name="connsiteY4" fmla="*/ 4710667 h 4710667"/>
                <a:gd name="connsiteX5" fmla="*/ 0 w 3702048"/>
                <a:gd name="connsiteY5" fmla="*/ 4710667 h 4710667"/>
                <a:gd name="connsiteX6" fmla="*/ 0 w 3702048"/>
                <a:gd name="connsiteY6" fmla="*/ 239601 h 4710667"/>
                <a:gd name="connsiteX7" fmla="*/ 72857 w 3702048"/>
                <a:gd name="connsiteY7" fmla="*/ 203063 h 4710667"/>
                <a:gd name="connsiteX8" fmla="*/ 1057511 w 3702048"/>
                <a:gd name="connsiteY8" fmla="*/ 1243 h 471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02048" h="4710667">
                  <a:moveTo>
                    <a:pt x="1057511" y="1243"/>
                  </a:moveTo>
                  <a:cubicBezTo>
                    <a:pt x="1413932" y="13473"/>
                    <a:pt x="1779927" y="116316"/>
                    <a:pt x="2139959" y="324180"/>
                  </a:cubicBezTo>
                  <a:cubicBezTo>
                    <a:pt x="3427605" y="1067603"/>
                    <a:pt x="4139931" y="2850064"/>
                    <a:pt x="3407455" y="4118750"/>
                  </a:cubicBezTo>
                  <a:cubicBezTo>
                    <a:pt x="3235777" y="4416105"/>
                    <a:pt x="3011128" y="4566048"/>
                    <a:pt x="2754080" y="4690965"/>
                  </a:cubicBezTo>
                  <a:lnTo>
                    <a:pt x="2711405" y="4710667"/>
                  </a:lnTo>
                  <a:lnTo>
                    <a:pt x="0" y="4710667"/>
                  </a:lnTo>
                  <a:lnTo>
                    <a:pt x="0" y="239601"/>
                  </a:lnTo>
                  <a:lnTo>
                    <a:pt x="72857" y="203063"/>
                  </a:lnTo>
                  <a:cubicBezTo>
                    <a:pt x="383165" y="61024"/>
                    <a:pt x="715942" y="-10476"/>
                    <a:pt x="1057511" y="1243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4296" y="3420734"/>
            <a:ext cx="6665976" cy="2129674"/>
          </a:xfrm>
        </p:spPr>
        <p:txBody>
          <a:bodyPr anchor="b">
            <a:noAutofit/>
          </a:bodyPr>
          <a:lstStyle>
            <a:lvl1pPr algn="l">
              <a:lnSpc>
                <a:spcPct val="110000"/>
              </a:lnSpc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E197B67B-BA44-4D2A-B31D-35A89323C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6" y="6170490"/>
            <a:ext cx="5713314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D718595-24D3-4517-A62E-C1F49340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4295" y="5550408"/>
            <a:ext cx="6665975" cy="512064"/>
          </a:xfr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3C6217BB-A228-414D-92D9-E1D1EFEB8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170491"/>
            <a:ext cx="2840083" cy="457200"/>
          </a:xfrm>
        </p:spPr>
        <p:txBody>
          <a:bodyPr/>
          <a:lstStyle>
            <a:lvl1pPr algn="l">
              <a:defRPr/>
            </a:lvl1pPr>
          </a:lstStyle>
          <a:p>
            <a:fld id="{E72EB70D-CD01-44DA-83B3-8FEB3383D307}" type="datetime1">
              <a:rPr lang="en-US" smtClean="0"/>
              <a:t>4/7/22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635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024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029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C1D6427-F07F-4D50-B151-455100AF7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8CFD-9357-46BE-A189-D637A67C8730}" type="datetime1">
              <a:rPr lang="en-US" smtClean="0"/>
              <a:t>4/7/22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79EFBB2-C5E0-4D57-AB1D-3AA907ECF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AE6B7E1-F60B-4D08-9052-423D6FBFA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574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1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024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30290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30290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771BF97-4D2A-43A4-8CDC-2250017EB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742EE-B331-4632-BD10-A82FED6B6FC0}" type="datetime1">
              <a:rPr lang="en-US" smtClean="0"/>
              <a:t>4/7/22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020661A-DA07-4679-9226-945B5DD24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EFCE38B-E087-4988-BC3A-FE3B55E70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3BC439C-E995-4E1F-8DE9-75C32785E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6757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F30096C-3491-4EF2-ABB2-D57F3F4B5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BA835-D13F-49F4-8F11-5D576AC65FAD}" type="datetime1">
              <a:rPr lang="en-US" smtClean="0"/>
              <a:t>4/7/22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9DA3A85-7147-4F32-944A-B079AF514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EDDF50D-95C0-4DA2-BBC6-41774FAC1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443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BEFCA-6D6F-4F26-823F-C86CA694B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D1799-ACB5-4CB2-86A2-5C574F1C8706}" type="datetime1">
              <a:rPr lang="en-US" smtClean="0"/>
              <a:t>4/7/22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EE2C9-E87D-4495-9EDA-6BC0EDC27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5557A9-903F-4B36-8B06-D9EADF230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356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640080"/>
            <a:ext cx="3227715" cy="2551751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640080"/>
            <a:ext cx="6949440" cy="545591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B904BE8-2080-4FFA-9239-A8929E28FA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ED5DD0D6-7A82-473E-879B-C6ECD6CCCFEC}" type="datetime1">
              <a:rPr lang="en-US" smtClean="0"/>
              <a:t>4/7/22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D5580C6-5CD7-4CDD-977D-0533C84F2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94944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18D0320-9B66-443F-8E28-8BCF07E08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11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1C2A9DB-B176-4069-8734-5B4ED352BA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D4605E03-BC17-41A7-854C-DFAB672737DC}" type="datetime1">
              <a:rPr lang="en-US" smtClean="0"/>
              <a:t>4/7/22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30F9A2F-C2C4-4E1C-B4B3-07ED84F28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464410" cy="45720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9BFA0A0-2117-4A10-9DAA-080C21559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450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240" y="442220"/>
            <a:ext cx="8770571" cy="1345269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0" y="2312276"/>
            <a:ext cx="8770571" cy="3651504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r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C4408324-A84C-4A45-93B6-78D079CCE772}" type="datetime1">
              <a:rPr lang="en-US" smtClean="0"/>
              <a:t>4/7/22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0240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3744" y="6170490"/>
            <a:ext cx="1188720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l"/>
            <a:fld id="{FAEF9944-A4F6-4C59-AEBD-678D6480B8EA}" type="slidenum">
              <a:rPr lang="en-US" smtClean="0"/>
              <a:pPr algn="l"/>
              <a:t>‹N›</a:t>
            </a:fld>
            <a:endParaRPr lang="en-US" dirty="0"/>
          </a:p>
        </p:txBody>
      </p:sp>
      <p:cxnSp>
        <p:nvCxnSpPr>
          <p:cNvPr id="9" name="Straight Connector 8" title="Rule Line">
            <a:extLst>
              <a:ext uri="{FF2B5EF4-FFF2-40B4-BE49-F238E27FC236}">
                <a16:creationId xmlns:a16="http://schemas.microsoft.com/office/drawing/2014/main" id="{430127AE-B29E-4FDF-99D2-A2F1E7003F74}"/>
              </a:ext>
            </a:extLst>
          </p:cNvPr>
          <p:cNvCxnSpPr/>
          <p:nvPr/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7823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12" r:id="rId6"/>
    <p:sldLayoutId id="2147483707" r:id="rId7"/>
    <p:sldLayoutId id="2147483708" r:id="rId8"/>
    <p:sldLayoutId id="2147483709" r:id="rId9"/>
    <p:sldLayoutId id="2147483711" r:id="rId10"/>
    <p:sldLayoutId id="2147483710" r:id="rId11"/>
    <p:sldLayoutId id="2147483714" r:id="rId12"/>
  </p:sldLayoutIdLst>
  <p:hf sldNum="0" hdr="0" ftr="0" dt="0"/>
  <p:txStyles>
    <p:titleStyle>
      <a:lvl1pPr algn="l" defTabSz="914400" rtl="0" eaLnBrk="1" latinLnBrk="0" hangingPunct="1">
        <a:lnSpc>
          <a:spcPct val="130000"/>
        </a:lnSpc>
        <a:spcBef>
          <a:spcPct val="0"/>
        </a:spcBef>
        <a:buNone/>
        <a:defRPr sz="32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3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46.emf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emf"/><Relationship Id="rId5" Type="http://schemas.openxmlformats.org/officeDocument/2006/relationships/image" Target="../media/image50.png"/><Relationship Id="rId4" Type="http://schemas.openxmlformats.org/officeDocument/2006/relationships/image" Target="../media/image49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3" Type="http://schemas.openxmlformats.org/officeDocument/2006/relationships/image" Target="../media/image53.tiff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emf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7" Type="http://schemas.openxmlformats.org/officeDocument/2006/relationships/image" Target="../media/image64.emf"/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emf"/><Relationship Id="rId4" Type="http://schemas.openxmlformats.org/officeDocument/2006/relationships/image" Target="../media/image61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emf"/><Relationship Id="rId5" Type="http://schemas.openxmlformats.org/officeDocument/2006/relationships/image" Target="../media/image9.png"/><Relationship Id="rId4" Type="http://schemas.openxmlformats.org/officeDocument/2006/relationships/image" Target="../media/image8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2.pn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emf"/><Relationship Id="rId4" Type="http://schemas.openxmlformats.org/officeDocument/2006/relationships/image" Target="../media/image7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3" Type="http://schemas.openxmlformats.org/officeDocument/2006/relationships/image" Target="../media/image81.jpeg"/><Relationship Id="rId7" Type="http://schemas.openxmlformats.org/officeDocument/2006/relationships/image" Target="../media/image85.emf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11" Type="http://schemas.openxmlformats.org/officeDocument/2006/relationships/image" Target="../media/image93.png"/><Relationship Id="rId5" Type="http://schemas.openxmlformats.org/officeDocument/2006/relationships/image" Target="../media/image83.jpeg"/><Relationship Id="rId10" Type="http://schemas.openxmlformats.org/officeDocument/2006/relationships/customXml" Target="../ink/ink2.xml"/><Relationship Id="rId4" Type="http://schemas.openxmlformats.org/officeDocument/2006/relationships/image" Target="../media/image82.tiff"/><Relationship Id="rId9" Type="http://schemas.openxmlformats.org/officeDocument/2006/relationships/image" Target="../media/image9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7" Type="http://schemas.openxmlformats.org/officeDocument/2006/relationships/image" Target="../media/image9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10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10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7" Type="http://schemas.openxmlformats.org/officeDocument/2006/relationships/image" Target="../media/image9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.jpeg"/><Relationship Id="rId5" Type="http://schemas.openxmlformats.org/officeDocument/2006/relationships/image" Target="../media/image114.jpg"/><Relationship Id="rId4" Type="http://schemas.openxmlformats.org/officeDocument/2006/relationships/image" Target="../media/image113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g"/><Relationship Id="rId3" Type="http://schemas.openxmlformats.org/officeDocument/2006/relationships/image" Target="../media/image117.jpg"/><Relationship Id="rId7" Type="http://schemas.openxmlformats.org/officeDocument/2006/relationships/image" Target="../media/image121.jpe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0.jpeg"/><Relationship Id="rId5" Type="http://schemas.openxmlformats.org/officeDocument/2006/relationships/image" Target="../media/image119.jpg"/><Relationship Id="rId10" Type="http://schemas.openxmlformats.org/officeDocument/2006/relationships/image" Target="../media/image9.png"/><Relationship Id="rId4" Type="http://schemas.openxmlformats.org/officeDocument/2006/relationships/image" Target="../media/image118.jpeg"/><Relationship Id="rId9" Type="http://schemas.openxmlformats.org/officeDocument/2006/relationships/image" Target="../media/image12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4.emf"/><Relationship Id="rId4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tiff"/><Relationship Id="rId3" Type="http://schemas.openxmlformats.org/officeDocument/2006/relationships/image" Target="../media/image125.emf"/><Relationship Id="rId7" Type="http://schemas.openxmlformats.org/officeDocument/2006/relationships/image" Target="../media/image1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tiff"/><Relationship Id="rId2" Type="http://schemas.openxmlformats.org/officeDocument/2006/relationships/image" Target="../media/image13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6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37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8.emf"/><Relationship Id="rId5" Type="http://schemas.openxmlformats.org/officeDocument/2006/relationships/image" Target="../media/image9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scholar.google.com/citations?view_op=view_citation&amp;hl=en&amp;user=ED6IawYAAAAJ&amp;citation_for_view=ED6IawYAAAAJ:kNdYIx-mwKoC" TargetMode="External"/><Relationship Id="rId5" Type="http://schemas.openxmlformats.org/officeDocument/2006/relationships/hyperlink" Target="https://scholar.google.com/citations?view_op=view_citation&amp;hl=en&amp;user=ED6IawYAAAAJ&amp;citation_for_view=ED6IawYAAAAJ:u5HHmVD_uO8C" TargetMode="External"/><Relationship Id="rId4" Type="http://schemas.openxmlformats.org/officeDocument/2006/relationships/image" Target="../media/image14.em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emf"/><Relationship Id="rId3" Type="http://schemas.openxmlformats.org/officeDocument/2006/relationships/image" Target="../media/image3.jpeg"/><Relationship Id="rId7" Type="http://schemas.openxmlformats.org/officeDocument/2006/relationships/image" Target="../media/image1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9.png"/><Relationship Id="rId4" Type="http://schemas.openxmlformats.org/officeDocument/2006/relationships/image" Target="../media/image145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13" Type="http://schemas.openxmlformats.org/officeDocument/2006/relationships/image" Target="../media/image155.png"/><Relationship Id="rId3" Type="http://schemas.openxmlformats.org/officeDocument/2006/relationships/image" Target="../media/image147.jpeg"/><Relationship Id="rId7" Type="http://schemas.microsoft.com/office/2007/relationships/hdphoto" Target="../media/hdphoto1.wdp"/><Relationship Id="rId12" Type="http://schemas.openxmlformats.org/officeDocument/2006/relationships/image" Target="../media/image154.jpeg"/><Relationship Id="rId2" Type="http://schemas.openxmlformats.org/officeDocument/2006/relationships/image" Target="../media/image14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png"/><Relationship Id="rId11" Type="http://schemas.openxmlformats.org/officeDocument/2006/relationships/image" Target="../media/image153.emf"/><Relationship Id="rId5" Type="http://schemas.openxmlformats.org/officeDocument/2006/relationships/image" Target="../media/image149.jpeg"/><Relationship Id="rId10" Type="http://schemas.openxmlformats.org/officeDocument/2006/relationships/image" Target="../media/image152.tiff"/><Relationship Id="rId4" Type="http://schemas.openxmlformats.org/officeDocument/2006/relationships/image" Target="../media/image148.emf"/><Relationship Id="rId9" Type="http://schemas.microsoft.com/office/2007/relationships/hdphoto" Target="../media/hdphoto2.wdp"/><Relationship Id="rId14" Type="http://schemas.openxmlformats.org/officeDocument/2006/relationships/image" Target="../media/image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jpeg"/><Relationship Id="rId3" Type="http://schemas.microsoft.com/office/2007/relationships/hdphoto" Target="../media/hdphoto3.wdp"/><Relationship Id="rId7" Type="http://schemas.openxmlformats.org/officeDocument/2006/relationships/image" Target="../media/image159.jpe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8.emf"/><Relationship Id="rId5" Type="http://schemas.openxmlformats.org/officeDocument/2006/relationships/image" Target="../media/image153.emf"/><Relationship Id="rId10" Type="http://schemas.openxmlformats.org/officeDocument/2006/relationships/image" Target="../media/image9.png"/><Relationship Id="rId4" Type="http://schemas.openxmlformats.org/officeDocument/2006/relationships/image" Target="../media/image157.jpeg"/><Relationship Id="rId9" Type="http://schemas.openxmlformats.org/officeDocument/2006/relationships/image" Target="../media/image16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5.gif"/><Relationship Id="rId5" Type="http://schemas.openxmlformats.org/officeDocument/2006/relationships/image" Target="../media/image164.tiff"/><Relationship Id="rId4" Type="http://schemas.openxmlformats.org/officeDocument/2006/relationships/image" Target="../media/image163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tiff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9.jpeg"/><Relationship Id="rId7" Type="http://schemas.openxmlformats.org/officeDocument/2006/relationships/image" Target="../media/image3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9.png"/><Relationship Id="rId5" Type="http://schemas.openxmlformats.org/officeDocument/2006/relationships/image" Target="../media/image21.png"/><Relationship Id="rId10" Type="http://schemas.openxmlformats.org/officeDocument/2006/relationships/image" Target="../media/image24.emf"/><Relationship Id="rId4" Type="http://schemas.openxmlformats.org/officeDocument/2006/relationships/image" Target="../media/image20.jpeg"/><Relationship Id="rId9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7" Type="http://schemas.openxmlformats.org/officeDocument/2006/relationships/image" Target="../media/image17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emf"/><Relationship Id="rId4" Type="http://schemas.openxmlformats.org/officeDocument/2006/relationships/image" Target="../media/image27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38.tiff"/><Relationship Id="rId4" Type="http://schemas.openxmlformats.org/officeDocument/2006/relationships/image" Target="../media/image3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6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72DC3EE-C469-49E0-A83D-CA3BE525C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644774" y="0"/>
            <a:ext cx="9547224" cy="6858000"/>
          </a:xfrm>
          <a:custGeom>
            <a:avLst/>
            <a:gdLst>
              <a:gd name="connsiteX0" fmla="*/ 7924201 w 9547224"/>
              <a:gd name="connsiteY0" fmla="*/ 0 h 6858000"/>
              <a:gd name="connsiteX1" fmla="*/ 6830968 w 9547224"/>
              <a:gd name="connsiteY1" fmla="*/ 0 h 6858000"/>
              <a:gd name="connsiteX2" fmla="*/ 6514769 w 9547224"/>
              <a:gd name="connsiteY2" fmla="*/ 0 h 6858000"/>
              <a:gd name="connsiteX3" fmla="*/ 6050802 w 9547224"/>
              <a:gd name="connsiteY3" fmla="*/ 0 h 6858000"/>
              <a:gd name="connsiteX4" fmla="*/ 4341273 w 9547224"/>
              <a:gd name="connsiteY4" fmla="*/ 0 h 6858000"/>
              <a:gd name="connsiteX5" fmla="*/ 0 w 9547224"/>
              <a:gd name="connsiteY5" fmla="*/ 0 h 6858000"/>
              <a:gd name="connsiteX6" fmla="*/ 0 w 9547224"/>
              <a:gd name="connsiteY6" fmla="*/ 6858000 h 6858000"/>
              <a:gd name="connsiteX7" fmla="*/ 4341273 w 9547224"/>
              <a:gd name="connsiteY7" fmla="*/ 6858000 h 6858000"/>
              <a:gd name="connsiteX8" fmla="*/ 6050802 w 9547224"/>
              <a:gd name="connsiteY8" fmla="*/ 6858000 h 6858000"/>
              <a:gd name="connsiteX9" fmla="*/ 6514769 w 9547224"/>
              <a:gd name="connsiteY9" fmla="*/ 6858000 h 6858000"/>
              <a:gd name="connsiteX10" fmla="*/ 6830968 w 9547224"/>
              <a:gd name="connsiteY10" fmla="*/ 6858000 h 6858000"/>
              <a:gd name="connsiteX11" fmla="*/ 7044470 w 9547224"/>
              <a:gd name="connsiteY11" fmla="*/ 6858000 h 6858000"/>
              <a:gd name="connsiteX12" fmla="*/ 7156226 w 9547224"/>
              <a:gd name="connsiteY12" fmla="*/ 6780599 h 6858000"/>
              <a:gd name="connsiteX13" fmla="*/ 7672874 w 9547224"/>
              <a:gd name="connsiteY13" fmla="*/ 6374814 h 6858000"/>
              <a:gd name="connsiteX14" fmla="*/ 9547224 w 9547224"/>
              <a:gd name="connsiteY14" fmla="*/ 3621656 h 6858000"/>
              <a:gd name="connsiteX15" fmla="*/ 7946325 w 9547224"/>
              <a:gd name="connsiteY15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547224" h="6858000">
                <a:moveTo>
                  <a:pt x="7924201" y="0"/>
                </a:moveTo>
                <a:lnTo>
                  <a:pt x="6830968" y="0"/>
                </a:lnTo>
                <a:lnTo>
                  <a:pt x="6514769" y="0"/>
                </a:lnTo>
                <a:lnTo>
                  <a:pt x="6050802" y="0"/>
                </a:lnTo>
                <a:lnTo>
                  <a:pt x="4341273" y="0"/>
                </a:lnTo>
                <a:lnTo>
                  <a:pt x="0" y="0"/>
                </a:lnTo>
                <a:lnTo>
                  <a:pt x="0" y="6858000"/>
                </a:lnTo>
                <a:lnTo>
                  <a:pt x="4341273" y="6858000"/>
                </a:lnTo>
                <a:lnTo>
                  <a:pt x="6050802" y="6858000"/>
                </a:lnTo>
                <a:lnTo>
                  <a:pt x="6514769" y="6858000"/>
                </a:lnTo>
                <a:lnTo>
                  <a:pt x="6830968" y="6858000"/>
                </a:lnTo>
                <a:lnTo>
                  <a:pt x="7044470" y="6858000"/>
                </a:lnTo>
                <a:lnTo>
                  <a:pt x="7156226" y="6780599"/>
                </a:lnTo>
                <a:cubicBezTo>
                  <a:pt x="7330044" y="6653108"/>
                  <a:pt x="7500671" y="6515397"/>
                  <a:pt x="7672874" y="6374814"/>
                </a:cubicBezTo>
                <a:cubicBezTo>
                  <a:pt x="8618499" y="5602839"/>
                  <a:pt x="9547224" y="4969131"/>
                  <a:pt x="9547224" y="3621656"/>
                </a:cubicBezTo>
                <a:cubicBezTo>
                  <a:pt x="9547224" y="2093192"/>
                  <a:pt x="8973488" y="754641"/>
                  <a:pt x="7946325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DBEAE55-3EA1-41D7-A212-5F7D8986C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212206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FC5F0E7-644F-4101-BE72-12825CF53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17551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39" name="Picture 1" descr="Sfondo a trama">
            <a:extLst>
              <a:ext uri="{FF2B5EF4-FFF2-40B4-BE49-F238E27FC236}">
                <a16:creationId xmlns:a16="http://schemas.microsoft.com/office/drawing/2014/main" id="{659E785E-CE6D-4FCC-8CB0-C9CF0AEFF1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846705" y="10"/>
            <a:ext cx="9345295" cy="6857990"/>
          </a:xfrm>
          <a:custGeom>
            <a:avLst/>
            <a:gdLst/>
            <a:ahLst/>
            <a:cxnLst/>
            <a:rect l="l" t="t" r="r" b="b"/>
            <a:pathLst>
              <a:path w="9345295" h="6858000">
                <a:moveTo>
                  <a:pt x="1656879" y="0"/>
                </a:moveTo>
                <a:lnTo>
                  <a:pt x="2772916" y="0"/>
                </a:lnTo>
                <a:lnTo>
                  <a:pt x="3569357" y="0"/>
                </a:lnTo>
                <a:lnTo>
                  <a:pt x="4150446" y="0"/>
                </a:lnTo>
                <a:lnTo>
                  <a:pt x="4639281" y="0"/>
                </a:lnTo>
                <a:lnTo>
                  <a:pt x="4809053" y="0"/>
                </a:lnTo>
                <a:lnTo>
                  <a:pt x="5004021" y="0"/>
                </a:lnTo>
                <a:lnTo>
                  <a:pt x="9345295" y="0"/>
                </a:lnTo>
                <a:lnTo>
                  <a:pt x="9345295" y="6858000"/>
                </a:lnTo>
                <a:lnTo>
                  <a:pt x="5004021" y="6858000"/>
                </a:lnTo>
                <a:lnTo>
                  <a:pt x="4809053" y="6858000"/>
                </a:lnTo>
                <a:lnTo>
                  <a:pt x="4639281" y="6858000"/>
                </a:lnTo>
                <a:lnTo>
                  <a:pt x="4150446" y="6858000"/>
                </a:lnTo>
                <a:lnTo>
                  <a:pt x="3569357" y="6858000"/>
                </a:lnTo>
                <a:lnTo>
                  <a:pt x="2772916" y="6858000"/>
                </a:lnTo>
                <a:lnTo>
                  <a:pt x="2554961" y="6858000"/>
                </a:lnTo>
                <a:lnTo>
                  <a:pt x="2440875" y="6780599"/>
                </a:lnTo>
                <a:cubicBezTo>
                  <a:pt x="2263430" y="6653108"/>
                  <a:pt x="2089244" y="6515397"/>
                  <a:pt x="1913448" y="6374814"/>
                </a:cubicBezTo>
                <a:cubicBezTo>
                  <a:pt x="948098" y="5602839"/>
                  <a:pt x="0" y="4969131"/>
                  <a:pt x="0" y="3621656"/>
                </a:cubicBezTo>
                <a:cubicBezTo>
                  <a:pt x="0" y="2093192"/>
                  <a:pt x="585704" y="754641"/>
                  <a:pt x="1634293" y="14997"/>
                </a:cubicBezTo>
                <a:close/>
              </a:path>
            </a:pathLst>
          </a:custGeom>
        </p:spPr>
      </p:pic>
      <p:sp>
        <p:nvSpPr>
          <p:cNvPr id="5" name="Goccia 4">
            <a:extLst>
              <a:ext uri="{FF2B5EF4-FFF2-40B4-BE49-F238E27FC236}">
                <a16:creationId xmlns:a16="http://schemas.microsoft.com/office/drawing/2014/main" id="{42FECD77-B0EA-254A-8231-9D6348E42DF3}"/>
              </a:ext>
            </a:extLst>
          </p:cNvPr>
          <p:cNvSpPr/>
          <p:nvPr/>
        </p:nvSpPr>
        <p:spPr>
          <a:xfrm>
            <a:off x="2417551" y="2483708"/>
            <a:ext cx="1820817" cy="1902941"/>
          </a:xfrm>
          <a:prstGeom prst="teardrop">
            <a:avLst/>
          </a:prstGeom>
          <a:solidFill>
            <a:srgbClr val="547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Plasma Physics and R&amp;D on ion sources</a:t>
            </a:r>
          </a:p>
        </p:txBody>
      </p:sp>
      <p:sp>
        <p:nvSpPr>
          <p:cNvPr id="18" name="Rettangolo con angoli arrotondati 17">
            <a:extLst>
              <a:ext uri="{FF2B5EF4-FFF2-40B4-BE49-F238E27FC236}">
                <a16:creationId xmlns:a16="http://schemas.microsoft.com/office/drawing/2014/main" id="{09E343A4-49A8-474F-87E1-72F6396E6DA6}"/>
              </a:ext>
            </a:extLst>
          </p:cNvPr>
          <p:cNvSpPr/>
          <p:nvPr/>
        </p:nvSpPr>
        <p:spPr>
          <a:xfrm>
            <a:off x="709645" y="4194001"/>
            <a:ext cx="2155176" cy="1015682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GB" sz="1200" b="1" dirty="0">
                <a:solidFill>
                  <a:srgbClr val="002060"/>
                </a:solidFill>
              </a:rPr>
              <a:t>Sources and Accelerators: </a:t>
            </a:r>
          </a:p>
          <a:p>
            <a:pPr lvl="0" algn="ctr"/>
            <a:r>
              <a:rPr lang="en-GB" sz="1200" b="1" i="1" dirty="0">
                <a:solidFill>
                  <a:srgbClr val="002060"/>
                </a:solidFill>
              </a:rPr>
              <a:t>RF systems, innovative resonators, innovative accelerators</a:t>
            </a:r>
          </a:p>
        </p:txBody>
      </p:sp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6E4B0477-AF0C-9240-AC6D-0AF77F5B9D88}"/>
              </a:ext>
            </a:extLst>
          </p:cNvPr>
          <p:cNvSpPr/>
          <p:nvPr/>
        </p:nvSpPr>
        <p:spPr>
          <a:xfrm>
            <a:off x="497251" y="3106793"/>
            <a:ext cx="1622484" cy="86471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1200" b="1" dirty="0">
                <a:solidFill>
                  <a:srgbClr val="FFFFFF"/>
                </a:solidFill>
              </a:rPr>
              <a:t>Plasma Modelling: confinement and heating</a:t>
            </a:r>
          </a:p>
        </p:txBody>
      </p:sp>
      <p:sp>
        <p:nvSpPr>
          <p:cNvPr id="22" name="Rettangolo con angoli arrotondati 21">
            <a:extLst>
              <a:ext uri="{FF2B5EF4-FFF2-40B4-BE49-F238E27FC236}">
                <a16:creationId xmlns:a16="http://schemas.microsoft.com/office/drawing/2014/main" id="{22E827B0-C9CC-234F-94D3-C03CF8C0325B}"/>
              </a:ext>
            </a:extLst>
          </p:cNvPr>
          <p:cNvSpPr/>
          <p:nvPr/>
        </p:nvSpPr>
        <p:spPr>
          <a:xfrm>
            <a:off x="996998" y="1938130"/>
            <a:ext cx="1637652" cy="864715"/>
          </a:xfrm>
          <a:prstGeom prst="round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1200" b="1" dirty="0">
                <a:solidFill>
                  <a:srgbClr val="002060"/>
                </a:solidFill>
              </a:rPr>
              <a:t>Plasma Diagnostics</a:t>
            </a:r>
          </a:p>
        </p:txBody>
      </p:sp>
      <p:sp>
        <p:nvSpPr>
          <p:cNvPr id="24" name="Figura a mano libera 23">
            <a:extLst>
              <a:ext uri="{FF2B5EF4-FFF2-40B4-BE49-F238E27FC236}">
                <a16:creationId xmlns:a16="http://schemas.microsoft.com/office/drawing/2014/main" id="{7E80749F-0613-1A4E-B2CA-27DAB7D94D2B}"/>
              </a:ext>
            </a:extLst>
          </p:cNvPr>
          <p:cNvSpPr/>
          <p:nvPr/>
        </p:nvSpPr>
        <p:spPr>
          <a:xfrm>
            <a:off x="3849858" y="621448"/>
            <a:ext cx="3104277" cy="2093326"/>
          </a:xfrm>
          <a:custGeom>
            <a:avLst/>
            <a:gdLst>
              <a:gd name="connsiteX0" fmla="*/ 36113 w 3179155"/>
              <a:gd name="connsiteY0" fmla="*/ 1398701 h 1752522"/>
              <a:gd name="connsiteX1" fmla="*/ 1417653 w 3179155"/>
              <a:gd name="connsiteY1" fmla="*/ 1021014 h 1752522"/>
              <a:gd name="connsiteX2" fmla="*/ 2341992 w 3179155"/>
              <a:gd name="connsiteY2" fmla="*/ 414727 h 1752522"/>
              <a:gd name="connsiteX3" fmla="*/ 2222722 w 3179155"/>
              <a:gd name="connsiteY3" fmla="*/ 7223 h 1752522"/>
              <a:gd name="connsiteX4" fmla="*/ 2749496 w 3179155"/>
              <a:gd name="connsiteY4" fmla="*/ 156310 h 1752522"/>
              <a:gd name="connsiteX5" fmla="*/ 3176879 w 3179155"/>
              <a:gd name="connsiteY5" fmla="*/ 186127 h 1752522"/>
              <a:gd name="connsiteX6" fmla="*/ 2908522 w 3179155"/>
              <a:gd name="connsiteY6" fmla="*/ 514119 h 1752522"/>
              <a:gd name="connsiteX7" fmla="*/ 2679922 w 3179155"/>
              <a:gd name="connsiteY7" fmla="*/ 981258 h 1752522"/>
              <a:gd name="connsiteX8" fmla="*/ 2510957 w 3179155"/>
              <a:gd name="connsiteY8" fmla="*/ 633388 h 1752522"/>
              <a:gd name="connsiteX9" fmla="*/ 1397774 w 3179155"/>
              <a:gd name="connsiteY9" fmla="*/ 1189980 h 1752522"/>
              <a:gd name="connsiteX10" fmla="*/ 642400 w 3179155"/>
              <a:gd name="connsiteY10" fmla="*/ 1746571 h 1752522"/>
              <a:gd name="connsiteX11" fmla="*/ 423740 w 3179155"/>
              <a:gd name="connsiteY11" fmla="*/ 1478214 h 1752522"/>
              <a:gd name="connsiteX12" fmla="*/ 36113 w 3179155"/>
              <a:gd name="connsiteY12" fmla="*/ 1398701 h 1752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79155" h="1752522">
                <a:moveTo>
                  <a:pt x="36113" y="1398701"/>
                </a:moveTo>
                <a:cubicBezTo>
                  <a:pt x="201765" y="1322501"/>
                  <a:pt x="1033340" y="1185010"/>
                  <a:pt x="1417653" y="1021014"/>
                </a:cubicBezTo>
                <a:cubicBezTo>
                  <a:pt x="1801966" y="857018"/>
                  <a:pt x="2207814" y="583692"/>
                  <a:pt x="2341992" y="414727"/>
                </a:cubicBezTo>
                <a:cubicBezTo>
                  <a:pt x="2476170" y="245762"/>
                  <a:pt x="2154805" y="50292"/>
                  <a:pt x="2222722" y="7223"/>
                </a:cubicBezTo>
                <a:cubicBezTo>
                  <a:pt x="2290639" y="-35846"/>
                  <a:pt x="2590470" y="126493"/>
                  <a:pt x="2749496" y="156310"/>
                </a:cubicBezTo>
                <a:cubicBezTo>
                  <a:pt x="2908522" y="186127"/>
                  <a:pt x="3150375" y="126492"/>
                  <a:pt x="3176879" y="186127"/>
                </a:cubicBezTo>
                <a:cubicBezTo>
                  <a:pt x="3203383" y="245762"/>
                  <a:pt x="2991348" y="381597"/>
                  <a:pt x="2908522" y="514119"/>
                </a:cubicBezTo>
                <a:cubicBezTo>
                  <a:pt x="2825696" y="646641"/>
                  <a:pt x="2746183" y="961380"/>
                  <a:pt x="2679922" y="981258"/>
                </a:cubicBezTo>
                <a:cubicBezTo>
                  <a:pt x="2613661" y="1001136"/>
                  <a:pt x="2724648" y="598601"/>
                  <a:pt x="2510957" y="633388"/>
                </a:cubicBezTo>
                <a:cubicBezTo>
                  <a:pt x="2297266" y="668175"/>
                  <a:pt x="1709200" y="1004449"/>
                  <a:pt x="1397774" y="1189980"/>
                </a:cubicBezTo>
                <a:cubicBezTo>
                  <a:pt x="1086348" y="1375510"/>
                  <a:pt x="804739" y="1698532"/>
                  <a:pt x="642400" y="1746571"/>
                </a:cubicBezTo>
                <a:cubicBezTo>
                  <a:pt x="480061" y="1794610"/>
                  <a:pt x="524788" y="1537849"/>
                  <a:pt x="423740" y="1478214"/>
                </a:cubicBezTo>
                <a:cubicBezTo>
                  <a:pt x="322692" y="1418579"/>
                  <a:pt x="-129539" y="1474901"/>
                  <a:pt x="36113" y="1398701"/>
                </a:cubicBezTo>
                <a:close/>
              </a:path>
            </a:pathLst>
          </a:custGeom>
          <a:solidFill>
            <a:srgbClr val="00B050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0" name="Figura a mano libera 39">
            <a:extLst>
              <a:ext uri="{FF2B5EF4-FFF2-40B4-BE49-F238E27FC236}">
                <a16:creationId xmlns:a16="http://schemas.microsoft.com/office/drawing/2014/main" id="{BB911DCF-FC8C-1144-B7B4-C6103E4DF1B3}"/>
              </a:ext>
            </a:extLst>
          </p:cNvPr>
          <p:cNvSpPr/>
          <p:nvPr/>
        </p:nvSpPr>
        <p:spPr>
          <a:xfrm rot="1788717">
            <a:off x="4145821" y="3379043"/>
            <a:ext cx="3526220" cy="2015211"/>
          </a:xfrm>
          <a:custGeom>
            <a:avLst/>
            <a:gdLst>
              <a:gd name="connsiteX0" fmla="*/ 36113 w 3179155"/>
              <a:gd name="connsiteY0" fmla="*/ 1398701 h 1752522"/>
              <a:gd name="connsiteX1" fmla="*/ 1417653 w 3179155"/>
              <a:gd name="connsiteY1" fmla="*/ 1021014 h 1752522"/>
              <a:gd name="connsiteX2" fmla="*/ 2341992 w 3179155"/>
              <a:gd name="connsiteY2" fmla="*/ 414727 h 1752522"/>
              <a:gd name="connsiteX3" fmla="*/ 2222722 w 3179155"/>
              <a:gd name="connsiteY3" fmla="*/ 7223 h 1752522"/>
              <a:gd name="connsiteX4" fmla="*/ 2749496 w 3179155"/>
              <a:gd name="connsiteY4" fmla="*/ 156310 h 1752522"/>
              <a:gd name="connsiteX5" fmla="*/ 3176879 w 3179155"/>
              <a:gd name="connsiteY5" fmla="*/ 186127 h 1752522"/>
              <a:gd name="connsiteX6" fmla="*/ 2908522 w 3179155"/>
              <a:gd name="connsiteY6" fmla="*/ 514119 h 1752522"/>
              <a:gd name="connsiteX7" fmla="*/ 2679922 w 3179155"/>
              <a:gd name="connsiteY7" fmla="*/ 981258 h 1752522"/>
              <a:gd name="connsiteX8" fmla="*/ 2510957 w 3179155"/>
              <a:gd name="connsiteY8" fmla="*/ 633388 h 1752522"/>
              <a:gd name="connsiteX9" fmla="*/ 1397774 w 3179155"/>
              <a:gd name="connsiteY9" fmla="*/ 1189980 h 1752522"/>
              <a:gd name="connsiteX10" fmla="*/ 642400 w 3179155"/>
              <a:gd name="connsiteY10" fmla="*/ 1746571 h 1752522"/>
              <a:gd name="connsiteX11" fmla="*/ 423740 w 3179155"/>
              <a:gd name="connsiteY11" fmla="*/ 1478214 h 1752522"/>
              <a:gd name="connsiteX12" fmla="*/ 36113 w 3179155"/>
              <a:gd name="connsiteY12" fmla="*/ 1398701 h 1752522"/>
              <a:gd name="connsiteX0" fmla="*/ 158625 w 2759321"/>
              <a:gd name="connsiteY0" fmla="*/ 1066168 h 1753797"/>
              <a:gd name="connsiteX1" fmla="*/ 997819 w 2759321"/>
              <a:gd name="connsiteY1" fmla="*/ 1021014 h 1753797"/>
              <a:gd name="connsiteX2" fmla="*/ 1922158 w 2759321"/>
              <a:gd name="connsiteY2" fmla="*/ 414727 h 1753797"/>
              <a:gd name="connsiteX3" fmla="*/ 1802888 w 2759321"/>
              <a:gd name="connsiteY3" fmla="*/ 7223 h 1753797"/>
              <a:gd name="connsiteX4" fmla="*/ 2329662 w 2759321"/>
              <a:gd name="connsiteY4" fmla="*/ 156310 h 1753797"/>
              <a:gd name="connsiteX5" fmla="*/ 2757045 w 2759321"/>
              <a:gd name="connsiteY5" fmla="*/ 186127 h 1753797"/>
              <a:gd name="connsiteX6" fmla="*/ 2488688 w 2759321"/>
              <a:gd name="connsiteY6" fmla="*/ 514119 h 1753797"/>
              <a:gd name="connsiteX7" fmla="*/ 2260088 w 2759321"/>
              <a:gd name="connsiteY7" fmla="*/ 981258 h 1753797"/>
              <a:gd name="connsiteX8" fmla="*/ 2091123 w 2759321"/>
              <a:gd name="connsiteY8" fmla="*/ 633388 h 1753797"/>
              <a:gd name="connsiteX9" fmla="*/ 977940 w 2759321"/>
              <a:gd name="connsiteY9" fmla="*/ 1189980 h 1753797"/>
              <a:gd name="connsiteX10" fmla="*/ 222566 w 2759321"/>
              <a:gd name="connsiteY10" fmla="*/ 1746571 h 1753797"/>
              <a:gd name="connsiteX11" fmla="*/ 3906 w 2759321"/>
              <a:gd name="connsiteY11" fmla="*/ 1478214 h 1753797"/>
              <a:gd name="connsiteX12" fmla="*/ 158625 w 2759321"/>
              <a:gd name="connsiteY12" fmla="*/ 1066168 h 1753797"/>
              <a:gd name="connsiteX0" fmla="*/ 43442 w 2644138"/>
              <a:gd name="connsiteY0" fmla="*/ 1066168 h 1752846"/>
              <a:gd name="connsiteX1" fmla="*/ 882636 w 2644138"/>
              <a:gd name="connsiteY1" fmla="*/ 1021014 h 1752846"/>
              <a:gd name="connsiteX2" fmla="*/ 1806975 w 2644138"/>
              <a:gd name="connsiteY2" fmla="*/ 414727 h 1752846"/>
              <a:gd name="connsiteX3" fmla="*/ 1687705 w 2644138"/>
              <a:gd name="connsiteY3" fmla="*/ 7223 h 1752846"/>
              <a:gd name="connsiteX4" fmla="*/ 2214479 w 2644138"/>
              <a:gd name="connsiteY4" fmla="*/ 156310 h 1752846"/>
              <a:gd name="connsiteX5" fmla="*/ 2641862 w 2644138"/>
              <a:gd name="connsiteY5" fmla="*/ 186127 h 1752846"/>
              <a:gd name="connsiteX6" fmla="*/ 2373505 w 2644138"/>
              <a:gd name="connsiteY6" fmla="*/ 514119 h 1752846"/>
              <a:gd name="connsiteX7" fmla="*/ 2144905 w 2644138"/>
              <a:gd name="connsiteY7" fmla="*/ 981258 h 1752846"/>
              <a:gd name="connsiteX8" fmla="*/ 1975940 w 2644138"/>
              <a:gd name="connsiteY8" fmla="*/ 633388 h 1752846"/>
              <a:gd name="connsiteX9" fmla="*/ 862757 w 2644138"/>
              <a:gd name="connsiteY9" fmla="*/ 1189980 h 1752846"/>
              <a:gd name="connsiteX10" fmla="*/ 107383 w 2644138"/>
              <a:gd name="connsiteY10" fmla="*/ 1746571 h 1752846"/>
              <a:gd name="connsiteX11" fmla="*/ 118775 w 2644138"/>
              <a:gd name="connsiteY11" fmla="*/ 1441257 h 1752846"/>
              <a:gd name="connsiteX12" fmla="*/ 43442 w 2644138"/>
              <a:gd name="connsiteY12" fmla="*/ 1066168 h 1752846"/>
              <a:gd name="connsiteX0" fmla="*/ 112222 w 2712918"/>
              <a:gd name="connsiteY0" fmla="*/ 1066168 h 1828239"/>
              <a:gd name="connsiteX1" fmla="*/ 951416 w 2712918"/>
              <a:gd name="connsiteY1" fmla="*/ 1021014 h 1828239"/>
              <a:gd name="connsiteX2" fmla="*/ 1875755 w 2712918"/>
              <a:gd name="connsiteY2" fmla="*/ 414727 h 1828239"/>
              <a:gd name="connsiteX3" fmla="*/ 1756485 w 2712918"/>
              <a:gd name="connsiteY3" fmla="*/ 7223 h 1828239"/>
              <a:gd name="connsiteX4" fmla="*/ 2283259 w 2712918"/>
              <a:gd name="connsiteY4" fmla="*/ 156310 h 1828239"/>
              <a:gd name="connsiteX5" fmla="*/ 2710642 w 2712918"/>
              <a:gd name="connsiteY5" fmla="*/ 186127 h 1828239"/>
              <a:gd name="connsiteX6" fmla="*/ 2442285 w 2712918"/>
              <a:gd name="connsiteY6" fmla="*/ 514119 h 1828239"/>
              <a:gd name="connsiteX7" fmla="*/ 2213685 w 2712918"/>
              <a:gd name="connsiteY7" fmla="*/ 981258 h 1828239"/>
              <a:gd name="connsiteX8" fmla="*/ 2044720 w 2712918"/>
              <a:gd name="connsiteY8" fmla="*/ 633388 h 1828239"/>
              <a:gd name="connsiteX9" fmla="*/ 931537 w 2712918"/>
              <a:gd name="connsiteY9" fmla="*/ 1189980 h 1828239"/>
              <a:gd name="connsiteX10" fmla="*/ 49241 w 2712918"/>
              <a:gd name="connsiteY10" fmla="*/ 1823137 h 1828239"/>
              <a:gd name="connsiteX11" fmla="*/ 187555 w 2712918"/>
              <a:gd name="connsiteY11" fmla="*/ 1441257 h 1828239"/>
              <a:gd name="connsiteX12" fmla="*/ 112222 w 2712918"/>
              <a:gd name="connsiteY12" fmla="*/ 1066168 h 1828239"/>
              <a:gd name="connsiteX0" fmla="*/ 112222 w 2712918"/>
              <a:gd name="connsiteY0" fmla="*/ 1066168 h 1828239"/>
              <a:gd name="connsiteX1" fmla="*/ 586209 w 2712918"/>
              <a:gd name="connsiteY1" fmla="*/ 1187732 h 1828239"/>
              <a:gd name="connsiteX2" fmla="*/ 951416 w 2712918"/>
              <a:gd name="connsiteY2" fmla="*/ 1021014 h 1828239"/>
              <a:gd name="connsiteX3" fmla="*/ 1875755 w 2712918"/>
              <a:gd name="connsiteY3" fmla="*/ 414727 h 1828239"/>
              <a:gd name="connsiteX4" fmla="*/ 1756485 w 2712918"/>
              <a:gd name="connsiteY4" fmla="*/ 7223 h 1828239"/>
              <a:gd name="connsiteX5" fmla="*/ 2283259 w 2712918"/>
              <a:gd name="connsiteY5" fmla="*/ 156310 h 1828239"/>
              <a:gd name="connsiteX6" fmla="*/ 2710642 w 2712918"/>
              <a:gd name="connsiteY6" fmla="*/ 186127 h 1828239"/>
              <a:gd name="connsiteX7" fmla="*/ 2442285 w 2712918"/>
              <a:gd name="connsiteY7" fmla="*/ 514119 h 1828239"/>
              <a:gd name="connsiteX8" fmla="*/ 2213685 w 2712918"/>
              <a:gd name="connsiteY8" fmla="*/ 981258 h 1828239"/>
              <a:gd name="connsiteX9" fmla="*/ 2044720 w 2712918"/>
              <a:gd name="connsiteY9" fmla="*/ 633388 h 1828239"/>
              <a:gd name="connsiteX10" fmla="*/ 931537 w 2712918"/>
              <a:gd name="connsiteY10" fmla="*/ 1189980 h 1828239"/>
              <a:gd name="connsiteX11" fmla="*/ 49241 w 2712918"/>
              <a:gd name="connsiteY11" fmla="*/ 1823137 h 1828239"/>
              <a:gd name="connsiteX12" fmla="*/ 187555 w 2712918"/>
              <a:gd name="connsiteY12" fmla="*/ 1441257 h 1828239"/>
              <a:gd name="connsiteX13" fmla="*/ 112222 w 2712918"/>
              <a:gd name="connsiteY13" fmla="*/ 1066168 h 1828239"/>
              <a:gd name="connsiteX0" fmla="*/ 158970 w 2713782"/>
              <a:gd name="connsiteY0" fmla="*/ 1282873 h 1827763"/>
              <a:gd name="connsiteX1" fmla="*/ 587073 w 2713782"/>
              <a:gd name="connsiteY1" fmla="*/ 1187732 h 1827763"/>
              <a:gd name="connsiteX2" fmla="*/ 952280 w 2713782"/>
              <a:gd name="connsiteY2" fmla="*/ 1021014 h 1827763"/>
              <a:gd name="connsiteX3" fmla="*/ 1876619 w 2713782"/>
              <a:gd name="connsiteY3" fmla="*/ 414727 h 1827763"/>
              <a:gd name="connsiteX4" fmla="*/ 1757349 w 2713782"/>
              <a:gd name="connsiteY4" fmla="*/ 7223 h 1827763"/>
              <a:gd name="connsiteX5" fmla="*/ 2284123 w 2713782"/>
              <a:gd name="connsiteY5" fmla="*/ 156310 h 1827763"/>
              <a:gd name="connsiteX6" fmla="*/ 2711506 w 2713782"/>
              <a:gd name="connsiteY6" fmla="*/ 186127 h 1827763"/>
              <a:gd name="connsiteX7" fmla="*/ 2443149 w 2713782"/>
              <a:gd name="connsiteY7" fmla="*/ 514119 h 1827763"/>
              <a:gd name="connsiteX8" fmla="*/ 2214549 w 2713782"/>
              <a:gd name="connsiteY8" fmla="*/ 981258 h 1827763"/>
              <a:gd name="connsiteX9" fmla="*/ 2045584 w 2713782"/>
              <a:gd name="connsiteY9" fmla="*/ 633388 h 1827763"/>
              <a:gd name="connsiteX10" fmla="*/ 932401 w 2713782"/>
              <a:gd name="connsiteY10" fmla="*/ 1189980 h 1827763"/>
              <a:gd name="connsiteX11" fmla="*/ 50105 w 2713782"/>
              <a:gd name="connsiteY11" fmla="*/ 1823137 h 1827763"/>
              <a:gd name="connsiteX12" fmla="*/ 188419 w 2713782"/>
              <a:gd name="connsiteY12" fmla="*/ 1441257 h 1827763"/>
              <a:gd name="connsiteX13" fmla="*/ 158970 w 2713782"/>
              <a:gd name="connsiteY13" fmla="*/ 1282873 h 1827763"/>
              <a:gd name="connsiteX0" fmla="*/ 60309 w 2615121"/>
              <a:gd name="connsiteY0" fmla="*/ 1282873 h 1640254"/>
              <a:gd name="connsiteX1" fmla="*/ 488412 w 2615121"/>
              <a:gd name="connsiteY1" fmla="*/ 1187732 h 1640254"/>
              <a:gd name="connsiteX2" fmla="*/ 853619 w 2615121"/>
              <a:gd name="connsiteY2" fmla="*/ 1021014 h 1640254"/>
              <a:gd name="connsiteX3" fmla="*/ 1777958 w 2615121"/>
              <a:gd name="connsiteY3" fmla="*/ 414727 h 1640254"/>
              <a:gd name="connsiteX4" fmla="*/ 1658688 w 2615121"/>
              <a:gd name="connsiteY4" fmla="*/ 7223 h 1640254"/>
              <a:gd name="connsiteX5" fmla="*/ 2185462 w 2615121"/>
              <a:gd name="connsiteY5" fmla="*/ 156310 h 1640254"/>
              <a:gd name="connsiteX6" fmla="*/ 2612845 w 2615121"/>
              <a:gd name="connsiteY6" fmla="*/ 186127 h 1640254"/>
              <a:gd name="connsiteX7" fmla="*/ 2344488 w 2615121"/>
              <a:gd name="connsiteY7" fmla="*/ 514119 h 1640254"/>
              <a:gd name="connsiteX8" fmla="*/ 2115888 w 2615121"/>
              <a:gd name="connsiteY8" fmla="*/ 981258 h 1640254"/>
              <a:gd name="connsiteX9" fmla="*/ 1946923 w 2615121"/>
              <a:gd name="connsiteY9" fmla="*/ 633388 h 1640254"/>
              <a:gd name="connsiteX10" fmla="*/ 833740 w 2615121"/>
              <a:gd name="connsiteY10" fmla="*/ 1189980 h 1640254"/>
              <a:gd name="connsiteX11" fmla="*/ 66352 w 2615121"/>
              <a:gd name="connsiteY11" fmla="*/ 1632225 h 1640254"/>
              <a:gd name="connsiteX12" fmla="*/ 89758 w 2615121"/>
              <a:gd name="connsiteY12" fmla="*/ 1441257 h 1640254"/>
              <a:gd name="connsiteX13" fmla="*/ 60309 w 2615121"/>
              <a:gd name="connsiteY13" fmla="*/ 1282873 h 1640254"/>
              <a:gd name="connsiteX0" fmla="*/ 60309 w 2615121"/>
              <a:gd name="connsiteY0" fmla="*/ 1282873 h 1640254"/>
              <a:gd name="connsiteX1" fmla="*/ 510329 w 2615121"/>
              <a:gd name="connsiteY1" fmla="*/ 1181200 h 1640254"/>
              <a:gd name="connsiteX2" fmla="*/ 853619 w 2615121"/>
              <a:gd name="connsiteY2" fmla="*/ 1021014 h 1640254"/>
              <a:gd name="connsiteX3" fmla="*/ 1777958 w 2615121"/>
              <a:gd name="connsiteY3" fmla="*/ 414727 h 1640254"/>
              <a:gd name="connsiteX4" fmla="*/ 1658688 w 2615121"/>
              <a:gd name="connsiteY4" fmla="*/ 7223 h 1640254"/>
              <a:gd name="connsiteX5" fmla="*/ 2185462 w 2615121"/>
              <a:gd name="connsiteY5" fmla="*/ 156310 h 1640254"/>
              <a:gd name="connsiteX6" fmla="*/ 2612845 w 2615121"/>
              <a:gd name="connsiteY6" fmla="*/ 186127 h 1640254"/>
              <a:gd name="connsiteX7" fmla="*/ 2344488 w 2615121"/>
              <a:gd name="connsiteY7" fmla="*/ 514119 h 1640254"/>
              <a:gd name="connsiteX8" fmla="*/ 2115888 w 2615121"/>
              <a:gd name="connsiteY8" fmla="*/ 981258 h 1640254"/>
              <a:gd name="connsiteX9" fmla="*/ 1946923 w 2615121"/>
              <a:gd name="connsiteY9" fmla="*/ 633388 h 1640254"/>
              <a:gd name="connsiteX10" fmla="*/ 833740 w 2615121"/>
              <a:gd name="connsiteY10" fmla="*/ 1189980 h 1640254"/>
              <a:gd name="connsiteX11" fmla="*/ 66352 w 2615121"/>
              <a:gd name="connsiteY11" fmla="*/ 1632225 h 1640254"/>
              <a:gd name="connsiteX12" fmla="*/ 89758 w 2615121"/>
              <a:gd name="connsiteY12" fmla="*/ 1441257 h 1640254"/>
              <a:gd name="connsiteX13" fmla="*/ 60309 w 2615121"/>
              <a:gd name="connsiteY13" fmla="*/ 1282873 h 1640254"/>
              <a:gd name="connsiteX0" fmla="*/ 60309 w 2615121"/>
              <a:gd name="connsiteY0" fmla="*/ 1282873 h 1640254"/>
              <a:gd name="connsiteX1" fmla="*/ 510329 w 2615121"/>
              <a:gd name="connsiteY1" fmla="*/ 1181200 h 1640254"/>
              <a:gd name="connsiteX2" fmla="*/ 853619 w 2615121"/>
              <a:gd name="connsiteY2" fmla="*/ 1021014 h 1640254"/>
              <a:gd name="connsiteX3" fmla="*/ 1777958 w 2615121"/>
              <a:gd name="connsiteY3" fmla="*/ 414727 h 1640254"/>
              <a:gd name="connsiteX4" fmla="*/ 1658688 w 2615121"/>
              <a:gd name="connsiteY4" fmla="*/ 7223 h 1640254"/>
              <a:gd name="connsiteX5" fmla="*/ 2185462 w 2615121"/>
              <a:gd name="connsiteY5" fmla="*/ 156310 h 1640254"/>
              <a:gd name="connsiteX6" fmla="*/ 2612845 w 2615121"/>
              <a:gd name="connsiteY6" fmla="*/ 186127 h 1640254"/>
              <a:gd name="connsiteX7" fmla="*/ 2344488 w 2615121"/>
              <a:gd name="connsiteY7" fmla="*/ 514119 h 1640254"/>
              <a:gd name="connsiteX8" fmla="*/ 2115888 w 2615121"/>
              <a:gd name="connsiteY8" fmla="*/ 981258 h 1640254"/>
              <a:gd name="connsiteX9" fmla="*/ 1946923 w 2615121"/>
              <a:gd name="connsiteY9" fmla="*/ 633388 h 1640254"/>
              <a:gd name="connsiteX10" fmla="*/ 833740 w 2615121"/>
              <a:gd name="connsiteY10" fmla="*/ 1189980 h 1640254"/>
              <a:gd name="connsiteX11" fmla="*/ 66352 w 2615121"/>
              <a:gd name="connsiteY11" fmla="*/ 1632225 h 1640254"/>
              <a:gd name="connsiteX12" fmla="*/ 89758 w 2615121"/>
              <a:gd name="connsiteY12" fmla="*/ 1441257 h 1640254"/>
              <a:gd name="connsiteX13" fmla="*/ 60309 w 2615121"/>
              <a:gd name="connsiteY13" fmla="*/ 1282873 h 1640254"/>
              <a:gd name="connsiteX0" fmla="*/ 60309 w 2615121"/>
              <a:gd name="connsiteY0" fmla="*/ 1282873 h 1640254"/>
              <a:gd name="connsiteX1" fmla="*/ 510329 w 2615121"/>
              <a:gd name="connsiteY1" fmla="*/ 1181200 h 1640254"/>
              <a:gd name="connsiteX2" fmla="*/ 1112910 w 2615121"/>
              <a:gd name="connsiteY2" fmla="*/ 888431 h 1640254"/>
              <a:gd name="connsiteX3" fmla="*/ 1777958 w 2615121"/>
              <a:gd name="connsiteY3" fmla="*/ 414727 h 1640254"/>
              <a:gd name="connsiteX4" fmla="*/ 1658688 w 2615121"/>
              <a:gd name="connsiteY4" fmla="*/ 7223 h 1640254"/>
              <a:gd name="connsiteX5" fmla="*/ 2185462 w 2615121"/>
              <a:gd name="connsiteY5" fmla="*/ 156310 h 1640254"/>
              <a:gd name="connsiteX6" fmla="*/ 2612845 w 2615121"/>
              <a:gd name="connsiteY6" fmla="*/ 186127 h 1640254"/>
              <a:gd name="connsiteX7" fmla="*/ 2344488 w 2615121"/>
              <a:gd name="connsiteY7" fmla="*/ 514119 h 1640254"/>
              <a:gd name="connsiteX8" fmla="*/ 2115888 w 2615121"/>
              <a:gd name="connsiteY8" fmla="*/ 981258 h 1640254"/>
              <a:gd name="connsiteX9" fmla="*/ 1946923 w 2615121"/>
              <a:gd name="connsiteY9" fmla="*/ 633388 h 1640254"/>
              <a:gd name="connsiteX10" fmla="*/ 833740 w 2615121"/>
              <a:gd name="connsiteY10" fmla="*/ 1189980 h 1640254"/>
              <a:gd name="connsiteX11" fmla="*/ 66352 w 2615121"/>
              <a:gd name="connsiteY11" fmla="*/ 1632225 h 1640254"/>
              <a:gd name="connsiteX12" fmla="*/ 89758 w 2615121"/>
              <a:gd name="connsiteY12" fmla="*/ 1441257 h 1640254"/>
              <a:gd name="connsiteX13" fmla="*/ 60309 w 2615121"/>
              <a:gd name="connsiteY13" fmla="*/ 1282873 h 1640254"/>
              <a:gd name="connsiteX0" fmla="*/ 60309 w 2615121"/>
              <a:gd name="connsiteY0" fmla="*/ 1281346 h 1638727"/>
              <a:gd name="connsiteX1" fmla="*/ 510329 w 2615121"/>
              <a:gd name="connsiteY1" fmla="*/ 1179673 h 1638727"/>
              <a:gd name="connsiteX2" fmla="*/ 1112910 w 2615121"/>
              <a:gd name="connsiteY2" fmla="*/ 886904 h 1638727"/>
              <a:gd name="connsiteX3" fmla="*/ 1956960 w 2615121"/>
              <a:gd name="connsiteY3" fmla="*/ 378271 h 1638727"/>
              <a:gd name="connsiteX4" fmla="*/ 1658688 w 2615121"/>
              <a:gd name="connsiteY4" fmla="*/ 5696 h 1638727"/>
              <a:gd name="connsiteX5" fmla="*/ 2185462 w 2615121"/>
              <a:gd name="connsiteY5" fmla="*/ 154783 h 1638727"/>
              <a:gd name="connsiteX6" fmla="*/ 2612845 w 2615121"/>
              <a:gd name="connsiteY6" fmla="*/ 184600 h 1638727"/>
              <a:gd name="connsiteX7" fmla="*/ 2344488 w 2615121"/>
              <a:gd name="connsiteY7" fmla="*/ 512592 h 1638727"/>
              <a:gd name="connsiteX8" fmla="*/ 2115888 w 2615121"/>
              <a:gd name="connsiteY8" fmla="*/ 979731 h 1638727"/>
              <a:gd name="connsiteX9" fmla="*/ 1946923 w 2615121"/>
              <a:gd name="connsiteY9" fmla="*/ 631861 h 1638727"/>
              <a:gd name="connsiteX10" fmla="*/ 833740 w 2615121"/>
              <a:gd name="connsiteY10" fmla="*/ 1188453 h 1638727"/>
              <a:gd name="connsiteX11" fmla="*/ 66352 w 2615121"/>
              <a:gd name="connsiteY11" fmla="*/ 1630698 h 1638727"/>
              <a:gd name="connsiteX12" fmla="*/ 89758 w 2615121"/>
              <a:gd name="connsiteY12" fmla="*/ 1439730 h 1638727"/>
              <a:gd name="connsiteX13" fmla="*/ 60309 w 2615121"/>
              <a:gd name="connsiteY13" fmla="*/ 1281346 h 1638727"/>
              <a:gd name="connsiteX0" fmla="*/ 60309 w 2615121"/>
              <a:gd name="connsiteY0" fmla="*/ 1281346 h 1638727"/>
              <a:gd name="connsiteX1" fmla="*/ 510329 w 2615121"/>
              <a:gd name="connsiteY1" fmla="*/ 1179673 h 1638727"/>
              <a:gd name="connsiteX2" fmla="*/ 1112910 w 2615121"/>
              <a:gd name="connsiteY2" fmla="*/ 886904 h 1638727"/>
              <a:gd name="connsiteX3" fmla="*/ 1956960 w 2615121"/>
              <a:gd name="connsiteY3" fmla="*/ 378271 h 1638727"/>
              <a:gd name="connsiteX4" fmla="*/ 1658688 w 2615121"/>
              <a:gd name="connsiteY4" fmla="*/ 5696 h 1638727"/>
              <a:gd name="connsiteX5" fmla="*/ 2185462 w 2615121"/>
              <a:gd name="connsiteY5" fmla="*/ 154783 h 1638727"/>
              <a:gd name="connsiteX6" fmla="*/ 2612845 w 2615121"/>
              <a:gd name="connsiteY6" fmla="*/ 184600 h 1638727"/>
              <a:gd name="connsiteX7" fmla="*/ 2344488 w 2615121"/>
              <a:gd name="connsiteY7" fmla="*/ 512592 h 1638727"/>
              <a:gd name="connsiteX8" fmla="*/ 2115888 w 2615121"/>
              <a:gd name="connsiteY8" fmla="*/ 979731 h 1638727"/>
              <a:gd name="connsiteX9" fmla="*/ 2051000 w 2615121"/>
              <a:gd name="connsiteY9" fmla="*/ 573192 h 1638727"/>
              <a:gd name="connsiteX10" fmla="*/ 833740 w 2615121"/>
              <a:gd name="connsiteY10" fmla="*/ 1188453 h 1638727"/>
              <a:gd name="connsiteX11" fmla="*/ 66352 w 2615121"/>
              <a:gd name="connsiteY11" fmla="*/ 1630698 h 1638727"/>
              <a:gd name="connsiteX12" fmla="*/ 89758 w 2615121"/>
              <a:gd name="connsiteY12" fmla="*/ 1439730 h 1638727"/>
              <a:gd name="connsiteX13" fmla="*/ 60309 w 2615121"/>
              <a:gd name="connsiteY13" fmla="*/ 1281346 h 1638727"/>
              <a:gd name="connsiteX0" fmla="*/ 60309 w 2617771"/>
              <a:gd name="connsiteY0" fmla="*/ 1281346 h 1638727"/>
              <a:gd name="connsiteX1" fmla="*/ 510329 w 2617771"/>
              <a:gd name="connsiteY1" fmla="*/ 1179673 h 1638727"/>
              <a:gd name="connsiteX2" fmla="*/ 1112910 w 2617771"/>
              <a:gd name="connsiteY2" fmla="*/ 886904 h 1638727"/>
              <a:gd name="connsiteX3" fmla="*/ 1956960 w 2617771"/>
              <a:gd name="connsiteY3" fmla="*/ 378271 h 1638727"/>
              <a:gd name="connsiteX4" fmla="*/ 1658688 w 2617771"/>
              <a:gd name="connsiteY4" fmla="*/ 5696 h 1638727"/>
              <a:gd name="connsiteX5" fmla="*/ 2185462 w 2617771"/>
              <a:gd name="connsiteY5" fmla="*/ 154783 h 1638727"/>
              <a:gd name="connsiteX6" fmla="*/ 2612845 w 2617771"/>
              <a:gd name="connsiteY6" fmla="*/ 184600 h 1638727"/>
              <a:gd name="connsiteX7" fmla="*/ 2399190 w 2617771"/>
              <a:gd name="connsiteY7" fmla="*/ 404134 h 1638727"/>
              <a:gd name="connsiteX8" fmla="*/ 2115888 w 2617771"/>
              <a:gd name="connsiteY8" fmla="*/ 979731 h 1638727"/>
              <a:gd name="connsiteX9" fmla="*/ 2051000 w 2617771"/>
              <a:gd name="connsiteY9" fmla="*/ 573192 h 1638727"/>
              <a:gd name="connsiteX10" fmla="*/ 833740 w 2617771"/>
              <a:gd name="connsiteY10" fmla="*/ 1188453 h 1638727"/>
              <a:gd name="connsiteX11" fmla="*/ 66352 w 2617771"/>
              <a:gd name="connsiteY11" fmla="*/ 1630698 h 1638727"/>
              <a:gd name="connsiteX12" fmla="*/ 89758 w 2617771"/>
              <a:gd name="connsiteY12" fmla="*/ 1439730 h 1638727"/>
              <a:gd name="connsiteX13" fmla="*/ 60309 w 2617771"/>
              <a:gd name="connsiteY13" fmla="*/ 1281346 h 1638727"/>
              <a:gd name="connsiteX0" fmla="*/ 60309 w 2615348"/>
              <a:gd name="connsiteY0" fmla="*/ 1276714 h 1634095"/>
              <a:gd name="connsiteX1" fmla="*/ 510329 w 2615348"/>
              <a:gd name="connsiteY1" fmla="*/ 1175041 h 1634095"/>
              <a:gd name="connsiteX2" fmla="*/ 1112910 w 2615348"/>
              <a:gd name="connsiteY2" fmla="*/ 882272 h 1634095"/>
              <a:gd name="connsiteX3" fmla="*/ 1956960 w 2615348"/>
              <a:gd name="connsiteY3" fmla="*/ 373639 h 1634095"/>
              <a:gd name="connsiteX4" fmla="*/ 1658688 w 2615348"/>
              <a:gd name="connsiteY4" fmla="*/ 1064 h 1634095"/>
              <a:gd name="connsiteX5" fmla="*/ 2254990 w 2615348"/>
              <a:gd name="connsiteY5" fmla="*/ 258440 h 1634095"/>
              <a:gd name="connsiteX6" fmla="*/ 2612845 w 2615348"/>
              <a:gd name="connsiteY6" fmla="*/ 179968 h 1634095"/>
              <a:gd name="connsiteX7" fmla="*/ 2399190 w 2615348"/>
              <a:gd name="connsiteY7" fmla="*/ 399502 h 1634095"/>
              <a:gd name="connsiteX8" fmla="*/ 2115888 w 2615348"/>
              <a:gd name="connsiteY8" fmla="*/ 975099 h 1634095"/>
              <a:gd name="connsiteX9" fmla="*/ 2051000 w 2615348"/>
              <a:gd name="connsiteY9" fmla="*/ 568560 h 1634095"/>
              <a:gd name="connsiteX10" fmla="*/ 833740 w 2615348"/>
              <a:gd name="connsiteY10" fmla="*/ 1183821 h 1634095"/>
              <a:gd name="connsiteX11" fmla="*/ 66352 w 2615348"/>
              <a:gd name="connsiteY11" fmla="*/ 1626066 h 1634095"/>
              <a:gd name="connsiteX12" fmla="*/ 89758 w 2615348"/>
              <a:gd name="connsiteY12" fmla="*/ 1435098 h 1634095"/>
              <a:gd name="connsiteX13" fmla="*/ 60309 w 2615348"/>
              <a:gd name="connsiteY13" fmla="*/ 1276714 h 1634095"/>
              <a:gd name="connsiteX0" fmla="*/ 60309 w 2615635"/>
              <a:gd name="connsiteY0" fmla="*/ 1279574 h 1636955"/>
              <a:gd name="connsiteX1" fmla="*/ 510329 w 2615635"/>
              <a:gd name="connsiteY1" fmla="*/ 1177901 h 1636955"/>
              <a:gd name="connsiteX2" fmla="*/ 1112910 w 2615635"/>
              <a:gd name="connsiteY2" fmla="*/ 885132 h 1636955"/>
              <a:gd name="connsiteX3" fmla="*/ 1956960 w 2615635"/>
              <a:gd name="connsiteY3" fmla="*/ 376499 h 1636955"/>
              <a:gd name="connsiteX4" fmla="*/ 1658688 w 2615635"/>
              <a:gd name="connsiteY4" fmla="*/ 3924 h 1636955"/>
              <a:gd name="connsiteX5" fmla="*/ 2245777 w 2615635"/>
              <a:gd name="connsiteY5" fmla="*/ 181108 h 1636955"/>
              <a:gd name="connsiteX6" fmla="*/ 2612845 w 2615635"/>
              <a:gd name="connsiteY6" fmla="*/ 182828 h 1636955"/>
              <a:gd name="connsiteX7" fmla="*/ 2399190 w 2615635"/>
              <a:gd name="connsiteY7" fmla="*/ 402362 h 1636955"/>
              <a:gd name="connsiteX8" fmla="*/ 2115888 w 2615635"/>
              <a:gd name="connsiteY8" fmla="*/ 977959 h 1636955"/>
              <a:gd name="connsiteX9" fmla="*/ 2051000 w 2615635"/>
              <a:gd name="connsiteY9" fmla="*/ 571420 h 1636955"/>
              <a:gd name="connsiteX10" fmla="*/ 833740 w 2615635"/>
              <a:gd name="connsiteY10" fmla="*/ 1186681 h 1636955"/>
              <a:gd name="connsiteX11" fmla="*/ 66352 w 2615635"/>
              <a:gd name="connsiteY11" fmla="*/ 1628926 h 1636955"/>
              <a:gd name="connsiteX12" fmla="*/ 89758 w 2615635"/>
              <a:gd name="connsiteY12" fmla="*/ 1437958 h 1636955"/>
              <a:gd name="connsiteX13" fmla="*/ 60309 w 2615635"/>
              <a:gd name="connsiteY13" fmla="*/ 1279574 h 1636955"/>
              <a:gd name="connsiteX0" fmla="*/ 60309 w 2615635"/>
              <a:gd name="connsiteY0" fmla="*/ 1201480 h 1558861"/>
              <a:gd name="connsiteX1" fmla="*/ 510329 w 2615635"/>
              <a:gd name="connsiteY1" fmla="*/ 1099807 h 1558861"/>
              <a:gd name="connsiteX2" fmla="*/ 1112910 w 2615635"/>
              <a:gd name="connsiteY2" fmla="*/ 807038 h 1558861"/>
              <a:gd name="connsiteX3" fmla="*/ 1956960 w 2615635"/>
              <a:gd name="connsiteY3" fmla="*/ 298405 h 1558861"/>
              <a:gd name="connsiteX4" fmla="*/ 1792129 w 2615635"/>
              <a:gd name="connsiteY4" fmla="*/ 5851 h 1558861"/>
              <a:gd name="connsiteX5" fmla="*/ 2245777 w 2615635"/>
              <a:gd name="connsiteY5" fmla="*/ 103014 h 1558861"/>
              <a:gd name="connsiteX6" fmla="*/ 2612845 w 2615635"/>
              <a:gd name="connsiteY6" fmla="*/ 104734 h 1558861"/>
              <a:gd name="connsiteX7" fmla="*/ 2399190 w 2615635"/>
              <a:gd name="connsiteY7" fmla="*/ 324268 h 1558861"/>
              <a:gd name="connsiteX8" fmla="*/ 2115888 w 2615635"/>
              <a:gd name="connsiteY8" fmla="*/ 899865 h 1558861"/>
              <a:gd name="connsiteX9" fmla="*/ 2051000 w 2615635"/>
              <a:gd name="connsiteY9" fmla="*/ 493326 h 1558861"/>
              <a:gd name="connsiteX10" fmla="*/ 833740 w 2615635"/>
              <a:gd name="connsiteY10" fmla="*/ 1108587 h 1558861"/>
              <a:gd name="connsiteX11" fmla="*/ 66352 w 2615635"/>
              <a:gd name="connsiteY11" fmla="*/ 1550832 h 1558861"/>
              <a:gd name="connsiteX12" fmla="*/ 89758 w 2615635"/>
              <a:gd name="connsiteY12" fmla="*/ 1359864 h 1558861"/>
              <a:gd name="connsiteX13" fmla="*/ 60309 w 2615635"/>
              <a:gd name="connsiteY13" fmla="*/ 1201480 h 1558861"/>
              <a:gd name="connsiteX0" fmla="*/ 77656 w 2632982"/>
              <a:gd name="connsiteY0" fmla="*/ 1201480 h 1788037"/>
              <a:gd name="connsiteX1" fmla="*/ 527676 w 2632982"/>
              <a:gd name="connsiteY1" fmla="*/ 1099807 h 1788037"/>
              <a:gd name="connsiteX2" fmla="*/ 1130257 w 2632982"/>
              <a:gd name="connsiteY2" fmla="*/ 807038 h 1788037"/>
              <a:gd name="connsiteX3" fmla="*/ 1974307 w 2632982"/>
              <a:gd name="connsiteY3" fmla="*/ 298405 h 1788037"/>
              <a:gd name="connsiteX4" fmla="*/ 1809476 w 2632982"/>
              <a:gd name="connsiteY4" fmla="*/ 5851 h 1788037"/>
              <a:gd name="connsiteX5" fmla="*/ 2263124 w 2632982"/>
              <a:gd name="connsiteY5" fmla="*/ 103014 h 1788037"/>
              <a:gd name="connsiteX6" fmla="*/ 2630192 w 2632982"/>
              <a:gd name="connsiteY6" fmla="*/ 104734 h 1788037"/>
              <a:gd name="connsiteX7" fmla="*/ 2416537 w 2632982"/>
              <a:gd name="connsiteY7" fmla="*/ 324268 h 1788037"/>
              <a:gd name="connsiteX8" fmla="*/ 2133235 w 2632982"/>
              <a:gd name="connsiteY8" fmla="*/ 899865 h 1788037"/>
              <a:gd name="connsiteX9" fmla="*/ 2068347 w 2632982"/>
              <a:gd name="connsiteY9" fmla="*/ 493326 h 1788037"/>
              <a:gd name="connsiteX10" fmla="*/ 851087 w 2632982"/>
              <a:gd name="connsiteY10" fmla="*/ 1108587 h 1788037"/>
              <a:gd name="connsiteX11" fmla="*/ 62613 w 2632982"/>
              <a:gd name="connsiteY11" fmla="*/ 1783807 h 1788037"/>
              <a:gd name="connsiteX12" fmla="*/ 107105 w 2632982"/>
              <a:gd name="connsiteY12" fmla="*/ 1359864 h 1788037"/>
              <a:gd name="connsiteX13" fmla="*/ 77656 w 2632982"/>
              <a:gd name="connsiteY13" fmla="*/ 1201480 h 1788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32982" h="1788037">
                <a:moveTo>
                  <a:pt x="77656" y="1201480"/>
                </a:moveTo>
                <a:cubicBezTo>
                  <a:pt x="147751" y="1158137"/>
                  <a:pt x="387810" y="1107333"/>
                  <a:pt x="527676" y="1099807"/>
                </a:cubicBezTo>
                <a:cubicBezTo>
                  <a:pt x="674812" y="1053253"/>
                  <a:pt x="889152" y="940605"/>
                  <a:pt x="1130257" y="807038"/>
                </a:cubicBezTo>
                <a:cubicBezTo>
                  <a:pt x="1371362" y="673471"/>
                  <a:pt x="1861104" y="431936"/>
                  <a:pt x="1974307" y="298405"/>
                </a:cubicBezTo>
                <a:cubicBezTo>
                  <a:pt x="2087510" y="164874"/>
                  <a:pt x="1761340" y="38416"/>
                  <a:pt x="1809476" y="5851"/>
                </a:cubicBezTo>
                <a:cubicBezTo>
                  <a:pt x="1857612" y="-26714"/>
                  <a:pt x="2126338" y="86534"/>
                  <a:pt x="2263124" y="103014"/>
                </a:cubicBezTo>
                <a:cubicBezTo>
                  <a:pt x="2399910" y="119494"/>
                  <a:pt x="2604623" y="67858"/>
                  <a:pt x="2630192" y="104734"/>
                </a:cubicBezTo>
                <a:cubicBezTo>
                  <a:pt x="2655761" y="141610"/>
                  <a:pt x="2499363" y="191746"/>
                  <a:pt x="2416537" y="324268"/>
                </a:cubicBezTo>
                <a:cubicBezTo>
                  <a:pt x="2333711" y="456790"/>
                  <a:pt x="2191267" y="871689"/>
                  <a:pt x="2133235" y="899865"/>
                </a:cubicBezTo>
                <a:cubicBezTo>
                  <a:pt x="2075203" y="928041"/>
                  <a:pt x="2282038" y="458539"/>
                  <a:pt x="2068347" y="493326"/>
                </a:cubicBezTo>
                <a:cubicBezTo>
                  <a:pt x="1854656" y="528113"/>
                  <a:pt x="1185376" y="893507"/>
                  <a:pt x="851087" y="1108587"/>
                </a:cubicBezTo>
                <a:cubicBezTo>
                  <a:pt x="516798" y="1323667"/>
                  <a:pt x="224952" y="1735768"/>
                  <a:pt x="62613" y="1783807"/>
                </a:cubicBezTo>
                <a:cubicBezTo>
                  <a:pt x="-99726" y="1831846"/>
                  <a:pt x="104598" y="1456918"/>
                  <a:pt x="107105" y="1359864"/>
                </a:cubicBezTo>
                <a:cubicBezTo>
                  <a:pt x="109612" y="1262810"/>
                  <a:pt x="7561" y="1244823"/>
                  <a:pt x="77656" y="120148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26" name="Picture 2" descr="Fusione, Martin (Unipd): esperimento DTT in funzione nel 2026">
            <a:extLst>
              <a:ext uri="{FF2B5EF4-FFF2-40B4-BE49-F238E27FC236}">
                <a16:creationId xmlns:a16="http://schemas.microsoft.com/office/drawing/2014/main" id="{47024A34-1713-144D-AB41-FD852E4E5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3761" y="4348365"/>
            <a:ext cx="2826033" cy="1882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lessandro Lampasi - ENEA">
            <a:extLst>
              <a:ext uri="{FF2B5EF4-FFF2-40B4-BE49-F238E27FC236}">
                <a16:creationId xmlns:a16="http://schemas.microsoft.com/office/drawing/2014/main" id="{890ABE71-3A56-5A48-89AB-71D75C244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45294" y="4436542"/>
            <a:ext cx="1138798" cy="85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Immagine 44">
            <a:extLst>
              <a:ext uri="{FF2B5EF4-FFF2-40B4-BE49-F238E27FC236}">
                <a16:creationId xmlns:a16="http://schemas.microsoft.com/office/drawing/2014/main" id="{20CB904C-962E-DA4B-9F66-E1E5B642CB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3799" y="2080819"/>
            <a:ext cx="2899988" cy="20519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65100" stA="79000" endPos="16000" dir="5400000" sy="-100000" algn="bl" rotWithShape="0"/>
          </a:effectLst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59A3BFD8-BC12-0D42-A3F5-B8214A9118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06356" y="1496963"/>
            <a:ext cx="2116917" cy="1469203"/>
          </a:xfrm>
          <a:prstGeom prst="rect">
            <a:avLst/>
          </a:prstGeom>
        </p:spPr>
      </p:pic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55B2506C-D710-DC4C-B4D6-458CDBD512F6}"/>
              </a:ext>
            </a:extLst>
          </p:cNvPr>
          <p:cNvSpPr txBox="1"/>
          <p:nvPr/>
        </p:nvSpPr>
        <p:spPr>
          <a:xfrm rot="413984">
            <a:off x="4127835" y="4605178"/>
            <a:ext cx="26360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FF0000"/>
                </a:solidFill>
              </a:rPr>
              <a:t>Fundamental or Applied Research</a:t>
            </a: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BED4022B-942E-6445-B380-997700035D98}"/>
              </a:ext>
            </a:extLst>
          </p:cNvPr>
          <p:cNvSpPr txBox="1"/>
          <p:nvPr/>
        </p:nvSpPr>
        <p:spPr>
          <a:xfrm rot="20266776">
            <a:off x="4523799" y="1169124"/>
            <a:ext cx="26360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00B050"/>
                </a:solidFill>
              </a:rPr>
              <a:t>Services</a:t>
            </a:r>
          </a:p>
        </p:txBody>
      </p:sp>
      <p:pic>
        <p:nvPicPr>
          <p:cNvPr id="43" name="Immagine 42">
            <a:extLst>
              <a:ext uri="{FF2B5EF4-FFF2-40B4-BE49-F238E27FC236}">
                <a16:creationId xmlns:a16="http://schemas.microsoft.com/office/drawing/2014/main" id="{2D7A8011-5F3A-DC4D-823C-63FC19B957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8935" y="-88523"/>
            <a:ext cx="2732637" cy="1344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9" name="Immagine 1">
            <a:extLst>
              <a:ext uri="{FF2B5EF4-FFF2-40B4-BE49-F238E27FC236}">
                <a16:creationId xmlns:a16="http://schemas.microsoft.com/office/drawing/2014/main" id="{F227D00C-0514-A341-BE01-E2E5A125B27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6634" y="-62088"/>
            <a:ext cx="1085393" cy="1726927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101600"/>
          </a:effectLst>
        </p:spPr>
      </p:pic>
      <p:sp>
        <p:nvSpPr>
          <p:cNvPr id="46" name="Goccia 45">
            <a:extLst>
              <a:ext uri="{FF2B5EF4-FFF2-40B4-BE49-F238E27FC236}">
                <a16:creationId xmlns:a16="http://schemas.microsoft.com/office/drawing/2014/main" id="{33D6347F-A3B8-F840-A2E4-06E692A24CEB}"/>
              </a:ext>
            </a:extLst>
          </p:cNvPr>
          <p:cNvSpPr/>
          <p:nvPr/>
        </p:nvSpPr>
        <p:spPr>
          <a:xfrm rot="7498039">
            <a:off x="771627" y="1184335"/>
            <a:ext cx="507331" cy="596348"/>
          </a:xfrm>
          <a:prstGeom prst="teardrop">
            <a:avLst>
              <a:gd name="adj" fmla="val 90491"/>
            </a:avLst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" b="1" dirty="0"/>
          </a:p>
        </p:txBody>
      </p:sp>
      <p:sp>
        <p:nvSpPr>
          <p:cNvPr id="51" name="Goccia 50">
            <a:extLst>
              <a:ext uri="{FF2B5EF4-FFF2-40B4-BE49-F238E27FC236}">
                <a16:creationId xmlns:a16="http://schemas.microsoft.com/office/drawing/2014/main" id="{B9BD3029-9ED0-C64A-8EE7-C3F2325A8D21}"/>
              </a:ext>
            </a:extLst>
          </p:cNvPr>
          <p:cNvSpPr/>
          <p:nvPr/>
        </p:nvSpPr>
        <p:spPr>
          <a:xfrm rot="8989022">
            <a:off x="1469618" y="997299"/>
            <a:ext cx="507331" cy="596348"/>
          </a:xfrm>
          <a:prstGeom prst="teardrop">
            <a:avLst>
              <a:gd name="adj" fmla="val 90491"/>
            </a:avLst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" b="1" dirty="0"/>
          </a:p>
        </p:txBody>
      </p:sp>
      <p:sp>
        <p:nvSpPr>
          <p:cNvPr id="52" name="Goccia 51">
            <a:extLst>
              <a:ext uri="{FF2B5EF4-FFF2-40B4-BE49-F238E27FC236}">
                <a16:creationId xmlns:a16="http://schemas.microsoft.com/office/drawing/2014/main" id="{A6CE543A-5A8A-694C-ACBF-1C23E16E433B}"/>
              </a:ext>
            </a:extLst>
          </p:cNvPr>
          <p:cNvSpPr/>
          <p:nvPr/>
        </p:nvSpPr>
        <p:spPr>
          <a:xfrm rot="5103854">
            <a:off x="267364" y="1798826"/>
            <a:ext cx="507331" cy="596348"/>
          </a:xfrm>
          <a:prstGeom prst="teardrop">
            <a:avLst>
              <a:gd name="adj" fmla="val 90491"/>
            </a:avLst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" b="1" dirty="0"/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9487E0E4-77A3-7A4D-8DFF-4AD0E6456A54}"/>
              </a:ext>
            </a:extLst>
          </p:cNvPr>
          <p:cNvSpPr txBox="1"/>
          <p:nvPr/>
        </p:nvSpPr>
        <p:spPr>
          <a:xfrm>
            <a:off x="222558" y="2011530"/>
            <a:ext cx="68995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/>
              <a:t>optical</a:t>
            </a:r>
          </a:p>
        </p:txBody>
      </p: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3A0464BC-D460-E64D-8AC3-0C13121F82DA}"/>
              </a:ext>
            </a:extLst>
          </p:cNvPr>
          <p:cNvSpPr txBox="1"/>
          <p:nvPr/>
        </p:nvSpPr>
        <p:spPr>
          <a:xfrm>
            <a:off x="742077" y="1376317"/>
            <a:ext cx="68995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/>
              <a:t>X-ray</a:t>
            </a:r>
          </a:p>
        </p:txBody>
      </p: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AB3C1DED-2946-584A-84ED-B4E28B5DF3E9}"/>
              </a:ext>
            </a:extLst>
          </p:cNvPr>
          <p:cNvSpPr txBox="1"/>
          <p:nvPr/>
        </p:nvSpPr>
        <p:spPr>
          <a:xfrm>
            <a:off x="1451739" y="1199952"/>
            <a:ext cx="68995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err="1"/>
              <a:t>Interf</a:t>
            </a:r>
            <a:r>
              <a:rPr lang="en-GB" sz="900" b="1" dirty="0"/>
              <a:t>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4017BEF-C5A2-804B-BAAF-659357F2E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88" y="60590"/>
            <a:ext cx="1399358" cy="70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01B58179-370A-3A4E-8D96-5FCFB493D07E}"/>
              </a:ext>
            </a:extLst>
          </p:cNvPr>
          <p:cNvSpPr txBox="1"/>
          <p:nvPr/>
        </p:nvSpPr>
        <p:spPr>
          <a:xfrm>
            <a:off x="1472036" y="152012"/>
            <a:ext cx="39299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002060"/>
                </a:solidFill>
              </a:rPr>
              <a:t>David Mascali on </a:t>
            </a:r>
            <a:r>
              <a:rPr lang="it-IT" sz="1400" b="1" dirty="0" err="1">
                <a:solidFill>
                  <a:srgbClr val="002060"/>
                </a:solidFill>
              </a:rPr>
              <a:t>behalf</a:t>
            </a:r>
            <a:r>
              <a:rPr lang="it-IT" sz="1400" b="1" dirty="0">
                <a:solidFill>
                  <a:srgbClr val="002060"/>
                </a:solidFill>
              </a:rPr>
              <a:t> of LNS and LNL </a:t>
            </a:r>
            <a:r>
              <a:rPr lang="it-IT" sz="1400" b="1" dirty="0" err="1">
                <a:solidFill>
                  <a:srgbClr val="002060"/>
                </a:solidFill>
              </a:rPr>
              <a:t>Ion</a:t>
            </a:r>
            <a:r>
              <a:rPr lang="it-IT" sz="1400" b="1" dirty="0">
                <a:solidFill>
                  <a:srgbClr val="002060"/>
                </a:solidFill>
              </a:rPr>
              <a:t> </a:t>
            </a:r>
            <a:r>
              <a:rPr lang="it-IT" sz="1400" b="1" dirty="0" err="1">
                <a:solidFill>
                  <a:srgbClr val="002060"/>
                </a:solidFill>
              </a:rPr>
              <a:t>sources</a:t>
            </a:r>
            <a:r>
              <a:rPr lang="it-IT" sz="1400" b="1" dirty="0">
                <a:solidFill>
                  <a:srgbClr val="002060"/>
                </a:solidFill>
              </a:rPr>
              <a:t> </a:t>
            </a:r>
            <a:r>
              <a:rPr lang="it-IT" sz="1400" b="1" dirty="0" err="1">
                <a:solidFill>
                  <a:srgbClr val="002060"/>
                </a:solidFill>
              </a:rPr>
              <a:t>groups</a:t>
            </a:r>
            <a:endParaRPr lang="it-IT" sz="1400" b="1" dirty="0">
              <a:solidFill>
                <a:srgbClr val="002060"/>
              </a:solidFill>
            </a:endParaRPr>
          </a:p>
          <a:p>
            <a:r>
              <a:rPr lang="it-IT" sz="1400" i="1" dirty="0">
                <a:solidFill>
                  <a:schemeClr val="accent4">
                    <a:lumMod val="75000"/>
                  </a:schemeClr>
                </a:solidFill>
              </a:rPr>
              <a:t>Laboratori Nazionali del Sud</a:t>
            </a:r>
          </a:p>
        </p:txBody>
      </p:sp>
      <p:sp>
        <p:nvSpPr>
          <p:cNvPr id="36" name="Goccia 35">
            <a:extLst>
              <a:ext uri="{FF2B5EF4-FFF2-40B4-BE49-F238E27FC236}">
                <a16:creationId xmlns:a16="http://schemas.microsoft.com/office/drawing/2014/main" id="{F4AF2DD3-9A58-7045-A5CD-A0039570C4B8}"/>
              </a:ext>
            </a:extLst>
          </p:cNvPr>
          <p:cNvSpPr/>
          <p:nvPr/>
        </p:nvSpPr>
        <p:spPr>
          <a:xfrm rot="8989022">
            <a:off x="2289879" y="988212"/>
            <a:ext cx="507331" cy="596348"/>
          </a:xfrm>
          <a:prstGeom prst="teardrop">
            <a:avLst>
              <a:gd name="adj" fmla="val 90491"/>
            </a:avLst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" b="1" dirty="0"/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614784E4-74D6-D447-8499-36A967E3C21B}"/>
              </a:ext>
            </a:extLst>
          </p:cNvPr>
          <p:cNvSpPr txBox="1"/>
          <p:nvPr/>
        </p:nvSpPr>
        <p:spPr>
          <a:xfrm>
            <a:off x="2272000" y="1190865"/>
            <a:ext cx="68995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/>
              <a:t>RF/</a:t>
            </a:r>
            <a:r>
              <a:rPr lang="el-GR" sz="900" b="1" dirty="0"/>
              <a:t>μ</a:t>
            </a:r>
            <a:r>
              <a:rPr lang="it-IT" sz="900" b="1" dirty="0" err="1"/>
              <a:t>W</a:t>
            </a:r>
            <a:endParaRPr lang="en-GB" sz="900" b="1" dirty="0"/>
          </a:p>
        </p:txBody>
      </p:sp>
    </p:spTree>
    <p:extLst>
      <p:ext uri="{BB962C8B-B14F-4D97-AF65-F5344CB8AC3E}">
        <p14:creationId xmlns:p14="http://schemas.microsoft.com/office/powerpoint/2010/main" val="22329429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8DF9856-D55E-A645-B1FE-1A557FD46FF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69283" y="-85060"/>
            <a:ext cx="12010903" cy="6858000"/>
          </a:xfrm>
          <a:prstGeom prst="rect">
            <a:avLst/>
          </a:prstGeom>
        </p:spPr>
      </p:pic>
      <p:sp>
        <p:nvSpPr>
          <p:cNvPr id="22" name="Rettangolo con angoli arrotondati 21">
            <a:extLst>
              <a:ext uri="{FF2B5EF4-FFF2-40B4-BE49-F238E27FC236}">
                <a16:creationId xmlns:a16="http://schemas.microsoft.com/office/drawing/2014/main" id="{22E827B0-C9CC-234F-94D3-C03CF8C0325B}"/>
              </a:ext>
            </a:extLst>
          </p:cNvPr>
          <p:cNvSpPr/>
          <p:nvPr/>
        </p:nvSpPr>
        <p:spPr>
          <a:xfrm>
            <a:off x="996998" y="1938130"/>
            <a:ext cx="1637652" cy="864715"/>
          </a:xfrm>
          <a:prstGeom prst="round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1200" b="1" dirty="0">
                <a:solidFill>
                  <a:srgbClr val="002060"/>
                </a:solidFill>
              </a:rPr>
              <a:t>Plasma Diagnostics</a:t>
            </a:r>
          </a:p>
        </p:txBody>
      </p:sp>
      <p:sp>
        <p:nvSpPr>
          <p:cNvPr id="46" name="Goccia 45">
            <a:extLst>
              <a:ext uri="{FF2B5EF4-FFF2-40B4-BE49-F238E27FC236}">
                <a16:creationId xmlns:a16="http://schemas.microsoft.com/office/drawing/2014/main" id="{33D6347F-A3B8-F840-A2E4-06E692A24CEB}"/>
              </a:ext>
            </a:extLst>
          </p:cNvPr>
          <p:cNvSpPr/>
          <p:nvPr/>
        </p:nvSpPr>
        <p:spPr>
          <a:xfrm rot="7498039">
            <a:off x="771627" y="1184335"/>
            <a:ext cx="507331" cy="596348"/>
          </a:xfrm>
          <a:prstGeom prst="teardrop">
            <a:avLst>
              <a:gd name="adj" fmla="val 90491"/>
            </a:avLst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" b="1" dirty="0"/>
          </a:p>
        </p:txBody>
      </p:sp>
      <p:sp>
        <p:nvSpPr>
          <p:cNvPr id="51" name="Goccia 50">
            <a:extLst>
              <a:ext uri="{FF2B5EF4-FFF2-40B4-BE49-F238E27FC236}">
                <a16:creationId xmlns:a16="http://schemas.microsoft.com/office/drawing/2014/main" id="{B9BD3029-9ED0-C64A-8EE7-C3F2325A8D21}"/>
              </a:ext>
            </a:extLst>
          </p:cNvPr>
          <p:cNvSpPr/>
          <p:nvPr/>
        </p:nvSpPr>
        <p:spPr>
          <a:xfrm rot="8989022">
            <a:off x="1469618" y="997299"/>
            <a:ext cx="507331" cy="596348"/>
          </a:xfrm>
          <a:prstGeom prst="teardrop">
            <a:avLst>
              <a:gd name="adj" fmla="val 90491"/>
            </a:avLst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" b="1" dirty="0"/>
          </a:p>
        </p:txBody>
      </p:sp>
      <p:sp>
        <p:nvSpPr>
          <p:cNvPr id="52" name="Goccia 51">
            <a:extLst>
              <a:ext uri="{FF2B5EF4-FFF2-40B4-BE49-F238E27FC236}">
                <a16:creationId xmlns:a16="http://schemas.microsoft.com/office/drawing/2014/main" id="{A6CE543A-5A8A-694C-ACBF-1C23E16E433B}"/>
              </a:ext>
            </a:extLst>
          </p:cNvPr>
          <p:cNvSpPr/>
          <p:nvPr/>
        </p:nvSpPr>
        <p:spPr>
          <a:xfrm rot="5103854">
            <a:off x="267364" y="1798826"/>
            <a:ext cx="507331" cy="596348"/>
          </a:xfrm>
          <a:prstGeom prst="teardrop">
            <a:avLst>
              <a:gd name="adj" fmla="val 90491"/>
            </a:avLst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" b="1" dirty="0"/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9487E0E4-77A3-7A4D-8DFF-4AD0E6456A54}"/>
              </a:ext>
            </a:extLst>
          </p:cNvPr>
          <p:cNvSpPr txBox="1"/>
          <p:nvPr/>
        </p:nvSpPr>
        <p:spPr>
          <a:xfrm>
            <a:off x="222558" y="2011530"/>
            <a:ext cx="68995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/>
              <a:t>optical</a:t>
            </a:r>
          </a:p>
        </p:txBody>
      </p: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3A0464BC-D460-E64D-8AC3-0C13121F82DA}"/>
              </a:ext>
            </a:extLst>
          </p:cNvPr>
          <p:cNvSpPr txBox="1"/>
          <p:nvPr/>
        </p:nvSpPr>
        <p:spPr>
          <a:xfrm>
            <a:off x="742077" y="1376317"/>
            <a:ext cx="68995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/>
              <a:t>X-ray</a:t>
            </a:r>
          </a:p>
        </p:txBody>
      </p: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AB3C1DED-2946-584A-84ED-B4E28B5DF3E9}"/>
              </a:ext>
            </a:extLst>
          </p:cNvPr>
          <p:cNvSpPr txBox="1"/>
          <p:nvPr/>
        </p:nvSpPr>
        <p:spPr>
          <a:xfrm>
            <a:off x="1451739" y="1199952"/>
            <a:ext cx="68995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err="1"/>
              <a:t>Interf</a:t>
            </a:r>
            <a:r>
              <a:rPr lang="en-GB" sz="900" b="1" dirty="0"/>
              <a:t>.</a:t>
            </a:r>
          </a:p>
        </p:txBody>
      </p:sp>
      <p:sp>
        <p:nvSpPr>
          <p:cNvPr id="5" name="Goccia 4">
            <a:extLst>
              <a:ext uri="{FF2B5EF4-FFF2-40B4-BE49-F238E27FC236}">
                <a16:creationId xmlns:a16="http://schemas.microsoft.com/office/drawing/2014/main" id="{42FECD77-B0EA-254A-8231-9D6348E42DF3}"/>
              </a:ext>
            </a:extLst>
          </p:cNvPr>
          <p:cNvSpPr/>
          <p:nvPr/>
        </p:nvSpPr>
        <p:spPr>
          <a:xfrm>
            <a:off x="2417551" y="2483708"/>
            <a:ext cx="1820817" cy="1902941"/>
          </a:xfrm>
          <a:prstGeom prst="teardrop">
            <a:avLst/>
          </a:prstGeom>
          <a:solidFill>
            <a:srgbClr val="547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Plasma Physics and R&amp;D on ion sources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FDD4648C-EFC2-BF49-A7D7-9A643795D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88" y="60590"/>
            <a:ext cx="1399358" cy="70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occia 12">
            <a:extLst>
              <a:ext uri="{FF2B5EF4-FFF2-40B4-BE49-F238E27FC236}">
                <a16:creationId xmlns:a16="http://schemas.microsoft.com/office/drawing/2014/main" id="{19A2F546-FAA9-594E-85C8-3C2582E76567}"/>
              </a:ext>
            </a:extLst>
          </p:cNvPr>
          <p:cNvSpPr/>
          <p:nvPr/>
        </p:nvSpPr>
        <p:spPr>
          <a:xfrm rot="8989022">
            <a:off x="2289879" y="988212"/>
            <a:ext cx="507331" cy="596348"/>
          </a:xfrm>
          <a:prstGeom prst="teardrop">
            <a:avLst>
              <a:gd name="adj" fmla="val 90491"/>
            </a:avLst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" b="1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9A12106-0714-7543-9D0D-62C83B26A3D4}"/>
              </a:ext>
            </a:extLst>
          </p:cNvPr>
          <p:cNvSpPr txBox="1"/>
          <p:nvPr/>
        </p:nvSpPr>
        <p:spPr>
          <a:xfrm>
            <a:off x="2272000" y="1190865"/>
            <a:ext cx="68995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/>
              <a:t>RF/</a:t>
            </a:r>
            <a:r>
              <a:rPr lang="el-GR" sz="900" b="1" dirty="0"/>
              <a:t>μ</a:t>
            </a:r>
            <a:r>
              <a:rPr lang="it-IT" sz="900" b="1" dirty="0" err="1"/>
              <a:t>W</a:t>
            </a:r>
            <a:endParaRPr lang="en-GB" sz="900" b="1" dirty="0"/>
          </a:p>
        </p:txBody>
      </p:sp>
    </p:spTree>
    <p:extLst>
      <p:ext uri="{BB962C8B-B14F-4D97-AF65-F5344CB8AC3E}">
        <p14:creationId xmlns:p14="http://schemas.microsoft.com/office/powerpoint/2010/main" val="30639832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4078A7C-9B72-4EA4-B2CC-7E24E7C85287}"/>
              </a:ext>
            </a:extLst>
          </p:cNvPr>
          <p:cNvSpPr txBox="1"/>
          <p:nvPr/>
        </p:nvSpPr>
        <p:spPr>
          <a:xfrm>
            <a:off x="8314927" y="-1"/>
            <a:ext cx="38770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PANDORA</a:t>
            </a:r>
          </a:p>
          <a:p>
            <a:r>
              <a:rPr lang="it-IT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Online plasma </a:t>
            </a:r>
            <a:r>
              <a:rPr lang="it-IT" b="1" u="sng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multidiagnostic</a:t>
            </a:r>
            <a:endParaRPr lang="it-IT" u="sng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0ACA9717-9D02-4759-AAB1-B465015DF9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80"/>
          <a:stretch/>
        </p:blipFill>
        <p:spPr>
          <a:xfrm>
            <a:off x="4277711" y="4015046"/>
            <a:ext cx="6712568" cy="2821029"/>
          </a:xfrm>
          <a:prstGeom prst="rect">
            <a:avLst/>
          </a:prstGeom>
          <a:ln>
            <a:solidFill>
              <a:srgbClr val="2E29FD"/>
            </a:solidFill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97B15F7B-38F4-4373-B587-9D896ED392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2591" y="21925"/>
            <a:ext cx="5682804" cy="3993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17BD7E18-559E-F04F-82F7-41E8800F151A}"/>
              </a:ext>
            </a:extLst>
          </p:cNvPr>
          <p:cNvSpPr txBox="1"/>
          <p:nvPr/>
        </p:nvSpPr>
        <p:spPr>
          <a:xfrm>
            <a:off x="216086" y="4388973"/>
            <a:ext cx="3369957" cy="218521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305FF3"/>
                </a:solidFill>
              </a:rPr>
              <a:t>Modelling + Diagnostics</a:t>
            </a:r>
            <a:r>
              <a:rPr lang="en-GB" sz="1200" dirty="0">
                <a:solidFill>
                  <a:srgbClr val="305FF3"/>
                </a:solidFill>
              </a:rPr>
              <a:t>: </a:t>
            </a:r>
            <a:r>
              <a:rPr lang="en-GB" sz="1200" dirty="0"/>
              <a:t>a “</a:t>
            </a:r>
            <a:r>
              <a:rPr lang="en-GB" sz="1200" b="1" dirty="0"/>
              <a:t>gymnasium</a:t>
            </a:r>
            <a:r>
              <a:rPr lang="en-GB" sz="1200" dirty="0"/>
              <a:t>” for </a:t>
            </a:r>
            <a:r>
              <a:rPr lang="en-GB" sz="1200" b="1" dirty="0"/>
              <a:t>young students</a:t>
            </a:r>
            <a:r>
              <a:rPr lang="en-GB" sz="1200" dirty="0"/>
              <a:t> (</a:t>
            </a:r>
            <a:r>
              <a:rPr lang="en-GB" sz="1200" dirty="0" err="1"/>
              <a:t>MsD</a:t>
            </a:r>
            <a:r>
              <a:rPr lang="en-GB" sz="1200" dirty="0"/>
              <a:t>, PhD, etc.) training and formation:</a:t>
            </a:r>
          </a:p>
          <a:p>
            <a:endParaRPr lang="en-GB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 8 PhD thesis (Physics and Engineering)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 10 </a:t>
            </a:r>
            <a:r>
              <a:rPr lang="en-GB" sz="1100" dirty="0" err="1"/>
              <a:t>MsD</a:t>
            </a:r>
            <a:r>
              <a:rPr lang="en-GB" sz="1100" dirty="0"/>
              <a:t> thesis in Physics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 &gt;20 Bachelor thesis in Physics, Chemistry, Engineering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100" dirty="0"/>
          </a:p>
          <a:p>
            <a:r>
              <a:rPr lang="en-GB" sz="1100" b="1" dirty="0">
                <a:solidFill>
                  <a:srgbClr val="2E29FD"/>
                </a:solidFill>
              </a:rPr>
              <a:t>Course of Accelerator </a:t>
            </a:r>
            <a:r>
              <a:rPr lang="en-GB" sz="1100" b="1" dirty="0" err="1">
                <a:solidFill>
                  <a:srgbClr val="2E29FD"/>
                </a:solidFill>
              </a:rPr>
              <a:t>Physcs</a:t>
            </a:r>
            <a:r>
              <a:rPr lang="en-GB" sz="1100" b="1" dirty="0">
                <a:solidFill>
                  <a:srgbClr val="2E29FD"/>
                </a:solidFill>
              </a:rPr>
              <a:t> at Catania University Phys. &amp; Astron. Dpt</a:t>
            </a:r>
            <a:r>
              <a:rPr lang="en-GB" sz="1100" dirty="0"/>
              <a:t>. (D. Mascali contract Prof. + </a:t>
            </a:r>
            <a:r>
              <a:rPr lang="en-GB" sz="1100" dirty="0" err="1"/>
              <a:t>Torrisi</a:t>
            </a:r>
            <a:r>
              <a:rPr lang="en-GB" sz="1100" dirty="0"/>
              <a:t>, Mauro, </a:t>
            </a:r>
            <a:r>
              <a:rPr lang="en-GB" sz="1100" dirty="0" err="1"/>
              <a:t>Naselli</a:t>
            </a:r>
            <a:r>
              <a:rPr lang="en-GB" sz="1100" dirty="0"/>
              <a:t>) </a:t>
            </a:r>
          </a:p>
        </p:txBody>
      </p:sp>
      <p:pic>
        <p:nvPicPr>
          <p:cNvPr id="12" name="Immagine" descr="Immagine">
            <a:extLst>
              <a:ext uri="{FF2B5EF4-FFF2-40B4-BE49-F238E27FC236}">
                <a16:creationId xmlns:a16="http://schemas.microsoft.com/office/drawing/2014/main" id="{6F64F597-5CE9-C143-ABC4-25078884DD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05" y="2061666"/>
            <a:ext cx="6499448" cy="1792252"/>
          </a:xfrm>
          <a:prstGeom prst="rect">
            <a:avLst/>
          </a:prstGeom>
          <a:ln w="25400">
            <a:solidFill>
              <a:srgbClr val="FFC000"/>
            </a:solidFill>
            <a:miter lim="400000"/>
          </a:ln>
          <a:effectLst/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E5139EB4-9F19-EA46-AC51-FF0E97897D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1925"/>
            <a:ext cx="2143931" cy="150468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2913E24-1663-5F47-BD5C-945C1C82315B}"/>
              </a:ext>
            </a:extLst>
          </p:cNvPr>
          <p:cNvSpPr txBox="1"/>
          <p:nvPr/>
        </p:nvSpPr>
        <p:spPr>
          <a:xfrm>
            <a:off x="2649893" y="354563"/>
            <a:ext cx="39161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2E29FD"/>
                </a:solidFill>
              </a:rPr>
              <a:t>One of the most advanced </a:t>
            </a:r>
            <a:r>
              <a:rPr lang="en-GB" sz="2000" b="1" dirty="0" err="1">
                <a:solidFill>
                  <a:srgbClr val="2E29FD"/>
                </a:solidFill>
              </a:rPr>
              <a:t>multidiagnostics</a:t>
            </a:r>
            <a:r>
              <a:rPr lang="en-GB" sz="2000" b="1" dirty="0">
                <a:solidFill>
                  <a:srgbClr val="2E29FD"/>
                </a:solidFill>
              </a:rPr>
              <a:t> systems in ion sources field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56729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ccia giù 4">
            <a:extLst>
              <a:ext uri="{FF2B5EF4-FFF2-40B4-BE49-F238E27FC236}">
                <a16:creationId xmlns:a16="http://schemas.microsoft.com/office/drawing/2014/main" id="{83EC51F6-53DC-E443-AB1F-2C00D9EF41F5}"/>
              </a:ext>
            </a:extLst>
          </p:cNvPr>
          <p:cNvSpPr/>
          <p:nvPr/>
        </p:nvSpPr>
        <p:spPr>
          <a:xfrm>
            <a:off x="85122" y="1535369"/>
            <a:ext cx="233375" cy="5091462"/>
          </a:xfrm>
          <a:prstGeom prst="downArrow">
            <a:avLst>
              <a:gd name="adj1" fmla="val 50000"/>
              <a:gd name="adj2" fmla="val 100495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3000">
                <a:srgbClr val="FFC000"/>
              </a:gs>
              <a:gs pos="83000">
                <a:srgbClr val="FFC000"/>
              </a:gs>
              <a:gs pos="100000">
                <a:srgbClr val="FFC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42D68D35-EB16-B44A-8BFC-B4DE02B60870}"/>
              </a:ext>
            </a:extLst>
          </p:cNvPr>
          <p:cNvSpPr/>
          <p:nvPr/>
        </p:nvSpPr>
        <p:spPr>
          <a:xfrm>
            <a:off x="85122" y="2025706"/>
            <a:ext cx="233377" cy="23630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803A2F0D-637D-2E49-BCF5-9E26A1DEB128}"/>
              </a:ext>
            </a:extLst>
          </p:cNvPr>
          <p:cNvSpPr/>
          <p:nvPr/>
        </p:nvSpPr>
        <p:spPr>
          <a:xfrm>
            <a:off x="85121" y="3192695"/>
            <a:ext cx="233377" cy="23630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7B2DC00B-3DCF-6949-ADC6-BA78A46A86DE}"/>
              </a:ext>
            </a:extLst>
          </p:cNvPr>
          <p:cNvSpPr/>
          <p:nvPr/>
        </p:nvSpPr>
        <p:spPr>
          <a:xfrm>
            <a:off x="85120" y="4251549"/>
            <a:ext cx="233377" cy="23630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AE98674B-75A6-4E43-B596-773837EB032F}"/>
              </a:ext>
            </a:extLst>
          </p:cNvPr>
          <p:cNvSpPr/>
          <p:nvPr/>
        </p:nvSpPr>
        <p:spPr>
          <a:xfrm>
            <a:off x="87641" y="5358687"/>
            <a:ext cx="233377" cy="23630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CFAA69A-2630-5642-8A68-3745EF4772BB}"/>
              </a:ext>
            </a:extLst>
          </p:cNvPr>
          <p:cNvSpPr txBox="1"/>
          <p:nvPr/>
        </p:nvSpPr>
        <p:spPr>
          <a:xfrm>
            <a:off x="335319" y="2035980"/>
            <a:ext cx="1202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2010-2014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3EBF2CC-C9A4-5247-B41A-D39837764784}"/>
              </a:ext>
            </a:extLst>
          </p:cNvPr>
          <p:cNvSpPr txBox="1"/>
          <p:nvPr/>
        </p:nvSpPr>
        <p:spPr>
          <a:xfrm>
            <a:off x="335319" y="3172347"/>
            <a:ext cx="1202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bg1">
                    <a:lumMod val="75000"/>
                  </a:schemeClr>
                </a:solidFill>
              </a:rPr>
              <a:t>2015-2016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A0479FF-7D5C-824A-A18B-214857A93731}"/>
              </a:ext>
            </a:extLst>
          </p:cNvPr>
          <p:cNvSpPr txBox="1"/>
          <p:nvPr/>
        </p:nvSpPr>
        <p:spPr>
          <a:xfrm>
            <a:off x="318497" y="4222318"/>
            <a:ext cx="1202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bg1">
                    <a:lumMod val="75000"/>
                  </a:schemeClr>
                </a:solidFill>
              </a:rPr>
              <a:t>2017-2020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6658061-55A9-D842-8E3A-1051C5783060}"/>
              </a:ext>
            </a:extLst>
          </p:cNvPr>
          <p:cNvSpPr txBox="1"/>
          <p:nvPr/>
        </p:nvSpPr>
        <p:spPr>
          <a:xfrm>
            <a:off x="318497" y="5338339"/>
            <a:ext cx="1202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bg1">
                    <a:lumMod val="75000"/>
                  </a:schemeClr>
                </a:solidFill>
              </a:rPr>
              <a:t>2020 - …</a:t>
            </a:r>
          </a:p>
        </p:txBody>
      </p:sp>
      <p:pic>
        <p:nvPicPr>
          <p:cNvPr id="14" name="Immagine 13" descr="Figure_9.tif">
            <a:extLst>
              <a:ext uri="{FF2B5EF4-FFF2-40B4-BE49-F238E27FC236}">
                <a16:creationId xmlns:a16="http://schemas.microsoft.com/office/drawing/2014/main" id="{B34363DC-4D43-384B-A263-67DD1FCE43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7512" y="806521"/>
            <a:ext cx="3616657" cy="2184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AE6C0EE6-97E3-184E-B810-6E766353C075}"/>
              </a:ext>
            </a:extLst>
          </p:cNvPr>
          <p:cNvSpPr txBox="1"/>
          <p:nvPr/>
        </p:nvSpPr>
        <p:spPr>
          <a:xfrm>
            <a:off x="9373858" y="448727"/>
            <a:ext cx="2818142" cy="60016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1100" i="1" dirty="0"/>
              <a:t>Exp.@ GSI – 2013, presented at ICIS’13-Tokyo and published on D. Mascali et al. Rev. Sci. </a:t>
            </a:r>
            <a:r>
              <a:rPr lang="en-GB" sz="1100" i="1" dirty="0" err="1"/>
              <a:t>Instrum</a:t>
            </a:r>
            <a:r>
              <a:rPr lang="en-GB" sz="1100" i="1" dirty="0"/>
              <a:t>. 2014</a:t>
            </a:r>
          </a:p>
        </p:txBody>
      </p:sp>
      <p:pic>
        <p:nvPicPr>
          <p:cNvPr id="19" name="Picture 1">
            <a:extLst>
              <a:ext uri="{FF2B5EF4-FFF2-40B4-BE49-F238E27FC236}">
                <a16:creationId xmlns:a16="http://schemas.microsoft.com/office/drawing/2014/main" id="{A78462FF-9474-6644-9FDB-18C1E197B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2458" y="3310846"/>
            <a:ext cx="7543382" cy="2742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B9B4E225-8BA0-D34D-9E6A-DF1FDA0BF37D}"/>
              </a:ext>
            </a:extLst>
          </p:cNvPr>
          <p:cNvSpPr txBox="1"/>
          <p:nvPr/>
        </p:nvSpPr>
        <p:spPr>
          <a:xfrm>
            <a:off x="1795564" y="6409273"/>
            <a:ext cx="8450276" cy="46166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1200" b="1" dirty="0"/>
              <a:t>Exp. @ </a:t>
            </a:r>
            <a:r>
              <a:rPr lang="en-GB" sz="1200" b="1" dirty="0" err="1"/>
              <a:t>Atomki</a:t>
            </a:r>
            <a:r>
              <a:rPr lang="en-GB" sz="1200" b="1" dirty="0"/>
              <a:t> – 2014, </a:t>
            </a:r>
            <a:r>
              <a:rPr lang="en-GB" sz="1200" i="1" dirty="0"/>
              <a:t>presented at ICIS’15-New York, and published on D. Mascali et al. Rev. Sci. </a:t>
            </a:r>
            <a:r>
              <a:rPr lang="en-GB" sz="1200" i="1" dirty="0" err="1"/>
              <a:t>Instrum</a:t>
            </a:r>
            <a:r>
              <a:rPr lang="en-GB" sz="1200" i="1" dirty="0"/>
              <a:t>. 2016 and R. </a:t>
            </a:r>
            <a:r>
              <a:rPr lang="en-GB" sz="1200" i="1" dirty="0" err="1"/>
              <a:t>Racz</a:t>
            </a:r>
            <a:r>
              <a:rPr lang="en-GB" sz="1200" i="1" dirty="0"/>
              <a:t>, Plasma Sour. Sci. &amp; Tech. 2017</a:t>
            </a:r>
            <a:endParaRPr lang="en-GB" sz="1200" b="1" dirty="0"/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8ACBD334-B897-7F4F-8551-400D1DC468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232" y="588690"/>
            <a:ext cx="2046669" cy="1436424"/>
          </a:xfrm>
          <a:prstGeom prst="rect">
            <a:avLst/>
          </a:prstGeom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72F3A85F-65DB-9343-B6CF-692CD5C07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88" y="60590"/>
            <a:ext cx="1399358" cy="70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8B56292-48EB-C746-8EAA-3EB59B9947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5703" y="668721"/>
            <a:ext cx="5294358" cy="2459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22024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ccia giù 4">
            <a:extLst>
              <a:ext uri="{FF2B5EF4-FFF2-40B4-BE49-F238E27FC236}">
                <a16:creationId xmlns:a16="http://schemas.microsoft.com/office/drawing/2014/main" id="{83EC51F6-53DC-E443-AB1F-2C00D9EF41F5}"/>
              </a:ext>
            </a:extLst>
          </p:cNvPr>
          <p:cNvSpPr/>
          <p:nvPr/>
        </p:nvSpPr>
        <p:spPr>
          <a:xfrm>
            <a:off x="85122" y="1535369"/>
            <a:ext cx="233375" cy="5091462"/>
          </a:xfrm>
          <a:prstGeom prst="downArrow">
            <a:avLst>
              <a:gd name="adj1" fmla="val 50000"/>
              <a:gd name="adj2" fmla="val 100495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3000">
                <a:srgbClr val="FFC000"/>
              </a:gs>
              <a:gs pos="83000">
                <a:srgbClr val="FFC000"/>
              </a:gs>
              <a:gs pos="100000">
                <a:srgbClr val="FFC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42D68D35-EB16-B44A-8BFC-B4DE02B60870}"/>
              </a:ext>
            </a:extLst>
          </p:cNvPr>
          <p:cNvSpPr/>
          <p:nvPr/>
        </p:nvSpPr>
        <p:spPr>
          <a:xfrm>
            <a:off x="85122" y="2025706"/>
            <a:ext cx="233377" cy="23630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803A2F0D-637D-2E49-BCF5-9E26A1DEB128}"/>
              </a:ext>
            </a:extLst>
          </p:cNvPr>
          <p:cNvSpPr/>
          <p:nvPr/>
        </p:nvSpPr>
        <p:spPr>
          <a:xfrm>
            <a:off x="85121" y="3192695"/>
            <a:ext cx="233377" cy="23630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7B2DC00B-3DCF-6949-ADC6-BA78A46A86DE}"/>
              </a:ext>
            </a:extLst>
          </p:cNvPr>
          <p:cNvSpPr/>
          <p:nvPr/>
        </p:nvSpPr>
        <p:spPr>
          <a:xfrm>
            <a:off x="85120" y="4251549"/>
            <a:ext cx="233377" cy="23630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AE98674B-75A6-4E43-B596-773837EB032F}"/>
              </a:ext>
            </a:extLst>
          </p:cNvPr>
          <p:cNvSpPr/>
          <p:nvPr/>
        </p:nvSpPr>
        <p:spPr>
          <a:xfrm>
            <a:off x="87641" y="5358687"/>
            <a:ext cx="233377" cy="23630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CFAA69A-2630-5642-8A68-3745EF4772BB}"/>
              </a:ext>
            </a:extLst>
          </p:cNvPr>
          <p:cNvSpPr txBox="1"/>
          <p:nvPr/>
        </p:nvSpPr>
        <p:spPr>
          <a:xfrm>
            <a:off x="335319" y="2035980"/>
            <a:ext cx="1202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bg1">
                    <a:lumMod val="75000"/>
                  </a:schemeClr>
                </a:solidFill>
              </a:rPr>
              <a:t>2012-2014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3EBF2CC-C9A4-5247-B41A-D39837764784}"/>
              </a:ext>
            </a:extLst>
          </p:cNvPr>
          <p:cNvSpPr txBox="1"/>
          <p:nvPr/>
        </p:nvSpPr>
        <p:spPr>
          <a:xfrm>
            <a:off x="335319" y="3172347"/>
            <a:ext cx="1202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bg1">
                    <a:lumMod val="75000"/>
                  </a:schemeClr>
                </a:solidFill>
              </a:rPr>
              <a:t>2015-2016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A0479FF-7D5C-824A-A18B-214857A93731}"/>
              </a:ext>
            </a:extLst>
          </p:cNvPr>
          <p:cNvSpPr txBox="1"/>
          <p:nvPr/>
        </p:nvSpPr>
        <p:spPr>
          <a:xfrm>
            <a:off x="318497" y="4222318"/>
            <a:ext cx="1202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2017-2020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6658061-55A9-D842-8E3A-1051C5783060}"/>
              </a:ext>
            </a:extLst>
          </p:cNvPr>
          <p:cNvSpPr txBox="1"/>
          <p:nvPr/>
        </p:nvSpPr>
        <p:spPr>
          <a:xfrm>
            <a:off x="318497" y="5338339"/>
            <a:ext cx="1202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bg1">
                    <a:lumMod val="75000"/>
                  </a:schemeClr>
                </a:solidFill>
              </a:rPr>
              <a:t>2020 - …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5AE6C768-80D2-924F-89C8-04377A10029D}"/>
              </a:ext>
            </a:extLst>
          </p:cNvPr>
          <p:cNvSpPr/>
          <p:nvPr/>
        </p:nvSpPr>
        <p:spPr>
          <a:xfrm>
            <a:off x="2113097" y="304262"/>
            <a:ext cx="2004182" cy="2462213"/>
          </a:xfrm>
          <a:prstGeom prst="rect">
            <a:avLst/>
          </a:prstGeom>
          <a:ln>
            <a:solidFill>
              <a:srgbClr val="305FF3"/>
            </a:solidFill>
          </a:ln>
        </p:spPr>
        <p:txBody>
          <a:bodyPr wrap="square">
            <a:spAutoFit/>
          </a:bodyPr>
          <a:lstStyle/>
          <a:p>
            <a:endParaRPr lang="en-AU" sz="1400" b="1" i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r>
              <a:rPr lang="en-AU" sz="1400" b="1" i="1" u="sng" dirty="0">
                <a:solidFill>
                  <a:srgbClr val="2E29FD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ATOMKI 2018 --&gt; Experiment </a:t>
            </a:r>
            <a:r>
              <a:rPr lang="en-AU" sz="1400" b="1" i="1" dirty="0">
                <a:latin typeface="Meiryo" panose="020B0604030504040204" pitchFamily="34" charset="-128"/>
                <a:ea typeface="Meiryo" panose="020B0604030504040204" pitchFamily="34" charset="-128"/>
              </a:rPr>
              <a:t>aiming at studying TCFH and its impact on plasma turbulence. </a:t>
            </a:r>
            <a:r>
              <a:rPr lang="en-AU" sz="1400" dirty="0">
                <a:latin typeface="Meiryo" panose="020B0604030504040204" pitchFamily="34" charset="-128"/>
                <a:ea typeface="Meiryo" panose="020B0604030504040204" pitchFamily="34" charset="-128"/>
              </a:rPr>
              <a:t>A milestone for the understanding of plasma </a:t>
            </a:r>
            <a:r>
              <a:rPr lang="en-AU" sz="1400" dirty="0" err="1">
                <a:latin typeface="Meiryo" panose="020B0604030504040204" pitchFamily="34" charset="-128"/>
                <a:ea typeface="Meiryo" panose="020B0604030504040204" pitchFamily="34" charset="-128"/>
              </a:rPr>
              <a:t>sability</a:t>
            </a:r>
            <a:r>
              <a:rPr lang="en-AU" sz="1400" dirty="0">
                <a:latin typeface="Meiryo" panose="020B0604030504040204" pitchFamily="34" charset="-128"/>
                <a:ea typeface="Meiryo" panose="020B0604030504040204" pitchFamily="34" charset="-128"/>
              </a:rPr>
              <a:t> in compact traps.</a:t>
            </a:r>
          </a:p>
          <a:p>
            <a:endParaRPr lang="en-AU" sz="1400" b="1" i="1" dirty="0">
              <a:solidFill>
                <a:srgbClr val="2E29FD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cxnSp>
        <p:nvCxnSpPr>
          <p:cNvPr id="15" name="Connettore 4 14">
            <a:extLst>
              <a:ext uri="{FF2B5EF4-FFF2-40B4-BE49-F238E27FC236}">
                <a16:creationId xmlns:a16="http://schemas.microsoft.com/office/drawing/2014/main" id="{931FE532-8937-6344-ADD6-8CC48175FFCD}"/>
              </a:ext>
            </a:extLst>
          </p:cNvPr>
          <p:cNvCxnSpPr>
            <a:cxnSpLocks/>
            <a:stCxn id="12" idx="3"/>
            <a:endCxn id="14" idx="1"/>
          </p:cNvCxnSpPr>
          <p:nvPr/>
        </p:nvCxnSpPr>
        <p:spPr>
          <a:xfrm flipV="1">
            <a:off x="1520575" y="1535369"/>
            <a:ext cx="592522" cy="2825449"/>
          </a:xfrm>
          <a:prstGeom prst="bentConnector3">
            <a:avLst>
              <a:gd name="adj1" fmla="val 50000"/>
            </a:avLst>
          </a:prstGeom>
          <a:ln w="25400">
            <a:solidFill>
              <a:srgbClr val="305FF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Immagine 27">
            <a:extLst>
              <a:ext uri="{FF2B5EF4-FFF2-40B4-BE49-F238E27FC236}">
                <a16:creationId xmlns:a16="http://schemas.microsoft.com/office/drawing/2014/main" id="{81565B0E-710D-E44E-A722-BE07CE0289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6151" y="138447"/>
            <a:ext cx="4339150" cy="2477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9F8342AC-9511-124E-B280-621BB1DDE263}"/>
              </a:ext>
            </a:extLst>
          </p:cNvPr>
          <p:cNvSpPr txBox="1"/>
          <p:nvPr/>
        </p:nvSpPr>
        <p:spPr>
          <a:xfrm>
            <a:off x="9325866" y="2956903"/>
            <a:ext cx="2530815" cy="70788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marL="0" marR="0" lvl="0" indent="0" algn="ctr" defTabSz="3132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dirty="0">
                <a:ln>
                  <a:noFill/>
                </a:ln>
                <a:solidFill>
                  <a:srgbClr val="2E29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Spatially-resolved X-ray Spectroscopy</a:t>
            </a:r>
          </a:p>
        </p:txBody>
      </p:sp>
      <p:pic>
        <p:nvPicPr>
          <p:cNvPr id="32" name="Immagine 31">
            <a:extLst>
              <a:ext uri="{FF2B5EF4-FFF2-40B4-BE49-F238E27FC236}">
                <a16:creationId xmlns:a16="http://schemas.microsoft.com/office/drawing/2014/main" id="{DFEA8A2A-46D0-2848-96A0-66EF2D50F9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39"/>
            <a:ext cx="2046669" cy="1436424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6B776824-3EAA-3347-8386-98AC87D49E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849"/>
          <a:stretch/>
        </p:blipFill>
        <p:spPr>
          <a:xfrm>
            <a:off x="1852594" y="2766475"/>
            <a:ext cx="7125792" cy="4332800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0AD0D4C1-49AB-D849-B72E-D9195B0F8F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5830" y="304262"/>
            <a:ext cx="3800321" cy="2857500"/>
          </a:xfrm>
          <a:prstGeom prst="rect">
            <a:avLst/>
          </a:prstGeom>
        </p:spPr>
      </p:pic>
      <p:pic>
        <p:nvPicPr>
          <p:cNvPr id="34" name="Immagine 33" descr="Immagine che contiene testo&#10;&#10;Descrizione generata automaticamente">
            <a:extLst>
              <a:ext uri="{FF2B5EF4-FFF2-40B4-BE49-F238E27FC236}">
                <a16:creationId xmlns:a16="http://schemas.microsoft.com/office/drawing/2014/main" id="{07EA6DEE-0794-9040-8A4B-AFCCA575FEB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4410" y="4721289"/>
            <a:ext cx="3767589" cy="209104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278324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9C6DE46-A612-1F4E-A79A-7C12BAAC1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7833" y="3682754"/>
            <a:ext cx="5020144" cy="1932584"/>
          </a:xfrm>
          <a:prstGeom prst="rect">
            <a:avLst/>
          </a:prstGeom>
        </p:spPr>
      </p:pic>
      <p:sp>
        <p:nvSpPr>
          <p:cNvPr id="5" name="Freccia giù 4">
            <a:extLst>
              <a:ext uri="{FF2B5EF4-FFF2-40B4-BE49-F238E27FC236}">
                <a16:creationId xmlns:a16="http://schemas.microsoft.com/office/drawing/2014/main" id="{83EC51F6-53DC-E443-AB1F-2C00D9EF41F5}"/>
              </a:ext>
            </a:extLst>
          </p:cNvPr>
          <p:cNvSpPr/>
          <p:nvPr/>
        </p:nvSpPr>
        <p:spPr>
          <a:xfrm>
            <a:off x="85122" y="1535369"/>
            <a:ext cx="233375" cy="5091462"/>
          </a:xfrm>
          <a:prstGeom prst="downArrow">
            <a:avLst>
              <a:gd name="adj1" fmla="val 50000"/>
              <a:gd name="adj2" fmla="val 100495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3000">
                <a:srgbClr val="FFC000"/>
              </a:gs>
              <a:gs pos="83000">
                <a:srgbClr val="FFC000"/>
              </a:gs>
              <a:gs pos="100000">
                <a:srgbClr val="FFC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42D68D35-EB16-B44A-8BFC-B4DE02B60870}"/>
              </a:ext>
            </a:extLst>
          </p:cNvPr>
          <p:cNvSpPr/>
          <p:nvPr/>
        </p:nvSpPr>
        <p:spPr>
          <a:xfrm>
            <a:off x="85122" y="2025706"/>
            <a:ext cx="233377" cy="23630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803A2F0D-637D-2E49-BCF5-9E26A1DEB128}"/>
              </a:ext>
            </a:extLst>
          </p:cNvPr>
          <p:cNvSpPr/>
          <p:nvPr/>
        </p:nvSpPr>
        <p:spPr>
          <a:xfrm>
            <a:off x="85121" y="3192695"/>
            <a:ext cx="233377" cy="23630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7B2DC00B-3DCF-6949-ADC6-BA78A46A86DE}"/>
              </a:ext>
            </a:extLst>
          </p:cNvPr>
          <p:cNvSpPr/>
          <p:nvPr/>
        </p:nvSpPr>
        <p:spPr>
          <a:xfrm>
            <a:off x="85120" y="4251549"/>
            <a:ext cx="233377" cy="23630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AE98674B-75A6-4E43-B596-773837EB032F}"/>
              </a:ext>
            </a:extLst>
          </p:cNvPr>
          <p:cNvSpPr/>
          <p:nvPr/>
        </p:nvSpPr>
        <p:spPr>
          <a:xfrm>
            <a:off x="87641" y="5358687"/>
            <a:ext cx="233377" cy="23630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CFAA69A-2630-5642-8A68-3745EF4772BB}"/>
              </a:ext>
            </a:extLst>
          </p:cNvPr>
          <p:cNvSpPr txBox="1"/>
          <p:nvPr/>
        </p:nvSpPr>
        <p:spPr>
          <a:xfrm>
            <a:off x="335319" y="2035980"/>
            <a:ext cx="1202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bg1">
                    <a:lumMod val="75000"/>
                  </a:schemeClr>
                </a:solidFill>
              </a:rPr>
              <a:t>2010-2014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3EBF2CC-C9A4-5247-B41A-D39837764784}"/>
              </a:ext>
            </a:extLst>
          </p:cNvPr>
          <p:cNvSpPr txBox="1"/>
          <p:nvPr/>
        </p:nvSpPr>
        <p:spPr>
          <a:xfrm>
            <a:off x="335319" y="3172347"/>
            <a:ext cx="1202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2015-2016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A0479FF-7D5C-824A-A18B-214857A93731}"/>
              </a:ext>
            </a:extLst>
          </p:cNvPr>
          <p:cNvSpPr txBox="1"/>
          <p:nvPr/>
        </p:nvSpPr>
        <p:spPr>
          <a:xfrm>
            <a:off x="318497" y="4222318"/>
            <a:ext cx="1202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bg1">
                    <a:lumMod val="75000"/>
                  </a:schemeClr>
                </a:solidFill>
              </a:rPr>
              <a:t>2017-2020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6658061-55A9-D842-8E3A-1051C5783060}"/>
              </a:ext>
            </a:extLst>
          </p:cNvPr>
          <p:cNvSpPr txBox="1"/>
          <p:nvPr/>
        </p:nvSpPr>
        <p:spPr>
          <a:xfrm>
            <a:off x="318497" y="5338339"/>
            <a:ext cx="1202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bg1">
                    <a:lumMod val="75000"/>
                  </a:schemeClr>
                </a:solidFill>
              </a:rPr>
              <a:t>2020 - …</a:t>
            </a: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69CF6B89-5B50-CC45-808E-C0904CC49FA1}"/>
              </a:ext>
            </a:extLst>
          </p:cNvPr>
          <p:cNvSpPr/>
          <p:nvPr/>
        </p:nvSpPr>
        <p:spPr>
          <a:xfrm>
            <a:off x="2480654" y="1010043"/>
            <a:ext cx="5294358" cy="1015663"/>
          </a:xfrm>
          <a:prstGeom prst="rect">
            <a:avLst/>
          </a:prstGeom>
          <a:ln>
            <a:solidFill>
              <a:srgbClr val="305FF3"/>
            </a:solidFill>
          </a:ln>
        </p:spPr>
        <p:txBody>
          <a:bodyPr wrap="square">
            <a:spAutoFit/>
          </a:bodyPr>
          <a:lstStyle/>
          <a:p>
            <a:r>
              <a:rPr lang="en-AU" sz="2000" b="1" i="1" dirty="0">
                <a:solidFill>
                  <a:srgbClr val="2E29FD"/>
                </a:solidFill>
                <a:latin typeface="Times" pitchFamily="2" charset="0"/>
              </a:rPr>
              <a:t>VESPRI@CSN5: The first interferopolarimeter worldwide for compact ECR traps and ion sources</a:t>
            </a:r>
          </a:p>
        </p:txBody>
      </p:sp>
      <p:cxnSp>
        <p:nvCxnSpPr>
          <p:cNvPr id="22" name="Connettore 4 21">
            <a:extLst>
              <a:ext uri="{FF2B5EF4-FFF2-40B4-BE49-F238E27FC236}">
                <a16:creationId xmlns:a16="http://schemas.microsoft.com/office/drawing/2014/main" id="{9DE85F78-9555-D74B-9B33-E2CF7C8B5DBE}"/>
              </a:ext>
            </a:extLst>
          </p:cNvPr>
          <p:cNvCxnSpPr>
            <a:cxnSpLocks/>
            <a:stCxn id="11" idx="3"/>
            <a:endCxn id="21" idx="1"/>
          </p:cNvCxnSpPr>
          <p:nvPr/>
        </p:nvCxnSpPr>
        <p:spPr>
          <a:xfrm flipV="1">
            <a:off x="1537397" y="1517875"/>
            <a:ext cx="943257" cy="1792972"/>
          </a:xfrm>
          <a:prstGeom prst="bentConnector3">
            <a:avLst/>
          </a:prstGeom>
          <a:ln w="25400">
            <a:solidFill>
              <a:srgbClr val="305FF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Ensamble.pdf">
            <a:extLst>
              <a:ext uri="{FF2B5EF4-FFF2-40B4-BE49-F238E27FC236}">
                <a16:creationId xmlns:a16="http://schemas.microsoft.com/office/drawing/2014/main" id="{40C848D8-9DF3-BD40-B7B5-E2ABBCF545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2360" y="193101"/>
            <a:ext cx="4505700" cy="4123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13F2C549-0168-0A49-A5AE-C1630898D8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0609" y="2318627"/>
            <a:ext cx="3324168" cy="4512733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2759E032-B9E1-BD44-9956-A703DE649F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6292" y="5242600"/>
            <a:ext cx="5292962" cy="1593174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3958FE85-A524-A94C-B6BF-FCB0D1420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78478" y="57603"/>
            <a:ext cx="1320776" cy="66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F7F52FAA-342F-E545-83A1-06DEEDEF23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14" y="31452"/>
            <a:ext cx="2046669" cy="143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3008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ccia giù 4">
            <a:extLst>
              <a:ext uri="{FF2B5EF4-FFF2-40B4-BE49-F238E27FC236}">
                <a16:creationId xmlns:a16="http://schemas.microsoft.com/office/drawing/2014/main" id="{83EC51F6-53DC-E443-AB1F-2C00D9EF41F5}"/>
              </a:ext>
            </a:extLst>
          </p:cNvPr>
          <p:cNvSpPr/>
          <p:nvPr/>
        </p:nvSpPr>
        <p:spPr>
          <a:xfrm>
            <a:off x="85122" y="1535369"/>
            <a:ext cx="233375" cy="5091462"/>
          </a:xfrm>
          <a:prstGeom prst="downArrow">
            <a:avLst>
              <a:gd name="adj1" fmla="val 50000"/>
              <a:gd name="adj2" fmla="val 100495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3000">
                <a:srgbClr val="FFC000"/>
              </a:gs>
              <a:gs pos="83000">
                <a:srgbClr val="FFC000"/>
              </a:gs>
              <a:gs pos="100000">
                <a:srgbClr val="FFC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42D68D35-EB16-B44A-8BFC-B4DE02B60870}"/>
              </a:ext>
            </a:extLst>
          </p:cNvPr>
          <p:cNvSpPr/>
          <p:nvPr/>
        </p:nvSpPr>
        <p:spPr>
          <a:xfrm>
            <a:off x="85122" y="2025706"/>
            <a:ext cx="233377" cy="23630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803A2F0D-637D-2E49-BCF5-9E26A1DEB128}"/>
              </a:ext>
            </a:extLst>
          </p:cNvPr>
          <p:cNvSpPr/>
          <p:nvPr/>
        </p:nvSpPr>
        <p:spPr>
          <a:xfrm>
            <a:off x="85121" y="3192695"/>
            <a:ext cx="233377" cy="23630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7B2DC00B-3DCF-6949-ADC6-BA78A46A86DE}"/>
              </a:ext>
            </a:extLst>
          </p:cNvPr>
          <p:cNvSpPr/>
          <p:nvPr/>
        </p:nvSpPr>
        <p:spPr>
          <a:xfrm>
            <a:off x="85120" y="4251549"/>
            <a:ext cx="233377" cy="23630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AE98674B-75A6-4E43-B596-773837EB032F}"/>
              </a:ext>
            </a:extLst>
          </p:cNvPr>
          <p:cNvSpPr/>
          <p:nvPr/>
        </p:nvSpPr>
        <p:spPr>
          <a:xfrm>
            <a:off x="87641" y="5358687"/>
            <a:ext cx="233377" cy="23630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CFAA69A-2630-5642-8A68-3745EF4772BB}"/>
              </a:ext>
            </a:extLst>
          </p:cNvPr>
          <p:cNvSpPr txBox="1"/>
          <p:nvPr/>
        </p:nvSpPr>
        <p:spPr>
          <a:xfrm>
            <a:off x="335319" y="2035980"/>
            <a:ext cx="1202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bg1">
                    <a:lumMod val="75000"/>
                  </a:schemeClr>
                </a:solidFill>
              </a:rPr>
              <a:t>2012-2014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3EBF2CC-C9A4-5247-B41A-D39837764784}"/>
              </a:ext>
            </a:extLst>
          </p:cNvPr>
          <p:cNvSpPr txBox="1"/>
          <p:nvPr/>
        </p:nvSpPr>
        <p:spPr>
          <a:xfrm>
            <a:off x="335319" y="3172347"/>
            <a:ext cx="1202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bg1">
                    <a:lumMod val="75000"/>
                  </a:schemeClr>
                </a:solidFill>
              </a:rPr>
              <a:t>2015-2016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A0479FF-7D5C-824A-A18B-214857A93731}"/>
              </a:ext>
            </a:extLst>
          </p:cNvPr>
          <p:cNvSpPr txBox="1"/>
          <p:nvPr/>
        </p:nvSpPr>
        <p:spPr>
          <a:xfrm>
            <a:off x="318497" y="4222318"/>
            <a:ext cx="1202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2017-2020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6658061-55A9-D842-8E3A-1051C5783060}"/>
              </a:ext>
            </a:extLst>
          </p:cNvPr>
          <p:cNvSpPr txBox="1"/>
          <p:nvPr/>
        </p:nvSpPr>
        <p:spPr>
          <a:xfrm>
            <a:off x="318497" y="5338339"/>
            <a:ext cx="1202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bg1">
                    <a:lumMod val="75000"/>
                  </a:schemeClr>
                </a:solidFill>
              </a:rPr>
              <a:t>2020 - …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B6898723-E898-1D4C-BCCB-01946D70A008}"/>
              </a:ext>
            </a:extLst>
          </p:cNvPr>
          <p:cNvSpPr/>
          <p:nvPr/>
        </p:nvSpPr>
        <p:spPr>
          <a:xfrm>
            <a:off x="2427265" y="1255515"/>
            <a:ext cx="2822404" cy="4616648"/>
          </a:xfrm>
          <a:prstGeom prst="rect">
            <a:avLst/>
          </a:prstGeom>
          <a:ln>
            <a:solidFill>
              <a:srgbClr val="305FF3"/>
            </a:solidFill>
          </a:ln>
        </p:spPr>
        <p:txBody>
          <a:bodyPr wrap="square">
            <a:spAutoFit/>
          </a:bodyPr>
          <a:lstStyle/>
          <a:p>
            <a:r>
              <a:rPr lang="en-AU" sz="1400" b="1" i="1" u="sng" dirty="0">
                <a:solidFill>
                  <a:srgbClr val="2E29FD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LNS 2017: experiment </a:t>
            </a:r>
            <a:r>
              <a:rPr lang="en-AU" sz="1400" b="1" i="1" dirty="0">
                <a:latin typeface="Meiryo" panose="020B0604030504040204" pitchFamily="34" charset="-128"/>
                <a:ea typeface="Meiryo" panose="020B0604030504040204" pitchFamily="34" charset="-128"/>
              </a:rPr>
              <a:t>with Max Planck Institute – IPP partners </a:t>
            </a:r>
          </a:p>
          <a:p>
            <a:endParaRPr lang="en-AU" sz="1400" b="1" i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r>
              <a:rPr lang="en-AU" sz="1400" b="1" i="1" u="sng" dirty="0">
                <a:solidFill>
                  <a:srgbClr val="2E29FD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ATOMKI 2018 --&gt; Experiment coordinated </a:t>
            </a:r>
            <a:r>
              <a:rPr lang="en-AU" sz="1400" b="1" i="1" dirty="0">
                <a:latin typeface="Meiryo" panose="020B0604030504040204" pitchFamily="34" charset="-128"/>
                <a:ea typeface="Meiryo" panose="020B0604030504040204" pitchFamily="34" charset="-128"/>
              </a:rPr>
              <a:t>aiming at studying TCFH and its impact on plasma turbulence. </a:t>
            </a:r>
            <a:r>
              <a:rPr lang="en-AU" sz="1400" dirty="0">
                <a:latin typeface="Meiryo" panose="020B0604030504040204" pitchFamily="34" charset="-128"/>
                <a:ea typeface="Meiryo" panose="020B0604030504040204" pitchFamily="34" charset="-128"/>
              </a:rPr>
              <a:t>A milestone for the understanding of plasma </a:t>
            </a:r>
            <a:r>
              <a:rPr lang="en-AU" sz="1400" dirty="0" err="1">
                <a:latin typeface="Meiryo" panose="020B0604030504040204" pitchFamily="34" charset="-128"/>
                <a:ea typeface="Meiryo" panose="020B0604030504040204" pitchFamily="34" charset="-128"/>
              </a:rPr>
              <a:t>sability</a:t>
            </a:r>
            <a:r>
              <a:rPr lang="en-AU" sz="1400" dirty="0">
                <a:latin typeface="Meiryo" panose="020B0604030504040204" pitchFamily="34" charset="-128"/>
                <a:ea typeface="Meiryo" panose="020B0604030504040204" pitchFamily="34" charset="-128"/>
              </a:rPr>
              <a:t> in compact traps.</a:t>
            </a:r>
          </a:p>
          <a:p>
            <a:endParaRPr lang="en-AU" sz="1400" b="1" i="1" dirty="0">
              <a:solidFill>
                <a:srgbClr val="2E29FD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r>
              <a:rPr lang="en-AU" sz="1400" b="1" i="1" dirty="0">
                <a:solidFill>
                  <a:srgbClr val="2E29FD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FIRST COMPLETE OPERATION IN MULTIDIAGNOSTICS MODE!! </a:t>
            </a:r>
            <a:r>
              <a:rPr lang="en-AU" sz="1400" b="1" i="1" dirty="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During the PANDORA Feasibility study, approved by CSN5 (Nat. Resp.) the overall </a:t>
            </a:r>
            <a:r>
              <a:rPr lang="en-AU" sz="1400" b="1" i="1" dirty="0" err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multidiagnostics</a:t>
            </a:r>
            <a:r>
              <a:rPr lang="en-AU" sz="1400" b="1" i="1" dirty="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 method was set-up</a:t>
            </a:r>
          </a:p>
        </p:txBody>
      </p:sp>
      <p:cxnSp>
        <p:nvCxnSpPr>
          <p:cNvPr id="15" name="Connettore 4 14">
            <a:extLst>
              <a:ext uri="{FF2B5EF4-FFF2-40B4-BE49-F238E27FC236}">
                <a16:creationId xmlns:a16="http://schemas.microsoft.com/office/drawing/2014/main" id="{DA427B17-A6A2-764D-9572-11A785E58B4C}"/>
              </a:ext>
            </a:extLst>
          </p:cNvPr>
          <p:cNvCxnSpPr>
            <a:cxnSpLocks/>
          </p:cNvCxnSpPr>
          <p:nvPr/>
        </p:nvCxnSpPr>
        <p:spPr>
          <a:xfrm flipV="1">
            <a:off x="1356802" y="3641558"/>
            <a:ext cx="1049517" cy="685289"/>
          </a:xfrm>
          <a:prstGeom prst="bentConnector3">
            <a:avLst/>
          </a:prstGeom>
          <a:ln w="25400">
            <a:solidFill>
              <a:srgbClr val="305FF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magine 19">
            <a:extLst>
              <a:ext uri="{FF2B5EF4-FFF2-40B4-BE49-F238E27FC236}">
                <a16:creationId xmlns:a16="http://schemas.microsoft.com/office/drawing/2014/main" id="{8FA70B32-8BBB-4B47-9BBE-7118C628B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0783" y="5358687"/>
            <a:ext cx="3794717" cy="1392103"/>
          </a:xfrm>
          <a:prstGeom prst="rect">
            <a:avLst/>
          </a:prstGeom>
          <a:ln>
            <a:solidFill>
              <a:srgbClr val="305FF3"/>
            </a:solidFill>
          </a:ln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465109E3-9613-3848-8CB7-0D14DFEAE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510" y="2617736"/>
            <a:ext cx="3386889" cy="2634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1B16E5EC-6806-134E-95DB-C596D3164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6844" y="2994036"/>
            <a:ext cx="2400300" cy="200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61CC3486-181A-1A4B-AB50-57BD4F4886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4253" y="0"/>
            <a:ext cx="5319426" cy="2511033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B2865241-6AF0-A045-A3F4-92348F358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33741" y="99189"/>
            <a:ext cx="1259296" cy="63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86222422-DCB9-1543-8A68-D5BF3C6DBE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839"/>
            <a:ext cx="2046669" cy="143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1979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ccia 4">
            <a:extLst>
              <a:ext uri="{FF2B5EF4-FFF2-40B4-BE49-F238E27FC236}">
                <a16:creationId xmlns:a16="http://schemas.microsoft.com/office/drawing/2014/main" id="{42FECD77-B0EA-254A-8231-9D6348E42DF3}"/>
              </a:ext>
            </a:extLst>
          </p:cNvPr>
          <p:cNvSpPr/>
          <p:nvPr/>
        </p:nvSpPr>
        <p:spPr>
          <a:xfrm>
            <a:off x="2417551" y="2483708"/>
            <a:ext cx="1820817" cy="1902941"/>
          </a:xfrm>
          <a:prstGeom prst="teardrop">
            <a:avLst/>
          </a:prstGeom>
          <a:solidFill>
            <a:srgbClr val="547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Plasma Physics and R&amp;D on ion sources</a:t>
            </a:r>
          </a:p>
        </p:txBody>
      </p:sp>
      <p:sp>
        <p:nvSpPr>
          <p:cNvPr id="18" name="Rettangolo con angoli arrotondati 17">
            <a:extLst>
              <a:ext uri="{FF2B5EF4-FFF2-40B4-BE49-F238E27FC236}">
                <a16:creationId xmlns:a16="http://schemas.microsoft.com/office/drawing/2014/main" id="{09E343A4-49A8-474F-87E1-72F6396E6DA6}"/>
              </a:ext>
            </a:extLst>
          </p:cNvPr>
          <p:cNvSpPr/>
          <p:nvPr/>
        </p:nvSpPr>
        <p:spPr>
          <a:xfrm>
            <a:off x="709645" y="4194001"/>
            <a:ext cx="2155176" cy="1015682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GB" sz="1200" b="1" dirty="0">
                <a:solidFill>
                  <a:srgbClr val="002060"/>
                </a:solidFill>
              </a:rPr>
              <a:t>Sources and Accelerators: </a:t>
            </a:r>
          </a:p>
          <a:p>
            <a:pPr lvl="0" algn="ctr"/>
            <a:r>
              <a:rPr lang="en-GB" sz="1200" b="1" i="1" dirty="0">
                <a:solidFill>
                  <a:srgbClr val="002060"/>
                </a:solidFill>
              </a:rPr>
              <a:t>RF systems, innovative resonators, innovative accelerators</a:t>
            </a:r>
          </a:p>
        </p:txBody>
      </p:sp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6E4B0477-AF0C-9240-AC6D-0AF77F5B9D88}"/>
              </a:ext>
            </a:extLst>
          </p:cNvPr>
          <p:cNvSpPr/>
          <p:nvPr/>
        </p:nvSpPr>
        <p:spPr>
          <a:xfrm>
            <a:off x="497251" y="3106793"/>
            <a:ext cx="1622484" cy="86471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1200" b="1" dirty="0">
                <a:solidFill>
                  <a:srgbClr val="FFFFFF"/>
                </a:solidFill>
              </a:rPr>
              <a:t>Plasma Modelling: confinement and heating</a:t>
            </a:r>
          </a:p>
        </p:txBody>
      </p:sp>
      <p:sp>
        <p:nvSpPr>
          <p:cNvPr id="22" name="Rettangolo con angoli arrotondati 21">
            <a:extLst>
              <a:ext uri="{FF2B5EF4-FFF2-40B4-BE49-F238E27FC236}">
                <a16:creationId xmlns:a16="http://schemas.microsoft.com/office/drawing/2014/main" id="{22E827B0-C9CC-234F-94D3-C03CF8C0325B}"/>
              </a:ext>
            </a:extLst>
          </p:cNvPr>
          <p:cNvSpPr/>
          <p:nvPr/>
        </p:nvSpPr>
        <p:spPr>
          <a:xfrm>
            <a:off x="996998" y="1938130"/>
            <a:ext cx="1637652" cy="864715"/>
          </a:xfrm>
          <a:prstGeom prst="round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1200" b="1" dirty="0">
                <a:solidFill>
                  <a:srgbClr val="002060"/>
                </a:solidFill>
              </a:rPr>
              <a:t>Plasma Diagnostics</a:t>
            </a:r>
          </a:p>
        </p:txBody>
      </p:sp>
      <p:sp>
        <p:nvSpPr>
          <p:cNvPr id="46" name="Goccia 45">
            <a:extLst>
              <a:ext uri="{FF2B5EF4-FFF2-40B4-BE49-F238E27FC236}">
                <a16:creationId xmlns:a16="http://schemas.microsoft.com/office/drawing/2014/main" id="{33D6347F-A3B8-F840-A2E4-06E692A24CEB}"/>
              </a:ext>
            </a:extLst>
          </p:cNvPr>
          <p:cNvSpPr/>
          <p:nvPr/>
        </p:nvSpPr>
        <p:spPr>
          <a:xfrm rot="7498039">
            <a:off x="771627" y="1184335"/>
            <a:ext cx="507331" cy="596348"/>
          </a:xfrm>
          <a:prstGeom prst="teardrop">
            <a:avLst>
              <a:gd name="adj" fmla="val 90491"/>
            </a:avLst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" b="1" dirty="0"/>
          </a:p>
        </p:txBody>
      </p:sp>
      <p:sp>
        <p:nvSpPr>
          <p:cNvPr id="51" name="Goccia 50">
            <a:extLst>
              <a:ext uri="{FF2B5EF4-FFF2-40B4-BE49-F238E27FC236}">
                <a16:creationId xmlns:a16="http://schemas.microsoft.com/office/drawing/2014/main" id="{B9BD3029-9ED0-C64A-8EE7-C3F2325A8D21}"/>
              </a:ext>
            </a:extLst>
          </p:cNvPr>
          <p:cNvSpPr/>
          <p:nvPr/>
        </p:nvSpPr>
        <p:spPr>
          <a:xfrm rot="8989022">
            <a:off x="1469618" y="997299"/>
            <a:ext cx="507331" cy="596348"/>
          </a:xfrm>
          <a:prstGeom prst="teardrop">
            <a:avLst>
              <a:gd name="adj" fmla="val 90491"/>
            </a:avLst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" b="1" dirty="0"/>
          </a:p>
        </p:txBody>
      </p:sp>
      <p:sp>
        <p:nvSpPr>
          <p:cNvPr id="52" name="Goccia 51">
            <a:extLst>
              <a:ext uri="{FF2B5EF4-FFF2-40B4-BE49-F238E27FC236}">
                <a16:creationId xmlns:a16="http://schemas.microsoft.com/office/drawing/2014/main" id="{A6CE543A-5A8A-694C-ACBF-1C23E16E433B}"/>
              </a:ext>
            </a:extLst>
          </p:cNvPr>
          <p:cNvSpPr/>
          <p:nvPr/>
        </p:nvSpPr>
        <p:spPr>
          <a:xfrm rot="5103854">
            <a:off x="267364" y="1798826"/>
            <a:ext cx="507331" cy="596348"/>
          </a:xfrm>
          <a:prstGeom prst="teardrop">
            <a:avLst>
              <a:gd name="adj" fmla="val 90491"/>
            </a:avLst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" b="1" dirty="0"/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9487E0E4-77A3-7A4D-8DFF-4AD0E6456A54}"/>
              </a:ext>
            </a:extLst>
          </p:cNvPr>
          <p:cNvSpPr txBox="1"/>
          <p:nvPr/>
        </p:nvSpPr>
        <p:spPr>
          <a:xfrm>
            <a:off x="222558" y="2011530"/>
            <a:ext cx="68995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/>
              <a:t>optical</a:t>
            </a:r>
          </a:p>
        </p:txBody>
      </p: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3A0464BC-D460-E64D-8AC3-0C13121F82DA}"/>
              </a:ext>
            </a:extLst>
          </p:cNvPr>
          <p:cNvSpPr txBox="1"/>
          <p:nvPr/>
        </p:nvSpPr>
        <p:spPr>
          <a:xfrm>
            <a:off x="742077" y="1376317"/>
            <a:ext cx="68995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/>
              <a:t>X-ray</a:t>
            </a:r>
          </a:p>
        </p:txBody>
      </p: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AB3C1DED-2946-584A-84ED-B4E28B5DF3E9}"/>
              </a:ext>
            </a:extLst>
          </p:cNvPr>
          <p:cNvSpPr txBox="1"/>
          <p:nvPr/>
        </p:nvSpPr>
        <p:spPr>
          <a:xfrm>
            <a:off x="1451739" y="1199952"/>
            <a:ext cx="68995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err="1"/>
              <a:t>Interf</a:t>
            </a:r>
            <a:r>
              <a:rPr lang="en-GB" sz="900" b="1" dirty="0"/>
              <a:t>.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13B2D04E-0E88-0C4B-8513-D7DABF471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88" y="60590"/>
            <a:ext cx="1399358" cy="70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Goccia 20">
            <a:extLst>
              <a:ext uri="{FF2B5EF4-FFF2-40B4-BE49-F238E27FC236}">
                <a16:creationId xmlns:a16="http://schemas.microsoft.com/office/drawing/2014/main" id="{37E175BD-FC15-4D4A-9CB2-E1A3A5ED0B93}"/>
              </a:ext>
            </a:extLst>
          </p:cNvPr>
          <p:cNvSpPr/>
          <p:nvPr/>
        </p:nvSpPr>
        <p:spPr>
          <a:xfrm rot="8989022">
            <a:off x="2289879" y="988212"/>
            <a:ext cx="507331" cy="596348"/>
          </a:xfrm>
          <a:prstGeom prst="teardrop">
            <a:avLst>
              <a:gd name="adj" fmla="val 90491"/>
            </a:avLst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" b="1" dirty="0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63673F4C-2A5F-F747-ADE7-8C18EEBAD8C6}"/>
              </a:ext>
            </a:extLst>
          </p:cNvPr>
          <p:cNvSpPr txBox="1"/>
          <p:nvPr/>
        </p:nvSpPr>
        <p:spPr>
          <a:xfrm>
            <a:off x="2272000" y="1190865"/>
            <a:ext cx="68995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/>
              <a:t>RF/</a:t>
            </a:r>
            <a:r>
              <a:rPr lang="el-GR" sz="900" b="1" dirty="0"/>
              <a:t>μ</a:t>
            </a:r>
            <a:r>
              <a:rPr lang="it-IT" sz="900" b="1" dirty="0" err="1"/>
              <a:t>W</a:t>
            </a:r>
            <a:endParaRPr lang="en-GB" sz="900" b="1" dirty="0"/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3F48C3FA-3CB4-E140-980E-394F0A38CA05}"/>
              </a:ext>
            </a:extLst>
          </p:cNvPr>
          <p:cNvSpPr/>
          <p:nvPr/>
        </p:nvSpPr>
        <p:spPr>
          <a:xfrm>
            <a:off x="5328921" y="763712"/>
            <a:ext cx="4366724" cy="4678204"/>
          </a:xfrm>
          <a:prstGeom prst="rect">
            <a:avLst/>
          </a:prstGeom>
          <a:ln w="15875">
            <a:solidFill>
              <a:srgbClr val="2E29FD"/>
            </a:solidFill>
          </a:ln>
        </p:spPr>
        <p:txBody>
          <a:bodyPr wrap="square">
            <a:spAutoFit/>
          </a:bodyPr>
          <a:lstStyle/>
          <a:p>
            <a:r>
              <a:rPr lang="en-AU" sz="2000" b="1" dirty="0">
                <a:solidFill>
                  <a:srgbClr val="2E29FD"/>
                </a:solidFill>
                <a:latin typeface="Helvetica" pitchFamily="2" charset="0"/>
              </a:rPr>
              <a:t>C4) Improving Ion Beam services (ERIBS)</a:t>
            </a:r>
          </a:p>
          <a:p>
            <a:endParaRPr lang="en-AU" sz="2400" u="sng" dirty="0">
              <a:solidFill>
                <a:srgbClr val="FF0000"/>
              </a:solidFill>
              <a:latin typeface="Helvetica" pitchFamily="2" charset="0"/>
            </a:endParaRPr>
          </a:p>
          <a:p>
            <a:r>
              <a:rPr lang="en-AU" u="sng" dirty="0">
                <a:solidFill>
                  <a:srgbClr val="FF0000"/>
                </a:solidFill>
                <a:latin typeface="Helvetica" pitchFamily="2" charset="0"/>
              </a:rPr>
              <a:t>Participants: </a:t>
            </a:r>
            <a:r>
              <a:rPr lang="en-AU" b="1" dirty="0">
                <a:latin typeface="Helvetica" pitchFamily="2" charset="0"/>
              </a:rPr>
              <a:t>JYU (coordination), ATOMKI, CNRS (IPHC, LPSC), GANIL, GSI, </a:t>
            </a:r>
            <a:r>
              <a:rPr lang="en-AU" b="1" dirty="0">
                <a:highlight>
                  <a:srgbClr val="FFFF00"/>
                </a:highlight>
                <a:latin typeface="Helvetica" pitchFamily="2" charset="0"/>
              </a:rPr>
              <a:t>INFN (LNL-LNS), </a:t>
            </a:r>
            <a:r>
              <a:rPr lang="en-AU" b="1" dirty="0">
                <a:latin typeface="Helvetica" pitchFamily="2" charset="0"/>
              </a:rPr>
              <a:t>UMCG.</a:t>
            </a:r>
            <a:endParaRPr lang="en-AU" sz="1600" dirty="0">
              <a:latin typeface="Helvetica" pitchFamily="2" charset="0"/>
            </a:endParaRPr>
          </a:p>
          <a:p>
            <a:r>
              <a:rPr lang="en-AU" i="1" dirty="0">
                <a:latin typeface="Helvetica" pitchFamily="2" charset="0"/>
              </a:rPr>
              <a:t>ERIBS (European Research Infrastructure - Beam Services) aims at providing high-level ion beam services for the EURO-LABS research infrastructures by focusing on improvements in two key categories: </a:t>
            </a:r>
          </a:p>
          <a:p>
            <a:pPr marL="914400" lvl="1" indent="-457200">
              <a:buAutoNum type="alphaLcParenR"/>
            </a:pPr>
            <a:r>
              <a:rPr lang="en-AU" b="1" i="1" dirty="0">
                <a:highlight>
                  <a:srgbClr val="00FF00"/>
                </a:highlight>
                <a:latin typeface="Helvetica" pitchFamily="2" charset="0"/>
              </a:rPr>
              <a:t>ion beam variety and production efficiency; </a:t>
            </a:r>
          </a:p>
          <a:p>
            <a:pPr marL="914400" lvl="1" indent="-457200">
              <a:buAutoNum type="alphaLcParenR"/>
            </a:pPr>
            <a:r>
              <a:rPr lang="en-AU" b="1" i="1" dirty="0">
                <a:highlight>
                  <a:srgbClr val="00FF00"/>
                </a:highlight>
                <a:latin typeface="Helvetica" pitchFamily="2" charset="0"/>
              </a:rPr>
              <a:t>short and long-term ion beam stability.</a:t>
            </a:r>
            <a:endParaRPr lang="en-AU" sz="1600" b="1" i="1" dirty="0">
              <a:effectLst/>
              <a:highlight>
                <a:srgbClr val="00FF00"/>
              </a:highlight>
              <a:latin typeface="Helvetica" pitchFamily="2" charset="0"/>
            </a:endParaRPr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2262967D-D9AB-C640-929C-BB0F8DA5D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1985" y="5196650"/>
            <a:ext cx="3094261" cy="1514212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C8B2519-3E56-914B-BC8D-3390FF0578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3411" y="4947376"/>
            <a:ext cx="1218954" cy="176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2321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ccia 4">
            <a:extLst>
              <a:ext uri="{FF2B5EF4-FFF2-40B4-BE49-F238E27FC236}">
                <a16:creationId xmlns:a16="http://schemas.microsoft.com/office/drawing/2014/main" id="{42FECD77-B0EA-254A-8231-9D6348E42DF3}"/>
              </a:ext>
            </a:extLst>
          </p:cNvPr>
          <p:cNvSpPr/>
          <p:nvPr/>
        </p:nvSpPr>
        <p:spPr>
          <a:xfrm>
            <a:off x="2417551" y="2483708"/>
            <a:ext cx="1820817" cy="1902941"/>
          </a:xfrm>
          <a:prstGeom prst="teardrop">
            <a:avLst/>
          </a:prstGeom>
          <a:solidFill>
            <a:srgbClr val="547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Plasma Physics and R&amp;D on ion sources</a:t>
            </a:r>
          </a:p>
        </p:txBody>
      </p:sp>
      <p:sp>
        <p:nvSpPr>
          <p:cNvPr id="18" name="Rettangolo con angoli arrotondati 17">
            <a:extLst>
              <a:ext uri="{FF2B5EF4-FFF2-40B4-BE49-F238E27FC236}">
                <a16:creationId xmlns:a16="http://schemas.microsoft.com/office/drawing/2014/main" id="{09E343A4-49A8-474F-87E1-72F6396E6DA6}"/>
              </a:ext>
            </a:extLst>
          </p:cNvPr>
          <p:cNvSpPr/>
          <p:nvPr/>
        </p:nvSpPr>
        <p:spPr>
          <a:xfrm>
            <a:off x="709645" y="4194001"/>
            <a:ext cx="2155176" cy="1015682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GB" sz="1200" b="1" dirty="0">
                <a:solidFill>
                  <a:srgbClr val="002060"/>
                </a:solidFill>
              </a:rPr>
              <a:t>Sources and Accelerators: </a:t>
            </a:r>
          </a:p>
          <a:p>
            <a:pPr lvl="0" algn="ctr"/>
            <a:r>
              <a:rPr lang="en-GB" sz="1200" b="1" i="1" dirty="0">
                <a:solidFill>
                  <a:srgbClr val="002060"/>
                </a:solidFill>
              </a:rPr>
              <a:t>RF systems, innovative resonators, innovative accelerators</a:t>
            </a:r>
          </a:p>
        </p:txBody>
      </p:sp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6E4B0477-AF0C-9240-AC6D-0AF77F5B9D88}"/>
              </a:ext>
            </a:extLst>
          </p:cNvPr>
          <p:cNvSpPr/>
          <p:nvPr/>
        </p:nvSpPr>
        <p:spPr>
          <a:xfrm>
            <a:off x="497251" y="3106793"/>
            <a:ext cx="1622484" cy="86471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1200" b="1" dirty="0">
                <a:solidFill>
                  <a:srgbClr val="FFFFFF"/>
                </a:solidFill>
              </a:rPr>
              <a:t>Plasma Modelling: confinement and heating</a:t>
            </a:r>
          </a:p>
        </p:txBody>
      </p:sp>
      <p:sp>
        <p:nvSpPr>
          <p:cNvPr id="22" name="Rettangolo con angoli arrotondati 21">
            <a:extLst>
              <a:ext uri="{FF2B5EF4-FFF2-40B4-BE49-F238E27FC236}">
                <a16:creationId xmlns:a16="http://schemas.microsoft.com/office/drawing/2014/main" id="{22E827B0-C9CC-234F-94D3-C03CF8C0325B}"/>
              </a:ext>
            </a:extLst>
          </p:cNvPr>
          <p:cNvSpPr/>
          <p:nvPr/>
        </p:nvSpPr>
        <p:spPr>
          <a:xfrm>
            <a:off x="996998" y="1938130"/>
            <a:ext cx="1637652" cy="864715"/>
          </a:xfrm>
          <a:prstGeom prst="round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1200" b="1" dirty="0">
                <a:solidFill>
                  <a:srgbClr val="002060"/>
                </a:solidFill>
              </a:rPr>
              <a:t>Plasma Diagnostics</a:t>
            </a:r>
          </a:p>
        </p:txBody>
      </p:sp>
      <p:sp>
        <p:nvSpPr>
          <p:cNvPr id="24" name="Figura a mano libera 23">
            <a:extLst>
              <a:ext uri="{FF2B5EF4-FFF2-40B4-BE49-F238E27FC236}">
                <a16:creationId xmlns:a16="http://schemas.microsoft.com/office/drawing/2014/main" id="{7E80749F-0613-1A4E-B2CA-27DAB7D94D2B}"/>
              </a:ext>
            </a:extLst>
          </p:cNvPr>
          <p:cNvSpPr/>
          <p:nvPr/>
        </p:nvSpPr>
        <p:spPr>
          <a:xfrm>
            <a:off x="3849858" y="621448"/>
            <a:ext cx="3104277" cy="2093326"/>
          </a:xfrm>
          <a:custGeom>
            <a:avLst/>
            <a:gdLst>
              <a:gd name="connsiteX0" fmla="*/ 36113 w 3179155"/>
              <a:gd name="connsiteY0" fmla="*/ 1398701 h 1752522"/>
              <a:gd name="connsiteX1" fmla="*/ 1417653 w 3179155"/>
              <a:gd name="connsiteY1" fmla="*/ 1021014 h 1752522"/>
              <a:gd name="connsiteX2" fmla="*/ 2341992 w 3179155"/>
              <a:gd name="connsiteY2" fmla="*/ 414727 h 1752522"/>
              <a:gd name="connsiteX3" fmla="*/ 2222722 w 3179155"/>
              <a:gd name="connsiteY3" fmla="*/ 7223 h 1752522"/>
              <a:gd name="connsiteX4" fmla="*/ 2749496 w 3179155"/>
              <a:gd name="connsiteY4" fmla="*/ 156310 h 1752522"/>
              <a:gd name="connsiteX5" fmla="*/ 3176879 w 3179155"/>
              <a:gd name="connsiteY5" fmla="*/ 186127 h 1752522"/>
              <a:gd name="connsiteX6" fmla="*/ 2908522 w 3179155"/>
              <a:gd name="connsiteY6" fmla="*/ 514119 h 1752522"/>
              <a:gd name="connsiteX7" fmla="*/ 2679922 w 3179155"/>
              <a:gd name="connsiteY7" fmla="*/ 981258 h 1752522"/>
              <a:gd name="connsiteX8" fmla="*/ 2510957 w 3179155"/>
              <a:gd name="connsiteY8" fmla="*/ 633388 h 1752522"/>
              <a:gd name="connsiteX9" fmla="*/ 1397774 w 3179155"/>
              <a:gd name="connsiteY9" fmla="*/ 1189980 h 1752522"/>
              <a:gd name="connsiteX10" fmla="*/ 642400 w 3179155"/>
              <a:gd name="connsiteY10" fmla="*/ 1746571 h 1752522"/>
              <a:gd name="connsiteX11" fmla="*/ 423740 w 3179155"/>
              <a:gd name="connsiteY11" fmla="*/ 1478214 h 1752522"/>
              <a:gd name="connsiteX12" fmla="*/ 36113 w 3179155"/>
              <a:gd name="connsiteY12" fmla="*/ 1398701 h 1752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79155" h="1752522">
                <a:moveTo>
                  <a:pt x="36113" y="1398701"/>
                </a:moveTo>
                <a:cubicBezTo>
                  <a:pt x="201765" y="1322501"/>
                  <a:pt x="1033340" y="1185010"/>
                  <a:pt x="1417653" y="1021014"/>
                </a:cubicBezTo>
                <a:cubicBezTo>
                  <a:pt x="1801966" y="857018"/>
                  <a:pt x="2207814" y="583692"/>
                  <a:pt x="2341992" y="414727"/>
                </a:cubicBezTo>
                <a:cubicBezTo>
                  <a:pt x="2476170" y="245762"/>
                  <a:pt x="2154805" y="50292"/>
                  <a:pt x="2222722" y="7223"/>
                </a:cubicBezTo>
                <a:cubicBezTo>
                  <a:pt x="2290639" y="-35846"/>
                  <a:pt x="2590470" y="126493"/>
                  <a:pt x="2749496" y="156310"/>
                </a:cubicBezTo>
                <a:cubicBezTo>
                  <a:pt x="2908522" y="186127"/>
                  <a:pt x="3150375" y="126492"/>
                  <a:pt x="3176879" y="186127"/>
                </a:cubicBezTo>
                <a:cubicBezTo>
                  <a:pt x="3203383" y="245762"/>
                  <a:pt x="2991348" y="381597"/>
                  <a:pt x="2908522" y="514119"/>
                </a:cubicBezTo>
                <a:cubicBezTo>
                  <a:pt x="2825696" y="646641"/>
                  <a:pt x="2746183" y="961380"/>
                  <a:pt x="2679922" y="981258"/>
                </a:cubicBezTo>
                <a:cubicBezTo>
                  <a:pt x="2613661" y="1001136"/>
                  <a:pt x="2724648" y="598601"/>
                  <a:pt x="2510957" y="633388"/>
                </a:cubicBezTo>
                <a:cubicBezTo>
                  <a:pt x="2297266" y="668175"/>
                  <a:pt x="1709200" y="1004449"/>
                  <a:pt x="1397774" y="1189980"/>
                </a:cubicBezTo>
                <a:cubicBezTo>
                  <a:pt x="1086348" y="1375510"/>
                  <a:pt x="804739" y="1698532"/>
                  <a:pt x="642400" y="1746571"/>
                </a:cubicBezTo>
                <a:cubicBezTo>
                  <a:pt x="480061" y="1794610"/>
                  <a:pt x="524788" y="1537849"/>
                  <a:pt x="423740" y="1478214"/>
                </a:cubicBezTo>
                <a:cubicBezTo>
                  <a:pt x="322692" y="1418579"/>
                  <a:pt x="-129539" y="1474901"/>
                  <a:pt x="36113" y="1398701"/>
                </a:cubicBezTo>
                <a:close/>
              </a:path>
            </a:pathLst>
          </a:custGeom>
          <a:solidFill>
            <a:srgbClr val="00B050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BED4022B-942E-6445-B380-997700035D98}"/>
              </a:ext>
            </a:extLst>
          </p:cNvPr>
          <p:cNvSpPr txBox="1"/>
          <p:nvPr/>
        </p:nvSpPr>
        <p:spPr>
          <a:xfrm rot="20266776">
            <a:off x="4417652" y="1203718"/>
            <a:ext cx="26360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00B050"/>
                </a:solidFill>
              </a:rPr>
              <a:t>Services </a:t>
            </a:r>
          </a:p>
        </p:txBody>
      </p:sp>
      <p:pic>
        <p:nvPicPr>
          <p:cNvPr id="43" name="Immagine 42">
            <a:extLst>
              <a:ext uri="{FF2B5EF4-FFF2-40B4-BE49-F238E27FC236}">
                <a16:creationId xmlns:a16="http://schemas.microsoft.com/office/drawing/2014/main" id="{2D7A8011-5F3A-DC4D-823C-63FC19B95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3873" y="108396"/>
            <a:ext cx="2732637" cy="1344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9" name="Immagine 1">
            <a:extLst>
              <a:ext uri="{FF2B5EF4-FFF2-40B4-BE49-F238E27FC236}">
                <a16:creationId xmlns:a16="http://schemas.microsoft.com/office/drawing/2014/main" id="{F227D00C-0514-A341-BE01-E2E5A125B27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6634" y="-62088"/>
            <a:ext cx="1085393" cy="1726927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101600"/>
          </a:effectLst>
        </p:spPr>
      </p:pic>
      <p:sp>
        <p:nvSpPr>
          <p:cNvPr id="46" name="Goccia 45">
            <a:extLst>
              <a:ext uri="{FF2B5EF4-FFF2-40B4-BE49-F238E27FC236}">
                <a16:creationId xmlns:a16="http://schemas.microsoft.com/office/drawing/2014/main" id="{33D6347F-A3B8-F840-A2E4-06E692A24CEB}"/>
              </a:ext>
            </a:extLst>
          </p:cNvPr>
          <p:cNvSpPr/>
          <p:nvPr/>
        </p:nvSpPr>
        <p:spPr>
          <a:xfrm rot="7498039">
            <a:off x="771627" y="1184335"/>
            <a:ext cx="507331" cy="596348"/>
          </a:xfrm>
          <a:prstGeom prst="teardrop">
            <a:avLst>
              <a:gd name="adj" fmla="val 90491"/>
            </a:avLst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" b="1" dirty="0"/>
          </a:p>
        </p:txBody>
      </p:sp>
      <p:sp>
        <p:nvSpPr>
          <p:cNvPr id="51" name="Goccia 50">
            <a:extLst>
              <a:ext uri="{FF2B5EF4-FFF2-40B4-BE49-F238E27FC236}">
                <a16:creationId xmlns:a16="http://schemas.microsoft.com/office/drawing/2014/main" id="{B9BD3029-9ED0-C64A-8EE7-C3F2325A8D21}"/>
              </a:ext>
            </a:extLst>
          </p:cNvPr>
          <p:cNvSpPr/>
          <p:nvPr/>
        </p:nvSpPr>
        <p:spPr>
          <a:xfrm rot="8989022">
            <a:off x="1469618" y="997299"/>
            <a:ext cx="507331" cy="596348"/>
          </a:xfrm>
          <a:prstGeom prst="teardrop">
            <a:avLst>
              <a:gd name="adj" fmla="val 90491"/>
            </a:avLst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" b="1" dirty="0"/>
          </a:p>
        </p:txBody>
      </p:sp>
      <p:sp>
        <p:nvSpPr>
          <p:cNvPr id="52" name="Goccia 51">
            <a:extLst>
              <a:ext uri="{FF2B5EF4-FFF2-40B4-BE49-F238E27FC236}">
                <a16:creationId xmlns:a16="http://schemas.microsoft.com/office/drawing/2014/main" id="{A6CE543A-5A8A-694C-ACBF-1C23E16E433B}"/>
              </a:ext>
            </a:extLst>
          </p:cNvPr>
          <p:cNvSpPr/>
          <p:nvPr/>
        </p:nvSpPr>
        <p:spPr>
          <a:xfrm rot="5103854">
            <a:off x="267364" y="1798826"/>
            <a:ext cx="507331" cy="596348"/>
          </a:xfrm>
          <a:prstGeom prst="teardrop">
            <a:avLst>
              <a:gd name="adj" fmla="val 90491"/>
            </a:avLst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" b="1" dirty="0"/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9487E0E4-77A3-7A4D-8DFF-4AD0E6456A54}"/>
              </a:ext>
            </a:extLst>
          </p:cNvPr>
          <p:cNvSpPr txBox="1"/>
          <p:nvPr/>
        </p:nvSpPr>
        <p:spPr>
          <a:xfrm>
            <a:off x="222558" y="2011530"/>
            <a:ext cx="68995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/>
              <a:t>optical</a:t>
            </a:r>
          </a:p>
        </p:txBody>
      </p: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3A0464BC-D460-E64D-8AC3-0C13121F82DA}"/>
              </a:ext>
            </a:extLst>
          </p:cNvPr>
          <p:cNvSpPr txBox="1"/>
          <p:nvPr/>
        </p:nvSpPr>
        <p:spPr>
          <a:xfrm>
            <a:off x="742077" y="1376317"/>
            <a:ext cx="68995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/>
              <a:t>X-ray</a:t>
            </a:r>
          </a:p>
        </p:txBody>
      </p: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AB3C1DED-2946-584A-84ED-B4E28B5DF3E9}"/>
              </a:ext>
            </a:extLst>
          </p:cNvPr>
          <p:cNvSpPr txBox="1"/>
          <p:nvPr/>
        </p:nvSpPr>
        <p:spPr>
          <a:xfrm>
            <a:off x="1451739" y="1199952"/>
            <a:ext cx="68995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err="1"/>
              <a:t>Interf</a:t>
            </a:r>
            <a:r>
              <a:rPr lang="en-GB" sz="900" b="1" dirty="0"/>
              <a:t>.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2E82C682-B1A4-6C48-B03C-A1404F183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88" y="60590"/>
            <a:ext cx="1399358" cy="70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Goccia 20">
            <a:extLst>
              <a:ext uri="{FF2B5EF4-FFF2-40B4-BE49-F238E27FC236}">
                <a16:creationId xmlns:a16="http://schemas.microsoft.com/office/drawing/2014/main" id="{8C932C24-F298-6B41-A0AC-70F2A650696A}"/>
              </a:ext>
            </a:extLst>
          </p:cNvPr>
          <p:cNvSpPr/>
          <p:nvPr/>
        </p:nvSpPr>
        <p:spPr>
          <a:xfrm rot="8989022">
            <a:off x="2289879" y="988212"/>
            <a:ext cx="507331" cy="596348"/>
          </a:xfrm>
          <a:prstGeom prst="teardrop">
            <a:avLst>
              <a:gd name="adj" fmla="val 90491"/>
            </a:avLst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" b="1" dirty="0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D853889C-2DE3-EB40-B96C-F8CACA5DC287}"/>
              </a:ext>
            </a:extLst>
          </p:cNvPr>
          <p:cNvSpPr txBox="1"/>
          <p:nvPr/>
        </p:nvSpPr>
        <p:spPr>
          <a:xfrm>
            <a:off x="2272000" y="1190865"/>
            <a:ext cx="68995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/>
              <a:t>RF/</a:t>
            </a:r>
            <a:r>
              <a:rPr lang="el-GR" sz="900" b="1" dirty="0"/>
              <a:t>μ</a:t>
            </a:r>
            <a:r>
              <a:rPr lang="it-IT" sz="900" b="1" dirty="0" err="1"/>
              <a:t>W</a:t>
            </a:r>
            <a:endParaRPr lang="en-GB" sz="900" b="1" dirty="0"/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ECE6C2FA-9EFF-2C46-BB18-9FB36B79A3F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69283" y="-85060"/>
            <a:ext cx="120109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4285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14"/>
          <p:cNvSpPr txBox="1"/>
          <p:nvPr/>
        </p:nvSpPr>
        <p:spPr>
          <a:xfrm>
            <a:off x="-1211257" y="366922"/>
            <a:ext cx="1219200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 i="1" dirty="0">
                <a:solidFill>
                  <a:srgbClr val="000090"/>
                </a:solidFill>
              </a:rPr>
              <a:t>450 kV Tandem injection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3F3D79AB-9855-4D4F-A112-6B3F71FD46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47100" y="3349417"/>
            <a:ext cx="3644900" cy="3508584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71DD7C42-4E32-4F15-9D3E-BDAE2489D5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 bwMode="auto">
          <a:xfrm>
            <a:off x="8308621" y="0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  <a:solidFill>
            <a:srgbClr val="FFFFFF"/>
          </a:solidFill>
        </p:spPr>
      </p:pic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C7BF5659-15B4-4593-BF0C-95DA7740C804}"/>
              </a:ext>
            </a:extLst>
          </p:cNvPr>
          <p:cNvSpPr txBox="1">
            <a:spLocks/>
          </p:cNvSpPr>
          <p:nvPr/>
        </p:nvSpPr>
        <p:spPr>
          <a:xfrm>
            <a:off x="787653" y="1367438"/>
            <a:ext cx="669239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 algn="ctr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sz="1800" i="1" dirty="0">
                <a:solidFill>
                  <a:srgbClr val="000090"/>
                </a:solidFill>
              </a:rPr>
              <a:t>Since November’22 </a:t>
            </a:r>
            <a:r>
              <a:rPr lang="en-GB" sz="1800" i="1" dirty="0">
                <a:solidFill>
                  <a:srgbClr val="000090"/>
                </a:solidFill>
              </a:rPr>
              <a:t>extraordinary maintenance has been planned </a:t>
            </a:r>
          </a:p>
          <a:p>
            <a:pPr marL="114300" indent="0" algn="ctr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GB" sz="1800" i="1" dirty="0">
                <a:solidFill>
                  <a:srgbClr val="000090"/>
                </a:solidFill>
              </a:rPr>
              <a:t>for all the subsystems present on the platform</a:t>
            </a:r>
          </a:p>
          <a:p>
            <a:pPr marL="114300" indent="0" algn="ctr">
              <a:lnSpc>
                <a:spcPct val="90000"/>
              </a:lnSpc>
              <a:buNone/>
            </a:pPr>
            <a:endParaRPr lang="en-US" sz="2000" i="1" dirty="0">
              <a:solidFill>
                <a:srgbClr val="000090"/>
              </a:solidFill>
            </a:endParaRPr>
          </a:p>
          <a:p>
            <a:pPr marL="114300" indent="0" algn="ctr">
              <a:lnSpc>
                <a:spcPct val="90000"/>
              </a:lnSpc>
              <a:buNone/>
            </a:pPr>
            <a:r>
              <a:rPr lang="en-US" sz="2000" i="1" dirty="0">
                <a:solidFill>
                  <a:srgbClr val="000090"/>
                </a:solidFill>
              </a:rPr>
              <a:t>In the early summer is planned to restart with R&amp;D activity after a revamping of the Nestor source for production of noble gas </a:t>
            </a:r>
            <a:r>
              <a:rPr lang="en-GB" sz="2000" i="1" dirty="0">
                <a:solidFill>
                  <a:srgbClr val="000090"/>
                </a:solidFill>
              </a:rPr>
              <a:t>to provide He</a:t>
            </a:r>
            <a:r>
              <a:rPr lang="en-GB" sz="2000" i="1" baseline="30000" dirty="0">
                <a:solidFill>
                  <a:srgbClr val="000090"/>
                </a:solidFill>
              </a:rPr>
              <a:t>-</a:t>
            </a:r>
            <a:r>
              <a:rPr lang="en-GB" sz="2000" i="1" dirty="0">
                <a:solidFill>
                  <a:srgbClr val="000090"/>
                </a:solidFill>
              </a:rPr>
              <a:t> beam by charge exchange Li vapours</a:t>
            </a:r>
          </a:p>
          <a:p>
            <a:pPr marL="114300" indent="0" algn="ctr">
              <a:lnSpc>
                <a:spcPct val="90000"/>
              </a:lnSpc>
              <a:buNone/>
            </a:pPr>
            <a:endParaRPr lang="en-US" sz="2000" i="1" dirty="0">
              <a:solidFill>
                <a:srgbClr val="000090"/>
              </a:solidFill>
            </a:endParaRP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527AB759-84D8-49C7-92B9-CC1FFA195F32}"/>
              </a:ext>
            </a:extLst>
          </p:cNvPr>
          <p:cNvSpPr txBox="1"/>
          <p:nvPr/>
        </p:nvSpPr>
        <p:spPr>
          <a:xfrm>
            <a:off x="4297237" y="3959457"/>
            <a:ext cx="3902074" cy="967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1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under study He</a:t>
            </a:r>
            <a:r>
              <a:rPr kumimoji="0" lang="it-IT" sz="2000" b="1" i="1" u="none" strike="noStrike" kern="1200" cap="none" spc="0" normalizeH="0" baseline="3000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  <a:r>
              <a:rPr kumimoji="0" lang="it-IT" sz="2000" b="1" i="1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</a:t>
            </a:r>
            <a:r>
              <a:rPr kumimoji="0" lang="it-IT" sz="2000" b="1" i="1" u="none" strike="noStrike" kern="1200" cap="none" spc="0" normalizeH="0" baseline="3000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22</a:t>
            </a:r>
            <a:r>
              <a:rPr kumimoji="0" lang="it-IT" sz="2000" b="1" i="1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ion</a:t>
            </a:r>
            <a:r>
              <a:rPr kumimoji="0" lang="it-IT" sz="2000" b="1" i="1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implanted</a:t>
            </a:r>
            <a:r>
              <a:rPr kumimoji="0" lang="it-IT" sz="2000" b="1" i="1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on </a:t>
            </a:r>
            <a:r>
              <a:rPr kumimoji="0" lang="it-IT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pyrolytic</a:t>
            </a:r>
            <a:r>
              <a:rPr kumimoji="0" lang="it-IT" sz="2000" b="1" i="1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graphite</a:t>
            </a:r>
            <a:endParaRPr kumimoji="0" lang="it-IT" sz="2000" b="1" i="1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54B5B28-10E2-451E-90C1-1ED5C91F4C3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5449" y="5264824"/>
            <a:ext cx="1329199" cy="90790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861DCF33-7297-4944-8DE6-68263E7FE79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536" y="3620017"/>
            <a:ext cx="4642964" cy="320403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F94AC317-BE9A-B94E-84D5-5625C41A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546" y="15442"/>
            <a:ext cx="1399358" cy="70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57039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826DDD22-9D96-3441-BB83-601251458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859" y="1014697"/>
            <a:ext cx="4074085" cy="218364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4548B26-8DF0-D449-9A9D-EBEB1154BD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0981" y="1144078"/>
            <a:ext cx="5917892" cy="2756849"/>
          </a:xfrm>
          <a:prstGeom prst="rect">
            <a:avLst/>
          </a:prstGeom>
          <a:effectLst/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23C76EC-45F1-6E4E-9D10-ECFE7076D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418" y="3649168"/>
            <a:ext cx="6064026" cy="3035356"/>
          </a:xfrm>
          <a:prstGeom prst="rect">
            <a:avLst/>
          </a:prstGeom>
        </p:spPr>
      </p:pic>
      <p:pic>
        <p:nvPicPr>
          <p:cNvPr id="12" name="Immagine 11" descr="IMG-20190528-WA0004.jpg">
            <a:extLst>
              <a:ext uri="{FF2B5EF4-FFF2-40B4-BE49-F238E27FC236}">
                <a16:creationId xmlns:a16="http://schemas.microsoft.com/office/drawing/2014/main" id="{543DA367-1CD3-2748-AFA1-95ADB9A5751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7867" y="3973055"/>
            <a:ext cx="2167428" cy="1730375"/>
          </a:xfrm>
          <a:prstGeom prst="rect">
            <a:avLst/>
          </a:prstGeom>
        </p:spPr>
      </p:pic>
      <p:pic>
        <p:nvPicPr>
          <p:cNvPr id="13" name="Immagine 12" descr="ULISSE - HLT Source @VCS.jpeg">
            <a:extLst>
              <a:ext uri="{FF2B5EF4-FFF2-40B4-BE49-F238E27FC236}">
                <a16:creationId xmlns:a16="http://schemas.microsoft.com/office/drawing/2014/main" id="{D4FA4CCD-19B2-3348-B122-FAD3E2E4C2B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41445" y="3973055"/>
            <a:ext cx="2167428" cy="1721193"/>
          </a:xfrm>
          <a:prstGeom prst="rect">
            <a:avLst/>
          </a:prstGeom>
        </p:spPr>
      </p:pic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FB965D30-443E-2148-83B1-1F1515B7187B}"/>
              </a:ext>
            </a:extLst>
          </p:cNvPr>
          <p:cNvCxnSpPr/>
          <p:nvPr/>
        </p:nvCxnSpPr>
        <p:spPr>
          <a:xfrm>
            <a:off x="8159042" y="4084181"/>
            <a:ext cx="1079500" cy="190668"/>
          </a:xfrm>
          <a:prstGeom prst="straightConnector1">
            <a:avLst/>
          </a:prstGeom>
          <a:ln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7231DD6-8189-614C-80FE-0FBB5D405718}"/>
              </a:ext>
            </a:extLst>
          </p:cNvPr>
          <p:cNvSpPr txBox="1"/>
          <p:nvPr/>
        </p:nvSpPr>
        <p:spPr>
          <a:xfrm>
            <a:off x="8973070" y="3973055"/>
            <a:ext cx="968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30 cm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538F27F-664F-3148-86F5-E369A7EC1930}"/>
              </a:ext>
            </a:extLst>
          </p:cNvPr>
          <p:cNvSpPr txBox="1"/>
          <p:nvPr/>
        </p:nvSpPr>
        <p:spPr>
          <a:xfrm>
            <a:off x="6655993" y="5853527"/>
            <a:ext cx="5281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b="1" dirty="0">
                <a:solidFill>
                  <a:srgbClr val="7030A0"/>
                </a:solidFill>
                <a:highlight>
                  <a:srgbClr val="FFFF00"/>
                </a:highlight>
              </a:rPr>
              <a:t>ULISSE</a:t>
            </a:r>
            <a:r>
              <a:rPr lang="en-AU" sz="1600" dirty="0">
                <a:solidFill>
                  <a:srgbClr val="7030A0"/>
                </a:solidFill>
              </a:rPr>
              <a:t> </a:t>
            </a:r>
            <a:r>
              <a:rPr lang="en-AU" sz="1600" dirty="0"/>
              <a:t>is an ultracompact microwave discharge source producing protons for </a:t>
            </a:r>
            <a:r>
              <a:rPr lang="en-AU" sz="1600" dirty="0" err="1"/>
              <a:t>hadrontherapy</a:t>
            </a:r>
            <a:r>
              <a:rPr lang="en-AU" sz="1600" dirty="0"/>
              <a:t> (to be installed after the CS upgrade)</a:t>
            </a: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053DA163-568B-AA4D-B9AD-7171A02B068E}"/>
              </a:ext>
            </a:extLst>
          </p:cNvPr>
          <p:cNvSpPr/>
          <p:nvPr/>
        </p:nvSpPr>
        <p:spPr>
          <a:xfrm>
            <a:off x="1543791" y="-73659"/>
            <a:ext cx="1064820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Sources for LNS beams portfolio (2017-2020): </a:t>
            </a:r>
            <a:r>
              <a:rPr lang="en-AU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NESTOR for the TANDEM (noble gases, e.g. </a:t>
            </a:r>
            <a:r>
              <a:rPr lang="en-AU" sz="2800" b="1" dirty="0">
                <a:solidFill>
                  <a:srgbClr val="002060"/>
                </a:solidFill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He- beams</a:t>
            </a:r>
            <a:r>
              <a:rPr lang="en-AU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and ULISSE for the CS (protons)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23F70BF-2059-C943-AE4D-9B644B2763D5}"/>
              </a:ext>
            </a:extLst>
          </p:cNvPr>
          <p:cNvSpPr txBox="1"/>
          <p:nvPr/>
        </p:nvSpPr>
        <p:spPr>
          <a:xfrm>
            <a:off x="924859" y="3122242"/>
            <a:ext cx="1328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305FF3"/>
                </a:solidFill>
                <a:highlight>
                  <a:srgbClr val="00FF00"/>
                </a:highlight>
              </a:rPr>
              <a:t>NESTOR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51D530BB-175B-1B45-BADA-76215B2F5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88" y="60590"/>
            <a:ext cx="1399358" cy="70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5953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0FDD06AF-E36B-1149-9C90-B1F27AACB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5494" y="1079520"/>
            <a:ext cx="9919213" cy="560119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774B282D-AA35-9B47-B08F-04C64B625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88" y="60590"/>
            <a:ext cx="1399358" cy="70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4D2B487-9A90-0042-9570-79D05883CFD9}"/>
              </a:ext>
            </a:extLst>
          </p:cNvPr>
          <p:cNvSpPr txBox="1">
            <a:spLocks/>
          </p:cNvSpPr>
          <p:nvPr/>
        </p:nvSpPr>
        <p:spPr>
          <a:xfrm>
            <a:off x="3573883" y="-482136"/>
            <a:ext cx="8769350" cy="1344612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>
            <a:lvl1pPr algn="l" defTabSz="914400" rtl="0" eaLnBrk="1" latinLnBrk="0" hangingPunct="1">
              <a:lnSpc>
                <a:spcPct val="130000"/>
              </a:lnSpc>
              <a:spcBef>
                <a:spcPct val="0"/>
              </a:spcBef>
              <a:buNone/>
              <a:defRPr sz="32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2E29FD"/>
                </a:solidFill>
              </a:rPr>
              <a:t>ECR Ion Sources Setup</a:t>
            </a:r>
          </a:p>
        </p:txBody>
      </p:sp>
    </p:spTree>
    <p:extLst>
      <p:ext uri="{BB962C8B-B14F-4D97-AF65-F5344CB8AC3E}">
        <p14:creationId xmlns:p14="http://schemas.microsoft.com/office/powerpoint/2010/main" val="2633899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15"/>
          <p:cNvSpPr/>
          <p:nvPr/>
        </p:nvSpPr>
        <p:spPr>
          <a:xfrm>
            <a:off x="16549" y="1878669"/>
            <a:ext cx="1869369" cy="3421962"/>
          </a:xfrm>
          <a:prstGeom prst="rect">
            <a:avLst/>
          </a:prstGeom>
          <a:ln>
            <a:noFill/>
          </a:ln>
          <a:effectLst/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b="1" baseline="300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H, </a:t>
            </a:r>
            <a:r>
              <a:rPr lang="en-US" b="1" baseline="300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Li, </a:t>
            </a:r>
            <a:r>
              <a:rPr lang="en-US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b="1" baseline="300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Be, </a:t>
            </a:r>
            <a:r>
              <a:rPr lang="en-US" b="1" baseline="300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 </a:t>
            </a:r>
            <a:r>
              <a:rPr lang="en-US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b="1" baseline="300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C, </a:t>
            </a:r>
            <a:r>
              <a:rPr lang="en-US" b="1" baseline="300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en-US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b="1" baseline="300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en-US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O, </a:t>
            </a:r>
            <a:r>
              <a:rPr lang="en-US" b="1" baseline="300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en-US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O, </a:t>
            </a:r>
            <a:r>
              <a:rPr lang="en-US" b="1" baseline="300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b="1" baseline="300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en-US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Mg, </a:t>
            </a:r>
            <a:r>
              <a:rPr lang="en-US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b="1" baseline="300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r>
              <a:rPr lang="en-US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</a:p>
        </p:txBody>
      </p:sp>
      <p:sp>
        <p:nvSpPr>
          <p:cNvPr id="3" name="Rettangolo 2"/>
          <p:cNvSpPr/>
          <p:nvPr/>
        </p:nvSpPr>
        <p:spPr>
          <a:xfrm>
            <a:off x="1659069" y="1425753"/>
            <a:ext cx="2286000" cy="374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Si, </a:t>
            </a:r>
            <a:r>
              <a:rPr lang="en-US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b="1" baseline="300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r>
              <a:rPr lang="en-US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S, </a:t>
            </a:r>
            <a:r>
              <a:rPr lang="en-US" b="1" baseline="300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  <a:r>
              <a:rPr lang="en-US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Cl, </a:t>
            </a:r>
            <a:r>
              <a:rPr lang="en-US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b="1" baseline="300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en-US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Ni, </a:t>
            </a:r>
            <a:r>
              <a:rPr lang="en-US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b="1" baseline="300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  <a:r>
              <a:rPr lang="en-US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Cu, </a:t>
            </a:r>
            <a:r>
              <a:rPr lang="en-US" b="1" baseline="300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  <a:r>
              <a:rPr lang="en-US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b="1" baseline="300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</a:t>
            </a:r>
            <a:r>
              <a:rPr lang="en-US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93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Nb 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b="1" baseline="300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116</a:t>
            </a:r>
            <a:r>
              <a:rPr lang="en-US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Sn, </a:t>
            </a:r>
            <a:r>
              <a:rPr lang="en-US" b="1" baseline="300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</a:t>
            </a:r>
            <a:r>
              <a:rPr lang="en-US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127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b="1" baseline="300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</a:t>
            </a:r>
            <a:r>
              <a:rPr lang="en-US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</a:t>
            </a:r>
            <a:endParaRPr lang="it-IT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0" y="855682"/>
            <a:ext cx="3698257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it-IT" sz="3200" b="1" i="1" dirty="0">
                <a:solidFill>
                  <a:srgbClr val="000090"/>
                </a:solidFill>
              </a:rPr>
              <a:t>Tandem </a:t>
            </a:r>
            <a:r>
              <a:rPr lang="en-GB" sz="3200" b="1" i="1" dirty="0">
                <a:solidFill>
                  <a:srgbClr val="000090"/>
                </a:solidFill>
              </a:rPr>
              <a:t>Beam</a:t>
            </a:r>
            <a:r>
              <a:rPr lang="it-IT" sz="3200" b="1" i="1" dirty="0">
                <a:solidFill>
                  <a:srgbClr val="000090"/>
                </a:solidFill>
              </a:rPr>
              <a:t> Menu</a:t>
            </a:r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58B37960-BE71-449B-9A94-0BC3A003EA34}"/>
              </a:ext>
            </a:extLst>
          </p:cNvPr>
          <p:cNvSpPr/>
          <p:nvPr/>
        </p:nvSpPr>
        <p:spPr>
          <a:xfrm>
            <a:off x="718585" y="2509900"/>
            <a:ext cx="606361" cy="351119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47AFD58-177F-475C-863E-4AF183E02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4358" y="-30599"/>
            <a:ext cx="5457858" cy="362024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DC24459-C63E-4449-B443-EFFC3A01D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2154" y="3839849"/>
            <a:ext cx="5539710" cy="2732551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A1CE0FDF-2E95-4C98-BBEE-2BCB727AA074}"/>
              </a:ext>
            </a:extLst>
          </p:cNvPr>
          <p:cNvSpPr txBox="1"/>
          <p:nvPr/>
        </p:nvSpPr>
        <p:spPr>
          <a:xfrm>
            <a:off x="3374030" y="3390017"/>
            <a:ext cx="3841749" cy="129586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it-IT" b="1" dirty="0">
                <a:solidFill>
                  <a:srgbClr val="000090"/>
                </a:solidFill>
              </a:rPr>
              <a:t>Maximum High Voltage</a:t>
            </a:r>
            <a:r>
              <a:rPr lang="it-IT" b="1" baseline="-25000" dirty="0">
                <a:solidFill>
                  <a:srgbClr val="000090"/>
                </a:solidFill>
              </a:rPr>
              <a:t> </a:t>
            </a:r>
            <a:r>
              <a:rPr lang="it-IT" b="1" dirty="0">
                <a:solidFill>
                  <a:srgbClr val="000090"/>
                </a:solidFill>
              </a:rPr>
              <a:t> ≈ 13.5MV</a:t>
            </a:r>
          </a:p>
          <a:p>
            <a:pPr>
              <a:lnSpc>
                <a:spcPct val="150000"/>
              </a:lnSpc>
            </a:pPr>
            <a:r>
              <a:rPr lang="it-IT" b="1" dirty="0" err="1">
                <a:solidFill>
                  <a:srgbClr val="FF0000"/>
                </a:solidFill>
              </a:rPr>
              <a:t>Pelletron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charging</a:t>
            </a:r>
            <a:r>
              <a:rPr lang="it-IT" b="1" dirty="0">
                <a:solidFill>
                  <a:srgbClr val="FF0000"/>
                </a:solidFill>
              </a:rPr>
              <a:t> system</a:t>
            </a:r>
          </a:p>
          <a:p>
            <a:pPr>
              <a:lnSpc>
                <a:spcPct val="150000"/>
              </a:lnSpc>
            </a:pPr>
            <a:r>
              <a:rPr lang="it-IT" b="1" dirty="0">
                <a:solidFill>
                  <a:srgbClr val="000090"/>
                </a:solidFill>
              </a:rPr>
              <a:t>HV </a:t>
            </a:r>
            <a:r>
              <a:rPr lang="it-IT" b="1" dirty="0" err="1">
                <a:solidFill>
                  <a:srgbClr val="000090"/>
                </a:solidFill>
              </a:rPr>
              <a:t>stability</a:t>
            </a:r>
            <a:r>
              <a:rPr lang="it-IT" b="1" dirty="0">
                <a:solidFill>
                  <a:srgbClr val="000090"/>
                </a:solidFill>
              </a:rPr>
              <a:t> ≈ 10</a:t>
            </a:r>
            <a:r>
              <a:rPr lang="it-IT" b="1" baseline="30000" dirty="0">
                <a:solidFill>
                  <a:srgbClr val="000090"/>
                </a:solidFill>
              </a:rPr>
              <a:t>-4</a:t>
            </a:r>
            <a:endParaRPr lang="it-IT" b="1" baseline="30000" dirty="0">
              <a:solidFill>
                <a:srgbClr val="000090"/>
              </a:solidFill>
              <a:cs typeface="Calibri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53BCDC8-324C-4686-BAC3-67AF450D941E}"/>
              </a:ext>
            </a:extLst>
          </p:cNvPr>
          <p:cNvSpPr txBox="1"/>
          <p:nvPr/>
        </p:nvSpPr>
        <p:spPr>
          <a:xfrm>
            <a:off x="344652" y="6071074"/>
            <a:ext cx="3902074" cy="464871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Noble </a:t>
            </a:r>
            <a:r>
              <a:rPr kumimoji="0" lang="it-IT" sz="18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gases</a:t>
            </a:r>
            <a:r>
              <a:rPr kumimoji="0" lang="it-IT" sz="18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18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development</a:t>
            </a:r>
            <a:r>
              <a:rPr kumimoji="0" lang="it-IT" sz="18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progress</a:t>
            </a:r>
            <a:endParaRPr kumimoji="0" lang="it-IT" sz="1800" b="1" i="0" u="none" strike="noStrike" kern="1200" cap="none" spc="0" normalizeH="0" baseline="30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648ABD08-7D97-5144-A349-269317CAA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546" y="15442"/>
            <a:ext cx="1399358" cy="70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54226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14"/>
          <p:cNvSpPr txBox="1"/>
          <p:nvPr/>
        </p:nvSpPr>
        <p:spPr>
          <a:xfrm>
            <a:off x="3277531" y="439904"/>
            <a:ext cx="6474016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it-IT" sz="3200" b="1" i="1" dirty="0">
                <a:solidFill>
                  <a:srgbClr val="000090"/>
                </a:solidFill>
              </a:rPr>
              <a:t>Long </a:t>
            </a:r>
            <a:r>
              <a:rPr lang="it-IT" sz="3200" b="1" i="1" dirty="0" err="1">
                <a:solidFill>
                  <a:srgbClr val="000090"/>
                </a:solidFill>
              </a:rPr>
              <a:t>half</a:t>
            </a:r>
            <a:r>
              <a:rPr lang="it-IT" sz="3200" b="1" i="1" dirty="0">
                <a:solidFill>
                  <a:srgbClr val="000090"/>
                </a:solidFill>
              </a:rPr>
              <a:t>-life </a:t>
            </a:r>
            <a:r>
              <a:rPr lang="it-IT" sz="3200" b="1" i="1" dirty="0" err="1">
                <a:solidFill>
                  <a:srgbClr val="000090"/>
                </a:solidFill>
              </a:rPr>
              <a:t>isotopes</a:t>
            </a:r>
            <a:r>
              <a:rPr lang="it-IT" sz="3200" b="1" i="1" dirty="0">
                <a:solidFill>
                  <a:srgbClr val="000090"/>
                </a:solidFill>
              </a:rPr>
              <a:t> in batch-mode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FBBA1463-4F0F-4D4A-9883-F954377F54A2}"/>
              </a:ext>
            </a:extLst>
          </p:cNvPr>
          <p:cNvSpPr txBox="1"/>
          <p:nvPr/>
        </p:nvSpPr>
        <p:spPr>
          <a:xfrm>
            <a:off x="2381838" y="2684665"/>
            <a:ext cx="3697848" cy="1354217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i="1" dirty="0">
                <a:solidFill>
                  <a:srgbClr val="FF0000"/>
                </a:solidFill>
              </a:rPr>
              <a:t>@ 47 MeV</a:t>
            </a:r>
          </a:p>
          <a:p>
            <a:pPr>
              <a:lnSpc>
                <a:spcPct val="150000"/>
              </a:lnSpc>
            </a:pPr>
            <a:r>
              <a:rPr lang="en-GB" sz="2000" b="1" i="1" dirty="0">
                <a:solidFill>
                  <a:srgbClr val="000090"/>
                </a:solidFill>
              </a:rPr>
              <a:t>I</a:t>
            </a:r>
            <a:r>
              <a:rPr lang="en-GB" sz="2000" b="1" i="1" dirty="0">
                <a:solidFill>
                  <a:srgbClr val="000090"/>
                </a:solidFill>
                <a:latin typeface="ＭＳ ゴシック"/>
                <a:ea typeface="ＭＳ ゴシック"/>
                <a:cs typeface="ＭＳ ゴシック"/>
              </a:rPr>
              <a:t>≈</a:t>
            </a:r>
            <a:r>
              <a:rPr lang="en-GB" sz="2000" b="1" i="1" dirty="0">
                <a:solidFill>
                  <a:srgbClr val="000090"/>
                </a:solidFill>
              </a:rPr>
              <a:t>10 </a:t>
            </a:r>
            <a:r>
              <a:rPr lang="en-GB" sz="2000" b="1" i="1" dirty="0" err="1">
                <a:solidFill>
                  <a:srgbClr val="000090"/>
                </a:solidFill>
              </a:rPr>
              <a:t>nA</a:t>
            </a:r>
            <a:r>
              <a:rPr lang="en-GB" sz="2000" b="1" i="1" dirty="0">
                <a:solidFill>
                  <a:srgbClr val="000090"/>
                </a:solidFill>
              </a:rPr>
              <a:t> for a few days</a:t>
            </a:r>
          </a:p>
          <a:p>
            <a:pPr>
              <a:lnSpc>
                <a:spcPct val="150000"/>
              </a:lnSpc>
            </a:pPr>
            <a:r>
              <a:rPr lang="en-GB" sz="1600" i="1" dirty="0">
                <a:solidFill>
                  <a:srgbClr val="002060"/>
                </a:solidFill>
              </a:rPr>
              <a:t> Contamination of </a:t>
            </a:r>
            <a:r>
              <a:rPr lang="en-GB" sz="1600" i="1" baseline="30000" dirty="0">
                <a:solidFill>
                  <a:srgbClr val="002060"/>
                </a:solidFill>
              </a:rPr>
              <a:t>10</a:t>
            </a:r>
            <a:r>
              <a:rPr lang="en-GB" sz="1600" i="1" dirty="0">
                <a:solidFill>
                  <a:srgbClr val="002060"/>
                </a:solidFill>
              </a:rPr>
              <a:t>B≈0.1%</a:t>
            </a:r>
          </a:p>
        </p:txBody>
      </p:sp>
      <p:sp>
        <p:nvSpPr>
          <p:cNvPr id="19" name="TextBox 6">
            <a:extLst>
              <a:ext uri="{FF2B5EF4-FFF2-40B4-BE49-F238E27FC236}">
                <a16:creationId xmlns:a16="http://schemas.microsoft.com/office/drawing/2014/main" id="{75F91C2C-D5FE-4B11-89E1-0A988605B556}"/>
              </a:ext>
            </a:extLst>
          </p:cNvPr>
          <p:cNvSpPr txBox="1"/>
          <p:nvPr/>
        </p:nvSpPr>
        <p:spPr>
          <a:xfrm>
            <a:off x="536170" y="1024679"/>
            <a:ext cx="11119660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000" b="1" baseline="30000" dirty="0">
                <a:solidFill>
                  <a:srgbClr val="FF0000"/>
                </a:solidFill>
              </a:rPr>
              <a:t>10</a:t>
            </a:r>
            <a:r>
              <a:rPr lang="it-IT" sz="2000" b="1" dirty="0">
                <a:solidFill>
                  <a:srgbClr val="F10101"/>
                </a:solidFill>
              </a:rPr>
              <a:t>Be</a:t>
            </a:r>
            <a:r>
              <a:rPr lang="it-IT" sz="2000" b="1" dirty="0">
                <a:solidFill>
                  <a:srgbClr val="000090"/>
                </a:solidFill>
              </a:rPr>
              <a:t> (</a:t>
            </a:r>
            <a:r>
              <a:rPr lang="en-GB" sz="2000" b="1" i="1" dirty="0">
                <a:solidFill>
                  <a:srgbClr val="000090"/>
                </a:solidFill>
              </a:rPr>
              <a:t>T</a:t>
            </a:r>
            <a:r>
              <a:rPr lang="en-GB" sz="2000" b="1" i="1" baseline="-25000" dirty="0">
                <a:solidFill>
                  <a:srgbClr val="000090"/>
                </a:solidFill>
              </a:rPr>
              <a:t>1/2 </a:t>
            </a:r>
            <a:r>
              <a:rPr lang="en-GB" sz="2000" b="1" i="1" dirty="0">
                <a:solidFill>
                  <a:srgbClr val="000090"/>
                </a:solidFill>
              </a:rPr>
              <a:t>= 1.39×10</a:t>
            </a:r>
            <a:r>
              <a:rPr lang="en-GB" sz="2000" b="1" i="1" baseline="30000" dirty="0">
                <a:solidFill>
                  <a:srgbClr val="000090"/>
                </a:solidFill>
              </a:rPr>
              <a:t>6</a:t>
            </a:r>
            <a:r>
              <a:rPr lang="en-GB" sz="2000" b="1" i="1" dirty="0">
                <a:solidFill>
                  <a:srgbClr val="000090"/>
                </a:solidFill>
              </a:rPr>
              <a:t> y)</a:t>
            </a:r>
            <a:r>
              <a:rPr lang="en-GB" sz="2000" i="1" dirty="0">
                <a:solidFill>
                  <a:srgbClr val="000090"/>
                </a:solidFill>
              </a:rPr>
              <a:t> Tandem </a:t>
            </a:r>
            <a:r>
              <a:rPr lang="it-IT" sz="2000" dirty="0" err="1">
                <a:solidFill>
                  <a:srgbClr val="000090"/>
                </a:solidFill>
              </a:rPr>
              <a:t>beam</a:t>
            </a:r>
            <a:r>
              <a:rPr lang="it-IT" sz="2000" dirty="0">
                <a:solidFill>
                  <a:srgbClr val="000090"/>
                </a:solidFill>
              </a:rPr>
              <a:t> </a:t>
            </a:r>
            <a:r>
              <a:rPr lang="it-IT" sz="2000" dirty="0" err="1">
                <a:solidFill>
                  <a:srgbClr val="000090"/>
                </a:solidFill>
              </a:rPr>
              <a:t>has</a:t>
            </a:r>
            <a:r>
              <a:rPr lang="it-IT" sz="2000" dirty="0">
                <a:solidFill>
                  <a:srgbClr val="000090"/>
                </a:solidFill>
              </a:rPr>
              <a:t> </a:t>
            </a:r>
            <a:r>
              <a:rPr lang="it-IT" sz="2000" dirty="0" err="1">
                <a:solidFill>
                  <a:srgbClr val="000090"/>
                </a:solidFill>
              </a:rPr>
              <a:t>been</a:t>
            </a:r>
            <a:r>
              <a:rPr lang="it-IT" sz="2000" dirty="0">
                <a:solidFill>
                  <a:srgbClr val="000090"/>
                </a:solidFill>
              </a:rPr>
              <a:t> </a:t>
            </a:r>
            <a:r>
              <a:rPr lang="it-IT" sz="2000" dirty="0" err="1">
                <a:solidFill>
                  <a:srgbClr val="000090"/>
                </a:solidFill>
              </a:rPr>
              <a:t>produced</a:t>
            </a:r>
            <a:r>
              <a:rPr lang="it-IT" sz="2000" dirty="0">
                <a:solidFill>
                  <a:srgbClr val="000090"/>
                </a:solidFill>
              </a:rPr>
              <a:t> in batch-mode, in </a:t>
            </a:r>
            <a:r>
              <a:rPr lang="it-IT" sz="2000" dirty="0" err="1">
                <a:solidFill>
                  <a:srgbClr val="000090"/>
                </a:solidFill>
              </a:rPr>
              <a:t>collaboration</a:t>
            </a:r>
            <a:r>
              <a:rPr lang="it-IT" sz="2000" dirty="0">
                <a:solidFill>
                  <a:srgbClr val="000090"/>
                </a:solidFill>
              </a:rPr>
              <a:t> with PSI (Zurich)</a:t>
            </a:r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1BD8B6B9-59D0-4F93-BA9E-27A5C308C18F}"/>
              </a:ext>
            </a:extLst>
          </p:cNvPr>
          <p:cNvGrpSpPr/>
          <p:nvPr/>
        </p:nvGrpSpPr>
        <p:grpSpPr>
          <a:xfrm>
            <a:off x="7088056" y="2378422"/>
            <a:ext cx="4745858" cy="4616251"/>
            <a:chOff x="3675000" y="1835381"/>
            <a:chExt cx="3633982" cy="2912622"/>
          </a:xfrm>
        </p:grpSpPr>
        <p:grpSp>
          <p:nvGrpSpPr>
            <p:cNvPr id="21" name="Group 24">
              <a:extLst>
                <a:ext uri="{FF2B5EF4-FFF2-40B4-BE49-F238E27FC236}">
                  <a16:creationId xmlns:a16="http://schemas.microsoft.com/office/drawing/2014/main" id="{5CDA0859-1468-4FB2-8034-30D66D987139}"/>
                </a:ext>
              </a:extLst>
            </p:cNvPr>
            <p:cNvGrpSpPr/>
            <p:nvPr/>
          </p:nvGrpSpPr>
          <p:grpSpPr>
            <a:xfrm>
              <a:off x="3675000" y="1835381"/>
              <a:ext cx="3633982" cy="2912622"/>
              <a:chOff x="5112941" y="1693672"/>
              <a:chExt cx="3552165" cy="3204795"/>
            </a:xfrm>
          </p:grpSpPr>
          <p:pic>
            <p:nvPicPr>
              <p:cNvPr id="23" name="Picture 10">
                <a:extLst>
                  <a:ext uri="{FF2B5EF4-FFF2-40B4-BE49-F238E27FC236}">
                    <a16:creationId xmlns:a16="http://schemas.microsoft.com/office/drawing/2014/main" id="{4FE7FD6B-5E21-4788-A2F0-43E2A51AAB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28540" y="1693672"/>
                <a:ext cx="3236566" cy="2943868"/>
              </a:xfrm>
              <a:prstGeom prst="rect">
                <a:avLst/>
              </a:prstGeom>
            </p:spPr>
          </p:pic>
          <p:sp>
            <p:nvSpPr>
              <p:cNvPr id="24" name="Oval 11">
                <a:extLst>
                  <a:ext uri="{FF2B5EF4-FFF2-40B4-BE49-F238E27FC236}">
                    <a16:creationId xmlns:a16="http://schemas.microsoft.com/office/drawing/2014/main" id="{C73BC10D-4E8F-45AA-8517-1F4D060CDEDC}"/>
                  </a:ext>
                </a:extLst>
              </p:cNvPr>
              <p:cNvSpPr/>
              <p:nvPr/>
            </p:nvSpPr>
            <p:spPr>
              <a:xfrm>
                <a:off x="6959600" y="2726267"/>
                <a:ext cx="338667" cy="5588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Oval 13">
                <a:extLst>
                  <a:ext uri="{FF2B5EF4-FFF2-40B4-BE49-F238E27FC236}">
                    <a16:creationId xmlns:a16="http://schemas.microsoft.com/office/drawing/2014/main" id="{3CB29EB0-5E36-4616-B23C-5E6B2BFCF012}"/>
                  </a:ext>
                </a:extLst>
              </p:cNvPr>
              <p:cNvSpPr/>
              <p:nvPr/>
            </p:nvSpPr>
            <p:spPr>
              <a:xfrm>
                <a:off x="6908792" y="1913461"/>
                <a:ext cx="338667" cy="5588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TextBox 14">
                <a:extLst>
                  <a:ext uri="{FF2B5EF4-FFF2-40B4-BE49-F238E27FC236}">
                    <a16:creationId xmlns:a16="http://schemas.microsoft.com/office/drawing/2014/main" id="{BCD48D48-21FD-4DEA-9D71-5E4697762C23}"/>
                  </a:ext>
                </a:extLst>
              </p:cNvPr>
              <p:cNvSpPr txBox="1"/>
              <p:nvPr/>
            </p:nvSpPr>
            <p:spPr>
              <a:xfrm>
                <a:off x="7167657" y="1913461"/>
                <a:ext cx="867000" cy="3392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baseline="30000" dirty="0"/>
                  <a:t>10</a:t>
                </a:r>
                <a:r>
                  <a:rPr lang="en-GB" sz="2000" dirty="0"/>
                  <a:t>B</a:t>
                </a:r>
                <a:r>
                  <a:rPr lang="en-GB" sz="2000"/>
                  <a:t>≈0.1%</a:t>
                </a:r>
                <a:endParaRPr lang="en-GB" sz="2000" dirty="0"/>
              </a:p>
            </p:txBody>
          </p:sp>
          <p:sp>
            <p:nvSpPr>
              <p:cNvPr id="27" name="TextBox 21">
                <a:extLst>
                  <a:ext uri="{FF2B5EF4-FFF2-40B4-BE49-F238E27FC236}">
                    <a16:creationId xmlns:a16="http://schemas.microsoft.com/office/drawing/2014/main" id="{66EDE948-0840-4DE2-8502-BC7BE8BC0831}"/>
                  </a:ext>
                </a:extLst>
              </p:cNvPr>
              <p:cNvSpPr txBox="1"/>
              <p:nvPr/>
            </p:nvSpPr>
            <p:spPr>
              <a:xfrm>
                <a:off x="7253974" y="2756360"/>
                <a:ext cx="479048" cy="3392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baseline="30000" dirty="0"/>
                  <a:t>10</a:t>
                </a:r>
                <a:r>
                  <a:rPr lang="en-GB" sz="2000" dirty="0"/>
                  <a:t>Be</a:t>
                </a:r>
              </a:p>
            </p:txBody>
          </p:sp>
          <p:sp>
            <p:nvSpPr>
              <p:cNvPr id="28" name="TextBox 22">
                <a:extLst>
                  <a:ext uri="{FF2B5EF4-FFF2-40B4-BE49-F238E27FC236}">
                    <a16:creationId xmlns:a16="http://schemas.microsoft.com/office/drawing/2014/main" id="{625C8511-3E13-4FD3-949A-AE4F67186812}"/>
                  </a:ext>
                </a:extLst>
              </p:cNvPr>
              <p:cNvSpPr txBox="1"/>
              <p:nvPr/>
            </p:nvSpPr>
            <p:spPr>
              <a:xfrm rot="16200000">
                <a:off x="4950032" y="1977730"/>
                <a:ext cx="561535" cy="2357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err="1">
                    <a:latin typeface="Symbol" charset="2"/>
                    <a:cs typeface="Symbol" charset="2"/>
                  </a:rPr>
                  <a:t>D</a:t>
                </a:r>
                <a:r>
                  <a:rPr lang="en-GB" sz="1400" dirty="0" err="1"/>
                  <a:t>E(ch</a:t>
                </a:r>
                <a:r>
                  <a:rPr lang="en-GB" sz="1400" dirty="0"/>
                  <a:t>)</a:t>
                </a:r>
              </a:p>
            </p:txBody>
          </p:sp>
          <p:sp>
            <p:nvSpPr>
              <p:cNvPr id="29" name="TextBox 23">
                <a:extLst>
                  <a:ext uri="{FF2B5EF4-FFF2-40B4-BE49-F238E27FC236}">
                    <a16:creationId xmlns:a16="http://schemas.microsoft.com/office/drawing/2014/main" id="{9C45D6EC-3B44-405F-AFF5-087AA94A0140}"/>
                  </a:ext>
                </a:extLst>
              </p:cNvPr>
              <p:cNvSpPr txBox="1"/>
              <p:nvPr/>
            </p:nvSpPr>
            <p:spPr>
              <a:xfrm>
                <a:off x="7936818" y="4637540"/>
                <a:ext cx="453266" cy="2609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/>
                  <a:t>E (</a:t>
                </a:r>
                <a:r>
                  <a:rPr lang="en-GB" sz="1400" dirty="0" err="1"/>
                  <a:t>ch</a:t>
                </a:r>
                <a:r>
                  <a:rPr lang="en-GB" sz="1400" dirty="0"/>
                  <a:t>)</a:t>
                </a:r>
              </a:p>
            </p:txBody>
          </p:sp>
        </p:grpSp>
        <p:pic>
          <p:nvPicPr>
            <p:cNvPr id="22" name="Picture 2" descr="Risultati immagini per stamp">
              <a:extLst>
                <a:ext uri="{FF2B5EF4-FFF2-40B4-BE49-F238E27FC236}">
                  <a16:creationId xmlns:a16="http://schemas.microsoft.com/office/drawing/2014/main" id="{7A5F101A-F1A4-4FCD-BEB6-5E598AF830B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017423" y="3173122"/>
              <a:ext cx="902181" cy="10688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TextBox 6">
            <a:extLst>
              <a:ext uri="{FF2B5EF4-FFF2-40B4-BE49-F238E27FC236}">
                <a16:creationId xmlns:a16="http://schemas.microsoft.com/office/drawing/2014/main" id="{733275A9-7688-4578-BB5D-0C085AFFE68B}"/>
              </a:ext>
            </a:extLst>
          </p:cNvPr>
          <p:cNvSpPr txBox="1"/>
          <p:nvPr/>
        </p:nvSpPr>
        <p:spPr>
          <a:xfrm>
            <a:off x="1946920" y="5415412"/>
            <a:ext cx="4740487" cy="50629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000" b="1" dirty="0">
                <a:solidFill>
                  <a:srgbClr val="000090"/>
                </a:solidFill>
              </a:rPr>
              <a:t>Next </a:t>
            </a:r>
            <a:r>
              <a:rPr lang="it-IT" sz="2000" b="1" dirty="0" err="1">
                <a:solidFill>
                  <a:srgbClr val="000090"/>
                </a:solidFill>
              </a:rPr>
              <a:t>possible</a:t>
            </a:r>
            <a:r>
              <a:rPr lang="it-IT" sz="2000" b="1" dirty="0">
                <a:solidFill>
                  <a:srgbClr val="000090"/>
                </a:solidFill>
              </a:rPr>
              <a:t> </a:t>
            </a:r>
            <a:r>
              <a:rPr lang="it-IT" sz="2000" b="1" dirty="0" err="1">
                <a:solidFill>
                  <a:srgbClr val="000090"/>
                </a:solidFill>
              </a:rPr>
              <a:t>beam</a:t>
            </a:r>
            <a:r>
              <a:rPr lang="it-IT" sz="2000" b="1" dirty="0">
                <a:solidFill>
                  <a:srgbClr val="000090"/>
                </a:solidFill>
              </a:rPr>
              <a:t>: </a:t>
            </a:r>
            <a:r>
              <a:rPr lang="it-IT" sz="2000" b="1" baseline="30000" dirty="0">
                <a:solidFill>
                  <a:srgbClr val="FF0000"/>
                </a:solidFill>
              </a:rPr>
              <a:t>26</a:t>
            </a:r>
            <a:r>
              <a:rPr lang="it-IT" sz="2000" b="1" dirty="0">
                <a:solidFill>
                  <a:srgbClr val="F10101"/>
                </a:solidFill>
              </a:rPr>
              <a:t>Al</a:t>
            </a:r>
            <a:r>
              <a:rPr lang="it-IT" sz="2000" b="1" dirty="0">
                <a:solidFill>
                  <a:srgbClr val="000090"/>
                </a:solidFill>
              </a:rPr>
              <a:t> (</a:t>
            </a:r>
            <a:r>
              <a:rPr lang="en-GB" sz="2000" b="1" i="1" dirty="0">
                <a:solidFill>
                  <a:srgbClr val="000090"/>
                </a:solidFill>
              </a:rPr>
              <a:t>T</a:t>
            </a:r>
            <a:r>
              <a:rPr lang="en-GB" sz="2000" b="1" i="1" baseline="-25000" dirty="0">
                <a:solidFill>
                  <a:srgbClr val="000090"/>
                </a:solidFill>
              </a:rPr>
              <a:t>1/2</a:t>
            </a:r>
            <a:r>
              <a:rPr lang="en-GB" sz="2000" b="1" i="1" dirty="0">
                <a:solidFill>
                  <a:srgbClr val="000090"/>
                </a:solidFill>
              </a:rPr>
              <a:t>=7.17×10</a:t>
            </a:r>
            <a:r>
              <a:rPr lang="en-GB" sz="2000" b="1" i="1" baseline="30000" dirty="0">
                <a:solidFill>
                  <a:srgbClr val="000090"/>
                </a:solidFill>
              </a:rPr>
              <a:t>5</a:t>
            </a:r>
            <a:r>
              <a:rPr lang="en-GB" sz="2000" b="1" i="1" dirty="0">
                <a:solidFill>
                  <a:srgbClr val="000090"/>
                </a:solidFill>
              </a:rPr>
              <a:t> y)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645A8D6D-F3FA-4366-BDC1-45BA265A25C1}"/>
              </a:ext>
            </a:extLst>
          </p:cNvPr>
          <p:cNvSpPr txBox="1"/>
          <p:nvPr/>
        </p:nvSpPr>
        <p:spPr>
          <a:xfrm>
            <a:off x="1252274" y="4593738"/>
            <a:ext cx="6278369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b="1" dirty="0">
                <a:solidFill>
                  <a:srgbClr val="002060"/>
                </a:solidFill>
              </a:rPr>
              <a:t>Batch-mode beam </a:t>
            </a:r>
            <a:r>
              <a:rPr lang="it-IT" b="1" dirty="0" err="1">
                <a:solidFill>
                  <a:srgbClr val="002060"/>
                </a:solidFill>
              </a:rPr>
              <a:t>development</a:t>
            </a:r>
            <a:r>
              <a:rPr lang="it-IT" b="1" dirty="0">
                <a:solidFill>
                  <a:srgbClr val="002060"/>
                </a:solidFill>
              </a:rPr>
              <a:t> is </a:t>
            </a:r>
            <a:r>
              <a:rPr lang="it-IT" b="1" dirty="0" err="1">
                <a:solidFill>
                  <a:srgbClr val="002060"/>
                </a:solidFill>
              </a:rPr>
              <a:t>foreseen</a:t>
            </a:r>
            <a:r>
              <a:rPr lang="it-IT" b="1" dirty="0">
                <a:solidFill>
                  <a:srgbClr val="002060"/>
                </a:solidFill>
              </a:rPr>
              <a:t> for the </a:t>
            </a:r>
            <a:r>
              <a:rPr lang="it-IT" b="1" dirty="0" err="1">
                <a:solidFill>
                  <a:srgbClr val="002060"/>
                </a:solidFill>
              </a:rPr>
              <a:t>next</a:t>
            </a:r>
            <a:r>
              <a:rPr lang="it-IT" b="1" dirty="0">
                <a:solidFill>
                  <a:srgbClr val="002060"/>
                </a:solidFill>
              </a:rPr>
              <a:t> </a:t>
            </a:r>
            <a:r>
              <a:rPr lang="it-IT" b="1" dirty="0" err="1">
                <a:solidFill>
                  <a:srgbClr val="002060"/>
                </a:solidFill>
              </a:rPr>
              <a:t>years</a:t>
            </a:r>
            <a:endParaRPr lang="it-IT" b="1" dirty="0">
              <a:solidFill>
                <a:srgbClr val="002060"/>
              </a:solidFill>
            </a:endParaRP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FF392FAA-7036-0A43-8AA0-397279A51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88" y="60590"/>
            <a:ext cx="1399358" cy="70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08272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452695FE-30A4-3047-9942-F14AC1E0B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6773" y="1158389"/>
            <a:ext cx="4232322" cy="3174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86741597-A2A4-AF44-8F72-958C0C545D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1435" y="615841"/>
            <a:ext cx="3853198" cy="1085096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D82F0DF7-C658-404A-97F0-CEA54C3FF0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524883" y="374202"/>
            <a:ext cx="1106302" cy="3853198"/>
          </a:xfrm>
          <a:prstGeom prst="rect">
            <a:avLst/>
          </a:prstGeom>
        </p:spPr>
      </p:pic>
      <p:pic>
        <p:nvPicPr>
          <p:cNvPr id="14" name="Immagine 13" descr="Immagine che contiene interni, parete, scrivania, ufficio&#10;&#10;Descrizione generata automaticamente">
            <a:extLst>
              <a:ext uri="{FF2B5EF4-FFF2-40B4-BE49-F238E27FC236}">
                <a16:creationId xmlns:a16="http://schemas.microsoft.com/office/drawing/2014/main" id="{4A85CAD7-8DA3-824F-9CFC-103A157D593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5934" y="4378839"/>
            <a:ext cx="3211773" cy="2408830"/>
          </a:xfrm>
          <a:prstGeom prst="rect">
            <a:avLst/>
          </a:prstGeom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id="{FE5341AA-F7A0-2342-9493-A7C33B7FA7F6}"/>
              </a:ext>
            </a:extLst>
          </p:cNvPr>
          <p:cNvSpPr/>
          <p:nvPr/>
        </p:nvSpPr>
        <p:spPr>
          <a:xfrm>
            <a:off x="136363" y="1159998"/>
            <a:ext cx="3661360" cy="5509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AU" sz="1600" b="1" i="1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Helvetica" pitchFamily="2" charset="0"/>
              </a:rPr>
              <a:t>SERSE REVAMPING</a:t>
            </a:r>
          </a:p>
          <a:p>
            <a:endParaRPr lang="en-AU" sz="1600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b="1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New plasma chamber and insulations</a:t>
            </a:r>
            <a:r>
              <a:rPr lang="en-AU" sz="1600" dirty="0">
                <a:solidFill>
                  <a:srgbClr val="000000"/>
                </a:solidFill>
                <a:latin typeface="Helvetica" pitchFamily="2" charset="0"/>
              </a:rPr>
              <a:t>: commissioning ok in view of </a:t>
            </a:r>
            <a:r>
              <a:rPr lang="en-AU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CS upgraded;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600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b="1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Control system: </a:t>
            </a:r>
            <a:r>
              <a:rPr lang="en-AU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renewed 100%;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600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New </a:t>
            </a:r>
            <a:r>
              <a:rPr lang="en-AU" sz="1600" b="1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gas-injection-system</a:t>
            </a:r>
            <a:r>
              <a:rPr lang="en-AU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, minimizing "beam-switch-time” for rare gases and isotopes (</a:t>
            </a:r>
            <a:r>
              <a:rPr lang="en-AU" sz="1600" dirty="0">
                <a:solidFill>
                  <a:srgbClr val="000000"/>
                </a:solidFill>
                <a:latin typeface="Helvetica" pitchFamily="2" charset="0"/>
              </a:rPr>
              <a:t>also useful for ASIF irradiation facility)</a:t>
            </a:r>
            <a:r>
              <a:rPr lang="en-AU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600" dirty="0">
              <a:solidFill>
                <a:srgbClr val="000000"/>
              </a:solidFill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/>
              <a:t>Commissioning phase-1 in 2020: around </a:t>
            </a:r>
            <a:r>
              <a:rPr lang="en-AU" sz="1600" b="1" dirty="0">
                <a:solidFill>
                  <a:srgbClr val="FF0000"/>
                </a:solidFill>
              </a:rPr>
              <a:t>330 </a:t>
            </a:r>
            <a:r>
              <a:rPr lang="en-AU" sz="1600" b="1" dirty="0" err="1">
                <a:solidFill>
                  <a:srgbClr val="FF0000"/>
                </a:solidFill>
              </a:rPr>
              <a:t>μA</a:t>
            </a:r>
            <a:r>
              <a:rPr lang="en-AU" sz="1600" b="1" dirty="0">
                <a:solidFill>
                  <a:srgbClr val="FF0000"/>
                </a:solidFill>
              </a:rPr>
              <a:t> O6+ output current at 30 kV (</a:t>
            </a:r>
            <a:r>
              <a:rPr lang="en-AU" sz="1600" dirty="0"/>
              <a:t>CS-upgraded requirement: 400 </a:t>
            </a:r>
            <a:r>
              <a:rPr lang="en-AU" sz="1600" dirty="0" err="1"/>
              <a:t>uA</a:t>
            </a:r>
            <a:r>
              <a:rPr lang="en-AU" sz="1600" dirty="0"/>
              <a:t> at 30 kV)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>
                <a:highlight>
                  <a:srgbClr val="00FF00"/>
                </a:highlight>
              </a:rPr>
              <a:t>Now a cost-benefit analysis is ongoing to manage major maintenance issues on the cryo-systems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F320AECB-D287-ED43-9739-90CEFF1AFB2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303"/>
          <a:stretch/>
        </p:blipFill>
        <p:spPr>
          <a:xfrm>
            <a:off x="8803980" y="2641470"/>
            <a:ext cx="3200653" cy="419854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2166865-FE55-0542-9740-AACAC463EE24}"/>
              </a:ext>
            </a:extLst>
          </p:cNvPr>
          <p:cNvSpPr txBox="1"/>
          <p:nvPr/>
        </p:nvSpPr>
        <p:spPr>
          <a:xfrm>
            <a:off x="9006684" y="5841355"/>
            <a:ext cx="21426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Rare isotopes of Ca, Zn, Sn beams 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4D3D367-F599-7E42-B5FD-10DFCCB909DC}"/>
              </a:ext>
            </a:extLst>
          </p:cNvPr>
          <p:cNvSpPr txBox="1"/>
          <p:nvPr/>
        </p:nvSpPr>
        <p:spPr>
          <a:xfrm>
            <a:off x="10854283" y="2799284"/>
            <a:ext cx="1267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305FF3"/>
                </a:solidFill>
              </a:rPr>
              <a:t>CAESAR upgrade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7ADBA126-AF81-4C4A-A5A0-6E1135D7AC15}"/>
              </a:ext>
            </a:extLst>
          </p:cNvPr>
          <p:cNvSpPr/>
          <p:nvPr/>
        </p:nvSpPr>
        <p:spPr>
          <a:xfrm>
            <a:off x="1500216" y="59881"/>
            <a:ext cx="103988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800" b="1" dirty="0">
                <a:solidFill>
                  <a:srgbClr val="2E29F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Upgrade of existing sources </a:t>
            </a:r>
            <a:r>
              <a:rPr lang="en-AU" sz="2800" b="1" dirty="0">
                <a:solidFill>
                  <a:srgbClr val="2E29FD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SERSE and CAESAR </a:t>
            </a:r>
            <a:r>
              <a:rPr lang="en-AU" sz="2800" b="1" dirty="0">
                <a:solidFill>
                  <a:srgbClr val="2E29F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(2017-2020): </a:t>
            </a:r>
            <a:r>
              <a:rPr lang="en-AU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rare isotopes for international collaborations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96DAB82-E736-BB47-9507-942117F0935C}"/>
              </a:ext>
            </a:extLst>
          </p:cNvPr>
          <p:cNvSpPr txBox="1"/>
          <p:nvPr/>
        </p:nvSpPr>
        <p:spPr>
          <a:xfrm>
            <a:off x="3987902" y="4378839"/>
            <a:ext cx="12679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C00000"/>
                </a:solidFill>
              </a:rPr>
              <a:t>The SERSE ECR ion source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6B744E4-0795-B34A-930E-858E100CDA02}"/>
              </a:ext>
            </a:extLst>
          </p:cNvPr>
          <p:cNvSpPr txBox="1"/>
          <p:nvPr/>
        </p:nvSpPr>
        <p:spPr>
          <a:xfrm>
            <a:off x="11045952" y="1616653"/>
            <a:ext cx="1052364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002060"/>
                </a:solidFill>
              </a:rPr>
              <a:t>Vaporizing ovens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63B32030-F060-440C-86F8-DAE5E819AAAD}"/>
                  </a:ext>
                </a:extLst>
              </p14:cNvPr>
              <p14:cNvContentPartPr/>
              <p14:nvPr/>
            </p14:nvContentPartPr>
            <p14:xfrm>
              <a:off x="13744907" y="3067050"/>
              <a:ext cx="361950" cy="2305050"/>
            </p14:xfrm>
          </p:contentPart>
        </mc:Choice>
        <mc:Fallback xmlns=""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63B32030-F060-440C-86F8-DAE5E819AAA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727094" y="3049087"/>
                <a:ext cx="397219" cy="23406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4" name="Input penna 3">
                <a:extLst>
                  <a:ext uri="{FF2B5EF4-FFF2-40B4-BE49-F238E27FC236}">
                    <a16:creationId xmlns:a16="http://schemas.microsoft.com/office/drawing/2014/main" id="{1C095B44-7937-4FEF-9A50-ECA180DC9CE7}"/>
                  </a:ext>
                </a:extLst>
              </p14:cNvPr>
              <p14:cNvContentPartPr/>
              <p14:nvPr/>
            </p14:nvContentPartPr>
            <p14:xfrm>
              <a:off x="-1604682" y="1829920"/>
              <a:ext cx="19050" cy="19050"/>
            </p14:xfrm>
          </p:contentPart>
        </mc:Choice>
        <mc:Fallback xmlns="">
          <p:pic>
            <p:nvPicPr>
              <p:cNvPr id="4" name="Input penna 3">
                <a:extLst>
                  <a:ext uri="{FF2B5EF4-FFF2-40B4-BE49-F238E27FC236}">
                    <a16:creationId xmlns:a16="http://schemas.microsoft.com/office/drawing/2014/main" id="{1C095B44-7937-4FEF-9A50-ECA180DC9CE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-2538132" y="1743329"/>
                <a:ext cx="1905000" cy="190500"/>
              </a:xfrm>
              <a:prstGeom prst="rect">
                <a:avLst/>
              </a:prstGeom>
            </p:spPr>
          </p:pic>
        </mc:Fallback>
      </mc:AlternateContent>
      <p:pic>
        <p:nvPicPr>
          <p:cNvPr id="18" name="Picture 2">
            <a:extLst>
              <a:ext uri="{FF2B5EF4-FFF2-40B4-BE49-F238E27FC236}">
                <a16:creationId xmlns:a16="http://schemas.microsoft.com/office/drawing/2014/main" id="{E9F68A08-639C-144B-A5DF-EDC2C4CDC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88" y="60590"/>
            <a:ext cx="1399358" cy="70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49248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6484302" y="1536172"/>
            <a:ext cx="2611760" cy="449238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it-IT" b="1" baseline="30000" dirty="0">
                <a:solidFill>
                  <a:srgbClr val="FF0000"/>
                </a:solidFill>
                <a:latin typeface="Times New Roman" pitchFamily="18" charset="0"/>
              </a:rPr>
              <a:t>A</a:t>
            </a:r>
            <a:r>
              <a:rPr lang="it-IT" b="1" dirty="0">
                <a:solidFill>
                  <a:srgbClr val="FF0000"/>
                </a:solidFill>
                <a:latin typeface="Times New Roman" pitchFamily="18" charset="0"/>
              </a:rPr>
              <a:t>X	E (</a:t>
            </a:r>
            <a:r>
              <a:rPr lang="it-IT" b="1" dirty="0" err="1">
                <a:solidFill>
                  <a:srgbClr val="FF0000"/>
                </a:solidFill>
                <a:latin typeface="Times New Roman" pitchFamily="18" charset="0"/>
              </a:rPr>
              <a:t>AMeV</a:t>
            </a:r>
            <a:r>
              <a:rPr lang="it-IT" b="1" dirty="0">
                <a:solidFill>
                  <a:srgbClr val="FF0000"/>
                </a:solidFill>
                <a:latin typeface="Times New Roman" pitchFamily="18" charset="0"/>
              </a:rPr>
              <a:t>)</a:t>
            </a:r>
          </a:p>
          <a:p>
            <a:pPr>
              <a:lnSpc>
                <a:spcPct val="40000"/>
              </a:lnSpc>
              <a:spcBef>
                <a:spcPct val="50000"/>
              </a:spcBef>
            </a:pPr>
            <a:r>
              <a:rPr lang="it-IT" sz="16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H</a:t>
            </a:r>
            <a:r>
              <a:rPr lang="it-IT" sz="1600" b="1" baseline="-25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2</a:t>
            </a:r>
            <a:r>
              <a:rPr lang="it-IT" sz="1600" b="1" baseline="30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+</a:t>
            </a:r>
            <a:r>
              <a:rPr lang="it-IT" sz="16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	62,80</a:t>
            </a:r>
          </a:p>
          <a:p>
            <a:pPr>
              <a:lnSpc>
                <a:spcPct val="40000"/>
              </a:lnSpc>
              <a:spcBef>
                <a:spcPct val="50000"/>
              </a:spcBef>
            </a:pPr>
            <a:r>
              <a:rPr lang="it-IT" sz="1600" b="1" dirty="0">
                <a:solidFill>
                  <a:srgbClr val="0066FF"/>
                </a:solidFill>
                <a:latin typeface="Times New Roman" pitchFamily="18" charset="0"/>
              </a:rPr>
              <a:t>H</a:t>
            </a:r>
            <a:r>
              <a:rPr lang="it-IT" sz="1600" b="1" baseline="-25000" dirty="0">
                <a:solidFill>
                  <a:srgbClr val="0066FF"/>
                </a:solidFill>
                <a:latin typeface="Times New Roman" pitchFamily="18" charset="0"/>
              </a:rPr>
              <a:t>3</a:t>
            </a:r>
            <a:r>
              <a:rPr lang="it-IT" sz="1600" b="1" baseline="30000" dirty="0">
                <a:solidFill>
                  <a:srgbClr val="0066FF"/>
                </a:solidFill>
                <a:latin typeface="Times New Roman" pitchFamily="18" charset="0"/>
              </a:rPr>
              <a:t>+</a:t>
            </a:r>
            <a:r>
              <a:rPr lang="it-IT" sz="1600" b="1" dirty="0">
                <a:solidFill>
                  <a:srgbClr val="0066FF"/>
                </a:solidFill>
                <a:latin typeface="Times New Roman" pitchFamily="18" charset="0"/>
              </a:rPr>
              <a:t>	30,35,45</a:t>
            </a:r>
          </a:p>
          <a:p>
            <a:pPr>
              <a:lnSpc>
                <a:spcPct val="40000"/>
              </a:lnSpc>
              <a:spcBef>
                <a:spcPct val="50000"/>
              </a:spcBef>
            </a:pPr>
            <a:r>
              <a:rPr lang="it-IT" sz="1600" b="1" baseline="30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2</a:t>
            </a:r>
            <a:r>
              <a:rPr lang="it-IT" sz="16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D</a:t>
            </a:r>
            <a:r>
              <a:rPr lang="it-IT" sz="1600" b="1" baseline="30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+</a:t>
            </a:r>
            <a:r>
              <a:rPr lang="it-IT" sz="16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	35,62,80</a:t>
            </a:r>
          </a:p>
          <a:p>
            <a:pPr>
              <a:lnSpc>
                <a:spcPct val="40000"/>
              </a:lnSpc>
              <a:spcBef>
                <a:spcPct val="50000"/>
              </a:spcBef>
            </a:pPr>
            <a:r>
              <a:rPr lang="it-IT" sz="1600" b="1" baseline="30000" dirty="0">
                <a:solidFill>
                  <a:srgbClr val="0066FF"/>
                </a:solidFill>
                <a:latin typeface="Times New Roman" pitchFamily="18" charset="0"/>
              </a:rPr>
              <a:t>4</a:t>
            </a:r>
            <a:r>
              <a:rPr lang="it-IT" sz="1600" b="1" dirty="0">
                <a:solidFill>
                  <a:srgbClr val="0066FF"/>
                </a:solidFill>
                <a:latin typeface="Times New Roman" pitchFamily="18" charset="0"/>
              </a:rPr>
              <a:t>He	25,62,80</a:t>
            </a:r>
          </a:p>
          <a:p>
            <a:pPr>
              <a:lnSpc>
                <a:spcPct val="40000"/>
              </a:lnSpc>
              <a:spcBef>
                <a:spcPct val="50000"/>
              </a:spcBef>
            </a:pPr>
            <a:r>
              <a:rPr lang="it-IT" sz="16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He-H	10, 21</a:t>
            </a:r>
          </a:p>
          <a:p>
            <a:pPr>
              <a:lnSpc>
                <a:spcPct val="40000"/>
              </a:lnSpc>
              <a:spcBef>
                <a:spcPct val="50000"/>
              </a:spcBef>
            </a:pPr>
            <a:r>
              <a:rPr lang="it-IT" sz="1600" b="1" baseline="30000" dirty="0">
                <a:solidFill>
                  <a:srgbClr val="0066FF"/>
                </a:solidFill>
                <a:latin typeface="Times New Roman" pitchFamily="18" charset="0"/>
              </a:rPr>
              <a:t>9</a:t>
            </a:r>
            <a:r>
              <a:rPr lang="it-IT" sz="1600" b="1" dirty="0">
                <a:solidFill>
                  <a:srgbClr val="0066FF"/>
                </a:solidFill>
                <a:latin typeface="Times New Roman" pitchFamily="18" charset="0"/>
              </a:rPr>
              <a:t>Be 	45</a:t>
            </a:r>
          </a:p>
          <a:p>
            <a:pPr>
              <a:lnSpc>
                <a:spcPct val="40000"/>
              </a:lnSpc>
              <a:spcBef>
                <a:spcPct val="50000"/>
              </a:spcBef>
            </a:pPr>
            <a:r>
              <a:rPr lang="it-IT" sz="1600" b="1" baseline="30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11</a:t>
            </a:r>
            <a:r>
              <a:rPr lang="it-IT" sz="16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B	55</a:t>
            </a:r>
          </a:p>
          <a:p>
            <a:pPr>
              <a:lnSpc>
                <a:spcPct val="40000"/>
              </a:lnSpc>
              <a:spcBef>
                <a:spcPct val="50000"/>
              </a:spcBef>
            </a:pPr>
            <a:r>
              <a:rPr lang="it-IT" sz="1600" b="1" baseline="30000" dirty="0">
                <a:solidFill>
                  <a:srgbClr val="0066FF"/>
                </a:solidFill>
                <a:latin typeface="Times New Roman" pitchFamily="18" charset="0"/>
              </a:rPr>
              <a:t>12</a:t>
            </a:r>
            <a:r>
              <a:rPr lang="it-IT" sz="1600" b="1" dirty="0">
                <a:solidFill>
                  <a:srgbClr val="0066FF"/>
                </a:solidFill>
                <a:latin typeface="Times New Roman" pitchFamily="18" charset="0"/>
              </a:rPr>
              <a:t>C	23,62,80</a:t>
            </a:r>
          </a:p>
          <a:p>
            <a:pPr>
              <a:lnSpc>
                <a:spcPct val="40000"/>
              </a:lnSpc>
              <a:spcBef>
                <a:spcPct val="50000"/>
              </a:spcBef>
            </a:pPr>
            <a:r>
              <a:rPr lang="it-IT" sz="1600" b="1" baseline="30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13</a:t>
            </a:r>
            <a:r>
              <a:rPr lang="it-IT" sz="16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C	45,55</a:t>
            </a:r>
          </a:p>
          <a:p>
            <a:pPr>
              <a:lnSpc>
                <a:spcPct val="40000"/>
              </a:lnSpc>
              <a:spcBef>
                <a:spcPct val="50000"/>
              </a:spcBef>
            </a:pPr>
            <a:r>
              <a:rPr lang="it-IT" sz="1600" b="1" baseline="30000" dirty="0">
                <a:solidFill>
                  <a:srgbClr val="0066FF"/>
                </a:solidFill>
                <a:latin typeface="Times New Roman" pitchFamily="18" charset="0"/>
              </a:rPr>
              <a:t>14</a:t>
            </a:r>
            <a:r>
              <a:rPr lang="it-IT" sz="1600" b="1" dirty="0">
                <a:solidFill>
                  <a:srgbClr val="0066FF"/>
                </a:solidFill>
                <a:latin typeface="Times New Roman" pitchFamily="18" charset="0"/>
              </a:rPr>
              <a:t>N	62,80</a:t>
            </a:r>
          </a:p>
          <a:p>
            <a:pPr>
              <a:lnSpc>
                <a:spcPct val="40000"/>
              </a:lnSpc>
              <a:spcBef>
                <a:spcPct val="50000"/>
              </a:spcBef>
            </a:pPr>
            <a:r>
              <a:rPr lang="it-IT" sz="1600" b="1" baseline="30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16</a:t>
            </a:r>
            <a:r>
              <a:rPr lang="it-IT" sz="16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O	21,25,55,62,80</a:t>
            </a:r>
          </a:p>
          <a:p>
            <a:pPr>
              <a:lnSpc>
                <a:spcPct val="40000"/>
              </a:lnSpc>
              <a:spcBef>
                <a:spcPct val="50000"/>
              </a:spcBef>
            </a:pPr>
            <a:r>
              <a:rPr lang="it-IT" sz="1600" b="1" baseline="30000" dirty="0">
                <a:solidFill>
                  <a:srgbClr val="0066FF"/>
                </a:solidFill>
                <a:latin typeface="Times New Roman" pitchFamily="18" charset="0"/>
              </a:rPr>
              <a:t>18</a:t>
            </a:r>
            <a:r>
              <a:rPr lang="it-IT" sz="1600" b="1" dirty="0">
                <a:solidFill>
                  <a:srgbClr val="0066FF"/>
                </a:solidFill>
                <a:latin typeface="Times New Roman" pitchFamily="18" charset="0"/>
              </a:rPr>
              <a:t>O	15,55</a:t>
            </a:r>
          </a:p>
          <a:p>
            <a:pPr>
              <a:lnSpc>
                <a:spcPct val="40000"/>
              </a:lnSpc>
              <a:spcBef>
                <a:spcPct val="50000"/>
              </a:spcBef>
            </a:pPr>
            <a:r>
              <a:rPr lang="it-IT" sz="1600" b="1" baseline="30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19</a:t>
            </a:r>
            <a:r>
              <a:rPr lang="it-IT" sz="16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F	35,40,50</a:t>
            </a:r>
          </a:p>
          <a:p>
            <a:pPr>
              <a:lnSpc>
                <a:spcPct val="40000"/>
              </a:lnSpc>
              <a:spcBef>
                <a:spcPct val="50000"/>
              </a:spcBef>
            </a:pPr>
            <a:r>
              <a:rPr lang="it-IT" sz="1600" b="1" baseline="30000" dirty="0">
                <a:solidFill>
                  <a:srgbClr val="0066FF"/>
                </a:solidFill>
                <a:latin typeface="Times New Roman" pitchFamily="18" charset="0"/>
              </a:rPr>
              <a:t>20</a:t>
            </a:r>
            <a:r>
              <a:rPr lang="it-IT" sz="1600" b="1" dirty="0">
                <a:solidFill>
                  <a:srgbClr val="0066FF"/>
                </a:solidFill>
                <a:latin typeface="Times New Roman" pitchFamily="18" charset="0"/>
              </a:rPr>
              <a:t>Ne	20,40,45,62</a:t>
            </a:r>
          </a:p>
          <a:p>
            <a:pPr>
              <a:lnSpc>
                <a:spcPct val="40000"/>
              </a:lnSpc>
              <a:spcBef>
                <a:spcPct val="50000"/>
              </a:spcBef>
            </a:pPr>
            <a:r>
              <a:rPr lang="it-IT" sz="1600" b="1" baseline="30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24</a:t>
            </a:r>
            <a:r>
              <a:rPr lang="it-IT" sz="16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Mg	50</a:t>
            </a:r>
          </a:p>
          <a:p>
            <a:pPr>
              <a:lnSpc>
                <a:spcPct val="40000"/>
              </a:lnSpc>
              <a:spcBef>
                <a:spcPct val="50000"/>
              </a:spcBef>
            </a:pPr>
            <a:r>
              <a:rPr lang="it-IT" sz="1600" b="1" baseline="30000" dirty="0">
                <a:solidFill>
                  <a:srgbClr val="0066FF"/>
                </a:solidFill>
                <a:latin typeface="Times New Roman" pitchFamily="18" charset="0"/>
              </a:rPr>
              <a:t>27</a:t>
            </a:r>
            <a:r>
              <a:rPr lang="it-IT" sz="1600" b="1" dirty="0">
                <a:solidFill>
                  <a:srgbClr val="0066FF"/>
                </a:solidFill>
                <a:latin typeface="Times New Roman" pitchFamily="18" charset="0"/>
              </a:rPr>
              <a:t>Al	40</a:t>
            </a:r>
          </a:p>
          <a:p>
            <a:pPr>
              <a:lnSpc>
                <a:spcPct val="40000"/>
              </a:lnSpc>
              <a:spcBef>
                <a:spcPct val="50000"/>
              </a:spcBef>
            </a:pPr>
            <a:r>
              <a:rPr lang="it-IT" sz="1600" b="1" baseline="30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36</a:t>
            </a:r>
            <a:r>
              <a:rPr lang="it-IT" sz="16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Ar	16,38</a:t>
            </a:r>
          </a:p>
          <a:p>
            <a:pPr>
              <a:lnSpc>
                <a:spcPct val="40000"/>
              </a:lnSpc>
              <a:spcBef>
                <a:spcPct val="50000"/>
              </a:spcBef>
            </a:pPr>
            <a:r>
              <a:rPr lang="it-IT" sz="1600" b="1" baseline="30000" dirty="0">
                <a:solidFill>
                  <a:srgbClr val="0066FF"/>
                </a:solidFill>
                <a:latin typeface="Times New Roman" pitchFamily="18" charset="0"/>
              </a:rPr>
              <a:t>40</a:t>
            </a:r>
            <a:r>
              <a:rPr lang="it-IT" sz="1600" b="1" dirty="0">
                <a:solidFill>
                  <a:srgbClr val="0066FF"/>
                </a:solidFill>
                <a:latin typeface="Times New Roman" pitchFamily="18" charset="0"/>
              </a:rPr>
              <a:t>Ar	15,20,40</a:t>
            </a:r>
            <a:endParaRPr lang="it-IT" sz="1600" b="1" baseline="30000" dirty="0">
              <a:solidFill>
                <a:srgbClr val="0066FF"/>
              </a:solidFill>
              <a:latin typeface="Times New Roman" pitchFamily="18" charset="0"/>
            </a:endParaRPr>
          </a:p>
          <a:p>
            <a:pPr>
              <a:lnSpc>
                <a:spcPct val="40000"/>
              </a:lnSpc>
              <a:spcBef>
                <a:spcPct val="50000"/>
              </a:spcBef>
            </a:pPr>
            <a:endParaRPr lang="it-IT" sz="1600" b="1" dirty="0">
              <a:solidFill>
                <a:srgbClr val="0066FF"/>
              </a:solidFill>
              <a:latin typeface="Times New Roman" pitchFamily="18" charset="0"/>
            </a:endParaRPr>
          </a:p>
        </p:txBody>
      </p:sp>
      <p:graphicFrame>
        <p:nvGraphicFramePr>
          <p:cNvPr id="7" name="Grafico 6"/>
          <p:cNvGraphicFramePr>
            <a:graphicFrameLocks noGrp="1"/>
          </p:cNvGraphicFramePr>
          <p:nvPr/>
        </p:nvGraphicFramePr>
        <p:xfrm>
          <a:off x="0" y="1608678"/>
          <a:ext cx="6259934" cy="45368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80413F8-479F-4EFD-BAA9-7C228580F97F}"/>
              </a:ext>
            </a:extLst>
          </p:cNvPr>
          <p:cNvSpPr txBox="1"/>
          <p:nvPr/>
        </p:nvSpPr>
        <p:spPr>
          <a:xfrm>
            <a:off x="4037583" y="420088"/>
            <a:ext cx="4116833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it-IT" sz="3200" b="1" i="1" dirty="0" err="1">
                <a:solidFill>
                  <a:srgbClr val="000090"/>
                </a:solidFill>
              </a:rPr>
              <a:t>Cyclotron</a:t>
            </a:r>
            <a:r>
              <a:rPr lang="it-IT" sz="3200" b="1" i="1" dirty="0">
                <a:solidFill>
                  <a:srgbClr val="000090"/>
                </a:solidFill>
              </a:rPr>
              <a:t> </a:t>
            </a:r>
            <a:r>
              <a:rPr lang="it-IT" sz="3200" b="1" i="1" dirty="0" err="1">
                <a:solidFill>
                  <a:srgbClr val="000090"/>
                </a:solidFill>
              </a:rPr>
              <a:t>Beams</a:t>
            </a:r>
            <a:r>
              <a:rPr lang="it-IT" sz="3200" b="1" i="1" dirty="0">
                <a:solidFill>
                  <a:srgbClr val="000090"/>
                </a:solidFill>
              </a:rPr>
              <a:t> Menu</a:t>
            </a: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FB5576E5-2421-4BDD-9431-5A146656F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36530" y="1608678"/>
            <a:ext cx="2611760" cy="402456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it-IT" b="1" baseline="30000" dirty="0">
                <a:solidFill>
                  <a:srgbClr val="FF0000"/>
                </a:solidFill>
                <a:latin typeface="Times New Roman" pitchFamily="18" charset="0"/>
              </a:rPr>
              <a:t>A</a:t>
            </a:r>
            <a:r>
              <a:rPr lang="it-IT" b="1" dirty="0">
                <a:solidFill>
                  <a:srgbClr val="FF0000"/>
                </a:solidFill>
                <a:latin typeface="Times New Roman" pitchFamily="18" charset="0"/>
              </a:rPr>
              <a:t>X	E (</a:t>
            </a:r>
            <a:r>
              <a:rPr lang="it-IT" b="1" dirty="0" err="1">
                <a:solidFill>
                  <a:srgbClr val="FF0000"/>
                </a:solidFill>
                <a:latin typeface="Times New Roman" pitchFamily="18" charset="0"/>
              </a:rPr>
              <a:t>AMeV</a:t>
            </a:r>
            <a:r>
              <a:rPr lang="it-IT" b="1" dirty="0">
                <a:solidFill>
                  <a:srgbClr val="FF0000"/>
                </a:solidFill>
                <a:latin typeface="Times New Roman" pitchFamily="18" charset="0"/>
              </a:rPr>
              <a:t>)</a:t>
            </a:r>
          </a:p>
          <a:p>
            <a:pPr>
              <a:lnSpc>
                <a:spcPct val="40000"/>
              </a:lnSpc>
              <a:spcBef>
                <a:spcPct val="50000"/>
              </a:spcBef>
            </a:pPr>
            <a:r>
              <a:rPr lang="it-IT" sz="1600" b="1" baseline="30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40</a:t>
            </a:r>
            <a:r>
              <a:rPr lang="it-IT" sz="16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Ca	10,25,40,45</a:t>
            </a:r>
          </a:p>
          <a:p>
            <a:pPr>
              <a:lnSpc>
                <a:spcPct val="40000"/>
              </a:lnSpc>
              <a:spcBef>
                <a:spcPct val="50000"/>
              </a:spcBef>
            </a:pPr>
            <a:r>
              <a:rPr lang="it-IT" sz="1600" b="1" baseline="30000" dirty="0">
                <a:solidFill>
                  <a:srgbClr val="0066FF"/>
                </a:solidFill>
                <a:latin typeface="Times New Roman" pitchFamily="18" charset="0"/>
              </a:rPr>
              <a:t>42,48</a:t>
            </a:r>
            <a:r>
              <a:rPr lang="it-IT" sz="1600" b="1" dirty="0">
                <a:solidFill>
                  <a:srgbClr val="0066FF"/>
                </a:solidFill>
                <a:latin typeface="Times New Roman" pitchFamily="18" charset="0"/>
              </a:rPr>
              <a:t>Ca	10,45</a:t>
            </a:r>
          </a:p>
          <a:p>
            <a:pPr>
              <a:lnSpc>
                <a:spcPct val="40000"/>
              </a:lnSpc>
              <a:spcBef>
                <a:spcPct val="50000"/>
              </a:spcBef>
            </a:pPr>
            <a:r>
              <a:rPr lang="it-IT" sz="1600" b="1" baseline="30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58</a:t>
            </a:r>
            <a:r>
              <a:rPr lang="it-IT" sz="16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Ni	16,23,25,30,35,40,45</a:t>
            </a:r>
          </a:p>
          <a:p>
            <a:pPr>
              <a:lnSpc>
                <a:spcPct val="40000"/>
              </a:lnSpc>
              <a:spcBef>
                <a:spcPct val="50000"/>
              </a:spcBef>
            </a:pPr>
            <a:r>
              <a:rPr lang="it-IT" sz="1600" b="1" baseline="30000" dirty="0">
                <a:solidFill>
                  <a:srgbClr val="0066FF"/>
                </a:solidFill>
                <a:latin typeface="Times New Roman" pitchFamily="18" charset="0"/>
              </a:rPr>
              <a:t>62,64</a:t>
            </a:r>
            <a:r>
              <a:rPr lang="it-IT" sz="1600" b="1" dirty="0">
                <a:solidFill>
                  <a:srgbClr val="0066FF"/>
                </a:solidFill>
                <a:latin typeface="Times New Roman" pitchFamily="18" charset="0"/>
              </a:rPr>
              <a:t>Ni	25,35</a:t>
            </a:r>
          </a:p>
          <a:p>
            <a:pPr>
              <a:lnSpc>
                <a:spcPct val="40000"/>
              </a:lnSpc>
              <a:spcBef>
                <a:spcPct val="50000"/>
              </a:spcBef>
            </a:pPr>
            <a:r>
              <a:rPr lang="it-IT" sz="1600" b="1" baseline="30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68,70</a:t>
            </a:r>
            <a:r>
              <a:rPr lang="it-IT" sz="16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Zn	40</a:t>
            </a:r>
          </a:p>
          <a:p>
            <a:pPr>
              <a:lnSpc>
                <a:spcPct val="40000"/>
              </a:lnSpc>
              <a:spcBef>
                <a:spcPct val="50000"/>
              </a:spcBef>
            </a:pPr>
            <a:r>
              <a:rPr lang="it-IT" sz="1600" b="1" baseline="30000" dirty="0">
                <a:solidFill>
                  <a:srgbClr val="0066FF"/>
                </a:solidFill>
                <a:latin typeface="Times New Roman" pitchFamily="18" charset="0"/>
              </a:rPr>
              <a:t>74</a:t>
            </a:r>
            <a:r>
              <a:rPr lang="it-IT" sz="1600" b="1" dirty="0">
                <a:solidFill>
                  <a:srgbClr val="0066FF"/>
                </a:solidFill>
                <a:latin typeface="Times New Roman" pitchFamily="18" charset="0"/>
              </a:rPr>
              <a:t>Ge	40</a:t>
            </a:r>
          </a:p>
          <a:p>
            <a:pPr>
              <a:lnSpc>
                <a:spcPct val="40000"/>
              </a:lnSpc>
              <a:spcBef>
                <a:spcPct val="50000"/>
              </a:spcBef>
            </a:pPr>
            <a:r>
              <a:rPr lang="it-IT" sz="1600" b="1" baseline="30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78,86</a:t>
            </a:r>
            <a:r>
              <a:rPr lang="it-IT" sz="16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Kr	10</a:t>
            </a:r>
          </a:p>
          <a:p>
            <a:pPr>
              <a:lnSpc>
                <a:spcPct val="40000"/>
              </a:lnSpc>
              <a:spcBef>
                <a:spcPct val="50000"/>
              </a:spcBef>
            </a:pPr>
            <a:r>
              <a:rPr lang="it-IT" sz="1600" b="1" baseline="30000" dirty="0">
                <a:solidFill>
                  <a:srgbClr val="0066FF"/>
                </a:solidFill>
                <a:latin typeface="Times New Roman" pitchFamily="18" charset="0"/>
              </a:rPr>
              <a:t>84</a:t>
            </a:r>
            <a:r>
              <a:rPr lang="it-IT" sz="1600" b="1" dirty="0">
                <a:solidFill>
                  <a:srgbClr val="0066FF"/>
                </a:solidFill>
                <a:latin typeface="Times New Roman" pitchFamily="18" charset="0"/>
              </a:rPr>
              <a:t>Kr	10,15,20,25</a:t>
            </a:r>
            <a:endParaRPr lang="it-IT" sz="1600" b="1" baseline="30000" dirty="0">
              <a:solidFill>
                <a:srgbClr val="0066FF"/>
              </a:solidFill>
              <a:latin typeface="Times New Roman" pitchFamily="18" charset="0"/>
            </a:endParaRPr>
          </a:p>
          <a:p>
            <a:pPr>
              <a:lnSpc>
                <a:spcPct val="40000"/>
              </a:lnSpc>
              <a:spcBef>
                <a:spcPct val="50000"/>
              </a:spcBef>
            </a:pPr>
            <a:r>
              <a:rPr lang="it-IT" sz="1600" b="1" baseline="30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93</a:t>
            </a:r>
            <a:r>
              <a:rPr lang="it-IT" sz="16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Nb	15,17,23,30,38</a:t>
            </a:r>
          </a:p>
          <a:p>
            <a:pPr>
              <a:lnSpc>
                <a:spcPct val="40000"/>
              </a:lnSpc>
              <a:spcBef>
                <a:spcPct val="50000"/>
              </a:spcBef>
            </a:pPr>
            <a:r>
              <a:rPr lang="it-IT" sz="1600" b="1" baseline="30000" dirty="0">
                <a:solidFill>
                  <a:srgbClr val="0066FF"/>
                </a:solidFill>
                <a:latin typeface="Times New Roman" pitchFamily="18" charset="0"/>
              </a:rPr>
              <a:t>107</a:t>
            </a:r>
            <a:r>
              <a:rPr lang="it-IT" sz="1600" b="1" dirty="0">
                <a:solidFill>
                  <a:srgbClr val="0066FF"/>
                </a:solidFill>
                <a:latin typeface="Times New Roman" pitchFamily="18" charset="0"/>
              </a:rPr>
              <a:t>Ag	40</a:t>
            </a:r>
            <a:endParaRPr lang="it-IT" sz="1600" b="1" baseline="30000" dirty="0">
              <a:solidFill>
                <a:srgbClr val="0066FF"/>
              </a:solidFill>
              <a:latin typeface="Times New Roman" pitchFamily="18" charset="0"/>
            </a:endParaRPr>
          </a:p>
          <a:p>
            <a:pPr>
              <a:lnSpc>
                <a:spcPct val="40000"/>
              </a:lnSpc>
              <a:spcBef>
                <a:spcPct val="50000"/>
              </a:spcBef>
            </a:pPr>
            <a:r>
              <a:rPr lang="it-IT" sz="1600" b="1" baseline="30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112</a:t>
            </a:r>
            <a:r>
              <a:rPr lang="it-IT" sz="16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Sn	15.5,35,43.5</a:t>
            </a:r>
          </a:p>
          <a:p>
            <a:pPr>
              <a:lnSpc>
                <a:spcPct val="40000"/>
              </a:lnSpc>
              <a:spcBef>
                <a:spcPct val="50000"/>
              </a:spcBef>
            </a:pPr>
            <a:r>
              <a:rPr lang="it-IT" sz="1600" b="1" baseline="30000" dirty="0">
                <a:solidFill>
                  <a:srgbClr val="0066FF"/>
                </a:solidFill>
                <a:latin typeface="Times New Roman" pitchFamily="18" charset="0"/>
              </a:rPr>
              <a:t>116</a:t>
            </a:r>
            <a:r>
              <a:rPr lang="it-IT" sz="1600" b="1" dirty="0">
                <a:solidFill>
                  <a:srgbClr val="0066FF"/>
                </a:solidFill>
                <a:latin typeface="Times New Roman" pitchFamily="18" charset="0"/>
              </a:rPr>
              <a:t>Sn	23,30,38</a:t>
            </a:r>
          </a:p>
          <a:p>
            <a:pPr>
              <a:lnSpc>
                <a:spcPct val="40000"/>
              </a:lnSpc>
              <a:spcBef>
                <a:spcPct val="50000"/>
              </a:spcBef>
            </a:pPr>
            <a:r>
              <a:rPr lang="it-IT" sz="1600" b="1" baseline="30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124</a:t>
            </a:r>
            <a:r>
              <a:rPr lang="it-IT" sz="16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Sn	15,25,30,35</a:t>
            </a:r>
          </a:p>
          <a:p>
            <a:pPr>
              <a:lnSpc>
                <a:spcPct val="40000"/>
              </a:lnSpc>
              <a:spcBef>
                <a:spcPct val="50000"/>
              </a:spcBef>
            </a:pPr>
            <a:r>
              <a:rPr lang="it-IT" sz="1600" b="1" baseline="30000" dirty="0">
                <a:solidFill>
                  <a:srgbClr val="0066FF"/>
                </a:solidFill>
                <a:latin typeface="Times New Roman" pitchFamily="18" charset="0"/>
              </a:rPr>
              <a:t>129</a:t>
            </a:r>
            <a:r>
              <a:rPr lang="it-IT" sz="1600" b="1" dirty="0">
                <a:solidFill>
                  <a:srgbClr val="0066FF"/>
                </a:solidFill>
                <a:latin typeface="Times New Roman" pitchFamily="18" charset="0"/>
              </a:rPr>
              <a:t>Xe	20,21,23,35</a:t>
            </a:r>
          </a:p>
          <a:p>
            <a:pPr>
              <a:lnSpc>
                <a:spcPct val="40000"/>
              </a:lnSpc>
              <a:spcBef>
                <a:spcPct val="50000"/>
              </a:spcBef>
            </a:pPr>
            <a:r>
              <a:rPr lang="it-IT" sz="1600" b="1" baseline="30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197</a:t>
            </a:r>
            <a:r>
              <a:rPr lang="it-IT" sz="16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Au	10,15,20,21,23</a:t>
            </a:r>
          </a:p>
          <a:p>
            <a:pPr>
              <a:lnSpc>
                <a:spcPct val="40000"/>
              </a:lnSpc>
              <a:spcBef>
                <a:spcPct val="50000"/>
              </a:spcBef>
            </a:pPr>
            <a:r>
              <a:rPr lang="it-IT" sz="1600" b="1" baseline="30000" dirty="0">
                <a:solidFill>
                  <a:srgbClr val="0066FF"/>
                </a:solidFill>
                <a:latin typeface="Times New Roman" pitchFamily="18" charset="0"/>
              </a:rPr>
              <a:t>208</a:t>
            </a:r>
            <a:r>
              <a:rPr lang="it-IT" sz="1600" b="1" dirty="0">
                <a:solidFill>
                  <a:srgbClr val="0066FF"/>
                </a:solidFill>
                <a:latin typeface="Times New Roman" pitchFamily="18" charset="0"/>
              </a:rPr>
              <a:t>Pb	10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BB5821B-18B9-BD40-A8AA-A33817B19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88" y="60590"/>
            <a:ext cx="1399358" cy="70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05747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1A70A34D-1850-4868-A597-8C6D9B9D7A9E}"/>
              </a:ext>
            </a:extLst>
          </p:cNvPr>
          <p:cNvSpPr txBox="1"/>
          <p:nvPr/>
        </p:nvSpPr>
        <p:spPr>
          <a:xfrm>
            <a:off x="5034684" y="238247"/>
            <a:ext cx="2210862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it-IT" sz="3200" b="1" i="1" dirty="0" err="1">
                <a:solidFill>
                  <a:srgbClr val="000090"/>
                </a:solidFill>
              </a:rPr>
              <a:t>AISHa@LNS</a:t>
            </a:r>
            <a:endParaRPr lang="it-IT" sz="3200" b="1" i="1" dirty="0">
              <a:solidFill>
                <a:srgbClr val="000090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3D24F8A-35AC-4DE2-A4D4-F94D1C09575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0867" y="1455224"/>
            <a:ext cx="6634257" cy="423227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25C2178-C643-4810-9204-F6969185BDF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876" y="530634"/>
            <a:ext cx="3827968" cy="268639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E45DFEC-6E33-48B7-A46B-575AA688970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421" y="3444909"/>
            <a:ext cx="4758011" cy="3237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C0222ACA-2D4C-4D28-97D3-B09F3F7EC85A}"/>
              </a:ext>
            </a:extLst>
          </p:cNvPr>
          <p:cNvSpPr/>
          <p:nvPr/>
        </p:nvSpPr>
        <p:spPr>
          <a:xfrm>
            <a:off x="9623509" y="5395111"/>
            <a:ext cx="2448000" cy="584775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i="1" dirty="0">
                <a:solidFill>
                  <a:schemeClr val="bg1"/>
                </a:solidFill>
                <a:latin typeface="Calibri"/>
              </a:rPr>
              <a:t>high stability and high reproducibility 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0CB99DAA-D03E-4E1A-B99B-3098FC771663}"/>
              </a:ext>
            </a:extLst>
          </p:cNvPr>
          <p:cNvSpPr/>
          <p:nvPr/>
        </p:nvSpPr>
        <p:spPr>
          <a:xfrm>
            <a:off x="4934908" y="1347121"/>
            <a:ext cx="2088000" cy="338554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i="1" dirty="0">
                <a:solidFill>
                  <a:schemeClr val="bg1"/>
                </a:solidFill>
                <a:latin typeface="Calibri"/>
              </a:rPr>
              <a:t>low space occupation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BD572E43-8558-4FF8-A73B-E8A352E174A3}"/>
              </a:ext>
            </a:extLst>
          </p:cNvPr>
          <p:cNvSpPr/>
          <p:nvPr/>
        </p:nvSpPr>
        <p:spPr>
          <a:xfrm>
            <a:off x="9983509" y="1281837"/>
            <a:ext cx="2088000" cy="338554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i="1" dirty="0">
                <a:solidFill>
                  <a:schemeClr val="bg1"/>
                </a:solidFill>
                <a:latin typeface="Calibri"/>
              </a:rPr>
              <a:t>low maintenance time 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BB64FB8C-8D45-4DE8-A494-E367E2C6197C}"/>
              </a:ext>
            </a:extLst>
          </p:cNvPr>
          <p:cNvSpPr/>
          <p:nvPr/>
        </p:nvSpPr>
        <p:spPr>
          <a:xfrm>
            <a:off x="4960137" y="5402776"/>
            <a:ext cx="2448000" cy="584775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i="1" dirty="0">
                <a:solidFill>
                  <a:schemeClr val="bg1"/>
                </a:solidFill>
                <a:latin typeface="Calibri"/>
              </a:rPr>
              <a:t>highly charged ion beams with low ripple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F724544-B838-4D8F-BE58-B6FC72C00EBC}"/>
              </a:ext>
            </a:extLst>
          </p:cNvPr>
          <p:cNvSpPr txBox="1"/>
          <p:nvPr/>
        </p:nvSpPr>
        <p:spPr>
          <a:xfrm>
            <a:off x="7620602" y="6527143"/>
            <a:ext cx="45204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/>
              <a:t>Courtesy of  L. Celona, S. Gammino, O. Leonardi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9FCF0739-A37B-6742-8203-E617C4687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75766" y="176968"/>
            <a:ext cx="1399358" cy="70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76825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1A70A34D-1850-4868-A597-8C6D9B9D7A9E}"/>
              </a:ext>
            </a:extLst>
          </p:cNvPr>
          <p:cNvSpPr txBox="1"/>
          <p:nvPr/>
        </p:nvSpPr>
        <p:spPr>
          <a:xfrm>
            <a:off x="4195065" y="341342"/>
            <a:ext cx="3639330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it-IT" sz="3200" b="1" i="1" dirty="0" err="1">
                <a:solidFill>
                  <a:srgbClr val="000090"/>
                </a:solidFill>
              </a:rPr>
              <a:t>AISHa</a:t>
            </a:r>
            <a:r>
              <a:rPr lang="it-IT" sz="3200" b="1" i="1" dirty="0">
                <a:solidFill>
                  <a:srgbClr val="000090"/>
                </a:solidFill>
              </a:rPr>
              <a:t> Performances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44FB304-AFCD-47C5-9D5A-580A547C4D3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669" y="1929218"/>
            <a:ext cx="3505504" cy="371507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621AE57-BCB2-4AD2-9DD3-D6B503987F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566" y="926118"/>
            <a:ext cx="3914277" cy="286063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7A7D30E-C41F-4687-91B7-D6BD2EA07C9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5894" y="604937"/>
            <a:ext cx="4099712" cy="337841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8469DFB6-4F6C-49A0-9901-FE85C1255AA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5363" y="3744549"/>
            <a:ext cx="3569032" cy="310927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5CBB572A-748D-4F03-814D-EFC6D1C76AB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1306" y="3983355"/>
            <a:ext cx="2859430" cy="2827541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976193F-B290-494F-ADB2-0930157FCDE7}"/>
              </a:ext>
            </a:extLst>
          </p:cNvPr>
          <p:cNvSpPr txBox="1"/>
          <p:nvPr/>
        </p:nvSpPr>
        <p:spPr>
          <a:xfrm>
            <a:off x="8675637" y="6172409"/>
            <a:ext cx="31988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400" b="1" dirty="0">
                <a:solidFill>
                  <a:schemeClr val="bg1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O</a:t>
            </a:r>
            <a:r>
              <a:rPr lang="it-IT" sz="1400" b="1" baseline="30000" dirty="0">
                <a:solidFill>
                  <a:schemeClr val="bg1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6+ </a:t>
            </a:r>
            <a:r>
              <a:rPr lang="it-IT" sz="1400" b="1" dirty="0" err="1">
                <a:solidFill>
                  <a:schemeClr val="bg1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emittance</a:t>
            </a:r>
            <a:r>
              <a:rPr lang="it-IT" sz="1400" b="1" dirty="0">
                <a:solidFill>
                  <a:schemeClr val="bg1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0.5emA 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316257CB-A147-D64A-948A-C196BE8AE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88" y="60590"/>
            <a:ext cx="1399358" cy="70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D40CAD2-8B57-B34B-A2A0-3ABA55A60AC2}"/>
              </a:ext>
            </a:extLst>
          </p:cNvPr>
          <p:cNvSpPr txBox="1"/>
          <p:nvPr/>
        </p:nvSpPr>
        <p:spPr>
          <a:xfrm>
            <a:off x="30738" y="6405683"/>
            <a:ext cx="2637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/>
              <a:t>Courtesy: L. Celona, S. Gammino, O. Leonardi</a:t>
            </a:r>
          </a:p>
        </p:txBody>
      </p:sp>
    </p:spTree>
    <p:extLst>
      <p:ext uri="{BB962C8B-B14F-4D97-AF65-F5344CB8AC3E}">
        <p14:creationId xmlns:p14="http://schemas.microsoft.com/office/powerpoint/2010/main" val="41437614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1A70A34D-1850-4868-A597-8C6D9B9D7A9E}"/>
              </a:ext>
            </a:extLst>
          </p:cNvPr>
          <p:cNvSpPr txBox="1"/>
          <p:nvPr/>
        </p:nvSpPr>
        <p:spPr>
          <a:xfrm>
            <a:off x="3629504" y="360848"/>
            <a:ext cx="3897092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it-IT" sz="3600" b="1" i="1" dirty="0" err="1">
                <a:solidFill>
                  <a:srgbClr val="000090"/>
                </a:solidFill>
              </a:rPr>
              <a:t>AISHa</a:t>
            </a:r>
            <a:r>
              <a:rPr lang="it-IT" sz="3600" b="1" i="1" dirty="0">
                <a:solidFill>
                  <a:srgbClr val="000090"/>
                </a:solidFill>
              </a:rPr>
              <a:t> @ CNAO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D04C5C30-E30B-443B-A69F-754607E06F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7609" y="5890596"/>
            <a:ext cx="1446902" cy="313958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827F2058-E20A-4D49-A70B-32A91FCC28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371" y="2745256"/>
            <a:ext cx="6158117" cy="4062907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9A64AC9-98FD-4F8B-B8B8-1034B34737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693" y="1007179"/>
            <a:ext cx="2503837" cy="215100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50E2022-8C9D-440F-A60F-8AFBA42B9AD5}"/>
              </a:ext>
            </a:extLst>
          </p:cNvPr>
          <p:cNvSpPr txBox="1"/>
          <p:nvPr/>
        </p:nvSpPr>
        <p:spPr>
          <a:xfrm>
            <a:off x="2635671" y="1175520"/>
            <a:ext cx="4729538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dirty="0" err="1">
                <a:solidFill>
                  <a:srgbClr val="FF0066"/>
                </a:solidFill>
              </a:rPr>
              <a:t>INS</a:t>
            </a:r>
            <a:r>
              <a:rPr lang="it-IT" sz="2400" dirty="0" err="1">
                <a:solidFill>
                  <a:srgbClr val="FF0066"/>
                </a:solidFill>
              </a:rPr>
              <a:t>p</a:t>
            </a:r>
            <a:r>
              <a:rPr lang="it-IT" sz="3600" dirty="0" err="1">
                <a:solidFill>
                  <a:srgbClr val="FF0066"/>
                </a:solidFill>
              </a:rPr>
              <a:t>iRIT</a:t>
            </a:r>
            <a:br>
              <a:rPr lang="en-GB" sz="1200" b="0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</a:br>
            <a:r>
              <a:rPr lang="en-GB" sz="1400" b="1" i="0" u="none" strike="noStrike" baseline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IN</a:t>
            </a:r>
            <a:r>
              <a:rPr lang="en-GB" sz="1400" b="0" i="0" u="none" strike="noStrike" baseline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novative</a:t>
            </a:r>
            <a:r>
              <a:rPr lang="en-GB" sz="1400" b="0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 accelerator facility with </a:t>
            </a:r>
            <a:r>
              <a:rPr lang="en-GB" sz="1400" b="1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S</a:t>
            </a:r>
            <a:r>
              <a:rPr lang="en-GB" sz="1400" b="0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ources </a:t>
            </a:r>
            <a:r>
              <a:rPr lang="en-GB" sz="1400" b="1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I</a:t>
            </a:r>
            <a:r>
              <a:rPr lang="en-GB" sz="1400" b="0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ons for </a:t>
            </a:r>
          </a:p>
          <a:p>
            <a:r>
              <a:rPr lang="en-GB" sz="1400" b="1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R</a:t>
            </a:r>
            <a:r>
              <a:rPr lang="en-GB" sz="1400" b="0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esearch and radiation hardness studies</a:t>
            </a:r>
          </a:p>
          <a:p>
            <a:r>
              <a:rPr lang="en-GB" sz="1400" b="0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with </a:t>
            </a:r>
            <a:r>
              <a:rPr lang="en-GB" sz="1400" b="1" i="0" u="none" strike="noStrike" baseline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I</a:t>
            </a:r>
            <a:r>
              <a:rPr lang="en-GB" sz="1400" b="0" i="0" u="none" strike="noStrike" baseline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ndus</a:t>
            </a:r>
            <a:r>
              <a:rPr lang="en-GB" sz="1400" b="1" i="0" u="none" strike="noStrike" baseline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T</a:t>
            </a:r>
            <a:r>
              <a:rPr lang="en-GB" sz="1400" b="0" i="0" u="none" strike="noStrike" baseline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rial</a:t>
            </a:r>
            <a:r>
              <a:rPr lang="en-GB" sz="1400" b="0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 and clinical applications</a:t>
            </a:r>
            <a:endParaRPr lang="en-GB" dirty="0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AE2A5767-8424-4183-97E0-A041625ABD0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231" y="5748671"/>
            <a:ext cx="2066167" cy="1167833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BD1DFC95-A43F-4884-A06E-C4F837077DE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8599" y="283128"/>
            <a:ext cx="3338383" cy="2438298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58B54FEB-7E0D-4636-A2E9-0371F92BDF3C}"/>
              </a:ext>
            </a:extLst>
          </p:cNvPr>
          <p:cNvSpPr txBox="1"/>
          <p:nvPr/>
        </p:nvSpPr>
        <p:spPr>
          <a:xfrm>
            <a:off x="6769100" y="2946186"/>
            <a:ext cx="5249334" cy="36286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>
              <a:spcBef>
                <a:spcPct val="20000"/>
              </a:spcBef>
              <a:spcAft>
                <a:spcPts val="600"/>
              </a:spcAft>
            </a:pPr>
            <a:r>
              <a:rPr lang="en-GB" altLang="it-IT" sz="2000" b="1" i="1" dirty="0">
                <a:solidFill>
                  <a:srgbClr val="C0504D"/>
                </a:solidFill>
                <a:latin typeface="Calibri"/>
              </a:rPr>
              <a:t>Helium, Lithium, Oxygen and Iron for new clinical protocols and biological/material experiments for space radiation research</a:t>
            </a:r>
            <a:endParaRPr lang="en-US" altLang="it-IT" i="1" dirty="0">
              <a:solidFill>
                <a:srgbClr val="000090"/>
              </a:solidFill>
            </a:endParaRPr>
          </a:p>
          <a:p>
            <a:pPr marL="0" lvl="1" algn="just">
              <a:spcBef>
                <a:spcPct val="20000"/>
              </a:spcBef>
              <a:spcAft>
                <a:spcPts val="600"/>
              </a:spcAft>
            </a:pPr>
            <a:r>
              <a:rPr lang="en-US" altLang="it-IT" i="1" dirty="0">
                <a:solidFill>
                  <a:srgbClr val="000090"/>
                </a:solidFill>
              </a:rPr>
              <a:t>Source and ancillary equipment </a:t>
            </a:r>
            <a:r>
              <a:rPr lang="en-GB" altLang="it-IT" i="1" dirty="0">
                <a:solidFill>
                  <a:srgbClr val="000090"/>
                </a:solidFill>
              </a:rPr>
              <a:t>are being </a:t>
            </a:r>
            <a:r>
              <a:rPr lang="en-US" altLang="it-IT" i="1" dirty="0">
                <a:solidFill>
                  <a:srgbClr val="000090"/>
                </a:solidFill>
              </a:rPr>
              <a:t> preassembled in INFN-PV.</a:t>
            </a:r>
          </a:p>
          <a:p>
            <a:pPr marL="0" lvl="1" algn="just">
              <a:spcBef>
                <a:spcPct val="20000"/>
              </a:spcBef>
              <a:spcAft>
                <a:spcPts val="600"/>
              </a:spcAft>
            </a:pPr>
            <a:r>
              <a:rPr lang="en-GB" altLang="it-IT" i="1" dirty="0">
                <a:solidFill>
                  <a:srgbClr val="000090"/>
                </a:solidFill>
              </a:rPr>
              <a:t>The first deployment into synchro room is foreseen on 12 May 22, other displacements will be done in several time slots allocated for synchro ordinary maintenance</a:t>
            </a:r>
          </a:p>
          <a:p>
            <a:pPr marL="0" lvl="1" algn="just">
              <a:spcBef>
                <a:spcPct val="20000"/>
              </a:spcBef>
              <a:spcAft>
                <a:spcPts val="600"/>
              </a:spcAft>
            </a:pPr>
            <a:r>
              <a:rPr lang="en-US" altLang="it-IT" i="1" dirty="0">
                <a:solidFill>
                  <a:srgbClr val="000090"/>
                </a:solidFill>
              </a:rPr>
              <a:t>Commissioning is planned to start in late summer and  will envisage night shifts as already carried out for O1 and O2. 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AA38A83A-0B4D-A44B-ADCE-C190D82DF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88" y="60590"/>
            <a:ext cx="1399358" cy="70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0CE812B1-C168-D245-881A-F338D3326DC4}"/>
              </a:ext>
            </a:extLst>
          </p:cNvPr>
          <p:cNvSpPr txBox="1"/>
          <p:nvPr/>
        </p:nvSpPr>
        <p:spPr>
          <a:xfrm>
            <a:off x="4625463" y="6372895"/>
            <a:ext cx="2637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/>
              <a:t>Courtesy: L. Celona, S. Gammino, O. Leonardi</a:t>
            </a:r>
          </a:p>
        </p:txBody>
      </p:sp>
    </p:spTree>
    <p:extLst>
      <p:ext uri="{BB962C8B-B14F-4D97-AF65-F5344CB8AC3E}">
        <p14:creationId xmlns:p14="http://schemas.microsoft.com/office/powerpoint/2010/main" val="28023245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1A70A34D-1850-4868-A597-8C6D9B9D7A9E}"/>
              </a:ext>
            </a:extLst>
          </p:cNvPr>
          <p:cNvSpPr txBox="1"/>
          <p:nvPr/>
        </p:nvSpPr>
        <p:spPr>
          <a:xfrm>
            <a:off x="3761665" y="209799"/>
            <a:ext cx="6247159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it-IT" sz="3200" b="1" i="1" dirty="0">
                <a:solidFill>
                  <a:srgbClr val="000090"/>
                </a:solidFill>
              </a:rPr>
              <a:t>R&amp;D </a:t>
            </a:r>
            <a:r>
              <a:rPr lang="it-IT" sz="3200" b="1" i="1" dirty="0" err="1">
                <a:solidFill>
                  <a:srgbClr val="000090"/>
                </a:solidFill>
              </a:rPr>
              <a:t>activities</a:t>
            </a:r>
            <a:r>
              <a:rPr lang="it-IT" sz="3200" b="1" i="1" dirty="0">
                <a:solidFill>
                  <a:srgbClr val="000090"/>
                </a:solidFill>
              </a:rPr>
              <a:t>-IONS (CSN5)</a:t>
            </a:r>
          </a:p>
        </p:txBody>
      </p:sp>
      <p:sp>
        <p:nvSpPr>
          <p:cNvPr id="24" name="CasellaDiTesto 23"/>
          <p:cNvSpPr txBox="1"/>
          <p:nvPr/>
        </p:nvSpPr>
        <p:spPr>
          <a:xfrm>
            <a:off x="49095" y="6124981"/>
            <a:ext cx="4949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dirty="0" err="1">
                <a:latin typeface="Times" panose="02020603050405020304" pitchFamily="18" charset="0"/>
                <a:cs typeface="Times" panose="02020603050405020304" pitchFamily="18" charset="0"/>
              </a:rPr>
              <a:t>Courtesy</a:t>
            </a:r>
            <a:r>
              <a:rPr lang="it-IT" sz="1400" i="1" dirty="0">
                <a:latin typeface="Times" panose="02020603050405020304" pitchFamily="18" charset="0"/>
                <a:cs typeface="Times" panose="02020603050405020304" pitchFamily="18" charset="0"/>
              </a:rPr>
              <a:t> of G. Castro, L. Celona, O. Leonardi, F. </a:t>
            </a:r>
            <a:r>
              <a:rPr lang="it-IT" sz="1400" i="1" dirty="0" err="1">
                <a:latin typeface="Times" panose="02020603050405020304" pitchFamily="18" charset="0"/>
                <a:cs typeface="Times" panose="02020603050405020304" pitchFamily="18" charset="0"/>
              </a:rPr>
              <a:t>Odorici</a:t>
            </a:r>
            <a:r>
              <a:rPr lang="it-IT" sz="1400" i="1" dirty="0">
                <a:latin typeface="Times" panose="02020603050405020304" pitchFamily="18" charset="0"/>
                <a:cs typeface="Times" panose="02020603050405020304" pitchFamily="18" charset="0"/>
              </a:rPr>
              <a:t>, L. </a:t>
            </a:r>
            <a:r>
              <a:rPr lang="it-IT" sz="1400" i="1" dirty="0" err="1">
                <a:latin typeface="Times" panose="02020603050405020304" pitchFamily="18" charset="0"/>
                <a:cs typeface="Times" panose="02020603050405020304" pitchFamily="18" charset="0"/>
              </a:rPr>
              <a:t>Malferrari</a:t>
            </a:r>
            <a:r>
              <a:rPr lang="it-IT" sz="1400" i="1" dirty="0">
                <a:latin typeface="Times" panose="02020603050405020304" pitchFamily="18" charset="0"/>
                <a:cs typeface="Times" panose="02020603050405020304" pitchFamily="18" charset="0"/>
              </a:rPr>
              <a:t>, R. Reitano, L. Neri, S. </a:t>
            </a:r>
            <a:r>
              <a:rPr lang="it-IT" sz="1400" i="1" dirty="0" err="1">
                <a:latin typeface="Times" panose="02020603050405020304" pitchFamily="18" charset="0"/>
                <a:cs typeface="Times" panose="02020603050405020304" pitchFamily="18" charset="0"/>
              </a:rPr>
              <a:t>Gammino</a:t>
            </a:r>
            <a:endParaRPr lang="en-GB" sz="1400" i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A2A672E-4C37-43EC-B076-7D0308381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17" y="837406"/>
            <a:ext cx="6981420" cy="3011440"/>
          </a:xfrm>
          <a:prstGeom prst="rect">
            <a:avLst/>
          </a:prstGeom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9CCC3A2B-F864-4065-BA22-7F4E3874292B}"/>
              </a:ext>
            </a:extLst>
          </p:cNvPr>
          <p:cNvSpPr txBox="1"/>
          <p:nvPr/>
        </p:nvSpPr>
        <p:spPr>
          <a:xfrm>
            <a:off x="7540881" y="1474665"/>
            <a:ext cx="4319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Task1: </a:t>
            </a:r>
            <a:r>
              <a:rPr lang="it-IT" b="1" dirty="0" err="1">
                <a:solidFill>
                  <a:schemeClr val="accent2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Beam</a:t>
            </a:r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it-IT" b="1" dirty="0" err="1">
                <a:solidFill>
                  <a:schemeClr val="accent2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diagnostics</a:t>
            </a:r>
            <a:endParaRPr lang="en-GB" b="1" dirty="0">
              <a:solidFill>
                <a:schemeClr val="accent2">
                  <a:lumMod val="75000"/>
                </a:scheme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F97CA6F3-FD38-4853-BDD9-973EDB694693}"/>
              </a:ext>
            </a:extLst>
          </p:cNvPr>
          <p:cNvSpPr/>
          <p:nvPr/>
        </p:nvSpPr>
        <p:spPr>
          <a:xfrm>
            <a:off x="7690103" y="1332889"/>
            <a:ext cx="4170573" cy="530160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8" name="object 10">
            <a:extLst>
              <a:ext uri="{FF2B5EF4-FFF2-40B4-BE49-F238E27FC236}">
                <a16:creationId xmlns:a16="http://schemas.microsoft.com/office/drawing/2014/main" id="{C952F103-70B5-4E02-96A2-2B443DF1E5C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2710" y="1951718"/>
            <a:ext cx="3353009" cy="4366786"/>
          </a:xfrm>
          <a:prstGeom prst="rect">
            <a:avLst/>
          </a:prstGeom>
        </p:spPr>
      </p:pic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6505BD56-CB9D-45D0-A124-3B1F82DA2462}"/>
              </a:ext>
            </a:extLst>
          </p:cNvPr>
          <p:cNvSpPr txBox="1"/>
          <p:nvPr/>
        </p:nvSpPr>
        <p:spPr>
          <a:xfrm>
            <a:off x="8863765" y="5391859"/>
            <a:ext cx="19765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100" b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New </a:t>
            </a:r>
            <a:r>
              <a:rPr lang="it-IT" sz="1100" b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beam</a:t>
            </a:r>
            <a:r>
              <a:rPr lang="it-IT" sz="1100" b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it-IT" sz="1100" b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viewer</a:t>
            </a:r>
            <a:r>
              <a:rPr lang="it-IT" sz="1100" b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and </a:t>
            </a:r>
            <a:r>
              <a:rPr lang="it-IT" sz="1100" b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emittance</a:t>
            </a:r>
            <a:r>
              <a:rPr lang="it-IT" sz="1100" b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it-IT" sz="1100" b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measurement</a:t>
            </a:r>
            <a:r>
              <a:rPr lang="it-IT" sz="1100" b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it-IT" sz="1100" b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unit</a:t>
            </a:r>
            <a:endParaRPr lang="en-GB" sz="1100" b="1" dirty="0">
              <a:solidFill>
                <a:schemeClr val="accent6">
                  <a:lumMod val="50000"/>
                </a:scheme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A4C49A0-8162-4544-9B1C-BF85B9519113}"/>
              </a:ext>
            </a:extLst>
          </p:cNvPr>
          <p:cNvSpPr txBox="1"/>
          <p:nvPr/>
        </p:nvSpPr>
        <p:spPr>
          <a:xfrm>
            <a:off x="-303352" y="3917874"/>
            <a:ext cx="798103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Connection between Plasma Parameters (n</a:t>
            </a:r>
            <a:r>
              <a:rPr lang="en-GB" sz="1600" baseline="-25000" dirty="0"/>
              <a:t>e</a:t>
            </a:r>
            <a:r>
              <a:rPr lang="en-GB" sz="1600" dirty="0"/>
              <a:t>, T</a:t>
            </a:r>
            <a:r>
              <a:rPr lang="en-GB" sz="1600" baseline="-25000" dirty="0"/>
              <a:t>e</a:t>
            </a:r>
            <a:r>
              <a:rPr lang="en-GB" sz="1600" dirty="0"/>
              <a:t>, </a:t>
            </a:r>
            <a:r>
              <a:rPr lang="en-GB" sz="1600" dirty="0" err="1"/>
              <a:t>T</a:t>
            </a:r>
            <a:r>
              <a:rPr lang="en-GB" sz="1600" baseline="-25000" dirty="0" err="1"/>
              <a:t>i</a:t>
            </a:r>
            <a:r>
              <a:rPr lang="en-GB" sz="1600" dirty="0"/>
              <a:t>, </a:t>
            </a:r>
            <a:r>
              <a:rPr lang="en-GB" sz="1600" dirty="0">
                <a:sym typeface="Symbol" panose="05050102010706020507" pitchFamily="18" charset="2"/>
              </a:rPr>
              <a:t></a:t>
            </a:r>
            <a:r>
              <a:rPr lang="en-GB" sz="1600" baseline="-25000" dirty="0" err="1">
                <a:sym typeface="Symbol" panose="05050102010706020507" pitchFamily="18" charset="2"/>
              </a:rPr>
              <a:t>i</a:t>
            </a:r>
            <a:r>
              <a:rPr lang="en-GB" sz="1600" dirty="0">
                <a:sym typeface="Symbol" panose="05050102010706020507" pitchFamily="18" charset="2"/>
              </a:rPr>
              <a:t>)</a:t>
            </a:r>
            <a:r>
              <a:rPr lang="en-GB" sz="1600" dirty="0"/>
              <a:t> and Ion beam parameters (extracted current, Charge state distribution, beam emittance and shape) for the different working conditions;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it-IT" sz="16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 err="1">
                <a:latin typeface="Times" panose="02020603050405020304" pitchFamily="18" charset="0"/>
                <a:cs typeface="Times" panose="02020603050405020304" pitchFamily="18" charset="0"/>
              </a:rPr>
              <a:t>Modification</a:t>
            </a:r>
            <a:r>
              <a:rPr lang="it-IT" sz="1600" dirty="0">
                <a:latin typeface="Times" panose="02020603050405020304" pitchFamily="18" charset="0"/>
                <a:cs typeface="Times" panose="02020603050405020304" pitchFamily="18" charset="0"/>
              </a:rPr>
              <a:t> of plasma </a:t>
            </a:r>
            <a:r>
              <a:rPr lang="it-IT" sz="1600" dirty="0" err="1">
                <a:latin typeface="Times" panose="02020603050405020304" pitchFamily="18" charset="0"/>
                <a:cs typeface="Times" panose="02020603050405020304" pitchFamily="18" charset="0"/>
              </a:rPr>
              <a:t>losses</a:t>
            </a:r>
            <a:r>
              <a:rPr lang="it-IT" sz="16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it-IT" sz="1600" dirty="0" err="1">
                <a:latin typeface="Times" panose="02020603050405020304" pitchFamily="18" charset="0"/>
                <a:cs typeface="Times" panose="02020603050405020304" pitchFamily="18" charset="0"/>
              </a:rPr>
              <a:t>current</a:t>
            </a:r>
            <a:r>
              <a:rPr lang="it-IT" sz="1600" dirty="0">
                <a:latin typeface="Times" panose="02020603050405020304" pitchFamily="18" charset="0"/>
                <a:cs typeface="Times" panose="02020603050405020304" pitchFamily="18" charset="0"/>
              </a:rPr>
              <a:t> by </a:t>
            </a:r>
            <a:r>
              <a:rPr lang="it-IT" sz="1600" dirty="0" err="1">
                <a:latin typeface="Times" panose="02020603050405020304" pitchFamily="18" charset="0"/>
                <a:cs typeface="Times" panose="02020603050405020304" pitchFamily="18" charset="0"/>
              </a:rPr>
              <a:t>using</a:t>
            </a:r>
            <a:r>
              <a:rPr lang="it-IT" sz="16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it-IT" sz="1600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active</a:t>
            </a:r>
            <a:r>
              <a:rPr lang="it-IT" sz="1600" dirty="0">
                <a:latin typeface="Times" panose="02020603050405020304" pitchFamily="18" charset="0"/>
                <a:cs typeface="Times" panose="02020603050405020304" pitchFamily="18" charset="0"/>
              </a:rPr>
              <a:t> (multi </a:t>
            </a:r>
            <a:r>
              <a:rPr lang="it-IT" sz="1600" dirty="0" err="1">
                <a:latin typeface="Times" panose="02020603050405020304" pitchFamily="18" charset="0"/>
                <a:cs typeface="Times" panose="02020603050405020304" pitchFamily="18" charset="0"/>
              </a:rPr>
              <a:t>splitted</a:t>
            </a:r>
            <a:r>
              <a:rPr lang="it-IT" sz="1600" dirty="0">
                <a:latin typeface="Times" panose="02020603050405020304" pitchFamily="18" charset="0"/>
                <a:cs typeface="Times" panose="02020603050405020304" pitchFamily="18" charset="0"/>
              </a:rPr>
              <a:t> camera) and </a:t>
            </a:r>
            <a:r>
              <a:rPr lang="it-IT" sz="16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passive </a:t>
            </a:r>
            <a:r>
              <a:rPr lang="it-IT" sz="1600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methods</a:t>
            </a:r>
            <a:r>
              <a:rPr lang="it-IT" sz="16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it-IT" sz="1600" dirty="0">
                <a:latin typeface="Times" panose="02020603050405020304" pitchFamily="18" charset="0"/>
                <a:cs typeface="Times" panose="02020603050405020304" pitchFamily="18" charset="0"/>
              </a:rPr>
              <a:t>(</a:t>
            </a:r>
            <a:r>
              <a:rPr lang="it-IT" sz="1600" dirty="0" err="1">
                <a:latin typeface="Times" panose="02020603050405020304" pitchFamily="18" charset="0"/>
                <a:cs typeface="Times" panose="02020603050405020304" pitchFamily="18" charset="0"/>
              </a:rPr>
              <a:t>wall</a:t>
            </a:r>
            <a:r>
              <a:rPr lang="it-IT" sz="16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it-IT" sz="1600" dirty="0" err="1">
                <a:latin typeface="Times" panose="02020603050405020304" pitchFamily="18" charset="0"/>
                <a:cs typeface="Times" panose="02020603050405020304" pitchFamily="18" charset="0"/>
              </a:rPr>
              <a:t>covering</a:t>
            </a:r>
            <a:r>
              <a:rPr lang="it-IT" sz="1600" dirty="0">
                <a:latin typeface="Times" panose="02020603050405020304" pitchFamily="18" charset="0"/>
                <a:cs typeface="Times" panose="02020603050405020304" pitchFamily="18" charset="0"/>
              </a:rPr>
              <a:t>) to </a:t>
            </a:r>
            <a:r>
              <a:rPr lang="it-IT" sz="1600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improve</a:t>
            </a:r>
            <a:r>
              <a:rPr lang="it-IT" sz="16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source performances</a:t>
            </a:r>
            <a:r>
              <a:rPr lang="it-IT" sz="1600" b="1" dirty="0">
                <a:latin typeface="Times" panose="02020603050405020304" pitchFamily="18" charset="0"/>
                <a:cs typeface="Times" panose="02020603050405020304" pitchFamily="18" charset="0"/>
              </a:rPr>
              <a:t>;</a:t>
            </a:r>
            <a:endParaRPr lang="it-IT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it-IT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/>
              <a:t>Development of the Optical </a:t>
            </a:r>
            <a:r>
              <a:rPr lang="it-IT" sz="1600" dirty="0" err="1"/>
              <a:t>Emission</a:t>
            </a:r>
            <a:r>
              <a:rPr lang="it-IT" sz="1600" dirty="0"/>
              <a:t> </a:t>
            </a:r>
            <a:r>
              <a:rPr lang="it-IT" sz="1600" dirty="0" err="1"/>
              <a:t>Spectroscopy</a:t>
            </a:r>
            <a:r>
              <a:rPr lang="it-IT" sz="1600" dirty="0"/>
              <a:t> </a:t>
            </a:r>
            <a:r>
              <a:rPr lang="it-IT" sz="1600" dirty="0" err="1"/>
              <a:t>as</a:t>
            </a:r>
            <a:r>
              <a:rPr lang="it-IT" sz="1600" dirty="0"/>
              <a:t> a </a:t>
            </a:r>
            <a:r>
              <a:rPr lang="it-IT" sz="1600" dirty="0" err="1"/>
              <a:t>diagnostic</a:t>
            </a:r>
            <a:r>
              <a:rPr lang="it-IT" sz="1600" dirty="0"/>
              <a:t> tool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D9A6F9AE-04EB-2F41-8F31-CFAB87A72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88" y="60590"/>
            <a:ext cx="1399358" cy="70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40971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1A70A34D-1850-4868-A597-8C6D9B9D7A9E}"/>
              </a:ext>
            </a:extLst>
          </p:cNvPr>
          <p:cNvSpPr txBox="1"/>
          <p:nvPr/>
        </p:nvSpPr>
        <p:spPr>
          <a:xfrm>
            <a:off x="4696588" y="223509"/>
            <a:ext cx="3552576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it-IT" sz="3200" b="1" i="1" dirty="0">
                <a:solidFill>
                  <a:srgbClr val="000090"/>
                </a:solidFill>
              </a:rPr>
              <a:t>R&amp;D activities-IONS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92E5349-AD05-40DA-9151-1EAD383F2434}"/>
              </a:ext>
            </a:extLst>
          </p:cNvPr>
          <p:cNvSpPr txBox="1"/>
          <p:nvPr/>
        </p:nvSpPr>
        <p:spPr>
          <a:xfrm>
            <a:off x="7045" y="1145982"/>
            <a:ext cx="4764025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Task3: Optical </a:t>
            </a:r>
            <a:r>
              <a:rPr lang="it-IT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Emission</a:t>
            </a:r>
            <a:r>
              <a:rPr lang="it-IT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it-IT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Spectroscopy</a:t>
            </a:r>
            <a:endParaRPr lang="en-GB" dirty="0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E6F842DD-D031-4EE3-80C6-BEA9FBA30245}"/>
              </a:ext>
            </a:extLst>
          </p:cNvPr>
          <p:cNvSpPr/>
          <p:nvPr/>
        </p:nvSpPr>
        <p:spPr>
          <a:xfrm>
            <a:off x="1025854" y="1705441"/>
            <a:ext cx="6096000" cy="1277273"/>
          </a:xfrm>
          <a:prstGeom prst="rect">
            <a:avLst/>
          </a:prstGeom>
        </p:spPr>
        <p:txBody>
          <a:bodyPr>
            <a:spAutoFit/>
          </a:bodyPr>
          <a:lstStyle/>
          <a:p>
            <a:pPr marL="123825" marR="115570" indent="-1270" algn="ctr">
              <a:spcBef>
                <a:spcPts val="325"/>
              </a:spcBef>
              <a:defRPr/>
            </a:pPr>
            <a:r>
              <a:rPr lang="en-GB" b="1" dirty="0">
                <a:solidFill>
                  <a:schemeClr val="accent2">
                    <a:lumMod val="75000"/>
                  </a:schemeClr>
                </a:solidFill>
              </a:rPr>
              <a:t>Once plasma parameters of ECRIS are evaluated by OES, </a:t>
            </a:r>
          </a:p>
          <a:p>
            <a:pPr marL="123825" marR="115570" indent="-1270" algn="ctr">
              <a:spcBef>
                <a:spcPts val="325"/>
              </a:spcBef>
              <a:defRPr/>
            </a:pPr>
            <a:r>
              <a:rPr lang="en-GB" b="1" dirty="0">
                <a:solidFill>
                  <a:schemeClr val="accent2">
                    <a:lumMod val="75000"/>
                  </a:schemeClr>
                </a:solidFill>
              </a:rPr>
              <a:t>it is possible to create a 0 dimensional model to predict beam parameters.</a:t>
            </a:r>
          </a:p>
          <a:p>
            <a:pPr marL="123825" marR="115570" lvl="0" indent="-1270" algn="ctr">
              <a:spcBef>
                <a:spcPts val="325"/>
              </a:spcBef>
              <a:defRPr/>
            </a:pPr>
            <a:endParaRPr lang="en-GB" dirty="0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626D7D38-0DF6-40E4-81F7-082E88BB1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0601" y="1958454"/>
            <a:ext cx="4641447" cy="2622256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A56A1ED7-7DDD-47E9-ADA6-23973CEE9A09}"/>
              </a:ext>
            </a:extLst>
          </p:cNvPr>
          <p:cNvSpPr txBox="1"/>
          <p:nvPr/>
        </p:nvSpPr>
        <p:spPr>
          <a:xfrm>
            <a:off x="8523342" y="2535358"/>
            <a:ext cx="2865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/>
              <a:t>A </a:t>
            </a:r>
            <a:r>
              <a:rPr lang="it-IT" sz="1400" b="1" dirty="0" err="1"/>
              <a:t>typical</a:t>
            </a:r>
            <a:r>
              <a:rPr lang="it-IT" sz="1400" b="1" dirty="0"/>
              <a:t> OES</a:t>
            </a:r>
          </a:p>
          <a:p>
            <a:r>
              <a:rPr lang="it-IT" sz="1400" b="1" dirty="0" err="1"/>
              <a:t>spectrum</a:t>
            </a:r>
            <a:endParaRPr lang="en-GB" sz="1400" b="1" dirty="0"/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875B7233-32A0-4262-97BE-C84F3862E0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004" y="3172842"/>
            <a:ext cx="7520419" cy="2119709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F1181F05-7797-429C-8509-218C4ECC7406}"/>
              </a:ext>
            </a:extLst>
          </p:cNvPr>
          <p:cNvSpPr txBox="1"/>
          <p:nvPr/>
        </p:nvSpPr>
        <p:spPr>
          <a:xfrm>
            <a:off x="50588" y="5463554"/>
            <a:ext cx="7231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Optical </a:t>
            </a:r>
            <a:r>
              <a:rPr lang="it-IT" dirty="0" err="1"/>
              <a:t>coupling</a:t>
            </a:r>
            <a:r>
              <a:rPr lang="it-IT" dirty="0"/>
              <a:t> </a:t>
            </a:r>
            <a:r>
              <a:rPr lang="it-IT" dirty="0" err="1"/>
              <a:t>system</a:t>
            </a:r>
            <a:r>
              <a:rPr lang="it-IT" dirty="0"/>
              <a:t> from </a:t>
            </a:r>
            <a:r>
              <a:rPr lang="it-IT" dirty="0" err="1"/>
              <a:t>AISHa</a:t>
            </a:r>
            <a:r>
              <a:rPr lang="it-IT" dirty="0"/>
              <a:t> plasma (H.V) to </a:t>
            </a:r>
            <a:r>
              <a:rPr lang="it-IT" dirty="0" err="1"/>
              <a:t>Horiba</a:t>
            </a:r>
            <a:r>
              <a:rPr lang="it-IT" dirty="0"/>
              <a:t> </a:t>
            </a:r>
            <a:r>
              <a:rPr lang="it-IT" dirty="0" err="1"/>
              <a:t>spectrometer</a:t>
            </a:r>
            <a:endParaRPr lang="it-IT" dirty="0"/>
          </a:p>
        </p:txBody>
      </p:sp>
      <p:pic>
        <p:nvPicPr>
          <p:cNvPr id="23" name="Picture 2" descr="iHR550 Imaging Spectrometer - HORIBA">
            <a:extLst>
              <a:ext uri="{FF2B5EF4-FFF2-40B4-BE49-F238E27FC236}">
                <a16:creationId xmlns:a16="http://schemas.microsoft.com/office/drawing/2014/main" id="{B22B7EE2-276E-4722-BE20-21B82A62E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6788" y="4899546"/>
            <a:ext cx="3575212" cy="1973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00E0BD38-1D53-BF4A-9441-0A9921254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88" y="60590"/>
            <a:ext cx="1399358" cy="70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6680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1A70A34D-1850-4868-A597-8C6D9B9D7A9E}"/>
              </a:ext>
            </a:extLst>
          </p:cNvPr>
          <p:cNvSpPr txBox="1"/>
          <p:nvPr/>
        </p:nvSpPr>
        <p:spPr>
          <a:xfrm>
            <a:off x="4283494" y="430664"/>
            <a:ext cx="3552576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it-IT" sz="3200" b="1" i="1" dirty="0">
                <a:solidFill>
                  <a:srgbClr val="000090"/>
                </a:solidFill>
              </a:rPr>
              <a:t>R&amp;D activities-IONS</a:t>
            </a:r>
          </a:p>
        </p:txBody>
      </p:sp>
      <p:pic>
        <p:nvPicPr>
          <p:cNvPr id="40" name="Immagine 39">
            <a:extLst>
              <a:ext uri="{FF2B5EF4-FFF2-40B4-BE49-F238E27FC236}">
                <a16:creationId xmlns:a16="http://schemas.microsoft.com/office/drawing/2014/main" id="{23C821FB-BAE2-4F2E-B37C-15A1913655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736" y="1117447"/>
            <a:ext cx="8408742" cy="4213808"/>
          </a:xfrm>
          <a:prstGeom prst="rect">
            <a:avLst/>
          </a:prstGeom>
        </p:spPr>
      </p:pic>
      <p:sp>
        <p:nvSpPr>
          <p:cNvPr id="47" name="Rettangolo 46">
            <a:extLst>
              <a:ext uri="{FF2B5EF4-FFF2-40B4-BE49-F238E27FC236}">
                <a16:creationId xmlns:a16="http://schemas.microsoft.com/office/drawing/2014/main" id="{A3277363-5C5F-4023-AA6B-7D187FEBF560}"/>
              </a:ext>
            </a:extLst>
          </p:cNvPr>
          <p:cNvSpPr/>
          <p:nvPr/>
        </p:nvSpPr>
        <p:spPr>
          <a:xfrm>
            <a:off x="8582478" y="2100235"/>
            <a:ext cx="30810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Task2: Active</a:t>
            </a:r>
            <a:r>
              <a:rPr lang="it-IT" dirty="0">
                <a:latin typeface="Times" panose="02020603050405020304" pitchFamily="18" charset="0"/>
                <a:cs typeface="Times" panose="02020603050405020304" pitchFamily="18" charset="0"/>
              </a:rPr>
              <a:t> plasma </a:t>
            </a:r>
            <a:r>
              <a:rPr lang="it-IT" dirty="0" err="1">
                <a:latin typeface="Times" panose="02020603050405020304" pitchFamily="18" charset="0"/>
                <a:cs typeface="Times" panose="02020603050405020304" pitchFamily="18" charset="0"/>
              </a:rPr>
              <a:t>chamber</a:t>
            </a:r>
            <a:endParaRPr lang="en-GB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F1D5463-7705-461F-9BC8-CBB1D507A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9782" y="3626980"/>
            <a:ext cx="6132218" cy="323102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279ABDD-830D-4125-BF4E-3D28F6E1F9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8448" y="5303309"/>
            <a:ext cx="2255607" cy="1558419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6ED4DF4F-DE4B-1F45-8F92-15E427C86CD5}"/>
              </a:ext>
            </a:extLst>
          </p:cNvPr>
          <p:cNvSpPr txBox="1"/>
          <p:nvPr/>
        </p:nvSpPr>
        <p:spPr>
          <a:xfrm>
            <a:off x="9110964" y="2713691"/>
            <a:ext cx="30810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i="1" dirty="0" err="1">
                <a:latin typeface="Times" panose="02020603050405020304" pitchFamily="18" charset="0"/>
                <a:cs typeface="Times" panose="02020603050405020304" pitchFamily="18" charset="0"/>
              </a:rPr>
              <a:t>Courtesy</a:t>
            </a:r>
            <a:r>
              <a:rPr lang="it-IT" sz="1400" i="1" dirty="0">
                <a:latin typeface="Times" panose="02020603050405020304" pitchFamily="18" charset="0"/>
                <a:cs typeface="Times" panose="02020603050405020304" pitchFamily="18" charset="0"/>
              </a:rPr>
              <a:t> of G. Castro, L. Celona, O. Leonardi, F. </a:t>
            </a:r>
            <a:r>
              <a:rPr lang="it-IT" sz="1400" i="1" dirty="0" err="1">
                <a:latin typeface="Times" panose="02020603050405020304" pitchFamily="18" charset="0"/>
                <a:cs typeface="Times" panose="02020603050405020304" pitchFamily="18" charset="0"/>
              </a:rPr>
              <a:t>Odorici</a:t>
            </a:r>
            <a:r>
              <a:rPr lang="it-IT" sz="1400" i="1" dirty="0">
                <a:latin typeface="Times" panose="02020603050405020304" pitchFamily="18" charset="0"/>
                <a:cs typeface="Times" panose="02020603050405020304" pitchFamily="18" charset="0"/>
              </a:rPr>
              <a:t>, L. </a:t>
            </a:r>
            <a:r>
              <a:rPr lang="it-IT" sz="1400" i="1" dirty="0" err="1">
                <a:latin typeface="Times" panose="02020603050405020304" pitchFamily="18" charset="0"/>
                <a:cs typeface="Times" panose="02020603050405020304" pitchFamily="18" charset="0"/>
              </a:rPr>
              <a:t>Malferrari</a:t>
            </a:r>
            <a:r>
              <a:rPr lang="it-IT" sz="1400" i="1" dirty="0">
                <a:latin typeface="Times" panose="02020603050405020304" pitchFamily="18" charset="0"/>
                <a:cs typeface="Times" panose="02020603050405020304" pitchFamily="18" charset="0"/>
              </a:rPr>
              <a:t>, R. Reitano, L. Neri, S. </a:t>
            </a:r>
            <a:r>
              <a:rPr lang="it-IT" sz="1400" i="1" dirty="0" err="1">
                <a:latin typeface="Times" panose="02020603050405020304" pitchFamily="18" charset="0"/>
                <a:cs typeface="Times" panose="02020603050405020304" pitchFamily="18" charset="0"/>
              </a:rPr>
              <a:t>Gammino</a:t>
            </a:r>
            <a:endParaRPr lang="en-GB" sz="1400" i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1267C044-73C5-B74D-BD61-F57A63E89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88" y="60590"/>
            <a:ext cx="1399358" cy="70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5629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944DF-C9E0-406C-AAAB-4C9D419410D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91948"/>
            <a:ext cx="8769350" cy="1344612"/>
          </a:xfrm>
        </p:spPr>
        <p:txBody>
          <a:bodyPr>
            <a:normAutofit/>
          </a:bodyPr>
          <a:lstStyle/>
          <a:p>
            <a:r>
              <a:rPr lang="en-US" dirty="0"/>
              <a:t>GANIL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23EB0E-7637-49BC-9831-7371260C79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4873" y="13883"/>
            <a:ext cx="7157127" cy="35983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5919D4-0662-4FF8-8E2A-91684BD26EE5}"/>
              </a:ext>
            </a:extLst>
          </p:cNvPr>
          <p:cNvSpPr txBox="1"/>
          <p:nvPr/>
        </p:nvSpPr>
        <p:spPr>
          <a:xfrm>
            <a:off x="108311" y="1633787"/>
            <a:ext cx="81210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ln>
                  <a:solidFill>
                    <a:schemeClr val="tx1"/>
                  </a:solidFill>
                </a:ln>
                <a:latin typeface="Bradley Hand ITC" panose="03070402050302030203" pitchFamily="66" charset="0"/>
                <a:sym typeface="Wingdings" panose="05000000000000000000" pitchFamily="2" charset="2"/>
              </a:rPr>
              <a:t>NUCLEAR PHYSICS WITH STABLE BEAMS</a:t>
            </a:r>
          </a:p>
          <a:p>
            <a:pPr marL="36195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ln>
                  <a:solidFill>
                    <a:schemeClr val="tx1"/>
                  </a:solidFill>
                </a:ln>
                <a:latin typeface="Bradley Hand ITC" panose="03070402050302030203" pitchFamily="66" charset="0"/>
                <a:sym typeface="Wingdings" panose="05000000000000000000" pitchFamily="2" charset="2"/>
              </a:rPr>
              <a:t>RIBs PRODUCTION</a:t>
            </a:r>
            <a:endParaRPr kumimoji="0" lang="en-US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effectLst/>
              <a:uLnTx/>
              <a:uFillTx/>
              <a:latin typeface="Bradley Hand ITC" panose="03070402050302030203" pitchFamily="66" charset="0"/>
              <a:sym typeface="Wingdings" panose="05000000000000000000" pitchFamily="2" charset="2"/>
            </a:endParaRPr>
          </a:p>
          <a:p>
            <a:pPr marL="357188" lvl="2" indent="-342900">
              <a:buFont typeface="Arial" panose="020B0604020202020204" pitchFamily="34" charset="0"/>
              <a:buChar char="•"/>
              <a:defRPr/>
            </a:pPr>
            <a:r>
              <a:rPr lang="en-US" dirty="0">
                <a:ln>
                  <a:solidFill>
                    <a:schemeClr val="tx1"/>
                  </a:solidFill>
                </a:ln>
                <a:latin typeface="Bradley Hand ITC" panose="03070402050302030203" pitchFamily="66" charset="0"/>
                <a:sym typeface="Wingdings" panose="05000000000000000000" pitchFamily="2" charset="2"/>
              </a:rPr>
              <a:t>NEUTRONS PRODUCTION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7C288D-FA44-413E-8BE0-F361EFD11860}"/>
              </a:ext>
            </a:extLst>
          </p:cNvPr>
          <p:cNvSpPr txBox="1"/>
          <p:nvPr/>
        </p:nvSpPr>
        <p:spPr>
          <a:xfrm>
            <a:off x="-143972" y="2619775"/>
            <a:ext cx="2535093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dirty="0">
                <a:ln>
                  <a:solidFill>
                    <a:schemeClr val="tx1"/>
                  </a:solidFill>
                </a:ln>
                <a:latin typeface="Bradley Hand ITC" panose="03070402050302030203" pitchFamily="66" charset="0"/>
              </a:rPr>
              <a:t>Courtesy of L. </a:t>
            </a:r>
            <a:r>
              <a:rPr lang="en-US" sz="1400" dirty="0" err="1">
                <a:ln>
                  <a:solidFill>
                    <a:schemeClr val="tx1"/>
                  </a:solidFill>
                </a:ln>
                <a:latin typeface="Bradley Hand ITC" panose="03070402050302030203" pitchFamily="66" charset="0"/>
              </a:rPr>
              <a:t>Manoury</a:t>
            </a:r>
            <a:endParaRPr lang="en-US" sz="1400" dirty="0">
              <a:ln>
                <a:solidFill>
                  <a:schemeClr val="tx1"/>
                </a:solidFill>
              </a:ln>
              <a:latin typeface="Bradley Hand ITC" panose="03070402050302030203" pitchFamily="66" charset="0"/>
            </a:endParaRP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91692BFE-8F9F-164D-B199-4E9A766E29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11" y="3240076"/>
            <a:ext cx="6225163" cy="3604041"/>
          </a:xfrm>
          <a:prstGeom prst="rect">
            <a:avLst/>
          </a:prstGeom>
        </p:spPr>
      </p:pic>
      <p:sp>
        <p:nvSpPr>
          <p:cNvPr id="10" name="TextBox 7">
            <a:extLst>
              <a:ext uri="{FF2B5EF4-FFF2-40B4-BE49-F238E27FC236}">
                <a16:creationId xmlns:a16="http://schemas.microsoft.com/office/drawing/2014/main" id="{6B6445D5-FB2F-EF4E-B0A1-4896875ED3AD}"/>
              </a:ext>
            </a:extLst>
          </p:cNvPr>
          <p:cNvSpPr txBox="1"/>
          <p:nvPr/>
        </p:nvSpPr>
        <p:spPr>
          <a:xfrm>
            <a:off x="6333474" y="6379936"/>
            <a:ext cx="2535093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1400">
                <a:ln>
                  <a:solidFill>
                    <a:schemeClr val="tx1"/>
                  </a:solidFill>
                </a:ln>
                <a:latin typeface="Bradley Hand ITC" panose="03070402050302030203" pitchFamily="66" charset="0"/>
              </a:defRPr>
            </a:lvl1pPr>
          </a:lstStyle>
          <a:p>
            <a:r>
              <a:rPr lang="en-US" dirty="0"/>
              <a:t>Courtesy of F. Maimone</a:t>
            </a: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437028AC-1A69-884E-AAB9-C30D68F4411A}"/>
              </a:ext>
            </a:extLst>
          </p:cNvPr>
          <p:cNvSpPr txBox="1"/>
          <p:nvPr/>
        </p:nvSpPr>
        <p:spPr>
          <a:xfrm>
            <a:off x="6605275" y="4489487"/>
            <a:ext cx="52924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ln>
                  <a:solidFill>
                    <a:schemeClr val="tx1"/>
                  </a:solidFill>
                </a:ln>
                <a:latin typeface="Bradley Hand ITC" panose="03070402050302030203" pitchFamily="66" charset="0"/>
                <a:sym typeface="Wingdings" panose="05000000000000000000" pitchFamily="2" charset="2"/>
              </a:rPr>
              <a:t>PRODUCTION OF SUPER HEAVY ELEMENTS WITH UNILAC</a:t>
            </a:r>
          </a:p>
          <a:p>
            <a:pPr marL="36195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ln>
                  <a:solidFill>
                    <a:schemeClr val="tx1"/>
                  </a:solidFill>
                </a:ln>
                <a:latin typeface="Bradley Hand ITC" panose="03070402050302030203" pitchFamily="66" charset="0"/>
                <a:sym typeface="Wingdings" panose="05000000000000000000" pitchFamily="2" charset="2"/>
              </a:rPr>
              <a:t>NUCLEAR STRUCTURE OF EXOTIC NUCLEI</a:t>
            </a:r>
            <a:endParaRPr kumimoji="0" lang="en-US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effectLst/>
              <a:uLnTx/>
              <a:uFillTx/>
              <a:latin typeface="Bradley Hand ITC" panose="03070402050302030203" pitchFamily="66" charset="0"/>
              <a:sym typeface="Wingdings" panose="05000000000000000000" pitchFamily="2" charset="2"/>
            </a:endParaRPr>
          </a:p>
          <a:p>
            <a:pPr marL="357188" lvl="2" indent="-342900">
              <a:buFont typeface="Arial" panose="020B0604020202020204" pitchFamily="34" charset="0"/>
              <a:buChar char="•"/>
              <a:defRPr/>
            </a:pPr>
            <a:r>
              <a:rPr lang="en-US" dirty="0">
                <a:ln>
                  <a:solidFill>
                    <a:schemeClr val="tx1"/>
                  </a:solidFill>
                </a:ln>
                <a:latin typeface="Bradley Hand ITC" panose="03070402050302030203" pitchFamily="66" charset="0"/>
                <a:sym typeface="Wingdings" panose="05000000000000000000" pitchFamily="2" charset="2"/>
              </a:rPr>
              <a:t>HIGH ENERGY EXPERIMENTS</a:t>
            </a:r>
          </a:p>
          <a:p>
            <a:pPr marL="357188" lvl="2" indent="-342900">
              <a:buFont typeface="Arial" panose="020B0604020202020204" pitchFamily="34" charset="0"/>
              <a:buChar char="•"/>
              <a:defRPr/>
            </a:pPr>
            <a:r>
              <a:rPr lang="en-US" dirty="0">
                <a:ln>
                  <a:solidFill>
                    <a:schemeClr val="tx1"/>
                  </a:solidFill>
                </a:ln>
                <a:latin typeface="Bradley Hand ITC" panose="03070402050302030203" pitchFamily="66" charset="0"/>
                <a:sym typeface="Wingdings" panose="05000000000000000000" pitchFamily="2" charset="2"/>
              </a:rPr>
              <a:t>ATOMIC PHYSICS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EF6FA05-3BA5-7445-B725-19C041CC3583}"/>
              </a:ext>
            </a:extLst>
          </p:cNvPr>
          <p:cNvSpPr txBox="1">
            <a:spLocks/>
          </p:cNvSpPr>
          <p:nvPr/>
        </p:nvSpPr>
        <p:spPr>
          <a:xfrm>
            <a:off x="6631986" y="3835435"/>
            <a:ext cx="2801050" cy="92333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130000"/>
              </a:lnSpc>
              <a:spcBef>
                <a:spcPct val="0"/>
              </a:spcBef>
              <a:buNone/>
              <a:defRPr sz="32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GSI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358E4154-A223-2343-B7DE-A9E18052F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546" y="15442"/>
            <a:ext cx="1399358" cy="70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4321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1A70A34D-1850-4868-A597-8C6D9B9D7A9E}"/>
              </a:ext>
            </a:extLst>
          </p:cNvPr>
          <p:cNvSpPr txBox="1"/>
          <p:nvPr/>
        </p:nvSpPr>
        <p:spPr>
          <a:xfrm>
            <a:off x="3291995" y="223508"/>
            <a:ext cx="5608010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it-IT" sz="3200" b="1" i="1" dirty="0">
                <a:solidFill>
                  <a:srgbClr val="000090"/>
                </a:solidFill>
              </a:rPr>
              <a:t>ESS high </a:t>
            </a:r>
            <a:r>
              <a:rPr lang="it-IT" sz="3200" b="1" i="1" dirty="0" err="1">
                <a:solidFill>
                  <a:srgbClr val="000090"/>
                </a:solidFill>
              </a:rPr>
              <a:t>intensity</a:t>
            </a:r>
            <a:r>
              <a:rPr lang="it-IT" sz="3200" b="1" i="1" dirty="0">
                <a:solidFill>
                  <a:srgbClr val="000090"/>
                </a:solidFill>
              </a:rPr>
              <a:t> </a:t>
            </a:r>
            <a:r>
              <a:rPr lang="it-IT" sz="3200" b="1" i="1" dirty="0" err="1">
                <a:solidFill>
                  <a:srgbClr val="000090"/>
                </a:solidFill>
              </a:rPr>
              <a:t>proton</a:t>
            </a:r>
            <a:r>
              <a:rPr lang="it-IT" sz="3200" b="1" i="1" dirty="0">
                <a:solidFill>
                  <a:srgbClr val="000090"/>
                </a:solidFill>
              </a:rPr>
              <a:t> source</a:t>
            </a:r>
          </a:p>
        </p:txBody>
      </p:sp>
      <p:pic>
        <p:nvPicPr>
          <p:cNvPr id="34" name="Immagine 33">
            <a:extLst>
              <a:ext uri="{FF2B5EF4-FFF2-40B4-BE49-F238E27FC236}">
                <a16:creationId xmlns:a16="http://schemas.microsoft.com/office/drawing/2014/main" id="{80371B3D-4C59-4565-BA49-43AE84C7959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195" y="1962757"/>
            <a:ext cx="6548346" cy="3519995"/>
          </a:xfrm>
          <a:prstGeom prst="rect">
            <a:avLst/>
          </a:prstGeom>
        </p:spPr>
      </p:pic>
      <p:sp>
        <p:nvSpPr>
          <p:cNvPr id="35" name="Rettangolo 34">
            <a:extLst>
              <a:ext uri="{FF2B5EF4-FFF2-40B4-BE49-F238E27FC236}">
                <a16:creationId xmlns:a16="http://schemas.microsoft.com/office/drawing/2014/main" id="{A965C0BE-AA89-4665-A412-84CCA985D9C1}"/>
              </a:ext>
            </a:extLst>
          </p:cNvPr>
          <p:cNvSpPr/>
          <p:nvPr/>
        </p:nvSpPr>
        <p:spPr>
          <a:xfrm>
            <a:off x="2445655" y="5407202"/>
            <a:ext cx="3424913" cy="82901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Stationary and time dependent beam transport  in space charge compensation regime </a:t>
            </a:r>
            <a:r>
              <a:rPr lang="en-US" sz="1100" dirty="0"/>
              <a:t>(Particle in cell simulation code)</a:t>
            </a:r>
          </a:p>
        </p:txBody>
      </p:sp>
      <p:sp>
        <p:nvSpPr>
          <p:cNvPr id="37" name="Rettangolo 36">
            <a:extLst>
              <a:ext uri="{FF2B5EF4-FFF2-40B4-BE49-F238E27FC236}">
                <a16:creationId xmlns:a16="http://schemas.microsoft.com/office/drawing/2014/main" id="{8E2FB877-D548-42FD-96C3-0C2D57DF0976}"/>
              </a:ext>
            </a:extLst>
          </p:cNvPr>
          <p:cNvSpPr/>
          <p:nvPr/>
        </p:nvSpPr>
        <p:spPr>
          <a:xfrm>
            <a:off x="4791764" y="1359601"/>
            <a:ext cx="1669729" cy="76141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Flexible magnetic system design</a:t>
            </a:r>
          </a:p>
          <a:p>
            <a:pPr algn="ctr"/>
            <a:r>
              <a:rPr lang="en-US" sz="1100" dirty="0"/>
              <a:t>(OPERA, Comsol)</a:t>
            </a:r>
          </a:p>
        </p:txBody>
      </p:sp>
      <p:cxnSp>
        <p:nvCxnSpPr>
          <p:cNvPr id="39" name="Connettore 2 38">
            <a:extLst>
              <a:ext uri="{FF2B5EF4-FFF2-40B4-BE49-F238E27FC236}">
                <a16:creationId xmlns:a16="http://schemas.microsoft.com/office/drawing/2014/main" id="{D261FE1F-1A52-4F62-A360-6C4DBD71BE98}"/>
              </a:ext>
            </a:extLst>
          </p:cNvPr>
          <p:cNvCxnSpPr>
            <a:stCxn id="37" idx="2"/>
          </p:cNvCxnSpPr>
          <p:nvPr/>
        </p:nvCxnSpPr>
        <p:spPr>
          <a:xfrm flipH="1">
            <a:off x="5622249" y="2121019"/>
            <a:ext cx="4380" cy="2264084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ttangolo 39">
            <a:extLst>
              <a:ext uri="{FF2B5EF4-FFF2-40B4-BE49-F238E27FC236}">
                <a16:creationId xmlns:a16="http://schemas.microsoft.com/office/drawing/2014/main" id="{76902F02-1587-4C80-9938-CD09FDC9926C}"/>
              </a:ext>
            </a:extLst>
          </p:cNvPr>
          <p:cNvSpPr/>
          <p:nvPr/>
        </p:nvSpPr>
        <p:spPr>
          <a:xfrm>
            <a:off x="4223656" y="2553653"/>
            <a:ext cx="1334599" cy="55929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Beam extraction</a:t>
            </a:r>
          </a:p>
          <a:p>
            <a:pPr algn="ctr"/>
            <a:r>
              <a:rPr lang="en-US" sz="1100" dirty="0"/>
              <a:t>(Axcel)</a:t>
            </a:r>
          </a:p>
        </p:txBody>
      </p:sp>
      <p:cxnSp>
        <p:nvCxnSpPr>
          <p:cNvPr id="41" name="Connettore 2 40">
            <a:extLst>
              <a:ext uri="{FF2B5EF4-FFF2-40B4-BE49-F238E27FC236}">
                <a16:creationId xmlns:a16="http://schemas.microsoft.com/office/drawing/2014/main" id="{61637F3A-B264-45A9-95CB-EFC9EBC9F8C9}"/>
              </a:ext>
            </a:extLst>
          </p:cNvPr>
          <p:cNvCxnSpPr>
            <a:cxnSpLocks/>
            <a:stCxn id="48" idx="2"/>
          </p:cNvCxnSpPr>
          <p:nvPr/>
        </p:nvCxnSpPr>
        <p:spPr>
          <a:xfrm flipH="1">
            <a:off x="5619078" y="2852791"/>
            <a:ext cx="1026485" cy="1856799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ttangolo 41">
            <a:extLst>
              <a:ext uri="{FF2B5EF4-FFF2-40B4-BE49-F238E27FC236}">
                <a16:creationId xmlns:a16="http://schemas.microsoft.com/office/drawing/2014/main" id="{13967F39-1615-49C4-A8D6-DC7BF9DF3E92}"/>
              </a:ext>
            </a:extLst>
          </p:cNvPr>
          <p:cNvSpPr/>
          <p:nvPr/>
        </p:nvSpPr>
        <p:spPr>
          <a:xfrm>
            <a:off x="2758629" y="1955461"/>
            <a:ext cx="1886293" cy="5565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Reduction of electric field </a:t>
            </a:r>
            <a:r>
              <a:rPr lang="en-US" sz="1100" dirty="0"/>
              <a:t>(Comsol)</a:t>
            </a:r>
          </a:p>
        </p:txBody>
      </p:sp>
      <p:cxnSp>
        <p:nvCxnSpPr>
          <p:cNvPr id="43" name="Connettore 2 42">
            <a:extLst>
              <a:ext uri="{FF2B5EF4-FFF2-40B4-BE49-F238E27FC236}">
                <a16:creationId xmlns:a16="http://schemas.microsoft.com/office/drawing/2014/main" id="{8518B0A6-BC49-406E-AEC1-A1BF2CBE2948}"/>
              </a:ext>
            </a:extLst>
          </p:cNvPr>
          <p:cNvCxnSpPr>
            <a:stCxn id="42" idx="2"/>
          </p:cNvCxnSpPr>
          <p:nvPr/>
        </p:nvCxnSpPr>
        <p:spPr>
          <a:xfrm>
            <a:off x="3701776" y="2512036"/>
            <a:ext cx="1349194" cy="1655233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2 43">
            <a:extLst>
              <a:ext uri="{FF2B5EF4-FFF2-40B4-BE49-F238E27FC236}">
                <a16:creationId xmlns:a16="http://schemas.microsoft.com/office/drawing/2014/main" id="{ADF9C2B9-6E2E-4B8B-A11C-1D5E60D9034A}"/>
              </a:ext>
            </a:extLst>
          </p:cNvPr>
          <p:cNvCxnSpPr>
            <a:stCxn id="45" idx="0"/>
          </p:cNvCxnSpPr>
          <p:nvPr/>
        </p:nvCxnSpPr>
        <p:spPr>
          <a:xfrm flipV="1">
            <a:off x="1054124" y="3024270"/>
            <a:ext cx="116898" cy="2201528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ttangolo 44">
            <a:extLst>
              <a:ext uri="{FF2B5EF4-FFF2-40B4-BE49-F238E27FC236}">
                <a16:creationId xmlns:a16="http://schemas.microsoft.com/office/drawing/2014/main" id="{D99DD2CC-BBDB-436B-9C49-9E7603DFB55D}"/>
              </a:ext>
            </a:extLst>
          </p:cNvPr>
          <p:cNvSpPr/>
          <p:nvPr/>
        </p:nvSpPr>
        <p:spPr>
          <a:xfrm>
            <a:off x="0" y="5225798"/>
            <a:ext cx="2108248" cy="69485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Improvements starting from  IFMIF design                         </a:t>
            </a:r>
            <a:r>
              <a:rPr lang="en-US" sz="1100" dirty="0"/>
              <a:t>(in collaboration with CEA)</a:t>
            </a:r>
          </a:p>
        </p:txBody>
      </p:sp>
      <p:cxnSp>
        <p:nvCxnSpPr>
          <p:cNvPr id="46" name="Connettore 2 45">
            <a:extLst>
              <a:ext uri="{FF2B5EF4-FFF2-40B4-BE49-F238E27FC236}">
                <a16:creationId xmlns:a16="http://schemas.microsoft.com/office/drawing/2014/main" id="{C59837A7-6246-45B2-A866-CDC68543EA30}"/>
              </a:ext>
            </a:extLst>
          </p:cNvPr>
          <p:cNvCxnSpPr>
            <a:stCxn id="45" idx="3"/>
          </p:cNvCxnSpPr>
          <p:nvPr/>
        </p:nvCxnSpPr>
        <p:spPr>
          <a:xfrm flipV="1">
            <a:off x="2108248" y="4467333"/>
            <a:ext cx="1888881" cy="1105894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ttangolo 46">
            <a:extLst>
              <a:ext uri="{FF2B5EF4-FFF2-40B4-BE49-F238E27FC236}">
                <a16:creationId xmlns:a16="http://schemas.microsoft.com/office/drawing/2014/main" id="{FF69B26E-5CE7-4F91-83A8-7C73DBB57056}"/>
              </a:ext>
            </a:extLst>
          </p:cNvPr>
          <p:cNvSpPr/>
          <p:nvPr/>
        </p:nvSpPr>
        <p:spPr>
          <a:xfrm>
            <a:off x="329985" y="1292475"/>
            <a:ext cx="2877671" cy="59645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Pulse rise and fall time using LEBT chopper </a:t>
            </a:r>
            <a:r>
              <a:rPr lang="en-US" sz="1100" dirty="0"/>
              <a:t>(Prototype tested on BETSI)</a:t>
            </a:r>
          </a:p>
        </p:txBody>
      </p:sp>
      <p:sp>
        <p:nvSpPr>
          <p:cNvPr id="48" name="Rettangolo 47">
            <a:extLst>
              <a:ext uri="{FF2B5EF4-FFF2-40B4-BE49-F238E27FC236}">
                <a16:creationId xmlns:a16="http://schemas.microsoft.com/office/drawing/2014/main" id="{6912270D-52BE-4B67-8352-10992651015D}"/>
              </a:ext>
            </a:extLst>
          </p:cNvPr>
          <p:cNvSpPr/>
          <p:nvPr/>
        </p:nvSpPr>
        <p:spPr>
          <a:xfrm>
            <a:off x="5709401" y="2194849"/>
            <a:ext cx="1872324" cy="65794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Microwave to plasma coupling  </a:t>
            </a:r>
            <a:r>
              <a:rPr lang="en-US" sz="1100" dirty="0"/>
              <a:t>(3D Full wave simulation code)</a:t>
            </a:r>
          </a:p>
        </p:txBody>
      </p:sp>
      <p:cxnSp>
        <p:nvCxnSpPr>
          <p:cNvPr id="49" name="Connettore 2 48">
            <a:extLst>
              <a:ext uri="{FF2B5EF4-FFF2-40B4-BE49-F238E27FC236}">
                <a16:creationId xmlns:a16="http://schemas.microsoft.com/office/drawing/2014/main" id="{C2326302-C063-42E3-857F-B249718A297C}"/>
              </a:ext>
            </a:extLst>
          </p:cNvPr>
          <p:cNvCxnSpPr>
            <a:stCxn id="51" idx="0"/>
          </p:cNvCxnSpPr>
          <p:nvPr/>
        </p:nvCxnSpPr>
        <p:spPr>
          <a:xfrm flipV="1">
            <a:off x="2215410" y="3366942"/>
            <a:ext cx="601972" cy="1156476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ttore 2 49">
            <a:extLst>
              <a:ext uri="{FF2B5EF4-FFF2-40B4-BE49-F238E27FC236}">
                <a16:creationId xmlns:a16="http://schemas.microsoft.com/office/drawing/2014/main" id="{3CA2D612-7EA6-4F30-B5AF-6573172D77B6}"/>
              </a:ext>
            </a:extLst>
          </p:cNvPr>
          <p:cNvCxnSpPr>
            <a:stCxn id="47" idx="2"/>
          </p:cNvCxnSpPr>
          <p:nvPr/>
        </p:nvCxnSpPr>
        <p:spPr>
          <a:xfrm>
            <a:off x="1768821" y="1888927"/>
            <a:ext cx="1075685" cy="1421929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ttangolo 50">
            <a:extLst>
              <a:ext uri="{FF2B5EF4-FFF2-40B4-BE49-F238E27FC236}">
                <a16:creationId xmlns:a16="http://schemas.microsoft.com/office/drawing/2014/main" id="{81995EBD-3BED-44B1-A26D-0764B8C373E5}"/>
              </a:ext>
            </a:extLst>
          </p:cNvPr>
          <p:cNvSpPr/>
          <p:nvPr/>
        </p:nvSpPr>
        <p:spPr>
          <a:xfrm>
            <a:off x="1285916" y="4523418"/>
            <a:ext cx="1858987" cy="55929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Defocusing chopper </a:t>
            </a:r>
            <a:r>
              <a:rPr lang="en-US" sz="1100" dirty="0"/>
              <a:t>(Comsol, TraceWin)</a:t>
            </a:r>
          </a:p>
        </p:txBody>
      </p:sp>
      <p:cxnSp>
        <p:nvCxnSpPr>
          <p:cNvPr id="52" name="Connettore 2 51">
            <a:extLst>
              <a:ext uri="{FF2B5EF4-FFF2-40B4-BE49-F238E27FC236}">
                <a16:creationId xmlns:a16="http://schemas.microsoft.com/office/drawing/2014/main" id="{ABAEFF20-3A34-4770-B1C7-2E88476FA1C1}"/>
              </a:ext>
            </a:extLst>
          </p:cNvPr>
          <p:cNvCxnSpPr>
            <a:stCxn id="47" idx="2"/>
          </p:cNvCxnSpPr>
          <p:nvPr/>
        </p:nvCxnSpPr>
        <p:spPr>
          <a:xfrm flipH="1">
            <a:off x="912391" y="1888927"/>
            <a:ext cx="856430" cy="455169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ttore 2 52">
            <a:extLst>
              <a:ext uri="{FF2B5EF4-FFF2-40B4-BE49-F238E27FC236}">
                <a16:creationId xmlns:a16="http://schemas.microsoft.com/office/drawing/2014/main" id="{BF4E7FD8-965C-4E77-84C3-44136FFE95E2}"/>
              </a:ext>
            </a:extLst>
          </p:cNvPr>
          <p:cNvCxnSpPr/>
          <p:nvPr/>
        </p:nvCxnSpPr>
        <p:spPr>
          <a:xfrm>
            <a:off x="4791764" y="3112950"/>
            <a:ext cx="411606" cy="1206719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DAB1926-9D22-42A4-9A9F-C3184514498A}"/>
              </a:ext>
            </a:extLst>
          </p:cNvPr>
          <p:cNvSpPr txBox="1"/>
          <p:nvPr/>
        </p:nvSpPr>
        <p:spPr>
          <a:xfrm>
            <a:off x="-59629" y="6487669"/>
            <a:ext cx="34312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/>
              <a:t>Courtesy of L. Neri, L. Celona, S. Gammino</a:t>
            </a:r>
          </a:p>
        </p:txBody>
      </p:sp>
      <p:pic>
        <p:nvPicPr>
          <p:cNvPr id="54" name="Immagine 53" descr="Immagine che contiene inpiedi, persona, pavimento&#10;&#10;Descrizione generata automaticamente">
            <a:extLst>
              <a:ext uri="{FF2B5EF4-FFF2-40B4-BE49-F238E27FC236}">
                <a16:creationId xmlns:a16="http://schemas.microsoft.com/office/drawing/2014/main" id="{BB4B9A36-AF89-41F2-BCB6-87477F2083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249" y="3469789"/>
            <a:ext cx="4507678" cy="3004367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1FA96064-0FE3-4FF0-85E6-8A3E7DC1525E}"/>
              </a:ext>
            </a:extLst>
          </p:cNvPr>
          <p:cNvSpPr txBox="1"/>
          <p:nvPr/>
        </p:nvSpPr>
        <p:spPr>
          <a:xfrm>
            <a:off x="7598707" y="2001070"/>
            <a:ext cx="463819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     </a:t>
            </a:r>
            <a:r>
              <a:rPr lang="en-GB" sz="1400" b="1" dirty="0"/>
              <a:t>2011</a:t>
            </a:r>
            <a:r>
              <a:rPr lang="en-GB" sz="1400" dirty="0"/>
              <a:t>	   Strat of the design at LNS</a:t>
            </a:r>
          </a:p>
          <a:p>
            <a:r>
              <a:rPr lang="en-GB" sz="1400" dirty="0"/>
              <a:t>     </a:t>
            </a:r>
            <a:r>
              <a:rPr lang="en-GB" sz="1400" b="1" dirty="0"/>
              <a:t>2015</a:t>
            </a:r>
            <a:r>
              <a:rPr lang="en-GB" sz="1400" dirty="0"/>
              <a:t>	   Start of the construction at LNS</a:t>
            </a:r>
          </a:p>
          <a:p>
            <a:r>
              <a:rPr lang="en-GB" sz="1400" b="1" dirty="0"/>
              <a:t>25/05/2017</a:t>
            </a:r>
            <a:r>
              <a:rPr lang="en-GB" sz="1400" dirty="0"/>
              <a:t> ESS visit for requirement verification</a:t>
            </a:r>
          </a:p>
          <a:p>
            <a:r>
              <a:rPr lang="en-GB" sz="1400" b="1" dirty="0"/>
              <a:t>12/09/2017</a:t>
            </a:r>
            <a:r>
              <a:rPr lang="en-GB" sz="1400" dirty="0"/>
              <a:t> ESS visit for requirement verification</a:t>
            </a:r>
          </a:p>
          <a:p>
            <a:r>
              <a:rPr lang="en-GB" sz="1400" b="1" dirty="0"/>
              <a:t>17/11/2017</a:t>
            </a:r>
            <a:r>
              <a:rPr lang="en-GB" sz="1400" dirty="0"/>
              <a:t> End of the commissioning at LNS</a:t>
            </a:r>
          </a:p>
          <a:p>
            <a:r>
              <a:rPr lang="en-GB" sz="1400" b="1" dirty="0"/>
              <a:t>01/02/2018</a:t>
            </a:r>
            <a:r>
              <a:rPr lang="en-GB" sz="1400" dirty="0"/>
              <a:t> Delivered and assembled in Lund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EFD459A1-EFB5-D146-BD96-5A89D2B21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88" y="60590"/>
            <a:ext cx="1399358" cy="70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7239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1A70A34D-1850-4868-A597-8C6D9B9D7A9E}"/>
              </a:ext>
            </a:extLst>
          </p:cNvPr>
          <p:cNvSpPr txBox="1"/>
          <p:nvPr/>
        </p:nvSpPr>
        <p:spPr>
          <a:xfrm>
            <a:off x="3291995" y="223508"/>
            <a:ext cx="5608010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it-IT" sz="3200" b="1" i="1" dirty="0">
                <a:solidFill>
                  <a:srgbClr val="000090"/>
                </a:solidFill>
              </a:rPr>
              <a:t>ESS high </a:t>
            </a:r>
            <a:r>
              <a:rPr lang="it-IT" sz="3200" b="1" i="1" dirty="0" err="1">
                <a:solidFill>
                  <a:srgbClr val="000090"/>
                </a:solidFill>
              </a:rPr>
              <a:t>intensity</a:t>
            </a:r>
            <a:r>
              <a:rPr lang="it-IT" sz="3200" b="1" i="1" dirty="0">
                <a:solidFill>
                  <a:srgbClr val="000090"/>
                </a:solidFill>
              </a:rPr>
              <a:t> </a:t>
            </a:r>
            <a:r>
              <a:rPr lang="it-IT" sz="3200" b="1" i="1" dirty="0" err="1">
                <a:solidFill>
                  <a:srgbClr val="000090"/>
                </a:solidFill>
              </a:rPr>
              <a:t>proton</a:t>
            </a:r>
            <a:r>
              <a:rPr lang="it-IT" sz="3200" b="1" i="1" dirty="0">
                <a:solidFill>
                  <a:srgbClr val="000090"/>
                </a:solidFill>
              </a:rPr>
              <a:t> source</a:t>
            </a:r>
          </a:p>
        </p:txBody>
      </p:sp>
      <p:pic>
        <p:nvPicPr>
          <p:cNvPr id="33" name="Immagine 32">
            <a:extLst>
              <a:ext uri="{FF2B5EF4-FFF2-40B4-BE49-F238E27FC236}">
                <a16:creationId xmlns:a16="http://schemas.microsoft.com/office/drawing/2014/main" id="{89943076-C2DA-4CA2-9EBC-54692113D8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7468" y="4430459"/>
            <a:ext cx="3571639" cy="1957176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E7BBA9E3-FFFC-4FDB-86B5-6A6FE7BBAD0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0328" y="1745744"/>
            <a:ext cx="3844947" cy="2152709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8DB00496-ABF3-4879-9661-3AF195EE16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1892" y="4281514"/>
            <a:ext cx="3758595" cy="2134046"/>
          </a:xfrm>
          <a:prstGeom prst="rect">
            <a:avLst/>
          </a:prstGeom>
        </p:spPr>
      </p:pic>
      <p:pic>
        <p:nvPicPr>
          <p:cNvPr id="36" name="Immagine 35">
            <a:extLst>
              <a:ext uri="{FF2B5EF4-FFF2-40B4-BE49-F238E27FC236}">
                <a16:creationId xmlns:a16="http://schemas.microsoft.com/office/drawing/2014/main" id="{52080C6C-0A6D-4BDE-BF51-8A64FCCD1F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8625" y="1663960"/>
            <a:ext cx="3906499" cy="2221852"/>
          </a:xfrm>
          <a:prstGeom prst="rect">
            <a:avLst/>
          </a:prstGeom>
        </p:spPr>
      </p:pic>
      <p:sp>
        <p:nvSpPr>
          <p:cNvPr id="37" name="Rettangolo 36">
            <a:extLst>
              <a:ext uri="{FF2B5EF4-FFF2-40B4-BE49-F238E27FC236}">
                <a16:creationId xmlns:a16="http://schemas.microsoft.com/office/drawing/2014/main" id="{69E83051-492B-4251-87A6-CA0D372AAB56}"/>
              </a:ext>
            </a:extLst>
          </p:cNvPr>
          <p:cNvSpPr/>
          <p:nvPr/>
        </p:nvSpPr>
        <p:spPr>
          <a:xfrm>
            <a:off x="5981638" y="4008551"/>
            <a:ext cx="4216739" cy="369332"/>
          </a:xfrm>
          <a:prstGeom prst="rect">
            <a:avLst/>
          </a:prstGeom>
          <a:solidFill>
            <a:sysClr val="window" lastClr="FFFFFF"/>
          </a:solidFill>
          <a:ln w="254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/>
              </a:rPr>
              <a:t>Minimum proton current range  67-74 mA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31C97272-6CE5-401B-A8D4-8D548E079A9B}"/>
              </a:ext>
            </a:extLst>
          </p:cNvPr>
          <p:cNvSpPr txBox="1"/>
          <p:nvPr/>
        </p:nvSpPr>
        <p:spPr>
          <a:xfrm>
            <a:off x="8507012" y="4946204"/>
            <a:ext cx="2769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Doppler shift measurement</a:t>
            </a:r>
          </a:p>
        </p:txBody>
      </p:sp>
      <p:sp>
        <p:nvSpPr>
          <p:cNvPr id="39" name="Rettangolo 38">
            <a:extLst>
              <a:ext uri="{FF2B5EF4-FFF2-40B4-BE49-F238E27FC236}">
                <a16:creationId xmlns:a16="http://schemas.microsoft.com/office/drawing/2014/main" id="{9ADC7245-2BAD-429A-892F-3CBBA17C6665}"/>
              </a:ext>
            </a:extLst>
          </p:cNvPr>
          <p:cNvSpPr/>
          <p:nvPr/>
        </p:nvSpPr>
        <p:spPr>
          <a:xfrm>
            <a:off x="5011257" y="1358034"/>
            <a:ext cx="2834048" cy="369332"/>
          </a:xfrm>
          <a:prstGeom prst="rect">
            <a:avLst/>
          </a:prstGeom>
          <a:ln w="254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  <a:latin typeface="Calibri Light" panose="020F0302020204030204"/>
              </a:rPr>
              <a:t>Intra-pulse stability &lt; ±2%</a:t>
            </a:r>
          </a:p>
        </p:txBody>
      </p:sp>
      <p:sp>
        <p:nvSpPr>
          <p:cNvPr id="40" name="Rettangolo 39">
            <a:extLst>
              <a:ext uri="{FF2B5EF4-FFF2-40B4-BE49-F238E27FC236}">
                <a16:creationId xmlns:a16="http://schemas.microsoft.com/office/drawing/2014/main" id="{298CF364-BBF2-42F9-AFEC-4F85AC74E12D}"/>
              </a:ext>
            </a:extLst>
          </p:cNvPr>
          <p:cNvSpPr/>
          <p:nvPr/>
        </p:nvSpPr>
        <p:spPr>
          <a:xfrm>
            <a:off x="8386051" y="1335188"/>
            <a:ext cx="3110275" cy="369332"/>
          </a:xfrm>
          <a:prstGeom prst="rect">
            <a:avLst/>
          </a:prstGeom>
          <a:ln w="254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/>
              </a:rPr>
              <a:t>Pulse to pulse stability &lt;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± 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/>
              </a:rPr>
              <a:t>3.5%</a:t>
            </a:r>
          </a:p>
        </p:txBody>
      </p:sp>
      <p:pic>
        <p:nvPicPr>
          <p:cNvPr id="12" name="Immagine 11" descr="Immagine che contiene tavolo&#10;&#10;Descrizione generata automaticamente">
            <a:extLst>
              <a:ext uri="{FF2B5EF4-FFF2-40B4-BE49-F238E27FC236}">
                <a16:creationId xmlns:a16="http://schemas.microsoft.com/office/drawing/2014/main" id="{C943A7D9-B8E6-4B71-B8C8-EABE1CD5BB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600" y="1406102"/>
            <a:ext cx="4228950" cy="4301624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D9FB0A49-A876-8B4E-8E51-038B5FE87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546" y="15442"/>
            <a:ext cx="1399358" cy="70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46612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1A70A34D-1850-4868-A597-8C6D9B9D7A9E}"/>
              </a:ext>
            </a:extLst>
          </p:cNvPr>
          <p:cNvSpPr txBox="1"/>
          <p:nvPr/>
        </p:nvSpPr>
        <p:spPr>
          <a:xfrm>
            <a:off x="1975995" y="129168"/>
            <a:ext cx="9036448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sz="2800" b="1" i="1" dirty="0">
                <a:solidFill>
                  <a:srgbClr val="000090"/>
                </a:solidFill>
              </a:rPr>
              <a:t>High Stability Microwave Discharge Ion Source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9A9E03-BCB0-4BF0-B402-A8EC2F37AFC5}"/>
              </a:ext>
            </a:extLst>
          </p:cNvPr>
          <p:cNvSpPr txBox="1"/>
          <p:nvPr/>
        </p:nvSpPr>
        <p:spPr>
          <a:xfrm>
            <a:off x="0" y="6253764"/>
            <a:ext cx="8724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Courtesy of </a:t>
            </a:r>
            <a:r>
              <a:rPr lang="en-GB" sz="1400" dirty="0">
                <a:highlight>
                  <a:srgbClr val="FFFF00"/>
                </a:highlight>
              </a:rPr>
              <a:t>LNS+LNL Team</a:t>
            </a:r>
            <a:r>
              <a:rPr lang="en-GB" sz="1400" dirty="0"/>
              <a:t>: L. Neri, L. Celona, O. Leonardi, G. Castro, A. Miraglia, S. </a:t>
            </a:r>
            <a:r>
              <a:rPr lang="en-GB" sz="1400" dirty="0" err="1"/>
              <a:t>Gammino</a:t>
            </a:r>
            <a:r>
              <a:rPr lang="en-GB" sz="1400" dirty="0"/>
              <a:t>, F. Grespan, M. Comunian, L. </a:t>
            </a:r>
            <a:r>
              <a:rPr lang="en-GB" sz="1400" dirty="0" err="1"/>
              <a:t>Bellan</a:t>
            </a:r>
            <a:r>
              <a:rPr lang="en-GB" sz="1400" dirty="0"/>
              <a:t>, C. </a:t>
            </a:r>
            <a:r>
              <a:rPr lang="en-GB" sz="1400" dirty="0" err="1"/>
              <a:t>Baltador</a:t>
            </a:r>
            <a:r>
              <a:rPr lang="en-GB" sz="1400" dirty="0"/>
              <a:t>, G. Russo, S. </a:t>
            </a:r>
            <a:r>
              <a:rPr lang="en-GB" sz="1400" dirty="0" err="1"/>
              <a:t>Boscarino</a:t>
            </a:r>
            <a:r>
              <a:rPr lang="en-GB" sz="1400" dirty="0"/>
              <a:t>, A. Coco 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6C41D05-A8A8-4EBD-B01A-9EC6EA8B3331}"/>
              </a:ext>
            </a:extLst>
          </p:cNvPr>
          <p:cNvSpPr txBox="1"/>
          <p:nvPr/>
        </p:nvSpPr>
        <p:spPr>
          <a:xfrm>
            <a:off x="127439" y="1789548"/>
            <a:ext cx="702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MDIS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3E7D9BB-D5EF-4DBB-A141-067C22694B55}"/>
              </a:ext>
            </a:extLst>
          </p:cNvPr>
          <p:cNvSpPr txBox="1"/>
          <p:nvPr/>
        </p:nvSpPr>
        <p:spPr>
          <a:xfrm>
            <a:off x="0" y="4634513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HSMDIS</a:t>
            </a:r>
          </a:p>
        </p:txBody>
      </p:sp>
      <p:pic>
        <p:nvPicPr>
          <p:cNvPr id="39" name="Immagine 38">
            <a:extLst>
              <a:ext uri="{FF2B5EF4-FFF2-40B4-BE49-F238E27FC236}">
                <a16:creationId xmlns:a16="http://schemas.microsoft.com/office/drawing/2014/main" id="{CFEE83A7-1706-4987-AFD6-F0A075720D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313" y="1031038"/>
            <a:ext cx="2854875" cy="2039719"/>
          </a:xfrm>
          <a:prstGeom prst="rect">
            <a:avLst/>
          </a:prstGeom>
        </p:spPr>
      </p:pic>
      <p:pic>
        <p:nvPicPr>
          <p:cNvPr id="41" name="Immagine 40">
            <a:extLst>
              <a:ext uri="{FF2B5EF4-FFF2-40B4-BE49-F238E27FC236}">
                <a16:creationId xmlns:a16="http://schemas.microsoft.com/office/drawing/2014/main" id="{7CEDAC4E-E56D-4FD9-82D7-DCB968D2EF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313" y="3906533"/>
            <a:ext cx="2854875" cy="1957529"/>
          </a:xfrm>
          <a:prstGeom prst="rect">
            <a:avLst/>
          </a:prstGeom>
        </p:spPr>
      </p:pic>
      <p:pic>
        <p:nvPicPr>
          <p:cNvPr id="43" name="Immagine 42">
            <a:extLst>
              <a:ext uri="{FF2B5EF4-FFF2-40B4-BE49-F238E27FC236}">
                <a16:creationId xmlns:a16="http://schemas.microsoft.com/office/drawing/2014/main" id="{BDA5CD00-6669-4D55-8F0F-7C447A7DEE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5676" y="3850784"/>
            <a:ext cx="2523602" cy="2180213"/>
          </a:xfrm>
          <a:prstGeom prst="rect">
            <a:avLst/>
          </a:prstGeom>
        </p:spPr>
      </p:pic>
      <p:pic>
        <p:nvPicPr>
          <p:cNvPr id="44" name="Immagine 43">
            <a:extLst>
              <a:ext uri="{FF2B5EF4-FFF2-40B4-BE49-F238E27FC236}">
                <a16:creationId xmlns:a16="http://schemas.microsoft.com/office/drawing/2014/main" id="{A887F7E3-9EB9-4C15-8EA4-DEBAD8C00C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8006" y="942884"/>
            <a:ext cx="2781272" cy="2383309"/>
          </a:xfrm>
          <a:prstGeom prst="rect">
            <a:avLst/>
          </a:prstGeom>
        </p:spPr>
      </p:pic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57E2BCB8-F4DC-4A6B-9A82-4D144765AFD9}"/>
              </a:ext>
            </a:extLst>
          </p:cNvPr>
          <p:cNvSpPr txBox="1"/>
          <p:nvPr/>
        </p:nvSpPr>
        <p:spPr>
          <a:xfrm>
            <a:off x="3993455" y="5487797"/>
            <a:ext cx="15520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ɛ = 0.177 </a:t>
            </a:r>
            <a:r>
              <a:rPr lang="it-IT" sz="1200" dirty="0" err="1"/>
              <a:t>pi.mm.mrad</a:t>
            </a:r>
            <a:endParaRPr lang="it-IT" sz="1200" dirty="0"/>
          </a:p>
        </p:txBody>
      </p:sp>
      <p:pic>
        <p:nvPicPr>
          <p:cNvPr id="46" name="Immagine 45">
            <a:extLst>
              <a:ext uri="{FF2B5EF4-FFF2-40B4-BE49-F238E27FC236}">
                <a16:creationId xmlns:a16="http://schemas.microsoft.com/office/drawing/2014/main" id="{88B4FA87-6A83-4D87-B606-E7470CBB183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2950" y="982857"/>
            <a:ext cx="2781800" cy="2087900"/>
          </a:xfrm>
          <a:prstGeom prst="rect">
            <a:avLst/>
          </a:prstGeom>
        </p:spPr>
      </p:pic>
      <p:pic>
        <p:nvPicPr>
          <p:cNvPr id="47" name="Immagine 46">
            <a:extLst>
              <a:ext uri="{FF2B5EF4-FFF2-40B4-BE49-F238E27FC236}">
                <a16:creationId xmlns:a16="http://schemas.microsoft.com/office/drawing/2014/main" id="{857CDB31-22F8-48CE-A2F4-598BF44FB7B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9753" y="3836802"/>
            <a:ext cx="2733757" cy="2087900"/>
          </a:xfrm>
          <a:prstGeom prst="rect">
            <a:avLst/>
          </a:prstGeom>
        </p:spPr>
      </p:pic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8888377F-8526-47BC-B53C-4086F76C01C5}"/>
              </a:ext>
            </a:extLst>
          </p:cNvPr>
          <p:cNvSpPr txBox="1"/>
          <p:nvPr/>
        </p:nvSpPr>
        <p:spPr>
          <a:xfrm>
            <a:off x="577577" y="3185627"/>
            <a:ext cx="99961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002060"/>
                </a:solidFill>
              </a:rPr>
              <a:t>Goal 1: In-depth study of the largest dataset ever collected on this type of source (55000 source configurations)</a:t>
            </a:r>
          </a:p>
          <a:p>
            <a:r>
              <a:rPr lang="en-GB" sz="1400" dirty="0">
                <a:solidFill>
                  <a:srgbClr val="002060"/>
                </a:solidFill>
              </a:rPr>
              <a:t>Goal 2: Ion source simulation tool development (from plasma formation to beam extract)</a:t>
            </a:r>
          </a:p>
        </p:txBody>
      </p:sp>
      <p:pic>
        <p:nvPicPr>
          <p:cNvPr id="49" name="Immagine 48">
            <a:extLst>
              <a:ext uri="{FF2B5EF4-FFF2-40B4-BE49-F238E27FC236}">
                <a16:creationId xmlns:a16="http://schemas.microsoft.com/office/drawing/2014/main" id="{B1F52FAA-F322-4932-A792-55AC6873D2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8058" y="3824342"/>
            <a:ext cx="2719626" cy="2039720"/>
          </a:xfrm>
          <a:prstGeom prst="rect">
            <a:avLst/>
          </a:prstGeom>
        </p:spPr>
      </p:pic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76291520-3A55-44A4-99E7-5C331F98D4B0}"/>
              </a:ext>
            </a:extLst>
          </p:cNvPr>
          <p:cNvSpPr txBox="1"/>
          <p:nvPr/>
        </p:nvSpPr>
        <p:spPr>
          <a:xfrm>
            <a:off x="10083155" y="2454577"/>
            <a:ext cx="8404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simulation</a:t>
            </a:r>
            <a:endParaRPr lang="it-IT" sz="1200" dirty="0"/>
          </a:p>
        </p:txBody>
      </p: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F17A494A-5D00-4839-9D6A-BDC6573ED285}"/>
              </a:ext>
            </a:extLst>
          </p:cNvPr>
          <p:cNvSpPr txBox="1"/>
          <p:nvPr/>
        </p:nvSpPr>
        <p:spPr>
          <a:xfrm>
            <a:off x="7407380" y="5260539"/>
            <a:ext cx="8404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simulation</a:t>
            </a:r>
            <a:endParaRPr lang="it-IT" sz="1200" dirty="0"/>
          </a:p>
        </p:txBody>
      </p: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2E5ACAA3-3A57-4ECE-A5D5-E168F4ED28E8}"/>
              </a:ext>
            </a:extLst>
          </p:cNvPr>
          <p:cNvSpPr txBox="1"/>
          <p:nvPr/>
        </p:nvSpPr>
        <p:spPr>
          <a:xfrm>
            <a:off x="10350687" y="5260539"/>
            <a:ext cx="8404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/>
              <a:t>simulation</a:t>
            </a:r>
          </a:p>
        </p:txBody>
      </p:sp>
      <p:pic>
        <p:nvPicPr>
          <p:cNvPr id="53" name="Immagine 52">
            <a:extLst>
              <a:ext uri="{FF2B5EF4-FFF2-40B4-BE49-F238E27FC236}">
                <a16:creationId xmlns:a16="http://schemas.microsoft.com/office/drawing/2014/main" id="{EBBBAC54-5DDB-44EB-83BD-719760810C4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4219" y="937089"/>
            <a:ext cx="2699552" cy="2177386"/>
          </a:xfrm>
          <a:prstGeom prst="rect">
            <a:avLst/>
          </a:prstGeom>
        </p:spPr>
      </p:pic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1B96BC20-3290-4E26-9E4E-70DE9327C071}"/>
              </a:ext>
            </a:extLst>
          </p:cNvPr>
          <p:cNvSpPr txBox="1"/>
          <p:nvPr/>
        </p:nvSpPr>
        <p:spPr>
          <a:xfrm>
            <a:off x="7349504" y="2457226"/>
            <a:ext cx="1269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915 G @ 0 mm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9944AF6C-C64C-274E-A520-DE9A17E26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546" y="15442"/>
            <a:ext cx="1399358" cy="70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19797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ccia 4">
            <a:extLst>
              <a:ext uri="{FF2B5EF4-FFF2-40B4-BE49-F238E27FC236}">
                <a16:creationId xmlns:a16="http://schemas.microsoft.com/office/drawing/2014/main" id="{42FECD77-B0EA-254A-8231-9D6348E42DF3}"/>
              </a:ext>
            </a:extLst>
          </p:cNvPr>
          <p:cNvSpPr/>
          <p:nvPr/>
        </p:nvSpPr>
        <p:spPr>
          <a:xfrm>
            <a:off x="2417551" y="2483708"/>
            <a:ext cx="1820817" cy="1902941"/>
          </a:xfrm>
          <a:prstGeom prst="teardrop">
            <a:avLst/>
          </a:prstGeom>
          <a:solidFill>
            <a:srgbClr val="547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"/>
                <a:ea typeface="+mn-ea"/>
                <a:cs typeface="+mn-cs"/>
              </a:rPr>
              <a:t>Plasma Physics and R&amp;D on ion sources</a:t>
            </a:r>
          </a:p>
        </p:txBody>
      </p:sp>
      <p:sp>
        <p:nvSpPr>
          <p:cNvPr id="18" name="Rettangolo con angoli arrotondati 17">
            <a:extLst>
              <a:ext uri="{FF2B5EF4-FFF2-40B4-BE49-F238E27FC236}">
                <a16:creationId xmlns:a16="http://schemas.microsoft.com/office/drawing/2014/main" id="{09E343A4-49A8-474F-87E1-72F6396E6DA6}"/>
              </a:ext>
            </a:extLst>
          </p:cNvPr>
          <p:cNvSpPr/>
          <p:nvPr/>
        </p:nvSpPr>
        <p:spPr>
          <a:xfrm>
            <a:off x="709645" y="4194001"/>
            <a:ext cx="2155176" cy="1015682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eiryo"/>
                <a:ea typeface="+mn-ea"/>
                <a:cs typeface="+mn-cs"/>
              </a:rPr>
              <a:t>Sources and Accelerators: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eiryo"/>
                <a:ea typeface="+mn-ea"/>
                <a:cs typeface="+mn-cs"/>
              </a:rPr>
              <a:t>RF systems, innovative resonators, innovative accelerators</a:t>
            </a:r>
          </a:p>
        </p:txBody>
      </p:sp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6E4B0477-AF0C-9240-AC6D-0AF77F5B9D88}"/>
              </a:ext>
            </a:extLst>
          </p:cNvPr>
          <p:cNvSpPr/>
          <p:nvPr/>
        </p:nvSpPr>
        <p:spPr>
          <a:xfrm>
            <a:off x="497251" y="3106793"/>
            <a:ext cx="1622484" cy="86471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"/>
                <a:ea typeface="+mn-ea"/>
                <a:cs typeface="+mn-cs"/>
              </a:rPr>
              <a:t>Plasma Modelling: confinement and heating</a:t>
            </a:r>
          </a:p>
        </p:txBody>
      </p:sp>
      <p:sp>
        <p:nvSpPr>
          <p:cNvPr id="22" name="Rettangolo con angoli arrotondati 21">
            <a:extLst>
              <a:ext uri="{FF2B5EF4-FFF2-40B4-BE49-F238E27FC236}">
                <a16:creationId xmlns:a16="http://schemas.microsoft.com/office/drawing/2014/main" id="{22E827B0-C9CC-234F-94D3-C03CF8C0325B}"/>
              </a:ext>
            </a:extLst>
          </p:cNvPr>
          <p:cNvSpPr/>
          <p:nvPr/>
        </p:nvSpPr>
        <p:spPr>
          <a:xfrm>
            <a:off x="996998" y="1938130"/>
            <a:ext cx="1637652" cy="864715"/>
          </a:xfrm>
          <a:prstGeom prst="round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eiryo"/>
                <a:ea typeface="+mn-ea"/>
                <a:cs typeface="+mn-cs"/>
              </a:rPr>
              <a:t>Plasma Diagnostics</a:t>
            </a:r>
          </a:p>
        </p:txBody>
      </p:sp>
      <p:sp>
        <p:nvSpPr>
          <p:cNvPr id="40" name="Figura a mano libera 39">
            <a:extLst>
              <a:ext uri="{FF2B5EF4-FFF2-40B4-BE49-F238E27FC236}">
                <a16:creationId xmlns:a16="http://schemas.microsoft.com/office/drawing/2014/main" id="{BB911DCF-FC8C-1144-B7B4-C6103E4DF1B3}"/>
              </a:ext>
            </a:extLst>
          </p:cNvPr>
          <p:cNvSpPr/>
          <p:nvPr/>
        </p:nvSpPr>
        <p:spPr>
          <a:xfrm rot="1369179">
            <a:off x="4332891" y="2823852"/>
            <a:ext cx="3526220" cy="2015211"/>
          </a:xfrm>
          <a:custGeom>
            <a:avLst/>
            <a:gdLst>
              <a:gd name="connsiteX0" fmla="*/ 36113 w 3179155"/>
              <a:gd name="connsiteY0" fmla="*/ 1398701 h 1752522"/>
              <a:gd name="connsiteX1" fmla="*/ 1417653 w 3179155"/>
              <a:gd name="connsiteY1" fmla="*/ 1021014 h 1752522"/>
              <a:gd name="connsiteX2" fmla="*/ 2341992 w 3179155"/>
              <a:gd name="connsiteY2" fmla="*/ 414727 h 1752522"/>
              <a:gd name="connsiteX3" fmla="*/ 2222722 w 3179155"/>
              <a:gd name="connsiteY3" fmla="*/ 7223 h 1752522"/>
              <a:gd name="connsiteX4" fmla="*/ 2749496 w 3179155"/>
              <a:gd name="connsiteY4" fmla="*/ 156310 h 1752522"/>
              <a:gd name="connsiteX5" fmla="*/ 3176879 w 3179155"/>
              <a:gd name="connsiteY5" fmla="*/ 186127 h 1752522"/>
              <a:gd name="connsiteX6" fmla="*/ 2908522 w 3179155"/>
              <a:gd name="connsiteY6" fmla="*/ 514119 h 1752522"/>
              <a:gd name="connsiteX7" fmla="*/ 2679922 w 3179155"/>
              <a:gd name="connsiteY7" fmla="*/ 981258 h 1752522"/>
              <a:gd name="connsiteX8" fmla="*/ 2510957 w 3179155"/>
              <a:gd name="connsiteY8" fmla="*/ 633388 h 1752522"/>
              <a:gd name="connsiteX9" fmla="*/ 1397774 w 3179155"/>
              <a:gd name="connsiteY9" fmla="*/ 1189980 h 1752522"/>
              <a:gd name="connsiteX10" fmla="*/ 642400 w 3179155"/>
              <a:gd name="connsiteY10" fmla="*/ 1746571 h 1752522"/>
              <a:gd name="connsiteX11" fmla="*/ 423740 w 3179155"/>
              <a:gd name="connsiteY11" fmla="*/ 1478214 h 1752522"/>
              <a:gd name="connsiteX12" fmla="*/ 36113 w 3179155"/>
              <a:gd name="connsiteY12" fmla="*/ 1398701 h 1752522"/>
              <a:gd name="connsiteX0" fmla="*/ 158625 w 2759321"/>
              <a:gd name="connsiteY0" fmla="*/ 1066168 h 1753797"/>
              <a:gd name="connsiteX1" fmla="*/ 997819 w 2759321"/>
              <a:gd name="connsiteY1" fmla="*/ 1021014 h 1753797"/>
              <a:gd name="connsiteX2" fmla="*/ 1922158 w 2759321"/>
              <a:gd name="connsiteY2" fmla="*/ 414727 h 1753797"/>
              <a:gd name="connsiteX3" fmla="*/ 1802888 w 2759321"/>
              <a:gd name="connsiteY3" fmla="*/ 7223 h 1753797"/>
              <a:gd name="connsiteX4" fmla="*/ 2329662 w 2759321"/>
              <a:gd name="connsiteY4" fmla="*/ 156310 h 1753797"/>
              <a:gd name="connsiteX5" fmla="*/ 2757045 w 2759321"/>
              <a:gd name="connsiteY5" fmla="*/ 186127 h 1753797"/>
              <a:gd name="connsiteX6" fmla="*/ 2488688 w 2759321"/>
              <a:gd name="connsiteY6" fmla="*/ 514119 h 1753797"/>
              <a:gd name="connsiteX7" fmla="*/ 2260088 w 2759321"/>
              <a:gd name="connsiteY7" fmla="*/ 981258 h 1753797"/>
              <a:gd name="connsiteX8" fmla="*/ 2091123 w 2759321"/>
              <a:gd name="connsiteY8" fmla="*/ 633388 h 1753797"/>
              <a:gd name="connsiteX9" fmla="*/ 977940 w 2759321"/>
              <a:gd name="connsiteY9" fmla="*/ 1189980 h 1753797"/>
              <a:gd name="connsiteX10" fmla="*/ 222566 w 2759321"/>
              <a:gd name="connsiteY10" fmla="*/ 1746571 h 1753797"/>
              <a:gd name="connsiteX11" fmla="*/ 3906 w 2759321"/>
              <a:gd name="connsiteY11" fmla="*/ 1478214 h 1753797"/>
              <a:gd name="connsiteX12" fmla="*/ 158625 w 2759321"/>
              <a:gd name="connsiteY12" fmla="*/ 1066168 h 1753797"/>
              <a:gd name="connsiteX0" fmla="*/ 43442 w 2644138"/>
              <a:gd name="connsiteY0" fmla="*/ 1066168 h 1752846"/>
              <a:gd name="connsiteX1" fmla="*/ 882636 w 2644138"/>
              <a:gd name="connsiteY1" fmla="*/ 1021014 h 1752846"/>
              <a:gd name="connsiteX2" fmla="*/ 1806975 w 2644138"/>
              <a:gd name="connsiteY2" fmla="*/ 414727 h 1752846"/>
              <a:gd name="connsiteX3" fmla="*/ 1687705 w 2644138"/>
              <a:gd name="connsiteY3" fmla="*/ 7223 h 1752846"/>
              <a:gd name="connsiteX4" fmla="*/ 2214479 w 2644138"/>
              <a:gd name="connsiteY4" fmla="*/ 156310 h 1752846"/>
              <a:gd name="connsiteX5" fmla="*/ 2641862 w 2644138"/>
              <a:gd name="connsiteY5" fmla="*/ 186127 h 1752846"/>
              <a:gd name="connsiteX6" fmla="*/ 2373505 w 2644138"/>
              <a:gd name="connsiteY6" fmla="*/ 514119 h 1752846"/>
              <a:gd name="connsiteX7" fmla="*/ 2144905 w 2644138"/>
              <a:gd name="connsiteY7" fmla="*/ 981258 h 1752846"/>
              <a:gd name="connsiteX8" fmla="*/ 1975940 w 2644138"/>
              <a:gd name="connsiteY8" fmla="*/ 633388 h 1752846"/>
              <a:gd name="connsiteX9" fmla="*/ 862757 w 2644138"/>
              <a:gd name="connsiteY9" fmla="*/ 1189980 h 1752846"/>
              <a:gd name="connsiteX10" fmla="*/ 107383 w 2644138"/>
              <a:gd name="connsiteY10" fmla="*/ 1746571 h 1752846"/>
              <a:gd name="connsiteX11" fmla="*/ 118775 w 2644138"/>
              <a:gd name="connsiteY11" fmla="*/ 1441257 h 1752846"/>
              <a:gd name="connsiteX12" fmla="*/ 43442 w 2644138"/>
              <a:gd name="connsiteY12" fmla="*/ 1066168 h 1752846"/>
              <a:gd name="connsiteX0" fmla="*/ 112222 w 2712918"/>
              <a:gd name="connsiteY0" fmla="*/ 1066168 h 1828239"/>
              <a:gd name="connsiteX1" fmla="*/ 951416 w 2712918"/>
              <a:gd name="connsiteY1" fmla="*/ 1021014 h 1828239"/>
              <a:gd name="connsiteX2" fmla="*/ 1875755 w 2712918"/>
              <a:gd name="connsiteY2" fmla="*/ 414727 h 1828239"/>
              <a:gd name="connsiteX3" fmla="*/ 1756485 w 2712918"/>
              <a:gd name="connsiteY3" fmla="*/ 7223 h 1828239"/>
              <a:gd name="connsiteX4" fmla="*/ 2283259 w 2712918"/>
              <a:gd name="connsiteY4" fmla="*/ 156310 h 1828239"/>
              <a:gd name="connsiteX5" fmla="*/ 2710642 w 2712918"/>
              <a:gd name="connsiteY5" fmla="*/ 186127 h 1828239"/>
              <a:gd name="connsiteX6" fmla="*/ 2442285 w 2712918"/>
              <a:gd name="connsiteY6" fmla="*/ 514119 h 1828239"/>
              <a:gd name="connsiteX7" fmla="*/ 2213685 w 2712918"/>
              <a:gd name="connsiteY7" fmla="*/ 981258 h 1828239"/>
              <a:gd name="connsiteX8" fmla="*/ 2044720 w 2712918"/>
              <a:gd name="connsiteY8" fmla="*/ 633388 h 1828239"/>
              <a:gd name="connsiteX9" fmla="*/ 931537 w 2712918"/>
              <a:gd name="connsiteY9" fmla="*/ 1189980 h 1828239"/>
              <a:gd name="connsiteX10" fmla="*/ 49241 w 2712918"/>
              <a:gd name="connsiteY10" fmla="*/ 1823137 h 1828239"/>
              <a:gd name="connsiteX11" fmla="*/ 187555 w 2712918"/>
              <a:gd name="connsiteY11" fmla="*/ 1441257 h 1828239"/>
              <a:gd name="connsiteX12" fmla="*/ 112222 w 2712918"/>
              <a:gd name="connsiteY12" fmla="*/ 1066168 h 1828239"/>
              <a:gd name="connsiteX0" fmla="*/ 112222 w 2712918"/>
              <a:gd name="connsiteY0" fmla="*/ 1066168 h 1828239"/>
              <a:gd name="connsiteX1" fmla="*/ 586209 w 2712918"/>
              <a:gd name="connsiteY1" fmla="*/ 1187732 h 1828239"/>
              <a:gd name="connsiteX2" fmla="*/ 951416 w 2712918"/>
              <a:gd name="connsiteY2" fmla="*/ 1021014 h 1828239"/>
              <a:gd name="connsiteX3" fmla="*/ 1875755 w 2712918"/>
              <a:gd name="connsiteY3" fmla="*/ 414727 h 1828239"/>
              <a:gd name="connsiteX4" fmla="*/ 1756485 w 2712918"/>
              <a:gd name="connsiteY4" fmla="*/ 7223 h 1828239"/>
              <a:gd name="connsiteX5" fmla="*/ 2283259 w 2712918"/>
              <a:gd name="connsiteY5" fmla="*/ 156310 h 1828239"/>
              <a:gd name="connsiteX6" fmla="*/ 2710642 w 2712918"/>
              <a:gd name="connsiteY6" fmla="*/ 186127 h 1828239"/>
              <a:gd name="connsiteX7" fmla="*/ 2442285 w 2712918"/>
              <a:gd name="connsiteY7" fmla="*/ 514119 h 1828239"/>
              <a:gd name="connsiteX8" fmla="*/ 2213685 w 2712918"/>
              <a:gd name="connsiteY8" fmla="*/ 981258 h 1828239"/>
              <a:gd name="connsiteX9" fmla="*/ 2044720 w 2712918"/>
              <a:gd name="connsiteY9" fmla="*/ 633388 h 1828239"/>
              <a:gd name="connsiteX10" fmla="*/ 931537 w 2712918"/>
              <a:gd name="connsiteY10" fmla="*/ 1189980 h 1828239"/>
              <a:gd name="connsiteX11" fmla="*/ 49241 w 2712918"/>
              <a:gd name="connsiteY11" fmla="*/ 1823137 h 1828239"/>
              <a:gd name="connsiteX12" fmla="*/ 187555 w 2712918"/>
              <a:gd name="connsiteY12" fmla="*/ 1441257 h 1828239"/>
              <a:gd name="connsiteX13" fmla="*/ 112222 w 2712918"/>
              <a:gd name="connsiteY13" fmla="*/ 1066168 h 1828239"/>
              <a:gd name="connsiteX0" fmla="*/ 158970 w 2713782"/>
              <a:gd name="connsiteY0" fmla="*/ 1282873 h 1827763"/>
              <a:gd name="connsiteX1" fmla="*/ 587073 w 2713782"/>
              <a:gd name="connsiteY1" fmla="*/ 1187732 h 1827763"/>
              <a:gd name="connsiteX2" fmla="*/ 952280 w 2713782"/>
              <a:gd name="connsiteY2" fmla="*/ 1021014 h 1827763"/>
              <a:gd name="connsiteX3" fmla="*/ 1876619 w 2713782"/>
              <a:gd name="connsiteY3" fmla="*/ 414727 h 1827763"/>
              <a:gd name="connsiteX4" fmla="*/ 1757349 w 2713782"/>
              <a:gd name="connsiteY4" fmla="*/ 7223 h 1827763"/>
              <a:gd name="connsiteX5" fmla="*/ 2284123 w 2713782"/>
              <a:gd name="connsiteY5" fmla="*/ 156310 h 1827763"/>
              <a:gd name="connsiteX6" fmla="*/ 2711506 w 2713782"/>
              <a:gd name="connsiteY6" fmla="*/ 186127 h 1827763"/>
              <a:gd name="connsiteX7" fmla="*/ 2443149 w 2713782"/>
              <a:gd name="connsiteY7" fmla="*/ 514119 h 1827763"/>
              <a:gd name="connsiteX8" fmla="*/ 2214549 w 2713782"/>
              <a:gd name="connsiteY8" fmla="*/ 981258 h 1827763"/>
              <a:gd name="connsiteX9" fmla="*/ 2045584 w 2713782"/>
              <a:gd name="connsiteY9" fmla="*/ 633388 h 1827763"/>
              <a:gd name="connsiteX10" fmla="*/ 932401 w 2713782"/>
              <a:gd name="connsiteY10" fmla="*/ 1189980 h 1827763"/>
              <a:gd name="connsiteX11" fmla="*/ 50105 w 2713782"/>
              <a:gd name="connsiteY11" fmla="*/ 1823137 h 1827763"/>
              <a:gd name="connsiteX12" fmla="*/ 188419 w 2713782"/>
              <a:gd name="connsiteY12" fmla="*/ 1441257 h 1827763"/>
              <a:gd name="connsiteX13" fmla="*/ 158970 w 2713782"/>
              <a:gd name="connsiteY13" fmla="*/ 1282873 h 1827763"/>
              <a:gd name="connsiteX0" fmla="*/ 60309 w 2615121"/>
              <a:gd name="connsiteY0" fmla="*/ 1282873 h 1640254"/>
              <a:gd name="connsiteX1" fmla="*/ 488412 w 2615121"/>
              <a:gd name="connsiteY1" fmla="*/ 1187732 h 1640254"/>
              <a:gd name="connsiteX2" fmla="*/ 853619 w 2615121"/>
              <a:gd name="connsiteY2" fmla="*/ 1021014 h 1640254"/>
              <a:gd name="connsiteX3" fmla="*/ 1777958 w 2615121"/>
              <a:gd name="connsiteY3" fmla="*/ 414727 h 1640254"/>
              <a:gd name="connsiteX4" fmla="*/ 1658688 w 2615121"/>
              <a:gd name="connsiteY4" fmla="*/ 7223 h 1640254"/>
              <a:gd name="connsiteX5" fmla="*/ 2185462 w 2615121"/>
              <a:gd name="connsiteY5" fmla="*/ 156310 h 1640254"/>
              <a:gd name="connsiteX6" fmla="*/ 2612845 w 2615121"/>
              <a:gd name="connsiteY6" fmla="*/ 186127 h 1640254"/>
              <a:gd name="connsiteX7" fmla="*/ 2344488 w 2615121"/>
              <a:gd name="connsiteY7" fmla="*/ 514119 h 1640254"/>
              <a:gd name="connsiteX8" fmla="*/ 2115888 w 2615121"/>
              <a:gd name="connsiteY8" fmla="*/ 981258 h 1640254"/>
              <a:gd name="connsiteX9" fmla="*/ 1946923 w 2615121"/>
              <a:gd name="connsiteY9" fmla="*/ 633388 h 1640254"/>
              <a:gd name="connsiteX10" fmla="*/ 833740 w 2615121"/>
              <a:gd name="connsiteY10" fmla="*/ 1189980 h 1640254"/>
              <a:gd name="connsiteX11" fmla="*/ 66352 w 2615121"/>
              <a:gd name="connsiteY11" fmla="*/ 1632225 h 1640254"/>
              <a:gd name="connsiteX12" fmla="*/ 89758 w 2615121"/>
              <a:gd name="connsiteY12" fmla="*/ 1441257 h 1640254"/>
              <a:gd name="connsiteX13" fmla="*/ 60309 w 2615121"/>
              <a:gd name="connsiteY13" fmla="*/ 1282873 h 1640254"/>
              <a:gd name="connsiteX0" fmla="*/ 60309 w 2615121"/>
              <a:gd name="connsiteY0" fmla="*/ 1282873 h 1640254"/>
              <a:gd name="connsiteX1" fmla="*/ 510329 w 2615121"/>
              <a:gd name="connsiteY1" fmla="*/ 1181200 h 1640254"/>
              <a:gd name="connsiteX2" fmla="*/ 853619 w 2615121"/>
              <a:gd name="connsiteY2" fmla="*/ 1021014 h 1640254"/>
              <a:gd name="connsiteX3" fmla="*/ 1777958 w 2615121"/>
              <a:gd name="connsiteY3" fmla="*/ 414727 h 1640254"/>
              <a:gd name="connsiteX4" fmla="*/ 1658688 w 2615121"/>
              <a:gd name="connsiteY4" fmla="*/ 7223 h 1640254"/>
              <a:gd name="connsiteX5" fmla="*/ 2185462 w 2615121"/>
              <a:gd name="connsiteY5" fmla="*/ 156310 h 1640254"/>
              <a:gd name="connsiteX6" fmla="*/ 2612845 w 2615121"/>
              <a:gd name="connsiteY6" fmla="*/ 186127 h 1640254"/>
              <a:gd name="connsiteX7" fmla="*/ 2344488 w 2615121"/>
              <a:gd name="connsiteY7" fmla="*/ 514119 h 1640254"/>
              <a:gd name="connsiteX8" fmla="*/ 2115888 w 2615121"/>
              <a:gd name="connsiteY8" fmla="*/ 981258 h 1640254"/>
              <a:gd name="connsiteX9" fmla="*/ 1946923 w 2615121"/>
              <a:gd name="connsiteY9" fmla="*/ 633388 h 1640254"/>
              <a:gd name="connsiteX10" fmla="*/ 833740 w 2615121"/>
              <a:gd name="connsiteY10" fmla="*/ 1189980 h 1640254"/>
              <a:gd name="connsiteX11" fmla="*/ 66352 w 2615121"/>
              <a:gd name="connsiteY11" fmla="*/ 1632225 h 1640254"/>
              <a:gd name="connsiteX12" fmla="*/ 89758 w 2615121"/>
              <a:gd name="connsiteY12" fmla="*/ 1441257 h 1640254"/>
              <a:gd name="connsiteX13" fmla="*/ 60309 w 2615121"/>
              <a:gd name="connsiteY13" fmla="*/ 1282873 h 1640254"/>
              <a:gd name="connsiteX0" fmla="*/ 60309 w 2615121"/>
              <a:gd name="connsiteY0" fmla="*/ 1282873 h 1640254"/>
              <a:gd name="connsiteX1" fmla="*/ 510329 w 2615121"/>
              <a:gd name="connsiteY1" fmla="*/ 1181200 h 1640254"/>
              <a:gd name="connsiteX2" fmla="*/ 853619 w 2615121"/>
              <a:gd name="connsiteY2" fmla="*/ 1021014 h 1640254"/>
              <a:gd name="connsiteX3" fmla="*/ 1777958 w 2615121"/>
              <a:gd name="connsiteY3" fmla="*/ 414727 h 1640254"/>
              <a:gd name="connsiteX4" fmla="*/ 1658688 w 2615121"/>
              <a:gd name="connsiteY4" fmla="*/ 7223 h 1640254"/>
              <a:gd name="connsiteX5" fmla="*/ 2185462 w 2615121"/>
              <a:gd name="connsiteY5" fmla="*/ 156310 h 1640254"/>
              <a:gd name="connsiteX6" fmla="*/ 2612845 w 2615121"/>
              <a:gd name="connsiteY6" fmla="*/ 186127 h 1640254"/>
              <a:gd name="connsiteX7" fmla="*/ 2344488 w 2615121"/>
              <a:gd name="connsiteY7" fmla="*/ 514119 h 1640254"/>
              <a:gd name="connsiteX8" fmla="*/ 2115888 w 2615121"/>
              <a:gd name="connsiteY8" fmla="*/ 981258 h 1640254"/>
              <a:gd name="connsiteX9" fmla="*/ 1946923 w 2615121"/>
              <a:gd name="connsiteY9" fmla="*/ 633388 h 1640254"/>
              <a:gd name="connsiteX10" fmla="*/ 833740 w 2615121"/>
              <a:gd name="connsiteY10" fmla="*/ 1189980 h 1640254"/>
              <a:gd name="connsiteX11" fmla="*/ 66352 w 2615121"/>
              <a:gd name="connsiteY11" fmla="*/ 1632225 h 1640254"/>
              <a:gd name="connsiteX12" fmla="*/ 89758 w 2615121"/>
              <a:gd name="connsiteY12" fmla="*/ 1441257 h 1640254"/>
              <a:gd name="connsiteX13" fmla="*/ 60309 w 2615121"/>
              <a:gd name="connsiteY13" fmla="*/ 1282873 h 1640254"/>
              <a:gd name="connsiteX0" fmla="*/ 60309 w 2615121"/>
              <a:gd name="connsiteY0" fmla="*/ 1282873 h 1640254"/>
              <a:gd name="connsiteX1" fmla="*/ 510329 w 2615121"/>
              <a:gd name="connsiteY1" fmla="*/ 1181200 h 1640254"/>
              <a:gd name="connsiteX2" fmla="*/ 1112910 w 2615121"/>
              <a:gd name="connsiteY2" fmla="*/ 888431 h 1640254"/>
              <a:gd name="connsiteX3" fmla="*/ 1777958 w 2615121"/>
              <a:gd name="connsiteY3" fmla="*/ 414727 h 1640254"/>
              <a:gd name="connsiteX4" fmla="*/ 1658688 w 2615121"/>
              <a:gd name="connsiteY4" fmla="*/ 7223 h 1640254"/>
              <a:gd name="connsiteX5" fmla="*/ 2185462 w 2615121"/>
              <a:gd name="connsiteY5" fmla="*/ 156310 h 1640254"/>
              <a:gd name="connsiteX6" fmla="*/ 2612845 w 2615121"/>
              <a:gd name="connsiteY6" fmla="*/ 186127 h 1640254"/>
              <a:gd name="connsiteX7" fmla="*/ 2344488 w 2615121"/>
              <a:gd name="connsiteY7" fmla="*/ 514119 h 1640254"/>
              <a:gd name="connsiteX8" fmla="*/ 2115888 w 2615121"/>
              <a:gd name="connsiteY8" fmla="*/ 981258 h 1640254"/>
              <a:gd name="connsiteX9" fmla="*/ 1946923 w 2615121"/>
              <a:gd name="connsiteY9" fmla="*/ 633388 h 1640254"/>
              <a:gd name="connsiteX10" fmla="*/ 833740 w 2615121"/>
              <a:gd name="connsiteY10" fmla="*/ 1189980 h 1640254"/>
              <a:gd name="connsiteX11" fmla="*/ 66352 w 2615121"/>
              <a:gd name="connsiteY11" fmla="*/ 1632225 h 1640254"/>
              <a:gd name="connsiteX12" fmla="*/ 89758 w 2615121"/>
              <a:gd name="connsiteY12" fmla="*/ 1441257 h 1640254"/>
              <a:gd name="connsiteX13" fmla="*/ 60309 w 2615121"/>
              <a:gd name="connsiteY13" fmla="*/ 1282873 h 1640254"/>
              <a:gd name="connsiteX0" fmla="*/ 60309 w 2615121"/>
              <a:gd name="connsiteY0" fmla="*/ 1281346 h 1638727"/>
              <a:gd name="connsiteX1" fmla="*/ 510329 w 2615121"/>
              <a:gd name="connsiteY1" fmla="*/ 1179673 h 1638727"/>
              <a:gd name="connsiteX2" fmla="*/ 1112910 w 2615121"/>
              <a:gd name="connsiteY2" fmla="*/ 886904 h 1638727"/>
              <a:gd name="connsiteX3" fmla="*/ 1956960 w 2615121"/>
              <a:gd name="connsiteY3" fmla="*/ 378271 h 1638727"/>
              <a:gd name="connsiteX4" fmla="*/ 1658688 w 2615121"/>
              <a:gd name="connsiteY4" fmla="*/ 5696 h 1638727"/>
              <a:gd name="connsiteX5" fmla="*/ 2185462 w 2615121"/>
              <a:gd name="connsiteY5" fmla="*/ 154783 h 1638727"/>
              <a:gd name="connsiteX6" fmla="*/ 2612845 w 2615121"/>
              <a:gd name="connsiteY6" fmla="*/ 184600 h 1638727"/>
              <a:gd name="connsiteX7" fmla="*/ 2344488 w 2615121"/>
              <a:gd name="connsiteY7" fmla="*/ 512592 h 1638727"/>
              <a:gd name="connsiteX8" fmla="*/ 2115888 w 2615121"/>
              <a:gd name="connsiteY8" fmla="*/ 979731 h 1638727"/>
              <a:gd name="connsiteX9" fmla="*/ 1946923 w 2615121"/>
              <a:gd name="connsiteY9" fmla="*/ 631861 h 1638727"/>
              <a:gd name="connsiteX10" fmla="*/ 833740 w 2615121"/>
              <a:gd name="connsiteY10" fmla="*/ 1188453 h 1638727"/>
              <a:gd name="connsiteX11" fmla="*/ 66352 w 2615121"/>
              <a:gd name="connsiteY11" fmla="*/ 1630698 h 1638727"/>
              <a:gd name="connsiteX12" fmla="*/ 89758 w 2615121"/>
              <a:gd name="connsiteY12" fmla="*/ 1439730 h 1638727"/>
              <a:gd name="connsiteX13" fmla="*/ 60309 w 2615121"/>
              <a:gd name="connsiteY13" fmla="*/ 1281346 h 1638727"/>
              <a:gd name="connsiteX0" fmla="*/ 60309 w 2615121"/>
              <a:gd name="connsiteY0" fmla="*/ 1281346 h 1638727"/>
              <a:gd name="connsiteX1" fmla="*/ 510329 w 2615121"/>
              <a:gd name="connsiteY1" fmla="*/ 1179673 h 1638727"/>
              <a:gd name="connsiteX2" fmla="*/ 1112910 w 2615121"/>
              <a:gd name="connsiteY2" fmla="*/ 886904 h 1638727"/>
              <a:gd name="connsiteX3" fmla="*/ 1956960 w 2615121"/>
              <a:gd name="connsiteY3" fmla="*/ 378271 h 1638727"/>
              <a:gd name="connsiteX4" fmla="*/ 1658688 w 2615121"/>
              <a:gd name="connsiteY4" fmla="*/ 5696 h 1638727"/>
              <a:gd name="connsiteX5" fmla="*/ 2185462 w 2615121"/>
              <a:gd name="connsiteY5" fmla="*/ 154783 h 1638727"/>
              <a:gd name="connsiteX6" fmla="*/ 2612845 w 2615121"/>
              <a:gd name="connsiteY6" fmla="*/ 184600 h 1638727"/>
              <a:gd name="connsiteX7" fmla="*/ 2344488 w 2615121"/>
              <a:gd name="connsiteY7" fmla="*/ 512592 h 1638727"/>
              <a:gd name="connsiteX8" fmla="*/ 2115888 w 2615121"/>
              <a:gd name="connsiteY8" fmla="*/ 979731 h 1638727"/>
              <a:gd name="connsiteX9" fmla="*/ 2051000 w 2615121"/>
              <a:gd name="connsiteY9" fmla="*/ 573192 h 1638727"/>
              <a:gd name="connsiteX10" fmla="*/ 833740 w 2615121"/>
              <a:gd name="connsiteY10" fmla="*/ 1188453 h 1638727"/>
              <a:gd name="connsiteX11" fmla="*/ 66352 w 2615121"/>
              <a:gd name="connsiteY11" fmla="*/ 1630698 h 1638727"/>
              <a:gd name="connsiteX12" fmla="*/ 89758 w 2615121"/>
              <a:gd name="connsiteY12" fmla="*/ 1439730 h 1638727"/>
              <a:gd name="connsiteX13" fmla="*/ 60309 w 2615121"/>
              <a:gd name="connsiteY13" fmla="*/ 1281346 h 1638727"/>
              <a:gd name="connsiteX0" fmla="*/ 60309 w 2617771"/>
              <a:gd name="connsiteY0" fmla="*/ 1281346 h 1638727"/>
              <a:gd name="connsiteX1" fmla="*/ 510329 w 2617771"/>
              <a:gd name="connsiteY1" fmla="*/ 1179673 h 1638727"/>
              <a:gd name="connsiteX2" fmla="*/ 1112910 w 2617771"/>
              <a:gd name="connsiteY2" fmla="*/ 886904 h 1638727"/>
              <a:gd name="connsiteX3" fmla="*/ 1956960 w 2617771"/>
              <a:gd name="connsiteY3" fmla="*/ 378271 h 1638727"/>
              <a:gd name="connsiteX4" fmla="*/ 1658688 w 2617771"/>
              <a:gd name="connsiteY4" fmla="*/ 5696 h 1638727"/>
              <a:gd name="connsiteX5" fmla="*/ 2185462 w 2617771"/>
              <a:gd name="connsiteY5" fmla="*/ 154783 h 1638727"/>
              <a:gd name="connsiteX6" fmla="*/ 2612845 w 2617771"/>
              <a:gd name="connsiteY6" fmla="*/ 184600 h 1638727"/>
              <a:gd name="connsiteX7" fmla="*/ 2399190 w 2617771"/>
              <a:gd name="connsiteY7" fmla="*/ 404134 h 1638727"/>
              <a:gd name="connsiteX8" fmla="*/ 2115888 w 2617771"/>
              <a:gd name="connsiteY8" fmla="*/ 979731 h 1638727"/>
              <a:gd name="connsiteX9" fmla="*/ 2051000 w 2617771"/>
              <a:gd name="connsiteY9" fmla="*/ 573192 h 1638727"/>
              <a:gd name="connsiteX10" fmla="*/ 833740 w 2617771"/>
              <a:gd name="connsiteY10" fmla="*/ 1188453 h 1638727"/>
              <a:gd name="connsiteX11" fmla="*/ 66352 w 2617771"/>
              <a:gd name="connsiteY11" fmla="*/ 1630698 h 1638727"/>
              <a:gd name="connsiteX12" fmla="*/ 89758 w 2617771"/>
              <a:gd name="connsiteY12" fmla="*/ 1439730 h 1638727"/>
              <a:gd name="connsiteX13" fmla="*/ 60309 w 2617771"/>
              <a:gd name="connsiteY13" fmla="*/ 1281346 h 1638727"/>
              <a:gd name="connsiteX0" fmla="*/ 60309 w 2615348"/>
              <a:gd name="connsiteY0" fmla="*/ 1276714 h 1634095"/>
              <a:gd name="connsiteX1" fmla="*/ 510329 w 2615348"/>
              <a:gd name="connsiteY1" fmla="*/ 1175041 h 1634095"/>
              <a:gd name="connsiteX2" fmla="*/ 1112910 w 2615348"/>
              <a:gd name="connsiteY2" fmla="*/ 882272 h 1634095"/>
              <a:gd name="connsiteX3" fmla="*/ 1956960 w 2615348"/>
              <a:gd name="connsiteY3" fmla="*/ 373639 h 1634095"/>
              <a:gd name="connsiteX4" fmla="*/ 1658688 w 2615348"/>
              <a:gd name="connsiteY4" fmla="*/ 1064 h 1634095"/>
              <a:gd name="connsiteX5" fmla="*/ 2254990 w 2615348"/>
              <a:gd name="connsiteY5" fmla="*/ 258440 h 1634095"/>
              <a:gd name="connsiteX6" fmla="*/ 2612845 w 2615348"/>
              <a:gd name="connsiteY6" fmla="*/ 179968 h 1634095"/>
              <a:gd name="connsiteX7" fmla="*/ 2399190 w 2615348"/>
              <a:gd name="connsiteY7" fmla="*/ 399502 h 1634095"/>
              <a:gd name="connsiteX8" fmla="*/ 2115888 w 2615348"/>
              <a:gd name="connsiteY8" fmla="*/ 975099 h 1634095"/>
              <a:gd name="connsiteX9" fmla="*/ 2051000 w 2615348"/>
              <a:gd name="connsiteY9" fmla="*/ 568560 h 1634095"/>
              <a:gd name="connsiteX10" fmla="*/ 833740 w 2615348"/>
              <a:gd name="connsiteY10" fmla="*/ 1183821 h 1634095"/>
              <a:gd name="connsiteX11" fmla="*/ 66352 w 2615348"/>
              <a:gd name="connsiteY11" fmla="*/ 1626066 h 1634095"/>
              <a:gd name="connsiteX12" fmla="*/ 89758 w 2615348"/>
              <a:gd name="connsiteY12" fmla="*/ 1435098 h 1634095"/>
              <a:gd name="connsiteX13" fmla="*/ 60309 w 2615348"/>
              <a:gd name="connsiteY13" fmla="*/ 1276714 h 1634095"/>
              <a:gd name="connsiteX0" fmla="*/ 60309 w 2615635"/>
              <a:gd name="connsiteY0" fmla="*/ 1279574 h 1636955"/>
              <a:gd name="connsiteX1" fmla="*/ 510329 w 2615635"/>
              <a:gd name="connsiteY1" fmla="*/ 1177901 h 1636955"/>
              <a:gd name="connsiteX2" fmla="*/ 1112910 w 2615635"/>
              <a:gd name="connsiteY2" fmla="*/ 885132 h 1636955"/>
              <a:gd name="connsiteX3" fmla="*/ 1956960 w 2615635"/>
              <a:gd name="connsiteY3" fmla="*/ 376499 h 1636955"/>
              <a:gd name="connsiteX4" fmla="*/ 1658688 w 2615635"/>
              <a:gd name="connsiteY4" fmla="*/ 3924 h 1636955"/>
              <a:gd name="connsiteX5" fmla="*/ 2245777 w 2615635"/>
              <a:gd name="connsiteY5" fmla="*/ 181108 h 1636955"/>
              <a:gd name="connsiteX6" fmla="*/ 2612845 w 2615635"/>
              <a:gd name="connsiteY6" fmla="*/ 182828 h 1636955"/>
              <a:gd name="connsiteX7" fmla="*/ 2399190 w 2615635"/>
              <a:gd name="connsiteY7" fmla="*/ 402362 h 1636955"/>
              <a:gd name="connsiteX8" fmla="*/ 2115888 w 2615635"/>
              <a:gd name="connsiteY8" fmla="*/ 977959 h 1636955"/>
              <a:gd name="connsiteX9" fmla="*/ 2051000 w 2615635"/>
              <a:gd name="connsiteY9" fmla="*/ 571420 h 1636955"/>
              <a:gd name="connsiteX10" fmla="*/ 833740 w 2615635"/>
              <a:gd name="connsiteY10" fmla="*/ 1186681 h 1636955"/>
              <a:gd name="connsiteX11" fmla="*/ 66352 w 2615635"/>
              <a:gd name="connsiteY11" fmla="*/ 1628926 h 1636955"/>
              <a:gd name="connsiteX12" fmla="*/ 89758 w 2615635"/>
              <a:gd name="connsiteY12" fmla="*/ 1437958 h 1636955"/>
              <a:gd name="connsiteX13" fmla="*/ 60309 w 2615635"/>
              <a:gd name="connsiteY13" fmla="*/ 1279574 h 1636955"/>
              <a:gd name="connsiteX0" fmla="*/ 60309 w 2615635"/>
              <a:gd name="connsiteY0" fmla="*/ 1201480 h 1558861"/>
              <a:gd name="connsiteX1" fmla="*/ 510329 w 2615635"/>
              <a:gd name="connsiteY1" fmla="*/ 1099807 h 1558861"/>
              <a:gd name="connsiteX2" fmla="*/ 1112910 w 2615635"/>
              <a:gd name="connsiteY2" fmla="*/ 807038 h 1558861"/>
              <a:gd name="connsiteX3" fmla="*/ 1956960 w 2615635"/>
              <a:gd name="connsiteY3" fmla="*/ 298405 h 1558861"/>
              <a:gd name="connsiteX4" fmla="*/ 1792129 w 2615635"/>
              <a:gd name="connsiteY4" fmla="*/ 5851 h 1558861"/>
              <a:gd name="connsiteX5" fmla="*/ 2245777 w 2615635"/>
              <a:gd name="connsiteY5" fmla="*/ 103014 h 1558861"/>
              <a:gd name="connsiteX6" fmla="*/ 2612845 w 2615635"/>
              <a:gd name="connsiteY6" fmla="*/ 104734 h 1558861"/>
              <a:gd name="connsiteX7" fmla="*/ 2399190 w 2615635"/>
              <a:gd name="connsiteY7" fmla="*/ 324268 h 1558861"/>
              <a:gd name="connsiteX8" fmla="*/ 2115888 w 2615635"/>
              <a:gd name="connsiteY8" fmla="*/ 899865 h 1558861"/>
              <a:gd name="connsiteX9" fmla="*/ 2051000 w 2615635"/>
              <a:gd name="connsiteY9" fmla="*/ 493326 h 1558861"/>
              <a:gd name="connsiteX10" fmla="*/ 833740 w 2615635"/>
              <a:gd name="connsiteY10" fmla="*/ 1108587 h 1558861"/>
              <a:gd name="connsiteX11" fmla="*/ 66352 w 2615635"/>
              <a:gd name="connsiteY11" fmla="*/ 1550832 h 1558861"/>
              <a:gd name="connsiteX12" fmla="*/ 89758 w 2615635"/>
              <a:gd name="connsiteY12" fmla="*/ 1359864 h 1558861"/>
              <a:gd name="connsiteX13" fmla="*/ 60309 w 2615635"/>
              <a:gd name="connsiteY13" fmla="*/ 1201480 h 1558861"/>
              <a:gd name="connsiteX0" fmla="*/ 77656 w 2632982"/>
              <a:gd name="connsiteY0" fmla="*/ 1201480 h 1788037"/>
              <a:gd name="connsiteX1" fmla="*/ 527676 w 2632982"/>
              <a:gd name="connsiteY1" fmla="*/ 1099807 h 1788037"/>
              <a:gd name="connsiteX2" fmla="*/ 1130257 w 2632982"/>
              <a:gd name="connsiteY2" fmla="*/ 807038 h 1788037"/>
              <a:gd name="connsiteX3" fmla="*/ 1974307 w 2632982"/>
              <a:gd name="connsiteY3" fmla="*/ 298405 h 1788037"/>
              <a:gd name="connsiteX4" fmla="*/ 1809476 w 2632982"/>
              <a:gd name="connsiteY4" fmla="*/ 5851 h 1788037"/>
              <a:gd name="connsiteX5" fmla="*/ 2263124 w 2632982"/>
              <a:gd name="connsiteY5" fmla="*/ 103014 h 1788037"/>
              <a:gd name="connsiteX6" fmla="*/ 2630192 w 2632982"/>
              <a:gd name="connsiteY6" fmla="*/ 104734 h 1788037"/>
              <a:gd name="connsiteX7" fmla="*/ 2416537 w 2632982"/>
              <a:gd name="connsiteY7" fmla="*/ 324268 h 1788037"/>
              <a:gd name="connsiteX8" fmla="*/ 2133235 w 2632982"/>
              <a:gd name="connsiteY8" fmla="*/ 899865 h 1788037"/>
              <a:gd name="connsiteX9" fmla="*/ 2068347 w 2632982"/>
              <a:gd name="connsiteY9" fmla="*/ 493326 h 1788037"/>
              <a:gd name="connsiteX10" fmla="*/ 851087 w 2632982"/>
              <a:gd name="connsiteY10" fmla="*/ 1108587 h 1788037"/>
              <a:gd name="connsiteX11" fmla="*/ 62613 w 2632982"/>
              <a:gd name="connsiteY11" fmla="*/ 1783807 h 1788037"/>
              <a:gd name="connsiteX12" fmla="*/ 107105 w 2632982"/>
              <a:gd name="connsiteY12" fmla="*/ 1359864 h 1788037"/>
              <a:gd name="connsiteX13" fmla="*/ 77656 w 2632982"/>
              <a:gd name="connsiteY13" fmla="*/ 1201480 h 1788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32982" h="1788037">
                <a:moveTo>
                  <a:pt x="77656" y="1201480"/>
                </a:moveTo>
                <a:cubicBezTo>
                  <a:pt x="147751" y="1158137"/>
                  <a:pt x="387810" y="1107333"/>
                  <a:pt x="527676" y="1099807"/>
                </a:cubicBezTo>
                <a:cubicBezTo>
                  <a:pt x="674812" y="1053253"/>
                  <a:pt x="889152" y="940605"/>
                  <a:pt x="1130257" y="807038"/>
                </a:cubicBezTo>
                <a:cubicBezTo>
                  <a:pt x="1371362" y="673471"/>
                  <a:pt x="1861104" y="431936"/>
                  <a:pt x="1974307" y="298405"/>
                </a:cubicBezTo>
                <a:cubicBezTo>
                  <a:pt x="2087510" y="164874"/>
                  <a:pt x="1761340" y="38416"/>
                  <a:pt x="1809476" y="5851"/>
                </a:cubicBezTo>
                <a:cubicBezTo>
                  <a:pt x="1857612" y="-26714"/>
                  <a:pt x="2126338" y="86534"/>
                  <a:pt x="2263124" y="103014"/>
                </a:cubicBezTo>
                <a:cubicBezTo>
                  <a:pt x="2399910" y="119494"/>
                  <a:pt x="2604623" y="67858"/>
                  <a:pt x="2630192" y="104734"/>
                </a:cubicBezTo>
                <a:cubicBezTo>
                  <a:pt x="2655761" y="141610"/>
                  <a:pt x="2499363" y="191746"/>
                  <a:pt x="2416537" y="324268"/>
                </a:cubicBezTo>
                <a:cubicBezTo>
                  <a:pt x="2333711" y="456790"/>
                  <a:pt x="2191267" y="871689"/>
                  <a:pt x="2133235" y="899865"/>
                </a:cubicBezTo>
                <a:cubicBezTo>
                  <a:pt x="2075203" y="928041"/>
                  <a:pt x="2282038" y="458539"/>
                  <a:pt x="2068347" y="493326"/>
                </a:cubicBezTo>
                <a:cubicBezTo>
                  <a:pt x="1854656" y="528113"/>
                  <a:pt x="1185376" y="893507"/>
                  <a:pt x="851087" y="1108587"/>
                </a:cubicBezTo>
                <a:cubicBezTo>
                  <a:pt x="516798" y="1323667"/>
                  <a:pt x="224952" y="1735768"/>
                  <a:pt x="62613" y="1783807"/>
                </a:cubicBezTo>
                <a:cubicBezTo>
                  <a:pt x="-99726" y="1831846"/>
                  <a:pt x="104598" y="1456918"/>
                  <a:pt x="107105" y="1359864"/>
                </a:cubicBezTo>
                <a:cubicBezTo>
                  <a:pt x="109612" y="1262810"/>
                  <a:pt x="7561" y="1244823"/>
                  <a:pt x="77656" y="120148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5" name="Immagine 44">
            <a:extLst>
              <a:ext uri="{FF2B5EF4-FFF2-40B4-BE49-F238E27FC236}">
                <a16:creationId xmlns:a16="http://schemas.microsoft.com/office/drawing/2014/main" id="{20CB904C-962E-DA4B-9F66-E1E5B642C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3799" y="2080819"/>
            <a:ext cx="2899988" cy="20519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65100" stA="79000" endPos="16000" dir="5400000" sy="-100000" algn="bl" rotWithShape="0"/>
          </a:effectLst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59A3BFD8-BC12-0D42-A3F5-B8214A911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4321" y="1625652"/>
            <a:ext cx="1569273" cy="1089122"/>
          </a:xfrm>
          <a:prstGeom prst="rect">
            <a:avLst/>
          </a:prstGeom>
        </p:spPr>
      </p:pic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55B2506C-D710-DC4C-B4D6-458CDBD512F6}"/>
              </a:ext>
            </a:extLst>
          </p:cNvPr>
          <p:cNvSpPr txBox="1"/>
          <p:nvPr/>
        </p:nvSpPr>
        <p:spPr>
          <a:xfrm rot="21404921">
            <a:off x="4768934" y="3107914"/>
            <a:ext cx="26360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"/>
                <a:ea typeface="+mn-ea"/>
                <a:cs typeface="+mn-cs"/>
              </a:rPr>
              <a:t>Fundamental Research</a:t>
            </a:r>
          </a:p>
        </p:txBody>
      </p:sp>
      <p:sp>
        <p:nvSpPr>
          <p:cNvPr id="46" name="Goccia 45">
            <a:extLst>
              <a:ext uri="{FF2B5EF4-FFF2-40B4-BE49-F238E27FC236}">
                <a16:creationId xmlns:a16="http://schemas.microsoft.com/office/drawing/2014/main" id="{33D6347F-A3B8-F840-A2E4-06E692A24CEB}"/>
              </a:ext>
            </a:extLst>
          </p:cNvPr>
          <p:cNvSpPr/>
          <p:nvPr/>
        </p:nvSpPr>
        <p:spPr>
          <a:xfrm rot="7498039">
            <a:off x="771627" y="1184335"/>
            <a:ext cx="507331" cy="596348"/>
          </a:xfrm>
          <a:prstGeom prst="teardrop">
            <a:avLst>
              <a:gd name="adj" fmla="val 90491"/>
            </a:avLst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1" name="Goccia 50">
            <a:extLst>
              <a:ext uri="{FF2B5EF4-FFF2-40B4-BE49-F238E27FC236}">
                <a16:creationId xmlns:a16="http://schemas.microsoft.com/office/drawing/2014/main" id="{B9BD3029-9ED0-C64A-8EE7-C3F2325A8D21}"/>
              </a:ext>
            </a:extLst>
          </p:cNvPr>
          <p:cNvSpPr/>
          <p:nvPr/>
        </p:nvSpPr>
        <p:spPr>
          <a:xfrm rot="8989022">
            <a:off x="1469618" y="997299"/>
            <a:ext cx="507331" cy="596348"/>
          </a:xfrm>
          <a:prstGeom prst="teardrop">
            <a:avLst>
              <a:gd name="adj" fmla="val 90491"/>
            </a:avLst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2" name="Goccia 51">
            <a:extLst>
              <a:ext uri="{FF2B5EF4-FFF2-40B4-BE49-F238E27FC236}">
                <a16:creationId xmlns:a16="http://schemas.microsoft.com/office/drawing/2014/main" id="{A6CE543A-5A8A-694C-ACBF-1C23E16E433B}"/>
              </a:ext>
            </a:extLst>
          </p:cNvPr>
          <p:cNvSpPr/>
          <p:nvPr/>
        </p:nvSpPr>
        <p:spPr>
          <a:xfrm rot="5103854">
            <a:off x="267364" y="1798826"/>
            <a:ext cx="507331" cy="596348"/>
          </a:xfrm>
          <a:prstGeom prst="teardrop">
            <a:avLst>
              <a:gd name="adj" fmla="val 90491"/>
            </a:avLst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9487E0E4-77A3-7A4D-8DFF-4AD0E6456A54}"/>
              </a:ext>
            </a:extLst>
          </p:cNvPr>
          <p:cNvSpPr txBox="1"/>
          <p:nvPr/>
        </p:nvSpPr>
        <p:spPr>
          <a:xfrm>
            <a:off x="222558" y="2011530"/>
            <a:ext cx="68995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"/>
                <a:ea typeface="+mn-ea"/>
                <a:cs typeface="+mn-cs"/>
              </a:rPr>
              <a:t>optical</a:t>
            </a:r>
          </a:p>
        </p:txBody>
      </p: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3A0464BC-D460-E64D-8AC3-0C13121F82DA}"/>
              </a:ext>
            </a:extLst>
          </p:cNvPr>
          <p:cNvSpPr txBox="1"/>
          <p:nvPr/>
        </p:nvSpPr>
        <p:spPr>
          <a:xfrm>
            <a:off x="742077" y="1376317"/>
            <a:ext cx="68995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"/>
                <a:ea typeface="+mn-ea"/>
                <a:cs typeface="+mn-cs"/>
              </a:rPr>
              <a:t>X-ray</a:t>
            </a:r>
          </a:p>
        </p:txBody>
      </p: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AB3C1DED-2946-584A-84ED-B4E28B5DF3E9}"/>
              </a:ext>
            </a:extLst>
          </p:cNvPr>
          <p:cNvSpPr txBox="1"/>
          <p:nvPr/>
        </p:nvSpPr>
        <p:spPr>
          <a:xfrm>
            <a:off x="1451739" y="1199952"/>
            <a:ext cx="68995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"/>
                <a:ea typeface="+mn-ea"/>
                <a:cs typeface="+mn-cs"/>
              </a:rPr>
              <a:t>Interf</a:t>
            </a: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"/>
                <a:ea typeface="+mn-ea"/>
                <a:cs typeface="+mn-cs"/>
              </a:rPr>
              <a:t>.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13B2D04E-0E88-0C4B-8513-D7DABF471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88" y="60590"/>
            <a:ext cx="1399358" cy="70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Goccia 20">
            <a:extLst>
              <a:ext uri="{FF2B5EF4-FFF2-40B4-BE49-F238E27FC236}">
                <a16:creationId xmlns:a16="http://schemas.microsoft.com/office/drawing/2014/main" id="{37E175BD-FC15-4D4A-9CB2-E1A3A5ED0B93}"/>
              </a:ext>
            </a:extLst>
          </p:cNvPr>
          <p:cNvSpPr/>
          <p:nvPr/>
        </p:nvSpPr>
        <p:spPr>
          <a:xfrm rot="8989022">
            <a:off x="2289879" y="988212"/>
            <a:ext cx="507331" cy="596348"/>
          </a:xfrm>
          <a:prstGeom prst="teardrop">
            <a:avLst>
              <a:gd name="adj" fmla="val 90491"/>
            </a:avLst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63673F4C-2A5F-F747-ADE7-8C18EEBAD8C6}"/>
              </a:ext>
            </a:extLst>
          </p:cNvPr>
          <p:cNvSpPr txBox="1"/>
          <p:nvPr/>
        </p:nvSpPr>
        <p:spPr>
          <a:xfrm>
            <a:off x="2272000" y="1190865"/>
            <a:ext cx="68995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"/>
                <a:ea typeface="+mn-ea"/>
                <a:cs typeface="+mn-cs"/>
              </a:rPr>
              <a:t>RF/</a:t>
            </a:r>
            <a:r>
              <a:rPr kumimoji="0" lang="el-GR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"/>
                <a:ea typeface="+mn-ea"/>
                <a:cs typeface="+mn-cs"/>
              </a:rPr>
              <a:t>μ</a:t>
            </a:r>
            <a:r>
              <a:rPr kumimoji="0" lang="it-IT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"/>
                <a:ea typeface="+mn-ea"/>
                <a:cs typeface="+mn-cs"/>
              </a:rPr>
              <a:t>W</a:t>
            </a:r>
            <a:endParaRPr kumimoji="0" lang="en-GB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CE857DAD-9F1A-C042-9B6D-47ED8A68F54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90548" y="-85060"/>
            <a:ext cx="120109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0935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ttangolo con angoli arrotondati 32">
            <a:extLst>
              <a:ext uri="{FF2B5EF4-FFF2-40B4-BE49-F238E27FC236}">
                <a16:creationId xmlns:a16="http://schemas.microsoft.com/office/drawing/2014/main" id="{CDEFF2BD-A0E0-7946-9D79-02237C384670}"/>
              </a:ext>
            </a:extLst>
          </p:cNvPr>
          <p:cNvSpPr/>
          <p:nvPr/>
        </p:nvSpPr>
        <p:spPr>
          <a:xfrm>
            <a:off x="-1" y="1153235"/>
            <a:ext cx="12192000" cy="111126"/>
          </a:xfrm>
          <a:prstGeom prst="round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3D05FD9D-675B-C24A-A398-ABC511BE27C1}"/>
              </a:ext>
            </a:extLst>
          </p:cNvPr>
          <p:cNvSpPr/>
          <p:nvPr/>
        </p:nvSpPr>
        <p:spPr>
          <a:xfrm>
            <a:off x="-1" y="125591"/>
            <a:ext cx="107663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PANDORA: </a:t>
            </a:r>
            <a:r>
              <a:rPr kumimoji="0" lang="en-AU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Plasmas for Astrophysics, Nuclear Decays Observation and Radiation for Archaeometry </a:t>
            </a:r>
            <a:r>
              <a:rPr kumimoji="0" lang="en-AU" sz="2400" b="1" i="0" u="none" strike="noStrike" kern="1200" cap="none" spc="0" normalizeH="0" baseline="0" noProof="0">
                <a:ln>
                  <a:noFill/>
                </a:ln>
                <a:solidFill>
                  <a:srgbClr val="76AD9C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itchFamily="2" charset="2"/>
              </a:rPr>
              <a:t> A New ECRIT – ECR Ion Trap for </a:t>
            </a:r>
            <a:r>
              <a:rPr kumimoji="0" lang="el-GR" sz="2400" b="1" i="0" u="none" strike="noStrike" kern="1200" cap="none" spc="0" normalizeH="0" baseline="0" noProof="0">
                <a:ln>
                  <a:noFill/>
                </a:ln>
                <a:solidFill>
                  <a:srgbClr val="76AD9C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itchFamily="2" charset="2"/>
              </a:rPr>
              <a:t>β</a:t>
            </a:r>
            <a:r>
              <a:rPr kumimoji="0" lang="it-IT" sz="2400" b="1" i="0" u="none" strike="noStrike" kern="1200" cap="none" spc="0" normalizeH="0" baseline="0" noProof="0">
                <a:ln>
                  <a:noFill/>
                </a:ln>
                <a:solidFill>
                  <a:srgbClr val="76AD9C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itchFamily="2" charset="2"/>
              </a:rPr>
              <a:t>-</a:t>
            </a:r>
            <a:r>
              <a:rPr kumimoji="0" lang="it-IT" sz="2400" b="1" i="0" u="none" strike="noStrike" kern="1200" cap="none" spc="0" normalizeH="0" baseline="0" noProof="0" err="1">
                <a:ln>
                  <a:noFill/>
                </a:ln>
                <a:solidFill>
                  <a:srgbClr val="76AD9C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itchFamily="2" charset="2"/>
              </a:rPr>
              <a:t>decay</a:t>
            </a:r>
            <a:r>
              <a:rPr kumimoji="0" lang="it-IT" sz="2400" b="1" i="0" u="none" strike="noStrike" kern="1200" cap="none" spc="0" normalizeH="0" baseline="0" noProof="0">
                <a:ln>
                  <a:noFill/>
                </a:ln>
                <a:solidFill>
                  <a:srgbClr val="76AD9C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kumimoji="0" lang="it-IT" sz="2400" b="1" i="0" u="none" strike="noStrike" kern="1200" cap="none" spc="0" normalizeH="0" baseline="0" noProof="0" err="1">
                <a:ln>
                  <a:noFill/>
                </a:ln>
                <a:solidFill>
                  <a:srgbClr val="76AD9C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itchFamily="2" charset="2"/>
              </a:rPr>
              <a:t>measurements</a:t>
            </a:r>
            <a:r>
              <a:rPr kumimoji="0" lang="it-IT" sz="2400" b="1" i="0" u="none" strike="noStrike" kern="1200" cap="none" spc="0" normalizeH="0" baseline="0" noProof="0">
                <a:ln>
                  <a:noFill/>
                </a:ln>
                <a:solidFill>
                  <a:srgbClr val="76AD9C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itchFamily="2" charset="2"/>
              </a:rPr>
              <a:t> in </a:t>
            </a:r>
            <a:r>
              <a:rPr kumimoji="0" lang="it-IT" sz="2400" b="1" i="0" u="none" strike="noStrike" kern="1200" cap="none" spc="0" normalizeH="0" baseline="0" noProof="0" err="1">
                <a:ln>
                  <a:noFill/>
                </a:ln>
                <a:solidFill>
                  <a:srgbClr val="76AD9C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itchFamily="2" charset="2"/>
              </a:rPr>
              <a:t>plasmas</a:t>
            </a:r>
            <a:endParaRPr kumimoji="0" lang="en-AU" sz="2400" b="1" i="0" u="none" strike="noStrike" kern="1200" cap="none" spc="0" normalizeH="0" baseline="0" noProof="0">
              <a:ln>
                <a:noFill/>
              </a:ln>
              <a:solidFill>
                <a:srgbClr val="76AD9C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7" name="Immagine 36">
            <a:extLst>
              <a:ext uri="{FF2B5EF4-FFF2-40B4-BE49-F238E27FC236}">
                <a16:creationId xmlns:a16="http://schemas.microsoft.com/office/drawing/2014/main" id="{23D93445-B9A1-254D-9206-C1E03E955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4372" y="2367164"/>
            <a:ext cx="3273770" cy="1546738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365319C2-D283-5E4A-917E-C28EDB484293}"/>
              </a:ext>
            </a:extLst>
          </p:cNvPr>
          <p:cNvSpPr/>
          <p:nvPr/>
        </p:nvSpPr>
        <p:spPr>
          <a:xfrm>
            <a:off x="3991118" y="1287321"/>
            <a:ext cx="53402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itchFamily="2" charset="2"/>
              </a:rPr>
              <a:t>MAIN GOAL: </a:t>
            </a:r>
            <a:r>
              <a:rPr kumimoji="0" lang="en-AU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itchFamily="2" charset="2"/>
              </a:rPr>
              <a:t>Make </a:t>
            </a:r>
            <a:r>
              <a:rPr kumimoji="0" lang="en-AU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mbol" pitchFamily="2" charset="2"/>
                <a:ea typeface="+mn-ea"/>
                <a:cs typeface="Calibri" panose="020F0502020204030204" pitchFamily="34" charset="0"/>
                <a:sym typeface="Wingdings" pitchFamily="2" charset="2"/>
              </a:rPr>
              <a:t>b-</a:t>
            </a:r>
            <a:r>
              <a:rPr kumimoji="0" lang="en-AU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itchFamily="2" charset="2"/>
              </a:rPr>
              <a:t>decay measurements  in plasmas of astrophysical interest: </a:t>
            </a:r>
            <a:r>
              <a:rPr kumimoji="0" lang="en-AU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itchFamily="2" charset="2"/>
              </a:rPr>
              <a:t>many isotopes can change their lifetime of several order of magnitude when ionized!!</a:t>
            </a:r>
            <a:endParaRPr kumimoji="0" lang="en-AU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709781A-5D9B-D34F-9427-85873C5E4C6B}"/>
              </a:ext>
            </a:extLst>
          </p:cNvPr>
          <p:cNvSpPr txBox="1"/>
          <p:nvPr/>
        </p:nvSpPr>
        <p:spPr>
          <a:xfrm>
            <a:off x="7718801" y="2804599"/>
            <a:ext cx="1873826" cy="39485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eiryo"/>
                <a:ea typeface="+mn-ea"/>
                <a:cs typeface="+mn-cs"/>
              </a:rPr>
              <a:t>COSMO-CHRONOMETER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AE300822-419B-D74B-A2C7-E4FEC4DC7F7E}"/>
              </a:ext>
            </a:extLst>
          </p:cNvPr>
          <p:cNvSpPr/>
          <p:nvPr/>
        </p:nvSpPr>
        <p:spPr>
          <a:xfrm>
            <a:off x="7727046" y="3144461"/>
            <a:ext cx="20175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"/>
                <a:ea typeface="+mn-ea"/>
                <a:cs typeface="Calibri"/>
              </a:rPr>
              <a:t>reproduction of the two s-only isotopes </a:t>
            </a:r>
            <a:r>
              <a:rPr kumimoji="0" lang="en-US" sz="11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"/>
                <a:ea typeface="+mn-ea"/>
                <a:cs typeface="Calibri"/>
              </a:rPr>
              <a:t>134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"/>
                <a:ea typeface="+mn-ea"/>
                <a:cs typeface="Calibri"/>
              </a:rPr>
              <a:t>Ba, </a:t>
            </a:r>
            <a:r>
              <a:rPr kumimoji="0" lang="en-US" sz="11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"/>
                <a:ea typeface="+mn-ea"/>
                <a:cs typeface="Calibri"/>
              </a:rPr>
              <a:t>136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"/>
                <a:ea typeface="+mn-ea"/>
                <a:cs typeface="Calibri"/>
              </a:rPr>
              <a:t>Ba in suitable proportions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Freccia destra 4">
            <a:extLst>
              <a:ext uri="{FF2B5EF4-FFF2-40B4-BE49-F238E27FC236}">
                <a16:creationId xmlns:a16="http://schemas.microsoft.com/office/drawing/2014/main" id="{36F74BCB-5C3F-4B4F-B676-249D2D0D4E05}"/>
              </a:ext>
            </a:extLst>
          </p:cNvPr>
          <p:cNvSpPr/>
          <p:nvPr/>
        </p:nvSpPr>
        <p:spPr>
          <a:xfrm>
            <a:off x="7313691" y="2867203"/>
            <a:ext cx="343659" cy="1935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4" name="Freccia destra 13">
            <a:extLst>
              <a:ext uri="{FF2B5EF4-FFF2-40B4-BE49-F238E27FC236}">
                <a16:creationId xmlns:a16="http://schemas.microsoft.com/office/drawing/2014/main" id="{6AB4ED6B-DB5B-174E-B392-0B5E402FB7A0}"/>
              </a:ext>
            </a:extLst>
          </p:cNvPr>
          <p:cNvSpPr/>
          <p:nvPr/>
        </p:nvSpPr>
        <p:spPr>
          <a:xfrm>
            <a:off x="7313690" y="3199454"/>
            <a:ext cx="343659" cy="1935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A396A03D-2EA6-624E-8399-4DA1F6CDA5C0}"/>
              </a:ext>
            </a:extLst>
          </p:cNvPr>
          <p:cNvSpPr/>
          <p:nvPr/>
        </p:nvSpPr>
        <p:spPr>
          <a:xfrm>
            <a:off x="5534961" y="3968103"/>
            <a:ext cx="43676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Meiryo"/>
                <a:ea typeface="+mn-ea"/>
                <a:cs typeface="Calibri"/>
              </a:rPr>
              <a:t>Solving the puzzle about the the exact contribution of s-processing to </a:t>
            </a:r>
            <a:r>
              <a:rPr kumimoji="0" lang="en-US" sz="1200" b="1" i="0" u="none" strike="noStrike" kern="1200" cap="none" spc="0" normalizeH="0" baseline="3000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Meiryo"/>
                <a:ea typeface="+mn-ea"/>
                <a:cs typeface="Calibri"/>
              </a:rPr>
              <a:t>94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Meiryo"/>
                <a:ea typeface="+mn-ea"/>
                <a:cs typeface="Calibri"/>
              </a:rPr>
              <a:t>Mo: </a:t>
            </a:r>
            <a:r>
              <a:rPr kumimoji="0" lang="el-GR" sz="1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Meiryo"/>
                <a:ea typeface="+mn-ea"/>
                <a:cs typeface="Calibri"/>
              </a:rPr>
              <a:t>β</a:t>
            </a: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Meiryo"/>
                <a:ea typeface="+mn-ea"/>
                <a:cs typeface="Calibri"/>
              </a:rPr>
              <a:t>-</a:t>
            </a:r>
            <a:r>
              <a:rPr kumimoji="0" lang="it-IT" sz="1200" b="1" i="0" u="none" strike="noStrike" kern="1200" cap="none" spc="0" normalizeH="0" baseline="0" noProof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Meiryo"/>
                <a:ea typeface="+mn-ea"/>
                <a:cs typeface="Calibri"/>
              </a:rPr>
              <a:t>decay</a:t>
            </a: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Meiryo"/>
                <a:ea typeface="+mn-ea"/>
                <a:cs typeface="Calibri"/>
              </a:rPr>
              <a:t> or </a:t>
            </a:r>
            <a:r>
              <a:rPr kumimoji="0" lang="it-IT" sz="1200" b="1" i="0" u="none" strike="noStrike" kern="1200" cap="none" spc="0" normalizeH="0" baseline="0" noProof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Meiryo"/>
                <a:ea typeface="+mn-ea"/>
                <a:cs typeface="Calibri"/>
              </a:rPr>
              <a:t>binary</a:t>
            </a: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Meiryo"/>
                <a:ea typeface="+mn-ea"/>
                <a:cs typeface="Calibri"/>
              </a:rPr>
              <a:t> </a:t>
            </a:r>
            <a:r>
              <a:rPr kumimoji="0" lang="it-IT" sz="1200" b="1" i="0" u="none" strike="noStrike" kern="1200" cap="none" spc="0" normalizeH="0" baseline="0" noProof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Meiryo"/>
                <a:ea typeface="+mn-ea"/>
                <a:cs typeface="Calibri"/>
              </a:rPr>
              <a:t>stars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" name="Freccia angolare in su 6">
            <a:extLst>
              <a:ext uri="{FF2B5EF4-FFF2-40B4-BE49-F238E27FC236}">
                <a16:creationId xmlns:a16="http://schemas.microsoft.com/office/drawing/2014/main" id="{F3ED0A82-A82E-6141-876D-C546B99D7943}"/>
              </a:ext>
            </a:extLst>
          </p:cNvPr>
          <p:cNvSpPr/>
          <p:nvPr/>
        </p:nvSpPr>
        <p:spPr>
          <a:xfrm rot="5400000">
            <a:off x="5049397" y="3837987"/>
            <a:ext cx="457200" cy="489979"/>
          </a:xfrm>
          <a:prstGeom prst="bentUpArrow">
            <a:avLst>
              <a:gd name="adj1" fmla="val 18182"/>
              <a:gd name="adj2" fmla="val 25000"/>
              <a:gd name="adj3" fmla="val 318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D505B7AF-0756-A245-A227-43FADEA39916}"/>
              </a:ext>
            </a:extLst>
          </p:cNvPr>
          <p:cNvSpPr/>
          <p:nvPr/>
        </p:nvSpPr>
        <p:spPr>
          <a:xfrm>
            <a:off x="2855629" y="4621695"/>
            <a:ext cx="9180682" cy="21544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"/>
                <a:ea typeface="+mn-ea"/>
                <a:cs typeface="+mn-cs"/>
              </a:rPr>
              <a:t>Experiments driving feasibility study carried out in the frame of an international partnership: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"/>
                <a:ea typeface="+mn-ea"/>
                <a:cs typeface="+mn-cs"/>
              </a:rPr>
              <a:t>ATOMKI – Debrecen (Hungary)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"/>
                <a:ea typeface="+mn-ea"/>
                <a:cs typeface="+mn-cs"/>
                <a:sym typeface="Wingdings" pitchFamily="2" charset="2"/>
              </a:rPr>
              <a:t> multi-diagnostics setups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"/>
                <a:ea typeface="+mn-ea"/>
                <a:cs typeface="+mn-cs"/>
                <a:sym typeface="Wingdings" pitchFamily="2" charset="2"/>
              </a:rPr>
              <a:t>LPSC-Grenoble (France)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"/>
                <a:ea typeface="+mn-ea"/>
                <a:cs typeface="+mn-cs"/>
                <a:sym typeface="Wingdings" pitchFamily="2" charset="2"/>
              </a:rPr>
              <a:t> radio-isotopes injection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"/>
                <a:ea typeface="+mn-ea"/>
                <a:cs typeface="+mn-cs"/>
                <a:sym typeface="Wingdings" pitchFamily="2" charset="2"/>
              </a:rPr>
              <a:t>Max Planck Institute – Inst. Plasma Physics (Germany)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"/>
                <a:ea typeface="+mn-ea"/>
                <a:cs typeface="+mn-cs"/>
                <a:sym typeface="Wingdings" pitchFamily="2" charset="2"/>
              </a:rPr>
              <a:t> Optical Spectroscopy of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"/>
                <a:ea typeface="+mn-ea"/>
                <a:cs typeface="+mn-cs"/>
                <a:sym typeface="Wingdings" pitchFamily="2" charset="2"/>
              </a:rPr>
              <a:t>magnetoplasmas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"/>
              <a:ea typeface="+mn-ea"/>
              <a:cs typeface="+mn-cs"/>
              <a:sym typeface="Wingdings" pitchFamily="2" charset="2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"/>
                <a:ea typeface="+mn-ea"/>
                <a:cs typeface="+mn-cs"/>
                <a:sym typeface="Wingdings" pitchFamily="2" charset="2"/>
              </a:rPr>
              <a:t>GANIL (France)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"/>
                <a:ea typeface="+mn-ea"/>
                <a:cs typeface="+mn-cs"/>
                <a:sym typeface="Wingdings" pitchFamily="2" charset="2"/>
              </a:rPr>
              <a:t>  theoretical studies on multi-ionisation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"/>
                <a:ea typeface="+mn-ea"/>
                <a:cs typeface="+mn-cs"/>
                <a:sym typeface="Wingdings" pitchFamily="2" charset="2"/>
              </a:rPr>
              <a:t>University Jyvaskyla (Finland)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"/>
                <a:ea typeface="+mn-ea"/>
                <a:cs typeface="+mn-cs"/>
                <a:sym typeface="Wingdings" pitchFamily="2" charset="2"/>
              </a:rPr>
              <a:t> Ion Cyclotron Heating studies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"/>
                <a:ea typeface="+mn-ea"/>
                <a:cs typeface="+mn-cs"/>
                <a:sym typeface="Wingdings" pitchFamily="2" charset="2"/>
              </a:rPr>
              <a:t>GSI – Darmstadt (Germany)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"/>
                <a:ea typeface="+mn-ea"/>
                <a:cs typeface="+mn-cs"/>
                <a:sym typeface="Wingdings" pitchFamily="2" charset="2"/>
              </a:rPr>
              <a:t> Vaporizing ovens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Meiryo"/>
                <a:ea typeface="+mn-ea"/>
                <a:cs typeface="+mn-cs"/>
                <a:sym typeface="Wingdings" pitchFamily="2" charset="2"/>
              </a:rPr>
              <a:t>INAF: the spectropolarimeter SARG was moved from TNG-Canary Island to LNS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"/>
              <a:ea typeface="+mn-ea"/>
              <a:cs typeface="+mn-cs"/>
              <a:sym typeface="Wingdings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eiryo"/>
                <a:ea typeface="+mn-ea"/>
                <a:cs typeface="+mn-cs"/>
                <a:sym typeface="Wingdings" pitchFamily="2" charset="2"/>
              </a:rPr>
              <a:t>        &gt;45 Researchers and Technologists INFN involved in 2020-2021 with &gt; 20 FTE, 2 Nat. Labs and 3 Sections; &gt;60 Researchers in total, including international partners  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43E5AFA3-01C2-764E-85E4-42EA051F36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574" y="4083606"/>
            <a:ext cx="2699940" cy="2593223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570AD2F6-CD8A-9C49-9A83-0713FD1044D3}"/>
              </a:ext>
            </a:extLst>
          </p:cNvPr>
          <p:cNvSpPr txBox="1"/>
          <p:nvPr/>
        </p:nvSpPr>
        <p:spPr>
          <a:xfrm>
            <a:off x="9910885" y="3696998"/>
            <a:ext cx="2083530" cy="8287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vert="horz" wrap="square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"/>
                <a:ea typeface="+mn-ea"/>
                <a:cs typeface="+mn-cs"/>
              </a:rPr>
              <a:t>PANDORA Phase-1 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eiryo"/>
                <a:ea typeface="+mn-ea"/>
                <a:cs typeface="+mn-cs"/>
                <a:sym typeface="Wingdings" pitchFamily="2" charset="2"/>
              </a:rPr>
              <a:t> 3 </a:t>
            </a:r>
            <a:r>
              <a:rPr kumimoji="0" lang="it-IT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eiryo"/>
                <a:ea typeface="+mn-ea"/>
                <a:cs typeface="+mn-cs"/>
                <a:sym typeface="Wingdings" pitchFamily="2" charset="2"/>
              </a:rPr>
              <a:t>isotopes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eiryo"/>
                <a:ea typeface="+mn-ea"/>
                <a:cs typeface="+mn-cs"/>
                <a:sym typeface="Wingdings" pitchFamily="2" charset="2"/>
              </a:rPr>
              <a:t> from a list of more </a:t>
            </a:r>
            <a:r>
              <a:rPr kumimoji="0" lang="it-IT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eiryo"/>
                <a:ea typeface="+mn-ea"/>
                <a:cs typeface="+mn-cs"/>
                <a:sym typeface="Wingdings" pitchFamily="2" charset="2"/>
              </a:rPr>
              <a:t>than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eiryo"/>
                <a:ea typeface="+mn-ea"/>
                <a:cs typeface="+mn-cs"/>
                <a:sym typeface="Wingdings" pitchFamily="2" charset="2"/>
              </a:rPr>
              <a:t> 120 of </a:t>
            </a:r>
            <a:r>
              <a:rPr kumimoji="0" lang="it-IT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eiryo"/>
                <a:ea typeface="+mn-ea"/>
                <a:cs typeface="+mn-cs"/>
                <a:sym typeface="Wingdings" pitchFamily="2" charset="2"/>
              </a:rPr>
              <a:t>astrophysical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eiryo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it-IT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eiryo"/>
                <a:ea typeface="+mn-ea"/>
                <a:cs typeface="+mn-cs"/>
                <a:sym typeface="Wingdings" pitchFamily="2" charset="2"/>
              </a:rPr>
              <a:t>interest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eiryo"/>
                <a:ea typeface="+mn-ea"/>
                <a:cs typeface="+mn-cs"/>
                <a:sym typeface="Wingdings" pitchFamily="2" charset="2"/>
              </a:rPr>
              <a:t>!!</a:t>
            </a:r>
            <a:endParaRPr kumimoji="0" lang="it-IT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3D24CD25-8B46-E34B-BB6F-7BD01C3DE8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51763"/>
            <a:ext cx="3771960" cy="2593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4FECB654-64C3-7F45-A6A5-9CF601DCD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47749" y="81869"/>
            <a:ext cx="1088561" cy="55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713F77B2-D003-2446-9EA2-78402F9BEE6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689" y="5973288"/>
            <a:ext cx="1274747" cy="884712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5FFB536C-476E-4B4F-A0E5-C8001464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69454" y="1251574"/>
            <a:ext cx="3273770" cy="1807121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BA370CE-C6D1-914C-8512-FCBEFA6AE7FE}"/>
              </a:ext>
            </a:extLst>
          </p:cNvPr>
          <p:cNvSpPr txBox="1"/>
          <p:nvPr/>
        </p:nvSpPr>
        <p:spPr>
          <a:xfrm>
            <a:off x="9592623" y="3168608"/>
            <a:ext cx="25080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2E29FD"/>
                </a:solidFill>
                <a:effectLst/>
                <a:uLnTx/>
                <a:uFillTx/>
                <a:latin typeface="Meiryo"/>
                <a:ea typeface="+mn-ea"/>
                <a:cs typeface="+mn-cs"/>
              </a:rPr>
              <a:t>Bound-state </a:t>
            </a:r>
            <a:r>
              <a:rPr kumimoji="0" lang="el-GR" sz="1600" b="1" i="0" u="none" strike="noStrike" kern="1200" cap="none" spc="0" normalizeH="0" baseline="0" noProof="0" dirty="0">
                <a:ln>
                  <a:noFill/>
                </a:ln>
                <a:solidFill>
                  <a:srgbClr val="2E29FD"/>
                </a:solidFill>
                <a:effectLst/>
                <a:uLnTx/>
                <a:uFillTx/>
                <a:latin typeface="Meiryo"/>
                <a:ea typeface="+mn-ea"/>
                <a:cs typeface="+mn-cs"/>
              </a:rPr>
              <a:t>β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2E29FD"/>
                </a:solidFill>
                <a:effectLst/>
                <a:uLnTx/>
                <a:uFillTx/>
                <a:latin typeface="Meiryo"/>
                <a:ea typeface="+mn-ea"/>
                <a:cs typeface="+mn-cs"/>
              </a:rPr>
              <a:t>-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2E29FD"/>
                </a:solidFill>
                <a:effectLst/>
                <a:uLnTx/>
                <a:uFillTx/>
                <a:latin typeface="Meiryo"/>
                <a:ea typeface="+mn-ea"/>
                <a:cs typeface="+mn-cs"/>
              </a:rPr>
              <a:t>decay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2E29FD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3861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C0B7B5F-2A09-2242-8B7A-914F3695C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633" y="-74643"/>
            <a:ext cx="4925331" cy="696996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A030998-88AA-3E43-B0F6-6327AE058825}"/>
              </a:ext>
            </a:extLst>
          </p:cNvPr>
          <p:cNvSpPr txBox="1"/>
          <p:nvPr/>
        </p:nvSpPr>
        <p:spPr>
          <a:xfrm>
            <a:off x="4954045" y="348467"/>
            <a:ext cx="69399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"/>
                <a:ea typeface="+mn-ea"/>
                <a:cs typeface="+mn-cs"/>
              </a:rPr>
              <a:t>The Paper for </a:t>
            </a: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eiryo"/>
                <a:ea typeface="+mn-ea"/>
                <a:cs typeface="+mn-cs"/>
              </a:rPr>
              <a:t>Universe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"/>
                <a:ea typeface="+mn-ea"/>
                <a:cs typeface="+mn-cs"/>
              </a:rPr>
              <a:t>has been published in Jan. 2022. It includes 70 co-authors from 34 departments/laboratories in Italy and Europe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A7D207DF-E287-CB4C-907D-D116198CAF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3832" y="1453301"/>
            <a:ext cx="7440772" cy="568179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B0E2E9D-6DC9-9246-966D-A10A54B513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4552" y="6071203"/>
            <a:ext cx="1077838" cy="75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8737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5E5A3CCA-BD89-9442-9038-C47F3FFF2B18}"/>
              </a:ext>
            </a:extLst>
          </p:cNvPr>
          <p:cNvSpPr/>
          <p:nvPr/>
        </p:nvSpPr>
        <p:spPr>
          <a:xfrm>
            <a:off x="390614" y="3577569"/>
            <a:ext cx="5856790" cy="7407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7F3C0483-A712-AA43-8D64-A98FD3C3DDD9}"/>
              </a:ext>
            </a:extLst>
          </p:cNvPr>
          <p:cNvSpPr/>
          <p:nvPr/>
        </p:nvSpPr>
        <p:spPr>
          <a:xfrm>
            <a:off x="150471" y="83136"/>
            <a:ext cx="1043947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PANDORA: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82ABB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 interdisciplinary facility to be installed at LNS</a:t>
            </a:r>
            <a:endParaRPr kumimoji="0" lang="en-AU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Wingdings" pitchFamily="2" charset="2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51DEB9AD-AD17-D34D-9B53-39DCC29E4884}"/>
              </a:ext>
            </a:extLst>
          </p:cNvPr>
          <p:cNvSpPr txBox="1"/>
          <p:nvPr/>
        </p:nvSpPr>
        <p:spPr>
          <a:xfrm>
            <a:off x="521792" y="3606473"/>
            <a:ext cx="6365699" cy="2900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It could  “</a:t>
            </a: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add unique research capability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”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[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highlight>
                  <a:srgbClr val="00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CVI-report 2019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]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in Astrophysics and Nuclear Astrophysics in laboratory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1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for the first time, </a:t>
            </a:r>
            <a:r>
              <a:rPr kumimoji="0" lang="el-G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β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-decay measurements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 plasmas;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plasma opacity measurements in conditions similar to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kilonovae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ejecta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;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76AD9C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 unprecedented setup for applications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it will be the biggest B-minimum magnetic trap with potentiality as ion source; as testbench for magnetic fusion; as radiation source for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Archeometry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D2951FE5-6B29-E045-81DA-427D43E2AC9A}"/>
              </a:ext>
            </a:extLst>
          </p:cNvPr>
          <p:cNvCxnSpPr>
            <a:cxnSpLocks/>
          </p:cNvCxnSpPr>
          <p:nvPr/>
        </p:nvCxnSpPr>
        <p:spPr>
          <a:xfrm>
            <a:off x="6411598" y="4480725"/>
            <a:ext cx="1306431" cy="0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C3A2A864-73BA-ED41-A4FE-57D18EC6CA10}"/>
              </a:ext>
            </a:extLst>
          </p:cNvPr>
          <p:cNvSpPr txBox="1"/>
          <p:nvPr/>
        </p:nvSpPr>
        <p:spPr>
          <a:xfrm>
            <a:off x="7842824" y="4194613"/>
            <a:ext cx="3636336" cy="584775"/>
          </a:xfrm>
          <a:prstGeom prst="rect">
            <a:avLst/>
          </a:prstGeom>
          <a:solidFill>
            <a:srgbClr val="0432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Huge impact on nuclear physics and stellar nucleosynthesis</a:t>
            </a:r>
          </a:p>
        </p:txBody>
      </p:sp>
      <p:cxnSp>
        <p:nvCxnSpPr>
          <p:cNvPr id="27" name="Connettore 4 26">
            <a:extLst>
              <a:ext uri="{FF2B5EF4-FFF2-40B4-BE49-F238E27FC236}">
                <a16:creationId xmlns:a16="http://schemas.microsoft.com/office/drawing/2014/main" id="{A6757AC4-413E-6A40-9FCC-3424CDBA8298}"/>
              </a:ext>
            </a:extLst>
          </p:cNvPr>
          <p:cNvCxnSpPr>
            <a:cxnSpLocks/>
            <a:endCxn id="28" idx="1"/>
          </p:cNvCxnSpPr>
          <p:nvPr/>
        </p:nvCxnSpPr>
        <p:spPr>
          <a:xfrm>
            <a:off x="6411598" y="5127541"/>
            <a:ext cx="1431226" cy="67829"/>
          </a:xfrm>
          <a:prstGeom prst="bentConnector3">
            <a:avLst/>
          </a:prstGeom>
          <a:ln w="28575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91CEB549-3F4C-B04D-ABF3-D1703F597E68}"/>
              </a:ext>
            </a:extLst>
          </p:cNvPr>
          <p:cNvSpPr txBox="1"/>
          <p:nvPr/>
        </p:nvSpPr>
        <p:spPr>
          <a:xfrm>
            <a:off x="7842824" y="4902982"/>
            <a:ext cx="3636336" cy="584775"/>
          </a:xfrm>
          <a:prstGeom prst="rect">
            <a:avLst/>
          </a:prstGeom>
          <a:solidFill>
            <a:srgbClr val="0432FF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Heavy elements production in n-star merging</a:t>
            </a:r>
          </a:p>
        </p:txBody>
      </p:sp>
      <p:cxnSp>
        <p:nvCxnSpPr>
          <p:cNvPr id="29" name="Connettore 4 28">
            <a:extLst>
              <a:ext uri="{FF2B5EF4-FFF2-40B4-BE49-F238E27FC236}">
                <a16:creationId xmlns:a16="http://schemas.microsoft.com/office/drawing/2014/main" id="{8096C1DB-BA92-A645-952E-E73B0FFD5E60}"/>
              </a:ext>
            </a:extLst>
          </p:cNvPr>
          <p:cNvCxnSpPr>
            <a:cxnSpLocks/>
            <a:endCxn id="31" idx="1"/>
          </p:cNvCxnSpPr>
          <p:nvPr/>
        </p:nvCxnSpPr>
        <p:spPr>
          <a:xfrm flipV="1">
            <a:off x="6800843" y="5805133"/>
            <a:ext cx="1041981" cy="186424"/>
          </a:xfrm>
          <a:prstGeom prst="bentConnector3">
            <a:avLst/>
          </a:prstGeom>
          <a:ln w="28575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2FF1287B-E478-CD46-849A-5B6E9EB9B74C}"/>
              </a:ext>
            </a:extLst>
          </p:cNvPr>
          <p:cNvSpPr txBox="1"/>
          <p:nvPr/>
        </p:nvSpPr>
        <p:spPr>
          <a:xfrm>
            <a:off x="7842824" y="5512745"/>
            <a:ext cx="3636336" cy="584775"/>
          </a:xfrm>
          <a:prstGeom prst="rect">
            <a:avLst/>
          </a:prstGeom>
          <a:solidFill>
            <a:srgbClr val="0432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New ion and radiation sources for science and technology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9ED99AFD-4185-884B-9ED6-84841B2C36DC}"/>
              </a:ext>
            </a:extLst>
          </p:cNvPr>
          <p:cNvSpPr txBox="1"/>
          <p:nvPr/>
        </p:nvSpPr>
        <p:spPr>
          <a:xfrm>
            <a:off x="254643" y="1265248"/>
            <a:ext cx="9606987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PANDORA consists of: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100" b="1" i="0" u="none" strike="noStrike" kern="1200" cap="none" spc="0" normalizeH="0" baseline="0" noProof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AU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Superconducting Magnetic Plasma Trap: </a:t>
            </a: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it contains a plasma made of multiply charged radioisotopes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AU" sz="2000" b="1" i="0" u="none" strike="noStrike" kern="1200" cap="none" spc="0" normalizeH="0" baseline="0" noProof="0" err="1">
                <a:ln>
                  <a:noFill/>
                </a:ln>
                <a:solidFill>
                  <a:srgbClr val="76AD9C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HpGe</a:t>
            </a:r>
            <a:r>
              <a:rPr kumimoji="0" lang="en-AU" sz="2000" b="1" i="0" u="none" strike="noStrike" kern="1200" cap="none" spc="0" normalizeH="0" baseline="0" noProof="0">
                <a:ln>
                  <a:noFill/>
                </a:ln>
                <a:solidFill>
                  <a:srgbClr val="76AD9C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Array</a:t>
            </a:r>
            <a:r>
              <a:rPr kumimoji="0" lang="en-AU" sz="2000" b="0" i="0" u="none" strike="noStrike" kern="1200" cap="none" spc="0" normalizeH="0" baseline="0" noProof="0">
                <a:ln>
                  <a:noFill/>
                </a:ln>
                <a:solidFill>
                  <a:srgbClr val="76AD9C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it consists of 14 detectors to measure the </a:t>
            </a:r>
            <a:r>
              <a:rPr kumimoji="0" lang="en-AU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γ</a:t>
            </a: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rays emitted after β-decays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AU" sz="2000" b="1" i="0" u="none" strike="noStrike" kern="1200" cap="none" spc="0" normalizeH="0" baseline="0" noProof="0">
                <a:ln>
                  <a:noFill/>
                </a:ln>
                <a:solidFill>
                  <a:srgbClr val="947FBA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Plasma Diagnostics System: </a:t>
            </a: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it consists of RF, optical and X ray spectrometers allowing direct correlation of β-decay rate to plasma density and temperature</a:t>
            </a:r>
          </a:p>
        </p:txBody>
      </p:sp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13C51A54-1A09-8740-BAF4-ABC1DBB8E30A}"/>
              </a:ext>
            </a:extLst>
          </p:cNvPr>
          <p:cNvSpPr/>
          <p:nvPr/>
        </p:nvSpPr>
        <p:spPr>
          <a:xfrm>
            <a:off x="-1" y="1153235"/>
            <a:ext cx="12192000" cy="111126"/>
          </a:xfrm>
          <a:prstGeom prst="round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BE0008A7-0A1D-3442-94A7-8A429965B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47749" y="81869"/>
            <a:ext cx="1088561" cy="55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C942235F-D638-154D-868D-A92D7C00820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8365" y="2011392"/>
            <a:ext cx="1268018" cy="88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1116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esterni&#10;&#10;Descrizione generata automaticamente">
            <a:extLst>
              <a:ext uri="{FF2B5EF4-FFF2-40B4-BE49-F238E27FC236}">
                <a16:creationId xmlns:a16="http://schemas.microsoft.com/office/drawing/2014/main" id="{9464655D-0068-634B-BA44-EF7CE8A28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45" y="0"/>
            <a:ext cx="12145710" cy="6858000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847A4476-1FE6-DA4D-9387-99013D76F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45" y="3914274"/>
            <a:ext cx="3366777" cy="294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0002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227B16-F6A7-A84B-9456-4F6497888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" y="491096"/>
            <a:ext cx="10972800" cy="1066800"/>
          </a:xfrm>
        </p:spPr>
        <p:txBody>
          <a:bodyPr>
            <a:normAutofit/>
          </a:bodyPr>
          <a:lstStyle/>
          <a:p>
            <a:r>
              <a:rPr lang="en-GB" sz="2800" b="1">
                <a:solidFill>
                  <a:srgbClr val="004ACD"/>
                </a:solidFill>
                <a:latin typeface="Georgia" panose="02040502050405020303" pitchFamily="18" charset="0"/>
              </a:rPr>
              <a:t>PANDORA Timescale – GANTT “master”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CC708B1-AA3C-BD4B-94D9-12BDBB798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A1364-9D83-4D37-A282-5E5560CE45FB}" type="slidenum">
              <a:rPr kumimoji="0" lang="it-IT" sz="1600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eiry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it-IT" sz="1600" b="1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D1056F39-190F-B043-B8F6-3249A4C2F0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4552" y="6071203"/>
            <a:ext cx="1077838" cy="751036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515BD33B-E933-4543-A5DD-941D90E327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4946" y="1370446"/>
            <a:ext cx="10729180" cy="4185227"/>
          </a:xfrm>
          <a:prstGeom prst="rect">
            <a:avLst/>
          </a:prstGeom>
        </p:spPr>
      </p:pic>
      <p:sp>
        <p:nvSpPr>
          <p:cNvPr id="23" name="Rettangolo 22">
            <a:extLst>
              <a:ext uri="{FF2B5EF4-FFF2-40B4-BE49-F238E27FC236}">
                <a16:creationId xmlns:a16="http://schemas.microsoft.com/office/drawing/2014/main" id="{A3AF7D21-4650-6848-B677-EC427C836657}"/>
              </a:ext>
            </a:extLst>
          </p:cNvPr>
          <p:cNvSpPr/>
          <p:nvPr/>
        </p:nvSpPr>
        <p:spPr>
          <a:xfrm>
            <a:off x="10110730" y="2162027"/>
            <a:ext cx="2081269" cy="30472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A48"/>
                </a:solidFill>
                <a:effectLst/>
                <a:uLnTx/>
                <a:uFillTx/>
                <a:latin typeface="Meiryo"/>
                <a:ea typeface="+mn-ea"/>
                <a:cs typeface="+mn-cs"/>
              </a:rPr>
              <a:t>Phase-2 (in-flight injection, etc.)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A48"/>
                </a:solidFill>
                <a:effectLst/>
                <a:uLnTx/>
                <a:uFillTx/>
                <a:latin typeface="Meiryo"/>
                <a:ea typeface="+mn-ea"/>
                <a:cs typeface="+mn-cs"/>
              </a:rPr>
              <a:t>TBD in details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ECF08E28-890B-3E4B-AEBD-CACB2ED8A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546" y="15442"/>
            <a:ext cx="1399358" cy="70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9508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ccia 4">
            <a:extLst>
              <a:ext uri="{FF2B5EF4-FFF2-40B4-BE49-F238E27FC236}">
                <a16:creationId xmlns:a16="http://schemas.microsoft.com/office/drawing/2014/main" id="{42FECD77-B0EA-254A-8231-9D6348E42DF3}"/>
              </a:ext>
            </a:extLst>
          </p:cNvPr>
          <p:cNvSpPr/>
          <p:nvPr/>
        </p:nvSpPr>
        <p:spPr>
          <a:xfrm>
            <a:off x="2417551" y="2483708"/>
            <a:ext cx="1820817" cy="1902941"/>
          </a:xfrm>
          <a:prstGeom prst="teardrop">
            <a:avLst/>
          </a:prstGeom>
          <a:solidFill>
            <a:srgbClr val="547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Plasma Physics and R&amp;D on ion sources</a:t>
            </a:r>
          </a:p>
        </p:txBody>
      </p:sp>
      <p:sp>
        <p:nvSpPr>
          <p:cNvPr id="18" name="Rettangolo con angoli arrotondati 17">
            <a:extLst>
              <a:ext uri="{FF2B5EF4-FFF2-40B4-BE49-F238E27FC236}">
                <a16:creationId xmlns:a16="http://schemas.microsoft.com/office/drawing/2014/main" id="{09E343A4-49A8-474F-87E1-72F6396E6DA6}"/>
              </a:ext>
            </a:extLst>
          </p:cNvPr>
          <p:cNvSpPr/>
          <p:nvPr/>
        </p:nvSpPr>
        <p:spPr>
          <a:xfrm>
            <a:off x="709645" y="4194001"/>
            <a:ext cx="2155176" cy="1015682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GB" sz="1200" b="1" dirty="0">
                <a:solidFill>
                  <a:srgbClr val="002060"/>
                </a:solidFill>
              </a:rPr>
              <a:t>Sources and Accelerators: </a:t>
            </a:r>
          </a:p>
          <a:p>
            <a:pPr lvl="0" algn="ctr"/>
            <a:r>
              <a:rPr lang="en-GB" sz="1200" b="1" i="1" dirty="0">
                <a:solidFill>
                  <a:srgbClr val="002060"/>
                </a:solidFill>
              </a:rPr>
              <a:t>RF systems, innovative resonators, innovative accelerators</a:t>
            </a:r>
          </a:p>
        </p:txBody>
      </p:sp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6E4B0477-AF0C-9240-AC6D-0AF77F5B9D88}"/>
              </a:ext>
            </a:extLst>
          </p:cNvPr>
          <p:cNvSpPr/>
          <p:nvPr/>
        </p:nvSpPr>
        <p:spPr>
          <a:xfrm>
            <a:off x="497251" y="3106793"/>
            <a:ext cx="1622484" cy="86471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1200" b="1" dirty="0">
                <a:solidFill>
                  <a:srgbClr val="FFFFFF"/>
                </a:solidFill>
              </a:rPr>
              <a:t>Plasma Modelling: confinement and heating</a:t>
            </a:r>
          </a:p>
        </p:txBody>
      </p:sp>
      <p:sp>
        <p:nvSpPr>
          <p:cNvPr id="22" name="Rettangolo con angoli arrotondati 21">
            <a:extLst>
              <a:ext uri="{FF2B5EF4-FFF2-40B4-BE49-F238E27FC236}">
                <a16:creationId xmlns:a16="http://schemas.microsoft.com/office/drawing/2014/main" id="{22E827B0-C9CC-234F-94D3-C03CF8C0325B}"/>
              </a:ext>
            </a:extLst>
          </p:cNvPr>
          <p:cNvSpPr/>
          <p:nvPr/>
        </p:nvSpPr>
        <p:spPr>
          <a:xfrm>
            <a:off x="996998" y="1938130"/>
            <a:ext cx="1637652" cy="864715"/>
          </a:xfrm>
          <a:prstGeom prst="round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1200" b="1" dirty="0">
                <a:solidFill>
                  <a:srgbClr val="002060"/>
                </a:solidFill>
              </a:rPr>
              <a:t>Plasma Diagnostics</a:t>
            </a:r>
          </a:p>
        </p:txBody>
      </p:sp>
      <p:sp>
        <p:nvSpPr>
          <p:cNvPr id="40" name="Figura a mano libera 39">
            <a:extLst>
              <a:ext uri="{FF2B5EF4-FFF2-40B4-BE49-F238E27FC236}">
                <a16:creationId xmlns:a16="http://schemas.microsoft.com/office/drawing/2014/main" id="{BB911DCF-FC8C-1144-B7B4-C6103E4DF1B3}"/>
              </a:ext>
            </a:extLst>
          </p:cNvPr>
          <p:cNvSpPr/>
          <p:nvPr/>
        </p:nvSpPr>
        <p:spPr>
          <a:xfrm rot="1788717">
            <a:off x="4145821" y="3379043"/>
            <a:ext cx="3526220" cy="2015211"/>
          </a:xfrm>
          <a:custGeom>
            <a:avLst/>
            <a:gdLst>
              <a:gd name="connsiteX0" fmla="*/ 36113 w 3179155"/>
              <a:gd name="connsiteY0" fmla="*/ 1398701 h 1752522"/>
              <a:gd name="connsiteX1" fmla="*/ 1417653 w 3179155"/>
              <a:gd name="connsiteY1" fmla="*/ 1021014 h 1752522"/>
              <a:gd name="connsiteX2" fmla="*/ 2341992 w 3179155"/>
              <a:gd name="connsiteY2" fmla="*/ 414727 h 1752522"/>
              <a:gd name="connsiteX3" fmla="*/ 2222722 w 3179155"/>
              <a:gd name="connsiteY3" fmla="*/ 7223 h 1752522"/>
              <a:gd name="connsiteX4" fmla="*/ 2749496 w 3179155"/>
              <a:gd name="connsiteY4" fmla="*/ 156310 h 1752522"/>
              <a:gd name="connsiteX5" fmla="*/ 3176879 w 3179155"/>
              <a:gd name="connsiteY5" fmla="*/ 186127 h 1752522"/>
              <a:gd name="connsiteX6" fmla="*/ 2908522 w 3179155"/>
              <a:gd name="connsiteY6" fmla="*/ 514119 h 1752522"/>
              <a:gd name="connsiteX7" fmla="*/ 2679922 w 3179155"/>
              <a:gd name="connsiteY7" fmla="*/ 981258 h 1752522"/>
              <a:gd name="connsiteX8" fmla="*/ 2510957 w 3179155"/>
              <a:gd name="connsiteY8" fmla="*/ 633388 h 1752522"/>
              <a:gd name="connsiteX9" fmla="*/ 1397774 w 3179155"/>
              <a:gd name="connsiteY9" fmla="*/ 1189980 h 1752522"/>
              <a:gd name="connsiteX10" fmla="*/ 642400 w 3179155"/>
              <a:gd name="connsiteY10" fmla="*/ 1746571 h 1752522"/>
              <a:gd name="connsiteX11" fmla="*/ 423740 w 3179155"/>
              <a:gd name="connsiteY11" fmla="*/ 1478214 h 1752522"/>
              <a:gd name="connsiteX12" fmla="*/ 36113 w 3179155"/>
              <a:gd name="connsiteY12" fmla="*/ 1398701 h 1752522"/>
              <a:gd name="connsiteX0" fmla="*/ 158625 w 2759321"/>
              <a:gd name="connsiteY0" fmla="*/ 1066168 h 1753797"/>
              <a:gd name="connsiteX1" fmla="*/ 997819 w 2759321"/>
              <a:gd name="connsiteY1" fmla="*/ 1021014 h 1753797"/>
              <a:gd name="connsiteX2" fmla="*/ 1922158 w 2759321"/>
              <a:gd name="connsiteY2" fmla="*/ 414727 h 1753797"/>
              <a:gd name="connsiteX3" fmla="*/ 1802888 w 2759321"/>
              <a:gd name="connsiteY3" fmla="*/ 7223 h 1753797"/>
              <a:gd name="connsiteX4" fmla="*/ 2329662 w 2759321"/>
              <a:gd name="connsiteY4" fmla="*/ 156310 h 1753797"/>
              <a:gd name="connsiteX5" fmla="*/ 2757045 w 2759321"/>
              <a:gd name="connsiteY5" fmla="*/ 186127 h 1753797"/>
              <a:gd name="connsiteX6" fmla="*/ 2488688 w 2759321"/>
              <a:gd name="connsiteY6" fmla="*/ 514119 h 1753797"/>
              <a:gd name="connsiteX7" fmla="*/ 2260088 w 2759321"/>
              <a:gd name="connsiteY7" fmla="*/ 981258 h 1753797"/>
              <a:gd name="connsiteX8" fmla="*/ 2091123 w 2759321"/>
              <a:gd name="connsiteY8" fmla="*/ 633388 h 1753797"/>
              <a:gd name="connsiteX9" fmla="*/ 977940 w 2759321"/>
              <a:gd name="connsiteY9" fmla="*/ 1189980 h 1753797"/>
              <a:gd name="connsiteX10" fmla="*/ 222566 w 2759321"/>
              <a:gd name="connsiteY10" fmla="*/ 1746571 h 1753797"/>
              <a:gd name="connsiteX11" fmla="*/ 3906 w 2759321"/>
              <a:gd name="connsiteY11" fmla="*/ 1478214 h 1753797"/>
              <a:gd name="connsiteX12" fmla="*/ 158625 w 2759321"/>
              <a:gd name="connsiteY12" fmla="*/ 1066168 h 1753797"/>
              <a:gd name="connsiteX0" fmla="*/ 43442 w 2644138"/>
              <a:gd name="connsiteY0" fmla="*/ 1066168 h 1752846"/>
              <a:gd name="connsiteX1" fmla="*/ 882636 w 2644138"/>
              <a:gd name="connsiteY1" fmla="*/ 1021014 h 1752846"/>
              <a:gd name="connsiteX2" fmla="*/ 1806975 w 2644138"/>
              <a:gd name="connsiteY2" fmla="*/ 414727 h 1752846"/>
              <a:gd name="connsiteX3" fmla="*/ 1687705 w 2644138"/>
              <a:gd name="connsiteY3" fmla="*/ 7223 h 1752846"/>
              <a:gd name="connsiteX4" fmla="*/ 2214479 w 2644138"/>
              <a:gd name="connsiteY4" fmla="*/ 156310 h 1752846"/>
              <a:gd name="connsiteX5" fmla="*/ 2641862 w 2644138"/>
              <a:gd name="connsiteY5" fmla="*/ 186127 h 1752846"/>
              <a:gd name="connsiteX6" fmla="*/ 2373505 w 2644138"/>
              <a:gd name="connsiteY6" fmla="*/ 514119 h 1752846"/>
              <a:gd name="connsiteX7" fmla="*/ 2144905 w 2644138"/>
              <a:gd name="connsiteY7" fmla="*/ 981258 h 1752846"/>
              <a:gd name="connsiteX8" fmla="*/ 1975940 w 2644138"/>
              <a:gd name="connsiteY8" fmla="*/ 633388 h 1752846"/>
              <a:gd name="connsiteX9" fmla="*/ 862757 w 2644138"/>
              <a:gd name="connsiteY9" fmla="*/ 1189980 h 1752846"/>
              <a:gd name="connsiteX10" fmla="*/ 107383 w 2644138"/>
              <a:gd name="connsiteY10" fmla="*/ 1746571 h 1752846"/>
              <a:gd name="connsiteX11" fmla="*/ 118775 w 2644138"/>
              <a:gd name="connsiteY11" fmla="*/ 1441257 h 1752846"/>
              <a:gd name="connsiteX12" fmla="*/ 43442 w 2644138"/>
              <a:gd name="connsiteY12" fmla="*/ 1066168 h 1752846"/>
              <a:gd name="connsiteX0" fmla="*/ 112222 w 2712918"/>
              <a:gd name="connsiteY0" fmla="*/ 1066168 h 1828239"/>
              <a:gd name="connsiteX1" fmla="*/ 951416 w 2712918"/>
              <a:gd name="connsiteY1" fmla="*/ 1021014 h 1828239"/>
              <a:gd name="connsiteX2" fmla="*/ 1875755 w 2712918"/>
              <a:gd name="connsiteY2" fmla="*/ 414727 h 1828239"/>
              <a:gd name="connsiteX3" fmla="*/ 1756485 w 2712918"/>
              <a:gd name="connsiteY3" fmla="*/ 7223 h 1828239"/>
              <a:gd name="connsiteX4" fmla="*/ 2283259 w 2712918"/>
              <a:gd name="connsiteY4" fmla="*/ 156310 h 1828239"/>
              <a:gd name="connsiteX5" fmla="*/ 2710642 w 2712918"/>
              <a:gd name="connsiteY5" fmla="*/ 186127 h 1828239"/>
              <a:gd name="connsiteX6" fmla="*/ 2442285 w 2712918"/>
              <a:gd name="connsiteY6" fmla="*/ 514119 h 1828239"/>
              <a:gd name="connsiteX7" fmla="*/ 2213685 w 2712918"/>
              <a:gd name="connsiteY7" fmla="*/ 981258 h 1828239"/>
              <a:gd name="connsiteX8" fmla="*/ 2044720 w 2712918"/>
              <a:gd name="connsiteY8" fmla="*/ 633388 h 1828239"/>
              <a:gd name="connsiteX9" fmla="*/ 931537 w 2712918"/>
              <a:gd name="connsiteY9" fmla="*/ 1189980 h 1828239"/>
              <a:gd name="connsiteX10" fmla="*/ 49241 w 2712918"/>
              <a:gd name="connsiteY10" fmla="*/ 1823137 h 1828239"/>
              <a:gd name="connsiteX11" fmla="*/ 187555 w 2712918"/>
              <a:gd name="connsiteY11" fmla="*/ 1441257 h 1828239"/>
              <a:gd name="connsiteX12" fmla="*/ 112222 w 2712918"/>
              <a:gd name="connsiteY12" fmla="*/ 1066168 h 1828239"/>
              <a:gd name="connsiteX0" fmla="*/ 112222 w 2712918"/>
              <a:gd name="connsiteY0" fmla="*/ 1066168 h 1828239"/>
              <a:gd name="connsiteX1" fmla="*/ 586209 w 2712918"/>
              <a:gd name="connsiteY1" fmla="*/ 1187732 h 1828239"/>
              <a:gd name="connsiteX2" fmla="*/ 951416 w 2712918"/>
              <a:gd name="connsiteY2" fmla="*/ 1021014 h 1828239"/>
              <a:gd name="connsiteX3" fmla="*/ 1875755 w 2712918"/>
              <a:gd name="connsiteY3" fmla="*/ 414727 h 1828239"/>
              <a:gd name="connsiteX4" fmla="*/ 1756485 w 2712918"/>
              <a:gd name="connsiteY4" fmla="*/ 7223 h 1828239"/>
              <a:gd name="connsiteX5" fmla="*/ 2283259 w 2712918"/>
              <a:gd name="connsiteY5" fmla="*/ 156310 h 1828239"/>
              <a:gd name="connsiteX6" fmla="*/ 2710642 w 2712918"/>
              <a:gd name="connsiteY6" fmla="*/ 186127 h 1828239"/>
              <a:gd name="connsiteX7" fmla="*/ 2442285 w 2712918"/>
              <a:gd name="connsiteY7" fmla="*/ 514119 h 1828239"/>
              <a:gd name="connsiteX8" fmla="*/ 2213685 w 2712918"/>
              <a:gd name="connsiteY8" fmla="*/ 981258 h 1828239"/>
              <a:gd name="connsiteX9" fmla="*/ 2044720 w 2712918"/>
              <a:gd name="connsiteY9" fmla="*/ 633388 h 1828239"/>
              <a:gd name="connsiteX10" fmla="*/ 931537 w 2712918"/>
              <a:gd name="connsiteY10" fmla="*/ 1189980 h 1828239"/>
              <a:gd name="connsiteX11" fmla="*/ 49241 w 2712918"/>
              <a:gd name="connsiteY11" fmla="*/ 1823137 h 1828239"/>
              <a:gd name="connsiteX12" fmla="*/ 187555 w 2712918"/>
              <a:gd name="connsiteY12" fmla="*/ 1441257 h 1828239"/>
              <a:gd name="connsiteX13" fmla="*/ 112222 w 2712918"/>
              <a:gd name="connsiteY13" fmla="*/ 1066168 h 1828239"/>
              <a:gd name="connsiteX0" fmla="*/ 158970 w 2713782"/>
              <a:gd name="connsiteY0" fmla="*/ 1282873 h 1827763"/>
              <a:gd name="connsiteX1" fmla="*/ 587073 w 2713782"/>
              <a:gd name="connsiteY1" fmla="*/ 1187732 h 1827763"/>
              <a:gd name="connsiteX2" fmla="*/ 952280 w 2713782"/>
              <a:gd name="connsiteY2" fmla="*/ 1021014 h 1827763"/>
              <a:gd name="connsiteX3" fmla="*/ 1876619 w 2713782"/>
              <a:gd name="connsiteY3" fmla="*/ 414727 h 1827763"/>
              <a:gd name="connsiteX4" fmla="*/ 1757349 w 2713782"/>
              <a:gd name="connsiteY4" fmla="*/ 7223 h 1827763"/>
              <a:gd name="connsiteX5" fmla="*/ 2284123 w 2713782"/>
              <a:gd name="connsiteY5" fmla="*/ 156310 h 1827763"/>
              <a:gd name="connsiteX6" fmla="*/ 2711506 w 2713782"/>
              <a:gd name="connsiteY6" fmla="*/ 186127 h 1827763"/>
              <a:gd name="connsiteX7" fmla="*/ 2443149 w 2713782"/>
              <a:gd name="connsiteY7" fmla="*/ 514119 h 1827763"/>
              <a:gd name="connsiteX8" fmla="*/ 2214549 w 2713782"/>
              <a:gd name="connsiteY8" fmla="*/ 981258 h 1827763"/>
              <a:gd name="connsiteX9" fmla="*/ 2045584 w 2713782"/>
              <a:gd name="connsiteY9" fmla="*/ 633388 h 1827763"/>
              <a:gd name="connsiteX10" fmla="*/ 932401 w 2713782"/>
              <a:gd name="connsiteY10" fmla="*/ 1189980 h 1827763"/>
              <a:gd name="connsiteX11" fmla="*/ 50105 w 2713782"/>
              <a:gd name="connsiteY11" fmla="*/ 1823137 h 1827763"/>
              <a:gd name="connsiteX12" fmla="*/ 188419 w 2713782"/>
              <a:gd name="connsiteY12" fmla="*/ 1441257 h 1827763"/>
              <a:gd name="connsiteX13" fmla="*/ 158970 w 2713782"/>
              <a:gd name="connsiteY13" fmla="*/ 1282873 h 1827763"/>
              <a:gd name="connsiteX0" fmla="*/ 60309 w 2615121"/>
              <a:gd name="connsiteY0" fmla="*/ 1282873 h 1640254"/>
              <a:gd name="connsiteX1" fmla="*/ 488412 w 2615121"/>
              <a:gd name="connsiteY1" fmla="*/ 1187732 h 1640254"/>
              <a:gd name="connsiteX2" fmla="*/ 853619 w 2615121"/>
              <a:gd name="connsiteY2" fmla="*/ 1021014 h 1640254"/>
              <a:gd name="connsiteX3" fmla="*/ 1777958 w 2615121"/>
              <a:gd name="connsiteY3" fmla="*/ 414727 h 1640254"/>
              <a:gd name="connsiteX4" fmla="*/ 1658688 w 2615121"/>
              <a:gd name="connsiteY4" fmla="*/ 7223 h 1640254"/>
              <a:gd name="connsiteX5" fmla="*/ 2185462 w 2615121"/>
              <a:gd name="connsiteY5" fmla="*/ 156310 h 1640254"/>
              <a:gd name="connsiteX6" fmla="*/ 2612845 w 2615121"/>
              <a:gd name="connsiteY6" fmla="*/ 186127 h 1640254"/>
              <a:gd name="connsiteX7" fmla="*/ 2344488 w 2615121"/>
              <a:gd name="connsiteY7" fmla="*/ 514119 h 1640254"/>
              <a:gd name="connsiteX8" fmla="*/ 2115888 w 2615121"/>
              <a:gd name="connsiteY8" fmla="*/ 981258 h 1640254"/>
              <a:gd name="connsiteX9" fmla="*/ 1946923 w 2615121"/>
              <a:gd name="connsiteY9" fmla="*/ 633388 h 1640254"/>
              <a:gd name="connsiteX10" fmla="*/ 833740 w 2615121"/>
              <a:gd name="connsiteY10" fmla="*/ 1189980 h 1640254"/>
              <a:gd name="connsiteX11" fmla="*/ 66352 w 2615121"/>
              <a:gd name="connsiteY11" fmla="*/ 1632225 h 1640254"/>
              <a:gd name="connsiteX12" fmla="*/ 89758 w 2615121"/>
              <a:gd name="connsiteY12" fmla="*/ 1441257 h 1640254"/>
              <a:gd name="connsiteX13" fmla="*/ 60309 w 2615121"/>
              <a:gd name="connsiteY13" fmla="*/ 1282873 h 1640254"/>
              <a:gd name="connsiteX0" fmla="*/ 60309 w 2615121"/>
              <a:gd name="connsiteY0" fmla="*/ 1282873 h 1640254"/>
              <a:gd name="connsiteX1" fmla="*/ 510329 w 2615121"/>
              <a:gd name="connsiteY1" fmla="*/ 1181200 h 1640254"/>
              <a:gd name="connsiteX2" fmla="*/ 853619 w 2615121"/>
              <a:gd name="connsiteY2" fmla="*/ 1021014 h 1640254"/>
              <a:gd name="connsiteX3" fmla="*/ 1777958 w 2615121"/>
              <a:gd name="connsiteY3" fmla="*/ 414727 h 1640254"/>
              <a:gd name="connsiteX4" fmla="*/ 1658688 w 2615121"/>
              <a:gd name="connsiteY4" fmla="*/ 7223 h 1640254"/>
              <a:gd name="connsiteX5" fmla="*/ 2185462 w 2615121"/>
              <a:gd name="connsiteY5" fmla="*/ 156310 h 1640254"/>
              <a:gd name="connsiteX6" fmla="*/ 2612845 w 2615121"/>
              <a:gd name="connsiteY6" fmla="*/ 186127 h 1640254"/>
              <a:gd name="connsiteX7" fmla="*/ 2344488 w 2615121"/>
              <a:gd name="connsiteY7" fmla="*/ 514119 h 1640254"/>
              <a:gd name="connsiteX8" fmla="*/ 2115888 w 2615121"/>
              <a:gd name="connsiteY8" fmla="*/ 981258 h 1640254"/>
              <a:gd name="connsiteX9" fmla="*/ 1946923 w 2615121"/>
              <a:gd name="connsiteY9" fmla="*/ 633388 h 1640254"/>
              <a:gd name="connsiteX10" fmla="*/ 833740 w 2615121"/>
              <a:gd name="connsiteY10" fmla="*/ 1189980 h 1640254"/>
              <a:gd name="connsiteX11" fmla="*/ 66352 w 2615121"/>
              <a:gd name="connsiteY11" fmla="*/ 1632225 h 1640254"/>
              <a:gd name="connsiteX12" fmla="*/ 89758 w 2615121"/>
              <a:gd name="connsiteY12" fmla="*/ 1441257 h 1640254"/>
              <a:gd name="connsiteX13" fmla="*/ 60309 w 2615121"/>
              <a:gd name="connsiteY13" fmla="*/ 1282873 h 1640254"/>
              <a:gd name="connsiteX0" fmla="*/ 60309 w 2615121"/>
              <a:gd name="connsiteY0" fmla="*/ 1282873 h 1640254"/>
              <a:gd name="connsiteX1" fmla="*/ 510329 w 2615121"/>
              <a:gd name="connsiteY1" fmla="*/ 1181200 h 1640254"/>
              <a:gd name="connsiteX2" fmla="*/ 853619 w 2615121"/>
              <a:gd name="connsiteY2" fmla="*/ 1021014 h 1640254"/>
              <a:gd name="connsiteX3" fmla="*/ 1777958 w 2615121"/>
              <a:gd name="connsiteY3" fmla="*/ 414727 h 1640254"/>
              <a:gd name="connsiteX4" fmla="*/ 1658688 w 2615121"/>
              <a:gd name="connsiteY4" fmla="*/ 7223 h 1640254"/>
              <a:gd name="connsiteX5" fmla="*/ 2185462 w 2615121"/>
              <a:gd name="connsiteY5" fmla="*/ 156310 h 1640254"/>
              <a:gd name="connsiteX6" fmla="*/ 2612845 w 2615121"/>
              <a:gd name="connsiteY6" fmla="*/ 186127 h 1640254"/>
              <a:gd name="connsiteX7" fmla="*/ 2344488 w 2615121"/>
              <a:gd name="connsiteY7" fmla="*/ 514119 h 1640254"/>
              <a:gd name="connsiteX8" fmla="*/ 2115888 w 2615121"/>
              <a:gd name="connsiteY8" fmla="*/ 981258 h 1640254"/>
              <a:gd name="connsiteX9" fmla="*/ 1946923 w 2615121"/>
              <a:gd name="connsiteY9" fmla="*/ 633388 h 1640254"/>
              <a:gd name="connsiteX10" fmla="*/ 833740 w 2615121"/>
              <a:gd name="connsiteY10" fmla="*/ 1189980 h 1640254"/>
              <a:gd name="connsiteX11" fmla="*/ 66352 w 2615121"/>
              <a:gd name="connsiteY11" fmla="*/ 1632225 h 1640254"/>
              <a:gd name="connsiteX12" fmla="*/ 89758 w 2615121"/>
              <a:gd name="connsiteY12" fmla="*/ 1441257 h 1640254"/>
              <a:gd name="connsiteX13" fmla="*/ 60309 w 2615121"/>
              <a:gd name="connsiteY13" fmla="*/ 1282873 h 1640254"/>
              <a:gd name="connsiteX0" fmla="*/ 60309 w 2615121"/>
              <a:gd name="connsiteY0" fmla="*/ 1282873 h 1640254"/>
              <a:gd name="connsiteX1" fmla="*/ 510329 w 2615121"/>
              <a:gd name="connsiteY1" fmla="*/ 1181200 h 1640254"/>
              <a:gd name="connsiteX2" fmla="*/ 1112910 w 2615121"/>
              <a:gd name="connsiteY2" fmla="*/ 888431 h 1640254"/>
              <a:gd name="connsiteX3" fmla="*/ 1777958 w 2615121"/>
              <a:gd name="connsiteY3" fmla="*/ 414727 h 1640254"/>
              <a:gd name="connsiteX4" fmla="*/ 1658688 w 2615121"/>
              <a:gd name="connsiteY4" fmla="*/ 7223 h 1640254"/>
              <a:gd name="connsiteX5" fmla="*/ 2185462 w 2615121"/>
              <a:gd name="connsiteY5" fmla="*/ 156310 h 1640254"/>
              <a:gd name="connsiteX6" fmla="*/ 2612845 w 2615121"/>
              <a:gd name="connsiteY6" fmla="*/ 186127 h 1640254"/>
              <a:gd name="connsiteX7" fmla="*/ 2344488 w 2615121"/>
              <a:gd name="connsiteY7" fmla="*/ 514119 h 1640254"/>
              <a:gd name="connsiteX8" fmla="*/ 2115888 w 2615121"/>
              <a:gd name="connsiteY8" fmla="*/ 981258 h 1640254"/>
              <a:gd name="connsiteX9" fmla="*/ 1946923 w 2615121"/>
              <a:gd name="connsiteY9" fmla="*/ 633388 h 1640254"/>
              <a:gd name="connsiteX10" fmla="*/ 833740 w 2615121"/>
              <a:gd name="connsiteY10" fmla="*/ 1189980 h 1640254"/>
              <a:gd name="connsiteX11" fmla="*/ 66352 w 2615121"/>
              <a:gd name="connsiteY11" fmla="*/ 1632225 h 1640254"/>
              <a:gd name="connsiteX12" fmla="*/ 89758 w 2615121"/>
              <a:gd name="connsiteY12" fmla="*/ 1441257 h 1640254"/>
              <a:gd name="connsiteX13" fmla="*/ 60309 w 2615121"/>
              <a:gd name="connsiteY13" fmla="*/ 1282873 h 1640254"/>
              <a:gd name="connsiteX0" fmla="*/ 60309 w 2615121"/>
              <a:gd name="connsiteY0" fmla="*/ 1281346 h 1638727"/>
              <a:gd name="connsiteX1" fmla="*/ 510329 w 2615121"/>
              <a:gd name="connsiteY1" fmla="*/ 1179673 h 1638727"/>
              <a:gd name="connsiteX2" fmla="*/ 1112910 w 2615121"/>
              <a:gd name="connsiteY2" fmla="*/ 886904 h 1638727"/>
              <a:gd name="connsiteX3" fmla="*/ 1956960 w 2615121"/>
              <a:gd name="connsiteY3" fmla="*/ 378271 h 1638727"/>
              <a:gd name="connsiteX4" fmla="*/ 1658688 w 2615121"/>
              <a:gd name="connsiteY4" fmla="*/ 5696 h 1638727"/>
              <a:gd name="connsiteX5" fmla="*/ 2185462 w 2615121"/>
              <a:gd name="connsiteY5" fmla="*/ 154783 h 1638727"/>
              <a:gd name="connsiteX6" fmla="*/ 2612845 w 2615121"/>
              <a:gd name="connsiteY6" fmla="*/ 184600 h 1638727"/>
              <a:gd name="connsiteX7" fmla="*/ 2344488 w 2615121"/>
              <a:gd name="connsiteY7" fmla="*/ 512592 h 1638727"/>
              <a:gd name="connsiteX8" fmla="*/ 2115888 w 2615121"/>
              <a:gd name="connsiteY8" fmla="*/ 979731 h 1638727"/>
              <a:gd name="connsiteX9" fmla="*/ 1946923 w 2615121"/>
              <a:gd name="connsiteY9" fmla="*/ 631861 h 1638727"/>
              <a:gd name="connsiteX10" fmla="*/ 833740 w 2615121"/>
              <a:gd name="connsiteY10" fmla="*/ 1188453 h 1638727"/>
              <a:gd name="connsiteX11" fmla="*/ 66352 w 2615121"/>
              <a:gd name="connsiteY11" fmla="*/ 1630698 h 1638727"/>
              <a:gd name="connsiteX12" fmla="*/ 89758 w 2615121"/>
              <a:gd name="connsiteY12" fmla="*/ 1439730 h 1638727"/>
              <a:gd name="connsiteX13" fmla="*/ 60309 w 2615121"/>
              <a:gd name="connsiteY13" fmla="*/ 1281346 h 1638727"/>
              <a:gd name="connsiteX0" fmla="*/ 60309 w 2615121"/>
              <a:gd name="connsiteY0" fmla="*/ 1281346 h 1638727"/>
              <a:gd name="connsiteX1" fmla="*/ 510329 w 2615121"/>
              <a:gd name="connsiteY1" fmla="*/ 1179673 h 1638727"/>
              <a:gd name="connsiteX2" fmla="*/ 1112910 w 2615121"/>
              <a:gd name="connsiteY2" fmla="*/ 886904 h 1638727"/>
              <a:gd name="connsiteX3" fmla="*/ 1956960 w 2615121"/>
              <a:gd name="connsiteY3" fmla="*/ 378271 h 1638727"/>
              <a:gd name="connsiteX4" fmla="*/ 1658688 w 2615121"/>
              <a:gd name="connsiteY4" fmla="*/ 5696 h 1638727"/>
              <a:gd name="connsiteX5" fmla="*/ 2185462 w 2615121"/>
              <a:gd name="connsiteY5" fmla="*/ 154783 h 1638727"/>
              <a:gd name="connsiteX6" fmla="*/ 2612845 w 2615121"/>
              <a:gd name="connsiteY6" fmla="*/ 184600 h 1638727"/>
              <a:gd name="connsiteX7" fmla="*/ 2344488 w 2615121"/>
              <a:gd name="connsiteY7" fmla="*/ 512592 h 1638727"/>
              <a:gd name="connsiteX8" fmla="*/ 2115888 w 2615121"/>
              <a:gd name="connsiteY8" fmla="*/ 979731 h 1638727"/>
              <a:gd name="connsiteX9" fmla="*/ 2051000 w 2615121"/>
              <a:gd name="connsiteY9" fmla="*/ 573192 h 1638727"/>
              <a:gd name="connsiteX10" fmla="*/ 833740 w 2615121"/>
              <a:gd name="connsiteY10" fmla="*/ 1188453 h 1638727"/>
              <a:gd name="connsiteX11" fmla="*/ 66352 w 2615121"/>
              <a:gd name="connsiteY11" fmla="*/ 1630698 h 1638727"/>
              <a:gd name="connsiteX12" fmla="*/ 89758 w 2615121"/>
              <a:gd name="connsiteY12" fmla="*/ 1439730 h 1638727"/>
              <a:gd name="connsiteX13" fmla="*/ 60309 w 2615121"/>
              <a:gd name="connsiteY13" fmla="*/ 1281346 h 1638727"/>
              <a:gd name="connsiteX0" fmla="*/ 60309 w 2617771"/>
              <a:gd name="connsiteY0" fmla="*/ 1281346 h 1638727"/>
              <a:gd name="connsiteX1" fmla="*/ 510329 w 2617771"/>
              <a:gd name="connsiteY1" fmla="*/ 1179673 h 1638727"/>
              <a:gd name="connsiteX2" fmla="*/ 1112910 w 2617771"/>
              <a:gd name="connsiteY2" fmla="*/ 886904 h 1638727"/>
              <a:gd name="connsiteX3" fmla="*/ 1956960 w 2617771"/>
              <a:gd name="connsiteY3" fmla="*/ 378271 h 1638727"/>
              <a:gd name="connsiteX4" fmla="*/ 1658688 w 2617771"/>
              <a:gd name="connsiteY4" fmla="*/ 5696 h 1638727"/>
              <a:gd name="connsiteX5" fmla="*/ 2185462 w 2617771"/>
              <a:gd name="connsiteY5" fmla="*/ 154783 h 1638727"/>
              <a:gd name="connsiteX6" fmla="*/ 2612845 w 2617771"/>
              <a:gd name="connsiteY6" fmla="*/ 184600 h 1638727"/>
              <a:gd name="connsiteX7" fmla="*/ 2399190 w 2617771"/>
              <a:gd name="connsiteY7" fmla="*/ 404134 h 1638727"/>
              <a:gd name="connsiteX8" fmla="*/ 2115888 w 2617771"/>
              <a:gd name="connsiteY8" fmla="*/ 979731 h 1638727"/>
              <a:gd name="connsiteX9" fmla="*/ 2051000 w 2617771"/>
              <a:gd name="connsiteY9" fmla="*/ 573192 h 1638727"/>
              <a:gd name="connsiteX10" fmla="*/ 833740 w 2617771"/>
              <a:gd name="connsiteY10" fmla="*/ 1188453 h 1638727"/>
              <a:gd name="connsiteX11" fmla="*/ 66352 w 2617771"/>
              <a:gd name="connsiteY11" fmla="*/ 1630698 h 1638727"/>
              <a:gd name="connsiteX12" fmla="*/ 89758 w 2617771"/>
              <a:gd name="connsiteY12" fmla="*/ 1439730 h 1638727"/>
              <a:gd name="connsiteX13" fmla="*/ 60309 w 2617771"/>
              <a:gd name="connsiteY13" fmla="*/ 1281346 h 1638727"/>
              <a:gd name="connsiteX0" fmla="*/ 60309 w 2615348"/>
              <a:gd name="connsiteY0" fmla="*/ 1276714 h 1634095"/>
              <a:gd name="connsiteX1" fmla="*/ 510329 w 2615348"/>
              <a:gd name="connsiteY1" fmla="*/ 1175041 h 1634095"/>
              <a:gd name="connsiteX2" fmla="*/ 1112910 w 2615348"/>
              <a:gd name="connsiteY2" fmla="*/ 882272 h 1634095"/>
              <a:gd name="connsiteX3" fmla="*/ 1956960 w 2615348"/>
              <a:gd name="connsiteY3" fmla="*/ 373639 h 1634095"/>
              <a:gd name="connsiteX4" fmla="*/ 1658688 w 2615348"/>
              <a:gd name="connsiteY4" fmla="*/ 1064 h 1634095"/>
              <a:gd name="connsiteX5" fmla="*/ 2254990 w 2615348"/>
              <a:gd name="connsiteY5" fmla="*/ 258440 h 1634095"/>
              <a:gd name="connsiteX6" fmla="*/ 2612845 w 2615348"/>
              <a:gd name="connsiteY6" fmla="*/ 179968 h 1634095"/>
              <a:gd name="connsiteX7" fmla="*/ 2399190 w 2615348"/>
              <a:gd name="connsiteY7" fmla="*/ 399502 h 1634095"/>
              <a:gd name="connsiteX8" fmla="*/ 2115888 w 2615348"/>
              <a:gd name="connsiteY8" fmla="*/ 975099 h 1634095"/>
              <a:gd name="connsiteX9" fmla="*/ 2051000 w 2615348"/>
              <a:gd name="connsiteY9" fmla="*/ 568560 h 1634095"/>
              <a:gd name="connsiteX10" fmla="*/ 833740 w 2615348"/>
              <a:gd name="connsiteY10" fmla="*/ 1183821 h 1634095"/>
              <a:gd name="connsiteX11" fmla="*/ 66352 w 2615348"/>
              <a:gd name="connsiteY11" fmla="*/ 1626066 h 1634095"/>
              <a:gd name="connsiteX12" fmla="*/ 89758 w 2615348"/>
              <a:gd name="connsiteY12" fmla="*/ 1435098 h 1634095"/>
              <a:gd name="connsiteX13" fmla="*/ 60309 w 2615348"/>
              <a:gd name="connsiteY13" fmla="*/ 1276714 h 1634095"/>
              <a:gd name="connsiteX0" fmla="*/ 60309 w 2615635"/>
              <a:gd name="connsiteY0" fmla="*/ 1279574 h 1636955"/>
              <a:gd name="connsiteX1" fmla="*/ 510329 w 2615635"/>
              <a:gd name="connsiteY1" fmla="*/ 1177901 h 1636955"/>
              <a:gd name="connsiteX2" fmla="*/ 1112910 w 2615635"/>
              <a:gd name="connsiteY2" fmla="*/ 885132 h 1636955"/>
              <a:gd name="connsiteX3" fmla="*/ 1956960 w 2615635"/>
              <a:gd name="connsiteY3" fmla="*/ 376499 h 1636955"/>
              <a:gd name="connsiteX4" fmla="*/ 1658688 w 2615635"/>
              <a:gd name="connsiteY4" fmla="*/ 3924 h 1636955"/>
              <a:gd name="connsiteX5" fmla="*/ 2245777 w 2615635"/>
              <a:gd name="connsiteY5" fmla="*/ 181108 h 1636955"/>
              <a:gd name="connsiteX6" fmla="*/ 2612845 w 2615635"/>
              <a:gd name="connsiteY6" fmla="*/ 182828 h 1636955"/>
              <a:gd name="connsiteX7" fmla="*/ 2399190 w 2615635"/>
              <a:gd name="connsiteY7" fmla="*/ 402362 h 1636955"/>
              <a:gd name="connsiteX8" fmla="*/ 2115888 w 2615635"/>
              <a:gd name="connsiteY8" fmla="*/ 977959 h 1636955"/>
              <a:gd name="connsiteX9" fmla="*/ 2051000 w 2615635"/>
              <a:gd name="connsiteY9" fmla="*/ 571420 h 1636955"/>
              <a:gd name="connsiteX10" fmla="*/ 833740 w 2615635"/>
              <a:gd name="connsiteY10" fmla="*/ 1186681 h 1636955"/>
              <a:gd name="connsiteX11" fmla="*/ 66352 w 2615635"/>
              <a:gd name="connsiteY11" fmla="*/ 1628926 h 1636955"/>
              <a:gd name="connsiteX12" fmla="*/ 89758 w 2615635"/>
              <a:gd name="connsiteY12" fmla="*/ 1437958 h 1636955"/>
              <a:gd name="connsiteX13" fmla="*/ 60309 w 2615635"/>
              <a:gd name="connsiteY13" fmla="*/ 1279574 h 1636955"/>
              <a:gd name="connsiteX0" fmla="*/ 60309 w 2615635"/>
              <a:gd name="connsiteY0" fmla="*/ 1201480 h 1558861"/>
              <a:gd name="connsiteX1" fmla="*/ 510329 w 2615635"/>
              <a:gd name="connsiteY1" fmla="*/ 1099807 h 1558861"/>
              <a:gd name="connsiteX2" fmla="*/ 1112910 w 2615635"/>
              <a:gd name="connsiteY2" fmla="*/ 807038 h 1558861"/>
              <a:gd name="connsiteX3" fmla="*/ 1956960 w 2615635"/>
              <a:gd name="connsiteY3" fmla="*/ 298405 h 1558861"/>
              <a:gd name="connsiteX4" fmla="*/ 1792129 w 2615635"/>
              <a:gd name="connsiteY4" fmla="*/ 5851 h 1558861"/>
              <a:gd name="connsiteX5" fmla="*/ 2245777 w 2615635"/>
              <a:gd name="connsiteY5" fmla="*/ 103014 h 1558861"/>
              <a:gd name="connsiteX6" fmla="*/ 2612845 w 2615635"/>
              <a:gd name="connsiteY6" fmla="*/ 104734 h 1558861"/>
              <a:gd name="connsiteX7" fmla="*/ 2399190 w 2615635"/>
              <a:gd name="connsiteY7" fmla="*/ 324268 h 1558861"/>
              <a:gd name="connsiteX8" fmla="*/ 2115888 w 2615635"/>
              <a:gd name="connsiteY8" fmla="*/ 899865 h 1558861"/>
              <a:gd name="connsiteX9" fmla="*/ 2051000 w 2615635"/>
              <a:gd name="connsiteY9" fmla="*/ 493326 h 1558861"/>
              <a:gd name="connsiteX10" fmla="*/ 833740 w 2615635"/>
              <a:gd name="connsiteY10" fmla="*/ 1108587 h 1558861"/>
              <a:gd name="connsiteX11" fmla="*/ 66352 w 2615635"/>
              <a:gd name="connsiteY11" fmla="*/ 1550832 h 1558861"/>
              <a:gd name="connsiteX12" fmla="*/ 89758 w 2615635"/>
              <a:gd name="connsiteY12" fmla="*/ 1359864 h 1558861"/>
              <a:gd name="connsiteX13" fmla="*/ 60309 w 2615635"/>
              <a:gd name="connsiteY13" fmla="*/ 1201480 h 1558861"/>
              <a:gd name="connsiteX0" fmla="*/ 77656 w 2632982"/>
              <a:gd name="connsiteY0" fmla="*/ 1201480 h 1788037"/>
              <a:gd name="connsiteX1" fmla="*/ 527676 w 2632982"/>
              <a:gd name="connsiteY1" fmla="*/ 1099807 h 1788037"/>
              <a:gd name="connsiteX2" fmla="*/ 1130257 w 2632982"/>
              <a:gd name="connsiteY2" fmla="*/ 807038 h 1788037"/>
              <a:gd name="connsiteX3" fmla="*/ 1974307 w 2632982"/>
              <a:gd name="connsiteY3" fmla="*/ 298405 h 1788037"/>
              <a:gd name="connsiteX4" fmla="*/ 1809476 w 2632982"/>
              <a:gd name="connsiteY4" fmla="*/ 5851 h 1788037"/>
              <a:gd name="connsiteX5" fmla="*/ 2263124 w 2632982"/>
              <a:gd name="connsiteY5" fmla="*/ 103014 h 1788037"/>
              <a:gd name="connsiteX6" fmla="*/ 2630192 w 2632982"/>
              <a:gd name="connsiteY6" fmla="*/ 104734 h 1788037"/>
              <a:gd name="connsiteX7" fmla="*/ 2416537 w 2632982"/>
              <a:gd name="connsiteY7" fmla="*/ 324268 h 1788037"/>
              <a:gd name="connsiteX8" fmla="*/ 2133235 w 2632982"/>
              <a:gd name="connsiteY8" fmla="*/ 899865 h 1788037"/>
              <a:gd name="connsiteX9" fmla="*/ 2068347 w 2632982"/>
              <a:gd name="connsiteY9" fmla="*/ 493326 h 1788037"/>
              <a:gd name="connsiteX10" fmla="*/ 851087 w 2632982"/>
              <a:gd name="connsiteY10" fmla="*/ 1108587 h 1788037"/>
              <a:gd name="connsiteX11" fmla="*/ 62613 w 2632982"/>
              <a:gd name="connsiteY11" fmla="*/ 1783807 h 1788037"/>
              <a:gd name="connsiteX12" fmla="*/ 107105 w 2632982"/>
              <a:gd name="connsiteY12" fmla="*/ 1359864 h 1788037"/>
              <a:gd name="connsiteX13" fmla="*/ 77656 w 2632982"/>
              <a:gd name="connsiteY13" fmla="*/ 1201480 h 1788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32982" h="1788037">
                <a:moveTo>
                  <a:pt x="77656" y="1201480"/>
                </a:moveTo>
                <a:cubicBezTo>
                  <a:pt x="147751" y="1158137"/>
                  <a:pt x="387810" y="1107333"/>
                  <a:pt x="527676" y="1099807"/>
                </a:cubicBezTo>
                <a:cubicBezTo>
                  <a:pt x="674812" y="1053253"/>
                  <a:pt x="889152" y="940605"/>
                  <a:pt x="1130257" y="807038"/>
                </a:cubicBezTo>
                <a:cubicBezTo>
                  <a:pt x="1371362" y="673471"/>
                  <a:pt x="1861104" y="431936"/>
                  <a:pt x="1974307" y="298405"/>
                </a:cubicBezTo>
                <a:cubicBezTo>
                  <a:pt x="2087510" y="164874"/>
                  <a:pt x="1761340" y="38416"/>
                  <a:pt x="1809476" y="5851"/>
                </a:cubicBezTo>
                <a:cubicBezTo>
                  <a:pt x="1857612" y="-26714"/>
                  <a:pt x="2126338" y="86534"/>
                  <a:pt x="2263124" y="103014"/>
                </a:cubicBezTo>
                <a:cubicBezTo>
                  <a:pt x="2399910" y="119494"/>
                  <a:pt x="2604623" y="67858"/>
                  <a:pt x="2630192" y="104734"/>
                </a:cubicBezTo>
                <a:cubicBezTo>
                  <a:pt x="2655761" y="141610"/>
                  <a:pt x="2499363" y="191746"/>
                  <a:pt x="2416537" y="324268"/>
                </a:cubicBezTo>
                <a:cubicBezTo>
                  <a:pt x="2333711" y="456790"/>
                  <a:pt x="2191267" y="871689"/>
                  <a:pt x="2133235" y="899865"/>
                </a:cubicBezTo>
                <a:cubicBezTo>
                  <a:pt x="2075203" y="928041"/>
                  <a:pt x="2282038" y="458539"/>
                  <a:pt x="2068347" y="493326"/>
                </a:cubicBezTo>
                <a:cubicBezTo>
                  <a:pt x="1854656" y="528113"/>
                  <a:pt x="1185376" y="893507"/>
                  <a:pt x="851087" y="1108587"/>
                </a:cubicBezTo>
                <a:cubicBezTo>
                  <a:pt x="516798" y="1323667"/>
                  <a:pt x="224952" y="1735768"/>
                  <a:pt x="62613" y="1783807"/>
                </a:cubicBezTo>
                <a:cubicBezTo>
                  <a:pt x="-99726" y="1831846"/>
                  <a:pt x="104598" y="1456918"/>
                  <a:pt x="107105" y="1359864"/>
                </a:cubicBezTo>
                <a:cubicBezTo>
                  <a:pt x="109612" y="1262810"/>
                  <a:pt x="7561" y="1244823"/>
                  <a:pt x="77656" y="120148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26" name="Picture 2" descr="Fusione, Martin (Unipd): esperimento DTT in funzione nel 2026">
            <a:extLst>
              <a:ext uri="{FF2B5EF4-FFF2-40B4-BE49-F238E27FC236}">
                <a16:creationId xmlns:a16="http://schemas.microsoft.com/office/drawing/2014/main" id="{47024A34-1713-144D-AB41-FD852E4E5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3761" y="4348365"/>
            <a:ext cx="2826033" cy="1882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lessandro Lampasi - ENEA">
            <a:extLst>
              <a:ext uri="{FF2B5EF4-FFF2-40B4-BE49-F238E27FC236}">
                <a16:creationId xmlns:a16="http://schemas.microsoft.com/office/drawing/2014/main" id="{890ABE71-3A56-5A48-89AB-71D75C244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45294" y="4436542"/>
            <a:ext cx="1138798" cy="85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Goccia 45">
            <a:extLst>
              <a:ext uri="{FF2B5EF4-FFF2-40B4-BE49-F238E27FC236}">
                <a16:creationId xmlns:a16="http://schemas.microsoft.com/office/drawing/2014/main" id="{33D6347F-A3B8-F840-A2E4-06E692A24CEB}"/>
              </a:ext>
            </a:extLst>
          </p:cNvPr>
          <p:cNvSpPr/>
          <p:nvPr/>
        </p:nvSpPr>
        <p:spPr>
          <a:xfrm rot="7498039">
            <a:off x="771627" y="1184335"/>
            <a:ext cx="507331" cy="596348"/>
          </a:xfrm>
          <a:prstGeom prst="teardrop">
            <a:avLst>
              <a:gd name="adj" fmla="val 90491"/>
            </a:avLst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" b="1" dirty="0"/>
          </a:p>
        </p:txBody>
      </p:sp>
      <p:sp>
        <p:nvSpPr>
          <p:cNvPr id="51" name="Goccia 50">
            <a:extLst>
              <a:ext uri="{FF2B5EF4-FFF2-40B4-BE49-F238E27FC236}">
                <a16:creationId xmlns:a16="http://schemas.microsoft.com/office/drawing/2014/main" id="{B9BD3029-9ED0-C64A-8EE7-C3F2325A8D21}"/>
              </a:ext>
            </a:extLst>
          </p:cNvPr>
          <p:cNvSpPr/>
          <p:nvPr/>
        </p:nvSpPr>
        <p:spPr>
          <a:xfrm rot="8989022">
            <a:off x="1469618" y="997299"/>
            <a:ext cx="507331" cy="596348"/>
          </a:xfrm>
          <a:prstGeom prst="teardrop">
            <a:avLst>
              <a:gd name="adj" fmla="val 90491"/>
            </a:avLst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" b="1" dirty="0"/>
          </a:p>
        </p:txBody>
      </p:sp>
      <p:sp>
        <p:nvSpPr>
          <p:cNvPr id="52" name="Goccia 51">
            <a:extLst>
              <a:ext uri="{FF2B5EF4-FFF2-40B4-BE49-F238E27FC236}">
                <a16:creationId xmlns:a16="http://schemas.microsoft.com/office/drawing/2014/main" id="{A6CE543A-5A8A-694C-ACBF-1C23E16E433B}"/>
              </a:ext>
            </a:extLst>
          </p:cNvPr>
          <p:cNvSpPr/>
          <p:nvPr/>
        </p:nvSpPr>
        <p:spPr>
          <a:xfrm rot="5103854">
            <a:off x="267364" y="1798826"/>
            <a:ext cx="507331" cy="596348"/>
          </a:xfrm>
          <a:prstGeom prst="teardrop">
            <a:avLst>
              <a:gd name="adj" fmla="val 90491"/>
            </a:avLst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" b="1" dirty="0"/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9487E0E4-77A3-7A4D-8DFF-4AD0E6456A54}"/>
              </a:ext>
            </a:extLst>
          </p:cNvPr>
          <p:cNvSpPr txBox="1"/>
          <p:nvPr/>
        </p:nvSpPr>
        <p:spPr>
          <a:xfrm>
            <a:off x="222558" y="2011530"/>
            <a:ext cx="68995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/>
              <a:t>optical</a:t>
            </a:r>
          </a:p>
        </p:txBody>
      </p: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3A0464BC-D460-E64D-8AC3-0C13121F82DA}"/>
              </a:ext>
            </a:extLst>
          </p:cNvPr>
          <p:cNvSpPr txBox="1"/>
          <p:nvPr/>
        </p:nvSpPr>
        <p:spPr>
          <a:xfrm>
            <a:off x="742077" y="1376317"/>
            <a:ext cx="68995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/>
              <a:t>X-ray</a:t>
            </a:r>
          </a:p>
        </p:txBody>
      </p: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AB3C1DED-2946-584A-84ED-B4E28B5DF3E9}"/>
              </a:ext>
            </a:extLst>
          </p:cNvPr>
          <p:cNvSpPr txBox="1"/>
          <p:nvPr/>
        </p:nvSpPr>
        <p:spPr>
          <a:xfrm>
            <a:off x="1451739" y="1199952"/>
            <a:ext cx="68995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err="1"/>
              <a:t>Interf</a:t>
            </a:r>
            <a:r>
              <a:rPr lang="en-GB" sz="900" b="1" dirty="0"/>
              <a:t>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4017BEF-C5A2-804B-BAAF-659357F2E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88" y="60590"/>
            <a:ext cx="1399358" cy="70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01B58179-370A-3A4E-8D96-5FCFB493D07E}"/>
              </a:ext>
            </a:extLst>
          </p:cNvPr>
          <p:cNvSpPr txBox="1"/>
          <p:nvPr/>
        </p:nvSpPr>
        <p:spPr>
          <a:xfrm>
            <a:off x="1472036" y="152012"/>
            <a:ext cx="39299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002060"/>
                </a:solidFill>
              </a:rPr>
              <a:t>David Mascali on </a:t>
            </a:r>
            <a:r>
              <a:rPr lang="it-IT" sz="1400" b="1" dirty="0" err="1">
                <a:solidFill>
                  <a:srgbClr val="002060"/>
                </a:solidFill>
              </a:rPr>
              <a:t>behalf</a:t>
            </a:r>
            <a:r>
              <a:rPr lang="it-IT" sz="1400" b="1" dirty="0">
                <a:solidFill>
                  <a:srgbClr val="002060"/>
                </a:solidFill>
              </a:rPr>
              <a:t> of LNS and LNL </a:t>
            </a:r>
            <a:r>
              <a:rPr lang="it-IT" sz="1400" b="1" dirty="0" err="1">
                <a:solidFill>
                  <a:srgbClr val="002060"/>
                </a:solidFill>
              </a:rPr>
              <a:t>Ion</a:t>
            </a:r>
            <a:r>
              <a:rPr lang="it-IT" sz="1400" b="1" dirty="0">
                <a:solidFill>
                  <a:srgbClr val="002060"/>
                </a:solidFill>
              </a:rPr>
              <a:t> </a:t>
            </a:r>
            <a:r>
              <a:rPr lang="it-IT" sz="1400" b="1" dirty="0" err="1">
                <a:solidFill>
                  <a:srgbClr val="002060"/>
                </a:solidFill>
              </a:rPr>
              <a:t>sources</a:t>
            </a:r>
            <a:r>
              <a:rPr lang="it-IT" sz="1400" b="1" dirty="0">
                <a:solidFill>
                  <a:srgbClr val="002060"/>
                </a:solidFill>
              </a:rPr>
              <a:t> </a:t>
            </a:r>
            <a:r>
              <a:rPr lang="it-IT" sz="1400" b="1" dirty="0" err="1">
                <a:solidFill>
                  <a:srgbClr val="002060"/>
                </a:solidFill>
              </a:rPr>
              <a:t>groups</a:t>
            </a:r>
            <a:endParaRPr lang="it-IT" sz="1400" b="1" dirty="0">
              <a:solidFill>
                <a:srgbClr val="002060"/>
              </a:solidFill>
            </a:endParaRPr>
          </a:p>
          <a:p>
            <a:r>
              <a:rPr lang="it-IT" sz="1400" i="1" dirty="0">
                <a:solidFill>
                  <a:schemeClr val="accent4">
                    <a:lumMod val="75000"/>
                  </a:schemeClr>
                </a:solidFill>
              </a:rPr>
              <a:t>Laboratori Nazionali del Sud</a:t>
            </a:r>
          </a:p>
        </p:txBody>
      </p:sp>
      <p:sp>
        <p:nvSpPr>
          <p:cNvPr id="36" name="Goccia 35">
            <a:extLst>
              <a:ext uri="{FF2B5EF4-FFF2-40B4-BE49-F238E27FC236}">
                <a16:creationId xmlns:a16="http://schemas.microsoft.com/office/drawing/2014/main" id="{F4AF2DD3-9A58-7045-A5CD-A0039570C4B8}"/>
              </a:ext>
            </a:extLst>
          </p:cNvPr>
          <p:cNvSpPr/>
          <p:nvPr/>
        </p:nvSpPr>
        <p:spPr>
          <a:xfrm rot="8989022">
            <a:off x="2289879" y="988212"/>
            <a:ext cx="507331" cy="596348"/>
          </a:xfrm>
          <a:prstGeom prst="teardrop">
            <a:avLst>
              <a:gd name="adj" fmla="val 90491"/>
            </a:avLst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" b="1" dirty="0"/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614784E4-74D6-D447-8499-36A967E3C21B}"/>
              </a:ext>
            </a:extLst>
          </p:cNvPr>
          <p:cNvSpPr txBox="1"/>
          <p:nvPr/>
        </p:nvSpPr>
        <p:spPr>
          <a:xfrm>
            <a:off x="2272000" y="1190865"/>
            <a:ext cx="68995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/>
              <a:t>RF/</a:t>
            </a:r>
            <a:r>
              <a:rPr lang="el-GR" sz="900" b="1" dirty="0"/>
              <a:t>μ</a:t>
            </a:r>
            <a:r>
              <a:rPr lang="it-IT" sz="900" b="1" dirty="0" err="1"/>
              <a:t>W</a:t>
            </a:r>
            <a:endParaRPr lang="en-GB" sz="900" b="1" dirty="0"/>
          </a:p>
        </p:txBody>
      </p:sp>
      <p:sp>
        <p:nvSpPr>
          <p:cNvPr id="35" name="Figura a mano libera 34">
            <a:extLst>
              <a:ext uri="{FF2B5EF4-FFF2-40B4-BE49-F238E27FC236}">
                <a16:creationId xmlns:a16="http://schemas.microsoft.com/office/drawing/2014/main" id="{1BDB0B13-C72A-8848-BE75-2A060F007D34}"/>
              </a:ext>
            </a:extLst>
          </p:cNvPr>
          <p:cNvSpPr/>
          <p:nvPr/>
        </p:nvSpPr>
        <p:spPr>
          <a:xfrm rot="11376999">
            <a:off x="2524190" y="5638226"/>
            <a:ext cx="4965969" cy="921878"/>
          </a:xfrm>
          <a:custGeom>
            <a:avLst/>
            <a:gdLst>
              <a:gd name="connsiteX0" fmla="*/ 36113 w 3179155"/>
              <a:gd name="connsiteY0" fmla="*/ 1398701 h 1752522"/>
              <a:gd name="connsiteX1" fmla="*/ 1417653 w 3179155"/>
              <a:gd name="connsiteY1" fmla="*/ 1021014 h 1752522"/>
              <a:gd name="connsiteX2" fmla="*/ 2341992 w 3179155"/>
              <a:gd name="connsiteY2" fmla="*/ 414727 h 1752522"/>
              <a:gd name="connsiteX3" fmla="*/ 2222722 w 3179155"/>
              <a:gd name="connsiteY3" fmla="*/ 7223 h 1752522"/>
              <a:gd name="connsiteX4" fmla="*/ 2749496 w 3179155"/>
              <a:gd name="connsiteY4" fmla="*/ 156310 h 1752522"/>
              <a:gd name="connsiteX5" fmla="*/ 3176879 w 3179155"/>
              <a:gd name="connsiteY5" fmla="*/ 186127 h 1752522"/>
              <a:gd name="connsiteX6" fmla="*/ 2908522 w 3179155"/>
              <a:gd name="connsiteY6" fmla="*/ 514119 h 1752522"/>
              <a:gd name="connsiteX7" fmla="*/ 2679922 w 3179155"/>
              <a:gd name="connsiteY7" fmla="*/ 981258 h 1752522"/>
              <a:gd name="connsiteX8" fmla="*/ 2510957 w 3179155"/>
              <a:gd name="connsiteY8" fmla="*/ 633388 h 1752522"/>
              <a:gd name="connsiteX9" fmla="*/ 1397774 w 3179155"/>
              <a:gd name="connsiteY9" fmla="*/ 1189980 h 1752522"/>
              <a:gd name="connsiteX10" fmla="*/ 642400 w 3179155"/>
              <a:gd name="connsiteY10" fmla="*/ 1746571 h 1752522"/>
              <a:gd name="connsiteX11" fmla="*/ 423740 w 3179155"/>
              <a:gd name="connsiteY11" fmla="*/ 1478214 h 1752522"/>
              <a:gd name="connsiteX12" fmla="*/ 36113 w 3179155"/>
              <a:gd name="connsiteY12" fmla="*/ 1398701 h 1752522"/>
              <a:gd name="connsiteX0" fmla="*/ 6336 w 3149378"/>
              <a:gd name="connsiteY0" fmla="*/ 1398701 h 1752522"/>
              <a:gd name="connsiteX1" fmla="*/ 735913 w 3149378"/>
              <a:gd name="connsiteY1" fmla="*/ 236102 h 1752522"/>
              <a:gd name="connsiteX2" fmla="*/ 2312215 w 3149378"/>
              <a:gd name="connsiteY2" fmla="*/ 414727 h 1752522"/>
              <a:gd name="connsiteX3" fmla="*/ 2192945 w 3149378"/>
              <a:gd name="connsiteY3" fmla="*/ 7223 h 1752522"/>
              <a:gd name="connsiteX4" fmla="*/ 2719719 w 3149378"/>
              <a:gd name="connsiteY4" fmla="*/ 156310 h 1752522"/>
              <a:gd name="connsiteX5" fmla="*/ 3147102 w 3149378"/>
              <a:gd name="connsiteY5" fmla="*/ 186127 h 1752522"/>
              <a:gd name="connsiteX6" fmla="*/ 2878745 w 3149378"/>
              <a:gd name="connsiteY6" fmla="*/ 514119 h 1752522"/>
              <a:gd name="connsiteX7" fmla="*/ 2650145 w 3149378"/>
              <a:gd name="connsiteY7" fmla="*/ 981258 h 1752522"/>
              <a:gd name="connsiteX8" fmla="*/ 2481180 w 3149378"/>
              <a:gd name="connsiteY8" fmla="*/ 633388 h 1752522"/>
              <a:gd name="connsiteX9" fmla="*/ 1367997 w 3149378"/>
              <a:gd name="connsiteY9" fmla="*/ 1189980 h 1752522"/>
              <a:gd name="connsiteX10" fmla="*/ 612623 w 3149378"/>
              <a:gd name="connsiteY10" fmla="*/ 1746571 h 1752522"/>
              <a:gd name="connsiteX11" fmla="*/ 393963 w 3149378"/>
              <a:gd name="connsiteY11" fmla="*/ 1478214 h 1752522"/>
              <a:gd name="connsiteX12" fmla="*/ 6336 w 3149378"/>
              <a:gd name="connsiteY12" fmla="*/ 1398701 h 1752522"/>
              <a:gd name="connsiteX0" fmla="*/ 6336 w 3149378"/>
              <a:gd name="connsiteY0" fmla="*/ 1398701 h 1752522"/>
              <a:gd name="connsiteX1" fmla="*/ 735913 w 3149378"/>
              <a:gd name="connsiteY1" fmla="*/ 236102 h 1752522"/>
              <a:gd name="connsiteX2" fmla="*/ 2312215 w 3149378"/>
              <a:gd name="connsiteY2" fmla="*/ 414727 h 1752522"/>
              <a:gd name="connsiteX3" fmla="*/ 2192945 w 3149378"/>
              <a:gd name="connsiteY3" fmla="*/ 7223 h 1752522"/>
              <a:gd name="connsiteX4" fmla="*/ 2719719 w 3149378"/>
              <a:gd name="connsiteY4" fmla="*/ 156310 h 1752522"/>
              <a:gd name="connsiteX5" fmla="*/ 3147102 w 3149378"/>
              <a:gd name="connsiteY5" fmla="*/ 186127 h 1752522"/>
              <a:gd name="connsiteX6" fmla="*/ 2878745 w 3149378"/>
              <a:gd name="connsiteY6" fmla="*/ 514119 h 1752522"/>
              <a:gd name="connsiteX7" fmla="*/ 2650145 w 3149378"/>
              <a:gd name="connsiteY7" fmla="*/ 981258 h 1752522"/>
              <a:gd name="connsiteX8" fmla="*/ 2481180 w 3149378"/>
              <a:gd name="connsiteY8" fmla="*/ 633388 h 1752522"/>
              <a:gd name="connsiteX9" fmla="*/ 704179 w 3149378"/>
              <a:gd name="connsiteY9" fmla="*/ 463210 h 1752522"/>
              <a:gd name="connsiteX10" fmla="*/ 612623 w 3149378"/>
              <a:gd name="connsiteY10" fmla="*/ 1746571 h 1752522"/>
              <a:gd name="connsiteX11" fmla="*/ 393963 w 3149378"/>
              <a:gd name="connsiteY11" fmla="*/ 1478214 h 1752522"/>
              <a:gd name="connsiteX12" fmla="*/ 6336 w 3149378"/>
              <a:gd name="connsiteY12" fmla="*/ 1398701 h 1752522"/>
              <a:gd name="connsiteX0" fmla="*/ 6336 w 3147860"/>
              <a:gd name="connsiteY0" fmla="*/ 1398701 h 1752522"/>
              <a:gd name="connsiteX1" fmla="*/ 735913 w 3147860"/>
              <a:gd name="connsiteY1" fmla="*/ 236102 h 1752522"/>
              <a:gd name="connsiteX2" fmla="*/ 2312215 w 3147860"/>
              <a:gd name="connsiteY2" fmla="*/ 414727 h 1752522"/>
              <a:gd name="connsiteX3" fmla="*/ 2192945 w 3147860"/>
              <a:gd name="connsiteY3" fmla="*/ 7223 h 1752522"/>
              <a:gd name="connsiteX4" fmla="*/ 2719719 w 3147860"/>
              <a:gd name="connsiteY4" fmla="*/ 156310 h 1752522"/>
              <a:gd name="connsiteX5" fmla="*/ 3147102 w 3147860"/>
              <a:gd name="connsiteY5" fmla="*/ 186127 h 1752522"/>
              <a:gd name="connsiteX6" fmla="*/ 2819476 w 3147860"/>
              <a:gd name="connsiteY6" fmla="*/ 1289340 h 1752522"/>
              <a:gd name="connsiteX7" fmla="*/ 2650145 w 3147860"/>
              <a:gd name="connsiteY7" fmla="*/ 981258 h 1752522"/>
              <a:gd name="connsiteX8" fmla="*/ 2481180 w 3147860"/>
              <a:gd name="connsiteY8" fmla="*/ 633388 h 1752522"/>
              <a:gd name="connsiteX9" fmla="*/ 704179 w 3147860"/>
              <a:gd name="connsiteY9" fmla="*/ 463210 h 1752522"/>
              <a:gd name="connsiteX10" fmla="*/ 612623 w 3147860"/>
              <a:gd name="connsiteY10" fmla="*/ 1746571 h 1752522"/>
              <a:gd name="connsiteX11" fmla="*/ 393963 w 3147860"/>
              <a:gd name="connsiteY11" fmla="*/ 1478214 h 1752522"/>
              <a:gd name="connsiteX12" fmla="*/ 6336 w 3147860"/>
              <a:gd name="connsiteY12" fmla="*/ 1398701 h 1752522"/>
              <a:gd name="connsiteX0" fmla="*/ 6336 w 3432002"/>
              <a:gd name="connsiteY0" fmla="*/ 1462978 h 2178306"/>
              <a:gd name="connsiteX1" fmla="*/ 735913 w 3432002"/>
              <a:gd name="connsiteY1" fmla="*/ 300379 h 2178306"/>
              <a:gd name="connsiteX2" fmla="*/ 2312215 w 3432002"/>
              <a:gd name="connsiteY2" fmla="*/ 479004 h 2178306"/>
              <a:gd name="connsiteX3" fmla="*/ 2192945 w 3432002"/>
              <a:gd name="connsiteY3" fmla="*/ 71500 h 2178306"/>
              <a:gd name="connsiteX4" fmla="*/ 2719719 w 3432002"/>
              <a:gd name="connsiteY4" fmla="*/ 220587 h 2178306"/>
              <a:gd name="connsiteX5" fmla="*/ 3431596 w 3432002"/>
              <a:gd name="connsiteY5" fmla="*/ 2149696 h 2178306"/>
              <a:gd name="connsiteX6" fmla="*/ 2819476 w 3432002"/>
              <a:gd name="connsiteY6" fmla="*/ 1353617 h 2178306"/>
              <a:gd name="connsiteX7" fmla="*/ 2650145 w 3432002"/>
              <a:gd name="connsiteY7" fmla="*/ 1045535 h 2178306"/>
              <a:gd name="connsiteX8" fmla="*/ 2481180 w 3432002"/>
              <a:gd name="connsiteY8" fmla="*/ 697665 h 2178306"/>
              <a:gd name="connsiteX9" fmla="*/ 704179 w 3432002"/>
              <a:gd name="connsiteY9" fmla="*/ 527487 h 2178306"/>
              <a:gd name="connsiteX10" fmla="*/ 612623 w 3432002"/>
              <a:gd name="connsiteY10" fmla="*/ 1810848 h 2178306"/>
              <a:gd name="connsiteX11" fmla="*/ 393963 w 3432002"/>
              <a:gd name="connsiteY11" fmla="*/ 1542491 h 2178306"/>
              <a:gd name="connsiteX12" fmla="*/ 6336 w 3432002"/>
              <a:gd name="connsiteY12" fmla="*/ 1462978 h 2178306"/>
              <a:gd name="connsiteX0" fmla="*/ 6336 w 3667229"/>
              <a:gd name="connsiteY0" fmla="*/ 1406738 h 2095240"/>
              <a:gd name="connsiteX1" fmla="*/ 735913 w 3667229"/>
              <a:gd name="connsiteY1" fmla="*/ 244139 h 2095240"/>
              <a:gd name="connsiteX2" fmla="*/ 2312215 w 3667229"/>
              <a:gd name="connsiteY2" fmla="*/ 422764 h 2095240"/>
              <a:gd name="connsiteX3" fmla="*/ 2192945 w 3667229"/>
              <a:gd name="connsiteY3" fmla="*/ 15260 h 2095240"/>
              <a:gd name="connsiteX4" fmla="*/ 3585051 w 3667229"/>
              <a:gd name="connsiteY4" fmla="*/ 1055851 h 2095240"/>
              <a:gd name="connsiteX5" fmla="*/ 3431596 w 3667229"/>
              <a:gd name="connsiteY5" fmla="*/ 2093456 h 2095240"/>
              <a:gd name="connsiteX6" fmla="*/ 2819476 w 3667229"/>
              <a:gd name="connsiteY6" fmla="*/ 1297377 h 2095240"/>
              <a:gd name="connsiteX7" fmla="*/ 2650145 w 3667229"/>
              <a:gd name="connsiteY7" fmla="*/ 989295 h 2095240"/>
              <a:gd name="connsiteX8" fmla="*/ 2481180 w 3667229"/>
              <a:gd name="connsiteY8" fmla="*/ 641425 h 2095240"/>
              <a:gd name="connsiteX9" fmla="*/ 704179 w 3667229"/>
              <a:gd name="connsiteY9" fmla="*/ 471247 h 2095240"/>
              <a:gd name="connsiteX10" fmla="*/ 612623 w 3667229"/>
              <a:gd name="connsiteY10" fmla="*/ 1754608 h 2095240"/>
              <a:gd name="connsiteX11" fmla="*/ 393963 w 3667229"/>
              <a:gd name="connsiteY11" fmla="*/ 1486251 h 2095240"/>
              <a:gd name="connsiteX12" fmla="*/ 6336 w 3667229"/>
              <a:gd name="connsiteY12" fmla="*/ 1406738 h 2095240"/>
              <a:gd name="connsiteX0" fmla="*/ 6336 w 3667229"/>
              <a:gd name="connsiteY0" fmla="*/ 1406738 h 2095141"/>
              <a:gd name="connsiteX1" fmla="*/ 735913 w 3667229"/>
              <a:gd name="connsiteY1" fmla="*/ 244139 h 2095141"/>
              <a:gd name="connsiteX2" fmla="*/ 2312215 w 3667229"/>
              <a:gd name="connsiteY2" fmla="*/ 422764 h 2095141"/>
              <a:gd name="connsiteX3" fmla="*/ 2192945 w 3667229"/>
              <a:gd name="connsiteY3" fmla="*/ 15260 h 2095141"/>
              <a:gd name="connsiteX4" fmla="*/ 3585051 w 3667229"/>
              <a:gd name="connsiteY4" fmla="*/ 1055851 h 2095141"/>
              <a:gd name="connsiteX5" fmla="*/ 3431596 w 3667229"/>
              <a:gd name="connsiteY5" fmla="*/ 2093456 h 2095141"/>
              <a:gd name="connsiteX6" fmla="*/ 2819476 w 3667229"/>
              <a:gd name="connsiteY6" fmla="*/ 1297377 h 2095141"/>
              <a:gd name="connsiteX7" fmla="*/ 1607004 w 3667229"/>
              <a:gd name="connsiteY7" fmla="*/ 1231552 h 2095141"/>
              <a:gd name="connsiteX8" fmla="*/ 2481180 w 3667229"/>
              <a:gd name="connsiteY8" fmla="*/ 641425 h 2095141"/>
              <a:gd name="connsiteX9" fmla="*/ 704179 w 3667229"/>
              <a:gd name="connsiteY9" fmla="*/ 471247 h 2095141"/>
              <a:gd name="connsiteX10" fmla="*/ 612623 w 3667229"/>
              <a:gd name="connsiteY10" fmla="*/ 1754608 h 2095141"/>
              <a:gd name="connsiteX11" fmla="*/ 393963 w 3667229"/>
              <a:gd name="connsiteY11" fmla="*/ 1486251 h 2095141"/>
              <a:gd name="connsiteX12" fmla="*/ 6336 w 3667229"/>
              <a:gd name="connsiteY12" fmla="*/ 1406738 h 2095141"/>
              <a:gd name="connsiteX0" fmla="*/ 6336 w 3624462"/>
              <a:gd name="connsiteY0" fmla="*/ 1350085 h 2038488"/>
              <a:gd name="connsiteX1" fmla="*/ 735913 w 3624462"/>
              <a:gd name="connsiteY1" fmla="*/ 187486 h 2038488"/>
              <a:gd name="connsiteX2" fmla="*/ 2312215 w 3624462"/>
              <a:gd name="connsiteY2" fmla="*/ 366111 h 2038488"/>
              <a:gd name="connsiteX3" fmla="*/ 2785638 w 3624462"/>
              <a:gd name="connsiteY3" fmla="*/ 16749 h 2038488"/>
              <a:gd name="connsiteX4" fmla="*/ 3585051 w 3624462"/>
              <a:gd name="connsiteY4" fmla="*/ 999198 h 2038488"/>
              <a:gd name="connsiteX5" fmla="*/ 3431596 w 3624462"/>
              <a:gd name="connsiteY5" fmla="*/ 2036803 h 2038488"/>
              <a:gd name="connsiteX6" fmla="*/ 2819476 w 3624462"/>
              <a:gd name="connsiteY6" fmla="*/ 1240724 h 2038488"/>
              <a:gd name="connsiteX7" fmla="*/ 1607004 w 3624462"/>
              <a:gd name="connsiteY7" fmla="*/ 1174899 h 2038488"/>
              <a:gd name="connsiteX8" fmla="*/ 2481180 w 3624462"/>
              <a:gd name="connsiteY8" fmla="*/ 584772 h 2038488"/>
              <a:gd name="connsiteX9" fmla="*/ 704179 w 3624462"/>
              <a:gd name="connsiteY9" fmla="*/ 414594 h 2038488"/>
              <a:gd name="connsiteX10" fmla="*/ 612623 w 3624462"/>
              <a:gd name="connsiteY10" fmla="*/ 1697955 h 2038488"/>
              <a:gd name="connsiteX11" fmla="*/ 393963 w 3624462"/>
              <a:gd name="connsiteY11" fmla="*/ 1429598 h 2038488"/>
              <a:gd name="connsiteX12" fmla="*/ 6336 w 3624462"/>
              <a:gd name="connsiteY12" fmla="*/ 1350085 h 2038488"/>
              <a:gd name="connsiteX0" fmla="*/ 6336 w 3624462"/>
              <a:gd name="connsiteY0" fmla="*/ 1341559 h 2029962"/>
              <a:gd name="connsiteX1" fmla="*/ 735913 w 3624462"/>
              <a:gd name="connsiteY1" fmla="*/ 178960 h 2029962"/>
              <a:gd name="connsiteX2" fmla="*/ 2727101 w 3624462"/>
              <a:gd name="connsiteY2" fmla="*/ 502939 h 2029962"/>
              <a:gd name="connsiteX3" fmla="*/ 2785638 w 3624462"/>
              <a:gd name="connsiteY3" fmla="*/ 8223 h 2029962"/>
              <a:gd name="connsiteX4" fmla="*/ 3585051 w 3624462"/>
              <a:gd name="connsiteY4" fmla="*/ 990672 h 2029962"/>
              <a:gd name="connsiteX5" fmla="*/ 3431596 w 3624462"/>
              <a:gd name="connsiteY5" fmla="*/ 2028277 h 2029962"/>
              <a:gd name="connsiteX6" fmla="*/ 2819476 w 3624462"/>
              <a:gd name="connsiteY6" fmla="*/ 1232198 h 2029962"/>
              <a:gd name="connsiteX7" fmla="*/ 1607004 w 3624462"/>
              <a:gd name="connsiteY7" fmla="*/ 1166373 h 2029962"/>
              <a:gd name="connsiteX8" fmla="*/ 2481180 w 3624462"/>
              <a:gd name="connsiteY8" fmla="*/ 576246 h 2029962"/>
              <a:gd name="connsiteX9" fmla="*/ 704179 w 3624462"/>
              <a:gd name="connsiteY9" fmla="*/ 406068 h 2029962"/>
              <a:gd name="connsiteX10" fmla="*/ 612623 w 3624462"/>
              <a:gd name="connsiteY10" fmla="*/ 1689429 h 2029962"/>
              <a:gd name="connsiteX11" fmla="*/ 393963 w 3624462"/>
              <a:gd name="connsiteY11" fmla="*/ 1421072 h 2029962"/>
              <a:gd name="connsiteX12" fmla="*/ 6336 w 3624462"/>
              <a:gd name="connsiteY12" fmla="*/ 1341559 h 2029962"/>
              <a:gd name="connsiteX0" fmla="*/ 6336 w 3624462"/>
              <a:gd name="connsiteY0" fmla="*/ 1341559 h 2030073"/>
              <a:gd name="connsiteX1" fmla="*/ 735913 w 3624462"/>
              <a:gd name="connsiteY1" fmla="*/ 178960 h 2030073"/>
              <a:gd name="connsiteX2" fmla="*/ 2727101 w 3624462"/>
              <a:gd name="connsiteY2" fmla="*/ 502939 h 2030073"/>
              <a:gd name="connsiteX3" fmla="*/ 2785638 w 3624462"/>
              <a:gd name="connsiteY3" fmla="*/ 8223 h 2030073"/>
              <a:gd name="connsiteX4" fmla="*/ 3585051 w 3624462"/>
              <a:gd name="connsiteY4" fmla="*/ 990672 h 2030073"/>
              <a:gd name="connsiteX5" fmla="*/ 3431596 w 3624462"/>
              <a:gd name="connsiteY5" fmla="*/ 2028277 h 2030073"/>
              <a:gd name="connsiteX6" fmla="*/ 2819476 w 3624462"/>
              <a:gd name="connsiteY6" fmla="*/ 1232198 h 2030073"/>
              <a:gd name="connsiteX7" fmla="*/ 2116721 w 3624462"/>
              <a:gd name="connsiteY7" fmla="*/ 895045 h 2030073"/>
              <a:gd name="connsiteX8" fmla="*/ 2481180 w 3624462"/>
              <a:gd name="connsiteY8" fmla="*/ 576246 h 2030073"/>
              <a:gd name="connsiteX9" fmla="*/ 704179 w 3624462"/>
              <a:gd name="connsiteY9" fmla="*/ 406068 h 2030073"/>
              <a:gd name="connsiteX10" fmla="*/ 612623 w 3624462"/>
              <a:gd name="connsiteY10" fmla="*/ 1689429 h 2030073"/>
              <a:gd name="connsiteX11" fmla="*/ 393963 w 3624462"/>
              <a:gd name="connsiteY11" fmla="*/ 1421072 h 2030073"/>
              <a:gd name="connsiteX12" fmla="*/ 6336 w 3624462"/>
              <a:gd name="connsiteY12" fmla="*/ 1341559 h 2030073"/>
              <a:gd name="connsiteX0" fmla="*/ 6336 w 3623324"/>
              <a:gd name="connsiteY0" fmla="*/ 1341559 h 2028362"/>
              <a:gd name="connsiteX1" fmla="*/ 735913 w 3623324"/>
              <a:gd name="connsiteY1" fmla="*/ 178960 h 2028362"/>
              <a:gd name="connsiteX2" fmla="*/ 2727101 w 3623324"/>
              <a:gd name="connsiteY2" fmla="*/ 502939 h 2028362"/>
              <a:gd name="connsiteX3" fmla="*/ 2785638 w 3623324"/>
              <a:gd name="connsiteY3" fmla="*/ 8223 h 2028362"/>
              <a:gd name="connsiteX4" fmla="*/ 3585051 w 3623324"/>
              <a:gd name="connsiteY4" fmla="*/ 990672 h 2028362"/>
              <a:gd name="connsiteX5" fmla="*/ 3431596 w 3623324"/>
              <a:gd name="connsiteY5" fmla="*/ 2028277 h 2028362"/>
              <a:gd name="connsiteX6" fmla="*/ 2866892 w 3623324"/>
              <a:gd name="connsiteY6" fmla="*/ 1048083 h 2028362"/>
              <a:gd name="connsiteX7" fmla="*/ 2116721 w 3623324"/>
              <a:gd name="connsiteY7" fmla="*/ 895045 h 2028362"/>
              <a:gd name="connsiteX8" fmla="*/ 2481180 w 3623324"/>
              <a:gd name="connsiteY8" fmla="*/ 576246 h 2028362"/>
              <a:gd name="connsiteX9" fmla="*/ 704179 w 3623324"/>
              <a:gd name="connsiteY9" fmla="*/ 406068 h 2028362"/>
              <a:gd name="connsiteX10" fmla="*/ 612623 w 3623324"/>
              <a:gd name="connsiteY10" fmla="*/ 1689429 h 2028362"/>
              <a:gd name="connsiteX11" fmla="*/ 393963 w 3623324"/>
              <a:gd name="connsiteY11" fmla="*/ 1421072 h 2028362"/>
              <a:gd name="connsiteX12" fmla="*/ 6336 w 3623324"/>
              <a:gd name="connsiteY12" fmla="*/ 1341559 h 2028362"/>
              <a:gd name="connsiteX0" fmla="*/ 6336 w 3599213"/>
              <a:gd name="connsiteY0" fmla="*/ 1341559 h 1695380"/>
              <a:gd name="connsiteX1" fmla="*/ 735913 w 3599213"/>
              <a:gd name="connsiteY1" fmla="*/ 178960 h 1695380"/>
              <a:gd name="connsiteX2" fmla="*/ 2727101 w 3599213"/>
              <a:gd name="connsiteY2" fmla="*/ 502939 h 1695380"/>
              <a:gd name="connsiteX3" fmla="*/ 2785638 w 3599213"/>
              <a:gd name="connsiteY3" fmla="*/ 8223 h 1695380"/>
              <a:gd name="connsiteX4" fmla="*/ 3585051 w 3599213"/>
              <a:gd name="connsiteY4" fmla="*/ 990672 h 1695380"/>
              <a:gd name="connsiteX5" fmla="*/ 3265642 w 3599213"/>
              <a:gd name="connsiteY5" fmla="*/ 1156153 h 1695380"/>
              <a:gd name="connsiteX6" fmla="*/ 2866892 w 3599213"/>
              <a:gd name="connsiteY6" fmla="*/ 1048083 h 1695380"/>
              <a:gd name="connsiteX7" fmla="*/ 2116721 w 3599213"/>
              <a:gd name="connsiteY7" fmla="*/ 895045 h 1695380"/>
              <a:gd name="connsiteX8" fmla="*/ 2481180 w 3599213"/>
              <a:gd name="connsiteY8" fmla="*/ 576246 h 1695380"/>
              <a:gd name="connsiteX9" fmla="*/ 704179 w 3599213"/>
              <a:gd name="connsiteY9" fmla="*/ 406068 h 1695380"/>
              <a:gd name="connsiteX10" fmla="*/ 612623 w 3599213"/>
              <a:gd name="connsiteY10" fmla="*/ 1689429 h 1695380"/>
              <a:gd name="connsiteX11" fmla="*/ 393963 w 3599213"/>
              <a:gd name="connsiteY11" fmla="*/ 1421072 h 1695380"/>
              <a:gd name="connsiteX12" fmla="*/ 6336 w 3599213"/>
              <a:gd name="connsiteY12" fmla="*/ 1341559 h 1695380"/>
              <a:gd name="connsiteX0" fmla="*/ 6336 w 3286088"/>
              <a:gd name="connsiteY0" fmla="*/ 1336421 h 1690242"/>
              <a:gd name="connsiteX1" fmla="*/ 735913 w 3286088"/>
              <a:gd name="connsiteY1" fmla="*/ 173822 h 1690242"/>
              <a:gd name="connsiteX2" fmla="*/ 2727101 w 3286088"/>
              <a:gd name="connsiteY2" fmla="*/ 497801 h 1690242"/>
              <a:gd name="connsiteX3" fmla="*/ 2785638 w 3286088"/>
              <a:gd name="connsiteY3" fmla="*/ 3085 h 1690242"/>
              <a:gd name="connsiteX4" fmla="*/ 3182020 w 3286088"/>
              <a:gd name="connsiteY4" fmla="*/ 782039 h 1690242"/>
              <a:gd name="connsiteX5" fmla="*/ 3265642 w 3286088"/>
              <a:gd name="connsiteY5" fmla="*/ 1151015 h 1690242"/>
              <a:gd name="connsiteX6" fmla="*/ 2866892 w 3286088"/>
              <a:gd name="connsiteY6" fmla="*/ 1042945 h 1690242"/>
              <a:gd name="connsiteX7" fmla="*/ 2116721 w 3286088"/>
              <a:gd name="connsiteY7" fmla="*/ 889907 h 1690242"/>
              <a:gd name="connsiteX8" fmla="*/ 2481180 w 3286088"/>
              <a:gd name="connsiteY8" fmla="*/ 571108 h 1690242"/>
              <a:gd name="connsiteX9" fmla="*/ 704179 w 3286088"/>
              <a:gd name="connsiteY9" fmla="*/ 400930 h 1690242"/>
              <a:gd name="connsiteX10" fmla="*/ 612623 w 3286088"/>
              <a:gd name="connsiteY10" fmla="*/ 1684291 h 1690242"/>
              <a:gd name="connsiteX11" fmla="*/ 393963 w 3286088"/>
              <a:gd name="connsiteY11" fmla="*/ 1415934 h 1690242"/>
              <a:gd name="connsiteX12" fmla="*/ 6336 w 3286088"/>
              <a:gd name="connsiteY12" fmla="*/ 1336421 h 1690242"/>
              <a:gd name="connsiteX0" fmla="*/ 6336 w 3299852"/>
              <a:gd name="connsiteY0" fmla="*/ 1336421 h 1690242"/>
              <a:gd name="connsiteX1" fmla="*/ 735913 w 3299852"/>
              <a:gd name="connsiteY1" fmla="*/ 173822 h 1690242"/>
              <a:gd name="connsiteX2" fmla="*/ 2727101 w 3299852"/>
              <a:gd name="connsiteY2" fmla="*/ 497801 h 1690242"/>
              <a:gd name="connsiteX3" fmla="*/ 2785638 w 3299852"/>
              <a:gd name="connsiteY3" fmla="*/ 3085 h 1690242"/>
              <a:gd name="connsiteX4" fmla="*/ 3182020 w 3299852"/>
              <a:gd name="connsiteY4" fmla="*/ 782039 h 1690242"/>
              <a:gd name="connsiteX5" fmla="*/ 3265642 w 3299852"/>
              <a:gd name="connsiteY5" fmla="*/ 1151015 h 1690242"/>
              <a:gd name="connsiteX6" fmla="*/ 2677230 w 3299852"/>
              <a:gd name="connsiteY6" fmla="*/ 887900 h 1690242"/>
              <a:gd name="connsiteX7" fmla="*/ 2116721 w 3299852"/>
              <a:gd name="connsiteY7" fmla="*/ 889907 h 1690242"/>
              <a:gd name="connsiteX8" fmla="*/ 2481180 w 3299852"/>
              <a:gd name="connsiteY8" fmla="*/ 571108 h 1690242"/>
              <a:gd name="connsiteX9" fmla="*/ 704179 w 3299852"/>
              <a:gd name="connsiteY9" fmla="*/ 400930 h 1690242"/>
              <a:gd name="connsiteX10" fmla="*/ 612623 w 3299852"/>
              <a:gd name="connsiteY10" fmla="*/ 1684291 h 1690242"/>
              <a:gd name="connsiteX11" fmla="*/ 393963 w 3299852"/>
              <a:gd name="connsiteY11" fmla="*/ 1415934 h 1690242"/>
              <a:gd name="connsiteX12" fmla="*/ 6336 w 3299852"/>
              <a:gd name="connsiteY12" fmla="*/ 1336421 h 1690242"/>
              <a:gd name="connsiteX0" fmla="*/ 6336 w 3299852"/>
              <a:gd name="connsiteY0" fmla="*/ 1338531 h 1692352"/>
              <a:gd name="connsiteX1" fmla="*/ 735913 w 3299852"/>
              <a:gd name="connsiteY1" fmla="*/ 175932 h 1692352"/>
              <a:gd name="connsiteX2" fmla="*/ 2667831 w 3299852"/>
              <a:gd name="connsiteY2" fmla="*/ 432079 h 1692352"/>
              <a:gd name="connsiteX3" fmla="*/ 2785638 w 3299852"/>
              <a:gd name="connsiteY3" fmla="*/ 5195 h 1692352"/>
              <a:gd name="connsiteX4" fmla="*/ 3182020 w 3299852"/>
              <a:gd name="connsiteY4" fmla="*/ 784149 h 1692352"/>
              <a:gd name="connsiteX5" fmla="*/ 3265642 w 3299852"/>
              <a:gd name="connsiteY5" fmla="*/ 1153125 h 1692352"/>
              <a:gd name="connsiteX6" fmla="*/ 2677230 w 3299852"/>
              <a:gd name="connsiteY6" fmla="*/ 890010 h 1692352"/>
              <a:gd name="connsiteX7" fmla="*/ 2116721 w 3299852"/>
              <a:gd name="connsiteY7" fmla="*/ 892017 h 1692352"/>
              <a:gd name="connsiteX8" fmla="*/ 2481180 w 3299852"/>
              <a:gd name="connsiteY8" fmla="*/ 573218 h 1692352"/>
              <a:gd name="connsiteX9" fmla="*/ 704179 w 3299852"/>
              <a:gd name="connsiteY9" fmla="*/ 403040 h 1692352"/>
              <a:gd name="connsiteX10" fmla="*/ 612623 w 3299852"/>
              <a:gd name="connsiteY10" fmla="*/ 1686401 h 1692352"/>
              <a:gd name="connsiteX11" fmla="*/ 393963 w 3299852"/>
              <a:gd name="connsiteY11" fmla="*/ 1418044 h 1692352"/>
              <a:gd name="connsiteX12" fmla="*/ 6336 w 3299852"/>
              <a:gd name="connsiteY12" fmla="*/ 1338531 h 1692352"/>
              <a:gd name="connsiteX0" fmla="*/ 6336 w 3296008"/>
              <a:gd name="connsiteY0" fmla="*/ 1196448 h 1550269"/>
              <a:gd name="connsiteX1" fmla="*/ 735913 w 3296008"/>
              <a:gd name="connsiteY1" fmla="*/ 33849 h 1550269"/>
              <a:gd name="connsiteX2" fmla="*/ 2667831 w 3296008"/>
              <a:gd name="connsiteY2" fmla="*/ 289996 h 1550269"/>
              <a:gd name="connsiteX3" fmla="*/ 2927884 w 3296008"/>
              <a:gd name="connsiteY3" fmla="*/ 56917 h 1550269"/>
              <a:gd name="connsiteX4" fmla="*/ 3182020 w 3296008"/>
              <a:gd name="connsiteY4" fmla="*/ 642066 h 1550269"/>
              <a:gd name="connsiteX5" fmla="*/ 3265642 w 3296008"/>
              <a:gd name="connsiteY5" fmla="*/ 1011042 h 1550269"/>
              <a:gd name="connsiteX6" fmla="*/ 2677230 w 3296008"/>
              <a:gd name="connsiteY6" fmla="*/ 747927 h 1550269"/>
              <a:gd name="connsiteX7" fmla="*/ 2116721 w 3296008"/>
              <a:gd name="connsiteY7" fmla="*/ 749934 h 1550269"/>
              <a:gd name="connsiteX8" fmla="*/ 2481180 w 3296008"/>
              <a:gd name="connsiteY8" fmla="*/ 431135 h 1550269"/>
              <a:gd name="connsiteX9" fmla="*/ 704179 w 3296008"/>
              <a:gd name="connsiteY9" fmla="*/ 260957 h 1550269"/>
              <a:gd name="connsiteX10" fmla="*/ 612623 w 3296008"/>
              <a:gd name="connsiteY10" fmla="*/ 1544318 h 1550269"/>
              <a:gd name="connsiteX11" fmla="*/ 393963 w 3296008"/>
              <a:gd name="connsiteY11" fmla="*/ 1275961 h 1550269"/>
              <a:gd name="connsiteX12" fmla="*/ 6336 w 3296008"/>
              <a:gd name="connsiteY12" fmla="*/ 1196448 h 1550269"/>
              <a:gd name="connsiteX0" fmla="*/ 6336 w 3296008"/>
              <a:gd name="connsiteY0" fmla="*/ 1196448 h 1550269"/>
              <a:gd name="connsiteX1" fmla="*/ 735913 w 3296008"/>
              <a:gd name="connsiteY1" fmla="*/ 33849 h 1550269"/>
              <a:gd name="connsiteX2" fmla="*/ 2667831 w 3296008"/>
              <a:gd name="connsiteY2" fmla="*/ 289996 h 1550269"/>
              <a:gd name="connsiteX3" fmla="*/ 2927884 w 3296008"/>
              <a:gd name="connsiteY3" fmla="*/ 56917 h 1550269"/>
              <a:gd name="connsiteX4" fmla="*/ 3182020 w 3296008"/>
              <a:gd name="connsiteY4" fmla="*/ 642066 h 1550269"/>
              <a:gd name="connsiteX5" fmla="*/ 3265642 w 3296008"/>
              <a:gd name="connsiteY5" fmla="*/ 1011042 h 1550269"/>
              <a:gd name="connsiteX6" fmla="*/ 2677230 w 3296008"/>
              <a:gd name="connsiteY6" fmla="*/ 747927 h 1550269"/>
              <a:gd name="connsiteX7" fmla="*/ 2330091 w 3296008"/>
              <a:gd name="connsiteY7" fmla="*/ 711173 h 1550269"/>
              <a:gd name="connsiteX8" fmla="*/ 2481180 w 3296008"/>
              <a:gd name="connsiteY8" fmla="*/ 431135 h 1550269"/>
              <a:gd name="connsiteX9" fmla="*/ 704179 w 3296008"/>
              <a:gd name="connsiteY9" fmla="*/ 260957 h 1550269"/>
              <a:gd name="connsiteX10" fmla="*/ 612623 w 3296008"/>
              <a:gd name="connsiteY10" fmla="*/ 1544318 h 1550269"/>
              <a:gd name="connsiteX11" fmla="*/ 393963 w 3296008"/>
              <a:gd name="connsiteY11" fmla="*/ 1275961 h 1550269"/>
              <a:gd name="connsiteX12" fmla="*/ 6336 w 3296008"/>
              <a:gd name="connsiteY12" fmla="*/ 1196448 h 1550269"/>
              <a:gd name="connsiteX0" fmla="*/ 6050 w 3295722"/>
              <a:gd name="connsiteY0" fmla="*/ 1196448 h 1445852"/>
              <a:gd name="connsiteX1" fmla="*/ 735627 w 3295722"/>
              <a:gd name="connsiteY1" fmla="*/ 33849 h 1445852"/>
              <a:gd name="connsiteX2" fmla="*/ 2667545 w 3295722"/>
              <a:gd name="connsiteY2" fmla="*/ 289996 h 1445852"/>
              <a:gd name="connsiteX3" fmla="*/ 2927598 w 3295722"/>
              <a:gd name="connsiteY3" fmla="*/ 56917 h 1445852"/>
              <a:gd name="connsiteX4" fmla="*/ 3181734 w 3295722"/>
              <a:gd name="connsiteY4" fmla="*/ 642066 h 1445852"/>
              <a:gd name="connsiteX5" fmla="*/ 3265356 w 3295722"/>
              <a:gd name="connsiteY5" fmla="*/ 1011042 h 1445852"/>
              <a:gd name="connsiteX6" fmla="*/ 2676944 w 3295722"/>
              <a:gd name="connsiteY6" fmla="*/ 747927 h 1445852"/>
              <a:gd name="connsiteX7" fmla="*/ 2329805 w 3295722"/>
              <a:gd name="connsiteY7" fmla="*/ 711173 h 1445852"/>
              <a:gd name="connsiteX8" fmla="*/ 2480894 w 3295722"/>
              <a:gd name="connsiteY8" fmla="*/ 431135 h 1445852"/>
              <a:gd name="connsiteX9" fmla="*/ 703893 w 3295722"/>
              <a:gd name="connsiteY9" fmla="*/ 260957 h 1445852"/>
              <a:gd name="connsiteX10" fmla="*/ 499507 w 3295722"/>
              <a:gd name="connsiteY10" fmla="*/ 1437344 h 1445852"/>
              <a:gd name="connsiteX11" fmla="*/ 393677 w 3295722"/>
              <a:gd name="connsiteY11" fmla="*/ 1275961 h 1445852"/>
              <a:gd name="connsiteX12" fmla="*/ 6050 w 3295722"/>
              <a:gd name="connsiteY12" fmla="*/ 1196448 h 1445852"/>
              <a:gd name="connsiteX0" fmla="*/ 2472 w 3991442"/>
              <a:gd name="connsiteY0" fmla="*/ 891437 h 1433064"/>
              <a:gd name="connsiteX1" fmla="*/ 1431347 w 3991442"/>
              <a:gd name="connsiteY1" fmla="*/ 18661 h 1433064"/>
              <a:gd name="connsiteX2" fmla="*/ 3363265 w 3991442"/>
              <a:gd name="connsiteY2" fmla="*/ 274808 h 1433064"/>
              <a:gd name="connsiteX3" fmla="*/ 3623318 w 3991442"/>
              <a:gd name="connsiteY3" fmla="*/ 41729 h 1433064"/>
              <a:gd name="connsiteX4" fmla="*/ 3877454 w 3991442"/>
              <a:gd name="connsiteY4" fmla="*/ 626878 h 1433064"/>
              <a:gd name="connsiteX5" fmla="*/ 3961076 w 3991442"/>
              <a:gd name="connsiteY5" fmla="*/ 995854 h 1433064"/>
              <a:gd name="connsiteX6" fmla="*/ 3372664 w 3991442"/>
              <a:gd name="connsiteY6" fmla="*/ 732739 h 1433064"/>
              <a:gd name="connsiteX7" fmla="*/ 3025525 w 3991442"/>
              <a:gd name="connsiteY7" fmla="*/ 695985 h 1433064"/>
              <a:gd name="connsiteX8" fmla="*/ 3176614 w 3991442"/>
              <a:gd name="connsiteY8" fmla="*/ 415947 h 1433064"/>
              <a:gd name="connsiteX9" fmla="*/ 1399613 w 3991442"/>
              <a:gd name="connsiteY9" fmla="*/ 245769 h 1433064"/>
              <a:gd name="connsiteX10" fmla="*/ 1195227 w 3991442"/>
              <a:gd name="connsiteY10" fmla="*/ 1422156 h 1433064"/>
              <a:gd name="connsiteX11" fmla="*/ 1089397 w 3991442"/>
              <a:gd name="connsiteY11" fmla="*/ 1260773 h 1433064"/>
              <a:gd name="connsiteX12" fmla="*/ 2472 w 3991442"/>
              <a:gd name="connsiteY12" fmla="*/ 891437 h 1433064"/>
              <a:gd name="connsiteX0" fmla="*/ 35873 w 4024843"/>
              <a:gd name="connsiteY0" fmla="*/ 891437 h 1425262"/>
              <a:gd name="connsiteX1" fmla="*/ 1464748 w 4024843"/>
              <a:gd name="connsiteY1" fmla="*/ 18661 h 1425262"/>
              <a:gd name="connsiteX2" fmla="*/ 3396666 w 4024843"/>
              <a:gd name="connsiteY2" fmla="*/ 274808 h 1425262"/>
              <a:gd name="connsiteX3" fmla="*/ 3656719 w 4024843"/>
              <a:gd name="connsiteY3" fmla="*/ 41729 h 1425262"/>
              <a:gd name="connsiteX4" fmla="*/ 3910855 w 4024843"/>
              <a:gd name="connsiteY4" fmla="*/ 626878 h 1425262"/>
              <a:gd name="connsiteX5" fmla="*/ 3994477 w 4024843"/>
              <a:gd name="connsiteY5" fmla="*/ 995854 h 1425262"/>
              <a:gd name="connsiteX6" fmla="*/ 3406065 w 4024843"/>
              <a:gd name="connsiteY6" fmla="*/ 732739 h 1425262"/>
              <a:gd name="connsiteX7" fmla="*/ 3058926 w 4024843"/>
              <a:gd name="connsiteY7" fmla="*/ 695985 h 1425262"/>
              <a:gd name="connsiteX8" fmla="*/ 3210015 w 4024843"/>
              <a:gd name="connsiteY8" fmla="*/ 415947 h 1425262"/>
              <a:gd name="connsiteX9" fmla="*/ 1433014 w 4024843"/>
              <a:gd name="connsiteY9" fmla="*/ 245769 h 1425262"/>
              <a:gd name="connsiteX10" fmla="*/ 1228628 w 4024843"/>
              <a:gd name="connsiteY10" fmla="*/ 1422156 h 1425262"/>
              <a:gd name="connsiteX11" fmla="*/ 496871 w 4024843"/>
              <a:gd name="connsiteY11" fmla="*/ 858085 h 1425262"/>
              <a:gd name="connsiteX12" fmla="*/ 35873 w 4024843"/>
              <a:gd name="connsiteY12" fmla="*/ 891437 h 1425262"/>
              <a:gd name="connsiteX0" fmla="*/ 29684 w 4018654"/>
              <a:gd name="connsiteY0" fmla="*/ 891437 h 1048161"/>
              <a:gd name="connsiteX1" fmla="*/ 1458559 w 4018654"/>
              <a:gd name="connsiteY1" fmla="*/ 18661 h 1048161"/>
              <a:gd name="connsiteX2" fmla="*/ 3390477 w 4018654"/>
              <a:gd name="connsiteY2" fmla="*/ 274808 h 1048161"/>
              <a:gd name="connsiteX3" fmla="*/ 3650530 w 4018654"/>
              <a:gd name="connsiteY3" fmla="*/ 41729 h 1048161"/>
              <a:gd name="connsiteX4" fmla="*/ 3904666 w 4018654"/>
              <a:gd name="connsiteY4" fmla="*/ 626878 h 1048161"/>
              <a:gd name="connsiteX5" fmla="*/ 3988288 w 4018654"/>
              <a:gd name="connsiteY5" fmla="*/ 995854 h 1048161"/>
              <a:gd name="connsiteX6" fmla="*/ 3399876 w 4018654"/>
              <a:gd name="connsiteY6" fmla="*/ 732739 h 1048161"/>
              <a:gd name="connsiteX7" fmla="*/ 3052737 w 4018654"/>
              <a:gd name="connsiteY7" fmla="*/ 695985 h 1048161"/>
              <a:gd name="connsiteX8" fmla="*/ 3203826 w 4018654"/>
              <a:gd name="connsiteY8" fmla="*/ 415947 h 1048161"/>
              <a:gd name="connsiteX9" fmla="*/ 1426825 w 4018654"/>
              <a:gd name="connsiteY9" fmla="*/ 245769 h 1048161"/>
              <a:gd name="connsiteX10" fmla="*/ 492627 w 4018654"/>
              <a:gd name="connsiteY10" fmla="*/ 1040926 h 1048161"/>
              <a:gd name="connsiteX11" fmla="*/ 490682 w 4018654"/>
              <a:gd name="connsiteY11" fmla="*/ 858085 h 1048161"/>
              <a:gd name="connsiteX12" fmla="*/ 29684 w 4018654"/>
              <a:gd name="connsiteY12" fmla="*/ 891437 h 1048161"/>
              <a:gd name="connsiteX0" fmla="*/ 53904 w 4042874"/>
              <a:gd name="connsiteY0" fmla="*/ 891437 h 1048754"/>
              <a:gd name="connsiteX1" fmla="*/ 1482779 w 4042874"/>
              <a:gd name="connsiteY1" fmla="*/ 18661 h 1048754"/>
              <a:gd name="connsiteX2" fmla="*/ 3414697 w 4042874"/>
              <a:gd name="connsiteY2" fmla="*/ 274808 h 1048754"/>
              <a:gd name="connsiteX3" fmla="*/ 3674750 w 4042874"/>
              <a:gd name="connsiteY3" fmla="*/ 41729 h 1048754"/>
              <a:gd name="connsiteX4" fmla="*/ 3928886 w 4042874"/>
              <a:gd name="connsiteY4" fmla="*/ 626878 h 1048754"/>
              <a:gd name="connsiteX5" fmla="*/ 4012508 w 4042874"/>
              <a:gd name="connsiteY5" fmla="*/ 995854 h 1048754"/>
              <a:gd name="connsiteX6" fmla="*/ 3424096 w 4042874"/>
              <a:gd name="connsiteY6" fmla="*/ 732739 h 1048754"/>
              <a:gd name="connsiteX7" fmla="*/ 3076957 w 4042874"/>
              <a:gd name="connsiteY7" fmla="*/ 695985 h 1048754"/>
              <a:gd name="connsiteX8" fmla="*/ 3228046 w 4042874"/>
              <a:gd name="connsiteY8" fmla="*/ 415947 h 1048754"/>
              <a:gd name="connsiteX9" fmla="*/ 1451045 w 4042874"/>
              <a:gd name="connsiteY9" fmla="*/ 245769 h 1048754"/>
              <a:gd name="connsiteX10" fmla="*/ 516847 w 4042874"/>
              <a:gd name="connsiteY10" fmla="*/ 1040926 h 1048754"/>
              <a:gd name="connsiteX11" fmla="*/ 321513 w 4042874"/>
              <a:gd name="connsiteY11" fmla="*/ 876319 h 1048754"/>
              <a:gd name="connsiteX12" fmla="*/ 53904 w 4042874"/>
              <a:gd name="connsiteY12" fmla="*/ 891437 h 1048754"/>
              <a:gd name="connsiteX0" fmla="*/ 53904 w 4042874"/>
              <a:gd name="connsiteY0" fmla="*/ 891437 h 1048754"/>
              <a:gd name="connsiteX1" fmla="*/ 1482779 w 4042874"/>
              <a:gd name="connsiteY1" fmla="*/ 18661 h 1048754"/>
              <a:gd name="connsiteX2" fmla="*/ 3414697 w 4042874"/>
              <a:gd name="connsiteY2" fmla="*/ 274808 h 1048754"/>
              <a:gd name="connsiteX3" fmla="*/ 3674750 w 4042874"/>
              <a:gd name="connsiteY3" fmla="*/ 41729 h 1048754"/>
              <a:gd name="connsiteX4" fmla="*/ 3928886 w 4042874"/>
              <a:gd name="connsiteY4" fmla="*/ 626878 h 1048754"/>
              <a:gd name="connsiteX5" fmla="*/ 4012508 w 4042874"/>
              <a:gd name="connsiteY5" fmla="*/ 995854 h 1048754"/>
              <a:gd name="connsiteX6" fmla="*/ 3424096 w 4042874"/>
              <a:gd name="connsiteY6" fmla="*/ 732739 h 1048754"/>
              <a:gd name="connsiteX7" fmla="*/ 3076957 w 4042874"/>
              <a:gd name="connsiteY7" fmla="*/ 695985 h 1048754"/>
              <a:gd name="connsiteX8" fmla="*/ 3228046 w 4042874"/>
              <a:gd name="connsiteY8" fmla="*/ 415947 h 1048754"/>
              <a:gd name="connsiteX9" fmla="*/ 1332635 w 4042874"/>
              <a:gd name="connsiteY9" fmla="*/ 226800 h 1048754"/>
              <a:gd name="connsiteX10" fmla="*/ 516847 w 4042874"/>
              <a:gd name="connsiteY10" fmla="*/ 1040926 h 1048754"/>
              <a:gd name="connsiteX11" fmla="*/ 321513 w 4042874"/>
              <a:gd name="connsiteY11" fmla="*/ 876319 h 1048754"/>
              <a:gd name="connsiteX12" fmla="*/ 53904 w 4042874"/>
              <a:gd name="connsiteY12" fmla="*/ 891437 h 1048754"/>
              <a:gd name="connsiteX0" fmla="*/ 53904 w 4046487"/>
              <a:gd name="connsiteY0" fmla="*/ 926219 h 1083536"/>
              <a:gd name="connsiteX1" fmla="*/ 1482779 w 4046487"/>
              <a:gd name="connsiteY1" fmla="*/ 53443 h 1083536"/>
              <a:gd name="connsiteX2" fmla="*/ 3414697 w 4046487"/>
              <a:gd name="connsiteY2" fmla="*/ 309590 h 1083536"/>
              <a:gd name="connsiteX3" fmla="*/ 3540351 w 4046487"/>
              <a:gd name="connsiteY3" fmla="*/ 6562 h 1083536"/>
              <a:gd name="connsiteX4" fmla="*/ 3928886 w 4046487"/>
              <a:gd name="connsiteY4" fmla="*/ 661660 h 1083536"/>
              <a:gd name="connsiteX5" fmla="*/ 4012508 w 4046487"/>
              <a:gd name="connsiteY5" fmla="*/ 1030636 h 1083536"/>
              <a:gd name="connsiteX6" fmla="*/ 3424096 w 4046487"/>
              <a:gd name="connsiteY6" fmla="*/ 767521 h 1083536"/>
              <a:gd name="connsiteX7" fmla="*/ 3076957 w 4046487"/>
              <a:gd name="connsiteY7" fmla="*/ 730767 h 1083536"/>
              <a:gd name="connsiteX8" fmla="*/ 3228046 w 4046487"/>
              <a:gd name="connsiteY8" fmla="*/ 450729 h 1083536"/>
              <a:gd name="connsiteX9" fmla="*/ 1332635 w 4046487"/>
              <a:gd name="connsiteY9" fmla="*/ 261582 h 1083536"/>
              <a:gd name="connsiteX10" fmla="*/ 516847 w 4046487"/>
              <a:gd name="connsiteY10" fmla="*/ 1075708 h 1083536"/>
              <a:gd name="connsiteX11" fmla="*/ 321513 w 4046487"/>
              <a:gd name="connsiteY11" fmla="*/ 911101 h 1083536"/>
              <a:gd name="connsiteX12" fmla="*/ 53904 w 4046487"/>
              <a:gd name="connsiteY12" fmla="*/ 926219 h 1083536"/>
              <a:gd name="connsiteX0" fmla="*/ 53904 w 4021735"/>
              <a:gd name="connsiteY0" fmla="*/ 923947 h 1081264"/>
              <a:gd name="connsiteX1" fmla="*/ 1482779 w 4021735"/>
              <a:gd name="connsiteY1" fmla="*/ 51171 h 1081264"/>
              <a:gd name="connsiteX2" fmla="*/ 3414697 w 4021735"/>
              <a:gd name="connsiteY2" fmla="*/ 307318 h 1081264"/>
              <a:gd name="connsiteX3" fmla="*/ 3540351 w 4021735"/>
              <a:gd name="connsiteY3" fmla="*/ 4290 h 1081264"/>
              <a:gd name="connsiteX4" fmla="*/ 3767048 w 4021735"/>
              <a:gd name="connsiteY4" fmla="*/ 584250 h 1081264"/>
              <a:gd name="connsiteX5" fmla="*/ 4012508 w 4021735"/>
              <a:gd name="connsiteY5" fmla="*/ 1028364 h 1081264"/>
              <a:gd name="connsiteX6" fmla="*/ 3424096 w 4021735"/>
              <a:gd name="connsiteY6" fmla="*/ 765249 h 1081264"/>
              <a:gd name="connsiteX7" fmla="*/ 3076957 w 4021735"/>
              <a:gd name="connsiteY7" fmla="*/ 728495 h 1081264"/>
              <a:gd name="connsiteX8" fmla="*/ 3228046 w 4021735"/>
              <a:gd name="connsiteY8" fmla="*/ 448457 h 1081264"/>
              <a:gd name="connsiteX9" fmla="*/ 1332635 w 4021735"/>
              <a:gd name="connsiteY9" fmla="*/ 259310 h 1081264"/>
              <a:gd name="connsiteX10" fmla="*/ 516847 w 4021735"/>
              <a:gd name="connsiteY10" fmla="*/ 1073436 h 1081264"/>
              <a:gd name="connsiteX11" fmla="*/ 321513 w 4021735"/>
              <a:gd name="connsiteY11" fmla="*/ 908829 h 1081264"/>
              <a:gd name="connsiteX12" fmla="*/ 53904 w 4021735"/>
              <a:gd name="connsiteY12" fmla="*/ 923947 h 1081264"/>
              <a:gd name="connsiteX0" fmla="*/ 53904 w 4021390"/>
              <a:gd name="connsiteY0" fmla="*/ 891537 h 1048854"/>
              <a:gd name="connsiteX1" fmla="*/ 1482779 w 4021390"/>
              <a:gd name="connsiteY1" fmla="*/ 18761 h 1048854"/>
              <a:gd name="connsiteX2" fmla="*/ 3414697 w 4021390"/>
              <a:gd name="connsiteY2" fmla="*/ 274908 h 1048854"/>
              <a:gd name="connsiteX3" fmla="*/ 3605495 w 4021390"/>
              <a:gd name="connsiteY3" fmla="*/ 56134 h 1048854"/>
              <a:gd name="connsiteX4" fmla="*/ 3767048 w 4021390"/>
              <a:gd name="connsiteY4" fmla="*/ 551840 h 1048854"/>
              <a:gd name="connsiteX5" fmla="*/ 4012508 w 4021390"/>
              <a:gd name="connsiteY5" fmla="*/ 995954 h 1048854"/>
              <a:gd name="connsiteX6" fmla="*/ 3424096 w 4021390"/>
              <a:gd name="connsiteY6" fmla="*/ 732839 h 1048854"/>
              <a:gd name="connsiteX7" fmla="*/ 3076957 w 4021390"/>
              <a:gd name="connsiteY7" fmla="*/ 696085 h 1048854"/>
              <a:gd name="connsiteX8" fmla="*/ 3228046 w 4021390"/>
              <a:gd name="connsiteY8" fmla="*/ 416047 h 1048854"/>
              <a:gd name="connsiteX9" fmla="*/ 1332635 w 4021390"/>
              <a:gd name="connsiteY9" fmla="*/ 226900 h 1048854"/>
              <a:gd name="connsiteX10" fmla="*/ 516847 w 4021390"/>
              <a:gd name="connsiteY10" fmla="*/ 1041026 h 1048854"/>
              <a:gd name="connsiteX11" fmla="*/ 321513 w 4021390"/>
              <a:gd name="connsiteY11" fmla="*/ 876419 h 1048854"/>
              <a:gd name="connsiteX12" fmla="*/ 53904 w 4021390"/>
              <a:gd name="connsiteY12" fmla="*/ 891537 h 1048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21390" h="1048854">
                <a:moveTo>
                  <a:pt x="53904" y="891537"/>
                </a:moveTo>
                <a:cubicBezTo>
                  <a:pt x="247448" y="748594"/>
                  <a:pt x="922647" y="121533"/>
                  <a:pt x="1482779" y="18761"/>
                </a:cubicBezTo>
                <a:cubicBezTo>
                  <a:pt x="2042911" y="-84011"/>
                  <a:pt x="3060911" y="268679"/>
                  <a:pt x="3414697" y="274908"/>
                </a:cubicBezTo>
                <a:cubicBezTo>
                  <a:pt x="3768483" y="281137"/>
                  <a:pt x="3546770" y="9979"/>
                  <a:pt x="3605495" y="56134"/>
                </a:cubicBezTo>
                <a:cubicBezTo>
                  <a:pt x="3664220" y="102289"/>
                  <a:pt x="3699213" y="395203"/>
                  <a:pt x="3767048" y="551840"/>
                </a:cubicBezTo>
                <a:cubicBezTo>
                  <a:pt x="3834883" y="708477"/>
                  <a:pt x="4069667" y="965788"/>
                  <a:pt x="4012508" y="995954"/>
                </a:cubicBezTo>
                <a:cubicBezTo>
                  <a:pt x="3955349" y="1026121"/>
                  <a:pt x="3580021" y="782817"/>
                  <a:pt x="3424096" y="732839"/>
                </a:cubicBezTo>
                <a:cubicBezTo>
                  <a:pt x="3268171" y="682861"/>
                  <a:pt x="3109632" y="748884"/>
                  <a:pt x="3076957" y="696085"/>
                </a:cubicBezTo>
                <a:cubicBezTo>
                  <a:pt x="3044282" y="643286"/>
                  <a:pt x="3518766" y="494244"/>
                  <a:pt x="3228046" y="416047"/>
                </a:cubicBezTo>
                <a:cubicBezTo>
                  <a:pt x="2937326" y="337850"/>
                  <a:pt x="1784502" y="122737"/>
                  <a:pt x="1332635" y="226900"/>
                </a:cubicBezTo>
                <a:cubicBezTo>
                  <a:pt x="880769" y="331063"/>
                  <a:pt x="679186" y="992987"/>
                  <a:pt x="516847" y="1041026"/>
                </a:cubicBezTo>
                <a:cubicBezTo>
                  <a:pt x="354508" y="1089065"/>
                  <a:pt x="398670" y="901334"/>
                  <a:pt x="321513" y="876419"/>
                </a:cubicBezTo>
                <a:cubicBezTo>
                  <a:pt x="244356" y="851504"/>
                  <a:pt x="-139640" y="1034480"/>
                  <a:pt x="53904" y="891537"/>
                </a:cubicBezTo>
                <a:close/>
              </a:path>
            </a:pathLst>
          </a:custGeom>
          <a:pattFill prst="dkHorz">
            <a:fgClr>
              <a:schemeClr val="accent6">
                <a:lumMod val="60000"/>
                <a:lumOff val="40000"/>
              </a:schemeClr>
            </a:fgClr>
            <a:bgClr>
              <a:schemeClr val="bg1"/>
            </a:bgClr>
          </a:pattFill>
          <a:ln>
            <a:solidFill>
              <a:srgbClr val="547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8" name="Immagine 27">
            <a:extLst>
              <a:ext uri="{FF2B5EF4-FFF2-40B4-BE49-F238E27FC236}">
                <a16:creationId xmlns:a16="http://schemas.microsoft.com/office/drawing/2014/main" id="{6873A4E4-210C-3744-B87B-D205F81A3FB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133078" y="-63795"/>
            <a:ext cx="120109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146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EC4F1833-4D52-9641-9C77-7DF161ECDB64}"/>
              </a:ext>
            </a:extLst>
          </p:cNvPr>
          <p:cNvSpPr/>
          <p:nvPr/>
        </p:nvSpPr>
        <p:spPr>
          <a:xfrm>
            <a:off x="178752" y="62234"/>
            <a:ext cx="2919011" cy="970866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1400" b="1" dirty="0">
                <a:solidFill>
                  <a:srgbClr val="FFFFFF"/>
                </a:solidFill>
              </a:rPr>
              <a:t>Plasma Modelling: confinement and heating</a:t>
            </a:r>
          </a:p>
        </p:txBody>
      </p:sp>
      <p:sp>
        <p:nvSpPr>
          <p:cNvPr id="7" name="Freccia giù 6">
            <a:extLst>
              <a:ext uri="{FF2B5EF4-FFF2-40B4-BE49-F238E27FC236}">
                <a16:creationId xmlns:a16="http://schemas.microsoft.com/office/drawing/2014/main" id="{00ADDE19-357D-794D-8B62-18E9EAA17B94}"/>
              </a:ext>
            </a:extLst>
          </p:cNvPr>
          <p:cNvSpPr/>
          <p:nvPr/>
        </p:nvSpPr>
        <p:spPr>
          <a:xfrm>
            <a:off x="85122" y="1535369"/>
            <a:ext cx="233375" cy="5091462"/>
          </a:xfrm>
          <a:prstGeom prst="downArrow">
            <a:avLst>
              <a:gd name="adj1" fmla="val 50000"/>
              <a:gd name="adj2" fmla="val 100495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3000">
                <a:schemeClr val="accent6">
                  <a:lumMod val="40000"/>
                  <a:lumOff val="60000"/>
                </a:schemeClr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09D9BCCF-6ECC-D040-867B-F5191B775EF7}"/>
              </a:ext>
            </a:extLst>
          </p:cNvPr>
          <p:cNvSpPr/>
          <p:nvPr/>
        </p:nvSpPr>
        <p:spPr>
          <a:xfrm>
            <a:off x="85120" y="2224057"/>
            <a:ext cx="233377" cy="23630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E11E5CA3-5346-9B47-AE16-D3FFE6146B25}"/>
              </a:ext>
            </a:extLst>
          </p:cNvPr>
          <p:cNvSpPr/>
          <p:nvPr/>
        </p:nvSpPr>
        <p:spPr>
          <a:xfrm>
            <a:off x="85121" y="3192695"/>
            <a:ext cx="233377" cy="23630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07DC7903-1EB2-AA49-B167-BA84B65AC4EB}"/>
              </a:ext>
            </a:extLst>
          </p:cNvPr>
          <p:cNvSpPr/>
          <p:nvPr/>
        </p:nvSpPr>
        <p:spPr>
          <a:xfrm>
            <a:off x="85120" y="4251549"/>
            <a:ext cx="233377" cy="23630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4504E92A-D1A6-0543-8470-F7FD156B549C}"/>
              </a:ext>
            </a:extLst>
          </p:cNvPr>
          <p:cNvSpPr/>
          <p:nvPr/>
        </p:nvSpPr>
        <p:spPr>
          <a:xfrm>
            <a:off x="87641" y="5358687"/>
            <a:ext cx="233377" cy="23630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45A1536-8BDD-C045-B6EB-8E965E519C6F}"/>
              </a:ext>
            </a:extLst>
          </p:cNvPr>
          <p:cNvSpPr txBox="1"/>
          <p:nvPr/>
        </p:nvSpPr>
        <p:spPr>
          <a:xfrm>
            <a:off x="301675" y="2221275"/>
            <a:ext cx="1202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2012-2013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865966A-3D92-9D4C-BFFE-5F1D7F29A9A2}"/>
              </a:ext>
            </a:extLst>
          </p:cNvPr>
          <p:cNvSpPr txBox="1"/>
          <p:nvPr/>
        </p:nvSpPr>
        <p:spPr>
          <a:xfrm>
            <a:off x="335319" y="3172347"/>
            <a:ext cx="1202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bg1">
                    <a:lumMod val="75000"/>
                  </a:schemeClr>
                </a:solidFill>
              </a:rPr>
              <a:t>2014-2016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346EAF0-021D-404E-B4E0-C5F8F2184A67}"/>
              </a:ext>
            </a:extLst>
          </p:cNvPr>
          <p:cNvSpPr txBox="1"/>
          <p:nvPr/>
        </p:nvSpPr>
        <p:spPr>
          <a:xfrm>
            <a:off x="318497" y="4222318"/>
            <a:ext cx="1202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bg1">
                    <a:lumMod val="75000"/>
                  </a:schemeClr>
                </a:solidFill>
              </a:rPr>
              <a:t>2017-2020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1A4F266-4B5A-A944-AC98-1E30F5CD882A}"/>
              </a:ext>
            </a:extLst>
          </p:cNvPr>
          <p:cNvSpPr txBox="1"/>
          <p:nvPr/>
        </p:nvSpPr>
        <p:spPr>
          <a:xfrm>
            <a:off x="318497" y="5338339"/>
            <a:ext cx="1202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bg1">
                    <a:lumMod val="75000"/>
                  </a:schemeClr>
                </a:solidFill>
              </a:rPr>
              <a:t>2020 - …</a:t>
            </a: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FBC6C3F6-B0C3-6146-8DCA-8A25FB0DA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867558"/>
            <a:ext cx="6151449" cy="3947818"/>
          </a:xfrm>
          <a:prstGeom prst="rect">
            <a:avLst/>
          </a:prstGeom>
        </p:spPr>
      </p:pic>
      <p:sp>
        <p:nvSpPr>
          <p:cNvPr id="28" name="Ovale 27">
            <a:extLst>
              <a:ext uri="{FF2B5EF4-FFF2-40B4-BE49-F238E27FC236}">
                <a16:creationId xmlns:a16="http://schemas.microsoft.com/office/drawing/2014/main" id="{DC01A4E3-DD91-1641-9B5A-E57E2DE5E20A}"/>
              </a:ext>
            </a:extLst>
          </p:cNvPr>
          <p:cNvSpPr/>
          <p:nvPr/>
        </p:nvSpPr>
        <p:spPr>
          <a:xfrm>
            <a:off x="93531" y="1284448"/>
            <a:ext cx="233377" cy="23630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E3EC0D18-D7A9-BB48-9A32-0D0CF6A01C5E}"/>
              </a:ext>
            </a:extLst>
          </p:cNvPr>
          <p:cNvSpPr txBox="1"/>
          <p:nvPr/>
        </p:nvSpPr>
        <p:spPr>
          <a:xfrm>
            <a:off x="326908" y="1272019"/>
            <a:ext cx="1202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2006-2009</a:t>
            </a:r>
          </a:p>
        </p:txBody>
      </p:sp>
      <p:sp>
        <p:nvSpPr>
          <p:cNvPr id="32" name="Ovale 31">
            <a:extLst>
              <a:ext uri="{FF2B5EF4-FFF2-40B4-BE49-F238E27FC236}">
                <a16:creationId xmlns:a16="http://schemas.microsoft.com/office/drawing/2014/main" id="{C3B74450-98F1-094C-9F7A-347E6FBEF5C9}"/>
              </a:ext>
            </a:extLst>
          </p:cNvPr>
          <p:cNvSpPr/>
          <p:nvPr/>
        </p:nvSpPr>
        <p:spPr>
          <a:xfrm>
            <a:off x="81392" y="1734175"/>
            <a:ext cx="233377" cy="23630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7F650EB8-B6DF-F443-A88D-2D26DBD5DEFF}"/>
              </a:ext>
            </a:extLst>
          </p:cNvPr>
          <p:cNvSpPr txBox="1"/>
          <p:nvPr/>
        </p:nvSpPr>
        <p:spPr>
          <a:xfrm>
            <a:off x="326908" y="1726351"/>
            <a:ext cx="1202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2011</a:t>
            </a: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E6464F29-D1A9-E74D-96AE-41C7980202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2981" y="2186685"/>
            <a:ext cx="5609284" cy="3682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D3CB46E0-B510-4B4B-867A-B658C30528AC}"/>
              </a:ext>
            </a:extLst>
          </p:cNvPr>
          <p:cNvSpPr/>
          <p:nvPr/>
        </p:nvSpPr>
        <p:spPr>
          <a:xfrm>
            <a:off x="6883798" y="5469937"/>
            <a:ext cx="52205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200" dirty="0">
                <a:latin typeface="Arial" panose="020B0604020202020204" pitchFamily="34" charset="0"/>
              </a:rPr>
              <a:t>L Celona, et al, </a:t>
            </a:r>
            <a:r>
              <a:rPr lang="it-IT" sz="1200" dirty="0">
                <a:solidFill>
                  <a:srgbClr val="2E29FD"/>
                </a:solidFill>
                <a:latin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Observations of the frequency tuning effect in the  CAPRICE ion source</a:t>
            </a:r>
            <a:r>
              <a:rPr lang="it-IT" sz="1200" dirty="0">
                <a:solidFill>
                  <a:srgbClr val="2E29FD"/>
                </a:solidFill>
                <a:latin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</a:rPr>
              <a:t>Review</a:t>
            </a:r>
            <a:r>
              <a:rPr lang="it-IT" sz="1200" dirty="0">
                <a:latin typeface="Arial" panose="020B0604020202020204" pitchFamily="34" charset="0"/>
              </a:rPr>
              <a:t> of </a:t>
            </a:r>
            <a:r>
              <a:rPr lang="it-IT" sz="1200" dirty="0" err="1">
                <a:latin typeface="Arial" panose="020B0604020202020204" pitchFamily="34" charset="0"/>
              </a:rPr>
              <a:t>Scientific</a:t>
            </a:r>
            <a:r>
              <a:rPr lang="it-IT" sz="1200" dirty="0">
                <a:latin typeface="Arial" panose="020B0604020202020204" pitchFamily="34" charset="0"/>
              </a:rPr>
              <a:t> Instruments 79 (2), 023305</a:t>
            </a:r>
            <a:endParaRPr lang="it-IT" sz="1200" b="0" i="0" u="none" strike="noStrike" dirty="0">
              <a:effectLst/>
              <a:latin typeface="Arial" panose="020B0604020202020204" pitchFamily="34" charset="0"/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B3C925E7-AA11-F141-8609-65427A96A7A1}"/>
              </a:ext>
            </a:extLst>
          </p:cNvPr>
          <p:cNvSpPr/>
          <p:nvPr/>
        </p:nvSpPr>
        <p:spPr>
          <a:xfrm>
            <a:off x="6896909" y="6083747"/>
            <a:ext cx="52205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200" dirty="0">
                <a:latin typeface="Arial" panose="020B0604020202020204" pitchFamily="34" charset="0"/>
              </a:rPr>
              <a:t>D Mascali, et al. </a:t>
            </a:r>
            <a:r>
              <a:rPr lang="it-IT" sz="1200" dirty="0">
                <a:solidFill>
                  <a:srgbClr val="2E29FD"/>
                </a:solidFill>
                <a:latin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Towards a better comprehension of plasma formation and heating in high performances electron cyclotron resonance ion sources</a:t>
            </a:r>
            <a:endParaRPr lang="it-IT" sz="1200" dirty="0">
              <a:solidFill>
                <a:srgbClr val="2E29FD"/>
              </a:solidFill>
              <a:latin typeface="Arial" panose="020B0604020202020204" pitchFamily="34" charset="0"/>
            </a:endParaRPr>
          </a:p>
          <a:p>
            <a:pPr algn="just"/>
            <a:r>
              <a:rPr lang="it-IT" sz="1200" dirty="0" err="1">
                <a:solidFill>
                  <a:srgbClr val="777777"/>
                </a:solidFill>
                <a:latin typeface="Arial" panose="020B0604020202020204" pitchFamily="34" charset="0"/>
              </a:rPr>
              <a:t>Review</a:t>
            </a:r>
            <a:r>
              <a:rPr lang="it-IT" sz="1200" dirty="0">
                <a:solidFill>
                  <a:srgbClr val="777777"/>
                </a:solidFill>
                <a:latin typeface="Arial" panose="020B0604020202020204" pitchFamily="34" charset="0"/>
              </a:rPr>
              <a:t> of </a:t>
            </a:r>
            <a:r>
              <a:rPr lang="it-IT" sz="1200" dirty="0" err="1">
                <a:solidFill>
                  <a:srgbClr val="777777"/>
                </a:solidFill>
                <a:latin typeface="Arial" panose="020B0604020202020204" pitchFamily="34" charset="0"/>
              </a:rPr>
              <a:t>Scientific</a:t>
            </a:r>
            <a:r>
              <a:rPr lang="it-IT" sz="1200" dirty="0">
                <a:solidFill>
                  <a:srgbClr val="777777"/>
                </a:solidFill>
                <a:latin typeface="Arial" panose="020B0604020202020204" pitchFamily="34" charset="0"/>
              </a:rPr>
              <a:t> Instruments 83 (2), 02A336</a:t>
            </a:r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EF3C6EB1-B047-B645-BB35-A5D658DB9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11418" y="160226"/>
            <a:ext cx="1399358" cy="70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84043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usione, Martin (Unipd): esperimento DTT in funzione nel 2026">
            <a:extLst>
              <a:ext uri="{FF2B5EF4-FFF2-40B4-BE49-F238E27FC236}">
                <a16:creationId xmlns:a16="http://schemas.microsoft.com/office/drawing/2014/main" id="{34EE7104-25DD-184C-B585-41B0B6904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411" y="229253"/>
            <a:ext cx="3569646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Alessandro Lampasi - ENEA">
            <a:extLst>
              <a:ext uri="{FF2B5EF4-FFF2-40B4-BE49-F238E27FC236}">
                <a16:creationId xmlns:a16="http://schemas.microsoft.com/office/drawing/2014/main" id="{D5FF90C5-43C1-D049-9D83-8E9E259DB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3220" y="2002280"/>
            <a:ext cx="1138798" cy="85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87413411-0CBF-A14D-8310-B9CF8F9F50BF}"/>
              </a:ext>
            </a:extLst>
          </p:cNvPr>
          <p:cNvSpPr/>
          <p:nvPr/>
        </p:nvSpPr>
        <p:spPr>
          <a:xfrm>
            <a:off x="3882683" y="16311"/>
            <a:ext cx="81139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3600" b="1" dirty="0">
                <a:solidFill>
                  <a:srgbClr val="2E29FD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INFN-DTT @ LNS</a:t>
            </a:r>
            <a:endParaRPr kumimoji="0" lang="en-AU" sz="3600" b="1" i="0" u="none" strike="noStrike" kern="1200" cap="none" spc="0" normalizeH="0" baseline="0" noProof="0" dirty="0">
              <a:ln>
                <a:noFill/>
              </a:ln>
              <a:solidFill>
                <a:srgbClr val="2E29F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08E79B0-02EB-CF4F-B5FC-A67124FDE7EE}"/>
              </a:ext>
            </a:extLst>
          </p:cNvPr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215" y="396560"/>
            <a:ext cx="4572000" cy="4048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5B68EF7D-42ED-AE40-A2FA-9D4A49DECAA4}"/>
              </a:ext>
            </a:extLst>
          </p:cNvPr>
          <p:cNvSpPr/>
          <p:nvPr/>
        </p:nvSpPr>
        <p:spPr>
          <a:xfrm>
            <a:off x="9056370" y="30481"/>
            <a:ext cx="2729131" cy="1018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400"/>
              </a:spcAft>
            </a:pP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Sub-task:</a:t>
            </a:r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400"/>
              </a:spcAft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ICH Antenna Conceptual Design </a:t>
            </a:r>
            <a:endParaRPr lang="it-IT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69FD1489-F2E9-EF46-B41B-16237138B3CB}"/>
              </a:ext>
            </a:extLst>
          </p:cNvPr>
          <p:cNvPicPr/>
          <p:nvPr/>
        </p:nvPicPr>
        <p:blipFill rotWithShape="1"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28" t="9931" r="13827" b="3996"/>
          <a:stretch/>
        </p:blipFill>
        <p:spPr bwMode="auto">
          <a:xfrm>
            <a:off x="195411" y="3061434"/>
            <a:ext cx="1816269" cy="32289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C110C909-B05F-E847-AEB9-DA01790A12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7820" y="2908245"/>
            <a:ext cx="4538729" cy="3330892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E257842D-C77D-C446-8AD3-53A005A2F9BF}"/>
              </a:ext>
            </a:extLst>
          </p:cNvPr>
          <p:cNvSpPr/>
          <p:nvPr/>
        </p:nvSpPr>
        <p:spPr>
          <a:xfrm>
            <a:off x="2148398" y="6156690"/>
            <a:ext cx="6096000" cy="72173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400"/>
              </a:spcAft>
            </a:pP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Sub-task:</a:t>
            </a:r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400"/>
              </a:spcAft>
            </a:pP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Interferopolarimetry</a:t>
            </a:r>
            <a:endParaRPr lang="it-IT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8D7C8733-F68A-B44E-9371-D0775C35E6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42215" y="3884929"/>
            <a:ext cx="4699642" cy="2973071"/>
          </a:xfrm>
          <a:prstGeom prst="rect">
            <a:avLst/>
          </a:prstGeom>
        </p:spPr>
      </p:pic>
      <p:sp>
        <p:nvSpPr>
          <p:cNvPr id="32" name="Rettangolo 31">
            <a:extLst>
              <a:ext uri="{FF2B5EF4-FFF2-40B4-BE49-F238E27FC236}">
                <a16:creationId xmlns:a16="http://schemas.microsoft.com/office/drawing/2014/main" id="{7A49D281-5717-F248-B741-78DC41540068}"/>
              </a:ext>
            </a:extLst>
          </p:cNvPr>
          <p:cNvSpPr/>
          <p:nvPr/>
        </p:nvSpPr>
        <p:spPr>
          <a:xfrm>
            <a:off x="6706549" y="5809420"/>
            <a:ext cx="2729131" cy="1018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400"/>
              </a:spcAft>
            </a:pP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Sub-task:</a:t>
            </a:r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400"/>
              </a:spcAft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Soft X-ray diagnostics (imaging and tomography)</a:t>
            </a:r>
            <a:endParaRPr lang="it-IT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D29F39A1-0B19-D242-90FF-407B47F1D016}"/>
              </a:ext>
            </a:extLst>
          </p:cNvPr>
          <p:cNvSpPr txBox="1"/>
          <p:nvPr/>
        </p:nvSpPr>
        <p:spPr>
          <a:xfrm>
            <a:off x="4032018" y="1020860"/>
            <a:ext cx="3474720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2E29FD"/>
                </a:solidFill>
              </a:rPr>
              <a:t>R&amp;D on plasma heating and diagnostics applied to </a:t>
            </a:r>
            <a:r>
              <a:rPr lang="en-GB" sz="1600" b="1" dirty="0">
                <a:solidFill>
                  <a:srgbClr val="009F4A"/>
                </a:solidFill>
              </a:rPr>
              <a:t>Ion Heating, </a:t>
            </a:r>
            <a:r>
              <a:rPr lang="en-GB" sz="1600" b="1" dirty="0" err="1">
                <a:solidFill>
                  <a:srgbClr val="009F4A"/>
                </a:solidFill>
              </a:rPr>
              <a:t>interferopolarimetry</a:t>
            </a:r>
            <a:r>
              <a:rPr lang="en-GB" sz="1600" b="1" dirty="0">
                <a:solidFill>
                  <a:srgbClr val="009F4A"/>
                </a:solidFill>
              </a:rPr>
              <a:t> and X-ray measurements in the </a:t>
            </a:r>
            <a:r>
              <a:rPr lang="en-GB" sz="1600" b="1" dirty="0">
                <a:highlight>
                  <a:srgbClr val="FFFF00"/>
                </a:highlight>
              </a:rPr>
              <a:t>Divertor Tokamak Test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26143C3C-760A-0049-82C9-F98CF1375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546" y="15442"/>
            <a:ext cx="1399358" cy="70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99786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C3ADC42D-E8FC-CA4D-8D22-3DFFC01B1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9648" y="2272"/>
            <a:ext cx="1016000" cy="365760"/>
          </a:xfrm>
          <a:prstGeom prst="rect">
            <a:avLst/>
          </a:prstGeom>
        </p:spPr>
        <p:txBody>
          <a:bodyPr vert="horz" anchor="b"/>
          <a:lstStyle>
            <a:defPPr>
              <a:defRPr lang="it-IT"/>
            </a:defPPr>
            <a:lvl1pPr marL="0" algn="r" defTabSz="914400" rtl="0" eaLnBrk="1" latinLnBrk="0" hangingPunct="1">
              <a:defRPr kumimoji="0"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5A1364-9D83-4D37-A282-5E5560CE45FB}" type="slidenum">
              <a:rPr lang="it-IT" smtClean="0"/>
              <a:pPr/>
              <a:t>41</a:t>
            </a:fld>
            <a:endParaRPr lang="it-IT"/>
          </a:p>
        </p:txBody>
      </p:sp>
      <p:pic>
        <p:nvPicPr>
          <p:cNvPr id="4" name="Immagine 3" descr="Immagine che contiene LEGO, giocattolo&#10;&#10;Descrizione generata automaticamente">
            <a:extLst>
              <a:ext uri="{FF2B5EF4-FFF2-40B4-BE49-F238E27FC236}">
                <a16:creationId xmlns:a16="http://schemas.microsoft.com/office/drawing/2014/main" id="{3E5B92AE-7D61-B143-9C38-247DF510AB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126" y="1110631"/>
            <a:ext cx="4647701" cy="431074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7100319-2A22-254B-87DF-2FF686A0A72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5284" y="686270"/>
            <a:ext cx="5301324" cy="3618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B6FA416-59D4-3E48-AD0A-994A08C8AF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27" y="4016828"/>
            <a:ext cx="3023588" cy="2723953"/>
          </a:xfrm>
          <a:prstGeom prst="rect">
            <a:avLst/>
          </a:prstGeom>
        </p:spPr>
      </p:pic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33F3566E-FDDD-3A49-A366-65C479C8EDBE}"/>
              </a:ext>
            </a:extLst>
          </p:cNvPr>
          <p:cNvCxnSpPr/>
          <p:nvPr/>
        </p:nvCxnSpPr>
        <p:spPr>
          <a:xfrm>
            <a:off x="3298371" y="3429000"/>
            <a:ext cx="1578456" cy="328204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587703B3-FD10-DC4A-B094-B5CF91D4A193}"/>
              </a:ext>
            </a:extLst>
          </p:cNvPr>
          <p:cNvCxnSpPr>
            <a:cxnSpLocks/>
          </p:cNvCxnSpPr>
          <p:nvPr/>
        </p:nvCxnSpPr>
        <p:spPr>
          <a:xfrm>
            <a:off x="3744658" y="1885071"/>
            <a:ext cx="4155757" cy="2131757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4" name="Immagine 13">
            <a:extLst>
              <a:ext uri="{FF2B5EF4-FFF2-40B4-BE49-F238E27FC236}">
                <a16:creationId xmlns:a16="http://schemas.microsoft.com/office/drawing/2014/main" id="{21BE4FE6-9354-514F-BDBC-33BE77DF9CA3}"/>
              </a:ext>
            </a:extLst>
          </p:cNvPr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2359" y="3671668"/>
            <a:ext cx="3364249" cy="3348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E516162-BD08-3749-AD4B-53EF4E11ED57}"/>
              </a:ext>
            </a:extLst>
          </p:cNvPr>
          <p:cNvSpPr txBox="1"/>
          <p:nvPr/>
        </p:nvSpPr>
        <p:spPr>
          <a:xfrm>
            <a:off x="435392" y="5747369"/>
            <a:ext cx="27200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2E29FD"/>
                </a:solidFill>
              </a:rPr>
              <a:t>Divertor Tokamak Test Design of the IC-Antenna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E52B25D6-68A7-2648-947A-0C2AA1EC2513}"/>
              </a:ext>
            </a:extLst>
          </p:cNvPr>
          <p:cNvSpPr/>
          <p:nvPr/>
        </p:nvSpPr>
        <p:spPr>
          <a:xfrm>
            <a:off x="3155443" y="39939"/>
            <a:ext cx="81139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3600" b="1" dirty="0">
                <a:solidFill>
                  <a:srgbClr val="2E29FD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INFN-DTT @ LNS: ICH-antenna</a:t>
            </a:r>
            <a:endParaRPr kumimoji="0" lang="en-AU" sz="3600" b="1" i="0" u="none" strike="noStrike" kern="1200" cap="none" spc="0" normalizeH="0" baseline="0" noProof="0" dirty="0">
              <a:ln>
                <a:noFill/>
              </a:ln>
              <a:solidFill>
                <a:srgbClr val="2E29F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2643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7">
            <a:extLst>
              <a:ext uri="{FF2B5EF4-FFF2-40B4-BE49-F238E27FC236}">
                <a16:creationId xmlns:a16="http://schemas.microsoft.com/office/drawing/2014/main" id="{44142861-84B0-6944-AAF7-CEB932DDA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2082" y="4936357"/>
            <a:ext cx="3531211" cy="1932289"/>
          </a:xfrm>
          <a:prstGeom prst="rect">
            <a:avLst/>
          </a:prstGeom>
        </p:spPr>
      </p:pic>
      <p:pic>
        <p:nvPicPr>
          <p:cNvPr id="30" name="Picture 10">
            <a:extLst>
              <a:ext uri="{FF2B5EF4-FFF2-40B4-BE49-F238E27FC236}">
                <a16:creationId xmlns:a16="http://schemas.microsoft.com/office/drawing/2014/main" id="{273F2F5D-D1E0-BF4B-BBAE-6EA726ADEB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626" b="-1"/>
          <a:stretch/>
        </p:blipFill>
        <p:spPr>
          <a:xfrm>
            <a:off x="8123293" y="4577451"/>
            <a:ext cx="2387056" cy="2195914"/>
          </a:xfrm>
          <a:prstGeom prst="rect">
            <a:avLst/>
          </a:prstGeom>
        </p:spPr>
      </p:pic>
      <p:pic>
        <p:nvPicPr>
          <p:cNvPr id="24" name="Picture 8">
            <a:extLst>
              <a:ext uri="{FF2B5EF4-FFF2-40B4-BE49-F238E27FC236}">
                <a16:creationId xmlns:a16="http://schemas.microsoft.com/office/drawing/2014/main" id="{944EF61F-D4C1-D548-925C-D3342740E16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3010664"/>
            <a:ext cx="3674843" cy="19939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E337E38-4AA0-44DF-B303-85B306FC7A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FBFFFF"/>
              </a:clrFrom>
              <a:clrTo>
                <a:srgbClr val="FB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6120" y="727295"/>
            <a:ext cx="3225185" cy="1890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12E49E-42C7-4422-BE2B-134CD5118D0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065039" y="-608999"/>
            <a:ext cx="8769350" cy="134461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2E29FD"/>
                </a:solidFill>
              </a:rPr>
              <a:t>New </a:t>
            </a:r>
            <a:r>
              <a:rPr lang="el-GR" dirty="0">
                <a:solidFill>
                  <a:srgbClr val="2E29FD"/>
                </a:solidFill>
              </a:rPr>
              <a:t>μ</a:t>
            </a:r>
            <a:r>
              <a:rPr lang="it-IT" dirty="0">
                <a:solidFill>
                  <a:srgbClr val="2E29FD"/>
                </a:solidFill>
              </a:rPr>
              <a:t>-</a:t>
            </a:r>
            <a:r>
              <a:rPr lang="it-IT" dirty="0" err="1">
                <a:solidFill>
                  <a:srgbClr val="2E29FD"/>
                </a:solidFill>
              </a:rPr>
              <a:t>waves</a:t>
            </a:r>
            <a:r>
              <a:rPr lang="it-IT" dirty="0">
                <a:solidFill>
                  <a:srgbClr val="2E29FD"/>
                </a:solidFill>
              </a:rPr>
              <a:t> </a:t>
            </a:r>
            <a:r>
              <a:rPr lang="it-IT" dirty="0" err="1">
                <a:solidFill>
                  <a:srgbClr val="2E29FD"/>
                </a:solidFill>
              </a:rPr>
              <a:t>resonators</a:t>
            </a:r>
            <a:r>
              <a:rPr lang="en-US" dirty="0">
                <a:solidFill>
                  <a:srgbClr val="2E29FD"/>
                </a:solidFill>
              </a:rPr>
              <a:t>: IRIS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E9E0FB-81F1-4049-9879-B270AEDC59C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779" b="94656" l="5556" r="89918">
                        <a14:foregroundMark x1="5761" y1="61450" x2="5761" y2="61450"/>
                        <a14:foregroundMark x1="13374" y1="95038" x2="13374" y2="95038"/>
                        <a14:foregroundMark x1="89095" y1="39313" x2="89095" y2="39313"/>
                        <a14:foregroundMark x1="89712" y1="39313" x2="89712" y2="39313"/>
                        <a14:foregroundMark x1="77572" y1="8779" x2="77572" y2="87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37" y="1520443"/>
            <a:ext cx="3377609" cy="1823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931D00-F1C4-4FA8-BE8F-1727BB25D2F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605" b="93156" l="4991" r="93346">
                        <a14:foregroundMark x1="4991" y1="49049" x2="4991" y2="49049"/>
                        <a14:foregroundMark x1="9612" y1="93156" x2="9612" y2="93156"/>
                        <a14:foregroundMark x1="91128" y1="53232" x2="91128" y2="53232"/>
                        <a14:foregroundMark x1="93346" y1="59316" x2="93346" y2="59316"/>
                        <a14:foregroundMark x1="87800" y1="7605" x2="87800" y2="76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8704" y="653492"/>
            <a:ext cx="3780390" cy="1859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E5918A-6AE6-474F-B2F1-365B609B283C}"/>
              </a:ext>
            </a:extLst>
          </p:cNvPr>
          <p:cNvSpPr txBox="1"/>
          <p:nvPr/>
        </p:nvSpPr>
        <p:spPr>
          <a:xfrm>
            <a:off x="425773" y="2003854"/>
            <a:ext cx="256161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Conventional (CAESAR@LNS) plasma chamber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5C2408-44C8-4FE7-B644-38FC96A01372}"/>
              </a:ext>
            </a:extLst>
          </p:cNvPr>
          <p:cNvSpPr txBox="1"/>
          <p:nvPr/>
        </p:nvSpPr>
        <p:spPr>
          <a:xfrm>
            <a:off x="3761214" y="850160"/>
            <a:ext cx="926856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IRIS 1.0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5611DF-B2CB-475F-AFE6-44D92158FD0C}"/>
              </a:ext>
            </a:extLst>
          </p:cNvPr>
          <p:cNvSpPr txBox="1"/>
          <p:nvPr/>
        </p:nvSpPr>
        <p:spPr>
          <a:xfrm>
            <a:off x="6661305" y="918669"/>
            <a:ext cx="1326004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IRIS refined</a:t>
            </a:r>
          </a:p>
        </p:txBody>
      </p:sp>
      <p:pic>
        <p:nvPicPr>
          <p:cNvPr id="12" name="Immagine 21">
            <a:extLst>
              <a:ext uri="{FF2B5EF4-FFF2-40B4-BE49-F238E27FC236}">
                <a16:creationId xmlns:a16="http://schemas.microsoft.com/office/drawing/2014/main" id="{9D568983-50C9-4693-9FA7-34C2995FBD8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5614" y="2670383"/>
            <a:ext cx="4572070" cy="2833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2F3C060-C52E-41FB-AD81-1BCE8D85306D}"/>
              </a:ext>
            </a:extLst>
          </p:cNvPr>
          <p:cNvSpPr txBox="1"/>
          <p:nvPr/>
        </p:nvSpPr>
        <p:spPr>
          <a:xfrm>
            <a:off x="4967747" y="3529779"/>
            <a:ext cx="2451278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IRIS with slotted twisted waveguide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21823B-9D8D-4DDB-81D7-0C5FB41EBD25}"/>
              </a:ext>
            </a:extLst>
          </p:cNvPr>
          <p:cNvSpPr txBox="1"/>
          <p:nvPr/>
        </p:nvSpPr>
        <p:spPr>
          <a:xfrm>
            <a:off x="8019426" y="3804767"/>
            <a:ext cx="4172574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microwave launching system with slotted/twisted waveguides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69CCB4DD-202C-4714-A095-27DE70962996}"/>
              </a:ext>
            </a:extLst>
          </p:cNvPr>
          <p:cNvSpPr/>
          <p:nvPr/>
        </p:nvSpPr>
        <p:spPr>
          <a:xfrm>
            <a:off x="3181700" y="1621444"/>
            <a:ext cx="412039" cy="293215"/>
          </a:xfrm>
          <a:prstGeom prst="rightArrow">
            <a:avLst/>
          </a:prstGeom>
          <a:solidFill>
            <a:srgbClr val="2E2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lus Sign 20">
            <a:extLst>
              <a:ext uri="{FF2B5EF4-FFF2-40B4-BE49-F238E27FC236}">
                <a16:creationId xmlns:a16="http://schemas.microsoft.com/office/drawing/2014/main" id="{B79467CA-7C9E-452D-885A-70BC89F2B8A6}"/>
              </a:ext>
            </a:extLst>
          </p:cNvPr>
          <p:cNvSpPr/>
          <p:nvPr/>
        </p:nvSpPr>
        <p:spPr>
          <a:xfrm>
            <a:off x="9865426" y="2350655"/>
            <a:ext cx="583194" cy="568012"/>
          </a:xfrm>
          <a:prstGeom prst="mathPlus">
            <a:avLst/>
          </a:prstGeom>
          <a:solidFill>
            <a:srgbClr val="2E2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13F28B9D-97C3-8043-A775-EA95D223E6B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89" t="8947" r="26401" b="6463"/>
          <a:stretch/>
        </p:blipFill>
        <p:spPr>
          <a:xfrm>
            <a:off x="356281" y="275667"/>
            <a:ext cx="961820" cy="1172367"/>
          </a:xfrm>
          <a:prstGeom prst="rect">
            <a:avLst/>
          </a:prstGeom>
          <a:ln>
            <a:noFill/>
          </a:ln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35AF1532-14D6-724F-A764-F121D4948941}"/>
              </a:ext>
            </a:extLst>
          </p:cNvPr>
          <p:cNvSpPr txBox="1"/>
          <p:nvPr/>
        </p:nvSpPr>
        <p:spPr>
          <a:xfrm>
            <a:off x="1250707" y="207877"/>
            <a:ext cx="12909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Innovative Resonator Ion </a:t>
            </a:r>
          </a:p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</a:t>
            </a:r>
          </a:p>
        </p:txBody>
      </p:sp>
      <p:sp>
        <p:nvSpPr>
          <p:cNvPr id="25" name="Arrow: Right 17">
            <a:extLst>
              <a:ext uri="{FF2B5EF4-FFF2-40B4-BE49-F238E27FC236}">
                <a16:creationId xmlns:a16="http://schemas.microsoft.com/office/drawing/2014/main" id="{ABC69166-0A73-B641-A33C-C554967BF0E6}"/>
              </a:ext>
            </a:extLst>
          </p:cNvPr>
          <p:cNvSpPr/>
          <p:nvPr/>
        </p:nvSpPr>
        <p:spPr>
          <a:xfrm>
            <a:off x="6986708" y="1590315"/>
            <a:ext cx="412039" cy="293215"/>
          </a:xfrm>
          <a:prstGeom prst="rightArrow">
            <a:avLst/>
          </a:prstGeom>
          <a:solidFill>
            <a:srgbClr val="2E2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Right 17">
            <a:extLst>
              <a:ext uri="{FF2B5EF4-FFF2-40B4-BE49-F238E27FC236}">
                <a16:creationId xmlns:a16="http://schemas.microsoft.com/office/drawing/2014/main" id="{2E2BD11D-8DF6-E84E-AB9A-C6A52A783758}"/>
              </a:ext>
            </a:extLst>
          </p:cNvPr>
          <p:cNvSpPr/>
          <p:nvPr/>
        </p:nvSpPr>
        <p:spPr>
          <a:xfrm rot="9789895">
            <a:off x="7677623" y="3340290"/>
            <a:ext cx="412039" cy="293215"/>
          </a:xfrm>
          <a:prstGeom prst="rightArrow">
            <a:avLst/>
          </a:prstGeom>
          <a:solidFill>
            <a:srgbClr val="2E2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6">
            <a:extLst>
              <a:ext uri="{FF2B5EF4-FFF2-40B4-BE49-F238E27FC236}">
                <a16:creationId xmlns:a16="http://schemas.microsoft.com/office/drawing/2014/main" id="{983E5CAD-6192-D44E-9A00-41E46F2851D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024" y="4812208"/>
            <a:ext cx="2125366" cy="1958400"/>
          </a:xfrm>
          <a:prstGeom prst="rect">
            <a:avLst/>
          </a:prstGeom>
        </p:spPr>
      </p:pic>
      <p:sp>
        <p:nvSpPr>
          <p:cNvPr id="31" name="Arrow: Right 17">
            <a:extLst>
              <a:ext uri="{FF2B5EF4-FFF2-40B4-BE49-F238E27FC236}">
                <a16:creationId xmlns:a16="http://schemas.microsoft.com/office/drawing/2014/main" id="{0D075F90-1FDC-0A4B-8A82-89080ED00A52}"/>
              </a:ext>
            </a:extLst>
          </p:cNvPr>
          <p:cNvSpPr/>
          <p:nvPr/>
        </p:nvSpPr>
        <p:spPr>
          <a:xfrm>
            <a:off x="2501414" y="5583509"/>
            <a:ext cx="1037386" cy="586981"/>
          </a:xfrm>
          <a:prstGeom prst="rightArrow">
            <a:avLst/>
          </a:prstGeom>
          <a:solidFill>
            <a:srgbClr val="2E2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700DA4C3-FB2C-AE49-9919-8CE15372D961}"/>
              </a:ext>
            </a:extLst>
          </p:cNvPr>
          <p:cNvSpPr/>
          <p:nvPr/>
        </p:nvSpPr>
        <p:spPr>
          <a:xfrm>
            <a:off x="3761213" y="2834851"/>
            <a:ext cx="8448675" cy="4064867"/>
          </a:xfrm>
          <a:prstGeom prst="rect">
            <a:avLst/>
          </a:prstGeom>
          <a:noFill/>
          <a:ln w="15875">
            <a:solidFill>
              <a:srgbClr val="2E29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63C7DA-2A3D-428C-A846-5ABFB3BC2894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0033" y="2517123"/>
            <a:ext cx="1977318" cy="1169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" name="TextBox 1">
            <a:extLst>
              <a:ext uri="{FF2B5EF4-FFF2-40B4-BE49-F238E27FC236}">
                <a16:creationId xmlns:a16="http://schemas.microsoft.com/office/drawing/2014/main" id="{30DD182E-CD71-5A4D-A087-514B727AD0D7}"/>
              </a:ext>
            </a:extLst>
          </p:cNvPr>
          <p:cNvSpPr txBox="1"/>
          <p:nvPr/>
        </p:nvSpPr>
        <p:spPr>
          <a:xfrm>
            <a:off x="10473027" y="4773128"/>
            <a:ext cx="1699539" cy="1938992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200" b="1" dirty="0"/>
              <a:t>IRIS</a:t>
            </a:r>
            <a:r>
              <a:rPr lang="it-IT" sz="1200" b="1" dirty="0">
                <a:highlight>
                  <a:srgbClr val="00FF00"/>
                </a:highlight>
              </a:rPr>
              <a:t>: </a:t>
            </a:r>
            <a:r>
              <a:rPr lang="it-IT" sz="1200" b="1" dirty="0" err="1">
                <a:highlight>
                  <a:srgbClr val="00FF00"/>
                </a:highlight>
              </a:rPr>
              <a:t>italian</a:t>
            </a:r>
            <a:r>
              <a:rPr lang="it-IT" sz="1200" b="1" dirty="0">
                <a:highlight>
                  <a:srgbClr val="00FF00"/>
                </a:highlight>
              </a:rPr>
              <a:t> </a:t>
            </a:r>
            <a:r>
              <a:rPr lang="it-IT" sz="1200" b="1" dirty="0" err="1">
                <a:highlight>
                  <a:srgbClr val="00FF00"/>
                </a:highlight>
              </a:rPr>
              <a:t>patent</a:t>
            </a:r>
            <a:r>
              <a:rPr lang="it-IT" sz="1200" b="1" dirty="0">
                <a:highlight>
                  <a:srgbClr val="00FF00"/>
                </a:highlight>
              </a:rPr>
              <a:t> </a:t>
            </a:r>
            <a:r>
              <a:rPr lang="it-IT" sz="1200" b="1" dirty="0" err="1"/>
              <a:t>pending</a:t>
            </a:r>
            <a:r>
              <a:rPr lang="it-IT" sz="1200" b="1" dirty="0"/>
              <a:t> n. 102020000001756</a:t>
            </a:r>
          </a:p>
          <a:p>
            <a:endParaRPr lang="it-IT" sz="1200" b="1" dirty="0"/>
          </a:p>
          <a:p>
            <a:r>
              <a:rPr lang="it-IT" sz="1200" b="1" dirty="0">
                <a:highlight>
                  <a:srgbClr val="00FF00"/>
                </a:highlight>
              </a:rPr>
              <a:t>International </a:t>
            </a:r>
            <a:r>
              <a:rPr lang="it-IT" sz="1200" b="1" dirty="0" err="1">
                <a:highlight>
                  <a:srgbClr val="00FF00"/>
                </a:highlight>
              </a:rPr>
              <a:t>patent</a:t>
            </a:r>
            <a:r>
              <a:rPr lang="it-IT" sz="1200" b="1" dirty="0">
                <a:highlight>
                  <a:srgbClr val="00FF00"/>
                </a:highlight>
              </a:rPr>
              <a:t> </a:t>
            </a:r>
            <a:r>
              <a:rPr lang="it-IT" sz="1200" b="1" dirty="0" err="1"/>
              <a:t>pending</a:t>
            </a:r>
            <a:r>
              <a:rPr lang="it-IT" sz="1200" b="1" dirty="0"/>
              <a:t> N. PCT/IB2021/050696 // (E0130645) BRE-</a:t>
            </a:r>
            <a:r>
              <a:rPr lang="it-IT" sz="1200" b="1" dirty="0" err="1"/>
              <a:t>sz</a:t>
            </a:r>
            <a:endParaRPr lang="it-IT" sz="1200" b="1" dirty="0"/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7CFAECCB-D96D-DE42-B12F-237CE5376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4018" y="10929"/>
            <a:ext cx="1399358" cy="70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11946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EE2E1C-72F3-4CDE-BD5E-38BE1D7274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25976" y1="63043" x2="25976" y2="63043"/>
                      </a14:backgroundRemoval>
                    </a14:imgEffect>
                    <a14:imgEffect>
                      <a14:sharpenSoften amount="64000"/>
                    </a14:imgEffect>
                    <a14:imgEffect>
                      <a14:brightnessContrast bright="39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7067" y="4837462"/>
            <a:ext cx="6465710" cy="2020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0E779-EA1D-4745-A7E9-F3FB98B596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5553" y="5033207"/>
            <a:ext cx="2954911" cy="151965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D2D5B99-0183-B141-9F87-B43A46372B15}"/>
              </a:ext>
            </a:extLst>
          </p:cNvPr>
          <p:cNvSpPr txBox="1">
            <a:spLocks/>
          </p:cNvSpPr>
          <p:nvPr/>
        </p:nvSpPr>
        <p:spPr>
          <a:xfrm>
            <a:off x="1924336" y="-510224"/>
            <a:ext cx="8769350" cy="1344612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>
            <a:lvl1pPr algn="l" defTabSz="914400" rtl="0" eaLnBrk="1" latinLnBrk="0" hangingPunct="1">
              <a:lnSpc>
                <a:spcPct val="130000"/>
              </a:lnSpc>
              <a:spcBef>
                <a:spcPct val="0"/>
              </a:spcBef>
              <a:buNone/>
              <a:defRPr sz="32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2E29FD"/>
                </a:solidFill>
              </a:rPr>
              <a:t>New </a:t>
            </a:r>
            <a:r>
              <a:rPr lang="el-GR" dirty="0">
                <a:solidFill>
                  <a:srgbClr val="2E29FD"/>
                </a:solidFill>
              </a:rPr>
              <a:t>μ</a:t>
            </a:r>
            <a:r>
              <a:rPr lang="it-IT" dirty="0">
                <a:solidFill>
                  <a:srgbClr val="2E29FD"/>
                </a:solidFill>
              </a:rPr>
              <a:t>-</a:t>
            </a:r>
            <a:r>
              <a:rPr lang="it-IT" dirty="0" err="1">
                <a:solidFill>
                  <a:srgbClr val="2E29FD"/>
                </a:solidFill>
              </a:rPr>
              <a:t>waves</a:t>
            </a:r>
            <a:r>
              <a:rPr lang="it-IT" dirty="0">
                <a:solidFill>
                  <a:srgbClr val="2E29FD"/>
                </a:solidFill>
              </a:rPr>
              <a:t> </a:t>
            </a:r>
            <a:r>
              <a:rPr lang="it-IT" dirty="0" err="1">
                <a:solidFill>
                  <a:srgbClr val="2E29FD"/>
                </a:solidFill>
              </a:rPr>
              <a:t>resonators</a:t>
            </a:r>
            <a:r>
              <a:rPr lang="en-US" dirty="0">
                <a:solidFill>
                  <a:srgbClr val="2E29FD"/>
                </a:solidFill>
              </a:rPr>
              <a:t>: IRIS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7E6EC928-7C4E-CA47-9873-D448D1208CB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89" t="8947" r="26401" b="6463"/>
          <a:stretch/>
        </p:blipFill>
        <p:spPr>
          <a:xfrm>
            <a:off x="356281" y="275667"/>
            <a:ext cx="961820" cy="1172367"/>
          </a:xfrm>
          <a:prstGeom prst="rect">
            <a:avLst/>
          </a:prstGeom>
          <a:ln>
            <a:noFill/>
          </a:ln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7E7460F-0FF0-1E4B-AE28-24965A707B46}"/>
              </a:ext>
            </a:extLst>
          </p:cNvPr>
          <p:cNvSpPr txBox="1"/>
          <p:nvPr/>
        </p:nvSpPr>
        <p:spPr>
          <a:xfrm>
            <a:off x="1250707" y="207877"/>
            <a:ext cx="12909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Innovative Resonator Ion </a:t>
            </a:r>
          </a:p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857EAD27-BAAD-F742-A7F9-4E76F6084E5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/>
          <a:stretch/>
        </p:blipFill>
        <p:spPr>
          <a:xfrm>
            <a:off x="6836319" y="947223"/>
            <a:ext cx="5168900" cy="3708400"/>
          </a:xfrm>
          <a:prstGeom prst="rect">
            <a:avLst/>
          </a:prstGeom>
        </p:spPr>
      </p:pic>
      <p:pic>
        <p:nvPicPr>
          <p:cNvPr id="17" name="Immagine 34" descr="Immagine che contiene interni, parete&#10;&#10;Descrizione generata automaticamente">
            <a:extLst>
              <a:ext uri="{FF2B5EF4-FFF2-40B4-BE49-F238E27FC236}">
                <a16:creationId xmlns:a16="http://schemas.microsoft.com/office/drawing/2014/main" id="{E7FB41D5-AF08-2D45-A453-317516B236C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050" y="3404144"/>
            <a:ext cx="1657082" cy="3194611"/>
          </a:xfrm>
          <a:prstGeom prst="rect">
            <a:avLst/>
          </a:prstGeom>
        </p:spPr>
      </p:pic>
      <p:pic>
        <p:nvPicPr>
          <p:cNvPr id="18" name="Picture 15" descr="A picture containing text, indoor, blue&#10;&#10;Description automatically generated">
            <a:extLst>
              <a:ext uri="{FF2B5EF4-FFF2-40B4-BE49-F238E27FC236}">
                <a16:creationId xmlns:a16="http://schemas.microsoft.com/office/drawing/2014/main" id="{3B21D225-D8E4-0F45-8D17-B865944F69A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54" y="3428999"/>
            <a:ext cx="2377316" cy="3169755"/>
          </a:xfrm>
          <a:prstGeom prst="rect">
            <a:avLst/>
          </a:prstGeom>
        </p:spPr>
      </p:pic>
      <p:pic>
        <p:nvPicPr>
          <p:cNvPr id="19" name="Picture 1">
            <a:extLst>
              <a:ext uri="{FF2B5EF4-FFF2-40B4-BE49-F238E27FC236}">
                <a16:creationId xmlns:a16="http://schemas.microsoft.com/office/drawing/2014/main" id="{C6379CE4-F3D4-2940-934C-B2EE8F100EC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3436120" y="961127"/>
            <a:ext cx="3273880" cy="2320119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35FB682C-60E7-4A45-AE94-7EE548B0867C}"/>
              </a:ext>
            </a:extLst>
          </p:cNvPr>
          <p:cNvSpPr txBox="1"/>
          <p:nvPr/>
        </p:nvSpPr>
        <p:spPr>
          <a:xfrm>
            <a:off x="186781" y="1650030"/>
            <a:ext cx="2910327" cy="16312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2E29F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IRIS is conceived for A.M. realization (3D printing). Twisted WGs have been already realized and vacuum/</a:t>
            </a:r>
            <a:r>
              <a:rPr lang="en-GB" sz="2000" b="1" dirty="0" err="1">
                <a:solidFill>
                  <a:srgbClr val="2E29F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e.m.</a:t>
            </a:r>
            <a:r>
              <a:rPr lang="en-GB" sz="2000" b="1" dirty="0">
                <a:solidFill>
                  <a:srgbClr val="2E29F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tested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78C12675-3205-FE49-BCA8-C844AEEF592E}"/>
              </a:ext>
            </a:extLst>
          </p:cNvPr>
          <p:cNvSpPr txBox="1"/>
          <p:nvPr/>
        </p:nvSpPr>
        <p:spPr>
          <a:xfrm>
            <a:off x="4595553" y="3494221"/>
            <a:ext cx="26823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Refined 3D printing and postprocessing has produced lab measurements close to simulations!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F9AD030C-C228-6B43-8719-982B66667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05861" y="145919"/>
            <a:ext cx="1399358" cy="70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803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54DCD6A6-CC86-1F45-AAF1-80886563BA4E}"/>
              </a:ext>
            </a:extLst>
          </p:cNvPr>
          <p:cNvSpPr/>
          <p:nvPr/>
        </p:nvSpPr>
        <p:spPr>
          <a:xfrm>
            <a:off x="4652210" y="4925828"/>
            <a:ext cx="3513221" cy="16619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it-IT" sz="1600" b="1" dirty="0" err="1">
                <a:latin typeface="Calibri" panose="020F0502020204030204" pitchFamily="34" charset="0"/>
              </a:rPr>
              <a:t>Italian</a:t>
            </a:r>
            <a:r>
              <a:rPr lang="it-IT" sz="1600" b="1" dirty="0">
                <a:latin typeface="Calibri" panose="020F0502020204030204" pitchFamily="34" charset="0"/>
              </a:rPr>
              <a:t> </a:t>
            </a:r>
            <a:r>
              <a:rPr lang="it-IT" sz="1600" b="1" dirty="0" err="1">
                <a:latin typeface="Calibri" panose="020F0502020204030204" pitchFamily="34" charset="0"/>
              </a:rPr>
              <a:t>patent</a:t>
            </a:r>
            <a:r>
              <a:rPr lang="it-IT" sz="1600" b="1" dirty="0">
                <a:latin typeface="Calibri" panose="020F0502020204030204" pitchFamily="34" charset="0"/>
              </a:rPr>
              <a:t> </a:t>
            </a:r>
            <a:r>
              <a:rPr lang="it-IT" sz="1600" b="1" dirty="0" err="1">
                <a:latin typeface="Calibri" panose="020F0502020204030204" pitchFamily="34" charset="0"/>
              </a:rPr>
              <a:t>pending</a:t>
            </a:r>
            <a:r>
              <a:rPr lang="it-IT" sz="1600" b="1" dirty="0">
                <a:latin typeface="Calibri" panose="020F0502020204030204" pitchFamily="34" charset="0"/>
              </a:rPr>
              <a:t> n.</a:t>
            </a:r>
            <a:r>
              <a:rPr lang="it-IT" sz="1600" dirty="0">
                <a:latin typeface="Calibri" panose="020F0502020204030204" pitchFamily="34" charset="0"/>
              </a:rPr>
              <a:t> </a:t>
            </a:r>
            <a:r>
              <a:rPr lang="it-IT" sz="1600" b="1" dirty="0">
                <a:latin typeface="Calibri" panose="020F0502020204030204" pitchFamily="34" charset="0"/>
              </a:rPr>
              <a:t>102021000021158 </a:t>
            </a:r>
            <a:r>
              <a:rPr lang="it-IT" sz="1400" dirty="0"/>
              <a:t>“Metodo per progettare una struttura accelerante dielettrica che supporta un modo TE210-like perturbato” by </a:t>
            </a:r>
            <a:r>
              <a:rPr lang="it-IT" sz="1400" i="1" dirty="0"/>
              <a:t>Istituto Nazionale Di Fisica Nucleare E Politecnico Di Milano</a:t>
            </a:r>
          </a:p>
        </p:txBody>
      </p:sp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B46FE4D-403A-3142-A313-2589D592120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263" y="1219200"/>
            <a:ext cx="11231320" cy="3182646"/>
          </a:xfrm>
          <a:prstGeom prst="rect">
            <a:avLst/>
          </a:prstGeom>
        </p:spPr>
      </p:pic>
      <p:sp>
        <p:nvSpPr>
          <p:cNvPr id="5" name="Freccia giù 4">
            <a:extLst>
              <a:ext uri="{FF2B5EF4-FFF2-40B4-BE49-F238E27FC236}">
                <a16:creationId xmlns:a16="http://schemas.microsoft.com/office/drawing/2014/main" id="{78D29990-5A49-1D49-9919-6D9AE49DB7CE}"/>
              </a:ext>
            </a:extLst>
          </p:cNvPr>
          <p:cNvSpPr/>
          <p:nvPr/>
        </p:nvSpPr>
        <p:spPr>
          <a:xfrm>
            <a:off x="5089313" y="4401846"/>
            <a:ext cx="277402" cy="5239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93CCC29B-28AD-A147-951E-422A3B49806F}"/>
              </a:ext>
            </a:extLst>
          </p:cNvPr>
          <p:cNvSpPr/>
          <p:nvPr/>
        </p:nvSpPr>
        <p:spPr>
          <a:xfrm>
            <a:off x="1555667" y="32698"/>
            <a:ext cx="107907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Accelerators Schemes: </a:t>
            </a:r>
            <a:r>
              <a:rPr lang="en-AU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On-chip solutions for ultracompact electron/proton accelerators</a:t>
            </a:r>
          </a:p>
        </p:txBody>
      </p:sp>
      <p:grpSp>
        <p:nvGrpSpPr>
          <p:cNvPr id="7" name="Group 22">
            <a:extLst>
              <a:ext uri="{FF2B5EF4-FFF2-40B4-BE49-F238E27FC236}">
                <a16:creationId xmlns:a16="http://schemas.microsoft.com/office/drawing/2014/main" id="{7980C34C-FF8A-9A4C-A14A-4136D7986264}"/>
              </a:ext>
            </a:extLst>
          </p:cNvPr>
          <p:cNvGrpSpPr/>
          <p:nvPr/>
        </p:nvGrpSpPr>
        <p:grpSpPr>
          <a:xfrm>
            <a:off x="2094653" y="4401846"/>
            <a:ext cx="1595693" cy="1827038"/>
            <a:chOff x="9930182" y="5382244"/>
            <a:chExt cx="1595693" cy="1827038"/>
          </a:xfrm>
        </p:grpSpPr>
        <p:pic>
          <p:nvPicPr>
            <p:cNvPr id="8" name="Picture 11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B15B8173-7F6C-C746-A4DE-943FB1B5AC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55028" y="5382244"/>
              <a:ext cx="1339357" cy="1290828"/>
            </a:xfrm>
            <a:prstGeom prst="rect">
              <a:avLst/>
            </a:prstGeom>
          </p:spPr>
        </p:pic>
        <p:sp>
          <p:nvSpPr>
            <p:cNvPr id="9" name="TextBox 21">
              <a:extLst>
                <a:ext uri="{FF2B5EF4-FFF2-40B4-BE49-F238E27FC236}">
                  <a16:creationId xmlns:a16="http://schemas.microsoft.com/office/drawing/2014/main" id="{A15456FC-9413-F043-8ED4-60B32F0F243E}"/>
                </a:ext>
              </a:extLst>
            </p:cNvPr>
            <p:cNvSpPr txBox="1"/>
            <p:nvPr/>
          </p:nvSpPr>
          <p:spPr>
            <a:xfrm>
              <a:off x="9930182" y="6686062"/>
              <a:ext cx="15956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i="1" dirty="0"/>
                <a:t>Accelerator </a:t>
              </a:r>
            </a:p>
            <a:p>
              <a:r>
                <a:rPr lang="en-GB" sz="1400" b="1" i="1" dirty="0"/>
                <a:t>‘in-a-shoebox’ </a:t>
              </a:r>
            </a:p>
          </p:txBody>
        </p:sp>
      </p:grpSp>
      <p:grpSp>
        <p:nvGrpSpPr>
          <p:cNvPr id="10" name="Group 8">
            <a:extLst>
              <a:ext uri="{FF2B5EF4-FFF2-40B4-BE49-F238E27FC236}">
                <a16:creationId xmlns:a16="http://schemas.microsoft.com/office/drawing/2014/main" id="{298D7857-8D79-084F-AB80-FA16C311FD6F}"/>
              </a:ext>
            </a:extLst>
          </p:cNvPr>
          <p:cNvGrpSpPr/>
          <p:nvPr/>
        </p:nvGrpSpPr>
        <p:grpSpPr>
          <a:xfrm>
            <a:off x="579344" y="3746689"/>
            <a:ext cx="1559338" cy="1860260"/>
            <a:chOff x="3760507" y="2076318"/>
            <a:chExt cx="1929066" cy="2318579"/>
          </a:xfrm>
        </p:grpSpPr>
        <p:pic>
          <p:nvPicPr>
            <p:cNvPr id="11" name="Picture 1">
              <a:extLst>
                <a:ext uri="{FF2B5EF4-FFF2-40B4-BE49-F238E27FC236}">
                  <a16:creationId xmlns:a16="http://schemas.microsoft.com/office/drawing/2014/main" id="{240DAF13-3218-874E-8456-EF4612231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60507" y="2076318"/>
              <a:ext cx="1929066" cy="1896478"/>
            </a:xfrm>
            <a:prstGeom prst="rect">
              <a:avLst/>
            </a:prstGeom>
          </p:spPr>
        </p:pic>
        <p:sp>
          <p:nvSpPr>
            <p:cNvPr id="12" name="TextBox 7">
              <a:extLst>
                <a:ext uri="{FF2B5EF4-FFF2-40B4-BE49-F238E27FC236}">
                  <a16:creationId xmlns:a16="http://schemas.microsoft.com/office/drawing/2014/main" id="{1D2E351E-586C-E944-8103-EFB8077561BB}"/>
                </a:ext>
              </a:extLst>
            </p:cNvPr>
            <p:cNvSpPr txBox="1"/>
            <p:nvPr/>
          </p:nvSpPr>
          <p:spPr>
            <a:xfrm>
              <a:off x="3971785" y="3972932"/>
              <a:ext cx="1602729" cy="421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/>
                <a:t>~ GeV m</a:t>
              </a:r>
              <a:r>
                <a:rPr lang="en-GB" sz="1600" b="1" baseline="30000" dirty="0"/>
                <a:t>-1</a:t>
              </a:r>
              <a:endParaRPr lang="en-GB" sz="1600" dirty="0"/>
            </a:p>
          </p:txBody>
        </p:sp>
      </p:grpSp>
      <p:grpSp>
        <p:nvGrpSpPr>
          <p:cNvPr id="13" name="Group 16">
            <a:extLst>
              <a:ext uri="{FF2B5EF4-FFF2-40B4-BE49-F238E27FC236}">
                <a16:creationId xmlns:a16="http://schemas.microsoft.com/office/drawing/2014/main" id="{C272CD9D-BB3E-7344-931E-A3BE0DC9BBBD}"/>
              </a:ext>
            </a:extLst>
          </p:cNvPr>
          <p:cNvGrpSpPr/>
          <p:nvPr/>
        </p:nvGrpSpPr>
        <p:grpSpPr>
          <a:xfrm>
            <a:off x="8164622" y="4514140"/>
            <a:ext cx="3513220" cy="2251215"/>
            <a:chOff x="8165772" y="3658467"/>
            <a:chExt cx="3462073" cy="24307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4" name="Picture 17">
              <a:extLst>
                <a:ext uri="{FF2B5EF4-FFF2-40B4-BE49-F238E27FC236}">
                  <a16:creationId xmlns:a16="http://schemas.microsoft.com/office/drawing/2014/main" id="{07526677-DF28-444C-BD98-7B138CFFC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4595" y="3658467"/>
              <a:ext cx="3143250" cy="2430780"/>
            </a:xfrm>
            <a:prstGeom prst="rect">
              <a:avLst/>
            </a:prstGeom>
          </p:spPr>
        </p:pic>
        <p:grpSp>
          <p:nvGrpSpPr>
            <p:cNvPr id="15" name="Group 18">
              <a:extLst>
                <a:ext uri="{FF2B5EF4-FFF2-40B4-BE49-F238E27FC236}">
                  <a16:creationId xmlns:a16="http://schemas.microsoft.com/office/drawing/2014/main" id="{2626977A-A717-6347-9FBC-1D6D8694966A}"/>
                </a:ext>
              </a:extLst>
            </p:cNvPr>
            <p:cNvGrpSpPr/>
            <p:nvPr/>
          </p:nvGrpSpPr>
          <p:grpSpPr>
            <a:xfrm rot="717431">
              <a:off x="8165772" y="4020922"/>
              <a:ext cx="3368681" cy="1788998"/>
              <a:chOff x="5529988" y="1059624"/>
              <a:chExt cx="4932092" cy="2881204"/>
            </a:xfrm>
          </p:grpSpPr>
          <p:sp>
            <p:nvSpPr>
              <p:cNvPr id="16" name="TextBox 19">
                <a:extLst>
                  <a:ext uri="{FF2B5EF4-FFF2-40B4-BE49-F238E27FC236}">
                    <a16:creationId xmlns:a16="http://schemas.microsoft.com/office/drawing/2014/main" id="{76A52D75-93A3-4F4B-A661-9B3A81F80DC6}"/>
                  </a:ext>
                </a:extLst>
              </p:cNvPr>
              <p:cNvSpPr txBox="1"/>
              <p:nvPr/>
            </p:nvSpPr>
            <p:spPr>
              <a:xfrm>
                <a:off x="9737203" y="2374064"/>
                <a:ext cx="72487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/>
                  <a:t>beam</a:t>
                </a:r>
              </a:p>
            </p:txBody>
          </p:sp>
          <p:sp>
            <p:nvSpPr>
              <p:cNvPr id="17" name="TextBox 20">
                <a:extLst>
                  <a:ext uri="{FF2B5EF4-FFF2-40B4-BE49-F238E27FC236}">
                    <a16:creationId xmlns:a16="http://schemas.microsoft.com/office/drawing/2014/main" id="{30457E19-260E-684D-BCAA-8B03360A34DC}"/>
                  </a:ext>
                </a:extLst>
              </p:cNvPr>
              <p:cNvSpPr txBox="1"/>
              <p:nvPr/>
            </p:nvSpPr>
            <p:spPr>
              <a:xfrm>
                <a:off x="9868006" y="1966901"/>
                <a:ext cx="3064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o</a:t>
                </a:r>
              </a:p>
            </p:txBody>
          </p:sp>
          <p:cxnSp>
            <p:nvCxnSpPr>
              <p:cNvPr id="18" name="Straight Connector 21">
                <a:extLst>
                  <a:ext uri="{FF2B5EF4-FFF2-40B4-BE49-F238E27FC236}">
                    <a16:creationId xmlns:a16="http://schemas.microsoft.com/office/drawing/2014/main" id="{3212E953-C75E-E646-B879-4E6FA6D812BF}"/>
                  </a:ext>
                </a:extLst>
              </p:cNvPr>
              <p:cNvCxnSpPr>
                <a:cxnSpLocks/>
              </p:cNvCxnSpPr>
              <p:nvPr/>
            </p:nvCxnSpPr>
            <p:spPr>
              <a:xfrm rot="20882569">
                <a:off x="6131621" y="1274361"/>
                <a:ext cx="3791863" cy="1463043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9" name="Rectangle 22">
                <a:extLst>
                  <a:ext uri="{FF2B5EF4-FFF2-40B4-BE49-F238E27FC236}">
                    <a16:creationId xmlns:a16="http://schemas.microsoft.com/office/drawing/2014/main" id="{287722AC-0564-BD40-A52D-CF019ABF4E54}"/>
                  </a:ext>
                </a:extLst>
              </p:cNvPr>
              <p:cNvSpPr/>
              <p:nvPr/>
            </p:nvSpPr>
            <p:spPr>
              <a:xfrm>
                <a:off x="5529988" y="1059624"/>
                <a:ext cx="65114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dirty="0"/>
                  <a:t>TM</a:t>
                </a:r>
                <a:r>
                  <a:rPr lang="en-GB" baseline="-25000" dirty="0"/>
                  <a:t>01</a:t>
                </a:r>
                <a:endParaRPr lang="en-GB" dirty="0"/>
              </a:p>
            </p:txBody>
          </p:sp>
          <p:sp>
            <p:nvSpPr>
              <p:cNvPr id="20" name="TextBox 23">
                <a:extLst>
                  <a:ext uri="{FF2B5EF4-FFF2-40B4-BE49-F238E27FC236}">
                    <a16:creationId xmlns:a16="http://schemas.microsoft.com/office/drawing/2014/main" id="{8DC4C543-3DEF-4A47-964B-745F3C471F16}"/>
                  </a:ext>
                </a:extLst>
              </p:cNvPr>
              <p:cNvSpPr txBox="1"/>
              <p:nvPr/>
            </p:nvSpPr>
            <p:spPr>
              <a:xfrm rot="306519">
                <a:off x="7527922" y="3571496"/>
                <a:ext cx="5661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TE</a:t>
                </a:r>
                <a:r>
                  <a:rPr lang="en-GB" baseline="-25000" dirty="0"/>
                  <a:t>10</a:t>
                </a:r>
              </a:p>
            </p:txBody>
          </p:sp>
        </p:grp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2D661B3E-500F-754C-83FE-1C581D0FD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88" y="60590"/>
            <a:ext cx="1399358" cy="70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F1A7ABA3-475F-E74A-B4CE-2083F878CB52}"/>
              </a:ext>
            </a:extLst>
          </p:cNvPr>
          <p:cNvSpPr txBox="1"/>
          <p:nvPr/>
        </p:nvSpPr>
        <p:spPr>
          <a:xfrm>
            <a:off x="104624" y="6574110"/>
            <a:ext cx="30133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/>
              <a:t>Courtesy of  G. </a:t>
            </a:r>
            <a:r>
              <a:rPr lang="en-GB" sz="1400" i="1" dirty="0" err="1"/>
              <a:t>Torrisi</a:t>
            </a:r>
            <a:r>
              <a:rPr lang="en-GB" sz="1400" i="1" dirty="0"/>
              <a:t>, G. Mauro</a:t>
            </a:r>
          </a:p>
        </p:txBody>
      </p:sp>
    </p:spTree>
    <p:extLst>
      <p:ext uri="{BB962C8B-B14F-4D97-AF65-F5344CB8AC3E}">
        <p14:creationId xmlns:p14="http://schemas.microsoft.com/office/powerpoint/2010/main" val="7359845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0EA0A77B-C321-0841-AC97-6C06E3670438}"/>
              </a:ext>
            </a:extLst>
          </p:cNvPr>
          <p:cNvSpPr txBox="1"/>
          <p:nvPr/>
        </p:nvSpPr>
        <p:spPr>
          <a:xfrm>
            <a:off x="2858814" y="3563007"/>
            <a:ext cx="5570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Thanks for your attention!!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34D2EF6-AC66-6B4A-91E1-DEBFA51B4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7889" y="2464907"/>
            <a:ext cx="1399358" cy="70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967C9A2-F71D-654A-9281-8D7C4D583473}"/>
              </a:ext>
            </a:extLst>
          </p:cNvPr>
          <p:cNvSpPr txBox="1"/>
          <p:nvPr/>
        </p:nvSpPr>
        <p:spPr>
          <a:xfrm>
            <a:off x="4499337" y="2556329"/>
            <a:ext cx="39299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002060"/>
                </a:solidFill>
              </a:rPr>
              <a:t>David Mascali on </a:t>
            </a:r>
            <a:r>
              <a:rPr lang="it-IT" sz="1400" b="1" dirty="0" err="1">
                <a:solidFill>
                  <a:srgbClr val="002060"/>
                </a:solidFill>
              </a:rPr>
              <a:t>behalf</a:t>
            </a:r>
            <a:r>
              <a:rPr lang="it-IT" sz="1400" b="1" dirty="0">
                <a:solidFill>
                  <a:srgbClr val="002060"/>
                </a:solidFill>
              </a:rPr>
              <a:t> of LNS and LNL </a:t>
            </a:r>
            <a:r>
              <a:rPr lang="it-IT" sz="1400" b="1" dirty="0" err="1">
                <a:solidFill>
                  <a:srgbClr val="002060"/>
                </a:solidFill>
              </a:rPr>
              <a:t>Ion</a:t>
            </a:r>
            <a:r>
              <a:rPr lang="it-IT" sz="1400" b="1" dirty="0">
                <a:solidFill>
                  <a:srgbClr val="002060"/>
                </a:solidFill>
              </a:rPr>
              <a:t> </a:t>
            </a:r>
            <a:r>
              <a:rPr lang="it-IT" sz="1400" b="1" dirty="0" err="1">
                <a:solidFill>
                  <a:srgbClr val="002060"/>
                </a:solidFill>
              </a:rPr>
              <a:t>sources</a:t>
            </a:r>
            <a:r>
              <a:rPr lang="it-IT" sz="1400" b="1" dirty="0">
                <a:solidFill>
                  <a:srgbClr val="002060"/>
                </a:solidFill>
              </a:rPr>
              <a:t> </a:t>
            </a:r>
            <a:r>
              <a:rPr lang="it-IT" sz="1400" b="1" dirty="0" err="1">
                <a:solidFill>
                  <a:srgbClr val="002060"/>
                </a:solidFill>
              </a:rPr>
              <a:t>groups</a:t>
            </a:r>
            <a:endParaRPr lang="it-IT" sz="1400" b="1" dirty="0">
              <a:solidFill>
                <a:srgbClr val="002060"/>
              </a:solidFill>
            </a:endParaRPr>
          </a:p>
          <a:p>
            <a:r>
              <a:rPr lang="it-IT" sz="1400" i="1" dirty="0">
                <a:solidFill>
                  <a:schemeClr val="accent4">
                    <a:lumMod val="75000"/>
                  </a:schemeClr>
                </a:solidFill>
              </a:rPr>
              <a:t>Laboratori Nazionali del Sud</a:t>
            </a:r>
          </a:p>
        </p:txBody>
      </p:sp>
    </p:spTree>
    <p:extLst>
      <p:ext uri="{BB962C8B-B14F-4D97-AF65-F5344CB8AC3E}">
        <p14:creationId xmlns:p14="http://schemas.microsoft.com/office/powerpoint/2010/main" val="34240640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sted-image.pdf">
            <a:extLst>
              <a:ext uri="{FF2B5EF4-FFF2-40B4-BE49-F238E27FC236}">
                <a16:creationId xmlns:a16="http://schemas.microsoft.com/office/drawing/2014/main" id="{22845BAA-487C-EF48-BDCB-165A570DD4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2444" y="846850"/>
            <a:ext cx="5320981" cy="3466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id="{65AC3422-0510-C94B-80B2-3D7287FEDDFB}"/>
              </a:ext>
            </a:extLst>
          </p:cNvPr>
          <p:cNvSpPr/>
          <p:nvPr/>
        </p:nvSpPr>
        <p:spPr>
          <a:xfrm>
            <a:off x="1923451" y="-73659"/>
            <a:ext cx="102685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Experimental Benchmarks from theory and simulations: </a:t>
            </a:r>
            <a:r>
              <a:rPr lang="en-AU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to self-consistently model the ECR plasma and beyond </a:t>
            </a:r>
            <a:r>
              <a:rPr lang="en-AU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charge breeding for ISOL facilities</a:t>
            </a:r>
            <a:endParaRPr lang="en-AU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Freccia giù 32">
            <a:extLst>
              <a:ext uri="{FF2B5EF4-FFF2-40B4-BE49-F238E27FC236}">
                <a16:creationId xmlns:a16="http://schemas.microsoft.com/office/drawing/2014/main" id="{8AE29113-33CF-8840-84BC-DDCA9FC34D21}"/>
              </a:ext>
            </a:extLst>
          </p:cNvPr>
          <p:cNvSpPr/>
          <p:nvPr/>
        </p:nvSpPr>
        <p:spPr>
          <a:xfrm>
            <a:off x="85122" y="1535369"/>
            <a:ext cx="233375" cy="5091462"/>
          </a:xfrm>
          <a:prstGeom prst="downArrow">
            <a:avLst>
              <a:gd name="adj1" fmla="val 50000"/>
              <a:gd name="adj2" fmla="val 100495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3000">
                <a:schemeClr val="accent6">
                  <a:lumMod val="40000"/>
                  <a:lumOff val="60000"/>
                </a:schemeClr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e 33">
            <a:extLst>
              <a:ext uri="{FF2B5EF4-FFF2-40B4-BE49-F238E27FC236}">
                <a16:creationId xmlns:a16="http://schemas.microsoft.com/office/drawing/2014/main" id="{35FCB856-45E5-164F-8C0C-89BD39640206}"/>
              </a:ext>
            </a:extLst>
          </p:cNvPr>
          <p:cNvSpPr/>
          <p:nvPr/>
        </p:nvSpPr>
        <p:spPr>
          <a:xfrm>
            <a:off x="85120" y="2224057"/>
            <a:ext cx="233377" cy="23630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e 34">
            <a:extLst>
              <a:ext uri="{FF2B5EF4-FFF2-40B4-BE49-F238E27FC236}">
                <a16:creationId xmlns:a16="http://schemas.microsoft.com/office/drawing/2014/main" id="{7D391910-C22B-B24F-9881-23C031495181}"/>
              </a:ext>
            </a:extLst>
          </p:cNvPr>
          <p:cNvSpPr/>
          <p:nvPr/>
        </p:nvSpPr>
        <p:spPr>
          <a:xfrm>
            <a:off x="85121" y="3192695"/>
            <a:ext cx="233377" cy="23630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e 35">
            <a:extLst>
              <a:ext uri="{FF2B5EF4-FFF2-40B4-BE49-F238E27FC236}">
                <a16:creationId xmlns:a16="http://schemas.microsoft.com/office/drawing/2014/main" id="{A5522BE4-2971-B844-84EE-9DA81AC4F2EF}"/>
              </a:ext>
            </a:extLst>
          </p:cNvPr>
          <p:cNvSpPr/>
          <p:nvPr/>
        </p:nvSpPr>
        <p:spPr>
          <a:xfrm>
            <a:off x="85120" y="4251549"/>
            <a:ext cx="233377" cy="23630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vale 36">
            <a:extLst>
              <a:ext uri="{FF2B5EF4-FFF2-40B4-BE49-F238E27FC236}">
                <a16:creationId xmlns:a16="http://schemas.microsoft.com/office/drawing/2014/main" id="{439B8206-4479-AB42-AE2E-D25CEB5F1587}"/>
              </a:ext>
            </a:extLst>
          </p:cNvPr>
          <p:cNvSpPr/>
          <p:nvPr/>
        </p:nvSpPr>
        <p:spPr>
          <a:xfrm>
            <a:off x="87641" y="5358687"/>
            <a:ext cx="233377" cy="23630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832514D7-7097-424F-9DE9-2A5CA6AC3F73}"/>
              </a:ext>
            </a:extLst>
          </p:cNvPr>
          <p:cNvSpPr txBox="1"/>
          <p:nvPr/>
        </p:nvSpPr>
        <p:spPr>
          <a:xfrm>
            <a:off x="301675" y="2221275"/>
            <a:ext cx="1202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bg1">
                    <a:lumMod val="75000"/>
                  </a:schemeClr>
                </a:solidFill>
              </a:rPr>
              <a:t>2012-2013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CA2696BC-1A78-5940-B0CB-1AE1BA3603DC}"/>
              </a:ext>
            </a:extLst>
          </p:cNvPr>
          <p:cNvSpPr txBox="1"/>
          <p:nvPr/>
        </p:nvSpPr>
        <p:spPr>
          <a:xfrm>
            <a:off x="335319" y="3172347"/>
            <a:ext cx="1202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2014-2016</a:t>
            </a: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3205F19F-5A22-A04F-90E6-7691EB2815FB}"/>
              </a:ext>
            </a:extLst>
          </p:cNvPr>
          <p:cNvSpPr txBox="1"/>
          <p:nvPr/>
        </p:nvSpPr>
        <p:spPr>
          <a:xfrm>
            <a:off x="318497" y="4222318"/>
            <a:ext cx="1202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2017-2020</a:t>
            </a: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85948FFB-29B3-8E45-A1BA-2F5DA6717A41}"/>
              </a:ext>
            </a:extLst>
          </p:cNvPr>
          <p:cNvSpPr txBox="1"/>
          <p:nvPr/>
        </p:nvSpPr>
        <p:spPr>
          <a:xfrm>
            <a:off x="318497" y="5338339"/>
            <a:ext cx="1202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2020 - …</a:t>
            </a:r>
          </a:p>
        </p:txBody>
      </p:sp>
      <p:sp>
        <p:nvSpPr>
          <p:cNvPr id="44" name="Ovale 43">
            <a:extLst>
              <a:ext uri="{FF2B5EF4-FFF2-40B4-BE49-F238E27FC236}">
                <a16:creationId xmlns:a16="http://schemas.microsoft.com/office/drawing/2014/main" id="{E6623F50-E445-A94E-8D1A-4B1C0B41CAA4}"/>
              </a:ext>
            </a:extLst>
          </p:cNvPr>
          <p:cNvSpPr/>
          <p:nvPr/>
        </p:nvSpPr>
        <p:spPr>
          <a:xfrm>
            <a:off x="93531" y="1284448"/>
            <a:ext cx="233377" cy="23630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CF79C534-9A86-1C4C-B308-EB88120BEF29}"/>
              </a:ext>
            </a:extLst>
          </p:cNvPr>
          <p:cNvSpPr txBox="1"/>
          <p:nvPr/>
        </p:nvSpPr>
        <p:spPr>
          <a:xfrm>
            <a:off x="326908" y="1272019"/>
            <a:ext cx="1202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bg1">
                    <a:lumMod val="75000"/>
                  </a:schemeClr>
                </a:solidFill>
              </a:rPr>
              <a:t>2006-2009</a:t>
            </a:r>
          </a:p>
        </p:txBody>
      </p:sp>
      <p:sp>
        <p:nvSpPr>
          <p:cNvPr id="47" name="Ovale 46">
            <a:extLst>
              <a:ext uri="{FF2B5EF4-FFF2-40B4-BE49-F238E27FC236}">
                <a16:creationId xmlns:a16="http://schemas.microsoft.com/office/drawing/2014/main" id="{2EE15196-E062-3043-94E3-658EBF1E5A86}"/>
              </a:ext>
            </a:extLst>
          </p:cNvPr>
          <p:cNvSpPr/>
          <p:nvPr/>
        </p:nvSpPr>
        <p:spPr>
          <a:xfrm>
            <a:off x="81392" y="1734175"/>
            <a:ext cx="233377" cy="23630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2D43429F-8873-A042-B01A-183B5FBA16EF}"/>
              </a:ext>
            </a:extLst>
          </p:cNvPr>
          <p:cNvSpPr txBox="1"/>
          <p:nvPr/>
        </p:nvSpPr>
        <p:spPr>
          <a:xfrm>
            <a:off x="326908" y="1726351"/>
            <a:ext cx="1202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bg1">
                    <a:lumMod val="75000"/>
                  </a:schemeClr>
                </a:solidFill>
              </a:rPr>
              <a:t>2011</a:t>
            </a:r>
          </a:p>
        </p:txBody>
      </p:sp>
      <p:sp>
        <p:nvSpPr>
          <p:cNvPr id="50" name="Rettangolo 11">
            <a:extLst>
              <a:ext uri="{FF2B5EF4-FFF2-40B4-BE49-F238E27FC236}">
                <a16:creationId xmlns:a16="http://schemas.microsoft.com/office/drawing/2014/main" id="{ECC3A8F8-327D-5347-A9DF-6A134FA553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4218" y="3369367"/>
            <a:ext cx="3600450" cy="71173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i="1" dirty="0"/>
              <a:t>Contribution to </a:t>
            </a:r>
            <a:r>
              <a:rPr lang="en-US" sz="1400" b="1" i="1" dirty="0">
                <a:highlight>
                  <a:srgbClr val="00FF00"/>
                </a:highlight>
              </a:rPr>
              <a:t>Charge Breeding in ISOL facilities</a:t>
            </a:r>
            <a:endParaRPr lang="en-US" sz="1400" b="1" dirty="0">
              <a:highlight>
                <a:srgbClr val="00FF00"/>
              </a:highlight>
            </a:endParaRPr>
          </a:p>
        </p:txBody>
      </p:sp>
      <p:pic>
        <p:nvPicPr>
          <p:cNvPr id="51" name="Immagine 50">
            <a:extLst>
              <a:ext uri="{FF2B5EF4-FFF2-40B4-BE49-F238E27FC236}">
                <a16:creationId xmlns:a16="http://schemas.microsoft.com/office/drawing/2014/main" id="{C9BBC14D-87D0-2B41-A52F-A631DC96389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3451" y="4499317"/>
            <a:ext cx="4538993" cy="2177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136598EB-2048-CD47-9D93-8D0232EFB310}"/>
              </a:ext>
            </a:extLst>
          </p:cNvPr>
          <p:cNvSpPr txBox="1"/>
          <p:nvPr/>
        </p:nvSpPr>
        <p:spPr>
          <a:xfrm>
            <a:off x="5424755" y="6376689"/>
            <a:ext cx="2280863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b="1" i="1" dirty="0"/>
              <a:t>An ion bunch propagating inside an ECR plasma</a:t>
            </a:r>
          </a:p>
        </p:txBody>
      </p: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9E077AAD-027C-0E4D-B41E-85FEE23B7578}"/>
              </a:ext>
            </a:extLst>
          </p:cNvPr>
          <p:cNvSpPr txBox="1"/>
          <p:nvPr/>
        </p:nvSpPr>
        <p:spPr>
          <a:xfrm>
            <a:off x="2495550" y="4267107"/>
            <a:ext cx="360045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5470F0"/>
                </a:solidFill>
              </a:rPr>
              <a:t>Stopping power studies in plasmas</a:t>
            </a:r>
          </a:p>
        </p:txBody>
      </p:sp>
      <p:sp>
        <p:nvSpPr>
          <p:cNvPr id="54" name="Rettangolo con angoli arrotondati 53">
            <a:extLst>
              <a:ext uri="{FF2B5EF4-FFF2-40B4-BE49-F238E27FC236}">
                <a16:creationId xmlns:a16="http://schemas.microsoft.com/office/drawing/2014/main" id="{D137CB55-159C-364E-A127-EA7074C73564}"/>
              </a:ext>
            </a:extLst>
          </p:cNvPr>
          <p:cNvSpPr/>
          <p:nvPr/>
        </p:nvSpPr>
        <p:spPr>
          <a:xfrm>
            <a:off x="178753" y="168384"/>
            <a:ext cx="1622484" cy="86471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1200" b="1" dirty="0">
                <a:solidFill>
                  <a:srgbClr val="FFFFFF"/>
                </a:solidFill>
              </a:rPr>
              <a:t>Plasma Modelling: confinement and heating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2E46383-4E38-5949-98C1-F4CAF735F9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7502" y="4154429"/>
            <a:ext cx="2977763" cy="1351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0" name="Connettore 4 9">
            <a:extLst>
              <a:ext uri="{FF2B5EF4-FFF2-40B4-BE49-F238E27FC236}">
                <a16:creationId xmlns:a16="http://schemas.microsoft.com/office/drawing/2014/main" id="{D81BF0AD-6F40-314E-A4C2-1066F1AA1F90}"/>
              </a:ext>
            </a:extLst>
          </p:cNvPr>
          <p:cNvCxnSpPr>
            <a:stCxn id="50" idx="0"/>
            <a:endCxn id="4" idx="1"/>
          </p:cNvCxnSpPr>
          <p:nvPr/>
        </p:nvCxnSpPr>
        <p:spPr>
          <a:xfrm rot="5400000" flipH="1" flipV="1">
            <a:off x="4513832" y="1420756"/>
            <a:ext cx="789222" cy="3108001"/>
          </a:xfrm>
          <a:prstGeom prst="bentConnector2">
            <a:avLst/>
          </a:prstGeom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3" name="Connettore 4 42">
            <a:extLst>
              <a:ext uri="{FF2B5EF4-FFF2-40B4-BE49-F238E27FC236}">
                <a16:creationId xmlns:a16="http://schemas.microsoft.com/office/drawing/2014/main" id="{53DCA918-993B-B240-9561-9C306FEE78EE}"/>
              </a:ext>
            </a:extLst>
          </p:cNvPr>
          <p:cNvCxnSpPr>
            <a:cxnSpLocks/>
            <a:stCxn id="50" idx="2"/>
            <a:endCxn id="53" idx="0"/>
          </p:cNvCxnSpPr>
          <p:nvPr/>
        </p:nvCxnSpPr>
        <p:spPr>
          <a:xfrm rot="16200000" flipH="1">
            <a:off x="3732106" y="3703437"/>
            <a:ext cx="186007" cy="941332"/>
          </a:xfrm>
          <a:prstGeom prst="bentConnector3">
            <a:avLst>
              <a:gd name="adj1" fmla="val 50000"/>
            </a:avLst>
          </a:prstGeom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9B5AE86-F3D8-B849-8BEF-A16AF6EF7878}"/>
              </a:ext>
            </a:extLst>
          </p:cNvPr>
          <p:cNvSpPr txBox="1"/>
          <p:nvPr/>
        </p:nvSpPr>
        <p:spPr>
          <a:xfrm>
            <a:off x="0" y="-348214"/>
            <a:ext cx="2407298" cy="7595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63503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C:\Users\Alessio Galatà\Google Drive\DOTTORATO\terzo anno\presentazione\deltaV.jpg">
            <a:extLst>
              <a:ext uri="{FF2B5EF4-FFF2-40B4-BE49-F238E27FC236}">
                <a16:creationId xmlns:a16="http://schemas.microsoft.com/office/drawing/2014/main" id="{D7E0EF8A-C33A-4143-83FD-25F6FF5BD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2349" y="3450735"/>
            <a:ext cx="2160000" cy="2064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44">
            <a:extLst>
              <a:ext uri="{FF2B5EF4-FFF2-40B4-BE49-F238E27FC236}">
                <a16:creationId xmlns:a16="http://schemas.microsoft.com/office/drawing/2014/main" id="{9BB29B9D-EABF-E548-B39D-9527E89B2263}"/>
              </a:ext>
            </a:extLst>
          </p:cNvPr>
          <p:cNvSpPr txBox="1"/>
          <p:nvPr/>
        </p:nvSpPr>
        <p:spPr>
          <a:xfrm>
            <a:off x="5498493" y="1683966"/>
            <a:ext cx="2795733" cy="783193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it-IT" sz="2000">
                <a:solidFill>
                  <a:srgbClr val="00206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Interaction with the ECR plasma</a:t>
            </a:r>
            <a:endParaRPr lang="it-IT" sz="2000" baseline="-25000">
              <a:solidFill>
                <a:srgbClr val="00206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3E9415E7-C03D-F542-B6A3-E635F967F617}"/>
              </a:ext>
            </a:extLst>
          </p:cNvPr>
          <p:cNvGrpSpPr/>
          <p:nvPr/>
        </p:nvGrpSpPr>
        <p:grpSpPr>
          <a:xfrm>
            <a:off x="2088611" y="767944"/>
            <a:ext cx="4883820" cy="1410035"/>
            <a:chOff x="628428" y="2331495"/>
            <a:chExt cx="4883820" cy="1410035"/>
          </a:xfrm>
        </p:grpSpPr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D0AF5EF4-B6D4-2144-B064-79CB37AB4C0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22924" y="2530348"/>
              <a:ext cx="2376000" cy="636457"/>
              <a:chOff x="628428" y="2290202"/>
              <a:chExt cx="3855548" cy="1032791"/>
            </a:xfrm>
          </p:grpSpPr>
          <p:grpSp>
            <p:nvGrpSpPr>
              <p:cNvPr id="29" name="Group 46">
                <a:extLst>
                  <a:ext uri="{FF2B5EF4-FFF2-40B4-BE49-F238E27FC236}">
                    <a16:creationId xmlns:a16="http://schemas.microsoft.com/office/drawing/2014/main" id="{961CE942-57CF-DF40-8710-2EE505CF990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28428" y="2290202"/>
                <a:ext cx="2520000" cy="1032791"/>
                <a:chOff x="674060" y="1427988"/>
                <a:chExt cx="2556000" cy="1047547"/>
              </a:xfrm>
            </p:grpSpPr>
            <p:sp>
              <p:nvSpPr>
                <p:cNvPr id="31" name="Oval 10">
                  <a:extLst>
                    <a:ext uri="{FF2B5EF4-FFF2-40B4-BE49-F238E27FC236}">
                      <a16:creationId xmlns:a16="http://schemas.microsoft.com/office/drawing/2014/main" id="{56229694-5B75-ED4A-B6FB-B8FE13DC54EE}"/>
                    </a:ext>
                  </a:extLst>
                </p:cNvPr>
                <p:cNvSpPr/>
                <p:nvPr/>
              </p:nvSpPr>
              <p:spPr>
                <a:xfrm>
                  <a:off x="757863" y="1847007"/>
                  <a:ext cx="1557949" cy="542415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2000">
                    <a:solidFill>
                      <a:srgbClr val="002060"/>
                    </a:solidFill>
                    <a:latin typeface="MV Boli" panose="02000500030200090000" pitchFamily="2" charset="0"/>
                    <a:cs typeface="MV Boli" panose="02000500030200090000" pitchFamily="2" charset="0"/>
                  </a:endParaRPr>
                </a:p>
              </p:txBody>
            </p:sp>
            <p:cxnSp>
              <p:nvCxnSpPr>
                <p:cNvPr id="32" name="Straight Connector 4">
                  <a:extLst>
                    <a:ext uri="{FF2B5EF4-FFF2-40B4-BE49-F238E27FC236}">
                      <a16:creationId xmlns:a16="http://schemas.microsoft.com/office/drawing/2014/main" id="{27B05BA6-2F10-AA43-B261-CD2F9F615195}"/>
                    </a:ext>
                  </a:extLst>
                </p:cNvPr>
                <p:cNvCxnSpPr/>
                <p:nvPr/>
              </p:nvCxnSpPr>
              <p:spPr>
                <a:xfrm>
                  <a:off x="691632" y="1763203"/>
                  <a:ext cx="1676066" cy="0"/>
                </a:xfrm>
                <a:prstGeom prst="line">
                  <a:avLst/>
                </a:prstGeom>
                <a:ln w="3810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">
                  <a:extLst>
                    <a:ext uri="{FF2B5EF4-FFF2-40B4-BE49-F238E27FC236}">
                      <a16:creationId xmlns:a16="http://schemas.microsoft.com/office/drawing/2014/main" id="{C6BE336C-62A9-F049-8960-A3C8470E0B98}"/>
                    </a:ext>
                  </a:extLst>
                </p:cNvPr>
                <p:cNvCxnSpPr/>
                <p:nvPr/>
              </p:nvCxnSpPr>
              <p:spPr>
                <a:xfrm>
                  <a:off x="2367698" y="1763203"/>
                  <a:ext cx="0" cy="167608"/>
                </a:xfrm>
                <a:prstGeom prst="line">
                  <a:avLst/>
                </a:prstGeom>
                <a:ln w="3810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6">
                  <a:extLst>
                    <a:ext uri="{FF2B5EF4-FFF2-40B4-BE49-F238E27FC236}">
                      <a16:creationId xmlns:a16="http://schemas.microsoft.com/office/drawing/2014/main" id="{A1E49CD4-97FE-AD43-89D2-E318DEFD4751}"/>
                    </a:ext>
                  </a:extLst>
                </p:cNvPr>
                <p:cNvCxnSpPr/>
                <p:nvPr/>
              </p:nvCxnSpPr>
              <p:spPr>
                <a:xfrm>
                  <a:off x="691632" y="1763203"/>
                  <a:ext cx="0" cy="167608"/>
                </a:xfrm>
                <a:prstGeom prst="line">
                  <a:avLst/>
                </a:prstGeom>
                <a:ln w="3810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7">
                  <a:extLst>
                    <a:ext uri="{FF2B5EF4-FFF2-40B4-BE49-F238E27FC236}">
                      <a16:creationId xmlns:a16="http://schemas.microsoft.com/office/drawing/2014/main" id="{A63307B5-0846-BC40-805F-07A672BC7339}"/>
                    </a:ext>
                  </a:extLst>
                </p:cNvPr>
                <p:cNvCxnSpPr/>
                <p:nvPr/>
              </p:nvCxnSpPr>
              <p:spPr>
                <a:xfrm>
                  <a:off x="674060" y="2475535"/>
                  <a:ext cx="1717967" cy="0"/>
                </a:xfrm>
                <a:prstGeom prst="line">
                  <a:avLst/>
                </a:prstGeom>
                <a:ln w="3810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8">
                  <a:extLst>
                    <a:ext uri="{FF2B5EF4-FFF2-40B4-BE49-F238E27FC236}">
                      <a16:creationId xmlns:a16="http://schemas.microsoft.com/office/drawing/2014/main" id="{CC1508D6-F671-C049-B903-DF1C54D3EEC7}"/>
                    </a:ext>
                  </a:extLst>
                </p:cNvPr>
                <p:cNvCxnSpPr/>
                <p:nvPr/>
              </p:nvCxnSpPr>
              <p:spPr>
                <a:xfrm flipV="1">
                  <a:off x="2392027" y="2266026"/>
                  <a:ext cx="0" cy="209509"/>
                </a:xfrm>
                <a:prstGeom prst="line">
                  <a:avLst/>
                </a:prstGeom>
                <a:ln w="3810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9">
                  <a:extLst>
                    <a:ext uri="{FF2B5EF4-FFF2-40B4-BE49-F238E27FC236}">
                      <a16:creationId xmlns:a16="http://schemas.microsoft.com/office/drawing/2014/main" id="{A7E2444F-8F2C-7545-AF58-456E23CD1C24}"/>
                    </a:ext>
                  </a:extLst>
                </p:cNvPr>
                <p:cNvCxnSpPr/>
                <p:nvPr/>
              </p:nvCxnSpPr>
              <p:spPr>
                <a:xfrm flipV="1">
                  <a:off x="674060" y="2307927"/>
                  <a:ext cx="0" cy="167608"/>
                </a:xfrm>
                <a:prstGeom prst="line">
                  <a:avLst/>
                </a:prstGeom>
                <a:ln w="3810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12">
                  <a:extLst>
                    <a:ext uri="{FF2B5EF4-FFF2-40B4-BE49-F238E27FC236}">
                      <a16:creationId xmlns:a16="http://schemas.microsoft.com/office/drawing/2014/main" id="{3F841F33-D1D9-954B-B2A9-48A4DD8C9FCB}"/>
                    </a:ext>
                  </a:extLst>
                </p:cNvPr>
                <p:cNvCxnSpPr/>
                <p:nvPr/>
              </p:nvCxnSpPr>
              <p:spPr>
                <a:xfrm flipV="1">
                  <a:off x="2643437" y="1763203"/>
                  <a:ext cx="167607" cy="167608"/>
                </a:xfrm>
                <a:prstGeom prst="line">
                  <a:avLst/>
                </a:prstGeom>
                <a:ln>
                  <a:solidFill>
                    <a:srgbClr val="002060"/>
                  </a:solidFill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13">
                  <a:extLst>
                    <a:ext uri="{FF2B5EF4-FFF2-40B4-BE49-F238E27FC236}">
                      <a16:creationId xmlns:a16="http://schemas.microsoft.com/office/drawing/2014/main" id="{20FE1755-0A29-704F-9751-53F3FBE505FD}"/>
                    </a:ext>
                  </a:extLst>
                </p:cNvPr>
                <p:cNvCxnSpPr/>
                <p:nvPr/>
              </p:nvCxnSpPr>
              <p:spPr>
                <a:xfrm>
                  <a:off x="2643437" y="2307927"/>
                  <a:ext cx="209508" cy="167608"/>
                </a:xfrm>
                <a:prstGeom prst="line">
                  <a:avLst/>
                </a:prstGeom>
                <a:ln>
                  <a:solidFill>
                    <a:srgbClr val="002060"/>
                  </a:solidFill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14">
                  <a:extLst>
                    <a:ext uri="{FF2B5EF4-FFF2-40B4-BE49-F238E27FC236}">
                      <a16:creationId xmlns:a16="http://schemas.microsoft.com/office/drawing/2014/main" id="{05150D80-6073-134B-ABB2-C41C66FF61B8}"/>
                    </a:ext>
                  </a:extLst>
                </p:cNvPr>
                <p:cNvCxnSpPr/>
                <p:nvPr/>
              </p:nvCxnSpPr>
              <p:spPr>
                <a:xfrm>
                  <a:off x="2811044" y="1763203"/>
                  <a:ext cx="251410" cy="0"/>
                </a:xfrm>
                <a:prstGeom prst="line">
                  <a:avLst/>
                </a:prstGeom>
                <a:ln>
                  <a:solidFill>
                    <a:srgbClr val="002060"/>
                  </a:solidFill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15">
                  <a:extLst>
                    <a:ext uri="{FF2B5EF4-FFF2-40B4-BE49-F238E27FC236}">
                      <a16:creationId xmlns:a16="http://schemas.microsoft.com/office/drawing/2014/main" id="{C5FA85CC-67F8-9E4D-B80C-9E1DB11B8E35}"/>
                    </a:ext>
                  </a:extLst>
                </p:cNvPr>
                <p:cNvCxnSpPr/>
                <p:nvPr/>
              </p:nvCxnSpPr>
              <p:spPr>
                <a:xfrm>
                  <a:off x="2852945" y="2475535"/>
                  <a:ext cx="251410" cy="0"/>
                </a:xfrm>
                <a:prstGeom prst="line">
                  <a:avLst/>
                </a:prstGeom>
                <a:ln>
                  <a:solidFill>
                    <a:srgbClr val="002060"/>
                  </a:solidFill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Freeform 16">
                  <a:extLst>
                    <a:ext uri="{FF2B5EF4-FFF2-40B4-BE49-F238E27FC236}">
                      <a16:creationId xmlns:a16="http://schemas.microsoft.com/office/drawing/2014/main" id="{9AE72C52-A2F8-E74B-825D-D3720B263DAA}"/>
                    </a:ext>
                  </a:extLst>
                </p:cNvPr>
                <p:cNvSpPr/>
                <p:nvPr/>
              </p:nvSpPr>
              <p:spPr>
                <a:xfrm>
                  <a:off x="2187757" y="1936048"/>
                  <a:ext cx="869459" cy="157132"/>
                </a:xfrm>
                <a:custGeom>
                  <a:avLst/>
                  <a:gdLst>
                    <a:gd name="connsiteX0" fmla="*/ 0 w 1581150"/>
                    <a:gd name="connsiteY0" fmla="*/ 0 h 285750"/>
                    <a:gd name="connsiteX1" fmla="*/ 276225 w 1581150"/>
                    <a:gd name="connsiteY1" fmla="*/ 209550 h 285750"/>
                    <a:gd name="connsiteX2" fmla="*/ 1162050 w 1581150"/>
                    <a:gd name="connsiteY2" fmla="*/ 276225 h 285750"/>
                    <a:gd name="connsiteX3" fmla="*/ 1581150 w 1581150"/>
                    <a:gd name="connsiteY3" fmla="*/ 266700 h 2857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81150" h="285750">
                      <a:moveTo>
                        <a:pt x="0" y="0"/>
                      </a:moveTo>
                      <a:cubicBezTo>
                        <a:pt x="41275" y="81756"/>
                        <a:pt x="82550" y="163513"/>
                        <a:pt x="276225" y="209550"/>
                      </a:cubicBezTo>
                      <a:cubicBezTo>
                        <a:pt x="469900" y="255588"/>
                        <a:pt x="944563" y="266700"/>
                        <a:pt x="1162050" y="276225"/>
                      </a:cubicBezTo>
                      <a:cubicBezTo>
                        <a:pt x="1379538" y="285750"/>
                        <a:pt x="1480344" y="276225"/>
                        <a:pt x="1581150" y="266700"/>
                      </a:cubicBezTo>
                    </a:path>
                  </a:pathLst>
                </a:custGeom>
                <a:ln>
                  <a:solidFill>
                    <a:srgbClr val="FF0000"/>
                  </a:solidFill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 sz="2000">
                    <a:solidFill>
                      <a:srgbClr val="002060"/>
                    </a:solidFill>
                    <a:latin typeface="MV Boli" panose="02000500030200090000" pitchFamily="2" charset="0"/>
                    <a:cs typeface="MV Boli" panose="02000500030200090000" pitchFamily="2" charset="0"/>
                  </a:endParaRPr>
                </a:p>
              </p:txBody>
            </p:sp>
            <p:sp>
              <p:nvSpPr>
                <p:cNvPr id="43" name="Freeform 17">
                  <a:extLst>
                    <a:ext uri="{FF2B5EF4-FFF2-40B4-BE49-F238E27FC236}">
                      <a16:creationId xmlns:a16="http://schemas.microsoft.com/office/drawing/2014/main" id="{3A77561C-5020-794E-8C42-C88FCC8FAD25}"/>
                    </a:ext>
                  </a:extLst>
                </p:cNvPr>
                <p:cNvSpPr/>
                <p:nvPr/>
              </p:nvSpPr>
              <p:spPr>
                <a:xfrm rot="10800000" flipH="1">
                  <a:off x="2182519" y="2161270"/>
                  <a:ext cx="869459" cy="157132"/>
                </a:xfrm>
                <a:custGeom>
                  <a:avLst/>
                  <a:gdLst>
                    <a:gd name="connsiteX0" fmla="*/ 0 w 1581150"/>
                    <a:gd name="connsiteY0" fmla="*/ 0 h 285750"/>
                    <a:gd name="connsiteX1" fmla="*/ 276225 w 1581150"/>
                    <a:gd name="connsiteY1" fmla="*/ 209550 h 285750"/>
                    <a:gd name="connsiteX2" fmla="*/ 1162050 w 1581150"/>
                    <a:gd name="connsiteY2" fmla="*/ 276225 h 285750"/>
                    <a:gd name="connsiteX3" fmla="*/ 1581150 w 1581150"/>
                    <a:gd name="connsiteY3" fmla="*/ 266700 h 2857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81150" h="285750">
                      <a:moveTo>
                        <a:pt x="0" y="0"/>
                      </a:moveTo>
                      <a:cubicBezTo>
                        <a:pt x="41275" y="81756"/>
                        <a:pt x="82550" y="163513"/>
                        <a:pt x="276225" y="209550"/>
                      </a:cubicBezTo>
                      <a:cubicBezTo>
                        <a:pt x="469900" y="255588"/>
                        <a:pt x="944563" y="266700"/>
                        <a:pt x="1162050" y="276225"/>
                      </a:cubicBezTo>
                      <a:cubicBezTo>
                        <a:pt x="1379538" y="285750"/>
                        <a:pt x="1480344" y="276225"/>
                        <a:pt x="1581150" y="266700"/>
                      </a:cubicBezTo>
                    </a:path>
                  </a:pathLst>
                </a:custGeom>
                <a:ln>
                  <a:solidFill>
                    <a:srgbClr val="FF0000"/>
                  </a:solidFill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 sz="2000">
                    <a:solidFill>
                      <a:srgbClr val="002060"/>
                    </a:solidFill>
                    <a:latin typeface="MV Boli" panose="02000500030200090000" pitchFamily="2" charset="0"/>
                    <a:cs typeface="MV Boli" panose="02000500030200090000" pitchFamily="2" charset="0"/>
                  </a:endParaRPr>
                </a:p>
              </p:txBody>
            </p:sp>
            <p:cxnSp>
              <p:nvCxnSpPr>
                <p:cNvPr id="44" name="Straight Connector 18">
                  <a:extLst>
                    <a:ext uri="{FF2B5EF4-FFF2-40B4-BE49-F238E27FC236}">
                      <a16:creationId xmlns:a16="http://schemas.microsoft.com/office/drawing/2014/main" id="{6D730607-46A8-7444-A483-813078D698C3}"/>
                    </a:ext>
                  </a:extLst>
                </p:cNvPr>
                <p:cNvCxnSpPr>
                  <a:stCxn id="42" idx="3"/>
                  <a:endCxn id="43" idx="3"/>
                </p:cNvCxnSpPr>
                <p:nvPr/>
              </p:nvCxnSpPr>
              <p:spPr>
                <a:xfrm flipH="1">
                  <a:off x="3051978" y="2082705"/>
                  <a:ext cx="5238" cy="89041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5" name="Rectangle 19">
                  <a:extLst>
                    <a:ext uri="{FF2B5EF4-FFF2-40B4-BE49-F238E27FC236}">
                      <a16:creationId xmlns:a16="http://schemas.microsoft.com/office/drawing/2014/main" id="{99E69726-24AA-064B-BD00-EC3405911403}"/>
                    </a:ext>
                  </a:extLst>
                </p:cNvPr>
                <p:cNvSpPr/>
                <p:nvPr/>
              </p:nvSpPr>
              <p:spPr>
                <a:xfrm>
                  <a:off x="2308224" y="2082370"/>
                  <a:ext cx="754230" cy="83804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2000">
                    <a:solidFill>
                      <a:srgbClr val="002060"/>
                    </a:solidFill>
                    <a:latin typeface="MV Boli" panose="02000500030200090000" pitchFamily="2" charset="0"/>
                    <a:cs typeface="MV Boli" panose="02000500030200090000" pitchFamily="2" charset="0"/>
                  </a:endParaRPr>
                </a:p>
              </p:txBody>
            </p:sp>
            <p:sp>
              <p:nvSpPr>
                <p:cNvPr id="46" name="Freeform 20">
                  <a:extLst>
                    <a:ext uri="{FF2B5EF4-FFF2-40B4-BE49-F238E27FC236}">
                      <a16:creationId xmlns:a16="http://schemas.microsoft.com/office/drawing/2014/main" id="{CC56464C-FDC3-E14F-AA99-AC99E50858A7}"/>
                    </a:ext>
                  </a:extLst>
                </p:cNvPr>
                <p:cNvSpPr/>
                <p:nvPr/>
              </p:nvSpPr>
              <p:spPr>
                <a:xfrm>
                  <a:off x="2239771" y="2045315"/>
                  <a:ext cx="287088" cy="184202"/>
                </a:xfrm>
                <a:custGeom>
                  <a:avLst/>
                  <a:gdLst>
                    <a:gd name="connsiteX0" fmla="*/ 84499 w 522083"/>
                    <a:gd name="connsiteY0" fmla="*/ 0 h 334978"/>
                    <a:gd name="connsiteX1" fmla="*/ 522083 w 522083"/>
                    <a:gd name="connsiteY1" fmla="*/ 117695 h 334978"/>
                    <a:gd name="connsiteX2" fmla="*/ 473798 w 522083"/>
                    <a:gd name="connsiteY2" fmla="*/ 223319 h 334978"/>
                    <a:gd name="connsiteX3" fmla="*/ 0 w 522083"/>
                    <a:gd name="connsiteY3" fmla="*/ 334978 h 334978"/>
                    <a:gd name="connsiteX4" fmla="*/ 75445 w 522083"/>
                    <a:gd name="connsiteY4" fmla="*/ 262550 h 334978"/>
                    <a:gd name="connsiteX5" fmla="*/ 132784 w 522083"/>
                    <a:gd name="connsiteY5" fmla="*/ 172016 h 334978"/>
                    <a:gd name="connsiteX6" fmla="*/ 120713 w 522083"/>
                    <a:gd name="connsiteY6" fmla="*/ 48285 h 334978"/>
                    <a:gd name="connsiteX7" fmla="*/ 84499 w 522083"/>
                    <a:gd name="connsiteY7" fmla="*/ 0 h 334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2083" h="334978">
                      <a:moveTo>
                        <a:pt x="84499" y="0"/>
                      </a:moveTo>
                      <a:lnTo>
                        <a:pt x="522083" y="117695"/>
                      </a:lnTo>
                      <a:lnTo>
                        <a:pt x="473798" y="223319"/>
                      </a:lnTo>
                      <a:lnTo>
                        <a:pt x="0" y="334978"/>
                      </a:lnTo>
                      <a:lnTo>
                        <a:pt x="75445" y="262550"/>
                      </a:lnTo>
                      <a:lnTo>
                        <a:pt x="132784" y="172016"/>
                      </a:lnTo>
                      <a:lnTo>
                        <a:pt x="120713" y="48285"/>
                      </a:lnTo>
                      <a:lnTo>
                        <a:pt x="84499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2000">
                    <a:solidFill>
                      <a:srgbClr val="002060"/>
                    </a:solidFill>
                    <a:latin typeface="MV Boli" panose="02000500030200090000" pitchFamily="2" charset="0"/>
                    <a:cs typeface="MV Boli" panose="02000500030200090000" pitchFamily="2" charset="0"/>
                  </a:endParaRPr>
                </a:p>
              </p:txBody>
            </p:sp>
            <p:cxnSp>
              <p:nvCxnSpPr>
                <p:cNvPr id="47" name="Straight Connector 21">
                  <a:extLst>
                    <a:ext uri="{FF2B5EF4-FFF2-40B4-BE49-F238E27FC236}">
                      <a16:creationId xmlns:a16="http://schemas.microsoft.com/office/drawing/2014/main" id="{FC9A2320-26F3-3749-A69A-81E7ED1B819C}"/>
                    </a:ext>
                  </a:extLst>
                </p:cNvPr>
                <p:cNvCxnSpPr/>
                <p:nvPr/>
              </p:nvCxnSpPr>
              <p:spPr>
                <a:xfrm flipV="1">
                  <a:off x="3062453" y="1595596"/>
                  <a:ext cx="0" cy="167608"/>
                </a:xfrm>
                <a:prstGeom prst="line">
                  <a:avLst/>
                </a:prstGeom>
                <a:ln>
                  <a:solidFill>
                    <a:srgbClr val="002060"/>
                  </a:solidFill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2">
                  <a:extLst>
                    <a:ext uri="{FF2B5EF4-FFF2-40B4-BE49-F238E27FC236}">
                      <a16:creationId xmlns:a16="http://schemas.microsoft.com/office/drawing/2014/main" id="{712798D0-DB8F-1549-B6BA-C7B809D8DD46}"/>
                    </a:ext>
                  </a:extLst>
                </p:cNvPr>
                <p:cNvCxnSpPr/>
                <p:nvPr/>
              </p:nvCxnSpPr>
              <p:spPr>
                <a:xfrm>
                  <a:off x="2936749" y="1595596"/>
                  <a:ext cx="293311" cy="0"/>
                </a:xfrm>
                <a:prstGeom prst="line">
                  <a:avLst/>
                </a:prstGeom>
                <a:ln>
                  <a:solidFill>
                    <a:srgbClr val="002060"/>
                  </a:solidFill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3">
                  <a:extLst>
                    <a:ext uri="{FF2B5EF4-FFF2-40B4-BE49-F238E27FC236}">
                      <a16:creationId xmlns:a16="http://schemas.microsoft.com/office/drawing/2014/main" id="{4EBBFE3A-66D0-1F48-BD2D-F239C12DE5B7}"/>
                    </a:ext>
                  </a:extLst>
                </p:cNvPr>
                <p:cNvCxnSpPr/>
                <p:nvPr/>
              </p:nvCxnSpPr>
              <p:spPr>
                <a:xfrm>
                  <a:off x="2978650" y="1511792"/>
                  <a:ext cx="209508" cy="0"/>
                </a:xfrm>
                <a:prstGeom prst="line">
                  <a:avLst/>
                </a:prstGeom>
                <a:ln>
                  <a:solidFill>
                    <a:srgbClr val="002060"/>
                  </a:solidFill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4">
                  <a:extLst>
                    <a:ext uri="{FF2B5EF4-FFF2-40B4-BE49-F238E27FC236}">
                      <a16:creationId xmlns:a16="http://schemas.microsoft.com/office/drawing/2014/main" id="{8DCAF78D-5E38-F24F-8D27-387C41911B34}"/>
                    </a:ext>
                  </a:extLst>
                </p:cNvPr>
                <p:cNvCxnSpPr/>
                <p:nvPr/>
              </p:nvCxnSpPr>
              <p:spPr>
                <a:xfrm>
                  <a:off x="3020552" y="1427988"/>
                  <a:ext cx="83803" cy="0"/>
                </a:xfrm>
                <a:prstGeom prst="line">
                  <a:avLst/>
                </a:prstGeom>
                <a:ln>
                  <a:solidFill>
                    <a:srgbClr val="002060"/>
                  </a:solidFill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0" name="Right Arrow 41">
                <a:extLst>
                  <a:ext uri="{FF2B5EF4-FFF2-40B4-BE49-F238E27FC236}">
                    <a16:creationId xmlns:a16="http://schemas.microsoft.com/office/drawing/2014/main" id="{BAA130A3-0883-8943-81A7-DC7E48E13A64}"/>
                  </a:ext>
                </a:extLst>
              </p:cNvPr>
              <p:cNvSpPr/>
              <p:nvPr/>
            </p:nvSpPr>
            <p:spPr>
              <a:xfrm>
                <a:off x="2819316" y="2900002"/>
                <a:ext cx="1664660" cy="154800"/>
              </a:xfrm>
              <a:prstGeom prst="rightArrow">
                <a:avLst>
                  <a:gd name="adj1" fmla="val 58052"/>
                  <a:gd name="adj2" fmla="val 190939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000">
                  <a:solidFill>
                    <a:srgbClr val="002060"/>
                  </a:solidFill>
                  <a:latin typeface="MV Boli" panose="02000500030200090000" pitchFamily="2" charset="0"/>
                  <a:cs typeface="MV Boli" panose="02000500030200090000" pitchFamily="2" charset="0"/>
                </a:endParaRPr>
              </a:p>
            </p:txBody>
          </p:sp>
        </p:grpSp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CAD5B049-5AB8-094E-98A1-FD6C7A785BA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807983" y="2425799"/>
              <a:ext cx="1800000" cy="810708"/>
              <a:chOff x="3782522" y="2024478"/>
              <a:chExt cx="2890086" cy="1301675"/>
            </a:xfrm>
          </p:grpSpPr>
          <p:grpSp>
            <p:nvGrpSpPr>
              <p:cNvPr id="19" name="Group 32">
                <a:extLst>
                  <a:ext uri="{FF2B5EF4-FFF2-40B4-BE49-F238E27FC236}">
                    <a16:creationId xmlns:a16="http://schemas.microsoft.com/office/drawing/2014/main" id="{4C5BDFF4-1102-5247-9FBE-0E6560F5D5DE}"/>
                  </a:ext>
                </a:extLst>
              </p:cNvPr>
              <p:cNvGrpSpPr/>
              <p:nvPr/>
            </p:nvGrpSpPr>
            <p:grpSpPr>
              <a:xfrm>
                <a:off x="4276149" y="2529501"/>
                <a:ext cx="1877765" cy="653750"/>
                <a:chOff x="3200400" y="2286000"/>
                <a:chExt cx="2833200" cy="986400"/>
              </a:xfrm>
              <a:effectLst/>
            </p:grpSpPr>
            <p:sp>
              <p:nvSpPr>
                <p:cNvPr id="27" name="Oval 5">
                  <a:extLst>
                    <a:ext uri="{FF2B5EF4-FFF2-40B4-BE49-F238E27FC236}">
                      <a16:creationId xmlns:a16="http://schemas.microsoft.com/office/drawing/2014/main" id="{2C60DE1C-7770-4D44-A29D-4B7A4E200B4A}"/>
                    </a:ext>
                  </a:extLst>
                </p:cNvPr>
                <p:cNvSpPr/>
                <p:nvPr/>
              </p:nvSpPr>
              <p:spPr>
                <a:xfrm>
                  <a:off x="3200400" y="2286000"/>
                  <a:ext cx="2833200" cy="986400"/>
                </a:xfrm>
                <a:prstGeom prst="ellips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2000">
                    <a:solidFill>
                      <a:srgbClr val="002060"/>
                    </a:solidFill>
                    <a:latin typeface="MV Boli" panose="02000500030200090000" pitchFamily="2" charset="0"/>
                    <a:ea typeface="Cambria Math" pitchFamily="18" charset="0"/>
                    <a:cs typeface="MV Boli" panose="02000500030200090000" pitchFamily="2" charset="0"/>
                  </a:endParaRPr>
                </a:p>
              </p:txBody>
            </p:sp>
            <p:sp>
              <p:nvSpPr>
                <p:cNvPr id="28" name="Oval 6">
                  <a:extLst>
                    <a:ext uri="{FF2B5EF4-FFF2-40B4-BE49-F238E27FC236}">
                      <a16:creationId xmlns:a16="http://schemas.microsoft.com/office/drawing/2014/main" id="{44F9EE52-40D7-8C42-815A-D60514F4F3C3}"/>
                    </a:ext>
                  </a:extLst>
                </p:cNvPr>
                <p:cNvSpPr/>
                <p:nvPr/>
              </p:nvSpPr>
              <p:spPr>
                <a:xfrm>
                  <a:off x="3429000" y="2390833"/>
                  <a:ext cx="2362199" cy="765017"/>
                </a:xfrm>
                <a:prstGeom prst="ellipse">
                  <a:avLst/>
                </a:prstGeom>
                <a:solidFill>
                  <a:srgbClr val="FFC000"/>
                </a:solidFill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wrap="square" rtlCol="0" anchor="ctr">
                  <a:spAutoFit/>
                </a:bodyPr>
                <a:lstStyle/>
                <a:p>
                  <a:pPr algn="ctr"/>
                  <a:endParaRPr lang="it-IT">
                    <a:solidFill>
                      <a:srgbClr val="002060"/>
                    </a:solidFill>
                    <a:latin typeface="MV Boli" panose="02000500030200090000" pitchFamily="2" charset="0"/>
                    <a:ea typeface="Cambria Math" pitchFamily="18" charset="0"/>
                    <a:cs typeface="MV Boli" panose="02000500030200090000" pitchFamily="2" charset="0"/>
                  </a:endParaRPr>
                </a:p>
              </p:txBody>
            </p:sp>
          </p:grpSp>
          <p:cxnSp>
            <p:nvCxnSpPr>
              <p:cNvPr id="20" name="Straight Connector 7">
                <a:extLst>
                  <a:ext uri="{FF2B5EF4-FFF2-40B4-BE49-F238E27FC236}">
                    <a16:creationId xmlns:a16="http://schemas.microsoft.com/office/drawing/2014/main" id="{26BD82AB-335E-DA48-8573-8D4F80042387}"/>
                  </a:ext>
                </a:extLst>
              </p:cNvPr>
              <p:cNvCxnSpPr/>
              <p:nvPr/>
            </p:nvCxnSpPr>
            <p:spPr>
              <a:xfrm>
                <a:off x="6216450" y="2428502"/>
                <a:ext cx="0" cy="202012"/>
              </a:xfrm>
              <a:prstGeom prst="line">
                <a:avLst/>
              </a:prstGeom>
              <a:ln w="571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8">
                <a:extLst>
                  <a:ext uri="{FF2B5EF4-FFF2-40B4-BE49-F238E27FC236}">
                    <a16:creationId xmlns:a16="http://schemas.microsoft.com/office/drawing/2014/main" id="{E6A01BC9-38D5-C548-994F-6A4CF57538D5}"/>
                  </a:ext>
                </a:extLst>
              </p:cNvPr>
              <p:cNvCxnSpPr/>
              <p:nvPr/>
            </p:nvCxnSpPr>
            <p:spPr>
              <a:xfrm>
                <a:off x="4196323" y="2428502"/>
                <a:ext cx="0" cy="202012"/>
              </a:xfrm>
              <a:prstGeom prst="line">
                <a:avLst/>
              </a:prstGeom>
              <a:ln w="571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9">
                <a:extLst>
                  <a:ext uri="{FF2B5EF4-FFF2-40B4-BE49-F238E27FC236}">
                    <a16:creationId xmlns:a16="http://schemas.microsoft.com/office/drawing/2014/main" id="{7A0EE7B9-2E94-D043-940A-80AC526C7E88}"/>
                  </a:ext>
                </a:extLst>
              </p:cNvPr>
              <p:cNvCxnSpPr/>
              <p:nvPr/>
            </p:nvCxnSpPr>
            <p:spPr>
              <a:xfrm>
                <a:off x="4175143" y="3287054"/>
                <a:ext cx="2070631" cy="0"/>
              </a:xfrm>
              <a:prstGeom prst="line">
                <a:avLst/>
              </a:prstGeom>
              <a:ln w="571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10">
                <a:extLst>
                  <a:ext uri="{FF2B5EF4-FFF2-40B4-BE49-F238E27FC236}">
                    <a16:creationId xmlns:a16="http://schemas.microsoft.com/office/drawing/2014/main" id="{F94E6583-10E6-884C-A410-CCD2307C8FFB}"/>
                  </a:ext>
                </a:extLst>
              </p:cNvPr>
              <p:cNvCxnSpPr/>
              <p:nvPr/>
            </p:nvCxnSpPr>
            <p:spPr>
              <a:xfrm flipV="1">
                <a:off x="6245774" y="3034539"/>
                <a:ext cx="0" cy="252515"/>
              </a:xfrm>
              <a:prstGeom prst="line">
                <a:avLst/>
              </a:prstGeom>
              <a:ln w="571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11">
                <a:extLst>
                  <a:ext uri="{FF2B5EF4-FFF2-40B4-BE49-F238E27FC236}">
                    <a16:creationId xmlns:a16="http://schemas.microsoft.com/office/drawing/2014/main" id="{52198443-2515-414A-BEAA-83E8368E7DD9}"/>
                  </a:ext>
                </a:extLst>
              </p:cNvPr>
              <p:cNvCxnSpPr/>
              <p:nvPr/>
            </p:nvCxnSpPr>
            <p:spPr>
              <a:xfrm flipV="1">
                <a:off x="4175143" y="3085042"/>
                <a:ext cx="0" cy="202012"/>
              </a:xfrm>
              <a:prstGeom prst="line">
                <a:avLst/>
              </a:prstGeom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Freeform 12">
                <a:extLst>
                  <a:ext uri="{FF2B5EF4-FFF2-40B4-BE49-F238E27FC236}">
                    <a16:creationId xmlns:a16="http://schemas.microsoft.com/office/drawing/2014/main" id="{E3A47A21-65FE-1346-8198-C0CA9ACBB823}"/>
                  </a:ext>
                </a:extLst>
              </p:cNvPr>
              <p:cNvSpPr/>
              <p:nvPr/>
            </p:nvSpPr>
            <p:spPr>
              <a:xfrm>
                <a:off x="3782522" y="2024478"/>
                <a:ext cx="2890086" cy="1301675"/>
              </a:xfrm>
              <a:custGeom>
                <a:avLst/>
                <a:gdLst>
                  <a:gd name="connsiteX0" fmla="*/ 0 w 4970206"/>
                  <a:gd name="connsiteY0" fmla="*/ 1924665 h 1963993"/>
                  <a:gd name="connsiteX1" fmla="*/ 1061884 w 4970206"/>
                  <a:gd name="connsiteY1" fmla="*/ 7374 h 1963993"/>
                  <a:gd name="connsiteX2" fmla="*/ 2462981 w 4970206"/>
                  <a:gd name="connsiteY2" fmla="*/ 1880419 h 1963993"/>
                  <a:gd name="connsiteX3" fmla="*/ 3864077 w 4970206"/>
                  <a:gd name="connsiteY3" fmla="*/ 508819 h 1963993"/>
                  <a:gd name="connsiteX4" fmla="*/ 4970206 w 4970206"/>
                  <a:gd name="connsiteY4" fmla="*/ 1895168 h 1963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70206" h="1963993">
                    <a:moveTo>
                      <a:pt x="0" y="1924665"/>
                    </a:moveTo>
                    <a:cubicBezTo>
                      <a:pt x="325693" y="969706"/>
                      <a:pt x="651387" y="14748"/>
                      <a:pt x="1061884" y="7374"/>
                    </a:cubicBezTo>
                    <a:cubicBezTo>
                      <a:pt x="1472381" y="0"/>
                      <a:pt x="1995949" y="1796845"/>
                      <a:pt x="2462981" y="1880419"/>
                    </a:cubicBezTo>
                    <a:cubicBezTo>
                      <a:pt x="2930013" y="1963993"/>
                      <a:pt x="3446206" y="506361"/>
                      <a:pt x="3864077" y="508819"/>
                    </a:cubicBezTo>
                    <a:cubicBezTo>
                      <a:pt x="4281948" y="511277"/>
                      <a:pt x="4626077" y="1203222"/>
                      <a:pt x="4970206" y="1895168"/>
                    </a:cubicBezTo>
                  </a:path>
                </a:pathLst>
              </a:custGeom>
              <a:ln/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 sz="2000">
                  <a:solidFill>
                    <a:srgbClr val="002060"/>
                  </a:solidFill>
                  <a:latin typeface="MV Boli" panose="02000500030200090000" pitchFamily="2" charset="0"/>
                  <a:ea typeface="Cambria Math" pitchFamily="18" charset="0"/>
                  <a:cs typeface="MV Boli" panose="02000500030200090000" pitchFamily="2" charset="0"/>
                </a:endParaRPr>
              </a:p>
            </p:txBody>
          </p:sp>
          <p:cxnSp>
            <p:nvCxnSpPr>
              <p:cNvPr id="26" name="Straight Connector 13">
                <a:extLst>
                  <a:ext uri="{FF2B5EF4-FFF2-40B4-BE49-F238E27FC236}">
                    <a16:creationId xmlns:a16="http://schemas.microsoft.com/office/drawing/2014/main" id="{998EDC90-0A6D-2D47-85BD-C85C4F054314}"/>
                  </a:ext>
                </a:extLst>
              </p:cNvPr>
              <p:cNvCxnSpPr/>
              <p:nvPr/>
            </p:nvCxnSpPr>
            <p:spPr>
              <a:xfrm>
                <a:off x="4196323" y="2428502"/>
                <a:ext cx="2020128" cy="0"/>
              </a:xfrm>
              <a:prstGeom prst="line">
                <a:avLst/>
              </a:prstGeom>
              <a:ln w="571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TextBox 18">
              <a:extLst>
                <a:ext uri="{FF2B5EF4-FFF2-40B4-BE49-F238E27FC236}">
                  <a16:creationId xmlns:a16="http://schemas.microsoft.com/office/drawing/2014/main" id="{0B059A92-5B3A-BF40-B4A8-ACA86F376CD3}"/>
                </a:ext>
              </a:extLst>
            </p:cNvPr>
            <p:cNvSpPr txBox="1"/>
            <p:nvPr/>
          </p:nvSpPr>
          <p:spPr>
            <a:xfrm>
              <a:off x="628428" y="2365728"/>
              <a:ext cx="1332000" cy="374571"/>
            </a:xfrm>
            <a:prstGeom prst="roundRect">
              <a:avLst/>
            </a:prstGeom>
            <a:noFill/>
            <a:ln w="28575"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it-IT" sz="1600">
                  <a:solidFill>
                    <a:srgbClr val="002060"/>
                  </a:solidFill>
                  <a:latin typeface="MV Boli" panose="02000500030200090000" pitchFamily="2" charset="0"/>
                  <a:ea typeface="Cambria Math" pitchFamily="18" charset="0"/>
                  <a:cs typeface="MV Boli" panose="02000500030200090000" pitchFamily="2" charset="0"/>
                </a:rPr>
                <a:t>E</a:t>
              </a:r>
              <a:r>
                <a:rPr lang="it-IT" sz="1600" baseline="-25000">
                  <a:solidFill>
                    <a:srgbClr val="002060"/>
                  </a:solidFill>
                  <a:latin typeface="MV Boli" panose="02000500030200090000" pitchFamily="2" charset="0"/>
                  <a:ea typeface="Cambria Math" pitchFamily="18" charset="0"/>
                  <a:cs typeface="MV Boli" panose="02000500030200090000" pitchFamily="2" charset="0"/>
                </a:rPr>
                <a:t>1+</a:t>
              </a:r>
              <a:r>
                <a:rPr lang="it-IT" sz="1600">
                  <a:solidFill>
                    <a:srgbClr val="002060"/>
                  </a:solidFill>
                  <a:latin typeface="MV Boli" panose="02000500030200090000" pitchFamily="2" charset="0"/>
                  <a:ea typeface="Cambria Math" pitchFamily="18" charset="0"/>
                  <a:cs typeface="MV Boli" panose="02000500030200090000" pitchFamily="2" charset="0"/>
                </a:rPr>
                <a:t>=1*V keV</a:t>
              </a:r>
            </a:p>
          </p:txBody>
        </p:sp>
        <p:sp>
          <p:nvSpPr>
            <p:cNvPr id="13" name="TextBox 17">
              <a:extLst>
                <a:ext uri="{FF2B5EF4-FFF2-40B4-BE49-F238E27FC236}">
                  <a16:creationId xmlns:a16="http://schemas.microsoft.com/office/drawing/2014/main" id="{AC3E3F88-7B86-0B42-A612-6EAE72B489BD}"/>
                </a:ext>
              </a:extLst>
            </p:cNvPr>
            <p:cNvSpPr txBox="1"/>
            <p:nvPr/>
          </p:nvSpPr>
          <p:spPr>
            <a:xfrm>
              <a:off x="3287081" y="2331495"/>
              <a:ext cx="2225167" cy="374571"/>
            </a:xfrm>
            <a:prstGeom prst="roundRect">
              <a:avLst/>
            </a:prstGeom>
            <a:noFill/>
            <a:ln w="28575"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it-IT" sz="1600">
                  <a:solidFill>
                    <a:srgbClr val="002060"/>
                  </a:solidFill>
                  <a:latin typeface="MV Boli" panose="02000500030200090000" pitchFamily="2" charset="0"/>
                  <a:ea typeface="Cambria Math" pitchFamily="18" charset="0"/>
                  <a:cs typeface="MV Boli" panose="02000500030200090000" pitchFamily="2" charset="0"/>
                </a:rPr>
                <a:t>V</a:t>
              </a:r>
              <a:r>
                <a:rPr lang="it-IT" sz="1600" baseline="-25000">
                  <a:solidFill>
                    <a:srgbClr val="002060"/>
                  </a:solidFill>
                  <a:latin typeface="MV Boli" panose="02000500030200090000" pitchFamily="2" charset="0"/>
                  <a:ea typeface="Cambria Math" pitchFamily="18" charset="0"/>
                  <a:cs typeface="MV Boli" panose="02000500030200090000" pitchFamily="2" charset="0"/>
                </a:rPr>
                <a:t>CB</a:t>
              </a:r>
              <a:r>
                <a:rPr lang="it-IT" sz="1600">
                  <a:solidFill>
                    <a:srgbClr val="002060"/>
                  </a:solidFill>
                  <a:latin typeface="MV Boli" panose="02000500030200090000" pitchFamily="2" charset="0"/>
                  <a:ea typeface="Cambria Math" pitchFamily="18" charset="0"/>
                  <a:cs typeface="MV Boli" panose="02000500030200090000" pitchFamily="2" charset="0"/>
                </a:rPr>
                <a:t> = +(V +</a:t>
              </a:r>
              <a:r>
                <a:rPr lang="el-GR" sz="1600">
                  <a:solidFill>
                    <a:srgbClr val="002060"/>
                  </a:solidFill>
                  <a:latin typeface="Buxton Sketch" panose="03080500000500000004" pitchFamily="66" charset="0"/>
                  <a:ea typeface="Cambria Math" pitchFamily="18" charset="0"/>
                  <a:cs typeface="MV Boli" panose="02000500030200090000" pitchFamily="2" charset="0"/>
                </a:rPr>
                <a:t> Δ</a:t>
              </a:r>
              <a:r>
                <a:rPr lang="it-IT" sz="1600">
                  <a:solidFill>
                    <a:srgbClr val="002060"/>
                  </a:solidFill>
                  <a:latin typeface="MV Boli" panose="02000500030200090000" pitchFamily="2" charset="0"/>
                  <a:ea typeface="Cambria Math" pitchFamily="18" charset="0"/>
                  <a:cs typeface="MV Boli" panose="02000500030200090000" pitchFamily="2" charset="0"/>
                </a:rPr>
                <a:t>V) kV</a:t>
              </a:r>
            </a:p>
          </p:txBody>
        </p:sp>
        <p:sp>
          <p:nvSpPr>
            <p:cNvPr id="14" name="Right Arrow 15">
              <a:extLst>
                <a:ext uri="{FF2B5EF4-FFF2-40B4-BE49-F238E27FC236}">
                  <a16:creationId xmlns:a16="http://schemas.microsoft.com/office/drawing/2014/main" id="{4DF2C2FD-3872-D24F-911F-93575C28F002}"/>
                </a:ext>
              </a:extLst>
            </p:cNvPr>
            <p:cNvSpPr/>
            <p:nvPr/>
          </p:nvSpPr>
          <p:spPr>
            <a:xfrm>
              <a:off x="4546905" y="2912263"/>
              <a:ext cx="906694" cy="113336"/>
            </a:xfrm>
            <a:prstGeom prst="rightArrow">
              <a:avLst/>
            </a:prstGeom>
            <a:blipFill>
              <a:blip r:embed="rId3"/>
              <a:tile tx="0" ty="0" sx="100000" sy="100000" flip="none" algn="tl"/>
            </a:blipFill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sz="2000">
                <a:solidFill>
                  <a:srgbClr val="002060"/>
                </a:solidFill>
                <a:latin typeface="MV Boli" panose="02000500030200090000" pitchFamily="2" charset="0"/>
                <a:ea typeface="Cambria Math" pitchFamily="18" charset="0"/>
                <a:cs typeface="MV Boli" panose="02000500030200090000" pitchFamily="2" charset="0"/>
              </a:endParaRPr>
            </a:p>
          </p:txBody>
        </p:sp>
        <p:cxnSp>
          <p:nvCxnSpPr>
            <p:cNvPr id="15" name="Connettore 1 14">
              <a:extLst>
                <a:ext uri="{FF2B5EF4-FFF2-40B4-BE49-F238E27FC236}">
                  <a16:creationId xmlns:a16="http://schemas.microsoft.com/office/drawing/2014/main" id="{769A812F-D5A2-4E4D-B251-8EBB265143F8}"/>
                </a:ext>
              </a:extLst>
            </p:cNvPr>
            <p:cNvCxnSpPr/>
            <p:nvPr/>
          </p:nvCxnSpPr>
          <p:spPr bwMode="auto">
            <a:xfrm>
              <a:off x="1230275" y="3178841"/>
              <a:ext cx="0" cy="396641"/>
            </a:xfrm>
            <a:prstGeom prst="line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" name="Connettore 1 15">
              <a:extLst>
                <a:ext uri="{FF2B5EF4-FFF2-40B4-BE49-F238E27FC236}">
                  <a16:creationId xmlns:a16="http://schemas.microsoft.com/office/drawing/2014/main" id="{E0A7DFA9-1C75-824D-836D-0E4E2BA43E5A}"/>
                </a:ext>
              </a:extLst>
            </p:cNvPr>
            <p:cNvCxnSpPr/>
            <p:nvPr/>
          </p:nvCxnSpPr>
          <p:spPr bwMode="auto">
            <a:xfrm>
              <a:off x="1242768" y="3575482"/>
              <a:ext cx="2448000" cy="0"/>
            </a:xfrm>
            <a:prstGeom prst="line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Rettangolo arrotondato 56">
              <a:extLst>
                <a:ext uri="{FF2B5EF4-FFF2-40B4-BE49-F238E27FC236}">
                  <a16:creationId xmlns:a16="http://schemas.microsoft.com/office/drawing/2014/main" id="{E56D1DB4-CE42-714E-A86C-14A992353C7B}"/>
                </a:ext>
              </a:extLst>
            </p:cNvPr>
            <p:cNvSpPr/>
            <p:nvPr/>
          </p:nvSpPr>
          <p:spPr bwMode="auto">
            <a:xfrm>
              <a:off x="1931077" y="3445301"/>
              <a:ext cx="614340" cy="296229"/>
            </a:xfrm>
            <a:prstGeom prst="round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l-GR" sz="2000" u="none" strike="noStrike" cap="none" normalizeH="0" baseline="0">
                  <a:solidFill>
                    <a:srgbClr val="002060"/>
                  </a:solidFill>
                  <a:effectLst/>
                  <a:latin typeface="Buxton Sketch" panose="03080500000500000004" pitchFamily="66" charset="0"/>
                  <a:ea typeface="Gill Sans" pitchFamily="1" charset="0"/>
                  <a:cs typeface="MV Boli" panose="02000500030200090000" pitchFamily="2" charset="0"/>
                  <a:sym typeface="Gill Sans" pitchFamily="1" charset="0"/>
                </a:rPr>
                <a:t>Δ</a:t>
              </a:r>
              <a:r>
                <a:rPr kumimoji="0" lang="it-IT" sz="2000" u="none" strike="noStrike" cap="none" normalizeH="0" baseline="0">
                  <a:solidFill>
                    <a:srgbClr val="002060"/>
                  </a:solidFill>
                  <a:effectLst/>
                  <a:latin typeface="MV Boli" panose="02000500030200090000" pitchFamily="2" charset="0"/>
                  <a:ea typeface="Gill Sans" pitchFamily="1" charset="0"/>
                  <a:cs typeface="MV Boli" panose="02000500030200090000" pitchFamily="2" charset="0"/>
                  <a:sym typeface="Gill Sans" pitchFamily="1" charset="0"/>
                </a:rPr>
                <a:t>V</a:t>
              </a:r>
              <a:endParaRPr kumimoji="0" lang="en-GB" sz="2000" u="none" strike="noStrike" cap="none" normalizeH="0" baseline="0">
                <a:solidFill>
                  <a:srgbClr val="002060"/>
                </a:solidFill>
                <a:effectLst/>
                <a:latin typeface="MV Boli" panose="02000500030200090000" pitchFamily="2" charset="0"/>
                <a:ea typeface="Gill Sans" pitchFamily="1" charset="0"/>
                <a:cs typeface="MV Boli" panose="02000500030200090000" pitchFamily="2" charset="0"/>
                <a:sym typeface="Gill Sans" pitchFamily="1" charset="0"/>
              </a:endParaRPr>
            </a:p>
          </p:txBody>
        </p:sp>
        <p:cxnSp>
          <p:nvCxnSpPr>
            <p:cNvPr id="18" name="Connettore 1 17">
              <a:extLst>
                <a:ext uri="{FF2B5EF4-FFF2-40B4-BE49-F238E27FC236}">
                  <a16:creationId xmlns:a16="http://schemas.microsoft.com/office/drawing/2014/main" id="{C37374FE-450B-044A-8024-E888E6A2CB4A}"/>
                </a:ext>
              </a:extLst>
            </p:cNvPr>
            <p:cNvCxnSpPr>
              <a:endCxn id="25" idx="2"/>
            </p:cNvCxnSpPr>
            <p:nvPr/>
          </p:nvCxnSpPr>
          <p:spPr bwMode="auto">
            <a:xfrm flipV="1">
              <a:off x="3697328" y="3202009"/>
              <a:ext cx="2643" cy="396000"/>
            </a:xfrm>
            <a:prstGeom prst="line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51" name="TextBox 44">
            <a:extLst>
              <a:ext uri="{FF2B5EF4-FFF2-40B4-BE49-F238E27FC236}">
                <a16:creationId xmlns:a16="http://schemas.microsoft.com/office/drawing/2014/main" id="{128E6404-8F14-BD46-A9E2-4105F1407641}"/>
              </a:ext>
            </a:extLst>
          </p:cNvPr>
          <p:cNvSpPr txBox="1"/>
          <p:nvPr/>
        </p:nvSpPr>
        <p:spPr>
          <a:xfrm>
            <a:off x="651656" y="1576391"/>
            <a:ext cx="2099734" cy="783193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lang="en-US" sz="2000">
                <a:solidFill>
                  <a:srgbClr val="00206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Focusing</a:t>
            </a:r>
          </a:p>
          <a:p>
            <a:r>
              <a:rPr lang="en-US" sz="2000">
                <a:solidFill>
                  <a:srgbClr val="00206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Deceleration</a:t>
            </a:r>
          </a:p>
        </p:txBody>
      </p:sp>
      <p:cxnSp>
        <p:nvCxnSpPr>
          <p:cNvPr id="52" name="Connettore 2 51">
            <a:extLst>
              <a:ext uri="{FF2B5EF4-FFF2-40B4-BE49-F238E27FC236}">
                <a16:creationId xmlns:a16="http://schemas.microsoft.com/office/drawing/2014/main" id="{38BE3212-5978-5B48-A090-D0A390E377F1}"/>
              </a:ext>
            </a:extLst>
          </p:cNvPr>
          <p:cNvCxnSpPr/>
          <p:nvPr/>
        </p:nvCxnSpPr>
        <p:spPr>
          <a:xfrm flipV="1">
            <a:off x="1782446" y="1501420"/>
            <a:ext cx="2263733" cy="426507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ttore 2 52">
            <a:extLst>
              <a:ext uri="{FF2B5EF4-FFF2-40B4-BE49-F238E27FC236}">
                <a16:creationId xmlns:a16="http://schemas.microsoft.com/office/drawing/2014/main" id="{1DB920C4-62D7-D841-8A68-38CD38C15CFC}"/>
              </a:ext>
            </a:extLst>
          </p:cNvPr>
          <p:cNvCxnSpPr>
            <a:stCxn id="28" idx="4"/>
          </p:cNvCxnSpPr>
          <p:nvPr/>
        </p:nvCxnSpPr>
        <p:spPr>
          <a:xfrm>
            <a:off x="5157511" y="1535844"/>
            <a:ext cx="525537" cy="212769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Parentesi graffa aperta 53">
            <a:extLst>
              <a:ext uri="{FF2B5EF4-FFF2-40B4-BE49-F238E27FC236}">
                <a16:creationId xmlns:a16="http://schemas.microsoft.com/office/drawing/2014/main" id="{51DF0896-0DD5-EC4F-A5E6-A3A888934ACB}"/>
              </a:ext>
            </a:extLst>
          </p:cNvPr>
          <p:cNvSpPr/>
          <p:nvPr/>
        </p:nvSpPr>
        <p:spPr bwMode="auto">
          <a:xfrm rot="16200000">
            <a:off x="3963547" y="-187975"/>
            <a:ext cx="355384" cy="5861143"/>
          </a:xfrm>
          <a:prstGeom prst="leftBrace">
            <a:avLst/>
          </a:prstGeom>
          <a:noFill/>
          <a:ln w="1905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4400" u="none" strike="noStrike" cap="none" normalizeH="0" baseline="0">
              <a:solidFill>
                <a:srgbClr val="002060"/>
              </a:solidFill>
              <a:effectLst/>
              <a:latin typeface="MV Boli" panose="02000500030200090000" pitchFamily="2" charset="0"/>
              <a:ea typeface="Gill Sans" pitchFamily="1" charset="0"/>
              <a:cs typeface="MV Boli" panose="02000500030200090000" pitchFamily="2" charset="0"/>
              <a:sym typeface="Gill Sans" pitchFamily="1" charset="0"/>
            </a:endParaRPr>
          </a:p>
        </p:txBody>
      </p:sp>
      <p:sp>
        <p:nvSpPr>
          <p:cNvPr id="55" name="TextBox 33">
            <a:extLst>
              <a:ext uri="{FF2B5EF4-FFF2-40B4-BE49-F238E27FC236}">
                <a16:creationId xmlns:a16="http://schemas.microsoft.com/office/drawing/2014/main" id="{9D68849B-6AD3-0E4F-818C-197AA01E7A7D}"/>
              </a:ext>
            </a:extLst>
          </p:cNvPr>
          <p:cNvSpPr txBox="1"/>
          <p:nvPr/>
        </p:nvSpPr>
        <p:spPr>
          <a:xfrm>
            <a:off x="136787" y="2895800"/>
            <a:ext cx="2236540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l-GR" sz="2000">
                <a:solidFill>
                  <a:srgbClr val="7030A0"/>
                </a:solidFill>
                <a:latin typeface="Buxton Sketch" panose="03080500000500000004" pitchFamily="66" charset="0"/>
                <a:cs typeface="MV Boli" panose="02000500030200090000" pitchFamily="2" charset="0"/>
              </a:rPr>
              <a:t>τ</a:t>
            </a:r>
            <a:r>
              <a:rPr lang="it-IT" sz="2000" baseline="-25000">
                <a:solidFill>
                  <a:srgbClr val="7030A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CB</a:t>
            </a:r>
            <a:r>
              <a:rPr lang="it-IT" sz="2000">
                <a:solidFill>
                  <a:srgbClr val="7030A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(half life) </a:t>
            </a:r>
          </a:p>
        </p:txBody>
      </p:sp>
      <p:pic>
        <p:nvPicPr>
          <p:cNvPr id="56" name="Immagine 55">
            <a:extLst>
              <a:ext uri="{FF2B5EF4-FFF2-40B4-BE49-F238E27FC236}">
                <a16:creationId xmlns:a16="http://schemas.microsoft.com/office/drawing/2014/main" id="{D8E25F68-8B66-FE41-A7EA-93337B63E4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26" y="3495133"/>
            <a:ext cx="2772000" cy="1665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7" name="TextBox 34">
            <a:extLst>
              <a:ext uri="{FF2B5EF4-FFF2-40B4-BE49-F238E27FC236}">
                <a16:creationId xmlns:a16="http://schemas.microsoft.com/office/drawing/2014/main" id="{23F49C89-CA65-F649-87C7-3853430D52D7}"/>
              </a:ext>
            </a:extLst>
          </p:cNvPr>
          <p:cNvSpPr txBox="1"/>
          <p:nvPr/>
        </p:nvSpPr>
        <p:spPr>
          <a:xfrm>
            <a:off x="2882425" y="2885706"/>
            <a:ext cx="2517628" cy="442674"/>
          </a:xfrm>
          <a:prstGeom prst="round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sz="2000">
                <a:solidFill>
                  <a:srgbClr val="7030A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&lt;q+&gt; (</a:t>
            </a:r>
            <a:r>
              <a:rPr lang="en-US" sz="2000">
                <a:solidFill>
                  <a:srgbClr val="7030A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energy</a:t>
            </a:r>
            <a:r>
              <a:rPr lang="it-IT" sz="2000">
                <a:solidFill>
                  <a:srgbClr val="7030A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)</a:t>
            </a:r>
          </a:p>
        </p:txBody>
      </p:sp>
      <p:sp>
        <p:nvSpPr>
          <p:cNvPr id="58" name="TextBox 32">
            <a:extLst>
              <a:ext uri="{FF2B5EF4-FFF2-40B4-BE49-F238E27FC236}">
                <a16:creationId xmlns:a16="http://schemas.microsoft.com/office/drawing/2014/main" id="{53E13992-152C-C747-98BA-7215FF2E4622}"/>
              </a:ext>
            </a:extLst>
          </p:cNvPr>
          <p:cNvSpPr txBox="1"/>
          <p:nvPr/>
        </p:nvSpPr>
        <p:spPr>
          <a:xfrm>
            <a:off x="5563249" y="2908484"/>
            <a:ext cx="2899887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2000">
                <a:solidFill>
                  <a:srgbClr val="7030A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Efficiency (Intensity)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CasellaDiTesto 58">
                <a:extLst>
                  <a:ext uri="{FF2B5EF4-FFF2-40B4-BE49-F238E27FC236}">
                    <a16:creationId xmlns:a16="http://schemas.microsoft.com/office/drawing/2014/main" id="{3F517A82-4B20-A144-8E8C-6A6826AB078D}"/>
                  </a:ext>
                </a:extLst>
              </p:cNvPr>
              <p:cNvSpPr txBox="1"/>
              <p:nvPr/>
            </p:nvSpPr>
            <p:spPr>
              <a:xfrm>
                <a:off x="6441822" y="3341835"/>
                <a:ext cx="1168525" cy="5547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sSup>
                            <m:sSupPr>
                              <m:ctrlPr>
                                <a:rPr lang="en-US" sz="1600" i="1" smtClean="0">
                                  <a:ln>
                                    <a:noFill/>
                                  </a:ln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600" b="0" i="1" smtClean="0">
                                  <a:ln>
                                    <a:noFill/>
                                  </a:ln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it-IT" sz="1600" b="0" i="1" smtClean="0">
                                  <a:ln>
                                    <a:noFill/>
                                  </a:ln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sub>
                      </m:sSub>
                      <m:r>
                        <a:rPr lang="it-IT" sz="1600" b="0" i="1" smtClean="0">
                          <a:ln>
                            <a:noFill/>
                          </a:ln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60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1600" i="1" smtClean="0">
                                  <a:ln>
                                    <a:noFill/>
                                  </a:ln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ln>
                                    <a:noFill/>
                                  </a:ln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sSubSup>
                                <m:sSubSupPr>
                                  <m:ctrlPr>
                                    <a:rPr lang="it-IT" sz="1600" i="1" smtClean="0">
                                      <a:ln>
                                        <a:noFill/>
                                      </a:ln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sz="1600" b="0" i="1" smtClean="0">
                                      <a:ln>
                                        <a:noFill/>
                                      </a:ln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/>
                                <m:sup>
                                  <m:r>
                                    <a:rPr lang="it-IT" sz="1600" b="0" i="1" smtClean="0">
                                      <a:ln>
                                        <a:noFill/>
                                      </a:ln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</m:sub>
                          </m:sSub>
                        </m:num>
                        <m:den>
                          <m:r>
                            <a:rPr lang="it-IT" sz="1600" b="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it-IT" sz="1600" b="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it-IT" sz="1600" i="1" smtClean="0">
                                  <a:ln>
                                    <a:noFill/>
                                  </a:ln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ln>
                                    <a:noFill/>
                                  </a:ln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it-IT" sz="1600" i="1" smtClean="0">
                                      <a:ln>
                                        <a:noFill/>
                                      </a:ln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1600" b="0" i="1" smtClean="0">
                                      <a:ln>
                                        <a:noFill/>
                                      </a:ln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sup>
                                  <m:r>
                                    <a:rPr lang="it-IT" sz="1600" b="0" i="1" smtClean="0">
                                      <a:ln>
                                        <a:noFill/>
                                      </a:ln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sub>
                          </m:sSub>
                        </m:den>
                      </m:f>
                    </m:oMath>
                  </m:oMathPara>
                </a14:m>
                <a:endParaRPr lang="en-US" sz="1600">
                  <a:ln>
                    <a:noFill/>
                  </a:ln>
                </a:endParaRPr>
              </a:p>
            </p:txBody>
          </p:sp>
        </mc:Choice>
        <mc:Fallback xmlns="">
          <p:sp>
            <p:nvSpPr>
              <p:cNvPr id="59" name="CasellaDiTesto 58">
                <a:extLst>
                  <a:ext uri="{FF2B5EF4-FFF2-40B4-BE49-F238E27FC236}">
                    <a16:creationId xmlns:a16="http://schemas.microsoft.com/office/drawing/2014/main" id="{3F517A82-4B20-A144-8E8C-6A6826AB07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1822" y="3341835"/>
                <a:ext cx="1168525" cy="55476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CasellaDiTesto 59">
                <a:extLst>
                  <a:ext uri="{FF2B5EF4-FFF2-40B4-BE49-F238E27FC236}">
                    <a16:creationId xmlns:a16="http://schemas.microsoft.com/office/drawing/2014/main" id="{D9BDF8C1-BDF7-DF45-8EB8-3A4CD0DDBC1E}"/>
                  </a:ext>
                </a:extLst>
              </p:cNvPr>
              <p:cNvSpPr txBox="1"/>
              <p:nvPr/>
            </p:nvSpPr>
            <p:spPr>
              <a:xfrm>
                <a:off x="6413516" y="4209911"/>
                <a:ext cx="1248162" cy="5973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it-IT" sz="1600" b="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  <m:t>𝑡𝑜𝑡</m:t>
                          </m:r>
                        </m:sub>
                      </m:sSub>
                      <m:r>
                        <a:rPr lang="it-IT" sz="1600" b="0" i="1" smtClean="0">
                          <a:ln>
                            <a:noFill/>
                          </a:ln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it-IT" sz="160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it-IT" sz="1600" b="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it-IT" sz="1600" i="1" smtClean="0">
                                  <a:ln>
                                    <a:noFill/>
                                  </a:ln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ln>
                                    <a:noFill/>
                                  </a:ln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sSubSup>
                                <m:sSubSupPr>
                                  <m:ctrlPr>
                                    <a:rPr lang="it-IT" sz="1600" i="1" smtClean="0">
                                      <a:ln>
                                        <a:noFill/>
                                      </a:ln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sz="1600" b="0" i="1" smtClean="0">
                                      <a:ln>
                                        <a:noFill/>
                                      </a:ln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it-IT" sz="1600" b="0" i="1" smtClean="0">
                                      <a:ln>
                                        <a:noFill/>
                                      </a:ln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it-IT" sz="1600" b="0" i="1" smtClean="0">
                                      <a:ln>
                                        <a:noFill/>
                                      </a:ln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</m:sub>
                          </m:sSub>
                        </m:e>
                      </m:nary>
                    </m:oMath>
                  </m:oMathPara>
                </a14:m>
                <a:endParaRPr lang="en-US" sz="1600">
                  <a:ln>
                    <a:noFill/>
                  </a:ln>
                </a:endParaRPr>
              </a:p>
            </p:txBody>
          </p:sp>
        </mc:Choice>
        <mc:Fallback xmlns="">
          <p:sp>
            <p:nvSpPr>
              <p:cNvPr id="60" name="CasellaDiTesto 59">
                <a:extLst>
                  <a:ext uri="{FF2B5EF4-FFF2-40B4-BE49-F238E27FC236}">
                    <a16:creationId xmlns:a16="http://schemas.microsoft.com/office/drawing/2014/main" id="{D9BDF8C1-BDF7-DF45-8EB8-3A4CD0DDBC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516" y="4209911"/>
                <a:ext cx="1248162" cy="5973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Rounded Rectangle 19">
            <a:extLst>
              <a:ext uri="{FF2B5EF4-FFF2-40B4-BE49-F238E27FC236}">
                <a16:creationId xmlns:a16="http://schemas.microsoft.com/office/drawing/2014/main" id="{27D2682D-F8F7-AD4B-8F28-FDBDAB8FAF3E}"/>
              </a:ext>
            </a:extLst>
          </p:cNvPr>
          <p:cNvSpPr>
            <a:spLocks/>
          </p:cNvSpPr>
          <p:nvPr/>
        </p:nvSpPr>
        <p:spPr>
          <a:xfrm>
            <a:off x="2727865" y="3930159"/>
            <a:ext cx="2451185" cy="270000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l-GR" sz="1600">
                <a:solidFill>
                  <a:srgbClr val="002060"/>
                </a:solidFill>
                <a:latin typeface="Buxton Sketch" panose="03080500000500000004" pitchFamily="66" charset="0"/>
                <a:cs typeface="MV Boli" panose="02000500030200090000" pitchFamily="2" charset="0"/>
              </a:rPr>
              <a:t>Δ</a:t>
            </a:r>
            <a:r>
              <a:rPr lang="it-IT" sz="1600">
                <a:solidFill>
                  <a:srgbClr val="00206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V&lt;0</a:t>
            </a:r>
          </a:p>
        </p:txBody>
      </p:sp>
      <p:sp>
        <p:nvSpPr>
          <p:cNvPr id="62" name="Right Arrow 15">
            <a:extLst>
              <a:ext uri="{FF2B5EF4-FFF2-40B4-BE49-F238E27FC236}">
                <a16:creationId xmlns:a16="http://schemas.microsoft.com/office/drawing/2014/main" id="{96ADD56C-DBF0-634A-85FB-07973159F699}"/>
              </a:ext>
            </a:extLst>
          </p:cNvPr>
          <p:cNvSpPr/>
          <p:nvPr/>
        </p:nvSpPr>
        <p:spPr>
          <a:xfrm rot="1358673">
            <a:off x="5431173" y="4812850"/>
            <a:ext cx="906694" cy="113336"/>
          </a:xfrm>
          <a:prstGeom prst="rightArrow">
            <a:avLst/>
          </a:prstGeom>
          <a:blipFill dpi="0" rotWithShape="1">
            <a:blip r:embed="rId3">
              <a:alphaModFix amt="70000"/>
            </a:blip>
            <a:srcRect/>
            <a:tile tx="0" ty="0" sx="100000" sy="100000" flip="none" algn="tl"/>
          </a:blipFill>
          <a:ln>
            <a:solidFill>
              <a:schemeClr val="tx1"/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sz="2000">
              <a:solidFill>
                <a:srgbClr val="002060"/>
              </a:solidFill>
              <a:latin typeface="MV Boli" panose="02000500030200090000" pitchFamily="2" charset="0"/>
              <a:ea typeface="Cambria Math" pitchFamily="18" charset="0"/>
              <a:cs typeface="MV Boli" panose="02000500030200090000" pitchFamily="2" charset="0"/>
            </a:endParaRPr>
          </a:p>
        </p:txBody>
      </p:sp>
      <p:sp>
        <p:nvSpPr>
          <p:cNvPr id="63" name="Freccia circolare a destra 62">
            <a:extLst>
              <a:ext uri="{FF2B5EF4-FFF2-40B4-BE49-F238E27FC236}">
                <a16:creationId xmlns:a16="http://schemas.microsoft.com/office/drawing/2014/main" id="{52461BE6-D1F4-244B-92F0-4BA698264443}"/>
              </a:ext>
            </a:extLst>
          </p:cNvPr>
          <p:cNvSpPr/>
          <p:nvPr/>
        </p:nvSpPr>
        <p:spPr>
          <a:xfrm>
            <a:off x="2648375" y="2057600"/>
            <a:ext cx="702306" cy="1639143"/>
          </a:xfrm>
          <a:prstGeom prst="curvedRightArrow">
            <a:avLst/>
          </a:prstGeom>
          <a:blipFill dpi="0" rotWithShape="1">
            <a:blip r:embed="rId3">
              <a:alphaModFix amt="70000"/>
            </a:blip>
            <a:srcRect/>
            <a:tile tx="0" ty="0" sx="100000" sy="100000" flip="none" algn="tl"/>
          </a:blip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4" name="TextBox 8">
            <a:extLst>
              <a:ext uri="{FF2B5EF4-FFF2-40B4-BE49-F238E27FC236}">
                <a16:creationId xmlns:a16="http://schemas.microsoft.com/office/drawing/2014/main" id="{C21D9822-DA92-674C-92FA-D24DC282CF82}"/>
              </a:ext>
            </a:extLst>
          </p:cNvPr>
          <p:cNvSpPr txBox="1"/>
          <p:nvPr/>
        </p:nvSpPr>
        <p:spPr>
          <a:xfrm>
            <a:off x="5142793" y="5083436"/>
            <a:ext cx="2160000" cy="715089"/>
          </a:xfrm>
          <a:prstGeom prst="round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R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b="0" i="1" u="none" strike="noStrike" cap="none" normalizeH="0" baseline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latin typeface="Book Antiqua" panose="02040602050305030304" pitchFamily="18" charset="0"/>
                <a:ea typeface="Gill Sans" pitchFamily="1" charset="0"/>
                <a:cs typeface="Gill Sans" pitchFamily="1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it-IT" sz="2000" i="0" err="1">
                <a:ln>
                  <a:noFill/>
                </a:ln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Fundamental</a:t>
            </a:r>
            <a:r>
              <a:rPr lang="it-IT" sz="2000" i="0">
                <a:ln>
                  <a:noFill/>
                </a:ln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it-IT" sz="2000" i="0" err="1">
                <a:ln>
                  <a:noFill/>
                </a:ln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parameter</a:t>
            </a:r>
            <a:r>
              <a:rPr lang="it-IT" sz="2000" i="0">
                <a:ln>
                  <a:noFill/>
                </a:ln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!</a:t>
            </a:r>
          </a:p>
        </p:txBody>
      </p:sp>
      <p:sp>
        <p:nvSpPr>
          <p:cNvPr id="79" name="Ovale 78">
            <a:extLst>
              <a:ext uri="{FF2B5EF4-FFF2-40B4-BE49-F238E27FC236}">
                <a16:creationId xmlns:a16="http://schemas.microsoft.com/office/drawing/2014/main" id="{44A7C897-0B68-E643-906F-CB2AD521F2F7}"/>
              </a:ext>
            </a:extLst>
          </p:cNvPr>
          <p:cNvSpPr/>
          <p:nvPr/>
        </p:nvSpPr>
        <p:spPr>
          <a:xfrm>
            <a:off x="5142793" y="5890859"/>
            <a:ext cx="2542032" cy="71323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e 79">
            <a:extLst>
              <a:ext uri="{FF2B5EF4-FFF2-40B4-BE49-F238E27FC236}">
                <a16:creationId xmlns:a16="http://schemas.microsoft.com/office/drawing/2014/main" id="{CC14C076-1F3A-9946-A395-776EE82EA307}"/>
              </a:ext>
            </a:extLst>
          </p:cNvPr>
          <p:cNvSpPr/>
          <p:nvPr/>
        </p:nvSpPr>
        <p:spPr>
          <a:xfrm>
            <a:off x="5477102" y="5990170"/>
            <a:ext cx="1867318" cy="5085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MV Boli" panose="02000500030200090000" pitchFamily="2" charset="0"/>
                <a:cs typeface="MV Boli" panose="02000500030200090000" pitchFamily="2" charset="0"/>
              </a:rPr>
              <a:t>plasma</a:t>
            </a:r>
          </a:p>
        </p:txBody>
      </p:sp>
      <p:sp>
        <p:nvSpPr>
          <p:cNvPr id="81" name="Ovale 80">
            <a:extLst>
              <a:ext uri="{FF2B5EF4-FFF2-40B4-BE49-F238E27FC236}">
                <a16:creationId xmlns:a16="http://schemas.microsoft.com/office/drawing/2014/main" id="{1EB0966A-964A-BC4F-8A19-8535A0D7DB5C}"/>
              </a:ext>
            </a:extLst>
          </p:cNvPr>
          <p:cNvSpPr/>
          <p:nvPr/>
        </p:nvSpPr>
        <p:spPr>
          <a:xfrm>
            <a:off x="1726794" y="5945661"/>
            <a:ext cx="164592" cy="146718"/>
          </a:xfrm>
          <a:prstGeom prst="ellipse">
            <a:avLst/>
          </a:prstGeom>
          <a:solidFill>
            <a:srgbClr val="80E10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e 81">
            <a:extLst>
              <a:ext uri="{FF2B5EF4-FFF2-40B4-BE49-F238E27FC236}">
                <a16:creationId xmlns:a16="http://schemas.microsoft.com/office/drawing/2014/main" id="{A345E110-249B-7C44-8299-7FD3DB5A51EB}"/>
              </a:ext>
            </a:extLst>
          </p:cNvPr>
          <p:cNvSpPr/>
          <p:nvPr/>
        </p:nvSpPr>
        <p:spPr>
          <a:xfrm>
            <a:off x="1644498" y="6163008"/>
            <a:ext cx="164592" cy="146718"/>
          </a:xfrm>
          <a:prstGeom prst="ellipse">
            <a:avLst/>
          </a:prstGeom>
          <a:solidFill>
            <a:srgbClr val="80E10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e 82">
            <a:extLst>
              <a:ext uri="{FF2B5EF4-FFF2-40B4-BE49-F238E27FC236}">
                <a16:creationId xmlns:a16="http://schemas.microsoft.com/office/drawing/2014/main" id="{5EDE6C8E-6DC7-B340-B3D1-53728BD9AAEC}"/>
              </a:ext>
            </a:extLst>
          </p:cNvPr>
          <p:cNvSpPr/>
          <p:nvPr/>
        </p:nvSpPr>
        <p:spPr>
          <a:xfrm>
            <a:off x="1793850" y="6413399"/>
            <a:ext cx="164592" cy="146718"/>
          </a:xfrm>
          <a:prstGeom prst="ellipse">
            <a:avLst/>
          </a:prstGeom>
          <a:solidFill>
            <a:srgbClr val="80E10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e 83">
            <a:extLst>
              <a:ext uri="{FF2B5EF4-FFF2-40B4-BE49-F238E27FC236}">
                <a16:creationId xmlns:a16="http://schemas.microsoft.com/office/drawing/2014/main" id="{C2AA44DC-14B2-2F4E-90C8-0417C3D57172}"/>
              </a:ext>
            </a:extLst>
          </p:cNvPr>
          <p:cNvSpPr/>
          <p:nvPr/>
        </p:nvSpPr>
        <p:spPr>
          <a:xfrm>
            <a:off x="1921866" y="6089649"/>
            <a:ext cx="164592" cy="146718"/>
          </a:xfrm>
          <a:prstGeom prst="ellipse">
            <a:avLst/>
          </a:prstGeom>
          <a:solidFill>
            <a:srgbClr val="80E10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e 84">
            <a:extLst>
              <a:ext uri="{FF2B5EF4-FFF2-40B4-BE49-F238E27FC236}">
                <a16:creationId xmlns:a16="http://schemas.microsoft.com/office/drawing/2014/main" id="{C352B32B-1B71-CB49-9209-800F10E9850D}"/>
              </a:ext>
            </a:extLst>
          </p:cNvPr>
          <p:cNvSpPr/>
          <p:nvPr/>
        </p:nvSpPr>
        <p:spPr>
          <a:xfrm>
            <a:off x="2039767" y="6309726"/>
            <a:ext cx="164592" cy="146718"/>
          </a:xfrm>
          <a:prstGeom prst="ellipse">
            <a:avLst/>
          </a:prstGeom>
          <a:solidFill>
            <a:srgbClr val="80E10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e 85">
            <a:extLst>
              <a:ext uri="{FF2B5EF4-FFF2-40B4-BE49-F238E27FC236}">
                <a16:creationId xmlns:a16="http://schemas.microsoft.com/office/drawing/2014/main" id="{184A5E16-9407-BE49-BD9A-15FBD8FCC4AC}"/>
              </a:ext>
            </a:extLst>
          </p:cNvPr>
          <p:cNvSpPr/>
          <p:nvPr/>
        </p:nvSpPr>
        <p:spPr>
          <a:xfrm>
            <a:off x="2246793" y="6216077"/>
            <a:ext cx="164592" cy="146718"/>
          </a:xfrm>
          <a:prstGeom prst="ellipse">
            <a:avLst/>
          </a:prstGeom>
          <a:solidFill>
            <a:srgbClr val="80E10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e 86">
            <a:extLst>
              <a:ext uri="{FF2B5EF4-FFF2-40B4-BE49-F238E27FC236}">
                <a16:creationId xmlns:a16="http://schemas.microsoft.com/office/drawing/2014/main" id="{4EC632CD-E30D-FC49-8523-2EEB3939BA76}"/>
              </a:ext>
            </a:extLst>
          </p:cNvPr>
          <p:cNvSpPr/>
          <p:nvPr/>
        </p:nvSpPr>
        <p:spPr>
          <a:xfrm>
            <a:off x="2116938" y="5954176"/>
            <a:ext cx="164592" cy="146718"/>
          </a:xfrm>
          <a:prstGeom prst="ellipse">
            <a:avLst/>
          </a:prstGeom>
          <a:solidFill>
            <a:srgbClr val="80E10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Freccia a destra 53">
            <a:extLst>
              <a:ext uri="{FF2B5EF4-FFF2-40B4-BE49-F238E27FC236}">
                <a16:creationId xmlns:a16="http://schemas.microsoft.com/office/drawing/2014/main" id="{3B552240-B62E-C445-A956-7A2AA0A5F09A}"/>
              </a:ext>
            </a:extLst>
          </p:cNvPr>
          <p:cNvSpPr/>
          <p:nvPr/>
        </p:nvSpPr>
        <p:spPr>
          <a:xfrm>
            <a:off x="2455819" y="6055823"/>
            <a:ext cx="2796183" cy="306972"/>
          </a:xfrm>
          <a:prstGeom prst="rightArrow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9" name="Connettore 2 88">
            <a:extLst>
              <a:ext uri="{FF2B5EF4-FFF2-40B4-BE49-F238E27FC236}">
                <a16:creationId xmlns:a16="http://schemas.microsoft.com/office/drawing/2014/main" id="{2F787F5C-C5F2-F844-9195-AA1878FCDC15}"/>
              </a:ext>
            </a:extLst>
          </p:cNvPr>
          <p:cNvCxnSpPr/>
          <p:nvPr/>
        </p:nvCxnSpPr>
        <p:spPr>
          <a:xfrm>
            <a:off x="324714" y="6390264"/>
            <a:ext cx="14020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ttore 2 89">
            <a:extLst>
              <a:ext uri="{FF2B5EF4-FFF2-40B4-BE49-F238E27FC236}">
                <a16:creationId xmlns:a16="http://schemas.microsoft.com/office/drawing/2014/main" id="{FF4FBFD7-28A7-7D4C-AB6A-DCB7BC4E1AE0}"/>
              </a:ext>
            </a:extLst>
          </p:cNvPr>
          <p:cNvCxnSpPr/>
          <p:nvPr/>
        </p:nvCxnSpPr>
        <p:spPr>
          <a:xfrm>
            <a:off x="324714" y="6560117"/>
            <a:ext cx="14020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nettore 2 90">
            <a:extLst>
              <a:ext uri="{FF2B5EF4-FFF2-40B4-BE49-F238E27FC236}">
                <a16:creationId xmlns:a16="http://schemas.microsoft.com/office/drawing/2014/main" id="{6963AE80-04D7-2F41-8D00-F19E9858B0D0}"/>
              </a:ext>
            </a:extLst>
          </p:cNvPr>
          <p:cNvCxnSpPr/>
          <p:nvPr/>
        </p:nvCxnSpPr>
        <p:spPr>
          <a:xfrm>
            <a:off x="242418" y="6045592"/>
            <a:ext cx="14020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ttore 2 91">
            <a:extLst>
              <a:ext uri="{FF2B5EF4-FFF2-40B4-BE49-F238E27FC236}">
                <a16:creationId xmlns:a16="http://schemas.microsoft.com/office/drawing/2014/main" id="{72DADADE-E9BE-294F-808A-4DACFAB48D5C}"/>
              </a:ext>
            </a:extLst>
          </p:cNvPr>
          <p:cNvCxnSpPr/>
          <p:nvPr/>
        </p:nvCxnSpPr>
        <p:spPr>
          <a:xfrm>
            <a:off x="242418" y="6226136"/>
            <a:ext cx="14020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Immagine 92">
            <a:extLst>
              <a:ext uri="{FF2B5EF4-FFF2-40B4-BE49-F238E27FC236}">
                <a16:creationId xmlns:a16="http://schemas.microsoft.com/office/drawing/2014/main" id="{617F10AB-F935-3E4F-B826-52C1EEEA56B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20243" y="650974"/>
            <a:ext cx="2860976" cy="2226197"/>
          </a:xfrm>
          <a:prstGeom prst="rect">
            <a:avLst/>
          </a:prstGeom>
        </p:spPr>
      </p:pic>
      <p:sp>
        <p:nvSpPr>
          <p:cNvPr id="94" name="Rounded Rectangle 19">
            <a:extLst>
              <a:ext uri="{FF2B5EF4-FFF2-40B4-BE49-F238E27FC236}">
                <a16:creationId xmlns:a16="http://schemas.microsoft.com/office/drawing/2014/main" id="{BAEFCDC7-F0BD-8040-8109-2CAE658D6D54}"/>
              </a:ext>
            </a:extLst>
          </p:cNvPr>
          <p:cNvSpPr>
            <a:spLocks/>
          </p:cNvSpPr>
          <p:nvPr/>
        </p:nvSpPr>
        <p:spPr>
          <a:xfrm>
            <a:off x="8717710" y="3019717"/>
            <a:ext cx="3392180" cy="360000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r>
              <a:rPr lang="it-IT" sz="1600">
                <a:solidFill>
                  <a:schemeClr val="tx1"/>
                </a:solidFill>
                <a:latin typeface="Georgia" panose="02040502050405020303" pitchFamily="18" charset="0"/>
                <a:cs typeface="MV Boli" panose="02000500030200090000" pitchFamily="2" charset="0"/>
              </a:rPr>
              <a:t>UPGRADED VERSION OF PHOENIX FROM LPSC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EE134B4-E066-F540-B131-751A85C83D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50073" y="3554547"/>
            <a:ext cx="3906567" cy="2475153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36DB31E-8A13-5D4F-8087-8CB783F1E336}"/>
              </a:ext>
            </a:extLst>
          </p:cNvPr>
          <p:cNvSpPr txBox="1"/>
          <p:nvPr/>
        </p:nvSpPr>
        <p:spPr>
          <a:xfrm>
            <a:off x="3175984" y="92864"/>
            <a:ext cx="6978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2E29F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Charge Breeding scheme in ISOL facilities</a:t>
            </a:r>
          </a:p>
        </p:txBody>
      </p:sp>
      <p:pic>
        <p:nvPicPr>
          <p:cNvPr id="95" name="Picture 2">
            <a:extLst>
              <a:ext uri="{FF2B5EF4-FFF2-40B4-BE49-F238E27FC236}">
                <a16:creationId xmlns:a16="http://schemas.microsoft.com/office/drawing/2014/main" id="{8D5AD5A1-FD74-6B40-B6EF-91E7D608B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546" y="15442"/>
            <a:ext cx="1399358" cy="70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CasellaDiTesto 95">
            <a:extLst>
              <a:ext uri="{FF2B5EF4-FFF2-40B4-BE49-F238E27FC236}">
                <a16:creationId xmlns:a16="http://schemas.microsoft.com/office/drawing/2014/main" id="{B3D978AE-BE2B-C040-8C10-7F92A1E5B633}"/>
              </a:ext>
            </a:extLst>
          </p:cNvPr>
          <p:cNvSpPr txBox="1"/>
          <p:nvPr/>
        </p:nvSpPr>
        <p:spPr>
          <a:xfrm>
            <a:off x="10083538" y="6486758"/>
            <a:ext cx="2108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/>
              <a:t>Courtesy of  A. </a:t>
            </a:r>
            <a:r>
              <a:rPr lang="en-GB" sz="1400" i="1" dirty="0" err="1"/>
              <a:t>Galatà</a:t>
            </a:r>
            <a:endParaRPr lang="en-GB" sz="1400" i="1" dirty="0"/>
          </a:p>
        </p:txBody>
      </p:sp>
    </p:spTree>
    <p:extLst>
      <p:ext uri="{BB962C8B-B14F-4D97-AF65-F5344CB8AC3E}">
        <p14:creationId xmlns:p14="http://schemas.microsoft.com/office/powerpoint/2010/main" val="790012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96E4B14-AC94-3245-BB82-821D63B6D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9968" y="6338439"/>
            <a:ext cx="3100530" cy="457200"/>
          </a:xfrm>
        </p:spPr>
        <p:txBody>
          <a:bodyPr/>
          <a:lstStyle/>
          <a:p>
            <a:r>
              <a:rPr lang="it-IT" dirty="0" err="1"/>
              <a:t>Ballistic</a:t>
            </a:r>
            <a:r>
              <a:rPr lang="it-IT" dirty="0"/>
              <a:t> </a:t>
            </a:r>
            <a:r>
              <a:rPr lang="it-IT" dirty="0" err="1"/>
              <a:t>description</a:t>
            </a:r>
            <a:r>
              <a:rPr lang="it-IT" dirty="0"/>
              <a:t> of </a:t>
            </a:r>
            <a:r>
              <a:rPr lang="it-IT" dirty="0" err="1"/>
              <a:t>beam</a:t>
            </a:r>
            <a:r>
              <a:rPr lang="it-IT" dirty="0"/>
              <a:t>-plasma </a:t>
            </a:r>
            <a:r>
              <a:rPr lang="it-IT" dirty="0" err="1"/>
              <a:t>interaction</a:t>
            </a:r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E97D065-8D3A-454D-B2B6-EFB9CCDB81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073" y="4003901"/>
            <a:ext cx="3728505" cy="2854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01B222FD-3FB2-4C4A-B356-C58B1D7B277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1909" y="1434150"/>
            <a:ext cx="4221638" cy="487334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4BFB933-49BE-1D4B-92D5-A941EDE908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3388" y="4465051"/>
            <a:ext cx="3325171" cy="2491087"/>
          </a:xfrm>
          <a:prstGeom prst="rect">
            <a:avLst/>
          </a:prstGeom>
          <a:ln>
            <a:noFill/>
          </a:ln>
          <a:effectLst/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D604B46F-51EF-9042-81CC-0CDF49579563}"/>
              </a:ext>
            </a:extLst>
          </p:cNvPr>
          <p:cNvSpPr/>
          <p:nvPr/>
        </p:nvSpPr>
        <p:spPr>
          <a:xfrm>
            <a:off x="3944506" y="5362091"/>
            <a:ext cx="33044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/>
              <a:t>Local Energy Release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41699401-CA95-0742-8AB8-3B5F82C9F21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308" r="1076"/>
          <a:stretch/>
        </p:blipFill>
        <p:spPr>
          <a:xfrm>
            <a:off x="1923307" y="341905"/>
            <a:ext cx="6342927" cy="2306736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0E87D1C-61C8-6045-9E9C-9700B1460BFF}"/>
              </a:ext>
            </a:extLst>
          </p:cNvPr>
          <p:cNvSpPr txBox="1"/>
          <p:nvPr/>
        </p:nvSpPr>
        <p:spPr>
          <a:xfrm>
            <a:off x="81828" y="2912077"/>
            <a:ext cx="3682958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There is the unique possibility to reproduce energy deposition and collective effects during beam-plasma interaction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0848A859-9821-BC42-9ADC-8D1C34B789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7470" y="2289909"/>
            <a:ext cx="4151064" cy="3072182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F2DE150F-3594-0049-B7CF-411DA3DEE4CD}"/>
              </a:ext>
            </a:extLst>
          </p:cNvPr>
          <p:cNvSpPr/>
          <p:nvPr/>
        </p:nvSpPr>
        <p:spPr>
          <a:xfrm>
            <a:off x="178753" y="168384"/>
            <a:ext cx="1622484" cy="86471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1200" b="1" dirty="0">
                <a:solidFill>
                  <a:srgbClr val="FFFFFF"/>
                </a:solidFill>
              </a:rPr>
              <a:t>Modelling of Charge Breeding in ECR Ion Sources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4280B5E7-0CCB-324A-BF40-E7CF2E5B96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14237" y="11883"/>
            <a:ext cx="2977763" cy="1351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674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6A19B0-80C8-441E-B92D-D621CB2F0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CEE2A-A893-47E8-B439-845D2A34F04E}" type="slidenum">
              <a:rPr lang="en-US" smtClean="0"/>
              <a:t>8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B88E78-C121-428B-BF9B-01F1B480438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73883" y="-482136"/>
            <a:ext cx="8769350" cy="134461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2E29FD"/>
                </a:solidFill>
              </a:rPr>
              <a:t>ECR-CB MODELING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372E07-AD38-4495-A393-593BE69675A9}"/>
              </a:ext>
            </a:extLst>
          </p:cNvPr>
          <p:cNvSpPr txBox="1"/>
          <p:nvPr/>
        </p:nvSpPr>
        <p:spPr>
          <a:xfrm>
            <a:off x="2531262" y="873546"/>
            <a:ext cx="6486071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400" dirty="0">
                <a:ln>
                  <a:solidFill>
                    <a:schemeClr val="tx1"/>
                  </a:solidFill>
                </a:ln>
                <a:latin typeface="Bradley Hand ITC" panose="03070402050302030203" pitchFamily="66" charset="0"/>
              </a:rPr>
              <a:t>CHARACTERISTICS OF THE INJECTED BEAM</a:t>
            </a:r>
          </a:p>
        </p:txBody>
      </p:sp>
      <p:pic>
        <p:nvPicPr>
          <p:cNvPr id="9" name="Immagine 4">
            <a:extLst>
              <a:ext uri="{FF2B5EF4-FFF2-40B4-BE49-F238E27FC236}">
                <a16:creationId xmlns:a16="http://schemas.microsoft.com/office/drawing/2014/main" id="{7F6C6A46-E330-4CF9-98F6-B5BF4EC20C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98"/>
          <a:stretch/>
        </p:blipFill>
        <p:spPr>
          <a:xfrm>
            <a:off x="48075" y="1932281"/>
            <a:ext cx="3600000" cy="3248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magine 3">
            <a:extLst>
              <a:ext uri="{FF2B5EF4-FFF2-40B4-BE49-F238E27FC236}">
                <a16:creationId xmlns:a16="http://schemas.microsoft.com/office/drawing/2014/main" id="{B62F5F33-99FA-4009-862C-EE84CEB03E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7325" y="1932281"/>
            <a:ext cx="3851233" cy="3248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magine 7">
            <a:extLst>
              <a:ext uri="{FF2B5EF4-FFF2-40B4-BE49-F238E27FC236}">
                <a16:creationId xmlns:a16="http://schemas.microsoft.com/office/drawing/2014/main" id="{82797AE6-C8BD-4C81-BA2F-0C6C38D950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9927" y="1985048"/>
            <a:ext cx="3600000" cy="3195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C5115F5-9110-4C9C-981B-C4D4FC892E53}"/>
              </a:ext>
            </a:extLst>
          </p:cNvPr>
          <p:cNvSpPr txBox="1">
            <a:spLocks/>
          </p:cNvSpPr>
          <p:nvPr/>
        </p:nvSpPr>
        <p:spPr>
          <a:xfrm>
            <a:off x="592944" y="1655982"/>
            <a:ext cx="2525051" cy="36933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it-IT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Bradley Hand ITC" panose="03070402050302030203" pitchFamily="66" charset="0"/>
                <a:ea typeface="Cambria Math" pitchFamily="18" charset="0"/>
                <a:cs typeface="MV Boli" panose="02000500030200090000" pitchFamily="2" charset="0"/>
              </a:rPr>
              <a:t>Efficiency Vs </a:t>
            </a:r>
            <a:r>
              <a:rPr lang="it-IT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Bradley Hand ITC" panose="03070402050302030203" pitchFamily="66" charset="0"/>
                <a:ea typeface="Cambria Math" pitchFamily="18" charset="0"/>
                <a:cs typeface="MV Boli" panose="02000500030200090000" pitchFamily="2" charset="0"/>
              </a:rPr>
              <a:t>emittance</a:t>
            </a:r>
            <a:endParaRPr lang="it-IT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Bradley Hand ITC" panose="03070402050302030203" pitchFamily="66" charset="0"/>
              <a:ea typeface="Cambria Math" pitchFamily="18" charset="0"/>
              <a:cs typeface="MV Boli" panose="0200050003020009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1ECC38-0183-41E0-A760-99A79079F888}"/>
              </a:ext>
            </a:extLst>
          </p:cNvPr>
          <p:cNvSpPr txBox="1">
            <a:spLocks/>
          </p:cNvSpPr>
          <p:nvPr/>
        </p:nvSpPr>
        <p:spPr>
          <a:xfrm>
            <a:off x="4779604" y="1665664"/>
            <a:ext cx="2388795" cy="36933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it-IT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Bradley Hand ITC" panose="03070402050302030203" pitchFamily="66" charset="0"/>
                <a:ea typeface="Cambria Math" pitchFamily="18" charset="0"/>
                <a:cs typeface="MV Boli" panose="02000500030200090000" pitchFamily="2" charset="0"/>
              </a:rPr>
              <a:t>Efficiency Vs E spread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C58EDA-905E-42B0-8F67-12FE5FFC0396}"/>
              </a:ext>
            </a:extLst>
          </p:cNvPr>
          <p:cNvSpPr txBox="1">
            <a:spLocks/>
          </p:cNvSpPr>
          <p:nvPr/>
        </p:nvSpPr>
        <p:spPr>
          <a:xfrm>
            <a:off x="9017333" y="1665664"/>
            <a:ext cx="2459328" cy="36933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it-IT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Bradley Hand ITC" panose="03070402050302030203" pitchFamily="66" charset="0"/>
                <a:ea typeface="Cambria Math" pitchFamily="18" charset="0"/>
                <a:cs typeface="MV Boli" panose="02000500030200090000" pitchFamily="2" charset="0"/>
              </a:rPr>
              <a:t>Efficiency Vs </a:t>
            </a:r>
            <a:r>
              <a:rPr lang="it-IT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Bradley Hand ITC" panose="03070402050302030203" pitchFamily="66" charset="0"/>
                <a:ea typeface="Cambria Math" pitchFamily="18" charset="0"/>
                <a:cs typeface="MV Boli" panose="02000500030200090000" pitchFamily="2" charset="0"/>
              </a:rPr>
              <a:t>ion</a:t>
            </a:r>
            <a:r>
              <a:rPr lang="it-IT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Bradley Hand ITC" panose="03070402050302030203" pitchFamily="66" charset="0"/>
                <a:ea typeface="Cambria Math" pitchFamily="18" charset="0"/>
                <a:cs typeface="MV Boli" panose="02000500030200090000" pitchFamily="2" charset="0"/>
              </a:rPr>
              <a:t> mass</a:t>
            </a:r>
          </a:p>
        </p:txBody>
      </p:sp>
      <p:sp>
        <p:nvSpPr>
          <p:cNvPr id="15" name="CasellaDiTesto 20">
            <a:extLst>
              <a:ext uri="{FF2B5EF4-FFF2-40B4-BE49-F238E27FC236}">
                <a16:creationId xmlns:a16="http://schemas.microsoft.com/office/drawing/2014/main" id="{2005E67B-3FED-466F-9841-9F876A4DF844}"/>
              </a:ext>
            </a:extLst>
          </p:cNvPr>
          <p:cNvSpPr txBox="1"/>
          <p:nvPr/>
        </p:nvSpPr>
        <p:spPr>
          <a:xfrm>
            <a:off x="2347569" y="5645005"/>
            <a:ext cx="7496861" cy="408623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it-IT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cs typeface="MV Boli" panose="02000500030200090000" pitchFamily="2" charset="0"/>
              </a:rPr>
              <a:t>IMPORTANT INFORMATION FOR THE BLIND TUNING OF THE CB</a:t>
            </a:r>
            <a:endParaRPr lang="it-IT" baseline="-250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Cambria" panose="02040503050406030204" pitchFamily="18" charset="0"/>
              <a:cs typeface="MV Boli" panose="02000500030200090000" pitchFamily="2" charset="0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2CC33AA8-0016-3347-A2DE-A90CD3E6D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546" y="15442"/>
            <a:ext cx="1399358" cy="70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29594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>
            <a:extLst>
              <a:ext uri="{FF2B5EF4-FFF2-40B4-BE49-F238E27FC236}">
                <a16:creationId xmlns:a16="http://schemas.microsoft.com/office/drawing/2014/main" id="{17ED80F5-194B-BB45-B203-578E2369C9A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4924" y="567425"/>
            <a:ext cx="2870225" cy="6299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id="{C2D1D3C3-7D13-D349-92E4-F4C2CDE70C71}"/>
              </a:ext>
            </a:extLst>
          </p:cNvPr>
          <p:cNvSpPr txBox="1"/>
          <p:nvPr/>
        </p:nvSpPr>
        <p:spPr>
          <a:xfrm>
            <a:off x="8512343" y="1569766"/>
            <a:ext cx="548548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Bradley Hand ITC" panose="03070402050302030203" pitchFamily="66" charset="0"/>
              </a:rPr>
              <a:t>O</a:t>
            </a:r>
            <a:r>
              <a:rPr lang="en-US" baseline="3000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Bradley Hand ITC" panose="03070402050302030203" pitchFamily="66" charset="0"/>
              </a:rPr>
              <a:t>1+</a:t>
            </a: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59885A07-C414-E247-9A7C-4E8D6E9B6380}"/>
              </a:ext>
            </a:extLst>
          </p:cNvPr>
          <p:cNvSpPr txBox="1"/>
          <p:nvPr/>
        </p:nvSpPr>
        <p:spPr>
          <a:xfrm>
            <a:off x="8171604" y="2824800"/>
            <a:ext cx="561372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Bradley Hand ITC" panose="03070402050302030203" pitchFamily="66" charset="0"/>
              </a:rPr>
              <a:t>O</a:t>
            </a:r>
            <a:r>
              <a:rPr lang="en-US" baseline="3000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Bradley Hand ITC" panose="03070402050302030203" pitchFamily="66" charset="0"/>
              </a:rPr>
              <a:t>5+</a:t>
            </a: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186379EF-8E57-3C42-BEC4-A6D35F51EBCD}"/>
              </a:ext>
            </a:extLst>
          </p:cNvPr>
          <p:cNvSpPr txBox="1"/>
          <p:nvPr/>
        </p:nvSpPr>
        <p:spPr>
          <a:xfrm>
            <a:off x="8155263" y="1942991"/>
            <a:ext cx="561372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Bradley Hand ITC" panose="03070402050302030203" pitchFamily="66" charset="0"/>
              </a:rPr>
              <a:t>O</a:t>
            </a:r>
            <a:r>
              <a:rPr lang="en-US" baseline="3000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Bradley Hand ITC" panose="03070402050302030203" pitchFamily="66" charset="0"/>
              </a:rPr>
              <a:t>2+</a:t>
            </a: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F82BB5A5-E748-3F47-968B-041DD1B8A55C}"/>
              </a:ext>
            </a:extLst>
          </p:cNvPr>
          <p:cNvSpPr txBox="1"/>
          <p:nvPr/>
        </p:nvSpPr>
        <p:spPr>
          <a:xfrm>
            <a:off x="11515073" y="2591970"/>
            <a:ext cx="559769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Bradley Hand ITC" panose="03070402050302030203" pitchFamily="66" charset="0"/>
              </a:rPr>
              <a:t>O</a:t>
            </a:r>
            <a:r>
              <a:rPr lang="en-US" baseline="3000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Bradley Hand ITC" panose="03070402050302030203" pitchFamily="66" charset="0"/>
              </a:rPr>
              <a:t>3+</a:t>
            </a: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23B76BEE-F5D8-7D4D-BBF4-B12D819C8001}"/>
              </a:ext>
            </a:extLst>
          </p:cNvPr>
          <p:cNvSpPr txBox="1"/>
          <p:nvPr/>
        </p:nvSpPr>
        <p:spPr>
          <a:xfrm>
            <a:off x="11466367" y="3071908"/>
            <a:ext cx="619080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Bradley Hand ITC" panose="03070402050302030203" pitchFamily="66" charset="0"/>
              </a:rPr>
              <a:t>O4</a:t>
            </a:r>
            <a:r>
              <a:rPr lang="en-US" baseline="3000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Bradley Hand ITC" panose="03070402050302030203" pitchFamily="66" charset="0"/>
              </a:rPr>
              <a:t>+</a:t>
            </a:r>
          </a:p>
        </p:txBody>
      </p:sp>
      <p:sp>
        <p:nvSpPr>
          <p:cNvPr id="9" name="TextBox 13">
            <a:extLst>
              <a:ext uri="{FF2B5EF4-FFF2-40B4-BE49-F238E27FC236}">
                <a16:creationId xmlns:a16="http://schemas.microsoft.com/office/drawing/2014/main" id="{AA54EF3E-FED0-A24C-870D-8C6C3F561F65}"/>
              </a:ext>
            </a:extLst>
          </p:cNvPr>
          <p:cNvSpPr txBox="1"/>
          <p:nvPr/>
        </p:nvSpPr>
        <p:spPr>
          <a:xfrm>
            <a:off x="8854467" y="4780181"/>
            <a:ext cx="1904689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Bradley Hand ITC" panose="03070402050302030203" pitchFamily="66" charset="0"/>
              </a:rPr>
              <a:t>ECR RESONANCE</a:t>
            </a:r>
            <a:endParaRPr lang="en-US" sz="1600" baseline="30000" dirty="0">
              <a:ln>
                <a:solidFill>
                  <a:schemeClr val="tx1"/>
                </a:solidFill>
              </a:ln>
              <a:solidFill>
                <a:srgbClr val="002060"/>
              </a:solidFill>
              <a:latin typeface="Bradley Hand ITC" panose="03070402050302030203" pitchFamily="66" charset="0"/>
            </a:endParaRPr>
          </a:p>
        </p:txBody>
      </p:sp>
      <p:cxnSp>
        <p:nvCxnSpPr>
          <p:cNvPr id="10" name="Straight Arrow Connector 14">
            <a:extLst>
              <a:ext uri="{FF2B5EF4-FFF2-40B4-BE49-F238E27FC236}">
                <a16:creationId xmlns:a16="http://schemas.microsoft.com/office/drawing/2014/main" id="{97E5E5E5-B6D2-5942-B43D-B6BC8F9484FA}"/>
              </a:ext>
            </a:extLst>
          </p:cNvPr>
          <p:cNvCxnSpPr/>
          <p:nvPr/>
        </p:nvCxnSpPr>
        <p:spPr>
          <a:xfrm>
            <a:off x="8886825" y="1820417"/>
            <a:ext cx="1447800" cy="27539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5">
            <a:extLst>
              <a:ext uri="{FF2B5EF4-FFF2-40B4-BE49-F238E27FC236}">
                <a16:creationId xmlns:a16="http://schemas.microsoft.com/office/drawing/2014/main" id="{1223BF0D-86F9-D448-B2F5-84F1C5BF3D3C}"/>
              </a:ext>
            </a:extLst>
          </p:cNvPr>
          <p:cNvCxnSpPr/>
          <p:nvPr/>
        </p:nvCxnSpPr>
        <p:spPr>
          <a:xfrm>
            <a:off x="8509386" y="2188802"/>
            <a:ext cx="1631572" cy="249598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6">
            <a:extLst>
              <a:ext uri="{FF2B5EF4-FFF2-40B4-BE49-F238E27FC236}">
                <a16:creationId xmlns:a16="http://schemas.microsoft.com/office/drawing/2014/main" id="{EB69C976-F219-A446-BD43-F40C37C42784}"/>
              </a:ext>
            </a:extLst>
          </p:cNvPr>
          <p:cNvCxnSpPr>
            <a:stCxn id="7" idx="1"/>
          </p:cNvCxnSpPr>
          <p:nvPr/>
        </p:nvCxnSpPr>
        <p:spPr>
          <a:xfrm flipH="1" flipV="1">
            <a:off x="10229850" y="2571750"/>
            <a:ext cx="1285223" cy="20488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7">
            <a:extLst>
              <a:ext uri="{FF2B5EF4-FFF2-40B4-BE49-F238E27FC236}">
                <a16:creationId xmlns:a16="http://schemas.microsoft.com/office/drawing/2014/main" id="{9CCF3EB4-0AF2-5D43-BC8D-D7FF9BF8D352}"/>
              </a:ext>
            </a:extLst>
          </p:cNvPr>
          <p:cNvCxnSpPr>
            <a:stCxn id="8" idx="1"/>
          </p:cNvCxnSpPr>
          <p:nvPr/>
        </p:nvCxnSpPr>
        <p:spPr>
          <a:xfrm flipH="1" flipV="1">
            <a:off x="10229850" y="2684303"/>
            <a:ext cx="1236517" cy="572271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8">
            <a:extLst>
              <a:ext uri="{FF2B5EF4-FFF2-40B4-BE49-F238E27FC236}">
                <a16:creationId xmlns:a16="http://schemas.microsoft.com/office/drawing/2014/main" id="{AB0C3FEE-2AC9-A94D-805F-D0FAD6676CC2}"/>
              </a:ext>
            </a:extLst>
          </p:cNvPr>
          <p:cNvCxnSpPr/>
          <p:nvPr/>
        </p:nvCxnSpPr>
        <p:spPr>
          <a:xfrm>
            <a:off x="8509386" y="3015504"/>
            <a:ext cx="1558539" cy="24107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9">
            <a:extLst>
              <a:ext uri="{FF2B5EF4-FFF2-40B4-BE49-F238E27FC236}">
                <a16:creationId xmlns:a16="http://schemas.microsoft.com/office/drawing/2014/main" id="{888D4D7C-7745-2148-8299-DEEBD5794615}"/>
              </a:ext>
            </a:extLst>
          </p:cNvPr>
          <p:cNvCxnSpPr>
            <a:cxnSpLocks/>
          </p:cNvCxnSpPr>
          <p:nvPr/>
        </p:nvCxnSpPr>
        <p:spPr>
          <a:xfrm flipH="1" flipV="1">
            <a:off x="9677400" y="3590158"/>
            <a:ext cx="129411" cy="12405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magine 8">
            <a:extLst>
              <a:ext uri="{FF2B5EF4-FFF2-40B4-BE49-F238E27FC236}">
                <a16:creationId xmlns:a16="http://schemas.microsoft.com/office/drawing/2014/main" id="{5E9BD3BA-7C1C-1A41-B642-1CF4192EC2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7952" y="1726351"/>
            <a:ext cx="2419350" cy="4261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magine 9">
            <a:extLst>
              <a:ext uri="{FF2B5EF4-FFF2-40B4-BE49-F238E27FC236}">
                <a16:creationId xmlns:a16="http://schemas.microsoft.com/office/drawing/2014/main" id="{9092A0F9-DEFA-6048-8B11-04E74FE1406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6349" y="1820417"/>
            <a:ext cx="2288066" cy="3991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Immagine 10">
            <a:extLst>
              <a:ext uri="{FF2B5EF4-FFF2-40B4-BE49-F238E27FC236}">
                <a16:creationId xmlns:a16="http://schemas.microsoft.com/office/drawing/2014/main" id="{B1F32BE6-D140-5E45-9479-6157BEA76AF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6563" y="1743079"/>
            <a:ext cx="2419349" cy="4423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Freccia destra 18">
            <a:extLst>
              <a:ext uri="{FF2B5EF4-FFF2-40B4-BE49-F238E27FC236}">
                <a16:creationId xmlns:a16="http://schemas.microsoft.com/office/drawing/2014/main" id="{9479B32B-817E-1C46-92D8-3A1EE85E03AB}"/>
              </a:ext>
            </a:extLst>
          </p:cNvPr>
          <p:cNvSpPr/>
          <p:nvPr/>
        </p:nvSpPr>
        <p:spPr>
          <a:xfrm>
            <a:off x="7840801" y="6301929"/>
            <a:ext cx="1190295" cy="4262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itolo 1">
            <a:extLst>
              <a:ext uri="{FF2B5EF4-FFF2-40B4-BE49-F238E27FC236}">
                <a16:creationId xmlns:a16="http://schemas.microsoft.com/office/drawing/2014/main" id="{D90FC47E-F2B0-9C4E-9E65-FD159FC8A3C1}"/>
              </a:ext>
            </a:extLst>
          </p:cNvPr>
          <p:cNvSpPr txBox="1">
            <a:spLocks/>
          </p:cNvSpPr>
          <p:nvPr/>
        </p:nvSpPr>
        <p:spPr>
          <a:xfrm>
            <a:off x="2036802" y="387727"/>
            <a:ext cx="7640598" cy="10668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dirty="0"/>
              <a:t>Stepwise ionization: from electron energy-density  3D maps to charge state distribution</a:t>
            </a:r>
          </a:p>
        </p:txBody>
      </p:sp>
      <p:sp>
        <p:nvSpPr>
          <p:cNvPr id="22" name="Freccia giù 21">
            <a:extLst>
              <a:ext uri="{FF2B5EF4-FFF2-40B4-BE49-F238E27FC236}">
                <a16:creationId xmlns:a16="http://schemas.microsoft.com/office/drawing/2014/main" id="{910CB194-1720-714B-BFCD-D764431695FF}"/>
              </a:ext>
            </a:extLst>
          </p:cNvPr>
          <p:cNvSpPr/>
          <p:nvPr/>
        </p:nvSpPr>
        <p:spPr>
          <a:xfrm>
            <a:off x="85122" y="1535369"/>
            <a:ext cx="233375" cy="5091462"/>
          </a:xfrm>
          <a:prstGeom prst="downArrow">
            <a:avLst>
              <a:gd name="adj1" fmla="val 50000"/>
              <a:gd name="adj2" fmla="val 100495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3000">
                <a:schemeClr val="accent6">
                  <a:lumMod val="40000"/>
                  <a:lumOff val="60000"/>
                </a:schemeClr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e 22">
            <a:extLst>
              <a:ext uri="{FF2B5EF4-FFF2-40B4-BE49-F238E27FC236}">
                <a16:creationId xmlns:a16="http://schemas.microsoft.com/office/drawing/2014/main" id="{E2F2E98A-1D28-554E-A4F2-C9216970A4FA}"/>
              </a:ext>
            </a:extLst>
          </p:cNvPr>
          <p:cNvSpPr/>
          <p:nvPr/>
        </p:nvSpPr>
        <p:spPr>
          <a:xfrm>
            <a:off x="85120" y="2224057"/>
            <a:ext cx="233377" cy="23630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e 23">
            <a:extLst>
              <a:ext uri="{FF2B5EF4-FFF2-40B4-BE49-F238E27FC236}">
                <a16:creationId xmlns:a16="http://schemas.microsoft.com/office/drawing/2014/main" id="{74F5FA1F-06AB-6645-87CC-B52E02713AD3}"/>
              </a:ext>
            </a:extLst>
          </p:cNvPr>
          <p:cNvSpPr/>
          <p:nvPr/>
        </p:nvSpPr>
        <p:spPr>
          <a:xfrm>
            <a:off x="85121" y="3192695"/>
            <a:ext cx="233377" cy="23630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e 24">
            <a:extLst>
              <a:ext uri="{FF2B5EF4-FFF2-40B4-BE49-F238E27FC236}">
                <a16:creationId xmlns:a16="http://schemas.microsoft.com/office/drawing/2014/main" id="{4585CDB8-27F5-4E47-AB6B-D674C786522C}"/>
              </a:ext>
            </a:extLst>
          </p:cNvPr>
          <p:cNvSpPr/>
          <p:nvPr/>
        </p:nvSpPr>
        <p:spPr>
          <a:xfrm>
            <a:off x="85120" y="4251549"/>
            <a:ext cx="233377" cy="23630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e 25">
            <a:extLst>
              <a:ext uri="{FF2B5EF4-FFF2-40B4-BE49-F238E27FC236}">
                <a16:creationId xmlns:a16="http://schemas.microsoft.com/office/drawing/2014/main" id="{1429DFC0-9706-A846-97F2-D1DE909FC0A8}"/>
              </a:ext>
            </a:extLst>
          </p:cNvPr>
          <p:cNvSpPr/>
          <p:nvPr/>
        </p:nvSpPr>
        <p:spPr>
          <a:xfrm>
            <a:off x="87641" y="5358687"/>
            <a:ext cx="233377" cy="23630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3FC2C833-61D1-D34D-9B3E-873EB9C1D46D}"/>
              </a:ext>
            </a:extLst>
          </p:cNvPr>
          <p:cNvSpPr txBox="1"/>
          <p:nvPr/>
        </p:nvSpPr>
        <p:spPr>
          <a:xfrm>
            <a:off x="301675" y="2221275"/>
            <a:ext cx="1202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bg1">
                    <a:lumMod val="75000"/>
                  </a:schemeClr>
                </a:solidFill>
              </a:rPr>
              <a:t>2012-2013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62292C72-B0A6-D54A-A8C4-F61C94D8065D}"/>
              </a:ext>
            </a:extLst>
          </p:cNvPr>
          <p:cNvSpPr txBox="1"/>
          <p:nvPr/>
        </p:nvSpPr>
        <p:spPr>
          <a:xfrm>
            <a:off x="335319" y="3172347"/>
            <a:ext cx="1202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bg1">
                    <a:lumMod val="75000"/>
                  </a:schemeClr>
                </a:solidFill>
              </a:rPr>
              <a:t>2014-2016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56403E2D-F55C-0142-B207-DDD880B7DDD0}"/>
              </a:ext>
            </a:extLst>
          </p:cNvPr>
          <p:cNvSpPr txBox="1"/>
          <p:nvPr/>
        </p:nvSpPr>
        <p:spPr>
          <a:xfrm>
            <a:off x="318497" y="4222318"/>
            <a:ext cx="1202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bg1">
                    <a:lumMod val="75000"/>
                  </a:schemeClr>
                </a:solidFill>
              </a:rPr>
              <a:t>2017-2020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1B7AD487-DEC2-7F4F-B0A1-BECC857250F7}"/>
              </a:ext>
            </a:extLst>
          </p:cNvPr>
          <p:cNvSpPr txBox="1"/>
          <p:nvPr/>
        </p:nvSpPr>
        <p:spPr>
          <a:xfrm>
            <a:off x="318497" y="5338339"/>
            <a:ext cx="1202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2020 - …</a:t>
            </a:r>
          </a:p>
        </p:txBody>
      </p:sp>
      <p:sp>
        <p:nvSpPr>
          <p:cNvPr id="31" name="Ovale 30">
            <a:extLst>
              <a:ext uri="{FF2B5EF4-FFF2-40B4-BE49-F238E27FC236}">
                <a16:creationId xmlns:a16="http://schemas.microsoft.com/office/drawing/2014/main" id="{697D8525-F911-B145-8F74-5BAE85A4E145}"/>
              </a:ext>
            </a:extLst>
          </p:cNvPr>
          <p:cNvSpPr/>
          <p:nvPr/>
        </p:nvSpPr>
        <p:spPr>
          <a:xfrm>
            <a:off x="93531" y="1284448"/>
            <a:ext cx="233377" cy="23630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9C9CE76C-C596-824B-B105-50DA00A409BD}"/>
              </a:ext>
            </a:extLst>
          </p:cNvPr>
          <p:cNvSpPr txBox="1"/>
          <p:nvPr/>
        </p:nvSpPr>
        <p:spPr>
          <a:xfrm>
            <a:off x="326908" y="1272019"/>
            <a:ext cx="1202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bg1">
                    <a:lumMod val="75000"/>
                  </a:schemeClr>
                </a:solidFill>
              </a:rPr>
              <a:t>2006-2009</a:t>
            </a:r>
          </a:p>
        </p:txBody>
      </p:sp>
      <p:sp>
        <p:nvSpPr>
          <p:cNvPr id="33" name="Ovale 32">
            <a:extLst>
              <a:ext uri="{FF2B5EF4-FFF2-40B4-BE49-F238E27FC236}">
                <a16:creationId xmlns:a16="http://schemas.microsoft.com/office/drawing/2014/main" id="{9980C237-16AF-4740-B2D5-C4B71F73B084}"/>
              </a:ext>
            </a:extLst>
          </p:cNvPr>
          <p:cNvSpPr/>
          <p:nvPr/>
        </p:nvSpPr>
        <p:spPr>
          <a:xfrm>
            <a:off x="81392" y="1734175"/>
            <a:ext cx="233377" cy="23630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438E8869-1F05-F84E-B2E3-604845B96EAC}"/>
              </a:ext>
            </a:extLst>
          </p:cNvPr>
          <p:cNvSpPr txBox="1"/>
          <p:nvPr/>
        </p:nvSpPr>
        <p:spPr>
          <a:xfrm>
            <a:off x="326908" y="1726351"/>
            <a:ext cx="1202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bg1">
                    <a:lumMod val="75000"/>
                  </a:schemeClr>
                </a:solidFill>
              </a:rPr>
              <a:t>2011</a:t>
            </a:r>
          </a:p>
        </p:txBody>
      </p:sp>
      <p:sp>
        <p:nvSpPr>
          <p:cNvPr id="35" name="Rettangolo con angoli arrotondati 34">
            <a:extLst>
              <a:ext uri="{FF2B5EF4-FFF2-40B4-BE49-F238E27FC236}">
                <a16:creationId xmlns:a16="http://schemas.microsoft.com/office/drawing/2014/main" id="{B0AC68E8-E3D4-3C4A-8498-7AB80DD47EB0}"/>
              </a:ext>
            </a:extLst>
          </p:cNvPr>
          <p:cNvSpPr/>
          <p:nvPr/>
        </p:nvSpPr>
        <p:spPr>
          <a:xfrm>
            <a:off x="178753" y="168384"/>
            <a:ext cx="1622484" cy="86471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1200" b="1" dirty="0">
                <a:solidFill>
                  <a:srgbClr val="FFFFFF"/>
                </a:solidFill>
              </a:rPr>
              <a:t>Plasma Modelling: confinement and heating</a:t>
            </a:r>
          </a:p>
        </p:txBody>
      </p:sp>
      <p:sp>
        <p:nvSpPr>
          <p:cNvPr id="37" name="Ovale 36">
            <a:extLst>
              <a:ext uri="{FF2B5EF4-FFF2-40B4-BE49-F238E27FC236}">
                <a16:creationId xmlns:a16="http://schemas.microsoft.com/office/drawing/2014/main" id="{D17D084F-E94C-A941-A86F-ADC371692180}"/>
              </a:ext>
            </a:extLst>
          </p:cNvPr>
          <p:cNvSpPr/>
          <p:nvPr/>
        </p:nvSpPr>
        <p:spPr>
          <a:xfrm>
            <a:off x="70819" y="6048882"/>
            <a:ext cx="233377" cy="23630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53592F03-6E18-6445-9366-81FB2166C26B}"/>
              </a:ext>
            </a:extLst>
          </p:cNvPr>
          <p:cNvSpPr txBox="1"/>
          <p:nvPr/>
        </p:nvSpPr>
        <p:spPr>
          <a:xfrm>
            <a:off x="301675" y="6028534"/>
            <a:ext cx="1202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2022 - …</a:t>
            </a:r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BA488671-165D-5F4F-91A4-6C762F5F5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79564" y="150156"/>
            <a:ext cx="1399358" cy="70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101355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9"/>
</p:tagLst>
</file>

<file path=ppt/theme/theme1.xml><?xml version="1.0" encoding="utf-8"?>
<a:theme xmlns:a="http://schemas.openxmlformats.org/drawingml/2006/main" name="SketchLinesVTI">
  <a:themeElements>
    <a:clrScheme name="AnalogousFromLightSeedLeftStep">
      <a:dk1>
        <a:srgbClr val="000000"/>
      </a:dk1>
      <a:lt1>
        <a:srgbClr val="FFFFFF"/>
      </a:lt1>
      <a:dk2>
        <a:srgbClr val="243241"/>
      </a:dk2>
      <a:lt2>
        <a:srgbClr val="E3E8E2"/>
      </a:lt2>
      <a:accent1>
        <a:srgbClr val="BC96C6"/>
      </a:accent1>
      <a:accent2>
        <a:srgbClr val="947FBA"/>
      </a:accent2>
      <a:accent3>
        <a:srgbClr val="9699C6"/>
      </a:accent3>
      <a:accent4>
        <a:srgbClr val="7F9BBA"/>
      </a:accent4>
      <a:accent5>
        <a:srgbClr val="82ABB0"/>
      </a:accent5>
      <a:accent6>
        <a:srgbClr val="76AD9C"/>
      </a:accent6>
      <a:hlink>
        <a:srgbClr val="638F56"/>
      </a:hlink>
      <a:folHlink>
        <a:srgbClr val="7F7F7F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LinesVTI" id="{8C0B0F05-C8D0-4078-9615-83E590287484}" vid="{43A7BC57-C1E3-4EE6-BDBC-5422DD574AF2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F313113D60DC242AFAD4A69C58D707A" ma:contentTypeVersion="15" ma:contentTypeDescription="Creare un nuovo documento." ma:contentTypeScope="" ma:versionID="b1a047d684e9637b9586637754e9b37b">
  <xsd:schema xmlns:xsd="http://www.w3.org/2001/XMLSchema" xmlns:xs="http://www.w3.org/2001/XMLSchema" xmlns:p="http://schemas.microsoft.com/office/2006/metadata/properties" xmlns:ns2="0d30e81a-876c-40fa-afc3-659f76f48137" xmlns:ns3="33d1be05-7d02-4e2b-a5f0-a73cf0ce1e4d" targetNamespace="http://schemas.microsoft.com/office/2006/metadata/properties" ma:root="true" ma:fieldsID="ce49072602988c61080651a4942ee4fc" ns2:_="" ns3:_="">
    <xsd:import namespace="0d30e81a-876c-40fa-afc3-659f76f48137"/>
    <xsd:import namespace="33d1be05-7d02-4e2b-a5f0-a73cf0ce1e4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Gruppi_x0020_di_x0020_destinatari" minOccurs="0"/>
                <xsd:element ref="ns2:_ModernAudienceTargetUserField" minOccurs="0"/>
                <xsd:element ref="ns2:_ModernAudienceAadObjectI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30e81a-876c-40fa-afc3-659f76f481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Gruppi_x0020_di_x0020_destinatari" ma:index="18" nillable="true" ma:displayName="Gruppi di destinatari" ma:internalName="Gruppi_x0020_di_x0020_destinatari">
      <xsd:simpleType>
        <xsd:restriction base="dms:Unknown"/>
      </xsd:simpleType>
    </xsd:element>
    <xsd:element name="_ModernAudienceTargetUserField" ma:index="19" nillable="true" ma:displayName="Gruppo di destinatari" ma:list="UserInfo" ma:SharePointGroup="0" ma:internalName="_ModernAudienceTargetUserField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ModernAudienceAadObjectIds" ma:index="20" nillable="true" ma:displayName="ID gruppi di destinatari" ma:list="{bbede0ca-4dc1-488a-9073-3c9e330b20d7}" ma:internalName="_ModernAudienceAadObjectIds" ma:readOnly="true" ma:showField="_AadObjectIdForUser" ma:web="33d1be05-7d02-4e2b-a5f0-a73cf0ce1e4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d1be05-7d02-4e2b-a5f0-a73cf0ce1e4d" elementFormDefault="qualified">
    <xsd:import namespace="http://schemas.microsoft.com/office/2006/documentManagement/types"/>
    <xsd:import namespace="http://schemas.microsoft.com/office/infopath/2007/PartnerControls"/>
    <xsd:element name="SharedWithUsers" ma:index="21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Gruppi_x0020_di_x0020_destinatari xmlns="0d30e81a-876c-40fa-afc3-659f76f48137" xsi:nil="true"/>
    <_ModernAudienceTargetUserField xmlns="0d30e81a-876c-40fa-afc3-659f76f48137">
      <UserInfo>
        <DisplayName/>
        <AccountId xsi:nil="true"/>
        <AccountType/>
      </UserInfo>
    </_ModernAudienceTargetUserField>
  </documentManagement>
</p:properties>
</file>

<file path=customXml/itemProps1.xml><?xml version="1.0" encoding="utf-8"?>
<ds:datastoreItem xmlns:ds="http://schemas.openxmlformats.org/officeDocument/2006/customXml" ds:itemID="{F351D534-A475-482F-9755-2AC0F7E17C2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d30e81a-876c-40fa-afc3-659f76f48137"/>
    <ds:schemaRef ds:uri="33d1be05-7d02-4e2b-a5f0-a73cf0ce1e4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EEEE05F-B496-4789-9532-D4BDA0E158B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815F230-E7AD-4632-ABC9-7E33E65E4283}">
  <ds:schemaRefs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purl.org/dc/dcmitype/"/>
    <ds:schemaRef ds:uri="33d1be05-7d02-4e2b-a5f0-a73cf0ce1e4d"/>
    <ds:schemaRef ds:uri="0d30e81a-876c-40fa-afc3-659f76f48137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13839</TotalTime>
  <Words>2871</Words>
  <Application>Microsoft Macintosh PowerPoint</Application>
  <PresentationFormat>Widescreen</PresentationFormat>
  <Paragraphs>451</Paragraphs>
  <Slides>45</Slides>
  <Notes>19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45</vt:i4>
      </vt:variant>
    </vt:vector>
  </HeadingPairs>
  <TitlesOfParts>
    <vt:vector size="63" baseType="lpstr">
      <vt:lpstr>Meiryo</vt:lpstr>
      <vt:lpstr>ＭＳ ゴシック</vt:lpstr>
      <vt:lpstr>Arial</vt:lpstr>
      <vt:lpstr>Bradley Hand ITC</vt:lpstr>
      <vt:lpstr>Buxton Sketch</vt:lpstr>
      <vt:lpstr>Calibri</vt:lpstr>
      <vt:lpstr>Calibri Light</vt:lpstr>
      <vt:lpstr>Cambria</vt:lpstr>
      <vt:lpstr>Cambria Math</vt:lpstr>
      <vt:lpstr>Century Gothic</vt:lpstr>
      <vt:lpstr>Corbel</vt:lpstr>
      <vt:lpstr>Georgia</vt:lpstr>
      <vt:lpstr>Helvetica</vt:lpstr>
      <vt:lpstr>MV Boli</vt:lpstr>
      <vt:lpstr>Symbol</vt:lpstr>
      <vt:lpstr>Times</vt:lpstr>
      <vt:lpstr>Times New Roman</vt:lpstr>
      <vt:lpstr>SketchLinesVTI</vt:lpstr>
      <vt:lpstr>Presentazione standard di PowerPoint</vt:lpstr>
      <vt:lpstr>Presentazione standard di PowerPoint</vt:lpstr>
      <vt:lpstr>GANIL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ECR-CB MODELING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PANDORA Timescale – GANTT “master”</vt:lpstr>
      <vt:lpstr>Presentazione standard di PowerPoint</vt:lpstr>
      <vt:lpstr>Presentazione standard di PowerPoint</vt:lpstr>
      <vt:lpstr>Presentazione standard di PowerPoint</vt:lpstr>
      <vt:lpstr>New μ-waves resonators: IRIS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David Mascali</dc:creator>
  <cp:lastModifiedBy>David Mascali</cp:lastModifiedBy>
  <cp:revision>22</cp:revision>
  <dcterms:created xsi:type="dcterms:W3CDTF">2021-10-03T17:07:59Z</dcterms:created>
  <dcterms:modified xsi:type="dcterms:W3CDTF">2022-04-07T12:25:43Z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0x0101004F313113D60DC242AFAD4A69C58D707A</vt:lpwstr>
  </property>
</Properties>
</file>