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5" roundtripDataSignature="AMtx7mgUsiRy5oeWQ+2oSjnlbbUEegYou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5CF47C2-CDD5-4FE5-9008-49C6BB9B6360}">
  <a:tblStyle styleId="{05CF47C2-CDD5-4FE5-9008-49C6BB9B6360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 b="off" i="off"/>
      <a:tcStyle>
        <a:fill>
          <a:solidFill>
            <a:srgbClr val="CDD4EA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EA"/>
          </a:solidFill>
        </a:fill>
      </a:tcStyle>
    </a:band1V>
    <a:band2V>
      <a:tcTxStyle b="off" i="off"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fa57d9e2e6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2" name="Google Shape;82;gfa57d9e2e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d0e6884cd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7" name="Google Shape;147;gd0e6884cd1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0d64e6a58d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5" name="Google Shape;155;g10d64e6a58d_0_1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3" name="Google Shape;16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1" name="Google Shape;17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9" name="Google Shape;17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e04dab0db8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8" name="Google Shape;188;ge04dab0db8_0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cd07365fb9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6" name="Google Shape;196;gcd07365fb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cd07365fb9_0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02" name="Google Shape;202;gcd07365fb9_0_9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cd07365fb9_0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09" name="Google Shape;209;gcd07365fb9_0_10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cd07365fb9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16" name="Google Shape;216;gcd07365fb9_0_1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fa57d9e2e6_0_1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gfa57d9e2e6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fa57d9e2e6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5" name="Google Shape;95;gfa57d9e2e6_0_2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fa57d9e2e6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3" name="Google Shape;103;gfa57d9e2e6_0_6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fa57d9e2e6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2" name="Google Shape;112;gfa57d9e2e6_0_7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fa57d9e2e6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0" name="Google Shape;120;gfa57d9e2e6_0_8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fa57d9e2e6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7" name="Google Shape;127;gfa57d9e2e6_0_8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fa57d9e2e6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4" name="Google Shape;134;gfa57d9e2e6_0_9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fa57d9e2e6_0_1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1" name="Google Shape;141;gfa57d9e2e6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9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0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2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4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4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7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7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8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8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4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5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8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fa57d9e2e6_0_0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it-IT"/>
              <a:t>Progetto IBiSCo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it-IT"/>
              <a:t>Stato delle gare di Bari </a:t>
            </a:r>
            <a:endParaRPr/>
          </a:p>
        </p:txBody>
      </p:sp>
      <p:sp>
        <p:nvSpPr>
          <p:cNvPr id="85" name="Google Shape;85;gfa57d9e2e6_0_0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5100"/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5100"/>
              <a:t>Riunione del 17 gennaio 2022</a:t>
            </a:r>
            <a:endParaRPr sz="1500"/>
          </a:p>
        </p:txBody>
      </p:sp>
      <p:pic>
        <p:nvPicPr>
          <p:cNvPr id="86" name="Google Shape;86;gfa57d9e2e6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40800" y="0"/>
            <a:ext cx="1073275" cy="1032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d0e6884cd1_0_5"/>
          <p:cNvSpPr txBox="1"/>
          <p:nvPr>
            <p:ph type="title"/>
          </p:nvPr>
        </p:nvSpPr>
        <p:spPr>
          <a:xfrm>
            <a:off x="838200" y="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Procedure in Corso - UNIBA</a:t>
            </a:r>
            <a:endParaRPr/>
          </a:p>
        </p:txBody>
      </p:sp>
      <p:graphicFrame>
        <p:nvGraphicFramePr>
          <p:cNvPr id="150" name="Google Shape;150;gd0e6884cd1_0_5"/>
          <p:cNvGraphicFramePr/>
          <p:nvPr/>
        </p:nvGraphicFramePr>
        <p:xfrm>
          <a:off x="838213" y="89321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{05CF47C2-CDD5-4FE5-9008-49C6BB9B6360}</a:tableStyleId>
              </a:tblPr>
              <a:tblGrid>
                <a:gridCol w="478275"/>
                <a:gridCol w="1933100"/>
                <a:gridCol w="1059450"/>
                <a:gridCol w="2217775"/>
                <a:gridCol w="1525600"/>
                <a:gridCol w="1424075"/>
                <a:gridCol w="1536650"/>
                <a:gridCol w="125350"/>
                <a:gridCol w="775600"/>
              </a:tblGrid>
              <a:tr h="6695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Bene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Tipo gara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Tipo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Somma assentita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Somma Variata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Importo a base di gara 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Scad. Bando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 h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it-IT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BA-15-IMP-UNIBA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it-IT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BA-17-IMP-UNIBA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/>
                        <a:t>aperta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/>
                        <a:t>Cogenerazione UNIBA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/>
                        <a:t>868.090,00 € 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898.913,77 €</a:t>
                      </a:r>
                      <a:endParaRPr sz="16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iva al 10%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04/12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</a:tr>
            </a:tbl>
          </a:graphicData>
        </a:graphic>
      </p:graphicFrame>
      <p:sp>
        <p:nvSpPr>
          <p:cNvPr id="151" name="Google Shape;151;gd0e6884cd1_0_5"/>
          <p:cNvSpPr txBox="1"/>
          <p:nvPr/>
        </p:nvSpPr>
        <p:spPr>
          <a:xfrm>
            <a:off x="883450" y="2202825"/>
            <a:ext cx="10985400" cy="45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it-IT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	</a:t>
            </a:r>
            <a:r>
              <a:rPr b="0" i="0" lang="it-IT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RUP Bonsegna. G</a:t>
            </a:r>
            <a:r>
              <a:rPr b="0" i="0" lang="it-IT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ara chiusa il 4 dicembre 2020.  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457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it-IT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Nel  CDA del  29.07.2021 la gara è stata aggiudicata in maniera definitiva alla ditta 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444500" lvl="0" marL="457200" marR="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7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SIRAM</a:t>
            </a:r>
            <a:r>
              <a:rPr b="0" i="0" lang="it-IT" sz="1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SpA       	           	                          	           	P.I. 08786190150</a:t>
            </a:r>
            <a:endParaRPr b="0" i="0" sz="17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9725" lvl="0" marL="457200" marR="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Calibri"/>
              <a:buChar char="●"/>
            </a:pPr>
            <a:r>
              <a:rPr b="0" i="0" lang="it-IT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 1% di ribasso  e un trigeneratore da 435 kW.</a:t>
            </a:r>
            <a:endParaRPr b="0" i="0" sz="17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9725" lvl="0" marL="457200" marR="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Calibri"/>
              <a:buChar char="●"/>
            </a:pPr>
            <a:r>
              <a:rPr b="0" i="0" lang="it-IT" sz="1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</a:t>
            </a:r>
            <a:r>
              <a:rPr lang="it-IT" sz="17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SIRAM</a:t>
            </a:r>
            <a:r>
              <a:rPr b="0" i="0" lang="it-IT" sz="1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è una ditta già nota ad UNIBA in quanto si è occupata di tutta l’alimentazione del Policlinico (GE, etc) </a:t>
            </a:r>
            <a:endParaRPr b="0" i="0" sz="17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9725" lvl="0" marL="457200" marR="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Calibri"/>
              <a:buChar char="●"/>
            </a:pPr>
            <a:r>
              <a:rPr lang="it-IT" sz="1700">
                <a:solidFill>
                  <a:schemeClr val="dk1"/>
                </a:solidFill>
              </a:rPr>
              <a:t>Il contratto non è ancora stato firmato per alcune modifiche proposte dalla SIRAM in fase di valutazione da parte di UNIBA.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marR="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it-IT" sz="1700">
                <a:solidFill>
                  <a:schemeClr val="dk1"/>
                </a:solidFill>
              </a:rPr>
              <a:t>Dal capitolato</a:t>
            </a:r>
            <a:endParaRPr sz="1700">
              <a:solidFill>
                <a:schemeClr val="dk1"/>
              </a:solidFill>
            </a:endParaRPr>
          </a:p>
          <a:p>
            <a:pPr indent="-336550" lvl="1" marL="91440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imes New Roman"/>
              <a:buChar char="○"/>
            </a:pPr>
            <a:r>
              <a:rPr lang="it-IT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Ai sensi dell’articolo 35, comma 18, del Codice dei contratti, è dovuta all’appaltatore una somma, a titolo di anticipazione, pari al 20% (venti per cento) dell’importo del contratto, da erogare dopo la sottoscrizione del contratto medesimo ed entro 15 (quindici) giorni dalla data di effettivo inizio della prestazione, accertata dal RUP.</a:t>
            </a:r>
            <a:endParaRPr sz="1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6550" lvl="0" marL="45720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it-IT" sz="1700">
                <a:solidFill>
                  <a:schemeClr val="dk1"/>
                </a:solidFill>
              </a:rPr>
              <a:t>ovviamente l’anticipazione (ora del 30%) deve essere richiesta dalla ditta</a:t>
            </a:r>
            <a:endParaRPr sz="1700">
              <a:solidFill>
                <a:schemeClr val="dk1"/>
              </a:solidFill>
            </a:endParaRPr>
          </a:p>
          <a:p>
            <a:pPr indent="-336550" lvl="1" marL="91440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○"/>
            </a:pPr>
            <a:r>
              <a:rPr lang="it-IT" sz="1700">
                <a:solidFill>
                  <a:schemeClr val="dk1"/>
                </a:solidFill>
              </a:rPr>
              <a:t>Non è chiaro se l’anticipazione concorra al raggiungimento del 60%</a:t>
            </a:r>
            <a:endParaRPr sz="1700">
              <a:solidFill>
                <a:schemeClr val="dk1"/>
              </a:solidFill>
            </a:endParaRPr>
          </a:p>
        </p:txBody>
      </p:sp>
      <p:pic>
        <p:nvPicPr>
          <p:cNvPr id="152" name="Google Shape;152;gd0e6884cd1_0_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40800" y="0"/>
            <a:ext cx="1073275" cy="1032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10d64e6a58d_0_11"/>
          <p:cNvSpPr txBox="1"/>
          <p:nvPr>
            <p:ph type="title"/>
          </p:nvPr>
        </p:nvSpPr>
        <p:spPr>
          <a:xfrm>
            <a:off x="838200" y="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Procedure in Corso - UNIBA</a:t>
            </a:r>
            <a:endParaRPr/>
          </a:p>
        </p:txBody>
      </p:sp>
      <p:graphicFrame>
        <p:nvGraphicFramePr>
          <p:cNvPr id="158" name="Google Shape;158;g10d64e6a58d_0_11"/>
          <p:cNvGraphicFramePr/>
          <p:nvPr/>
        </p:nvGraphicFramePr>
        <p:xfrm>
          <a:off x="838200" y="114536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{05CF47C2-CDD5-4FE5-9008-49C6BB9B6360}</a:tableStyleId>
              </a:tblPr>
              <a:tblGrid>
                <a:gridCol w="478275"/>
                <a:gridCol w="1933100"/>
                <a:gridCol w="1059450"/>
                <a:gridCol w="2217775"/>
                <a:gridCol w="1525600"/>
                <a:gridCol w="1424075"/>
                <a:gridCol w="1536650"/>
                <a:gridCol w="125350"/>
                <a:gridCol w="775600"/>
              </a:tblGrid>
              <a:tr h="6695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Bene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Tipo gara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Tipo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Somma assentita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Somma Variata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Importo a base di gara 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Scad. Bando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 h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it-IT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BA-15-IMP-UNIBA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it-IT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BA-17-IMP-UNIBA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/>
                        <a:t>aperta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/>
                        <a:t>Cogenerazione UNIBA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/>
                        <a:t>868.090,00 € 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898.913,77 €</a:t>
                      </a:r>
                      <a:endParaRPr sz="16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iva al 10%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04/12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</a:tr>
            </a:tbl>
          </a:graphicData>
        </a:graphic>
      </p:graphicFrame>
      <p:sp>
        <p:nvSpPr>
          <p:cNvPr id="159" name="Google Shape;159;g10d64e6a58d_0_11"/>
          <p:cNvSpPr txBox="1"/>
          <p:nvPr/>
        </p:nvSpPr>
        <p:spPr>
          <a:xfrm>
            <a:off x="883438" y="2454975"/>
            <a:ext cx="10985400" cy="324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36550" lvl="0" marL="45720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it-IT" sz="1700">
                <a:solidFill>
                  <a:schemeClr val="dk1"/>
                </a:solidFill>
                <a:highlight>
                  <a:srgbClr val="FFFF00"/>
                </a:highlight>
              </a:rPr>
              <a:t>Il cantiere è stato comunque affidato alla SIRAM in data 12 novembre 2021. Questa è la data che determina l’inizio del 240 gg per la conclusione dei lavori.</a:t>
            </a:r>
            <a:endParaRPr sz="1700">
              <a:solidFill>
                <a:schemeClr val="dk1"/>
              </a:solidFill>
              <a:highlight>
                <a:srgbClr val="FFFF00"/>
              </a:highlight>
            </a:endParaRPr>
          </a:p>
          <a:p>
            <a:pPr indent="-336550" lvl="0" marL="45720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it-IT" sz="1700">
                <a:solidFill>
                  <a:schemeClr val="dk1"/>
                </a:solidFill>
                <a:highlight>
                  <a:srgbClr val="FFFF00"/>
                </a:highlight>
              </a:rPr>
              <a:t>la direzione dei lavori è stata affidata all’Ing. Magnanimo</a:t>
            </a:r>
            <a:endParaRPr sz="1700">
              <a:solidFill>
                <a:schemeClr val="dk1"/>
              </a:solidFill>
              <a:highlight>
                <a:srgbClr val="FFFF00"/>
              </a:highlight>
            </a:endParaRPr>
          </a:p>
          <a:p>
            <a:pPr indent="0" lvl="0" marL="45720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  <a:highlight>
                <a:srgbClr val="FFFF00"/>
              </a:highlight>
            </a:endParaRPr>
          </a:p>
          <a:p>
            <a:pPr indent="-336550" lvl="0" marL="457200" marR="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it-IT" sz="1700">
                <a:solidFill>
                  <a:schemeClr val="dk1"/>
                </a:solidFill>
              </a:rPr>
              <a:t>Nella fase attuale</a:t>
            </a:r>
            <a:r>
              <a:rPr lang="it-IT" sz="1700">
                <a:solidFill>
                  <a:schemeClr val="dk1"/>
                </a:solidFill>
              </a:rPr>
              <a:t> si sta sollecitando la ditta a presentare le schede tecniche delle parti da acquisire </a:t>
            </a:r>
            <a:endParaRPr sz="1700">
              <a:solidFill>
                <a:schemeClr val="dk1"/>
              </a:solidFill>
            </a:endParaRPr>
          </a:p>
          <a:p>
            <a:pPr indent="-336550" lvl="1" marL="914400" marR="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○"/>
            </a:pPr>
            <a:r>
              <a:rPr lang="it-IT" sz="1700">
                <a:solidFill>
                  <a:schemeClr val="dk1"/>
                </a:solidFill>
              </a:rPr>
              <a:t>ci sono state dapprima difficoltà sulla marca e il modello del generatore che non corrispondeva a quello offerto, </a:t>
            </a:r>
            <a:endParaRPr sz="1700">
              <a:solidFill>
                <a:schemeClr val="dk1"/>
              </a:solidFill>
            </a:endParaRPr>
          </a:p>
          <a:p>
            <a:pPr indent="-336550" lvl="1" marL="914400" marR="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○"/>
            </a:pPr>
            <a:r>
              <a:rPr lang="it-IT" sz="1700">
                <a:solidFill>
                  <a:schemeClr val="dk1"/>
                </a:solidFill>
              </a:rPr>
              <a:t>ora ci sono ancora problemi riguardo al dimensionamento dell’assorbitore</a:t>
            </a:r>
            <a:endParaRPr sz="1700">
              <a:solidFill>
                <a:schemeClr val="dk1"/>
              </a:solidFill>
            </a:endParaRPr>
          </a:p>
          <a:p>
            <a:pPr indent="-336550" lvl="1" marL="914400" marR="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○"/>
            </a:pPr>
            <a:r>
              <a:rPr lang="it-IT" sz="1700">
                <a:solidFill>
                  <a:schemeClr val="dk1"/>
                </a:solidFill>
              </a:rPr>
              <a:t>comunque questa situazione dovrebbe sbloccarsi a breve.</a:t>
            </a:r>
            <a:endParaRPr sz="1700">
              <a:solidFill>
                <a:schemeClr val="dk1"/>
              </a:solidFill>
            </a:endParaRPr>
          </a:p>
        </p:txBody>
      </p:sp>
      <p:pic>
        <p:nvPicPr>
          <p:cNvPr id="160" name="Google Shape;160;g10d64e6a58d_0_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40800" y="0"/>
            <a:ext cx="1073275" cy="1032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"/>
          <p:cNvSpPr txBox="1"/>
          <p:nvPr>
            <p:ph type="title"/>
          </p:nvPr>
        </p:nvSpPr>
        <p:spPr>
          <a:xfrm>
            <a:off x="838200" y="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Procedure in Corso - UNIBA</a:t>
            </a:r>
            <a:endParaRPr/>
          </a:p>
        </p:txBody>
      </p:sp>
      <p:graphicFrame>
        <p:nvGraphicFramePr>
          <p:cNvPr id="166" name="Google Shape;166;p1"/>
          <p:cNvGraphicFramePr/>
          <p:nvPr/>
        </p:nvGraphicFramePr>
        <p:xfrm>
          <a:off x="838200" y="114536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{05CF47C2-CDD5-4FE5-9008-49C6BB9B6360}</a:tableStyleId>
              </a:tblPr>
              <a:tblGrid>
                <a:gridCol w="483100"/>
                <a:gridCol w="1952550"/>
                <a:gridCol w="1070125"/>
                <a:gridCol w="1244325"/>
                <a:gridCol w="1602800"/>
                <a:gridCol w="1541200"/>
                <a:gridCol w="1720600"/>
                <a:gridCol w="1185925"/>
              </a:tblGrid>
              <a:tr h="556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Bene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Tipo gara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Tipo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Somma assentita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/>
                        <a:t>Importo a base di gara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it-IT"/>
                        <a:t>I</a:t>
                      </a:r>
                      <a:r>
                        <a:rPr lang="it-IT" sz="1800"/>
                        <a:t>mporto di aggiudicazione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/>
                        <a:t>diff.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10571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/>
                        <a:t>1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it-IT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BA-20-CAL-UNIBA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it-IT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BA-28-CAL-UNIBA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it-IT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BA-22-NET-UNIBA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/>
                        <a:t>aperta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/>
                        <a:t>CPU e Rete UNIBA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/>
                        <a:t>476.790,00 €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/>
                        <a:t>476.790,00 €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370.792,53 </a:t>
                      </a:r>
                      <a:r>
                        <a:rPr lang="it-IT" sz="1600"/>
                        <a:t>€</a:t>
                      </a:r>
                      <a:endParaRPr sz="15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105.997,47</a:t>
                      </a:r>
                      <a:endParaRPr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</a:tr>
            </a:tbl>
          </a:graphicData>
        </a:graphic>
      </p:graphicFrame>
      <p:sp>
        <p:nvSpPr>
          <p:cNvPr id="167" name="Google Shape;167;p1"/>
          <p:cNvSpPr txBox="1"/>
          <p:nvPr/>
        </p:nvSpPr>
        <p:spPr>
          <a:xfrm>
            <a:off x="928663" y="2842574"/>
            <a:ext cx="10985400" cy="324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it-IT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</a:t>
            </a:r>
            <a:r>
              <a:rPr b="0" i="0" lang="it-IT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b="0" i="0" lang="it-IT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RUP Napolitano. La gara si è chiusa il 30 novembre 2020. 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b="0" i="0" lang="it-IT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Nel  CDA del  29.07.2021 la gara è stata aggiudicata in maniera definitiva alla ditta 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444500" lvl="0" marL="457200" marR="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it-IT" sz="2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I.T.M. INFORMATICA TELEMATICA MERIDIONALE S.R.L.</a:t>
            </a:r>
            <a:r>
              <a:rPr lang="it-IT" sz="2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it-IT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 24,244% di ribasso  </a:t>
            </a:r>
            <a:endParaRPr b="0" i="0" sz="20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8775" lvl="0" marL="457200" marR="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50"/>
              <a:buFont typeface="Calibri"/>
              <a:buChar char="●"/>
            </a:pPr>
            <a:r>
              <a:rPr b="0" i="0" lang="it-IT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Il contratto è stato definito ed è stato firmato il 5/11/2021. 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8775" lvl="0" marL="457200" marR="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50"/>
              <a:buFont typeface="Calibri"/>
              <a:buChar char="●"/>
            </a:pPr>
            <a:r>
              <a:rPr b="0" i="0" lang="it-IT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 consegna del materale è avvenuta </a:t>
            </a:r>
            <a:r>
              <a:rPr b="0" i="0" lang="it-IT" sz="20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parzialmente</a:t>
            </a:r>
            <a:r>
              <a:rPr b="0" i="0" lang="it-IT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il </a:t>
            </a:r>
            <a:r>
              <a:rPr lang="it-IT" sz="21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</a:t>
            </a:r>
            <a:r>
              <a:rPr lang="it-IT" sz="2150">
                <a:solidFill>
                  <a:schemeClr val="dk1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/01/2022 (anche lo switch infiniband è stato cnsegnato ma non installato)</a:t>
            </a:r>
            <a:endParaRPr sz="2150">
              <a:solidFill>
                <a:schemeClr val="dk1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58775" lvl="0" marL="457200" marR="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50"/>
              <a:buFont typeface="Calibri"/>
              <a:buChar char="●"/>
            </a:pPr>
            <a:r>
              <a:rPr lang="it-IT" sz="2000">
                <a:solidFill>
                  <a:schemeClr val="dk1"/>
                </a:solidFill>
              </a:rPr>
              <a:t>il Collaudo potrà avvenire entro il 15/02/2022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8775" lvl="0" marL="457200" marR="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50"/>
              <a:buFont typeface="Calibri"/>
              <a:buChar char="●"/>
            </a:pPr>
            <a:r>
              <a:rPr b="0" i="0" lang="it-IT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 </a:t>
            </a:r>
            <a:r>
              <a:rPr lang="it-IT" sz="2000">
                <a:solidFill>
                  <a:schemeClr val="dk1"/>
                </a:solidFill>
              </a:rPr>
              <a:t>ritiene</a:t>
            </a:r>
            <a:r>
              <a:rPr b="0" i="0" lang="it-IT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di poter concludere i pagamenti in aprile 2022</a:t>
            </a:r>
            <a:endParaRPr b="0" i="0" sz="1800" u="none" cap="none" strike="noStrike">
              <a:solidFill>
                <a:srgbClr val="98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8" name="Google Shape;168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40800" y="0"/>
            <a:ext cx="1073275" cy="1032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"/>
          <p:cNvSpPr txBox="1"/>
          <p:nvPr>
            <p:ph type="title"/>
          </p:nvPr>
        </p:nvSpPr>
        <p:spPr>
          <a:xfrm>
            <a:off x="838200" y="603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Procedure in Corso - UNIBA</a:t>
            </a:r>
            <a:endParaRPr/>
          </a:p>
        </p:txBody>
      </p:sp>
      <p:graphicFrame>
        <p:nvGraphicFramePr>
          <p:cNvPr id="174" name="Google Shape;174;p2"/>
          <p:cNvGraphicFramePr/>
          <p:nvPr/>
        </p:nvGraphicFramePr>
        <p:xfrm>
          <a:off x="838213" y="111547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{05CF47C2-CDD5-4FE5-9008-49C6BB9B6360}</a:tableStyleId>
              </a:tblPr>
              <a:tblGrid>
                <a:gridCol w="483925"/>
                <a:gridCol w="1955950"/>
                <a:gridCol w="1071975"/>
                <a:gridCol w="1431100"/>
                <a:gridCol w="1558775"/>
                <a:gridCol w="1516900"/>
                <a:gridCol w="1768450"/>
                <a:gridCol w="1096225"/>
              </a:tblGrid>
              <a:tr h="9144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Bene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Tipo gara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Tipo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Somma assentita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/>
                        <a:t>Importo a base di gara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I</a:t>
                      </a:r>
                      <a:r>
                        <a:rPr lang="it-IT" sz="1800"/>
                        <a:t>mporto di aggiudicazione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/>
                        <a:t>Diff.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8229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/>
                        <a:t>BA-19-STO-UNIBA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/>
                        <a:t>aperta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/>
                        <a:t>Tape Library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/>
                        <a:t>651.700,00 €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/>
                        <a:t>651.700,00 €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/>
                        <a:t>619.855,86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600"/>
                        <a:t>31.844,14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</a:tr>
            </a:tbl>
          </a:graphicData>
        </a:graphic>
      </p:graphicFrame>
      <p:sp>
        <p:nvSpPr>
          <p:cNvPr id="175" name="Google Shape;175;p2"/>
          <p:cNvSpPr txBox="1"/>
          <p:nvPr/>
        </p:nvSpPr>
        <p:spPr>
          <a:xfrm>
            <a:off x="967500" y="3360865"/>
            <a:ext cx="10985400" cy="30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b="0" i="0" lang="it-IT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RUP Napolitano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512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50"/>
              <a:buChar char="●"/>
            </a:pPr>
            <a:r>
              <a:rPr lang="it-IT" sz="21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Contratto sottoscritto in data </a:t>
            </a:r>
            <a:r>
              <a:rPr lang="it-IT" sz="2150">
                <a:solidFill>
                  <a:schemeClr val="dk1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20/12/2021</a:t>
            </a:r>
            <a:r>
              <a:rPr lang="it-IT" sz="21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21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512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50"/>
              <a:buFont typeface="Calibri"/>
              <a:buChar char="●"/>
            </a:pPr>
            <a:r>
              <a:rPr lang="it-IT" sz="21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Materiale sarà consegnato la settimana del </a:t>
            </a:r>
            <a:r>
              <a:rPr lang="it-IT" sz="2150">
                <a:solidFill>
                  <a:schemeClr val="dk1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17/01/2022 o quella successiva</a:t>
            </a:r>
            <a:endParaRPr sz="2150">
              <a:solidFill>
                <a:schemeClr val="dk1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6512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50"/>
              <a:buFont typeface="Calibri"/>
              <a:buChar char="●"/>
            </a:pPr>
            <a:r>
              <a:rPr lang="it-IT" sz="21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Collaudo da effettuare entro  il  </a:t>
            </a:r>
            <a:r>
              <a:rPr lang="it-IT" sz="2150">
                <a:solidFill>
                  <a:schemeClr val="dk1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28/02/2022</a:t>
            </a:r>
            <a:r>
              <a:rPr lang="it-IT" sz="21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1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512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50"/>
              <a:buFont typeface="Calibri"/>
              <a:buChar char="●"/>
            </a:pPr>
            <a:r>
              <a:rPr lang="it-IT" sz="21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Pagamento previsto entro aprile </a:t>
            </a:r>
            <a:r>
              <a:rPr lang="it-IT" sz="2150">
                <a:solidFill>
                  <a:schemeClr val="dk1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2022</a:t>
            </a:r>
            <a:r>
              <a:rPr lang="it-IT" sz="21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1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512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150"/>
              <a:buFont typeface="Calibri"/>
              <a:buChar char="●"/>
            </a:pPr>
            <a:r>
              <a:rPr lang="it-IT" sz="215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Si è accumulato del ritardo per la preparazione della Sala destinata alla tape library (questo comunque non dovrebbe influire sui pagamenti)</a:t>
            </a:r>
            <a:endParaRPr sz="215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512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150"/>
              <a:buFont typeface="Calibri"/>
              <a:buChar char="●"/>
            </a:pPr>
            <a:r>
              <a:rPr lang="it-IT" sz="21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Domanda</a:t>
            </a:r>
            <a:r>
              <a:rPr lang="it-IT" sz="215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: sull’avanzo possiamo comprare i condizionatori?</a:t>
            </a:r>
            <a:endParaRPr b="0" i="0" sz="2000" u="none" cap="none" strike="noStrike">
              <a:solidFill>
                <a:schemeClr val="dk1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6" name="Google Shape;176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40800" y="0"/>
            <a:ext cx="1073275" cy="1032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"/>
          <p:cNvSpPr txBox="1"/>
          <p:nvPr>
            <p:ph type="title"/>
          </p:nvPr>
        </p:nvSpPr>
        <p:spPr>
          <a:xfrm>
            <a:off x="838200" y="12460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Procedure in corso - UNIBA</a:t>
            </a:r>
            <a:endParaRPr/>
          </a:p>
        </p:txBody>
      </p:sp>
      <p:graphicFrame>
        <p:nvGraphicFramePr>
          <p:cNvPr id="182" name="Google Shape;182;p3"/>
          <p:cNvGraphicFramePr/>
          <p:nvPr/>
        </p:nvGraphicFramePr>
        <p:xfrm>
          <a:off x="838200" y="124127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{05CF47C2-CDD5-4FE5-9008-49C6BB9B6360}</a:tableStyleId>
              </a:tblPr>
              <a:tblGrid>
                <a:gridCol w="542675"/>
                <a:gridCol w="1868175"/>
                <a:gridCol w="1059225"/>
                <a:gridCol w="238675"/>
                <a:gridCol w="1978600"/>
                <a:gridCol w="1525275"/>
                <a:gridCol w="1349575"/>
                <a:gridCol w="1610475"/>
                <a:gridCol w="140200"/>
                <a:gridCol w="775425"/>
              </a:tblGrid>
              <a:tr h="6695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Bene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Tipo gara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Tipo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Somma assentita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/>
                        <a:t>Importo a base di gar</a:t>
                      </a:r>
                      <a:r>
                        <a:rPr lang="it-IT" sz="1800" u="none" cap="none" strike="noStrike"/>
                        <a:t>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Importo </a:t>
                      </a:r>
                      <a:r>
                        <a:rPr lang="it-IT" sz="1800"/>
                        <a:t>di aggiudicazione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/>
                        <a:t>Diff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 h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/>
                        <a:t>1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it-IT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BA-21-NET-UNIBA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/>
                        <a:t>MEPA/Consip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/>
                        <a:t>Rete LAN e MAN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/>
                        <a:t>146.670,00 €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/>
                        <a:t>146.670,00 €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rtl="0" algn="l">
                        <a:lnSpc>
                          <a:spcPct val="13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/>
                        <a:t>€ 146.336,94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/>
                        <a:t>333,06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</a:tr>
            </a:tbl>
          </a:graphicData>
        </a:graphic>
      </p:graphicFrame>
      <p:sp>
        <p:nvSpPr>
          <p:cNvPr id="183" name="Google Shape;183;p3"/>
          <p:cNvSpPr txBox="1"/>
          <p:nvPr/>
        </p:nvSpPr>
        <p:spPr>
          <a:xfrm>
            <a:off x="889650" y="2362250"/>
            <a:ext cx="10985400" cy="153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746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AutoNum type="arabicPeriod"/>
            </a:pPr>
            <a:r>
              <a:rPr b="0" i="0" lang="it-IT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RUP Napolitano</a:t>
            </a:r>
            <a:endParaRPr b="0" i="0" sz="1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512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50"/>
              <a:buChar char="●"/>
            </a:pPr>
            <a:r>
              <a:rPr lang="it-IT" sz="21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 c</a:t>
            </a:r>
            <a:r>
              <a:rPr lang="it-IT" sz="21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ontratto è stato sottoscritto (</a:t>
            </a:r>
            <a:r>
              <a:rPr lang="it-IT" sz="215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con riserva</a:t>
            </a:r>
            <a:r>
              <a:rPr lang="it-IT" sz="21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in data </a:t>
            </a:r>
            <a:r>
              <a:rPr lang="it-IT" sz="2150">
                <a:solidFill>
                  <a:schemeClr val="dk1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10/12/2021 (data dell’ultima firma)</a:t>
            </a:r>
            <a:r>
              <a:rPr lang="it-IT" sz="21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21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512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50"/>
              <a:buFont typeface="Calibri"/>
              <a:buChar char="●"/>
            </a:pPr>
            <a:r>
              <a:rPr lang="it-IT" sz="21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 stanno ora effettuando le verifiche sulla ditta previste per legge.</a:t>
            </a:r>
            <a:endParaRPr sz="21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512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50"/>
              <a:buFont typeface="Calibri"/>
              <a:buChar char="●"/>
            </a:pPr>
            <a:r>
              <a:rPr lang="it-IT" sz="21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consegna è prevista dopo 210 gg dalla data di stipula del contratto.</a:t>
            </a:r>
            <a:endParaRPr sz="21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4" name="Google Shape;184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40800" y="0"/>
            <a:ext cx="1073275" cy="10324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3"/>
          <p:cNvSpPr txBox="1"/>
          <p:nvPr/>
        </p:nvSpPr>
        <p:spPr>
          <a:xfrm>
            <a:off x="0" y="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333,06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e04dab0db8_0_10"/>
          <p:cNvSpPr txBox="1"/>
          <p:nvPr>
            <p:ph type="title"/>
          </p:nvPr>
        </p:nvSpPr>
        <p:spPr>
          <a:xfrm>
            <a:off x="838200" y="12460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Procedure in fase di avvio - UNIBA</a:t>
            </a:r>
            <a:endParaRPr/>
          </a:p>
        </p:txBody>
      </p:sp>
      <p:graphicFrame>
        <p:nvGraphicFramePr>
          <p:cNvPr id="191" name="Google Shape;191;ge04dab0db8_0_10"/>
          <p:cNvGraphicFramePr/>
          <p:nvPr/>
        </p:nvGraphicFramePr>
        <p:xfrm>
          <a:off x="838200" y="124127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{05CF47C2-CDD5-4FE5-9008-49C6BB9B6360}</a:tableStyleId>
              </a:tblPr>
              <a:tblGrid>
                <a:gridCol w="542675"/>
                <a:gridCol w="1868175"/>
                <a:gridCol w="1059225"/>
                <a:gridCol w="238675"/>
                <a:gridCol w="1978600"/>
                <a:gridCol w="1525275"/>
                <a:gridCol w="1423750"/>
                <a:gridCol w="1536300"/>
                <a:gridCol w="140200"/>
                <a:gridCol w="775425"/>
              </a:tblGrid>
              <a:tr h="6695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Bene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Tipo gara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Tipo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Somma assentita (*)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Somma Variata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Importo a base di gara 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Scad. Bando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 h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2</a:t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BA-16-IMP-UNIBA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7625" marL="476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/>
                        <a:t>Aff. diretto/ MEPA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/>
                        <a:t>Impianto spegnimento incendi sala  UPS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u="none" cap="none" strike="noStrike"/>
                        <a:t>28.570,00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</a:tr>
            </a:tbl>
          </a:graphicData>
        </a:graphic>
      </p:graphicFrame>
      <p:sp>
        <p:nvSpPr>
          <p:cNvPr id="192" name="Google Shape;192;ge04dab0db8_0_10"/>
          <p:cNvSpPr txBox="1"/>
          <p:nvPr/>
        </p:nvSpPr>
        <p:spPr>
          <a:xfrm>
            <a:off x="889650" y="2962375"/>
            <a:ext cx="109854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92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AutoNum type="arabicPeriod" startAt="2"/>
            </a:pPr>
            <a:r>
              <a:rPr b="0" i="0" lang="it-IT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RUP Bonsegna. </a:t>
            </a:r>
            <a:endParaRPr b="0" i="0" sz="15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8775" lvl="0" marL="457200" marR="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50"/>
              <a:buFont typeface="Calibri"/>
              <a:buChar char="●"/>
            </a:pPr>
            <a:r>
              <a:rPr lang="it-IT" sz="2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L’ufficio tecnico Uniba ha sollevato  problemi sul capitolato, basato sul progetto iniziale ormai vecchio più di tre anni (il gas non è considerato più a norma)</a:t>
            </a:r>
            <a:r>
              <a:rPr b="0" i="0" lang="it-IT" sz="2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20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8775" lvl="1" marL="914400" marR="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50"/>
              <a:buFont typeface="Calibri"/>
              <a:buChar char="○"/>
            </a:pPr>
            <a:r>
              <a:rPr lang="it-IT" sz="2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 cambiamento del gas estinguente ha portato ad un aumento dei costi  che non possono trovare copertura sul progetto</a:t>
            </a:r>
            <a:endParaRPr b="0" i="0" sz="20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8775" lvl="0" marL="457200" marR="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50"/>
              <a:buFont typeface="Calibri"/>
              <a:buChar char="●"/>
            </a:pPr>
            <a:r>
              <a:rPr lang="it-IT" sz="2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 sta cercando una soluzione: o si trova una copertura per la parte eccedente la somma assentita, oppure si dovrà rimandare l’acquisto di alcune parti previste dal progetto. </a:t>
            </a:r>
            <a:endParaRPr b="0" i="0" sz="1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Google Shape;193;ge04dab0db8_0_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40800" y="0"/>
            <a:ext cx="1073275" cy="1032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cd07365fb9_0_0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it-IT"/>
              <a:t>Altri Progetti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it-IT"/>
              <a:t>LifewatchPlus e CNRBiOmics</a:t>
            </a:r>
            <a:endParaRPr/>
          </a:p>
        </p:txBody>
      </p:sp>
      <p:sp>
        <p:nvSpPr>
          <p:cNvPr id="199" name="Google Shape;199;gcd07365fb9_0_0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cd07365fb9_0_9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Procedure concluse - INFN-BA</a:t>
            </a:r>
            <a:endParaRPr/>
          </a:p>
        </p:txBody>
      </p:sp>
      <p:graphicFrame>
        <p:nvGraphicFramePr>
          <p:cNvPr id="205" name="Google Shape;205;gcd07365fb9_0_98"/>
          <p:cNvGraphicFramePr/>
          <p:nvPr/>
        </p:nvGraphicFramePr>
        <p:xfrm>
          <a:off x="584200" y="1876425"/>
          <a:ext cx="3000000" cy="3000000"/>
        </p:xfrm>
        <a:graphic>
          <a:graphicData uri="http://schemas.openxmlformats.org/drawingml/2006/table">
            <a:tbl>
              <a:tblPr bandRow="1" firstRow="1" lastRow="1">
                <a:noFill/>
                <a:tableStyleId>{05CF47C2-CDD5-4FE5-9008-49C6BB9B6360}</a:tableStyleId>
              </a:tblPr>
              <a:tblGrid>
                <a:gridCol w="332100"/>
                <a:gridCol w="1546475"/>
                <a:gridCol w="987550"/>
                <a:gridCol w="1619575"/>
                <a:gridCol w="1406000"/>
                <a:gridCol w="1320150"/>
                <a:gridCol w="1556275"/>
                <a:gridCol w="1213175"/>
                <a:gridCol w="536275"/>
                <a:gridCol w="965950"/>
              </a:tblGrid>
              <a:tr h="6695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Bene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Tipo gara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Tipo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Somma assentita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Somma Variata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Importo aggiudicato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Diff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SAL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Giudizio ETS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 rowSpan="5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1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BA-CLOUD-GPU</a:t>
                      </a:r>
                      <a:r>
                        <a:rPr lang="it-IT" sz="1400" u="none" cap="none" strike="noStrike"/>
                        <a:t> 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L1 aperta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Server GPU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374.435,00 €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374.435,00 €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357.805,80€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16.629,20 €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</a:tr>
              <a:tr h="370850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BA-HIGH-MEM</a:t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L2 aperta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Server High Mem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283.344,46 €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283.344,46 €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281.154,94 €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2.189,52€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</a:tr>
              <a:tr h="370850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BA-WN-HTC</a:t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/>
                        <a:t>L3 aperta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Server WN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249.390,00</a:t>
                      </a:r>
                      <a:r>
                        <a:rPr lang="it-IT" sz="1600" u="none" cap="none" strike="noStrike"/>
                        <a:t> €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249.390,00</a:t>
                      </a:r>
                      <a:r>
                        <a:rPr lang="it-IT" sz="1600" u="none" cap="none" strike="noStrike"/>
                        <a:t> €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244.289,63 €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/>
                        <a:t>5.100,37 €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</a:tr>
              <a:tr h="370850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BA-STO</a:t>
                      </a:r>
                      <a:endParaRPr sz="1400" u="none" cap="none" strike="noStrike"/>
                    </a:p>
                  </a:txBody>
                  <a:tcPr marT="0" marB="0" marR="68575" marL="68575" anchor="ctr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/>
                        <a:t>L4 aperta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Storage Posix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290.360,00 </a:t>
                      </a:r>
                      <a:r>
                        <a:rPr lang="it-IT" sz="1600" u="none" cap="none" strike="noStrike"/>
                        <a:t>€</a:t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290.360,00 </a:t>
                      </a:r>
                      <a:r>
                        <a:rPr lang="it-IT" sz="1600" u="none" cap="none" strike="noStrike"/>
                        <a:t>€</a:t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210.838,40 €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79.521,6 €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</a:tr>
              <a:tr h="370850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BA-STO-CEPH</a:t>
                      </a:r>
                      <a:endParaRPr sz="1400" u="none" cap="none" strike="noStrike"/>
                    </a:p>
                  </a:txBody>
                  <a:tcPr marT="0" marB="0" marR="68575" marL="68575" anchor="ctr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/>
                        <a:t>L5 aperta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Storage CEPH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115.418,00 </a:t>
                      </a:r>
                      <a:r>
                        <a:rPr lang="it-IT" sz="1600" u="none" cap="none" strike="noStrike"/>
                        <a:t>€</a:t>
                      </a:r>
                      <a:r>
                        <a:rPr lang="it-IT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115.418,00 </a:t>
                      </a:r>
                      <a:r>
                        <a:rPr lang="it-IT" sz="1600" u="none" cap="none" strike="noStrike"/>
                        <a:t>€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Non aggiudicato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8DA9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8DA9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8DA9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8DA9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u="none" cap="none" strike="noStrike">
                          <a:solidFill>
                            <a:schemeClr val="dk1"/>
                          </a:solidFill>
                        </a:rPr>
                        <a:t>1.312.947,46 €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8DA9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1.312.947,46 €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8DA9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8DA9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103.440,69 €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8DA9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8DA9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8DA9DB"/>
                    </a:solidFill>
                  </a:tcPr>
                </a:tc>
              </a:tr>
            </a:tbl>
          </a:graphicData>
        </a:graphic>
      </p:graphicFrame>
      <p:pic>
        <p:nvPicPr>
          <p:cNvPr descr="Immagine che contiene cibo&#10;&#10;Descrizione generata automaticamente" id="206" name="Google Shape;206;gcd07365fb9_0_9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565115" y="200555"/>
            <a:ext cx="2356375" cy="14901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cd07365fb9_0_104"/>
          <p:cNvSpPr txBox="1"/>
          <p:nvPr>
            <p:ph type="title"/>
          </p:nvPr>
        </p:nvSpPr>
        <p:spPr>
          <a:xfrm>
            <a:off x="49900" y="130375"/>
            <a:ext cx="95529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Procedure in corso o da avviare - INFN-BA</a:t>
            </a:r>
            <a:endParaRPr/>
          </a:p>
        </p:txBody>
      </p:sp>
      <p:graphicFrame>
        <p:nvGraphicFramePr>
          <p:cNvPr id="212" name="Google Shape;212;gcd07365fb9_0_104"/>
          <p:cNvGraphicFramePr/>
          <p:nvPr/>
        </p:nvGraphicFramePr>
        <p:xfrm>
          <a:off x="584200" y="1876425"/>
          <a:ext cx="3000000" cy="3000000"/>
        </p:xfrm>
        <a:graphic>
          <a:graphicData uri="http://schemas.openxmlformats.org/drawingml/2006/table">
            <a:tbl>
              <a:tblPr bandRow="1" firstRow="1" lastRow="1">
                <a:noFill/>
                <a:tableStyleId>{05CF47C2-CDD5-4FE5-9008-49C6BB9B6360}</a:tableStyleId>
              </a:tblPr>
              <a:tblGrid>
                <a:gridCol w="869575"/>
                <a:gridCol w="1009000"/>
                <a:gridCol w="987550"/>
                <a:gridCol w="1619575"/>
                <a:gridCol w="1406000"/>
                <a:gridCol w="1320150"/>
                <a:gridCol w="1556275"/>
                <a:gridCol w="1213175"/>
                <a:gridCol w="536275"/>
                <a:gridCol w="965950"/>
              </a:tblGrid>
              <a:tr h="6695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Bene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Tipo gara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Tipo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Somma assentita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Somma Variata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Importo aggiudicato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Diff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SAL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Giudizio ETS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1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BA-STO-CEPH</a:t>
                      </a:r>
                      <a:endParaRPr sz="1400" u="none" cap="none" strike="noStrike"/>
                    </a:p>
                  </a:txBody>
                  <a:tcPr marT="0" marB="0" marR="68575" marL="68575" anchor="ctr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u="none" cap="none" strike="noStrike"/>
                        <a:t>RDO MEPA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Storage CEPH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115.418,00 </a:t>
                      </a:r>
                      <a:r>
                        <a:rPr lang="it-IT" sz="1600" u="none" cap="none" strike="noStrike"/>
                        <a:t>€</a:t>
                      </a:r>
                      <a:r>
                        <a:rPr lang="it-IT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115.418,00 </a:t>
                      </a:r>
                      <a:r>
                        <a:rPr lang="it-IT" sz="1600" u="none" cap="none" strike="noStrike"/>
                        <a:t>€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2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BA-SERV-CENTR</a:t>
                      </a:r>
                      <a:endParaRPr sz="1400" u="none" cap="none" strike="noStrike"/>
                    </a:p>
                  </a:txBody>
                  <a:tcPr marT="0" marB="0" marR="47625" marL="47625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u="none" cap="none" strike="noStrike"/>
                        <a:t>RDO MEPA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Server centrali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24.888,00 €</a:t>
                      </a:r>
                      <a:endParaRPr sz="1400" u="none" cap="none" strike="noStrike"/>
                    </a:p>
                  </a:txBody>
                  <a:tcPr marT="0" marB="0" marR="47625" marL="47625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24.888,00 €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1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 gridSpan="9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Variazione di tipo C approvata dall’ETS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L’acquisto è stato effettuato tramite convenzione CONSIP, il materiale è stato consegnato.</a:t>
                      </a:r>
                      <a:endParaRPr sz="1600" u="none" cap="none" strike="noStrike"/>
                    </a:p>
                  </a:txBody>
                  <a:tcPr marT="0" marB="0" marR="47625" marL="47625">
                    <a:solidFill>
                      <a:srgbClr val="DDEAF6"/>
                    </a:solidFill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2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 gridSpan="9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Acquisto su una qualsiasi delle convenzioni CONSIP attive in definizione 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l’acquisto sarà fatto a breve</a:t>
                      </a:r>
                      <a:endParaRPr sz="1600" u="none" cap="none" strike="noStrike"/>
                    </a:p>
                  </a:txBody>
                  <a:tcPr marT="0" marB="0" marR="47625" marL="47625">
                    <a:solidFill>
                      <a:srgbClr val="DDEAF6"/>
                    </a:solidFill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8DA9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8DA9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8DA9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8DA9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8DA9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rgbClr val="8DA9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8DA9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rgbClr val="8DA9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8DA9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8DA9DB"/>
                    </a:solidFill>
                  </a:tcPr>
                </a:tc>
              </a:tr>
            </a:tbl>
          </a:graphicData>
        </a:graphic>
      </p:graphicFrame>
      <p:pic>
        <p:nvPicPr>
          <p:cNvPr descr="Immagine che contiene cibo&#10;&#10;Descrizione generata automaticamente" id="213" name="Google Shape;213;gcd07365fb9_0_10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565115" y="200555"/>
            <a:ext cx="2356375" cy="14901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cd07365fb9_0_11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Procedure concluse - INFN-BA</a:t>
            </a:r>
            <a:endParaRPr/>
          </a:p>
        </p:txBody>
      </p:sp>
      <p:graphicFrame>
        <p:nvGraphicFramePr>
          <p:cNvPr id="219" name="Google Shape;219;gcd07365fb9_0_110"/>
          <p:cNvGraphicFramePr/>
          <p:nvPr/>
        </p:nvGraphicFramePr>
        <p:xfrm>
          <a:off x="584200" y="1876425"/>
          <a:ext cx="3000000" cy="3000000"/>
        </p:xfrm>
        <a:graphic>
          <a:graphicData uri="http://schemas.openxmlformats.org/drawingml/2006/table">
            <a:tbl>
              <a:tblPr bandRow="1" firstRow="1" lastRow="1">
                <a:noFill/>
                <a:tableStyleId>{05CF47C2-CDD5-4FE5-9008-49C6BB9B6360}</a:tableStyleId>
              </a:tblPr>
              <a:tblGrid>
                <a:gridCol w="332100"/>
                <a:gridCol w="1546475"/>
                <a:gridCol w="987550"/>
                <a:gridCol w="1619575"/>
                <a:gridCol w="1406000"/>
                <a:gridCol w="1320150"/>
                <a:gridCol w="1556275"/>
                <a:gridCol w="1213175"/>
                <a:gridCol w="536275"/>
                <a:gridCol w="965950"/>
              </a:tblGrid>
              <a:tr h="6695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Bene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Tipo gara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Tipo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Somma assentita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Somma Variata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Importo aggiudicato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Diff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SAL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Giudizio ETS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0" lang="it-IT" sz="16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0" lang="it-IT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INFN-CLOUD</a:t>
                      </a:r>
                      <a:endParaRPr b="0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0" lang="it-IT" sz="1600" u="none" cap="none" strike="noStrike">
                          <a:solidFill>
                            <a:schemeClr val="dk1"/>
                          </a:solidFill>
                        </a:rPr>
                        <a:t>aperta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0" lang="it-IT" sz="1600" u="none" cap="none" strike="noStrike">
                          <a:solidFill>
                            <a:schemeClr val="dk1"/>
                          </a:solidFill>
                        </a:rPr>
                        <a:t>Sistema cloud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0" lang="it-IT" sz="1600" u="none" cap="none" strike="noStrike">
                          <a:solidFill>
                            <a:schemeClr val="dk1"/>
                          </a:solidFill>
                        </a:rPr>
                        <a:t>604.571,00 €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0" sz="16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542.171,11€</a:t>
                      </a:r>
                      <a:endParaRPr b="0" sz="16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62.399,89€</a:t>
                      </a:r>
                      <a:endParaRPr b="0" sz="16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0" sz="16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0" sz="16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0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0" sz="16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0" sz="16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0" sz="16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0" sz="16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0" sz="16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0" sz="16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0" sz="16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</a:tr>
            </a:tbl>
          </a:graphicData>
        </a:graphic>
      </p:graphicFrame>
      <p:pic>
        <p:nvPicPr>
          <p:cNvPr descr="Immagine che contiene disegnando, segnale&#10;&#10;Descrizione generata automaticamente" id="220" name="Google Shape;220;gcd07365fb9_0_1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66176" y="365125"/>
            <a:ext cx="3512883" cy="1018187"/>
          </a:xfrm>
          <a:prstGeom prst="rect">
            <a:avLst/>
          </a:prstGeom>
          <a:noFill/>
          <a:ln>
            <a:noFill/>
          </a:ln>
        </p:spPr>
      </p:pic>
      <p:sp>
        <p:nvSpPr>
          <p:cNvPr id="221" name="Google Shape;221;gcd07365fb9_0_110"/>
          <p:cNvSpPr txBox="1"/>
          <p:nvPr/>
        </p:nvSpPr>
        <p:spPr>
          <a:xfrm>
            <a:off x="683850" y="3532550"/>
            <a:ext cx="7971600" cy="4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Arial"/>
              <a:buNone/>
            </a:pPr>
            <a:r>
              <a:rPr b="0" i="0" lang="it-IT" sz="15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Materiale consegnato e pagato, si sta aspettando il pagamento dell’IVA</a:t>
            </a:r>
            <a:endParaRPr b="0" i="0" sz="15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fa57d9e2e6_0_11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it-IT"/>
              <a:t>INFN</a:t>
            </a:r>
            <a:endParaRPr/>
          </a:p>
        </p:txBody>
      </p:sp>
      <p:sp>
        <p:nvSpPr>
          <p:cNvPr id="92" name="Google Shape;92;gfa57d9e2e6_0_11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fa57d9e2e6_0_21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Procedure concluse e rendicontate - INFN-BA</a:t>
            </a:r>
            <a:endParaRPr/>
          </a:p>
        </p:txBody>
      </p:sp>
      <p:graphicFrame>
        <p:nvGraphicFramePr>
          <p:cNvPr id="98" name="Google Shape;98;gfa57d9e2e6_0_21"/>
          <p:cNvGraphicFramePr/>
          <p:nvPr/>
        </p:nvGraphicFramePr>
        <p:xfrm>
          <a:off x="354225" y="180782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{05CF47C2-CDD5-4FE5-9008-49C6BB9B6360}</a:tableStyleId>
              </a:tblPr>
              <a:tblGrid>
                <a:gridCol w="332100"/>
                <a:gridCol w="1888975"/>
                <a:gridCol w="912300"/>
                <a:gridCol w="1352350"/>
                <a:gridCol w="1406000"/>
                <a:gridCol w="1320150"/>
                <a:gridCol w="1556275"/>
                <a:gridCol w="1213175"/>
                <a:gridCol w="536275"/>
                <a:gridCol w="965950"/>
              </a:tblGrid>
              <a:tr h="6695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Bene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Tipo gara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Tipo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Somma assentita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Somma Variata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Importo aggiudicato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Diff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SAL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Giudizio ETS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1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BA-03-IMP-INFN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/>
                        <a:t>RdO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rack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€ 35.140,00 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2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36.135,18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2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BA-04-IMP-INFN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RdO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PDU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€ 21.870,00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22.082.00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>
                          <a:solidFill>
                            <a:srgbClr val="FF0000"/>
                          </a:solidFill>
                        </a:rPr>
                        <a:t> 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99" name="Google Shape;99;gfa57d9e2e6_0_21"/>
          <p:cNvSpPr txBox="1"/>
          <p:nvPr/>
        </p:nvSpPr>
        <p:spPr>
          <a:xfrm>
            <a:off x="838200" y="4115175"/>
            <a:ext cx="109854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b="0" i="0" lang="it-IT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Pagamento fatture e IVA effettuati</a:t>
            </a:r>
            <a:r>
              <a:rPr b="0" i="0" lang="it-IT" sz="1800" u="none" cap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??</a:t>
            </a:r>
            <a:endParaRPr b="0" i="0" sz="1800" u="none" cap="none" strike="noStrike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b="0" i="0" lang="it-IT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Rendicontazione effettuata con il SAL 12</a:t>
            </a:r>
            <a:endParaRPr b="0" i="0" sz="1800" u="none" cap="none" strike="noStrike">
              <a:solidFill>
                <a:schemeClr val="dk1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b="1" i="0" lang="it-IT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Procedura conclusa 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0" name="Google Shape;100;gfa57d9e2e6_0_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40800" y="0"/>
            <a:ext cx="1073275" cy="1032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fa57d9e2e6_0_68"/>
          <p:cNvSpPr txBox="1"/>
          <p:nvPr>
            <p:ph type="title"/>
          </p:nvPr>
        </p:nvSpPr>
        <p:spPr>
          <a:xfrm>
            <a:off x="838200" y="-1587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Procedure in corso - INFN-BA</a:t>
            </a:r>
            <a:endParaRPr/>
          </a:p>
        </p:txBody>
      </p:sp>
      <p:pic>
        <p:nvPicPr>
          <p:cNvPr id="106" name="Google Shape;106;gfa57d9e2e6_0_6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40800" y="0"/>
            <a:ext cx="1073275" cy="10324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07" name="Google Shape;107;gfa57d9e2e6_0_68"/>
          <p:cNvGraphicFramePr/>
          <p:nvPr/>
        </p:nvGraphicFramePr>
        <p:xfrm>
          <a:off x="210675" y="126785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{05CF47C2-CDD5-4FE5-9008-49C6BB9B6360}</a:tableStyleId>
              </a:tblPr>
              <a:tblGrid>
                <a:gridCol w="332100"/>
                <a:gridCol w="1888975"/>
                <a:gridCol w="912300"/>
                <a:gridCol w="1173075"/>
                <a:gridCol w="1585275"/>
                <a:gridCol w="1432200"/>
                <a:gridCol w="1532150"/>
                <a:gridCol w="1278625"/>
                <a:gridCol w="387975"/>
                <a:gridCol w="960875"/>
              </a:tblGrid>
              <a:tr h="6695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Bene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Tipo gara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Tipo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Somma assentita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Somma Variata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Importo aggiudicato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Diff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SAL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Giudizio ETS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1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BA-01-CAL-INFN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BA-06-CAL-INFN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/>
                        <a:t>L1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/>
                        <a:t>L2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CPU HTC 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CPU Cloud 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1.320.300,00 € 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449.320,00 €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1.320.300,00 € 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449.320,00 €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1.290.337,285€</a:t>
                      </a:r>
                      <a:endParaRPr sz="16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368.055,77€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29.963€</a:t>
                      </a:r>
                      <a:endParaRPr sz="16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81.265€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900" u="none" cap="none" strike="noStrik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9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 gridSpan="8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900" u="none" cap="none" strike="noStrike">
                          <a:solidFill>
                            <a:srgbClr val="C00000"/>
                          </a:solidFill>
                        </a:rPr>
                        <a:t>Approvata delibera 12805 del 27/05/2021 agg. ITD Solution (Lotto 1)    ITM (Lotto 2)</a:t>
                      </a:r>
                      <a:endParaRPr sz="1900" u="none" cap="none" strike="noStrike">
                        <a:solidFill>
                          <a:srgbClr val="C00000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DDEAF6"/>
                    </a:solidFill>
                  </a:tcPr>
                </a:tc>
              </a:tr>
            </a:tbl>
          </a:graphicData>
        </a:graphic>
      </p:graphicFrame>
      <p:sp>
        <p:nvSpPr>
          <p:cNvPr id="108" name="Google Shape;108;gfa57d9e2e6_0_68"/>
          <p:cNvSpPr txBox="1"/>
          <p:nvPr/>
        </p:nvSpPr>
        <p:spPr>
          <a:xfrm>
            <a:off x="291825" y="3337800"/>
            <a:ext cx="5727300" cy="30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8775" lvl="0" marL="457200" marR="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050"/>
              <a:buFont typeface="Calibri"/>
              <a:buChar char="●"/>
            </a:pPr>
            <a:r>
              <a:rPr b="0" i="0" lang="it-IT" sz="2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Lotto 1 - bene BA-01-CAL-INFN</a:t>
            </a:r>
            <a:endParaRPr b="0" i="0" sz="20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8775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50"/>
              <a:buFont typeface="Calibri"/>
              <a:buChar char="●"/>
            </a:pPr>
            <a:r>
              <a:rPr b="0" i="0" lang="it-IT" sz="2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(30 enclosure per HTC, 4 unità per enclosure)</a:t>
            </a:r>
            <a:endParaRPr b="0" i="0" sz="20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8775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50"/>
              <a:buFont typeface="Calibri"/>
              <a:buChar char="●"/>
            </a:pPr>
            <a:r>
              <a:rPr b="0" i="0" lang="it-IT" sz="2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aggiudicato a ITD per 1.290.337,28</a:t>
            </a:r>
            <a:endParaRPr b="0" i="0" sz="20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877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50"/>
              <a:buFont typeface="Calibri"/>
              <a:buChar char="●"/>
            </a:pPr>
            <a:r>
              <a:rPr lang="it-IT" sz="2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Contratto sottoscritto in data </a:t>
            </a:r>
            <a:r>
              <a:rPr lang="it-IT" sz="2050">
                <a:solidFill>
                  <a:schemeClr val="dk1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18/11/2021</a:t>
            </a:r>
            <a:r>
              <a:rPr lang="it-IT" sz="2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20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877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50"/>
              <a:buFont typeface="Calibri"/>
              <a:buChar char="●"/>
            </a:pPr>
            <a:r>
              <a:rPr lang="it-IT" sz="2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Materiale </a:t>
            </a:r>
            <a:r>
              <a:rPr lang="it-IT" sz="2050">
                <a:solidFill>
                  <a:schemeClr val="dk1"/>
                </a:solidFill>
                <a:highlight>
                  <a:srgbClr val="DDEAF6"/>
                </a:highlight>
                <a:latin typeface="Calibri"/>
                <a:ea typeface="Calibri"/>
                <a:cs typeface="Calibri"/>
                <a:sym typeface="Calibri"/>
              </a:rPr>
              <a:t>consegnato/in consegna</a:t>
            </a:r>
            <a:r>
              <a:rPr lang="it-IT" sz="2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il </a:t>
            </a:r>
            <a:r>
              <a:rPr lang="it-IT" sz="2050">
                <a:solidFill>
                  <a:schemeClr val="dk1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28/12/2021 e 11/01/2022</a:t>
            </a:r>
            <a:endParaRPr sz="2050">
              <a:solidFill>
                <a:schemeClr val="dk1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5877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50"/>
              <a:buFont typeface="Calibri"/>
              <a:buChar char="●"/>
            </a:pPr>
            <a:r>
              <a:rPr lang="it-IT" sz="2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Montaggio previsto durante la settimana del 17 gennaio </a:t>
            </a:r>
            <a:endParaRPr sz="20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gfa57d9e2e6_0_68"/>
          <p:cNvSpPr txBox="1"/>
          <p:nvPr/>
        </p:nvSpPr>
        <p:spPr>
          <a:xfrm>
            <a:off x="6102400" y="3142400"/>
            <a:ext cx="5727300" cy="324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9725" lvl="0" marL="457200" marR="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Calibri"/>
              <a:buChar char="●"/>
            </a:pPr>
            <a:r>
              <a:rPr b="0" i="0" lang="it-IT" sz="1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Lotto 2 - bene BA-06-CAL-INFN</a:t>
            </a:r>
            <a:endParaRPr b="0" i="0" sz="17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9725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Calibri"/>
              <a:buChar char="●"/>
            </a:pPr>
            <a:r>
              <a:rPr b="0" i="0" lang="it-IT" sz="1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(6 unità con 112 core e 2 GPU ciascuna)</a:t>
            </a:r>
            <a:endParaRPr b="0" i="0" sz="17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9725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Calibri"/>
              <a:buChar char="●"/>
            </a:pPr>
            <a:r>
              <a:rPr b="0" i="0" lang="it-IT" sz="1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aggiudicato a ITM per 368.055,77</a:t>
            </a:r>
            <a:endParaRPr b="0" i="0" sz="17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972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Calibri"/>
              <a:buChar char="●"/>
            </a:pPr>
            <a:r>
              <a:rPr lang="it-IT" sz="17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Contratto sottoscritto in data </a:t>
            </a:r>
            <a:r>
              <a:rPr lang="it-IT" sz="1750">
                <a:solidFill>
                  <a:schemeClr val="dk1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3/11/2021</a:t>
            </a:r>
            <a:r>
              <a:rPr lang="it-IT" sz="17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17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972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Calibri"/>
              <a:buChar char="●"/>
            </a:pPr>
            <a:r>
              <a:rPr lang="it-IT" sz="17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Materiale </a:t>
            </a:r>
            <a:r>
              <a:rPr lang="it-IT" sz="1750">
                <a:solidFill>
                  <a:schemeClr val="dk1"/>
                </a:solidFill>
                <a:highlight>
                  <a:schemeClr val="lt2"/>
                </a:highlight>
                <a:latin typeface="Calibri"/>
                <a:ea typeface="Calibri"/>
                <a:cs typeface="Calibri"/>
                <a:sym typeface="Calibri"/>
              </a:rPr>
              <a:t>consegnato/in consegna</a:t>
            </a:r>
            <a:r>
              <a:rPr lang="it-IT" sz="17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ai primi </a:t>
            </a:r>
            <a:r>
              <a:rPr lang="it-IT" sz="1750">
                <a:solidFill>
                  <a:schemeClr val="dk1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dicembre 2021.</a:t>
            </a:r>
            <a:endParaRPr sz="1750">
              <a:solidFill>
                <a:schemeClr val="dk1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3972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Calibri"/>
              <a:buChar char="●"/>
            </a:pPr>
            <a:r>
              <a:rPr lang="it-IT" sz="17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Montaggio parzialmente effettuato il 13/01/2022. </a:t>
            </a:r>
            <a:endParaRPr sz="17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972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Calibri"/>
              <a:buChar char="●"/>
            </a:pPr>
            <a:r>
              <a:rPr lang="it-IT" sz="17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Collaudo </a:t>
            </a:r>
            <a:r>
              <a:rPr lang="it-IT" sz="1750">
                <a:solidFill>
                  <a:schemeClr val="dk1"/>
                </a:solidFill>
                <a:highlight>
                  <a:srgbClr val="DDEAF6"/>
                </a:highlight>
                <a:latin typeface="Calibri"/>
                <a:ea typeface="Calibri"/>
                <a:cs typeface="Calibri"/>
                <a:sym typeface="Calibri"/>
              </a:rPr>
              <a:t>effettuato/da effettuare</a:t>
            </a:r>
            <a:r>
              <a:rPr lang="it-IT" sz="17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data </a:t>
            </a:r>
            <a:r>
              <a:rPr lang="it-IT" sz="1750">
                <a:solidFill>
                  <a:schemeClr val="dk1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dd/mm/yyyy</a:t>
            </a:r>
            <a:r>
              <a:rPr lang="it-IT" sz="17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7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972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Calibri"/>
              <a:buChar char="●"/>
            </a:pPr>
            <a:r>
              <a:rPr lang="it-IT" sz="17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Pagamento  previsto entro data </a:t>
            </a:r>
            <a:r>
              <a:rPr lang="it-IT" sz="1750">
                <a:solidFill>
                  <a:schemeClr val="dk1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23/01/2022, ovviamente vincolato al collaudo</a:t>
            </a:r>
            <a:r>
              <a:rPr lang="it-IT" sz="17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7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fa57d9e2e6_0_76"/>
          <p:cNvSpPr txBox="1"/>
          <p:nvPr>
            <p:ph type="title"/>
          </p:nvPr>
        </p:nvSpPr>
        <p:spPr>
          <a:xfrm>
            <a:off x="838200" y="-1587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Procedure in corso - INFN-BA</a:t>
            </a:r>
            <a:endParaRPr/>
          </a:p>
        </p:txBody>
      </p:sp>
      <p:pic>
        <p:nvPicPr>
          <p:cNvPr id="115" name="Google Shape;115;gfa57d9e2e6_0_7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40800" y="0"/>
            <a:ext cx="1073275" cy="10324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16" name="Google Shape;116;gfa57d9e2e6_0_76"/>
          <p:cNvGraphicFramePr/>
          <p:nvPr/>
        </p:nvGraphicFramePr>
        <p:xfrm>
          <a:off x="210675" y="126785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{05CF47C2-CDD5-4FE5-9008-49C6BB9B6360}</a:tableStyleId>
              </a:tblPr>
              <a:tblGrid>
                <a:gridCol w="332100"/>
                <a:gridCol w="1888975"/>
                <a:gridCol w="912300"/>
                <a:gridCol w="1173075"/>
                <a:gridCol w="1585275"/>
                <a:gridCol w="1432200"/>
                <a:gridCol w="1532150"/>
                <a:gridCol w="1278625"/>
                <a:gridCol w="387975"/>
                <a:gridCol w="960875"/>
              </a:tblGrid>
              <a:tr h="6695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Bene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Tipo gara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Tipo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Somma assentita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Somma Variata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Importo aggiudicato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Diff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SAL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Giudizio ETS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2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BA-08-STO-INFN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APERTA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STORAGE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1.352.740,00 €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/>
                        <a:t>1.352.740,00 €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815. 979,13 €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536.760,87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900" u="none" cap="none" strike="noStrik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9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 gridSpan="8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900" u="none" cap="none" strike="noStrike">
                          <a:solidFill>
                            <a:srgbClr val="C00000"/>
                          </a:solidFill>
                        </a:rPr>
                        <a:t>Approvata delibera 12806 del 27/05/2021 agg. Sielte</a:t>
                      </a:r>
                      <a:endParaRPr sz="1900" u="none" cap="none" strike="noStrike">
                        <a:solidFill>
                          <a:srgbClr val="C00000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DDEAF6"/>
                    </a:solidFill>
                  </a:tcPr>
                </a:tc>
              </a:tr>
            </a:tbl>
          </a:graphicData>
        </a:graphic>
      </p:graphicFrame>
      <p:sp>
        <p:nvSpPr>
          <p:cNvPr id="117" name="Google Shape;117;gfa57d9e2e6_0_76"/>
          <p:cNvSpPr txBox="1"/>
          <p:nvPr/>
        </p:nvSpPr>
        <p:spPr>
          <a:xfrm>
            <a:off x="291825" y="3337800"/>
            <a:ext cx="11402400" cy="24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65125" lvl="0" marL="457200" marR="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150"/>
              <a:buFont typeface="Calibri"/>
              <a:buChar char="●"/>
            </a:pPr>
            <a:r>
              <a:rPr b="0" i="0" lang="it-IT" sz="21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Aggiudicata a Sielte con delibera GE 12806 del  </a:t>
            </a:r>
            <a:r>
              <a:rPr b="0" i="0" lang="it-IT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27/05/2021</a:t>
            </a:r>
            <a:endParaRPr b="0" i="0" sz="21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5125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50"/>
              <a:buFont typeface="Calibri"/>
              <a:buChar char="●"/>
            </a:pPr>
            <a:r>
              <a:rPr b="0" i="0" lang="it-IT" sz="21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Contratto </a:t>
            </a:r>
            <a:r>
              <a:rPr lang="it-IT" sz="21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sottoscritto in data </a:t>
            </a:r>
            <a:r>
              <a:rPr lang="it-IT" sz="2150">
                <a:solidFill>
                  <a:schemeClr val="dk1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22/10/2021</a:t>
            </a:r>
            <a:r>
              <a:rPr lang="it-IT" sz="21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b="0" i="0" lang="it-IT" sz="21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21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5125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50"/>
              <a:buFont typeface="Calibri"/>
              <a:buChar char="●"/>
            </a:pPr>
            <a:r>
              <a:rPr lang="it-IT" sz="21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Materiale consegnato</a:t>
            </a:r>
            <a:endParaRPr sz="2150">
              <a:solidFill>
                <a:schemeClr val="dk1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65125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50"/>
              <a:buFont typeface="Calibri"/>
              <a:buChar char="●"/>
            </a:pPr>
            <a:r>
              <a:rPr lang="it-IT" sz="21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Collaudo da effettuare non appena finisce l’aggiornamento firmware dei sistemi</a:t>
            </a:r>
            <a:endParaRPr sz="21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5125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50"/>
              <a:buFont typeface="Calibri"/>
              <a:buChar char="●"/>
            </a:pPr>
            <a:r>
              <a:rPr lang="it-IT" sz="21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Pagamento previsto in data </a:t>
            </a:r>
            <a:r>
              <a:rPr lang="it-IT" sz="2150">
                <a:solidFill>
                  <a:schemeClr val="dk1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dd/mm/yyyy</a:t>
            </a:r>
            <a:r>
              <a:rPr lang="it-IT" sz="21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1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fa57d9e2e6_0_83"/>
          <p:cNvSpPr txBox="1"/>
          <p:nvPr>
            <p:ph type="title"/>
          </p:nvPr>
        </p:nvSpPr>
        <p:spPr>
          <a:xfrm>
            <a:off x="838200" y="-1587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Procedure in corso - INFN-BA</a:t>
            </a:r>
            <a:endParaRPr/>
          </a:p>
        </p:txBody>
      </p:sp>
      <p:pic>
        <p:nvPicPr>
          <p:cNvPr id="123" name="Google Shape;123;gfa57d9e2e6_0_8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40800" y="0"/>
            <a:ext cx="1073275" cy="10324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24" name="Google Shape;124;gfa57d9e2e6_0_83"/>
          <p:cNvGraphicFramePr/>
          <p:nvPr/>
        </p:nvGraphicFramePr>
        <p:xfrm>
          <a:off x="210675" y="126785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{05CF47C2-CDD5-4FE5-9008-49C6BB9B6360}</a:tableStyleId>
              </a:tblPr>
              <a:tblGrid>
                <a:gridCol w="332100"/>
                <a:gridCol w="1888975"/>
                <a:gridCol w="912300"/>
                <a:gridCol w="1173075"/>
                <a:gridCol w="1585275"/>
                <a:gridCol w="1432200"/>
                <a:gridCol w="1532150"/>
                <a:gridCol w="1278625"/>
                <a:gridCol w="387975"/>
                <a:gridCol w="960875"/>
              </a:tblGrid>
              <a:tr h="6695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Bene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Tipo gara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Tipo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Somma assentita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Somma Variata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Importo aggiudicato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Diff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SAL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Giudizio ETS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3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BA-09-NET-INFN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BA-29-NET-INFN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/>
                        <a:t>Comune aperta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Centro stella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€ 198.220,00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€ 351.360,00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Le schede precedenti sono confluite nella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BA-30-NET-INFN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 hMerge="1"/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€ 549.580,00</a:t>
                      </a:r>
                      <a:endParaRPr sz="16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600" u="none" cap="none" strike="noStrike"/>
                        <a:t>355.658,90 €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193.921,10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900" u="none" cap="none" strike="noStrik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9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 gridSpan="8">
                  <a:txBody>
                    <a:bodyPr/>
                    <a:lstStyle/>
                    <a:p>
                      <a:pPr indent="-365125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150"/>
                        <a:buChar char="●"/>
                      </a:pPr>
                      <a:r>
                        <a:rPr lang="it-IT" sz="2150"/>
                        <a:t>Contratto sottoscritto in data </a:t>
                      </a:r>
                      <a:r>
                        <a:rPr lang="it-IT" sz="2150">
                          <a:highlight>
                            <a:srgbClr val="FFFF00"/>
                          </a:highlight>
                        </a:rPr>
                        <a:t>dd/mm/yyyy</a:t>
                      </a:r>
                      <a:r>
                        <a:rPr lang="it-IT" sz="2150"/>
                        <a:t>. </a:t>
                      </a:r>
                      <a:endParaRPr sz="2150"/>
                    </a:p>
                    <a:p>
                      <a:pPr indent="-365125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150"/>
                        <a:buFont typeface="Calibri"/>
                        <a:buChar char="●"/>
                      </a:pPr>
                      <a:r>
                        <a:rPr lang="it-IT" sz="2150"/>
                        <a:t>Materiale consegnato e montato parzialmente il 13/01/2022</a:t>
                      </a:r>
                      <a:endParaRPr sz="2150"/>
                    </a:p>
                    <a:p>
                      <a:pPr indent="-365125" lvl="1" marL="9144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150"/>
                        <a:buChar char="○"/>
                      </a:pPr>
                      <a:r>
                        <a:rPr lang="it-IT" sz="2150"/>
                        <a:t>A breve potremo collaudare ⇒ non appena riusciamo a testare un pò di funzionalità essenziali</a:t>
                      </a:r>
                      <a:endParaRPr sz="2150"/>
                    </a:p>
                    <a:p>
                      <a:pPr indent="-365125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150"/>
                        <a:buFont typeface="Calibri"/>
                        <a:buChar char="●"/>
                      </a:pPr>
                      <a:r>
                        <a:rPr lang="it-IT" sz="2150"/>
                        <a:t>Pagamento previsto in data </a:t>
                      </a:r>
                      <a:r>
                        <a:rPr lang="it-IT" sz="2150">
                          <a:highlight>
                            <a:srgbClr val="FFFF00"/>
                          </a:highlight>
                        </a:rPr>
                        <a:t>mese di febbraio?</a:t>
                      </a:r>
                      <a:r>
                        <a:rPr lang="it-IT" sz="2150"/>
                        <a:t>.</a:t>
                      </a:r>
                      <a:endParaRPr sz="215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900">
                        <a:solidFill>
                          <a:srgbClr val="C00000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DDEAF6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t/>
                      </a:r>
                      <a:endParaRPr sz="1900" u="none" cap="none" strike="noStrike">
                        <a:solidFill>
                          <a:srgbClr val="C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 gridSpan="8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t/>
                      </a:r>
                      <a:endParaRPr sz="1900" u="none" cap="none" strike="noStrike">
                        <a:solidFill>
                          <a:srgbClr val="C00000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DDEAF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fa57d9e2e6_0_89"/>
          <p:cNvSpPr txBox="1"/>
          <p:nvPr>
            <p:ph type="title"/>
          </p:nvPr>
        </p:nvSpPr>
        <p:spPr>
          <a:xfrm>
            <a:off x="553000" y="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Procedure in corso  - INFN-BA</a:t>
            </a:r>
            <a:endParaRPr/>
          </a:p>
        </p:txBody>
      </p:sp>
      <p:graphicFrame>
        <p:nvGraphicFramePr>
          <p:cNvPr id="130" name="Google Shape;130;gfa57d9e2e6_0_89"/>
          <p:cNvGraphicFramePr/>
          <p:nvPr/>
        </p:nvGraphicFramePr>
        <p:xfrm>
          <a:off x="553000" y="121901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{05CF47C2-CDD5-4FE5-9008-49C6BB9B6360}</a:tableStyleId>
              </a:tblPr>
              <a:tblGrid>
                <a:gridCol w="478200"/>
                <a:gridCol w="1932800"/>
                <a:gridCol w="1059275"/>
                <a:gridCol w="2217425"/>
                <a:gridCol w="1525375"/>
                <a:gridCol w="1423850"/>
                <a:gridCol w="1536400"/>
                <a:gridCol w="137200"/>
                <a:gridCol w="775475"/>
              </a:tblGrid>
              <a:tr h="6695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Bene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Tipo gara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Tipo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Somma assentita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Somma Variata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Importo a base di gara 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Scad. Bando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 h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1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BA-07-STO-INFN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/>
                        <a:t>BA-11-STO-INFN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/>
                        <a:t>RdO</a:t>
                      </a:r>
                      <a:endParaRPr sz="16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/>
                        <a:t>RdO 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Storage CEPH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/>
                        <a:t>Storage SSD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/>
                        <a:t>154.800 €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/>
                        <a:t>111.260 €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 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 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Collassare le due schede precedenti  in una singola scheda (variazione tipo C)  da prendere su CONSIP BA-31-STO-INFN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 hMerge="1"/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/>
                        <a:t>266.060 €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/>
                        <a:t>246.134,66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2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BA-12-STO-INFN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/>
                        <a:t>Diretto 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Metadata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/>
                        <a:t>46.970 €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46.023.28€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BA-10-NET-INFN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/>
                        <a:t>Consip/ MEPA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Fortigate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€ 83.400,00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 gridSpan="8">
                  <a:txBody>
                    <a:bodyPr/>
                    <a:lstStyle/>
                    <a:p>
                      <a:pPr indent="-339725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50"/>
                        <a:buFont typeface="Calibri"/>
                        <a:buChar char="●"/>
                      </a:pPr>
                      <a:r>
                        <a:rPr lang="it-IT" sz="1750"/>
                        <a:t>Materiale consegnato il </a:t>
                      </a:r>
                      <a:r>
                        <a:rPr lang="it-IT" sz="1750">
                          <a:highlight>
                            <a:srgbClr val="FFFF00"/>
                          </a:highlight>
                        </a:rPr>
                        <a:t>21/10/2021.</a:t>
                      </a:r>
                      <a:endParaRPr sz="1750">
                        <a:highlight>
                          <a:srgbClr val="FFFF00"/>
                        </a:highlight>
                      </a:endParaRPr>
                    </a:p>
                    <a:p>
                      <a:pPr indent="-339725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50"/>
                        <a:buFont typeface="Calibri"/>
                        <a:buChar char="●"/>
                      </a:pPr>
                      <a:r>
                        <a:rPr lang="it-IT" sz="1750"/>
                        <a:t>Collaudo </a:t>
                      </a:r>
                      <a:r>
                        <a:rPr lang="it-IT" sz="1750">
                          <a:highlight>
                            <a:srgbClr val="FFF2CC"/>
                          </a:highlight>
                        </a:rPr>
                        <a:t>effettuato </a:t>
                      </a:r>
                      <a:r>
                        <a:rPr lang="it-IT" sz="1750"/>
                        <a:t> </a:t>
                      </a:r>
                      <a:r>
                        <a:rPr lang="it-IT" sz="1750">
                          <a:highlight>
                            <a:srgbClr val="FFFF00"/>
                          </a:highlight>
                        </a:rPr>
                        <a:t>21/10/2021</a:t>
                      </a:r>
                      <a:r>
                        <a:rPr lang="it-IT" sz="1750"/>
                        <a:t>.</a:t>
                      </a:r>
                      <a:endParaRPr sz="1750"/>
                    </a:p>
                    <a:p>
                      <a:pPr indent="-339725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50"/>
                        <a:buFont typeface="Calibri"/>
                        <a:buChar char="●"/>
                      </a:pPr>
                      <a:r>
                        <a:rPr lang="it-IT" sz="1750"/>
                        <a:t>Pagamento effettuato in data </a:t>
                      </a:r>
                      <a:r>
                        <a:rPr lang="it-IT" sz="1750">
                          <a:highlight>
                            <a:srgbClr val="FFFF00"/>
                          </a:highlight>
                        </a:rPr>
                        <a:t>31/11/2021</a:t>
                      </a:r>
                      <a:r>
                        <a:rPr lang="it-IT" sz="1750"/>
                        <a:t>.</a:t>
                      </a:r>
                      <a:endParaRPr sz="10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 gridSpan="8">
                  <a:txBody>
                    <a:bodyPr/>
                    <a:lstStyle/>
                    <a:p>
                      <a:pPr indent="-3429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Char char="●"/>
                      </a:pPr>
                      <a:r>
                        <a:rPr lang="it-IT" sz="1800" u="none" cap="none" strike="noStrike"/>
                        <a:t>l’acquisto  è stato fatto attraverso convenzione Consip</a:t>
                      </a:r>
                      <a:endParaRPr sz="1800" u="none" cap="none" strike="noStrike"/>
                    </a:p>
                    <a:p>
                      <a:pPr indent="-3429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Char char="●"/>
                      </a:pPr>
                      <a:r>
                        <a:rPr lang="it-IT" sz="1800" u="none" cap="none" strike="noStrike"/>
                        <a:t>il materiale è stato consegnato in data 19/05/2021 e pagato in data </a:t>
                      </a:r>
                      <a:r>
                        <a:rPr lang="it-IT" sz="1800">
                          <a:highlight>
                            <a:srgbClr val="FFFF00"/>
                          </a:highlight>
                        </a:rPr>
                        <a:t>08</a:t>
                      </a:r>
                      <a:r>
                        <a:rPr lang="it-IT" sz="1800">
                          <a:highlight>
                            <a:srgbClr val="FFFF00"/>
                          </a:highlight>
                        </a:rPr>
                        <a:t>/06/2021</a:t>
                      </a:r>
                      <a:r>
                        <a:rPr lang="it-IT" sz="1800"/>
                        <a:t>.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 gridSpan="8">
                  <a:txBody>
                    <a:bodyPr/>
                    <a:lstStyle/>
                    <a:p>
                      <a:pPr indent="-3429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Char char="●"/>
                      </a:pPr>
                      <a:r>
                        <a:rPr lang="it-IT" sz="1800"/>
                        <a:t>Ordine in convenzione </a:t>
                      </a:r>
                      <a:r>
                        <a:rPr lang="it-IT" sz="1800" u="none" cap="none" strike="noStrike"/>
                        <a:t>CONSIP </a:t>
                      </a:r>
                      <a:r>
                        <a:rPr lang="it-IT" sz="1800"/>
                        <a:t>da effettuare a febbraio (non appena saranno sbloccati i fondi)</a:t>
                      </a:r>
                      <a:endParaRPr sz="1800"/>
                    </a:p>
                    <a:p>
                      <a:pPr indent="-3429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Char char="●"/>
                      </a:pPr>
                      <a:r>
                        <a:rPr lang="it-IT" sz="1800"/>
                        <a:t>non abbiamo informazioni sui tempi di consegna della convenzione</a:t>
                      </a:r>
                      <a:endParaRPr sz="18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</a:tbl>
          </a:graphicData>
        </a:graphic>
      </p:graphicFrame>
      <p:pic>
        <p:nvPicPr>
          <p:cNvPr id="131" name="Google Shape;131;gfa57d9e2e6_0_8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40800" y="0"/>
            <a:ext cx="1073275" cy="1032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fa57d9e2e6_0_95"/>
          <p:cNvSpPr txBox="1"/>
          <p:nvPr>
            <p:ph type="title"/>
          </p:nvPr>
        </p:nvSpPr>
        <p:spPr>
          <a:xfrm>
            <a:off x="838200" y="12205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Procedure in corso - INFN-BA</a:t>
            </a:r>
            <a:endParaRPr/>
          </a:p>
        </p:txBody>
      </p:sp>
      <p:graphicFrame>
        <p:nvGraphicFramePr>
          <p:cNvPr id="137" name="Google Shape;137;gfa57d9e2e6_0_95"/>
          <p:cNvGraphicFramePr/>
          <p:nvPr/>
        </p:nvGraphicFramePr>
        <p:xfrm>
          <a:off x="838200" y="144761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{05CF47C2-CDD5-4FE5-9008-49C6BB9B6360}</a:tableStyleId>
              </a:tblPr>
              <a:tblGrid>
                <a:gridCol w="478200"/>
                <a:gridCol w="1932800"/>
                <a:gridCol w="1059275"/>
                <a:gridCol w="2217425"/>
                <a:gridCol w="1525375"/>
                <a:gridCol w="1423850"/>
                <a:gridCol w="1536400"/>
                <a:gridCol w="137200"/>
                <a:gridCol w="775475"/>
              </a:tblGrid>
              <a:tr h="6695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Bene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Tipo gara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Tipo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Somma assentita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Somma Variata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Importo a base di gara 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800" u="none" cap="none" strike="noStrike"/>
                        <a:t>Scad. Bando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 h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1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/>
                        <a:t>BA-05-IMP-INFN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/>
                        <a:t>RdO 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UPS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167.840 €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€ 201.400,00 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u="none" cap="none" strike="noStrike"/>
                        <a:t> 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800" u="none" cap="none" strike="noStrik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600" u="none" cap="none" strike="noStrike"/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 gridSpan="8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800" u="none" cap="none" strike="noStrike">
                          <a:solidFill>
                            <a:srgbClr val="C00000"/>
                          </a:solidFill>
                        </a:rPr>
                        <a:t>La variazione di tipo C è stata approvata dall’ETS  </a:t>
                      </a:r>
                      <a:endParaRPr sz="1800" u="none" cap="none" strike="noStrike">
                        <a:solidFill>
                          <a:srgbClr val="C00000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800" u="none" cap="none" strike="noStrike">
                          <a:solidFill>
                            <a:srgbClr val="C00000"/>
                          </a:solidFill>
                        </a:rPr>
                        <a:t>                       La somma assentita è stata variata da </a:t>
                      </a:r>
                      <a:r>
                        <a:rPr b="1" lang="it-IT" sz="1800" u="none" cap="none" strike="noStrike">
                          <a:solidFill>
                            <a:srgbClr val="C00000"/>
                          </a:solidFill>
                        </a:rPr>
                        <a:t>167.840,00 €</a:t>
                      </a:r>
                      <a:r>
                        <a:rPr lang="it-IT" sz="1800" u="none" cap="none" strike="noStrike">
                          <a:solidFill>
                            <a:srgbClr val="C00000"/>
                          </a:solidFill>
                        </a:rPr>
                        <a:t> a </a:t>
                      </a:r>
                      <a:r>
                        <a:rPr b="1" lang="it-IT" sz="1800" u="none" cap="none" strike="noStrike">
                          <a:solidFill>
                            <a:srgbClr val="C00000"/>
                          </a:solidFill>
                        </a:rPr>
                        <a:t>201.400,00 €</a:t>
                      </a:r>
                      <a:endParaRPr b="1" sz="1800" u="none" cap="none" strike="noStrike">
                        <a:solidFill>
                          <a:srgbClr val="C0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C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 gridSpan="8">
                  <a:txBody>
                    <a:bodyPr/>
                    <a:lstStyle/>
                    <a:p>
                      <a:pPr indent="-3429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800"/>
                        <a:buChar char="●"/>
                      </a:pPr>
                      <a:r>
                        <a:rPr lang="it-IT" sz="1800" u="none" cap="none" strike="noStrike">
                          <a:solidFill>
                            <a:srgbClr val="C00000"/>
                          </a:solidFill>
                        </a:rPr>
                        <a:t>Uso del MEPA era già stato approvato dalla Giunta INFN  con il vecchio CUI.</a:t>
                      </a:r>
                      <a:endParaRPr sz="1800" u="none" cap="none" strike="noStrike">
                        <a:solidFill>
                          <a:srgbClr val="C00000"/>
                        </a:solidFill>
                      </a:endParaRPr>
                    </a:p>
                    <a:p>
                      <a:pPr indent="-3429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800"/>
                        <a:buChar char="●"/>
                      </a:pPr>
                      <a:r>
                        <a:rPr lang="it-IT" sz="1800" u="none" cap="none" strike="noStrike">
                          <a:solidFill>
                            <a:srgbClr val="C00000"/>
                          </a:solidFill>
                        </a:rPr>
                        <a:t>La gara su MEPA è stata espletata e l’aggiudicazione provvisoria è stata fatta alla Vertiv  (una sola offerta pervenuta)</a:t>
                      </a:r>
                      <a:endParaRPr sz="1800" u="none" cap="none" strike="noStrike">
                        <a:solidFill>
                          <a:srgbClr val="C00000"/>
                        </a:solidFill>
                      </a:endParaRPr>
                    </a:p>
                    <a:p>
                      <a:pPr indent="-3429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800"/>
                        <a:buChar char="●"/>
                      </a:pPr>
                      <a:r>
                        <a:rPr lang="it-IT" sz="1800">
                          <a:solidFill>
                            <a:srgbClr val="C00000"/>
                          </a:solidFill>
                        </a:rPr>
                        <a:t>La gara è stata approvata dalla Giunta con delibera 13001 del 17 dicembre 2021</a:t>
                      </a:r>
                      <a:endParaRPr sz="1800">
                        <a:solidFill>
                          <a:srgbClr val="C00000"/>
                        </a:solidFill>
                      </a:endParaRPr>
                    </a:p>
                    <a:p>
                      <a:pPr indent="-3429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800"/>
                        <a:buChar char="●"/>
                      </a:pPr>
                      <a:r>
                        <a:rPr lang="it-IT" sz="1800">
                          <a:solidFill>
                            <a:srgbClr val="C00000"/>
                          </a:solidFill>
                        </a:rPr>
                        <a:t>Il contratto è in fase di definizione, trasmessa lettera di intenti a Vertiv in data (12/01/2022)  per completamento (attesa esiti antimafia, garanzia definitiva) contratto che sarà emesso dalla nostra amministrazione</a:t>
                      </a:r>
                      <a:endParaRPr sz="1800">
                        <a:solidFill>
                          <a:srgbClr val="C00000"/>
                        </a:solidFill>
                      </a:endParaRPr>
                    </a:p>
                    <a:p>
                      <a:pPr indent="-3429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FF"/>
                        </a:buClr>
                        <a:buSzPts val="1800"/>
                        <a:buChar char="●"/>
                      </a:pPr>
                      <a:r>
                        <a:rPr lang="it-IT" sz="1800">
                          <a:solidFill>
                            <a:srgbClr val="0000FF"/>
                          </a:solidFill>
                        </a:rPr>
                        <a:t>Potrebbe essere utile </a:t>
                      </a:r>
                      <a:r>
                        <a:rPr lang="it-IT" sz="1800" u="none" cap="none" strike="noStrike">
                          <a:solidFill>
                            <a:srgbClr val="0000FF"/>
                          </a:solidFill>
                        </a:rPr>
                        <a:t> far  partire la consegna della fornitura prima che venga stipulato il contratto.</a:t>
                      </a:r>
                      <a:endParaRPr sz="1800" u="none" cap="none" strike="noStrike">
                        <a:solidFill>
                          <a:srgbClr val="0000FF"/>
                        </a:solidFill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>
                          <a:solidFill>
                            <a:srgbClr val="0000FF"/>
                          </a:solidFill>
                        </a:rPr>
                        <a:t>I tempi di emissione del contratto sono del tutto paragonabili all’anticipo della consegna.</a:t>
                      </a:r>
                      <a:endParaRPr sz="1800">
                        <a:solidFill>
                          <a:srgbClr val="0000FF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C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 gridSpan="8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C0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DDEAF6"/>
                    </a:solidFill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</a:tbl>
          </a:graphicData>
        </a:graphic>
      </p:graphicFrame>
      <p:pic>
        <p:nvPicPr>
          <p:cNvPr id="138" name="Google Shape;138;gfa57d9e2e6_0_9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40800" y="0"/>
            <a:ext cx="1073275" cy="1032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fa57d9e2e6_0_16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it-IT"/>
              <a:t>UNIBA</a:t>
            </a:r>
            <a:endParaRPr/>
          </a:p>
        </p:txBody>
      </p:sp>
      <p:sp>
        <p:nvSpPr>
          <p:cNvPr id="144" name="Google Shape;144;gfa57d9e2e6_0_16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2021-04-12T08:21:28Z</dcterms:created>
  <dc:creator>Prof. Giorgio Pietro Maggi</dc:creator>
</cp:coreProperties>
</file>