
<file path=[Content_Types].xml><?xml version="1.0" encoding="utf-8"?>
<Types xmlns="http://schemas.openxmlformats.org/package/2006/content-types"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431" r:id="rId3"/>
    <p:sldId id="445" r:id="rId4"/>
    <p:sldId id="428" r:id="rId5"/>
    <p:sldId id="443" r:id="rId6"/>
    <p:sldId id="444" r:id="rId7"/>
    <p:sldId id="433" r:id="rId8"/>
    <p:sldId id="427" r:id="rId9"/>
    <p:sldId id="353" r:id="rId10"/>
    <p:sldId id="422" r:id="rId11"/>
    <p:sldId id="426" r:id="rId12"/>
    <p:sldId id="384" r:id="rId13"/>
    <p:sldId id="442" r:id="rId14"/>
    <p:sldId id="423" r:id="rId15"/>
    <p:sldId id="446" r:id="rId16"/>
    <p:sldId id="435" r:id="rId17"/>
    <p:sldId id="437" r:id="rId18"/>
    <p:sldId id="440" r:id="rId19"/>
    <p:sldId id="434" r:id="rId20"/>
    <p:sldId id="441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D4ED"/>
    <a:srgbClr val="CFD5EA"/>
    <a:srgbClr val="6494F0"/>
    <a:srgbClr val="6BAAF0"/>
    <a:srgbClr val="5BC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54"/>
    <p:restoredTop sz="94265"/>
  </p:normalViewPr>
  <p:slideViewPr>
    <p:cSldViewPr snapToGrid="0" snapToObjects="1">
      <p:cViewPr varScale="1">
        <p:scale>
          <a:sx n="106" d="100"/>
          <a:sy n="106" d="100"/>
        </p:scale>
        <p:origin x="352" y="184"/>
      </p:cViewPr>
      <p:guideLst/>
    </p:cSldViewPr>
  </p:slideViewPr>
  <p:outlineViewPr>
    <p:cViewPr>
      <p:scale>
        <a:sx n="33" d="100"/>
        <a:sy n="33" d="100"/>
      </p:scale>
      <p:origin x="0" y="-2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gianpaolocarlino/Documenti%20New/PON/IBISCO/Schede/IBISCO%20Schede-v2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it-IT"/>
              <a:t>Profilo Finanziario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Spesa Ass. o Var.</c:v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val>
            <c:numRef>
              <c:f>'Profilo Finanziario'!$E$5:$E$42</c:f>
              <c:numCache>
                <c:formatCode>#,##0\ "€"</c:formatCode>
                <c:ptCount val="3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705913.98</c:v>
                </c:pt>
                <c:pt idx="9">
                  <c:v>196560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113750</c:v>
                </c:pt>
                <c:pt idx="15">
                  <c:v>0</c:v>
                </c:pt>
                <c:pt idx="16">
                  <c:v>15810</c:v>
                </c:pt>
                <c:pt idx="17">
                  <c:v>150300</c:v>
                </c:pt>
                <c:pt idx="18">
                  <c:v>0</c:v>
                </c:pt>
                <c:pt idx="19">
                  <c:v>420780</c:v>
                </c:pt>
                <c:pt idx="20">
                  <c:v>0</c:v>
                </c:pt>
                <c:pt idx="21">
                  <c:v>1215780</c:v>
                </c:pt>
                <c:pt idx="22">
                  <c:v>0</c:v>
                </c:pt>
                <c:pt idx="23">
                  <c:v>9220</c:v>
                </c:pt>
                <c:pt idx="24">
                  <c:v>754159.5</c:v>
                </c:pt>
                <c:pt idx="25">
                  <c:v>0</c:v>
                </c:pt>
                <c:pt idx="26">
                  <c:v>1213480</c:v>
                </c:pt>
                <c:pt idx="27">
                  <c:v>1965908.98</c:v>
                </c:pt>
                <c:pt idx="28">
                  <c:v>1256677.5</c:v>
                </c:pt>
                <c:pt idx="29">
                  <c:v>3438770</c:v>
                </c:pt>
                <c:pt idx="30">
                  <c:v>1833700</c:v>
                </c:pt>
                <c:pt idx="31">
                  <c:v>0</c:v>
                </c:pt>
                <c:pt idx="32">
                  <c:v>260219</c:v>
                </c:pt>
                <c:pt idx="33">
                  <c:v>1636652.98</c:v>
                </c:pt>
                <c:pt idx="34">
                  <c:v>0</c:v>
                </c:pt>
                <c:pt idx="35">
                  <c:v>2155310</c:v>
                </c:pt>
                <c:pt idx="36">
                  <c:v>0</c:v>
                </c:pt>
                <c:pt idx="37">
                  <c:v>939660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CC-6540-8D63-7461CD4E80BD}"/>
            </c:ext>
          </c:extLst>
        </c:ser>
        <c:ser>
          <c:idx val="2"/>
          <c:order val="1"/>
          <c:tx>
            <c:v>Spesa Fatturata + IVA</c:v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val>
            <c:numRef>
              <c:f>'Profilo Finanziario'!$G$5:$G$42</c:f>
              <c:numCache>
                <c:formatCode>#,##0\ "€"</c:formatCode>
                <c:ptCount val="3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125856.41999999998</c:v>
                </c:pt>
                <c:pt idx="8">
                  <c:v>652740.26</c:v>
                </c:pt>
                <c:pt idx="9">
                  <c:v>0</c:v>
                </c:pt>
                <c:pt idx="10">
                  <c:v>196252.76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108743.48</c:v>
                </c:pt>
                <c:pt idx="15">
                  <c:v>0</c:v>
                </c:pt>
                <c:pt idx="16">
                  <c:v>15705.791999999999</c:v>
                </c:pt>
                <c:pt idx="17">
                  <c:v>132980</c:v>
                </c:pt>
                <c:pt idx="18">
                  <c:v>0</c:v>
                </c:pt>
                <c:pt idx="19">
                  <c:v>20474.04</c:v>
                </c:pt>
                <c:pt idx="20">
                  <c:v>0</c:v>
                </c:pt>
                <c:pt idx="21">
                  <c:v>1396802.13038</c:v>
                </c:pt>
                <c:pt idx="22">
                  <c:v>0</c:v>
                </c:pt>
                <c:pt idx="23">
                  <c:v>67036.694199999998</c:v>
                </c:pt>
                <c:pt idx="24">
                  <c:v>948019.66600000008</c:v>
                </c:pt>
                <c:pt idx="25">
                  <c:v>209344.97280000002</c:v>
                </c:pt>
                <c:pt idx="26">
                  <c:v>1407762.9734</c:v>
                </c:pt>
                <c:pt idx="27">
                  <c:v>740152.772</c:v>
                </c:pt>
                <c:pt idx="28">
                  <c:v>845089.30299999996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CC-6540-8D63-7461CD4E80BD}"/>
            </c:ext>
          </c:extLst>
        </c:ser>
        <c:ser>
          <c:idx val="4"/>
          <c:order val="2"/>
          <c:tx>
            <c:v>Previsione Spesa</c:v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val>
            <c:numRef>
              <c:f>'Profilo Finanziario'!$I$5:$I$42</c:f>
              <c:numCache>
                <c:formatCode>#,##0\ "€"</c:formatCode>
                <c:ptCount val="3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448763.57999999996</c:v>
                </c:pt>
                <c:pt idx="31">
                  <c:v>4473961.1492359992</c:v>
                </c:pt>
                <c:pt idx="32">
                  <c:v>0</c:v>
                </c:pt>
                <c:pt idx="33">
                  <c:v>3491640.8034000001</c:v>
                </c:pt>
                <c:pt idx="34">
                  <c:v>0</c:v>
                </c:pt>
                <c:pt idx="35">
                  <c:v>276862.89600000001</c:v>
                </c:pt>
                <c:pt idx="36">
                  <c:v>1036440.1192000002</c:v>
                </c:pt>
                <c:pt idx="3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CC-6540-8D63-7461CD4E80BD}"/>
            </c:ext>
          </c:extLst>
        </c:ser>
        <c:ser>
          <c:idx val="3"/>
          <c:order val="3"/>
          <c:tx>
            <c:v>Somma Rendicontata</c:v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val>
            <c:numRef>
              <c:f>'Profilo Finanziario'!$K$5:$K$42</c:f>
              <c:numCache>
                <c:formatCode>#,##0\ "€"</c:formatCode>
                <c:ptCount val="3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1010414.88</c:v>
                </c:pt>
                <c:pt idx="16">
                  <c:v>0</c:v>
                </c:pt>
                <c:pt idx="17">
                  <c:v>148685.79199999999</c:v>
                </c:pt>
                <c:pt idx="18">
                  <c:v>0</c:v>
                </c:pt>
                <c:pt idx="19">
                  <c:v>20474.04</c:v>
                </c:pt>
                <c:pt idx="20">
                  <c:v>0</c:v>
                </c:pt>
                <c:pt idx="21">
                  <c:v>1382716.9266000001</c:v>
                </c:pt>
                <c:pt idx="22">
                  <c:v>0</c:v>
                </c:pt>
                <c:pt idx="23">
                  <c:v>67036.694199999998</c:v>
                </c:pt>
                <c:pt idx="24">
                  <c:v>0</c:v>
                </c:pt>
                <c:pt idx="25">
                  <c:v>948019.66600000008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48143.64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CC-6540-8D63-7461CD4E80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603309311"/>
        <c:axId val="1336321423"/>
      </c:barChart>
      <c:catAx>
        <c:axId val="16033093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36321423"/>
        <c:crossesAt val="0"/>
        <c:auto val="1"/>
        <c:lblAlgn val="ctr"/>
        <c:lblOffset val="100"/>
        <c:noMultiLvlLbl val="0"/>
      </c:catAx>
      <c:valAx>
        <c:axId val="1336321423"/>
        <c:scaling>
          <c:orientation val="minMax"/>
          <c:max val="4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03309311"/>
        <c:crosses val="autoZero"/>
        <c:crossBetween val="between"/>
        <c:majorUnit val="500000"/>
        <c:min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9FFD4-A7E0-8B49-B1AF-B8B2EB978813}" type="datetimeFigureOut">
              <a:rPr lang="it-IT" smtClean="0"/>
              <a:t>16/01/22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BA4D6-1DEF-5447-8901-10FD967449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597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15546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7920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15136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23300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47785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48927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9840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61354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31293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63195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9177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0332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5350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193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3966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482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817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9865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7059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79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0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247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838199" y="6356350"/>
            <a:ext cx="3084444" cy="365125"/>
          </a:xfrm>
        </p:spPr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76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192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51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87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891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638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7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20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Riunione IBiSCo BA - 17/01/22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G. Carlino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79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6824" y="1940864"/>
            <a:ext cx="10314257" cy="1752159"/>
          </a:xfrm>
        </p:spPr>
        <p:txBody>
          <a:bodyPr>
            <a:normAutofit/>
          </a:bodyPr>
          <a:lstStyle/>
          <a:p>
            <a:r>
              <a:rPr lang="it-IT" dirty="0" err="1"/>
              <a:t>I.Bi.S.Co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Stato gare BA 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6787" y="5377728"/>
            <a:ext cx="9634330" cy="1101449"/>
          </a:xfrm>
        </p:spPr>
        <p:txBody>
          <a:bodyPr>
            <a:noAutofit/>
          </a:bodyPr>
          <a:lstStyle/>
          <a:p>
            <a:r>
              <a:rPr lang="it-IT" sz="2000" dirty="0"/>
              <a:t>G. Carlino – INFN Napoli      </a:t>
            </a:r>
          </a:p>
          <a:p>
            <a:r>
              <a:rPr lang="it-IT" sz="2000" dirty="0"/>
              <a:t>17/01/2022</a:t>
            </a:r>
          </a:p>
        </p:txBody>
      </p:sp>
      <p:pic>
        <p:nvPicPr>
          <p:cNvPr id="5" name="Segnaposto contenuto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5E8E4B3-0D19-224E-BFCC-1EC94C48723D}"/>
              </a:ext>
            </a:extLst>
          </p:cNvPr>
          <p:cNvSpPr txBox="1"/>
          <p:nvPr/>
        </p:nvSpPr>
        <p:spPr>
          <a:xfrm>
            <a:off x="12049432" y="13421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4220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dirty="0"/>
              <a:t>Procedure con contratto BA 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D4CD682E-DDCC-9E4A-AD20-EDF69D114E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666081"/>
              </p:ext>
            </p:extLst>
          </p:nvPr>
        </p:nvGraphicFramePr>
        <p:xfrm>
          <a:off x="1197428" y="1102894"/>
          <a:ext cx="9999002" cy="2569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872">
                  <a:extLst>
                    <a:ext uri="{9D8B030D-6E8A-4147-A177-3AD203B41FA5}">
                      <a16:colId xmlns:a16="http://schemas.microsoft.com/office/drawing/2014/main" val="2772967881"/>
                    </a:ext>
                  </a:extLst>
                </a:gridCol>
                <a:gridCol w="1581214">
                  <a:extLst>
                    <a:ext uri="{9D8B030D-6E8A-4147-A177-3AD203B41FA5}">
                      <a16:colId xmlns:a16="http://schemas.microsoft.com/office/drawing/2014/main" val="877042304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2146243684"/>
                    </a:ext>
                  </a:extLst>
                </a:gridCol>
                <a:gridCol w="1554866">
                  <a:extLst>
                    <a:ext uri="{9D8B030D-6E8A-4147-A177-3AD203B41FA5}">
                      <a16:colId xmlns:a16="http://schemas.microsoft.com/office/drawing/2014/main" val="3311590389"/>
                    </a:ext>
                  </a:extLst>
                </a:gridCol>
                <a:gridCol w="1458410">
                  <a:extLst>
                    <a:ext uri="{9D8B030D-6E8A-4147-A177-3AD203B41FA5}">
                      <a16:colId xmlns:a16="http://schemas.microsoft.com/office/drawing/2014/main" val="721535981"/>
                    </a:ext>
                  </a:extLst>
                </a:gridCol>
                <a:gridCol w="1314269">
                  <a:extLst>
                    <a:ext uri="{9D8B030D-6E8A-4147-A177-3AD203B41FA5}">
                      <a16:colId xmlns:a16="http://schemas.microsoft.com/office/drawing/2014/main" val="2413854733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1622972346"/>
                    </a:ext>
                  </a:extLst>
                </a:gridCol>
                <a:gridCol w="1284514">
                  <a:extLst>
                    <a:ext uri="{9D8B030D-6E8A-4147-A177-3AD203B41FA5}">
                      <a16:colId xmlns:a16="http://schemas.microsoft.com/office/drawing/2014/main" val="4046014208"/>
                    </a:ext>
                  </a:extLst>
                </a:gridCol>
              </a:tblGrid>
              <a:tr h="669531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Bene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Procedura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Tipo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Somma  Assentita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Somma    Variata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Importo    aggiudicato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/>
                        <a:t>Diff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6325932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Fatture pagate – da rendicontare nel SAL16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688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BA-23-CAL-CNR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BA-24-STO-CNR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BA-25-NET-CNR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BA-26-NET-CNR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BA-27-STO-CNR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 aperta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Risorse IT IREA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594.300,00 € 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584.832,62 €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- 9.467,38 €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86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BA-31-STO-INFN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/>
                        <a:t>consip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 CEPH SSD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256.060,00 €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260.219,00 €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246.138,46 €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- 14.080,54 €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6950"/>
                  </a:ext>
                </a:extLst>
              </a:tr>
            </a:tbl>
          </a:graphicData>
        </a:graphic>
      </p:graphicFrame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B31FC52-CB81-BA48-B681-B6CD87909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251CFA-3553-2F46-AD8D-8DBDD496D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872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dirty="0"/>
              <a:t>Procedure con contratto BA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D4CD682E-DDCC-9E4A-AD20-EDF69D114E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188399"/>
              </p:ext>
            </p:extLst>
          </p:nvPr>
        </p:nvGraphicFramePr>
        <p:xfrm>
          <a:off x="1096499" y="1631704"/>
          <a:ext cx="9999002" cy="4367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872">
                  <a:extLst>
                    <a:ext uri="{9D8B030D-6E8A-4147-A177-3AD203B41FA5}">
                      <a16:colId xmlns:a16="http://schemas.microsoft.com/office/drawing/2014/main" val="2772967881"/>
                    </a:ext>
                  </a:extLst>
                </a:gridCol>
                <a:gridCol w="1581214">
                  <a:extLst>
                    <a:ext uri="{9D8B030D-6E8A-4147-A177-3AD203B41FA5}">
                      <a16:colId xmlns:a16="http://schemas.microsoft.com/office/drawing/2014/main" val="877042304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2146243684"/>
                    </a:ext>
                  </a:extLst>
                </a:gridCol>
                <a:gridCol w="1554866">
                  <a:extLst>
                    <a:ext uri="{9D8B030D-6E8A-4147-A177-3AD203B41FA5}">
                      <a16:colId xmlns:a16="http://schemas.microsoft.com/office/drawing/2014/main" val="3311590389"/>
                    </a:ext>
                  </a:extLst>
                </a:gridCol>
                <a:gridCol w="1458410">
                  <a:extLst>
                    <a:ext uri="{9D8B030D-6E8A-4147-A177-3AD203B41FA5}">
                      <a16:colId xmlns:a16="http://schemas.microsoft.com/office/drawing/2014/main" val="721535981"/>
                    </a:ext>
                  </a:extLst>
                </a:gridCol>
                <a:gridCol w="1314269">
                  <a:extLst>
                    <a:ext uri="{9D8B030D-6E8A-4147-A177-3AD203B41FA5}">
                      <a16:colId xmlns:a16="http://schemas.microsoft.com/office/drawing/2014/main" val="2413854733"/>
                    </a:ext>
                  </a:extLst>
                </a:gridCol>
                <a:gridCol w="1317171">
                  <a:extLst>
                    <a:ext uri="{9D8B030D-6E8A-4147-A177-3AD203B41FA5}">
                      <a16:colId xmlns:a16="http://schemas.microsoft.com/office/drawing/2014/main" val="1622972346"/>
                    </a:ext>
                  </a:extLst>
                </a:gridCol>
                <a:gridCol w="1284514">
                  <a:extLst>
                    <a:ext uri="{9D8B030D-6E8A-4147-A177-3AD203B41FA5}">
                      <a16:colId xmlns:a16="http://schemas.microsoft.com/office/drawing/2014/main" val="4046014208"/>
                    </a:ext>
                  </a:extLst>
                </a:gridCol>
              </a:tblGrid>
              <a:tr h="669531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Bene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Procedura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Tipo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Somma  Assentita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Somma    Variata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Importo    aggiudicato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/>
                        <a:t>Diff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6325932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In fase di installazione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688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BA-30-NET-INFN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aperta L1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Rete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549.580,00 €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470.000,00 €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355.658,90 €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- 114.341,10 €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3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BA-01-CAL-INFN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aperta L1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CPU HTC BA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1.320.300,00 €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1.290.337,28 €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/>
                        <a:t>- 29.962,71 € 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080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BA-06-CAL-INFN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aperta L2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CPU Cloud BA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449.320,00 €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368.055,77 €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/>
                        <a:t>- 81.264,23 €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505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BA-08-STO-INFN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aperta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Storage BA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1.352.740,27 €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815.979,12 €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- 536.761,42 €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356787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In attesa fornitura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653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BA-20-CAL-UNIBA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BA-22-NET-UNIBA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BA-28-CAL-UNIBA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aperta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CPU e Rete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476.790,00 €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432.450,00 €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360.991,90 €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- 115.529, 90 €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279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BA-21-NET-UNIBA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RdO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Rete LAN MAN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146.670,00 €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146.336,94 €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- 333,06 €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927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NA-19-STO-UNIBA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Aperta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Tape Library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 651.700,00 € 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631.716,40 </a:t>
                      </a:r>
                      <a:r>
                        <a:rPr lang="it-IT" sz="1400" dirty="0"/>
                        <a:t>€ </a:t>
                      </a: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- 19.810,65 € 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80669"/>
                  </a:ext>
                </a:extLst>
              </a:tr>
            </a:tbl>
          </a:graphicData>
        </a:graphic>
      </p:graphicFrame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B31FC52-CB81-BA48-B681-B6CD87909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251CFA-3553-2F46-AD8D-8DBDD496D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488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dirty="0"/>
              <a:t>Procedure aggiudicate definitivamente BA 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E7B7BF29-D597-B041-8598-BA47ECE214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499922"/>
              </p:ext>
            </p:extLst>
          </p:nvPr>
        </p:nvGraphicFramePr>
        <p:xfrm>
          <a:off x="1010854" y="1890975"/>
          <a:ext cx="10342945" cy="1929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503">
                  <a:extLst>
                    <a:ext uri="{9D8B030D-6E8A-4147-A177-3AD203B41FA5}">
                      <a16:colId xmlns:a16="http://schemas.microsoft.com/office/drawing/2014/main" val="2772967881"/>
                    </a:ext>
                  </a:extLst>
                </a:gridCol>
                <a:gridCol w="1670555">
                  <a:extLst>
                    <a:ext uri="{9D8B030D-6E8A-4147-A177-3AD203B41FA5}">
                      <a16:colId xmlns:a16="http://schemas.microsoft.com/office/drawing/2014/main" val="1144615969"/>
                    </a:ext>
                  </a:extLst>
                </a:gridCol>
                <a:gridCol w="1135710">
                  <a:extLst>
                    <a:ext uri="{9D8B030D-6E8A-4147-A177-3AD203B41FA5}">
                      <a16:colId xmlns:a16="http://schemas.microsoft.com/office/drawing/2014/main" val="3774585816"/>
                    </a:ext>
                  </a:extLst>
                </a:gridCol>
                <a:gridCol w="1860448">
                  <a:extLst>
                    <a:ext uri="{9D8B030D-6E8A-4147-A177-3AD203B41FA5}">
                      <a16:colId xmlns:a16="http://schemas.microsoft.com/office/drawing/2014/main" val="3203867874"/>
                    </a:ext>
                  </a:extLst>
                </a:gridCol>
                <a:gridCol w="1351165">
                  <a:extLst>
                    <a:ext uri="{9D8B030D-6E8A-4147-A177-3AD203B41FA5}">
                      <a16:colId xmlns:a16="http://schemas.microsoft.com/office/drawing/2014/main" val="3359993691"/>
                    </a:ext>
                  </a:extLst>
                </a:gridCol>
                <a:gridCol w="1231812">
                  <a:extLst>
                    <a:ext uri="{9D8B030D-6E8A-4147-A177-3AD203B41FA5}">
                      <a16:colId xmlns:a16="http://schemas.microsoft.com/office/drawing/2014/main" val="3716732091"/>
                    </a:ext>
                  </a:extLst>
                </a:gridCol>
                <a:gridCol w="1446836">
                  <a:extLst>
                    <a:ext uri="{9D8B030D-6E8A-4147-A177-3AD203B41FA5}">
                      <a16:colId xmlns:a16="http://schemas.microsoft.com/office/drawing/2014/main" val="3208383960"/>
                    </a:ext>
                  </a:extLst>
                </a:gridCol>
                <a:gridCol w="1226916">
                  <a:extLst>
                    <a:ext uri="{9D8B030D-6E8A-4147-A177-3AD203B41FA5}">
                      <a16:colId xmlns:a16="http://schemas.microsoft.com/office/drawing/2014/main" val="2449659624"/>
                    </a:ext>
                  </a:extLst>
                </a:gridCol>
              </a:tblGrid>
              <a:tr h="66953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Bene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Procedura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Tipo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Somma assentita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Somma     Variata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Importo aggiudicato 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/>
                        <a:t>Diff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6325932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In attesa di contratto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675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BA-15-IMP-UNIBA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BA-17-IMP-UNIBA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aperta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/>
                        <a:t>Trigenerazione</a:t>
                      </a:r>
                      <a:r>
                        <a:rPr lang="it-IT" sz="1400" dirty="0"/>
                        <a:t>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868.090,00 €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633.370,33 €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- 37.272,66 €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926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it-IT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644293"/>
                  </a:ext>
                </a:extLst>
              </a:tr>
            </a:tbl>
          </a:graphicData>
        </a:graphic>
      </p:graphicFrame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9EED554-A865-DD45-9B94-1B04BB5BC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D4043B-580E-CE49-B8F0-935906B2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739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dirty="0"/>
              <a:t>Procedure aggiudicate provvisoriamente BA 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E7B7BF29-D597-B041-8598-BA47ECE214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542839"/>
              </p:ext>
            </p:extLst>
          </p:nvPr>
        </p:nvGraphicFramePr>
        <p:xfrm>
          <a:off x="1010854" y="1890975"/>
          <a:ext cx="10342945" cy="1782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503">
                  <a:extLst>
                    <a:ext uri="{9D8B030D-6E8A-4147-A177-3AD203B41FA5}">
                      <a16:colId xmlns:a16="http://schemas.microsoft.com/office/drawing/2014/main" val="2772967881"/>
                    </a:ext>
                  </a:extLst>
                </a:gridCol>
                <a:gridCol w="1670555">
                  <a:extLst>
                    <a:ext uri="{9D8B030D-6E8A-4147-A177-3AD203B41FA5}">
                      <a16:colId xmlns:a16="http://schemas.microsoft.com/office/drawing/2014/main" val="1144615969"/>
                    </a:ext>
                  </a:extLst>
                </a:gridCol>
                <a:gridCol w="1135710">
                  <a:extLst>
                    <a:ext uri="{9D8B030D-6E8A-4147-A177-3AD203B41FA5}">
                      <a16:colId xmlns:a16="http://schemas.microsoft.com/office/drawing/2014/main" val="3774585816"/>
                    </a:ext>
                  </a:extLst>
                </a:gridCol>
                <a:gridCol w="1598694">
                  <a:extLst>
                    <a:ext uri="{9D8B030D-6E8A-4147-A177-3AD203B41FA5}">
                      <a16:colId xmlns:a16="http://schemas.microsoft.com/office/drawing/2014/main" val="3203867874"/>
                    </a:ext>
                  </a:extLst>
                </a:gridCol>
                <a:gridCol w="1419726">
                  <a:extLst>
                    <a:ext uri="{9D8B030D-6E8A-4147-A177-3AD203B41FA5}">
                      <a16:colId xmlns:a16="http://schemas.microsoft.com/office/drawing/2014/main" val="1142196163"/>
                    </a:ext>
                  </a:extLst>
                </a:gridCol>
                <a:gridCol w="1425005">
                  <a:extLst>
                    <a:ext uri="{9D8B030D-6E8A-4147-A177-3AD203B41FA5}">
                      <a16:colId xmlns:a16="http://schemas.microsoft.com/office/drawing/2014/main" val="1107290745"/>
                    </a:ext>
                  </a:extLst>
                </a:gridCol>
                <a:gridCol w="1446836">
                  <a:extLst>
                    <a:ext uri="{9D8B030D-6E8A-4147-A177-3AD203B41FA5}">
                      <a16:colId xmlns:a16="http://schemas.microsoft.com/office/drawing/2014/main" val="3208383960"/>
                    </a:ext>
                  </a:extLst>
                </a:gridCol>
                <a:gridCol w="1226916">
                  <a:extLst>
                    <a:ext uri="{9D8B030D-6E8A-4147-A177-3AD203B41FA5}">
                      <a16:colId xmlns:a16="http://schemas.microsoft.com/office/drawing/2014/main" val="2449659624"/>
                    </a:ext>
                  </a:extLst>
                </a:gridCol>
              </a:tblGrid>
              <a:tr h="66953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Bene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Procedura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Tipo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Somma assentita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Somma     Variata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Importo aggiudicato 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/>
                        <a:t>Diff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6325932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In attesa di aggiudicazione definitiva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675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 BA-32-IMP-INFN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RdO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UPS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 201.400,00 €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199.511,59  € 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- 1.888,41 € 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926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it-IT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644293"/>
                  </a:ext>
                </a:extLst>
              </a:tr>
            </a:tbl>
          </a:graphicData>
        </a:graphic>
      </p:graphicFrame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9EED554-A865-DD45-9B94-1B04BB5BC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D4043B-580E-CE49-B8F0-935906B2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0146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dirty="0"/>
              <a:t>Procedure in corso BA 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E7B7BF29-D597-B041-8598-BA47ECE214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502095"/>
              </p:ext>
            </p:extLst>
          </p:nvPr>
        </p:nvGraphicFramePr>
        <p:xfrm>
          <a:off x="1010854" y="1890975"/>
          <a:ext cx="10342945" cy="1782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503">
                  <a:extLst>
                    <a:ext uri="{9D8B030D-6E8A-4147-A177-3AD203B41FA5}">
                      <a16:colId xmlns:a16="http://schemas.microsoft.com/office/drawing/2014/main" val="2772967881"/>
                    </a:ext>
                  </a:extLst>
                </a:gridCol>
                <a:gridCol w="1670555">
                  <a:extLst>
                    <a:ext uri="{9D8B030D-6E8A-4147-A177-3AD203B41FA5}">
                      <a16:colId xmlns:a16="http://schemas.microsoft.com/office/drawing/2014/main" val="1144615969"/>
                    </a:ext>
                  </a:extLst>
                </a:gridCol>
                <a:gridCol w="1135710">
                  <a:extLst>
                    <a:ext uri="{9D8B030D-6E8A-4147-A177-3AD203B41FA5}">
                      <a16:colId xmlns:a16="http://schemas.microsoft.com/office/drawing/2014/main" val="3774585816"/>
                    </a:ext>
                  </a:extLst>
                </a:gridCol>
                <a:gridCol w="1547233">
                  <a:extLst>
                    <a:ext uri="{9D8B030D-6E8A-4147-A177-3AD203B41FA5}">
                      <a16:colId xmlns:a16="http://schemas.microsoft.com/office/drawing/2014/main" val="3203867874"/>
                    </a:ext>
                  </a:extLst>
                </a:gridCol>
                <a:gridCol w="1377109">
                  <a:extLst>
                    <a:ext uri="{9D8B030D-6E8A-4147-A177-3AD203B41FA5}">
                      <a16:colId xmlns:a16="http://schemas.microsoft.com/office/drawing/2014/main" val="372878585"/>
                    </a:ext>
                  </a:extLst>
                </a:gridCol>
                <a:gridCol w="1266940">
                  <a:extLst>
                    <a:ext uri="{9D8B030D-6E8A-4147-A177-3AD203B41FA5}">
                      <a16:colId xmlns:a16="http://schemas.microsoft.com/office/drawing/2014/main" val="1828405373"/>
                    </a:ext>
                  </a:extLst>
                </a:gridCol>
                <a:gridCol w="2925895">
                  <a:extLst>
                    <a:ext uri="{9D8B030D-6E8A-4147-A177-3AD203B41FA5}">
                      <a16:colId xmlns:a16="http://schemas.microsoft.com/office/drawing/2014/main" val="3514830841"/>
                    </a:ext>
                  </a:extLst>
                </a:gridCol>
              </a:tblGrid>
              <a:tr h="66953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Bene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Procedura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Tipo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Somma assentita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Somma     Variata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Stato</a:t>
                      </a:r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6325932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preparazione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624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BA-33-IMP-INFN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/>
                        <a:t>consip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Firewall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69.550,00 €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84.400,00 €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Convenzione LAN7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70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 BA-16-IMP-UNIBA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Diretto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Antincendio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 27.220,00 €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28.570,00 €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Budget non disponibile nel 2021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836254"/>
                  </a:ext>
                </a:extLst>
              </a:tr>
            </a:tbl>
          </a:graphicData>
        </a:graphic>
      </p:graphicFrame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5D97E5C-97CE-2C4F-A4A2-5EB4DBE57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097EAC-CB83-E941-AEE0-BAA679E0F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8367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6" y="3000602"/>
            <a:ext cx="9016722" cy="624579"/>
          </a:xfrm>
        </p:spPr>
        <p:txBody>
          <a:bodyPr>
            <a:normAutofit fontScale="90000"/>
          </a:bodyPr>
          <a:lstStyle/>
          <a:p>
            <a:r>
              <a:rPr lang="it-IT" dirty="0"/>
              <a:t>Elenco documenti necessari per la rendicontazione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E2E157-1F6F-D240-8F90-CB4CC9C1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69759B-21F3-6940-84F6-61E8C74C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15</a:t>
            </a:fld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1BEFC6B-8914-5545-8827-8581E69535FB}"/>
              </a:ext>
            </a:extLst>
          </p:cNvPr>
          <p:cNvSpPr txBox="1"/>
          <p:nvPr/>
        </p:nvSpPr>
        <p:spPr>
          <a:xfrm>
            <a:off x="1106905" y="4800600"/>
            <a:ext cx="994301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I documenti già presenti sul repository UNIBA non sono stati ancora controllati. Autorizzazione ad accedere ottenuta solo pochi giorni fa. </a:t>
            </a:r>
          </a:p>
          <a:p>
            <a:r>
              <a:rPr lang="it-IT" dirty="0"/>
              <a:t>Nei prossimi giorni verranno verificati e analizzati e ci metteremo in contatto con gli interessati (sia UNIBA che INFN)  per completare la documentazione</a:t>
            </a:r>
          </a:p>
        </p:txBody>
      </p:sp>
    </p:spTree>
    <p:extLst>
      <p:ext uri="{BB962C8B-B14F-4D97-AF65-F5344CB8AC3E}">
        <p14:creationId xmlns:p14="http://schemas.microsoft.com/office/powerpoint/2010/main" val="1689805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dirty="0"/>
              <a:t>Documentazione mancante rendicontazione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E2E157-1F6F-D240-8F90-CB4CC9C1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69759B-21F3-6940-84F6-61E8C74C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16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44D359C-4BBF-CC43-AAB7-9D4C2B0AB65E}"/>
              </a:ext>
            </a:extLst>
          </p:cNvPr>
          <p:cNvSpPr txBox="1"/>
          <p:nvPr/>
        </p:nvSpPr>
        <p:spPr>
          <a:xfrm>
            <a:off x="2033194" y="1123193"/>
            <a:ext cx="915550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/>
              <a:t>Fase 1 – Procedura di Aggiudicazione </a:t>
            </a:r>
          </a:p>
          <a:p>
            <a:endParaRPr lang="it-IT" sz="1400" dirty="0"/>
          </a:p>
          <a:p>
            <a:r>
              <a:rPr lang="it-IT" dirty="0"/>
              <a:t>(da completare dopo l’aggiudicazione definitiva, ma per sicurezza dopo la stipula del contratto)</a:t>
            </a:r>
          </a:p>
          <a:p>
            <a:endParaRPr lang="it-IT" b="1" dirty="0"/>
          </a:p>
          <a:p>
            <a:r>
              <a:rPr lang="it-IT" b="1" dirty="0"/>
              <a:t>BA-01-CAL-INFN - BA-06-CAL-INFN - BA-08-CAL-INFN : </a:t>
            </a:r>
            <a:endParaRPr lang="it-IT" sz="1400" dirty="0"/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Richiesta Avvio procedura firmata dal responsabile OR / Fondi / PON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Dichiarazioni RUP assenza conflitto interessi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Dichiarazione DEC assenza conflitto interessi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CIG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Prova risposta ai chiarimenti entro il termine stabilito (pdf risposte inviate)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Elenco Ditte ammesse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Offerte </a:t>
            </a:r>
            <a:r>
              <a:rPr lang="it-IT" dirty="0">
                <a:solidFill>
                  <a:srgbClr val="FF0000"/>
                </a:solidFill>
              </a:rPr>
              <a:t>ITD (BA-01) -  ITM (BA-06) – SIELTE (BA-08)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Riepilogo offerte come da portale ASP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Dichiarazioni Commissari assenza conflitto interessi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Classifica gara da ASP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Giustificativo Anomalia </a:t>
            </a:r>
            <a:r>
              <a:rPr lang="it-IT" dirty="0">
                <a:solidFill>
                  <a:srgbClr val="FF0000"/>
                </a:solidFill>
              </a:rPr>
              <a:t>ITM (BA-06) – SIELTE (BA-08)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Dichiarazione assenza ricorsi avverso aggiudicazione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EFB618A-61F7-9046-B04E-F2297C9451BD}"/>
              </a:ext>
            </a:extLst>
          </p:cNvPr>
          <p:cNvSpPr txBox="1"/>
          <p:nvPr/>
        </p:nvSpPr>
        <p:spPr>
          <a:xfrm>
            <a:off x="2033194" y="5956240"/>
            <a:ext cx="8722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>
                <a:solidFill>
                  <a:srgbClr val="0070C0"/>
                </a:solidFill>
              </a:rPr>
              <a:t>Altri documenti necessari possiamo recuperarli o produrre a NA o richiedere in AC</a:t>
            </a:r>
          </a:p>
        </p:txBody>
      </p:sp>
    </p:spTree>
    <p:extLst>
      <p:ext uri="{BB962C8B-B14F-4D97-AF65-F5344CB8AC3E}">
        <p14:creationId xmlns:p14="http://schemas.microsoft.com/office/powerpoint/2010/main" val="1481758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dirty="0"/>
              <a:t>Documentazione mancante rendicontazione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E2E157-1F6F-D240-8F90-CB4CC9C1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69759B-21F3-6940-84F6-61E8C74C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17</a:t>
            </a:fld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44D359C-4BBF-CC43-AAB7-9D4C2B0AB65E}"/>
              </a:ext>
            </a:extLst>
          </p:cNvPr>
          <p:cNvSpPr txBox="1"/>
          <p:nvPr/>
        </p:nvSpPr>
        <p:spPr>
          <a:xfrm>
            <a:off x="139850" y="2422509"/>
            <a:ext cx="601566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Richiesta di avvio alla procedura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Dichiarazione RUP assenza conflitto interessi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Nomina DEC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Dichiarazione DEC assenza conflitto interessi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Richiesta di autorizzazione alla procedura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Pubblicazioni bando e Esiti su quotidiani locali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Pubblicazioni bando e Esiti su quotidiani nazionali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CIG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Verbali Sedute Amministrativa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Elenco Ditte ammesse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Offerte Aggiudicatario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Riepilogo offerte come da portale ASP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Dichiarazioni Commissari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68845C3-6A5E-E243-A4B0-D652A7806656}"/>
              </a:ext>
            </a:extLst>
          </p:cNvPr>
          <p:cNvSpPr txBox="1"/>
          <p:nvPr/>
        </p:nvSpPr>
        <p:spPr>
          <a:xfrm>
            <a:off x="5667369" y="2644695"/>
            <a:ext cx="588646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Verbali Apertura Offerte Tecniche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Verbali Apertura Offerte Economiche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Classifica gara da ASP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Determina di Aggiudicazione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Lettera di trasmissione  aggiudicazione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Dichiarazione assenza ricorsi avverso aggiudicazione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Svincolo polizze non aggiudicatari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Svincolo polizza aggiudicatario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Contratto</a:t>
            </a:r>
            <a:r>
              <a:rPr lang="en-US" dirty="0"/>
              <a:t> </a:t>
            </a:r>
            <a:r>
              <a:rPr lang="en-US" dirty="0" err="1"/>
              <a:t>stipulato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Documenti</a:t>
            </a:r>
            <a:r>
              <a:rPr lang="en-US" dirty="0"/>
              <a:t> </a:t>
            </a:r>
            <a:r>
              <a:rPr lang="en-US" dirty="0" err="1"/>
              <a:t>aggiudicatario</a:t>
            </a:r>
            <a:r>
              <a:rPr lang="en-US" dirty="0"/>
              <a:t> </a:t>
            </a:r>
          </a:p>
          <a:p>
            <a:pPr lvl="1"/>
            <a:endParaRPr lang="it-IT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3A198D59-BC56-AB40-840D-E8D32377C494}"/>
              </a:ext>
            </a:extLst>
          </p:cNvPr>
          <p:cNvSpPr/>
          <p:nvPr/>
        </p:nvSpPr>
        <p:spPr>
          <a:xfrm>
            <a:off x="2176671" y="940954"/>
            <a:ext cx="8584093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b="1" dirty="0"/>
              <a:t>Fase 1 – Procedura di Aggiudicazione </a:t>
            </a:r>
          </a:p>
          <a:p>
            <a:endParaRPr lang="it-IT" sz="2000" b="1" dirty="0"/>
          </a:p>
          <a:p>
            <a:pPr algn="ctr"/>
            <a:r>
              <a:rPr lang="it-IT" sz="2000" b="1" dirty="0"/>
              <a:t>Tutte le gare UNIBA</a:t>
            </a:r>
          </a:p>
        </p:txBody>
      </p:sp>
    </p:spTree>
    <p:extLst>
      <p:ext uri="{BB962C8B-B14F-4D97-AF65-F5344CB8AC3E}">
        <p14:creationId xmlns:p14="http://schemas.microsoft.com/office/powerpoint/2010/main" val="291009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dirty="0"/>
              <a:t>Documentazione mancante rendicontazione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E2E157-1F6F-D240-8F90-CB4CC9C1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69759B-21F3-6940-84F6-61E8C74C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18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44D359C-4BBF-CC43-AAB7-9D4C2B0AB65E}"/>
              </a:ext>
            </a:extLst>
          </p:cNvPr>
          <p:cNvSpPr txBox="1"/>
          <p:nvPr/>
        </p:nvSpPr>
        <p:spPr>
          <a:xfrm>
            <a:off x="1925794" y="948690"/>
            <a:ext cx="834041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/>
              <a:t>Fase 1 – Procedura di Aggiudicazione </a:t>
            </a:r>
          </a:p>
          <a:p>
            <a:endParaRPr lang="it-IT" sz="2000" b="1" dirty="0"/>
          </a:p>
          <a:p>
            <a:pPr algn="ctr"/>
            <a:r>
              <a:rPr lang="it-IT" sz="2000" b="1" dirty="0"/>
              <a:t>Tutte le gare UNIBA</a:t>
            </a:r>
          </a:p>
          <a:p>
            <a:endParaRPr lang="it-IT" sz="1400" dirty="0"/>
          </a:p>
          <a:p>
            <a:pPr lvl="1"/>
            <a:r>
              <a:rPr lang="en-US" dirty="0" err="1"/>
              <a:t>Documenti</a:t>
            </a:r>
            <a:r>
              <a:rPr lang="en-US" dirty="0"/>
              <a:t> </a:t>
            </a:r>
            <a:r>
              <a:rPr lang="en-US" dirty="0" err="1"/>
              <a:t>aggiudicatario</a:t>
            </a:r>
            <a:r>
              <a:rPr lang="en-US" dirty="0"/>
              <a:t>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1600" dirty="0"/>
              <a:t>Dichiarazione composizione societaria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1600" dirty="0"/>
              <a:t>Dichiarazione familiari conviventi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1600" dirty="0"/>
              <a:t>Titolare trattamento dati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1600" dirty="0"/>
              <a:t>Comprova requisiti speciali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1600" dirty="0"/>
              <a:t>Visura Camerale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1600" dirty="0"/>
              <a:t>Annotazioni ANAC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1600" dirty="0"/>
              <a:t>Casellario giudiziale soci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1600" dirty="0"/>
              <a:t>Certificato fallimentare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1600" dirty="0"/>
              <a:t>Regolarità fiscale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1600" dirty="0"/>
              <a:t>Assenza sanzioni </a:t>
            </a:r>
            <a:r>
              <a:rPr lang="it-IT" sz="1600" dirty="0" err="1"/>
              <a:t>amm.ve</a:t>
            </a:r>
            <a:endParaRPr lang="it-IT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1600" dirty="0"/>
              <a:t>DURC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1600" dirty="0"/>
              <a:t>Liberatoria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1600" dirty="0"/>
              <a:t>Certificato per riduzione polizza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1600" dirty="0"/>
              <a:t>Ottemperanza ex art. 17 L. 68/99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1600" dirty="0"/>
              <a:t>Antimafia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1600" dirty="0"/>
              <a:t>Garanzia fideiussoria definitive</a:t>
            </a:r>
            <a:endParaRPr lang="en-US" sz="1600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0070C0"/>
                </a:solidFill>
              </a:rPr>
              <a:t>e </a:t>
            </a:r>
            <a:r>
              <a:rPr lang="en-US" sz="1600" i="1" dirty="0" err="1">
                <a:solidFill>
                  <a:srgbClr val="0070C0"/>
                </a:solidFill>
              </a:rPr>
              <a:t>quant’altro</a:t>
            </a:r>
            <a:r>
              <a:rPr lang="en-US" sz="1600" i="1" dirty="0">
                <a:solidFill>
                  <a:srgbClr val="0070C0"/>
                </a:solidFill>
              </a:rPr>
              <a:t> </a:t>
            </a:r>
            <a:r>
              <a:rPr lang="en-US" sz="1600" i="1" dirty="0" err="1">
                <a:solidFill>
                  <a:srgbClr val="0070C0"/>
                </a:solidFill>
              </a:rPr>
              <a:t>normalmente</a:t>
            </a:r>
            <a:r>
              <a:rPr lang="en-US" sz="1600" i="1" dirty="0">
                <a:solidFill>
                  <a:srgbClr val="0070C0"/>
                </a:solidFill>
              </a:rPr>
              <a:t> </a:t>
            </a:r>
            <a:r>
              <a:rPr lang="en-US" sz="1600" i="1" dirty="0" err="1">
                <a:solidFill>
                  <a:srgbClr val="0070C0"/>
                </a:solidFill>
              </a:rPr>
              <a:t>richiesto</a:t>
            </a:r>
            <a:endParaRPr lang="it-IT" sz="16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896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dirty="0"/>
              <a:t>Documentazione mancante rendicontazione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E2E157-1F6F-D240-8F90-CB4CC9C1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69759B-21F3-6940-84F6-61E8C74C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19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44D359C-4BBF-CC43-AAB7-9D4C2B0AB65E}"/>
              </a:ext>
            </a:extLst>
          </p:cNvPr>
          <p:cNvSpPr txBox="1"/>
          <p:nvPr/>
        </p:nvSpPr>
        <p:spPr>
          <a:xfrm>
            <a:off x="2380421" y="1538438"/>
            <a:ext cx="7711947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/>
              <a:t>Fase 2 – post aggiudicazione </a:t>
            </a:r>
          </a:p>
          <a:p>
            <a:endParaRPr lang="it-IT" sz="1400" dirty="0"/>
          </a:p>
          <a:p>
            <a:pPr algn="ctr"/>
            <a:r>
              <a:rPr lang="it-IT" sz="2000" b="1" dirty="0"/>
              <a:t>Tutte le gare INFN</a:t>
            </a:r>
          </a:p>
          <a:p>
            <a:endParaRPr lang="it-IT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Contratto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Documenti di Trasporto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Verbali di consegna, installazione e conformità dell’ordine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Fatture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Mandati Pagamento Fatture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Mandati Pagamento IVA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Dichiarazione di avvenuto incasso firmata dalla ditta aggiudicataria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err="1"/>
              <a:t>Check</a:t>
            </a:r>
            <a:r>
              <a:rPr lang="it-IT" dirty="0"/>
              <a:t> List firmata dal RUP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1F12103-70D3-3B43-89BA-7E870FA2E581}"/>
              </a:ext>
            </a:extLst>
          </p:cNvPr>
          <p:cNvSpPr txBox="1"/>
          <p:nvPr/>
        </p:nvSpPr>
        <p:spPr>
          <a:xfrm>
            <a:off x="1734742" y="5441937"/>
            <a:ext cx="8722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>
                <a:solidFill>
                  <a:srgbClr val="0070C0"/>
                </a:solidFill>
              </a:rPr>
              <a:t>Altri documenti necessari possiamo recuperarli o produrre a NA o richiedere in AC</a:t>
            </a:r>
          </a:p>
        </p:txBody>
      </p:sp>
    </p:spTree>
    <p:extLst>
      <p:ext uri="{BB962C8B-B14F-4D97-AF65-F5344CB8AC3E}">
        <p14:creationId xmlns:p14="http://schemas.microsoft.com/office/powerpoint/2010/main" val="209004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dirty="0"/>
              <a:t>Problemi tempistica gare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E2E157-1F6F-D240-8F90-CB4CC9C1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69759B-21F3-6940-84F6-61E8C74C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2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44D359C-4BBF-CC43-AAB7-9D4C2B0AB65E}"/>
              </a:ext>
            </a:extLst>
          </p:cNvPr>
          <p:cNvSpPr txBox="1"/>
          <p:nvPr/>
        </p:nvSpPr>
        <p:spPr>
          <a:xfrm>
            <a:off x="1034716" y="1087704"/>
            <a:ext cx="1019074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/>
              <a:t>Alcune gare rischiano di non terminare entro la fine del progetto (agosto 22)</a:t>
            </a:r>
          </a:p>
          <a:p>
            <a:endParaRPr 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/>
              <a:t>Cave Catania a Napoli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200" dirty="0"/>
              <a:t>Ancora non ottenuta l’autorizzazione a spostare il bene. Visita (virtuale) dell’ETS a dicembre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 err="1"/>
              <a:t>Trigenerazione</a:t>
            </a:r>
            <a:r>
              <a:rPr lang="it-IT" sz="2200" dirty="0"/>
              <a:t> a BA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200" dirty="0"/>
              <a:t>Ritardi nella consegna e tempi incerti per l’installazione o collaudo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200" dirty="0"/>
          </a:p>
          <a:p>
            <a:r>
              <a:rPr lang="it-IT" sz="2200" dirty="0"/>
              <a:t>Da richiedere l’estensione di 4 mesi o ulteriori 6 mesi per </a:t>
            </a:r>
            <a:r>
              <a:rPr lang="it-IT" sz="2200" dirty="0" err="1"/>
              <a:t>covid</a:t>
            </a:r>
            <a:endParaRPr lang="it-IT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200" dirty="0"/>
              <a:t>L’estensione di 4 mesi richiede: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200" dirty="0"/>
              <a:t>la rendicontazione del 60% dei beni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200" dirty="0"/>
              <a:t>l’autorizzazione di ETS e ECF (Esperto Economico Finanziario) figura però non (ancora) esistente perché ritenuta inutile dal MUR</a:t>
            </a:r>
          </a:p>
          <a:p>
            <a:r>
              <a:rPr lang="it-IT" sz="2200" dirty="0">
                <a:solidFill>
                  <a:srgbClr val="FF0000"/>
                </a:solidFill>
              </a:rPr>
              <a:t>Necessario fare tutti gli sforzi per velocizzare le procedure e rendicontare il prima possibile, </a:t>
            </a:r>
            <a:r>
              <a:rPr lang="it-IT" sz="2200" dirty="0">
                <a:solidFill>
                  <a:schemeClr val="accent1"/>
                </a:solidFill>
              </a:rPr>
              <a:t>entro aprile </a:t>
            </a:r>
            <a:r>
              <a:rPr lang="it-IT" sz="2200" dirty="0">
                <a:solidFill>
                  <a:srgbClr val="FF0000"/>
                </a:solidFill>
              </a:rPr>
              <a:t>per tutte le forniture che possono arrivare in tempo</a:t>
            </a:r>
          </a:p>
        </p:txBody>
      </p:sp>
    </p:spTree>
    <p:extLst>
      <p:ext uri="{BB962C8B-B14F-4D97-AF65-F5344CB8AC3E}">
        <p14:creationId xmlns:p14="http://schemas.microsoft.com/office/powerpoint/2010/main" val="368481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dirty="0"/>
              <a:t>Documentazione mancante rendicontazione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E2E157-1F6F-D240-8F90-CB4CC9C1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69759B-21F3-6940-84F6-61E8C74C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20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44D359C-4BBF-CC43-AAB7-9D4C2B0AB65E}"/>
              </a:ext>
            </a:extLst>
          </p:cNvPr>
          <p:cNvSpPr txBox="1"/>
          <p:nvPr/>
        </p:nvSpPr>
        <p:spPr>
          <a:xfrm>
            <a:off x="2380421" y="1538438"/>
            <a:ext cx="7711947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/>
              <a:t>Fase 2 – post aggiudicazione </a:t>
            </a:r>
          </a:p>
          <a:p>
            <a:endParaRPr lang="it-IT" sz="1400" dirty="0"/>
          </a:p>
          <a:p>
            <a:pPr algn="ctr"/>
            <a:r>
              <a:rPr lang="it-IT" sz="2000" b="1" dirty="0"/>
              <a:t>Tutte le gare UNIBA</a:t>
            </a:r>
          </a:p>
          <a:p>
            <a:endParaRPr lang="it-IT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Contratto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Documenti di Trasporto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Verbali di consegna, installazione e conformità dell’ordine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Fatture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Mandati Pagamento Fatture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Mandati Pagamento IVA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F24 e Dichiarazione Split </a:t>
            </a:r>
            <a:r>
              <a:rPr lang="it-IT" dirty="0" err="1"/>
              <a:t>Payment</a:t>
            </a:r>
            <a:endParaRPr lang="it-IT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Dichiarazione di avvenuto incasso firmata dalla ditta aggiudicataria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Dichiarazione non fruizione finanziamenti Pubblici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Dichiarazione sostitutiva di atto notorio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err="1"/>
              <a:t>Check</a:t>
            </a:r>
            <a:r>
              <a:rPr lang="it-IT" dirty="0"/>
              <a:t> List firmata dal RUP</a:t>
            </a:r>
          </a:p>
        </p:txBody>
      </p:sp>
    </p:spTree>
    <p:extLst>
      <p:ext uri="{BB962C8B-B14F-4D97-AF65-F5344CB8AC3E}">
        <p14:creationId xmlns:p14="http://schemas.microsoft.com/office/powerpoint/2010/main" val="2967134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dirty="0"/>
              <a:t>Tempistica gare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E2E157-1F6F-D240-8F90-CB4CC9C1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69759B-21F3-6940-84F6-61E8C74C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3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44D359C-4BBF-CC43-AAB7-9D4C2B0AB65E}"/>
              </a:ext>
            </a:extLst>
          </p:cNvPr>
          <p:cNvSpPr txBox="1"/>
          <p:nvPr/>
        </p:nvSpPr>
        <p:spPr>
          <a:xfrm>
            <a:off x="1034716" y="1087704"/>
            <a:ext cx="1019074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/>
              <a:t>In base all’attuale cronoprogramma: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/>
              <a:t>nel mese di aprile, si prevede di fatturare (e rendicontare) 15.2 </a:t>
            </a:r>
            <a:r>
              <a:rPr lang="it-IT" sz="2200" dirty="0" err="1"/>
              <a:t>Meur</a:t>
            </a:r>
            <a:r>
              <a:rPr lang="it-IT" sz="2200" dirty="0"/>
              <a:t> (80%)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200" dirty="0"/>
              <a:t>Beni che verranno rendicontati successivamente: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200" dirty="0"/>
              <a:t>INFN NA: Cave (200 KEur)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200" dirty="0"/>
              <a:t>UNIBA: </a:t>
            </a:r>
            <a:r>
              <a:rPr lang="it-IT" sz="2200" dirty="0" err="1"/>
              <a:t>Trigenerazione</a:t>
            </a:r>
            <a:r>
              <a:rPr lang="it-IT" sz="2200" dirty="0"/>
              <a:t> (890 kEur) e Rete (150 kEur)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it-IT" sz="2200" dirty="0"/>
          </a:p>
          <a:p>
            <a:r>
              <a:rPr lang="it-IT" sz="2200" dirty="0">
                <a:solidFill>
                  <a:srgbClr val="FF0000"/>
                </a:solidFill>
              </a:rPr>
              <a:t>Necessario che tutti gli altri beni siano installati, collaudati e pagati entro aprile</a:t>
            </a:r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9891585A-3323-0F4D-B5CB-3D82107F59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5707460"/>
              </p:ext>
            </p:extLst>
          </p:nvPr>
        </p:nvGraphicFramePr>
        <p:xfrm>
          <a:off x="1299411" y="3549917"/>
          <a:ext cx="9216189" cy="294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84754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dirty="0"/>
              <a:t>Problemi Variazioni 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E2E157-1F6F-D240-8F90-CB4CC9C1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69759B-21F3-6940-84F6-61E8C74C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4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44D359C-4BBF-CC43-AAB7-9D4C2B0AB65E}"/>
              </a:ext>
            </a:extLst>
          </p:cNvPr>
          <p:cNvSpPr txBox="1"/>
          <p:nvPr/>
        </p:nvSpPr>
        <p:spPr>
          <a:xfrm>
            <a:off x="1053853" y="1151982"/>
            <a:ext cx="1008429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/>
              <a:t>A dicembre non era più possibile eseguire variazioni. Spiegazione del MUR: </a:t>
            </a:r>
            <a:r>
              <a:rPr lang="it-IT" sz="2200" dirty="0">
                <a:solidFill>
                  <a:schemeClr val="accent1"/>
                </a:solidFill>
              </a:rPr>
              <a:t>‘ raggiunto il 20% del valore dei beni variati’ </a:t>
            </a:r>
            <a:r>
              <a:rPr lang="it-IT" sz="2200" dirty="0"/>
              <a:t>conseguente ad una interpretazione limitativa delle regole presenti nel bando (</a:t>
            </a:r>
            <a:r>
              <a:rPr lang="it-IT" sz="2200" dirty="0">
                <a:solidFill>
                  <a:schemeClr val="accent1"/>
                </a:solidFill>
              </a:rPr>
              <a:t>non si possono superare variazioni &gt; 20% degli importi e non del 20% del valore dei beni</a:t>
            </a:r>
            <a:r>
              <a:rPr lang="it-IT" sz="2200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200" dirty="0"/>
              <a:t>Impossibile variare cronoprogrammi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2200" dirty="0"/>
              <a:t>necessario per spostare la fine della procedura in data successiva al pagamento della fattura.  Altrimenti </a:t>
            </a:r>
            <a:r>
              <a:rPr lang="it-IT" sz="2200" dirty="0">
                <a:solidFill>
                  <a:srgbClr val="FF0000"/>
                </a:solidFill>
              </a:rPr>
              <a:t>NON si può rendicontare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200" dirty="0"/>
              <a:t>Impossibile effettuare variazioni di tipo C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sz="2200" dirty="0"/>
              <a:t>Per modificare le schede dei beni per includere gli atti aggiuntivi. </a:t>
            </a:r>
            <a:r>
              <a:rPr lang="it-IT" sz="2200" dirty="0">
                <a:solidFill>
                  <a:srgbClr val="C00000"/>
                </a:solidFill>
              </a:rPr>
              <a:t>A rischio circa 150 kEur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it-IT" sz="2200" dirty="0">
              <a:solidFill>
                <a:srgbClr val="C00000"/>
              </a:solidFill>
            </a:endParaRPr>
          </a:p>
          <a:p>
            <a:r>
              <a:rPr lang="it-IT" sz="2200" dirty="0">
                <a:solidFill>
                  <a:srgbClr val="FF0000"/>
                </a:solidFill>
              </a:rPr>
              <a:t>Il MUR ha spinto per effettuare il più possibile le variazioni, sia per aggiornare i cronoprogrammi, sia, di recente, per aggiornare la scheda dei beni  dopo le aggiudicazioni al fine di evitare possibili non congruità dei bene acquistati rispetto alle schede originarie</a:t>
            </a:r>
            <a:endParaRPr lang="it-IT" sz="2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992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dirty="0"/>
              <a:t>Problemi per ritardi ETS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E2E157-1F6F-D240-8F90-CB4CC9C1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69759B-21F3-6940-84F6-61E8C74C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5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44D359C-4BBF-CC43-AAB7-9D4C2B0AB65E}"/>
              </a:ext>
            </a:extLst>
          </p:cNvPr>
          <p:cNvSpPr txBox="1"/>
          <p:nvPr/>
        </p:nvSpPr>
        <p:spPr>
          <a:xfrm>
            <a:off x="1117106" y="1404645"/>
            <a:ext cx="1008429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/>
              <a:t>Autorizzazione spostamento CAVE 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/>
              <a:t>Relazione Bimestrale ottobre (SAL14) contenente le autorizzazioni per variazioni di tipo C effettuate per modificare le schede i beni acquistati con atti aggiuntivi poiché 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200" dirty="0"/>
              <a:t>4 UNINA (storage e CPU)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200" dirty="0"/>
              <a:t>1 INFN NA (rete)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it-IT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843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dirty="0"/>
              <a:t>Risoluzione dei problemi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E2E157-1F6F-D240-8F90-CB4CC9C1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69759B-21F3-6940-84F6-61E8C74C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6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44D359C-4BBF-CC43-AAB7-9D4C2B0AB65E}"/>
              </a:ext>
            </a:extLst>
          </p:cNvPr>
          <p:cNvSpPr txBox="1"/>
          <p:nvPr/>
        </p:nvSpPr>
        <p:spPr>
          <a:xfrm>
            <a:off x="1117106" y="1404645"/>
            <a:ext cx="1008429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/>
              <a:t>È necessario un intervento ad alto livello dell’INFN presso il MUR (</a:t>
            </a:r>
            <a:r>
              <a:rPr lang="it-IT" sz="2200" dirty="0" err="1"/>
              <a:t>Cobis</a:t>
            </a:r>
            <a:r>
              <a:rPr lang="it-IT" sz="2200" dirty="0"/>
              <a:t> o superiore) al fine di trovare le soluzioni dei problemi attuali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200" dirty="0"/>
              <a:t>Velocizzare le autorizzazioni dell’ETS (e fare in modo che siano positive)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200" dirty="0"/>
              <a:t>Convincere l’ETS a autorizzare una versione semplificata della cave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200" dirty="0"/>
              <a:t>Permettere di effettuare nuove variazioni modificando l’interpretazione della regola presente nel bando </a:t>
            </a:r>
          </a:p>
          <a:p>
            <a:r>
              <a:rPr lang="it-IT" sz="2200" dirty="0"/>
              <a:t>e soprattutto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200" dirty="0"/>
              <a:t>Richiedere (e ottenere) una ulteriore proroga del progetto</a:t>
            </a:r>
            <a:endParaRPr lang="it-IT" sz="2200" dirty="0">
              <a:solidFill>
                <a:srgbClr val="FF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200" dirty="0">
              <a:solidFill>
                <a:srgbClr val="FF0000"/>
              </a:solidFill>
            </a:endParaRPr>
          </a:p>
          <a:p>
            <a:r>
              <a:rPr lang="it-IT" sz="2200" dirty="0">
                <a:solidFill>
                  <a:srgbClr val="FF0000"/>
                </a:solidFill>
              </a:rPr>
              <a:t>Prevista discussione con il DG </a:t>
            </a:r>
            <a:r>
              <a:rPr lang="it-IT" sz="2200" dirty="0" err="1">
                <a:solidFill>
                  <a:srgbClr val="FF0000"/>
                </a:solidFill>
              </a:rPr>
              <a:t>venerdi</a:t>
            </a:r>
            <a:r>
              <a:rPr lang="it-IT" sz="2200" dirty="0">
                <a:solidFill>
                  <a:srgbClr val="FF0000"/>
                </a:solidFill>
              </a:rPr>
              <a:t> 21. </a:t>
            </a:r>
          </a:p>
          <a:p>
            <a:r>
              <a:rPr lang="it-IT" sz="2200" dirty="0"/>
              <a:t>I problemi sono già stati discussi con il Presidente, </a:t>
            </a:r>
            <a:r>
              <a:rPr lang="it-IT" sz="2200" dirty="0" err="1"/>
              <a:t>dizponibile</a:t>
            </a:r>
            <a:r>
              <a:rPr lang="it-IT" sz="2200" dirty="0"/>
              <a:t> a intervenire se necessario</a:t>
            </a:r>
          </a:p>
          <a:p>
            <a:endParaRPr lang="it-IT" sz="2200" dirty="0"/>
          </a:p>
          <a:p>
            <a:r>
              <a:rPr lang="it-IT" sz="2200" dirty="0"/>
              <a:t>Anche gli altri PON, non solo INFN, hanno problematiche simili</a:t>
            </a:r>
          </a:p>
        </p:txBody>
      </p:sp>
    </p:spTree>
    <p:extLst>
      <p:ext uri="{BB962C8B-B14F-4D97-AF65-F5344CB8AC3E}">
        <p14:creationId xmlns:p14="http://schemas.microsoft.com/office/powerpoint/2010/main" val="2922548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6" y="3000602"/>
            <a:ext cx="9016722" cy="624579"/>
          </a:xfrm>
        </p:spPr>
        <p:txBody>
          <a:bodyPr>
            <a:normAutofit fontScale="90000"/>
          </a:bodyPr>
          <a:lstStyle/>
          <a:p>
            <a:r>
              <a:rPr lang="it-IT" dirty="0"/>
              <a:t>Stato delle Gare di Bari (CNR, INFN, UNIBA)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E2E157-1F6F-D240-8F90-CB4CC9C1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69759B-21F3-6940-84F6-61E8C74C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5207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dirty="0"/>
              <a:t>Riassunto Procedure – SAL 16 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graphicFrame>
        <p:nvGraphicFramePr>
          <p:cNvPr id="3" name="Tabella 5">
            <a:extLst>
              <a:ext uri="{FF2B5EF4-FFF2-40B4-BE49-F238E27FC236}">
                <a16:creationId xmlns:a16="http://schemas.microsoft.com/office/drawing/2014/main" id="{B5406CEC-0B84-5746-AEDE-8DEEBD5D4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416554"/>
              </p:ext>
            </p:extLst>
          </p:nvPr>
        </p:nvGraphicFramePr>
        <p:xfrm>
          <a:off x="1838021" y="1260840"/>
          <a:ext cx="8929914" cy="4624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702">
                  <a:extLst>
                    <a:ext uri="{9D8B030D-6E8A-4147-A177-3AD203B41FA5}">
                      <a16:colId xmlns:a16="http://schemas.microsoft.com/office/drawing/2014/main" val="149550144"/>
                    </a:ext>
                  </a:extLst>
                </a:gridCol>
                <a:gridCol w="1163937">
                  <a:extLst>
                    <a:ext uri="{9D8B030D-6E8A-4147-A177-3AD203B41FA5}">
                      <a16:colId xmlns:a16="http://schemas.microsoft.com/office/drawing/2014/main" val="3648270427"/>
                    </a:ext>
                  </a:extLst>
                </a:gridCol>
                <a:gridCol w="1427356">
                  <a:extLst>
                    <a:ext uri="{9D8B030D-6E8A-4147-A177-3AD203B41FA5}">
                      <a16:colId xmlns:a16="http://schemas.microsoft.com/office/drawing/2014/main" val="3811721888"/>
                    </a:ext>
                  </a:extLst>
                </a:gridCol>
                <a:gridCol w="1427356">
                  <a:extLst>
                    <a:ext uri="{9D8B030D-6E8A-4147-A177-3AD203B41FA5}">
                      <a16:colId xmlns:a16="http://schemas.microsoft.com/office/drawing/2014/main" val="2017753054"/>
                    </a:ext>
                  </a:extLst>
                </a:gridCol>
                <a:gridCol w="1271239">
                  <a:extLst>
                    <a:ext uri="{9D8B030D-6E8A-4147-A177-3AD203B41FA5}">
                      <a16:colId xmlns:a16="http://schemas.microsoft.com/office/drawing/2014/main" val="3379223645"/>
                    </a:ext>
                  </a:extLst>
                </a:gridCol>
                <a:gridCol w="1088622">
                  <a:extLst>
                    <a:ext uri="{9D8B030D-6E8A-4147-A177-3AD203B41FA5}">
                      <a16:colId xmlns:a16="http://schemas.microsoft.com/office/drawing/2014/main" val="1284796379"/>
                    </a:ext>
                  </a:extLst>
                </a:gridCol>
                <a:gridCol w="1275702">
                  <a:extLst>
                    <a:ext uri="{9D8B030D-6E8A-4147-A177-3AD203B41FA5}">
                      <a16:colId xmlns:a16="http://schemas.microsoft.com/office/drawing/2014/main" val="14459757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# beni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# beni rendicontati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# beni    installati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# beni aggiudicati o acquistati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# procedure in corso 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# procedure in preparazione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565075"/>
                  </a:ext>
                </a:extLst>
              </a:tr>
              <a:tr h="326761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totale</a:t>
                      </a:r>
                    </a:p>
                  </a:txBody>
                  <a:tcPr>
                    <a:solidFill>
                      <a:schemeClr val="bg1">
                        <a:lumMod val="75000"/>
                        <a:alpha val="5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FF0000"/>
                          </a:solidFill>
                        </a:rPr>
                        <a:t>73</a:t>
                      </a:r>
                    </a:p>
                  </a:txBody>
                  <a:tcPr>
                    <a:solidFill>
                      <a:srgbClr val="FFFF0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FF0000"/>
                          </a:solidFill>
                        </a:rPr>
                        <a:t>27</a:t>
                      </a:r>
                    </a:p>
                  </a:txBody>
                  <a:tcPr>
                    <a:solidFill>
                      <a:srgbClr val="FFFF0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FF0000"/>
                          </a:solidFill>
                        </a:rPr>
                        <a:t>22 </a:t>
                      </a:r>
                    </a:p>
                  </a:txBody>
                  <a:tcPr>
                    <a:solidFill>
                      <a:srgbClr val="FFFF0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FF0000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rgbClr val="FFFF0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rgbClr val="FFFF0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FF0000">
                        <a:alpha val="5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98301"/>
                  </a:ext>
                </a:extLst>
              </a:tr>
              <a:tr h="0">
                <a:tc gridSpan="7">
                  <a:txBody>
                    <a:bodyPr/>
                    <a:lstStyle/>
                    <a:p>
                      <a:pPr algn="ctr"/>
                      <a:endParaRPr lang="it-IT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5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>
                        <a:alpha val="59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>
                        <a:alpha val="59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>
                        <a:alpha val="59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>
                        <a:alpha val="59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>
                        <a:alpha val="59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>
                        <a:alpha val="5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045347"/>
                  </a:ext>
                </a:extLst>
              </a:tr>
              <a:tr h="221533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INFN-BA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12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highlight>
                          <a:srgbClr val="FF0000"/>
                        </a:highlight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542249"/>
                  </a:ext>
                </a:extLst>
              </a:tr>
              <a:tr h="286847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INFN-CT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highlight>
                            <a:srgbClr val="FF0000"/>
                          </a:highlight>
                        </a:rPr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479345"/>
                  </a:ext>
                </a:extLst>
              </a:tr>
              <a:tr h="25419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INFN-LNF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highlight>
                          <a:srgbClr val="FF0000"/>
                        </a:highlight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453543"/>
                  </a:ext>
                </a:extLst>
              </a:tr>
              <a:tr h="297733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INFN-NA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highlight>
                          <a:srgbClr val="FF0000"/>
                        </a:highlight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135378"/>
                  </a:ext>
                </a:extLst>
              </a:tr>
              <a:tr h="265075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UNIBA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8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7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highlight>
                          <a:srgbClr val="FF0000"/>
                        </a:highlight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742142"/>
                  </a:ext>
                </a:extLst>
              </a:tr>
              <a:tr h="297733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UNINA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highlight>
                          <a:srgbClr val="FF0000"/>
                        </a:highlight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513238"/>
                  </a:ext>
                </a:extLst>
              </a:tr>
              <a:tr h="25419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CNR IREA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 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highlight>
                          <a:srgbClr val="FF0000"/>
                        </a:highlight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701345"/>
                  </a:ext>
                </a:extLst>
              </a:tr>
              <a:tr h="243304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CNR ISASI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highlight>
                          <a:srgbClr val="FF0000"/>
                        </a:highlight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577625"/>
                  </a:ext>
                </a:extLst>
              </a:tr>
              <a:tr h="265075">
                <a:tc>
                  <a:txBody>
                    <a:bodyPr/>
                    <a:lstStyle/>
                    <a:p>
                      <a:pPr algn="ctr"/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CNR</a:t>
                      </a:r>
                      <a:r>
                        <a:rPr lang="it-IT" sz="1400" dirty="0"/>
                        <a:t> SPIN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highlight>
                          <a:srgbClr val="FF0000"/>
                        </a:highlight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640452"/>
                  </a:ext>
                </a:extLst>
              </a:tr>
              <a:tr h="275961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INAF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highlight>
                          <a:srgbClr val="FF0000"/>
                        </a:highlight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706777"/>
                  </a:ext>
                </a:extLst>
              </a:tr>
              <a:tr h="221533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INGV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highlight>
                          <a:srgbClr val="FF0000"/>
                        </a:highlight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555251"/>
                  </a:ext>
                </a:extLst>
              </a:tr>
            </a:tbl>
          </a:graphicData>
        </a:graphic>
      </p:graphicFrame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E2E157-1F6F-D240-8F90-CB4CC9C1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69759B-21F3-6940-84F6-61E8C74C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9495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dirty="0"/>
              <a:t>Acquisti rendicontati BA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Riunione IBiSCo BA - 17/01/22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D4CD682E-DDCC-9E4A-AD20-EDF69D114E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970579"/>
              </p:ext>
            </p:extLst>
          </p:nvPr>
        </p:nvGraphicFramePr>
        <p:xfrm>
          <a:off x="265043" y="1572254"/>
          <a:ext cx="11787105" cy="2523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152">
                  <a:extLst>
                    <a:ext uri="{9D8B030D-6E8A-4147-A177-3AD203B41FA5}">
                      <a16:colId xmlns:a16="http://schemas.microsoft.com/office/drawing/2014/main" val="2772967881"/>
                    </a:ext>
                  </a:extLst>
                </a:gridCol>
                <a:gridCol w="1744015">
                  <a:extLst>
                    <a:ext uri="{9D8B030D-6E8A-4147-A177-3AD203B41FA5}">
                      <a16:colId xmlns:a16="http://schemas.microsoft.com/office/drawing/2014/main" val="877042304"/>
                    </a:ext>
                  </a:extLst>
                </a:gridCol>
                <a:gridCol w="1035918">
                  <a:extLst>
                    <a:ext uri="{9D8B030D-6E8A-4147-A177-3AD203B41FA5}">
                      <a16:colId xmlns:a16="http://schemas.microsoft.com/office/drawing/2014/main" val="2033062817"/>
                    </a:ext>
                  </a:extLst>
                </a:gridCol>
                <a:gridCol w="983115">
                  <a:extLst>
                    <a:ext uri="{9D8B030D-6E8A-4147-A177-3AD203B41FA5}">
                      <a16:colId xmlns:a16="http://schemas.microsoft.com/office/drawing/2014/main" val="3040548163"/>
                    </a:ext>
                  </a:extLst>
                </a:gridCol>
                <a:gridCol w="1298714">
                  <a:extLst>
                    <a:ext uri="{9D8B030D-6E8A-4147-A177-3AD203B41FA5}">
                      <a16:colId xmlns:a16="http://schemas.microsoft.com/office/drawing/2014/main" val="4252963647"/>
                    </a:ext>
                  </a:extLst>
                </a:gridCol>
                <a:gridCol w="1166191">
                  <a:extLst>
                    <a:ext uri="{9D8B030D-6E8A-4147-A177-3AD203B41FA5}">
                      <a16:colId xmlns:a16="http://schemas.microsoft.com/office/drawing/2014/main" val="3136778159"/>
                    </a:ext>
                  </a:extLst>
                </a:gridCol>
                <a:gridCol w="1563756">
                  <a:extLst>
                    <a:ext uri="{9D8B030D-6E8A-4147-A177-3AD203B41FA5}">
                      <a16:colId xmlns:a16="http://schemas.microsoft.com/office/drawing/2014/main" val="3332163844"/>
                    </a:ext>
                  </a:extLst>
                </a:gridCol>
                <a:gridCol w="1258957">
                  <a:extLst>
                    <a:ext uri="{9D8B030D-6E8A-4147-A177-3AD203B41FA5}">
                      <a16:colId xmlns:a16="http://schemas.microsoft.com/office/drawing/2014/main" val="2682587171"/>
                    </a:ext>
                  </a:extLst>
                </a:gridCol>
                <a:gridCol w="561088">
                  <a:extLst>
                    <a:ext uri="{9D8B030D-6E8A-4147-A177-3AD203B41FA5}">
                      <a16:colId xmlns:a16="http://schemas.microsoft.com/office/drawing/2014/main" val="4288118281"/>
                    </a:ext>
                  </a:extLst>
                </a:gridCol>
                <a:gridCol w="829391">
                  <a:extLst>
                    <a:ext uri="{9D8B030D-6E8A-4147-A177-3AD203B41FA5}">
                      <a16:colId xmlns:a16="http://schemas.microsoft.com/office/drawing/2014/main" val="1199532292"/>
                    </a:ext>
                  </a:extLst>
                </a:gridCol>
                <a:gridCol w="841808">
                  <a:extLst>
                    <a:ext uri="{9D8B030D-6E8A-4147-A177-3AD203B41FA5}">
                      <a16:colId xmlns:a16="http://schemas.microsoft.com/office/drawing/2014/main" val="604704159"/>
                    </a:ext>
                  </a:extLst>
                </a:gridCol>
              </a:tblGrid>
              <a:tr h="66953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Bene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Procedura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Tipo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Somma assentita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Somma Variata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Importo aggiudicato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/>
                        <a:t>Diff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Giudizio ETS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Giudizio UNICO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6325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BA-02-CAL-INFN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/>
                        <a:t>consip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Server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96.620,00 €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92.250,00 €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92.241,76 €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- 8,24 €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8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FF0000"/>
                          </a:solidFill>
                        </a:rPr>
                        <a:t>OK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FF0000"/>
                          </a:solidFill>
                        </a:rPr>
                        <a:t>OK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477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BA-14-NET-INFN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/>
                        <a:t>RdO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Switch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28.7060,00 €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26.700,00 €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25.803,00 €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- 897,00 €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8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FF0000"/>
                          </a:solidFill>
                        </a:rPr>
                        <a:t>OK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FF0000"/>
                          </a:solidFill>
                        </a:rPr>
                        <a:t>OK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114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BA-03-IMP-INFN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diretto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Rack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35.140,00 €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 36.200,00 €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36.135,18 €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- 64,82 </a:t>
                      </a: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12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FF0000"/>
                          </a:solidFill>
                        </a:rPr>
                        <a:t>OK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FF0000"/>
                          </a:solidFill>
                        </a:rPr>
                        <a:t>OK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449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BA-04-IMP-INFN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diretto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400" dirty="0"/>
                        <a:t>PDU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21.840,00 €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22.950,00 €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22.082,00 €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- 868,00 </a:t>
                      </a: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12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FF0000"/>
                          </a:solidFill>
                        </a:rPr>
                        <a:t>OK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FF0000"/>
                          </a:solidFill>
                        </a:rPr>
                        <a:t>OK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753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BA-12-STO-INFN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/>
                        <a:t>Consip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/>
                        <a:t>Metadata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35.140,00 €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 46.050,00 €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46.026,28 €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- 26,72 </a:t>
                      </a: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13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rgbClr val="FF0000"/>
                          </a:solidFill>
                        </a:rPr>
                        <a:t>OK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173279"/>
                  </a:ext>
                </a:extLst>
              </a:tr>
            </a:tbl>
          </a:graphicData>
        </a:graphic>
      </p:graphicFrame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472E4F5-D974-FA4D-845B-15CD36C0A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CB5D40-889C-E640-92AC-901C83D09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2487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28568</TotalTime>
  <Words>1644</Words>
  <Application>Microsoft Macintosh PowerPoint</Application>
  <PresentationFormat>Widescreen</PresentationFormat>
  <Paragraphs>507</Paragraphs>
  <Slides>20</Slides>
  <Notes>19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Tema di Office</vt:lpstr>
      <vt:lpstr>I.Bi.S.Co. Stato gare BA </vt:lpstr>
      <vt:lpstr>Problemi tempistica gare</vt:lpstr>
      <vt:lpstr>Tempistica gare</vt:lpstr>
      <vt:lpstr>Problemi Variazioni </vt:lpstr>
      <vt:lpstr>Problemi per ritardi ETS</vt:lpstr>
      <vt:lpstr>Risoluzione dei problemi</vt:lpstr>
      <vt:lpstr>Stato delle Gare di Bari (CNR, INFN, UNIBA)</vt:lpstr>
      <vt:lpstr>Riassunto Procedure – SAL 16 </vt:lpstr>
      <vt:lpstr>Acquisti rendicontati BA</vt:lpstr>
      <vt:lpstr>Procedure con contratto BA </vt:lpstr>
      <vt:lpstr>Procedure con contratto BA</vt:lpstr>
      <vt:lpstr>Procedure aggiudicate definitivamente BA </vt:lpstr>
      <vt:lpstr>Procedure aggiudicate provvisoriamente BA </vt:lpstr>
      <vt:lpstr>Procedure in corso BA </vt:lpstr>
      <vt:lpstr>Elenco documenti necessari per la rendicontazione</vt:lpstr>
      <vt:lpstr>Documentazione mancante rendicontazione</vt:lpstr>
      <vt:lpstr>Documentazione mancante rendicontazione</vt:lpstr>
      <vt:lpstr>Documentazione mancante rendicontazione</vt:lpstr>
      <vt:lpstr>Documentazione mancante rendicontazione</vt:lpstr>
      <vt:lpstr>Documentazione mancante rendicontazione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Ibisco per le CSN e organizzazione gare </dc:title>
  <dc:creator>Utente di Microsoft Office</dc:creator>
  <cp:lastModifiedBy>Gianpaolo Carlino</cp:lastModifiedBy>
  <cp:revision>776</cp:revision>
  <cp:lastPrinted>2021-04-13T21:20:59Z</cp:lastPrinted>
  <dcterms:created xsi:type="dcterms:W3CDTF">2018-10-22T13:38:33Z</dcterms:created>
  <dcterms:modified xsi:type="dcterms:W3CDTF">2022-01-16T18:33:53Z</dcterms:modified>
</cp:coreProperties>
</file>