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EBFD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F97FD9-86E5-41C1-8233-EA50B0F7C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154F548-FEC7-42CA-BC74-09B139A09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4DF212-3EE5-43A7-B0DA-16EF8B4C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EE3C4D-8952-4A58-9667-C91348160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039F76-6615-4300-A1DA-38D70EE1F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36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7BD314-D3C6-4EE1-B199-6124E2F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53FB722-D83D-4FE6-AC83-ED1BEBD3A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085FD6-B7B3-4AE2-8E90-34864B4F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CB15EE-55ED-4A17-AB16-BF8F0C20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483849-74B8-46C0-8CA1-37D924B9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86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67CD59-F31C-4B18-99CA-06D4150A7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1F4AFA6-0881-4DEC-BD5A-A80592B0C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D912A8-579F-41C9-9592-521AD94A8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3081F2-DCEC-4599-81B9-899AF5E4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95237D-42D3-4B21-A2C5-D85BDE3F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22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F7D149-8CC7-4236-93D8-1CEFB54A9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51155B-290B-4A20-B68C-106CCA0FA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E66AEC-230A-4444-A772-4D7D228BD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5B5FD0-91EC-4D2A-8F3D-687378E5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477306-7266-4C44-B73B-CC81F6F98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92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219BED-D317-4D2A-ABD5-CF3E946C3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B3FF93-F172-4051-962F-66415875B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B424F4-BC19-4959-8BC8-9C4A50B8D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0B0DEB-C2DF-4D07-A3D9-9554C1634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EC0072-2B85-454C-86BD-31186E8A7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75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780327-7307-4DD4-897B-1E338CA5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F1B8E1-1B5F-44FC-8075-35FAFE8AF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905A8BF-6C60-4B8A-8596-50BB3193C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BD2B89-65A3-4702-83B5-C9EA0415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86152F1-0753-4A75-90A8-F773178E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88F094-7548-41F7-99BA-4B31BBC90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49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712911-59F4-4E5C-9B55-DF74B7690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C3CAB8-3700-4D8F-AF41-6BEC29555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DFF6B72-DDEB-4F9A-A89E-5E5ECF08C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FA07E40-5E4C-426A-882F-AF66B4C37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A9B7640-85E6-4A64-A93B-5180AAA60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71D524C-A3D5-49A2-8EE6-2D08FAB24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252BF75-E7CB-40E0-81EB-6F69EC6F8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3E778DF-5CC3-4170-9D04-160F1E22B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39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6D0571-CE81-437E-A77F-570962AB8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9C7495B-7C46-453A-8268-A6814836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3AFBAAA-5044-4491-85E2-2D6EEA1F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7863B54-9082-4092-8036-1784769D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75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901C54D-EDCB-47FC-BD42-31E618AB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00D7CE0-CB24-4142-AC20-11D95451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CD148EB-9532-4FB9-BC0C-5BED2FB70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791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97B2A9-0754-4F88-BE8B-E4C353D4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7D97D-C917-40A3-9B86-EDC139A24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1FDCB1-A70B-49B1-923D-366B0D439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A08001-F60F-47F0-A0BC-C54809B85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8082162-4B21-40CF-981F-0B59F40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80403-2103-4ACE-ADDA-16B584B5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19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ED7331-60AB-441E-B027-ABCDB5C3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2749F7D-7CBA-4750-9575-F3BA7E10F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7636654-A3A9-4E27-BBF5-2D3B9E3F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872A15C-3608-4BFB-A850-C2DFC61F7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B7CAB3-85D1-41F9-9103-F1B32592B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EAB546-1980-4A50-B114-96D3B9C49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13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F8CA694-50E1-417C-B608-20A86F88E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EFDAEF-9FC6-4BB7-AE9B-43B24F1CD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A4DD33-3233-4E68-8EFF-728820E4E4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7EC9E-C06B-45F1-8984-42D2AF627ADE}" type="datetimeFigureOut">
              <a:rPr lang="zh-CN" altLang="en-US" smtClean="0"/>
              <a:t>2022/1/24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925AB1-0072-432B-9666-8CA1CFB5C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16A057-A98D-4B58-A7A9-3126F486F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29B3-BB2E-4CB3-819D-CF19E260E6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54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6BFE8C-5C91-4282-85D2-118884061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TCAD simulation with charge injection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E895D51-B654-4BCB-BAB2-D2169C6CDF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Rui </a:t>
            </a:r>
            <a:r>
              <a:rPr lang="en-US" altLang="zh-CN" dirty="0" err="1"/>
              <a:t>Qiao</a:t>
            </a:r>
            <a:r>
              <a:rPr lang="en-US" altLang="zh-CN" dirty="0"/>
              <a:t>; </a:t>
            </a:r>
            <a:r>
              <a:rPr lang="en-US" altLang="zh-CN" dirty="0" err="1"/>
              <a:t>WenXi</a:t>
            </a:r>
            <a:r>
              <a:rPr lang="en-US" altLang="zh-CN" dirty="0"/>
              <a:t> Peng; </a:t>
            </a:r>
            <a:r>
              <a:rPr lang="en-US" altLang="zh-CN" dirty="0" err="1"/>
              <a:t>Ke</a:t>
            </a:r>
            <a:r>
              <a:rPr lang="en-US" altLang="zh-CN" dirty="0"/>
              <a:t> Gong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5919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B774F3-75D9-4E38-BFA5-B6049BB8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7857BB-AB73-466A-8DE0-CDC158FF6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TCAD simulate charge injection, and the transient current of different electrodes.</a:t>
            </a:r>
          </a:p>
          <a:p>
            <a:r>
              <a:rPr lang="en-US" altLang="zh-CN" dirty="0"/>
              <a:t>There are </a:t>
            </a:r>
            <a:r>
              <a:rPr lang="en-US" altLang="zh-CN" dirty="0">
                <a:solidFill>
                  <a:srgbClr val="0070C0"/>
                </a:solidFill>
              </a:rPr>
              <a:t>three</a:t>
            </a:r>
            <a:r>
              <a:rPr lang="en-US" altLang="zh-CN" dirty="0"/>
              <a:t> periods in the transient current, corresponding to the drifting of electrons, holes and after drifting. The hit ac strip has a </a:t>
            </a:r>
            <a:r>
              <a:rPr lang="en-US" altLang="zh-CN" b="1" dirty="0">
                <a:solidFill>
                  <a:srgbClr val="FF0000"/>
                </a:solidFill>
              </a:rPr>
              <a:t>negative</a:t>
            </a:r>
            <a:r>
              <a:rPr lang="en-US" altLang="zh-CN" dirty="0"/>
              <a:t> current int </a:t>
            </a:r>
            <a:r>
              <a:rPr lang="en-US" altLang="zh-CN" b="1" dirty="0">
                <a:solidFill>
                  <a:srgbClr val="FF0000"/>
                </a:solidFill>
              </a:rPr>
              <a:t>P#3</a:t>
            </a:r>
            <a:r>
              <a:rPr lang="en-US" altLang="zh-CN" dirty="0"/>
              <a:t> , while the not hit ac strip has a </a:t>
            </a:r>
            <a:r>
              <a:rPr lang="en-US" altLang="zh-CN" b="1" dirty="0">
                <a:solidFill>
                  <a:srgbClr val="FF0000"/>
                </a:solidFill>
              </a:rPr>
              <a:t>negative</a:t>
            </a:r>
            <a:r>
              <a:rPr lang="en-US" altLang="zh-CN" dirty="0"/>
              <a:t> current int </a:t>
            </a:r>
            <a:r>
              <a:rPr lang="en-US" altLang="zh-CN" b="1" dirty="0">
                <a:solidFill>
                  <a:srgbClr val="FF0000"/>
                </a:solidFill>
              </a:rPr>
              <a:t>P#2</a:t>
            </a:r>
            <a:r>
              <a:rPr lang="en-US" altLang="zh-CN" dirty="0"/>
              <a:t>. </a:t>
            </a:r>
          </a:p>
          <a:p>
            <a:r>
              <a:rPr lang="en-US" altLang="zh-CN" dirty="0"/>
              <a:t>The TCAD charge injection shows a different diagram compared to capacitor networks. The charge sharing ratio is </a:t>
            </a:r>
            <a:r>
              <a:rPr lang="en-US" altLang="zh-CN" b="1" dirty="0">
                <a:solidFill>
                  <a:srgbClr val="FF0000"/>
                </a:solidFill>
              </a:rPr>
              <a:t>negative</a:t>
            </a:r>
            <a:r>
              <a:rPr lang="en-US" altLang="zh-CN" dirty="0"/>
              <a:t>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46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CB2317-8A5A-4E23-9502-B4DD665F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D50179-DD3D-46EB-9332-C60C24626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571346"/>
          </a:xfrm>
        </p:spPr>
        <p:txBody>
          <a:bodyPr/>
          <a:lstStyle/>
          <a:p>
            <a:r>
              <a:rPr lang="en-US" altLang="zh-CN" dirty="0"/>
              <a:t>Charge sharing study for DAMPE sensor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AE122B1-4AF3-4EFD-A320-EB71EB3EF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956708"/>
              </p:ext>
            </p:extLst>
          </p:nvPr>
        </p:nvGraphicFramePr>
        <p:xfrm>
          <a:off x="1250763" y="2646120"/>
          <a:ext cx="9535606" cy="349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7803">
                  <a:extLst>
                    <a:ext uri="{9D8B030D-6E8A-4147-A177-3AD203B41FA5}">
                      <a16:colId xmlns:a16="http://schemas.microsoft.com/office/drawing/2014/main" val="1203229707"/>
                    </a:ext>
                  </a:extLst>
                </a:gridCol>
                <a:gridCol w="4767803">
                  <a:extLst>
                    <a:ext uri="{9D8B030D-6E8A-4147-A177-3AD203B41FA5}">
                      <a16:colId xmlns:a16="http://schemas.microsoft.com/office/drawing/2014/main" val="825676306"/>
                    </a:ext>
                  </a:extLst>
                </a:gridCol>
              </a:tblGrid>
              <a:tr h="61076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Method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Charge sharing ratio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4158450"/>
                  </a:ext>
                </a:extLst>
              </a:tr>
              <a:tr h="6107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In-orbit calibration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~0.5%</a:t>
                      </a:r>
                      <a:endParaRPr lang="zh-CN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7379257"/>
                  </a:ext>
                </a:extLst>
              </a:tr>
              <a:tr h="10541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TCAD capacitance simulation</a:t>
                      </a:r>
                    </a:p>
                    <a:p>
                      <a:pPr algn="ctr"/>
                      <a:r>
                        <a:rPr lang="en-US" altLang="zh-CN" sz="2400" dirty="0"/>
                        <a:t>&amp; SPICE network simulation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0.28%</a:t>
                      </a:r>
                      <a:endParaRPr lang="zh-CN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7368818"/>
                  </a:ext>
                </a:extLst>
              </a:tr>
              <a:tr h="6107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Analytic calculation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0.37%</a:t>
                      </a:r>
                      <a:endParaRPr lang="zh-CN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4928052"/>
                  </a:ext>
                </a:extLst>
              </a:tr>
              <a:tr h="6107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TCAD charge injection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FF0000"/>
                          </a:solidFill>
                        </a:rPr>
                        <a:t>???</a:t>
                      </a:r>
                      <a:endParaRPr lang="zh-CN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1819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17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1A00FD-A0E5-4711-8FE6-C35D19341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Specification of sensor simulation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5615BB53-2142-4A99-AB3A-13972C2C84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660307"/>
              </p:ext>
            </p:extLst>
          </p:nvPr>
        </p:nvGraphicFramePr>
        <p:xfrm>
          <a:off x="838200" y="1825625"/>
          <a:ext cx="10515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95507135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83048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854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Thickness</a:t>
                      </a:r>
                    </a:p>
                    <a:p>
                      <a:pPr algn="ctr"/>
                      <a:r>
                        <a:rPr lang="en-US" altLang="zh-CN" dirty="0"/>
                        <a:t>Implant pitch</a:t>
                      </a:r>
                    </a:p>
                    <a:p>
                      <a:pPr algn="ctr"/>
                      <a:r>
                        <a:rPr lang="en-US" altLang="zh-CN" dirty="0"/>
                        <a:t>Readout pitch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320 um</a:t>
                      </a:r>
                    </a:p>
                    <a:p>
                      <a:pPr algn="ctr"/>
                      <a:r>
                        <a:rPr lang="en-US" altLang="zh-CN" dirty="0"/>
                        <a:t>121 um</a:t>
                      </a:r>
                    </a:p>
                    <a:p>
                      <a:pPr algn="ctr"/>
                      <a:r>
                        <a:rPr lang="en-US" altLang="zh-CN" dirty="0"/>
                        <a:t>242 um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119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Bias resistance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40 </a:t>
                      </a:r>
                      <a:r>
                        <a:rPr lang="en-US" altLang="zh-CN" dirty="0" err="1"/>
                        <a:t>Mohm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163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Bias voltage</a:t>
                      </a:r>
                    </a:p>
                    <a:p>
                      <a:pPr algn="ctr"/>
                      <a:r>
                        <a:rPr lang="en-US" altLang="zh-CN" dirty="0"/>
                        <a:t>Depletion voltage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80 V</a:t>
                      </a:r>
                    </a:p>
                    <a:p>
                      <a:pPr algn="ctr"/>
                      <a:r>
                        <a:rPr lang="en-US" altLang="zh-CN" dirty="0"/>
                        <a:t>50 V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1705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Width</a:t>
                      </a:r>
                    </a:p>
                    <a:p>
                      <a:pPr algn="ctr"/>
                      <a:r>
                        <a:rPr lang="en-US" altLang="zh-CN" dirty="0"/>
                        <a:t>Num of implant pitch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Num of readout pitch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Length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605 um</a:t>
                      </a:r>
                    </a:p>
                    <a:p>
                      <a:pPr algn="ctr"/>
                      <a:r>
                        <a:rPr lang="en-US" altLang="zh-CN" dirty="0"/>
                        <a:t>5</a:t>
                      </a:r>
                    </a:p>
                    <a:p>
                      <a:pPr algn="ctr"/>
                      <a:r>
                        <a:rPr lang="en-US" altLang="zh-CN" dirty="0"/>
                        <a:t>3</a:t>
                      </a:r>
                    </a:p>
                    <a:p>
                      <a:pPr algn="ctr"/>
                      <a:r>
                        <a:rPr lang="en-US" altLang="zh-CN" dirty="0"/>
                        <a:t>1 um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9816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Bulk concentration</a:t>
                      </a:r>
                    </a:p>
                    <a:p>
                      <a:pPr algn="ctr"/>
                      <a:r>
                        <a:rPr lang="en-US" altLang="zh-CN" dirty="0"/>
                        <a:t>Implant concentration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6.5e11 cm</a:t>
                      </a:r>
                      <a:r>
                        <a:rPr lang="en-US" altLang="zh-CN" baseline="30000" dirty="0"/>
                        <a:t>-3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1e19 cm</a:t>
                      </a:r>
                      <a:r>
                        <a:rPr lang="en-US" altLang="zh-CN" baseline="30000" dirty="0"/>
                        <a:t>-3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25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67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D32C9B-5E07-4454-AE95-D5509B62D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771858"/>
          </a:xfrm>
        </p:spPr>
        <p:txBody>
          <a:bodyPr/>
          <a:lstStyle/>
          <a:p>
            <a:r>
              <a:rPr lang="en-US" altLang="zh-CN" dirty="0"/>
              <a:t>Before charge injection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7E220AF-66E9-4B94-8CF8-24A9DBED4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091953"/>
            <a:ext cx="5760000" cy="4320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A7378BA-5315-424F-90AD-D5C26B055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000" y="1091953"/>
            <a:ext cx="5760000" cy="4320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4ED336D-7677-4A74-B3DB-00ED1ABBFFB6}"/>
              </a:ext>
            </a:extLst>
          </p:cNvPr>
          <p:cNvSpPr txBox="1"/>
          <p:nvPr/>
        </p:nvSpPr>
        <p:spPr>
          <a:xfrm>
            <a:off x="1870229" y="2637086"/>
            <a:ext cx="23150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/>
              <a:t>Potential</a:t>
            </a:r>
            <a:endParaRPr lang="zh-CN" altLang="en-US" sz="4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11777B2-DD8E-4504-B675-DE407BB0A5F3}"/>
              </a:ext>
            </a:extLst>
          </p:cNvPr>
          <p:cNvSpPr txBox="1"/>
          <p:nvPr/>
        </p:nvSpPr>
        <p:spPr>
          <a:xfrm>
            <a:off x="8142131" y="2733390"/>
            <a:ext cx="2912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/>
              <a:t>Electric Field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381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02AB8A-76F8-430A-9103-DCC67642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16246"/>
          </a:xfrm>
        </p:spPr>
        <p:txBody>
          <a:bodyPr/>
          <a:lstStyle/>
          <a:p>
            <a:r>
              <a:rPr lang="en-US" altLang="zh-CN" dirty="0"/>
              <a:t>Charge injection: the drift of electrons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A8B821F-F0AF-4D79-BF53-4019A9507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31" y="766908"/>
            <a:ext cx="11514338" cy="609109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16073D9-90A4-45FF-9C73-AD06C2A8BF10}"/>
              </a:ext>
            </a:extLst>
          </p:cNvPr>
          <p:cNvSpPr txBox="1"/>
          <p:nvPr/>
        </p:nvSpPr>
        <p:spPr>
          <a:xfrm>
            <a:off x="1917577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1ns</a:t>
            </a:r>
            <a:endParaRPr lang="zh-CN" altLang="en-US" sz="36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5BA09B5-C746-4394-98F2-5EF1482896E1}"/>
              </a:ext>
            </a:extLst>
          </p:cNvPr>
          <p:cNvSpPr txBox="1"/>
          <p:nvPr/>
        </p:nvSpPr>
        <p:spPr>
          <a:xfrm>
            <a:off x="4900474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3ns</a:t>
            </a:r>
            <a:endParaRPr lang="zh-CN" altLang="en-US" sz="3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FC4DCFE-5E13-4DF5-A162-D32098C650B2}"/>
              </a:ext>
            </a:extLst>
          </p:cNvPr>
          <p:cNvSpPr txBox="1"/>
          <p:nvPr/>
        </p:nvSpPr>
        <p:spPr>
          <a:xfrm>
            <a:off x="7794595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5ns</a:t>
            </a:r>
            <a:endParaRPr lang="zh-CN" altLang="en-US" sz="36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1BEA825-7C82-4390-A39B-134BF6AB82C0}"/>
              </a:ext>
            </a:extLst>
          </p:cNvPr>
          <p:cNvSpPr txBox="1"/>
          <p:nvPr/>
        </p:nvSpPr>
        <p:spPr>
          <a:xfrm>
            <a:off x="10502285" y="1908699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10ns</a:t>
            </a:r>
            <a:endParaRPr lang="zh-CN" altLang="en-US" sz="36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3D64E6C-CE38-4384-B7B8-742F0E5BCD52}"/>
              </a:ext>
            </a:extLst>
          </p:cNvPr>
          <p:cNvSpPr txBox="1"/>
          <p:nvPr/>
        </p:nvSpPr>
        <p:spPr>
          <a:xfrm>
            <a:off x="1361174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20ns</a:t>
            </a:r>
            <a:endParaRPr lang="zh-CN" altLang="en-US" sz="36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E34B65C-989E-42BA-A587-7BDD49E54DF2}"/>
              </a:ext>
            </a:extLst>
          </p:cNvPr>
          <p:cNvSpPr txBox="1"/>
          <p:nvPr/>
        </p:nvSpPr>
        <p:spPr>
          <a:xfrm>
            <a:off x="4344071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30ns</a:t>
            </a:r>
            <a:endParaRPr lang="zh-CN" altLang="en-US" sz="36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BAA4A72-1C4E-4CCA-9A03-FEB640C54221}"/>
              </a:ext>
            </a:extLst>
          </p:cNvPr>
          <p:cNvSpPr txBox="1"/>
          <p:nvPr/>
        </p:nvSpPr>
        <p:spPr>
          <a:xfrm>
            <a:off x="7238192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50ns</a:t>
            </a:r>
            <a:endParaRPr lang="zh-CN" altLang="en-US" sz="36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2F51D36-4493-4403-B7FA-9D89E85861EE}"/>
              </a:ext>
            </a:extLst>
          </p:cNvPr>
          <p:cNvSpPr txBox="1"/>
          <p:nvPr/>
        </p:nvSpPr>
        <p:spPr>
          <a:xfrm>
            <a:off x="10132313" y="4998127"/>
            <a:ext cx="135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100ns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1657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203EA45-E78E-4215-A2BB-73971BFC1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00" y="747361"/>
            <a:ext cx="11512800" cy="611063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802AB8A-76F8-430A-9103-DCC67642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16246"/>
          </a:xfrm>
        </p:spPr>
        <p:txBody>
          <a:bodyPr/>
          <a:lstStyle/>
          <a:p>
            <a:r>
              <a:rPr lang="en-US" altLang="zh-CN" dirty="0"/>
              <a:t>Charge injection: the drift of holes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16073D9-90A4-45FF-9C73-AD06C2A8BF10}"/>
              </a:ext>
            </a:extLst>
          </p:cNvPr>
          <p:cNvSpPr txBox="1"/>
          <p:nvPr/>
        </p:nvSpPr>
        <p:spPr>
          <a:xfrm>
            <a:off x="1917577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1ns</a:t>
            </a:r>
            <a:endParaRPr lang="zh-CN" altLang="en-US" sz="36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5BA09B5-C746-4394-98F2-5EF1482896E1}"/>
              </a:ext>
            </a:extLst>
          </p:cNvPr>
          <p:cNvSpPr txBox="1"/>
          <p:nvPr/>
        </p:nvSpPr>
        <p:spPr>
          <a:xfrm>
            <a:off x="4900474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3ns</a:t>
            </a:r>
            <a:endParaRPr lang="zh-CN" altLang="en-US" sz="3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FC4DCFE-5E13-4DF5-A162-D32098C650B2}"/>
              </a:ext>
            </a:extLst>
          </p:cNvPr>
          <p:cNvSpPr txBox="1"/>
          <p:nvPr/>
        </p:nvSpPr>
        <p:spPr>
          <a:xfrm>
            <a:off x="7794595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5ns</a:t>
            </a:r>
            <a:endParaRPr lang="zh-CN" altLang="en-US" sz="36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1BEA825-7C82-4390-A39B-134BF6AB82C0}"/>
              </a:ext>
            </a:extLst>
          </p:cNvPr>
          <p:cNvSpPr txBox="1"/>
          <p:nvPr/>
        </p:nvSpPr>
        <p:spPr>
          <a:xfrm>
            <a:off x="10502285" y="1908699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10ns</a:t>
            </a:r>
            <a:endParaRPr lang="zh-CN" altLang="en-US" sz="36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3D64E6C-CE38-4384-B7B8-742F0E5BCD52}"/>
              </a:ext>
            </a:extLst>
          </p:cNvPr>
          <p:cNvSpPr txBox="1"/>
          <p:nvPr/>
        </p:nvSpPr>
        <p:spPr>
          <a:xfrm>
            <a:off x="1361174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20ns</a:t>
            </a:r>
            <a:endParaRPr lang="zh-CN" altLang="en-US" sz="36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E34B65C-989E-42BA-A587-7BDD49E54DF2}"/>
              </a:ext>
            </a:extLst>
          </p:cNvPr>
          <p:cNvSpPr txBox="1"/>
          <p:nvPr/>
        </p:nvSpPr>
        <p:spPr>
          <a:xfrm>
            <a:off x="4344071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30ns</a:t>
            </a:r>
            <a:endParaRPr lang="zh-CN" altLang="en-US" sz="36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BAA4A72-1C4E-4CCA-9A03-FEB640C54221}"/>
              </a:ext>
            </a:extLst>
          </p:cNvPr>
          <p:cNvSpPr txBox="1"/>
          <p:nvPr/>
        </p:nvSpPr>
        <p:spPr>
          <a:xfrm>
            <a:off x="7238192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50ns</a:t>
            </a:r>
            <a:endParaRPr lang="zh-CN" altLang="en-US" sz="36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2F51D36-4493-4403-B7FA-9D89E85861EE}"/>
              </a:ext>
            </a:extLst>
          </p:cNvPr>
          <p:cNvSpPr txBox="1"/>
          <p:nvPr/>
        </p:nvSpPr>
        <p:spPr>
          <a:xfrm>
            <a:off x="10132313" y="4998127"/>
            <a:ext cx="135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100ns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8984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806A7B-5579-4F5E-8CE9-7957DED44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34"/>
            <a:ext cx="10515600" cy="1325563"/>
          </a:xfrm>
        </p:spPr>
        <p:txBody>
          <a:bodyPr/>
          <a:lstStyle/>
          <a:p>
            <a:r>
              <a:rPr lang="en-US" altLang="zh-CN" dirty="0"/>
              <a:t>The transient current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7522CD6-7090-4659-A87C-C5D44A780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262" y="1549153"/>
            <a:ext cx="6569476" cy="4927107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20B49BE-34D8-4E4E-BE43-ADF636E4B6EA}"/>
              </a:ext>
            </a:extLst>
          </p:cNvPr>
          <p:cNvSpPr txBox="1"/>
          <p:nvPr/>
        </p:nvSpPr>
        <p:spPr>
          <a:xfrm>
            <a:off x="2113626" y="5310484"/>
            <a:ext cx="123303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AC pad hit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99D4174-6E77-45D4-9A30-A52899F79C85}"/>
              </a:ext>
            </a:extLst>
          </p:cNvPr>
          <p:cNvSpPr txBox="1"/>
          <p:nvPr/>
        </p:nvSpPr>
        <p:spPr>
          <a:xfrm>
            <a:off x="2113626" y="4329374"/>
            <a:ext cx="1244251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FF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DC pad hit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123A09D-20AD-4FF6-AA11-91044429B2C7}"/>
              </a:ext>
            </a:extLst>
          </p:cNvPr>
          <p:cNvSpPr txBox="1"/>
          <p:nvPr/>
        </p:nvSpPr>
        <p:spPr>
          <a:xfrm>
            <a:off x="2113626" y="3177497"/>
            <a:ext cx="164019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DC pad not hit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54246E9-AB25-4665-AB60-40151B73D12E}"/>
              </a:ext>
            </a:extLst>
          </p:cNvPr>
          <p:cNvSpPr txBox="1"/>
          <p:nvPr/>
        </p:nvSpPr>
        <p:spPr>
          <a:xfrm>
            <a:off x="2113626" y="2029478"/>
            <a:ext cx="1628972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AC pad not hit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87192A6-B377-4CD1-91AC-9EF1C3ECA613}"/>
              </a:ext>
            </a:extLst>
          </p:cNvPr>
          <p:cNvSpPr txBox="1"/>
          <p:nvPr/>
        </p:nvSpPr>
        <p:spPr>
          <a:xfrm>
            <a:off x="2113626" y="2501986"/>
            <a:ext cx="173316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63EBFD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AC pad floating</a:t>
            </a:r>
            <a:endParaRPr lang="zh-CN" altLang="en-US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4EDAC1D7-E5B2-4EB7-81E4-2042AF28E44B}"/>
              </a:ext>
            </a:extLst>
          </p:cNvPr>
          <p:cNvCxnSpPr>
            <a:stCxn id="10" idx="3"/>
          </p:cNvCxnSpPr>
          <p:nvPr/>
        </p:nvCxnSpPr>
        <p:spPr>
          <a:xfrm flipV="1">
            <a:off x="3846793" y="2574524"/>
            <a:ext cx="731126" cy="112128"/>
          </a:xfrm>
          <a:prstGeom prst="straightConnector1">
            <a:avLst/>
          </a:prstGeom>
          <a:ln>
            <a:solidFill>
              <a:srgbClr val="63EB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4FDB61F3-3D29-4A42-B091-A1DEE4F4C04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742598" y="2214144"/>
            <a:ext cx="906343" cy="19550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0CF7FA5D-3B86-4B02-BB8B-DD434DB116A8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753819" y="3362163"/>
            <a:ext cx="822521" cy="3272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100A4A44-EC5F-4408-B72A-DE4726F7E08E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357877" y="3874045"/>
            <a:ext cx="1850357" cy="639995"/>
          </a:xfrm>
          <a:prstGeom prst="straightConnector1">
            <a:avLst/>
          </a:prstGeom>
          <a:ln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18E12FFA-61ED-445D-A8C8-9DC704CA3959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346656" y="5125818"/>
            <a:ext cx="1435450" cy="36933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69312FE9-C62B-4874-AE59-613469903236}"/>
              </a:ext>
            </a:extLst>
          </p:cNvPr>
          <p:cNvCxnSpPr>
            <a:cxnSpLocks/>
          </p:cNvCxnSpPr>
          <p:nvPr/>
        </p:nvCxnSpPr>
        <p:spPr>
          <a:xfrm flipV="1">
            <a:off x="5480481" y="2029478"/>
            <a:ext cx="0" cy="38209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77FEDD70-1BA8-461E-9EB2-9B4F8DB22F29}"/>
              </a:ext>
            </a:extLst>
          </p:cNvPr>
          <p:cNvCxnSpPr>
            <a:cxnSpLocks/>
          </p:cNvCxnSpPr>
          <p:nvPr/>
        </p:nvCxnSpPr>
        <p:spPr>
          <a:xfrm flipV="1">
            <a:off x="5953957" y="2029478"/>
            <a:ext cx="0" cy="38209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7A6BC0F2-587E-4A72-81BC-3E2555E0D0DC}"/>
              </a:ext>
            </a:extLst>
          </p:cNvPr>
          <p:cNvSpPr txBox="1"/>
          <p:nvPr/>
        </p:nvSpPr>
        <p:spPr>
          <a:xfrm>
            <a:off x="6521022" y="3944469"/>
            <a:ext cx="101021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/>
              <a:t>Most</a:t>
            </a:r>
          </a:p>
          <a:p>
            <a:pPr algn="ctr"/>
            <a:r>
              <a:rPr lang="en-US" altLang="zh-CN" sz="1600" dirty="0"/>
              <a:t>Electrons</a:t>
            </a:r>
          </a:p>
          <a:p>
            <a:pPr algn="ctr"/>
            <a:r>
              <a:rPr lang="en-US" altLang="zh-CN" sz="1600" dirty="0"/>
              <a:t>Collected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2D89BF22-5B14-48A1-AA0B-4A614934CC62}"/>
              </a:ext>
            </a:extLst>
          </p:cNvPr>
          <p:cNvSpPr txBox="1"/>
          <p:nvPr/>
        </p:nvSpPr>
        <p:spPr>
          <a:xfrm>
            <a:off x="6521022" y="5019387"/>
            <a:ext cx="101021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/>
              <a:t>Most</a:t>
            </a:r>
          </a:p>
          <a:p>
            <a:pPr algn="ctr"/>
            <a:r>
              <a:rPr lang="en-US" altLang="zh-CN" sz="1600" dirty="0"/>
              <a:t>Holes</a:t>
            </a:r>
          </a:p>
          <a:p>
            <a:pPr algn="ctr"/>
            <a:r>
              <a:rPr lang="en-US" altLang="zh-CN" sz="1600" dirty="0"/>
              <a:t>Collected</a:t>
            </a: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9100502C-13A1-4106-9C2B-7AF4FA5D5638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5491702" y="4359968"/>
            <a:ext cx="10293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1D30858C-EC53-42C3-849C-A5982BB6858F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5953957" y="5434886"/>
            <a:ext cx="56706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75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634C7B-C24C-4CB4-B659-AD122D38C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471"/>
            <a:ext cx="10515600" cy="1325563"/>
          </a:xfrm>
        </p:spPr>
        <p:txBody>
          <a:bodyPr/>
          <a:lstStyle/>
          <a:p>
            <a:r>
              <a:rPr lang="en-US" altLang="zh-CN" dirty="0"/>
              <a:t>The three periods of transient current</a:t>
            </a:r>
            <a:endParaRPr lang="zh-CN" altLang="en-US" dirty="0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27770C2A-5EDC-4147-9A35-E85E4D443A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870834"/>
              </p:ext>
            </p:extLst>
          </p:nvPr>
        </p:nvGraphicFramePr>
        <p:xfrm>
          <a:off x="443883" y="1310719"/>
          <a:ext cx="6480700" cy="4520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969">
                  <a:extLst>
                    <a:ext uri="{9D8B030D-6E8A-4147-A177-3AD203B41FA5}">
                      <a16:colId xmlns:a16="http://schemas.microsoft.com/office/drawing/2014/main" val="1904444968"/>
                    </a:ext>
                  </a:extLst>
                </a:gridCol>
                <a:gridCol w="1012055">
                  <a:extLst>
                    <a:ext uri="{9D8B030D-6E8A-4147-A177-3AD203B41FA5}">
                      <a16:colId xmlns:a16="http://schemas.microsoft.com/office/drawing/2014/main" val="1793152632"/>
                    </a:ext>
                  </a:extLst>
                </a:gridCol>
                <a:gridCol w="2153602">
                  <a:extLst>
                    <a:ext uri="{9D8B030D-6E8A-4147-A177-3AD203B41FA5}">
                      <a16:colId xmlns:a16="http://schemas.microsoft.com/office/drawing/2014/main" val="2540667621"/>
                    </a:ext>
                  </a:extLst>
                </a:gridCol>
                <a:gridCol w="1293537">
                  <a:extLst>
                    <a:ext uri="{9D8B030D-6E8A-4147-A177-3AD203B41FA5}">
                      <a16:colId xmlns:a16="http://schemas.microsoft.com/office/drawing/2014/main" val="275502226"/>
                    </a:ext>
                  </a:extLst>
                </a:gridCol>
                <a:gridCol w="1293537">
                  <a:extLst>
                    <a:ext uri="{9D8B030D-6E8A-4147-A177-3AD203B41FA5}">
                      <a16:colId xmlns:a16="http://schemas.microsoft.com/office/drawing/2014/main" val="3283091567"/>
                    </a:ext>
                  </a:extLst>
                </a:gridCol>
              </a:tblGrid>
              <a:tr h="64236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Period ID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Time interval (ns)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Description</a:t>
                      </a:r>
                      <a:endParaRPr lang="zh-CN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AC Transient Current</a:t>
                      </a:r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510126"/>
                  </a:ext>
                </a:extLst>
              </a:tr>
              <a:tr h="14797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Hit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Not</a:t>
                      </a:r>
                    </a:p>
                    <a:p>
                      <a:pPr algn="ctr"/>
                      <a:r>
                        <a:rPr lang="en-US" altLang="zh-CN" dirty="0"/>
                        <a:t>Hit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053387"/>
                  </a:ext>
                </a:extLst>
              </a:tr>
              <a:tr h="10794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 ~ 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Electrons and holes drifting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>
                          <a:solidFill>
                            <a:srgbClr val="00B050"/>
                          </a:solidFill>
                        </a:rPr>
                        <a:t>Pos</a:t>
                      </a:r>
                      <a:endParaRPr lang="zh-CN" alt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Pos</a:t>
                      </a:r>
                      <a:endParaRPr lang="zh-CN" altLang="en-US" sz="28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5957153"/>
                  </a:ext>
                </a:extLst>
              </a:tr>
              <a:tr h="10794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10 ~ 40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Holes drifting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Pos</a:t>
                      </a:r>
                      <a:endParaRPr lang="zh-CN" altLang="en-US" sz="28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FF0000"/>
                          </a:solidFill>
                        </a:rPr>
                        <a:t>Neg</a:t>
                      </a:r>
                      <a:endParaRPr lang="zh-CN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114622"/>
                  </a:ext>
                </a:extLst>
              </a:tr>
              <a:tr h="10794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&gt; 40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Charge release through bias resistor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Neg</a:t>
                      </a:r>
                      <a:endParaRPr lang="zh-CN" altLang="en-US" sz="2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Zero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6053708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524DD7B0-57BC-4705-AC1D-1F86B1EF0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918" y="2325950"/>
            <a:ext cx="5195082" cy="353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7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480052-E0EB-4733-9224-7781111B1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Integration of transient current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D37340-103D-4BBE-9A41-1DBFCB9B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8" y="1825625"/>
            <a:ext cx="5220070" cy="4351338"/>
          </a:xfrm>
        </p:spPr>
        <p:txBody>
          <a:bodyPr/>
          <a:lstStyle/>
          <a:p>
            <a:r>
              <a:rPr lang="en-US" altLang="zh-CN" dirty="0"/>
              <a:t>The charge-sensitive ASIC will integrate the transient current.</a:t>
            </a:r>
          </a:p>
          <a:p>
            <a:endParaRPr lang="en-US" altLang="zh-CN" dirty="0"/>
          </a:p>
          <a:p>
            <a:r>
              <a:rPr lang="en-US" altLang="zh-CN" dirty="0"/>
              <a:t>My integration show a </a:t>
            </a:r>
            <a:r>
              <a:rPr lang="en-US" altLang="zh-CN" b="1" dirty="0">
                <a:solidFill>
                  <a:srgbClr val="FF0000"/>
                </a:solidFill>
              </a:rPr>
              <a:t>negative</a:t>
            </a:r>
            <a:r>
              <a:rPr lang="en-US" altLang="zh-CN" dirty="0"/>
              <a:t> integrated current of the not hit AC strip (</a:t>
            </a:r>
            <a:r>
              <a:rPr lang="en-US" altLang="zh-CN" b="1" dirty="0">
                <a:solidFill>
                  <a:srgbClr val="FFC000"/>
                </a:solidFill>
              </a:rPr>
              <a:t>AC_1 </a:t>
            </a:r>
            <a:r>
              <a:rPr lang="en-US" altLang="zh-CN" dirty="0"/>
              <a:t>on the graph)!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01C91CD-2C36-417D-BF35-16736CDFF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017" y="2038719"/>
            <a:ext cx="6232123" cy="374590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681FDC72-50CD-4506-B0A4-D4885D496131}"/>
              </a:ext>
            </a:extLst>
          </p:cNvPr>
          <p:cNvCxnSpPr>
            <a:cxnSpLocks/>
          </p:cNvCxnSpPr>
          <p:nvPr/>
        </p:nvCxnSpPr>
        <p:spPr>
          <a:xfrm flipH="1">
            <a:off x="7093258" y="4660777"/>
            <a:ext cx="453649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78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327</Words>
  <Application>Microsoft Office PowerPoint</Application>
  <PresentationFormat>宽屏</PresentationFormat>
  <Paragraphs>106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等线</vt:lpstr>
      <vt:lpstr>等线 Light</vt:lpstr>
      <vt:lpstr>Arial</vt:lpstr>
      <vt:lpstr>Office 主题​​</vt:lpstr>
      <vt:lpstr>TCAD simulation with charge injection</vt:lpstr>
      <vt:lpstr>Background</vt:lpstr>
      <vt:lpstr>Specification of sensor simulation</vt:lpstr>
      <vt:lpstr>Before charge injection</vt:lpstr>
      <vt:lpstr>Charge injection: the drift of electrons</vt:lpstr>
      <vt:lpstr>Charge injection: the drift of holes</vt:lpstr>
      <vt:lpstr>The transient current</vt:lpstr>
      <vt:lpstr>The three periods of transient current</vt:lpstr>
      <vt:lpstr>Integration of transient current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TCAD simulation with charge injection</dc:title>
  <dc:creator>Yuodaa</dc:creator>
  <cp:lastModifiedBy>Yuodaa</cp:lastModifiedBy>
  <cp:revision>37</cp:revision>
  <dcterms:created xsi:type="dcterms:W3CDTF">2022-01-24T07:22:30Z</dcterms:created>
  <dcterms:modified xsi:type="dcterms:W3CDTF">2022-01-24T08:48:34Z</dcterms:modified>
</cp:coreProperties>
</file>