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8" r:id="rId2"/>
    <p:sldId id="936" r:id="rId3"/>
    <p:sldId id="938" r:id="rId4"/>
    <p:sldId id="937" r:id="rId5"/>
    <p:sldId id="941" r:id="rId6"/>
    <p:sldId id="911" r:id="rId7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CD01"/>
    <a:srgbClr val="0700FA"/>
    <a:srgbClr val="FED016"/>
    <a:srgbClr val="FC5EFF"/>
    <a:srgbClr val="FA0000"/>
    <a:srgbClr val="78D735"/>
    <a:srgbClr val="37FF00"/>
    <a:srgbClr val="EDD83F"/>
    <a:srgbClr val="FB0000"/>
    <a:srgbClr val="5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77"/>
    <p:restoredTop sz="91831"/>
  </p:normalViewPr>
  <p:slideViewPr>
    <p:cSldViewPr snapToObjects="1">
      <p:cViewPr varScale="1">
        <p:scale>
          <a:sx n="95" d="100"/>
          <a:sy n="95" d="100"/>
        </p:scale>
        <p:origin x="19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43F12-A50A-8B4B-AC7D-AAB8190F8333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3730F-4524-9249-BAE1-149956367633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42457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33730F-4524-9249-BAE1-149956367633}" type="slidenum">
              <a:rPr lang="en-IT" smtClean="0"/>
              <a:t>1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4583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33730F-4524-9249-BAE1-149956367633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8942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33730F-4524-9249-BAE1-149956367633}" type="slidenum">
              <a:rPr lang="en-IT" smtClean="0"/>
              <a:t>3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63323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33730F-4524-9249-BAE1-149956367633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37816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9F85E1CE-A971-6E46-A629-6A1FF11F19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7F6E283C-2024-D246-A75A-BBE4E0B5B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/>
              <a:t>Q_{LL,RR} = \frac{1}{1+n \frac{C_{D}}{C_{IS}} } Q_{L,R} = \epsilon Q_{L,R} </a:t>
            </a:r>
          </a:p>
          <a:p>
            <a:r>
              <a:rPr lang="it-IT" altLang="it-IT"/>
              <a:t>\frac{Q_{R}}{Q_{R}+Q_{L}} = \frac{1 + i (1+\epsilon) \frac{C_{D}}{C_{IS}} }{2 + n (1+\epsilon) \frac{C_{D}}{C_{IS}} } \xrightarrow{C_{D} \gg C_{IS}} \frac{i}{n}</a:t>
            </a:r>
          </a:p>
          <a:p>
            <a:r>
              <a:rPr lang="it-IT" altLang="it-IT"/>
              <a:t>\frac{Q_{L}+Q_{R}}{Q} = \frac{1}{1+\epsilon}</a:t>
            </a:r>
          </a:p>
          <a:p>
            <a:endParaRPr lang="it-IT" altLang="it-IT"/>
          </a:p>
          <a:p>
            <a:endParaRPr lang="it-IT" altLang="it-IT"/>
          </a:p>
          <a:p>
            <a:endParaRPr lang="it-IT" altLang="it-IT"/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FC65F553-E419-4946-88F6-D56E625C94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637C85-ED40-AA40-972E-4DF990B87DD0}" type="slidenum">
              <a:rPr lang="it-IT" altLang="it-IT"/>
              <a:pPr/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19086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3A16B-F9BC-BE4A-9F67-686AFFE83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DC679-FE38-8C44-8C7E-130635AE3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A6225-3655-DA4A-ACD0-2D3E2ADEC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CFBA3-A7E8-1941-BC57-20B954A33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C83DD-0330-0E4D-AED3-6F837AC65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2386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86BA9-ECB2-B14D-8501-11BC90BD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D1641-43C3-F349-AA3D-89B1C360D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CD23C-2917-F447-A864-9235007ED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2756A-8EA2-EB4B-85AF-C40B3F2E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BD841-4F3D-9643-839C-D00F7745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15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6103B7-584C-B640-AA4B-99C11934C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09F1E-50A7-9E49-9852-7575726EF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1C80D-A5E9-9542-9046-E65E8EF2E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CD8BB-84FF-BF4D-9118-74F9C533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4A7F4-0F2C-FD48-8E49-36BBC229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8374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1A1AD-C5C7-6B4B-B233-C008A93EE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61B80-A8E9-3D45-B079-E6FF8A989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5BE8B-D19F-CB4D-A958-3535A8AF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007D4-DBB4-DA41-9157-31547CDDE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F731D-C32F-C44E-84DC-6CEC8756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9722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2D053-342B-BA4F-A1FD-DE3F6E675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AD293-1955-1D48-A88B-4DDB84900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3A5D6-8565-D544-8220-57F2E3A80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17C3-BD2B-544F-A8ED-3405F7B29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9ED02-16B0-5944-AA40-B2AC8B924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4489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D2423-111D-944C-A9EA-B67EB004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02A77-1043-DD42-B389-EAF4544C5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91F5D-7190-4944-AA7B-884AB0F18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DD10B2-71E3-3742-A645-8DAC7D5C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C3FB5-5211-084F-9466-47F506E0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0C580-E5D9-EE44-8B17-394236F1B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3836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E9A16-CFEA-1D40-8611-27A81E96E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2954B-40AF-544B-A270-3F90CD3FC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8FC367-5DDA-B443-A03C-2367D5289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B21431-094E-594D-BD64-ABB6AD39C2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47098-250E-9247-8518-25F78837F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F20879-8D3D-884B-A9AD-4A1F276FF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0CCACB-7C21-0947-84D4-9351EF7CC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A4A9FE-CDA4-EE4D-8B66-B4A60FFB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0433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518E-6B3D-E147-AC34-DD9FD1EB3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A24C4D-5407-4D43-BE40-93E2C4D01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88A875-1E0F-634A-99B0-B5F3685E5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E3142-45EE-5F4F-9EA2-28C31F066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0679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7BE65-4E99-D442-B394-ADCA2D5B4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2C970E-019C-F942-8625-E99A0B2AF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40ACA-704F-EF45-A406-80837E66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1091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6E093-D34C-8945-94FD-4A4BA7684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A3919-8899-2549-A7E3-52F4A12E5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9AB8E-AEAE-C54F-8C0F-50B44F0C6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569A5-7027-BE49-A726-2D4BA326F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77AEF-9A5B-D747-9416-2F7ABB211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05105-7EC6-5B42-8DD0-225591462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9275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36AF6-72C8-F348-ACF1-9F30508B7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0E95A2-03A8-5B47-AD1C-1D1F5E593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333011-64C7-C64D-9DBA-5A773D286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FE97A-DE19-F549-8EFE-6B8457FC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8E749-874A-944B-BB5F-E84683547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A499F-6164-1F4D-97FD-E0B98144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3851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5091FE-A207-4742-A52C-5CA4E826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955F3-F6D5-D149-8503-07CD1984C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79A82-05A5-034F-B0F5-3ACE616406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DAD49-B636-9644-847B-28A382549519}" type="datetimeFigureOut">
              <a:rPr lang="en-IT" smtClean="0"/>
              <a:t>17/01/22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FB9F6-77E9-5345-8617-0862AD2CB8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BCAFB-4382-7F40-8A80-7ECB9F322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2EE9B-76A9-3D46-9F3F-6EC1AE171C6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62043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Sv9lK68Jzpko_N07a470EL7Fjq-ogTBmk-e3LV3osP0/edit?usp=shari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2DE0E2A-69DE-C442-BFE6-2586922BDE89}"/>
              </a:ext>
            </a:extLst>
          </p:cNvPr>
          <p:cNvSpPr txBox="1"/>
          <p:nvPr/>
        </p:nvSpPr>
        <p:spPr>
          <a:xfrm>
            <a:off x="0" y="2375009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3200" dirty="0">
                <a:sym typeface="Wingdings" pitchFamily="2" charset="2"/>
              </a:rPr>
              <a:t>Analytic Computation of Capacitances in SSD</a:t>
            </a:r>
          </a:p>
          <a:p>
            <a:pPr algn="ctr"/>
            <a:endParaRPr lang="en-IT" sz="3200" dirty="0">
              <a:solidFill>
                <a:schemeClr val="bg1">
                  <a:lumMod val="50000"/>
                </a:schemeClr>
              </a:solidFill>
              <a:sym typeface="Wingdings" pitchFamily="2" charset="2"/>
            </a:endParaRPr>
          </a:p>
          <a:p>
            <a:pPr algn="ctr"/>
            <a:r>
              <a:rPr lang="en-IT" sz="2400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17/01/2022</a:t>
            </a:r>
          </a:p>
          <a:p>
            <a:pPr algn="ctr"/>
            <a:r>
              <a:rPr lang="en-IT" sz="2400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A. Oliva</a:t>
            </a:r>
            <a:endParaRPr lang="en-IT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99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C53D1E36-8239-1144-9001-6DA30ACE69C8}"/>
              </a:ext>
            </a:extLst>
          </p:cNvPr>
          <p:cNvSpPr/>
          <p:nvPr/>
        </p:nvSpPr>
        <p:spPr>
          <a:xfrm>
            <a:off x="623392" y="2854677"/>
            <a:ext cx="2736304" cy="1296144"/>
          </a:xfrm>
          <a:prstGeom prst="rect">
            <a:avLst/>
          </a:prstGeom>
          <a:solidFill>
            <a:srgbClr val="FFC000"/>
          </a:solidFill>
          <a:ln>
            <a:solidFill>
              <a:srgbClr val="FED0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278913-4B60-B54A-8862-68042B497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257493" y="-101186"/>
            <a:ext cx="5637452" cy="828092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2DE0E2A-69DE-C442-BFE6-2586922BDE89}"/>
              </a:ext>
            </a:extLst>
          </p:cNvPr>
          <p:cNvSpPr txBox="1"/>
          <p:nvPr/>
        </p:nvSpPr>
        <p:spPr>
          <a:xfrm>
            <a:off x="0" y="17992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3200" dirty="0">
                <a:sym typeface="Wingdings" pitchFamily="2" charset="2"/>
              </a:rPr>
              <a:t>Backplane Capacitance</a:t>
            </a:r>
            <a:endParaRPr lang="en-IT" sz="32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FBF707-2A33-974A-9829-E5DB9D002F32}"/>
              </a:ext>
            </a:extLst>
          </p:cNvPr>
          <p:cNvSpPr txBox="1"/>
          <p:nvPr/>
        </p:nvSpPr>
        <p:spPr>
          <a:xfrm>
            <a:off x="24383" y="83671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Parallel plate capacitance is </a:t>
            </a:r>
            <a:r>
              <a:rPr lang="en-US" dirty="0" err="1"/>
              <a:t>Cpp</a:t>
            </a:r>
            <a:r>
              <a:rPr lang="en-US" dirty="0"/>
              <a:t> = </a:t>
            </a:r>
            <a:r>
              <a:rPr lang="en-US" dirty="0" err="1"/>
              <a:t>ε</a:t>
            </a:r>
            <a:r>
              <a:rPr lang="en-US" dirty="0"/>
              <a:t> p/d.</a:t>
            </a:r>
          </a:p>
          <a:p>
            <a:pPr algn="ctr"/>
            <a:r>
              <a:rPr lang="en-US" dirty="0"/>
              <a:t>Simulation or analytic computation allow to calculate strip to backplane capacitance.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6CA530-47FC-ED4C-97BA-F929F178B226}"/>
              </a:ext>
            </a:extLst>
          </p:cNvPr>
          <p:cNvSpPr txBox="1"/>
          <p:nvPr/>
        </p:nvSpPr>
        <p:spPr>
          <a:xfrm>
            <a:off x="6888089" y="515719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E. Barberis et al. NIMA 342 (1994) </a:t>
            </a:r>
          </a:p>
          <a:p>
            <a:r>
              <a:rPr lang="en-IT" dirty="0"/>
              <a:t>(probably there is an error in the formula)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435E02-9271-1642-B670-BD95974E051A}"/>
              </a:ext>
            </a:extLst>
          </p:cNvPr>
          <p:cNvSpPr txBox="1"/>
          <p:nvPr/>
        </p:nvSpPr>
        <p:spPr>
          <a:xfrm>
            <a:off x="6888089" y="471585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P.W. Cattaneo SSD (2009)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2A7524-6997-2243-9FD5-E34E4BF65FAC}"/>
              </a:ext>
            </a:extLst>
          </p:cNvPr>
          <p:cNvCxnSpPr>
            <a:cxnSpLocks/>
          </p:cNvCxnSpPr>
          <p:nvPr/>
        </p:nvCxnSpPr>
        <p:spPr>
          <a:xfrm>
            <a:off x="6384033" y="4869160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F5F6E9-44BF-6043-BA3A-4400C8F4691A}"/>
              </a:ext>
            </a:extLst>
          </p:cNvPr>
          <p:cNvCxnSpPr>
            <a:cxnSpLocks/>
          </p:cNvCxnSpPr>
          <p:nvPr/>
        </p:nvCxnSpPr>
        <p:spPr>
          <a:xfrm>
            <a:off x="6384033" y="5373216"/>
            <a:ext cx="50405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A66EACD-85D2-A248-90F5-80C9AF24A390}"/>
              </a:ext>
            </a:extLst>
          </p:cNvPr>
          <p:cNvSpPr/>
          <p:nvPr/>
        </p:nvSpPr>
        <p:spPr>
          <a:xfrm>
            <a:off x="1847528" y="2782669"/>
            <a:ext cx="288032" cy="14401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1A2BDE8-BC97-F44D-8F72-F85C7B4A0114}"/>
              </a:ext>
            </a:extLst>
          </p:cNvPr>
          <p:cNvSpPr/>
          <p:nvPr/>
        </p:nvSpPr>
        <p:spPr>
          <a:xfrm>
            <a:off x="2855640" y="2782669"/>
            <a:ext cx="288032" cy="14401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C325AD4-3795-A64D-8671-74A3E868F2DD}"/>
              </a:ext>
            </a:extLst>
          </p:cNvPr>
          <p:cNvSpPr/>
          <p:nvPr/>
        </p:nvSpPr>
        <p:spPr>
          <a:xfrm>
            <a:off x="839416" y="2782669"/>
            <a:ext cx="288032" cy="14401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CA78B55-33A9-224D-8374-1A63213E5E99}"/>
              </a:ext>
            </a:extLst>
          </p:cNvPr>
          <p:cNvSpPr/>
          <p:nvPr/>
        </p:nvSpPr>
        <p:spPr>
          <a:xfrm>
            <a:off x="623392" y="4150821"/>
            <a:ext cx="2736304" cy="7200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92362C6-2512-D64D-BBCF-7B2D15309848}"/>
              </a:ext>
            </a:extLst>
          </p:cNvPr>
          <p:cNvCxnSpPr>
            <a:cxnSpLocks/>
            <a:stCxn id="2" idx="2"/>
            <a:endCxn id="44" idx="0"/>
          </p:cNvCxnSpPr>
          <p:nvPr/>
        </p:nvCxnSpPr>
        <p:spPr>
          <a:xfrm>
            <a:off x="1991544" y="2926685"/>
            <a:ext cx="0" cy="12241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F6347EE-F8CE-7343-A223-8382CD805E3C}"/>
              </a:ext>
            </a:extLst>
          </p:cNvPr>
          <p:cNvSpPr txBox="1"/>
          <p:nvPr/>
        </p:nvSpPr>
        <p:spPr>
          <a:xfrm>
            <a:off x="479376" y="4438853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 </a:t>
            </a:r>
            <a:r>
              <a:rPr lang="en-US" dirty="0">
                <a:sym typeface="Wingdings" pitchFamily="2" charset="2"/>
              </a:rPr>
              <a:t> p</a:t>
            </a:r>
            <a:r>
              <a:rPr lang="en-US" dirty="0"/>
              <a:t> will tend to give the parallel plate capacitance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F30DB8D-3225-B246-99AE-5C2C607E6A02}"/>
              </a:ext>
            </a:extLst>
          </p:cNvPr>
          <p:cNvCxnSpPr>
            <a:cxnSpLocks/>
          </p:cNvCxnSpPr>
          <p:nvPr/>
        </p:nvCxnSpPr>
        <p:spPr>
          <a:xfrm>
            <a:off x="1991544" y="2708920"/>
            <a:ext cx="100811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24610F0-F65F-CD4A-88C6-4EE404839EC9}"/>
              </a:ext>
            </a:extLst>
          </p:cNvPr>
          <p:cNvCxnSpPr>
            <a:cxnSpLocks/>
          </p:cNvCxnSpPr>
          <p:nvPr/>
        </p:nvCxnSpPr>
        <p:spPr>
          <a:xfrm>
            <a:off x="1847528" y="256490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0FBDEDC-A0AD-1F42-865D-1571F2C85963}"/>
              </a:ext>
            </a:extLst>
          </p:cNvPr>
          <p:cNvSpPr txBox="1"/>
          <p:nvPr/>
        </p:nvSpPr>
        <p:spPr>
          <a:xfrm>
            <a:off x="1639888" y="3284984"/>
            <a:ext cx="495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endParaRPr lang="en-US" baseline="-25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648645-3224-7347-A6CA-49C92BDD8F0C}"/>
              </a:ext>
            </a:extLst>
          </p:cNvPr>
          <p:cNvSpPr txBox="1"/>
          <p:nvPr/>
        </p:nvSpPr>
        <p:spPr>
          <a:xfrm>
            <a:off x="2215952" y="2348880"/>
            <a:ext cx="495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5343B47-263E-5841-A1DE-94F732198151}"/>
              </a:ext>
            </a:extLst>
          </p:cNvPr>
          <p:cNvSpPr txBox="1"/>
          <p:nvPr/>
        </p:nvSpPr>
        <p:spPr>
          <a:xfrm>
            <a:off x="1783904" y="2195572"/>
            <a:ext cx="495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81257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2DE0E2A-69DE-C442-BFE6-2586922BDE89}"/>
              </a:ext>
            </a:extLst>
          </p:cNvPr>
          <p:cNvSpPr txBox="1"/>
          <p:nvPr/>
        </p:nvSpPr>
        <p:spPr>
          <a:xfrm>
            <a:off x="0" y="17992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3200" dirty="0">
                <a:sym typeface="Wingdings" pitchFamily="2" charset="2"/>
              </a:rPr>
              <a:t>Total Interstrip Capacitance</a:t>
            </a:r>
            <a:endParaRPr lang="en-IT" sz="32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CADFD2-E825-8E44-99C6-92A75D508B13}"/>
              </a:ext>
            </a:extLst>
          </p:cNvPr>
          <p:cNvSpPr/>
          <p:nvPr/>
        </p:nvSpPr>
        <p:spPr>
          <a:xfrm>
            <a:off x="263352" y="2795442"/>
            <a:ext cx="3816424" cy="3009821"/>
          </a:xfrm>
          <a:prstGeom prst="rect">
            <a:avLst/>
          </a:prstGeom>
          <a:gradFill>
            <a:gsLst>
              <a:gs pos="0">
                <a:srgbClr val="FFC000"/>
              </a:gs>
              <a:gs pos="100000">
                <a:schemeClr val="bg1"/>
              </a:gs>
              <a:gs pos="88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41FF9E-3B11-104E-8F99-C9382D1C3F6A}"/>
              </a:ext>
            </a:extLst>
          </p:cNvPr>
          <p:cNvSpPr/>
          <p:nvPr/>
        </p:nvSpPr>
        <p:spPr>
          <a:xfrm>
            <a:off x="407368" y="2723435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373D01-B78E-6E49-8955-BDF8869B8B57}"/>
              </a:ext>
            </a:extLst>
          </p:cNvPr>
          <p:cNvSpPr txBox="1"/>
          <p:nvPr/>
        </p:nvSpPr>
        <p:spPr>
          <a:xfrm>
            <a:off x="551384" y="364502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Total capacitance towards other strips.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80F562F-9844-BD49-84C9-EA676006734C}"/>
              </a:ext>
            </a:extLst>
          </p:cNvPr>
          <p:cNvSpPr/>
          <p:nvPr/>
        </p:nvSpPr>
        <p:spPr>
          <a:xfrm>
            <a:off x="839416" y="2721694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63ECA5-6E22-2746-AB9F-614B945FDEC2}"/>
              </a:ext>
            </a:extLst>
          </p:cNvPr>
          <p:cNvSpPr/>
          <p:nvPr/>
        </p:nvSpPr>
        <p:spPr>
          <a:xfrm>
            <a:off x="1271464" y="2721694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242E4B4-3740-1442-9F16-9FFFEBBEC6C4}"/>
              </a:ext>
            </a:extLst>
          </p:cNvPr>
          <p:cNvSpPr/>
          <p:nvPr/>
        </p:nvSpPr>
        <p:spPr>
          <a:xfrm>
            <a:off x="1703512" y="2721694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7942DF7-0DD8-6443-9600-EEB79E8E918C}"/>
              </a:ext>
            </a:extLst>
          </p:cNvPr>
          <p:cNvSpPr/>
          <p:nvPr/>
        </p:nvSpPr>
        <p:spPr>
          <a:xfrm>
            <a:off x="2135560" y="2721694"/>
            <a:ext cx="14401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183A2D0-8F05-6646-84BA-5BFC3C7C907C}"/>
              </a:ext>
            </a:extLst>
          </p:cNvPr>
          <p:cNvSpPr/>
          <p:nvPr/>
        </p:nvSpPr>
        <p:spPr>
          <a:xfrm>
            <a:off x="2135560" y="2723435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C6512D-E179-2F40-81D5-FA8EDC48DDBA}"/>
              </a:ext>
            </a:extLst>
          </p:cNvPr>
          <p:cNvSpPr/>
          <p:nvPr/>
        </p:nvSpPr>
        <p:spPr>
          <a:xfrm>
            <a:off x="2567608" y="2721694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37AA0C-13D9-C74D-BB2A-514F39802475}"/>
              </a:ext>
            </a:extLst>
          </p:cNvPr>
          <p:cNvSpPr/>
          <p:nvPr/>
        </p:nvSpPr>
        <p:spPr>
          <a:xfrm>
            <a:off x="2999656" y="2721694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75AFCC-5851-204E-95FB-6E4426AD09F7}"/>
              </a:ext>
            </a:extLst>
          </p:cNvPr>
          <p:cNvSpPr/>
          <p:nvPr/>
        </p:nvSpPr>
        <p:spPr>
          <a:xfrm>
            <a:off x="3431704" y="2721694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D19CF77-2303-174F-9F7D-67BD1CE48057}"/>
              </a:ext>
            </a:extLst>
          </p:cNvPr>
          <p:cNvSpPr/>
          <p:nvPr/>
        </p:nvSpPr>
        <p:spPr>
          <a:xfrm>
            <a:off x="3863752" y="2721694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7483BC-FEAE-D049-8F79-55E60D8C9E74}"/>
              </a:ext>
            </a:extLst>
          </p:cNvPr>
          <p:cNvCxnSpPr>
            <a:cxnSpLocks/>
          </p:cNvCxnSpPr>
          <p:nvPr/>
        </p:nvCxnSpPr>
        <p:spPr>
          <a:xfrm>
            <a:off x="1847528" y="2937718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F3F4E4D-FC4B-FC43-BDB9-63B4FE540C1C}"/>
              </a:ext>
            </a:extLst>
          </p:cNvPr>
          <p:cNvCxnSpPr>
            <a:cxnSpLocks/>
          </p:cNvCxnSpPr>
          <p:nvPr/>
        </p:nvCxnSpPr>
        <p:spPr>
          <a:xfrm>
            <a:off x="2279576" y="2937718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1A33CF3-0531-FD47-A77C-9BA737D3245B}"/>
              </a:ext>
            </a:extLst>
          </p:cNvPr>
          <p:cNvCxnSpPr>
            <a:cxnSpLocks/>
          </p:cNvCxnSpPr>
          <p:nvPr/>
        </p:nvCxnSpPr>
        <p:spPr>
          <a:xfrm>
            <a:off x="1415480" y="26369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77FEF26-FE4B-9C43-B3F8-A253F68FD1C1}"/>
              </a:ext>
            </a:extLst>
          </p:cNvPr>
          <p:cNvCxnSpPr>
            <a:cxnSpLocks/>
          </p:cNvCxnSpPr>
          <p:nvPr/>
        </p:nvCxnSpPr>
        <p:spPr>
          <a:xfrm>
            <a:off x="2279576" y="2649686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BB621FF-C044-B448-A5FD-08A263EE7662}"/>
              </a:ext>
            </a:extLst>
          </p:cNvPr>
          <p:cNvCxnSpPr>
            <a:cxnSpLocks/>
          </p:cNvCxnSpPr>
          <p:nvPr/>
        </p:nvCxnSpPr>
        <p:spPr>
          <a:xfrm>
            <a:off x="983432" y="2492896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7AAAA7D-647E-314D-93D3-8B58A9020EAC}"/>
              </a:ext>
            </a:extLst>
          </p:cNvPr>
          <p:cNvCxnSpPr>
            <a:cxnSpLocks/>
          </p:cNvCxnSpPr>
          <p:nvPr/>
        </p:nvCxnSpPr>
        <p:spPr>
          <a:xfrm>
            <a:off x="2279576" y="2492896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019ACB1-0DCE-DD44-93E9-C187261DA871}"/>
              </a:ext>
            </a:extLst>
          </p:cNvPr>
          <p:cNvCxnSpPr>
            <a:cxnSpLocks/>
          </p:cNvCxnSpPr>
          <p:nvPr/>
        </p:nvCxnSpPr>
        <p:spPr>
          <a:xfrm>
            <a:off x="551384" y="2348880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EA027A2-C70E-FA4A-BDF4-8B813D45499E}"/>
              </a:ext>
            </a:extLst>
          </p:cNvPr>
          <p:cNvCxnSpPr>
            <a:cxnSpLocks/>
          </p:cNvCxnSpPr>
          <p:nvPr/>
        </p:nvCxnSpPr>
        <p:spPr>
          <a:xfrm>
            <a:off x="2279576" y="2348880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4AC0AB30-B8EE-794C-8CCE-F9636D581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559105" y="-282577"/>
            <a:ext cx="5388243" cy="7914854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EC4A2FAA-8A07-2649-B565-E6A703B89680}"/>
              </a:ext>
            </a:extLst>
          </p:cNvPr>
          <p:cNvSpPr txBox="1"/>
          <p:nvPr/>
        </p:nvSpPr>
        <p:spPr>
          <a:xfrm>
            <a:off x="6528048" y="206084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P.W. Cattaneo SSE (2010)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19109F0-CA8E-5042-AEE2-A97ADD4AA7B1}"/>
              </a:ext>
            </a:extLst>
          </p:cNvPr>
          <p:cNvCxnSpPr>
            <a:cxnSpLocks/>
          </p:cNvCxnSpPr>
          <p:nvPr/>
        </p:nvCxnSpPr>
        <p:spPr>
          <a:xfrm>
            <a:off x="6023992" y="2214156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5C2D9F1-7554-3241-8393-3EADF9C9C7C9}"/>
              </a:ext>
            </a:extLst>
          </p:cNvPr>
          <p:cNvSpPr txBox="1"/>
          <p:nvPr/>
        </p:nvSpPr>
        <p:spPr>
          <a:xfrm>
            <a:off x="5447928" y="112474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Calculation is done for d</a:t>
            </a:r>
            <a:r>
              <a:rPr lang="en-US" dirty="0">
                <a:sym typeface="Wingdings" pitchFamily="2" charset="2"/>
              </a:rPr>
              <a:t>∞ (smaller in real life)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88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458D00-862A-4B41-90B4-E79A5F1913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556128" y="8432"/>
            <a:ext cx="5375544" cy="7896201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08F47DF4-D3F3-F341-9FB5-C72336BD4727}"/>
              </a:ext>
            </a:extLst>
          </p:cNvPr>
          <p:cNvSpPr/>
          <p:nvPr/>
        </p:nvSpPr>
        <p:spPr>
          <a:xfrm>
            <a:off x="335360" y="3155483"/>
            <a:ext cx="3816424" cy="3009821"/>
          </a:xfrm>
          <a:prstGeom prst="rect">
            <a:avLst/>
          </a:prstGeom>
          <a:gradFill>
            <a:gsLst>
              <a:gs pos="0">
                <a:srgbClr val="FFC000"/>
              </a:gs>
              <a:gs pos="100000">
                <a:schemeClr val="bg1"/>
              </a:gs>
              <a:gs pos="88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DE0E2A-69DE-C442-BFE6-2586922BDE89}"/>
              </a:ext>
            </a:extLst>
          </p:cNvPr>
          <p:cNvSpPr txBox="1"/>
          <p:nvPr/>
        </p:nvSpPr>
        <p:spPr>
          <a:xfrm>
            <a:off x="0" y="17992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3200" dirty="0">
                <a:sym typeface="Wingdings" pitchFamily="2" charset="2"/>
              </a:rPr>
              <a:t>Strip-to-Strip Capacitance</a:t>
            </a:r>
            <a:endParaRPr lang="en-IT" sz="3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435E02-9271-1642-B670-BD95974E051A}"/>
              </a:ext>
            </a:extLst>
          </p:cNvPr>
          <p:cNvSpPr txBox="1"/>
          <p:nvPr/>
        </p:nvSpPr>
        <p:spPr>
          <a:xfrm>
            <a:off x="8400256" y="26276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P.W. Cattaneo SSE (2010)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2A7524-6997-2243-9FD5-E34E4BF65FAC}"/>
              </a:ext>
            </a:extLst>
          </p:cNvPr>
          <p:cNvCxnSpPr>
            <a:cxnSpLocks/>
          </p:cNvCxnSpPr>
          <p:nvPr/>
        </p:nvCxnSpPr>
        <p:spPr>
          <a:xfrm>
            <a:off x="7896200" y="2780928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841FF9E-3B11-104E-8F99-C9382D1C3F6A}"/>
              </a:ext>
            </a:extLst>
          </p:cNvPr>
          <p:cNvSpPr/>
          <p:nvPr/>
        </p:nvSpPr>
        <p:spPr>
          <a:xfrm>
            <a:off x="407368" y="3083475"/>
            <a:ext cx="144016" cy="144016"/>
          </a:xfrm>
          <a:prstGeom prst="rect">
            <a:avLst/>
          </a:prstGeom>
          <a:solidFill>
            <a:srgbClr val="2ACD0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373D01-B78E-6E49-8955-BDF8869B8B57}"/>
              </a:ext>
            </a:extLst>
          </p:cNvPr>
          <p:cNvSpPr txBox="1"/>
          <p:nvPr/>
        </p:nvSpPr>
        <p:spPr>
          <a:xfrm>
            <a:off x="551384" y="4809926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next strip has the largest effect, however the others carry a non-negligible capacitance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80F562F-9844-BD49-84C9-EA676006734C}"/>
              </a:ext>
            </a:extLst>
          </p:cNvPr>
          <p:cNvSpPr/>
          <p:nvPr/>
        </p:nvSpPr>
        <p:spPr>
          <a:xfrm>
            <a:off x="839416" y="3081734"/>
            <a:ext cx="144016" cy="144016"/>
          </a:xfrm>
          <a:prstGeom prst="rect">
            <a:avLst/>
          </a:prstGeom>
          <a:solidFill>
            <a:srgbClr val="0700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63ECA5-6E22-2746-AB9F-614B945FDEC2}"/>
              </a:ext>
            </a:extLst>
          </p:cNvPr>
          <p:cNvSpPr/>
          <p:nvPr/>
        </p:nvSpPr>
        <p:spPr>
          <a:xfrm>
            <a:off x="1271464" y="3081734"/>
            <a:ext cx="144016" cy="1440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242E4B4-3740-1442-9F16-9FFFEBBEC6C4}"/>
              </a:ext>
            </a:extLst>
          </p:cNvPr>
          <p:cNvSpPr/>
          <p:nvPr/>
        </p:nvSpPr>
        <p:spPr>
          <a:xfrm>
            <a:off x="1703512" y="3081734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7942DF7-0DD8-6443-9600-EEB79E8E918C}"/>
              </a:ext>
            </a:extLst>
          </p:cNvPr>
          <p:cNvSpPr/>
          <p:nvPr/>
        </p:nvSpPr>
        <p:spPr>
          <a:xfrm>
            <a:off x="2135560" y="3081734"/>
            <a:ext cx="14401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183A2D0-8F05-6646-84BA-5BFC3C7C907C}"/>
              </a:ext>
            </a:extLst>
          </p:cNvPr>
          <p:cNvSpPr/>
          <p:nvPr/>
        </p:nvSpPr>
        <p:spPr>
          <a:xfrm>
            <a:off x="2135560" y="3083475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C6512D-E179-2F40-81D5-FA8EDC48DDBA}"/>
              </a:ext>
            </a:extLst>
          </p:cNvPr>
          <p:cNvSpPr/>
          <p:nvPr/>
        </p:nvSpPr>
        <p:spPr>
          <a:xfrm>
            <a:off x="2567608" y="3081734"/>
            <a:ext cx="14401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37AA0C-13D9-C74D-BB2A-514F39802475}"/>
              </a:ext>
            </a:extLst>
          </p:cNvPr>
          <p:cNvSpPr/>
          <p:nvPr/>
        </p:nvSpPr>
        <p:spPr>
          <a:xfrm>
            <a:off x="2999656" y="3081734"/>
            <a:ext cx="144016" cy="1440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75AFCC-5851-204E-95FB-6E4426AD09F7}"/>
              </a:ext>
            </a:extLst>
          </p:cNvPr>
          <p:cNvSpPr/>
          <p:nvPr/>
        </p:nvSpPr>
        <p:spPr>
          <a:xfrm>
            <a:off x="3431704" y="3081734"/>
            <a:ext cx="144016" cy="144016"/>
          </a:xfrm>
          <a:prstGeom prst="rect">
            <a:avLst/>
          </a:prstGeom>
          <a:solidFill>
            <a:srgbClr val="0700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D19CF77-2303-174F-9F7D-67BD1CE48057}"/>
              </a:ext>
            </a:extLst>
          </p:cNvPr>
          <p:cNvSpPr/>
          <p:nvPr/>
        </p:nvSpPr>
        <p:spPr>
          <a:xfrm>
            <a:off x="3863752" y="3081734"/>
            <a:ext cx="144016" cy="144016"/>
          </a:xfrm>
          <a:prstGeom prst="rect">
            <a:avLst/>
          </a:prstGeom>
          <a:solidFill>
            <a:srgbClr val="2ACD0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7483BC-FEAE-D049-8F79-55E60D8C9E74}"/>
              </a:ext>
            </a:extLst>
          </p:cNvPr>
          <p:cNvCxnSpPr>
            <a:cxnSpLocks/>
          </p:cNvCxnSpPr>
          <p:nvPr/>
        </p:nvCxnSpPr>
        <p:spPr>
          <a:xfrm>
            <a:off x="1847528" y="3297758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F3F4E4D-FC4B-FC43-BDB9-63B4FE540C1C}"/>
              </a:ext>
            </a:extLst>
          </p:cNvPr>
          <p:cNvCxnSpPr>
            <a:cxnSpLocks/>
          </p:cNvCxnSpPr>
          <p:nvPr/>
        </p:nvCxnSpPr>
        <p:spPr>
          <a:xfrm>
            <a:off x="2279576" y="3297758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1A33CF3-0531-FD47-A77C-9BA737D3245B}"/>
              </a:ext>
            </a:extLst>
          </p:cNvPr>
          <p:cNvCxnSpPr>
            <a:cxnSpLocks/>
          </p:cNvCxnSpPr>
          <p:nvPr/>
        </p:nvCxnSpPr>
        <p:spPr>
          <a:xfrm>
            <a:off x="1415480" y="3009726"/>
            <a:ext cx="72008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77FEF26-FE4B-9C43-B3F8-A253F68FD1C1}"/>
              </a:ext>
            </a:extLst>
          </p:cNvPr>
          <p:cNvCxnSpPr>
            <a:cxnSpLocks/>
          </p:cNvCxnSpPr>
          <p:nvPr/>
        </p:nvCxnSpPr>
        <p:spPr>
          <a:xfrm>
            <a:off x="2279576" y="3009726"/>
            <a:ext cx="72008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BB621FF-C044-B448-A5FD-08A263EE7662}"/>
              </a:ext>
            </a:extLst>
          </p:cNvPr>
          <p:cNvCxnSpPr>
            <a:cxnSpLocks/>
          </p:cNvCxnSpPr>
          <p:nvPr/>
        </p:nvCxnSpPr>
        <p:spPr>
          <a:xfrm>
            <a:off x="983432" y="3657798"/>
            <a:ext cx="1152128" cy="0"/>
          </a:xfrm>
          <a:prstGeom prst="straightConnector1">
            <a:avLst/>
          </a:prstGeom>
          <a:ln>
            <a:solidFill>
              <a:srgbClr val="0700F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7AAAA7D-647E-314D-93D3-8B58A9020EAC}"/>
              </a:ext>
            </a:extLst>
          </p:cNvPr>
          <p:cNvCxnSpPr>
            <a:cxnSpLocks/>
          </p:cNvCxnSpPr>
          <p:nvPr/>
        </p:nvCxnSpPr>
        <p:spPr>
          <a:xfrm>
            <a:off x="2279576" y="3657798"/>
            <a:ext cx="1152128" cy="0"/>
          </a:xfrm>
          <a:prstGeom prst="straightConnector1">
            <a:avLst/>
          </a:prstGeom>
          <a:ln>
            <a:solidFill>
              <a:srgbClr val="0700F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019ACB1-0DCE-DD44-93E9-C187261DA871}"/>
              </a:ext>
            </a:extLst>
          </p:cNvPr>
          <p:cNvCxnSpPr>
            <a:cxnSpLocks/>
          </p:cNvCxnSpPr>
          <p:nvPr/>
        </p:nvCxnSpPr>
        <p:spPr>
          <a:xfrm>
            <a:off x="551384" y="2649686"/>
            <a:ext cx="1584176" cy="0"/>
          </a:xfrm>
          <a:prstGeom prst="straightConnector1">
            <a:avLst/>
          </a:prstGeom>
          <a:ln>
            <a:solidFill>
              <a:srgbClr val="2ACD0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EA027A2-C70E-FA4A-BDF4-8B813D45499E}"/>
              </a:ext>
            </a:extLst>
          </p:cNvPr>
          <p:cNvCxnSpPr>
            <a:cxnSpLocks/>
          </p:cNvCxnSpPr>
          <p:nvPr/>
        </p:nvCxnSpPr>
        <p:spPr>
          <a:xfrm>
            <a:off x="2279576" y="2649686"/>
            <a:ext cx="1584176" cy="0"/>
          </a:xfrm>
          <a:prstGeom prst="straightConnector1">
            <a:avLst/>
          </a:prstGeom>
          <a:ln>
            <a:solidFill>
              <a:srgbClr val="2ACD0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>
            <a:extLst>
              <a:ext uri="{FF2B5EF4-FFF2-40B4-BE49-F238E27FC236}">
                <a16:creationId xmlns:a16="http://schemas.microsoft.com/office/drawing/2014/main" id="{943509F6-DC8B-C349-8D02-25A541F77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7488" y="1641574"/>
            <a:ext cx="1752600" cy="6096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230981A9-9512-C54E-9D87-4A84C1C2AA46}"/>
              </a:ext>
            </a:extLst>
          </p:cNvPr>
          <p:cNvSpPr txBox="1"/>
          <p:nvPr/>
        </p:nvSpPr>
        <p:spPr>
          <a:xfrm>
            <a:off x="1775520" y="32977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  <a:r>
              <a:rPr lang="en-US" baseline="-25000" dirty="0"/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D24FD2D-0200-2C4F-A692-CD30C2B79C7C}"/>
              </a:ext>
            </a:extLst>
          </p:cNvPr>
          <p:cNvSpPr txBox="1"/>
          <p:nvPr/>
        </p:nvSpPr>
        <p:spPr>
          <a:xfrm>
            <a:off x="2207568" y="32977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  <a:r>
              <a:rPr lang="en-US" baseline="-25000" dirty="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6BD481-0425-7D4B-9B69-0AD75194D533}"/>
              </a:ext>
            </a:extLst>
          </p:cNvPr>
          <p:cNvSpPr txBox="1"/>
          <p:nvPr/>
        </p:nvSpPr>
        <p:spPr>
          <a:xfrm>
            <a:off x="1559496" y="26496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8E73C83-04C9-7542-B3E6-491709F95F02}"/>
              </a:ext>
            </a:extLst>
          </p:cNvPr>
          <p:cNvSpPr txBox="1"/>
          <p:nvPr/>
        </p:nvSpPr>
        <p:spPr>
          <a:xfrm>
            <a:off x="2423592" y="26496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9628463-DB4F-CC4E-A4E6-36701FA3E303}"/>
              </a:ext>
            </a:extLst>
          </p:cNvPr>
          <p:cNvSpPr txBox="1"/>
          <p:nvPr/>
        </p:nvSpPr>
        <p:spPr>
          <a:xfrm>
            <a:off x="1343472" y="365779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700FA"/>
                </a:solidFill>
              </a:rPr>
              <a:t>C</a:t>
            </a:r>
            <a:r>
              <a:rPr lang="en-US" baseline="-25000" dirty="0">
                <a:solidFill>
                  <a:srgbClr val="0700FA"/>
                </a:solidFill>
              </a:rPr>
              <a:t>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D80740-65CA-E042-8778-8237A9B332C4}"/>
              </a:ext>
            </a:extLst>
          </p:cNvPr>
          <p:cNvSpPr txBox="1"/>
          <p:nvPr/>
        </p:nvSpPr>
        <p:spPr>
          <a:xfrm>
            <a:off x="2711624" y="365779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0700FA"/>
                </a:solidFill>
              </a:rPr>
              <a:t>C</a:t>
            </a:r>
            <a:r>
              <a:rPr lang="en-US" baseline="-25000" dirty="0">
                <a:solidFill>
                  <a:srgbClr val="0700FA"/>
                </a:solidFill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B7257D2-155C-854E-B0AD-C8AA0F877D1B}"/>
              </a:ext>
            </a:extLst>
          </p:cNvPr>
          <p:cNvSpPr txBox="1"/>
          <p:nvPr/>
        </p:nvSpPr>
        <p:spPr>
          <a:xfrm>
            <a:off x="1199456" y="228964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ACD01"/>
                </a:solidFill>
              </a:rPr>
              <a:t>C</a:t>
            </a:r>
            <a:r>
              <a:rPr lang="en-US" baseline="-25000" dirty="0">
                <a:solidFill>
                  <a:srgbClr val="2ACD01"/>
                </a:solidFill>
              </a:rPr>
              <a:t>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E8D96A6-509D-0746-87CE-3A40D3700E84}"/>
              </a:ext>
            </a:extLst>
          </p:cNvPr>
          <p:cNvSpPr txBox="1"/>
          <p:nvPr/>
        </p:nvSpPr>
        <p:spPr>
          <a:xfrm>
            <a:off x="2927648" y="228964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2ACD01"/>
                </a:solidFill>
              </a:rPr>
              <a:t>C</a:t>
            </a:r>
            <a:r>
              <a:rPr lang="en-US" baseline="-25000" dirty="0">
                <a:solidFill>
                  <a:srgbClr val="2ACD01"/>
                </a:solidFill>
              </a:rPr>
              <a:t>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619F834-6858-BA4B-9CA2-99BBC97B6729}"/>
              </a:ext>
            </a:extLst>
          </p:cNvPr>
          <p:cNvSpPr txBox="1"/>
          <p:nvPr/>
        </p:nvSpPr>
        <p:spPr>
          <a:xfrm>
            <a:off x="5519936" y="1126485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 important is the capacitance to the first strip.</a:t>
            </a:r>
          </a:p>
          <a:p>
            <a:r>
              <a:rPr lang="en-US" dirty="0"/>
              <a:t>Others are not negligible.</a:t>
            </a:r>
          </a:p>
        </p:txBody>
      </p:sp>
    </p:spTree>
    <p:extLst>
      <p:ext uri="{BB962C8B-B14F-4D97-AF65-F5344CB8AC3E}">
        <p14:creationId xmlns:p14="http://schemas.microsoft.com/office/powerpoint/2010/main" val="42373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5" name="Group 12">
            <a:extLst>
              <a:ext uri="{FF2B5EF4-FFF2-40B4-BE49-F238E27FC236}">
                <a16:creationId xmlns:a16="http://schemas.microsoft.com/office/drawing/2014/main" id="{D85B6FFA-BD4B-004E-98C1-84F367396D50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1483221"/>
            <a:ext cx="7467600" cy="1404938"/>
            <a:chOff x="762000" y="1143000"/>
            <a:chExt cx="7467600" cy="1405354"/>
          </a:xfrm>
        </p:grpSpPr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FB67AD66-894E-A641-917A-95F94C654C4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667000" y="1733725"/>
              <a:ext cx="3048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806" name="Text Box 6">
              <a:extLst>
                <a:ext uri="{FF2B5EF4-FFF2-40B4-BE49-F238E27FC236}">
                  <a16:creationId xmlns:a16="http://schemas.microsoft.com/office/drawing/2014/main" id="{145DE75F-1FA4-484B-8979-E754E20F1C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200" y="1809690"/>
              <a:ext cx="457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2000">
                  <a:latin typeface="Calibri" panose="020F0502020204030204" pitchFamily="34" charset="0"/>
                  <a:sym typeface="Wingdings" pitchFamily="2" charset="2"/>
                </a:rPr>
                <a:t>…</a:t>
              </a:r>
              <a:endParaRPr lang="en-US" altLang="it-IT" sz="2000" i="1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cxnSp>
          <p:nvCxnSpPr>
            <p:cNvPr id="262" name="Straight Connector 261">
              <a:extLst>
                <a:ext uri="{FF2B5EF4-FFF2-40B4-BE49-F238E27FC236}">
                  <a16:creationId xmlns:a16="http://schemas.microsoft.com/office/drawing/2014/main" id="{5EDD0CD9-AB73-B849-A13A-D6AA1E091C9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242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A3C1DC28-F97B-AE41-86E1-9605EC5C430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667000" y="1809947"/>
              <a:ext cx="3048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9B256ED4-57EA-414F-A7D4-61E1CA13FDC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819400" y="2038615"/>
              <a:ext cx="228600" cy="0"/>
            </a:xfrm>
            <a:prstGeom prst="line">
              <a:avLst/>
            </a:prstGeom>
            <a:ln w="31750" cap="rnd">
              <a:solidFill>
                <a:schemeClr val="tx1"/>
              </a:solidFill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EBC41EC8-EE4A-F240-817B-F3D01C18068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819400" y="1809947"/>
              <a:ext cx="0" cy="228668"/>
            </a:xfrm>
            <a:prstGeom prst="line">
              <a:avLst/>
            </a:prstGeom>
            <a:ln w="31750" cap="rnd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E48034BB-30FA-6C4B-87C8-5FA0188B9F8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242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3E505A61-42A8-EB4B-B71A-9E21532649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0480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>
              <a:extLst>
                <a:ext uri="{FF2B5EF4-FFF2-40B4-BE49-F238E27FC236}">
                  <a16:creationId xmlns:a16="http://schemas.microsoft.com/office/drawing/2014/main" id="{E1D24F99-8D0F-394C-867F-95F725943AA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819400" y="1505057"/>
              <a:ext cx="0" cy="228668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diamon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7516BF51-BFD7-AA4B-834E-B8D7DD693BD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6576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3862FFC1-B08A-F547-825B-BAC79520DF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528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697C8ED8-4628-BA4A-B9A0-083436776D9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576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head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:a16="http://schemas.microsoft.com/office/drawing/2014/main" id="{ECCE29C9-FB4D-8445-A55B-6021B34A71A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5814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ABBDDA4C-689D-E14A-B65B-0894C0EBD6B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6482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E9E876ED-74BD-F549-903E-43BC6545248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3434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4EBC7ACA-640D-1E47-A98A-6D7B8D91AC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6482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>
              <a:extLst>
                <a:ext uri="{FF2B5EF4-FFF2-40B4-BE49-F238E27FC236}">
                  <a16:creationId xmlns:a16="http://schemas.microsoft.com/office/drawing/2014/main" id="{2F91B023-7534-BF4D-8D40-FEE1FBC7AD2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720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77A92E86-03F6-2047-AB2C-890839C4778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816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7E04F810-3997-A84A-934A-D25D88F7A35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768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03702DE0-16F8-354E-90DC-0F9D73F27B1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1816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head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C466354F-5AFA-3442-A9CD-95969E2EF70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054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826" name="Text Box 6">
              <a:extLst>
                <a:ext uri="{FF2B5EF4-FFF2-40B4-BE49-F238E27FC236}">
                  <a16:creationId xmlns:a16="http://schemas.microsoft.com/office/drawing/2014/main" id="{AE178A04-6A58-464E-8A51-D184DA3D2F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1809690"/>
              <a:ext cx="457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2000">
                  <a:latin typeface="Calibri" panose="020F0502020204030204" pitchFamily="34" charset="0"/>
                  <a:sym typeface="Wingdings" pitchFamily="2" charset="2"/>
                </a:rPr>
                <a:t>…</a:t>
              </a:r>
              <a:endParaRPr lang="en-US" altLang="it-IT" sz="2000" i="1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942C56A2-3077-2542-94D6-C4934C378F1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1722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444B798C-53A5-B248-A3AE-BED1F3276E0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8674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1CDF57A3-BB72-8742-A22A-E093D36DD28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960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>
              <a:extLst>
                <a:ext uri="{FF2B5EF4-FFF2-40B4-BE49-F238E27FC236}">
                  <a16:creationId xmlns:a16="http://schemas.microsoft.com/office/drawing/2014/main" id="{E015FAA2-6948-4246-890E-1E99D440DC4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248400" y="1733725"/>
              <a:ext cx="3048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56CC0B2C-7290-354E-8BF4-A7718E5C81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248400" y="1809947"/>
              <a:ext cx="3048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F9745C01-045B-5C42-BF72-793FDA52757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172200" y="2038615"/>
              <a:ext cx="228600" cy="0"/>
            </a:xfrm>
            <a:prstGeom prst="line">
              <a:avLst/>
            </a:prstGeom>
            <a:ln w="31750" cap="rnd">
              <a:solidFill>
                <a:schemeClr val="tx1"/>
              </a:solidFill>
              <a:round/>
              <a:headEnd type="oval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0CE11B6E-7859-6D42-A76A-6C4A6E623F7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400800" y="1809947"/>
              <a:ext cx="0" cy="228668"/>
            </a:xfrm>
            <a:prstGeom prst="line">
              <a:avLst/>
            </a:prstGeom>
            <a:ln w="31750" cap="rnd">
              <a:solidFill>
                <a:schemeClr val="tx1"/>
              </a:solidFill>
              <a:round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F6EB2E9D-86C4-4B40-82FE-63700218340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400800" y="1505057"/>
              <a:ext cx="0" cy="228668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diamon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835" name="Text Box 6">
              <a:extLst>
                <a:ext uri="{FF2B5EF4-FFF2-40B4-BE49-F238E27FC236}">
                  <a16:creationId xmlns:a16="http://schemas.microsoft.com/office/drawing/2014/main" id="{20576CE9-0DB0-0C4A-8FA5-DC8485A2B6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1524000"/>
              <a:ext cx="381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D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36" name="Text Box 6">
              <a:extLst>
                <a:ext uri="{FF2B5EF4-FFF2-40B4-BE49-F238E27FC236}">
                  <a16:creationId xmlns:a16="http://schemas.microsoft.com/office/drawing/2014/main" id="{E2147FDE-77B7-4946-A883-AC902D20D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5600" y="22098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IS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37" name="Text Box 6">
              <a:extLst>
                <a:ext uri="{FF2B5EF4-FFF2-40B4-BE49-F238E27FC236}">
                  <a16:creationId xmlns:a16="http://schemas.microsoft.com/office/drawing/2014/main" id="{6A05471A-A3BC-1B48-B0FE-2FF0141019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22098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IS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38" name="Text Box 6">
              <a:extLst>
                <a:ext uri="{FF2B5EF4-FFF2-40B4-BE49-F238E27FC236}">
                  <a16:creationId xmlns:a16="http://schemas.microsoft.com/office/drawing/2014/main" id="{BC130ECF-D6D7-4347-9F9F-021BDF7E5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9600" y="22098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IS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39" name="Text Box 6">
              <a:extLst>
                <a:ext uri="{FF2B5EF4-FFF2-40B4-BE49-F238E27FC236}">
                  <a16:creationId xmlns:a16="http://schemas.microsoft.com/office/drawing/2014/main" id="{4DFF1C2B-D065-6D48-A6F8-EFF526A173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22098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IS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40" name="Text Box 6">
              <a:extLst>
                <a:ext uri="{FF2B5EF4-FFF2-40B4-BE49-F238E27FC236}">
                  <a16:creationId xmlns:a16="http://schemas.microsoft.com/office/drawing/2014/main" id="{5BAFE89B-8D78-BD46-ADA5-9149379413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3600" y="22098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IS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41" name="Text Box 6">
              <a:extLst>
                <a:ext uri="{FF2B5EF4-FFF2-40B4-BE49-F238E27FC236}">
                  <a16:creationId xmlns:a16="http://schemas.microsoft.com/office/drawing/2014/main" id="{616792F5-B4C0-F34C-BAFE-1759490AD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1524000"/>
              <a:ext cx="381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D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42" name="Text Box 6">
              <a:extLst>
                <a:ext uri="{FF2B5EF4-FFF2-40B4-BE49-F238E27FC236}">
                  <a16:creationId xmlns:a16="http://schemas.microsoft.com/office/drawing/2014/main" id="{7390CA25-0E8C-4D47-A09D-0062AAC007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1143000"/>
              <a:ext cx="381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Q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L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43" name="Text Box 6">
              <a:extLst>
                <a:ext uri="{FF2B5EF4-FFF2-40B4-BE49-F238E27FC236}">
                  <a16:creationId xmlns:a16="http://schemas.microsoft.com/office/drawing/2014/main" id="{86016E98-DDE8-FF4F-8B1A-293BE2C602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11430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Q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R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44" name="Text Box 6">
              <a:extLst>
                <a:ext uri="{FF2B5EF4-FFF2-40B4-BE49-F238E27FC236}">
                  <a16:creationId xmlns:a16="http://schemas.microsoft.com/office/drawing/2014/main" id="{F73E6E83-4089-C34A-A9B3-90D116958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1261646"/>
              <a:ext cx="381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Q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E092C88-EC33-5044-88C9-06710A8E45F3}"/>
                </a:ext>
              </a:extLst>
            </p:cNvPr>
            <p:cNvSpPr/>
            <p:nvPr/>
          </p:nvSpPr>
          <p:spPr bwMode="auto">
            <a:xfrm>
              <a:off x="4525963" y="1478062"/>
              <a:ext cx="334962" cy="427163"/>
            </a:xfrm>
            <a:custGeom>
              <a:avLst/>
              <a:gdLst>
                <a:gd name="connsiteX0" fmla="*/ 0 w 335280"/>
                <a:gd name="connsiteY0" fmla="*/ 0 h 426720"/>
                <a:gd name="connsiteX1" fmla="*/ 274320 w 335280"/>
                <a:gd name="connsiteY1" fmla="*/ 91440 h 426720"/>
                <a:gd name="connsiteX2" fmla="*/ 335280 w 335280"/>
                <a:gd name="connsiteY2" fmla="*/ 42672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280" h="426720">
                  <a:moveTo>
                    <a:pt x="0" y="0"/>
                  </a:moveTo>
                  <a:cubicBezTo>
                    <a:pt x="109220" y="10160"/>
                    <a:pt x="218440" y="20320"/>
                    <a:pt x="274320" y="91440"/>
                  </a:cubicBezTo>
                  <a:cubicBezTo>
                    <a:pt x="330200" y="162560"/>
                    <a:pt x="332740" y="294640"/>
                    <a:pt x="335280" y="42672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arrow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33846" name="Text Box 6">
              <a:extLst>
                <a:ext uri="{FF2B5EF4-FFF2-40B4-BE49-F238E27FC236}">
                  <a16:creationId xmlns:a16="http://schemas.microsoft.com/office/drawing/2014/main" id="{F9EF20F8-D452-1E4A-8B59-6D74CA5221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400" y="2057401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200">
                  <a:latin typeface="Calibri" panose="020F0502020204030204" pitchFamily="34" charset="0"/>
                  <a:sym typeface="Wingdings" pitchFamily="2" charset="2"/>
                </a:rPr>
                <a:t>2</a:t>
              </a:r>
              <a:endParaRPr lang="en-US" altLang="it-IT" sz="12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47" name="Text Box 6">
              <a:extLst>
                <a:ext uri="{FF2B5EF4-FFF2-40B4-BE49-F238E27FC236}">
                  <a16:creationId xmlns:a16="http://schemas.microsoft.com/office/drawing/2014/main" id="{4994A12F-718E-964C-8EF2-CB6922E93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2057400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200">
                  <a:latin typeface="Calibri" panose="020F0502020204030204" pitchFamily="34" charset="0"/>
                  <a:sym typeface="Wingdings" pitchFamily="2" charset="2"/>
                </a:rPr>
                <a:t>1</a:t>
              </a:r>
            </a:p>
          </p:txBody>
        </p:sp>
        <p:sp>
          <p:nvSpPr>
            <p:cNvPr id="33848" name="Text Box 6">
              <a:extLst>
                <a:ext uri="{FF2B5EF4-FFF2-40B4-BE49-F238E27FC236}">
                  <a16:creationId xmlns:a16="http://schemas.microsoft.com/office/drawing/2014/main" id="{1B7CFF5A-EC54-9A48-8E8D-3B0616729E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2057400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200">
                  <a:latin typeface="Calibri" panose="020F0502020204030204" pitchFamily="34" charset="0"/>
                  <a:sym typeface="Wingdings" pitchFamily="2" charset="2"/>
                </a:rPr>
                <a:t>3</a:t>
              </a:r>
            </a:p>
          </p:txBody>
        </p:sp>
        <p:sp>
          <p:nvSpPr>
            <p:cNvPr id="33849" name="Text Box 6">
              <a:extLst>
                <a:ext uri="{FF2B5EF4-FFF2-40B4-BE49-F238E27FC236}">
                  <a16:creationId xmlns:a16="http://schemas.microsoft.com/office/drawing/2014/main" id="{8E52A0D5-915E-3B40-9AF0-7E03942218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0" y="2057400"/>
              <a:ext cx="4572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200">
                  <a:latin typeface="Calibri" panose="020F0502020204030204" pitchFamily="34" charset="0"/>
                  <a:sym typeface="Wingdings" pitchFamily="2" charset="2"/>
                </a:rPr>
                <a:t>i-1</a:t>
              </a:r>
            </a:p>
          </p:txBody>
        </p:sp>
        <p:sp>
          <p:nvSpPr>
            <p:cNvPr id="33850" name="Text Box 6">
              <a:extLst>
                <a:ext uri="{FF2B5EF4-FFF2-40B4-BE49-F238E27FC236}">
                  <a16:creationId xmlns:a16="http://schemas.microsoft.com/office/drawing/2014/main" id="{FEEA93F8-0C3E-D245-BB4A-A0C9B10030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4400" y="2057400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200">
                  <a:latin typeface="Calibri" panose="020F0502020204030204" pitchFamily="34" charset="0"/>
                  <a:sym typeface="Wingdings" pitchFamily="2" charset="2"/>
                </a:rPr>
                <a:t>i</a:t>
              </a:r>
            </a:p>
          </p:txBody>
        </p:sp>
        <p:sp>
          <p:nvSpPr>
            <p:cNvPr id="33851" name="Text Box 6">
              <a:extLst>
                <a:ext uri="{FF2B5EF4-FFF2-40B4-BE49-F238E27FC236}">
                  <a16:creationId xmlns:a16="http://schemas.microsoft.com/office/drawing/2014/main" id="{778C159B-5EB0-4F41-AD0A-0548A9C982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2057400"/>
              <a:ext cx="4572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200">
                  <a:latin typeface="Calibri" panose="020F0502020204030204" pitchFamily="34" charset="0"/>
                  <a:sym typeface="Wingdings" pitchFamily="2" charset="2"/>
                </a:rPr>
                <a:t>i+1</a:t>
              </a:r>
            </a:p>
          </p:txBody>
        </p:sp>
        <p:sp>
          <p:nvSpPr>
            <p:cNvPr id="33852" name="Text Box 6">
              <a:extLst>
                <a:ext uri="{FF2B5EF4-FFF2-40B4-BE49-F238E27FC236}">
                  <a16:creationId xmlns:a16="http://schemas.microsoft.com/office/drawing/2014/main" id="{12B944FE-C42C-EE40-A45F-D477266EEC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8800" y="2057400"/>
              <a:ext cx="4572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200">
                  <a:latin typeface="Calibri" panose="020F0502020204030204" pitchFamily="34" charset="0"/>
                  <a:sym typeface="Wingdings" pitchFamily="2" charset="2"/>
                </a:rPr>
                <a:t>n-1</a:t>
              </a:r>
            </a:p>
          </p:txBody>
        </p:sp>
        <p:sp>
          <p:nvSpPr>
            <p:cNvPr id="33853" name="Text Box 6">
              <a:extLst>
                <a:ext uri="{FF2B5EF4-FFF2-40B4-BE49-F238E27FC236}">
                  <a16:creationId xmlns:a16="http://schemas.microsoft.com/office/drawing/2014/main" id="{FD95E7CB-3555-8345-BC6F-906275F71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2200" y="2057400"/>
              <a:ext cx="4572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200">
                  <a:latin typeface="Calibri" panose="020F0502020204030204" pitchFamily="34" charset="0"/>
                  <a:sym typeface="Wingdings" pitchFamily="2" charset="2"/>
                </a:rPr>
                <a:t>n</a:t>
              </a:r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E408D46D-B936-7B4C-AE7E-96B6D55B6ED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7056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00D8A71-ABBB-0F4C-91E3-CFD703FEE1D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4008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DF5936F-719D-114F-B119-A8372B82E9E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7056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head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24101C47-DF1B-CC47-9C88-4DFFC23202D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858" name="Text Box 6">
              <a:extLst>
                <a:ext uri="{FF2B5EF4-FFF2-40B4-BE49-F238E27FC236}">
                  <a16:creationId xmlns:a16="http://schemas.microsoft.com/office/drawing/2014/main" id="{E2C6833F-37EB-2B4A-9535-DE5DADB66F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1809690"/>
              <a:ext cx="457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2000">
                  <a:latin typeface="Calibri" panose="020F0502020204030204" pitchFamily="34" charset="0"/>
                  <a:sym typeface="Wingdings" pitchFamily="2" charset="2"/>
                </a:rPr>
                <a:t>…</a:t>
              </a:r>
              <a:endParaRPr lang="en-US" altLang="it-IT" sz="2000" i="1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A16D169-DAB2-1B40-94EE-E02033DB991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6962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531BA0A7-8851-5542-AF0B-581791A4DD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3914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6124ED1-92E6-7946-9D71-69463748154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6200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F21FDD9-5B33-854F-A379-B4110D9283F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772400" y="1733725"/>
              <a:ext cx="3048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B62E924-4D74-804D-86C6-CC40BDE272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772400" y="1809947"/>
              <a:ext cx="3048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94B87D8-C789-774C-9BDB-186BF029AE4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696200" y="2038615"/>
              <a:ext cx="228600" cy="0"/>
            </a:xfrm>
            <a:prstGeom prst="line">
              <a:avLst/>
            </a:prstGeom>
            <a:ln w="31750" cap="rnd">
              <a:solidFill>
                <a:schemeClr val="tx1"/>
              </a:solidFill>
              <a:round/>
              <a:headEnd type="oval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4A85858-5FB3-B84A-B0F9-59F3D839260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924800" y="1809947"/>
              <a:ext cx="0" cy="228668"/>
            </a:xfrm>
            <a:prstGeom prst="line">
              <a:avLst/>
            </a:prstGeom>
            <a:ln w="31750" cap="rnd">
              <a:solidFill>
                <a:schemeClr val="tx1"/>
              </a:solidFill>
              <a:round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8036D56-5DC9-5C40-98F0-47A7FCE2FA0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924800" y="1505057"/>
              <a:ext cx="0" cy="228668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diamon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867" name="Text Box 6">
              <a:extLst>
                <a:ext uri="{FF2B5EF4-FFF2-40B4-BE49-F238E27FC236}">
                  <a16:creationId xmlns:a16="http://schemas.microsoft.com/office/drawing/2014/main" id="{0581E1D3-7B3E-864A-B884-1AD6B04A4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1524000"/>
              <a:ext cx="381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D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68" name="Text Box 6">
              <a:extLst>
                <a:ext uri="{FF2B5EF4-FFF2-40B4-BE49-F238E27FC236}">
                  <a16:creationId xmlns:a16="http://schemas.microsoft.com/office/drawing/2014/main" id="{312C0FEE-A343-D341-A6AD-65E24A35F9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6200" y="1143000"/>
              <a:ext cx="533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Q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RR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5CD62BD4-FFB0-9E4B-9BED-0DD04A6241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143000" y="1733725"/>
              <a:ext cx="3048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870" name="Text Box 6">
              <a:extLst>
                <a:ext uri="{FF2B5EF4-FFF2-40B4-BE49-F238E27FC236}">
                  <a16:creationId xmlns:a16="http://schemas.microsoft.com/office/drawing/2014/main" id="{FAFE54A3-2BED-3248-AA2F-08EB2BCA9B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1809690"/>
              <a:ext cx="457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2000">
                  <a:latin typeface="Calibri" panose="020F0502020204030204" pitchFamily="34" charset="0"/>
                  <a:sym typeface="Wingdings" pitchFamily="2" charset="2"/>
                </a:rPr>
                <a:t>…</a:t>
              </a:r>
              <a:endParaRPr lang="en-US" altLang="it-IT" sz="2000" i="1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BF783C32-7A29-9745-AC5E-3B4A428377F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6002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0FA24FE0-4574-FC42-BAB6-E294ED88FAD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143000" y="1809947"/>
              <a:ext cx="3048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2947D12-AAFA-3A41-A51D-B771C845BB9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295400" y="2038615"/>
              <a:ext cx="228600" cy="0"/>
            </a:xfrm>
            <a:prstGeom prst="line">
              <a:avLst/>
            </a:prstGeom>
            <a:ln w="31750" cap="rnd">
              <a:solidFill>
                <a:schemeClr val="tx1"/>
              </a:solidFill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F30B90F8-3AB9-1041-BB51-366AD3FCD6B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95400" y="1809947"/>
              <a:ext cx="0" cy="228668"/>
            </a:xfrm>
            <a:prstGeom prst="line">
              <a:avLst/>
            </a:prstGeom>
            <a:ln w="31750" cap="rnd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ED3CF611-AF88-4A44-BD9A-3B4BABD7265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6002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head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A31E84A-997A-E642-8B22-2699DC4003A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5240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6DAABC46-54F5-3648-A9BA-3AF4A546783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95400" y="1505057"/>
              <a:ext cx="0" cy="228668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diamon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1FE8F166-ED7F-4041-863F-2373800115C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908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0017C7F1-251E-4847-A74C-F40EF77E66D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860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2395E651-8CD5-6C4B-9ABE-667F7465E37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590800" y="2038615"/>
              <a:ext cx="228600" cy="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92F9DC3E-67ED-8040-9203-67278C1E1D7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14600" y="1886170"/>
              <a:ext cx="0" cy="304890"/>
            </a:xfrm>
            <a:prstGeom prst="line">
              <a:avLst/>
            </a:prstGeom>
            <a:ln w="31750" cap="flat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882" name="Text Box 6">
              <a:extLst>
                <a:ext uri="{FF2B5EF4-FFF2-40B4-BE49-F238E27FC236}">
                  <a16:creationId xmlns:a16="http://schemas.microsoft.com/office/drawing/2014/main" id="{DFD7D682-4DD6-764C-83AF-7F29DAF88E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1524000"/>
              <a:ext cx="381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D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83" name="Text Box 6">
              <a:extLst>
                <a:ext uri="{FF2B5EF4-FFF2-40B4-BE49-F238E27FC236}">
                  <a16:creationId xmlns:a16="http://schemas.microsoft.com/office/drawing/2014/main" id="{43398C72-14C5-8C42-8D11-2806087868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22098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IS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84" name="Text Box 6">
              <a:extLst>
                <a:ext uri="{FF2B5EF4-FFF2-40B4-BE49-F238E27FC236}">
                  <a16:creationId xmlns:a16="http://schemas.microsoft.com/office/drawing/2014/main" id="{32959851-D239-EE47-8F0E-2A0AE97E4B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2200" y="22098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IS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85" name="Text Box 6">
              <a:extLst>
                <a:ext uri="{FF2B5EF4-FFF2-40B4-BE49-F238E27FC236}">
                  <a16:creationId xmlns:a16="http://schemas.microsoft.com/office/drawing/2014/main" id="{419AFAA0-32E9-7B44-BAA8-D0A431E321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800" y="11430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Q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LL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86" name="Text Box 6">
              <a:extLst>
                <a:ext uri="{FF2B5EF4-FFF2-40B4-BE49-F238E27FC236}">
                  <a16:creationId xmlns:a16="http://schemas.microsoft.com/office/drawing/2014/main" id="{762BD894-E3F9-2B4B-B1BF-2E99F5DA29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22098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IS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  <p:sp>
          <p:nvSpPr>
            <p:cNvPr id="33887" name="Text Box 6">
              <a:extLst>
                <a:ext uri="{FF2B5EF4-FFF2-40B4-BE49-F238E27FC236}">
                  <a16:creationId xmlns:a16="http://schemas.microsoft.com/office/drawing/2014/main" id="{E1E48018-9E3E-4D4C-9C45-7132E03D0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7600" y="22098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it-IT" sz="1600">
                  <a:latin typeface="Calibri" panose="020F0502020204030204" pitchFamily="34" charset="0"/>
                  <a:sym typeface="Wingdings" pitchFamily="2" charset="2"/>
                </a:rPr>
                <a:t>C</a:t>
              </a:r>
              <a:r>
                <a:rPr lang="en-US" altLang="it-IT" sz="1600" baseline="-25000">
                  <a:latin typeface="Calibri" panose="020F0502020204030204" pitchFamily="34" charset="0"/>
                  <a:sym typeface="Wingdings" pitchFamily="2" charset="2"/>
                </a:rPr>
                <a:t>IS</a:t>
              </a:r>
              <a:endParaRPr lang="en-US" altLang="it-IT" sz="1600" i="1" baseline="-25000">
                <a:latin typeface="Calibri" panose="020F0502020204030204" pitchFamily="34" charset="0"/>
                <a:sym typeface="Wingdings" pitchFamily="2" charset="2"/>
              </a:endParaRPr>
            </a:p>
          </p:txBody>
        </p:sp>
      </p:grpSp>
      <p:sp>
        <p:nvSpPr>
          <p:cNvPr id="33796" name="Text Box 6">
            <a:extLst>
              <a:ext uri="{FF2B5EF4-FFF2-40B4-BE49-F238E27FC236}">
                <a16:creationId xmlns:a16="http://schemas.microsoft.com/office/drawing/2014/main" id="{CB4744AF-3F88-BC4D-B7E2-3302D7C84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178421"/>
            <a:ext cx="3048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100">
                <a:solidFill>
                  <a:srgbClr val="FF0000"/>
                </a:solidFill>
                <a:latin typeface="Calibri" panose="020F0502020204030204" pitchFamily="34" charset="0"/>
                <a:sym typeface="Wingdings" pitchFamily="2" charset="2"/>
              </a:rPr>
              <a:t>Deposit of Q on i-th strip between L and R readout</a:t>
            </a:r>
          </a:p>
        </p:txBody>
      </p:sp>
      <p:sp>
        <p:nvSpPr>
          <p:cNvPr id="33797" name="Text Box 6">
            <a:extLst>
              <a:ext uri="{FF2B5EF4-FFF2-40B4-BE49-F238E27FC236}">
                <a16:creationId xmlns:a16="http://schemas.microsoft.com/office/drawing/2014/main" id="{7E22190B-F4AB-5A4A-A12C-A18B3C534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178421"/>
            <a:ext cx="9906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100">
                <a:solidFill>
                  <a:srgbClr val="FF0000"/>
                </a:solidFill>
                <a:latin typeface="Calibri" panose="020F0502020204030204" pitchFamily="34" charset="0"/>
                <a:sym typeface="Wingdings" pitchFamily="2" charset="2"/>
              </a:rPr>
              <a:t>“spectator”</a:t>
            </a: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CA43E813-DFCE-1248-8309-C692AE7FC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1178421"/>
            <a:ext cx="9906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100">
                <a:solidFill>
                  <a:srgbClr val="FF0000"/>
                </a:solidFill>
                <a:latin typeface="Calibri" panose="020F0502020204030204" pitchFamily="34" charset="0"/>
                <a:sym typeface="Wingdings" pitchFamily="2" charset="2"/>
              </a:rPr>
              <a:t>“spectator”</a:t>
            </a:r>
          </a:p>
        </p:txBody>
      </p:sp>
      <p:sp>
        <p:nvSpPr>
          <p:cNvPr id="33799" name="Text Box 6">
            <a:extLst>
              <a:ext uri="{FF2B5EF4-FFF2-40B4-BE49-F238E27FC236}">
                <a16:creationId xmlns:a16="http://schemas.microsoft.com/office/drawing/2014/main" id="{43BD2F83-CF80-9140-ABDD-CF3D0E3C5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8008" y="5157192"/>
            <a:ext cx="58326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800" dirty="0">
                <a:latin typeface="Calibri" panose="020F0502020204030204" pitchFamily="34" charset="0"/>
                <a:sym typeface="Wingdings" pitchFamily="2" charset="2"/>
              </a:rPr>
              <a:t>Spectator strips take a fix amount of the closest strip.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800" dirty="0">
                <a:latin typeface="Calibri" panose="020F0502020204030204" pitchFamily="34" charset="0"/>
                <a:sym typeface="Wingdings" pitchFamily="2" charset="2"/>
              </a:rPr>
              <a:t>They represent a </a:t>
            </a:r>
            <a:r>
              <a:rPr lang="en-US" altLang="it-IT" sz="1800" b="1" dirty="0">
                <a:latin typeface="Calibri" panose="020F0502020204030204" pitchFamily="34" charset="0"/>
                <a:sym typeface="Wingdings" pitchFamily="2" charset="2"/>
              </a:rPr>
              <a:t>“low gain” channel </a:t>
            </a:r>
            <a:r>
              <a:rPr lang="en-US" altLang="it-IT" sz="1800" dirty="0">
                <a:latin typeface="Calibri" panose="020F0502020204030204" pitchFamily="34" charset="0"/>
                <a:sym typeface="Wingdings" pitchFamily="2" charset="2"/>
              </a:rPr>
              <a:t>of the nearby strip.</a:t>
            </a:r>
          </a:p>
        </p:txBody>
      </p:sp>
      <p:pic>
        <p:nvPicPr>
          <p:cNvPr id="33800" name="Picture 7">
            <a:extLst>
              <a:ext uri="{FF2B5EF4-FFF2-40B4-BE49-F238E27FC236}">
                <a16:creationId xmlns:a16="http://schemas.microsoft.com/office/drawing/2014/main" id="{E6137EED-84A4-3B4F-A81C-8001FD8D9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913" y="5068915"/>
            <a:ext cx="4073792" cy="70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10">
            <a:extLst>
              <a:ext uri="{FF2B5EF4-FFF2-40B4-BE49-F238E27FC236}">
                <a16:creationId xmlns:a16="http://schemas.microsoft.com/office/drawing/2014/main" id="{F6C4CFF9-7CEA-F14D-8503-F1D766676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3580506"/>
            <a:ext cx="4851362" cy="828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6">
            <a:extLst>
              <a:ext uri="{FF2B5EF4-FFF2-40B4-BE49-F238E27FC236}">
                <a16:creationId xmlns:a16="http://schemas.microsoft.com/office/drawing/2014/main" id="{97361654-0DC6-0548-A18E-2661CD78C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8007" y="3759696"/>
            <a:ext cx="52762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800">
                <a:latin typeface="Calibri" panose="020F0502020204030204" pitchFamily="34" charset="0"/>
                <a:sym typeface="Wingdings" pitchFamily="2" charset="2"/>
              </a:rPr>
              <a:t>Signal is distributed </a:t>
            </a:r>
            <a:r>
              <a:rPr lang="en-US" altLang="it-IT" sz="1800" b="1">
                <a:latin typeface="Calibri" panose="020F0502020204030204" pitchFamily="34" charset="0"/>
                <a:sym typeface="Wingdings" pitchFamily="2" charset="2"/>
              </a:rPr>
              <a:t>proportionally</a:t>
            </a:r>
            <a:r>
              <a:rPr lang="en-US" altLang="it-IT" sz="1800">
                <a:latin typeface="Calibri" panose="020F0502020204030204" pitchFamily="34" charset="0"/>
                <a:sym typeface="Wingdings" pitchFamily="2" charset="2"/>
              </a:rPr>
              <a:t> to the energy deposit location. 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40CA208-A8F8-2145-85FA-ED115F4880E1}"/>
              </a:ext>
            </a:extLst>
          </p:cNvPr>
          <p:cNvSpPr txBox="1"/>
          <p:nvPr/>
        </p:nvSpPr>
        <p:spPr>
          <a:xfrm>
            <a:off x="0" y="17992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3200" dirty="0">
                <a:sym typeface="Wingdings" pitchFamily="2" charset="2"/>
              </a:rPr>
              <a:t>Signal Capacitive Transmission to Outer Strips</a:t>
            </a:r>
            <a:endParaRPr lang="en-IT" sz="3200" b="1" dirty="0"/>
          </a:p>
        </p:txBody>
      </p:sp>
    </p:spTree>
    <p:extLst>
      <p:ext uri="{BB962C8B-B14F-4D97-AF65-F5344CB8AC3E}">
        <p14:creationId xmlns:p14="http://schemas.microsoft.com/office/powerpoint/2010/main" val="75697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 Box 6">
            <a:extLst>
              <a:ext uri="{FF2B5EF4-FFF2-40B4-BE49-F238E27FC236}">
                <a16:creationId xmlns:a16="http://schemas.microsoft.com/office/drawing/2014/main" id="{06CB7ABD-3F8A-454D-BE3B-DE92B8ED2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408" y="1700809"/>
            <a:ext cx="1080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it-IT" sz="1800" dirty="0">
                <a:latin typeface="Calibri" panose="020F0502020204030204" pitchFamily="34" charset="0"/>
                <a:sym typeface="Wingdings" pitchFamily="2" charset="2"/>
                <a:hlinkClick r:id="rId2"/>
              </a:rPr>
              <a:t>https://docs.google.com/spreadsheets/d/1Sv9lK68Jzpko_N07a470EL7Fjq-ogTBmk-e3LV3osP0/edit?usp=sharing</a:t>
            </a:r>
            <a:endParaRPr lang="en-US" altLang="it-IT" sz="1800" dirty="0">
              <a:latin typeface="Calibri" panose="020F0502020204030204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  <a:buNone/>
            </a:pPr>
            <a:endParaRPr lang="en-US" altLang="it-IT" sz="1800" dirty="0">
              <a:latin typeface="Calibri" panose="020F0502020204030204" pitchFamily="34" charset="0"/>
              <a:sym typeface="Wingdings" pitchFamily="2" charset="2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452B370-5E10-2048-8EE2-F6B4C24E9F94}"/>
              </a:ext>
            </a:extLst>
          </p:cNvPr>
          <p:cNvSpPr txBox="1"/>
          <p:nvPr/>
        </p:nvSpPr>
        <p:spPr>
          <a:xfrm>
            <a:off x="0" y="17992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3200" dirty="0">
                <a:sym typeface="Wingdings" pitchFamily="2" charset="2"/>
              </a:rPr>
              <a:t>A Google Doc with this Informations</a:t>
            </a:r>
            <a:endParaRPr lang="en-IT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12788</TotalTime>
  <Words>423</Words>
  <Application>Microsoft Macintosh PowerPoint</Application>
  <PresentationFormat>Widescreen</PresentationFormat>
  <Paragraphs>79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Alberto Oliva</dc:creator>
  <cp:lastModifiedBy>Alberto Oliva</cp:lastModifiedBy>
  <cp:revision>71</cp:revision>
  <dcterms:created xsi:type="dcterms:W3CDTF">2021-07-12T11:16:52Z</dcterms:created>
  <dcterms:modified xsi:type="dcterms:W3CDTF">2022-01-17T08:05:36Z</dcterms:modified>
</cp:coreProperties>
</file>