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3" r:id="rId3"/>
    <p:sldId id="257" r:id="rId4"/>
    <p:sldId id="264" r:id="rId5"/>
    <p:sldId id="265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5E469F-312A-4A1C-BC92-1FA2648E42C8}" type="datetimeFigureOut">
              <a:rPr lang="zh-CN" altLang="en-US" smtClean="0"/>
              <a:t>2022/1/17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818188-F204-40CF-A440-E79EC1457F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8268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来源：</a:t>
            </a:r>
            <a:r>
              <a:rPr lang="en-US" altLang="zh-CN" dirty="0"/>
              <a:t>G:\keyan\</a:t>
            </a:r>
            <a:r>
              <a:rPr lang="zh-CN" altLang="en-US" dirty="0"/>
              <a:t>科研任务</a:t>
            </a:r>
            <a:r>
              <a:rPr lang="en-US" altLang="zh-CN" dirty="0"/>
              <a:t>\211212_</a:t>
            </a:r>
            <a:r>
              <a:rPr lang="zh-CN" altLang="en-US" dirty="0"/>
              <a:t>硅微条模拟</a:t>
            </a:r>
            <a:r>
              <a:rPr lang="en-US" altLang="zh-CN" dirty="0"/>
              <a:t>\</a:t>
            </a:r>
            <a:r>
              <a:rPr lang="en-US" altLang="zh-CN" dirty="0" err="1"/>
              <a:t>MyTCAD</a:t>
            </a:r>
            <a:r>
              <a:rPr lang="en-US" altLang="zh-CN" dirty="0"/>
              <a:t>\220107——DAMPE 5</a:t>
            </a:r>
            <a:r>
              <a:rPr lang="zh-CN" altLang="en-US" dirty="0"/>
              <a:t>个注入条</a:t>
            </a:r>
            <a:r>
              <a:rPr lang="en-US" altLang="zh-CN" dirty="0"/>
              <a:t>\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F8DD24-0228-4DF8-A58C-11F3E9BC9F19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4760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来源：</a:t>
            </a:r>
            <a:r>
              <a:rPr lang="en-US" altLang="zh-CN" dirty="0"/>
              <a:t>G:\keyan\</a:t>
            </a:r>
            <a:r>
              <a:rPr lang="zh-CN" altLang="en-US" dirty="0"/>
              <a:t>科研任务</a:t>
            </a:r>
            <a:r>
              <a:rPr lang="en-US" altLang="zh-CN" dirty="0"/>
              <a:t>\211212_</a:t>
            </a:r>
            <a:r>
              <a:rPr lang="zh-CN" altLang="en-US" dirty="0"/>
              <a:t>硅微条模拟</a:t>
            </a:r>
            <a:r>
              <a:rPr lang="en-US" altLang="zh-CN" dirty="0"/>
              <a:t>\</a:t>
            </a:r>
            <a:r>
              <a:rPr lang="en-US" altLang="zh-CN" dirty="0" err="1"/>
              <a:t>MyTCAD</a:t>
            </a:r>
            <a:r>
              <a:rPr lang="en-US" altLang="zh-CN" dirty="0"/>
              <a:t>\220117——DAMPE 13</a:t>
            </a:r>
            <a:r>
              <a:rPr lang="zh-CN" altLang="en-US" dirty="0"/>
              <a:t>个注入条</a:t>
            </a:r>
            <a:r>
              <a:rPr lang="en-US" altLang="zh-CN" dirty="0"/>
              <a:t>\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818188-F204-40CF-A440-E79EC1457F7A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946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D23532-52D3-45A3-91D6-72DED7ECE8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771D59C-336C-4DAA-AA87-440B0B5273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57EA4C4-40BF-4057-BB18-CB744FCC8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F195-A802-4090-9981-7B75DCAF96B3}" type="datetimeFigureOut">
              <a:rPr lang="zh-CN" altLang="en-US" smtClean="0"/>
              <a:t>2022/1/17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BE4A85E-D884-40F7-B9F1-8856C3338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7B54A88-14FB-41B5-866C-D989C5188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5954-8FEC-4796-88AB-DA5B7D884F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0516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3CDD53-35DF-4A95-81B4-0ABD0996D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B8FBB23-68F2-4E40-A302-54AC76EBC4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5B6BF2F-AD49-422F-8C3B-8852BBFA7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F195-A802-4090-9981-7B75DCAF96B3}" type="datetimeFigureOut">
              <a:rPr lang="zh-CN" altLang="en-US" smtClean="0"/>
              <a:t>2022/1/17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7A1C417-7143-4C5F-AF03-4AA613509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7C31974-4271-42F9-9AED-89EB8969A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5954-8FEC-4796-88AB-DA5B7D884F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612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F5FA80F-50FD-4A56-8DD0-65995959D2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1FA8710-760A-4F65-84B8-A1B30ADC92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636DA3E-DD4C-4982-B6E1-C28AB20D5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F195-A802-4090-9981-7B75DCAF96B3}" type="datetimeFigureOut">
              <a:rPr lang="zh-CN" altLang="en-US" smtClean="0"/>
              <a:t>2022/1/17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90F63B0-7DD7-423F-BA80-C5C96523A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2E8ACB4-E4A3-45BF-9BB5-437E03BFF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5954-8FEC-4796-88AB-DA5B7D884F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580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453230-3AD4-4CFE-B989-4FA2F18BE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C44C2FC-066E-473D-8329-5D7932466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91427D7-B0CF-4641-A2CF-64484B4C4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F195-A802-4090-9981-7B75DCAF96B3}" type="datetimeFigureOut">
              <a:rPr lang="zh-CN" altLang="en-US" smtClean="0"/>
              <a:t>2022/1/17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D7815D8-4272-450F-976F-7874F1FC5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C6A9CCD-1D05-45CE-93E8-02D566A20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5954-8FEC-4796-88AB-DA5B7D884F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8306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6ED836-F222-4883-9547-03B7834DA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28333DC-89F9-4181-8311-416407FC3F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B463EF6-EC1C-4CBC-A7C7-91014BBB8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F195-A802-4090-9981-7B75DCAF96B3}" type="datetimeFigureOut">
              <a:rPr lang="zh-CN" altLang="en-US" smtClean="0"/>
              <a:t>2022/1/17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1DBE589-9721-4EF7-9DD2-55B75F2DF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B361124-09D6-45DD-B01E-8FA495267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5954-8FEC-4796-88AB-DA5B7D884F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7553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3236F5-C44E-4855-A719-F64E638C6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762944F-1723-49D4-9EDE-02B8AE7E8C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7994AD1-0B53-417A-83E1-E5D951F23E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5FF5DEE-DD7D-4BB7-B2CE-29E8211C8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F195-A802-4090-9981-7B75DCAF96B3}" type="datetimeFigureOut">
              <a:rPr lang="zh-CN" altLang="en-US" smtClean="0"/>
              <a:t>2022/1/17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E0951BE-5807-4041-B6C0-EAF200DD1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AFB19E9-A14D-446F-9D29-1CF5E3A40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5954-8FEC-4796-88AB-DA5B7D884F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8976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90481D-F55E-4223-9F7A-4CB7DEC37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5139AE2-A744-4934-8533-ED3332D42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D829A64-4CC5-4A04-A1F9-73B5E5E604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5A6C3DC-C083-4640-AC36-3F87111D39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D95F6D9-333F-4B41-8C4F-B6D72F639B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7CEF4E5-AE5C-406C-B151-5058F9D72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F195-A802-4090-9981-7B75DCAF96B3}" type="datetimeFigureOut">
              <a:rPr lang="zh-CN" altLang="en-US" smtClean="0"/>
              <a:t>2022/1/17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E41F472-5C67-4B28-A04F-FC554EA72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F3BB283-3209-41FC-A7F3-C5DFB35FE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5954-8FEC-4796-88AB-DA5B7D884F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5564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75327B-D048-4A8A-96F3-625855228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76C0D7A-A424-4671-A664-5326D95EE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F195-A802-4090-9981-7B75DCAF96B3}" type="datetimeFigureOut">
              <a:rPr lang="zh-CN" altLang="en-US" smtClean="0"/>
              <a:t>2022/1/17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7221630-D7ED-411A-B6E2-27EFC68DF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E5B5EE0-600B-4D05-8F2C-A9553F0E8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5954-8FEC-4796-88AB-DA5B7D884F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5364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5D22F03-D6C9-47A4-BFCE-6BF001198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F195-A802-4090-9981-7B75DCAF96B3}" type="datetimeFigureOut">
              <a:rPr lang="zh-CN" altLang="en-US" smtClean="0"/>
              <a:t>2022/1/17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9E2B9F9-BBA9-4A38-91A7-5B1AC1915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DE4EBA9-712F-4FDD-BF84-1E3357ACA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5954-8FEC-4796-88AB-DA5B7D884F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9345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05354A-0D1A-4D5C-A4DD-3B332764A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BB259AF-02B0-46AB-BDAC-A5EC92494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9F37944-76A5-42F4-B8CC-66191FE8E7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E038A23-36FC-4797-A19F-E7BF08BA3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F195-A802-4090-9981-7B75DCAF96B3}" type="datetimeFigureOut">
              <a:rPr lang="zh-CN" altLang="en-US" smtClean="0"/>
              <a:t>2022/1/17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F08A523-8898-4700-8AA6-0527CAEE8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F4E2871-FB52-479E-8F8E-7F36DFB3F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5954-8FEC-4796-88AB-DA5B7D884F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1506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B32492-8F07-44CC-946C-BC55A3B73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6E7D52B-33E7-42E7-933E-8927CF0BB1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1665317-1E8C-42F5-91AD-EBC7BB4613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6497141-892E-4E82-ACF7-398ABCC1A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F195-A802-4090-9981-7B75DCAF96B3}" type="datetimeFigureOut">
              <a:rPr lang="zh-CN" altLang="en-US" smtClean="0"/>
              <a:t>2022/1/17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DAE72AD-50A4-4F7E-8B7E-C6E92B159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461E864-9198-4AA4-ADE1-172881E52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A5954-8FEC-4796-88AB-DA5B7D884F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133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D6A9DDB-B392-4F2E-BBB9-9589812EC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5C7C803-7A53-45B3-8EB4-ED850D4C8A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FC27C0A-19F4-4FF2-9B27-391C35710C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3F195-A802-4090-9981-7B75DCAF96B3}" type="datetimeFigureOut">
              <a:rPr lang="zh-CN" altLang="en-US" smtClean="0"/>
              <a:t>2022/1/17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2E9150B-C6EC-4732-B2F3-8404B27C94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3FD647B-FD84-4172-B137-C9FE16F291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A5954-8FEC-4796-88AB-DA5B7D884F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1751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16CC41-3B07-4E69-886B-66A6BCB141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How to interpret TCAD simulation results?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C31D991-2344-4E0C-B908-09733ADB58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Rui </a:t>
            </a:r>
            <a:r>
              <a:rPr lang="en-US" altLang="zh-CN" dirty="0" err="1"/>
              <a:t>Qiao</a:t>
            </a:r>
            <a:r>
              <a:rPr lang="en-US" altLang="zh-CN" dirty="0"/>
              <a:t>; </a:t>
            </a:r>
            <a:r>
              <a:rPr lang="en-US" altLang="zh-CN" dirty="0" err="1"/>
              <a:t>WenXi</a:t>
            </a:r>
            <a:r>
              <a:rPr lang="en-US" altLang="zh-CN" dirty="0"/>
              <a:t> Peng; </a:t>
            </a:r>
            <a:r>
              <a:rPr lang="en-US" altLang="zh-CN" dirty="0" err="1"/>
              <a:t>Ke</a:t>
            </a:r>
            <a:r>
              <a:rPr lang="en-US" altLang="zh-CN" dirty="0"/>
              <a:t> Gong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60098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9EC89D-F0B4-4B82-9ABB-9F466AC14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206863"/>
          </a:xfrm>
        </p:spPr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3FF10EAC-5149-41F8-A3D3-F874F464D5F8}"/>
              </a:ext>
            </a:extLst>
          </p:cNvPr>
          <p:cNvSpPr txBox="1"/>
          <p:nvPr/>
        </p:nvSpPr>
        <p:spPr>
          <a:xfrm>
            <a:off x="493072" y="4479942"/>
            <a:ext cx="2335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b="1" dirty="0"/>
              <a:t>step1</a:t>
            </a:r>
          </a:p>
          <a:p>
            <a:pPr algn="ctr"/>
            <a:r>
              <a:rPr lang="en-US" altLang="zh-CN" b="1" dirty="0"/>
              <a:t>TCAD: </a:t>
            </a:r>
            <a:r>
              <a:rPr lang="en-US" altLang="zh-CN" dirty="0"/>
              <a:t>DAMPE model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9F50C3F9-71A5-4454-AE55-35DB74B98F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79942"/>
            <a:ext cx="3322040" cy="2491530"/>
          </a:xfrm>
          <a:prstGeom prst="rect">
            <a:avLst/>
          </a:prstGeom>
        </p:spPr>
      </p:pic>
      <p:pic>
        <p:nvPicPr>
          <p:cNvPr id="12" name="内容占位符 4">
            <a:extLst>
              <a:ext uri="{FF2B5EF4-FFF2-40B4-BE49-F238E27FC236}">
                <a16:creationId xmlns:a16="http://schemas.microsoft.com/office/drawing/2014/main" id="{4E774235-196E-4E58-A504-B47720FC1E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6811" y="1779943"/>
            <a:ext cx="3322040" cy="2491530"/>
          </a:xfr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3E20DA77-39AE-44F2-9D8A-8F3ED89731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3622" y="1779943"/>
            <a:ext cx="3818378" cy="248693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6" name="文本框 15">
            <a:extLst>
              <a:ext uri="{FF2B5EF4-FFF2-40B4-BE49-F238E27FC236}">
                <a16:creationId xmlns:a16="http://schemas.microsoft.com/office/drawing/2014/main" id="{1917F9A0-5A5A-4BF7-B960-6A86312FAA94}"/>
              </a:ext>
            </a:extLst>
          </p:cNvPr>
          <p:cNvSpPr txBox="1"/>
          <p:nvPr/>
        </p:nvSpPr>
        <p:spPr>
          <a:xfrm>
            <a:off x="4452716" y="4479942"/>
            <a:ext cx="254909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b="1" dirty="0"/>
              <a:t>step2</a:t>
            </a:r>
          </a:p>
          <a:p>
            <a:pPr algn="ctr"/>
            <a:r>
              <a:rPr lang="en-US" altLang="zh-CN" b="1" dirty="0"/>
              <a:t>TCAD: </a:t>
            </a:r>
            <a:r>
              <a:rPr lang="en-US" altLang="zh-CN" dirty="0"/>
              <a:t>Capacitance sim.</a:t>
            </a:r>
          </a:p>
          <a:p>
            <a:pPr algn="ctr"/>
            <a:r>
              <a:rPr lang="en-US" altLang="zh-CN" dirty="0"/>
              <a:t>Bulk capacitance</a:t>
            </a:r>
          </a:p>
          <a:p>
            <a:pPr algn="ctr"/>
            <a:r>
              <a:rPr lang="en-US" altLang="zh-CN" dirty="0"/>
              <a:t>Interstrip capacitance</a:t>
            </a:r>
          </a:p>
          <a:p>
            <a:pPr algn="ctr"/>
            <a:r>
              <a:rPr lang="en-US" altLang="zh-CN" dirty="0"/>
              <a:t>Coupling capacitance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2FDBF33C-6101-4F2F-A09A-82D7B020354C}"/>
              </a:ext>
            </a:extLst>
          </p:cNvPr>
          <p:cNvSpPr txBox="1"/>
          <p:nvPr/>
        </p:nvSpPr>
        <p:spPr>
          <a:xfrm>
            <a:off x="8856779" y="4479942"/>
            <a:ext cx="2852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b="1" dirty="0"/>
              <a:t>step3</a:t>
            </a:r>
          </a:p>
          <a:p>
            <a:pPr algn="ctr"/>
            <a:r>
              <a:rPr lang="en-US" altLang="zh-CN" b="1" dirty="0"/>
              <a:t>SPICE: </a:t>
            </a:r>
            <a:r>
              <a:rPr lang="en-US" altLang="zh-CN" dirty="0"/>
              <a:t>Charge sharing sim.</a:t>
            </a:r>
          </a:p>
        </p:txBody>
      </p:sp>
      <p:sp>
        <p:nvSpPr>
          <p:cNvPr id="4" name="箭头: 右 3">
            <a:extLst>
              <a:ext uri="{FF2B5EF4-FFF2-40B4-BE49-F238E27FC236}">
                <a16:creationId xmlns:a16="http://schemas.microsoft.com/office/drawing/2014/main" id="{93642ADF-A9AC-4FCC-B64F-1EC87500CC49}"/>
              </a:ext>
            </a:extLst>
          </p:cNvPr>
          <p:cNvSpPr/>
          <p:nvPr/>
        </p:nvSpPr>
        <p:spPr>
          <a:xfrm>
            <a:off x="3477588" y="2701481"/>
            <a:ext cx="553674" cy="6438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箭头: 右 19">
            <a:extLst>
              <a:ext uri="{FF2B5EF4-FFF2-40B4-BE49-F238E27FC236}">
                <a16:creationId xmlns:a16="http://schemas.microsoft.com/office/drawing/2014/main" id="{1DD5AF9A-C070-4752-87E9-E8D642DE31D3}"/>
              </a:ext>
            </a:extLst>
          </p:cNvPr>
          <p:cNvSpPr/>
          <p:nvPr/>
        </p:nvSpPr>
        <p:spPr>
          <a:xfrm>
            <a:off x="7664399" y="2701481"/>
            <a:ext cx="553674" cy="6438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7916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25F596-81A0-48BB-B120-AA5F3D6AD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1315594"/>
          </a:xfrm>
        </p:spPr>
        <p:txBody>
          <a:bodyPr>
            <a:normAutofit/>
          </a:bodyPr>
          <a:lstStyle/>
          <a:p>
            <a:r>
              <a:rPr lang="en-US" altLang="zh-CN" dirty="0"/>
              <a:t>Confusion to interpret TCAD capacitance:</a:t>
            </a:r>
            <a:br>
              <a:rPr lang="en-US" altLang="zh-CN" dirty="0"/>
            </a:br>
            <a:r>
              <a:rPr lang="en-US" altLang="zh-CN" dirty="0"/>
              <a:t>DC1 -&gt; DC3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44C9794-CAA9-41F5-97A5-C500FB399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1800" y="1719744"/>
            <a:ext cx="5307342" cy="4185960"/>
          </a:xfrm>
        </p:spPr>
        <p:txBody>
          <a:bodyPr/>
          <a:lstStyle/>
          <a:p>
            <a:r>
              <a:rPr lang="en-US" altLang="zh-CN" dirty="0"/>
              <a:t>Option1:</a:t>
            </a:r>
            <a:br>
              <a:rPr lang="en-US" altLang="zh-CN" dirty="0"/>
            </a:br>
            <a:r>
              <a:rPr lang="en-US" altLang="zh-CN" dirty="0"/>
              <a:t>calculate DC1-&gt;DC3 directly.</a:t>
            </a:r>
          </a:p>
          <a:p>
            <a:r>
              <a:rPr lang="en-US" altLang="zh-CN" dirty="0"/>
              <a:t>Option2:</a:t>
            </a:r>
            <a:br>
              <a:rPr lang="en-US" altLang="zh-CN" dirty="0"/>
            </a:br>
            <a:r>
              <a:rPr lang="en-US" altLang="zh-CN" dirty="0"/>
              <a:t>calculate DC1-&gt;DC2, DC2-&gt;DC3</a:t>
            </a:r>
            <a:r>
              <a:rPr lang="zh-CN" altLang="en-US" dirty="0"/>
              <a:t>，</a:t>
            </a:r>
            <a:r>
              <a:rPr lang="en-US" altLang="zh-CN" dirty="0"/>
              <a:t>then build a network.</a:t>
            </a:r>
          </a:p>
          <a:p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6EEF0D37-F2C1-4F39-A660-E67AC46DC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040" y="1402437"/>
            <a:ext cx="6362478" cy="4771859"/>
          </a:xfrm>
          <a:prstGeom prst="rect">
            <a:avLst/>
          </a:prstGeom>
        </p:spPr>
      </p:pic>
      <p:sp>
        <p:nvSpPr>
          <p:cNvPr id="5" name="椭圆 4">
            <a:extLst>
              <a:ext uri="{FF2B5EF4-FFF2-40B4-BE49-F238E27FC236}">
                <a16:creationId xmlns:a16="http://schemas.microsoft.com/office/drawing/2014/main" id="{C710B34D-69A4-4046-A0B0-A383AA813995}"/>
              </a:ext>
            </a:extLst>
          </p:cNvPr>
          <p:cNvSpPr/>
          <p:nvPr/>
        </p:nvSpPr>
        <p:spPr>
          <a:xfrm>
            <a:off x="1460662" y="3103927"/>
            <a:ext cx="486562" cy="796954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E4761FBC-B416-43AF-9D83-E94588DC3F4B}"/>
              </a:ext>
            </a:extLst>
          </p:cNvPr>
          <p:cNvSpPr/>
          <p:nvPr/>
        </p:nvSpPr>
        <p:spPr>
          <a:xfrm>
            <a:off x="3317987" y="3103927"/>
            <a:ext cx="486562" cy="796954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AFA9000-52D1-41D0-8635-717241F41D96}"/>
              </a:ext>
            </a:extLst>
          </p:cNvPr>
          <p:cNvSpPr txBox="1"/>
          <p:nvPr/>
        </p:nvSpPr>
        <p:spPr>
          <a:xfrm>
            <a:off x="2156948" y="4770294"/>
            <a:ext cx="1059906" cy="584775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3200" dirty="0"/>
              <a:t>Cap?</a:t>
            </a:r>
            <a:endParaRPr lang="zh-CN" altLang="en-US" sz="3200" dirty="0"/>
          </a:p>
        </p:txBody>
      </p: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7DD0A47E-A6FD-4883-9E9E-22F24A5F84D9}"/>
              </a:ext>
            </a:extLst>
          </p:cNvPr>
          <p:cNvCxnSpPr>
            <a:stCxn id="7" idx="1"/>
            <a:endCxn id="5" idx="4"/>
          </p:cNvCxnSpPr>
          <p:nvPr/>
        </p:nvCxnSpPr>
        <p:spPr>
          <a:xfrm flipH="1" flipV="1">
            <a:off x="1703943" y="3900881"/>
            <a:ext cx="453005" cy="11618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9822E591-5A01-4968-B5D2-8AA96212B200}"/>
              </a:ext>
            </a:extLst>
          </p:cNvPr>
          <p:cNvCxnSpPr>
            <a:cxnSpLocks/>
            <a:stCxn id="7" idx="3"/>
            <a:endCxn id="6" idx="4"/>
          </p:cNvCxnSpPr>
          <p:nvPr/>
        </p:nvCxnSpPr>
        <p:spPr>
          <a:xfrm flipV="1">
            <a:off x="3216854" y="3900881"/>
            <a:ext cx="344414" cy="11618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739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07CDEC-4646-4B0E-9D3E-31AE824CF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altLang="zh-CN" dirty="0"/>
              <a:t>The two options on DAMPE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22DB78D-120B-4E92-A990-E3ABE7AEB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21911"/>
            <a:ext cx="10515600" cy="1223221"/>
          </a:xfrm>
        </p:spPr>
        <p:txBody>
          <a:bodyPr/>
          <a:lstStyle/>
          <a:p>
            <a:r>
              <a:rPr lang="en-US" altLang="zh-CN" dirty="0"/>
              <a:t>The charge sharing ratio is </a:t>
            </a:r>
            <a:r>
              <a:rPr lang="en-US" altLang="zh-CN" b="1" dirty="0">
                <a:solidFill>
                  <a:srgbClr val="FF0000"/>
                </a:solidFill>
              </a:rPr>
              <a:t>different</a:t>
            </a:r>
            <a:r>
              <a:rPr lang="en-US" altLang="zh-CN" dirty="0"/>
              <a:t> between these two option</a:t>
            </a:r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088EF031-D8EF-4CAA-978A-66835BF8FE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827" y="1030273"/>
            <a:ext cx="5033639" cy="3192064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55EE26CE-E71E-48DB-AE60-49633B6B17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90" y="1035404"/>
            <a:ext cx="5033639" cy="3193384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1AC02434-35E4-4ADE-A696-CD3D5937FD76}"/>
              </a:ext>
            </a:extLst>
          </p:cNvPr>
          <p:cNvSpPr/>
          <p:nvPr/>
        </p:nvSpPr>
        <p:spPr>
          <a:xfrm>
            <a:off x="810827" y="4228788"/>
            <a:ext cx="377892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Opt1: direct cap. DC1-&gt;DC3</a:t>
            </a:r>
          </a:p>
          <a:p>
            <a:r>
              <a:rPr lang="en-US" altLang="zh-CN" dirty="0"/>
              <a:t>Charge Sharing Ratio: </a:t>
            </a:r>
            <a:r>
              <a:rPr lang="en-US" altLang="zh-CN" sz="2800" b="1" dirty="0">
                <a:solidFill>
                  <a:srgbClr val="FF0000"/>
                </a:solidFill>
              </a:rPr>
              <a:t>0.12%</a:t>
            </a:r>
            <a:endParaRPr lang="en-US" altLang="zh-CN" b="1" dirty="0">
              <a:solidFill>
                <a:srgbClr val="FF0000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79A0901E-8D09-4191-B832-B9D2A78978A6}"/>
              </a:ext>
            </a:extLst>
          </p:cNvPr>
          <p:cNvSpPr/>
          <p:nvPr/>
        </p:nvSpPr>
        <p:spPr>
          <a:xfrm>
            <a:off x="7031115" y="4228788"/>
            <a:ext cx="4785062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Opt2: indirect cap. DC1-&gt;DC2, DC2-&gt;DC3</a:t>
            </a:r>
          </a:p>
          <a:p>
            <a:r>
              <a:rPr lang="en-US" altLang="zh-CN" dirty="0"/>
              <a:t>Charge Sharing Ratio: </a:t>
            </a:r>
            <a:r>
              <a:rPr lang="en-US" altLang="zh-CN" sz="2800" b="1" dirty="0">
                <a:solidFill>
                  <a:srgbClr val="FF0000"/>
                </a:solidFill>
              </a:rPr>
              <a:t>0.29%</a:t>
            </a:r>
            <a:endParaRPr lang="en-US" altLang="zh-CN" b="1" dirty="0">
              <a:solidFill>
                <a:srgbClr val="FF0000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94D280D5-CCC9-4916-A041-99CB29C83479}"/>
              </a:ext>
            </a:extLst>
          </p:cNvPr>
          <p:cNvSpPr/>
          <p:nvPr/>
        </p:nvSpPr>
        <p:spPr>
          <a:xfrm>
            <a:off x="914400" y="2450237"/>
            <a:ext cx="1118586" cy="790113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818A2708-C6E1-4270-8DF2-8E576EFA304E}"/>
              </a:ext>
            </a:extLst>
          </p:cNvPr>
          <p:cNvSpPr/>
          <p:nvPr/>
        </p:nvSpPr>
        <p:spPr>
          <a:xfrm>
            <a:off x="3053919" y="2450237"/>
            <a:ext cx="1118586" cy="790113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26F75949-5641-4633-87D5-7771B65A9527}"/>
              </a:ext>
            </a:extLst>
          </p:cNvPr>
          <p:cNvSpPr/>
          <p:nvPr/>
        </p:nvSpPr>
        <p:spPr>
          <a:xfrm>
            <a:off x="7542319" y="2287301"/>
            <a:ext cx="1734845" cy="790113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C2FD2D5E-E41E-42E7-8301-669502154289}"/>
              </a:ext>
            </a:extLst>
          </p:cNvPr>
          <p:cNvSpPr/>
          <p:nvPr/>
        </p:nvSpPr>
        <p:spPr>
          <a:xfrm>
            <a:off x="9542755" y="2287301"/>
            <a:ext cx="1734845" cy="790113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4775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FEDA811-0A33-484A-80C0-119ED0809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EDFA216-EE26-4163-8BB4-0EA1C62BC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Confused to interpret TCAD capacitance with more than 1 interstrip. This is critical before simulate FOOT (readout 1/3) and AMS (readout ½ and ¼).</a:t>
            </a:r>
          </a:p>
          <a:p>
            <a:r>
              <a:rPr lang="en-US" altLang="zh-CN" dirty="0"/>
              <a:t>Prepare to use the TCAD charge injection to verify.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77010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218</Words>
  <Application>Microsoft Office PowerPoint</Application>
  <PresentationFormat>宽屏</PresentationFormat>
  <Paragraphs>29</Paragraphs>
  <Slides>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主题​​</vt:lpstr>
      <vt:lpstr>How to interpret TCAD simulation results?</vt:lpstr>
      <vt:lpstr>Background</vt:lpstr>
      <vt:lpstr>Confusion to interpret TCAD capacitance: DC1 -&gt; DC3</vt:lpstr>
      <vt:lpstr>The two options on DAMPE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interpret TCAD simulation results?</dc:title>
  <dc:creator>Yuodaa</dc:creator>
  <cp:lastModifiedBy>Yuodaa</cp:lastModifiedBy>
  <cp:revision>17</cp:revision>
  <dcterms:created xsi:type="dcterms:W3CDTF">2022-01-17T06:41:37Z</dcterms:created>
  <dcterms:modified xsi:type="dcterms:W3CDTF">2022-01-17T07:24:19Z</dcterms:modified>
</cp:coreProperties>
</file>