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614" r:id="rId2"/>
    <p:sldId id="583" r:id="rId3"/>
    <p:sldId id="581" r:id="rId4"/>
    <p:sldId id="605" r:id="rId5"/>
    <p:sldId id="610" r:id="rId6"/>
    <p:sldId id="606" r:id="rId7"/>
    <p:sldId id="588" r:id="rId8"/>
    <p:sldId id="589" r:id="rId9"/>
    <p:sldId id="608" r:id="rId10"/>
    <p:sldId id="590" r:id="rId11"/>
    <p:sldId id="609" r:id="rId12"/>
    <p:sldId id="584" r:id="rId13"/>
    <p:sldId id="612" r:id="rId14"/>
    <p:sldId id="613" r:id="rId15"/>
    <p:sldId id="603" r:id="rId16"/>
    <p:sldId id="556" r:id="rId17"/>
  </p:sldIdLst>
  <p:sldSz cx="9144000" cy="6858000" type="screen4x3"/>
  <p:notesSz cx="9928225" cy="67976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6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9900"/>
    <a:srgbClr val="CC0066"/>
    <a:srgbClr val="0000FF"/>
    <a:srgbClr val="009900"/>
    <a:srgbClr val="990000"/>
    <a:srgbClr val="99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-1482" y="-270"/>
      </p:cViewPr>
      <p:guideLst>
        <p:guide orient="horz" pos="2196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498" y="-6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08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07050" y="0"/>
            <a:ext cx="4371975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8588"/>
            <a:ext cx="4260850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07050" y="6478588"/>
            <a:ext cx="4371975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55A55A3-93D6-4EC7-A685-67BE59715F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1513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0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563" y="3228975"/>
            <a:ext cx="72771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0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7F9B83B-A3CA-4743-9348-76D11EDC8B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5634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3810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6699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9525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2414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5" name="Line 5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8" name="Line 8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561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5660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2900D-3659-4201-8DAD-63B4CD79E06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331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139950" cy="60753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6388" y="228600"/>
            <a:ext cx="6269037" cy="60753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27B96-42EE-4491-907D-13162C47AA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4544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6388" y="228600"/>
            <a:ext cx="8561387" cy="6075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EC70-40F8-44BF-A659-1244C5F8DE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669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98583-9402-4001-B74E-40CAA96665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855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6DD6E-EB4C-46E0-A559-13D8A8CA34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115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2263" y="1296988"/>
            <a:ext cx="419100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296988"/>
            <a:ext cx="419100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FC16-FF3D-4F6D-937D-8C16898D64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493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80DFA-BBD1-459E-A66D-906B0130A4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432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90DBE-26F2-40B7-9FF9-BD0ACB162D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698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703DB-954A-40DE-A3C5-1403E32905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463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DCFA-FA32-4A85-8ED7-089D73D139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040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558F-10BE-45E6-814C-71164D297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029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296988"/>
            <a:ext cx="8534400" cy="50069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9413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 i="1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0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07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28DE0C8-EB8C-4948-9FB4-B290D2AA3C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6388" y="228600"/>
            <a:ext cx="85613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1037" name="Line 8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8" name="Line 9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9" name="Line 10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40" name="Line 11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grpSp>
        <p:nvGrpSpPr>
          <p:cNvPr id="1032" name="Group 12"/>
          <p:cNvGrpSpPr>
            <a:grpSpLocks/>
          </p:cNvGrpSpPr>
          <p:nvPr userDrawn="1"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1033" name="Line 13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4" name="Line 14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5" name="Line 15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6" name="Line 16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宋体" charset="0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v"/>
        <a:defRPr kumimoji="1" sz="2400">
          <a:solidFill>
            <a:schemeClr val="tx1"/>
          </a:solidFill>
          <a:latin typeface="+mn-lt"/>
          <a:ea typeface="宋体" charset="0"/>
          <a:cs typeface="宋体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宋体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¡"/>
        <a:defRPr kumimoji="1" sz="1600">
          <a:solidFill>
            <a:schemeClr val="tx1"/>
          </a:solidFill>
          <a:latin typeface="+mn-lt"/>
          <a:ea typeface="宋体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kumimoji="1" sz="1600">
          <a:solidFill>
            <a:schemeClr val="tx1"/>
          </a:solidFill>
          <a:latin typeface="+mn-lt"/>
          <a:ea typeface="宋体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First JUNO data challenge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Xiaomei</a:t>
            </a:r>
            <a:r>
              <a:rPr lang="en-US" altLang="zh-CN" smtClean="0"/>
              <a:t>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455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Speed rate control and optimization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8"/>
            <a:ext cx="8534400" cy="3118493"/>
          </a:xfrm>
        </p:spPr>
        <p:txBody>
          <a:bodyPr/>
          <a:lstStyle/>
          <a:p>
            <a:r>
              <a:rPr lang="en-US" altLang="zh-CN" sz="2000" dirty="0" smtClean="0"/>
              <a:t>Setting of submission and transfer rate</a:t>
            </a:r>
          </a:p>
          <a:p>
            <a:pPr lvl="1"/>
            <a:r>
              <a:rPr lang="en-US" altLang="zh-CN" dirty="0"/>
              <a:t>Submission </a:t>
            </a:r>
            <a:r>
              <a:rPr lang="en-US" altLang="zh-CN" dirty="0" smtClean="0"/>
              <a:t>rate in DMS</a:t>
            </a:r>
          </a:p>
          <a:p>
            <a:pPr lvl="2"/>
            <a:r>
              <a:rPr lang="en-US" altLang="zh-CN" sz="2000" dirty="0" smtClean="0"/>
              <a:t>Have similar Controls with bulk size both in DIRAC and </a:t>
            </a:r>
            <a:r>
              <a:rPr lang="en-US" altLang="zh-CN" sz="2000" dirty="0" err="1" smtClean="0"/>
              <a:t>Rucio</a:t>
            </a:r>
            <a:endParaRPr lang="en-US" altLang="zh-CN" sz="2000" dirty="0" smtClean="0"/>
          </a:p>
          <a:p>
            <a:pPr lvl="2"/>
            <a:r>
              <a:rPr lang="en-US" altLang="zh-CN" sz="2000" dirty="0" smtClean="0"/>
              <a:t>100 bulk size means one submission with 100 files</a:t>
            </a:r>
          </a:p>
          <a:p>
            <a:pPr lvl="2"/>
            <a:r>
              <a:rPr lang="en-US" altLang="zh-CN" sz="2000" dirty="0" smtClean="0"/>
              <a:t>20 threads for submissions</a:t>
            </a:r>
          </a:p>
          <a:p>
            <a:pPr lvl="2"/>
            <a:r>
              <a:rPr lang="en-US" altLang="zh-CN" sz="2000" dirty="0" smtClean="0"/>
              <a:t>Each second can have 2000 files submission</a:t>
            </a:r>
            <a:endParaRPr lang="en-US" altLang="zh-CN" sz="2000" dirty="0"/>
          </a:p>
          <a:p>
            <a:pPr lvl="1"/>
            <a:r>
              <a:rPr lang="en-US" altLang="zh-CN" dirty="0"/>
              <a:t>Transfer </a:t>
            </a:r>
            <a:r>
              <a:rPr lang="en-US" altLang="zh-CN" dirty="0" smtClean="0"/>
              <a:t>rate in FTS3</a:t>
            </a:r>
          </a:p>
          <a:p>
            <a:pPr lvl="2"/>
            <a:r>
              <a:rPr lang="en-US" altLang="zh-CN" sz="2000" dirty="0"/>
              <a:t>16 streams * 130 active = 2080 parallel </a:t>
            </a:r>
            <a:r>
              <a:rPr lang="en-US" altLang="zh-CN" sz="2000" dirty="0" smtClean="0"/>
              <a:t>transferring </a:t>
            </a:r>
          </a:p>
          <a:p>
            <a:r>
              <a:rPr lang="en-US" altLang="zh-CN" sz="2000" dirty="0" smtClean="0"/>
              <a:t>With current speed, no pressure found in both DMS and FTS3</a:t>
            </a:r>
          </a:p>
          <a:p>
            <a:r>
              <a:rPr lang="en-US" altLang="zh-CN" sz="2000" dirty="0" smtClean="0"/>
              <a:t>Transfer system can have ability to increase </a:t>
            </a:r>
            <a:r>
              <a:rPr lang="en-US" altLang="zh-CN" sz="2000" dirty="0"/>
              <a:t>the transfer speed </a:t>
            </a:r>
            <a:r>
              <a:rPr lang="en-US" altLang="zh-CN" sz="2000" dirty="0" smtClean="0"/>
              <a:t>if the network bandwidth increase to 100Gb/s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03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Single channel tests 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8"/>
            <a:ext cx="8534400" cy="762471"/>
          </a:xfrm>
        </p:spPr>
        <p:txBody>
          <a:bodyPr/>
          <a:lstStyle/>
          <a:p>
            <a:r>
              <a:rPr lang="en-US" altLang="zh-CN" dirty="0" smtClean="0"/>
              <a:t>IHEP -&gt; IN2P3, JINR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8" y="4463234"/>
            <a:ext cx="8056674" cy="239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4" y="2028953"/>
            <a:ext cx="7685903" cy="243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channel tests </a:t>
            </a:r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5" y="3557413"/>
            <a:ext cx="7512908" cy="262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2263" y="1296988"/>
            <a:ext cx="8534400" cy="1602731"/>
          </a:xfrm>
        </p:spPr>
        <p:txBody>
          <a:bodyPr/>
          <a:lstStyle/>
          <a:p>
            <a:r>
              <a:rPr lang="en-US" altLang="zh-CN" dirty="0"/>
              <a:t>IHEP -&gt; </a:t>
            </a:r>
            <a:r>
              <a:rPr lang="en-US" altLang="zh-CN" dirty="0" smtClean="0"/>
              <a:t>CNAF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79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Findings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8"/>
            <a:ext cx="8534400" cy="2434753"/>
          </a:xfrm>
        </p:spPr>
        <p:txBody>
          <a:bodyPr/>
          <a:lstStyle/>
          <a:p>
            <a:r>
              <a:rPr lang="en-US" altLang="zh-CN" sz="2200" dirty="0" smtClean="0"/>
              <a:t>500MB-5GB </a:t>
            </a:r>
            <a:r>
              <a:rPr lang="en-US" altLang="zh-CN" sz="2200" dirty="0"/>
              <a:t>files are not much differences to the transfer speed</a:t>
            </a:r>
          </a:p>
          <a:p>
            <a:r>
              <a:rPr lang="en-US" altLang="zh-CN" sz="2200" dirty="0"/>
              <a:t>Transfers in </a:t>
            </a:r>
            <a:r>
              <a:rPr lang="en-US" altLang="zh-CN" sz="2200" dirty="0" smtClean="0"/>
              <a:t>parallel from IHEP </a:t>
            </a:r>
            <a:r>
              <a:rPr lang="en-US" altLang="zh-CN" sz="2200" dirty="0"/>
              <a:t>to three sites, we see competition for network </a:t>
            </a:r>
            <a:r>
              <a:rPr lang="en-US" altLang="zh-CN" sz="2200" dirty="0" smtClean="0"/>
              <a:t>bandwidth</a:t>
            </a:r>
          </a:p>
          <a:p>
            <a:r>
              <a:rPr lang="en-US" altLang="zh-CN" sz="2200" dirty="0" smtClean="0"/>
              <a:t>In a longer transfers covering two days, speed fluctuations was seen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2858"/>
            <a:ext cx="9053384" cy="181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8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Network fluctuation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1799"/>
            <a:ext cx="8962767" cy="367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6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and Plans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181658"/>
            <a:ext cx="8534400" cy="2797217"/>
          </a:xfrm>
        </p:spPr>
        <p:txBody>
          <a:bodyPr/>
          <a:lstStyle/>
          <a:p>
            <a:r>
              <a:rPr lang="en-US" altLang="zh-CN" sz="2000" dirty="0" smtClean="0"/>
              <a:t>The transfer services and SEs are working well with HTTP TPC</a:t>
            </a:r>
          </a:p>
          <a:p>
            <a:r>
              <a:rPr lang="en-US" altLang="zh-CN" sz="2000" dirty="0" smtClean="0"/>
              <a:t>The </a:t>
            </a:r>
            <a:r>
              <a:rPr lang="en-US" altLang="zh-CN" sz="2000" dirty="0"/>
              <a:t>network from IHEP to Europe is good </a:t>
            </a:r>
            <a:r>
              <a:rPr lang="en-US" altLang="zh-CN" sz="2000" dirty="0" smtClean="0"/>
              <a:t>to meet requirements of </a:t>
            </a:r>
            <a:r>
              <a:rPr lang="en-US" altLang="zh-CN" sz="2000" dirty="0"/>
              <a:t>JUNO</a:t>
            </a:r>
          </a:p>
          <a:p>
            <a:r>
              <a:rPr lang="en-US" altLang="zh-CN" sz="2000" dirty="0" smtClean="0"/>
              <a:t>DMS </a:t>
            </a:r>
            <a:r>
              <a:rPr lang="en-US" altLang="zh-CN" sz="2000" dirty="0"/>
              <a:t>can provide a transfer which almost fulfill a public network </a:t>
            </a:r>
            <a:r>
              <a:rPr lang="en-US" altLang="zh-CN" sz="2000" dirty="0" smtClean="0"/>
              <a:t>bandwidth, showing </a:t>
            </a:r>
            <a:r>
              <a:rPr lang="en-US" altLang="zh-CN" sz="2000" dirty="0"/>
              <a:t>very good transfer ability and </a:t>
            </a:r>
            <a:r>
              <a:rPr lang="en-US" altLang="zh-CN" sz="2000" dirty="0" smtClean="0"/>
              <a:t>quality</a:t>
            </a: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76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65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Purposes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9"/>
            <a:ext cx="8534400" cy="1767488"/>
          </a:xfrm>
        </p:spPr>
        <p:txBody>
          <a:bodyPr/>
          <a:lstStyle/>
          <a:p>
            <a:r>
              <a:rPr lang="en-US" altLang="zh-CN" sz="2200" dirty="0" smtClean="0"/>
              <a:t>Check DMS and its HTTP TPC supports</a:t>
            </a:r>
          </a:p>
          <a:p>
            <a:r>
              <a:rPr lang="en-US" altLang="zh-CN" sz="2200" dirty="0" smtClean="0"/>
              <a:t>Check functionality and performance of transfer services</a:t>
            </a:r>
          </a:p>
          <a:p>
            <a:r>
              <a:rPr lang="en-US" altLang="zh-CN" sz="2200" dirty="0" smtClean="0"/>
              <a:t>Network status between data centers</a:t>
            </a:r>
          </a:p>
          <a:p>
            <a:r>
              <a:rPr lang="en-US" altLang="zh-CN" sz="2200" dirty="0" smtClean="0"/>
              <a:t>Simulate raw data transfers in DCI parts</a:t>
            </a:r>
          </a:p>
          <a:p>
            <a:pPr lvl="1"/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2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management system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28" name="内容占位符 2"/>
          <p:cNvSpPr>
            <a:spLocks noGrp="1"/>
          </p:cNvSpPr>
          <p:nvPr>
            <p:ph idx="1"/>
          </p:nvPr>
        </p:nvSpPr>
        <p:spPr>
          <a:xfrm>
            <a:off x="63370" y="1264453"/>
            <a:ext cx="5007619" cy="4485557"/>
          </a:xfrm>
        </p:spPr>
        <p:txBody>
          <a:bodyPr/>
          <a:lstStyle/>
          <a:p>
            <a:r>
              <a:rPr lang="en-US" altLang="zh-CN" sz="2000" dirty="0"/>
              <a:t>D</a:t>
            </a:r>
            <a:r>
              <a:rPr lang="en-US" altLang="zh-CN" sz="2000" dirty="0" smtClean="0"/>
              <a:t>ata </a:t>
            </a:r>
            <a:r>
              <a:rPr lang="en-US" altLang="zh-CN" sz="2000" dirty="0"/>
              <a:t>M</a:t>
            </a:r>
            <a:r>
              <a:rPr lang="en-US" altLang="zh-CN" sz="2000" dirty="0" smtClean="0"/>
              <a:t>anagement System – DIRAC DMS and </a:t>
            </a:r>
            <a:r>
              <a:rPr lang="en-US" altLang="zh-CN" sz="2000" dirty="0" err="1" smtClean="0"/>
              <a:t>Rucio</a:t>
            </a:r>
            <a:endParaRPr lang="en-US" altLang="zh-CN" sz="2000" dirty="0" smtClean="0"/>
          </a:p>
          <a:p>
            <a:pPr lvl="1"/>
            <a:r>
              <a:rPr lang="en-US" altLang="zh-CN" sz="1800" dirty="0" smtClean="0"/>
              <a:t>Accept dataset transfer requests</a:t>
            </a:r>
          </a:p>
          <a:p>
            <a:pPr lvl="1"/>
            <a:r>
              <a:rPr lang="en-US" altLang="zh-CN" sz="1800" dirty="0" smtClean="0"/>
              <a:t>Send file transfer requests to FTS</a:t>
            </a:r>
          </a:p>
          <a:p>
            <a:pPr lvl="1"/>
            <a:r>
              <a:rPr lang="en-US" altLang="zh-CN" sz="1800" dirty="0" smtClean="0"/>
              <a:t>Both DIRAC DMS and </a:t>
            </a:r>
            <a:r>
              <a:rPr lang="en-US" altLang="zh-CN" sz="1800" dirty="0" err="1" smtClean="0"/>
              <a:t>Rucio</a:t>
            </a:r>
            <a:r>
              <a:rPr lang="en-US" altLang="zh-CN" sz="1800" dirty="0" smtClean="0"/>
              <a:t> joined </a:t>
            </a:r>
          </a:p>
          <a:p>
            <a:r>
              <a:rPr lang="en-US" altLang="zh-CN" sz="2000" dirty="0" smtClean="0"/>
              <a:t>Data </a:t>
            </a:r>
            <a:r>
              <a:rPr lang="en-US" altLang="zh-CN" sz="2000" dirty="0"/>
              <a:t>M</a:t>
            </a:r>
            <a:r>
              <a:rPr lang="en-US" altLang="zh-CN" sz="2000" dirty="0" smtClean="0"/>
              <a:t>ovement </a:t>
            </a:r>
            <a:r>
              <a:rPr lang="en-US" altLang="zh-CN" sz="2000" dirty="0"/>
              <a:t>S</a:t>
            </a:r>
            <a:r>
              <a:rPr lang="en-US" altLang="zh-CN" sz="2000" dirty="0" smtClean="0"/>
              <a:t>ervice -- FTS</a:t>
            </a:r>
          </a:p>
          <a:p>
            <a:pPr lvl="1"/>
            <a:r>
              <a:rPr lang="en-US" altLang="zh-CN" sz="1800" dirty="0"/>
              <a:t>Manage </a:t>
            </a:r>
            <a:r>
              <a:rPr lang="en-US" altLang="zh-CN" sz="1800" dirty="0" smtClean="0"/>
              <a:t>data transfers</a:t>
            </a:r>
          </a:p>
          <a:p>
            <a:pPr lvl="1"/>
            <a:r>
              <a:rPr lang="en-US" altLang="zh-CN" sz="1800" dirty="0" smtClean="0"/>
              <a:t>Optimize parallel number</a:t>
            </a:r>
            <a:endParaRPr lang="en-US" altLang="zh-CN" sz="1800" dirty="0"/>
          </a:p>
          <a:p>
            <a:r>
              <a:rPr lang="en-US" altLang="zh-CN" sz="2200" dirty="0" smtClean="0"/>
              <a:t>Four SEs</a:t>
            </a:r>
          </a:p>
          <a:p>
            <a:pPr lvl="1"/>
            <a:r>
              <a:rPr lang="en-US" altLang="zh-CN" sz="1800" dirty="0" smtClean="0"/>
              <a:t>IHEP-JUNOEOS</a:t>
            </a:r>
          </a:p>
          <a:p>
            <a:pPr lvl="1"/>
            <a:r>
              <a:rPr lang="en-US" altLang="zh-CN" sz="1800" dirty="0" smtClean="0"/>
              <a:t>CNAF-STORM</a:t>
            </a:r>
          </a:p>
          <a:p>
            <a:pPr lvl="1"/>
            <a:r>
              <a:rPr lang="en-US" altLang="zh-CN" sz="1800" dirty="0" smtClean="0"/>
              <a:t>IN2P3-DCACHE</a:t>
            </a:r>
          </a:p>
          <a:p>
            <a:pPr lvl="1"/>
            <a:r>
              <a:rPr lang="en-US" altLang="zh-CN" sz="1800" dirty="0" smtClean="0"/>
              <a:t>JINR-EOS</a:t>
            </a:r>
          </a:p>
        </p:txBody>
      </p:sp>
      <p:sp>
        <p:nvSpPr>
          <p:cNvPr id="29" name="灯片编号占位符 3"/>
          <p:cNvSpPr txBox="1">
            <a:spLocks/>
          </p:cNvSpPr>
          <p:nvPr/>
        </p:nvSpPr>
        <p:spPr bwMode="auto">
          <a:xfrm>
            <a:off x="68707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i="1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华文彩云" pitchFamily="2" charset="-122"/>
                <a:cs typeface="+mn-cs"/>
              </a:defRPr>
            </a:lvl9pPr>
          </a:lstStyle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58" y="1180886"/>
            <a:ext cx="3992563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9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TPC used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HTTP TPC are used in three SEs</a:t>
            </a:r>
          </a:p>
          <a:p>
            <a:pPr lvl="1"/>
            <a:r>
              <a:rPr lang="en-US" altLang="zh-CN" dirty="0" smtClean="0"/>
              <a:t>IHEP-JUNOEOS, CNAF-STORM, IN2P3-DCACHE</a:t>
            </a:r>
          </a:p>
          <a:p>
            <a:r>
              <a:rPr lang="en-US" altLang="zh-CN" dirty="0" smtClean="0"/>
              <a:t>XROOTD TPC is used for JINR-EOS</a:t>
            </a:r>
          </a:p>
          <a:p>
            <a:pPr lvl="1"/>
            <a:r>
              <a:rPr lang="en-US" altLang="zh-CN" dirty="0" smtClean="0"/>
              <a:t>IHEP-JUNOEOS &lt;-&gt; JINR-EOS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23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IHEP &lt;-&gt; Europe</a:t>
            </a:r>
          </a:p>
          <a:p>
            <a:pPr lvl="1"/>
            <a:r>
              <a:rPr lang="en-US" altLang="zh-CN" dirty="0" smtClean="0"/>
              <a:t>10Gb/s public network, shared with other experiments</a:t>
            </a:r>
          </a:p>
          <a:p>
            <a:pPr lvl="1"/>
            <a:r>
              <a:rPr lang="en-US" altLang="zh-CN" dirty="0" smtClean="0"/>
              <a:t>Plan to upgrade to 100Gb/s this year</a:t>
            </a:r>
          </a:p>
          <a:p>
            <a:r>
              <a:rPr lang="en-US" altLang="zh-CN" dirty="0" smtClean="0"/>
              <a:t>IN2P3 &lt;-&gt; CNAF</a:t>
            </a:r>
          </a:p>
          <a:p>
            <a:pPr lvl="1"/>
            <a:r>
              <a:rPr lang="en-US" altLang="zh-CN" dirty="0" smtClean="0"/>
              <a:t> 100Gb/s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51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 </a:t>
            </a:r>
            <a:r>
              <a:rPr lang="en-US" altLang="zh-CN" dirty="0" smtClean="0"/>
              <a:t>and files</a:t>
            </a:r>
            <a:endParaRPr lang="en-US" altLang="zh-CN" dirty="0"/>
          </a:p>
          <a:p>
            <a:pPr lvl="1"/>
            <a:r>
              <a:rPr lang="en-US" altLang="zh-CN" dirty="0"/>
              <a:t>4000*5GB files=20TB, 10000*500MB files= </a:t>
            </a:r>
            <a:r>
              <a:rPr lang="en-US" altLang="zh-CN" dirty="0" smtClean="0"/>
              <a:t>5TB</a:t>
            </a:r>
            <a:endParaRPr lang="en-US" altLang="zh-CN" dirty="0"/>
          </a:p>
          <a:p>
            <a:r>
              <a:rPr lang="en-US" altLang="zh-CN" dirty="0" smtClean="0"/>
              <a:t>Transfer tests</a:t>
            </a:r>
            <a:endParaRPr lang="en-US" altLang="zh-CN" dirty="0"/>
          </a:p>
          <a:p>
            <a:pPr lvl="1"/>
            <a:r>
              <a:rPr lang="en-US" altLang="zh-CN" dirty="0"/>
              <a:t>IHEP-EOS-&gt; IN2P3-DCACHE, CNAF-STORM, JINR-EOS</a:t>
            </a:r>
          </a:p>
          <a:p>
            <a:pPr lvl="2"/>
            <a:r>
              <a:rPr lang="en-US" altLang="zh-CN" sz="2000" dirty="0"/>
              <a:t>Both separated and in parallel</a:t>
            </a:r>
          </a:p>
          <a:p>
            <a:pPr lvl="2"/>
            <a:r>
              <a:rPr lang="en-US" altLang="zh-CN" sz="2000" dirty="0"/>
              <a:t>Both 5GB and 500M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15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Tests using Dirac DMS 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3488" y="1286410"/>
            <a:ext cx="5015856" cy="2377087"/>
          </a:xfrm>
        </p:spPr>
        <p:txBody>
          <a:bodyPr/>
          <a:lstStyle/>
          <a:p>
            <a:r>
              <a:rPr lang="en-US" altLang="zh-CN" sz="2000" dirty="0" smtClean="0"/>
              <a:t>Quality is good, and maximum speed can almost fulfill the network bandwidth</a:t>
            </a:r>
            <a:endParaRPr lang="zh-CN" altLang="en-US" sz="2000" dirty="0" smtClean="0"/>
          </a:p>
          <a:p>
            <a:pPr lvl="1"/>
            <a:r>
              <a:rPr lang="en-US" altLang="zh-CN" sz="1800" dirty="0" smtClean="0"/>
              <a:t>100% success rate</a:t>
            </a:r>
          </a:p>
          <a:p>
            <a:pPr lvl="1"/>
            <a:r>
              <a:rPr lang="en-US" altLang="zh-CN" sz="1800" dirty="0" smtClean="0"/>
              <a:t>500MB/s with network control</a:t>
            </a:r>
          </a:p>
          <a:p>
            <a:pPr lvl="1"/>
            <a:r>
              <a:rPr lang="en-US" altLang="zh-CN" sz="1800" dirty="0" smtClean="0"/>
              <a:t>~800MB/s without network control   </a:t>
            </a:r>
          </a:p>
          <a:p>
            <a:r>
              <a:rPr lang="en-US" altLang="zh-CN" sz="2000" dirty="0"/>
              <a:t>Transfer status can be seen both from network, DIRAC and FTS3 monitoring</a:t>
            </a:r>
            <a:endParaRPr lang="zh-CN" altLang="en-US" sz="2000" dirty="0"/>
          </a:p>
          <a:p>
            <a:endParaRPr lang="en-US" altLang="zh-CN" sz="2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2" y="4300152"/>
            <a:ext cx="7685903" cy="243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28" y="1053411"/>
            <a:ext cx="3912971" cy="302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6659" y="1589903"/>
            <a:ext cx="154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DIRAC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81416" y="3958282"/>
            <a:ext cx="154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FTS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664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 with Dirac </a:t>
            </a:r>
            <a:r>
              <a:rPr lang="en-US" altLang="zh-CN" dirty="0" smtClean="0"/>
              <a:t>DMS (2)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5" y="3900806"/>
            <a:ext cx="7142204" cy="277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箭头连接符 6"/>
          <p:cNvCxnSpPr/>
          <p:nvPr/>
        </p:nvCxnSpPr>
        <p:spPr bwMode="auto">
          <a:xfrm flipV="1">
            <a:off x="4885037" y="3621214"/>
            <a:ext cx="1647568" cy="980303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268992" y="3326022"/>
            <a:ext cx="261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&gt;8Gb/s with10Gb/s </a:t>
            </a:r>
            <a:endParaRPr lang="zh-CN" altLang="en-US" dirty="0"/>
          </a:p>
        </p:txBody>
      </p:sp>
      <p:cxnSp>
        <p:nvCxnSpPr>
          <p:cNvPr id="12" name="直接箭头连接符 11"/>
          <p:cNvCxnSpPr>
            <a:endCxn id="13" idx="2"/>
          </p:cNvCxnSpPr>
          <p:nvPr/>
        </p:nvCxnSpPr>
        <p:spPr bwMode="auto">
          <a:xfrm flipH="1" flipV="1">
            <a:off x="2115063" y="3621214"/>
            <a:ext cx="803190" cy="1733571"/>
          </a:xfrm>
          <a:prstGeom prst="straightConnector1">
            <a:avLst/>
          </a:prstGeom>
          <a:solidFill>
            <a:srgbClr val="99CC0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17386" y="3251882"/>
            <a:ext cx="399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r>
              <a:rPr lang="en-US" altLang="zh-CN" dirty="0" smtClean="0"/>
              <a:t>Gb/s with 5Gb/s network control 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51654" y="2828005"/>
            <a:ext cx="154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Network</a:t>
            </a:r>
            <a:endParaRPr lang="zh-CN" altLang="en-US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6" y="1482812"/>
            <a:ext cx="8763002" cy="99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17321" y="1113480"/>
            <a:ext cx="154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FTS</a:t>
            </a:r>
            <a:endParaRPr lang="zh-CN" altLang="en-US" b="1" dirty="0"/>
          </a:p>
        </p:txBody>
      </p:sp>
      <p:cxnSp>
        <p:nvCxnSpPr>
          <p:cNvPr id="23" name="直接连接符 22"/>
          <p:cNvCxnSpPr/>
          <p:nvPr/>
        </p:nvCxnSpPr>
        <p:spPr bwMode="auto">
          <a:xfrm>
            <a:off x="387178" y="4601517"/>
            <a:ext cx="7669427" cy="0"/>
          </a:xfrm>
          <a:prstGeom prst="line">
            <a:avLst/>
          </a:prstGeom>
          <a:solidFill>
            <a:srgbClr val="99CC0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直接连接符 23"/>
          <p:cNvCxnSpPr/>
          <p:nvPr/>
        </p:nvCxnSpPr>
        <p:spPr bwMode="auto">
          <a:xfrm>
            <a:off x="387177" y="5354785"/>
            <a:ext cx="7764163" cy="0"/>
          </a:xfrm>
          <a:prstGeom prst="line">
            <a:avLst/>
          </a:prstGeom>
          <a:solidFill>
            <a:srgbClr val="99CC0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8151339" y="4416851"/>
            <a:ext cx="91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8</a:t>
            </a:r>
            <a:r>
              <a:rPr lang="en-US" altLang="zh-CN" dirty="0" smtClean="0"/>
              <a:t>Gb/s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194586" y="5170119"/>
            <a:ext cx="91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5Gb/s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50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Tests with </a:t>
            </a:r>
            <a:r>
              <a:rPr lang="en-US" altLang="zh-CN" dirty="0" err="1" smtClean="0"/>
              <a:t>Rucio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9"/>
            <a:ext cx="8534400" cy="1306168"/>
          </a:xfrm>
        </p:spPr>
        <p:txBody>
          <a:bodyPr/>
          <a:lstStyle/>
          <a:p>
            <a:r>
              <a:rPr lang="en-US" altLang="zh-CN" dirty="0" err="1" smtClean="0"/>
              <a:t>Rucio</a:t>
            </a:r>
            <a:r>
              <a:rPr lang="en-US" altLang="zh-CN" dirty="0" smtClean="0"/>
              <a:t> has 100% success rate good</a:t>
            </a:r>
          </a:p>
          <a:p>
            <a:r>
              <a:rPr lang="en-US" altLang="zh-CN" dirty="0"/>
              <a:t>M</a:t>
            </a:r>
            <a:r>
              <a:rPr lang="en-US" altLang="zh-CN" dirty="0" smtClean="0"/>
              <a:t>aximum </a:t>
            </a:r>
            <a:r>
              <a:rPr lang="en-US" altLang="zh-CN" dirty="0"/>
              <a:t>speed can almost fulfill the network </a:t>
            </a:r>
            <a:r>
              <a:rPr lang="en-US" altLang="zh-CN" dirty="0" smtClean="0"/>
              <a:t>bandwidth, reaching 8Gb/s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ADCB84AA-86B9-438F-A521-C31046CBA20B}"/>
              </a:ext>
            </a:extLst>
          </p:cNvPr>
          <p:cNvGrpSpPr/>
          <p:nvPr/>
        </p:nvGrpSpPr>
        <p:grpSpPr>
          <a:xfrm>
            <a:off x="403654" y="3429000"/>
            <a:ext cx="8546036" cy="3089800"/>
            <a:chOff x="78998" y="3074646"/>
            <a:chExt cx="8821162" cy="3089800"/>
          </a:xfrm>
        </p:grpSpPr>
        <p:pic>
          <p:nvPicPr>
            <p:cNvPr id="7" name="内容占位符 5">
              <a:extLst>
                <a:ext uri="{FF2B5EF4-FFF2-40B4-BE49-F238E27FC236}">
                  <a16:creationId xmlns="" xmlns:a16="http://schemas.microsoft.com/office/drawing/2014/main" id="{0155BF97-496D-40D3-91E4-05C974977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325" y="3074646"/>
              <a:ext cx="7543800" cy="3089800"/>
            </a:xfrm>
            <a:prstGeom prst="rect">
              <a:avLst/>
            </a:prstGeom>
          </p:spPr>
        </p:pic>
        <p:cxnSp>
          <p:nvCxnSpPr>
            <p:cNvPr id="8" name="直接连接符 7">
              <a:extLst>
                <a:ext uri="{FF2B5EF4-FFF2-40B4-BE49-F238E27FC236}">
                  <a16:creationId xmlns="" xmlns:a16="http://schemas.microsoft.com/office/drawing/2014/main" id="{21B76028-F736-4702-A4BC-C6B20C278F30}"/>
                </a:ext>
              </a:extLst>
            </p:cNvPr>
            <p:cNvCxnSpPr>
              <a:cxnSpLocks/>
            </p:cNvCxnSpPr>
            <p:nvPr/>
          </p:nvCxnSpPr>
          <p:spPr>
            <a:xfrm>
              <a:off x="171450" y="3547110"/>
              <a:ext cx="87287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10">
              <a:extLst>
                <a:ext uri="{FF2B5EF4-FFF2-40B4-BE49-F238E27FC236}">
                  <a16:creationId xmlns="" xmlns:a16="http://schemas.microsoft.com/office/drawing/2014/main" id="{7581C128-8B1B-473F-8FC0-5892A87F8D4D}"/>
                </a:ext>
              </a:extLst>
            </p:cNvPr>
            <p:cNvSpPr txBox="1"/>
            <p:nvPr/>
          </p:nvSpPr>
          <p:spPr>
            <a:xfrm>
              <a:off x="78998" y="3270111"/>
              <a:ext cx="74301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latin typeface="+mn-lt"/>
                </a:rPr>
                <a:t>8Gbps</a:t>
              </a:r>
              <a:endParaRPr lang="zh-CN" altLang="en-US" sz="1200" b="1" dirty="0">
                <a:latin typeface="+mn-lt"/>
              </a:endParaRPr>
            </a:p>
          </p:txBody>
        </p:sp>
      </p:grpSp>
      <p:sp>
        <p:nvSpPr>
          <p:cNvPr id="10" name="文本框 18">
            <a:extLst>
              <a:ext uri="{FF2B5EF4-FFF2-40B4-BE49-F238E27FC236}">
                <a16:creationId xmlns="" xmlns:a16="http://schemas.microsoft.com/office/drawing/2014/main" id="{23F3808B-A651-4694-85EE-8E2F90570B18}"/>
              </a:ext>
            </a:extLst>
          </p:cNvPr>
          <p:cNvSpPr txBox="1"/>
          <p:nvPr/>
        </p:nvSpPr>
        <p:spPr>
          <a:xfrm>
            <a:off x="5745917" y="5869094"/>
            <a:ext cx="22718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2"/>
                </a:solidFill>
                <a:latin typeface="+mn-lt"/>
              </a:rPr>
              <a:t>IHEP Network </a:t>
            </a:r>
            <a:r>
              <a:rPr lang="en-US" altLang="zh-CN" sz="1200" b="1" dirty="0" err="1">
                <a:solidFill>
                  <a:schemeClr val="bg2"/>
                </a:solidFill>
                <a:latin typeface="+mn-lt"/>
              </a:rPr>
              <a:t>Monitoing</a:t>
            </a:r>
            <a:endParaRPr lang="zh-CN" altLang="en-US" sz="1200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3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rgbClr val="99CC00"/>
        </a:solidFill>
        <a:ln w="38100" cap="flat" cmpd="sng" algn="ctr">
          <a:solidFill>
            <a:srgbClr val="7030A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176764</TotalTime>
  <Words>459</Words>
  <Application>Microsoft Office PowerPoint</Application>
  <PresentationFormat>全屏显示(4:3)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Modèle par défaut</vt:lpstr>
      <vt:lpstr>First JUNO data challenge</vt:lpstr>
      <vt:lpstr>Purposes </vt:lpstr>
      <vt:lpstr>Data management system </vt:lpstr>
      <vt:lpstr>TPC used</vt:lpstr>
      <vt:lpstr>Network</vt:lpstr>
      <vt:lpstr>Tests </vt:lpstr>
      <vt:lpstr>Tests using Dirac DMS (1)</vt:lpstr>
      <vt:lpstr>Test with Dirac DMS (2)</vt:lpstr>
      <vt:lpstr>Tests with Rucio</vt:lpstr>
      <vt:lpstr>Speed rate control and optimization </vt:lpstr>
      <vt:lpstr>Single channel tests (1)</vt:lpstr>
      <vt:lpstr>Single channel tests (2)</vt:lpstr>
      <vt:lpstr>Findings</vt:lpstr>
      <vt:lpstr>Network fluctuation</vt:lpstr>
      <vt:lpstr>Summary and Plans </vt:lpstr>
      <vt:lpstr>PowerPoint 演示文稿</vt:lpstr>
    </vt:vector>
  </TitlesOfParts>
  <Company>IHEP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 III Software</dc:title>
  <dc:creator>Weidong Li</dc:creator>
  <cp:lastModifiedBy>unknown</cp:lastModifiedBy>
  <cp:revision>4820</cp:revision>
  <cp:lastPrinted>2016-09-30T09:17:22Z</cp:lastPrinted>
  <dcterms:created xsi:type="dcterms:W3CDTF">1999-05-22T11:36:26Z</dcterms:created>
  <dcterms:modified xsi:type="dcterms:W3CDTF">2022-01-18T04:01:13Z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75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R.D.Schaffer@cern.ch</vt:lpwstr>
  </property>
  <property fmtid="{D5CDD505-2E9C-101B-9397-08002B2CF9AE}" pid="8" name="HomePage">
    <vt:lpwstr>http://home.cern.ch/~schaffer/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C:\TEMP\schaffer-slides</vt:lpwstr>
  </property>
</Properties>
</file>