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2"/>
  </p:notesMasterIdLst>
  <p:sldIdLst>
    <p:sldId id="256" r:id="rId5"/>
    <p:sldId id="258" r:id="rId6"/>
    <p:sldId id="260" r:id="rId7"/>
    <p:sldId id="259" r:id="rId8"/>
    <p:sldId id="262" r:id="rId9"/>
    <p:sldId id="261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FF"/>
    <a:srgbClr val="005BAA"/>
    <a:srgbClr val="E700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88" autoAdjust="0"/>
    <p:restoredTop sz="96112" autoAdjust="0"/>
  </p:normalViewPr>
  <p:slideViewPr>
    <p:cSldViewPr snapToGrid="0">
      <p:cViewPr varScale="1">
        <p:scale>
          <a:sx n="116" d="100"/>
          <a:sy n="116" d="100"/>
        </p:scale>
        <p:origin x="80" y="3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77EC10-B76D-4EF4-AA81-5475B7A5FA58}" type="datetimeFigureOut">
              <a:rPr lang="en-GB" smtClean="0"/>
              <a:t>13/01/2022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62EF9-8402-48E3-89A5-07AE7252DA0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389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802F-4C4B-409C-8520-663DD6418949}" type="datetime1">
              <a:rPr lang="en-GB" smtClean="0"/>
              <a:t>13/01/2022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27B0-ACBD-4F15-B199-858977B3CF93}" type="slidenum">
              <a:rPr lang="en-GB" smtClean="0"/>
              <a:t>‹N›</a:t>
            </a:fld>
            <a:endParaRPr lang="en-GB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87" y="62222"/>
            <a:ext cx="640081" cy="550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07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FD2BB-5CBE-4190-A16E-41981D3B05B0}" type="datetime1">
              <a:rPr lang="en-GB" smtClean="0"/>
              <a:t>13/01/2022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27B0-ACBD-4F15-B199-858977B3CF93}" type="slidenum">
              <a:rPr lang="en-GB" smtClean="0"/>
              <a:t>‹N›</a:t>
            </a:fld>
            <a:endParaRPr lang="en-GB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87" y="62222"/>
            <a:ext cx="640081" cy="550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160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F81F7-0C25-4765-8615-85DCE2447C1C}" type="datetime1">
              <a:rPr lang="en-GB" smtClean="0"/>
              <a:t>13/01/2022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27B0-ACBD-4F15-B199-858977B3CF93}" type="slidenum">
              <a:rPr lang="en-GB" smtClean="0"/>
              <a:t>‹N›</a:t>
            </a:fld>
            <a:endParaRPr lang="en-GB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87" y="62222"/>
            <a:ext cx="640081" cy="550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082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11D22-E89D-4DCD-AAFE-B94A310B2B1B}" type="datetime1">
              <a:rPr lang="en-GB" smtClean="0"/>
              <a:t>13/01/2022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27B0-ACBD-4F15-B199-858977B3CF93}" type="slidenum">
              <a:rPr lang="en-GB" smtClean="0"/>
              <a:t>‹N›</a:t>
            </a:fld>
            <a:endParaRPr lang="en-GB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87" y="62222"/>
            <a:ext cx="640081" cy="550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37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AAFDA-3633-467B-B4F2-5E2F9415A3CE}" type="datetime1">
              <a:rPr lang="en-GB" smtClean="0"/>
              <a:t>13/01/2022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27B0-ACBD-4F15-B199-858977B3CF93}" type="slidenum">
              <a:rPr lang="en-GB" smtClean="0"/>
              <a:t>‹N›</a:t>
            </a:fld>
            <a:endParaRPr lang="en-GB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87" y="62222"/>
            <a:ext cx="640081" cy="550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780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23EFA-3196-4077-919B-8CD46DA1861B}" type="datetime1">
              <a:rPr lang="en-GB" smtClean="0"/>
              <a:t>13/01/2022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27B0-ACBD-4F15-B199-858977B3CF93}" type="slidenum">
              <a:rPr lang="en-GB" smtClean="0"/>
              <a:t>‹N›</a:t>
            </a:fld>
            <a:endParaRPr lang="en-GB"/>
          </a:p>
        </p:txBody>
      </p:sp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87" y="62222"/>
            <a:ext cx="640081" cy="550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452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6A285-0144-46F1-A834-F25CDA009DA0}" type="datetime1">
              <a:rPr lang="en-GB" smtClean="0"/>
              <a:t>13/01/2022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27B0-ACBD-4F15-B199-858977B3CF93}" type="slidenum">
              <a:rPr lang="en-GB" smtClean="0"/>
              <a:t>‹N›</a:t>
            </a:fld>
            <a:endParaRPr lang="en-GB"/>
          </a:p>
        </p:txBody>
      </p:sp>
      <p:pic>
        <p:nvPicPr>
          <p:cNvPr id="10" name="Immagin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87" y="62222"/>
            <a:ext cx="640081" cy="550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493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B9D62-73DB-43D1-A814-ECF859E28A2B}" type="datetime1">
              <a:rPr lang="en-GB" smtClean="0"/>
              <a:t>13/01/2022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27B0-ACBD-4F15-B199-858977B3CF93}" type="slidenum">
              <a:rPr lang="en-GB" smtClean="0"/>
              <a:t>‹N›</a:t>
            </a:fld>
            <a:endParaRPr lang="en-GB"/>
          </a:p>
        </p:txBody>
      </p:sp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87" y="62222"/>
            <a:ext cx="640081" cy="550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222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9DEEF-260F-4654-985E-3FD0CC618D78}" type="datetime1">
              <a:rPr lang="en-GB" smtClean="0"/>
              <a:t>13/01/2022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27B0-ACBD-4F15-B199-858977B3CF93}" type="slidenum">
              <a:rPr lang="en-GB" smtClean="0"/>
              <a:t>‹N›</a:t>
            </a:fld>
            <a:endParaRPr lang="en-GB"/>
          </a:p>
        </p:txBody>
      </p:sp>
      <p:pic>
        <p:nvPicPr>
          <p:cNvPr id="5" name="Immagin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87" y="62222"/>
            <a:ext cx="640081" cy="550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90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A1E0B-D74F-4E7B-AAC7-F044F0E27DEB}" type="datetime1">
              <a:rPr lang="en-GB" smtClean="0"/>
              <a:t>13/01/2022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27B0-ACBD-4F15-B199-858977B3CF93}" type="slidenum">
              <a:rPr lang="en-GB" smtClean="0"/>
              <a:t>‹N›</a:t>
            </a:fld>
            <a:endParaRPr lang="en-GB"/>
          </a:p>
        </p:txBody>
      </p:sp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87" y="62222"/>
            <a:ext cx="640081" cy="550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627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668A7-FBB5-46F7-8E40-8FD1E968FCCF}" type="datetime1">
              <a:rPr lang="en-GB" smtClean="0"/>
              <a:t>13/01/2022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27B0-ACBD-4F15-B199-858977B3CF93}" type="slidenum">
              <a:rPr lang="en-GB" smtClean="0"/>
              <a:t>‹N›</a:t>
            </a:fld>
            <a:endParaRPr lang="en-GB"/>
          </a:p>
        </p:txBody>
      </p:sp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87" y="62222"/>
            <a:ext cx="640081" cy="550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282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62E9F-DD09-47E2-8FD6-BC9ED37E1F88}" type="datetime1">
              <a:rPr lang="en-GB" smtClean="0"/>
              <a:t>13/01/2022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927B0-ACBD-4F15-B199-858977B3CF9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201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solidFill>
            <a:srgbClr val="005BAA"/>
          </a:solidFill>
        </p:spPr>
        <p:txBody>
          <a:bodyPr>
            <a:normAutofit/>
          </a:bodyPr>
          <a:lstStyle/>
          <a:p>
            <a:r>
              <a:rPr lang="en-US" b="1" noProof="0" dirty="0" smtClean="0"/>
              <a:t>Work organization and deadlines</a:t>
            </a:r>
            <a:endParaRPr lang="en-US" noProof="0" dirty="0">
              <a:ln>
                <a:solidFill>
                  <a:srgbClr val="E70014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noProof="0" dirty="0" smtClean="0"/>
              <a:t>Giuseppe Andronico</a:t>
            </a:r>
          </a:p>
          <a:p>
            <a:r>
              <a:rPr lang="en-US" noProof="0" dirty="0" smtClean="0"/>
              <a:t>INFN, </a:t>
            </a:r>
            <a:r>
              <a:rPr lang="en-US" noProof="0" dirty="0" err="1" smtClean="0"/>
              <a:t>Sez</a:t>
            </a:r>
            <a:r>
              <a:rPr lang="en-US" noProof="0" dirty="0" smtClean="0"/>
              <a:t> CT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50050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Starting point</a:t>
            </a:r>
            <a:endParaRPr lang="en-US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 smtClean="0"/>
              <a:t>Status:</a:t>
            </a:r>
          </a:p>
          <a:p>
            <a:pPr lvl="1"/>
            <a:r>
              <a:rPr lang="en-US" noProof="0" dirty="0" smtClean="0"/>
              <a:t>DCI up and running with 4 sites</a:t>
            </a:r>
          </a:p>
          <a:p>
            <a:pPr lvl="1"/>
            <a:r>
              <a:rPr lang="en-US" noProof="0" dirty="0" smtClean="0"/>
              <a:t>Some data challenge already positively performed</a:t>
            </a:r>
          </a:p>
          <a:p>
            <a:pPr lvl="1"/>
            <a:r>
              <a:rPr lang="en-US" noProof="0" dirty="0" smtClean="0"/>
              <a:t>Joined LHCONE</a:t>
            </a:r>
          </a:p>
          <a:p>
            <a:pPr lvl="1"/>
            <a:r>
              <a:rPr lang="en-US" noProof="0" dirty="0" smtClean="0"/>
              <a:t>JUNO resources already on LHCONE</a:t>
            </a:r>
          </a:p>
          <a:p>
            <a:pPr lvl="1"/>
            <a:endParaRPr lang="en-US" noProof="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27B0-ACBD-4F15-B199-858977B3CF9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637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Considerations on the network</a:t>
            </a:r>
            <a:endParaRPr lang="en-US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 smtClean="0"/>
              <a:t>Link between IHEP and Europe is 10 Gb/s</a:t>
            </a:r>
          </a:p>
          <a:p>
            <a:r>
              <a:rPr lang="en-US" noProof="0" dirty="0" smtClean="0"/>
              <a:t>To my knowledge, problems with peering between China and Russia; is this true?</a:t>
            </a:r>
          </a:p>
          <a:p>
            <a:r>
              <a:rPr lang="en-US" noProof="0" dirty="0" smtClean="0"/>
              <a:t>Links between CNAF and CC-IN2P3 order of 100 Gb/s</a:t>
            </a:r>
          </a:p>
          <a:p>
            <a:r>
              <a:rPr lang="en-US" noProof="0" dirty="0" smtClean="0"/>
              <a:t>Link between </a:t>
            </a:r>
            <a:r>
              <a:rPr lang="en-US" noProof="0" dirty="0" smtClean="0"/>
              <a:t>GEANT</a:t>
            </a:r>
            <a:r>
              <a:rPr lang="en-US" noProof="0" dirty="0" smtClean="0"/>
              <a:t> and Russia order of 10 Gb/s</a:t>
            </a:r>
          </a:p>
          <a:p>
            <a:pPr marL="0" indent="0">
              <a:buNone/>
            </a:pPr>
            <a:r>
              <a:rPr lang="en-US" noProof="0" dirty="0" smtClean="0"/>
              <a:t>Proposal:</a:t>
            </a:r>
          </a:p>
          <a:p>
            <a:r>
              <a:rPr lang="en-US" noProof="0" dirty="0" smtClean="0"/>
              <a:t>IHEP is the JUNO Tier0</a:t>
            </a:r>
          </a:p>
          <a:p>
            <a:r>
              <a:rPr lang="en-US" noProof="0" dirty="0" smtClean="0"/>
              <a:t>CNAF should be the nodal center for the data flows</a:t>
            </a:r>
            <a:endParaRPr lang="en-US" noProof="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27B0-ACBD-4F15-B199-858977B3CF9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181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Possible plan</a:t>
            </a:r>
            <a:endParaRPr lang="en-US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noProof="0" dirty="0" smtClean="0"/>
              <a:t>Following BELLE II example:</a:t>
            </a:r>
          </a:p>
          <a:p>
            <a:r>
              <a:rPr lang="en-US" noProof="0" dirty="0" smtClean="0"/>
              <a:t>Check CNAF connection vs other sites</a:t>
            </a:r>
          </a:p>
          <a:p>
            <a:pPr lvl="1"/>
            <a:r>
              <a:rPr lang="en-US" noProof="0" dirty="0" smtClean="0"/>
              <a:t>For each site we test both directions: CNAF </a:t>
            </a:r>
            <a:r>
              <a:rPr lang="en-US" noProof="0" dirty="0" smtClean="0">
                <a:sym typeface="Symbol" panose="05050102010706020507" pitchFamily="18" charset="2"/>
              </a:rPr>
              <a:t> </a:t>
            </a:r>
            <a:r>
              <a:rPr lang="en-US" noProof="0" dirty="0" err="1" smtClean="0">
                <a:sym typeface="Symbol" panose="05050102010706020507" pitchFamily="18" charset="2"/>
              </a:rPr>
              <a:t>SiteX</a:t>
            </a:r>
            <a:r>
              <a:rPr lang="en-US" noProof="0" dirty="0" smtClean="0">
                <a:sym typeface="Symbol" panose="05050102010706020507" pitchFamily="18" charset="2"/>
              </a:rPr>
              <a:t> and </a:t>
            </a:r>
            <a:r>
              <a:rPr lang="en-US" noProof="0" dirty="0" err="1" smtClean="0">
                <a:sym typeface="Symbol" panose="05050102010706020507" pitchFamily="18" charset="2"/>
              </a:rPr>
              <a:t>SiteX</a:t>
            </a:r>
            <a:r>
              <a:rPr lang="en-US" noProof="0" dirty="0" smtClean="0">
                <a:sym typeface="Symbol" panose="05050102010706020507" pitchFamily="18" charset="2"/>
              </a:rPr>
              <a:t>  CNAF</a:t>
            </a:r>
          </a:p>
          <a:p>
            <a:pPr lvl="1"/>
            <a:r>
              <a:rPr lang="en-US" noProof="0" dirty="0" smtClean="0">
                <a:sym typeface="Symbol" panose="05050102010706020507" pitchFamily="18" charset="2"/>
              </a:rPr>
              <a:t>Each site will be </a:t>
            </a:r>
            <a:r>
              <a:rPr lang="en-US" noProof="0" dirty="0" smtClean="0">
                <a:sym typeface="Symbol" panose="05050102010706020507" pitchFamily="18" charset="2"/>
              </a:rPr>
              <a:t>m</a:t>
            </a:r>
            <a:r>
              <a:rPr lang="en-US" noProof="0" dirty="0" smtClean="0">
                <a:sym typeface="Symbol" panose="05050102010706020507" pitchFamily="18" charset="2"/>
              </a:rPr>
              <a:t>ade from a set of FTS jobs, for example 100x10GB</a:t>
            </a:r>
          </a:p>
          <a:p>
            <a:r>
              <a:rPr lang="en-US" noProof="0" dirty="0" smtClean="0">
                <a:sym typeface="Symbol" panose="05050102010706020507" pitchFamily="18" charset="2"/>
              </a:rPr>
              <a:t>Use different configurations, i.e. file number (25,50,100) and TCP streams (from 1 to 16)</a:t>
            </a:r>
            <a:endParaRPr lang="en-US" noProof="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27B0-ACBD-4F15-B199-858977B3CF9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640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Documentation</a:t>
            </a:r>
            <a:endParaRPr lang="en-US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 smtClean="0"/>
              <a:t>For every site collect local configuration, including Network and Storage setup</a:t>
            </a:r>
            <a:endParaRPr lang="en-US" noProof="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27B0-ACBD-4F15-B199-858977B3CF9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906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Monitoring</a:t>
            </a:r>
            <a:endParaRPr lang="en-US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noProof="0" dirty="0" smtClean="0"/>
              <a:t>Following BELLE II example:</a:t>
            </a:r>
          </a:p>
          <a:p>
            <a:r>
              <a:rPr lang="en-US" noProof="0" dirty="0" smtClean="0"/>
              <a:t>FTS statistics, retrieved every x seconds by a local script</a:t>
            </a:r>
          </a:p>
          <a:p>
            <a:r>
              <a:rPr lang="en-US" noProof="0" dirty="0" smtClean="0"/>
              <a:t>Plots provided by sites from the relative </a:t>
            </a:r>
            <a:r>
              <a:rPr lang="en-US" noProof="0" dirty="0" err="1" smtClean="0"/>
              <a:t>locasl</a:t>
            </a:r>
            <a:r>
              <a:rPr lang="en-US" noProof="0" dirty="0" smtClean="0"/>
              <a:t> monitoring systems</a:t>
            </a:r>
          </a:p>
          <a:p>
            <a:r>
              <a:rPr lang="en-US" noProof="0" dirty="0" smtClean="0"/>
              <a:t>Plots from the NRENs monitoring system</a:t>
            </a:r>
          </a:p>
          <a:p>
            <a:endParaRPr lang="en-US" noProof="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27B0-ACBD-4F15-B199-858977B3CF9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3290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Tentative</a:t>
            </a:r>
            <a:r>
              <a:rPr lang="it-IT" dirty="0" smtClean="0"/>
              <a:t> </a:t>
            </a:r>
            <a:r>
              <a:rPr lang="it-IT" dirty="0" err="1" smtClean="0"/>
              <a:t>workplan</a:t>
            </a:r>
            <a:endParaRPr lang="en-GB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5895379"/>
              </p:ext>
            </p:extLst>
          </p:nvPr>
        </p:nvGraphicFramePr>
        <p:xfrm>
          <a:off x="284725" y="1825625"/>
          <a:ext cx="11684605" cy="357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6921">
                  <a:extLst>
                    <a:ext uri="{9D8B030D-6E8A-4147-A177-3AD203B41FA5}">
                      <a16:colId xmlns:a16="http://schemas.microsoft.com/office/drawing/2014/main" val="1140336418"/>
                    </a:ext>
                  </a:extLst>
                </a:gridCol>
                <a:gridCol w="2336921">
                  <a:extLst>
                    <a:ext uri="{9D8B030D-6E8A-4147-A177-3AD203B41FA5}">
                      <a16:colId xmlns:a16="http://schemas.microsoft.com/office/drawing/2014/main" val="2721614858"/>
                    </a:ext>
                  </a:extLst>
                </a:gridCol>
                <a:gridCol w="2336921">
                  <a:extLst>
                    <a:ext uri="{9D8B030D-6E8A-4147-A177-3AD203B41FA5}">
                      <a16:colId xmlns:a16="http://schemas.microsoft.com/office/drawing/2014/main" val="2776800510"/>
                    </a:ext>
                  </a:extLst>
                </a:gridCol>
                <a:gridCol w="2336921">
                  <a:extLst>
                    <a:ext uri="{9D8B030D-6E8A-4147-A177-3AD203B41FA5}">
                      <a16:colId xmlns:a16="http://schemas.microsoft.com/office/drawing/2014/main" val="1799805996"/>
                    </a:ext>
                  </a:extLst>
                </a:gridCol>
                <a:gridCol w="2336921">
                  <a:extLst>
                    <a:ext uri="{9D8B030D-6E8A-4147-A177-3AD203B41FA5}">
                      <a16:colId xmlns:a16="http://schemas.microsoft.com/office/drawing/2014/main" val="317900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ID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Action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Who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Where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When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65891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T0.1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Collect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local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configuration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Every</a:t>
                      </a:r>
                      <a:r>
                        <a:rPr lang="it-IT" dirty="0" smtClean="0"/>
                        <a:t> data center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Store</a:t>
                      </a:r>
                      <a:r>
                        <a:rPr lang="it-IT" dirty="0" smtClean="0"/>
                        <a:t> in a common </a:t>
                      </a:r>
                      <a:r>
                        <a:rPr lang="it-IT" dirty="0" err="1" smtClean="0"/>
                        <a:t>repository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By </a:t>
                      </a:r>
                      <a:r>
                        <a:rPr lang="it-IT" dirty="0" err="1" smtClean="0"/>
                        <a:t>Feb</a:t>
                      </a:r>
                      <a:r>
                        <a:rPr lang="it-IT" dirty="0" smtClean="0"/>
                        <a:t> 15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9654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T0.2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Create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monitoring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infrastructure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DCI, Data centers, NREN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Store</a:t>
                      </a:r>
                      <a:r>
                        <a:rPr lang="it-IT" dirty="0" smtClean="0"/>
                        <a:t> in </a:t>
                      </a:r>
                      <a:r>
                        <a:rPr lang="it-IT" dirty="0" err="1" smtClean="0"/>
                        <a:t>one</a:t>
                      </a:r>
                      <a:r>
                        <a:rPr lang="it-IT" dirty="0" smtClean="0"/>
                        <a:t> common </a:t>
                      </a:r>
                      <a:r>
                        <a:rPr lang="it-IT" dirty="0" err="1" smtClean="0"/>
                        <a:t>place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By </a:t>
                      </a:r>
                      <a:r>
                        <a:rPr lang="it-IT" dirty="0" err="1" smtClean="0"/>
                        <a:t>Feb</a:t>
                      </a:r>
                      <a:r>
                        <a:rPr lang="it-IT" dirty="0" smtClean="0"/>
                        <a:t> 15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788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T0.3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Schedule test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DCI, Data centers, NREN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By </a:t>
                      </a:r>
                      <a:r>
                        <a:rPr lang="it-IT" dirty="0" err="1" smtClean="0"/>
                        <a:t>Feb</a:t>
                      </a:r>
                      <a:r>
                        <a:rPr lang="it-IT" dirty="0" smtClean="0"/>
                        <a:t> 15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3466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T1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Perform</a:t>
                      </a:r>
                      <a:r>
                        <a:rPr lang="it-IT" dirty="0" smtClean="0"/>
                        <a:t> first test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DCI, Data centers, NREN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Store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results</a:t>
                      </a:r>
                      <a:r>
                        <a:rPr lang="it-IT" baseline="0" dirty="0" smtClean="0"/>
                        <a:t> in </a:t>
                      </a:r>
                      <a:r>
                        <a:rPr lang="it-IT" baseline="0" dirty="0" err="1" smtClean="0"/>
                        <a:t>monitoring</a:t>
                      </a:r>
                      <a:r>
                        <a:rPr lang="it-IT" baseline="0" dirty="0" smtClean="0"/>
                        <a:t> system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Before</a:t>
                      </a:r>
                      <a:r>
                        <a:rPr lang="it-IT" baseline="0" dirty="0" smtClean="0"/>
                        <a:t> March 31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63827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T2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Perform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second</a:t>
                      </a:r>
                      <a:r>
                        <a:rPr lang="it-IT" dirty="0" smtClean="0"/>
                        <a:t> test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DCI, Data centers, NREN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Store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results</a:t>
                      </a:r>
                      <a:r>
                        <a:rPr lang="it-IT" baseline="0" dirty="0" smtClean="0"/>
                        <a:t> in </a:t>
                      </a:r>
                      <a:r>
                        <a:rPr lang="it-IT" baseline="0" dirty="0" err="1" smtClean="0"/>
                        <a:t>monitoring</a:t>
                      </a:r>
                      <a:r>
                        <a:rPr lang="it-IT" baseline="0" dirty="0" smtClean="0"/>
                        <a:t> system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Before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June</a:t>
                      </a:r>
                      <a:r>
                        <a:rPr lang="it-IT" dirty="0" smtClean="0"/>
                        <a:t> 30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496075"/>
                  </a:ext>
                </a:extLst>
              </a:tr>
            </a:tbl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27B0-ACBD-4F15-B199-858977B3CF9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81594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3F4CD3BAE6D1419975A0EF078E46D2" ma:contentTypeVersion="27" ma:contentTypeDescription="Create a new document." ma:contentTypeScope="" ma:versionID="c07653955e6fce616da29bc8f9eabb58">
  <xsd:schema xmlns:xsd="http://www.w3.org/2001/XMLSchema" xmlns:xs="http://www.w3.org/2001/XMLSchema" xmlns:p="http://schemas.microsoft.com/office/2006/metadata/properties" xmlns:ns3="777016db-489e-45b4-b9e8-a45163e11567" xmlns:ns4="8d33704b-2d52-4396-aab0-459e52010774" targetNamespace="http://schemas.microsoft.com/office/2006/metadata/properties" ma:root="true" ma:fieldsID="203a064eae085145c6813de31733a660" ns3:_="" ns4:_="">
    <xsd:import namespace="777016db-489e-45b4-b9e8-a45163e11567"/>
    <xsd:import namespace="8d33704b-2d52-4396-aab0-459e5201077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7016db-489e-45b4-b9e8-a45163e1156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33704b-2d52-4396-aab0-459e52010774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CultureName" ma:index="15" nillable="true" ma:displayName="Culture Name" ma:internalName="CultureName">
      <xsd:simpleType>
        <xsd:restriction base="dms:Text"/>
      </xsd:simpleType>
    </xsd:element>
    <xsd:element name="AppVersion" ma:index="16" nillable="true" ma:displayName="App Version" ma:internalName="AppVersion">
      <xsd:simpleType>
        <xsd:restriction base="dms:Text"/>
      </xsd:simpleType>
    </xsd:element>
    <xsd:element name="Teachers" ma:index="17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8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9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0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1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2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3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4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27" nillable="true" ma:displayName="Tags" ma:internalName="MediaServiceAutoTags" ma:readOnly="true">
      <xsd:simpleType>
        <xsd:restriction base="dms:Text"/>
      </xsd:simpleType>
    </xsd:element>
    <xsd:element name="MediaServiceDateTaken" ma:index="2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9" nillable="true" ma:displayName="Location" ma:internalName="MediaServiceLocation" ma:readOnly="true">
      <xsd:simpleType>
        <xsd:restriction base="dms:Text"/>
      </xsd:simpleType>
    </xsd:element>
    <xsd:element name="MediaServiceOCR" ma:index="3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vited_Teachers xmlns="8d33704b-2d52-4396-aab0-459e52010774" xsi:nil="true"/>
    <NotebookType xmlns="8d33704b-2d52-4396-aab0-459e52010774" xsi:nil="true"/>
    <Self_Registration_Enabled xmlns="8d33704b-2d52-4396-aab0-459e52010774" xsi:nil="true"/>
    <Teachers xmlns="8d33704b-2d52-4396-aab0-459e52010774">
      <UserInfo>
        <DisplayName/>
        <AccountId xsi:nil="true"/>
        <AccountType/>
      </UserInfo>
    </Teachers>
    <Students xmlns="8d33704b-2d52-4396-aab0-459e52010774">
      <UserInfo>
        <DisplayName/>
        <AccountId xsi:nil="true"/>
        <AccountType/>
      </UserInfo>
    </Students>
    <Student_Groups xmlns="8d33704b-2d52-4396-aab0-459e52010774">
      <UserInfo>
        <DisplayName/>
        <AccountId xsi:nil="true"/>
        <AccountType/>
      </UserInfo>
    </Student_Groups>
    <AppVersion xmlns="8d33704b-2d52-4396-aab0-459e52010774" xsi:nil="true"/>
    <Invited_Students xmlns="8d33704b-2d52-4396-aab0-459e52010774" xsi:nil="true"/>
    <Has_Teacher_Only_SectionGroup xmlns="8d33704b-2d52-4396-aab0-459e52010774" xsi:nil="true"/>
    <FolderType xmlns="8d33704b-2d52-4396-aab0-459e52010774" xsi:nil="true"/>
    <DefaultSectionNames xmlns="8d33704b-2d52-4396-aab0-459e52010774" xsi:nil="true"/>
    <Is_Collaboration_Space_Locked xmlns="8d33704b-2d52-4396-aab0-459e52010774" xsi:nil="true"/>
    <Owner xmlns="8d33704b-2d52-4396-aab0-459e52010774">
      <UserInfo>
        <DisplayName/>
        <AccountId xsi:nil="true"/>
        <AccountType/>
      </UserInfo>
    </Owner>
    <CultureName xmlns="8d33704b-2d52-4396-aab0-459e52010774" xsi:nil="true"/>
  </documentManagement>
</p:properties>
</file>

<file path=customXml/itemProps1.xml><?xml version="1.0" encoding="utf-8"?>
<ds:datastoreItem xmlns:ds="http://schemas.openxmlformats.org/officeDocument/2006/customXml" ds:itemID="{D19C02EB-94D9-404F-8E1C-8F321942D8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123CC46-1EC6-4CFC-9EF5-794F672C77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7016db-489e-45b4-b9e8-a45163e11567"/>
    <ds:schemaRef ds:uri="8d33704b-2d52-4396-aab0-459e520107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B7ECE38-BE77-469E-B98C-06985B59C669}">
  <ds:schemaRefs>
    <ds:schemaRef ds:uri="777016db-489e-45b4-b9e8-a45163e11567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8d33704b-2d52-4396-aab0-459e5201077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300</Words>
  <Application>Microsoft Office PowerPoint</Application>
  <PresentationFormat>Widescreen</PresentationFormat>
  <Paragraphs>66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Tema di Office</vt:lpstr>
      <vt:lpstr>Work organization and deadlines</vt:lpstr>
      <vt:lpstr>Starting point</vt:lpstr>
      <vt:lpstr>Considerations on the network</vt:lpstr>
      <vt:lpstr>Possible plan</vt:lpstr>
      <vt:lpstr>Documentation</vt:lpstr>
      <vt:lpstr>Monitoring</vt:lpstr>
      <vt:lpstr>Tentative workplan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Giuseppe Andronico</dc:creator>
  <cp:lastModifiedBy>Giuseppe Andronico</cp:lastModifiedBy>
  <cp:revision>120</cp:revision>
  <dcterms:created xsi:type="dcterms:W3CDTF">2019-10-26T10:37:12Z</dcterms:created>
  <dcterms:modified xsi:type="dcterms:W3CDTF">2022-01-13T16:41:05Z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0x010100243F4CD3BAE6D1419975A0EF078E46D2</vt:lpwstr>
  </property>
</Properties>
</file>