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sldIdLst>
    <p:sldId id="258" r:id="rId2"/>
    <p:sldId id="260" r:id="rId3"/>
    <p:sldId id="310" r:id="rId4"/>
    <p:sldId id="322" r:id="rId5"/>
    <p:sldId id="338" r:id="rId6"/>
    <p:sldId id="341" r:id="rId7"/>
    <p:sldId id="340" r:id="rId8"/>
    <p:sldId id="339" r:id="rId9"/>
    <p:sldId id="342" r:id="rId10"/>
    <p:sldId id="318" r:id="rId11"/>
    <p:sldId id="343" r:id="rId12"/>
    <p:sldId id="344" r:id="rId13"/>
    <p:sldId id="345" r:id="rId14"/>
    <p:sldId id="346" r:id="rId15"/>
    <p:sldId id="347" r:id="rId16"/>
    <p:sldId id="349" r:id="rId17"/>
    <p:sldId id="348" r:id="rId18"/>
    <p:sldId id="35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7B7"/>
    <a:srgbClr val="4FBBE4"/>
    <a:srgbClr val="714E9F"/>
    <a:srgbClr val="FF2592"/>
    <a:srgbClr val="F46100"/>
    <a:srgbClr val="E9E34E"/>
    <a:srgbClr val="283651"/>
    <a:srgbClr val="E6E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481"/>
    <p:restoredTop sz="86398"/>
  </p:normalViewPr>
  <p:slideViewPr>
    <p:cSldViewPr snapToGrid="0" snapToObjects="1" showGuides="1">
      <p:cViewPr varScale="1">
        <p:scale>
          <a:sx n="86" d="100"/>
          <a:sy n="86" d="100"/>
        </p:scale>
        <p:origin x="248" y="968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88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5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19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La data di oggi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Relatore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/>
              <a:t>25 gennaio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/>
              <a:t>Relatore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23" r:id="rId4"/>
    <p:sldLayoutId id="2147483725" r:id="rId5"/>
    <p:sldLayoutId id="2147483729" r:id="rId6"/>
    <p:sldLayoutId id="2147483724" r:id="rId7"/>
    <p:sldLayoutId id="2147483731" r:id="rId8"/>
    <p:sldLayoutId id="2147483727" r:id="rId9"/>
    <p:sldLayoutId id="2147483730" r:id="rId10"/>
    <p:sldLayoutId id="2147483726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C7F26-FF17-3146-8751-E9C7BEBB4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Aggiornamento sito web della Sezione di Roma</a:t>
            </a:r>
          </a:p>
        </p:txBody>
      </p:sp>
    </p:spTree>
    <p:extLst>
      <p:ext uri="{BB962C8B-B14F-4D97-AF65-F5344CB8AC3E}">
        <p14:creationId xmlns:p14="http://schemas.microsoft.com/office/powerpoint/2010/main" val="1801991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39E331-4016-1446-B1B8-42A269B6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136524"/>
            <a:ext cx="6096001" cy="590931"/>
          </a:xfrm>
        </p:spPr>
        <p:txBody>
          <a:bodyPr/>
          <a:lstStyle/>
          <a:p>
            <a:r>
              <a:rPr lang="it-IT" dirty="0"/>
              <a:t>Funzionalità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7F2694-AFC0-C94E-B72E-944177DF7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057" y="727455"/>
            <a:ext cx="11196451" cy="5537877"/>
          </a:xfrm>
        </p:spPr>
        <p:txBody>
          <a:bodyPr>
            <a:normAutofit/>
          </a:bodyPr>
          <a:lstStyle/>
          <a:p>
            <a:pPr algn="just"/>
            <a:r>
              <a:rPr lang="it-IT" sz="2800" dirty="0"/>
              <a:t>Sono state aggiunte nuove funzionalità: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/>
              <a:t>Possibilità di fare Login e </a:t>
            </a:r>
            <a:r>
              <a:rPr lang="it-IT" sz="2800" dirty="0" err="1"/>
              <a:t>Logout</a:t>
            </a:r>
            <a:r>
              <a:rPr lang="it-IT" sz="2800" dirty="0"/>
              <a:t> e gestione profilo con credenziali AAI da ogni pagina.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/>
              <a:t>Un menu aggiuntivo per pagine dedicate al tipo di utente che consulta il sito insieme al login e il cambio lingua.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/>
              <a:t>Data la possibilità di aggiungere molti contenuti in verticale tramite le bande orizzontali si può usufruire di un selettore sulla destra per scorrere la pagina (opzionale).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800" dirty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8580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CA36ACE-3F2C-B044-A6F2-3FB992CC3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8" y="367978"/>
            <a:ext cx="11820525" cy="80709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DD3712-9100-4E4F-BCFE-4747F033C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525" y="3556000"/>
            <a:ext cx="6261100" cy="2273300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8655F7ED-83B2-0447-8FB6-6D1AA6AC3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25" y="1710220"/>
            <a:ext cx="1295400" cy="4290530"/>
          </a:xfrm>
          <a:prstGeom prst="rect">
            <a:avLst/>
          </a:prstGeom>
        </p:spPr>
      </p:pic>
      <p:pic>
        <p:nvPicPr>
          <p:cNvPr id="12" name="Immagine 11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E9E8DBC0-08B1-704B-B197-C6CD0B456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38" y="1509873"/>
            <a:ext cx="3124200" cy="506444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40758D6-CC34-4145-AB16-150053B0C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1325" y="1828800"/>
            <a:ext cx="35433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84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39E331-4016-1446-B1B8-42A269B6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136524"/>
            <a:ext cx="6096001" cy="590931"/>
          </a:xfrm>
        </p:spPr>
        <p:txBody>
          <a:bodyPr/>
          <a:lstStyle/>
          <a:p>
            <a:r>
              <a:rPr lang="it-IT" dirty="0"/>
              <a:t>Manutenzione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7F2694-AFC0-C94E-B72E-944177DF7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057" y="727455"/>
            <a:ext cx="11196451" cy="553787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/>
              <a:t>La manutenzione è semplificata perché i cambi delle voci di menù non vanno fatte direttamente sulle pagine ma su script che aggiungono i menu sulle tutte le pagine quindi non necessita del blocco modifiche delle stesse da parte degli </a:t>
            </a:r>
            <a:r>
              <a:rPr lang="it-IT" sz="2800" dirty="0" err="1"/>
              <a:t>editors</a:t>
            </a:r>
            <a:r>
              <a:rPr lang="it-IT" sz="2800" dirty="0"/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/>
              <a:t>Ci sono modelli per ogni tipo di pagina sia in italiano che inglese, sono di facile lettura e minimali quindi è facile creare una nuova pagina dal modello dovendo solo inserire qualche campo descrittivo della pagina nei metadati e i contenuti.</a:t>
            </a:r>
          </a:p>
          <a:p>
            <a:pPr algn="just"/>
            <a:endParaRPr lang="it-IT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800" dirty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6869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39E331-4016-1446-B1B8-42A269B6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136524"/>
            <a:ext cx="6096001" cy="590931"/>
          </a:xfrm>
        </p:spPr>
        <p:txBody>
          <a:bodyPr/>
          <a:lstStyle/>
          <a:p>
            <a:r>
              <a:rPr lang="it-IT" dirty="0"/>
              <a:t>Tag Semantici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7F2694-AFC0-C94E-B72E-944177DF7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057" y="727455"/>
            <a:ext cx="11196451" cy="5537877"/>
          </a:xfrm>
        </p:spPr>
        <p:txBody>
          <a:bodyPr>
            <a:normAutofit/>
          </a:bodyPr>
          <a:lstStyle/>
          <a:p>
            <a:pPr algn="just"/>
            <a:r>
              <a:rPr lang="it-IT" sz="2800" dirty="0"/>
              <a:t>I </a:t>
            </a:r>
            <a:r>
              <a:rPr lang="it-IT" sz="2800" dirty="0" err="1"/>
              <a:t>tag</a:t>
            </a:r>
            <a:r>
              <a:rPr lang="it-IT" sz="2800" dirty="0"/>
              <a:t> semantici contraddistinguono i siti moderni e i motori di ricerca possono indicizzare al meglio le pagine del sito.</a:t>
            </a:r>
          </a:p>
          <a:p>
            <a:pPr algn="just"/>
            <a:r>
              <a:rPr lang="it-IT" sz="2800" dirty="0"/>
              <a:t>Ogni pagina è formata dai seguenti </a:t>
            </a:r>
            <a:r>
              <a:rPr lang="it-IT" sz="2800" dirty="0" err="1"/>
              <a:t>tag</a:t>
            </a:r>
            <a:r>
              <a:rPr lang="it-IT" sz="2800" dirty="0"/>
              <a:t> semantici: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/>
              <a:t>«</a:t>
            </a:r>
            <a:r>
              <a:rPr lang="it-IT" sz="2800" dirty="0" err="1"/>
              <a:t>Header</a:t>
            </a:r>
            <a:r>
              <a:rPr lang="it-IT" sz="2800" dirty="0"/>
              <a:t>» dove troviamo i menu foto della pagina intestazione logo ecc.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/>
              <a:t>«</a:t>
            </a:r>
            <a:r>
              <a:rPr lang="it-IT" sz="2800" dirty="0" err="1"/>
              <a:t>Main</a:t>
            </a:r>
            <a:r>
              <a:rPr lang="it-IT" sz="2800" dirty="0"/>
              <a:t>» la parte principale dove ci sono i contenuti suddivisi in «</a:t>
            </a:r>
            <a:r>
              <a:rPr lang="it-IT" sz="2800" dirty="0" err="1"/>
              <a:t>Section</a:t>
            </a:r>
            <a:r>
              <a:rPr lang="it-IT" sz="2800" dirty="0"/>
              <a:t>» e «</a:t>
            </a:r>
            <a:r>
              <a:rPr lang="it-IT" sz="2800" dirty="0" err="1"/>
              <a:t>Article</a:t>
            </a:r>
            <a:r>
              <a:rPr lang="it-IT" sz="2800" dirty="0"/>
              <a:t>» (è qui che i motori di ricerca cercano le parole chiave inserite).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/>
              <a:t>Tutti i menu all’interno di «</a:t>
            </a:r>
            <a:r>
              <a:rPr lang="it-IT" sz="2800" dirty="0" err="1"/>
              <a:t>Navigation</a:t>
            </a:r>
            <a:r>
              <a:rPr lang="it-IT" sz="2800" dirty="0"/>
              <a:t>»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 err="1"/>
              <a:t>Footer</a:t>
            </a:r>
            <a:r>
              <a:rPr lang="it-IT" sz="2800" dirty="0"/>
              <a:t> dove ci sono le informazioni dell’ </a:t>
            </a:r>
            <a:r>
              <a:rPr lang="it-IT" sz="2800" dirty="0" err="1"/>
              <a:t>isitituto</a:t>
            </a:r>
            <a:r>
              <a:rPr lang="it-IT" sz="2800" dirty="0"/>
              <a:t> l’ email i social gli autori del sito la policy ultimo aggiornamento ecc.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001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39E331-4016-1446-B1B8-42A269B6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136524"/>
            <a:ext cx="6096001" cy="590931"/>
          </a:xfrm>
        </p:spPr>
        <p:txBody>
          <a:bodyPr/>
          <a:lstStyle/>
          <a:p>
            <a:r>
              <a:rPr lang="it-IT" dirty="0"/>
              <a:t>Accessibilità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7F2694-AFC0-C94E-B72E-944177DF7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057" y="727455"/>
            <a:ext cx="11196451" cy="5537877"/>
          </a:xfrm>
        </p:spPr>
        <p:txBody>
          <a:bodyPr>
            <a:normAutofit/>
          </a:bodyPr>
          <a:lstStyle/>
          <a:p>
            <a:pPr algn="just"/>
            <a:r>
              <a:rPr lang="it-IT" sz="2800" dirty="0"/>
              <a:t>L’ accessibilità è stata migliorata per la navigazione dei menù utilizzando esclusivamente la tastiera con i tasti «</a:t>
            </a:r>
            <a:r>
              <a:rPr lang="it-IT" sz="2800" dirty="0" err="1"/>
              <a:t>tab</a:t>
            </a:r>
            <a:r>
              <a:rPr lang="it-IT" sz="2800" dirty="0"/>
              <a:t>», «</a:t>
            </a:r>
            <a:r>
              <a:rPr lang="it-IT" sz="2800" dirty="0" err="1"/>
              <a:t>shift</a:t>
            </a:r>
            <a:r>
              <a:rPr lang="it-IT" sz="2800" dirty="0"/>
              <a:t> + </a:t>
            </a:r>
            <a:r>
              <a:rPr lang="it-IT" sz="2800" dirty="0" err="1"/>
              <a:t>tab</a:t>
            </a:r>
            <a:r>
              <a:rPr lang="it-IT" sz="2800" dirty="0"/>
              <a:t>» e «</a:t>
            </a:r>
            <a:r>
              <a:rPr lang="it-IT" sz="2800" dirty="0" err="1"/>
              <a:t>enter</a:t>
            </a:r>
            <a:r>
              <a:rPr lang="it-IT" sz="2800" dirty="0"/>
              <a:t>».</a:t>
            </a:r>
          </a:p>
          <a:p>
            <a:pPr algn="just"/>
            <a:r>
              <a:rPr lang="it-IT" sz="2800" dirty="0"/>
              <a:t>Questo permette a chi non può utilizzare il mouse di navigare ugualmente all’ interno del sito.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4195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39E331-4016-1446-B1B8-42A269B6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136524"/>
            <a:ext cx="6096001" cy="590931"/>
          </a:xfrm>
        </p:spPr>
        <p:txBody>
          <a:bodyPr/>
          <a:lstStyle/>
          <a:p>
            <a:r>
              <a:rPr lang="it-IT" dirty="0"/>
              <a:t>Media Query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7F2694-AFC0-C94E-B72E-944177DF7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057" y="727455"/>
            <a:ext cx="11196451" cy="5537877"/>
          </a:xfrm>
        </p:spPr>
        <p:txBody>
          <a:bodyPr>
            <a:normAutofit/>
          </a:bodyPr>
          <a:lstStyle/>
          <a:p>
            <a:pPr algn="just"/>
            <a:r>
              <a:rPr lang="it-IT" sz="2800" dirty="0"/>
              <a:t>L’utilizzo delle media </a:t>
            </a:r>
            <a:r>
              <a:rPr lang="it-IT" sz="2800" dirty="0" err="1"/>
              <a:t>queries</a:t>
            </a:r>
            <a:r>
              <a:rPr lang="it-IT" sz="2800" dirty="0"/>
              <a:t> permette la gestione del ridimensionamento delle pagine in base al dispositivo utilizzato molto più facilmente e ordinato senza utilizzo di script complessi e specifici per un certo di tipo di pagina. (Metodo raccomandato dalle regole dell’ accessibilità).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65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39E331-4016-1446-B1B8-42A269B6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136524"/>
            <a:ext cx="6096001" cy="590931"/>
          </a:xfrm>
        </p:spPr>
        <p:txBody>
          <a:bodyPr/>
          <a:lstStyle/>
          <a:p>
            <a:r>
              <a:rPr lang="it-IT" dirty="0"/>
              <a:t>Ricerca nel sito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7F2694-AFC0-C94E-B72E-944177DF7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057" y="727455"/>
            <a:ext cx="11196451" cy="5537877"/>
          </a:xfrm>
        </p:spPr>
        <p:txBody>
          <a:bodyPr>
            <a:normAutofit/>
          </a:bodyPr>
          <a:lstStyle/>
          <a:p>
            <a:pPr algn="just"/>
            <a:r>
              <a:rPr lang="it-IT" sz="2800" dirty="0"/>
              <a:t>Dato che le pagine sono tutte </a:t>
            </a:r>
            <a:r>
              <a:rPr lang="it-IT" sz="2800" dirty="0" err="1"/>
              <a:t>php</a:t>
            </a:r>
            <a:r>
              <a:rPr lang="it-IT" sz="2800" dirty="0"/>
              <a:t> e non semplice HTML è possibile implementare una ricerca all’interno del sito.</a:t>
            </a:r>
          </a:p>
          <a:p>
            <a:pPr algn="just"/>
            <a:r>
              <a:rPr lang="it-IT" sz="2800" dirty="0"/>
              <a:t>Ancora tutto da fare (De Salvo).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6925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39E331-4016-1446-B1B8-42A269B6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136524"/>
            <a:ext cx="6096001" cy="590931"/>
          </a:xfrm>
        </p:spPr>
        <p:txBody>
          <a:bodyPr/>
          <a:lstStyle/>
          <a:p>
            <a:r>
              <a:rPr lang="it-IT" dirty="0"/>
              <a:t>Lavori per gli </a:t>
            </a:r>
            <a:r>
              <a:rPr lang="it-IT" dirty="0" err="1"/>
              <a:t>Editors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7F2694-AFC0-C94E-B72E-944177DF7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057" y="727455"/>
            <a:ext cx="11196451" cy="5537877"/>
          </a:xfrm>
        </p:spPr>
        <p:txBody>
          <a:bodyPr>
            <a:normAutofit/>
          </a:bodyPr>
          <a:lstStyle/>
          <a:p>
            <a:pPr algn="just"/>
            <a:endParaRPr lang="it-IT" sz="2800" dirty="0"/>
          </a:p>
          <a:p>
            <a:pPr algn="just"/>
            <a:r>
              <a:rPr lang="it-IT" dirty="0"/>
              <a:t>Per passare a questa nuova versione serve riportare i contenuti di tutte le pagine sia italiane che inglesi.</a:t>
            </a:r>
          </a:p>
        </p:txBody>
      </p:sp>
    </p:spTree>
    <p:extLst>
      <p:ext uri="{BB962C8B-B14F-4D97-AF65-F5344CB8AC3E}">
        <p14:creationId xmlns:p14="http://schemas.microsoft.com/office/powerpoint/2010/main" val="3273790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neve, esterni, discesa, attrezzatura&#10;&#10;Descrizione generata automaticamente">
            <a:extLst>
              <a:ext uri="{FF2B5EF4-FFF2-40B4-BE49-F238E27FC236}">
                <a16:creationId xmlns:a16="http://schemas.microsoft.com/office/drawing/2014/main" id="{8ED4DD5A-B26D-8746-9AC1-4CD9FDF2F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30" y="637381"/>
            <a:ext cx="10151682" cy="5811838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7F2694-AFC0-C94E-B72E-944177DF7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0343" y="970342"/>
            <a:ext cx="6173407" cy="2215770"/>
          </a:xfrm>
        </p:spPr>
        <p:txBody>
          <a:bodyPr>
            <a:noAutofit/>
          </a:bodyPr>
          <a:lstStyle/>
          <a:p>
            <a:pPr algn="just"/>
            <a:r>
              <a:rPr lang="it-IT" sz="4000" dirty="0">
                <a:solidFill>
                  <a:schemeClr val="bg1"/>
                </a:solidFill>
              </a:rPr>
              <a:t>Un piccolo sforzo per noi… </a:t>
            </a:r>
          </a:p>
          <a:p>
            <a:pPr algn="just"/>
            <a:r>
              <a:rPr lang="it-IT" sz="4000" dirty="0">
                <a:solidFill>
                  <a:schemeClr val="bg1"/>
                </a:solidFill>
              </a:rPr>
              <a:t>…ma un grande balzo in avanti per la sezione.</a:t>
            </a:r>
          </a:p>
        </p:txBody>
      </p:sp>
    </p:spTree>
    <p:extLst>
      <p:ext uri="{BB962C8B-B14F-4D97-AF65-F5344CB8AC3E}">
        <p14:creationId xmlns:p14="http://schemas.microsoft.com/office/powerpoint/2010/main" val="1728652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Immagine che contiene testo, giallo, blu, colorato&#10;&#10;Descrizione generata automaticamente">
            <a:extLst>
              <a:ext uri="{FF2B5EF4-FFF2-40B4-BE49-F238E27FC236}">
                <a16:creationId xmlns:a16="http://schemas.microsoft.com/office/drawing/2014/main" id="{D9BEF8F9-1375-EE42-AF3C-CD059636E9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104" b="23104"/>
          <a:stretch>
            <a:fillRect/>
          </a:stretch>
        </p:blipFill>
        <p:spPr>
          <a:xfrm>
            <a:off x="-1" y="2221374"/>
            <a:ext cx="7394576" cy="2629509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83228786-D527-6842-82EB-C336E659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Sito Web 2.0 di Roma1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42D4B1-6088-514E-8BEE-99B2B5896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Istituto Nazionale di Fisica Nucleare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1D30094-D376-5648-A564-D9AB238650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11/01/2022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19CACCF-7464-DC43-8743-5B436E14E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Piero Gatta</a:t>
            </a:r>
          </a:p>
        </p:txBody>
      </p:sp>
    </p:spTree>
    <p:extLst>
      <p:ext uri="{BB962C8B-B14F-4D97-AF65-F5344CB8AC3E}">
        <p14:creationId xmlns:p14="http://schemas.microsoft.com/office/powerpoint/2010/main" val="3610348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183070-5F16-AE44-93BB-1D5D37B4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312141"/>
            <a:ext cx="6096001" cy="646331"/>
          </a:xfrm>
        </p:spPr>
        <p:txBody>
          <a:bodyPr/>
          <a:lstStyle/>
          <a:p>
            <a:r>
              <a:rPr lang="it-IT" sz="4000" dirty="0"/>
              <a:t>Novità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937CEA1-E771-BD48-8064-1677683F1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904" y="1338548"/>
            <a:ext cx="10663880" cy="4555628"/>
          </a:xfrm>
        </p:spPr>
        <p:txBody>
          <a:bodyPr>
            <a:normAutofit fontScale="70000" lnSpcReduction="20000"/>
          </a:bodyPr>
          <a:lstStyle/>
          <a:p>
            <a:r>
              <a:rPr lang="it-IT" sz="4600" dirty="0"/>
              <a:t>Il nuovo sito 2.0 ha molte novità: </a:t>
            </a:r>
          </a:p>
          <a:p>
            <a:endParaRPr lang="it-IT" sz="46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it-IT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Grafica modernizzata</a:t>
            </a:r>
            <a:endParaRPr lang="it-IT" sz="40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Funzionalità aggiuntive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Manutenzione semplificata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Tag semantici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Accessibilità per navigazione menù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Uso delle media </a:t>
            </a:r>
            <a:r>
              <a:rPr lang="it-IT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queries</a:t>
            </a:r>
            <a:r>
              <a:rPr lang="it-IT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il ridimensionamento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Possibilità di aggiungere una ricerca all’ interno del sito.</a:t>
            </a:r>
          </a:p>
          <a:p>
            <a:r>
              <a:rPr lang="it-IT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it-IT" sz="41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7130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183070-5F16-AE44-93BB-1D5D37B4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312141"/>
            <a:ext cx="6096001" cy="646331"/>
          </a:xfrm>
        </p:spPr>
        <p:txBody>
          <a:bodyPr/>
          <a:lstStyle/>
          <a:p>
            <a:r>
              <a:rPr lang="it-IT" sz="4000" dirty="0"/>
              <a:t>Grafica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937CEA1-E771-BD48-8064-1677683F1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904" y="1338548"/>
            <a:ext cx="10663880" cy="4555628"/>
          </a:xfrm>
        </p:spPr>
        <p:txBody>
          <a:bodyPr>
            <a:normAutofit/>
          </a:bodyPr>
          <a:lstStyle/>
          <a:p>
            <a:r>
              <a:rPr lang="it-IT" dirty="0"/>
              <a:t>Il sito </a:t>
            </a:r>
            <a:r>
              <a:rPr lang="it-IT" dirty="0" err="1"/>
              <a:t>pervede</a:t>
            </a:r>
            <a:r>
              <a:rPr lang="it-IT" dirty="0"/>
              <a:t> una nuova disposizione dei contenuti a bande orizzontali di colore alternato per ogni sezione della pagina in modo da poterne mettere a volontà e di più facile lettura su dispositivi mobili.</a:t>
            </a:r>
          </a:p>
          <a:p>
            <a:r>
              <a:rPr lang="it-IT" dirty="0"/>
              <a:t>Un uso di foto a tutto schermo per la parte alta di intestazione pagina ridimensionabili.</a:t>
            </a:r>
          </a:p>
          <a:p>
            <a:r>
              <a:rPr lang="it-IT" dirty="0"/>
              <a:t>Nessun uso di scorrimento notizie e foto ma tutte inserite e visibili contemporaneamente.</a:t>
            </a:r>
          </a:p>
          <a:p>
            <a:r>
              <a:rPr lang="it-IT" dirty="0"/>
              <a:t>Nuovi caratteri per menu e scritta testi.</a:t>
            </a:r>
          </a:p>
          <a:p>
            <a:r>
              <a:rPr lang="it-IT" dirty="0"/>
              <a:t>Menu </a:t>
            </a:r>
            <a:r>
              <a:rPr lang="it-IT" dirty="0" err="1"/>
              <a:t>sottovoci</a:t>
            </a:r>
            <a:r>
              <a:rPr lang="it-IT" dirty="0"/>
              <a:t> secondo livello con icone grafiche.</a:t>
            </a:r>
          </a:p>
          <a:p>
            <a:r>
              <a:rPr lang="it-IT" dirty="0"/>
              <a:t>Menu terzo livello meno ingombrante dinamico per avere più spazio per le informazioni della pagina.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3980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CD560B27-199E-0047-B439-8D24A4A757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808" b="3808"/>
          <a:stretch/>
        </p:blipFill>
        <p:spPr>
          <a:xfrm>
            <a:off x="602456" y="222250"/>
            <a:ext cx="10987088" cy="6129338"/>
          </a:xfrm>
        </p:spPr>
      </p:pic>
    </p:spTree>
    <p:extLst>
      <p:ext uri="{BB962C8B-B14F-4D97-AF65-F5344CB8AC3E}">
        <p14:creationId xmlns:p14="http://schemas.microsoft.com/office/powerpoint/2010/main" val="3355003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CD560B27-199E-0047-B439-8D24A4A757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773" b="3773"/>
          <a:stretch/>
        </p:blipFill>
        <p:spPr>
          <a:xfrm>
            <a:off x="602456" y="222250"/>
            <a:ext cx="10987088" cy="6129338"/>
          </a:xfrm>
        </p:spPr>
      </p:pic>
    </p:spTree>
    <p:extLst>
      <p:ext uri="{BB962C8B-B14F-4D97-AF65-F5344CB8AC3E}">
        <p14:creationId xmlns:p14="http://schemas.microsoft.com/office/powerpoint/2010/main" val="1240335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04205CF2-6C5D-E442-A074-ECD71F1099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144" b="6144"/>
          <a:stretch/>
        </p:blipFill>
        <p:spPr>
          <a:xfrm>
            <a:off x="261938" y="136525"/>
            <a:ext cx="11610975" cy="6129338"/>
          </a:xfrm>
        </p:spPr>
      </p:pic>
    </p:spTree>
    <p:extLst>
      <p:ext uri="{BB962C8B-B14F-4D97-AF65-F5344CB8AC3E}">
        <p14:creationId xmlns:p14="http://schemas.microsoft.com/office/powerpoint/2010/main" val="87278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04205CF2-6C5D-E442-A074-ECD71F1099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781" b="5781"/>
          <a:stretch>
            <a:fillRect/>
          </a:stretch>
        </p:blipFill>
        <p:spPr>
          <a:xfrm>
            <a:off x="261938" y="136525"/>
            <a:ext cx="11610975" cy="6129338"/>
          </a:xfrm>
        </p:spPr>
      </p:pic>
    </p:spTree>
    <p:extLst>
      <p:ext uri="{BB962C8B-B14F-4D97-AF65-F5344CB8AC3E}">
        <p14:creationId xmlns:p14="http://schemas.microsoft.com/office/powerpoint/2010/main" val="4236617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04205CF2-6C5D-E442-A074-ECD71F1099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446" b="5446"/>
          <a:stretch/>
        </p:blipFill>
        <p:spPr>
          <a:xfrm>
            <a:off x="261938" y="136525"/>
            <a:ext cx="11610975" cy="6129338"/>
          </a:xfr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3F5ED2E-ABCE-B649-AC2C-C9619113D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010" y="-263525"/>
            <a:ext cx="3152006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0227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2743</TotalTime>
  <Words>595</Words>
  <Application>Microsoft Macintosh PowerPoint</Application>
  <PresentationFormat>Widescreen</PresentationFormat>
  <Paragraphs>54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Franklin Gothic Book</vt:lpstr>
      <vt:lpstr>Franklin Gothic Medium</vt:lpstr>
      <vt:lpstr>Wingdings 2</vt:lpstr>
      <vt:lpstr>Cornice</vt:lpstr>
      <vt:lpstr>Aggiornamento sito web della Sezione di Roma</vt:lpstr>
      <vt:lpstr>Sito Web 2.0 di Roma1</vt:lpstr>
      <vt:lpstr>Novità</vt:lpstr>
      <vt:lpstr>Grafica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Funzionalità</vt:lpstr>
      <vt:lpstr>Presentazione standard di PowerPoint</vt:lpstr>
      <vt:lpstr>Manutenzione</vt:lpstr>
      <vt:lpstr>Tag Semantici</vt:lpstr>
      <vt:lpstr>Accessibilità</vt:lpstr>
      <vt:lpstr>Media Query</vt:lpstr>
      <vt:lpstr>Ricerca nel sito</vt:lpstr>
      <vt:lpstr>Lavori per gli Editors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Microsoft Office User</cp:lastModifiedBy>
  <cp:revision>231</cp:revision>
  <dcterms:created xsi:type="dcterms:W3CDTF">2021-01-25T12:14:57Z</dcterms:created>
  <dcterms:modified xsi:type="dcterms:W3CDTF">2022-01-11T14:35:04Z</dcterms:modified>
</cp:coreProperties>
</file>