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5" r:id="rId4"/>
    <p:sldId id="264" r:id="rId5"/>
    <p:sldId id="271" r:id="rId6"/>
    <p:sldId id="257" r:id="rId7"/>
    <p:sldId id="261" r:id="rId8"/>
    <p:sldId id="262" r:id="rId9"/>
    <p:sldId id="263" r:id="rId10"/>
    <p:sldId id="258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2017-01-17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200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17/01/2017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17/01/2017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17/01/2017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17/01/2017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28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17/01/2017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Wojtek.Fabianowski@esss.se" TargetMode="External"/><Relationship Id="rId2" Type="http://schemas.openxmlformats.org/officeDocument/2006/relationships/hyperlink" Target="mailto:Nick.Levchenko@esss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niel.PisoFernandez@esss.se" TargetMode="External"/><Relationship Id="rId4" Type="http://schemas.openxmlformats.org/officeDocument/2006/relationships/hyperlink" Target="mailto:Annika.Nordt@esss.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ss-ics.atlassian.net/projects/ICSHWI/summary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hyperlink" Target="https://ess-ics.atlassian.net/projects/ISLI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ss-ics.atlassian.net/wiki/display/IS/2016-11-30+-+2016-12-01+(Bilbao)+-+MEBT+Worksh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Planned integration of control system to Work Units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Daniel Piso Fern</a:t>
            </a:r>
            <a:r>
              <a:rPr lang="en-GB" sz="2000" dirty="0" smtClean="0">
                <a:solidFill>
                  <a:schemeClr val="bg1"/>
                </a:solidFill>
                <a:latin typeface="Calibri"/>
              </a:rPr>
              <a:t>ández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Hardware and Integration Group Leader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17 January,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for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the development of the basic standard building blocks technology.</a:t>
            </a:r>
          </a:p>
          <a:p>
            <a:r>
              <a:rPr lang="en-US" dirty="0"/>
              <a:t>Improve the supply chain</a:t>
            </a:r>
          </a:p>
          <a:p>
            <a:r>
              <a:rPr lang="en-US" dirty="0"/>
              <a:t>Putting in place the mechanism for bigger scale and more agile procurement</a:t>
            </a:r>
          </a:p>
          <a:p>
            <a:r>
              <a:rPr lang="en-US" dirty="0"/>
              <a:t>Stock</a:t>
            </a:r>
          </a:p>
          <a:p>
            <a:r>
              <a:rPr lang="en-US" dirty="0"/>
              <a:t>Prepare the organization for installation</a:t>
            </a:r>
          </a:p>
          <a:p>
            <a:r>
              <a:rPr lang="en-US" dirty="0"/>
              <a:t>Fully unroll design lifecycle management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sz="8000" dirty="0"/>
          </a:p>
          <a:p>
            <a:pPr marL="0" indent="0" algn="ctr">
              <a:buNone/>
            </a:pPr>
            <a:r>
              <a:rPr lang="sv-SE" sz="8000" dirty="0" smtClean="0"/>
              <a:t>Questions</a:t>
            </a: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29114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                           </a:t>
            </a:r>
            <a:r>
              <a:rPr lang="sv-SE" sz="5400" dirty="0" smtClean="0"/>
              <a:t>Backup Slides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9927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installation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ESS is setting up all processes and procedures to support the installation phase (including a ESS installation manager)</a:t>
            </a:r>
          </a:p>
          <a:p>
            <a:r>
              <a:rPr lang="en-US" dirty="0" smtClean="0"/>
              <a:t>ISC (Installation Support Coordination) group, with members from main areas (central services and sub-projects) is in place to help organizing, coordinating and getting</a:t>
            </a:r>
          </a:p>
          <a:p>
            <a:r>
              <a:rPr lang="en-US" dirty="0" smtClean="0"/>
              <a:t>IK partners will have to be responsible to request access to site, hotel, ES&amp;H training (ISC will support); also to adhere to all norms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80016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Level 1 Milestones to be removed</a:t>
            </a:r>
            <a:endParaRPr lang="en-GB" b="1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6962" y="1694844"/>
            <a:ext cx="8550038" cy="403898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sv-SE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55280"/>
              </p:ext>
            </p:extLst>
          </p:nvPr>
        </p:nvGraphicFramePr>
        <p:xfrm>
          <a:off x="350105" y="1698600"/>
          <a:ext cx="8360261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081"/>
                <a:gridCol w="113918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Milestone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Date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1G20152570  Temporary Control room operational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2017-05-31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1G20154730  Controls ready for Integrated testing </a:t>
                      </a:r>
                      <a:r>
                        <a:rPr lang="en-US" sz="1600" dirty="0" err="1" smtClean="0"/>
                        <a:t>ISrc</a:t>
                      </a:r>
                      <a:r>
                        <a:rPr lang="en-US" sz="1600" dirty="0" smtClean="0"/>
                        <a:t> - LEBT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2017-11-30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1G20154740  Controls ready for Integrated testing </a:t>
                      </a:r>
                      <a:r>
                        <a:rPr lang="en-US" sz="1600" dirty="0" err="1" smtClean="0"/>
                        <a:t>ISrc</a:t>
                      </a:r>
                      <a:r>
                        <a:rPr lang="en-US" sz="1600" dirty="0" smtClean="0"/>
                        <a:t> - LEBT - RFQ - MEBT 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2018-04-03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1G20154750  Controls ready for Integrated testing  </a:t>
                      </a:r>
                      <a:r>
                        <a:rPr lang="en-US" sz="1600" dirty="0" err="1" smtClean="0"/>
                        <a:t>ISrc</a:t>
                      </a:r>
                      <a:r>
                        <a:rPr lang="en-US" sz="1600" dirty="0" smtClean="0"/>
                        <a:t> - LEBT - RFQ - MEBT - DTL1 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2018-08-13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1G20154760  Controls ready for Integrated testing  </a:t>
                      </a:r>
                      <a:r>
                        <a:rPr lang="en-US" sz="1600" dirty="0" err="1" smtClean="0"/>
                        <a:t>ISrc</a:t>
                      </a:r>
                      <a:r>
                        <a:rPr lang="en-US" sz="1600" dirty="0" smtClean="0"/>
                        <a:t> - LEBT - RFQ - MEBT - DTL1- DTL2-4 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2019-01-31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1G20154770  Controls ready for Integrated testing NCFE- DTL5 - SPK - MB to Dump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2019-02-28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1G20161360  Controls ready for Integrated testing NCFE- DTL5 - SPK - MB to Target 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2019-04-01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1G20152960  Main Control room operational (ICS)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2019-06-03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1G111190  Handover completed - construction project end (ICS)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2019-11-18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Level 1 Milestones to be added</a:t>
            </a:r>
            <a:endParaRPr lang="en-GB" b="1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6962" y="1694844"/>
            <a:ext cx="8550038" cy="403898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rgbClr val="0094C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sv-SE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87673"/>
              </p:ext>
            </p:extLst>
          </p:nvPr>
        </p:nvGraphicFramePr>
        <p:xfrm>
          <a:off x="380998" y="1859296"/>
          <a:ext cx="8129374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2543"/>
                <a:gridCol w="1806831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Milestone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Date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ICS components ready for initial operations independently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2018-12-31</a:t>
                      </a:r>
                    </a:p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ICS ready for Accelerator ready for BOT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2019-06-23</a:t>
                      </a:r>
                    </a:p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ICS ready for Target ready for BOT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2020-03-31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ICS ready for NSS ready for TBL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2020-10-15</a:t>
                      </a:r>
                    </a:p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7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Straight Connector 139"/>
          <p:cNvCxnSpPr/>
          <p:nvPr/>
        </p:nvCxnSpPr>
        <p:spPr>
          <a:xfrm flipH="1">
            <a:off x="6635293" y="1736812"/>
            <a:ext cx="210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3954491" y="1756473"/>
            <a:ext cx="210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5092634" y="4896646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7646133" y="5245969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</p:cNvCxnSpPr>
          <p:nvPr/>
        </p:nvCxnSpPr>
        <p:spPr>
          <a:xfrm flipV="1">
            <a:off x="1835696" y="1988841"/>
            <a:ext cx="0" cy="7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643173" y="489205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63513" y="1996483"/>
            <a:ext cx="0" cy="7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35944" y="2385275"/>
            <a:ext cx="4233" cy="3243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338747" y="1988840"/>
            <a:ext cx="0" cy="7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316416" y="1986317"/>
            <a:ext cx="0" cy="7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61380" y="1992714"/>
            <a:ext cx="0" cy="7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60032" y="1808784"/>
            <a:ext cx="0" cy="18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7624594" y="3794843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7633560" y="4162336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7635309" y="4887104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7662782" y="3422144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7699671" y="3052939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645746" y="2678514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5071077" y="4511787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253263" y="2385276"/>
            <a:ext cx="0" cy="2862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88024" y="1988841"/>
            <a:ext cx="0" cy="7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080265" y="1992715"/>
            <a:ext cx="0" cy="7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073242" y="4162336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2640130" y="526315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5050710" y="3790934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112059" y="3419805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5076055" y="3068960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966244" y="5136702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 dirty="0"/>
          </a:p>
        </p:txBody>
      </p:sp>
      <p:sp>
        <p:nvSpPr>
          <p:cNvPr id="8" name="Rounded Rectangle 7"/>
          <p:cNvSpPr/>
          <p:nvPr/>
        </p:nvSpPr>
        <p:spPr>
          <a:xfrm>
            <a:off x="4139952" y="1484784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Henrik Carling</a:t>
            </a:r>
          </a:p>
          <a:p>
            <a:pPr algn="ctr"/>
            <a:r>
              <a:rPr lang="sv-SE" sz="700" dirty="0" smtClean="0"/>
              <a:t>Division head</a:t>
            </a:r>
            <a:endParaRPr lang="sv-SE" sz="700" dirty="0"/>
          </a:p>
        </p:txBody>
      </p:sp>
      <p:sp>
        <p:nvSpPr>
          <p:cNvPr id="9" name="Rounded Rectangle 8"/>
          <p:cNvSpPr/>
          <p:nvPr/>
        </p:nvSpPr>
        <p:spPr>
          <a:xfrm>
            <a:off x="1259632" y="2063371"/>
            <a:ext cx="1152128" cy="324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Anna Gillberg</a:t>
            </a:r>
          </a:p>
          <a:p>
            <a:pPr algn="ctr"/>
            <a:r>
              <a:rPr lang="sv-SE" sz="700" dirty="0" smtClean="0"/>
              <a:t>Team assistant</a:t>
            </a:r>
            <a:endParaRPr lang="sv-SE" sz="700" dirty="0"/>
          </a:p>
        </p:txBody>
      </p:sp>
      <p:sp>
        <p:nvSpPr>
          <p:cNvPr id="10" name="Rounded Rectangle 9"/>
          <p:cNvSpPr/>
          <p:nvPr/>
        </p:nvSpPr>
        <p:spPr>
          <a:xfrm>
            <a:off x="2580906" y="206337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Annika Nordt</a:t>
            </a:r>
            <a:br>
              <a:rPr lang="sv-SE" sz="900" dirty="0" smtClean="0"/>
            </a:br>
            <a:r>
              <a:rPr lang="sv-SE" sz="700" dirty="0" smtClean="0"/>
              <a:t>Safety and protection</a:t>
            </a:r>
            <a:endParaRPr lang="sv-SE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4211960" y="206337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Daniel Piso</a:t>
            </a:r>
          </a:p>
          <a:p>
            <a:pPr algn="ctr"/>
            <a:r>
              <a:rPr lang="sv-SE" sz="700" dirty="0" smtClean="0"/>
              <a:t>Hardware and integration</a:t>
            </a:r>
            <a:endParaRPr lang="sv-SE" sz="900" dirty="0"/>
          </a:p>
        </p:txBody>
      </p:sp>
      <p:sp>
        <p:nvSpPr>
          <p:cNvPr id="12" name="Rounded Rectangle 11"/>
          <p:cNvSpPr/>
          <p:nvPr/>
        </p:nvSpPr>
        <p:spPr>
          <a:xfrm>
            <a:off x="5499791" y="2056615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Hector Novella</a:t>
            </a:r>
            <a:endParaRPr lang="sv-SE" sz="900" dirty="0"/>
          </a:p>
          <a:p>
            <a:pPr algn="ctr"/>
            <a:r>
              <a:rPr lang="sv-SE" sz="700" dirty="0" smtClean="0"/>
              <a:t>Deputy project manager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690675" y="206337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Susanne Regnell</a:t>
            </a:r>
          </a:p>
          <a:p>
            <a:pPr algn="ctr"/>
            <a:r>
              <a:rPr lang="sv-SE" sz="700" dirty="0" smtClean="0"/>
              <a:t>Controls Software</a:t>
            </a:r>
            <a:endParaRPr lang="sv-SE" sz="700" dirty="0"/>
          </a:p>
        </p:txBody>
      </p:sp>
      <p:sp>
        <p:nvSpPr>
          <p:cNvPr id="14" name="Rounded Rectangle 13"/>
          <p:cNvSpPr/>
          <p:nvPr/>
        </p:nvSpPr>
        <p:spPr>
          <a:xfrm>
            <a:off x="7884368" y="206337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Timo Korhonen</a:t>
            </a:r>
            <a:br>
              <a:rPr lang="sv-SE" sz="900" dirty="0" smtClean="0"/>
            </a:br>
            <a:r>
              <a:rPr lang="sv-SE" sz="700" dirty="0" smtClean="0"/>
              <a:t>Chief engineer</a:t>
            </a:r>
            <a:endParaRPr lang="sv-SE" sz="7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63513" y="1988840"/>
            <a:ext cx="7652903" cy="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824047" y="2387371"/>
            <a:ext cx="1" cy="2849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5" idx="1"/>
          </p:cNvCxnSpPr>
          <p:nvPr/>
        </p:nvCxnSpPr>
        <p:spPr>
          <a:xfrm flipH="1">
            <a:off x="2636716" y="269343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636716" y="305314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35944" y="3440435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636716" y="3793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636716" y="4151691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636716" y="453216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076055" y="2700454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6576168" y="2897246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Emanuele Laface</a:t>
            </a:r>
          </a:p>
          <a:p>
            <a:pPr algn="ctr"/>
            <a:r>
              <a:rPr lang="sv-SE" sz="700" dirty="0" smtClean="0"/>
              <a:t>Accelerator physicist</a:t>
            </a:r>
            <a:endParaRPr lang="sv-SE" sz="800" dirty="0"/>
          </a:p>
        </p:txBody>
      </p:sp>
      <p:sp>
        <p:nvSpPr>
          <p:cNvPr id="50" name="Rounded Rectangle 49"/>
          <p:cNvSpPr/>
          <p:nvPr/>
        </p:nvSpPr>
        <p:spPr>
          <a:xfrm>
            <a:off x="7919681" y="363401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50" dirty="0" smtClean="0"/>
              <a:t>Juan Esteban Müller</a:t>
            </a:r>
          </a:p>
          <a:p>
            <a:pPr algn="ctr"/>
            <a:r>
              <a:rPr lang="sv-SE" sz="700" dirty="0" smtClean="0"/>
              <a:t>Software scientist</a:t>
            </a:r>
            <a:endParaRPr lang="sv-SE" sz="700" dirty="0"/>
          </a:p>
        </p:txBody>
      </p:sp>
      <p:sp>
        <p:nvSpPr>
          <p:cNvPr id="51" name="Rounded Rectangle 50"/>
          <p:cNvSpPr/>
          <p:nvPr/>
        </p:nvSpPr>
        <p:spPr>
          <a:xfrm>
            <a:off x="7913358" y="4004425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Leandro Fernandez</a:t>
            </a:r>
            <a:br>
              <a:rPr lang="sv-SE" sz="900" dirty="0" smtClean="0"/>
            </a:br>
            <a:r>
              <a:rPr lang="sv-SE" sz="700" dirty="0" smtClean="0"/>
              <a:t>Senior software engineer</a:t>
            </a:r>
            <a:endParaRPr lang="sv-SE" sz="900" dirty="0"/>
          </a:p>
        </p:txBody>
      </p:sp>
      <p:sp>
        <p:nvSpPr>
          <p:cNvPr id="52" name="Rounded Rectangle 51"/>
          <p:cNvSpPr/>
          <p:nvPr/>
        </p:nvSpPr>
        <p:spPr>
          <a:xfrm>
            <a:off x="6576168" y="3988762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Ricardo Fernandes</a:t>
            </a:r>
            <a:br>
              <a:rPr lang="sv-SE" sz="900" dirty="0" smtClean="0"/>
            </a:br>
            <a:r>
              <a:rPr lang="sv-SE" sz="700" dirty="0"/>
              <a:t>Senior software </a:t>
            </a:r>
            <a:r>
              <a:rPr lang="sv-SE" sz="700" dirty="0" smtClean="0"/>
              <a:t>engineer</a:t>
            </a:r>
            <a:endParaRPr lang="sv-SE" sz="700" dirty="0"/>
          </a:p>
        </p:txBody>
      </p:sp>
      <p:sp>
        <p:nvSpPr>
          <p:cNvPr id="53" name="Rounded Rectangle 52"/>
          <p:cNvSpPr/>
          <p:nvPr/>
        </p:nvSpPr>
        <p:spPr>
          <a:xfrm>
            <a:off x="7917074" y="3256908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Claudio Rosati</a:t>
            </a:r>
          </a:p>
          <a:p>
            <a:pPr algn="ctr"/>
            <a:r>
              <a:rPr lang="sv-SE" sz="700" dirty="0" smtClean="0"/>
              <a:t>Software </a:t>
            </a:r>
            <a:r>
              <a:rPr lang="sv-SE" sz="700" dirty="0"/>
              <a:t>engineer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991028" y="2893762"/>
            <a:ext cx="1152128" cy="32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Javier Cerejo</a:t>
            </a:r>
            <a:br>
              <a:rPr lang="sv-SE" sz="900" dirty="0" smtClean="0"/>
            </a:br>
            <a:r>
              <a:rPr lang="sv-SE" sz="700" dirty="0" smtClean="0"/>
              <a:t>PhD Student</a:t>
            </a:r>
            <a:endParaRPr lang="sv-SE" sz="700" dirty="0"/>
          </a:p>
        </p:txBody>
      </p:sp>
      <p:sp>
        <p:nvSpPr>
          <p:cNvPr id="55" name="Rounded Rectangle 54"/>
          <p:cNvSpPr/>
          <p:nvPr/>
        </p:nvSpPr>
        <p:spPr>
          <a:xfrm>
            <a:off x="2708724" y="2531430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Angel Monera</a:t>
            </a:r>
          </a:p>
          <a:p>
            <a:pPr algn="ctr"/>
            <a:r>
              <a:rPr lang="sv-SE" sz="700" dirty="0" smtClean="0"/>
              <a:t>FPGA Engineer</a:t>
            </a:r>
            <a:endParaRPr lang="sv-SE" sz="700" dirty="0"/>
          </a:p>
        </p:txBody>
      </p:sp>
      <p:sp>
        <p:nvSpPr>
          <p:cNvPr id="56" name="Rounded Rectangle 55"/>
          <p:cNvSpPr/>
          <p:nvPr/>
        </p:nvSpPr>
        <p:spPr>
          <a:xfrm>
            <a:off x="2708724" y="2893894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Denis Paulic</a:t>
            </a:r>
          </a:p>
          <a:p>
            <a:pPr algn="ctr"/>
            <a:r>
              <a:rPr lang="sv-SE" sz="700" dirty="0" smtClean="0"/>
              <a:t>PLC Engineer</a:t>
            </a:r>
            <a:endParaRPr lang="sv-SE" sz="700" dirty="0"/>
          </a:p>
        </p:txBody>
      </p:sp>
      <p:sp>
        <p:nvSpPr>
          <p:cNvPr id="57" name="Rounded Rectangle 56"/>
          <p:cNvSpPr/>
          <p:nvPr/>
        </p:nvSpPr>
        <p:spPr>
          <a:xfrm>
            <a:off x="2708724" y="3257260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Manuel Zaera-Sanz</a:t>
            </a:r>
          </a:p>
          <a:p>
            <a:pPr algn="ctr"/>
            <a:r>
              <a:rPr lang="sv-SE" sz="700" dirty="0" smtClean="0"/>
              <a:t>PLC Engineer</a:t>
            </a:r>
            <a:endParaRPr lang="sv-SE" sz="700" dirty="0"/>
          </a:p>
        </p:txBody>
      </p:sp>
      <p:sp>
        <p:nvSpPr>
          <p:cNvPr id="58" name="Rounded Rectangle 57"/>
          <p:cNvSpPr/>
          <p:nvPr/>
        </p:nvSpPr>
        <p:spPr>
          <a:xfrm>
            <a:off x="2712957" y="3625813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Morteza Mansouri</a:t>
            </a:r>
          </a:p>
          <a:p>
            <a:pPr algn="ctr"/>
            <a:r>
              <a:rPr lang="sv-SE" sz="700" dirty="0" smtClean="0"/>
              <a:t>Safety Engineer</a:t>
            </a:r>
            <a:endParaRPr lang="sv-SE" sz="700" dirty="0"/>
          </a:p>
        </p:txBody>
      </p:sp>
      <p:sp>
        <p:nvSpPr>
          <p:cNvPr id="59" name="Rounded Rectangle 58"/>
          <p:cNvSpPr/>
          <p:nvPr/>
        </p:nvSpPr>
        <p:spPr>
          <a:xfrm>
            <a:off x="2712957" y="3990133"/>
            <a:ext cx="1152128" cy="32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Riccard Andersson</a:t>
            </a:r>
            <a:br>
              <a:rPr lang="sv-SE" sz="900" dirty="0" smtClean="0"/>
            </a:br>
            <a:r>
              <a:rPr lang="sv-SE" sz="700" dirty="0" smtClean="0"/>
              <a:t>PhD student</a:t>
            </a:r>
            <a:endParaRPr lang="sv-SE" sz="700" dirty="0"/>
          </a:p>
        </p:txBody>
      </p:sp>
      <p:sp>
        <p:nvSpPr>
          <p:cNvPr id="60" name="Rounded Rectangle 59"/>
          <p:cNvSpPr/>
          <p:nvPr/>
        </p:nvSpPr>
        <p:spPr>
          <a:xfrm>
            <a:off x="2712957" y="4350220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/>
              <a:t>Stuart Birch</a:t>
            </a:r>
            <a:r>
              <a:rPr lang="sv-SE" sz="900" dirty="0" smtClean="0"/>
              <a:t/>
            </a:r>
            <a:br>
              <a:rPr lang="sv-SE" sz="900" dirty="0" smtClean="0"/>
            </a:br>
            <a:r>
              <a:rPr lang="sv-SE" sz="700" dirty="0" smtClean="0"/>
              <a:t>Senior safety engineer</a:t>
            </a:r>
            <a:endParaRPr lang="sv-SE" sz="800" dirty="0"/>
          </a:p>
        </p:txBody>
      </p:sp>
      <p:sp>
        <p:nvSpPr>
          <p:cNvPr id="61" name="Rounded Rectangle 60"/>
          <p:cNvSpPr/>
          <p:nvPr/>
        </p:nvSpPr>
        <p:spPr>
          <a:xfrm>
            <a:off x="6576168" y="2525393"/>
            <a:ext cx="1152128" cy="32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Ben Folsom</a:t>
            </a:r>
          </a:p>
          <a:p>
            <a:pPr algn="ctr"/>
            <a:r>
              <a:rPr lang="sv-SE" sz="700" dirty="0" smtClean="0"/>
              <a:t>PhD student</a:t>
            </a:r>
            <a:endParaRPr lang="sv-SE" sz="700" dirty="0"/>
          </a:p>
        </p:txBody>
      </p:sp>
      <p:sp>
        <p:nvSpPr>
          <p:cNvPr id="62" name="Rounded Rectangle 61"/>
          <p:cNvSpPr/>
          <p:nvPr/>
        </p:nvSpPr>
        <p:spPr>
          <a:xfrm>
            <a:off x="7917074" y="4363246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Remy Mudingay</a:t>
            </a:r>
            <a:br>
              <a:rPr lang="sv-SE" sz="900" dirty="0" smtClean="0"/>
            </a:br>
            <a:r>
              <a:rPr lang="sv-SE" sz="700" dirty="0" smtClean="0"/>
              <a:t>Infrastructure engineer</a:t>
            </a:r>
            <a:endParaRPr lang="sv-SE" sz="700" dirty="0"/>
          </a:p>
        </p:txBody>
      </p:sp>
      <p:sp>
        <p:nvSpPr>
          <p:cNvPr id="64" name="Rounded Rectangle 63"/>
          <p:cNvSpPr/>
          <p:nvPr/>
        </p:nvSpPr>
        <p:spPr>
          <a:xfrm>
            <a:off x="179512" y="6394126"/>
            <a:ext cx="1152128" cy="32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Temporary employee</a:t>
            </a:r>
            <a:endParaRPr lang="sv-SE" sz="1100" dirty="0"/>
          </a:p>
        </p:txBody>
      </p:sp>
      <p:sp>
        <p:nvSpPr>
          <p:cNvPr id="65" name="Rounded Rectangle 64"/>
          <p:cNvSpPr/>
          <p:nvPr/>
        </p:nvSpPr>
        <p:spPr>
          <a:xfrm>
            <a:off x="179512" y="5998046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Employee</a:t>
            </a:r>
            <a:endParaRPr lang="sv-SE" sz="1100" dirty="0"/>
          </a:p>
        </p:txBody>
      </p:sp>
      <p:sp>
        <p:nvSpPr>
          <p:cNvPr id="66" name="Rounded Rectangle 65"/>
          <p:cNvSpPr/>
          <p:nvPr/>
        </p:nvSpPr>
        <p:spPr>
          <a:xfrm>
            <a:off x="1403648" y="6000532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Consultant</a:t>
            </a:r>
            <a:endParaRPr lang="sv-SE" sz="1100" dirty="0"/>
          </a:p>
        </p:txBody>
      </p:sp>
      <p:sp>
        <p:nvSpPr>
          <p:cNvPr id="67" name="Rounded Rectangle 66"/>
          <p:cNvSpPr/>
          <p:nvPr/>
        </p:nvSpPr>
        <p:spPr>
          <a:xfrm>
            <a:off x="1403648" y="6394126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Consultant</a:t>
            </a:r>
            <a:br>
              <a:rPr lang="sv-SE" sz="1100" dirty="0" smtClean="0"/>
            </a:br>
            <a:r>
              <a:rPr lang="sv-SE" sz="1100" dirty="0" smtClean="0"/>
              <a:t>off-site</a:t>
            </a:r>
            <a:endParaRPr lang="sv-SE" sz="1100" dirty="0"/>
          </a:p>
        </p:txBody>
      </p:sp>
      <p:sp>
        <p:nvSpPr>
          <p:cNvPr id="68" name="Rounded Rectangle 67"/>
          <p:cNvSpPr/>
          <p:nvPr/>
        </p:nvSpPr>
        <p:spPr>
          <a:xfrm>
            <a:off x="3996028" y="326558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Joao Martins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69" name="Rounded Rectangle 68"/>
          <p:cNvSpPr/>
          <p:nvPr/>
        </p:nvSpPr>
        <p:spPr>
          <a:xfrm>
            <a:off x="5356307" y="2528560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Benedetto Gallese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70" name="Rounded Rectangle 69"/>
          <p:cNvSpPr/>
          <p:nvPr/>
        </p:nvSpPr>
        <p:spPr>
          <a:xfrm>
            <a:off x="2716418" y="4714540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>
                <a:solidFill>
                  <a:schemeClr val="bg1"/>
                </a:solidFill>
              </a:rPr>
              <a:t>Yong Kian Sin</a:t>
            </a:r>
            <a:r>
              <a:rPr lang="sv-SE" sz="900" dirty="0" smtClean="0"/>
              <a:t/>
            </a:r>
            <a:br>
              <a:rPr lang="sv-SE" sz="900" dirty="0" smtClean="0"/>
            </a:br>
            <a:r>
              <a:rPr lang="sv-SE" sz="700" dirty="0" smtClean="0"/>
              <a:t>IEC61508 engineer</a:t>
            </a:r>
            <a:endParaRPr lang="sv-SE" sz="700" dirty="0"/>
          </a:p>
        </p:txBody>
      </p:sp>
      <p:sp>
        <p:nvSpPr>
          <p:cNvPr id="75" name="Rounded Rectangle 74"/>
          <p:cNvSpPr/>
          <p:nvPr/>
        </p:nvSpPr>
        <p:spPr>
          <a:xfrm>
            <a:off x="5354149" y="2894165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François Bellorini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76" name="Rounded Rectangle 75"/>
          <p:cNvSpPr/>
          <p:nvPr/>
        </p:nvSpPr>
        <p:spPr>
          <a:xfrm>
            <a:off x="3993837" y="2530409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David Brodrick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2640177" y="562925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2625594" y="6400230"/>
            <a:ext cx="1152128" cy="3240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Position under consideration</a:t>
            </a:r>
            <a:endParaRPr lang="sv-SE" sz="700" dirty="0"/>
          </a:p>
        </p:txBody>
      </p:sp>
      <p:sp>
        <p:nvSpPr>
          <p:cNvPr id="86" name="Rounded Rectangle 85"/>
          <p:cNvSpPr/>
          <p:nvPr/>
        </p:nvSpPr>
        <p:spPr>
          <a:xfrm>
            <a:off x="4000008" y="4725104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sv-SE" sz="900" dirty="0" smtClean="0"/>
              <a:t>Alexander Söderqvist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90" name="Rounded Rectangle 89"/>
          <p:cNvSpPr/>
          <p:nvPr/>
        </p:nvSpPr>
        <p:spPr>
          <a:xfrm>
            <a:off x="5352859" y="326558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Jeong Han Lee</a:t>
            </a:r>
            <a:br>
              <a:rPr lang="sv-SE" sz="900" dirty="0" smtClean="0"/>
            </a:br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91" name="Rounded Rectangle 90"/>
          <p:cNvSpPr/>
          <p:nvPr/>
        </p:nvSpPr>
        <p:spPr>
          <a:xfrm>
            <a:off x="7917950" y="5090732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Consultants</a:t>
            </a:r>
            <a:endParaRPr lang="sv-SE" sz="900" dirty="0"/>
          </a:p>
        </p:txBody>
      </p:sp>
      <p:sp>
        <p:nvSpPr>
          <p:cNvPr id="100" name="Rounded Rectangle 99"/>
          <p:cNvSpPr/>
          <p:nvPr/>
        </p:nvSpPr>
        <p:spPr>
          <a:xfrm>
            <a:off x="3994249" y="3633167"/>
            <a:ext cx="1152128" cy="32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/>
              <a:t>Julen </a:t>
            </a:r>
            <a:r>
              <a:rPr lang="sv-SE" sz="900" dirty="0" smtClean="0"/>
              <a:t>Etxeberria</a:t>
            </a:r>
          </a:p>
          <a:p>
            <a:pPr algn="ctr"/>
            <a:r>
              <a:rPr lang="sv-SE" sz="700" dirty="0" smtClean="0"/>
              <a:t>Junior controls engineer</a:t>
            </a:r>
            <a:endParaRPr lang="sv-SE" sz="900" dirty="0"/>
          </a:p>
        </p:txBody>
      </p:sp>
      <p:sp>
        <p:nvSpPr>
          <p:cNvPr id="101" name="Rounded Rectangle 100"/>
          <p:cNvSpPr/>
          <p:nvPr/>
        </p:nvSpPr>
        <p:spPr>
          <a:xfrm>
            <a:off x="6576168" y="5489396"/>
            <a:ext cx="1152128" cy="3240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Open positions (3)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5359855" y="5085415"/>
            <a:ext cx="1152128" cy="3240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Open positions (2)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2728383" y="5440333"/>
            <a:ext cx="1152128" cy="3240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Open positions (3)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3987743" y="3994369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sv-SE" sz="900" dirty="0" smtClean="0"/>
              <a:t>Simone Farina</a:t>
            </a:r>
            <a:br>
              <a:rPr lang="sv-SE" sz="900" dirty="0" smtClean="0"/>
            </a:br>
            <a:r>
              <a:rPr lang="sv-SE" sz="700" dirty="0" smtClean="0"/>
              <a:t>Embedded systems egineer</a:t>
            </a:r>
            <a:endParaRPr lang="sv-SE" sz="1000" dirty="0"/>
          </a:p>
        </p:txBody>
      </p:sp>
      <p:sp>
        <p:nvSpPr>
          <p:cNvPr id="103" name="Rounded Rectangle 102"/>
          <p:cNvSpPr/>
          <p:nvPr/>
        </p:nvSpPr>
        <p:spPr>
          <a:xfrm>
            <a:off x="2715572" y="5079543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/>
              <a:t>Szandra </a:t>
            </a:r>
            <a:r>
              <a:rPr lang="sv-SE" sz="900" dirty="0" smtClean="0"/>
              <a:t>Kövecses</a:t>
            </a:r>
            <a:endParaRPr lang="sv-SE" sz="900" dirty="0"/>
          </a:p>
          <a:p>
            <a:pPr algn="ctr"/>
            <a:r>
              <a:rPr lang="sv-SE" sz="700" dirty="0" smtClean="0"/>
              <a:t>Technical coordinator</a:t>
            </a:r>
            <a:endParaRPr lang="sv-SE" sz="800" dirty="0"/>
          </a:p>
        </p:txBody>
      </p:sp>
      <p:cxnSp>
        <p:nvCxnSpPr>
          <p:cNvPr id="107" name="Straight Connector 106"/>
          <p:cNvCxnSpPr>
            <a:stCxn id="113" idx="1"/>
          </p:cNvCxnSpPr>
          <p:nvPr/>
        </p:nvCxnSpPr>
        <p:spPr>
          <a:xfrm flipH="1">
            <a:off x="5292081" y="1753130"/>
            <a:ext cx="210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 smtClean="0"/>
              <a:t>ICS </a:t>
            </a:r>
            <a:r>
              <a:rPr lang="en-US" dirty="0" smtClean="0"/>
              <a:t>Organization</a:t>
            </a:r>
            <a:br>
              <a:rPr lang="en-US" dirty="0" smtClean="0"/>
            </a:br>
            <a:r>
              <a:rPr lang="en-US" sz="2000" dirty="0" smtClean="0"/>
              <a:t>2016-12</a:t>
            </a:r>
            <a:endParaRPr lang="en-US" dirty="0"/>
          </a:p>
        </p:txBody>
      </p:sp>
      <p:sp>
        <p:nvSpPr>
          <p:cNvPr id="114" name="Rounded Rectangle 113"/>
          <p:cNvSpPr/>
          <p:nvPr/>
        </p:nvSpPr>
        <p:spPr>
          <a:xfrm>
            <a:off x="3998482" y="4350076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Niklas Claesson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116" name="Rounded Rectangle 115"/>
          <p:cNvSpPr/>
          <p:nvPr/>
        </p:nvSpPr>
        <p:spPr>
          <a:xfrm>
            <a:off x="5360540" y="4359539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Krisztián Löki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119" name="Rounded Rectangle 118"/>
          <p:cNvSpPr/>
          <p:nvPr/>
        </p:nvSpPr>
        <p:spPr>
          <a:xfrm>
            <a:off x="6576168" y="4348699"/>
            <a:ext cx="1152128" cy="32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Thilo Friedrich</a:t>
            </a:r>
          </a:p>
          <a:p>
            <a:pPr algn="ctr"/>
            <a:r>
              <a:rPr lang="sv-SE" sz="700" dirty="0" smtClean="0"/>
              <a:t>PhD student</a:t>
            </a:r>
            <a:endParaRPr lang="sv-SE" sz="700" dirty="0"/>
          </a:p>
        </p:txBody>
      </p:sp>
      <p:sp>
        <p:nvSpPr>
          <p:cNvPr id="89" name="Rounded Rectangle 88"/>
          <p:cNvSpPr/>
          <p:nvPr/>
        </p:nvSpPr>
        <p:spPr>
          <a:xfrm>
            <a:off x="5352859" y="3628934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Nick Levchenko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96" name="Rounded Rectangle 95"/>
          <p:cNvSpPr/>
          <p:nvPr/>
        </p:nvSpPr>
        <p:spPr>
          <a:xfrm>
            <a:off x="7918778" y="2527510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Alessio Curri</a:t>
            </a:r>
            <a:br>
              <a:rPr lang="sv-SE" sz="900" dirty="0" smtClean="0"/>
            </a:br>
            <a:r>
              <a:rPr lang="sv-SE" sz="700" dirty="0" smtClean="0"/>
              <a:t>ICS administrator</a:t>
            </a:r>
            <a:endParaRPr lang="sv-SE" sz="7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576168" y="3623337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Karin Rathsman</a:t>
            </a:r>
            <a:br>
              <a:rPr lang="sv-SE" sz="900" dirty="0" smtClean="0"/>
            </a:br>
            <a:r>
              <a:rPr lang="sv-SE" sz="700" dirty="0" smtClean="0"/>
              <a:t>Senior scientist</a:t>
            </a:r>
            <a:endParaRPr lang="sv-SE" sz="700" dirty="0"/>
          </a:p>
        </p:txBody>
      </p:sp>
      <p:sp>
        <p:nvSpPr>
          <p:cNvPr id="126" name="Rectangle 125"/>
          <p:cNvSpPr/>
          <p:nvPr/>
        </p:nvSpPr>
        <p:spPr>
          <a:xfrm>
            <a:off x="8500084" y="3631206"/>
            <a:ext cx="576064" cy="54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Start 2017-02-01</a:t>
            </a:r>
            <a:endParaRPr lang="sv-SE" sz="6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576072" y="3249397"/>
            <a:ext cx="576064" cy="459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2017-01-02</a:t>
            </a:r>
            <a:endParaRPr lang="sv-SE" sz="6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8486236" y="2505906"/>
            <a:ext cx="576064" cy="54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Start 2017-02-01</a:t>
            </a:r>
            <a:endParaRPr lang="sv-SE" sz="600" dirty="0">
              <a:solidFill>
                <a:schemeClr val="tx1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7644027" y="4503962"/>
            <a:ext cx="36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7909817" y="4720955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Viktor Fred</a:t>
            </a:r>
          </a:p>
          <a:p>
            <a:pPr algn="ctr"/>
            <a:r>
              <a:rPr lang="sv-SE" sz="700" dirty="0" smtClean="0"/>
              <a:t>Electrical engineer</a:t>
            </a:r>
            <a:endParaRPr lang="sv-SE" sz="700" dirty="0"/>
          </a:p>
        </p:txBody>
      </p:sp>
      <p:sp>
        <p:nvSpPr>
          <p:cNvPr id="95" name="Rounded Rectangle 94"/>
          <p:cNvSpPr/>
          <p:nvPr/>
        </p:nvSpPr>
        <p:spPr>
          <a:xfrm>
            <a:off x="6579680" y="4705181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/>
              <a:t>Fredrik Luthander</a:t>
            </a:r>
            <a:endParaRPr lang="sv-SE" sz="900" dirty="0" smtClean="0"/>
          </a:p>
          <a:p>
            <a:pPr algn="ctr"/>
            <a:r>
              <a:rPr lang="sv-SE" sz="700" dirty="0" smtClean="0"/>
              <a:t>Software engineer</a:t>
            </a:r>
            <a:endParaRPr lang="sv-SE" sz="700" dirty="0"/>
          </a:p>
        </p:txBody>
      </p:sp>
      <p:sp>
        <p:nvSpPr>
          <p:cNvPr id="113" name="Rounded Rectangle 112"/>
          <p:cNvSpPr/>
          <p:nvPr/>
        </p:nvSpPr>
        <p:spPr>
          <a:xfrm>
            <a:off x="5502277" y="1591130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/>
              <a:t>Wojtek Fabianowski </a:t>
            </a:r>
            <a:r>
              <a:rPr lang="sv-SE" sz="900" dirty="0" smtClean="0"/>
              <a:t>in-kind manager</a:t>
            </a:r>
            <a:endParaRPr lang="sv-SE" sz="900" dirty="0"/>
          </a:p>
        </p:txBody>
      </p:sp>
      <p:sp>
        <p:nvSpPr>
          <p:cNvPr id="108" name="Rounded Rectangle 107"/>
          <p:cNvSpPr/>
          <p:nvPr/>
        </p:nvSpPr>
        <p:spPr>
          <a:xfrm>
            <a:off x="6585395" y="3260827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50" dirty="0" smtClean="0"/>
              <a:t>Jan-Åke Persson</a:t>
            </a:r>
          </a:p>
          <a:p>
            <a:pPr algn="ctr"/>
            <a:r>
              <a:rPr lang="sv-SE" sz="700" dirty="0" smtClean="0"/>
              <a:t>Senior software engineer</a:t>
            </a:r>
            <a:endParaRPr lang="sv-SE" sz="700" dirty="0"/>
          </a:p>
        </p:txBody>
      </p:sp>
      <p:sp>
        <p:nvSpPr>
          <p:cNvPr id="124" name="Rectangle 123"/>
          <p:cNvSpPr/>
          <p:nvPr/>
        </p:nvSpPr>
        <p:spPr>
          <a:xfrm>
            <a:off x="7169926" y="3252654"/>
            <a:ext cx="576064" cy="54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Start 2017-01-09</a:t>
            </a:r>
            <a:endParaRPr lang="sv-SE" sz="600" dirty="0">
              <a:solidFill>
                <a:schemeClr val="tx1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7918305" y="2890939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Benjamin Bertrand</a:t>
            </a:r>
          </a:p>
          <a:p>
            <a:pPr algn="ctr"/>
            <a:r>
              <a:rPr lang="sv-SE" sz="700" dirty="0" smtClean="0"/>
              <a:t>Software </a:t>
            </a:r>
            <a:r>
              <a:rPr lang="sv-SE" sz="700" dirty="0"/>
              <a:t>engineer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8469604" y="2886351"/>
            <a:ext cx="576064" cy="54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Start 2017-02-01</a:t>
            </a:r>
            <a:endParaRPr lang="sv-SE" sz="6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84373" y="4003193"/>
            <a:ext cx="576064" cy="54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b="1" dirty="0" smtClean="0">
                <a:solidFill>
                  <a:schemeClr val="tx1"/>
                </a:solidFill>
              </a:rPr>
              <a:t>End 2016-12-31</a:t>
            </a:r>
            <a:endParaRPr lang="sv-SE" sz="600" b="1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356307" y="4000336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Tomasz Brys</a:t>
            </a:r>
          </a:p>
          <a:p>
            <a:pPr algn="ctr"/>
            <a:r>
              <a:rPr lang="sv-SE" sz="700" dirty="0" smtClean="0"/>
              <a:t>Integrator</a:t>
            </a:r>
            <a:endParaRPr lang="sv-SE" sz="900" dirty="0"/>
          </a:p>
        </p:txBody>
      </p:sp>
      <p:sp>
        <p:nvSpPr>
          <p:cNvPr id="134" name="Rectangle 133"/>
          <p:cNvSpPr/>
          <p:nvPr/>
        </p:nvSpPr>
        <p:spPr>
          <a:xfrm>
            <a:off x="5945218" y="3994746"/>
            <a:ext cx="576064" cy="54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Start 2017-01-02</a:t>
            </a:r>
            <a:endParaRPr lang="sv-SE" sz="600" dirty="0">
              <a:solidFill>
                <a:schemeClr val="tx1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49878" y="2073241"/>
            <a:ext cx="1152128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(Henrik Carling act)</a:t>
            </a:r>
          </a:p>
          <a:p>
            <a:pPr algn="ctr"/>
            <a:r>
              <a:rPr lang="sv-SE" sz="700" dirty="0" smtClean="0"/>
              <a:t>Controls infrastructure</a:t>
            </a:r>
            <a:endParaRPr lang="sv-SE" sz="900" dirty="0"/>
          </a:p>
        </p:txBody>
      </p:sp>
      <p:sp>
        <p:nvSpPr>
          <p:cNvPr id="136" name="Rounded Rectangle 135"/>
          <p:cNvSpPr/>
          <p:nvPr/>
        </p:nvSpPr>
        <p:spPr>
          <a:xfrm>
            <a:off x="2835615" y="1592558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/>
              <a:t>Sub-project manager</a:t>
            </a:r>
            <a:br>
              <a:rPr lang="sv-SE" sz="800" dirty="0" smtClean="0"/>
            </a:br>
            <a:r>
              <a:rPr lang="sv-SE" sz="800" dirty="0" smtClean="0"/>
              <a:t>TBD</a:t>
            </a:r>
            <a:endParaRPr lang="sv-SE" sz="800" dirty="0"/>
          </a:p>
        </p:txBody>
      </p:sp>
      <p:sp>
        <p:nvSpPr>
          <p:cNvPr id="138" name="Rounded Rectangle 137"/>
          <p:cNvSpPr/>
          <p:nvPr/>
        </p:nvSpPr>
        <p:spPr>
          <a:xfrm>
            <a:off x="6814116" y="1574812"/>
            <a:ext cx="1152128" cy="3240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 smtClean="0"/>
              <a:t>Systems engineering specialist</a:t>
            </a:r>
            <a:endParaRPr lang="sv-SE" sz="300" dirty="0"/>
          </a:p>
        </p:txBody>
      </p:sp>
      <p:sp>
        <p:nvSpPr>
          <p:cNvPr id="141" name="Rectangle 140"/>
          <p:cNvSpPr/>
          <p:nvPr/>
        </p:nvSpPr>
        <p:spPr>
          <a:xfrm>
            <a:off x="7152232" y="4344153"/>
            <a:ext cx="576064" cy="54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600" b="1" dirty="0" smtClean="0">
                <a:solidFill>
                  <a:schemeClr val="tx1"/>
                </a:solidFill>
              </a:rPr>
              <a:t>End 2017-02</a:t>
            </a:r>
            <a:endParaRPr lang="sv-SE" sz="600" b="1" dirty="0">
              <a:solidFill>
                <a:schemeClr val="tx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5352859" y="4726179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sv-SE" sz="900" dirty="0" smtClean="0"/>
              <a:t>Oliver Talevski</a:t>
            </a:r>
          </a:p>
          <a:p>
            <a:pPr algn="ctr"/>
            <a:r>
              <a:rPr lang="sv-SE" sz="700" dirty="0" smtClean="0"/>
              <a:t>Embedded engineer</a:t>
            </a:r>
            <a:endParaRPr lang="sv-SE" sz="900" dirty="0"/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5249350" y="5247415"/>
            <a:ext cx="1189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2792577" y="578165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>
            <a:off x="6579674" y="5069256"/>
            <a:ext cx="1152128" cy="32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Jonny Svärd</a:t>
            </a:r>
          </a:p>
          <a:p>
            <a:pPr algn="ctr"/>
            <a:r>
              <a:rPr lang="sv-SE" sz="700" dirty="0" smtClean="0"/>
              <a:t>Software engineer</a:t>
            </a:r>
            <a:endParaRPr lang="sv-SE" sz="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589" y="5536877"/>
            <a:ext cx="2201863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3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Points of Contact at ICS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Nick Levchenko</a:t>
            </a:r>
            <a:r>
              <a:rPr lang="sv-SE" dirty="0" smtClean="0"/>
              <a:t> – Controls Integrator Warm Linac</a:t>
            </a:r>
          </a:p>
          <a:p>
            <a:r>
              <a:rPr lang="sv-SE" dirty="0" smtClean="0">
                <a:hlinkClick r:id="rId3"/>
              </a:rPr>
              <a:t>Wojtek Fabianowski </a:t>
            </a:r>
            <a:r>
              <a:rPr lang="sv-SE" dirty="0" smtClean="0"/>
              <a:t>– IK Project Manager</a:t>
            </a:r>
          </a:p>
          <a:p>
            <a:r>
              <a:rPr lang="sv-SE" dirty="0" smtClean="0">
                <a:hlinkClick r:id="rId4"/>
              </a:rPr>
              <a:t>Annika Nordt </a:t>
            </a:r>
            <a:r>
              <a:rPr lang="sv-SE" dirty="0" smtClean="0"/>
              <a:t>– Safety and Protection Group Leader</a:t>
            </a:r>
          </a:p>
          <a:p>
            <a:r>
              <a:rPr lang="sv-SE" dirty="0" smtClean="0">
                <a:hlinkClick r:id="rId5"/>
              </a:rPr>
              <a:t>Daniel Piso </a:t>
            </a:r>
            <a:r>
              <a:rPr lang="sv-SE" dirty="0" smtClean="0"/>
              <a:t>– Hardware and Integration Group Leader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322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Organizational setup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The team, as the rest of ICS is organize in a classical matrix structure</a:t>
            </a:r>
          </a:p>
          <a:p>
            <a:r>
              <a:rPr lang="sv-SE" dirty="0" smtClean="0"/>
              <a:t>It provides resources to 6 workpackages representing about 40% of the  project value</a:t>
            </a:r>
          </a:p>
          <a:p>
            <a:r>
              <a:rPr lang="sv-SE" dirty="0" smtClean="0"/>
              <a:t>The matrix allows flexibility in assigning resources and managing prioritization</a:t>
            </a:r>
            <a:endParaRPr lang="sv-SE" dirty="0"/>
          </a:p>
          <a:p>
            <a:r>
              <a:rPr lang="sv-SE" dirty="0" smtClean="0"/>
              <a:t>At least in theory, everyone is available for any task!</a:t>
            </a:r>
          </a:p>
          <a:p>
            <a:r>
              <a:rPr lang="sv-SE" dirty="0" smtClean="0"/>
              <a:t>The long term goal is to set up metrics (KPIs) to measure and improve the efficiency of the team and the processes related to integration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3960439" cy="168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103" y="4543425"/>
            <a:ext cx="2869209" cy="191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2705511" cy="109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1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2608614" cy="163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5505"/>
            <a:ext cx="3798168" cy="237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55286"/>
            <a:ext cx="5730106" cy="2712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5496" y="1556792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This chart shows the number of issues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created</a:t>
            </a:r>
            <a:r>
              <a:rPr lang="en-US" sz="1200" dirty="0" smtClean="0"/>
              <a:t> vs. the number of issues </a:t>
            </a:r>
            <a:r>
              <a:rPr lang="en-US" sz="1200" b="1" dirty="0">
                <a:solidFill>
                  <a:srgbClr val="92D050"/>
                </a:solidFill>
              </a:rPr>
              <a:t>resolved</a:t>
            </a:r>
            <a:r>
              <a:rPr lang="en-US" sz="1200" dirty="0" smtClean="0"/>
              <a:t> in the last </a:t>
            </a:r>
            <a:r>
              <a:rPr lang="en-US" sz="1200" b="1" dirty="0" smtClean="0"/>
              <a:t>180</a:t>
            </a:r>
            <a:r>
              <a:rPr lang="en-US" sz="1200" dirty="0" smtClean="0"/>
              <a:t> days.</a:t>
            </a:r>
            <a:endParaRPr lang="sv-SE" sz="1200" dirty="0"/>
          </a:p>
        </p:txBody>
      </p:sp>
      <p:sp>
        <p:nvSpPr>
          <p:cNvPr id="10" name="Rectangle 9"/>
          <p:cNvSpPr/>
          <p:nvPr/>
        </p:nvSpPr>
        <p:spPr>
          <a:xfrm>
            <a:off x="3798168" y="4437112"/>
            <a:ext cx="408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i="1" spc="75" dirty="0" smtClean="0">
                <a:solidFill>
                  <a:srgbClr val="4F81BD"/>
                </a:solidFill>
                <a:effectLst/>
                <a:latin typeface="Cambria"/>
                <a:ea typeface="Times New Roman"/>
                <a:cs typeface="Times New Roman"/>
              </a:rPr>
              <a:t>Next Steps</a:t>
            </a:r>
            <a:endParaRPr lang="sv-SE" sz="1400" i="1" spc="75" dirty="0" smtClean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a typeface="Calibri"/>
                <a:cs typeface="Times New Roman"/>
              </a:rPr>
              <a:t>Clearing Jira issues log (mostly GUI improvements and fixes)</a:t>
            </a:r>
            <a:endParaRPr lang="sv-SE" sz="1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a typeface="Calibri"/>
                <a:cs typeface="Times New Roman"/>
              </a:rPr>
              <a:t>Finishing PBI integration</a:t>
            </a:r>
            <a:endParaRPr lang="sv-SE" sz="1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sz="1200" dirty="0">
                <a:ea typeface="Calibri"/>
                <a:cs typeface="Times New Roman"/>
              </a:rPr>
              <a:t>Support</a:t>
            </a:r>
            <a:endParaRPr lang="sv-SE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i="1" spc="75" dirty="0" smtClean="0">
                <a:solidFill>
                  <a:srgbClr val="4F81BD"/>
                </a:solidFill>
                <a:effectLst/>
                <a:latin typeface="Cambria"/>
                <a:ea typeface="Times New Roman"/>
                <a:cs typeface="Times New Roman"/>
              </a:rPr>
              <a:t>Issues</a:t>
            </a:r>
            <a:endParaRPr lang="sv-SE" sz="1400" i="1" spc="75" dirty="0" smtClean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a typeface="Calibri"/>
                <a:cs typeface="Times New Roman"/>
              </a:rPr>
              <a:t>GUI improvements and fixes</a:t>
            </a:r>
            <a:endParaRPr lang="sv-SE" sz="1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sz="1200" dirty="0">
                <a:ea typeface="Calibri"/>
                <a:cs typeface="Times New Roman"/>
              </a:rPr>
              <a:t>Waveforms archiving</a:t>
            </a:r>
            <a:endParaRPr lang="sv-SE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193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 </a:t>
            </a:r>
            <a:r>
              <a:rPr lang="sv-SE" dirty="0" smtClean="0"/>
              <a:t>&amp; LEBT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Status</a:t>
            </a:r>
          </a:p>
          <a:p>
            <a:pPr lvl="1"/>
            <a:r>
              <a:rPr lang="en-GB" dirty="0" smtClean="0"/>
              <a:t>IIK 14.10.2/3 Controls for PS&amp;LEBT and RFQ by CEA</a:t>
            </a:r>
          </a:p>
          <a:p>
            <a:pPr lvl="1"/>
            <a:r>
              <a:rPr lang="en-GB" dirty="0" smtClean="0"/>
              <a:t>Kick-off meeting on 2017-01-27</a:t>
            </a:r>
          </a:p>
          <a:p>
            <a:pPr lvl="1"/>
            <a:r>
              <a:rPr lang="en-GB" dirty="0" smtClean="0"/>
              <a:t>We have been able to enable commissioning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Keep on refining and implement WP3 requests</a:t>
            </a:r>
          </a:p>
          <a:p>
            <a:pPr lvl="1"/>
            <a:r>
              <a:rPr lang="en-GB" dirty="0" smtClean="0"/>
              <a:t>Migrate fully to </a:t>
            </a:r>
            <a:r>
              <a:rPr lang="en-GB" dirty="0" err="1" smtClean="0"/>
              <a:t>mTCA</a:t>
            </a:r>
            <a:endParaRPr lang="en-GB" dirty="0" smtClean="0"/>
          </a:p>
          <a:p>
            <a:pPr lvl="1"/>
            <a:r>
              <a:rPr lang="en-GB" dirty="0" smtClean="0"/>
              <a:t>System Lifecycle Documentation</a:t>
            </a:r>
          </a:p>
          <a:p>
            <a:pPr lvl="1"/>
            <a:r>
              <a:rPr lang="en-GB" dirty="0" smtClean="0"/>
              <a:t>Collaborate with WP3 in order to implement high-level software (Logbook, </a:t>
            </a:r>
            <a:r>
              <a:rPr lang="en-GB" dirty="0" err="1" smtClean="0"/>
              <a:t>Jupyterhub</a:t>
            </a:r>
            <a:r>
              <a:rPr lang="en-GB" dirty="0" smtClean="0"/>
              <a:t>, etc.) to improve commissioning.</a:t>
            </a:r>
          </a:p>
          <a:p>
            <a:pPr lvl="1"/>
            <a:r>
              <a:rPr lang="en-GB" dirty="0" smtClean="0"/>
              <a:t>Discussion and planning about PS#2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RFQ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Status</a:t>
            </a:r>
          </a:p>
          <a:p>
            <a:pPr lvl="1"/>
            <a:r>
              <a:rPr lang="en-GB" dirty="0"/>
              <a:t>IIK 14.10.2/3 Controls for PS&amp;LEBT and RFQ by </a:t>
            </a:r>
            <a:r>
              <a:rPr lang="en-GB" dirty="0" smtClean="0"/>
              <a:t>CEA (signed)</a:t>
            </a:r>
            <a:endParaRPr lang="en-GB" dirty="0"/>
          </a:p>
          <a:p>
            <a:pPr lvl="1"/>
            <a:r>
              <a:rPr lang="en-GB" dirty="0"/>
              <a:t>Kick-off meeting on </a:t>
            </a:r>
            <a:r>
              <a:rPr lang="en-GB" dirty="0" smtClean="0"/>
              <a:t>2017-01-27</a:t>
            </a:r>
            <a:endParaRPr lang="en-GB" dirty="0"/>
          </a:p>
          <a:p>
            <a:r>
              <a:rPr lang="en-GB" dirty="0"/>
              <a:t>Next Steps</a:t>
            </a:r>
          </a:p>
          <a:p>
            <a:pPr lvl="1"/>
            <a:r>
              <a:rPr lang="en-GB" dirty="0" smtClean="0"/>
              <a:t>At some point we need to release the CEA team from PS&amp;LEBT to focus on RFQ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756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MEBT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Status</a:t>
            </a:r>
          </a:p>
          <a:p>
            <a:pPr lvl="1"/>
            <a:r>
              <a:rPr lang="en-GB" dirty="0"/>
              <a:t>IIK </a:t>
            </a:r>
            <a:r>
              <a:rPr lang="en-GB" dirty="0" smtClean="0"/>
              <a:t>14.10.4 MEBT Controls Integration by ESS Bilbao </a:t>
            </a:r>
            <a:r>
              <a:rPr lang="en-GB" dirty="0"/>
              <a:t>(signed)</a:t>
            </a:r>
          </a:p>
          <a:p>
            <a:pPr lvl="1"/>
            <a:r>
              <a:rPr lang="en-GB" dirty="0"/>
              <a:t>Kick-off </a:t>
            </a:r>
            <a:r>
              <a:rPr lang="en-GB" dirty="0" smtClean="0"/>
              <a:t>meeting to be held in the next few weeks</a:t>
            </a:r>
          </a:p>
          <a:p>
            <a:pPr lvl="1"/>
            <a:r>
              <a:rPr lang="en-GB" dirty="0" smtClean="0"/>
              <a:t>Activities have already been started</a:t>
            </a:r>
          </a:p>
          <a:p>
            <a:pPr lvl="1"/>
            <a:r>
              <a:rPr lang="en-US" b="1" dirty="0">
                <a:hlinkClick r:id="rId2"/>
              </a:rPr>
              <a:t>2016-11-30 - 2016-12-01 (Bilbao) - MEBT </a:t>
            </a:r>
            <a:r>
              <a:rPr lang="en-US" b="1" dirty="0" smtClean="0">
                <a:hlinkClick r:id="rId2"/>
              </a:rPr>
              <a:t>Workshop</a:t>
            </a:r>
            <a:endParaRPr lang="en-GB" dirty="0"/>
          </a:p>
          <a:p>
            <a:r>
              <a:rPr lang="en-GB" dirty="0"/>
              <a:t>Next </a:t>
            </a:r>
            <a:r>
              <a:rPr lang="en-GB" dirty="0" smtClean="0"/>
              <a:t>Steps</a:t>
            </a:r>
          </a:p>
          <a:p>
            <a:pPr lvl="1"/>
            <a:r>
              <a:rPr lang="en-GB" dirty="0" smtClean="0"/>
              <a:t>Provide all the hardware needed for the development</a:t>
            </a:r>
          </a:p>
          <a:p>
            <a:pPr lvl="1"/>
            <a:r>
              <a:rPr lang="en-GB" dirty="0" smtClean="0"/>
              <a:t>Keep collaboration with the team in Bilbao in order to do better specification from ESS</a:t>
            </a:r>
          </a:p>
          <a:p>
            <a:pPr lvl="1"/>
            <a:r>
              <a:rPr lang="en-GB" dirty="0" smtClean="0"/>
              <a:t>System Life Cycle Documentation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06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DTL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Status</a:t>
            </a:r>
          </a:p>
          <a:p>
            <a:pPr lvl="1"/>
            <a:r>
              <a:rPr lang="sv-SE" dirty="0" smtClean="0"/>
              <a:t>There have been conversations</a:t>
            </a:r>
          </a:p>
          <a:p>
            <a:pPr lvl="1"/>
            <a:r>
              <a:rPr lang="sv-SE" dirty="0" smtClean="0"/>
              <a:t>ICS is really interested on getting the help of the controls team in Legnaro</a:t>
            </a:r>
          </a:p>
          <a:p>
            <a:r>
              <a:rPr lang="sv-SE" dirty="0" smtClean="0"/>
              <a:t>Next Steps</a:t>
            </a:r>
          </a:p>
          <a:p>
            <a:pPr lvl="1"/>
            <a:r>
              <a:rPr lang="sv-SE" dirty="0" smtClean="0"/>
              <a:t>Meeting in Legnaro 2017-02-03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6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94</TotalTime>
  <Words>877</Words>
  <Application>Microsoft Office PowerPoint</Application>
  <PresentationFormat>On-screen Show (4:3)</PresentationFormat>
  <Paragraphs>222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Chess Core Powerpoint</vt:lpstr>
      <vt:lpstr>Planned integration of control system to Work Units </vt:lpstr>
      <vt:lpstr>ICS Organization 2016-12</vt:lpstr>
      <vt:lpstr>Points of Contact at ICS</vt:lpstr>
      <vt:lpstr>Organizational setup</vt:lpstr>
      <vt:lpstr>Issues</vt:lpstr>
      <vt:lpstr>PS &amp; LEBT</vt:lpstr>
      <vt:lpstr>RFQ</vt:lpstr>
      <vt:lpstr>MEBT</vt:lpstr>
      <vt:lpstr>DTL</vt:lpstr>
      <vt:lpstr>Challenges for 2017</vt:lpstr>
      <vt:lpstr>PowerPoint Presentation</vt:lpstr>
      <vt:lpstr>PowerPoint Presentation</vt:lpstr>
      <vt:lpstr>Some installation tips</vt:lpstr>
      <vt:lpstr>Level 1 Milestones to be removed</vt:lpstr>
      <vt:lpstr>Level 1 Milestones to be added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integration of control system to Work Units </dc:title>
  <dc:creator>Daniel Piso Fernández</dc:creator>
  <cp:lastModifiedBy>Daniel Piso Fernández</cp:lastModifiedBy>
  <cp:revision>17</cp:revision>
  <dcterms:created xsi:type="dcterms:W3CDTF">2017-01-17T04:33:06Z</dcterms:created>
  <dcterms:modified xsi:type="dcterms:W3CDTF">2017-01-17T10:23:07Z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3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Jan 17, 2017</vt:lpwstr>
  </property>
  <property fmtid="{D5CDD505-2E9C-101B-9397-08002B2CF9AE}" pid="6" name="MXActual_state_Release">
    <vt:lpwstr>N/A</vt:lpwstr>
  </property>
  <property fmtid="{D5CDD505-2E9C-101B-9397-08002B2CF9AE}" pid="7" name="MXApprover">
    <vt:lpwstr/>
  </property>
  <property fmtid="{D5CDD505-2E9C-101B-9397-08002B2CF9AE}" pid="8" name="MXAuthor">
    <vt:lpwstr>Daniel Piso Fernández</vt:lpwstr>
  </property>
  <property fmtid="{D5CDD505-2E9C-101B-9397-08002B2CF9AE}" pid="9" name="MXCheckin Reason">
    <vt:lpwstr/>
  </property>
  <property fmtid="{D5CDD505-2E9C-101B-9397-08002B2CF9AE}" pid="10" name="MXclau">
    <vt:lpwstr>False</vt:lpwstr>
  </property>
  <property fmtid="{D5CDD505-2E9C-101B-9397-08002B2CF9AE}" pid="11" name="MXConfidentiality">
    <vt:lpwstr>Internal</vt:lpwstr>
  </property>
  <property fmtid="{D5CDD505-2E9C-101B-9397-08002B2CF9AE}" pid="12" name="MXCurrent">
    <vt:lpwstr>Preliminary</vt:lpwstr>
  </property>
  <property fmtid="{D5CDD505-2E9C-101B-9397-08002B2CF9AE}" pid="13" name="MXCurrent.Localized">
    <vt:lpwstr>Preliminary</vt:lpwstr>
  </property>
  <property fmtid="{D5CDD505-2E9C-101B-9397-08002B2CF9AE}" pid="14" name="MXDescription">
    <vt:lpwstr>Planned support in  2017 for the different Work Units in ACCSYS WP3</vt:lpwstr>
  </property>
  <property fmtid="{D5CDD505-2E9C-101B-9397-08002B2CF9AE}" pid="15" name="MXDesignated User">
    <vt:lpwstr>Unassigned</vt:lpwstr>
  </property>
  <property fmtid="{D5CDD505-2E9C-101B-9397-08002B2CF9AE}" pid="16" name="MXdmg_GeneratedFrom">
    <vt:lpwstr/>
  </property>
  <property fmtid="{D5CDD505-2E9C-101B-9397-08002B2CF9AE}" pid="17" name="MXdmg_Language">
    <vt:lpwstr>en</vt:lpwstr>
  </property>
  <property fmtid="{D5CDD505-2E9C-101B-9397-08002B2CF9AE}" pid="18" name="MXdmg_LastSourceFileCheckin">
    <vt:lpwstr>Jan 17, 2017</vt:lpwstr>
  </property>
  <property fmtid="{D5CDD505-2E9C-101B-9397-08002B2CF9AE}" pid="19" name="MXEmail">
    <vt:lpwstr>Daniel.PisoFernandez@esss.se</vt:lpwstr>
  </property>
  <property fmtid="{D5CDD505-2E9C-101B-9397-08002B2CF9AE}" pid="20" name="MXess_LevelOfMaturity">
    <vt:lpwstr/>
  </property>
  <property fmtid="{D5CDD505-2E9C-101B-9397-08002B2CF9AE}" pid="21" name="MXFile Created Date">
    <vt:lpwstr/>
  </property>
  <property fmtid="{D5CDD505-2E9C-101B-9397-08002B2CF9AE}" pid="22" name="MXFile Dimension">
    <vt:lpwstr/>
  </property>
  <property fmtid="{D5CDD505-2E9C-101B-9397-08002B2CF9AE}" pid="23" name="MXFile Duration">
    <vt:lpwstr>0.0</vt:lpwstr>
  </property>
  <property fmtid="{D5CDD505-2E9C-101B-9397-08002B2CF9AE}" pid="24" name="MXFile Modified Date">
    <vt:lpwstr/>
  </property>
  <property fmtid="{D5CDD505-2E9C-101B-9397-08002B2CF9AE}" pid="25" name="MXFile Size">
    <vt:lpwstr>0</vt:lpwstr>
  </property>
  <property fmtid="{D5CDD505-2E9C-101B-9397-08002B2CF9AE}" pid="26" name="MXFile Type">
    <vt:lpwstr/>
  </property>
  <property fmtid="{D5CDD505-2E9C-101B-9397-08002B2CF9AE}" pid="27" name="MXFirstName">
    <vt:lpwstr>Daniel</vt:lpwstr>
  </property>
  <property fmtid="{D5CDD505-2E9C-101B-9397-08002B2CF9AE}" pid="28" name="MXIs Version Object">
    <vt:lpwstr>False</vt:lpwstr>
  </property>
  <property fmtid="{D5CDD505-2E9C-101B-9397-08002B2CF9AE}" pid="29" name="MXLanguage">
    <vt:lpwstr>English</vt:lpwstr>
  </property>
  <property fmtid="{D5CDD505-2E9C-101B-9397-08002B2CF9AE}" pid="30" name="MXLastName">
    <vt:lpwstr>Piso Fernández</vt:lpwstr>
  </property>
  <property fmtid="{D5CDD505-2E9C-101B-9397-08002B2CF9AE}" pid="31" name="MXLatestVersion">
    <vt:lpwstr>3</vt:lpwstr>
  </property>
  <property fmtid="{D5CDD505-2E9C-101B-9397-08002B2CF9AE}" pid="32" name="MXLegacy Id">
    <vt:lpwstr/>
  </property>
  <property fmtid="{D5CDD505-2E9C-101B-9397-08002B2CF9AE}" pid="33" name="MXLink">
    <vt:lpwstr/>
  </property>
  <property fmtid="{D5CDD505-2E9C-101B-9397-08002B2CF9AE}" pid="34" name="MXMiddleName">
    <vt:lpwstr>Unknown</vt:lpwstr>
  </property>
  <property fmtid="{D5CDD505-2E9C-101B-9397-08002B2CF9AE}" pid="35" name="MXMove Files To Version">
    <vt:lpwstr>False</vt:lpwstr>
  </property>
  <property fmtid="{D5CDD505-2E9C-101B-9397-08002B2CF9AE}" pid="36" name="MXName">
    <vt:lpwstr>ESS-0092273</vt:lpwstr>
  </property>
  <property fmtid="{D5CDD505-2E9C-101B-9397-08002B2CF9AE}" pid="37" name="MXOriginator">
    <vt:lpwstr>danielpisofernandez</vt:lpwstr>
  </property>
  <property fmtid="{D5CDD505-2E9C-101B-9397-08002B2CF9AE}" pid="38" name="MXPolicy">
    <vt:lpwstr>Open Document</vt:lpwstr>
  </property>
  <property fmtid="{D5CDD505-2E9C-101B-9397-08002B2CF9AE}" pid="39" name="MXPolicy.Localized">
    <vt:lpwstr>Open Document</vt:lpwstr>
  </property>
  <property fmtid="{D5CDD505-2E9C-101B-9397-08002B2CF9AE}" pid="40" name="MXPrinted Date">
    <vt:lpwstr>Jan 17, 2017</vt:lpwstr>
  </property>
  <property fmtid="{D5CDD505-2E9C-101B-9397-08002B2CF9AE}" pid="41" name="MXPrinted Version">
    <vt:lpwstr>(3)</vt:lpwstr>
  </property>
  <property fmtid="{D5CDD505-2E9C-101B-9397-08002B2CF9AE}" pid="42" name="MXReference">
    <vt:lpwstr/>
  </property>
  <property fmtid="{D5CDD505-2E9C-101B-9397-08002B2CF9AE}" pid="43" name="MXRev">
    <vt:lpwstr>1</vt:lpwstr>
  </property>
  <property fmtid="{D5CDD505-2E9C-101B-9397-08002B2CF9AE}" pid="44" name="MXRevision">
    <vt:lpwstr>1</vt:lpwstr>
  </property>
  <property fmtid="{D5CDD505-2E9C-101B-9397-08002B2CF9AE}" pid="45" name="MXSignatures_state_Obsolete">
    <vt:lpwstr/>
  </property>
  <property fmtid="{D5CDD505-2E9C-101B-9397-08002B2CF9AE}" pid="46" name="MXSignatures_state_Preliminary">
    <vt:lpwstr/>
  </property>
  <property fmtid="{D5CDD505-2E9C-101B-9397-08002B2CF9AE}" pid="47" name="MXSignatures_state_Release">
    <vt:lpwstr/>
  </property>
  <property fmtid="{D5CDD505-2E9C-101B-9397-08002B2CF9AE}" pid="48" name="MXSubmitter">
    <vt:lpwstr>Daniel Piso Fernández</vt:lpwstr>
  </property>
  <property fmtid="{D5CDD505-2E9C-101B-9397-08002B2CF9AE}" pid="49" name="MXSuspend Versioning">
    <vt:lpwstr>False</vt:lpwstr>
  </property>
  <property fmtid="{D5CDD505-2E9C-101B-9397-08002B2CF9AE}" pid="50" name="MXTitle">
    <vt:lpwstr>Planned integration of control system to Work Units</vt:lpwstr>
  </property>
  <property fmtid="{D5CDD505-2E9C-101B-9397-08002B2CF9AE}" pid="51" name="MXTVADummy1">
    <vt:lpwstr/>
  </property>
  <property fmtid="{D5CDD505-2E9C-101B-9397-08002B2CF9AE}" pid="52" name="MXTVADummy2">
    <vt:lpwstr/>
  </property>
  <property fmtid="{D5CDD505-2E9C-101B-9397-08002B2CF9AE}" pid="53" name="MXTVADummy3">
    <vt:lpwstr/>
  </property>
  <property fmtid="{D5CDD505-2E9C-101B-9397-08002B2CF9AE}" pid="54" name="MXType">
    <vt:lpwstr>dmg_Presentation</vt:lpwstr>
  </property>
  <property fmtid="{D5CDD505-2E9C-101B-9397-08002B2CF9AE}" pid="55" name="MXType.Localized">
    <vt:lpwstr>Presentation</vt:lpwstr>
  </property>
  <property fmtid="{D5CDD505-2E9C-101B-9397-08002B2CF9AE}" pid="56" name="MXUser">
    <vt:lpwstr>danielpisofernandez</vt:lpwstr>
  </property>
  <property fmtid="{D5CDD505-2E9C-101B-9397-08002B2CF9AE}" pid="57" name="MXVersion">
    <vt:lpwstr>3</vt:lpwstr>
  </property>
</Properties>
</file>