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339" r:id="rId2"/>
    <p:sldId id="345" r:id="rId3"/>
    <p:sldId id="342" r:id="rId4"/>
    <p:sldId id="346" r:id="rId5"/>
    <p:sldId id="347" r:id="rId6"/>
    <p:sldId id="348" r:id="rId7"/>
    <p:sldId id="349" r:id="rId8"/>
    <p:sldId id="34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a pisen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90" autoAdjust="0"/>
    <p:restoredTop sz="89918" autoAdjust="0"/>
  </p:normalViewPr>
  <p:slideViewPr>
    <p:cSldViewPr snapToGrid="0" snapToObjects="1">
      <p:cViewPr varScale="1">
        <p:scale>
          <a:sx n="126" d="100"/>
          <a:sy n="126" d="100"/>
        </p:scale>
        <p:origin x="1236"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08463-0715-41A5-8DBC-E4EB6FF106B9}" type="datetimeFigureOut">
              <a:rPr lang="en-US" smtClean="0"/>
              <a:t>1/13/2017</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B24DF-D1B2-4242-8BB4-AE7A1DA07365}" type="slidenum">
              <a:rPr lang="en-US" smtClean="0"/>
              <a:t>‹#›</a:t>
            </a:fld>
            <a:endParaRPr lang="en-US"/>
          </a:p>
        </p:txBody>
      </p:sp>
    </p:spTree>
    <p:extLst>
      <p:ext uri="{BB962C8B-B14F-4D97-AF65-F5344CB8AC3E}">
        <p14:creationId xmlns:p14="http://schemas.microsoft.com/office/powerpoint/2010/main" val="2790937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solidFill>
                  <a:prstClr val="black">
                    <a:tint val="75000"/>
                  </a:prstClr>
                </a:solidFill>
                <a:latin typeface="Calibri"/>
              </a:rPr>
              <a:pPr/>
              <a:t>2017-01-13</a:t>
            </a:fld>
            <a:endParaRPr lang="sv-SE"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1993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sv-SE" dirty="0">
              <a:solidFill>
                <a:srgbClr val="0094CA"/>
              </a:solidFill>
              <a:latin typeface="Calibri"/>
            </a:endParaRPr>
          </a:p>
        </p:txBody>
      </p:sp>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sv-SE" smtClean="0">
                <a:solidFill>
                  <a:prstClr val="black">
                    <a:tint val="75000"/>
                  </a:prstClr>
                </a:solidFill>
                <a:latin typeface="Calibri"/>
              </a:rPr>
              <a:pPr/>
              <a:t>2017-01-13</a:t>
            </a:fld>
            <a:endParaRPr lang="sv-SE"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223959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sv-SE" dirty="0">
              <a:solidFill>
                <a:srgbClr val="0094CA"/>
              </a:solidFill>
              <a:latin typeface="Calibri"/>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solidFill>
                  <a:prstClr val="black">
                    <a:tint val="75000"/>
                  </a:prstClr>
                </a:solidFill>
                <a:latin typeface="Calibri"/>
              </a:rPr>
              <a:pPr/>
              <a:t>2017-01-13</a:t>
            </a:fld>
            <a:endParaRPr lang="sv-SE"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214895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solidFill>
                  <a:prstClr val="black">
                    <a:tint val="75000"/>
                  </a:prstClr>
                </a:solidFill>
                <a:latin typeface="Calibri"/>
              </a:rPr>
              <a:pPr/>
              <a:t>2017-01-13</a:t>
            </a:fld>
            <a:endParaRPr lang="sv-SE"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sv-SE" dirty="0">
              <a:solidFill>
                <a:srgbClr val="0094CA"/>
              </a:solidFill>
              <a:latin typeface="Calibri"/>
            </a:endParaRPr>
          </a:p>
        </p:txBody>
      </p:sp>
    </p:spTree>
    <p:extLst>
      <p:ext uri="{BB962C8B-B14F-4D97-AF65-F5344CB8AC3E}">
        <p14:creationId xmlns:p14="http://schemas.microsoft.com/office/powerpoint/2010/main" val="1760713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285852" y="191513"/>
            <a:ext cx="7515220" cy="1143000"/>
          </a:xfrm>
          <a:prstGeom prst="rect">
            <a:avLst/>
          </a:prstGeom>
        </p:spPr>
        <p:txBody>
          <a:bodyPr anchor="ctr"/>
          <a:lstStyle>
            <a:lvl1pPr>
              <a:defRPr sz="3600">
                <a:latin typeface="Calibri" pitchFamily="34" charset="0"/>
              </a:defRPr>
            </a:lvl1pPr>
          </a:lstStyle>
          <a:p>
            <a:r>
              <a:rPr lang="en-US" smtClean="0"/>
              <a:t>Click to edit Master title style</a:t>
            </a:r>
            <a:endParaRPr lang="it-IT" dirty="0"/>
          </a:p>
        </p:txBody>
      </p:sp>
      <p:sp>
        <p:nvSpPr>
          <p:cNvPr id="3" name="Rectangle 16"/>
          <p:cNvSpPr>
            <a:spLocks noGrp="1" noChangeArrowheads="1"/>
          </p:cNvSpPr>
          <p:nvPr>
            <p:ph type="ftr" sz="quarter" idx="10"/>
          </p:nvPr>
        </p:nvSpPr>
        <p:spPr/>
        <p:txBody>
          <a:bodyPr/>
          <a:lstStyle>
            <a:lvl1pPr>
              <a:defRPr/>
            </a:lvl1pPr>
          </a:lstStyle>
          <a:p>
            <a:endParaRPr lang="en-US"/>
          </a:p>
        </p:txBody>
      </p:sp>
      <p:sp>
        <p:nvSpPr>
          <p:cNvPr id="4" name="Rectangle 17"/>
          <p:cNvSpPr>
            <a:spLocks noGrp="1" noChangeArrowheads="1"/>
          </p:cNvSpPr>
          <p:nvPr>
            <p:ph type="dt" sz="half" idx="11"/>
          </p:nvPr>
        </p:nvSpPr>
        <p:spPr/>
        <p:txBody>
          <a:bodyPr/>
          <a:lstStyle>
            <a:lvl1pPr>
              <a:defRPr/>
            </a:lvl1pPr>
          </a:lstStyle>
          <a:p>
            <a:r>
              <a:rPr lang="it-IT" smtClean="0"/>
              <a:t>Lund– 26/09/2013</a:t>
            </a:r>
            <a:endParaRPr lang="en-US"/>
          </a:p>
        </p:txBody>
      </p:sp>
      <p:sp>
        <p:nvSpPr>
          <p:cNvPr id="5" name="Rectangle 18"/>
          <p:cNvSpPr>
            <a:spLocks noGrp="1" noChangeArrowheads="1"/>
          </p:cNvSpPr>
          <p:nvPr>
            <p:ph type="sldNum" sz="quarter" idx="12"/>
          </p:nvPr>
        </p:nvSpPr>
        <p:spPr>
          <a:xfrm>
            <a:off x="6553200" y="6537325"/>
            <a:ext cx="2133600" cy="47625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F174D4DF-6337-43E0-BDBE-9EB27889C467}" type="slidenum">
              <a:rPr lang="en-US" smtClean="0"/>
              <a:pPr/>
              <a:t>‹#›</a:t>
            </a:fld>
            <a:endParaRPr lang="en-US"/>
          </a:p>
        </p:txBody>
      </p:sp>
    </p:spTree>
    <p:extLst>
      <p:ext uri="{BB962C8B-B14F-4D97-AF65-F5344CB8AC3E}">
        <p14:creationId xmlns:p14="http://schemas.microsoft.com/office/powerpoint/2010/main" val="41961565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5832648" cy="1143000"/>
          </a:xfrm>
          <a:prstGeom prst="rect">
            <a:avLst/>
          </a:prstGeom>
        </p:spPr>
        <p:txBody>
          <a:bodyPr/>
          <a:lstStyle>
            <a:lvl1pPr>
              <a:defRPr>
                <a:latin typeface="Calibri" pitchFamily="34" charset="0"/>
              </a:defRPr>
            </a:lvl1pPr>
          </a:lstStyle>
          <a:p>
            <a:r>
              <a:rPr lang="en-US" smtClean="0"/>
              <a:t>Click to edit Master title style</a:t>
            </a:r>
            <a:endParaRPr lang="it-IT"/>
          </a:p>
        </p:txBody>
      </p:sp>
      <p:sp>
        <p:nvSpPr>
          <p:cNvPr id="3" name="Rectangle 16"/>
          <p:cNvSpPr>
            <a:spLocks noGrp="1" noChangeArrowheads="1"/>
          </p:cNvSpPr>
          <p:nvPr>
            <p:ph type="ftr" sz="quarter" idx="10"/>
          </p:nvPr>
        </p:nvSpPr>
        <p:spPr/>
        <p:txBody>
          <a:bodyPr/>
          <a:lstStyle>
            <a:lvl1pPr>
              <a:defRPr/>
            </a:lvl1pPr>
          </a:lstStyle>
          <a:p>
            <a:endParaRPr lang="en-US"/>
          </a:p>
        </p:txBody>
      </p:sp>
      <p:sp>
        <p:nvSpPr>
          <p:cNvPr id="4" name="Rectangle 17"/>
          <p:cNvSpPr>
            <a:spLocks noGrp="1" noChangeArrowheads="1"/>
          </p:cNvSpPr>
          <p:nvPr>
            <p:ph type="dt" sz="half" idx="11"/>
          </p:nvPr>
        </p:nvSpPr>
        <p:spPr/>
        <p:txBody>
          <a:bodyPr/>
          <a:lstStyle>
            <a:lvl1pPr>
              <a:defRPr/>
            </a:lvl1pPr>
          </a:lstStyle>
          <a:p>
            <a:r>
              <a:rPr lang="en-US" smtClean="0"/>
              <a:t>Lund - 2014_12_02 Audit</a:t>
            </a:r>
            <a:endParaRPr lang="en-US"/>
          </a:p>
        </p:txBody>
      </p:sp>
      <p:sp>
        <p:nvSpPr>
          <p:cNvPr id="5" name="Rectangle 18"/>
          <p:cNvSpPr>
            <a:spLocks noGrp="1" noChangeArrowheads="1"/>
          </p:cNvSpPr>
          <p:nvPr>
            <p:ph type="sldNum" sz="quarter" idx="12"/>
          </p:nvPr>
        </p:nvSpPr>
        <p:spPr>
          <a:xfrm>
            <a:off x="6553200" y="6537325"/>
            <a:ext cx="2133600" cy="476250"/>
          </a:xfrm>
          <a:prstGeom prst="rect">
            <a:avLst/>
          </a:prstGeom>
        </p:spPr>
        <p:txBody>
          <a:bodyPr vert="horz" wrap="square" lIns="91440" tIns="45720" rIns="91440" bIns="45720" numCol="1" anchor="t" anchorCtr="0" compatLnSpc="1">
            <a:prstTxWarp prst="textNoShape">
              <a:avLst/>
            </a:prstTxWarp>
          </a:bodyPr>
          <a:lstStyle>
            <a:lvl1pPr algn="ctr">
              <a:defRPr/>
            </a:lvl1pPr>
          </a:lstStyle>
          <a:p>
            <a:fld id="{94B85F0C-9AF4-4E83-B584-6F0848FFE043}" type="slidenum">
              <a:rPr lang="en-US" smtClean="0"/>
              <a:t>‹#›</a:t>
            </a:fld>
            <a:endParaRPr lang="en-US"/>
          </a:p>
        </p:txBody>
      </p:sp>
    </p:spTree>
    <p:extLst>
      <p:ext uri="{BB962C8B-B14F-4D97-AF65-F5344CB8AC3E}">
        <p14:creationId xmlns:p14="http://schemas.microsoft.com/office/powerpoint/2010/main" val="13807438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103233B-D569-4A6E-878F-CDE152514C47}" type="datetime1">
              <a:rPr lang="sv-SE" smtClean="0">
                <a:solidFill>
                  <a:prstClr val="black">
                    <a:tint val="75000"/>
                  </a:prstClr>
                </a:solidFill>
                <a:latin typeface="Calibri"/>
              </a:rPr>
              <a:pPr defTabSz="914400"/>
              <a:t>2017-01-13</a:t>
            </a:fld>
            <a:endParaRPr lang="sv-SE"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sv-SE"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551115BC-487E-4422-894C-CB7CD3E79223}" type="slidenum">
              <a:rPr lang="sv-SE" smtClean="0">
                <a:solidFill>
                  <a:prstClr val="black">
                    <a:tint val="75000"/>
                  </a:prstClr>
                </a:solidFill>
                <a:latin typeface="Calibri"/>
              </a:rPr>
              <a:pPr defTabSz="914400"/>
              <a:t>‹#›</a:t>
            </a:fld>
            <a:endParaRPr lang="sv-SE" dirty="0">
              <a:solidFill>
                <a:prstClr val="black">
                  <a:tint val="75000"/>
                </a:prstClr>
              </a:solidFill>
              <a:latin typeface="Calibri"/>
            </a:endParaRPr>
          </a:p>
        </p:txBody>
      </p:sp>
    </p:spTree>
    <p:extLst>
      <p:ext uri="{BB962C8B-B14F-4D97-AF65-F5344CB8AC3E}">
        <p14:creationId xmlns:p14="http://schemas.microsoft.com/office/powerpoint/2010/main" val="3063180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cid:B3454B2C-84E6-4736-BD7C-BF7D27B940DC"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cid:67FF1A18-7B20-4E6D-B38D-6FDF005DFD63"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Scope split of transport &amp; integration</a:t>
            </a:r>
            <a:endParaRPr lang="it-IT" dirty="0"/>
          </a:p>
        </p:txBody>
      </p:sp>
      <p:sp>
        <p:nvSpPr>
          <p:cNvPr id="4" name="Segnaposto numero diapositiva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1</a:t>
            </a:fld>
            <a:endParaRPr lang="sv-SE" dirty="0">
              <a:solidFill>
                <a:prstClr val="black">
                  <a:tint val="75000"/>
                </a:prstClr>
              </a:solidFill>
              <a:latin typeface="Calibri"/>
            </a:endParaRPr>
          </a:p>
        </p:txBody>
      </p:sp>
      <p:sp>
        <p:nvSpPr>
          <p:cNvPr id="9" name="TextBox 8"/>
          <p:cNvSpPr txBox="1"/>
          <p:nvPr/>
        </p:nvSpPr>
        <p:spPr>
          <a:xfrm>
            <a:off x="615096" y="2133310"/>
            <a:ext cx="7960192" cy="1077218"/>
          </a:xfrm>
          <a:prstGeom prst="rect">
            <a:avLst/>
          </a:prstGeom>
          <a:noFill/>
        </p:spPr>
        <p:txBody>
          <a:bodyPr wrap="none" rtlCol="0">
            <a:spAutoFit/>
          </a:bodyPr>
          <a:lstStyle/>
          <a:p>
            <a:r>
              <a:rPr lang="en-US" sz="3200" b="1" dirty="0" smtClean="0"/>
              <a:t>Risks with transport and integration</a:t>
            </a:r>
          </a:p>
          <a:p>
            <a:r>
              <a:rPr lang="en-US" sz="3200" b="1" dirty="0" smtClean="0"/>
              <a:t>Definition of scope split between WU and ESS</a:t>
            </a:r>
          </a:p>
        </p:txBody>
      </p:sp>
      <p:sp>
        <p:nvSpPr>
          <p:cNvPr id="3" name="TextBox 2"/>
          <p:cNvSpPr txBox="1"/>
          <p:nvPr/>
        </p:nvSpPr>
        <p:spPr>
          <a:xfrm>
            <a:off x="3793729" y="5987018"/>
            <a:ext cx="4950779" cy="369332"/>
          </a:xfrm>
          <a:prstGeom prst="rect">
            <a:avLst/>
          </a:prstGeom>
          <a:noFill/>
        </p:spPr>
        <p:txBody>
          <a:bodyPr wrap="none" rtlCol="0">
            <a:spAutoFit/>
          </a:bodyPr>
          <a:lstStyle/>
          <a:p>
            <a:r>
              <a:rPr lang="en-US" dirty="0" smtClean="0"/>
              <a:t>Presented </a:t>
            </a:r>
            <a:r>
              <a:rPr lang="sv-SE" dirty="0" smtClean="0"/>
              <a:t>by: Frank Hellström, WP3 Liaison Officer</a:t>
            </a:r>
            <a:endParaRPr lang="en-US" dirty="0"/>
          </a:p>
        </p:txBody>
      </p:sp>
      <p:pic>
        <p:nvPicPr>
          <p:cNvPr id="6" name="Picture 5" descr="imgres_0"/>
          <p:cNvPicPr>
            <a:picLocks noGrp="1" noChangeAspect="1"/>
          </p:cNvPicPr>
          <p:nvPr isPhoto="1"/>
        </p:nvPicPr>
        <p:blipFill>
          <a:blip r:embed="rId2">
            <a:lum/>
            <a:extLst>
              <a:ext uri="{28A0092B-C50C-407E-A947-70E740481C1C}">
                <a14:useLocalDpi xmlns:a14="http://schemas.microsoft.com/office/drawing/2010/main" val="0"/>
              </a:ext>
            </a:extLst>
          </a:blip>
          <a:stretch>
            <a:fillRect/>
          </a:stretch>
        </p:blipFill>
        <p:spPr>
          <a:xfrm>
            <a:off x="457200" y="4951898"/>
            <a:ext cx="2051824" cy="1537000"/>
          </a:xfrm>
          <a:prstGeom prst="rect">
            <a:avLst/>
          </a:prstGeom>
          <a:noFill/>
          <a:ln>
            <a:noFill/>
          </a:ln>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529" y="3377051"/>
            <a:ext cx="1495425" cy="885825"/>
          </a:xfrm>
          <a:prstGeom prst="rect">
            <a:avLst/>
          </a:prstGeom>
        </p:spPr>
      </p:pic>
      <p:sp>
        <p:nvSpPr>
          <p:cNvPr id="7" name="Rectangle 2"/>
          <p:cNvSpPr>
            <a:spLocks noChangeArrowheads="1"/>
          </p:cNvSpPr>
          <p:nvPr/>
        </p:nvSpPr>
        <p:spPr bwMode="auto">
          <a:xfrm>
            <a:off x="2727960" y="3378845"/>
            <a:ext cx="296684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5" name="Picture 1" descr="cid:67FF1A18-7B20-4E6D-B38D-6FDF005DFD63"/>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3219165" y="3377050"/>
            <a:ext cx="1857932" cy="885825"/>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4"/>
          <p:cNvSpPr>
            <a:spLocks noChangeArrowheads="1"/>
          </p:cNvSpPr>
          <p:nvPr/>
        </p:nvSpPr>
        <p:spPr bwMode="auto">
          <a:xfrm flipH="1">
            <a:off x="2867728" y="3485074"/>
            <a:ext cx="221530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0" name="Rectangle 6"/>
          <p:cNvSpPr>
            <a:spLocks noChangeArrowheads="1"/>
          </p:cNvSpPr>
          <p:nvPr/>
        </p:nvSpPr>
        <p:spPr bwMode="auto">
          <a:xfrm>
            <a:off x="5130340" y="3378844"/>
            <a:ext cx="426218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29" name="Picture 5" descr="cid:B3454B2C-84E6-4736-BD7C-BF7D27B940DC"/>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5748049" y="3377049"/>
            <a:ext cx="1969797" cy="885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7244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2</a:t>
            </a:fld>
            <a:endParaRPr lang="sv-SE" dirty="0">
              <a:solidFill>
                <a:prstClr val="black">
                  <a:tint val="75000"/>
                </a:prstClr>
              </a:solidFill>
              <a:latin typeface="Calibri"/>
            </a:endParaRPr>
          </a:p>
        </p:txBody>
      </p:sp>
      <p:sp>
        <p:nvSpPr>
          <p:cNvPr id="5" name="Content Placeholder 4"/>
          <p:cNvSpPr>
            <a:spLocks noGrp="1"/>
          </p:cNvSpPr>
          <p:nvPr>
            <p:ph idx="1"/>
          </p:nvPr>
        </p:nvSpPr>
        <p:spPr>
          <a:xfrm>
            <a:off x="457200" y="1844158"/>
            <a:ext cx="8229600" cy="4525963"/>
          </a:xfrm>
        </p:spPr>
        <p:txBody>
          <a:bodyPr>
            <a:normAutofit fontScale="92500" lnSpcReduction="10000"/>
          </a:bodyPr>
          <a:lstStyle/>
          <a:p>
            <a:r>
              <a:rPr lang="en-US" dirty="0" smtClean="0"/>
              <a:t>ESS </a:t>
            </a:r>
            <a:r>
              <a:rPr lang="en-US" dirty="0"/>
              <a:t>is responsible for transporting all equipment from a defined staging area (RATS facility or tunnel drop hatch at front end area) to the defined staging area of assembly for each work unit in the tunnel at the cost of ESS. ESS shall provide at its </a:t>
            </a:r>
            <a:r>
              <a:rPr lang="en-US" dirty="0" smtClean="0"/>
              <a:t>most </a:t>
            </a:r>
            <a:r>
              <a:rPr lang="en-US" dirty="0"/>
              <a:t>support (technicians for assistance during assembly of system) to the installation teams of the individual in-kind partners. The ESS support groups will perform the assembly of their systems and install them on the respective component or beam line (vacuum, cooling, beam instrumentation). There is no account or budget associated with WP3 that covers the ESS related costs.</a:t>
            </a:r>
          </a:p>
          <a:p>
            <a:endParaRPr lang="en-US" dirty="0"/>
          </a:p>
        </p:txBody>
      </p:sp>
    </p:spTree>
    <p:extLst>
      <p:ext uri="{BB962C8B-B14F-4D97-AF65-F5344CB8AC3E}">
        <p14:creationId xmlns:p14="http://schemas.microsoft.com/office/powerpoint/2010/main" val="2279929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ISRC &amp; LEBT</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3</a:t>
            </a:fld>
            <a:endParaRPr lang="sv-SE" dirty="0">
              <a:solidFill>
                <a:prstClr val="black">
                  <a:tint val="75000"/>
                </a:prstClr>
              </a:solidFill>
              <a:latin typeface="Calibri"/>
            </a:endParaRPr>
          </a:p>
        </p:txBody>
      </p:sp>
      <p:sp>
        <p:nvSpPr>
          <p:cNvPr id="3" name="Content Placeholder 2"/>
          <p:cNvSpPr>
            <a:spLocks noGrp="1"/>
          </p:cNvSpPr>
          <p:nvPr>
            <p:ph idx="1"/>
          </p:nvPr>
        </p:nvSpPr>
        <p:spPr/>
        <p:txBody>
          <a:bodyPr/>
          <a:lstStyle/>
          <a:p>
            <a:r>
              <a:rPr lang="en-US" dirty="0"/>
              <a:t>ESS will put in place the high voltage ground plate of the ion source and LEBT support and anchor both to the ground. The INFN-LNS Catania team will unpack and assemble the ion source and LEBT with the assistance of ESS. (See details on covered work in ESS-0038119</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078" y="4962228"/>
            <a:ext cx="2443860" cy="1576684"/>
          </a:xfrm>
          <a:prstGeom prst="rect">
            <a:avLst/>
          </a:prstGeom>
        </p:spPr>
      </p:pic>
    </p:spTree>
    <p:extLst>
      <p:ext uri="{BB962C8B-B14F-4D97-AF65-F5344CB8AC3E}">
        <p14:creationId xmlns:p14="http://schemas.microsoft.com/office/powerpoint/2010/main" val="471565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RFQ</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4</a:t>
            </a:fld>
            <a:endParaRPr lang="sv-SE" dirty="0">
              <a:solidFill>
                <a:prstClr val="black">
                  <a:tint val="75000"/>
                </a:prstClr>
              </a:solidFill>
              <a:latin typeface="Calibri"/>
            </a:endParaRPr>
          </a:p>
        </p:txBody>
      </p:sp>
      <p:sp>
        <p:nvSpPr>
          <p:cNvPr id="5" name="Content Placeholder 4"/>
          <p:cNvSpPr>
            <a:spLocks noGrp="1"/>
          </p:cNvSpPr>
          <p:nvPr>
            <p:ph idx="1"/>
          </p:nvPr>
        </p:nvSpPr>
        <p:spPr>
          <a:xfrm>
            <a:off x="457200" y="1600201"/>
            <a:ext cx="7817005" cy="3967976"/>
          </a:xfrm>
        </p:spPr>
        <p:txBody>
          <a:bodyPr>
            <a:normAutofit fontScale="92500" lnSpcReduction="10000"/>
          </a:bodyPr>
          <a:lstStyle/>
          <a:p>
            <a:r>
              <a:rPr lang="en-US" dirty="0"/>
              <a:t>The support for the RFQ will be put in its final location in the tunnel by ESS and anchored to the ground. The RF wave-guide assembly between power coupler and interface to ESS will be assembled on a movable support at CEA </a:t>
            </a:r>
            <a:r>
              <a:rPr lang="en-US" dirty="0" err="1"/>
              <a:t>Saclay</a:t>
            </a:r>
            <a:r>
              <a:rPr lang="en-US" dirty="0"/>
              <a:t>. The transport of this assembly from CEA to its final location in the ESS tunnel is the responsibility of ESS.</a:t>
            </a:r>
          </a:p>
          <a:p>
            <a:r>
              <a:rPr lang="en-US" dirty="0"/>
              <a:t>The CEA-IRFU team will unpack and assemble the RFQ and auxiliary components. (See details on covered work in ESS-0057778</a:t>
            </a:r>
            <a:r>
              <a:rPr lang="en-US" dirty="0" smtClean="0"/>
              <a: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3179" y="4873462"/>
            <a:ext cx="1993398" cy="1984538"/>
          </a:xfrm>
          <a:prstGeom prst="rect">
            <a:avLst/>
          </a:prstGeom>
        </p:spPr>
      </p:pic>
    </p:spTree>
    <p:extLst>
      <p:ext uri="{BB962C8B-B14F-4D97-AF65-F5344CB8AC3E}">
        <p14:creationId xmlns:p14="http://schemas.microsoft.com/office/powerpoint/2010/main" val="11600201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MEBT</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5</a:t>
            </a:fld>
            <a:endParaRPr lang="sv-SE" dirty="0">
              <a:solidFill>
                <a:prstClr val="black">
                  <a:tint val="75000"/>
                </a:prstClr>
              </a:solidFill>
              <a:latin typeface="Calibri"/>
            </a:endParaRPr>
          </a:p>
        </p:txBody>
      </p:sp>
      <p:sp>
        <p:nvSpPr>
          <p:cNvPr id="3" name="Content Placeholder 2"/>
          <p:cNvSpPr>
            <a:spLocks noGrp="1"/>
          </p:cNvSpPr>
          <p:nvPr>
            <p:ph idx="1"/>
          </p:nvPr>
        </p:nvSpPr>
        <p:spPr/>
        <p:txBody>
          <a:bodyPr>
            <a:normAutofit lnSpcReduction="10000"/>
          </a:bodyPr>
          <a:lstStyle/>
          <a:p>
            <a:r>
              <a:rPr lang="en-US" dirty="0"/>
              <a:t>The detailed scope of the ESS-Bilbao work for transport and assembly is currently negotiated. The current plan is that ESS-Bilbao will be responsible of the shipment to the RATS facility or front-end access hatch. ESS-ERIC will transport the boxes to the staging are in the ESS tunnel if assembly is performed in the tunnel. Otherwise ESS will transport the preassembled MEBT from the RATS facility to the final location in the tunnel and anchor them to the ground. ESS-Bilbao is expected to assemble the subsystems and sub rafts</a:t>
            </a:r>
            <a:r>
              <a:rPr lang="en-US" dirty="0" smtClean="0"/>
              <a: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5245" y="5430326"/>
            <a:ext cx="1857955" cy="1391673"/>
          </a:xfrm>
          <a:prstGeom prst="rect">
            <a:avLst/>
          </a:prstGeom>
        </p:spPr>
      </p:pic>
    </p:spTree>
    <p:extLst>
      <p:ext uri="{BB962C8B-B14F-4D97-AF65-F5344CB8AC3E}">
        <p14:creationId xmlns:p14="http://schemas.microsoft.com/office/powerpoint/2010/main" val="546858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DTL</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6</a:t>
            </a:fld>
            <a:endParaRPr lang="sv-SE" dirty="0">
              <a:solidFill>
                <a:prstClr val="black">
                  <a:tint val="75000"/>
                </a:prstClr>
              </a:solidFill>
              <a:latin typeface="Calibri"/>
            </a:endParaRPr>
          </a:p>
        </p:txBody>
      </p:sp>
      <p:sp>
        <p:nvSpPr>
          <p:cNvPr id="5" name="Content Placeholder 4"/>
          <p:cNvSpPr>
            <a:spLocks noGrp="1"/>
          </p:cNvSpPr>
          <p:nvPr>
            <p:ph idx="1"/>
          </p:nvPr>
        </p:nvSpPr>
        <p:spPr/>
        <p:txBody>
          <a:bodyPr>
            <a:normAutofit/>
          </a:bodyPr>
          <a:lstStyle/>
          <a:p>
            <a:r>
              <a:rPr lang="en-US" dirty="0"/>
              <a:t>The overall responsibility of assembly of the DTL tanks is INFN-LNL responsibility. INFN-LNL </a:t>
            </a:r>
            <a:r>
              <a:rPr lang="en-US" dirty="0" smtClean="0"/>
              <a:t>Legnaro will </a:t>
            </a:r>
            <a:r>
              <a:rPr lang="en-US" dirty="0"/>
              <a:t>perform this work with one assembly team and ESS two assembly teams. The transport of the tanks from the RATS facility to the final location in the ESS tunnel and its anchoring to the ground is ESS responsibility. The assembly of the auxiliary components (power coupler, tuners, etc.) will be performed by INFN-LNL. (See details on covered work in ESS-0033219</a:t>
            </a:r>
            <a:r>
              <a:rPr lang="en-US" dirty="0" smtClean="0"/>
              <a:t>).</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4481" y="5400554"/>
            <a:ext cx="2694066" cy="1457446"/>
          </a:xfrm>
          <a:prstGeom prst="rect">
            <a:avLst/>
          </a:prstGeom>
        </p:spPr>
      </p:pic>
    </p:spTree>
    <p:extLst>
      <p:ext uri="{BB962C8B-B14F-4D97-AF65-F5344CB8AC3E}">
        <p14:creationId xmlns:p14="http://schemas.microsoft.com/office/powerpoint/2010/main" val="3979451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Scope split of transport &amp; integration</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7</a:t>
            </a:fld>
            <a:endParaRPr lang="sv-SE" dirty="0">
              <a:solidFill>
                <a:prstClr val="black">
                  <a:tint val="75000"/>
                </a:prstClr>
              </a:solidFill>
              <a:latin typeface="Calibri"/>
            </a:endParaRPr>
          </a:p>
        </p:txBody>
      </p:sp>
      <p:sp>
        <p:nvSpPr>
          <p:cNvPr id="3" name="Content Placeholder 2"/>
          <p:cNvSpPr>
            <a:spLocks noGrp="1"/>
          </p:cNvSpPr>
          <p:nvPr>
            <p:ph idx="1"/>
          </p:nvPr>
        </p:nvSpPr>
        <p:spPr>
          <a:xfrm>
            <a:off x="914400" y="3263590"/>
            <a:ext cx="7772400" cy="2862573"/>
          </a:xfrm>
        </p:spPr>
        <p:txBody>
          <a:bodyPr>
            <a:normAutofit fontScale="92500" lnSpcReduction="20000"/>
          </a:bodyPr>
          <a:lstStyle/>
          <a:p>
            <a:r>
              <a:rPr lang="en-US" dirty="0" smtClean="0"/>
              <a:t>Issues not in contract or previous slides</a:t>
            </a:r>
          </a:p>
          <a:p>
            <a:r>
              <a:rPr lang="en-US" dirty="0" smtClean="0"/>
              <a:t>Risks not accounted for</a:t>
            </a:r>
          </a:p>
          <a:p>
            <a:r>
              <a:rPr lang="en-US" dirty="0" smtClean="0"/>
              <a:t>Orphaned scope</a:t>
            </a:r>
          </a:p>
          <a:p>
            <a:r>
              <a:rPr lang="en-US" dirty="0" smtClean="0"/>
              <a:t>Owners of work</a:t>
            </a:r>
          </a:p>
          <a:p>
            <a:r>
              <a:rPr lang="en-US" dirty="0" smtClean="0"/>
              <a:t>Environmental requirements in tunnel during assembly</a:t>
            </a:r>
          </a:p>
          <a:p>
            <a:r>
              <a:rPr lang="en-US" dirty="0" smtClean="0"/>
              <a:t>Other</a:t>
            </a:r>
          </a:p>
          <a:p>
            <a:endParaRPr lang="en-US" dirty="0"/>
          </a:p>
        </p:txBody>
      </p:sp>
      <p:sp>
        <p:nvSpPr>
          <p:cNvPr id="6" name="TextBox 5"/>
          <p:cNvSpPr txBox="1"/>
          <p:nvPr/>
        </p:nvSpPr>
        <p:spPr>
          <a:xfrm>
            <a:off x="748990" y="1895708"/>
            <a:ext cx="4051610" cy="707886"/>
          </a:xfrm>
          <a:prstGeom prst="rect">
            <a:avLst/>
          </a:prstGeom>
          <a:noFill/>
        </p:spPr>
        <p:txBody>
          <a:bodyPr wrap="square" rtlCol="0">
            <a:spAutoFit/>
          </a:bodyPr>
          <a:lstStyle/>
          <a:p>
            <a:r>
              <a:rPr lang="en-US" sz="4000" b="1" dirty="0" smtClean="0"/>
              <a:t>Discussion points:</a:t>
            </a:r>
            <a:endParaRPr lang="en-US" sz="4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9350" y="1461778"/>
            <a:ext cx="2914650" cy="1571625"/>
          </a:xfrm>
          <a:prstGeom prst="rect">
            <a:avLst/>
          </a:prstGeom>
        </p:spPr>
      </p:pic>
    </p:spTree>
    <p:extLst>
      <p:ext uri="{BB962C8B-B14F-4D97-AF65-F5344CB8AC3E}">
        <p14:creationId xmlns:p14="http://schemas.microsoft.com/office/powerpoint/2010/main" val="6645434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Scope split of transport &amp; integration</a:t>
            </a:r>
          </a:p>
        </p:txBody>
      </p:sp>
      <p:sp>
        <p:nvSpPr>
          <p:cNvPr id="4" name="Segnaposto numero diapositiva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8</a:t>
            </a:fld>
            <a:endParaRPr lang="sv-SE" dirty="0">
              <a:solidFill>
                <a:prstClr val="black">
                  <a:tint val="75000"/>
                </a:prstClr>
              </a:solidFill>
              <a:latin typeface="Calibri"/>
            </a:endParaRPr>
          </a:p>
        </p:txBody>
      </p:sp>
      <p:sp>
        <p:nvSpPr>
          <p:cNvPr id="3" name="Rectangle 2"/>
          <p:cNvSpPr/>
          <p:nvPr/>
        </p:nvSpPr>
        <p:spPr>
          <a:xfrm>
            <a:off x="2215375" y="3093713"/>
            <a:ext cx="4720683" cy="1200329"/>
          </a:xfrm>
          <a:prstGeom prst="rect">
            <a:avLst/>
          </a:prstGeom>
          <a:noFill/>
        </p:spPr>
        <p:txBody>
          <a:bodyPr wrap="square" lIns="91440" tIns="45720" rIns="91440" bIns="45720">
            <a:spAutoFit/>
          </a:bodyPr>
          <a:lstStyle/>
          <a:p>
            <a:pPr algn="ctr"/>
            <a:r>
              <a:rPr lang="en-US" sz="7200" b="1" cap="none" spc="0" dirty="0" smtClean="0">
                <a:ln w="22225">
                  <a:solidFill>
                    <a:schemeClr val="accent2"/>
                  </a:solidFill>
                  <a:prstDash val="solid"/>
                </a:ln>
                <a:solidFill>
                  <a:srgbClr val="FF0000"/>
                </a:solidFill>
                <a:effectLst/>
              </a:rPr>
              <a:t>Thank you!</a:t>
            </a:r>
            <a:endParaRPr lang="en-US" sz="7200" b="1" cap="none" spc="0" dirty="0">
              <a:ln w="22225">
                <a:solidFill>
                  <a:schemeClr val="accent2"/>
                </a:solidFill>
                <a:prstDash val="solid"/>
              </a:ln>
              <a:solidFill>
                <a:srgbClr val="FF0000"/>
              </a:solidFill>
              <a:effectLst/>
            </a:endParaRPr>
          </a:p>
        </p:txBody>
      </p:sp>
    </p:spTree>
    <p:extLst>
      <p:ext uri="{BB962C8B-B14F-4D97-AF65-F5344CB8AC3E}">
        <p14:creationId xmlns:p14="http://schemas.microsoft.com/office/powerpoint/2010/main" val="169922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1611</TotalTime>
  <Words>517</Words>
  <Application>Microsoft Office PowerPoint</Application>
  <PresentationFormat>On-screen Show (4:3)</PresentationFormat>
  <Paragraphs>33</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ESS Core Powerpoint</vt:lpstr>
      <vt:lpstr>Scope split of transport &amp; integration</vt:lpstr>
      <vt:lpstr>General</vt:lpstr>
      <vt:lpstr>ISRC &amp; LEBT</vt:lpstr>
      <vt:lpstr>RFQ</vt:lpstr>
      <vt:lpstr>MEBT</vt:lpstr>
      <vt:lpstr>DTL</vt:lpstr>
      <vt:lpstr>Scope split of transport &amp; integration</vt:lpstr>
      <vt:lpstr>Scope split of transport &amp; integration</vt:lpstr>
    </vt:vector>
  </TitlesOfParts>
  <Company>European Spallation Source ESS AB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&lt;Project/topic&gt;</dc:title>
  <dc:creator>Mats Lindroos</dc:creator>
  <cp:lastModifiedBy>Hellström Frank</cp:lastModifiedBy>
  <cp:revision>98</cp:revision>
  <dcterms:created xsi:type="dcterms:W3CDTF">2015-03-24T10:23:58Z</dcterms:created>
  <dcterms:modified xsi:type="dcterms:W3CDTF">2017-01-13T08:38:19Z</dcterms:modified>
</cp:coreProperties>
</file>