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8" r:id="rId5"/>
    <p:sldId id="277" r:id="rId6"/>
    <p:sldId id="270" r:id="rId7"/>
    <p:sldId id="260" r:id="rId8"/>
    <p:sldId id="259" r:id="rId9"/>
    <p:sldId id="268" r:id="rId10"/>
    <p:sldId id="275" r:id="rId11"/>
    <p:sldId id="257" r:id="rId12"/>
    <p:sldId id="261" r:id="rId13"/>
    <p:sldId id="262" r:id="rId14"/>
    <p:sldId id="263" r:id="rId15"/>
    <p:sldId id="264" r:id="rId16"/>
    <p:sldId id="265" r:id="rId17"/>
    <p:sldId id="274" r:id="rId18"/>
    <p:sldId id="272" r:id="rId19"/>
    <p:sldId id="266" r:id="rId20"/>
    <p:sldId id="267" r:id="rId21"/>
    <p:sldId id="276"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FDB1D5-EE4A-2840-8018-FB65C025A7A8}" type="datetimeFigureOut">
              <a:rPr lang="en-IT" smtClean="0"/>
              <a:t>10/01/2022</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1F236-DA37-154A-9DBB-500D80B5298D}" type="slidenum">
              <a:rPr lang="en-IT" smtClean="0"/>
              <a:t>‹#›</a:t>
            </a:fld>
            <a:endParaRPr lang="en-IT"/>
          </a:p>
        </p:txBody>
      </p:sp>
    </p:spTree>
    <p:extLst>
      <p:ext uri="{BB962C8B-B14F-4D97-AF65-F5344CB8AC3E}">
        <p14:creationId xmlns:p14="http://schemas.microsoft.com/office/powerpoint/2010/main" val="4263667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FD4552-B202-8444-8F3F-CFC90688132D}" type="slidenum">
              <a:rPr lang="en-US" smtClean="0"/>
              <a:t>7</a:t>
            </a:fld>
            <a:endParaRPr lang="en-US"/>
          </a:p>
        </p:txBody>
      </p:sp>
    </p:spTree>
    <p:extLst>
      <p:ext uri="{BB962C8B-B14F-4D97-AF65-F5344CB8AC3E}">
        <p14:creationId xmlns:p14="http://schemas.microsoft.com/office/powerpoint/2010/main" val="333663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79C-03E6-45E5-8672-A7B3FC76D7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CDBFC8-550B-4A81-8EC8-28D9D7AE3F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8F6B07-A1D6-46B9-82CF-076B4601507B}"/>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96ADB7CA-A35D-4270-9346-3C69B6E93C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92A22A-F98A-43F2-A950-ADF938108914}"/>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120671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7393D-0B93-40DC-9B75-ACF56DB2C3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01CD13-1833-4EFE-8651-D2516F675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90E395-B025-420D-9A86-82B729DC51E1}"/>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297A4CB6-6036-45D7-9561-69FD2FDBF8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4C271C-1B77-4A6D-83D5-6675CDD249A5}"/>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301724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9F259E-CC0B-41B3-B6A3-6C71CDE8C2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5B97D2-D2FC-4AE9-BEFB-73883134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C748A0-063B-45EF-909E-958DF5E42571}"/>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4BCF7061-E893-4D41-9E66-3224DA45B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E8F4DB-4ED0-4FA1-85FC-EA82234F1841}"/>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226992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64123-9DEC-4A93-B553-AEDBAFB43C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6A317A-68DD-4398-96C2-A8527F61C9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5327E6-148E-48F7-8E77-5CD27D8CAC8D}"/>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6B68B845-4CB0-40F2-BEDD-F1484A75AF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E6DEA-2F27-471A-A964-C2EDB3EA14C6}"/>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352541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21D6-E8FD-45F1-8E53-7AA2DC8728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321E16-7AC0-47E7-88B6-7CEDBD765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851F70-2A7C-4FAA-8325-70B00EEE68F8}"/>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6EC27A9D-41EF-4A0E-BF98-CEC689486E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3666D2-80FA-4CB8-986B-49C0C815BDD8}"/>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182612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1F7B-3022-417C-81A5-1D642B4307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D9C017-E16A-4919-9CBF-EA7DB8236D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D025BF-F4D6-4A8A-B741-38FD50DE3C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7DE517-C974-4F38-A874-EF86DE4F7475}"/>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6" name="Footer Placeholder 5">
            <a:extLst>
              <a:ext uri="{FF2B5EF4-FFF2-40B4-BE49-F238E27FC236}">
                <a16:creationId xmlns:a16="http://schemas.microsoft.com/office/drawing/2014/main" id="{86E3CACD-28FA-469E-921C-27942E2FEF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AF36A2-5FC6-4034-A648-8BC9DF74D6CA}"/>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240541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C4F6-C59E-48E9-A7E5-5BC3CE7E6F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1C5CB6-5C7C-4E4B-91BE-5BAC22556E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8C3F76-256E-4DE8-95E9-6B1611A01E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3C7415-F26F-4B58-93CF-EDAC685211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0AF22C-64EF-4B37-83A1-3EC301CA2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0B6C3D-70B5-452D-8FB6-C80C44ED66A9}"/>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8" name="Footer Placeholder 7">
            <a:extLst>
              <a:ext uri="{FF2B5EF4-FFF2-40B4-BE49-F238E27FC236}">
                <a16:creationId xmlns:a16="http://schemas.microsoft.com/office/drawing/2014/main" id="{8FFFFA88-F3BC-439A-A7C7-F815BE5B54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448C58-8076-4322-BE28-6390DEE6FE75}"/>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118483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6919-8894-4D76-A16F-3986912F80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300BA0-733D-48CB-BDBB-234D1958E46F}"/>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4" name="Footer Placeholder 3">
            <a:extLst>
              <a:ext uri="{FF2B5EF4-FFF2-40B4-BE49-F238E27FC236}">
                <a16:creationId xmlns:a16="http://schemas.microsoft.com/office/drawing/2014/main" id="{128D188F-A973-42DE-9BB6-6B179C69E6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DA19ED-65CC-49F6-965B-8BC77CF69049}"/>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170394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88E799-BA58-4739-B755-80119A3656A5}"/>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3" name="Footer Placeholder 2">
            <a:extLst>
              <a:ext uri="{FF2B5EF4-FFF2-40B4-BE49-F238E27FC236}">
                <a16:creationId xmlns:a16="http://schemas.microsoft.com/office/drawing/2014/main" id="{332775DD-0EFA-455B-831A-405611DD70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81838D-E92C-4F04-81A0-3067A2B2F6FF}"/>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87263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C30B-965C-48A6-9AFE-7F91DD9A9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4B80EC-6E0C-4CAD-BF2E-00233D155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E932B1-3F57-4344-92F4-3AE797836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10D989-57F8-4E08-92DF-612CCE6CB741}"/>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6" name="Footer Placeholder 5">
            <a:extLst>
              <a:ext uri="{FF2B5EF4-FFF2-40B4-BE49-F238E27FC236}">
                <a16:creationId xmlns:a16="http://schemas.microsoft.com/office/drawing/2014/main" id="{355F4AB9-EBD6-40E8-BEAB-44050FE4D5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00C56-4BF9-4EED-A3A9-AD7A5992BECB}"/>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269119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D97A-0A89-4FE0-B04D-ECBE16E86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59C8A2-8F86-4FD5-94E9-B0C69610E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41D461-796D-483B-BB2C-E853719B2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EF3B9-9786-4123-869C-B93E52201D2E}"/>
              </a:ext>
            </a:extLst>
          </p:cNvPr>
          <p:cNvSpPr>
            <a:spLocks noGrp="1"/>
          </p:cNvSpPr>
          <p:nvPr>
            <p:ph type="dt" sz="half" idx="10"/>
          </p:nvPr>
        </p:nvSpPr>
        <p:spPr/>
        <p:txBody>
          <a:bodyPr/>
          <a:lstStyle/>
          <a:p>
            <a:fld id="{67FC4497-2BD2-4E86-AC89-2DDABBD0C20C}" type="datetimeFigureOut">
              <a:rPr lang="en-GB" smtClean="0"/>
              <a:t>10/01/2022</a:t>
            </a:fld>
            <a:endParaRPr lang="en-GB"/>
          </a:p>
        </p:txBody>
      </p:sp>
      <p:sp>
        <p:nvSpPr>
          <p:cNvPr id="6" name="Footer Placeholder 5">
            <a:extLst>
              <a:ext uri="{FF2B5EF4-FFF2-40B4-BE49-F238E27FC236}">
                <a16:creationId xmlns:a16="http://schemas.microsoft.com/office/drawing/2014/main" id="{451F1D36-7223-4488-9ACF-99A4AE7841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448C12-852A-4A92-9CF4-479E7AD7829F}"/>
              </a:ext>
            </a:extLst>
          </p:cNvPr>
          <p:cNvSpPr>
            <a:spLocks noGrp="1"/>
          </p:cNvSpPr>
          <p:nvPr>
            <p:ph type="sldNum" sz="quarter" idx="12"/>
          </p:nvPr>
        </p:nvSpPr>
        <p:spPr/>
        <p:txBody>
          <a:bodyPr/>
          <a:lstStyle/>
          <a:p>
            <a:fld id="{D2A7ADD7-5025-45DC-A311-84297B64CA40}" type="slidenum">
              <a:rPr lang="en-GB" smtClean="0"/>
              <a:t>‹#›</a:t>
            </a:fld>
            <a:endParaRPr lang="en-GB"/>
          </a:p>
        </p:txBody>
      </p:sp>
    </p:spTree>
    <p:extLst>
      <p:ext uri="{BB962C8B-B14F-4D97-AF65-F5344CB8AC3E}">
        <p14:creationId xmlns:p14="http://schemas.microsoft.com/office/powerpoint/2010/main" val="135980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637886-1D98-4861-8F3A-5EE491818A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CBE50-CDF2-446B-AA3D-8A93B96655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D4C1D0-B1AB-4140-8E60-BC47D2367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C4497-2BD2-4E86-AC89-2DDABBD0C20C}" type="datetimeFigureOut">
              <a:rPr lang="en-GB" smtClean="0"/>
              <a:t>10/01/2022</a:t>
            </a:fld>
            <a:endParaRPr lang="en-GB"/>
          </a:p>
        </p:txBody>
      </p:sp>
      <p:sp>
        <p:nvSpPr>
          <p:cNvPr id="5" name="Footer Placeholder 4">
            <a:extLst>
              <a:ext uri="{FF2B5EF4-FFF2-40B4-BE49-F238E27FC236}">
                <a16:creationId xmlns:a16="http://schemas.microsoft.com/office/drawing/2014/main" id="{5EF7C412-8E48-4A2F-8A52-D5A5D0A598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210114-7C88-4D37-9504-EE89AED5F9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7ADD7-5025-45DC-A311-84297B64CA40}" type="slidenum">
              <a:rPr lang="en-GB" smtClean="0"/>
              <a:t>‹#›</a:t>
            </a:fld>
            <a:endParaRPr lang="en-GB"/>
          </a:p>
        </p:txBody>
      </p:sp>
    </p:spTree>
    <p:extLst>
      <p:ext uri="{BB962C8B-B14F-4D97-AF65-F5344CB8AC3E}">
        <p14:creationId xmlns:p14="http://schemas.microsoft.com/office/powerpoint/2010/main" val="1088810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ndico.cern.ch/event/11085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8864F8-8D4B-46CB-937C-E7F97DD57F7F}"/>
              </a:ext>
            </a:extLst>
          </p:cNvPr>
          <p:cNvSpPr>
            <a:spLocks noGrp="1"/>
          </p:cNvSpPr>
          <p:nvPr>
            <p:ph type="title"/>
          </p:nvPr>
        </p:nvSpPr>
        <p:spPr>
          <a:xfrm>
            <a:off x="663742" y="198521"/>
            <a:ext cx="10515600" cy="800351"/>
          </a:xfrm>
        </p:spPr>
        <p:txBody>
          <a:bodyPr/>
          <a:lstStyle/>
          <a:p>
            <a:r>
              <a:rPr lang="en-US" dirty="0"/>
              <a:t>HORIZON-INFRA-2022-DEV-01-01</a:t>
            </a:r>
            <a:endParaRPr lang="en-GB" dirty="0"/>
          </a:p>
        </p:txBody>
      </p:sp>
      <p:sp>
        <p:nvSpPr>
          <p:cNvPr id="6" name="Content Placeholder 5">
            <a:extLst>
              <a:ext uri="{FF2B5EF4-FFF2-40B4-BE49-F238E27FC236}">
                <a16:creationId xmlns:a16="http://schemas.microsoft.com/office/drawing/2014/main" id="{B698A584-9543-409B-BF31-B1632F23E90E}"/>
              </a:ext>
            </a:extLst>
          </p:cNvPr>
          <p:cNvSpPr>
            <a:spLocks noGrp="1"/>
          </p:cNvSpPr>
          <p:nvPr>
            <p:ph idx="1"/>
          </p:nvPr>
        </p:nvSpPr>
        <p:spPr/>
        <p:txBody>
          <a:bodyPr/>
          <a:lstStyle/>
          <a:p>
            <a:endParaRPr lang="en-GB"/>
          </a:p>
        </p:txBody>
      </p:sp>
      <p:graphicFrame>
        <p:nvGraphicFramePr>
          <p:cNvPr id="4" name="Table 4">
            <a:extLst>
              <a:ext uri="{FF2B5EF4-FFF2-40B4-BE49-F238E27FC236}">
                <a16:creationId xmlns:a16="http://schemas.microsoft.com/office/drawing/2014/main" id="{8F5C7D59-07E1-42CB-99FE-CB38CD189677}"/>
              </a:ext>
            </a:extLst>
          </p:cNvPr>
          <p:cNvGraphicFramePr>
            <a:graphicFrameLocks noGrp="1"/>
          </p:cNvGraphicFramePr>
          <p:nvPr>
            <p:extLst>
              <p:ext uri="{D42A27DB-BD31-4B8C-83A1-F6EECF244321}">
                <p14:modId xmlns:p14="http://schemas.microsoft.com/office/powerpoint/2010/main" val="4092481256"/>
              </p:ext>
            </p:extLst>
          </p:nvPr>
        </p:nvGraphicFramePr>
        <p:xfrm>
          <a:off x="256761" y="1100348"/>
          <a:ext cx="11097039" cy="5784579"/>
        </p:xfrm>
        <a:graphic>
          <a:graphicData uri="http://schemas.openxmlformats.org/drawingml/2006/table">
            <a:tbl>
              <a:tblPr firstRow="1" bandRow="1">
                <a:tableStyleId>{5C22544A-7EE6-4342-B048-85BDC9FD1C3A}</a:tableStyleId>
              </a:tblPr>
              <a:tblGrid>
                <a:gridCol w="1251866">
                  <a:extLst>
                    <a:ext uri="{9D8B030D-6E8A-4147-A177-3AD203B41FA5}">
                      <a16:colId xmlns:a16="http://schemas.microsoft.com/office/drawing/2014/main" val="4097811981"/>
                    </a:ext>
                  </a:extLst>
                </a:gridCol>
                <a:gridCol w="2102069">
                  <a:extLst>
                    <a:ext uri="{9D8B030D-6E8A-4147-A177-3AD203B41FA5}">
                      <a16:colId xmlns:a16="http://schemas.microsoft.com/office/drawing/2014/main" val="98159511"/>
                    </a:ext>
                  </a:extLst>
                </a:gridCol>
                <a:gridCol w="1676968">
                  <a:extLst>
                    <a:ext uri="{9D8B030D-6E8A-4147-A177-3AD203B41FA5}">
                      <a16:colId xmlns:a16="http://schemas.microsoft.com/office/drawing/2014/main" val="2322615346"/>
                    </a:ext>
                  </a:extLst>
                </a:gridCol>
                <a:gridCol w="1676968">
                  <a:extLst>
                    <a:ext uri="{9D8B030D-6E8A-4147-A177-3AD203B41FA5}">
                      <a16:colId xmlns:a16="http://schemas.microsoft.com/office/drawing/2014/main" val="346868644"/>
                    </a:ext>
                  </a:extLst>
                </a:gridCol>
                <a:gridCol w="1676968">
                  <a:extLst>
                    <a:ext uri="{9D8B030D-6E8A-4147-A177-3AD203B41FA5}">
                      <a16:colId xmlns:a16="http://schemas.microsoft.com/office/drawing/2014/main" val="149896100"/>
                    </a:ext>
                  </a:extLst>
                </a:gridCol>
                <a:gridCol w="2712200">
                  <a:extLst>
                    <a:ext uri="{9D8B030D-6E8A-4147-A177-3AD203B41FA5}">
                      <a16:colId xmlns:a16="http://schemas.microsoft.com/office/drawing/2014/main" val="1940774033"/>
                    </a:ext>
                  </a:extLst>
                </a:gridCol>
              </a:tblGrid>
              <a:tr h="715788">
                <a:tc>
                  <a:txBody>
                    <a:bodyPr/>
                    <a:lstStyle/>
                    <a:p>
                      <a:endParaRPr lang="en-GB" dirty="0"/>
                    </a:p>
                  </a:txBody>
                  <a:tcPr/>
                </a:tc>
                <a:tc>
                  <a:txBody>
                    <a:bodyPr/>
                    <a:lstStyle/>
                    <a:p>
                      <a:r>
                        <a:rPr lang="en-US" dirty="0" err="1"/>
                        <a:t>Workpackage</a:t>
                      </a:r>
                      <a:endParaRPr lang="en-GB" dirty="0"/>
                    </a:p>
                  </a:txBody>
                  <a:tcPr/>
                </a:tc>
                <a:tc>
                  <a:txBody>
                    <a:bodyPr/>
                    <a:lstStyle/>
                    <a:p>
                      <a:r>
                        <a:rPr lang="en-US" dirty="0"/>
                        <a:t>EU Contribution</a:t>
                      </a:r>
                      <a:endParaRPr lang="en-GB" dirty="0"/>
                    </a:p>
                  </a:txBody>
                  <a:tcPr/>
                </a:tc>
                <a:tc>
                  <a:txBody>
                    <a:bodyPr/>
                    <a:lstStyle/>
                    <a:p>
                      <a:r>
                        <a:rPr lang="en-US" i="1" dirty="0"/>
                        <a:t>Matching funds</a:t>
                      </a:r>
                      <a:endParaRPr lang="en-GB" i="1" dirty="0"/>
                    </a:p>
                  </a:txBody>
                  <a:tcPr/>
                </a:tc>
                <a:tc>
                  <a:txBody>
                    <a:bodyPr/>
                    <a:lstStyle/>
                    <a:p>
                      <a:r>
                        <a:rPr lang="en-US" dirty="0"/>
                        <a:t>Total funds</a:t>
                      </a:r>
                      <a:endParaRPr lang="en-GB" dirty="0"/>
                    </a:p>
                  </a:txBody>
                  <a:tcPr/>
                </a:tc>
                <a:tc>
                  <a:txBody>
                    <a:bodyPr/>
                    <a:lstStyle/>
                    <a:p>
                      <a:r>
                        <a:rPr lang="en-US" dirty="0"/>
                        <a:t>Interested institutions</a:t>
                      </a:r>
                      <a:endParaRPr lang="en-GB" dirty="0"/>
                    </a:p>
                  </a:txBody>
                  <a:tcPr/>
                </a:tc>
                <a:extLst>
                  <a:ext uri="{0D108BD9-81ED-4DB2-BD59-A6C34878D82A}">
                    <a16:rowId xmlns:a16="http://schemas.microsoft.com/office/drawing/2014/main" val="4001988582"/>
                  </a:ext>
                </a:extLst>
              </a:tr>
              <a:tr h="445373">
                <a:tc>
                  <a:txBody>
                    <a:bodyPr/>
                    <a:lstStyle/>
                    <a:p>
                      <a:pPr algn="ctr"/>
                      <a:r>
                        <a:rPr lang="en-US" dirty="0"/>
                        <a:t>1</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&amp; Test </a:t>
                      </a:r>
                      <a:r>
                        <a:rPr lang="en-US" dirty="0" err="1"/>
                        <a:t>Programme</a:t>
                      </a:r>
                      <a:endParaRPr lang="en-GB" dirty="0"/>
                    </a:p>
                  </a:txBody>
                  <a:tcPr/>
                </a:tc>
                <a:tc>
                  <a:txBody>
                    <a:bodyPr/>
                    <a:lstStyle/>
                    <a:p>
                      <a:r>
                        <a:rPr lang="en-US" dirty="0"/>
                        <a:t>0.4M</a:t>
                      </a:r>
                      <a:endParaRPr lang="en-GB" dirty="0"/>
                    </a:p>
                  </a:txBody>
                  <a:tcPr/>
                </a:tc>
                <a:tc>
                  <a:txBody>
                    <a:bodyPr/>
                    <a:lstStyle/>
                    <a:p>
                      <a:r>
                        <a:rPr lang="en-US" i="1" dirty="0"/>
                        <a:t>0.4M</a:t>
                      </a:r>
                    </a:p>
                    <a:p>
                      <a:endParaRPr lang="en-GB" i="1" dirty="0"/>
                    </a:p>
                  </a:txBody>
                  <a:tcPr/>
                </a:tc>
                <a:tc>
                  <a:txBody>
                    <a:bodyPr/>
                    <a:lstStyle/>
                    <a:p>
                      <a:r>
                        <a:rPr lang="en-US" dirty="0"/>
                        <a:t>0.8M</a:t>
                      </a:r>
                      <a:endParaRPr lang="en-GB" dirty="0"/>
                    </a:p>
                  </a:txBody>
                  <a:tcPr/>
                </a:tc>
                <a:tc>
                  <a:txBody>
                    <a:bodyPr/>
                    <a:lstStyle/>
                    <a:p>
                      <a:r>
                        <a:rPr lang="en-US" dirty="0"/>
                        <a:t>CERN</a:t>
                      </a:r>
                      <a:endParaRPr lang="en-GB" dirty="0"/>
                    </a:p>
                  </a:txBody>
                  <a:tcPr/>
                </a:tc>
                <a:extLst>
                  <a:ext uri="{0D108BD9-81ED-4DB2-BD59-A6C34878D82A}">
                    <a16:rowId xmlns:a16="http://schemas.microsoft.com/office/drawing/2014/main" val="3270293930"/>
                  </a:ext>
                </a:extLst>
              </a:tr>
              <a:tr h="640143">
                <a:tc>
                  <a:txBody>
                    <a:bodyPr/>
                    <a:lstStyle/>
                    <a:p>
                      <a:pPr algn="ctr"/>
                      <a:r>
                        <a:rPr lang="en-US" dirty="0"/>
                        <a:t>2</a:t>
                      </a:r>
                      <a:endParaRPr lang="en-GB" dirty="0"/>
                    </a:p>
                  </a:txBody>
                  <a:tcPr/>
                </a:tc>
                <a:tc>
                  <a:txBody>
                    <a:bodyPr/>
                    <a:lstStyle/>
                    <a:p>
                      <a:r>
                        <a:rPr lang="en-US" dirty="0"/>
                        <a:t>Physics</a:t>
                      </a:r>
                      <a:endParaRPr lang="en-GB" dirty="0"/>
                    </a:p>
                  </a:txBody>
                  <a:tcPr/>
                </a:tc>
                <a:tc>
                  <a:txBody>
                    <a:bodyPr/>
                    <a:lstStyle/>
                    <a:p>
                      <a:r>
                        <a:rPr lang="en-US" dirty="0"/>
                        <a:t>0.3M</a:t>
                      </a:r>
                      <a:endParaRPr lang="en-GB" dirty="0"/>
                    </a:p>
                  </a:txBody>
                  <a:tcPr/>
                </a:tc>
                <a:tc>
                  <a:txBody>
                    <a:bodyPr/>
                    <a:lstStyle/>
                    <a:p>
                      <a:r>
                        <a:rPr lang="en-US" i="1" dirty="0"/>
                        <a:t>0.3M</a:t>
                      </a:r>
                      <a:endParaRPr lang="en-GB" i="1" dirty="0"/>
                    </a:p>
                  </a:txBody>
                  <a:tcPr/>
                </a:tc>
                <a:tc>
                  <a:txBody>
                    <a:bodyPr/>
                    <a:lstStyle/>
                    <a:p>
                      <a:r>
                        <a:rPr lang="en-US" dirty="0"/>
                        <a:t>0.6M</a:t>
                      </a:r>
                      <a:endParaRPr lang="en-GB" dirty="0"/>
                    </a:p>
                  </a:txBody>
                  <a:tcPr/>
                </a:tc>
                <a:tc>
                  <a:txBody>
                    <a:bodyPr/>
                    <a:lstStyle/>
                    <a:p>
                      <a:r>
                        <a:rPr lang="en-US" dirty="0"/>
                        <a:t>INFN, STFC?</a:t>
                      </a:r>
                      <a:endParaRPr lang="en-GB" dirty="0"/>
                    </a:p>
                  </a:txBody>
                  <a:tcPr/>
                </a:tc>
                <a:extLst>
                  <a:ext uri="{0D108BD9-81ED-4DB2-BD59-A6C34878D82A}">
                    <a16:rowId xmlns:a16="http://schemas.microsoft.com/office/drawing/2014/main" val="2705703086"/>
                  </a:ext>
                </a:extLst>
              </a:tr>
              <a:tr h="640143">
                <a:tc>
                  <a:txBody>
                    <a:bodyPr/>
                    <a:lstStyle/>
                    <a:p>
                      <a:pPr algn="ctr"/>
                      <a:r>
                        <a:rPr lang="en-US" dirty="0"/>
                        <a:t>3</a:t>
                      </a:r>
                      <a:endParaRPr lang="en-GB" dirty="0"/>
                    </a:p>
                  </a:txBody>
                  <a:tcPr/>
                </a:tc>
                <a:tc>
                  <a:txBody>
                    <a:bodyPr/>
                    <a:lstStyle/>
                    <a:p>
                      <a:r>
                        <a:rPr lang="en-US" dirty="0"/>
                        <a:t>Proton Complex</a:t>
                      </a:r>
                      <a:endParaRPr lang="en-GB" dirty="0"/>
                    </a:p>
                  </a:txBody>
                  <a:tcPr/>
                </a:tc>
                <a:tc>
                  <a:txBody>
                    <a:bodyPr/>
                    <a:lstStyle/>
                    <a:p>
                      <a:r>
                        <a:rPr lang="en-US" dirty="0"/>
                        <a:t>0.2M</a:t>
                      </a:r>
                      <a:endParaRPr lang="en-GB" dirty="0"/>
                    </a:p>
                  </a:txBody>
                  <a:tcPr/>
                </a:tc>
                <a:tc>
                  <a:txBody>
                    <a:bodyPr/>
                    <a:lstStyle/>
                    <a:p>
                      <a:r>
                        <a:rPr lang="en-US" i="1"/>
                        <a:t>0.5M</a:t>
                      </a:r>
                      <a:endParaRPr lang="en-GB" i="1" dirty="0"/>
                    </a:p>
                  </a:txBody>
                  <a:tcPr/>
                </a:tc>
                <a:tc>
                  <a:txBody>
                    <a:bodyPr/>
                    <a:lstStyle/>
                    <a:p>
                      <a:r>
                        <a:rPr lang="en-US" dirty="0"/>
                        <a:t>0.7M</a:t>
                      </a:r>
                      <a:endParaRPr lang="en-GB" dirty="0"/>
                    </a:p>
                  </a:txBody>
                  <a:tcPr/>
                </a:tc>
                <a:tc>
                  <a:txBody>
                    <a:bodyPr/>
                    <a:lstStyle/>
                    <a:p>
                      <a:r>
                        <a:rPr lang="en-US" dirty="0"/>
                        <a:t>ESS? CERN</a:t>
                      </a:r>
                      <a:endParaRPr lang="en-GB" dirty="0"/>
                    </a:p>
                  </a:txBody>
                  <a:tcPr/>
                </a:tc>
                <a:extLst>
                  <a:ext uri="{0D108BD9-81ED-4DB2-BD59-A6C34878D82A}">
                    <a16:rowId xmlns:a16="http://schemas.microsoft.com/office/drawing/2014/main" val="2593308511"/>
                  </a:ext>
                </a:extLst>
              </a:tr>
              <a:tr h="9144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Ionisation</a:t>
                      </a:r>
                      <a:r>
                        <a:rPr lang="en-US" dirty="0"/>
                        <a:t> Cooling &amp; Target</a:t>
                      </a:r>
                      <a:endParaRPr lang="en-GB" dirty="0"/>
                    </a:p>
                  </a:txBody>
                  <a:tcPr/>
                </a:tc>
                <a:tc>
                  <a:txBody>
                    <a:bodyPr/>
                    <a:lstStyle/>
                    <a:p>
                      <a:r>
                        <a:rPr lang="en-US" dirty="0"/>
                        <a:t>0.6M</a:t>
                      </a:r>
                      <a:endParaRPr lang="en-GB" dirty="0"/>
                    </a:p>
                  </a:txBody>
                  <a:tcPr/>
                </a:tc>
                <a:tc>
                  <a:txBody>
                    <a:bodyPr/>
                    <a:lstStyle/>
                    <a:p>
                      <a:r>
                        <a:rPr lang="en-US" i="1"/>
                        <a:t>0.2M</a:t>
                      </a:r>
                      <a:endParaRPr lang="en-GB" i="1" dirty="0"/>
                    </a:p>
                  </a:txBody>
                  <a:tcPr/>
                </a:tc>
                <a:tc>
                  <a:txBody>
                    <a:bodyPr/>
                    <a:lstStyle/>
                    <a:p>
                      <a:r>
                        <a:rPr lang="en-US" dirty="0"/>
                        <a:t>0.8M</a:t>
                      </a:r>
                      <a:endParaRPr lang="en-GB" dirty="0"/>
                    </a:p>
                  </a:txBody>
                  <a:tcPr/>
                </a:tc>
                <a:tc>
                  <a:txBody>
                    <a:bodyPr/>
                    <a:lstStyle/>
                    <a:p>
                      <a:r>
                        <a:rPr lang="en-US" dirty="0"/>
                        <a:t>STFC, CERN</a:t>
                      </a:r>
                      <a:endParaRPr lang="en-GB" dirty="0"/>
                    </a:p>
                  </a:txBody>
                  <a:tcPr/>
                </a:tc>
                <a:extLst>
                  <a:ext uri="{0D108BD9-81ED-4DB2-BD59-A6C34878D82A}">
                    <a16:rowId xmlns:a16="http://schemas.microsoft.com/office/drawing/2014/main" val="2308560430"/>
                  </a:ext>
                </a:extLst>
              </a:tr>
              <a:tr h="433341">
                <a:tc>
                  <a:txBody>
                    <a:bodyPr/>
                    <a:lstStyle/>
                    <a:p>
                      <a:pPr algn="ctr"/>
                      <a:r>
                        <a:rPr lang="en-US" dirty="0"/>
                        <a:t>5</a:t>
                      </a:r>
                      <a:endParaRPr lang="en-GB" dirty="0"/>
                    </a:p>
                  </a:txBody>
                  <a:tcPr/>
                </a:tc>
                <a:tc>
                  <a:txBody>
                    <a:bodyPr/>
                    <a:lstStyle/>
                    <a:p>
                      <a:r>
                        <a:rPr lang="en-US" dirty="0"/>
                        <a:t>RF</a:t>
                      </a:r>
                      <a:endParaRPr lang="en-GB" dirty="0"/>
                    </a:p>
                  </a:txBody>
                  <a:tcPr/>
                </a:tc>
                <a:tc>
                  <a:txBody>
                    <a:bodyPr/>
                    <a:lstStyle/>
                    <a:p>
                      <a:r>
                        <a:rPr lang="en-US" dirty="0"/>
                        <a:t>0.3M</a:t>
                      </a:r>
                      <a:endParaRPr lang="en-GB" dirty="0"/>
                    </a:p>
                  </a:txBody>
                  <a:tcPr/>
                </a:tc>
                <a:tc>
                  <a:txBody>
                    <a:bodyPr/>
                    <a:lstStyle/>
                    <a:p>
                      <a:r>
                        <a:rPr lang="en-US" i="1"/>
                        <a:t>0.3M</a:t>
                      </a:r>
                      <a:endParaRPr lang="en-GB" i="1" dirty="0"/>
                    </a:p>
                  </a:txBody>
                  <a:tcPr/>
                </a:tc>
                <a:tc>
                  <a:txBody>
                    <a:bodyPr/>
                    <a:lstStyle/>
                    <a:p>
                      <a:r>
                        <a:rPr lang="en-US"/>
                        <a:t>0.6M</a:t>
                      </a:r>
                      <a:endParaRPr lang="en-GB" dirty="0"/>
                    </a:p>
                  </a:txBody>
                  <a:tcPr/>
                </a:tc>
                <a:tc>
                  <a:txBody>
                    <a:bodyPr/>
                    <a:lstStyle/>
                    <a:p>
                      <a:r>
                        <a:rPr lang="en-US" dirty="0"/>
                        <a:t>CEA?UK?</a:t>
                      </a:r>
                      <a:r>
                        <a:rPr lang="en-US" baseline="0" dirty="0"/>
                        <a:t> DE? UROS , INFN</a:t>
                      </a:r>
                      <a:endParaRPr lang="en-GB" dirty="0"/>
                    </a:p>
                  </a:txBody>
                  <a:tcPr/>
                </a:tc>
                <a:extLst>
                  <a:ext uri="{0D108BD9-81ED-4DB2-BD59-A6C34878D82A}">
                    <a16:rowId xmlns:a16="http://schemas.microsoft.com/office/drawing/2014/main" val="3067211929"/>
                  </a:ext>
                </a:extLst>
              </a:tr>
              <a:tr h="640143">
                <a:tc>
                  <a:txBody>
                    <a:bodyPr/>
                    <a:lstStyle/>
                    <a:p>
                      <a:pPr algn="ctr"/>
                      <a:r>
                        <a:rPr lang="en-US" dirty="0"/>
                        <a:t>6</a:t>
                      </a:r>
                      <a:endParaRPr lang="en-GB" dirty="0"/>
                    </a:p>
                  </a:txBody>
                  <a:tcPr/>
                </a:tc>
                <a:tc>
                  <a:txBody>
                    <a:bodyPr/>
                    <a:lstStyle/>
                    <a:p>
                      <a:r>
                        <a:rPr lang="en-US"/>
                        <a:t>Magnets</a:t>
                      </a:r>
                      <a:endParaRPr lang="en-GB" dirty="0"/>
                    </a:p>
                  </a:txBody>
                  <a:tcPr/>
                </a:tc>
                <a:tc>
                  <a:txBody>
                    <a:bodyPr/>
                    <a:lstStyle/>
                    <a:p>
                      <a:r>
                        <a:rPr lang="en-US"/>
                        <a:t>0.3M</a:t>
                      </a:r>
                      <a:endParaRPr lang="en-GB" dirty="0"/>
                    </a:p>
                  </a:txBody>
                  <a:tcPr/>
                </a:tc>
                <a:tc>
                  <a:txBody>
                    <a:bodyPr/>
                    <a:lstStyle/>
                    <a:p>
                      <a:r>
                        <a:rPr lang="en-US" i="1"/>
                        <a:t>0.3M</a:t>
                      </a:r>
                      <a:endParaRPr lang="en-GB" i="1" dirty="0"/>
                    </a:p>
                  </a:txBody>
                  <a:tcPr/>
                </a:tc>
                <a:tc>
                  <a:txBody>
                    <a:bodyPr/>
                    <a:lstStyle/>
                    <a:p>
                      <a:r>
                        <a:rPr lang="en-US"/>
                        <a:t>0.6M</a:t>
                      </a:r>
                      <a:endParaRPr lang="en-GB" dirty="0"/>
                    </a:p>
                  </a:txBody>
                  <a:tcPr/>
                </a:tc>
                <a:tc>
                  <a:txBody>
                    <a:bodyPr/>
                    <a:lstStyle/>
                    <a:p>
                      <a:r>
                        <a:rPr lang="en-US" dirty="0"/>
                        <a:t>INFN?CEA?KIT? Darmstadt, CERN,</a:t>
                      </a:r>
                      <a:r>
                        <a:rPr lang="en-US" baseline="0" dirty="0"/>
                        <a:t> KEK, </a:t>
                      </a:r>
                      <a:r>
                        <a:rPr lang="en-US" baseline="0" dirty="0" err="1"/>
                        <a:t>UniMI</a:t>
                      </a:r>
                      <a:r>
                        <a:rPr lang="en-US" baseline="0" dirty="0"/>
                        <a:t> ? INFN </a:t>
                      </a:r>
                      <a:endParaRPr lang="en-GB" dirty="0"/>
                    </a:p>
                  </a:txBody>
                  <a:tcPr/>
                </a:tc>
                <a:extLst>
                  <a:ext uri="{0D108BD9-81ED-4DB2-BD59-A6C34878D82A}">
                    <a16:rowId xmlns:a16="http://schemas.microsoft.com/office/drawing/2014/main" val="224863556"/>
                  </a:ext>
                </a:extLst>
              </a:tr>
              <a:tr h="386817">
                <a:tc>
                  <a:txBody>
                    <a:bodyPr/>
                    <a:lstStyle/>
                    <a:p>
                      <a:pPr algn="ctr"/>
                      <a:r>
                        <a:rPr lang="en-US" dirty="0"/>
                        <a:t>7</a:t>
                      </a:r>
                      <a:endParaRPr lang="en-GB" dirty="0"/>
                    </a:p>
                  </a:txBody>
                  <a:tcPr/>
                </a:tc>
                <a:tc>
                  <a:txBody>
                    <a:bodyPr/>
                    <a:lstStyle/>
                    <a:p>
                      <a:r>
                        <a:rPr lang="en-US" dirty="0"/>
                        <a:t>Cooling Cell</a:t>
                      </a:r>
                      <a:endParaRPr lang="en-GB" dirty="0"/>
                    </a:p>
                  </a:txBody>
                  <a:tcPr/>
                </a:tc>
                <a:tc>
                  <a:txBody>
                    <a:bodyPr/>
                    <a:lstStyle/>
                    <a:p>
                      <a:r>
                        <a:rPr lang="en-US" dirty="0"/>
                        <a:t>0.6M</a:t>
                      </a:r>
                      <a:endParaRPr lang="en-GB" dirty="0"/>
                    </a:p>
                  </a:txBody>
                  <a:tcPr/>
                </a:tc>
                <a:tc>
                  <a:txBody>
                    <a:bodyPr/>
                    <a:lstStyle/>
                    <a:p>
                      <a:r>
                        <a:rPr lang="en-US" i="1" dirty="0"/>
                        <a:t>0.5M</a:t>
                      </a:r>
                      <a:endParaRPr lang="en-GB" i="1" dirty="0"/>
                    </a:p>
                  </a:txBody>
                  <a:tcPr/>
                </a:tc>
                <a:tc>
                  <a:txBody>
                    <a:bodyPr/>
                    <a:lstStyle/>
                    <a:p>
                      <a:r>
                        <a:rPr lang="en-US" dirty="0"/>
                        <a:t>1.1M</a:t>
                      </a:r>
                      <a:endParaRPr lang="en-GB" dirty="0"/>
                    </a:p>
                  </a:txBody>
                  <a:tcPr/>
                </a:tc>
                <a:tc>
                  <a:txBody>
                    <a:bodyPr/>
                    <a:lstStyle/>
                    <a:p>
                      <a:r>
                        <a:rPr lang="en-US" dirty="0"/>
                        <a:t>CERN,</a:t>
                      </a:r>
                      <a:r>
                        <a:rPr lang="en-US" baseline="0" dirty="0"/>
                        <a:t> </a:t>
                      </a:r>
                      <a:r>
                        <a:rPr lang="en-US" baseline="0" dirty="0" err="1"/>
                        <a:t>RF&amp;Magnets</a:t>
                      </a:r>
                      <a:r>
                        <a:rPr lang="en-US" baseline="0" dirty="0"/>
                        <a:t>, </a:t>
                      </a:r>
                      <a:r>
                        <a:rPr lang="en-US" baseline="0" dirty="0" err="1"/>
                        <a:t>UniMI</a:t>
                      </a:r>
                      <a:endParaRPr lang="en-GB" dirty="0"/>
                    </a:p>
                  </a:txBody>
                  <a:tcPr/>
                </a:tc>
                <a:extLst>
                  <a:ext uri="{0D108BD9-81ED-4DB2-BD59-A6C34878D82A}">
                    <a16:rowId xmlns:a16="http://schemas.microsoft.com/office/drawing/2014/main" val="3160362172"/>
                  </a:ext>
                </a:extLst>
              </a:tr>
              <a:tr h="386817">
                <a:tc>
                  <a:txBody>
                    <a:bodyPr/>
                    <a:lstStyle/>
                    <a:p>
                      <a:pPr algn="ctr"/>
                      <a:r>
                        <a:rPr lang="en-US" dirty="0"/>
                        <a:t>8</a:t>
                      </a:r>
                      <a:endParaRPr lang="en-GB" dirty="0"/>
                    </a:p>
                  </a:txBody>
                  <a:tcPr/>
                </a:tc>
                <a:tc>
                  <a:txBody>
                    <a:bodyPr/>
                    <a:lstStyle/>
                    <a:p>
                      <a:r>
                        <a:rPr lang="en-US"/>
                        <a:t>High Energy </a:t>
                      </a:r>
                      <a:endParaRPr lang="en-GB" dirty="0"/>
                    </a:p>
                  </a:txBody>
                  <a:tcPr/>
                </a:tc>
                <a:tc>
                  <a:txBody>
                    <a:bodyPr/>
                    <a:lstStyle/>
                    <a:p>
                      <a:r>
                        <a:rPr lang="en-US"/>
                        <a:t>0.3M</a:t>
                      </a:r>
                      <a:endParaRPr lang="en-GB" dirty="0"/>
                    </a:p>
                  </a:txBody>
                  <a:tcPr/>
                </a:tc>
                <a:tc>
                  <a:txBody>
                    <a:bodyPr/>
                    <a:lstStyle/>
                    <a:p>
                      <a:r>
                        <a:rPr lang="en-US" i="1"/>
                        <a:t>0.3M</a:t>
                      </a:r>
                      <a:endParaRPr lang="en-GB" i="1" dirty="0"/>
                    </a:p>
                  </a:txBody>
                  <a:tcPr/>
                </a:tc>
                <a:tc>
                  <a:txBody>
                    <a:bodyPr/>
                    <a:lstStyle/>
                    <a:p>
                      <a:r>
                        <a:rPr lang="en-US" dirty="0"/>
                        <a:t>0.6M</a:t>
                      </a:r>
                      <a:endParaRPr lang="en-GB" dirty="0"/>
                    </a:p>
                  </a:txBody>
                  <a:tcPr/>
                </a:tc>
                <a:tc>
                  <a:txBody>
                    <a:bodyPr/>
                    <a:lstStyle/>
                    <a:p>
                      <a:r>
                        <a:rPr lang="en-US" dirty="0"/>
                        <a:t>CEA?CERN? INFN (MDI)</a:t>
                      </a:r>
                      <a:endParaRPr lang="en-GB" dirty="0"/>
                    </a:p>
                  </a:txBody>
                  <a:tcPr/>
                </a:tc>
                <a:extLst>
                  <a:ext uri="{0D108BD9-81ED-4DB2-BD59-A6C34878D82A}">
                    <a16:rowId xmlns:a16="http://schemas.microsoft.com/office/drawing/2014/main" val="3417951763"/>
                  </a:ext>
                </a:extLst>
              </a:tr>
              <a:tr h="386817">
                <a:tc>
                  <a:txBody>
                    <a:bodyPr/>
                    <a:lstStyle/>
                    <a:p>
                      <a:pPr algn="ctr"/>
                      <a:endParaRPr lang="en-GB" b="1" dirty="0"/>
                    </a:p>
                  </a:txBody>
                  <a:tcPr/>
                </a:tc>
                <a:tc>
                  <a:txBody>
                    <a:bodyPr/>
                    <a:lstStyle/>
                    <a:p>
                      <a:r>
                        <a:rPr lang="en-US" b="1" dirty="0"/>
                        <a:t>TOTAL</a:t>
                      </a:r>
                      <a:endParaRPr lang="en-GB" b="1" dirty="0"/>
                    </a:p>
                  </a:txBody>
                  <a:tcPr/>
                </a:tc>
                <a:tc>
                  <a:txBody>
                    <a:bodyPr/>
                    <a:lstStyle/>
                    <a:p>
                      <a:r>
                        <a:rPr lang="en-US" b="1" dirty="0"/>
                        <a:t>3M</a:t>
                      </a:r>
                      <a:endParaRPr lang="en-GB" b="1" dirty="0"/>
                    </a:p>
                  </a:txBody>
                  <a:tcPr/>
                </a:tc>
                <a:tc>
                  <a:txBody>
                    <a:bodyPr/>
                    <a:lstStyle/>
                    <a:p>
                      <a:r>
                        <a:rPr lang="en-US" b="1" i="1" dirty="0"/>
                        <a:t>2.8M</a:t>
                      </a:r>
                      <a:endParaRPr lang="en-GB" b="1" i="1" dirty="0"/>
                    </a:p>
                  </a:txBody>
                  <a:tcPr/>
                </a:tc>
                <a:tc>
                  <a:txBody>
                    <a:bodyPr/>
                    <a:lstStyle/>
                    <a:p>
                      <a:r>
                        <a:rPr lang="en-US" b="1" dirty="0"/>
                        <a:t>5.8M</a:t>
                      </a:r>
                      <a:endParaRPr lang="en-GB" b="1" dirty="0"/>
                    </a:p>
                  </a:txBody>
                  <a:tcPr/>
                </a:tc>
                <a:tc>
                  <a:txBody>
                    <a:bodyPr/>
                    <a:lstStyle/>
                    <a:p>
                      <a:endParaRPr lang="en-GB" b="1" dirty="0"/>
                    </a:p>
                  </a:txBody>
                  <a:tcPr/>
                </a:tc>
                <a:extLst>
                  <a:ext uri="{0D108BD9-81ED-4DB2-BD59-A6C34878D82A}">
                    <a16:rowId xmlns:a16="http://schemas.microsoft.com/office/drawing/2014/main" val="44815030"/>
                  </a:ext>
                </a:extLst>
              </a:tr>
            </a:tbl>
          </a:graphicData>
        </a:graphic>
      </p:graphicFrame>
    </p:spTree>
    <p:extLst>
      <p:ext uri="{BB962C8B-B14F-4D97-AF65-F5344CB8AC3E}">
        <p14:creationId xmlns:p14="http://schemas.microsoft.com/office/powerpoint/2010/main" val="105718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WP4 – Muon Production and cooling </a:t>
            </a:r>
            <a:endParaRPr lang="en-GB" dirty="0"/>
          </a:p>
        </p:txBody>
      </p:sp>
      <p:sp>
        <p:nvSpPr>
          <p:cNvPr id="3" name="Content Placeholder 2"/>
          <p:cNvSpPr>
            <a:spLocks noGrp="1"/>
          </p:cNvSpPr>
          <p:nvPr>
            <p:ph idx="1"/>
          </p:nvPr>
        </p:nvSpPr>
        <p:spPr/>
        <p:txBody>
          <a:bodyPr>
            <a:normAutofit/>
          </a:bodyPr>
          <a:lstStyle/>
          <a:p>
            <a:r>
              <a:rPr lang="en-GB" dirty="0"/>
              <a:t>An improved concept for the final muon cooling system, Improving by a factor of two the MAP scheme, to achieve the nominal emittance target. </a:t>
            </a:r>
          </a:p>
          <a:p>
            <a:r>
              <a:rPr lang="en-GB" dirty="0"/>
              <a:t>An improved and chained concept for the cooling systems before the final cooling, which achieve the largest emittance reduction factor. </a:t>
            </a:r>
          </a:p>
          <a:p>
            <a:r>
              <a:rPr lang="en-GB" dirty="0"/>
              <a:t>Exploration of alternatives for the final muon cooling. </a:t>
            </a:r>
          </a:p>
          <a:p>
            <a:r>
              <a:rPr lang="en-GB" i="1" dirty="0"/>
              <a:t>Definition of the scope of the cooling demonstrator facility. The goal is to demonstrate significant 6D cooling of the muon beam and to show the ability to reliably predict the equilibrium emittance</a:t>
            </a:r>
          </a:p>
        </p:txBody>
      </p:sp>
    </p:spTree>
    <p:extLst>
      <p:ext uri="{BB962C8B-B14F-4D97-AF65-F5344CB8AC3E}">
        <p14:creationId xmlns:p14="http://schemas.microsoft.com/office/powerpoint/2010/main" val="240335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WP4 – Muon Production and cooling </a:t>
            </a:r>
            <a:endParaRPr lang="en-GB" dirty="0"/>
          </a:p>
        </p:txBody>
      </p:sp>
      <p:sp>
        <p:nvSpPr>
          <p:cNvPr id="3" name="Content Placeholder 2"/>
          <p:cNvSpPr>
            <a:spLocks noGrp="1"/>
          </p:cNvSpPr>
          <p:nvPr>
            <p:ph idx="1"/>
          </p:nvPr>
        </p:nvSpPr>
        <p:spPr/>
        <p:txBody>
          <a:bodyPr>
            <a:normAutofit fontScale="85000" lnSpcReduction="20000"/>
          </a:bodyPr>
          <a:lstStyle/>
          <a:p>
            <a:r>
              <a:rPr lang="en-GB" dirty="0"/>
              <a:t> Assessment of feasibility of the target, specifically :</a:t>
            </a:r>
          </a:p>
          <a:p>
            <a:pPr lvl="1"/>
            <a:r>
              <a:rPr lang="en-GB" dirty="0"/>
              <a:t> estimation of heat load and radiation in magnets and design of shielding;</a:t>
            </a:r>
          </a:p>
          <a:p>
            <a:pPr lvl="1"/>
            <a:r>
              <a:rPr lang="en-GB" dirty="0"/>
              <a:t>a preliminary study of the target area design;</a:t>
            </a:r>
          </a:p>
          <a:p>
            <a:pPr lvl="1"/>
            <a:r>
              <a:rPr lang="en-GB" dirty="0"/>
              <a:t>estimation of the shock wave and pion yield for several candidate technologies. </a:t>
            </a:r>
          </a:p>
          <a:p>
            <a:pPr lvl="1"/>
            <a:r>
              <a:rPr lang="en-GB" i="1" dirty="0"/>
              <a:t>Development of a target concept :</a:t>
            </a:r>
          </a:p>
          <a:p>
            <a:pPr lvl="2"/>
            <a:r>
              <a:rPr lang="en-GB" i="1" dirty="0"/>
              <a:t> optimisation of a graphite target for yield;</a:t>
            </a:r>
          </a:p>
          <a:p>
            <a:pPr lvl="2"/>
            <a:r>
              <a:rPr lang="en-GB" i="1" dirty="0"/>
              <a:t>consideration of non-solid targets such as power jet or liquid metal; </a:t>
            </a:r>
          </a:p>
          <a:p>
            <a:pPr lvl="2"/>
            <a:r>
              <a:rPr lang="en-GB" i="1" dirty="0"/>
              <a:t>conceptual design of the critical target cooling system.</a:t>
            </a:r>
          </a:p>
          <a:p>
            <a:pPr lvl="1"/>
            <a:r>
              <a:rPr lang="en-GB" i="1" dirty="0"/>
              <a:t>Design of the target including :</a:t>
            </a:r>
          </a:p>
          <a:p>
            <a:pPr lvl="2"/>
            <a:r>
              <a:rPr lang="en-GB" i="1" dirty="0"/>
              <a:t> essential engineering aspects of the target including remote handling;</a:t>
            </a:r>
          </a:p>
          <a:p>
            <a:pPr lvl="2"/>
            <a:r>
              <a:rPr lang="en-GB" i="1" dirty="0"/>
              <a:t>a concept for demonstration of target power capability; </a:t>
            </a:r>
          </a:p>
          <a:p>
            <a:pPr lvl="2"/>
            <a:r>
              <a:rPr lang="en-GB" i="1" dirty="0"/>
              <a:t>an engineering design of target.</a:t>
            </a:r>
          </a:p>
          <a:p>
            <a:pPr lvl="1"/>
            <a:r>
              <a:rPr lang="en-GB" i="1" dirty="0"/>
              <a:t>The experimental programme:</a:t>
            </a:r>
          </a:p>
          <a:p>
            <a:pPr lvl="2"/>
            <a:r>
              <a:rPr lang="en-GB" i="1" dirty="0"/>
              <a:t>veriﬁcation of the impact of radiation (building upon the HFM programme);</a:t>
            </a:r>
          </a:p>
          <a:p>
            <a:pPr lvl="2"/>
            <a:r>
              <a:rPr lang="en-GB" i="1" dirty="0"/>
              <a:t>measurements of the impact of shocks on the material in </a:t>
            </a:r>
            <a:r>
              <a:rPr lang="en-GB" i="1" dirty="0" err="1"/>
              <a:t>HiRadMat</a:t>
            </a:r>
            <a:r>
              <a:rPr lang="en-GB" i="1" dirty="0"/>
              <a:t> and similar facilities.</a:t>
            </a:r>
          </a:p>
        </p:txBody>
      </p:sp>
    </p:spTree>
    <p:extLst>
      <p:ext uri="{BB962C8B-B14F-4D97-AF65-F5344CB8AC3E}">
        <p14:creationId xmlns:p14="http://schemas.microsoft.com/office/powerpoint/2010/main" val="248534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WP5 – Radio Frequency</a:t>
            </a:r>
            <a:endParaRPr lang="en-GB" dirty="0"/>
          </a:p>
        </p:txBody>
      </p:sp>
      <p:sp>
        <p:nvSpPr>
          <p:cNvPr id="3" name="Content Placeholder 2"/>
          <p:cNvSpPr>
            <a:spLocks noGrp="1"/>
          </p:cNvSpPr>
          <p:nvPr>
            <p:ph idx="1"/>
          </p:nvPr>
        </p:nvSpPr>
        <p:spPr/>
        <p:txBody>
          <a:bodyPr>
            <a:normAutofit fontScale="92500"/>
          </a:bodyPr>
          <a:lstStyle/>
          <a:p>
            <a:r>
              <a:rPr lang="en-GB" dirty="0"/>
              <a:t>The goal is to develop realistic targets for the functional specifications of the normal-conducting RF system in the muon cooling complex and the superconducting RF system in the high-energy complex.</a:t>
            </a:r>
          </a:p>
          <a:p>
            <a:pPr lvl="1"/>
            <a:r>
              <a:rPr lang="en-GB" dirty="0"/>
              <a:t>A concept for the normal-conducting accelerating cavities of the muon cooling complex, in particular choices for the frequencies and shapes along the cooling chain</a:t>
            </a:r>
          </a:p>
          <a:p>
            <a:pPr lvl="1"/>
            <a:r>
              <a:rPr lang="en-GB" dirty="0"/>
              <a:t>A concept for the longitudinal beam dynamics and the RF systems in the high-energy muon beam acceleration complex, which uses superconducting cavities</a:t>
            </a:r>
          </a:p>
          <a:p>
            <a:pPr lvl="1"/>
            <a:r>
              <a:rPr lang="en-GB" dirty="0"/>
              <a:t>Design and construction of a test stand that allows measurement of the gradient and breakdown rate of the muon cooling cavities in a high magnetic field</a:t>
            </a:r>
          </a:p>
          <a:p>
            <a:pPr lvl="1"/>
            <a:r>
              <a:rPr lang="en-GB" dirty="0"/>
              <a:t>A powering system concept for the muon cooling and acceleration system</a:t>
            </a:r>
          </a:p>
          <a:p>
            <a:pPr lvl="1"/>
            <a:r>
              <a:rPr lang="en-GB" dirty="0"/>
              <a:t>The cavity design for the cooling cells </a:t>
            </a:r>
          </a:p>
        </p:txBody>
      </p:sp>
    </p:spTree>
    <p:extLst>
      <p:ext uri="{BB962C8B-B14F-4D97-AF65-F5344CB8AC3E}">
        <p14:creationId xmlns:p14="http://schemas.microsoft.com/office/powerpoint/2010/main" val="350227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WP6 – Magnets - Solenoids</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goal is to develop realistic targets for the high-field magnet specifications and to develop an R&amp;D programme to demonstrate them, where they are beyond the state of the art</a:t>
            </a:r>
          </a:p>
          <a:p>
            <a:pPr lvl="1"/>
            <a:r>
              <a:rPr lang="en-GB" dirty="0"/>
              <a:t>Assessment of realistic target parameters for the superconducting final muon cooling solenoids, aiming well beyond 30 T and ideally for 50 T</a:t>
            </a:r>
          </a:p>
          <a:p>
            <a:pPr lvl="1"/>
            <a:r>
              <a:rPr lang="en-GB" dirty="0"/>
              <a:t>Assessment of realistic target parameters for the 6D muon cooling solenoids, using HTS</a:t>
            </a:r>
          </a:p>
          <a:p>
            <a:pPr lvl="1"/>
            <a:r>
              <a:rPr lang="en-GB" dirty="0"/>
              <a:t>Testing and characterisation of cables and potentially the design and construction of models for the target solenoid at lower fields (around 30 T)</a:t>
            </a:r>
          </a:p>
          <a:p>
            <a:pPr lvl="1"/>
            <a:r>
              <a:rPr lang="en-GB" dirty="0"/>
              <a:t>Testing and characterisation of cables and potentially the construction of models for the 6D solenoid.</a:t>
            </a:r>
          </a:p>
          <a:p>
            <a:pPr lvl="1"/>
            <a:r>
              <a:rPr lang="en-GB" dirty="0"/>
              <a:t>Design of the solenoid for the test module (WP6)</a:t>
            </a:r>
          </a:p>
          <a:p>
            <a:pPr lvl="1"/>
            <a:r>
              <a:rPr lang="en-GB" dirty="0"/>
              <a:t>Conceptual design of the target solenoid</a:t>
            </a:r>
          </a:p>
          <a:p>
            <a:pPr lvl="1"/>
            <a:endParaRPr lang="en-GB" dirty="0"/>
          </a:p>
        </p:txBody>
      </p:sp>
    </p:spTree>
    <p:extLst>
      <p:ext uri="{BB962C8B-B14F-4D97-AF65-F5344CB8AC3E}">
        <p14:creationId xmlns:p14="http://schemas.microsoft.com/office/powerpoint/2010/main" val="274242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WP6 – Magnets – Fast Ramping magnets</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goal is to develop realistic targets for the high-field magnet specifications and to develop an R&amp;D programme to demonstrate them, where they are beyond the state of the art</a:t>
            </a:r>
          </a:p>
          <a:p>
            <a:pPr lvl="1"/>
            <a:r>
              <a:rPr lang="en-GB" dirty="0"/>
              <a:t>A concept for the power converters and the power distribution system focusing on cost and power recovery efﬁciency.</a:t>
            </a:r>
          </a:p>
          <a:p>
            <a:pPr lvl="1"/>
            <a:r>
              <a:rPr lang="en-GB" dirty="0"/>
              <a:t>A concept for a normal-conducting fast-ramping magnet. </a:t>
            </a:r>
          </a:p>
          <a:p>
            <a:pPr lvl="1"/>
            <a:r>
              <a:rPr lang="en-GB" dirty="0"/>
              <a:t>Characterisation of the magnet material to understand the linearity of the magnetic ﬁeld during the ramp and the maximum practical ﬁeld.</a:t>
            </a:r>
          </a:p>
          <a:p>
            <a:pPr lvl="1"/>
            <a:r>
              <a:rPr lang="en-GB" dirty="0"/>
              <a:t>A concept for an alternative fast-ramping magnet using superconducting cables. This can be </a:t>
            </a:r>
            <a:r>
              <a:rPr lang="en-GB" dirty="0" err="1"/>
              <a:t>superferric</a:t>
            </a:r>
            <a:r>
              <a:rPr lang="en-GB" dirty="0"/>
              <a:t> or with air coils to reach higher magnetic ﬁelds and shorten the length of the system but demanding larger stored energy and power ﬂow. </a:t>
            </a:r>
          </a:p>
          <a:p>
            <a:pPr lvl="1"/>
            <a:r>
              <a:rPr lang="en-GB" dirty="0"/>
              <a:t>Testing of superconducting cables to assess if the required high ramp speeds can be obtained.</a:t>
            </a:r>
          </a:p>
        </p:txBody>
      </p:sp>
    </p:spTree>
    <p:extLst>
      <p:ext uri="{BB962C8B-B14F-4D97-AF65-F5344CB8AC3E}">
        <p14:creationId xmlns:p14="http://schemas.microsoft.com/office/powerpoint/2010/main" val="18763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WP6 – Magnets – Collider rings magnets</a:t>
            </a:r>
            <a:endParaRPr lang="en-GB" dirty="0"/>
          </a:p>
        </p:txBody>
      </p:sp>
      <p:sp>
        <p:nvSpPr>
          <p:cNvPr id="3" name="Content Placeholder 2"/>
          <p:cNvSpPr>
            <a:spLocks noGrp="1"/>
          </p:cNvSpPr>
          <p:nvPr>
            <p:ph idx="1"/>
          </p:nvPr>
        </p:nvSpPr>
        <p:spPr/>
        <p:txBody>
          <a:bodyPr>
            <a:normAutofit lnSpcReduction="10000"/>
          </a:bodyPr>
          <a:lstStyle/>
          <a:p>
            <a:r>
              <a:rPr lang="en-GB" dirty="0"/>
              <a:t>The goal is to develop realistic targets for the high-field magnet specifications and to develop an R&amp;D programme to demonstrate them, where they are beyond the state of the art</a:t>
            </a:r>
          </a:p>
          <a:p>
            <a:pPr lvl="1"/>
            <a:r>
              <a:rPr lang="en-GB" dirty="0"/>
              <a:t>The collider ring demands a small bending radius to attain the highest number of bunch crossings before decay. Dipole ﬁelds have been assumed of 11 T with a bore aperture of 15 cm for the 3 </a:t>
            </a:r>
            <a:r>
              <a:rPr lang="en-GB" dirty="0" err="1"/>
              <a:t>TeV</a:t>
            </a:r>
            <a:r>
              <a:rPr lang="en-GB" dirty="0"/>
              <a:t> collider and 16 T to 20 T for the 10 </a:t>
            </a:r>
            <a:r>
              <a:rPr lang="en-GB" dirty="0" err="1"/>
              <a:t>TeV</a:t>
            </a:r>
            <a:r>
              <a:rPr lang="en-GB" dirty="0"/>
              <a:t> collider.</a:t>
            </a:r>
          </a:p>
          <a:p>
            <a:pPr lvl="1"/>
            <a:r>
              <a:rPr lang="en-GB" dirty="0"/>
              <a:t>Assessment of realistic target parameters for the superconducting collider ring magnets. This contains theoretical studies that translate the progress of the High-ﬁeld Magnet programme into the speciﬁc case of the muon collider.</a:t>
            </a:r>
          </a:p>
          <a:p>
            <a:pPr lvl="1"/>
            <a:r>
              <a:rPr lang="en-GB" dirty="0"/>
              <a:t>A similar magnet has been demonstrated operating at 14.6 T with a bore aperture of 10 cm.</a:t>
            </a:r>
          </a:p>
          <a:p>
            <a:pPr marL="457200" lvl="1" indent="0">
              <a:buNone/>
            </a:pPr>
            <a:endParaRPr lang="en-GB" dirty="0"/>
          </a:p>
        </p:txBody>
      </p:sp>
    </p:spTree>
    <p:extLst>
      <p:ext uri="{BB962C8B-B14F-4D97-AF65-F5344CB8AC3E}">
        <p14:creationId xmlns:p14="http://schemas.microsoft.com/office/powerpoint/2010/main" val="139403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WP7 – Cooling Cell test module</a:t>
            </a:r>
            <a:endParaRPr lang="en-GB" dirty="0"/>
          </a:p>
        </p:txBody>
      </p:sp>
      <p:sp>
        <p:nvSpPr>
          <p:cNvPr id="3" name="Content Placeholder 2"/>
          <p:cNvSpPr>
            <a:spLocks noGrp="1"/>
          </p:cNvSpPr>
          <p:nvPr>
            <p:ph idx="1"/>
          </p:nvPr>
        </p:nvSpPr>
        <p:spPr/>
        <p:txBody>
          <a:bodyPr/>
          <a:lstStyle/>
          <a:p>
            <a:r>
              <a:rPr lang="en-US" dirty="0"/>
              <a:t>Design of a cooling cell (one cavity, two solenoids at least) </a:t>
            </a:r>
          </a:p>
          <a:p>
            <a:r>
              <a:rPr lang="en-US" dirty="0"/>
              <a:t>Full 3D Integration including services. Estimation of space needed </a:t>
            </a:r>
          </a:p>
          <a:p>
            <a:r>
              <a:rPr lang="en-US" dirty="0"/>
              <a:t>If possible, provide execution drawings. </a:t>
            </a:r>
          </a:p>
          <a:p>
            <a:r>
              <a:rPr lang="en-US" dirty="0"/>
              <a:t>Based on designs provided in WP4 and 5, however some design resources might be attributed to this WP in order not to wait too much. </a:t>
            </a:r>
          </a:p>
          <a:p>
            <a:endParaRPr lang="en-GB" dirty="0"/>
          </a:p>
        </p:txBody>
      </p:sp>
    </p:spTree>
    <p:extLst>
      <p:ext uri="{BB962C8B-B14F-4D97-AF65-F5344CB8AC3E}">
        <p14:creationId xmlns:p14="http://schemas.microsoft.com/office/powerpoint/2010/main" val="3704440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WP8 – High-Energy</a:t>
            </a:r>
            <a:endParaRPr lang="en-GB" dirty="0"/>
          </a:p>
        </p:txBody>
      </p:sp>
      <p:sp>
        <p:nvSpPr>
          <p:cNvPr id="3" name="Content Placeholder 2"/>
          <p:cNvSpPr>
            <a:spLocks noGrp="1"/>
          </p:cNvSpPr>
          <p:nvPr>
            <p:ph idx="1"/>
          </p:nvPr>
        </p:nvSpPr>
        <p:spPr/>
        <p:txBody>
          <a:bodyPr>
            <a:normAutofit fontScale="85000" lnSpcReduction="10000"/>
          </a:bodyPr>
          <a:lstStyle/>
          <a:p>
            <a:r>
              <a:rPr lang="en-US" dirty="0"/>
              <a:t>Design of post  final  cooling acceleration up to collisions:</a:t>
            </a:r>
          </a:p>
          <a:p>
            <a:pPr lvl="1"/>
            <a:r>
              <a:rPr lang="en-GB" dirty="0"/>
              <a:t>A lattice for the experimental insertion and arcs of the collider ring addressing the key high-energy challenges:</a:t>
            </a:r>
          </a:p>
          <a:p>
            <a:pPr lvl="2"/>
            <a:r>
              <a:rPr lang="en-GB" dirty="0"/>
              <a:t>Maintaining the very short bunch length, which decreases with energy.</a:t>
            </a:r>
          </a:p>
          <a:p>
            <a:pPr lvl="2"/>
            <a:r>
              <a:rPr lang="en-GB" dirty="0"/>
              <a:t>Achieving the very small beta-function, which decreases with energy.</a:t>
            </a:r>
          </a:p>
          <a:p>
            <a:pPr lvl="2"/>
            <a:r>
              <a:rPr lang="en-GB" dirty="0"/>
              <a:t>Mitigating the beam loss in the magnets due to muon decay.</a:t>
            </a:r>
          </a:p>
          <a:p>
            <a:pPr lvl="1"/>
            <a:r>
              <a:rPr lang="en-GB" dirty="0"/>
              <a:t>A lattice for the arcs of the pulsed synchrotrons that accelerate the muon beam to full energy</a:t>
            </a:r>
          </a:p>
          <a:p>
            <a:pPr lvl="1"/>
            <a:r>
              <a:rPr lang="en-GB" dirty="0"/>
              <a:t>Assessment of the limitations arising from collective effects along the whole complex. </a:t>
            </a:r>
          </a:p>
          <a:p>
            <a:pPr lvl="1"/>
            <a:r>
              <a:rPr lang="en-GB" dirty="0"/>
              <a:t>A concept for the system of </a:t>
            </a:r>
            <a:r>
              <a:rPr lang="en-GB" dirty="0" err="1"/>
              <a:t>linacs</a:t>
            </a:r>
            <a:r>
              <a:rPr lang="en-GB" dirty="0"/>
              <a:t> that provide the initial acceleration after the muon cooling. </a:t>
            </a:r>
          </a:p>
          <a:p>
            <a:pPr lvl="1"/>
            <a:r>
              <a:rPr lang="en-GB" dirty="0"/>
              <a:t>Exploration of alternative concepts for muon and proton acceleration and the collider ring, in particular using FFAs</a:t>
            </a:r>
          </a:p>
          <a:p>
            <a:pPr lvl="1"/>
            <a:r>
              <a:rPr lang="en-US" dirty="0"/>
              <a:t>Design of the Machine Detector Interface, Estimate of background</a:t>
            </a:r>
          </a:p>
          <a:p>
            <a:pPr lvl="1"/>
            <a:r>
              <a:rPr lang="en-US" dirty="0"/>
              <a:t>Develop reliable models for Neutrino Radiation, and provide mitigation measures. </a:t>
            </a:r>
            <a:endParaRPr lang="en-GB" dirty="0"/>
          </a:p>
        </p:txBody>
      </p:sp>
    </p:spTree>
    <p:extLst>
      <p:ext uri="{BB962C8B-B14F-4D97-AF65-F5344CB8AC3E}">
        <p14:creationId xmlns:p14="http://schemas.microsoft.com/office/powerpoint/2010/main" val="516735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2F43-34E8-1545-851A-8BE886BF1132}"/>
              </a:ext>
            </a:extLst>
          </p:cNvPr>
          <p:cNvSpPr>
            <a:spLocks noGrp="1"/>
          </p:cNvSpPr>
          <p:nvPr>
            <p:ph type="title"/>
          </p:nvPr>
        </p:nvSpPr>
        <p:spPr/>
        <p:txBody>
          <a:bodyPr/>
          <a:lstStyle/>
          <a:p>
            <a:r>
              <a:rPr lang="en-IT" dirty="0"/>
              <a:t>extras</a:t>
            </a:r>
          </a:p>
        </p:txBody>
      </p:sp>
    </p:spTree>
    <p:extLst>
      <p:ext uri="{BB962C8B-B14F-4D97-AF65-F5344CB8AC3E}">
        <p14:creationId xmlns:p14="http://schemas.microsoft.com/office/powerpoint/2010/main" val="3765104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376806-6E4D-4134-BDA9-FD3AF75AA1C4}"/>
              </a:ext>
            </a:extLst>
          </p:cNvPr>
          <p:cNvSpPr>
            <a:spLocks noGrp="1"/>
          </p:cNvSpPr>
          <p:nvPr>
            <p:ph type="title"/>
          </p:nvPr>
        </p:nvSpPr>
        <p:spPr/>
        <p:txBody>
          <a:bodyPr/>
          <a:lstStyle/>
          <a:p>
            <a:r>
              <a:rPr lang="en-US" dirty="0"/>
              <a:t>HORIZON-INFRA-2022-TECH-01-01</a:t>
            </a:r>
            <a:endParaRPr lang="en-GB" dirty="0"/>
          </a:p>
        </p:txBody>
      </p:sp>
      <p:graphicFrame>
        <p:nvGraphicFramePr>
          <p:cNvPr id="4" name="Table 4">
            <a:extLst>
              <a:ext uri="{FF2B5EF4-FFF2-40B4-BE49-F238E27FC236}">
                <a16:creationId xmlns:a16="http://schemas.microsoft.com/office/drawing/2014/main" id="{8F5C7D59-07E1-42CB-99FE-CB38CD189677}"/>
              </a:ext>
            </a:extLst>
          </p:cNvPr>
          <p:cNvGraphicFramePr>
            <a:graphicFrameLocks noGrp="1"/>
          </p:cNvGraphicFramePr>
          <p:nvPr/>
        </p:nvGraphicFramePr>
        <p:xfrm>
          <a:off x="446049" y="1609306"/>
          <a:ext cx="10221953" cy="5194795"/>
        </p:xfrm>
        <a:graphic>
          <a:graphicData uri="http://schemas.openxmlformats.org/drawingml/2006/table">
            <a:tbl>
              <a:tblPr firstRow="1" bandRow="1">
                <a:tableStyleId>{5C22544A-7EE6-4342-B048-85BDC9FD1C3A}</a:tableStyleId>
              </a:tblPr>
              <a:tblGrid>
                <a:gridCol w="1229597">
                  <a:extLst>
                    <a:ext uri="{9D8B030D-6E8A-4147-A177-3AD203B41FA5}">
                      <a16:colId xmlns:a16="http://schemas.microsoft.com/office/drawing/2014/main" val="2391487706"/>
                    </a:ext>
                  </a:extLst>
                </a:gridCol>
                <a:gridCol w="2539515">
                  <a:extLst>
                    <a:ext uri="{9D8B030D-6E8A-4147-A177-3AD203B41FA5}">
                      <a16:colId xmlns:a16="http://schemas.microsoft.com/office/drawing/2014/main" val="98159511"/>
                    </a:ext>
                  </a:extLst>
                </a:gridCol>
                <a:gridCol w="1341864">
                  <a:extLst>
                    <a:ext uri="{9D8B030D-6E8A-4147-A177-3AD203B41FA5}">
                      <a16:colId xmlns:a16="http://schemas.microsoft.com/office/drawing/2014/main" val="2322615346"/>
                    </a:ext>
                  </a:extLst>
                </a:gridCol>
                <a:gridCol w="1703659">
                  <a:extLst>
                    <a:ext uri="{9D8B030D-6E8A-4147-A177-3AD203B41FA5}">
                      <a16:colId xmlns:a16="http://schemas.microsoft.com/office/drawing/2014/main" val="346868644"/>
                    </a:ext>
                  </a:extLst>
                </a:gridCol>
                <a:gridCol w="1703659">
                  <a:extLst>
                    <a:ext uri="{9D8B030D-6E8A-4147-A177-3AD203B41FA5}">
                      <a16:colId xmlns:a16="http://schemas.microsoft.com/office/drawing/2014/main" val="149896100"/>
                    </a:ext>
                  </a:extLst>
                </a:gridCol>
                <a:gridCol w="1703659">
                  <a:extLst>
                    <a:ext uri="{9D8B030D-6E8A-4147-A177-3AD203B41FA5}">
                      <a16:colId xmlns:a16="http://schemas.microsoft.com/office/drawing/2014/main" val="1940774033"/>
                    </a:ext>
                  </a:extLst>
                </a:gridCol>
              </a:tblGrid>
              <a:tr h="667591">
                <a:tc>
                  <a:txBody>
                    <a:bodyPr/>
                    <a:lstStyle/>
                    <a:p>
                      <a:endParaRPr lang="en-GB" dirty="0"/>
                    </a:p>
                  </a:txBody>
                  <a:tcPr/>
                </a:tc>
                <a:tc>
                  <a:txBody>
                    <a:bodyPr/>
                    <a:lstStyle/>
                    <a:p>
                      <a:r>
                        <a:rPr lang="en-US" dirty="0" err="1"/>
                        <a:t>Workpackage</a:t>
                      </a:r>
                      <a:endParaRPr lang="en-GB" dirty="0"/>
                    </a:p>
                  </a:txBody>
                  <a:tcPr/>
                </a:tc>
                <a:tc>
                  <a:txBody>
                    <a:bodyPr/>
                    <a:lstStyle/>
                    <a:p>
                      <a:r>
                        <a:rPr lang="en-US" dirty="0"/>
                        <a:t>EU Contribution</a:t>
                      </a:r>
                      <a:endParaRPr lang="en-GB" dirty="0"/>
                    </a:p>
                  </a:txBody>
                  <a:tcPr/>
                </a:tc>
                <a:tc>
                  <a:txBody>
                    <a:bodyPr/>
                    <a:lstStyle/>
                    <a:p>
                      <a:r>
                        <a:rPr lang="en-US" i="1" dirty="0"/>
                        <a:t>Matching funds</a:t>
                      </a:r>
                      <a:endParaRPr lang="en-GB" i="1" dirty="0"/>
                    </a:p>
                  </a:txBody>
                  <a:tcPr/>
                </a:tc>
                <a:tc>
                  <a:txBody>
                    <a:bodyPr/>
                    <a:lstStyle/>
                    <a:p>
                      <a:r>
                        <a:rPr lang="en-US" dirty="0"/>
                        <a:t>Total funds</a:t>
                      </a:r>
                      <a:endParaRPr lang="en-GB" dirty="0"/>
                    </a:p>
                  </a:txBody>
                  <a:tcPr/>
                </a:tc>
                <a:tc>
                  <a:txBody>
                    <a:bodyPr/>
                    <a:lstStyle/>
                    <a:p>
                      <a:r>
                        <a:rPr lang="en-US" dirty="0"/>
                        <a:t>Interested institutions</a:t>
                      </a:r>
                      <a:endParaRPr lang="en-GB" dirty="0"/>
                    </a:p>
                  </a:txBody>
                  <a:tcPr/>
                </a:tc>
                <a:extLst>
                  <a:ext uri="{0D108BD9-81ED-4DB2-BD59-A6C34878D82A}">
                    <a16:rowId xmlns:a16="http://schemas.microsoft.com/office/drawing/2014/main" val="4001988582"/>
                  </a:ext>
                </a:extLst>
              </a:tr>
              <a:tr h="386779">
                <a:tc>
                  <a:txBody>
                    <a:bodyPr/>
                    <a:lstStyle/>
                    <a:p>
                      <a:pPr algn="ctr"/>
                      <a:r>
                        <a:rPr lang="en-US" dirty="0"/>
                        <a:t>1</a:t>
                      </a:r>
                      <a:endParaRPr lang="en-GB" dirty="0"/>
                    </a:p>
                  </a:txBody>
                  <a:tcPr/>
                </a:tc>
                <a:tc>
                  <a:txBody>
                    <a:bodyPr/>
                    <a:lstStyle/>
                    <a:p>
                      <a:r>
                        <a:rPr lang="en-US" dirty="0"/>
                        <a:t>Management &amp; outreach</a:t>
                      </a:r>
                      <a:endParaRPr lang="en-GB" dirty="0"/>
                    </a:p>
                  </a:txBody>
                  <a:tcPr/>
                </a:tc>
                <a:tc>
                  <a:txBody>
                    <a:bodyPr/>
                    <a:lstStyle/>
                    <a:p>
                      <a:r>
                        <a:rPr lang="en-US" dirty="0"/>
                        <a:t>0.4M</a:t>
                      </a:r>
                      <a:endParaRPr lang="en-GB" dirty="0"/>
                    </a:p>
                  </a:txBody>
                  <a:tcPr/>
                </a:tc>
                <a:tc>
                  <a:txBody>
                    <a:bodyPr/>
                    <a:lstStyle/>
                    <a:p>
                      <a:endParaRPr lang="en-GB" i="1"/>
                    </a:p>
                  </a:txBody>
                  <a:tcPr/>
                </a:tc>
                <a:tc>
                  <a:txBody>
                    <a:bodyPr/>
                    <a:lstStyle/>
                    <a:p>
                      <a:r>
                        <a:rPr lang="en-US" dirty="0"/>
                        <a:t>0.4M</a:t>
                      </a:r>
                      <a:endParaRPr lang="en-GB" dirty="0"/>
                    </a:p>
                  </a:txBody>
                  <a:tcPr/>
                </a:tc>
                <a:tc>
                  <a:txBody>
                    <a:bodyPr/>
                    <a:lstStyle/>
                    <a:p>
                      <a:endParaRPr lang="en-GB" dirty="0"/>
                    </a:p>
                  </a:txBody>
                  <a:tcPr/>
                </a:tc>
                <a:extLst>
                  <a:ext uri="{0D108BD9-81ED-4DB2-BD59-A6C34878D82A}">
                    <a16:rowId xmlns:a16="http://schemas.microsoft.com/office/drawing/2014/main" val="3270293930"/>
                  </a:ext>
                </a:extLst>
              </a:tr>
              <a:tr h="394935">
                <a:tc>
                  <a:txBody>
                    <a:bodyPr/>
                    <a:lstStyle/>
                    <a:p>
                      <a:pPr algn="ctr"/>
                      <a:r>
                        <a:rPr lang="en-US" dirty="0"/>
                        <a:t>2</a:t>
                      </a:r>
                      <a:endParaRPr lang="en-GB" dirty="0"/>
                    </a:p>
                  </a:txBody>
                  <a:tcPr/>
                </a:tc>
                <a:tc>
                  <a:txBody>
                    <a:bodyPr/>
                    <a:lstStyle/>
                    <a:p>
                      <a:r>
                        <a:rPr lang="en-US" dirty="0"/>
                        <a:t>Physics</a:t>
                      </a:r>
                      <a:endParaRPr lang="en-GB" dirty="0"/>
                    </a:p>
                  </a:txBody>
                  <a:tcPr/>
                </a:tc>
                <a:tc>
                  <a:txBody>
                    <a:bodyPr/>
                    <a:lstStyle/>
                    <a:p>
                      <a:r>
                        <a:rPr lang="en-US" dirty="0"/>
                        <a:t>0.3M</a:t>
                      </a:r>
                      <a:endParaRPr lang="en-GB" dirty="0"/>
                    </a:p>
                  </a:txBody>
                  <a:tcPr/>
                </a:tc>
                <a:tc>
                  <a:txBody>
                    <a:bodyPr/>
                    <a:lstStyle/>
                    <a:p>
                      <a:r>
                        <a:rPr lang="en-US" i="1" dirty="0"/>
                        <a:t>0.2M</a:t>
                      </a:r>
                      <a:endParaRPr lang="en-GB" i="1" dirty="0"/>
                    </a:p>
                  </a:txBody>
                  <a:tcPr/>
                </a:tc>
                <a:tc>
                  <a:txBody>
                    <a:bodyPr/>
                    <a:lstStyle/>
                    <a:p>
                      <a:r>
                        <a:rPr lang="en-US" dirty="0"/>
                        <a:t>0.5M</a:t>
                      </a:r>
                    </a:p>
                  </a:txBody>
                  <a:tcPr/>
                </a:tc>
                <a:tc>
                  <a:txBody>
                    <a:bodyPr/>
                    <a:lstStyle/>
                    <a:p>
                      <a:endParaRPr lang="en-GB" dirty="0"/>
                    </a:p>
                  </a:txBody>
                  <a:tcPr/>
                </a:tc>
                <a:extLst>
                  <a:ext uri="{0D108BD9-81ED-4DB2-BD59-A6C34878D82A}">
                    <a16:rowId xmlns:a16="http://schemas.microsoft.com/office/drawing/2014/main" val="863301050"/>
                  </a:ext>
                </a:extLst>
              </a:tr>
              <a:tr h="650386">
                <a:tc>
                  <a:txBody>
                    <a:bodyPr/>
                    <a:lstStyle/>
                    <a:p>
                      <a:pPr algn="ctr"/>
                      <a:r>
                        <a:rPr lang="en-US" dirty="0"/>
                        <a:t>3</a:t>
                      </a:r>
                      <a:endParaRPr lang="en-GB" dirty="0"/>
                    </a:p>
                  </a:txBody>
                  <a:tcPr/>
                </a:tc>
                <a:tc>
                  <a:txBody>
                    <a:bodyPr/>
                    <a:lstStyle/>
                    <a:p>
                      <a:r>
                        <a:rPr lang="en-US" dirty="0"/>
                        <a:t>Proton Complex</a:t>
                      </a:r>
                      <a:endParaRPr lang="en-GB" dirty="0"/>
                    </a:p>
                  </a:txBody>
                  <a:tcPr/>
                </a:tc>
                <a:tc>
                  <a:txBody>
                    <a:bodyPr/>
                    <a:lstStyle/>
                    <a:p>
                      <a:r>
                        <a:rPr lang="en-US" dirty="0"/>
                        <a:t>1.7M</a:t>
                      </a:r>
                      <a:endParaRPr lang="en-GB" dirty="0"/>
                    </a:p>
                  </a:txBody>
                  <a:tcPr/>
                </a:tc>
                <a:tc>
                  <a:txBody>
                    <a:bodyPr/>
                    <a:lstStyle/>
                    <a:p>
                      <a:r>
                        <a:rPr lang="en-US" i="1" dirty="0"/>
                        <a:t>1M</a:t>
                      </a:r>
                      <a:endParaRPr lang="en-GB" i="1" dirty="0"/>
                    </a:p>
                  </a:txBody>
                  <a:tcPr/>
                </a:tc>
                <a:tc>
                  <a:txBody>
                    <a:bodyPr/>
                    <a:lstStyle/>
                    <a:p>
                      <a:r>
                        <a:rPr lang="en-US" dirty="0"/>
                        <a:t>2.7M</a:t>
                      </a:r>
                      <a:endParaRPr lang="en-GB" dirty="0"/>
                    </a:p>
                  </a:txBody>
                  <a:tcPr/>
                </a:tc>
                <a:tc>
                  <a:txBody>
                    <a:bodyPr/>
                    <a:lstStyle/>
                    <a:p>
                      <a:r>
                        <a:rPr lang="en-US" dirty="0"/>
                        <a:t>ESS?</a:t>
                      </a:r>
                      <a:endParaRPr lang="en-GB" dirty="0"/>
                    </a:p>
                  </a:txBody>
                  <a:tcPr/>
                </a:tc>
                <a:extLst>
                  <a:ext uri="{0D108BD9-81ED-4DB2-BD59-A6C34878D82A}">
                    <a16:rowId xmlns:a16="http://schemas.microsoft.com/office/drawing/2014/main" val="2593308511"/>
                  </a:ext>
                </a:extLst>
              </a:tr>
              <a:tr h="667591">
                <a:tc>
                  <a:txBody>
                    <a:bodyPr/>
                    <a:lstStyle/>
                    <a:p>
                      <a:pPr algn="ctr"/>
                      <a:r>
                        <a:rPr lang="en-US" dirty="0"/>
                        <a:t>4</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Ionisation</a:t>
                      </a:r>
                      <a:r>
                        <a:rPr lang="en-US" dirty="0"/>
                        <a:t> Cooling &amp; Target</a:t>
                      </a:r>
                      <a:endParaRPr lang="en-GB" dirty="0"/>
                    </a:p>
                    <a:p>
                      <a:endParaRPr lang="en-GB" dirty="0"/>
                    </a:p>
                  </a:txBody>
                  <a:tcPr/>
                </a:tc>
                <a:tc>
                  <a:txBody>
                    <a:bodyPr/>
                    <a:lstStyle/>
                    <a:p>
                      <a:r>
                        <a:rPr lang="en-US" dirty="0"/>
                        <a:t>0.3M</a:t>
                      </a:r>
                      <a:endParaRPr lang="en-GB" dirty="0"/>
                    </a:p>
                  </a:txBody>
                  <a:tcPr/>
                </a:tc>
                <a:tc>
                  <a:txBody>
                    <a:bodyPr/>
                    <a:lstStyle/>
                    <a:p>
                      <a:r>
                        <a:rPr lang="en-US" i="1" dirty="0"/>
                        <a:t>0.2M</a:t>
                      </a:r>
                      <a:endParaRPr lang="en-GB" i="1" dirty="0"/>
                    </a:p>
                  </a:txBody>
                  <a:tcPr/>
                </a:tc>
                <a:tc>
                  <a:txBody>
                    <a:bodyPr/>
                    <a:lstStyle/>
                    <a:p>
                      <a:r>
                        <a:rPr lang="en-US" dirty="0"/>
                        <a:t>0.5M</a:t>
                      </a:r>
                      <a:endParaRPr lang="en-GB" dirty="0"/>
                    </a:p>
                  </a:txBody>
                  <a:tcPr/>
                </a:tc>
                <a:tc>
                  <a:txBody>
                    <a:bodyPr/>
                    <a:lstStyle/>
                    <a:p>
                      <a:endParaRPr lang="en-GB" dirty="0"/>
                    </a:p>
                  </a:txBody>
                  <a:tcPr/>
                </a:tc>
                <a:extLst>
                  <a:ext uri="{0D108BD9-81ED-4DB2-BD59-A6C34878D82A}">
                    <a16:rowId xmlns:a16="http://schemas.microsoft.com/office/drawing/2014/main" val="2308560430"/>
                  </a:ext>
                </a:extLst>
              </a:tr>
              <a:tr h="386779">
                <a:tc>
                  <a:txBody>
                    <a:bodyPr/>
                    <a:lstStyle/>
                    <a:p>
                      <a:pPr algn="ctr"/>
                      <a:r>
                        <a:rPr lang="en-US" dirty="0"/>
                        <a:t>5</a:t>
                      </a:r>
                      <a:endParaRPr lang="en-GB" dirty="0"/>
                    </a:p>
                  </a:txBody>
                  <a:tcPr/>
                </a:tc>
                <a:tc>
                  <a:txBody>
                    <a:bodyPr/>
                    <a:lstStyle/>
                    <a:p>
                      <a:r>
                        <a:rPr lang="en-US" dirty="0"/>
                        <a:t>RF &amp; test stand</a:t>
                      </a:r>
                      <a:endParaRPr lang="en-GB" dirty="0"/>
                    </a:p>
                  </a:txBody>
                  <a:tcPr/>
                </a:tc>
                <a:tc>
                  <a:txBody>
                    <a:bodyPr/>
                    <a:lstStyle/>
                    <a:p>
                      <a:r>
                        <a:rPr lang="en-US" dirty="0"/>
                        <a:t>3M</a:t>
                      </a:r>
                      <a:endParaRPr lang="en-GB" dirty="0"/>
                    </a:p>
                  </a:txBody>
                  <a:tcPr/>
                </a:tc>
                <a:tc>
                  <a:txBody>
                    <a:bodyPr/>
                    <a:lstStyle/>
                    <a:p>
                      <a:r>
                        <a:rPr lang="en-US" i="1" dirty="0"/>
                        <a:t>1M</a:t>
                      </a:r>
                      <a:endParaRPr lang="en-GB" i="1" dirty="0"/>
                    </a:p>
                  </a:txBody>
                  <a:tcPr/>
                </a:tc>
                <a:tc>
                  <a:txBody>
                    <a:bodyPr/>
                    <a:lstStyle/>
                    <a:p>
                      <a:r>
                        <a:rPr lang="en-US" dirty="0"/>
                        <a:t>4M</a:t>
                      </a:r>
                      <a:endParaRPr lang="en-GB" dirty="0"/>
                    </a:p>
                  </a:txBody>
                  <a:tcPr/>
                </a:tc>
                <a:tc>
                  <a:txBody>
                    <a:bodyPr/>
                    <a:lstStyle/>
                    <a:p>
                      <a:r>
                        <a:rPr lang="en-US" dirty="0"/>
                        <a:t>Daresbury?</a:t>
                      </a:r>
                      <a:endParaRPr lang="en-GB" dirty="0"/>
                    </a:p>
                  </a:txBody>
                  <a:tcPr/>
                </a:tc>
                <a:extLst>
                  <a:ext uri="{0D108BD9-81ED-4DB2-BD59-A6C34878D82A}">
                    <a16:rowId xmlns:a16="http://schemas.microsoft.com/office/drawing/2014/main" val="3067211929"/>
                  </a:ext>
                </a:extLst>
              </a:tr>
              <a:tr h="386779">
                <a:tc>
                  <a:txBody>
                    <a:bodyPr/>
                    <a:lstStyle/>
                    <a:p>
                      <a:pPr algn="ctr"/>
                      <a:r>
                        <a:rPr lang="en-US" dirty="0"/>
                        <a:t>6</a:t>
                      </a:r>
                      <a:endParaRPr lang="en-GB" dirty="0"/>
                    </a:p>
                  </a:txBody>
                  <a:tcPr/>
                </a:tc>
                <a:tc>
                  <a:txBody>
                    <a:bodyPr/>
                    <a:lstStyle/>
                    <a:p>
                      <a:r>
                        <a:rPr lang="en-US" dirty="0"/>
                        <a:t>Magnets</a:t>
                      </a:r>
                      <a:endParaRPr lang="en-GB" dirty="0"/>
                    </a:p>
                  </a:txBody>
                  <a:tcPr/>
                </a:tc>
                <a:tc>
                  <a:txBody>
                    <a:bodyPr/>
                    <a:lstStyle/>
                    <a:p>
                      <a:r>
                        <a:rPr lang="en-US" dirty="0"/>
                        <a:t>3M</a:t>
                      </a:r>
                      <a:endParaRPr lang="en-GB" dirty="0"/>
                    </a:p>
                  </a:txBody>
                  <a:tcPr/>
                </a:tc>
                <a:tc>
                  <a:txBody>
                    <a:bodyPr/>
                    <a:lstStyle/>
                    <a:p>
                      <a:r>
                        <a:rPr lang="en-US" i="1" dirty="0"/>
                        <a:t>1M</a:t>
                      </a:r>
                      <a:endParaRPr lang="en-GB" i="1" dirty="0"/>
                    </a:p>
                  </a:txBody>
                  <a:tcPr/>
                </a:tc>
                <a:tc>
                  <a:txBody>
                    <a:bodyPr/>
                    <a:lstStyle/>
                    <a:p>
                      <a:r>
                        <a:rPr lang="en-US" dirty="0"/>
                        <a:t>4M</a:t>
                      </a:r>
                      <a:endParaRPr lang="en-GB" dirty="0"/>
                    </a:p>
                  </a:txBody>
                  <a:tcPr/>
                </a:tc>
                <a:tc>
                  <a:txBody>
                    <a:bodyPr/>
                    <a:lstStyle/>
                    <a:p>
                      <a:endParaRPr lang="en-GB" dirty="0"/>
                    </a:p>
                  </a:txBody>
                  <a:tcPr/>
                </a:tc>
                <a:extLst>
                  <a:ext uri="{0D108BD9-81ED-4DB2-BD59-A6C34878D82A}">
                    <a16:rowId xmlns:a16="http://schemas.microsoft.com/office/drawing/2014/main" val="224863556"/>
                  </a:ext>
                </a:extLst>
              </a:tr>
              <a:tr h="386779">
                <a:tc>
                  <a:txBody>
                    <a:bodyPr/>
                    <a:lstStyle/>
                    <a:p>
                      <a:pPr algn="ctr"/>
                      <a:r>
                        <a:rPr lang="en-US" dirty="0"/>
                        <a:t>7</a:t>
                      </a:r>
                      <a:endParaRPr lang="en-GB" dirty="0"/>
                    </a:p>
                  </a:txBody>
                  <a:tcPr/>
                </a:tc>
                <a:tc>
                  <a:txBody>
                    <a:bodyPr/>
                    <a:lstStyle/>
                    <a:p>
                      <a:r>
                        <a:rPr lang="en-US" dirty="0"/>
                        <a:t>Cooling Cell</a:t>
                      </a:r>
                      <a:endParaRPr lang="en-GB" dirty="0"/>
                    </a:p>
                  </a:txBody>
                  <a:tcPr/>
                </a:tc>
                <a:tc>
                  <a:txBody>
                    <a:bodyPr/>
                    <a:lstStyle/>
                    <a:p>
                      <a:r>
                        <a:rPr lang="en-US" dirty="0"/>
                        <a:t>1M</a:t>
                      </a:r>
                      <a:endParaRPr lang="en-GB" dirty="0"/>
                    </a:p>
                  </a:txBody>
                  <a:tcPr/>
                </a:tc>
                <a:tc>
                  <a:txBody>
                    <a:bodyPr/>
                    <a:lstStyle/>
                    <a:p>
                      <a:r>
                        <a:rPr lang="en-US" i="1" dirty="0"/>
                        <a:t>1M</a:t>
                      </a:r>
                      <a:endParaRPr lang="en-GB" i="1" dirty="0"/>
                    </a:p>
                  </a:txBody>
                  <a:tcPr/>
                </a:tc>
                <a:tc>
                  <a:txBody>
                    <a:bodyPr/>
                    <a:lstStyle/>
                    <a:p>
                      <a:r>
                        <a:rPr lang="en-US" dirty="0"/>
                        <a:t>2M</a:t>
                      </a:r>
                      <a:endParaRPr lang="en-GB" dirty="0"/>
                    </a:p>
                  </a:txBody>
                  <a:tcPr/>
                </a:tc>
                <a:tc>
                  <a:txBody>
                    <a:bodyPr/>
                    <a:lstStyle/>
                    <a:p>
                      <a:endParaRPr lang="en-GB" dirty="0"/>
                    </a:p>
                  </a:txBody>
                  <a:tcPr/>
                </a:tc>
                <a:extLst>
                  <a:ext uri="{0D108BD9-81ED-4DB2-BD59-A6C34878D82A}">
                    <a16:rowId xmlns:a16="http://schemas.microsoft.com/office/drawing/2014/main" val="3160362172"/>
                  </a:ext>
                </a:extLst>
              </a:tr>
              <a:tr h="386779">
                <a:tc>
                  <a:txBody>
                    <a:bodyPr/>
                    <a:lstStyle/>
                    <a:p>
                      <a:pPr algn="ctr"/>
                      <a:r>
                        <a:rPr lang="en-US" dirty="0"/>
                        <a:t>8</a:t>
                      </a:r>
                      <a:endParaRPr lang="en-GB" dirty="0"/>
                    </a:p>
                  </a:txBody>
                  <a:tcPr/>
                </a:tc>
                <a:tc>
                  <a:txBody>
                    <a:bodyPr/>
                    <a:lstStyle/>
                    <a:p>
                      <a:r>
                        <a:rPr lang="en-US" dirty="0"/>
                        <a:t>High Energy </a:t>
                      </a:r>
                      <a:endParaRPr lang="en-GB" dirty="0"/>
                    </a:p>
                  </a:txBody>
                  <a:tcPr/>
                </a:tc>
                <a:tc>
                  <a:txBody>
                    <a:bodyPr/>
                    <a:lstStyle/>
                    <a:p>
                      <a:r>
                        <a:rPr lang="en-US" dirty="0"/>
                        <a:t>0.3M</a:t>
                      </a:r>
                      <a:endParaRPr lang="en-GB" dirty="0"/>
                    </a:p>
                  </a:txBody>
                  <a:tcPr/>
                </a:tc>
                <a:tc>
                  <a:txBody>
                    <a:bodyPr/>
                    <a:lstStyle/>
                    <a:p>
                      <a:r>
                        <a:rPr lang="en-US" i="1" dirty="0"/>
                        <a:t>0.2M</a:t>
                      </a:r>
                      <a:endParaRPr lang="en-GB" i="1" dirty="0"/>
                    </a:p>
                  </a:txBody>
                  <a:tcPr/>
                </a:tc>
                <a:tc>
                  <a:txBody>
                    <a:bodyPr/>
                    <a:lstStyle/>
                    <a:p>
                      <a:r>
                        <a:rPr lang="en-US" dirty="0"/>
                        <a:t>0.5M</a:t>
                      </a:r>
                      <a:endParaRPr lang="en-GB" dirty="0"/>
                    </a:p>
                  </a:txBody>
                  <a:tcPr/>
                </a:tc>
                <a:tc>
                  <a:txBody>
                    <a:bodyPr/>
                    <a:lstStyle/>
                    <a:p>
                      <a:endParaRPr lang="en-GB" dirty="0"/>
                    </a:p>
                  </a:txBody>
                  <a:tcPr/>
                </a:tc>
                <a:extLst>
                  <a:ext uri="{0D108BD9-81ED-4DB2-BD59-A6C34878D82A}">
                    <a16:rowId xmlns:a16="http://schemas.microsoft.com/office/drawing/2014/main" val="3417951763"/>
                  </a:ext>
                </a:extLst>
              </a:tr>
              <a:tr h="386779">
                <a:tc>
                  <a:txBody>
                    <a:bodyPr/>
                    <a:lstStyle/>
                    <a:p>
                      <a:pPr algn="ctr"/>
                      <a:endParaRPr lang="en-GB" b="1" dirty="0"/>
                    </a:p>
                  </a:txBody>
                  <a:tcPr/>
                </a:tc>
                <a:tc>
                  <a:txBody>
                    <a:bodyPr/>
                    <a:lstStyle/>
                    <a:p>
                      <a:r>
                        <a:rPr lang="en-US" b="1" dirty="0"/>
                        <a:t>TOTAL</a:t>
                      </a:r>
                      <a:endParaRPr lang="en-GB" b="1" dirty="0"/>
                    </a:p>
                  </a:txBody>
                  <a:tcPr/>
                </a:tc>
                <a:tc>
                  <a:txBody>
                    <a:bodyPr/>
                    <a:lstStyle/>
                    <a:p>
                      <a:r>
                        <a:rPr lang="en-US" b="1" dirty="0"/>
                        <a:t>10M</a:t>
                      </a:r>
                      <a:endParaRPr lang="en-GB" b="1" dirty="0"/>
                    </a:p>
                  </a:txBody>
                  <a:tcPr/>
                </a:tc>
                <a:tc>
                  <a:txBody>
                    <a:bodyPr/>
                    <a:lstStyle/>
                    <a:p>
                      <a:r>
                        <a:rPr lang="en-US" b="1" i="1" dirty="0"/>
                        <a:t>4.6M</a:t>
                      </a:r>
                      <a:endParaRPr lang="en-GB" b="1" i="1" dirty="0"/>
                    </a:p>
                  </a:txBody>
                  <a:tcPr/>
                </a:tc>
                <a:tc>
                  <a:txBody>
                    <a:bodyPr/>
                    <a:lstStyle/>
                    <a:p>
                      <a:r>
                        <a:rPr lang="en-US" b="1" dirty="0"/>
                        <a:t>14.4M</a:t>
                      </a:r>
                      <a:endParaRPr lang="en-GB" b="1" dirty="0"/>
                    </a:p>
                  </a:txBody>
                  <a:tcPr/>
                </a:tc>
                <a:tc>
                  <a:txBody>
                    <a:bodyPr/>
                    <a:lstStyle/>
                    <a:p>
                      <a:endParaRPr lang="en-GB" b="1" dirty="0"/>
                    </a:p>
                  </a:txBody>
                  <a:tcPr/>
                </a:tc>
                <a:extLst>
                  <a:ext uri="{0D108BD9-81ED-4DB2-BD59-A6C34878D82A}">
                    <a16:rowId xmlns:a16="http://schemas.microsoft.com/office/drawing/2014/main" val="44815030"/>
                  </a:ext>
                </a:extLst>
              </a:tr>
            </a:tbl>
          </a:graphicData>
        </a:graphic>
      </p:graphicFrame>
    </p:spTree>
    <p:extLst>
      <p:ext uri="{BB962C8B-B14F-4D97-AF65-F5344CB8AC3E}">
        <p14:creationId xmlns:p14="http://schemas.microsoft.com/office/powerpoint/2010/main" val="233436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57DB-867E-7340-B6BD-6DBBD8B9AE7A}"/>
              </a:ext>
            </a:extLst>
          </p:cNvPr>
          <p:cNvSpPr>
            <a:spLocks noGrp="1"/>
          </p:cNvSpPr>
          <p:nvPr>
            <p:ph type="title"/>
          </p:nvPr>
        </p:nvSpPr>
        <p:spPr/>
        <p:txBody>
          <a:bodyPr/>
          <a:lstStyle/>
          <a:p>
            <a:r>
              <a:rPr lang="en-IT" dirty="0"/>
              <a:t>Italy</a:t>
            </a:r>
          </a:p>
        </p:txBody>
      </p:sp>
      <p:sp>
        <p:nvSpPr>
          <p:cNvPr id="3" name="Content Placeholder 2">
            <a:extLst>
              <a:ext uri="{FF2B5EF4-FFF2-40B4-BE49-F238E27FC236}">
                <a16:creationId xmlns:a16="http://schemas.microsoft.com/office/drawing/2014/main" id="{E9BFC376-D743-7640-91F6-BDC21DFD7D42}"/>
              </a:ext>
            </a:extLst>
          </p:cNvPr>
          <p:cNvSpPr>
            <a:spLocks noGrp="1"/>
          </p:cNvSpPr>
          <p:nvPr>
            <p:ph idx="1"/>
          </p:nvPr>
        </p:nvSpPr>
        <p:spPr/>
        <p:txBody>
          <a:bodyPr/>
          <a:lstStyle/>
          <a:p>
            <a:r>
              <a:rPr lang="en-IT" dirty="0"/>
              <a:t>INFN</a:t>
            </a:r>
          </a:p>
          <a:p>
            <a:r>
              <a:rPr lang="en-IT" dirty="0"/>
              <a:t>University of Padova</a:t>
            </a:r>
          </a:p>
          <a:p>
            <a:r>
              <a:rPr lang="en-IT" dirty="0"/>
              <a:t>University of Milano</a:t>
            </a:r>
          </a:p>
          <a:p>
            <a:r>
              <a:rPr lang="en-IT"/>
              <a:t>…</a:t>
            </a:r>
          </a:p>
        </p:txBody>
      </p:sp>
    </p:spTree>
    <p:extLst>
      <p:ext uri="{BB962C8B-B14F-4D97-AF65-F5344CB8AC3E}">
        <p14:creationId xmlns:p14="http://schemas.microsoft.com/office/powerpoint/2010/main" val="307350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New mailing list:  </a:t>
            </a:r>
            <a:r>
              <a:rPr lang="en-GB" dirty="0" err="1"/>
              <a:t>muoncollider-AcceleratorEUProject</a:t>
            </a:r>
            <a:endParaRPr lang="en-GB" dirty="0"/>
          </a:p>
          <a:p>
            <a:endParaRPr lang="en-GB" dirty="0"/>
          </a:p>
          <a:p>
            <a:r>
              <a:rPr lang="en-GB" dirty="0"/>
              <a:t>CERN Meeting every Tuesday at 14h00 CET</a:t>
            </a:r>
          </a:p>
          <a:p>
            <a:endParaRPr lang="en-GB" dirty="0"/>
          </a:p>
          <a:p>
            <a:r>
              <a:rPr lang="en-GB" dirty="0"/>
              <a:t>Indico:  </a:t>
            </a:r>
            <a:r>
              <a:rPr lang="en-GB" dirty="0">
                <a:hlinkClick r:id="rId2"/>
              </a:rPr>
              <a:t>https://</a:t>
            </a:r>
            <a:r>
              <a:rPr lang="en-GB" dirty="0" err="1">
                <a:hlinkClick r:id="rId2"/>
              </a:rPr>
              <a:t>indico.cern.ch</a:t>
            </a:r>
            <a:r>
              <a:rPr lang="en-GB" dirty="0">
                <a:hlinkClick r:id="rId2"/>
              </a:rPr>
              <a:t>/event/1108582/ </a:t>
            </a:r>
            <a:endParaRPr lang="en-GB" dirty="0"/>
          </a:p>
        </p:txBody>
      </p:sp>
    </p:spTree>
    <p:extLst>
      <p:ext uri="{BB962C8B-B14F-4D97-AF65-F5344CB8AC3E}">
        <p14:creationId xmlns:p14="http://schemas.microsoft.com/office/powerpoint/2010/main" val="96500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Main goals for WPs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41748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 1 – Management &amp; test </a:t>
            </a:r>
            <a:r>
              <a:rPr lang="en-US" dirty="0" err="1"/>
              <a:t>Programme</a:t>
            </a:r>
            <a:endParaRPr lang="en-GB" dirty="0"/>
          </a:p>
        </p:txBody>
      </p:sp>
      <p:sp>
        <p:nvSpPr>
          <p:cNvPr id="3" name="Content Placeholder 2"/>
          <p:cNvSpPr>
            <a:spLocks noGrp="1"/>
          </p:cNvSpPr>
          <p:nvPr>
            <p:ph idx="1"/>
          </p:nvPr>
        </p:nvSpPr>
        <p:spPr/>
        <p:txBody>
          <a:bodyPr/>
          <a:lstStyle/>
          <a:p>
            <a:r>
              <a:rPr lang="en-US" dirty="0"/>
              <a:t>General coordination</a:t>
            </a:r>
          </a:p>
          <a:p>
            <a:r>
              <a:rPr lang="en-US" dirty="0"/>
              <a:t>organization of annual and periodical meetings</a:t>
            </a:r>
          </a:p>
          <a:p>
            <a:r>
              <a:rPr lang="en-US" dirty="0"/>
              <a:t>Outreach </a:t>
            </a:r>
          </a:p>
          <a:p>
            <a:r>
              <a:rPr lang="en-US" dirty="0"/>
              <a:t>Site Considerations?</a:t>
            </a:r>
            <a:endParaRPr lang="en-GB" dirty="0"/>
          </a:p>
          <a:p>
            <a:r>
              <a:rPr lang="en-US" dirty="0"/>
              <a:t>Address impact on society …..</a:t>
            </a:r>
          </a:p>
          <a:p>
            <a:r>
              <a:rPr lang="en-US" dirty="0"/>
              <a:t>Test </a:t>
            </a:r>
            <a:r>
              <a:rPr lang="en-US" dirty="0" err="1"/>
              <a:t>Programme</a:t>
            </a:r>
            <a:r>
              <a:rPr lang="en-US" dirty="0"/>
              <a:t>: collect proposals from the various </a:t>
            </a:r>
            <a:r>
              <a:rPr lang="en-US" dirty="0" err="1"/>
              <a:t>workpackages</a:t>
            </a:r>
            <a:r>
              <a:rPr lang="en-US" dirty="0"/>
              <a:t> and establish a coherent test </a:t>
            </a:r>
            <a:r>
              <a:rPr lang="en-US" dirty="0" err="1"/>
              <a:t>programme</a:t>
            </a:r>
            <a:r>
              <a:rPr lang="en-US" dirty="0"/>
              <a:t>.</a:t>
            </a:r>
          </a:p>
          <a:p>
            <a:r>
              <a:rPr lang="en-US" dirty="0"/>
              <a:t>Provide a conceptual design of the </a:t>
            </a:r>
            <a:r>
              <a:rPr lang="en-US"/>
              <a:t>test facility.</a:t>
            </a:r>
            <a:endParaRPr lang="en-GB" dirty="0"/>
          </a:p>
        </p:txBody>
      </p:sp>
    </p:spTree>
    <p:extLst>
      <p:ext uri="{BB962C8B-B14F-4D97-AF65-F5344CB8AC3E}">
        <p14:creationId xmlns:p14="http://schemas.microsoft.com/office/powerpoint/2010/main" val="2719550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WP2 – Physics &amp; Detectors </a:t>
            </a:r>
            <a:endParaRPr lang="en-GB" dirty="0"/>
          </a:p>
        </p:txBody>
      </p:sp>
      <p:sp>
        <p:nvSpPr>
          <p:cNvPr id="3" name="Content Placeholder 2"/>
          <p:cNvSpPr>
            <a:spLocks noGrp="1"/>
          </p:cNvSpPr>
          <p:nvPr>
            <p:ph idx="1"/>
          </p:nvPr>
        </p:nvSpPr>
        <p:spPr/>
        <p:txBody>
          <a:bodyPr>
            <a:normAutofit lnSpcReduction="10000"/>
          </a:bodyPr>
          <a:lstStyle/>
          <a:p>
            <a:r>
              <a:rPr lang="en-US" dirty="0"/>
              <a:t>Liaise with Physics and Detector studies</a:t>
            </a:r>
          </a:p>
          <a:p>
            <a:pPr lvl="1"/>
            <a:r>
              <a:rPr lang="en-US" dirty="0"/>
              <a:t>Muon Collider at 3 </a:t>
            </a:r>
            <a:r>
              <a:rPr lang="en-US" dirty="0" err="1"/>
              <a:t>TeV</a:t>
            </a:r>
            <a:endParaRPr lang="en-US" dirty="0"/>
          </a:p>
          <a:p>
            <a:pPr lvl="1"/>
            <a:r>
              <a:rPr lang="en-US" dirty="0"/>
              <a:t>Muon Collider at 10(+?) </a:t>
            </a:r>
            <a:r>
              <a:rPr lang="en-US" dirty="0" err="1"/>
              <a:t>TeV</a:t>
            </a:r>
            <a:endParaRPr lang="en-US" dirty="0"/>
          </a:p>
          <a:p>
            <a:r>
              <a:rPr lang="en-US" dirty="0"/>
              <a:t>Make connection to future users</a:t>
            </a:r>
          </a:p>
          <a:p>
            <a:pPr lvl="1"/>
            <a:r>
              <a:rPr lang="en-US" dirty="0"/>
              <a:t>High Energy Physics</a:t>
            </a:r>
          </a:p>
          <a:p>
            <a:pPr lvl="1"/>
            <a:r>
              <a:rPr lang="en-US" dirty="0"/>
              <a:t>Neutrino physics</a:t>
            </a:r>
          </a:p>
          <a:p>
            <a:r>
              <a:rPr lang="en-US" dirty="0"/>
              <a:t>Opportunity for Universities to join the Study</a:t>
            </a:r>
          </a:p>
          <a:p>
            <a:pPr lvl="1"/>
            <a:r>
              <a:rPr lang="en-US" dirty="0" err="1"/>
              <a:t>Organisation</a:t>
            </a:r>
            <a:r>
              <a:rPr lang="en-US" dirty="0"/>
              <a:t> of town meetings</a:t>
            </a:r>
          </a:p>
          <a:p>
            <a:pPr lvl="1"/>
            <a:endParaRPr lang="en-US" dirty="0"/>
          </a:p>
          <a:p>
            <a:r>
              <a:rPr lang="en-US" dirty="0"/>
              <a:t>Where are physics &amp; detector studies performed? Can we deal with background? </a:t>
            </a:r>
          </a:p>
          <a:p>
            <a:endParaRPr lang="en-GB" dirty="0"/>
          </a:p>
        </p:txBody>
      </p:sp>
    </p:spTree>
    <p:extLst>
      <p:ext uri="{BB962C8B-B14F-4D97-AF65-F5344CB8AC3E}">
        <p14:creationId xmlns:p14="http://schemas.microsoft.com/office/powerpoint/2010/main" val="235953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97A779-A538-B742-80BF-FC6DC21D134B}"/>
              </a:ext>
            </a:extLst>
          </p:cNvPr>
          <p:cNvSpPr txBox="1"/>
          <p:nvPr/>
        </p:nvSpPr>
        <p:spPr>
          <a:xfrm>
            <a:off x="663742" y="814206"/>
            <a:ext cx="9328195" cy="4216539"/>
          </a:xfrm>
          <a:prstGeom prst="rect">
            <a:avLst/>
          </a:prstGeom>
          <a:noFill/>
        </p:spPr>
        <p:txBody>
          <a:bodyPr wrap="none" rtlCol="0">
            <a:spAutoFit/>
          </a:bodyPr>
          <a:lstStyle/>
          <a:p>
            <a:r>
              <a:rPr lang="en-US" sz="2400" dirty="0">
                <a:solidFill>
                  <a:srgbClr val="0432FF"/>
                </a:solidFill>
                <a:latin typeface="Times New Roman" panose="02020603050405020304" pitchFamily="18" charset="0"/>
                <a:cs typeface="Times New Roman" panose="02020603050405020304" pitchFamily="18" charset="0"/>
              </a:rPr>
              <a:t>Physics and Detector Performance Work Package</a:t>
            </a:r>
          </a:p>
          <a:p>
            <a:endParaRPr lang="en-US" sz="2400" dirty="0">
              <a:solidFill>
                <a:srgbClr val="0432FF"/>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Contacted several institution already working on Physics and Detector to form the group:</a:t>
            </a: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DESY(Germany)	Federico </a:t>
            </a:r>
            <a:r>
              <a:rPr lang="en-US" sz="2000" dirty="0" err="1">
                <a:latin typeface="Times New Roman" panose="02020603050405020304" pitchFamily="18" charset="0"/>
                <a:cs typeface="Times New Roman" panose="02020603050405020304" pitchFamily="18" charset="0"/>
              </a:rPr>
              <a:t>Meloni</a:t>
            </a:r>
            <a:endParaRPr lang="en-US" sz="2000" dirty="0">
              <a:latin typeface="Times New Roman" panose="02020603050405020304" pitchFamily="18" charset="0"/>
              <a:cs typeface="Times New Roman" panose="02020603050405020304" pitchFamily="18" charset="0"/>
            </a:endParaRP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University of Sussex (UK) Alex </a:t>
            </a:r>
            <a:r>
              <a:rPr lang="en-US" sz="2000" dirty="0" err="1">
                <a:latin typeface="Times New Roman" panose="02020603050405020304" pitchFamily="18" charset="0"/>
                <a:cs typeface="Times New Roman" panose="02020603050405020304" pitchFamily="18" charset="0"/>
              </a:rPr>
              <a:t>Cerri</a:t>
            </a:r>
            <a:endParaRPr lang="en-US" sz="2000" dirty="0">
              <a:latin typeface="Times New Roman" panose="02020603050405020304" pitchFamily="18" charset="0"/>
              <a:cs typeface="Times New Roman" panose="02020603050405020304" pitchFamily="18" charset="0"/>
            </a:endParaRP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LIP (Portugal)	Michele </a:t>
            </a:r>
            <a:r>
              <a:rPr lang="en-US" sz="2000" dirty="0" err="1">
                <a:latin typeface="Times New Roman" panose="02020603050405020304" pitchFamily="18" charset="0"/>
                <a:cs typeface="Times New Roman" panose="02020603050405020304" pitchFamily="18" charset="0"/>
              </a:rPr>
              <a:t>Gallinaro</a:t>
            </a:r>
            <a:endParaRPr lang="en-US" sz="2000" dirty="0">
              <a:latin typeface="Times New Roman" panose="02020603050405020304" pitchFamily="18" charset="0"/>
              <a:cs typeface="Times New Roman" panose="02020603050405020304" pitchFamily="18" charset="0"/>
            </a:endParaRP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CEA (France) 	Fabrice </a:t>
            </a:r>
            <a:r>
              <a:rPr lang="en-US" sz="2000" dirty="0" err="1">
                <a:latin typeface="Times New Roman" panose="02020603050405020304" pitchFamily="18" charset="0"/>
                <a:cs typeface="Times New Roman" panose="02020603050405020304" pitchFamily="18" charset="0"/>
              </a:rPr>
              <a:t>Balli</a:t>
            </a:r>
            <a:endParaRPr lang="en-US" sz="2000" dirty="0">
              <a:latin typeface="Times New Roman" panose="02020603050405020304" pitchFamily="18" charset="0"/>
              <a:cs typeface="Times New Roman" panose="02020603050405020304" pitchFamily="18" charset="0"/>
            </a:endParaRP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INFN (Italy)	Massimo </a:t>
            </a:r>
            <a:r>
              <a:rPr lang="en-US" sz="2000" dirty="0" err="1">
                <a:latin typeface="Times New Roman" panose="02020603050405020304" pitchFamily="18" charset="0"/>
                <a:cs typeface="Times New Roman" panose="02020603050405020304" pitchFamily="18" charset="0"/>
              </a:rPr>
              <a:t>Casarsa</a:t>
            </a:r>
            <a:endParaRPr lang="en-US" sz="2000" dirty="0">
              <a:latin typeface="Times New Roman" panose="02020603050405020304" pitchFamily="18" charset="0"/>
              <a:cs typeface="Times New Roman" panose="02020603050405020304" pitchFamily="18" charset="0"/>
            </a:endParaRP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University of Padova (Italy) Donatella Lucchesi</a:t>
            </a: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CERN 	still to be contacted </a:t>
            </a: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US  not beneficiaries</a:t>
            </a:r>
          </a:p>
          <a:p>
            <a:pPr marL="342900" indent="-342900">
              <a:buClr>
                <a:srgbClr val="0432FF"/>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Others interested?</a:t>
            </a:r>
          </a:p>
          <a:p>
            <a:pPr marL="342900" indent="-342900">
              <a:buClr>
                <a:srgbClr val="0432FF"/>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95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7A5DFAB-8C1C-2D47-9359-87E8051D88B4}"/>
                  </a:ext>
                </a:extLst>
              </p:cNvPr>
              <p:cNvSpPr txBox="1"/>
              <p:nvPr/>
            </p:nvSpPr>
            <p:spPr>
              <a:xfrm>
                <a:off x="663742" y="814206"/>
                <a:ext cx="10461458" cy="5156540"/>
              </a:xfrm>
              <a:prstGeom prst="rect">
                <a:avLst/>
              </a:prstGeom>
              <a:noFill/>
            </p:spPr>
            <p:txBody>
              <a:bodyPr wrap="square" rtlCol="0">
                <a:spAutoFit/>
              </a:bodyPr>
              <a:lstStyle/>
              <a:p>
                <a:r>
                  <a:rPr lang="en-US" sz="2400" dirty="0">
                    <a:solidFill>
                      <a:srgbClr val="0432FF"/>
                    </a:solidFill>
                    <a:latin typeface="Times New Roman" panose="02020603050405020304" pitchFamily="18" charset="0"/>
                    <a:cs typeface="Times New Roman" panose="02020603050405020304" pitchFamily="18" charset="0"/>
                  </a:rPr>
                  <a:t>Physics and Detector Performance Tasks</a:t>
                </a:r>
              </a:p>
              <a:p>
                <a:endParaRPr lang="en-US" sz="2400" dirty="0">
                  <a:solidFill>
                    <a:srgbClr val="0432FF"/>
                  </a:solidFill>
                  <a:latin typeface="Times New Roman" panose="02020603050405020304" pitchFamily="18" charset="0"/>
                  <a:cs typeface="Times New Roman" panose="02020603050405020304" pitchFamily="18" charset="0"/>
                </a:endParaRPr>
              </a:p>
              <a:p>
                <a:pPr marL="457200" indent="-457200">
                  <a:buFont typeface="+mj-lt"/>
                  <a:buAutoNum type="alphaLcPeriod"/>
                </a:pPr>
                <a:r>
                  <a:rPr lang="en-US" sz="2000" dirty="0">
                    <a:latin typeface="Times New Roman" panose="02020603050405020304" pitchFamily="18" charset="0"/>
                    <a:cs typeface="Times New Roman" panose="02020603050405020304" pitchFamily="18" charset="0"/>
                  </a:rPr>
                  <a:t>Beam Induced background in the detector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=3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and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=10 </m:t>
                    </m:r>
                    <m:r>
                      <a:rPr lang="en-US" sz="2000" b="0" i="1" smtClean="0">
                        <a:latin typeface="Cambria Math" panose="02040503050406030204" pitchFamily="18" charset="0"/>
                        <a:cs typeface="Times New Roman" panose="02020603050405020304" pitchFamily="18" charset="0"/>
                      </a:rPr>
                      <m:t>𝑇𝑒𝑉</m:t>
                    </m:r>
                  </m:oMath>
                </a14:m>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(study of effects and optimization of detector at 3 TeV, study of detector at high energy) </a:t>
                </a:r>
              </a:p>
              <a:p>
                <a:pPr marL="457200" indent="-457200">
                  <a:buFont typeface="+mj-lt"/>
                  <a:buAutoNum type="alphaLcPeriod"/>
                </a:pPr>
                <a:r>
                  <a:rPr lang="en-US" sz="2000" dirty="0">
                    <a:latin typeface="Times New Roman" panose="02020603050405020304" pitchFamily="18" charset="0"/>
                    <a:cs typeface="Times New Roman" panose="02020603050405020304" pitchFamily="18" charset="0"/>
                  </a:rPr>
                  <a:t>Higgs studies </a:t>
                </a:r>
              </a:p>
              <a:p>
                <a:pPr lvl="1"/>
                <a:r>
                  <a:rPr lang="en-US" sz="20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=3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with BIB and projections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=10 </m:t>
                    </m:r>
                    <m:r>
                      <a:rPr lang="en-US" sz="2000" b="0" i="1" smtClean="0">
                        <a:latin typeface="Cambria Math" panose="02040503050406030204" pitchFamily="18" charset="0"/>
                        <a:cs typeface="Times New Roman" panose="02020603050405020304" pitchFamily="18" charset="0"/>
                      </a:rPr>
                      <m:t>𝑇𝑒𝑉</m:t>
                    </m:r>
                    <m:r>
                      <a:rPr lang="en-US" sz="2000" b="0" i="0"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BIB limitations and detector configuration )</a:t>
                </a:r>
              </a:p>
              <a:p>
                <a:pPr marL="457200" indent="-457200">
                  <a:buFont typeface="+mj-lt"/>
                  <a:buAutoNum type="alphaLcPeriod"/>
                </a:pPr>
                <a:r>
                  <a:rPr lang="en-US" sz="2000" dirty="0">
                    <a:latin typeface="Times New Roman" panose="02020603050405020304" pitchFamily="18" charset="0"/>
                    <a:cs typeface="Times New Roman" panose="02020603050405020304" pitchFamily="18" charset="0"/>
                  </a:rPr>
                  <a:t>Electroweak measurements </a:t>
                </a:r>
              </a:p>
              <a:p>
                <a:pPr lvl="1"/>
                <a:r>
                  <a:rPr lang="en-US" sz="2000" dirty="0">
                    <a:latin typeface="Times New Roman" panose="02020603050405020304" pitchFamily="18" charset="0"/>
                    <a:cs typeface="Times New Roman" panose="02020603050405020304" pitchFamily="18" charset="0"/>
                  </a:rPr>
                  <a:t>(top physics, di-bosons, ?,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=3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with BIB and projections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=10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BIB limitations and detector configuration)</a:t>
                </a:r>
              </a:p>
              <a:p>
                <a:pPr marL="457200" indent="-457200">
                  <a:buFont typeface="+mj-lt"/>
                  <a:buAutoNum type="alphaLcPeriod"/>
                </a:pPr>
                <a:r>
                  <a:rPr lang="en-US" sz="2000" dirty="0">
                    <a:latin typeface="Times New Roman" panose="02020603050405020304" pitchFamily="18" charset="0"/>
                    <a:cs typeface="Times New Roman" panose="02020603050405020304" pitchFamily="18" charset="0"/>
                  </a:rPr>
                  <a:t>Physics Beyond Standard Model </a:t>
                </a:r>
              </a:p>
              <a:p>
                <a:pPr lvl="1"/>
                <a:r>
                  <a:rPr lang="en-US" sz="2000" dirty="0">
                    <a:latin typeface="Times New Roman" panose="02020603050405020304" pitchFamily="18" charset="0"/>
                    <a:cs typeface="Times New Roman" panose="02020603050405020304" pitchFamily="18" charset="0"/>
                  </a:rPr>
                  <a:t>(few models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=3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with BIB and projections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=10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BIB limitations and detector configuration)</a:t>
                </a:r>
              </a:p>
              <a:p>
                <a:pPr marL="457200" indent="-457200">
                  <a:buFont typeface="+mj-lt"/>
                  <a:buAutoNum type="alphaLcPeriod"/>
                </a:pPr>
                <a:r>
                  <a:rPr lang="en-US" sz="2000" dirty="0">
                    <a:latin typeface="Times New Roman" panose="02020603050405020304" pitchFamily="18" charset="0"/>
                    <a:cs typeface="Times New Roman" panose="02020603050405020304" pitchFamily="18" charset="0"/>
                  </a:rPr>
                  <a:t>Study of Flavor Physics </a:t>
                </a:r>
              </a:p>
              <a:p>
                <a:pPr lvl="1"/>
                <a:r>
                  <a:rPr lang="en-US" sz="2000" dirty="0">
                    <a:latin typeface="Times New Roman" panose="02020603050405020304" pitchFamily="18" charset="0"/>
                    <a:cs typeface="Times New Roman" panose="02020603050405020304" pitchFamily="18" charset="0"/>
                  </a:rPr>
                  <a:t>(what b-physics is possible at MC? Study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=3 </m:t>
                    </m:r>
                    <m:r>
                      <a:rPr lang="en-US" sz="2000" b="0" i="1" smtClean="0">
                        <a:latin typeface="Cambria Math" panose="02040503050406030204" pitchFamily="18" charset="0"/>
                        <a:cs typeface="Times New Roman" panose="02020603050405020304" pitchFamily="18" charset="0"/>
                      </a:rPr>
                      <m:t>𝑇𝑒𝑉</m:t>
                    </m:r>
                    <m:r>
                      <a:rPr lang="en-US" sz="2000" b="0" i="0" smtClean="0">
                        <a:latin typeface="Cambria Math" panose="02040503050406030204" pitchFamily="18" charset="0"/>
                        <a:cs typeface="Times New Roman" panose="02020603050405020304" pitchFamily="18" charset="0"/>
                      </a:rPr>
                      <m:t> </m:t>
                    </m:r>
                  </m:oMath>
                </a14:m>
                <a:r>
                  <a:rPr lang="en-US" sz="2000" dirty="0">
                    <a:latin typeface="Times New Roman" panose="02020603050405020304" pitchFamily="18" charset="0"/>
                    <a:cs typeface="Times New Roman" panose="02020603050405020304" pitchFamily="18" charset="0"/>
                  </a:rPr>
                  <a:t>and projections at </a:t>
                </a:r>
                <a14:m>
                  <m:oMath xmlns:m="http://schemas.openxmlformats.org/officeDocument/2006/math">
                    <m:rad>
                      <m:radPr>
                        <m:degHide m:val="on"/>
                        <m:ctrlPr>
                          <a:rPr lang="en-US" sz="2000" i="1" smtClean="0">
                            <a:latin typeface="Cambria Math" panose="02040503050406030204" pitchFamily="18" charset="0"/>
                            <a:cs typeface="Times New Roman" panose="02020603050405020304" pitchFamily="18" charset="0"/>
                          </a:rPr>
                        </m:ctrlPr>
                      </m:radPr>
                      <m:deg/>
                      <m:e>
                        <m:r>
                          <a:rPr lang="en-US" sz="2000" b="0" i="1" smtClean="0">
                            <a:latin typeface="Cambria Math" panose="02040503050406030204" pitchFamily="18" charset="0"/>
                            <a:cs typeface="Times New Roman" panose="02020603050405020304" pitchFamily="18" charset="0"/>
                          </a:rPr>
                          <m:t>𝑠</m:t>
                        </m:r>
                      </m:e>
                    </m:rad>
                    <m:r>
                      <a:rPr lang="en-US" sz="2000" b="0" i="1" smtClean="0">
                        <a:latin typeface="Cambria Math" panose="02040503050406030204" pitchFamily="18" charset="0"/>
                        <a:cs typeface="Times New Roman" panose="02020603050405020304" pitchFamily="18" charset="0"/>
                      </a:rPr>
                      <m:t>=10 </m:t>
                    </m:r>
                    <m:r>
                      <a:rPr lang="en-US" sz="2000" b="0" i="1" smtClean="0">
                        <a:latin typeface="Cambria Math" panose="02040503050406030204" pitchFamily="18" charset="0"/>
                        <a:cs typeface="Times New Roman" panose="02020603050405020304" pitchFamily="18" charset="0"/>
                      </a:rPr>
                      <m:t>𝑇𝑒𝑉</m:t>
                    </m:r>
                  </m:oMath>
                </a14:m>
                <a:r>
                  <a:rPr lang="en-US" sz="2000" dirty="0">
                    <a:latin typeface="Times New Roman" panose="02020603050405020304" pitchFamily="18" charset="0"/>
                    <a:cs typeface="Times New Roman" panose="02020603050405020304" pitchFamily="18" charset="0"/>
                  </a:rPr>
                  <a:t> BIB limitations and detector configuration)</a:t>
                </a:r>
              </a:p>
            </p:txBody>
          </p:sp>
        </mc:Choice>
        <mc:Fallback xmlns="">
          <p:sp>
            <p:nvSpPr>
              <p:cNvPr id="2" name="TextBox 1">
                <a:extLst>
                  <a:ext uri="{FF2B5EF4-FFF2-40B4-BE49-F238E27FC236}">
                    <a16:creationId xmlns:a16="http://schemas.microsoft.com/office/drawing/2014/main" id="{47A5DFAB-8C1C-2D47-9359-87E8051D88B4}"/>
                  </a:ext>
                </a:extLst>
              </p:cNvPr>
              <p:cNvSpPr txBox="1">
                <a:spLocks noRot="1" noChangeAspect="1" noMove="1" noResize="1" noEditPoints="1" noAdjustHandles="1" noChangeArrowheads="1" noChangeShapeType="1" noTextEdit="1"/>
              </p:cNvSpPr>
              <p:nvPr/>
            </p:nvSpPr>
            <p:spPr>
              <a:xfrm>
                <a:off x="663742" y="814206"/>
                <a:ext cx="10461458" cy="5156540"/>
              </a:xfrm>
              <a:prstGeom prst="rect">
                <a:avLst/>
              </a:prstGeom>
              <a:blipFill>
                <a:blip r:embed="rId2"/>
                <a:stretch>
                  <a:fillRect l="-970" t="-985" b="-1232"/>
                </a:stretch>
              </a:blipFill>
            </p:spPr>
            <p:txBody>
              <a:bodyPr/>
              <a:lstStyle/>
              <a:p>
                <a:r>
                  <a:rPr lang="en-US">
                    <a:noFill/>
                  </a:rPr>
                  <a:t> </a:t>
                </a:r>
              </a:p>
            </p:txBody>
          </p:sp>
        </mc:Fallback>
      </mc:AlternateContent>
    </p:spTree>
    <p:extLst>
      <p:ext uri="{BB962C8B-B14F-4D97-AF65-F5344CB8AC3E}">
        <p14:creationId xmlns:p14="http://schemas.microsoft.com/office/powerpoint/2010/main" val="4266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WP3 – Proton Complex</a:t>
            </a:r>
            <a:endParaRPr lang="en-GB" dirty="0"/>
          </a:p>
        </p:txBody>
      </p:sp>
      <p:sp>
        <p:nvSpPr>
          <p:cNvPr id="3" name="Content Placeholder 2"/>
          <p:cNvSpPr>
            <a:spLocks noGrp="1"/>
          </p:cNvSpPr>
          <p:nvPr>
            <p:ph idx="1"/>
          </p:nvPr>
        </p:nvSpPr>
        <p:spPr/>
        <p:txBody>
          <a:bodyPr/>
          <a:lstStyle/>
          <a:p>
            <a:r>
              <a:rPr lang="en-US" dirty="0"/>
              <a:t>Based on LINAC4-SPL </a:t>
            </a:r>
          </a:p>
          <a:p>
            <a:r>
              <a:rPr lang="en-GB" dirty="0"/>
              <a:t>Study a concept for the key systems of the proton complex, and in particular the systems that combine the bunches from the proton beam pulses into single, high-charge bunches.</a:t>
            </a:r>
          </a:p>
          <a:p>
            <a:r>
              <a:rPr lang="en-US" dirty="0"/>
              <a:t>Design of a proton complex test facility in ESS? (for TECH proposal) </a:t>
            </a:r>
            <a:endParaRPr lang="en-GB" dirty="0"/>
          </a:p>
        </p:txBody>
      </p:sp>
    </p:spTree>
    <p:extLst>
      <p:ext uri="{BB962C8B-B14F-4D97-AF65-F5344CB8AC3E}">
        <p14:creationId xmlns:p14="http://schemas.microsoft.com/office/powerpoint/2010/main" val="2759936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47F2506E4E4646B744CDE35131544A" ma:contentTypeVersion="7" ma:contentTypeDescription="Create a new document." ma:contentTypeScope="" ma:versionID="5390b65de4487e45423ef570cfa59139">
  <xsd:schema xmlns:xsd="http://www.w3.org/2001/XMLSchema" xmlns:xs="http://www.w3.org/2001/XMLSchema" xmlns:p="http://schemas.microsoft.com/office/2006/metadata/properties" xmlns:ns3="1e110155-a173-47cd-b891-f412286ef773" xmlns:ns4="20570098-6542-45bc-852f-3993cdce27a5" targetNamespace="http://schemas.microsoft.com/office/2006/metadata/properties" ma:root="true" ma:fieldsID="65b400a8644647f54c64c4f7db95dd9a" ns3:_="" ns4:_="">
    <xsd:import namespace="1e110155-a173-47cd-b891-f412286ef773"/>
    <xsd:import namespace="20570098-6542-45bc-852f-3993cdce27a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10155-a173-47cd-b891-f412286ef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570098-6542-45bc-852f-3993cdce27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B45A38-F62C-4EC3-AB62-1F73459999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10155-a173-47cd-b891-f412286ef773"/>
    <ds:schemaRef ds:uri="20570098-6542-45bc-852f-3993cdce27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569822-98D9-4A2F-AB60-D8A498356453}">
  <ds:schemaRefs>
    <ds:schemaRef ds:uri="http://schemas.microsoft.com/sharepoint/v3/contenttype/forms"/>
  </ds:schemaRefs>
</ds:datastoreItem>
</file>

<file path=customXml/itemProps3.xml><?xml version="1.0" encoding="utf-8"?>
<ds:datastoreItem xmlns:ds="http://schemas.openxmlformats.org/officeDocument/2006/customXml" ds:itemID="{39D948A3-B900-4E9C-843E-74F5ACA84A73}">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1e110155-a173-47cd-b891-f412286ef773"/>
    <ds:schemaRef ds:uri="http://purl.org/dc/terms/"/>
    <ds:schemaRef ds:uri="20570098-6542-45bc-852f-3993cdce27a5"/>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408</TotalTime>
  <Words>1623</Words>
  <Application>Microsoft Macintosh PowerPoint</Application>
  <PresentationFormat>Widescreen</PresentationFormat>
  <Paragraphs>234</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HORIZON-INFRA-2022-DEV-01-01</vt:lpstr>
      <vt:lpstr>Italy</vt:lpstr>
      <vt:lpstr>PowerPoint Presentation</vt:lpstr>
      <vt:lpstr>Main goals for WPs</vt:lpstr>
      <vt:lpstr>WP 1 – Management &amp; test Programme</vt:lpstr>
      <vt:lpstr>WP2 – Physics &amp; Detectors </vt:lpstr>
      <vt:lpstr>PowerPoint Presentation</vt:lpstr>
      <vt:lpstr>PowerPoint Presentation</vt:lpstr>
      <vt:lpstr>WP3 – Proton Complex</vt:lpstr>
      <vt:lpstr>WP4 – Muon Production and cooling </vt:lpstr>
      <vt:lpstr>WP4 – Muon Production and cooling </vt:lpstr>
      <vt:lpstr>WP5 – Radio Frequency</vt:lpstr>
      <vt:lpstr>WP6 – Magnets - Solenoids</vt:lpstr>
      <vt:lpstr>WP6 – Magnets – Fast Ramping magnets</vt:lpstr>
      <vt:lpstr>WP6 – Magnets – Collider rings magnets</vt:lpstr>
      <vt:lpstr>WP7 – Cooling Cell test module</vt:lpstr>
      <vt:lpstr>WP8 – High-Energy</vt:lpstr>
      <vt:lpstr>extras</vt:lpstr>
      <vt:lpstr>HORIZON-INFRA-2022-TECH-01-01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HORIZON-INFRA-2022-TECH-01-01</dc:title>
  <dc:creator>Roberto Losito</dc:creator>
  <cp:lastModifiedBy>Nadia Pastrone</cp:lastModifiedBy>
  <cp:revision>96</cp:revision>
  <dcterms:created xsi:type="dcterms:W3CDTF">2021-11-25T07:39:09Z</dcterms:created>
  <dcterms:modified xsi:type="dcterms:W3CDTF">2022-01-10T10:59:49Z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0x0101003947F2506E4E4646B744CDE35131544A</vt:lpwstr>
  </property>
</Properties>
</file>