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67" r:id="rId9"/>
    <p:sldId id="265" r:id="rId10"/>
    <p:sldId id="266" r:id="rId11"/>
  </p:sldIdLst>
  <p:sldSz cx="12192000" cy="6858000"/>
  <p:notesSz cx="6858000" cy="9144000"/>
  <p:defaultTextStyle>
    <a:defPPr>
      <a:defRPr lang="en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92"/>
    <p:restoredTop sz="94694"/>
  </p:normalViewPr>
  <p:slideViewPr>
    <p:cSldViewPr snapToGrid="0">
      <p:cViewPr varScale="1">
        <p:scale>
          <a:sx n="117" d="100"/>
          <a:sy n="117" d="100"/>
        </p:scale>
        <p:origin x="95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A2924-2433-F89E-4878-86FFB57422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6C6882-DB8A-6520-A66B-9B3D3ACA68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ABE37-01F4-F2C2-560A-D8AB9CEB5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4866A5-0930-1C87-DA2F-39429A2BD3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A8720-4B1A-E9D1-F11F-2C04D1C8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894457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731E3-7D4A-AF55-9FC1-4591C47BC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0B2368-4784-F6EE-D275-4FAFDC4A3B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996CE-BE95-915A-279A-883FF7BC1F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F9EF6A-F58B-5F1F-B4B5-48104CC4D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66A4A8-8F04-EC04-27BD-07CC0BBCE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366217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8A013F-3247-DEB9-A76C-91151C04FB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C9C018-218D-58D4-5A25-BF64CB0BB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C3C09A-B2E8-2892-BEAF-24D3F80EE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D0D712-408E-3BD6-667C-9685D24BF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EFDD3-3DFF-F45F-48F9-30C3C2F53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03072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73E503-0C6E-317D-79FE-B477EFAC9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8A149C-9E42-7490-E829-BF72726B8C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4C1DE-167C-0534-AA96-59901FBF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3B9EC-B6CA-053C-E099-520971827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49047D-1CC9-ACA5-FB2F-6994D5026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811199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3F361D-9DC1-5FFD-47D9-272299BA07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743D2-CA3F-6C97-1360-C6737C1B66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BC69FA-2F83-4D4D-F990-F38F869E3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B4860-8F7A-BEDF-10AC-31770D7D0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EA9133-CE3D-80A2-0B98-20D4A21EB1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9293065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12D5F3-5912-4C76-F6C3-97F4B78403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37237-F196-CE20-525C-0D40368377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E56C51-15BC-0FA4-996F-6CF1CC3598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5A8AF2-DBA0-166F-1AB0-A398054DC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49B13-74D1-A8C2-9D28-2D00783563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DF839D-398A-D5A1-42A4-D0AE4A890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15782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0AC637-B3B2-4B76-7BD3-9E6D90E73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D97D5C-B8C3-D4F4-9E81-A37BB92C87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502E77-1D82-B470-B73A-03ECC0EA1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0B4196-0E40-9B38-E414-2F305EB2A0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F0677C0-9F6C-3EDB-38D3-B46836EDEE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9205DE-3665-5BB3-7DB3-5EA18B007F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2FC61C-88BE-CED2-15F4-4368FF180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293DB6-A280-DE58-7E7D-20DAD06F1F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537202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B7FC33-C1F8-A769-0B3E-0FB347694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F5051AC-7D09-340B-7FE7-8DA7E3708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42A6BE-EBA6-4605-E944-AB377F96B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E88C69-4345-BF66-4469-6F9A58E6A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2828913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57808B-A9B2-36C3-EE37-9DC86705D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84D6B2-A2CB-A0A2-30E3-85B678F5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752F7B-9FC5-8692-DE2D-32647F23C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314642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32B44-6C62-9FCB-B14A-ECBC7399FB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3155EB-DA8D-B4B1-3B96-554D55C21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1249E-2958-97AE-0445-426D96AE63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75565B-5852-06D5-DBB6-264BD7ADA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BD7B2D-29D5-100A-8BD2-3EE8EE54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57E4D4-6570-8D59-D103-8A7A5FB03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70902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C66D04-9299-D275-2638-C450D063C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E209E-DADE-0028-7CCA-7FE1900449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AF310B-7201-CCFC-EDF1-71F291DBB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598028-801A-188C-723A-D99122D721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0A24C0-E3FC-57D5-03CC-0AC88711E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CA6A05-DCA6-4BC9-2324-D658441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526420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88D72-2388-DE2E-ED01-B825E8C7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034AC-6B54-AF21-66F5-BDA93D2B38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I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93A330-2731-9533-543C-2944373321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67064-B62D-EB46-A2B2-8245D4097C9D}" type="datetimeFigureOut">
              <a:rPr lang="en-IT" smtClean="0"/>
              <a:t>07/09/2022</a:t>
            </a:fld>
            <a:endParaRPr lang="en-I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523658-76A7-FDE0-008B-F3F946E8C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B8713-4A93-3531-0049-36DC329FD4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B5CF47-12CF-5E4F-A5D6-FC3E4A7AFABA}" type="slidenum">
              <a:rPr lang="en-IT" smtClean="0"/>
              <a:t>‹#›</a:t>
            </a:fld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828186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B50A0B-98C8-C2FC-B378-95C80FE996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T" dirty="0"/>
              <a:t>About the response of FOOT calorimeter to different ions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34E3658-7862-F582-9E61-B0CE4CA4328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  <p:pic>
        <p:nvPicPr>
          <p:cNvPr id="4" name="Picture 3" descr="FOOT_logo.gif">
            <a:extLst>
              <a:ext uri="{FF2B5EF4-FFF2-40B4-BE49-F238E27FC236}">
                <a16:creationId xmlns:a16="http://schemas.microsoft.com/office/drawing/2014/main" id="{5E5086CE-79CC-39B5-6587-F897FC50A0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01687" y="54423"/>
            <a:ext cx="1026369" cy="1026477"/>
          </a:xfrm>
          <a:prstGeom prst="rect">
            <a:avLst/>
          </a:prstGeom>
          <a:solidFill>
            <a:schemeClr val="bg1"/>
          </a:solidFill>
        </p:spPr>
      </p:pic>
      <p:pic>
        <p:nvPicPr>
          <p:cNvPr id="5" name="Picture 4" descr="LOGO INFN NEWS sito">
            <a:extLst>
              <a:ext uri="{FF2B5EF4-FFF2-40B4-BE49-F238E27FC236}">
                <a16:creationId xmlns:a16="http://schemas.microsoft.com/office/drawing/2014/main" id="{F641AA93-0F1A-6948-C8CF-C8C1C985AA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944" y="152116"/>
            <a:ext cx="1674186" cy="928784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2677548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029A20-A764-0868-1C18-1412ADA056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Simplified analytical expression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1E5696-25C5-D026-9ACA-B79F313424D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IT" dirty="0"/>
                  <a:t>For a (Z,A) ion with kinetic energy/nucleon E, neglecting logarithmic term, shell corrections, etc.: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T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𝑑𝐸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~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+2 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en-IT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1E5696-25C5-D026-9ACA-B79F313424D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86" t="-2326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5FF1C30-BA1B-DAE8-A191-961A54EAD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849271"/>
              </p:ext>
            </p:extLst>
          </p:nvPr>
        </p:nvGraphicFramePr>
        <p:xfrm>
          <a:off x="2448234" y="3630454"/>
          <a:ext cx="6416368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39568">
                  <a:extLst>
                    <a:ext uri="{9D8B030D-6E8A-4147-A177-3AD203B41FA5}">
                      <a16:colId xmlns:a16="http://schemas.microsoft.com/office/drawing/2014/main" val="4114369283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365759022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928147519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12108836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T" dirty="0"/>
                        <a:t> GeV/cm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Silicon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Scintillator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64962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baseline="0" dirty="0"/>
                        <a:t>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1.637 10</a:t>
                      </a:r>
                      <a:r>
                        <a:rPr lang="en-IT" baseline="30000" dirty="0"/>
                        <a:t>-6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0.00271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0.00146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850378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B756BE-A68B-D460-F92F-0E763BFA5BFB}"/>
                  </a:ext>
                </a:extLst>
              </p:cNvPr>
              <p:cNvSpPr txBox="1"/>
              <p:nvPr/>
            </p:nvSpPr>
            <p:spPr>
              <a:xfrm>
                <a:off x="978310" y="4854722"/>
                <a:ext cx="10235380" cy="8396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@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𝐶𝑎𝑙𝑜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𝐸</m:t>
                      </m:r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 −(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𝐴𝑖𝑟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𝐴𝑖𝑟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𝑆𝑐𝑖𝑛𝑡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𝑆𝑐𝑖𝑛𝑡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l-GR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Δ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𝑆𝑖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0432FF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𝑍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432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+2 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400" b="0" i="1" smtClean="0">
                              <a:solidFill>
                                <a:srgbClr val="0432FF"/>
                              </a:solidFill>
                              <a:latin typeface="Cambria Math" panose="02040503050406030204" pitchFamily="18" charset="0"/>
                            </a:rPr>
                            <m:t>𝐸</m:t>
                          </m:r>
                        </m:den>
                      </m:f>
                    </m:oMath>
                  </m:oMathPara>
                </a14:m>
                <a:endParaRPr lang="en-IT" sz="2400" dirty="0">
                  <a:solidFill>
                    <a:srgbClr val="0432FF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AB756BE-A68B-D460-F92F-0E763BFA5B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8310" y="4854722"/>
                <a:ext cx="10235380" cy="839653"/>
              </a:xfrm>
              <a:prstGeom prst="rect">
                <a:avLst/>
              </a:prstGeom>
              <a:blipFill>
                <a:blip r:embed="rId3"/>
                <a:stretch>
                  <a:fillRect b="-19403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3B098FF-1F70-89BE-83F5-34BBBA7F222E}"/>
                  </a:ext>
                </a:extLst>
              </p:cNvPr>
              <p:cNvSpPr txBox="1"/>
              <p:nvPr/>
            </p:nvSpPr>
            <p:spPr>
              <a:xfrm>
                <a:off x="2222090" y="5864259"/>
                <a:ext cx="6096000" cy="3693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Δ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𝑡h𝑖𝑐𝑘𝑛𝑒𝑠𝑠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𝑜𝑓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𝑚𝑎𝑡𝑒𝑟𝑖𝑎𝑙</m:t>
                      </m:r>
                    </m:oMath>
                  </m:oMathPara>
                </a14:m>
                <a:endParaRPr lang="en-I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3B098FF-1F70-89BE-83F5-34BBBA7F2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2090" y="5864259"/>
                <a:ext cx="6096000" cy="369332"/>
              </a:xfrm>
              <a:prstGeom prst="rect">
                <a:avLst/>
              </a:prstGeom>
              <a:blipFill>
                <a:blip r:embed="rId4"/>
                <a:stretch>
                  <a:fillRect b="-12903"/>
                </a:stretch>
              </a:blipFill>
            </p:spPr>
            <p:txBody>
              <a:bodyPr/>
              <a:lstStyle/>
              <a:p>
                <a:r>
                  <a:rPr lang="en-I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>
            <a:extLst>
              <a:ext uri="{FF2B5EF4-FFF2-40B4-BE49-F238E27FC236}">
                <a16:creationId xmlns:a16="http://schemas.microsoft.com/office/drawing/2014/main" id="{A13BC54F-6842-1A12-8C8B-8A1DA8A0E58E}"/>
              </a:ext>
            </a:extLst>
          </p:cNvPr>
          <p:cNvSpPr txBox="1"/>
          <p:nvPr/>
        </p:nvSpPr>
        <p:spPr>
          <a:xfrm>
            <a:off x="9059567" y="3761508"/>
            <a:ext cx="28301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k is </a:t>
            </a:r>
            <a:r>
              <a:rPr lang="en-IT" dirty="0"/>
              <a:t>~Z,E independent in most of useful </a:t>
            </a:r>
            <a:r>
              <a:rPr lang="en-IT" dirty="0">
                <a:latin typeface="Symbol" pitchFamily="2" charset="2"/>
              </a:rPr>
              <a:t>b</a:t>
            </a:r>
            <a:r>
              <a:rPr lang="en-IT" dirty="0"/>
              <a:t> range accessed by FOOT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AD72D4-AADE-D13F-91AB-E0A8FC970480}"/>
              </a:ext>
            </a:extLst>
          </p:cNvPr>
          <p:cNvSpPr txBox="1"/>
          <p:nvPr/>
        </p:nvSpPr>
        <p:spPr>
          <a:xfrm>
            <a:off x="7924280" y="2778534"/>
            <a:ext cx="41117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</a:t>
            </a:r>
            <a:r>
              <a:rPr lang="en-IT" dirty="0"/>
              <a:t>: nucleon mass; E</a:t>
            </a:r>
            <a:r>
              <a:rPr lang="en-IT" baseline="30000" dirty="0"/>
              <a:t>kin</a:t>
            </a:r>
            <a:r>
              <a:rPr lang="en-IT" baseline="-25000" dirty="0"/>
              <a:t>tot</a:t>
            </a:r>
            <a:r>
              <a:rPr lang="en-IT" dirty="0"/>
              <a:t> = A E; M</a:t>
            </a:r>
            <a:r>
              <a:rPr lang="en-IT" baseline="-25000" dirty="0"/>
              <a:t>tot</a:t>
            </a:r>
            <a:r>
              <a:rPr lang="en-IT" dirty="0"/>
              <a:t> = A m </a:t>
            </a:r>
          </a:p>
        </p:txBody>
      </p:sp>
    </p:spTree>
    <p:extLst>
      <p:ext uri="{BB962C8B-B14F-4D97-AF65-F5344CB8AC3E}">
        <p14:creationId xmlns:p14="http://schemas.microsoft.com/office/powerpoint/2010/main" val="11114401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393C5-BD13-307E-5BF4-4600D2D224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What is expected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D191FA-2EE8-26C5-C8FC-1A057F2486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4556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IT" dirty="0"/>
              <a:t>Calorimeter response should be proportional to the </a:t>
            </a:r>
            <a:r>
              <a:rPr lang="en-IT" u="sng" dirty="0"/>
              <a:t>total</a:t>
            </a:r>
            <a:r>
              <a:rPr lang="en-IT" dirty="0"/>
              <a:t> kinetic energy</a:t>
            </a:r>
          </a:p>
          <a:p>
            <a:r>
              <a:rPr lang="en-IT" dirty="0"/>
              <a:t>For the </a:t>
            </a:r>
            <a:r>
              <a:rPr lang="en-IT" u="sng" dirty="0"/>
              <a:t>same degree of containment</a:t>
            </a:r>
            <a:r>
              <a:rPr lang="en-IT" dirty="0"/>
              <a:t>, two ions with </a:t>
            </a:r>
            <a:r>
              <a:rPr lang="en-IT" u="sng" dirty="0"/>
              <a:t>different Z</a:t>
            </a:r>
            <a:r>
              <a:rPr lang="en-IT" dirty="0"/>
              <a:t>, but with the </a:t>
            </a:r>
            <a:r>
              <a:rPr lang="en-IT" u="sng" dirty="0"/>
              <a:t>same total kinetic energy</a:t>
            </a:r>
            <a:r>
              <a:rPr lang="en-IT" dirty="0"/>
              <a:t>, should release the </a:t>
            </a:r>
            <a:r>
              <a:rPr lang="en-IT" u="sng" dirty="0"/>
              <a:t>same amount of energy in the crystals</a:t>
            </a:r>
            <a:r>
              <a:rPr lang="en-IT" dirty="0"/>
              <a:t>, modulus some corrections due to possible differences in the fraction of “invisible” energy (Q-values of nuclear reactions: very small correction usually)</a:t>
            </a:r>
          </a:p>
          <a:p>
            <a:r>
              <a:rPr lang="en-IT" dirty="0"/>
              <a:t>Further differences in measured energy might depend on other effects (for example: Birk’s law due to different quenching, etc.)</a:t>
            </a:r>
          </a:p>
          <a:p>
            <a:r>
              <a:rPr lang="en-IT" dirty="0">
                <a:solidFill>
                  <a:srgbClr val="0432FF"/>
                </a:solidFill>
              </a:rPr>
              <a:t>Are the instrumental effects enough to explain the observed dependence on Z?</a:t>
            </a:r>
          </a:p>
        </p:txBody>
      </p:sp>
    </p:spTree>
    <p:extLst>
      <p:ext uri="{BB962C8B-B14F-4D97-AF65-F5344CB8AC3E}">
        <p14:creationId xmlns:p14="http://schemas.microsoft.com/office/powerpoint/2010/main" val="3007862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80E05-445E-CF62-0776-3432435EE0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From the HIT results: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C96808A-A4F5-F21D-E451-B92896AFA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3741" y="1730493"/>
            <a:ext cx="4741438" cy="32781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7612C57-80A0-4B7A-0A6D-9DBE91812C0C}"/>
              </a:ext>
            </a:extLst>
          </p:cNvPr>
          <p:cNvSpPr txBox="1"/>
          <p:nvPr/>
        </p:nvSpPr>
        <p:spPr>
          <a:xfrm>
            <a:off x="3786750" y="4969098"/>
            <a:ext cx="12362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latin typeface="Frutiger 55 Roman" panose="020B0500000000000000" pitchFamily="34" charset="0"/>
              </a:rPr>
              <a:t>E (MeV/u)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A3A57B-14BC-8E5D-12C6-EA6530EDC8D3}"/>
              </a:ext>
            </a:extLst>
          </p:cNvPr>
          <p:cNvSpPr txBox="1"/>
          <p:nvPr/>
        </p:nvSpPr>
        <p:spPr>
          <a:xfrm rot="16200000">
            <a:off x="16870" y="2146467"/>
            <a:ext cx="8643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latin typeface="Frutiger 55 Roman" panose="020B0500000000000000" pitchFamily="34" charset="0"/>
              </a:rPr>
              <a:t>ADC/u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9C8571-FAA5-10F5-E32C-6B317B71A88D}"/>
              </a:ext>
            </a:extLst>
          </p:cNvPr>
          <p:cNvSpPr txBox="1"/>
          <p:nvPr/>
        </p:nvSpPr>
        <p:spPr>
          <a:xfrm>
            <a:off x="2563875" y="3979733"/>
            <a:ext cx="2733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ADC(E) = ax</a:t>
            </a:r>
            <a:r>
              <a:rPr lang="en-IT" baseline="30000" dirty="0"/>
              <a:t>2</a:t>
            </a:r>
            <a:r>
              <a:rPr lang="en-IT" dirty="0"/>
              <a:t> / (1 + bx + cx</a:t>
            </a:r>
            <a:r>
              <a:rPr lang="en-IT" baseline="30000" dirty="0"/>
              <a:t>2</a:t>
            </a:r>
            <a:r>
              <a:rPr lang="en-IT" dirty="0"/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A76F5A1-3884-5FE0-7FFF-95A7C64FFE69}"/>
              </a:ext>
            </a:extLst>
          </p:cNvPr>
          <p:cNvSpPr txBox="1"/>
          <p:nvPr/>
        </p:nvSpPr>
        <p:spPr>
          <a:xfrm>
            <a:off x="5562600" y="748516"/>
            <a:ext cx="6485759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Let’s take </a:t>
            </a:r>
            <a:r>
              <a:rPr lang="en-IT" baseline="30000" dirty="0"/>
              <a:t>12</a:t>
            </a:r>
            <a:r>
              <a:rPr lang="en-IT" dirty="0"/>
              <a:t>C and </a:t>
            </a:r>
            <a:r>
              <a:rPr lang="en-IT" baseline="30000" dirty="0"/>
              <a:t>16</a:t>
            </a:r>
            <a:r>
              <a:rPr lang="en-IT" dirty="0"/>
              <a:t>O @100 MeV/u </a:t>
            </a:r>
          </a:p>
          <a:p>
            <a:r>
              <a:rPr lang="en-IT" dirty="0"/>
              <a:t>(same </a:t>
            </a:r>
            <a:r>
              <a:rPr lang="en-IT" dirty="0">
                <a:latin typeface="Symbol" pitchFamily="2" charset="2"/>
              </a:rPr>
              <a:t> b </a:t>
            </a:r>
            <a:r>
              <a:rPr lang="en-IT" dirty="0"/>
              <a:t> of ions)</a:t>
            </a:r>
          </a:p>
          <a:p>
            <a:endParaRPr lang="en-GB" dirty="0"/>
          </a:p>
          <a:p>
            <a:r>
              <a:rPr lang="en-GB" dirty="0"/>
              <a:t>U</a:t>
            </a:r>
            <a:r>
              <a:rPr lang="en-IT" dirty="0"/>
              <a:t>sing the fit shown at Phys. Meeting of July 27:</a:t>
            </a:r>
          </a:p>
          <a:p>
            <a:r>
              <a:rPr lang="en-IT" dirty="0"/>
              <a:t>Q/u(</a:t>
            </a:r>
            <a:r>
              <a:rPr lang="en-IT" baseline="30000" dirty="0"/>
              <a:t>12</a:t>
            </a:r>
            <a:r>
              <a:rPr lang="en-IT" dirty="0"/>
              <a:t>C) = 50.7; Q/u(</a:t>
            </a:r>
            <a:r>
              <a:rPr lang="en-IT" baseline="30000" dirty="0"/>
              <a:t>16</a:t>
            </a:r>
            <a:r>
              <a:rPr lang="en-IT" dirty="0"/>
              <a:t>O) = 46.3</a:t>
            </a:r>
          </a:p>
          <a:p>
            <a:endParaRPr lang="en-IT" dirty="0"/>
          </a:p>
          <a:p>
            <a:r>
              <a:rPr lang="en-IT" dirty="0"/>
              <a:t>Q(</a:t>
            </a:r>
            <a:r>
              <a:rPr lang="en-IT" baseline="30000" dirty="0"/>
              <a:t>12</a:t>
            </a:r>
            <a:r>
              <a:rPr lang="en-IT" dirty="0"/>
              <a:t>C) = 607.95; Q(</a:t>
            </a:r>
            <a:r>
              <a:rPr lang="en-IT" baseline="30000" dirty="0"/>
              <a:t>16</a:t>
            </a:r>
            <a:r>
              <a:rPr lang="en-IT" dirty="0"/>
              <a:t>O) = 740.18 </a:t>
            </a:r>
          </a:p>
          <a:p>
            <a:r>
              <a:rPr lang="en-IT" dirty="0">
                <a:solidFill>
                  <a:srgbClr val="FF0000"/>
                </a:solidFill>
              </a:rPr>
              <a:t>Q(</a:t>
            </a:r>
            <a:r>
              <a:rPr lang="en-IT" baseline="30000" dirty="0">
                <a:solidFill>
                  <a:srgbClr val="FF0000"/>
                </a:solidFill>
              </a:rPr>
              <a:t>16</a:t>
            </a:r>
            <a:r>
              <a:rPr lang="en-IT" dirty="0">
                <a:solidFill>
                  <a:srgbClr val="FF0000"/>
                </a:solidFill>
              </a:rPr>
              <a:t>0)/Q(</a:t>
            </a:r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C) ~ 1.22 </a:t>
            </a:r>
          </a:p>
          <a:p>
            <a:endParaRPr lang="en-IT" dirty="0"/>
          </a:p>
          <a:p>
            <a:r>
              <a:rPr lang="en-IT" dirty="0"/>
              <a:t>But they have different total kinetic energy:</a:t>
            </a:r>
          </a:p>
          <a:p>
            <a:r>
              <a:rPr lang="en-IT" dirty="0"/>
              <a:t>E</a:t>
            </a:r>
            <a:r>
              <a:rPr lang="en-IT" baseline="-25000" dirty="0"/>
              <a:t>tot</a:t>
            </a:r>
            <a:r>
              <a:rPr lang="en-IT" dirty="0"/>
              <a:t>(</a:t>
            </a:r>
            <a:r>
              <a:rPr lang="en-IT" baseline="30000" dirty="0"/>
              <a:t>12</a:t>
            </a:r>
            <a:r>
              <a:rPr lang="en-IT" dirty="0"/>
              <a:t>C) ~ 1200 MeV</a:t>
            </a:r>
          </a:p>
          <a:p>
            <a:r>
              <a:rPr lang="en-IT" dirty="0"/>
              <a:t>E</a:t>
            </a:r>
            <a:r>
              <a:rPr lang="en-IT" baseline="-25000" dirty="0"/>
              <a:t>tot</a:t>
            </a:r>
            <a:r>
              <a:rPr lang="en-IT" dirty="0"/>
              <a:t>(</a:t>
            </a:r>
            <a:r>
              <a:rPr lang="en-IT" baseline="30000" dirty="0"/>
              <a:t>16</a:t>
            </a:r>
            <a:r>
              <a:rPr lang="en-IT" dirty="0"/>
              <a:t>O) ~ 1600 MeV </a:t>
            </a:r>
          </a:p>
          <a:p>
            <a:r>
              <a:rPr lang="en-GB" dirty="0"/>
              <a:t>A</a:t>
            </a:r>
            <a:r>
              <a:rPr lang="en-IT" dirty="0"/>
              <a:t>nd the ratio should be </a:t>
            </a:r>
            <a:r>
              <a:rPr lang="en-IT" dirty="0">
                <a:solidFill>
                  <a:srgbClr val="FF0000"/>
                </a:solidFill>
              </a:rPr>
              <a:t>E</a:t>
            </a:r>
            <a:r>
              <a:rPr lang="en-IT" baseline="-25000" dirty="0">
                <a:solidFill>
                  <a:srgbClr val="FF0000"/>
                </a:solidFill>
              </a:rPr>
              <a:t>tot</a:t>
            </a:r>
            <a:r>
              <a:rPr lang="en-IT" dirty="0">
                <a:solidFill>
                  <a:srgbClr val="FF0000"/>
                </a:solidFill>
              </a:rPr>
              <a:t>(</a:t>
            </a:r>
            <a:r>
              <a:rPr lang="en-IT" baseline="30000" dirty="0">
                <a:solidFill>
                  <a:srgbClr val="FF0000"/>
                </a:solidFill>
              </a:rPr>
              <a:t>16</a:t>
            </a:r>
            <a:r>
              <a:rPr lang="en-IT" dirty="0">
                <a:solidFill>
                  <a:srgbClr val="FF0000"/>
                </a:solidFill>
              </a:rPr>
              <a:t>0)/ E</a:t>
            </a:r>
            <a:r>
              <a:rPr lang="en-IT" baseline="-25000" dirty="0">
                <a:solidFill>
                  <a:srgbClr val="FF0000"/>
                </a:solidFill>
              </a:rPr>
              <a:t>tot</a:t>
            </a:r>
            <a:r>
              <a:rPr lang="en-IT" dirty="0">
                <a:solidFill>
                  <a:srgbClr val="FF0000"/>
                </a:solidFill>
              </a:rPr>
              <a:t>(</a:t>
            </a:r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C) ~ 1.33</a:t>
            </a:r>
          </a:p>
          <a:p>
            <a:r>
              <a:rPr lang="en-IT" dirty="0"/>
              <a:t>→ </a:t>
            </a:r>
            <a:r>
              <a:rPr lang="en-IT" baseline="30000" dirty="0"/>
              <a:t>16</a:t>
            </a:r>
            <a:r>
              <a:rPr lang="en-IT" dirty="0"/>
              <a:t>O is losing something with respect to </a:t>
            </a:r>
            <a:r>
              <a:rPr lang="en-IT" baseline="30000" dirty="0"/>
              <a:t>12</a:t>
            </a:r>
            <a:r>
              <a:rPr lang="en-IT" dirty="0"/>
              <a:t>C</a:t>
            </a:r>
          </a:p>
          <a:p>
            <a:endParaRPr lang="en-IT" dirty="0"/>
          </a:p>
          <a:p>
            <a:r>
              <a:rPr lang="en-IT" i="1" dirty="0">
                <a:solidFill>
                  <a:srgbClr val="7030A0"/>
                </a:solidFill>
              </a:rPr>
              <a:t>Notice that from the point of view of containment, </a:t>
            </a:r>
            <a:r>
              <a:rPr lang="en-IT" i="1" baseline="30000" dirty="0">
                <a:solidFill>
                  <a:srgbClr val="7030A0"/>
                </a:solidFill>
              </a:rPr>
              <a:t>16</a:t>
            </a:r>
            <a:r>
              <a:rPr lang="en-IT" i="1" dirty="0">
                <a:solidFill>
                  <a:srgbClr val="7030A0"/>
                </a:solidFill>
              </a:rPr>
              <a:t>O should be better than </a:t>
            </a:r>
            <a:r>
              <a:rPr lang="en-IT" i="1" baseline="30000" dirty="0">
                <a:solidFill>
                  <a:srgbClr val="7030A0"/>
                </a:solidFill>
              </a:rPr>
              <a:t>12</a:t>
            </a:r>
            <a:r>
              <a:rPr lang="en-IT" i="1" dirty="0">
                <a:solidFill>
                  <a:srgbClr val="7030A0"/>
                </a:solidFill>
              </a:rPr>
              <a:t>C (for equal</a:t>
            </a:r>
            <a:r>
              <a:rPr lang="en-IT" i="1" dirty="0">
                <a:solidFill>
                  <a:srgbClr val="7030A0"/>
                </a:solidFill>
                <a:latin typeface="Symbol" pitchFamily="2" charset="2"/>
              </a:rPr>
              <a:t> b </a:t>
            </a:r>
            <a:r>
              <a:rPr lang="en-IT" i="1" dirty="0">
                <a:solidFill>
                  <a:srgbClr val="7030A0"/>
                </a:solidFill>
              </a:rPr>
              <a:t>the lower the mass the longer is the range) </a:t>
            </a:r>
          </a:p>
        </p:txBody>
      </p:sp>
      <p:sp>
        <p:nvSpPr>
          <p:cNvPr id="3" name="Down Arrow 2">
            <a:extLst>
              <a:ext uri="{FF2B5EF4-FFF2-40B4-BE49-F238E27FC236}">
                <a16:creationId xmlns:a16="http://schemas.microsoft.com/office/drawing/2014/main" id="{85EB7E32-CC82-BE50-2AA2-DA9AF63201DA}"/>
              </a:ext>
            </a:extLst>
          </p:cNvPr>
          <p:cNvSpPr/>
          <p:nvPr/>
        </p:nvSpPr>
        <p:spPr>
          <a:xfrm>
            <a:off x="8520545" y="2219498"/>
            <a:ext cx="141317" cy="25769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FAB8BA-B660-0009-D573-3703F00156AC}"/>
              </a:ext>
            </a:extLst>
          </p:cNvPr>
          <p:cNvSpPr txBox="1"/>
          <p:nvPr/>
        </p:nvSpPr>
        <p:spPr>
          <a:xfrm>
            <a:off x="143641" y="5628675"/>
            <a:ext cx="1051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/>
              <a:t>Opposite exercise: </a:t>
            </a:r>
            <a:r>
              <a:rPr lang="en-IT" u="sng" dirty="0"/>
              <a:t>take the same total kinetic energy</a:t>
            </a:r>
          </a:p>
          <a:p>
            <a:r>
              <a:rPr lang="en-IT" dirty="0"/>
              <a:t>For E</a:t>
            </a:r>
            <a:r>
              <a:rPr lang="en-IT" baseline="-25000" dirty="0"/>
              <a:t>tot  </a:t>
            </a:r>
            <a:r>
              <a:rPr lang="en-IT" dirty="0"/>
              <a:t>~1600 MeV calibration results yield</a:t>
            </a:r>
          </a:p>
          <a:p>
            <a:r>
              <a:rPr lang="en-IT" dirty="0"/>
              <a:t>Q(</a:t>
            </a:r>
            <a:r>
              <a:rPr lang="en-IT" baseline="30000" dirty="0"/>
              <a:t>12</a:t>
            </a:r>
            <a:r>
              <a:rPr lang="en-IT" dirty="0"/>
              <a:t>C) = 884.6; Q(</a:t>
            </a:r>
            <a:r>
              <a:rPr lang="en-IT" baseline="30000" dirty="0"/>
              <a:t>16</a:t>
            </a:r>
            <a:r>
              <a:rPr lang="en-IT" dirty="0"/>
              <a:t>O) = 740.1 → </a:t>
            </a:r>
            <a:r>
              <a:rPr lang="en-IT" dirty="0">
                <a:solidFill>
                  <a:srgbClr val="FF0000"/>
                </a:solidFill>
              </a:rPr>
              <a:t>Q(</a:t>
            </a:r>
            <a:r>
              <a:rPr lang="en-IT" baseline="30000" dirty="0">
                <a:solidFill>
                  <a:srgbClr val="FF0000"/>
                </a:solidFill>
              </a:rPr>
              <a:t>16</a:t>
            </a:r>
            <a:r>
              <a:rPr lang="en-IT" dirty="0">
                <a:solidFill>
                  <a:srgbClr val="FF0000"/>
                </a:solidFill>
              </a:rPr>
              <a:t>0)/Q(</a:t>
            </a:r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C) ~ 0.84 instead of 1</a:t>
            </a: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133768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BA93E-2E72-075F-9774-3FD5FFD5C6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MC Exercise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45E3D-B208-F694-0554-D4F46FC84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Simplified simulation of crystal calibration:</a:t>
            </a:r>
          </a:p>
          <a:p>
            <a:pPr lvl="1"/>
            <a:r>
              <a:rPr lang="en-GB" dirty="0"/>
              <a:t>1 C</a:t>
            </a:r>
            <a:r>
              <a:rPr lang="en-IT" dirty="0"/>
              <a:t>rystal module at 1 m from nozzle</a:t>
            </a:r>
          </a:p>
          <a:p>
            <a:pPr lvl="1"/>
            <a:r>
              <a:rPr lang="en-IT" dirty="0"/>
              <a:t>No other detectors in between excecpt Start Counter</a:t>
            </a:r>
          </a:p>
          <a:p>
            <a:pPr lvl="1"/>
            <a:r>
              <a:rPr lang="en-IT" baseline="30000" dirty="0"/>
              <a:t>12</a:t>
            </a:r>
            <a:r>
              <a:rPr lang="en-IT" dirty="0"/>
              <a:t>C and </a:t>
            </a:r>
            <a:r>
              <a:rPr lang="en-IT" baseline="30000" dirty="0"/>
              <a:t>16</a:t>
            </a:r>
            <a:r>
              <a:rPr lang="en-IT" dirty="0"/>
              <a:t>O projectiles at the same total kinetic energy 1.6 GeV: E/A(</a:t>
            </a:r>
            <a:r>
              <a:rPr lang="en-IT" baseline="30000" dirty="0"/>
              <a:t>12</a:t>
            </a:r>
            <a:r>
              <a:rPr lang="en-IT" dirty="0"/>
              <a:t>C) = 133.3 MeV/u; E/A(</a:t>
            </a:r>
            <a:r>
              <a:rPr lang="en-IT" baseline="30000" dirty="0"/>
              <a:t>16</a:t>
            </a:r>
            <a:r>
              <a:rPr lang="en-IT" dirty="0"/>
              <a:t>O) = 100 MeV/u</a:t>
            </a:r>
          </a:p>
          <a:p>
            <a:pPr lvl="1"/>
            <a:r>
              <a:rPr lang="en-IT" dirty="0"/>
              <a:t>No detector effects (light collection, etc.)</a:t>
            </a:r>
          </a:p>
          <a:p>
            <a:pPr lvl="1"/>
            <a:r>
              <a:rPr lang="en-IT" dirty="0"/>
              <a:t>No saturation effects</a:t>
            </a:r>
          </a:p>
        </p:txBody>
      </p:sp>
    </p:spTree>
    <p:extLst>
      <p:ext uri="{BB962C8B-B14F-4D97-AF65-F5344CB8AC3E}">
        <p14:creationId xmlns:p14="http://schemas.microsoft.com/office/powerpoint/2010/main" val="4059804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Chart, histogram&#10;&#10;Description automatically generated">
            <a:extLst>
              <a:ext uri="{FF2B5EF4-FFF2-40B4-BE49-F238E27FC236}">
                <a16:creationId xmlns:a16="http://schemas.microsoft.com/office/drawing/2014/main" id="{B48BF45B-FE83-03F3-A0CC-42F574A66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83313" y="1540184"/>
            <a:ext cx="6273873" cy="426946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0A2C95-3DF5-1E92-B014-CA272A42F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Results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6C0693F-22AA-0863-7A1D-E565120E635C}"/>
              </a:ext>
            </a:extLst>
          </p:cNvPr>
          <p:cNvSpPr txBox="1"/>
          <p:nvPr/>
        </p:nvSpPr>
        <p:spPr>
          <a:xfrm>
            <a:off x="3410294" y="767989"/>
            <a:ext cx="5600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(an hypothetical 1% gaussian fluctuation has been folded)</a:t>
            </a:r>
          </a:p>
        </p:txBody>
      </p:sp>
      <p:pic>
        <p:nvPicPr>
          <p:cNvPr id="8" name="Picture 7" descr="Chart, histogram&#10;&#10;Description automatically generated">
            <a:extLst>
              <a:ext uri="{FF2B5EF4-FFF2-40B4-BE49-F238E27FC236}">
                <a16:creationId xmlns:a16="http://schemas.microsoft.com/office/drawing/2014/main" id="{82509589-A720-4F39-F126-03A1D8860E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14" y="1628526"/>
            <a:ext cx="6061186" cy="4124733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7263D2A6-9841-31A1-67DF-9E0DF50F256F}"/>
              </a:ext>
            </a:extLst>
          </p:cNvPr>
          <p:cNvSpPr txBox="1"/>
          <p:nvPr/>
        </p:nvSpPr>
        <p:spPr>
          <a:xfrm>
            <a:off x="3720389" y="2216056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C40878A-48B1-991A-1AD3-D035C922A060}"/>
              </a:ext>
            </a:extLst>
          </p:cNvPr>
          <p:cNvSpPr txBox="1"/>
          <p:nvPr/>
        </p:nvSpPr>
        <p:spPr>
          <a:xfrm>
            <a:off x="9752361" y="2117343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0432FF"/>
                </a:solidFill>
              </a:rPr>
              <a:t>16</a:t>
            </a:r>
            <a:r>
              <a:rPr lang="en-IT" dirty="0">
                <a:solidFill>
                  <a:srgbClr val="0432FF"/>
                </a:solidFill>
              </a:rPr>
              <a:t>O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132E55-F472-6A88-F127-79EFB5D0A02E}"/>
              </a:ext>
            </a:extLst>
          </p:cNvPr>
          <p:cNvSpPr txBox="1"/>
          <p:nvPr/>
        </p:nvSpPr>
        <p:spPr>
          <a:xfrm>
            <a:off x="1536219" y="3196172"/>
            <a:ext cx="16401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E</a:t>
            </a:r>
            <a:r>
              <a:rPr lang="en-IT" sz="1600" baseline="-25000" dirty="0">
                <a:solidFill>
                  <a:srgbClr val="FF0000"/>
                </a:solidFill>
              </a:rPr>
              <a:t>peak</a:t>
            </a:r>
            <a:r>
              <a:rPr lang="en-IT" dirty="0">
                <a:solidFill>
                  <a:srgbClr val="FF0000"/>
                </a:solidFill>
              </a:rPr>
              <a:t> ~ 1.57 GeV</a:t>
            </a:r>
          </a:p>
          <a:p>
            <a:r>
              <a:rPr lang="en-IT" dirty="0">
                <a:solidFill>
                  <a:srgbClr val="FF0000"/>
                </a:solidFill>
              </a:rPr>
              <a:t>&lt;E&gt; ~ 1.54 GeV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309B2C1-93DA-46B7-F48C-9D4AB2EB7ED5}"/>
              </a:ext>
            </a:extLst>
          </p:cNvPr>
          <p:cNvSpPr txBox="1"/>
          <p:nvPr/>
        </p:nvSpPr>
        <p:spPr>
          <a:xfrm>
            <a:off x="7698485" y="3196172"/>
            <a:ext cx="16738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0432FF"/>
                </a:solidFill>
              </a:rPr>
              <a:t>E</a:t>
            </a:r>
            <a:r>
              <a:rPr lang="en-IT" baseline="-25000" dirty="0">
                <a:solidFill>
                  <a:srgbClr val="0432FF"/>
                </a:solidFill>
              </a:rPr>
              <a:t>peak</a:t>
            </a:r>
            <a:r>
              <a:rPr lang="en-IT" dirty="0">
                <a:solidFill>
                  <a:srgbClr val="0432FF"/>
                </a:solidFill>
              </a:rPr>
              <a:t> ~ 1.53 GeV</a:t>
            </a:r>
          </a:p>
          <a:p>
            <a:r>
              <a:rPr lang="en-IT" dirty="0">
                <a:solidFill>
                  <a:srgbClr val="0432FF"/>
                </a:solidFill>
              </a:rPr>
              <a:t>&lt;E&gt; ~ 1.52 GeV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C535702-C251-85A9-1F23-EFB3F24A36F5}"/>
              </a:ext>
            </a:extLst>
          </p:cNvPr>
          <p:cNvSpPr txBox="1"/>
          <p:nvPr/>
        </p:nvSpPr>
        <p:spPr>
          <a:xfrm>
            <a:off x="10430906" y="2681081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1FE43FD-4904-4FC7-FA5E-E661A3C34742}"/>
              </a:ext>
            </a:extLst>
          </p:cNvPr>
          <p:cNvSpPr txBox="1"/>
          <p:nvPr/>
        </p:nvSpPr>
        <p:spPr>
          <a:xfrm>
            <a:off x="312757" y="5720831"/>
            <a:ext cx="609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T" sz="2800" dirty="0">
                <a:solidFill>
                  <a:srgbClr val="C00000"/>
                </a:solidFill>
              </a:rPr>
              <a:t>E</a:t>
            </a:r>
            <a:r>
              <a:rPr lang="en-IT" sz="2800" baseline="-25000" dirty="0">
                <a:solidFill>
                  <a:srgbClr val="C00000"/>
                </a:solidFill>
              </a:rPr>
              <a:t>peak</a:t>
            </a:r>
            <a:r>
              <a:rPr lang="en-IT" sz="2800" dirty="0">
                <a:solidFill>
                  <a:srgbClr val="C00000"/>
                </a:solidFill>
              </a:rPr>
              <a:t>(</a:t>
            </a:r>
            <a:r>
              <a:rPr lang="en-IT" sz="2800" baseline="30000" dirty="0">
                <a:solidFill>
                  <a:srgbClr val="C00000"/>
                </a:solidFill>
              </a:rPr>
              <a:t>16</a:t>
            </a:r>
            <a:r>
              <a:rPr lang="en-IT" sz="2800" dirty="0">
                <a:solidFill>
                  <a:srgbClr val="C00000"/>
                </a:solidFill>
              </a:rPr>
              <a:t>0)/ E</a:t>
            </a:r>
            <a:r>
              <a:rPr lang="en-IT" sz="2800" baseline="-25000" dirty="0">
                <a:solidFill>
                  <a:srgbClr val="C00000"/>
                </a:solidFill>
              </a:rPr>
              <a:t>peak</a:t>
            </a:r>
            <a:r>
              <a:rPr lang="en-IT" sz="2800" dirty="0">
                <a:solidFill>
                  <a:srgbClr val="C00000"/>
                </a:solidFill>
              </a:rPr>
              <a:t>(</a:t>
            </a:r>
            <a:r>
              <a:rPr lang="en-IT" sz="2800" baseline="30000" dirty="0">
                <a:solidFill>
                  <a:srgbClr val="C00000"/>
                </a:solidFill>
              </a:rPr>
              <a:t>12</a:t>
            </a:r>
            <a:r>
              <a:rPr lang="en-IT" sz="2800" dirty="0">
                <a:solidFill>
                  <a:srgbClr val="C00000"/>
                </a:solidFill>
              </a:rPr>
              <a:t>C) ~ 0.97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E6308D1-8111-9333-5F68-CB227B5FEE75}"/>
              </a:ext>
            </a:extLst>
          </p:cNvPr>
          <p:cNvSpPr txBox="1"/>
          <p:nvPr/>
        </p:nvSpPr>
        <p:spPr>
          <a:xfrm>
            <a:off x="5748528" y="5725651"/>
            <a:ext cx="504567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sz="2400" dirty="0"/>
              <a:t>→ larger than data (0.84), but still &lt;1   </a:t>
            </a:r>
          </a:p>
          <a:p>
            <a:r>
              <a:rPr lang="en-IT" sz="2400" dirty="0"/>
              <a:t>                    </a:t>
            </a:r>
            <a:r>
              <a:rPr lang="en-IT" sz="2400" dirty="0">
                <a:solidFill>
                  <a:srgbClr val="C00000"/>
                </a:solidFill>
              </a:rPr>
              <a:t>Why&lt;1?</a:t>
            </a:r>
          </a:p>
        </p:txBody>
      </p:sp>
    </p:spTree>
    <p:extLst>
      <p:ext uri="{BB962C8B-B14F-4D97-AF65-F5344CB8AC3E}">
        <p14:creationId xmlns:p14="http://schemas.microsoft.com/office/powerpoint/2010/main" val="34345908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AA7D39-BFDE-1C84-2D71-455480D182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Possible explanations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01ACA4-3C37-A797-0F34-1F741A580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Energy deposited by hadrons+e.m.: </a:t>
            </a:r>
            <a:r>
              <a:rPr lang="en-IT" baseline="30000" dirty="0"/>
              <a:t>16</a:t>
            </a:r>
            <a:r>
              <a:rPr lang="en-IT" dirty="0"/>
              <a:t>O → 99.1%; </a:t>
            </a:r>
            <a:r>
              <a:rPr lang="en-IT" baseline="30000" dirty="0"/>
              <a:t>12</a:t>
            </a:r>
            <a:r>
              <a:rPr lang="en-IT" dirty="0"/>
              <a:t>C → 98.2%</a:t>
            </a:r>
          </a:p>
          <a:p>
            <a:r>
              <a:rPr lang="en-IT" dirty="0"/>
              <a:t>Invisible energy:     			</a:t>
            </a:r>
            <a:r>
              <a:rPr lang="en-IT" baseline="30000" dirty="0"/>
              <a:t>16</a:t>
            </a:r>
            <a:r>
              <a:rPr lang="en-IT" dirty="0"/>
              <a:t>O → 0.5%;  </a:t>
            </a:r>
            <a:r>
              <a:rPr lang="en-IT" baseline="30000" dirty="0"/>
              <a:t>12</a:t>
            </a:r>
            <a:r>
              <a:rPr lang="en-IT" dirty="0"/>
              <a:t>C → 0.8%</a:t>
            </a:r>
          </a:p>
          <a:p>
            <a:r>
              <a:rPr lang="en-IT" dirty="0"/>
              <a:t>Escaping particles: 			</a:t>
            </a:r>
            <a:r>
              <a:rPr lang="en-IT" baseline="30000" dirty="0"/>
              <a:t>16</a:t>
            </a:r>
            <a:r>
              <a:rPr lang="en-IT" dirty="0"/>
              <a:t>O → 0.4%; </a:t>
            </a:r>
            <a:r>
              <a:rPr lang="en-IT" baseline="30000" dirty="0"/>
              <a:t>12</a:t>
            </a:r>
            <a:r>
              <a:rPr lang="en-IT" dirty="0"/>
              <a:t>C → 0.9%</a:t>
            </a:r>
          </a:p>
          <a:p>
            <a:pPr marL="0" indent="0">
              <a:buNone/>
            </a:pPr>
            <a:endParaRPr lang="en-IT" dirty="0"/>
          </a:p>
          <a:p>
            <a:pPr marL="0" indent="0">
              <a:buNone/>
            </a:pPr>
            <a:r>
              <a:rPr lang="en-IT" dirty="0"/>
              <a:t>These factors do not explain differences.</a:t>
            </a:r>
          </a:p>
          <a:p>
            <a:pPr marL="0" indent="0">
              <a:buNone/>
            </a:pPr>
            <a:r>
              <a:rPr lang="en-IT" dirty="0">
                <a:solidFill>
                  <a:srgbClr val="C00000"/>
                </a:solidFill>
              </a:rPr>
              <a:t>Other hypothesis: </a:t>
            </a:r>
          </a:p>
          <a:p>
            <a:pPr>
              <a:buFontTx/>
              <a:buChar char="-"/>
            </a:pPr>
            <a:r>
              <a:rPr lang="en-IT" dirty="0">
                <a:solidFill>
                  <a:srgbClr val="C00000"/>
                </a:solidFill>
              </a:rPr>
              <a:t>different energy loss in the path from source to calorimeter? </a:t>
            </a:r>
          </a:p>
          <a:p>
            <a:pPr>
              <a:buFontTx/>
              <a:buChar char="-"/>
            </a:pPr>
            <a:r>
              <a:rPr lang="en-IT" dirty="0">
                <a:solidFill>
                  <a:srgbClr val="C00000"/>
                </a:solidFill>
              </a:rPr>
              <a:t>MC simulation repeated taking away air</a:t>
            </a:r>
          </a:p>
        </p:txBody>
      </p:sp>
    </p:spTree>
    <p:extLst>
      <p:ext uri="{BB962C8B-B14F-4D97-AF65-F5344CB8AC3E}">
        <p14:creationId xmlns:p14="http://schemas.microsoft.com/office/powerpoint/2010/main" val="5262584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BAE65B-3CDF-6F62-7BA5-69D124519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New Results (no Air)</a:t>
            </a:r>
          </a:p>
        </p:txBody>
      </p:sp>
      <p:pic>
        <p:nvPicPr>
          <p:cNvPr id="5" name="Picture 4" descr="Chart, histogram&#10;&#10;Description automatically generated">
            <a:extLst>
              <a:ext uri="{FF2B5EF4-FFF2-40B4-BE49-F238E27FC236}">
                <a16:creationId xmlns:a16="http://schemas.microsoft.com/office/drawing/2014/main" id="{B7D39F82-7C0E-C9AF-96F0-139C7A0315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47940" y="1562873"/>
            <a:ext cx="6144059" cy="4444638"/>
          </a:xfrm>
          <a:prstGeom prst="rect">
            <a:avLst/>
          </a:prstGeom>
        </p:spPr>
      </p:pic>
      <p:pic>
        <p:nvPicPr>
          <p:cNvPr id="7" name="Picture 6" descr="Chart, histogram&#10;&#10;Description automatically generated">
            <a:extLst>
              <a:ext uri="{FF2B5EF4-FFF2-40B4-BE49-F238E27FC236}">
                <a16:creationId xmlns:a16="http://schemas.microsoft.com/office/drawing/2014/main" id="{475AED6D-E5E5-4448-1946-FE3A6E4EF5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" y="1562871"/>
            <a:ext cx="6144059" cy="444463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6DA33FC-69E0-EFC9-435A-4876C14679DD}"/>
              </a:ext>
            </a:extLst>
          </p:cNvPr>
          <p:cNvSpPr txBox="1"/>
          <p:nvPr/>
        </p:nvSpPr>
        <p:spPr>
          <a:xfrm>
            <a:off x="3690892" y="2511027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4922C7F-B6BF-2EF9-62AC-FF23890E9E48}"/>
              </a:ext>
            </a:extLst>
          </p:cNvPr>
          <p:cNvSpPr txBox="1"/>
          <p:nvPr/>
        </p:nvSpPr>
        <p:spPr>
          <a:xfrm>
            <a:off x="9722864" y="2412314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0432FF"/>
                </a:solidFill>
              </a:rPr>
              <a:t>16</a:t>
            </a:r>
            <a:r>
              <a:rPr lang="en-IT" dirty="0">
                <a:solidFill>
                  <a:srgbClr val="0432FF"/>
                </a:solidFill>
              </a:rPr>
              <a:t>O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CCF06AE-97AF-3EB5-D5E2-DC2B84D754AF}"/>
              </a:ext>
            </a:extLst>
          </p:cNvPr>
          <p:cNvSpPr txBox="1"/>
          <p:nvPr/>
        </p:nvSpPr>
        <p:spPr>
          <a:xfrm>
            <a:off x="1506722" y="3560448"/>
            <a:ext cx="160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E</a:t>
            </a:r>
            <a:r>
              <a:rPr lang="en-IT" sz="1600" baseline="-25000" dirty="0">
                <a:solidFill>
                  <a:srgbClr val="FF0000"/>
                </a:solidFill>
              </a:rPr>
              <a:t>peak</a:t>
            </a:r>
            <a:r>
              <a:rPr lang="en-IT" dirty="0">
                <a:solidFill>
                  <a:srgbClr val="FF0000"/>
                </a:solidFill>
              </a:rPr>
              <a:t> ~ 1.6 GeV</a:t>
            </a:r>
          </a:p>
          <a:p>
            <a:r>
              <a:rPr lang="en-IT" dirty="0">
                <a:solidFill>
                  <a:srgbClr val="FF0000"/>
                </a:solidFill>
              </a:rPr>
              <a:t>&lt;E&gt; ~ 1.57 GeV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1326C48-77CE-DAAE-3276-41507457C23C}"/>
              </a:ext>
            </a:extLst>
          </p:cNvPr>
          <p:cNvSpPr txBox="1"/>
          <p:nvPr/>
        </p:nvSpPr>
        <p:spPr>
          <a:xfrm>
            <a:off x="7668988" y="3560448"/>
            <a:ext cx="16033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0432FF"/>
                </a:solidFill>
              </a:rPr>
              <a:t>E</a:t>
            </a:r>
            <a:r>
              <a:rPr lang="en-IT" baseline="-25000" dirty="0">
                <a:solidFill>
                  <a:srgbClr val="0432FF"/>
                </a:solidFill>
              </a:rPr>
              <a:t>peak</a:t>
            </a:r>
            <a:r>
              <a:rPr lang="en-IT" dirty="0">
                <a:solidFill>
                  <a:srgbClr val="0432FF"/>
                </a:solidFill>
              </a:rPr>
              <a:t> ~ 1.6 GeV</a:t>
            </a:r>
          </a:p>
          <a:p>
            <a:r>
              <a:rPr lang="en-IT" dirty="0">
                <a:solidFill>
                  <a:srgbClr val="0432FF"/>
                </a:solidFill>
              </a:rPr>
              <a:t>&lt;E&gt; ~ 1.59 GeV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A3E46AA-90FE-D923-DE82-1419E26735DB}"/>
              </a:ext>
            </a:extLst>
          </p:cNvPr>
          <p:cNvSpPr txBox="1"/>
          <p:nvPr/>
        </p:nvSpPr>
        <p:spPr>
          <a:xfrm>
            <a:off x="264697" y="5969655"/>
            <a:ext cx="1152417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T" sz="2800" dirty="0"/>
              <a:t>Now they are ~coincident </a:t>
            </a:r>
            <a:r>
              <a:rPr lang="en-IT" sz="2800" dirty="0">
                <a:solidFill>
                  <a:srgbClr val="C00000"/>
                </a:solidFill>
              </a:rPr>
              <a:t>→ Energy Loss in Air (and other materials) upstream the calorimeter may be significant for calibration</a:t>
            </a:r>
          </a:p>
        </p:txBody>
      </p:sp>
    </p:spTree>
    <p:extLst>
      <p:ext uri="{BB962C8B-B14F-4D97-AF65-F5344CB8AC3E}">
        <p14:creationId xmlns:p14="http://schemas.microsoft.com/office/powerpoint/2010/main" val="7352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DECF9-D7B3-FFA5-58B3-DB3B9ADCD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Energy loss in Air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A965B7F-1EE4-F553-97E0-745B48380B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922" y="1317318"/>
            <a:ext cx="7772400" cy="528924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04850DB-3324-1F8F-C1BE-F1258F91748A}"/>
              </a:ext>
            </a:extLst>
          </p:cNvPr>
          <p:cNvSpPr txBox="1"/>
          <p:nvPr/>
        </p:nvSpPr>
        <p:spPr>
          <a:xfrm>
            <a:off x="4428311" y="4094021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FF0000"/>
                </a:solidFill>
              </a:rPr>
              <a:t>12</a:t>
            </a:r>
            <a:r>
              <a:rPr lang="en-IT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E33503-8468-0DE5-03E2-CE8BF32AB69E}"/>
              </a:ext>
            </a:extLst>
          </p:cNvPr>
          <p:cNvSpPr txBox="1"/>
          <p:nvPr/>
        </p:nvSpPr>
        <p:spPr>
          <a:xfrm>
            <a:off x="4806735" y="3139901"/>
            <a:ext cx="56043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T" baseline="30000" dirty="0">
                <a:solidFill>
                  <a:srgbClr val="0432FF"/>
                </a:solidFill>
              </a:rPr>
              <a:t>16</a:t>
            </a:r>
            <a:r>
              <a:rPr lang="en-IT" dirty="0">
                <a:solidFill>
                  <a:srgbClr val="0432FF"/>
                </a:solidFill>
              </a:rPr>
              <a:t>O</a:t>
            </a:r>
          </a:p>
        </p:txBody>
      </p:sp>
      <p:sp>
        <p:nvSpPr>
          <p:cNvPr id="9" name="Down Arrow 8">
            <a:extLst>
              <a:ext uri="{FF2B5EF4-FFF2-40B4-BE49-F238E27FC236}">
                <a16:creationId xmlns:a16="http://schemas.microsoft.com/office/drawing/2014/main" id="{119E42DB-2AFB-631A-0012-6E2E652D67F6}"/>
              </a:ext>
            </a:extLst>
          </p:cNvPr>
          <p:cNvSpPr/>
          <p:nvPr/>
        </p:nvSpPr>
        <p:spPr>
          <a:xfrm>
            <a:off x="9446490" y="3587858"/>
            <a:ext cx="186714" cy="416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13A5600E-77EC-D14B-F4B6-42AF8F5DDA48}"/>
              </a:ext>
            </a:extLst>
          </p:cNvPr>
          <p:cNvSpPr/>
          <p:nvPr/>
        </p:nvSpPr>
        <p:spPr>
          <a:xfrm>
            <a:off x="9446490" y="5333084"/>
            <a:ext cx="186714" cy="4167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T"/>
          </a:p>
        </p:txBody>
      </p:sp>
      <p:pic>
        <p:nvPicPr>
          <p:cNvPr id="4" name="Picture 3" descr="Chart&#10;&#10;Description automatically generated">
            <a:extLst>
              <a:ext uri="{FF2B5EF4-FFF2-40B4-BE49-F238E27FC236}">
                <a16:creationId xmlns:a16="http://schemas.microsoft.com/office/drawing/2014/main" id="{04616D4B-7F8A-02AA-F1CA-AF84DA0409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412" y="1423525"/>
            <a:ext cx="7788796" cy="528924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3F583741-2504-97B8-8FBF-D331ADDF106E}"/>
              </a:ext>
            </a:extLst>
          </p:cNvPr>
          <p:cNvSpPr txBox="1"/>
          <p:nvPr/>
        </p:nvSpPr>
        <p:spPr>
          <a:xfrm>
            <a:off x="7777315" y="1927122"/>
            <a:ext cx="4316361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sz="2400" dirty="0"/>
              <a:t>For E</a:t>
            </a:r>
            <a:r>
              <a:rPr lang="en-IT" sz="2400" baseline="-25000" dirty="0"/>
              <a:t>tot</a:t>
            </a:r>
            <a:r>
              <a:rPr lang="en-IT" sz="2400" dirty="0"/>
              <a:t> (0 cm) = 1.6 GeV</a:t>
            </a:r>
          </a:p>
          <a:p>
            <a:endParaRPr lang="en-IT" sz="2400" dirty="0"/>
          </a:p>
          <a:p>
            <a:r>
              <a:rPr lang="en-IT" sz="2400" dirty="0"/>
              <a:t>dE/dx(</a:t>
            </a:r>
            <a:r>
              <a:rPr lang="en-IT" sz="2400" baseline="30000" dirty="0"/>
              <a:t>16</a:t>
            </a:r>
            <a:r>
              <a:rPr lang="en-IT" sz="2400" dirty="0"/>
              <a:t>O) = </a:t>
            </a:r>
            <a:r>
              <a:rPr lang="en-GB" sz="2400" dirty="0"/>
              <a:t>0.053 GeV/m</a:t>
            </a:r>
          </a:p>
          <a:p>
            <a:r>
              <a:rPr lang="en-IT" sz="2400" dirty="0"/>
              <a:t>dE/dx(</a:t>
            </a:r>
            <a:r>
              <a:rPr lang="en-IT" sz="2400" baseline="30000" dirty="0"/>
              <a:t>12</a:t>
            </a:r>
            <a:r>
              <a:rPr lang="en-IT" sz="2400" dirty="0"/>
              <a:t>C) = </a:t>
            </a:r>
            <a:r>
              <a:rPr lang="en-GB" sz="2400" dirty="0"/>
              <a:t>0.024 GeV/m</a:t>
            </a:r>
            <a:endParaRPr lang="en-IT" sz="2400" dirty="0"/>
          </a:p>
          <a:p>
            <a:endParaRPr lang="en-IT" sz="2400" dirty="0"/>
          </a:p>
          <a:p>
            <a:endParaRPr lang="en-IT" sz="2400" dirty="0"/>
          </a:p>
          <a:p>
            <a:r>
              <a:rPr lang="en-IT" sz="2400" dirty="0"/>
              <a:t>E</a:t>
            </a:r>
            <a:r>
              <a:rPr lang="en-IT" sz="2400" baseline="-25000" dirty="0"/>
              <a:t>tot</a:t>
            </a:r>
            <a:r>
              <a:rPr lang="en-IT" sz="2400" dirty="0"/>
              <a:t>(</a:t>
            </a:r>
            <a:r>
              <a:rPr lang="en-IT" sz="2400" baseline="30000" dirty="0"/>
              <a:t>16</a:t>
            </a:r>
            <a:r>
              <a:rPr lang="en-IT" sz="2400" dirty="0"/>
              <a:t>O @100 cm) = 1.547 GeV</a:t>
            </a:r>
          </a:p>
          <a:p>
            <a:endParaRPr lang="en-IT" sz="2400" dirty="0"/>
          </a:p>
          <a:p>
            <a:r>
              <a:rPr lang="en-IT" sz="2400" dirty="0"/>
              <a:t>E</a:t>
            </a:r>
            <a:r>
              <a:rPr lang="en-IT" sz="2400" baseline="-25000" dirty="0"/>
              <a:t>tot</a:t>
            </a:r>
            <a:r>
              <a:rPr lang="en-IT" sz="2400" dirty="0"/>
              <a:t>(</a:t>
            </a:r>
            <a:r>
              <a:rPr lang="en-IT" sz="2400" baseline="30000" dirty="0"/>
              <a:t>12</a:t>
            </a:r>
            <a:r>
              <a:rPr lang="en-IT" sz="2400" dirty="0"/>
              <a:t>C @100 cm) = 1.576 GeV</a:t>
            </a:r>
          </a:p>
          <a:p>
            <a:endParaRPr lang="en-IT" sz="2400" dirty="0"/>
          </a:p>
          <a:p>
            <a:endParaRPr lang="en-IT" sz="24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EB7E0B-858B-50C5-B534-90CB8916D1A8}"/>
              </a:ext>
            </a:extLst>
          </p:cNvPr>
          <p:cNvSpPr txBox="1"/>
          <p:nvPr/>
        </p:nvSpPr>
        <p:spPr>
          <a:xfrm>
            <a:off x="7637533" y="5789435"/>
            <a:ext cx="445614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At least  part of the difference in response to different Z is due to energy loss in the path to calorimeter </a:t>
            </a:r>
          </a:p>
        </p:txBody>
      </p:sp>
    </p:spTree>
    <p:extLst>
      <p:ext uri="{BB962C8B-B14F-4D97-AF65-F5344CB8AC3E}">
        <p14:creationId xmlns:p14="http://schemas.microsoft.com/office/powerpoint/2010/main" val="1386959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34EE88-55C6-0C44-9936-C677C62E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T" dirty="0"/>
              <a:t>In the FOOT detector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B6E7E2-5236-651B-7F0F-6E39265C98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T" dirty="0"/>
              <a:t>Energy loss in Air and all detectors has to be considered to interpret correctly the calorimeter response</a:t>
            </a:r>
          </a:p>
          <a:p>
            <a:r>
              <a:rPr lang="en-IT" dirty="0"/>
              <a:t>For instance for E/A = 200 MeV/u: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FBDBF653-1108-1CC2-F728-6BAF07D7099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7239877"/>
              </p:ext>
            </p:extLst>
          </p:nvPr>
        </p:nvGraphicFramePr>
        <p:xfrm>
          <a:off x="2041833" y="3779331"/>
          <a:ext cx="65024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>
                  <a:extLst>
                    <a:ext uri="{9D8B030D-6E8A-4147-A177-3AD203B41FA5}">
                      <a16:colId xmlns:a16="http://schemas.microsoft.com/office/drawing/2014/main" val="3800661704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3778105257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848254876"/>
                    </a:ext>
                  </a:extLst>
                </a:gridCol>
                <a:gridCol w="1625600">
                  <a:extLst>
                    <a:ext uri="{9D8B030D-6E8A-4147-A177-3AD203B41FA5}">
                      <a16:colId xmlns:a16="http://schemas.microsoft.com/office/drawing/2014/main" val="25641361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Air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Silicon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Scintillator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01001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baseline="30000" dirty="0"/>
                        <a:t>12</a:t>
                      </a:r>
                      <a:r>
                        <a:rPr lang="en-IT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0.00018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0.304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0.165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83112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T" baseline="30000" dirty="0"/>
                        <a:t>16</a:t>
                      </a:r>
                      <a:r>
                        <a:rPr lang="en-IT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 0.00033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0.541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T" dirty="0"/>
                        <a:t>0.292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134313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C9601E3-B0D8-B1CE-4856-B1367CA294A1}"/>
              </a:ext>
            </a:extLst>
          </p:cNvPr>
          <p:cNvSpPr txBox="1"/>
          <p:nvPr/>
        </p:nvSpPr>
        <p:spPr>
          <a:xfrm>
            <a:off x="4660490" y="3342531"/>
            <a:ext cx="1672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dE/dx (GeV/cm)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3B354DD-992E-2A26-545E-2757F2E86921}"/>
              </a:ext>
            </a:extLst>
          </p:cNvPr>
          <p:cNvSpPr txBox="1"/>
          <p:nvPr/>
        </p:nvSpPr>
        <p:spPr>
          <a:xfrm>
            <a:off x="838200" y="5338916"/>
            <a:ext cx="909043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/>
              <a:t>Considering 100 cm of Air, 0.6 cm of Scintillator (TW) and 0.09 cm of Si (6 single layers of MSD):</a:t>
            </a:r>
          </a:p>
          <a:p>
            <a:r>
              <a:rPr lang="en-IT" dirty="0"/>
              <a:t>dE/dx(</a:t>
            </a:r>
            <a:r>
              <a:rPr lang="en-IT" baseline="30000" dirty="0"/>
              <a:t>12</a:t>
            </a:r>
            <a:r>
              <a:rPr lang="en-IT" dirty="0"/>
              <a:t>C@200 MeV/u) = 144 MeV → E</a:t>
            </a:r>
            <a:r>
              <a:rPr lang="en-IT" baseline="-25000" dirty="0"/>
              <a:t>tot</a:t>
            </a:r>
            <a:r>
              <a:rPr lang="en-IT" dirty="0"/>
              <a:t> (0 cm) = 2.4 GeV; E</a:t>
            </a:r>
            <a:r>
              <a:rPr lang="en-IT" baseline="-25000" dirty="0"/>
              <a:t>tot</a:t>
            </a:r>
            <a:r>
              <a:rPr lang="en-IT" dirty="0"/>
              <a:t>(@Calo) = 2.256 GeV</a:t>
            </a:r>
          </a:p>
          <a:p>
            <a:r>
              <a:rPr lang="en-IT" dirty="0"/>
              <a:t>dE/dx(</a:t>
            </a:r>
            <a:r>
              <a:rPr lang="en-IT" baseline="30000" dirty="0"/>
              <a:t>16</a:t>
            </a:r>
            <a:r>
              <a:rPr lang="en-IT" dirty="0"/>
              <a:t>O@200 MeV/u) = 257 MeV → E</a:t>
            </a:r>
            <a:r>
              <a:rPr lang="en-IT" baseline="-25000" dirty="0"/>
              <a:t>tot</a:t>
            </a:r>
            <a:r>
              <a:rPr lang="en-IT" dirty="0"/>
              <a:t> (0 cm) = 3.2 GeV; E</a:t>
            </a:r>
            <a:r>
              <a:rPr lang="en-IT" baseline="-25000" dirty="0"/>
              <a:t>tot</a:t>
            </a:r>
            <a:r>
              <a:rPr lang="en-IT" dirty="0"/>
              <a:t>(@Calo) = 3.082 GeV</a:t>
            </a:r>
          </a:p>
          <a:p>
            <a:endParaRPr lang="en-IT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2D36D47-82F0-4030-348A-2A757D9EB7F2}"/>
              </a:ext>
            </a:extLst>
          </p:cNvPr>
          <p:cNvSpPr txBox="1"/>
          <p:nvPr/>
        </p:nvSpPr>
        <p:spPr>
          <a:xfrm>
            <a:off x="4291607" y="6217671"/>
            <a:ext cx="4343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T" dirty="0">
                <a:solidFill>
                  <a:srgbClr val="FF0000"/>
                </a:solidFill>
              </a:rPr>
              <a:t>Ratio (0 cm)= 1.33   →    Ratio(@Calo) = 1.37</a:t>
            </a:r>
          </a:p>
        </p:txBody>
      </p:sp>
    </p:spTree>
    <p:extLst>
      <p:ext uri="{BB962C8B-B14F-4D97-AF65-F5344CB8AC3E}">
        <p14:creationId xmlns:p14="http://schemas.microsoft.com/office/powerpoint/2010/main" val="150749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515</TotalTime>
  <Words>926</Words>
  <Application>Microsoft Macintosh PowerPoint</Application>
  <PresentationFormat>Widescreen</PresentationFormat>
  <Paragraphs>112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Frutiger 55 Roman</vt:lpstr>
      <vt:lpstr>Symbol</vt:lpstr>
      <vt:lpstr>Office Theme</vt:lpstr>
      <vt:lpstr>About the response of FOOT calorimeter to different ions</vt:lpstr>
      <vt:lpstr>What is expected</vt:lpstr>
      <vt:lpstr>From the HIT results: </vt:lpstr>
      <vt:lpstr>MC Exercise</vt:lpstr>
      <vt:lpstr>Results</vt:lpstr>
      <vt:lpstr>Possible explanations</vt:lpstr>
      <vt:lpstr>New Results (no Air)</vt:lpstr>
      <vt:lpstr>Energy loss in Air</vt:lpstr>
      <vt:lpstr>In the FOOT detector</vt:lpstr>
      <vt:lpstr>Simplified analytical expression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the response of FOOT calorimeter to different ions</dc:title>
  <dc:creator>Giuseppe Battistoni</dc:creator>
  <cp:lastModifiedBy>Giuseppe Battistoni</cp:lastModifiedBy>
  <cp:revision>29</cp:revision>
  <dcterms:created xsi:type="dcterms:W3CDTF">2022-08-30T09:10:58Z</dcterms:created>
  <dcterms:modified xsi:type="dcterms:W3CDTF">2022-09-07T12:23:42Z</dcterms:modified>
</cp:coreProperties>
</file>