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65" r:id="rId2"/>
    <p:sldId id="673" r:id="rId3"/>
    <p:sldId id="674" r:id="rId4"/>
    <p:sldId id="670" r:id="rId5"/>
    <p:sldId id="672" r:id="rId6"/>
    <p:sldId id="681" r:id="rId7"/>
    <p:sldId id="696" r:id="rId8"/>
    <p:sldId id="652" r:id="rId9"/>
    <p:sldId id="682" r:id="rId10"/>
    <p:sldId id="683" r:id="rId11"/>
    <p:sldId id="684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4" r:id="rId21"/>
    <p:sldId id="693" r:id="rId22"/>
    <p:sldId id="697" r:id="rId23"/>
    <p:sldId id="695" r:id="rId24"/>
  </p:sldIdLst>
  <p:sldSz cx="9144000" cy="5143500" type="screen16x9"/>
  <p:notesSz cx="7772400" cy="100584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3562"/>
  </p:normalViewPr>
  <p:slideViewPr>
    <p:cSldViewPr snapToGrid="0">
      <p:cViewPr varScale="1">
        <p:scale>
          <a:sx n="192" d="100"/>
          <a:sy n="192" d="100"/>
        </p:scale>
        <p:origin x="18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07/09/22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8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8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6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7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8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1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4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5">
            <a:extLst>
              <a:ext uri="{FF2B5EF4-FFF2-40B4-BE49-F238E27FC236}">
                <a16:creationId xmlns:a16="http://schemas.microsoft.com/office/drawing/2014/main" id="{84727B5D-8857-9B48-B80E-B69DACD4F0D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1677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813816"/>
            <a:ext cx="8229090" cy="181217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3059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D1E3D9EC-D7CE-EC44-B5E7-E7B5E45E605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36191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27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927" y="2918536"/>
            <a:ext cx="4015600" cy="19460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2918537"/>
            <a:ext cx="4015600" cy="194607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7B1F94AC-2F6F-4C41-B299-C4152CA6A98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5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4557" y="965021"/>
            <a:ext cx="8826111" cy="371420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172" y="1203386"/>
            <a:ext cx="8229090" cy="2982869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sp>
        <p:nvSpPr>
          <p:cNvPr id="7" name="PlaceHolder 5">
            <a:extLst>
              <a:ext uri="{FF2B5EF4-FFF2-40B4-BE49-F238E27FC236}">
                <a16:creationId xmlns:a16="http://schemas.microsoft.com/office/drawing/2014/main" id="{C0D268A3-E2C4-334E-911E-18FD5D93A10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‹#›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425F67AF-67CE-944B-941D-9D4306743E6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307192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‹#›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913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‹#›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1322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‹#›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447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79515" y="1"/>
            <a:ext cx="8781232" cy="4571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515" y="658368"/>
            <a:ext cx="8781232" cy="425650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45FA8E8-F517-0941-8F8E-A3CA663B93C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56029" cy="53035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9598" y="649224"/>
            <a:ext cx="4323177" cy="413099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926" y="649224"/>
            <a:ext cx="4346657" cy="41197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BBB86B40-7CF6-BF4C-8E81-7143D479405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11151" cy="54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5065E092-F6C4-474C-B573-559E532D60A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0" y="205015"/>
            <a:ext cx="9144000" cy="46313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3A35D901-6FBD-DF47-8B96-176287A7EA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7164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4015600" cy="206658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260C22-040F-A34A-9A76-EFB275DE908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6249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394106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927" y="2761444"/>
            <a:ext cx="4015600" cy="203001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101758-141C-414E-96ED-45DEC7F14F9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0763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172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927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58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20C5B11-F3FD-AF4E-AFFF-7DCDC36B5AB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474" y="1"/>
            <a:ext cx="8826110" cy="993963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Fare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lo stile del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titolo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1167002"/>
            <a:ext cx="9144000" cy="36244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189000" indent="-188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LevelFare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stili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del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dello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schema</a:t>
            </a:r>
          </a:p>
          <a:p>
            <a:pPr marL="514326" lvl="1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Secondo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57210" lvl="2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Terzo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00093" lvl="3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Quarto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42977" lvl="4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0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100000"/>
              </a:lnSpc>
            </a:pP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 Sept 2022</a:t>
            </a:r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044050" y="4869904"/>
            <a:ext cx="3085909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ctr"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FOOT Physics Meeting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7" r:id="rId14"/>
    <p:sldLayoutId id="2147483678" r:id="rId15"/>
    <p:sldLayoutId id="2147483679" r:id="rId16"/>
  </p:sldLayoutIdLst>
  <p:hf hdr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115" algn="l" defTabSz="829452" rtl="0" eaLnBrk="1" latinLnBrk="0" hangingPunct="1">
        <a:lnSpc>
          <a:spcPct val="100000"/>
        </a:lnSpc>
        <a:spcBef>
          <a:spcPts val="907"/>
        </a:spcBef>
        <a:buClr>
          <a:srgbClr val="000000"/>
        </a:buClr>
        <a:buSzPct val="4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29380/contributions/149246/attachments/95373/131036/MCUpdateNew_jul2022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pg-serv.ing2.uniroma1.it/twiki/bin/view/Main/FOOTAvailableSimul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037" y="1512082"/>
            <a:ext cx="6800581" cy="1979234"/>
          </a:xfrm>
        </p:spPr>
        <p:txBody>
          <a:bodyPr/>
          <a:lstStyle/>
          <a:p>
            <a:pPr algn="ctr"/>
            <a:r>
              <a:rPr lang="en-GB" sz="3200" dirty="0"/>
              <a:t>MC Simulation for HIT2022 campaign</a:t>
            </a:r>
            <a:endParaRPr lang="en-US" sz="3200" i="1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152116"/>
            <a:ext cx="1674186" cy="9287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BCA5A3E-EC21-0537-4C7B-707E1D0E1A26}"/>
              </a:ext>
            </a:extLst>
          </p:cNvPr>
          <p:cNvSpPr txBox="1">
            <a:spLocks/>
          </p:cNvSpPr>
          <p:nvPr/>
        </p:nvSpPr>
        <p:spPr>
          <a:xfrm>
            <a:off x="85336" y="3335622"/>
            <a:ext cx="897332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7" indent="0" algn="ctr">
              <a:spcBef>
                <a:spcPts val="0"/>
              </a:spcBef>
              <a:buNone/>
            </a:pPr>
            <a:r>
              <a:rPr lang="en-US" i="1" dirty="0"/>
              <a:t>G.B. S.M., INFN-Milano</a:t>
            </a:r>
          </a:p>
          <a:p>
            <a:pPr marL="327" indent="0" algn="ctr">
              <a:spcBef>
                <a:spcPts val="0"/>
              </a:spcBef>
              <a:buNone/>
            </a:pPr>
            <a:endParaRPr lang="en-US" i="1" dirty="0"/>
          </a:p>
          <a:p>
            <a:pPr marL="327" indent="0" algn="ctr">
              <a:spcBef>
                <a:spcPts val="0"/>
              </a:spcBef>
              <a:buNone/>
            </a:pPr>
            <a:r>
              <a:rPr lang="it-IT" sz="1800" i="1" dirty="0"/>
              <a:t>7 </a:t>
            </a:r>
            <a:r>
              <a:rPr lang="it-IT" sz="1800" i="1" dirty="0" err="1"/>
              <a:t>Sept</a:t>
            </a:r>
            <a:r>
              <a:rPr lang="it-IT" sz="1800" i="1" dirty="0"/>
              <a:t>. 2022</a:t>
            </a:r>
            <a:endParaRPr lang="en-I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B97CF-58CF-6508-01E6-45468610C9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ED76C1A-07C0-2CC9-3B72-0B110EBB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" y="507301"/>
            <a:ext cx="3342774" cy="227481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68819B5-CE5E-B94E-258C-A673BAFD2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78" y="455089"/>
            <a:ext cx="3328626" cy="2265182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66A7005-8F2C-5689-B71D-03A2591FE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" y="2791639"/>
            <a:ext cx="3342778" cy="2274813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BDF8428-76D6-858B-C917-C4429ED9D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22" y="2796454"/>
            <a:ext cx="3328626" cy="2265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220 MeV/u</a:t>
            </a:r>
            <a:endParaRPr lang="en-IT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C9E82C-7066-BE9C-F33E-D75A2CED5CEC}"/>
              </a:ext>
            </a:extLst>
          </p:cNvPr>
          <p:cNvGrpSpPr/>
          <p:nvPr/>
        </p:nvGrpSpPr>
        <p:grpSpPr>
          <a:xfrm>
            <a:off x="256384" y="991986"/>
            <a:ext cx="8689406" cy="4069703"/>
            <a:chOff x="256384" y="991986"/>
            <a:chExt cx="8689406" cy="40697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66B66-7D62-EA5E-40F0-A26AF68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F261F9-D4DE-55EF-DA23-0194541239F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5B770-DF11-F1CE-F3DA-BF6194989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4662678"/>
              <a:ext cx="58442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AB75C1-4F80-E98A-5C0E-FB5B5EAFD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2351740"/>
              <a:ext cx="54461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67F47D-E955-0A0D-AB6D-600DAC0E3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3066B0-D5C2-6043-F145-D166992215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C037D5-8436-47D4-77A1-5048BF221C87}"/>
                </a:ext>
              </a:extLst>
            </p:cNvPr>
            <p:cNvSpPr txBox="1"/>
            <p:nvPr/>
          </p:nvSpPr>
          <p:spPr>
            <a:xfrm>
              <a:off x="7165574" y="2053244"/>
              <a:ext cx="1780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</a:rPr>
                <a:t>Reasonable selection cuts in TW acceptance:</a:t>
              </a:r>
            </a:p>
            <a:p>
              <a:r>
                <a:rPr lang="en-IT" dirty="0">
                  <a:solidFill>
                    <a:srgbClr val="FF0000"/>
                  </a:solidFill>
                </a:rPr>
                <a:t>50 MeV/u, ~11</a:t>
              </a:r>
              <a:r>
                <a:rPr lang="en-IT" baseline="300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59078A-D781-4904-8092-555FD0C96124}"/>
              </a:ext>
            </a:extLst>
          </p:cNvPr>
          <p:cNvSpPr txBox="1"/>
          <p:nvPr/>
        </p:nvSpPr>
        <p:spPr>
          <a:xfrm>
            <a:off x="2202873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51DE-E981-EA10-5651-CFD530718B0A}"/>
              </a:ext>
            </a:extLst>
          </p:cNvPr>
          <p:cNvSpPr txBox="1"/>
          <p:nvPr/>
        </p:nvSpPr>
        <p:spPr>
          <a:xfrm>
            <a:off x="6077685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42CA1F-71FA-B734-E6B1-0F626F2898B0}"/>
              </a:ext>
            </a:extLst>
          </p:cNvPr>
          <p:cNvSpPr txBox="1"/>
          <p:nvPr/>
        </p:nvSpPr>
        <p:spPr>
          <a:xfrm>
            <a:off x="2202873" y="340171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769428-2E65-F7AE-1E4D-219417ABF444}"/>
              </a:ext>
            </a:extLst>
          </p:cNvPr>
          <p:cNvSpPr txBox="1"/>
          <p:nvPr/>
        </p:nvSpPr>
        <p:spPr>
          <a:xfrm>
            <a:off x="6077685" y="340171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aseline="30000" dirty="0">
                <a:solidFill>
                  <a:srgbClr val="FF0000"/>
                </a:solidFill>
              </a:rPr>
              <a:t>3</a:t>
            </a:r>
            <a:r>
              <a:rPr lang="en-IT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2692B-2C65-067E-4EA0-0D718EA29607}"/>
              </a:ext>
            </a:extLst>
          </p:cNvPr>
          <p:cNvSpPr txBox="1"/>
          <p:nvPr/>
        </p:nvSpPr>
        <p:spPr>
          <a:xfrm>
            <a:off x="7310440" y="912875"/>
            <a:ext cx="17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Secondaries produced in 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BF8E6-9577-0E33-B414-13B921236FCC}"/>
              </a:ext>
            </a:extLst>
          </p:cNvPr>
          <p:cNvSpPr txBox="1"/>
          <p:nvPr/>
        </p:nvSpPr>
        <p:spPr>
          <a:xfrm>
            <a:off x="5023486" y="393249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52%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265625-3866-DC94-80DA-40DAF92E1045}"/>
              </a:ext>
            </a:extLst>
          </p:cNvPr>
          <p:cNvSpPr txBox="1"/>
          <p:nvPr/>
        </p:nvSpPr>
        <p:spPr>
          <a:xfrm>
            <a:off x="1050786" y="3935834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52%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734BCA-4FDD-5E3E-2FE4-E1C00770D4AB}"/>
              </a:ext>
            </a:extLst>
          </p:cNvPr>
          <p:cNvSpPr txBox="1"/>
          <p:nvPr/>
        </p:nvSpPr>
        <p:spPr>
          <a:xfrm>
            <a:off x="5023486" y="153942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24%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BEA38-51F0-75A0-D8D2-D9B5E3F870C2}"/>
              </a:ext>
            </a:extLst>
          </p:cNvPr>
          <p:cNvSpPr txBox="1"/>
          <p:nvPr/>
        </p:nvSpPr>
        <p:spPr>
          <a:xfrm>
            <a:off x="1157143" y="153942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18%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C809399-620E-75D9-609B-F9C8ED2493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10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207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140 MeV/u</a:t>
            </a:r>
            <a:endParaRPr lang="en-IT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DCE77-7419-7E17-158E-2BF7012F230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9436" y="1345252"/>
            <a:ext cx="8477364" cy="1838523"/>
          </a:xfrm>
        </p:spPr>
        <p:txBody>
          <a:bodyPr anchor="t" anchorCtr="0"/>
          <a:lstStyle/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400" dirty="0"/>
              <a:t> </a:t>
            </a:r>
            <a:r>
              <a:rPr lang="en-GB" sz="1600" dirty="0"/>
              <a:t>No. of interactions in </a:t>
            </a:r>
            <a:r>
              <a:rPr lang="en-GB" sz="1600" dirty="0">
                <a:solidFill>
                  <a:srgbClr val="C00000"/>
                </a:solidFill>
              </a:rPr>
              <a:t>Air</a:t>
            </a:r>
            <a:r>
              <a:rPr lang="en-GB" sz="1600" dirty="0"/>
              <a:t>: 	   22607 	</a:t>
            </a:r>
            <a:r>
              <a:rPr lang="en-GB" sz="1600" dirty="0">
                <a:solidFill>
                  <a:srgbClr val="C00000"/>
                </a:solidFill>
              </a:rPr>
              <a:t>(0.5%)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STC</a:t>
            </a:r>
            <a:r>
              <a:rPr lang="en-GB" sz="1600" dirty="0"/>
              <a:t>:      4399 	</a:t>
            </a:r>
            <a:r>
              <a:rPr lang="en-GB" sz="1600" dirty="0">
                <a:solidFill>
                  <a:srgbClr val="C00000"/>
                </a:solidFill>
              </a:rPr>
              <a:t>(~0.1%)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BMN</a:t>
            </a:r>
            <a:r>
              <a:rPr lang="en-GB" sz="1600" dirty="0"/>
              <a:t>:     4221 	</a:t>
            </a:r>
            <a:r>
              <a:rPr lang="en-GB" sz="1600" dirty="0">
                <a:solidFill>
                  <a:srgbClr val="C00000"/>
                </a:solidFill>
              </a:rPr>
              <a:t>(~0.1%)  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TGT</a:t>
            </a:r>
            <a:r>
              <a:rPr lang="en-GB" sz="1600" dirty="0"/>
              <a:t>:  123183 	</a:t>
            </a:r>
            <a:r>
              <a:rPr lang="en-GB" sz="1600" dirty="0">
                <a:solidFill>
                  <a:srgbClr val="C00000"/>
                </a:solidFill>
              </a:rPr>
              <a:t>(2.4%)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MSD</a:t>
            </a:r>
            <a:r>
              <a:rPr lang="en-GB" sz="1600" dirty="0"/>
              <a:t>:   17397 	</a:t>
            </a:r>
            <a:r>
              <a:rPr lang="en-GB" sz="1600" dirty="0">
                <a:solidFill>
                  <a:srgbClr val="C00000"/>
                </a:solidFill>
              </a:rPr>
              <a:t>(0.3%) </a:t>
            </a:r>
            <a:r>
              <a:rPr lang="en-GB" sz="1600" dirty="0">
                <a:solidFill>
                  <a:srgbClr val="7030A0"/>
                </a:solidFill>
              </a:rPr>
              <a:t>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TWL</a:t>
            </a:r>
            <a:r>
              <a:rPr lang="en-GB" sz="1600" dirty="0"/>
              <a:t>:   94227 	</a:t>
            </a:r>
            <a:r>
              <a:rPr lang="en-GB" sz="1600" dirty="0">
                <a:solidFill>
                  <a:srgbClr val="C00000"/>
                </a:solidFill>
              </a:rPr>
              <a:t>(1.9%)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CAL</a:t>
            </a:r>
            <a:r>
              <a:rPr lang="en-GB" sz="1600" dirty="0"/>
              <a:t>: 1039732   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primaries interacting before target is 15914 </a:t>
            </a:r>
            <a:r>
              <a:rPr lang="en-GB" sz="1600" dirty="0">
                <a:solidFill>
                  <a:srgbClr val="C00000"/>
                </a:solidFill>
              </a:rPr>
              <a:t>(0.3%)</a:t>
            </a:r>
            <a:endParaRPr lang="en-GB" sz="1800" dirty="0">
              <a:solidFill>
                <a:srgbClr val="0432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2834F-32BC-2E53-B015-1BC446FA2DBE}"/>
              </a:ext>
            </a:extLst>
          </p:cNvPr>
          <p:cNvSpPr txBox="1"/>
          <p:nvPr/>
        </p:nvSpPr>
        <p:spPr>
          <a:xfrm>
            <a:off x="1733858" y="565445"/>
            <a:ext cx="665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baseline="30000" dirty="0">
                <a:solidFill>
                  <a:srgbClr val="0432FF"/>
                </a:solidFill>
              </a:rPr>
              <a:t>4</a:t>
            </a:r>
            <a:r>
              <a:rPr lang="en-IT" sz="2000" dirty="0">
                <a:solidFill>
                  <a:srgbClr val="0432FF"/>
                </a:solidFill>
              </a:rPr>
              <a:t>He </a:t>
            </a:r>
            <a:r>
              <a:rPr lang="en-IT" sz="2000" u="sng" dirty="0">
                <a:solidFill>
                  <a:srgbClr val="0432FF"/>
                </a:solidFill>
              </a:rPr>
              <a:t>primary interaction</a:t>
            </a:r>
            <a:endParaRPr lang="en-IT" sz="2000" dirty="0">
              <a:solidFill>
                <a:srgbClr val="0432FF"/>
              </a:solidFill>
            </a:endParaRPr>
          </a:p>
          <a:p>
            <a:pPr algn="ctr"/>
            <a:r>
              <a:rPr lang="en-IT" sz="2000" dirty="0">
                <a:solidFill>
                  <a:srgbClr val="0432FF"/>
                </a:solidFill>
              </a:rPr>
              <a:t>for 5 10</a:t>
            </a:r>
            <a:r>
              <a:rPr lang="en-IT" sz="2000" baseline="30000" dirty="0">
                <a:solidFill>
                  <a:srgbClr val="0432FF"/>
                </a:solidFill>
              </a:rPr>
              <a:t>6</a:t>
            </a:r>
            <a:r>
              <a:rPr lang="en-IT" sz="2000" dirty="0">
                <a:solidFill>
                  <a:srgbClr val="0432FF"/>
                </a:solidFill>
              </a:rPr>
              <a:t> primaries, 5 mm C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7CE7C-DCB0-2210-A420-0F13A51064EE}"/>
              </a:ext>
            </a:extLst>
          </p:cNvPr>
          <p:cNvSpPr txBox="1"/>
          <p:nvPr/>
        </p:nvSpPr>
        <p:spPr>
          <a:xfrm>
            <a:off x="117996" y="3413842"/>
            <a:ext cx="6452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/>
              <a:t> </a:t>
            </a:r>
            <a:r>
              <a:rPr lang="en-GB" dirty="0"/>
              <a:t>No. of interactions in </a:t>
            </a:r>
            <a:r>
              <a:rPr lang="en-GB" dirty="0">
                <a:solidFill>
                  <a:srgbClr val="C00000"/>
                </a:solidFill>
              </a:rPr>
              <a:t>Air</a:t>
            </a:r>
            <a:r>
              <a:rPr lang="en-GB" dirty="0"/>
              <a:t>:       4412	</a:t>
            </a:r>
            <a:r>
              <a:rPr lang="en-GB" dirty="0">
                <a:solidFill>
                  <a:srgbClr val="C00000"/>
                </a:solidFill>
              </a:rPr>
              <a:t>(0.4%)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STC</a:t>
            </a:r>
            <a:r>
              <a:rPr lang="en-GB" dirty="0"/>
              <a:t>:      866	</a:t>
            </a:r>
            <a:r>
              <a:rPr lang="en-GB" dirty="0">
                <a:solidFill>
                  <a:srgbClr val="C00000"/>
                </a:solidFill>
              </a:rPr>
              <a:t>(~0.1%)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BMN</a:t>
            </a:r>
            <a:r>
              <a:rPr lang="en-GB" dirty="0"/>
              <a:t>:     829	</a:t>
            </a:r>
            <a:r>
              <a:rPr lang="en-GB" dirty="0">
                <a:solidFill>
                  <a:srgbClr val="C00000"/>
                </a:solidFill>
              </a:rPr>
              <a:t>(~0.1%)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MSD</a:t>
            </a:r>
            <a:r>
              <a:rPr lang="en-GB" dirty="0"/>
              <a:t>:   3530	</a:t>
            </a:r>
            <a:r>
              <a:rPr lang="en-GB" dirty="0">
                <a:solidFill>
                  <a:srgbClr val="C00000"/>
                </a:solidFill>
              </a:rPr>
              <a:t>(0.4%)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TWL</a:t>
            </a:r>
            <a:r>
              <a:rPr lang="en-GB" dirty="0"/>
              <a:t>:  19084	</a:t>
            </a:r>
            <a:r>
              <a:rPr lang="en-GB" dirty="0">
                <a:solidFill>
                  <a:srgbClr val="C00000"/>
                </a:solidFill>
              </a:rPr>
              <a:t>(2.0%)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CAL</a:t>
            </a:r>
            <a:r>
              <a:rPr lang="en-GB" dirty="0"/>
              <a:t>: 225265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03632-01A9-37BA-CAB1-2B0F1D89D88B}"/>
              </a:ext>
            </a:extLst>
          </p:cNvPr>
          <p:cNvSpPr txBox="1"/>
          <p:nvPr/>
        </p:nvSpPr>
        <p:spPr>
          <a:xfrm>
            <a:off x="2560269" y="3298808"/>
            <a:ext cx="665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dirty="0">
                <a:solidFill>
                  <a:srgbClr val="0432FF"/>
                </a:solidFill>
              </a:rPr>
              <a:t>10</a:t>
            </a:r>
            <a:r>
              <a:rPr lang="en-IT" sz="2000" baseline="30000" dirty="0">
                <a:solidFill>
                  <a:srgbClr val="0432FF"/>
                </a:solidFill>
              </a:rPr>
              <a:t>6</a:t>
            </a:r>
            <a:r>
              <a:rPr lang="en-IT" sz="2000" dirty="0">
                <a:solidFill>
                  <a:srgbClr val="0432FF"/>
                </a:solidFill>
              </a:rPr>
              <a:t> primaries </a:t>
            </a:r>
            <a:r>
              <a:rPr lang="en-IT" sz="2000" u="sng" dirty="0">
                <a:solidFill>
                  <a:srgbClr val="0432FF"/>
                </a:solidFill>
              </a:rPr>
              <a:t>empty</a:t>
            </a:r>
            <a:r>
              <a:rPr lang="en-IT" sz="2000" dirty="0">
                <a:solidFill>
                  <a:srgbClr val="0432FF"/>
                </a:solidFill>
              </a:rPr>
              <a:t> target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312F8-2541-F8C8-B8AE-E2A9C0D8F12F}"/>
              </a:ext>
            </a:extLst>
          </p:cNvPr>
          <p:cNvCxnSpPr/>
          <p:nvPr/>
        </p:nvCxnSpPr>
        <p:spPr>
          <a:xfrm>
            <a:off x="117996" y="3298808"/>
            <a:ext cx="846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6F81C3-919E-D035-A400-8EDA0D4112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11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5249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D2AD942A-D187-A96F-23A0-0E1B19BE4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97" y="2786876"/>
            <a:ext cx="3328626" cy="2265182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35F7F468-9DE4-06C5-89AF-4CA1EBD4D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" y="2786876"/>
            <a:ext cx="3328626" cy="2265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B9FD3A-4F21-B394-747E-B432D6A8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71" y="511867"/>
            <a:ext cx="3328626" cy="2265182"/>
          </a:xfrm>
          <a:prstGeom prst="rect">
            <a:avLst/>
          </a:prstGeom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6B295955-D06B-1E0C-E5F9-0C09CBA82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" y="515547"/>
            <a:ext cx="3328626" cy="2265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140 MeV/u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C9E82C-7066-BE9C-F33E-D75A2CED5CEC}"/>
              </a:ext>
            </a:extLst>
          </p:cNvPr>
          <p:cNvGrpSpPr/>
          <p:nvPr/>
        </p:nvGrpSpPr>
        <p:grpSpPr>
          <a:xfrm>
            <a:off x="256384" y="991986"/>
            <a:ext cx="8689406" cy="4069703"/>
            <a:chOff x="256384" y="991986"/>
            <a:chExt cx="8689406" cy="40697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66B66-7D62-EA5E-40F0-A26AF68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F261F9-D4DE-55EF-DA23-0194541239F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5B770-DF11-F1CE-F3DA-BF6194989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4662678"/>
              <a:ext cx="58442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AB75C1-4F80-E98A-5C0E-FB5B5EAFD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2351740"/>
              <a:ext cx="54461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67F47D-E955-0A0D-AB6D-600DAC0E3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3066B0-D5C2-6043-F145-D166992215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C037D5-8436-47D4-77A1-5048BF221C87}"/>
                </a:ext>
              </a:extLst>
            </p:cNvPr>
            <p:cNvSpPr txBox="1"/>
            <p:nvPr/>
          </p:nvSpPr>
          <p:spPr>
            <a:xfrm>
              <a:off x="7165574" y="2053244"/>
              <a:ext cx="1780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</a:rPr>
                <a:t>Reasonable selection cuts in TW acceptance:</a:t>
              </a:r>
            </a:p>
            <a:p>
              <a:r>
                <a:rPr lang="en-IT" dirty="0">
                  <a:solidFill>
                    <a:srgbClr val="FF0000"/>
                  </a:solidFill>
                </a:rPr>
                <a:t>50 MeV/u, ~11</a:t>
              </a:r>
              <a:r>
                <a:rPr lang="en-IT" baseline="300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59078A-D781-4904-8092-555FD0C96124}"/>
              </a:ext>
            </a:extLst>
          </p:cNvPr>
          <p:cNvSpPr txBox="1"/>
          <p:nvPr/>
        </p:nvSpPr>
        <p:spPr>
          <a:xfrm>
            <a:off x="2202873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51DE-E981-EA10-5651-CFD530718B0A}"/>
              </a:ext>
            </a:extLst>
          </p:cNvPr>
          <p:cNvSpPr txBox="1"/>
          <p:nvPr/>
        </p:nvSpPr>
        <p:spPr>
          <a:xfrm>
            <a:off x="6077685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42CA1F-71FA-B734-E6B1-0F626F2898B0}"/>
              </a:ext>
            </a:extLst>
          </p:cNvPr>
          <p:cNvSpPr txBox="1"/>
          <p:nvPr/>
        </p:nvSpPr>
        <p:spPr>
          <a:xfrm>
            <a:off x="2202873" y="340171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769428-2E65-F7AE-1E4D-219417ABF444}"/>
              </a:ext>
            </a:extLst>
          </p:cNvPr>
          <p:cNvSpPr txBox="1"/>
          <p:nvPr/>
        </p:nvSpPr>
        <p:spPr>
          <a:xfrm>
            <a:off x="6077685" y="340171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aseline="30000" dirty="0">
                <a:solidFill>
                  <a:srgbClr val="FF0000"/>
                </a:solidFill>
              </a:rPr>
              <a:t>3</a:t>
            </a:r>
            <a:r>
              <a:rPr lang="en-IT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2692B-2C65-067E-4EA0-0D718EA29607}"/>
              </a:ext>
            </a:extLst>
          </p:cNvPr>
          <p:cNvSpPr txBox="1"/>
          <p:nvPr/>
        </p:nvSpPr>
        <p:spPr>
          <a:xfrm>
            <a:off x="7310440" y="912875"/>
            <a:ext cx="17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Secondaries produced in Target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5C9ABA4-2126-15F6-B5D0-E815D2AB798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12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44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C293CF2-7DA3-3F61-7864-AAF53B779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36" y="2791639"/>
            <a:ext cx="3328625" cy="2265182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E7D96A7-5064-D0F7-AB10-48B7307F6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81" y="518786"/>
            <a:ext cx="3316980" cy="2257257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F46DFF5D-B6D4-F652-1DC8-8551C0C02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" y="2785571"/>
            <a:ext cx="3342772" cy="2274809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A358832C-C85D-CCEB-5E25-EE6639DC8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" y="513369"/>
            <a:ext cx="3324940" cy="2262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140 MeV/u</a:t>
            </a:r>
            <a:endParaRPr lang="en-IT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C9E82C-7066-BE9C-F33E-D75A2CED5CEC}"/>
              </a:ext>
            </a:extLst>
          </p:cNvPr>
          <p:cNvGrpSpPr/>
          <p:nvPr/>
        </p:nvGrpSpPr>
        <p:grpSpPr>
          <a:xfrm>
            <a:off x="256384" y="991986"/>
            <a:ext cx="8689406" cy="4069703"/>
            <a:chOff x="256384" y="991986"/>
            <a:chExt cx="8689406" cy="40697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66B66-7D62-EA5E-40F0-A26AF68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F261F9-D4DE-55EF-DA23-0194541239F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5B770-DF11-F1CE-F3DA-BF6194989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4662678"/>
              <a:ext cx="58442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AB75C1-4F80-E98A-5C0E-FB5B5EAFD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2351740"/>
              <a:ext cx="54461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67F47D-E955-0A0D-AB6D-600DAC0E3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3066B0-D5C2-6043-F145-D166992215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C037D5-8436-47D4-77A1-5048BF221C87}"/>
                </a:ext>
              </a:extLst>
            </p:cNvPr>
            <p:cNvSpPr txBox="1"/>
            <p:nvPr/>
          </p:nvSpPr>
          <p:spPr>
            <a:xfrm>
              <a:off x="7165574" y="2053244"/>
              <a:ext cx="1780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</a:rPr>
                <a:t>Reasonable selection cuts in TW acceptance:</a:t>
              </a:r>
            </a:p>
            <a:p>
              <a:r>
                <a:rPr lang="en-IT" dirty="0">
                  <a:solidFill>
                    <a:srgbClr val="FF0000"/>
                  </a:solidFill>
                </a:rPr>
                <a:t>50 MeV/u, ~11</a:t>
              </a:r>
              <a:r>
                <a:rPr lang="en-IT" baseline="300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59078A-D781-4904-8092-555FD0C96124}"/>
              </a:ext>
            </a:extLst>
          </p:cNvPr>
          <p:cNvSpPr txBox="1"/>
          <p:nvPr/>
        </p:nvSpPr>
        <p:spPr>
          <a:xfrm>
            <a:off x="2202873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51DE-E981-EA10-5651-CFD530718B0A}"/>
              </a:ext>
            </a:extLst>
          </p:cNvPr>
          <p:cNvSpPr txBox="1"/>
          <p:nvPr/>
        </p:nvSpPr>
        <p:spPr>
          <a:xfrm>
            <a:off x="6077685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42CA1F-71FA-B734-E6B1-0F626F2898B0}"/>
              </a:ext>
            </a:extLst>
          </p:cNvPr>
          <p:cNvSpPr txBox="1"/>
          <p:nvPr/>
        </p:nvSpPr>
        <p:spPr>
          <a:xfrm>
            <a:off x="2202873" y="340171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769428-2E65-F7AE-1E4D-219417ABF444}"/>
              </a:ext>
            </a:extLst>
          </p:cNvPr>
          <p:cNvSpPr txBox="1"/>
          <p:nvPr/>
        </p:nvSpPr>
        <p:spPr>
          <a:xfrm>
            <a:off x="6077685" y="340171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aseline="30000" dirty="0">
                <a:solidFill>
                  <a:srgbClr val="FF0000"/>
                </a:solidFill>
              </a:rPr>
              <a:t>3</a:t>
            </a:r>
            <a:r>
              <a:rPr lang="en-IT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2692B-2C65-067E-4EA0-0D718EA29607}"/>
              </a:ext>
            </a:extLst>
          </p:cNvPr>
          <p:cNvSpPr txBox="1"/>
          <p:nvPr/>
        </p:nvSpPr>
        <p:spPr>
          <a:xfrm>
            <a:off x="7310440" y="912875"/>
            <a:ext cx="17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Secondaries produced in Target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C0F6F-2574-ADE7-BF9C-447B589D073E}"/>
              </a:ext>
            </a:extLst>
          </p:cNvPr>
          <p:cNvSpPr txBox="1"/>
          <p:nvPr/>
        </p:nvSpPr>
        <p:spPr>
          <a:xfrm>
            <a:off x="5023486" y="393249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35%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BB5A98-B214-6462-23B3-01BA1038C8ED}"/>
              </a:ext>
            </a:extLst>
          </p:cNvPr>
          <p:cNvSpPr txBox="1"/>
          <p:nvPr/>
        </p:nvSpPr>
        <p:spPr>
          <a:xfrm>
            <a:off x="1050786" y="3935834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35%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E5EAD-4D19-3D71-8EDE-E96FE3661CEC}"/>
              </a:ext>
            </a:extLst>
          </p:cNvPr>
          <p:cNvSpPr txBox="1"/>
          <p:nvPr/>
        </p:nvSpPr>
        <p:spPr>
          <a:xfrm>
            <a:off x="5023486" y="153942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20%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0D0A27-B752-7E21-2C73-12254DABCD3D}"/>
              </a:ext>
            </a:extLst>
          </p:cNvPr>
          <p:cNvSpPr txBox="1"/>
          <p:nvPr/>
        </p:nvSpPr>
        <p:spPr>
          <a:xfrm>
            <a:off x="1157143" y="153942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18%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2FB56F3-0790-07D1-C55E-3DF7B7F9927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13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94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100 MeV/u</a:t>
            </a:r>
            <a:endParaRPr lang="en-IT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DCE77-7419-7E17-158E-2BF7012F230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9436" y="1345252"/>
            <a:ext cx="8477364" cy="1838523"/>
          </a:xfrm>
        </p:spPr>
        <p:txBody>
          <a:bodyPr anchor="t" anchorCtr="0"/>
          <a:lstStyle/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400" dirty="0"/>
              <a:t> </a:t>
            </a:r>
            <a:r>
              <a:rPr lang="en-GB" sz="1600" dirty="0"/>
              <a:t>No. of interactions in </a:t>
            </a:r>
            <a:r>
              <a:rPr lang="en-GB" sz="1600" dirty="0">
                <a:solidFill>
                  <a:srgbClr val="C00000"/>
                </a:solidFill>
              </a:rPr>
              <a:t>Air</a:t>
            </a:r>
            <a:r>
              <a:rPr lang="en-GB" sz="1600" dirty="0"/>
              <a:t>: 	   26527 	</a:t>
            </a:r>
            <a:r>
              <a:rPr lang="en-GB" sz="1600" dirty="0">
                <a:solidFill>
                  <a:srgbClr val="C00000"/>
                </a:solidFill>
              </a:rPr>
              <a:t>(0.5%)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STC</a:t>
            </a:r>
            <a:r>
              <a:rPr lang="en-GB" sz="1600" dirty="0"/>
              <a:t>:      5063 	</a:t>
            </a:r>
            <a:r>
              <a:rPr lang="en-GB" sz="1600" dirty="0">
                <a:solidFill>
                  <a:srgbClr val="C00000"/>
                </a:solidFill>
              </a:rPr>
              <a:t>(0.1%)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BMN</a:t>
            </a:r>
            <a:r>
              <a:rPr lang="en-GB" sz="1600" dirty="0"/>
              <a:t>:     4857 	</a:t>
            </a:r>
            <a:r>
              <a:rPr lang="en-GB" sz="1600" dirty="0">
                <a:solidFill>
                  <a:srgbClr val="C00000"/>
                </a:solidFill>
              </a:rPr>
              <a:t>(0.1%)  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TGT</a:t>
            </a:r>
            <a:r>
              <a:rPr lang="en-GB" sz="1600" dirty="0"/>
              <a:t>:  138874 	</a:t>
            </a:r>
            <a:r>
              <a:rPr lang="en-GB" sz="1600" dirty="0">
                <a:solidFill>
                  <a:srgbClr val="C00000"/>
                </a:solidFill>
              </a:rPr>
              <a:t>(2.8%)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MSD</a:t>
            </a:r>
            <a:r>
              <a:rPr lang="en-GB" sz="1600" dirty="0"/>
              <a:t>:   19873 	</a:t>
            </a:r>
            <a:r>
              <a:rPr lang="en-GB" sz="1600" dirty="0">
                <a:solidFill>
                  <a:srgbClr val="C00000"/>
                </a:solidFill>
              </a:rPr>
              <a:t>(0.4%) </a:t>
            </a:r>
            <a:r>
              <a:rPr lang="en-GB" sz="1600" dirty="0">
                <a:solidFill>
                  <a:srgbClr val="7030A0"/>
                </a:solidFill>
              </a:rPr>
              <a:t>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TWL</a:t>
            </a:r>
            <a:r>
              <a:rPr lang="en-GB" sz="1600" dirty="0"/>
              <a:t>:  112779 	</a:t>
            </a:r>
            <a:r>
              <a:rPr lang="en-GB" sz="1600" dirty="0">
                <a:solidFill>
                  <a:srgbClr val="C00000"/>
                </a:solidFill>
              </a:rPr>
              <a:t>(2.3%)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CAL</a:t>
            </a:r>
            <a:r>
              <a:rPr lang="en-GB" sz="1600" dirty="0"/>
              <a:t>:  585140   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primaries interacting before target is 16240 </a:t>
            </a:r>
            <a:r>
              <a:rPr lang="en-GB" sz="1600" dirty="0">
                <a:solidFill>
                  <a:srgbClr val="C00000"/>
                </a:solidFill>
              </a:rPr>
              <a:t>(0.3%)</a:t>
            </a:r>
            <a:endParaRPr lang="en-GB" sz="1800" dirty="0">
              <a:solidFill>
                <a:srgbClr val="0432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2834F-32BC-2E53-B015-1BC446FA2DBE}"/>
              </a:ext>
            </a:extLst>
          </p:cNvPr>
          <p:cNvSpPr txBox="1"/>
          <p:nvPr/>
        </p:nvSpPr>
        <p:spPr>
          <a:xfrm>
            <a:off x="1733858" y="565445"/>
            <a:ext cx="665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baseline="30000" dirty="0">
                <a:solidFill>
                  <a:srgbClr val="0432FF"/>
                </a:solidFill>
              </a:rPr>
              <a:t>4</a:t>
            </a:r>
            <a:r>
              <a:rPr lang="en-IT" sz="2000" dirty="0">
                <a:solidFill>
                  <a:srgbClr val="0432FF"/>
                </a:solidFill>
              </a:rPr>
              <a:t>He </a:t>
            </a:r>
            <a:r>
              <a:rPr lang="en-IT" sz="2000" u="sng" dirty="0">
                <a:solidFill>
                  <a:srgbClr val="0432FF"/>
                </a:solidFill>
              </a:rPr>
              <a:t>primary interaction</a:t>
            </a:r>
            <a:endParaRPr lang="en-IT" sz="2000" dirty="0">
              <a:solidFill>
                <a:srgbClr val="0432FF"/>
              </a:solidFill>
            </a:endParaRPr>
          </a:p>
          <a:p>
            <a:pPr algn="ctr"/>
            <a:r>
              <a:rPr lang="en-IT" sz="2000" dirty="0">
                <a:solidFill>
                  <a:srgbClr val="0432FF"/>
                </a:solidFill>
              </a:rPr>
              <a:t>for 5 10</a:t>
            </a:r>
            <a:r>
              <a:rPr lang="en-IT" sz="2000" baseline="30000" dirty="0">
                <a:solidFill>
                  <a:srgbClr val="0432FF"/>
                </a:solidFill>
              </a:rPr>
              <a:t>6</a:t>
            </a:r>
            <a:r>
              <a:rPr lang="en-IT" sz="2000" dirty="0">
                <a:solidFill>
                  <a:srgbClr val="0432FF"/>
                </a:solidFill>
              </a:rPr>
              <a:t> primaries, 5 mm C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7CE7C-DCB0-2210-A420-0F13A51064EE}"/>
              </a:ext>
            </a:extLst>
          </p:cNvPr>
          <p:cNvSpPr txBox="1"/>
          <p:nvPr/>
        </p:nvSpPr>
        <p:spPr>
          <a:xfrm>
            <a:off x="117996" y="3413842"/>
            <a:ext cx="6452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/>
              <a:t> </a:t>
            </a:r>
            <a:r>
              <a:rPr lang="en-GB" dirty="0"/>
              <a:t>No. of interactions in </a:t>
            </a:r>
            <a:r>
              <a:rPr lang="en-GB" dirty="0">
                <a:solidFill>
                  <a:srgbClr val="C00000"/>
                </a:solidFill>
              </a:rPr>
              <a:t>Air</a:t>
            </a:r>
            <a:r>
              <a:rPr lang="en-GB" dirty="0"/>
              <a:t>:       5061	</a:t>
            </a:r>
            <a:r>
              <a:rPr lang="en-GB" dirty="0">
                <a:solidFill>
                  <a:srgbClr val="C00000"/>
                </a:solidFill>
              </a:rPr>
              <a:t>(0.5%)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STC</a:t>
            </a:r>
            <a:r>
              <a:rPr lang="en-GB" dirty="0"/>
              <a:t>:      987	</a:t>
            </a:r>
            <a:r>
              <a:rPr lang="en-GB" dirty="0">
                <a:solidFill>
                  <a:srgbClr val="C00000"/>
                </a:solidFill>
              </a:rPr>
              <a:t>(0.1%)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BMN</a:t>
            </a:r>
            <a:r>
              <a:rPr lang="en-GB" dirty="0"/>
              <a:t>:     993	</a:t>
            </a:r>
            <a:r>
              <a:rPr lang="en-GB" dirty="0">
                <a:solidFill>
                  <a:srgbClr val="C00000"/>
                </a:solidFill>
              </a:rPr>
              <a:t>(0.1%)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MSD</a:t>
            </a:r>
            <a:r>
              <a:rPr lang="en-GB" dirty="0"/>
              <a:t>:   3945	</a:t>
            </a:r>
            <a:r>
              <a:rPr lang="en-GB" dirty="0">
                <a:solidFill>
                  <a:srgbClr val="C00000"/>
                </a:solidFill>
              </a:rPr>
              <a:t>(0.4%)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TWL</a:t>
            </a:r>
            <a:r>
              <a:rPr lang="en-GB" dirty="0"/>
              <a:t>:  22319	</a:t>
            </a:r>
            <a:r>
              <a:rPr lang="en-GB" dirty="0">
                <a:solidFill>
                  <a:srgbClr val="C00000"/>
                </a:solidFill>
              </a:rPr>
              <a:t>(2.2%)</a:t>
            </a:r>
          </a:p>
          <a:p>
            <a:r>
              <a:rPr lang="en-GB" dirty="0"/>
              <a:t> No. of interactions in </a:t>
            </a:r>
            <a:r>
              <a:rPr lang="en-GB" dirty="0">
                <a:solidFill>
                  <a:srgbClr val="C00000"/>
                </a:solidFill>
              </a:rPr>
              <a:t>CAL</a:t>
            </a:r>
            <a:r>
              <a:rPr lang="en-GB" dirty="0"/>
              <a:t>: 225265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03632-01A9-37BA-CAB1-2B0F1D89D88B}"/>
              </a:ext>
            </a:extLst>
          </p:cNvPr>
          <p:cNvSpPr txBox="1"/>
          <p:nvPr/>
        </p:nvSpPr>
        <p:spPr>
          <a:xfrm>
            <a:off x="2560269" y="3298808"/>
            <a:ext cx="665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dirty="0">
                <a:solidFill>
                  <a:srgbClr val="0432FF"/>
                </a:solidFill>
              </a:rPr>
              <a:t>10</a:t>
            </a:r>
            <a:r>
              <a:rPr lang="en-IT" sz="2000" baseline="30000" dirty="0">
                <a:solidFill>
                  <a:srgbClr val="0432FF"/>
                </a:solidFill>
              </a:rPr>
              <a:t>6</a:t>
            </a:r>
            <a:r>
              <a:rPr lang="en-IT" sz="2000" dirty="0">
                <a:solidFill>
                  <a:srgbClr val="0432FF"/>
                </a:solidFill>
              </a:rPr>
              <a:t> primaries </a:t>
            </a:r>
            <a:r>
              <a:rPr lang="en-IT" sz="2000" u="sng" dirty="0">
                <a:solidFill>
                  <a:srgbClr val="0432FF"/>
                </a:solidFill>
              </a:rPr>
              <a:t>empty</a:t>
            </a:r>
            <a:r>
              <a:rPr lang="en-IT" sz="2000" dirty="0">
                <a:solidFill>
                  <a:srgbClr val="0432FF"/>
                </a:solidFill>
              </a:rPr>
              <a:t> target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312F8-2541-F8C8-B8AE-E2A9C0D8F12F}"/>
              </a:ext>
            </a:extLst>
          </p:cNvPr>
          <p:cNvCxnSpPr/>
          <p:nvPr/>
        </p:nvCxnSpPr>
        <p:spPr>
          <a:xfrm>
            <a:off x="117996" y="3298808"/>
            <a:ext cx="846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00C37-D754-B7E0-09EF-6F26E87A6C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14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3082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DDE2837-490F-1EA3-0DB8-EC21A0CD2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50" y="2774985"/>
            <a:ext cx="3328624" cy="2265181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196FA36-3CC2-C460-E95F-D4967BC8F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" y="2774985"/>
            <a:ext cx="3328624" cy="2265181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10AD8B4-2F85-07F4-0509-662545935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50" y="487604"/>
            <a:ext cx="3328624" cy="2265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1B44B-6FD8-7C6A-90DC-777BFB183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" y="504940"/>
            <a:ext cx="3328624" cy="2265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100 MeV/u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C9E82C-7066-BE9C-F33E-D75A2CED5CEC}"/>
              </a:ext>
            </a:extLst>
          </p:cNvPr>
          <p:cNvGrpSpPr/>
          <p:nvPr/>
        </p:nvGrpSpPr>
        <p:grpSpPr>
          <a:xfrm>
            <a:off x="256384" y="991986"/>
            <a:ext cx="8689406" cy="4069703"/>
            <a:chOff x="256384" y="991986"/>
            <a:chExt cx="8689406" cy="40697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66B66-7D62-EA5E-40F0-A26AF68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F261F9-D4DE-55EF-DA23-0194541239F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5B770-DF11-F1CE-F3DA-BF6194989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4662678"/>
              <a:ext cx="58442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AB75C1-4F80-E98A-5C0E-FB5B5EAFD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2351740"/>
              <a:ext cx="54461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67F47D-E955-0A0D-AB6D-600DAC0E3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3066B0-D5C2-6043-F145-D166992215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C037D5-8436-47D4-77A1-5048BF221C87}"/>
                </a:ext>
              </a:extLst>
            </p:cNvPr>
            <p:cNvSpPr txBox="1"/>
            <p:nvPr/>
          </p:nvSpPr>
          <p:spPr>
            <a:xfrm>
              <a:off x="7165574" y="2053244"/>
              <a:ext cx="1780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</a:rPr>
                <a:t>Reasonable selection cuts in TW acceptance:</a:t>
              </a:r>
            </a:p>
            <a:p>
              <a:r>
                <a:rPr lang="en-IT" dirty="0">
                  <a:solidFill>
                    <a:srgbClr val="FF0000"/>
                  </a:solidFill>
                </a:rPr>
                <a:t>50 MeV/u, ~11</a:t>
              </a:r>
              <a:r>
                <a:rPr lang="en-IT" baseline="300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59078A-D781-4904-8092-555FD0C96124}"/>
              </a:ext>
            </a:extLst>
          </p:cNvPr>
          <p:cNvSpPr txBox="1"/>
          <p:nvPr/>
        </p:nvSpPr>
        <p:spPr>
          <a:xfrm>
            <a:off x="2202873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51DE-E981-EA10-5651-CFD530718B0A}"/>
              </a:ext>
            </a:extLst>
          </p:cNvPr>
          <p:cNvSpPr txBox="1"/>
          <p:nvPr/>
        </p:nvSpPr>
        <p:spPr>
          <a:xfrm>
            <a:off x="6077685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42CA1F-71FA-B734-E6B1-0F626F2898B0}"/>
              </a:ext>
            </a:extLst>
          </p:cNvPr>
          <p:cNvSpPr txBox="1"/>
          <p:nvPr/>
        </p:nvSpPr>
        <p:spPr>
          <a:xfrm>
            <a:off x="2202873" y="340171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769428-2E65-F7AE-1E4D-219417ABF444}"/>
              </a:ext>
            </a:extLst>
          </p:cNvPr>
          <p:cNvSpPr txBox="1"/>
          <p:nvPr/>
        </p:nvSpPr>
        <p:spPr>
          <a:xfrm>
            <a:off x="6077685" y="340171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aseline="30000" dirty="0">
                <a:solidFill>
                  <a:srgbClr val="FF0000"/>
                </a:solidFill>
              </a:rPr>
              <a:t>3</a:t>
            </a:r>
            <a:r>
              <a:rPr lang="en-IT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2692B-2C65-067E-4EA0-0D718EA29607}"/>
              </a:ext>
            </a:extLst>
          </p:cNvPr>
          <p:cNvSpPr txBox="1"/>
          <p:nvPr/>
        </p:nvSpPr>
        <p:spPr>
          <a:xfrm>
            <a:off x="7310440" y="912875"/>
            <a:ext cx="17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Secondaries produced in Target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682BF6-7D5F-03B1-C721-E197CDA6587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15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16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3D42054-4E86-167F-CEF1-1C1E70607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" y="473263"/>
            <a:ext cx="3368557" cy="229235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4AE1907-83C9-D952-4D6E-99E410964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93" y="2765619"/>
            <a:ext cx="3368557" cy="2292356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832FBF26-52F6-5313-8CB5-5C00451E4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" y="2769333"/>
            <a:ext cx="3368557" cy="2292356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40ED01D9-6350-090E-C9A5-3BF77043FC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95" y="498421"/>
            <a:ext cx="3368557" cy="2292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100 MeV/u</a:t>
            </a:r>
            <a:endParaRPr lang="en-IT" sz="2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C9E82C-7066-BE9C-F33E-D75A2CED5CEC}"/>
              </a:ext>
            </a:extLst>
          </p:cNvPr>
          <p:cNvGrpSpPr/>
          <p:nvPr/>
        </p:nvGrpSpPr>
        <p:grpSpPr>
          <a:xfrm>
            <a:off x="256384" y="991986"/>
            <a:ext cx="8689406" cy="4069703"/>
            <a:chOff x="256384" y="991986"/>
            <a:chExt cx="8689406" cy="40697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66B66-7D62-EA5E-40F0-A26AF68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F261F9-D4DE-55EF-DA23-0194541239F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5B770-DF11-F1CE-F3DA-BF6194989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4662678"/>
              <a:ext cx="58442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AB75C1-4F80-E98A-5C0E-FB5B5EAFD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2351740"/>
              <a:ext cx="54461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67F47D-E955-0A0D-AB6D-600DAC0E3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3066B0-D5C2-6043-F145-D166992215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C037D5-8436-47D4-77A1-5048BF221C87}"/>
                </a:ext>
              </a:extLst>
            </p:cNvPr>
            <p:cNvSpPr txBox="1"/>
            <p:nvPr/>
          </p:nvSpPr>
          <p:spPr>
            <a:xfrm>
              <a:off x="7165574" y="2053244"/>
              <a:ext cx="1780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</a:rPr>
                <a:t>Reasonable selection cuts in TW acceptance:</a:t>
              </a:r>
            </a:p>
            <a:p>
              <a:r>
                <a:rPr lang="en-IT" dirty="0">
                  <a:solidFill>
                    <a:srgbClr val="FF0000"/>
                  </a:solidFill>
                </a:rPr>
                <a:t>50 MeV/u, ~11</a:t>
              </a:r>
              <a:r>
                <a:rPr lang="en-IT" baseline="300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59078A-D781-4904-8092-555FD0C96124}"/>
              </a:ext>
            </a:extLst>
          </p:cNvPr>
          <p:cNvSpPr txBox="1"/>
          <p:nvPr/>
        </p:nvSpPr>
        <p:spPr>
          <a:xfrm>
            <a:off x="2202873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51DE-E981-EA10-5651-CFD530718B0A}"/>
              </a:ext>
            </a:extLst>
          </p:cNvPr>
          <p:cNvSpPr txBox="1"/>
          <p:nvPr/>
        </p:nvSpPr>
        <p:spPr>
          <a:xfrm>
            <a:off x="6077685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42CA1F-71FA-B734-E6B1-0F626F2898B0}"/>
              </a:ext>
            </a:extLst>
          </p:cNvPr>
          <p:cNvSpPr txBox="1"/>
          <p:nvPr/>
        </p:nvSpPr>
        <p:spPr>
          <a:xfrm>
            <a:off x="2202873" y="340171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769428-2E65-F7AE-1E4D-219417ABF444}"/>
              </a:ext>
            </a:extLst>
          </p:cNvPr>
          <p:cNvSpPr txBox="1"/>
          <p:nvPr/>
        </p:nvSpPr>
        <p:spPr>
          <a:xfrm>
            <a:off x="6077685" y="340171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aseline="30000" dirty="0">
                <a:solidFill>
                  <a:srgbClr val="FF0000"/>
                </a:solidFill>
              </a:rPr>
              <a:t>3</a:t>
            </a:r>
            <a:r>
              <a:rPr lang="en-IT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2692B-2C65-067E-4EA0-0D718EA29607}"/>
              </a:ext>
            </a:extLst>
          </p:cNvPr>
          <p:cNvSpPr txBox="1"/>
          <p:nvPr/>
        </p:nvSpPr>
        <p:spPr>
          <a:xfrm>
            <a:off x="7310440" y="912875"/>
            <a:ext cx="17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Secondaries produced in Target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C0F6F-2574-ADE7-BF9C-447B589D073E}"/>
              </a:ext>
            </a:extLst>
          </p:cNvPr>
          <p:cNvSpPr txBox="1"/>
          <p:nvPr/>
        </p:nvSpPr>
        <p:spPr>
          <a:xfrm>
            <a:off x="5023486" y="393249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26%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BB5A98-B214-6462-23B3-01BA1038C8ED}"/>
              </a:ext>
            </a:extLst>
          </p:cNvPr>
          <p:cNvSpPr txBox="1"/>
          <p:nvPr/>
        </p:nvSpPr>
        <p:spPr>
          <a:xfrm>
            <a:off x="1050786" y="3935834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25%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E5EAD-4D19-3D71-8EDE-E96FE3661CEC}"/>
              </a:ext>
            </a:extLst>
          </p:cNvPr>
          <p:cNvSpPr txBox="1"/>
          <p:nvPr/>
        </p:nvSpPr>
        <p:spPr>
          <a:xfrm>
            <a:off x="5023486" y="153942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19%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0D0A27-B752-7E21-2C73-12254DABCD3D}"/>
              </a:ext>
            </a:extLst>
          </p:cNvPr>
          <p:cNvSpPr txBox="1"/>
          <p:nvPr/>
        </p:nvSpPr>
        <p:spPr>
          <a:xfrm>
            <a:off x="1157143" y="153942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19% of these</a:t>
            </a:r>
          </a:p>
          <a:p>
            <a:r>
              <a:rPr lang="en-IT" dirty="0">
                <a:solidFill>
                  <a:srgbClr val="C00000"/>
                </a:solidFill>
              </a:rPr>
              <a:t>in 6 modules calo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26E2EF9-6945-5B52-B7A9-55AF03FB2B6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16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660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Some numbers from MC truth  </a:t>
            </a:r>
            <a:br>
              <a:rPr lang="en-IT" sz="2800" dirty="0"/>
            </a:br>
            <a:r>
              <a:rPr lang="en-IT" sz="2800" dirty="0">
                <a:solidFill>
                  <a:srgbClr val="FF0000"/>
                </a:solidFill>
              </a:rPr>
              <a:t>Expected Cross Section behaviour:</a:t>
            </a:r>
            <a:endParaRPr lang="en-IT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20632-9E1E-F0E3-F421-D9E6B1E0B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4" y="1105558"/>
            <a:ext cx="5488556" cy="37350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8E1472-2B44-91D5-05E1-C0C9B5D22A87}"/>
              </a:ext>
            </a:extLst>
          </p:cNvPr>
          <p:cNvSpPr txBox="1"/>
          <p:nvPr/>
        </p:nvSpPr>
        <p:spPr>
          <a:xfrm>
            <a:off x="5554980" y="2223524"/>
            <a:ext cx="3337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FF0000"/>
                </a:solidFill>
              </a:rPr>
              <a:t>Notice: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IT" dirty="0">
                <a:solidFill>
                  <a:srgbClr val="FF0000"/>
                </a:solidFill>
              </a:rPr>
              <a:t>his is for the given selection cuts:</a:t>
            </a:r>
          </a:p>
          <a:p>
            <a:pPr algn="ctr"/>
            <a:r>
              <a:rPr lang="en-IT" b="1" dirty="0">
                <a:solidFill>
                  <a:srgbClr val="FF0000"/>
                </a:solidFill>
              </a:rPr>
              <a:t>E&gt;50 MeV/u, </a:t>
            </a:r>
            <a:r>
              <a:rPr lang="en-IT" b="1" dirty="0">
                <a:solidFill>
                  <a:srgbClr val="FF0000"/>
                </a:solidFill>
                <a:latin typeface="Symbol" pitchFamily="2" charset="2"/>
              </a:rPr>
              <a:t>q </a:t>
            </a:r>
            <a:r>
              <a:rPr lang="en-IT" b="1" dirty="0">
                <a:solidFill>
                  <a:srgbClr val="FF0000"/>
                </a:solidFill>
              </a:rPr>
              <a:t>&lt; 11</a:t>
            </a:r>
            <a:r>
              <a:rPr lang="en-IT" b="1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36D76E4-AD18-8948-6401-69B9D1CB83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17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3443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Some numbers from MC truth  </a:t>
            </a:r>
            <a:br>
              <a:rPr lang="en-IT" sz="2800" dirty="0"/>
            </a:br>
            <a:r>
              <a:rPr lang="en-IT" sz="2800" dirty="0">
                <a:solidFill>
                  <a:srgbClr val="FF0000"/>
                </a:solidFill>
              </a:rPr>
              <a:t>Expected Cross Section behaviour:</a:t>
            </a:r>
            <a:endParaRPr lang="en-IT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B2C8F-2FE5-B9EC-FC82-F060BD062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2" y="3021783"/>
            <a:ext cx="3039422" cy="2068375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DD204071-BC6C-44DD-B31C-CBD5223B6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2" y="923242"/>
            <a:ext cx="3039421" cy="2068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3FDE0D-3DA7-3130-B127-B9048426A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2" y="923242"/>
            <a:ext cx="3039421" cy="20683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B4E78-D85A-73C7-3009-E89179248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3" y="3021783"/>
            <a:ext cx="3039422" cy="206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63F10-6566-6F03-48AC-9F29AAF6A717}"/>
              </a:ext>
            </a:extLst>
          </p:cNvPr>
          <p:cNvSpPr txBox="1"/>
          <p:nvPr/>
        </p:nvSpPr>
        <p:spPr>
          <a:xfrm>
            <a:off x="6408420" y="2571750"/>
            <a:ext cx="273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FF0000"/>
                </a:solidFill>
              </a:rPr>
              <a:t>for the given selection cuts:</a:t>
            </a:r>
          </a:p>
          <a:p>
            <a:pPr algn="ctr"/>
            <a:r>
              <a:rPr lang="en-IT" b="1" dirty="0">
                <a:solidFill>
                  <a:srgbClr val="FF0000"/>
                </a:solidFill>
              </a:rPr>
              <a:t>E&gt;50 MeV/u, </a:t>
            </a:r>
            <a:r>
              <a:rPr lang="en-IT" b="1" dirty="0">
                <a:solidFill>
                  <a:srgbClr val="FF0000"/>
                </a:solidFill>
                <a:latin typeface="Symbol" pitchFamily="2" charset="2"/>
              </a:rPr>
              <a:t>q </a:t>
            </a:r>
            <a:r>
              <a:rPr lang="en-IT" b="1" dirty="0">
                <a:solidFill>
                  <a:srgbClr val="FF0000"/>
                </a:solidFill>
              </a:rPr>
              <a:t>&lt; 11</a:t>
            </a:r>
            <a:r>
              <a:rPr lang="en-IT" b="1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3F97-F7F5-6450-48B3-ED36B915EB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18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0B269-D755-D8CD-111B-E8F34214F4AF}"/>
              </a:ext>
            </a:extLst>
          </p:cNvPr>
          <p:cNvSpPr txBox="1"/>
          <p:nvPr/>
        </p:nvSpPr>
        <p:spPr>
          <a:xfrm>
            <a:off x="6586330" y="3394250"/>
            <a:ext cx="2313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u="sng" dirty="0">
                <a:solidFill>
                  <a:srgbClr val="0432FF"/>
                </a:solidFill>
              </a:rPr>
              <a:t>Notice: </a:t>
            </a:r>
          </a:p>
          <a:p>
            <a:r>
              <a:rPr lang="en-IT" dirty="0">
                <a:solidFill>
                  <a:srgbClr val="0432FF"/>
                </a:solidFill>
              </a:rPr>
              <a:t>the behaviour of these curves as a function of E is strongly affected by the chosen cuts</a:t>
            </a:r>
          </a:p>
        </p:txBody>
      </p:sp>
    </p:spTree>
    <p:extLst>
      <p:ext uri="{BB962C8B-B14F-4D97-AF65-F5344CB8AC3E}">
        <p14:creationId xmlns:p14="http://schemas.microsoft.com/office/powerpoint/2010/main" val="958690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ky&#10;&#10;Description automatically generated">
            <a:extLst>
              <a:ext uri="{FF2B5EF4-FFF2-40B4-BE49-F238E27FC236}">
                <a16:creationId xmlns:a16="http://schemas.microsoft.com/office/drawing/2014/main" id="{23E4BD85-6FC4-1A2F-8864-7C32F517E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" y="300074"/>
            <a:ext cx="5934535" cy="4290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Slightly beyond MC truth: using MSD tracks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A92F4-65C0-E8AE-4967-E539216727C4}"/>
              </a:ext>
            </a:extLst>
          </p:cNvPr>
          <p:cNvSpPr txBox="1"/>
          <p:nvPr/>
        </p:nvSpPr>
        <p:spPr>
          <a:xfrm>
            <a:off x="5925555" y="1275831"/>
            <a:ext cx="30223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/>
              <a:t>Looking for matches:</a:t>
            </a:r>
          </a:p>
          <a:p>
            <a:pPr marL="342900" indent="-342900">
              <a:buAutoNum type="arabicParenR"/>
            </a:pPr>
            <a:r>
              <a:rPr lang="en-IT" sz="1400" dirty="0">
                <a:solidFill>
                  <a:srgbClr val="C00000"/>
                </a:solidFill>
              </a:rPr>
              <a:t>between BM track and MSD tracks intercepts at z=0 (target)</a:t>
            </a:r>
          </a:p>
          <a:p>
            <a:pPr marL="342900" indent="-342900">
              <a:buAutoNum type="arabicParenR"/>
            </a:pPr>
            <a:r>
              <a:rPr lang="en-GB" sz="1400" dirty="0">
                <a:solidFill>
                  <a:srgbClr val="C00000"/>
                </a:solidFill>
              </a:rPr>
              <a:t>B</a:t>
            </a:r>
            <a:r>
              <a:rPr lang="en-IT" sz="1400" dirty="0">
                <a:solidFill>
                  <a:srgbClr val="C00000"/>
                </a:solidFill>
              </a:rPr>
              <a:t>etween TW points and MSD tracks intercepts at z(TW)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3EA4CC-FF40-C873-EFAF-F7BECB0B451A}"/>
              </a:ext>
            </a:extLst>
          </p:cNvPr>
          <p:cNvSpPr txBox="1"/>
          <p:nvPr/>
        </p:nvSpPr>
        <p:spPr>
          <a:xfrm>
            <a:off x="379312" y="4066282"/>
            <a:ext cx="486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i="1" dirty="0">
                <a:solidFill>
                  <a:srgbClr val="FF0000"/>
                </a:solidFill>
              </a:rPr>
              <a:t>Software Warning:</a:t>
            </a:r>
          </a:p>
          <a:p>
            <a:r>
              <a:rPr lang="en-IT" i="1" dirty="0">
                <a:solidFill>
                  <a:srgbClr val="FF0000"/>
                </a:solidFill>
              </a:rPr>
              <a:t>→ Quite often MSD tracks compare twice in the same event! (same track parameters, same MSD clusters)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E652F7-6D4F-26CE-F578-4610DCA92167}"/>
              </a:ext>
            </a:extLst>
          </p:cNvPr>
          <p:cNvSpPr txBox="1"/>
          <p:nvPr/>
        </p:nvSpPr>
        <p:spPr>
          <a:xfrm>
            <a:off x="5611995" y="4149739"/>
            <a:ext cx="333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i="1" dirty="0">
                <a:solidFill>
                  <a:srgbClr val="7030A0"/>
                </a:solidFill>
              </a:rPr>
              <a:t>Some additional logics was needed to get rid of double tracks…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1F5D5C2-605C-E4AC-9740-6F9A97FB150E}"/>
              </a:ext>
            </a:extLst>
          </p:cNvPr>
          <p:cNvSpPr/>
          <p:nvPr/>
        </p:nvSpPr>
        <p:spPr>
          <a:xfrm>
            <a:off x="5020733" y="4389861"/>
            <a:ext cx="524934" cy="131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8BCD9E2-6936-8D9D-5BAB-D25A6D6C84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19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9369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914C-984F-E584-2375-147EDF67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66502"/>
            <a:ext cx="8781232" cy="1163782"/>
          </a:xfrm>
        </p:spPr>
        <p:txBody>
          <a:bodyPr/>
          <a:lstStyle/>
          <a:p>
            <a:r>
              <a:rPr lang="en-IT" sz="2800" dirty="0"/>
              <a:t>Following w</a:t>
            </a:r>
            <a:r>
              <a:rPr lang="en-GB" sz="2800" dirty="0"/>
              <a:t>ha</a:t>
            </a:r>
            <a:r>
              <a:rPr lang="en-IT" sz="2800" dirty="0"/>
              <a:t>t preliminarily shown at Phys. Meeting of July 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5F683-2731-0DB7-52BD-C52B6EB2AE0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81384" y="1370923"/>
            <a:ext cx="8781232" cy="335834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2400" dirty="0"/>
              <a:t>A first high statistics production is now ready for </a:t>
            </a:r>
            <a:r>
              <a:rPr lang="en-IT" sz="2400" baseline="30000" dirty="0"/>
              <a:t>4</a:t>
            </a:r>
            <a:r>
              <a:rPr lang="en-IT" sz="2400" dirty="0"/>
              <a:t>He physics runs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2400" dirty="0"/>
              <a:t>Campaign is </a:t>
            </a:r>
            <a:r>
              <a:rPr lang="en-IT" sz="2400" dirty="0">
                <a:solidFill>
                  <a:srgbClr val="FF0000"/>
                </a:solidFill>
              </a:rPr>
              <a:t>HIT2022_MC </a:t>
            </a:r>
            <a:r>
              <a:rPr lang="en-IT" sz="2400" dirty="0"/>
              <a:t>in Shoe </a:t>
            </a:r>
            <a:r>
              <a:rPr lang="en-IT" sz="2400" dirty="0">
                <a:solidFill>
                  <a:srgbClr val="FF0000"/>
                </a:solidFill>
              </a:rPr>
              <a:t>Newgeom</a:t>
            </a:r>
            <a:r>
              <a:rPr lang="en-IT" sz="2400" dirty="0"/>
              <a:t> branch (</a:t>
            </a:r>
            <a:r>
              <a:rPr lang="en-IT" sz="2400" i="1" dirty="0">
                <a:solidFill>
                  <a:srgbClr val="0070C0"/>
                </a:solidFill>
              </a:rPr>
              <a:t>Please update)</a:t>
            </a:r>
            <a:endParaRPr lang="en-IT" sz="2400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2400" dirty="0"/>
              <a:t>Run </a:t>
            </a:r>
            <a:r>
              <a:rPr lang="en-IT" sz="2400" dirty="0">
                <a:solidFill>
                  <a:srgbClr val="FF0000"/>
                </a:solidFill>
              </a:rPr>
              <a:t>100, 140, 200, 220 </a:t>
            </a:r>
            <a:r>
              <a:rPr lang="en-IT" sz="2400" dirty="0"/>
              <a:t>with 10</a:t>
            </a:r>
            <a:r>
              <a:rPr lang="en-IT" sz="2400" baseline="30000" dirty="0"/>
              <a:t>7</a:t>
            </a:r>
            <a:r>
              <a:rPr lang="en-IT" sz="2400" dirty="0"/>
              <a:t> primaries for each run; plus empty target for each run number </a:t>
            </a:r>
            <a:r>
              <a:rPr lang="en-IT" sz="2400" i="1" dirty="0"/>
              <a:t>(with reduced statistics: 10</a:t>
            </a:r>
            <a:r>
              <a:rPr lang="en-IT" sz="2400" i="1" baseline="30000" dirty="0"/>
              <a:t>6</a:t>
            </a:r>
            <a:r>
              <a:rPr lang="en-IT" sz="2400" i="1" dirty="0"/>
              <a:t> primaries/run)</a:t>
            </a:r>
          </a:p>
          <a:p>
            <a:pPr>
              <a:spcAft>
                <a:spcPts val="600"/>
              </a:spcAft>
            </a:pPr>
            <a:endParaRPr lang="en-IT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86612-96A8-1BBF-97A2-D9BFFD76F862}"/>
              </a:ext>
            </a:extLst>
          </p:cNvPr>
          <p:cNvSpPr txBox="1"/>
          <p:nvPr/>
        </p:nvSpPr>
        <p:spPr>
          <a:xfrm>
            <a:off x="181384" y="1078535"/>
            <a:ext cx="8845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hlinkClick r:id="rId2"/>
              </a:rPr>
              <a:t>https://agenda.infn.it/event/29380/contributions/149246/attachments/95373/131036/MCUpdateNew_jul2022.pdf</a:t>
            </a:r>
            <a:endParaRPr lang="en-IT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4EE7-C580-1BAB-9639-CC09EFFA70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4312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2CB3FD-988F-15EB-0D6A-8C871BF76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3" y="2351378"/>
            <a:ext cx="3127177" cy="2792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using MSD tracks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3EA4CC-FF40-C873-EFAF-F7BECB0B451A}"/>
              </a:ext>
            </a:extLst>
          </p:cNvPr>
          <p:cNvSpPr txBox="1"/>
          <p:nvPr/>
        </p:nvSpPr>
        <p:spPr>
          <a:xfrm>
            <a:off x="362461" y="4312503"/>
            <a:ext cx="444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Our definition of good match: </a:t>
            </a:r>
          </a:p>
          <a:p>
            <a:r>
              <a:rPr lang="en-IT" dirty="0">
                <a:solidFill>
                  <a:srgbClr val="C00000"/>
                </a:solidFill>
              </a:rPr>
              <a:t>	with BM track (d</a:t>
            </a:r>
            <a:r>
              <a:rPr lang="en-IT" baseline="-25000" dirty="0">
                <a:solidFill>
                  <a:srgbClr val="C00000"/>
                </a:solidFill>
              </a:rPr>
              <a:t>x </a:t>
            </a:r>
            <a:r>
              <a:rPr lang="en-IT" dirty="0">
                <a:solidFill>
                  <a:srgbClr val="C00000"/>
                </a:solidFill>
              </a:rPr>
              <a:t>&amp;&amp;</a:t>
            </a:r>
            <a:r>
              <a:rPr lang="en-IT" baseline="-25000" dirty="0">
                <a:solidFill>
                  <a:srgbClr val="C00000"/>
                </a:solidFill>
              </a:rPr>
              <a:t> </a:t>
            </a:r>
            <a:r>
              <a:rPr lang="en-IT" dirty="0">
                <a:solidFill>
                  <a:srgbClr val="C00000"/>
                </a:solidFill>
              </a:rPr>
              <a:t>d</a:t>
            </a:r>
            <a:r>
              <a:rPr lang="en-IT" baseline="-25000" dirty="0">
                <a:solidFill>
                  <a:srgbClr val="C00000"/>
                </a:solidFill>
              </a:rPr>
              <a:t>y</a:t>
            </a:r>
            <a:r>
              <a:rPr lang="en-IT" dirty="0">
                <a:solidFill>
                  <a:srgbClr val="C00000"/>
                </a:solidFill>
              </a:rPr>
              <a:t>)&lt;0.5 cm</a:t>
            </a:r>
          </a:p>
          <a:p>
            <a:r>
              <a:rPr lang="en-GB" dirty="0">
                <a:solidFill>
                  <a:srgbClr val="C00000"/>
                </a:solidFill>
              </a:rPr>
              <a:t>	w</a:t>
            </a:r>
            <a:r>
              <a:rPr lang="en-IT" dirty="0">
                <a:solidFill>
                  <a:srgbClr val="C00000"/>
                </a:solidFill>
              </a:rPr>
              <a:t>ith TW point (d</a:t>
            </a:r>
            <a:r>
              <a:rPr lang="en-IT" baseline="-25000" dirty="0">
                <a:solidFill>
                  <a:srgbClr val="C00000"/>
                </a:solidFill>
              </a:rPr>
              <a:t>x </a:t>
            </a:r>
            <a:r>
              <a:rPr lang="en-IT" dirty="0">
                <a:solidFill>
                  <a:srgbClr val="C00000"/>
                </a:solidFill>
              </a:rPr>
              <a:t>&amp;&amp;</a:t>
            </a:r>
            <a:r>
              <a:rPr lang="en-IT" baseline="-25000" dirty="0">
                <a:solidFill>
                  <a:srgbClr val="C00000"/>
                </a:solidFill>
              </a:rPr>
              <a:t> </a:t>
            </a:r>
            <a:r>
              <a:rPr lang="en-IT" dirty="0">
                <a:solidFill>
                  <a:srgbClr val="C00000"/>
                </a:solidFill>
              </a:rPr>
              <a:t>d</a:t>
            </a:r>
            <a:r>
              <a:rPr lang="en-IT" baseline="-25000" dirty="0">
                <a:solidFill>
                  <a:srgbClr val="C00000"/>
                </a:solidFill>
              </a:rPr>
              <a:t>y</a:t>
            </a:r>
            <a:r>
              <a:rPr lang="en-IT" dirty="0">
                <a:solidFill>
                  <a:srgbClr val="C00000"/>
                </a:solidFill>
              </a:rPr>
              <a:t>)&lt;1.5 cm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38F355F-DE4E-C77A-952F-8736776AB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5" y="1234220"/>
            <a:ext cx="3542405" cy="3148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2482-AA14-3695-1445-2F823FF131B5}"/>
              </a:ext>
            </a:extLst>
          </p:cNvPr>
          <p:cNvSpPr txBox="1"/>
          <p:nvPr/>
        </p:nvSpPr>
        <p:spPr>
          <a:xfrm>
            <a:off x="326604" y="923765"/>
            <a:ext cx="28831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Distance of intercepts of MSD tracks and BM track at z=0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A86EB-70A1-DBF7-F53C-E839C5532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7" y="23959"/>
            <a:ext cx="2883135" cy="2562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7BA447-8949-F8EA-BDED-F415F9B3460F}"/>
              </a:ext>
            </a:extLst>
          </p:cNvPr>
          <p:cNvSpPr txBox="1"/>
          <p:nvPr/>
        </p:nvSpPr>
        <p:spPr>
          <a:xfrm>
            <a:off x="7261991" y="955990"/>
            <a:ext cx="18820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Distance of intercepts of MSD tracks at TW and TW point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587F5B-B834-44C7-A7F0-34681BAA6D78}"/>
              </a:ext>
            </a:extLst>
          </p:cNvPr>
          <p:cNvCxnSpPr/>
          <p:nvPr/>
        </p:nvCxnSpPr>
        <p:spPr>
          <a:xfrm>
            <a:off x="1043940" y="1508540"/>
            <a:ext cx="845820" cy="9374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9A9352-9301-0F22-B467-B335DE6E4BE8}"/>
              </a:ext>
            </a:extLst>
          </p:cNvPr>
          <p:cNvSpPr txBox="1"/>
          <p:nvPr/>
        </p:nvSpPr>
        <p:spPr>
          <a:xfrm>
            <a:off x="4745617" y="13075"/>
            <a:ext cx="170271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100 MeV/u</a:t>
            </a:r>
          </a:p>
          <a:p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baseline="-25000" dirty="0">
                <a:solidFill>
                  <a:srgbClr val="FF0000"/>
                </a:solidFill>
              </a:rPr>
              <a:t>x</a:t>
            </a:r>
            <a:r>
              <a:rPr lang="en-IT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baseline="-25000" dirty="0">
                <a:solidFill>
                  <a:srgbClr val="FF0000"/>
                </a:solidFill>
              </a:rPr>
              <a:t>y</a:t>
            </a:r>
            <a:r>
              <a:rPr lang="en-IT" dirty="0">
                <a:solidFill>
                  <a:srgbClr val="FF0000"/>
                </a:solidFill>
              </a:rPr>
              <a:t> ~ 0.58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9439A-F4EC-7819-3643-B4B4A5BF0DD4}"/>
              </a:ext>
            </a:extLst>
          </p:cNvPr>
          <p:cNvSpPr txBox="1"/>
          <p:nvPr/>
        </p:nvSpPr>
        <p:spPr>
          <a:xfrm>
            <a:off x="6419796" y="2338096"/>
            <a:ext cx="153760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200 MeV/u</a:t>
            </a:r>
          </a:p>
          <a:p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baseline="-25000" dirty="0">
                <a:solidFill>
                  <a:srgbClr val="FF0000"/>
                </a:solidFill>
              </a:rPr>
              <a:t>x</a:t>
            </a:r>
            <a:r>
              <a:rPr lang="en-IT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baseline="-25000" dirty="0">
                <a:solidFill>
                  <a:srgbClr val="FF0000"/>
                </a:solidFill>
              </a:rPr>
              <a:t>y</a:t>
            </a:r>
            <a:r>
              <a:rPr lang="en-IT" dirty="0">
                <a:solidFill>
                  <a:srgbClr val="FF0000"/>
                </a:solidFill>
              </a:rPr>
              <a:t> ~ 0.4 cm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0A4BAB-20EC-6361-E4DA-47426E89C1BF}"/>
              </a:ext>
            </a:extLst>
          </p:cNvPr>
          <p:cNvCxnSpPr/>
          <p:nvPr/>
        </p:nvCxnSpPr>
        <p:spPr>
          <a:xfrm>
            <a:off x="5046133" y="1828800"/>
            <a:ext cx="10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02F2FA-FE92-DC08-0EC6-FB4196F22749}"/>
              </a:ext>
            </a:extLst>
          </p:cNvPr>
          <p:cNvCxnSpPr>
            <a:cxnSpLocks/>
          </p:cNvCxnSpPr>
          <p:nvPr/>
        </p:nvCxnSpPr>
        <p:spPr>
          <a:xfrm flipH="1" flipV="1">
            <a:off x="6296596" y="1243736"/>
            <a:ext cx="1015006" cy="1336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F074A3-B7F1-5C35-09A7-385B1915C6B2}"/>
              </a:ext>
            </a:extLst>
          </p:cNvPr>
          <p:cNvCxnSpPr>
            <a:cxnSpLocks/>
          </p:cNvCxnSpPr>
          <p:nvPr/>
        </p:nvCxnSpPr>
        <p:spPr>
          <a:xfrm flipH="1">
            <a:off x="7814733" y="1977280"/>
            <a:ext cx="285327" cy="14517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D23BBD-EE33-C3C8-5EAF-B1D253E186CD}"/>
              </a:ext>
            </a:extLst>
          </p:cNvPr>
          <p:cNvSpPr txBox="1"/>
          <p:nvPr/>
        </p:nvSpPr>
        <p:spPr>
          <a:xfrm>
            <a:off x="2663931" y="2516234"/>
            <a:ext cx="16514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baseline="-25000" dirty="0">
                <a:solidFill>
                  <a:srgbClr val="FF0000"/>
                </a:solidFill>
              </a:rPr>
              <a:t>x</a:t>
            </a:r>
            <a:r>
              <a:rPr lang="en-IT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baseline="-25000" dirty="0">
                <a:solidFill>
                  <a:srgbClr val="FF0000"/>
                </a:solidFill>
              </a:rPr>
              <a:t>y</a:t>
            </a:r>
            <a:r>
              <a:rPr lang="en-IT" dirty="0">
                <a:solidFill>
                  <a:srgbClr val="FF0000"/>
                </a:solidFill>
              </a:rPr>
              <a:t> ~ 0.14 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88A0BA-8C6D-E645-F0CE-C0DDB7C943FF}"/>
              </a:ext>
            </a:extLst>
          </p:cNvPr>
          <p:cNvSpPr txBox="1"/>
          <p:nvPr/>
        </p:nvSpPr>
        <p:spPr>
          <a:xfrm>
            <a:off x="4338907" y="2502045"/>
            <a:ext cx="175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i="1" dirty="0">
                <a:solidFill>
                  <a:srgbClr val="7030A0"/>
                </a:solidFill>
              </a:rPr>
              <a:t>Dependence on energy mostly due to Multiple Scattering in Silicon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4BCDE64-2A52-A460-EA57-B387A860E6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20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4342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Matching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2171A-AB53-AA44-67AD-76142A1058DF}"/>
              </a:ext>
            </a:extLst>
          </p:cNvPr>
          <p:cNvSpPr txBox="1"/>
          <p:nvPr/>
        </p:nvSpPr>
        <p:spPr>
          <a:xfrm>
            <a:off x="201724" y="1037166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Considering 10</a:t>
            </a:r>
            <a:r>
              <a:rPr lang="en-IT" baseline="30000" dirty="0"/>
              <a:t>6</a:t>
            </a:r>
            <a:r>
              <a:rPr lang="en-IT" dirty="0"/>
              <a:t> events:</a:t>
            </a:r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5EB0ABF2-03E4-7ADF-DF8E-5264872CB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123"/>
              </p:ext>
            </p:extLst>
          </p:nvPr>
        </p:nvGraphicFramePr>
        <p:xfrm>
          <a:off x="201724" y="1627602"/>
          <a:ext cx="8805025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795">
                  <a:extLst>
                    <a:ext uri="{9D8B030D-6E8A-4147-A177-3AD203B41FA5}">
                      <a16:colId xmlns:a16="http://schemas.microsoft.com/office/drawing/2014/main" val="2264654154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570289537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151261226"/>
                    </a:ext>
                  </a:extLst>
                </a:gridCol>
                <a:gridCol w="1584085">
                  <a:extLst>
                    <a:ext uri="{9D8B030D-6E8A-4147-A177-3AD203B41FA5}">
                      <a16:colId xmlns:a16="http://schemas.microsoft.com/office/drawing/2014/main" val="4161960499"/>
                    </a:ext>
                  </a:extLst>
                </a:gridCol>
                <a:gridCol w="1761005">
                  <a:extLst>
                    <a:ext uri="{9D8B030D-6E8A-4147-A177-3AD203B41FA5}">
                      <a16:colId xmlns:a16="http://schemas.microsoft.com/office/drawing/2014/main" val="1252315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100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140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200 MeV/u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220 MeV/u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50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TW points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973762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979893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974931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999696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7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MSD tracks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931714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981500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1002896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T" dirty="0"/>
                        <a:t>1000079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0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MSD  - BM track matching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88.2%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93.3%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95.2%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~100%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7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dirty="0"/>
                        <a:t>TW points matching a MSD 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95.7%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96.9%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99.0%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>
                          <a:solidFill>
                            <a:srgbClr val="FF0000"/>
                          </a:solidFill>
                        </a:rPr>
                        <a:t>~100%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658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23AEC-0354-93AF-E165-32440D371B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21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00242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Not to be forgotten…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23AEC-0354-93AF-E165-32440D371B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22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744EBE9-03E4-8296-834C-F1DA37FC1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9" y="824484"/>
            <a:ext cx="5957180" cy="4045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7946C-8A6A-7408-1189-4B1AC1A40B66}"/>
              </a:ext>
            </a:extLst>
          </p:cNvPr>
          <p:cNvSpPr txBox="1"/>
          <p:nvPr/>
        </p:nvSpPr>
        <p:spPr>
          <a:xfrm>
            <a:off x="6351708" y="1928191"/>
            <a:ext cx="260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This is energy loss in C</a:t>
            </a:r>
          </a:p>
          <a:p>
            <a:r>
              <a:rPr lang="en-IT" dirty="0"/>
              <a:t>The ratio between the different curves is maintained when changing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8F293-14C7-ACB0-2398-2A95FC384188}"/>
              </a:ext>
            </a:extLst>
          </p:cNvPr>
          <p:cNvSpPr txBox="1"/>
          <p:nvPr/>
        </p:nvSpPr>
        <p:spPr>
          <a:xfrm>
            <a:off x="6453809" y="4572000"/>
            <a:ext cx="193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Total kinetic energy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ED99A2-973A-9FA5-3BA1-1763AE7C3F02}"/>
              </a:ext>
            </a:extLst>
          </p:cNvPr>
          <p:cNvCxnSpPr>
            <a:stCxn id="7" idx="1"/>
          </p:cNvCxnSpPr>
          <p:nvPr/>
        </p:nvCxnSpPr>
        <p:spPr>
          <a:xfrm flipH="1">
            <a:off x="6096000" y="4741277"/>
            <a:ext cx="357809" cy="3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5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" y="220981"/>
            <a:ext cx="8736353" cy="603503"/>
          </a:xfrm>
        </p:spPr>
        <p:txBody>
          <a:bodyPr/>
          <a:lstStyle/>
          <a:p>
            <a:r>
              <a:rPr lang="en-IT" sz="2800" dirty="0"/>
              <a:t>Conclusions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DF7472-34E5-7A6B-A2D6-7F2EC379EEB9}"/>
              </a:ext>
            </a:extLst>
          </p:cNvPr>
          <p:cNvSpPr txBox="1">
            <a:spLocks/>
          </p:cNvSpPr>
          <p:nvPr/>
        </p:nvSpPr>
        <p:spPr>
          <a:xfrm>
            <a:off x="181384" y="956102"/>
            <a:ext cx="8736353" cy="40900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1800" dirty="0"/>
              <a:t>A first high statistics production is now ready for </a:t>
            </a:r>
            <a:r>
              <a:rPr lang="en-IT" sz="1800" dirty="0">
                <a:solidFill>
                  <a:srgbClr val="FF0000"/>
                </a:solidFill>
              </a:rPr>
              <a:t>HIT2022_MC </a:t>
            </a:r>
            <a:r>
              <a:rPr lang="en-IT" sz="1800" dirty="0"/>
              <a:t>in Shoe </a:t>
            </a:r>
            <a:r>
              <a:rPr lang="en-IT" sz="1800" dirty="0">
                <a:solidFill>
                  <a:srgbClr val="FF0000"/>
                </a:solidFill>
              </a:rPr>
              <a:t>Newgeom</a:t>
            </a:r>
            <a:r>
              <a:rPr lang="en-IT" sz="1800" dirty="0"/>
              <a:t> branch for </a:t>
            </a:r>
            <a:r>
              <a:rPr lang="en-IT" sz="1800" baseline="30000" dirty="0"/>
              <a:t>4</a:t>
            </a:r>
            <a:r>
              <a:rPr lang="en-IT" sz="1800" dirty="0"/>
              <a:t>He physics runs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1800" dirty="0"/>
              <a:t>This simulation can be used to perform a careful study of energy and angular cuts necessary to provide a significant evaluation of cross sections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1800" dirty="0"/>
              <a:t>Furthermore, it can be used for a study of reinteractions and of energy loss of tracks in the path from target to TW and Calo. This could be important, in particular for the lower energies.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1800" dirty="0"/>
              <a:t>Correspondence between data and MC as far as </a:t>
            </a:r>
            <a:r>
              <a:rPr lang="en-IT" sz="1800" i="1" dirty="0">
                <a:solidFill>
                  <a:srgbClr val="FF0000"/>
                </a:solidFill>
              </a:rPr>
              <a:t>positioning, alignement </a:t>
            </a:r>
            <a:r>
              <a:rPr lang="en-IT" sz="1800" dirty="0"/>
              <a:t>etc. </a:t>
            </a:r>
            <a:r>
              <a:rPr lang="en-IT" sz="1800" i="1" u="sng" dirty="0">
                <a:solidFill>
                  <a:srgbClr val="FF0000"/>
                </a:solidFill>
              </a:rPr>
              <a:t>should be checked as soon as possible.</a:t>
            </a:r>
            <a:r>
              <a:rPr lang="en-IT" sz="1800" dirty="0">
                <a:solidFill>
                  <a:srgbClr val="FF0000"/>
                </a:solidFill>
              </a:rPr>
              <a:t> </a:t>
            </a:r>
            <a:r>
              <a:rPr lang="en-IT" sz="1800" dirty="0"/>
              <a:t>Surely the Calo geometry is too much regular with respect to actual detector: </a:t>
            </a:r>
            <a:r>
              <a:rPr lang="en-IT" sz="1800" dirty="0">
                <a:solidFill>
                  <a:srgbClr val="7030A0"/>
                </a:solidFill>
              </a:rPr>
              <a:t>→ the calculation of acceptance in Calo could be not so easy…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1800" dirty="0"/>
              <a:t>There could be some details to be fixed in rec. software (see the case of repeated MSD tracks)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8E91FB-8587-9F84-93E3-C32B54C4EC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23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3879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3D4F110-8921-E737-E981-AE79A3CB7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0" y="3735819"/>
            <a:ext cx="5623854" cy="1419792"/>
          </a:xfrm>
          <a:prstGeom prst="rect">
            <a:avLst/>
          </a:prstGeom>
        </p:spPr>
      </p:pic>
      <p:pic>
        <p:nvPicPr>
          <p:cNvPr id="10" name="Picture 9" descr="A picture containing text, indoor, wall, tiled&#10;&#10;Description automatically generated">
            <a:extLst>
              <a:ext uri="{FF2B5EF4-FFF2-40B4-BE49-F238E27FC236}">
                <a16:creationId xmlns:a16="http://schemas.microsoft.com/office/drawing/2014/main" id="{37E54D42-91AC-CD14-F766-E08128546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4" y="717923"/>
            <a:ext cx="6819900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8FA384-E1B0-8AD5-934D-311DC7DF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Recall of geometry - 1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34321A-5490-E908-9971-445810528FA0}"/>
              </a:ext>
            </a:extLst>
          </p:cNvPr>
          <p:cNvCxnSpPr>
            <a:cxnSpLocks/>
          </p:cNvCxnSpPr>
          <p:nvPr/>
        </p:nvCxnSpPr>
        <p:spPr>
          <a:xfrm>
            <a:off x="1795826" y="2820374"/>
            <a:ext cx="41400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3E5E46-4735-CB33-2135-96134F5D12CC}"/>
              </a:ext>
            </a:extLst>
          </p:cNvPr>
          <p:cNvSpPr txBox="1"/>
          <p:nvPr/>
        </p:nvSpPr>
        <p:spPr>
          <a:xfrm>
            <a:off x="1776435" y="2841112"/>
            <a:ext cx="900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n>
                  <a:solidFill>
                    <a:srgbClr val="FF0000"/>
                  </a:solidFill>
                </a:ln>
              </a:rPr>
              <a:t>11.6 cm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D70D08-E29D-B885-8D1A-4D76202012A5}"/>
              </a:ext>
            </a:extLst>
          </p:cNvPr>
          <p:cNvCxnSpPr/>
          <p:nvPr/>
        </p:nvCxnSpPr>
        <p:spPr>
          <a:xfrm>
            <a:off x="2251011" y="2080134"/>
            <a:ext cx="0" cy="8145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7A48CF-1445-2D09-FF34-7291FDDC4713}"/>
              </a:ext>
            </a:extLst>
          </p:cNvPr>
          <p:cNvCxnSpPr/>
          <p:nvPr/>
        </p:nvCxnSpPr>
        <p:spPr>
          <a:xfrm>
            <a:off x="1805400" y="2080134"/>
            <a:ext cx="0" cy="8145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0647FF-CDF6-326E-B473-358E5BD7F691}"/>
              </a:ext>
            </a:extLst>
          </p:cNvPr>
          <p:cNvCxnSpPr>
            <a:cxnSpLocks/>
          </p:cNvCxnSpPr>
          <p:nvPr/>
        </p:nvCxnSpPr>
        <p:spPr>
          <a:xfrm>
            <a:off x="1836098" y="3349878"/>
            <a:ext cx="359762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3A68A2-CAC4-B016-D79F-1EAF73DA95E9}"/>
              </a:ext>
            </a:extLst>
          </p:cNvPr>
          <p:cNvSpPr txBox="1"/>
          <p:nvPr/>
        </p:nvSpPr>
        <p:spPr>
          <a:xfrm>
            <a:off x="3196631" y="3349878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n>
                  <a:solidFill>
                    <a:srgbClr val="FF0000"/>
                  </a:solidFill>
                </a:ln>
              </a:rPr>
              <a:t>98.45 cm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E9A29D-7A34-ED6D-B061-3A70BDFEAF48}"/>
              </a:ext>
            </a:extLst>
          </p:cNvPr>
          <p:cNvCxnSpPr/>
          <p:nvPr/>
        </p:nvCxnSpPr>
        <p:spPr>
          <a:xfrm>
            <a:off x="5505198" y="2969257"/>
            <a:ext cx="0" cy="8145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364087-658D-65D6-E20C-10837C8BCE2F}"/>
              </a:ext>
            </a:extLst>
          </p:cNvPr>
          <p:cNvCxnSpPr/>
          <p:nvPr/>
        </p:nvCxnSpPr>
        <p:spPr>
          <a:xfrm>
            <a:off x="1805400" y="3050631"/>
            <a:ext cx="0" cy="8145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E10F19-5B46-4ADF-6D9C-9A4B769B2A64}"/>
              </a:ext>
            </a:extLst>
          </p:cNvPr>
          <p:cNvCxnSpPr>
            <a:cxnSpLocks/>
          </p:cNvCxnSpPr>
          <p:nvPr/>
        </p:nvCxnSpPr>
        <p:spPr>
          <a:xfrm>
            <a:off x="1837005" y="1055377"/>
            <a:ext cx="4374711" cy="83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F55D124-4787-0DAA-62B8-713E71B24194}"/>
              </a:ext>
            </a:extLst>
          </p:cNvPr>
          <p:cNvSpPr txBox="1"/>
          <p:nvPr/>
        </p:nvSpPr>
        <p:spPr>
          <a:xfrm>
            <a:off x="3082818" y="725155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n>
                  <a:solidFill>
                    <a:srgbClr val="FF0000"/>
                  </a:solidFill>
                </a:ln>
              </a:rPr>
              <a:t>125.55 cm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8BEB82-4005-7AF3-1702-D52E30CCF0BF}"/>
              </a:ext>
            </a:extLst>
          </p:cNvPr>
          <p:cNvCxnSpPr>
            <a:cxnSpLocks/>
          </p:cNvCxnSpPr>
          <p:nvPr/>
        </p:nvCxnSpPr>
        <p:spPr>
          <a:xfrm>
            <a:off x="6211716" y="894432"/>
            <a:ext cx="0" cy="144690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FA80A-0CB6-07D7-2033-9112A0BF595E}"/>
              </a:ext>
            </a:extLst>
          </p:cNvPr>
          <p:cNvCxnSpPr>
            <a:cxnSpLocks/>
          </p:cNvCxnSpPr>
          <p:nvPr/>
        </p:nvCxnSpPr>
        <p:spPr>
          <a:xfrm>
            <a:off x="1803707" y="835781"/>
            <a:ext cx="0" cy="11839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149447-B84F-3F01-62BC-9BAD70853EFF}"/>
              </a:ext>
            </a:extLst>
          </p:cNvPr>
          <p:cNvCxnSpPr>
            <a:cxnSpLocks/>
          </p:cNvCxnSpPr>
          <p:nvPr/>
        </p:nvCxnSpPr>
        <p:spPr>
          <a:xfrm>
            <a:off x="413392" y="1372462"/>
            <a:ext cx="138074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11311A-95C0-B777-8FFA-50249FCF95F5}"/>
              </a:ext>
            </a:extLst>
          </p:cNvPr>
          <p:cNvSpPr txBox="1"/>
          <p:nvPr/>
        </p:nvSpPr>
        <p:spPr>
          <a:xfrm>
            <a:off x="505937" y="1033908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n>
                  <a:solidFill>
                    <a:srgbClr val="FF0000"/>
                  </a:solidFill>
                </a:ln>
              </a:rPr>
              <a:t>43.45 cm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45ECC7-7833-8B3B-22EC-B213E88966C3}"/>
              </a:ext>
            </a:extLst>
          </p:cNvPr>
          <p:cNvCxnSpPr>
            <a:cxnSpLocks/>
          </p:cNvCxnSpPr>
          <p:nvPr/>
        </p:nvCxnSpPr>
        <p:spPr>
          <a:xfrm>
            <a:off x="413392" y="725155"/>
            <a:ext cx="0" cy="12946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EBF259-8446-4B1F-15DA-2D8148395E59}"/>
              </a:ext>
            </a:extLst>
          </p:cNvPr>
          <p:cNvCxnSpPr>
            <a:cxnSpLocks/>
          </p:cNvCxnSpPr>
          <p:nvPr/>
        </p:nvCxnSpPr>
        <p:spPr>
          <a:xfrm>
            <a:off x="1027407" y="2746658"/>
            <a:ext cx="76672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D60F26D-9105-2D08-B406-55659B9F4320}"/>
              </a:ext>
            </a:extLst>
          </p:cNvPr>
          <p:cNvSpPr txBox="1"/>
          <p:nvPr/>
        </p:nvSpPr>
        <p:spPr>
          <a:xfrm>
            <a:off x="1015134" y="241528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n>
                  <a:solidFill>
                    <a:srgbClr val="FF0000"/>
                  </a:solidFill>
                </a:ln>
              </a:rPr>
              <a:t>28 cm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B9C8E3-FB7C-54A2-846B-FF78CEC08ADC}"/>
              </a:ext>
            </a:extLst>
          </p:cNvPr>
          <p:cNvCxnSpPr>
            <a:cxnSpLocks/>
          </p:cNvCxnSpPr>
          <p:nvPr/>
        </p:nvCxnSpPr>
        <p:spPr>
          <a:xfrm>
            <a:off x="1027407" y="2099351"/>
            <a:ext cx="0" cy="129461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1E3C48C-C0ED-CF04-1266-23087E53BC5F}"/>
              </a:ext>
            </a:extLst>
          </p:cNvPr>
          <p:cNvSpPr txBox="1"/>
          <p:nvPr/>
        </p:nvSpPr>
        <p:spPr>
          <a:xfrm>
            <a:off x="1575450" y="3286104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</a:t>
            </a:r>
            <a:r>
              <a:rPr lang="en-IT" dirty="0"/>
              <a:t>=0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3A28E3-D171-C77C-2003-3B6116CC0359}"/>
              </a:ext>
            </a:extLst>
          </p:cNvPr>
          <p:cNvCxnSpPr>
            <a:cxnSpLocks/>
          </p:cNvCxnSpPr>
          <p:nvPr/>
        </p:nvCxnSpPr>
        <p:spPr>
          <a:xfrm flipV="1">
            <a:off x="1836099" y="1462096"/>
            <a:ext cx="3669099" cy="661682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4F7386-B280-7629-6703-583B5479E240}"/>
              </a:ext>
            </a:extLst>
          </p:cNvPr>
          <p:cNvCxnSpPr>
            <a:cxnSpLocks/>
          </p:cNvCxnSpPr>
          <p:nvPr/>
        </p:nvCxnSpPr>
        <p:spPr>
          <a:xfrm>
            <a:off x="1787661" y="2145230"/>
            <a:ext cx="3926011" cy="589444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2502963-E593-EF04-08DA-C7FF989BF052}"/>
              </a:ext>
            </a:extLst>
          </p:cNvPr>
          <p:cNvSpPr txBox="1"/>
          <p:nvPr/>
        </p:nvSpPr>
        <p:spPr>
          <a:xfrm>
            <a:off x="4467719" y="265522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8.5</a:t>
            </a:r>
            <a:r>
              <a:rPr lang="en-IT" baseline="30000" dirty="0">
                <a:solidFill>
                  <a:srgbClr val="0432FF"/>
                </a:solidFill>
              </a:rPr>
              <a:t>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DC2CBC-8ECE-36D5-9932-B33647715C78}"/>
              </a:ext>
            </a:extLst>
          </p:cNvPr>
          <p:cNvSpPr txBox="1"/>
          <p:nvPr/>
        </p:nvSpPr>
        <p:spPr>
          <a:xfrm>
            <a:off x="4101426" y="1288527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10.9</a:t>
            </a:r>
            <a:r>
              <a:rPr lang="en-IT" baseline="30000" dirty="0">
                <a:solidFill>
                  <a:srgbClr val="0432FF"/>
                </a:solidFill>
              </a:rPr>
              <a:t>o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FFE891E-3D47-10DD-4680-F5CA25F4A47D}"/>
              </a:ext>
            </a:extLst>
          </p:cNvPr>
          <p:cNvCxnSpPr>
            <a:cxnSpLocks/>
          </p:cNvCxnSpPr>
          <p:nvPr/>
        </p:nvCxnSpPr>
        <p:spPr>
          <a:xfrm flipV="1">
            <a:off x="1759248" y="4321981"/>
            <a:ext cx="3315474" cy="103596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11362C3-E7D6-66B6-B499-B4554F548EDE}"/>
              </a:ext>
            </a:extLst>
          </p:cNvPr>
          <p:cNvSpPr txBox="1"/>
          <p:nvPr/>
        </p:nvSpPr>
        <p:spPr>
          <a:xfrm>
            <a:off x="3670648" y="3975965"/>
            <a:ext cx="659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~1.6</a:t>
            </a:r>
            <a:r>
              <a:rPr lang="en-IT" baseline="30000" dirty="0">
                <a:solidFill>
                  <a:srgbClr val="0432FF"/>
                </a:solidFill>
              </a:rPr>
              <a:t>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0C0B73-468E-B72C-7B89-84270F6D7B4E}"/>
              </a:ext>
            </a:extLst>
          </p:cNvPr>
          <p:cNvSpPr txBox="1"/>
          <p:nvPr/>
        </p:nvSpPr>
        <p:spPr>
          <a:xfrm>
            <a:off x="5912486" y="3858351"/>
            <a:ext cx="323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Of course at present everything is perfectly aligned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1F27B-5F3F-18D8-F6BF-267B249F8DB2}"/>
              </a:ext>
            </a:extLst>
          </p:cNvPr>
          <p:cNvSpPr txBox="1"/>
          <p:nvPr/>
        </p:nvSpPr>
        <p:spPr>
          <a:xfrm>
            <a:off x="1506746" y="1505073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C target </a:t>
            </a:r>
          </a:p>
          <a:p>
            <a:r>
              <a:rPr lang="en-IT" sz="1200" dirty="0"/>
              <a:t>5 mmm (1.83 g/cm</a:t>
            </a:r>
            <a:r>
              <a:rPr lang="en-IT" sz="1200" baseline="30000" dirty="0"/>
              <a:t>3</a:t>
            </a:r>
            <a:r>
              <a:rPr lang="en-IT" sz="1200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BB03D-9EFD-CFFF-489B-71FD98B382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3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9321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B421D27-3B2E-1DBF-67AF-9BCEFC7F928A}"/>
              </a:ext>
            </a:extLst>
          </p:cNvPr>
          <p:cNvGrpSpPr/>
          <p:nvPr/>
        </p:nvGrpSpPr>
        <p:grpSpPr>
          <a:xfrm>
            <a:off x="3210252" y="1757721"/>
            <a:ext cx="5531203" cy="2507088"/>
            <a:chOff x="3506904" y="2519581"/>
            <a:chExt cx="5531203" cy="25070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DD2BC1-B000-9D6B-F304-C5CE3133B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18962" y="1007523"/>
              <a:ext cx="2507088" cy="553120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635E3A-D15A-D978-AAA2-407A4C8EC255}"/>
                </a:ext>
              </a:extLst>
            </p:cNvPr>
            <p:cNvSpPr/>
            <p:nvPr/>
          </p:nvSpPr>
          <p:spPr>
            <a:xfrm>
              <a:off x="4455622" y="2571750"/>
              <a:ext cx="3713199" cy="2628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13604EA4-C587-3738-4C72-D3A9BD6BF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3" y="-1246816"/>
            <a:ext cx="7239411" cy="5126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8FA384-E1B0-8AD5-934D-311DC7DF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Recall of geometry - 2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144C17-3F10-CA54-E201-73FAEF8FA1E4}"/>
              </a:ext>
            </a:extLst>
          </p:cNvPr>
          <p:cNvSpPr txBox="1"/>
          <p:nvPr/>
        </p:nvSpPr>
        <p:spPr>
          <a:xfrm>
            <a:off x="6834801" y="789130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63 crystals</a:t>
            </a:r>
          </a:p>
          <a:p>
            <a:r>
              <a:rPr lang="en-IT"/>
              <a:t>180 Regions</a:t>
            </a: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478A201-B1B7-E321-3C8D-D79D292D7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6" y="2285856"/>
            <a:ext cx="4092043" cy="26474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3F473D-778D-65A2-16C9-198B0A7BF1FB}"/>
              </a:ext>
            </a:extLst>
          </p:cNvPr>
          <p:cNvSpPr txBox="1"/>
          <p:nvPr/>
        </p:nvSpPr>
        <p:spPr>
          <a:xfrm>
            <a:off x="436754" y="4362892"/>
            <a:ext cx="748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WARNING</a:t>
            </a:r>
            <a:r>
              <a:rPr lang="en-IT" dirty="0"/>
              <a:t>: both spacing between modules and crystal alignement </a:t>
            </a:r>
            <a:r>
              <a:rPr lang="en-IT" b="1" dirty="0">
                <a:solidFill>
                  <a:srgbClr val="FF0000"/>
                </a:solidFill>
              </a:rPr>
              <a:t>is ideal </a:t>
            </a:r>
            <a:r>
              <a:rPr lang="en-IT" dirty="0"/>
              <a:t>and probably not corresponding to actual layout: </a:t>
            </a:r>
            <a:r>
              <a:rPr lang="en-IT" dirty="0">
                <a:solidFill>
                  <a:srgbClr val="FF0000"/>
                </a:solidFill>
              </a:rPr>
              <a:t>to be studied using exp. data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6C26CE-0744-304F-665E-6B8C9F1C77DB}"/>
              </a:ext>
            </a:extLst>
          </p:cNvPr>
          <p:cNvCxnSpPr>
            <a:cxnSpLocks/>
          </p:cNvCxnSpPr>
          <p:nvPr/>
        </p:nvCxnSpPr>
        <p:spPr>
          <a:xfrm flipH="1" flipV="1">
            <a:off x="1297474" y="3815466"/>
            <a:ext cx="207130" cy="606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593B96-794D-B728-4E27-2D1EA4C16881}"/>
              </a:ext>
            </a:extLst>
          </p:cNvPr>
          <p:cNvSpPr txBox="1"/>
          <p:nvPr/>
        </p:nvSpPr>
        <p:spPr>
          <a:xfrm>
            <a:off x="5263084" y="3421281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Region mapping of crystals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A08D00-8947-1497-FE92-07C605E02F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4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6396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914C-984F-E584-2375-147EDF67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Setup updated on </a:t>
            </a:r>
            <a:r>
              <a:rPr lang="en-IT" sz="2800" u="sng" dirty="0"/>
              <a:t>newgeom</a:t>
            </a:r>
            <a:r>
              <a:rPr lang="en-IT" sz="2800" dirty="0"/>
              <a:t> branch of shoe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2C8EC-3ECF-1AD9-F7A9-2A99D65C918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9176" y="715466"/>
            <a:ext cx="8405646" cy="2806068"/>
          </a:xfrm>
        </p:spPr>
        <p:txBody>
          <a:bodyPr/>
          <a:lstStyle/>
          <a:p>
            <a:pPr marL="327" indent="0">
              <a:buNone/>
            </a:pPr>
            <a:r>
              <a:rPr lang="en-IT" dirty="0"/>
              <a:t>Basic calo geometry imported from calo_2022 branch</a:t>
            </a:r>
          </a:p>
          <a:p>
            <a:pPr marL="327" indent="0">
              <a:buNone/>
            </a:pPr>
            <a:endParaRPr lang="en-IT" dirty="0"/>
          </a:p>
          <a:p>
            <a:pPr marL="327" indent="0">
              <a:buNone/>
            </a:pPr>
            <a:r>
              <a:rPr lang="en-IT" sz="1400" i="1" dirty="0">
                <a:solidFill>
                  <a:srgbClr val="FF0000"/>
                </a:solidFill>
              </a:rPr>
              <a:t>libs/src/TACAparGeo.cxx </a:t>
            </a:r>
          </a:p>
          <a:p>
            <a:pPr marL="327" indent="0">
              <a:buNone/>
            </a:pPr>
            <a:r>
              <a:rPr lang="en-IT" sz="1400" i="1" dirty="0">
                <a:solidFill>
                  <a:srgbClr val="FF0000"/>
                </a:solidFill>
              </a:rPr>
              <a:t>libs/src/TACAparGeo.hxx </a:t>
            </a:r>
          </a:p>
          <a:p>
            <a:pPr marL="327" indent="0">
              <a:buNone/>
            </a:pPr>
            <a:r>
              <a:rPr lang="en-IT" sz="1400" i="1" dirty="0">
                <a:solidFill>
                  <a:srgbClr val="FF0000"/>
                </a:solidFill>
              </a:rPr>
              <a:t>Reconstruction/level0/macro/BuildCaGeoFile.C)</a:t>
            </a:r>
            <a:endParaRPr lang="en-IT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415CB-8B84-5F83-29EA-472A2B707AC6}"/>
              </a:ext>
            </a:extLst>
          </p:cNvPr>
          <p:cNvCxnSpPr>
            <a:cxnSpLocks/>
          </p:cNvCxnSpPr>
          <p:nvPr/>
        </p:nvCxnSpPr>
        <p:spPr>
          <a:xfrm>
            <a:off x="3595658" y="2878732"/>
            <a:ext cx="635683" cy="15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4743FA-7F10-9F4A-398E-8B66A096FEAB}"/>
              </a:ext>
            </a:extLst>
          </p:cNvPr>
          <p:cNvSpPr txBox="1"/>
          <p:nvPr/>
        </p:nvSpPr>
        <p:spPr>
          <a:xfrm>
            <a:off x="4320987" y="2743227"/>
            <a:ext cx="4300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it produces </a:t>
            </a:r>
            <a:r>
              <a:rPr lang="en-IT" i="1" dirty="0">
                <a:solidFill>
                  <a:srgbClr val="0070C0"/>
                </a:solidFill>
              </a:rPr>
              <a:t>TACAdetector.geo </a:t>
            </a:r>
            <a:r>
              <a:rPr lang="en-IT" dirty="0"/>
              <a:t>to be placed in</a:t>
            </a:r>
          </a:p>
          <a:p>
            <a:r>
              <a:rPr lang="en-GB" i="1" dirty="0">
                <a:solidFill>
                  <a:srgbClr val="0070C0"/>
                </a:solidFill>
              </a:rPr>
              <a:t>g</a:t>
            </a:r>
            <a:r>
              <a:rPr lang="en-IT" i="1" dirty="0">
                <a:solidFill>
                  <a:srgbClr val="0070C0"/>
                </a:solidFill>
              </a:rPr>
              <a:t>eomaps/HIT2022_MC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8EDA6-387A-86D7-9325-49AFE1AC881F}"/>
              </a:ext>
            </a:extLst>
          </p:cNvPr>
          <p:cNvSpPr txBox="1"/>
          <p:nvPr/>
        </p:nvSpPr>
        <p:spPr>
          <a:xfrm>
            <a:off x="369176" y="3106712"/>
            <a:ext cx="87363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Campaign: </a:t>
            </a:r>
            <a:r>
              <a:rPr lang="en-IT" dirty="0">
                <a:solidFill>
                  <a:srgbClr val="FF0000"/>
                </a:solidFill>
              </a:rPr>
              <a:t>HIT2022_MC</a:t>
            </a:r>
          </a:p>
          <a:p>
            <a:r>
              <a:rPr lang="en-IT" dirty="0"/>
              <a:t>Target: C 5 mm</a:t>
            </a:r>
          </a:p>
          <a:p>
            <a:r>
              <a:rPr lang="en-IT" dirty="0"/>
              <a:t>Run: </a:t>
            </a:r>
            <a:r>
              <a:rPr lang="en-IT" dirty="0">
                <a:solidFill>
                  <a:srgbClr val="FF0000"/>
                </a:solidFill>
              </a:rPr>
              <a:t>100, 140, 200, 220 </a:t>
            </a:r>
            <a:r>
              <a:rPr lang="en-IT" dirty="0"/>
              <a:t>according to the energies of physics runs</a:t>
            </a:r>
          </a:p>
          <a:p>
            <a:endParaRPr lang="en-IT" dirty="0"/>
          </a:p>
          <a:p>
            <a:r>
              <a:rPr lang="en-IT" dirty="0"/>
              <a:t>For each run the size of the beam (</a:t>
            </a:r>
            <a:r>
              <a:rPr lang="en-IT" dirty="0">
                <a:latin typeface="Symbol" pitchFamily="2" charset="2"/>
              </a:rPr>
              <a:t>s</a:t>
            </a:r>
            <a:r>
              <a:rPr lang="en-IT" baseline="-25000" dirty="0"/>
              <a:t>x</a:t>
            </a:r>
            <a:r>
              <a:rPr lang="en-IT" dirty="0"/>
              <a:t> = </a:t>
            </a:r>
            <a:r>
              <a:rPr lang="en-IT" dirty="0">
                <a:latin typeface="Symbol" pitchFamily="2" charset="2"/>
              </a:rPr>
              <a:t>s</a:t>
            </a:r>
            <a:r>
              <a:rPr lang="en-IT" baseline="-25000" dirty="0"/>
              <a:t>y</a:t>
            </a:r>
            <a:r>
              <a:rPr lang="en-IT" dirty="0"/>
              <a:t>) is the one obtained from the profile measured using MSD</a:t>
            </a:r>
          </a:p>
          <a:p>
            <a:endParaRPr lang="en-IT" dirty="0">
              <a:solidFill>
                <a:srgbClr val="C00000"/>
              </a:solidFill>
            </a:endParaRPr>
          </a:p>
          <a:p>
            <a:r>
              <a:rPr lang="en-IT" dirty="0">
                <a:solidFill>
                  <a:srgbClr val="C00000"/>
                </a:solidFill>
              </a:rPr>
              <a:t>Warning: </a:t>
            </a:r>
            <a:r>
              <a:rPr lang="en-IT" u="sng" dirty="0"/>
              <a:t>Master Branch not yet aligned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B0D223-8B3D-CBA1-B3AF-002905D734D8}"/>
              </a:ext>
            </a:extLst>
          </p:cNvPr>
          <p:cNvCxnSpPr>
            <a:cxnSpLocks/>
          </p:cNvCxnSpPr>
          <p:nvPr/>
        </p:nvCxnSpPr>
        <p:spPr>
          <a:xfrm>
            <a:off x="4003145" y="525307"/>
            <a:ext cx="635683" cy="406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0F4F1B-17BA-7BD8-4AF6-C2294314064D}"/>
              </a:ext>
            </a:extLst>
          </p:cNvPr>
          <p:cNvSpPr txBox="1"/>
          <p:nvPr/>
        </p:nvSpPr>
        <p:spPr>
          <a:xfrm>
            <a:off x="4638828" y="797712"/>
            <a:ext cx="1733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i="1" dirty="0">
                <a:solidFill>
                  <a:srgbClr val="0070C0"/>
                </a:solidFill>
              </a:rPr>
              <a:t>Please update</a:t>
            </a:r>
            <a:endParaRPr lang="en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6789E-C74B-A41A-9BE9-1F29957C2F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5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5024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914C-984F-E584-2375-147EDF67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Available files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CDE21B-319A-792D-E3E1-44C36D141587}"/>
              </a:ext>
            </a:extLst>
          </p:cNvPr>
          <p:cNvSpPr/>
          <p:nvPr/>
        </p:nvSpPr>
        <p:spPr>
          <a:xfrm>
            <a:off x="1061855" y="498377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/>
              <a:t>In tier3: </a:t>
            </a:r>
            <a:r>
              <a:rPr lang="it-IT" sz="1800" dirty="0">
                <a:solidFill>
                  <a:srgbClr val="0070C0"/>
                </a:solidFill>
              </a:rPr>
              <a:t>/</a:t>
            </a:r>
            <a:r>
              <a:rPr lang="it-IT" sz="1800" dirty="0" err="1">
                <a:solidFill>
                  <a:srgbClr val="0070C0"/>
                </a:solidFill>
              </a:rPr>
              <a:t>gpfs_data</a:t>
            </a:r>
            <a:r>
              <a:rPr lang="it-IT" sz="1800" dirty="0">
                <a:solidFill>
                  <a:srgbClr val="0070C0"/>
                </a:solidFill>
              </a:rPr>
              <a:t>/</a:t>
            </a:r>
            <a:r>
              <a:rPr lang="it-IT" sz="1800" dirty="0" err="1">
                <a:solidFill>
                  <a:srgbClr val="0070C0"/>
                </a:solidFill>
              </a:rPr>
              <a:t>local</a:t>
            </a:r>
            <a:r>
              <a:rPr lang="it-IT" sz="1800" dirty="0">
                <a:solidFill>
                  <a:srgbClr val="0070C0"/>
                </a:solidFill>
              </a:rPr>
              <a:t>/foot/</a:t>
            </a:r>
            <a:r>
              <a:rPr lang="it-IT" sz="1800" dirty="0" err="1">
                <a:solidFill>
                  <a:srgbClr val="0070C0"/>
                </a:solidFill>
              </a:rPr>
              <a:t>Simulation</a:t>
            </a:r>
            <a:r>
              <a:rPr lang="it-IT" sz="1800" dirty="0">
                <a:solidFill>
                  <a:srgbClr val="0070C0"/>
                </a:solidFill>
              </a:rPr>
              <a:t>/HIT2022_MC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CE4344-8807-5544-D167-D4583AA66473}"/>
              </a:ext>
            </a:extLst>
          </p:cNvPr>
          <p:cNvSpPr/>
          <p:nvPr/>
        </p:nvSpPr>
        <p:spPr>
          <a:xfrm>
            <a:off x="306813" y="845436"/>
            <a:ext cx="8224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baseline="30000" dirty="0" err="1"/>
              <a:t>Run</a:t>
            </a:r>
            <a:r>
              <a:rPr lang="it-IT" sz="2000" u="sng" baseline="30000" dirty="0"/>
              <a:t> 100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4He_C_100_1_shoereg.root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4He_C_100_2_shoereg.root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4He_C_100_empty_shoereg.root  </a:t>
            </a:r>
            <a:r>
              <a:rPr lang="it-IT" sz="1400" dirty="0">
                <a:solidFill>
                  <a:srgbClr val="0070C0"/>
                </a:solidFill>
              </a:rPr>
              <a:t>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8E6416-A477-FD41-A9D1-908E8B2243B8}"/>
              </a:ext>
            </a:extLst>
          </p:cNvPr>
          <p:cNvSpPr/>
          <p:nvPr/>
        </p:nvSpPr>
        <p:spPr>
          <a:xfrm>
            <a:off x="306813" y="2930195"/>
            <a:ext cx="8224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baseline="30000" dirty="0" err="1"/>
              <a:t>Run</a:t>
            </a:r>
            <a:r>
              <a:rPr lang="it-IT" sz="2000" u="sng" baseline="30000" dirty="0"/>
              <a:t> 200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4He_C_200_1_shoereg.root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4He_C_200_2_shoereg.root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4He_C_200_empty_shoereg.root  </a:t>
            </a:r>
            <a:r>
              <a:rPr lang="it-IT" sz="1400" dirty="0">
                <a:solidFill>
                  <a:srgbClr val="0070C0"/>
                </a:solidFill>
              </a:rPr>
              <a:t>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A8756C-A74B-6D1F-9EF4-1F1CD70DAE73}"/>
              </a:ext>
            </a:extLst>
          </p:cNvPr>
          <p:cNvSpPr/>
          <p:nvPr/>
        </p:nvSpPr>
        <p:spPr>
          <a:xfrm>
            <a:off x="306813" y="3953068"/>
            <a:ext cx="8224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baseline="30000" dirty="0" err="1"/>
              <a:t>Run</a:t>
            </a:r>
            <a:r>
              <a:rPr lang="it-IT" sz="2000" u="sng" baseline="30000" dirty="0"/>
              <a:t> 220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4He_C_220_1_shoereg.root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4He_C_220_2_shoereg.root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4He_C_220_empty_shoereg.root  </a:t>
            </a:r>
            <a:r>
              <a:rPr lang="it-IT" sz="1400" dirty="0">
                <a:solidFill>
                  <a:srgbClr val="0070C0"/>
                </a:solidFill>
              </a:rPr>
              <a:t>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32E36-6191-14BF-0DB6-2369ADDA832B}"/>
              </a:ext>
            </a:extLst>
          </p:cNvPr>
          <p:cNvSpPr/>
          <p:nvPr/>
        </p:nvSpPr>
        <p:spPr>
          <a:xfrm>
            <a:off x="306813" y="1922654"/>
            <a:ext cx="8224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baseline="30000" dirty="0" err="1"/>
              <a:t>Run</a:t>
            </a:r>
            <a:r>
              <a:rPr lang="it-IT" sz="2000" u="sng" baseline="30000" dirty="0"/>
              <a:t> 140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4He_C_140_1_shoereg.root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4He_C_140_2_shoereg.root   </a:t>
            </a:r>
            <a:r>
              <a:rPr lang="it-IT" sz="1400" dirty="0">
                <a:solidFill>
                  <a:srgbClr val="0070C0"/>
                </a:solidFill>
              </a:rPr>
              <a:t>5 10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4He_C_140_empty_shoereg.root  </a:t>
            </a:r>
            <a:r>
              <a:rPr lang="it-IT" sz="1400" dirty="0">
                <a:solidFill>
                  <a:srgbClr val="0070C0"/>
                </a:solidFill>
              </a:rPr>
              <a:t>10</a:t>
            </a:r>
            <a:r>
              <a:rPr lang="it-IT" sz="1400" baseline="30000" dirty="0">
                <a:solidFill>
                  <a:srgbClr val="0070C0"/>
                </a:solidFill>
              </a:rPr>
              <a:t>6</a:t>
            </a:r>
            <a:r>
              <a:rPr lang="it-IT" sz="1400" dirty="0">
                <a:solidFill>
                  <a:srgbClr val="0070C0"/>
                </a:solidFill>
              </a:rPr>
              <a:t> </a:t>
            </a:r>
            <a:r>
              <a:rPr lang="it-IT" sz="1400" dirty="0" err="1">
                <a:solidFill>
                  <a:srgbClr val="0070C0"/>
                </a:solidFill>
              </a:rPr>
              <a:t>primaries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6BB42-D7EF-BD96-46B9-38144ADF057B}"/>
              </a:ext>
            </a:extLst>
          </p:cNvPr>
          <p:cNvSpPr txBox="1"/>
          <p:nvPr/>
        </p:nvSpPr>
        <p:spPr>
          <a:xfrm>
            <a:off x="5966527" y="1434542"/>
            <a:ext cx="3177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Secondary particles include:</a:t>
            </a:r>
          </a:p>
          <a:p>
            <a:endParaRPr lang="en-IT" dirty="0"/>
          </a:p>
          <a:p>
            <a:r>
              <a:rPr lang="en-GB" dirty="0">
                <a:solidFill>
                  <a:srgbClr val="C00000"/>
                </a:solidFill>
              </a:rPr>
              <a:t>- e</a:t>
            </a:r>
            <a:r>
              <a:rPr lang="en-GB" baseline="30000" dirty="0">
                <a:solidFill>
                  <a:srgbClr val="C00000"/>
                </a:solidFill>
              </a:rPr>
              <a:t>+</a:t>
            </a:r>
            <a:r>
              <a:rPr lang="en-GB" dirty="0">
                <a:solidFill>
                  <a:srgbClr val="C00000"/>
                </a:solidFill>
              </a:rPr>
              <a:t>/e</a:t>
            </a:r>
            <a:r>
              <a:rPr lang="en-GB" baseline="30000" dirty="0">
                <a:solidFill>
                  <a:srgbClr val="C00000"/>
                </a:solidFill>
              </a:rPr>
              <a:t>-</a:t>
            </a:r>
            <a:r>
              <a:rPr lang="en-GB" dirty="0">
                <a:solidFill>
                  <a:srgbClr val="C00000"/>
                </a:solidFill>
              </a:rPr>
              <a:t> 500 keV cut </a:t>
            </a:r>
            <a:r>
              <a:rPr lang="en-GB" i="1" dirty="0">
                <a:solidFill>
                  <a:srgbClr val="0432FF"/>
                </a:solidFill>
              </a:rPr>
              <a:t>(except BGO)</a:t>
            </a:r>
          </a:p>
          <a:p>
            <a:r>
              <a:rPr lang="en-GB" dirty="0">
                <a:solidFill>
                  <a:srgbClr val="C00000"/>
                </a:solidFill>
              </a:rPr>
              <a:t>- photons 500 keV cut</a:t>
            </a:r>
          </a:p>
          <a:p>
            <a:endParaRPr lang="en-I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5B2BDB-0CB5-F269-2EF7-467F587A2CAC}"/>
              </a:ext>
            </a:extLst>
          </p:cNvPr>
          <p:cNvSpPr txBox="1"/>
          <p:nvPr/>
        </p:nvSpPr>
        <p:spPr>
          <a:xfrm>
            <a:off x="5966527" y="2881851"/>
            <a:ext cx="3177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Neutrons for E&lt;20 MeV have been produced using the multi-group (fixed width energy bins)</a:t>
            </a:r>
          </a:p>
          <a:p>
            <a:endParaRPr lang="en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FEE5F-AE6C-57AC-2532-5F9BAF42D754}"/>
              </a:ext>
            </a:extLst>
          </p:cNvPr>
          <p:cNvSpPr txBox="1"/>
          <p:nvPr/>
        </p:nvSpPr>
        <p:spPr>
          <a:xfrm>
            <a:off x="4149448" y="1391244"/>
            <a:ext cx="144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E=100.19 MeV/u</a:t>
            </a:r>
          </a:p>
          <a:p>
            <a:r>
              <a:rPr lang="en-GB" sz="1200" dirty="0">
                <a:latin typeface="Symbol" pitchFamily="2" charset="2"/>
              </a:rPr>
              <a:t>s</a:t>
            </a:r>
            <a:r>
              <a:rPr lang="en-IT" sz="1200" baseline="-25000" dirty="0"/>
              <a:t>x</a:t>
            </a:r>
            <a:r>
              <a:rPr lang="en-IT" sz="1200" dirty="0"/>
              <a:t> = </a:t>
            </a:r>
            <a:r>
              <a:rPr lang="en-IT" sz="1200" dirty="0">
                <a:latin typeface="Symbol" pitchFamily="2" charset="2"/>
              </a:rPr>
              <a:t>s</a:t>
            </a:r>
            <a:r>
              <a:rPr lang="en-IT" sz="1200" baseline="-25000" dirty="0"/>
              <a:t>y</a:t>
            </a:r>
            <a:r>
              <a:rPr lang="en-IT" sz="1200" dirty="0"/>
              <a:t> = 0.311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6820E-CAC5-EDA6-5104-E602D6E31FC2}"/>
              </a:ext>
            </a:extLst>
          </p:cNvPr>
          <p:cNvSpPr txBox="1"/>
          <p:nvPr/>
        </p:nvSpPr>
        <p:spPr>
          <a:xfrm>
            <a:off x="4149448" y="253728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E=140.14 MeV/u</a:t>
            </a:r>
          </a:p>
          <a:p>
            <a:r>
              <a:rPr lang="en-GB" sz="1200" dirty="0">
                <a:latin typeface="Symbol" pitchFamily="2" charset="2"/>
              </a:rPr>
              <a:t>s</a:t>
            </a:r>
            <a:r>
              <a:rPr lang="en-IT" sz="1200" baseline="-25000" dirty="0"/>
              <a:t>x</a:t>
            </a:r>
            <a:r>
              <a:rPr lang="en-IT" sz="1200" dirty="0"/>
              <a:t> = </a:t>
            </a:r>
            <a:r>
              <a:rPr lang="en-IT" sz="1200" dirty="0">
                <a:latin typeface="Symbol" pitchFamily="2" charset="2"/>
              </a:rPr>
              <a:t>s</a:t>
            </a:r>
            <a:r>
              <a:rPr lang="en-IT" sz="1200" baseline="-25000" dirty="0"/>
              <a:t>y</a:t>
            </a:r>
            <a:r>
              <a:rPr lang="en-IT" sz="1200" dirty="0"/>
              <a:t> = 0.253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6E13F6-A838-C99B-49AC-6D7F4073547C}"/>
              </a:ext>
            </a:extLst>
          </p:cNvPr>
          <p:cNvSpPr txBox="1"/>
          <p:nvPr/>
        </p:nvSpPr>
        <p:spPr>
          <a:xfrm>
            <a:off x="4149447" y="346710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E=200.375 MeV/u</a:t>
            </a:r>
          </a:p>
          <a:p>
            <a:r>
              <a:rPr lang="en-GB" sz="1200" dirty="0">
                <a:latin typeface="Symbol" pitchFamily="2" charset="2"/>
              </a:rPr>
              <a:t>s</a:t>
            </a:r>
            <a:r>
              <a:rPr lang="en-IT" sz="1200" baseline="-25000" dirty="0"/>
              <a:t>x</a:t>
            </a:r>
            <a:r>
              <a:rPr lang="en-IT" sz="1200" dirty="0"/>
              <a:t> = </a:t>
            </a:r>
            <a:r>
              <a:rPr lang="en-IT" sz="1200" dirty="0">
                <a:latin typeface="Symbol" pitchFamily="2" charset="2"/>
              </a:rPr>
              <a:t>s</a:t>
            </a:r>
            <a:r>
              <a:rPr lang="en-IT" sz="1200" baseline="-25000" dirty="0"/>
              <a:t>y</a:t>
            </a:r>
            <a:r>
              <a:rPr lang="en-IT" sz="1200" dirty="0"/>
              <a:t> = 0.216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34AE6-8A43-5CF1-F3C3-39A5547B226F}"/>
              </a:ext>
            </a:extLst>
          </p:cNvPr>
          <p:cNvSpPr txBox="1"/>
          <p:nvPr/>
        </p:nvSpPr>
        <p:spPr>
          <a:xfrm>
            <a:off x="4149446" y="4396932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E=220.5 MeV/u</a:t>
            </a:r>
          </a:p>
          <a:p>
            <a:r>
              <a:rPr lang="en-GB" sz="1200" dirty="0">
                <a:latin typeface="Symbol" pitchFamily="2" charset="2"/>
              </a:rPr>
              <a:t>s</a:t>
            </a:r>
            <a:r>
              <a:rPr lang="en-IT" sz="1200" baseline="-25000" dirty="0"/>
              <a:t>x</a:t>
            </a:r>
            <a:r>
              <a:rPr lang="en-IT" sz="1200" dirty="0"/>
              <a:t> = </a:t>
            </a:r>
            <a:r>
              <a:rPr lang="en-IT" sz="1200" dirty="0">
                <a:latin typeface="Symbol" pitchFamily="2" charset="2"/>
              </a:rPr>
              <a:t>s</a:t>
            </a:r>
            <a:r>
              <a:rPr lang="en-IT" sz="1200" baseline="-25000" dirty="0"/>
              <a:t>y</a:t>
            </a:r>
            <a:r>
              <a:rPr lang="en-IT" sz="1200" dirty="0"/>
              <a:t> = 0.180 cm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091B190-F813-5F35-0C08-459CDFE7AD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6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6799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914C-984F-E584-2375-147EDF67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Wiki page of available simulation file updated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CDE21B-319A-792D-E3E1-44C36D141587}"/>
              </a:ext>
            </a:extLst>
          </p:cNvPr>
          <p:cNvSpPr/>
          <p:nvPr/>
        </p:nvSpPr>
        <p:spPr>
          <a:xfrm>
            <a:off x="0" y="623912"/>
            <a:ext cx="8574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rgbClr val="0070C0"/>
                </a:solidFill>
                <a:hlinkClick r:id="rId2"/>
              </a:rPr>
              <a:t>http://arpg-serv.ing2.uniroma1.it/</a:t>
            </a:r>
            <a:r>
              <a:rPr lang="it-IT" i="1" dirty="0" err="1">
                <a:solidFill>
                  <a:srgbClr val="0070C0"/>
                </a:solidFill>
                <a:hlinkClick r:id="rId2"/>
              </a:rPr>
              <a:t>twiki</a:t>
            </a:r>
            <a:r>
              <a:rPr lang="it-IT" i="1" dirty="0">
                <a:solidFill>
                  <a:srgbClr val="0070C0"/>
                </a:solidFill>
                <a:hlinkClick r:id="rId2"/>
              </a:rPr>
              <a:t>/bin/</a:t>
            </a:r>
            <a:r>
              <a:rPr lang="it-IT" i="1" dirty="0" err="1">
                <a:solidFill>
                  <a:srgbClr val="0070C0"/>
                </a:solidFill>
                <a:hlinkClick r:id="rId2"/>
              </a:rPr>
              <a:t>view</a:t>
            </a:r>
            <a:r>
              <a:rPr lang="it-IT" i="1" dirty="0">
                <a:solidFill>
                  <a:srgbClr val="0070C0"/>
                </a:solidFill>
                <a:hlinkClick r:id="rId2"/>
              </a:rPr>
              <a:t>/</a:t>
            </a:r>
            <a:r>
              <a:rPr lang="it-IT" i="1" dirty="0" err="1">
                <a:solidFill>
                  <a:srgbClr val="0070C0"/>
                </a:solidFill>
                <a:hlinkClick r:id="rId2"/>
              </a:rPr>
              <a:t>Main</a:t>
            </a:r>
            <a:r>
              <a:rPr lang="it-IT" i="1" dirty="0">
                <a:solidFill>
                  <a:srgbClr val="0070C0"/>
                </a:solidFill>
                <a:hlinkClick r:id="rId2"/>
              </a:rPr>
              <a:t>/</a:t>
            </a:r>
            <a:r>
              <a:rPr lang="it-IT" i="1" dirty="0" err="1">
                <a:solidFill>
                  <a:srgbClr val="0070C0"/>
                </a:solidFill>
                <a:hlinkClick r:id="rId2"/>
              </a:rPr>
              <a:t>FOOTAvailableSimulation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091B190-F813-5F35-0C08-459CDFE7AD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7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FC51AD-BAE6-D56A-F5CE-90A41A41F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1061708"/>
            <a:ext cx="6833177" cy="39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220 MeV/u</a:t>
            </a:r>
            <a:endParaRPr lang="en-IT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DCE77-7419-7E17-158E-2BF7012F230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9436" y="1345252"/>
            <a:ext cx="8477364" cy="1838523"/>
          </a:xfrm>
        </p:spPr>
        <p:txBody>
          <a:bodyPr anchor="t" anchorCtr="0"/>
          <a:lstStyle/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400" dirty="0"/>
              <a:t> </a:t>
            </a:r>
            <a:r>
              <a:rPr lang="en-GB" sz="1600" dirty="0"/>
              <a:t>No. of interactions in </a:t>
            </a:r>
            <a:r>
              <a:rPr lang="en-GB" sz="1600" dirty="0">
                <a:solidFill>
                  <a:srgbClr val="C00000"/>
                </a:solidFill>
              </a:rPr>
              <a:t>Air</a:t>
            </a:r>
            <a:r>
              <a:rPr lang="en-GB" sz="1600" dirty="0"/>
              <a:t>:      81665	</a:t>
            </a:r>
            <a:r>
              <a:rPr lang="en-GB" sz="1600" dirty="0">
                <a:solidFill>
                  <a:srgbClr val="C00000"/>
                </a:solidFill>
              </a:rPr>
              <a:t>(1.6%)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STC</a:t>
            </a:r>
            <a:r>
              <a:rPr lang="en-GB" sz="1600" dirty="0"/>
              <a:t>:   17478	</a:t>
            </a:r>
            <a:r>
              <a:rPr lang="en-GB" sz="1600" dirty="0">
                <a:solidFill>
                  <a:srgbClr val="C00000"/>
                </a:solidFill>
              </a:rPr>
              <a:t>(0.3%)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BMN</a:t>
            </a:r>
            <a:r>
              <a:rPr lang="en-GB" sz="1600" dirty="0"/>
              <a:t>:  21769	</a:t>
            </a:r>
            <a:r>
              <a:rPr lang="en-GB" sz="1600" dirty="0">
                <a:solidFill>
                  <a:srgbClr val="C00000"/>
                </a:solidFill>
              </a:rPr>
              <a:t>(0.4%)  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TGT</a:t>
            </a:r>
            <a:r>
              <a:rPr lang="en-GB" sz="1600" dirty="0"/>
              <a:t>:  447705	</a:t>
            </a:r>
            <a:r>
              <a:rPr lang="en-GB" sz="1600" dirty="0">
                <a:solidFill>
                  <a:srgbClr val="C00000"/>
                </a:solidFill>
              </a:rPr>
              <a:t>(9.0%)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MSD</a:t>
            </a:r>
            <a:r>
              <a:rPr lang="en-GB" sz="1600" dirty="0"/>
              <a:t>:   82931	</a:t>
            </a:r>
            <a:r>
              <a:rPr lang="en-GB" sz="1600" dirty="0">
                <a:solidFill>
                  <a:srgbClr val="C00000"/>
                </a:solidFill>
              </a:rPr>
              <a:t>(1.7%) </a:t>
            </a:r>
            <a:r>
              <a:rPr lang="en-GB" sz="1600" dirty="0">
                <a:solidFill>
                  <a:srgbClr val="7030A0"/>
                </a:solidFill>
              </a:rPr>
              <a:t>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TWL</a:t>
            </a:r>
            <a:r>
              <a:rPr lang="en-GB" sz="1600" dirty="0"/>
              <a:t>:  251587	</a:t>
            </a:r>
            <a:r>
              <a:rPr lang="en-GB" sz="1600" dirty="0">
                <a:solidFill>
                  <a:srgbClr val="C00000"/>
                </a:solidFill>
              </a:rPr>
              <a:t>(5.0%)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interactions in </a:t>
            </a:r>
            <a:r>
              <a:rPr lang="en-GB" sz="1600" dirty="0">
                <a:solidFill>
                  <a:srgbClr val="C00000"/>
                </a:solidFill>
              </a:rPr>
              <a:t>CAL</a:t>
            </a:r>
            <a:r>
              <a:rPr lang="en-GB" sz="1600" dirty="0"/>
              <a:t>: 1943616                                                                                      </a:t>
            </a:r>
          </a:p>
          <a:p>
            <a:pPr>
              <a:spcBef>
                <a:spcPts val="0"/>
              </a:spcBef>
              <a:tabLst>
                <a:tab pos="39688" algn="ctr"/>
                <a:tab pos="80963" algn="ctr"/>
              </a:tabLst>
            </a:pPr>
            <a:r>
              <a:rPr lang="en-GB" sz="1600" dirty="0"/>
              <a:t> No. of primaries interacting before target is 16178 </a:t>
            </a:r>
            <a:r>
              <a:rPr lang="en-GB" sz="1600" dirty="0">
                <a:solidFill>
                  <a:srgbClr val="C00000"/>
                </a:solidFill>
              </a:rPr>
              <a:t>(0.3%)</a:t>
            </a:r>
            <a:endParaRPr lang="en-GB" sz="1800" dirty="0">
              <a:solidFill>
                <a:srgbClr val="0432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2834F-32BC-2E53-B015-1BC446FA2DBE}"/>
              </a:ext>
            </a:extLst>
          </p:cNvPr>
          <p:cNvSpPr txBox="1"/>
          <p:nvPr/>
        </p:nvSpPr>
        <p:spPr>
          <a:xfrm>
            <a:off x="1733858" y="565445"/>
            <a:ext cx="665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baseline="30000" dirty="0">
                <a:solidFill>
                  <a:srgbClr val="0432FF"/>
                </a:solidFill>
              </a:rPr>
              <a:t>4</a:t>
            </a:r>
            <a:r>
              <a:rPr lang="en-IT" sz="2000" dirty="0">
                <a:solidFill>
                  <a:srgbClr val="0432FF"/>
                </a:solidFill>
              </a:rPr>
              <a:t>He </a:t>
            </a:r>
            <a:r>
              <a:rPr lang="en-IT" sz="2000" u="sng" dirty="0">
                <a:solidFill>
                  <a:srgbClr val="0432FF"/>
                </a:solidFill>
              </a:rPr>
              <a:t>primary interaction</a:t>
            </a:r>
            <a:endParaRPr lang="en-IT" sz="2000" dirty="0">
              <a:solidFill>
                <a:srgbClr val="0432FF"/>
              </a:solidFill>
            </a:endParaRPr>
          </a:p>
          <a:p>
            <a:pPr algn="ctr"/>
            <a:r>
              <a:rPr lang="en-IT" sz="2000" dirty="0">
                <a:solidFill>
                  <a:srgbClr val="0432FF"/>
                </a:solidFill>
              </a:rPr>
              <a:t>for 5 10</a:t>
            </a:r>
            <a:r>
              <a:rPr lang="en-IT" sz="2000" baseline="30000" dirty="0">
                <a:solidFill>
                  <a:srgbClr val="0432FF"/>
                </a:solidFill>
              </a:rPr>
              <a:t>6</a:t>
            </a:r>
            <a:r>
              <a:rPr lang="en-IT" sz="2000" dirty="0">
                <a:solidFill>
                  <a:srgbClr val="0432FF"/>
                </a:solidFill>
              </a:rPr>
              <a:t> primaries, 5 mm C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7CE7C-DCB0-2210-A420-0F13A51064EE}"/>
              </a:ext>
            </a:extLst>
          </p:cNvPr>
          <p:cNvSpPr txBox="1"/>
          <p:nvPr/>
        </p:nvSpPr>
        <p:spPr>
          <a:xfrm>
            <a:off x="117996" y="3327617"/>
            <a:ext cx="6452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/>
              <a:t> </a:t>
            </a:r>
            <a:r>
              <a:rPr lang="en-IT" dirty="0"/>
              <a:t>No. of interactions in </a:t>
            </a:r>
            <a:r>
              <a:rPr lang="en-IT" dirty="0">
                <a:solidFill>
                  <a:srgbClr val="C00000"/>
                </a:solidFill>
              </a:rPr>
              <a:t>Air</a:t>
            </a:r>
            <a:r>
              <a:rPr lang="en-IT" dirty="0"/>
              <a:t>: 	 19464	</a:t>
            </a:r>
            <a:r>
              <a:rPr lang="en-IT" dirty="0">
                <a:solidFill>
                  <a:srgbClr val="C00000"/>
                </a:solidFill>
              </a:rPr>
              <a:t>(1.9%)</a:t>
            </a:r>
          </a:p>
          <a:p>
            <a:r>
              <a:rPr lang="en-IT" dirty="0"/>
              <a:t> No. of interactions in </a:t>
            </a:r>
            <a:r>
              <a:rPr lang="en-IT" dirty="0">
                <a:solidFill>
                  <a:srgbClr val="C00000"/>
                </a:solidFill>
              </a:rPr>
              <a:t>STC</a:t>
            </a:r>
            <a:r>
              <a:rPr lang="en-IT" dirty="0"/>
              <a:t>: 	   3450	</a:t>
            </a:r>
            <a:r>
              <a:rPr lang="en-IT" dirty="0">
                <a:solidFill>
                  <a:srgbClr val="C00000"/>
                </a:solidFill>
              </a:rPr>
              <a:t>(0.3%)</a:t>
            </a:r>
          </a:p>
          <a:p>
            <a:r>
              <a:rPr lang="en-IT" dirty="0"/>
              <a:t> No. of interactions in </a:t>
            </a:r>
            <a:r>
              <a:rPr lang="en-IT" dirty="0">
                <a:solidFill>
                  <a:srgbClr val="C00000"/>
                </a:solidFill>
              </a:rPr>
              <a:t>BMN</a:t>
            </a:r>
            <a:r>
              <a:rPr lang="en-IT" dirty="0"/>
              <a:t>:   4384	</a:t>
            </a:r>
            <a:r>
              <a:rPr lang="en-IT" dirty="0">
                <a:solidFill>
                  <a:srgbClr val="C00000"/>
                </a:solidFill>
              </a:rPr>
              <a:t>(0.4%)</a:t>
            </a:r>
          </a:p>
          <a:p>
            <a:r>
              <a:rPr lang="en-IT" dirty="0"/>
              <a:t> No. of interactions in </a:t>
            </a:r>
            <a:r>
              <a:rPr lang="en-IT" dirty="0">
                <a:solidFill>
                  <a:srgbClr val="C00000"/>
                </a:solidFill>
              </a:rPr>
              <a:t>MSD</a:t>
            </a:r>
            <a:r>
              <a:rPr lang="en-IT" dirty="0"/>
              <a:t>: 20835	</a:t>
            </a:r>
            <a:r>
              <a:rPr lang="en-IT" dirty="0">
                <a:solidFill>
                  <a:srgbClr val="C00000"/>
                </a:solidFill>
              </a:rPr>
              <a:t>(2.0%)</a:t>
            </a:r>
          </a:p>
          <a:p>
            <a:r>
              <a:rPr lang="en-IT" dirty="0"/>
              <a:t> No. of interactions in </a:t>
            </a:r>
            <a:r>
              <a:rPr lang="en-IT" dirty="0">
                <a:solidFill>
                  <a:srgbClr val="C00000"/>
                </a:solidFill>
              </a:rPr>
              <a:t>TWL</a:t>
            </a:r>
            <a:r>
              <a:rPr lang="en-IT" dirty="0"/>
              <a:t>:  63591	</a:t>
            </a:r>
            <a:r>
              <a:rPr lang="en-IT" dirty="0">
                <a:solidFill>
                  <a:srgbClr val="C00000"/>
                </a:solidFill>
              </a:rPr>
              <a:t>(6.4%)</a:t>
            </a:r>
          </a:p>
          <a:p>
            <a:r>
              <a:rPr lang="en-IT" dirty="0"/>
              <a:t> No. of interactions in</a:t>
            </a:r>
            <a:r>
              <a:rPr lang="en-IT" dirty="0">
                <a:solidFill>
                  <a:srgbClr val="C00000"/>
                </a:solidFill>
              </a:rPr>
              <a:t> CAL</a:t>
            </a:r>
            <a:r>
              <a:rPr lang="en-IT" dirty="0"/>
              <a:t>: 406117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03632-01A9-37BA-CAB1-2B0F1D89D88B}"/>
              </a:ext>
            </a:extLst>
          </p:cNvPr>
          <p:cNvSpPr txBox="1"/>
          <p:nvPr/>
        </p:nvSpPr>
        <p:spPr>
          <a:xfrm>
            <a:off x="2560269" y="3298808"/>
            <a:ext cx="665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 dirty="0">
                <a:solidFill>
                  <a:srgbClr val="0432FF"/>
                </a:solidFill>
              </a:rPr>
              <a:t>10</a:t>
            </a:r>
            <a:r>
              <a:rPr lang="en-IT" sz="2000" baseline="30000" dirty="0">
                <a:solidFill>
                  <a:srgbClr val="0432FF"/>
                </a:solidFill>
              </a:rPr>
              <a:t>6</a:t>
            </a:r>
            <a:r>
              <a:rPr lang="en-IT" sz="2000" dirty="0">
                <a:solidFill>
                  <a:srgbClr val="0432FF"/>
                </a:solidFill>
              </a:rPr>
              <a:t> primaries </a:t>
            </a:r>
            <a:r>
              <a:rPr lang="en-IT" sz="2000" u="sng" dirty="0">
                <a:solidFill>
                  <a:srgbClr val="0432FF"/>
                </a:solidFill>
              </a:rPr>
              <a:t>empty</a:t>
            </a:r>
            <a:r>
              <a:rPr lang="en-IT" sz="2000" dirty="0">
                <a:solidFill>
                  <a:srgbClr val="0432FF"/>
                </a:solidFill>
              </a:rPr>
              <a:t> target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312F8-2541-F8C8-B8AE-E2A9C0D8F12F}"/>
              </a:ext>
            </a:extLst>
          </p:cNvPr>
          <p:cNvCxnSpPr/>
          <p:nvPr/>
        </p:nvCxnSpPr>
        <p:spPr>
          <a:xfrm>
            <a:off x="117996" y="3298808"/>
            <a:ext cx="846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E7210A-ED5E-6D06-8423-1B31A89F1C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8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B3570-8F8A-68CD-B893-4584EA07FD38}"/>
              </a:ext>
            </a:extLst>
          </p:cNvPr>
          <p:cNvSpPr txBox="1"/>
          <p:nvPr/>
        </p:nvSpPr>
        <p:spPr>
          <a:xfrm>
            <a:off x="4273008" y="3883533"/>
            <a:ext cx="48173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T" b="1" i="1" dirty="0">
                <a:solidFill>
                  <a:srgbClr val="FF0000"/>
                </a:solidFill>
              </a:rPr>
              <a:t>Warning:</a:t>
            </a:r>
          </a:p>
          <a:p>
            <a:r>
              <a:rPr lang="en-IT" b="1" i="1" dirty="0">
                <a:solidFill>
                  <a:srgbClr val="FF0000"/>
                </a:solidFill>
              </a:rPr>
              <a:t>from now on, all analyses have been performed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u</a:t>
            </a:r>
            <a:r>
              <a:rPr lang="en-IT" b="1" i="1" dirty="0">
                <a:solidFill>
                  <a:srgbClr val="FF0000"/>
                </a:solidFill>
              </a:rPr>
              <a:t>sing only ½ of the available statistics</a:t>
            </a:r>
          </a:p>
        </p:txBody>
      </p:sp>
    </p:spTree>
    <p:extLst>
      <p:ext uri="{BB962C8B-B14F-4D97-AF65-F5344CB8AC3E}">
        <p14:creationId xmlns:p14="http://schemas.microsoft.com/office/powerpoint/2010/main" val="289143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7F6D-9FFD-822A-B4B5-B6C1BEE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Some numbers from MC truth – </a:t>
            </a:r>
            <a:r>
              <a:rPr lang="en-IT" sz="2800" dirty="0">
                <a:solidFill>
                  <a:srgbClr val="FF0000"/>
                </a:solidFill>
              </a:rPr>
              <a:t>220 MeV/u</a:t>
            </a:r>
            <a:endParaRPr lang="en-IT" sz="2800" dirty="0"/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25A8E61E-A578-43A3-5444-3A3C029A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" y="512064"/>
            <a:ext cx="3342777" cy="2274812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C4375D66-B062-557B-FDC8-B9BAFE198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22" y="512064"/>
            <a:ext cx="3342777" cy="22748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CFFC0CAF-D62E-4C2B-9909-1BDF11951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" y="2786876"/>
            <a:ext cx="3342777" cy="2274813"/>
          </a:xfrm>
          <a:prstGeom prst="rect">
            <a:avLst/>
          </a:prstGeom>
        </p:spPr>
      </p:pic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A2A10062-5BDE-2E95-A3CB-0EE1375C7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22" y="2786876"/>
            <a:ext cx="3328626" cy="22651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2C9E82C-7066-BE9C-F33E-D75A2CED5CEC}"/>
              </a:ext>
            </a:extLst>
          </p:cNvPr>
          <p:cNvGrpSpPr/>
          <p:nvPr/>
        </p:nvGrpSpPr>
        <p:grpSpPr>
          <a:xfrm>
            <a:off x="256384" y="991986"/>
            <a:ext cx="8689406" cy="4069703"/>
            <a:chOff x="256384" y="991986"/>
            <a:chExt cx="8689406" cy="40697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66B66-7D62-EA5E-40F0-A26AF6824D55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F261F9-D4DE-55EF-DA23-0194541239F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3333404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15B770-DF11-F1CE-F3DA-BF6194989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4662678"/>
              <a:ext cx="58442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AB75C1-4F80-E98A-5C0E-FB5B5EAFD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384" y="2351740"/>
              <a:ext cx="54461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67F47D-E955-0A0D-AB6D-600DAC0E3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894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3066B0-D5C2-6043-F145-D1669922155D}"/>
                </a:ext>
              </a:extLst>
            </p:cNvPr>
            <p:cNvCxnSpPr>
              <a:cxnSpLocks/>
            </p:cNvCxnSpPr>
            <p:nvPr/>
          </p:nvCxnSpPr>
          <p:spPr>
            <a:xfrm>
              <a:off x="4558145" y="991986"/>
              <a:ext cx="0" cy="172828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C037D5-8436-47D4-77A1-5048BF221C87}"/>
                </a:ext>
              </a:extLst>
            </p:cNvPr>
            <p:cNvSpPr txBox="1"/>
            <p:nvPr/>
          </p:nvSpPr>
          <p:spPr>
            <a:xfrm>
              <a:off x="7165574" y="2053244"/>
              <a:ext cx="1780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0000"/>
                  </a:solidFill>
                </a:rPr>
                <a:t>Reasonable selection cuts in TW acceptance:</a:t>
              </a:r>
            </a:p>
            <a:p>
              <a:r>
                <a:rPr lang="en-IT" dirty="0">
                  <a:solidFill>
                    <a:srgbClr val="FF0000"/>
                  </a:solidFill>
                </a:rPr>
                <a:t>50 MeV/u, ~11</a:t>
              </a:r>
              <a:r>
                <a:rPr lang="en-IT" baseline="30000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359078A-D781-4904-8092-555FD0C96124}"/>
              </a:ext>
            </a:extLst>
          </p:cNvPr>
          <p:cNvSpPr txBox="1"/>
          <p:nvPr/>
        </p:nvSpPr>
        <p:spPr>
          <a:xfrm>
            <a:off x="2202873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51DE-E981-EA10-5651-CFD530718B0A}"/>
              </a:ext>
            </a:extLst>
          </p:cNvPr>
          <p:cNvSpPr txBox="1"/>
          <p:nvPr/>
        </p:nvSpPr>
        <p:spPr>
          <a:xfrm>
            <a:off x="6077685" y="11388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42CA1F-71FA-B734-E6B1-0F626F2898B0}"/>
              </a:ext>
            </a:extLst>
          </p:cNvPr>
          <p:cNvSpPr txBox="1"/>
          <p:nvPr/>
        </p:nvSpPr>
        <p:spPr>
          <a:xfrm>
            <a:off x="2202873" y="340171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769428-2E65-F7AE-1E4D-219417ABF444}"/>
              </a:ext>
            </a:extLst>
          </p:cNvPr>
          <p:cNvSpPr txBox="1"/>
          <p:nvPr/>
        </p:nvSpPr>
        <p:spPr>
          <a:xfrm>
            <a:off x="6077685" y="3401715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aseline="30000" dirty="0">
                <a:solidFill>
                  <a:srgbClr val="FF0000"/>
                </a:solidFill>
              </a:rPr>
              <a:t>3</a:t>
            </a:r>
            <a:r>
              <a:rPr lang="en-IT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2692B-2C65-067E-4EA0-0D718EA29607}"/>
              </a:ext>
            </a:extLst>
          </p:cNvPr>
          <p:cNvSpPr txBox="1"/>
          <p:nvPr/>
        </p:nvSpPr>
        <p:spPr>
          <a:xfrm>
            <a:off x="7310440" y="912875"/>
            <a:ext cx="17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432FF"/>
                </a:solidFill>
              </a:rPr>
              <a:t>Secondaries produced in Target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F5980D51-4918-EF70-6919-A84192A64F4B}"/>
              </a:ext>
            </a:extLst>
          </p:cNvPr>
          <p:cNvSpPr/>
          <p:nvPr/>
        </p:nvSpPr>
        <p:spPr>
          <a:xfrm flipV="1">
            <a:off x="1707512" y="4282440"/>
            <a:ext cx="936628" cy="437860"/>
          </a:xfrm>
          <a:custGeom>
            <a:avLst/>
            <a:gdLst>
              <a:gd name="connsiteX0" fmla="*/ 1158240 w 1158240"/>
              <a:gd name="connsiteY0" fmla="*/ 259080 h 259080"/>
              <a:gd name="connsiteX1" fmla="*/ 906780 w 1158240"/>
              <a:gd name="connsiteY1" fmla="*/ 129540 h 259080"/>
              <a:gd name="connsiteX2" fmla="*/ 457200 w 1158240"/>
              <a:gd name="connsiteY2" fmla="*/ 220980 h 259080"/>
              <a:gd name="connsiteX3" fmla="*/ 0 w 1158240"/>
              <a:gd name="connsiteY3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40" h="259080">
                <a:moveTo>
                  <a:pt x="1158240" y="259080"/>
                </a:moveTo>
                <a:cubicBezTo>
                  <a:pt x="1090930" y="197485"/>
                  <a:pt x="1023620" y="135890"/>
                  <a:pt x="906780" y="129540"/>
                </a:cubicBezTo>
                <a:cubicBezTo>
                  <a:pt x="789940" y="123190"/>
                  <a:pt x="608330" y="242570"/>
                  <a:pt x="457200" y="220980"/>
                </a:cubicBezTo>
                <a:cubicBezTo>
                  <a:pt x="306070" y="199390"/>
                  <a:pt x="153035" y="99695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A59C11-3447-E743-09AC-1C3DF670C230}"/>
              </a:ext>
            </a:extLst>
          </p:cNvPr>
          <p:cNvSpPr txBox="1"/>
          <p:nvPr/>
        </p:nvSpPr>
        <p:spPr>
          <a:xfrm>
            <a:off x="1547406" y="4020830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rgbClr val="C00000"/>
                </a:solidFill>
              </a:rPr>
              <a:t>T</a:t>
            </a:r>
            <a:r>
              <a:rPr lang="en-IT" sz="1100" i="1" dirty="0">
                <a:solidFill>
                  <a:srgbClr val="C00000"/>
                </a:solidFill>
              </a:rPr>
              <a:t>arget fragmentation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0F8D9174-CB0D-2A6F-94DF-57B5DAE8A2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9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677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21318</TotalTime>
  <Words>2049</Words>
  <Application>Microsoft Macintosh PowerPoint</Application>
  <PresentationFormat>On-screen Show (16:9)</PresentationFormat>
  <Paragraphs>312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MC Simulation for HIT2022 campaign</vt:lpstr>
      <vt:lpstr>Following what preliminarily shown at Phys. Meeting of July 27</vt:lpstr>
      <vt:lpstr>Recall of geometry - 1</vt:lpstr>
      <vt:lpstr>Recall of geometry - 2</vt:lpstr>
      <vt:lpstr>Setup updated on newgeom branch of shoe</vt:lpstr>
      <vt:lpstr>Available files</vt:lpstr>
      <vt:lpstr>Wiki page of available simulation file updated</vt:lpstr>
      <vt:lpstr>Some numbers from MC truth – 220 MeV/u</vt:lpstr>
      <vt:lpstr>Some numbers from MC truth – 220 MeV/u</vt:lpstr>
      <vt:lpstr>Some numbers from MC truth – 220 MeV/u</vt:lpstr>
      <vt:lpstr>Some numbers from MC truth – 140 MeV/u</vt:lpstr>
      <vt:lpstr>Some numbers from MC truth – 140 MeV/u</vt:lpstr>
      <vt:lpstr>Some numbers from MC truth – 140 MeV/u</vt:lpstr>
      <vt:lpstr>Some numbers from MC truth – 100 MeV/u</vt:lpstr>
      <vt:lpstr>Some numbers from MC truth – 100 MeV/u</vt:lpstr>
      <vt:lpstr>Some numbers from MC truth – 100 MeV/u</vt:lpstr>
      <vt:lpstr>Some numbers from MC truth   Expected Cross Section behaviour:</vt:lpstr>
      <vt:lpstr>Some numbers from MC truth   Expected Cross Section behaviour:</vt:lpstr>
      <vt:lpstr>Slightly beyond MC truth: using MSD tracks</vt:lpstr>
      <vt:lpstr>using MSD tracks</vt:lpstr>
      <vt:lpstr>Matching Results</vt:lpstr>
      <vt:lpstr>Not to be forgotten…</vt:lpstr>
      <vt:lpstr>Conclusions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Giuseppe Battistoni</cp:lastModifiedBy>
  <cp:revision>489</cp:revision>
  <cp:lastPrinted>2018-12-05T08:37:09Z</cp:lastPrinted>
  <dcterms:created xsi:type="dcterms:W3CDTF">2016-06-13T10:41:17Z</dcterms:created>
  <dcterms:modified xsi:type="dcterms:W3CDTF">2022-09-07T13:59:35Z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