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65" r:id="rId2"/>
    <p:sldId id="669" r:id="rId3"/>
    <p:sldId id="662" r:id="rId4"/>
    <p:sldId id="670" r:id="rId5"/>
    <p:sldId id="671" r:id="rId6"/>
    <p:sldId id="666" r:id="rId7"/>
    <p:sldId id="652" r:id="rId8"/>
  </p:sldIdLst>
  <p:sldSz cx="9144000" cy="5143500" type="screen16x9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3673"/>
  </p:normalViewPr>
  <p:slideViewPr>
    <p:cSldViewPr snapToGrid="0">
      <p:cViewPr varScale="1">
        <p:scale>
          <a:sx n="143" d="100"/>
          <a:sy n="143" d="100"/>
        </p:scale>
        <p:origin x="200" y="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168" y="1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D65C2B-4EA4-9E47-A255-D9153F616F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D52E1-E005-644A-8139-DA1CBCF84B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54617-A359-6041-A081-B7194CE668DD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F636A-D487-ED42-B437-716B231086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482881-AE89-D240-BBC1-E17AF7D8D4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1E840-1DF0-FF4C-9C6D-01F8997307F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048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6A8CA-757C-DD46-AA18-46E465E95CE0}" type="datetimeFigureOut">
              <a:rPr lang="en-US" smtClean="0"/>
              <a:t>7/6/22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54063"/>
            <a:ext cx="67056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BAFDE-94A2-9546-9FED-5A5803443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74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4147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BAFDE-94A2-9546-9FED-5A5803443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4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BAFDE-94A2-9546-9FED-5A5803443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78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BAFDE-94A2-9546-9FED-5A5803443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1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BAFDE-94A2-9546-9FED-5A5803443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8BAFDE-94A2-9546-9FED-5A5803443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5">
            <a:extLst>
              <a:ext uri="{FF2B5EF4-FFF2-40B4-BE49-F238E27FC236}">
                <a16:creationId xmlns:a16="http://schemas.microsoft.com/office/drawing/2014/main" id="{84727B5D-8857-9B48-B80E-B69DACD4F0DF}"/>
              </a:ext>
            </a:extLst>
          </p:cNvPr>
          <p:cNvSpPr>
            <a:spLocks noGrp="1"/>
          </p:cNvSpPr>
          <p:nvPr>
            <p:ph type="sldNum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174" y="205015"/>
            <a:ext cx="8228437" cy="416777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172" y="813816"/>
            <a:ext cx="8229090" cy="1812176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172" y="2761444"/>
            <a:ext cx="8229090" cy="2130596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" name="PlaceHolder 5">
            <a:extLst>
              <a:ext uri="{FF2B5EF4-FFF2-40B4-BE49-F238E27FC236}">
                <a16:creationId xmlns:a16="http://schemas.microsoft.com/office/drawing/2014/main" id="{D1E3D9EC-D7CE-EC44-B5E7-E7B5E45E605D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174" y="205015"/>
            <a:ext cx="8228437" cy="361913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172" y="758952"/>
            <a:ext cx="4015600" cy="202413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3927" y="758952"/>
            <a:ext cx="4015600" cy="202413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3927" y="2918536"/>
            <a:ext cx="4015600" cy="1946071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172" y="2918537"/>
            <a:ext cx="4015600" cy="194607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" name="PlaceHolder 5">
            <a:extLst>
              <a:ext uri="{FF2B5EF4-FFF2-40B4-BE49-F238E27FC236}">
                <a16:creationId xmlns:a16="http://schemas.microsoft.com/office/drawing/2014/main" id="{7B1F94AC-2F6F-4C41-B299-C4152CA6A989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8512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64557" y="965021"/>
            <a:ext cx="8826111" cy="3714204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172" y="1203386"/>
            <a:ext cx="8229090" cy="2982869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pic>
        <p:nvPicPr>
          <p:cNvPr id="73" name="Immagine 72"/>
          <p:cNvPicPr/>
          <p:nvPr/>
        </p:nvPicPr>
        <p:blipFill>
          <a:blip r:embed="rId2"/>
          <a:stretch/>
        </p:blipFill>
        <p:spPr>
          <a:xfrm>
            <a:off x="2079481" y="1203386"/>
            <a:ext cx="4984151" cy="2982869"/>
          </a:xfrm>
          <a:prstGeom prst="rect">
            <a:avLst/>
          </a:prstGeom>
          <a:ln>
            <a:noFill/>
          </a:ln>
        </p:spPr>
      </p:pic>
      <p:pic>
        <p:nvPicPr>
          <p:cNvPr id="74" name="Immagine 73"/>
          <p:cNvPicPr/>
          <p:nvPr/>
        </p:nvPicPr>
        <p:blipFill>
          <a:blip r:embed="rId2"/>
          <a:stretch/>
        </p:blipFill>
        <p:spPr>
          <a:xfrm>
            <a:off x="2079481" y="1203386"/>
            <a:ext cx="4984151" cy="2982869"/>
          </a:xfrm>
          <a:prstGeom prst="rect">
            <a:avLst/>
          </a:prstGeom>
          <a:ln>
            <a:noFill/>
          </a:ln>
        </p:spPr>
      </p:pic>
      <p:sp>
        <p:nvSpPr>
          <p:cNvPr id="7" name="PlaceHolder 5">
            <a:extLst>
              <a:ext uri="{FF2B5EF4-FFF2-40B4-BE49-F238E27FC236}">
                <a16:creationId xmlns:a16="http://schemas.microsoft.com/office/drawing/2014/main" id="{C0D268A3-E2C4-334E-911E-18FD5D93A10D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 descr="LogoCNAO+txt_blu-ross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4414" y="4858941"/>
            <a:ext cx="1735137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piè di pagina 2"/>
          <p:cNvSpPr txBox="1">
            <a:spLocks/>
          </p:cNvSpPr>
          <p:nvPr userDrawn="1"/>
        </p:nvSpPr>
        <p:spPr bwMode="gray">
          <a:xfrm>
            <a:off x="219076" y="4906566"/>
            <a:ext cx="879475" cy="1857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de-DE" sz="750">
                <a:latin typeface="Arial" pitchFamily="34" charset="0"/>
              </a:rPr>
              <a:t>Page </a:t>
            </a:r>
            <a:r>
              <a:rPr lang="de-DE" sz="750">
                <a:latin typeface="Arial" pitchFamily="34" charset="0"/>
                <a:sym typeface="Wingdings" pitchFamily="2" charset="2"/>
              </a:rPr>
              <a:t></a:t>
            </a:r>
            <a:r>
              <a:rPr lang="de-DE" sz="750">
                <a:latin typeface="Arial" pitchFamily="34" charset="0"/>
              </a:rPr>
              <a:t> </a:t>
            </a:r>
            <a:fld id="{2B6A64B9-7C0C-4EEB-89A1-B0AADA81D86A}" type="slidenum">
              <a:rPr lang="de-DE" sz="750">
                <a:latin typeface="Arial" pitchFamily="34" charset="0"/>
              </a:rPr>
              <a:pPr>
                <a:defRPr/>
              </a:pPr>
              <a:t>‹#›</a:t>
            </a:fld>
            <a:endParaRPr lang="de-DE" sz="750">
              <a:latin typeface="Arial" pitchFamily="34" charset="0"/>
            </a:endParaRPr>
          </a:p>
        </p:txBody>
      </p:sp>
      <p:sp>
        <p:nvSpPr>
          <p:cNvPr id="6" name="Foliennummernplatzhalter 1"/>
          <p:cNvSpPr txBox="1">
            <a:spLocks/>
          </p:cNvSpPr>
          <p:nvPr userDrawn="1"/>
        </p:nvSpPr>
        <p:spPr>
          <a:xfrm>
            <a:off x="1222375" y="4902994"/>
            <a:ext cx="522128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675" baseline="0" noProof="0" dirty="0">
                <a:solidFill>
                  <a:schemeClr val="tx1"/>
                </a:solidFill>
              </a:rPr>
              <a:t>XPR meeting 06-12-2017</a:t>
            </a:r>
          </a:p>
        </p:txBody>
      </p:sp>
      <p:cxnSp>
        <p:nvCxnSpPr>
          <p:cNvPr id="7" name="Connettore 1 22"/>
          <p:cNvCxnSpPr/>
          <p:nvPr userDrawn="1"/>
        </p:nvCxnSpPr>
        <p:spPr>
          <a:xfrm>
            <a:off x="0" y="4751785"/>
            <a:ext cx="9144000" cy="0"/>
          </a:xfrm>
          <a:prstGeom prst="line">
            <a:avLst/>
          </a:prstGeom>
          <a:ln w="9525" cap="rnd" cmpd="sng">
            <a:solidFill>
              <a:schemeClr val="accent4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/>
          <p:cNvCxnSpPr/>
          <p:nvPr userDrawn="1"/>
        </p:nvCxnSpPr>
        <p:spPr>
          <a:xfrm>
            <a:off x="1119188" y="4970860"/>
            <a:ext cx="0" cy="80963"/>
          </a:xfrm>
          <a:prstGeom prst="line">
            <a:avLst/>
          </a:prstGeom>
          <a:ln w="9525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10" descr="sistema-sanitario-lombardia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875339" y="4941094"/>
            <a:ext cx="1285875" cy="17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liennummernplatzhalter 1"/>
          <p:cNvSpPr txBox="1">
            <a:spLocks/>
          </p:cNvSpPr>
          <p:nvPr userDrawn="1"/>
        </p:nvSpPr>
        <p:spPr>
          <a:xfrm>
            <a:off x="7912100" y="28575"/>
            <a:ext cx="101123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50" b="1" dirty="0" err="1">
                <a:solidFill>
                  <a:schemeClr val="bg1"/>
                </a:solidFill>
                <a:cs typeface="Calibri"/>
              </a:rPr>
              <a:t>www.cnao.it</a:t>
            </a:r>
            <a:endParaRPr lang="de-DE" sz="75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6" y="371558"/>
            <a:ext cx="6873875" cy="450056"/>
          </a:xfrm>
        </p:spPr>
        <p:txBody>
          <a:bodyPr/>
          <a:lstStyle/>
          <a:p>
            <a:r>
              <a:rPr lang="it-IT" dirty="0"/>
              <a:t>Fare clic </a:t>
            </a:r>
            <a:r>
              <a:rPr lang="en-US" noProof="0" dirty="0"/>
              <a:t>per</a:t>
            </a:r>
            <a:r>
              <a:rPr lang="it-IT" dirty="0"/>
              <a:t> modificare stile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14325" y="1271588"/>
            <a:ext cx="8439150" cy="3228975"/>
          </a:xfrm>
        </p:spPr>
        <p:txBody>
          <a:bodyPr/>
          <a:lstStyle>
            <a:lvl1pPr>
              <a:defRPr sz="2100" b="0"/>
            </a:lvl1pPr>
            <a:lvl2pPr>
              <a:defRPr sz="1800"/>
            </a:lvl2pPr>
            <a:lvl3pPr>
              <a:defRPr sz="1350"/>
            </a:lvl3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11" name="PlaceHolder 5">
            <a:extLst>
              <a:ext uri="{FF2B5EF4-FFF2-40B4-BE49-F238E27FC236}">
                <a16:creationId xmlns:a16="http://schemas.microsoft.com/office/drawing/2014/main" id="{425F67AF-67CE-944B-941D-9D4306743E62}"/>
              </a:ext>
            </a:extLst>
          </p:cNvPr>
          <p:cNvSpPr>
            <a:spLocks noGrp="1"/>
          </p:cNvSpPr>
          <p:nvPr>
            <p:ph type="sldNum" idx="11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83071929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olo e contenu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 descr="LogoCNAO+txt_blu-ross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4414" y="4858941"/>
            <a:ext cx="1735137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piè di pagina 2"/>
          <p:cNvSpPr txBox="1">
            <a:spLocks/>
          </p:cNvSpPr>
          <p:nvPr userDrawn="1"/>
        </p:nvSpPr>
        <p:spPr bwMode="gray">
          <a:xfrm>
            <a:off x="219076" y="4906566"/>
            <a:ext cx="879475" cy="1857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de-DE" sz="750">
                <a:latin typeface="Arial" pitchFamily="34" charset="0"/>
              </a:rPr>
              <a:t>Page </a:t>
            </a:r>
            <a:r>
              <a:rPr lang="de-DE" sz="750">
                <a:latin typeface="Arial" pitchFamily="34" charset="0"/>
                <a:sym typeface="Wingdings" pitchFamily="2" charset="2"/>
              </a:rPr>
              <a:t></a:t>
            </a:r>
            <a:r>
              <a:rPr lang="de-DE" sz="750">
                <a:latin typeface="Arial" pitchFamily="34" charset="0"/>
              </a:rPr>
              <a:t> </a:t>
            </a:r>
            <a:fld id="{2B6A64B9-7C0C-4EEB-89A1-B0AADA81D86A}" type="slidenum">
              <a:rPr lang="de-DE" sz="750">
                <a:latin typeface="Arial" pitchFamily="34" charset="0"/>
              </a:rPr>
              <a:pPr>
                <a:defRPr/>
              </a:pPr>
              <a:t>‹#›</a:t>
            </a:fld>
            <a:endParaRPr lang="de-DE" sz="750">
              <a:latin typeface="Arial" pitchFamily="34" charset="0"/>
            </a:endParaRPr>
          </a:p>
        </p:txBody>
      </p:sp>
      <p:sp>
        <p:nvSpPr>
          <p:cNvPr id="6" name="Foliennummernplatzhalter 1"/>
          <p:cNvSpPr txBox="1">
            <a:spLocks/>
          </p:cNvSpPr>
          <p:nvPr userDrawn="1"/>
        </p:nvSpPr>
        <p:spPr>
          <a:xfrm>
            <a:off x="1222375" y="4902994"/>
            <a:ext cx="522128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675" baseline="0" noProof="0" dirty="0">
                <a:solidFill>
                  <a:schemeClr val="tx1"/>
                </a:solidFill>
              </a:rPr>
              <a:t>XPR meeting 06-12-2017</a:t>
            </a:r>
          </a:p>
        </p:txBody>
      </p:sp>
      <p:cxnSp>
        <p:nvCxnSpPr>
          <p:cNvPr id="7" name="Connettore 1 22"/>
          <p:cNvCxnSpPr/>
          <p:nvPr userDrawn="1"/>
        </p:nvCxnSpPr>
        <p:spPr>
          <a:xfrm>
            <a:off x="0" y="4751785"/>
            <a:ext cx="9144000" cy="0"/>
          </a:xfrm>
          <a:prstGeom prst="line">
            <a:avLst/>
          </a:prstGeom>
          <a:ln w="9525" cap="rnd" cmpd="sng">
            <a:solidFill>
              <a:schemeClr val="accent4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/>
          <p:cNvCxnSpPr/>
          <p:nvPr userDrawn="1"/>
        </p:nvCxnSpPr>
        <p:spPr>
          <a:xfrm>
            <a:off x="1119188" y="4970860"/>
            <a:ext cx="0" cy="80963"/>
          </a:xfrm>
          <a:prstGeom prst="line">
            <a:avLst/>
          </a:prstGeom>
          <a:ln w="9525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10" descr="sistema-sanitario-lombardia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875339" y="4941094"/>
            <a:ext cx="1285875" cy="17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liennummernplatzhalter 1"/>
          <p:cNvSpPr txBox="1">
            <a:spLocks/>
          </p:cNvSpPr>
          <p:nvPr userDrawn="1"/>
        </p:nvSpPr>
        <p:spPr>
          <a:xfrm>
            <a:off x="7912100" y="28575"/>
            <a:ext cx="101123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50" b="1" dirty="0" err="1">
                <a:solidFill>
                  <a:schemeClr val="bg1"/>
                </a:solidFill>
                <a:cs typeface="Calibri"/>
              </a:rPr>
              <a:t>www.cnao.it</a:t>
            </a:r>
            <a:endParaRPr lang="de-DE" sz="75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6" y="371558"/>
            <a:ext cx="6873875" cy="450056"/>
          </a:xfrm>
        </p:spPr>
        <p:txBody>
          <a:bodyPr/>
          <a:lstStyle/>
          <a:p>
            <a:r>
              <a:rPr lang="it-IT" dirty="0"/>
              <a:t>Fare clic </a:t>
            </a:r>
            <a:r>
              <a:rPr lang="en-US" noProof="0" dirty="0"/>
              <a:t>per</a:t>
            </a:r>
            <a:r>
              <a:rPr lang="it-IT" dirty="0"/>
              <a:t> modificare stile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14325" y="1271588"/>
            <a:ext cx="8439150" cy="3228975"/>
          </a:xfrm>
        </p:spPr>
        <p:txBody>
          <a:bodyPr/>
          <a:lstStyle>
            <a:lvl1pPr>
              <a:defRPr sz="2100" b="0"/>
            </a:lvl1pPr>
            <a:lvl2pPr>
              <a:defRPr sz="1800"/>
            </a:lvl2pPr>
            <a:lvl3pPr>
              <a:defRPr sz="1350"/>
            </a:lvl3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91309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olo e contenu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 descr="LogoCNAO+txt_blu-ross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4414" y="4858941"/>
            <a:ext cx="1735137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piè di pagina 2"/>
          <p:cNvSpPr txBox="1">
            <a:spLocks/>
          </p:cNvSpPr>
          <p:nvPr userDrawn="1"/>
        </p:nvSpPr>
        <p:spPr bwMode="gray">
          <a:xfrm>
            <a:off x="219076" y="4906566"/>
            <a:ext cx="879475" cy="1857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de-DE" sz="750">
                <a:latin typeface="Arial" pitchFamily="34" charset="0"/>
              </a:rPr>
              <a:t>Page </a:t>
            </a:r>
            <a:r>
              <a:rPr lang="de-DE" sz="750">
                <a:latin typeface="Arial" pitchFamily="34" charset="0"/>
                <a:sym typeface="Wingdings" pitchFamily="2" charset="2"/>
              </a:rPr>
              <a:t></a:t>
            </a:r>
            <a:r>
              <a:rPr lang="de-DE" sz="750">
                <a:latin typeface="Arial" pitchFamily="34" charset="0"/>
              </a:rPr>
              <a:t> </a:t>
            </a:r>
            <a:fld id="{2B6A64B9-7C0C-4EEB-89A1-B0AADA81D86A}" type="slidenum">
              <a:rPr lang="de-DE" sz="750">
                <a:latin typeface="Arial" pitchFamily="34" charset="0"/>
              </a:rPr>
              <a:pPr>
                <a:defRPr/>
              </a:pPr>
              <a:t>‹#›</a:t>
            </a:fld>
            <a:endParaRPr lang="de-DE" sz="750">
              <a:latin typeface="Arial" pitchFamily="34" charset="0"/>
            </a:endParaRPr>
          </a:p>
        </p:txBody>
      </p:sp>
      <p:sp>
        <p:nvSpPr>
          <p:cNvPr id="6" name="Foliennummernplatzhalter 1"/>
          <p:cNvSpPr txBox="1">
            <a:spLocks/>
          </p:cNvSpPr>
          <p:nvPr userDrawn="1"/>
        </p:nvSpPr>
        <p:spPr>
          <a:xfrm>
            <a:off x="1222375" y="4902994"/>
            <a:ext cx="522128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675" baseline="0" noProof="0" dirty="0">
                <a:solidFill>
                  <a:schemeClr val="tx1"/>
                </a:solidFill>
              </a:rPr>
              <a:t>XPR meeting 06-12-2017</a:t>
            </a:r>
          </a:p>
        </p:txBody>
      </p:sp>
      <p:cxnSp>
        <p:nvCxnSpPr>
          <p:cNvPr id="7" name="Connettore 1 22"/>
          <p:cNvCxnSpPr/>
          <p:nvPr userDrawn="1"/>
        </p:nvCxnSpPr>
        <p:spPr>
          <a:xfrm>
            <a:off x="0" y="4751785"/>
            <a:ext cx="9144000" cy="0"/>
          </a:xfrm>
          <a:prstGeom prst="line">
            <a:avLst/>
          </a:prstGeom>
          <a:ln w="9525" cap="rnd" cmpd="sng">
            <a:solidFill>
              <a:schemeClr val="accent4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/>
          <p:cNvCxnSpPr/>
          <p:nvPr userDrawn="1"/>
        </p:nvCxnSpPr>
        <p:spPr>
          <a:xfrm>
            <a:off x="1119188" y="4970860"/>
            <a:ext cx="0" cy="80963"/>
          </a:xfrm>
          <a:prstGeom prst="line">
            <a:avLst/>
          </a:prstGeom>
          <a:ln w="9525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10" descr="sistema-sanitario-lombardia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875339" y="4941094"/>
            <a:ext cx="1285875" cy="17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liennummernplatzhalter 1"/>
          <p:cNvSpPr txBox="1">
            <a:spLocks/>
          </p:cNvSpPr>
          <p:nvPr userDrawn="1"/>
        </p:nvSpPr>
        <p:spPr>
          <a:xfrm>
            <a:off x="7912100" y="28575"/>
            <a:ext cx="101123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50" b="1" dirty="0" err="1">
                <a:solidFill>
                  <a:schemeClr val="bg1"/>
                </a:solidFill>
                <a:cs typeface="Calibri"/>
              </a:rPr>
              <a:t>www.cnao.it</a:t>
            </a:r>
            <a:endParaRPr lang="de-DE" sz="75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6" y="371558"/>
            <a:ext cx="6873875" cy="450056"/>
          </a:xfrm>
        </p:spPr>
        <p:txBody>
          <a:bodyPr/>
          <a:lstStyle/>
          <a:p>
            <a:r>
              <a:rPr lang="it-IT" dirty="0"/>
              <a:t>Fare clic </a:t>
            </a:r>
            <a:r>
              <a:rPr lang="en-US" noProof="0" dirty="0"/>
              <a:t>per</a:t>
            </a:r>
            <a:r>
              <a:rPr lang="it-IT" dirty="0"/>
              <a:t> modificare stile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14325" y="1271588"/>
            <a:ext cx="8439150" cy="3228975"/>
          </a:xfrm>
        </p:spPr>
        <p:txBody>
          <a:bodyPr/>
          <a:lstStyle>
            <a:lvl1pPr>
              <a:defRPr sz="2100" b="0"/>
            </a:lvl1pPr>
            <a:lvl2pPr>
              <a:defRPr sz="1800"/>
            </a:lvl2pPr>
            <a:lvl3pPr>
              <a:defRPr sz="1350"/>
            </a:lvl3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132285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olo e contenu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 descr="LogoCNAO+txt_blu-ross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4414" y="4858941"/>
            <a:ext cx="1735137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piè di pagina 2"/>
          <p:cNvSpPr txBox="1">
            <a:spLocks/>
          </p:cNvSpPr>
          <p:nvPr userDrawn="1"/>
        </p:nvSpPr>
        <p:spPr bwMode="gray">
          <a:xfrm>
            <a:off x="219076" y="4906566"/>
            <a:ext cx="879475" cy="1857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defRPr/>
            </a:pPr>
            <a:r>
              <a:rPr lang="de-DE" sz="750">
                <a:latin typeface="Arial" pitchFamily="34" charset="0"/>
              </a:rPr>
              <a:t>Page </a:t>
            </a:r>
            <a:r>
              <a:rPr lang="de-DE" sz="750">
                <a:latin typeface="Arial" pitchFamily="34" charset="0"/>
                <a:sym typeface="Wingdings" pitchFamily="2" charset="2"/>
              </a:rPr>
              <a:t></a:t>
            </a:r>
            <a:r>
              <a:rPr lang="de-DE" sz="750">
                <a:latin typeface="Arial" pitchFamily="34" charset="0"/>
              </a:rPr>
              <a:t> </a:t>
            </a:r>
            <a:fld id="{2B6A64B9-7C0C-4EEB-89A1-B0AADA81D86A}" type="slidenum">
              <a:rPr lang="de-DE" sz="750">
                <a:latin typeface="Arial" pitchFamily="34" charset="0"/>
              </a:rPr>
              <a:pPr>
                <a:defRPr/>
              </a:pPr>
              <a:t>‹#›</a:t>
            </a:fld>
            <a:endParaRPr lang="de-DE" sz="750">
              <a:latin typeface="Arial" pitchFamily="34" charset="0"/>
            </a:endParaRPr>
          </a:p>
        </p:txBody>
      </p:sp>
      <p:sp>
        <p:nvSpPr>
          <p:cNvPr id="6" name="Foliennummernplatzhalter 1"/>
          <p:cNvSpPr txBox="1">
            <a:spLocks/>
          </p:cNvSpPr>
          <p:nvPr userDrawn="1"/>
        </p:nvSpPr>
        <p:spPr>
          <a:xfrm>
            <a:off x="1222375" y="4902994"/>
            <a:ext cx="522128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675" baseline="0" noProof="0" dirty="0">
                <a:solidFill>
                  <a:schemeClr val="tx1"/>
                </a:solidFill>
              </a:rPr>
              <a:t>XPR meeting 06-12-2017</a:t>
            </a:r>
          </a:p>
        </p:txBody>
      </p:sp>
      <p:cxnSp>
        <p:nvCxnSpPr>
          <p:cNvPr id="7" name="Connettore 1 22"/>
          <p:cNvCxnSpPr/>
          <p:nvPr userDrawn="1"/>
        </p:nvCxnSpPr>
        <p:spPr>
          <a:xfrm>
            <a:off x="0" y="4751785"/>
            <a:ext cx="9144000" cy="0"/>
          </a:xfrm>
          <a:prstGeom prst="line">
            <a:avLst/>
          </a:prstGeom>
          <a:ln w="9525" cap="rnd" cmpd="sng">
            <a:solidFill>
              <a:schemeClr val="accent4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23"/>
          <p:cNvCxnSpPr/>
          <p:nvPr userDrawn="1"/>
        </p:nvCxnSpPr>
        <p:spPr>
          <a:xfrm>
            <a:off x="1119188" y="4970860"/>
            <a:ext cx="0" cy="80963"/>
          </a:xfrm>
          <a:prstGeom prst="line">
            <a:avLst/>
          </a:prstGeom>
          <a:ln w="9525" cap="rnd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10" descr="sistema-sanitario-lombardia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5875339" y="4941094"/>
            <a:ext cx="1285875" cy="178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liennummernplatzhalter 1"/>
          <p:cNvSpPr txBox="1">
            <a:spLocks/>
          </p:cNvSpPr>
          <p:nvPr userDrawn="1"/>
        </p:nvSpPr>
        <p:spPr>
          <a:xfrm>
            <a:off x="7912100" y="28575"/>
            <a:ext cx="1011238" cy="189310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750" b="1" dirty="0" err="1">
                <a:solidFill>
                  <a:schemeClr val="bg1"/>
                </a:solidFill>
                <a:cs typeface="Calibri"/>
              </a:rPr>
              <a:t>www.cnao.it</a:t>
            </a:r>
            <a:endParaRPr lang="de-DE" sz="750" b="1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4326" y="371558"/>
            <a:ext cx="6873875" cy="450056"/>
          </a:xfrm>
        </p:spPr>
        <p:txBody>
          <a:bodyPr/>
          <a:lstStyle/>
          <a:p>
            <a:r>
              <a:rPr lang="it-IT" dirty="0"/>
              <a:t>Fare clic </a:t>
            </a:r>
            <a:r>
              <a:rPr lang="en-US" noProof="0" dirty="0"/>
              <a:t>per</a:t>
            </a:r>
            <a:r>
              <a:rPr lang="it-IT" dirty="0"/>
              <a:t> modificare stile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14325" y="1271588"/>
            <a:ext cx="8439150" cy="3228975"/>
          </a:xfrm>
        </p:spPr>
        <p:txBody>
          <a:bodyPr/>
          <a:lstStyle>
            <a:lvl1pPr>
              <a:defRPr sz="2100" b="0"/>
            </a:lvl1pPr>
            <a:lvl2pPr>
              <a:defRPr sz="1800"/>
            </a:lvl2pPr>
            <a:lvl3pPr>
              <a:defRPr sz="1350"/>
            </a:lvl3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</a:t>
            </a:r>
            <a:r>
              <a:rPr lang="en-US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284473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09436" y="1"/>
            <a:ext cx="8736353" cy="603503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2000"/>
            </a:lvl1pPr>
          </a:lstStyle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" y="731520"/>
            <a:ext cx="9143999" cy="407113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endParaRPr lang="en-US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5">
            <a:extLst>
              <a:ext uri="{FF2B5EF4-FFF2-40B4-BE49-F238E27FC236}">
                <a16:creationId xmlns:a16="http://schemas.microsoft.com/office/drawing/2014/main" id="{0ACD4057-C5DE-5341-A318-644001AFAC21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79515" y="1"/>
            <a:ext cx="8781232" cy="457199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179515" y="658368"/>
            <a:ext cx="8781232" cy="4256501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" name="PlaceHolder 5">
            <a:extLst>
              <a:ext uri="{FF2B5EF4-FFF2-40B4-BE49-F238E27FC236}">
                <a16:creationId xmlns:a16="http://schemas.microsoft.com/office/drawing/2014/main" id="{045FA8E8-F517-0941-8F8E-A3CA663B93CB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64558" y="1"/>
            <a:ext cx="8856029" cy="530351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149598" y="649224"/>
            <a:ext cx="4323177" cy="413099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3926" y="649224"/>
            <a:ext cx="4346657" cy="4119771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" name="PlaceHolder 5">
            <a:extLst>
              <a:ext uri="{FF2B5EF4-FFF2-40B4-BE49-F238E27FC236}">
                <a16:creationId xmlns:a16="http://schemas.microsoft.com/office/drawing/2014/main" id="{BBB86B40-7CF6-BF4C-8E81-7143D4794054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64558" y="1"/>
            <a:ext cx="8811151" cy="548639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2400"/>
            </a:lvl1pPr>
          </a:lstStyle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" name="PlaceHolder 5">
            <a:extLst>
              <a:ext uri="{FF2B5EF4-FFF2-40B4-BE49-F238E27FC236}">
                <a16:creationId xmlns:a16="http://schemas.microsoft.com/office/drawing/2014/main" id="{5065E092-F6C4-474C-B573-559E532D60A8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0" y="205015"/>
            <a:ext cx="9144000" cy="4631306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2000"/>
            </a:lvl1pPr>
          </a:lstStyle>
          <a:p>
            <a:pPr algn="ctr"/>
            <a:endParaRPr lang="en-US" sz="29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5">
            <a:extLst>
              <a:ext uri="{FF2B5EF4-FFF2-40B4-BE49-F238E27FC236}">
                <a16:creationId xmlns:a16="http://schemas.microsoft.com/office/drawing/2014/main" id="{3A35D901-6FBD-DF47-8B96-176287A7EAAA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174" y="205015"/>
            <a:ext cx="8228437" cy="471641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172" y="850392"/>
            <a:ext cx="4015600" cy="1775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172" y="2761444"/>
            <a:ext cx="4015600" cy="2066588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3927" y="850392"/>
            <a:ext cx="40156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260C22-040F-A34A-9A76-EFB275DE9087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174" y="205015"/>
            <a:ext cx="8228437" cy="462497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172" y="850392"/>
            <a:ext cx="4015600" cy="3941064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927" y="850392"/>
            <a:ext cx="4015600" cy="177560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3927" y="2761444"/>
            <a:ext cx="4015600" cy="2030012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0101758-141C-414E-96ED-45DEC7F14F90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174" y="205015"/>
            <a:ext cx="8228437" cy="407633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172" y="748100"/>
            <a:ext cx="4015600" cy="1877892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927" y="748100"/>
            <a:ext cx="4015600" cy="1877892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172" y="2761444"/>
            <a:ext cx="8229090" cy="2158028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20C5B11-F3FD-AF4E-AFFF-7DCDC36B5AB9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94474" y="1"/>
            <a:ext cx="8826110" cy="993963"/>
          </a:xfrm>
          <a:prstGeom prst="rect">
            <a:avLst/>
          </a:prstGeom>
        </p:spPr>
        <p:txBody>
          <a:bodyPr lIns="82945" tIns="41473" rIns="82945" bIns="41473" anchor="ctr"/>
          <a:lstStyle/>
          <a:p>
            <a:pPr>
              <a:lnSpc>
                <a:spcPct val="90000"/>
              </a:lnSpc>
            </a:pPr>
            <a:r>
              <a:rPr lang="en-US" sz="3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Fare </a:t>
            </a:r>
            <a:r>
              <a:rPr lang="en-US" sz="3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clic</a:t>
            </a:r>
            <a:r>
              <a:rPr lang="en-US" sz="3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per </a:t>
            </a:r>
            <a:r>
              <a:rPr lang="en-US" sz="3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modificare</a:t>
            </a:r>
            <a:r>
              <a:rPr lang="en-US" sz="33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lo stile del </a:t>
            </a:r>
            <a:r>
              <a:rPr lang="en-US" sz="33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titolo</a:t>
            </a: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0" y="1167002"/>
            <a:ext cx="9144000" cy="3624435"/>
          </a:xfrm>
          <a:prstGeom prst="rect">
            <a:avLst/>
          </a:prstGeom>
        </p:spPr>
        <p:txBody>
          <a:bodyPr lIns="82945" tIns="41473" rIns="82945" bIns="41473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Click to edit the outline text format</a:t>
            </a:r>
          </a:p>
          <a:p>
            <a:pPr marL="783734" lvl="1" indent="-2939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Second Outline Level</a:t>
            </a:r>
          </a:p>
          <a:p>
            <a:pPr marL="1175602" lvl="2" indent="-261245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Third Outline Level</a:t>
            </a:r>
          </a:p>
          <a:p>
            <a:pPr marL="1567469" lvl="3" indent="-195934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Fourth Outline Level</a:t>
            </a:r>
          </a:p>
          <a:p>
            <a:pPr marL="1959336" lvl="4" indent="-1959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Fifth Outline Level</a:t>
            </a:r>
          </a:p>
          <a:p>
            <a:pPr marL="2351203" lvl="5" indent="-1959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Sixth Outline Level</a:t>
            </a:r>
          </a:p>
          <a:p>
            <a:pPr marL="189000" indent="-1886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Seventh Outline </a:t>
            </a:r>
            <a:r>
              <a:rPr lang="en-US" sz="21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LevelFare</a:t>
            </a: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en-US" sz="21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clic</a:t>
            </a: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per </a:t>
            </a:r>
            <a:r>
              <a:rPr lang="en-US" sz="21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modificare</a:t>
            </a: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en-US" sz="21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stili</a:t>
            </a: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del </a:t>
            </a:r>
            <a:r>
              <a:rPr lang="en-US" sz="21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testo</a:t>
            </a: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en-US" sz="21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dello</a:t>
            </a:r>
            <a:r>
              <a:rPr lang="en-US" sz="2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schema</a:t>
            </a:r>
          </a:p>
          <a:p>
            <a:pPr marL="514326" lvl="1" indent="-171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Secondo </a:t>
            </a:r>
            <a:r>
              <a:rPr lang="en-US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livello</a:t>
            </a:r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857210" lvl="2" indent="-171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Terzo</a:t>
            </a:r>
            <a:r>
              <a:rPr lang="en-US" sz="15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en-US" sz="15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livello</a:t>
            </a:r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200093" lvl="3" indent="-171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Quarto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livello</a:t>
            </a:r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  <a:p>
            <a:pPr marL="1542977" lvl="4" indent="-171115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Quinto</a:t>
            </a:r>
            <a:r>
              <a:rPr lang="en-US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livello</a:t>
            </a:r>
            <a:endParaRPr lang="en-US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dt"/>
          </p:nvPr>
        </p:nvSpPr>
        <p:spPr>
          <a:xfrm>
            <a:off x="0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/>
          <a:p>
            <a:pPr>
              <a:lnSpc>
                <a:spcPct val="100000"/>
              </a:lnSpc>
            </a:pPr>
            <a:fld id="{CE257E86-C5E0-7347-A3B6-997DD9925E4B}" type="datetime1">
              <a:rPr lang="it-IT" sz="13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06/07/22</a:t>
            </a:fld>
            <a:endParaRPr lang="en-US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ftr"/>
          </p:nvPr>
        </p:nvSpPr>
        <p:spPr>
          <a:xfrm>
            <a:off x="3044050" y="4869904"/>
            <a:ext cx="3085909" cy="273597"/>
          </a:xfrm>
          <a:prstGeom prst="rect">
            <a:avLst/>
          </a:prstGeom>
        </p:spPr>
        <p:txBody>
          <a:bodyPr lIns="82945" tIns="41473" rIns="82945" bIns="41473" anchor="ctr"/>
          <a:lstStyle/>
          <a:p>
            <a:pPr algn="ctr">
              <a:lnSpc>
                <a:spcPct val="100000"/>
              </a:lnSpc>
            </a:pPr>
            <a:endParaRPr lang="en-US" sz="1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sldNum"/>
          </p:nvPr>
        </p:nvSpPr>
        <p:spPr>
          <a:xfrm>
            <a:off x="7087054" y="4869904"/>
            <a:ext cx="2056946" cy="273597"/>
          </a:xfrm>
          <a:prstGeom prst="rect">
            <a:avLst/>
          </a:prstGeom>
        </p:spPr>
        <p:txBody>
          <a:bodyPr lIns="82945" tIns="41473" rIns="82945" bIns="41473" anchor="ctr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‹#›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6" r:id="rId13"/>
    <p:sldLayoutId id="2147483677" r:id="rId14"/>
    <p:sldLayoutId id="2147483678" r:id="rId15"/>
    <p:sldLayoutId id="2147483679" r:id="rId16"/>
  </p:sldLayoutIdLst>
  <p:hf hdr="0" ftr="0"/>
  <p:txStyles>
    <p:titleStyle>
      <a:lvl1pPr algn="l" defTabSz="829452" rtl="0" eaLnBrk="1" latinLnBrk="0" hangingPunct="1">
        <a:lnSpc>
          <a:spcPct val="90000"/>
        </a:lnSpc>
        <a:spcBef>
          <a:spcPct val="0"/>
        </a:spcBef>
        <a:buNone/>
        <a:defRPr sz="1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115" algn="l" defTabSz="829452" rtl="0" eaLnBrk="1" latinLnBrk="0" hangingPunct="1">
        <a:lnSpc>
          <a:spcPct val="100000"/>
        </a:lnSpc>
        <a:spcBef>
          <a:spcPts val="907"/>
        </a:spcBef>
        <a:buClr>
          <a:srgbClr val="000000"/>
        </a:buClr>
        <a:buSzPct val="45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2089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815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541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268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94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720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446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25172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1037" y="1512082"/>
            <a:ext cx="6800581" cy="1979234"/>
          </a:xfrm>
        </p:spPr>
        <p:txBody>
          <a:bodyPr/>
          <a:lstStyle/>
          <a:p>
            <a:pPr algn="ctr"/>
            <a:r>
              <a:rPr lang="en-GB" sz="3200" dirty="0"/>
              <a:t>Update of MC Simulation for HIT2022 data taking </a:t>
            </a:r>
            <a:endParaRPr lang="en-US" sz="3200" i="1" dirty="0">
              <a:solidFill>
                <a:srgbClr val="0000FF"/>
              </a:solidFill>
              <a:latin typeface="Trebuchet MS"/>
              <a:cs typeface="Trebuchet MS"/>
            </a:endParaRPr>
          </a:p>
        </p:txBody>
      </p:sp>
      <p:pic>
        <p:nvPicPr>
          <p:cNvPr id="6" name="Picture 5" descr="FOOT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633" y="2"/>
            <a:ext cx="1026369" cy="102647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 descr="LOGO INFN NEWS sito">
            <a:extLst>
              <a:ext uri="{FF2B5EF4-FFF2-40B4-BE49-F238E27FC236}">
                <a16:creationId xmlns:a16="http://schemas.microsoft.com/office/drawing/2014/main" id="{E8C8BD2E-95F0-654E-B406-A50A98E0C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44" y="152116"/>
            <a:ext cx="1674186" cy="92878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ABCA5A3E-EC21-0537-4C7B-707E1D0E1A26}"/>
              </a:ext>
            </a:extLst>
          </p:cNvPr>
          <p:cNvSpPr txBox="1">
            <a:spLocks/>
          </p:cNvSpPr>
          <p:nvPr/>
        </p:nvSpPr>
        <p:spPr>
          <a:xfrm>
            <a:off x="85336" y="3335622"/>
            <a:ext cx="8973327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171442" indent="-171115" algn="l" defTabSz="829452" rtl="0" eaLnBrk="1" latinLnBrk="0" hangingPunct="1">
              <a:lnSpc>
                <a:spcPct val="100000"/>
              </a:lnSpc>
              <a:spcBef>
                <a:spcPts val="907"/>
              </a:spcBef>
              <a:buClr>
                <a:srgbClr val="000000"/>
              </a:buClr>
              <a:buSzPct val="45000"/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2089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6815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51541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6268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0994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95720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10446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25172" indent="-207363" algn="l" defTabSz="829452" rtl="0" eaLnBrk="1" latinLnBrk="0" hangingPunct="1">
              <a:lnSpc>
                <a:spcPct val="90000"/>
              </a:lnSpc>
              <a:spcBef>
                <a:spcPts val="454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7" indent="0" algn="ctr">
              <a:spcBef>
                <a:spcPts val="0"/>
              </a:spcBef>
              <a:buNone/>
            </a:pPr>
            <a:r>
              <a:rPr lang="en-US" i="1" dirty="0"/>
              <a:t>G.B. S.M., INFN-Milano</a:t>
            </a:r>
          </a:p>
          <a:p>
            <a:pPr marL="327" indent="0" algn="ctr">
              <a:spcBef>
                <a:spcPts val="0"/>
              </a:spcBef>
              <a:buNone/>
            </a:pPr>
            <a:endParaRPr lang="en-US" i="1" dirty="0"/>
          </a:p>
          <a:p>
            <a:pPr marL="327" indent="0" algn="ctr">
              <a:spcBef>
                <a:spcPts val="0"/>
              </a:spcBef>
              <a:buNone/>
            </a:pPr>
            <a:r>
              <a:rPr lang="it-IT" sz="1800" i="1" dirty="0" err="1"/>
              <a:t>July</a:t>
            </a:r>
            <a:r>
              <a:rPr lang="it-IT" sz="1800" i="1" dirty="0"/>
              <a:t> 2022</a:t>
            </a:r>
            <a:endParaRPr lang="en-IT" sz="1800" dirty="0"/>
          </a:p>
        </p:txBody>
      </p:sp>
    </p:spTree>
    <p:extLst>
      <p:ext uri="{BB962C8B-B14F-4D97-AF65-F5344CB8AC3E}">
        <p14:creationId xmlns:p14="http://schemas.microsoft.com/office/powerpoint/2010/main" val="171942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D914C-984F-E584-2375-147EDF67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2800" dirty="0"/>
              <a:t>Extension of Calorimeter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2C8EC-3ECF-1AD9-F7A9-2A99D65C918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69177" y="195429"/>
            <a:ext cx="8405646" cy="4071139"/>
          </a:xfrm>
        </p:spPr>
        <p:txBody>
          <a:bodyPr/>
          <a:lstStyle/>
          <a:p>
            <a:pPr marL="327" indent="0">
              <a:buNone/>
            </a:pPr>
            <a:r>
              <a:rPr lang="en-IT" dirty="0"/>
              <a:t>Thanks to E. Lopez Torres we have now the possibility of producing the geometry for the CALO configuration with 7 modules in alternative to the 5 module configuration (prepared by L. Scavarda) presented at the last Collab. Meeting.</a:t>
            </a:r>
          </a:p>
          <a:p>
            <a:pPr marL="327" indent="0">
              <a:buNone/>
            </a:pPr>
            <a:endParaRPr lang="en-IT" dirty="0"/>
          </a:p>
          <a:p>
            <a:pPr marL="327" indent="0">
              <a:buNone/>
            </a:pPr>
            <a:r>
              <a:rPr lang="en-IT" dirty="0"/>
              <a:t>The updated files have been uploaded in the newgeom branch of SHOE </a:t>
            </a:r>
            <a:r>
              <a:rPr lang="en-IT" sz="1400" i="1" dirty="0">
                <a:solidFill>
                  <a:srgbClr val="FF0000"/>
                </a:solidFill>
              </a:rPr>
              <a:t>libs/src/TACAparGeo.cxx </a:t>
            </a:r>
          </a:p>
          <a:p>
            <a:pPr marL="327" indent="0">
              <a:buNone/>
            </a:pPr>
            <a:r>
              <a:rPr lang="en-IT" sz="1400" i="1" dirty="0">
                <a:solidFill>
                  <a:srgbClr val="FF0000"/>
                </a:solidFill>
              </a:rPr>
              <a:t>libs/src/TACAparGeo.hxx </a:t>
            </a:r>
          </a:p>
          <a:p>
            <a:pPr marL="327" indent="0">
              <a:buNone/>
            </a:pPr>
            <a:r>
              <a:rPr lang="en-IT" sz="1400" i="1" dirty="0">
                <a:solidFill>
                  <a:srgbClr val="FF0000"/>
                </a:solidFill>
              </a:rPr>
              <a:t>Reconstruction/level0/macro/BuildCaGeoFile.C)</a:t>
            </a:r>
            <a:endParaRPr lang="en-IT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D8347-6E18-9952-14EC-AE98C72966F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2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17415CB-8B84-5F83-29EA-472A2B707AC6}"/>
              </a:ext>
            </a:extLst>
          </p:cNvPr>
          <p:cNvCxnSpPr>
            <a:cxnSpLocks/>
          </p:cNvCxnSpPr>
          <p:nvPr/>
        </p:nvCxnSpPr>
        <p:spPr>
          <a:xfrm>
            <a:off x="3872753" y="3377309"/>
            <a:ext cx="430306" cy="313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E4743FA-7F10-9F4A-398E-8B66A096FEAB}"/>
              </a:ext>
            </a:extLst>
          </p:cNvPr>
          <p:cNvSpPr txBox="1"/>
          <p:nvPr/>
        </p:nvSpPr>
        <p:spPr>
          <a:xfrm>
            <a:off x="4132729" y="3691073"/>
            <a:ext cx="43007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it produces </a:t>
            </a:r>
            <a:r>
              <a:rPr lang="en-IT" i="1" dirty="0">
                <a:solidFill>
                  <a:srgbClr val="0070C0"/>
                </a:solidFill>
              </a:rPr>
              <a:t>TACAdetector.geo </a:t>
            </a:r>
            <a:r>
              <a:rPr lang="en-IT" dirty="0"/>
              <a:t>to be placed in</a:t>
            </a:r>
          </a:p>
          <a:p>
            <a:r>
              <a:rPr lang="en-GB" i="1" dirty="0">
                <a:solidFill>
                  <a:srgbClr val="0070C0"/>
                </a:solidFill>
              </a:rPr>
              <a:t>g</a:t>
            </a:r>
            <a:r>
              <a:rPr lang="en-IT" i="1" dirty="0">
                <a:solidFill>
                  <a:srgbClr val="0070C0"/>
                </a:solidFill>
              </a:rPr>
              <a:t>eomaps/HIT2022_MC </a:t>
            </a:r>
          </a:p>
        </p:txBody>
      </p:sp>
    </p:spTree>
    <p:extLst>
      <p:ext uri="{BB962C8B-B14F-4D97-AF65-F5344CB8AC3E}">
        <p14:creationId xmlns:p14="http://schemas.microsoft.com/office/powerpoint/2010/main" val="226884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3A024190-D467-8FF9-2DC8-427A391113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4" y="502914"/>
            <a:ext cx="7023100" cy="2857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8FA384-E1B0-8AD5-934D-311DC7DF4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2800" dirty="0"/>
              <a:t>5 Module Setup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C9782-6C48-B4C7-9B0A-C5CE6E7A19D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3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C6FAD59-E0F2-4D22-D8D4-BC21C7B51F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36" y="3157656"/>
            <a:ext cx="5010270" cy="17122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28F1C8-F07C-1A89-1AB6-4C2C6946E822}"/>
              </a:ext>
            </a:extLst>
          </p:cNvPr>
          <p:cNvSpPr txBox="1"/>
          <p:nvPr/>
        </p:nvSpPr>
        <p:spPr>
          <a:xfrm>
            <a:off x="1852306" y="530809"/>
            <a:ext cx="38298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i="1" dirty="0">
                <a:solidFill>
                  <a:srgbClr val="C00000"/>
                </a:solidFill>
              </a:rPr>
              <a:t>At this time positioning is still provisional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D6ED8B-6BE8-CA07-E13B-0028F5F9CBE5}"/>
              </a:ext>
            </a:extLst>
          </p:cNvPr>
          <p:cNvCxnSpPr>
            <a:cxnSpLocks/>
          </p:cNvCxnSpPr>
          <p:nvPr/>
        </p:nvCxnSpPr>
        <p:spPr>
          <a:xfrm flipV="1">
            <a:off x="1317628" y="3293717"/>
            <a:ext cx="3597624" cy="7310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7E0DC4-E126-9957-D7B4-23790A43CE1A}"/>
              </a:ext>
            </a:extLst>
          </p:cNvPr>
          <p:cNvCxnSpPr>
            <a:cxnSpLocks/>
          </p:cNvCxnSpPr>
          <p:nvPr/>
        </p:nvCxnSpPr>
        <p:spPr>
          <a:xfrm>
            <a:off x="1317628" y="4011641"/>
            <a:ext cx="3597624" cy="5283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834321A-5490-E908-9971-445810528FA0}"/>
              </a:ext>
            </a:extLst>
          </p:cNvPr>
          <p:cNvCxnSpPr/>
          <p:nvPr/>
        </p:nvCxnSpPr>
        <p:spPr>
          <a:xfrm>
            <a:off x="1317628" y="4399472"/>
            <a:ext cx="33864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23E5E46-4735-CB33-2135-96134F5D12CC}"/>
              </a:ext>
            </a:extLst>
          </p:cNvPr>
          <p:cNvSpPr txBox="1"/>
          <p:nvPr/>
        </p:nvSpPr>
        <p:spPr>
          <a:xfrm>
            <a:off x="1108192" y="4473771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ln>
                  <a:solidFill>
                    <a:srgbClr val="FF0000"/>
                  </a:solidFill>
                </a:ln>
              </a:rPr>
              <a:t>12 cm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D70D08-E29D-B885-8D1A-4D76202012A5}"/>
              </a:ext>
            </a:extLst>
          </p:cNvPr>
          <p:cNvCxnSpPr/>
          <p:nvPr/>
        </p:nvCxnSpPr>
        <p:spPr>
          <a:xfrm>
            <a:off x="1656272" y="3659231"/>
            <a:ext cx="0" cy="8145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97A48CF-1445-2D09-FF34-7291FDDC4713}"/>
              </a:ext>
            </a:extLst>
          </p:cNvPr>
          <p:cNvCxnSpPr/>
          <p:nvPr/>
        </p:nvCxnSpPr>
        <p:spPr>
          <a:xfrm>
            <a:off x="1317628" y="3659231"/>
            <a:ext cx="0" cy="8145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EEDF856-1F01-8083-2449-4F73FBEFA20B}"/>
              </a:ext>
            </a:extLst>
          </p:cNvPr>
          <p:cNvSpPr txBox="1"/>
          <p:nvPr/>
        </p:nvSpPr>
        <p:spPr>
          <a:xfrm>
            <a:off x="3296591" y="3308752"/>
            <a:ext cx="592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~11</a:t>
            </a:r>
            <a:r>
              <a:rPr lang="en-IT" baseline="300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79CB0E-4D2A-F57E-154D-9A1FC6BEC69D}"/>
              </a:ext>
            </a:extLst>
          </p:cNvPr>
          <p:cNvSpPr txBox="1"/>
          <p:nvPr/>
        </p:nvSpPr>
        <p:spPr>
          <a:xfrm>
            <a:off x="3528122" y="4066501"/>
            <a:ext cx="665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~8.2</a:t>
            </a:r>
            <a:r>
              <a:rPr lang="en-IT" baseline="30000" dirty="0">
                <a:solidFill>
                  <a:srgbClr val="FF0000"/>
                </a:solidFill>
              </a:rPr>
              <a:t>o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AFD197E-D9A5-E6F6-13DD-C5CD9812A09F}"/>
              </a:ext>
            </a:extLst>
          </p:cNvPr>
          <p:cNvGrpSpPr/>
          <p:nvPr/>
        </p:nvGrpSpPr>
        <p:grpSpPr>
          <a:xfrm>
            <a:off x="131584" y="2094995"/>
            <a:ext cx="4246986" cy="982692"/>
            <a:chOff x="2972513" y="707627"/>
            <a:chExt cx="6288030" cy="1767767"/>
          </a:xfrm>
        </p:grpSpPr>
        <p:pic>
          <p:nvPicPr>
            <p:cNvPr id="20" name="Picture 19" descr="A picture containing toilet, empty, orange, bathroom&#10;&#10;Description automatically generated">
              <a:extLst>
                <a:ext uri="{FF2B5EF4-FFF2-40B4-BE49-F238E27FC236}">
                  <a16:creationId xmlns:a16="http://schemas.microsoft.com/office/drawing/2014/main" id="{E81CD051-D6C3-A241-E5AD-DE84FDFCCA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72513" y="707627"/>
              <a:ext cx="6288030" cy="1767767"/>
            </a:xfrm>
            <a:prstGeom prst="rect">
              <a:avLst/>
            </a:prstGeom>
          </p:spPr>
        </p:pic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2B77FCB-87C0-9E9F-AFBE-E84D5EB3C2BF}"/>
                </a:ext>
              </a:extLst>
            </p:cNvPr>
            <p:cNvCxnSpPr/>
            <p:nvPr/>
          </p:nvCxnSpPr>
          <p:spPr>
            <a:xfrm>
              <a:off x="4462041" y="1556813"/>
              <a:ext cx="3416060" cy="0"/>
            </a:xfrm>
            <a:prstGeom prst="straightConnector1">
              <a:avLst/>
            </a:prstGeom>
            <a:ln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1F38B6A-5A30-79F4-9D96-E6AD63D771E0}"/>
                </a:ext>
              </a:extLst>
            </p:cNvPr>
            <p:cNvSpPr txBox="1"/>
            <p:nvPr/>
          </p:nvSpPr>
          <p:spPr>
            <a:xfrm>
              <a:off x="5224978" y="992113"/>
              <a:ext cx="978152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T" dirty="0">
                  <a:solidFill>
                    <a:srgbClr val="7030A0"/>
                  </a:solidFill>
                </a:rPr>
                <a:t>~100 cm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84E61C1-8857-AEBB-C336-41125BE3EF76}"/>
                </a:ext>
              </a:extLst>
            </p:cNvPr>
            <p:cNvCxnSpPr>
              <a:cxnSpLocks/>
            </p:cNvCxnSpPr>
            <p:nvPr/>
          </p:nvCxnSpPr>
          <p:spPr>
            <a:xfrm>
              <a:off x="4462041" y="1556813"/>
              <a:ext cx="3771958" cy="12432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21191F1-88E1-9A0D-6EE3-7DD24A133D79}"/>
                </a:ext>
              </a:extLst>
            </p:cNvPr>
            <p:cNvSpPr txBox="1"/>
            <p:nvPr/>
          </p:nvSpPr>
          <p:spPr>
            <a:xfrm>
              <a:off x="7032051" y="1640063"/>
              <a:ext cx="6655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T" dirty="0">
                  <a:solidFill>
                    <a:srgbClr val="FF0000"/>
                  </a:solidFill>
                </a:rPr>
                <a:t>~1.7</a:t>
              </a:r>
              <a:r>
                <a:rPr lang="en-IT" baseline="30000" dirty="0">
                  <a:solidFill>
                    <a:srgbClr val="FF0000"/>
                  </a:solidFill>
                </a:rPr>
                <a:t>o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7DDD73-1538-3C8E-2876-1499392547C3}"/>
                </a:ext>
              </a:extLst>
            </p:cNvPr>
            <p:cNvSpPr txBox="1"/>
            <p:nvPr/>
          </p:nvSpPr>
          <p:spPr>
            <a:xfrm>
              <a:off x="3204799" y="2026880"/>
              <a:ext cx="13078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T" dirty="0"/>
                <a:t>Lateral View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F4CF9446-4DA4-F0E2-383D-937B2366253E}"/>
              </a:ext>
            </a:extLst>
          </p:cNvPr>
          <p:cNvSpPr txBox="1"/>
          <p:nvPr/>
        </p:nvSpPr>
        <p:spPr>
          <a:xfrm>
            <a:off x="6682401" y="636730"/>
            <a:ext cx="1334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45 crystals</a:t>
            </a:r>
          </a:p>
          <a:p>
            <a:r>
              <a:rPr lang="en-IT" dirty="0"/>
              <a:t>159 Regions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B11CBBD-CA59-CC8F-01F4-6A517C2CCAA3}"/>
              </a:ext>
            </a:extLst>
          </p:cNvPr>
          <p:cNvCxnSpPr>
            <a:cxnSpLocks/>
          </p:cNvCxnSpPr>
          <p:nvPr/>
        </p:nvCxnSpPr>
        <p:spPr>
          <a:xfrm>
            <a:off x="1317628" y="4011641"/>
            <a:ext cx="2876061" cy="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6D5BF4A-DA22-93E2-FF31-794C71836A07}"/>
              </a:ext>
            </a:extLst>
          </p:cNvPr>
          <p:cNvSpPr txBox="1"/>
          <p:nvPr/>
        </p:nvSpPr>
        <p:spPr>
          <a:xfrm>
            <a:off x="2889850" y="3715004"/>
            <a:ext cx="978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7030A0"/>
                </a:solidFill>
              </a:rPr>
              <a:t>~100 cm</a:t>
            </a:r>
          </a:p>
        </p:txBody>
      </p:sp>
    </p:spTree>
    <p:extLst>
      <p:ext uri="{BB962C8B-B14F-4D97-AF65-F5344CB8AC3E}">
        <p14:creationId xmlns:p14="http://schemas.microsoft.com/office/powerpoint/2010/main" val="423401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54686353-24AC-8A79-3F58-001DFCE0F6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2" y="3009080"/>
            <a:ext cx="5333626" cy="2041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8FA384-E1B0-8AD5-934D-311DC7DF4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2800" dirty="0"/>
              <a:t>7 Module Setup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C9782-6C48-B4C7-9B0A-C5CE6E7A19D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4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28F1C8-F07C-1A89-1AB6-4C2C6946E822}"/>
              </a:ext>
            </a:extLst>
          </p:cNvPr>
          <p:cNvSpPr txBox="1"/>
          <p:nvPr/>
        </p:nvSpPr>
        <p:spPr>
          <a:xfrm>
            <a:off x="5484063" y="3408749"/>
            <a:ext cx="33551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With 7 modules </a:t>
            </a:r>
            <a:r>
              <a:rPr lang="en-IT" u="sng" dirty="0"/>
              <a:t>in this view </a:t>
            </a:r>
            <a:r>
              <a:rPr lang="en-IT" dirty="0"/>
              <a:t>the CALO covers the whole angular acceptance of TW</a:t>
            </a:r>
          </a:p>
          <a:p>
            <a:endParaRPr lang="en-IT" dirty="0"/>
          </a:p>
          <a:p>
            <a:r>
              <a:rPr lang="en-IT" i="1" dirty="0">
                <a:solidFill>
                  <a:srgbClr val="C00000"/>
                </a:solidFill>
              </a:rPr>
              <a:t>Lateral view remains unchanged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D6ED8B-6BE8-CA07-E13B-0028F5F9CBE5}"/>
              </a:ext>
            </a:extLst>
          </p:cNvPr>
          <p:cNvCxnSpPr>
            <a:cxnSpLocks/>
          </p:cNvCxnSpPr>
          <p:nvPr/>
        </p:nvCxnSpPr>
        <p:spPr>
          <a:xfrm flipV="1">
            <a:off x="1317628" y="3293717"/>
            <a:ext cx="3597624" cy="7310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7E0DC4-E126-9957-D7B4-23790A43CE1A}"/>
              </a:ext>
            </a:extLst>
          </p:cNvPr>
          <p:cNvCxnSpPr>
            <a:cxnSpLocks/>
          </p:cNvCxnSpPr>
          <p:nvPr/>
        </p:nvCxnSpPr>
        <p:spPr>
          <a:xfrm>
            <a:off x="1317628" y="4011641"/>
            <a:ext cx="3597624" cy="8006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834321A-5490-E908-9971-445810528FA0}"/>
              </a:ext>
            </a:extLst>
          </p:cNvPr>
          <p:cNvCxnSpPr/>
          <p:nvPr/>
        </p:nvCxnSpPr>
        <p:spPr>
          <a:xfrm>
            <a:off x="1317628" y="4399472"/>
            <a:ext cx="33864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23E5E46-4735-CB33-2135-96134F5D12CC}"/>
              </a:ext>
            </a:extLst>
          </p:cNvPr>
          <p:cNvSpPr txBox="1"/>
          <p:nvPr/>
        </p:nvSpPr>
        <p:spPr>
          <a:xfrm>
            <a:off x="1108192" y="4473771"/>
            <a:ext cx="744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ln>
                  <a:solidFill>
                    <a:srgbClr val="FF0000"/>
                  </a:solidFill>
                </a:ln>
              </a:rPr>
              <a:t>12 cm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D70D08-E29D-B885-8D1A-4D76202012A5}"/>
              </a:ext>
            </a:extLst>
          </p:cNvPr>
          <p:cNvCxnSpPr/>
          <p:nvPr/>
        </p:nvCxnSpPr>
        <p:spPr>
          <a:xfrm>
            <a:off x="1656272" y="3659231"/>
            <a:ext cx="0" cy="8145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97A48CF-1445-2D09-FF34-7291FDDC4713}"/>
              </a:ext>
            </a:extLst>
          </p:cNvPr>
          <p:cNvCxnSpPr/>
          <p:nvPr/>
        </p:nvCxnSpPr>
        <p:spPr>
          <a:xfrm>
            <a:off x="1317628" y="3659231"/>
            <a:ext cx="0" cy="81454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EEDF856-1F01-8083-2449-4F73FBEFA20B}"/>
              </a:ext>
            </a:extLst>
          </p:cNvPr>
          <p:cNvSpPr txBox="1"/>
          <p:nvPr/>
        </p:nvSpPr>
        <p:spPr>
          <a:xfrm>
            <a:off x="3296591" y="3308752"/>
            <a:ext cx="5925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~11</a:t>
            </a:r>
            <a:r>
              <a:rPr lang="en-IT" baseline="30000" dirty="0">
                <a:solidFill>
                  <a:srgbClr val="FF0000"/>
                </a:solidFill>
              </a:rPr>
              <a:t>o</a:t>
            </a:r>
          </a:p>
        </p:txBody>
      </p:sp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80BA71F8-2212-9CE6-8BF0-619C18B6D2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2" y="438552"/>
            <a:ext cx="6883400" cy="28702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8144C17-3F10-CA54-E201-73FAEF8FA1E4}"/>
              </a:ext>
            </a:extLst>
          </p:cNvPr>
          <p:cNvSpPr txBox="1"/>
          <p:nvPr/>
        </p:nvSpPr>
        <p:spPr>
          <a:xfrm>
            <a:off x="6834801" y="789130"/>
            <a:ext cx="1334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63 crystals</a:t>
            </a:r>
          </a:p>
          <a:p>
            <a:r>
              <a:rPr lang="en-IT" dirty="0"/>
              <a:t>180 Regions</a:t>
            </a:r>
          </a:p>
        </p:txBody>
      </p:sp>
    </p:spTree>
    <p:extLst>
      <p:ext uri="{BB962C8B-B14F-4D97-AF65-F5344CB8AC3E}">
        <p14:creationId xmlns:p14="http://schemas.microsoft.com/office/powerpoint/2010/main" val="311019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A384-E1B0-8AD5-934D-311DC7DF4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2800" dirty="0"/>
              <a:t>Preliminary Simulation now available for quick tests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C9782-6C48-B4C7-9B0A-C5CE6E7A19D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5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84F29D-D238-6DFA-C0BE-28E49948355B}"/>
              </a:ext>
            </a:extLst>
          </p:cNvPr>
          <p:cNvSpPr txBox="1"/>
          <p:nvPr/>
        </p:nvSpPr>
        <p:spPr>
          <a:xfrm>
            <a:off x="237565" y="738320"/>
            <a:ext cx="83282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IT" dirty="0"/>
              <a:t>With both configurations, 5 10</a:t>
            </a:r>
            <a:r>
              <a:rPr lang="en-IT" baseline="30000" dirty="0"/>
              <a:t>6</a:t>
            </a:r>
            <a:r>
              <a:rPr lang="en-IT" dirty="0"/>
              <a:t> events (untriggered) 200 MeV/u on C target 5 mm </a:t>
            </a:r>
          </a:p>
          <a:p>
            <a:pPr>
              <a:spcAft>
                <a:spcPts val="600"/>
              </a:spcAft>
            </a:pPr>
            <a:r>
              <a:rPr lang="en-IT" dirty="0"/>
              <a:t>in Tier3: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rgbClr val="C00000"/>
                </a:solidFill>
              </a:rPr>
              <a:t>/</a:t>
            </a:r>
            <a:r>
              <a:rPr lang="en-GB" dirty="0" err="1">
                <a:solidFill>
                  <a:srgbClr val="C00000"/>
                </a:solidFill>
              </a:rPr>
              <a:t>gpfs_data</a:t>
            </a:r>
            <a:r>
              <a:rPr lang="en-GB" dirty="0">
                <a:solidFill>
                  <a:srgbClr val="C00000"/>
                </a:solidFill>
              </a:rPr>
              <a:t>/local/foot/Simulation/HIT2022_MC/5Mod/4He_C_200_5mod_shoereg.root</a:t>
            </a:r>
          </a:p>
          <a:p>
            <a:pPr>
              <a:spcAft>
                <a:spcPts val="600"/>
              </a:spcAft>
            </a:pPr>
            <a:r>
              <a:rPr lang="en-GB" dirty="0">
                <a:solidFill>
                  <a:srgbClr val="C00000"/>
                </a:solidFill>
              </a:rPr>
              <a:t>/</a:t>
            </a:r>
            <a:r>
              <a:rPr lang="en-GB" dirty="0" err="1">
                <a:solidFill>
                  <a:srgbClr val="C00000"/>
                </a:solidFill>
              </a:rPr>
              <a:t>gpfs_data</a:t>
            </a:r>
            <a:r>
              <a:rPr lang="en-GB" dirty="0">
                <a:solidFill>
                  <a:srgbClr val="C00000"/>
                </a:solidFill>
              </a:rPr>
              <a:t>/local/foot/Simulation/HIT2022_MC/7Mod/4He_C_200_7mod_shoereg.root</a:t>
            </a:r>
            <a:endParaRPr lang="en-IT" dirty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</a:pPr>
            <a:endParaRPr lang="en-IT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ACFFBA-A785-123B-FD68-A6586DF51E44}"/>
              </a:ext>
            </a:extLst>
          </p:cNvPr>
          <p:cNvSpPr txBox="1"/>
          <p:nvPr/>
        </p:nvSpPr>
        <p:spPr>
          <a:xfrm>
            <a:off x="277906" y="2571750"/>
            <a:ext cx="8247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Notice: in both </a:t>
            </a:r>
            <a:r>
              <a:rPr lang="en-IT" dirty="0">
                <a:solidFill>
                  <a:srgbClr val="C00000"/>
                </a:solidFill>
              </a:rPr>
              <a:t>5Mod</a:t>
            </a:r>
            <a:r>
              <a:rPr lang="en-IT" dirty="0"/>
              <a:t> and </a:t>
            </a:r>
            <a:r>
              <a:rPr lang="en-IT" dirty="0">
                <a:solidFill>
                  <a:srgbClr val="C00000"/>
                </a:solidFill>
              </a:rPr>
              <a:t>7Mod</a:t>
            </a:r>
            <a:r>
              <a:rPr lang="en-IT" dirty="0"/>
              <a:t> directories you can find also the specific </a:t>
            </a:r>
            <a:r>
              <a:rPr lang="en-IT" dirty="0">
                <a:solidFill>
                  <a:srgbClr val="FF0000"/>
                </a:solidFill>
              </a:rPr>
              <a:t>FOOT.reg </a:t>
            </a:r>
            <a:r>
              <a:rPr lang="en-IT" dirty="0"/>
              <a:t>and </a:t>
            </a:r>
            <a:r>
              <a:rPr lang="en-IT" dirty="0">
                <a:solidFill>
                  <a:srgbClr val="FF0000"/>
                </a:solidFill>
              </a:rPr>
              <a:t>TACAdetector.geo </a:t>
            </a:r>
            <a:r>
              <a:rPr lang="en-IT" dirty="0"/>
              <a:t>files to be inserted in </a:t>
            </a:r>
            <a:r>
              <a:rPr lang="en-IT" dirty="0">
                <a:solidFill>
                  <a:srgbClr val="C00000"/>
                </a:solidFill>
              </a:rPr>
              <a:t>geomaps/HIT2022_MC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04BD7E-48E0-0FE1-88A9-40F1F9289F0B}"/>
              </a:ext>
            </a:extLst>
          </p:cNvPr>
          <p:cNvSpPr txBox="1"/>
          <p:nvPr/>
        </p:nvSpPr>
        <p:spPr>
          <a:xfrm>
            <a:off x="277905" y="3313273"/>
            <a:ext cx="8736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The idea is to update newgeom branch definitively when we shall have confirmation of the setup actually available </a:t>
            </a:r>
          </a:p>
        </p:txBody>
      </p:sp>
    </p:spTree>
    <p:extLst>
      <p:ext uri="{BB962C8B-B14F-4D97-AF65-F5344CB8AC3E}">
        <p14:creationId xmlns:p14="http://schemas.microsoft.com/office/powerpoint/2010/main" val="2006747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A81CB-03D8-78A4-1663-536893F1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2800" dirty="0"/>
              <a:t>Acceptance of  the Calorimeter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CE4F2-C487-95CC-E157-09D62045B75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6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7945E794-96C9-D00C-19F0-365332159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24" y="929814"/>
            <a:ext cx="2963751" cy="2861846"/>
          </a:xfrm>
          <a:prstGeom prst="rect">
            <a:avLst/>
          </a:prstGeom>
        </p:spPr>
      </p:pic>
      <p:pic>
        <p:nvPicPr>
          <p:cNvPr id="11" name="Picture 10" descr="Chart&#10;&#10;Description automatically generated">
            <a:extLst>
              <a:ext uri="{FF2B5EF4-FFF2-40B4-BE49-F238E27FC236}">
                <a16:creationId xmlns:a16="http://schemas.microsoft.com/office/drawing/2014/main" id="{1C6F34FD-029E-F338-1090-33063F24D9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21" y="781407"/>
            <a:ext cx="3071022" cy="29654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40B270D-6023-36A7-C880-9BFEA03F0B09}"/>
              </a:ext>
            </a:extLst>
          </p:cNvPr>
          <p:cNvSpPr txBox="1"/>
          <p:nvPr/>
        </p:nvSpPr>
        <p:spPr>
          <a:xfrm>
            <a:off x="469591" y="710514"/>
            <a:ext cx="220663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0432FF"/>
                </a:solidFill>
              </a:rPr>
              <a:t>XY impact point in TW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A98A51-3B34-8924-ECDF-CF833D5D0C95}"/>
              </a:ext>
            </a:extLst>
          </p:cNvPr>
          <p:cNvSpPr txBox="1"/>
          <p:nvPr/>
        </p:nvSpPr>
        <p:spPr>
          <a:xfrm>
            <a:off x="5118981" y="685741"/>
            <a:ext cx="2330442" cy="345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T" dirty="0">
                <a:solidFill>
                  <a:srgbClr val="0432FF"/>
                </a:solidFill>
              </a:rPr>
              <a:t>XY impact point in CAL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955002-A41D-A733-062C-B1AA3A4CA724}"/>
              </a:ext>
            </a:extLst>
          </p:cNvPr>
          <p:cNvSpPr txBox="1"/>
          <p:nvPr/>
        </p:nvSpPr>
        <p:spPr>
          <a:xfrm>
            <a:off x="5509160" y="202683"/>
            <a:ext cx="3163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Only tracks produced </a:t>
            </a:r>
            <a:r>
              <a:rPr lang="en-IT" b="1" i="1" dirty="0">
                <a:solidFill>
                  <a:srgbClr val="C00000"/>
                </a:solidFill>
              </a:rPr>
              <a:t>in target</a:t>
            </a:r>
          </a:p>
        </p:txBody>
      </p:sp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19812318-9C7E-2427-32B2-94EB45C5B0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772" y="924616"/>
            <a:ext cx="3047228" cy="28953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88A279-5853-CA2B-DF8C-854E6CF8E142}"/>
              </a:ext>
            </a:extLst>
          </p:cNvPr>
          <p:cNvSpPr txBox="1"/>
          <p:nvPr/>
        </p:nvSpPr>
        <p:spPr>
          <a:xfrm>
            <a:off x="4153779" y="2949389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5 modules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E9D60F-590C-E418-3E5A-B0FA0CD491AB}"/>
              </a:ext>
            </a:extLst>
          </p:cNvPr>
          <p:cNvSpPr txBox="1"/>
          <p:nvPr/>
        </p:nvSpPr>
        <p:spPr>
          <a:xfrm>
            <a:off x="6985089" y="2949389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7 modules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5BE4AF-0F9C-D96A-0291-B76494102E8E}"/>
              </a:ext>
            </a:extLst>
          </p:cNvPr>
          <p:cNvSpPr txBox="1"/>
          <p:nvPr/>
        </p:nvSpPr>
        <p:spPr>
          <a:xfrm>
            <a:off x="6390791" y="3803385"/>
            <a:ext cx="2554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~8 % increase in the number of tracks hitting the calorimeter</a:t>
            </a:r>
          </a:p>
        </p:txBody>
      </p:sp>
    </p:spTree>
    <p:extLst>
      <p:ext uri="{BB962C8B-B14F-4D97-AF65-F5344CB8AC3E}">
        <p14:creationId xmlns:p14="http://schemas.microsoft.com/office/powerpoint/2010/main" val="381467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07F6D-9FFD-822A-B4B5-B6C1BEEC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sz="2800" dirty="0"/>
              <a:t>Some statistics: </a:t>
            </a:r>
            <a:r>
              <a:rPr lang="en-IT" dirty="0"/>
              <a:t>(7 Modules, 5 10</a:t>
            </a:r>
            <a:r>
              <a:rPr lang="en-IT" baseline="30000" dirty="0"/>
              <a:t>6</a:t>
            </a:r>
            <a:r>
              <a:rPr lang="en-IT" dirty="0"/>
              <a:t> primaries, 200 MeV/u, 5 mm C)</a:t>
            </a:r>
            <a:endParaRPr lang="en-IT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ADCE77-7419-7E17-158E-2BF7012F230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09436" y="563872"/>
            <a:ext cx="8477364" cy="4438434"/>
          </a:xfrm>
        </p:spPr>
        <p:txBody>
          <a:bodyPr/>
          <a:lstStyle/>
          <a:p>
            <a:pPr marL="327">
              <a:spcBef>
                <a:spcPts val="0"/>
              </a:spcBef>
            </a:pPr>
            <a:r>
              <a:rPr lang="en-GB" sz="1400" dirty="0"/>
              <a:t> No. of interactions in Air:       </a:t>
            </a:r>
            <a:r>
              <a:rPr lang="en-GB" sz="1400" dirty="0">
                <a:solidFill>
                  <a:srgbClr val="C00000"/>
                </a:solidFill>
              </a:rPr>
              <a:t>25918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 No. of interactions in STC:      </a:t>
            </a:r>
            <a:r>
              <a:rPr lang="en-GB" sz="1400" dirty="0">
                <a:solidFill>
                  <a:srgbClr val="C00000"/>
                </a:solidFill>
              </a:rPr>
              <a:t>4023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 No. of interactions in BMN:     </a:t>
            </a:r>
            <a:r>
              <a:rPr lang="en-GB" sz="1400" dirty="0">
                <a:solidFill>
                  <a:srgbClr val="C00000"/>
                </a:solidFill>
              </a:rPr>
              <a:t>3770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 No. of interactions in TGT:   </a:t>
            </a:r>
            <a:r>
              <a:rPr lang="en-GB" sz="1400" dirty="0">
                <a:solidFill>
                  <a:srgbClr val="C00000"/>
                </a:solidFill>
              </a:rPr>
              <a:t>114125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 No. of interactions in MSD:   </a:t>
            </a:r>
            <a:r>
              <a:rPr lang="en-GB" sz="1400" dirty="0">
                <a:solidFill>
                  <a:srgbClr val="C00000"/>
                </a:solidFill>
              </a:rPr>
              <a:t>15934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 No. of interactions in TWL:    </a:t>
            </a:r>
            <a:r>
              <a:rPr lang="en-GB" sz="1400" dirty="0">
                <a:solidFill>
                  <a:srgbClr val="C00000"/>
                </a:solidFill>
              </a:rPr>
              <a:t>85309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 No. of interactions in CAL: </a:t>
            </a:r>
            <a:r>
              <a:rPr lang="en-GB" sz="1400" dirty="0">
                <a:solidFill>
                  <a:srgbClr val="C00000"/>
                </a:solidFill>
              </a:rPr>
              <a:t>1715060 </a:t>
            </a:r>
            <a:br>
              <a:rPr lang="en-GB" sz="1400" dirty="0">
                <a:solidFill>
                  <a:srgbClr val="C00000"/>
                </a:solidFill>
              </a:rPr>
            </a:br>
            <a:r>
              <a:rPr lang="en-GB" sz="1400" dirty="0">
                <a:solidFill>
                  <a:srgbClr val="0432FF"/>
                </a:solidFill>
              </a:rPr>
              <a:t>No. of primaries interacting before target is 22442</a:t>
            </a:r>
          </a:p>
          <a:p>
            <a:pPr marL="327">
              <a:spcBef>
                <a:spcPts val="0"/>
              </a:spcBef>
            </a:pPr>
            <a:endParaRPr lang="en-GB" sz="1400" dirty="0"/>
          </a:p>
          <a:p>
            <a:pPr marL="327">
              <a:spcBef>
                <a:spcPts val="0"/>
              </a:spcBef>
            </a:pPr>
            <a:r>
              <a:rPr lang="en-GB" sz="1400" dirty="0">
                <a:solidFill>
                  <a:srgbClr val="0432FF"/>
                </a:solidFill>
              </a:rPr>
              <a:t>Selection cuts: </a:t>
            </a:r>
            <a:r>
              <a:rPr lang="en-GB" sz="1400" dirty="0" err="1">
                <a:solidFill>
                  <a:srgbClr val="0432FF"/>
                </a:solidFill>
              </a:rPr>
              <a:t>E_cut</a:t>
            </a:r>
            <a:r>
              <a:rPr lang="en-GB" sz="1400" dirty="0">
                <a:solidFill>
                  <a:srgbClr val="0432FF"/>
                </a:solidFill>
              </a:rPr>
              <a:t> = 0.10 </a:t>
            </a:r>
            <a:r>
              <a:rPr lang="en-GB" sz="1400" dirty="0" err="1">
                <a:solidFill>
                  <a:srgbClr val="0432FF"/>
                </a:solidFill>
              </a:rPr>
              <a:t>Theta_cut</a:t>
            </a:r>
            <a:r>
              <a:rPr lang="en-GB" sz="1400" dirty="0">
                <a:solidFill>
                  <a:srgbClr val="0432FF"/>
                </a:solidFill>
              </a:rPr>
              <a:t> = 11.00</a:t>
            </a:r>
          </a:p>
          <a:p>
            <a:pPr marL="327">
              <a:spcBef>
                <a:spcPts val="0"/>
              </a:spcBef>
            </a:pPr>
            <a:r>
              <a:rPr lang="en-GB" sz="1400" dirty="0">
                <a:solidFill>
                  <a:srgbClr val="0432FF"/>
                </a:solidFill>
              </a:rPr>
              <a:t>Target Material = C; </a:t>
            </a:r>
            <a:r>
              <a:rPr lang="en-GB" sz="1400" dirty="0" err="1">
                <a:solidFill>
                  <a:srgbClr val="0432FF"/>
                </a:solidFill>
              </a:rPr>
              <a:t>A_target</a:t>
            </a:r>
            <a:r>
              <a:rPr lang="en-GB" sz="1400" dirty="0">
                <a:solidFill>
                  <a:srgbClr val="0432FF"/>
                </a:solidFill>
              </a:rPr>
              <a:t> = 1.201070e+01 </a:t>
            </a:r>
            <a:r>
              <a:rPr lang="en-GB" sz="1400" dirty="0" err="1">
                <a:solidFill>
                  <a:srgbClr val="0432FF"/>
                </a:solidFill>
              </a:rPr>
              <a:t>rho_target</a:t>
            </a:r>
            <a:r>
              <a:rPr lang="en-GB" sz="1400" dirty="0">
                <a:solidFill>
                  <a:srgbClr val="0432FF"/>
                </a:solidFill>
              </a:rPr>
              <a:t> = 1.830000e+00 thickness = 5.000000e-01</a:t>
            </a:r>
          </a:p>
          <a:p>
            <a:pPr marL="327">
              <a:spcBef>
                <a:spcPts val="0"/>
              </a:spcBef>
            </a:pPr>
            <a:r>
              <a:rPr lang="en-GB" sz="1400" dirty="0" err="1">
                <a:solidFill>
                  <a:srgbClr val="0432FF"/>
                </a:solidFill>
              </a:rPr>
              <a:t>N_prim</a:t>
            </a:r>
            <a:r>
              <a:rPr lang="en-GB" sz="1400" dirty="0">
                <a:solidFill>
                  <a:srgbClr val="0432FF"/>
                </a:solidFill>
              </a:rPr>
              <a:t> = 4.979231e+06 </a:t>
            </a:r>
            <a:r>
              <a:rPr lang="en-GB" sz="1400" dirty="0" err="1">
                <a:solidFill>
                  <a:srgbClr val="0432FF"/>
                </a:solidFill>
              </a:rPr>
              <a:t>Ntg</a:t>
            </a:r>
            <a:r>
              <a:rPr lang="en-GB" sz="1400" dirty="0">
                <a:solidFill>
                  <a:srgbClr val="0432FF"/>
                </a:solidFill>
              </a:rPr>
              <a:t> = 4.587792e-05</a:t>
            </a:r>
          </a:p>
          <a:p>
            <a:pPr marL="327">
              <a:spcBef>
                <a:spcPts val="0"/>
              </a:spcBef>
            </a:pPr>
            <a:endParaRPr lang="en-GB" sz="1400" dirty="0"/>
          </a:p>
          <a:p>
            <a:pPr marL="327">
              <a:spcBef>
                <a:spcPts val="0"/>
              </a:spcBef>
            </a:pPr>
            <a:r>
              <a:rPr lang="en-GB" sz="1400" dirty="0"/>
              <a:t>N(Z1) with cuts = 64997.00 sigma(Z1) with cuts = </a:t>
            </a:r>
            <a:r>
              <a:rPr lang="en-GB" sz="1400" dirty="0">
                <a:solidFill>
                  <a:srgbClr val="FF0000"/>
                </a:solidFill>
              </a:rPr>
              <a:t>284.63 +/- 1.12 mb</a:t>
            </a:r>
          </a:p>
          <a:p>
            <a:pPr marL="327">
              <a:spcBef>
                <a:spcPts val="0"/>
              </a:spcBef>
            </a:pPr>
            <a:r>
              <a:rPr lang="en-GB" sz="1400" dirty="0"/>
              <a:t>N(Z2) with cuts = 20994.00 sigma(Z2) with cuts = </a:t>
            </a:r>
            <a:r>
              <a:rPr lang="en-GB" sz="1400" dirty="0">
                <a:solidFill>
                  <a:srgbClr val="FF0000"/>
                </a:solidFill>
              </a:rPr>
              <a:t>91.93 +/- 0.63 mb</a:t>
            </a:r>
          </a:p>
          <a:p>
            <a:pPr marL="327">
              <a:spcBef>
                <a:spcPts val="0"/>
              </a:spcBef>
            </a:pPr>
            <a:endParaRPr lang="en-GB" sz="1400" dirty="0">
              <a:solidFill>
                <a:srgbClr val="FF0000"/>
              </a:solidFill>
            </a:endParaRPr>
          </a:p>
          <a:p>
            <a:pPr marL="327">
              <a:spcBef>
                <a:spcPts val="0"/>
              </a:spcBef>
            </a:pPr>
            <a:r>
              <a:rPr lang="en-GB" sz="1400" dirty="0">
                <a:solidFill>
                  <a:srgbClr val="C00000"/>
                </a:solidFill>
              </a:rPr>
              <a:t>No. of events with Z=2 in TW: 9886</a:t>
            </a:r>
          </a:p>
          <a:p>
            <a:pPr marL="327">
              <a:spcBef>
                <a:spcPts val="0"/>
              </a:spcBef>
            </a:pPr>
            <a:r>
              <a:rPr lang="en-GB" sz="1400" dirty="0">
                <a:solidFill>
                  <a:srgbClr val="C00000"/>
                </a:solidFill>
              </a:rPr>
              <a:t>in which the no. of Z=2 events with 1 hit per bar is: 9825</a:t>
            </a:r>
          </a:p>
          <a:p>
            <a:pPr marL="327">
              <a:spcBef>
                <a:spcPts val="0"/>
              </a:spcBef>
            </a:pPr>
            <a:r>
              <a:rPr lang="en-GB" sz="1400" dirty="0">
                <a:solidFill>
                  <a:srgbClr val="C00000"/>
                </a:solidFill>
              </a:rPr>
              <a:t>in which the no. of Z=2 events with &gt;1 hit per bar in only 1 layer is: 60</a:t>
            </a:r>
          </a:p>
          <a:p>
            <a:pPr marL="327">
              <a:spcBef>
                <a:spcPts val="0"/>
              </a:spcBef>
            </a:pPr>
            <a:r>
              <a:rPr lang="en-GB" sz="1400" dirty="0">
                <a:solidFill>
                  <a:srgbClr val="C00000"/>
                </a:solidFill>
              </a:rPr>
              <a:t>in which the no. of Z=2 events with &gt;1 hit per bar in both layers is: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4FE72-EB8C-7388-675C-0B2C5C06461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2A5884B-C5E9-4BB7-A8A2-46CF1EC8C039}" type="slidenum">
              <a:rPr lang="en-US" sz="13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7</a:t>
            </a:fld>
            <a:endParaRPr lang="en-US" sz="13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8743D2-64D7-3643-4088-9BB3D8A5EA3E}"/>
              </a:ext>
            </a:extLst>
          </p:cNvPr>
          <p:cNvSpPr txBox="1"/>
          <p:nvPr/>
        </p:nvSpPr>
        <p:spPr>
          <a:xfrm>
            <a:off x="3709375" y="1583631"/>
            <a:ext cx="45854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7">
              <a:spcBef>
                <a:spcPts val="0"/>
              </a:spcBef>
            </a:pPr>
            <a:r>
              <a:rPr lang="en-GB" sz="1200" i="1" dirty="0">
                <a:solidFill>
                  <a:srgbClr val="0070C0"/>
                </a:solidFill>
              </a:rPr>
              <a:t>in practice no variation with respect to the 5 modules config: </a:t>
            </a:r>
            <a:r>
              <a:rPr lang="en-GB" sz="1200" i="1" u="sng" dirty="0">
                <a:solidFill>
                  <a:srgbClr val="0070C0"/>
                </a:solidFill>
              </a:rPr>
              <a:t>dominated by straight through primaries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C6E543-DEE5-6015-B2C2-180B64F26D74}"/>
              </a:ext>
            </a:extLst>
          </p:cNvPr>
          <p:cNvCxnSpPr/>
          <p:nvPr/>
        </p:nvCxnSpPr>
        <p:spPr>
          <a:xfrm flipH="1">
            <a:off x="3128682" y="1814463"/>
            <a:ext cx="580693" cy="230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431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17412</TotalTime>
  <Words>623</Words>
  <Application>Microsoft Macintosh PowerPoint</Application>
  <PresentationFormat>On-screen Show (16:9)</PresentationFormat>
  <Paragraphs>77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Trebuchet MS</vt:lpstr>
      <vt:lpstr>Wingdings</vt:lpstr>
      <vt:lpstr>Office Theme</vt:lpstr>
      <vt:lpstr>Update of MC Simulation for HIT2022 data taking </vt:lpstr>
      <vt:lpstr>Extension of Calorimeter</vt:lpstr>
      <vt:lpstr>5 Module Setup version</vt:lpstr>
      <vt:lpstr>7 Module Setup version</vt:lpstr>
      <vt:lpstr>Preliminary Simulation now available for quick tests</vt:lpstr>
      <vt:lpstr>Acceptance of  the Calorimeter</vt:lpstr>
      <vt:lpstr>Some statistics: (7 Modules, 5 106 primaries, 200 MeV/u, 5 mm C)</vt:lpstr>
    </vt:vector>
  </TitlesOfParts>
  <Manager/>
  <Company>INFN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 sim &amp; reco</dc:title>
  <dc:subject/>
  <dc:creator>G.Battistoni Lup. Mann.</dc:creator>
  <cp:keywords/>
  <dc:description/>
  <cp:lastModifiedBy>Giuseppe Battistoni</cp:lastModifiedBy>
  <cp:revision>441</cp:revision>
  <cp:lastPrinted>2018-12-05T08:37:09Z</cp:lastPrinted>
  <dcterms:created xsi:type="dcterms:W3CDTF">2016-06-13T10:41:17Z</dcterms:created>
  <dcterms:modified xsi:type="dcterms:W3CDTF">2022-07-06T13:52:18Z</dcterms:modified>
  <cp:category/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Personalizzato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