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989" r:id="rId3"/>
    <p:sldId id="990" r:id="rId4"/>
    <p:sldId id="991" r:id="rId5"/>
    <p:sldId id="992" r:id="rId6"/>
    <p:sldId id="993" r:id="rId7"/>
    <p:sldId id="994" r:id="rId8"/>
    <p:sldId id="995" r:id="rId9"/>
    <p:sldId id="996" r:id="rId10"/>
    <p:sldId id="998" r:id="rId11"/>
    <p:sldId id="999" r:id="rId12"/>
    <p:sldId id="9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B7E1"/>
    <a:srgbClr val="193561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87290" autoAdjust="0"/>
  </p:normalViewPr>
  <p:slideViewPr>
    <p:cSldViewPr snapToGrid="0" snapToObjects="1">
      <p:cViewPr varScale="1">
        <p:scale>
          <a:sx n="97" d="100"/>
          <a:sy n="97" d="100"/>
        </p:scale>
        <p:origin x="16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6D94C-797D-5B40-92F7-191EC4EB58B8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03597-1DF9-5C43-89A1-EDEF7E7A2A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3597-1DF9-5C43-89A1-EDEF7E7A2A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93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3597-1DF9-5C43-89A1-EDEF7E7A2A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96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3597-1DF9-5C43-89A1-EDEF7E7A2A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3597-1DF9-5C43-89A1-EDEF7E7A2A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4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3597-1DF9-5C43-89A1-EDEF7E7A2A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9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3597-1DF9-5C43-89A1-EDEF7E7A2A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10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3597-1DF9-5C43-89A1-EDEF7E7A2A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3597-1DF9-5C43-89A1-EDEF7E7A2A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6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3597-1DF9-5C43-89A1-EDEF7E7A2A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5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3597-1DF9-5C43-89A1-EDEF7E7A2A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3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3597-1DF9-5C43-89A1-EDEF7E7A2A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87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3597-1DF9-5C43-89A1-EDEF7E7A2A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Laboratorio di Elettronica A.A. 2020/2021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9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Laboratorio di Elettronica A.A. 2020/2021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9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Laboratorio di Elettronica A.A. 2020/2021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3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40" y="358561"/>
            <a:ext cx="11259665" cy="552738"/>
          </a:xfrm>
          <a:noFill/>
          <a:effectLst>
            <a:softEdge rad="0"/>
          </a:effectLst>
        </p:spPr>
        <p:txBody>
          <a:bodyPr>
            <a:no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it-IT" noProof="0" dirty="0"/>
              <a:t>Click to </a:t>
            </a:r>
            <a:r>
              <a:rPr lang="it-IT" noProof="0" dirty="0" err="1"/>
              <a:t>edit</a:t>
            </a:r>
            <a:r>
              <a:rPr lang="it-IT" noProof="0" dirty="0"/>
              <a:t> Master </a:t>
            </a:r>
            <a:r>
              <a:rPr lang="it-IT" noProof="0" dirty="0" err="1"/>
              <a:t>title</a:t>
            </a:r>
            <a:r>
              <a:rPr lang="it-IT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39" y="1319513"/>
            <a:ext cx="11259665" cy="50633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it-IT" noProof="0" dirty="0" err="1"/>
              <a:t>Fifth</a:t>
            </a:r>
            <a:r>
              <a:rPr lang="en-US" dirty="0"/>
              <a:t>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8239" y="6504060"/>
            <a:ext cx="7315200" cy="185764"/>
          </a:xfrm>
        </p:spPr>
        <p:txBody>
          <a:bodyPr/>
          <a:lstStyle/>
          <a:p>
            <a:pPr algn="l"/>
            <a:r>
              <a:rPr lang="en-US" dirty="0" err="1"/>
              <a:t>Laboratorio</a:t>
            </a:r>
            <a:r>
              <a:rPr lang="en-US" dirty="0"/>
              <a:t> di </a:t>
            </a:r>
            <a:r>
              <a:rPr lang="en-US" dirty="0" err="1"/>
              <a:t>Elettronica</a:t>
            </a:r>
            <a:r>
              <a:rPr lang="en-US" dirty="0"/>
              <a:t> A.A. 2020/2021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0561" y="6498875"/>
            <a:ext cx="2743200" cy="1857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F08568-5856-D546-8BB7-582F6C5D791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5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Laboratorio di Elettronica A.A. 2020/2021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4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Laboratorio di Elettronica A.A. 2020/2021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Laboratorio di Elettronica A.A. 2020/2021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Laboratorio di Elettronica A.A. 2020/2021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Laboratorio di Elettronica A.A. 2020/2021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4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Laboratorio di Elettronica A.A. 2020/2021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Laboratorio di Elettronica A.A. 2020/2021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1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Laboratorio di Elettronica A.A. 2020/2021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8568-5856-D546-8BB7-582F6C5D791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3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941" y="682753"/>
            <a:ext cx="9433560" cy="5673598"/>
          </a:xfrm>
          <a:noFill/>
        </p:spPr>
        <p:txBody>
          <a:bodyPr>
            <a:normAutofit/>
          </a:bodyPr>
          <a:lstStyle/>
          <a:p>
            <a:r>
              <a:rPr lang="en-AU" dirty="0"/>
              <a:t>28nm analog front-end design</a:t>
            </a:r>
            <a:br>
              <a:rPr lang="en-AU" dirty="0"/>
            </a:br>
            <a:br>
              <a:rPr lang="en-AU" dirty="0"/>
            </a:br>
            <a:r>
              <a:rPr lang="en-AU" sz="2400" dirty="0"/>
              <a:t>Matteo Fratus for the BG/PV group 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721" y="6027196"/>
            <a:ext cx="9144000" cy="808199"/>
          </a:xfrm>
        </p:spPr>
        <p:txBody>
          <a:bodyPr>
            <a:normAutofit/>
          </a:bodyPr>
          <a:lstStyle/>
          <a:p>
            <a:r>
              <a:rPr lang="en-US" sz="1600" dirty="0"/>
              <a:t>FALAPHEL meeting, Gen 17 2022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751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Comparator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11ACF6-A7B6-8545-90E5-FA84CF30E0F1}"/>
              </a:ext>
            </a:extLst>
          </p:cNvPr>
          <p:cNvSpPr txBox="1">
            <a:spLocks/>
          </p:cNvSpPr>
          <p:nvPr/>
        </p:nvSpPr>
        <p:spPr>
          <a:xfrm>
            <a:off x="487645" y="1298521"/>
            <a:ext cx="10878128" cy="59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Different architectures are being investigated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A73FB-DE68-5B45-94A3-637442DE4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959" y="2019757"/>
            <a:ext cx="5905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8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Time-walk and overdrive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11ACF6-A7B6-8545-90E5-FA84CF30E0F1}"/>
              </a:ext>
            </a:extLst>
          </p:cNvPr>
          <p:cNvSpPr txBox="1">
            <a:spLocks/>
          </p:cNvSpPr>
          <p:nvPr/>
        </p:nvSpPr>
        <p:spPr>
          <a:xfrm>
            <a:off x="487645" y="1253991"/>
            <a:ext cx="10878128" cy="1016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Time-walk</a:t>
            </a:r>
            <a:r>
              <a:rPr lang="en-US" sz="1800" dirty="0"/>
              <a:t> and </a:t>
            </a:r>
            <a:r>
              <a:rPr lang="en-US" sz="1800" b="1" dirty="0"/>
              <a:t>overdrive</a:t>
            </a:r>
            <a:r>
              <a:rPr lang="en-US" sz="1800" dirty="0"/>
              <a:t> data for a set of architectures (~500 el. input, ~25 mV/</a:t>
            </a:r>
            <a:r>
              <a:rPr lang="en-US" sz="1800" dirty="0" err="1"/>
              <a:t>ke</a:t>
            </a:r>
            <a:r>
              <a:rPr lang="en-US" sz="1800" dirty="0"/>
              <a:t>- charge sensitivity)</a:t>
            </a:r>
          </a:p>
          <a:p>
            <a:r>
              <a:rPr lang="en-US" sz="1800" dirty="0"/>
              <a:t>Schematic-level simulations (</a:t>
            </a:r>
            <a:r>
              <a:rPr lang="en-US" sz="1800" b="1" dirty="0"/>
              <a:t>ideal preamp </a:t>
            </a:r>
            <a:r>
              <a:rPr lang="en-US" sz="1800" dirty="0"/>
              <a:t>with 20 ns peaking time)</a:t>
            </a:r>
          </a:p>
          <a:p>
            <a:r>
              <a:rPr lang="en-US" sz="1800" b="1" dirty="0"/>
              <a:t>Parasitic capacitance </a:t>
            </a:r>
            <a:r>
              <a:rPr lang="en-US" sz="1800" dirty="0"/>
              <a:t>(Cp) added at ”main nodes” of the comparators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8EAC01-9153-784C-A88E-23AC064A1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967" y="2462514"/>
            <a:ext cx="5905500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720324-75DD-254A-B0B9-839067B6A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67" y="2462514"/>
            <a:ext cx="5905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9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4" y="311178"/>
            <a:ext cx="11259665" cy="55273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11ACF6-A7B6-8545-90E5-FA84CF30E0F1}"/>
              </a:ext>
            </a:extLst>
          </p:cNvPr>
          <p:cNvSpPr txBox="1">
            <a:spLocks/>
          </p:cNvSpPr>
          <p:nvPr/>
        </p:nvSpPr>
        <p:spPr>
          <a:xfrm>
            <a:off x="331125" y="999522"/>
            <a:ext cx="10592247" cy="5428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Two different preamps (different feedback networks) are begin investigated</a:t>
            </a:r>
          </a:p>
          <a:p>
            <a:pPr lvl="1"/>
            <a:r>
              <a:rPr lang="en-US" sz="1400" dirty="0"/>
              <a:t>Very compact preamp forward gain stage</a:t>
            </a:r>
            <a:endParaRPr lang="en-US" sz="1800" dirty="0"/>
          </a:p>
          <a:p>
            <a:pPr lvl="1"/>
            <a:r>
              <a:rPr lang="en-US" sz="1400" dirty="0" err="1"/>
              <a:t>Krummenacher</a:t>
            </a:r>
            <a:r>
              <a:rPr lang="en-US" sz="1400" dirty="0"/>
              <a:t> feedback: very stable baseline, optimized baseline dispersion </a:t>
            </a:r>
            <a:r>
              <a:rPr lang="en-US" sz="1400" dirty="0">
                <a:sym typeface="Wingdings" pitchFamily="2" charset="2"/>
              </a:rPr>
              <a:t> suitable for DC coupling</a:t>
            </a:r>
          </a:p>
          <a:p>
            <a:pPr lvl="1"/>
            <a:r>
              <a:rPr lang="en-US" sz="1400" dirty="0">
                <a:sym typeface="Wingdings" pitchFamily="2" charset="2"/>
              </a:rPr>
              <a:t>IFCP feedback: very compact design, non negligible baseline shift with detector leakage  suitable for AC coupling</a:t>
            </a:r>
          </a:p>
          <a:p>
            <a:pPr lvl="1"/>
            <a:endParaRPr lang="en-US" sz="1800" dirty="0"/>
          </a:p>
          <a:p>
            <a:r>
              <a:rPr lang="en-US" sz="1800" dirty="0"/>
              <a:t>IFCP-like FE layout activity started</a:t>
            </a:r>
          </a:p>
          <a:p>
            <a:endParaRPr lang="en-US" sz="1800" dirty="0"/>
          </a:p>
          <a:p>
            <a:r>
              <a:rPr lang="en-US" sz="1800" dirty="0"/>
              <a:t>Different comparator architectures being investigated:</a:t>
            </a:r>
          </a:p>
          <a:p>
            <a:pPr lvl="1"/>
            <a:r>
              <a:rPr lang="en-US" sz="1400" dirty="0"/>
              <a:t>Classical and </a:t>
            </a:r>
            <a:r>
              <a:rPr lang="en-US" sz="1400" dirty="0" err="1"/>
              <a:t>Traff</a:t>
            </a:r>
            <a:r>
              <a:rPr lang="en-US" sz="1400" dirty="0"/>
              <a:t>-based architecture most promising</a:t>
            </a:r>
          </a:p>
          <a:p>
            <a:pPr lvl="1"/>
            <a:r>
              <a:rPr lang="en-US" sz="1400" dirty="0"/>
              <a:t>Classical architecture more sensitive to </a:t>
            </a:r>
            <a:r>
              <a:rPr lang="en-US" sz="1400" dirty="0" err="1"/>
              <a:t>parasitics</a:t>
            </a:r>
            <a:endParaRPr lang="en-US" sz="1400" dirty="0"/>
          </a:p>
          <a:p>
            <a:pPr lvl="1"/>
            <a:r>
              <a:rPr lang="en-US" sz="1400" dirty="0" err="1"/>
              <a:t>Traff</a:t>
            </a:r>
            <a:r>
              <a:rPr lang="en-US" sz="1400" dirty="0"/>
              <a:t> architecture: current in the comparator output branch not well under control</a:t>
            </a:r>
          </a:p>
          <a:p>
            <a:pPr lvl="1"/>
            <a:endParaRPr lang="en-US" sz="1400" dirty="0"/>
          </a:p>
          <a:p>
            <a:r>
              <a:rPr lang="en-US" sz="1800" dirty="0"/>
              <a:t>New architecture (clocked, auto-zero) being investigated </a:t>
            </a:r>
            <a:r>
              <a:rPr lang="en-US" sz="1800" dirty="0">
                <a:sym typeface="Wingdings" panose="05000000000000000000" pitchFamily="2" charset="2"/>
              </a:rPr>
              <a:t> In-pixel flash ADC (2 bit)</a:t>
            </a:r>
          </a:p>
          <a:p>
            <a:endParaRPr lang="en-US" sz="1800" dirty="0"/>
          </a:p>
          <a:p>
            <a:r>
              <a:rPr lang="en-US" sz="1800" dirty="0"/>
              <a:t>Planned submission by the end of May (CERN?)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438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Front-end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F55615-08C5-0448-966A-566DC5E32ACB}"/>
              </a:ext>
            </a:extLst>
          </p:cNvPr>
          <p:cNvSpPr txBox="1">
            <a:spLocks/>
          </p:cNvSpPr>
          <p:nvPr/>
        </p:nvSpPr>
        <p:spPr>
          <a:xfrm>
            <a:off x="448240" y="1150744"/>
            <a:ext cx="10878128" cy="3860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Two different preamplifiers are being investigated, with </a:t>
            </a:r>
            <a:r>
              <a:rPr lang="en-US" sz="1800" b="1" dirty="0"/>
              <a:t>different feedback network </a:t>
            </a:r>
            <a:r>
              <a:rPr lang="en-US" sz="1800" dirty="0"/>
              <a:t>topology </a:t>
            </a:r>
            <a:endParaRPr lang="en-US" sz="1800" b="1" dirty="0"/>
          </a:p>
          <a:p>
            <a:r>
              <a:rPr lang="en-US" sz="1800" b="1" dirty="0"/>
              <a:t>Same </a:t>
            </a:r>
            <a:r>
              <a:rPr lang="en-US" sz="1800" dirty="0"/>
              <a:t>forward gain stage (regulated </a:t>
            </a:r>
            <a:r>
              <a:rPr lang="en-US" sz="1800" dirty="0" err="1"/>
              <a:t>cascode</a:t>
            </a:r>
            <a:r>
              <a:rPr lang="en-US" sz="1800" dirty="0"/>
              <a:t>):</a:t>
            </a:r>
          </a:p>
          <a:p>
            <a:endParaRPr lang="en-US" sz="1800" dirty="0"/>
          </a:p>
          <a:p>
            <a:pPr marL="0" indent="0">
              <a:buFont typeface="Arial"/>
              <a:buNone/>
            </a:pPr>
            <a:endParaRPr lang="en-US" sz="2400" baseline="30000" dirty="0"/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FB8533-ADBA-F149-9895-B1E661DC9313}"/>
              </a:ext>
            </a:extLst>
          </p:cNvPr>
          <p:cNvGrpSpPr/>
          <p:nvPr/>
        </p:nvGrpSpPr>
        <p:grpSpPr>
          <a:xfrm>
            <a:off x="4120447" y="2536104"/>
            <a:ext cx="3533713" cy="3605204"/>
            <a:chOff x="6680284" y="2242858"/>
            <a:chExt cx="3758683" cy="38347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399F46-6836-254A-B7E3-C3D46E1CF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0284" y="2242858"/>
              <a:ext cx="3758683" cy="383472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892164-EFCF-3A45-86DB-E0A0F2BAA6F4}"/>
                </a:ext>
              </a:extLst>
            </p:cNvPr>
            <p:cNvSpPr/>
            <p:nvPr/>
          </p:nvSpPr>
          <p:spPr>
            <a:xfrm>
              <a:off x="9638270" y="2582562"/>
              <a:ext cx="481914" cy="846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894144-4D62-7E4C-86D5-AC6DF993FDD1}"/>
                </a:ext>
              </a:extLst>
            </p:cNvPr>
            <p:cNvSpPr/>
            <p:nvPr/>
          </p:nvSpPr>
          <p:spPr>
            <a:xfrm>
              <a:off x="8601628" y="2657609"/>
              <a:ext cx="481914" cy="846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3C1C3A-273D-C748-99FD-6BE7452E1CC4}"/>
                </a:ext>
              </a:extLst>
            </p:cNvPr>
            <p:cNvSpPr/>
            <p:nvPr/>
          </p:nvSpPr>
          <p:spPr>
            <a:xfrm>
              <a:off x="6706323" y="2426950"/>
              <a:ext cx="481914" cy="846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066C734-CB33-F244-8505-239AAFD2592F}"/>
              </a:ext>
            </a:extLst>
          </p:cNvPr>
          <p:cNvSpPr/>
          <p:nvPr/>
        </p:nvSpPr>
        <p:spPr>
          <a:xfrm>
            <a:off x="1308783" y="5609968"/>
            <a:ext cx="557087" cy="531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68F42AB-5BF1-4C17-B50A-7B489F91E60A}"/>
              </a:ext>
            </a:extLst>
          </p:cNvPr>
          <p:cNvCxnSpPr/>
          <p:nvPr/>
        </p:nvCxnSpPr>
        <p:spPr>
          <a:xfrm>
            <a:off x="6995160" y="2926031"/>
            <a:ext cx="0" cy="29078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DB3023C-B95C-4A78-BD1F-DED9389BCE96}"/>
              </a:ext>
            </a:extLst>
          </p:cNvPr>
          <p:cNvCxnSpPr/>
          <p:nvPr/>
        </p:nvCxnSpPr>
        <p:spPr>
          <a:xfrm>
            <a:off x="5995416" y="2941470"/>
            <a:ext cx="0" cy="29078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91ABEFC-25CB-4291-BB61-804A36294D5A}"/>
              </a:ext>
            </a:extLst>
          </p:cNvPr>
          <p:cNvCxnSpPr/>
          <p:nvPr/>
        </p:nvCxnSpPr>
        <p:spPr>
          <a:xfrm>
            <a:off x="5026152" y="3014423"/>
            <a:ext cx="0" cy="29078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0D0C5EA-AD71-49F8-B38F-8DF73390601F}"/>
              </a:ext>
            </a:extLst>
          </p:cNvPr>
          <p:cNvSpPr txBox="1"/>
          <p:nvPr/>
        </p:nvSpPr>
        <p:spPr>
          <a:xfrm>
            <a:off x="7045895" y="3042422"/>
            <a:ext cx="689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1.78uA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62BB3B2-D867-456B-A9BE-A3CB5A049C7C}"/>
              </a:ext>
            </a:extLst>
          </p:cNvPr>
          <p:cNvSpPr txBox="1"/>
          <p:nvPr/>
        </p:nvSpPr>
        <p:spPr>
          <a:xfrm>
            <a:off x="5972817" y="3042423"/>
            <a:ext cx="662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1.4uA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4F626DC-B064-491D-9CD0-71123AF9F573}"/>
              </a:ext>
            </a:extLst>
          </p:cNvPr>
          <p:cNvSpPr txBox="1"/>
          <p:nvPr/>
        </p:nvSpPr>
        <p:spPr>
          <a:xfrm>
            <a:off x="4981677" y="3046920"/>
            <a:ext cx="689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460nA</a:t>
            </a:r>
          </a:p>
        </p:txBody>
      </p:sp>
    </p:spTree>
    <p:extLst>
      <p:ext uri="{BB962C8B-B14F-4D97-AF65-F5344CB8AC3E}">
        <p14:creationId xmlns:p14="http://schemas.microsoft.com/office/powerpoint/2010/main" val="151846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gain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F55615-08C5-0448-966A-566DC5E32ACB}"/>
              </a:ext>
            </a:extLst>
          </p:cNvPr>
          <p:cNvSpPr txBox="1">
            <a:spLocks/>
          </p:cNvSpPr>
          <p:nvPr/>
        </p:nvSpPr>
        <p:spPr>
          <a:xfrm>
            <a:off x="448240" y="5616553"/>
            <a:ext cx="10878128" cy="752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Open loop gain (different corners)</a:t>
            </a:r>
          </a:p>
          <a:p>
            <a:r>
              <a:rPr lang="en-US" sz="1800" dirty="0"/>
              <a:t>A</a:t>
            </a:r>
            <a:r>
              <a:rPr lang="en-US" sz="1800" baseline="-25000" dirty="0"/>
              <a:t>V0</a:t>
            </a:r>
            <a:r>
              <a:rPr lang="en-US" sz="1800" dirty="0"/>
              <a:t> ≈ 58 dB, f</a:t>
            </a:r>
            <a:r>
              <a:rPr lang="en-US" sz="1800" baseline="-25000" dirty="0"/>
              <a:t>0</a:t>
            </a:r>
            <a:r>
              <a:rPr lang="en-US" sz="1800" dirty="0"/>
              <a:t> ≈ 2 MHz</a:t>
            </a:r>
          </a:p>
          <a:p>
            <a:endParaRPr lang="en-US" sz="1800" dirty="0"/>
          </a:p>
          <a:p>
            <a:pPr marL="0" indent="0">
              <a:buFont typeface="Arial"/>
              <a:buNone/>
            </a:pPr>
            <a:endParaRPr lang="en-US" sz="2400" baseline="30000" dirty="0"/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9CEDA-58C0-BC49-A58C-53174AE3E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539" y="1370639"/>
            <a:ext cx="8920922" cy="37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2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Krummenacher</a:t>
            </a:r>
            <a:r>
              <a:rPr lang="en-US" dirty="0"/>
              <a:t>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A4CD1A-C9C0-6144-8EBF-8811324928AF}"/>
              </a:ext>
            </a:extLst>
          </p:cNvPr>
          <p:cNvGrpSpPr/>
          <p:nvPr/>
        </p:nvGrpSpPr>
        <p:grpSpPr>
          <a:xfrm>
            <a:off x="3292187" y="1468473"/>
            <a:ext cx="5571770" cy="3921054"/>
            <a:chOff x="2364436" y="1008893"/>
            <a:chExt cx="6145581" cy="4324865"/>
          </a:xfrm>
        </p:grpSpPr>
        <p:pic>
          <p:nvPicPr>
            <p:cNvPr id="8" name="Picture 7" descr="Diagram, schematic&#10;&#10;Description automatically generated">
              <a:extLst>
                <a:ext uri="{FF2B5EF4-FFF2-40B4-BE49-F238E27FC236}">
                  <a16:creationId xmlns:a16="http://schemas.microsoft.com/office/drawing/2014/main" id="{1074C7CA-9052-904F-AE02-D2F0A01BC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4436" y="1008893"/>
              <a:ext cx="6015626" cy="432486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02ACDF-43CB-F24E-B17A-6FA8FD508364}"/>
                </a:ext>
              </a:extLst>
            </p:cNvPr>
            <p:cNvSpPr/>
            <p:nvPr/>
          </p:nvSpPr>
          <p:spPr>
            <a:xfrm>
              <a:off x="7508911" y="2731956"/>
              <a:ext cx="1001106" cy="1913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CBFACD-F188-9C44-8082-D1CE737465CB}"/>
                </a:ext>
              </a:extLst>
            </p:cNvPr>
            <p:cNvSpPr/>
            <p:nvPr/>
          </p:nvSpPr>
          <p:spPr>
            <a:xfrm>
              <a:off x="8192651" y="2449161"/>
              <a:ext cx="317366" cy="1913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/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11ACF6-A7B6-8545-90E5-FA84CF30E0F1}"/>
              </a:ext>
            </a:extLst>
          </p:cNvPr>
          <p:cNvSpPr txBox="1">
            <a:spLocks/>
          </p:cNvSpPr>
          <p:nvPr/>
        </p:nvSpPr>
        <p:spPr>
          <a:xfrm>
            <a:off x="487645" y="5835797"/>
            <a:ext cx="10878128" cy="59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first feedback topology being investigated is the classical </a:t>
            </a:r>
            <a:r>
              <a:rPr lang="en-US" sz="1800" dirty="0" err="1"/>
              <a:t>Krummenacher</a:t>
            </a:r>
            <a:r>
              <a:rPr lang="en-US" sz="1800" dirty="0"/>
              <a:t> network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77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Krummenacher</a:t>
            </a:r>
            <a:r>
              <a:rPr lang="en-US" dirty="0"/>
              <a:t>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11ACF6-A7B6-8545-90E5-FA84CF30E0F1}"/>
              </a:ext>
            </a:extLst>
          </p:cNvPr>
          <p:cNvSpPr txBox="1">
            <a:spLocks/>
          </p:cNvSpPr>
          <p:nvPr/>
        </p:nvSpPr>
        <p:spPr>
          <a:xfrm>
            <a:off x="448240" y="6040100"/>
            <a:ext cx="10878128" cy="59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Premp</a:t>
            </a:r>
            <a:r>
              <a:rPr lang="en-US" sz="1800" dirty="0"/>
              <a:t> output (different corners) for Qin ranging from 1ke- to 30ke-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62D83-DB64-754F-974B-51B5A00C4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4772"/>
            <a:ext cx="12192000" cy="466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0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Krummenacher</a:t>
            </a:r>
            <a:r>
              <a:rPr lang="en-US" dirty="0"/>
              <a:t>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11ACF6-A7B6-8545-90E5-FA84CF30E0F1}"/>
              </a:ext>
            </a:extLst>
          </p:cNvPr>
          <p:cNvSpPr txBox="1">
            <a:spLocks/>
          </p:cNvSpPr>
          <p:nvPr/>
        </p:nvSpPr>
        <p:spPr>
          <a:xfrm>
            <a:off x="448240" y="6240093"/>
            <a:ext cx="10878128" cy="597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Equivalent noise charge (ENC) as a function of detector capacitance</a:t>
            </a:r>
          </a:p>
          <a:p>
            <a:r>
              <a:rPr lang="en-US" sz="1800" dirty="0"/>
              <a:t>Very similar results </a:t>
            </a:r>
            <a:r>
              <a:rPr lang="en-US" sz="1800" dirty="0" err="1"/>
              <a:t>wrt</a:t>
            </a:r>
            <a:r>
              <a:rPr lang="en-US" sz="1800" dirty="0"/>
              <a:t> RD53 Linear AFE</a:t>
            </a:r>
            <a:endParaRPr lang="en-US" sz="2400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C805CEF-4E5E-B54B-B484-96EDAEE6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1957"/>
            <a:ext cx="12192000" cy="515651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7C92D3-C611-5740-8AE4-6D134CB8198F}"/>
              </a:ext>
            </a:extLst>
          </p:cNvPr>
          <p:cNvSpPr txBox="1">
            <a:spLocks/>
          </p:cNvSpPr>
          <p:nvPr/>
        </p:nvSpPr>
        <p:spPr>
          <a:xfrm>
            <a:off x="7903580" y="3314106"/>
            <a:ext cx="1835672" cy="402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>
                <a:solidFill>
                  <a:srgbClr val="FFFF00"/>
                </a:solidFill>
              </a:rPr>
              <a:t>-20C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BF1941-6300-3945-9815-900D70BC94D8}"/>
              </a:ext>
            </a:extLst>
          </p:cNvPr>
          <p:cNvSpPr txBox="1">
            <a:spLocks/>
          </p:cNvSpPr>
          <p:nvPr/>
        </p:nvSpPr>
        <p:spPr>
          <a:xfrm>
            <a:off x="7326931" y="2107262"/>
            <a:ext cx="1835672" cy="402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>
                <a:solidFill>
                  <a:srgbClr val="FFFF00"/>
                </a:solidFill>
              </a:rPr>
              <a:t>Room T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Krummenacher</a:t>
            </a:r>
            <a:r>
              <a:rPr lang="en-US" dirty="0"/>
              <a:t>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11ACF6-A7B6-8545-90E5-FA84CF30E0F1}"/>
              </a:ext>
            </a:extLst>
          </p:cNvPr>
          <p:cNvSpPr txBox="1">
            <a:spLocks/>
          </p:cNvSpPr>
          <p:nvPr/>
        </p:nvSpPr>
        <p:spPr>
          <a:xfrm>
            <a:off x="448240" y="6359684"/>
            <a:ext cx="10878128" cy="3249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Phase margin as a function of detector capacitance (different corners)</a:t>
            </a:r>
            <a:endParaRPr lang="en-US" sz="2400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1CD4B30-B9A6-D143-B207-5A211BEBB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360" y="1158736"/>
            <a:ext cx="8103423" cy="50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4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IFCP65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11ACF6-A7B6-8545-90E5-FA84CF30E0F1}"/>
              </a:ext>
            </a:extLst>
          </p:cNvPr>
          <p:cNvSpPr txBox="1">
            <a:spLocks/>
          </p:cNvSpPr>
          <p:nvPr/>
        </p:nvSpPr>
        <p:spPr>
          <a:xfrm>
            <a:off x="6084962" y="1468199"/>
            <a:ext cx="5764874" cy="285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Feedback topology used in </a:t>
            </a:r>
            <a:r>
              <a:rPr lang="en-US" sz="1800" b="1" dirty="0"/>
              <a:t>IFCP65 chip </a:t>
            </a:r>
            <a:r>
              <a:rPr lang="en-US" sz="1800" dirty="0"/>
              <a:t>(Fermilab/BG_PV)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Mf</a:t>
            </a:r>
            <a:r>
              <a:rPr lang="en-US" sz="1800" dirty="0"/>
              <a:t> acts as a </a:t>
            </a:r>
            <a:r>
              <a:rPr lang="en-US" sz="1800" b="1" dirty="0"/>
              <a:t>1/gm resistor </a:t>
            </a:r>
            <a:r>
              <a:rPr lang="en-US" sz="1800" dirty="0"/>
              <a:t>for small signals</a:t>
            </a:r>
          </a:p>
          <a:p>
            <a:r>
              <a:rPr lang="en-US" sz="1800" b="1" dirty="0"/>
              <a:t>Constant current source</a:t>
            </a:r>
            <a:r>
              <a:rPr lang="en-US" sz="1800" dirty="0"/>
              <a:t> for large signals</a:t>
            </a:r>
          </a:p>
          <a:p>
            <a:r>
              <a:rPr lang="en-US" sz="1800" dirty="0"/>
              <a:t>M1 provides a DC path for the detector </a:t>
            </a:r>
            <a:r>
              <a:rPr lang="en-US" sz="1800" b="1" dirty="0"/>
              <a:t>leakage current</a:t>
            </a:r>
          </a:p>
          <a:p>
            <a:r>
              <a:rPr lang="en-US" sz="1800" dirty="0"/>
              <a:t>Ri + Ci ensures </a:t>
            </a:r>
            <a:r>
              <a:rPr lang="en-US" sz="1800" b="1" dirty="0"/>
              <a:t>low frequency operation </a:t>
            </a:r>
            <a:r>
              <a:rPr lang="en-US" sz="1800" dirty="0"/>
              <a:t>of the leakage compensation circuit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FE1918-ACC3-C241-A2F4-F3F5A11D4383}"/>
              </a:ext>
            </a:extLst>
          </p:cNvPr>
          <p:cNvGrpSpPr/>
          <p:nvPr/>
        </p:nvGrpSpPr>
        <p:grpSpPr>
          <a:xfrm>
            <a:off x="567208" y="1468199"/>
            <a:ext cx="5288895" cy="4458847"/>
            <a:chOff x="567208" y="1468199"/>
            <a:chExt cx="5288895" cy="4458847"/>
          </a:xfrm>
        </p:grpSpPr>
        <p:pic>
          <p:nvPicPr>
            <p:cNvPr id="5" name="Picture 4" descr="Diagram, schematic&#10;&#10;Description automatically generated">
              <a:extLst>
                <a:ext uri="{FF2B5EF4-FFF2-40B4-BE49-F238E27FC236}">
                  <a16:creationId xmlns:a16="http://schemas.microsoft.com/office/drawing/2014/main" id="{DB635ED1-8560-B446-9996-2F922C1F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208" y="1468199"/>
              <a:ext cx="5288895" cy="445884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32324B-9875-5249-97E0-0C206668AE6E}"/>
                </a:ext>
              </a:extLst>
            </p:cNvPr>
            <p:cNvSpPr/>
            <p:nvPr/>
          </p:nvSpPr>
          <p:spPr>
            <a:xfrm>
              <a:off x="790832" y="1828800"/>
              <a:ext cx="531341" cy="531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ella 6">
                <a:extLst>
                  <a:ext uri="{FF2B5EF4-FFF2-40B4-BE49-F238E27FC236}">
                    <a16:creationId xmlns:a16="http://schemas.microsoft.com/office/drawing/2014/main" id="{0CA7FBB4-35DC-544B-9CD2-22DDFF860E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6191510"/>
                  </p:ext>
                </p:extLst>
              </p:nvPr>
            </p:nvGraphicFramePr>
            <p:xfrm>
              <a:off x="6551739" y="4320942"/>
              <a:ext cx="4550026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77470">
                      <a:extLst>
                        <a:ext uri="{9D8B030D-6E8A-4147-A177-3AD203B41FA5}">
                          <a16:colId xmlns:a16="http://schemas.microsoft.com/office/drawing/2014/main" val="2290907907"/>
                        </a:ext>
                      </a:extLst>
                    </a:gridCol>
                    <a:gridCol w="1072556">
                      <a:extLst>
                        <a:ext uri="{9D8B030D-6E8A-4147-A177-3AD203B41FA5}">
                          <a16:colId xmlns:a16="http://schemas.microsoft.com/office/drawing/2014/main" val="1640376476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Main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features</a:t>
                          </a:r>
                          <a:endParaRPr lang="it-IT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218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it-IT" b="0" smtClean="0">
                                    <a:latin typeface="Cambria Math" panose="02040503050406030204" pitchFamily="18" charset="0"/>
                                  </a:rPr>
                                  <m:t>charge</m:t>
                                </m:r>
                                <m:r>
                                  <a:rPr lang="it-IT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it-IT" b="0" smtClean="0">
                                    <a:latin typeface="Cambria Math" panose="02040503050406030204" pitchFamily="18" charset="0"/>
                                  </a:rPr>
                                  <m:t>sensitivity</m:t>
                                </m:r>
                                <m:r>
                                  <a:rPr lang="it-IT" b="0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m:rPr>
                                    <m:sty m:val="p"/>
                                  </m:rPr>
                                  <a:rPr lang="it-IT" b="0" smtClean="0">
                                    <a:latin typeface="Cambria Math" panose="02040503050406030204" pitchFamily="18" charset="0"/>
                                  </a:rPr>
                                  <m:t>mV</m:t>
                                </m:r>
                                <m:r>
                                  <a:rPr lang="it-IT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it-IT" b="0" smtClean="0">
                                    <a:latin typeface="Cambria Math" panose="02040503050406030204" pitchFamily="18" charset="0"/>
                                  </a:rPr>
                                  <m:t>ke</m:t>
                                </m:r>
                                <m:r>
                                  <a:rPr lang="it-IT" b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22.4</a:t>
                          </a:r>
                          <a:endParaRPr lang="it-IT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115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peaking</m:t>
                              </m:r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time</m:t>
                              </m:r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ns</m:t>
                                  </m:r>
                                </m:e>
                              </m:d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 (@ </m:t>
                              </m:r>
                              <m:r>
                                <m:rPr>
                                  <m:sty m:val="p"/>
                                </m:rP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Qin</m:t>
                              </m:r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m:rPr>
                                  <m:sty m:val="p"/>
                                </m:rP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ke</m:t>
                              </m:r>
                              <m:r>
                                <a:rPr lang="it-IT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18.0</a:t>
                          </a:r>
                          <a:endParaRPr lang="it-IT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4269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ENC</a:t>
                          </a:r>
                          <a:r>
                            <a:rPr lang="it-IT" baseline="0" dirty="0"/>
                            <a:t> [e </a:t>
                          </a:r>
                          <a:r>
                            <a:rPr lang="it-IT" baseline="0" dirty="0" err="1"/>
                            <a:t>r.m.s</a:t>
                          </a:r>
                          <a:r>
                            <a:rPr lang="it-IT" baseline="0" dirty="0"/>
                            <a:t>] (@ CD=50 </a:t>
                          </a:r>
                          <a:r>
                            <a:rPr lang="it-IT" baseline="0" dirty="0" err="1"/>
                            <a:t>fF</a:t>
                          </a:r>
                          <a:r>
                            <a:rPr lang="it-IT" baseline="0" dirty="0"/>
                            <a:t>)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75</a:t>
                          </a:r>
                          <a:endParaRPr lang="it-IT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3410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phase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margin</a:t>
                          </a:r>
                          <a:r>
                            <a:rPr lang="it-IT" dirty="0"/>
                            <a:t> [°]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80</a:t>
                          </a:r>
                          <a:endParaRPr lang="it-IT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597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ella 6">
                <a:extLst>
                  <a:ext uri="{FF2B5EF4-FFF2-40B4-BE49-F238E27FC236}">
                    <a16:creationId xmlns:a16="http://schemas.microsoft.com/office/drawing/2014/main" id="{0CA7FBB4-35DC-544B-9CD2-22DDFF860E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6191510"/>
                  </p:ext>
                </p:extLst>
              </p:nvPr>
            </p:nvGraphicFramePr>
            <p:xfrm>
              <a:off x="6551739" y="4320942"/>
              <a:ext cx="4550026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77470">
                      <a:extLst>
                        <a:ext uri="{9D8B030D-6E8A-4147-A177-3AD203B41FA5}">
                          <a16:colId xmlns:a16="http://schemas.microsoft.com/office/drawing/2014/main" val="2290907907"/>
                        </a:ext>
                      </a:extLst>
                    </a:gridCol>
                    <a:gridCol w="1072556">
                      <a:extLst>
                        <a:ext uri="{9D8B030D-6E8A-4147-A177-3AD203B41FA5}">
                          <a16:colId xmlns:a16="http://schemas.microsoft.com/office/drawing/2014/main" val="1640376476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Main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features</a:t>
                          </a:r>
                          <a:endParaRPr lang="it-IT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218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4"/>
                          <a:stretch>
                            <a:fillRect t="-106667" r="-31636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22.4</a:t>
                          </a:r>
                          <a:endParaRPr lang="it-IT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115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4"/>
                          <a:stretch>
                            <a:fillRect t="-213793" r="-31636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18.0</a:t>
                          </a:r>
                          <a:endParaRPr lang="it-IT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4269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ENC</a:t>
                          </a:r>
                          <a:r>
                            <a:rPr lang="it-IT" baseline="0" dirty="0"/>
                            <a:t> [e </a:t>
                          </a:r>
                          <a:r>
                            <a:rPr lang="it-IT" baseline="0" dirty="0" err="1"/>
                            <a:t>r.m.s</a:t>
                          </a:r>
                          <a:r>
                            <a:rPr lang="it-IT" baseline="0" dirty="0"/>
                            <a:t>] (@ CD=50 </a:t>
                          </a:r>
                          <a:r>
                            <a:rPr lang="it-IT" baseline="0" dirty="0" err="1"/>
                            <a:t>fF</a:t>
                          </a:r>
                          <a:r>
                            <a:rPr lang="it-IT" baseline="0" dirty="0"/>
                            <a:t>)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75</a:t>
                          </a:r>
                          <a:endParaRPr lang="it-IT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3410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phase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margin</a:t>
                          </a:r>
                          <a:r>
                            <a:rPr lang="it-IT" dirty="0"/>
                            <a:t> [°]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80</a:t>
                          </a:r>
                          <a:endParaRPr lang="it-IT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5975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1048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IFCP65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8568-5856-D546-8BB7-582F6C5D791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CCE4AEB8-C830-AC4D-BCC5-7BD5D5E8B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02" y="1064740"/>
            <a:ext cx="9313946" cy="472851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105FA2A-941B-A749-9CB3-4BC88203CF6D}"/>
              </a:ext>
            </a:extLst>
          </p:cNvPr>
          <p:cNvSpPr txBox="1">
            <a:spLocks/>
          </p:cNvSpPr>
          <p:nvPr/>
        </p:nvSpPr>
        <p:spPr>
          <a:xfrm>
            <a:off x="448240" y="6040100"/>
            <a:ext cx="10878128" cy="597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/>
              <a:t>Premp</a:t>
            </a:r>
            <a:r>
              <a:rPr lang="en-US" sz="1600" dirty="0"/>
              <a:t> output (TT corner) for Qin ranging from 1ke- to 28ke-</a:t>
            </a:r>
          </a:p>
          <a:p>
            <a:r>
              <a:rPr lang="en-US" sz="1600" dirty="0"/>
              <a:t>Significant </a:t>
            </a:r>
            <a:r>
              <a:rPr lang="en-US" sz="1600" b="1" dirty="0"/>
              <a:t>baseline shift </a:t>
            </a:r>
            <a:r>
              <a:rPr lang="en-US" sz="1600" dirty="0"/>
              <a:t>with </a:t>
            </a:r>
            <a:r>
              <a:rPr lang="en-US" sz="1600" b="1" dirty="0"/>
              <a:t>detector leakage </a:t>
            </a:r>
            <a:r>
              <a:rPr lang="en-US" sz="1600" dirty="0">
                <a:sym typeface="Wingdings" pitchFamily="2" charset="2"/>
              </a:rPr>
              <a:t> not suitable for DC coupled comparators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021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4331</TotalTime>
  <Words>451</Words>
  <Application>Microsoft Office PowerPoint</Application>
  <PresentationFormat>Widescreen</PresentationFormat>
  <Paragraphs>91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28nm analog front-end design  Matteo Fratus for the BG/PV group    </vt:lpstr>
      <vt:lpstr>Front-end design</vt:lpstr>
      <vt:lpstr>Forward gain stage</vt:lpstr>
      <vt:lpstr>Krummenacher feedback</vt:lpstr>
      <vt:lpstr>Krummenacher feedback</vt:lpstr>
      <vt:lpstr>Krummenacher feedback</vt:lpstr>
      <vt:lpstr>Krummenacher feedback</vt:lpstr>
      <vt:lpstr>IFCP65 feedback</vt:lpstr>
      <vt:lpstr>IFCP65 feedback</vt:lpstr>
      <vt:lpstr>Comparator design</vt:lpstr>
      <vt:lpstr>Time-walk and overdrive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Elettronica</dc:title>
  <dc:creator>Luigi Gaioni</dc:creator>
  <cp:lastModifiedBy>Matteo</cp:lastModifiedBy>
  <cp:revision>411</cp:revision>
  <dcterms:created xsi:type="dcterms:W3CDTF">2020-10-12T14:16:16Z</dcterms:created>
  <dcterms:modified xsi:type="dcterms:W3CDTF">2022-01-17T09:53:59Z</dcterms:modified>
</cp:coreProperties>
</file>