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23.jpg" ContentType="image/jpe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268" r:id="rId3"/>
    <p:sldId id="269" r:id="rId4"/>
    <p:sldId id="270" r:id="rId5"/>
    <p:sldId id="271" r:id="rId6"/>
    <p:sldId id="258" r:id="rId7"/>
    <p:sldId id="280" r:id="rId8"/>
    <p:sldId id="278" r:id="rId9"/>
    <p:sldId id="281" r:id="rId10"/>
    <p:sldId id="275" r:id="rId11"/>
    <p:sldId id="277" r:id="rId12"/>
    <p:sldId id="282" r:id="rId13"/>
    <p:sldId id="284" r:id="rId14"/>
    <p:sldId id="285" r:id="rId15"/>
    <p:sldId id="260" r:id="rId16"/>
    <p:sldId id="287" r:id="rId17"/>
    <p:sldId id="288" r:id="rId18"/>
    <p:sldId id="286" r:id="rId19"/>
    <p:sldId id="290" r:id="rId20"/>
    <p:sldId id="289" r:id="rId21"/>
    <p:sldId id="291" r:id="rId22"/>
    <p:sldId id="295" r:id="rId23"/>
    <p:sldId id="296" r:id="rId24"/>
    <p:sldId id="261" r:id="rId25"/>
    <p:sldId id="292" r:id="rId26"/>
    <p:sldId id="297" r:id="rId27"/>
    <p:sldId id="314" r:id="rId28"/>
    <p:sldId id="315" r:id="rId29"/>
    <p:sldId id="294" r:id="rId30"/>
    <p:sldId id="272" r:id="rId31"/>
    <p:sldId id="298" r:id="rId32"/>
    <p:sldId id="299" r:id="rId33"/>
    <p:sldId id="300" r:id="rId34"/>
    <p:sldId id="306" r:id="rId35"/>
    <p:sldId id="273" r:id="rId36"/>
    <p:sldId id="279" r:id="rId37"/>
    <p:sldId id="259" r:id="rId38"/>
    <p:sldId id="308" r:id="rId39"/>
    <p:sldId id="309" r:id="rId40"/>
    <p:sldId id="310" r:id="rId41"/>
    <p:sldId id="317" r:id="rId42"/>
    <p:sldId id="303" r:id="rId43"/>
    <p:sldId id="305" r:id="rId44"/>
    <p:sldId id="311" r:id="rId45"/>
    <p:sldId id="304" r:id="rId46"/>
    <p:sldId id="313" r:id="rId47"/>
    <p:sldId id="312" r:id="rId48"/>
    <p:sldId id="316" r:id="rId49"/>
    <p:sldId id="307" r:id="rId5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9" autoAdjust="0"/>
    <p:restoredTop sz="94656" autoAdjust="0"/>
  </p:normalViewPr>
  <p:slideViewPr>
    <p:cSldViewPr>
      <p:cViewPr>
        <p:scale>
          <a:sx n="60" d="100"/>
          <a:sy n="60" d="100"/>
        </p:scale>
        <p:origin x="-967" y="-41"/>
      </p:cViewPr>
      <p:guideLst>
        <p:guide orient="horz" pos="2160"/>
        <p:guide pos="2880"/>
      </p:guideLst>
    </p:cSldViewPr>
  </p:slideViewPr>
  <p:notesTextViewPr>
    <p:cViewPr>
      <p:scale>
        <a:sx n="300" d="100"/>
        <a:sy n="300" d="100"/>
      </p:scale>
      <p:origin x="0" y="0"/>
    </p:cViewPr>
  </p:notesTextViewPr>
  <p:sorterViewPr>
    <p:cViewPr>
      <p:scale>
        <a:sx n="80" d="100"/>
        <a:sy n="80" d="100"/>
      </p:scale>
      <p:origin x="0" y="466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98D313-97F8-4A50-BCCA-363AA69A0771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72C0C7-C965-4D1A-910B-CF9719B6BDD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583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0A82F-C963-49A5-B0E0-32FFCFE7DF9B}" type="datetime1">
              <a:rPr lang="it-IT" smtClean="0"/>
              <a:t>03/02/2022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II Congresso della Sezione INFN e del Dipartimento di Fisica di Bari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3B748-CBF8-429D-8F22-097C56F26671}" type="datetime1">
              <a:rPr lang="it-IT" smtClean="0"/>
              <a:t>03/02/2022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II Congresso della Sezione INFN e del Dipartimento di Fisica di Bari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C901C-6C83-43F1-B221-40894E76DE33}" type="datetime1">
              <a:rPr lang="it-IT" smtClean="0"/>
              <a:t>03/02/2022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II Congresso della Sezione INFN e del Dipartimento di Fisica di Bari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21" name="Corpo livello uno…"/>
          <p:cNvSpPr txBox="1">
            <a:spLocks noGrp="1"/>
          </p:cNvSpPr>
          <p:nvPr>
            <p:ph type="body" idx="1"/>
          </p:nvPr>
        </p:nvSpPr>
        <p:spPr>
          <a:xfrm>
            <a:off x="892969" y="1946672"/>
            <a:ext cx="7358063" cy="4018359"/>
          </a:xfrm>
          <a:prstGeom prst="rect">
            <a:avLst/>
          </a:prstGeom>
        </p:spPr>
        <p:txBody>
          <a:bodyPr/>
          <a:lstStyle>
            <a:lvl1pPr>
              <a:spcBef>
                <a:spcPts val="1687"/>
              </a:spcBef>
            </a:lvl1pPr>
            <a:lvl2pPr>
              <a:spcBef>
                <a:spcPts val="1687"/>
              </a:spcBef>
            </a:lvl2pPr>
            <a:lvl3pPr>
              <a:spcBef>
                <a:spcPts val="1687"/>
              </a:spcBef>
            </a:lvl3pPr>
            <a:lvl4pPr>
              <a:spcBef>
                <a:spcPts val="1687"/>
              </a:spcBef>
            </a:lvl4pPr>
            <a:lvl5pPr>
              <a:spcBef>
                <a:spcPts val="1687"/>
              </a:spcBef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2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013761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E1E7B-E970-406C-871E-4840D91C7A6E}" type="datetime1">
              <a:rPr lang="it-IT" smtClean="0"/>
              <a:t>03/02/2022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II Congresso della Sezione INFN e del Dipartimento di Fisica di Bari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5395E-F676-4AE3-BC34-345FBF808D79}" type="datetime1">
              <a:rPr lang="it-IT" smtClean="0"/>
              <a:t>03/02/2022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II Congresso della Sezione INFN e del Dipartimento di Fisica di Bari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E101F-5B56-4132-A7BD-9FEE383DE02F}" type="datetime1">
              <a:rPr lang="it-IT" smtClean="0"/>
              <a:t>03/02/2022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II Congresso della Sezione INFN e del Dipartimento di Fisica di Bari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9DFFD-8B7A-49B4-8A8B-251FF412107A}" type="datetime1">
              <a:rPr lang="it-IT" smtClean="0"/>
              <a:t>03/02/2022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II Congresso della Sezione INFN e del Dipartimento di Fisica di Bari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2B63D-3472-42E9-8679-C3C7978E6BA8}" type="datetime1">
              <a:rPr lang="it-IT" smtClean="0"/>
              <a:t>03/02/2022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II Congresso della Sezione INFN e del Dipartimento di Fisica di Bari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AA87D-57C9-4EAA-AD8D-941A209B2577}" type="datetime1">
              <a:rPr lang="it-IT" smtClean="0"/>
              <a:t>03/02/2022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II Congresso della Sezione INFN e del Dipartimento di Fisica di Bari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35B9A-83F7-4879-87D9-128289C76C77}" type="datetime1">
              <a:rPr lang="it-IT" smtClean="0"/>
              <a:t>03/02/2022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II Congresso della Sezione INFN e del Dipartimento di Fisica di Bari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0836A-C137-45D0-9FC6-1B716F8177E8}" type="datetime1">
              <a:rPr lang="it-IT" smtClean="0"/>
              <a:t>03/02/2022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II Congresso della Sezione INFN e del Dipartimento di Fisica di Bari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EDA5E-959F-4180-9D53-1672704D5571}" type="datetime1">
              <a:rPr lang="it-IT" smtClean="0"/>
              <a:t>03/02/2022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II Congresso della Sezione INFN e del Dipartimento di Fisica di Bari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11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hyperlink" Target="https://arxiv.org/abs/2103.05419" TargetMode="External"/><Relationship Id="rId7" Type="http://schemas.openxmlformats.org/officeDocument/2006/relationships/image" Target="../media/image64.png"/><Relationship Id="rId12" Type="http://schemas.openxmlformats.org/officeDocument/2006/relationships/image" Target="../media/image60.png"/><Relationship Id="rId2" Type="http://schemas.openxmlformats.org/officeDocument/2006/relationships/hyperlink" Target="https://doi.org/10.2172/1765663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hyperlink" Target="https://www.bnl.gov/eic/CFC.php" TargetMode="External"/><Relationship Id="rId9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6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58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58.png"/><Relationship Id="rId7" Type="http://schemas.openxmlformats.org/officeDocument/2006/relationships/image" Target="../media/image9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7.png"/><Relationship Id="rId4" Type="http://schemas.openxmlformats.org/officeDocument/2006/relationships/image" Target="../media/image89.png"/><Relationship Id="rId9" Type="http://schemas.openxmlformats.org/officeDocument/2006/relationships/image" Target="../media/image9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98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4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5.png"/><Relationship Id="rId4" Type="http://schemas.openxmlformats.org/officeDocument/2006/relationships/hyperlink" Target="https://arxiv.org/abs/2103.05419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7" Type="http://schemas.openxmlformats.org/officeDocument/2006/relationships/image" Target="../media/image58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png"/><Relationship Id="rId5" Type="http://schemas.openxmlformats.org/officeDocument/2006/relationships/image" Target="../media/image1220.png"/><Relationship Id="rId4" Type="http://schemas.openxmlformats.org/officeDocument/2006/relationships/image" Target="../media/image13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emf"/><Relationship Id="rId2" Type="http://schemas.openxmlformats.org/officeDocument/2006/relationships/image" Target="../media/image13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2.emf"/><Relationship Id="rId4" Type="http://schemas.openxmlformats.org/officeDocument/2006/relationships/image" Target="../media/image14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12.jpe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emf"/><Relationship Id="rId10" Type="http://schemas.openxmlformats.org/officeDocument/2006/relationships/image" Target="../media/image27.png"/><Relationship Id="rId4" Type="http://schemas.openxmlformats.org/officeDocument/2006/relationships/image" Target="../media/image13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105079" y="2708920"/>
            <a:ext cx="6995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chemeClr val="tx2">
                    <a:lumMod val="50000"/>
                  </a:schemeClr>
                </a:solidFill>
              </a:rPr>
              <a:t>Detector developments for future experiments</a:t>
            </a:r>
            <a:endParaRPr lang="en-US" sz="2800" i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II Congresso della Sezione INFN e del Dipartimento di Fisica di Bari</a:t>
            </a: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1</a:t>
            </a:fld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1979613" y="4221163"/>
            <a:ext cx="5184775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Alessandra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Pastore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(INFN Bari)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on behalf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of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many others</a:t>
            </a:r>
            <a:endParaRPr lang="en-US" sz="2000" kern="0" dirty="0" smtClean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8" name="Gruppo 7"/>
          <p:cNvGrpSpPr/>
          <p:nvPr/>
        </p:nvGrpSpPr>
        <p:grpSpPr>
          <a:xfrm>
            <a:off x="323528" y="44624"/>
            <a:ext cx="8208813" cy="1584176"/>
            <a:chOff x="323528" y="44624"/>
            <a:chExt cx="8208813" cy="1584176"/>
          </a:xfrm>
        </p:grpSpPr>
        <p:grpSp>
          <p:nvGrpSpPr>
            <p:cNvPr id="9" name="Gruppo 8"/>
            <p:cNvGrpSpPr/>
            <p:nvPr/>
          </p:nvGrpSpPr>
          <p:grpSpPr>
            <a:xfrm>
              <a:off x="323528" y="44624"/>
              <a:ext cx="6408712" cy="1466488"/>
              <a:chOff x="323528" y="44624"/>
              <a:chExt cx="6408712" cy="1466488"/>
            </a:xfrm>
          </p:grpSpPr>
          <p:pic>
            <p:nvPicPr>
              <p:cNvPr id="5" name="Picture 8" descr="C:\Users\ale\Downloads\logo-INFN-Bari-768x497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528" y="260648"/>
                <a:ext cx="1872208" cy="12127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83768" y="44624"/>
                <a:ext cx="4248472" cy="14664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6" name="Picture 2" descr="C:\Users\ale\work\Congressino_feb22\intro\images\LogoDipBari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0272" y="200353"/>
              <a:ext cx="1512069" cy="14284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4527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10</a:t>
            </a:fld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107504" y="44624"/>
            <a:ext cx="8939529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chemeClr val="tx2">
                    <a:lumMod val="50000"/>
                  </a:schemeClr>
                </a:solidFill>
              </a:rPr>
              <a:t>R&amp;D @ INFN Bari on Gaseous detectors</a:t>
            </a:r>
            <a:endParaRPr lang="en-US" sz="2800" i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336" y="116632"/>
            <a:ext cx="1260152" cy="866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08720"/>
            <a:ext cx="1260152" cy="1762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1403648" y="836712"/>
            <a:ext cx="6580648" cy="2169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 smtClean="0">
                <a:solidFill>
                  <a:srgbClr val="C00000"/>
                </a:solidFill>
              </a:rPr>
              <a:t>LHCb</a:t>
            </a:r>
            <a:r>
              <a:rPr lang="en-US" b="1" i="1" dirty="0" smtClean="0">
                <a:solidFill>
                  <a:srgbClr val="C00000"/>
                </a:solidFill>
              </a:rPr>
              <a:t> Upgrade II (≥ LS4), FTDR to be published in March 2022</a:t>
            </a:r>
          </a:p>
          <a:p>
            <a:endParaRPr lang="en-US" dirty="0"/>
          </a:p>
          <a:p>
            <a:r>
              <a:rPr lang="en-US" b="1" i="1" dirty="0" smtClean="0">
                <a:solidFill>
                  <a:schemeClr val="tx2">
                    <a:lumMod val="50000"/>
                  </a:schemeClr>
                </a:solidFill>
              </a:rPr>
              <a:t>Future </a:t>
            </a:r>
            <a:r>
              <a:rPr lang="en-US" b="1" i="1" dirty="0" err="1" smtClean="0">
                <a:solidFill>
                  <a:schemeClr val="tx2">
                    <a:lumMod val="50000"/>
                  </a:schemeClr>
                </a:solidFill>
              </a:rPr>
              <a:t>Muon</a:t>
            </a:r>
            <a:r>
              <a:rPr lang="en-US" b="1" i="1" dirty="0" smtClean="0">
                <a:solidFill>
                  <a:schemeClr val="tx2">
                    <a:lumMod val="50000"/>
                  </a:schemeClr>
                </a:solidFill>
              </a:rPr>
              <a:t> Detector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: Bari Group is actively involved in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simulation and optimization studies of the </a:t>
            </a:r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</a:rPr>
              <a:t>Muon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 Detector design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R&amp;D on new generation RPCs with eco-friendly gas mixtures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new FE electronics (</a:t>
            </a:r>
            <a:r>
              <a:rPr lang="en-US" i="1" dirty="0" smtClean="0">
                <a:solidFill>
                  <a:schemeClr val="tx2">
                    <a:lumMod val="50000"/>
                  </a:schemeClr>
                </a:solidFill>
              </a:rPr>
              <a:t>INFN </a:t>
            </a:r>
            <a:r>
              <a:rPr lang="en-US" i="1" dirty="0">
                <a:solidFill>
                  <a:schemeClr val="tx2">
                    <a:lumMod val="50000"/>
                  </a:schemeClr>
                </a:solidFill>
              </a:rPr>
              <a:t>Bari Electronics Service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)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3" y="3355452"/>
            <a:ext cx="3096345" cy="345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uppo 8"/>
          <p:cNvGrpSpPr/>
          <p:nvPr/>
        </p:nvGrpSpPr>
        <p:grpSpPr>
          <a:xfrm>
            <a:off x="107504" y="3789040"/>
            <a:ext cx="3636416" cy="3024336"/>
            <a:chOff x="107504" y="3789040"/>
            <a:chExt cx="3636416" cy="3024336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3789040"/>
              <a:ext cx="3492400" cy="2895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CasellaDiTesto 16"/>
            <p:cNvSpPr txBox="1"/>
            <p:nvPr/>
          </p:nvSpPr>
          <p:spPr>
            <a:xfrm>
              <a:off x="107504" y="6290156"/>
              <a:ext cx="184723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002060"/>
                  </a:solidFill>
                </a:rPr>
                <a:t>new RO scheme </a:t>
              </a:r>
            </a:p>
            <a:p>
              <a:pPr algn="ctr"/>
              <a:r>
                <a:rPr lang="en-US" sz="1400" dirty="0" smtClean="0">
                  <a:solidFill>
                    <a:srgbClr val="002060"/>
                  </a:solidFill>
                </a:rPr>
                <a:t>for the baseline option</a:t>
              </a:r>
              <a:endParaRPr lang="en-US" sz="1400" dirty="0">
                <a:solidFill>
                  <a:srgbClr val="002060"/>
                </a:solidFill>
              </a:endParaRPr>
            </a:p>
          </p:txBody>
        </p:sp>
      </p:grpSp>
      <p:sp>
        <p:nvSpPr>
          <p:cNvPr id="15" name="CasellaDiTesto 14"/>
          <p:cNvSpPr txBox="1"/>
          <p:nvPr/>
        </p:nvSpPr>
        <p:spPr>
          <a:xfrm>
            <a:off x="899592" y="3429000"/>
            <a:ext cx="4305601" cy="58477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</a:rPr>
              <a:t>Baseline option: MWPC + </a:t>
            </a:r>
            <a:r>
              <a:rPr lang="en-US" sz="1600" dirty="0" err="1" smtClean="0">
                <a:solidFill>
                  <a:schemeClr val="tx2">
                    <a:lumMod val="50000"/>
                  </a:schemeClr>
                </a:solidFill>
                <a:latin typeface="Symbol" pitchFamily="18" charset="2"/>
              </a:rPr>
              <a:t>m</a:t>
            </a:r>
            <a:r>
              <a:rPr lang="en-US" sz="1600" dirty="0" err="1" smtClean="0">
                <a:solidFill>
                  <a:schemeClr val="tx2">
                    <a:lumMod val="50000"/>
                  </a:schemeClr>
                </a:solidFill>
              </a:rPr>
              <a:t>RWELL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</a:rPr>
              <a:t> (R1-R2)</a:t>
            </a:r>
            <a:endParaRPr lang="en-US" sz="16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en-US" sz="1600" b="1" dirty="0" smtClean="0">
                <a:solidFill>
                  <a:schemeClr val="tx2">
                    <a:lumMod val="50000"/>
                  </a:schemeClr>
                </a:solidFill>
              </a:rPr>
              <a:t>RPCs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or SCI-Tiles 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</a:rPr>
              <a:t>in R4 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(exp. rate </a:t>
            </a:r>
            <a:r>
              <a:rPr lang="en-US" sz="1600" i="1" dirty="0" smtClean="0">
                <a:solidFill>
                  <a:schemeClr val="tx2">
                    <a:lumMod val="50000"/>
                  </a:schemeClr>
                </a:solidFill>
              </a:rPr>
              <a:t>several 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</a:rPr>
              <a:t>kHz/cm</a:t>
            </a:r>
            <a:r>
              <a:rPr lang="en-US" sz="1600" baseline="30000" dirty="0" smtClean="0">
                <a:solidFill>
                  <a:schemeClr val="tx2">
                    <a:lumMod val="50000"/>
                  </a:schemeClr>
                </a:solidFill>
              </a:rPr>
              <a:t>2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475088"/>
            <a:ext cx="1429678" cy="1402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3124200" y="6448251"/>
            <a:ext cx="2895600" cy="365125"/>
          </a:xfrm>
        </p:spPr>
        <p:txBody>
          <a:bodyPr/>
          <a:lstStyle/>
          <a:p>
            <a:r>
              <a:rPr lang="it-IT" dirty="0" smtClean="0"/>
              <a:t>marilisa.deserio@ba.infn.it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87334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6974904" y="6356350"/>
            <a:ext cx="2133600" cy="365125"/>
          </a:xfrm>
        </p:spPr>
        <p:txBody>
          <a:bodyPr/>
          <a:lstStyle/>
          <a:p>
            <a:fld id="{E7A41E1B-4F70-4964-A407-84C68BE8251C}" type="slidenum">
              <a:rPr lang="it-IT" smtClean="0"/>
              <a:t>11</a:t>
            </a:fld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107504" y="44624"/>
            <a:ext cx="8939529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chemeClr val="tx2">
                    <a:lumMod val="50000"/>
                  </a:schemeClr>
                </a:solidFill>
              </a:rPr>
              <a:t>R&amp;D @ INFN Bari on Gaseous detectors</a:t>
            </a:r>
            <a:endParaRPr lang="en-US" sz="2800" i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130" y="116632"/>
            <a:ext cx="1128358" cy="776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tangolo 6"/>
          <p:cNvSpPr/>
          <p:nvPr/>
        </p:nvSpPr>
        <p:spPr>
          <a:xfrm>
            <a:off x="125760" y="4722908"/>
            <a:ext cx="6678488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u="sng" dirty="0" smtClean="0">
                <a:solidFill>
                  <a:srgbClr val="C00000"/>
                </a:solidFill>
              </a:rPr>
              <a:t>new </a:t>
            </a:r>
            <a:r>
              <a:rPr lang="en-US" sz="2000" u="sng" dirty="0">
                <a:solidFill>
                  <a:srgbClr val="C00000"/>
                </a:solidFill>
              </a:rPr>
              <a:t>FE electronics (</a:t>
            </a:r>
            <a:r>
              <a:rPr lang="en-US" sz="2000" i="1" u="sng" dirty="0">
                <a:solidFill>
                  <a:srgbClr val="C00000"/>
                </a:solidFill>
              </a:rPr>
              <a:t>INFN Bari Electronics </a:t>
            </a:r>
            <a:r>
              <a:rPr lang="en-US" sz="2000" i="1" u="sng" dirty="0" smtClean="0">
                <a:solidFill>
                  <a:srgbClr val="C00000"/>
                </a:solidFill>
              </a:rPr>
              <a:t>Service</a:t>
            </a:r>
            <a:r>
              <a:rPr lang="en-US" sz="2000" u="sng" dirty="0" smtClean="0">
                <a:solidFill>
                  <a:srgbClr val="C00000"/>
                </a:solidFill>
              </a:rPr>
              <a:t>)</a:t>
            </a:r>
            <a:endParaRPr lang="en-US" sz="2000" u="sng" dirty="0">
              <a:solidFill>
                <a:srgbClr val="C00000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07504" y="692696"/>
            <a:ext cx="64350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solidFill>
                  <a:srgbClr val="C00000"/>
                </a:solidFill>
              </a:rPr>
              <a:t>R&amp;D on new generation RPCs with eco-friendly gas </a:t>
            </a:r>
            <a:r>
              <a:rPr lang="en-US" sz="2000" u="sng" dirty="0" smtClean="0">
                <a:solidFill>
                  <a:srgbClr val="C00000"/>
                </a:solidFill>
              </a:rPr>
              <a:t>mixtures</a:t>
            </a:r>
            <a:endParaRPr lang="en-US" sz="2000" u="sng" dirty="0">
              <a:solidFill>
                <a:srgbClr val="C0000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827584" y="5457998"/>
            <a:ext cx="4464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Development of a new version of </a:t>
            </a:r>
          </a:p>
          <a:p>
            <a:pPr algn="ctr"/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t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he FATIC2 chip to meet </a:t>
            </a:r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</a:rPr>
              <a:t>LHCb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 requirements for </a:t>
            </a:r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  <a:latin typeface="Symbol" pitchFamily="18" charset="2"/>
              </a:rPr>
              <a:t>m</a:t>
            </a:r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</a:rPr>
              <a:t>RWELL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, MWPC and RPC options</a:t>
            </a:r>
          </a:p>
        </p:txBody>
      </p:sp>
      <p:grpSp>
        <p:nvGrpSpPr>
          <p:cNvPr id="15" name="Gruppo 14"/>
          <p:cNvGrpSpPr/>
          <p:nvPr/>
        </p:nvGrpSpPr>
        <p:grpSpPr>
          <a:xfrm>
            <a:off x="5004048" y="1268760"/>
            <a:ext cx="3760788" cy="2889031"/>
            <a:chOff x="5347716" y="1124744"/>
            <a:chExt cx="3760788" cy="2889031"/>
          </a:xfrm>
        </p:grpSpPr>
        <p:pic>
          <p:nvPicPr>
            <p:cNvPr id="2051" name="Picture 3" descr="C:\Users\ale\work\Congressino_feb22\GrI\ref\LHCb\View1_cut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7716" y="1124744"/>
              <a:ext cx="3760788" cy="2152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CasellaDiTesto 12"/>
            <p:cNvSpPr txBox="1"/>
            <p:nvPr/>
          </p:nvSpPr>
          <p:spPr>
            <a:xfrm>
              <a:off x="5884829" y="3429000"/>
              <a:ext cx="277223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2060"/>
                  </a:solidFill>
                </a:rPr>
                <a:t>p</a:t>
              </a:r>
              <a:r>
                <a:rPr lang="en-US" sz="1600" dirty="0" smtClean="0">
                  <a:solidFill>
                    <a:srgbClr val="002060"/>
                  </a:solidFill>
                </a:rPr>
                <a:t>rototype of a RPC-triplet </a:t>
              </a:r>
            </a:p>
            <a:p>
              <a:pPr algn="ctr"/>
              <a:r>
                <a:rPr lang="en-US" sz="1600" dirty="0" smtClean="0">
                  <a:solidFill>
                    <a:srgbClr val="002060"/>
                  </a:solidFill>
                </a:rPr>
                <a:t>(INFN Bari Mechanics Service)  </a:t>
              </a:r>
              <a:endParaRPr lang="en-US" sz="16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8" name="Gruppo 17"/>
          <p:cNvGrpSpPr/>
          <p:nvPr/>
        </p:nvGrpSpPr>
        <p:grpSpPr>
          <a:xfrm>
            <a:off x="179512" y="1196752"/>
            <a:ext cx="4464496" cy="3207261"/>
            <a:chOff x="107504" y="1052736"/>
            <a:chExt cx="4464496" cy="3207261"/>
          </a:xfrm>
        </p:grpSpPr>
        <p:grpSp>
          <p:nvGrpSpPr>
            <p:cNvPr id="17" name="Gruppo 16"/>
            <p:cNvGrpSpPr/>
            <p:nvPr/>
          </p:nvGrpSpPr>
          <p:grpSpPr>
            <a:xfrm>
              <a:off x="611560" y="1052736"/>
              <a:ext cx="3502113" cy="2337401"/>
              <a:chOff x="1883903" y="1233540"/>
              <a:chExt cx="3502113" cy="2337401"/>
            </a:xfrm>
          </p:grpSpPr>
          <p:pic>
            <p:nvPicPr>
              <p:cNvPr id="21" name="Picture 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83903" y="1233540"/>
                <a:ext cx="3502113" cy="23374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2" name="CasellaDiTesto 21"/>
              <p:cNvSpPr txBox="1"/>
              <p:nvPr/>
            </p:nvSpPr>
            <p:spPr>
              <a:xfrm rot="20292696">
                <a:off x="3403654" y="1997369"/>
                <a:ext cx="1316565" cy="5539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500" b="1" i="1" dirty="0" smtClean="0">
                    <a:solidFill>
                      <a:srgbClr val="C00000"/>
                    </a:solidFill>
                  </a:rPr>
                  <a:t>preliminary,</a:t>
                </a:r>
              </a:p>
              <a:p>
                <a:r>
                  <a:rPr lang="en-US" sz="1500" b="1" i="1" dirty="0" smtClean="0">
                    <a:solidFill>
                      <a:srgbClr val="C00000"/>
                    </a:solidFill>
                  </a:rPr>
                  <a:t>eco2 gas mix</a:t>
                </a:r>
                <a:endParaRPr lang="en-US" sz="1500" b="1" i="1" dirty="0">
                  <a:solidFill>
                    <a:srgbClr val="C00000"/>
                  </a:solidFill>
                </a:endParaRPr>
              </a:p>
            </p:txBody>
          </p:sp>
        </p:grpSp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720" y="2612909"/>
              <a:ext cx="1119397" cy="4560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Rettangolo 15"/>
            <p:cNvSpPr/>
            <p:nvPr/>
          </p:nvSpPr>
          <p:spPr>
            <a:xfrm>
              <a:off x="107504" y="3429000"/>
              <a:ext cx="446449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02060"/>
                  </a:solidFill>
                </a:rPr>
                <a:t>Performance studies on RPCs with different gap and electrodes thickness, operated with eco-friendly </a:t>
              </a:r>
              <a:r>
                <a:rPr lang="en-US" sz="1600" dirty="0">
                  <a:solidFill>
                    <a:srgbClr val="002060"/>
                  </a:solidFill>
                </a:rPr>
                <a:t>gas mixtures </a:t>
              </a:r>
              <a:r>
                <a:rPr lang="en-US" sz="1600" dirty="0" smtClean="0">
                  <a:solidFill>
                    <a:srgbClr val="002060"/>
                  </a:solidFill>
                </a:rPr>
                <a:t>on-going in </a:t>
              </a:r>
              <a:r>
                <a:rPr lang="en-US" sz="1600" dirty="0">
                  <a:solidFill>
                    <a:srgbClr val="002060"/>
                  </a:solidFill>
                </a:rPr>
                <a:t>Bari and at CERN GIF++</a:t>
              </a:r>
            </a:p>
          </p:txBody>
        </p:sp>
      </p:grpSp>
      <p:sp>
        <p:nvSpPr>
          <p:cNvPr id="12" name="CasellaDiTesto 11"/>
          <p:cNvSpPr txBox="1"/>
          <p:nvPr/>
        </p:nvSpPr>
        <p:spPr>
          <a:xfrm>
            <a:off x="35496" y="2348880"/>
            <a:ext cx="1166088" cy="49244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s</a:t>
            </a:r>
            <a:r>
              <a:rPr lang="en-US" sz="1300" b="1" dirty="0" smtClean="0">
                <a:solidFill>
                  <a:schemeClr val="bg1"/>
                </a:solidFill>
              </a:rPr>
              <a:t>ee Piet’s talk </a:t>
            </a:r>
          </a:p>
          <a:p>
            <a:pPr algn="ctr"/>
            <a:r>
              <a:rPr lang="en-US" sz="1300" b="1" dirty="0" smtClean="0">
                <a:solidFill>
                  <a:schemeClr val="bg1"/>
                </a:solidFill>
              </a:rPr>
              <a:t>on 03.02.22</a:t>
            </a:r>
            <a:endParaRPr lang="en-US" sz="1300" b="1" dirty="0">
              <a:solidFill>
                <a:schemeClr val="bg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280926"/>
            <a:ext cx="2022463" cy="163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621" y="5301208"/>
            <a:ext cx="2112412" cy="1466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08720"/>
            <a:ext cx="1326146" cy="453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3124200" y="6448251"/>
            <a:ext cx="2895600" cy="365125"/>
          </a:xfrm>
        </p:spPr>
        <p:txBody>
          <a:bodyPr/>
          <a:lstStyle/>
          <a:p>
            <a:r>
              <a:rPr lang="it-IT" dirty="0" smtClean="0"/>
              <a:t>II Congresso della Sezione INFN e del Dipartimento di Fisica di Bari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134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3124200" y="6448251"/>
            <a:ext cx="2895600" cy="365125"/>
          </a:xfrm>
        </p:spPr>
        <p:txBody>
          <a:bodyPr/>
          <a:lstStyle/>
          <a:p>
            <a:r>
              <a:rPr lang="it-IT" dirty="0" smtClean="0"/>
              <a:t>emilio.radicioni@ba.infn.it</a:t>
            </a: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12</a:t>
            </a:fld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07504" y="44624"/>
            <a:ext cx="8939529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chemeClr val="tx2">
                    <a:lumMod val="50000"/>
                  </a:schemeClr>
                </a:solidFill>
              </a:rPr>
              <a:t>R&amp;D @ INFN Bari on Gaseous detectors</a:t>
            </a:r>
            <a:endParaRPr lang="en-US" sz="2800" i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" name="Picture 2" descr="Hyper-Kamiokande - Photos | Facebo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252" y="116632"/>
            <a:ext cx="1128244" cy="108012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s.png" descr="image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80112" y="1340768"/>
            <a:ext cx="3173856" cy="1557174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magine" descr="Immagine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15403" y="3068960"/>
            <a:ext cx="2228597" cy="3618979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35496" y="836712"/>
            <a:ext cx="667848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 </a:t>
            </a:r>
            <a:r>
              <a:rPr lang="en-US" b="1" dirty="0">
                <a:solidFill>
                  <a:srgbClr val="002060"/>
                </a:solidFill>
              </a:rPr>
              <a:t>ND280 upgrade for T2K phase II and  </a:t>
            </a:r>
            <a:r>
              <a:rPr lang="en-US" b="1" dirty="0" smtClean="0">
                <a:solidFill>
                  <a:srgbClr val="002060"/>
                </a:solidFill>
              </a:rPr>
              <a:t>Hyper-K</a:t>
            </a:r>
          </a:p>
          <a:p>
            <a:pPr algn="just"/>
            <a:endParaRPr lang="en-US" dirty="0" smtClean="0">
              <a:solidFill>
                <a:srgbClr val="C00000"/>
              </a:solidFill>
            </a:endParaRPr>
          </a:p>
          <a:p>
            <a:pPr algn="just"/>
            <a:r>
              <a:rPr lang="en-US" dirty="0" smtClean="0">
                <a:solidFill>
                  <a:srgbClr val="C00000"/>
                </a:solidFill>
              </a:rPr>
              <a:t>Group </a:t>
            </a:r>
            <a:r>
              <a:rPr lang="en-US" dirty="0">
                <a:solidFill>
                  <a:srgbClr val="C00000"/>
                </a:solidFill>
              </a:rPr>
              <a:t>activities:</a:t>
            </a:r>
          </a:p>
          <a:p>
            <a:pPr algn="just"/>
            <a:r>
              <a:rPr lang="en-US" dirty="0"/>
              <a:t> </a:t>
            </a:r>
            <a:r>
              <a:rPr lang="en-US" dirty="0" smtClean="0">
                <a:solidFill>
                  <a:srgbClr val="002060"/>
                </a:solidFill>
              </a:rPr>
              <a:t>- Electric </a:t>
            </a:r>
            <a:r>
              <a:rPr lang="en-US" dirty="0">
                <a:solidFill>
                  <a:srgbClr val="002060"/>
                </a:solidFill>
              </a:rPr>
              <a:t>field simulation inside the field cages</a:t>
            </a:r>
          </a:p>
          <a:p>
            <a:pPr algn="just"/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smtClean="0">
                <a:solidFill>
                  <a:srgbClr val="002060"/>
                </a:solidFill>
              </a:rPr>
              <a:t>- Construction </a:t>
            </a:r>
            <a:r>
              <a:rPr lang="en-US" dirty="0">
                <a:solidFill>
                  <a:srgbClr val="002060"/>
                </a:solidFill>
              </a:rPr>
              <a:t>of new generation TPCs with micro-pattern </a:t>
            </a:r>
          </a:p>
          <a:p>
            <a:pPr algn="just"/>
            <a:r>
              <a:rPr lang="en-US" dirty="0" smtClean="0">
                <a:solidFill>
                  <a:srgbClr val="002060"/>
                </a:solidFill>
              </a:rPr>
              <a:t>   gas </a:t>
            </a:r>
            <a:r>
              <a:rPr lang="en-US" dirty="0">
                <a:solidFill>
                  <a:srgbClr val="002060"/>
                </a:solidFill>
              </a:rPr>
              <a:t>detector readout</a:t>
            </a:r>
          </a:p>
          <a:p>
            <a:pPr algn="just"/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smtClean="0">
                <a:solidFill>
                  <a:srgbClr val="002060"/>
                </a:solidFill>
              </a:rPr>
              <a:t>- Gas </a:t>
            </a:r>
            <a:r>
              <a:rPr lang="en-US" dirty="0">
                <a:solidFill>
                  <a:srgbClr val="002060"/>
                </a:solidFill>
              </a:rPr>
              <a:t>system design, implementation and maintenance </a:t>
            </a:r>
          </a:p>
          <a:p>
            <a:pPr algn="just"/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Goal of this new detector</a:t>
            </a:r>
            <a:r>
              <a:rPr lang="en-US" dirty="0">
                <a:solidFill>
                  <a:srgbClr val="002060"/>
                </a:solidFill>
              </a:rPr>
              <a:t>: increase the phase space coverage of the current ND280 </a:t>
            </a:r>
            <a:r>
              <a:rPr lang="en-US" dirty="0" smtClean="0">
                <a:solidFill>
                  <a:srgbClr val="002060"/>
                </a:solidFill>
              </a:rPr>
              <a:t>up </a:t>
            </a:r>
            <a:r>
              <a:rPr lang="en-US" dirty="0">
                <a:solidFill>
                  <a:srgbClr val="002060"/>
                </a:solidFill>
              </a:rPr>
              <a:t>to 4π </a:t>
            </a:r>
            <a:r>
              <a:rPr lang="en-US" dirty="0" smtClean="0">
                <a:solidFill>
                  <a:srgbClr val="002060"/>
                </a:solidFill>
              </a:rPr>
              <a:t>→ </a:t>
            </a:r>
            <a:r>
              <a:rPr lang="en-US" dirty="0">
                <a:solidFill>
                  <a:srgbClr val="002060"/>
                </a:solidFill>
              </a:rPr>
              <a:t>increase the ND280 constraint </a:t>
            </a:r>
            <a:r>
              <a:rPr lang="en-US" dirty="0" smtClean="0">
                <a:solidFill>
                  <a:srgbClr val="002060"/>
                </a:solidFill>
              </a:rPr>
              <a:t>on x-section </a:t>
            </a:r>
            <a:r>
              <a:rPr lang="en-US" dirty="0">
                <a:solidFill>
                  <a:srgbClr val="002060"/>
                </a:solidFill>
              </a:rPr>
              <a:t>models in order to improve </a:t>
            </a:r>
            <a:r>
              <a:rPr lang="en-US" dirty="0" smtClean="0">
                <a:solidFill>
                  <a:srgbClr val="002060"/>
                </a:solidFill>
              </a:rPr>
              <a:t>oscillation </a:t>
            </a:r>
            <a:r>
              <a:rPr lang="en-US" dirty="0">
                <a:solidFill>
                  <a:srgbClr val="002060"/>
                </a:solidFill>
              </a:rPr>
              <a:t>analyses</a:t>
            </a:r>
          </a:p>
          <a:p>
            <a:endParaRPr lang="en-US" dirty="0"/>
          </a:p>
          <a:p>
            <a:r>
              <a:rPr lang="en-US" dirty="0"/>
              <a:t> </a:t>
            </a:r>
            <a:r>
              <a:rPr lang="en-US" b="1" dirty="0" smtClean="0"/>
              <a:t> </a:t>
            </a:r>
            <a:r>
              <a:rPr lang="en-US" b="1" dirty="0">
                <a:solidFill>
                  <a:srgbClr val="002060"/>
                </a:solidFill>
              </a:rPr>
              <a:t>AIDA-INNOVA (WP 7.4</a:t>
            </a:r>
            <a:r>
              <a:rPr lang="en-US" b="1" dirty="0" smtClean="0">
                <a:solidFill>
                  <a:srgbClr val="002060"/>
                </a:solidFill>
              </a:rPr>
              <a:t>)</a:t>
            </a:r>
          </a:p>
          <a:p>
            <a:endParaRPr lang="en-US" b="1" dirty="0"/>
          </a:p>
          <a:p>
            <a:r>
              <a:rPr lang="en-US" dirty="0" smtClean="0">
                <a:solidFill>
                  <a:srgbClr val="C00000"/>
                </a:solidFill>
              </a:rPr>
              <a:t>Group </a:t>
            </a:r>
            <a:r>
              <a:rPr lang="en-US" dirty="0">
                <a:solidFill>
                  <a:srgbClr val="C00000"/>
                </a:solidFill>
              </a:rPr>
              <a:t>activities:</a:t>
            </a:r>
          </a:p>
          <a:p>
            <a:r>
              <a:rPr lang="en-US" dirty="0"/>
              <a:t> </a:t>
            </a:r>
            <a:r>
              <a:rPr lang="en-US" dirty="0" smtClean="0">
                <a:solidFill>
                  <a:srgbClr val="002060"/>
                </a:solidFill>
              </a:rPr>
              <a:t>- Simulation </a:t>
            </a:r>
            <a:r>
              <a:rPr lang="en-US" dirty="0">
                <a:solidFill>
                  <a:srgbClr val="002060"/>
                </a:solidFill>
              </a:rPr>
              <a:t>and construction of a High-pressure TPC </a:t>
            </a:r>
            <a:r>
              <a:rPr lang="en-US" dirty="0" smtClean="0">
                <a:solidFill>
                  <a:srgbClr val="002060"/>
                </a:solidFill>
              </a:rPr>
              <a:t>prototype </a:t>
            </a:r>
            <a:r>
              <a:rPr lang="en-US" dirty="0">
                <a:solidFill>
                  <a:srgbClr val="002060"/>
                </a:solidFill>
              </a:rPr>
              <a:t>with </a:t>
            </a:r>
            <a:endParaRPr lang="en-US" dirty="0" smtClean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smtClean="0">
                <a:solidFill>
                  <a:srgbClr val="002060"/>
                </a:solidFill>
              </a:rPr>
              <a:t>  hybrid </a:t>
            </a:r>
            <a:r>
              <a:rPr lang="en-US" dirty="0">
                <a:solidFill>
                  <a:srgbClr val="002060"/>
                </a:solidFill>
              </a:rPr>
              <a:t>readout (</a:t>
            </a:r>
            <a:r>
              <a:rPr lang="en-US" dirty="0" err="1">
                <a:solidFill>
                  <a:srgbClr val="002060"/>
                </a:solidFill>
              </a:rPr>
              <a:t>optical+MPGD</a:t>
            </a:r>
            <a:r>
              <a:rPr lang="en-US" dirty="0">
                <a:solidFill>
                  <a:srgbClr val="002060"/>
                </a:solidFill>
              </a:rPr>
              <a:t>)</a:t>
            </a:r>
          </a:p>
          <a:p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smtClean="0">
                <a:solidFill>
                  <a:srgbClr val="002060"/>
                </a:solidFill>
              </a:rPr>
              <a:t>- Study </a:t>
            </a:r>
            <a:r>
              <a:rPr lang="en-US" dirty="0">
                <a:solidFill>
                  <a:srgbClr val="002060"/>
                </a:solidFill>
              </a:rPr>
              <a:t>different </a:t>
            </a:r>
            <a:r>
              <a:rPr lang="en-US" dirty="0" smtClean="0">
                <a:solidFill>
                  <a:srgbClr val="002060"/>
                </a:solidFill>
              </a:rPr>
              <a:t>gas mixtures </a:t>
            </a:r>
            <a:r>
              <a:rPr lang="en-US" dirty="0">
                <a:solidFill>
                  <a:srgbClr val="002060"/>
                </a:solidFill>
              </a:rPr>
              <a:t>as a target for neutrino interactions</a:t>
            </a:r>
          </a:p>
          <a:p>
            <a:pPr algn="just"/>
            <a:r>
              <a:rPr lang="en-US" dirty="0"/>
              <a:t> </a:t>
            </a:r>
            <a:r>
              <a:rPr lang="en-US" dirty="0">
                <a:solidFill>
                  <a:srgbClr val="C00000"/>
                </a:solidFill>
              </a:rPr>
              <a:t>Goal of this new detector: </a:t>
            </a:r>
            <a:r>
              <a:rPr lang="en-US" dirty="0">
                <a:solidFill>
                  <a:srgbClr val="002060"/>
                </a:solidFill>
              </a:rPr>
              <a:t>increase our knowledge on neutrino  x-section models (extremely important for the next generation of neutrino oscillation </a:t>
            </a:r>
            <a:r>
              <a:rPr lang="en-US" dirty="0" smtClean="0">
                <a:solidFill>
                  <a:srgbClr val="002060"/>
                </a:solidFill>
              </a:rPr>
              <a:t>experiments, as HK)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815605"/>
            <a:ext cx="1326146" cy="4531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T2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16632"/>
            <a:ext cx="1184750" cy="59237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816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combinedresults_mom.pdf" descr="combinedresults_mom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8583" y="2857636"/>
            <a:ext cx="3339321" cy="2155540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8532440" y="6607969"/>
            <a:ext cx="504055" cy="25896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grpSp>
        <p:nvGrpSpPr>
          <p:cNvPr id="149" name="At low energies the main kind of interactions are CCQE-like…"/>
          <p:cNvGrpSpPr/>
          <p:nvPr/>
        </p:nvGrpSpPr>
        <p:grpSpPr>
          <a:xfrm>
            <a:off x="107504" y="1026684"/>
            <a:ext cx="5544616" cy="1754244"/>
            <a:chOff x="0" y="-440221"/>
            <a:chExt cx="7962918" cy="2597176"/>
          </a:xfrm>
        </p:grpSpPr>
        <p:sp>
          <p:nvSpPr>
            <p:cNvPr id="148" name="At low energies the main kind of interactions are CCQE-like…"/>
            <p:cNvSpPr txBox="1"/>
            <p:nvPr/>
          </p:nvSpPr>
          <p:spPr>
            <a:xfrm>
              <a:off x="38100" y="-440221"/>
              <a:ext cx="7886720" cy="2597176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160729" indent="-160729">
                <a:buSzPct val="100000"/>
                <a:buBlip>
                  <a:blip r:embed="rId3"/>
                </a:buBlip>
                <a:defRPr sz="2000"/>
              </a:pPr>
              <a:r>
                <a:rPr sz="1600" dirty="0"/>
                <a:t> At low energies the main kind of interactions are </a:t>
              </a:r>
              <a:r>
                <a:rPr sz="1600" b="1" dirty="0"/>
                <a:t>CCQE-like</a:t>
              </a:r>
            </a:p>
            <a:p>
              <a:pPr marL="428610" indent="-160729">
                <a:buSzPct val="100000"/>
                <a:buBlip>
                  <a:blip r:embed="rId3"/>
                </a:buBlip>
                <a:defRPr sz="2000"/>
              </a:pPr>
              <a:r>
                <a:rPr sz="1600" dirty="0"/>
                <a:t> Other neutrino interactions with production of </a:t>
              </a:r>
              <a:r>
                <a:rPr sz="1600" b="1" dirty="0" err="1"/>
                <a:t>pions</a:t>
              </a:r>
              <a:r>
                <a:rPr sz="1600" dirty="0"/>
                <a:t> in the final state are important as well</a:t>
              </a:r>
            </a:p>
            <a:p>
              <a:pPr marL="428610" indent="-160729">
                <a:buSzPct val="100000"/>
                <a:buBlip>
                  <a:blip r:embed="rId3"/>
                </a:buBlip>
                <a:defRPr sz="2000"/>
              </a:pPr>
              <a:r>
                <a:rPr sz="1600" dirty="0"/>
                <a:t> There are large discrepancies between different theoretical models</a:t>
              </a:r>
            </a:p>
            <a:p>
              <a:pPr marL="428610" indent="-160729">
                <a:buSzPct val="100000"/>
                <a:buBlip>
                  <a:blip r:embed="rId3"/>
                </a:buBlip>
                <a:defRPr sz="2000"/>
              </a:pPr>
              <a:r>
                <a:rPr sz="1600" dirty="0"/>
                <a:t> Neutrino x-sec are not completely understood at low energies</a:t>
              </a:r>
            </a:p>
          </p:txBody>
        </p:sp>
        <p:pic>
          <p:nvPicPr>
            <p:cNvPr id="147" name="At low energies the main kind of interactions are CCQE-like…  At low energies the main kind of interactions are CCQE-like Other neutrino interactions with production of pions in the final state are important as well There are large discrepancies between " descr="At low energies the main kind of interactions are CCQE-like…  At low energies the main kind of interactions are CCQE-like Other neutrino interactions with production of pions in the final state are important as well There are large discrepancies between different theoretical models Neutrino x-sec are not completely understood at low energies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7962918" cy="1716733"/>
            </a:xfrm>
            <a:prstGeom prst="rect">
              <a:avLst/>
            </a:prstGeom>
            <a:effectLst/>
          </p:spPr>
        </p:pic>
      </p:grpSp>
      <p:pic>
        <p:nvPicPr>
          <p:cNvPr id="150" name="A dedicated experiment is needed in order to reduce the systematic uncertainty related to the neutrino x-section model (today the largest systematic uncertainty in the neutrino oscillation analyses)… A dedicated experiment is needed in order to reduce th" descr="A dedicated experiment is needed in order to reduce the systematic uncertainty related to the neutrino x-section model (today the largest systematic uncertainty in the neutrino oscillation analyses)… A dedicated experiment is needed in order to reduce the systematic uncertainty related to the neutrino x-section model (today the largest systematic uncertainty in the neutrino oscillation analyses)   AIDA-Innova project (HPTPC with hybrid readout) started in Bari since April 2021Vessel design will be done by our CAD group here in Bari 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913446" y="2564904"/>
            <a:ext cx="5123050" cy="1800200"/>
          </a:xfrm>
          <a:prstGeom prst="rect">
            <a:avLst/>
          </a:prstGeom>
          <a:effectLst>
            <a:outerShdw blurRad="38100" dist="25400" dir="2700000" rotWithShape="0">
              <a:srgbClr val="000000">
                <a:alpha val="50000"/>
              </a:srgbClr>
            </a:outerShdw>
          </a:effectLst>
        </p:spPr>
      </p:pic>
      <p:pic>
        <p:nvPicPr>
          <p:cNvPr id="151" name="Immagine" descr="Immagine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580112" y="1090328"/>
            <a:ext cx="2466312" cy="1618592"/>
          </a:xfrm>
          <a:prstGeom prst="rect">
            <a:avLst/>
          </a:prstGeom>
        </p:spPr>
      </p:pic>
      <p:pic>
        <p:nvPicPr>
          <p:cNvPr id="152" name="Immagine" descr="Immagine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382870" y="4079238"/>
            <a:ext cx="4481722" cy="3022170"/>
          </a:xfrm>
          <a:prstGeom prst="rect">
            <a:avLst/>
          </a:prstGeom>
        </p:spPr>
      </p:pic>
      <p:pic>
        <p:nvPicPr>
          <p:cNvPr id="153" name="Immagine" descr="Immagin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27146" y="5039396"/>
            <a:ext cx="4300838" cy="1557956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Rettangolo arrotondato"/>
          <p:cNvSpPr/>
          <p:nvPr/>
        </p:nvSpPr>
        <p:spPr>
          <a:xfrm>
            <a:off x="24903" y="4792794"/>
            <a:ext cx="1085343" cy="1051749"/>
          </a:xfrm>
          <a:prstGeom prst="roundRect">
            <a:avLst>
              <a:gd name="adj" fmla="val 12735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35717" tIns="35717" rIns="35717" bIns="35717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3" name="CasellaDiTesto 12"/>
          <p:cNvSpPr txBox="1"/>
          <p:nvPr/>
        </p:nvSpPr>
        <p:spPr>
          <a:xfrm>
            <a:off x="107504" y="44624"/>
            <a:ext cx="8939529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chemeClr val="tx2">
                    <a:lumMod val="50000"/>
                  </a:schemeClr>
                </a:solidFill>
              </a:rPr>
              <a:t>R&amp;D @ INFN Bari on Gaseous detectors</a:t>
            </a:r>
            <a:endParaRPr lang="en-US" sz="2800" i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51111" y="620688"/>
            <a:ext cx="2394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AIDA-INNOVA (WP 7.4)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68971"/>
            <a:ext cx="1872208" cy="639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43808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8755559" y="6607969"/>
            <a:ext cx="160734" cy="25896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sp>
        <p:nvSpPr>
          <p:cNvPr id="158" name="Ideal schedule…"/>
          <p:cNvSpPr txBox="1"/>
          <p:nvPr/>
        </p:nvSpPr>
        <p:spPr>
          <a:xfrm>
            <a:off x="765" y="684965"/>
            <a:ext cx="5328749" cy="3273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</a:rPr>
              <a:t>AIDA-INNOVA (WP 7.4)</a:t>
            </a:r>
          </a:p>
          <a:p>
            <a:pPr>
              <a:defRPr sz="2600" b="1"/>
            </a:pPr>
            <a:r>
              <a:rPr lang="en-US" sz="1600" i="1" dirty="0" smtClean="0">
                <a:solidFill>
                  <a:srgbClr val="002060"/>
                </a:solidFill>
              </a:rPr>
              <a:t>Ideal schedule</a:t>
            </a:r>
            <a:endParaRPr sz="1600" i="1" dirty="0">
              <a:solidFill>
                <a:srgbClr val="002060"/>
              </a:solidFill>
            </a:endParaRPr>
          </a:p>
          <a:p>
            <a:pPr>
              <a:defRPr sz="2200"/>
            </a:pPr>
            <a:endParaRPr sz="1600" dirty="0"/>
          </a:p>
          <a:p>
            <a:pPr marL="160729" indent="-160729">
              <a:buSzPct val="100000"/>
              <a:buBlip>
                <a:blip r:embed="rId2"/>
              </a:buBlip>
              <a:defRPr sz="2200" b="1" i="1"/>
            </a:pPr>
            <a:r>
              <a:rPr sz="1600" dirty="0"/>
              <a:t> </a:t>
            </a:r>
            <a:r>
              <a:rPr sz="1600" dirty="0">
                <a:solidFill>
                  <a:srgbClr val="002060"/>
                </a:solidFill>
              </a:rPr>
              <a:t>High-pressure Lab. in our department</a:t>
            </a:r>
          </a:p>
          <a:p>
            <a:pPr marL="428610" indent="-160729">
              <a:buSzPct val="100000"/>
              <a:buBlip>
                <a:blip r:embed="rId2"/>
              </a:buBlip>
              <a:defRPr sz="2300"/>
            </a:pPr>
            <a:r>
              <a:rPr sz="1600" dirty="0">
                <a:solidFill>
                  <a:srgbClr val="002060"/>
                </a:solidFill>
              </a:rPr>
              <a:t> High pressure </a:t>
            </a:r>
            <a:r>
              <a:rPr sz="1600" dirty="0" err="1">
                <a:solidFill>
                  <a:srgbClr val="002060"/>
                </a:solidFill>
              </a:rPr>
              <a:t>flowmeter</a:t>
            </a:r>
            <a:r>
              <a:rPr sz="1600" dirty="0">
                <a:solidFill>
                  <a:srgbClr val="002060"/>
                </a:solidFill>
              </a:rPr>
              <a:t> will be installed in late spring</a:t>
            </a:r>
          </a:p>
          <a:p>
            <a:pPr algn="l">
              <a:defRPr sz="2300" b="1"/>
            </a:pPr>
            <a:endParaRPr sz="1600" dirty="0">
              <a:solidFill>
                <a:srgbClr val="002060"/>
              </a:solidFill>
            </a:endParaRPr>
          </a:p>
          <a:p>
            <a:pPr marL="160728" indent="-160728">
              <a:buSzPct val="100000"/>
              <a:buBlip>
                <a:blip r:embed="rId2"/>
              </a:buBlip>
              <a:defRPr sz="2300" b="1"/>
            </a:pPr>
            <a:r>
              <a:rPr sz="1600" dirty="0">
                <a:solidFill>
                  <a:srgbClr val="002060"/>
                </a:solidFill>
              </a:rPr>
              <a:t> </a:t>
            </a:r>
            <a:r>
              <a:rPr sz="1600" i="1" dirty="0">
                <a:solidFill>
                  <a:srgbClr val="002060"/>
                </a:solidFill>
              </a:rPr>
              <a:t>Design and construction of the prototype</a:t>
            </a:r>
            <a:r>
              <a:rPr sz="1600" b="0" dirty="0">
                <a:solidFill>
                  <a:srgbClr val="002060"/>
                </a:solidFill>
              </a:rPr>
              <a:t> </a:t>
            </a:r>
          </a:p>
          <a:p>
            <a:pPr marL="428610" indent="-160729">
              <a:buSzPct val="100000"/>
              <a:buBlip>
                <a:blip r:embed="rId2"/>
              </a:buBlip>
              <a:defRPr sz="2300" b="1"/>
            </a:pPr>
            <a:r>
              <a:rPr sz="1600" b="0" dirty="0">
                <a:solidFill>
                  <a:srgbClr val="002060"/>
                </a:solidFill>
              </a:rPr>
              <a:t>will be done in Bari by using CAD design and Mechanical workshop (this year)</a:t>
            </a:r>
          </a:p>
          <a:p>
            <a:pPr algn="l">
              <a:defRPr sz="2300" b="1"/>
            </a:pPr>
            <a:endParaRPr sz="1600" b="0" dirty="0">
              <a:solidFill>
                <a:srgbClr val="002060"/>
              </a:solidFill>
            </a:endParaRPr>
          </a:p>
          <a:p>
            <a:pPr marL="160728" indent="-160728">
              <a:buSzPct val="100000"/>
              <a:buBlip>
                <a:blip r:embed="rId2"/>
              </a:buBlip>
              <a:defRPr sz="2300" b="1" i="1"/>
            </a:pPr>
            <a:r>
              <a:rPr sz="1600" dirty="0">
                <a:solidFill>
                  <a:srgbClr val="002060"/>
                </a:solidFill>
              </a:rPr>
              <a:t> Test and data taking with the prototype (2023-2024)</a:t>
            </a:r>
          </a:p>
          <a:p>
            <a:pPr marL="428610" indent="-160729">
              <a:buSzPct val="100000"/>
              <a:buBlip>
                <a:blip r:embed="rId2"/>
              </a:buBlip>
              <a:defRPr sz="2300" b="1"/>
            </a:pPr>
            <a:r>
              <a:rPr sz="1600" b="0" dirty="0">
                <a:solidFill>
                  <a:srgbClr val="002060"/>
                </a:solidFill>
              </a:rPr>
              <a:t> different pressure values, different gas and different readout techniques can be checked</a:t>
            </a:r>
          </a:p>
        </p:txBody>
      </p:sp>
      <p:pic>
        <p:nvPicPr>
          <p:cNvPr id="159" name="Immagine" descr="Immagin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69155" y="1993665"/>
            <a:ext cx="2489492" cy="2258097"/>
          </a:xfrm>
          <a:prstGeom prst="rect">
            <a:avLst/>
          </a:prstGeom>
        </p:spPr>
      </p:pic>
      <p:pic>
        <p:nvPicPr>
          <p:cNvPr id="160" name="Immagine" descr="Immagine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69815" y="567844"/>
            <a:ext cx="2454513" cy="1705219"/>
          </a:xfrm>
          <a:prstGeom prst="rect">
            <a:avLst/>
          </a:prstGeom>
        </p:spPr>
      </p:pic>
      <p:pic>
        <p:nvPicPr>
          <p:cNvPr id="161" name="Immagine" descr="Immagine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057226" y="1893151"/>
            <a:ext cx="2214372" cy="2459125"/>
          </a:xfrm>
          <a:prstGeom prst="rect">
            <a:avLst/>
          </a:prstGeom>
        </p:spPr>
      </p:pic>
      <p:pic>
        <p:nvPicPr>
          <p:cNvPr id="162" name="Immagine" descr="Immagin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431" y="4189197"/>
            <a:ext cx="3567589" cy="2753432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Some optical readout possibility already tested in UK:…"/>
          <p:cNvSpPr txBox="1"/>
          <p:nvPr/>
        </p:nvSpPr>
        <p:spPr>
          <a:xfrm>
            <a:off x="3659508" y="4074358"/>
            <a:ext cx="5521004" cy="2811026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  <a:ln>
            <a:noFill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/>
          <a:p>
            <a:pPr marL="160729" indent="-160729">
              <a:buSzPct val="100000"/>
              <a:buBlip>
                <a:blip r:embed="rId2"/>
              </a:buBlip>
              <a:defRPr sz="2000" b="1"/>
            </a:pPr>
            <a:r>
              <a:rPr sz="1600" dirty="0"/>
              <a:t> Some optical readout possibility already tested in UK</a:t>
            </a:r>
            <a:r>
              <a:rPr sz="1600" dirty="0" smtClean="0"/>
              <a:t>:</a:t>
            </a:r>
            <a:endParaRPr sz="1600" dirty="0"/>
          </a:p>
          <a:p>
            <a:pPr marL="428610" indent="-160729">
              <a:buSzPct val="100000"/>
              <a:buBlip>
                <a:blip r:embed="rId2"/>
              </a:buBlip>
              <a:defRPr sz="2000"/>
            </a:pPr>
            <a:r>
              <a:rPr sz="1600" dirty="0"/>
              <a:t> A FLI </a:t>
            </a:r>
            <a:r>
              <a:rPr sz="1600" dirty="0" err="1"/>
              <a:t>Proline</a:t>
            </a:r>
            <a:r>
              <a:rPr sz="1600" dirty="0"/>
              <a:t> PL09000 CCD camera is mounted on the window flange</a:t>
            </a:r>
          </a:p>
          <a:p>
            <a:pPr marL="428610" indent="-160729">
              <a:buSzPct val="100000"/>
              <a:buBlip>
                <a:blip r:embed="rId2"/>
              </a:buBlip>
              <a:defRPr sz="2000"/>
            </a:pPr>
            <a:r>
              <a:rPr sz="1600" dirty="0"/>
              <a:t> A Nikon f/1.2 50 mm focal length lens is used to focus on the amplification region from the cathode side.</a:t>
            </a:r>
          </a:p>
          <a:p>
            <a:pPr marL="428610" indent="-160729">
              <a:buSzPct val="100000"/>
              <a:buBlip>
                <a:blip r:embed="rId2"/>
              </a:buBlip>
              <a:defRPr sz="2000"/>
            </a:pPr>
            <a:r>
              <a:rPr sz="1600" dirty="0"/>
              <a:t> The camera images an area of 71 × 71 cm</a:t>
            </a:r>
            <a:r>
              <a:rPr sz="1600" baseline="31999" dirty="0"/>
              <a:t>2</a:t>
            </a:r>
            <a:r>
              <a:rPr sz="1600" dirty="0"/>
              <a:t> and provides a granularity of 3056 x 3056 pixels → </a:t>
            </a:r>
            <a:r>
              <a:rPr sz="1600" b="1" dirty="0"/>
              <a:t>effective readout segment sizes of 230 </a:t>
            </a:r>
            <a:r>
              <a:rPr sz="1600" b="1" dirty="0" err="1"/>
              <a:t>μm</a:t>
            </a:r>
            <a:r>
              <a:rPr sz="1600" b="1" dirty="0"/>
              <a:t> length possible</a:t>
            </a:r>
          </a:p>
          <a:p>
            <a:pPr marL="428610" indent="-160729">
              <a:buSzPct val="100000"/>
              <a:buBlip>
                <a:blip r:embed="rId2"/>
              </a:buBlip>
              <a:defRPr sz="2000"/>
            </a:pPr>
            <a:endParaRPr sz="1600" b="1" dirty="0"/>
          </a:p>
          <a:p>
            <a:pPr marL="160729" indent="-160729">
              <a:buSzPct val="100000"/>
              <a:buBlip>
                <a:blip r:embed="rId2"/>
              </a:buBlip>
              <a:defRPr sz="2000" b="1"/>
            </a:pPr>
            <a:r>
              <a:rPr sz="1600" dirty="0"/>
              <a:t> Triple-GEM or resistive </a:t>
            </a:r>
            <a:r>
              <a:rPr sz="1600" dirty="0" err="1"/>
              <a:t>MicroMegas</a:t>
            </a:r>
            <a:r>
              <a:rPr sz="1600" dirty="0"/>
              <a:t> can be used as MPGD readout</a:t>
            </a:r>
          </a:p>
        </p:txBody>
      </p:sp>
      <p:pic>
        <p:nvPicPr>
          <p:cNvPr id="166" name="Measuring 𝛂 particle with a CCD camera Measuring 𝛂 particle with a CCD camera" descr="Measuring 𝛂 particle with a CCD camera Measuring 𝛂 particle with a CCD camera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29702" y="6124853"/>
            <a:ext cx="2921047" cy="459748"/>
          </a:xfrm>
          <a:prstGeom prst="rect">
            <a:avLst/>
          </a:prstGeom>
          <a:effectLst>
            <a:outerShdw blurRad="38100" dist="25400" dir="2700000" rotWithShape="0">
              <a:srgbClr val="000000">
                <a:alpha val="50000"/>
              </a:srgbClr>
            </a:outerShdw>
          </a:effectLst>
        </p:spPr>
      </p:pic>
      <p:pic>
        <p:nvPicPr>
          <p:cNvPr id="167" name="Cerchio Cerchio" descr="Cerchio Cerchio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419572" y="4644371"/>
            <a:ext cx="491134" cy="491134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4" name="CasellaDiTesto 13"/>
          <p:cNvSpPr txBox="1"/>
          <p:nvPr/>
        </p:nvSpPr>
        <p:spPr>
          <a:xfrm>
            <a:off x="107504" y="44624"/>
            <a:ext cx="8939529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chemeClr val="tx2">
                    <a:lumMod val="50000"/>
                  </a:schemeClr>
                </a:solidFill>
              </a:rPr>
              <a:t>R&amp;D @ INFN Bari on Gaseous detectors</a:t>
            </a:r>
            <a:endParaRPr lang="en-US" sz="2800" i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96963"/>
            <a:ext cx="1872208" cy="639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98586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II Congresso della Sezione INFN e del Dipartimento di Fisica di Bari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15</a:t>
            </a:fld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107504" y="44624"/>
            <a:ext cx="8939529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002060"/>
                </a:solidFill>
              </a:rPr>
              <a:t>R&amp;D @ INFN Bari on Solid State detectors</a:t>
            </a:r>
            <a:endParaRPr lang="en-US" sz="2800" i="1" dirty="0">
              <a:solidFill>
                <a:srgbClr val="002060"/>
              </a:solidFill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0" y="980728"/>
            <a:ext cx="9036496" cy="2133360"/>
            <a:chOff x="107504" y="647568"/>
            <a:chExt cx="8712968" cy="181937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1196429"/>
              <a:ext cx="8568952" cy="12705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112" y="647568"/>
              <a:ext cx="3240360" cy="477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" name="Gruppo 6"/>
          <p:cNvGrpSpPr/>
          <p:nvPr/>
        </p:nvGrpSpPr>
        <p:grpSpPr>
          <a:xfrm>
            <a:off x="3950070" y="4365104"/>
            <a:ext cx="1270002" cy="1823591"/>
            <a:chOff x="6372199" y="3284984"/>
            <a:chExt cx="1270002" cy="1823591"/>
          </a:xfrm>
        </p:grpSpPr>
        <p:pic>
          <p:nvPicPr>
            <p:cNvPr id="8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72200" y="3284984"/>
              <a:ext cx="1270001" cy="182359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5" name="Rettangolo 4"/>
            <p:cNvSpPr/>
            <p:nvPr/>
          </p:nvSpPr>
          <p:spPr>
            <a:xfrm>
              <a:off x="6372199" y="4581128"/>
              <a:ext cx="1270001" cy="4770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500" b="1" dirty="0">
                  <a:solidFill>
                    <a:srgbClr val="FF0000"/>
                  </a:solidFill>
                </a:rPr>
                <a:t>ALICE 3 </a:t>
              </a:r>
            </a:p>
          </p:txBody>
        </p:sp>
      </p:grpSp>
      <p:sp>
        <p:nvSpPr>
          <p:cNvPr id="12" name="CasellaDiTesto 11"/>
          <p:cNvSpPr txBox="1"/>
          <p:nvPr/>
        </p:nvSpPr>
        <p:spPr>
          <a:xfrm>
            <a:off x="827584" y="3573016"/>
            <a:ext cx="1081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2060"/>
                </a:solidFill>
              </a:rPr>
              <a:t>focus on: </a:t>
            </a:r>
            <a:endParaRPr lang="en-US" i="1" dirty="0">
              <a:solidFill>
                <a:srgbClr val="002060"/>
              </a:solidFill>
            </a:endParaRPr>
          </a:p>
        </p:txBody>
      </p:sp>
      <p:grpSp>
        <p:nvGrpSpPr>
          <p:cNvPr id="13" name="Gruppo 12"/>
          <p:cNvGrpSpPr/>
          <p:nvPr/>
        </p:nvGrpSpPr>
        <p:grpSpPr>
          <a:xfrm>
            <a:off x="5652120" y="4581128"/>
            <a:ext cx="3260144" cy="801380"/>
            <a:chOff x="3923927" y="4293096"/>
            <a:chExt cx="3260144" cy="801380"/>
          </a:xfrm>
        </p:grpSpPr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3927" y="4293096"/>
              <a:ext cx="1967285" cy="6533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CasellaDiTesto 14"/>
            <p:cNvSpPr txBox="1"/>
            <p:nvPr/>
          </p:nvSpPr>
          <p:spPr>
            <a:xfrm>
              <a:off x="5148064" y="4725144"/>
              <a:ext cx="20360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&amp;</a:t>
              </a:r>
              <a:r>
                <a:rPr lang="en-US" dirty="0" smtClean="0"/>
                <a:t> related projects ..</a:t>
              </a:r>
              <a:endParaRPr lang="en-US" dirty="0"/>
            </a:p>
          </p:txBody>
        </p:sp>
      </p:grpSp>
      <p:pic>
        <p:nvPicPr>
          <p:cNvPr id="9" name="Picture 2" descr="Synergies between a U.S.-based Electron-Ion Collider and the European  research in Particle Physic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178112"/>
            <a:ext cx="1516540" cy="148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3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domenico.elia@ba.infn.it </a:t>
            </a: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16</a:t>
            </a:fld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107504" y="44624"/>
            <a:ext cx="8939529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002060"/>
                </a:solidFill>
              </a:rPr>
              <a:t>R&amp;D @ INFN Bari on Solid State detectors</a:t>
            </a:r>
            <a:endParaRPr lang="en-US" sz="2800" i="1" dirty="0">
              <a:solidFill>
                <a:srgbClr val="00206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11256" y="910403"/>
            <a:ext cx="8878900" cy="100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it-IT" sz="1800" i="1" dirty="0">
                <a:solidFill>
                  <a:srgbClr val="C00000"/>
                </a:solidFill>
                <a:latin typeface="+mj-lt"/>
              </a:rPr>
              <a:t>The Electron-</a:t>
            </a:r>
            <a:r>
              <a:rPr lang="it-IT" sz="1800" i="1" dirty="0" err="1">
                <a:solidFill>
                  <a:srgbClr val="C00000"/>
                </a:solidFill>
                <a:latin typeface="+mj-lt"/>
              </a:rPr>
              <a:t>Ion</a:t>
            </a:r>
            <a:r>
              <a:rPr lang="it-IT" sz="1800" i="1" dirty="0">
                <a:solidFill>
                  <a:srgbClr val="C00000"/>
                </a:solidFill>
                <a:latin typeface="+mj-lt"/>
              </a:rPr>
              <a:t> Collider (</a:t>
            </a:r>
            <a:r>
              <a:rPr lang="it-IT" sz="1800" i="1" dirty="0" smtClean="0">
                <a:solidFill>
                  <a:srgbClr val="C00000"/>
                </a:solidFill>
                <a:latin typeface="+mj-lt"/>
              </a:rPr>
              <a:t>EIC) in US:</a:t>
            </a:r>
          </a:p>
          <a:p>
            <a:pPr algn="just">
              <a:lnSpc>
                <a:spcPct val="110000"/>
              </a:lnSpc>
            </a:pPr>
            <a:r>
              <a:rPr lang="it-IT" sz="1800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a </a:t>
            </a:r>
            <a:r>
              <a:rPr lang="it-IT" sz="18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new, innovative, large-scale </a:t>
            </a:r>
            <a:r>
              <a:rPr lang="it-IT" sz="18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particle</a:t>
            </a:r>
            <a:r>
              <a:rPr lang="it-IT" sz="18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it-IT" sz="1800" dirty="0" err="1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accelerator</a:t>
            </a:r>
            <a:r>
              <a:rPr lang="it-IT" sz="1800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it-IT" sz="1800" dirty="0" err="1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facility</a:t>
            </a:r>
            <a:r>
              <a:rPr lang="it-IT" sz="1800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it-IT" sz="1800" dirty="0" err="1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planned</a:t>
            </a:r>
            <a:r>
              <a:rPr lang="it-IT" sz="1800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it-IT" sz="18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for </a:t>
            </a:r>
            <a:r>
              <a:rPr lang="it-IT" sz="18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construction</a:t>
            </a:r>
            <a:r>
              <a:rPr lang="it-IT" sz="18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it-IT" sz="1800" b="1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at</a:t>
            </a:r>
            <a:r>
              <a:rPr lang="it-IT" sz="18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it-IT" sz="1800" b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BNL </a:t>
            </a:r>
            <a:r>
              <a:rPr lang="it-IT" sz="1800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in </a:t>
            </a:r>
            <a:r>
              <a:rPr lang="it-IT" sz="18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the </a:t>
            </a:r>
            <a:r>
              <a:rPr lang="it-IT" sz="1800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2020s</a:t>
            </a:r>
            <a:endParaRPr lang="it-IT" sz="2400" dirty="0" smtClean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79512" y="2177569"/>
            <a:ext cx="60486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dirty="0" smtClean="0">
                <a:solidFill>
                  <a:srgbClr val="C00000"/>
                </a:solidFill>
              </a:rPr>
              <a:t>The </a:t>
            </a:r>
            <a:r>
              <a:rPr lang="it-IT" sz="1600" dirty="0">
                <a:solidFill>
                  <a:srgbClr val="C00000"/>
                </a:solidFill>
              </a:rPr>
              <a:t>EIC </a:t>
            </a:r>
            <a:r>
              <a:rPr lang="it-IT" sz="1600" dirty="0" err="1">
                <a:solidFill>
                  <a:srgbClr val="C00000"/>
                </a:solidFill>
              </a:rPr>
              <a:t>will</a:t>
            </a:r>
            <a:r>
              <a:rPr lang="it-IT" sz="1600" dirty="0">
                <a:solidFill>
                  <a:srgbClr val="C00000"/>
                </a:solidFill>
              </a:rPr>
              <a:t> </a:t>
            </a:r>
            <a:r>
              <a:rPr lang="it-IT" sz="1600" dirty="0" err="1">
                <a:solidFill>
                  <a:srgbClr val="C00000"/>
                </a:solidFill>
              </a:rPr>
              <a:t>study</a:t>
            </a:r>
            <a:r>
              <a:rPr lang="it-IT" sz="1600" dirty="0">
                <a:solidFill>
                  <a:srgbClr val="C00000"/>
                </a:solidFill>
              </a:rPr>
              <a:t> </a:t>
            </a:r>
            <a:r>
              <a:rPr lang="it-IT" sz="1600" dirty="0" err="1">
                <a:solidFill>
                  <a:srgbClr val="C00000"/>
                </a:solidFill>
              </a:rPr>
              <a:t>protons</a:t>
            </a:r>
            <a:r>
              <a:rPr lang="it-IT" sz="1600" dirty="0" smtClean="0">
                <a:solidFill>
                  <a:srgbClr val="C00000"/>
                </a:solidFill>
              </a:rPr>
              <a:t>, </a:t>
            </a:r>
            <a:r>
              <a:rPr lang="it-IT" sz="1600" dirty="0" err="1" smtClean="0">
                <a:solidFill>
                  <a:srgbClr val="C00000"/>
                </a:solidFill>
              </a:rPr>
              <a:t>neutrons</a:t>
            </a:r>
            <a:r>
              <a:rPr lang="it-IT" sz="1600" dirty="0" smtClean="0">
                <a:solidFill>
                  <a:srgbClr val="C00000"/>
                </a:solidFill>
              </a:rPr>
              <a:t> </a:t>
            </a:r>
            <a:r>
              <a:rPr lang="it-IT" sz="1600" dirty="0">
                <a:solidFill>
                  <a:srgbClr val="C00000"/>
                </a:solidFill>
              </a:rPr>
              <a:t>and </a:t>
            </a:r>
            <a:r>
              <a:rPr lang="it-IT" sz="1600" dirty="0" err="1">
                <a:solidFill>
                  <a:srgbClr val="C00000"/>
                </a:solidFill>
              </a:rPr>
              <a:t>atomic</a:t>
            </a:r>
            <a:r>
              <a:rPr lang="it-IT" sz="1600" dirty="0">
                <a:solidFill>
                  <a:srgbClr val="C00000"/>
                </a:solidFill>
              </a:rPr>
              <a:t> nuclei with the </a:t>
            </a:r>
            <a:r>
              <a:rPr lang="it-IT" sz="1600" dirty="0" err="1">
                <a:solidFill>
                  <a:srgbClr val="C00000"/>
                </a:solidFill>
              </a:rPr>
              <a:t>most</a:t>
            </a:r>
            <a:r>
              <a:rPr lang="it-IT" sz="1600" dirty="0">
                <a:solidFill>
                  <a:srgbClr val="C00000"/>
                </a:solidFill>
              </a:rPr>
              <a:t> </a:t>
            </a:r>
            <a:r>
              <a:rPr lang="it-IT" sz="1600" dirty="0" err="1">
                <a:solidFill>
                  <a:srgbClr val="C00000"/>
                </a:solidFill>
              </a:rPr>
              <a:t>powerful</a:t>
            </a:r>
            <a:r>
              <a:rPr lang="it-IT" sz="1600" dirty="0">
                <a:solidFill>
                  <a:srgbClr val="C00000"/>
                </a:solidFill>
              </a:rPr>
              <a:t> electron </a:t>
            </a:r>
            <a:r>
              <a:rPr lang="it-IT" sz="1600" dirty="0" err="1">
                <a:solidFill>
                  <a:srgbClr val="C00000"/>
                </a:solidFill>
              </a:rPr>
              <a:t>microscope</a:t>
            </a:r>
            <a:r>
              <a:rPr lang="it-IT" sz="1600" dirty="0">
                <a:solidFill>
                  <a:srgbClr val="C00000"/>
                </a:solidFill>
              </a:rPr>
              <a:t>, in </a:t>
            </a:r>
            <a:r>
              <a:rPr lang="it-IT" sz="1600" dirty="0" err="1" smtClean="0">
                <a:solidFill>
                  <a:srgbClr val="C00000"/>
                </a:solidFill>
              </a:rPr>
              <a:t>terms</a:t>
            </a:r>
            <a:r>
              <a:rPr lang="it-IT" sz="1600" dirty="0">
                <a:solidFill>
                  <a:srgbClr val="C00000"/>
                </a:solidFill>
              </a:rPr>
              <a:t> </a:t>
            </a:r>
            <a:r>
              <a:rPr lang="it-IT" sz="1600" dirty="0" smtClean="0">
                <a:solidFill>
                  <a:srgbClr val="C00000"/>
                </a:solidFill>
              </a:rPr>
              <a:t>of </a:t>
            </a:r>
            <a:r>
              <a:rPr lang="it-IT" sz="1600" dirty="0" err="1">
                <a:solidFill>
                  <a:srgbClr val="C00000"/>
                </a:solidFill>
              </a:rPr>
              <a:t>versatility</a:t>
            </a:r>
            <a:r>
              <a:rPr lang="it-IT" sz="1600" dirty="0">
                <a:solidFill>
                  <a:srgbClr val="C00000"/>
                </a:solidFill>
              </a:rPr>
              <a:t>, </a:t>
            </a:r>
            <a:r>
              <a:rPr lang="it-IT" sz="1600" dirty="0" err="1">
                <a:solidFill>
                  <a:srgbClr val="C00000"/>
                </a:solidFill>
              </a:rPr>
              <a:t>resolving</a:t>
            </a:r>
            <a:r>
              <a:rPr lang="it-IT" sz="1600" dirty="0">
                <a:solidFill>
                  <a:srgbClr val="C00000"/>
                </a:solidFill>
              </a:rPr>
              <a:t> </a:t>
            </a:r>
            <a:r>
              <a:rPr lang="it-IT" sz="1600" dirty="0" err="1">
                <a:solidFill>
                  <a:srgbClr val="C00000"/>
                </a:solidFill>
              </a:rPr>
              <a:t>power</a:t>
            </a:r>
            <a:r>
              <a:rPr lang="it-IT" sz="1600" dirty="0">
                <a:solidFill>
                  <a:srgbClr val="C00000"/>
                </a:solidFill>
              </a:rPr>
              <a:t> and </a:t>
            </a:r>
            <a:r>
              <a:rPr lang="it-IT" sz="1600" dirty="0" err="1">
                <a:solidFill>
                  <a:srgbClr val="C00000"/>
                </a:solidFill>
              </a:rPr>
              <a:t>intensity</a:t>
            </a:r>
            <a:r>
              <a:rPr lang="it-IT" sz="1600" dirty="0">
                <a:solidFill>
                  <a:srgbClr val="C00000"/>
                </a:solidFill>
              </a:rPr>
              <a:t>, </a:t>
            </a:r>
            <a:r>
              <a:rPr lang="it-IT" sz="1600" dirty="0" err="1">
                <a:solidFill>
                  <a:srgbClr val="C00000"/>
                </a:solidFill>
              </a:rPr>
              <a:t>ever</a:t>
            </a:r>
            <a:r>
              <a:rPr lang="it-IT" sz="1600" dirty="0">
                <a:solidFill>
                  <a:srgbClr val="C00000"/>
                </a:solidFill>
              </a:rPr>
              <a:t> </a:t>
            </a:r>
            <a:r>
              <a:rPr lang="it-IT" sz="1600" dirty="0" err="1">
                <a:solidFill>
                  <a:srgbClr val="C00000"/>
                </a:solidFill>
              </a:rPr>
              <a:t>built</a:t>
            </a:r>
            <a:r>
              <a:rPr lang="it-IT" sz="1600" dirty="0">
                <a:solidFill>
                  <a:srgbClr val="C00000"/>
                </a:solidFill>
              </a:rPr>
              <a:t>. </a:t>
            </a:r>
            <a:endParaRPr lang="it-IT" sz="1600" dirty="0" smtClean="0">
              <a:solidFill>
                <a:srgbClr val="C00000"/>
              </a:solidFill>
            </a:endParaRPr>
          </a:p>
          <a:p>
            <a:pPr algn="just"/>
            <a:r>
              <a:rPr lang="it-IT" sz="1600" dirty="0" smtClean="0">
                <a:solidFill>
                  <a:schemeClr val="tx2">
                    <a:lumMod val="50000"/>
                  </a:schemeClr>
                </a:solidFill>
              </a:rPr>
              <a:t>The </a:t>
            </a:r>
            <a:r>
              <a:rPr lang="it-IT" sz="1600" dirty="0" err="1">
                <a:solidFill>
                  <a:schemeClr val="tx2">
                    <a:lumMod val="50000"/>
                  </a:schemeClr>
                </a:solidFill>
              </a:rPr>
              <a:t>resolution</a:t>
            </a:r>
            <a:r>
              <a:rPr lang="it-IT" sz="1600" dirty="0">
                <a:solidFill>
                  <a:schemeClr val="tx2">
                    <a:lumMod val="50000"/>
                  </a:schemeClr>
                </a:solidFill>
              </a:rPr>
              <a:t> and </a:t>
            </a:r>
            <a:r>
              <a:rPr lang="it-IT" sz="1600" dirty="0" err="1" smtClean="0">
                <a:solidFill>
                  <a:schemeClr val="tx2">
                    <a:lumMod val="50000"/>
                  </a:schemeClr>
                </a:solidFill>
              </a:rPr>
              <a:t>intensity</a:t>
            </a:r>
            <a:r>
              <a:rPr lang="it-IT" sz="16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1600" dirty="0" err="1" smtClean="0">
                <a:solidFill>
                  <a:schemeClr val="tx2">
                    <a:lumMod val="50000"/>
                  </a:schemeClr>
                </a:solidFill>
              </a:rPr>
              <a:t>is</a:t>
            </a:r>
            <a:r>
              <a:rPr lang="it-IT" sz="1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1600" dirty="0" err="1">
                <a:solidFill>
                  <a:schemeClr val="tx2">
                    <a:lumMod val="50000"/>
                  </a:schemeClr>
                </a:solidFill>
              </a:rPr>
              <a:t>achieved</a:t>
            </a:r>
            <a:r>
              <a:rPr lang="it-IT" sz="1600" dirty="0">
                <a:solidFill>
                  <a:schemeClr val="tx2">
                    <a:lumMod val="50000"/>
                  </a:schemeClr>
                </a:solidFill>
              </a:rPr>
              <a:t> by </a:t>
            </a:r>
            <a:r>
              <a:rPr lang="it-IT" sz="1600" dirty="0" err="1">
                <a:solidFill>
                  <a:schemeClr val="tx2">
                    <a:lumMod val="50000"/>
                  </a:schemeClr>
                </a:solidFill>
              </a:rPr>
              <a:t>colliding</a:t>
            </a:r>
            <a:r>
              <a:rPr lang="it-IT" sz="1600" dirty="0">
                <a:solidFill>
                  <a:schemeClr val="tx2">
                    <a:lumMod val="50000"/>
                  </a:schemeClr>
                </a:solidFill>
              </a:rPr>
              <a:t> high-</a:t>
            </a:r>
            <a:r>
              <a:rPr lang="it-IT" sz="1600" dirty="0" err="1">
                <a:solidFill>
                  <a:schemeClr val="tx2">
                    <a:lumMod val="50000"/>
                  </a:schemeClr>
                </a:solidFill>
              </a:rPr>
              <a:t>energy</a:t>
            </a:r>
            <a:r>
              <a:rPr lang="it-IT" sz="16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1600" dirty="0" err="1">
                <a:solidFill>
                  <a:schemeClr val="tx2">
                    <a:lumMod val="50000"/>
                  </a:schemeClr>
                </a:solidFill>
              </a:rPr>
              <a:t>electrons</a:t>
            </a:r>
            <a:r>
              <a:rPr lang="it-IT" sz="1600" dirty="0">
                <a:solidFill>
                  <a:schemeClr val="tx2">
                    <a:lumMod val="50000"/>
                  </a:schemeClr>
                </a:solidFill>
              </a:rPr>
              <a:t> with high-</a:t>
            </a:r>
            <a:r>
              <a:rPr lang="it-IT" sz="1600" dirty="0" err="1">
                <a:solidFill>
                  <a:schemeClr val="tx2">
                    <a:lumMod val="50000"/>
                  </a:schemeClr>
                </a:solidFill>
              </a:rPr>
              <a:t>energy</a:t>
            </a:r>
            <a:r>
              <a:rPr lang="it-IT" sz="16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1600" dirty="0" err="1">
                <a:solidFill>
                  <a:schemeClr val="tx2">
                    <a:lumMod val="50000"/>
                  </a:schemeClr>
                </a:solidFill>
              </a:rPr>
              <a:t>protons</a:t>
            </a:r>
            <a:r>
              <a:rPr lang="it-IT" sz="1600" dirty="0">
                <a:solidFill>
                  <a:schemeClr val="tx2">
                    <a:lumMod val="50000"/>
                  </a:schemeClr>
                </a:solidFill>
              </a:rPr>
              <a:t> or (</a:t>
            </a:r>
            <a:r>
              <a:rPr lang="it-IT" sz="1600" dirty="0" smtClean="0">
                <a:solidFill>
                  <a:schemeClr val="tx2">
                    <a:lumMod val="50000"/>
                  </a:schemeClr>
                </a:solidFill>
              </a:rPr>
              <a:t>a </a:t>
            </a:r>
            <a:r>
              <a:rPr lang="it-IT" sz="1600" dirty="0" err="1" smtClean="0">
                <a:solidFill>
                  <a:schemeClr val="tx2">
                    <a:lumMod val="50000"/>
                  </a:schemeClr>
                </a:solidFill>
              </a:rPr>
              <a:t>range</a:t>
            </a:r>
            <a:r>
              <a:rPr lang="it-IT" sz="1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1600" dirty="0">
                <a:solidFill>
                  <a:schemeClr val="tx2">
                    <a:lumMod val="50000"/>
                  </a:schemeClr>
                </a:solidFill>
              </a:rPr>
              <a:t>of </a:t>
            </a:r>
            <a:r>
              <a:rPr lang="it-IT" sz="1600" dirty="0" err="1">
                <a:solidFill>
                  <a:schemeClr val="tx2">
                    <a:lumMod val="50000"/>
                  </a:schemeClr>
                </a:solidFill>
              </a:rPr>
              <a:t>different</a:t>
            </a:r>
            <a:r>
              <a:rPr lang="it-IT" sz="1600" dirty="0">
                <a:solidFill>
                  <a:schemeClr val="tx2">
                    <a:lumMod val="50000"/>
                  </a:schemeClr>
                </a:solidFill>
              </a:rPr>
              <a:t>) </a:t>
            </a:r>
            <a:r>
              <a:rPr lang="it-IT" sz="1600" dirty="0" err="1">
                <a:solidFill>
                  <a:schemeClr val="tx2">
                    <a:lumMod val="50000"/>
                  </a:schemeClr>
                </a:solidFill>
              </a:rPr>
              <a:t>ion</a:t>
            </a:r>
            <a:r>
              <a:rPr lang="it-IT" sz="16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1600" dirty="0" err="1" smtClean="0">
                <a:solidFill>
                  <a:schemeClr val="tx2">
                    <a:lumMod val="50000"/>
                  </a:schemeClr>
                </a:solidFill>
              </a:rPr>
              <a:t>beams</a:t>
            </a:r>
            <a:endParaRPr lang="it-IT" sz="1600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xmlns="" id="{0489A88F-6B2A-B348-9BC3-C54EDC4145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6827" y="2276872"/>
            <a:ext cx="2681677" cy="324036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F4B6F6CC-FCDC-4E92-8539-5242A7286E37}"/>
              </a:ext>
            </a:extLst>
          </p:cNvPr>
          <p:cNvSpPr txBox="1">
            <a:spLocks/>
          </p:cNvSpPr>
          <p:nvPr/>
        </p:nvSpPr>
        <p:spPr>
          <a:xfrm>
            <a:off x="899592" y="3831032"/>
            <a:ext cx="4518650" cy="1686200"/>
          </a:xfrm>
          <a:prstGeom prst="rect">
            <a:avLst/>
          </a:prstGeom>
          <a:ln w="25400">
            <a:solidFill>
              <a:srgbClr val="FF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Center of Mass Energies    	20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GeV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 – 140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GeV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</a:endParaRPr>
          </a:p>
          <a:p>
            <a:pPr lvl="0">
              <a:lnSpc>
                <a:spcPct val="70000"/>
              </a:lnSpc>
              <a:buClrTx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Maximum Luminosity		</a:t>
            </a:r>
            <a:r>
              <a:rPr lang="en-US" sz="1400" dirty="0" smtClean="0">
                <a:solidFill>
                  <a:srgbClr val="C00000"/>
                </a:solidFill>
                <a:latin typeface="+mj-lt"/>
              </a:rPr>
              <a:t>10</a:t>
            </a:r>
            <a:r>
              <a:rPr lang="en-US" sz="1400" baseline="30000" dirty="0" smtClean="0">
                <a:solidFill>
                  <a:srgbClr val="C00000"/>
                </a:solidFill>
                <a:latin typeface="+mj-lt"/>
              </a:rPr>
              <a:t>33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-10</a:t>
            </a:r>
            <a:r>
              <a:rPr kumimoji="0" lang="en-US" sz="1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34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cm</a:t>
            </a:r>
            <a:r>
              <a:rPr kumimoji="0" lang="en-US" sz="1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-2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s</a:t>
            </a:r>
            <a:r>
              <a:rPr kumimoji="0" lang="en-US" sz="1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-1</a:t>
            </a:r>
          </a:p>
          <a:p>
            <a:pPr marL="228600" marR="0" lvl="0" indent="-228600" algn="l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Hadron Beam Polarization	70%</a:t>
            </a:r>
          </a:p>
          <a:p>
            <a:pPr marL="228600" marR="0" lvl="0" indent="-228600" algn="l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Electron Beam Polarization	70%</a:t>
            </a:r>
          </a:p>
          <a:p>
            <a:pPr marL="228600" marR="0" lvl="0" indent="-228600" algn="l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Ion Species Range		p to Uranium</a:t>
            </a:r>
          </a:p>
          <a:p>
            <a:pPr marL="228600" marR="0" lvl="0" indent="-228600" algn="l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Number of interaction regions	up to two</a:t>
            </a:r>
          </a:p>
        </p:txBody>
      </p:sp>
      <p:pic>
        <p:nvPicPr>
          <p:cNvPr id="11" name="Picture 2" descr="Synergies between a U.S.-based Electron-Ion Collider and the European  research in Particle Physic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671" y="188640"/>
            <a:ext cx="1030817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772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17</a:t>
            </a:fld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107504" y="44624"/>
            <a:ext cx="8939529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002060"/>
                </a:solidFill>
              </a:rPr>
              <a:t>R&amp;D @ INFN Bari on Solid State detectors</a:t>
            </a:r>
            <a:endParaRPr lang="en-US" sz="2800" i="1" dirty="0">
              <a:solidFill>
                <a:srgbClr val="002060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107504" y="1901150"/>
            <a:ext cx="89395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it-IT" sz="1600" dirty="0" err="1" smtClean="0">
                <a:solidFill>
                  <a:schemeClr val="tx2">
                    <a:lumMod val="50000"/>
                  </a:schemeClr>
                </a:solidFill>
              </a:rPr>
              <a:t>July</a:t>
            </a:r>
            <a:r>
              <a:rPr lang="it-IT" sz="1600" dirty="0" smtClean="0">
                <a:solidFill>
                  <a:schemeClr val="tx2">
                    <a:lumMod val="50000"/>
                  </a:schemeClr>
                </a:solidFill>
              </a:rPr>
              <a:t> 2018: </a:t>
            </a:r>
            <a:r>
              <a:rPr lang="it-IT" sz="1600" dirty="0" err="1" smtClean="0">
                <a:solidFill>
                  <a:schemeClr val="tx2">
                    <a:lumMod val="50000"/>
                  </a:schemeClr>
                </a:solidFill>
              </a:rPr>
              <a:t>endorsement</a:t>
            </a:r>
            <a:r>
              <a:rPr lang="it-IT" sz="1600" dirty="0" smtClean="0">
                <a:solidFill>
                  <a:schemeClr val="tx2">
                    <a:lumMod val="50000"/>
                  </a:schemeClr>
                </a:solidFill>
              </a:rPr>
              <a:t> by US NAS (National Academy of Science)</a:t>
            </a:r>
          </a:p>
          <a:p>
            <a:pPr marL="285750" indent="-285750" algn="just">
              <a:buFont typeface="Arial"/>
              <a:buChar char="•"/>
            </a:pPr>
            <a:r>
              <a:rPr lang="it-IT" sz="1600" dirty="0" err="1" smtClean="0">
                <a:solidFill>
                  <a:srgbClr val="FF0000"/>
                </a:solidFill>
              </a:rPr>
              <a:t>January</a:t>
            </a:r>
            <a:r>
              <a:rPr lang="it-IT" sz="1600" dirty="0" smtClean="0">
                <a:solidFill>
                  <a:srgbClr val="FF0000"/>
                </a:solidFill>
              </a:rPr>
              <a:t> 2020: CD0 </a:t>
            </a:r>
            <a:r>
              <a:rPr lang="it-IT" sz="1600" dirty="0" smtClean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it-IT" sz="1600" dirty="0" err="1" smtClean="0">
                <a:solidFill>
                  <a:schemeClr val="tx2">
                    <a:lumMod val="50000"/>
                  </a:schemeClr>
                </a:solidFill>
              </a:rPr>
              <a:t>mission</a:t>
            </a:r>
            <a:r>
              <a:rPr lang="it-IT" sz="1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1600" dirty="0" err="1" smtClean="0">
                <a:solidFill>
                  <a:schemeClr val="tx2">
                    <a:lumMod val="50000"/>
                  </a:schemeClr>
                </a:solidFill>
              </a:rPr>
              <a:t>need</a:t>
            </a:r>
            <a:r>
              <a:rPr lang="it-IT" sz="1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1600" dirty="0" err="1" smtClean="0">
                <a:solidFill>
                  <a:schemeClr val="tx2">
                    <a:lumMod val="50000"/>
                  </a:schemeClr>
                </a:solidFill>
              </a:rPr>
              <a:t>approval</a:t>
            </a:r>
            <a:r>
              <a:rPr lang="it-IT" sz="1600" dirty="0" smtClean="0">
                <a:solidFill>
                  <a:schemeClr val="tx2">
                    <a:lumMod val="50000"/>
                  </a:schemeClr>
                </a:solidFill>
              </a:rPr>
              <a:t>) and site </a:t>
            </a:r>
            <a:r>
              <a:rPr lang="it-IT" sz="1600" dirty="0" err="1" smtClean="0">
                <a:solidFill>
                  <a:schemeClr val="tx2">
                    <a:lumMod val="50000"/>
                  </a:schemeClr>
                </a:solidFill>
              </a:rPr>
              <a:t>selection</a:t>
            </a:r>
            <a:r>
              <a:rPr lang="it-IT" sz="1600" dirty="0" smtClean="0">
                <a:solidFill>
                  <a:schemeClr val="tx2">
                    <a:lumMod val="50000"/>
                  </a:schemeClr>
                </a:solidFill>
              </a:rPr>
              <a:t> (BNL)</a:t>
            </a:r>
          </a:p>
          <a:p>
            <a:pPr marL="285750" indent="-285750" algn="just">
              <a:buFont typeface="Arial"/>
              <a:buChar char="•"/>
            </a:pPr>
            <a:r>
              <a:rPr lang="it-IT" sz="1600" dirty="0" err="1" smtClean="0">
                <a:solidFill>
                  <a:schemeClr val="tx2">
                    <a:lumMod val="50000"/>
                  </a:schemeClr>
                </a:solidFill>
              </a:rPr>
              <a:t>February</a:t>
            </a:r>
            <a:r>
              <a:rPr lang="it-IT" sz="1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1600" dirty="0">
                <a:solidFill>
                  <a:schemeClr val="tx2">
                    <a:lumMod val="50000"/>
                  </a:schemeClr>
                </a:solidFill>
              </a:rPr>
              <a:t>2021: EIC </a:t>
            </a:r>
            <a:r>
              <a:rPr lang="it-IT" sz="1600" dirty="0" smtClean="0">
                <a:solidFill>
                  <a:schemeClr val="tx2">
                    <a:lumMod val="50000"/>
                  </a:schemeClr>
                </a:solidFill>
              </a:rPr>
              <a:t>CDR: </a:t>
            </a:r>
            <a:r>
              <a:rPr lang="it-IT" sz="1600" dirty="0">
                <a:solidFill>
                  <a:schemeClr val="tx2">
                    <a:lumMod val="50000"/>
                  </a:schemeClr>
                </a:solidFill>
                <a:hlinkClick r:id="rId2"/>
              </a:rPr>
              <a:t>https://doi.org/10.2172/</a:t>
            </a:r>
            <a:r>
              <a:rPr lang="it-IT" sz="1600" dirty="0" smtClean="0">
                <a:solidFill>
                  <a:schemeClr val="tx2">
                    <a:lumMod val="50000"/>
                  </a:schemeClr>
                </a:solidFill>
                <a:hlinkClick r:id="rId2"/>
              </a:rPr>
              <a:t>1765663</a:t>
            </a:r>
            <a:endParaRPr lang="it-IT" sz="16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285750" indent="-285750" algn="just">
              <a:buFont typeface="Arial"/>
              <a:buChar char="•"/>
            </a:pPr>
            <a:r>
              <a:rPr lang="it-IT" sz="1600" dirty="0" smtClean="0">
                <a:solidFill>
                  <a:srgbClr val="FF0000"/>
                </a:solidFill>
              </a:rPr>
              <a:t>March </a:t>
            </a:r>
            <a:r>
              <a:rPr lang="it-IT" sz="1600" dirty="0">
                <a:solidFill>
                  <a:srgbClr val="FF0000"/>
                </a:solidFill>
              </a:rPr>
              <a:t>2021 Yellow Report </a:t>
            </a:r>
            <a:r>
              <a:rPr lang="it-IT" sz="1600" dirty="0" err="1">
                <a:solidFill>
                  <a:srgbClr val="FF0000"/>
                </a:solidFill>
              </a:rPr>
              <a:t>released</a:t>
            </a:r>
            <a:r>
              <a:rPr lang="it-IT" sz="1600" dirty="0">
                <a:solidFill>
                  <a:schemeClr val="tx2">
                    <a:lumMod val="50000"/>
                  </a:schemeClr>
                </a:solidFill>
              </a:rPr>
              <a:t>: </a:t>
            </a:r>
            <a:r>
              <a:rPr lang="it-IT" sz="1600" dirty="0">
                <a:solidFill>
                  <a:schemeClr val="tx2">
                    <a:lumMod val="50000"/>
                  </a:schemeClr>
                </a:solidFill>
                <a:hlinkClick r:id="rId3"/>
              </a:rPr>
              <a:t>https://arxiv.org/abs/</a:t>
            </a:r>
            <a:r>
              <a:rPr lang="it-IT" sz="1600" dirty="0" smtClean="0">
                <a:solidFill>
                  <a:schemeClr val="tx2">
                    <a:lumMod val="50000"/>
                  </a:schemeClr>
                </a:solidFill>
                <a:hlinkClick r:id="rId3"/>
              </a:rPr>
              <a:t>2103.05419</a:t>
            </a:r>
            <a:endParaRPr lang="it-IT" sz="16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285750" indent="-285750" algn="just">
              <a:buFont typeface="Arial"/>
              <a:buChar char="•"/>
            </a:pPr>
            <a:r>
              <a:rPr lang="it-IT" sz="1600" dirty="0" smtClean="0">
                <a:solidFill>
                  <a:schemeClr val="tx2">
                    <a:lumMod val="50000"/>
                  </a:schemeClr>
                </a:solidFill>
              </a:rPr>
              <a:t>March </a:t>
            </a:r>
            <a:r>
              <a:rPr lang="it-IT" sz="1600" dirty="0">
                <a:solidFill>
                  <a:schemeClr val="tx2">
                    <a:lumMod val="50000"/>
                  </a:schemeClr>
                </a:solidFill>
              </a:rPr>
              <a:t>2021: Call for detector </a:t>
            </a:r>
            <a:r>
              <a:rPr lang="it-IT" sz="1600" dirty="0" err="1">
                <a:solidFill>
                  <a:schemeClr val="tx2">
                    <a:lumMod val="50000"/>
                  </a:schemeClr>
                </a:solidFill>
              </a:rPr>
              <a:t>proposals</a:t>
            </a:r>
            <a:r>
              <a:rPr lang="it-IT" sz="1600" dirty="0">
                <a:solidFill>
                  <a:schemeClr val="tx2">
                    <a:lumMod val="50000"/>
                  </a:schemeClr>
                </a:solidFill>
              </a:rPr>
              <a:t>: </a:t>
            </a:r>
            <a:r>
              <a:rPr lang="it-IT" sz="1600" dirty="0">
                <a:solidFill>
                  <a:schemeClr val="tx2">
                    <a:lumMod val="50000"/>
                  </a:schemeClr>
                </a:solidFill>
                <a:hlinkClick r:id="rId4"/>
              </a:rPr>
              <a:t>https://www.bnl.gov/eic/</a:t>
            </a:r>
            <a:r>
              <a:rPr lang="it-IT" sz="1600" dirty="0" smtClean="0">
                <a:solidFill>
                  <a:schemeClr val="tx2">
                    <a:lumMod val="50000"/>
                  </a:schemeClr>
                </a:solidFill>
                <a:hlinkClick r:id="rId4"/>
              </a:rPr>
              <a:t>CFC.php</a:t>
            </a:r>
            <a:endParaRPr lang="it-IT" sz="16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285750" indent="-285750" algn="just">
              <a:buFont typeface="Arial"/>
              <a:buChar char="•"/>
            </a:pPr>
            <a:r>
              <a:rPr lang="it-IT" sz="1600" dirty="0" err="1">
                <a:solidFill>
                  <a:srgbClr val="FF0000"/>
                </a:solidFill>
              </a:rPr>
              <a:t>June</a:t>
            </a:r>
            <a:r>
              <a:rPr lang="it-IT" sz="1600" dirty="0">
                <a:solidFill>
                  <a:srgbClr val="FF0000"/>
                </a:solidFill>
              </a:rPr>
              <a:t> 2021: CD-1 </a:t>
            </a:r>
            <a:r>
              <a:rPr lang="it-IT" sz="1600" dirty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it-IT" sz="1600" dirty="0" err="1" smtClean="0">
                <a:solidFill>
                  <a:schemeClr val="tx2">
                    <a:lumMod val="50000"/>
                  </a:schemeClr>
                </a:solidFill>
              </a:rPr>
              <a:t>completion</a:t>
            </a:r>
            <a:r>
              <a:rPr lang="it-IT" sz="1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1600" dirty="0">
                <a:solidFill>
                  <a:schemeClr val="tx2">
                    <a:lumMod val="50000"/>
                  </a:schemeClr>
                </a:solidFill>
              </a:rPr>
              <a:t>of </a:t>
            </a:r>
            <a:r>
              <a:rPr lang="it-IT" sz="1600" dirty="0" smtClean="0">
                <a:solidFill>
                  <a:schemeClr val="tx2">
                    <a:lumMod val="50000"/>
                  </a:schemeClr>
                </a:solidFill>
              </a:rPr>
              <a:t>Definition </a:t>
            </a:r>
            <a:r>
              <a:rPr lang="it-IT" sz="1600" dirty="0" err="1">
                <a:solidFill>
                  <a:schemeClr val="tx2">
                    <a:lumMod val="50000"/>
                  </a:schemeClr>
                </a:solidFill>
              </a:rPr>
              <a:t>Phase</a:t>
            </a:r>
            <a:r>
              <a:rPr lang="it-IT" sz="1600" dirty="0">
                <a:solidFill>
                  <a:schemeClr val="tx2">
                    <a:lumMod val="50000"/>
                  </a:schemeClr>
                </a:solidFill>
              </a:rPr>
              <a:t> and the </a:t>
            </a:r>
            <a:r>
              <a:rPr lang="it-IT" sz="1600" dirty="0" err="1">
                <a:solidFill>
                  <a:schemeClr val="tx2">
                    <a:lumMod val="50000"/>
                  </a:schemeClr>
                </a:solidFill>
              </a:rPr>
              <a:t>conceptual</a:t>
            </a:r>
            <a:r>
              <a:rPr lang="it-IT" sz="16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1600" dirty="0" smtClean="0">
                <a:solidFill>
                  <a:schemeClr val="tx2">
                    <a:lumMod val="50000"/>
                  </a:schemeClr>
                </a:solidFill>
              </a:rPr>
              <a:t>design)</a:t>
            </a:r>
          </a:p>
          <a:p>
            <a:pPr marL="285750" indent="-285750" algn="just">
              <a:buFont typeface="Arial"/>
              <a:buChar char="•"/>
            </a:pPr>
            <a:r>
              <a:rPr lang="it-IT" sz="1600" b="1" dirty="0" err="1">
                <a:solidFill>
                  <a:srgbClr val="FF0000"/>
                </a:solidFill>
              </a:rPr>
              <a:t>December</a:t>
            </a:r>
            <a:r>
              <a:rPr lang="it-IT" sz="1600" b="1" dirty="0">
                <a:solidFill>
                  <a:srgbClr val="FF0000"/>
                </a:solidFill>
              </a:rPr>
              <a:t> 2021: </a:t>
            </a:r>
            <a:r>
              <a:rPr lang="it-IT" sz="1600" b="1" dirty="0" err="1" smtClean="0">
                <a:solidFill>
                  <a:srgbClr val="FF0000"/>
                </a:solidFill>
              </a:rPr>
              <a:t>proposals</a:t>
            </a:r>
            <a:r>
              <a:rPr lang="it-IT" sz="1600" b="1" dirty="0" smtClean="0">
                <a:solidFill>
                  <a:srgbClr val="FF0000"/>
                </a:solidFill>
              </a:rPr>
              <a:t> </a:t>
            </a:r>
            <a:r>
              <a:rPr lang="it-IT" sz="1600" b="1" dirty="0" err="1">
                <a:solidFill>
                  <a:srgbClr val="FF0000"/>
                </a:solidFill>
              </a:rPr>
              <a:t>sent</a:t>
            </a:r>
            <a:r>
              <a:rPr lang="it-IT" sz="1600" b="1" dirty="0">
                <a:solidFill>
                  <a:srgbClr val="FF0000"/>
                </a:solidFill>
              </a:rPr>
              <a:t> to </a:t>
            </a:r>
            <a:r>
              <a:rPr lang="it-IT" sz="1600" b="1" dirty="0" err="1">
                <a:solidFill>
                  <a:srgbClr val="FF0000"/>
                </a:solidFill>
              </a:rPr>
              <a:t>DoE</a:t>
            </a:r>
            <a:r>
              <a:rPr lang="it-IT" sz="1600" b="1" dirty="0">
                <a:solidFill>
                  <a:srgbClr val="FF0000"/>
                </a:solidFill>
              </a:rPr>
              <a:t> </a:t>
            </a:r>
            <a:r>
              <a:rPr lang="it-IT" sz="1600" b="1" dirty="0">
                <a:solidFill>
                  <a:schemeClr val="tx2">
                    <a:lumMod val="50000"/>
                  </a:schemeClr>
                </a:solidFill>
              </a:rPr>
              <a:t>(ATHENA, ECCE, CORE</a:t>
            </a:r>
            <a:r>
              <a:rPr lang="it-IT" sz="1600" b="1" dirty="0" smtClean="0">
                <a:solidFill>
                  <a:schemeClr val="tx2">
                    <a:lumMod val="50000"/>
                  </a:schemeClr>
                </a:solidFill>
              </a:rPr>
              <a:t>): feedback </a:t>
            </a:r>
            <a:r>
              <a:rPr lang="it-IT" sz="1600" b="1" dirty="0" err="1" smtClean="0">
                <a:solidFill>
                  <a:schemeClr val="tx2">
                    <a:lumMod val="50000"/>
                  </a:schemeClr>
                </a:solidFill>
              </a:rPr>
              <a:t>expected</a:t>
            </a:r>
            <a:r>
              <a:rPr lang="it-IT" sz="1600" b="1" dirty="0" smtClean="0">
                <a:solidFill>
                  <a:schemeClr val="tx2">
                    <a:lumMod val="50000"/>
                  </a:schemeClr>
                </a:solidFill>
              </a:rPr>
              <a:t> in March 2022</a:t>
            </a:r>
          </a:p>
        </p:txBody>
      </p:sp>
      <p:grpSp>
        <p:nvGrpSpPr>
          <p:cNvPr id="29" name="Gruppo 28"/>
          <p:cNvGrpSpPr/>
          <p:nvPr/>
        </p:nvGrpSpPr>
        <p:grpSpPr>
          <a:xfrm>
            <a:off x="3607807" y="4005116"/>
            <a:ext cx="2404353" cy="1450488"/>
            <a:chOff x="3862546" y="5089232"/>
            <a:chExt cx="2404353" cy="1450488"/>
          </a:xfrm>
        </p:grpSpPr>
        <p:pic>
          <p:nvPicPr>
            <p:cNvPr id="17" name="Immagine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62546" y="5089232"/>
              <a:ext cx="1883847" cy="1450488"/>
            </a:xfrm>
            <a:prstGeom prst="rect">
              <a:avLst/>
            </a:prstGeom>
          </p:spPr>
        </p:pic>
        <p:pic>
          <p:nvPicPr>
            <p:cNvPr id="21" name="Immagine 2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53715" y="5123560"/>
              <a:ext cx="1013184" cy="299072"/>
            </a:xfrm>
            <a:prstGeom prst="rect">
              <a:avLst/>
            </a:prstGeom>
          </p:spPr>
        </p:pic>
      </p:grpSp>
      <p:grpSp>
        <p:nvGrpSpPr>
          <p:cNvPr id="28" name="Gruppo 27"/>
          <p:cNvGrpSpPr/>
          <p:nvPr/>
        </p:nvGrpSpPr>
        <p:grpSpPr>
          <a:xfrm>
            <a:off x="6172967" y="4005116"/>
            <a:ext cx="2791521" cy="1332341"/>
            <a:chOff x="6057091" y="5183271"/>
            <a:chExt cx="2791521" cy="1332341"/>
          </a:xfrm>
        </p:grpSpPr>
        <p:pic>
          <p:nvPicPr>
            <p:cNvPr id="18" name="Immagine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47066" y="5183271"/>
              <a:ext cx="2201546" cy="1293998"/>
            </a:xfrm>
            <a:prstGeom prst="rect">
              <a:avLst/>
            </a:prstGeom>
          </p:spPr>
        </p:pic>
        <p:pic>
          <p:nvPicPr>
            <p:cNvPr id="22" name="Immagine 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57091" y="5988062"/>
              <a:ext cx="935202" cy="527550"/>
            </a:xfrm>
            <a:prstGeom prst="rect">
              <a:avLst/>
            </a:prstGeom>
          </p:spPr>
        </p:pic>
      </p:grpSp>
      <p:sp>
        <p:nvSpPr>
          <p:cNvPr id="5" name="Rettangolo 4"/>
          <p:cNvSpPr/>
          <p:nvPr/>
        </p:nvSpPr>
        <p:spPr>
          <a:xfrm>
            <a:off x="118964" y="1547500"/>
            <a:ext cx="71893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C00000"/>
                </a:solidFill>
              </a:rPr>
              <a:t>Main steps in the recent EIC path</a:t>
            </a:r>
          </a:p>
        </p:txBody>
      </p:sp>
      <p:grpSp>
        <p:nvGrpSpPr>
          <p:cNvPr id="30" name="Gruppo 29"/>
          <p:cNvGrpSpPr/>
          <p:nvPr/>
        </p:nvGrpSpPr>
        <p:grpSpPr>
          <a:xfrm>
            <a:off x="107504" y="3966155"/>
            <a:ext cx="3144070" cy="1592947"/>
            <a:chOff x="211295" y="3537823"/>
            <a:chExt cx="3144070" cy="1592947"/>
          </a:xfrm>
        </p:grpSpPr>
        <p:grpSp>
          <p:nvGrpSpPr>
            <p:cNvPr id="24" name="Gruppo 23"/>
            <p:cNvGrpSpPr/>
            <p:nvPr/>
          </p:nvGrpSpPr>
          <p:grpSpPr>
            <a:xfrm>
              <a:off x="211295" y="3537823"/>
              <a:ext cx="2904426" cy="1475353"/>
              <a:chOff x="239435" y="5085184"/>
              <a:chExt cx="2904426" cy="1475353"/>
            </a:xfrm>
          </p:grpSpPr>
          <p:pic>
            <p:nvPicPr>
              <p:cNvPr id="16" name="Immagine 15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31149" y="5085184"/>
                <a:ext cx="1702930" cy="1464943"/>
              </a:xfrm>
              <a:prstGeom prst="rect">
                <a:avLst/>
              </a:prstGeom>
            </p:spPr>
          </p:pic>
          <p:pic>
            <p:nvPicPr>
              <p:cNvPr id="19" name="Immagine 18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313865" y="5342726"/>
                <a:ext cx="643117" cy="748423"/>
              </a:xfrm>
              <a:prstGeom prst="rect">
                <a:avLst/>
              </a:prstGeom>
            </p:spPr>
          </p:pic>
          <p:sp>
            <p:nvSpPr>
              <p:cNvPr id="20" name="Rettangolo arrotondato 19"/>
              <p:cNvSpPr/>
              <p:nvPr/>
            </p:nvSpPr>
            <p:spPr>
              <a:xfrm>
                <a:off x="239435" y="5124145"/>
                <a:ext cx="2904426" cy="1436392"/>
              </a:xfrm>
              <a:prstGeom prst="roundRect">
                <a:avLst/>
              </a:prstGeom>
              <a:noFill/>
              <a:ln w="2540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lnSpc>
                    <a:spcPct val="110000"/>
                  </a:lnSpc>
                </a:pPr>
                <a:endParaRPr lang="it-IT" b="1" dirty="0">
                  <a:solidFill>
                    <a:srgbClr val="000000"/>
                  </a:solidFill>
                  <a:ea typeface="Arial"/>
                  <a:cs typeface="Arial"/>
                </a:endParaRPr>
              </a:p>
            </p:txBody>
          </p:sp>
        </p:grpSp>
        <p:sp>
          <p:nvSpPr>
            <p:cNvPr id="23" name="CasellaDiTesto 22"/>
            <p:cNvSpPr txBox="1"/>
            <p:nvPr/>
          </p:nvSpPr>
          <p:spPr>
            <a:xfrm>
              <a:off x="1979712" y="4869160"/>
              <a:ext cx="1375653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1100" b="1" dirty="0" smtClean="0">
                  <a:solidFill>
                    <a:srgbClr val="FF0000"/>
                  </a:solidFill>
                </a:rPr>
                <a:t>INFN </a:t>
              </a:r>
              <a:r>
                <a:rPr lang="it-IT" sz="1100" b="1" dirty="0" err="1" smtClean="0">
                  <a:solidFill>
                    <a:srgbClr val="FF0000"/>
                  </a:solidFill>
                </a:rPr>
                <a:t>contribution</a:t>
              </a:r>
              <a:endParaRPr lang="it-IT" sz="11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7" name="Rettangolo 26"/>
          <p:cNvSpPr/>
          <p:nvPr/>
        </p:nvSpPr>
        <p:spPr>
          <a:xfrm>
            <a:off x="179512" y="5910371"/>
            <a:ext cx="88075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it-IT" sz="1600" b="1" dirty="0">
                <a:solidFill>
                  <a:srgbClr val="FF0000"/>
                </a:solidFill>
              </a:rPr>
              <a:t>ATHENA </a:t>
            </a:r>
            <a:r>
              <a:rPr lang="it-IT" sz="1600" b="1" dirty="0" err="1">
                <a:solidFill>
                  <a:srgbClr val="FF0000"/>
                </a:solidFill>
              </a:rPr>
              <a:t>is</a:t>
            </a:r>
            <a:r>
              <a:rPr lang="it-IT" sz="1600" b="1" dirty="0">
                <a:solidFill>
                  <a:srgbClr val="FF0000"/>
                </a:solidFill>
              </a:rPr>
              <a:t> general </a:t>
            </a:r>
            <a:r>
              <a:rPr lang="it-IT" sz="1600" b="1" dirty="0" err="1">
                <a:solidFill>
                  <a:srgbClr val="FF0000"/>
                </a:solidFill>
              </a:rPr>
              <a:t>purpose</a:t>
            </a:r>
            <a:r>
              <a:rPr lang="it-IT" sz="1600" b="1" dirty="0">
                <a:solidFill>
                  <a:srgbClr val="FF0000"/>
                </a:solidFill>
              </a:rPr>
              <a:t> for IP6 with new 3T </a:t>
            </a:r>
            <a:r>
              <a:rPr lang="it-IT" sz="1600" b="1" dirty="0" err="1">
                <a:solidFill>
                  <a:srgbClr val="FF0000"/>
                </a:solidFill>
              </a:rPr>
              <a:t>solenoidal</a:t>
            </a:r>
            <a:r>
              <a:rPr lang="it-IT" sz="1600" b="1" dirty="0">
                <a:solidFill>
                  <a:srgbClr val="FF0000"/>
                </a:solidFill>
              </a:rPr>
              <a:t> </a:t>
            </a:r>
            <a:r>
              <a:rPr lang="it-IT" sz="1600" b="1" dirty="0" err="1">
                <a:solidFill>
                  <a:srgbClr val="FF0000"/>
                </a:solidFill>
              </a:rPr>
              <a:t>magnet</a:t>
            </a:r>
            <a:r>
              <a:rPr lang="it-IT" sz="1600" b="1" dirty="0">
                <a:solidFill>
                  <a:srgbClr val="FF0000"/>
                </a:solidFill>
              </a:rPr>
              <a:t> (and large bore </a:t>
            </a:r>
            <a:r>
              <a:rPr lang="it-IT" sz="1600" b="1" dirty="0" err="1">
                <a:solidFill>
                  <a:srgbClr val="FF0000"/>
                </a:solidFill>
              </a:rPr>
              <a:t>diameter</a:t>
            </a:r>
            <a:r>
              <a:rPr lang="it-IT" sz="1600" b="1" dirty="0">
                <a:solidFill>
                  <a:srgbClr val="FF0000"/>
                </a:solidFill>
              </a:rPr>
              <a:t>)</a:t>
            </a:r>
          </a:p>
          <a:p>
            <a:pPr marL="285750" indent="-285750">
              <a:buFont typeface="Wingdings" charset="2"/>
              <a:buChar char="ü"/>
            </a:pPr>
            <a:r>
              <a:rPr lang="it-IT" sz="1600" dirty="0"/>
              <a:t>ECCE </a:t>
            </a:r>
            <a:r>
              <a:rPr lang="it-IT" sz="1600" dirty="0" err="1"/>
              <a:t>is</a:t>
            </a:r>
            <a:r>
              <a:rPr lang="it-IT" sz="1600" dirty="0"/>
              <a:t> general </a:t>
            </a:r>
            <a:r>
              <a:rPr lang="it-IT" sz="1600" dirty="0" err="1"/>
              <a:t>purpose</a:t>
            </a:r>
            <a:r>
              <a:rPr lang="it-IT" sz="1600" dirty="0"/>
              <a:t> detector for IP6 re-</a:t>
            </a:r>
            <a:r>
              <a:rPr lang="it-IT" sz="1600" dirty="0" err="1"/>
              <a:t>using</a:t>
            </a:r>
            <a:r>
              <a:rPr lang="it-IT" sz="1600" dirty="0"/>
              <a:t> 1.4 T Babar </a:t>
            </a:r>
            <a:r>
              <a:rPr lang="it-IT" sz="1600" dirty="0" err="1"/>
              <a:t>magnet</a:t>
            </a:r>
            <a:r>
              <a:rPr lang="it-IT" sz="1600" dirty="0"/>
              <a:t> (bore </a:t>
            </a:r>
            <a:r>
              <a:rPr lang="it-IT" sz="1600" dirty="0" err="1"/>
              <a:t>diameter</a:t>
            </a:r>
            <a:r>
              <a:rPr lang="it-IT" sz="1600" dirty="0"/>
              <a:t> 2.8)</a:t>
            </a:r>
          </a:p>
          <a:p>
            <a:pPr marL="285750" indent="-285750">
              <a:buFont typeface="Wingdings" charset="2"/>
              <a:buChar char="ü"/>
            </a:pPr>
            <a:r>
              <a:rPr lang="it-IT" sz="1600" dirty="0"/>
              <a:t>CORE </a:t>
            </a:r>
            <a:r>
              <a:rPr lang="it-IT" sz="1600" dirty="0" err="1"/>
              <a:t>is</a:t>
            </a:r>
            <a:r>
              <a:rPr lang="it-IT" sz="1600" dirty="0"/>
              <a:t> a more "compact" </a:t>
            </a:r>
            <a:r>
              <a:rPr lang="it-IT" sz="1600" dirty="0" err="1"/>
              <a:t>proposal</a:t>
            </a:r>
            <a:r>
              <a:rPr lang="it-IT" sz="1600" dirty="0"/>
              <a:t>, </a:t>
            </a:r>
            <a:r>
              <a:rPr lang="it-IT" sz="1600" dirty="0" err="1"/>
              <a:t>potentially</a:t>
            </a:r>
            <a:r>
              <a:rPr lang="it-IT" sz="1600" dirty="0"/>
              <a:t> for IP8 (3T </a:t>
            </a:r>
            <a:r>
              <a:rPr lang="it-IT" sz="1600" dirty="0" err="1"/>
              <a:t>solenoid</a:t>
            </a:r>
            <a:r>
              <a:rPr lang="it-IT" sz="1600" dirty="0"/>
              <a:t> </a:t>
            </a:r>
            <a:r>
              <a:rPr lang="it-IT" sz="1600" dirty="0" err="1"/>
              <a:t>as</a:t>
            </a:r>
            <a:r>
              <a:rPr lang="it-IT" sz="1600" dirty="0"/>
              <a:t> </a:t>
            </a:r>
            <a:r>
              <a:rPr lang="it-IT" sz="1600" dirty="0" err="1"/>
              <a:t>well</a:t>
            </a:r>
            <a:r>
              <a:rPr lang="it-IT" sz="1600" dirty="0"/>
              <a:t>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836712"/>
            <a:ext cx="5757552" cy="464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 descr="Synergies between a U.S.-based Electron-Ion Collider and the European  research in Particle Physics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671" y="188640"/>
            <a:ext cx="1030817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3124200" y="6381328"/>
            <a:ext cx="2895600" cy="365125"/>
          </a:xfrm>
        </p:spPr>
        <p:txBody>
          <a:bodyPr/>
          <a:lstStyle/>
          <a:p>
            <a:r>
              <a:rPr lang="it-IT" dirty="0" smtClean="0"/>
              <a:t>II Congresso della Sezione INFN e del Dipartimento di Fisica di Bari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4772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07504" y="44624"/>
            <a:ext cx="8939529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002060"/>
                </a:solidFill>
              </a:rPr>
              <a:t>R&amp;D @ INFN Bari on Solid State detectors</a:t>
            </a:r>
            <a:endParaRPr lang="en-US" sz="2800" i="1" dirty="0">
              <a:solidFill>
                <a:srgbClr val="002060"/>
              </a:solidFill>
            </a:endParaRPr>
          </a:p>
        </p:txBody>
      </p:sp>
      <p:pic>
        <p:nvPicPr>
          <p:cNvPr id="16" name="Google Shape;142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868877" y="184735"/>
            <a:ext cx="943483" cy="115603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18</a:t>
            </a:fld>
            <a:endParaRPr lang="it-IT"/>
          </a:p>
        </p:txBody>
      </p:sp>
      <p:pic>
        <p:nvPicPr>
          <p:cNvPr id="7" name="Google Shape;130;p17" descr="figure1.1_inne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01259" y="1534216"/>
            <a:ext cx="4335237" cy="2511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33;p17" descr="Schermata 2021-12-12 alle 17.07.15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8137" y="2084820"/>
            <a:ext cx="4624932" cy="320580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Google Shape;134;p17"/>
          <p:cNvCxnSpPr/>
          <p:nvPr/>
        </p:nvCxnSpPr>
        <p:spPr>
          <a:xfrm rot="10800000" flipH="1">
            <a:off x="2210246" y="2349417"/>
            <a:ext cx="2667000" cy="1460572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stealth" w="lg" len="lg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12" name="Google Shape;135;p17"/>
          <p:cNvSpPr/>
          <p:nvPr/>
        </p:nvSpPr>
        <p:spPr>
          <a:xfrm>
            <a:off x="1882163" y="4815455"/>
            <a:ext cx="1227667" cy="485753"/>
          </a:xfrm>
          <a:prstGeom prst="roundRect">
            <a:avLst>
              <a:gd name="adj" fmla="val 16667"/>
            </a:avLst>
          </a:prstGeom>
          <a:solidFill>
            <a:srgbClr val="FFFF00">
              <a:alpha val="20000"/>
            </a:srgbClr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" name="Google Shape;136;p17"/>
          <p:cNvCxnSpPr/>
          <p:nvPr/>
        </p:nvCxnSpPr>
        <p:spPr>
          <a:xfrm rot="10800000" flipH="1">
            <a:off x="4432746" y="3545392"/>
            <a:ext cx="1439333" cy="500066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stealth" w="lg" len="lg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14" name="Google Shape;137;p17"/>
          <p:cNvSpPr/>
          <p:nvPr/>
        </p:nvSpPr>
        <p:spPr>
          <a:xfrm>
            <a:off x="3754043" y="3869263"/>
            <a:ext cx="678703" cy="352390"/>
          </a:xfrm>
          <a:prstGeom prst="roundRect">
            <a:avLst>
              <a:gd name="adj" fmla="val 16667"/>
            </a:avLst>
          </a:prstGeom>
          <a:solidFill>
            <a:srgbClr val="FFFF00">
              <a:alpha val="20000"/>
            </a:srgbClr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8;p17"/>
          <p:cNvSpPr txBox="1"/>
          <p:nvPr/>
        </p:nvSpPr>
        <p:spPr>
          <a:xfrm>
            <a:off x="5493623" y="4143340"/>
            <a:ext cx="2826415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Non-symmetric configuration</a:t>
            </a:r>
            <a:endParaRPr sz="1400" b="1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optimized for low material budget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the backward direction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179512" y="890136"/>
            <a:ext cx="982961" cy="369332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EIC-Bari: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1259632" y="899428"/>
            <a:ext cx="3202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err="1">
                <a:solidFill>
                  <a:srgbClr val="C00000"/>
                </a:solidFill>
                <a:ea typeface="Arial"/>
                <a:cs typeface="Arial"/>
                <a:sym typeface="Arial"/>
              </a:rPr>
              <a:t>Tracking</a:t>
            </a:r>
            <a:r>
              <a:rPr lang="it-IT" i="1" dirty="0">
                <a:solidFill>
                  <a:srgbClr val="C00000"/>
                </a:solidFill>
                <a:ea typeface="Arial"/>
                <a:cs typeface="Arial"/>
                <a:sym typeface="Arial"/>
              </a:rPr>
              <a:t> </a:t>
            </a:r>
            <a:r>
              <a:rPr lang="it-IT" i="1" dirty="0" err="1">
                <a:solidFill>
                  <a:srgbClr val="C00000"/>
                </a:solidFill>
                <a:ea typeface="Arial"/>
                <a:cs typeface="Arial"/>
                <a:sym typeface="Arial"/>
              </a:rPr>
              <a:t>system</a:t>
            </a:r>
            <a:r>
              <a:rPr lang="it-IT" i="1" dirty="0">
                <a:solidFill>
                  <a:srgbClr val="C00000"/>
                </a:solidFill>
                <a:ea typeface="Arial"/>
                <a:cs typeface="Arial"/>
                <a:sym typeface="Arial"/>
              </a:rPr>
              <a:t> in ATHENA@EIC</a:t>
            </a:r>
            <a:endParaRPr lang="en-US" i="1" dirty="0"/>
          </a:p>
        </p:txBody>
      </p:sp>
      <p:pic>
        <p:nvPicPr>
          <p:cNvPr id="19" name="Picture 2" descr="Synergies between a U.S.-based Electron-Ion Collider and the European  research in Particle Physic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671" y="188640"/>
            <a:ext cx="1030817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it-IT" dirty="0" smtClean="0"/>
              <a:t>II Congresso della Sezione INFN e del Dipartimento di Fisica di Bari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9834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07504" y="44624"/>
            <a:ext cx="8939529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002060"/>
                </a:solidFill>
              </a:rPr>
              <a:t>R&amp;D @ INFN Bari on Solid State detectors</a:t>
            </a:r>
            <a:endParaRPr lang="en-US" sz="2800" i="1" dirty="0">
              <a:solidFill>
                <a:srgbClr val="002060"/>
              </a:solidFill>
            </a:endParaRPr>
          </a:p>
        </p:txBody>
      </p:sp>
      <p:pic>
        <p:nvPicPr>
          <p:cNvPr id="16" name="Google Shape;142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868877" y="184735"/>
            <a:ext cx="943483" cy="115603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19</a:t>
            </a:fld>
            <a:endParaRPr lang="it-IT" dirty="0"/>
          </a:p>
        </p:txBody>
      </p:sp>
      <p:pic>
        <p:nvPicPr>
          <p:cNvPr id="7" name="Google Shape;130;p17" descr="figure1.1_inne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01259" y="1534216"/>
            <a:ext cx="4335237" cy="2511242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CasellaDiTesto 16"/>
          <p:cNvSpPr txBox="1"/>
          <p:nvPr/>
        </p:nvSpPr>
        <p:spPr>
          <a:xfrm>
            <a:off x="179512" y="890136"/>
            <a:ext cx="982961" cy="369332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EIC-Bari: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1259632" y="899428"/>
            <a:ext cx="3202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err="1">
                <a:solidFill>
                  <a:srgbClr val="C00000"/>
                </a:solidFill>
                <a:ea typeface="Arial"/>
                <a:cs typeface="Arial"/>
                <a:sym typeface="Arial"/>
              </a:rPr>
              <a:t>Tracking</a:t>
            </a:r>
            <a:r>
              <a:rPr lang="it-IT" i="1" dirty="0">
                <a:solidFill>
                  <a:srgbClr val="C00000"/>
                </a:solidFill>
                <a:ea typeface="Arial"/>
                <a:cs typeface="Arial"/>
                <a:sym typeface="Arial"/>
              </a:rPr>
              <a:t> </a:t>
            </a:r>
            <a:r>
              <a:rPr lang="it-IT" i="1" dirty="0" err="1">
                <a:solidFill>
                  <a:srgbClr val="C00000"/>
                </a:solidFill>
                <a:ea typeface="Arial"/>
                <a:cs typeface="Arial"/>
                <a:sym typeface="Arial"/>
              </a:rPr>
              <a:t>system</a:t>
            </a:r>
            <a:r>
              <a:rPr lang="it-IT" i="1" dirty="0">
                <a:solidFill>
                  <a:srgbClr val="C00000"/>
                </a:solidFill>
                <a:ea typeface="Arial"/>
                <a:cs typeface="Arial"/>
                <a:sym typeface="Arial"/>
              </a:rPr>
              <a:t> in ATHENA@EIC</a:t>
            </a:r>
            <a:endParaRPr lang="en-US" i="1" dirty="0"/>
          </a:p>
        </p:txBody>
      </p:sp>
      <p:sp>
        <p:nvSpPr>
          <p:cNvPr id="19" name="Google Shape;181;p20"/>
          <p:cNvSpPr txBox="1"/>
          <p:nvPr/>
        </p:nvSpPr>
        <p:spPr>
          <a:xfrm>
            <a:off x="418100" y="1556792"/>
            <a:ext cx="3488241" cy="228366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Arial"/>
              <a:buChar char="•"/>
            </a:pPr>
            <a:r>
              <a:rPr lang="it-IT" sz="1600" dirty="0">
                <a:solidFill>
                  <a:srgbClr val="FF0000"/>
                </a:solidFill>
                <a:latin typeface="+mj-lt"/>
                <a:ea typeface="Arial"/>
                <a:cs typeface="Arial"/>
                <a:sym typeface="Arial"/>
              </a:rPr>
              <a:t>Si </a:t>
            </a:r>
            <a:r>
              <a:rPr lang="it-IT" sz="1600" dirty="0" err="1">
                <a:solidFill>
                  <a:srgbClr val="FF0000"/>
                </a:solidFill>
                <a:latin typeface="+mj-lt"/>
                <a:ea typeface="Arial"/>
                <a:cs typeface="Arial"/>
                <a:sym typeface="Arial"/>
              </a:rPr>
              <a:t>Vertex</a:t>
            </a:r>
            <a:r>
              <a:rPr lang="it-IT" sz="1600" dirty="0">
                <a:solidFill>
                  <a:srgbClr val="FF0000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it-IT" sz="1600" dirty="0" err="1">
                <a:solidFill>
                  <a:srgbClr val="FF0000"/>
                </a:solidFill>
                <a:latin typeface="+mj-lt"/>
                <a:ea typeface="Arial"/>
                <a:cs typeface="Arial"/>
                <a:sym typeface="Arial"/>
              </a:rPr>
              <a:t>Tracker</a:t>
            </a:r>
            <a:r>
              <a:rPr lang="it-IT" sz="1600" dirty="0">
                <a:solidFill>
                  <a:srgbClr val="FF0000"/>
                </a:solidFill>
                <a:latin typeface="+mj-lt"/>
                <a:ea typeface="Arial"/>
                <a:cs typeface="Arial"/>
                <a:sym typeface="Arial"/>
              </a:rPr>
              <a:t>: 3 </a:t>
            </a:r>
            <a:r>
              <a:rPr lang="it-IT" sz="1600" dirty="0" err="1">
                <a:solidFill>
                  <a:srgbClr val="FF0000"/>
                </a:solidFill>
                <a:latin typeface="+mj-lt"/>
                <a:ea typeface="Arial"/>
                <a:cs typeface="Arial"/>
                <a:sym typeface="Arial"/>
              </a:rPr>
              <a:t>layers</a:t>
            </a:r>
            <a:endParaRPr sz="1600" dirty="0">
              <a:solidFill>
                <a:srgbClr val="FF000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charset="2"/>
              <a:buChar char="ü"/>
            </a:pPr>
            <a:r>
              <a:rPr lang="it-IT" sz="1600" b="0" i="0" u="none" strike="noStrike" cap="none" dirty="0">
                <a:solidFill>
                  <a:schemeClr val="tx2">
                    <a:lumMod val="50000"/>
                  </a:schemeClr>
                </a:solidFill>
                <a:latin typeface="+mj-lt"/>
                <a:sym typeface="Arial"/>
              </a:rPr>
              <a:t>first </a:t>
            </a:r>
            <a:r>
              <a:rPr lang="it-IT" sz="1600" b="0" i="0" u="none" strike="noStrike" cap="none" dirty="0" err="1">
                <a:solidFill>
                  <a:schemeClr val="tx2">
                    <a:lumMod val="50000"/>
                  </a:schemeClr>
                </a:solidFill>
                <a:latin typeface="+mj-lt"/>
                <a:sym typeface="Arial"/>
              </a:rPr>
              <a:t>layer</a:t>
            </a:r>
            <a:r>
              <a:rPr lang="it-IT" sz="1600" b="0" i="0" u="none" strike="noStrike" cap="none" dirty="0">
                <a:solidFill>
                  <a:schemeClr val="tx2">
                    <a:lumMod val="50000"/>
                  </a:schemeClr>
                </a:solidFill>
                <a:latin typeface="+mj-lt"/>
                <a:sym typeface="Arial"/>
              </a:rPr>
              <a:t> @ R~33 </a:t>
            </a:r>
            <a:r>
              <a:rPr lang="it-IT" sz="1600" b="0" i="0" u="none" strike="noStrike" cap="none" dirty="0" smtClean="0">
                <a:solidFill>
                  <a:schemeClr val="tx2">
                    <a:lumMod val="50000"/>
                  </a:schemeClr>
                </a:solidFill>
                <a:latin typeface="+mj-lt"/>
                <a:sym typeface="Arial"/>
              </a:rPr>
              <a:t>mm</a:t>
            </a:r>
            <a:endParaRPr lang="it-IT" sz="1600" dirty="0">
              <a:solidFill>
                <a:schemeClr val="tx2">
                  <a:lumMod val="50000"/>
                </a:schemeClr>
              </a:solidFill>
              <a:latin typeface="+mj-lt"/>
            </a:endParaRPr>
          </a:p>
          <a:p>
            <a:pPr marL="742950" marR="0" lvl="1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charset="2"/>
              <a:buChar char="ü"/>
            </a:pPr>
            <a:r>
              <a:rPr lang="it-IT" sz="1600" b="0" i="0" u="none" strike="noStrike" cap="none" dirty="0" err="1" smtClean="0">
                <a:solidFill>
                  <a:schemeClr val="tx2">
                    <a:lumMod val="50000"/>
                  </a:schemeClr>
                </a:solidFill>
                <a:latin typeface="+mj-lt"/>
                <a:sym typeface="Arial"/>
              </a:rPr>
              <a:t>material</a:t>
            </a:r>
            <a:r>
              <a:rPr lang="it-IT" sz="1600" b="0" i="0" u="none" strike="noStrike" cap="none" dirty="0" smtClean="0">
                <a:solidFill>
                  <a:schemeClr val="tx2">
                    <a:lumMod val="50000"/>
                  </a:schemeClr>
                </a:solidFill>
                <a:latin typeface="+mj-lt"/>
                <a:sym typeface="Arial"/>
              </a:rPr>
              <a:t> </a:t>
            </a:r>
            <a:r>
              <a:rPr lang="it-IT" sz="1600" b="0" i="0" u="none" strike="noStrike" cap="none" dirty="0">
                <a:solidFill>
                  <a:schemeClr val="tx2">
                    <a:lumMod val="50000"/>
                  </a:schemeClr>
                </a:solidFill>
                <a:latin typeface="+mj-lt"/>
                <a:sym typeface="Arial"/>
              </a:rPr>
              <a:t>0.05% X</a:t>
            </a:r>
            <a:r>
              <a:rPr lang="it-IT" sz="1600" b="0" i="0" u="none" strike="noStrike" cap="none" baseline="-25000" dirty="0">
                <a:solidFill>
                  <a:schemeClr val="tx2">
                    <a:lumMod val="50000"/>
                  </a:schemeClr>
                </a:solidFill>
                <a:latin typeface="+mj-lt"/>
                <a:sym typeface="Arial"/>
              </a:rPr>
              <a:t>0</a:t>
            </a:r>
            <a:r>
              <a:rPr lang="it-IT" sz="1600" b="0" i="0" u="none" strike="noStrike" cap="none" dirty="0">
                <a:solidFill>
                  <a:schemeClr val="tx2">
                    <a:lumMod val="50000"/>
                  </a:schemeClr>
                </a:solidFill>
                <a:latin typeface="+mj-lt"/>
                <a:sym typeface="Arial"/>
              </a:rPr>
              <a:t> per </a:t>
            </a:r>
            <a:r>
              <a:rPr lang="it-IT" sz="1600" b="0" i="0" u="none" strike="noStrike" cap="none" dirty="0" err="1">
                <a:solidFill>
                  <a:schemeClr val="tx2">
                    <a:lumMod val="50000"/>
                  </a:schemeClr>
                </a:solidFill>
                <a:latin typeface="+mj-lt"/>
                <a:sym typeface="Arial"/>
              </a:rPr>
              <a:t>layer</a:t>
            </a:r>
            <a:endParaRPr sz="1600" b="0" i="0" u="none" strike="noStrike" cap="none" dirty="0">
              <a:solidFill>
                <a:schemeClr val="tx2">
                  <a:lumMod val="50000"/>
                </a:schemeClr>
              </a:solidFill>
              <a:latin typeface="+mj-lt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Arial"/>
              <a:buChar char="•"/>
            </a:pPr>
            <a:r>
              <a:rPr lang="it-IT" sz="1600" dirty="0">
                <a:solidFill>
                  <a:srgbClr val="FF0000"/>
                </a:solidFill>
                <a:latin typeface="+mj-lt"/>
                <a:ea typeface="Arial"/>
                <a:cs typeface="Arial"/>
                <a:sym typeface="Arial"/>
              </a:rPr>
              <a:t>Si </a:t>
            </a:r>
            <a:r>
              <a:rPr lang="it-IT" sz="1600" dirty="0" err="1">
                <a:solidFill>
                  <a:srgbClr val="FF0000"/>
                </a:solidFill>
                <a:latin typeface="+mj-lt"/>
                <a:ea typeface="Arial"/>
                <a:cs typeface="Arial"/>
                <a:sym typeface="Arial"/>
              </a:rPr>
              <a:t>inner</a:t>
            </a:r>
            <a:r>
              <a:rPr lang="it-IT" sz="1600" dirty="0">
                <a:solidFill>
                  <a:srgbClr val="FF0000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it-IT" sz="1600" dirty="0" err="1">
                <a:solidFill>
                  <a:srgbClr val="FF0000"/>
                </a:solidFill>
                <a:latin typeface="+mj-lt"/>
                <a:ea typeface="Arial"/>
                <a:cs typeface="Arial"/>
                <a:sym typeface="Arial"/>
              </a:rPr>
              <a:t>barrel</a:t>
            </a:r>
            <a:r>
              <a:rPr lang="it-IT" sz="1600" dirty="0">
                <a:solidFill>
                  <a:srgbClr val="FF0000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it-IT" sz="1600" dirty="0" err="1">
                <a:solidFill>
                  <a:srgbClr val="FF0000"/>
                </a:solidFill>
                <a:latin typeface="+mj-lt"/>
                <a:ea typeface="Arial"/>
                <a:cs typeface="Arial"/>
                <a:sym typeface="Arial"/>
              </a:rPr>
              <a:t>Tracker</a:t>
            </a:r>
            <a:r>
              <a:rPr lang="it-IT" sz="1600" dirty="0">
                <a:solidFill>
                  <a:srgbClr val="FF0000"/>
                </a:solidFill>
                <a:latin typeface="+mj-lt"/>
                <a:ea typeface="Arial"/>
                <a:cs typeface="Arial"/>
                <a:sym typeface="Arial"/>
              </a:rPr>
              <a:t>: 2 </a:t>
            </a:r>
            <a:r>
              <a:rPr lang="it-IT" sz="1600" dirty="0" err="1">
                <a:solidFill>
                  <a:srgbClr val="FF0000"/>
                </a:solidFill>
                <a:latin typeface="+mj-lt"/>
                <a:ea typeface="Arial"/>
                <a:cs typeface="Arial"/>
                <a:sym typeface="Arial"/>
              </a:rPr>
              <a:t>layers</a:t>
            </a:r>
            <a:endParaRPr sz="1600" dirty="0">
              <a:solidFill>
                <a:srgbClr val="FF000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charset="2"/>
              <a:buChar char="ü"/>
            </a:pPr>
            <a:r>
              <a:rPr lang="it-IT" sz="1600" b="0" i="0" u="none" strike="noStrike" cap="none" dirty="0" err="1">
                <a:solidFill>
                  <a:schemeClr val="tx2">
                    <a:lumMod val="50000"/>
                  </a:schemeClr>
                </a:solidFill>
                <a:latin typeface="+mj-lt"/>
                <a:ea typeface="Arial"/>
                <a:cs typeface="Arial"/>
                <a:sym typeface="Arial"/>
              </a:rPr>
              <a:t>material</a:t>
            </a:r>
            <a:r>
              <a:rPr lang="it-IT" sz="1600" b="0" i="0" u="none" strike="noStrike" cap="none" dirty="0">
                <a:solidFill>
                  <a:schemeClr val="tx2">
                    <a:lumMod val="50000"/>
                  </a:schemeClr>
                </a:solidFill>
                <a:latin typeface="+mj-lt"/>
                <a:ea typeface="Arial"/>
                <a:cs typeface="Arial"/>
                <a:sym typeface="Arial"/>
              </a:rPr>
              <a:t> 0.55% X</a:t>
            </a:r>
            <a:r>
              <a:rPr lang="it-IT" sz="1600" b="0" i="0" u="none" strike="noStrike" cap="none" baseline="-25000" dirty="0">
                <a:solidFill>
                  <a:schemeClr val="tx2">
                    <a:lumMod val="50000"/>
                  </a:schemeClr>
                </a:solidFill>
                <a:latin typeface="+mj-lt"/>
                <a:ea typeface="Arial"/>
                <a:cs typeface="Arial"/>
                <a:sym typeface="Arial"/>
              </a:rPr>
              <a:t>0</a:t>
            </a:r>
            <a:r>
              <a:rPr lang="it-IT" sz="1600" b="0" i="0" u="none" strike="noStrike" cap="none" dirty="0">
                <a:solidFill>
                  <a:schemeClr val="tx2">
                    <a:lumMod val="50000"/>
                  </a:schemeClr>
                </a:solidFill>
                <a:latin typeface="+mj-lt"/>
                <a:ea typeface="Arial"/>
                <a:cs typeface="Arial"/>
                <a:sym typeface="Arial"/>
              </a:rPr>
              <a:t> per </a:t>
            </a:r>
            <a:r>
              <a:rPr lang="it-IT" sz="1600" b="0" i="0" u="none" strike="noStrike" cap="none" dirty="0" err="1">
                <a:solidFill>
                  <a:schemeClr val="tx2">
                    <a:lumMod val="50000"/>
                  </a:schemeClr>
                </a:solidFill>
                <a:latin typeface="+mj-lt"/>
                <a:ea typeface="Arial"/>
                <a:cs typeface="Arial"/>
                <a:sym typeface="Arial"/>
              </a:rPr>
              <a:t>layer</a:t>
            </a:r>
            <a:endParaRPr sz="1600" b="0" i="0" u="none" strike="noStrike" cap="none" dirty="0">
              <a:solidFill>
                <a:schemeClr val="tx2">
                  <a:lumMod val="50000"/>
                </a:schemeClr>
              </a:solidFill>
              <a:latin typeface="+mj-lt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Arial"/>
              <a:buChar char="•"/>
            </a:pPr>
            <a:r>
              <a:rPr lang="it-IT" sz="1600" dirty="0">
                <a:solidFill>
                  <a:srgbClr val="FF0000"/>
                </a:solidFill>
                <a:latin typeface="+mj-lt"/>
                <a:ea typeface="Arial"/>
                <a:cs typeface="Arial"/>
                <a:sym typeface="Arial"/>
              </a:rPr>
              <a:t>FW and BW Si </a:t>
            </a:r>
            <a:r>
              <a:rPr lang="it-IT" sz="1600" dirty="0" err="1">
                <a:solidFill>
                  <a:srgbClr val="FF0000"/>
                </a:solidFill>
                <a:latin typeface="+mj-lt"/>
                <a:ea typeface="Arial"/>
                <a:cs typeface="Arial"/>
                <a:sym typeface="Arial"/>
              </a:rPr>
              <a:t>Tracker</a:t>
            </a:r>
            <a:r>
              <a:rPr lang="it-IT" sz="1600" dirty="0">
                <a:solidFill>
                  <a:srgbClr val="FF0000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it-IT" sz="1600" dirty="0" smtClean="0">
                <a:solidFill>
                  <a:srgbClr val="FF0000"/>
                </a:solidFill>
                <a:latin typeface="+mj-lt"/>
                <a:ea typeface="Arial"/>
                <a:cs typeface="Arial"/>
                <a:sym typeface="Arial"/>
              </a:rPr>
              <a:t>disks</a:t>
            </a:r>
            <a:endParaRPr sz="1600" dirty="0">
              <a:solidFill>
                <a:srgbClr val="FF000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charset="2"/>
              <a:buChar char="ü"/>
            </a:pPr>
            <a:r>
              <a:rPr lang="it-IT" sz="1600" b="0" i="0" u="none" strike="noStrike" cap="none" dirty="0" err="1">
                <a:solidFill>
                  <a:schemeClr val="tx2">
                    <a:lumMod val="50000"/>
                  </a:schemeClr>
                </a:solidFill>
                <a:latin typeface="+mj-lt"/>
                <a:sym typeface="Arial"/>
              </a:rPr>
              <a:t>material</a:t>
            </a:r>
            <a:r>
              <a:rPr lang="it-IT" sz="1600" b="0" i="0" u="none" strike="noStrike" cap="none" dirty="0">
                <a:solidFill>
                  <a:schemeClr val="tx2">
                    <a:lumMod val="50000"/>
                  </a:schemeClr>
                </a:solidFill>
                <a:latin typeface="+mj-lt"/>
                <a:sym typeface="Arial"/>
              </a:rPr>
              <a:t> 0.24% X</a:t>
            </a:r>
            <a:r>
              <a:rPr lang="it-IT" sz="1600" b="0" i="0" u="none" strike="noStrike" cap="none" baseline="-25000" dirty="0">
                <a:solidFill>
                  <a:schemeClr val="tx2">
                    <a:lumMod val="50000"/>
                  </a:schemeClr>
                </a:solidFill>
                <a:latin typeface="+mj-lt"/>
                <a:sym typeface="Arial"/>
              </a:rPr>
              <a:t>0</a:t>
            </a:r>
            <a:r>
              <a:rPr lang="it-IT" sz="1600" b="0" i="0" u="none" strike="noStrike" cap="none" dirty="0">
                <a:solidFill>
                  <a:schemeClr val="tx2">
                    <a:lumMod val="50000"/>
                  </a:schemeClr>
                </a:solidFill>
                <a:latin typeface="+mj-lt"/>
                <a:sym typeface="Arial"/>
              </a:rPr>
              <a:t> per </a:t>
            </a:r>
            <a:r>
              <a:rPr lang="it-IT" sz="1600" b="0" i="0" u="none" strike="noStrike" cap="none" dirty="0" smtClean="0">
                <a:solidFill>
                  <a:schemeClr val="tx2">
                    <a:lumMod val="50000"/>
                  </a:schemeClr>
                </a:solidFill>
                <a:latin typeface="+mj-lt"/>
                <a:sym typeface="Arial"/>
              </a:rPr>
              <a:t>disk</a:t>
            </a:r>
            <a:endParaRPr sz="1600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0" name="Rettangolo arrotondato 19"/>
          <p:cNvSpPr/>
          <p:nvPr/>
        </p:nvSpPr>
        <p:spPr>
          <a:xfrm>
            <a:off x="179512" y="4636087"/>
            <a:ext cx="8867521" cy="1457209"/>
          </a:xfrm>
          <a:prstGeom prst="roundRect">
            <a:avLst/>
          </a:prstGeom>
          <a:noFill/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lnSpc>
                <a:spcPct val="110000"/>
              </a:lnSpc>
              <a:buFont typeface="Wingdings" charset="2"/>
              <a:buChar char="ü"/>
            </a:pPr>
            <a:r>
              <a:rPr lang="it-IT" sz="1600" dirty="0" err="1" smtClean="0">
                <a:solidFill>
                  <a:schemeClr val="tx2">
                    <a:lumMod val="50000"/>
                  </a:schemeClr>
                </a:solidFill>
                <a:ea typeface="Arial"/>
                <a:cs typeface="Arial"/>
              </a:rPr>
              <a:t>existing</a:t>
            </a:r>
            <a:r>
              <a:rPr lang="it-IT" sz="1600" dirty="0" smtClean="0">
                <a:solidFill>
                  <a:schemeClr val="tx2">
                    <a:lumMod val="50000"/>
                  </a:schemeClr>
                </a:solidFill>
                <a:ea typeface="Arial"/>
                <a:cs typeface="Arial"/>
              </a:rPr>
              <a:t> </a:t>
            </a:r>
            <a:r>
              <a:rPr lang="it-IT" sz="1600" dirty="0" err="1" smtClean="0">
                <a:solidFill>
                  <a:schemeClr val="tx2">
                    <a:lumMod val="50000"/>
                  </a:schemeClr>
                </a:solidFill>
                <a:ea typeface="Arial"/>
                <a:cs typeface="Arial"/>
              </a:rPr>
              <a:t>experience</a:t>
            </a:r>
            <a:r>
              <a:rPr lang="it-IT" sz="1600" dirty="0" smtClean="0">
                <a:solidFill>
                  <a:schemeClr val="tx2">
                    <a:lumMod val="50000"/>
                  </a:schemeClr>
                </a:solidFill>
                <a:ea typeface="Arial"/>
                <a:cs typeface="Arial"/>
              </a:rPr>
              <a:t> </a:t>
            </a:r>
            <a:r>
              <a:rPr lang="it-IT" sz="1600" dirty="0">
                <a:solidFill>
                  <a:schemeClr val="tx2">
                    <a:lumMod val="50000"/>
                  </a:schemeClr>
                </a:solidFill>
                <a:ea typeface="Arial"/>
                <a:cs typeface="Arial"/>
              </a:rPr>
              <a:t>from eRD16/eRD18/eRD25 US </a:t>
            </a:r>
            <a:r>
              <a:rPr lang="it-IT" sz="1600" dirty="0" err="1">
                <a:solidFill>
                  <a:schemeClr val="tx2">
                    <a:lumMod val="50000"/>
                  </a:schemeClr>
                </a:solidFill>
                <a:ea typeface="Arial"/>
                <a:cs typeface="Arial"/>
                <a:sym typeface="Wingdings"/>
              </a:rPr>
              <a:t>projects</a:t>
            </a:r>
            <a:r>
              <a:rPr lang="it-IT" sz="1600" dirty="0">
                <a:solidFill>
                  <a:schemeClr val="tx2">
                    <a:lumMod val="50000"/>
                  </a:schemeClr>
                </a:solidFill>
                <a:ea typeface="Arial"/>
                <a:cs typeface="Arial"/>
                <a:sym typeface="Wingdings"/>
              </a:rPr>
              <a:t> </a:t>
            </a:r>
            <a:endParaRPr lang="it-IT" sz="1600" dirty="0" smtClean="0">
              <a:solidFill>
                <a:schemeClr val="tx2">
                  <a:lumMod val="50000"/>
                </a:schemeClr>
              </a:solidFill>
              <a:ea typeface="Arial"/>
              <a:cs typeface="Arial"/>
              <a:sym typeface="Wingdings"/>
            </a:endParaRPr>
          </a:p>
          <a:p>
            <a:pPr marL="285750" lvl="0" indent="-285750">
              <a:lnSpc>
                <a:spcPct val="110000"/>
              </a:lnSpc>
              <a:buFont typeface="Wingdings" charset="2"/>
              <a:buChar char="ü"/>
            </a:pPr>
            <a:r>
              <a:rPr lang="it-IT" sz="1600" dirty="0" err="1" smtClean="0">
                <a:solidFill>
                  <a:schemeClr val="tx2">
                    <a:lumMod val="50000"/>
                  </a:schemeClr>
                </a:solidFill>
                <a:ea typeface="Arial"/>
                <a:cs typeface="Arial"/>
              </a:rPr>
              <a:t>targeting</a:t>
            </a:r>
            <a:r>
              <a:rPr lang="it-IT" sz="1600" dirty="0" smtClean="0">
                <a:solidFill>
                  <a:schemeClr val="tx2">
                    <a:lumMod val="50000"/>
                  </a:schemeClr>
                </a:solidFill>
                <a:ea typeface="Arial"/>
                <a:cs typeface="Arial"/>
              </a:rPr>
              <a:t> the 65 </a:t>
            </a:r>
            <a:r>
              <a:rPr lang="it-IT" sz="1600" dirty="0">
                <a:solidFill>
                  <a:schemeClr val="tx2">
                    <a:lumMod val="50000"/>
                  </a:schemeClr>
                </a:solidFill>
                <a:ea typeface="Arial"/>
                <a:cs typeface="Arial"/>
              </a:rPr>
              <a:t>nm MAPS </a:t>
            </a:r>
            <a:r>
              <a:rPr lang="it-IT" sz="1600" dirty="0" err="1">
                <a:solidFill>
                  <a:schemeClr val="tx2">
                    <a:lumMod val="50000"/>
                  </a:schemeClr>
                </a:solidFill>
                <a:ea typeface="Arial"/>
                <a:cs typeface="Arial"/>
              </a:rPr>
              <a:t>technology</a:t>
            </a:r>
            <a:r>
              <a:rPr lang="it-IT" sz="1600" dirty="0">
                <a:solidFill>
                  <a:schemeClr val="tx2">
                    <a:lumMod val="50000"/>
                  </a:schemeClr>
                </a:solidFill>
                <a:ea typeface="Arial"/>
                <a:cs typeface="Arial"/>
              </a:rPr>
              <a:t> (10 </a:t>
            </a:r>
            <a:r>
              <a:rPr lang="it-IT" sz="1600" dirty="0" err="1">
                <a:solidFill>
                  <a:schemeClr val="tx2">
                    <a:lumMod val="50000"/>
                  </a:schemeClr>
                </a:solidFill>
                <a:ea typeface="Arial"/>
                <a:cs typeface="Arial"/>
              </a:rPr>
              <a:t>μm</a:t>
            </a:r>
            <a:r>
              <a:rPr lang="it-IT" sz="1600" dirty="0">
                <a:solidFill>
                  <a:schemeClr val="tx2">
                    <a:lumMod val="50000"/>
                  </a:schemeClr>
                </a:solidFill>
                <a:ea typeface="Arial"/>
                <a:cs typeface="Arial"/>
              </a:rPr>
              <a:t> </a:t>
            </a:r>
            <a:r>
              <a:rPr lang="it-IT" sz="1600" dirty="0" err="1">
                <a:solidFill>
                  <a:schemeClr val="tx2">
                    <a:lumMod val="50000"/>
                  </a:schemeClr>
                </a:solidFill>
                <a:ea typeface="Arial"/>
                <a:cs typeface="Arial"/>
              </a:rPr>
              <a:t>pitch</a:t>
            </a:r>
            <a:r>
              <a:rPr lang="it-IT" sz="1600" dirty="0">
                <a:solidFill>
                  <a:schemeClr val="tx2">
                    <a:lumMod val="50000"/>
                  </a:schemeClr>
                </a:solidFill>
                <a:ea typeface="Arial"/>
                <a:cs typeface="Arial"/>
              </a:rPr>
              <a:t>, &lt; 20 </a:t>
            </a:r>
            <a:r>
              <a:rPr lang="it-IT" sz="1600" dirty="0" err="1">
                <a:solidFill>
                  <a:schemeClr val="tx2">
                    <a:lumMod val="50000"/>
                  </a:schemeClr>
                </a:solidFill>
                <a:ea typeface="Arial"/>
                <a:cs typeface="Arial"/>
              </a:rPr>
              <a:t>mW</a:t>
            </a:r>
            <a:r>
              <a:rPr lang="it-IT" sz="1600" dirty="0">
                <a:solidFill>
                  <a:schemeClr val="tx2">
                    <a:lumMod val="50000"/>
                  </a:schemeClr>
                </a:solidFill>
                <a:ea typeface="Arial"/>
                <a:cs typeface="Arial"/>
              </a:rPr>
              <a:t> cm</a:t>
            </a:r>
            <a:r>
              <a:rPr lang="it-IT" sz="1600" baseline="30000" dirty="0">
                <a:solidFill>
                  <a:schemeClr val="tx2">
                    <a:lumMod val="50000"/>
                  </a:schemeClr>
                </a:solidFill>
                <a:ea typeface="Arial"/>
                <a:cs typeface="Arial"/>
              </a:rPr>
              <a:t>−2</a:t>
            </a:r>
            <a:r>
              <a:rPr lang="it-IT" sz="1600" dirty="0" smtClean="0">
                <a:solidFill>
                  <a:schemeClr val="tx2">
                    <a:lumMod val="50000"/>
                  </a:schemeClr>
                </a:solidFill>
                <a:ea typeface="Arial"/>
                <a:cs typeface="Arial"/>
              </a:rPr>
              <a:t>) </a:t>
            </a:r>
            <a:r>
              <a:rPr lang="it-IT" sz="1600" dirty="0" err="1" smtClean="0">
                <a:solidFill>
                  <a:schemeClr val="tx2">
                    <a:lumMod val="50000"/>
                  </a:schemeClr>
                </a:solidFill>
                <a:ea typeface="Arial"/>
                <a:cs typeface="Arial"/>
              </a:rPr>
              <a:t>being</a:t>
            </a:r>
            <a:r>
              <a:rPr lang="it-IT" sz="1600" dirty="0" smtClean="0">
                <a:solidFill>
                  <a:schemeClr val="tx2">
                    <a:lumMod val="50000"/>
                  </a:schemeClr>
                </a:solidFill>
                <a:ea typeface="Arial"/>
                <a:cs typeface="Arial"/>
              </a:rPr>
              <a:t> </a:t>
            </a:r>
            <a:r>
              <a:rPr lang="it-IT" sz="1600" dirty="0" err="1" smtClean="0">
                <a:solidFill>
                  <a:schemeClr val="tx2">
                    <a:lumMod val="50000"/>
                  </a:schemeClr>
                </a:solidFill>
                <a:ea typeface="Arial"/>
                <a:cs typeface="Arial"/>
              </a:rPr>
              <a:t>developed</a:t>
            </a:r>
            <a:r>
              <a:rPr lang="it-IT" sz="1600" dirty="0" smtClean="0">
                <a:solidFill>
                  <a:schemeClr val="tx2">
                    <a:lumMod val="50000"/>
                  </a:schemeClr>
                </a:solidFill>
                <a:ea typeface="Arial"/>
                <a:cs typeface="Arial"/>
              </a:rPr>
              <a:t> </a:t>
            </a:r>
            <a:r>
              <a:rPr lang="it-IT" sz="1600" dirty="0">
                <a:solidFill>
                  <a:schemeClr val="tx2">
                    <a:lumMod val="50000"/>
                  </a:schemeClr>
                </a:solidFill>
                <a:ea typeface="Arial"/>
                <a:cs typeface="Arial"/>
              </a:rPr>
              <a:t>for ALICE ITS3 </a:t>
            </a:r>
            <a:endParaRPr lang="it-IT" sz="1600" dirty="0" smtClean="0">
              <a:solidFill>
                <a:schemeClr val="tx2">
                  <a:lumMod val="50000"/>
                </a:schemeClr>
              </a:solidFill>
              <a:ea typeface="Arial"/>
              <a:cs typeface="Arial"/>
            </a:endParaRPr>
          </a:p>
          <a:p>
            <a:pPr lvl="1">
              <a:lnSpc>
                <a:spcPct val="110000"/>
              </a:lnSpc>
            </a:pPr>
            <a:r>
              <a:rPr lang="it-IT" sz="1600" dirty="0">
                <a:solidFill>
                  <a:schemeClr val="tx2">
                    <a:lumMod val="50000"/>
                  </a:schemeClr>
                </a:solidFill>
                <a:ea typeface="Arial"/>
                <a:cs typeface="Arial"/>
                <a:sym typeface="Wingdings"/>
              </a:rPr>
              <a:t>	</a:t>
            </a:r>
            <a:r>
              <a:rPr lang="it-IT" sz="1600" dirty="0" smtClean="0">
                <a:solidFill>
                  <a:schemeClr val="tx2">
                    <a:lumMod val="50000"/>
                  </a:schemeClr>
                </a:solidFill>
                <a:ea typeface="Arial"/>
                <a:cs typeface="Arial"/>
                <a:sym typeface="Wingdings"/>
              </a:rPr>
              <a:t> R&amp;D </a:t>
            </a:r>
            <a:r>
              <a:rPr lang="it-IT" sz="1600" b="1" dirty="0" err="1" smtClean="0">
                <a:solidFill>
                  <a:schemeClr val="tx2">
                    <a:lumMod val="50000"/>
                  </a:schemeClr>
                </a:solidFill>
                <a:ea typeface="Arial"/>
                <a:cs typeface="Arial"/>
                <a:sym typeface="Wingdings"/>
              </a:rPr>
              <a:t>synergies</a:t>
            </a:r>
            <a:r>
              <a:rPr lang="it-IT" sz="1600" b="1" dirty="0" smtClean="0">
                <a:solidFill>
                  <a:schemeClr val="tx2">
                    <a:lumMod val="50000"/>
                  </a:schemeClr>
                </a:solidFill>
                <a:ea typeface="Arial"/>
                <a:cs typeface="Arial"/>
                <a:sym typeface="Wingdings"/>
              </a:rPr>
              <a:t> </a:t>
            </a:r>
            <a:r>
              <a:rPr lang="it-IT" sz="1600" b="1" dirty="0">
                <a:solidFill>
                  <a:schemeClr val="tx2">
                    <a:lumMod val="50000"/>
                  </a:schemeClr>
                </a:solidFill>
                <a:ea typeface="Arial"/>
                <a:cs typeface="Arial"/>
                <a:sym typeface="Wingdings"/>
              </a:rPr>
              <a:t>EIC/</a:t>
            </a:r>
            <a:r>
              <a:rPr lang="it-IT" sz="1600" b="1" dirty="0" smtClean="0">
                <a:solidFill>
                  <a:schemeClr val="tx2">
                    <a:lumMod val="50000"/>
                  </a:schemeClr>
                </a:solidFill>
                <a:ea typeface="Arial"/>
                <a:cs typeface="Arial"/>
                <a:sym typeface="Wingdings"/>
              </a:rPr>
              <a:t>ALICE (for INFN in Bari and Trieste)</a:t>
            </a:r>
          </a:p>
          <a:p>
            <a:pPr lvl="1">
              <a:lnSpc>
                <a:spcPct val="110000"/>
              </a:lnSpc>
            </a:pPr>
            <a:endParaRPr lang="it-IT" sz="1600" dirty="0" smtClean="0">
              <a:solidFill>
                <a:srgbClr val="FF0000"/>
              </a:solidFill>
              <a:ea typeface="Arial"/>
              <a:cs typeface="Arial"/>
            </a:endParaRPr>
          </a:p>
          <a:p>
            <a:pPr marL="285750" lvl="3" indent="-285750">
              <a:lnSpc>
                <a:spcPct val="110000"/>
              </a:lnSpc>
              <a:buFont typeface="Arial"/>
              <a:buChar char="•"/>
            </a:pPr>
            <a:r>
              <a:rPr lang="it-IT" sz="1600" dirty="0" err="1" smtClean="0">
                <a:solidFill>
                  <a:schemeClr val="tx2">
                    <a:lumMod val="50000"/>
                  </a:schemeClr>
                </a:solidFill>
                <a:ea typeface="Arial"/>
                <a:cs typeface="Arial"/>
              </a:rPr>
              <a:t>Tracking</a:t>
            </a:r>
            <a:r>
              <a:rPr lang="it-IT" sz="1600" dirty="0" smtClean="0">
                <a:solidFill>
                  <a:schemeClr val="tx2">
                    <a:lumMod val="50000"/>
                  </a:schemeClr>
                </a:solidFill>
                <a:ea typeface="Arial"/>
                <a:cs typeface="Arial"/>
              </a:rPr>
              <a:t> WG </a:t>
            </a:r>
            <a:r>
              <a:rPr lang="it-IT" sz="1600" dirty="0" err="1" smtClean="0">
                <a:solidFill>
                  <a:schemeClr val="tx2">
                    <a:lumMod val="50000"/>
                  </a:schemeClr>
                </a:solidFill>
                <a:ea typeface="Arial"/>
                <a:cs typeface="Arial"/>
              </a:rPr>
              <a:t>coordination</a:t>
            </a:r>
            <a:r>
              <a:rPr lang="it-IT" sz="1600" dirty="0" smtClean="0">
                <a:solidFill>
                  <a:schemeClr val="tx2">
                    <a:lumMod val="50000"/>
                  </a:schemeClr>
                </a:solidFill>
                <a:ea typeface="Arial"/>
                <a:cs typeface="Arial"/>
              </a:rPr>
              <a:t> for YR (2020) and ATHENA </a:t>
            </a:r>
            <a:r>
              <a:rPr lang="it-IT" sz="1600" dirty="0" err="1" smtClean="0">
                <a:solidFill>
                  <a:schemeClr val="tx2">
                    <a:lumMod val="50000"/>
                  </a:schemeClr>
                </a:solidFill>
                <a:ea typeface="Arial"/>
                <a:cs typeface="Arial"/>
              </a:rPr>
              <a:t>proposal</a:t>
            </a:r>
            <a:r>
              <a:rPr lang="it-IT" sz="1600" dirty="0" smtClean="0">
                <a:solidFill>
                  <a:schemeClr val="tx2">
                    <a:lumMod val="50000"/>
                  </a:schemeClr>
                </a:solidFill>
                <a:ea typeface="Arial"/>
                <a:cs typeface="Arial"/>
              </a:rPr>
              <a:t> (2021): INFN Bari</a:t>
            </a:r>
          </a:p>
          <a:p>
            <a:pPr marL="285750" lvl="3" indent="-285750">
              <a:lnSpc>
                <a:spcPct val="110000"/>
              </a:lnSpc>
              <a:buFont typeface="Arial"/>
              <a:buChar char="•"/>
            </a:pPr>
            <a:r>
              <a:rPr lang="it-IT" sz="1600" dirty="0" smtClean="0">
                <a:solidFill>
                  <a:schemeClr val="tx2">
                    <a:lumMod val="50000"/>
                  </a:schemeClr>
                </a:solidFill>
                <a:ea typeface="Arial"/>
                <a:cs typeface="Arial"/>
              </a:rPr>
              <a:t>EIC </a:t>
            </a:r>
            <a:r>
              <a:rPr lang="it-IT" sz="1600" dirty="0" err="1" smtClean="0">
                <a:solidFill>
                  <a:schemeClr val="tx2">
                    <a:lumMod val="50000"/>
                  </a:schemeClr>
                </a:solidFill>
                <a:ea typeface="Arial"/>
                <a:cs typeface="Arial"/>
              </a:rPr>
              <a:t>Silicon</a:t>
            </a:r>
            <a:r>
              <a:rPr lang="it-IT" sz="1600" dirty="0" smtClean="0">
                <a:solidFill>
                  <a:schemeClr val="tx2">
                    <a:lumMod val="50000"/>
                  </a:schemeClr>
                </a:solidFill>
                <a:ea typeface="Arial"/>
                <a:cs typeface="Arial"/>
              </a:rPr>
              <a:t> </a:t>
            </a:r>
            <a:r>
              <a:rPr lang="it-IT" sz="1600" dirty="0" err="1" smtClean="0">
                <a:solidFill>
                  <a:schemeClr val="tx2">
                    <a:lumMod val="50000"/>
                  </a:schemeClr>
                </a:solidFill>
                <a:ea typeface="Arial"/>
                <a:cs typeface="Arial"/>
              </a:rPr>
              <a:t>Consortium</a:t>
            </a:r>
            <a:r>
              <a:rPr lang="it-IT" sz="1600" dirty="0" smtClean="0">
                <a:solidFill>
                  <a:schemeClr val="tx2">
                    <a:lumMod val="50000"/>
                  </a:schemeClr>
                </a:solidFill>
                <a:ea typeface="Arial"/>
                <a:cs typeface="Arial"/>
              </a:rPr>
              <a:t> leadership </a:t>
            </a:r>
            <a:r>
              <a:rPr lang="it-IT" sz="1600" dirty="0" err="1" smtClean="0">
                <a:solidFill>
                  <a:schemeClr val="tx2">
                    <a:lumMod val="50000"/>
                  </a:schemeClr>
                </a:solidFill>
                <a:ea typeface="Arial"/>
                <a:cs typeface="Arial"/>
              </a:rPr>
              <a:t>representatives</a:t>
            </a:r>
            <a:r>
              <a:rPr lang="it-IT" sz="1600" dirty="0" smtClean="0">
                <a:solidFill>
                  <a:schemeClr val="tx2">
                    <a:lumMod val="50000"/>
                  </a:schemeClr>
                </a:solidFill>
                <a:ea typeface="Arial"/>
                <a:cs typeface="Arial"/>
              </a:rPr>
              <a:t>: INFN Bari and Trieste</a:t>
            </a:r>
          </a:p>
          <a:p>
            <a:pPr marL="285750" lvl="3" indent="-285750">
              <a:lnSpc>
                <a:spcPct val="110000"/>
              </a:lnSpc>
              <a:buFont typeface="Arial"/>
              <a:buChar char="•"/>
            </a:pPr>
            <a:endParaRPr lang="it-IT" sz="1600" dirty="0">
              <a:solidFill>
                <a:srgbClr val="000000"/>
              </a:solidFill>
              <a:ea typeface="Arial"/>
              <a:cs typeface="Arial"/>
            </a:endParaRPr>
          </a:p>
        </p:txBody>
      </p:sp>
      <p:cxnSp>
        <p:nvCxnSpPr>
          <p:cNvPr id="21" name="Google Shape;134;p17"/>
          <p:cNvCxnSpPr/>
          <p:nvPr/>
        </p:nvCxnSpPr>
        <p:spPr>
          <a:xfrm>
            <a:off x="3895930" y="2303137"/>
            <a:ext cx="1061834" cy="135312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stealth" w="lg" len="lg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22" name="Google Shape;134;p17"/>
          <p:cNvCxnSpPr/>
          <p:nvPr/>
        </p:nvCxnSpPr>
        <p:spPr>
          <a:xfrm flipH="1">
            <a:off x="2094978" y="3873020"/>
            <a:ext cx="6657" cy="420076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stealth" w="lg" len="lg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pic>
        <p:nvPicPr>
          <p:cNvPr id="14" name="Picture 2" descr="Synergies between a U.S.-based Electron-Ion Collider and the European  research in Particle Physic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671" y="188640"/>
            <a:ext cx="1030817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ttangolo 14"/>
          <p:cNvSpPr/>
          <p:nvPr/>
        </p:nvSpPr>
        <p:spPr>
          <a:xfrm>
            <a:off x="6516216" y="5008820"/>
            <a:ext cx="1615699" cy="292388"/>
          </a:xfrm>
          <a:prstGeom prst="rect">
            <a:avLst/>
          </a:prstGeom>
          <a:solidFill>
            <a:srgbClr val="C00000"/>
          </a:solidFill>
        </p:spPr>
        <p:txBody>
          <a:bodyPr wrap="none">
            <a:spAutoFit/>
          </a:bodyPr>
          <a:lstStyle/>
          <a:p>
            <a:r>
              <a:rPr lang="it-IT" sz="1300" b="1" i="1" dirty="0" err="1">
                <a:solidFill>
                  <a:schemeClr val="bg1"/>
                </a:solidFill>
                <a:ea typeface="Arial"/>
                <a:cs typeface="Arial"/>
                <a:sym typeface="Wingdings"/>
              </a:rPr>
              <a:t>see</a:t>
            </a:r>
            <a:r>
              <a:rPr lang="it-IT" sz="1300" b="1" i="1" dirty="0">
                <a:solidFill>
                  <a:schemeClr val="bg1"/>
                </a:solidFill>
                <a:ea typeface="Arial"/>
                <a:cs typeface="Arial"/>
                <a:sym typeface="Wingdings"/>
              </a:rPr>
              <a:t> talk by D. Colella</a:t>
            </a:r>
            <a:endParaRPr lang="en-US" sz="1300" i="1" dirty="0">
              <a:solidFill>
                <a:schemeClr val="bg1"/>
              </a:solidFill>
            </a:endParaRPr>
          </a:p>
        </p:txBody>
      </p:sp>
      <p:sp>
        <p:nvSpPr>
          <p:cNvPr id="23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it-IT" dirty="0" smtClean="0"/>
              <a:t>II Congresso della Sezione INFN e del Dipartimento di Fisica di Bari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3113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2</a:t>
            </a:fld>
            <a:endParaRPr lang="it-IT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518" y="534491"/>
            <a:ext cx="9444038" cy="663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107504" y="44624"/>
            <a:ext cx="8939529" cy="523220"/>
          </a:xfrm>
          <a:prstGeom prst="rect">
            <a:avLst/>
          </a:prstGeom>
          <a:gradFill>
            <a:gsLst>
              <a:gs pos="0">
                <a:schemeClr val="bg1">
                  <a:alpha val="19000"/>
                </a:schemeClr>
              </a:gs>
              <a:gs pos="47000">
                <a:schemeClr val="accent5">
                  <a:lumMod val="20000"/>
                  <a:lumOff val="80000"/>
                  <a:alpha val="71000"/>
                </a:schemeClr>
              </a:gs>
            </a:gsLst>
            <a:lin ang="5400000" scaled="0"/>
          </a:gra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chemeClr val="tx2">
                    <a:lumMod val="50000"/>
                  </a:schemeClr>
                </a:solidFill>
              </a:rPr>
              <a:t>Designing our future ….</a:t>
            </a:r>
            <a:endParaRPr lang="en-US" sz="2800" i="1" dirty="0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7" name="Gruppo 6"/>
          <p:cNvGrpSpPr/>
          <p:nvPr/>
        </p:nvGrpSpPr>
        <p:grpSpPr>
          <a:xfrm>
            <a:off x="1691680" y="2492896"/>
            <a:ext cx="5688632" cy="1728192"/>
            <a:chOff x="-2268760" y="1484784"/>
            <a:chExt cx="5688632" cy="1728192"/>
          </a:xfrm>
        </p:grpSpPr>
        <p:sp>
          <p:nvSpPr>
            <p:cNvPr id="2" name="Rettangolo arrotondato 1"/>
            <p:cNvSpPr/>
            <p:nvPr/>
          </p:nvSpPr>
          <p:spPr>
            <a:xfrm>
              <a:off x="-2268760" y="1484784"/>
              <a:ext cx="5665815" cy="1723548"/>
            </a:xfrm>
            <a:prstGeom prst="roundRect">
              <a:avLst/>
            </a:prstGeom>
            <a:gradFill>
              <a:gsLst>
                <a:gs pos="0">
                  <a:schemeClr val="bg1">
                    <a:lumMod val="80000"/>
                    <a:lumOff val="2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89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asellaDiTesto 3"/>
            <p:cNvSpPr txBox="1">
              <a:spLocks noChangeArrowheads="1"/>
            </p:cNvSpPr>
            <p:nvPr/>
          </p:nvSpPr>
          <p:spPr bwMode="auto">
            <a:xfrm>
              <a:off x="-2245943" y="1489427"/>
              <a:ext cx="5665815" cy="1723549"/>
            </a:xfrm>
            <a:prstGeom prst="rect">
              <a:avLst/>
            </a:prstGeom>
            <a:noFill/>
            <a:ln>
              <a:noFill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  <a:softEdge rad="12700"/>
            </a:effectLst>
            <a:extLst/>
          </p:spPr>
          <p:txBody>
            <a:bodyPr wrap="square" tIns="91440" bIns="9144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002060"/>
                  </a:solidFill>
                  <a:latin typeface="Calibri" pitchFamily="34" charset="0"/>
                  <a:cs typeface="Calibri" pitchFamily="34" charset="0"/>
                </a:rPr>
                <a:t>- Future detector developments: global perspectives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sz="20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002060"/>
                  </a:solidFill>
                  <a:latin typeface="Calibri" pitchFamily="34" charset="0"/>
                  <a:cs typeface="Calibri" pitchFamily="34" charset="0"/>
                </a:rPr>
                <a:t>- Research and developments @ INFN Bari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sz="20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002060"/>
                  </a:solidFill>
                  <a:latin typeface="Calibri" pitchFamily="34" charset="0"/>
                  <a:cs typeface="Calibri" pitchFamily="34" charset="0"/>
                </a:rPr>
                <a:t>- Summary and outlooks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2890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3124200" y="6448251"/>
            <a:ext cx="2895600" cy="365125"/>
          </a:xfrm>
        </p:spPr>
        <p:txBody>
          <a:bodyPr/>
          <a:lstStyle/>
          <a:p>
            <a:r>
              <a:rPr lang="it-IT" dirty="0" smtClean="0"/>
              <a:t>domenico.colella@ba.infn.it </a:t>
            </a: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20</a:t>
            </a:fld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107504" y="44624"/>
            <a:ext cx="8939529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002060"/>
                </a:solidFill>
              </a:rPr>
              <a:t>R&amp;D @ INFN Bari on Solid State detectors</a:t>
            </a:r>
            <a:endParaRPr lang="en-US" sz="2800" i="1" dirty="0">
              <a:solidFill>
                <a:srgbClr val="002060"/>
              </a:solidFill>
            </a:endParaRPr>
          </a:p>
        </p:txBody>
      </p:sp>
      <p:grpSp>
        <p:nvGrpSpPr>
          <p:cNvPr id="7" name="Gruppo 6"/>
          <p:cNvGrpSpPr/>
          <p:nvPr/>
        </p:nvGrpSpPr>
        <p:grpSpPr>
          <a:xfrm>
            <a:off x="7956376" y="116632"/>
            <a:ext cx="1008112" cy="1395154"/>
            <a:chOff x="6372199" y="3284984"/>
            <a:chExt cx="1270002" cy="1823591"/>
          </a:xfrm>
        </p:grpSpPr>
        <p:pic>
          <p:nvPicPr>
            <p:cNvPr id="8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72200" y="3284984"/>
              <a:ext cx="1270001" cy="182359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9" name="Rettangolo 8"/>
            <p:cNvSpPr/>
            <p:nvPr/>
          </p:nvSpPr>
          <p:spPr>
            <a:xfrm>
              <a:off x="6372199" y="4581128"/>
              <a:ext cx="1270001" cy="52298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</a:rPr>
                <a:t>ALICE 3 </a:t>
              </a:r>
            </a:p>
          </p:txBody>
        </p:sp>
      </p:grpSp>
      <p:pic>
        <p:nvPicPr>
          <p:cNvPr id="37" name="ALICE3_design.png" descr="ALICE3_design.png"/>
          <p:cNvPicPr>
            <a:picLocks noChangeAspect="1"/>
          </p:cNvPicPr>
          <p:nvPr/>
        </p:nvPicPr>
        <p:blipFill>
          <a:blip r:embed="rId3"/>
          <a:srcRect t="1199"/>
          <a:stretch>
            <a:fillRect/>
          </a:stretch>
        </p:blipFill>
        <p:spPr>
          <a:xfrm>
            <a:off x="107504" y="2924944"/>
            <a:ext cx="2844132" cy="2062577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Rettangolo 35"/>
          <p:cNvSpPr/>
          <p:nvPr/>
        </p:nvSpPr>
        <p:spPr>
          <a:xfrm>
            <a:off x="107504" y="764704"/>
            <a:ext cx="5052739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it-IT" b="1" i="1" dirty="0" smtClean="0">
                <a:solidFill>
                  <a:srgbClr val="C00000"/>
                </a:solidFill>
              </a:rPr>
              <a:t>ALICE3</a:t>
            </a:r>
            <a:r>
              <a:rPr lang="it-IT" i="1" dirty="0" smtClean="0">
                <a:solidFill>
                  <a:srgbClr val="C00000"/>
                </a:solidFill>
              </a:rPr>
              <a:t> : 	</a:t>
            </a:r>
            <a:r>
              <a:rPr lang="it-IT" dirty="0" smtClean="0">
                <a:solidFill>
                  <a:schemeClr val="tx2">
                    <a:lumMod val="50000"/>
                  </a:schemeClr>
                </a:solidFill>
              </a:rPr>
              <a:t>a </a:t>
            </a:r>
            <a:r>
              <a:rPr lang="it-IT" dirty="0" err="1" smtClean="0">
                <a:solidFill>
                  <a:schemeClr val="tx2">
                    <a:lumMod val="50000"/>
                  </a:schemeClr>
                </a:solidFill>
              </a:rPr>
              <a:t>rich</a:t>
            </a:r>
            <a:r>
              <a:rPr lang="it-IT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dirty="0" err="1" smtClean="0">
                <a:solidFill>
                  <a:schemeClr val="tx2">
                    <a:lumMod val="50000"/>
                  </a:schemeClr>
                </a:solidFill>
              </a:rPr>
              <a:t>heavy</a:t>
            </a:r>
            <a:r>
              <a:rPr lang="it-IT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dirty="0" err="1" smtClean="0">
                <a:solidFill>
                  <a:schemeClr val="tx2">
                    <a:lumMod val="50000"/>
                  </a:schemeClr>
                </a:solidFill>
              </a:rPr>
              <a:t>ion</a:t>
            </a:r>
            <a:r>
              <a:rPr lang="it-IT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dirty="0" err="1" smtClean="0">
                <a:solidFill>
                  <a:schemeClr val="tx2">
                    <a:lumMod val="50000"/>
                  </a:schemeClr>
                </a:solidFill>
              </a:rPr>
              <a:t>programme</a:t>
            </a:r>
            <a:r>
              <a:rPr lang="it-IT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dirty="0" err="1" smtClean="0">
                <a:solidFill>
                  <a:schemeClr val="tx2">
                    <a:lumMod val="50000"/>
                  </a:schemeClr>
                </a:solidFill>
              </a:rPr>
              <a:t>at</a:t>
            </a:r>
            <a:r>
              <a:rPr lang="it-IT" dirty="0" smtClean="0">
                <a:solidFill>
                  <a:schemeClr val="tx2">
                    <a:lumMod val="50000"/>
                  </a:schemeClr>
                </a:solidFill>
              </a:rPr>
              <a:t> the HL-LHC</a:t>
            </a:r>
          </a:p>
          <a:p>
            <a:pPr algn="just">
              <a:lnSpc>
                <a:spcPct val="110000"/>
              </a:lnSpc>
            </a:pPr>
            <a:r>
              <a:rPr lang="it-IT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it-IT" dirty="0" err="1" smtClean="0">
                <a:solidFill>
                  <a:schemeClr val="tx2">
                    <a:lumMod val="50000"/>
                  </a:schemeClr>
                </a:solidFill>
              </a:rPr>
              <a:t>EoI</a:t>
            </a:r>
            <a:r>
              <a:rPr lang="it-IT" dirty="0" smtClean="0">
                <a:solidFill>
                  <a:schemeClr val="tx2">
                    <a:lumMod val="50000"/>
                  </a:schemeClr>
                </a:solidFill>
              </a:rPr>
              <a:t> 2019, </a:t>
            </a:r>
            <a:r>
              <a:rPr lang="it-IT" dirty="0" err="1" smtClean="0">
                <a:solidFill>
                  <a:schemeClr val="tx2">
                    <a:lumMod val="50000"/>
                  </a:schemeClr>
                </a:solidFill>
              </a:rPr>
              <a:t>LoI</a:t>
            </a:r>
            <a:r>
              <a:rPr lang="it-IT" dirty="0" smtClean="0">
                <a:solidFill>
                  <a:schemeClr val="tx2">
                    <a:lumMod val="50000"/>
                  </a:schemeClr>
                </a:solidFill>
              </a:rPr>
              <a:t> under </a:t>
            </a:r>
            <a:r>
              <a:rPr lang="it-IT" dirty="0" err="1" smtClean="0">
                <a:solidFill>
                  <a:schemeClr val="tx2">
                    <a:lumMod val="50000"/>
                  </a:schemeClr>
                </a:solidFill>
              </a:rPr>
              <a:t>preparation</a:t>
            </a:r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021" y="2908599"/>
            <a:ext cx="5790475" cy="2104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Rettangolo 38"/>
          <p:cNvSpPr/>
          <p:nvPr/>
        </p:nvSpPr>
        <p:spPr>
          <a:xfrm>
            <a:off x="7097134" y="3265239"/>
            <a:ext cx="1615699" cy="292388"/>
          </a:xfrm>
          <a:prstGeom prst="rect">
            <a:avLst/>
          </a:prstGeom>
          <a:solidFill>
            <a:srgbClr val="C00000"/>
          </a:solidFill>
        </p:spPr>
        <p:txBody>
          <a:bodyPr wrap="none">
            <a:spAutoFit/>
          </a:bodyPr>
          <a:lstStyle/>
          <a:p>
            <a:r>
              <a:rPr lang="it-IT" sz="1300" b="1" i="1" dirty="0" err="1">
                <a:solidFill>
                  <a:schemeClr val="bg1"/>
                </a:solidFill>
                <a:ea typeface="Arial"/>
                <a:cs typeface="Arial"/>
                <a:sym typeface="Wingdings"/>
              </a:rPr>
              <a:t>see</a:t>
            </a:r>
            <a:r>
              <a:rPr lang="it-IT" sz="1300" b="1" i="1" dirty="0">
                <a:solidFill>
                  <a:schemeClr val="bg1"/>
                </a:solidFill>
                <a:ea typeface="Arial"/>
                <a:cs typeface="Arial"/>
                <a:sym typeface="Wingdings"/>
              </a:rPr>
              <a:t> talk by D. Colella</a:t>
            </a:r>
            <a:endParaRPr lang="en-US" sz="1300" i="1" dirty="0">
              <a:solidFill>
                <a:schemeClr val="bg1"/>
              </a:solidFill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5081476"/>
            <a:ext cx="5601377" cy="1221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287490"/>
            <a:ext cx="8208911" cy="1205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772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21</a:t>
            </a:fld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107504" y="44624"/>
            <a:ext cx="8939529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002060"/>
                </a:solidFill>
              </a:rPr>
              <a:t>R&amp;D @ INFN Bari on Solid State detectors</a:t>
            </a:r>
            <a:endParaRPr lang="en-US" sz="2800" i="1" dirty="0">
              <a:solidFill>
                <a:srgbClr val="002060"/>
              </a:solidFill>
            </a:endParaRPr>
          </a:p>
        </p:txBody>
      </p:sp>
      <p:grpSp>
        <p:nvGrpSpPr>
          <p:cNvPr id="7" name="Gruppo 6"/>
          <p:cNvGrpSpPr/>
          <p:nvPr/>
        </p:nvGrpSpPr>
        <p:grpSpPr>
          <a:xfrm>
            <a:off x="7956376" y="116632"/>
            <a:ext cx="1008112" cy="1395154"/>
            <a:chOff x="6372199" y="3284984"/>
            <a:chExt cx="1270002" cy="1823591"/>
          </a:xfrm>
        </p:grpSpPr>
        <p:pic>
          <p:nvPicPr>
            <p:cNvPr id="8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72200" y="3284984"/>
              <a:ext cx="1270001" cy="182359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9" name="Rettangolo 8"/>
            <p:cNvSpPr/>
            <p:nvPr/>
          </p:nvSpPr>
          <p:spPr>
            <a:xfrm>
              <a:off x="6372199" y="4581128"/>
              <a:ext cx="1270001" cy="52298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</a:rPr>
                <a:t>ALICE 3 </a:t>
              </a:r>
            </a:p>
          </p:txBody>
        </p:sp>
      </p:grpSp>
      <p:sp>
        <p:nvSpPr>
          <p:cNvPr id="26" name="CasellaDiTesto 25"/>
          <p:cNvSpPr txBox="1"/>
          <p:nvPr/>
        </p:nvSpPr>
        <p:spPr>
          <a:xfrm>
            <a:off x="179512" y="890136"/>
            <a:ext cx="1330814" cy="369332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ALICE3-Bari:</a:t>
            </a:r>
            <a:endParaRPr lang="en-US" i="1" dirty="0">
              <a:solidFill>
                <a:schemeClr val="bg1"/>
              </a:solidFill>
            </a:endParaRPr>
          </a:p>
        </p:txBody>
      </p:sp>
      <p:grpSp>
        <p:nvGrpSpPr>
          <p:cNvPr id="27" name="Group"/>
          <p:cNvGrpSpPr/>
          <p:nvPr/>
        </p:nvGrpSpPr>
        <p:grpSpPr>
          <a:xfrm>
            <a:off x="165348" y="1464713"/>
            <a:ext cx="1344979" cy="1388225"/>
            <a:chOff x="0" y="0"/>
            <a:chExt cx="1828415" cy="1823590"/>
          </a:xfrm>
        </p:grpSpPr>
        <p:pic>
          <p:nvPicPr>
            <p:cNvPr id="28" name="FlexMAPS.png" descr="FlexMAPS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828415" cy="18235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" name="Flexible MAPS"/>
            <p:cNvSpPr txBox="1"/>
            <p:nvPr/>
          </p:nvSpPr>
          <p:spPr>
            <a:xfrm>
              <a:off x="163872" y="52233"/>
              <a:ext cx="1576870" cy="397561"/>
            </a:xfrm>
            <a:prstGeom prst="rect">
              <a:avLst/>
            </a:prstGeom>
            <a:solidFill>
              <a:srgbClr val="1A1818">
                <a:alpha val="65007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sz="1600" b="1">
                  <a:solidFill>
                    <a:srgbClr val="FFFFFF"/>
                  </a:solidFill>
                </a:defRPr>
              </a:lvl1pPr>
            </a:lstStyle>
            <a:p>
              <a:r>
                <a:rPr sz="1300" dirty="0"/>
                <a:t>Flexible MAPS</a:t>
              </a:r>
            </a:p>
          </p:txBody>
        </p:sp>
      </p:grpSp>
      <p:sp>
        <p:nvSpPr>
          <p:cNvPr id="30" name="CasellaDiTesto 29"/>
          <p:cNvSpPr txBox="1"/>
          <p:nvPr/>
        </p:nvSpPr>
        <p:spPr>
          <a:xfrm>
            <a:off x="1619672" y="899428"/>
            <a:ext cx="3133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smtClean="0">
                <a:solidFill>
                  <a:srgbClr val="C00000"/>
                </a:solidFill>
                <a:cs typeface="Arial"/>
                <a:sym typeface="Arial"/>
              </a:rPr>
              <a:t>Inner and Outer </a:t>
            </a:r>
            <a:r>
              <a:rPr lang="it-IT" i="1" dirty="0" err="1" smtClean="0">
                <a:solidFill>
                  <a:srgbClr val="C00000"/>
                </a:solidFill>
                <a:cs typeface="Arial"/>
                <a:sym typeface="Arial"/>
              </a:rPr>
              <a:t>Silicon</a:t>
            </a:r>
            <a:r>
              <a:rPr lang="it-IT" i="1" dirty="0" smtClean="0">
                <a:solidFill>
                  <a:srgbClr val="C00000"/>
                </a:solidFill>
                <a:cs typeface="Arial"/>
                <a:sym typeface="Arial"/>
              </a:rPr>
              <a:t> </a:t>
            </a:r>
            <a:r>
              <a:rPr lang="it-IT" i="1" dirty="0" err="1" smtClean="0">
                <a:solidFill>
                  <a:srgbClr val="C00000"/>
                </a:solidFill>
                <a:cs typeface="Arial"/>
                <a:sym typeface="Arial"/>
              </a:rPr>
              <a:t>Trackers</a:t>
            </a:r>
            <a:endParaRPr lang="en-US" i="1" dirty="0"/>
          </a:p>
        </p:txBody>
      </p:sp>
      <p:sp>
        <p:nvSpPr>
          <p:cNvPr id="31" name="Rettangolo 30"/>
          <p:cNvSpPr/>
          <p:nvPr/>
        </p:nvSpPr>
        <p:spPr>
          <a:xfrm>
            <a:off x="1619672" y="1412776"/>
            <a:ext cx="518457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600" b="1" dirty="0">
                <a:solidFill>
                  <a:schemeClr val="tx2">
                    <a:lumMod val="50000"/>
                  </a:schemeClr>
                </a:solidFill>
              </a:rPr>
              <a:t>Inner tracker</a:t>
            </a:r>
          </a:p>
          <a:p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→ ultra-thin layout: flexible wafer-scale sensors (MAPS/ITS3)</a:t>
            </a:r>
          </a:p>
          <a:p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→ minimal distance from IP requires retractable detector</a:t>
            </a:r>
          </a:p>
          <a:p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→ position resolution O(1 𝜇𝑚) requires small pixel pitch</a:t>
            </a:r>
          </a:p>
          <a:p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 </a:t>
            </a:r>
            <a:endParaRPr lang="en-US" sz="1600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sz="1600" b="1" dirty="0" smtClean="0">
                <a:solidFill>
                  <a:schemeClr val="tx2">
                    <a:lumMod val="50000"/>
                  </a:schemeClr>
                </a:solidFill>
              </a:rPr>
              <a:t>Outer </a:t>
            </a:r>
            <a:r>
              <a:rPr lang="en-US" sz="1600" b="1" dirty="0">
                <a:solidFill>
                  <a:schemeClr val="tx2">
                    <a:lumMod val="50000"/>
                  </a:schemeClr>
                </a:solidFill>
              </a:rPr>
              <a:t>tracker</a:t>
            </a:r>
          </a:p>
          <a:p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→ large areas to instrument O(100 m</a:t>
            </a:r>
            <a:r>
              <a:rPr lang="en-US" sz="1600" baseline="30000" dirty="0">
                <a:solidFill>
                  <a:schemeClr val="tx2">
                    <a:lumMod val="50000"/>
                  </a:schemeClr>
                </a:solidFill>
              </a:rPr>
              <a:t>2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): develop cost-effective sensors</a:t>
            </a:r>
          </a:p>
          <a:p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→ low material budget requires low-weight support and services</a:t>
            </a:r>
          </a:p>
        </p:txBody>
      </p:sp>
      <p:pic>
        <p:nvPicPr>
          <p:cNvPr id="33" name="ALICE3_PointingRes.png" descr="ALICE3_PointingRes.png">
            <a:extLst>
              <a:ext uri="{FF2B5EF4-FFF2-40B4-BE49-F238E27FC236}">
                <a16:creationId xmlns:a16="http://schemas.microsoft.com/office/drawing/2014/main" xmlns="" id="{13B58965-97AF-3C4C-9859-23FD84506E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09" t="1361"/>
          <a:stretch>
            <a:fillRect/>
          </a:stretch>
        </p:blipFill>
        <p:spPr>
          <a:xfrm>
            <a:off x="6876256" y="1844824"/>
            <a:ext cx="2209752" cy="2122497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Rettangolo 33"/>
          <p:cNvSpPr/>
          <p:nvPr/>
        </p:nvSpPr>
        <p:spPr>
          <a:xfrm rot="20671810">
            <a:off x="227781" y="2756144"/>
            <a:ext cx="960904" cy="49244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it-IT" sz="1300" b="1" i="1" dirty="0" err="1">
                <a:solidFill>
                  <a:schemeClr val="bg1"/>
                </a:solidFill>
                <a:ea typeface="Arial"/>
                <a:cs typeface="Arial"/>
                <a:sym typeface="Wingdings"/>
              </a:rPr>
              <a:t>see</a:t>
            </a:r>
            <a:r>
              <a:rPr lang="it-IT" sz="1300" b="1" i="1" dirty="0">
                <a:solidFill>
                  <a:schemeClr val="bg1"/>
                </a:solidFill>
                <a:ea typeface="Arial"/>
                <a:cs typeface="Arial"/>
                <a:sym typeface="Wingdings"/>
              </a:rPr>
              <a:t> talk by </a:t>
            </a:r>
            <a:endParaRPr lang="it-IT" sz="1300" b="1" i="1" dirty="0" smtClean="0">
              <a:solidFill>
                <a:schemeClr val="bg1"/>
              </a:solidFill>
              <a:ea typeface="Arial"/>
              <a:cs typeface="Arial"/>
              <a:sym typeface="Wingdings"/>
            </a:endParaRPr>
          </a:p>
          <a:p>
            <a:r>
              <a:rPr lang="it-IT" sz="1300" b="1" i="1" dirty="0" smtClean="0">
                <a:solidFill>
                  <a:schemeClr val="bg1"/>
                </a:solidFill>
                <a:ea typeface="Arial"/>
                <a:cs typeface="Arial"/>
                <a:sym typeface="Wingdings"/>
              </a:rPr>
              <a:t>D</a:t>
            </a:r>
            <a:r>
              <a:rPr lang="it-IT" sz="1300" b="1" i="1" dirty="0">
                <a:solidFill>
                  <a:schemeClr val="bg1"/>
                </a:solidFill>
                <a:ea typeface="Arial"/>
                <a:cs typeface="Arial"/>
                <a:sym typeface="Wingdings"/>
              </a:rPr>
              <a:t>. Colella</a:t>
            </a:r>
            <a:endParaRPr lang="en-US" sz="1300" i="1" dirty="0">
              <a:solidFill>
                <a:schemeClr val="bg1"/>
              </a:solidFill>
            </a:endParaRPr>
          </a:p>
        </p:txBody>
      </p:sp>
      <p:grpSp>
        <p:nvGrpSpPr>
          <p:cNvPr id="7168" name="Gruppo 7167"/>
          <p:cNvGrpSpPr/>
          <p:nvPr/>
        </p:nvGrpSpPr>
        <p:grpSpPr>
          <a:xfrm>
            <a:off x="755576" y="4437112"/>
            <a:ext cx="7585596" cy="1656184"/>
            <a:chOff x="1376826" y="6479715"/>
            <a:chExt cx="10251149" cy="2514471"/>
          </a:xfrm>
        </p:grpSpPr>
        <p:pic>
          <p:nvPicPr>
            <p:cNvPr id="37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76826" y="6479715"/>
              <a:ext cx="5060569" cy="25144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" name="Image" descr="Imag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77992" y="6479715"/>
              <a:ext cx="5049983" cy="25144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" name="IRIS tracker - Open"/>
            <p:cNvSpPr txBox="1"/>
            <p:nvPr/>
          </p:nvSpPr>
          <p:spPr>
            <a:xfrm>
              <a:off x="1587945" y="6480259"/>
              <a:ext cx="3941856" cy="4012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>
                  <a:solidFill>
                    <a:srgbClr val="FFFFFF"/>
                  </a:solidFill>
                </a:defRPr>
              </a:lvl1pPr>
            </a:lstStyle>
            <a:p>
              <a:r>
                <a:rPr sz="1600" dirty="0"/>
                <a:t>IRIS tracker - Open</a:t>
              </a:r>
            </a:p>
          </p:txBody>
        </p:sp>
        <p:sp>
          <p:nvSpPr>
            <p:cNvPr id="40" name="IRIS tracker - Closed"/>
            <p:cNvSpPr txBox="1"/>
            <p:nvPr/>
          </p:nvSpPr>
          <p:spPr>
            <a:xfrm>
              <a:off x="6710344" y="6480259"/>
              <a:ext cx="4269951" cy="4012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>
                  <a:solidFill>
                    <a:srgbClr val="FFFFFF"/>
                  </a:solidFill>
                </a:defRPr>
              </a:lvl1pPr>
            </a:lstStyle>
            <a:p>
              <a:r>
                <a:rPr sz="1600" dirty="0"/>
                <a:t>IRIS tracker - Closed</a:t>
              </a:r>
            </a:p>
          </p:txBody>
        </p:sp>
      </p:grpSp>
      <p:sp>
        <p:nvSpPr>
          <p:cNvPr id="21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3124200" y="6448251"/>
            <a:ext cx="2895600" cy="365125"/>
          </a:xfrm>
        </p:spPr>
        <p:txBody>
          <a:bodyPr/>
          <a:lstStyle/>
          <a:p>
            <a:r>
              <a:rPr lang="it-IT" dirty="0" smtClean="0"/>
              <a:t>II Congresso della Sezione INFN e del Dipartimento di Fisica di Bari</a:t>
            </a:r>
            <a:endParaRPr lang="it-IT" dirty="0"/>
          </a:p>
        </p:txBody>
      </p:sp>
      <p:grpSp>
        <p:nvGrpSpPr>
          <p:cNvPr id="22" name="Group"/>
          <p:cNvGrpSpPr/>
          <p:nvPr/>
        </p:nvGrpSpPr>
        <p:grpSpPr>
          <a:xfrm>
            <a:off x="3489643" y="5085184"/>
            <a:ext cx="938341" cy="930798"/>
            <a:chOff x="0" y="0"/>
            <a:chExt cx="1270000" cy="1290836"/>
          </a:xfrm>
        </p:grpSpPr>
        <p:sp>
          <p:nvSpPr>
            <p:cNvPr id="32" name="Circle"/>
            <p:cNvSpPr/>
            <p:nvPr/>
          </p:nvSpPr>
          <p:spPr>
            <a:xfrm>
              <a:off x="0" y="20835"/>
              <a:ext cx="1270000" cy="1270001"/>
            </a:xfrm>
            <a:prstGeom prst="ellipse">
              <a:avLst/>
            </a:prstGeom>
            <a:solidFill>
              <a:srgbClr val="FFFFFF">
                <a:alpha val="70000"/>
              </a:srgbClr>
            </a:solidFill>
            <a:ln w="254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6477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A1818"/>
                </a:buClr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1A1818"/>
                  </a:solidFill>
                  <a:effectLst/>
                  <a:uFill>
                    <a:solidFill>
                      <a:srgbClr val="1A1818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lvl1pPr>
              <a:lvl2pPr marL="0" marR="0" indent="342900" algn="l" defTabSz="6477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A1818"/>
                </a:buClr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1A1818"/>
                  </a:solidFill>
                  <a:effectLst/>
                  <a:uFill>
                    <a:solidFill>
                      <a:srgbClr val="1A1818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lvl2pPr>
              <a:lvl3pPr marL="0" marR="0" indent="685800" algn="l" defTabSz="6477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A1818"/>
                </a:buClr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1A1818"/>
                  </a:solidFill>
                  <a:effectLst/>
                  <a:uFill>
                    <a:solidFill>
                      <a:srgbClr val="1A1818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lvl3pPr>
              <a:lvl4pPr marL="0" marR="0" indent="1028700" algn="l" defTabSz="6477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A1818"/>
                </a:buClr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1A1818"/>
                  </a:solidFill>
                  <a:effectLst/>
                  <a:uFill>
                    <a:solidFill>
                      <a:srgbClr val="1A1818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lvl4pPr>
              <a:lvl5pPr marL="0" marR="0" indent="1371600" algn="l" defTabSz="6477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A1818"/>
                </a:buClr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1A1818"/>
                  </a:solidFill>
                  <a:effectLst/>
                  <a:uFill>
                    <a:solidFill>
                      <a:srgbClr val="1A1818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lvl5pPr>
              <a:lvl6pPr marL="0" marR="0" indent="1714500" algn="l" defTabSz="6477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A1818"/>
                </a:buClr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1A1818"/>
                  </a:solidFill>
                  <a:effectLst/>
                  <a:uFill>
                    <a:solidFill>
                      <a:srgbClr val="1A1818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lvl6pPr>
              <a:lvl7pPr marL="0" marR="0" indent="2057400" algn="l" defTabSz="6477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A1818"/>
                </a:buClr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1A1818"/>
                  </a:solidFill>
                  <a:effectLst/>
                  <a:uFill>
                    <a:solidFill>
                      <a:srgbClr val="1A1818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lvl7pPr>
              <a:lvl8pPr marL="0" marR="0" indent="2400300" algn="l" defTabSz="6477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A1818"/>
                </a:buClr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1A1818"/>
                  </a:solidFill>
                  <a:effectLst/>
                  <a:uFill>
                    <a:solidFill>
                      <a:srgbClr val="1A1818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lvl8pPr>
              <a:lvl9pPr marL="0" marR="0" indent="2743200" algn="l" defTabSz="6477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A1818"/>
                </a:buClr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1A1818"/>
                  </a:solidFill>
                  <a:effectLst/>
                  <a:uFill>
                    <a:solidFill>
                      <a:srgbClr val="1A1818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 defTabSz="825500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  <a:endParaRPr/>
            </a:p>
          </p:txBody>
        </p:sp>
        <p:pic>
          <p:nvPicPr>
            <p:cNvPr id="35" name="Image" descr="Image"/>
            <p:cNvPicPr>
              <a:picLocks noChangeAspect="1"/>
            </p:cNvPicPr>
            <p:nvPr/>
          </p:nvPicPr>
          <p:blipFill>
            <a:blip r:embed="rId7"/>
            <a:srcRect r="40328"/>
            <a:stretch>
              <a:fillRect/>
            </a:stretch>
          </p:blipFill>
          <p:spPr>
            <a:xfrm>
              <a:off x="113109" y="0"/>
              <a:ext cx="1094661" cy="11846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3" name="Group"/>
          <p:cNvGrpSpPr/>
          <p:nvPr/>
        </p:nvGrpSpPr>
        <p:grpSpPr>
          <a:xfrm>
            <a:off x="7283515" y="5157192"/>
            <a:ext cx="960893" cy="880954"/>
            <a:chOff x="0" y="0"/>
            <a:chExt cx="1270000" cy="1270000"/>
          </a:xfrm>
        </p:grpSpPr>
        <p:sp>
          <p:nvSpPr>
            <p:cNvPr id="24" name="Circle"/>
            <p:cNvSpPr/>
            <p:nvPr/>
          </p:nvSpPr>
          <p:spPr>
            <a:xfrm>
              <a:off x="0" y="0"/>
              <a:ext cx="1270000" cy="1270000"/>
            </a:xfrm>
            <a:prstGeom prst="ellipse">
              <a:avLst/>
            </a:prstGeom>
            <a:solidFill>
              <a:srgbClr val="FFFFFF">
                <a:alpha val="70000"/>
              </a:srgbClr>
            </a:solidFill>
            <a:ln w="254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6477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A1818"/>
                </a:buClr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1A1818"/>
                  </a:solidFill>
                  <a:effectLst/>
                  <a:uFill>
                    <a:solidFill>
                      <a:srgbClr val="1A1818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lvl1pPr>
              <a:lvl2pPr marL="0" marR="0" indent="342900" algn="l" defTabSz="6477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A1818"/>
                </a:buClr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1A1818"/>
                  </a:solidFill>
                  <a:effectLst/>
                  <a:uFill>
                    <a:solidFill>
                      <a:srgbClr val="1A1818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lvl2pPr>
              <a:lvl3pPr marL="0" marR="0" indent="685800" algn="l" defTabSz="6477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A1818"/>
                </a:buClr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1A1818"/>
                  </a:solidFill>
                  <a:effectLst/>
                  <a:uFill>
                    <a:solidFill>
                      <a:srgbClr val="1A1818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lvl3pPr>
              <a:lvl4pPr marL="0" marR="0" indent="1028700" algn="l" defTabSz="6477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A1818"/>
                </a:buClr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1A1818"/>
                  </a:solidFill>
                  <a:effectLst/>
                  <a:uFill>
                    <a:solidFill>
                      <a:srgbClr val="1A1818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lvl4pPr>
              <a:lvl5pPr marL="0" marR="0" indent="1371600" algn="l" defTabSz="6477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A1818"/>
                </a:buClr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1A1818"/>
                  </a:solidFill>
                  <a:effectLst/>
                  <a:uFill>
                    <a:solidFill>
                      <a:srgbClr val="1A1818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lvl5pPr>
              <a:lvl6pPr marL="0" marR="0" indent="1714500" algn="l" defTabSz="6477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A1818"/>
                </a:buClr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1A1818"/>
                  </a:solidFill>
                  <a:effectLst/>
                  <a:uFill>
                    <a:solidFill>
                      <a:srgbClr val="1A1818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lvl6pPr>
              <a:lvl7pPr marL="0" marR="0" indent="2057400" algn="l" defTabSz="6477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A1818"/>
                </a:buClr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1A1818"/>
                  </a:solidFill>
                  <a:effectLst/>
                  <a:uFill>
                    <a:solidFill>
                      <a:srgbClr val="1A1818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lvl7pPr>
              <a:lvl8pPr marL="0" marR="0" indent="2400300" algn="l" defTabSz="6477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A1818"/>
                </a:buClr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1A1818"/>
                  </a:solidFill>
                  <a:effectLst/>
                  <a:uFill>
                    <a:solidFill>
                      <a:srgbClr val="1A1818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lvl8pPr>
              <a:lvl9pPr marL="0" marR="0" indent="2743200" algn="l" defTabSz="6477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A1818"/>
                </a:buClr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1A1818"/>
                  </a:solidFill>
                  <a:effectLst/>
                  <a:uFill>
                    <a:solidFill>
                      <a:srgbClr val="1A1818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 defTabSz="825500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  <a:endParaRPr/>
            </a:p>
          </p:txBody>
        </p:sp>
        <p:pic>
          <p:nvPicPr>
            <p:cNvPr id="25" name="Image" descr="Image"/>
            <p:cNvPicPr>
              <a:picLocks noChangeAspect="1"/>
            </p:cNvPicPr>
            <p:nvPr/>
          </p:nvPicPr>
          <p:blipFill>
            <a:blip r:embed="rId7"/>
            <a:srcRect l="58462" t="15726" b="4105"/>
            <a:stretch>
              <a:fillRect/>
            </a:stretch>
          </p:blipFill>
          <p:spPr>
            <a:xfrm>
              <a:off x="254000" y="160139"/>
              <a:ext cx="761999" cy="9496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25629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829" y="1920577"/>
            <a:ext cx="3838652" cy="186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149080"/>
            <a:ext cx="4820996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22</a:t>
            </a:fld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107504" y="44624"/>
            <a:ext cx="8939529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002060"/>
                </a:solidFill>
              </a:rPr>
              <a:t>R&amp;D @ INFN Bari on Solid State detectors</a:t>
            </a:r>
            <a:endParaRPr lang="en-US" sz="2800" i="1" dirty="0">
              <a:solidFill>
                <a:srgbClr val="002060"/>
              </a:solidFill>
            </a:endParaRPr>
          </a:p>
        </p:txBody>
      </p:sp>
      <p:sp>
        <p:nvSpPr>
          <p:cNvPr id="6" name="Segnaposto piè di pagina 9">
            <a:extLst>
              <a:ext uri="{FF2B5EF4-FFF2-40B4-BE49-F238E27FC236}">
                <a16:creationId xmlns="" xmlns:a16="http://schemas.microsoft.com/office/drawing/2014/main" xmlns:lc="http://schemas.openxmlformats.org/drawingml/2006/lockedCanvas" id="{D03B379A-DC57-4FDE-9684-3774230963C6}"/>
              </a:ext>
            </a:extLst>
          </p:cNvPr>
          <p:cNvSpPr>
            <a:spLocks noGrp="1"/>
          </p:cNvSpPr>
          <p:nvPr/>
        </p:nvSpPr>
        <p:spPr>
          <a:xfrm>
            <a:off x="2514600" y="64482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smtClean="0"/>
              <a:t>marionicola.mazziotta@ba.infn.it</a:t>
            </a:r>
            <a:endParaRPr lang="it-IT" dirty="0"/>
          </a:p>
        </p:txBody>
      </p:sp>
      <p:sp>
        <p:nvSpPr>
          <p:cNvPr id="17" name="Segnaposto contenuto 2">
            <a:extLst>
              <a:ext uri="{FF2B5EF4-FFF2-40B4-BE49-F238E27FC236}">
                <a16:creationId xmlns:a16="http://schemas.microsoft.com/office/drawing/2014/main" xmlns="" id="{27A7F467-802E-4A89-9A9B-C817914D4C36}"/>
              </a:ext>
            </a:extLst>
          </p:cNvPr>
          <p:cNvSpPr txBox="1">
            <a:spLocks/>
          </p:cNvSpPr>
          <p:nvPr/>
        </p:nvSpPr>
        <p:spPr>
          <a:xfrm>
            <a:off x="35497" y="1427348"/>
            <a:ext cx="4608512" cy="51700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rgbClr val="C00000"/>
                </a:solidFill>
              </a:rPr>
              <a:t>Next MeV-</a:t>
            </a:r>
            <a:r>
              <a:rPr lang="en-US" sz="1600" dirty="0" err="1" smtClean="0">
                <a:solidFill>
                  <a:srgbClr val="C00000"/>
                </a:solidFill>
              </a:rPr>
              <a:t>GeV</a:t>
            </a:r>
            <a:r>
              <a:rPr lang="en-US" sz="1600" dirty="0" smtClean="0">
                <a:solidFill>
                  <a:srgbClr val="C00000"/>
                </a:solidFill>
              </a:rPr>
              <a:t> satellite generation</a:t>
            </a:r>
            <a:r>
              <a:rPr lang="en-US" sz="1600" dirty="0" smtClean="0"/>
              <a:t>:</a:t>
            </a:r>
          </a:p>
          <a:p>
            <a:pPr lvl="1"/>
            <a:r>
              <a:rPr lang="en-US" sz="1500" dirty="0" smtClean="0"/>
              <a:t>Enable Compton regime reconstruction</a:t>
            </a:r>
          </a:p>
          <a:p>
            <a:pPr marL="457200" lvl="1" indent="0">
              <a:buNone/>
            </a:pPr>
            <a:endParaRPr lang="en-US" sz="1500" dirty="0" smtClean="0"/>
          </a:p>
          <a:p>
            <a:r>
              <a:rPr lang="en-US" sz="1600" dirty="0" smtClean="0">
                <a:solidFill>
                  <a:srgbClr val="C00000"/>
                </a:solidFill>
              </a:rPr>
              <a:t>ASTROGAM M5-Esa call (2016-2018)</a:t>
            </a:r>
            <a:r>
              <a:rPr lang="en-US" sz="1600" dirty="0" smtClean="0"/>
              <a:t> (INFN PI):</a:t>
            </a:r>
          </a:p>
          <a:p>
            <a:pPr lvl="1"/>
            <a:r>
              <a:rPr lang="en-US" sz="1500" dirty="0" smtClean="0"/>
              <a:t>nearly 56 m</a:t>
            </a:r>
            <a:r>
              <a:rPr lang="en-US" sz="1500" baseline="30000" dirty="0" smtClean="0"/>
              <a:t>2 </a:t>
            </a:r>
            <a:r>
              <a:rPr lang="en-US" sz="1500" dirty="0" smtClean="0"/>
              <a:t>of double-sided Si strip detectors (DSSDs)</a:t>
            </a:r>
            <a:endParaRPr lang="en-US" sz="1500" dirty="0" smtClean="0">
              <a:cs typeface="Calibri"/>
            </a:endParaRPr>
          </a:p>
          <a:p>
            <a:pPr lvl="1"/>
            <a:r>
              <a:rPr lang="en-US" sz="1500" dirty="0" smtClean="0"/>
              <a:t>4 towers, 56 layers of 5×5 DSSDs</a:t>
            </a:r>
            <a:endParaRPr lang="en-US" sz="1500" dirty="0" smtClean="0">
              <a:cs typeface="Calibri"/>
            </a:endParaRPr>
          </a:p>
          <a:p>
            <a:pPr lvl="2"/>
            <a:r>
              <a:rPr lang="en-US" sz="1500" dirty="0" smtClean="0"/>
              <a:t>5600 DSSDs</a:t>
            </a:r>
            <a:endParaRPr lang="en-US" sz="1500" dirty="0" smtClean="0">
              <a:cs typeface="Calibri"/>
            </a:endParaRPr>
          </a:p>
          <a:p>
            <a:pPr lvl="1"/>
            <a:r>
              <a:rPr lang="en-US" sz="1500" dirty="0" smtClean="0"/>
              <a:t>Each DSSD wafer has a cross section of 9.5×9.5 cm</a:t>
            </a:r>
            <a:r>
              <a:rPr lang="en-US" sz="1500" baseline="30000" dirty="0" smtClean="0"/>
              <a:t>2</a:t>
            </a:r>
            <a:r>
              <a:rPr lang="en-US" sz="1500" dirty="0" smtClean="0"/>
              <a:t>, a thickness of 500 µm and a pitch of 240 µm (384 strips per side)</a:t>
            </a:r>
          </a:p>
          <a:p>
            <a:pPr marL="457200" lvl="1" indent="0">
              <a:buNone/>
            </a:pPr>
            <a:endParaRPr lang="en-US" sz="1500" dirty="0" smtClean="0">
              <a:cs typeface="Calibri"/>
            </a:endParaRPr>
          </a:p>
          <a:p>
            <a:r>
              <a:rPr lang="en-US" sz="1600" dirty="0" smtClean="0">
                <a:solidFill>
                  <a:srgbClr val="C00000"/>
                </a:solidFill>
              </a:rPr>
              <a:t>AMEGO Probe mission NASA call (2019-2021)</a:t>
            </a:r>
            <a:r>
              <a:rPr lang="en-US" sz="1600" dirty="0" smtClean="0"/>
              <a:t> (NASA PI):</a:t>
            </a:r>
            <a:endParaRPr lang="en-US" sz="1600" dirty="0" smtClean="0">
              <a:cs typeface="Calibri"/>
            </a:endParaRPr>
          </a:p>
          <a:p>
            <a:pPr lvl="1"/>
            <a:r>
              <a:rPr lang="en-US" sz="1500" dirty="0" smtClean="0"/>
              <a:t>4 towers, 60 layers of 4×4 DSSDs</a:t>
            </a:r>
            <a:endParaRPr lang="en-US" sz="1500" dirty="0" smtClean="0">
              <a:cs typeface="Calibri"/>
            </a:endParaRPr>
          </a:p>
          <a:p>
            <a:pPr lvl="2"/>
            <a:r>
              <a:rPr lang="en-US" sz="1500" dirty="0" smtClean="0"/>
              <a:t>4800 DSSDs</a:t>
            </a:r>
            <a:endParaRPr lang="en-US" sz="1500" dirty="0" smtClean="0">
              <a:cs typeface="Calibri"/>
            </a:endParaRPr>
          </a:p>
          <a:p>
            <a:pPr lvl="1"/>
            <a:r>
              <a:rPr lang="en-US" sz="1500" dirty="0" smtClean="0"/>
              <a:t>DSSD wafers 9.5 cm wide, 500 µm thick and pitch of 500 µm (190 strips per side)</a:t>
            </a:r>
            <a:endParaRPr lang="en-US" sz="1500" dirty="0" smtClean="0">
              <a:cs typeface="Calibri"/>
            </a:endParaRPr>
          </a:p>
          <a:p>
            <a:r>
              <a:rPr lang="en-US" sz="1600" dirty="0" smtClean="0">
                <a:solidFill>
                  <a:srgbClr val="C00000"/>
                </a:solidFill>
              </a:rPr>
              <a:t>DSSDs wire-bonded on both sides to form 2-D views</a:t>
            </a:r>
          </a:p>
          <a:p>
            <a:pPr lvl="1"/>
            <a:r>
              <a:rPr lang="en-US" sz="1500" dirty="0" smtClean="0">
                <a:cs typeface="Calibri"/>
              </a:rPr>
              <a:t>Bonding machines should be able to work on large area planes, as the strips in both direction need to be connected</a:t>
            </a:r>
          </a:p>
          <a:p>
            <a:pPr lvl="1"/>
            <a:r>
              <a:rPr lang="en-US" sz="1500" dirty="0" smtClean="0">
                <a:cs typeface="Calibri"/>
              </a:rPr>
              <a:t>Non-trivial ladder mechanic support to avoid wire bonding paths</a:t>
            </a:r>
            <a:endParaRPr lang="en-US" sz="1500" dirty="0">
              <a:cs typeface="Calibri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138128" y="692696"/>
            <a:ext cx="6666120" cy="369332"/>
          </a:xfrm>
          <a:prstGeom prst="rect">
            <a:avLst/>
          </a:prstGeom>
          <a:solidFill>
            <a:srgbClr val="002060"/>
          </a:solidFill>
        </p:spPr>
        <p:txBody>
          <a:bodyPr wrap="none">
            <a:spAutoFit/>
          </a:bodyPr>
          <a:lstStyle/>
          <a:p>
            <a:r>
              <a:rPr lang="it-IT" b="1" i="1" dirty="0">
                <a:solidFill>
                  <a:schemeClr val="bg1"/>
                </a:solidFill>
              </a:rPr>
              <a:t>Medium </a:t>
            </a:r>
            <a:r>
              <a:rPr lang="it-IT" b="1" i="1" dirty="0" err="1">
                <a:solidFill>
                  <a:schemeClr val="bg1"/>
                </a:solidFill>
              </a:rPr>
              <a:t>size</a:t>
            </a:r>
            <a:r>
              <a:rPr lang="it-IT" b="1" i="1" dirty="0">
                <a:solidFill>
                  <a:schemeClr val="bg1"/>
                </a:solidFill>
              </a:rPr>
              <a:t> Gamma-</a:t>
            </a:r>
            <a:r>
              <a:rPr lang="it-IT" b="1" i="1" dirty="0" err="1">
                <a:solidFill>
                  <a:schemeClr val="bg1"/>
                </a:solidFill>
              </a:rPr>
              <a:t>ray</a:t>
            </a:r>
            <a:r>
              <a:rPr lang="it-IT" b="1" i="1" dirty="0">
                <a:solidFill>
                  <a:schemeClr val="bg1"/>
                </a:solidFill>
              </a:rPr>
              <a:t> </a:t>
            </a:r>
            <a:r>
              <a:rPr lang="it-IT" b="1" i="1" dirty="0" err="1" smtClean="0">
                <a:solidFill>
                  <a:schemeClr val="bg1"/>
                </a:solidFill>
              </a:rPr>
              <a:t>telescopes</a:t>
            </a:r>
            <a:r>
              <a:rPr lang="it-IT" b="1" i="1" dirty="0" smtClean="0">
                <a:solidFill>
                  <a:schemeClr val="bg1"/>
                </a:solidFill>
              </a:rPr>
              <a:t> </a:t>
            </a:r>
            <a:r>
              <a:rPr lang="it-IT" b="1" i="1" dirty="0" err="1" smtClean="0">
                <a:solidFill>
                  <a:schemeClr val="bg1"/>
                </a:solidFill>
              </a:rPr>
              <a:t>based</a:t>
            </a:r>
            <a:r>
              <a:rPr lang="it-IT" b="1" i="1" dirty="0" smtClean="0">
                <a:solidFill>
                  <a:schemeClr val="bg1"/>
                </a:solidFill>
              </a:rPr>
              <a:t> on Si strip/</a:t>
            </a:r>
            <a:r>
              <a:rPr lang="it-IT" b="1" i="1" dirty="0" err="1" smtClean="0">
                <a:solidFill>
                  <a:schemeClr val="bg1"/>
                </a:solidFill>
              </a:rPr>
              <a:t>pad</a:t>
            </a:r>
            <a:r>
              <a:rPr lang="it-IT" b="1" i="1" dirty="0" smtClean="0">
                <a:solidFill>
                  <a:schemeClr val="bg1"/>
                </a:solidFill>
              </a:rPr>
              <a:t> detectors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9" name="Rettangolo 18"/>
          <p:cNvSpPr/>
          <p:nvPr/>
        </p:nvSpPr>
        <p:spPr>
          <a:xfrm rot="20671810">
            <a:off x="3972197" y="1418770"/>
            <a:ext cx="960904" cy="49244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it-IT" sz="1300" b="1" i="1" dirty="0" err="1">
                <a:solidFill>
                  <a:schemeClr val="bg1"/>
                </a:solidFill>
                <a:ea typeface="Arial"/>
                <a:cs typeface="Arial"/>
                <a:sym typeface="Wingdings"/>
              </a:rPr>
              <a:t>see</a:t>
            </a:r>
            <a:r>
              <a:rPr lang="it-IT" sz="1300" b="1" i="1" dirty="0">
                <a:solidFill>
                  <a:schemeClr val="bg1"/>
                </a:solidFill>
                <a:ea typeface="Arial"/>
                <a:cs typeface="Arial"/>
                <a:sym typeface="Wingdings"/>
              </a:rPr>
              <a:t> talk by </a:t>
            </a:r>
            <a:endParaRPr lang="it-IT" sz="1300" b="1" i="1" dirty="0" smtClean="0">
              <a:solidFill>
                <a:schemeClr val="bg1"/>
              </a:solidFill>
              <a:ea typeface="Arial"/>
              <a:cs typeface="Arial"/>
              <a:sym typeface="Wingdings"/>
            </a:endParaRPr>
          </a:p>
          <a:p>
            <a:r>
              <a:rPr lang="it-IT" sz="1300" b="1" i="1" dirty="0">
                <a:solidFill>
                  <a:schemeClr val="bg1"/>
                </a:solidFill>
                <a:ea typeface="Arial"/>
                <a:cs typeface="Arial"/>
                <a:sym typeface="Wingdings"/>
              </a:rPr>
              <a:t>R</a:t>
            </a:r>
            <a:r>
              <a:rPr lang="it-IT" sz="1300" b="1" i="1" dirty="0" smtClean="0">
                <a:solidFill>
                  <a:schemeClr val="bg1"/>
                </a:solidFill>
                <a:ea typeface="Arial"/>
                <a:cs typeface="Arial"/>
                <a:sym typeface="Wingdings"/>
              </a:rPr>
              <a:t>. </a:t>
            </a:r>
            <a:r>
              <a:rPr lang="it-IT" sz="1300" b="1" i="1" dirty="0" err="1" smtClean="0">
                <a:solidFill>
                  <a:schemeClr val="bg1"/>
                </a:solidFill>
                <a:ea typeface="Arial"/>
                <a:cs typeface="Arial"/>
                <a:sym typeface="Wingdings"/>
              </a:rPr>
              <a:t>Pillera</a:t>
            </a:r>
            <a:endParaRPr lang="en-US" sz="1300" i="1" dirty="0">
              <a:solidFill>
                <a:schemeClr val="bg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349" y="116632"/>
            <a:ext cx="1560139" cy="1744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27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23</a:t>
            </a:fld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107504" y="44624"/>
            <a:ext cx="8939529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002060"/>
                </a:solidFill>
              </a:rPr>
              <a:t>R&amp;D @ INFN Bari on Solid State detectors</a:t>
            </a:r>
            <a:endParaRPr lang="en-US" sz="2800" i="1" dirty="0">
              <a:solidFill>
                <a:srgbClr val="002060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349" y="116632"/>
            <a:ext cx="1560139" cy="1744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547" y="1484784"/>
            <a:ext cx="9306059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asellaDiTesto 11"/>
          <p:cNvSpPr txBox="1"/>
          <p:nvPr/>
        </p:nvSpPr>
        <p:spPr>
          <a:xfrm>
            <a:off x="168269" y="836712"/>
            <a:ext cx="27475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i="1" dirty="0" err="1">
                <a:solidFill>
                  <a:srgbClr val="C00000"/>
                </a:solidFill>
                <a:cs typeface="Arial"/>
                <a:sym typeface="Arial"/>
              </a:rPr>
              <a:t>Recent</a:t>
            </a:r>
            <a:r>
              <a:rPr lang="it-IT" sz="2000" i="1" dirty="0">
                <a:solidFill>
                  <a:srgbClr val="C00000"/>
                </a:solidFill>
                <a:cs typeface="Arial"/>
                <a:sym typeface="Arial"/>
              </a:rPr>
              <a:t> NASA MIDEX call </a:t>
            </a:r>
            <a:endParaRPr lang="en-US" sz="2000" i="1" dirty="0"/>
          </a:p>
        </p:txBody>
      </p:sp>
      <p:sp>
        <p:nvSpPr>
          <p:cNvPr id="8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3124200" y="6376243"/>
            <a:ext cx="2895600" cy="365125"/>
          </a:xfrm>
        </p:spPr>
        <p:txBody>
          <a:bodyPr/>
          <a:lstStyle/>
          <a:p>
            <a:r>
              <a:rPr lang="it-IT" dirty="0" smtClean="0"/>
              <a:t>II Congresso della Sezione INFN e del Dipartimento di Fisica di Bari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1943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II Congresso della Sezione INFN e del Dipartimento di Fisica di Bari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24</a:t>
            </a:fld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107504" y="44624"/>
            <a:ext cx="8939529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002060"/>
                </a:solidFill>
              </a:rPr>
              <a:t>R&amp;D @ INFN Bari on PID and Photon detectors</a:t>
            </a:r>
            <a:endParaRPr lang="en-US" sz="2800" i="1" dirty="0">
              <a:solidFill>
                <a:srgbClr val="002060"/>
              </a:solidFill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35496" y="1007608"/>
            <a:ext cx="9078882" cy="1773320"/>
            <a:chOff x="-6890" y="647568"/>
            <a:chExt cx="8899370" cy="1629304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2120" y="647568"/>
              <a:ext cx="3240360" cy="477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890" y="1183159"/>
              <a:ext cx="8899370" cy="1093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5453547"/>
            <a:ext cx="1872208" cy="639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uppo 8"/>
          <p:cNvGrpSpPr/>
          <p:nvPr/>
        </p:nvGrpSpPr>
        <p:grpSpPr>
          <a:xfrm>
            <a:off x="2123728" y="4077073"/>
            <a:ext cx="1197994" cy="1584176"/>
            <a:chOff x="6372199" y="3284984"/>
            <a:chExt cx="1270002" cy="1823591"/>
          </a:xfrm>
        </p:grpSpPr>
        <p:pic>
          <p:nvPicPr>
            <p:cNvPr id="10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72200" y="3284984"/>
              <a:ext cx="1270001" cy="182359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1" name="Rettangolo 10"/>
            <p:cNvSpPr/>
            <p:nvPr/>
          </p:nvSpPr>
          <p:spPr>
            <a:xfrm>
              <a:off x="6372199" y="4581128"/>
              <a:ext cx="1270001" cy="4770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500" b="1" dirty="0">
                  <a:solidFill>
                    <a:srgbClr val="FF0000"/>
                  </a:solidFill>
                </a:rPr>
                <a:t>ALICE 3 </a:t>
              </a:r>
            </a:p>
          </p:txBody>
        </p:sp>
      </p:grpSp>
      <p:sp>
        <p:nvSpPr>
          <p:cNvPr id="12" name="CasellaDiTesto 11"/>
          <p:cNvSpPr txBox="1"/>
          <p:nvPr/>
        </p:nvSpPr>
        <p:spPr>
          <a:xfrm>
            <a:off x="827584" y="3573016"/>
            <a:ext cx="1081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2060"/>
                </a:solidFill>
              </a:rPr>
              <a:t>focus on: </a:t>
            </a:r>
            <a:endParaRPr lang="en-US" i="1" dirty="0">
              <a:solidFill>
                <a:srgbClr val="002060"/>
              </a:solidFill>
            </a:endParaRPr>
          </a:p>
        </p:txBody>
      </p:sp>
      <p:pic>
        <p:nvPicPr>
          <p:cNvPr id="13" name="Picture 2" descr="Hyper-Kamiokande - Photos | Faceboo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919726"/>
            <a:ext cx="1203460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Synergies between a U.S.-based Electron-Ion Collider and the European  research in Particle Physic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56" y="4490721"/>
            <a:ext cx="1152128" cy="112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644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giacomo.volpe@ba.infn.it</a:t>
            </a: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25</a:t>
            </a:fld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107504" y="44624"/>
            <a:ext cx="8939529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002060"/>
                </a:solidFill>
              </a:rPr>
              <a:t>R&amp;D @ INFN Bari on PID and Photon detectors</a:t>
            </a:r>
            <a:endParaRPr lang="en-US" sz="2800" i="1" dirty="0">
              <a:solidFill>
                <a:srgbClr val="00206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121" y="1484784"/>
            <a:ext cx="1264375" cy="432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uppo 5"/>
          <p:cNvGrpSpPr/>
          <p:nvPr/>
        </p:nvGrpSpPr>
        <p:grpSpPr>
          <a:xfrm>
            <a:off x="7956376" y="116632"/>
            <a:ext cx="1008112" cy="1395154"/>
            <a:chOff x="6372199" y="3284984"/>
            <a:chExt cx="1270002" cy="1823591"/>
          </a:xfrm>
        </p:grpSpPr>
        <p:pic>
          <p:nvPicPr>
            <p:cNvPr id="7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72200" y="3284984"/>
              <a:ext cx="1270001" cy="182359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8" name="Rettangolo 7"/>
            <p:cNvSpPr/>
            <p:nvPr/>
          </p:nvSpPr>
          <p:spPr>
            <a:xfrm>
              <a:off x="6372199" y="4581128"/>
              <a:ext cx="1270001" cy="52298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</a:rPr>
                <a:t>ALICE 3 </a:t>
              </a:r>
            </a:p>
          </p:txBody>
        </p:sp>
      </p:grpSp>
      <p:sp>
        <p:nvSpPr>
          <p:cNvPr id="9" name="CasellaDiTesto 8"/>
          <p:cNvSpPr txBox="1"/>
          <p:nvPr/>
        </p:nvSpPr>
        <p:spPr>
          <a:xfrm>
            <a:off x="179512" y="890136"/>
            <a:ext cx="1330814" cy="369332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ALICE3-Bari: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619672" y="899428"/>
            <a:ext cx="4608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err="1" smtClean="0">
                <a:solidFill>
                  <a:srgbClr val="C00000"/>
                </a:solidFill>
                <a:cs typeface="Arial"/>
                <a:sym typeface="Arial"/>
              </a:rPr>
              <a:t>Aerogel</a:t>
            </a:r>
            <a:r>
              <a:rPr lang="it-IT" i="1" dirty="0" smtClean="0">
                <a:solidFill>
                  <a:srgbClr val="C00000"/>
                </a:solidFill>
                <a:cs typeface="Arial"/>
                <a:sym typeface="Arial"/>
              </a:rPr>
              <a:t> – RICH </a:t>
            </a:r>
            <a:r>
              <a:rPr lang="it-IT" i="1" dirty="0" err="1" smtClean="0">
                <a:solidFill>
                  <a:srgbClr val="C00000"/>
                </a:solidFill>
                <a:cs typeface="Arial"/>
                <a:sym typeface="Arial"/>
              </a:rPr>
              <a:t>barrel</a:t>
            </a:r>
            <a:r>
              <a:rPr lang="it-IT" i="1" dirty="0">
                <a:solidFill>
                  <a:srgbClr val="C00000"/>
                </a:solidFill>
                <a:cs typeface="Arial"/>
                <a:sym typeface="Arial"/>
              </a:rPr>
              <a:t> </a:t>
            </a:r>
            <a:r>
              <a:rPr lang="it-IT" i="1" dirty="0" smtClean="0">
                <a:solidFill>
                  <a:srgbClr val="C00000"/>
                </a:solidFill>
                <a:cs typeface="Arial"/>
                <a:sym typeface="Arial"/>
              </a:rPr>
              <a:t>to </a:t>
            </a:r>
            <a:r>
              <a:rPr lang="it-IT" i="1" dirty="0" err="1" smtClean="0">
                <a:solidFill>
                  <a:srgbClr val="C00000"/>
                </a:solidFill>
                <a:cs typeface="Arial"/>
                <a:sym typeface="Arial"/>
              </a:rPr>
              <a:t>complement</a:t>
            </a:r>
            <a:r>
              <a:rPr lang="it-IT" i="1" dirty="0" smtClean="0">
                <a:solidFill>
                  <a:srgbClr val="C00000"/>
                </a:solidFill>
                <a:cs typeface="Arial"/>
                <a:sym typeface="Arial"/>
              </a:rPr>
              <a:t> TOF PID</a:t>
            </a:r>
            <a:endParaRPr lang="en-US" i="1" dirty="0"/>
          </a:p>
        </p:txBody>
      </p:sp>
      <p:pic>
        <p:nvPicPr>
          <p:cNvPr id="11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0528" y="1416027"/>
            <a:ext cx="4873328" cy="2537990"/>
          </a:xfrm>
          <a:prstGeom prst="rect">
            <a:avLst/>
          </a:prstGeom>
        </p:spPr>
      </p:pic>
      <p:sp>
        <p:nvSpPr>
          <p:cNvPr id="12" name="TextBox 4"/>
          <p:cNvSpPr txBox="1"/>
          <p:nvPr/>
        </p:nvSpPr>
        <p:spPr>
          <a:xfrm>
            <a:off x="4463190" y="2132856"/>
            <a:ext cx="4645314" cy="16004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</a:rPr>
              <a:t>Increase radius of TOF layer(s) by 22 cm to insert 2 cm of aerogel Cherenkov radiator + 20 cm expansion gap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</a:rPr>
              <a:t>Implement single-photon detection in TOF layer (using SPADs or </a:t>
            </a:r>
            <a:r>
              <a:rPr lang="en-US" sz="1400" dirty="0" err="1" smtClean="0">
                <a:solidFill>
                  <a:srgbClr val="FF0000"/>
                </a:solidFill>
              </a:rPr>
              <a:t>SiPM</a:t>
            </a:r>
            <a:r>
              <a:rPr lang="en-US" sz="1400" dirty="0" smtClean="0">
                <a:solidFill>
                  <a:srgbClr val="FF0000"/>
                </a:solidFill>
              </a:rPr>
              <a:t>) for Cherenkov radiation, sensitivity in the visible range is necessary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</a:rPr>
              <a:t>Exploit both information from Cherenkov angle and Cherenkov photons timing to complement TOF PID.</a:t>
            </a:r>
          </a:p>
        </p:txBody>
      </p:sp>
      <p:cxnSp>
        <p:nvCxnSpPr>
          <p:cNvPr id="13" name="Straight Arrow Connector 6"/>
          <p:cNvCxnSpPr/>
          <p:nvPr/>
        </p:nvCxnSpPr>
        <p:spPr>
          <a:xfrm flipH="1" flipV="1">
            <a:off x="4084705" y="1916832"/>
            <a:ext cx="631311" cy="2049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149080"/>
            <a:ext cx="2952328" cy="2332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614" y="4149080"/>
            <a:ext cx="4159898" cy="22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4" name="CasellaDiTesto 83"/>
          <p:cNvSpPr txBox="1"/>
          <p:nvPr/>
        </p:nvSpPr>
        <p:spPr>
          <a:xfrm rot="20932318">
            <a:off x="273307" y="4861359"/>
            <a:ext cx="9652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C00000"/>
                </a:solidFill>
              </a:rPr>
              <a:t>detector</a:t>
            </a:r>
          </a:p>
          <a:p>
            <a:r>
              <a:rPr lang="en-US" i="1" dirty="0" smtClean="0">
                <a:solidFill>
                  <a:srgbClr val="C00000"/>
                </a:solidFill>
              </a:rPr>
              <a:t>design</a:t>
            </a:r>
          </a:p>
          <a:p>
            <a:r>
              <a:rPr lang="en-US" i="1" dirty="0" smtClean="0">
                <a:solidFill>
                  <a:srgbClr val="C00000"/>
                </a:solidFill>
              </a:rPr>
              <a:t>options</a:t>
            </a:r>
          </a:p>
        </p:txBody>
      </p:sp>
    </p:spTree>
    <p:extLst>
      <p:ext uri="{BB962C8B-B14F-4D97-AF65-F5344CB8AC3E}">
        <p14:creationId xmlns:p14="http://schemas.microsoft.com/office/powerpoint/2010/main" val="3953826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err="1" smtClean="0"/>
              <a:t>contact</a:t>
            </a:r>
            <a:r>
              <a:rPr lang="it-IT" dirty="0" smtClean="0"/>
              <a:t>: giacomo.volpe@ba.infn.it</a:t>
            </a: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26</a:t>
            </a:fld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107504" y="44624"/>
            <a:ext cx="8939529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002060"/>
                </a:solidFill>
              </a:rPr>
              <a:t>R&amp;D @ INFN Bari on PID and Photon detectors</a:t>
            </a:r>
            <a:endParaRPr lang="en-US" sz="2800" i="1" dirty="0">
              <a:solidFill>
                <a:srgbClr val="00206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484784"/>
            <a:ext cx="1264375" cy="432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uppo 5"/>
          <p:cNvGrpSpPr/>
          <p:nvPr/>
        </p:nvGrpSpPr>
        <p:grpSpPr>
          <a:xfrm>
            <a:off x="7956376" y="116632"/>
            <a:ext cx="1008112" cy="1395154"/>
            <a:chOff x="6372199" y="3284984"/>
            <a:chExt cx="1270002" cy="1823591"/>
          </a:xfrm>
        </p:grpSpPr>
        <p:pic>
          <p:nvPicPr>
            <p:cNvPr id="7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72200" y="3284984"/>
              <a:ext cx="1270001" cy="182359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8" name="Rettangolo 7"/>
            <p:cNvSpPr/>
            <p:nvPr/>
          </p:nvSpPr>
          <p:spPr>
            <a:xfrm>
              <a:off x="6372199" y="4581128"/>
              <a:ext cx="1270001" cy="52298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</a:rPr>
                <a:t>ALICE 3 </a:t>
              </a:r>
            </a:p>
          </p:txBody>
        </p:sp>
      </p:grpSp>
      <p:grpSp>
        <p:nvGrpSpPr>
          <p:cNvPr id="9" name="Gruppo 8"/>
          <p:cNvGrpSpPr/>
          <p:nvPr/>
        </p:nvGrpSpPr>
        <p:grpSpPr>
          <a:xfrm>
            <a:off x="1403648" y="1851395"/>
            <a:ext cx="2698800" cy="1887807"/>
            <a:chOff x="1547664" y="4869160"/>
            <a:chExt cx="2698800" cy="1887807"/>
          </a:xfrm>
        </p:grpSpPr>
        <p:pic>
          <p:nvPicPr>
            <p:cNvPr id="10" name="Google Shape;60;p14"/>
            <p:cNvPicPr preferRelativeResize="0"/>
            <p:nvPr/>
          </p:nvPicPr>
          <p:blipFill rotWithShape="1">
            <a:blip r:embed="rId4">
              <a:alphaModFix/>
            </a:blip>
            <a:srcRect l="21770" t="11433" r="27742" b="3618"/>
            <a:stretch/>
          </p:blipFill>
          <p:spPr>
            <a:xfrm>
              <a:off x="2243088" y="4869160"/>
              <a:ext cx="2003376" cy="188780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CasellaDiTesto 10"/>
            <p:cNvSpPr txBox="1"/>
            <p:nvPr/>
          </p:nvSpPr>
          <p:spPr>
            <a:xfrm>
              <a:off x="1547664" y="6165304"/>
              <a:ext cx="10045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2">
                      <a:lumMod val="50000"/>
                    </a:schemeClr>
                  </a:solidFill>
                </a:rPr>
                <a:t>GEANT4</a:t>
              </a:r>
              <a:r>
                <a:rPr lang="en-US" dirty="0" smtClean="0"/>
                <a:t> </a:t>
              </a:r>
              <a:endParaRPr lang="en-US" dirty="0"/>
            </a:p>
          </p:txBody>
        </p:sp>
      </p:grp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94198"/>
            <a:ext cx="2254226" cy="1781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uppo 14"/>
          <p:cNvGrpSpPr/>
          <p:nvPr/>
        </p:nvGrpSpPr>
        <p:grpSpPr>
          <a:xfrm rot="21053342">
            <a:off x="4109581" y="848513"/>
            <a:ext cx="3600400" cy="2489456"/>
            <a:chOff x="4460611" y="778039"/>
            <a:chExt cx="3417798" cy="2209338"/>
          </a:xfrm>
        </p:grpSpPr>
        <p:pic>
          <p:nvPicPr>
            <p:cNvPr id="13" name="Picture 23"/>
            <p:cNvPicPr>
              <a:picLocks noChangeAspect="1"/>
            </p:cNvPicPr>
            <p:nvPr/>
          </p:nvPicPr>
          <p:blipFill rotWithShape="1">
            <a:blip r:embed="rId6"/>
            <a:srcRect t="1128"/>
            <a:stretch/>
          </p:blipFill>
          <p:spPr>
            <a:xfrm>
              <a:off x="4460611" y="778039"/>
              <a:ext cx="3417798" cy="2209338"/>
            </a:xfrm>
            <a:prstGeom prst="rect">
              <a:avLst/>
            </a:prstGeom>
          </p:spPr>
        </p:pic>
        <p:sp>
          <p:nvSpPr>
            <p:cNvPr id="14" name="TextBox 24"/>
            <p:cNvSpPr txBox="1"/>
            <p:nvPr/>
          </p:nvSpPr>
          <p:spPr>
            <a:xfrm>
              <a:off x="6855950" y="1364773"/>
              <a:ext cx="10224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/>
                <a:t>f</a:t>
              </a:r>
              <a:r>
                <a:rPr lang="en-US" sz="1400" dirty="0" smtClean="0"/>
                <a:t>or </a:t>
              </a:r>
              <a:r>
                <a:rPr lang="en-US" sz="1400" dirty="0" err="1" smtClean="0"/>
                <a:t>N</a:t>
              </a:r>
              <a:r>
                <a:rPr lang="en-US" sz="1400" baseline="-25000" dirty="0" err="1" smtClean="0"/>
                <a:t>pe</a:t>
              </a:r>
              <a:r>
                <a:rPr lang="en-US" sz="1400" dirty="0" smtClean="0"/>
                <a:t> = 25</a:t>
              </a:r>
              <a:endParaRPr lang="en-GB" sz="1400" dirty="0"/>
            </a:p>
          </p:txBody>
        </p:sp>
      </p:grpSp>
      <p:sp>
        <p:nvSpPr>
          <p:cNvPr id="16" name="CasellaDiTesto 15"/>
          <p:cNvSpPr txBox="1"/>
          <p:nvPr/>
        </p:nvSpPr>
        <p:spPr>
          <a:xfrm rot="20932318">
            <a:off x="2327300" y="901264"/>
            <a:ext cx="1721305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i="1" dirty="0" smtClean="0">
                <a:solidFill>
                  <a:srgbClr val="C00000"/>
                </a:solidFill>
              </a:rPr>
              <a:t>Detector simulation</a:t>
            </a:r>
          </a:p>
          <a:p>
            <a:r>
              <a:rPr lang="en-US" sz="1500" i="1" dirty="0" smtClean="0">
                <a:solidFill>
                  <a:srgbClr val="C00000"/>
                </a:solidFill>
              </a:rPr>
              <a:t>and performances</a:t>
            </a:r>
          </a:p>
          <a:p>
            <a:pPr algn="ctr"/>
            <a:r>
              <a:rPr lang="en-US" sz="1500" i="1" dirty="0" smtClean="0">
                <a:solidFill>
                  <a:srgbClr val="C00000"/>
                </a:solidFill>
              </a:rPr>
              <a:t>studies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179512" y="764704"/>
            <a:ext cx="1268296" cy="369332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ALICE3-Bari</a:t>
            </a:r>
            <a:endParaRPr lang="en-US" i="1" dirty="0">
              <a:solidFill>
                <a:schemeClr val="bg1"/>
              </a:solidFill>
            </a:endParaRPr>
          </a:p>
        </p:txBody>
      </p:sp>
      <p:grpSp>
        <p:nvGrpSpPr>
          <p:cNvPr id="20" name="Gruppo 19"/>
          <p:cNvGrpSpPr/>
          <p:nvPr/>
        </p:nvGrpSpPr>
        <p:grpSpPr>
          <a:xfrm>
            <a:off x="364719" y="4437112"/>
            <a:ext cx="1759009" cy="1333596"/>
            <a:chOff x="1913565" y="727252"/>
            <a:chExt cx="1759009" cy="1333596"/>
          </a:xfrm>
        </p:grpSpPr>
        <p:pic>
          <p:nvPicPr>
            <p:cNvPr id="19" name="Picture 6"/>
            <p:cNvPicPr>
              <a:picLocks noChangeAspect="1"/>
            </p:cNvPicPr>
            <p:nvPr/>
          </p:nvPicPr>
          <p:blipFill rotWithShape="1">
            <a:blip r:embed="rId7"/>
            <a:srcRect l="7869" t="5118" r="15932" b="18016"/>
            <a:stretch/>
          </p:blipFill>
          <p:spPr>
            <a:xfrm>
              <a:off x="1913565" y="727252"/>
              <a:ext cx="1759008" cy="1333596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p:sp>
          <p:nvSpPr>
            <p:cNvPr id="18" name="Rettangolo 17"/>
            <p:cNvSpPr/>
            <p:nvPr/>
          </p:nvSpPr>
          <p:spPr>
            <a:xfrm>
              <a:off x="1913566" y="1740857"/>
              <a:ext cx="1759008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tiles of 100x100x20 </a:t>
              </a:r>
              <a:r>
                <a:rPr lang="en-US" sz="1200" b="1" dirty="0" smtClean="0">
                  <a:solidFill>
                    <a:schemeClr val="bg1"/>
                  </a:solidFill>
                </a:rPr>
                <a:t>mm</a:t>
              </a:r>
              <a:r>
                <a:rPr lang="en-US" sz="1200" b="1" baseline="30000" dirty="0" smtClean="0">
                  <a:solidFill>
                    <a:schemeClr val="bg1"/>
                  </a:solidFill>
                </a:rPr>
                <a:t>3</a:t>
              </a:r>
              <a:r>
                <a:rPr lang="en-US" sz="1200" b="1" dirty="0" smtClean="0">
                  <a:solidFill>
                    <a:schemeClr val="bg1"/>
                  </a:solidFill>
                </a:rPr>
                <a:t> 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1" name="CasellaDiTesto 20"/>
          <p:cNvSpPr txBox="1"/>
          <p:nvPr/>
        </p:nvSpPr>
        <p:spPr>
          <a:xfrm>
            <a:off x="179512" y="5805264"/>
            <a:ext cx="21602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i="1" dirty="0" smtClean="0">
                <a:solidFill>
                  <a:srgbClr val="C00000"/>
                </a:solidFill>
              </a:rPr>
              <a:t>25 m</a:t>
            </a:r>
            <a:r>
              <a:rPr lang="en-US" sz="1500" i="1" baseline="30000" dirty="0">
                <a:solidFill>
                  <a:srgbClr val="C00000"/>
                </a:solidFill>
              </a:rPr>
              <a:t>2</a:t>
            </a:r>
            <a:r>
              <a:rPr lang="en-US" sz="1500" i="1" dirty="0" smtClean="0">
                <a:solidFill>
                  <a:srgbClr val="C00000"/>
                </a:solidFill>
              </a:rPr>
              <a:t> of aerogel required </a:t>
            </a:r>
            <a:r>
              <a:rPr lang="en-US" sz="1500" i="1" dirty="0">
                <a:solidFill>
                  <a:srgbClr val="C00000"/>
                </a:solidFill>
              </a:rPr>
              <a:t>factor 10 increase </a:t>
            </a:r>
            <a:r>
              <a:rPr lang="en-US" sz="1500" i="1" dirty="0" err="1">
                <a:solidFill>
                  <a:srgbClr val="C00000"/>
                </a:solidFill>
              </a:rPr>
              <a:t>wrt</a:t>
            </a:r>
            <a:r>
              <a:rPr lang="en-US" sz="1500" i="1" dirty="0">
                <a:solidFill>
                  <a:srgbClr val="C00000"/>
                </a:solidFill>
              </a:rPr>
              <a:t> existing and planned RICH systems</a:t>
            </a:r>
            <a:endParaRPr lang="en-US" sz="1500" i="1" dirty="0" smtClean="0">
              <a:solidFill>
                <a:srgbClr val="C00000"/>
              </a:solidFill>
            </a:endParaRPr>
          </a:p>
        </p:txBody>
      </p:sp>
      <p:grpSp>
        <p:nvGrpSpPr>
          <p:cNvPr id="30" name="Gruppo 29"/>
          <p:cNvGrpSpPr/>
          <p:nvPr/>
        </p:nvGrpSpPr>
        <p:grpSpPr>
          <a:xfrm>
            <a:off x="6530310" y="2430180"/>
            <a:ext cx="2664296" cy="1790908"/>
            <a:chOff x="6530310" y="2183676"/>
            <a:chExt cx="2664296" cy="1790908"/>
          </a:xfrm>
        </p:grpSpPr>
        <p:grpSp>
          <p:nvGrpSpPr>
            <p:cNvPr id="24" name="Gruppo 23"/>
            <p:cNvGrpSpPr/>
            <p:nvPr/>
          </p:nvGrpSpPr>
          <p:grpSpPr>
            <a:xfrm rot="532598">
              <a:off x="6530310" y="2183676"/>
              <a:ext cx="2664296" cy="1790908"/>
              <a:chOff x="5753416" y="4546534"/>
              <a:chExt cx="3101106" cy="2230620"/>
            </a:xfrm>
          </p:grpSpPr>
          <p:pic>
            <p:nvPicPr>
              <p:cNvPr id="22" name="Immagine 2" descr="Immagine che contiene mappa, testo&#10;&#10;Descrizione generata automaticamente">
                <a:extLst>
                  <a:ext uri="{FF2B5EF4-FFF2-40B4-BE49-F238E27FC236}">
                    <a16:creationId xmlns:a16="http://schemas.microsoft.com/office/drawing/2014/main" xmlns="" id="{6A2C5189-5B19-8141-854B-1A9435CC8E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753416" y="4546534"/>
                <a:ext cx="3101106" cy="2230620"/>
              </a:xfrm>
              <a:prstGeom prst="rect">
                <a:avLst/>
              </a:prstGeom>
            </p:spPr>
          </p:pic>
          <p:sp>
            <p:nvSpPr>
              <p:cNvPr id="23" name="TextBox 24"/>
              <p:cNvSpPr txBox="1"/>
              <p:nvPr/>
            </p:nvSpPr>
            <p:spPr>
              <a:xfrm>
                <a:off x="6814877" y="4732239"/>
                <a:ext cx="15425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dirty="0" err="1" smtClean="0"/>
                  <a:t>pp</a:t>
                </a:r>
                <a:r>
                  <a:rPr lang="en-US" sz="1400" dirty="0" smtClean="0"/>
                  <a:t> coll. – Ring </a:t>
                </a:r>
                <a:r>
                  <a:rPr lang="en-US" sz="1400" dirty="0" err="1" smtClean="0"/>
                  <a:t>evts</a:t>
                </a:r>
                <a:endParaRPr lang="en-GB" sz="1400" dirty="0"/>
              </a:p>
            </p:txBody>
          </p:sp>
        </p:grpSp>
        <p:sp>
          <p:nvSpPr>
            <p:cNvPr id="25" name="TextBox 18"/>
            <p:cNvSpPr txBox="1"/>
            <p:nvPr/>
          </p:nvSpPr>
          <p:spPr>
            <a:xfrm>
              <a:off x="7740352" y="3064604"/>
              <a:ext cx="272832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/>
                <a:t>p</a:t>
              </a:r>
              <a:endParaRPr lang="en-US" sz="1300" dirty="0"/>
            </a:p>
          </p:txBody>
        </p:sp>
        <p:sp>
          <p:nvSpPr>
            <p:cNvPr id="26" name="TextBox 17"/>
            <p:cNvSpPr txBox="1"/>
            <p:nvPr/>
          </p:nvSpPr>
          <p:spPr>
            <a:xfrm>
              <a:off x="7236296" y="3068960"/>
              <a:ext cx="271228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/>
                <a:t>K</a:t>
              </a:r>
              <a:endParaRPr lang="en-US" sz="1300" dirty="0"/>
            </a:p>
          </p:txBody>
        </p:sp>
        <p:sp>
          <p:nvSpPr>
            <p:cNvPr id="27" name="TextBox 18"/>
            <p:cNvSpPr txBox="1"/>
            <p:nvPr/>
          </p:nvSpPr>
          <p:spPr>
            <a:xfrm>
              <a:off x="6891456" y="2204864"/>
              <a:ext cx="272832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/>
                <a:t>e</a:t>
              </a:r>
              <a:endParaRPr lang="en-US" sz="1300" dirty="0"/>
            </a:p>
          </p:txBody>
        </p:sp>
        <p:sp>
          <p:nvSpPr>
            <p:cNvPr id="28" name="TextBox 18"/>
            <p:cNvSpPr txBox="1"/>
            <p:nvPr/>
          </p:nvSpPr>
          <p:spPr>
            <a:xfrm>
              <a:off x="7092280" y="2564904"/>
              <a:ext cx="276038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>
                  <a:latin typeface="Symbol" pitchFamily="18" charset="2"/>
                </a:rPr>
                <a:t>p</a:t>
              </a:r>
              <a:endParaRPr lang="en-US" sz="1300" dirty="0">
                <a:latin typeface="Symbol" pitchFamily="18" charset="2"/>
              </a:endParaRPr>
            </a:p>
          </p:txBody>
        </p:sp>
        <p:sp>
          <p:nvSpPr>
            <p:cNvPr id="29" name="TextBox 18"/>
            <p:cNvSpPr txBox="1"/>
            <p:nvPr/>
          </p:nvSpPr>
          <p:spPr>
            <a:xfrm>
              <a:off x="6804248" y="2492896"/>
              <a:ext cx="280846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>
                  <a:latin typeface="Symbol" pitchFamily="18" charset="2"/>
                </a:rPr>
                <a:t>m</a:t>
              </a:r>
              <a:endParaRPr lang="en-US" sz="1300" dirty="0">
                <a:latin typeface="Symbol" pitchFamily="18" charset="2"/>
              </a:endParaRPr>
            </a:p>
          </p:txBody>
        </p:sp>
      </p:grpSp>
      <p:sp>
        <p:nvSpPr>
          <p:cNvPr id="34" name="TextBox 4"/>
          <p:cNvSpPr txBox="1"/>
          <p:nvPr/>
        </p:nvSpPr>
        <p:spPr>
          <a:xfrm>
            <a:off x="2987824" y="5495950"/>
            <a:ext cx="5501314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</a:rPr>
              <a:t>Main requirements for </a:t>
            </a:r>
            <a:r>
              <a:rPr lang="en-US" sz="1600" dirty="0" err="1" smtClean="0">
                <a:solidFill>
                  <a:schemeClr val="tx2">
                    <a:lumMod val="50000"/>
                  </a:schemeClr>
                </a:solidFill>
              </a:rPr>
              <a:t>SiPM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</a:rPr>
              <a:t>/ SPAD: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</a:rPr>
              <a:t>Single photon sensitivity in the visible range (PDE ~ 40-50%)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</a:rPr>
              <a:t>Fill factor &gt; 80-90%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</a:rPr>
              <a:t>Pixel ~ 3x3 mm</a:t>
            </a:r>
            <a:r>
              <a:rPr lang="en-US" sz="1600" baseline="30000" dirty="0" smtClean="0">
                <a:solidFill>
                  <a:schemeClr val="tx2">
                    <a:lumMod val="50000"/>
                  </a:schemeClr>
                </a:solidFill>
              </a:rPr>
              <a:t>2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</a:rPr>
              <a:t> (up to 5x5 mm</a:t>
            </a:r>
            <a:r>
              <a:rPr lang="en-US" sz="1600" baseline="30000" dirty="0" smtClean="0">
                <a:solidFill>
                  <a:schemeClr val="tx2">
                    <a:lumMod val="50000"/>
                  </a:schemeClr>
                </a:solidFill>
              </a:rPr>
              <a:t>2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2">
                    <a:lumMod val="50000"/>
                  </a:schemeClr>
                </a:solidFill>
              </a:rPr>
              <a:t>Area coverage ~ 30 </a:t>
            </a:r>
            <a:r>
              <a:rPr lang="en-US" sz="1600" b="1" dirty="0" smtClean="0">
                <a:solidFill>
                  <a:schemeClr val="tx2">
                    <a:lumMod val="50000"/>
                  </a:schemeClr>
                </a:solidFill>
              </a:rPr>
              <a:t>m</a:t>
            </a:r>
            <a:r>
              <a:rPr lang="en-US" sz="1600" b="1" baseline="30000" dirty="0" smtClean="0">
                <a:solidFill>
                  <a:schemeClr val="tx2">
                    <a:lumMod val="50000"/>
                  </a:schemeClr>
                </a:solidFill>
              </a:rPr>
              <a:t>2 </a:t>
            </a:r>
            <a:r>
              <a:rPr lang="en-US" sz="16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2">
                    <a:lumMod val="50000"/>
                  </a:schemeClr>
                </a:solidFill>
                <a:sym typeface="Wingdings" pitchFamily="2" charset="2"/>
              </a:rPr>
              <a:t> CMOS SPADS under investigation</a:t>
            </a:r>
            <a:endParaRPr lang="en-US" sz="1600" b="1" baseline="30000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1" name="Picture 2" descr="MPPC S13360-3050CS | Hamamatsu Photonics:MPPC (SiPM) S13360-3050C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380303"/>
            <a:ext cx="1352952" cy="1352953"/>
          </a:xfrm>
          <a:prstGeom prst="rect">
            <a:avLst/>
          </a:prstGeom>
          <a:solidFill>
            <a:schemeClr val="tx2"/>
          </a:solidFill>
          <a:ln>
            <a:solidFill>
              <a:schemeClr val="accent1">
                <a:lumMod val="50000"/>
              </a:schemeClr>
            </a:solidFill>
          </a:ln>
          <a:extLst/>
        </p:spPr>
      </p:pic>
      <p:sp>
        <p:nvSpPr>
          <p:cNvPr id="35" name="CasellaDiTesto 34"/>
          <p:cNvSpPr txBox="1"/>
          <p:nvPr/>
        </p:nvSpPr>
        <p:spPr>
          <a:xfrm rot="20932318">
            <a:off x="2355155" y="4369033"/>
            <a:ext cx="334097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700" i="1" dirty="0" smtClean="0">
                <a:solidFill>
                  <a:srgbClr val="C00000"/>
                </a:solidFill>
              </a:rPr>
              <a:t>Detector challenges: </a:t>
            </a:r>
          </a:p>
          <a:p>
            <a:pPr algn="ctr"/>
            <a:r>
              <a:rPr lang="en-US" sz="1700" i="1" dirty="0" err="1">
                <a:solidFill>
                  <a:srgbClr val="C00000"/>
                </a:solidFill>
              </a:rPr>
              <a:t>s</a:t>
            </a:r>
            <a:r>
              <a:rPr lang="en-US" sz="1700" i="1" dirty="0" err="1" smtClean="0">
                <a:solidFill>
                  <a:srgbClr val="C00000"/>
                </a:solidFill>
              </a:rPr>
              <a:t>inergy</a:t>
            </a:r>
            <a:r>
              <a:rPr lang="en-US" sz="1700" i="1" dirty="0" smtClean="0">
                <a:solidFill>
                  <a:srgbClr val="C00000"/>
                </a:solidFill>
              </a:rPr>
              <a:t> with EIC - </a:t>
            </a:r>
            <a:r>
              <a:rPr lang="en-US" sz="1700" i="1" dirty="0" err="1" smtClean="0">
                <a:solidFill>
                  <a:srgbClr val="C00000"/>
                </a:solidFill>
              </a:rPr>
              <a:t>dRICH</a:t>
            </a:r>
            <a:r>
              <a:rPr lang="en-US" sz="1700" i="1" dirty="0" smtClean="0">
                <a:solidFill>
                  <a:srgbClr val="C00000"/>
                </a:solidFill>
              </a:rPr>
              <a:t> </a:t>
            </a:r>
            <a:r>
              <a:rPr lang="en-US" sz="1700" i="1" dirty="0">
                <a:solidFill>
                  <a:srgbClr val="C00000"/>
                </a:solidFill>
              </a:rPr>
              <a:t>(dual RICH</a:t>
            </a:r>
            <a:r>
              <a:rPr lang="en-US" sz="1700" i="1" dirty="0" smtClean="0">
                <a:solidFill>
                  <a:srgbClr val="C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3005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218" y="4601677"/>
            <a:ext cx="2287974" cy="1707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3116560" y="6448251"/>
            <a:ext cx="2895600" cy="365125"/>
          </a:xfrm>
        </p:spPr>
        <p:txBody>
          <a:bodyPr/>
          <a:lstStyle/>
          <a:p>
            <a:r>
              <a:rPr lang="it-IT" dirty="0" smtClean="0"/>
              <a:t>grazia.cicala@istp.cnr.it</a:t>
            </a: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27</a:t>
            </a:fld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107504" y="44624"/>
            <a:ext cx="8939529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002060"/>
                </a:solidFill>
              </a:rPr>
              <a:t>R&amp;D @ INFN Bari on PID and Photon detectors</a:t>
            </a:r>
            <a:endParaRPr lang="en-US" sz="2800" i="1" dirty="0">
              <a:solidFill>
                <a:srgbClr val="002060"/>
              </a:solidFill>
            </a:endParaRPr>
          </a:p>
        </p:txBody>
      </p:sp>
      <p:pic>
        <p:nvPicPr>
          <p:cNvPr id="4" name="Picture 2" descr="Synergies between a U.S.-based Electron-Ion Collider and the European  research in Particle Physic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188640"/>
            <a:ext cx="836488" cy="81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107504" y="692696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>
                <a:solidFill>
                  <a:srgbClr val="C00000"/>
                </a:solidFill>
                <a:ea typeface="Arial"/>
                <a:cs typeface="Arial"/>
                <a:sym typeface="Arial"/>
              </a:rPr>
              <a:t>Nanodiamond</a:t>
            </a:r>
            <a:r>
              <a:rPr lang="en-US" i="1" dirty="0">
                <a:solidFill>
                  <a:srgbClr val="C00000"/>
                </a:solidFill>
                <a:ea typeface="Arial"/>
                <a:cs typeface="Arial"/>
                <a:sym typeface="Arial"/>
              </a:rPr>
              <a:t> photocathodes </a:t>
            </a:r>
            <a:endParaRPr lang="en-US" i="1" dirty="0" smtClean="0">
              <a:solidFill>
                <a:srgbClr val="C00000"/>
              </a:solidFill>
              <a:ea typeface="Arial"/>
              <a:cs typeface="Arial"/>
              <a:sym typeface="Arial"/>
            </a:endParaRPr>
          </a:p>
          <a:p>
            <a:r>
              <a:rPr lang="en-US" i="1" dirty="0" smtClean="0">
                <a:solidFill>
                  <a:srgbClr val="C00000"/>
                </a:solidFill>
                <a:ea typeface="Arial"/>
                <a:cs typeface="Arial"/>
                <a:sym typeface="Arial"/>
              </a:rPr>
              <a:t>for MPGD-based single </a:t>
            </a:r>
            <a:r>
              <a:rPr lang="en-US" i="1" dirty="0">
                <a:solidFill>
                  <a:srgbClr val="C00000"/>
                </a:solidFill>
                <a:ea typeface="Arial"/>
                <a:cs typeface="Arial"/>
                <a:sym typeface="Arial"/>
              </a:rPr>
              <a:t>photon detectors at future EIC</a:t>
            </a:r>
            <a:endParaRPr lang="en-US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052736"/>
            <a:ext cx="865756" cy="362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35496" y="1700808"/>
            <a:ext cx="462780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</a:rPr>
              <a:t>Main key requirements for hadron ID@EIC with RICH:</a:t>
            </a:r>
          </a:p>
          <a:p>
            <a:endParaRPr lang="en-US" sz="1600" dirty="0" smtClean="0">
              <a:solidFill>
                <a:srgbClr val="002060"/>
              </a:solidFill>
            </a:endParaRPr>
          </a:p>
          <a:p>
            <a:r>
              <a:rPr lang="en-US" sz="1600" dirty="0" smtClean="0">
                <a:solidFill>
                  <a:srgbClr val="002060"/>
                </a:solidFill>
              </a:rPr>
              <a:t>compact </a:t>
            </a:r>
            <a:r>
              <a:rPr lang="en-US" sz="1600" dirty="0" smtClean="0">
                <a:solidFill>
                  <a:srgbClr val="002060"/>
                </a:solidFill>
              </a:rPr>
              <a:t>geometry and high space </a:t>
            </a:r>
            <a:r>
              <a:rPr lang="en-US" sz="1600" dirty="0" smtClean="0">
                <a:solidFill>
                  <a:srgbClr val="002060"/>
                </a:solidFill>
              </a:rPr>
              <a:t>resolution</a:t>
            </a:r>
          </a:p>
          <a:p>
            <a:r>
              <a:rPr lang="en-US" sz="1600" dirty="0" smtClean="0">
                <a:solidFill>
                  <a:srgbClr val="002060"/>
                </a:solidFill>
              </a:rPr>
              <a:t>  </a:t>
            </a:r>
            <a:r>
              <a:rPr lang="en-US" sz="1600" dirty="0" smtClean="0">
                <a:solidFill>
                  <a:srgbClr val="002060"/>
                </a:solidFill>
                <a:sym typeface="Wingdings" pitchFamily="2" charset="2"/>
              </a:rPr>
              <a:t> reduced pad size</a:t>
            </a:r>
          </a:p>
          <a:p>
            <a:endParaRPr lang="en-US" sz="1600" dirty="0" smtClean="0">
              <a:solidFill>
                <a:srgbClr val="002060"/>
              </a:solidFill>
            </a:endParaRPr>
          </a:p>
          <a:p>
            <a:r>
              <a:rPr lang="en-US" sz="1600" dirty="0" smtClean="0">
                <a:solidFill>
                  <a:srgbClr val="002060"/>
                </a:solidFill>
              </a:rPr>
              <a:t>radiation </a:t>
            </a:r>
            <a:r>
              <a:rPr lang="en-US" sz="1600" dirty="0" smtClean="0">
                <a:solidFill>
                  <a:srgbClr val="002060"/>
                </a:solidFill>
              </a:rPr>
              <a:t>hardness</a:t>
            </a:r>
          </a:p>
          <a:p>
            <a:r>
              <a:rPr lang="en-US" sz="1600" dirty="0" smtClean="0">
                <a:solidFill>
                  <a:srgbClr val="002060"/>
                </a:solidFill>
                <a:sym typeface="Wingdings" pitchFamily="2" charset="2"/>
              </a:rPr>
              <a:t> </a:t>
            </a:r>
            <a:r>
              <a:rPr lang="en-US" sz="1600" dirty="0" smtClean="0">
                <a:solidFill>
                  <a:srgbClr val="C00000"/>
                </a:solidFill>
              </a:rPr>
              <a:t>need </a:t>
            </a:r>
            <a:r>
              <a:rPr lang="en-US" sz="1600" dirty="0">
                <a:solidFill>
                  <a:srgbClr val="C00000"/>
                </a:solidFill>
              </a:rPr>
              <a:t>for a robust </a:t>
            </a:r>
            <a:r>
              <a:rPr lang="en-US" sz="1600" dirty="0" err="1" smtClean="0">
                <a:solidFill>
                  <a:srgbClr val="C00000"/>
                </a:solidFill>
              </a:rPr>
              <a:t>photocatode</a:t>
            </a:r>
            <a:endParaRPr lang="en-US" sz="1600" dirty="0" smtClean="0">
              <a:solidFill>
                <a:srgbClr val="002060"/>
              </a:solidFill>
            </a:endParaRPr>
          </a:p>
        </p:txBody>
      </p:sp>
      <p:sp>
        <p:nvSpPr>
          <p:cNvPr id="8" name="Freccia a destra 7"/>
          <p:cNvSpPr/>
          <p:nvPr/>
        </p:nvSpPr>
        <p:spPr>
          <a:xfrm>
            <a:off x="3275856" y="3212976"/>
            <a:ext cx="618368" cy="3406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asellaDiTesto 10"/>
          <p:cNvSpPr txBox="1"/>
          <p:nvPr/>
        </p:nvSpPr>
        <p:spPr>
          <a:xfrm>
            <a:off x="1691680" y="5013176"/>
            <a:ext cx="23042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</a:rPr>
              <a:t>R&amp;D ongoing on </a:t>
            </a:r>
          </a:p>
          <a:p>
            <a:pPr algn="ctr"/>
            <a:r>
              <a:rPr lang="en-US" sz="1400" dirty="0" err="1" smtClean="0">
                <a:solidFill>
                  <a:schemeClr val="tx2">
                    <a:lumMod val="50000"/>
                  </a:schemeClr>
                </a:solidFill>
              </a:rPr>
              <a:t>ThickGEM</a:t>
            </a:r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</a:rPr>
              <a:t>-based counters </a:t>
            </a:r>
          </a:p>
          <a:p>
            <a:pPr algn="ctr"/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</a:rPr>
              <a:t>for single photon detection</a:t>
            </a:r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25143"/>
            <a:ext cx="1681733" cy="1701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529669"/>
            <a:ext cx="2375501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uppo 12"/>
          <p:cNvGrpSpPr/>
          <p:nvPr/>
        </p:nvGrpSpPr>
        <p:grpSpPr>
          <a:xfrm>
            <a:off x="4139952" y="2049375"/>
            <a:ext cx="4970032" cy="2459745"/>
            <a:chOff x="4139952" y="2049375"/>
            <a:chExt cx="4970032" cy="2459745"/>
          </a:xfrm>
        </p:grpSpPr>
        <p:grpSp>
          <p:nvGrpSpPr>
            <p:cNvPr id="10" name="Gruppo 9"/>
            <p:cNvGrpSpPr/>
            <p:nvPr/>
          </p:nvGrpSpPr>
          <p:grpSpPr>
            <a:xfrm>
              <a:off x="4139952" y="2049375"/>
              <a:ext cx="4970032" cy="2459745"/>
              <a:chOff x="4139952" y="2049375"/>
              <a:chExt cx="4970032" cy="2459745"/>
            </a:xfrm>
          </p:grpSpPr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39952" y="2049375"/>
                <a:ext cx="4970032" cy="245974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9" name="Rettangolo 8"/>
              <p:cNvSpPr/>
              <p:nvPr/>
            </p:nvSpPr>
            <p:spPr>
              <a:xfrm>
                <a:off x="6516215" y="3319272"/>
                <a:ext cx="2560320" cy="1828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Rettangolo 11"/>
            <p:cNvSpPr/>
            <p:nvPr/>
          </p:nvSpPr>
          <p:spPr>
            <a:xfrm>
              <a:off x="8641080" y="3140968"/>
              <a:ext cx="288032" cy="178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2313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28</a:t>
            </a:fld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107504" y="44624"/>
            <a:ext cx="8939529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002060"/>
                </a:solidFill>
              </a:rPr>
              <a:t>R&amp;D @ INFN Bari on PID and Photon detectors</a:t>
            </a:r>
            <a:endParaRPr lang="en-US" sz="2800" i="1" dirty="0">
              <a:solidFill>
                <a:srgbClr val="002060"/>
              </a:solidFill>
            </a:endParaRPr>
          </a:p>
        </p:txBody>
      </p:sp>
      <p:pic>
        <p:nvPicPr>
          <p:cNvPr id="4" name="Picture 2" descr="Synergies between a U.S.-based Electron-Ion Collider and the European  research in Particle Physic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188640"/>
            <a:ext cx="836488" cy="81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107504" y="914817"/>
            <a:ext cx="763284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i="1" dirty="0" err="1">
                <a:solidFill>
                  <a:srgbClr val="C00000"/>
                </a:solidFill>
                <a:ea typeface="Arial"/>
                <a:cs typeface="Arial"/>
                <a:sym typeface="Arial"/>
              </a:rPr>
              <a:t>Nanodiamond</a:t>
            </a:r>
            <a:r>
              <a:rPr lang="en-US" sz="1700" i="1" dirty="0">
                <a:solidFill>
                  <a:srgbClr val="C00000"/>
                </a:solidFill>
                <a:ea typeface="Arial"/>
                <a:cs typeface="Arial"/>
                <a:sym typeface="Arial"/>
              </a:rPr>
              <a:t> photocathodes for </a:t>
            </a:r>
            <a:r>
              <a:rPr lang="en-US" sz="1700" i="1" dirty="0" smtClean="0">
                <a:solidFill>
                  <a:srgbClr val="C00000"/>
                </a:solidFill>
                <a:ea typeface="Arial"/>
                <a:cs typeface="Arial"/>
                <a:sym typeface="Arial"/>
              </a:rPr>
              <a:t>MPGD-based single </a:t>
            </a:r>
            <a:r>
              <a:rPr lang="en-US" sz="1700" i="1" dirty="0">
                <a:solidFill>
                  <a:srgbClr val="C00000"/>
                </a:solidFill>
                <a:ea typeface="Arial"/>
                <a:cs typeface="Arial"/>
                <a:sym typeface="Arial"/>
              </a:rPr>
              <a:t>photon detectors at future EIC</a:t>
            </a:r>
            <a:endParaRPr lang="en-US" sz="1700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052736"/>
            <a:ext cx="865756" cy="362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uppo 9"/>
          <p:cNvGrpSpPr/>
          <p:nvPr/>
        </p:nvGrpSpPr>
        <p:grpSpPr>
          <a:xfrm>
            <a:off x="251520" y="1772816"/>
            <a:ext cx="8635485" cy="4015802"/>
            <a:chOff x="329003" y="2883203"/>
            <a:chExt cx="8635485" cy="4015802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003" y="2883203"/>
              <a:ext cx="8635485" cy="40158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Rettangolo 8"/>
            <p:cNvSpPr/>
            <p:nvPr/>
          </p:nvSpPr>
          <p:spPr>
            <a:xfrm>
              <a:off x="6084168" y="6669360"/>
              <a:ext cx="151216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it-IT" dirty="0" smtClean="0"/>
              <a:t>II Congresso della Sezione INFN e del Dipartimento di Fisica di Bari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0568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" descr="Immagin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32240" y="764704"/>
            <a:ext cx="2202245" cy="2070035"/>
          </a:xfrm>
          <a:prstGeom prst="rect">
            <a:avLst/>
          </a:prstGeom>
        </p:spPr>
      </p:pic>
      <p:pic>
        <p:nvPicPr>
          <p:cNvPr id="14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504" y="5085184"/>
            <a:ext cx="2448272" cy="158024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2332112" y="6356350"/>
            <a:ext cx="4544144" cy="365125"/>
          </a:xfrm>
        </p:spPr>
        <p:txBody>
          <a:bodyPr/>
          <a:lstStyle/>
          <a:p>
            <a:r>
              <a:rPr lang="it-IT" dirty="0" smtClean="0"/>
              <a:t>vincenzo.berardi@ba.infn.it, roberto.spina@poliba.it</a:t>
            </a: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29</a:t>
            </a:fld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107504" y="44624"/>
            <a:ext cx="8939529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002060"/>
                </a:solidFill>
              </a:rPr>
              <a:t>R&amp;D @ INFN Bari on PID and Photon detectors</a:t>
            </a:r>
            <a:endParaRPr lang="en-US" sz="2800" i="1" dirty="0">
              <a:solidFill>
                <a:srgbClr val="002060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107504" y="1427292"/>
            <a:ext cx="67687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Group </a:t>
            </a:r>
            <a:r>
              <a:rPr lang="en-US" sz="1600" dirty="0">
                <a:solidFill>
                  <a:srgbClr val="C00000"/>
                </a:solidFill>
              </a:rPr>
              <a:t>activity:</a:t>
            </a:r>
            <a:r>
              <a:rPr lang="en-US" sz="1600" dirty="0"/>
              <a:t> </a:t>
            </a:r>
          </a:p>
          <a:p>
            <a:r>
              <a:rPr lang="en-US" sz="1600" dirty="0"/>
              <a:t> multi-PMTs design with the INFN Bari CAD group</a:t>
            </a:r>
          </a:p>
          <a:p>
            <a:r>
              <a:rPr lang="en-US" sz="1600" dirty="0"/>
              <a:t> simulations of the mechanical stress of multi-PMT under pressure</a:t>
            </a:r>
          </a:p>
          <a:p>
            <a:r>
              <a:rPr lang="en-US" sz="1600" dirty="0"/>
              <a:t> </a:t>
            </a:r>
            <a:endParaRPr lang="en-US" sz="1600" dirty="0" smtClean="0"/>
          </a:p>
          <a:p>
            <a:r>
              <a:rPr lang="en-US" sz="1600" dirty="0" smtClean="0">
                <a:solidFill>
                  <a:srgbClr val="C00000"/>
                </a:solidFill>
              </a:rPr>
              <a:t>Goal </a:t>
            </a:r>
            <a:r>
              <a:rPr lang="en-US" sz="1600" dirty="0">
                <a:solidFill>
                  <a:srgbClr val="C00000"/>
                </a:solidFill>
              </a:rPr>
              <a:t>of this new detector: </a:t>
            </a:r>
            <a:r>
              <a:rPr lang="en-US" sz="1600" dirty="0"/>
              <a:t>improve performances on vertex resolution and </a:t>
            </a:r>
            <a:endParaRPr lang="en-US" sz="1600" dirty="0" smtClean="0"/>
          </a:p>
          <a:p>
            <a:r>
              <a:rPr lang="en-US" sz="1600" dirty="0" smtClean="0"/>
              <a:t>directional </a:t>
            </a:r>
            <a:r>
              <a:rPr lang="en-US" sz="1600" dirty="0"/>
              <a:t>sensitivity with respect to the current SK PMTs</a:t>
            </a:r>
          </a:p>
        </p:txBody>
      </p:sp>
      <p:sp>
        <p:nvSpPr>
          <p:cNvPr id="7" name="Rettangolo 6"/>
          <p:cNvSpPr/>
          <p:nvPr/>
        </p:nvSpPr>
        <p:spPr>
          <a:xfrm>
            <a:off x="114400" y="764704"/>
            <a:ext cx="6473824" cy="3970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it-IT" i="1" dirty="0">
                <a:solidFill>
                  <a:srgbClr val="C00000"/>
                </a:solidFill>
              </a:rPr>
              <a:t>Multi-PMT for </a:t>
            </a:r>
            <a:r>
              <a:rPr lang="it-IT" i="1" dirty="0" smtClean="0">
                <a:solidFill>
                  <a:srgbClr val="C00000"/>
                </a:solidFill>
              </a:rPr>
              <a:t>the </a:t>
            </a:r>
            <a:r>
              <a:rPr lang="it-IT" i="1" dirty="0" err="1" smtClean="0">
                <a:solidFill>
                  <a:srgbClr val="C00000"/>
                </a:solidFill>
              </a:rPr>
              <a:t>Hyper</a:t>
            </a:r>
            <a:r>
              <a:rPr lang="it-IT" i="1" dirty="0" smtClean="0">
                <a:solidFill>
                  <a:srgbClr val="C00000"/>
                </a:solidFill>
              </a:rPr>
              <a:t>-K </a:t>
            </a:r>
            <a:r>
              <a:rPr lang="it-IT" i="1" dirty="0">
                <a:solidFill>
                  <a:srgbClr val="C00000"/>
                </a:solidFill>
              </a:rPr>
              <a:t>multi-</a:t>
            </a:r>
            <a:r>
              <a:rPr lang="it-IT" i="1" dirty="0" err="1">
                <a:solidFill>
                  <a:srgbClr val="C00000"/>
                </a:solidFill>
              </a:rPr>
              <a:t>purpose</a:t>
            </a:r>
            <a:r>
              <a:rPr lang="it-IT" i="1" dirty="0">
                <a:solidFill>
                  <a:srgbClr val="C00000"/>
                </a:solidFill>
              </a:rPr>
              <a:t> Water-</a:t>
            </a:r>
            <a:r>
              <a:rPr lang="it-IT" i="1" dirty="0" err="1">
                <a:solidFill>
                  <a:srgbClr val="C00000"/>
                </a:solidFill>
              </a:rPr>
              <a:t>Cherenkov</a:t>
            </a:r>
            <a:r>
              <a:rPr lang="it-IT" i="1" dirty="0">
                <a:solidFill>
                  <a:srgbClr val="C00000"/>
                </a:solidFill>
              </a:rPr>
              <a:t> </a:t>
            </a:r>
            <a:r>
              <a:rPr lang="it-IT" i="1" dirty="0" smtClean="0">
                <a:solidFill>
                  <a:srgbClr val="C00000"/>
                </a:solidFill>
              </a:rPr>
              <a:t>detector</a:t>
            </a:r>
            <a:endParaRPr lang="it-IT" i="1" dirty="0">
              <a:solidFill>
                <a:srgbClr val="C00000"/>
              </a:solidFill>
            </a:endParaRPr>
          </a:p>
        </p:txBody>
      </p:sp>
      <p:pic>
        <p:nvPicPr>
          <p:cNvPr id="8" name="Picture 2" descr="Hyper-Kamiokande - Photos | Faceboo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371" y="174194"/>
            <a:ext cx="1068117" cy="102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tangolo 10"/>
          <p:cNvSpPr/>
          <p:nvPr/>
        </p:nvSpPr>
        <p:spPr>
          <a:xfrm>
            <a:off x="2915816" y="4149080"/>
            <a:ext cx="640871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Advantages of a </a:t>
            </a:r>
            <a:r>
              <a:rPr lang="en-US" sz="1400" dirty="0" err="1">
                <a:solidFill>
                  <a:srgbClr val="C00000"/>
                </a:solidFill>
              </a:rPr>
              <a:t>mPMT</a:t>
            </a:r>
            <a:r>
              <a:rPr lang="en-US" sz="1400" dirty="0">
                <a:solidFill>
                  <a:srgbClr val="C00000"/>
                </a:solidFill>
              </a:rPr>
              <a:t> technology</a:t>
            </a:r>
          </a:p>
          <a:p>
            <a:endParaRPr lang="en-US" sz="1400" dirty="0"/>
          </a:p>
          <a:p>
            <a:pPr marL="285750" indent="-285750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1400" dirty="0" smtClean="0"/>
              <a:t>Superior </a:t>
            </a:r>
            <a:r>
              <a:rPr lang="en-US" sz="1400" dirty="0"/>
              <a:t>photon counting → </a:t>
            </a:r>
            <a:r>
              <a:rPr lang="en-US" sz="1400" dirty="0">
                <a:solidFill>
                  <a:srgbClr val="C00000"/>
                </a:solidFill>
              </a:rPr>
              <a:t>improved sensitivity for low energy events!</a:t>
            </a:r>
          </a:p>
          <a:p>
            <a:pPr marL="285750" indent="-285750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1400" dirty="0" smtClean="0"/>
              <a:t>Improved </a:t>
            </a:r>
            <a:r>
              <a:rPr lang="en-US" sz="1400" dirty="0"/>
              <a:t>angular acceptance</a:t>
            </a:r>
          </a:p>
          <a:p>
            <a:pPr marL="285750" indent="-285750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1400" dirty="0" smtClean="0"/>
              <a:t>Local </a:t>
            </a:r>
            <a:r>
              <a:rPr lang="en-US" sz="1400" dirty="0"/>
              <a:t>coincidence</a:t>
            </a:r>
          </a:p>
          <a:p>
            <a:pPr marL="285750" indent="-285750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1400" dirty="0" err="1" smtClean="0"/>
              <a:t>Photodetectors</a:t>
            </a:r>
            <a:r>
              <a:rPr lang="en-US" sz="1400" dirty="0" smtClean="0"/>
              <a:t> </a:t>
            </a:r>
            <a:r>
              <a:rPr lang="en-US" sz="1400" dirty="0"/>
              <a:t>and electronics </a:t>
            </a:r>
            <a:r>
              <a:rPr lang="en-US" sz="1400" dirty="0" smtClean="0"/>
              <a:t>in </a:t>
            </a:r>
            <a:r>
              <a:rPr lang="en-US" sz="1400" dirty="0"/>
              <a:t>a pressure resistant vessel → </a:t>
            </a:r>
            <a:r>
              <a:rPr lang="en-US" sz="1400" dirty="0">
                <a:solidFill>
                  <a:srgbClr val="C00000"/>
                </a:solidFill>
              </a:rPr>
              <a:t>reduce risk of </a:t>
            </a:r>
            <a:endParaRPr lang="en-US" sz="1400" dirty="0" smtClean="0">
              <a:solidFill>
                <a:srgbClr val="C00000"/>
              </a:solidFill>
            </a:endParaRPr>
          </a:p>
          <a:p>
            <a:pPr>
              <a:buClr>
                <a:srgbClr val="C00000"/>
              </a:buClr>
            </a:pPr>
            <a:r>
              <a:rPr lang="en-US" sz="1400" dirty="0">
                <a:solidFill>
                  <a:srgbClr val="C00000"/>
                </a:solidFill>
              </a:rPr>
              <a:t> </a:t>
            </a:r>
            <a:r>
              <a:rPr lang="en-US" sz="1400" dirty="0" smtClean="0">
                <a:solidFill>
                  <a:srgbClr val="C00000"/>
                </a:solidFill>
              </a:rPr>
              <a:t>      broken </a:t>
            </a:r>
            <a:r>
              <a:rPr lang="en-US" sz="1400" dirty="0">
                <a:solidFill>
                  <a:srgbClr val="C00000"/>
                </a:solidFill>
              </a:rPr>
              <a:t>photo detectors</a:t>
            </a:r>
          </a:p>
          <a:p>
            <a:pPr marL="285750" indent="-285750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1400" dirty="0"/>
              <a:t> ∼ ns time resolution</a:t>
            </a:r>
          </a:p>
          <a:p>
            <a:pPr marL="285750" indent="-285750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1400" dirty="0"/>
              <a:t> High rate tolerance and low background</a:t>
            </a:r>
          </a:p>
          <a:p>
            <a:pPr marL="285750" indent="-285750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1400" dirty="0"/>
              <a:t> Increased granularity </a:t>
            </a:r>
            <a:r>
              <a:rPr lang="en-US" sz="1400" dirty="0">
                <a:solidFill>
                  <a:srgbClr val="C00000"/>
                </a:solidFill>
              </a:rPr>
              <a:t>→ improved sensitivity </a:t>
            </a:r>
            <a:r>
              <a:rPr lang="en-US" sz="1400" dirty="0" smtClean="0">
                <a:solidFill>
                  <a:srgbClr val="C00000"/>
                </a:solidFill>
              </a:rPr>
              <a:t>for multi-ring </a:t>
            </a:r>
            <a:r>
              <a:rPr lang="en-US" sz="1400" dirty="0">
                <a:solidFill>
                  <a:srgbClr val="C00000"/>
                </a:solidFill>
              </a:rPr>
              <a:t>events</a:t>
            </a:r>
            <a:r>
              <a:rPr lang="en-US" sz="1400" dirty="0"/>
              <a:t>!</a:t>
            </a:r>
          </a:p>
        </p:txBody>
      </p:sp>
      <p:pic>
        <p:nvPicPr>
          <p:cNvPr id="13" name="Immagine" descr="Immagin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7263" y="3068960"/>
            <a:ext cx="2695603" cy="20162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magine" descr="Immagin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775965" y="3259460"/>
            <a:ext cx="2404547" cy="13216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magine" descr="Immagine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20710454">
            <a:off x="5420206" y="2509657"/>
            <a:ext cx="2016224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96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07504" y="44624"/>
            <a:ext cx="8939529" cy="523220"/>
          </a:xfrm>
          <a:prstGeom prst="rect">
            <a:avLst/>
          </a:prstGeom>
          <a:gradFill>
            <a:gsLst>
              <a:gs pos="0">
                <a:schemeClr val="bg1">
                  <a:alpha val="19000"/>
                </a:schemeClr>
              </a:gs>
              <a:gs pos="47000">
                <a:schemeClr val="accent5">
                  <a:lumMod val="20000"/>
                  <a:lumOff val="80000"/>
                  <a:alpha val="71000"/>
                </a:schemeClr>
              </a:gs>
            </a:gsLst>
            <a:lin ang="5400000" scaled="0"/>
          </a:gra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chemeClr val="tx2">
                    <a:lumMod val="50000"/>
                  </a:schemeClr>
                </a:solidFill>
              </a:rPr>
              <a:t>The 2021 ECFA European Detector R&amp;D roadmap</a:t>
            </a:r>
            <a:endParaRPr lang="en-US" sz="2800" i="1" dirty="0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8" name="Gruppo 7"/>
          <p:cNvGrpSpPr/>
          <p:nvPr/>
        </p:nvGrpSpPr>
        <p:grpSpPr>
          <a:xfrm>
            <a:off x="8028384" y="-27383"/>
            <a:ext cx="1406622" cy="2514086"/>
            <a:chOff x="8028384" y="-27383"/>
            <a:chExt cx="1406622" cy="2514086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8384" y="116632"/>
              <a:ext cx="1406622" cy="1656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Rettangolo 6"/>
            <p:cNvSpPr/>
            <p:nvPr/>
          </p:nvSpPr>
          <p:spPr>
            <a:xfrm rot="16200000">
              <a:off x="7773934" y="1091160"/>
              <a:ext cx="251408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rgbClr val="002060"/>
                  </a:solidFill>
                </a:rPr>
                <a:t>https://</a:t>
              </a:r>
              <a:r>
                <a:rPr lang="en-US" sz="1200" dirty="0" smtClean="0">
                  <a:solidFill>
                    <a:srgbClr val="002060"/>
                  </a:solidFill>
                </a:rPr>
                <a:t>cds.cern.ch/record/2784893</a:t>
              </a:r>
              <a:endParaRPr lang="en-US" sz="1200" dirty="0">
                <a:solidFill>
                  <a:srgbClr val="002060"/>
                </a:solidFill>
              </a:endParaRPr>
            </a:p>
          </p:txBody>
        </p:sp>
      </p:grp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II Congresso della Sezione INFN e del Dipartimento di Fisica di Bari</a:t>
            </a: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3</a:t>
            </a:fld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179512" y="764704"/>
            <a:ext cx="37293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May 2020 </a:t>
            </a:r>
            <a:r>
              <a:rPr lang="en-US" dirty="0" smtClean="0">
                <a:solidFill>
                  <a:srgbClr val="C00000"/>
                </a:solidFill>
                <a:sym typeface="Wingdings" pitchFamily="2" charset="2"/>
              </a:rPr>
              <a:t>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EPPSU mandate to ECFA</a:t>
            </a:r>
          </a:p>
        </p:txBody>
      </p:sp>
      <p:sp>
        <p:nvSpPr>
          <p:cNvPr id="6" name="Rettangolo 5"/>
          <p:cNvSpPr/>
          <p:nvPr/>
        </p:nvSpPr>
        <p:spPr>
          <a:xfrm>
            <a:off x="179512" y="1124744"/>
            <a:ext cx="87849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develop a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roadmap 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for detector R&amp;D efforts in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Europe, with a bottom-up approach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coordination between several communities (ECFA, APPEC, </a:t>
            </a:r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</a:rPr>
              <a:t>NuPECC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, LEAPS, LENS, ESA)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Rettangolo arrotondato 8"/>
          <p:cNvSpPr/>
          <p:nvPr/>
        </p:nvSpPr>
        <p:spPr>
          <a:xfrm>
            <a:off x="1691680" y="3645024"/>
            <a:ext cx="1080120" cy="64807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Gaseous</a:t>
            </a:r>
            <a:endParaRPr lang="en-US" sz="1600" b="1" dirty="0"/>
          </a:p>
        </p:txBody>
      </p:sp>
      <p:sp>
        <p:nvSpPr>
          <p:cNvPr id="12" name="Rettangolo arrotondato 11"/>
          <p:cNvSpPr/>
          <p:nvPr/>
        </p:nvSpPr>
        <p:spPr>
          <a:xfrm>
            <a:off x="2483768" y="2811016"/>
            <a:ext cx="1080120" cy="648072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Liquid</a:t>
            </a:r>
            <a:endParaRPr lang="en-US" sz="1600" b="1" dirty="0"/>
          </a:p>
        </p:txBody>
      </p:sp>
      <p:sp>
        <p:nvSpPr>
          <p:cNvPr id="13" name="Rettangolo arrotondato 12"/>
          <p:cNvSpPr/>
          <p:nvPr/>
        </p:nvSpPr>
        <p:spPr>
          <a:xfrm>
            <a:off x="3779912" y="2373908"/>
            <a:ext cx="1080120" cy="653132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Solid state</a:t>
            </a:r>
            <a:endParaRPr lang="en-US" sz="1600" b="1" dirty="0"/>
          </a:p>
        </p:txBody>
      </p:sp>
      <p:sp>
        <p:nvSpPr>
          <p:cNvPr id="14" name="Rettangolo arrotondato 13"/>
          <p:cNvSpPr/>
          <p:nvPr/>
        </p:nvSpPr>
        <p:spPr>
          <a:xfrm>
            <a:off x="5076056" y="2667000"/>
            <a:ext cx="1080120" cy="6554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PID and Photon</a:t>
            </a:r>
            <a:endParaRPr lang="en-US" sz="1600" b="1" dirty="0"/>
          </a:p>
        </p:txBody>
      </p:sp>
      <p:sp>
        <p:nvSpPr>
          <p:cNvPr id="15" name="Rettangolo arrotondato 14"/>
          <p:cNvSpPr/>
          <p:nvPr/>
        </p:nvSpPr>
        <p:spPr>
          <a:xfrm>
            <a:off x="6012160" y="3459088"/>
            <a:ext cx="1080120" cy="65201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Quantum</a:t>
            </a:r>
            <a:endParaRPr lang="en-US" sz="1600" b="1" dirty="0"/>
          </a:p>
        </p:txBody>
      </p:sp>
      <p:sp>
        <p:nvSpPr>
          <p:cNvPr id="17" name="Rettangolo arrotondato 16"/>
          <p:cNvSpPr/>
          <p:nvPr/>
        </p:nvSpPr>
        <p:spPr>
          <a:xfrm>
            <a:off x="5724128" y="4312270"/>
            <a:ext cx="1275202" cy="65201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/>
              <a:t>C</a:t>
            </a:r>
            <a:r>
              <a:rPr lang="en-US" sz="1600" b="1" dirty="0" err="1" smtClean="0"/>
              <a:t>alorimetry</a:t>
            </a:r>
            <a:endParaRPr lang="en-US" sz="1600" b="1" dirty="0"/>
          </a:p>
        </p:txBody>
      </p:sp>
      <p:sp>
        <p:nvSpPr>
          <p:cNvPr id="19" name="Rettangolo arrotondato 18"/>
          <p:cNvSpPr/>
          <p:nvPr/>
        </p:nvSpPr>
        <p:spPr>
          <a:xfrm>
            <a:off x="4716016" y="5039320"/>
            <a:ext cx="1275202" cy="65201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Electronics</a:t>
            </a:r>
            <a:endParaRPr lang="en-US" sz="1600" b="1" dirty="0"/>
          </a:p>
        </p:txBody>
      </p:sp>
      <p:sp>
        <p:nvSpPr>
          <p:cNvPr id="20" name="Rettangolo arrotondato 19"/>
          <p:cNvSpPr/>
          <p:nvPr/>
        </p:nvSpPr>
        <p:spPr>
          <a:xfrm>
            <a:off x="3275856" y="5297264"/>
            <a:ext cx="1275202" cy="652016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Integration</a:t>
            </a:r>
            <a:endParaRPr lang="en-US" sz="1600" b="1" dirty="0"/>
          </a:p>
        </p:txBody>
      </p:sp>
      <p:sp>
        <p:nvSpPr>
          <p:cNvPr id="21" name="Rettangolo arrotondato 20"/>
          <p:cNvSpPr/>
          <p:nvPr/>
        </p:nvSpPr>
        <p:spPr>
          <a:xfrm>
            <a:off x="2123728" y="4505672"/>
            <a:ext cx="1080120" cy="64388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Training</a:t>
            </a:r>
            <a:endParaRPr lang="en-US" sz="1600" b="1" dirty="0"/>
          </a:p>
        </p:txBody>
      </p:sp>
      <p:grpSp>
        <p:nvGrpSpPr>
          <p:cNvPr id="18" name="Gruppo 17"/>
          <p:cNvGrpSpPr/>
          <p:nvPr/>
        </p:nvGrpSpPr>
        <p:grpSpPr>
          <a:xfrm>
            <a:off x="3059832" y="3755008"/>
            <a:ext cx="2664296" cy="466080"/>
            <a:chOff x="3275856" y="3645024"/>
            <a:chExt cx="2664296" cy="466080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3645024"/>
              <a:ext cx="2624143" cy="4155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1" name="Connettore 2 10"/>
            <p:cNvCxnSpPr/>
            <p:nvPr/>
          </p:nvCxnSpPr>
          <p:spPr>
            <a:xfrm>
              <a:off x="3316009" y="4111104"/>
              <a:ext cx="2624143" cy="0"/>
            </a:xfrm>
            <a:prstGeom prst="straightConnector1">
              <a:avLst/>
            </a:prstGeom>
            <a:ln w="50800" cmpd="tri"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8934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II Congresso della Sezione INFN e del Dipartimento di Fisica di Bari</a:t>
            </a: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30</a:t>
            </a:fld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107504" y="44624"/>
            <a:ext cx="8939529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002060"/>
                </a:solidFill>
              </a:rPr>
              <a:t>R&amp;D @ INFN Bari on </a:t>
            </a:r>
            <a:r>
              <a:rPr lang="en-US" sz="2800" i="1" dirty="0" err="1" smtClean="0">
                <a:solidFill>
                  <a:srgbClr val="002060"/>
                </a:solidFill>
              </a:rPr>
              <a:t>Calorimetry</a:t>
            </a:r>
            <a:r>
              <a:rPr lang="en-US" sz="2800" i="1" dirty="0" smtClean="0">
                <a:solidFill>
                  <a:srgbClr val="002060"/>
                </a:solidFill>
              </a:rPr>
              <a:t> detectors</a:t>
            </a:r>
            <a:endParaRPr lang="en-US" sz="2800" i="1" dirty="0">
              <a:solidFill>
                <a:srgbClr val="002060"/>
              </a:solidFill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72008" y="980728"/>
            <a:ext cx="9036496" cy="1917336"/>
            <a:chOff x="35497" y="647568"/>
            <a:chExt cx="8928992" cy="1691418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2119" y="647568"/>
              <a:ext cx="3312369" cy="477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7" y="1268759"/>
              <a:ext cx="8928992" cy="1070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CasellaDiTesto 7"/>
          <p:cNvSpPr txBox="1"/>
          <p:nvPr/>
        </p:nvSpPr>
        <p:spPr>
          <a:xfrm>
            <a:off x="899592" y="4005064"/>
            <a:ext cx="1081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2060"/>
                </a:solidFill>
              </a:rPr>
              <a:t>focus on: </a:t>
            </a:r>
            <a:endParaRPr lang="en-US" i="1" dirty="0">
              <a:solidFill>
                <a:srgbClr val="002060"/>
              </a:solidFill>
            </a:endParaRPr>
          </a:p>
        </p:txBody>
      </p:sp>
      <p:pic>
        <p:nvPicPr>
          <p:cNvPr id="5122" name="Picture 2" descr="C:\Users\ale\work\Congressino_feb22\intro\images\IMCC-Logo-final-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146649"/>
            <a:ext cx="1565458" cy="160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po 6"/>
          <p:cNvGrpSpPr/>
          <p:nvPr/>
        </p:nvGrpSpPr>
        <p:grpSpPr>
          <a:xfrm>
            <a:off x="4496113" y="4409678"/>
            <a:ext cx="2812190" cy="1035546"/>
            <a:chOff x="4355976" y="3789040"/>
            <a:chExt cx="2812190" cy="1035546"/>
          </a:xfrm>
        </p:grpSpPr>
        <p:sp>
          <p:nvSpPr>
            <p:cNvPr id="10" name="Rettangolo arrotondato 9"/>
            <p:cNvSpPr/>
            <p:nvPr/>
          </p:nvSpPr>
          <p:spPr>
            <a:xfrm>
              <a:off x="5652119" y="4005064"/>
              <a:ext cx="1516047" cy="819522"/>
            </a:xfrm>
            <a:prstGeom prst="roundRect">
              <a:avLst/>
            </a:prstGeom>
            <a:solidFill>
              <a:schemeClr val="accent2">
                <a:lumMod val="75000"/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/>
                <a:t>Gaseous</a:t>
              </a:r>
              <a:endParaRPr lang="en-US" sz="1600" b="1" dirty="0"/>
            </a:p>
          </p:txBody>
        </p:sp>
        <p:sp>
          <p:nvSpPr>
            <p:cNvPr id="11" name="Rettangolo arrotondato 10"/>
            <p:cNvSpPr/>
            <p:nvPr/>
          </p:nvSpPr>
          <p:spPr>
            <a:xfrm>
              <a:off x="4355976" y="3789040"/>
              <a:ext cx="1468356" cy="881236"/>
            </a:xfrm>
            <a:prstGeom prst="roundRect">
              <a:avLst/>
            </a:prstGeom>
            <a:solidFill>
              <a:srgbClr val="00B050">
                <a:alpha val="5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err="1"/>
                <a:t>C</a:t>
              </a:r>
              <a:r>
                <a:rPr lang="en-US" sz="1600" b="1" dirty="0" err="1" smtClean="0"/>
                <a:t>alorimetry</a:t>
              </a:r>
              <a:endParaRPr lang="en-US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71060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2339752" y="6520259"/>
            <a:ext cx="4472136" cy="365125"/>
          </a:xfrm>
        </p:spPr>
        <p:txBody>
          <a:bodyPr/>
          <a:lstStyle/>
          <a:p>
            <a:r>
              <a:rPr lang="it-IT" dirty="0" smtClean="0"/>
              <a:t>anna.colaleo@ba.infn.it, rosamaria.venditti@ba.infn.it </a:t>
            </a: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31</a:t>
            </a:fld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07504" y="44624"/>
            <a:ext cx="8939529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002060"/>
                </a:solidFill>
              </a:rPr>
              <a:t>R&amp;D @ INFN Bari on </a:t>
            </a:r>
            <a:r>
              <a:rPr lang="en-US" sz="2800" i="1" dirty="0" err="1" smtClean="0">
                <a:solidFill>
                  <a:srgbClr val="002060"/>
                </a:solidFill>
              </a:rPr>
              <a:t>Calorimetry</a:t>
            </a:r>
            <a:r>
              <a:rPr lang="en-US" sz="2800" i="1" dirty="0" smtClean="0">
                <a:solidFill>
                  <a:srgbClr val="002060"/>
                </a:solidFill>
              </a:rPr>
              <a:t> detectors</a:t>
            </a:r>
            <a:endParaRPr lang="en-US" sz="2800" i="1" dirty="0">
              <a:solidFill>
                <a:srgbClr val="002060"/>
              </a:solidFill>
            </a:endParaRPr>
          </a:p>
        </p:txBody>
      </p:sp>
      <p:pic>
        <p:nvPicPr>
          <p:cNvPr id="5" name="Picture 2" descr="C:\Users\ale\work\Congressino_feb22\intro\images\IMCC-Logo-final-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188640"/>
            <a:ext cx="931447" cy="95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111256" y="836712"/>
            <a:ext cx="887890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it-IT" sz="1800" i="1" dirty="0">
                <a:solidFill>
                  <a:srgbClr val="C00000"/>
                </a:solidFill>
                <a:latin typeface="+mj-lt"/>
              </a:rPr>
              <a:t>The </a:t>
            </a:r>
            <a:r>
              <a:rPr lang="it-IT" sz="1800" i="1" dirty="0" smtClean="0">
                <a:solidFill>
                  <a:srgbClr val="C00000"/>
                </a:solidFill>
                <a:latin typeface="+mj-lt"/>
              </a:rPr>
              <a:t>multi-</a:t>
            </a:r>
            <a:r>
              <a:rPr lang="it-IT" sz="1800" i="1" dirty="0" err="1" smtClean="0">
                <a:solidFill>
                  <a:srgbClr val="C00000"/>
                </a:solidFill>
                <a:latin typeface="+mj-lt"/>
              </a:rPr>
              <a:t>TeV</a:t>
            </a:r>
            <a:r>
              <a:rPr lang="it-IT" sz="1800" i="1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it-IT" sz="1800" i="1" dirty="0" err="1" smtClean="0">
                <a:solidFill>
                  <a:srgbClr val="C00000"/>
                </a:solidFill>
                <a:latin typeface="+mj-lt"/>
              </a:rPr>
              <a:t>Muon</a:t>
            </a:r>
            <a:r>
              <a:rPr lang="it-IT" sz="1800" i="1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it-IT" sz="1800" i="1" dirty="0">
                <a:solidFill>
                  <a:srgbClr val="C00000"/>
                </a:solidFill>
                <a:latin typeface="+mj-lt"/>
              </a:rPr>
              <a:t>Collider </a:t>
            </a:r>
            <a:r>
              <a:rPr lang="it-IT" i="1" dirty="0" err="1" smtClean="0">
                <a:solidFill>
                  <a:srgbClr val="C00000"/>
                </a:solidFill>
                <a:latin typeface="+mj-lt"/>
              </a:rPr>
              <a:t>concept</a:t>
            </a:r>
            <a:r>
              <a:rPr lang="it-IT" sz="1800" i="1" dirty="0" smtClean="0">
                <a:solidFill>
                  <a:srgbClr val="C00000"/>
                </a:solidFill>
                <a:latin typeface="+mj-lt"/>
              </a:rPr>
              <a:t> :</a:t>
            </a:r>
          </a:p>
          <a:p>
            <a:pPr algn="just">
              <a:lnSpc>
                <a:spcPct val="110000"/>
              </a:lnSpc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a unique next-generation lepton-collider facility at the high-energy frontier</a:t>
            </a:r>
            <a:endParaRPr lang="it-IT" sz="2400" dirty="0" smtClean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2683764" cy="1713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="" xmlns:a16="http://schemas.microsoft.com/office/drawing/2014/main" id="{36AD75D7-AB71-4218-9681-D92F12674F18}"/>
              </a:ext>
            </a:extLst>
          </p:cNvPr>
          <p:cNvSpPr txBox="1"/>
          <p:nvPr/>
        </p:nvSpPr>
        <p:spPr>
          <a:xfrm>
            <a:off x="4083918" y="1700808"/>
            <a:ext cx="4304506" cy="584775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 err="1">
                <a:cs typeface="Calibri"/>
              </a:rPr>
              <a:t>Muon</a:t>
            </a:r>
            <a:r>
              <a:rPr lang="en-US" sz="1600" dirty="0">
                <a:cs typeface="Calibri"/>
              </a:rPr>
              <a:t> Collider can be used both as </a:t>
            </a:r>
            <a:r>
              <a:rPr lang="en-US" sz="1600" b="1" dirty="0">
                <a:cs typeface="Calibri"/>
              </a:rPr>
              <a:t>direct exploration </a:t>
            </a:r>
            <a:r>
              <a:rPr lang="en-US" sz="1600" dirty="0">
                <a:cs typeface="Calibri"/>
              </a:rPr>
              <a:t> and </a:t>
            </a:r>
            <a:r>
              <a:rPr lang="en-US" sz="1600" b="1" dirty="0">
                <a:cs typeface="Calibri"/>
              </a:rPr>
              <a:t>precision </a:t>
            </a:r>
            <a:r>
              <a:rPr lang="en-US" sz="1600" dirty="0">
                <a:cs typeface="Calibri"/>
              </a:rPr>
              <a:t>machine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="" xmlns:a16="http://schemas.microsoft.com/office/drawing/2014/main" id="{5765607D-DF41-4144-B9B6-B1EEF468B8FE}"/>
              </a:ext>
            </a:extLst>
          </p:cNvPr>
          <p:cNvSpPr txBox="1"/>
          <p:nvPr/>
        </p:nvSpPr>
        <p:spPr>
          <a:xfrm>
            <a:off x="3875107" y="2420888"/>
            <a:ext cx="4729341" cy="5847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/>
              <a:t>critical technologies required to produce, capture, </a:t>
            </a:r>
            <a:r>
              <a:rPr lang="en-US" sz="1600" dirty="0" smtClean="0"/>
              <a:t>accelerate </a:t>
            </a:r>
            <a:r>
              <a:rPr lang="en-US" sz="1600" dirty="0"/>
              <a:t>and store intense beams of </a:t>
            </a:r>
            <a:r>
              <a:rPr lang="en-US" sz="1600" dirty="0" smtClean="0">
                <a:latin typeface="Symbol" pitchFamily="18" charset="2"/>
              </a:rPr>
              <a:t>m</a:t>
            </a:r>
            <a:endParaRPr lang="it-IT" sz="1600" dirty="0">
              <a:latin typeface="Symbol" pitchFamily="18" charset="2"/>
              <a:cs typeface="Calibri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179807" y="3464016"/>
            <a:ext cx="3731663" cy="3970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it-IT" i="1" dirty="0" smtClean="0">
                <a:solidFill>
                  <a:srgbClr val="C00000"/>
                </a:solidFill>
                <a:latin typeface="Symbol" pitchFamily="18" charset="2"/>
              </a:rPr>
              <a:t>m</a:t>
            </a:r>
            <a:r>
              <a:rPr lang="it-IT" i="1" dirty="0" smtClean="0">
                <a:solidFill>
                  <a:srgbClr val="C00000"/>
                </a:solidFill>
              </a:rPr>
              <a:t> production </a:t>
            </a:r>
            <a:r>
              <a:rPr lang="it-IT" i="1" dirty="0" err="1" smtClean="0">
                <a:solidFill>
                  <a:srgbClr val="C00000"/>
                </a:solidFill>
              </a:rPr>
              <a:t>options</a:t>
            </a:r>
            <a:r>
              <a:rPr lang="it-IT" i="1" dirty="0" smtClean="0">
                <a:solidFill>
                  <a:srgbClr val="C00000"/>
                </a:solidFill>
              </a:rPr>
              <a:t>: MAP vs LEMMA</a:t>
            </a:r>
            <a:endParaRPr lang="it-IT" i="1" dirty="0">
              <a:solidFill>
                <a:srgbClr val="C00000"/>
              </a:solidFill>
            </a:endParaRPr>
          </a:p>
        </p:txBody>
      </p:sp>
      <p:grpSp>
        <p:nvGrpSpPr>
          <p:cNvPr id="20" name="Gruppo 19"/>
          <p:cNvGrpSpPr/>
          <p:nvPr/>
        </p:nvGrpSpPr>
        <p:grpSpPr>
          <a:xfrm>
            <a:off x="102863" y="3635732"/>
            <a:ext cx="8861625" cy="2661035"/>
            <a:chOff x="102863" y="3635732"/>
            <a:chExt cx="8861625" cy="2661035"/>
          </a:xfrm>
        </p:grpSpPr>
        <p:pic>
          <p:nvPicPr>
            <p:cNvPr id="16" name="Picture 11">
              <a:extLst>
                <a:ext uri="{FF2B5EF4-FFF2-40B4-BE49-F238E27FC236}">
                  <a16:creationId xmlns:a16="http://schemas.microsoft.com/office/drawing/2014/main" xmlns="" id="{F4E9E8EB-5398-8A40-A38F-B699A2015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863" y="3933056"/>
              <a:ext cx="4447843" cy="2363711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</p:pic>
        <p:sp>
          <p:nvSpPr>
            <p:cNvPr id="19" name="CasellaDiTesto 18">
              <a:extLst>
                <a:ext uri="{FF2B5EF4-FFF2-40B4-BE49-F238E27FC236}">
                  <a16:creationId xmlns="" xmlns:a16="http://schemas.microsoft.com/office/drawing/2014/main" id="{EDEDE280-A625-44DD-8201-9B9CE74C9586}"/>
                </a:ext>
              </a:extLst>
            </p:cNvPr>
            <p:cNvSpPr txBox="1"/>
            <p:nvPr/>
          </p:nvSpPr>
          <p:spPr>
            <a:xfrm>
              <a:off x="4716016" y="4028291"/>
              <a:ext cx="4248472" cy="984885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>
                  <a:solidFill>
                    <a:srgbClr val="002060"/>
                  </a:solidFill>
                  <a:cs typeface="Calibri"/>
                </a:rPr>
                <a:t>US </a:t>
              </a:r>
              <a:r>
                <a:rPr lang="en-US" sz="1600" b="1" dirty="0" err="1">
                  <a:solidFill>
                    <a:srgbClr val="002060"/>
                  </a:solidFill>
                  <a:cs typeface="Calibri"/>
                </a:rPr>
                <a:t>M</a:t>
              </a:r>
              <a:r>
                <a:rPr lang="en-US" sz="1600" dirty="0" err="1">
                  <a:solidFill>
                    <a:srgbClr val="002060"/>
                  </a:solidFill>
                  <a:cs typeface="Calibri"/>
                </a:rPr>
                <a:t>uon</a:t>
              </a:r>
              <a:r>
                <a:rPr lang="en-US" sz="1600" dirty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en-US" sz="1600" b="1" dirty="0">
                  <a:solidFill>
                    <a:srgbClr val="002060"/>
                  </a:solidFill>
                  <a:cs typeface="Calibri"/>
                </a:rPr>
                <a:t>A</a:t>
              </a:r>
              <a:r>
                <a:rPr lang="en-US" sz="1600" dirty="0">
                  <a:solidFill>
                    <a:srgbClr val="002060"/>
                  </a:solidFill>
                  <a:cs typeface="Calibri"/>
                </a:rPr>
                <a:t>ccelerator </a:t>
              </a:r>
              <a:r>
                <a:rPr lang="en-US" sz="1600" b="1" dirty="0" smtClean="0">
                  <a:solidFill>
                    <a:srgbClr val="002060"/>
                  </a:solidFill>
                  <a:cs typeface="Calibri"/>
                </a:rPr>
                <a:t>P</a:t>
              </a:r>
              <a:r>
                <a:rPr lang="en-US" sz="1600" dirty="0" smtClean="0">
                  <a:solidFill>
                    <a:srgbClr val="002060"/>
                  </a:solidFill>
                  <a:cs typeface="Calibri"/>
                </a:rPr>
                <a:t>rogram, 2011</a:t>
              </a:r>
              <a:endParaRPr lang="en-US" sz="1600" dirty="0">
                <a:solidFill>
                  <a:srgbClr val="002060"/>
                </a:solidFill>
                <a:cs typeface="Calibri"/>
              </a:endParaRPr>
            </a:p>
            <a:p>
              <a:r>
                <a:rPr lang="en-US" sz="1400" b="1" dirty="0" smtClean="0">
                  <a:solidFill>
                    <a:srgbClr val="002060"/>
                  </a:solidFill>
                  <a:cs typeface="Calibri"/>
                </a:rPr>
                <a:t>Proton</a:t>
              </a:r>
              <a:r>
                <a:rPr lang="en-US" sz="1400" dirty="0">
                  <a:solidFill>
                    <a:srgbClr val="002060"/>
                  </a:solidFill>
                  <a:cs typeface="Calibri"/>
                </a:rPr>
                <a:t> driver scheme, producing µ </a:t>
              </a:r>
              <a:r>
                <a:rPr lang="en-US" sz="1400" dirty="0" smtClean="0">
                  <a:solidFill>
                    <a:srgbClr val="002060"/>
                  </a:solidFill>
                  <a:cs typeface="Calibri"/>
                </a:rPr>
                <a:t>(𝟏𝟎</a:t>
              </a:r>
              <a:r>
                <a:rPr lang="en-US" sz="1400" baseline="30000" dirty="0" smtClean="0">
                  <a:solidFill>
                    <a:srgbClr val="002060"/>
                  </a:solidFill>
                  <a:cs typeface="Calibri"/>
                </a:rPr>
                <a:t>𝟏𝟑</a:t>
              </a:r>
              <a:r>
                <a:rPr lang="en-US" sz="1400" dirty="0">
                  <a:solidFill>
                    <a:srgbClr val="002060"/>
                  </a:solidFill>
                  <a:cs typeface="Calibri"/>
                </a:rPr>
                <a:t>-𝟏𝟎</a:t>
              </a:r>
              <a:r>
                <a:rPr lang="en-US" sz="1400" baseline="30000" dirty="0">
                  <a:solidFill>
                    <a:srgbClr val="002060"/>
                  </a:solidFill>
                  <a:cs typeface="Calibri"/>
                </a:rPr>
                <a:t>𝟏𝟒</a:t>
              </a:r>
              <a:r>
                <a:rPr lang="en-US" sz="1400" dirty="0">
                  <a:solidFill>
                    <a:srgbClr val="002060"/>
                  </a:solidFill>
                  <a:cs typeface="Calibri"/>
                </a:rPr>
                <a:t>𝝁/</a:t>
              </a:r>
              <a:r>
                <a:rPr lang="en-US" sz="1400" dirty="0" smtClean="0">
                  <a:solidFill>
                    <a:srgbClr val="002060"/>
                  </a:solidFill>
                  <a:cs typeface="Calibri"/>
                </a:rPr>
                <a:t>𝒔𝒆𝒄)</a:t>
              </a:r>
            </a:p>
            <a:p>
              <a:r>
                <a:rPr lang="en-US" sz="1400" dirty="0" smtClean="0">
                  <a:solidFill>
                    <a:srgbClr val="002060"/>
                  </a:solidFill>
                  <a:cs typeface="Calibri"/>
                </a:rPr>
                <a:t>- as </a:t>
              </a:r>
              <a:r>
                <a:rPr lang="en-US" sz="1400" dirty="0">
                  <a:solidFill>
                    <a:srgbClr val="002060"/>
                  </a:solidFill>
                  <a:cs typeface="Calibri"/>
                </a:rPr>
                <a:t>tertiary </a:t>
              </a:r>
              <a:r>
                <a:rPr lang="en-US" sz="1400" dirty="0" smtClean="0">
                  <a:solidFill>
                    <a:srgbClr val="002060"/>
                  </a:solidFill>
                  <a:cs typeface="Calibri"/>
                </a:rPr>
                <a:t>particles, at </a:t>
              </a:r>
              <a:r>
                <a:rPr lang="en-US" sz="1400" dirty="0">
                  <a:solidFill>
                    <a:srgbClr val="002060"/>
                  </a:solidFill>
                  <a:cs typeface="Calibri"/>
                </a:rPr>
                <a:t>low </a:t>
              </a:r>
              <a:r>
                <a:rPr lang="en-US" sz="1400" dirty="0" smtClean="0">
                  <a:solidFill>
                    <a:srgbClr val="002060"/>
                  </a:solidFill>
                  <a:cs typeface="Calibri"/>
                </a:rPr>
                <a:t>energy</a:t>
              </a:r>
            </a:p>
            <a:p>
              <a:r>
                <a:rPr lang="en-US" sz="1400" dirty="0" smtClean="0">
                  <a:solidFill>
                    <a:srgbClr val="002060"/>
                  </a:solidFill>
                  <a:cs typeface="Calibri"/>
                </a:rPr>
                <a:t>- with large </a:t>
              </a:r>
              <a:r>
                <a:rPr lang="en-US" sz="1400" dirty="0" err="1" smtClean="0">
                  <a:solidFill>
                    <a:srgbClr val="002060"/>
                  </a:solidFill>
                  <a:cs typeface="Calibri"/>
                </a:rPr>
                <a:t>emittance</a:t>
              </a:r>
              <a:r>
                <a:rPr lang="en-US" sz="1400" dirty="0" smtClean="0">
                  <a:solidFill>
                    <a:srgbClr val="002060"/>
                  </a:solidFill>
                  <a:cs typeface="Calibri"/>
                </a:rPr>
                <a:t> -&gt; quick cooling and confinement</a:t>
              </a:r>
              <a:endParaRPr lang="en-US" sz="1400" dirty="0">
                <a:solidFill>
                  <a:srgbClr val="002060"/>
                </a:solidFill>
                <a:cs typeface="Calibri"/>
              </a:endParaRPr>
            </a:p>
          </p:txBody>
        </p:sp>
        <p:sp>
          <p:nvSpPr>
            <p:cNvPr id="17" name="CasellaDiTesto 16"/>
            <p:cNvSpPr txBox="1"/>
            <p:nvPr/>
          </p:nvSpPr>
          <p:spPr>
            <a:xfrm>
              <a:off x="4696791" y="3635732"/>
              <a:ext cx="633507" cy="369332"/>
            </a:xfrm>
            <a:prstGeom prst="rect">
              <a:avLst/>
            </a:prstGeom>
            <a:solidFill>
              <a:srgbClr val="00B050"/>
            </a:solidFill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chemeClr val="bg1"/>
                  </a:solidFill>
                </a:rPr>
                <a:t>MAP</a:t>
              </a:r>
              <a:endParaRPr lang="en-US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CasellaDiTesto 21">
            <a:extLst>
              <a:ext uri="{FF2B5EF4-FFF2-40B4-BE49-F238E27FC236}">
                <a16:creationId xmlns="" xmlns:a16="http://schemas.microsoft.com/office/drawing/2014/main" id="{EDEDE280-A625-44DD-8201-9B9CE74C9586}"/>
              </a:ext>
            </a:extLst>
          </p:cNvPr>
          <p:cNvSpPr txBox="1"/>
          <p:nvPr/>
        </p:nvSpPr>
        <p:spPr>
          <a:xfrm>
            <a:off x="4735240" y="5468451"/>
            <a:ext cx="4373263" cy="984885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cs typeface="Calibri"/>
              </a:rPr>
              <a:t>L</a:t>
            </a:r>
            <a:r>
              <a:rPr lang="en-US" sz="1600" dirty="0">
                <a:solidFill>
                  <a:srgbClr val="002060"/>
                </a:solidFill>
                <a:cs typeface="Calibri"/>
              </a:rPr>
              <a:t>ow </a:t>
            </a:r>
            <a:r>
              <a:rPr lang="en-US" sz="1600" b="1" dirty="0" err="1">
                <a:solidFill>
                  <a:srgbClr val="002060"/>
                </a:solidFill>
                <a:cs typeface="Calibri"/>
              </a:rPr>
              <a:t>Em</a:t>
            </a:r>
            <a:r>
              <a:rPr lang="en-US" sz="1600" dirty="0" err="1">
                <a:solidFill>
                  <a:srgbClr val="002060"/>
                </a:solidFill>
                <a:cs typeface="Calibri"/>
              </a:rPr>
              <a:t>ittance</a:t>
            </a:r>
            <a:r>
              <a:rPr lang="en-US" sz="1600" dirty="0">
                <a:solidFill>
                  <a:srgbClr val="002060"/>
                </a:solidFill>
                <a:cs typeface="Calibri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cs typeface="Calibri"/>
              </a:rPr>
              <a:t>M</a:t>
            </a:r>
            <a:r>
              <a:rPr lang="en-US" sz="1600" dirty="0" err="1">
                <a:solidFill>
                  <a:srgbClr val="002060"/>
                </a:solidFill>
                <a:cs typeface="Calibri"/>
              </a:rPr>
              <a:t>uon</a:t>
            </a:r>
            <a:r>
              <a:rPr lang="en-US" sz="1600" dirty="0">
                <a:solidFill>
                  <a:srgbClr val="002060"/>
                </a:solidFill>
                <a:cs typeface="Calibri"/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  <a:cs typeface="Calibri"/>
              </a:rPr>
              <a:t>A</a:t>
            </a:r>
            <a:r>
              <a:rPr lang="en-US" sz="1600" dirty="0" smtClean="0">
                <a:solidFill>
                  <a:srgbClr val="002060"/>
                </a:solidFill>
                <a:cs typeface="Calibri"/>
              </a:rPr>
              <a:t>ccelerator, </a:t>
            </a:r>
            <a:r>
              <a:rPr lang="en-US" sz="1600" dirty="0">
                <a:solidFill>
                  <a:srgbClr val="002060"/>
                </a:solidFill>
                <a:cs typeface="Calibri"/>
              </a:rPr>
              <a:t>2013</a:t>
            </a:r>
          </a:p>
          <a:p>
            <a:r>
              <a:rPr lang="en-US" sz="1400" b="1" dirty="0" smtClean="0">
                <a:solidFill>
                  <a:srgbClr val="002060"/>
                </a:solidFill>
                <a:cs typeface="Calibri"/>
              </a:rPr>
              <a:t>Positron</a:t>
            </a:r>
            <a:r>
              <a:rPr lang="en-US" sz="1400" dirty="0" smtClean="0">
                <a:solidFill>
                  <a:srgbClr val="002060"/>
                </a:solidFill>
                <a:cs typeface="Calibri"/>
              </a:rPr>
              <a:t> </a:t>
            </a:r>
            <a:r>
              <a:rPr lang="en-US" sz="1400" dirty="0">
                <a:solidFill>
                  <a:srgbClr val="002060"/>
                </a:solidFill>
                <a:cs typeface="Calibri"/>
              </a:rPr>
              <a:t>driver scheme, producing </a:t>
            </a:r>
            <a:r>
              <a:rPr lang="en-US" sz="1400" dirty="0" smtClean="0">
                <a:solidFill>
                  <a:srgbClr val="002060"/>
                </a:solidFill>
                <a:cs typeface="Calibri"/>
              </a:rPr>
              <a:t>µ </a:t>
            </a:r>
            <a:r>
              <a:rPr lang="en-US" sz="1400" dirty="0">
                <a:solidFill>
                  <a:srgbClr val="002060"/>
                </a:solidFill>
                <a:cs typeface="Calibri"/>
              </a:rPr>
              <a:t>(</a:t>
            </a:r>
            <a:r>
              <a:rPr lang="en-US" sz="1400" dirty="0" smtClean="0">
                <a:solidFill>
                  <a:srgbClr val="002060"/>
                </a:solidFill>
                <a:cs typeface="Calibri"/>
              </a:rPr>
              <a:t>𝟏𝟎</a:t>
            </a:r>
            <a:r>
              <a:rPr lang="en-US" sz="1400" baseline="30000" dirty="0" smtClean="0">
                <a:solidFill>
                  <a:srgbClr val="002060"/>
                </a:solidFill>
                <a:cs typeface="Calibri"/>
              </a:rPr>
              <a:t>𝟏1</a:t>
            </a:r>
            <a:r>
              <a:rPr lang="en-US" sz="1400" dirty="0" smtClean="0">
                <a:solidFill>
                  <a:srgbClr val="002060"/>
                </a:solidFill>
                <a:cs typeface="Calibri"/>
              </a:rPr>
              <a:t>𝝁 pairs/</a:t>
            </a:r>
            <a:r>
              <a:rPr lang="en-US" sz="1400" dirty="0">
                <a:solidFill>
                  <a:srgbClr val="002060"/>
                </a:solidFill>
                <a:cs typeface="Calibri"/>
              </a:rPr>
              <a:t>𝒔𝒆𝒄)</a:t>
            </a:r>
          </a:p>
          <a:p>
            <a:r>
              <a:rPr lang="en-US" sz="1400" dirty="0" smtClean="0">
                <a:solidFill>
                  <a:srgbClr val="002060"/>
                </a:solidFill>
                <a:cs typeface="Calibri"/>
              </a:rPr>
              <a:t>- </a:t>
            </a:r>
            <a:r>
              <a:rPr lang="en-US" sz="1400" dirty="0">
                <a:solidFill>
                  <a:srgbClr val="002060"/>
                </a:solidFill>
                <a:cs typeface="Calibri"/>
              </a:rPr>
              <a:t>from </a:t>
            </a:r>
            <a:r>
              <a:rPr lang="en-US" sz="1400" dirty="0" err="1">
                <a:solidFill>
                  <a:srgbClr val="002060"/>
                </a:solidFill>
                <a:cs typeface="Calibri"/>
              </a:rPr>
              <a:t>e+e</a:t>
            </a:r>
            <a:r>
              <a:rPr lang="en-US" sz="1400" dirty="0">
                <a:solidFill>
                  <a:srgbClr val="002060"/>
                </a:solidFill>
                <a:cs typeface="Calibri"/>
              </a:rPr>
              <a:t>- collisions </a:t>
            </a:r>
            <a:r>
              <a:rPr lang="en-US" sz="1400" dirty="0" smtClean="0">
                <a:solidFill>
                  <a:srgbClr val="002060"/>
                </a:solidFill>
                <a:cs typeface="Calibri"/>
              </a:rPr>
              <a:t>, at mean energy ∼ </a:t>
            </a:r>
            <a:r>
              <a:rPr lang="en-US" sz="1400" dirty="0">
                <a:solidFill>
                  <a:srgbClr val="002060"/>
                </a:solidFill>
                <a:cs typeface="Calibri"/>
              </a:rPr>
              <a:t>22 </a:t>
            </a:r>
            <a:r>
              <a:rPr lang="en-US" sz="1400" dirty="0" err="1" smtClean="0">
                <a:solidFill>
                  <a:srgbClr val="002060"/>
                </a:solidFill>
                <a:cs typeface="Calibri"/>
              </a:rPr>
              <a:t>GeV</a:t>
            </a:r>
            <a:endParaRPr lang="en-US" sz="1400" dirty="0">
              <a:solidFill>
                <a:srgbClr val="002060"/>
              </a:solidFill>
              <a:cs typeface="Calibri"/>
            </a:endParaRPr>
          </a:p>
          <a:p>
            <a:r>
              <a:rPr lang="en-US" sz="1400" dirty="0" smtClean="0">
                <a:solidFill>
                  <a:srgbClr val="002060"/>
                </a:solidFill>
                <a:cs typeface="Calibri"/>
              </a:rPr>
              <a:t>- with </a:t>
            </a:r>
            <a:r>
              <a:rPr lang="en-US" sz="1400" dirty="0">
                <a:solidFill>
                  <a:srgbClr val="002060"/>
                </a:solidFill>
                <a:cs typeface="Calibri"/>
              </a:rPr>
              <a:t>small </a:t>
            </a:r>
            <a:r>
              <a:rPr lang="en-US" sz="1400" dirty="0" err="1">
                <a:solidFill>
                  <a:srgbClr val="002060"/>
                </a:solidFill>
                <a:cs typeface="Calibri"/>
              </a:rPr>
              <a:t>emittance</a:t>
            </a:r>
            <a:r>
              <a:rPr lang="en-US" sz="1400" dirty="0">
                <a:solidFill>
                  <a:srgbClr val="002060"/>
                </a:solidFill>
                <a:cs typeface="Calibri"/>
              </a:rPr>
              <a:t> -&gt; no cooling or </a:t>
            </a:r>
            <a:r>
              <a:rPr lang="en-US" sz="1400" dirty="0" smtClean="0">
                <a:solidFill>
                  <a:srgbClr val="002060"/>
                </a:solidFill>
                <a:cs typeface="Calibri"/>
              </a:rPr>
              <a:t>confinement</a:t>
            </a:r>
            <a:endParaRPr lang="en-US" sz="1400" dirty="0">
              <a:solidFill>
                <a:srgbClr val="002060"/>
              </a:solidFill>
              <a:cs typeface="Calibri"/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4716016" y="5075892"/>
            <a:ext cx="2444900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LEMMA (INFN proposal)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107504" y="5127465"/>
            <a:ext cx="4439450" cy="118185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ttangolo 13"/>
          <p:cNvSpPr/>
          <p:nvPr/>
        </p:nvSpPr>
        <p:spPr>
          <a:xfrm>
            <a:off x="111256" y="3933056"/>
            <a:ext cx="4439450" cy="118185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asellaDiTesto 23">
            <a:extLst>
              <a:ext uri="{FF2B5EF4-FFF2-40B4-BE49-F238E27FC236}">
                <a16:creationId xmlns="" xmlns:a16="http://schemas.microsoft.com/office/drawing/2014/main" id="{498FC78A-595D-4A5B-807B-4FD9B2BA31D1}"/>
              </a:ext>
            </a:extLst>
          </p:cNvPr>
          <p:cNvSpPr txBox="1"/>
          <p:nvPr/>
        </p:nvSpPr>
        <p:spPr>
          <a:xfrm>
            <a:off x="107504" y="6248345"/>
            <a:ext cx="2479431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 err="1">
                <a:solidFill>
                  <a:schemeClr val="tx2">
                    <a:lumMod val="50000"/>
                  </a:schemeClr>
                </a:solidFill>
                <a:cs typeface="Calibri"/>
              </a:rPr>
              <a:t>arXiv</a:t>
            </a:r>
            <a:r>
              <a:rPr lang="en-US" sz="1000" dirty="0">
                <a:solidFill>
                  <a:schemeClr val="tx2">
                    <a:lumMod val="50000"/>
                  </a:schemeClr>
                </a:solidFill>
                <a:cs typeface="Calibri"/>
              </a:rPr>
              <a:t>: 1901.06150 J.P. </a:t>
            </a:r>
            <a:r>
              <a:rPr lang="en-US" sz="1000" dirty="0" err="1">
                <a:solidFill>
                  <a:schemeClr val="tx2">
                    <a:lumMod val="50000"/>
                  </a:schemeClr>
                </a:solidFill>
                <a:cs typeface="Calibri"/>
              </a:rPr>
              <a:t>Delahaye</a:t>
            </a:r>
            <a:r>
              <a:rPr lang="en-US" sz="1000" dirty="0">
                <a:solidFill>
                  <a:schemeClr val="tx2">
                    <a:lumMod val="50000"/>
                  </a:schemeClr>
                </a:solidFill>
                <a:cs typeface="Calibri"/>
              </a:rPr>
              <a:t> et al.</a:t>
            </a:r>
          </a:p>
        </p:txBody>
      </p:sp>
    </p:spTree>
    <p:extLst>
      <p:ext uri="{BB962C8B-B14F-4D97-AF65-F5344CB8AC3E}">
        <p14:creationId xmlns:p14="http://schemas.microsoft.com/office/powerpoint/2010/main" val="299019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32</a:t>
            </a:fld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107504" y="44624"/>
            <a:ext cx="8939529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002060"/>
                </a:solidFill>
              </a:rPr>
              <a:t>R&amp;D @ INFN Bari on </a:t>
            </a:r>
            <a:r>
              <a:rPr lang="en-US" sz="2800" i="1" dirty="0" err="1" smtClean="0">
                <a:solidFill>
                  <a:srgbClr val="002060"/>
                </a:solidFill>
              </a:rPr>
              <a:t>Calorimetry</a:t>
            </a:r>
            <a:r>
              <a:rPr lang="en-US" sz="2800" i="1" dirty="0" smtClean="0">
                <a:solidFill>
                  <a:srgbClr val="002060"/>
                </a:solidFill>
              </a:rPr>
              <a:t> detectors</a:t>
            </a:r>
            <a:endParaRPr lang="en-US" sz="2800" i="1" dirty="0">
              <a:solidFill>
                <a:srgbClr val="002060"/>
              </a:solidFill>
            </a:endParaRPr>
          </a:p>
        </p:txBody>
      </p:sp>
      <p:pic>
        <p:nvPicPr>
          <p:cNvPr id="5" name="Picture 2" descr="C:\Users\ale\work\Congressino_feb22\intro\images\IMCC-Logo-final-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188640"/>
            <a:ext cx="931447" cy="95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182171" y="3933056"/>
            <a:ext cx="1941557" cy="369332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chemeClr val="bg1"/>
                </a:solidFill>
              </a:rPr>
              <a:t>Muon</a:t>
            </a:r>
            <a:r>
              <a:rPr lang="en-US" i="1" dirty="0" smtClean="0">
                <a:solidFill>
                  <a:schemeClr val="bg1"/>
                </a:solidFill>
              </a:rPr>
              <a:t> Collider-Bari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BED25172-09FC-42DD-BE26-66D67B51F5BD}"/>
              </a:ext>
            </a:extLst>
          </p:cNvPr>
          <p:cNvSpPr txBox="1">
            <a:spLocks/>
          </p:cNvSpPr>
          <p:nvPr/>
        </p:nvSpPr>
        <p:spPr>
          <a:xfrm>
            <a:off x="35496" y="4365104"/>
            <a:ext cx="9108504" cy="20882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 smtClean="0">
                <a:solidFill>
                  <a:schemeClr val="tx2">
                    <a:lumMod val="50000"/>
                  </a:schemeClr>
                </a:solidFill>
                <a:cs typeface="Calibri"/>
              </a:rPr>
              <a:t>HCAL design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  <a:cs typeface="Calibri"/>
              </a:rPr>
              <a:t>: proposal of a sampling of absorber + MPGD (as active layer)</a:t>
            </a:r>
          </a:p>
          <a:p>
            <a:pPr lvl="1"/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  <a:cs typeface="Calibri"/>
              </a:rPr>
              <a:t>Standalone simulation in GEANT4 for quick studies with particle guns</a:t>
            </a:r>
          </a:p>
          <a:p>
            <a:pPr lvl="1"/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  <a:cs typeface="Calibri"/>
              </a:rPr>
              <a:t>Simulation studies (full apparatus) with physics channels as benchmark for determining its final design</a:t>
            </a:r>
          </a:p>
          <a:p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  <a:cs typeface="Calibri"/>
              </a:rPr>
              <a:t>Participation </a:t>
            </a:r>
            <a:r>
              <a:rPr lang="en-US" sz="1600" b="1" dirty="0" smtClean="0">
                <a:solidFill>
                  <a:schemeClr val="tx2">
                    <a:lumMod val="50000"/>
                  </a:schemeClr>
                </a:solidFill>
                <a:cs typeface="Calibri"/>
              </a:rPr>
              <a:t>to test beam activities to assess the LEMMA option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  <a:cs typeface="Calibri"/>
              </a:rPr>
              <a:t>, 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  <a:cs typeface="Calibri"/>
              </a:rPr>
              <a:t>mostly focused on the study of the </a:t>
            </a:r>
            <a:r>
              <a:rPr lang="en-US" sz="1600" dirty="0" err="1">
                <a:solidFill>
                  <a:schemeClr val="tx2">
                    <a:lumMod val="50000"/>
                  </a:schemeClr>
                </a:solidFill>
                <a:cs typeface="Calibri"/>
              </a:rPr>
              <a:t>emittance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  <a:cs typeface="Calibri"/>
              </a:rPr>
              <a:t> and </a:t>
            </a:r>
            <a:r>
              <a:rPr lang="en-US" sz="1600" dirty="0" err="1">
                <a:solidFill>
                  <a:schemeClr val="tx2">
                    <a:lumMod val="50000"/>
                  </a:schemeClr>
                </a:solidFill>
                <a:cs typeface="Calibri"/>
              </a:rPr>
              <a:t>ee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  <a:cs typeface="Calibri"/>
              </a:rPr>
              <a:t> 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  <a:cs typeface="Calibri"/>
                <a:sym typeface="Wingdings" pitchFamily="2" charset="2"/>
              </a:rPr>
              <a:t>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  <a:cs typeface="Calibri"/>
              </a:rPr>
              <a:t> 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  <a:cs typeface="Calibri"/>
              </a:rPr>
              <a:t>µµ cross section measurements </a:t>
            </a:r>
            <a:endParaRPr lang="en-US" sz="1600" dirty="0" smtClean="0">
              <a:solidFill>
                <a:schemeClr val="tx2">
                  <a:lumMod val="50000"/>
                </a:schemeClr>
              </a:solidFill>
              <a:cs typeface="Calibri"/>
            </a:endParaRPr>
          </a:p>
          <a:p>
            <a:r>
              <a:rPr lang="en-US" sz="1600" b="1" dirty="0" smtClean="0">
                <a:solidFill>
                  <a:schemeClr val="tx2">
                    <a:lumMod val="50000"/>
                  </a:schemeClr>
                </a:solidFill>
                <a:cs typeface="Calibri"/>
              </a:rPr>
              <a:t>Design </a:t>
            </a:r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cs typeface="Calibri"/>
              </a:rPr>
              <a:t>study and </a:t>
            </a:r>
            <a:r>
              <a:rPr lang="en-US" sz="1600" b="1" dirty="0" err="1">
                <a:solidFill>
                  <a:schemeClr val="tx2">
                    <a:lumMod val="50000"/>
                  </a:schemeClr>
                </a:solidFill>
                <a:cs typeface="Calibri"/>
              </a:rPr>
              <a:t>optimisation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  <a:cs typeface="Calibri"/>
              </a:rPr>
              <a:t> 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  <a:cs typeface="Calibri"/>
              </a:rPr>
              <a:t>of 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  <a:cs typeface="Calibri"/>
              </a:rPr>
              <a:t>the </a:t>
            </a:r>
            <a:r>
              <a:rPr lang="en-US" sz="1600" dirty="0" err="1" smtClean="0">
                <a:solidFill>
                  <a:schemeClr val="tx2">
                    <a:lumMod val="50000"/>
                  </a:schemeClr>
                </a:solidFill>
                <a:cs typeface="Calibri"/>
              </a:rPr>
              <a:t>Muon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  <a:cs typeface="Calibri"/>
              </a:rPr>
              <a:t> 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  <a:cs typeface="Calibri"/>
              </a:rPr>
              <a:t>Collider </a:t>
            </a:r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cs typeface="Calibri"/>
              </a:rPr>
              <a:t>target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  <a:cs typeface="Calibri"/>
              </a:rPr>
              <a:t> zone 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  <a:cs typeface="Calibri"/>
              </a:rPr>
              <a:t>(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  <a:latin typeface="Symbol" pitchFamily="18" charset="2"/>
                <a:cs typeface="Calibri"/>
              </a:rPr>
              <a:t>n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  <a:cs typeface="Calibri"/>
              </a:rPr>
              <a:t> Factory, HARP data used in MAP)</a:t>
            </a:r>
            <a:endParaRPr lang="en-US" sz="1600" dirty="0">
              <a:solidFill>
                <a:schemeClr val="tx2">
                  <a:lumMod val="50000"/>
                </a:schemeClr>
              </a:solidFill>
              <a:cs typeface="Calibri"/>
            </a:endParaRPr>
          </a:p>
        </p:txBody>
      </p:sp>
      <p:grpSp>
        <p:nvGrpSpPr>
          <p:cNvPr id="18" name="Gruppo 17"/>
          <p:cNvGrpSpPr/>
          <p:nvPr/>
        </p:nvGrpSpPr>
        <p:grpSpPr>
          <a:xfrm>
            <a:off x="179512" y="703729"/>
            <a:ext cx="3807245" cy="3013303"/>
            <a:chOff x="353160" y="908720"/>
            <a:chExt cx="3807245" cy="3013303"/>
          </a:xfrm>
        </p:grpSpPr>
        <p:sp>
          <p:nvSpPr>
            <p:cNvPr id="11" name="CasellaDiTesto 10"/>
            <p:cNvSpPr txBox="1"/>
            <p:nvPr/>
          </p:nvSpPr>
          <p:spPr>
            <a:xfrm>
              <a:off x="395536" y="1124744"/>
              <a:ext cx="5725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tx2">
                      <a:lumMod val="50000"/>
                    </a:schemeClr>
                  </a:solidFill>
                </a:rPr>
                <a:t>HCAL</a:t>
              </a:r>
              <a:endParaRPr lang="en-US" sz="1400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3" name="CasellaDiTesto 12"/>
            <p:cNvSpPr txBox="1"/>
            <p:nvPr/>
          </p:nvSpPr>
          <p:spPr>
            <a:xfrm>
              <a:off x="353160" y="2329135"/>
              <a:ext cx="5464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2">
                      <a:lumMod val="50000"/>
                    </a:schemeClr>
                  </a:solidFill>
                </a:rPr>
                <a:t>E</a:t>
              </a:r>
              <a:r>
                <a:rPr lang="en-US" sz="1400" dirty="0" smtClean="0">
                  <a:solidFill>
                    <a:schemeClr val="tx2">
                      <a:lumMod val="50000"/>
                    </a:schemeClr>
                  </a:solidFill>
                </a:rPr>
                <a:t>CAL</a:t>
              </a:r>
              <a:endParaRPr lang="en-US" sz="1400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4" name="CasellaDiTesto 13"/>
            <p:cNvSpPr txBox="1"/>
            <p:nvPr/>
          </p:nvSpPr>
          <p:spPr>
            <a:xfrm>
              <a:off x="455240" y="3284984"/>
              <a:ext cx="4443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solidFill>
                    <a:schemeClr val="tx2">
                      <a:lumMod val="50000"/>
                    </a:schemeClr>
                  </a:solidFill>
                  <a:latin typeface="Symbol" pitchFamily="18" charset="2"/>
                </a:rPr>
                <a:t>m</a:t>
              </a:r>
              <a:r>
                <a:rPr lang="en-US" sz="1400" dirty="0" err="1" smtClean="0">
                  <a:solidFill>
                    <a:schemeClr val="tx2">
                      <a:lumMod val="50000"/>
                    </a:schemeClr>
                  </a:solidFill>
                </a:rPr>
                <a:t>ID</a:t>
              </a:r>
              <a:endParaRPr lang="en-US" sz="1400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5" name="CasellaDiTesto 14"/>
            <p:cNvSpPr txBox="1"/>
            <p:nvPr/>
          </p:nvSpPr>
          <p:spPr>
            <a:xfrm>
              <a:off x="3419497" y="3356992"/>
              <a:ext cx="7409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tx2">
                      <a:lumMod val="50000"/>
                    </a:schemeClr>
                  </a:solidFill>
                </a:rPr>
                <a:t>shielding</a:t>
              </a:r>
            </a:p>
            <a:p>
              <a:r>
                <a:rPr lang="en-US" sz="1200" dirty="0" smtClean="0">
                  <a:solidFill>
                    <a:schemeClr val="tx2">
                      <a:lumMod val="50000"/>
                    </a:schemeClr>
                  </a:solidFill>
                </a:rPr>
                <a:t>nozzles</a:t>
              </a:r>
              <a:endParaRPr lang="en-US" sz="1200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1259632" y="3645024"/>
              <a:ext cx="18274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2">
                      <a:lumMod val="50000"/>
                    </a:schemeClr>
                  </a:solidFill>
                </a:rPr>
                <a:t>s</a:t>
              </a:r>
              <a:r>
                <a:rPr lang="en-US" sz="1200" dirty="0" smtClean="0">
                  <a:solidFill>
                    <a:schemeClr val="tx2">
                      <a:lumMod val="50000"/>
                    </a:schemeClr>
                  </a:solidFill>
                </a:rPr>
                <a:t>uperconducting  solenoid</a:t>
              </a:r>
              <a:endParaRPr lang="en-US" sz="1200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grpSp>
          <p:nvGrpSpPr>
            <p:cNvPr id="17" name="Gruppo 16"/>
            <p:cNvGrpSpPr/>
            <p:nvPr/>
          </p:nvGrpSpPr>
          <p:grpSpPr>
            <a:xfrm>
              <a:off x="755576" y="908720"/>
              <a:ext cx="2808312" cy="2800722"/>
              <a:chOff x="755576" y="908720"/>
              <a:chExt cx="2808312" cy="2800722"/>
            </a:xfrm>
          </p:grpSpPr>
          <p:grpSp>
            <p:nvGrpSpPr>
              <p:cNvPr id="10" name="Gruppo 9"/>
              <p:cNvGrpSpPr/>
              <p:nvPr/>
            </p:nvGrpSpPr>
            <p:grpSpPr>
              <a:xfrm>
                <a:off x="755576" y="908720"/>
                <a:ext cx="2727868" cy="2800722"/>
                <a:chOff x="755576" y="908720"/>
                <a:chExt cx="2727868" cy="2800722"/>
              </a:xfrm>
            </p:grpSpPr>
            <p:pic>
              <p:nvPicPr>
                <p:cNvPr id="2050" name="Picture 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99592" y="908720"/>
                  <a:ext cx="2583852" cy="280072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2" name="Rettangolo 1"/>
                <p:cNvSpPr/>
                <p:nvPr/>
              </p:nvSpPr>
              <p:spPr>
                <a:xfrm>
                  <a:off x="755576" y="1988840"/>
                  <a:ext cx="288032" cy="14401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6" name="Rettangolo 15"/>
              <p:cNvSpPr/>
              <p:nvPr/>
            </p:nvSpPr>
            <p:spPr>
              <a:xfrm>
                <a:off x="3419497" y="908720"/>
                <a:ext cx="144391" cy="22322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CasellaDiTesto 18"/>
            <p:cNvSpPr txBox="1"/>
            <p:nvPr/>
          </p:nvSpPr>
          <p:spPr>
            <a:xfrm>
              <a:off x="3351335" y="1249596"/>
              <a:ext cx="76931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tx2">
                      <a:lumMod val="50000"/>
                    </a:schemeClr>
                  </a:solidFill>
                </a:rPr>
                <a:t>VTX &amp;</a:t>
              </a:r>
            </a:p>
            <a:p>
              <a:r>
                <a:rPr lang="en-US" sz="1400" dirty="0" smtClean="0">
                  <a:solidFill>
                    <a:schemeClr val="tx2">
                      <a:lumMod val="50000"/>
                    </a:schemeClr>
                  </a:solidFill>
                </a:rPr>
                <a:t>tracking</a:t>
              </a:r>
              <a:endParaRPr lang="en-US" sz="1400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sp>
        <p:nvSpPr>
          <p:cNvPr id="20" name="Rettangolo 19"/>
          <p:cNvSpPr/>
          <p:nvPr/>
        </p:nvSpPr>
        <p:spPr>
          <a:xfrm>
            <a:off x="4211961" y="1355284"/>
            <a:ext cx="381642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 err="1" smtClean="0">
                <a:solidFill>
                  <a:schemeClr val="tx2">
                    <a:lumMod val="50000"/>
                  </a:schemeClr>
                </a:solidFill>
              </a:rPr>
              <a:t>Simulation</a:t>
            </a:r>
            <a:r>
              <a:rPr lang="it-IT" sz="1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1600" dirty="0" err="1" smtClean="0">
                <a:solidFill>
                  <a:schemeClr val="tx2">
                    <a:lumMod val="50000"/>
                  </a:schemeClr>
                </a:solidFill>
              </a:rPr>
              <a:t>studies</a:t>
            </a:r>
            <a:r>
              <a:rPr lang="it-IT" sz="1600" dirty="0" smtClean="0">
                <a:solidFill>
                  <a:schemeClr val="tx2">
                    <a:lumMod val="50000"/>
                  </a:schemeClr>
                </a:solidFill>
              </a:rPr>
              <a:t> to </a:t>
            </a:r>
            <a:r>
              <a:rPr lang="it-IT" sz="1600" dirty="0" err="1" smtClean="0">
                <a:solidFill>
                  <a:schemeClr val="tx2">
                    <a:lumMod val="50000"/>
                  </a:schemeClr>
                </a:solidFill>
              </a:rPr>
              <a:t>define</a:t>
            </a:r>
            <a:r>
              <a:rPr lang="it-IT" sz="1600" dirty="0" smtClean="0">
                <a:solidFill>
                  <a:schemeClr val="tx2">
                    <a:lumMod val="50000"/>
                  </a:schemeClr>
                </a:solidFill>
              </a:rPr>
              <a:t> the design of the detector on </a:t>
            </a:r>
            <a:r>
              <a:rPr lang="it-IT" sz="1600" dirty="0" err="1" smtClean="0">
                <a:solidFill>
                  <a:schemeClr val="tx2">
                    <a:lumMod val="50000"/>
                  </a:schemeClr>
                </a:solidFill>
              </a:rPr>
              <a:t>going</a:t>
            </a:r>
            <a:endParaRPr lang="it-IT" sz="1600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it-IT" sz="1600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</a:rPr>
              <a:t>Geometry, event 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simulation and reconstruction are 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</a:rPr>
              <a:t>currently implemented 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in the CLIC's software </a:t>
            </a:r>
            <a:r>
              <a:rPr lang="en-US" sz="1600" dirty="0" err="1" smtClean="0">
                <a:solidFill>
                  <a:schemeClr val="tx2">
                    <a:lumMod val="50000"/>
                  </a:schemeClr>
                </a:solidFill>
              </a:rPr>
              <a:t>ILCSoft</a:t>
            </a:r>
            <a:endParaRPr lang="en-US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1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3124200" y="6448251"/>
            <a:ext cx="2895600" cy="365125"/>
          </a:xfrm>
        </p:spPr>
        <p:txBody>
          <a:bodyPr/>
          <a:lstStyle/>
          <a:p>
            <a:r>
              <a:rPr lang="it-IT" dirty="0" smtClean="0"/>
              <a:t>II Congresso della Sezione INFN e del Dipartimento di Fisica di Bari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0105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33</a:t>
            </a:fld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107504" y="44624"/>
            <a:ext cx="8939529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002060"/>
                </a:solidFill>
              </a:rPr>
              <a:t>R&amp;D @ INFN Bari on </a:t>
            </a:r>
            <a:r>
              <a:rPr lang="en-US" sz="2800" i="1" dirty="0" err="1" smtClean="0">
                <a:solidFill>
                  <a:srgbClr val="002060"/>
                </a:solidFill>
              </a:rPr>
              <a:t>Calorimetry</a:t>
            </a:r>
            <a:r>
              <a:rPr lang="en-US" sz="2800" i="1" dirty="0" smtClean="0">
                <a:solidFill>
                  <a:srgbClr val="002060"/>
                </a:solidFill>
              </a:rPr>
              <a:t> detectors</a:t>
            </a:r>
            <a:endParaRPr lang="en-US" sz="2800" i="1" dirty="0">
              <a:solidFill>
                <a:srgbClr val="002060"/>
              </a:solidFill>
            </a:endParaRPr>
          </a:p>
        </p:txBody>
      </p:sp>
      <p:pic>
        <p:nvPicPr>
          <p:cNvPr id="5" name="Picture 2" descr="C:\Users\ale\work\Congressino_feb22\intro\images\IMCC-Logo-final-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188640"/>
            <a:ext cx="931447" cy="95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182171" y="836712"/>
            <a:ext cx="1941557" cy="369332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chemeClr val="bg1"/>
                </a:solidFill>
              </a:rPr>
              <a:t>Muon</a:t>
            </a:r>
            <a:r>
              <a:rPr lang="en-US" i="1" dirty="0" smtClean="0">
                <a:solidFill>
                  <a:schemeClr val="bg1"/>
                </a:solidFill>
              </a:rPr>
              <a:t> Collider-Bari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195294" y="827420"/>
            <a:ext cx="2149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smtClean="0">
                <a:solidFill>
                  <a:srgbClr val="C00000"/>
                </a:solidFill>
                <a:cs typeface="Arial"/>
                <a:sym typeface="Arial"/>
              </a:rPr>
              <a:t>A MPGD-</a:t>
            </a:r>
            <a:r>
              <a:rPr lang="it-IT" i="1" dirty="0" err="1" smtClean="0">
                <a:solidFill>
                  <a:srgbClr val="C00000"/>
                </a:solidFill>
                <a:cs typeface="Arial"/>
                <a:sym typeface="Arial"/>
              </a:rPr>
              <a:t>based</a:t>
            </a:r>
            <a:r>
              <a:rPr lang="it-IT" i="1" dirty="0" smtClean="0">
                <a:solidFill>
                  <a:srgbClr val="C00000"/>
                </a:solidFill>
                <a:cs typeface="Arial"/>
                <a:sym typeface="Arial"/>
              </a:rPr>
              <a:t> HCAL</a:t>
            </a:r>
            <a:endParaRPr lang="en-US" i="1" dirty="0"/>
          </a:p>
        </p:txBody>
      </p:sp>
      <p:grpSp>
        <p:nvGrpSpPr>
          <p:cNvPr id="12" name="Gruppo 11"/>
          <p:cNvGrpSpPr/>
          <p:nvPr/>
        </p:nvGrpSpPr>
        <p:grpSpPr>
          <a:xfrm>
            <a:off x="35496" y="1564235"/>
            <a:ext cx="5616624" cy="1504725"/>
            <a:chOff x="35496" y="1564235"/>
            <a:chExt cx="5616624" cy="1504725"/>
          </a:xfrm>
        </p:grpSpPr>
        <p:pic>
          <p:nvPicPr>
            <p:cNvPr id="9" name="Immagine 4">
              <a:extLst>
                <a:ext uri="{FF2B5EF4-FFF2-40B4-BE49-F238E27FC236}">
                  <a16:creationId xmlns="" xmlns:a16="http://schemas.microsoft.com/office/drawing/2014/main" id="{8CA56EFC-0951-4E82-8C2E-763AE30CB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496" y="1564235"/>
              <a:ext cx="2899508" cy="1504725"/>
            </a:xfrm>
            <a:prstGeom prst="rect">
              <a:avLst/>
            </a:prstGeom>
          </p:spPr>
        </p:pic>
        <p:cxnSp>
          <p:nvCxnSpPr>
            <p:cNvPr id="10" name="Connettore 2 9">
              <a:extLst>
                <a:ext uri="{FF2B5EF4-FFF2-40B4-BE49-F238E27FC236}">
                  <a16:creationId xmlns="" xmlns:a16="http://schemas.microsoft.com/office/drawing/2014/main" id="{A49362CE-9E16-4F96-A70D-0C2C95AC2BB0}"/>
                </a:ext>
              </a:extLst>
            </p:cNvPr>
            <p:cNvCxnSpPr/>
            <p:nvPr/>
          </p:nvCxnSpPr>
          <p:spPr>
            <a:xfrm flipV="1">
              <a:off x="1652201" y="2316597"/>
              <a:ext cx="1407631" cy="24667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Immagine 7" descr="Immagine che contiene testo&#10;&#10;Descrizione generata automaticamente">
              <a:extLst>
                <a:ext uri="{FF2B5EF4-FFF2-40B4-BE49-F238E27FC236}">
                  <a16:creationId xmlns="" xmlns:a16="http://schemas.microsoft.com/office/drawing/2014/main" id="{5DE9B34D-1936-40D0-AC5F-75C1AFF84D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5976" t="33535" r="47337" b="48338"/>
            <a:stretch/>
          </p:blipFill>
          <p:spPr>
            <a:xfrm>
              <a:off x="3131840" y="1912360"/>
              <a:ext cx="2520280" cy="706468"/>
            </a:xfrm>
            <a:prstGeom prst="rect">
              <a:avLst/>
            </a:prstGeom>
          </p:spPr>
        </p:pic>
      </p:grpSp>
      <p:sp>
        <p:nvSpPr>
          <p:cNvPr id="14" name="Rettangolo 13"/>
          <p:cNvSpPr/>
          <p:nvPr/>
        </p:nvSpPr>
        <p:spPr>
          <a:xfrm>
            <a:off x="5580112" y="1628800"/>
            <a:ext cx="3528392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FF0000"/>
              </a:buClr>
              <a:buFont typeface="Arial" pitchFamily="34" charset="0"/>
              <a:buChar char="•"/>
            </a:pPr>
            <a:r>
              <a:rPr lang="en-US" sz="1500" dirty="0" smtClean="0">
                <a:solidFill>
                  <a:schemeClr val="tx2">
                    <a:lumMod val="50000"/>
                  </a:schemeClr>
                </a:solidFill>
              </a:rPr>
              <a:t>radiation hard technology (BIB)</a:t>
            </a:r>
            <a:endParaRPr lang="en-US" sz="1500" dirty="0">
              <a:solidFill>
                <a:schemeClr val="tx2">
                  <a:lumMod val="50000"/>
                </a:schemeClr>
              </a:solidFill>
            </a:endParaRPr>
          </a:p>
          <a:p>
            <a:pPr marL="285750" indent="-285750">
              <a:buClr>
                <a:srgbClr val="FF0000"/>
              </a:buClr>
              <a:buFont typeface="Arial" pitchFamily="34" charset="0"/>
              <a:buChar char="•"/>
            </a:pPr>
            <a:r>
              <a:rPr lang="en-US" sz="1500" dirty="0" smtClean="0">
                <a:solidFill>
                  <a:schemeClr val="tx2">
                    <a:lumMod val="50000"/>
                  </a:schemeClr>
                </a:solidFill>
              </a:rPr>
              <a:t>high </a:t>
            </a:r>
            <a:r>
              <a:rPr lang="en-US" sz="1500" dirty="0">
                <a:solidFill>
                  <a:schemeClr val="tx2">
                    <a:lumMod val="50000"/>
                  </a:schemeClr>
                </a:solidFill>
              </a:rPr>
              <a:t>granularity and fast response </a:t>
            </a:r>
            <a:r>
              <a:rPr lang="en-US" sz="1500" dirty="0" smtClean="0">
                <a:solidFill>
                  <a:schemeClr val="tx2">
                    <a:lumMod val="50000"/>
                  </a:schemeClr>
                </a:solidFill>
              </a:rPr>
              <a:t>(S/N)</a:t>
            </a:r>
            <a:endParaRPr lang="en-US" sz="1500" dirty="0">
              <a:solidFill>
                <a:schemeClr val="tx2">
                  <a:lumMod val="50000"/>
                </a:schemeClr>
              </a:solidFill>
            </a:endParaRPr>
          </a:p>
          <a:p>
            <a:pPr marL="285750" indent="-285750">
              <a:buClr>
                <a:srgbClr val="FF0000"/>
              </a:buClr>
              <a:buFont typeface="Arial" pitchFamily="34" charset="0"/>
              <a:buChar char="•"/>
            </a:pPr>
            <a:r>
              <a:rPr lang="en-US" sz="1500" dirty="0" smtClean="0">
                <a:solidFill>
                  <a:schemeClr val="tx2">
                    <a:lumMod val="50000"/>
                  </a:schemeClr>
                </a:solidFill>
              </a:rPr>
              <a:t>design </a:t>
            </a:r>
            <a:r>
              <a:rPr lang="en-US" sz="1500" dirty="0">
                <a:solidFill>
                  <a:schemeClr val="tx2">
                    <a:lumMod val="50000"/>
                  </a:schemeClr>
                </a:solidFill>
              </a:rPr>
              <a:t>and/or technology </a:t>
            </a:r>
            <a:r>
              <a:rPr lang="en-US" sz="1500" dirty="0" err="1" smtClean="0">
                <a:solidFill>
                  <a:schemeClr val="tx2">
                    <a:lumMod val="50000"/>
                  </a:schemeClr>
                </a:solidFill>
              </a:rPr>
              <a:t>optimisation</a:t>
            </a:r>
            <a:r>
              <a:rPr lang="en-US" sz="1500" dirty="0" smtClean="0">
                <a:solidFill>
                  <a:schemeClr val="tx2">
                    <a:lumMod val="50000"/>
                  </a:schemeClr>
                </a:solidFill>
              </a:rPr>
              <a:t> to </a:t>
            </a:r>
            <a:r>
              <a:rPr lang="en-US" sz="1500" dirty="0">
                <a:solidFill>
                  <a:schemeClr val="tx2">
                    <a:lumMod val="50000"/>
                  </a:schemeClr>
                </a:solidFill>
              </a:rPr>
              <a:t>improve </a:t>
            </a:r>
            <a:r>
              <a:rPr lang="en-US" sz="1500" dirty="0" smtClean="0">
                <a:solidFill>
                  <a:schemeClr val="tx2">
                    <a:lumMod val="50000"/>
                  </a:schemeClr>
                </a:solidFill>
              </a:rPr>
              <a:t>jet </a:t>
            </a:r>
            <a:r>
              <a:rPr lang="en-US" sz="1500" dirty="0">
                <a:solidFill>
                  <a:schemeClr val="tx2">
                    <a:lumMod val="50000"/>
                  </a:schemeClr>
                </a:solidFill>
              </a:rPr>
              <a:t>reconstruction </a:t>
            </a:r>
            <a:r>
              <a:rPr lang="en-US" sz="1500" dirty="0" smtClean="0">
                <a:solidFill>
                  <a:schemeClr val="tx2">
                    <a:lumMod val="50000"/>
                  </a:schemeClr>
                </a:solidFill>
              </a:rPr>
              <a:t>while suppressing </a:t>
            </a:r>
            <a:r>
              <a:rPr lang="en-US" sz="1500" dirty="0">
                <a:solidFill>
                  <a:schemeClr val="tx2">
                    <a:lumMod val="50000"/>
                  </a:schemeClr>
                </a:solidFill>
              </a:rPr>
              <a:t>the BIB</a:t>
            </a:r>
          </a:p>
        </p:txBody>
      </p:sp>
      <p:sp>
        <p:nvSpPr>
          <p:cNvPr id="16" name="Rettangolo 15"/>
          <p:cNvSpPr/>
          <p:nvPr/>
        </p:nvSpPr>
        <p:spPr>
          <a:xfrm>
            <a:off x="5148064" y="2996952"/>
            <a:ext cx="400224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>
                <a:solidFill>
                  <a:srgbClr val="C00000"/>
                </a:solidFill>
              </a:rPr>
              <a:t>R&amp;D supported by a </a:t>
            </a:r>
            <a:r>
              <a:rPr lang="en-US" sz="1500" dirty="0" smtClean="0">
                <a:solidFill>
                  <a:srgbClr val="C00000"/>
                </a:solidFill>
              </a:rPr>
              <a:t>RD51 (GRANT P. </a:t>
            </a:r>
            <a:r>
              <a:rPr lang="en-US" sz="1500" dirty="0" err="1" smtClean="0">
                <a:solidFill>
                  <a:srgbClr val="C00000"/>
                </a:solidFill>
              </a:rPr>
              <a:t>Verwilligen</a:t>
            </a:r>
            <a:r>
              <a:rPr lang="en-US" sz="1500" dirty="0" smtClean="0">
                <a:solidFill>
                  <a:srgbClr val="C00000"/>
                </a:solidFill>
              </a:rPr>
              <a:t>)</a:t>
            </a:r>
            <a:endParaRPr lang="en-US" sz="1500" dirty="0">
              <a:solidFill>
                <a:srgbClr val="C00000"/>
              </a:solidFill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="" xmlns:a16="http://schemas.microsoft.com/office/drawing/2014/main" id="{510AFD62-78DA-4DBD-B5FF-EF8BAA6A0991}"/>
              </a:ext>
            </a:extLst>
          </p:cNvPr>
          <p:cNvSpPr txBox="1"/>
          <p:nvPr/>
        </p:nvSpPr>
        <p:spPr>
          <a:xfrm>
            <a:off x="215516" y="3594710"/>
            <a:ext cx="4176464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chemeClr val="tx2">
                    <a:lumMod val="50000"/>
                  </a:schemeClr>
                </a:solidFill>
                <a:cs typeface="Calibri"/>
              </a:rPr>
              <a:t>First studies performed in standalone GEANT4 environment with simple geometry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  <a:cs typeface="Calibri"/>
              </a:rPr>
              <a:t>:</a:t>
            </a:r>
          </a:p>
          <a:p>
            <a:endParaRPr lang="en-US" sz="1600" dirty="0">
              <a:solidFill>
                <a:schemeClr val="tx2">
                  <a:lumMod val="50000"/>
                </a:schemeClr>
              </a:solidFill>
              <a:cs typeface="Calibri"/>
            </a:endParaRPr>
          </a:p>
          <a:p>
            <a:pPr>
              <a:buChar char="•"/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  <a:cs typeface="Calibri"/>
              </a:rPr>
              <a:t> 10 layers </a:t>
            </a:r>
          </a:p>
          <a:p>
            <a:pPr lvl="1">
              <a:buChar char="•"/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  <a:cs typeface="Calibri"/>
              </a:rPr>
              <a:t>  2cm of Fe </a:t>
            </a:r>
            <a:r>
              <a:rPr lang="en-US" sz="1600" dirty="0">
                <a:cs typeface="Calibri"/>
              </a:rPr>
              <a:t>(</a:t>
            </a:r>
            <a:r>
              <a:rPr lang="en-US" sz="1600" b="1" dirty="0">
                <a:solidFill>
                  <a:srgbClr val="65A7F6"/>
                </a:solidFill>
                <a:cs typeface="Calibri"/>
              </a:rPr>
              <a:t>absorber</a:t>
            </a:r>
            <a:r>
              <a:rPr lang="en-US" sz="1600" dirty="0">
                <a:cs typeface="Calibri"/>
              </a:rPr>
              <a:t>) </a:t>
            </a:r>
          </a:p>
          <a:p>
            <a:pPr lvl="1">
              <a:buChar char="•"/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  <a:cs typeface="Calibri"/>
              </a:rPr>
              <a:t>  5 mm of </a:t>
            </a:r>
            <a:r>
              <a:rPr lang="en-US" sz="1600" dirty="0" err="1">
                <a:solidFill>
                  <a:schemeClr val="tx2">
                    <a:lumMod val="50000"/>
                  </a:schemeClr>
                </a:solidFill>
                <a:cs typeface="Calibri"/>
              </a:rPr>
              <a:t>Ar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  <a:cs typeface="Calibri"/>
              </a:rPr>
              <a:t> </a:t>
            </a:r>
            <a:r>
              <a:rPr lang="en-US" sz="1600" dirty="0">
                <a:cs typeface="Calibri"/>
              </a:rPr>
              <a:t>(</a:t>
            </a:r>
            <a:r>
              <a:rPr lang="en-US" sz="1600" b="1" dirty="0">
                <a:solidFill>
                  <a:srgbClr val="FFC000"/>
                </a:solidFill>
                <a:cs typeface="Calibri"/>
              </a:rPr>
              <a:t>active gap</a:t>
            </a:r>
            <a:r>
              <a:rPr lang="en-US" sz="1600" dirty="0">
                <a:cs typeface="Calibri"/>
              </a:rPr>
              <a:t>)</a:t>
            </a:r>
          </a:p>
          <a:p>
            <a:pPr>
              <a:buChar char="•"/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  <a:cs typeface="Calibri"/>
              </a:rPr>
              <a:t> 10x10 cm² transverse 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  <a:cs typeface="Calibri"/>
              </a:rPr>
              <a:t>surface</a:t>
            </a:r>
            <a:endParaRPr lang="en-US" sz="1600" dirty="0">
              <a:solidFill>
                <a:schemeClr val="tx2">
                  <a:lumMod val="50000"/>
                </a:schemeClr>
              </a:solidFill>
              <a:cs typeface="Calibri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019" y="4058936"/>
            <a:ext cx="3346229" cy="1818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6" name="Gruppo 25"/>
          <p:cNvGrpSpPr/>
          <p:nvPr/>
        </p:nvGrpSpPr>
        <p:grpSpPr>
          <a:xfrm>
            <a:off x="6948264" y="4058936"/>
            <a:ext cx="2078918" cy="1818336"/>
            <a:chOff x="6176682" y="3638054"/>
            <a:chExt cx="2949388" cy="2522315"/>
          </a:xfrm>
        </p:grpSpPr>
        <p:pic>
          <p:nvPicPr>
            <p:cNvPr id="25" name="Immagine 10">
              <a:extLst>
                <a:ext uri="{FF2B5EF4-FFF2-40B4-BE49-F238E27FC236}">
                  <a16:creationId xmlns="" xmlns:a16="http://schemas.microsoft.com/office/drawing/2014/main" id="{249D23CB-9AF5-4DCF-88F0-6FE028339A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76682" y="3638054"/>
              <a:ext cx="2949388" cy="2522315"/>
            </a:xfrm>
            <a:prstGeom prst="rect">
              <a:avLst/>
            </a:prstGeom>
          </p:spPr>
        </p:pic>
        <p:sp>
          <p:nvSpPr>
            <p:cNvPr id="24" name="CasellaDiTesto 23"/>
            <p:cNvSpPr txBox="1"/>
            <p:nvPr/>
          </p:nvSpPr>
          <p:spPr>
            <a:xfrm>
              <a:off x="7407270" y="4379540"/>
              <a:ext cx="10231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tx2">
                      <a:lumMod val="50000"/>
                    </a:schemeClr>
                  </a:solidFill>
                </a:rPr>
                <a:t>preliminary</a:t>
              </a:r>
              <a:endParaRPr lang="en-US" sz="1400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sp>
        <p:nvSpPr>
          <p:cNvPr id="19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it-IT" dirty="0" smtClean="0"/>
              <a:t>II Congresso della Sezione INFN e del Dipartimento di Fisica di Bari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1494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o 22"/>
          <p:cNvGrpSpPr/>
          <p:nvPr/>
        </p:nvGrpSpPr>
        <p:grpSpPr>
          <a:xfrm>
            <a:off x="4361470" y="713730"/>
            <a:ext cx="4891050" cy="5451574"/>
            <a:chOff x="4361470" y="713730"/>
            <a:chExt cx="4891050" cy="5451574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1470" y="713730"/>
              <a:ext cx="4891050" cy="54515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CasellaDiTesto 21"/>
            <p:cNvSpPr txBox="1"/>
            <p:nvPr/>
          </p:nvSpPr>
          <p:spPr>
            <a:xfrm>
              <a:off x="6300192" y="3356992"/>
              <a:ext cx="670376" cy="32316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500" dirty="0" smtClean="0">
                  <a:solidFill>
                    <a:schemeClr val="bg1"/>
                  </a:solidFill>
                </a:rPr>
                <a:t>GE2/1</a:t>
              </a:r>
              <a:endParaRPr lang="en-US" sz="1500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34</a:t>
            </a:fld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107504" y="44624"/>
            <a:ext cx="8939529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002060"/>
                </a:solidFill>
              </a:rPr>
              <a:t>R&amp;D @ INFN Bari on </a:t>
            </a:r>
            <a:r>
              <a:rPr lang="en-US" sz="2800" i="1" dirty="0" err="1" smtClean="0">
                <a:solidFill>
                  <a:srgbClr val="002060"/>
                </a:solidFill>
              </a:rPr>
              <a:t>Calorimetry</a:t>
            </a:r>
            <a:r>
              <a:rPr lang="en-US" sz="2800" i="1" dirty="0" smtClean="0">
                <a:solidFill>
                  <a:srgbClr val="002060"/>
                </a:solidFill>
              </a:rPr>
              <a:t> detectors</a:t>
            </a:r>
            <a:endParaRPr lang="en-US" sz="2800" i="1" dirty="0">
              <a:solidFill>
                <a:srgbClr val="002060"/>
              </a:solidFill>
            </a:endParaRPr>
          </a:p>
        </p:txBody>
      </p:sp>
      <p:pic>
        <p:nvPicPr>
          <p:cNvPr id="5" name="Picture 2" descr="C:\Users\ale\work\Congressino_feb22\intro\images\IMCC-Logo-final-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97061"/>
            <a:ext cx="931447" cy="95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3747A1BC-E956-4079-A517-1A500483E301}"/>
              </a:ext>
            </a:extLst>
          </p:cNvPr>
          <p:cNvSpPr txBox="1">
            <a:spLocks/>
          </p:cNvSpPr>
          <p:nvPr/>
        </p:nvSpPr>
        <p:spPr>
          <a:xfrm>
            <a:off x="35496" y="1052736"/>
            <a:ext cx="4325974" cy="576064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800" dirty="0" smtClean="0">
                <a:solidFill>
                  <a:schemeClr val="tx2">
                    <a:lumMod val="50000"/>
                  </a:schemeClr>
                </a:solidFill>
                <a:cs typeface="Calibri"/>
              </a:rPr>
              <a:t>Full characterization of  </a:t>
            </a:r>
            <a:r>
              <a:rPr lang="en-US" sz="1800" b="1" dirty="0" smtClean="0">
                <a:solidFill>
                  <a:schemeClr val="tx2">
                    <a:lumMod val="50000"/>
                  </a:schemeClr>
                </a:solidFill>
                <a:cs typeface="Calibri"/>
              </a:rPr>
              <a:t>high spatial resolution triple GEM, </a:t>
            </a:r>
            <a:r>
              <a:rPr lang="en-US" sz="1800" dirty="0" smtClean="0">
                <a:solidFill>
                  <a:schemeClr val="tx2">
                    <a:lumMod val="50000"/>
                  </a:schemeClr>
                </a:solidFill>
                <a:cs typeface="Calibri"/>
              </a:rPr>
              <a:t>as a </a:t>
            </a:r>
            <a:r>
              <a:rPr lang="en-US" sz="1800" dirty="0" smtClean="0">
                <a:solidFill>
                  <a:srgbClr val="C00000"/>
                </a:solidFill>
                <a:cs typeface="Calibri"/>
              </a:rPr>
              <a:t>first candidate to build a small </a:t>
            </a:r>
            <a:r>
              <a:rPr lang="en-US" sz="1800" dirty="0" err="1" smtClean="0">
                <a:solidFill>
                  <a:srgbClr val="C00000"/>
                </a:solidFill>
                <a:cs typeface="Calibri"/>
              </a:rPr>
              <a:t>calo</a:t>
            </a:r>
            <a:r>
              <a:rPr lang="en-US" sz="1800" dirty="0" smtClean="0">
                <a:solidFill>
                  <a:srgbClr val="C00000"/>
                </a:solidFill>
                <a:cs typeface="Calibri"/>
              </a:rPr>
              <a:t>-cell prototype</a:t>
            </a:r>
          </a:p>
          <a:p>
            <a:pPr marL="0" indent="0">
              <a:buFont typeface="Arial" pitchFamily="34" charset="0"/>
              <a:buNone/>
            </a:pPr>
            <a:endParaRPr lang="en-US" sz="1600" dirty="0" smtClean="0">
              <a:solidFill>
                <a:schemeClr val="tx2">
                  <a:lumMod val="50000"/>
                </a:schemeClr>
              </a:solidFill>
              <a:cs typeface="Calibri"/>
            </a:endParaRPr>
          </a:p>
          <a:p>
            <a:pPr marL="285750" indent="-285750"/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  <a:cs typeface="Calibri"/>
              </a:rPr>
              <a:t>Preliminary test in Bari lab</a:t>
            </a:r>
          </a:p>
          <a:p>
            <a:pPr marL="0" indent="0">
              <a:buNone/>
            </a:pPr>
            <a:endParaRPr lang="it-IT" sz="1600" dirty="0" smtClean="0">
              <a:solidFill>
                <a:schemeClr val="tx2">
                  <a:lumMod val="50000"/>
                </a:schemeClr>
              </a:solidFill>
              <a:cs typeface="Calibri"/>
            </a:endParaRPr>
          </a:p>
          <a:p>
            <a:pPr marL="285750" indent="-285750"/>
            <a:r>
              <a:rPr lang="it-IT" sz="1600" b="1" dirty="0" smtClean="0">
                <a:solidFill>
                  <a:schemeClr val="tx2">
                    <a:lumMod val="50000"/>
                  </a:schemeClr>
                </a:solidFill>
                <a:ea typeface="+mn-lt"/>
                <a:cs typeface="+mn-lt"/>
              </a:rPr>
              <a:t>Test </a:t>
            </a:r>
            <a:r>
              <a:rPr lang="it-IT" sz="1600" b="1" dirty="0" err="1" smtClean="0">
                <a:solidFill>
                  <a:schemeClr val="tx2">
                    <a:lumMod val="50000"/>
                  </a:schemeClr>
                </a:solidFill>
                <a:ea typeface="+mn-lt"/>
                <a:cs typeface="+mn-lt"/>
              </a:rPr>
              <a:t>beam</a:t>
            </a:r>
            <a:r>
              <a:rPr lang="it-IT" sz="1600" b="1" dirty="0" smtClean="0">
                <a:solidFill>
                  <a:schemeClr val="tx2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it-IT" sz="1600" b="1" dirty="0" err="1" smtClean="0">
                <a:solidFill>
                  <a:schemeClr val="tx2">
                    <a:lumMod val="50000"/>
                  </a:schemeClr>
                </a:solidFill>
                <a:ea typeface="+mn-lt"/>
                <a:cs typeface="+mn-lt"/>
              </a:rPr>
              <a:t>at</a:t>
            </a:r>
            <a:r>
              <a:rPr lang="it-IT" sz="1600" b="1" dirty="0" smtClean="0">
                <a:solidFill>
                  <a:schemeClr val="tx2">
                    <a:lumMod val="50000"/>
                  </a:schemeClr>
                </a:solidFill>
                <a:ea typeface="+mn-lt"/>
                <a:cs typeface="+mn-lt"/>
              </a:rPr>
              <a:t> CERN NA, Fall 2021: </a:t>
            </a:r>
            <a:r>
              <a:rPr lang="en-US" sz="1600" b="1" dirty="0" smtClean="0">
                <a:solidFill>
                  <a:schemeClr val="tx2">
                    <a:lumMod val="50000"/>
                  </a:schemeClr>
                </a:solidFill>
                <a:ea typeface="+mn-lt"/>
                <a:cs typeface="+mn-lt"/>
              </a:rPr>
              <a:t>ongoing analysis, preliminary results available (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  <a:ea typeface="+mn-lt"/>
                <a:cs typeface="+mn-lt"/>
              </a:rPr>
              <a:t>efficiencies &gt; 95%, spatial resolution~75 </a:t>
            </a:r>
            <a:r>
              <a:rPr lang="en-US" sz="1600" dirty="0" err="1" smtClean="0">
                <a:solidFill>
                  <a:schemeClr val="tx2">
                    <a:lumMod val="50000"/>
                  </a:schemeClr>
                </a:solidFill>
                <a:ea typeface="+mn-lt"/>
                <a:cs typeface="+mn-lt"/>
              </a:rPr>
              <a:t>μm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  <a:ea typeface="+mn-lt"/>
                <a:cs typeface="+mn-lt"/>
              </a:rPr>
              <a:t>)</a:t>
            </a:r>
            <a:endParaRPr lang="it-IT" sz="1600" dirty="0" smtClean="0">
              <a:solidFill>
                <a:schemeClr val="tx2">
                  <a:lumMod val="50000"/>
                </a:schemeClr>
              </a:solidFill>
              <a:ea typeface="+mn-lt"/>
              <a:cs typeface="+mn-lt"/>
            </a:endParaRPr>
          </a:p>
          <a:p>
            <a:pPr lvl="1" indent="-342900"/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  <a:ea typeface="+mn-lt"/>
                <a:cs typeface="+mn-lt"/>
              </a:rPr>
              <a:t>Further goal reached: GE2/1 CMS detectors successfully tested and operated with final </a:t>
            </a:r>
            <a:r>
              <a:rPr lang="en-US" sz="1600" b="1" dirty="0" smtClean="0">
                <a:solidFill>
                  <a:schemeClr val="tx2">
                    <a:lumMod val="50000"/>
                  </a:schemeClr>
                </a:solidFill>
                <a:ea typeface="+mn-lt"/>
                <a:cs typeface="+mn-lt"/>
              </a:rPr>
              <a:t>CMS electronics (VFAT3 chips + </a:t>
            </a:r>
            <a:r>
              <a:rPr lang="en-US" sz="1600" b="1" dirty="0" err="1" smtClean="0">
                <a:solidFill>
                  <a:schemeClr val="tx2">
                    <a:lumMod val="50000"/>
                  </a:schemeClr>
                </a:solidFill>
                <a:ea typeface="+mn-lt"/>
                <a:cs typeface="+mn-lt"/>
              </a:rPr>
              <a:t>OptoHybrid</a:t>
            </a:r>
            <a:r>
              <a:rPr lang="en-US" sz="1600" b="1" dirty="0" smtClean="0">
                <a:solidFill>
                  <a:schemeClr val="tx2">
                    <a:lumMod val="50000"/>
                  </a:schemeClr>
                </a:solidFill>
                <a:ea typeface="+mn-lt"/>
                <a:cs typeface="+mn-lt"/>
              </a:rPr>
              <a:t>) and DAQ</a:t>
            </a:r>
            <a:br>
              <a:rPr lang="en-US" sz="1600" b="1" dirty="0" smtClean="0">
                <a:solidFill>
                  <a:schemeClr val="tx2">
                    <a:lumMod val="50000"/>
                  </a:schemeClr>
                </a:solidFill>
                <a:ea typeface="+mn-lt"/>
                <a:cs typeface="+mn-lt"/>
              </a:rPr>
            </a:br>
            <a:r>
              <a:rPr lang="en-US" sz="1600" b="1" dirty="0" smtClean="0">
                <a:solidFill>
                  <a:schemeClr val="tx2">
                    <a:lumMod val="50000"/>
                  </a:schemeClr>
                </a:solidFill>
                <a:ea typeface="+mn-lt"/>
                <a:cs typeface="+mn-lt"/>
              </a:rPr>
              <a:t>+ custom compact back-end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  <a:ea typeface="+mn-lt"/>
                <a:cs typeface="+mn-lt"/>
              </a:rPr>
              <a:t> based on commercial FPGA (CVP-13)</a:t>
            </a:r>
            <a:endParaRPr lang="it-IT" sz="1600" dirty="0" smtClean="0">
              <a:solidFill>
                <a:schemeClr val="tx2">
                  <a:lumMod val="50000"/>
                </a:schemeClr>
              </a:solidFill>
              <a:ea typeface="+mn-lt"/>
              <a:cs typeface="+mn-lt"/>
            </a:endParaRPr>
          </a:p>
          <a:p>
            <a:pPr lvl="1" indent="-342900"/>
            <a:endParaRPr lang="it-IT" sz="1600" b="1" dirty="0" smtClean="0">
              <a:solidFill>
                <a:schemeClr val="tx2">
                  <a:lumMod val="50000"/>
                </a:schemeClr>
              </a:solidFill>
              <a:ea typeface="+mn-lt"/>
              <a:cs typeface="+mn-lt"/>
            </a:endParaRPr>
          </a:p>
          <a:p>
            <a:pPr lvl="1" indent="-342900"/>
            <a:r>
              <a:rPr lang="it-IT" sz="1600" b="1" dirty="0" err="1" smtClean="0">
                <a:solidFill>
                  <a:schemeClr val="tx2">
                    <a:lumMod val="50000"/>
                  </a:schemeClr>
                </a:solidFill>
                <a:ea typeface="+mn-lt"/>
                <a:cs typeface="+mn-lt"/>
              </a:rPr>
              <a:t>Also</a:t>
            </a:r>
            <a:r>
              <a:rPr lang="it-IT" sz="1600" b="1" dirty="0" smtClean="0">
                <a:solidFill>
                  <a:schemeClr val="tx2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it-IT" sz="1600" b="1" dirty="0" err="1" smtClean="0">
                <a:solidFill>
                  <a:schemeClr val="tx2">
                    <a:lumMod val="50000"/>
                  </a:schemeClr>
                </a:solidFill>
                <a:ea typeface="+mn-lt"/>
                <a:cs typeface="+mn-lt"/>
              </a:rPr>
              <a:t>provided</a:t>
            </a:r>
            <a:r>
              <a:rPr lang="it-IT" sz="1600" b="1" dirty="0" smtClean="0">
                <a:solidFill>
                  <a:schemeClr val="tx2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it-IT" sz="1600" dirty="0" smtClean="0">
                <a:solidFill>
                  <a:schemeClr val="tx2">
                    <a:lumMod val="50000"/>
                  </a:schemeClr>
                </a:solidFill>
                <a:ea typeface="+mn-lt"/>
                <a:cs typeface="+mn-lt"/>
              </a:rPr>
              <a:t>a t</a:t>
            </a:r>
            <a:r>
              <a:rPr lang="en-US" sz="1600" dirty="0" err="1" smtClean="0">
                <a:solidFill>
                  <a:schemeClr val="tx2">
                    <a:lumMod val="50000"/>
                  </a:schemeClr>
                </a:solidFill>
                <a:ea typeface="+mn-lt"/>
                <a:cs typeface="+mn-lt"/>
              </a:rPr>
              <a:t>est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  <a:ea typeface="+mn-lt"/>
                <a:cs typeface="+mn-lt"/>
              </a:rPr>
              <a:t> of </a:t>
            </a:r>
            <a:r>
              <a:rPr lang="en-US" sz="1600" b="1" dirty="0" smtClean="0">
                <a:solidFill>
                  <a:schemeClr val="tx2">
                    <a:lumMod val="50000"/>
                  </a:schemeClr>
                </a:solidFill>
                <a:ea typeface="+mn-lt"/>
                <a:cs typeface="+mn-lt"/>
              </a:rPr>
              <a:t>integration and performance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  <a:ea typeface="+mn-lt"/>
                <a:cs typeface="+mn-lt"/>
              </a:rPr>
              <a:t> of </a:t>
            </a:r>
            <a:r>
              <a:rPr lang="en-US" sz="1600" b="1" dirty="0" smtClean="0">
                <a:solidFill>
                  <a:schemeClr val="tx2">
                    <a:lumMod val="50000"/>
                  </a:schemeClr>
                </a:solidFill>
                <a:ea typeface="+mn-lt"/>
                <a:cs typeface="+mn-lt"/>
              </a:rPr>
              <a:t> GEM detectors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  <a:ea typeface="+mn-lt"/>
                <a:cs typeface="+mn-lt"/>
              </a:rPr>
              <a:t> in view of LEMMA TB (2023) to measure  the </a:t>
            </a:r>
            <a:r>
              <a:rPr lang="en-US" sz="1600" dirty="0" err="1" smtClean="0">
                <a:solidFill>
                  <a:schemeClr val="tx2">
                    <a:lumMod val="50000"/>
                  </a:schemeClr>
                </a:solidFill>
                <a:ea typeface="+mn-lt"/>
                <a:cs typeface="+mn-lt"/>
              </a:rPr>
              <a:t>e+e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  <a:ea typeface="+mn-lt"/>
                <a:cs typeface="+mn-lt"/>
              </a:rPr>
              <a:t>-→</a:t>
            </a:r>
            <a:r>
              <a:rPr lang="en-US" sz="1600" dirty="0" err="1" smtClean="0">
                <a:solidFill>
                  <a:schemeClr val="tx2">
                    <a:lumMod val="50000"/>
                  </a:schemeClr>
                </a:solidFill>
                <a:ea typeface="+mn-lt"/>
                <a:cs typeface="+mn-lt"/>
              </a:rPr>
              <a:t>μ+μ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  <a:ea typeface="+mn-lt"/>
                <a:cs typeface="+mn-lt"/>
              </a:rPr>
              <a:t>- cross section and</a:t>
            </a:r>
            <a:br>
              <a:rPr lang="en-US" sz="1600" dirty="0" smtClean="0">
                <a:solidFill>
                  <a:schemeClr val="tx2">
                    <a:lumMod val="50000"/>
                  </a:schemeClr>
                </a:solidFill>
                <a:ea typeface="+mn-lt"/>
                <a:cs typeface="+mn-lt"/>
              </a:rPr>
            </a:br>
            <a:r>
              <a:rPr lang="en-US" sz="1600" dirty="0" err="1" smtClean="0">
                <a:solidFill>
                  <a:schemeClr val="tx2">
                    <a:lumMod val="50000"/>
                  </a:schemeClr>
                </a:solidFill>
                <a:ea typeface="+mn-lt"/>
                <a:cs typeface="+mn-lt"/>
              </a:rPr>
              <a:t>muon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  <a:ea typeface="+mn-lt"/>
                <a:cs typeface="+mn-lt"/>
              </a:rPr>
              <a:t> beam </a:t>
            </a:r>
            <a:r>
              <a:rPr lang="en-US" sz="1600" dirty="0" err="1" smtClean="0">
                <a:solidFill>
                  <a:schemeClr val="tx2">
                    <a:lumMod val="50000"/>
                  </a:schemeClr>
                </a:solidFill>
                <a:ea typeface="+mn-lt"/>
                <a:cs typeface="+mn-lt"/>
              </a:rPr>
              <a:t>emittance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  <a:ea typeface="+mn-lt"/>
                <a:cs typeface="+mn-lt"/>
              </a:rPr>
              <a:t> at μ production threshold (</a:t>
            </a:r>
            <a:r>
              <a:rPr lang="en-US" sz="1600" b="1" dirty="0" smtClean="0">
                <a:solidFill>
                  <a:srgbClr val="C00000"/>
                </a:solidFill>
                <a:ea typeface="+mn-lt"/>
                <a:cs typeface="+mn-lt"/>
              </a:rPr>
              <a:t>Bari participation: </a:t>
            </a:r>
            <a:r>
              <a:rPr lang="en-US" sz="1600" b="1" dirty="0" err="1" smtClean="0">
                <a:solidFill>
                  <a:srgbClr val="C00000"/>
                </a:solidFill>
                <a:ea typeface="+mn-lt"/>
                <a:cs typeface="+mn-lt"/>
              </a:rPr>
              <a:t>muon</a:t>
            </a:r>
            <a:r>
              <a:rPr lang="en-US" sz="1600" b="1" dirty="0" smtClean="0">
                <a:solidFill>
                  <a:srgbClr val="C00000"/>
                </a:solidFill>
                <a:ea typeface="+mn-lt"/>
                <a:cs typeface="+mn-lt"/>
              </a:rPr>
              <a:t> spectrometer with triple-GEM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  <a:ea typeface="+mn-lt"/>
                <a:cs typeface="+mn-lt"/>
              </a:rPr>
              <a:t>)</a:t>
            </a:r>
            <a:endParaRPr lang="en-US" sz="2000" dirty="0" smtClean="0">
              <a:solidFill>
                <a:schemeClr val="tx2">
                  <a:lumMod val="50000"/>
                </a:schemeClr>
              </a:solidFill>
              <a:cs typeface="Calibri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588" y="1061344"/>
            <a:ext cx="2062916" cy="2949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1" name="Connettore 2 20"/>
          <p:cNvCxnSpPr/>
          <p:nvPr/>
        </p:nvCxnSpPr>
        <p:spPr>
          <a:xfrm flipV="1">
            <a:off x="3635896" y="5373216"/>
            <a:ext cx="3171099" cy="79208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/>
          <p:cNvCxnSpPr/>
          <p:nvPr/>
        </p:nvCxnSpPr>
        <p:spPr>
          <a:xfrm flipV="1">
            <a:off x="3779912" y="2132856"/>
            <a:ext cx="3265676" cy="72008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3124200" y="6448251"/>
            <a:ext cx="2895600" cy="365125"/>
          </a:xfrm>
        </p:spPr>
        <p:txBody>
          <a:bodyPr/>
          <a:lstStyle/>
          <a:p>
            <a:r>
              <a:rPr lang="it-IT" dirty="0" smtClean="0"/>
              <a:t>II Congresso della Sezione INFN e del Dipartimento di Fisica di Bari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5084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2771941"/>
            <a:ext cx="10081120" cy="5625611"/>
          </a:xfrm>
          <a:prstGeom prst="rect">
            <a:avLst/>
          </a:prstGeom>
          <a:noFill/>
          <a:ln>
            <a:noFill/>
          </a:ln>
          <a:effectLst/>
          <a:scene3d>
            <a:camera prst="perspectiveRelaxed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35</a:t>
            </a:fld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107504" y="44624"/>
            <a:ext cx="8939529" cy="523220"/>
          </a:xfrm>
          <a:prstGeom prst="rect">
            <a:avLst/>
          </a:prstGeom>
          <a:gradFill>
            <a:gsLst>
              <a:gs pos="0">
                <a:schemeClr val="bg1">
                  <a:alpha val="19000"/>
                </a:schemeClr>
              </a:gs>
              <a:gs pos="47000">
                <a:schemeClr val="accent5">
                  <a:lumMod val="20000"/>
                  <a:lumOff val="80000"/>
                  <a:alpha val="71000"/>
                </a:schemeClr>
              </a:gs>
            </a:gsLst>
            <a:lin ang="5400000" scaled="0"/>
          </a:gra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chemeClr val="tx2">
                    <a:lumMod val="50000"/>
                  </a:schemeClr>
                </a:solidFill>
              </a:rPr>
              <a:t>Conclusion and outlook</a:t>
            </a:r>
            <a:endParaRPr lang="en-US" sz="2800" i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812857" y="3142709"/>
            <a:ext cx="5549661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bg1"/>
                </a:solidFill>
              </a:rPr>
              <a:t>Last but not least, a big thanks to all of you, </a:t>
            </a:r>
          </a:p>
          <a:p>
            <a:pPr algn="ctr"/>
            <a:r>
              <a:rPr lang="en-US" b="1" i="1" dirty="0" smtClean="0">
                <a:solidFill>
                  <a:schemeClr val="bg1"/>
                </a:solidFill>
              </a:rPr>
              <a:t>who have directly and </a:t>
            </a:r>
            <a:r>
              <a:rPr lang="en-US" b="1" i="1" dirty="0" err="1" smtClean="0">
                <a:solidFill>
                  <a:schemeClr val="bg1"/>
                </a:solidFill>
              </a:rPr>
              <a:t>undirectly</a:t>
            </a:r>
            <a:r>
              <a:rPr lang="en-US" b="1" i="1" dirty="0" smtClean="0">
                <a:solidFill>
                  <a:schemeClr val="bg1"/>
                </a:solidFill>
              </a:rPr>
              <a:t> contributed to this talk</a:t>
            </a:r>
            <a:endParaRPr lang="en-US" b="1" i="1" dirty="0">
              <a:solidFill>
                <a:schemeClr val="bg1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07504" y="764704"/>
            <a:ext cx="8867521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700" dirty="0" smtClean="0">
                <a:solidFill>
                  <a:srgbClr val="C00000"/>
                </a:solidFill>
              </a:rPr>
              <a:t>2021 set a globally agreed </a:t>
            </a:r>
            <a:r>
              <a:rPr lang="en-US" sz="1700" dirty="0">
                <a:solidFill>
                  <a:srgbClr val="C00000"/>
                </a:solidFill>
              </a:rPr>
              <a:t>roadmap for the future of particle </a:t>
            </a:r>
            <a:r>
              <a:rPr lang="en-US" sz="1700" dirty="0" smtClean="0">
                <a:solidFill>
                  <a:srgbClr val="C00000"/>
                </a:solidFill>
              </a:rPr>
              <a:t>physics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7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700" dirty="0" smtClean="0">
                <a:solidFill>
                  <a:schemeClr val="tx2">
                    <a:lumMod val="50000"/>
                  </a:schemeClr>
                </a:solidFill>
              </a:rPr>
              <a:t>a variety of ideas</a:t>
            </a:r>
            <a:r>
              <a:rPr lang="en-US" sz="1700" dirty="0">
                <a:solidFill>
                  <a:schemeClr val="tx2">
                    <a:lumMod val="50000"/>
                  </a:schemeClr>
                </a:solidFill>
              </a:rPr>
              <a:t>, design studies and R&amp;D activities carried on </a:t>
            </a:r>
            <a:r>
              <a:rPr lang="en-US" sz="1700" dirty="0" smtClean="0">
                <a:solidFill>
                  <a:schemeClr val="tx2">
                    <a:lumMod val="50000"/>
                  </a:schemeClr>
                </a:solidFill>
              </a:rPr>
              <a:t>locally, dedicated </a:t>
            </a:r>
            <a:r>
              <a:rPr lang="en-US" sz="1700" dirty="0">
                <a:solidFill>
                  <a:schemeClr val="tx2">
                    <a:lumMod val="50000"/>
                  </a:schemeClr>
                </a:solidFill>
              </a:rPr>
              <a:t>to future </a:t>
            </a:r>
            <a:r>
              <a:rPr lang="en-US" sz="1700" dirty="0" smtClean="0">
                <a:solidFill>
                  <a:schemeClr val="tx2">
                    <a:lumMod val="50000"/>
                  </a:schemeClr>
                </a:solidFill>
              </a:rPr>
              <a:t>experiments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7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700" dirty="0">
                <a:solidFill>
                  <a:srgbClr val="C00000"/>
                </a:solidFill>
              </a:rPr>
              <a:t>f</a:t>
            </a:r>
            <a:r>
              <a:rPr lang="en-US" sz="1700" dirty="0" smtClean="0">
                <a:solidFill>
                  <a:srgbClr val="C00000"/>
                </a:solidFill>
              </a:rPr>
              <a:t>ocus on some of them, but many others on-going (to be described soon…)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700" dirty="0">
              <a:solidFill>
                <a:srgbClr val="C0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700" dirty="0" smtClean="0">
                <a:solidFill>
                  <a:schemeClr val="tx2">
                    <a:lumMod val="50000"/>
                  </a:schemeClr>
                </a:solidFill>
              </a:rPr>
              <a:t>a lot of work, and a lot of fun in our near future !</a:t>
            </a:r>
            <a:r>
              <a:rPr lang="en-US" sz="1700" dirty="0" smtClean="0">
                <a:solidFill>
                  <a:srgbClr val="C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3960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II Congresso della Sezione INFN e del Dipartimento di Fisica di Bari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36</a:t>
            </a:fld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107504" y="44624"/>
            <a:ext cx="8939529" cy="523220"/>
          </a:xfrm>
          <a:prstGeom prst="rect">
            <a:avLst/>
          </a:prstGeom>
          <a:gradFill>
            <a:gsLst>
              <a:gs pos="0">
                <a:schemeClr val="bg1">
                  <a:alpha val="19000"/>
                </a:schemeClr>
              </a:gs>
              <a:gs pos="47000">
                <a:schemeClr val="accent5">
                  <a:lumMod val="20000"/>
                  <a:lumOff val="80000"/>
                  <a:alpha val="71000"/>
                </a:schemeClr>
              </a:gs>
            </a:gsLst>
            <a:lin ang="5400000" scaled="0"/>
          </a:gra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2800" i="1" smtClean="0">
                <a:solidFill>
                  <a:schemeClr val="tx2">
                    <a:lumMod val="50000"/>
                  </a:schemeClr>
                </a:solidFill>
              </a:rPr>
              <a:t>Backup</a:t>
            </a:r>
            <a:endParaRPr lang="en-US" sz="2800" i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92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5" y="116632"/>
            <a:ext cx="4985213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4916760" y="6356350"/>
            <a:ext cx="2895600" cy="365125"/>
          </a:xfrm>
        </p:spPr>
        <p:txBody>
          <a:bodyPr/>
          <a:lstStyle/>
          <a:p>
            <a:r>
              <a:rPr lang="it-IT" dirty="0" smtClean="0"/>
              <a:t>II Congresso della Sezione INFN e del Dipartimento di Fisica di Bari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202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II Congresso della Sezione INFN e del Dipartimento di Fisica di Bari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38</a:t>
            </a:fld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96" y="332656"/>
            <a:ext cx="8245568" cy="5982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49" y="5373216"/>
            <a:ext cx="2739033" cy="747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501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II Congresso della Sezione INFN e del Dipartimento di Fisica di Bari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39</a:t>
            </a:fld>
            <a:endParaRPr lang="it-IT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34" y="404664"/>
            <a:ext cx="7774898" cy="5834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967" y="30894"/>
            <a:ext cx="2739033" cy="747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697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07504" y="44624"/>
            <a:ext cx="8939529" cy="523220"/>
          </a:xfrm>
          <a:prstGeom prst="rect">
            <a:avLst/>
          </a:prstGeom>
          <a:gradFill>
            <a:gsLst>
              <a:gs pos="0">
                <a:schemeClr val="bg1">
                  <a:alpha val="19000"/>
                </a:schemeClr>
              </a:gs>
              <a:gs pos="47000">
                <a:schemeClr val="accent5">
                  <a:lumMod val="20000"/>
                  <a:lumOff val="80000"/>
                  <a:alpha val="71000"/>
                </a:schemeClr>
              </a:gs>
            </a:gsLst>
            <a:lin ang="5400000" scaled="0"/>
          </a:gra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chemeClr val="tx2">
                    <a:lumMod val="50000"/>
                  </a:schemeClr>
                </a:solidFill>
              </a:rPr>
              <a:t>Detector R&amp;D roadmap:  focus on INFN Bari</a:t>
            </a:r>
            <a:endParaRPr lang="en-US" sz="2800" i="1" dirty="0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8" name="Gruppo 7"/>
          <p:cNvGrpSpPr/>
          <p:nvPr/>
        </p:nvGrpSpPr>
        <p:grpSpPr>
          <a:xfrm>
            <a:off x="8028384" y="-27383"/>
            <a:ext cx="1406622" cy="2514086"/>
            <a:chOff x="8028384" y="-27383"/>
            <a:chExt cx="1406622" cy="2514086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8384" y="116632"/>
              <a:ext cx="1406622" cy="1656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Rettangolo 6"/>
            <p:cNvSpPr/>
            <p:nvPr/>
          </p:nvSpPr>
          <p:spPr>
            <a:xfrm rot="16200000">
              <a:off x="7773934" y="1091160"/>
              <a:ext cx="251408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rgbClr val="002060"/>
                  </a:solidFill>
                </a:rPr>
                <a:t>https://</a:t>
              </a:r>
              <a:r>
                <a:rPr lang="en-US" sz="1200" dirty="0" smtClean="0">
                  <a:solidFill>
                    <a:srgbClr val="002060"/>
                  </a:solidFill>
                </a:rPr>
                <a:t>cds.cern.ch/record/2784893</a:t>
              </a:r>
              <a:endParaRPr lang="en-US" sz="1200" dirty="0">
                <a:solidFill>
                  <a:srgbClr val="002060"/>
                </a:solidFill>
              </a:endParaRPr>
            </a:p>
          </p:txBody>
        </p:sp>
      </p:grp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II Congresso della Sezione INFN e del Dipartimento di Fisica di Bari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4</a:t>
            </a:fld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107504" y="794028"/>
            <a:ext cx="8064896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5"/>
              </a:buClr>
              <a:buFont typeface="Arial" pitchFamily="34" charset="0"/>
              <a:buChar char="•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s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everal R&amp;D activities started or ready to start locally </a:t>
            </a:r>
          </a:p>
          <a:p>
            <a:pPr marL="285750" indent="-285750">
              <a:lnSpc>
                <a:spcPct val="150000"/>
              </a:lnSpc>
              <a:buClr>
                <a:schemeClr val="accent5"/>
              </a:buClr>
              <a:buFont typeface="Arial" pitchFamily="34" charset="0"/>
              <a:buChar char="•"/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focus on future experiments (medium-long term) 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Clr>
                <a:schemeClr val="accent5"/>
              </a:buClr>
              <a:buFont typeface="Arial" pitchFamily="34" charset="0"/>
              <a:buChar char="•"/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well integrated into the ECFA roadmap 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Rettangolo arrotondato 8"/>
          <p:cNvSpPr/>
          <p:nvPr/>
        </p:nvSpPr>
        <p:spPr>
          <a:xfrm>
            <a:off x="1691680" y="3645024"/>
            <a:ext cx="1080120" cy="64807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Gaseous</a:t>
            </a:r>
            <a:endParaRPr lang="en-US" sz="1600" b="1" dirty="0"/>
          </a:p>
        </p:txBody>
      </p:sp>
      <p:sp>
        <p:nvSpPr>
          <p:cNvPr id="12" name="Rettangolo arrotondato 11"/>
          <p:cNvSpPr/>
          <p:nvPr/>
        </p:nvSpPr>
        <p:spPr>
          <a:xfrm>
            <a:off x="2483768" y="2811016"/>
            <a:ext cx="1080120" cy="648072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Liquid</a:t>
            </a:r>
            <a:endParaRPr lang="en-US" sz="1600" b="1" dirty="0"/>
          </a:p>
        </p:txBody>
      </p:sp>
      <p:sp>
        <p:nvSpPr>
          <p:cNvPr id="13" name="Rettangolo arrotondato 12"/>
          <p:cNvSpPr/>
          <p:nvPr/>
        </p:nvSpPr>
        <p:spPr>
          <a:xfrm>
            <a:off x="3779912" y="2373908"/>
            <a:ext cx="1080120" cy="653132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Solid state</a:t>
            </a:r>
            <a:endParaRPr lang="en-US" sz="1600" b="1" dirty="0"/>
          </a:p>
        </p:txBody>
      </p:sp>
      <p:sp>
        <p:nvSpPr>
          <p:cNvPr id="14" name="Rettangolo arrotondato 13"/>
          <p:cNvSpPr/>
          <p:nvPr/>
        </p:nvSpPr>
        <p:spPr>
          <a:xfrm>
            <a:off x="5076056" y="2667000"/>
            <a:ext cx="1080120" cy="6554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PID and Photon</a:t>
            </a:r>
            <a:endParaRPr lang="en-US" sz="1600" b="1" dirty="0"/>
          </a:p>
        </p:txBody>
      </p:sp>
      <p:sp>
        <p:nvSpPr>
          <p:cNvPr id="15" name="Rettangolo arrotondato 14"/>
          <p:cNvSpPr/>
          <p:nvPr/>
        </p:nvSpPr>
        <p:spPr>
          <a:xfrm>
            <a:off x="6012160" y="3459088"/>
            <a:ext cx="1080120" cy="65201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Quantum</a:t>
            </a:r>
            <a:endParaRPr lang="en-US" sz="1600" b="1" dirty="0"/>
          </a:p>
        </p:txBody>
      </p:sp>
      <p:sp>
        <p:nvSpPr>
          <p:cNvPr id="17" name="Rettangolo arrotondato 16"/>
          <p:cNvSpPr/>
          <p:nvPr/>
        </p:nvSpPr>
        <p:spPr>
          <a:xfrm>
            <a:off x="5724128" y="4312270"/>
            <a:ext cx="1275202" cy="65201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/>
              <a:t>C</a:t>
            </a:r>
            <a:r>
              <a:rPr lang="en-US" sz="1600" b="1" dirty="0" err="1" smtClean="0"/>
              <a:t>alorimetry</a:t>
            </a:r>
            <a:endParaRPr lang="en-US" sz="1600" b="1" dirty="0"/>
          </a:p>
        </p:txBody>
      </p:sp>
      <p:sp>
        <p:nvSpPr>
          <p:cNvPr id="19" name="Rettangolo arrotondato 18"/>
          <p:cNvSpPr/>
          <p:nvPr/>
        </p:nvSpPr>
        <p:spPr>
          <a:xfrm>
            <a:off x="4716016" y="5039320"/>
            <a:ext cx="1275202" cy="65201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Electronics</a:t>
            </a:r>
            <a:endParaRPr lang="en-US" sz="1600" b="1" dirty="0"/>
          </a:p>
        </p:txBody>
      </p:sp>
      <p:sp>
        <p:nvSpPr>
          <p:cNvPr id="20" name="Rettangolo arrotondato 19"/>
          <p:cNvSpPr/>
          <p:nvPr/>
        </p:nvSpPr>
        <p:spPr>
          <a:xfrm>
            <a:off x="3275856" y="5297264"/>
            <a:ext cx="1275202" cy="652016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Integration</a:t>
            </a:r>
            <a:endParaRPr lang="en-US" sz="1600" b="1" dirty="0"/>
          </a:p>
        </p:txBody>
      </p:sp>
      <p:sp>
        <p:nvSpPr>
          <p:cNvPr id="21" name="Rettangolo arrotondato 20"/>
          <p:cNvSpPr/>
          <p:nvPr/>
        </p:nvSpPr>
        <p:spPr>
          <a:xfrm>
            <a:off x="2123728" y="4505672"/>
            <a:ext cx="1080120" cy="64388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Training</a:t>
            </a:r>
            <a:endParaRPr lang="en-US" sz="1600" b="1" dirty="0"/>
          </a:p>
        </p:txBody>
      </p:sp>
      <p:grpSp>
        <p:nvGrpSpPr>
          <p:cNvPr id="18" name="Gruppo 17"/>
          <p:cNvGrpSpPr/>
          <p:nvPr/>
        </p:nvGrpSpPr>
        <p:grpSpPr>
          <a:xfrm>
            <a:off x="3059832" y="3755008"/>
            <a:ext cx="2664296" cy="466080"/>
            <a:chOff x="3275856" y="3645024"/>
            <a:chExt cx="2664296" cy="466080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3645024"/>
              <a:ext cx="2624143" cy="4155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1" name="Connettore 2 10"/>
            <p:cNvCxnSpPr/>
            <p:nvPr/>
          </p:nvCxnSpPr>
          <p:spPr>
            <a:xfrm>
              <a:off x="3316009" y="4111104"/>
              <a:ext cx="2624143" cy="0"/>
            </a:xfrm>
            <a:prstGeom prst="straightConnector1">
              <a:avLst/>
            </a:prstGeom>
            <a:ln w="50800" cmpd="tri"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CasellaDiTesto 15"/>
          <p:cNvSpPr txBox="1"/>
          <p:nvPr/>
        </p:nvSpPr>
        <p:spPr>
          <a:xfrm>
            <a:off x="6309205" y="5157192"/>
            <a:ext cx="2418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C000"/>
                </a:solidFill>
              </a:rPr>
              <a:t>n</a:t>
            </a:r>
            <a:r>
              <a:rPr lang="en-US" b="1" i="1" dirty="0" smtClean="0">
                <a:solidFill>
                  <a:srgbClr val="FFC000"/>
                </a:solidFill>
              </a:rPr>
              <a:t>ot covered by this talk</a:t>
            </a:r>
            <a:endParaRPr lang="en-US" b="1" i="1" dirty="0">
              <a:solidFill>
                <a:srgbClr val="FFC000"/>
              </a:solidFill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7452405" y="3429000"/>
            <a:ext cx="13680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5"/>
                </a:solidFill>
              </a:rPr>
              <a:t>n</a:t>
            </a:r>
            <a:r>
              <a:rPr lang="en-US" b="1" i="1" dirty="0" smtClean="0">
                <a:solidFill>
                  <a:schemeClr val="accent5"/>
                </a:solidFill>
              </a:rPr>
              <a:t>ot covered </a:t>
            </a:r>
          </a:p>
          <a:p>
            <a:r>
              <a:rPr lang="en-US" b="1" i="1" dirty="0" smtClean="0">
                <a:solidFill>
                  <a:schemeClr val="accent5"/>
                </a:solidFill>
              </a:rPr>
              <a:t>by this talk</a:t>
            </a:r>
            <a:endParaRPr lang="en-US" b="1" i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62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  <p:bldP spid="15" grpId="0" animBg="1"/>
      <p:bldP spid="17" grpId="0" animBg="1"/>
      <p:bldP spid="19" grpId="0" animBg="1"/>
      <p:bldP spid="16" grpId="0"/>
      <p:bldP spid="2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40</a:t>
            </a:fld>
            <a:endParaRPr lang="it-IT" dirty="0"/>
          </a:p>
        </p:txBody>
      </p:sp>
      <p:pic>
        <p:nvPicPr>
          <p:cNvPr id="3074" name="Picture 2" descr="C:\Users\ale\work\Congressino_feb22\GrI\ref\FCC_approfondimenti\image_2022_01_28T14_39_21_933Z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7740650" cy="494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35496" y="71760"/>
            <a:ext cx="1224136" cy="365125"/>
          </a:xfrm>
        </p:spPr>
        <p:txBody>
          <a:bodyPr/>
          <a:lstStyle/>
          <a:p>
            <a:pPr algn="l"/>
            <a:r>
              <a:rPr lang="it-IT" dirty="0" smtClean="0"/>
              <a:t>Nicola </a:t>
            </a:r>
            <a:r>
              <a:rPr lang="it-IT" dirty="0" err="1" smtClean="0"/>
              <a:t>DeFilippis</a:t>
            </a:r>
            <a:endParaRPr lang="it-IT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xmlns="" id="{2EFA3294-1BE5-764A-A6E8-CCF471EFA83B}"/>
              </a:ext>
            </a:extLst>
          </p:cNvPr>
          <p:cNvSpPr txBox="1">
            <a:spLocks noChangeArrowheads="1"/>
          </p:cNvSpPr>
          <p:nvPr/>
        </p:nvSpPr>
        <p:spPr>
          <a:xfrm>
            <a:off x="179512" y="44624"/>
            <a:ext cx="8820150" cy="72231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it-IT" sz="2000" b="1" dirty="0" smtClean="0">
                <a:solidFill>
                  <a:srgbClr val="FF0000"/>
                </a:solidFill>
                <a:cs typeface="Tahoma" charset="0"/>
                <a:sym typeface="Tahoma" charset="0"/>
              </a:rPr>
              <a:t>The IDEA detector </a:t>
            </a:r>
            <a:r>
              <a:rPr lang="it-IT" sz="2000" b="1" dirty="0" err="1" smtClean="0">
                <a:solidFill>
                  <a:srgbClr val="FF0000"/>
                </a:solidFill>
                <a:cs typeface="Tahoma" charset="0"/>
                <a:sym typeface="Tahoma" charset="0"/>
              </a:rPr>
              <a:t>at</a:t>
            </a:r>
            <a:r>
              <a:rPr lang="it-IT" sz="2000" b="1" dirty="0" smtClean="0">
                <a:solidFill>
                  <a:srgbClr val="FF0000"/>
                </a:solidFill>
                <a:cs typeface="Tahoma" charset="0"/>
                <a:sym typeface="Tahoma" charset="0"/>
              </a:rPr>
              <a:t> </a:t>
            </a:r>
            <a:r>
              <a:rPr lang="it-IT" sz="2000" b="1" dirty="0" err="1" smtClean="0">
                <a:solidFill>
                  <a:srgbClr val="FF0000"/>
                </a:solidFill>
                <a:cs typeface="Tahoma" charset="0"/>
                <a:sym typeface="Tahoma" charset="0"/>
              </a:rPr>
              <a:t>e</a:t>
            </a:r>
            <a:r>
              <a:rPr lang="it-IT" sz="2000" b="1" baseline="30000" dirty="0" err="1" smtClean="0">
                <a:solidFill>
                  <a:srgbClr val="FF0000"/>
                </a:solidFill>
                <a:cs typeface="Tahoma" charset="0"/>
                <a:sym typeface="Tahoma" charset="0"/>
              </a:rPr>
              <a:t>+</a:t>
            </a:r>
            <a:r>
              <a:rPr lang="it-IT" sz="2000" b="1" dirty="0" err="1" smtClean="0">
                <a:solidFill>
                  <a:srgbClr val="FF0000"/>
                </a:solidFill>
                <a:cs typeface="Tahoma" charset="0"/>
                <a:sym typeface="Tahoma" charset="0"/>
              </a:rPr>
              <a:t>e</a:t>
            </a:r>
            <a:r>
              <a:rPr lang="it-IT" sz="2000" b="1" baseline="30000" dirty="0" smtClean="0">
                <a:solidFill>
                  <a:srgbClr val="FF0000"/>
                </a:solidFill>
                <a:cs typeface="Tahoma" charset="0"/>
                <a:sym typeface="Tahoma" charset="0"/>
              </a:rPr>
              <a:t>-</a:t>
            </a:r>
            <a:r>
              <a:rPr lang="it-IT" sz="2000" b="1" dirty="0" smtClean="0">
                <a:solidFill>
                  <a:srgbClr val="FF0000"/>
                </a:solidFill>
                <a:cs typeface="Tahoma" charset="0"/>
                <a:sym typeface="Tahoma" charset="0"/>
              </a:rPr>
              <a:t> </a:t>
            </a:r>
            <a:r>
              <a:rPr lang="it-IT" sz="2000" b="1" dirty="0" err="1" smtClean="0">
                <a:solidFill>
                  <a:srgbClr val="FF0000"/>
                </a:solidFill>
                <a:cs typeface="Tahoma" charset="0"/>
                <a:sym typeface="Tahoma" charset="0"/>
              </a:rPr>
              <a:t>colliders</a:t>
            </a:r>
            <a:endParaRPr lang="it-IT" sz="2000" b="1" dirty="0">
              <a:solidFill>
                <a:srgbClr val="FF0000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4684" y="6054387"/>
            <a:ext cx="90218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tx2">
                    <a:lumMod val="50000"/>
                  </a:schemeClr>
                </a:solidFill>
                <a:sym typeface="Wingdings" pitchFamily="2" charset="2"/>
              </a:rPr>
              <a:t></a:t>
            </a:r>
            <a:r>
              <a:rPr lang="it-IT" sz="1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1600" dirty="0">
                <a:solidFill>
                  <a:schemeClr val="tx2">
                    <a:lumMod val="50000"/>
                  </a:schemeClr>
                </a:solidFill>
              </a:rPr>
              <a:t>"First FCC-</a:t>
            </a:r>
            <a:r>
              <a:rPr lang="it-IT" sz="1600" dirty="0" err="1">
                <a:solidFill>
                  <a:schemeClr val="tx2">
                    <a:lumMod val="50000"/>
                  </a:schemeClr>
                </a:solidFill>
              </a:rPr>
              <a:t>Italy</a:t>
            </a:r>
            <a:r>
              <a:rPr lang="it-IT" sz="1600" dirty="0">
                <a:solidFill>
                  <a:schemeClr val="tx2">
                    <a:lumMod val="50000"/>
                  </a:schemeClr>
                </a:solidFill>
              </a:rPr>
              <a:t> workshop" che si </a:t>
            </a:r>
            <a:r>
              <a:rPr lang="it-IT" sz="1600" dirty="0" err="1">
                <a:solidFill>
                  <a:schemeClr val="tx2">
                    <a:lumMod val="50000"/>
                  </a:schemeClr>
                </a:solidFill>
              </a:rPr>
              <a:t>terra'</a:t>
            </a:r>
            <a:r>
              <a:rPr lang="it-IT" sz="1600" dirty="0">
                <a:solidFill>
                  <a:schemeClr val="tx2">
                    <a:lumMod val="50000"/>
                  </a:schemeClr>
                </a:solidFill>
              </a:rPr>
              <a:t> a Roma il 21 e 22 Marzo</a:t>
            </a:r>
          </a:p>
          <a:p>
            <a:r>
              <a:rPr lang="it-IT" sz="1600" dirty="0" smtClean="0">
                <a:solidFill>
                  <a:schemeClr val="tx2">
                    <a:lumMod val="50000"/>
                  </a:schemeClr>
                </a:solidFill>
                <a:sym typeface="Wingdings" pitchFamily="2" charset="2"/>
              </a:rPr>
              <a:t></a:t>
            </a:r>
            <a:r>
              <a:rPr lang="it-IT" sz="1600" dirty="0" smtClean="0">
                <a:solidFill>
                  <a:schemeClr val="tx2">
                    <a:lumMod val="50000"/>
                  </a:schemeClr>
                </a:solidFill>
              </a:rPr>
              <a:t> For first time, </a:t>
            </a:r>
            <a:r>
              <a:rPr lang="it-IT" sz="1600" dirty="0">
                <a:solidFill>
                  <a:schemeClr val="tx2">
                    <a:lumMod val="50000"/>
                  </a:schemeClr>
                </a:solidFill>
              </a:rPr>
              <a:t>PJAS </a:t>
            </a:r>
            <a:r>
              <a:rPr lang="it-IT" sz="1600" dirty="0" smtClean="0">
                <a:solidFill>
                  <a:schemeClr val="tx2">
                    <a:lumMod val="50000"/>
                  </a:schemeClr>
                </a:solidFill>
              </a:rPr>
              <a:t>LHC/FCC </a:t>
            </a:r>
            <a:r>
              <a:rPr lang="it-IT" sz="1600" dirty="0" err="1" smtClean="0">
                <a:solidFill>
                  <a:schemeClr val="tx2">
                    <a:lumMod val="50000"/>
                  </a:schemeClr>
                </a:solidFill>
              </a:rPr>
              <a:t>both</a:t>
            </a:r>
            <a:r>
              <a:rPr lang="it-IT" sz="1600" dirty="0" smtClean="0">
                <a:solidFill>
                  <a:schemeClr val="tx2">
                    <a:lumMod val="50000"/>
                  </a:schemeClr>
                </a:solidFill>
              </a:rPr>
              <a:t> Collaboration </a:t>
            </a:r>
            <a:r>
              <a:rPr lang="it-IT" sz="1600" dirty="0" err="1" smtClean="0">
                <a:solidFill>
                  <a:schemeClr val="tx2">
                    <a:lumMod val="50000"/>
                  </a:schemeClr>
                </a:solidFill>
              </a:rPr>
              <a:t>at</a:t>
            </a:r>
            <a:r>
              <a:rPr lang="it-IT" sz="1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1600" dirty="0">
                <a:solidFill>
                  <a:schemeClr val="tx2">
                    <a:lumMod val="50000"/>
                  </a:schemeClr>
                </a:solidFill>
              </a:rPr>
              <a:t>50% </a:t>
            </a:r>
            <a:r>
              <a:rPr lang="it-IT" sz="1600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  <a:endParaRPr lang="it-IT" sz="1600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it-IT" sz="1600" dirty="0" smtClean="0">
                <a:solidFill>
                  <a:schemeClr val="tx2">
                    <a:lumMod val="50000"/>
                  </a:schemeClr>
                </a:solidFill>
                <a:sym typeface="Wingdings" pitchFamily="2" charset="2"/>
              </a:rPr>
              <a:t> </a:t>
            </a:r>
            <a:r>
              <a:rPr lang="it-IT" sz="1600" dirty="0" smtClean="0">
                <a:solidFill>
                  <a:schemeClr val="tx2">
                    <a:lumMod val="50000"/>
                  </a:schemeClr>
                </a:solidFill>
              </a:rPr>
              <a:t>1/04/22 </a:t>
            </a:r>
            <a:r>
              <a:rPr lang="it-IT" sz="1600" dirty="0" err="1" smtClean="0">
                <a:solidFill>
                  <a:schemeClr val="tx2">
                    <a:lumMod val="50000"/>
                  </a:schemeClr>
                </a:solidFill>
              </a:rPr>
              <a:t>Reham</a:t>
            </a:r>
            <a:r>
              <a:rPr lang="it-IT" sz="1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1600" dirty="0" err="1">
                <a:solidFill>
                  <a:schemeClr val="tx2">
                    <a:lumMod val="50000"/>
                  </a:schemeClr>
                </a:solidFill>
              </a:rPr>
              <a:t>Aly</a:t>
            </a:r>
            <a:r>
              <a:rPr lang="it-IT" sz="16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1600" dirty="0" err="1" smtClean="0">
                <a:solidFill>
                  <a:schemeClr val="tx2">
                    <a:lumMod val="50000"/>
                  </a:schemeClr>
                </a:solidFill>
              </a:rPr>
              <a:t>at</a:t>
            </a:r>
            <a:r>
              <a:rPr lang="it-IT" sz="1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1600" dirty="0">
                <a:solidFill>
                  <a:schemeClr val="tx2">
                    <a:lumMod val="50000"/>
                  </a:schemeClr>
                </a:solidFill>
              </a:rPr>
              <a:t>50</a:t>
            </a:r>
            <a:r>
              <a:rPr lang="it-IT" sz="1600" dirty="0" smtClean="0">
                <a:solidFill>
                  <a:schemeClr val="tx2">
                    <a:lumMod val="50000"/>
                  </a:schemeClr>
                </a:solidFill>
              </a:rPr>
              <a:t>%/50</a:t>
            </a:r>
            <a:r>
              <a:rPr lang="it-IT" sz="1600" dirty="0">
                <a:solidFill>
                  <a:schemeClr val="tx2">
                    <a:lumMod val="50000"/>
                  </a:schemeClr>
                </a:solidFill>
              </a:rPr>
              <a:t>% </a:t>
            </a:r>
            <a:r>
              <a:rPr lang="it-IT" sz="1600" dirty="0" smtClean="0">
                <a:solidFill>
                  <a:schemeClr val="tx2">
                    <a:lumMod val="50000"/>
                  </a:schemeClr>
                </a:solidFill>
              </a:rPr>
              <a:t>CMS-FCC</a:t>
            </a:r>
            <a:endParaRPr lang="en-US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07504" y="5733256"/>
            <a:ext cx="230973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rgbClr val="C00000"/>
                </a:solidFill>
              </a:rPr>
              <a:t>Moreover (internal news)…</a:t>
            </a:r>
            <a:endParaRPr lang="en-US" sz="15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17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II Congresso della Sezione INFN e del Dipartimento di Fisica di Bari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41</a:t>
            </a:fld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5" y="260648"/>
            <a:ext cx="7930455" cy="597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490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 txBox="1"/>
          <p:nvPr/>
        </p:nvSpPr>
        <p:spPr>
          <a:xfrm>
            <a:off x="457199" y="183370"/>
            <a:ext cx="8229600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 smtClean="0">
                <a:solidFill>
                  <a:srgbClr val="FF0000"/>
                </a:solidFill>
              </a:rPr>
              <a:t>EIC Project in US</a:t>
            </a:r>
            <a:endParaRPr sz="1800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dirty="0" smtClean="0">
                <a:solidFill>
                  <a:srgbClr val="0000FF"/>
                </a:solidFill>
              </a:rPr>
              <a:t>EIC </a:t>
            </a:r>
            <a:r>
              <a:rPr lang="it-IT" sz="2800" dirty="0" err="1" smtClean="0">
                <a:solidFill>
                  <a:srgbClr val="0000FF"/>
                </a:solidFill>
              </a:rPr>
              <a:t>timeline</a:t>
            </a:r>
            <a:endParaRPr dirty="0"/>
          </a:p>
        </p:txBody>
      </p:sp>
      <p:sp>
        <p:nvSpPr>
          <p:cNvPr id="111" name="Google Shape;111;p1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16065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mtClean="0"/>
              <a:t>Domenico Elia</a:t>
            </a:r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sldNum" idx="12"/>
          </p:nvPr>
        </p:nvSpPr>
        <p:spPr>
          <a:xfrm>
            <a:off x="7874000" y="6356351"/>
            <a:ext cx="81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42</a:t>
            </a:fld>
            <a:endParaRPr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85" y="1406124"/>
            <a:ext cx="8067853" cy="4991167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2962660" y="351028"/>
            <a:ext cx="48241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err="1"/>
              <a:t>Extremely</a:t>
            </a:r>
            <a:r>
              <a:rPr lang="it-IT" dirty="0"/>
              <a:t> intense work </a:t>
            </a:r>
            <a:r>
              <a:rPr lang="it-IT" dirty="0" err="1"/>
              <a:t>carried</a:t>
            </a:r>
            <a:r>
              <a:rPr lang="it-IT" dirty="0"/>
              <a:t> </a:t>
            </a:r>
            <a:r>
              <a:rPr lang="it-IT" dirty="0" smtClean="0"/>
              <a:t>out </a:t>
            </a:r>
            <a:r>
              <a:rPr lang="it-IT" dirty="0" err="1" smtClean="0"/>
              <a:t>between</a:t>
            </a:r>
            <a:r>
              <a:rPr lang="it-IT" dirty="0" smtClean="0"/>
              <a:t> </a:t>
            </a:r>
            <a:r>
              <a:rPr lang="it-IT" dirty="0" smtClean="0">
                <a:solidFill>
                  <a:srgbClr val="FF0000"/>
                </a:solidFill>
              </a:rPr>
              <a:t>March and </a:t>
            </a:r>
            <a:r>
              <a:rPr lang="it-IT" dirty="0" err="1" smtClean="0">
                <a:solidFill>
                  <a:srgbClr val="FF0000"/>
                </a:solidFill>
              </a:rPr>
              <a:t>December</a:t>
            </a:r>
            <a:r>
              <a:rPr lang="it-IT" dirty="0" smtClean="0">
                <a:solidFill>
                  <a:srgbClr val="FF0000"/>
                </a:solidFill>
              </a:rPr>
              <a:t> 2021 </a:t>
            </a:r>
            <a:r>
              <a:rPr lang="it-IT" dirty="0" err="1" smtClean="0">
                <a:solidFill>
                  <a:srgbClr val="FF0000"/>
                </a:solidFill>
              </a:rPr>
              <a:t>towards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preparation</a:t>
            </a:r>
            <a:r>
              <a:rPr lang="it-IT" dirty="0">
                <a:solidFill>
                  <a:srgbClr val="FF0000"/>
                </a:solidFill>
              </a:rPr>
              <a:t> of </a:t>
            </a:r>
            <a:r>
              <a:rPr lang="it-IT" dirty="0" smtClean="0">
                <a:solidFill>
                  <a:srgbClr val="FF0000"/>
                </a:solidFill>
              </a:rPr>
              <a:t>detector </a:t>
            </a:r>
            <a:r>
              <a:rPr lang="it-IT" dirty="0" err="1" smtClean="0">
                <a:solidFill>
                  <a:srgbClr val="FF0000"/>
                </a:solidFill>
              </a:rPr>
              <a:t>proposals</a:t>
            </a:r>
            <a:r>
              <a:rPr lang="it-IT" dirty="0" smtClean="0">
                <a:solidFill>
                  <a:srgbClr val="FF0000"/>
                </a:solidFill>
              </a:rPr>
              <a:t> by the </a:t>
            </a:r>
            <a:r>
              <a:rPr lang="it-IT" dirty="0" err="1" smtClean="0">
                <a:solidFill>
                  <a:srgbClr val="FF0000"/>
                </a:solidFill>
              </a:rPr>
              <a:t>three</a:t>
            </a:r>
            <a:r>
              <a:rPr lang="it-IT" dirty="0" smtClean="0">
                <a:solidFill>
                  <a:srgbClr val="FF0000"/>
                </a:solidFill>
              </a:rPr>
              <a:t> proto-</a:t>
            </a:r>
            <a:r>
              <a:rPr lang="it-IT" dirty="0" err="1" smtClean="0">
                <a:solidFill>
                  <a:srgbClr val="FF0000"/>
                </a:solidFill>
              </a:rPr>
              <a:t>Collaborations</a:t>
            </a:r>
            <a:r>
              <a:rPr lang="it-IT" dirty="0" smtClean="0">
                <a:solidFill>
                  <a:srgbClr val="FF0000"/>
                </a:solidFill>
              </a:rPr>
              <a:t> (</a:t>
            </a:r>
            <a:r>
              <a:rPr lang="it-IT" b="1" dirty="0" smtClean="0">
                <a:solidFill>
                  <a:srgbClr val="FF0000"/>
                </a:solidFill>
              </a:rPr>
              <a:t>INFN </a:t>
            </a:r>
            <a:r>
              <a:rPr lang="it-IT" b="1" dirty="0" err="1" smtClean="0">
                <a:solidFill>
                  <a:srgbClr val="FF0000"/>
                </a:solidFill>
              </a:rPr>
              <a:t>is</a:t>
            </a:r>
            <a:r>
              <a:rPr lang="it-IT" b="1" dirty="0" smtClean="0">
                <a:solidFill>
                  <a:srgbClr val="FF0000"/>
                </a:solidFill>
              </a:rPr>
              <a:t> in ATHENA</a:t>
            </a:r>
            <a:r>
              <a:rPr lang="it-IT" dirty="0" smtClean="0">
                <a:solidFill>
                  <a:srgbClr val="FF0000"/>
                </a:solidFill>
              </a:rPr>
              <a:t>)</a:t>
            </a:r>
            <a:endParaRPr lang="it-IT" dirty="0">
              <a:solidFill>
                <a:srgbClr val="FF0000"/>
              </a:solidFill>
            </a:endParaRPr>
          </a:p>
        </p:txBody>
      </p:sp>
      <p:cxnSp>
        <p:nvCxnSpPr>
          <p:cNvPr id="5" name="Connettore 1 4"/>
          <p:cNvCxnSpPr/>
          <p:nvPr/>
        </p:nvCxnSpPr>
        <p:spPr>
          <a:xfrm>
            <a:off x="2883607" y="1382131"/>
            <a:ext cx="0" cy="49888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it-IT" dirty="0" smtClean="0"/>
              <a:t>II Congresso della Sezione INFN e del Dipartimento di Fisica di Bari</a:t>
            </a:r>
            <a:endParaRPr lang="it-IT" dirty="0"/>
          </a:p>
        </p:txBody>
      </p:sp>
      <p:pic>
        <p:nvPicPr>
          <p:cNvPr id="10" name="Picture 2" descr="Synergies between a U.S.-based Electron-Ion Collider and the European  research in Particle Physic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671" y="188640"/>
            <a:ext cx="1030817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31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4"/>
          <p:cNvSpPr txBox="1"/>
          <p:nvPr/>
        </p:nvSpPr>
        <p:spPr>
          <a:xfrm>
            <a:off x="457199" y="183370"/>
            <a:ext cx="8229600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Status and plans for Si-tracker R&amp;D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ALICE ITS3 as a solution for EIC</a:t>
            </a:r>
            <a:endParaRPr/>
          </a:p>
        </p:txBody>
      </p:sp>
      <p:sp>
        <p:nvSpPr>
          <p:cNvPr id="223" name="Google Shape;223;p24"/>
          <p:cNvSpPr txBox="1"/>
          <p:nvPr/>
        </p:nvSpPr>
        <p:spPr>
          <a:xfrm>
            <a:off x="290974" y="2528179"/>
            <a:ext cx="4502192" cy="2928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0475" rIns="0" bIns="0" anchor="t" anchorCtr="0">
            <a:spAutoFit/>
          </a:bodyPr>
          <a:lstStyle/>
          <a:p>
            <a:pPr marL="28575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u="sng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ITS3 sensor</a:t>
            </a:r>
            <a:r>
              <a:rPr lang="it-IT" sz="1600" b="1" i="1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(from the EIC point of view)</a:t>
            </a:r>
            <a:endParaRPr sz="1600" b="1" i="1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69200" marR="94298" lvl="0" indent="-140494" algn="l" rtl="0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Arial"/>
              <a:buChar char="•"/>
            </a:pPr>
            <a:r>
              <a:rPr lang="it-IT" sz="1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Specifications meet or even exceed  the EIC requirements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69200" marR="322898" lvl="0" indent="-140494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it-IT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Satisfactory granularity (</a:t>
            </a:r>
            <a:r>
              <a:rPr lang="it-IT" sz="1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now</a:t>
            </a:r>
            <a:r>
              <a:rPr lang="it-IT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targeting 20μm pixel  pitch</a:t>
            </a:r>
            <a:r>
              <a:rPr lang="it-IT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 and power consumption (</a:t>
            </a:r>
            <a:r>
              <a:rPr lang="it-IT" sz="1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&lt;20mW/cm</a:t>
            </a:r>
            <a:r>
              <a:rPr lang="it-IT" sz="1400" baseline="30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it-IT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69200" marR="92869" lvl="0" indent="-140494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it-IT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Also, integration time, fake hit rate  and time resolution better than required at the EIC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69200" marR="22860" lvl="0" indent="-140494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it-IT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Sensor design optimized for </a:t>
            </a:r>
            <a:r>
              <a:rPr lang="it-IT" sz="1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high yield, stitched sensor to reach wafer-scale size </a:t>
            </a:r>
            <a:r>
              <a:rPr lang="it-IT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(up to 28 x 10 cm</a:t>
            </a:r>
            <a:r>
              <a:rPr lang="it-IT" sz="1400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it-IT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69200" marR="22860" lvl="0" indent="-140494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it-IT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Development schedule well aligned with EIC timeline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24"/>
          <p:cNvSpPr txBox="1"/>
          <p:nvPr/>
        </p:nvSpPr>
        <p:spPr>
          <a:xfrm>
            <a:off x="510114" y="1571227"/>
            <a:ext cx="8305802" cy="512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0000" rIns="0" bIns="0" anchor="t" anchorCtr="0">
            <a:spAutoFit/>
          </a:bodyPr>
          <a:lstStyle/>
          <a:p>
            <a:pPr marL="9525" marR="381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ALICE ITS3 project aims at developing </a:t>
            </a:r>
            <a:r>
              <a:rPr lang="it-IT" sz="16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 new generation MAPS sensor at  the 65 nm CMOS node with extremely low mass for the LHC Run 4 (HL-LHC)</a:t>
            </a:r>
            <a:endParaRPr/>
          </a:p>
        </p:txBody>
      </p:sp>
      <p:grpSp>
        <p:nvGrpSpPr>
          <p:cNvPr id="225" name="Google Shape;225;p24"/>
          <p:cNvGrpSpPr/>
          <p:nvPr/>
        </p:nvGrpSpPr>
        <p:grpSpPr>
          <a:xfrm>
            <a:off x="4902823" y="2770640"/>
            <a:ext cx="4081363" cy="2982252"/>
            <a:chOff x="4952482" y="2078419"/>
            <a:chExt cx="3978516" cy="2258949"/>
          </a:xfrm>
        </p:grpSpPr>
        <p:grpSp>
          <p:nvGrpSpPr>
            <p:cNvPr id="226" name="Google Shape;226;p24"/>
            <p:cNvGrpSpPr/>
            <p:nvPr/>
          </p:nvGrpSpPr>
          <p:grpSpPr>
            <a:xfrm>
              <a:off x="4952482" y="2078419"/>
              <a:ext cx="3978516" cy="2258949"/>
              <a:chOff x="4567237" y="1929442"/>
              <a:chExt cx="4384040" cy="2489200"/>
            </a:xfrm>
          </p:grpSpPr>
          <p:pic>
            <p:nvPicPr>
              <p:cNvPr id="227" name="Google Shape;227;p24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572000" y="1934204"/>
                <a:ext cx="4374272" cy="247956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28" name="Google Shape;228;p24"/>
              <p:cNvSpPr/>
              <p:nvPr/>
            </p:nvSpPr>
            <p:spPr>
              <a:xfrm>
                <a:off x="4567237" y="1929442"/>
                <a:ext cx="4384040" cy="2489200"/>
              </a:xfrm>
              <a:custGeom>
                <a:avLst/>
                <a:gdLst/>
                <a:ahLst/>
                <a:cxnLst/>
                <a:rect l="l" t="t" r="r" b="b"/>
                <a:pathLst>
                  <a:path w="4384040" h="2489200" extrusionOk="0">
                    <a:moveTo>
                      <a:pt x="0" y="0"/>
                    </a:moveTo>
                    <a:lnTo>
                      <a:pt x="4383798" y="0"/>
                    </a:lnTo>
                    <a:lnTo>
                      <a:pt x="4383798" y="2489088"/>
                    </a:lnTo>
                    <a:lnTo>
                      <a:pt x="0" y="248908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BC6F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29" name="Google Shape;229;p24"/>
            <p:cNvSpPr txBox="1"/>
            <p:nvPr/>
          </p:nvSpPr>
          <p:spPr>
            <a:xfrm>
              <a:off x="6006484" y="2094389"/>
              <a:ext cx="1948162" cy="27972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ITS3 Specifications</a:t>
              </a:r>
              <a:endParaRPr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0" name="Google Shape;230;p2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16065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G. Contin &amp; D. Elia</a:t>
            </a:r>
            <a:endParaRPr/>
          </a:p>
        </p:txBody>
      </p:sp>
      <p:sp>
        <p:nvSpPr>
          <p:cNvPr id="231" name="Google Shape;231;p24"/>
          <p:cNvSpPr txBox="1">
            <a:spLocks noGrp="1"/>
          </p:cNvSpPr>
          <p:nvPr>
            <p:ph type="ftr" idx="11"/>
          </p:nvPr>
        </p:nvSpPr>
        <p:spPr>
          <a:xfrm>
            <a:off x="2391834" y="6356351"/>
            <a:ext cx="473075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Giornata Nazionale EIC_NET / Torino 20-21.12.2021</a:t>
            </a:r>
            <a:endParaRPr/>
          </a:p>
        </p:txBody>
      </p:sp>
      <p:sp>
        <p:nvSpPr>
          <p:cNvPr id="232" name="Google Shape;232;p24"/>
          <p:cNvSpPr txBox="1">
            <a:spLocks noGrp="1"/>
          </p:cNvSpPr>
          <p:nvPr>
            <p:ph type="sldNum" idx="12"/>
          </p:nvPr>
        </p:nvSpPr>
        <p:spPr>
          <a:xfrm>
            <a:off x="7874000" y="6356351"/>
            <a:ext cx="81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43</a:t>
            </a:fld>
            <a:endParaRPr/>
          </a:p>
        </p:txBody>
      </p:sp>
      <p:sp>
        <p:nvSpPr>
          <p:cNvPr id="233" name="Google Shape;233;p24"/>
          <p:cNvSpPr/>
          <p:nvPr/>
        </p:nvSpPr>
        <p:spPr>
          <a:xfrm>
            <a:off x="4349838" y="2914851"/>
            <a:ext cx="552985" cy="505259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Picture 2" descr="Synergies between a U.S.-based Electron-Ion Collider and the European  research in Particle Physic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671" y="188640"/>
            <a:ext cx="1030817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184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6"/>
          <p:cNvSpPr txBox="1"/>
          <p:nvPr/>
        </p:nvSpPr>
        <p:spPr>
          <a:xfrm>
            <a:off x="457199" y="183370"/>
            <a:ext cx="8229600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ATHENA vertex &amp; tracking</a:t>
            </a:r>
            <a:endParaRPr sz="1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Tracking requirements for physics @ EIC</a:t>
            </a:r>
            <a:endParaRPr/>
          </a:p>
        </p:txBody>
      </p:sp>
      <p:pic>
        <p:nvPicPr>
          <p:cNvPr id="119" name="Google Shape;119;p16" descr="Tracking requirements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9997" y="2502945"/>
            <a:ext cx="7650172" cy="3592619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6"/>
          <p:cNvSpPr txBox="1"/>
          <p:nvPr/>
        </p:nvSpPr>
        <p:spPr>
          <a:xfrm>
            <a:off x="457199" y="1485395"/>
            <a:ext cx="837988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PWG requirements in the YR:</a:t>
            </a:r>
            <a:endParaRPr/>
          </a:p>
        </p:txBody>
      </p:sp>
      <p:sp>
        <p:nvSpPr>
          <p:cNvPr id="121" name="Google Shape;121;p16"/>
          <p:cNvSpPr txBox="1"/>
          <p:nvPr/>
        </p:nvSpPr>
        <p:spPr>
          <a:xfrm>
            <a:off x="5389853" y="1824303"/>
            <a:ext cx="346546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https://arxiv.org/abs/2103.05419</a:t>
            </a:r>
            <a:r>
              <a:rPr lang="it-IT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/>
          </a:p>
        </p:txBody>
      </p:sp>
      <p:sp>
        <p:nvSpPr>
          <p:cNvPr id="122" name="Google Shape;122;p1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16065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G. Contin &amp; D. Elia</a:t>
            </a:r>
            <a:endParaRPr/>
          </a:p>
        </p:txBody>
      </p:sp>
      <p:sp>
        <p:nvSpPr>
          <p:cNvPr id="123" name="Google Shape;123;p16"/>
          <p:cNvSpPr txBox="1">
            <a:spLocks noGrp="1"/>
          </p:cNvSpPr>
          <p:nvPr>
            <p:ph type="ftr" idx="11"/>
          </p:nvPr>
        </p:nvSpPr>
        <p:spPr>
          <a:xfrm>
            <a:off x="2391834" y="6356351"/>
            <a:ext cx="473075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Giornata Nazionale EIC_NET / Torino 20-21.12.2021</a:t>
            </a:r>
            <a:endParaRPr/>
          </a:p>
        </p:txBody>
      </p:sp>
      <p:sp>
        <p:nvSpPr>
          <p:cNvPr id="124" name="Google Shape;124;p16"/>
          <p:cNvSpPr txBox="1">
            <a:spLocks noGrp="1"/>
          </p:cNvSpPr>
          <p:nvPr>
            <p:ph type="sldNum" idx="12"/>
          </p:nvPr>
        </p:nvSpPr>
        <p:spPr>
          <a:xfrm>
            <a:off x="7874000" y="6356351"/>
            <a:ext cx="81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44</a:t>
            </a:fld>
            <a:endParaRPr/>
          </a:p>
        </p:txBody>
      </p:sp>
      <p:pic>
        <p:nvPicPr>
          <p:cNvPr id="125" name="Google Shape;125;p16" descr="Schermata 2021-03-10 alle 16.57.09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73272" y="96581"/>
            <a:ext cx="1088927" cy="172772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2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22" descr="Athena_tracking_performance_11-24-21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8668" y="1052736"/>
            <a:ext cx="7409183" cy="4360062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2"/>
          <p:cNvSpPr txBox="1"/>
          <p:nvPr/>
        </p:nvSpPr>
        <p:spPr>
          <a:xfrm>
            <a:off x="457199" y="183370"/>
            <a:ext cx="8229600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ATHENA@EIC </a:t>
            </a:r>
            <a:r>
              <a:rPr lang="it-IT" sz="180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vertex</a:t>
            </a:r>
            <a:r>
              <a:rPr lang="it-IT" sz="18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&amp; </a:t>
            </a:r>
            <a:r>
              <a:rPr lang="it-IT" sz="180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tracking</a:t>
            </a:r>
            <a:endParaRPr sz="1800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Basic performance from full </a:t>
            </a:r>
            <a:r>
              <a:rPr lang="it-IT" sz="2800" dirty="0" err="1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simulation</a:t>
            </a:r>
            <a:r>
              <a:rPr lang="it-IT" sz="28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</p:txBody>
      </p:sp>
      <p:sp>
        <p:nvSpPr>
          <p:cNvPr id="206" name="Google Shape;206;p2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16065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mtClean="0"/>
              <a:t>Domenico Elia</a:t>
            </a:r>
            <a:endParaRPr/>
          </a:p>
        </p:txBody>
      </p:sp>
      <p:sp>
        <p:nvSpPr>
          <p:cNvPr id="208" name="Google Shape;208;p22"/>
          <p:cNvSpPr txBox="1">
            <a:spLocks noGrp="1"/>
          </p:cNvSpPr>
          <p:nvPr>
            <p:ph type="sldNum" idx="12"/>
          </p:nvPr>
        </p:nvSpPr>
        <p:spPr>
          <a:xfrm>
            <a:off x="7874000" y="6356351"/>
            <a:ext cx="81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45</a:t>
            </a:fld>
            <a:endParaRPr/>
          </a:p>
        </p:txBody>
      </p:sp>
      <p:sp>
        <p:nvSpPr>
          <p:cNvPr id="3" name="CasellaDiTesto 2"/>
          <p:cNvSpPr txBox="1"/>
          <p:nvPr/>
        </p:nvSpPr>
        <p:spPr>
          <a:xfrm>
            <a:off x="298930" y="5452620"/>
            <a:ext cx="85935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T</a:t>
            </a:r>
            <a:r>
              <a:rPr lang="it-IT" dirty="0" err="1" smtClean="0"/>
              <a:t>racking</a:t>
            </a:r>
            <a:r>
              <a:rPr lang="it-IT" dirty="0" smtClean="0"/>
              <a:t> </a:t>
            </a:r>
            <a:r>
              <a:rPr lang="it-IT" dirty="0"/>
              <a:t>performance </a:t>
            </a:r>
            <a:r>
              <a:rPr lang="it-IT" dirty="0" err="1"/>
              <a:t>meets</a:t>
            </a:r>
            <a:r>
              <a:rPr lang="it-IT" dirty="0"/>
              <a:t> or </a:t>
            </a:r>
            <a:r>
              <a:rPr lang="it-IT" dirty="0" err="1"/>
              <a:t>exceeds</a:t>
            </a:r>
            <a:r>
              <a:rPr lang="it-IT" dirty="0"/>
              <a:t> the </a:t>
            </a:r>
            <a:r>
              <a:rPr lang="it-IT" dirty="0" err="1"/>
              <a:t>momentum</a:t>
            </a:r>
            <a:r>
              <a:rPr lang="it-IT" dirty="0"/>
              <a:t> </a:t>
            </a:r>
            <a:r>
              <a:rPr lang="it-IT" dirty="0" err="1"/>
              <a:t>resolution</a:t>
            </a:r>
            <a:r>
              <a:rPr lang="it-IT" dirty="0"/>
              <a:t> </a:t>
            </a:r>
            <a:r>
              <a:rPr lang="it-IT" dirty="0" err="1"/>
              <a:t>requirements</a:t>
            </a:r>
            <a:r>
              <a:rPr lang="it-IT" dirty="0"/>
              <a:t> </a:t>
            </a:r>
            <a:r>
              <a:rPr lang="it-IT" dirty="0" err="1"/>
              <a:t>stated</a:t>
            </a:r>
            <a:r>
              <a:rPr lang="it-IT" dirty="0"/>
              <a:t> in </a:t>
            </a:r>
            <a:r>
              <a:rPr lang="it-IT" dirty="0" smtClean="0"/>
              <a:t>the EIC YR, </a:t>
            </a:r>
            <a:r>
              <a:rPr lang="it-IT" dirty="0" err="1" smtClean="0"/>
              <a:t>except</a:t>
            </a:r>
            <a:r>
              <a:rPr lang="it-IT" dirty="0" smtClean="0"/>
              <a:t> </a:t>
            </a:r>
            <a:r>
              <a:rPr lang="it-IT" dirty="0"/>
              <a:t>for the </a:t>
            </a:r>
            <a:r>
              <a:rPr lang="it-IT" dirty="0" err="1"/>
              <a:t>most</a:t>
            </a:r>
            <a:r>
              <a:rPr lang="it-IT" dirty="0"/>
              <a:t> </a:t>
            </a:r>
            <a:r>
              <a:rPr lang="it-IT" dirty="0" err="1"/>
              <a:t>backward</a:t>
            </a:r>
            <a:r>
              <a:rPr lang="it-IT" dirty="0"/>
              <a:t> </a:t>
            </a:r>
            <a:r>
              <a:rPr lang="it-IT" dirty="0" err="1" smtClean="0"/>
              <a:t>region</a:t>
            </a:r>
            <a:r>
              <a:rPr lang="it-IT" dirty="0" smtClean="0"/>
              <a:t> (</a:t>
            </a:r>
            <a:r>
              <a:rPr lang="it-IT" dirty="0" err="1" smtClean="0"/>
              <a:t>needs</a:t>
            </a:r>
            <a:r>
              <a:rPr lang="it-IT" dirty="0" smtClean="0"/>
              <a:t> </a:t>
            </a:r>
            <a:r>
              <a:rPr lang="it-IT" dirty="0" err="1" smtClean="0"/>
              <a:t>combination</a:t>
            </a:r>
            <a:r>
              <a:rPr lang="it-IT" dirty="0" smtClean="0"/>
              <a:t> with </a:t>
            </a:r>
            <a:r>
              <a:rPr lang="it-IT" dirty="0" err="1" smtClean="0"/>
              <a:t>eCAL</a:t>
            </a:r>
            <a:r>
              <a:rPr lang="it-IT" dirty="0" smtClean="0"/>
              <a:t>, </a:t>
            </a:r>
            <a:r>
              <a:rPr lang="it-IT" dirty="0" err="1" smtClean="0"/>
              <a:t>further</a:t>
            </a:r>
            <a:r>
              <a:rPr lang="it-IT" dirty="0" smtClean="0"/>
              <a:t> </a:t>
            </a:r>
            <a:r>
              <a:rPr lang="it-IT" dirty="0" err="1" smtClean="0"/>
              <a:t>reduction</a:t>
            </a:r>
            <a:r>
              <a:rPr lang="it-IT" dirty="0" smtClean="0"/>
              <a:t> of </a:t>
            </a:r>
            <a:r>
              <a:rPr lang="it-IT" dirty="0" err="1" smtClean="0"/>
              <a:t>material</a:t>
            </a:r>
            <a:r>
              <a:rPr lang="it-IT" dirty="0" smtClean="0"/>
              <a:t> budget </a:t>
            </a:r>
            <a:r>
              <a:rPr lang="it-IT" dirty="0" err="1" smtClean="0"/>
              <a:t>etc</a:t>
            </a:r>
            <a:r>
              <a:rPr lang="it-IT" dirty="0" smtClean="0"/>
              <a:t>)</a:t>
            </a:r>
            <a:endParaRPr lang="it-IT" dirty="0"/>
          </a:p>
        </p:txBody>
      </p:sp>
      <p:sp>
        <p:nvSpPr>
          <p:cNvPr id="8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it-IT" dirty="0" smtClean="0"/>
              <a:t>II Congresso della Sezione INFN e del Dipartimento di Fisica di Bari</a:t>
            </a:r>
            <a:endParaRPr lang="it-IT" dirty="0"/>
          </a:p>
        </p:txBody>
      </p:sp>
      <p:pic>
        <p:nvPicPr>
          <p:cNvPr id="9" name="Picture 2" descr="Synergies between a U.S.-based Electron-Ion Collider and the European  research in Particle Physic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671" y="188640"/>
            <a:ext cx="1030817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84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46</a:t>
            </a:fld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132" y="5373216"/>
            <a:ext cx="2630364" cy="123392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4" y="44624"/>
            <a:ext cx="5738142" cy="312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56992"/>
            <a:ext cx="5347246" cy="2902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159186"/>
            <a:ext cx="3209925" cy="205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reccia a destra 3"/>
          <p:cNvSpPr/>
          <p:nvPr/>
        </p:nvSpPr>
        <p:spPr>
          <a:xfrm rot="1600032">
            <a:off x="4628716" y="203860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052736"/>
            <a:ext cx="1544166" cy="570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085" y="3501008"/>
            <a:ext cx="3877419" cy="1700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88640"/>
            <a:ext cx="1967285" cy="653394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590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/>
          <p:cNvPicPr>
            <a:picLocks noChangeAspect="1"/>
          </p:cNvPicPr>
          <p:nvPr/>
        </p:nvPicPr>
        <p:blipFill rotWithShape="1">
          <a:blip r:embed="rId2"/>
          <a:srcRect l="50065" t="21858" r="8788" b="9128"/>
          <a:stretch/>
        </p:blipFill>
        <p:spPr>
          <a:xfrm>
            <a:off x="6516216" y="1872310"/>
            <a:ext cx="2642174" cy="2492794"/>
          </a:xfrm>
          <a:prstGeom prst="rect">
            <a:avLst/>
          </a:prstGeom>
        </p:spPr>
      </p:pic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II Congresso della Sezione INFN e del Dipartimento di Fisica di Bari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47</a:t>
            </a:fld>
            <a:endParaRPr lang="it-IT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612576" y="44624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ARICH simulation parameters</a:t>
            </a:r>
            <a:endParaRPr lang="en-GB" sz="3200" dirty="0"/>
          </a:p>
        </p:txBody>
      </p:sp>
      <p:pic>
        <p:nvPicPr>
          <p:cNvPr id="6" name="Picture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4946748"/>
            <a:ext cx="1766704" cy="1325912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91981" y="707405"/>
            <a:ext cx="4480019" cy="1857499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600" b="1" dirty="0" smtClean="0">
                <a:solidFill>
                  <a:srgbClr val="FF0000"/>
                </a:solidFill>
              </a:rPr>
              <a:t>AEROGEL</a:t>
            </a:r>
          </a:p>
          <a:p>
            <a:r>
              <a:rPr lang="en-US" sz="1500" dirty="0" smtClean="0"/>
              <a:t>Last generation hydrophobic aerogel from Chiba University with excellent optical properties in the refractive index range 1.03-1.05</a:t>
            </a:r>
          </a:p>
          <a:p>
            <a:r>
              <a:rPr lang="en-US" sz="1500" dirty="0" smtClean="0"/>
              <a:t>Considered only Rayleigh scattering for the moment, forward scattering has smaller impact on angle resolution and will be added later </a:t>
            </a:r>
            <a:endParaRPr lang="en-US" sz="1500" dirty="0"/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52" y="2780927"/>
            <a:ext cx="2704848" cy="21658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4"/>
              <p:cNvSpPr txBox="1"/>
              <p:nvPr/>
            </p:nvSpPr>
            <p:spPr>
              <a:xfrm>
                <a:off x="2890790" y="3357085"/>
                <a:ext cx="1422120" cy="3137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𝐶𝐿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9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0790" y="3357085"/>
                <a:ext cx="1422120" cy="313740"/>
              </a:xfrm>
              <a:prstGeom prst="rect">
                <a:avLst/>
              </a:prstGeom>
              <a:blipFill rotWithShape="1">
                <a:blip r:embed="rId5"/>
                <a:stretch>
                  <a:fillRect l="-3433" r="-429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5"/>
          <p:cNvSpPr txBox="1"/>
          <p:nvPr/>
        </p:nvSpPr>
        <p:spPr>
          <a:xfrm>
            <a:off x="2812086" y="3678123"/>
            <a:ext cx="17951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A=1</a:t>
            </a:r>
          </a:p>
          <a:p>
            <a:r>
              <a:rPr lang="en-US" sz="1600" dirty="0" smtClean="0"/>
              <a:t>C=0.00435 </a:t>
            </a:r>
            <a:r>
              <a:rPr lang="en-US" sz="1600" dirty="0" smtClean="0">
                <a:latin typeface="Symbol" panose="05050102010706020507" pitchFamily="18" charset="2"/>
              </a:rPr>
              <a:t>m</a:t>
            </a:r>
            <a:r>
              <a:rPr lang="en-US" sz="1600" dirty="0" smtClean="0"/>
              <a:t>m</a:t>
            </a:r>
            <a:r>
              <a:rPr lang="en-US" sz="1600" baseline="30000" dirty="0" smtClean="0"/>
              <a:t>4</a:t>
            </a:r>
            <a:r>
              <a:rPr lang="en-US" sz="1600" dirty="0" smtClean="0"/>
              <a:t>/cm</a:t>
            </a:r>
          </a:p>
          <a:p>
            <a:r>
              <a:rPr lang="en-US" sz="1600" dirty="0" smtClean="0"/>
              <a:t>L= 2 cm</a:t>
            </a:r>
            <a:endParaRPr lang="en-GB" sz="1600" dirty="0"/>
          </a:p>
        </p:txBody>
      </p:sp>
      <p:sp>
        <p:nvSpPr>
          <p:cNvPr id="11" name="TextBox 6"/>
          <p:cNvSpPr txBox="1"/>
          <p:nvPr/>
        </p:nvSpPr>
        <p:spPr>
          <a:xfrm>
            <a:off x="2699792" y="3016188"/>
            <a:ext cx="1946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Rayleigh scattering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107504" y="6381328"/>
            <a:ext cx="14455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Giacomo</a:t>
            </a:r>
            <a:r>
              <a:rPr lang="en-US" sz="1600" dirty="0" smtClean="0"/>
              <a:t> Volpe</a:t>
            </a:r>
            <a:endParaRPr lang="en-US" sz="1600" dirty="0"/>
          </a:p>
        </p:txBody>
      </p:sp>
      <p:pic>
        <p:nvPicPr>
          <p:cNvPr id="13" name="Google Shape;70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32041" y="4365104"/>
            <a:ext cx="3240360" cy="237626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4716016" y="692696"/>
            <a:ext cx="2737413" cy="185126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 smtClean="0">
                <a:solidFill>
                  <a:srgbClr val="FF0000"/>
                </a:solidFill>
              </a:rPr>
              <a:t>PHOTO-DETECTOR</a:t>
            </a:r>
          </a:p>
          <a:p>
            <a:r>
              <a:rPr lang="en-US" sz="1500" dirty="0" err="1" smtClean="0"/>
              <a:t>SiPM</a:t>
            </a:r>
            <a:r>
              <a:rPr lang="en-US" sz="1500" dirty="0" smtClean="0"/>
              <a:t> HPK 13360 3050CS, 3.x3 mm</a:t>
            </a:r>
            <a:r>
              <a:rPr lang="en-US" sz="1500" baseline="30000" dirty="0" smtClean="0"/>
              <a:t>2</a:t>
            </a:r>
            <a:r>
              <a:rPr lang="en-US" sz="1500" dirty="0" smtClean="0"/>
              <a:t> pixel</a:t>
            </a:r>
          </a:p>
          <a:p>
            <a:r>
              <a:rPr lang="en-US" sz="1500" dirty="0" smtClean="0"/>
              <a:t>Dark count rate ~ 50 kHz/mm</a:t>
            </a:r>
            <a:r>
              <a:rPr lang="en-US" sz="1500" baseline="30000" dirty="0" smtClean="0"/>
              <a:t>2</a:t>
            </a:r>
          </a:p>
          <a:p>
            <a:r>
              <a:rPr lang="en-US" sz="1500" dirty="0" smtClean="0"/>
              <a:t>Assumed 50 </a:t>
            </a:r>
            <a:r>
              <a:rPr lang="en-US" sz="1500" dirty="0" err="1" smtClean="0"/>
              <a:t>ps</a:t>
            </a:r>
            <a:r>
              <a:rPr lang="en-US" sz="1500" dirty="0" smtClean="0"/>
              <a:t> time resolution</a:t>
            </a:r>
            <a:endParaRPr lang="en-GB" sz="1500" dirty="0"/>
          </a:p>
        </p:txBody>
      </p:sp>
      <p:grpSp>
        <p:nvGrpSpPr>
          <p:cNvPr id="16" name="Gruppo 15"/>
          <p:cNvGrpSpPr/>
          <p:nvPr/>
        </p:nvGrpSpPr>
        <p:grpSpPr>
          <a:xfrm>
            <a:off x="7956376" y="116632"/>
            <a:ext cx="1008112" cy="1395154"/>
            <a:chOff x="6372199" y="3284984"/>
            <a:chExt cx="1270002" cy="1823591"/>
          </a:xfrm>
        </p:grpSpPr>
        <p:pic>
          <p:nvPicPr>
            <p:cNvPr id="17" name="Image" descr="Imag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72200" y="3284984"/>
              <a:ext cx="1270001" cy="182359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8" name="Rettangolo 17"/>
            <p:cNvSpPr/>
            <p:nvPr/>
          </p:nvSpPr>
          <p:spPr>
            <a:xfrm>
              <a:off x="6372199" y="4581128"/>
              <a:ext cx="1270001" cy="52298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</a:rPr>
                <a:t>ALICE 3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043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II Congresso della Sezione INFN e del Dipartimento di Fisica di Bari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48</a:t>
            </a:fld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8520048" cy="5551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094" y="188640"/>
            <a:ext cx="5632218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Synergies between a U.S.-based Electron-Ion Collider and the European  research in Particle Physic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671" y="188640"/>
            <a:ext cx="1030817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893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6218507F-CF3F-694E-9275-512B13B9E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778" y="-70892"/>
            <a:ext cx="8920726" cy="763588"/>
          </a:xfrm>
        </p:spPr>
        <p:txBody>
          <a:bodyPr>
            <a:norm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halkduster" panose="03050602040202020205" pitchFamily="66" charset="77"/>
              </a:rPr>
              <a:t>Proton targets @ Muon Collider (</a:t>
            </a:r>
            <a:r>
              <a:rPr lang="en-GB" sz="2400" dirty="0" err="1">
                <a:solidFill>
                  <a:srgbClr val="002060"/>
                </a:solidFill>
                <a:latin typeface="Chalkduster" panose="03050602040202020205" pitchFamily="66" charset="77"/>
              </a:rPr>
              <a:t>E.Radicioni</a:t>
            </a:r>
            <a:r>
              <a:rPr lang="en-GB" sz="2400" dirty="0">
                <a:solidFill>
                  <a:srgbClr val="002060"/>
                </a:solidFill>
                <a:latin typeface="Chalkduster" panose="03050602040202020205" pitchFamily="66" charset="77"/>
              </a:rPr>
              <a:t>, </a:t>
            </a:r>
            <a:r>
              <a:rPr lang="en-GB" sz="2400" dirty="0" err="1">
                <a:solidFill>
                  <a:srgbClr val="002060"/>
                </a:solidFill>
                <a:latin typeface="Chalkduster" panose="03050602040202020205" pitchFamily="66" charset="77"/>
              </a:rPr>
              <a:t>M.G.Catanesi</a:t>
            </a:r>
            <a:r>
              <a:rPr lang="en-GB" sz="2400" dirty="0">
                <a:solidFill>
                  <a:srgbClr val="002060"/>
                </a:solidFill>
                <a:latin typeface="Chalkduster" panose="03050602040202020205" pitchFamily="66" charset="77"/>
              </a:rPr>
              <a:t>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92DDF852-98C9-AF4D-AFF1-00DA4D6AB0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3390" y="723754"/>
            <a:ext cx="4994502" cy="2429896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GB" dirty="0">
                <a:solidFill>
                  <a:srgbClr val="002060"/>
                </a:solidFill>
              </a:rPr>
              <a:t>In </a:t>
            </a:r>
            <a:r>
              <a:rPr lang="en-GB" dirty="0" err="1">
                <a:solidFill>
                  <a:srgbClr val="002060"/>
                </a:solidFill>
              </a:rPr>
              <a:t>continuita</a:t>
            </a:r>
            <a:r>
              <a:rPr lang="en-GB" dirty="0">
                <a:solidFill>
                  <a:srgbClr val="002060"/>
                </a:solidFill>
              </a:rPr>
              <a:t>’ con </a:t>
            </a:r>
            <a:r>
              <a:rPr lang="en-GB" dirty="0" err="1">
                <a:solidFill>
                  <a:srgbClr val="002060"/>
                </a:solidFill>
              </a:rPr>
              <a:t>gli</a:t>
            </a:r>
            <a:r>
              <a:rPr lang="en-GB" dirty="0">
                <a:solidFill>
                  <a:srgbClr val="002060"/>
                </a:solidFill>
              </a:rPr>
              <a:t> </a:t>
            </a:r>
            <a:r>
              <a:rPr lang="en-GB" dirty="0" err="1">
                <a:solidFill>
                  <a:srgbClr val="002060"/>
                </a:solidFill>
              </a:rPr>
              <a:t>studi</a:t>
            </a:r>
            <a:r>
              <a:rPr lang="en-GB" dirty="0">
                <a:solidFill>
                  <a:srgbClr val="002060"/>
                </a:solidFill>
              </a:rPr>
              <a:t> </a:t>
            </a:r>
            <a:r>
              <a:rPr lang="en-GB" dirty="0" err="1">
                <a:solidFill>
                  <a:srgbClr val="002060"/>
                </a:solidFill>
              </a:rPr>
              <a:t>effettuati</a:t>
            </a:r>
            <a:r>
              <a:rPr lang="en-GB" dirty="0">
                <a:solidFill>
                  <a:srgbClr val="002060"/>
                </a:solidFill>
              </a:rPr>
              <a:t> per MAP </a:t>
            </a:r>
            <a:r>
              <a:rPr lang="en-GB" dirty="0" err="1">
                <a:solidFill>
                  <a:srgbClr val="002060"/>
                </a:solidFill>
              </a:rPr>
              <a:t>nell’ambito</a:t>
            </a:r>
            <a:r>
              <a:rPr lang="en-GB" dirty="0">
                <a:solidFill>
                  <a:srgbClr val="002060"/>
                </a:solidFill>
              </a:rPr>
              <a:t> </a:t>
            </a:r>
            <a:r>
              <a:rPr lang="en-GB" dirty="0" err="1">
                <a:solidFill>
                  <a:srgbClr val="002060"/>
                </a:solidFill>
              </a:rPr>
              <a:t>dell’esperimento</a:t>
            </a:r>
            <a:r>
              <a:rPr lang="en-GB" dirty="0">
                <a:solidFill>
                  <a:srgbClr val="002060"/>
                </a:solidFill>
              </a:rPr>
              <a:t> HARP , </a:t>
            </a:r>
            <a:r>
              <a:rPr lang="en-GB" dirty="0" err="1">
                <a:solidFill>
                  <a:srgbClr val="002060"/>
                </a:solidFill>
              </a:rPr>
              <a:t>siamo</a:t>
            </a:r>
            <a:r>
              <a:rPr lang="en-GB" dirty="0">
                <a:solidFill>
                  <a:srgbClr val="002060"/>
                </a:solidFill>
              </a:rPr>
              <a:t> </a:t>
            </a:r>
            <a:r>
              <a:rPr lang="en-GB" dirty="0" err="1">
                <a:solidFill>
                  <a:srgbClr val="002060"/>
                </a:solidFill>
              </a:rPr>
              <a:t>interessati</a:t>
            </a:r>
            <a:r>
              <a:rPr lang="en-GB" dirty="0">
                <a:solidFill>
                  <a:srgbClr val="002060"/>
                </a:solidFill>
              </a:rPr>
              <a:t> </a:t>
            </a:r>
            <a:r>
              <a:rPr lang="en-GB" dirty="0" err="1">
                <a:solidFill>
                  <a:srgbClr val="002060"/>
                </a:solidFill>
              </a:rPr>
              <a:t>nel</a:t>
            </a:r>
            <a:r>
              <a:rPr lang="en-GB" dirty="0">
                <a:solidFill>
                  <a:srgbClr val="002060"/>
                </a:solidFill>
              </a:rPr>
              <a:t> ….</a:t>
            </a:r>
          </a:p>
          <a:p>
            <a:pPr lvl="1"/>
            <a:endParaRPr lang="en-GB" dirty="0">
              <a:solidFill>
                <a:srgbClr val="002060"/>
              </a:solidFill>
            </a:endParaRPr>
          </a:p>
          <a:p>
            <a:pPr lvl="1"/>
            <a:r>
              <a:rPr lang="en-GB" dirty="0">
                <a:solidFill>
                  <a:srgbClr val="002060"/>
                </a:solidFill>
              </a:rPr>
              <a:t>Design study and optimisation (materials, energy, phase space, </a:t>
            </a:r>
            <a:r>
              <a:rPr lang="en-GB" dirty="0">
                <a:solidFill>
                  <a:srgbClr val="002060"/>
                </a:solidFill>
                <a:latin typeface="Symbol" pitchFamily="2" charset="2"/>
              </a:rPr>
              <a:t>p</a:t>
            </a:r>
            <a:r>
              <a:rPr lang="en-GB" dirty="0">
                <a:solidFill>
                  <a:srgbClr val="002060"/>
                </a:solidFill>
              </a:rPr>
              <a:t> cross-sections) of the Neutrino Factory/Muon Collider target zone (WP4 )</a:t>
            </a:r>
          </a:p>
          <a:p>
            <a:pPr lvl="1"/>
            <a:r>
              <a:rPr lang="en-GB" dirty="0">
                <a:solidFill>
                  <a:srgbClr val="002060"/>
                </a:solidFill>
              </a:rPr>
              <a:t>Long Term possible activities</a:t>
            </a:r>
          </a:p>
          <a:p>
            <a:pPr lvl="2"/>
            <a:r>
              <a:rPr lang="en-GB" dirty="0">
                <a:solidFill>
                  <a:srgbClr val="002060"/>
                </a:solidFill>
              </a:rPr>
              <a:t>Test facility at CERN (development of beam monitor detectors)</a:t>
            </a:r>
          </a:p>
          <a:p>
            <a:pPr lvl="2"/>
            <a:r>
              <a:rPr lang="en-GB" dirty="0">
                <a:solidFill>
                  <a:srgbClr val="002060"/>
                </a:solidFill>
              </a:rPr>
              <a:t>Additional high precision Hadron  production measurements if needed</a:t>
            </a:r>
          </a:p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73ACBCD-CD13-824E-8875-715133A73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6994" y="2566887"/>
            <a:ext cx="3721510" cy="36528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600D14A-5776-6E48-8ABA-E26EE1F614BE}"/>
              </a:ext>
            </a:extLst>
          </p:cNvPr>
          <p:cNvSpPr txBox="1"/>
          <p:nvPr/>
        </p:nvSpPr>
        <p:spPr>
          <a:xfrm>
            <a:off x="2699792" y="6300028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Target and Energy optimisation with HARP data used in MAP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44B16B9-9420-394E-8CA1-15EDFDECE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06" y="654835"/>
            <a:ext cx="3180497" cy="2924822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29A3B75-FC25-604F-9AB3-138948EF02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3417" y="3537767"/>
            <a:ext cx="3000671" cy="2665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87A3C29-B939-DC4F-9FC6-5BCEF5D761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12993"/>
            <a:ext cx="2351315" cy="287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47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II Congresso della Sezione INFN e del Dipartimento di Fisica di Bari</a:t>
            </a: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5</a:t>
            </a:fld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107504" y="44624"/>
            <a:ext cx="8939529" cy="523220"/>
          </a:xfrm>
          <a:prstGeom prst="rect">
            <a:avLst/>
          </a:prstGeom>
          <a:gradFill>
            <a:gsLst>
              <a:gs pos="0">
                <a:schemeClr val="bg1">
                  <a:alpha val="19000"/>
                </a:schemeClr>
              </a:gs>
              <a:gs pos="47000">
                <a:schemeClr val="accent5">
                  <a:lumMod val="20000"/>
                  <a:lumOff val="80000"/>
                  <a:alpha val="71000"/>
                </a:schemeClr>
              </a:gs>
            </a:gsLst>
            <a:lin ang="5400000" scaled="0"/>
          </a:gra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chemeClr val="tx2">
                    <a:lumMod val="50000"/>
                  </a:schemeClr>
                </a:solidFill>
              </a:rPr>
              <a:t>Detector R&amp;D roadmap:  focus on INFN Bari</a:t>
            </a:r>
            <a:endParaRPr lang="en-US" sz="2800" i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328042"/>
            <a:ext cx="6336704" cy="1884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uppo 5"/>
          <p:cNvGrpSpPr/>
          <p:nvPr/>
        </p:nvGrpSpPr>
        <p:grpSpPr>
          <a:xfrm>
            <a:off x="8028384" y="-27383"/>
            <a:ext cx="1406622" cy="2514086"/>
            <a:chOff x="8028384" y="-27383"/>
            <a:chExt cx="1406622" cy="2514086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8384" y="116632"/>
              <a:ext cx="1406622" cy="1656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Rettangolo 7"/>
            <p:cNvSpPr/>
            <p:nvPr/>
          </p:nvSpPr>
          <p:spPr>
            <a:xfrm rot="16200000">
              <a:off x="7773934" y="1091160"/>
              <a:ext cx="251408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rgbClr val="002060"/>
                  </a:solidFill>
                </a:rPr>
                <a:t>https://</a:t>
              </a:r>
              <a:r>
                <a:rPr lang="en-US" sz="1200" dirty="0" smtClean="0">
                  <a:solidFill>
                    <a:srgbClr val="002060"/>
                  </a:solidFill>
                </a:rPr>
                <a:t>cds.cern.ch/record/2784893</a:t>
              </a:r>
              <a:endParaRPr lang="en-US" sz="1200" dirty="0">
                <a:solidFill>
                  <a:srgbClr val="002060"/>
                </a:solidFill>
              </a:endParaRP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98" y="3429000"/>
            <a:ext cx="6542550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ttangolo 8"/>
          <p:cNvSpPr/>
          <p:nvPr/>
        </p:nvSpPr>
        <p:spPr>
          <a:xfrm>
            <a:off x="251520" y="2420888"/>
            <a:ext cx="1728192" cy="78483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</a:rPr>
              <a:t>Large Accelerator Based </a:t>
            </a:r>
            <a:r>
              <a:rPr lang="en-US" sz="1500" dirty="0" smtClean="0">
                <a:solidFill>
                  <a:schemeClr val="bg1"/>
                </a:solidFill>
              </a:rPr>
              <a:t>Facility/Experiment </a:t>
            </a:r>
          </a:p>
        </p:txBody>
      </p:sp>
      <p:sp>
        <p:nvSpPr>
          <p:cNvPr id="10" name="Rettangolo 9"/>
          <p:cNvSpPr/>
          <p:nvPr/>
        </p:nvSpPr>
        <p:spPr>
          <a:xfrm>
            <a:off x="107504" y="620688"/>
            <a:ext cx="448090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500" dirty="0" smtClean="0">
                <a:solidFill>
                  <a:schemeClr val="tx2">
                    <a:lumMod val="50000"/>
                  </a:schemeClr>
                </a:solidFill>
              </a:rPr>
              <a:t>An indication of the earliest feasible start dates is given</a:t>
            </a:r>
            <a:endParaRPr lang="en-US" sz="15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6948264" y="4797152"/>
            <a:ext cx="1728192" cy="1246495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</a:rPr>
              <a:t>Smaller Accelerator and Non-Accelerator Based </a:t>
            </a:r>
            <a:r>
              <a:rPr lang="en-US" sz="1500" dirty="0" smtClean="0">
                <a:solidFill>
                  <a:schemeClr val="bg1"/>
                </a:solidFill>
              </a:rPr>
              <a:t>Experiments (not exhaustive)</a:t>
            </a:r>
          </a:p>
        </p:txBody>
      </p:sp>
      <p:cxnSp>
        <p:nvCxnSpPr>
          <p:cNvPr id="12" name="Connettore 1 11"/>
          <p:cNvCxnSpPr/>
          <p:nvPr/>
        </p:nvCxnSpPr>
        <p:spPr>
          <a:xfrm flipV="1">
            <a:off x="4067944" y="1484784"/>
            <a:ext cx="216024" cy="3600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1 17"/>
          <p:cNvCxnSpPr/>
          <p:nvPr/>
        </p:nvCxnSpPr>
        <p:spPr>
          <a:xfrm flipV="1">
            <a:off x="3995936" y="2348882"/>
            <a:ext cx="216024" cy="3600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1 18"/>
          <p:cNvCxnSpPr/>
          <p:nvPr/>
        </p:nvCxnSpPr>
        <p:spPr>
          <a:xfrm flipV="1">
            <a:off x="4220344" y="2348880"/>
            <a:ext cx="216024" cy="3600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19"/>
          <p:cNvCxnSpPr/>
          <p:nvPr/>
        </p:nvCxnSpPr>
        <p:spPr>
          <a:xfrm flipV="1">
            <a:off x="4427984" y="2420890"/>
            <a:ext cx="216024" cy="3600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1 20"/>
          <p:cNvCxnSpPr/>
          <p:nvPr/>
        </p:nvCxnSpPr>
        <p:spPr>
          <a:xfrm flipV="1">
            <a:off x="8316416" y="2132856"/>
            <a:ext cx="360040" cy="5760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1 22"/>
          <p:cNvCxnSpPr/>
          <p:nvPr/>
        </p:nvCxnSpPr>
        <p:spPr>
          <a:xfrm flipV="1">
            <a:off x="6732240" y="2420890"/>
            <a:ext cx="216024" cy="3600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1 23"/>
          <p:cNvCxnSpPr/>
          <p:nvPr/>
        </p:nvCxnSpPr>
        <p:spPr>
          <a:xfrm flipV="1">
            <a:off x="467544" y="4509120"/>
            <a:ext cx="648072" cy="10801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1 25"/>
          <p:cNvCxnSpPr/>
          <p:nvPr/>
        </p:nvCxnSpPr>
        <p:spPr>
          <a:xfrm flipV="1">
            <a:off x="2411760" y="4797152"/>
            <a:ext cx="504056" cy="8640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V="1">
            <a:off x="4067944" y="4797152"/>
            <a:ext cx="504056" cy="8640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/>
          <p:cNvCxnSpPr/>
          <p:nvPr/>
        </p:nvCxnSpPr>
        <p:spPr>
          <a:xfrm flipV="1">
            <a:off x="2051720" y="4581128"/>
            <a:ext cx="648072" cy="108011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1 30"/>
          <p:cNvCxnSpPr/>
          <p:nvPr/>
        </p:nvCxnSpPr>
        <p:spPr>
          <a:xfrm flipV="1">
            <a:off x="3851920" y="4509120"/>
            <a:ext cx="648072" cy="108011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1 24"/>
          <p:cNvCxnSpPr/>
          <p:nvPr/>
        </p:nvCxnSpPr>
        <p:spPr>
          <a:xfrm flipV="1">
            <a:off x="7884368" y="2348880"/>
            <a:ext cx="216024" cy="360038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V="1">
            <a:off x="8100392" y="2348880"/>
            <a:ext cx="216024" cy="360038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757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II Congresso della Sezione INFN e del Dipartimento di Fisica di Bari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6</a:t>
            </a:fld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107504" y="44624"/>
            <a:ext cx="8939529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chemeClr val="tx2">
                    <a:lumMod val="50000"/>
                  </a:schemeClr>
                </a:solidFill>
              </a:rPr>
              <a:t>R&amp;D @ INFN Bari on Gaseous detectors</a:t>
            </a:r>
            <a:endParaRPr lang="en-US" sz="2800" i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245513"/>
            <a:ext cx="9180512" cy="189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809" y="4111588"/>
            <a:ext cx="1256263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5517232"/>
            <a:ext cx="1872208" cy="639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uppo 1"/>
          <p:cNvGrpSpPr/>
          <p:nvPr/>
        </p:nvGrpSpPr>
        <p:grpSpPr>
          <a:xfrm>
            <a:off x="1488406" y="4077072"/>
            <a:ext cx="1931466" cy="1224136"/>
            <a:chOff x="1979712" y="3789040"/>
            <a:chExt cx="1715442" cy="1080120"/>
          </a:xfrm>
        </p:grpSpPr>
        <p:sp>
          <p:nvSpPr>
            <p:cNvPr id="8" name="object 10">
              <a:extLst>
                <a:ext uri="{FF2B5EF4-FFF2-40B4-BE49-F238E27FC236}">
                  <a16:creationId xmlns:a16="http://schemas.microsoft.com/office/drawing/2014/main" xmlns="" id="{965A73EE-54BC-B04C-A65C-6D6451309B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9712" y="3789040"/>
              <a:ext cx="1100138" cy="792088"/>
            </a:xfrm>
            <a:prstGeom prst="rect">
              <a:avLst/>
            </a:prstGeom>
            <a:blipFill dpi="0" rotWithShape="1">
              <a:blip r:embed="rId5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lr>
                  <a:srgbClr val="6699FF"/>
                </a:buClr>
                <a:buSzPct val="80000"/>
                <a:buFont typeface="Wingdings" pitchFamily="2" charset="2"/>
                <a:buChar char="Ø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6699FF"/>
                </a:buClr>
                <a:buFont typeface="Wingdings" pitchFamily="2" charset="2"/>
                <a:buChar char="§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bg1"/>
                </a:buClr>
                <a:buChar char="•"/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bg1"/>
                </a:buClr>
                <a:buChar char="•"/>
                <a:defRPr sz="16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•"/>
                <a:defRPr sz="16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•"/>
                <a:defRPr sz="16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•"/>
                <a:defRPr sz="16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•"/>
                <a:defRPr sz="16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it-IT" altLang="it-IT" sz="1600"/>
            </a:p>
          </p:txBody>
        </p:sp>
        <p:sp>
          <p:nvSpPr>
            <p:cNvPr id="9" name="object 11">
              <a:extLst>
                <a:ext uri="{FF2B5EF4-FFF2-40B4-BE49-F238E27FC236}">
                  <a16:creationId xmlns:a16="http://schemas.microsoft.com/office/drawing/2014/main" xmlns="" id="{4478FC9D-5CC1-DE4B-87DA-487A528D48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9792" y="4149080"/>
              <a:ext cx="995362" cy="720080"/>
            </a:xfrm>
            <a:prstGeom prst="rect">
              <a:avLst/>
            </a:prstGeom>
            <a:blipFill dpi="0" rotWithShape="1">
              <a:blip r:embed="rId6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lr>
                  <a:srgbClr val="6699FF"/>
                </a:buClr>
                <a:buSzPct val="80000"/>
                <a:buFont typeface="Wingdings" pitchFamily="2" charset="2"/>
                <a:buChar char="Ø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6699FF"/>
                </a:buClr>
                <a:buFont typeface="Wingdings" pitchFamily="2" charset="2"/>
                <a:buChar char="§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bg1"/>
                </a:buClr>
                <a:buChar char="•"/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bg1"/>
                </a:buClr>
                <a:buChar char="•"/>
                <a:defRPr sz="16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•"/>
                <a:defRPr sz="16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•"/>
                <a:defRPr sz="16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•"/>
                <a:defRPr sz="16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•"/>
                <a:defRPr sz="16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it-IT" altLang="it-IT" sz="1600"/>
            </a:p>
          </p:txBody>
        </p:sp>
      </p:grpSp>
      <p:pic>
        <p:nvPicPr>
          <p:cNvPr id="5" name="Picture 2" descr="Hyper-Kamiokande - Photos | Faceboo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005064"/>
            <a:ext cx="1368152" cy="1309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/>
          <p:cNvSpPr txBox="1"/>
          <p:nvPr/>
        </p:nvSpPr>
        <p:spPr>
          <a:xfrm>
            <a:off x="827584" y="3573016"/>
            <a:ext cx="1081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2060"/>
                </a:solidFill>
              </a:rPr>
              <a:t>focus on: </a:t>
            </a:r>
            <a:endParaRPr lang="en-US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8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>
            <a:off x="6202054" y="4195548"/>
            <a:ext cx="2906450" cy="2246769"/>
          </a:xfrm>
          <a:prstGeom prst="rect">
            <a:avLst/>
          </a:prstGeom>
          <a:ln w="127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en-US" sz="1400" dirty="0" smtClean="0">
                <a:solidFill>
                  <a:srgbClr val="FF0000"/>
                </a:solidFill>
              </a:rPr>
              <a:t>Ultra – light cylindrical DC</a:t>
            </a:r>
            <a:r>
              <a:rPr lang="en-US" sz="1400" dirty="0" smtClean="0">
                <a:solidFill>
                  <a:srgbClr val="002060"/>
                </a:solidFill>
              </a:rPr>
              <a:t>:</a:t>
            </a:r>
          </a:p>
          <a:p>
            <a:pPr algn="r"/>
            <a:r>
              <a:rPr lang="en-US" sz="1400" dirty="0" smtClean="0">
                <a:solidFill>
                  <a:srgbClr val="002060"/>
                </a:solidFill>
              </a:rPr>
              <a:t>4 </a:t>
            </a:r>
            <a:r>
              <a:rPr lang="en-US" sz="1400" dirty="0">
                <a:solidFill>
                  <a:srgbClr val="002060"/>
                </a:solidFill>
              </a:rPr>
              <a:t>m long, r = 35-200 cm,</a:t>
            </a:r>
          </a:p>
          <a:p>
            <a:pPr algn="r"/>
            <a:r>
              <a:rPr lang="en-US" sz="1400" dirty="0">
                <a:solidFill>
                  <a:srgbClr val="002060"/>
                </a:solidFill>
              </a:rPr>
              <a:t>112 layers, </a:t>
            </a:r>
            <a:r>
              <a:rPr lang="en-US" sz="1400" dirty="0">
                <a:solidFill>
                  <a:srgbClr val="FF0000"/>
                </a:solidFill>
              </a:rPr>
              <a:t>343968 wires </a:t>
            </a:r>
            <a:r>
              <a:rPr lang="en-US" sz="1400" dirty="0">
                <a:solidFill>
                  <a:srgbClr val="002060"/>
                </a:solidFill>
              </a:rPr>
              <a:t>in </a:t>
            </a:r>
            <a:r>
              <a:rPr lang="en-US" sz="1400" dirty="0" smtClean="0">
                <a:solidFill>
                  <a:srgbClr val="002060"/>
                </a:solidFill>
              </a:rPr>
              <a:t>total</a:t>
            </a:r>
          </a:p>
          <a:p>
            <a:pPr algn="r"/>
            <a:r>
              <a:rPr lang="en-US" sz="1400" dirty="0" smtClean="0">
                <a:solidFill>
                  <a:srgbClr val="002060"/>
                </a:solidFill>
              </a:rPr>
              <a:t>90</a:t>
            </a:r>
            <a:r>
              <a:rPr lang="en-US" sz="1400" dirty="0">
                <a:solidFill>
                  <a:srgbClr val="002060"/>
                </a:solidFill>
              </a:rPr>
              <a:t>% He – 10% </a:t>
            </a:r>
            <a:r>
              <a:rPr lang="en-US" sz="1400" dirty="0" smtClean="0">
                <a:solidFill>
                  <a:srgbClr val="002060"/>
                </a:solidFill>
              </a:rPr>
              <a:t>i-C4H10 </a:t>
            </a:r>
            <a:r>
              <a:rPr lang="en-US" sz="1400" dirty="0">
                <a:solidFill>
                  <a:srgbClr val="002060"/>
                </a:solidFill>
              </a:rPr>
              <a:t>gas </a:t>
            </a:r>
            <a:r>
              <a:rPr lang="en-US" sz="1400" dirty="0" smtClean="0">
                <a:solidFill>
                  <a:srgbClr val="002060"/>
                </a:solidFill>
              </a:rPr>
              <a:t>mix</a:t>
            </a:r>
          </a:p>
          <a:p>
            <a:pPr algn="r"/>
            <a:r>
              <a:rPr lang="en-US" sz="1400" dirty="0" err="1" smtClean="0">
                <a:solidFill>
                  <a:srgbClr val="002060"/>
                </a:solidFill>
                <a:latin typeface="Symbol" pitchFamily="18" charset="2"/>
              </a:rPr>
              <a:t>e</a:t>
            </a:r>
            <a:r>
              <a:rPr lang="en-US" sz="1400" baseline="-25000" dirty="0" err="1" smtClean="0">
                <a:solidFill>
                  <a:srgbClr val="002060"/>
                </a:solidFill>
              </a:rPr>
              <a:t>trk</a:t>
            </a:r>
            <a:r>
              <a:rPr lang="en-US" sz="1400" dirty="0" smtClean="0">
                <a:solidFill>
                  <a:srgbClr val="002060"/>
                </a:solidFill>
              </a:rPr>
              <a:t>  ~ 1 @ </a:t>
            </a:r>
            <a:r>
              <a:rPr lang="en-US" sz="1400" dirty="0" smtClean="0">
                <a:solidFill>
                  <a:srgbClr val="002060"/>
                </a:solidFill>
                <a:latin typeface="Symbol" pitchFamily="18" charset="2"/>
              </a:rPr>
              <a:t>q</a:t>
            </a:r>
            <a:r>
              <a:rPr lang="en-US" sz="1400" dirty="0" smtClean="0">
                <a:solidFill>
                  <a:srgbClr val="002060"/>
                </a:solidFill>
              </a:rPr>
              <a:t> &gt; 260 </a:t>
            </a:r>
            <a:r>
              <a:rPr lang="en-US" sz="1400" dirty="0" err="1" smtClean="0">
                <a:solidFill>
                  <a:srgbClr val="002060"/>
                </a:solidFill>
              </a:rPr>
              <a:t>mrad</a:t>
            </a:r>
            <a:r>
              <a:rPr lang="en-US" sz="1400" dirty="0" smtClean="0">
                <a:solidFill>
                  <a:srgbClr val="002060"/>
                </a:solidFill>
              </a:rPr>
              <a:t> </a:t>
            </a:r>
          </a:p>
          <a:p>
            <a:pPr algn="r"/>
            <a:endParaRPr lang="en-US" sz="1400" dirty="0">
              <a:solidFill>
                <a:srgbClr val="002060"/>
              </a:solidFill>
            </a:endParaRPr>
          </a:p>
          <a:p>
            <a:pPr algn="r"/>
            <a:r>
              <a:rPr lang="en-US" sz="1400" dirty="0">
                <a:solidFill>
                  <a:srgbClr val="002060"/>
                </a:solidFill>
              </a:rPr>
              <a:t>New concept of construction </a:t>
            </a:r>
            <a:r>
              <a:rPr lang="en-US" sz="1400" dirty="0" smtClean="0">
                <a:solidFill>
                  <a:srgbClr val="002060"/>
                </a:solidFill>
              </a:rPr>
              <a:t>material reduced to </a:t>
            </a:r>
            <a:r>
              <a:rPr lang="en-US" sz="1400" dirty="0">
                <a:solidFill>
                  <a:srgbClr val="002060"/>
                </a:solidFill>
              </a:rPr>
              <a:t>≈ 10</a:t>
            </a:r>
            <a:r>
              <a:rPr lang="en-US" sz="1400" baseline="30000" dirty="0">
                <a:solidFill>
                  <a:srgbClr val="002060"/>
                </a:solidFill>
              </a:rPr>
              <a:t>-3</a:t>
            </a:r>
            <a:r>
              <a:rPr lang="en-US" sz="1400" dirty="0">
                <a:solidFill>
                  <a:srgbClr val="002060"/>
                </a:solidFill>
              </a:rPr>
              <a:t> X0 </a:t>
            </a:r>
            <a:r>
              <a:rPr lang="en-US" sz="1400" dirty="0" smtClean="0">
                <a:solidFill>
                  <a:srgbClr val="002060"/>
                </a:solidFill>
              </a:rPr>
              <a:t>(barrel)</a:t>
            </a:r>
          </a:p>
          <a:p>
            <a:pPr algn="r"/>
            <a:r>
              <a:rPr lang="en-US" sz="1400" dirty="0" smtClean="0">
                <a:solidFill>
                  <a:srgbClr val="002060"/>
                </a:solidFill>
              </a:rPr>
              <a:t>and </a:t>
            </a:r>
            <a:r>
              <a:rPr lang="en-US" sz="1400" dirty="0">
                <a:solidFill>
                  <a:srgbClr val="002060"/>
                </a:solidFill>
              </a:rPr>
              <a:t>to a few x 10</a:t>
            </a:r>
            <a:r>
              <a:rPr lang="en-US" sz="1400" baseline="30000" dirty="0">
                <a:solidFill>
                  <a:srgbClr val="002060"/>
                </a:solidFill>
              </a:rPr>
              <a:t>-2</a:t>
            </a:r>
            <a:r>
              <a:rPr lang="en-US" sz="1400" dirty="0">
                <a:solidFill>
                  <a:srgbClr val="002060"/>
                </a:solidFill>
              </a:rPr>
              <a:t> X0 </a:t>
            </a:r>
            <a:r>
              <a:rPr lang="en-US" sz="1400" dirty="0" smtClean="0">
                <a:solidFill>
                  <a:srgbClr val="002060"/>
                </a:solidFill>
              </a:rPr>
              <a:t>(end-cap)</a:t>
            </a:r>
            <a:endParaRPr lang="en-US" sz="1400" dirty="0">
              <a:solidFill>
                <a:srgbClr val="002060"/>
              </a:solidFill>
            </a:endParaRPr>
          </a:p>
          <a:p>
            <a:pPr algn="r"/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23" name="object 3">
            <a:extLst>
              <a:ext uri="{FF2B5EF4-FFF2-40B4-BE49-F238E27FC236}">
                <a16:creationId xmlns="" xmlns:a16="http://schemas.microsoft.com/office/drawing/2014/main" id="{2865FCB0-751E-C147-95C4-55D0E22A9C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171" y="3645024"/>
            <a:ext cx="2660061" cy="2043226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lr>
                <a:srgbClr val="6699FF"/>
              </a:buClr>
              <a:buSzPct val="80000"/>
              <a:buFont typeface="Wingdings" pitchFamily="2" charset="2"/>
              <a:buChar char="Ø"/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6699FF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it-IT" altLang="it-IT" sz="1600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nicola.defilippis@ba.infn.it</a:t>
            </a: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7</a:t>
            </a:fld>
            <a:endParaRPr lang="it-IT"/>
          </a:p>
        </p:txBody>
      </p:sp>
      <p:sp>
        <p:nvSpPr>
          <p:cNvPr id="14" name="CasellaDiTesto 13"/>
          <p:cNvSpPr txBox="1"/>
          <p:nvPr/>
        </p:nvSpPr>
        <p:spPr>
          <a:xfrm>
            <a:off x="107504" y="44624"/>
            <a:ext cx="8939529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chemeClr val="tx2">
                    <a:lumMod val="50000"/>
                  </a:schemeClr>
                </a:solidFill>
              </a:rPr>
              <a:t>R&amp;D @ INFN Bari on Gaseous detectors</a:t>
            </a:r>
            <a:endParaRPr lang="en-US" sz="2800" i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xmlns="" id="{2EFA3294-1BE5-764A-A6E8-CCF471EFA83B}"/>
              </a:ext>
            </a:extLst>
          </p:cNvPr>
          <p:cNvSpPr txBox="1">
            <a:spLocks noChangeArrowheads="1"/>
          </p:cNvSpPr>
          <p:nvPr/>
        </p:nvSpPr>
        <p:spPr>
          <a:xfrm>
            <a:off x="179512" y="620688"/>
            <a:ext cx="8820150" cy="72231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it-IT" sz="2000" dirty="0" smtClean="0">
                <a:solidFill>
                  <a:srgbClr val="FF0000"/>
                </a:solidFill>
                <a:cs typeface="Tahoma" charset="0"/>
                <a:sym typeface="Tahoma" charset="0"/>
              </a:rPr>
              <a:t>The IDEA detector </a:t>
            </a:r>
            <a:r>
              <a:rPr lang="it-IT" sz="2000" dirty="0" err="1" smtClean="0">
                <a:solidFill>
                  <a:srgbClr val="FF0000"/>
                </a:solidFill>
                <a:cs typeface="Tahoma" charset="0"/>
                <a:sym typeface="Tahoma" charset="0"/>
              </a:rPr>
              <a:t>at</a:t>
            </a:r>
            <a:r>
              <a:rPr lang="it-IT" sz="2000" dirty="0" smtClean="0">
                <a:solidFill>
                  <a:srgbClr val="FF0000"/>
                </a:solidFill>
                <a:cs typeface="Tahoma" charset="0"/>
                <a:sym typeface="Tahoma" charset="0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cs typeface="Tahoma" charset="0"/>
                <a:sym typeface="Tahoma" charset="0"/>
              </a:rPr>
              <a:t>e</a:t>
            </a:r>
            <a:r>
              <a:rPr lang="it-IT" sz="2000" baseline="30000" dirty="0" err="1" smtClean="0">
                <a:solidFill>
                  <a:srgbClr val="FF0000"/>
                </a:solidFill>
                <a:cs typeface="Tahoma" charset="0"/>
                <a:sym typeface="Tahoma" charset="0"/>
              </a:rPr>
              <a:t>+</a:t>
            </a:r>
            <a:r>
              <a:rPr lang="it-IT" sz="2000" dirty="0" err="1" smtClean="0">
                <a:solidFill>
                  <a:srgbClr val="FF0000"/>
                </a:solidFill>
                <a:cs typeface="Tahoma" charset="0"/>
                <a:sym typeface="Tahoma" charset="0"/>
              </a:rPr>
              <a:t>e</a:t>
            </a:r>
            <a:r>
              <a:rPr lang="it-IT" sz="2000" baseline="30000" dirty="0" smtClean="0">
                <a:solidFill>
                  <a:srgbClr val="FF0000"/>
                </a:solidFill>
                <a:cs typeface="Tahoma" charset="0"/>
                <a:sym typeface="Tahoma" charset="0"/>
              </a:rPr>
              <a:t>-</a:t>
            </a:r>
            <a:r>
              <a:rPr lang="it-IT" sz="2000" dirty="0" smtClean="0">
                <a:solidFill>
                  <a:srgbClr val="FF0000"/>
                </a:solidFill>
                <a:cs typeface="Tahoma" charset="0"/>
                <a:sym typeface="Tahoma" charset="0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cs typeface="Tahoma" charset="0"/>
                <a:sym typeface="Tahoma" charset="0"/>
              </a:rPr>
              <a:t>colliders</a:t>
            </a:r>
            <a:endParaRPr lang="it-IT" sz="2000" dirty="0">
              <a:solidFill>
                <a:srgbClr val="FF0000"/>
              </a:solidFill>
            </a:endParaRPr>
          </a:p>
        </p:txBody>
      </p:sp>
      <p:sp>
        <p:nvSpPr>
          <p:cNvPr id="16" name="object 9">
            <a:extLst>
              <a:ext uri="{FF2B5EF4-FFF2-40B4-BE49-F238E27FC236}">
                <a16:creationId xmlns:a16="http://schemas.microsoft.com/office/drawing/2014/main" xmlns="" id="{4A9B2642-6D67-D14D-B7D0-D48E5E12A7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1132244"/>
            <a:ext cx="3600400" cy="2368764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lr>
                <a:srgbClr val="6699FF"/>
              </a:buClr>
              <a:buSzPct val="80000"/>
              <a:buFont typeface="Wingdings" pitchFamily="2" charset="2"/>
              <a:buChar char="Ø"/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6699FF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it-IT" altLang="it-IT" sz="1600"/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xmlns="" id="{EB367A0F-201E-D749-B657-715727EC1FBC}"/>
              </a:ext>
            </a:extLst>
          </p:cNvPr>
          <p:cNvGrpSpPr/>
          <p:nvPr/>
        </p:nvGrpSpPr>
        <p:grpSpPr>
          <a:xfrm>
            <a:off x="6733813" y="548680"/>
            <a:ext cx="2301537" cy="1080120"/>
            <a:chOff x="5194243" y="879762"/>
            <a:chExt cx="2944870" cy="1280465"/>
          </a:xfrm>
        </p:grpSpPr>
        <p:sp>
          <p:nvSpPr>
            <p:cNvPr id="18" name="object 3">
              <a:extLst>
                <a:ext uri="{FF2B5EF4-FFF2-40B4-BE49-F238E27FC236}">
                  <a16:creationId xmlns:a16="http://schemas.microsoft.com/office/drawing/2014/main" xmlns="" id="{D2576716-7D0A-6A45-B4A1-21435FD69E72}"/>
                </a:ext>
              </a:extLst>
            </p:cNvPr>
            <p:cNvSpPr txBox="1"/>
            <p:nvPr/>
          </p:nvSpPr>
          <p:spPr>
            <a:xfrm>
              <a:off x="5288390" y="879762"/>
              <a:ext cx="1746558" cy="614189"/>
            </a:xfrm>
            <a:prstGeom prst="rect">
              <a:avLst/>
            </a:prstGeom>
          </p:spPr>
          <p:txBody>
            <a:bodyPr wrap="square" lIns="0" tIns="12700" rIns="0" bIns="0">
              <a:spAutoFit/>
            </a:bodyPr>
            <a:lstStyle/>
            <a:p>
              <a:pPr marL="12700" algn="ctr">
                <a:spcBef>
                  <a:spcPts val="100"/>
                </a:spcBef>
                <a:defRPr/>
              </a:pPr>
              <a:r>
                <a:rPr sz="1600" b="1" spc="-5" dirty="0">
                  <a:solidFill>
                    <a:srgbClr val="66CCFF"/>
                  </a:solidFill>
                  <a:cs typeface="Arial"/>
                </a:rPr>
                <a:t>FCC-</a:t>
              </a:r>
              <a:r>
                <a:rPr sz="1600" b="1" spc="-5" dirty="0" err="1">
                  <a:solidFill>
                    <a:srgbClr val="66CCFF"/>
                  </a:solidFill>
                  <a:cs typeface="Arial"/>
                </a:rPr>
                <a:t>ee</a:t>
              </a:r>
              <a:r>
                <a:rPr sz="1600" b="1" spc="-5" dirty="0">
                  <a:solidFill>
                    <a:srgbClr val="66CCFF"/>
                  </a:solidFill>
                  <a:cs typeface="Arial"/>
                </a:rPr>
                <a:t> </a:t>
              </a:r>
              <a:endParaRPr lang="en-US" sz="1600" b="1" spc="-5" dirty="0" smtClean="0">
                <a:solidFill>
                  <a:srgbClr val="66CCFF"/>
                </a:solidFill>
                <a:cs typeface="Arial"/>
              </a:endParaRPr>
            </a:p>
            <a:p>
              <a:pPr marL="12700" algn="ctr">
                <a:spcBef>
                  <a:spcPts val="100"/>
                </a:spcBef>
                <a:defRPr/>
              </a:pPr>
              <a:r>
                <a:rPr sz="1600" b="1" dirty="0" smtClean="0">
                  <a:solidFill>
                    <a:srgbClr val="66CCFF"/>
                  </a:solidFill>
                  <a:cs typeface="Arial"/>
                </a:rPr>
                <a:t>at</a:t>
              </a:r>
              <a:r>
                <a:rPr sz="1600" b="1" spc="-75" dirty="0" smtClean="0">
                  <a:solidFill>
                    <a:srgbClr val="66CCFF"/>
                  </a:solidFill>
                  <a:cs typeface="Arial"/>
                </a:rPr>
                <a:t> </a:t>
              </a:r>
              <a:r>
                <a:rPr sz="1600" b="1" dirty="0">
                  <a:solidFill>
                    <a:srgbClr val="66CCFF"/>
                  </a:solidFill>
                  <a:cs typeface="Arial"/>
                </a:rPr>
                <a:t>CERN</a:t>
              </a:r>
              <a:endParaRPr sz="1600" b="1" dirty="0">
                <a:cs typeface="Arial"/>
              </a:endParaRPr>
            </a:p>
          </p:txBody>
        </p:sp>
        <p:sp>
          <p:nvSpPr>
            <p:cNvPr id="19" name="object 4">
              <a:extLst>
                <a:ext uri="{FF2B5EF4-FFF2-40B4-BE49-F238E27FC236}">
                  <a16:creationId xmlns:a16="http://schemas.microsoft.com/office/drawing/2014/main" xmlns="" id="{F8D175DB-83AF-3C48-AE07-233B3622AB02}"/>
                </a:ext>
              </a:extLst>
            </p:cNvPr>
            <p:cNvSpPr txBox="1"/>
            <p:nvPr/>
          </p:nvSpPr>
          <p:spPr>
            <a:xfrm>
              <a:off x="5194243" y="1546038"/>
              <a:ext cx="1840705" cy="614189"/>
            </a:xfrm>
            <a:prstGeom prst="rect">
              <a:avLst/>
            </a:prstGeom>
          </p:spPr>
          <p:txBody>
            <a:bodyPr wrap="square" lIns="0" tIns="12700" rIns="0" bIns="0">
              <a:spAutoFit/>
            </a:bodyPr>
            <a:lstStyle/>
            <a:p>
              <a:pPr marL="12700" algn="ctr">
                <a:spcBef>
                  <a:spcPts val="100"/>
                </a:spcBef>
                <a:defRPr/>
              </a:pPr>
              <a:r>
                <a:rPr sz="1600" b="1" dirty="0">
                  <a:solidFill>
                    <a:srgbClr val="FF6600"/>
                  </a:solidFill>
                  <a:cs typeface="Arial"/>
                </a:rPr>
                <a:t>CEPC </a:t>
              </a:r>
              <a:endParaRPr lang="en-US" sz="1600" b="1" dirty="0" smtClean="0">
                <a:solidFill>
                  <a:srgbClr val="FF6600"/>
                </a:solidFill>
                <a:cs typeface="Arial"/>
              </a:endParaRPr>
            </a:p>
            <a:p>
              <a:pPr marL="12700" algn="ctr">
                <a:spcBef>
                  <a:spcPts val="100"/>
                </a:spcBef>
                <a:defRPr/>
              </a:pPr>
              <a:r>
                <a:rPr sz="1600" b="1" dirty="0" smtClean="0">
                  <a:solidFill>
                    <a:srgbClr val="FF7C00"/>
                  </a:solidFill>
                  <a:cs typeface="Arial"/>
                </a:rPr>
                <a:t>at</a:t>
              </a:r>
              <a:r>
                <a:rPr sz="1600" b="1" spc="-60" dirty="0" smtClean="0">
                  <a:solidFill>
                    <a:srgbClr val="FF7C00"/>
                  </a:solidFill>
                  <a:cs typeface="Arial"/>
                </a:rPr>
                <a:t> </a:t>
              </a:r>
              <a:r>
                <a:rPr sz="1600" b="1" spc="-5" dirty="0">
                  <a:solidFill>
                    <a:srgbClr val="FF7C00"/>
                  </a:solidFill>
                  <a:cs typeface="Arial"/>
                </a:rPr>
                <a:t>IHEP-China</a:t>
              </a:r>
              <a:endParaRPr sz="1600" b="1" dirty="0">
                <a:cs typeface="Arial"/>
              </a:endParaRPr>
            </a:p>
          </p:txBody>
        </p:sp>
        <p:sp>
          <p:nvSpPr>
            <p:cNvPr id="20" name="object 10">
              <a:extLst>
                <a:ext uri="{FF2B5EF4-FFF2-40B4-BE49-F238E27FC236}">
                  <a16:creationId xmlns:a16="http://schemas.microsoft.com/office/drawing/2014/main" xmlns="" id="{965A73EE-54BC-B04C-A65C-6D6451309B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38975" y="908050"/>
              <a:ext cx="1100138" cy="590550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lr>
                  <a:srgbClr val="6699FF"/>
                </a:buClr>
                <a:buSzPct val="80000"/>
                <a:buFont typeface="Wingdings" pitchFamily="2" charset="2"/>
                <a:buChar char="Ø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6699FF"/>
                </a:buClr>
                <a:buFont typeface="Wingdings" pitchFamily="2" charset="2"/>
                <a:buChar char="§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bg1"/>
                </a:buClr>
                <a:buChar char="•"/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bg1"/>
                </a:buClr>
                <a:buChar char="•"/>
                <a:defRPr sz="16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•"/>
                <a:defRPr sz="16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•"/>
                <a:defRPr sz="16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•"/>
                <a:defRPr sz="16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•"/>
                <a:defRPr sz="16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it-IT" altLang="it-IT" sz="1400" b="1"/>
            </a:p>
          </p:txBody>
        </p:sp>
        <p:sp>
          <p:nvSpPr>
            <p:cNvPr id="21" name="object 11">
              <a:extLst>
                <a:ext uri="{FF2B5EF4-FFF2-40B4-BE49-F238E27FC236}">
                  <a16:creationId xmlns:a16="http://schemas.microsoft.com/office/drawing/2014/main" xmlns="" id="{4478FC9D-5CC1-DE4B-87DA-487A528D48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59613" y="1569677"/>
              <a:ext cx="995362" cy="590550"/>
            </a:xfrm>
            <a:prstGeom prst="rect">
              <a:avLst/>
            </a:prstGeom>
            <a:blipFill dpi="0" rotWithShape="1">
              <a:blip r:embed="rId5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lr>
                  <a:srgbClr val="6699FF"/>
                </a:buClr>
                <a:buSzPct val="80000"/>
                <a:buFont typeface="Wingdings" pitchFamily="2" charset="2"/>
                <a:buChar char="Ø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6699FF"/>
                </a:buClr>
                <a:buFont typeface="Wingdings" pitchFamily="2" charset="2"/>
                <a:buChar char="§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bg1"/>
                </a:buClr>
                <a:buChar char="•"/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bg1"/>
                </a:buClr>
                <a:buChar char="•"/>
                <a:defRPr sz="16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•"/>
                <a:defRPr sz="16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•"/>
                <a:defRPr sz="16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•"/>
                <a:defRPr sz="16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•"/>
                <a:defRPr sz="16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it-IT" altLang="it-IT" sz="1400" b="1"/>
            </a:p>
          </p:txBody>
        </p:sp>
      </p:grpSp>
      <p:sp>
        <p:nvSpPr>
          <p:cNvPr id="22" name="Rettangolo 21">
            <a:extLst>
              <a:ext uri="{FF2B5EF4-FFF2-40B4-BE49-F238E27FC236}">
                <a16:creationId xmlns:a16="http://schemas.microsoft.com/office/drawing/2014/main" xmlns="" id="{8F0B2D38-DA7A-5142-84DD-8351910AEF26}"/>
              </a:ext>
            </a:extLst>
          </p:cNvPr>
          <p:cNvSpPr/>
          <p:nvPr/>
        </p:nvSpPr>
        <p:spPr>
          <a:xfrm>
            <a:off x="4132714" y="1884597"/>
            <a:ext cx="46877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it-IT" sz="1600" dirty="0">
                <a:solidFill>
                  <a:srgbClr val="00B05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nnovative </a:t>
            </a:r>
            <a:r>
              <a:rPr lang="it-IT" sz="1600" dirty="0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it-IT" sz="1600" dirty="0">
                <a:solidFill>
                  <a:srgbClr val="00B05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etector for </a:t>
            </a:r>
            <a:r>
              <a:rPr lang="it-IT" sz="1600" dirty="0" smtClean="0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it-IT" sz="1600" dirty="0" smtClean="0">
                <a:solidFill>
                  <a:srgbClr val="00B05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lectron-</a:t>
            </a:r>
            <a:r>
              <a:rPr lang="it-IT" sz="1600" dirty="0" err="1" smtClean="0">
                <a:solidFill>
                  <a:srgbClr val="00B05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Positron</a:t>
            </a:r>
            <a:r>
              <a:rPr lang="it-IT" sz="1600" dirty="0" smtClean="0">
                <a:solidFill>
                  <a:srgbClr val="00B05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1600" dirty="0" smtClean="0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it-IT" sz="1600" dirty="0" smtClean="0">
                <a:solidFill>
                  <a:srgbClr val="00B05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ccelerators</a:t>
            </a:r>
            <a:endParaRPr lang="it-IT" sz="1600" dirty="0">
              <a:solidFill>
                <a:srgbClr val="00B050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xmlns="" id="{8ECE941C-D6F2-FE42-93F9-4DE819B3AFFF}"/>
              </a:ext>
            </a:extLst>
          </p:cNvPr>
          <p:cNvSpPr/>
          <p:nvPr/>
        </p:nvSpPr>
        <p:spPr>
          <a:xfrm>
            <a:off x="3995936" y="2279774"/>
            <a:ext cx="50405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electron-positron 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collisions in a wide energy range </a:t>
            </a:r>
            <a:endParaRPr lang="en-US" sz="16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en-US" sz="1600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measure 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the Higgs boson </a:t>
            </a:r>
            <a:r>
              <a:rPr lang="en-US" sz="1600" dirty="0" err="1" smtClean="0">
                <a:solidFill>
                  <a:schemeClr val="tx2">
                    <a:lumMod val="75000"/>
                  </a:schemeClr>
                </a:solidFill>
                <a:latin typeface="Symbol" pitchFamily="18" charset="2"/>
              </a:rPr>
              <a:t>s</a:t>
            </a:r>
            <a:r>
              <a:rPr lang="en-US" sz="1600" baseline="-25000" dirty="0" err="1" smtClean="0">
                <a:solidFill>
                  <a:schemeClr val="tx2">
                    <a:lumMod val="75000"/>
                  </a:schemeClr>
                </a:solidFill>
              </a:rPr>
              <a:t>prod</a:t>
            </a: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and most of its </a:t>
            </a: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properties 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with precisions far beyond achievable at the </a:t>
            </a: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LHC</a:t>
            </a:r>
          </a:p>
        </p:txBody>
      </p:sp>
      <p:sp>
        <p:nvSpPr>
          <p:cNvPr id="4" name="Rettangolo 3"/>
          <p:cNvSpPr/>
          <p:nvPr/>
        </p:nvSpPr>
        <p:spPr>
          <a:xfrm>
            <a:off x="107504" y="3587532"/>
            <a:ext cx="42484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Central </a:t>
            </a:r>
            <a:r>
              <a:rPr lang="it-IT" sz="1600" dirty="0" err="1" smtClean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tracker</a:t>
            </a:r>
            <a:r>
              <a:rPr lang="it-IT" sz="1600" dirty="0" smtClean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it-IT" sz="1600" dirty="0">
              <a:solidFill>
                <a:srgbClr val="00206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t-IT" sz="16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silicon</a:t>
            </a:r>
            <a:r>
              <a:rPr lang="it-IT" sz="1600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pixel </a:t>
            </a:r>
            <a:r>
              <a:rPr lang="it-IT" sz="1600" dirty="0" err="1" smtClean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vertex</a:t>
            </a:r>
            <a:r>
              <a:rPr lang="it-IT" sz="1600" dirty="0" smtClean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detector</a:t>
            </a:r>
            <a:endParaRPr lang="it-IT" sz="1600" dirty="0">
              <a:solidFill>
                <a:schemeClr val="bg2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smtClean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large-volume ultra-light </a:t>
            </a:r>
            <a:r>
              <a:rPr lang="it-IT" sz="1600" dirty="0" err="1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drift</a:t>
            </a:r>
            <a:r>
              <a:rPr lang="it-IT" sz="1600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chamber</a:t>
            </a:r>
            <a:endParaRPr lang="it-IT" sz="1600" dirty="0" smtClean="0">
              <a:solidFill>
                <a:srgbClr val="FF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silicon</a:t>
            </a:r>
            <a:r>
              <a:rPr lang="it-IT" sz="1600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1600" dirty="0" smtClean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strip detectors </a:t>
            </a:r>
            <a:r>
              <a:rPr lang="en-US" sz="1600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in both barrel and forward regions</a:t>
            </a:r>
            <a:endParaRPr lang="it-IT" sz="1600" dirty="0">
              <a:solidFill>
                <a:schemeClr val="bg2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3226436" y="3933056"/>
            <a:ext cx="1073435" cy="369332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IDEA-Bari</a:t>
            </a:r>
            <a:endParaRPr lang="en-US" i="1" dirty="0">
              <a:solidFill>
                <a:schemeClr val="bg1"/>
              </a:solidFill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20865"/>
            <a:ext cx="1296144" cy="44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327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 animBg="1"/>
      <p:bldP spid="4" grpId="0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8</a:t>
            </a:fld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107504" y="44624"/>
            <a:ext cx="8939529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chemeClr val="tx2">
                    <a:lumMod val="50000"/>
                  </a:schemeClr>
                </a:solidFill>
              </a:rPr>
              <a:t>R&amp;D @ INFN Bari on Gaseous detectors</a:t>
            </a:r>
            <a:endParaRPr lang="en-US" sz="2800" i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object 10">
            <a:extLst>
              <a:ext uri="{FF2B5EF4-FFF2-40B4-BE49-F238E27FC236}">
                <a16:creationId xmlns:a16="http://schemas.microsoft.com/office/drawing/2014/main" xmlns="" id="{965A73EE-54BC-B04C-A65C-6D6451309B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4368" y="116632"/>
            <a:ext cx="1100138" cy="792088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lr>
                <a:srgbClr val="6699FF"/>
              </a:buClr>
              <a:buSzPct val="80000"/>
              <a:buFont typeface="Wingdings" pitchFamily="2" charset="2"/>
              <a:buChar char="Ø"/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6699FF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it-IT" altLang="it-IT" sz="1600"/>
          </a:p>
        </p:txBody>
      </p:sp>
      <p:sp>
        <p:nvSpPr>
          <p:cNvPr id="6" name="object 11">
            <a:extLst>
              <a:ext uri="{FF2B5EF4-FFF2-40B4-BE49-F238E27FC236}">
                <a16:creationId xmlns:a16="http://schemas.microsoft.com/office/drawing/2014/main" xmlns="" id="{4478FC9D-5CC1-DE4B-87DA-487A528D48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126" y="980728"/>
            <a:ext cx="995362" cy="72008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lr>
                <a:srgbClr val="6699FF"/>
              </a:buClr>
              <a:buSzPct val="80000"/>
              <a:buFont typeface="Wingdings" pitchFamily="2" charset="2"/>
              <a:buChar char="Ø"/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6699FF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it-IT" altLang="it-IT" sz="1600"/>
          </a:p>
        </p:txBody>
      </p:sp>
      <p:sp>
        <p:nvSpPr>
          <p:cNvPr id="7" name="CasellaDiTesto 6"/>
          <p:cNvSpPr txBox="1"/>
          <p:nvPr/>
        </p:nvSpPr>
        <p:spPr>
          <a:xfrm>
            <a:off x="179512" y="755412"/>
            <a:ext cx="1129540" cy="369332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IDEA-Bari: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79512" y="1259468"/>
            <a:ext cx="8151399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700" dirty="0" smtClean="0">
                <a:solidFill>
                  <a:srgbClr val="002060"/>
                </a:solidFill>
              </a:rPr>
              <a:t>Focus on the ultra-light drift chamber project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700" dirty="0">
                <a:solidFill>
                  <a:srgbClr val="002060"/>
                </a:solidFill>
              </a:rPr>
              <a:t>Design, test and characterization of a small chamber </a:t>
            </a:r>
            <a:r>
              <a:rPr lang="en-US" sz="1700" dirty="0" smtClean="0">
                <a:solidFill>
                  <a:srgbClr val="002060"/>
                </a:solidFill>
              </a:rPr>
              <a:t>as </a:t>
            </a:r>
            <a:r>
              <a:rPr lang="en-US" sz="1700" dirty="0">
                <a:solidFill>
                  <a:srgbClr val="002060"/>
                </a:solidFill>
              </a:rPr>
              <a:t>drift velocity </a:t>
            </a:r>
            <a:r>
              <a:rPr lang="en-US" sz="1700" dirty="0" smtClean="0">
                <a:solidFill>
                  <a:srgbClr val="002060"/>
                </a:solidFill>
              </a:rPr>
              <a:t>monitoring device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700" dirty="0" smtClean="0">
                <a:solidFill>
                  <a:srgbClr val="002060"/>
                </a:solidFill>
              </a:rPr>
              <a:t>Geant4 simulation of the drift chamber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700" dirty="0" smtClean="0">
                <a:solidFill>
                  <a:srgbClr val="002060"/>
                </a:solidFill>
              </a:rPr>
              <a:t>test beam activity at CERN to </a:t>
            </a:r>
            <a:r>
              <a:rPr lang="en-US" sz="1700" dirty="0">
                <a:solidFill>
                  <a:srgbClr val="002060"/>
                </a:solidFill>
              </a:rPr>
              <a:t>test the “cluster counting</a:t>
            </a:r>
            <a:r>
              <a:rPr lang="en-US" sz="1700" dirty="0" smtClean="0">
                <a:solidFill>
                  <a:srgbClr val="002060"/>
                </a:solidFill>
              </a:rPr>
              <a:t>” technique for PID </a:t>
            </a:r>
            <a:endParaRPr lang="en-US" sz="1700" dirty="0">
              <a:solidFill>
                <a:srgbClr val="00206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59551" y="2668850"/>
            <a:ext cx="89769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solidFill>
                  <a:srgbClr val="C00000"/>
                </a:solidFill>
              </a:rPr>
              <a:t>Design, test and characterization of a small chamber for monitoring the drift velocity</a:t>
            </a: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xmlns="" id="{2A8D8BA9-5215-BB49-96B3-9276F4751C58}"/>
              </a:ext>
            </a:extLst>
          </p:cNvPr>
          <p:cNvSpPr txBox="1"/>
          <p:nvPr/>
        </p:nvSpPr>
        <p:spPr>
          <a:xfrm>
            <a:off x="2987824" y="3322331"/>
            <a:ext cx="597666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continuous monitoring of the quality of </a:t>
            </a:r>
            <a:r>
              <a:rPr lang="en-US" sz="1400" b="1" dirty="0" smtClean="0">
                <a:solidFill>
                  <a:srgbClr val="C00000"/>
                </a:solidFill>
              </a:rPr>
              <a:t>gas </a:t>
            </a:r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</a:t>
            </a:r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</a:rPr>
              <a:t>install 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a small </a:t>
            </a:r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</a:rPr>
              <a:t>drift chamber that 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allows to measure </a:t>
            </a:r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</a:rPr>
              <a:t>electron </a:t>
            </a:r>
            <a:r>
              <a:rPr lang="en-US" sz="1400" b="1" dirty="0" err="1" smtClean="0">
                <a:solidFill>
                  <a:schemeClr val="accent1">
                    <a:lumMod val="75000"/>
                  </a:schemeClr>
                </a:solidFill>
              </a:rPr>
              <a:t>v</a:t>
            </a:r>
            <a:r>
              <a:rPr lang="en-US" sz="1400" b="1" baseline="-25000" dirty="0" err="1" smtClean="0">
                <a:solidFill>
                  <a:schemeClr val="accent1">
                    <a:lumMod val="75000"/>
                  </a:schemeClr>
                </a:solidFill>
              </a:rPr>
              <a:t>drift</a:t>
            </a:r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</a:rPr>
              <a:t> variations at the 10</a:t>
            </a:r>
            <a:r>
              <a:rPr lang="en-US" sz="1400" b="1" baseline="30000" dirty="0" smtClean="0">
                <a:solidFill>
                  <a:schemeClr val="accent1">
                    <a:lumMod val="75000"/>
                  </a:schemeClr>
                </a:solidFill>
              </a:rPr>
              <a:t>-3</a:t>
            </a:r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</a:rPr>
              <a:t> level, in &lt; 1 min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2" name="Google Shape;388;p43">
            <a:extLst>
              <a:ext uri="{FF2B5EF4-FFF2-40B4-BE49-F238E27FC236}">
                <a16:creationId xmlns:a16="http://schemas.microsoft.com/office/drawing/2014/main" xmlns="" id="{9334B9B5-FF0E-BA42-903A-EE9583EF2D2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1730">
            <a:off x="207671" y="3252599"/>
            <a:ext cx="2736304" cy="176285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uppo 15"/>
          <p:cNvGrpSpPr/>
          <p:nvPr/>
        </p:nvGrpSpPr>
        <p:grpSpPr>
          <a:xfrm>
            <a:off x="107504" y="5423537"/>
            <a:ext cx="4038381" cy="1317831"/>
            <a:chOff x="4958876" y="4203757"/>
            <a:chExt cx="4038381" cy="1317831"/>
          </a:xfrm>
        </p:grpSpPr>
        <p:pic>
          <p:nvPicPr>
            <p:cNvPr id="13" name="Picture 69" descr="A picture containing container&#10;&#10;Description automatically generated">
              <a:extLst>
                <a:ext uri="{FF2B5EF4-FFF2-40B4-BE49-F238E27FC236}">
                  <a16:creationId xmlns:a16="http://schemas.microsoft.com/office/drawing/2014/main" xmlns="" id="{B1AF9D88-A0E1-7446-849F-279006E411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85" t="12938" r="14535" b="24099"/>
            <a:stretch/>
          </p:blipFill>
          <p:spPr>
            <a:xfrm>
              <a:off x="4958876" y="4203757"/>
              <a:ext cx="4038381" cy="1302368"/>
            </a:xfrm>
            <a:prstGeom prst="rect">
              <a:avLst/>
            </a:prstGeom>
          </p:spPr>
        </p:pic>
        <p:sp>
          <p:nvSpPr>
            <p:cNvPr id="15" name="Rettangolo 14"/>
            <p:cNvSpPr/>
            <p:nvPr/>
          </p:nvSpPr>
          <p:spPr>
            <a:xfrm>
              <a:off x="4958876" y="5229200"/>
              <a:ext cx="4038381" cy="2923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300" b="1" dirty="0">
                  <a:solidFill>
                    <a:schemeClr val="bg1"/>
                  </a:solidFill>
                </a:rPr>
                <a:t>Detector </a:t>
              </a:r>
              <a:r>
                <a:rPr lang="en-US" sz="1300" b="1" dirty="0" smtClean="0">
                  <a:solidFill>
                    <a:schemeClr val="bg1"/>
                  </a:solidFill>
                </a:rPr>
                <a:t>to </a:t>
              </a:r>
              <a:r>
                <a:rPr lang="en-US" sz="1300" b="1" dirty="0">
                  <a:solidFill>
                    <a:schemeClr val="bg1"/>
                  </a:solidFill>
                </a:rPr>
                <a:t>be installed and tested  in the INFN Bari lab</a:t>
              </a:r>
            </a:p>
          </p:txBody>
        </p:sp>
      </p:grpSp>
      <p:grpSp>
        <p:nvGrpSpPr>
          <p:cNvPr id="20" name="Gruppo 19"/>
          <p:cNvGrpSpPr/>
          <p:nvPr/>
        </p:nvGrpSpPr>
        <p:grpSpPr>
          <a:xfrm>
            <a:off x="6948264" y="4390876"/>
            <a:ext cx="2476500" cy="2440038"/>
            <a:chOff x="6948264" y="4390876"/>
            <a:chExt cx="2476500" cy="2440038"/>
          </a:xfrm>
        </p:grpSpPr>
        <p:sp>
          <p:nvSpPr>
            <p:cNvPr id="17" name="Google Shape;385;p43">
              <a:extLst>
                <a:ext uri="{FF2B5EF4-FFF2-40B4-BE49-F238E27FC236}">
                  <a16:creationId xmlns:a16="http://schemas.microsoft.com/office/drawing/2014/main" xmlns="" id="{4395E1F9-CFE4-6A45-A928-B5F63B83A3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95414" y="4941168"/>
              <a:ext cx="2160240" cy="1889746"/>
            </a:xfrm>
            <a:prstGeom prst="rect">
              <a:avLst/>
            </a:prstGeom>
            <a:blipFill dpi="0" rotWithShape="1">
              <a:blip r:embed="rId6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lr>
                  <a:srgbClr val="6699FF"/>
                </a:buClr>
                <a:buSzPct val="80000"/>
                <a:buFont typeface="Wingdings" pitchFamily="2" charset="2"/>
                <a:buChar char="Ø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6699FF"/>
                </a:buClr>
                <a:buFont typeface="Wingdings" pitchFamily="2" charset="2"/>
                <a:buChar char="§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bg1"/>
                </a:buClr>
                <a:buChar char="•"/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bg1"/>
                </a:buClr>
                <a:buChar char="•"/>
                <a:defRPr sz="16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•"/>
                <a:defRPr sz="16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•"/>
                <a:defRPr sz="16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•"/>
                <a:defRPr sz="16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•"/>
                <a:defRPr sz="16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it-IT" altLang="it-IT" sz="1600">
                <a:solidFill>
                  <a:srgbClr val="0066CC"/>
                </a:solidFill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" name="Google Shape;384;p43">
              <a:extLst>
                <a:ext uri="{FF2B5EF4-FFF2-40B4-BE49-F238E27FC236}">
                  <a16:creationId xmlns:a16="http://schemas.microsoft.com/office/drawing/2014/main" xmlns="" id="{D628CB52-24B4-6E42-ACA5-8F8B1E568A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48264" y="4390876"/>
              <a:ext cx="2476500" cy="622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11425" rIns="0" bIns="0"/>
            <a:lstStyle>
              <a:lvl1pPr>
                <a:spcBef>
                  <a:spcPct val="20000"/>
                </a:spcBef>
                <a:buClr>
                  <a:srgbClr val="6699FF"/>
                </a:buClr>
                <a:buSzPct val="80000"/>
                <a:buFont typeface="Wingdings" pitchFamily="2" charset="2"/>
                <a:buChar char="Ø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6699FF"/>
                </a:buClr>
                <a:buFont typeface="Wingdings" pitchFamily="2" charset="2"/>
                <a:buChar char="§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bg1"/>
                </a:buClr>
                <a:buChar char="•"/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bg1"/>
                </a:buClr>
                <a:buChar char="•"/>
                <a:defRPr sz="16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•"/>
                <a:defRPr sz="16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•"/>
                <a:defRPr sz="16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•"/>
                <a:defRPr sz="16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•"/>
                <a:defRPr sz="16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>
                  <a:srgbClr val="0066CC"/>
                </a:buClr>
                <a:buSzPts val="1100"/>
                <a:buFont typeface="Arial" panose="020B0604020202020204" pitchFamily="34" charset="0"/>
                <a:buNone/>
              </a:pPr>
              <a:endParaRPr lang="it-IT" altLang="it-IT" sz="1100" dirty="0">
                <a:solidFill>
                  <a:srgbClr val="0066CC"/>
                </a:solidFill>
              </a:endParaRPr>
            </a:p>
            <a:p>
              <a:pPr algn="ctr">
                <a:spcBef>
                  <a:spcPct val="0"/>
                </a:spcBef>
                <a:buClr>
                  <a:srgbClr val="0066CC"/>
                </a:buClr>
                <a:buSzPts val="1100"/>
                <a:buFont typeface="Arial" panose="020B0604020202020204" pitchFamily="34" charset="0"/>
                <a:buNone/>
              </a:pPr>
              <a:r>
                <a:rPr lang="en-US" altLang="it-IT" sz="1100" dirty="0">
                  <a:solidFill>
                    <a:srgbClr val="0066CC"/>
                  </a:solidFill>
                  <a:cs typeface="Arial" panose="020B0604020202020204" pitchFamily="34" charset="0"/>
                  <a:sym typeface="Arial" panose="020B0604020202020204" pitchFamily="34" charset="0"/>
                </a:rPr>
                <a:t>Electric field configuration with</a:t>
              </a:r>
              <a:endParaRPr lang="it-IT" altLang="it-IT" sz="1600" dirty="0">
                <a:cs typeface="Arial" panose="020B0604020202020204" pitchFamily="34" charset="0"/>
              </a:endParaRPr>
            </a:p>
            <a:p>
              <a:pPr algn="ctr">
                <a:spcBef>
                  <a:spcPct val="0"/>
                </a:spcBef>
                <a:buClr>
                  <a:srgbClr val="0066CC"/>
                </a:buClr>
                <a:buSzPts val="1100"/>
                <a:buFont typeface="Arial" panose="020B0604020202020204" pitchFamily="34" charset="0"/>
                <a:buNone/>
              </a:pPr>
              <a:r>
                <a:rPr lang="en-US" altLang="it-IT" sz="1100" i="1" dirty="0">
                  <a:solidFill>
                    <a:srgbClr val="0066CC"/>
                  </a:solidFill>
                  <a:cs typeface="Arial" panose="020B0604020202020204" pitchFamily="34" charset="0"/>
                  <a:sym typeface="Arial" panose="020B0604020202020204" pitchFamily="34" charset="0"/>
                </a:rPr>
                <a:t>V</a:t>
              </a:r>
              <a:r>
                <a:rPr lang="en-US" altLang="it-IT" sz="1200" i="1" baseline="-25000" dirty="0">
                  <a:solidFill>
                    <a:srgbClr val="0066CC"/>
                  </a:solidFill>
                  <a:cs typeface="Arial" panose="020B0604020202020204" pitchFamily="34" charset="0"/>
                  <a:sym typeface="Arial" panose="020B0604020202020204" pitchFamily="34" charset="0"/>
                </a:rPr>
                <a:t>g </a:t>
              </a:r>
              <a:r>
                <a:rPr lang="en-US" altLang="it-IT" sz="1100" dirty="0">
                  <a:solidFill>
                    <a:srgbClr val="0066CC"/>
                  </a:solidFill>
                  <a:cs typeface="Arial" panose="020B0604020202020204" pitchFamily="34" charset="0"/>
                  <a:sym typeface="Arial" panose="020B0604020202020204" pitchFamily="34" charset="0"/>
                </a:rPr>
                <a:t>= </a:t>
              </a:r>
              <a:r>
                <a:rPr lang="en-US" altLang="it-IT" sz="1100" i="1" dirty="0">
                  <a:solidFill>
                    <a:srgbClr val="0066CC"/>
                  </a:solidFill>
                  <a:cs typeface="Arial" panose="020B0604020202020204" pitchFamily="34" charset="0"/>
                  <a:sym typeface="Arial" panose="020B0604020202020204" pitchFamily="34" charset="0"/>
                </a:rPr>
                <a:t>−</a:t>
              </a:r>
              <a:r>
                <a:rPr lang="en-US" altLang="it-IT" sz="1100" dirty="0">
                  <a:solidFill>
                    <a:srgbClr val="0066CC"/>
                  </a:solidFill>
                  <a:cs typeface="Arial" panose="020B0604020202020204" pitchFamily="34" charset="0"/>
                  <a:sym typeface="Arial" panose="020B0604020202020204" pitchFamily="34" charset="0"/>
                </a:rPr>
                <a:t>350</a:t>
              </a:r>
              <a:r>
                <a:rPr lang="en-US" altLang="it-IT" sz="1100" i="1" dirty="0">
                  <a:solidFill>
                    <a:srgbClr val="0066CC"/>
                  </a:solidFill>
                  <a:cs typeface="Arial" panose="020B0604020202020204" pitchFamily="34" charset="0"/>
                  <a:sym typeface="Arial" panose="020B0604020202020204" pitchFamily="34" charset="0"/>
                </a:rPr>
                <a:t>V </a:t>
              </a:r>
              <a:r>
                <a:rPr lang="en-US" altLang="it-IT" sz="1100" dirty="0">
                  <a:solidFill>
                    <a:srgbClr val="0066CC"/>
                  </a:solidFill>
                  <a:cs typeface="Arial" panose="020B0604020202020204" pitchFamily="34" charset="0"/>
                  <a:sym typeface="Arial" panose="020B0604020202020204" pitchFamily="34" charset="0"/>
                </a:rPr>
                <a:t>, </a:t>
              </a:r>
              <a:r>
                <a:rPr lang="en-US" altLang="it-IT" sz="1100" i="1" dirty="0" err="1">
                  <a:solidFill>
                    <a:srgbClr val="0066CC"/>
                  </a:solidFill>
                  <a:cs typeface="Arial" panose="020B0604020202020204" pitchFamily="34" charset="0"/>
                  <a:sym typeface="Arial" panose="020B0604020202020204" pitchFamily="34" charset="0"/>
                </a:rPr>
                <a:t>V</a:t>
              </a:r>
              <a:r>
                <a:rPr lang="en-US" altLang="it-IT" sz="1200" i="1" baseline="-25000" dirty="0" err="1">
                  <a:solidFill>
                    <a:srgbClr val="0066CC"/>
                  </a:solidFill>
                  <a:cs typeface="Arial" panose="020B0604020202020204" pitchFamily="34" charset="0"/>
                  <a:sym typeface="Arial" panose="020B0604020202020204" pitchFamily="34" charset="0"/>
                </a:rPr>
                <a:t>s</a:t>
              </a:r>
              <a:r>
                <a:rPr lang="en-US" altLang="it-IT" sz="1200" i="1" baseline="-25000" dirty="0">
                  <a:solidFill>
                    <a:srgbClr val="0066CC"/>
                  </a:solidFill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it-IT" sz="1100" dirty="0">
                  <a:solidFill>
                    <a:srgbClr val="0066CC"/>
                  </a:solidFill>
                  <a:cs typeface="Arial" panose="020B0604020202020204" pitchFamily="34" charset="0"/>
                  <a:sym typeface="Arial" panose="020B0604020202020204" pitchFamily="34" charset="0"/>
                </a:rPr>
                <a:t>= 925</a:t>
              </a:r>
              <a:r>
                <a:rPr lang="en-US" altLang="it-IT" sz="1100" i="1" dirty="0">
                  <a:solidFill>
                    <a:srgbClr val="0066CC"/>
                  </a:solidFill>
                  <a:cs typeface="Arial" panose="020B0604020202020204" pitchFamily="34" charset="0"/>
                  <a:sym typeface="Arial" panose="020B0604020202020204" pitchFamily="34" charset="0"/>
                </a:rPr>
                <a:t>V</a:t>
              </a:r>
              <a:endParaRPr lang="it-IT" altLang="it-IT" sz="1600" dirty="0">
                <a:cs typeface="Arial" panose="020B0604020202020204" pitchFamily="34" charset="0"/>
              </a:endParaRPr>
            </a:p>
          </p:txBody>
        </p:sp>
      </p:grpSp>
      <p:pic>
        <p:nvPicPr>
          <p:cNvPr id="19" name="Google Shape;389;p43">
            <a:extLst>
              <a:ext uri="{FF2B5EF4-FFF2-40B4-BE49-F238E27FC236}">
                <a16:creationId xmlns:a16="http://schemas.microsoft.com/office/drawing/2014/main" xmlns="" id="{7DCDEDB7-3024-334A-BF23-04A370D49C9C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149080"/>
            <a:ext cx="2797175" cy="1907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ttangolo 21"/>
          <p:cNvSpPr/>
          <p:nvPr/>
        </p:nvSpPr>
        <p:spPr>
          <a:xfrm>
            <a:off x="5248825" y="6104909"/>
            <a:ext cx="177144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300" dirty="0" smtClean="0">
                <a:solidFill>
                  <a:schemeClr val="tx2">
                    <a:lumMod val="50000"/>
                  </a:schemeClr>
                </a:solidFill>
              </a:rPr>
              <a:t>Simulation studies with</a:t>
            </a:r>
          </a:p>
          <a:p>
            <a:pPr algn="ctr"/>
            <a:r>
              <a:rPr lang="en-US" sz="1300" dirty="0" smtClean="0">
                <a:solidFill>
                  <a:schemeClr val="tx2">
                    <a:lumMod val="50000"/>
                  </a:schemeClr>
                </a:solidFill>
              </a:rPr>
              <a:t>Garfield++</a:t>
            </a:r>
            <a:endParaRPr lang="en-US" sz="13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530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bject 2">
            <a:extLst>
              <a:ext uri="{FF2B5EF4-FFF2-40B4-BE49-F238E27FC236}">
                <a16:creationId xmlns:a16="http://schemas.microsoft.com/office/drawing/2014/main" xmlns="" id="{90AE7BE1-E4B2-8C46-A1C8-79B7C710F216}"/>
              </a:ext>
            </a:extLst>
          </p:cNvPr>
          <p:cNvSpPr/>
          <p:nvPr/>
        </p:nvSpPr>
        <p:spPr>
          <a:xfrm>
            <a:off x="7380312" y="3429000"/>
            <a:ext cx="1699964" cy="16107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lIns="0" tIns="0" rIns="0" bIns="0"/>
          <a:lstStyle/>
          <a:p>
            <a:pPr>
              <a:defRPr/>
            </a:pPr>
            <a:endParaRPr sz="2131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9</a:t>
            </a:fld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107504" y="44624"/>
            <a:ext cx="8939529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chemeClr val="tx2">
                    <a:lumMod val="50000"/>
                  </a:schemeClr>
                </a:solidFill>
              </a:rPr>
              <a:t>R&amp;D @ INFN Bari on Gaseous detectors</a:t>
            </a:r>
            <a:endParaRPr lang="en-US" sz="2800" i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object 10">
            <a:extLst>
              <a:ext uri="{FF2B5EF4-FFF2-40B4-BE49-F238E27FC236}">
                <a16:creationId xmlns:a16="http://schemas.microsoft.com/office/drawing/2014/main" xmlns="" id="{965A73EE-54BC-B04C-A65C-6D6451309B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4368" y="116632"/>
            <a:ext cx="1100138" cy="792088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lr>
                <a:srgbClr val="6699FF"/>
              </a:buClr>
              <a:buSzPct val="80000"/>
              <a:buFont typeface="Wingdings" pitchFamily="2" charset="2"/>
              <a:buChar char="Ø"/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6699FF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it-IT" altLang="it-IT" sz="1600"/>
          </a:p>
        </p:txBody>
      </p:sp>
      <p:sp>
        <p:nvSpPr>
          <p:cNvPr id="6" name="object 11">
            <a:extLst>
              <a:ext uri="{FF2B5EF4-FFF2-40B4-BE49-F238E27FC236}">
                <a16:creationId xmlns:a16="http://schemas.microsoft.com/office/drawing/2014/main" xmlns="" id="{4478FC9D-5CC1-DE4B-87DA-487A528D48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126" y="980728"/>
            <a:ext cx="995362" cy="72008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lr>
                <a:srgbClr val="6699FF"/>
              </a:buClr>
              <a:buSzPct val="80000"/>
              <a:buFont typeface="Wingdings" pitchFamily="2" charset="2"/>
              <a:buChar char="Ø"/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6699FF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it-IT" altLang="it-IT" sz="1600"/>
          </a:p>
        </p:txBody>
      </p:sp>
      <p:sp>
        <p:nvSpPr>
          <p:cNvPr id="7" name="CasellaDiTesto 6"/>
          <p:cNvSpPr txBox="1"/>
          <p:nvPr/>
        </p:nvSpPr>
        <p:spPr>
          <a:xfrm>
            <a:off x="107504" y="692696"/>
            <a:ext cx="42675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solidFill>
                  <a:srgbClr val="C00000"/>
                </a:solidFill>
              </a:rPr>
              <a:t>Geant4 simulation of the drift chamber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107504" y="3460938"/>
            <a:ext cx="39976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solidFill>
                  <a:srgbClr val="C00000"/>
                </a:solidFill>
              </a:rPr>
              <a:t>“cluster counting” technique for PID 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="" xmlns:a16="http://schemas.microsoft.com/office/drawing/2014/main" id="{1B6697AA-923D-C141-8555-75A8782BF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7" r="15659"/>
          <a:stretch>
            <a:fillRect/>
          </a:stretch>
        </p:blipFill>
        <p:spPr bwMode="auto">
          <a:xfrm>
            <a:off x="107505" y="1260020"/>
            <a:ext cx="1800200" cy="1549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tangolo 11"/>
          <p:cNvSpPr/>
          <p:nvPr/>
        </p:nvSpPr>
        <p:spPr>
          <a:xfrm>
            <a:off x="4139952" y="1340768"/>
            <a:ext cx="477221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</a:rPr>
              <a:t>DC simulated </a:t>
            </a:r>
            <a:r>
              <a:rPr lang="en-US" sz="1600" dirty="0">
                <a:solidFill>
                  <a:srgbClr val="002060"/>
                </a:solidFill>
              </a:rPr>
              <a:t>at a good level of geometry </a:t>
            </a:r>
            <a:endParaRPr lang="en-US" sz="1600" dirty="0" smtClean="0">
              <a:solidFill>
                <a:srgbClr val="002060"/>
              </a:solidFill>
            </a:endParaRPr>
          </a:p>
          <a:p>
            <a:r>
              <a:rPr lang="en-US" sz="1600" dirty="0" smtClean="0">
                <a:solidFill>
                  <a:srgbClr val="002060"/>
                </a:solidFill>
              </a:rPr>
              <a:t>details</a:t>
            </a:r>
            <a:r>
              <a:rPr lang="en-US" sz="1600" dirty="0">
                <a:solidFill>
                  <a:srgbClr val="002060"/>
                </a:solidFill>
              </a:rPr>
              <a:t>, including detailed description of the </a:t>
            </a:r>
            <a:r>
              <a:rPr lang="en-US" sz="1600" dirty="0" err="1" smtClean="0">
                <a:solidFill>
                  <a:srgbClr val="002060"/>
                </a:solidFill>
              </a:rPr>
              <a:t>endcaps</a:t>
            </a:r>
            <a:r>
              <a:rPr lang="en-US" sz="1600" dirty="0" smtClean="0">
                <a:solidFill>
                  <a:srgbClr val="002060"/>
                </a:solidFill>
              </a:rPr>
              <a:t> </a:t>
            </a:r>
          </a:p>
          <a:p>
            <a:endParaRPr lang="en-US" sz="1600" dirty="0" smtClean="0">
              <a:solidFill>
                <a:srgbClr val="002060"/>
              </a:solidFill>
            </a:endParaRPr>
          </a:p>
          <a:p>
            <a:r>
              <a:rPr lang="en-US" sz="1600" dirty="0" smtClean="0">
                <a:solidFill>
                  <a:srgbClr val="002060"/>
                </a:solidFill>
              </a:rPr>
              <a:t>hit </a:t>
            </a:r>
            <a:r>
              <a:rPr lang="en-US" sz="1600" dirty="0">
                <a:solidFill>
                  <a:srgbClr val="002060"/>
                </a:solidFill>
              </a:rPr>
              <a:t>creation and track </a:t>
            </a:r>
            <a:r>
              <a:rPr lang="en-US" sz="1600" dirty="0" smtClean="0">
                <a:solidFill>
                  <a:srgbClr val="002060"/>
                </a:solidFill>
              </a:rPr>
              <a:t>reconstruction </a:t>
            </a:r>
            <a:r>
              <a:rPr lang="en-US" sz="1600" dirty="0">
                <a:solidFill>
                  <a:srgbClr val="002060"/>
                </a:solidFill>
              </a:rPr>
              <a:t>code </a:t>
            </a:r>
            <a:r>
              <a:rPr lang="en-US" sz="1600" dirty="0" smtClean="0">
                <a:solidFill>
                  <a:srgbClr val="002060"/>
                </a:solidFill>
              </a:rPr>
              <a:t>available</a:t>
            </a:r>
          </a:p>
          <a:p>
            <a:endParaRPr lang="en-US" sz="1600" dirty="0">
              <a:solidFill>
                <a:srgbClr val="002060"/>
              </a:solidFill>
            </a:endParaRPr>
          </a:p>
          <a:p>
            <a:r>
              <a:rPr lang="en-US" sz="1600" dirty="0">
                <a:solidFill>
                  <a:srgbClr val="002060"/>
                </a:solidFill>
              </a:rPr>
              <a:t>full simulation for the IDEA detector going to be ported in the </a:t>
            </a:r>
            <a:r>
              <a:rPr lang="en-US" sz="1600">
                <a:solidFill>
                  <a:srgbClr val="002060"/>
                </a:solidFill>
              </a:rPr>
              <a:t>FCC </a:t>
            </a:r>
            <a:r>
              <a:rPr lang="en-US" sz="1600" smtClean="0">
                <a:solidFill>
                  <a:srgbClr val="002060"/>
                </a:solidFill>
              </a:rPr>
              <a:t>framework</a:t>
            </a:r>
            <a:endParaRPr lang="en-US" sz="1600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537" y="1412776"/>
            <a:ext cx="2001399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4293096"/>
            <a:ext cx="6282526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object 2">
            <a:extLst>
              <a:ext uri="{FF2B5EF4-FFF2-40B4-BE49-F238E27FC236}">
                <a16:creationId xmlns:a16="http://schemas.microsoft.com/office/drawing/2014/main" xmlns="" id="{DA5EA7A4-C8D1-C247-9BE8-EE5E1A44CA2F}"/>
              </a:ext>
            </a:extLst>
          </p:cNvPr>
          <p:cNvSpPr/>
          <p:nvPr/>
        </p:nvSpPr>
        <p:spPr>
          <a:xfrm>
            <a:off x="5004048" y="4966468"/>
            <a:ext cx="2520280" cy="148686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  <a:ln>
            <a:solidFill>
              <a:schemeClr val="tx2">
                <a:lumMod val="50000"/>
              </a:schemeClr>
            </a:solidFill>
          </a:ln>
        </p:spPr>
        <p:txBody>
          <a:bodyPr lIns="0" tIns="0" rIns="0" bIns="0"/>
          <a:lstStyle/>
          <a:p>
            <a:pPr>
              <a:defRPr/>
            </a:pPr>
            <a:endParaRPr sz="2131"/>
          </a:p>
        </p:txBody>
      </p:sp>
      <p:sp>
        <p:nvSpPr>
          <p:cNvPr id="17" name="object 3">
            <a:extLst>
              <a:ext uri="{FF2B5EF4-FFF2-40B4-BE49-F238E27FC236}">
                <a16:creationId xmlns:a16="http://schemas.microsoft.com/office/drawing/2014/main" xmlns="" id="{6782AB90-0F7B-454F-96DC-E7BAEA60A1AF}"/>
              </a:ext>
            </a:extLst>
          </p:cNvPr>
          <p:cNvSpPr txBox="1"/>
          <p:nvPr/>
        </p:nvSpPr>
        <p:spPr>
          <a:xfrm>
            <a:off x="8028384" y="5124452"/>
            <a:ext cx="750888" cy="248764"/>
          </a:xfrm>
          <a:prstGeom prst="rect">
            <a:avLst/>
          </a:prstGeom>
          <a:ln>
            <a:noFill/>
          </a:ln>
        </p:spPr>
        <p:txBody>
          <a:bodyPr lIns="0" tIns="17758" rIns="0" bIns="0">
            <a:spAutoFit/>
          </a:bodyPr>
          <a:lstStyle/>
          <a:p>
            <a:pPr marL="16913">
              <a:spcBef>
                <a:spcPts val="140"/>
              </a:spcBef>
              <a:defRPr/>
            </a:pPr>
            <a:r>
              <a:rPr lang="en-US" sz="1500" spc="113" dirty="0" err="1" smtClean="0">
                <a:solidFill>
                  <a:srgbClr val="006FC0"/>
                </a:solidFill>
                <a:latin typeface="+mj-lt"/>
                <a:cs typeface="Times New Roman"/>
              </a:rPr>
              <a:t>dN</a:t>
            </a:r>
            <a:r>
              <a:rPr lang="en-US" sz="1500" spc="113" dirty="0" smtClean="0">
                <a:solidFill>
                  <a:srgbClr val="006FC0"/>
                </a:solidFill>
                <a:latin typeface="+mj-lt"/>
                <a:cs typeface="Times New Roman"/>
              </a:rPr>
              <a:t>/dx</a:t>
            </a:r>
            <a:endParaRPr sz="1500" dirty="0">
              <a:latin typeface="+mj-lt"/>
              <a:cs typeface="Times New Roman"/>
            </a:endParaRPr>
          </a:p>
        </p:txBody>
      </p:sp>
      <p:sp>
        <p:nvSpPr>
          <p:cNvPr id="18" name="object 5">
            <a:extLst>
              <a:ext uri="{FF2B5EF4-FFF2-40B4-BE49-F238E27FC236}">
                <a16:creationId xmlns:a16="http://schemas.microsoft.com/office/drawing/2014/main" xmlns="" id="{EB8895AD-FE3F-1C4A-8D22-FE1B433B4D20}"/>
              </a:ext>
            </a:extLst>
          </p:cNvPr>
          <p:cNvSpPr txBox="1"/>
          <p:nvPr/>
        </p:nvSpPr>
        <p:spPr>
          <a:xfrm>
            <a:off x="8185000" y="5501955"/>
            <a:ext cx="594272" cy="247910"/>
          </a:xfrm>
          <a:prstGeom prst="rect">
            <a:avLst/>
          </a:prstGeom>
          <a:ln>
            <a:noFill/>
          </a:ln>
        </p:spPr>
        <p:txBody>
          <a:bodyPr wrap="square" lIns="0" tIns="16912" rIns="0" bIns="0">
            <a:spAutoFit/>
          </a:bodyPr>
          <a:lstStyle/>
          <a:p>
            <a:pPr marL="16913">
              <a:spcBef>
                <a:spcPts val="133"/>
              </a:spcBef>
              <a:defRPr/>
            </a:pPr>
            <a:r>
              <a:rPr sz="1500" spc="20" dirty="0">
                <a:solidFill>
                  <a:srgbClr val="006FC0"/>
                </a:solidFill>
                <a:latin typeface="+mj-lt"/>
                <a:cs typeface="Times New Roman"/>
              </a:rPr>
              <a:t>d</a:t>
            </a:r>
            <a:r>
              <a:rPr sz="1500" spc="27" dirty="0">
                <a:solidFill>
                  <a:srgbClr val="006FC0"/>
                </a:solidFill>
                <a:latin typeface="+mj-lt"/>
                <a:cs typeface="Times New Roman"/>
              </a:rPr>
              <a:t>E</a:t>
            </a:r>
            <a:r>
              <a:rPr sz="1500" spc="133" dirty="0">
                <a:solidFill>
                  <a:srgbClr val="006FC0"/>
                </a:solidFill>
                <a:latin typeface="+mj-lt"/>
                <a:cs typeface="Times New Roman"/>
              </a:rPr>
              <a:t>/dx</a:t>
            </a:r>
            <a:endParaRPr sz="1500" dirty="0">
              <a:latin typeface="+mj-lt"/>
              <a:cs typeface="Times New Roman"/>
            </a:endParaRPr>
          </a:p>
        </p:txBody>
      </p:sp>
      <p:cxnSp>
        <p:nvCxnSpPr>
          <p:cNvPr id="19" name="Connettore 1 18">
            <a:extLst>
              <a:ext uri="{FF2B5EF4-FFF2-40B4-BE49-F238E27FC236}">
                <a16:creationId xmlns:a16="http://schemas.microsoft.com/office/drawing/2014/main" xmlns="" id="{3BEB8F51-BCD5-3B4E-8ACB-578C95830496}"/>
              </a:ext>
            </a:extLst>
          </p:cNvPr>
          <p:cNvCxnSpPr>
            <a:cxnSpLocks/>
          </p:cNvCxnSpPr>
          <p:nvPr/>
        </p:nvCxnSpPr>
        <p:spPr bwMode="auto">
          <a:xfrm flipV="1">
            <a:off x="6516216" y="5313146"/>
            <a:ext cx="1447572" cy="348102"/>
          </a:xfrm>
          <a:prstGeom prst="line">
            <a:avLst/>
          </a:prstGeom>
          <a:noFill/>
          <a:ln>
            <a:solidFill>
              <a:schemeClr val="tx2">
                <a:lumMod val="50000"/>
              </a:schemeClr>
            </a:solidFill>
            <a:headEnd type="stealth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0" name="Connettore 1 19">
            <a:extLst>
              <a:ext uri="{FF2B5EF4-FFF2-40B4-BE49-F238E27FC236}">
                <a16:creationId xmlns:a16="http://schemas.microsoft.com/office/drawing/2014/main" xmlns="" id="{B2CA5475-E7F8-6142-BDCF-4A577D6D6B60}"/>
              </a:ext>
            </a:extLst>
          </p:cNvPr>
          <p:cNvCxnSpPr>
            <a:cxnSpLocks/>
          </p:cNvCxnSpPr>
          <p:nvPr/>
        </p:nvCxnSpPr>
        <p:spPr bwMode="auto">
          <a:xfrm flipV="1">
            <a:off x="6340687" y="5631213"/>
            <a:ext cx="1773063" cy="174051"/>
          </a:xfrm>
          <a:prstGeom prst="line">
            <a:avLst/>
          </a:prstGeom>
          <a:noFill/>
          <a:ln>
            <a:solidFill>
              <a:schemeClr val="tx2">
                <a:lumMod val="50000"/>
              </a:schemeClr>
            </a:solidFill>
            <a:headEnd type="stealth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grpSp>
        <p:nvGrpSpPr>
          <p:cNvPr id="21" name="Gruppo 20"/>
          <p:cNvGrpSpPr/>
          <p:nvPr/>
        </p:nvGrpSpPr>
        <p:grpSpPr>
          <a:xfrm>
            <a:off x="395536" y="5287453"/>
            <a:ext cx="3888432" cy="366142"/>
            <a:chOff x="179512" y="4653136"/>
            <a:chExt cx="3888432" cy="366142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4702896"/>
              <a:ext cx="756085" cy="3102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4929" y="4653136"/>
              <a:ext cx="2953015" cy="366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7" name="Picture 23">
            <a:extLst>
              <a:ext uri="{FF2B5EF4-FFF2-40B4-BE49-F238E27FC236}">
                <a16:creationId xmlns:a16="http://schemas.microsoft.com/office/drawing/2014/main" xmlns="" id="{086A48F9-BA81-2544-BF47-682781F9DAE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6221639" y="312728"/>
            <a:ext cx="1061057" cy="1191983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107504" y="4149080"/>
            <a:ext cx="4572000" cy="220368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it-IT" sz="1400" b="1" i="1" dirty="0" smtClean="0">
                <a:solidFill>
                  <a:srgbClr val="C00000"/>
                </a:solidFill>
              </a:rPr>
              <a:t>Test beam </a:t>
            </a:r>
            <a:r>
              <a:rPr lang="en-US" altLang="it-IT" sz="1400" b="1" i="1" dirty="0">
                <a:solidFill>
                  <a:srgbClr val="C00000"/>
                </a:solidFill>
              </a:rPr>
              <a:t>at </a:t>
            </a:r>
            <a:r>
              <a:rPr lang="en-US" altLang="it-IT" sz="1400" b="1" i="1" dirty="0" smtClean="0">
                <a:solidFill>
                  <a:srgbClr val="C00000"/>
                </a:solidFill>
              </a:rPr>
              <a:t>CERN/</a:t>
            </a:r>
            <a:r>
              <a:rPr lang="en-US" altLang="it-IT" sz="1400" b="1" i="1" dirty="0">
                <a:solidFill>
                  <a:srgbClr val="C00000"/>
                </a:solidFill>
              </a:rPr>
              <a:t>H8</a:t>
            </a:r>
            <a:r>
              <a:rPr lang="en-US" altLang="it-IT" sz="1400" b="1" i="1" dirty="0" smtClean="0">
                <a:solidFill>
                  <a:srgbClr val="C00000"/>
                </a:solidFill>
              </a:rPr>
              <a:t> </a:t>
            </a:r>
            <a:r>
              <a:rPr lang="en-US" altLang="it-IT" sz="1400" b="1" i="1" dirty="0">
                <a:solidFill>
                  <a:srgbClr val="C00000"/>
                </a:solidFill>
              </a:rPr>
              <a:t>in 2021 to test the </a:t>
            </a:r>
            <a:r>
              <a:rPr lang="en-US" altLang="it-IT" sz="1400" b="1" i="1" dirty="0" smtClean="0">
                <a:solidFill>
                  <a:srgbClr val="C00000"/>
                </a:solidFill>
              </a:rPr>
              <a:t>technique</a:t>
            </a:r>
            <a:r>
              <a:rPr lang="en-US" altLang="it-IT" sz="1400" dirty="0" smtClean="0">
                <a:solidFill>
                  <a:schemeClr val="tx2">
                    <a:lumMod val="50000"/>
                  </a:schemeClr>
                </a:solidFill>
              </a:rPr>
              <a:t>:</a:t>
            </a:r>
            <a:endParaRPr lang="en-US" altLang="it-IT" sz="1400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it-IT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pPr>
              <a:spcBef>
                <a:spcPct val="0"/>
              </a:spcBef>
              <a:buFont typeface="Wingdings" pitchFamily="2" charset="2"/>
              <a:buChar char="§"/>
            </a:pPr>
            <a:r>
              <a:rPr lang="en-US" altLang="it-IT" sz="1400" dirty="0">
                <a:solidFill>
                  <a:schemeClr val="tx2">
                    <a:lumMod val="50000"/>
                  </a:schemeClr>
                </a:solidFill>
              </a:rPr>
              <a:t> Need to demonstrate the ability to count </a:t>
            </a:r>
            <a:r>
              <a:rPr lang="en-US" altLang="it-IT" sz="1400" dirty="0" smtClean="0">
                <a:solidFill>
                  <a:schemeClr val="tx2">
                    <a:lumMod val="50000"/>
                  </a:schemeClr>
                </a:solidFill>
              </a:rPr>
              <a:t>clusters</a:t>
            </a:r>
          </a:p>
          <a:p>
            <a:pPr>
              <a:spcBef>
                <a:spcPct val="0"/>
              </a:spcBef>
              <a:buFont typeface="Wingdings" pitchFamily="2" charset="2"/>
              <a:buChar char="§"/>
            </a:pPr>
            <a:endParaRPr lang="en-US" altLang="it-IT" sz="1400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spcBef>
                <a:spcPct val="0"/>
              </a:spcBef>
              <a:buFont typeface="Wingdings" pitchFamily="2" charset="2"/>
              <a:buChar char="§"/>
            </a:pPr>
            <a:r>
              <a:rPr lang="en-US" altLang="it-IT" sz="1400" dirty="0">
                <a:solidFill>
                  <a:schemeClr val="tx2">
                    <a:lumMod val="50000"/>
                  </a:schemeClr>
                </a:solidFill>
              </a:rPr>
              <a:t> Establish the limiting parameters for an efficient cluster </a:t>
            </a:r>
            <a:r>
              <a:rPr lang="en-US" altLang="it-IT" sz="1400" dirty="0" smtClean="0">
                <a:solidFill>
                  <a:schemeClr val="tx2">
                    <a:lumMod val="50000"/>
                  </a:schemeClr>
                </a:solidFill>
              </a:rPr>
              <a:t>counting(cluster </a:t>
            </a:r>
            <a:r>
              <a:rPr lang="en-US" altLang="it-IT" sz="1400" dirty="0">
                <a:solidFill>
                  <a:schemeClr val="tx2">
                    <a:lumMod val="50000"/>
                  </a:schemeClr>
                </a:solidFill>
              </a:rPr>
              <a:t>density </a:t>
            </a:r>
            <a:r>
              <a:rPr lang="en-US" altLang="it-IT" sz="1400" dirty="0" smtClean="0">
                <a:solidFill>
                  <a:schemeClr val="tx2">
                    <a:lumMod val="50000"/>
                  </a:schemeClr>
                </a:solidFill>
              </a:rPr>
              <a:t>, space charge, </a:t>
            </a:r>
            <a:r>
              <a:rPr lang="en-US" altLang="it-IT" sz="1400" dirty="0">
                <a:solidFill>
                  <a:schemeClr val="tx2">
                    <a:lumMod val="50000"/>
                  </a:schemeClr>
                </a:solidFill>
              </a:rPr>
              <a:t>gas gain </a:t>
            </a:r>
            <a:r>
              <a:rPr lang="en-US" altLang="it-IT" sz="1400" dirty="0" smtClean="0">
                <a:solidFill>
                  <a:schemeClr val="tx2">
                    <a:lumMod val="50000"/>
                  </a:schemeClr>
                </a:solidFill>
              </a:rPr>
              <a:t>saturation)</a:t>
            </a:r>
            <a:endParaRPr lang="en-US" altLang="it-IT" sz="1400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spcBef>
                <a:spcPct val="0"/>
              </a:spcBef>
              <a:buFont typeface="Wingdings" pitchFamily="2" charset="2"/>
              <a:buChar char="§"/>
            </a:pPr>
            <a:endParaRPr lang="en-US" altLang="it-IT" sz="1400" dirty="0" smtClean="0">
              <a:solidFill>
                <a:schemeClr val="tx2">
                  <a:lumMod val="50000"/>
                </a:schemeClr>
              </a:solidFill>
            </a:endParaRPr>
          </a:p>
          <a:p>
            <a:pPr>
              <a:spcBef>
                <a:spcPct val="0"/>
              </a:spcBef>
              <a:buFont typeface="Wingdings" pitchFamily="2" charset="2"/>
              <a:buChar char="§"/>
            </a:pPr>
            <a:r>
              <a:rPr lang="en-US" altLang="it-IT" sz="1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it-IT" sz="1400" dirty="0">
                <a:solidFill>
                  <a:schemeClr val="tx2">
                    <a:lumMod val="50000"/>
                  </a:schemeClr>
                </a:solidFill>
              </a:rPr>
              <a:t>In optimal configuration, measure the relativistic rise as a function of βγ, both in </a:t>
            </a:r>
            <a:r>
              <a:rPr lang="en-US" altLang="it-IT" sz="1400" dirty="0" err="1">
                <a:solidFill>
                  <a:schemeClr val="tx2">
                    <a:lumMod val="50000"/>
                  </a:schemeClr>
                </a:solidFill>
              </a:rPr>
              <a:t>dE</a:t>
            </a:r>
            <a:r>
              <a:rPr lang="en-US" altLang="it-IT" sz="1400" dirty="0">
                <a:solidFill>
                  <a:schemeClr val="tx2">
                    <a:lumMod val="50000"/>
                  </a:schemeClr>
                </a:solidFill>
              </a:rPr>
              <a:t>/dx and in </a:t>
            </a:r>
            <a:r>
              <a:rPr lang="en-US" altLang="it-IT" sz="1400" dirty="0" err="1">
                <a:solidFill>
                  <a:schemeClr val="tx2">
                    <a:lumMod val="50000"/>
                  </a:schemeClr>
                </a:solidFill>
              </a:rPr>
              <a:t>dN</a:t>
            </a:r>
            <a:r>
              <a:rPr lang="en-US" altLang="it-IT" sz="1400" baseline="-25000" dirty="0" err="1">
                <a:solidFill>
                  <a:schemeClr val="tx2">
                    <a:lumMod val="50000"/>
                  </a:schemeClr>
                </a:solidFill>
              </a:rPr>
              <a:t>cl</a:t>
            </a:r>
            <a:r>
              <a:rPr lang="en-US" altLang="it-IT" sz="1400" dirty="0">
                <a:solidFill>
                  <a:schemeClr val="tx2">
                    <a:lumMod val="50000"/>
                  </a:schemeClr>
                </a:solidFill>
              </a:rPr>
              <a:t>/dx, by scanning the </a:t>
            </a:r>
            <a:r>
              <a:rPr lang="en-US" altLang="it-IT" sz="1400" dirty="0" err="1">
                <a:solidFill>
                  <a:schemeClr val="tx2">
                    <a:lumMod val="50000"/>
                  </a:schemeClr>
                </a:solidFill>
              </a:rPr>
              <a:t>muon</a:t>
            </a:r>
            <a:r>
              <a:rPr lang="en-US" altLang="it-IT" sz="1400" dirty="0">
                <a:solidFill>
                  <a:schemeClr val="tx2">
                    <a:lumMod val="50000"/>
                  </a:schemeClr>
                </a:solidFill>
              </a:rPr>
              <a:t> momentum from the lowest to the highest </a:t>
            </a:r>
            <a:r>
              <a:rPr lang="en-US" altLang="it-IT" sz="1400" dirty="0" smtClean="0">
                <a:solidFill>
                  <a:schemeClr val="tx2">
                    <a:lumMod val="50000"/>
                  </a:schemeClr>
                </a:solidFill>
              </a:rPr>
              <a:t>value</a:t>
            </a:r>
            <a:endParaRPr lang="en-US" altLang="it-IT" sz="14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4" name="Immagine 1">
            <a:extLst>
              <a:ext uri="{FF2B5EF4-FFF2-40B4-BE49-F238E27FC236}">
                <a16:creationId xmlns="" xmlns:a16="http://schemas.microsoft.com/office/drawing/2014/main" id="{D688250C-6177-674C-9C3B-036D5D93F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819" y="3504765"/>
            <a:ext cx="2480580" cy="1796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magine 2">
            <a:extLst>
              <a:ext uri="{FF2B5EF4-FFF2-40B4-BE49-F238E27FC236}">
                <a16:creationId xmlns="" xmlns:a16="http://schemas.microsoft.com/office/drawing/2014/main" id="{19F1CB22-5EB5-FA48-9B8D-2775B0721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043" y="5301208"/>
            <a:ext cx="2495461" cy="146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365125"/>
          </a:xfrm>
        </p:spPr>
        <p:txBody>
          <a:bodyPr/>
          <a:lstStyle/>
          <a:p>
            <a:r>
              <a:rPr lang="it-IT" dirty="0" smtClean="0"/>
              <a:t>II Congresso della Sezione INFN e del Dipartimento di Fisica di Bari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3160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6" grpId="0" animBg="1"/>
      <p:bldP spid="17" grpId="0"/>
      <p:bldP spid="18" grpId="0"/>
      <p:bldP spid="2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3504</TotalTime>
  <Words>3517</Words>
  <Application>Microsoft Office PowerPoint</Application>
  <PresentationFormat>Presentazione su schermo (4:3)</PresentationFormat>
  <Paragraphs>548</Paragraphs>
  <Slides>49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49</vt:i4>
      </vt:variant>
    </vt:vector>
  </HeadingPairs>
  <TitlesOfParts>
    <vt:vector size="50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Proton targets @ Muon Collider (E.Radicioni, M.G.Catanesi)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</dc:creator>
  <cp:lastModifiedBy>ale</cp:lastModifiedBy>
  <cp:revision>398</cp:revision>
  <dcterms:created xsi:type="dcterms:W3CDTF">2022-01-17T09:22:19Z</dcterms:created>
  <dcterms:modified xsi:type="dcterms:W3CDTF">2022-02-03T18:51:58Z</dcterms:modified>
</cp:coreProperties>
</file>