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  <a:srgbClr val="FFFF00"/>
    <a:srgbClr val="0066FF"/>
    <a:srgbClr val="FF2F2F"/>
    <a:srgbClr val="FD99EA"/>
    <a:srgbClr val="B60A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1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BF965C-F8A1-4486-AC22-A7E806C7CE39}" type="datetimeFigureOut">
              <a:rPr lang="zh-CN" altLang="en-US" smtClean="0"/>
              <a:t>2022/1/10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F8DD24-0228-4DF8-A58C-11F3E9BC9F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237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来源：</a:t>
            </a:r>
            <a:r>
              <a:rPr lang="en-US" altLang="zh-CN" dirty="0"/>
              <a:t>G:\keyan\</a:t>
            </a:r>
            <a:r>
              <a:rPr lang="zh-CN" altLang="en-US" dirty="0"/>
              <a:t>科研任务</a:t>
            </a:r>
            <a:r>
              <a:rPr lang="en-US" altLang="zh-CN" dirty="0"/>
              <a:t>\211212_</a:t>
            </a:r>
            <a:r>
              <a:rPr lang="zh-CN" altLang="en-US" dirty="0"/>
              <a:t>硅微条模拟</a:t>
            </a:r>
            <a:r>
              <a:rPr lang="en-US" altLang="zh-CN" dirty="0"/>
              <a:t>\211212_</a:t>
            </a:r>
            <a:r>
              <a:rPr lang="zh-CN" altLang="en-US" dirty="0"/>
              <a:t>硅微条模拟</a:t>
            </a:r>
            <a:r>
              <a:rPr lang="en-US" altLang="zh-CN" dirty="0"/>
              <a:t>-</a:t>
            </a:r>
            <a:r>
              <a:rPr lang="zh-CN" altLang="en-US" dirty="0"/>
              <a:t>软件比较</a:t>
            </a:r>
            <a:r>
              <a:rPr lang="en-US" altLang="zh-CN" dirty="0"/>
              <a:t>.pptx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F8DD24-0228-4DF8-A58C-11F3E9BC9F19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2949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来源：</a:t>
            </a:r>
            <a:r>
              <a:rPr lang="en-US" altLang="zh-CN" dirty="0"/>
              <a:t>G:\keyan\</a:t>
            </a:r>
            <a:r>
              <a:rPr lang="zh-CN" altLang="en-US" dirty="0"/>
              <a:t>科研任务</a:t>
            </a:r>
            <a:r>
              <a:rPr lang="en-US" altLang="zh-CN" dirty="0"/>
              <a:t>\180115_</a:t>
            </a:r>
            <a:r>
              <a:rPr lang="zh-CN" altLang="en-US" dirty="0"/>
              <a:t>轻粒子电荷</a:t>
            </a:r>
            <a:r>
              <a:rPr lang="en-US" altLang="zh-CN" dirty="0"/>
              <a:t>\180301_</a:t>
            </a:r>
            <a:r>
              <a:rPr lang="zh-CN" altLang="en-US" dirty="0"/>
              <a:t>用重核刻度更远的电荷分配系数</a:t>
            </a:r>
            <a:r>
              <a:rPr lang="en-US" altLang="zh-CN" dirty="0"/>
              <a:t>\4 </a:t>
            </a:r>
            <a:r>
              <a:rPr lang="en-US" altLang="zh-CN" dirty="0" err="1"/>
              <a:t>AnaLonger</a:t>
            </a:r>
            <a:r>
              <a:rPr lang="en-US" altLang="zh-CN" dirty="0"/>
              <a:t>_</a:t>
            </a:r>
            <a:r>
              <a:rPr lang="zh-CN" altLang="en-US" dirty="0"/>
              <a:t>调整策略后的</a:t>
            </a:r>
            <a:r>
              <a:rPr lang="en-US" altLang="zh-CN" dirty="0"/>
              <a:t>2</a:t>
            </a:r>
            <a:r>
              <a:rPr lang="zh-CN" altLang="en-US" dirty="0"/>
              <a:t>年的信号谱</a:t>
            </a:r>
            <a:r>
              <a:rPr lang="en-US" altLang="zh-CN" dirty="0"/>
              <a:t>\</a:t>
            </a:r>
            <a:r>
              <a:rPr lang="pt-BR" altLang="zh-CN" dirty="0"/>
              <a:t>TH2I_R2R0_vsR0_Lad000.png</a:t>
            </a:r>
          </a:p>
          <a:p>
            <a:r>
              <a:rPr lang="en-US" altLang="zh-CN" dirty="0"/>
              <a:t>G:\keyan\</a:t>
            </a:r>
            <a:r>
              <a:rPr lang="zh-CN" altLang="en-US" dirty="0"/>
              <a:t>科研任务</a:t>
            </a:r>
            <a:r>
              <a:rPr lang="en-US" altLang="zh-CN" dirty="0"/>
              <a:t>\180115_</a:t>
            </a:r>
            <a:r>
              <a:rPr lang="zh-CN" altLang="en-US" dirty="0"/>
              <a:t>轻粒子电荷</a:t>
            </a:r>
            <a:r>
              <a:rPr lang="en-US" altLang="zh-CN" dirty="0"/>
              <a:t>\180301_</a:t>
            </a:r>
            <a:r>
              <a:rPr lang="zh-CN" altLang="en-US" dirty="0"/>
              <a:t>用重核刻度更远的电荷分配系数</a:t>
            </a:r>
            <a:r>
              <a:rPr lang="en-US" altLang="zh-CN" dirty="0"/>
              <a:t>\5 </a:t>
            </a:r>
            <a:r>
              <a:rPr lang="en-US" altLang="zh-CN" dirty="0" err="1"/>
              <a:t>FitLonger</a:t>
            </a:r>
            <a:r>
              <a:rPr lang="en-US" altLang="zh-CN" dirty="0"/>
              <a:t>_</a:t>
            </a:r>
            <a:r>
              <a:rPr lang="zh-CN" altLang="en-US" dirty="0"/>
              <a:t>调整策略后的</a:t>
            </a:r>
            <a:r>
              <a:rPr lang="en-US" altLang="zh-CN" dirty="0"/>
              <a:t>2</a:t>
            </a:r>
            <a:r>
              <a:rPr lang="zh-CN" altLang="en-US" dirty="0"/>
              <a:t>年的信号谱</a:t>
            </a:r>
            <a:r>
              <a:rPr lang="en-US" altLang="zh-CN" dirty="0"/>
              <a:t>\TH1I_R2_R0.pdf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F8DD24-0228-4DF8-A58C-11F3E9BC9F19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70224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来源：</a:t>
            </a:r>
            <a:r>
              <a:rPr lang="en-US" altLang="zh-CN" dirty="0"/>
              <a:t>G:\keyan\</a:t>
            </a:r>
            <a:r>
              <a:rPr lang="zh-CN" altLang="en-US" dirty="0"/>
              <a:t>科研任务</a:t>
            </a:r>
            <a:r>
              <a:rPr lang="en-US" altLang="zh-CN" dirty="0"/>
              <a:t>\211212_</a:t>
            </a:r>
            <a:r>
              <a:rPr lang="zh-CN" altLang="en-US" dirty="0"/>
              <a:t>硅微条模拟</a:t>
            </a:r>
            <a:r>
              <a:rPr lang="en-US" altLang="zh-CN" dirty="0"/>
              <a:t>\</a:t>
            </a:r>
            <a:r>
              <a:rPr lang="en-US" altLang="zh-CN" dirty="0" err="1"/>
              <a:t>MyTCAD</a:t>
            </a:r>
            <a:r>
              <a:rPr lang="en-US" altLang="zh-CN" dirty="0"/>
              <a:t>\220107——DAMPE 5</a:t>
            </a:r>
            <a:r>
              <a:rPr lang="zh-CN" altLang="en-US" dirty="0"/>
              <a:t>个注入条</a:t>
            </a:r>
            <a:r>
              <a:rPr lang="en-US" altLang="zh-CN" dirty="0"/>
              <a:t>\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F8DD24-0228-4DF8-A58C-11F3E9BC9F19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47601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/>
              <a:t>来源：</a:t>
            </a:r>
            <a:r>
              <a:rPr lang="en-US" altLang="zh-CN" dirty="0"/>
              <a:t>G:\keyan\</a:t>
            </a:r>
            <a:r>
              <a:rPr lang="zh-CN" altLang="en-US" dirty="0"/>
              <a:t>科研任务</a:t>
            </a:r>
            <a:r>
              <a:rPr lang="en-US" altLang="zh-CN" dirty="0"/>
              <a:t>\211212_</a:t>
            </a:r>
            <a:r>
              <a:rPr lang="zh-CN" altLang="en-US" dirty="0"/>
              <a:t>硅微条模拟</a:t>
            </a:r>
            <a:r>
              <a:rPr lang="en-US" altLang="zh-CN" dirty="0"/>
              <a:t>\</a:t>
            </a:r>
            <a:r>
              <a:rPr lang="en-US" altLang="zh-CN" dirty="0" err="1"/>
              <a:t>MyTCAD</a:t>
            </a:r>
            <a:r>
              <a:rPr lang="en-US" altLang="zh-CN" dirty="0"/>
              <a:t>\220110——HERD\</a:t>
            </a:r>
            <a:r>
              <a:rPr lang="zh-CN" altLang="en-US" dirty="0"/>
              <a:t>电容值统计</a:t>
            </a:r>
            <a:r>
              <a:rPr lang="en-US" altLang="zh-CN" dirty="0"/>
              <a:t>.xlsx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F8DD24-0228-4DF8-A58C-11F3E9BC9F19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56892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G. </a:t>
            </a:r>
            <a:r>
              <a:rPr lang="en-US" altLang="zh-CN" dirty="0" err="1"/>
              <a:t>Barbiellini</a:t>
            </a:r>
            <a:r>
              <a:rPr lang="en-US" altLang="zh-CN" dirty="0"/>
              <a:t>, NIMA 490 (2002) 146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F8DD24-0228-4DF8-A58C-11F3E9BC9F19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442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07DE08A-FD18-4A19-AC6A-87F27D734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FEAD497-3F92-4F08-9EA1-4295259BAC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8AA1473-92B5-4687-A4F4-4B89FBE03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DC6C8-6EA4-4BCD-BD42-CB761F223622}" type="datetimeFigureOut">
              <a:rPr lang="zh-CN" altLang="en-US" smtClean="0"/>
              <a:t>2022/1/10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6347F90-BC8E-4B6E-BE39-470FF289A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BF80269-C3BA-424D-BA50-E6A9C4817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AF2ED-683A-4850-B4EA-CF18D138CE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4825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04AAE00-3B80-4309-B01C-5B4C8CE73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8F09151-6DCB-469D-8E2C-1BFB758DF4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7DDA2FD-E2DD-410B-9734-CCE6B32DC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DC6C8-6EA4-4BCD-BD42-CB761F223622}" type="datetimeFigureOut">
              <a:rPr lang="zh-CN" altLang="en-US" smtClean="0"/>
              <a:t>2022/1/10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E8AA694-1973-4413-8B02-30D039945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DC6C46B-1026-4DDF-AB6F-152655A35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AF2ED-683A-4850-B4EA-CF18D138CE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4899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33B5E019-2827-4A39-8C8D-2566DFA73B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18D7218-28E5-4FFF-AD9E-5C89328723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CEF19DB-8126-41E7-803A-C47D6345F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DC6C8-6EA4-4BCD-BD42-CB761F223622}" type="datetimeFigureOut">
              <a:rPr lang="zh-CN" altLang="en-US" smtClean="0"/>
              <a:t>2022/1/10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97261F3-BCCC-49B4-A976-D3BB0E176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A546FFC-80FF-41A1-AF60-CE8242CE4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AF2ED-683A-4850-B4EA-CF18D138CE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8222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4947311-F5F2-4F00-9DBA-A548C4BC9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D6E72FE-95C4-436E-B0AC-14419D075E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DFEB9B1-6F2C-43A3-8D60-F219B8FD9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DC6C8-6EA4-4BCD-BD42-CB761F223622}" type="datetimeFigureOut">
              <a:rPr lang="zh-CN" altLang="en-US" smtClean="0"/>
              <a:t>2022/1/10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6B162C1-7207-4A58-949E-ABC3669F3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8197859-7766-4DE4-9682-93CF27995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AF2ED-683A-4850-B4EA-CF18D138CE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0022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E16954F-7E93-4CB0-B910-0A945D5A5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1BF9650-FC56-4095-8D13-7D79C5D046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5FDB034-258F-490E-BDB4-6BB94689D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DC6C8-6EA4-4BCD-BD42-CB761F223622}" type="datetimeFigureOut">
              <a:rPr lang="zh-CN" altLang="en-US" smtClean="0"/>
              <a:t>2022/1/10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6AFD623-2761-4361-8FFF-B28E22DD3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1C7B355-46ED-4002-BED3-D6862473B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AF2ED-683A-4850-B4EA-CF18D138CE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5661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6E5D645-42B2-4BE1-99B0-99F89B591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9FEA596-0B3B-4B92-95C5-AC7022C92A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50D1B09-C4ED-433B-B8F2-CCF97A813E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1AF324D-AD9B-4FAA-8A47-FC5E3CD1D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DC6C8-6EA4-4BCD-BD42-CB761F223622}" type="datetimeFigureOut">
              <a:rPr lang="zh-CN" altLang="en-US" smtClean="0"/>
              <a:t>2022/1/10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5283545-D9BF-460E-B978-D9A62902C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FBBC652-F9C6-46DE-A587-D84282CDF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AF2ED-683A-4850-B4EA-CF18D138CE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6036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FBA7BD2-FDA2-43E1-AAF5-6FE84FAD0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3114F39-B501-4228-B03F-92408A5DB8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DA0AB98-F65C-4420-BA37-AB59EC8F20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5CCF4CD4-AD32-4A6C-8B4B-82993A2963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4AD4472A-58CE-4C08-949D-8E700CE7F6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BAF46F2B-A7DE-409D-8B0D-8B68313B9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DC6C8-6EA4-4BCD-BD42-CB761F223622}" type="datetimeFigureOut">
              <a:rPr lang="zh-CN" altLang="en-US" smtClean="0"/>
              <a:t>2022/1/10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78E1EE96-4C01-4CD1-AD08-12A394A4D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9BE8D7B8-4954-4471-AA0E-C141E72D8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AF2ED-683A-4850-B4EA-CF18D138CE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6203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F5E3E5-A870-41C3-B536-74FBBC958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75B5601-E545-4452-84B0-F52DF1A36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DC6C8-6EA4-4BCD-BD42-CB761F223622}" type="datetimeFigureOut">
              <a:rPr lang="zh-CN" altLang="en-US" smtClean="0"/>
              <a:t>2022/1/10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A76E9CD7-05A2-452D-A54C-49FE05837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4C63775-5D9F-45CA-9314-C43E61258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AF2ED-683A-4850-B4EA-CF18D138CE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4610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E1D7231-5484-4154-ABDA-AD0A9A6A4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DC6C8-6EA4-4BCD-BD42-CB761F223622}" type="datetimeFigureOut">
              <a:rPr lang="zh-CN" altLang="en-US" smtClean="0"/>
              <a:t>2022/1/10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197FDCCB-9725-4D1B-8811-DBF202D16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6D1AE06-9A5E-4684-8DD0-A8513DCE0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AF2ED-683A-4850-B4EA-CF18D138CE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8815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9C56CCB-931E-460B-9792-C756B90EA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3291EF0-731F-4D99-8C8C-DEE16DF2F4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F6D70CD-648F-4435-9EEA-06CAF16CE4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D71F6D0-8A8A-4727-916B-F21148F05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DC6C8-6EA4-4BCD-BD42-CB761F223622}" type="datetimeFigureOut">
              <a:rPr lang="zh-CN" altLang="en-US" smtClean="0"/>
              <a:t>2022/1/10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201EB0B-17BB-4BBA-BA11-310D40EFA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09DB027-F050-444B-A9EC-7BC8762D7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AF2ED-683A-4850-B4EA-CF18D138CE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595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C073D58-3A69-4061-9A35-87A692895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08B40C8E-7E27-418E-9565-6DC0D0700C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319EF3E-318D-4688-B82C-FA8FCB2825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87F9244-78CC-408C-ACD8-DB4B89A25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DC6C8-6EA4-4BCD-BD42-CB761F223622}" type="datetimeFigureOut">
              <a:rPr lang="zh-CN" altLang="en-US" smtClean="0"/>
              <a:t>2022/1/10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F3FDC4C-2DFE-4E25-A59E-892D8D31B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A1DA728-C208-4EFB-864F-583BF796B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AF2ED-683A-4850-B4EA-CF18D138CE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3922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BC87B5FB-F9E8-4C68-AF38-31939EAC7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9F7BDA5-56FE-434E-B942-FEC190058A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68F9234-1F7F-4D57-A82B-51FC683C05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DC6C8-6EA4-4BCD-BD42-CB761F223622}" type="datetimeFigureOut">
              <a:rPr lang="zh-CN" altLang="en-US" smtClean="0"/>
              <a:t>2022/1/10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D7C67D5-3A66-4BF2-A89A-0C21BF2E26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8BEEA61-1DAD-4397-B870-89E0576A40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AF2ED-683A-4850-B4EA-CF18D138CE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7026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C5A3D63-1058-4A43-9DCF-EB2103391D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IHEP SCD simulation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83D546A-0E89-4389-87B9-95F9719818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Rui </a:t>
            </a:r>
            <a:r>
              <a:rPr lang="en-US" altLang="zh-CN" dirty="0" err="1"/>
              <a:t>Qiao</a:t>
            </a:r>
            <a:r>
              <a:rPr lang="en-US" altLang="zh-CN" dirty="0"/>
              <a:t>; </a:t>
            </a:r>
            <a:r>
              <a:rPr lang="en-US" altLang="zh-CN" dirty="0" err="1"/>
              <a:t>WenXi</a:t>
            </a:r>
            <a:r>
              <a:rPr lang="en-US" altLang="zh-CN" dirty="0"/>
              <a:t> Peng; </a:t>
            </a:r>
            <a:r>
              <a:rPr lang="en-US" altLang="zh-CN" dirty="0" err="1"/>
              <a:t>Ke</a:t>
            </a:r>
            <a:r>
              <a:rPr lang="en-US" altLang="zh-CN" dirty="0"/>
              <a:t> Gong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665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A78AB98-4B5D-46B2-A21A-31CC78DB9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035"/>
            <a:ext cx="10515600" cy="1050330"/>
          </a:xfrm>
        </p:spPr>
        <p:txBody>
          <a:bodyPr/>
          <a:lstStyle/>
          <a:p>
            <a:r>
              <a:rPr lang="en-US" altLang="zh-CN" dirty="0"/>
              <a:t>Spice simulation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351935A-0D57-41AA-9674-84382F3177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4009"/>
            <a:ext cx="10515600" cy="4809981"/>
          </a:xfrm>
        </p:spPr>
        <p:txBody>
          <a:bodyPr/>
          <a:lstStyle/>
          <a:p>
            <a:r>
              <a:rPr lang="en-US" altLang="zh-CN" dirty="0"/>
              <a:t>The TCAD capacitances are inserted into SPICE.</a:t>
            </a:r>
          </a:p>
          <a:p>
            <a:r>
              <a:rPr lang="en-US" altLang="zh-CN" dirty="0"/>
              <a:t>Pulse current source generate charges</a:t>
            </a:r>
          </a:p>
          <a:p>
            <a:r>
              <a:rPr lang="en-US" altLang="zh-CN" dirty="0"/>
              <a:t>Probes measure </a:t>
            </a:r>
            <a:r>
              <a:rPr lang="en-US" altLang="zh-CN" dirty="0" err="1"/>
              <a:t>amplitutde</a:t>
            </a:r>
            <a:r>
              <a:rPr lang="en-US" altLang="zh-CN" dirty="0"/>
              <a:t> of A1 &amp; A2</a:t>
            </a:r>
          </a:p>
          <a:p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0D8AF2CD-88FE-49DE-A5EB-896A17B673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37" y="2784909"/>
            <a:ext cx="5462619" cy="3557835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50EC31F8-1DDD-48BC-A267-7E665888BDDF}"/>
              </a:ext>
            </a:extLst>
          </p:cNvPr>
          <p:cNvSpPr txBox="1"/>
          <p:nvPr/>
        </p:nvSpPr>
        <p:spPr>
          <a:xfrm>
            <a:off x="682725" y="6342744"/>
            <a:ext cx="4443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Spice simulation of DAMPE charge sharing.</a:t>
            </a:r>
            <a:endParaRPr lang="zh-CN" altLang="en-US" dirty="0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0F046486-C00D-451F-B901-BE42B93E63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7951814"/>
              </p:ext>
            </p:extLst>
          </p:nvPr>
        </p:nvGraphicFramePr>
        <p:xfrm>
          <a:off x="6300819" y="3121891"/>
          <a:ext cx="4812145" cy="256453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170546">
                  <a:extLst>
                    <a:ext uri="{9D8B030D-6E8A-4147-A177-3AD203B41FA5}">
                      <a16:colId xmlns:a16="http://schemas.microsoft.com/office/drawing/2014/main" val="3911438433"/>
                    </a:ext>
                  </a:extLst>
                </a:gridCol>
                <a:gridCol w="2641599">
                  <a:extLst>
                    <a:ext uri="{9D8B030D-6E8A-4147-A177-3AD203B41FA5}">
                      <a16:colId xmlns:a16="http://schemas.microsoft.com/office/drawing/2014/main" val="2575243843"/>
                    </a:ext>
                  </a:extLst>
                </a:gridCol>
              </a:tblGrid>
              <a:tr h="48375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u="none" strike="noStrike" dirty="0" err="1">
                          <a:effectLst/>
                        </a:rPr>
                        <a:t>Det_Name</a:t>
                      </a:r>
                      <a:endParaRPr lang="zh-CN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Charge sharing ratio: A1-&gt;A2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38415165"/>
                  </a:ext>
                </a:extLst>
              </a:tr>
              <a:tr h="4837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 err="1">
                          <a:effectLst/>
                        </a:rPr>
                        <a:t>DAMPE_Exp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u="none" strike="noStrike" dirty="0">
                          <a:effectLst/>
                        </a:rPr>
                        <a:t>0.28%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013698"/>
                  </a:ext>
                </a:extLst>
              </a:tr>
              <a:tr h="4837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 err="1">
                          <a:effectLst/>
                        </a:rPr>
                        <a:t>DAMPE_Inflight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~0.5%</a:t>
                      </a:r>
                      <a:endParaRPr lang="zh-CN" altLang="en-US" sz="2000" b="1" i="0" u="none" strike="noStrike" dirty="0">
                        <a:solidFill>
                          <a:srgbClr val="FF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8258874"/>
                  </a:ext>
                </a:extLst>
              </a:tr>
              <a:tr h="4837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HERD_20um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00CC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0.47%</a:t>
                      </a:r>
                      <a:endParaRPr lang="en-US" altLang="zh-CN" sz="2000" b="1" i="0" u="none" strike="noStrike" dirty="0">
                        <a:solidFill>
                          <a:srgbClr val="00B05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00CCF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4462417"/>
                  </a:ext>
                </a:extLst>
              </a:tr>
              <a:tr h="4941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HERD_60um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00CC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0.58%</a:t>
                      </a:r>
                      <a:endParaRPr lang="en-US" altLang="zh-CN" sz="2000" b="1" i="0" u="none" strike="noStrike" dirty="0">
                        <a:solidFill>
                          <a:srgbClr val="00B05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00CCF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1693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1436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7ABB23-FEFE-4DBA-8DEC-28A39616E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B051910-CE1C-4A48-A694-1F2B775F9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Capacitive charge sharing is reported by AGLIE, AMS-02, DAMPE</a:t>
            </a:r>
          </a:p>
          <a:p>
            <a:r>
              <a:rPr lang="en-US" altLang="zh-CN" dirty="0"/>
              <a:t>When strip A1 is saturated, we should use strip A2/A3 for reconstruction.</a:t>
            </a:r>
          </a:p>
          <a:p>
            <a:r>
              <a:rPr lang="en-US" altLang="zh-CN" dirty="0"/>
              <a:t>The DAMPE charge sharing ration A2/A1 is small (0.4%), compared to AMS-02(~40%) and AGILE(10%). We should optimize SCD with larger charge sharing ratio.</a:t>
            </a:r>
          </a:p>
          <a:p>
            <a:r>
              <a:rPr lang="en-US" altLang="zh-CN" dirty="0"/>
              <a:t>TCAD+SPICE simulation was implemented for DAMPE &amp; IHEP SCD. </a:t>
            </a:r>
            <a:r>
              <a:rPr lang="en-US" altLang="zh-CN" b="1" dirty="0">
                <a:solidFill>
                  <a:srgbClr val="FF0000"/>
                </a:solidFill>
              </a:rPr>
              <a:t>The ratio is still &lt;1%</a:t>
            </a:r>
            <a:r>
              <a:rPr lang="en-US" altLang="zh-CN" dirty="0"/>
              <a:t>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137314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CE3E5A1-FFB3-4962-8882-14395D0E2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Backup: AGILE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74EC8AB-AD23-4F4D-9B71-7C39534DAC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2637AD99-2264-401F-9499-16D2F2CF79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855" y="1425792"/>
            <a:ext cx="4962525" cy="2085975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67314D6D-8EEC-453C-98ED-F3B8629524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7498" y="3646704"/>
            <a:ext cx="3105150" cy="885825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4FE306AA-E7A2-4357-AB43-B4ABE56E937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12340" y="272257"/>
            <a:ext cx="3143250" cy="297180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6AE4237C-6081-4070-B919-5363BDE0E18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34845" y="238919"/>
            <a:ext cx="3162300" cy="3038475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B79B3206-1EB3-4F1D-B077-3CCF5F75B8A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02815" y="3429000"/>
            <a:ext cx="3162300" cy="3057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2776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7BA09C6-A4E0-4BD7-9501-26A6260D4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Backup: AMS-02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5956317-C16A-4C8C-AD41-43242E477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Not hitting readout strip, but d~0.3</a:t>
            </a:r>
          </a:p>
          <a:p>
            <a:r>
              <a:rPr lang="en-US" altLang="zh-CN" dirty="0"/>
              <a:t>Not normal incidence, but 10deg.</a:t>
            </a:r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BFE8DFF1-911B-4789-9F67-DE1DC2B4CF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4466" y="297657"/>
            <a:ext cx="4524375" cy="5334000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E8C995E1-2D43-4E72-916B-7087D7F19B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637" y="5699125"/>
            <a:ext cx="10324524" cy="1158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851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D86942-3F16-4029-A533-1BD678427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3183"/>
            <a:ext cx="10515600" cy="1325563"/>
          </a:xfrm>
        </p:spPr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D614980-0598-453F-89F5-6521AE31DE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1951508"/>
          </a:xfrm>
        </p:spPr>
        <p:txBody>
          <a:bodyPr/>
          <a:lstStyle/>
          <a:p>
            <a:r>
              <a:rPr lang="en-US" altLang="zh-CN" dirty="0"/>
              <a:t>SCD should measure </a:t>
            </a:r>
            <a:r>
              <a:rPr lang="en-US" altLang="zh-CN" b="1" dirty="0">
                <a:solidFill>
                  <a:srgbClr val="FF0000"/>
                </a:solidFill>
              </a:rPr>
              <a:t>Z=1~26</a:t>
            </a:r>
            <a:r>
              <a:rPr lang="zh-CN" altLang="en-US" dirty="0"/>
              <a:t>， </a:t>
            </a:r>
            <a:r>
              <a:rPr lang="en-US" altLang="zh-CN" dirty="0"/>
              <a:t>large dynamic range.</a:t>
            </a:r>
          </a:p>
          <a:p>
            <a:r>
              <a:rPr lang="en-US" altLang="zh-CN" dirty="0"/>
              <a:t>Two requirements:</a:t>
            </a:r>
          </a:p>
          <a:p>
            <a:pPr lvl="1"/>
            <a:r>
              <a:rPr lang="en-US" altLang="zh-CN" dirty="0"/>
              <a:t>Large dynamic range of ASIC (VA140)</a:t>
            </a:r>
          </a:p>
          <a:p>
            <a:pPr lvl="1"/>
            <a:r>
              <a:rPr lang="en-US" altLang="zh-CN" b="1" dirty="0"/>
              <a:t>Optimize charge sharing in detector</a:t>
            </a:r>
            <a:endParaRPr lang="zh-CN" altLang="en-US" b="1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29F6E48-CD59-44B2-93C4-D25378944E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9514" y="3204839"/>
            <a:ext cx="3307996" cy="325451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E3095FBA-857A-4DBB-A164-3276E68DE0FF}"/>
              </a:ext>
            </a:extLst>
          </p:cNvPr>
          <p:cNvSpPr txBox="1"/>
          <p:nvPr/>
        </p:nvSpPr>
        <p:spPr>
          <a:xfrm>
            <a:off x="1965339" y="6459357"/>
            <a:ext cx="1649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charge sharing</a:t>
            </a:r>
            <a:endParaRPr lang="zh-CN" alt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19A80165-CB5A-400C-B27D-DFB11F09E7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8375" y="3204839"/>
            <a:ext cx="4915547" cy="292991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ABD17D76-2BF2-4AA2-AC6C-7613B01B5D3F}"/>
              </a:ext>
            </a:extLst>
          </p:cNvPr>
          <p:cNvSpPr txBox="1"/>
          <p:nvPr/>
        </p:nvSpPr>
        <p:spPr>
          <a:xfrm>
            <a:off x="6048375" y="6134752"/>
            <a:ext cx="42178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charge sharing ratios of</a:t>
            </a:r>
            <a:r>
              <a:rPr lang="zh-CN" altLang="en-US" dirty="0"/>
              <a:t> </a:t>
            </a:r>
            <a:r>
              <a:rPr lang="en-US" altLang="zh-CN" dirty="0"/>
              <a:t>AGILE </a:t>
            </a:r>
          </a:p>
          <a:p>
            <a:r>
              <a:rPr lang="en-US" altLang="zh-CN" dirty="0"/>
              <a:t>From G. </a:t>
            </a:r>
            <a:r>
              <a:rPr lang="en-US" altLang="zh-CN" dirty="0" err="1"/>
              <a:t>Barbiellini</a:t>
            </a:r>
            <a:r>
              <a:rPr lang="en-US" altLang="zh-CN" dirty="0"/>
              <a:t>, NIMA 490 (2002) 146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99538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D76AFB6-BDFB-4EE8-ADDD-5A93027FE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842879"/>
          </a:xfrm>
        </p:spPr>
        <p:txBody>
          <a:bodyPr/>
          <a:lstStyle/>
          <a:p>
            <a:r>
              <a:rPr lang="en-US" altLang="zh-CN" dirty="0"/>
              <a:t>The charge sharing of AMS &amp; DAMPE</a:t>
            </a:r>
            <a:endParaRPr lang="zh-CN" altLang="en-US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24934511-D613-49C5-8915-F5BA9DA14CEB}"/>
              </a:ext>
            </a:extLst>
          </p:cNvPr>
          <p:cNvSpPr/>
          <p:nvPr/>
        </p:nvSpPr>
        <p:spPr>
          <a:xfrm>
            <a:off x="5120185" y="933855"/>
            <a:ext cx="4378223" cy="5807413"/>
          </a:xfrm>
          <a:prstGeom prst="rect">
            <a:avLst/>
          </a:prstGeom>
          <a:solidFill>
            <a:srgbClr val="00FF00">
              <a:alpha val="10196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A624B48A-5C05-43A0-BFA7-6240957CADA4}"/>
              </a:ext>
            </a:extLst>
          </p:cNvPr>
          <p:cNvSpPr/>
          <p:nvPr/>
        </p:nvSpPr>
        <p:spPr>
          <a:xfrm>
            <a:off x="321013" y="933855"/>
            <a:ext cx="4378223" cy="5807413"/>
          </a:xfrm>
          <a:prstGeom prst="rect">
            <a:avLst/>
          </a:prstGeom>
          <a:solidFill>
            <a:srgbClr val="00FF00">
              <a:alpha val="10196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pic>
        <p:nvPicPr>
          <p:cNvPr id="6" name="内容占位符 7">
            <a:extLst>
              <a:ext uri="{FF2B5EF4-FFF2-40B4-BE49-F238E27FC236}">
                <a16:creationId xmlns:a16="http://schemas.microsoft.com/office/drawing/2014/main" id="{989DB305-5C3F-4366-BC98-0DD0E73BFE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93" r="8779" b="-1"/>
          <a:stretch/>
        </p:blipFill>
        <p:spPr>
          <a:xfrm>
            <a:off x="5216423" y="1089756"/>
            <a:ext cx="4192498" cy="2520000"/>
          </a:xfrm>
        </p:spPr>
      </p:pic>
      <p:grpSp>
        <p:nvGrpSpPr>
          <p:cNvPr id="7" name="组合 6">
            <a:extLst>
              <a:ext uri="{FF2B5EF4-FFF2-40B4-BE49-F238E27FC236}">
                <a16:creationId xmlns:a16="http://schemas.microsoft.com/office/drawing/2014/main" id="{CE368021-E79F-4F63-B2ED-0FED3C4D0D5E}"/>
              </a:ext>
            </a:extLst>
          </p:cNvPr>
          <p:cNvGrpSpPr>
            <a:grpSpLocks noChangeAspect="1"/>
          </p:cNvGrpSpPr>
          <p:nvPr/>
        </p:nvGrpSpPr>
        <p:grpSpPr>
          <a:xfrm>
            <a:off x="417251" y="1089756"/>
            <a:ext cx="4145022" cy="2520000"/>
            <a:chOff x="3757612" y="83685"/>
            <a:chExt cx="4676775" cy="2857482"/>
          </a:xfrm>
        </p:grpSpPr>
        <p:pic>
          <p:nvPicPr>
            <p:cNvPr id="8" name="图片 7">
              <a:extLst>
                <a:ext uri="{FF2B5EF4-FFF2-40B4-BE49-F238E27FC236}">
                  <a16:creationId xmlns:a16="http://schemas.microsoft.com/office/drawing/2014/main" id="{5937FCF6-9730-4C6F-9C0F-7AE03630C33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b="54483"/>
            <a:stretch/>
          </p:blipFill>
          <p:spPr>
            <a:xfrm>
              <a:off x="3757612" y="83685"/>
              <a:ext cx="4676775" cy="2510226"/>
            </a:xfrm>
            <a:prstGeom prst="rect">
              <a:avLst/>
            </a:prstGeom>
          </p:spPr>
        </p:pic>
        <p:pic>
          <p:nvPicPr>
            <p:cNvPr id="9" name="图片 8">
              <a:extLst>
                <a:ext uri="{FF2B5EF4-FFF2-40B4-BE49-F238E27FC236}">
                  <a16:creationId xmlns:a16="http://schemas.microsoft.com/office/drawing/2014/main" id="{FEA74278-8F16-4070-8D6B-E48C8898B6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93365"/>
            <a:stretch/>
          </p:blipFill>
          <p:spPr>
            <a:xfrm>
              <a:off x="3757612" y="2575249"/>
              <a:ext cx="4676775" cy="365918"/>
            </a:xfrm>
            <a:prstGeom prst="rect">
              <a:avLst/>
            </a:prstGeom>
          </p:spPr>
        </p:pic>
      </p:grpSp>
      <p:pic>
        <p:nvPicPr>
          <p:cNvPr id="10" name="图片 9">
            <a:extLst>
              <a:ext uri="{FF2B5EF4-FFF2-40B4-BE49-F238E27FC236}">
                <a16:creationId xmlns:a16="http://schemas.microsoft.com/office/drawing/2014/main" id="{80946526-48A8-474A-B6DB-CFD34DF05B1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7251" y="3755688"/>
            <a:ext cx="4213115" cy="2520000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7FE98F13-E78B-4E13-B3C3-4353192D9779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6" t="9615" r="9612" b="2239"/>
          <a:stretch/>
        </p:blipFill>
        <p:spPr>
          <a:xfrm>
            <a:off x="5243207" y="3755688"/>
            <a:ext cx="4165713" cy="2520000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3CFE762A-1E58-4584-8B78-3B69723F9E1B}"/>
              </a:ext>
            </a:extLst>
          </p:cNvPr>
          <p:cNvSpPr txBox="1"/>
          <p:nvPr/>
        </p:nvSpPr>
        <p:spPr>
          <a:xfrm>
            <a:off x="2164192" y="6371936"/>
            <a:ext cx="651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AMS</a:t>
            </a:r>
            <a:endParaRPr lang="zh-CN" altLang="en-US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886CCB8B-3BDD-41A2-BBE7-A84D67EC6A3D}"/>
              </a:ext>
            </a:extLst>
          </p:cNvPr>
          <p:cNvSpPr txBox="1"/>
          <p:nvPr/>
        </p:nvSpPr>
        <p:spPr>
          <a:xfrm>
            <a:off x="7010297" y="6371936"/>
            <a:ext cx="933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DAMPE</a:t>
            </a:r>
            <a:endParaRPr lang="zh-CN" altLang="en-US" dirty="0"/>
          </a:p>
        </p:txBody>
      </p: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70E1E3DE-3ACB-4A7B-BB58-EFE9AD3E0218}"/>
              </a:ext>
            </a:extLst>
          </p:cNvPr>
          <p:cNvCxnSpPr>
            <a:cxnSpLocks/>
          </p:cNvCxnSpPr>
          <p:nvPr/>
        </p:nvCxnSpPr>
        <p:spPr>
          <a:xfrm flipV="1">
            <a:off x="5674995" y="2782112"/>
            <a:ext cx="2535150" cy="54592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BBF4149F-0800-4DA0-B461-A188501CCC30}"/>
              </a:ext>
            </a:extLst>
          </p:cNvPr>
          <p:cNvCxnSpPr>
            <a:cxnSpLocks/>
          </p:cNvCxnSpPr>
          <p:nvPr/>
        </p:nvCxnSpPr>
        <p:spPr>
          <a:xfrm flipV="1">
            <a:off x="6333537" y="2196635"/>
            <a:ext cx="2917143" cy="106230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>
            <a:extLst>
              <a:ext uri="{FF2B5EF4-FFF2-40B4-BE49-F238E27FC236}">
                <a16:creationId xmlns:a16="http://schemas.microsoft.com/office/drawing/2014/main" id="{B58EEC8F-ACF5-4E41-94DB-4351DFF27ADA}"/>
              </a:ext>
            </a:extLst>
          </p:cNvPr>
          <p:cNvCxnSpPr>
            <a:cxnSpLocks/>
          </p:cNvCxnSpPr>
          <p:nvPr/>
        </p:nvCxnSpPr>
        <p:spPr>
          <a:xfrm flipV="1">
            <a:off x="937389" y="2041576"/>
            <a:ext cx="3421968" cy="1272098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id="{E39DBD2F-EF1E-4476-8046-3B0E466A683B}"/>
              </a:ext>
            </a:extLst>
          </p:cNvPr>
          <p:cNvCxnSpPr>
            <a:cxnSpLocks/>
          </p:cNvCxnSpPr>
          <p:nvPr/>
        </p:nvCxnSpPr>
        <p:spPr>
          <a:xfrm flipV="1">
            <a:off x="1595120" y="1699691"/>
            <a:ext cx="2217460" cy="1613983"/>
          </a:xfrm>
          <a:prstGeom prst="line">
            <a:avLst/>
          </a:prstGeom>
          <a:ln w="1905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>
            <a:extLst>
              <a:ext uri="{FF2B5EF4-FFF2-40B4-BE49-F238E27FC236}">
                <a16:creationId xmlns:a16="http://schemas.microsoft.com/office/drawing/2014/main" id="{48749685-5B12-4AE2-89CD-988E9454815D}"/>
              </a:ext>
            </a:extLst>
          </p:cNvPr>
          <p:cNvCxnSpPr>
            <a:cxnSpLocks/>
          </p:cNvCxnSpPr>
          <p:nvPr/>
        </p:nvCxnSpPr>
        <p:spPr>
          <a:xfrm flipV="1">
            <a:off x="2174240" y="1481464"/>
            <a:ext cx="2450036" cy="1129996"/>
          </a:xfrm>
          <a:prstGeom prst="line">
            <a:avLst/>
          </a:prstGeom>
          <a:ln w="190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id="{F4EED06C-A242-44B0-AAFC-3B73D3DBD64D}"/>
                  </a:ext>
                </a:extLst>
              </p:cNvPr>
              <p:cNvSpPr txBox="1"/>
              <p:nvPr/>
            </p:nvSpPr>
            <p:spPr>
              <a:xfrm>
                <a:off x="5799887" y="1682028"/>
                <a:ext cx="536621" cy="37273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zh-CN" altLang="en-US" sz="20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>
                            <m:sSubPr>
                              <m:ctrlPr>
                                <a:rPr lang="en-US" altLang="zh-CN" sz="200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altLang="zh-CN" sz="20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rad>
                    </m:oMath>
                  </m:oMathPara>
                </a14:m>
                <a:endParaRPr lang="zh-CN" altLang="en-US" sz="20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id="{F4EED06C-A242-44B0-AAFC-3B73D3DBD6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9887" y="1682028"/>
                <a:ext cx="536621" cy="372731"/>
              </a:xfrm>
              <a:prstGeom prst="rect">
                <a:avLst/>
              </a:prstGeom>
              <a:blipFill>
                <a:blip r:embed="rId7"/>
                <a:stretch>
                  <a:fillRect r="-3409" b="-819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文本框 20">
                <a:extLst>
                  <a:ext uri="{FF2B5EF4-FFF2-40B4-BE49-F238E27FC236}">
                    <a16:creationId xmlns:a16="http://schemas.microsoft.com/office/drawing/2014/main" id="{0D929190-DEBA-4ABE-B343-CBB3CF79D22C}"/>
                  </a:ext>
                </a:extLst>
              </p:cNvPr>
              <p:cNvSpPr txBox="1"/>
              <p:nvPr/>
            </p:nvSpPr>
            <p:spPr>
              <a:xfrm>
                <a:off x="8291744" y="1868393"/>
                <a:ext cx="735369" cy="37273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zh-CN" altLang="en-US" sz="2000" i="1" smtClean="0">
                              <a:solidFill>
                                <a:srgbClr val="FD99EA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>
                            <m:sSubPr>
                              <m:ctrlPr>
                                <a:rPr lang="en-US" altLang="zh-CN" sz="2000" i="1" smtClean="0">
                                  <a:solidFill>
                                    <a:srgbClr val="FD99EA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b="0" i="1" smtClean="0">
                                  <a:solidFill>
                                    <a:srgbClr val="FD99EA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altLang="zh-CN" sz="2000" b="0" i="1" smtClean="0">
                                  <a:solidFill>
                                    <a:srgbClr val="FD99EA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rad>
                    </m:oMath>
                  </m:oMathPara>
                </a14:m>
                <a:endParaRPr lang="zh-CN" altLang="en-US" sz="2000" dirty="0">
                  <a:solidFill>
                    <a:srgbClr val="FD99EA"/>
                  </a:solidFill>
                </a:endParaRPr>
              </a:p>
            </p:txBody>
          </p:sp>
        </mc:Choice>
        <mc:Fallback>
          <p:sp>
            <p:nvSpPr>
              <p:cNvPr id="21" name="文本框 20">
                <a:extLst>
                  <a:ext uri="{FF2B5EF4-FFF2-40B4-BE49-F238E27FC236}">
                    <a16:creationId xmlns:a16="http://schemas.microsoft.com/office/drawing/2014/main" id="{0D929190-DEBA-4ABE-B343-CBB3CF79D2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1744" y="1868393"/>
                <a:ext cx="735369" cy="372731"/>
              </a:xfrm>
              <a:prstGeom prst="rect">
                <a:avLst/>
              </a:prstGeom>
              <a:blipFill>
                <a:blip r:embed="rId8"/>
                <a:stretch>
                  <a:fillRect b="-806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文本框 21">
                <a:extLst>
                  <a:ext uri="{FF2B5EF4-FFF2-40B4-BE49-F238E27FC236}">
                    <a16:creationId xmlns:a16="http://schemas.microsoft.com/office/drawing/2014/main" id="{78199257-D6B0-4945-9253-4FCD685E49DD}"/>
                  </a:ext>
                </a:extLst>
              </p:cNvPr>
              <p:cNvSpPr txBox="1"/>
              <p:nvPr/>
            </p:nvSpPr>
            <p:spPr>
              <a:xfrm>
                <a:off x="8566048" y="2993975"/>
                <a:ext cx="735369" cy="33541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zh-CN" altLang="en-US" i="1" smtClean="0">
                              <a:solidFill>
                                <a:srgbClr val="FF2F2F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>
                            <m:sSubPr>
                              <m:ctrlPr>
                                <a:rPr lang="en-US" altLang="zh-CN" i="1" smtClean="0">
                                  <a:solidFill>
                                    <a:srgbClr val="FF2F2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solidFill>
                                    <a:srgbClr val="FF2F2F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solidFill>
                                    <a:srgbClr val="FF2F2F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rad>
                    </m:oMath>
                  </m:oMathPara>
                </a14:m>
                <a:endParaRPr lang="zh-CN" altLang="en-US" dirty="0">
                  <a:solidFill>
                    <a:srgbClr val="FF2F2F"/>
                  </a:solidFill>
                </a:endParaRPr>
              </a:p>
            </p:txBody>
          </p:sp>
        </mc:Choice>
        <mc:Fallback>
          <p:sp>
            <p:nvSpPr>
              <p:cNvPr id="22" name="文本框 21">
                <a:extLst>
                  <a:ext uri="{FF2B5EF4-FFF2-40B4-BE49-F238E27FC236}">
                    <a16:creationId xmlns:a16="http://schemas.microsoft.com/office/drawing/2014/main" id="{78199257-D6B0-4945-9253-4FCD685E49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6048" y="2993975"/>
                <a:ext cx="735369" cy="335413"/>
              </a:xfrm>
              <a:prstGeom prst="rect">
                <a:avLst/>
              </a:prstGeom>
              <a:blipFill>
                <a:blip r:embed="rId9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id="{4B8A9034-87B4-4CA9-88C5-ADDE6000A73E}"/>
                  </a:ext>
                </a:extLst>
              </p:cNvPr>
              <p:cNvSpPr txBox="1"/>
              <p:nvPr/>
            </p:nvSpPr>
            <p:spPr>
              <a:xfrm>
                <a:off x="6581122" y="5481670"/>
                <a:ext cx="536621" cy="37273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zh-CN" altLang="en-US" sz="20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>
                            <m:sSubPr>
                              <m:ctrlPr>
                                <a:rPr lang="en-US" altLang="zh-CN" sz="200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altLang="zh-CN" sz="20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rad>
                    </m:oMath>
                  </m:oMathPara>
                </a14:m>
                <a:endParaRPr lang="zh-CN" altLang="en-US" sz="20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id="{4B8A9034-87B4-4CA9-88C5-ADDE6000A7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1122" y="5481670"/>
                <a:ext cx="536621" cy="372731"/>
              </a:xfrm>
              <a:prstGeom prst="rect">
                <a:avLst/>
              </a:prstGeom>
              <a:blipFill>
                <a:blip r:embed="rId10"/>
                <a:stretch>
                  <a:fillRect r="-3409" b="-819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文本框 23">
                <a:extLst>
                  <a:ext uri="{FF2B5EF4-FFF2-40B4-BE49-F238E27FC236}">
                    <a16:creationId xmlns:a16="http://schemas.microsoft.com/office/drawing/2014/main" id="{65C858C1-709D-4AD6-9775-C37926EAF378}"/>
                  </a:ext>
                </a:extLst>
              </p:cNvPr>
              <p:cNvSpPr txBox="1"/>
              <p:nvPr/>
            </p:nvSpPr>
            <p:spPr>
              <a:xfrm>
                <a:off x="8227196" y="4715897"/>
                <a:ext cx="881293" cy="37273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zh-CN" altLang="en-US" sz="2000" i="1" smtClean="0">
                              <a:solidFill>
                                <a:srgbClr val="FD99EA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>
                            <m:sSubPr>
                              <m:ctrlPr>
                                <a:rPr lang="en-US" altLang="zh-CN" sz="2000" i="1" smtClean="0">
                                  <a:solidFill>
                                    <a:srgbClr val="FD99EA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b="0" i="1" smtClean="0">
                                  <a:solidFill>
                                    <a:srgbClr val="FD99EA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altLang="zh-CN" sz="2000" b="0" i="1" smtClean="0">
                                  <a:solidFill>
                                    <a:srgbClr val="FD99EA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rad>
                    </m:oMath>
                  </m:oMathPara>
                </a14:m>
                <a:endParaRPr lang="zh-CN" altLang="en-US" sz="2000" dirty="0">
                  <a:solidFill>
                    <a:srgbClr val="FD99EA"/>
                  </a:solidFill>
                </a:endParaRPr>
              </a:p>
            </p:txBody>
          </p:sp>
        </mc:Choice>
        <mc:Fallback>
          <p:sp>
            <p:nvSpPr>
              <p:cNvPr id="24" name="文本框 23">
                <a:extLst>
                  <a:ext uri="{FF2B5EF4-FFF2-40B4-BE49-F238E27FC236}">
                    <a16:creationId xmlns:a16="http://schemas.microsoft.com/office/drawing/2014/main" id="{65C858C1-709D-4AD6-9775-C37926EAF3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7196" y="4715897"/>
                <a:ext cx="881293" cy="372731"/>
              </a:xfrm>
              <a:prstGeom prst="rect">
                <a:avLst/>
              </a:prstGeom>
              <a:blipFill>
                <a:blip r:embed="rId11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文本框 24">
                <a:extLst>
                  <a:ext uri="{FF2B5EF4-FFF2-40B4-BE49-F238E27FC236}">
                    <a16:creationId xmlns:a16="http://schemas.microsoft.com/office/drawing/2014/main" id="{90EA109B-D3F8-4754-9991-DF640F0BE7BD}"/>
                  </a:ext>
                </a:extLst>
              </p:cNvPr>
              <p:cNvSpPr txBox="1"/>
              <p:nvPr/>
            </p:nvSpPr>
            <p:spPr>
              <a:xfrm>
                <a:off x="7489469" y="3770291"/>
                <a:ext cx="881293" cy="33541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zh-CN" altLang="en-US" i="1" smtClean="0">
                              <a:solidFill>
                                <a:srgbClr val="FF2F2F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>
                            <m:sSubPr>
                              <m:ctrlPr>
                                <a:rPr lang="en-US" altLang="zh-CN" i="1" smtClean="0">
                                  <a:solidFill>
                                    <a:srgbClr val="FF2F2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solidFill>
                                    <a:srgbClr val="FF2F2F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solidFill>
                                    <a:srgbClr val="FF2F2F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rad>
                    </m:oMath>
                  </m:oMathPara>
                </a14:m>
                <a:endParaRPr lang="zh-CN" altLang="en-US" dirty="0">
                  <a:solidFill>
                    <a:srgbClr val="FF2F2F"/>
                  </a:solidFill>
                </a:endParaRPr>
              </a:p>
            </p:txBody>
          </p:sp>
        </mc:Choice>
        <mc:Fallback>
          <p:sp>
            <p:nvSpPr>
              <p:cNvPr id="25" name="文本框 24">
                <a:extLst>
                  <a:ext uri="{FF2B5EF4-FFF2-40B4-BE49-F238E27FC236}">
                    <a16:creationId xmlns:a16="http://schemas.microsoft.com/office/drawing/2014/main" id="{90EA109B-D3F8-4754-9991-DF640F0BE7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9469" y="3770291"/>
                <a:ext cx="881293" cy="335413"/>
              </a:xfrm>
              <a:prstGeom prst="rect">
                <a:avLst/>
              </a:prstGeom>
              <a:blipFill>
                <a:blip r:embed="rId12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7" name="表格 26">
            <a:extLst>
              <a:ext uri="{FF2B5EF4-FFF2-40B4-BE49-F238E27FC236}">
                <a16:creationId xmlns:a16="http://schemas.microsoft.com/office/drawing/2014/main" id="{7CA50B05-F6C3-4AFC-96C5-AF82371196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0354442"/>
              </p:ext>
            </p:extLst>
          </p:nvPr>
        </p:nvGraphicFramePr>
        <p:xfrm>
          <a:off x="9715136" y="2477898"/>
          <a:ext cx="2377342" cy="25377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1038">
                  <a:extLst>
                    <a:ext uri="{9D8B030D-6E8A-4147-A177-3AD203B41FA5}">
                      <a16:colId xmlns:a16="http://schemas.microsoft.com/office/drawing/2014/main" val="42651905"/>
                    </a:ext>
                  </a:extLst>
                </a:gridCol>
                <a:gridCol w="1056304">
                  <a:extLst>
                    <a:ext uri="{9D8B030D-6E8A-4147-A177-3AD203B41FA5}">
                      <a16:colId xmlns:a16="http://schemas.microsoft.com/office/drawing/2014/main" val="3612300001"/>
                    </a:ext>
                  </a:extLst>
                </a:gridCol>
              </a:tblGrid>
              <a:tr h="845930"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Ratio</a:t>
                      </a:r>
                    </a:p>
                    <a:p>
                      <a:pPr algn="ctr"/>
                      <a:r>
                        <a:rPr lang="en-US" altLang="zh-CN" dirty="0"/>
                        <a:t>A1-&gt;A2</a:t>
                      </a:r>
                      <a:endParaRPr lang="zh-CN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33769080"/>
                  </a:ext>
                </a:extLst>
              </a:tr>
              <a:tr h="84593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AMS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~40%</a:t>
                      </a:r>
                      <a:endParaRPr lang="zh-CN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9298751"/>
                  </a:ext>
                </a:extLst>
              </a:tr>
              <a:tr h="84593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DAMPE</a:t>
                      </a:r>
                    </a:p>
                    <a:p>
                      <a:pPr algn="ctr"/>
                      <a:r>
                        <a:rPr lang="en-US" altLang="zh-CN" dirty="0"/>
                        <a:t>@</a:t>
                      </a:r>
                      <a:r>
                        <a:rPr lang="en-US" altLang="zh-CN" dirty="0" err="1"/>
                        <a:t>beamtest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&lt;4%</a:t>
                      </a:r>
                      <a:endParaRPr lang="zh-CN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0085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876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01A27F0-6A82-445C-9A1A-935EC1131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The in-flight calibration of DAMPE charge sharing ratio: A1-&gt;A2</a:t>
            </a:r>
            <a:endParaRPr lang="zh-CN" altLang="en-US" dirty="0"/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5695E048-68E2-4B59-AAE3-EFEABBC46D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2063950"/>
              </p:ext>
            </p:extLst>
          </p:nvPr>
        </p:nvGraphicFramePr>
        <p:xfrm>
          <a:off x="267832" y="1769814"/>
          <a:ext cx="5580708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90354">
                  <a:extLst>
                    <a:ext uri="{9D8B030D-6E8A-4147-A177-3AD203B41FA5}">
                      <a16:colId xmlns:a16="http://schemas.microsoft.com/office/drawing/2014/main" val="3599297229"/>
                    </a:ext>
                  </a:extLst>
                </a:gridCol>
                <a:gridCol w="2790354">
                  <a:extLst>
                    <a:ext uri="{9D8B030D-6E8A-4147-A177-3AD203B41FA5}">
                      <a16:colId xmlns:a16="http://schemas.microsoft.com/office/drawing/2014/main" val="918609296"/>
                    </a:ext>
                  </a:extLst>
                </a:gridCol>
              </a:tblGrid>
              <a:tr h="340283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Parameter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Selection</a:t>
                      </a:r>
                      <a:endParaRPr lang="zh-CN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1711417"/>
                  </a:ext>
                </a:extLst>
              </a:tr>
              <a:tr h="340283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Angle (perpendicular strip)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&lt;5 deg</a:t>
                      </a:r>
                      <a:endParaRPr lang="zh-CN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2318564"/>
                  </a:ext>
                </a:extLst>
              </a:tr>
              <a:tr h="34028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Angle (along strip)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&lt;15 deg</a:t>
                      </a:r>
                      <a:endParaRPr lang="zh-CN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16004905"/>
                  </a:ext>
                </a:extLst>
              </a:tr>
              <a:tr h="340283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Impact Position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ETA&lt;0.05 || ETA&gt;0.95</a:t>
                      </a:r>
                      <a:endParaRPr lang="zh-CN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2652185"/>
                  </a:ext>
                </a:extLst>
              </a:tr>
              <a:tr h="340283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Heavy ions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A1&gt; 2200 ADC</a:t>
                      </a:r>
                      <a:endParaRPr lang="zh-CN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75154511"/>
                  </a:ext>
                </a:extLst>
              </a:tr>
              <a:tr h="340283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No Saturation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A1&lt; 2800 ADC</a:t>
                      </a:r>
                      <a:endParaRPr lang="zh-CN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5382868"/>
                  </a:ext>
                </a:extLst>
              </a:tr>
            </a:tbl>
          </a:graphicData>
        </a:graphic>
      </p:graphicFrame>
      <p:pic>
        <p:nvPicPr>
          <p:cNvPr id="6" name="图片 5">
            <a:extLst>
              <a:ext uri="{FF2B5EF4-FFF2-40B4-BE49-F238E27FC236}">
                <a16:creationId xmlns:a16="http://schemas.microsoft.com/office/drawing/2014/main" id="{6F498548-1C86-417A-A200-359C2A9B276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44" b="2023"/>
          <a:stretch/>
        </p:blipFill>
        <p:spPr>
          <a:xfrm>
            <a:off x="620918" y="4043500"/>
            <a:ext cx="4937910" cy="2522718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732E0F28-0390-477C-9104-88B748EBFAD8}"/>
              </a:ext>
            </a:extLst>
          </p:cNvPr>
          <p:cNvSpPr txBox="1"/>
          <p:nvPr/>
        </p:nvSpPr>
        <p:spPr>
          <a:xfrm>
            <a:off x="2508195" y="6444923"/>
            <a:ext cx="109998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dirty="0"/>
              <a:t>A1 (ADC)</a:t>
            </a:r>
            <a:endParaRPr lang="zh-CN" altLang="en-US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4295867E-3B99-4728-A1AC-1294036A50B0}"/>
              </a:ext>
            </a:extLst>
          </p:cNvPr>
          <p:cNvSpPr txBox="1"/>
          <p:nvPr/>
        </p:nvSpPr>
        <p:spPr>
          <a:xfrm rot="16200000">
            <a:off x="290813" y="4987314"/>
            <a:ext cx="80983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dirty="0"/>
              <a:t>A2/A1</a:t>
            </a:r>
            <a:endParaRPr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24F3807C-5305-4708-84C2-B6DC108AB921}"/>
              </a:ext>
            </a:extLst>
          </p:cNvPr>
          <p:cNvSpPr txBox="1"/>
          <p:nvPr/>
        </p:nvSpPr>
        <p:spPr>
          <a:xfrm>
            <a:off x="2491827" y="5185843"/>
            <a:ext cx="655949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2000" b="1" dirty="0">
                <a:solidFill>
                  <a:srgbClr val="FF0000"/>
                </a:solidFill>
              </a:rPr>
              <a:t>Z=6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D902A0F3-5528-4E5D-BF5E-DB618A0FA0DC}"/>
              </a:ext>
            </a:extLst>
          </p:cNvPr>
          <p:cNvSpPr txBox="1"/>
          <p:nvPr/>
        </p:nvSpPr>
        <p:spPr>
          <a:xfrm>
            <a:off x="1379409" y="5185843"/>
            <a:ext cx="655949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2000" b="1" dirty="0">
                <a:solidFill>
                  <a:srgbClr val="FF0000"/>
                </a:solidFill>
              </a:rPr>
              <a:t>Z=5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2F6ACCD4-B8EC-474D-B099-12BA22F8F245}"/>
              </a:ext>
            </a:extLst>
          </p:cNvPr>
          <p:cNvSpPr txBox="1"/>
          <p:nvPr/>
        </p:nvSpPr>
        <p:spPr>
          <a:xfrm>
            <a:off x="3058185" y="4171232"/>
            <a:ext cx="655949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2000" b="1" dirty="0">
                <a:solidFill>
                  <a:srgbClr val="FF0000"/>
                </a:solidFill>
              </a:rPr>
              <a:t>Z=8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50672317-021A-4105-95BB-829F7E9CDC19}"/>
              </a:ext>
            </a:extLst>
          </p:cNvPr>
          <p:cNvSpPr txBox="1"/>
          <p:nvPr/>
        </p:nvSpPr>
        <p:spPr>
          <a:xfrm>
            <a:off x="4332083" y="5744828"/>
            <a:ext cx="655949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2000" b="1" dirty="0">
                <a:solidFill>
                  <a:srgbClr val="FF0000"/>
                </a:solidFill>
              </a:rPr>
              <a:t>Z=7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  <p:cxnSp>
        <p:nvCxnSpPr>
          <p:cNvPr id="14" name="直接箭头连接符 13">
            <a:extLst>
              <a:ext uri="{FF2B5EF4-FFF2-40B4-BE49-F238E27FC236}">
                <a16:creationId xmlns:a16="http://schemas.microsoft.com/office/drawing/2014/main" id="{FFEDE60E-5F56-40B0-A63F-2349F3ED9C8B}"/>
              </a:ext>
            </a:extLst>
          </p:cNvPr>
          <p:cNvCxnSpPr>
            <a:stCxn id="10" idx="2"/>
          </p:cNvCxnSpPr>
          <p:nvPr/>
        </p:nvCxnSpPr>
        <p:spPr>
          <a:xfrm>
            <a:off x="1707384" y="5585953"/>
            <a:ext cx="327974" cy="38933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4F9D8A24-5937-4150-A322-0EEC7B2AA274}"/>
              </a:ext>
            </a:extLst>
          </p:cNvPr>
          <p:cNvCxnSpPr>
            <a:cxnSpLocks/>
            <a:stCxn id="9" idx="2"/>
          </p:cNvCxnSpPr>
          <p:nvPr/>
        </p:nvCxnSpPr>
        <p:spPr>
          <a:xfrm>
            <a:off x="2819802" y="5585953"/>
            <a:ext cx="253578" cy="31775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>
            <a:extLst>
              <a:ext uri="{FF2B5EF4-FFF2-40B4-BE49-F238E27FC236}">
                <a16:creationId xmlns:a16="http://schemas.microsoft.com/office/drawing/2014/main" id="{749D07E0-9C72-4612-AD2A-F955BD70FEC2}"/>
              </a:ext>
            </a:extLst>
          </p:cNvPr>
          <p:cNvCxnSpPr>
            <a:cxnSpLocks/>
            <a:stCxn id="11" idx="2"/>
          </p:cNvCxnSpPr>
          <p:nvPr/>
        </p:nvCxnSpPr>
        <p:spPr>
          <a:xfrm>
            <a:off x="3386160" y="4571342"/>
            <a:ext cx="437827" cy="40011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箭头连接符 22">
            <a:extLst>
              <a:ext uri="{FF2B5EF4-FFF2-40B4-BE49-F238E27FC236}">
                <a16:creationId xmlns:a16="http://schemas.microsoft.com/office/drawing/2014/main" id="{48308495-F213-47E7-BED6-E837D08A5CCB}"/>
              </a:ext>
            </a:extLst>
          </p:cNvPr>
          <p:cNvCxnSpPr>
            <a:cxnSpLocks/>
            <a:stCxn id="12" idx="1"/>
          </p:cNvCxnSpPr>
          <p:nvPr/>
        </p:nvCxnSpPr>
        <p:spPr>
          <a:xfrm flipH="1" flipV="1">
            <a:off x="3761287" y="5780620"/>
            <a:ext cx="570796" cy="16426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图片 25">
            <a:extLst>
              <a:ext uri="{FF2B5EF4-FFF2-40B4-BE49-F238E27FC236}">
                <a16:creationId xmlns:a16="http://schemas.microsoft.com/office/drawing/2014/main" id="{45448A07-7071-413D-A521-0E63F92862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14351" y="1571884"/>
            <a:ext cx="4019282" cy="3375243"/>
          </a:xfrm>
          <a:prstGeom prst="rect">
            <a:avLst/>
          </a:prstGeom>
        </p:spPr>
      </p:pic>
      <p:sp>
        <p:nvSpPr>
          <p:cNvPr id="27" name="文本框 26">
            <a:extLst>
              <a:ext uri="{FF2B5EF4-FFF2-40B4-BE49-F238E27FC236}">
                <a16:creationId xmlns:a16="http://schemas.microsoft.com/office/drawing/2014/main" id="{CB467D11-2B64-402E-B684-FBD4598D63EF}"/>
              </a:ext>
            </a:extLst>
          </p:cNvPr>
          <p:cNvSpPr txBox="1"/>
          <p:nvPr/>
        </p:nvSpPr>
        <p:spPr>
          <a:xfrm>
            <a:off x="9520521" y="4814248"/>
            <a:ext cx="80983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dirty="0"/>
              <a:t>A2/A1</a:t>
            </a:r>
            <a:endParaRPr lang="zh-CN" altLang="en-US" dirty="0"/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601CA15B-743D-406A-802B-E7B915F8D685}"/>
              </a:ext>
            </a:extLst>
          </p:cNvPr>
          <p:cNvSpPr txBox="1"/>
          <p:nvPr/>
        </p:nvSpPr>
        <p:spPr>
          <a:xfrm>
            <a:off x="6817531" y="5780620"/>
            <a:ext cx="46265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/>
              <a:t>Ratio of A1-&gt;A2 is </a:t>
            </a:r>
            <a:r>
              <a:rPr lang="en-US" altLang="zh-CN" sz="3200" b="1" dirty="0">
                <a:solidFill>
                  <a:srgbClr val="FF0000"/>
                </a:solidFill>
              </a:rPr>
              <a:t>~0.5%</a:t>
            </a:r>
          </a:p>
        </p:txBody>
      </p:sp>
    </p:spTree>
    <p:extLst>
      <p:ext uri="{BB962C8B-B14F-4D97-AF65-F5344CB8AC3E}">
        <p14:creationId xmlns:p14="http://schemas.microsoft.com/office/powerpoint/2010/main" val="2875646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4E428AF-6B29-4765-B29A-D8DFE0122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Problems to solve…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A1E6ABF-1240-49CD-A8F3-4ED073CB0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25563"/>
          </a:xfrm>
        </p:spPr>
        <p:txBody>
          <a:bodyPr/>
          <a:lstStyle/>
          <a:p>
            <a:r>
              <a:rPr lang="en-US" altLang="zh-CN" dirty="0"/>
              <a:t>The charge sharing (0.5%) of DAMPE is too weak.  When strip A1 encounter saturation (~3000 ADC)</a:t>
            </a:r>
            <a:r>
              <a:rPr lang="zh-CN" altLang="en-US" dirty="0"/>
              <a:t>， </a:t>
            </a:r>
            <a:r>
              <a:rPr lang="en-US" altLang="zh-CN" dirty="0"/>
              <a:t>the amplitude of strip A2 is too small (~15 ADC). </a:t>
            </a:r>
            <a:endParaRPr lang="zh-CN" altLang="en-US" dirty="0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22F6A7FB-C420-42D5-8F72-C9EF71EDC570}"/>
              </a:ext>
            </a:extLst>
          </p:cNvPr>
          <p:cNvSpPr txBox="1">
            <a:spLocks/>
          </p:cNvSpPr>
          <p:nvPr/>
        </p:nvSpPr>
        <p:spPr>
          <a:xfrm>
            <a:off x="838200" y="4982111"/>
            <a:ext cx="10515600" cy="7727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We need to design a SCD with larger charge sharing ratios.</a:t>
            </a:r>
            <a:endParaRPr lang="zh-CN" altLang="en-US" dirty="0"/>
          </a:p>
        </p:txBody>
      </p:sp>
      <p:sp>
        <p:nvSpPr>
          <p:cNvPr id="5" name="箭头: 下 4">
            <a:extLst>
              <a:ext uri="{FF2B5EF4-FFF2-40B4-BE49-F238E27FC236}">
                <a16:creationId xmlns:a16="http://schemas.microsoft.com/office/drawing/2014/main" id="{E63C0F04-1F01-459A-BDC9-3B5E152F0917}"/>
              </a:ext>
            </a:extLst>
          </p:cNvPr>
          <p:cNvSpPr/>
          <p:nvPr/>
        </p:nvSpPr>
        <p:spPr>
          <a:xfrm>
            <a:off x="5631255" y="3505334"/>
            <a:ext cx="968721" cy="11226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0456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304E503-A0C7-4257-84F4-8F46025B6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altLang="zh-CN" dirty="0"/>
              <a:t>Simulation tools</a:t>
            </a:r>
            <a:endParaRPr lang="zh-CN" altLang="en-US" dirty="0"/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0BCA3A2C-8D19-400B-B117-E3E4504738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924242"/>
              </p:ext>
            </p:extLst>
          </p:nvPr>
        </p:nvGraphicFramePr>
        <p:xfrm>
          <a:off x="1690457" y="1583954"/>
          <a:ext cx="7981950" cy="36900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0650">
                  <a:extLst>
                    <a:ext uri="{9D8B030D-6E8A-4147-A177-3AD203B41FA5}">
                      <a16:colId xmlns:a16="http://schemas.microsoft.com/office/drawing/2014/main" val="2594145970"/>
                    </a:ext>
                  </a:extLst>
                </a:gridCol>
                <a:gridCol w="2660650">
                  <a:extLst>
                    <a:ext uri="{9D8B030D-6E8A-4147-A177-3AD203B41FA5}">
                      <a16:colId xmlns:a16="http://schemas.microsoft.com/office/drawing/2014/main" val="3835074914"/>
                    </a:ext>
                  </a:extLst>
                </a:gridCol>
                <a:gridCol w="2660650">
                  <a:extLst>
                    <a:ext uri="{9D8B030D-6E8A-4147-A177-3AD203B41FA5}">
                      <a16:colId xmlns:a16="http://schemas.microsoft.com/office/drawing/2014/main" val="1784805844"/>
                    </a:ext>
                  </a:extLst>
                </a:gridCol>
              </a:tblGrid>
              <a:tr h="527156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Name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Source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运行环境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0839371"/>
                  </a:ext>
                </a:extLst>
              </a:tr>
              <a:tr h="52715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Sentaurus</a:t>
                      </a:r>
                      <a:r>
                        <a:rPr lang="en-US" altLang="zh-CN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TCAD</a:t>
                      </a:r>
                      <a:endParaRPr lang="zh-CN" alt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Commercial</a:t>
                      </a:r>
                      <a:endParaRPr lang="zh-CN" alt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Windows</a:t>
                      </a:r>
                      <a:endParaRPr lang="zh-CN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48242814"/>
                  </a:ext>
                </a:extLst>
              </a:tr>
              <a:tr h="52715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Silvaco</a:t>
                      </a:r>
                      <a:r>
                        <a:rPr lang="en-US" altLang="zh-CN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TCAD</a:t>
                      </a:r>
                      <a:endParaRPr lang="zh-CN" alt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2586161"/>
                  </a:ext>
                </a:extLst>
              </a:tr>
              <a:tr h="527156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err="1"/>
                        <a:t>Allpix</a:t>
                      </a:r>
                      <a:endParaRPr lang="zh-CN" altLang="en-US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Open-source</a:t>
                      </a:r>
                      <a:r>
                        <a:rPr lang="zh-CN" altLang="en-US" dirty="0"/>
                        <a:t>；</a:t>
                      </a:r>
                      <a:r>
                        <a:rPr lang="en-US" altLang="zh-CN" dirty="0"/>
                        <a:t>CERN</a:t>
                      </a:r>
                      <a:endParaRPr lang="zh-CN" alt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Linux</a:t>
                      </a:r>
                      <a:r>
                        <a:rPr lang="zh-CN" altLang="en-US" dirty="0"/>
                        <a:t>；</a:t>
                      </a:r>
                      <a:r>
                        <a:rPr lang="en-US" altLang="zh-CN" dirty="0"/>
                        <a:t>C++</a:t>
                      </a:r>
                      <a:endParaRPr lang="zh-CN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80717977"/>
                  </a:ext>
                </a:extLst>
              </a:tr>
              <a:tr h="527156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err="1"/>
                        <a:t>KDetSim</a:t>
                      </a:r>
                      <a:endParaRPr lang="zh-CN" alt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7041692"/>
                  </a:ext>
                </a:extLst>
              </a:tr>
              <a:tr h="527156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TRACS</a:t>
                      </a:r>
                      <a:endParaRPr lang="zh-CN" alt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Linux</a:t>
                      </a:r>
                      <a:r>
                        <a:rPr lang="zh-CN" altLang="en-US" dirty="0"/>
                        <a:t>；</a:t>
                      </a:r>
                      <a:r>
                        <a:rPr lang="en-US" altLang="zh-CN" dirty="0"/>
                        <a:t>GUI</a:t>
                      </a:r>
                      <a:endParaRPr lang="zh-CN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6557495"/>
                  </a:ext>
                </a:extLst>
              </a:tr>
              <a:tr h="527156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err="1"/>
                        <a:t>WeightField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Open-source</a:t>
                      </a:r>
                      <a:r>
                        <a:rPr lang="zh-CN" altLang="en-US" dirty="0"/>
                        <a:t>；</a:t>
                      </a:r>
                      <a:r>
                        <a:rPr lang="en-US" altLang="zh-CN" dirty="0"/>
                        <a:t>INFN</a:t>
                      </a:r>
                      <a:endParaRPr lang="zh-CN" alt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85609232"/>
                  </a:ext>
                </a:extLst>
              </a:tr>
            </a:tbl>
          </a:graphicData>
        </a:graphic>
      </p:graphicFrame>
      <p:sp>
        <p:nvSpPr>
          <p:cNvPr id="5" name="文本框 4">
            <a:extLst>
              <a:ext uri="{FF2B5EF4-FFF2-40B4-BE49-F238E27FC236}">
                <a16:creationId xmlns:a16="http://schemas.microsoft.com/office/drawing/2014/main" id="{4BE9F82A-3A8F-4FB1-8D8F-0C7B696EAEFE}"/>
              </a:ext>
            </a:extLst>
          </p:cNvPr>
          <p:cNvSpPr txBox="1"/>
          <p:nvPr/>
        </p:nvSpPr>
        <p:spPr>
          <a:xfrm>
            <a:off x="226444" y="5542963"/>
            <a:ext cx="117391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/>
              <a:t>The four open-source simulation tools </a:t>
            </a:r>
            <a:r>
              <a:rPr lang="en-US" altLang="zh-CN" sz="2400" b="1" dirty="0">
                <a:solidFill>
                  <a:srgbClr val="FF0000"/>
                </a:solidFill>
              </a:rPr>
              <a:t>cannot</a:t>
            </a:r>
            <a:r>
              <a:rPr lang="en-US" altLang="zh-CN" sz="2400" dirty="0"/>
              <a:t> simulate the capacitive charge sharing.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/>
              <a:t>The commercial TCAD can simulate the capacitance.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81971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99B3CF3-AF03-4EEB-967D-D38DB1261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5428"/>
            <a:ext cx="10515600" cy="1325563"/>
          </a:xfrm>
        </p:spPr>
        <p:txBody>
          <a:bodyPr/>
          <a:lstStyle/>
          <a:p>
            <a:r>
              <a:rPr lang="en-US" altLang="zh-CN" dirty="0"/>
              <a:t>The TCAD simulation</a:t>
            </a:r>
            <a:endParaRPr lang="zh-CN" altLang="en-US" dirty="0"/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BDF1229C-6829-4778-A7D7-67B4E9ED97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1730769"/>
              </p:ext>
            </p:extLst>
          </p:nvPr>
        </p:nvGraphicFramePr>
        <p:xfrm>
          <a:off x="838200" y="1266332"/>
          <a:ext cx="10515600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86219285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42744858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74428766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514032706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Parameters</a:t>
                      </a:r>
                      <a:endParaRPr lang="zh-CN" alt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Values</a:t>
                      </a:r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656671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DAMPE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IHEP HERD(20um)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IHEP HERD(60um)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23794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Thickness (um)</a:t>
                      </a:r>
                      <a:endParaRPr lang="zh-CN" alt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320</a:t>
                      </a:r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2621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implant Pitch (um)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121</a:t>
                      </a:r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80</a:t>
                      </a:r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6871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Readout pitch (um)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242</a:t>
                      </a:r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160</a:t>
                      </a:r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2851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implant width (um)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48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20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60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88745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Al width (um)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56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28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68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3338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concentration</a:t>
                      </a:r>
                      <a:endParaRPr lang="zh-CN" alt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50V full depletion</a:t>
                      </a:r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9882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Sio2 thickness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520 pF coupling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86040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Implant thickness (um)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4.4 pF interstrip cap.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734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449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79EC89D-F0B4-4B82-9ABB-9F466AC14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206863"/>
          </a:xfrm>
        </p:spPr>
        <p:txBody>
          <a:bodyPr/>
          <a:lstStyle/>
          <a:p>
            <a:r>
              <a:rPr lang="en-US" altLang="zh-CN" dirty="0"/>
              <a:t>The TCAD simulation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60667D06-1935-4052-A490-640B3156A2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49" y="953238"/>
            <a:ext cx="5523393" cy="4142545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3FF10EAC-5149-41F8-A3D3-F874F464D5F8}"/>
              </a:ext>
            </a:extLst>
          </p:cNvPr>
          <p:cNvSpPr txBox="1"/>
          <p:nvPr/>
        </p:nvSpPr>
        <p:spPr>
          <a:xfrm>
            <a:off x="1410631" y="5166098"/>
            <a:ext cx="294183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b="1" dirty="0"/>
              <a:t>DAMPE</a:t>
            </a:r>
            <a:r>
              <a:rPr lang="en-US" altLang="zh-CN" dirty="0"/>
              <a:t> design with 5 strips</a:t>
            </a:r>
          </a:p>
          <a:p>
            <a:pPr algn="ctr"/>
            <a:r>
              <a:rPr lang="en-US" altLang="zh-CN" dirty="0"/>
              <a:t>Thickness 320um</a:t>
            </a:r>
          </a:p>
          <a:p>
            <a:pPr algn="ctr"/>
            <a:r>
              <a:rPr lang="en-US" altLang="zh-CN" dirty="0"/>
              <a:t>Implant pitch 121um</a:t>
            </a:r>
          </a:p>
          <a:p>
            <a:pPr algn="ctr"/>
            <a:r>
              <a:rPr lang="en-US" altLang="zh-CN" dirty="0"/>
              <a:t>Implant width 48um</a:t>
            </a:r>
          </a:p>
          <a:p>
            <a:pPr algn="ctr"/>
            <a:r>
              <a:rPr lang="en-US" altLang="zh-CN" dirty="0"/>
              <a:t>Al width 56um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9F50C3F9-71A5-4454-AE55-35DB74B98FA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625" y="18254"/>
            <a:ext cx="4320000" cy="3240000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2B3EB69C-80C3-4E25-9E42-1F11E77D35E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625" y="3475783"/>
            <a:ext cx="4320000" cy="3240000"/>
          </a:xfrm>
          <a:prstGeom prst="rect">
            <a:avLst/>
          </a:prstGeom>
        </p:spPr>
      </p:pic>
      <p:sp>
        <p:nvSpPr>
          <p:cNvPr id="11" name="矩形 10">
            <a:extLst>
              <a:ext uri="{FF2B5EF4-FFF2-40B4-BE49-F238E27FC236}">
                <a16:creationId xmlns:a16="http://schemas.microsoft.com/office/drawing/2014/main" id="{193681F0-C3FC-468A-B25F-AE354A5EAC4F}"/>
              </a:ext>
            </a:extLst>
          </p:cNvPr>
          <p:cNvSpPr/>
          <p:nvPr/>
        </p:nvSpPr>
        <p:spPr>
          <a:xfrm>
            <a:off x="656948" y="1393794"/>
            <a:ext cx="4651899" cy="292963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F5E233E1-8D15-4FF0-95CE-22410C67BD1A}"/>
              </a:ext>
            </a:extLst>
          </p:cNvPr>
          <p:cNvCxnSpPr>
            <a:stCxn id="11" idx="3"/>
            <a:endCxn id="8" idx="1"/>
          </p:cNvCxnSpPr>
          <p:nvPr/>
        </p:nvCxnSpPr>
        <p:spPr>
          <a:xfrm>
            <a:off x="5308847" y="1540276"/>
            <a:ext cx="1757778" cy="979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>
            <a:extLst>
              <a:ext uri="{FF2B5EF4-FFF2-40B4-BE49-F238E27FC236}">
                <a16:creationId xmlns:a16="http://schemas.microsoft.com/office/drawing/2014/main" id="{C66580C6-71CE-4AC0-B52F-1E294E882D2D}"/>
              </a:ext>
            </a:extLst>
          </p:cNvPr>
          <p:cNvCxnSpPr>
            <a:cxnSpLocks/>
            <a:stCxn id="11" idx="3"/>
            <a:endCxn id="10" idx="1"/>
          </p:cNvCxnSpPr>
          <p:nvPr/>
        </p:nvCxnSpPr>
        <p:spPr>
          <a:xfrm>
            <a:off x="5308847" y="1540276"/>
            <a:ext cx="1757778" cy="35555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框 16">
            <a:extLst>
              <a:ext uri="{FF2B5EF4-FFF2-40B4-BE49-F238E27FC236}">
                <a16:creationId xmlns:a16="http://schemas.microsoft.com/office/drawing/2014/main" id="{5579D145-A265-4859-9622-815E276C7E26}"/>
              </a:ext>
            </a:extLst>
          </p:cNvPr>
          <p:cNvSpPr txBox="1"/>
          <p:nvPr/>
        </p:nvSpPr>
        <p:spPr>
          <a:xfrm>
            <a:off x="5845946" y="1228444"/>
            <a:ext cx="1114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electrode</a:t>
            </a:r>
            <a:endParaRPr lang="zh-CN" altLang="en-US" dirty="0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6CBA2B85-EA39-4A87-A8B1-6D5F6DA6AC91}"/>
              </a:ext>
            </a:extLst>
          </p:cNvPr>
          <p:cNvSpPr txBox="1"/>
          <p:nvPr/>
        </p:nvSpPr>
        <p:spPr>
          <a:xfrm>
            <a:off x="5955751" y="4193585"/>
            <a:ext cx="894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doping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47916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D038D16-9FBE-4036-A7A9-10528ED9E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US" altLang="zh-CN" dirty="0"/>
              <a:t>Simulation Results</a:t>
            </a:r>
            <a:endParaRPr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27BE7B75-8622-4947-BBDF-A00869E372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9" y="1417415"/>
            <a:ext cx="5875113" cy="4406335"/>
          </a:xfr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0D0FF586-4EE5-426C-B884-92D291DB60DA}"/>
              </a:ext>
            </a:extLst>
          </p:cNvPr>
          <p:cNvSpPr txBox="1"/>
          <p:nvPr/>
        </p:nvSpPr>
        <p:spPr>
          <a:xfrm>
            <a:off x="1859415" y="5897347"/>
            <a:ext cx="23695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Result: CV curve</a:t>
            </a:r>
          </a:p>
          <a:p>
            <a:r>
              <a:rPr lang="en-US" altLang="zh-CN" dirty="0"/>
              <a:t>Red: interstrip cap.</a:t>
            </a:r>
          </a:p>
          <a:p>
            <a:r>
              <a:rPr lang="en-US" altLang="zh-CN" dirty="0"/>
              <a:t>Green: backplane cap.</a:t>
            </a:r>
            <a:endParaRPr lang="zh-CN" altLang="en-US" dirty="0"/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6A9A59B2-DF8D-4745-B851-B68F544F07E5}"/>
              </a:ext>
            </a:extLst>
          </p:cNvPr>
          <p:cNvCxnSpPr/>
          <p:nvPr/>
        </p:nvCxnSpPr>
        <p:spPr>
          <a:xfrm>
            <a:off x="2707689" y="2929631"/>
            <a:ext cx="0" cy="213064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>
            <a:extLst>
              <a:ext uri="{FF2B5EF4-FFF2-40B4-BE49-F238E27FC236}">
                <a16:creationId xmlns:a16="http://schemas.microsoft.com/office/drawing/2014/main" id="{3976D5BD-EF9D-4CDE-A077-402D7F43CFFA}"/>
              </a:ext>
            </a:extLst>
          </p:cNvPr>
          <p:cNvSpPr txBox="1"/>
          <p:nvPr/>
        </p:nvSpPr>
        <p:spPr>
          <a:xfrm>
            <a:off x="2707689" y="3994951"/>
            <a:ext cx="2024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Full depletion: 50V</a:t>
            </a:r>
            <a:endParaRPr lang="zh-CN" altLang="en-US" dirty="0"/>
          </a:p>
        </p:txBody>
      </p:sp>
      <p:graphicFrame>
        <p:nvGraphicFramePr>
          <p:cNvPr id="13" name="表格 12">
            <a:extLst>
              <a:ext uri="{FF2B5EF4-FFF2-40B4-BE49-F238E27FC236}">
                <a16:creationId xmlns:a16="http://schemas.microsoft.com/office/drawing/2014/main" id="{2D0B607E-5674-43E9-AE3B-15A5E75C6C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0460890"/>
              </p:ext>
            </p:extLst>
          </p:nvPr>
        </p:nvGraphicFramePr>
        <p:xfrm>
          <a:off x="6210250" y="2079185"/>
          <a:ext cx="5591554" cy="269962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58667">
                  <a:extLst>
                    <a:ext uri="{9D8B030D-6E8A-4147-A177-3AD203B41FA5}">
                      <a16:colId xmlns:a16="http://schemas.microsoft.com/office/drawing/2014/main" val="3873450800"/>
                    </a:ext>
                  </a:extLst>
                </a:gridCol>
                <a:gridCol w="1547070">
                  <a:extLst>
                    <a:ext uri="{9D8B030D-6E8A-4147-A177-3AD203B41FA5}">
                      <a16:colId xmlns:a16="http://schemas.microsoft.com/office/drawing/2014/main" val="1380344258"/>
                    </a:ext>
                  </a:extLst>
                </a:gridCol>
                <a:gridCol w="1193454">
                  <a:extLst>
                    <a:ext uri="{9D8B030D-6E8A-4147-A177-3AD203B41FA5}">
                      <a16:colId xmlns:a16="http://schemas.microsoft.com/office/drawing/2014/main" val="3664121782"/>
                    </a:ext>
                  </a:extLst>
                </a:gridCol>
                <a:gridCol w="1392363">
                  <a:extLst>
                    <a:ext uri="{9D8B030D-6E8A-4147-A177-3AD203B41FA5}">
                      <a16:colId xmlns:a16="http://schemas.microsoft.com/office/drawing/2014/main" val="1064213157"/>
                    </a:ext>
                  </a:extLst>
                </a:gridCol>
              </a:tblGrid>
              <a:tr h="67485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dirty="0" err="1">
                          <a:effectLst/>
                        </a:rPr>
                        <a:t>Det_Name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Interstrip </a:t>
                      </a:r>
                    </a:p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cap. (pF)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Coupling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u="none" strike="noStrike" dirty="0">
                          <a:effectLst/>
                        </a:rPr>
                        <a:t>cap. (pF)</a:t>
                      </a:r>
                      <a:endParaRPr lang="en-US" altLang="zh-CN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Backplane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u="none" strike="noStrike" dirty="0">
                          <a:effectLst/>
                        </a:rPr>
                        <a:t>cap. (pF)</a:t>
                      </a:r>
                      <a:endParaRPr lang="en-US" altLang="zh-CN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56424058"/>
                  </a:ext>
                </a:extLst>
              </a:tr>
              <a:tr h="5034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err="1">
                          <a:effectLst/>
                        </a:rPr>
                        <a:t>DAMPE_Exp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1" u="none" strike="noStrike" dirty="0">
                          <a:effectLst/>
                        </a:rPr>
                        <a:t>4.4 </a:t>
                      </a:r>
                      <a:endParaRPr lang="en-US" altLang="zh-CN" sz="1600" b="1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1" u="none" strike="noStrike" dirty="0">
                          <a:effectLst/>
                        </a:rPr>
                        <a:t>520 </a:t>
                      </a:r>
                      <a:endParaRPr lang="en-US" altLang="zh-CN" sz="1600" b="1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1" u="none" strike="noStrike">
                          <a:effectLst/>
                        </a:rPr>
                        <a:t>4.3 </a:t>
                      </a:r>
                      <a:endParaRPr lang="en-US" altLang="zh-CN" sz="1600" b="1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377902"/>
                  </a:ext>
                </a:extLst>
              </a:tr>
              <a:tr h="5034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>
                          <a:effectLst/>
                        </a:rPr>
                        <a:t>DAMPE_Sim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1" u="none" strike="noStrike">
                          <a:effectLst/>
                        </a:rPr>
                        <a:t>4.4 </a:t>
                      </a:r>
                      <a:endParaRPr lang="en-US" altLang="zh-CN" sz="1600" b="1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1" u="none" strike="noStrike" dirty="0">
                          <a:effectLst/>
                        </a:rPr>
                        <a:t>517 </a:t>
                      </a:r>
                      <a:endParaRPr lang="en-US" altLang="zh-CN" sz="1600" b="1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1" u="none" strike="noStrike" dirty="0">
                          <a:effectLst/>
                        </a:rPr>
                        <a:t>3.9 </a:t>
                      </a:r>
                      <a:endParaRPr lang="en-US" altLang="zh-CN" sz="1600" b="1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163885"/>
                  </a:ext>
                </a:extLst>
              </a:tr>
              <a:tr h="5034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HERD_20um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0066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1" u="none" strike="noStrike" dirty="0">
                          <a:effectLst/>
                        </a:rPr>
                        <a:t>3.3 </a:t>
                      </a:r>
                      <a:endParaRPr lang="en-US" altLang="zh-CN" sz="1600" b="1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0066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1" u="none" strike="noStrike">
                          <a:effectLst/>
                        </a:rPr>
                        <a:t>255 </a:t>
                      </a:r>
                      <a:endParaRPr lang="en-US" altLang="zh-CN" sz="1600" b="1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0066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1" u="none" strike="noStrike" dirty="0">
                          <a:effectLst/>
                        </a:rPr>
                        <a:t>2.5 </a:t>
                      </a:r>
                      <a:endParaRPr lang="en-US" altLang="zh-CN" sz="1600" b="1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0066F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9493463"/>
                  </a:ext>
                </a:extLst>
              </a:tr>
              <a:tr h="5143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>
                          <a:effectLst/>
                        </a:rPr>
                        <a:t>HERD_60um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0066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1" u="none" strike="noStrike" dirty="0">
                          <a:effectLst/>
                        </a:rPr>
                        <a:t>8.8 </a:t>
                      </a:r>
                      <a:endParaRPr lang="en-US" altLang="zh-CN" sz="1600" b="1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0066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1" u="none" strike="noStrike" dirty="0">
                          <a:effectLst/>
                        </a:rPr>
                        <a:t>651 </a:t>
                      </a:r>
                      <a:endParaRPr lang="en-US" altLang="zh-CN" sz="1600" b="1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0066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1" u="none" strike="noStrike" dirty="0">
                          <a:effectLst/>
                        </a:rPr>
                        <a:t>2.6 </a:t>
                      </a:r>
                      <a:endParaRPr lang="en-US" altLang="zh-CN" sz="1600" b="1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0066F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33963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4734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775</Words>
  <Application>Microsoft Office PowerPoint</Application>
  <PresentationFormat>宽屏</PresentationFormat>
  <Paragraphs>167</Paragraphs>
  <Slides>13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9" baseType="lpstr">
      <vt:lpstr>等线</vt:lpstr>
      <vt:lpstr>等线 Light</vt:lpstr>
      <vt:lpstr>宋体</vt:lpstr>
      <vt:lpstr>Arial</vt:lpstr>
      <vt:lpstr>Cambria Math</vt:lpstr>
      <vt:lpstr>Office 主题​​</vt:lpstr>
      <vt:lpstr>IHEP SCD simulation</vt:lpstr>
      <vt:lpstr>background</vt:lpstr>
      <vt:lpstr>The charge sharing of AMS &amp; DAMPE</vt:lpstr>
      <vt:lpstr>The in-flight calibration of DAMPE charge sharing ratio: A1-&gt;A2</vt:lpstr>
      <vt:lpstr>Problems to solve…</vt:lpstr>
      <vt:lpstr>Simulation tools</vt:lpstr>
      <vt:lpstr>The TCAD simulation</vt:lpstr>
      <vt:lpstr>The TCAD simulation</vt:lpstr>
      <vt:lpstr>Simulation Results</vt:lpstr>
      <vt:lpstr>Spice simulation</vt:lpstr>
      <vt:lpstr>Conclusion</vt:lpstr>
      <vt:lpstr>Backup: AGILE</vt:lpstr>
      <vt:lpstr>Backup: AMS-02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IHEP SCD simulation</dc:title>
  <dc:creator>Yuodaa</dc:creator>
  <cp:lastModifiedBy>Yuodaa</cp:lastModifiedBy>
  <cp:revision>47</cp:revision>
  <dcterms:created xsi:type="dcterms:W3CDTF">2022-01-10T06:40:02Z</dcterms:created>
  <dcterms:modified xsi:type="dcterms:W3CDTF">2022-01-10T08:34:40Z</dcterms:modified>
</cp:coreProperties>
</file>