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iuBIk92i29El+LGeP4m1qMcgQH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>
        <p:guide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d1eac6eea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d1eac6eea2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d1eac6eea2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1eac6eea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1eac6eea2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d1eac6eea2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d1eac6eea2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d1eac6eea2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450">
                <a:latin typeface="Times New Roman"/>
                <a:ea typeface="Times New Roman"/>
                <a:cs typeface="Times New Roman"/>
                <a:sym typeface="Times New Roman"/>
              </a:rPr>
              <a:t>Debye–Hu ̈ckel</a:t>
            </a:r>
            <a:endParaRPr/>
          </a:p>
        </p:txBody>
      </p:sp>
      <p:sp>
        <p:nvSpPr>
          <p:cNvPr id="262" name="Google Shape;262;gd1eac6eea2_0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12c0b81a18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12c0b81a18_1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NL"/>
              <a:t>abbe diffraction limit</a:t>
            </a:r>
            <a:endParaRPr/>
          </a:p>
        </p:txBody>
      </p:sp>
      <p:sp>
        <p:nvSpPr>
          <p:cNvPr id="278" name="Google Shape;278;g112c0b81a18_1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12cf533da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g112cf533dad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g112cf533dad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2cf533da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g112cf533dad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g112cf533dad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NL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d1eac6eea2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d1eac6eea2_0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gd1eac6eea2_0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NL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d1eac6eea2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d1eac6eea2_0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gd1eac6eea2_0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NL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12235bcfa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12235bcfa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112235bcfac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2235bcfa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12235bcfac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112235bcfac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15180afa2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15180afa2e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115180afa2e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2235bcfa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2235bcfac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112235bcfac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2235bcfac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12235bcfac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chitosan Methotrexate disodium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foveated vision, chemical sensing, and beam steering fingerprint</a:t>
            </a:r>
            <a:endParaRPr/>
          </a:p>
        </p:txBody>
      </p:sp>
      <p:sp>
        <p:nvSpPr>
          <p:cNvPr id="168" name="Google Shape;168;g112235bcfac_0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14f87a7f23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14f87a7f23_1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chitosan Methotrexate disodium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foveated vision, chemical sensing, and beam steering fingerprint</a:t>
            </a:r>
            <a:endParaRPr/>
          </a:p>
        </p:txBody>
      </p:sp>
      <p:sp>
        <p:nvSpPr>
          <p:cNvPr id="180" name="Google Shape;180;g114f87a7f23_1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4f607033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14f607033b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114f607033b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14f607033b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14f607033b_4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114f607033b_4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5420139" y="1779105"/>
            <a:ext cx="6121072" cy="2466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alibri"/>
              <a:buNone/>
              <a:defRPr sz="3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6705599" y="4519681"/>
            <a:ext cx="4835611" cy="73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650790" y="6445803"/>
            <a:ext cx="29306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44580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445803"/>
            <a:ext cx="29306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418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 rot="5400000">
            <a:off x="7398130" y="2221292"/>
            <a:ext cx="5282442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418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 rot="5400000">
            <a:off x="2064130" y="-331408"/>
            <a:ext cx="5282441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418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418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2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418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839788" y="896594"/>
            <a:ext cx="105156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418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418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839788" y="894522"/>
            <a:ext cx="3932237" cy="116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418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9788" y="884583"/>
            <a:ext cx="3932237" cy="117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418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4181"/>
              </a:buClr>
              <a:buSzPts val="3000"/>
              <a:buFont typeface="Calibri"/>
              <a:buNone/>
              <a:defRPr sz="3000" b="1" i="0" u="none" strike="noStrike" cap="none">
                <a:solidFill>
                  <a:srgbClr val="0141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5420139" y="1779105"/>
            <a:ext cx="6121200" cy="24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alibri"/>
              <a:buNone/>
            </a:pPr>
            <a:r>
              <a:rPr lang="en-NL" sz="4000"/>
              <a:t>Simulating Microgels</a:t>
            </a:r>
            <a:endParaRPr sz="4000"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6705599" y="4519681"/>
            <a:ext cx="48357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5"/>
              <a:buNone/>
            </a:pPr>
            <a:r>
              <a:rPr lang="en-NL" sz="1980"/>
              <a:t>PhD Seminar, Roma, 15 / 02 / 2022</a:t>
            </a:r>
            <a:endParaRPr sz="1980"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25"/>
              <a:buNone/>
            </a:pPr>
            <a:endParaRPr sz="825"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0400" y="6184800"/>
            <a:ext cx="874509" cy="3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gd1eac6eea2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563" y="491138"/>
            <a:ext cx="874509" cy="3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d1eac6eea2_0_6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i="1"/>
              <a:t>In Silico</a:t>
            </a:r>
            <a:r>
              <a:rPr lang="en-NL"/>
              <a:t> - 1st Step </a:t>
            </a:r>
            <a:endParaRPr/>
          </a:p>
        </p:txBody>
      </p:sp>
      <p:sp>
        <p:nvSpPr>
          <p:cNvPr id="226" name="Google Shape;226;gd1eac6eea2_0_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NL" b="1">
                <a:solidFill>
                  <a:srgbClr val="014181"/>
                </a:solidFill>
              </a:rPr>
              <a:t>Bivalente</a:t>
            </a:r>
            <a:r>
              <a:rPr lang="en-NL"/>
              <a:t> and </a:t>
            </a:r>
            <a:r>
              <a:rPr lang="en-NL" b="1">
                <a:solidFill>
                  <a:srgbClr val="FF0000"/>
                </a:solidFill>
              </a:rPr>
              <a:t>tetravalent</a:t>
            </a:r>
            <a:r>
              <a:rPr lang="en-NL"/>
              <a:t> monomers in spherical </a:t>
            </a:r>
            <a:r>
              <a:rPr lang="en-NL" i="1"/>
              <a:t>flask </a:t>
            </a:r>
            <a:r>
              <a:rPr lang="en-NL"/>
              <a:t>at low T*</a:t>
            </a:r>
            <a:endParaRPr/>
          </a:p>
        </p:txBody>
      </p:sp>
      <p:sp>
        <p:nvSpPr>
          <p:cNvPr id="227" name="Google Shape;227;gd1eac6eea2_0_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10</a:t>
            </a:fld>
            <a:endParaRPr/>
          </a:p>
        </p:txBody>
      </p:sp>
      <p:pic>
        <p:nvPicPr>
          <p:cNvPr id="228" name="Google Shape;228;gd1eac6eea2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6200" y="533400"/>
            <a:ext cx="5229752" cy="11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d1eac6eea2_0_6"/>
          <p:cNvSpPr txBox="1"/>
          <p:nvPr/>
        </p:nvSpPr>
        <p:spPr>
          <a:xfrm>
            <a:off x="0" y="6351600"/>
            <a:ext cx="11060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100"/>
              <a:t>N. Gnan, L. Rovigatti, M. Bergman and E. Zaccarelli. Macromolecules, 2017, 50, 8777.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100">
                <a:solidFill>
                  <a:schemeClr val="dk1"/>
                </a:solidFill>
              </a:rPr>
              <a:t>A Ninarello, J J. Crassous, D Paloli, F Camerin, F Gnan, F Rovigatti, P Schurtenberger, and E Zaccarelli.</a:t>
            </a:r>
            <a:r>
              <a:rPr lang="en-NL" sz="1100" i="1">
                <a:solidFill>
                  <a:schemeClr val="dk1"/>
                </a:solidFill>
              </a:rPr>
              <a:t> Macromolecules</a:t>
            </a:r>
            <a:r>
              <a:rPr lang="en-NL" sz="1100">
                <a:solidFill>
                  <a:schemeClr val="dk1"/>
                </a:solidFill>
              </a:rPr>
              <a:t> 2019, 52, 20, 7584–7592</a:t>
            </a:r>
            <a:endParaRPr sz="1100"/>
          </a:p>
        </p:txBody>
      </p:sp>
      <p:pic>
        <p:nvPicPr>
          <p:cNvPr id="230" name="Google Shape;230;gd1eac6eea2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613" y="2388725"/>
            <a:ext cx="4830604" cy="70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d1eac6eea2_0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613" y="4914000"/>
            <a:ext cx="5195649" cy="1262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d1eac6eea2_0_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6613" y="3380288"/>
            <a:ext cx="4645581" cy="1296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d1eac6eea2_0_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03275" y="5832325"/>
            <a:ext cx="2493400" cy="578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d1eac6eea2_0_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89325" y="2559426"/>
            <a:ext cx="4312075" cy="31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d1eac6eea2_0_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20368" y="5887030"/>
            <a:ext cx="2493401" cy="46931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d1eac6eea2_0_6"/>
          <p:cNvSpPr/>
          <p:nvPr/>
        </p:nvSpPr>
        <p:spPr>
          <a:xfrm>
            <a:off x="6889200" y="2547325"/>
            <a:ext cx="4312800" cy="3109500"/>
          </a:xfrm>
          <a:prstGeom prst="rect">
            <a:avLst/>
          </a:prstGeom>
          <a:noFill/>
          <a:ln w="38100" cap="flat" cmpd="sng">
            <a:solidFill>
              <a:srgbClr val="4372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d1eac6eea2_0_6"/>
          <p:cNvSpPr/>
          <p:nvPr/>
        </p:nvSpPr>
        <p:spPr>
          <a:xfrm>
            <a:off x="7526500" y="479650"/>
            <a:ext cx="1411800" cy="1193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4372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gd1eac6eea2_0_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40150" y="2241075"/>
            <a:ext cx="3918174" cy="399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d1eac6eea2_0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563" y="491138"/>
            <a:ext cx="874509" cy="3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d1eac6eea2_0_26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i="1"/>
              <a:t>In Silico</a:t>
            </a:r>
            <a:r>
              <a:rPr lang="en-NL"/>
              <a:t> - 2nd Step </a:t>
            </a:r>
            <a:endParaRPr/>
          </a:p>
        </p:txBody>
      </p:sp>
      <p:sp>
        <p:nvSpPr>
          <p:cNvPr id="246" name="Google Shape;246;gd1eac6eea2_0_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Kremer-Grest interactions + </a:t>
            </a:r>
            <a:r>
              <a:rPr lang="en-NL" b="1">
                <a:solidFill>
                  <a:srgbClr val="FF0000"/>
                </a:solidFill>
              </a:rPr>
              <a:t>Solvent/Temperature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47" name="Google Shape;247;gd1eac6eea2_0_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11</a:t>
            </a:fld>
            <a:endParaRPr/>
          </a:p>
        </p:txBody>
      </p:sp>
      <p:pic>
        <p:nvPicPr>
          <p:cNvPr id="248" name="Google Shape;248;gd1eac6eea2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6200" y="533400"/>
            <a:ext cx="5229752" cy="11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d1eac6eea2_0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613" y="2237288"/>
            <a:ext cx="4645581" cy="1296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d1eac6eea2_0_26"/>
          <p:cNvPicPr preferRelativeResize="0"/>
          <p:nvPr/>
        </p:nvPicPr>
        <p:blipFill rotWithShape="1">
          <a:blip r:embed="rId6">
            <a:alphaModFix/>
          </a:blip>
          <a:srcRect t="99" b="109"/>
          <a:stretch/>
        </p:blipFill>
        <p:spPr>
          <a:xfrm>
            <a:off x="6890400" y="2548800"/>
            <a:ext cx="4312075" cy="31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d1eac6eea2_0_26"/>
          <p:cNvSpPr/>
          <p:nvPr/>
        </p:nvSpPr>
        <p:spPr>
          <a:xfrm>
            <a:off x="6890400" y="2548800"/>
            <a:ext cx="4312800" cy="31095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d1eac6eea2_0_26"/>
          <p:cNvSpPr/>
          <p:nvPr/>
        </p:nvSpPr>
        <p:spPr>
          <a:xfrm>
            <a:off x="9644075" y="479600"/>
            <a:ext cx="1411800" cy="1193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3" name="Google Shape;253;gd1eac6eea2_0_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513" y="4906750"/>
            <a:ext cx="5409227" cy="149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d1eac6eea2_0_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" y="3554325"/>
            <a:ext cx="4663783" cy="125316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d1eac6eea2_0_26"/>
          <p:cNvSpPr/>
          <p:nvPr/>
        </p:nvSpPr>
        <p:spPr>
          <a:xfrm>
            <a:off x="504875" y="4908600"/>
            <a:ext cx="5721900" cy="1494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gd1eac6eea2_0_26"/>
          <p:cNvPicPr preferRelativeResize="0"/>
          <p:nvPr/>
        </p:nvPicPr>
        <p:blipFill rotWithShape="1">
          <a:blip r:embed="rId9">
            <a:alphaModFix/>
          </a:blip>
          <a:srcRect l="29" r="29"/>
          <a:stretch/>
        </p:blipFill>
        <p:spPr>
          <a:xfrm>
            <a:off x="629975" y="4194352"/>
            <a:ext cx="5643673" cy="8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d1eac6eea2_0_26"/>
          <p:cNvSpPr txBox="1"/>
          <p:nvPr/>
        </p:nvSpPr>
        <p:spPr>
          <a:xfrm>
            <a:off x="0" y="6351600"/>
            <a:ext cx="11060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100"/>
              <a:t>N. Gnan, L. Rovigatti, M. Bergman and E. Zaccarelli. Macromolecules, 2017, 50, 8777.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100">
                <a:solidFill>
                  <a:schemeClr val="dk1"/>
                </a:solidFill>
              </a:rPr>
              <a:t>A Ninarello, J J. Crassous, D Paloli, F Camerin, F Gnan, F Rovigatti, P Schurtenberger, and E Zaccarelli.</a:t>
            </a:r>
            <a:r>
              <a:rPr lang="en-NL" sz="1100" i="1">
                <a:solidFill>
                  <a:schemeClr val="dk1"/>
                </a:solidFill>
              </a:rPr>
              <a:t> Macromolecules</a:t>
            </a:r>
            <a:r>
              <a:rPr lang="en-NL" sz="1100">
                <a:solidFill>
                  <a:schemeClr val="dk1"/>
                </a:solidFill>
              </a:rPr>
              <a:t> 2019, 52, 20, 7584–7592</a:t>
            </a:r>
            <a:endParaRPr sz="1100"/>
          </a:p>
        </p:txBody>
      </p:sp>
      <p:pic>
        <p:nvPicPr>
          <p:cNvPr id="258" name="Google Shape;258;gd1eac6eea2_0_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37250" y="2157400"/>
            <a:ext cx="3038650" cy="238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d1eac6eea2_0_53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Study Cases</a:t>
            </a:r>
            <a:endParaRPr/>
          </a:p>
        </p:txBody>
      </p:sp>
      <p:sp>
        <p:nvSpPr>
          <p:cNvPr id="265" name="Google Shape;265;gd1eac6eea2_0_5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12</a:t>
            </a:fld>
            <a:endParaRPr/>
          </a:p>
        </p:txBody>
      </p:sp>
      <p:pic>
        <p:nvPicPr>
          <p:cNvPr id="266" name="Google Shape;266;gd1eac6eea2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126" y="1843125"/>
            <a:ext cx="7105720" cy="400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d1eac6eea2_0_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5563" y="491138"/>
            <a:ext cx="874509" cy="3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d1eac6eea2_0_53"/>
          <p:cNvSpPr txBox="1"/>
          <p:nvPr/>
        </p:nvSpPr>
        <p:spPr>
          <a:xfrm>
            <a:off x="8400275" y="5948825"/>
            <a:ext cx="3544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100"/>
              <a:t>R Rivas-Barbosa, J Ruiz-Franco, M A Lara-Peña, J Cardellini, A Licea-Claverie, F Camerin, E Zaccarelli, M Laurati. Macromolecules. Accepted</a:t>
            </a:r>
            <a:endParaRPr sz="1100"/>
          </a:p>
        </p:txBody>
      </p:sp>
      <p:pic>
        <p:nvPicPr>
          <p:cNvPr id="269" name="Google Shape;269;gd1eac6eea2_0_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3425" y="1690725"/>
            <a:ext cx="3829585" cy="45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d1eac6eea2_0_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6" y="1525000"/>
            <a:ext cx="6774487" cy="525680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d1eac6eea2_0_53"/>
          <p:cNvSpPr txBox="1"/>
          <p:nvPr/>
        </p:nvSpPr>
        <p:spPr>
          <a:xfrm>
            <a:off x="8382000" y="3327550"/>
            <a:ext cx="3563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100"/>
              <a:t>G Del Monte, A Ninarello, F Camerin, L Rovigatti, N Gnan, E Zaccarelli. Soft Matter, 2019,15, 8113-8128</a:t>
            </a:r>
            <a:endParaRPr sz="1100"/>
          </a:p>
        </p:txBody>
      </p:sp>
      <p:sp>
        <p:nvSpPr>
          <p:cNvPr id="272" name="Google Shape;272;gd1eac6eea2_0_53"/>
          <p:cNvSpPr txBox="1"/>
          <p:nvPr/>
        </p:nvSpPr>
        <p:spPr>
          <a:xfrm>
            <a:off x="0" y="6517825"/>
            <a:ext cx="791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100"/>
              <a:t>F Camerin, N Gnan, J Ruiz-Franco, A Ninarello, L Rovigatti, E Zaccarelli Physical Review X 10 (3), 031012</a:t>
            </a:r>
            <a:endParaRPr sz="1100"/>
          </a:p>
        </p:txBody>
      </p:sp>
      <p:pic>
        <p:nvPicPr>
          <p:cNvPr id="273" name="Google Shape;273;gd1eac6eea2_0_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00284" y="1043727"/>
            <a:ext cx="3115116" cy="2417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d1eac6eea2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0275" y="3765775"/>
            <a:ext cx="3563126" cy="2005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12c0b81a18_1_32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NL"/>
              <a:t>Experimental Conditions</a:t>
            </a:r>
            <a:endParaRPr/>
          </a:p>
        </p:txBody>
      </p:sp>
      <p:sp>
        <p:nvSpPr>
          <p:cNvPr id="281" name="Google Shape;281;g112c0b81a18_1_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Synthesis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APMA added </a:t>
            </a:r>
            <a:r>
              <a:rPr lang="en-NL" b="1">
                <a:solidFill>
                  <a:srgbClr val="FF0000"/>
                </a:solidFill>
              </a:rPr>
              <a:t>4 minutes</a:t>
            </a:r>
            <a:r>
              <a:rPr lang="en-NL"/>
              <a:t> after initiator 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Fluorophores distribution </a:t>
            </a:r>
            <a:r>
              <a:rPr lang="en-NL" sz="2700" b="1">
                <a:solidFill>
                  <a:schemeClr val="accent4"/>
                </a:solidFill>
              </a:rPr>
              <a:t>outside the core</a:t>
            </a:r>
            <a:endParaRPr sz="270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NL" b="1">
                <a:solidFill>
                  <a:srgbClr val="014181"/>
                </a:solidFill>
              </a:rPr>
              <a:t>Super-Resolution Microscopy</a:t>
            </a:r>
            <a:r>
              <a:rPr lang="en-NL"/>
              <a:t> Measurements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Density profiles from the </a:t>
            </a:r>
            <a:r>
              <a:rPr lang="en-NL" b="1">
                <a:solidFill>
                  <a:srgbClr val="4372C3"/>
                </a:solidFill>
              </a:rPr>
              <a:t>2D projection</a:t>
            </a:r>
            <a:r>
              <a:rPr lang="en-NL"/>
              <a:t> of the </a:t>
            </a:r>
            <a:r>
              <a:rPr lang="en-NL" b="1">
                <a:solidFill>
                  <a:srgbClr val="FF0000"/>
                </a:solidFill>
              </a:rPr>
              <a:t>fluorophores</a:t>
            </a:r>
            <a:r>
              <a:rPr lang="en-NL"/>
              <a:t> positions</a:t>
            </a:r>
            <a:endParaRPr/>
          </a:p>
        </p:txBody>
      </p:sp>
      <p:sp>
        <p:nvSpPr>
          <p:cNvPr id="282" name="Google Shape;282;g112c0b81a18_1_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13</a:t>
            </a:fld>
            <a:endParaRPr/>
          </a:p>
        </p:txBody>
      </p:sp>
      <p:pic>
        <p:nvPicPr>
          <p:cNvPr id="283" name="Google Shape;283;g112c0b81a18_1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563" y="491138"/>
            <a:ext cx="874509" cy="3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112c0b81a18_1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9725" y="4092350"/>
            <a:ext cx="7032551" cy="274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112c0b81a18_1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2125" y="1273425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g112cf533dad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238" y="2080056"/>
            <a:ext cx="360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112cf533dad_0_7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NL"/>
              <a:t>Fluorophore Emulation</a:t>
            </a:r>
            <a:endParaRPr/>
          </a:p>
        </p:txBody>
      </p:sp>
      <p:sp>
        <p:nvSpPr>
          <p:cNvPr id="293" name="Google Shape;293;g112cf533dad_0_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Define the </a:t>
            </a:r>
            <a:r>
              <a:rPr lang="en-NL" b="1">
                <a:solidFill>
                  <a:srgbClr val="FF0000"/>
                </a:solidFill>
              </a:rPr>
              <a:t>core-shell interface </a:t>
            </a:r>
            <a:r>
              <a:rPr lang="en-NL"/>
              <a:t>as function of the radius of gyration</a:t>
            </a:r>
            <a:r>
              <a:rPr lang="en-NL" b="1">
                <a:solidFill>
                  <a:srgbClr val="FF0000"/>
                </a:solidFill>
              </a:rPr>
              <a:t> k*Rg</a:t>
            </a:r>
            <a:endParaRPr b="1">
              <a:solidFill>
                <a:srgbClr val="FF0000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Choose </a:t>
            </a:r>
            <a:r>
              <a:rPr lang="en-NL" b="1">
                <a:solidFill>
                  <a:schemeClr val="accent6"/>
                </a:solidFill>
              </a:rPr>
              <a:t>r core-shell percentage distribution</a:t>
            </a:r>
            <a:r>
              <a:rPr lang="en-NL"/>
              <a:t> of fluorophores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Tune </a:t>
            </a:r>
            <a:r>
              <a:rPr lang="en-NL" b="1">
                <a:solidFill>
                  <a:srgbClr val="FF0000"/>
                </a:solidFill>
              </a:rPr>
              <a:t>k</a:t>
            </a:r>
            <a:r>
              <a:rPr lang="en-NL"/>
              <a:t> and </a:t>
            </a:r>
            <a:r>
              <a:rPr lang="en-NL" b="1">
                <a:solidFill>
                  <a:schemeClr val="accent6"/>
                </a:solidFill>
              </a:rPr>
              <a:t>r</a:t>
            </a:r>
            <a:r>
              <a:rPr lang="en-NL"/>
              <a:t> parameters to fit measured profiles at all temperatures</a:t>
            </a:r>
            <a:endParaRPr/>
          </a:p>
        </p:txBody>
      </p:sp>
      <p:sp>
        <p:nvSpPr>
          <p:cNvPr id="294" name="Google Shape;294;g112cf533dad_0_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14</a:t>
            </a:fld>
            <a:endParaRPr/>
          </a:p>
        </p:txBody>
      </p:sp>
      <p:pic>
        <p:nvPicPr>
          <p:cNvPr id="295" name="Google Shape;295;g112cf533dad_0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5563" y="491138"/>
            <a:ext cx="874509" cy="3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112cf533dad_0_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15600" y="2079600"/>
            <a:ext cx="36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112cf533dad_0_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15600" y="2079600"/>
            <a:ext cx="36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112cf533dad_0_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3233" y="4747150"/>
            <a:ext cx="3744275" cy="121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12cf533dad_0_23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NL"/>
              <a:t>Comparing with Experiments</a:t>
            </a:r>
            <a:endParaRPr/>
          </a:p>
        </p:txBody>
      </p:sp>
      <p:sp>
        <p:nvSpPr>
          <p:cNvPr id="305" name="Google Shape;305;g112cf533dad_0_23"/>
          <p:cNvSpPr txBox="1">
            <a:spLocks noGrp="1"/>
          </p:cNvSpPr>
          <p:nvPr>
            <p:ph type="sldNum" idx="12"/>
          </p:nvPr>
        </p:nvSpPr>
        <p:spPr>
          <a:xfrm>
            <a:off x="7734763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NL"/>
              <a:t>15</a:t>
            </a:fld>
            <a:endParaRPr/>
          </a:p>
        </p:txBody>
      </p:sp>
      <p:pic>
        <p:nvPicPr>
          <p:cNvPr id="306" name="Google Shape;306;g112cf533dad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563" y="491138"/>
            <a:ext cx="874509" cy="3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112cf533dad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4463" y="1788423"/>
            <a:ext cx="7003059" cy="486247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12cf533dad_0_23"/>
          <p:cNvSpPr/>
          <p:nvPr/>
        </p:nvSpPr>
        <p:spPr>
          <a:xfrm>
            <a:off x="2585238" y="1779250"/>
            <a:ext cx="7021500" cy="4890000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d1eac6eea2_0_88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NL">
                <a:solidFill>
                  <a:srgbClr val="FFC000"/>
                </a:solidFill>
              </a:rPr>
              <a:t>Hydrophilic</a:t>
            </a:r>
            <a:r>
              <a:rPr lang="en-NL"/>
              <a:t>/</a:t>
            </a:r>
            <a:r>
              <a:rPr lang="en-NL">
                <a:solidFill>
                  <a:schemeClr val="accent2"/>
                </a:solidFill>
              </a:rPr>
              <a:t>phobic</a:t>
            </a:r>
            <a:r>
              <a:rPr lang="en-NL"/>
              <a:t> Surfaces</a:t>
            </a:r>
            <a:endParaRPr/>
          </a:p>
        </p:txBody>
      </p:sp>
      <p:sp>
        <p:nvSpPr>
          <p:cNvPr id="315" name="Google Shape;315;gd1eac6eea2_0_88"/>
          <p:cNvSpPr txBox="1">
            <a:spLocks noGrp="1"/>
          </p:cNvSpPr>
          <p:nvPr>
            <p:ph type="sldNum" idx="12"/>
          </p:nvPr>
        </p:nvSpPr>
        <p:spPr>
          <a:xfrm>
            <a:off x="7734763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NL"/>
              <a:t>16</a:t>
            </a:fld>
            <a:endParaRPr/>
          </a:p>
        </p:txBody>
      </p:sp>
      <p:pic>
        <p:nvPicPr>
          <p:cNvPr id="316" name="Google Shape;316;gd1eac6eea2_0_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563" y="491138"/>
            <a:ext cx="874509" cy="3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d1eac6eea2_0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1690725"/>
            <a:ext cx="5040000" cy="50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d1eac6eea2_0_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3800" y="1690725"/>
            <a:ext cx="5040000" cy="50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d1eac6eea2_0_99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NL"/>
              <a:t>Summary</a:t>
            </a:r>
            <a:endParaRPr/>
          </a:p>
        </p:txBody>
      </p:sp>
      <p:sp>
        <p:nvSpPr>
          <p:cNvPr id="325" name="Google Shape;325;gd1eac6eea2_0_9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17</a:t>
            </a:fld>
            <a:endParaRPr/>
          </a:p>
        </p:txBody>
      </p:sp>
      <p:pic>
        <p:nvPicPr>
          <p:cNvPr id="326" name="Google Shape;326;gd1eac6eea2_0_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563" y="491138"/>
            <a:ext cx="874509" cy="3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d1eac6eea2_0_9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Microgels are tiny, lego-like, cross-linked, responsive particles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Broad range of applications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Realistic monomer-resolved microgel simulations now available</a:t>
            </a:r>
            <a:endParaRPr/>
          </a:p>
        </p:txBody>
      </p:sp>
      <p:pic>
        <p:nvPicPr>
          <p:cNvPr id="328" name="Google Shape;328;gd1eac6eea2_0_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5563" y="2427231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"/>
          <p:cNvSpPr txBox="1">
            <a:spLocks noGrp="1"/>
          </p:cNvSpPr>
          <p:nvPr>
            <p:ph type="ctrTitle"/>
          </p:nvPr>
        </p:nvSpPr>
        <p:spPr>
          <a:xfrm>
            <a:off x="7205868" y="1779105"/>
            <a:ext cx="4393096" cy="2466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alibri"/>
              <a:buNone/>
            </a:pPr>
            <a:r>
              <a:rPr lang="en-NL"/>
              <a:t>Thank you</a:t>
            </a:r>
            <a:endParaRPr/>
          </a:p>
        </p:txBody>
      </p:sp>
      <p:sp>
        <p:nvSpPr>
          <p:cNvPr id="334" name="Google Shape;334;p7"/>
          <p:cNvSpPr txBox="1">
            <a:spLocks noGrp="1"/>
          </p:cNvSpPr>
          <p:nvPr>
            <p:ph type="subTitle" idx="1"/>
          </p:nvPr>
        </p:nvSpPr>
        <p:spPr>
          <a:xfrm>
            <a:off x="7106477" y="4519681"/>
            <a:ext cx="4492487" cy="73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-NL" sz="1100"/>
              <a:t>The SuperCol project has received funding from the European Union’s Horizon 2020 research and innovation programme under the Marie Skłodowska-Curie grant agreement No. 860914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 sz="1200"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 sz="1200"/>
          </a:p>
        </p:txBody>
      </p:sp>
      <p:pic>
        <p:nvPicPr>
          <p:cNvPr id="335" name="Google Shape;33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0400" y="6184800"/>
            <a:ext cx="874509" cy="3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2235bcfac_0_11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Overview</a:t>
            </a:r>
            <a:endParaRPr/>
          </a:p>
        </p:txBody>
      </p:sp>
      <p:sp>
        <p:nvSpPr>
          <p:cNvPr id="97" name="Google Shape;97;g112235bcfac_0_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Introduction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 i="1"/>
              <a:t>In Silico</a:t>
            </a:r>
            <a:r>
              <a:rPr lang="en-NL"/>
              <a:t> Synthesis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Study Cases</a:t>
            </a:r>
            <a:endParaRPr/>
          </a:p>
        </p:txBody>
      </p:sp>
      <p:sp>
        <p:nvSpPr>
          <p:cNvPr id="98" name="Google Shape;98;g112235bcfac_0_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2</a:t>
            </a:fld>
            <a:endParaRPr/>
          </a:p>
        </p:txBody>
      </p:sp>
      <p:pic>
        <p:nvPicPr>
          <p:cNvPr id="99" name="Google Shape;99;g112235bcfac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563" y="491138"/>
            <a:ext cx="874509" cy="3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112235bcfac_0_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6675" y="1779300"/>
            <a:ext cx="4397525" cy="439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12235bcfac_0_3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Microgels</a:t>
            </a:r>
            <a:endParaRPr/>
          </a:p>
        </p:txBody>
      </p:sp>
      <p:sp>
        <p:nvSpPr>
          <p:cNvPr id="107" name="Google Shape;107;g112235bcfac_0_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240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NL" b="1">
                <a:solidFill>
                  <a:schemeClr val="accent2"/>
                </a:solidFill>
              </a:rPr>
              <a:t>Colloidal particles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Brownian motion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 i="1"/>
              <a:t>Easily</a:t>
            </a:r>
            <a:r>
              <a:rPr lang="en-NL"/>
              <a:t> measured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Progress in synthesis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 b="1">
                <a:solidFill>
                  <a:srgbClr val="4372C3"/>
                </a:solidFill>
              </a:rPr>
              <a:t>Polymeric network</a:t>
            </a:r>
            <a:endParaRPr b="1">
              <a:solidFill>
                <a:srgbClr val="4372C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 b="1">
                <a:solidFill>
                  <a:schemeClr val="accent6"/>
                </a:solidFill>
              </a:rPr>
              <a:t>Soft</a:t>
            </a:r>
            <a:r>
              <a:rPr lang="en-NL"/>
              <a:t> 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Flexible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Responsive to external stimuli</a:t>
            </a:r>
            <a:endParaRPr/>
          </a:p>
        </p:txBody>
      </p:sp>
      <p:sp>
        <p:nvSpPr>
          <p:cNvPr id="108" name="Google Shape;108;g112235bcfac_0_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3</a:t>
            </a:fld>
            <a:endParaRPr/>
          </a:p>
        </p:txBody>
      </p:sp>
      <p:pic>
        <p:nvPicPr>
          <p:cNvPr id="109" name="Google Shape;109;g112235bcfac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563" y="491138"/>
            <a:ext cx="874509" cy="3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112235bcfac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7487" y="4370879"/>
            <a:ext cx="8057027" cy="228966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112235bcfac_0_3"/>
          <p:cNvSpPr/>
          <p:nvPr/>
        </p:nvSpPr>
        <p:spPr>
          <a:xfrm>
            <a:off x="3697134" y="4279825"/>
            <a:ext cx="3305700" cy="2439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g112235bcfac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0601" y="1386239"/>
            <a:ext cx="3458826" cy="98294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112235bcfac_0_3"/>
          <p:cNvSpPr/>
          <p:nvPr/>
        </p:nvSpPr>
        <p:spPr>
          <a:xfrm>
            <a:off x="7490198" y="1347150"/>
            <a:ext cx="1419000" cy="10473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4" name="Google Shape;114;g112235bcfac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3033" y="4267225"/>
            <a:ext cx="1765935" cy="2342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112235bcfac_0_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7600" y="4297435"/>
            <a:ext cx="4876799" cy="22035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g112235bcfac_0_3"/>
          <p:cNvGrpSpPr/>
          <p:nvPr/>
        </p:nvGrpSpPr>
        <p:grpSpPr>
          <a:xfrm>
            <a:off x="662800" y="4431600"/>
            <a:ext cx="10590350" cy="1830025"/>
            <a:chOff x="662800" y="4431600"/>
            <a:chExt cx="10590350" cy="1830025"/>
          </a:xfrm>
        </p:grpSpPr>
        <p:pic>
          <p:nvPicPr>
            <p:cNvPr id="117" name="Google Shape;117;g112235bcfac_0_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62800" y="4432825"/>
              <a:ext cx="1828800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g112235bcfac_0_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424350" y="4431600"/>
              <a:ext cx="1828800" cy="1828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9" name="Google Shape;119;g112235bcfac_0_3"/>
          <p:cNvGrpSpPr/>
          <p:nvPr/>
        </p:nvGrpSpPr>
        <p:grpSpPr>
          <a:xfrm>
            <a:off x="7423288" y="2612425"/>
            <a:ext cx="2041050" cy="914400"/>
            <a:chOff x="7423288" y="2612425"/>
            <a:chExt cx="2041050" cy="914400"/>
          </a:xfrm>
        </p:grpSpPr>
        <p:pic>
          <p:nvPicPr>
            <p:cNvPr id="120" name="Google Shape;120;g112235bcfac_0_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423288" y="2612425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g112235bcfac_0_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549938" y="2612425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2" name="Google Shape;122;g112235bcfac_0_3"/>
          <p:cNvGrpSpPr/>
          <p:nvPr/>
        </p:nvGrpSpPr>
        <p:grpSpPr>
          <a:xfrm>
            <a:off x="1156225" y="4432225"/>
            <a:ext cx="9879551" cy="2254350"/>
            <a:chOff x="1156225" y="4203625"/>
            <a:chExt cx="9879551" cy="2254350"/>
          </a:xfrm>
        </p:grpSpPr>
        <p:grpSp>
          <p:nvGrpSpPr>
            <p:cNvPr id="123" name="Google Shape;123;g112235bcfac_0_3"/>
            <p:cNvGrpSpPr/>
            <p:nvPr/>
          </p:nvGrpSpPr>
          <p:grpSpPr>
            <a:xfrm>
              <a:off x="1156225" y="4635250"/>
              <a:ext cx="9879551" cy="1822725"/>
              <a:chOff x="1156225" y="4635250"/>
              <a:chExt cx="9879551" cy="1822725"/>
            </a:xfrm>
          </p:grpSpPr>
          <p:pic>
            <p:nvPicPr>
              <p:cNvPr id="124" name="Google Shape;124;g112235bcfac_0_3"/>
              <p:cNvPicPr preferRelativeResize="0"/>
              <p:nvPr/>
            </p:nvPicPr>
            <p:blipFill rotWithShape="1">
              <a:blip r:embed="rId9">
                <a:alphaModFix/>
              </a:blip>
              <a:srcRect l="29" r="29"/>
              <a:stretch/>
            </p:blipFill>
            <p:spPr>
              <a:xfrm>
                <a:off x="1156225" y="4635250"/>
                <a:ext cx="9879551" cy="14819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5" name="Google Shape;125;g112235bcfac_0_3"/>
              <p:cNvSpPr txBox="1"/>
              <p:nvPr/>
            </p:nvSpPr>
            <p:spPr>
              <a:xfrm>
                <a:off x="1807225" y="5888575"/>
                <a:ext cx="7893300" cy="56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NL" sz="1100">
                    <a:solidFill>
                      <a:schemeClr val="dk1"/>
                    </a:solidFill>
                  </a:rPr>
                  <a:t>Nicoletta Gnan, Lorenzo Rovigatti, Maxime Bergman, and Emanuela Zaccarelli. Macromolecules 2017 50 (21), 8777-8786</a:t>
                </a:r>
                <a:endParaRPr sz="110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26" name="Google Shape;126;g112235bcfac_0_3"/>
            <p:cNvCxnSpPr/>
            <p:nvPr/>
          </p:nvCxnSpPr>
          <p:spPr>
            <a:xfrm>
              <a:off x="1797150" y="4681275"/>
              <a:ext cx="85977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27" name="Google Shape;127;g112235bcfac_0_3"/>
            <p:cNvSpPr txBox="1"/>
            <p:nvPr/>
          </p:nvSpPr>
          <p:spPr>
            <a:xfrm>
              <a:off x="4133475" y="4203625"/>
              <a:ext cx="4140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400" b="1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Temperature, pH, …</a:t>
              </a:r>
              <a:endParaRPr sz="24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15180afa2e_0_27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Microgels</a:t>
            </a:r>
            <a:endParaRPr/>
          </a:p>
        </p:txBody>
      </p:sp>
      <p:sp>
        <p:nvSpPr>
          <p:cNvPr id="134" name="Google Shape;134;g115180afa2e_0_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240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NL" b="1">
                <a:solidFill>
                  <a:schemeClr val="accent2"/>
                </a:solidFill>
              </a:rPr>
              <a:t>Colloidal particles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Brownian motion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 i="1"/>
              <a:t>Easily</a:t>
            </a:r>
            <a:r>
              <a:rPr lang="en-NL"/>
              <a:t> measured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Progress in synthesis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 b="1">
                <a:solidFill>
                  <a:srgbClr val="4372C3"/>
                </a:solidFill>
              </a:rPr>
              <a:t>Polymeric network</a:t>
            </a:r>
            <a:endParaRPr b="1">
              <a:solidFill>
                <a:srgbClr val="4372C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 b="1">
                <a:solidFill>
                  <a:schemeClr val="accent6"/>
                </a:solidFill>
              </a:rPr>
              <a:t>Soft</a:t>
            </a:r>
            <a:r>
              <a:rPr lang="en-NL"/>
              <a:t> 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Flexible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Responsive to external stimuli</a:t>
            </a:r>
            <a:endParaRPr/>
          </a:p>
        </p:txBody>
      </p:sp>
      <p:sp>
        <p:nvSpPr>
          <p:cNvPr id="135" name="Google Shape;135;g115180afa2e_0_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4</a:t>
            </a:fld>
            <a:endParaRPr/>
          </a:p>
        </p:txBody>
      </p:sp>
      <p:pic>
        <p:nvPicPr>
          <p:cNvPr id="136" name="Google Shape;136;g115180afa2e_0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563" y="491138"/>
            <a:ext cx="874509" cy="3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115180afa2e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7487" y="4294679"/>
            <a:ext cx="8057027" cy="228966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115180afa2e_0_27"/>
          <p:cNvSpPr/>
          <p:nvPr/>
        </p:nvSpPr>
        <p:spPr>
          <a:xfrm>
            <a:off x="3697134" y="4203625"/>
            <a:ext cx="3305700" cy="2439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" name="Google Shape;139;g115180afa2e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0601" y="1386239"/>
            <a:ext cx="3458826" cy="98294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115180afa2e_0_27"/>
          <p:cNvSpPr/>
          <p:nvPr/>
        </p:nvSpPr>
        <p:spPr>
          <a:xfrm>
            <a:off x="7490198" y="1347150"/>
            <a:ext cx="1419000" cy="10473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1" name="Google Shape;141;g115180afa2e_0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7000" y="4822436"/>
            <a:ext cx="1238000" cy="123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115180afa2e_0_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7600" y="4526035"/>
            <a:ext cx="4876799" cy="22035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" name="Google Shape;143;g115180afa2e_0_27"/>
          <p:cNvGrpSpPr/>
          <p:nvPr/>
        </p:nvGrpSpPr>
        <p:grpSpPr>
          <a:xfrm>
            <a:off x="662800" y="4203000"/>
            <a:ext cx="10590350" cy="1830025"/>
            <a:chOff x="662800" y="4431600"/>
            <a:chExt cx="10590350" cy="1830025"/>
          </a:xfrm>
        </p:grpSpPr>
        <p:pic>
          <p:nvPicPr>
            <p:cNvPr id="144" name="Google Shape;144;g115180afa2e_0_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62800" y="4432825"/>
              <a:ext cx="1828800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g115180afa2e_0_2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424350" y="4431600"/>
              <a:ext cx="1828800" cy="1828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6" name="Google Shape;146;g115180afa2e_0_27"/>
          <p:cNvGrpSpPr/>
          <p:nvPr/>
        </p:nvGrpSpPr>
        <p:grpSpPr>
          <a:xfrm>
            <a:off x="7423288" y="2612425"/>
            <a:ext cx="2041050" cy="914400"/>
            <a:chOff x="7423288" y="2612425"/>
            <a:chExt cx="2041050" cy="914400"/>
          </a:xfrm>
        </p:grpSpPr>
        <p:pic>
          <p:nvPicPr>
            <p:cNvPr id="147" name="Google Shape;147;g115180afa2e_0_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423288" y="2612425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g115180afa2e_0_2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549938" y="2612425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9" name="Google Shape;149;g115180afa2e_0_27"/>
          <p:cNvGrpSpPr/>
          <p:nvPr/>
        </p:nvGrpSpPr>
        <p:grpSpPr>
          <a:xfrm>
            <a:off x="1156225" y="4203625"/>
            <a:ext cx="9879551" cy="2254350"/>
            <a:chOff x="1156225" y="4203625"/>
            <a:chExt cx="9879551" cy="2254350"/>
          </a:xfrm>
        </p:grpSpPr>
        <p:grpSp>
          <p:nvGrpSpPr>
            <p:cNvPr id="150" name="Google Shape;150;g115180afa2e_0_27"/>
            <p:cNvGrpSpPr/>
            <p:nvPr/>
          </p:nvGrpSpPr>
          <p:grpSpPr>
            <a:xfrm>
              <a:off x="1156225" y="4635250"/>
              <a:ext cx="9879551" cy="1822725"/>
              <a:chOff x="1156225" y="4635250"/>
              <a:chExt cx="9879551" cy="1822725"/>
            </a:xfrm>
          </p:grpSpPr>
          <p:pic>
            <p:nvPicPr>
              <p:cNvPr id="151" name="Google Shape;151;g115180afa2e_0_27"/>
              <p:cNvPicPr preferRelativeResize="0"/>
              <p:nvPr/>
            </p:nvPicPr>
            <p:blipFill rotWithShape="1">
              <a:blip r:embed="rId9">
                <a:alphaModFix/>
              </a:blip>
              <a:srcRect l="29" r="29"/>
              <a:stretch/>
            </p:blipFill>
            <p:spPr>
              <a:xfrm>
                <a:off x="1156225" y="4635250"/>
                <a:ext cx="9879551" cy="14819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2" name="Google Shape;152;g115180afa2e_0_27"/>
              <p:cNvSpPr txBox="1"/>
              <p:nvPr/>
            </p:nvSpPr>
            <p:spPr>
              <a:xfrm>
                <a:off x="1807225" y="5888575"/>
                <a:ext cx="7893300" cy="56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NL" sz="1100">
                    <a:solidFill>
                      <a:schemeClr val="dk1"/>
                    </a:solidFill>
                  </a:rPr>
                  <a:t>Nicoletta Gnan, Lorenzo Rovigatti, Maxime Bergman, and Emanuela Zaccarelli. Macromolecules 2017 50 (21), 8777-8786</a:t>
                </a:r>
                <a:endParaRPr sz="110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53" name="Google Shape;153;g115180afa2e_0_27"/>
            <p:cNvCxnSpPr/>
            <p:nvPr/>
          </p:nvCxnSpPr>
          <p:spPr>
            <a:xfrm>
              <a:off x="1797150" y="4681275"/>
              <a:ext cx="85977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54" name="Google Shape;154;g115180afa2e_0_27"/>
            <p:cNvSpPr txBox="1"/>
            <p:nvPr/>
          </p:nvSpPr>
          <p:spPr>
            <a:xfrm>
              <a:off x="4133475" y="4203625"/>
              <a:ext cx="4140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NL" sz="2400" b="1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Temperature, pH, …</a:t>
              </a:r>
              <a:endParaRPr sz="24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12235bcfac_0_49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Temperature-Responsive Snowflake-shaped Microgel </a:t>
            </a:r>
            <a:endParaRPr/>
          </a:p>
        </p:txBody>
      </p:sp>
      <p:sp>
        <p:nvSpPr>
          <p:cNvPr id="161" name="Google Shape;161;g112235bcfac_0_4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5</a:t>
            </a:fld>
            <a:endParaRPr/>
          </a:p>
        </p:txBody>
      </p:sp>
      <p:pic>
        <p:nvPicPr>
          <p:cNvPr id="162" name="Google Shape;162;g112235bcfac_0_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5563" y="491138"/>
            <a:ext cx="874509" cy="3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112235bcfac_0_49"/>
          <p:cNvSpPr txBox="1"/>
          <p:nvPr/>
        </p:nvSpPr>
        <p:spPr>
          <a:xfrm>
            <a:off x="1869000" y="6458475"/>
            <a:ext cx="8454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100">
                <a:solidFill>
                  <a:schemeClr val="dk1"/>
                </a:solidFill>
              </a:rPr>
              <a:t>Wolff, H.J.M.; Linkhorst, J.; Göttlich, T.; Savinsky, J.; Krüger, A.J.D.; de Laporte, L.; Wessling, M. Lab Chip, 2020,20, 285-295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c9lc00749k4" descr="c9lc00749k4">
            <a:hlinkClick r:id="" action="ppaction://media"/>
            <a:extLst>
              <a:ext uri="{FF2B5EF4-FFF2-40B4-BE49-F238E27FC236}">
                <a16:creationId xmlns:a16="http://schemas.microsoft.com/office/drawing/2014/main" id="{CB2CE6C2-3E2A-E440-BDF0-677636994D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2749" y="1851971"/>
            <a:ext cx="4606500" cy="460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12235bcfac_0_6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6</a:t>
            </a:fld>
            <a:endParaRPr/>
          </a:p>
        </p:txBody>
      </p:sp>
      <p:pic>
        <p:nvPicPr>
          <p:cNvPr id="171" name="Google Shape;171;g112235bcfac_0_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563" y="491138"/>
            <a:ext cx="874509" cy="3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112235bcfac_0_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995525"/>
            <a:ext cx="6379249" cy="40561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112235bcfac_0_63"/>
          <p:cNvSpPr txBox="1"/>
          <p:nvPr/>
        </p:nvSpPr>
        <p:spPr>
          <a:xfrm>
            <a:off x="457200" y="6051725"/>
            <a:ext cx="6379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100"/>
              <a:t>Smeets, N.M.B. and Hoare, T. (2013), J. Polym. Sci. Part A: Polym. Chem., 51: 3027-3043.</a:t>
            </a:r>
            <a:endParaRPr sz="1100"/>
          </a:p>
        </p:txBody>
      </p:sp>
      <p:pic>
        <p:nvPicPr>
          <p:cNvPr id="174" name="Google Shape;174;g112235bcfac_0_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4450" y="1993800"/>
            <a:ext cx="4057201" cy="40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112235bcfac_0_63"/>
          <p:cNvSpPr txBox="1"/>
          <p:nvPr/>
        </p:nvSpPr>
        <p:spPr>
          <a:xfrm>
            <a:off x="7458600" y="6011675"/>
            <a:ext cx="4123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NL" sz="1100"/>
              <a:t>Jongseong Kim, Michael J. Serpe, and L. Andrew Lyon. Journal of the American Chemical Society 2004 126 (31), 9512-9513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112235bcfac_0_63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Applications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14f87a7f23_1_3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7</a:t>
            </a:fld>
            <a:endParaRPr/>
          </a:p>
        </p:txBody>
      </p:sp>
      <p:pic>
        <p:nvPicPr>
          <p:cNvPr id="183" name="Google Shape;183;g114f87a7f23_1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563" y="491138"/>
            <a:ext cx="874509" cy="3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114f87a7f23_1_35"/>
          <p:cNvSpPr txBox="1"/>
          <p:nvPr/>
        </p:nvSpPr>
        <p:spPr>
          <a:xfrm>
            <a:off x="3403350" y="6097788"/>
            <a:ext cx="5385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100"/>
              <a:t>Gary L Hunter and Eric R Weeks 2012 Rep. Prog. Phys. 75 066501</a:t>
            </a:r>
            <a:endParaRPr sz="1100"/>
          </a:p>
        </p:txBody>
      </p:sp>
      <p:sp>
        <p:nvSpPr>
          <p:cNvPr id="185" name="Google Shape;185;g114f87a7f23_1_35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Applications</a:t>
            </a:r>
            <a:endParaRPr/>
          </a:p>
        </p:txBody>
      </p:sp>
      <p:pic>
        <p:nvPicPr>
          <p:cNvPr id="186" name="Google Shape;186;g114f87a7f23_1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7788" y="2280223"/>
            <a:ext cx="8956437" cy="381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114f87a7f23_1_35"/>
          <p:cNvSpPr/>
          <p:nvPr/>
        </p:nvSpPr>
        <p:spPr>
          <a:xfrm>
            <a:off x="1616400" y="2281800"/>
            <a:ext cx="8956800" cy="3816000"/>
          </a:xfrm>
          <a:prstGeom prst="rect">
            <a:avLst/>
          </a:prstGeom>
          <a:noFill/>
          <a:ln w="38100" cap="flat" cmpd="sng">
            <a:solidFill>
              <a:srgbClr val="4372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8" name="Google Shape;188;g114f87a7f23_1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3396" y="869296"/>
            <a:ext cx="2454775" cy="134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14f607033b_4_0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Simulation Detail Levels</a:t>
            </a:r>
            <a:endParaRPr/>
          </a:p>
        </p:txBody>
      </p:sp>
      <p:sp>
        <p:nvSpPr>
          <p:cNvPr id="195" name="Google Shape;195;g114f607033b_4_0"/>
          <p:cNvSpPr txBox="1">
            <a:spLocks noGrp="1"/>
          </p:cNvSpPr>
          <p:nvPr>
            <p:ph type="body" idx="1"/>
          </p:nvPr>
        </p:nvSpPr>
        <p:spPr>
          <a:xfrm>
            <a:off x="1061900" y="1975469"/>
            <a:ext cx="2995200" cy="609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NL"/>
              <a:t>All-atom </a:t>
            </a:r>
            <a:endParaRPr/>
          </a:p>
        </p:txBody>
      </p:sp>
      <p:sp>
        <p:nvSpPr>
          <p:cNvPr id="196" name="Google Shape;196;g114f607033b_4_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8</a:t>
            </a:fld>
            <a:endParaRPr/>
          </a:p>
        </p:txBody>
      </p:sp>
      <p:pic>
        <p:nvPicPr>
          <p:cNvPr id="197" name="Google Shape;197;g114f607033b_4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2516782"/>
            <a:ext cx="3442600" cy="31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114f607033b_4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082575" y="2554294"/>
            <a:ext cx="3058250" cy="30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114f607033b_4_0"/>
          <p:cNvSpPr txBox="1">
            <a:spLocks noGrp="1"/>
          </p:cNvSpPr>
          <p:nvPr>
            <p:ph type="body" idx="1"/>
          </p:nvPr>
        </p:nvSpPr>
        <p:spPr>
          <a:xfrm>
            <a:off x="4461000" y="1975469"/>
            <a:ext cx="4301400" cy="609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NL"/>
              <a:t>Monomer-resolved  </a:t>
            </a:r>
            <a:endParaRPr/>
          </a:p>
        </p:txBody>
      </p:sp>
      <p:sp>
        <p:nvSpPr>
          <p:cNvPr id="200" name="Google Shape;200;g114f607033b_4_0"/>
          <p:cNvSpPr/>
          <p:nvPr/>
        </p:nvSpPr>
        <p:spPr>
          <a:xfrm>
            <a:off x="9202650" y="2970869"/>
            <a:ext cx="2225100" cy="2225100"/>
          </a:xfrm>
          <a:prstGeom prst="ellipse">
            <a:avLst/>
          </a:prstGeom>
          <a:gradFill>
            <a:gsLst>
              <a:gs pos="0">
                <a:srgbClr val="014181"/>
              </a:gs>
              <a:gs pos="42000">
                <a:schemeClr val="accent1"/>
              </a:gs>
              <a:gs pos="100000">
                <a:srgbClr val="A4C2F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114f607033b_4_0"/>
          <p:cNvSpPr txBox="1">
            <a:spLocks noGrp="1"/>
          </p:cNvSpPr>
          <p:nvPr>
            <p:ph type="body" idx="1"/>
          </p:nvPr>
        </p:nvSpPr>
        <p:spPr>
          <a:xfrm>
            <a:off x="8997000" y="1975469"/>
            <a:ext cx="2636400" cy="609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NL"/>
              <a:t>Single Particle</a:t>
            </a:r>
            <a:endParaRPr/>
          </a:p>
        </p:txBody>
      </p:sp>
      <p:sp>
        <p:nvSpPr>
          <p:cNvPr id="202" name="Google Shape;202;g114f607033b_4_0"/>
          <p:cNvSpPr txBox="1"/>
          <p:nvPr/>
        </p:nvSpPr>
        <p:spPr>
          <a:xfrm>
            <a:off x="838200" y="5937050"/>
            <a:ext cx="3442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100"/>
              <a:t>L. Rovigatti, N. Gnan, L. Tavagnacco, A. J. Moreno and E. Zaccarelli, Soft Matter, 2019, 15, 1108–1119</a:t>
            </a:r>
            <a:endParaRPr sz="1100"/>
          </a:p>
        </p:txBody>
      </p:sp>
      <p:sp>
        <p:nvSpPr>
          <p:cNvPr id="203" name="Google Shape;203;g114f607033b_4_0"/>
          <p:cNvSpPr txBox="1"/>
          <p:nvPr/>
        </p:nvSpPr>
        <p:spPr>
          <a:xfrm>
            <a:off x="4793175" y="6013250"/>
            <a:ext cx="38175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100"/>
              <a:t>LH Alvarez, A Eisold, RA Gumerov, M Strauch, AA Rudov, P Lenssen, D Merhof, II Potemkin, U Simon, D Wöll. Nano Lett. 2019, 19, 12, 8862–8867</a:t>
            </a:r>
            <a:endParaRPr sz="1100"/>
          </a:p>
        </p:txBody>
      </p:sp>
      <p:pic>
        <p:nvPicPr>
          <p:cNvPr id="204" name="Google Shape;204;g114f607033b_4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3976" y="2304850"/>
            <a:ext cx="3637050" cy="370952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114f607033b_4_0"/>
          <p:cNvSpPr/>
          <p:nvPr/>
        </p:nvSpPr>
        <p:spPr>
          <a:xfrm>
            <a:off x="4783100" y="1975475"/>
            <a:ext cx="3778800" cy="40203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g114f607033b_4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65563" y="491138"/>
            <a:ext cx="874509" cy="3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114f607033b_4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28900" y="174550"/>
            <a:ext cx="874500" cy="870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14f607033b_4_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NL"/>
              <a:t>Molecular Dynamics (MD)</a:t>
            </a:r>
            <a:endParaRPr/>
          </a:p>
        </p:txBody>
      </p:sp>
      <p:sp>
        <p:nvSpPr>
          <p:cNvPr id="214" name="Google Shape;214;g114f607033b_4_53"/>
          <p:cNvSpPr txBox="1">
            <a:spLocks noGrp="1"/>
          </p:cNvSpPr>
          <p:nvPr>
            <p:ph type="title"/>
          </p:nvPr>
        </p:nvSpPr>
        <p:spPr>
          <a:xfrm>
            <a:off x="838200" y="894523"/>
            <a:ext cx="10515600" cy="79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i="1"/>
              <a:t>In Silico</a:t>
            </a:r>
            <a:r>
              <a:rPr lang="en-NL"/>
              <a:t> Synthesis </a:t>
            </a:r>
            <a:endParaRPr/>
          </a:p>
        </p:txBody>
      </p:sp>
      <p:sp>
        <p:nvSpPr>
          <p:cNvPr id="215" name="Google Shape;215;g114f607033b_4_5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L"/>
              <a:t>9</a:t>
            </a:fld>
            <a:endParaRPr/>
          </a:p>
        </p:txBody>
      </p:sp>
      <p:pic>
        <p:nvPicPr>
          <p:cNvPr id="216" name="Google Shape;216;g114f607033b_4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2466050"/>
            <a:ext cx="10515600" cy="229144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114f607033b_4_53"/>
          <p:cNvSpPr txBox="1"/>
          <p:nvPr/>
        </p:nvSpPr>
        <p:spPr>
          <a:xfrm>
            <a:off x="0" y="6504000"/>
            <a:ext cx="6965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100"/>
              <a:t>N. Gnan, L. Rovigatti, M. Bergman and E. Zaccarelli. Macromolecules, 2017, 50, 8777.</a:t>
            </a:r>
            <a:endParaRPr sz="1100"/>
          </a:p>
        </p:txBody>
      </p:sp>
      <p:pic>
        <p:nvPicPr>
          <p:cNvPr id="218" name="Google Shape;218;g114f607033b_4_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5563" y="491138"/>
            <a:ext cx="874509" cy="3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747</Words>
  <Application>Microsoft Macintosh PowerPoint</Application>
  <PresentationFormat>Widescreen</PresentationFormat>
  <Paragraphs>112</Paragraphs>
  <Slides>18</Slides>
  <Notes>18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Kantoorthema</vt:lpstr>
      <vt:lpstr>Simulating Microgels</vt:lpstr>
      <vt:lpstr>Overview</vt:lpstr>
      <vt:lpstr>Microgels</vt:lpstr>
      <vt:lpstr>Microgels</vt:lpstr>
      <vt:lpstr>Temperature-Responsive Snowflake-shaped Microgel </vt:lpstr>
      <vt:lpstr>Applications</vt:lpstr>
      <vt:lpstr>Applications</vt:lpstr>
      <vt:lpstr>Simulation Detail Levels</vt:lpstr>
      <vt:lpstr>In Silico Synthesis </vt:lpstr>
      <vt:lpstr>In Silico - 1st Step </vt:lpstr>
      <vt:lpstr>In Silico - 2nd Step </vt:lpstr>
      <vt:lpstr>Study Cases</vt:lpstr>
      <vt:lpstr>Experimental Conditions</vt:lpstr>
      <vt:lpstr>Fluorophore Emulation</vt:lpstr>
      <vt:lpstr>Comparing with Experiments</vt:lpstr>
      <vt:lpstr>Hydrophilic/phobic Surfaces</vt:lpstr>
      <vt:lpstr>Summary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Simulating Microgels</dc:title>
  <dc:creator>Schrijnemakers, L.R.R.</dc:creator>
  <cp:lastModifiedBy>Beth Long</cp:lastModifiedBy>
  <cp:revision>1</cp:revision>
  <dcterms:created xsi:type="dcterms:W3CDTF">2020-11-25T18:56:24Z</dcterms:created>
  <dcterms:modified xsi:type="dcterms:W3CDTF">2022-02-16T15:19:12Z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0x0101003AA6DDEA740C4C4196D5129D383789FE</vt:lpwstr>
  </property>
</Properties>
</file>