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2"/>
  </p:notesMasterIdLst>
  <p:sldIdLst>
    <p:sldId id="276" r:id="rId2"/>
    <p:sldId id="297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7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3399"/>
    <a:srgbClr val="63769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 autoAdjust="0"/>
  </p:normalViewPr>
  <p:slideViewPr>
    <p:cSldViewPr showGuides="1">
      <p:cViewPr varScale="1">
        <p:scale>
          <a:sx n="73" d="100"/>
          <a:sy n="73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EEE3534-3AB4-4E9F-91DC-2084F380C104}" type="datetimeFigureOut">
              <a:rPr lang="pl-PL"/>
              <a:pPr>
                <a:defRPr/>
              </a:pPr>
              <a:t>14.12.2021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C04A9F-B080-4711-92B1-31D34485B0D3}" type="slidenum">
              <a:rPr lang="pl-PL"/>
              <a:pPr>
                <a:defRPr/>
              </a:pPr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7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 logotypy UJ SOLARI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1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735750" y="2924945"/>
            <a:ext cx="7616670" cy="1325563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pl-PL" dirty="0"/>
          </a:p>
        </p:txBody>
      </p:sp>
      <p:sp>
        <p:nvSpPr>
          <p:cNvPr id="4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735013" y="4725144"/>
            <a:ext cx="7616825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9306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punkty lub obiek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51520" y="1278882"/>
            <a:ext cx="86409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Symbol zastępczy zawartości 22"/>
          <p:cNvSpPr>
            <a:spLocks noGrp="1"/>
          </p:cNvSpPr>
          <p:nvPr>
            <p:ph sz="quarter" idx="11"/>
          </p:nvPr>
        </p:nvSpPr>
        <p:spPr>
          <a:xfrm>
            <a:off x="251222" y="1844825"/>
            <a:ext cx="8641257" cy="4680519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rgbClr val="003399"/>
              </a:buClr>
              <a:defRPr sz="16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1488" indent="-128588">
              <a:buClr>
                <a:srgbClr val="003399"/>
              </a:buClr>
              <a:defRPr sz="14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7244" indent="-121444">
              <a:buClr>
                <a:srgbClr val="003399"/>
              </a:buClr>
              <a:defRPr sz="12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43000" indent="-114300">
              <a:buClr>
                <a:srgbClr val="003399"/>
              </a:buClr>
              <a:defRPr sz="10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78756" indent="-107156">
              <a:buClr>
                <a:srgbClr val="003399"/>
              </a:buClr>
              <a:defRPr sz="8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2"/>
          </p:nvPr>
        </p:nvSpPr>
        <p:spPr>
          <a:xfrm>
            <a:off x="49238" y="6617244"/>
            <a:ext cx="8483202" cy="19613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>
          <a:xfrm>
            <a:off x="8748464" y="6617244"/>
            <a:ext cx="401216" cy="196130"/>
          </a:xfrm>
        </p:spPr>
        <p:txBody>
          <a:bodyPr/>
          <a:lstStyle>
            <a:lvl1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B891A8-7D27-4E55-956A-361D682C678A}" type="slidenum">
              <a:rPr lang="pl-PL" smtClean="0"/>
              <a:pPr/>
              <a:t>‹Nº›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67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ub obiek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5"/>
            <a:ext cx="8640960" cy="4680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1520" y="1278882"/>
            <a:ext cx="86409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Symbol zastępczy numeru slajdu 2"/>
          <p:cNvSpPr>
            <a:spLocks noGrp="1"/>
          </p:cNvSpPr>
          <p:nvPr>
            <p:ph type="sldNum" sz="quarter" idx="13"/>
          </p:nvPr>
        </p:nvSpPr>
        <p:spPr>
          <a:xfrm>
            <a:off x="8748464" y="6617244"/>
            <a:ext cx="401216" cy="196130"/>
          </a:xfrm>
        </p:spPr>
        <p:txBody>
          <a:bodyPr/>
          <a:lstStyle>
            <a:lvl1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B891A8-7D27-4E55-956A-361D682C678A}" type="slidenum">
              <a:rPr lang="pl-PL" smtClean="0"/>
              <a:pPr/>
              <a:t>‹Nº›</a:t>
            </a:fld>
            <a:endParaRPr lang="pl-PL" dirty="0"/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2"/>
          </p:nvPr>
        </p:nvSpPr>
        <p:spPr>
          <a:xfrm>
            <a:off x="49238" y="6617244"/>
            <a:ext cx="8483202" cy="19613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731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punkty lub obiekty 2 kolumn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263330" cy="468052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rgbClr val="003399"/>
              </a:buClr>
              <a:defRPr sz="16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1488" indent="-128588">
              <a:buClr>
                <a:srgbClr val="003399"/>
              </a:buClr>
              <a:defRPr sz="14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9625" indent="-123825">
              <a:buClr>
                <a:srgbClr val="003399"/>
              </a:buClr>
              <a:defRPr sz="12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43000" indent="-114300">
              <a:buClr>
                <a:srgbClr val="003399"/>
              </a:buClr>
              <a:defRPr sz="10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1138" indent="-109538">
              <a:buClr>
                <a:srgbClr val="003399"/>
              </a:buClr>
              <a:defRPr sz="8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29150" y="1844824"/>
            <a:ext cx="4263330" cy="468052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rgbClr val="003399"/>
              </a:buClr>
              <a:defRPr sz="16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1488" indent="-128588">
              <a:buClr>
                <a:srgbClr val="003399"/>
              </a:buClr>
              <a:defRPr sz="14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9625" indent="-123825">
              <a:buClr>
                <a:srgbClr val="003399"/>
              </a:buClr>
              <a:defRPr sz="12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43000" indent="-114300">
              <a:buClr>
                <a:srgbClr val="003399"/>
              </a:buClr>
              <a:defRPr sz="10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1138" indent="-109538">
              <a:buClr>
                <a:srgbClr val="003399"/>
              </a:buClr>
              <a:defRPr sz="8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1520" y="1278882"/>
            <a:ext cx="86409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Symbol zastępczy numeru slajdu 2"/>
          <p:cNvSpPr>
            <a:spLocks noGrp="1"/>
          </p:cNvSpPr>
          <p:nvPr>
            <p:ph type="sldNum" sz="quarter" idx="13"/>
          </p:nvPr>
        </p:nvSpPr>
        <p:spPr>
          <a:xfrm>
            <a:off x="8748464" y="6617244"/>
            <a:ext cx="401216" cy="196130"/>
          </a:xfrm>
        </p:spPr>
        <p:txBody>
          <a:bodyPr/>
          <a:lstStyle>
            <a:lvl1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B891A8-7D27-4E55-956A-361D682C678A}" type="slidenum">
              <a:rPr lang="pl-PL" smtClean="0"/>
              <a:pPr/>
              <a:t>‹Nº›</a:t>
            </a:fld>
            <a:endParaRPr lang="pl-PL" dirty="0"/>
          </a:p>
        </p:txBody>
      </p:sp>
      <p:sp>
        <p:nvSpPr>
          <p:cNvPr id="13" name="Symbol zastępczy stopki 1"/>
          <p:cNvSpPr>
            <a:spLocks noGrp="1"/>
          </p:cNvSpPr>
          <p:nvPr>
            <p:ph type="ftr" sz="quarter" idx="12"/>
          </p:nvPr>
        </p:nvSpPr>
        <p:spPr>
          <a:xfrm>
            <a:off x="49238" y="6617244"/>
            <a:ext cx="8483202" cy="19613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128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punkty|obiekt i tekst|obiek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263330" cy="468052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rgbClr val="003399"/>
              </a:buClr>
              <a:defRPr sz="16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1488" indent="-128588">
              <a:buClr>
                <a:srgbClr val="003399"/>
              </a:buClr>
              <a:defRPr sz="14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9625" indent="-123825">
              <a:buClr>
                <a:srgbClr val="003399"/>
              </a:buClr>
              <a:defRPr sz="12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43000" indent="-114300">
              <a:buClr>
                <a:srgbClr val="003399"/>
              </a:buClr>
              <a:defRPr sz="10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1138" indent="-109538">
              <a:buClr>
                <a:srgbClr val="003399"/>
              </a:buClr>
              <a:defRPr sz="8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6006" y="1844825"/>
            <a:ext cx="4266474" cy="4680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1520" y="1278882"/>
            <a:ext cx="86409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Symbol zastępczy numeru slajdu 2"/>
          <p:cNvSpPr>
            <a:spLocks noGrp="1"/>
          </p:cNvSpPr>
          <p:nvPr>
            <p:ph type="sldNum" sz="quarter" idx="13"/>
          </p:nvPr>
        </p:nvSpPr>
        <p:spPr>
          <a:xfrm>
            <a:off x="8748464" y="6617244"/>
            <a:ext cx="401216" cy="196130"/>
          </a:xfrm>
        </p:spPr>
        <p:txBody>
          <a:bodyPr/>
          <a:lstStyle>
            <a:lvl1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B891A8-7D27-4E55-956A-361D682C678A}" type="slidenum">
              <a:rPr lang="pl-PL" smtClean="0"/>
              <a:pPr/>
              <a:t>‹Nº›</a:t>
            </a:fld>
            <a:endParaRPr lang="pl-PL" dirty="0"/>
          </a:p>
        </p:txBody>
      </p:sp>
      <p:sp>
        <p:nvSpPr>
          <p:cNvPr id="14" name="Symbol zastępczy stopki 1"/>
          <p:cNvSpPr>
            <a:spLocks noGrp="1"/>
          </p:cNvSpPr>
          <p:nvPr>
            <p:ph type="ftr" sz="quarter" idx="12"/>
          </p:nvPr>
        </p:nvSpPr>
        <p:spPr>
          <a:xfrm>
            <a:off x="49238" y="6617244"/>
            <a:ext cx="8483202" cy="19613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17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|obiekt i podpunkty|obiek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626006" y="1844824"/>
            <a:ext cx="4263330" cy="468052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rgbClr val="003399"/>
              </a:buClr>
              <a:defRPr sz="16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1488" indent="-128588">
              <a:buClr>
                <a:srgbClr val="003399"/>
              </a:buClr>
              <a:defRPr sz="14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9625" indent="-123825">
              <a:buClr>
                <a:srgbClr val="003399"/>
              </a:buClr>
              <a:defRPr sz="12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43000" indent="-114300">
              <a:buClr>
                <a:srgbClr val="003399"/>
              </a:buClr>
              <a:defRPr sz="10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1138" indent="-109538">
              <a:buClr>
                <a:srgbClr val="003399"/>
              </a:buClr>
              <a:defRPr sz="8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51520" y="1844825"/>
            <a:ext cx="4266474" cy="4680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1520" y="1278882"/>
            <a:ext cx="86409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Symbol zastępczy numeru slajdu 2"/>
          <p:cNvSpPr>
            <a:spLocks noGrp="1"/>
          </p:cNvSpPr>
          <p:nvPr>
            <p:ph type="sldNum" sz="quarter" idx="13"/>
          </p:nvPr>
        </p:nvSpPr>
        <p:spPr>
          <a:xfrm>
            <a:off x="8748464" y="6617244"/>
            <a:ext cx="401216" cy="196130"/>
          </a:xfrm>
        </p:spPr>
        <p:txBody>
          <a:bodyPr/>
          <a:lstStyle>
            <a:lvl1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B891A8-7D27-4E55-956A-361D682C678A}" type="slidenum">
              <a:rPr lang="pl-PL" smtClean="0"/>
              <a:pPr/>
              <a:t>‹Nº›</a:t>
            </a:fld>
            <a:endParaRPr lang="pl-PL" dirty="0"/>
          </a:p>
        </p:txBody>
      </p:sp>
      <p:sp>
        <p:nvSpPr>
          <p:cNvPr id="13" name="Symbol zastępczy stopki 1"/>
          <p:cNvSpPr>
            <a:spLocks noGrp="1"/>
          </p:cNvSpPr>
          <p:nvPr>
            <p:ph type="ftr" sz="quarter" idx="12"/>
          </p:nvPr>
        </p:nvSpPr>
        <p:spPr>
          <a:xfrm>
            <a:off x="49238" y="6617244"/>
            <a:ext cx="8483202" cy="19613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373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91A8-7D27-4E55-956A-361D682C678A}" type="slidenum">
              <a:rPr lang="pl-PL" smtClean="0"/>
              <a:t>‹Nº›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Bunch length measurements with coherent radiation detected via Schottky diodes in the sub-THz</a:t>
            </a:r>
            <a:r>
              <a:rPr lang="en-US" b="0" dirty="0"/>
              <a:t> 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Krakow, 14/12/2021</a:t>
            </a:r>
          </a:p>
          <a:p>
            <a:r>
              <a:rPr lang="fr-FR" dirty="0"/>
              <a:t>Alessandro </a:t>
            </a:r>
            <a:r>
              <a:rPr lang="fr-FR" dirty="0" err="1"/>
              <a:t>Curcio</a:t>
            </a:r>
            <a:endParaRPr lang="fr-FR" dirty="0"/>
          </a:p>
          <a:p>
            <a:r>
              <a:rPr lang="fr-FR" dirty="0"/>
              <a:t>National Synchrotron Radiation Center SOLARIS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81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340F9-896D-4CF7-A9EA-5C6C9DF3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90600"/>
            <a:ext cx="8640960" cy="3651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Conclusions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B5E754-D124-4A18-B2D8-D01CDB13EB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1222" y="2069556"/>
            <a:ext cx="8740378" cy="3112044"/>
          </a:xfrm>
        </p:spPr>
        <p:txBody>
          <a:bodyPr/>
          <a:lstStyle/>
          <a:p>
            <a:r>
              <a:rPr lang="en-US" dirty="0"/>
              <a:t>Spectral measurements of coherent radiation make it possible to retrieve the bunch length </a:t>
            </a:r>
          </a:p>
          <a:p>
            <a:endParaRPr lang="en-US" dirty="0"/>
          </a:p>
          <a:p>
            <a:r>
              <a:rPr lang="en-US" dirty="0"/>
              <a:t>Schottky diodes have been used in the past for retrieving the bunch length (and profile) </a:t>
            </a:r>
          </a:p>
          <a:p>
            <a:endParaRPr lang="en-US" dirty="0"/>
          </a:p>
          <a:p>
            <a:r>
              <a:rPr lang="en-US" dirty="0"/>
              <a:t>The diagnostics has been benchmarked to more standard ones (RF deflector, streak camera)</a:t>
            </a:r>
          </a:p>
          <a:p>
            <a:endParaRPr lang="en-US" dirty="0"/>
          </a:p>
          <a:p>
            <a:r>
              <a:rPr lang="en-US" dirty="0"/>
              <a:t>The proposed method is not the most precise, but it is simple and cost effective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Solaris LINAC case has been already theoretically studied and tests are ongoing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F2342D-5D89-4714-A865-7934283959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B891A8-7D27-4E55-956A-361D682C678A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24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340F9-896D-4CF7-A9EA-5C6C9DF3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90600"/>
            <a:ext cx="8640960" cy="3651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Introduction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B5E754-D124-4A18-B2D8-D01CDB13EB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1222" y="1917156"/>
            <a:ext cx="8740378" cy="3035844"/>
          </a:xfrm>
        </p:spPr>
        <p:txBody>
          <a:bodyPr/>
          <a:lstStyle/>
          <a:p>
            <a:r>
              <a:rPr lang="en-US" dirty="0"/>
              <a:t>Correspondence between coherent radiation and bunch profile</a:t>
            </a:r>
          </a:p>
          <a:p>
            <a:endParaRPr lang="en-US" dirty="0"/>
          </a:p>
          <a:p>
            <a:r>
              <a:rPr lang="en-US" dirty="0"/>
              <a:t>Past experiments with coherent diffraction radiation detected by </a:t>
            </a:r>
            <a:r>
              <a:rPr lang="en-US" dirty="0" err="1" smtClean="0"/>
              <a:t>Schottky</a:t>
            </a:r>
            <a:r>
              <a:rPr lang="en-US" dirty="0" smtClean="0"/>
              <a:t> </a:t>
            </a:r>
            <a:r>
              <a:rPr lang="en-US" dirty="0"/>
              <a:t>diodes</a:t>
            </a:r>
          </a:p>
          <a:p>
            <a:endParaRPr lang="en-US" dirty="0"/>
          </a:p>
          <a:p>
            <a:r>
              <a:rPr lang="en-US" dirty="0"/>
              <a:t>Past experiments with coherent Cherenkov diffraction radiation detected by </a:t>
            </a:r>
            <a:r>
              <a:rPr lang="en-US" dirty="0" err="1" smtClean="0"/>
              <a:t>Schottky</a:t>
            </a:r>
            <a:r>
              <a:rPr lang="en-US" dirty="0" smtClean="0"/>
              <a:t> </a:t>
            </a:r>
            <a:r>
              <a:rPr lang="en-US" dirty="0"/>
              <a:t>diodes</a:t>
            </a:r>
          </a:p>
          <a:p>
            <a:endParaRPr lang="en-US" dirty="0"/>
          </a:p>
          <a:p>
            <a:r>
              <a:rPr lang="en-US" dirty="0"/>
              <a:t>Expectations for Solaris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F2342D-5D89-4714-A865-7934283959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B891A8-7D27-4E55-956A-361D682C678A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8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4A1C9-97EF-4D04-860B-BE3750D7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66800"/>
            <a:ext cx="8640960" cy="3651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Coherent Diffraction Radiation from a metallic disk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91D3B3-DEFF-4B5B-BDC7-CBE74E64E7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22CF68-45D8-4B80-9922-49E19D965C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48464" y="6661870"/>
            <a:ext cx="401216" cy="196130"/>
          </a:xfrm>
        </p:spPr>
        <p:txBody>
          <a:bodyPr/>
          <a:lstStyle/>
          <a:p>
            <a:fld id="{1AB891A8-7D27-4E55-956A-361D682C678A}" type="slidenum">
              <a:rPr lang="pl-PL" smtClean="0"/>
              <a:pPr/>
              <a:t>3</a:t>
            </a:fld>
            <a:endParaRPr lang="pl-PL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1A64F2FB-0A40-44DB-A19B-9A2526F55DA9}"/>
              </a:ext>
            </a:extLst>
          </p:cNvPr>
          <p:cNvGrpSpPr/>
          <p:nvPr/>
        </p:nvGrpSpPr>
        <p:grpSpPr>
          <a:xfrm>
            <a:off x="251520" y="4308750"/>
            <a:ext cx="8170797" cy="2075389"/>
            <a:chOff x="1938410" y="4019393"/>
            <a:chExt cx="8170797" cy="2075389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FE4595E-B014-41F5-9791-A23966211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0286" y="4271567"/>
              <a:ext cx="3457575" cy="742950"/>
            </a:xfrm>
            <a:prstGeom prst="rect">
              <a:avLst/>
            </a:prstGeom>
          </p:spPr>
        </p:pic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F51A41F3-D1C8-41A7-9566-D6A26D9ED531}"/>
                </a:ext>
              </a:extLst>
            </p:cNvPr>
            <p:cNvCxnSpPr>
              <a:cxnSpLocks/>
            </p:cNvCxnSpPr>
            <p:nvPr/>
          </p:nvCxnSpPr>
          <p:spPr>
            <a:xfrm>
              <a:off x="6314641" y="4676093"/>
              <a:ext cx="858649" cy="337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4C25E2D-2847-4933-B22E-661A8A577EDE}"/>
                </a:ext>
              </a:extLst>
            </p:cNvPr>
            <p:cNvSpPr txBox="1"/>
            <p:nvPr/>
          </p:nvSpPr>
          <p:spPr>
            <a:xfrm>
              <a:off x="7283793" y="4525158"/>
              <a:ext cx="2645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/>
                  </a:solidFill>
                </a:rPr>
                <a:t>Ratio </a:t>
              </a:r>
              <a:r>
                <a:rPr lang="it-IT" dirty="0" err="1">
                  <a:solidFill>
                    <a:schemeClr val="accent2"/>
                  </a:solidFill>
                </a:rPr>
                <a:t>between</a:t>
              </a:r>
              <a:r>
                <a:rPr lang="it-IT" dirty="0">
                  <a:solidFill>
                    <a:schemeClr val="accent2"/>
                  </a:solidFill>
                </a:rPr>
                <a:t> </a:t>
              </a:r>
              <a:r>
                <a:rPr lang="it-IT" dirty="0" err="1">
                  <a:solidFill>
                    <a:schemeClr val="accent2"/>
                  </a:solidFill>
                </a:rPr>
                <a:t>two</a:t>
              </a:r>
              <a:r>
                <a:rPr lang="it-IT" dirty="0">
                  <a:solidFill>
                    <a:schemeClr val="accent2"/>
                  </a:solidFill>
                </a:rPr>
                <a:t> </a:t>
              </a:r>
              <a:r>
                <a:rPr lang="it-IT" dirty="0" err="1">
                  <a:solidFill>
                    <a:schemeClr val="accent2"/>
                  </a:solidFill>
                </a:rPr>
                <a:t>signals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0AC66A04-5AAA-4E7A-A0AD-5736E4F67471}"/>
                </a:ext>
              </a:extLst>
            </p:cNvPr>
            <p:cNvSpPr/>
            <p:nvPr/>
          </p:nvSpPr>
          <p:spPr>
            <a:xfrm>
              <a:off x="2588198" y="4019393"/>
              <a:ext cx="2725782" cy="1247111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712C6635-A39A-4C58-A49B-14D3F7D034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8090" y="5321103"/>
              <a:ext cx="162176" cy="197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392D9DB-29B3-4E47-B419-E94697B5219C}"/>
                </a:ext>
              </a:extLst>
            </p:cNvPr>
            <p:cNvSpPr txBox="1"/>
            <p:nvPr/>
          </p:nvSpPr>
          <p:spPr>
            <a:xfrm>
              <a:off x="1938410" y="5448451"/>
              <a:ext cx="3939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accent6"/>
                  </a:solidFill>
                </a:rPr>
                <a:t>Theoretical</a:t>
              </a:r>
              <a:r>
                <a:rPr lang="it-IT" dirty="0">
                  <a:solidFill>
                    <a:schemeClr val="accent6"/>
                  </a:solidFill>
                </a:rPr>
                <a:t> </a:t>
              </a:r>
              <a:r>
                <a:rPr lang="it-IT" dirty="0" err="1">
                  <a:solidFill>
                    <a:schemeClr val="accent6"/>
                  </a:solidFill>
                </a:rPr>
                <a:t>expectation</a:t>
              </a:r>
              <a:r>
                <a:rPr lang="it-IT" dirty="0">
                  <a:solidFill>
                    <a:schemeClr val="accent6"/>
                  </a:solidFill>
                </a:rPr>
                <a:t> for the signal ratio due to a </a:t>
              </a:r>
              <a:r>
                <a:rPr lang="it-IT" dirty="0" err="1">
                  <a:solidFill>
                    <a:schemeClr val="accent6"/>
                  </a:solidFill>
                </a:rPr>
                <a:t>gaussian</a:t>
              </a:r>
              <a:r>
                <a:rPr lang="it-IT" dirty="0">
                  <a:solidFill>
                    <a:schemeClr val="accent6"/>
                  </a:solidFill>
                </a:rPr>
                <a:t> </a:t>
              </a:r>
              <a:r>
                <a:rPr lang="it-IT" dirty="0" err="1">
                  <a:solidFill>
                    <a:schemeClr val="accent6"/>
                  </a:solidFill>
                </a:rPr>
                <a:t>bunch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EF8B2020-AE9A-4EEF-B470-67A842054C96}"/>
                </a:ext>
              </a:extLst>
            </p:cNvPr>
            <p:cNvCxnSpPr>
              <a:cxnSpLocks/>
            </p:cNvCxnSpPr>
            <p:nvPr/>
          </p:nvCxnSpPr>
          <p:spPr>
            <a:xfrm>
              <a:off x="5313980" y="5046275"/>
              <a:ext cx="1241112" cy="450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BAC8C1BE-D615-4282-A9B9-D18359EA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9890" y="5222180"/>
              <a:ext cx="3469317" cy="802680"/>
            </a:xfrm>
            <a:prstGeom prst="rect">
              <a:avLst/>
            </a:prstGeom>
          </p:spPr>
        </p:pic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8E85E784-C5F6-406B-A046-1141E72ED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35964"/>
            <a:ext cx="7858125" cy="56197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41184DA-0F56-48EF-851D-FCC828DCA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2993239"/>
            <a:ext cx="8505825" cy="53340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3A290B5-EB54-43BE-86B8-CDB883FC6249}"/>
              </a:ext>
            </a:extLst>
          </p:cNvPr>
          <p:cNvSpPr txBox="1"/>
          <p:nvPr/>
        </p:nvSpPr>
        <p:spPr>
          <a:xfrm>
            <a:off x="304800" y="1524000"/>
            <a:ext cx="848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Spectral</a:t>
            </a:r>
            <a:r>
              <a:rPr lang="it-IT" dirty="0"/>
              <a:t> </a:t>
            </a: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of the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emitted</a:t>
            </a:r>
            <a:r>
              <a:rPr lang="it-IT" dirty="0"/>
              <a:t> by a single </a:t>
            </a:r>
            <a:r>
              <a:rPr lang="it-IT" dirty="0" err="1"/>
              <a:t>particle</a:t>
            </a:r>
            <a:r>
              <a:rPr lang="it-IT" dirty="0"/>
              <a:t> (</a:t>
            </a:r>
            <a:r>
              <a:rPr lang="it-IT" dirty="0" err="1"/>
              <a:t>incoherent</a:t>
            </a:r>
            <a:r>
              <a:rPr lang="it-IT" dirty="0"/>
              <a:t>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8ABF861-4F16-495D-937D-D486C95B3DBB}"/>
              </a:ext>
            </a:extLst>
          </p:cNvPr>
          <p:cNvSpPr txBox="1"/>
          <p:nvPr/>
        </p:nvSpPr>
        <p:spPr>
          <a:xfrm>
            <a:off x="304800" y="2555197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Spectral</a:t>
            </a:r>
            <a:r>
              <a:rPr lang="it-IT" dirty="0"/>
              <a:t> </a:t>
            </a: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of the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emitted</a:t>
            </a:r>
            <a:r>
              <a:rPr lang="it-IT" dirty="0"/>
              <a:t> by a </a:t>
            </a:r>
            <a:r>
              <a:rPr lang="it-IT" dirty="0" err="1"/>
              <a:t>beam</a:t>
            </a:r>
            <a:r>
              <a:rPr lang="it-IT" dirty="0"/>
              <a:t> of </a:t>
            </a:r>
            <a:r>
              <a:rPr lang="it-IT" dirty="0" err="1"/>
              <a:t>particles</a:t>
            </a:r>
            <a:r>
              <a:rPr lang="it-IT" dirty="0"/>
              <a:t> (</a:t>
            </a:r>
            <a:r>
              <a:rPr lang="it-IT" dirty="0" err="1"/>
              <a:t>coherent</a:t>
            </a:r>
            <a:r>
              <a:rPr lang="it-IT" dirty="0"/>
              <a:t>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ED27045-D54D-46AB-9B28-7B94D83FE625}"/>
              </a:ext>
            </a:extLst>
          </p:cNvPr>
          <p:cNvSpPr txBox="1"/>
          <p:nvPr/>
        </p:nvSpPr>
        <p:spPr>
          <a:xfrm>
            <a:off x="306760" y="3640939"/>
            <a:ext cx="815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a </a:t>
            </a:r>
            <a:r>
              <a:rPr lang="it-IT" dirty="0" err="1"/>
              <a:t>gaussian</a:t>
            </a:r>
            <a:r>
              <a:rPr lang="it-IT" dirty="0"/>
              <a:t> </a:t>
            </a:r>
            <a:r>
              <a:rPr lang="it-IT" dirty="0" err="1"/>
              <a:t>bunch</a:t>
            </a:r>
            <a:r>
              <a:rPr lang="it-IT" dirty="0"/>
              <a:t>, the ratio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detected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frequencies</a:t>
            </a:r>
            <a:r>
              <a:rPr lang="it-IT" dirty="0"/>
              <a:t> can be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rms</a:t>
            </a:r>
            <a:r>
              <a:rPr lang="it-IT" dirty="0"/>
              <a:t> </a:t>
            </a:r>
            <a:r>
              <a:rPr lang="it-IT" dirty="0" err="1"/>
              <a:t>bunch</a:t>
            </a:r>
            <a:r>
              <a:rPr lang="it-IT" dirty="0"/>
              <a:t> length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4317CD28-4D84-4998-BD95-E4A4962B9819}"/>
              </a:ext>
            </a:extLst>
          </p:cNvPr>
          <p:cNvSpPr/>
          <p:nvPr/>
        </p:nvSpPr>
        <p:spPr>
          <a:xfrm>
            <a:off x="4953000" y="5317339"/>
            <a:ext cx="3579440" cy="10668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F35F72D1-BBBA-4959-8ED1-940F52DC6239}"/>
              </a:ext>
            </a:extLst>
          </p:cNvPr>
          <p:cNvSpPr/>
          <p:nvPr/>
        </p:nvSpPr>
        <p:spPr>
          <a:xfrm>
            <a:off x="3657600" y="4561883"/>
            <a:ext cx="973881" cy="83165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3998A-8135-4CC4-87DD-599847EB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90600"/>
            <a:ext cx="8640960" cy="365125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Measurements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at</a:t>
            </a:r>
            <a:r>
              <a:rPr lang="it-IT" dirty="0">
                <a:solidFill>
                  <a:srgbClr val="C00000"/>
                </a:solidFill>
              </a:rPr>
              <a:t> Cern Linear Electron Accelerator for Research (CLEAR)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637C74-4E05-4155-B05C-0303A15BD8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D7C19-53A8-4E29-A12C-75BBC3B987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B891A8-7D27-4E55-956A-361D682C678A}" type="slidenum">
              <a:rPr lang="pl-PL" smtClean="0"/>
              <a:pPr/>
              <a:t>4</a:t>
            </a:fld>
            <a:endParaRPr lang="pl-PL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D7D0B90-A799-4978-812B-132622A7D30F}"/>
              </a:ext>
            </a:extLst>
          </p:cNvPr>
          <p:cNvGrpSpPr/>
          <p:nvPr/>
        </p:nvGrpSpPr>
        <p:grpSpPr>
          <a:xfrm>
            <a:off x="76199" y="1493787"/>
            <a:ext cx="8915401" cy="4907013"/>
            <a:chOff x="56554" y="784477"/>
            <a:chExt cx="12135446" cy="589523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02647EE-DABD-4FA1-AAFD-C876AD7F6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95"/>
            <a:stretch/>
          </p:blipFill>
          <p:spPr>
            <a:xfrm>
              <a:off x="7956929" y="1218836"/>
              <a:ext cx="4132501" cy="3977232"/>
            </a:xfrm>
            <a:prstGeom prst="rect">
              <a:avLst/>
            </a:prstGeom>
          </p:spPr>
        </p:pic>
        <p:pic>
          <p:nvPicPr>
            <p:cNvPr id="7" name="Segnaposto contenuto 5">
              <a:extLst>
                <a:ext uri="{FF2B5EF4-FFF2-40B4-BE49-F238E27FC236}">
                  <a16:creationId xmlns:a16="http://schemas.microsoft.com/office/drawing/2014/main" id="{003B3A2F-B057-4195-84B9-1C343EAC1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888" y="1278504"/>
              <a:ext cx="4203230" cy="215049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C931EF3-1F91-4F02-8D23-7E2D6CF5FCAB}"/>
                </a:ext>
              </a:extLst>
            </p:cNvPr>
            <p:cNvSpPr txBox="1"/>
            <p:nvPr/>
          </p:nvSpPr>
          <p:spPr>
            <a:xfrm>
              <a:off x="56554" y="2790656"/>
              <a:ext cx="3831183" cy="77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>
                  <a:solidFill>
                    <a:srgbClr val="FF0000"/>
                  </a:solidFill>
                </a:rPr>
                <a:t>Spectrally</a:t>
              </a:r>
              <a:r>
                <a:rPr lang="it-IT" sz="1200" dirty="0">
                  <a:solidFill>
                    <a:srgbClr val="0070C0"/>
                  </a:solidFill>
                </a:rPr>
                <a:t> </a:t>
              </a:r>
              <a:r>
                <a:rPr lang="it-IT" sz="1200" dirty="0"/>
                <a:t>and</a:t>
              </a:r>
              <a:r>
                <a:rPr lang="it-IT" sz="1200" dirty="0">
                  <a:solidFill>
                    <a:srgbClr val="0070C0"/>
                  </a:solidFill>
                </a:rPr>
                <a:t> </a:t>
              </a:r>
              <a:r>
                <a:rPr lang="it-IT" sz="1200" dirty="0" err="1">
                  <a:solidFill>
                    <a:srgbClr val="FF0000"/>
                  </a:solidFill>
                </a:rPr>
                <a:t>angularly</a:t>
              </a:r>
              <a:r>
                <a:rPr lang="it-IT" sz="1200" dirty="0">
                  <a:solidFill>
                    <a:srgbClr val="FF0000"/>
                  </a:solidFill>
                </a:rPr>
                <a:t> </a:t>
              </a:r>
              <a:r>
                <a:rPr lang="it-IT" sz="1200" dirty="0" err="1"/>
                <a:t>characterized</a:t>
              </a:r>
              <a:r>
                <a:rPr lang="it-IT" sz="1200" dirty="0"/>
                <a:t> CTR source, by </a:t>
              </a:r>
              <a:r>
                <a:rPr lang="it-IT" sz="1200" dirty="0" err="1"/>
                <a:t>means</a:t>
              </a:r>
              <a:r>
                <a:rPr lang="it-IT" sz="1200" dirty="0"/>
                <a:t> of band-pass </a:t>
              </a:r>
              <a:r>
                <a:rPr lang="it-IT" sz="1200" dirty="0" err="1"/>
                <a:t>filtered</a:t>
              </a:r>
              <a:r>
                <a:rPr lang="it-IT" sz="1200" dirty="0"/>
                <a:t> </a:t>
              </a:r>
              <a:r>
                <a:rPr lang="it-IT" sz="1200" dirty="0" err="1"/>
                <a:t>Schottky</a:t>
              </a:r>
              <a:r>
                <a:rPr lang="it-IT" sz="1200" dirty="0"/>
                <a:t> </a:t>
              </a:r>
              <a:r>
                <a:rPr lang="it-IT" sz="1200" dirty="0" err="1"/>
                <a:t>diodes</a:t>
              </a:r>
              <a:endParaRPr lang="it-IT" sz="1200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B05DD39-E23D-4F31-AB5B-39C948873706}"/>
                </a:ext>
              </a:extLst>
            </p:cNvPr>
            <p:cNvSpPr txBox="1"/>
            <p:nvPr/>
          </p:nvSpPr>
          <p:spPr>
            <a:xfrm>
              <a:off x="7524521" y="5223631"/>
              <a:ext cx="4667479" cy="99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Source </a:t>
              </a:r>
              <a:r>
                <a:rPr lang="it-IT" sz="1200" dirty="0" err="1"/>
                <a:t>characterized</a:t>
              </a:r>
              <a:r>
                <a:rPr lang="it-IT" sz="1200" dirty="0"/>
                <a:t> </a:t>
              </a:r>
              <a:r>
                <a:rPr lang="it-IT" sz="1200" dirty="0" err="1"/>
                <a:t>both</a:t>
              </a:r>
              <a:r>
                <a:rPr lang="it-IT" sz="1200" dirty="0"/>
                <a:t> in </a:t>
              </a:r>
              <a:r>
                <a:rPr lang="it-IT" sz="1200" dirty="0" err="1">
                  <a:solidFill>
                    <a:srgbClr val="FF0000"/>
                  </a:solidFill>
                </a:rPr>
                <a:t>near</a:t>
              </a:r>
              <a:r>
                <a:rPr lang="it-IT" sz="1200" dirty="0">
                  <a:solidFill>
                    <a:srgbClr val="0070C0"/>
                  </a:solidFill>
                </a:rPr>
                <a:t> </a:t>
              </a:r>
              <a:r>
                <a:rPr lang="it-IT" sz="1200" dirty="0"/>
                <a:t>and</a:t>
              </a:r>
              <a:r>
                <a:rPr lang="it-IT" sz="1200" dirty="0">
                  <a:solidFill>
                    <a:srgbClr val="0070C0"/>
                  </a:solidFill>
                </a:rPr>
                <a:t> </a:t>
              </a:r>
              <a:r>
                <a:rPr lang="it-IT" sz="1200" dirty="0">
                  <a:solidFill>
                    <a:srgbClr val="FF0000"/>
                  </a:solidFill>
                </a:rPr>
                <a:t>far-</a:t>
              </a:r>
              <a:r>
                <a:rPr lang="it-IT" sz="1200" dirty="0" err="1">
                  <a:solidFill>
                    <a:srgbClr val="FF0000"/>
                  </a:solidFill>
                </a:rPr>
                <a:t>field</a:t>
              </a:r>
              <a:endParaRPr lang="it-IT" sz="1200" dirty="0">
                <a:solidFill>
                  <a:srgbClr val="FF0000"/>
                </a:solidFill>
              </a:endParaRPr>
            </a:p>
            <a:p>
              <a:r>
                <a:rPr lang="it-IT" sz="1200" dirty="0"/>
                <a:t>by </a:t>
              </a:r>
              <a:r>
                <a:rPr lang="it-IT" sz="1200" dirty="0" err="1"/>
                <a:t>means</a:t>
              </a:r>
              <a:r>
                <a:rPr lang="it-IT" sz="1200" dirty="0"/>
                <a:t> of a </a:t>
              </a:r>
              <a:r>
                <a:rPr lang="it-IT" sz="1200" dirty="0" err="1">
                  <a:solidFill>
                    <a:srgbClr val="FF0000"/>
                  </a:solidFill>
                </a:rPr>
                <a:t>THz</a:t>
              </a:r>
              <a:r>
                <a:rPr lang="it-IT" sz="1200" dirty="0">
                  <a:solidFill>
                    <a:srgbClr val="FF0000"/>
                  </a:solidFill>
                </a:rPr>
                <a:t> camera</a:t>
              </a:r>
              <a:r>
                <a:rPr lang="it-IT" sz="1200" dirty="0"/>
                <a:t>,</a:t>
              </a:r>
              <a:r>
                <a:rPr lang="it-IT" sz="1200" dirty="0">
                  <a:solidFill>
                    <a:srgbClr val="0070C0"/>
                  </a:solidFill>
                </a:rPr>
                <a:t> </a:t>
              </a:r>
              <a:r>
                <a:rPr lang="it-IT" sz="1200" dirty="0" err="1">
                  <a:solidFill>
                    <a:srgbClr val="FF0000"/>
                  </a:solidFill>
                </a:rPr>
                <a:t>angular</a:t>
              </a:r>
              <a:r>
                <a:rPr lang="it-IT" sz="1200" dirty="0">
                  <a:solidFill>
                    <a:srgbClr val="FF0000"/>
                  </a:solidFill>
                </a:rPr>
                <a:t> </a:t>
              </a:r>
              <a:r>
                <a:rPr lang="it-IT" sz="1200" dirty="0" err="1">
                  <a:solidFill>
                    <a:srgbClr val="FF0000"/>
                  </a:solidFill>
                </a:rPr>
                <a:t>distribution</a:t>
              </a:r>
              <a:r>
                <a:rPr lang="it-IT" sz="1200" dirty="0">
                  <a:solidFill>
                    <a:srgbClr val="FF0000"/>
                  </a:solidFill>
                </a:rPr>
                <a:t>/</a:t>
              </a:r>
              <a:r>
                <a:rPr lang="it-IT" sz="1200" dirty="0" err="1">
                  <a:solidFill>
                    <a:srgbClr val="FF0000"/>
                  </a:solidFill>
                </a:rPr>
                <a:t>polarization</a:t>
              </a:r>
              <a:r>
                <a:rPr lang="it-IT" sz="1200" dirty="0">
                  <a:solidFill>
                    <a:srgbClr val="FF0000"/>
                  </a:solidFill>
                </a:rPr>
                <a:t> </a:t>
              </a:r>
              <a:r>
                <a:rPr lang="it-IT" sz="1200" dirty="0" err="1">
                  <a:solidFill>
                    <a:srgbClr val="FF0000"/>
                  </a:solidFill>
                </a:rPr>
                <a:t>shaping</a:t>
              </a:r>
              <a:r>
                <a:rPr lang="it-IT" sz="1200" dirty="0">
                  <a:solidFill>
                    <a:srgbClr val="FF0000"/>
                  </a:solidFill>
                </a:rPr>
                <a:t> </a:t>
              </a:r>
              <a:r>
                <a:rPr lang="it-IT" sz="1200" dirty="0"/>
                <a:t>by</a:t>
              </a:r>
              <a:r>
                <a:rPr lang="it-IT" sz="1200" dirty="0">
                  <a:solidFill>
                    <a:srgbClr val="0070C0"/>
                  </a:solidFill>
                </a:rPr>
                <a:t> </a:t>
              </a:r>
              <a:r>
                <a:rPr lang="it-IT" sz="1200" dirty="0" err="1">
                  <a:solidFill>
                    <a:srgbClr val="FF0000"/>
                  </a:solidFill>
                </a:rPr>
                <a:t>different</a:t>
              </a:r>
              <a:r>
                <a:rPr lang="it-IT" sz="1200" dirty="0">
                  <a:solidFill>
                    <a:srgbClr val="0070C0"/>
                  </a:solidFill>
                </a:rPr>
                <a:t> </a:t>
              </a:r>
              <a:r>
                <a:rPr lang="it-IT" sz="1200" dirty="0" err="1"/>
                <a:t>beam</a:t>
              </a:r>
              <a:r>
                <a:rPr lang="it-IT" sz="1200" dirty="0"/>
                <a:t> </a:t>
              </a:r>
              <a:r>
                <a:rPr lang="it-IT" sz="1200" dirty="0" err="1">
                  <a:solidFill>
                    <a:srgbClr val="FF0000"/>
                  </a:solidFill>
                </a:rPr>
                <a:t>focusing</a:t>
              </a:r>
              <a:r>
                <a:rPr lang="it-IT" sz="1200" dirty="0">
                  <a:solidFill>
                    <a:srgbClr val="FF0000"/>
                  </a:solidFill>
                </a:rPr>
                <a:t> </a:t>
              </a:r>
              <a:r>
                <a:rPr lang="it-IT" sz="1200" dirty="0" err="1"/>
                <a:t>at</a:t>
              </a:r>
              <a:r>
                <a:rPr lang="it-IT" sz="1200" dirty="0"/>
                <a:t> the </a:t>
              </a:r>
              <a:r>
                <a:rPr lang="it-IT" sz="1200" dirty="0" err="1"/>
                <a:t>radiator</a:t>
              </a:r>
              <a:r>
                <a:rPr lang="it-IT" sz="1200" dirty="0"/>
                <a:t> </a:t>
              </a:r>
              <a:r>
                <a:rPr lang="it-IT" sz="1200" dirty="0" err="1"/>
                <a:t>plane</a:t>
              </a:r>
              <a:endParaRPr lang="en-US" sz="120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53C820C-534C-4033-BB54-73DE88C9B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6" y="784477"/>
              <a:ext cx="3560072" cy="1980290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DA99B874-4C7A-469D-B28C-C28BB3B873C6}"/>
                </a:ext>
              </a:extLst>
            </p:cNvPr>
            <p:cNvSpPr/>
            <p:nvPr/>
          </p:nvSpPr>
          <p:spPr>
            <a:xfrm>
              <a:off x="191477" y="6315605"/>
              <a:ext cx="11973283" cy="36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See Ref.</a:t>
              </a:r>
              <a:r>
                <a:rPr lang="en-US" sz="900" dirty="0">
                  <a:solidFill>
                    <a:srgbClr val="C00000"/>
                  </a:solidFill>
                </a:rPr>
                <a:t> Curcio, A., et al. "A beam-based (sub-)THz source at the CERN Linear Electron Accelerator for Research" </a:t>
              </a:r>
              <a:r>
                <a:rPr lang="en-US" sz="900" i="1" dirty="0">
                  <a:solidFill>
                    <a:srgbClr val="C00000"/>
                  </a:solidFill>
                </a:rPr>
                <a:t>Physical Review Accelerators and Beams</a:t>
              </a:r>
              <a:r>
                <a:rPr lang="en-US" sz="900" dirty="0">
                  <a:solidFill>
                    <a:srgbClr val="C00000"/>
                  </a:solidFill>
                </a:rPr>
                <a:t>  (2019)</a:t>
              </a:r>
              <a:r>
                <a:rPr lang="en-US" sz="1400" dirty="0">
                  <a:solidFill>
                    <a:srgbClr val="C00000"/>
                  </a:solidFill>
                </a:rPr>
                <a:t>.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B15A4BB-62C8-49B9-B48F-CD97E6E5D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517" y="3750242"/>
              <a:ext cx="6864873" cy="2445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8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33F3D-56AD-4DA8-8A7C-3D007B13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66800"/>
            <a:ext cx="8640960" cy="365125"/>
          </a:xfrm>
        </p:spPr>
        <p:txBody>
          <a:bodyPr/>
          <a:lstStyle/>
          <a:p>
            <a:r>
              <a:rPr lang="it-IT" dirty="0" err="1">
                <a:solidFill>
                  <a:srgbClr val="C00000"/>
                </a:solidFill>
              </a:rPr>
              <a:t>Spectral-angular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distribution</a:t>
            </a:r>
            <a:r>
              <a:rPr lang="it-IT" dirty="0">
                <a:solidFill>
                  <a:srgbClr val="C00000"/>
                </a:solidFill>
              </a:rPr>
              <a:t> of CTR </a:t>
            </a:r>
            <a:r>
              <a:rPr lang="it-IT" dirty="0" err="1">
                <a:solidFill>
                  <a:srgbClr val="C00000"/>
                </a:solidFill>
              </a:rPr>
              <a:t>detected</a:t>
            </a:r>
            <a:r>
              <a:rPr lang="it-IT" dirty="0">
                <a:solidFill>
                  <a:srgbClr val="C00000"/>
                </a:solidFill>
              </a:rPr>
              <a:t> with </a:t>
            </a:r>
            <a:r>
              <a:rPr lang="it-IT" dirty="0" err="1">
                <a:solidFill>
                  <a:srgbClr val="C00000"/>
                </a:solidFill>
              </a:rPr>
              <a:t>Schottky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diodes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F94414-319A-4086-BCE6-40264E9338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C17785-1EBC-4059-B1B9-4738C8E68E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B891A8-7D27-4E55-956A-361D682C678A}" type="slidenum">
              <a:rPr lang="pl-PL" smtClean="0"/>
              <a:pPr/>
              <a:t>5</a:t>
            </a:fld>
            <a:endParaRPr lang="pl-PL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7BA4A54-562F-436E-A638-BC8E960119E8}"/>
              </a:ext>
            </a:extLst>
          </p:cNvPr>
          <p:cNvGrpSpPr/>
          <p:nvPr/>
        </p:nvGrpSpPr>
        <p:grpSpPr>
          <a:xfrm>
            <a:off x="274440" y="1752600"/>
            <a:ext cx="8640960" cy="4495799"/>
            <a:chOff x="25271" y="612751"/>
            <a:chExt cx="11973254" cy="608709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2B6081F7-FBF6-4384-926C-DF84C0675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613" y="612751"/>
              <a:ext cx="3416985" cy="2637620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D11FB50-B121-4A7E-9AF2-93A1FB49ED9F}"/>
                </a:ext>
              </a:extLst>
            </p:cNvPr>
            <p:cNvSpPr txBox="1"/>
            <p:nvPr/>
          </p:nvSpPr>
          <p:spPr>
            <a:xfrm>
              <a:off x="3067702" y="3388125"/>
              <a:ext cx="6661225" cy="426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Complete </a:t>
              </a:r>
              <a:r>
                <a:rPr lang="it-IT" sz="1400" dirty="0" err="1">
                  <a:solidFill>
                    <a:srgbClr val="FF0000"/>
                  </a:solidFill>
                </a:rPr>
                <a:t>reconstruction</a:t>
              </a:r>
              <a:r>
                <a:rPr lang="it-IT" sz="1400" dirty="0">
                  <a:solidFill>
                    <a:srgbClr val="FF0000"/>
                  </a:solidFill>
                </a:rPr>
                <a:t> for a </a:t>
              </a:r>
              <a:r>
                <a:rPr lang="it-IT" sz="1400" dirty="0" err="1">
                  <a:solidFill>
                    <a:srgbClr val="FF0000"/>
                  </a:solidFill>
                </a:rPr>
                <a:t>bunch</a:t>
              </a:r>
              <a:r>
                <a:rPr lang="it-IT" sz="1400" dirty="0">
                  <a:solidFill>
                    <a:srgbClr val="FF0000"/>
                  </a:solidFill>
                </a:rPr>
                <a:t> </a:t>
              </a:r>
              <a:r>
                <a:rPr lang="it-IT" sz="1400" dirty="0" err="1">
                  <a:solidFill>
                    <a:srgbClr val="FF0000"/>
                  </a:solidFill>
                </a:rPr>
                <a:t>length</a:t>
              </a:r>
              <a:r>
                <a:rPr lang="it-IT" sz="1400" dirty="0">
                  <a:solidFill>
                    <a:srgbClr val="FF0000"/>
                  </a:solidFill>
                </a:rPr>
                <a:t> 1.5 </a:t>
              </a:r>
              <a:r>
                <a:rPr lang="it-IT" sz="1400" dirty="0" err="1">
                  <a:solidFill>
                    <a:srgbClr val="FF0000"/>
                  </a:solidFill>
                </a:rPr>
                <a:t>ps</a:t>
              </a:r>
              <a:r>
                <a:rPr lang="it-IT" sz="1400" dirty="0">
                  <a:solidFill>
                    <a:srgbClr val="FF0000"/>
                  </a:solidFill>
                </a:rPr>
                <a:t>, 40 </a:t>
              </a:r>
              <a:r>
                <a:rPr lang="it-IT" sz="1400" dirty="0" err="1">
                  <a:solidFill>
                    <a:srgbClr val="FF0000"/>
                  </a:solidFill>
                </a:rPr>
                <a:t>pC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CF3B06E-F316-422B-A53E-A582C4276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9036" y="814462"/>
              <a:ext cx="3939489" cy="2504786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0E02856-CB78-4B6D-AEE4-B94113DDC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71" y="3895211"/>
              <a:ext cx="3956936" cy="2599326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C984D5F-180C-421E-B93A-8F2231F6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6206" y="3826334"/>
              <a:ext cx="3545147" cy="2397269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6C25CE3-6CD8-4324-A420-68CE6DCB7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971" y="757377"/>
              <a:ext cx="3795423" cy="249299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FDAB7263-4568-4EF9-B049-6E067C29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8238" y="3976044"/>
              <a:ext cx="3631734" cy="2723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05079-102E-46A7-88FC-066840BD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08357"/>
            <a:ext cx="8816280" cy="365125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Similar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measurements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but</a:t>
            </a:r>
            <a:r>
              <a:rPr lang="it-IT" dirty="0">
                <a:solidFill>
                  <a:srgbClr val="C00000"/>
                </a:solidFill>
              </a:rPr>
              <a:t> with </a:t>
            </a:r>
            <a:r>
              <a:rPr lang="it-IT" dirty="0" err="1">
                <a:solidFill>
                  <a:srgbClr val="C00000"/>
                </a:solidFill>
              </a:rPr>
              <a:t>Coherent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Cherenkov-Diffraction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Radiation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09CA79-E9F9-46B1-922F-E4308926F2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A413D0-72F2-421F-9AEE-1ECCA2661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B891A8-7D27-4E55-956A-361D682C678A}" type="slidenum">
              <a:rPr lang="pl-PL" smtClean="0"/>
              <a:pPr/>
              <a:t>6</a:t>
            </a:fld>
            <a:endParaRPr lang="pl-PL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259F0F6-6F85-4D88-BB88-44C4546BD6CF}"/>
              </a:ext>
            </a:extLst>
          </p:cNvPr>
          <p:cNvGrpSpPr/>
          <p:nvPr/>
        </p:nvGrpSpPr>
        <p:grpSpPr>
          <a:xfrm>
            <a:off x="99120" y="2060894"/>
            <a:ext cx="6073080" cy="3501706"/>
            <a:chOff x="457200" y="1644007"/>
            <a:chExt cx="7825680" cy="410984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3E04E4FE-DA42-4568-9DBD-01BA61A86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644007"/>
              <a:ext cx="7825680" cy="4109845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A2C73B8-8CBA-4F63-94D4-E97AD6FC1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4559" y="3765770"/>
              <a:ext cx="2861241" cy="1415830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822A27AD-4F43-434B-B366-2B2B43A25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35" y="3696176"/>
            <a:ext cx="2996565" cy="22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FF37AA-713B-443E-967C-C9D6D4A6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C00000"/>
                </a:solidFill>
              </a:rPr>
              <a:t>Not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only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gaussian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bunches</a:t>
            </a:r>
            <a:r>
              <a:rPr lang="it-IT" dirty="0">
                <a:solidFill>
                  <a:srgbClr val="C00000"/>
                </a:solidFill>
              </a:rPr>
              <a:t>, </a:t>
            </a:r>
            <a:r>
              <a:rPr lang="it-IT" dirty="0" err="1">
                <a:solidFill>
                  <a:srgbClr val="C00000"/>
                </a:solidFill>
              </a:rPr>
              <a:t>if</a:t>
            </a:r>
            <a:r>
              <a:rPr lang="it-IT" dirty="0">
                <a:solidFill>
                  <a:srgbClr val="C00000"/>
                </a:solidFill>
              </a:rPr>
              <a:t> with more </a:t>
            </a:r>
            <a:r>
              <a:rPr lang="it-IT" dirty="0" err="1">
                <a:solidFill>
                  <a:srgbClr val="C00000"/>
                </a:solidFill>
              </a:rPr>
              <a:t>than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two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diodes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FDD6FA-36B8-4E62-AED6-19EC8E1F55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4DF731-37E9-468D-958B-9C16B91B6E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B891A8-7D27-4E55-956A-361D682C678A}" type="slidenum">
              <a:rPr lang="pl-PL" smtClean="0"/>
              <a:pPr/>
              <a:t>7</a:t>
            </a:fld>
            <a:endParaRPr lang="pl-PL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9B80C5C-606E-4239-AA8C-42DCAD7F79AF}"/>
              </a:ext>
            </a:extLst>
          </p:cNvPr>
          <p:cNvGrpSpPr/>
          <p:nvPr/>
        </p:nvGrpSpPr>
        <p:grpSpPr>
          <a:xfrm>
            <a:off x="113220" y="1905000"/>
            <a:ext cx="8878380" cy="4267200"/>
            <a:chOff x="609600" y="1007257"/>
            <a:chExt cx="11542075" cy="560672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310E3AC-0D11-4BE9-AB63-504EED9A0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538219"/>
              <a:ext cx="4229100" cy="2390775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6D1B351-1FD6-459F-8A80-2962482FCE10}"/>
                </a:ext>
              </a:extLst>
            </p:cNvPr>
            <p:cNvSpPr txBox="1"/>
            <p:nvPr/>
          </p:nvSpPr>
          <p:spPr>
            <a:xfrm>
              <a:off x="609600" y="4154757"/>
              <a:ext cx="4772296" cy="63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Measurement</a:t>
              </a:r>
              <a:r>
                <a:rPr lang="it-IT" sz="1200" dirty="0"/>
                <a:t> made by </a:t>
              </a:r>
              <a:r>
                <a:rPr lang="it-IT" sz="1200" dirty="0" err="1"/>
                <a:t>exploiting</a:t>
              </a:r>
              <a:r>
                <a:rPr lang="it-IT" sz="1200" dirty="0"/>
                <a:t> a </a:t>
              </a:r>
              <a:r>
                <a:rPr lang="it-IT" sz="1200" dirty="0" err="1"/>
                <a:t>one-parameter</a:t>
              </a:r>
              <a:r>
                <a:rPr lang="it-IT" sz="1200" dirty="0"/>
                <a:t> formula for a </a:t>
              </a:r>
              <a:r>
                <a:rPr lang="it-IT" sz="1200" dirty="0" err="1">
                  <a:solidFill>
                    <a:srgbClr val="FF0000"/>
                  </a:solidFill>
                </a:rPr>
                <a:t>gaussian</a:t>
              </a:r>
              <a:r>
                <a:rPr lang="it-IT" sz="1200" dirty="0">
                  <a:solidFill>
                    <a:srgbClr val="FF0000"/>
                  </a:solidFill>
                </a:rPr>
                <a:t> </a:t>
              </a:r>
              <a:r>
                <a:rPr lang="it-IT" sz="1200" dirty="0" err="1"/>
                <a:t>bunch</a:t>
              </a:r>
              <a:r>
                <a:rPr lang="it-IT" sz="1200" dirty="0"/>
                <a:t> (</a:t>
              </a:r>
              <a:r>
                <a:rPr lang="it-IT" sz="1200" dirty="0">
                  <a:solidFill>
                    <a:srgbClr val="FF0000"/>
                  </a:solidFill>
                </a:rPr>
                <a:t>100 </a:t>
              </a:r>
              <a:r>
                <a:rPr lang="it-IT" sz="1200" dirty="0" err="1">
                  <a:solidFill>
                    <a:srgbClr val="FF0000"/>
                  </a:solidFill>
                </a:rPr>
                <a:t>pC</a:t>
              </a:r>
              <a:r>
                <a:rPr lang="it-IT" sz="1200" dirty="0"/>
                <a:t>)</a:t>
              </a:r>
              <a:endParaRPr lang="it-IT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94EBFE2-7E14-4363-B8B9-981E9A753405}"/>
                </a:ext>
              </a:extLst>
            </p:cNvPr>
            <p:cNvSpPr txBox="1"/>
            <p:nvPr/>
          </p:nvSpPr>
          <p:spPr>
            <a:xfrm>
              <a:off x="1164925" y="1007257"/>
              <a:ext cx="3906980" cy="379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Using </a:t>
              </a:r>
              <a:r>
                <a:rPr lang="it-IT" sz="1200" dirty="0" err="1"/>
                <a:t>two</a:t>
              </a:r>
              <a:r>
                <a:rPr lang="it-IT" sz="1200" dirty="0"/>
                <a:t> </a:t>
              </a:r>
              <a:r>
                <a:rPr lang="it-IT" sz="1200" dirty="0" err="1"/>
                <a:t>diodes</a:t>
              </a:r>
              <a:r>
                <a:rPr lang="it-IT" sz="1200" dirty="0"/>
                <a:t> (</a:t>
              </a:r>
              <a:r>
                <a:rPr lang="it-IT" sz="1200" dirty="0">
                  <a:solidFill>
                    <a:srgbClr val="FF0000"/>
                  </a:solidFill>
                </a:rPr>
                <a:t>84 GHz </a:t>
              </a:r>
              <a:r>
                <a:rPr lang="it-IT" sz="1200" dirty="0"/>
                <a:t>and </a:t>
              </a:r>
              <a:r>
                <a:rPr lang="it-IT" sz="1200" dirty="0">
                  <a:solidFill>
                    <a:srgbClr val="FF0000"/>
                  </a:solidFill>
                </a:rPr>
                <a:t>113.5 GHz</a:t>
              </a:r>
              <a:r>
                <a:rPr lang="it-IT" sz="1200" dirty="0"/>
                <a:t>)</a:t>
              </a:r>
              <a:endParaRPr lang="en-US" sz="1200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97E60EB-0C75-44D0-86AC-235E1E4A6217}"/>
                </a:ext>
              </a:extLst>
            </p:cNvPr>
            <p:cNvSpPr txBox="1"/>
            <p:nvPr/>
          </p:nvSpPr>
          <p:spPr>
            <a:xfrm>
              <a:off x="6266941" y="1018975"/>
              <a:ext cx="4817149" cy="379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Using </a:t>
              </a:r>
              <a:r>
                <a:rPr lang="it-IT" sz="1200" dirty="0" err="1"/>
                <a:t>three</a:t>
              </a:r>
              <a:r>
                <a:rPr lang="it-IT" sz="1200" dirty="0"/>
                <a:t> </a:t>
              </a:r>
              <a:r>
                <a:rPr lang="it-IT" sz="1200" dirty="0" err="1"/>
                <a:t>diodes</a:t>
              </a:r>
              <a:r>
                <a:rPr lang="it-IT" sz="1200" dirty="0"/>
                <a:t> (</a:t>
              </a:r>
              <a:r>
                <a:rPr lang="it-IT" sz="1200" dirty="0">
                  <a:solidFill>
                    <a:srgbClr val="FF0000"/>
                  </a:solidFill>
                </a:rPr>
                <a:t>60 GHz</a:t>
              </a:r>
              <a:r>
                <a:rPr lang="it-IT" sz="1200" dirty="0"/>
                <a:t>, </a:t>
              </a:r>
              <a:r>
                <a:rPr lang="it-IT" sz="1200" dirty="0">
                  <a:solidFill>
                    <a:srgbClr val="FF0000"/>
                  </a:solidFill>
                </a:rPr>
                <a:t>84 GHz </a:t>
              </a:r>
              <a:r>
                <a:rPr lang="it-IT" sz="1200" dirty="0"/>
                <a:t>and </a:t>
              </a:r>
              <a:r>
                <a:rPr lang="it-IT" sz="1200" dirty="0">
                  <a:solidFill>
                    <a:srgbClr val="FF0000"/>
                  </a:solidFill>
                </a:rPr>
                <a:t>113.5 GHz</a:t>
              </a:r>
              <a:r>
                <a:rPr lang="it-IT" sz="1200" dirty="0"/>
                <a:t>)</a:t>
              </a:r>
              <a:endParaRPr lang="en-US" sz="1200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36883F8-0267-462B-8E9D-3C5C50CE7F14}"/>
                </a:ext>
              </a:extLst>
            </p:cNvPr>
            <p:cNvSpPr txBox="1"/>
            <p:nvPr/>
          </p:nvSpPr>
          <p:spPr>
            <a:xfrm>
              <a:off x="6575947" y="4711475"/>
              <a:ext cx="4969764" cy="633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/>
                <a:t>Measurement</a:t>
              </a:r>
              <a:r>
                <a:rPr lang="it-IT" sz="1200" dirty="0"/>
                <a:t> made by </a:t>
              </a:r>
              <a:r>
                <a:rPr lang="it-IT" sz="1200" dirty="0" err="1"/>
                <a:t>exploiting</a:t>
              </a:r>
              <a:r>
                <a:rPr lang="it-IT" sz="1200" dirty="0"/>
                <a:t> a </a:t>
              </a:r>
              <a:r>
                <a:rPr lang="it-IT" sz="1200" dirty="0" err="1"/>
                <a:t>two</a:t>
              </a:r>
              <a:r>
                <a:rPr lang="it-IT" sz="1200" dirty="0"/>
                <a:t>-</a:t>
              </a:r>
            </a:p>
            <a:p>
              <a:r>
                <a:rPr lang="it-IT" sz="1200" dirty="0" err="1"/>
                <a:t>parameter</a:t>
              </a:r>
              <a:r>
                <a:rPr lang="it-IT" sz="1200" dirty="0"/>
                <a:t> </a:t>
              </a:r>
              <a:r>
                <a:rPr lang="it-IT" sz="1200" dirty="0" err="1"/>
                <a:t>system</a:t>
              </a:r>
              <a:r>
                <a:rPr lang="it-IT" sz="1200" dirty="0"/>
                <a:t> for a </a:t>
              </a:r>
              <a:r>
                <a:rPr lang="it-IT" sz="1200" dirty="0" err="1">
                  <a:solidFill>
                    <a:srgbClr val="FF0000"/>
                  </a:solidFill>
                </a:rPr>
                <a:t>skew-gaussian</a:t>
              </a:r>
              <a:r>
                <a:rPr lang="it-IT" sz="1200" dirty="0"/>
                <a:t> </a:t>
              </a:r>
              <a:r>
                <a:rPr lang="it-IT" sz="1200" dirty="0" err="1"/>
                <a:t>bunch</a:t>
              </a:r>
              <a:r>
                <a:rPr lang="it-IT" sz="1200" dirty="0"/>
                <a:t> (</a:t>
              </a:r>
              <a:r>
                <a:rPr lang="it-IT" sz="1200" dirty="0">
                  <a:solidFill>
                    <a:srgbClr val="FF0000"/>
                  </a:solidFill>
                </a:rPr>
                <a:t>300 </a:t>
              </a:r>
              <a:r>
                <a:rPr lang="it-IT" sz="1200" dirty="0" err="1">
                  <a:solidFill>
                    <a:srgbClr val="FF0000"/>
                  </a:solidFill>
                </a:rPr>
                <a:t>pC</a:t>
              </a:r>
              <a:r>
                <a:rPr lang="it-IT" sz="1200" dirty="0"/>
                <a:t>)</a:t>
              </a:r>
              <a:endParaRPr lang="en-US" sz="1200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72299FD-2F1E-4286-9367-72419F8E1F30}"/>
                </a:ext>
              </a:extLst>
            </p:cNvPr>
            <p:cNvSpPr txBox="1"/>
            <p:nvPr/>
          </p:nvSpPr>
          <p:spPr>
            <a:xfrm>
              <a:off x="609600" y="6297449"/>
              <a:ext cx="11542075" cy="31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See Ref</a:t>
              </a:r>
              <a:r>
                <a:rPr lang="en-US" sz="600" dirty="0"/>
                <a:t>. </a:t>
              </a:r>
              <a:r>
                <a:rPr lang="en-US" sz="900" dirty="0">
                  <a:solidFill>
                    <a:srgbClr val="C00000"/>
                  </a:solidFill>
                </a:rPr>
                <a:t>Curcio, A., et al. "Noninvasive bunch length measurements exploiting Cherenkov diffraction radiation." </a:t>
              </a:r>
              <a:r>
                <a:rPr lang="en-US" sz="900" i="1" dirty="0">
                  <a:solidFill>
                    <a:srgbClr val="C00000"/>
                  </a:solidFill>
                </a:rPr>
                <a:t>Physical Review Accelerators and Beams</a:t>
              </a:r>
              <a:r>
                <a:rPr lang="en-US" sz="900" dirty="0">
                  <a:solidFill>
                    <a:srgbClr val="C00000"/>
                  </a:solidFill>
                </a:rPr>
                <a:t> 23.2 (2020): 022802.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EC554AF-596D-49AA-8803-5A9C9F6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4529" y="5470780"/>
              <a:ext cx="4373242" cy="609560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846C83A-DC46-43D9-B3F7-CF7F25484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4929963"/>
              <a:ext cx="4756263" cy="833736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F146E84-D5F5-4274-8658-7FBCDFCD8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9380" y="3504879"/>
              <a:ext cx="2863644" cy="1183549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3CDA0CB4-8741-4BDD-A13A-CE8CFA315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757" y="1396780"/>
              <a:ext cx="3916786" cy="2104778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6C041EDE-01A3-4677-BBBB-3396C446A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06206" y="1409345"/>
              <a:ext cx="2769741" cy="1632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5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97BDE-6092-413D-A692-2478C688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82675"/>
            <a:ext cx="8640960" cy="365125"/>
          </a:xfrm>
        </p:spPr>
        <p:txBody>
          <a:bodyPr/>
          <a:lstStyle/>
          <a:p>
            <a:r>
              <a:rPr lang="it-IT" dirty="0" err="1">
                <a:solidFill>
                  <a:srgbClr val="C00000"/>
                </a:solidFill>
              </a:rPr>
              <a:t>Theoretical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expectations</a:t>
            </a:r>
            <a:r>
              <a:rPr lang="it-IT" dirty="0">
                <a:solidFill>
                  <a:srgbClr val="C00000"/>
                </a:solidFill>
              </a:rPr>
              <a:t> for the </a:t>
            </a:r>
            <a:r>
              <a:rPr lang="it-IT" dirty="0" err="1">
                <a:solidFill>
                  <a:srgbClr val="C00000"/>
                </a:solidFill>
              </a:rPr>
              <a:t>Solaris</a:t>
            </a:r>
            <a:r>
              <a:rPr lang="it-IT" dirty="0">
                <a:solidFill>
                  <a:srgbClr val="C00000"/>
                </a:solidFill>
              </a:rPr>
              <a:t> LINAC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666F0F-E6DA-4B1C-9DE9-8D26B1BEF3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829F3B-C04A-43C5-80D1-F615B3F046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B891A8-7D27-4E55-956A-361D682C678A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20546A-38B6-4742-A929-3FB256B8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3609975" cy="23812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F9A73DB-6EA4-4F42-BED9-9D6CC7DDC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14214"/>
            <a:ext cx="3122240" cy="30815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0720D3-75AE-4E5A-9130-43F1B861E758}"/>
              </a:ext>
            </a:extLst>
          </p:cNvPr>
          <p:cNvSpPr txBox="1"/>
          <p:nvPr/>
        </p:nvSpPr>
        <p:spPr>
          <a:xfrm>
            <a:off x="152400" y="4343400"/>
            <a:ext cx="4441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Reconstructed (matching between simulation and measurements) longitudinal profile of the electron bunches of the SOLARIS injector LINAC.</a:t>
            </a:r>
            <a:endParaRPr lang="it-IT" sz="1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B8207DD-A1E8-4591-84A3-B61E70DE85A3}"/>
              </a:ext>
            </a:extLst>
          </p:cNvPr>
          <p:cNvSpPr/>
          <p:nvPr/>
        </p:nvSpPr>
        <p:spPr>
          <a:xfrm>
            <a:off x="166082" y="5562600"/>
            <a:ext cx="882551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See Refs.</a:t>
            </a:r>
          </a:p>
          <a:p>
            <a:endParaRPr lang="en-US" sz="900" dirty="0"/>
          </a:p>
          <a:p>
            <a:r>
              <a:rPr lang="en-US" sz="900" dirty="0"/>
              <a:t>-</a:t>
            </a:r>
            <a:r>
              <a:rPr lang="en-US" sz="200" dirty="0"/>
              <a:t>.  </a:t>
            </a:r>
            <a:r>
              <a:rPr lang="en-US" sz="900" dirty="0">
                <a:solidFill>
                  <a:srgbClr val="C00000"/>
                </a:solidFill>
              </a:rPr>
              <a:t>Curcio, A., et al. "Liouville theory for fully analytic studies of longitudinal beam dynamics and bunch profile reconstruction in dispersive lines." </a:t>
            </a:r>
            <a:r>
              <a:rPr lang="en-US" sz="900" i="1" dirty="0">
                <a:solidFill>
                  <a:srgbClr val="C00000"/>
                </a:solidFill>
              </a:rPr>
              <a:t>Nuclear Instruments and Methods in Physics Research Section A: Accelerators, Spectrometers, Detectors and Associated Equipment</a:t>
            </a:r>
            <a:r>
              <a:rPr lang="en-US" sz="900" dirty="0">
                <a:solidFill>
                  <a:srgbClr val="C00000"/>
                </a:solidFill>
              </a:rPr>
              <a:t> 986 (2021): 164755.</a:t>
            </a:r>
          </a:p>
          <a:p>
            <a:endParaRPr lang="en-US" sz="900" dirty="0">
              <a:solidFill>
                <a:srgbClr val="C00000"/>
              </a:solidFill>
            </a:endParaRPr>
          </a:p>
          <a:p>
            <a:r>
              <a:rPr lang="en-US" sz="900" dirty="0"/>
              <a:t>-</a:t>
            </a:r>
            <a:r>
              <a:rPr lang="en-US" sz="900" dirty="0">
                <a:solidFill>
                  <a:srgbClr val="C00000"/>
                </a:solidFill>
              </a:rPr>
              <a:t> Curcio, A. et al. “BUNCH LENGTH CHARACTERIZATIONS FOR THE SOLARIS INJECTOR LINAC” </a:t>
            </a:r>
            <a:r>
              <a:rPr lang="it-IT" sz="900" dirty="0">
                <a:solidFill>
                  <a:srgbClr val="C00000"/>
                </a:solidFill>
              </a:rPr>
              <a:t>doi:10.18429/JACoW-IPAC2021-TUPAB277</a:t>
            </a:r>
            <a:endParaRPr lang="en-US" sz="900" dirty="0">
              <a:solidFill>
                <a:srgbClr val="C00000"/>
              </a:solidFill>
            </a:endParaRPr>
          </a:p>
          <a:p>
            <a:endParaRPr lang="en-US" sz="900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51E15F-29A8-452F-A0FB-3A6C2AD0F238}"/>
              </a:ext>
            </a:extLst>
          </p:cNvPr>
          <p:cNvSpPr txBox="1"/>
          <p:nvPr/>
        </p:nvSpPr>
        <p:spPr>
          <a:xfrm>
            <a:off x="4800600" y="4514671"/>
            <a:ext cx="431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Calculation</a:t>
            </a:r>
            <a:r>
              <a:rPr lang="it-IT" sz="1200" dirty="0"/>
              <a:t> of the </a:t>
            </a:r>
            <a:r>
              <a:rPr lang="it-IT" sz="1200" dirty="0" err="1"/>
              <a:t>Coherent</a:t>
            </a:r>
            <a:r>
              <a:rPr lang="it-IT" sz="1200" dirty="0"/>
              <a:t> </a:t>
            </a:r>
            <a:r>
              <a:rPr lang="it-IT" sz="1200" err="1"/>
              <a:t>Diffraction</a:t>
            </a:r>
            <a:r>
              <a:rPr lang="it-IT" sz="1200"/>
              <a:t> </a:t>
            </a:r>
            <a:r>
              <a:rPr lang="it-IT" sz="1200" smtClean="0"/>
              <a:t>Radiation expected </a:t>
            </a:r>
            <a:r>
              <a:rPr lang="it-IT" sz="1200" dirty="0"/>
              <a:t>from the </a:t>
            </a:r>
            <a:r>
              <a:rPr lang="it-IT" sz="1200" dirty="0" err="1"/>
              <a:t>bunch</a:t>
            </a:r>
            <a:r>
              <a:rPr lang="it-IT" sz="1200" dirty="0"/>
              <a:t> </a:t>
            </a:r>
            <a:r>
              <a:rPr lang="it-IT" sz="1200" dirty="0" err="1"/>
              <a:t>profile</a:t>
            </a:r>
            <a:r>
              <a:rPr lang="it-IT" sz="1200" dirty="0"/>
              <a:t> </a:t>
            </a:r>
            <a:r>
              <a:rPr lang="it-IT" sz="1200" dirty="0" err="1"/>
              <a:t>shown</a:t>
            </a:r>
            <a:r>
              <a:rPr lang="it-IT" sz="1200" dirty="0"/>
              <a:t> in Fig. 2. The </a:t>
            </a:r>
            <a:r>
              <a:rPr lang="it-IT" sz="1200" dirty="0" smtClean="0"/>
              <a:t>frequency </a:t>
            </a:r>
            <a:r>
              <a:rPr lang="it-IT" sz="1200" dirty="0"/>
              <a:t>modulation is due to the fact that the time </a:t>
            </a:r>
            <a:r>
              <a:rPr lang="it-IT" sz="1200" dirty="0" smtClean="0"/>
              <a:t>structure of </a:t>
            </a:r>
            <a:r>
              <a:rPr lang="it-IT" sz="1200" dirty="0"/>
              <a:t>the Solaris bunches is modulated </a:t>
            </a:r>
            <a:r>
              <a:rPr lang="it-IT" sz="1200" dirty="0" smtClean="0"/>
              <a:t>at 3</a:t>
            </a:r>
            <a:r>
              <a:rPr lang="ko-KR" altLang="it-IT" sz="1200" dirty="0" smtClean="0"/>
              <a:t> </a:t>
            </a:r>
            <a:r>
              <a:rPr lang="it-IT" altLang="ko-KR" sz="1200" dirty="0"/>
              <a:t>GHz</a:t>
            </a:r>
            <a:r>
              <a:rPr lang="ko-KR" altLang="it-IT" sz="1200" dirty="0"/>
              <a:t> </a:t>
            </a:r>
            <a:r>
              <a:rPr lang="it-IT" sz="1200" dirty="0"/>
              <a:t>from the </a:t>
            </a:r>
            <a:r>
              <a:rPr lang="it-IT" sz="1200" dirty="0" err="1"/>
              <a:t>gun</a:t>
            </a:r>
            <a:r>
              <a:rPr lang="it-IT" sz="1200" dirty="0"/>
              <a:t>.</a:t>
            </a:r>
          </a:p>
          <a:p>
            <a:r>
              <a:rPr lang="it-IT" sz="1200" dirty="0"/>
              <a:t>Radiator parameters</a:t>
            </a:r>
            <a:r>
              <a:rPr lang="it-IT" sz="1200" dirty="0" smtClean="0"/>
              <a:t>: 5</a:t>
            </a:r>
            <a:r>
              <a:rPr lang="ko-KR" altLang="it-IT" sz="1200" dirty="0" smtClean="0"/>
              <a:t> </a:t>
            </a:r>
            <a:r>
              <a:rPr lang="it-IT" altLang="ko-KR" sz="1200" dirty="0"/>
              <a:t>cm</a:t>
            </a:r>
            <a:r>
              <a:rPr lang="ko-KR" altLang="it-IT" sz="1200" dirty="0"/>
              <a:t> </a:t>
            </a:r>
            <a:r>
              <a:rPr lang="it-IT" sz="1200" dirty="0"/>
              <a:t>outer radius,5</a:t>
            </a:r>
            <a:r>
              <a:rPr lang="ko-KR" altLang="it-IT" sz="1200" dirty="0"/>
              <a:t> </a:t>
            </a:r>
            <a:r>
              <a:rPr lang="it-IT" altLang="ko-KR" sz="1200" dirty="0" smtClean="0"/>
              <a:t>mm </a:t>
            </a:r>
            <a:r>
              <a:rPr lang="it-IT" sz="1200" dirty="0" smtClean="0"/>
              <a:t>inner </a:t>
            </a:r>
            <a:r>
              <a:rPr lang="it-IT" sz="1200" dirty="0"/>
              <a:t>radius</a:t>
            </a:r>
            <a:r>
              <a:rPr lang="it-IT" sz="1200" dirty="0" smtClean="0"/>
              <a:t>, hollow </a:t>
            </a:r>
            <a:r>
              <a:rPr lang="it-IT" sz="1200" dirty="0"/>
              <a:t>metallic disk.</a:t>
            </a:r>
          </a:p>
        </p:txBody>
      </p:sp>
    </p:spTree>
    <p:extLst>
      <p:ext uri="{BB962C8B-B14F-4D97-AF65-F5344CB8AC3E}">
        <p14:creationId xmlns:p14="http://schemas.microsoft.com/office/powerpoint/2010/main" val="9200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C9D8C7-4AB5-4C7A-A2CF-E524D469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Past measurements on super gaussian </a:t>
            </a:r>
            <a:r>
              <a:rPr lang="it-IT" dirty="0" smtClean="0">
                <a:solidFill>
                  <a:srgbClr val="C00000"/>
                </a:solidFill>
              </a:rPr>
              <a:t>bunches (ChDR at CLEAR)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2B74E83-B90B-4BE0-A7D8-F0630E22F12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86" y="1905000"/>
            <a:ext cx="4419714" cy="2507707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76020A-3A1B-4ED4-8AB4-8459826BFA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C021CA-855E-42F3-99D8-42E75E7660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B891A8-7D27-4E55-956A-361D682C678A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BBD1AA-AE22-4EE9-A0A5-A8BD3F6DE97D}"/>
              </a:ext>
            </a:extLst>
          </p:cNvPr>
          <p:cNvSpPr txBox="1"/>
          <p:nvPr/>
        </p:nvSpPr>
        <p:spPr>
          <a:xfrm>
            <a:off x="251520" y="5331023"/>
            <a:ext cx="40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Expression</a:t>
            </a:r>
            <a:r>
              <a:rPr lang="it-IT" sz="1400" dirty="0"/>
              <a:t> of the </a:t>
            </a:r>
            <a:r>
              <a:rPr lang="it-IT" sz="1400" dirty="0" err="1"/>
              <a:t>form</a:t>
            </a:r>
            <a:r>
              <a:rPr lang="it-IT" sz="1400" dirty="0"/>
              <a:t> factor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 err="1"/>
              <a:t>given</a:t>
            </a:r>
            <a:r>
              <a:rPr lang="it-IT" sz="1400" dirty="0"/>
              <a:t> frequency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D1A660-4C44-4CFA-8066-344D8DF99C2F}"/>
              </a:ext>
            </a:extLst>
          </p:cNvPr>
          <p:cNvSpPr txBox="1"/>
          <p:nvPr/>
        </p:nvSpPr>
        <p:spPr>
          <a:xfrm>
            <a:off x="4644725" y="4567065"/>
            <a:ext cx="453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Equation </a:t>
            </a:r>
            <a:r>
              <a:rPr lang="it-IT" sz="1400" dirty="0" err="1"/>
              <a:t>solved</a:t>
            </a:r>
            <a:r>
              <a:rPr lang="it-IT" sz="1400" dirty="0"/>
              <a:t> for </a:t>
            </a:r>
            <a:r>
              <a:rPr lang="it-IT" sz="1400" dirty="0" err="1"/>
              <a:t>retrieving</a:t>
            </a:r>
            <a:r>
              <a:rPr lang="it-IT" sz="1400" dirty="0"/>
              <a:t> the </a:t>
            </a:r>
            <a:r>
              <a:rPr lang="it-IT" sz="1400" dirty="0" err="1"/>
              <a:t>bunch</a:t>
            </a:r>
            <a:r>
              <a:rPr lang="it-IT" sz="1400" dirty="0"/>
              <a:t> length/</a:t>
            </a:r>
            <a:r>
              <a:rPr lang="it-IT" sz="1400" dirty="0" err="1"/>
              <a:t>profile</a:t>
            </a:r>
            <a:endParaRPr lang="it-IT" sz="2000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B65A5CF-7F60-458D-A7C5-B411D9E6A99D}"/>
              </a:ext>
            </a:extLst>
          </p:cNvPr>
          <p:cNvGrpSpPr/>
          <p:nvPr/>
        </p:nvGrpSpPr>
        <p:grpSpPr>
          <a:xfrm>
            <a:off x="5410200" y="4932044"/>
            <a:ext cx="3079366" cy="706756"/>
            <a:chOff x="5453074" y="5252518"/>
            <a:chExt cx="3079366" cy="706756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35E1DE8-ADC2-4094-BB2B-6F8A5AE67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145" b="4872"/>
            <a:stretch/>
          </p:blipFill>
          <p:spPr>
            <a:xfrm>
              <a:off x="6324600" y="5252518"/>
              <a:ext cx="2207840" cy="70675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CADC923-C2AC-4928-891D-E923452D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3074" y="5349674"/>
              <a:ext cx="823902" cy="545959"/>
            </a:xfrm>
            <a:prstGeom prst="rect">
              <a:avLst/>
            </a:prstGeom>
          </p:spPr>
        </p:pic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0F58896C-D948-4B83-86A0-5459235E9491}"/>
              </a:ext>
            </a:extLst>
          </p:cNvPr>
          <p:cNvGrpSpPr/>
          <p:nvPr/>
        </p:nvGrpSpPr>
        <p:grpSpPr>
          <a:xfrm>
            <a:off x="26633" y="5638800"/>
            <a:ext cx="4843453" cy="609600"/>
            <a:chOff x="26633" y="5349674"/>
            <a:chExt cx="4843453" cy="6096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C9FE6B4-9B50-477A-A041-4B42A5867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980" r="2334" b="4478"/>
            <a:stretch/>
          </p:blipFill>
          <p:spPr>
            <a:xfrm>
              <a:off x="907686" y="5349674"/>
              <a:ext cx="3962400" cy="609600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903F241-E9C6-449E-95DC-66A223CC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33" y="5499826"/>
              <a:ext cx="676275" cy="295275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0967146-73B8-4940-93F8-C9EA02810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800" y="5581650"/>
              <a:ext cx="19050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5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UJ_SOLARIS_EN_4_3_stopka" id="{0336D253-D77E-4DA3-8454-FC186B573134}" vid="{C93B1E15-AF10-4EBD-BECA-BC761F39328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1783</TotalTime>
  <Words>542</Words>
  <Application>Microsoft Office PowerPoint</Application>
  <PresentationFormat>Presentación en pantalla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Tahoma</vt:lpstr>
      <vt:lpstr>Projekt domyślny</vt:lpstr>
      <vt:lpstr>Bunch length measurements with coherent radiation detected via Schottky diodes in the sub-THz </vt:lpstr>
      <vt:lpstr>Introduction</vt:lpstr>
      <vt:lpstr>Coherent Diffraction Radiation from a metallic disk</vt:lpstr>
      <vt:lpstr>Measurements at Cern Linear Electron Accelerator for Research (CLEAR)</vt:lpstr>
      <vt:lpstr>Spectral-angular distribution of CTR detected with Schottky diodes</vt:lpstr>
      <vt:lpstr>Similar measurements but with Coherent Cherenkov-Diffraction Radiation</vt:lpstr>
      <vt:lpstr>Not only gaussian bunches, if with more than two diodes</vt:lpstr>
      <vt:lpstr>Theoretical expectations for the Solaris LINAC</vt:lpstr>
      <vt:lpstr>Past measurements on super gaussian bunches (ChDR at CLEAR)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trends in bunch length diagnostics based on coherent polarization radiation</dc:title>
  <dc:creator>Alessandro Curcio</dc:creator>
  <cp:lastModifiedBy>Alessandro Curcio</cp:lastModifiedBy>
  <cp:revision>183</cp:revision>
  <cp:lastPrinted>1601-01-01T00:00:00Z</cp:lastPrinted>
  <dcterms:created xsi:type="dcterms:W3CDTF">2020-06-29T07:44:56Z</dcterms:created>
  <dcterms:modified xsi:type="dcterms:W3CDTF">2021-12-14T14:22:09Z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