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98" r:id="rId3"/>
    <p:sldId id="274" r:id="rId4"/>
    <p:sldId id="314" r:id="rId5"/>
    <p:sldId id="290" r:id="rId6"/>
    <p:sldId id="315" r:id="rId7"/>
    <p:sldId id="265" r:id="rId8"/>
    <p:sldId id="316" r:id="rId9"/>
    <p:sldId id="288" r:id="rId10"/>
    <p:sldId id="294" r:id="rId11"/>
    <p:sldId id="295" r:id="rId12"/>
    <p:sldId id="296" r:id="rId13"/>
    <p:sldId id="334" r:id="rId14"/>
    <p:sldId id="317" r:id="rId15"/>
    <p:sldId id="327" r:id="rId16"/>
    <p:sldId id="301" r:id="rId17"/>
    <p:sldId id="326" r:id="rId18"/>
    <p:sldId id="324" r:id="rId19"/>
    <p:sldId id="302" r:id="rId20"/>
    <p:sldId id="319" r:id="rId21"/>
    <p:sldId id="320" r:id="rId22"/>
    <p:sldId id="322" r:id="rId23"/>
    <p:sldId id="323" r:id="rId24"/>
    <p:sldId id="332" r:id="rId25"/>
    <p:sldId id="328" r:id="rId26"/>
    <p:sldId id="329" r:id="rId27"/>
    <p:sldId id="330" r:id="rId28"/>
    <p:sldId id="333" r:id="rId29"/>
    <p:sldId id="331" r:id="rId30"/>
    <p:sldId id="318" r:id="rId31"/>
    <p:sldId id="280" r:id="rId32"/>
    <p:sldId id="293" r:id="rId33"/>
    <p:sldId id="256" r:id="rId34"/>
    <p:sldId id="303" r:id="rId35"/>
    <p:sldId id="305" r:id="rId36"/>
    <p:sldId id="321" r:id="rId37"/>
    <p:sldId id="308" r:id="rId3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4141"/>
    <a:srgbClr val="FFC30F"/>
    <a:srgbClr val="548235"/>
    <a:srgbClr val="79B9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8" autoAdjust="0"/>
    <p:restoredTop sz="92764" autoAdjust="0"/>
  </p:normalViewPr>
  <p:slideViewPr>
    <p:cSldViewPr snapToGrid="0">
      <p:cViewPr varScale="1">
        <p:scale>
          <a:sx n="78" d="100"/>
          <a:sy n="78" d="100"/>
        </p:scale>
        <p:origin x="881"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8128B-D102-4285-BF70-D8E71DF4BB75}" type="datetimeFigureOut">
              <a:rPr lang="it-IT" smtClean="0"/>
              <a:t>14/12/2021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A1BDC7-1D2E-4A7C-A324-1355EDECEBDE}" type="slidenum">
              <a:rPr lang="it-IT" smtClean="0"/>
              <a:t>‹N›</a:t>
            </a:fld>
            <a:endParaRPr lang="it-IT"/>
          </a:p>
        </p:txBody>
      </p:sp>
    </p:spTree>
    <p:extLst>
      <p:ext uri="{BB962C8B-B14F-4D97-AF65-F5344CB8AC3E}">
        <p14:creationId xmlns:p14="http://schemas.microsoft.com/office/powerpoint/2010/main" val="346513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To understand the reasons behind the birth of ACTIS we have to introduce a machine that was studied in the last years in Milano, the </a:t>
            </a:r>
            <a:r>
              <a:rPr lang="en-US" dirty="0" err="1"/>
              <a:t>MariX</a:t>
            </a:r>
            <a:r>
              <a:rPr lang="en-US" dirty="0"/>
              <a:t> FEL</a:t>
            </a:r>
            <a:br>
              <a:rPr lang="en-US" dirty="0"/>
            </a:br>
            <a:r>
              <a:rPr lang="en-US" dirty="0"/>
              <a:t>A light source characterized by high rep rate and high photon energy. The</a:t>
            </a:r>
            <a:r>
              <a:rPr lang="en-US" baseline="0" dirty="0"/>
              <a:t> high </a:t>
            </a:r>
            <a:r>
              <a:rPr lang="en-US" dirty="0"/>
              <a:t>rep rate desired</a:t>
            </a:r>
            <a:r>
              <a:rPr lang="en-US" baseline="0" dirty="0"/>
              <a:t> by users</a:t>
            </a:r>
            <a:r>
              <a:rPr lang="en-US" dirty="0"/>
              <a:t> requires working in CW mode and adopting </a:t>
            </a:r>
            <a:r>
              <a:rPr lang="en-US" baseline="0" dirty="0"/>
              <a:t>superconducting cavities.</a:t>
            </a:r>
          </a:p>
          <a:p>
            <a:endParaRPr lang="en-US" baseline="0" dirty="0"/>
          </a:p>
          <a:p>
            <a:r>
              <a:rPr lang="en-US" dirty="0"/>
              <a:t>Also high photon energy was required and this implied t build a 3 GeV linear machine.</a:t>
            </a:r>
            <a:br>
              <a:rPr lang="en-US" dirty="0"/>
            </a:br>
            <a:r>
              <a:rPr lang="en-US" sz="1300" dirty="0"/>
              <a:t>whose lattice is composed of a long series of </a:t>
            </a:r>
            <a:r>
              <a:rPr lang="en-US" sz="1300" dirty="0" err="1"/>
              <a:t>cryomodules</a:t>
            </a:r>
            <a:r>
              <a:rPr lang="en-US" sz="1300" dirty="0"/>
              <a:t> and magnetic compression stages between them. </a:t>
            </a:r>
            <a:br>
              <a:rPr lang="en-US" sz="1300" dirty="0"/>
            </a:br>
            <a:r>
              <a:rPr lang="en-US" sz="1300" dirty="0"/>
              <a:t>The total length of a machine like this is higher than 1 km, </a:t>
            </a:r>
            <a:r>
              <a:rPr lang="en-US" sz="1300" dirty="0" err="1"/>
              <a:t>MariX</a:t>
            </a:r>
            <a:r>
              <a:rPr lang="en-US" sz="1300" dirty="0"/>
              <a:t> was designed to fit into the new University of Milan Scientific Campus ad its dimensions should not exceed 500 m. </a:t>
            </a:r>
          </a:p>
          <a:p>
            <a:endParaRPr lang="en-US" sz="1300" dirty="0"/>
          </a:p>
          <a:p>
            <a:r>
              <a:rPr lang="en-US" sz="1300" dirty="0"/>
              <a:t>For this reason we adopted a new geometry (*****) of the machine by folding its lattice and exploiting the long cryogenic booster to accelerate twice the beam. This can be done adopting standing wave RF in the accelerating cavities. The compression happens in a long arc compressor bubble shaped that U-turns the e-beam.</a:t>
            </a:r>
          </a:p>
          <a:p>
            <a:br>
              <a:rPr lang="en-US" sz="1300" dirty="0"/>
            </a:br>
            <a:br>
              <a:rPr lang="en-US" sz="1300" dirty="0"/>
            </a:br>
            <a:r>
              <a:rPr lang="en-US" sz="1300" dirty="0"/>
              <a:t>*** </a:t>
            </a:r>
          </a:p>
          <a:p>
            <a:r>
              <a:rPr lang="en-US" sz="1300" dirty="0"/>
              <a:t>and enables the machine to achieve low cost</a:t>
            </a:r>
          </a:p>
        </p:txBody>
      </p:sp>
      <p:sp>
        <p:nvSpPr>
          <p:cNvPr id="4" name="Segnaposto numero diapositiva 3"/>
          <p:cNvSpPr>
            <a:spLocks noGrp="1"/>
          </p:cNvSpPr>
          <p:nvPr>
            <p:ph type="sldNum" sz="quarter" idx="10"/>
          </p:nvPr>
        </p:nvSpPr>
        <p:spPr/>
        <p:txBody>
          <a:bodyPr/>
          <a:lstStyle/>
          <a:p>
            <a:fld id="{22F1AC61-C0BE-4947-AF82-84E8BE171637}" type="slidenum">
              <a:rPr lang="en-US" smtClean="0"/>
              <a:t>2</a:t>
            </a:fld>
            <a:endParaRPr lang="en-US"/>
          </a:p>
        </p:txBody>
      </p:sp>
    </p:spTree>
    <p:extLst>
      <p:ext uri="{BB962C8B-B14F-4D97-AF65-F5344CB8AC3E}">
        <p14:creationId xmlns:p14="http://schemas.microsoft.com/office/powerpoint/2010/main" val="1461140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11</a:t>
            </a:fld>
            <a:endParaRPr lang="en-US"/>
          </a:p>
        </p:txBody>
      </p:sp>
    </p:spTree>
    <p:extLst>
      <p:ext uri="{BB962C8B-B14F-4D97-AF65-F5344CB8AC3E}">
        <p14:creationId xmlns:p14="http://schemas.microsoft.com/office/powerpoint/2010/main" val="3573632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Here we see a recap of the orders state. </a:t>
            </a:r>
            <a:br>
              <a:rPr lang="en-US" dirty="0"/>
            </a:br>
            <a:r>
              <a:rPr lang="en-US" dirty="0" err="1"/>
              <a:t>Everithing</a:t>
            </a:r>
            <a:r>
              <a:rPr lang="en-US" dirty="0"/>
              <a:t> have been delayed by the situation but computational resources have arrived together with half of the instrumentation for the detectors. </a:t>
            </a:r>
            <a:br>
              <a:rPr lang="en-US" dirty="0"/>
            </a:br>
            <a:r>
              <a:rPr lang="en-US" dirty="0"/>
              <a:t>The last two orders are proceeding and I hope will be concluded in the near future.</a:t>
            </a:r>
          </a:p>
        </p:txBody>
      </p:sp>
      <p:sp>
        <p:nvSpPr>
          <p:cNvPr id="4" name="Segnaposto numero diapositiva 3"/>
          <p:cNvSpPr>
            <a:spLocks noGrp="1"/>
          </p:cNvSpPr>
          <p:nvPr>
            <p:ph type="sldNum" sz="quarter" idx="10"/>
          </p:nvPr>
        </p:nvSpPr>
        <p:spPr/>
        <p:txBody>
          <a:bodyPr/>
          <a:lstStyle/>
          <a:p>
            <a:fld id="{F8347788-9839-4FDE-8ECF-6307025110BD}" type="slidenum">
              <a:rPr lang="en-US" smtClean="0"/>
              <a:t>12</a:t>
            </a:fld>
            <a:endParaRPr lang="en-US"/>
          </a:p>
        </p:txBody>
      </p:sp>
    </p:spTree>
    <p:extLst>
      <p:ext uri="{BB962C8B-B14F-4D97-AF65-F5344CB8AC3E}">
        <p14:creationId xmlns:p14="http://schemas.microsoft.com/office/powerpoint/2010/main" val="1426094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Here I’m showing some of the goods that have arrived:</a:t>
            </a:r>
            <a:br>
              <a:rPr lang="en-US" dirty="0"/>
            </a:br>
            <a:r>
              <a:rPr lang="en-US" dirty="0"/>
              <a:t>- the Multicore Workstation</a:t>
            </a:r>
          </a:p>
          <a:p>
            <a:pPr marL="171450" indent="-171450">
              <a:buFontTx/>
              <a:buChar char="-"/>
            </a:pPr>
            <a:r>
              <a:rPr lang="en-US" dirty="0"/>
              <a:t>Some of the kinematics for the THz detector</a:t>
            </a:r>
          </a:p>
          <a:p>
            <a:pPr marL="171450" indent="-171450">
              <a:buFontTx/>
              <a:buChar char="-"/>
            </a:pPr>
            <a:r>
              <a:rPr lang="en-US" dirty="0"/>
              <a:t>And the most surprising one: Lab snacks from THORLABS! Below that you can see one of the breadboards.</a:t>
            </a:r>
          </a:p>
        </p:txBody>
      </p:sp>
      <p:sp>
        <p:nvSpPr>
          <p:cNvPr id="4" name="Segnaposto numero diapositiva 3"/>
          <p:cNvSpPr>
            <a:spLocks noGrp="1"/>
          </p:cNvSpPr>
          <p:nvPr>
            <p:ph type="sldNum" sz="quarter" idx="10"/>
          </p:nvPr>
        </p:nvSpPr>
        <p:spPr/>
        <p:txBody>
          <a:bodyPr/>
          <a:lstStyle/>
          <a:p>
            <a:fld id="{F8347788-9839-4FDE-8ECF-6307025110BD}" type="slidenum">
              <a:rPr lang="en-US" smtClean="0"/>
              <a:t>13</a:t>
            </a:fld>
            <a:endParaRPr lang="en-US"/>
          </a:p>
        </p:txBody>
      </p:sp>
    </p:spTree>
    <p:extLst>
      <p:ext uri="{BB962C8B-B14F-4D97-AF65-F5344CB8AC3E}">
        <p14:creationId xmlns:p14="http://schemas.microsoft.com/office/powerpoint/2010/main" val="2896344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a:t>
            </a:r>
            <a:r>
              <a:rPr lang="it-IT" dirty="0" err="1"/>
              <a:t>will</a:t>
            </a:r>
            <a:r>
              <a:rPr lang="it-IT" dirty="0"/>
              <a:t> </a:t>
            </a:r>
            <a:r>
              <a:rPr lang="it-IT" dirty="0" err="1"/>
              <a:t>now</a:t>
            </a:r>
            <a:r>
              <a:rPr lang="it-IT" dirty="0"/>
              <a:t> </a:t>
            </a:r>
            <a:r>
              <a:rPr lang="it-IT" dirty="0" err="1"/>
              <a:t>summarize</a:t>
            </a:r>
            <a:r>
              <a:rPr lang="it-IT" dirty="0"/>
              <a:t> </a:t>
            </a:r>
            <a:r>
              <a:rPr lang="it-IT" dirty="0" err="1"/>
              <a:t>what</a:t>
            </a:r>
            <a:r>
              <a:rPr lang="it-IT" dirty="0"/>
              <a:t> </a:t>
            </a:r>
            <a:r>
              <a:rPr lang="it-IT" dirty="0" err="1"/>
              <a:t>have</a:t>
            </a:r>
            <a:r>
              <a:rPr lang="it-IT" dirty="0"/>
              <a:t> </a:t>
            </a:r>
            <a:r>
              <a:rPr lang="it-IT" dirty="0" err="1"/>
              <a:t>been</a:t>
            </a:r>
            <a:r>
              <a:rPr lang="it-IT" dirty="0"/>
              <a:t> </a:t>
            </a:r>
            <a:r>
              <a:rPr lang="it-IT" dirty="0" err="1"/>
              <a:t>done</a:t>
            </a:r>
            <a:r>
              <a:rPr lang="it-IT" dirty="0"/>
              <a:t> to build a machine model </a:t>
            </a:r>
            <a:r>
              <a:rPr lang="it-IT" dirty="0" err="1"/>
              <a:t>taking</a:t>
            </a:r>
            <a:r>
              <a:rPr lang="it-IT" dirty="0"/>
              <a:t> </a:t>
            </a:r>
            <a:r>
              <a:rPr lang="it-IT" dirty="0" err="1"/>
              <a:t>into</a:t>
            </a:r>
            <a:r>
              <a:rPr lang="it-IT" dirty="0"/>
              <a:t> account Space-</a:t>
            </a:r>
            <a:r>
              <a:rPr lang="it-IT" dirty="0" err="1"/>
              <a:t>charge</a:t>
            </a:r>
            <a:endParaRPr lang="it-IT" dirty="0"/>
          </a:p>
        </p:txBody>
      </p:sp>
      <p:sp>
        <p:nvSpPr>
          <p:cNvPr id="4" name="Segnaposto numero diapositiva 3"/>
          <p:cNvSpPr>
            <a:spLocks noGrp="1"/>
          </p:cNvSpPr>
          <p:nvPr>
            <p:ph type="sldNum" sz="quarter" idx="5"/>
          </p:nvPr>
        </p:nvSpPr>
        <p:spPr/>
        <p:txBody>
          <a:bodyPr/>
          <a:lstStyle/>
          <a:p>
            <a:fld id="{E1A1BDC7-1D2E-4A7C-A324-1355EDECEBDE}" type="slidenum">
              <a:rPr lang="it-IT" smtClean="0"/>
              <a:t>14</a:t>
            </a:fld>
            <a:endParaRPr lang="it-IT"/>
          </a:p>
        </p:txBody>
      </p:sp>
    </p:spTree>
    <p:extLst>
      <p:ext uri="{BB962C8B-B14F-4D97-AF65-F5344CB8AC3E}">
        <p14:creationId xmlns:p14="http://schemas.microsoft.com/office/powerpoint/2010/main" val="369060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br>
            <a:r>
              <a:rPr lang="en-US" sz="1200" dirty="0"/>
              <a:t>We’ll use GIOTTO, a multi objective GA developed in our group to perform Genetic a optimization of BD thanks to its ability to drive Astra.</a:t>
            </a:r>
          </a:p>
          <a:p>
            <a:endParaRPr lang="it-IT" dirty="0"/>
          </a:p>
        </p:txBody>
      </p:sp>
      <p:sp>
        <p:nvSpPr>
          <p:cNvPr id="4" name="Segnaposto numero diapositiva 3"/>
          <p:cNvSpPr>
            <a:spLocks noGrp="1"/>
          </p:cNvSpPr>
          <p:nvPr>
            <p:ph type="sldNum" sz="quarter" idx="5"/>
          </p:nvPr>
        </p:nvSpPr>
        <p:spPr/>
        <p:txBody>
          <a:bodyPr/>
          <a:lstStyle/>
          <a:p>
            <a:fld id="{E1A1BDC7-1D2E-4A7C-A324-1355EDECEBDE}" type="slidenum">
              <a:rPr lang="it-IT" smtClean="0"/>
              <a:t>15</a:t>
            </a:fld>
            <a:endParaRPr lang="it-IT"/>
          </a:p>
        </p:txBody>
      </p:sp>
    </p:spTree>
    <p:extLst>
      <p:ext uri="{BB962C8B-B14F-4D97-AF65-F5344CB8AC3E}">
        <p14:creationId xmlns:p14="http://schemas.microsoft.com/office/powerpoint/2010/main" val="238348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85750" indent="-285750">
              <a:buFont typeface="Arial" panose="020B0604020202020204" pitchFamily="34" charset="0"/>
              <a:buChar char="•"/>
            </a:pPr>
            <a:r>
              <a:rPr lang="en-US" sz="1200" dirty="0"/>
              <a:t>The “</a:t>
            </a:r>
            <a:r>
              <a:rPr lang="en-US" sz="1200" dirty="0" err="1"/>
              <a:t>Linac</a:t>
            </a:r>
            <a:r>
              <a:rPr lang="en-US" sz="1200" dirty="0"/>
              <a:t> Report v 7.7” considers a different gun max field (125 MV/m instead of 80, +56%).</a:t>
            </a:r>
          </a:p>
        </p:txBody>
      </p:sp>
      <p:sp>
        <p:nvSpPr>
          <p:cNvPr id="4" name="Segnaposto numero diapositiva 3"/>
          <p:cNvSpPr>
            <a:spLocks noGrp="1"/>
          </p:cNvSpPr>
          <p:nvPr>
            <p:ph type="sldNum" sz="quarter" idx="10"/>
          </p:nvPr>
        </p:nvSpPr>
        <p:spPr/>
        <p:txBody>
          <a:bodyPr/>
          <a:lstStyle/>
          <a:p>
            <a:fld id="{F8347788-9839-4FDE-8ECF-6307025110BD}" type="slidenum">
              <a:rPr lang="en-US" smtClean="0"/>
              <a:t>16</a:t>
            </a:fld>
            <a:endParaRPr lang="en-US"/>
          </a:p>
        </p:txBody>
      </p:sp>
    </p:spTree>
    <p:extLst>
      <p:ext uri="{BB962C8B-B14F-4D97-AF65-F5344CB8AC3E}">
        <p14:creationId xmlns:p14="http://schemas.microsoft.com/office/powerpoint/2010/main" val="2284880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In fact I started from this bunch to sync. the Astra results with elegant ones </a:t>
            </a:r>
          </a:p>
        </p:txBody>
      </p:sp>
      <p:sp>
        <p:nvSpPr>
          <p:cNvPr id="4" name="Segnaposto numero diapositiva 3"/>
          <p:cNvSpPr>
            <a:spLocks noGrp="1"/>
          </p:cNvSpPr>
          <p:nvPr>
            <p:ph type="sldNum" sz="quarter" idx="10"/>
          </p:nvPr>
        </p:nvSpPr>
        <p:spPr/>
        <p:txBody>
          <a:bodyPr/>
          <a:lstStyle/>
          <a:p>
            <a:fld id="{F8347788-9839-4FDE-8ECF-6307025110BD}" type="slidenum">
              <a:rPr lang="en-US" smtClean="0"/>
              <a:t>17</a:t>
            </a:fld>
            <a:endParaRPr lang="en-US"/>
          </a:p>
        </p:txBody>
      </p:sp>
    </p:spTree>
    <p:extLst>
      <p:ext uri="{BB962C8B-B14F-4D97-AF65-F5344CB8AC3E}">
        <p14:creationId xmlns:p14="http://schemas.microsoft.com/office/powerpoint/2010/main" val="2203668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18</a:t>
            </a:fld>
            <a:endParaRPr lang="en-US"/>
          </a:p>
        </p:txBody>
      </p:sp>
    </p:spTree>
    <p:extLst>
      <p:ext uri="{BB962C8B-B14F-4D97-AF65-F5344CB8AC3E}">
        <p14:creationId xmlns:p14="http://schemas.microsoft.com/office/powerpoint/2010/main" val="1435773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19</a:t>
            </a:fld>
            <a:endParaRPr lang="en-US"/>
          </a:p>
        </p:txBody>
      </p:sp>
    </p:spTree>
    <p:extLst>
      <p:ext uri="{BB962C8B-B14F-4D97-AF65-F5344CB8AC3E}">
        <p14:creationId xmlns:p14="http://schemas.microsoft.com/office/powerpoint/2010/main" val="1565519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20</a:t>
            </a:fld>
            <a:endParaRPr lang="en-US"/>
          </a:p>
        </p:txBody>
      </p:sp>
    </p:spTree>
    <p:extLst>
      <p:ext uri="{BB962C8B-B14F-4D97-AF65-F5344CB8AC3E}">
        <p14:creationId xmlns:p14="http://schemas.microsoft.com/office/powerpoint/2010/main" val="2461156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700" b="0" dirty="0"/>
              <a:t>This kind of devices have been studied previously by Di </a:t>
            </a:r>
            <a:r>
              <a:rPr lang="en-US" sz="1700" b="0" dirty="0" err="1"/>
              <a:t>Mitri</a:t>
            </a:r>
            <a:r>
              <a:rPr lang="en-US" sz="1700" b="0" dirty="0"/>
              <a:t> who also collaborated in </a:t>
            </a:r>
            <a:r>
              <a:rPr lang="en-US" sz="1700" b="0" dirty="0" err="1"/>
              <a:t>MariX</a:t>
            </a:r>
            <a:r>
              <a:rPr lang="en-US" sz="1700" b="0" dirty="0"/>
              <a:t> Project.</a:t>
            </a:r>
            <a:br>
              <a:rPr lang="en-US" sz="1700" b="0" dirty="0"/>
            </a:br>
            <a:br>
              <a:rPr lang="en-US" sz="1700" b="0" dirty="0"/>
            </a:br>
            <a:r>
              <a:rPr lang="en-US" sz="1700" b="0" dirty="0"/>
              <a:t>Despite the theory of arc compressors is solid, an experimental demonstration have still to be provided.</a:t>
            </a:r>
            <a:br>
              <a:rPr lang="en-US" sz="1700" b="0" dirty="0"/>
            </a:br>
            <a:br>
              <a:rPr lang="en-US" sz="1700" b="0" dirty="0"/>
            </a:br>
            <a:r>
              <a:rPr lang="en-US" sz="1700" b="0" dirty="0"/>
              <a:t>The aim of the project is to demonstrate that arcs can be used as efficient magnetic compressors.</a:t>
            </a:r>
            <a:br>
              <a:rPr lang="en-US" sz="1700" b="1" dirty="0"/>
            </a:br>
            <a:endParaRPr lang="en-US" sz="1700" b="0"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3</a:t>
            </a:fld>
            <a:endParaRPr lang="en-US"/>
          </a:p>
        </p:txBody>
      </p:sp>
    </p:spTree>
    <p:extLst>
      <p:ext uri="{BB962C8B-B14F-4D97-AF65-F5344CB8AC3E}">
        <p14:creationId xmlns:p14="http://schemas.microsoft.com/office/powerpoint/2010/main" val="3454545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beam enters oblique way</a:t>
            </a:r>
          </a:p>
        </p:txBody>
      </p:sp>
      <p:sp>
        <p:nvSpPr>
          <p:cNvPr id="4" name="Segnaposto numero diapositiva 3"/>
          <p:cNvSpPr>
            <a:spLocks noGrp="1"/>
          </p:cNvSpPr>
          <p:nvPr>
            <p:ph type="sldNum" sz="quarter" idx="10"/>
          </p:nvPr>
        </p:nvSpPr>
        <p:spPr/>
        <p:txBody>
          <a:bodyPr/>
          <a:lstStyle/>
          <a:p>
            <a:fld id="{F8347788-9839-4FDE-8ECF-6307025110BD}" type="slidenum">
              <a:rPr lang="en-US" smtClean="0"/>
              <a:t>21</a:t>
            </a:fld>
            <a:endParaRPr lang="en-US"/>
          </a:p>
        </p:txBody>
      </p:sp>
    </p:spTree>
    <p:extLst>
      <p:ext uri="{BB962C8B-B14F-4D97-AF65-F5344CB8AC3E}">
        <p14:creationId xmlns:p14="http://schemas.microsoft.com/office/powerpoint/2010/main" val="834863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22</a:t>
            </a:fld>
            <a:endParaRPr lang="en-US"/>
          </a:p>
        </p:txBody>
      </p:sp>
    </p:spTree>
    <p:extLst>
      <p:ext uri="{BB962C8B-B14F-4D97-AF65-F5344CB8AC3E}">
        <p14:creationId xmlns:p14="http://schemas.microsoft.com/office/powerpoint/2010/main" val="3795070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setting obtained is the following, emittance is spoiled by chromatic aberrations induced by the big transverse dimension in part of the booster.</a:t>
            </a:r>
            <a:br>
              <a:rPr lang="en-US" dirty="0"/>
            </a:br>
            <a:r>
              <a:rPr lang="en-US" dirty="0"/>
              <a:t>However, I am confident that this solution can be improved with some more work.</a:t>
            </a:r>
          </a:p>
        </p:txBody>
      </p:sp>
      <p:sp>
        <p:nvSpPr>
          <p:cNvPr id="4" name="Segnaposto numero diapositiva 3"/>
          <p:cNvSpPr>
            <a:spLocks noGrp="1"/>
          </p:cNvSpPr>
          <p:nvPr>
            <p:ph type="sldNum" sz="quarter" idx="10"/>
          </p:nvPr>
        </p:nvSpPr>
        <p:spPr/>
        <p:txBody>
          <a:bodyPr/>
          <a:lstStyle/>
          <a:p>
            <a:fld id="{F8347788-9839-4FDE-8ECF-6307025110BD}" type="slidenum">
              <a:rPr lang="en-US" smtClean="0"/>
              <a:t>23</a:t>
            </a:fld>
            <a:endParaRPr lang="en-US"/>
          </a:p>
        </p:txBody>
      </p:sp>
    </p:spTree>
    <p:extLst>
      <p:ext uri="{BB962C8B-B14F-4D97-AF65-F5344CB8AC3E}">
        <p14:creationId xmlns:p14="http://schemas.microsoft.com/office/powerpoint/2010/main" val="303193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After we will move on the </a:t>
            </a:r>
            <a:r>
              <a:rPr lang="en-US" dirty="0" err="1"/>
              <a:t>elengant</a:t>
            </a:r>
            <a:r>
              <a:rPr lang="en-US" dirty="0"/>
              <a:t> transport into the ring. The lattice is available and here you can see its 3D-geometry created by </a:t>
            </a:r>
            <a:r>
              <a:rPr lang="en-US" dirty="0" err="1"/>
              <a:t>Illya</a:t>
            </a:r>
            <a:r>
              <a:rPr lang="en-US" dirty="0"/>
              <a:t> </a:t>
            </a:r>
            <a:r>
              <a:rPr lang="en-US" dirty="0" err="1"/>
              <a:t>Drebot</a:t>
            </a:r>
            <a:r>
              <a:rPr lang="en-US" dirty="0"/>
              <a:t>.</a:t>
            </a:r>
            <a:br>
              <a:rPr lang="en-US" dirty="0"/>
            </a:br>
            <a:r>
              <a:rPr lang="en-US" dirty="0"/>
              <a:t>The TL have still to be added.</a:t>
            </a:r>
          </a:p>
        </p:txBody>
      </p:sp>
      <p:sp>
        <p:nvSpPr>
          <p:cNvPr id="4" name="Segnaposto numero diapositiva 3"/>
          <p:cNvSpPr>
            <a:spLocks noGrp="1"/>
          </p:cNvSpPr>
          <p:nvPr>
            <p:ph type="sldNum" sz="quarter" idx="10"/>
          </p:nvPr>
        </p:nvSpPr>
        <p:spPr/>
        <p:txBody>
          <a:bodyPr/>
          <a:lstStyle/>
          <a:p>
            <a:fld id="{F8347788-9839-4FDE-8ECF-6307025110BD}" type="slidenum">
              <a:rPr lang="en-US" smtClean="0"/>
              <a:t>24</a:t>
            </a:fld>
            <a:endParaRPr lang="en-US"/>
          </a:p>
        </p:txBody>
      </p:sp>
    </p:spTree>
    <p:extLst>
      <p:ext uri="{BB962C8B-B14F-4D97-AF65-F5344CB8AC3E}">
        <p14:creationId xmlns:p14="http://schemas.microsoft.com/office/powerpoint/2010/main" val="2413721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To end </a:t>
            </a:r>
            <a:r>
              <a:rPr lang="it-IT" dirty="0" err="1"/>
              <a:t>this</a:t>
            </a:r>
            <a:r>
              <a:rPr lang="it-IT" dirty="0"/>
              <a:t> </a:t>
            </a:r>
            <a:r>
              <a:rPr lang="it-IT" dirty="0" err="1"/>
              <a:t>presentation</a:t>
            </a:r>
            <a:r>
              <a:rPr lang="it-IT" dirty="0"/>
              <a:t>, I </a:t>
            </a:r>
            <a:r>
              <a:rPr lang="it-IT" dirty="0" err="1"/>
              <a:t>would</a:t>
            </a:r>
            <a:r>
              <a:rPr lang="it-IT" dirty="0"/>
              <a:t> like to share </a:t>
            </a:r>
            <a:r>
              <a:rPr lang="it-IT" dirty="0" err="1"/>
              <a:t>what</a:t>
            </a:r>
            <a:r>
              <a:rPr lang="it-IT" dirty="0"/>
              <a:t> I </a:t>
            </a:r>
            <a:r>
              <a:rPr lang="it-IT" dirty="0" err="1"/>
              <a:t>think</a:t>
            </a:r>
            <a:r>
              <a:rPr lang="it-IT" dirty="0"/>
              <a:t> </a:t>
            </a:r>
            <a:r>
              <a:rPr lang="it-IT" dirty="0" err="1"/>
              <a:t>should</a:t>
            </a:r>
            <a:r>
              <a:rPr lang="it-IT" dirty="0"/>
              <a:t> be the </a:t>
            </a:r>
            <a:r>
              <a:rPr lang="it-IT" dirty="0" err="1"/>
              <a:t>next</a:t>
            </a:r>
            <a:r>
              <a:rPr lang="it-IT" dirty="0"/>
              <a:t> steps.</a:t>
            </a:r>
          </a:p>
        </p:txBody>
      </p:sp>
      <p:sp>
        <p:nvSpPr>
          <p:cNvPr id="4" name="Segnaposto numero diapositiva 3"/>
          <p:cNvSpPr>
            <a:spLocks noGrp="1"/>
          </p:cNvSpPr>
          <p:nvPr>
            <p:ph type="sldNum" sz="quarter" idx="5"/>
          </p:nvPr>
        </p:nvSpPr>
        <p:spPr/>
        <p:txBody>
          <a:bodyPr/>
          <a:lstStyle/>
          <a:p>
            <a:fld id="{E1A1BDC7-1D2E-4A7C-A324-1355EDECEBDE}" type="slidenum">
              <a:rPr lang="it-IT" smtClean="0"/>
              <a:t>25</a:t>
            </a:fld>
            <a:endParaRPr lang="it-IT"/>
          </a:p>
        </p:txBody>
      </p:sp>
    </p:spTree>
    <p:extLst>
      <p:ext uri="{BB962C8B-B14F-4D97-AF65-F5344CB8AC3E}">
        <p14:creationId xmlns:p14="http://schemas.microsoft.com/office/powerpoint/2010/main" val="1721753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26</a:t>
            </a:fld>
            <a:endParaRPr lang="en-US"/>
          </a:p>
        </p:txBody>
      </p:sp>
    </p:spTree>
    <p:extLst>
      <p:ext uri="{BB962C8B-B14F-4D97-AF65-F5344CB8AC3E}">
        <p14:creationId xmlns:p14="http://schemas.microsoft.com/office/powerpoint/2010/main" val="3711646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27</a:t>
            </a:fld>
            <a:endParaRPr lang="en-US"/>
          </a:p>
        </p:txBody>
      </p:sp>
    </p:spTree>
    <p:extLst>
      <p:ext uri="{BB962C8B-B14F-4D97-AF65-F5344CB8AC3E}">
        <p14:creationId xmlns:p14="http://schemas.microsoft.com/office/powerpoint/2010/main" val="1329313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This </a:t>
            </a:r>
            <a:r>
              <a:rPr lang="en-US" dirty="0" err="1"/>
              <a:t>gantt</a:t>
            </a:r>
            <a:r>
              <a:rPr lang="en-US" dirty="0"/>
              <a:t> is showing how the remaining activities could be organized in time</a:t>
            </a:r>
            <a:br>
              <a:rPr lang="en-US" dirty="0"/>
            </a:br>
            <a:br>
              <a:rPr lang="en-US" dirty="0"/>
            </a:br>
            <a:r>
              <a:rPr lang="en-US" dirty="0"/>
              <a:t>The machine model will be completed in the first 2 months. And the WP for maximum compression will be investigate in the following two months.</a:t>
            </a:r>
            <a:br>
              <a:rPr lang="en-US" dirty="0"/>
            </a:br>
            <a:br>
              <a:rPr lang="en-US" dirty="0"/>
            </a:br>
            <a:r>
              <a:rPr lang="en-US" dirty="0"/>
              <a:t>I suppose the apparat preparation will be completed in the first half of the here to move of the compression experiments in the first half. </a:t>
            </a:r>
            <a:br>
              <a:rPr lang="en-US" dirty="0"/>
            </a:br>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28</a:t>
            </a:fld>
            <a:endParaRPr lang="en-US"/>
          </a:p>
        </p:txBody>
      </p:sp>
    </p:spTree>
    <p:extLst>
      <p:ext uri="{BB962C8B-B14F-4D97-AF65-F5344CB8AC3E}">
        <p14:creationId xmlns:p14="http://schemas.microsoft.com/office/powerpoint/2010/main" val="1912369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29</a:t>
            </a:fld>
            <a:endParaRPr lang="en-US"/>
          </a:p>
        </p:txBody>
      </p:sp>
    </p:spTree>
    <p:extLst>
      <p:ext uri="{BB962C8B-B14F-4D97-AF65-F5344CB8AC3E}">
        <p14:creationId xmlns:p14="http://schemas.microsoft.com/office/powerpoint/2010/main" val="995010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51" name="Shape 3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noProof="0" dirty="0"/>
              <a:t>I proposed ACTIS at a call for young researchers and won a grant that started in February 2020</a:t>
            </a:r>
            <a:br>
              <a:rPr lang="en-US" noProof="0" dirty="0"/>
            </a:br>
            <a:br>
              <a:rPr lang="en-US" noProof="0" dirty="0"/>
            </a:br>
            <a:r>
              <a:rPr lang="en-US" noProof="0" dirty="0"/>
              <a:t>And Solaris was proposed as the perfect site to test the behavior of Arc Compressors</a:t>
            </a:r>
          </a:p>
        </p:txBody>
      </p:sp>
      <p:sp>
        <p:nvSpPr>
          <p:cNvPr id="4" name="Segnaposto numero diapositiva 3"/>
          <p:cNvSpPr>
            <a:spLocks noGrp="1"/>
          </p:cNvSpPr>
          <p:nvPr>
            <p:ph type="sldNum" sz="quarter" idx="5"/>
          </p:nvPr>
        </p:nvSpPr>
        <p:spPr/>
        <p:txBody>
          <a:bodyPr/>
          <a:lstStyle/>
          <a:p>
            <a:fld id="{E1A1BDC7-1D2E-4A7C-A324-1355EDECEBDE}" type="slidenum">
              <a:rPr lang="it-IT" smtClean="0"/>
              <a:t>4</a:t>
            </a:fld>
            <a:endParaRPr lang="it-IT"/>
          </a:p>
        </p:txBody>
      </p:sp>
    </p:spTree>
    <p:extLst>
      <p:ext uri="{BB962C8B-B14F-4D97-AF65-F5344CB8AC3E}">
        <p14:creationId xmlns:p14="http://schemas.microsoft.com/office/powerpoint/2010/main" val="1598485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32</a:t>
            </a:fld>
            <a:endParaRPr lang="en-US"/>
          </a:p>
        </p:txBody>
      </p:sp>
    </p:spTree>
    <p:extLst>
      <p:ext uri="{BB962C8B-B14F-4D97-AF65-F5344CB8AC3E}">
        <p14:creationId xmlns:p14="http://schemas.microsoft.com/office/powerpoint/2010/main" val="52564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34</a:t>
            </a:fld>
            <a:endParaRPr lang="en-US"/>
          </a:p>
        </p:txBody>
      </p:sp>
    </p:spTree>
    <p:extLst>
      <p:ext uri="{BB962C8B-B14F-4D97-AF65-F5344CB8AC3E}">
        <p14:creationId xmlns:p14="http://schemas.microsoft.com/office/powerpoint/2010/main" val="2024044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35</a:t>
            </a:fld>
            <a:endParaRPr lang="en-US"/>
          </a:p>
        </p:txBody>
      </p:sp>
    </p:spTree>
    <p:extLst>
      <p:ext uri="{BB962C8B-B14F-4D97-AF65-F5344CB8AC3E}">
        <p14:creationId xmlns:p14="http://schemas.microsoft.com/office/powerpoint/2010/main" val="1973763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36</a:t>
            </a:fld>
            <a:endParaRPr lang="en-US"/>
          </a:p>
        </p:txBody>
      </p:sp>
    </p:spTree>
    <p:extLst>
      <p:ext uri="{BB962C8B-B14F-4D97-AF65-F5344CB8AC3E}">
        <p14:creationId xmlns:p14="http://schemas.microsoft.com/office/powerpoint/2010/main" val="28127772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37</a:t>
            </a:fld>
            <a:endParaRPr lang="en-US"/>
          </a:p>
        </p:txBody>
      </p:sp>
    </p:spTree>
    <p:extLst>
      <p:ext uri="{BB962C8B-B14F-4D97-AF65-F5344CB8AC3E}">
        <p14:creationId xmlns:p14="http://schemas.microsoft.com/office/powerpoint/2010/main" val="85465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In fact @ Solaris a ring composed by 12 double band achromats is injected by a long </a:t>
            </a:r>
            <a:r>
              <a:rPr lang="en-US" dirty="0" err="1"/>
              <a:t>linac</a:t>
            </a:r>
            <a:r>
              <a:rPr lang="en-US" dirty="0"/>
              <a:t> and is able to produce </a:t>
            </a:r>
            <a:r>
              <a:rPr lang="en-US" dirty="0" err="1"/>
              <a:t>MariX</a:t>
            </a:r>
            <a:r>
              <a:rPr lang="en-US" dirty="0"/>
              <a:t> like e-bunches.</a:t>
            </a:r>
            <a:br>
              <a:rPr lang="en-US" dirty="0"/>
            </a:br>
            <a:br>
              <a:rPr lang="en-US" dirty="0"/>
            </a:br>
            <a:r>
              <a:rPr lang="en-US" dirty="0"/>
              <a:t>The </a:t>
            </a:r>
            <a:r>
              <a:rPr lang="en-US" dirty="0" err="1"/>
              <a:t>linac</a:t>
            </a:r>
            <a:r>
              <a:rPr lang="en-US" dirty="0"/>
              <a:t> will be used to chirp the beam (introduce a longitudinal energy correlation) *** and inject it into the ring when it will be compressed during one turn of it. </a:t>
            </a:r>
            <a:br>
              <a:rPr lang="en-US" dirty="0"/>
            </a:br>
            <a:br>
              <a:rPr lang="en-US" dirty="0"/>
            </a:br>
            <a:r>
              <a:rPr lang="en-US" dirty="0"/>
              <a:t>Beam </a:t>
            </a:r>
            <a:r>
              <a:rPr lang="en-US" dirty="0" err="1"/>
              <a:t>lenght</a:t>
            </a:r>
            <a:r>
              <a:rPr lang="en-US" dirty="0"/>
              <a:t> measurements will be performed with two separate detectors that have been studied …</a:t>
            </a:r>
            <a:br>
              <a:rPr lang="en-US" dirty="0"/>
            </a:br>
            <a:br>
              <a:rPr lang="en-US" dirty="0"/>
            </a:br>
            <a:r>
              <a:rPr lang="en-US" dirty="0"/>
              <a:t>one @ the end of the </a:t>
            </a:r>
            <a:r>
              <a:rPr lang="en-US" dirty="0" err="1"/>
              <a:t>linac</a:t>
            </a:r>
            <a:r>
              <a:rPr lang="en-US" dirty="0"/>
              <a:t> and one after the </a:t>
            </a:r>
            <a:r>
              <a:rPr lang="en-US" dirty="0" err="1"/>
              <a:t>the</a:t>
            </a:r>
            <a:r>
              <a:rPr lang="en-US" dirty="0"/>
              <a:t> 12</a:t>
            </a:r>
            <a:r>
              <a:rPr lang="en-US" baseline="30000" dirty="0"/>
              <a:t>Th</a:t>
            </a:r>
            <a:r>
              <a:rPr lang="en-US" dirty="0"/>
              <a:t> DBA</a:t>
            </a:r>
            <a:br>
              <a:rPr lang="en-US" dirty="0"/>
            </a:br>
            <a:br>
              <a:rPr lang="en-US" dirty="0"/>
            </a:br>
            <a:br>
              <a:rPr lang="en-US" dirty="0"/>
            </a:br>
            <a:br>
              <a:rPr lang="en-US" dirty="0"/>
            </a:br>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5</a:t>
            </a:fld>
            <a:endParaRPr lang="en-US"/>
          </a:p>
        </p:txBody>
      </p:sp>
    </p:spTree>
    <p:extLst>
      <p:ext uri="{BB962C8B-B14F-4D97-AF65-F5344CB8AC3E}">
        <p14:creationId xmlns:p14="http://schemas.microsoft.com/office/powerpoint/2010/main" val="1250197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ACTIS collaboration is composed by 4 main actors:</a:t>
            </a:r>
          </a:p>
        </p:txBody>
      </p:sp>
      <p:sp>
        <p:nvSpPr>
          <p:cNvPr id="4" name="Segnaposto numero diapositiva 3"/>
          <p:cNvSpPr>
            <a:spLocks noGrp="1"/>
          </p:cNvSpPr>
          <p:nvPr>
            <p:ph type="sldNum" sz="quarter" idx="10"/>
          </p:nvPr>
        </p:nvSpPr>
        <p:spPr/>
        <p:txBody>
          <a:bodyPr/>
          <a:lstStyle/>
          <a:p>
            <a:fld id="{F8347788-9839-4FDE-8ECF-6307025110BD}" type="slidenum">
              <a:rPr lang="en-US" smtClean="0"/>
              <a:t>6</a:t>
            </a:fld>
            <a:endParaRPr lang="en-US"/>
          </a:p>
        </p:txBody>
      </p:sp>
    </p:spTree>
    <p:extLst>
      <p:ext uri="{BB962C8B-B14F-4D97-AF65-F5344CB8AC3E}">
        <p14:creationId xmlns:p14="http://schemas.microsoft.com/office/powerpoint/2010/main" val="52322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This </a:t>
            </a:r>
            <a:r>
              <a:rPr lang="en-US" dirty="0" err="1"/>
              <a:t>gantt</a:t>
            </a:r>
            <a:r>
              <a:rPr lang="en-US" dirty="0"/>
              <a:t> chart was proposed 2 years ago and shows the 4  main activities of this project</a:t>
            </a:r>
            <a:br>
              <a:rPr lang="en-US" dirty="0"/>
            </a:br>
            <a:br>
              <a:rPr lang="en-US" dirty="0"/>
            </a:br>
            <a:r>
              <a:rPr lang="en-US" dirty="0" err="1"/>
              <a:t>Thi</a:t>
            </a:r>
            <a:r>
              <a:rPr lang="en-US" dirty="0"/>
              <a:t> first is a simulative activity aimed to build reliable simulations of the machine</a:t>
            </a:r>
            <a:br>
              <a:rPr lang="en-US" dirty="0"/>
            </a:br>
            <a:r>
              <a:rPr lang="en-US" dirty="0"/>
              <a:t>The second was dedicated to the design and procurement of the beam length detectors and their components</a:t>
            </a:r>
          </a:p>
          <a:p>
            <a:r>
              <a:rPr lang="en-US" dirty="0"/>
              <a:t>The third is a development activity of a code we use as optimizer of beam dynamics and will help to individuate the correct working point</a:t>
            </a:r>
          </a:p>
          <a:p>
            <a:r>
              <a:rPr lang="en-US" dirty="0"/>
              <a:t>The forth is the </a:t>
            </a:r>
            <a:r>
              <a:rPr lang="en-US" dirty="0" err="1"/>
              <a:t>experimenal</a:t>
            </a:r>
            <a:r>
              <a:rPr lang="en-US" dirty="0"/>
              <a:t> activity.</a:t>
            </a:r>
          </a:p>
          <a:p>
            <a:endParaRPr lang="en-US" dirty="0"/>
          </a:p>
          <a:p>
            <a:r>
              <a:rPr lang="en-US" dirty="0"/>
              <a:t>Without COVID we would have been here </a:t>
            </a:r>
          </a:p>
        </p:txBody>
      </p:sp>
      <p:sp>
        <p:nvSpPr>
          <p:cNvPr id="4" name="Segnaposto numero diapositiva 3"/>
          <p:cNvSpPr>
            <a:spLocks noGrp="1"/>
          </p:cNvSpPr>
          <p:nvPr>
            <p:ph type="sldNum" sz="quarter" idx="10"/>
          </p:nvPr>
        </p:nvSpPr>
        <p:spPr/>
        <p:txBody>
          <a:bodyPr/>
          <a:lstStyle/>
          <a:p>
            <a:fld id="{F8347788-9839-4FDE-8ECF-6307025110BD}" type="slidenum">
              <a:rPr lang="en-US" smtClean="0"/>
              <a:t>7</a:t>
            </a:fld>
            <a:endParaRPr lang="en-US"/>
          </a:p>
        </p:txBody>
      </p:sp>
    </p:spTree>
    <p:extLst>
      <p:ext uri="{BB962C8B-B14F-4D97-AF65-F5344CB8AC3E}">
        <p14:creationId xmlns:p14="http://schemas.microsoft.com/office/powerpoint/2010/main" val="4272943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But the reality is that several activities have been delayed.</a:t>
            </a:r>
          </a:p>
          <a:p>
            <a:endParaRPr lang="en-US" dirty="0"/>
          </a:p>
          <a:p>
            <a:r>
              <a:rPr lang="en-US" dirty="0"/>
              <a:t>2 of five material orders (for detectors and computational activity) have yet to be completed.</a:t>
            </a:r>
            <a:br>
              <a:rPr lang="en-US" dirty="0"/>
            </a:br>
            <a:endParaRPr lang="en-US" dirty="0"/>
          </a:p>
          <a:p>
            <a:r>
              <a:rPr lang="en-US" dirty="0"/>
              <a:t>Missions as we know have been cancelled several times.</a:t>
            </a:r>
            <a:br>
              <a:rPr lang="en-US" dirty="0"/>
            </a:br>
            <a:endParaRPr lang="en-US" dirty="0"/>
          </a:p>
          <a:p>
            <a:r>
              <a:rPr lang="en-US" dirty="0"/>
              <a:t>I underestimated the workload of the simulative activity mainly because I thought that simulations of the machine were previously available at Solaris. </a:t>
            </a:r>
            <a:br>
              <a:rPr lang="en-US" dirty="0"/>
            </a:br>
            <a:r>
              <a:rPr lang="en-US" dirty="0"/>
              <a:t>And I did not budget the time required for the creation of a model of the low energy machine.</a:t>
            </a:r>
            <a:br>
              <a:rPr lang="en-US" dirty="0"/>
            </a:br>
            <a:br>
              <a:rPr lang="en-US" dirty="0"/>
            </a:br>
            <a:r>
              <a:rPr lang="en-US" dirty="0"/>
              <a:t>However, considering the special situation the experiment have been extended to all 2022.</a:t>
            </a:r>
          </a:p>
        </p:txBody>
      </p:sp>
      <p:sp>
        <p:nvSpPr>
          <p:cNvPr id="4" name="Segnaposto numero diapositiva 3"/>
          <p:cNvSpPr>
            <a:spLocks noGrp="1"/>
          </p:cNvSpPr>
          <p:nvPr>
            <p:ph type="sldNum" sz="quarter" idx="10"/>
          </p:nvPr>
        </p:nvSpPr>
        <p:spPr/>
        <p:txBody>
          <a:bodyPr/>
          <a:lstStyle/>
          <a:p>
            <a:fld id="{F8347788-9839-4FDE-8ECF-6307025110BD}" type="slidenum">
              <a:rPr lang="en-US" smtClean="0"/>
              <a:t>8</a:t>
            </a:fld>
            <a:endParaRPr lang="en-US"/>
          </a:p>
        </p:txBody>
      </p:sp>
    </p:spTree>
    <p:extLst>
      <p:ext uri="{BB962C8B-B14F-4D97-AF65-F5344CB8AC3E}">
        <p14:creationId xmlns:p14="http://schemas.microsoft.com/office/powerpoint/2010/main" val="3025528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a:t>
            </a:r>
            <a:r>
              <a:rPr lang="it-IT" dirty="0" err="1"/>
              <a:t>will</a:t>
            </a:r>
            <a:r>
              <a:rPr lang="it-IT" dirty="0"/>
              <a:t> </a:t>
            </a:r>
            <a:r>
              <a:rPr lang="it-IT" dirty="0" err="1"/>
              <a:t>now</a:t>
            </a:r>
            <a:r>
              <a:rPr lang="it-IT" dirty="0"/>
              <a:t> </a:t>
            </a:r>
            <a:r>
              <a:rPr lang="it-IT" dirty="0" err="1"/>
              <a:t>move</a:t>
            </a:r>
            <a:r>
              <a:rPr lang="it-IT" dirty="0"/>
              <a:t> on to </a:t>
            </a:r>
            <a:r>
              <a:rPr lang="it-IT" dirty="0" err="1"/>
              <a:t>description</a:t>
            </a:r>
            <a:r>
              <a:rPr lang="it-IT" dirty="0"/>
              <a:t> of the </a:t>
            </a:r>
            <a:r>
              <a:rPr lang="it-IT" dirty="0" err="1"/>
              <a:t>beam</a:t>
            </a:r>
            <a:r>
              <a:rPr lang="it-IT" dirty="0"/>
              <a:t> </a:t>
            </a:r>
            <a:r>
              <a:rPr lang="it-IT" dirty="0" err="1"/>
              <a:t>length</a:t>
            </a:r>
            <a:r>
              <a:rPr lang="it-IT" dirty="0"/>
              <a:t> detectors </a:t>
            </a:r>
            <a:r>
              <a:rPr lang="it-IT" dirty="0" err="1"/>
              <a:t>sudied</a:t>
            </a:r>
            <a:r>
              <a:rPr lang="it-IT" dirty="0"/>
              <a:t> in the </a:t>
            </a:r>
            <a:r>
              <a:rPr lang="it-IT" dirty="0" err="1"/>
              <a:t>context</a:t>
            </a:r>
            <a:r>
              <a:rPr lang="it-IT" dirty="0"/>
              <a:t> of </a:t>
            </a:r>
            <a:r>
              <a:rPr lang="it-IT" dirty="0" err="1"/>
              <a:t>this</a:t>
            </a:r>
            <a:r>
              <a:rPr lang="it-IT" dirty="0"/>
              <a:t> </a:t>
            </a:r>
            <a:r>
              <a:rPr lang="it-IT" dirty="0" err="1"/>
              <a:t>experiment</a:t>
            </a:r>
            <a:endParaRPr lang="it-IT" dirty="0"/>
          </a:p>
        </p:txBody>
      </p:sp>
      <p:sp>
        <p:nvSpPr>
          <p:cNvPr id="4" name="Segnaposto numero diapositiva 3"/>
          <p:cNvSpPr>
            <a:spLocks noGrp="1"/>
          </p:cNvSpPr>
          <p:nvPr>
            <p:ph type="sldNum" sz="quarter" idx="5"/>
          </p:nvPr>
        </p:nvSpPr>
        <p:spPr/>
        <p:txBody>
          <a:bodyPr/>
          <a:lstStyle/>
          <a:p>
            <a:fld id="{E1A1BDC7-1D2E-4A7C-A324-1355EDECEBDE}" type="slidenum">
              <a:rPr lang="it-IT" smtClean="0"/>
              <a:t>9</a:t>
            </a:fld>
            <a:endParaRPr lang="it-IT"/>
          </a:p>
        </p:txBody>
      </p:sp>
    </p:spTree>
    <p:extLst>
      <p:ext uri="{BB962C8B-B14F-4D97-AF65-F5344CB8AC3E}">
        <p14:creationId xmlns:p14="http://schemas.microsoft.com/office/powerpoint/2010/main" val="2565134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8347788-9839-4FDE-8ECF-6307025110BD}" type="slidenum">
              <a:rPr lang="en-US" smtClean="0"/>
              <a:t>10</a:t>
            </a:fld>
            <a:endParaRPr lang="en-US"/>
          </a:p>
        </p:txBody>
      </p:sp>
    </p:spTree>
    <p:extLst>
      <p:ext uri="{BB962C8B-B14F-4D97-AF65-F5344CB8AC3E}">
        <p14:creationId xmlns:p14="http://schemas.microsoft.com/office/powerpoint/2010/main" val="2304145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3CF1F8-71DA-42DE-84C5-A6FA6E089C8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B3F9B73-F688-4D47-A72C-6B9A6386D1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AF43E57-EDA2-4067-B5E5-9DA32236D863}"/>
              </a:ext>
            </a:extLst>
          </p:cNvPr>
          <p:cNvSpPr>
            <a:spLocks noGrp="1"/>
          </p:cNvSpPr>
          <p:nvPr>
            <p:ph type="dt" sz="half" idx="10"/>
          </p:nvPr>
        </p:nvSpPr>
        <p:spPr/>
        <p:txBody>
          <a:bodyPr/>
          <a:lstStyle/>
          <a:p>
            <a:fld id="{EB17E57D-CE67-4429-9EBF-C3899B995FF3}" type="datetimeFigureOut">
              <a:rPr lang="it-IT" smtClean="0"/>
              <a:t>14/12/2021</a:t>
            </a:fld>
            <a:endParaRPr lang="it-IT"/>
          </a:p>
        </p:txBody>
      </p:sp>
      <p:sp>
        <p:nvSpPr>
          <p:cNvPr id="5" name="Segnaposto piè di pagina 4">
            <a:extLst>
              <a:ext uri="{FF2B5EF4-FFF2-40B4-BE49-F238E27FC236}">
                <a16:creationId xmlns:a16="http://schemas.microsoft.com/office/drawing/2014/main" id="{0C9ACB00-5B84-4718-B70B-CE803801379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69DC001-8DDB-4831-A04B-D4C29B0FF31F}"/>
              </a:ext>
            </a:extLst>
          </p:cNvPr>
          <p:cNvSpPr>
            <a:spLocks noGrp="1"/>
          </p:cNvSpPr>
          <p:nvPr>
            <p:ph type="sldNum" sz="quarter" idx="12"/>
          </p:nvPr>
        </p:nvSpPr>
        <p:spPr/>
        <p:txBody>
          <a:bodyPr/>
          <a:lstStyle/>
          <a:p>
            <a:fld id="{B7D79203-9F83-4916-85AB-872075518765}" type="slidenum">
              <a:rPr lang="it-IT" smtClean="0"/>
              <a:t>‹N›</a:t>
            </a:fld>
            <a:endParaRPr lang="it-IT"/>
          </a:p>
        </p:txBody>
      </p:sp>
    </p:spTree>
    <p:extLst>
      <p:ext uri="{BB962C8B-B14F-4D97-AF65-F5344CB8AC3E}">
        <p14:creationId xmlns:p14="http://schemas.microsoft.com/office/powerpoint/2010/main" val="3544835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E6F703-EA7A-4523-A9EC-CBAFA49DD48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C597A82-8760-472F-A217-90F3484F115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BA6E5DC-DF92-4135-82F3-6FA5FFE1D8B8}"/>
              </a:ext>
            </a:extLst>
          </p:cNvPr>
          <p:cNvSpPr>
            <a:spLocks noGrp="1"/>
          </p:cNvSpPr>
          <p:nvPr>
            <p:ph type="dt" sz="half" idx="10"/>
          </p:nvPr>
        </p:nvSpPr>
        <p:spPr/>
        <p:txBody>
          <a:bodyPr/>
          <a:lstStyle/>
          <a:p>
            <a:fld id="{EB17E57D-CE67-4429-9EBF-C3899B995FF3}" type="datetimeFigureOut">
              <a:rPr lang="it-IT" smtClean="0"/>
              <a:t>14/12/2021</a:t>
            </a:fld>
            <a:endParaRPr lang="it-IT"/>
          </a:p>
        </p:txBody>
      </p:sp>
      <p:sp>
        <p:nvSpPr>
          <p:cNvPr id="5" name="Segnaposto piè di pagina 4">
            <a:extLst>
              <a:ext uri="{FF2B5EF4-FFF2-40B4-BE49-F238E27FC236}">
                <a16:creationId xmlns:a16="http://schemas.microsoft.com/office/drawing/2014/main" id="{40CD8973-3B12-47C4-A6F5-24119BB4AFA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4E3D4C4-A901-4FE3-B509-ED27B422D1F5}"/>
              </a:ext>
            </a:extLst>
          </p:cNvPr>
          <p:cNvSpPr>
            <a:spLocks noGrp="1"/>
          </p:cNvSpPr>
          <p:nvPr>
            <p:ph type="sldNum" sz="quarter" idx="12"/>
          </p:nvPr>
        </p:nvSpPr>
        <p:spPr/>
        <p:txBody>
          <a:bodyPr/>
          <a:lstStyle/>
          <a:p>
            <a:fld id="{B7D79203-9F83-4916-85AB-872075518765}" type="slidenum">
              <a:rPr lang="it-IT" smtClean="0"/>
              <a:t>‹N›</a:t>
            </a:fld>
            <a:endParaRPr lang="it-IT"/>
          </a:p>
        </p:txBody>
      </p:sp>
    </p:spTree>
    <p:extLst>
      <p:ext uri="{BB962C8B-B14F-4D97-AF65-F5344CB8AC3E}">
        <p14:creationId xmlns:p14="http://schemas.microsoft.com/office/powerpoint/2010/main" val="479626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038675C-B0AA-4137-8E61-3F1E8FAFAB0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FFEE3CA-56B9-4718-A449-F7E7114D53C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6C79E00-9199-4DB8-9404-1345D2AD1536}"/>
              </a:ext>
            </a:extLst>
          </p:cNvPr>
          <p:cNvSpPr>
            <a:spLocks noGrp="1"/>
          </p:cNvSpPr>
          <p:nvPr>
            <p:ph type="dt" sz="half" idx="10"/>
          </p:nvPr>
        </p:nvSpPr>
        <p:spPr/>
        <p:txBody>
          <a:bodyPr/>
          <a:lstStyle/>
          <a:p>
            <a:fld id="{EB17E57D-CE67-4429-9EBF-C3899B995FF3}" type="datetimeFigureOut">
              <a:rPr lang="it-IT" smtClean="0"/>
              <a:t>14/12/2021</a:t>
            </a:fld>
            <a:endParaRPr lang="it-IT"/>
          </a:p>
        </p:txBody>
      </p:sp>
      <p:sp>
        <p:nvSpPr>
          <p:cNvPr id="5" name="Segnaposto piè di pagina 4">
            <a:extLst>
              <a:ext uri="{FF2B5EF4-FFF2-40B4-BE49-F238E27FC236}">
                <a16:creationId xmlns:a16="http://schemas.microsoft.com/office/drawing/2014/main" id="{3E888FD7-EA99-402C-9BD7-BE3D51DA209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B669861-01B8-4BD0-BE77-26C5963F157A}"/>
              </a:ext>
            </a:extLst>
          </p:cNvPr>
          <p:cNvSpPr>
            <a:spLocks noGrp="1"/>
          </p:cNvSpPr>
          <p:nvPr>
            <p:ph type="sldNum" sz="quarter" idx="12"/>
          </p:nvPr>
        </p:nvSpPr>
        <p:spPr/>
        <p:txBody>
          <a:bodyPr/>
          <a:lstStyle/>
          <a:p>
            <a:fld id="{B7D79203-9F83-4916-85AB-872075518765}" type="slidenum">
              <a:rPr lang="it-IT" smtClean="0"/>
              <a:t>‹N›</a:t>
            </a:fld>
            <a:endParaRPr lang="it-IT"/>
          </a:p>
        </p:txBody>
      </p:sp>
    </p:spTree>
    <p:extLst>
      <p:ext uri="{BB962C8B-B14F-4D97-AF65-F5344CB8AC3E}">
        <p14:creationId xmlns:p14="http://schemas.microsoft.com/office/powerpoint/2010/main" val="2391331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2"/>
        <p:cNvGrpSpPr/>
        <p:nvPr/>
      </p:nvGrpSpPr>
      <p:grpSpPr>
        <a:xfrm>
          <a:off x="0" y="0"/>
          <a:ext cx="0" cy="0"/>
          <a:chOff x="0" y="0"/>
          <a:chExt cx="0" cy="0"/>
        </a:xfrm>
      </p:grpSpPr>
      <p:cxnSp>
        <p:nvCxnSpPr>
          <p:cNvPr id="23" name="Shape 23"/>
          <p:cNvCxnSpPr/>
          <p:nvPr/>
        </p:nvCxnSpPr>
        <p:spPr>
          <a:xfrm>
            <a:off x="0" y="1508967"/>
            <a:ext cx="1834400" cy="0"/>
          </a:xfrm>
          <a:prstGeom prst="straightConnector1">
            <a:avLst/>
          </a:prstGeom>
          <a:noFill/>
          <a:ln w="9525" cap="flat" cmpd="sng">
            <a:solidFill>
              <a:srgbClr val="CCCCCC"/>
            </a:solidFill>
            <a:prstDash val="solid"/>
            <a:round/>
            <a:headEnd type="none" w="lg" len="lg"/>
            <a:tailEnd type="none" w="lg" len="lg"/>
          </a:ln>
        </p:spPr>
      </p:cxnSp>
      <p:sp>
        <p:nvSpPr>
          <p:cNvPr id="24" name="Shape 24"/>
          <p:cNvSpPr/>
          <p:nvPr/>
        </p:nvSpPr>
        <p:spPr>
          <a:xfrm>
            <a:off x="1089967" y="1238355"/>
            <a:ext cx="541199" cy="541199"/>
          </a:xfrm>
          <a:prstGeom prst="ellipse">
            <a:avLst/>
          </a:prstGeom>
          <a:solidFill>
            <a:srgbClr val="FFCD00"/>
          </a:solidFill>
          <a:ln>
            <a:noFill/>
          </a:ln>
        </p:spPr>
        <p:txBody>
          <a:bodyPr lIns="121900" tIns="121900" rIns="121900" bIns="121900" anchor="ctr" anchorCtr="0">
            <a:noAutofit/>
          </a:bodyPr>
          <a:lstStyle/>
          <a:p>
            <a:pPr lvl="0" rtl="0">
              <a:spcBef>
                <a:spcPts val="0"/>
              </a:spcBef>
              <a:buNone/>
            </a:pPr>
            <a:endParaRPr sz="2400"/>
          </a:p>
        </p:txBody>
      </p:sp>
      <p:sp>
        <p:nvSpPr>
          <p:cNvPr id="25" name="Shape 25"/>
          <p:cNvSpPr txBox="1">
            <a:spLocks noGrp="1"/>
          </p:cNvSpPr>
          <p:nvPr>
            <p:ph type="title"/>
          </p:nvPr>
        </p:nvSpPr>
        <p:spPr>
          <a:xfrm>
            <a:off x="1841667" y="1230225"/>
            <a:ext cx="5171199" cy="580799"/>
          </a:xfrm>
          <a:prstGeom prst="rect">
            <a:avLst/>
          </a:prstGeom>
        </p:spPr>
        <p:txBody>
          <a:bodyPr lIns="91425" tIns="91425" rIns="91425" bIns="91425" anchor="ctr" anchorCtr="0"/>
          <a:lstStyle>
            <a:lvl1pPr rtl="0">
              <a:spcBef>
                <a:spcPts val="0"/>
              </a:spcBef>
              <a:buSzPct val="100000"/>
              <a:buFont typeface="Lora"/>
              <a:buNone/>
              <a:defRPr sz="2667" b="1">
                <a:latin typeface="Lora"/>
                <a:ea typeface="Lora"/>
                <a:cs typeface="Lora"/>
                <a:sym typeface="Lora"/>
              </a:defRPr>
            </a:lvl1pPr>
            <a:lvl2pPr rtl="0">
              <a:spcBef>
                <a:spcPts val="0"/>
              </a:spcBef>
              <a:buSzPct val="100000"/>
              <a:buFont typeface="Lora"/>
              <a:buNone/>
              <a:defRPr sz="2667" b="1">
                <a:highlight>
                  <a:srgbClr val="FFFFFF"/>
                </a:highlight>
                <a:latin typeface="Lora"/>
                <a:ea typeface="Lora"/>
                <a:cs typeface="Lora"/>
                <a:sym typeface="Lora"/>
              </a:defRPr>
            </a:lvl2pPr>
            <a:lvl3pPr rtl="0">
              <a:spcBef>
                <a:spcPts val="0"/>
              </a:spcBef>
              <a:buSzPct val="100000"/>
              <a:buFont typeface="Lora"/>
              <a:buNone/>
              <a:defRPr sz="2667" b="1">
                <a:highlight>
                  <a:srgbClr val="FFFFFF"/>
                </a:highlight>
                <a:latin typeface="Lora"/>
                <a:ea typeface="Lora"/>
                <a:cs typeface="Lora"/>
                <a:sym typeface="Lora"/>
              </a:defRPr>
            </a:lvl3pPr>
            <a:lvl4pPr rtl="0">
              <a:spcBef>
                <a:spcPts val="0"/>
              </a:spcBef>
              <a:buSzPct val="100000"/>
              <a:buFont typeface="Lora"/>
              <a:buNone/>
              <a:defRPr sz="2667" b="1">
                <a:highlight>
                  <a:srgbClr val="FFFFFF"/>
                </a:highlight>
                <a:latin typeface="Lora"/>
                <a:ea typeface="Lora"/>
                <a:cs typeface="Lora"/>
                <a:sym typeface="Lora"/>
              </a:defRPr>
            </a:lvl4pPr>
            <a:lvl5pPr rtl="0">
              <a:spcBef>
                <a:spcPts val="0"/>
              </a:spcBef>
              <a:buSzPct val="100000"/>
              <a:buFont typeface="Lora"/>
              <a:buNone/>
              <a:defRPr sz="2667" b="1">
                <a:highlight>
                  <a:srgbClr val="FFFFFF"/>
                </a:highlight>
                <a:latin typeface="Lora"/>
                <a:ea typeface="Lora"/>
                <a:cs typeface="Lora"/>
                <a:sym typeface="Lora"/>
              </a:defRPr>
            </a:lvl5pPr>
            <a:lvl6pPr rtl="0">
              <a:spcBef>
                <a:spcPts val="0"/>
              </a:spcBef>
              <a:buSzPct val="100000"/>
              <a:buFont typeface="Lora"/>
              <a:buNone/>
              <a:defRPr sz="2667" b="1">
                <a:highlight>
                  <a:srgbClr val="FFFFFF"/>
                </a:highlight>
                <a:latin typeface="Lora"/>
                <a:ea typeface="Lora"/>
                <a:cs typeface="Lora"/>
                <a:sym typeface="Lora"/>
              </a:defRPr>
            </a:lvl6pPr>
            <a:lvl7pPr rtl="0">
              <a:spcBef>
                <a:spcPts val="0"/>
              </a:spcBef>
              <a:buSzPct val="100000"/>
              <a:buFont typeface="Lora"/>
              <a:buNone/>
              <a:defRPr sz="2667" b="1">
                <a:highlight>
                  <a:srgbClr val="FFFFFF"/>
                </a:highlight>
                <a:latin typeface="Lora"/>
                <a:ea typeface="Lora"/>
                <a:cs typeface="Lora"/>
                <a:sym typeface="Lora"/>
              </a:defRPr>
            </a:lvl7pPr>
            <a:lvl8pPr rtl="0">
              <a:spcBef>
                <a:spcPts val="0"/>
              </a:spcBef>
              <a:buSzPct val="100000"/>
              <a:buFont typeface="Lora"/>
              <a:buNone/>
              <a:defRPr sz="2667" b="1">
                <a:highlight>
                  <a:srgbClr val="FFFFFF"/>
                </a:highlight>
                <a:latin typeface="Lora"/>
                <a:ea typeface="Lora"/>
                <a:cs typeface="Lora"/>
                <a:sym typeface="Lora"/>
              </a:defRPr>
            </a:lvl8pPr>
            <a:lvl9pPr rtl="0">
              <a:spcBef>
                <a:spcPts val="0"/>
              </a:spcBef>
              <a:buSzPct val="100000"/>
              <a:buFont typeface="Lora"/>
              <a:buNone/>
              <a:defRPr sz="2667" b="1">
                <a:highlight>
                  <a:srgbClr val="FFFFFF"/>
                </a:highlight>
                <a:latin typeface="Lora"/>
                <a:ea typeface="Lora"/>
                <a:cs typeface="Lora"/>
                <a:sym typeface="Lora"/>
              </a:defRPr>
            </a:lvl9pPr>
          </a:lstStyle>
          <a:p>
            <a:endParaRPr/>
          </a:p>
        </p:txBody>
      </p:sp>
      <p:sp>
        <p:nvSpPr>
          <p:cNvPr id="26" name="Shape 26"/>
          <p:cNvSpPr txBox="1">
            <a:spLocks noGrp="1"/>
          </p:cNvSpPr>
          <p:nvPr>
            <p:ph type="body" idx="1"/>
          </p:nvPr>
        </p:nvSpPr>
        <p:spPr>
          <a:xfrm>
            <a:off x="1841667" y="2155293"/>
            <a:ext cx="9079600" cy="4149600"/>
          </a:xfrm>
          <a:prstGeom prst="rect">
            <a:avLst/>
          </a:prstGeom>
        </p:spPr>
        <p:txBody>
          <a:bodyPr lIns="91425" tIns="91425" rIns="91425" bIns="91425" anchor="t" anchorCtr="0"/>
          <a:lstStyle>
            <a:lvl1pPr rtl="0">
              <a:spcBef>
                <a:spcPts val="800"/>
              </a:spcBef>
              <a:buClr>
                <a:srgbClr val="FFCD00"/>
              </a:buClr>
              <a:buSzPct val="100000"/>
              <a:buFont typeface="Quattrocento Sans"/>
              <a:buChar char="◉"/>
              <a:defRPr sz="3200">
                <a:latin typeface="Quattrocento Sans"/>
                <a:ea typeface="Quattrocento Sans"/>
                <a:cs typeface="Quattrocento Sans"/>
                <a:sym typeface="Quattrocento Sans"/>
              </a:defRPr>
            </a:lvl1pPr>
            <a:lvl2pPr rtl="0">
              <a:spcBef>
                <a:spcPts val="640"/>
              </a:spcBef>
              <a:buClr>
                <a:srgbClr val="FFCD00"/>
              </a:buClr>
              <a:buSzPct val="100000"/>
              <a:buFont typeface="Quattrocento Sans"/>
              <a:defRPr sz="2667">
                <a:latin typeface="Quattrocento Sans"/>
                <a:ea typeface="Quattrocento Sans"/>
                <a:cs typeface="Quattrocento Sans"/>
                <a:sym typeface="Quattrocento Sans"/>
              </a:defRPr>
            </a:lvl2pPr>
            <a:lvl3pPr rtl="0">
              <a:spcBef>
                <a:spcPts val="640"/>
              </a:spcBef>
              <a:buClr>
                <a:srgbClr val="FFCD00"/>
              </a:buClr>
              <a:buSzPct val="100000"/>
              <a:buFont typeface="Quattrocento Sans"/>
              <a:defRPr sz="2667">
                <a:latin typeface="Quattrocento Sans"/>
                <a:ea typeface="Quattrocento Sans"/>
                <a:cs typeface="Quattrocento Sans"/>
                <a:sym typeface="Quattrocento Sans"/>
              </a:defRPr>
            </a:lvl3pPr>
            <a:lvl4pPr rtl="0">
              <a:spcBef>
                <a:spcPts val="480"/>
              </a:spcBef>
              <a:buClr>
                <a:srgbClr val="FFCD00"/>
              </a:buClr>
              <a:buSzPct val="100000"/>
              <a:buFont typeface="Quattrocento Sans"/>
              <a:defRPr sz="2400">
                <a:latin typeface="Quattrocento Sans"/>
                <a:ea typeface="Quattrocento Sans"/>
                <a:cs typeface="Quattrocento Sans"/>
                <a:sym typeface="Quattrocento Sans"/>
              </a:defRPr>
            </a:lvl4pPr>
            <a:lvl5pPr rtl="0">
              <a:spcBef>
                <a:spcPts val="480"/>
              </a:spcBef>
              <a:buClr>
                <a:srgbClr val="FFCD00"/>
              </a:buClr>
              <a:buSzPct val="100000"/>
              <a:buFont typeface="Quattrocento Sans"/>
              <a:defRPr sz="2400">
                <a:latin typeface="Quattrocento Sans"/>
                <a:ea typeface="Quattrocento Sans"/>
                <a:cs typeface="Quattrocento Sans"/>
                <a:sym typeface="Quattrocento Sans"/>
              </a:defRPr>
            </a:lvl5pPr>
            <a:lvl6pPr rtl="0">
              <a:spcBef>
                <a:spcPts val="480"/>
              </a:spcBef>
              <a:buClr>
                <a:srgbClr val="FFCD00"/>
              </a:buClr>
              <a:buSzPct val="100000"/>
              <a:buFont typeface="Quattrocento Sans"/>
              <a:defRPr sz="2400">
                <a:latin typeface="Quattrocento Sans"/>
                <a:ea typeface="Quattrocento Sans"/>
                <a:cs typeface="Quattrocento Sans"/>
                <a:sym typeface="Quattrocento Sans"/>
              </a:defRPr>
            </a:lvl6pPr>
            <a:lvl7pPr rtl="0">
              <a:spcBef>
                <a:spcPts val="480"/>
              </a:spcBef>
              <a:buClr>
                <a:srgbClr val="FFCD00"/>
              </a:buClr>
              <a:buSzPct val="100000"/>
              <a:buFont typeface="Quattrocento Sans"/>
              <a:defRPr sz="2400">
                <a:latin typeface="Quattrocento Sans"/>
                <a:ea typeface="Quattrocento Sans"/>
                <a:cs typeface="Quattrocento Sans"/>
                <a:sym typeface="Quattrocento Sans"/>
              </a:defRPr>
            </a:lvl7pPr>
            <a:lvl8pPr rtl="0">
              <a:spcBef>
                <a:spcPts val="480"/>
              </a:spcBef>
              <a:buClr>
                <a:srgbClr val="FFCD00"/>
              </a:buClr>
              <a:buSzPct val="100000"/>
              <a:buFont typeface="Quattrocento Sans"/>
              <a:defRPr sz="2400">
                <a:latin typeface="Quattrocento Sans"/>
                <a:ea typeface="Quattrocento Sans"/>
                <a:cs typeface="Quattrocento Sans"/>
                <a:sym typeface="Quattrocento Sans"/>
              </a:defRPr>
            </a:lvl8pPr>
            <a:lvl9pPr rtl="0">
              <a:spcBef>
                <a:spcPts val="480"/>
              </a:spcBef>
              <a:buClr>
                <a:srgbClr val="FFCD00"/>
              </a:buClr>
              <a:buSzPct val="100000"/>
              <a:buFont typeface="Quattrocento Sans"/>
              <a:defRPr sz="2400">
                <a:latin typeface="Quattrocento Sans"/>
                <a:ea typeface="Quattrocento Sans"/>
                <a:cs typeface="Quattrocento Sans"/>
                <a:sym typeface="Quattrocento Sans"/>
              </a:defRPr>
            </a:lvl9pPr>
          </a:lstStyle>
          <a:p>
            <a:endParaRPr/>
          </a:p>
        </p:txBody>
      </p:sp>
      <p:cxnSp>
        <p:nvCxnSpPr>
          <p:cNvPr id="27" name="Shape 27"/>
          <p:cNvCxnSpPr/>
          <p:nvPr/>
        </p:nvCxnSpPr>
        <p:spPr>
          <a:xfrm>
            <a:off x="7020867" y="1508967"/>
            <a:ext cx="5171199" cy="0"/>
          </a:xfrm>
          <a:prstGeom prst="straightConnector1">
            <a:avLst/>
          </a:prstGeom>
          <a:noFill/>
          <a:ln w="9525" cap="flat" cmpd="sng">
            <a:solidFill>
              <a:srgbClr val="CCCCCC"/>
            </a:solidFill>
            <a:prstDash val="solid"/>
            <a:round/>
            <a:headEnd type="none" w="lg" len="lg"/>
            <a:tailEnd type="none" w="lg" len="lg"/>
          </a:ln>
        </p:spPr>
      </p:cxnSp>
    </p:spTree>
    <p:extLst>
      <p:ext uri="{BB962C8B-B14F-4D97-AF65-F5344CB8AC3E}">
        <p14:creationId xmlns:p14="http://schemas.microsoft.com/office/powerpoint/2010/main" val="425139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F49253-0603-4EAA-9115-C11BA4FE9B0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8A64D87-815E-41F1-A058-7EC4DE6F6D0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D9F1316-A848-4394-BCD8-0C223F652CFC}"/>
              </a:ext>
            </a:extLst>
          </p:cNvPr>
          <p:cNvSpPr>
            <a:spLocks noGrp="1"/>
          </p:cNvSpPr>
          <p:nvPr>
            <p:ph type="dt" sz="half" idx="10"/>
          </p:nvPr>
        </p:nvSpPr>
        <p:spPr/>
        <p:txBody>
          <a:bodyPr/>
          <a:lstStyle/>
          <a:p>
            <a:fld id="{EB17E57D-CE67-4429-9EBF-C3899B995FF3}" type="datetimeFigureOut">
              <a:rPr lang="it-IT" smtClean="0"/>
              <a:t>14/12/2021</a:t>
            </a:fld>
            <a:endParaRPr lang="it-IT"/>
          </a:p>
        </p:txBody>
      </p:sp>
      <p:sp>
        <p:nvSpPr>
          <p:cNvPr id="5" name="Segnaposto piè di pagina 4">
            <a:extLst>
              <a:ext uri="{FF2B5EF4-FFF2-40B4-BE49-F238E27FC236}">
                <a16:creationId xmlns:a16="http://schemas.microsoft.com/office/drawing/2014/main" id="{84480053-9C1F-45CE-928C-2CF4583F06E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93C9759-504D-4416-A7D8-36135AE26991}"/>
              </a:ext>
            </a:extLst>
          </p:cNvPr>
          <p:cNvSpPr>
            <a:spLocks noGrp="1"/>
          </p:cNvSpPr>
          <p:nvPr>
            <p:ph type="sldNum" sz="quarter" idx="12"/>
          </p:nvPr>
        </p:nvSpPr>
        <p:spPr/>
        <p:txBody>
          <a:bodyPr/>
          <a:lstStyle/>
          <a:p>
            <a:fld id="{B7D79203-9F83-4916-85AB-872075518765}" type="slidenum">
              <a:rPr lang="it-IT" smtClean="0"/>
              <a:t>‹N›</a:t>
            </a:fld>
            <a:endParaRPr lang="it-IT"/>
          </a:p>
        </p:txBody>
      </p:sp>
    </p:spTree>
    <p:extLst>
      <p:ext uri="{BB962C8B-B14F-4D97-AF65-F5344CB8AC3E}">
        <p14:creationId xmlns:p14="http://schemas.microsoft.com/office/powerpoint/2010/main" val="99980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8045DB-BD7B-4BB1-BC87-55BB6C0CA1C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9E34C57-36C5-42FB-9229-DB98C606D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1731F86-64B9-44AC-BD63-F64890406F11}"/>
              </a:ext>
            </a:extLst>
          </p:cNvPr>
          <p:cNvSpPr>
            <a:spLocks noGrp="1"/>
          </p:cNvSpPr>
          <p:nvPr>
            <p:ph type="dt" sz="half" idx="10"/>
          </p:nvPr>
        </p:nvSpPr>
        <p:spPr/>
        <p:txBody>
          <a:bodyPr/>
          <a:lstStyle/>
          <a:p>
            <a:fld id="{EB17E57D-CE67-4429-9EBF-C3899B995FF3}" type="datetimeFigureOut">
              <a:rPr lang="it-IT" smtClean="0"/>
              <a:t>14/12/2021</a:t>
            </a:fld>
            <a:endParaRPr lang="it-IT"/>
          </a:p>
        </p:txBody>
      </p:sp>
      <p:sp>
        <p:nvSpPr>
          <p:cNvPr id="5" name="Segnaposto piè di pagina 4">
            <a:extLst>
              <a:ext uri="{FF2B5EF4-FFF2-40B4-BE49-F238E27FC236}">
                <a16:creationId xmlns:a16="http://schemas.microsoft.com/office/drawing/2014/main" id="{F0C67652-1169-410C-920A-D93EE1A780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F414BAD-91DF-413D-9968-86FB5277BCAD}"/>
              </a:ext>
            </a:extLst>
          </p:cNvPr>
          <p:cNvSpPr>
            <a:spLocks noGrp="1"/>
          </p:cNvSpPr>
          <p:nvPr>
            <p:ph type="sldNum" sz="quarter" idx="12"/>
          </p:nvPr>
        </p:nvSpPr>
        <p:spPr/>
        <p:txBody>
          <a:bodyPr/>
          <a:lstStyle/>
          <a:p>
            <a:fld id="{B7D79203-9F83-4916-85AB-872075518765}" type="slidenum">
              <a:rPr lang="it-IT" smtClean="0"/>
              <a:t>‹N›</a:t>
            </a:fld>
            <a:endParaRPr lang="it-IT"/>
          </a:p>
        </p:txBody>
      </p:sp>
    </p:spTree>
    <p:extLst>
      <p:ext uri="{BB962C8B-B14F-4D97-AF65-F5344CB8AC3E}">
        <p14:creationId xmlns:p14="http://schemas.microsoft.com/office/powerpoint/2010/main" val="4077871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B3F59-7BAA-4028-A7EE-862045B0171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5B43F3B-89A5-44C8-8B08-91004997F68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A585711-3550-4E73-8DBB-946EF49B78E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15EB24AE-8DE2-461E-85E5-E057FA514BE4}"/>
              </a:ext>
            </a:extLst>
          </p:cNvPr>
          <p:cNvSpPr>
            <a:spLocks noGrp="1"/>
          </p:cNvSpPr>
          <p:nvPr>
            <p:ph type="dt" sz="half" idx="10"/>
          </p:nvPr>
        </p:nvSpPr>
        <p:spPr/>
        <p:txBody>
          <a:bodyPr/>
          <a:lstStyle/>
          <a:p>
            <a:fld id="{EB17E57D-CE67-4429-9EBF-C3899B995FF3}" type="datetimeFigureOut">
              <a:rPr lang="it-IT" smtClean="0"/>
              <a:t>14/12/2021</a:t>
            </a:fld>
            <a:endParaRPr lang="it-IT"/>
          </a:p>
        </p:txBody>
      </p:sp>
      <p:sp>
        <p:nvSpPr>
          <p:cNvPr id="6" name="Segnaposto piè di pagina 5">
            <a:extLst>
              <a:ext uri="{FF2B5EF4-FFF2-40B4-BE49-F238E27FC236}">
                <a16:creationId xmlns:a16="http://schemas.microsoft.com/office/drawing/2014/main" id="{88E6EBD3-5E65-4743-A1AE-E62CFB5E618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7CB186A-69C1-4032-8980-6A97B2A5CEFE}"/>
              </a:ext>
            </a:extLst>
          </p:cNvPr>
          <p:cNvSpPr>
            <a:spLocks noGrp="1"/>
          </p:cNvSpPr>
          <p:nvPr>
            <p:ph type="sldNum" sz="quarter" idx="12"/>
          </p:nvPr>
        </p:nvSpPr>
        <p:spPr/>
        <p:txBody>
          <a:bodyPr/>
          <a:lstStyle/>
          <a:p>
            <a:fld id="{B7D79203-9F83-4916-85AB-872075518765}" type="slidenum">
              <a:rPr lang="it-IT" smtClean="0"/>
              <a:t>‹N›</a:t>
            </a:fld>
            <a:endParaRPr lang="it-IT"/>
          </a:p>
        </p:txBody>
      </p:sp>
    </p:spTree>
    <p:extLst>
      <p:ext uri="{BB962C8B-B14F-4D97-AF65-F5344CB8AC3E}">
        <p14:creationId xmlns:p14="http://schemas.microsoft.com/office/powerpoint/2010/main" val="325604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7F7389-CEEF-474A-B78D-6278675528A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B5F3152-96D3-433F-9C11-C2BE30C8C2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D422810-4F39-4570-A89E-3E3747FD32E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0E3C1B9-0849-4804-B151-2C2926E93C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A7E8D6C-FD9F-46F0-989B-7D0BC3D918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002E9EA-0D64-49B4-9652-CDA8D82F1A60}"/>
              </a:ext>
            </a:extLst>
          </p:cNvPr>
          <p:cNvSpPr>
            <a:spLocks noGrp="1"/>
          </p:cNvSpPr>
          <p:nvPr>
            <p:ph type="dt" sz="half" idx="10"/>
          </p:nvPr>
        </p:nvSpPr>
        <p:spPr/>
        <p:txBody>
          <a:bodyPr/>
          <a:lstStyle/>
          <a:p>
            <a:fld id="{EB17E57D-CE67-4429-9EBF-C3899B995FF3}" type="datetimeFigureOut">
              <a:rPr lang="it-IT" smtClean="0"/>
              <a:t>14/12/2021</a:t>
            </a:fld>
            <a:endParaRPr lang="it-IT"/>
          </a:p>
        </p:txBody>
      </p:sp>
      <p:sp>
        <p:nvSpPr>
          <p:cNvPr id="8" name="Segnaposto piè di pagina 7">
            <a:extLst>
              <a:ext uri="{FF2B5EF4-FFF2-40B4-BE49-F238E27FC236}">
                <a16:creationId xmlns:a16="http://schemas.microsoft.com/office/drawing/2014/main" id="{89AA2272-B8C5-4607-A4EC-EE9E587E55B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8ED7D33-31A8-4869-8911-4A70BB73A9B4}"/>
              </a:ext>
            </a:extLst>
          </p:cNvPr>
          <p:cNvSpPr>
            <a:spLocks noGrp="1"/>
          </p:cNvSpPr>
          <p:nvPr>
            <p:ph type="sldNum" sz="quarter" idx="12"/>
          </p:nvPr>
        </p:nvSpPr>
        <p:spPr/>
        <p:txBody>
          <a:bodyPr/>
          <a:lstStyle/>
          <a:p>
            <a:fld id="{B7D79203-9F83-4916-85AB-872075518765}" type="slidenum">
              <a:rPr lang="it-IT" smtClean="0"/>
              <a:t>‹N›</a:t>
            </a:fld>
            <a:endParaRPr lang="it-IT"/>
          </a:p>
        </p:txBody>
      </p:sp>
    </p:spTree>
    <p:extLst>
      <p:ext uri="{BB962C8B-B14F-4D97-AF65-F5344CB8AC3E}">
        <p14:creationId xmlns:p14="http://schemas.microsoft.com/office/powerpoint/2010/main" val="137071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27868A-3C31-4351-8846-E7C9C68087E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9A65C7F-6700-4783-886E-A80A6AECEAEA}"/>
              </a:ext>
            </a:extLst>
          </p:cNvPr>
          <p:cNvSpPr>
            <a:spLocks noGrp="1"/>
          </p:cNvSpPr>
          <p:nvPr>
            <p:ph type="dt" sz="half" idx="10"/>
          </p:nvPr>
        </p:nvSpPr>
        <p:spPr/>
        <p:txBody>
          <a:bodyPr/>
          <a:lstStyle/>
          <a:p>
            <a:fld id="{EB17E57D-CE67-4429-9EBF-C3899B995FF3}" type="datetimeFigureOut">
              <a:rPr lang="it-IT" smtClean="0"/>
              <a:t>14/12/2021</a:t>
            </a:fld>
            <a:endParaRPr lang="it-IT"/>
          </a:p>
        </p:txBody>
      </p:sp>
      <p:sp>
        <p:nvSpPr>
          <p:cNvPr id="4" name="Segnaposto piè di pagina 3">
            <a:extLst>
              <a:ext uri="{FF2B5EF4-FFF2-40B4-BE49-F238E27FC236}">
                <a16:creationId xmlns:a16="http://schemas.microsoft.com/office/drawing/2014/main" id="{D567EE62-6936-438C-B74C-272CF0EEC99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7653266-38CE-45CF-9BD8-B12466C497A1}"/>
              </a:ext>
            </a:extLst>
          </p:cNvPr>
          <p:cNvSpPr>
            <a:spLocks noGrp="1"/>
          </p:cNvSpPr>
          <p:nvPr>
            <p:ph type="sldNum" sz="quarter" idx="12"/>
          </p:nvPr>
        </p:nvSpPr>
        <p:spPr/>
        <p:txBody>
          <a:bodyPr/>
          <a:lstStyle/>
          <a:p>
            <a:fld id="{B7D79203-9F83-4916-85AB-872075518765}" type="slidenum">
              <a:rPr lang="it-IT" smtClean="0"/>
              <a:t>‹N›</a:t>
            </a:fld>
            <a:endParaRPr lang="it-IT"/>
          </a:p>
        </p:txBody>
      </p:sp>
    </p:spTree>
    <p:extLst>
      <p:ext uri="{BB962C8B-B14F-4D97-AF65-F5344CB8AC3E}">
        <p14:creationId xmlns:p14="http://schemas.microsoft.com/office/powerpoint/2010/main" val="27226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3EFD624-C85F-4A75-8F62-2891D293AC21}"/>
              </a:ext>
            </a:extLst>
          </p:cNvPr>
          <p:cNvSpPr>
            <a:spLocks noGrp="1"/>
          </p:cNvSpPr>
          <p:nvPr>
            <p:ph type="dt" sz="half" idx="10"/>
          </p:nvPr>
        </p:nvSpPr>
        <p:spPr/>
        <p:txBody>
          <a:bodyPr/>
          <a:lstStyle/>
          <a:p>
            <a:fld id="{EB17E57D-CE67-4429-9EBF-C3899B995FF3}" type="datetimeFigureOut">
              <a:rPr lang="it-IT" smtClean="0"/>
              <a:t>14/12/2021</a:t>
            </a:fld>
            <a:endParaRPr lang="it-IT"/>
          </a:p>
        </p:txBody>
      </p:sp>
      <p:sp>
        <p:nvSpPr>
          <p:cNvPr id="3" name="Segnaposto piè di pagina 2">
            <a:extLst>
              <a:ext uri="{FF2B5EF4-FFF2-40B4-BE49-F238E27FC236}">
                <a16:creationId xmlns:a16="http://schemas.microsoft.com/office/drawing/2014/main" id="{9FA67E5D-BEB9-4A22-9FA2-975C581D0BF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9CC7817-5D11-4C82-AF71-C172C7D62232}"/>
              </a:ext>
            </a:extLst>
          </p:cNvPr>
          <p:cNvSpPr>
            <a:spLocks noGrp="1"/>
          </p:cNvSpPr>
          <p:nvPr>
            <p:ph type="sldNum" sz="quarter" idx="12"/>
          </p:nvPr>
        </p:nvSpPr>
        <p:spPr/>
        <p:txBody>
          <a:bodyPr/>
          <a:lstStyle/>
          <a:p>
            <a:fld id="{B7D79203-9F83-4916-85AB-872075518765}" type="slidenum">
              <a:rPr lang="it-IT" smtClean="0"/>
              <a:t>‹N›</a:t>
            </a:fld>
            <a:endParaRPr lang="it-IT"/>
          </a:p>
        </p:txBody>
      </p:sp>
    </p:spTree>
    <p:extLst>
      <p:ext uri="{BB962C8B-B14F-4D97-AF65-F5344CB8AC3E}">
        <p14:creationId xmlns:p14="http://schemas.microsoft.com/office/powerpoint/2010/main" val="366222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077615-7DE2-4120-B99A-FCDCB41F88D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2D0C69D-46EE-4E57-8BD5-8F6A05518F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32382B8-5668-4FC1-B7F2-DD17E437AC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44A1F9A-9A71-4CE0-A083-C9C5EA726A79}"/>
              </a:ext>
            </a:extLst>
          </p:cNvPr>
          <p:cNvSpPr>
            <a:spLocks noGrp="1"/>
          </p:cNvSpPr>
          <p:nvPr>
            <p:ph type="dt" sz="half" idx="10"/>
          </p:nvPr>
        </p:nvSpPr>
        <p:spPr/>
        <p:txBody>
          <a:bodyPr/>
          <a:lstStyle/>
          <a:p>
            <a:fld id="{EB17E57D-CE67-4429-9EBF-C3899B995FF3}" type="datetimeFigureOut">
              <a:rPr lang="it-IT" smtClean="0"/>
              <a:t>14/12/2021</a:t>
            </a:fld>
            <a:endParaRPr lang="it-IT"/>
          </a:p>
        </p:txBody>
      </p:sp>
      <p:sp>
        <p:nvSpPr>
          <p:cNvPr id="6" name="Segnaposto piè di pagina 5">
            <a:extLst>
              <a:ext uri="{FF2B5EF4-FFF2-40B4-BE49-F238E27FC236}">
                <a16:creationId xmlns:a16="http://schemas.microsoft.com/office/drawing/2014/main" id="{95EC29D0-AB96-4F1E-A127-87AA012BCC5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03A3418-82F3-4250-9A96-94D6E230C129}"/>
              </a:ext>
            </a:extLst>
          </p:cNvPr>
          <p:cNvSpPr>
            <a:spLocks noGrp="1"/>
          </p:cNvSpPr>
          <p:nvPr>
            <p:ph type="sldNum" sz="quarter" idx="12"/>
          </p:nvPr>
        </p:nvSpPr>
        <p:spPr/>
        <p:txBody>
          <a:bodyPr/>
          <a:lstStyle/>
          <a:p>
            <a:fld id="{B7D79203-9F83-4916-85AB-872075518765}" type="slidenum">
              <a:rPr lang="it-IT" smtClean="0"/>
              <a:t>‹N›</a:t>
            </a:fld>
            <a:endParaRPr lang="it-IT"/>
          </a:p>
        </p:txBody>
      </p:sp>
    </p:spTree>
    <p:extLst>
      <p:ext uri="{BB962C8B-B14F-4D97-AF65-F5344CB8AC3E}">
        <p14:creationId xmlns:p14="http://schemas.microsoft.com/office/powerpoint/2010/main" val="39696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EA961B-B6B1-428C-B591-B326FD82922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53A62F7-204A-4097-9B1C-BF39238F87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E88F955-F6FC-4892-938E-C74365B5C6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C2B9514C-E92E-41AF-85E6-03EE084CEE67}"/>
              </a:ext>
            </a:extLst>
          </p:cNvPr>
          <p:cNvSpPr>
            <a:spLocks noGrp="1"/>
          </p:cNvSpPr>
          <p:nvPr>
            <p:ph type="dt" sz="half" idx="10"/>
          </p:nvPr>
        </p:nvSpPr>
        <p:spPr/>
        <p:txBody>
          <a:bodyPr/>
          <a:lstStyle/>
          <a:p>
            <a:fld id="{EB17E57D-CE67-4429-9EBF-C3899B995FF3}" type="datetimeFigureOut">
              <a:rPr lang="it-IT" smtClean="0"/>
              <a:t>14/12/2021</a:t>
            </a:fld>
            <a:endParaRPr lang="it-IT"/>
          </a:p>
        </p:txBody>
      </p:sp>
      <p:sp>
        <p:nvSpPr>
          <p:cNvPr id="6" name="Segnaposto piè di pagina 5">
            <a:extLst>
              <a:ext uri="{FF2B5EF4-FFF2-40B4-BE49-F238E27FC236}">
                <a16:creationId xmlns:a16="http://schemas.microsoft.com/office/drawing/2014/main" id="{E75E1773-844F-4534-935B-39BD996F56B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CA890D2-D966-426A-A5D0-B1A843A22B06}"/>
              </a:ext>
            </a:extLst>
          </p:cNvPr>
          <p:cNvSpPr>
            <a:spLocks noGrp="1"/>
          </p:cNvSpPr>
          <p:nvPr>
            <p:ph type="sldNum" sz="quarter" idx="12"/>
          </p:nvPr>
        </p:nvSpPr>
        <p:spPr/>
        <p:txBody>
          <a:bodyPr/>
          <a:lstStyle/>
          <a:p>
            <a:fld id="{B7D79203-9F83-4916-85AB-872075518765}" type="slidenum">
              <a:rPr lang="it-IT" smtClean="0"/>
              <a:t>‹N›</a:t>
            </a:fld>
            <a:endParaRPr lang="it-IT"/>
          </a:p>
        </p:txBody>
      </p:sp>
    </p:spTree>
    <p:extLst>
      <p:ext uri="{BB962C8B-B14F-4D97-AF65-F5344CB8AC3E}">
        <p14:creationId xmlns:p14="http://schemas.microsoft.com/office/powerpoint/2010/main" val="3282394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24235BE-A894-4C83-A7EE-3464699AF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2FD10A4-02CA-4A64-885C-66C10A7D5D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6F0A7F1-CF28-4D0A-9B98-A88B741BDF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17E57D-CE67-4429-9EBF-C3899B995FF3}" type="datetimeFigureOut">
              <a:rPr lang="it-IT" smtClean="0"/>
              <a:t>14/12/2021</a:t>
            </a:fld>
            <a:endParaRPr lang="it-IT"/>
          </a:p>
        </p:txBody>
      </p:sp>
      <p:sp>
        <p:nvSpPr>
          <p:cNvPr id="5" name="Segnaposto piè di pagina 4">
            <a:extLst>
              <a:ext uri="{FF2B5EF4-FFF2-40B4-BE49-F238E27FC236}">
                <a16:creationId xmlns:a16="http://schemas.microsoft.com/office/drawing/2014/main" id="{B73704CE-4A6B-45A9-9D75-D283C8AF3F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550A1FD-6729-4C0A-9FD2-270137CBAE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79203-9F83-4916-85AB-872075518765}" type="slidenum">
              <a:rPr lang="it-IT" smtClean="0"/>
              <a:t>‹N›</a:t>
            </a:fld>
            <a:endParaRPr lang="it-IT"/>
          </a:p>
        </p:txBody>
      </p:sp>
    </p:spTree>
    <p:extLst>
      <p:ext uri="{BB962C8B-B14F-4D97-AF65-F5344CB8AC3E}">
        <p14:creationId xmlns:p14="http://schemas.microsoft.com/office/powerpoint/2010/main" val="3084715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slidescarnival.com/"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hyperlink" Target="http://unsplash.com/" TargetMode="External"/><Relationship Id="rId4" Type="http://schemas.openxmlformats.org/officeDocument/2006/relationships/hyperlink" Target="https://www.flaticon.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45.jpeg"/><Relationship Id="rId7" Type="http://schemas.openxmlformats.org/officeDocument/2006/relationships/image" Target="../media/image49.jfif"/><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0.png"/><Relationship Id="rId4" Type="http://schemas.openxmlformats.org/officeDocument/2006/relationships/image" Target="../media/image46.jpeg"/><Relationship Id="rId9"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106DA6F-4F80-4A1C-836B-5442CAD7E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863" y="1251197"/>
            <a:ext cx="7570273" cy="3064395"/>
          </a:xfrm>
          <a:prstGeom prst="rect">
            <a:avLst/>
          </a:prstGeom>
        </p:spPr>
      </p:pic>
      <p:sp>
        <p:nvSpPr>
          <p:cNvPr id="6" name="CasellaDiTesto 5">
            <a:extLst>
              <a:ext uri="{FF2B5EF4-FFF2-40B4-BE49-F238E27FC236}">
                <a16:creationId xmlns:a16="http://schemas.microsoft.com/office/drawing/2014/main" id="{98693845-E13D-4FB5-94D7-AD6D550245BC}"/>
              </a:ext>
            </a:extLst>
          </p:cNvPr>
          <p:cNvSpPr txBox="1"/>
          <p:nvPr/>
        </p:nvSpPr>
        <p:spPr>
          <a:xfrm>
            <a:off x="4838" y="4315787"/>
            <a:ext cx="12192000" cy="769441"/>
          </a:xfrm>
          <a:prstGeom prst="rect">
            <a:avLst/>
          </a:prstGeom>
          <a:noFill/>
        </p:spPr>
        <p:txBody>
          <a:bodyPr wrap="square" rtlCol="0">
            <a:spAutoFit/>
          </a:bodyPr>
          <a:lstStyle/>
          <a:p>
            <a:pPr algn="ctr"/>
            <a:r>
              <a:rPr lang="it-IT" sz="4400" dirty="0"/>
              <a:t> </a:t>
            </a:r>
            <a:r>
              <a:rPr lang="it-IT" sz="4400" dirty="0" err="1"/>
              <a:t>Present</a:t>
            </a:r>
            <a:r>
              <a:rPr lang="it-IT" sz="4400" dirty="0"/>
              <a:t> and future</a:t>
            </a:r>
          </a:p>
        </p:txBody>
      </p:sp>
    </p:spTree>
    <p:extLst>
      <p:ext uri="{BB962C8B-B14F-4D97-AF65-F5344CB8AC3E}">
        <p14:creationId xmlns:p14="http://schemas.microsoft.com/office/powerpoint/2010/main" val="3256791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2959934"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Sub-THz detector</a:t>
            </a:r>
          </a:p>
        </p:txBody>
      </p:sp>
      <p:cxnSp>
        <p:nvCxnSpPr>
          <p:cNvPr id="28" name="Shape 92"/>
          <p:cNvCxnSpPr>
            <a:cxnSpLocks/>
            <a:stCxn id="26" idx="3"/>
          </p:cNvCxnSpPr>
          <p:nvPr/>
        </p:nvCxnSpPr>
        <p:spPr>
          <a:xfrm>
            <a:off x="4054151" y="526713"/>
            <a:ext cx="8137849"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10</a:t>
            </a:fld>
            <a:endParaRPr lang="en-US"/>
          </a:p>
        </p:txBody>
      </p:sp>
      <p:grpSp>
        <p:nvGrpSpPr>
          <p:cNvPr id="12" name="Gruppo 11">
            <a:extLst>
              <a:ext uri="{FF2B5EF4-FFF2-40B4-BE49-F238E27FC236}">
                <a16:creationId xmlns:a16="http://schemas.microsoft.com/office/drawing/2014/main" id="{12B3E577-20A3-4F90-BAE4-E50F88354A3A}"/>
              </a:ext>
            </a:extLst>
          </p:cNvPr>
          <p:cNvGrpSpPr/>
          <p:nvPr/>
        </p:nvGrpSpPr>
        <p:grpSpPr>
          <a:xfrm>
            <a:off x="3744519" y="2251281"/>
            <a:ext cx="8184814" cy="4213337"/>
            <a:chOff x="153463" y="264767"/>
            <a:chExt cx="8184814" cy="4213337"/>
          </a:xfrm>
        </p:grpSpPr>
        <p:sp>
          <p:nvSpPr>
            <p:cNvPr id="13" name="Rettangolo 12">
              <a:extLst>
                <a:ext uri="{FF2B5EF4-FFF2-40B4-BE49-F238E27FC236}">
                  <a16:creationId xmlns:a16="http://schemas.microsoft.com/office/drawing/2014/main" id="{51167636-D1FB-4A77-B57C-1EBB60403196}"/>
                </a:ext>
              </a:extLst>
            </p:cNvPr>
            <p:cNvSpPr/>
            <p:nvPr/>
          </p:nvSpPr>
          <p:spPr>
            <a:xfrm>
              <a:off x="355169" y="284583"/>
              <a:ext cx="7626285" cy="4193521"/>
            </a:xfrm>
            <a:prstGeom prst="rect">
              <a:avLst/>
            </a:prstGeom>
            <a:pattFill prst="pct90">
              <a:fgClr>
                <a:schemeClr val="bg2"/>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2513AB45-E009-4A05-A461-AF0A1126BF3B}"/>
                </a:ext>
              </a:extLst>
            </p:cNvPr>
            <p:cNvSpPr/>
            <p:nvPr/>
          </p:nvSpPr>
          <p:spPr>
            <a:xfrm>
              <a:off x="1914230" y="3229407"/>
              <a:ext cx="475989" cy="102519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cxnSp>
          <p:nvCxnSpPr>
            <p:cNvPr id="15" name="Connettore diritto 14">
              <a:extLst>
                <a:ext uri="{FF2B5EF4-FFF2-40B4-BE49-F238E27FC236}">
                  <a16:creationId xmlns:a16="http://schemas.microsoft.com/office/drawing/2014/main" id="{FF3EDA0E-BD1F-4F96-9C56-928B0CBEFF7C}"/>
                </a:ext>
              </a:extLst>
            </p:cNvPr>
            <p:cNvCxnSpPr/>
            <p:nvPr/>
          </p:nvCxnSpPr>
          <p:spPr>
            <a:xfrm>
              <a:off x="2008175" y="2532271"/>
              <a:ext cx="0" cy="1077238"/>
            </a:xfrm>
            <a:prstGeom prst="line">
              <a:avLst/>
            </a:prstGeom>
            <a:ln w="12700"/>
          </p:spPr>
          <p:style>
            <a:lnRef idx="1">
              <a:schemeClr val="accent3"/>
            </a:lnRef>
            <a:fillRef idx="0">
              <a:schemeClr val="accent3"/>
            </a:fillRef>
            <a:effectRef idx="0">
              <a:schemeClr val="accent3"/>
            </a:effectRef>
            <a:fontRef idx="minor">
              <a:schemeClr val="tx1"/>
            </a:fontRef>
          </p:style>
        </p:cxnSp>
        <p:cxnSp>
          <p:nvCxnSpPr>
            <p:cNvPr id="16" name="Connettore diritto 15">
              <a:extLst>
                <a:ext uri="{FF2B5EF4-FFF2-40B4-BE49-F238E27FC236}">
                  <a16:creationId xmlns:a16="http://schemas.microsoft.com/office/drawing/2014/main" id="{8C1CD3EA-7EB9-47A3-AB2D-E1C00457E682}"/>
                </a:ext>
              </a:extLst>
            </p:cNvPr>
            <p:cNvCxnSpPr/>
            <p:nvPr/>
          </p:nvCxnSpPr>
          <p:spPr>
            <a:xfrm>
              <a:off x="2267046" y="2532271"/>
              <a:ext cx="0" cy="1077238"/>
            </a:xfrm>
            <a:prstGeom prst="line">
              <a:avLst/>
            </a:prstGeom>
            <a:ln w="12700"/>
          </p:spPr>
          <p:style>
            <a:lnRef idx="1">
              <a:schemeClr val="accent3"/>
            </a:lnRef>
            <a:fillRef idx="0">
              <a:schemeClr val="accent3"/>
            </a:fillRef>
            <a:effectRef idx="0">
              <a:schemeClr val="accent3"/>
            </a:effectRef>
            <a:fontRef idx="minor">
              <a:schemeClr val="tx1"/>
            </a:fontRef>
          </p:style>
        </p:cxnSp>
        <p:sp>
          <p:nvSpPr>
            <p:cNvPr id="17" name="Rettangolo 16">
              <a:extLst>
                <a:ext uri="{FF2B5EF4-FFF2-40B4-BE49-F238E27FC236}">
                  <a16:creationId xmlns:a16="http://schemas.microsoft.com/office/drawing/2014/main" id="{85D7833D-7D2E-492A-B7B1-318312405492}"/>
                </a:ext>
              </a:extLst>
            </p:cNvPr>
            <p:cNvSpPr/>
            <p:nvPr/>
          </p:nvSpPr>
          <p:spPr>
            <a:xfrm>
              <a:off x="6642274" y="815748"/>
              <a:ext cx="1604835" cy="125260"/>
            </a:xfrm>
            <a:prstGeom prst="rect">
              <a:avLst/>
            </a:prstGeom>
            <a:gradFill flip="none" rotWithShape="1">
              <a:gsLst>
                <a:gs pos="0">
                  <a:schemeClr val="accent4">
                    <a:lumMod val="60000"/>
                    <a:lumOff val="40000"/>
                  </a:schemeClr>
                </a:gs>
                <a:gs pos="50000">
                  <a:srgbClr val="FFFF00"/>
                </a:gs>
                <a:gs pos="100000">
                  <a:srgbClr val="FFC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2 17">
              <a:extLst>
                <a:ext uri="{FF2B5EF4-FFF2-40B4-BE49-F238E27FC236}">
                  <a16:creationId xmlns:a16="http://schemas.microsoft.com/office/drawing/2014/main" id="{93939409-BBDF-4A76-97BC-04326CBF6EE7}"/>
                </a:ext>
              </a:extLst>
            </p:cNvPr>
            <p:cNvCxnSpPr/>
            <p:nvPr/>
          </p:nvCxnSpPr>
          <p:spPr>
            <a:xfrm flipV="1">
              <a:off x="2133435" y="2857947"/>
              <a:ext cx="0" cy="371460"/>
            </a:xfrm>
            <a:prstGeom prst="straightConnector1">
              <a:avLst/>
            </a:prstGeom>
            <a:ln w="19050">
              <a:tailEnd type="triangle"/>
            </a:ln>
          </p:spPr>
          <p:style>
            <a:lnRef idx="2">
              <a:schemeClr val="accent3"/>
            </a:lnRef>
            <a:fillRef idx="0">
              <a:schemeClr val="accent3"/>
            </a:fillRef>
            <a:effectRef idx="1">
              <a:schemeClr val="accent3"/>
            </a:effectRef>
            <a:fontRef idx="minor">
              <a:schemeClr val="tx1"/>
            </a:fontRef>
          </p:style>
        </p:cxnSp>
        <p:sp>
          <p:nvSpPr>
            <p:cNvPr id="19" name="Rettangolo 18">
              <a:extLst>
                <a:ext uri="{FF2B5EF4-FFF2-40B4-BE49-F238E27FC236}">
                  <a16:creationId xmlns:a16="http://schemas.microsoft.com/office/drawing/2014/main" id="{A39E28B7-6ACD-45E4-8DF6-D9415F1CA287}"/>
                </a:ext>
              </a:extLst>
            </p:cNvPr>
            <p:cNvSpPr/>
            <p:nvPr/>
          </p:nvSpPr>
          <p:spPr>
            <a:xfrm>
              <a:off x="6319060" y="636473"/>
              <a:ext cx="474133" cy="483809"/>
            </a:xfrm>
            <a:prstGeom prst="rect">
              <a:avLst/>
            </a:prstGeom>
            <a:scene3d>
              <a:camera prst="orthographicFront">
                <a:rot lat="3000000" lon="0" rev="8100000"/>
              </a:camera>
              <a:lightRig rig="threePt" dir="t"/>
            </a:scene3d>
          </p:spPr>
          <p:style>
            <a:lnRef idx="1">
              <a:schemeClr val="dk1"/>
            </a:lnRef>
            <a:fillRef idx="2">
              <a:schemeClr val="dk1"/>
            </a:fillRef>
            <a:effectRef idx="1">
              <a:schemeClr val="dk1"/>
            </a:effectRef>
            <a:fontRef idx="minor">
              <a:schemeClr val="dk1"/>
            </a:fontRef>
          </p:style>
          <p:txBody>
            <a:bodyPr rtlCol="0" anchor="ctr"/>
            <a:lstStyle/>
            <a:p>
              <a:pPr algn="ctr"/>
              <a:endParaRPr lang="it-IT"/>
            </a:p>
          </p:txBody>
        </p:sp>
        <p:sp>
          <p:nvSpPr>
            <p:cNvPr id="20" name="Rettangolo 19">
              <a:extLst>
                <a:ext uri="{FF2B5EF4-FFF2-40B4-BE49-F238E27FC236}">
                  <a16:creationId xmlns:a16="http://schemas.microsoft.com/office/drawing/2014/main" id="{150FE82A-048C-4BD8-8DB4-131C44CE03CD}"/>
                </a:ext>
              </a:extLst>
            </p:cNvPr>
            <p:cNvSpPr/>
            <p:nvPr/>
          </p:nvSpPr>
          <p:spPr>
            <a:xfrm>
              <a:off x="153463" y="815748"/>
              <a:ext cx="6344409" cy="125260"/>
            </a:xfrm>
            <a:prstGeom prst="rect">
              <a:avLst/>
            </a:prstGeom>
            <a:gradFill flip="none" rotWithShape="1">
              <a:gsLst>
                <a:gs pos="0">
                  <a:schemeClr val="accent4">
                    <a:lumMod val="60000"/>
                    <a:lumOff val="40000"/>
                  </a:schemeClr>
                </a:gs>
                <a:gs pos="50000">
                  <a:srgbClr val="FFFF00"/>
                </a:gs>
                <a:gs pos="100000">
                  <a:srgbClr val="FFC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3" name="Connettore 2 22">
              <a:extLst>
                <a:ext uri="{FF2B5EF4-FFF2-40B4-BE49-F238E27FC236}">
                  <a16:creationId xmlns:a16="http://schemas.microsoft.com/office/drawing/2014/main" id="{4B2F0FBE-C58B-4063-A383-3147E0866173}"/>
                </a:ext>
              </a:extLst>
            </p:cNvPr>
            <p:cNvCxnSpPr/>
            <p:nvPr/>
          </p:nvCxnSpPr>
          <p:spPr>
            <a:xfrm>
              <a:off x="7396597" y="680570"/>
              <a:ext cx="88046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7" name="CasellaDiTesto 26">
              <a:extLst>
                <a:ext uri="{FF2B5EF4-FFF2-40B4-BE49-F238E27FC236}">
                  <a16:creationId xmlns:a16="http://schemas.microsoft.com/office/drawing/2014/main" id="{D213D33F-70F1-4356-970C-31EDAF8DE8B0}"/>
                </a:ext>
              </a:extLst>
            </p:cNvPr>
            <p:cNvSpPr txBox="1"/>
            <p:nvPr/>
          </p:nvSpPr>
          <p:spPr>
            <a:xfrm>
              <a:off x="7335377" y="284583"/>
              <a:ext cx="1002900" cy="369332"/>
            </a:xfrm>
            <a:prstGeom prst="rect">
              <a:avLst/>
            </a:prstGeom>
            <a:noFill/>
          </p:spPr>
          <p:txBody>
            <a:bodyPr wrap="square" rtlCol="0">
              <a:spAutoFit/>
            </a:bodyPr>
            <a:lstStyle/>
            <a:p>
              <a:r>
                <a:rPr lang="it-IT" dirty="0">
                  <a:solidFill>
                    <a:schemeClr val="accent2"/>
                  </a:solidFill>
                </a:rPr>
                <a:t>To </a:t>
              </a:r>
              <a:r>
                <a:rPr lang="it-IT" dirty="0" err="1">
                  <a:solidFill>
                    <a:schemeClr val="accent2"/>
                  </a:solidFill>
                </a:rPr>
                <a:t>dump</a:t>
              </a:r>
              <a:endParaRPr lang="it-IT" dirty="0">
                <a:solidFill>
                  <a:schemeClr val="accent2"/>
                </a:solidFill>
              </a:endParaRPr>
            </a:p>
          </p:txBody>
        </p:sp>
        <p:sp>
          <p:nvSpPr>
            <p:cNvPr id="32" name="CasellaDiTesto 31">
              <a:extLst>
                <a:ext uri="{FF2B5EF4-FFF2-40B4-BE49-F238E27FC236}">
                  <a16:creationId xmlns:a16="http://schemas.microsoft.com/office/drawing/2014/main" id="{198B9DAE-1A12-43E9-82DD-CE18085EC1B8}"/>
                </a:ext>
              </a:extLst>
            </p:cNvPr>
            <p:cNvSpPr txBox="1"/>
            <p:nvPr/>
          </p:nvSpPr>
          <p:spPr>
            <a:xfrm>
              <a:off x="6263535" y="264767"/>
              <a:ext cx="586973" cy="369332"/>
            </a:xfrm>
            <a:prstGeom prst="rect">
              <a:avLst/>
            </a:prstGeom>
            <a:noFill/>
          </p:spPr>
          <p:txBody>
            <a:bodyPr wrap="square" rtlCol="0">
              <a:spAutoFit/>
            </a:bodyPr>
            <a:lstStyle/>
            <a:p>
              <a:r>
                <a:rPr lang="it-IT" dirty="0">
                  <a:solidFill>
                    <a:schemeClr val="bg2">
                      <a:lumMod val="50000"/>
                    </a:schemeClr>
                  </a:solidFill>
                </a:rPr>
                <a:t>OTR</a:t>
              </a:r>
            </a:p>
          </p:txBody>
        </p:sp>
        <p:sp>
          <p:nvSpPr>
            <p:cNvPr id="33" name="CasellaDiTesto 32">
              <a:extLst>
                <a:ext uri="{FF2B5EF4-FFF2-40B4-BE49-F238E27FC236}">
                  <a16:creationId xmlns:a16="http://schemas.microsoft.com/office/drawing/2014/main" id="{13588E7D-79DD-414F-B978-3802E87F2448}"/>
                </a:ext>
              </a:extLst>
            </p:cNvPr>
            <p:cNvSpPr txBox="1"/>
            <p:nvPr/>
          </p:nvSpPr>
          <p:spPr>
            <a:xfrm>
              <a:off x="2355998" y="430444"/>
              <a:ext cx="925349" cy="369332"/>
            </a:xfrm>
            <a:prstGeom prst="rect">
              <a:avLst/>
            </a:prstGeom>
            <a:noFill/>
          </p:spPr>
          <p:txBody>
            <a:bodyPr wrap="square" rtlCol="0">
              <a:spAutoFit/>
            </a:bodyPr>
            <a:lstStyle/>
            <a:p>
              <a:r>
                <a:rPr lang="it-IT" dirty="0">
                  <a:solidFill>
                    <a:srgbClr val="FFC000"/>
                  </a:solidFill>
                </a:rPr>
                <a:t>e-</a:t>
              </a:r>
              <a:r>
                <a:rPr lang="it-IT" dirty="0" err="1">
                  <a:solidFill>
                    <a:srgbClr val="FFC000"/>
                  </a:solidFill>
                </a:rPr>
                <a:t>beam</a:t>
              </a:r>
              <a:endParaRPr lang="it-IT" dirty="0">
                <a:solidFill>
                  <a:srgbClr val="FFC000"/>
                </a:solidFill>
              </a:endParaRPr>
            </a:p>
          </p:txBody>
        </p:sp>
        <p:sp>
          <p:nvSpPr>
            <p:cNvPr id="35" name="CasellaDiTesto 34">
              <a:extLst>
                <a:ext uri="{FF2B5EF4-FFF2-40B4-BE49-F238E27FC236}">
                  <a16:creationId xmlns:a16="http://schemas.microsoft.com/office/drawing/2014/main" id="{F6623AD1-1548-4DE3-9765-FBA9FACA0DAB}"/>
                </a:ext>
              </a:extLst>
            </p:cNvPr>
            <p:cNvSpPr txBox="1"/>
            <p:nvPr/>
          </p:nvSpPr>
          <p:spPr>
            <a:xfrm>
              <a:off x="6763877" y="3456842"/>
              <a:ext cx="1143000" cy="646331"/>
            </a:xfrm>
            <a:prstGeom prst="rect">
              <a:avLst/>
            </a:prstGeom>
            <a:noFill/>
          </p:spPr>
          <p:txBody>
            <a:bodyPr wrap="square" rtlCol="0">
              <a:spAutoFit/>
            </a:bodyPr>
            <a:lstStyle/>
            <a:p>
              <a:r>
                <a:rPr lang="it-IT" dirty="0" err="1">
                  <a:solidFill>
                    <a:srgbClr val="0070C0"/>
                  </a:solidFill>
                </a:rPr>
                <a:t>Parabolic</a:t>
              </a:r>
              <a:r>
                <a:rPr lang="it-IT" dirty="0">
                  <a:solidFill>
                    <a:srgbClr val="0070C0"/>
                  </a:solidFill>
                </a:rPr>
                <a:t> </a:t>
              </a:r>
              <a:r>
                <a:rPr lang="it-IT" dirty="0" err="1">
                  <a:solidFill>
                    <a:srgbClr val="0070C0"/>
                  </a:solidFill>
                </a:rPr>
                <a:t>mirror</a:t>
              </a:r>
              <a:endParaRPr lang="it-IT" dirty="0">
                <a:solidFill>
                  <a:srgbClr val="0070C0"/>
                </a:solidFill>
              </a:endParaRPr>
            </a:p>
          </p:txBody>
        </p:sp>
        <p:sp>
          <p:nvSpPr>
            <p:cNvPr id="36" name="Figura a mano libera: forma 35">
              <a:extLst>
                <a:ext uri="{FF2B5EF4-FFF2-40B4-BE49-F238E27FC236}">
                  <a16:creationId xmlns:a16="http://schemas.microsoft.com/office/drawing/2014/main" id="{3584DD5F-F05A-4C2E-BF85-C81C3A1473E5}"/>
                </a:ext>
              </a:extLst>
            </p:cNvPr>
            <p:cNvSpPr/>
            <p:nvPr/>
          </p:nvSpPr>
          <p:spPr>
            <a:xfrm>
              <a:off x="6091783" y="816880"/>
              <a:ext cx="927847" cy="2846294"/>
            </a:xfrm>
            <a:custGeom>
              <a:avLst/>
              <a:gdLst>
                <a:gd name="connsiteX0" fmla="*/ 389964 w 927847"/>
                <a:gd name="connsiteY0" fmla="*/ 129988 h 2846294"/>
                <a:gd name="connsiteX1" fmla="*/ 0 w 927847"/>
                <a:gd name="connsiteY1" fmla="*/ 2846294 h 2846294"/>
                <a:gd name="connsiteX2" fmla="*/ 398929 w 927847"/>
                <a:gd name="connsiteY2" fmla="*/ 2734236 h 2846294"/>
                <a:gd name="connsiteX3" fmla="*/ 685800 w 927847"/>
                <a:gd name="connsiteY3" fmla="*/ 2608730 h 2846294"/>
                <a:gd name="connsiteX4" fmla="*/ 851647 w 927847"/>
                <a:gd name="connsiteY4" fmla="*/ 2523565 h 2846294"/>
                <a:gd name="connsiteX5" fmla="*/ 927847 w 927847"/>
                <a:gd name="connsiteY5" fmla="*/ 2442883 h 2846294"/>
                <a:gd name="connsiteX6" fmla="*/ 493058 w 927847"/>
                <a:gd name="connsiteY6" fmla="*/ 121024 h 2846294"/>
                <a:gd name="connsiteX7" fmla="*/ 475129 w 927847"/>
                <a:gd name="connsiteY7" fmla="*/ 13447 h 2846294"/>
                <a:gd name="connsiteX8" fmla="*/ 416858 w 927847"/>
                <a:gd name="connsiteY8" fmla="*/ 0 h 2846294"/>
                <a:gd name="connsiteX9" fmla="*/ 389964 w 927847"/>
                <a:gd name="connsiteY9" fmla="*/ 129988 h 2846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847" h="2846294">
                  <a:moveTo>
                    <a:pt x="389964" y="129988"/>
                  </a:moveTo>
                  <a:lnTo>
                    <a:pt x="0" y="2846294"/>
                  </a:lnTo>
                  <a:lnTo>
                    <a:pt x="398929" y="2734236"/>
                  </a:lnTo>
                  <a:lnTo>
                    <a:pt x="685800" y="2608730"/>
                  </a:lnTo>
                  <a:lnTo>
                    <a:pt x="851647" y="2523565"/>
                  </a:lnTo>
                  <a:lnTo>
                    <a:pt x="927847" y="2442883"/>
                  </a:lnTo>
                  <a:lnTo>
                    <a:pt x="493058" y="121024"/>
                  </a:lnTo>
                  <a:lnTo>
                    <a:pt x="475129" y="13447"/>
                  </a:lnTo>
                  <a:lnTo>
                    <a:pt x="416858" y="0"/>
                  </a:lnTo>
                  <a:lnTo>
                    <a:pt x="389964" y="129988"/>
                  </a:lnTo>
                  <a:close/>
                </a:path>
              </a:pathLst>
            </a:custGeom>
            <a:gradFill>
              <a:gsLst>
                <a:gs pos="0">
                  <a:schemeClr val="accent2">
                    <a:satMod val="105000"/>
                    <a:tint val="67000"/>
                    <a:lumMod val="52000"/>
                    <a:lumOff val="48000"/>
                    <a:alpha val="50000"/>
                  </a:schemeClr>
                </a:gs>
                <a:gs pos="50000">
                  <a:schemeClr val="accent2">
                    <a:lumMod val="105000"/>
                    <a:satMod val="103000"/>
                    <a:tint val="73000"/>
                    <a:alpha val="64000"/>
                  </a:schemeClr>
                </a:gs>
                <a:gs pos="100000">
                  <a:schemeClr val="accent2">
                    <a:lumMod val="105000"/>
                    <a:satMod val="109000"/>
                    <a:tint val="81000"/>
                    <a:alpha val="58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p>
          </p:txBody>
        </p:sp>
        <p:sp>
          <p:nvSpPr>
            <p:cNvPr id="37" name="Figura a mano libera: forma 36">
              <a:extLst>
                <a:ext uri="{FF2B5EF4-FFF2-40B4-BE49-F238E27FC236}">
                  <a16:creationId xmlns:a16="http://schemas.microsoft.com/office/drawing/2014/main" id="{67D9CD29-101F-4C9F-AC5C-C14296B644D5}"/>
                </a:ext>
              </a:extLst>
            </p:cNvPr>
            <p:cNvSpPr/>
            <p:nvPr/>
          </p:nvSpPr>
          <p:spPr>
            <a:xfrm>
              <a:off x="1772308" y="3282174"/>
              <a:ext cx="5233876" cy="380548"/>
            </a:xfrm>
            <a:custGeom>
              <a:avLst/>
              <a:gdLst>
                <a:gd name="connsiteX0" fmla="*/ 4482 w 4657165"/>
                <a:gd name="connsiteY0" fmla="*/ 0 h 376518"/>
                <a:gd name="connsiteX1" fmla="*/ 0 w 4657165"/>
                <a:gd name="connsiteY1" fmla="*/ 376518 h 376518"/>
                <a:gd name="connsiteX2" fmla="*/ 3760694 w 4657165"/>
                <a:gd name="connsiteY2" fmla="*/ 372036 h 376518"/>
                <a:gd name="connsiteX3" fmla="*/ 4105835 w 4657165"/>
                <a:gd name="connsiteY3" fmla="*/ 277906 h 376518"/>
                <a:gd name="connsiteX4" fmla="*/ 4388223 w 4657165"/>
                <a:gd name="connsiteY4" fmla="*/ 161365 h 376518"/>
                <a:gd name="connsiteX5" fmla="*/ 4549588 w 4657165"/>
                <a:gd name="connsiteY5" fmla="*/ 80683 h 376518"/>
                <a:gd name="connsiteX6" fmla="*/ 4657165 w 4657165"/>
                <a:gd name="connsiteY6" fmla="*/ 4483 h 376518"/>
                <a:gd name="connsiteX7" fmla="*/ 4482 w 4657165"/>
                <a:gd name="connsiteY7" fmla="*/ 0 h 376518"/>
                <a:gd name="connsiteX0" fmla="*/ 4482 w 4657165"/>
                <a:gd name="connsiteY0" fmla="*/ 0 h 376518"/>
                <a:gd name="connsiteX1" fmla="*/ 0 w 4657165"/>
                <a:gd name="connsiteY1" fmla="*/ 376518 h 376518"/>
                <a:gd name="connsiteX2" fmla="*/ 3826289 w 4657165"/>
                <a:gd name="connsiteY2" fmla="*/ 372036 h 376518"/>
                <a:gd name="connsiteX3" fmla="*/ 4105835 w 4657165"/>
                <a:gd name="connsiteY3" fmla="*/ 277906 h 376518"/>
                <a:gd name="connsiteX4" fmla="*/ 4388223 w 4657165"/>
                <a:gd name="connsiteY4" fmla="*/ 161365 h 376518"/>
                <a:gd name="connsiteX5" fmla="*/ 4549588 w 4657165"/>
                <a:gd name="connsiteY5" fmla="*/ 80683 h 376518"/>
                <a:gd name="connsiteX6" fmla="*/ 4657165 w 4657165"/>
                <a:gd name="connsiteY6" fmla="*/ 4483 h 376518"/>
                <a:gd name="connsiteX7" fmla="*/ 4482 w 4657165"/>
                <a:gd name="connsiteY7" fmla="*/ 0 h 37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7165" h="376518">
                  <a:moveTo>
                    <a:pt x="4482" y="0"/>
                  </a:moveTo>
                  <a:lnTo>
                    <a:pt x="0" y="376518"/>
                  </a:lnTo>
                  <a:lnTo>
                    <a:pt x="3826289" y="372036"/>
                  </a:lnTo>
                  <a:lnTo>
                    <a:pt x="4105835" y="277906"/>
                  </a:lnTo>
                  <a:lnTo>
                    <a:pt x="4388223" y="161365"/>
                  </a:lnTo>
                  <a:lnTo>
                    <a:pt x="4549588" y="80683"/>
                  </a:lnTo>
                  <a:lnTo>
                    <a:pt x="4657165" y="4483"/>
                  </a:lnTo>
                  <a:lnTo>
                    <a:pt x="4482" y="0"/>
                  </a:lnTo>
                  <a:close/>
                </a:path>
              </a:pathLst>
            </a:custGeom>
            <a:gradFill>
              <a:gsLst>
                <a:gs pos="0">
                  <a:schemeClr val="accent2">
                    <a:lumMod val="60000"/>
                    <a:lumOff val="40000"/>
                    <a:alpha val="69000"/>
                  </a:schemeClr>
                </a:gs>
                <a:gs pos="50000">
                  <a:schemeClr val="accent2">
                    <a:lumMod val="105000"/>
                    <a:satMod val="103000"/>
                    <a:tint val="73000"/>
                    <a:alpha val="74000"/>
                  </a:schemeClr>
                </a:gs>
                <a:gs pos="100000">
                  <a:schemeClr val="accent2">
                    <a:lumMod val="105000"/>
                    <a:satMod val="109000"/>
                    <a:tint val="81000"/>
                    <a:alpha val="27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p>
          </p:txBody>
        </p:sp>
        <p:sp>
          <p:nvSpPr>
            <p:cNvPr id="38" name="Figura a mano libera: forma 37">
              <a:extLst>
                <a:ext uri="{FF2B5EF4-FFF2-40B4-BE49-F238E27FC236}">
                  <a16:creationId xmlns:a16="http://schemas.microsoft.com/office/drawing/2014/main" id="{21742B43-A7A7-4DED-A848-554FF60EE338}"/>
                </a:ext>
              </a:extLst>
            </p:cNvPr>
            <p:cNvSpPr/>
            <p:nvPr/>
          </p:nvSpPr>
          <p:spPr>
            <a:xfrm rot="21417776">
              <a:off x="6292460" y="2867023"/>
              <a:ext cx="503795" cy="1105180"/>
            </a:xfrm>
            <a:custGeom>
              <a:avLst/>
              <a:gdLst>
                <a:gd name="connsiteX0" fmla="*/ 3227010 w 3227010"/>
                <a:gd name="connsiteY0" fmla="*/ 0 h 6643251"/>
                <a:gd name="connsiteX1" fmla="*/ 3115734 w 3227010"/>
                <a:gd name="connsiteY1" fmla="*/ 454781 h 6643251"/>
                <a:gd name="connsiteX2" fmla="*/ 2989943 w 3227010"/>
                <a:gd name="connsiteY2" fmla="*/ 1016000 h 6643251"/>
                <a:gd name="connsiteX3" fmla="*/ 2772229 w 3227010"/>
                <a:gd name="connsiteY3" fmla="*/ 1833638 h 6643251"/>
                <a:gd name="connsiteX4" fmla="*/ 2510972 w 3227010"/>
                <a:gd name="connsiteY4" fmla="*/ 2859314 h 6643251"/>
                <a:gd name="connsiteX5" fmla="*/ 2138438 w 3227010"/>
                <a:gd name="connsiteY5" fmla="*/ 3996266 h 6643251"/>
                <a:gd name="connsiteX6" fmla="*/ 1814286 w 3227010"/>
                <a:gd name="connsiteY6" fmla="*/ 4818742 h 6643251"/>
                <a:gd name="connsiteX7" fmla="*/ 1403048 w 3227010"/>
                <a:gd name="connsiteY7" fmla="*/ 5641219 h 6643251"/>
                <a:gd name="connsiteX8" fmla="*/ 1035353 w 3227010"/>
                <a:gd name="connsiteY8" fmla="*/ 6183085 h 6643251"/>
                <a:gd name="connsiteX9" fmla="*/ 764419 w 3227010"/>
                <a:gd name="connsiteY9" fmla="*/ 6424990 h 6643251"/>
                <a:gd name="connsiteX10" fmla="*/ 624114 w 3227010"/>
                <a:gd name="connsiteY10" fmla="*/ 6531428 h 6643251"/>
                <a:gd name="connsiteX11" fmla="*/ 488648 w 3227010"/>
                <a:gd name="connsiteY11" fmla="*/ 6584647 h 6643251"/>
                <a:gd name="connsiteX12" fmla="*/ 261257 w 3227010"/>
                <a:gd name="connsiteY12" fmla="*/ 6642704 h 6643251"/>
                <a:gd name="connsiteX13" fmla="*/ 0 w 3227010"/>
                <a:gd name="connsiteY13" fmla="*/ 6608838 h 6643251"/>
                <a:gd name="connsiteX0" fmla="*/ 3106057 w 3106057"/>
                <a:gd name="connsiteY0" fmla="*/ 0 h 6643395"/>
                <a:gd name="connsiteX1" fmla="*/ 2994781 w 3106057"/>
                <a:gd name="connsiteY1" fmla="*/ 454781 h 6643395"/>
                <a:gd name="connsiteX2" fmla="*/ 2868990 w 3106057"/>
                <a:gd name="connsiteY2" fmla="*/ 1016000 h 6643395"/>
                <a:gd name="connsiteX3" fmla="*/ 2651276 w 3106057"/>
                <a:gd name="connsiteY3" fmla="*/ 1833638 h 6643395"/>
                <a:gd name="connsiteX4" fmla="*/ 2390019 w 3106057"/>
                <a:gd name="connsiteY4" fmla="*/ 2859314 h 6643395"/>
                <a:gd name="connsiteX5" fmla="*/ 2017485 w 3106057"/>
                <a:gd name="connsiteY5" fmla="*/ 3996266 h 6643395"/>
                <a:gd name="connsiteX6" fmla="*/ 1693333 w 3106057"/>
                <a:gd name="connsiteY6" fmla="*/ 4818742 h 6643395"/>
                <a:gd name="connsiteX7" fmla="*/ 1282095 w 3106057"/>
                <a:gd name="connsiteY7" fmla="*/ 5641219 h 6643395"/>
                <a:gd name="connsiteX8" fmla="*/ 914400 w 3106057"/>
                <a:gd name="connsiteY8" fmla="*/ 6183085 h 6643395"/>
                <a:gd name="connsiteX9" fmla="*/ 643466 w 3106057"/>
                <a:gd name="connsiteY9" fmla="*/ 6424990 h 6643395"/>
                <a:gd name="connsiteX10" fmla="*/ 503161 w 3106057"/>
                <a:gd name="connsiteY10" fmla="*/ 6531428 h 6643395"/>
                <a:gd name="connsiteX11" fmla="*/ 367695 w 3106057"/>
                <a:gd name="connsiteY11" fmla="*/ 6584647 h 6643395"/>
                <a:gd name="connsiteX12" fmla="*/ 140304 w 3106057"/>
                <a:gd name="connsiteY12" fmla="*/ 6642704 h 6643395"/>
                <a:gd name="connsiteX13" fmla="*/ 0 w 3106057"/>
                <a:gd name="connsiteY13" fmla="*/ 6613676 h 6643395"/>
                <a:gd name="connsiteX0" fmla="*/ 3106057 w 3106057"/>
                <a:gd name="connsiteY0" fmla="*/ 0 h 6643395"/>
                <a:gd name="connsiteX1" fmla="*/ 2994781 w 3106057"/>
                <a:gd name="connsiteY1" fmla="*/ 454781 h 6643395"/>
                <a:gd name="connsiteX2" fmla="*/ 2868990 w 3106057"/>
                <a:gd name="connsiteY2" fmla="*/ 1016000 h 6643395"/>
                <a:gd name="connsiteX3" fmla="*/ 2651276 w 3106057"/>
                <a:gd name="connsiteY3" fmla="*/ 1833638 h 6643395"/>
                <a:gd name="connsiteX4" fmla="*/ 2390019 w 3106057"/>
                <a:gd name="connsiteY4" fmla="*/ 2859314 h 6643395"/>
                <a:gd name="connsiteX5" fmla="*/ 2017485 w 3106057"/>
                <a:gd name="connsiteY5" fmla="*/ 3996266 h 6643395"/>
                <a:gd name="connsiteX6" fmla="*/ 1693333 w 3106057"/>
                <a:gd name="connsiteY6" fmla="*/ 4818742 h 6643395"/>
                <a:gd name="connsiteX7" fmla="*/ 1282095 w 3106057"/>
                <a:gd name="connsiteY7" fmla="*/ 5641219 h 6643395"/>
                <a:gd name="connsiteX8" fmla="*/ 914400 w 3106057"/>
                <a:gd name="connsiteY8" fmla="*/ 6183085 h 6643395"/>
                <a:gd name="connsiteX9" fmla="*/ 643466 w 3106057"/>
                <a:gd name="connsiteY9" fmla="*/ 6424990 h 6643395"/>
                <a:gd name="connsiteX10" fmla="*/ 517676 w 3106057"/>
                <a:gd name="connsiteY10" fmla="*/ 6521752 h 6643395"/>
                <a:gd name="connsiteX11" fmla="*/ 367695 w 3106057"/>
                <a:gd name="connsiteY11" fmla="*/ 6584647 h 6643395"/>
                <a:gd name="connsiteX12" fmla="*/ 140304 w 3106057"/>
                <a:gd name="connsiteY12" fmla="*/ 6642704 h 6643395"/>
                <a:gd name="connsiteX13" fmla="*/ 0 w 3106057"/>
                <a:gd name="connsiteY13" fmla="*/ 6613676 h 6643395"/>
                <a:gd name="connsiteX0" fmla="*/ 3106057 w 3106057"/>
                <a:gd name="connsiteY0" fmla="*/ 0 h 6643395"/>
                <a:gd name="connsiteX1" fmla="*/ 2994781 w 3106057"/>
                <a:gd name="connsiteY1" fmla="*/ 454781 h 6643395"/>
                <a:gd name="connsiteX2" fmla="*/ 2854476 w 3106057"/>
                <a:gd name="connsiteY2" fmla="*/ 1016000 h 6643395"/>
                <a:gd name="connsiteX3" fmla="*/ 2651276 w 3106057"/>
                <a:gd name="connsiteY3" fmla="*/ 1833638 h 6643395"/>
                <a:gd name="connsiteX4" fmla="*/ 2390019 w 3106057"/>
                <a:gd name="connsiteY4" fmla="*/ 2859314 h 6643395"/>
                <a:gd name="connsiteX5" fmla="*/ 2017485 w 3106057"/>
                <a:gd name="connsiteY5" fmla="*/ 3996266 h 6643395"/>
                <a:gd name="connsiteX6" fmla="*/ 1693333 w 3106057"/>
                <a:gd name="connsiteY6" fmla="*/ 4818742 h 6643395"/>
                <a:gd name="connsiteX7" fmla="*/ 1282095 w 3106057"/>
                <a:gd name="connsiteY7" fmla="*/ 5641219 h 6643395"/>
                <a:gd name="connsiteX8" fmla="*/ 914400 w 3106057"/>
                <a:gd name="connsiteY8" fmla="*/ 6183085 h 6643395"/>
                <a:gd name="connsiteX9" fmla="*/ 643466 w 3106057"/>
                <a:gd name="connsiteY9" fmla="*/ 6424990 h 6643395"/>
                <a:gd name="connsiteX10" fmla="*/ 517676 w 3106057"/>
                <a:gd name="connsiteY10" fmla="*/ 6521752 h 6643395"/>
                <a:gd name="connsiteX11" fmla="*/ 367695 w 3106057"/>
                <a:gd name="connsiteY11" fmla="*/ 6584647 h 6643395"/>
                <a:gd name="connsiteX12" fmla="*/ 140304 w 3106057"/>
                <a:gd name="connsiteY12" fmla="*/ 6642704 h 6643395"/>
                <a:gd name="connsiteX13" fmla="*/ 0 w 3106057"/>
                <a:gd name="connsiteY13" fmla="*/ 6613676 h 6643395"/>
                <a:gd name="connsiteX0" fmla="*/ 3106057 w 3106057"/>
                <a:gd name="connsiteY0" fmla="*/ 0 h 6643395"/>
                <a:gd name="connsiteX1" fmla="*/ 2994781 w 3106057"/>
                <a:gd name="connsiteY1" fmla="*/ 454781 h 6643395"/>
                <a:gd name="connsiteX2" fmla="*/ 2854476 w 3106057"/>
                <a:gd name="connsiteY2" fmla="*/ 1016000 h 6643395"/>
                <a:gd name="connsiteX3" fmla="*/ 2660952 w 3106057"/>
                <a:gd name="connsiteY3" fmla="*/ 1857828 h 6643395"/>
                <a:gd name="connsiteX4" fmla="*/ 2390019 w 3106057"/>
                <a:gd name="connsiteY4" fmla="*/ 2859314 h 6643395"/>
                <a:gd name="connsiteX5" fmla="*/ 2017485 w 3106057"/>
                <a:gd name="connsiteY5" fmla="*/ 3996266 h 6643395"/>
                <a:gd name="connsiteX6" fmla="*/ 1693333 w 3106057"/>
                <a:gd name="connsiteY6" fmla="*/ 4818742 h 6643395"/>
                <a:gd name="connsiteX7" fmla="*/ 1282095 w 3106057"/>
                <a:gd name="connsiteY7" fmla="*/ 5641219 h 6643395"/>
                <a:gd name="connsiteX8" fmla="*/ 914400 w 3106057"/>
                <a:gd name="connsiteY8" fmla="*/ 6183085 h 6643395"/>
                <a:gd name="connsiteX9" fmla="*/ 643466 w 3106057"/>
                <a:gd name="connsiteY9" fmla="*/ 6424990 h 6643395"/>
                <a:gd name="connsiteX10" fmla="*/ 517676 w 3106057"/>
                <a:gd name="connsiteY10" fmla="*/ 6521752 h 6643395"/>
                <a:gd name="connsiteX11" fmla="*/ 367695 w 3106057"/>
                <a:gd name="connsiteY11" fmla="*/ 6584647 h 6643395"/>
                <a:gd name="connsiteX12" fmla="*/ 140304 w 3106057"/>
                <a:gd name="connsiteY12" fmla="*/ 6642704 h 6643395"/>
                <a:gd name="connsiteX13" fmla="*/ 0 w 3106057"/>
                <a:gd name="connsiteY13" fmla="*/ 6613676 h 6643395"/>
                <a:gd name="connsiteX0" fmla="*/ 3106057 w 3106057"/>
                <a:gd name="connsiteY0" fmla="*/ 0 h 6643395"/>
                <a:gd name="connsiteX1" fmla="*/ 2994781 w 3106057"/>
                <a:gd name="connsiteY1" fmla="*/ 454781 h 6643395"/>
                <a:gd name="connsiteX2" fmla="*/ 2854476 w 3106057"/>
                <a:gd name="connsiteY2" fmla="*/ 1016000 h 6643395"/>
                <a:gd name="connsiteX3" fmla="*/ 2660952 w 3106057"/>
                <a:gd name="connsiteY3" fmla="*/ 1857828 h 6643395"/>
                <a:gd name="connsiteX4" fmla="*/ 2390019 w 3106057"/>
                <a:gd name="connsiteY4" fmla="*/ 2859314 h 6643395"/>
                <a:gd name="connsiteX5" fmla="*/ 2017485 w 3106057"/>
                <a:gd name="connsiteY5" fmla="*/ 3996266 h 6643395"/>
                <a:gd name="connsiteX6" fmla="*/ 1693333 w 3106057"/>
                <a:gd name="connsiteY6" fmla="*/ 4818742 h 6643395"/>
                <a:gd name="connsiteX7" fmla="*/ 1282095 w 3106057"/>
                <a:gd name="connsiteY7" fmla="*/ 5641219 h 6643395"/>
                <a:gd name="connsiteX8" fmla="*/ 914400 w 3106057"/>
                <a:gd name="connsiteY8" fmla="*/ 6183085 h 6643395"/>
                <a:gd name="connsiteX9" fmla="*/ 687009 w 3106057"/>
                <a:gd name="connsiteY9" fmla="*/ 6410476 h 6643395"/>
                <a:gd name="connsiteX10" fmla="*/ 517676 w 3106057"/>
                <a:gd name="connsiteY10" fmla="*/ 6521752 h 6643395"/>
                <a:gd name="connsiteX11" fmla="*/ 367695 w 3106057"/>
                <a:gd name="connsiteY11" fmla="*/ 6584647 h 6643395"/>
                <a:gd name="connsiteX12" fmla="*/ 140304 w 3106057"/>
                <a:gd name="connsiteY12" fmla="*/ 6642704 h 6643395"/>
                <a:gd name="connsiteX13" fmla="*/ 0 w 3106057"/>
                <a:gd name="connsiteY13" fmla="*/ 6613676 h 6643395"/>
                <a:gd name="connsiteX0" fmla="*/ 3059030 w 3059030"/>
                <a:gd name="connsiteY0" fmla="*/ 0 h 6710629"/>
                <a:gd name="connsiteX1" fmla="*/ 2947754 w 3059030"/>
                <a:gd name="connsiteY1" fmla="*/ 454781 h 6710629"/>
                <a:gd name="connsiteX2" fmla="*/ 2807449 w 3059030"/>
                <a:gd name="connsiteY2" fmla="*/ 1016000 h 6710629"/>
                <a:gd name="connsiteX3" fmla="*/ 2613925 w 3059030"/>
                <a:gd name="connsiteY3" fmla="*/ 1857828 h 6710629"/>
                <a:gd name="connsiteX4" fmla="*/ 2342992 w 3059030"/>
                <a:gd name="connsiteY4" fmla="*/ 2859314 h 6710629"/>
                <a:gd name="connsiteX5" fmla="*/ 1970458 w 3059030"/>
                <a:gd name="connsiteY5" fmla="*/ 3996266 h 6710629"/>
                <a:gd name="connsiteX6" fmla="*/ 1646306 w 3059030"/>
                <a:gd name="connsiteY6" fmla="*/ 4818742 h 6710629"/>
                <a:gd name="connsiteX7" fmla="*/ 1235068 w 3059030"/>
                <a:gd name="connsiteY7" fmla="*/ 5641219 h 6710629"/>
                <a:gd name="connsiteX8" fmla="*/ 867373 w 3059030"/>
                <a:gd name="connsiteY8" fmla="*/ 6183085 h 6710629"/>
                <a:gd name="connsiteX9" fmla="*/ 639982 w 3059030"/>
                <a:gd name="connsiteY9" fmla="*/ 6410476 h 6710629"/>
                <a:gd name="connsiteX10" fmla="*/ 470649 w 3059030"/>
                <a:gd name="connsiteY10" fmla="*/ 6521752 h 6710629"/>
                <a:gd name="connsiteX11" fmla="*/ 320668 w 3059030"/>
                <a:gd name="connsiteY11" fmla="*/ 6584647 h 6710629"/>
                <a:gd name="connsiteX12" fmla="*/ 93277 w 3059030"/>
                <a:gd name="connsiteY12" fmla="*/ 6642704 h 6710629"/>
                <a:gd name="connsiteX13" fmla="*/ 0 w 3059030"/>
                <a:gd name="connsiteY13" fmla="*/ 6707730 h 67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59030" h="6710629">
                  <a:moveTo>
                    <a:pt x="3059030" y="0"/>
                  </a:moveTo>
                  <a:cubicBezTo>
                    <a:pt x="3023147" y="142724"/>
                    <a:pt x="2989684" y="285448"/>
                    <a:pt x="2947754" y="454781"/>
                  </a:cubicBezTo>
                  <a:cubicBezTo>
                    <a:pt x="2905824" y="624114"/>
                    <a:pt x="2863087" y="782159"/>
                    <a:pt x="2807449" y="1016000"/>
                  </a:cubicBezTo>
                  <a:cubicBezTo>
                    <a:pt x="2751811" y="1249841"/>
                    <a:pt x="2691335" y="1550609"/>
                    <a:pt x="2613925" y="1857828"/>
                  </a:cubicBezTo>
                  <a:cubicBezTo>
                    <a:pt x="2536516" y="2165047"/>
                    <a:pt x="2450236" y="2502908"/>
                    <a:pt x="2342992" y="2859314"/>
                  </a:cubicBezTo>
                  <a:cubicBezTo>
                    <a:pt x="2235748" y="3215720"/>
                    <a:pt x="2086572" y="3669695"/>
                    <a:pt x="1970458" y="3996266"/>
                  </a:cubicBezTo>
                  <a:cubicBezTo>
                    <a:pt x="1854344" y="4322837"/>
                    <a:pt x="1768871" y="4544583"/>
                    <a:pt x="1646306" y="4818742"/>
                  </a:cubicBezTo>
                  <a:cubicBezTo>
                    <a:pt x="1523741" y="5092901"/>
                    <a:pt x="1364890" y="5413829"/>
                    <a:pt x="1235068" y="5641219"/>
                  </a:cubicBezTo>
                  <a:cubicBezTo>
                    <a:pt x="1105246" y="5868610"/>
                    <a:pt x="966554" y="6054876"/>
                    <a:pt x="867373" y="6183085"/>
                  </a:cubicBezTo>
                  <a:cubicBezTo>
                    <a:pt x="768192" y="6311294"/>
                    <a:pt x="706103" y="6354032"/>
                    <a:pt x="639982" y="6410476"/>
                  </a:cubicBezTo>
                  <a:cubicBezTo>
                    <a:pt x="573861" y="6466920"/>
                    <a:pt x="523868" y="6492724"/>
                    <a:pt x="470649" y="6521752"/>
                  </a:cubicBezTo>
                  <a:cubicBezTo>
                    <a:pt x="417430" y="6550780"/>
                    <a:pt x="383563" y="6564488"/>
                    <a:pt x="320668" y="6584647"/>
                  </a:cubicBezTo>
                  <a:cubicBezTo>
                    <a:pt x="257773" y="6604806"/>
                    <a:pt x="174718" y="6638672"/>
                    <a:pt x="93277" y="6642704"/>
                  </a:cubicBezTo>
                  <a:cubicBezTo>
                    <a:pt x="11836" y="6646736"/>
                    <a:pt x="89908" y="6726679"/>
                    <a:pt x="0" y="6707730"/>
                  </a:cubicBezTo>
                </a:path>
              </a:pathLst>
            </a:custGeom>
            <a:noFill/>
            <a:ln w="38100">
              <a:solidFill>
                <a:srgbClr val="00B0F0"/>
              </a:solidFill>
            </a:ln>
            <a:scene3d>
              <a:camera prst="orthographicFront">
                <a:rot lat="0" lon="1080000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9" name="Rettangolo 38">
              <a:extLst>
                <a:ext uri="{FF2B5EF4-FFF2-40B4-BE49-F238E27FC236}">
                  <a16:creationId xmlns:a16="http://schemas.microsoft.com/office/drawing/2014/main" id="{D012AA4A-D5C6-4CEE-9D76-4BCDA739036B}"/>
                </a:ext>
              </a:extLst>
            </p:cNvPr>
            <p:cNvSpPr/>
            <p:nvPr/>
          </p:nvSpPr>
          <p:spPr>
            <a:xfrm>
              <a:off x="2040810" y="3366872"/>
              <a:ext cx="222827" cy="22008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40" name="Rettangolo 39">
              <a:extLst>
                <a:ext uri="{FF2B5EF4-FFF2-40B4-BE49-F238E27FC236}">
                  <a16:creationId xmlns:a16="http://schemas.microsoft.com/office/drawing/2014/main" id="{CA1A3B8B-62AC-4ED0-8195-52E35EAE77B9}"/>
                </a:ext>
              </a:extLst>
            </p:cNvPr>
            <p:cNvSpPr/>
            <p:nvPr/>
          </p:nvSpPr>
          <p:spPr>
            <a:xfrm>
              <a:off x="2040810" y="3870362"/>
              <a:ext cx="222827" cy="22008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41" name="CasellaDiTesto 40">
              <a:extLst>
                <a:ext uri="{FF2B5EF4-FFF2-40B4-BE49-F238E27FC236}">
                  <a16:creationId xmlns:a16="http://schemas.microsoft.com/office/drawing/2014/main" id="{91FC831E-BEBA-4C19-BE58-E7EB592B0918}"/>
                </a:ext>
              </a:extLst>
            </p:cNvPr>
            <p:cNvSpPr txBox="1"/>
            <p:nvPr/>
          </p:nvSpPr>
          <p:spPr>
            <a:xfrm>
              <a:off x="839862" y="3414014"/>
              <a:ext cx="1151843" cy="646331"/>
            </a:xfrm>
            <a:prstGeom prst="rect">
              <a:avLst/>
            </a:prstGeom>
            <a:noFill/>
          </p:spPr>
          <p:txBody>
            <a:bodyPr wrap="square" rtlCol="0">
              <a:spAutoFit/>
            </a:bodyPr>
            <a:lstStyle/>
            <a:p>
              <a:r>
                <a:rPr lang="it-IT" dirty="0" err="1">
                  <a:solidFill>
                    <a:schemeClr val="accent6"/>
                  </a:solidFill>
                </a:rPr>
                <a:t>Schottky</a:t>
              </a:r>
              <a:endParaRPr lang="it-IT" dirty="0">
                <a:solidFill>
                  <a:schemeClr val="accent6"/>
                </a:solidFill>
              </a:endParaRPr>
            </a:p>
            <a:p>
              <a:r>
                <a:rPr lang="it-IT" dirty="0" err="1">
                  <a:solidFill>
                    <a:schemeClr val="accent6"/>
                  </a:solidFill>
                </a:rPr>
                <a:t>diodes</a:t>
              </a:r>
              <a:endParaRPr lang="it-IT" dirty="0">
                <a:solidFill>
                  <a:schemeClr val="accent6"/>
                </a:solidFill>
              </a:endParaRPr>
            </a:p>
          </p:txBody>
        </p:sp>
        <p:sp>
          <p:nvSpPr>
            <p:cNvPr id="42" name="CasellaDiTesto 41">
              <a:extLst>
                <a:ext uri="{FF2B5EF4-FFF2-40B4-BE49-F238E27FC236}">
                  <a16:creationId xmlns:a16="http://schemas.microsoft.com/office/drawing/2014/main" id="{1EC13C3B-7D52-47FD-968C-3B48B9DBBFA3}"/>
                </a:ext>
              </a:extLst>
            </p:cNvPr>
            <p:cNvSpPr txBox="1"/>
            <p:nvPr/>
          </p:nvSpPr>
          <p:spPr>
            <a:xfrm>
              <a:off x="6938185" y="1963726"/>
              <a:ext cx="1043269" cy="369332"/>
            </a:xfrm>
            <a:prstGeom prst="rect">
              <a:avLst/>
            </a:prstGeom>
            <a:noFill/>
          </p:spPr>
          <p:txBody>
            <a:bodyPr wrap="square" rtlCol="0">
              <a:spAutoFit/>
            </a:bodyPr>
            <a:lstStyle/>
            <a:p>
              <a:r>
                <a:rPr lang="it-IT" dirty="0">
                  <a:solidFill>
                    <a:schemeClr val="accent2">
                      <a:lumMod val="75000"/>
                    </a:schemeClr>
                  </a:solidFill>
                </a:rPr>
                <a:t>Sub- </a:t>
              </a:r>
              <a:r>
                <a:rPr lang="it-IT" dirty="0" err="1">
                  <a:solidFill>
                    <a:schemeClr val="accent2">
                      <a:lumMod val="75000"/>
                    </a:schemeClr>
                  </a:solidFill>
                </a:rPr>
                <a:t>THz</a:t>
              </a:r>
              <a:endParaRPr lang="it-IT" dirty="0">
                <a:solidFill>
                  <a:schemeClr val="accent2">
                    <a:lumMod val="75000"/>
                  </a:schemeClr>
                </a:solidFill>
              </a:endParaRPr>
            </a:p>
          </p:txBody>
        </p:sp>
        <p:sp>
          <p:nvSpPr>
            <p:cNvPr id="43" name="CasellaDiTesto 42">
              <a:extLst>
                <a:ext uri="{FF2B5EF4-FFF2-40B4-BE49-F238E27FC236}">
                  <a16:creationId xmlns:a16="http://schemas.microsoft.com/office/drawing/2014/main" id="{523E5EBE-F341-45A5-B966-EC4B1F620E9B}"/>
                </a:ext>
              </a:extLst>
            </p:cNvPr>
            <p:cNvSpPr txBox="1"/>
            <p:nvPr/>
          </p:nvSpPr>
          <p:spPr>
            <a:xfrm>
              <a:off x="3409765" y="3662722"/>
              <a:ext cx="1794772" cy="369332"/>
            </a:xfrm>
            <a:prstGeom prst="rect">
              <a:avLst/>
            </a:prstGeom>
            <a:noFill/>
          </p:spPr>
          <p:txBody>
            <a:bodyPr wrap="square" rtlCol="0">
              <a:spAutoFit/>
            </a:bodyPr>
            <a:lstStyle/>
            <a:p>
              <a:r>
                <a:rPr lang="it-IT" dirty="0" err="1">
                  <a:solidFill>
                    <a:schemeClr val="accent2">
                      <a:lumMod val="75000"/>
                    </a:schemeClr>
                  </a:solidFill>
                </a:rPr>
                <a:t>Collimated</a:t>
              </a:r>
              <a:r>
                <a:rPr lang="it-IT" dirty="0">
                  <a:solidFill>
                    <a:schemeClr val="accent2">
                      <a:lumMod val="75000"/>
                    </a:schemeClr>
                  </a:solidFill>
                </a:rPr>
                <a:t> </a:t>
              </a:r>
              <a:r>
                <a:rPr lang="it-IT" dirty="0" err="1">
                  <a:solidFill>
                    <a:schemeClr val="accent2">
                      <a:lumMod val="75000"/>
                    </a:schemeClr>
                  </a:solidFill>
                </a:rPr>
                <a:t>beam</a:t>
              </a:r>
              <a:endParaRPr lang="it-IT" dirty="0">
                <a:solidFill>
                  <a:schemeClr val="accent2">
                    <a:lumMod val="75000"/>
                  </a:schemeClr>
                </a:solidFill>
              </a:endParaRPr>
            </a:p>
          </p:txBody>
        </p:sp>
        <p:sp>
          <p:nvSpPr>
            <p:cNvPr id="44" name="CasellaDiTesto 43">
              <a:extLst>
                <a:ext uri="{FF2B5EF4-FFF2-40B4-BE49-F238E27FC236}">
                  <a16:creationId xmlns:a16="http://schemas.microsoft.com/office/drawing/2014/main" id="{8EECC175-54A4-4A51-99AE-2175CD24F32D}"/>
                </a:ext>
              </a:extLst>
            </p:cNvPr>
            <p:cNvSpPr txBox="1"/>
            <p:nvPr/>
          </p:nvSpPr>
          <p:spPr>
            <a:xfrm>
              <a:off x="1914233" y="2141398"/>
              <a:ext cx="475986" cy="369332"/>
            </a:xfrm>
            <a:prstGeom prst="rect">
              <a:avLst/>
            </a:prstGeom>
            <a:noFill/>
          </p:spPr>
          <p:txBody>
            <a:bodyPr wrap="square" rtlCol="0">
              <a:spAutoFit/>
            </a:bodyPr>
            <a:lstStyle/>
            <a:p>
              <a:r>
                <a:rPr lang="it-IT" dirty="0" err="1">
                  <a:solidFill>
                    <a:schemeClr val="bg2">
                      <a:lumMod val="50000"/>
                    </a:schemeClr>
                  </a:solidFill>
                </a:rPr>
                <a:t>Slit</a:t>
              </a:r>
              <a:endParaRPr lang="it-IT" dirty="0">
                <a:solidFill>
                  <a:schemeClr val="bg2">
                    <a:lumMod val="50000"/>
                  </a:schemeClr>
                </a:solidFill>
              </a:endParaRPr>
            </a:p>
          </p:txBody>
        </p:sp>
      </p:grpSp>
      <p:pic>
        <p:nvPicPr>
          <p:cNvPr id="45" name="Picture 4" descr="Thorlabs Home">
            <a:extLst>
              <a:ext uri="{FF2B5EF4-FFF2-40B4-BE49-F238E27FC236}">
                <a16:creationId xmlns:a16="http://schemas.microsoft.com/office/drawing/2014/main" id="{889E7E6A-9CA8-446E-B574-EF5FD78D2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322" y="1837700"/>
            <a:ext cx="1744712" cy="2957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home">
            <a:extLst>
              <a:ext uri="{FF2B5EF4-FFF2-40B4-BE49-F238E27FC236}">
                <a16:creationId xmlns:a16="http://schemas.microsoft.com/office/drawing/2014/main" id="{3A0FAD08-F521-4331-BF16-D0673298FC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686" y="652881"/>
            <a:ext cx="804265" cy="804265"/>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Connettore 2 46">
            <a:extLst>
              <a:ext uri="{FF2B5EF4-FFF2-40B4-BE49-F238E27FC236}">
                <a16:creationId xmlns:a16="http://schemas.microsoft.com/office/drawing/2014/main" id="{54FC84FD-11D6-44F8-9759-1D71B7694BBC}"/>
              </a:ext>
            </a:extLst>
          </p:cNvPr>
          <p:cNvCxnSpPr>
            <a:cxnSpLocks/>
          </p:cNvCxnSpPr>
          <p:nvPr/>
        </p:nvCxnSpPr>
        <p:spPr>
          <a:xfrm>
            <a:off x="7583672" y="1502732"/>
            <a:ext cx="8589" cy="289382"/>
          </a:xfrm>
          <a:prstGeom prst="straightConnector1">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8" name="Ovale 47">
            <a:extLst>
              <a:ext uri="{FF2B5EF4-FFF2-40B4-BE49-F238E27FC236}">
                <a16:creationId xmlns:a16="http://schemas.microsoft.com/office/drawing/2014/main" id="{776E3BCC-438E-46FF-A312-C36C4AEB72CD}"/>
              </a:ext>
            </a:extLst>
          </p:cNvPr>
          <p:cNvSpPr/>
          <p:nvPr/>
        </p:nvSpPr>
        <p:spPr>
          <a:xfrm>
            <a:off x="6393745" y="1168361"/>
            <a:ext cx="234356" cy="23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1</a:t>
            </a:r>
          </a:p>
        </p:txBody>
      </p:sp>
      <p:pic>
        <p:nvPicPr>
          <p:cNvPr id="2050" name="Picture 2" descr="Smiths Interconnect: InnoTrans - Exhibitor">
            <a:extLst>
              <a:ext uri="{FF2B5EF4-FFF2-40B4-BE49-F238E27FC236}">
                <a16:creationId xmlns:a16="http://schemas.microsoft.com/office/drawing/2014/main" id="{585AF7FE-D950-4B05-BD2B-9946AAC9FC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475" b="32287"/>
          <a:stretch/>
        </p:blipFill>
        <p:spPr bwMode="auto">
          <a:xfrm>
            <a:off x="9347813" y="1028987"/>
            <a:ext cx="1799611" cy="598155"/>
          </a:xfrm>
          <a:prstGeom prst="rect">
            <a:avLst/>
          </a:prstGeom>
          <a:noFill/>
          <a:extLst>
            <a:ext uri="{909E8E84-426E-40DD-AFC4-6F175D3DCCD1}">
              <a14:hiddenFill xmlns:a14="http://schemas.microsoft.com/office/drawing/2010/main">
                <a:solidFill>
                  <a:srgbClr val="FFFFFF"/>
                </a:solidFill>
              </a14:hiddenFill>
            </a:ext>
          </a:extLst>
        </p:spPr>
      </p:pic>
      <p:sp>
        <p:nvSpPr>
          <p:cNvPr id="49" name="Ovale 48">
            <a:extLst>
              <a:ext uri="{FF2B5EF4-FFF2-40B4-BE49-F238E27FC236}">
                <a16:creationId xmlns:a16="http://schemas.microsoft.com/office/drawing/2014/main" id="{85529325-E9C7-47C9-A818-C6CD724DBBAF}"/>
              </a:ext>
            </a:extLst>
          </p:cNvPr>
          <p:cNvSpPr/>
          <p:nvPr/>
        </p:nvSpPr>
        <p:spPr>
          <a:xfrm>
            <a:off x="8822132" y="1219348"/>
            <a:ext cx="234356" cy="23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2</a:t>
            </a:r>
          </a:p>
        </p:txBody>
      </p:sp>
      <p:sp>
        <p:nvSpPr>
          <p:cNvPr id="50" name="CasellaDiTesto 49">
            <a:extLst>
              <a:ext uri="{FF2B5EF4-FFF2-40B4-BE49-F238E27FC236}">
                <a16:creationId xmlns:a16="http://schemas.microsoft.com/office/drawing/2014/main" id="{E68FEC14-BAD8-496F-BBAC-07AA44C7A1BF}"/>
              </a:ext>
            </a:extLst>
          </p:cNvPr>
          <p:cNvSpPr txBox="1"/>
          <p:nvPr/>
        </p:nvSpPr>
        <p:spPr>
          <a:xfrm>
            <a:off x="271493" y="2133414"/>
            <a:ext cx="3625268" cy="2862322"/>
          </a:xfrm>
          <a:prstGeom prst="rect">
            <a:avLst/>
          </a:prstGeom>
          <a:noFill/>
        </p:spPr>
        <p:txBody>
          <a:bodyPr wrap="square" rtlCol="0">
            <a:spAutoFit/>
          </a:bodyPr>
          <a:lstStyle/>
          <a:p>
            <a:pPr indent="330200">
              <a:buClr>
                <a:srgbClr val="FFCD00"/>
              </a:buClr>
              <a:buSzPct val="70000"/>
              <a:buFont typeface="Quattrocento Sans"/>
              <a:buChar char="◉"/>
            </a:pPr>
            <a:r>
              <a:rPr lang="it-IT" dirty="0">
                <a:solidFill>
                  <a:schemeClr val="dk1"/>
                </a:solidFill>
                <a:rtl val="0"/>
              </a:rPr>
              <a:t>Breadboard</a:t>
            </a:r>
          </a:p>
          <a:p>
            <a:pPr indent="330200">
              <a:buClr>
                <a:srgbClr val="FFCD00"/>
              </a:buClr>
              <a:buSzPct val="70000"/>
              <a:buFont typeface="Quattrocento Sans"/>
              <a:buChar char="◉"/>
            </a:pPr>
            <a:endParaRPr lang="it-IT" dirty="0">
              <a:solidFill>
                <a:schemeClr val="dk1"/>
              </a:solidFill>
              <a:rtl val="0"/>
            </a:endParaRPr>
          </a:p>
          <a:p>
            <a:pPr indent="330200">
              <a:buClr>
                <a:srgbClr val="FFCD00"/>
              </a:buClr>
              <a:buSzPct val="70000"/>
              <a:buFont typeface="Quattrocento Sans"/>
              <a:buChar char="◉"/>
            </a:pPr>
            <a:r>
              <a:rPr lang="it-IT" dirty="0" err="1">
                <a:solidFill>
                  <a:schemeClr val="dk1"/>
                </a:solidFill>
                <a:rtl val="0"/>
              </a:rPr>
              <a:t>Parab</a:t>
            </a:r>
            <a:r>
              <a:rPr lang="it-IT" dirty="0">
                <a:solidFill>
                  <a:schemeClr val="dk1"/>
                </a:solidFill>
                <a:rtl val="0"/>
              </a:rPr>
              <a:t>. Mirror + </a:t>
            </a:r>
            <a:r>
              <a:rPr lang="it-IT" dirty="0" err="1">
                <a:solidFill>
                  <a:schemeClr val="dk1"/>
                </a:solidFill>
                <a:rtl val="0"/>
              </a:rPr>
              <a:t>Mountings</a:t>
            </a:r>
            <a:endParaRPr lang="it-IT" dirty="0">
              <a:solidFill>
                <a:schemeClr val="dk1"/>
              </a:solidFill>
              <a:rtl val="0"/>
            </a:endParaRPr>
          </a:p>
          <a:p>
            <a:pPr>
              <a:buClr>
                <a:srgbClr val="FFCD00"/>
              </a:buClr>
              <a:buSzPct val="70000"/>
            </a:pPr>
            <a:r>
              <a:rPr lang="it-IT" dirty="0">
                <a:solidFill>
                  <a:schemeClr val="dk1"/>
                </a:solidFill>
                <a:rtl val="0"/>
              </a:rPr>
              <a:t>	(Thanks to E. </a:t>
            </a:r>
            <a:r>
              <a:rPr lang="it-IT" dirty="0" err="1">
                <a:solidFill>
                  <a:schemeClr val="dk1"/>
                </a:solidFill>
                <a:rtl val="0"/>
              </a:rPr>
              <a:t>Chiadroni</a:t>
            </a:r>
            <a:r>
              <a:rPr lang="it-IT" dirty="0">
                <a:solidFill>
                  <a:schemeClr val="dk1"/>
                </a:solidFill>
                <a:rtl val="0"/>
              </a:rPr>
              <a:t>)</a:t>
            </a:r>
          </a:p>
          <a:p>
            <a:pPr indent="330200">
              <a:buClr>
                <a:srgbClr val="FFCD00"/>
              </a:buClr>
              <a:buSzPct val="70000"/>
              <a:buFont typeface="Quattrocento Sans"/>
              <a:buChar char="◉"/>
            </a:pPr>
            <a:endParaRPr lang="it-IT" dirty="0">
              <a:solidFill>
                <a:schemeClr val="dk1"/>
              </a:solidFill>
              <a:rtl val="0"/>
            </a:endParaRPr>
          </a:p>
          <a:p>
            <a:pPr indent="330200">
              <a:buClr>
                <a:srgbClr val="FFCD00"/>
              </a:buClr>
              <a:buSzPct val="70000"/>
              <a:buFont typeface="Quattrocento Sans"/>
              <a:buChar char="◉"/>
            </a:pPr>
            <a:r>
              <a:rPr lang="it-IT" dirty="0">
                <a:solidFill>
                  <a:schemeClr val="dk1"/>
                </a:solidFill>
                <a:rtl val="0"/>
              </a:rPr>
              <a:t>OTR from Frascati</a:t>
            </a:r>
          </a:p>
          <a:p>
            <a:pPr indent="330200">
              <a:buClr>
                <a:srgbClr val="FFCD00"/>
              </a:buClr>
              <a:buSzPct val="70000"/>
              <a:buFont typeface="Quattrocento Sans"/>
              <a:buChar char="◉"/>
            </a:pPr>
            <a:endParaRPr lang="it-IT" dirty="0">
              <a:solidFill>
                <a:schemeClr val="dk1"/>
              </a:solidFill>
              <a:rtl val="0"/>
            </a:endParaRPr>
          </a:p>
          <a:p>
            <a:pPr indent="330200">
              <a:buClr>
                <a:srgbClr val="FFCD00"/>
              </a:buClr>
              <a:buSzPct val="70000"/>
              <a:buFont typeface="Quattrocento Sans"/>
              <a:buChar char="◉"/>
            </a:pPr>
            <a:r>
              <a:rPr lang="it-IT" dirty="0" err="1">
                <a:solidFill>
                  <a:schemeClr val="dk1"/>
                </a:solidFill>
                <a:rtl val="0"/>
              </a:rPr>
              <a:t>Schottky</a:t>
            </a:r>
            <a:r>
              <a:rPr lang="it-IT" dirty="0">
                <a:solidFill>
                  <a:schemeClr val="dk1"/>
                </a:solidFill>
                <a:rtl val="0"/>
              </a:rPr>
              <a:t> </a:t>
            </a:r>
            <a:r>
              <a:rPr lang="it-IT" dirty="0" err="1">
                <a:solidFill>
                  <a:schemeClr val="dk1"/>
                </a:solidFill>
                <a:rtl val="0"/>
              </a:rPr>
              <a:t>diodes</a:t>
            </a:r>
            <a:r>
              <a:rPr lang="it-IT" dirty="0">
                <a:solidFill>
                  <a:schemeClr val="dk1"/>
                </a:solidFill>
                <a:rtl val="0"/>
              </a:rPr>
              <a:t> (2 </a:t>
            </a:r>
            <a:r>
              <a:rPr lang="it-IT" dirty="0" err="1">
                <a:solidFill>
                  <a:schemeClr val="dk1"/>
                </a:solidFill>
                <a:rtl val="0"/>
              </a:rPr>
              <a:t>freq</a:t>
            </a:r>
            <a:r>
              <a:rPr lang="it-IT" dirty="0">
                <a:solidFill>
                  <a:schemeClr val="dk1"/>
                </a:solidFill>
                <a:rtl val="0"/>
              </a:rPr>
              <a:t>.)</a:t>
            </a:r>
          </a:p>
          <a:p>
            <a:pPr indent="330200">
              <a:buClr>
                <a:srgbClr val="FFCD00"/>
              </a:buClr>
              <a:buSzPct val="70000"/>
              <a:buFont typeface="Quattrocento Sans"/>
              <a:buChar char="◉"/>
            </a:pPr>
            <a:endParaRPr lang="it-IT" dirty="0">
              <a:solidFill>
                <a:schemeClr val="dk1"/>
              </a:solidFill>
              <a:rtl val="0"/>
            </a:endParaRPr>
          </a:p>
          <a:p>
            <a:pPr indent="330200">
              <a:buClr>
                <a:srgbClr val="FFCD00"/>
              </a:buClr>
              <a:buSzPct val="70000"/>
              <a:buFont typeface="Quattrocento Sans"/>
              <a:buChar char="◉"/>
            </a:pPr>
            <a:r>
              <a:rPr lang="it-IT" dirty="0">
                <a:solidFill>
                  <a:schemeClr val="dk1"/>
                </a:solidFill>
                <a:rtl val="0"/>
              </a:rPr>
              <a:t>1-axis </a:t>
            </a:r>
            <a:r>
              <a:rPr lang="it-IT" dirty="0" err="1">
                <a:solidFill>
                  <a:schemeClr val="dk1"/>
                </a:solidFill>
                <a:rtl val="0"/>
              </a:rPr>
              <a:t>movement</a:t>
            </a:r>
            <a:r>
              <a:rPr lang="it-IT" dirty="0">
                <a:solidFill>
                  <a:schemeClr val="dk1"/>
                </a:solidFill>
                <a:rtl val="0"/>
              </a:rPr>
              <a:t> </a:t>
            </a:r>
          </a:p>
        </p:txBody>
      </p:sp>
      <p:sp>
        <p:nvSpPr>
          <p:cNvPr id="51" name="Ovale 50">
            <a:extLst>
              <a:ext uri="{FF2B5EF4-FFF2-40B4-BE49-F238E27FC236}">
                <a16:creationId xmlns:a16="http://schemas.microsoft.com/office/drawing/2014/main" id="{43B534A6-3BEC-4D6C-B440-A00A75B4D136}"/>
              </a:ext>
            </a:extLst>
          </p:cNvPr>
          <p:cNvSpPr/>
          <p:nvPr/>
        </p:nvSpPr>
        <p:spPr>
          <a:xfrm>
            <a:off x="3105049" y="4144622"/>
            <a:ext cx="234356" cy="23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2</a:t>
            </a:r>
          </a:p>
        </p:txBody>
      </p:sp>
      <p:sp>
        <p:nvSpPr>
          <p:cNvPr id="53" name="Ovale 52">
            <a:extLst>
              <a:ext uri="{FF2B5EF4-FFF2-40B4-BE49-F238E27FC236}">
                <a16:creationId xmlns:a16="http://schemas.microsoft.com/office/drawing/2014/main" id="{3E79A6A6-2B83-4597-BA0D-3278BECD25DC}"/>
              </a:ext>
            </a:extLst>
          </p:cNvPr>
          <p:cNvSpPr/>
          <p:nvPr/>
        </p:nvSpPr>
        <p:spPr>
          <a:xfrm>
            <a:off x="1856936" y="2225511"/>
            <a:ext cx="234356" cy="23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1</a:t>
            </a:r>
          </a:p>
        </p:txBody>
      </p:sp>
      <p:sp>
        <p:nvSpPr>
          <p:cNvPr id="54" name="Ovale 53">
            <a:extLst>
              <a:ext uri="{FF2B5EF4-FFF2-40B4-BE49-F238E27FC236}">
                <a16:creationId xmlns:a16="http://schemas.microsoft.com/office/drawing/2014/main" id="{CE5BC2E5-446F-4754-A724-21790F339AEA}"/>
              </a:ext>
            </a:extLst>
          </p:cNvPr>
          <p:cNvSpPr/>
          <p:nvPr/>
        </p:nvSpPr>
        <p:spPr>
          <a:xfrm>
            <a:off x="3339405" y="2773720"/>
            <a:ext cx="234356" cy="23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1</a:t>
            </a:r>
          </a:p>
        </p:txBody>
      </p:sp>
      <p:sp>
        <p:nvSpPr>
          <p:cNvPr id="55" name="Ovale 54">
            <a:extLst>
              <a:ext uri="{FF2B5EF4-FFF2-40B4-BE49-F238E27FC236}">
                <a16:creationId xmlns:a16="http://schemas.microsoft.com/office/drawing/2014/main" id="{44F63836-9279-42ED-A514-3B8C64C48625}"/>
              </a:ext>
            </a:extLst>
          </p:cNvPr>
          <p:cNvSpPr/>
          <p:nvPr/>
        </p:nvSpPr>
        <p:spPr>
          <a:xfrm>
            <a:off x="2393613" y="4685333"/>
            <a:ext cx="234356" cy="23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1</a:t>
            </a:r>
          </a:p>
        </p:txBody>
      </p:sp>
      <p:sp>
        <p:nvSpPr>
          <p:cNvPr id="4" name="CasellaDiTesto 3">
            <a:extLst>
              <a:ext uri="{FF2B5EF4-FFF2-40B4-BE49-F238E27FC236}">
                <a16:creationId xmlns:a16="http://schemas.microsoft.com/office/drawing/2014/main" id="{CC2A2898-5496-435C-AAE0-3745C2AF7F98}"/>
              </a:ext>
            </a:extLst>
          </p:cNvPr>
          <p:cNvSpPr txBox="1"/>
          <p:nvPr/>
        </p:nvSpPr>
        <p:spPr>
          <a:xfrm>
            <a:off x="1" y="6482378"/>
            <a:ext cx="12192000" cy="615553"/>
          </a:xfrm>
          <a:prstGeom prst="rect">
            <a:avLst/>
          </a:prstGeom>
          <a:noFill/>
        </p:spPr>
        <p:txBody>
          <a:bodyPr wrap="square" rtlCol="0">
            <a:spAutoFit/>
          </a:bodyPr>
          <a:lstStyle/>
          <a:p>
            <a:pPr algn="ctr"/>
            <a:r>
              <a:rPr lang="en-US" sz="1600" b="0" i="0" dirty="0">
                <a:solidFill>
                  <a:srgbClr val="231F20"/>
                </a:solidFill>
                <a:effectLst/>
                <a:latin typeface="AdvOT483a8203"/>
              </a:rPr>
              <a:t>A. Curcio et al., “</a:t>
            </a:r>
            <a:r>
              <a:rPr lang="en-US" sz="1600" b="0" i="0" dirty="0">
                <a:solidFill>
                  <a:srgbClr val="231F20"/>
                </a:solidFill>
                <a:effectLst/>
                <a:latin typeface="AdvOT19ee2aa8.B"/>
              </a:rPr>
              <a:t>Beam-based sub-THz source at the CERN </a:t>
            </a:r>
            <a:r>
              <a:rPr lang="en-US" sz="1600" b="0" i="0" dirty="0" err="1">
                <a:solidFill>
                  <a:srgbClr val="231F20"/>
                </a:solidFill>
                <a:effectLst/>
                <a:latin typeface="AdvOT19ee2aa8.B"/>
              </a:rPr>
              <a:t>linac</a:t>
            </a:r>
            <a:r>
              <a:rPr lang="en-US" sz="1600" b="0" i="0" dirty="0">
                <a:solidFill>
                  <a:srgbClr val="231F20"/>
                </a:solidFill>
                <a:effectLst/>
                <a:latin typeface="AdvOT19ee2aa8.B"/>
              </a:rPr>
              <a:t> electron accelerator for research facility</a:t>
            </a:r>
            <a:r>
              <a:rPr lang="en-US" sz="1600" b="0" i="0" dirty="0">
                <a:solidFill>
                  <a:srgbClr val="231F20"/>
                </a:solidFill>
                <a:effectLst/>
                <a:latin typeface="AdvOT483a8203"/>
              </a:rPr>
              <a:t>” PRAB </a:t>
            </a:r>
            <a:r>
              <a:rPr lang="en-US" sz="1600" b="0" i="0" dirty="0">
                <a:solidFill>
                  <a:srgbClr val="231F20"/>
                </a:solidFill>
                <a:effectLst/>
                <a:latin typeface="AdvOT19ee2aa8.B"/>
              </a:rPr>
              <a:t>22, </a:t>
            </a:r>
            <a:r>
              <a:rPr lang="en-US" sz="1600" b="0" i="0" dirty="0">
                <a:solidFill>
                  <a:srgbClr val="231F20"/>
                </a:solidFill>
                <a:effectLst/>
                <a:latin typeface="AdvOT483a8203"/>
              </a:rPr>
              <a:t>020402 (2019)</a:t>
            </a:r>
            <a:r>
              <a:rPr lang="en-US" sz="1600" dirty="0"/>
              <a:t> </a:t>
            </a:r>
            <a:br>
              <a:rPr lang="en-US" dirty="0"/>
            </a:br>
            <a:endParaRPr lang="it-IT" dirty="0"/>
          </a:p>
        </p:txBody>
      </p:sp>
      <p:grpSp>
        <p:nvGrpSpPr>
          <p:cNvPr id="52" name="Shape 463">
            <a:extLst>
              <a:ext uri="{FF2B5EF4-FFF2-40B4-BE49-F238E27FC236}">
                <a16:creationId xmlns:a16="http://schemas.microsoft.com/office/drawing/2014/main" id="{3836F061-D7A4-4BFB-8508-3C2E001CC69F}"/>
              </a:ext>
            </a:extLst>
          </p:cNvPr>
          <p:cNvGrpSpPr/>
          <p:nvPr/>
        </p:nvGrpSpPr>
        <p:grpSpPr>
          <a:xfrm>
            <a:off x="539090" y="319168"/>
            <a:ext cx="395891" cy="415086"/>
            <a:chOff x="5961125" y="1623900"/>
            <a:chExt cx="427450" cy="448175"/>
          </a:xfrm>
        </p:grpSpPr>
        <p:sp>
          <p:nvSpPr>
            <p:cNvPr id="56" name="Shape 464">
              <a:extLst>
                <a:ext uri="{FF2B5EF4-FFF2-40B4-BE49-F238E27FC236}">
                  <a16:creationId xmlns:a16="http://schemas.microsoft.com/office/drawing/2014/main" id="{D572854D-2F5D-4268-A06A-6F81EF779962}"/>
                </a:ext>
              </a:extLst>
            </p:cNvPr>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57" name="Shape 465">
              <a:extLst>
                <a:ext uri="{FF2B5EF4-FFF2-40B4-BE49-F238E27FC236}">
                  <a16:creationId xmlns:a16="http://schemas.microsoft.com/office/drawing/2014/main" id="{DA74B324-1DA4-4183-8472-ABB3C117B68B}"/>
                </a:ext>
              </a:extLst>
            </p:cNvPr>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58" name="Shape 466">
              <a:extLst>
                <a:ext uri="{FF2B5EF4-FFF2-40B4-BE49-F238E27FC236}">
                  <a16:creationId xmlns:a16="http://schemas.microsoft.com/office/drawing/2014/main" id="{B65FC4BC-77A5-4305-9713-777917E1F578}"/>
                </a:ext>
              </a:extLst>
            </p:cNvPr>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59" name="Shape 467">
              <a:extLst>
                <a:ext uri="{FF2B5EF4-FFF2-40B4-BE49-F238E27FC236}">
                  <a16:creationId xmlns:a16="http://schemas.microsoft.com/office/drawing/2014/main" id="{A0FE01EA-0441-4174-A548-1EEE0E3FAE6F}"/>
                </a:ext>
              </a:extLst>
            </p:cNvPr>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60" name="Shape 468">
              <a:extLst>
                <a:ext uri="{FF2B5EF4-FFF2-40B4-BE49-F238E27FC236}">
                  <a16:creationId xmlns:a16="http://schemas.microsoft.com/office/drawing/2014/main" id="{FC98C8BF-9B55-4267-8829-FB859C1F8662}"/>
                </a:ext>
              </a:extLst>
            </p:cNvPr>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61" name="Shape 469">
              <a:extLst>
                <a:ext uri="{FF2B5EF4-FFF2-40B4-BE49-F238E27FC236}">
                  <a16:creationId xmlns:a16="http://schemas.microsoft.com/office/drawing/2014/main" id="{8CC5BB40-AF86-4CF0-8400-3E0E0A15F57D}"/>
                </a:ext>
              </a:extLst>
            </p:cNvPr>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62" name="Shape 470">
              <a:extLst>
                <a:ext uri="{FF2B5EF4-FFF2-40B4-BE49-F238E27FC236}">
                  <a16:creationId xmlns:a16="http://schemas.microsoft.com/office/drawing/2014/main" id="{6003968F-0214-4D73-B2D1-8DBA8A109B1C}"/>
                </a:ext>
              </a:extLst>
            </p:cNvPr>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grpSp>
      <p:sp>
        <p:nvSpPr>
          <p:cNvPr id="2" name="CasellaDiTesto 1">
            <a:extLst>
              <a:ext uri="{FF2B5EF4-FFF2-40B4-BE49-F238E27FC236}">
                <a16:creationId xmlns:a16="http://schemas.microsoft.com/office/drawing/2014/main" id="{FFB8483F-43C1-406F-AB47-D6E6E65A09C3}"/>
              </a:ext>
            </a:extLst>
          </p:cNvPr>
          <p:cNvSpPr txBox="1"/>
          <p:nvPr/>
        </p:nvSpPr>
        <p:spPr>
          <a:xfrm>
            <a:off x="5024563" y="1056441"/>
            <a:ext cx="1154771" cy="461665"/>
          </a:xfrm>
          <a:prstGeom prst="rect">
            <a:avLst/>
          </a:prstGeom>
          <a:noFill/>
        </p:spPr>
        <p:txBody>
          <a:bodyPr wrap="square" rtlCol="0">
            <a:spAutoFit/>
          </a:bodyPr>
          <a:lstStyle/>
          <a:p>
            <a:pPr algn="ctr"/>
            <a:r>
              <a:rPr lang="it-IT" sz="2400" b="1" dirty="0"/>
              <a:t>Sellers:</a:t>
            </a:r>
          </a:p>
        </p:txBody>
      </p:sp>
    </p:spTree>
    <p:extLst>
      <p:ext uri="{BB962C8B-B14F-4D97-AF65-F5344CB8AC3E}">
        <p14:creationId xmlns:p14="http://schemas.microsoft.com/office/powerpoint/2010/main" val="1215585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2260138"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THz detector</a:t>
            </a:r>
          </a:p>
        </p:txBody>
      </p:sp>
      <p:cxnSp>
        <p:nvCxnSpPr>
          <p:cNvPr id="28" name="Shape 92"/>
          <p:cNvCxnSpPr>
            <a:cxnSpLocks/>
            <a:stCxn id="26" idx="3"/>
          </p:cNvCxnSpPr>
          <p:nvPr/>
        </p:nvCxnSpPr>
        <p:spPr>
          <a:xfrm>
            <a:off x="3354355" y="526713"/>
            <a:ext cx="8837645"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11</a:t>
            </a:fld>
            <a:endParaRPr lang="en-US"/>
          </a:p>
        </p:txBody>
      </p:sp>
      <p:grpSp>
        <p:nvGrpSpPr>
          <p:cNvPr id="12" name="Gruppo 11">
            <a:extLst>
              <a:ext uri="{FF2B5EF4-FFF2-40B4-BE49-F238E27FC236}">
                <a16:creationId xmlns:a16="http://schemas.microsoft.com/office/drawing/2014/main" id="{AA96C6F7-1D01-4356-941C-6DB986506D4E}"/>
              </a:ext>
            </a:extLst>
          </p:cNvPr>
          <p:cNvGrpSpPr/>
          <p:nvPr/>
        </p:nvGrpSpPr>
        <p:grpSpPr>
          <a:xfrm>
            <a:off x="6321248" y="629416"/>
            <a:ext cx="6635672" cy="6056365"/>
            <a:chOff x="5989465" y="97999"/>
            <a:chExt cx="7299239" cy="6662001"/>
          </a:xfrm>
        </p:grpSpPr>
        <p:sp>
          <p:nvSpPr>
            <p:cNvPr id="13" name="Rettangolo 12">
              <a:extLst>
                <a:ext uri="{FF2B5EF4-FFF2-40B4-BE49-F238E27FC236}">
                  <a16:creationId xmlns:a16="http://schemas.microsoft.com/office/drawing/2014/main" id="{EC79B3EE-D088-4879-9E3A-7C2E654898C0}"/>
                </a:ext>
              </a:extLst>
            </p:cNvPr>
            <p:cNvSpPr/>
            <p:nvPr/>
          </p:nvSpPr>
          <p:spPr>
            <a:xfrm rot="5400000">
              <a:off x="4755225" y="1332239"/>
              <a:ext cx="6662001" cy="4193521"/>
            </a:xfrm>
            <a:prstGeom prst="rect">
              <a:avLst/>
            </a:prstGeom>
            <a:pattFill prst="pct90">
              <a:fgClr>
                <a:schemeClr val="bg2"/>
              </a:fgClr>
              <a:bgClr>
                <a:schemeClr val="bg1"/>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Rettangolo 13">
              <a:extLst>
                <a:ext uri="{FF2B5EF4-FFF2-40B4-BE49-F238E27FC236}">
                  <a16:creationId xmlns:a16="http://schemas.microsoft.com/office/drawing/2014/main" id="{E6107256-D9AC-48DF-9887-4E93DBF09E3C}"/>
                </a:ext>
              </a:extLst>
            </p:cNvPr>
            <p:cNvSpPr/>
            <p:nvPr/>
          </p:nvSpPr>
          <p:spPr>
            <a:xfrm>
              <a:off x="6877345" y="937191"/>
              <a:ext cx="475989" cy="56549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dirty="0"/>
            </a:p>
          </p:txBody>
        </p:sp>
        <p:cxnSp>
          <p:nvCxnSpPr>
            <p:cNvPr id="15" name="Connettore 2 14">
              <a:extLst>
                <a:ext uri="{FF2B5EF4-FFF2-40B4-BE49-F238E27FC236}">
                  <a16:creationId xmlns:a16="http://schemas.microsoft.com/office/drawing/2014/main" id="{B0C8A63A-1EE8-4A09-A725-CCC1A25A1DD5}"/>
                </a:ext>
              </a:extLst>
            </p:cNvPr>
            <p:cNvCxnSpPr/>
            <p:nvPr/>
          </p:nvCxnSpPr>
          <p:spPr>
            <a:xfrm>
              <a:off x="11272198" y="5641353"/>
              <a:ext cx="88046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6" name="CasellaDiTesto 15">
              <a:extLst>
                <a:ext uri="{FF2B5EF4-FFF2-40B4-BE49-F238E27FC236}">
                  <a16:creationId xmlns:a16="http://schemas.microsoft.com/office/drawing/2014/main" id="{9ADEDD34-5C59-4BA3-84AC-07FD577186B3}"/>
                </a:ext>
              </a:extLst>
            </p:cNvPr>
            <p:cNvSpPr txBox="1"/>
            <p:nvPr/>
          </p:nvSpPr>
          <p:spPr>
            <a:xfrm>
              <a:off x="11272198" y="4945801"/>
              <a:ext cx="1111801" cy="710964"/>
            </a:xfrm>
            <a:prstGeom prst="rect">
              <a:avLst/>
            </a:prstGeom>
            <a:noFill/>
          </p:spPr>
          <p:txBody>
            <a:bodyPr wrap="square" rtlCol="0">
              <a:spAutoFit/>
            </a:bodyPr>
            <a:lstStyle/>
            <a:p>
              <a:r>
                <a:rPr lang="it-IT" dirty="0">
                  <a:solidFill>
                    <a:schemeClr val="accent2"/>
                  </a:solidFill>
                </a:rPr>
                <a:t>Bending </a:t>
              </a:r>
              <a:r>
                <a:rPr lang="it-IT" dirty="0" err="1">
                  <a:solidFill>
                    <a:schemeClr val="accent2"/>
                  </a:solidFill>
                </a:rPr>
                <a:t>magnet</a:t>
              </a:r>
              <a:endParaRPr lang="it-IT" dirty="0">
                <a:solidFill>
                  <a:schemeClr val="accent2"/>
                </a:solidFill>
              </a:endParaRPr>
            </a:p>
          </p:txBody>
        </p:sp>
        <p:sp>
          <p:nvSpPr>
            <p:cNvPr id="17" name="CasellaDiTesto 16">
              <a:extLst>
                <a:ext uri="{FF2B5EF4-FFF2-40B4-BE49-F238E27FC236}">
                  <a16:creationId xmlns:a16="http://schemas.microsoft.com/office/drawing/2014/main" id="{F3766194-2B0E-46D3-BD2A-E16B558AA4A6}"/>
                </a:ext>
              </a:extLst>
            </p:cNvPr>
            <p:cNvSpPr txBox="1"/>
            <p:nvPr/>
          </p:nvSpPr>
          <p:spPr>
            <a:xfrm>
              <a:off x="6043845" y="6037763"/>
              <a:ext cx="1143000" cy="646331"/>
            </a:xfrm>
            <a:prstGeom prst="rect">
              <a:avLst/>
            </a:prstGeom>
            <a:noFill/>
          </p:spPr>
          <p:txBody>
            <a:bodyPr wrap="square" rtlCol="0">
              <a:spAutoFit/>
            </a:bodyPr>
            <a:lstStyle/>
            <a:p>
              <a:r>
                <a:rPr lang="it-IT" dirty="0" err="1">
                  <a:solidFill>
                    <a:srgbClr val="0070C0"/>
                  </a:solidFill>
                </a:rPr>
                <a:t>Parabolic</a:t>
              </a:r>
              <a:r>
                <a:rPr lang="it-IT" dirty="0">
                  <a:solidFill>
                    <a:srgbClr val="0070C0"/>
                  </a:solidFill>
                </a:rPr>
                <a:t> </a:t>
              </a:r>
              <a:r>
                <a:rPr lang="it-IT" dirty="0" err="1">
                  <a:solidFill>
                    <a:srgbClr val="0070C0"/>
                  </a:solidFill>
                </a:rPr>
                <a:t>mirror</a:t>
              </a:r>
              <a:endParaRPr lang="it-IT" dirty="0">
                <a:solidFill>
                  <a:srgbClr val="0070C0"/>
                </a:solidFill>
              </a:endParaRPr>
            </a:p>
          </p:txBody>
        </p:sp>
        <p:sp>
          <p:nvSpPr>
            <p:cNvPr id="18" name="Rettangolo 17">
              <a:extLst>
                <a:ext uri="{FF2B5EF4-FFF2-40B4-BE49-F238E27FC236}">
                  <a16:creationId xmlns:a16="http://schemas.microsoft.com/office/drawing/2014/main" id="{50AE289F-7406-43F6-BCE2-B5BF3B5BA13E}"/>
                </a:ext>
              </a:extLst>
            </p:cNvPr>
            <p:cNvSpPr/>
            <p:nvPr/>
          </p:nvSpPr>
          <p:spPr>
            <a:xfrm>
              <a:off x="7003925" y="1118454"/>
              <a:ext cx="222827" cy="220081"/>
            </a:xfrm>
            <a:prstGeom prst="rect">
              <a:avLst/>
            </a:prstGeom>
            <a:ln w="12700">
              <a:solidFill>
                <a:srgbClr val="C000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0628EFCF-27FB-4FAD-B229-7F4FAB9DC6A2}"/>
                </a:ext>
              </a:extLst>
            </p:cNvPr>
            <p:cNvSpPr txBox="1"/>
            <p:nvPr/>
          </p:nvSpPr>
          <p:spPr>
            <a:xfrm>
              <a:off x="7437370" y="947596"/>
              <a:ext cx="1549354" cy="710964"/>
            </a:xfrm>
            <a:prstGeom prst="rect">
              <a:avLst/>
            </a:prstGeom>
            <a:noFill/>
          </p:spPr>
          <p:txBody>
            <a:bodyPr wrap="square" rtlCol="0">
              <a:spAutoFit/>
            </a:bodyPr>
            <a:lstStyle/>
            <a:p>
              <a:r>
                <a:rPr lang="it-IT" dirty="0" err="1">
                  <a:solidFill>
                    <a:srgbClr val="C00000"/>
                  </a:solidFill>
                </a:rPr>
                <a:t>Pyroelectric</a:t>
              </a:r>
              <a:r>
                <a:rPr lang="it-IT" dirty="0">
                  <a:solidFill>
                    <a:srgbClr val="C00000"/>
                  </a:solidFill>
                </a:rPr>
                <a:t> detector</a:t>
              </a:r>
            </a:p>
          </p:txBody>
        </p:sp>
        <p:sp>
          <p:nvSpPr>
            <p:cNvPr id="20" name="CasellaDiTesto 19">
              <a:extLst>
                <a:ext uri="{FF2B5EF4-FFF2-40B4-BE49-F238E27FC236}">
                  <a16:creationId xmlns:a16="http://schemas.microsoft.com/office/drawing/2014/main" id="{BDEDDAB6-F869-4C7E-8784-7EFC372D1B13}"/>
                </a:ext>
              </a:extLst>
            </p:cNvPr>
            <p:cNvSpPr txBox="1"/>
            <p:nvPr/>
          </p:nvSpPr>
          <p:spPr>
            <a:xfrm>
              <a:off x="7324781" y="4599767"/>
              <a:ext cx="1174417" cy="710964"/>
            </a:xfrm>
            <a:prstGeom prst="rect">
              <a:avLst/>
            </a:prstGeom>
            <a:noFill/>
          </p:spPr>
          <p:txBody>
            <a:bodyPr wrap="square" rtlCol="0">
              <a:spAutoFit/>
            </a:bodyPr>
            <a:lstStyle/>
            <a:p>
              <a:r>
                <a:rPr lang="it-IT" dirty="0" err="1">
                  <a:solidFill>
                    <a:schemeClr val="accent2">
                      <a:lumMod val="75000"/>
                    </a:schemeClr>
                  </a:solidFill>
                </a:rPr>
                <a:t>Focused</a:t>
              </a:r>
              <a:r>
                <a:rPr lang="it-IT" dirty="0">
                  <a:solidFill>
                    <a:schemeClr val="accent2">
                      <a:lumMod val="75000"/>
                    </a:schemeClr>
                  </a:solidFill>
                </a:rPr>
                <a:t> </a:t>
              </a:r>
              <a:br>
                <a:rPr lang="it-IT" dirty="0">
                  <a:solidFill>
                    <a:schemeClr val="accent2">
                      <a:lumMod val="75000"/>
                    </a:schemeClr>
                  </a:solidFill>
                </a:rPr>
              </a:br>
              <a:r>
                <a:rPr lang="it-IT" dirty="0" err="1">
                  <a:solidFill>
                    <a:schemeClr val="accent2">
                      <a:lumMod val="75000"/>
                    </a:schemeClr>
                  </a:solidFill>
                </a:rPr>
                <a:t>THz</a:t>
              </a:r>
              <a:endParaRPr lang="it-IT" dirty="0">
                <a:solidFill>
                  <a:schemeClr val="accent2">
                    <a:lumMod val="75000"/>
                  </a:schemeClr>
                </a:solidFill>
              </a:endParaRPr>
            </a:p>
          </p:txBody>
        </p:sp>
        <p:sp>
          <p:nvSpPr>
            <p:cNvPr id="23" name="CasellaDiTesto 22">
              <a:extLst>
                <a:ext uri="{FF2B5EF4-FFF2-40B4-BE49-F238E27FC236}">
                  <a16:creationId xmlns:a16="http://schemas.microsoft.com/office/drawing/2014/main" id="{710CE4C7-0E7F-467D-BCE9-B5037F690C3D}"/>
                </a:ext>
              </a:extLst>
            </p:cNvPr>
            <p:cNvSpPr txBox="1"/>
            <p:nvPr/>
          </p:nvSpPr>
          <p:spPr>
            <a:xfrm>
              <a:off x="6535553" y="194103"/>
              <a:ext cx="1217731" cy="646331"/>
            </a:xfrm>
            <a:prstGeom prst="rect">
              <a:avLst/>
            </a:prstGeom>
            <a:noFill/>
          </p:spPr>
          <p:txBody>
            <a:bodyPr wrap="square" rtlCol="0">
              <a:spAutoFit/>
            </a:bodyPr>
            <a:lstStyle/>
            <a:p>
              <a:pPr algn="ctr"/>
              <a:r>
                <a:rPr lang="it-IT" dirty="0">
                  <a:solidFill>
                    <a:schemeClr val="bg2">
                      <a:lumMod val="50000"/>
                    </a:schemeClr>
                  </a:solidFill>
                </a:rPr>
                <a:t>3-axis </a:t>
              </a:r>
              <a:r>
                <a:rPr lang="en-US" dirty="0">
                  <a:solidFill>
                    <a:schemeClr val="bg2">
                      <a:lumMod val="50000"/>
                    </a:schemeClr>
                  </a:solidFill>
                </a:rPr>
                <a:t>kinematics</a:t>
              </a:r>
            </a:p>
          </p:txBody>
        </p:sp>
        <p:sp>
          <p:nvSpPr>
            <p:cNvPr id="27" name="Figura a mano libera: forma 26">
              <a:extLst>
                <a:ext uri="{FF2B5EF4-FFF2-40B4-BE49-F238E27FC236}">
                  <a16:creationId xmlns:a16="http://schemas.microsoft.com/office/drawing/2014/main" id="{6D7B7337-2DF8-4281-937D-37B7C99FC83A}"/>
                </a:ext>
              </a:extLst>
            </p:cNvPr>
            <p:cNvSpPr/>
            <p:nvPr/>
          </p:nvSpPr>
          <p:spPr>
            <a:xfrm rot="5400000">
              <a:off x="6094600" y="2213973"/>
              <a:ext cx="2038351" cy="155356"/>
            </a:xfrm>
            <a:custGeom>
              <a:avLst/>
              <a:gdLst>
                <a:gd name="connsiteX0" fmla="*/ 4482 w 4657165"/>
                <a:gd name="connsiteY0" fmla="*/ 0 h 376518"/>
                <a:gd name="connsiteX1" fmla="*/ 0 w 4657165"/>
                <a:gd name="connsiteY1" fmla="*/ 376518 h 376518"/>
                <a:gd name="connsiteX2" fmla="*/ 3760694 w 4657165"/>
                <a:gd name="connsiteY2" fmla="*/ 372036 h 376518"/>
                <a:gd name="connsiteX3" fmla="*/ 4105835 w 4657165"/>
                <a:gd name="connsiteY3" fmla="*/ 277906 h 376518"/>
                <a:gd name="connsiteX4" fmla="*/ 4388223 w 4657165"/>
                <a:gd name="connsiteY4" fmla="*/ 161365 h 376518"/>
                <a:gd name="connsiteX5" fmla="*/ 4549588 w 4657165"/>
                <a:gd name="connsiteY5" fmla="*/ 80683 h 376518"/>
                <a:gd name="connsiteX6" fmla="*/ 4657165 w 4657165"/>
                <a:gd name="connsiteY6" fmla="*/ 4483 h 376518"/>
                <a:gd name="connsiteX7" fmla="*/ 4482 w 4657165"/>
                <a:gd name="connsiteY7" fmla="*/ 0 h 376518"/>
                <a:gd name="connsiteX0" fmla="*/ 4482 w 4657165"/>
                <a:gd name="connsiteY0" fmla="*/ 0 h 376518"/>
                <a:gd name="connsiteX1" fmla="*/ 0 w 4657165"/>
                <a:gd name="connsiteY1" fmla="*/ 376518 h 376518"/>
                <a:gd name="connsiteX2" fmla="*/ 3826289 w 4657165"/>
                <a:gd name="connsiteY2" fmla="*/ 372036 h 376518"/>
                <a:gd name="connsiteX3" fmla="*/ 4105835 w 4657165"/>
                <a:gd name="connsiteY3" fmla="*/ 277906 h 376518"/>
                <a:gd name="connsiteX4" fmla="*/ 4388223 w 4657165"/>
                <a:gd name="connsiteY4" fmla="*/ 161365 h 376518"/>
                <a:gd name="connsiteX5" fmla="*/ 4549588 w 4657165"/>
                <a:gd name="connsiteY5" fmla="*/ 80683 h 376518"/>
                <a:gd name="connsiteX6" fmla="*/ 4657165 w 4657165"/>
                <a:gd name="connsiteY6" fmla="*/ 4483 h 376518"/>
                <a:gd name="connsiteX7" fmla="*/ 4482 w 4657165"/>
                <a:gd name="connsiteY7" fmla="*/ 0 h 376518"/>
                <a:gd name="connsiteX0" fmla="*/ 16218 w 4668901"/>
                <a:gd name="connsiteY0" fmla="*/ 0 h 372036"/>
                <a:gd name="connsiteX1" fmla="*/ 0 w 4668901"/>
                <a:gd name="connsiteY1" fmla="*/ 241681 h 372036"/>
                <a:gd name="connsiteX2" fmla="*/ 3838025 w 4668901"/>
                <a:gd name="connsiteY2" fmla="*/ 372036 h 372036"/>
                <a:gd name="connsiteX3" fmla="*/ 4117571 w 4668901"/>
                <a:gd name="connsiteY3" fmla="*/ 277906 h 372036"/>
                <a:gd name="connsiteX4" fmla="*/ 4399959 w 4668901"/>
                <a:gd name="connsiteY4" fmla="*/ 161365 h 372036"/>
                <a:gd name="connsiteX5" fmla="*/ 4561324 w 4668901"/>
                <a:gd name="connsiteY5" fmla="*/ 80683 h 372036"/>
                <a:gd name="connsiteX6" fmla="*/ 4668901 w 4668901"/>
                <a:gd name="connsiteY6" fmla="*/ 4483 h 372036"/>
                <a:gd name="connsiteX7" fmla="*/ 16218 w 4668901"/>
                <a:gd name="connsiteY7" fmla="*/ 0 h 372036"/>
                <a:gd name="connsiteX0" fmla="*/ 16216 w 4668899"/>
                <a:gd name="connsiteY0" fmla="*/ 0 h 372036"/>
                <a:gd name="connsiteX1" fmla="*/ 0 w 4668899"/>
                <a:gd name="connsiteY1" fmla="*/ 241681 h 372036"/>
                <a:gd name="connsiteX2" fmla="*/ 3838023 w 4668899"/>
                <a:gd name="connsiteY2" fmla="*/ 372036 h 372036"/>
                <a:gd name="connsiteX3" fmla="*/ 4117569 w 4668899"/>
                <a:gd name="connsiteY3" fmla="*/ 277906 h 372036"/>
                <a:gd name="connsiteX4" fmla="*/ 4399957 w 4668899"/>
                <a:gd name="connsiteY4" fmla="*/ 161365 h 372036"/>
                <a:gd name="connsiteX5" fmla="*/ 4561322 w 4668899"/>
                <a:gd name="connsiteY5" fmla="*/ 80683 h 372036"/>
                <a:gd name="connsiteX6" fmla="*/ 4668899 w 4668899"/>
                <a:gd name="connsiteY6" fmla="*/ 4483 h 372036"/>
                <a:gd name="connsiteX7" fmla="*/ 16216 w 4668899"/>
                <a:gd name="connsiteY7" fmla="*/ 0 h 372036"/>
                <a:gd name="connsiteX0" fmla="*/ 0 w 4683975"/>
                <a:gd name="connsiteY0" fmla="*/ 182550 h 367553"/>
                <a:gd name="connsiteX1" fmla="*/ 15076 w 4683975"/>
                <a:gd name="connsiteY1" fmla="*/ 237198 h 367553"/>
                <a:gd name="connsiteX2" fmla="*/ 3853099 w 4683975"/>
                <a:gd name="connsiteY2" fmla="*/ 367553 h 367553"/>
                <a:gd name="connsiteX3" fmla="*/ 4132645 w 4683975"/>
                <a:gd name="connsiteY3" fmla="*/ 273423 h 367553"/>
                <a:gd name="connsiteX4" fmla="*/ 4415033 w 4683975"/>
                <a:gd name="connsiteY4" fmla="*/ 156882 h 367553"/>
                <a:gd name="connsiteX5" fmla="*/ 4576398 w 4683975"/>
                <a:gd name="connsiteY5" fmla="*/ 76200 h 367553"/>
                <a:gd name="connsiteX6" fmla="*/ 4683975 w 4683975"/>
                <a:gd name="connsiteY6" fmla="*/ 0 h 367553"/>
                <a:gd name="connsiteX7" fmla="*/ 0 w 4683975"/>
                <a:gd name="connsiteY7" fmla="*/ 182550 h 367553"/>
                <a:gd name="connsiteX0" fmla="*/ 0 w 4576398"/>
                <a:gd name="connsiteY0" fmla="*/ 106350 h 291353"/>
                <a:gd name="connsiteX1" fmla="*/ 15076 w 4576398"/>
                <a:gd name="connsiteY1" fmla="*/ 160998 h 291353"/>
                <a:gd name="connsiteX2" fmla="*/ 3853099 w 4576398"/>
                <a:gd name="connsiteY2" fmla="*/ 291353 h 291353"/>
                <a:gd name="connsiteX3" fmla="*/ 4132645 w 4576398"/>
                <a:gd name="connsiteY3" fmla="*/ 197223 h 291353"/>
                <a:gd name="connsiteX4" fmla="*/ 4415033 w 4576398"/>
                <a:gd name="connsiteY4" fmla="*/ 80682 h 291353"/>
                <a:gd name="connsiteX5" fmla="*/ 4576398 w 4576398"/>
                <a:gd name="connsiteY5" fmla="*/ 0 h 291353"/>
                <a:gd name="connsiteX6" fmla="*/ 1976762 w 4576398"/>
                <a:gd name="connsiteY6" fmla="*/ 67732 h 291353"/>
                <a:gd name="connsiteX7" fmla="*/ 0 w 4576398"/>
                <a:gd name="connsiteY7" fmla="*/ 106350 h 291353"/>
                <a:gd name="connsiteX0" fmla="*/ 0 w 4576398"/>
                <a:gd name="connsiteY0" fmla="*/ 106350 h 254342"/>
                <a:gd name="connsiteX1" fmla="*/ 15076 w 4576398"/>
                <a:gd name="connsiteY1" fmla="*/ 160998 h 254342"/>
                <a:gd name="connsiteX2" fmla="*/ 2910012 w 4576398"/>
                <a:gd name="connsiteY2" fmla="*/ 254342 h 254342"/>
                <a:gd name="connsiteX3" fmla="*/ 4132645 w 4576398"/>
                <a:gd name="connsiteY3" fmla="*/ 197223 h 254342"/>
                <a:gd name="connsiteX4" fmla="*/ 4415033 w 4576398"/>
                <a:gd name="connsiteY4" fmla="*/ 80682 h 254342"/>
                <a:gd name="connsiteX5" fmla="*/ 4576398 w 4576398"/>
                <a:gd name="connsiteY5" fmla="*/ 0 h 254342"/>
                <a:gd name="connsiteX6" fmla="*/ 1976762 w 4576398"/>
                <a:gd name="connsiteY6" fmla="*/ 67732 h 254342"/>
                <a:gd name="connsiteX7" fmla="*/ 0 w 4576398"/>
                <a:gd name="connsiteY7" fmla="*/ 106350 h 254342"/>
                <a:gd name="connsiteX0" fmla="*/ 0 w 4576398"/>
                <a:gd name="connsiteY0" fmla="*/ 106350 h 221443"/>
                <a:gd name="connsiteX1" fmla="*/ 15076 w 4576398"/>
                <a:gd name="connsiteY1" fmla="*/ 160998 h 221443"/>
                <a:gd name="connsiteX2" fmla="*/ 1941038 w 4576398"/>
                <a:gd name="connsiteY2" fmla="*/ 221443 h 221443"/>
                <a:gd name="connsiteX3" fmla="*/ 4132645 w 4576398"/>
                <a:gd name="connsiteY3" fmla="*/ 197223 h 221443"/>
                <a:gd name="connsiteX4" fmla="*/ 4415033 w 4576398"/>
                <a:gd name="connsiteY4" fmla="*/ 80682 h 221443"/>
                <a:gd name="connsiteX5" fmla="*/ 4576398 w 4576398"/>
                <a:gd name="connsiteY5" fmla="*/ 0 h 221443"/>
                <a:gd name="connsiteX6" fmla="*/ 1976762 w 4576398"/>
                <a:gd name="connsiteY6" fmla="*/ 67732 h 221443"/>
                <a:gd name="connsiteX7" fmla="*/ 0 w 4576398"/>
                <a:gd name="connsiteY7" fmla="*/ 106350 h 221443"/>
                <a:gd name="connsiteX0" fmla="*/ 0 w 4576398"/>
                <a:gd name="connsiteY0" fmla="*/ 106350 h 221443"/>
                <a:gd name="connsiteX1" fmla="*/ 15076 w 4576398"/>
                <a:gd name="connsiteY1" fmla="*/ 160998 h 221443"/>
                <a:gd name="connsiteX2" fmla="*/ 1941038 w 4576398"/>
                <a:gd name="connsiteY2" fmla="*/ 221443 h 221443"/>
                <a:gd name="connsiteX3" fmla="*/ 4415033 w 4576398"/>
                <a:gd name="connsiteY3" fmla="*/ 80682 h 221443"/>
                <a:gd name="connsiteX4" fmla="*/ 4576398 w 4576398"/>
                <a:gd name="connsiteY4" fmla="*/ 0 h 221443"/>
                <a:gd name="connsiteX5" fmla="*/ 1976762 w 4576398"/>
                <a:gd name="connsiteY5" fmla="*/ 67732 h 221443"/>
                <a:gd name="connsiteX6" fmla="*/ 0 w 4576398"/>
                <a:gd name="connsiteY6" fmla="*/ 106350 h 221443"/>
                <a:gd name="connsiteX0" fmla="*/ 0 w 4576398"/>
                <a:gd name="connsiteY0" fmla="*/ 106350 h 221443"/>
                <a:gd name="connsiteX1" fmla="*/ 15076 w 4576398"/>
                <a:gd name="connsiteY1" fmla="*/ 160998 h 221443"/>
                <a:gd name="connsiteX2" fmla="*/ 1941038 w 4576398"/>
                <a:gd name="connsiteY2" fmla="*/ 221443 h 221443"/>
                <a:gd name="connsiteX3" fmla="*/ 4576398 w 4576398"/>
                <a:gd name="connsiteY3" fmla="*/ 0 h 221443"/>
                <a:gd name="connsiteX4" fmla="*/ 1976762 w 4576398"/>
                <a:gd name="connsiteY4" fmla="*/ 67732 h 221443"/>
                <a:gd name="connsiteX5" fmla="*/ 0 w 4576398"/>
                <a:gd name="connsiteY5" fmla="*/ 106350 h 221443"/>
                <a:gd name="connsiteX0" fmla="*/ 0 w 1976762"/>
                <a:gd name="connsiteY0" fmla="*/ 38618 h 153711"/>
                <a:gd name="connsiteX1" fmla="*/ 15076 w 1976762"/>
                <a:gd name="connsiteY1" fmla="*/ 93266 h 153711"/>
                <a:gd name="connsiteX2" fmla="*/ 1941038 w 1976762"/>
                <a:gd name="connsiteY2" fmla="*/ 153711 h 153711"/>
                <a:gd name="connsiteX3" fmla="*/ 1976762 w 1976762"/>
                <a:gd name="connsiteY3" fmla="*/ 0 h 153711"/>
                <a:gd name="connsiteX4" fmla="*/ 0 w 1976762"/>
                <a:gd name="connsiteY4" fmla="*/ 38618 h 153711"/>
                <a:gd name="connsiteX0" fmla="*/ 155049 w 1961686"/>
                <a:gd name="connsiteY0" fmla="*/ 30394 h 153711"/>
                <a:gd name="connsiteX1" fmla="*/ 0 w 1961686"/>
                <a:gd name="connsiteY1" fmla="*/ 93266 h 153711"/>
                <a:gd name="connsiteX2" fmla="*/ 1925962 w 1961686"/>
                <a:gd name="connsiteY2" fmla="*/ 153711 h 153711"/>
                <a:gd name="connsiteX3" fmla="*/ 1961686 w 1961686"/>
                <a:gd name="connsiteY3" fmla="*/ 0 h 153711"/>
                <a:gd name="connsiteX4" fmla="*/ 155049 w 1961686"/>
                <a:gd name="connsiteY4" fmla="*/ 30394 h 153711"/>
                <a:gd name="connsiteX0" fmla="*/ 7112 w 1813749"/>
                <a:gd name="connsiteY0" fmla="*/ 30394 h 153711"/>
                <a:gd name="connsiteX1" fmla="*/ 0 w 1813749"/>
                <a:gd name="connsiteY1" fmla="*/ 93265 h 153711"/>
                <a:gd name="connsiteX2" fmla="*/ 1778025 w 1813749"/>
                <a:gd name="connsiteY2" fmla="*/ 153711 h 153711"/>
                <a:gd name="connsiteX3" fmla="*/ 1813749 w 1813749"/>
                <a:gd name="connsiteY3" fmla="*/ 0 h 153711"/>
                <a:gd name="connsiteX4" fmla="*/ 7112 w 1813749"/>
                <a:gd name="connsiteY4" fmla="*/ 30394 h 153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749" h="153711">
                  <a:moveTo>
                    <a:pt x="7112" y="30394"/>
                  </a:moveTo>
                  <a:lnTo>
                    <a:pt x="0" y="93265"/>
                  </a:lnTo>
                  <a:lnTo>
                    <a:pt x="1778025" y="153711"/>
                  </a:lnTo>
                  <a:lnTo>
                    <a:pt x="1813749" y="0"/>
                  </a:lnTo>
                  <a:lnTo>
                    <a:pt x="7112" y="30394"/>
                  </a:lnTo>
                  <a:close/>
                </a:path>
              </a:pathLst>
            </a:custGeom>
            <a:solidFill>
              <a:srgbClr val="FECB09">
                <a:alpha val="39000"/>
              </a:srgb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p>
          </p:txBody>
        </p:sp>
        <p:grpSp>
          <p:nvGrpSpPr>
            <p:cNvPr id="32" name="Gruppo 31">
              <a:extLst>
                <a:ext uri="{FF2B5EF4-FFF2-40B4-BE49-F238E27FC236}">
                  <a16:creationId xmlns:a16="http://schemas.microsoft.com/office/drawing/2014/main" id="{641AB406-0E1F-4C69-8982-D21FDAA21E8E}"/>
                </a:ext>
              </a:extLst>
            </p:cNvPr>
            <p:cNvGrpSpPr/>
            <p:nvPr/>
          </p:nvGrpSpPr>
          <p:grpSpPr>
            <a:xfrm>
              <a:off x="6789719" y="2568328"/>
              <a:ext cx="2637381" cy="1420190"/>
              <a:chOff x="6789719" y="2568328"/>
              <a:chExt cx="2637381" cy="1420190"/>
            </a:xfrm>
          </p:grpSpPr>
          <p:sp>
            <p:nvSpPr>
              <p:cNvPr id="43" name="CasellaDiTesto 42">
                <a:extLst>
                  <a:ext uri="{FF2B5EF4-FFF2-40B4-BE49-F238E27FC236}">
                    <a16:creationId xmlns:a16="http://schemas.microsoft.com/office/drawing/2014/main" id="{B61CBF31-FB07-4ED0-A15F-8E3E3C703FEA}"/>
                  </a:ext>
                </a:extLst>
              </p:cNvPr>
              <p:cNvSpPr txBox="1"/>
              <p:nvPr/>
            </p:nvSpPr>
            <p:spPr>
              <a:xfrm>
                <a:off x="8017997" y="2695347"/>
                <a:ext cx="1409103" cy="710964"/>
              </a:xfrm>
              <a:prstGeom prst="rect">
                <a:avLst/>
              </a:prstGeom>
              <a:noFill/>
            </p:spPr>
            <p:txBody>
              <a:bodyPr wrap="square" rtlCol="0">
                <a:spAutoFit/>
              </a:bodyPr>
              <a:lstStyle/>
              <a:p>
                <a:r>
                  <a:rPr lang="it-IT" dirty="0">
                    <a:solidFill>
                      <a:schemeClr val="accent2"/>
                    </a:solidFill>
                  </a:rPr>
                  <a:t>Band-pass filter </a:t>
                </a:r>
                <a:r>
                  <a:rPr lang="it-IT" dirty="0" err="1">
                    <a:solidFill>
                      <a:schemeClr val="accent2"/>
                    </a:solidFill>
                  </a:rPr>
                  <a:t>wheel</a:t>
                </a:r>
                <a:endParaRPr lang="it-IT" dirty="0">
                  <a:solidFill>
                    <a:schemeClr val="accent2"/>
                  </a:solidFill>
                </a:endParaRPr>
              </a:p>
            </p:txBody>
          </p:sp>
          <p:sp>
            <p:nvSpPr>
              <p:cNvPr id="44" name="Arco 43">
                <a:extLst>
                  <a:ext uri="{FF2B5EF4-FFF2-40B4-BE49-F238E27FC236}">
                    <a16:creationId xmlns:a16="http://schemas.microsoft.com/office/drawing/2014/main" id="{F254C2EB-BA40-494C-94A8-2DE473EAEC74}"/>
                  </a:ext>
                </a:extLst>
              </p:cNvPr>
              <p:cNvSpPr/>
              <p:nvPr/>
            </p:nvSpPr>
            <p:spPr>
              <a:xfrm>
                <a:off x="6791372" y="2568328"/>
                <a:ext cx="1409104" cy="1409104"/>
              </a:xfrm>
              <a:prstGeom prst="arc">
                <a:avLst>
                  <a:gd name="adj1" fmla="val 15076883"/>
                  <a:gd name="adj2" fmla="val 17830175"/>
                </a:avLst>
              </a:prstGeom>
              <a:ln>
                <a:headEnd type="arrow"/>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it-IT"/>
              </a:p>
            </p:txBody>
          </p:sp>
          <p:sp>
            <p:nvSpPr>
              <p:cNvPr id="45" name="Arco 44">
                <a:extLst>
                  <a:ext uri="{FF2B5EF4-FFF2-40B4-BE49-F238E27FC236}">
                    <a16:creationId xmlns:a16="http://schemas.microsoft.com/office/drawing/2014/main" id="{586AFFEB-2F32-46A1-B96E-F5BEF6BF19F5}"/>
                  </a:ext>
                </a:extLst>
              </p:cNvPr>
              <p:cNvSpPr/>
              <p:nvPr/>
            </p:nvSpPr>
            <p:spPr>
              <a:xfrm>
                <a:off x="6795259" y="2572484"/>
                <a:ext cx="1409104" cy="1409104"/>
              </a:xfrm>
              <a:prstGeom prst="arc">
                <a:avLst>
                  <a:gd name="adj1" fmla="val 1243725"/>
                  <a:gd name="adj2" fmla="val 4139590"/>
                </a:avLst>
              </a:prstGeom>
              <a:ln>
                <a:headEnd type="arrow"/>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it-IT"/>
              </a:p>
            </p:txBody>
          </p:sp>
          <p:sp>
            <p:nvSpPr>
              <p:cNvPr id="46" name="Arco 45">
                <a:extLst>
                  <a:ext uri="{FF2B5EF4-FFF2-40B4-BE49-F238E27FC236}">
                    <a16:creationId xmlns:a16="http://schemas.microsoft.com/office/drawing/2014/main" id="{004B3CE2-E7CD-4F60-9428-FA9B8D2141BF}"/>
                  </a:ext>
                </a:extLst>
              </p:cNvPr>
              <p:cNvSpPr/>
              <p:nvPr/>
            </p:nvSpPr>
            <p:spPr>
              <a:xfrm>
                <a:off x="6789719" y="2579414"/>
                <a:ext cx="1409104" cy="1409104"/>
              </a:xfrm>
              <a:prstGeom prst="arc">
                <a:avLst>
                  <a:gd name="adj1" fmla="val 8271965"/>
                  <a:gd name="adj2" fmla="val 11648902"/>
                </a:avLst>
              </a:prstGeom>
              <a:ln>
                <a:headEnd type="arrow"/>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it-IT"/>
              </a:p>
            </p:txBody>
          </p:sp>
          <p:grpSp>
            <p:nvGrpSpPr>
              <p:cNvPr id="47" name="Gruppo 46">
                <a:extLst>
                  <a:ext uri="{FF2B5EF4-FFF2-40B4-BE49-F238E27FC236}">
                    <a16:creationId xmlns:a16="http://schemas.microsoft.com/office/drawing/2014/main" id="{EE725919-5912-4A5C-904B-11C45750D29E}"/>
                  </a:ext>
                </a:extLst>
              </p:cNvPr>
              <p:cNvGrpSpPr/>
              <p:nvPr/>
            </p:nvGrpSpPr>
            <p:grpSpPr>
              <a:xfrm>
                <a:off x="6956607" y="2718809"/>
                <a:ext cx="1078635" cy="1078635"/>
                <a:chOff x="6956607" y="2718809"/>
                <a:chExt cx="1078635" cy="1078635"/>
              </a:xfrm>
            </p:grpSpPr>
            <p:grpSp>
              <p:nvGrpSpPr>
                <p:cNvPr id="48" name="Gruppo 47">
                  <a:extLst>
                    <a:ext uri="{FF2B5EF4-FFF2-40B4-BE49-F238E27FC236}">
                      <a16:creationId xmlns:a16="http://schemas.microsoft.com/office/drawing/2014/main" id="{24A32C22-85AF-4BCE-BD85-71B362495EFF}"/>
                    </a:ext>
                  </a:extLst>
                </p:cNvPr>
                <p:cNvGrpSpPr/>
                <p:nvPr/>
              </p:nvGrpSpPr>
              <p:grpSpPr>
                <a:xfrm>
                  <a:off x="6956607" y="2718809"/>
                  <a:ext cx="1078635" cy="1078635"/>
                  <a:chOff x="5845946" y="2729883"/>
                  <a:chExt cx="1078635" cy="1078635"/>
                </a:xfrm>
              </p:grpSpPr>
              <p:sp>
                <p:nvSpPr>
                  <p:cNvPr id="50" name="Ovale 49">
                    <a:extLst>
                      <a:ext uri="{FF2B5EF4-FFF2-40B4-BE49-F238E27FC236}">
                        <a16:creationId xmlns:a16="http://schemas.microsoft.com/office/drawing/2014/main" id="{9C786022-C356-45D0-AF68-9F2A6C4B0160}"/>
                      </a:ext>
                    </a:extLst>
                  </p:cNvPr>
                  <p:cNvSpPr/>
                  <p:nvPr/>
                </p:nvSpPr>
                <p:spPr>
                  <a:xfrm>
                    <a:off x="5845946" y="2729883"/>
                    <a:ext cx="1078635" cy="107863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it-IT"/>
                  </a:p>
                </p:txBody>
              </p:sp>
              <p:sp>
                <p:nvSpPr>
                  <p:cNvPr id="51" name="Ovale 50">
                    <a:extLst>
                      <a:ext uri="{FF2B5EF4-FFF2-40B4-BE49-F238E27FC236}">
                        <a16:creationId xmlns:a16="http://schemas.microsoft.com/office/drawing/2014/main" id="{AAC83467-B62D-42F7-98BE-4CF2130B9FBB}"/>
                      </a:ext>
                    </a:extLst>
                  </p:cNvPr>
                  <p:cNvSpPr/>
                  <p:nvPr/>
                </p:nvSpPr>
                <p:spPr>
                  <a:xfrm>
                    <a:off x="5894786" y="3151571"/>
                    <a:ext cx="235258" cy="235258"/>
                  </a:xfrm>
                  <a:prstGeom prst="ellipse">
                    <a:avLst/>
                  </a:prstGeom>
                  <a:solidFill>
                    <a:srgbClr val="FECB09"/>
                  </a:solidFill>
                  <a:ln>
                    <a:solidFill>
                      <a:schemeClr val="bg2">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52" name="Ovale 51">
                    <a:extLst>
                      <a:ext uri="{FF2B5EF4-FFF2-40B4-BE49-F238E27FC236}">
                        <a16:creationId xmlns:a16="http://schemas.microsoft.com/office/drawing/2014/main" id="{CF1251C2-7989-4DBA-858A-0BFCC6088703}"/>
                      </a:ext>
                    </a:extLst>
                  </p:cNvPr>
                  <p:cNvSpPr/>
                  <p:nvPr/>
                </p:nvSpPr>
                <p:spPr>
                  <a:xfrm>
                    <a:off x="6153563" y="2791021"/>
                    <a:ext cx="235258" cy="235258"/>
                  </a:xfrm>
                  <a:prstGeom prst="ellipse">
                    <a:avLst/>
                  </a:prstGeom>
                  <a:solidFill>
                    <a:srgbClr val="FDB509"/>
                  </a:solidFill>
                  <a:ln>
                    <a:solidFill>
                      <a:schemeClr val="bg2">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dirty="0"/>
                  </a:p>
                </p:txBody>
              </p:sp>
              <p:sp>
                <p:nvSpPr>
                  <p:cNvPr id="53" name="Ovale 52">
                    <a:extLst>
                      <a:ext uri="{FF2B5EF4-FFF2-40B4-BE49-F238E27FC236}">
                        <a16:creationId xmlns:a16="http://schemas.microsoft.com/office/drawing/2014/main" id="{E4008A0F-CF59-4FE0-A074-A72A4190B920}"/>
                      </a:ext>
                    </a:extLst>
                  </p:cNvPr>
                  <p:cNvSpPr/>
                  <p:nvPr/>
                </p:nvSpPr>
                <p:spPr>
                  <a:xfrm>
                    <a:off x="6569452" y="2926458"/>
                    <a:ext cx="235258" cy="235258"/>
                  </a:xfrm>
                  <a:prstGeom prst="ellipse">
                    <a:avLst/>
                  </a:prstGeom>
                  <a:solidFill>
                    <a:srgbClr val="FF9A0A"/>
                  </a:solidFill>
                  <a:ln>
                    <a:solidFill>
                      <a:schemeClr val="bg2">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dirty="0"/>
                  </a:p>
                </p:txBody>
              </p:sp>
              <p:sp>
                <p:nvSpPr>
                  <p:cNvPr id="54" name="Ovale 53">
                    <a:extLst>
                      <a:ext uri="{FF2B5EF4-FFF2-40B4-BE49-F238E27FC236}">
                        <a16:creationId xmlns:a16="http://schemas.microsoft.com/office/drawing/2014/main" id="{F9A344A0-FB21-4E19-8D57-CEE18B6BD616}"/>
                      </a:ext>
                    </a:extLst>
                  </p:cNvPr>
                  <p:cNvSpPr/>
                  <p:nvPr/>
                </p:nvSpPr>
                <p:spPr>
                  <a:xfrm>
                    <a:off x="6569452" y="3376685"/>
                    <a:ext cx="235258" cy="235258"/>
                  </a:xfrm>
                  <a:prstGeom prst="ellipse">
                    <a:avLst/>
                  </a:prstGeom>
                  <a:solidFill>
                    <a:srgbClr val="FF8109"/>
                  </a:solidFill>
                  <a:ln>
                    <a:solidFill>
                      <a:schemeClr val="bg2">
                        <a:lumMod val="2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dirty="0"/>
                  </a:p>
                </p:txBody>
              </p:sp>
              <p:sp>
                <p:nvSpPr>
                  <p:cNvPr id="55" name="Ovale 54">
                    <a:extLst>
                      <a:ext uri="{FF2B5EF4-FFF2-40B4-BE49-F238E27FC236}">
                        <a16:creationId xmlns:a16="http://schemas.microsoft.com/office/drawing/2014/main" id="{BEDE75C8-19D5-4348-B271-59910176F609}"/>
                      </a:ext>
                    </a:extLst>
                  </p:cNvPr>
                  <p:cNvSpPr/>
                  <p:nvPr/>
                </p:nvSpPr>
                <p:spPr>
                  <a:xfrm>
                    <a:off x="6153563" y="3519879"/>
                    <a:ext cx="235258" cy="235258"/>
                  </a:xfrm>
                  <a:prstGeom prst="ellipse">
                    <a:avLst/>
                  </a:prstGeom>
                  <a:solidFill>
                    <a:srgbClr val="FE6C0C"/>
                  </a:solidFill>
                  <a:ln>
                    <a:solidFill>
                      <a:schemeClr val="bg2">
                        <a:lumMod val="2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dirty="0"/>
                  </a:p>
                </p:txBody>
              </p:sp>
            </p:grpSp>
            <p:sp>
              <p:nvSpPr>
                <p:cNvPr id="49" name="Ovale 48">
                  <a:extLst>
                    <a:ext uri="{FF2B5EF4-FFF2-40B4-BE49-F238E27FC236}">
                      <a16:creationId xmlns:a16="http://schemas.microsoft.com/office/drawing/2014/main" id="{B86468DF-4B9B-4E60-ACD2-8E4C976C0E82}"/>
                    </a:ext>
                  </a:extLst>
                </p:cNvPr>
                <p:cNvSpPr/>
                <p:nvPr/>
              </p:nvSpPr>
              <p:spPr>
                <a:xfrm>
                  <a:off x="7473811" y="3250020"/>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grpSp>
        </p:grpSp>
        <p:sp>
          <p:nvSpPr>
            <p:cNvPr id="33" name="Figura a mano libera: forma 32">
              <a:extLst>
                <a:ext uri="{FF2B5EF4-FFF2-40B4-BE49-F238E27FC236}">
                  <a16:creationId xmlns:a16="http://schemas.microsoft.com/office/drawing/2014/main" id="{EF7FD433-8D89-4A25-B74A-411915F2FF79}"/>
                </a:ext>
              </a:extLst>
            </p:cNvPr>
            <p:cNvSpPr/>
            <p:nvPr/>
          </p:nvSpPr>
          <p:spPr>
            <a:xfrm rot="5400000">
              <a:off x="5510797" y="4716220"/>
              <a:ext cx="3256480" cy="371487"/>
            </a:xfrm>
            <a:custGeom>
              <a:avLst/>
              <a:gdLst>
                <a:gd name="connsiteX0" fmla="*/ 4482 w 4657165"/>
                <a:gd name="connsiteY0" fmla="*/ 0 h 376518"/>
                <a:gd name="connsiteX1" fmla="*/ 0 w 4657165"/>
                <a:gd name="connsiteY1" fmla="*/ 376518 h 376518"/>
                <a:gd name="connsiteX2" fmla="*/ 3760694 w 4657165"/>
                <a:gd name="connsiteY2" fmla="*/ 372036 h 376518"/>
                <a:gd name="connsiteX3" fmla="*/ 4105835 w 4657165"/>
                <a:gd name="connsiteY3" fmla="*/ 277906 h 376518"/>
                <a:gd name="connsiteX4" fmla="*/ 4388223 w 4657165"/>
                <a:gd name="connsiteY4" fmla="*/ 161365 h 376518"/>
                <a:gd name="connsiteX5" fmla="*/ 4549588 w 4657165"/>
                <a:gd name="connsiteY5" fmla="*/ 80683 h 376518"/>
                <a:gd name="connsiteX6" fmla="*/ 4657165 w 4657165"/>
                <a:gd name="connsiteY6" fmla="*/ 4483 h 376518"/>
                <a:gd name="connsiteX7" fmla="*/ 4482 w 4657165"/>
                <a:gd name="connsiteY7" fmla="*/ 0 h 376518"/>
                <a:gd name="connsiteX0" fmla="*/ 4482 w 4657165"/>
                <a:gd name="connsiteY0" fmla="*/ 0 h 376518"/>
                <a:gd name="connsiteX1" fmla="*/ 0 w 4657165"/>
                <a:gd name="connsiteY1" fmla="*/ 376518 h 376518"/>
                <a:gd name="connsiteX2" fmla="*/ 3826289 w 4657165"/>
                <a:gd name="connsiteY2" fmla="*/ 372036 h 376518"/>
                <a:gd name="connsiteX3" fmla="*/ 4105835 w 4657165"/>
                <a:gd name="connsiteY3" fmla="*/ 277906 h 376518"/>
                <a:gd name="connsiteX4" fmla="*/ 4388223 w 4657165"/>
                <a:gd name="connsiteY4" fmla="*/ 161365 h 376518"/>
                <a:gd name="connsiteX5" fmla="*/ 4549588 w 4657165"/>
                <a:gd name="connsiteY5" fmla="*/ 80683 h 376518"/>
                <a:gd name="connsiteX6" fmla="*/ 4657165 w 4657165"/>
                <a:gd name="connsiteY6" fmla="*/ 4483 h 376518"/>
                <a:gd name="connsiteX7" fmla="*/ 4482 w 4657165"/>
                <a:gd name="connsiteY7" fmla="*/ 0 h 376518"/>
                <a:gd name="connsiteX0" fmla="*/ 16218 w 4668901"/>
                <a:gd name="connsiteY0" fmla="*/ 0 h 372036"/>
                <a:gd name="connsiteX1" fmla="*/ 0 w 4668901"/>
                <a:gd name="connsiteY1" fmla="*/ 241681 h 372036"/>
                <a:gd name="connsiteX2" fmla="*/ 3838025 w 4668901"/>
                <a:gd name="connsiteY2" fmla="*/ 372036 h 372036"/>
                <a:gd name="connsiteX3" fmla="*/ 4117571 w 4668901"/>
                <a:gd name="connsiteY3" fmla="*/ 277906 h 372036"/>
                <a:gd name="connsiteX4" fmla="*/ 4399959 w 4668901"/>
                <a:gd name="connsiteY4" fmla="*/ 161365 h 372036"/>
                <a:gd name="connsiteX5" fmla="*/ 4561324 w 4668901"/>
                <a:gd name="connsiteY5" fmla="*/ 80683 h 372036"/>
                <a:gd name="connsiteX6" fmla="*/ 4668901 w 4668901"/>
                <a:gd name="connsiteY6" fmla="*/ 4483 h 372036"/>
                <a:gd name="connsiteX7" fmla="*/ 16218 w 4668901"/>
                <a:gd name="connsiteY7" fmla="*/ 0 h 372036"/>
                <a:gd name="connsiteX0" fmla="*/ 16216 w 4668899"/>
                <a:gd name="connsiteY0" fmla="*/ 0 h 372036"/>
                <a:gd name="connsiteX1" fmla="*/ 0 w 4668899"/>
                <a:gd name="connsiteY1" fmla="*/ 241681 h 372036"/>
                <a:gd name="connsiteX2" fmla="*/ 3838023 w 4668899"/>
                <a:gd name="connsiteY2" fmla="*/ 372036 h 372036"/>
                <a:gd name="connsiteX3" fmla="*/ 4117569 w 4668899"/>
                <a:gd name="connsiteY3" fmla="*/ 277906 h 372036"/>
                <a:gd name="connsiteX4" fmla="*/ 4399957 w 4668899"/>
                <a:gd name="connsiteY4" fmla="*/ 161365 h 372036"/>
                <a:gd name="connsiteX5" fmla="*/ 4561322 w 4668899"/>
                <a:gd name="connsiteY5" fmla="*/ 80683 h 372036"/>
                <a:gd name="connsiteX6" fmla="*/ 4668899 w 4668899"/>
                <a:gd name="connsiteY6" fmla="*/ 4483 h 372036"/>
                <a:gd name="connsiteX7" fmla="*/ 16216 w 4668899"/>
                <a:gd name="connsiteY7" fmla="*/ 0 h 372036"/>
                <a:gd name="connsiteX0" fmla="*/ 0 w 4683975"/>
                <a:gd name="connsiteY0" fmla="*/ 182550 h 367553"/>
                <a:gd name="connsiteX1" fmla="*/ 15076 w 4683975"/>
                <a:gd name="connsiteY1" fmla="*/ 237198 h 367553"/>
                <a:gd name="connsiteX2" fmla="*/ 3853099 w 4683975"/>
                <a:gd name="connsiteY2" fmla="*/ 367553 h 367553"/>
                <a:gd name="connsiteX3" fmla="*/ 4132645 w 4683975"/>
                <a:gd name="connsiteY3" fmla="*/ 273423 h 367553"/>
                <a:gd name="connsiteX4" fmla="*/ 4415033 w 4683975"/>
                <a:gd name="connsiteY4" fmla="*/ 156882 h 367553"/>
                <a:gd name="connsiteX5" fmla="*/ 4576398 w 4683975"/>
                <a:gd name="connsiteY5" fmla="*/ 76200 h 367553"/>
                <a:gd name="connsiteX6" fmla="*/ 4683975 w 4683975"/>
                <a:gd name="connsiteY6" fmla="*/ 0 h 367553"/>
                <a:gd name="connsiteX7" fmla="*/ 0 w 4683975"/>
                <a:gd name="connsiteY7" fmla="*/ 182550 h 367553"/>
                <a:gd name="connsiteX0" fmla="*/ 1771244 w 4668899"/>
                <a:gd name="connsiteY0" fmla="*/ 108528 h 367553"/>
                <a:gd name="connsiteX1" fmla="*/ 0 w 4668899"/>
                <a:gd name="connsiteY1" fmla="*/ 237198 h 367553"/>
                <a:gd name="connsiteX2" fmla="*/ 3838023 w 4668899"/>
                <a:gd name="connsiteY2" fmla="*/ 367553 h 367553"/>
                <a:gd name="connsiteX3" fmla="*/ 4117569 w 4668899"/>
                <a:gd name="connsiteY3" fmla="*/ 273423 h 367553"/>
                <a:gd name="connsiteX4" fmla="*/ 4399957 w 4668899"/>
                <a:gd name="connsiteY4" fmla="*/ 156882 h 367553"/>
                <a:gd name="connsiteX5" fmla="*/ 4561322 w 4668899"/>
                <a:gd name="connsiteY5" fmla="*/ 76200 h 367553"/>
                <a:gd name="connsiteX6" fmla="*/ 4668899 w 4668899"/>
                <a:gd name="connsiteY6" fmla="*/ 0 h 367553"/>
                <a:gd name="connsiteX7" fmla="*/ 1771244 w 4668899"/>
                <a:gd name="connsiteY7" fmla="*/ 108528 h 367553"/>
                <a:gd name="connsiteX0" fmla="*/ 0 w 2897655"/>
                <a:gd name="connsiteY0" fmla="*/ 108528 h 367553"/>
                <a:gd name="connsiteX1" fmla="*/ 15075 w 2897655"/>
                <a:gd name="connsiteY1" fmla="*/ 294772 h 367553"/>
                <a:gd name="connsiteX2" fmla="*/ 2066779 w 2897655"/>
                <a:gd name="connsiteY2" fmla="*/ 367553 h 367553"/>
                <a:gd name="connsiteX3" fmla="*/ 2346325 w 2897655"/>
                <a:gd name="connsiteY3" fmla="*/ 273423 h 367553"/>
                <a:gd name="connsiteX4" fmla="*/ 2628713 w 2897655"/>
                <a:gd name="connsiteY4" fmla="*/ 156882 h 367553"/>
                <a:gd name="connsiteX5" fmla="*/ 2790078 w 2897655"/>
                <a:gd name="connsiteY5" fmla="*/ 76200 h 367553"/>
                <a:gd name="connsiteX6" fmla="*/ 2897655 w 2897655"/>
                <a:gd name="connsiteY6" fmla="*/ 0 h 367553"/>
                <a:gd name="connsiteX7" fmla="*/ 0 w 2897655"/>
                <a:gd name="connsiteY7" fmla="*/ 108528 h 36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55" h="367553">
                  <a:moveTo>
                    <a:pt x="0" y="108528"/>
                  </a:moveTo>
                  <a:lnTo>
                    <a:pt x="15075" y="294772"/>
                  </a:lnTo>
                  <a:lnTo>
                    <a:pt x="2066779" y="367553"/>
                  </a:lnTo>
                  <a:lnTo>
                    <a:pt x="2346325" y="273423"/>
                  </a:lnTo>
                  <a:lnTo>
                    <a:pt x="2628713" y="156882"/>
                  </a:lnTo>
                  <a:lnTo>
                    <a:pt x="2790078" y="76200"/>
                  </a:lnTo>
                  <a:lnTo>
                    <a:pt x="2897655" y="0"/>
                  </a:lnTo>
                  <a:lnTo>
                    <a:pt x="0" y="108528"/>
                  </a:lnTo>
                  <a:close/>
                </a:path>
              </a:pathLst>
            </a:custGeom>
            <a:gradFill>
              <a:gsLst>
                <a:gs pos="0">
                  <a:schemeClr val="accent2">
                    <a:lumMod val="60000"/>
                    <a:lumOff val="40000"/>
                    <a:alpha val="69000"/>
                  </a:schemeClr>
                </a:gs>
                <a:gs pos="50000">
                  <a:schemeClr val="accent2">
                    <a:lumMod val="105000"/>
                    <a:satMod val="103000"/>
                    <a:tint val="73000"/>
                    <a:alpha val="74000"/>
                  </a:schemeClr>
                </a:gs>
                <a:gs pos="100000">
                  <a:schemeClr val="accent2">
                    <a:lumMod val="105000"/>
                    <a:satMod val="109000"/>
                    <a:tint val="81000"/>
                    <a:alpha val="27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p>
          </p:txBody>
        </p:sp>
        <p:sp>
          <p:nvSpPr>
            <p:cNvPr id="35" name="Figura a mano libera: forma 34">
              <a:extLst>
                <a:ext uri="{FF2B5EF4-FFF2-40B4-BE49-F238E27FC236}">
                  <a16:creationId xmlns:a16="http://schemas.microsoft.com/office/drawing/2014/main" id="{9B47706E-D50F-4ADF-A931-8A2A4613A0BB}"/>
                </a:ext>
              </a:extLst>
            </p:cNvPr>
            <p:cNvSpPr/>
            <p:nvPr/>
          </p:nvSpPr>
          <p:spPr>
            <a:xfrm rot="5400000">
              <a:off x="9658558" y="2882891"/>
              <a:ext cx="927847" cy="6332444"/>
            </a:xfrm>
            <a:custGeom>
              <a:avLst/>
              <a:gdLst>
                <a:gd name="connsiteX0" fmla="*/ 389964 w 927847"/>
                <a:gd name="connsiteY0" fmla="*/ 129988 h 2846294"/>
                <a:gd name="connsiteX1" fmla="*/ 0 w 927847"/>
                <a:gd name="connsiteY1" fmla="*/ 2846294 h 2846294"/>
                <a:gd name="connsiteX2" fmla="*/ 398929 w 927847"/>
                <a:gd name="connsiteY2" fmla="*/ 2734236 h 2846294"/>
                <a:gd name="connsiteX3" fmla="*/ 685800 w 927847"/>
                <a:gd name="connsiteY3" fmla="*/ 2608730 h 2846294"/>
                <a:gd name="connsiteX4" fmla="*/ 851647 w 927847"/>
                <a:gd name="connsiteY4" fmla="*/ 2523565 h 2846294"/>
                <a:gd name="connsiteX5" fmla="*/ 927847 w 927847"/>
                <a:gd name="connsiteY5" fmla="*/ 2442883 h 2846294"/>
                <a:gd name="connsiteX6" fmla="*/ 493058 w 927847"/>
                <a:gd name="connsiteY6" fmla="*/ 121024 h 2846294"/>
                <a:gd name="connsiteX7" fmla="*/ 475129 w 927847"/>
                <a:gd name="connsiteY7" fmla="*/ 13447 h 2846294"/>
                <a:gd name="connsiteX8" fmla="*/ 416858 w 927847"/>
                <a:gd name="connsiteY8" fmla="*/ 0 h 2846294"/>
                <a:gd name="connsiteX9" fmla="*/ 389964 w 927847"/>
                <a:gd name="connsiteY9" fmla="*/ 129988 h 2846294"/>
                <a:gd name="connsiteX0" fmla="*/ 389964 w 927847"/>
                <a:gd name="connsiteY0" fmla="*/ 3580715 h 6297021"/>
                <a:gd name="connsiteX1" fmla="*/ 0 w 927847"/>
                <a:gd name="connsiteY1" fmla="*/ 6297021 h 6297021"/>
                <a:gd name="connsiteX2" fmla="*/ 398929 w 927847"/>
                <a:gd name="connsiteY2" fmla="*/ 6184963 h 6297021"/>
                <a:gd name="connsiteX3" fmla="*/ 685800 w 927847"/>
                <a:gd name="connsiteY3" fmla="*/ 6059457 h 6297021"/>
                <a:gd name="connsiteX4" fmla="*/ 851647 w 927847"/>
                <a:gd name="connsiteY4" fmla="*/ 5974292 h 6297021"/>
                <a:gd name="connsiteX5" fmla="*/ 927847 w 927847"/>
                <a:gd name="connsiteY5" fmla="*/ 5893610 h 6297021"/>
                <a:gd name="connsiteX6" fmla="*/ 493058 w 927847"/>
                <a:gd name="connsiteY6" fmla="*/ 3571751 h 6297021"/>
                <a:gd name="connsiteX7" fmla="*/ 448755 w 927847"/>
                <a:gd name="connsiteY7" fmla="*/ 0 h 6297021"/>
                <a:gd name="connsiteX8" fmla="*/ 416858 w 927847"/>
                <a:gd name="connsiteY8" fmla="*/ 3450727 h 6297021"/>
                <a:gd name="connsiteX9" fmla="*/ 389964 w 927847"/>
                <a:gd name="connsiteY9" fmla="*/ 3580715 h 6297021"/>
                <a:gd name="connsiteX0" fmla="*/ 389964 w 927847"/>
                <a:gd name="connsiteY0" fmla="*/ 3589761 h 6306067"/>
                <a:gd name="connsiteX1" fmla="*/ 0 w 927847"/>
                <a:gd name="connsiteY1" fmla="*/ 6306067 h 6306067"/>
                <a:gd name="connsiteX2" fmla="*/ 398929 w 927847"/>
                <a:gd name="connsiteY2" fmla="*/ 6194009 h 6306067"/>
                <a:gd name="connsiteX3" fmla="*/ 685800 w 927847"/>
                <a:gd name="connsiteY3" fmla="*/ 6068503 h 6306067"/>
                <a:gd name="connsiteX4" fmla="*/ 851647 w 927847"/>
                <a:gd name="connsiteY4" fmla="*/ 5983338 h 6306067"/>
                <a:gd name="connsiteX5" fmla="*/ 927847 w 927847"/>
                <a:gd name="connsiteY5" fmla="*/ 5902656 h 6306067"/>
                <a:gd name="connsiteX6" fmla="*/ 493058 w 927847"/>
                <a:gd name="connsiteY6" fmla="*/ 3580797 h 6306067"/>
                <a:gd name="connsiteX7" fmla="*/ 448755 w 927847"/>
                <a:gd name="connsiteY7" fmla="*/ 9046 h 6306067"/>
                <a:gd name="connsiteX8" fmla="*/ 430046 w 927847"/>
                <a:gd name="connsiteY8" fmla="*/ 0 h 6306067"/>
                <a:gd name="connsiteX9" fmla="*/ 389964 w 927847"/>
                <a:gd name="connsiteY9" fmla="*/ 3589761 h 6306067"/>
                <a:gd name="connsiteX0" fmla="*/ 389964 w 927847"/>
                <a:gd name="connsiteY0" fmla="*/ 3616138 h 6332444"/>
                <a:gd name="connsiteX1" fmla="*/ 0 w 927847"/>
                <a:gd name="connsiteY1" fmla="*/ 6332444 h 6332444"/>
                <a:gd name="connsiteX2" fmla="*/ 398929 w 927847"/>
                <a:gd name="connsiteY2" fmla="*/ 6220386 h 6332444"/>
                <a:gd name="connsiteX3" fmla="*/ 685800 w 927847"/>
                <a:gd name="connsiteY3" fmla="*/ 6094880 h 6332444"/>
                <a:gd name="connsiteX4" fmla="*/ 851647 w 927847"/>
                <a:gd name="connsiteY4" fmla="*/ 6009715 h 6332444"/>
                <a:gd name="connsiteX5" fmla="*/ 927847 w 927847"/>
                <a:gd name="connsiteY5" fmla="*/ 5929033 h 6332444"/>
                <a:gd name="connsiteX6" fmla="*/ 493058 w 927847"/>
                <a:gd name="connsiteY6" fmla="*/ 3607174 h 6332444"/>
                <a:gd name="connsiteX7" fmla="*/ 448755 w 927847"/>
                <a:gd name="connsiteY7" fmla="*/ 35423 h 6332444"/>
                <a:gd name="connsiteX8" fmla="*/ 430046 w 927847"/>
                <a:gd name="connsiteY8" fmla="*/ 0 h 6332444"/>
                <a:gd name="connsiteX9" fmla="*/ 389964 w 927847"/>
                <a:gd name="connsiteY9" fmla="*/ 3616138 h 6332444"/>
                <a:gd name="connsiteX0" fmla="*/ 430046 w 927847"/>
                <a:gd name="connsiteY0" fmla="*/ 0 h 6332444"/>
                <a:gd name="connsiteX1" fmla="*/ 0 w 927847"/>
                <a:gd name="connsiteY1" fmla="*/ 6332444 h 6332444"/>
                <a:gd name="connsiteX2" fmla="*/ 398929 w 927847"/>
                <a:gd name="connsiteY2" fmla="*/ 6220386 h 6332444"/>
                <a:gd name="connsiteX3" fmla="*/ 685800 w 927847"/>
                <a:gd name="connsiteY3" fmla="*/ 6094880 h 6332444"/>
                <a:gd name="connsiteX4" fmla="*/ 851647 w 927847"/>
                <a:gd name="connsiteY4" fmla="*/ 6009715 h 6332444"/>
                <a:gd name="connsiteX5" fmla="*/ 927847 w 927847"/>
                <a:gd name="connsiteY5" fmla="*/ 5929033 h 6332444"/>
                <a:gd name="connsiteX6" fmla="*/ 493058 w 927847"/>
                <a:gd name="connsiteY6" fmla="*/ 3607174 h 6332444"/>
                <a:gd name="connsiteX7" fmla="*/ 448755 w 927847"/>
                <a:gd name="connsiteY7" fmla="*/ 35423 h 6332444"/>
                <a:gd name="connsiteX8" fmla="*/ 430046 w 927847"/>
                <a:gd name="connsiteY8" fmla="*/ 0 h 6332444"/>
                <a:gd name="connsiteX0" fmla="*/ 430046 w 927847"/>
                <a:gd name="connsiteY0" fmla="*/ 0 h 6332444"/>
                <a:gd name="connsiteX1" fmla="*/ 0 w 927847"/>
                <a:gd name="connsiteY1" fmla="*/ 6332444 h 6332444"/>
                <a:gd name="connsiteX2" fmla="*/ 398929 w 927847"/>
                <a:gd name="connsiteY2" fmla="*/ 6220386 h 6332444"/>
                <a:gd name="connsiteX3" fmla="*/ 685800 w 927847"/>
                <a:gd name="connsiteY3" fmla="*/ 6094880 h 6332444"/>
                <a:gd name="connsiteX4" fmla="*/ 851647 w 927847"/>
                <a:gd name="connsiteY4" fmla="*/ 6009715 h 6332444"/>
                <a:gd name="connsiteX5" fmla="*/ 927847 w 927847"/>
                <a:gd name="connsiteY5" fmla="*/ 5929033 h 6332444"/>
                <a:gd name="connsiteX6" fmla="*/ 448755 w 927847"/>
                <a:gd name="connsiteY6" fmla="*/ 35423 h 6332444"/>
                <a:gd name="connsiteX7" fmla="*/ 430046 w 927847"/>
                <a:gd name="connsiteY7" fmla="*/ 0 h 6332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7847" h="6332444">
                  <a:moveTo>
                    <a:pt x="430046" y="0"/>
                  </a:moveTo>
                  <a:lnTo>
                    <a:pt x="0" y="6332444"/>
                  </a:lnTo>
                  <a:lnTo>
                    <a:pt x="398929" y="6220386"/>
                  </a:lnTo>
                  <a:lnTo>
                    <a:pt x="685800" y="6094880"/>
                  </a:lnTo>
                  <a:lnTo>
                    <a:pt x="851647" y="6009715"/>
                  </a:lnTo>
                  <a:lnTo>
                    <a:pt x="927847" y="5929033"/>
                  </a:lnTo>
                  <a:lnTo>
                    <a:pt x="448755" y="35423"/>
                  </a:lnTo>
                  <a:lnTo>
                    <a:pt x="430046" y="0"/>
                  </a:lnTo>
                  <a:close/>
                </a:path>
              </a:pathLst>
            </a:custGeom>
            <a:gradFill>
              <a:gsLst>
                <a:gs pos="0">
                  <a:schemeClr val="accent2">
                    <a:satMod val="105000"/>
                    <a:tint val="67000"/>
                    <a:lumMod val="52000"/>
                    <a:lumOff val="48000"/>
                    <a:alpha val="50000"/>
                  </a:schemeClr>
                </a:gs>
                <a:gs pos="50000">
                  <a:schemeClr val="accent2">
                    <a:lumMod val="105000"/>
                    <a:satMod val="103000"/>
                    <a:tint val="73000"/>
                    <a:alpha val="64000"/>
                  </a:schemeClr>
                </a:gs>
                <a:gs pos="100000">
                  <a:schemeClr val="accent2">
                    <a:lumMod val="105000"/>
                    <a:satMod val="109000"/>
                    <a:tint val="81000"/>
                    <a:alpha val="58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p>
          </p:txBody>
        </p:sp>
        <p:sp>
          <p:nvSpPr>
            <p:cNvPr id="36" name="Figura a mano libera: forma 35">
              <a:extLst>
                <a:ext uri="{FF2B5EF4-FFF2-40B4-BE49-F238E27FC236}">
                  <a16:creationId xmlns:a16="http://schemas.microsoft.com/office/drawing/2014/main" id="{CB8B3A81-B518-4D51-8E4C-5B9684593B21}"/>
                </a:ext>
              </a:extLst>
            </p:cNvPr>
            <p:cNvSpPr/>
            <p:nvPr/>
          </p:nvSpPr>
          <p:spPr>
            <a:xfrm rot="5217776">
              <a:off x="6947920" y="5485173"/>
              <a:ext cx="503795" cy="1105180"/>
            </a:xfrm>
            <a:custGeom>
              <a:avLst/>
              <a:gdLst>
                <a:gd name="connsiteX0" fmla="*/ 3227010 w 3227010"/>
                <a:gd name="connsiteY0" fmla="*/ 0 h 6643251"/>
                <a:gd name="connsiteX1" fmla="*/ 3115734 w 3227010"/>
                <a:gd name="connsiteY1" fmla="*/ 454781 h 6643251"/>
                <a:gd name="connsiteX2" fmla="*/ 2989943 w 3227010"/>
                <a:gd name="connsiteY2" fmla="*/ 1016000 h 6643251"/>
                <a:gd name="connsiteX3" fmla="*/ 2772229 w 3227010"/>
                <a:gd name="connsiteY3" fmla="*/ 1833638 h 6643251"/>
                <a:gd name="connsiteX4" fmla="*/ 2510972 w 3227010"/>
                <a:gd name="connsiteY4" fmla="*/ 2859314 h 6643251"/>
                <a:gd name="connsiteX5" fmla="*/ 2138438 w 3227010"/>
                <a:gd name="connsiteY5" fmla="*/ 3996266 h 6643251"/>
                <a:gd name="connsiteX6" fmla="*/ 1814286 w 3227010"/>
                <a:gd name="connsiteY6" fmla="*/ 4818742 h 6643251"/>
                <a:gd name="connsiteX7" fmla="*/ 1403048 w 3227010"/>
                <a:gd name="connsiteY7" fmla="*/ 5641219 h 6643251"/>
                <a:gd name="connsiteX8" fmla="*/ 1035353 w 3227010"/>
                <a:gd name="connsiteY8" fmla="*/ 6183085 h 6643251"/>
                <a:gd name="connsiteX9" fmla="*/ 764419 w 3227010"/>
                <a:gd name="connsiteY9" fmla="*/ 6424990 h 6643251"/>
                <a:gd name="connsiteX10" fmla="*/ 624114 w 3227010"/>
                <a:gd name="connsiteY10" fmla="*/ 6531428 h 6643251"/>
                <a:gd name="connsiteX11" fmla="*/ 488648 w 3227010"/>
                <a:gd name="connsiteY11" fmla="*/ 6584647 h 6643251"/>
                <a:gd name="connsiteX12" fmla="*/ 261257 w 3227010"/>
                <a:gd name="connsiteY12" fmla="*/ 6642704 h 6643251"/>
                <a:gd name="connsiteX13" fmla="*/ 0 w 3227010"/>
                <a:gd name="connsiteY13" fmla="*/ 6608838 h 6643251"/>
                <a:gd name="connsiteX0" fmla="*/ 3106057 w 3106057"/>
                <a:gd name="connsiteY0" fmla="*/ 0 h 6643395"/>
                <a:gd name="connsiteX1" fmla="*/ 2994781 w 3106057"/>
                <a:gd name="connsiteY1" fmla="*/ 454781 h 6643395"/>
                <a:gd name="connsiteX2" fmla="*/ 2868990 w 3106057"/>
                <a:gd name="connsiteY2" fmla="*/ 1016000 h 6643395"/>
                <a:gd name="connsiteX3" fmla="*/ 2651276 w 3106057"/>
                <a:gd name="connsiteY3" fmla="*/ 1833638 h 6643395"/>
                <a:gd name="connsiteX4" fmla="*/ 2390019 w 3106057"/>
                <a:gd name="connsiteY4" fmla="*/ 2859314 h 6643395"/>
                <a:gd name="connsiteX5" fmla="*/ 2017485 w 3106057"/>
                <a:gd name="connsiteY5" fmla="*/ 3996266 h 6643395"/>
                <a:gd name="connsiteX6" fmla="*/ 1693333 w 3106057"/>
                <a:gd name="connsiteY6" fmla="*/ 4818742 h 6643395"/>
                <a:gd name="connsiteX7" fmla="*/ 1282095 w 3106057"/>
                <a:gd name="connsiteY7" fmla="*/ 5641219 h 6643395"/>
                <a:gd name="connsiteX8" fmla="*/ 914400 w 3106057"/>
                <a:gd name="connsiteY8" fmla="*/ 6183085 h 6643395"/>
                <a:gd name="connsiteX9" fmla="*/ 643466 w 3106057"/>
                <a:gd name="connsiteY9" fmla="*/ 6424990 h 6643395"/>
                <a:gd name="connsiteX10" fmla="*/ 503161 w 3106057"/>
                <a:gd name="connsiteY10" fmla="*/ 6531428 h 6643395"/>
                <a:gd name="connsiteX11" fmla="*/ 367695 w 3106057"/>
                <a:gd name="connsiteY11" fmla="*/ 6584647 h 6643395"/>
                <a:gd name="connsiteX12" fmla="*/ 140304 w 3106057"/>
                <a:gd name="connsiteY12" fmla="*/ 6642704 h 6643395"/>
                <a:gd name="connsiteX13" fmla="*/ 0 w 3106057"/>
                <a:gd name="connsiteY13" fmla="*/ 6613676 h 6643395"/>
                <a:gd name="connsiteX0" fmla="*/ 3106057 w 3106057"/>
                <a:gd name="connsiteY0" fmla="*/ 0 h 6643395"/>
                <a:gd name="connsiteX1" fmla="*/ 2994781 w 3106057"/>
                <a:gd name="connsiteY1" fmla="*/ 454781 h 6643395"/>
                <a:gd name="connsiteX2" fmla="*/ 2868990 w 3106057"/>
                <a:gd name="connsiteY2" fmla="*/ 1016000 h 6643395"/>
                <a:gd name="connsiteX3" fmla="*/ 2651276 w 3106057"/>
                <a:gd name="connsiteY3" fmla="*/ 1833638 h 6643395"/>
                <a:gd name="connsiteX4" fmla="*/ 2390019 w 3106057"/>
                <a:gd name="connsiteY4" fmla="*/ 2859314 h 6643395"/>
                <a:gd name="connsiteX5" fmla="*/ 2017485 w 3106057"/>
                <a:gd name="connsiteY5" fmla="*/ 3996266 h 6643395"/>
                <a:gd name="connsiteX6" fmla="*/ 1693333 w 3106057"/>
                <a:gd name="connsiteY6" fmla="*/ 4818742 h 6643395"/>
                <a:gd name="connsiteX7" fmla="*/ 1282095 w 3106057"/>
                <a:gd name="connsiteY7" fmla="*/ 5641219 h 6643395"/>
                <a:gd name="connsiteX8" fmla="*/ 914400 w 3106057"/>
                <a:gd name="connsiteY8" fmla="*/ 6183085 h 6643395"/>
                <a:gd name="connsiteX9" fmla="*/ 643466 w 3106057"/>
                <a:gd name="connsiteY9" fmla="*/ 6424990 h 6643395"/>
                <a:gd name="connsiteX10" fmla="*/ 517676 w 3106057"/>
                <a:gd name="connsiteY10" fmla="*/ 6521752 h 6643395"/>
                <a:gd name="connsiteX11" fmla="*/ 367695 w 3106057"/>
                <a:gd name="connsiteY11" fmla="*/ 6584647 h 6643395"/>
                <a:gd name="connsiteX12" fmla="*/ 140304 w 3106057"/>
                <a:gd name="connsiteY12" fmla="*/ 6642704 h 6643395"/>
                <a:gd name="connsiteX13" fmla="*/ 0 w 3106057"/>
                <a:gd name="connsiteY13" fmla="*/ 6613676 h 6643395"/>
                <a:gd name="connsiteX0" fmla="*/ 3106057 w 3106057"/>
                <a:gd name="connsiteY0" fmla="*/ 0 h 6643395"/>
                <a:gd name="connsiteX1" fmla="*/ 2994781 w 3106057"/>
                <a:gd name="connsiteY1" fmla="*/ 454781 h 6643395"/>
                <a:gd name="connsiteX2" fmla="*/ 2854476 w 3106057"/>
                <a:gd name="connsiteY2" fmla="*/ 1016000 h 6643395"/>
                <a:gd name="connsiteX3" fmla="*/ 2651276 w 3106057"/>
                <a:gd name="connsiteY3" fmla="*/ 1833638 h 6643395"/>
                <a:gd name="connsiteX4" fmla="*/ 2390019 w 3106057"/>
                <a:gd name="connsiteY4" fmla="*/ 2859314 h 6643395"/>
                <a:gd name="connsiteX5" fmla="*/ 2017485 w 3106057"/>
                <a:gd name="connsiteY5" fmla="*/ 3996266 h 6643395"/>
                <a:gd name="connsiteX6" fmla="*/ 1693333 w 3106057"/>
                <a:gd name="connsiteY6" fmla="*/ 4818742 h 6643395"/>
                <a:gd name="connsiteX7" fmla="*/ 1282095 w 3106057"/>
                <a:gd name="connsiteY7" fmla="*/ 5641219 h 6643395"/>
                <a:gd name="connsiteX8" fmla="*/ 914400 w 3106057"/>
                <a:gd name="connsiteY8" fmla="*/ 6183085 h 6643395"/>
                <a:gd name="connsiteX9" fmla="*/ 643466 w 3106057"/>
                <a:gd name="connsiteY9" fmla="*/ 6424990 h 6643395"/>
                <a:gd name="connsiteX10" fmla="*/ 517676 w 3106057"/>
                <a:gd name="connsiteY10" fmla="*/ 6521752 h 6643395"/>
                <a:gd name="connsiteX11" fmla="*/ 367695 w 3106057"/>
                <a:gd name="connsiteY11" fmla="*/ 6584647 h 6643395"/>
                <a:gd name="connsiteX12" fmla="*/ 140304 w 3106057"/>
                <a:gd name="connsiteY12" fmla="*/ 6642704 h 6643395"/>
                <a:gd name="connsiteX13" fmla="*/ 0 w 3106057"/>
                <a:gd name="connsiteY13" fmla="*/ 6613676 h 6643395"/>
                <a:gd name="connsiteX0" fmla="*/ 3106057 w 3106057"/>
                <a:gd name="connsiteY0" fmla="*/ 0 h 6643395"/>
                <a:gd name="connsiteX1" fmla="*/ 2994781 w 3106057"/>
                <a:gd name="connsiteY1" fmla="*/ 454781 h 6643395"/>
                <a:gd name="connsiteX2" fmla="*/ 2854476 w 3106057"/>
                <a:gd name="connsiteY2" fmla="*/ 1016000 h 6643395"/>
                <a:gd name="connsiteX3" fmla="*/ 2660952 w 3106057"/>
                <a:gd name="connsiteY3" fmla="*/ 1857828 h 6643395"/>
                <a:gd name="connsiteX4" fmla="*/ 2390019 w 3106057"/>
                <a:gd name="connsiteY4" fmla="*/ 2859314 h 6643395"/>
                <a:gd name="connsiteX5" fmla="*/ 2017485 w 3106057"/>
                <a:gd name="connsiteY5" fmla="*/ 3996266 h 6643395"/>
                <a:gd name="connsiteX6" fmla="*/ 1693333 w 3106057"/>
                <a:gd name="connsiteY6" fmla="*/ 4818742 h 6643395"/>
                <a:gd name="connsiteX7" fmla="*/ 1282095 w 3106057"/>
                <a:gd name="connsiteY7" fmla="*/ 5641219 h 6643395"/>
                <a:gd name="connsiteX8" fmla="*/ 914400 w 3106057"/>
                <a:gd name="connsiteY8" fmla="*/ 6183085 h 6643395"/>
                <a:gd name="connsiteX9" fmla="*/ 643466 w 3106057"/>
                <a:gd name="connsiteY9" fmla="*/ 6424990 h 6643395"/>
                <a:gd name="connsiteX10" fmla="*/ 517676 w 3106057"/>
                <a:gd name="connsiteY10" fmla="*/ 6521752 h 6643395"/>
                <a:gd name="connsiteX11" fmla="*/ 367695 w 3106057"/>
                <a:gd name="connsiteY11" fmla="*/ 6584647 h 6643395"/>
                <a:gd name="connsiteX12" fmla="*/ 140304 w 3106057"/>
                <a:gd name="connsiteY12" fmla="*/ 6642704 h 6643395"/>
                <a:gd name="connsiteX13" fmla="*/ 0 w 3106057"/>
                <a:gd name="connsiteY13" fmla="*/ 6613676 h 6643395"/>
                <a:gd name="connsiteX0" fmla="*/ 3106057 w 3106057"/>
                <a:gd name="connsiteY0" fmla="*/ 0 h 6643395"/>
                <a:gd name="connsiteX1" fmla="*/ 2994781 w 3106057"/>
                <a:gd name="connsiteY1" fmla="*/ 454781 h 6643395"/>
                <a:gd name="connsiteX2" fmla="*/ 2854476 w 3106057"/>
                <a:gd name="connsiteY2" fmla="*/ 1016000 h 6643395"/>
                <a:gd name="connsiteX3" fmla="*/ 2660952 w 3106057"/>
                <a:gd name="connsiteY3" fmla="*/ 1857828 h 6643395"/>
                <a:gd name="connsiteX4" fmla="*/ 2390019 w 3106057"/>
                <a:gd name="connsiteY4" fmla="*/ 2859314 h 6643395"/>
                <a:gd name="connsiteX5" fmla="*/ 2017485 w 3106057"/>
                <a:gd name="connsiteY5" fmla="*/ 3996266 h 6643395"/>
                <a:gd name="connsiteX6" fmla="*/ 1693333 w 3106057"/>
                <a:gd name="connsiteY6" fmla="*/ 4818742 h 6643395"/>
                <a:gd name="connsiteX7" fmla="*/ 1282095 w 3106057"/>
                <a:gd name="connsiteY7" fmla="*/ 5641219 h 6643395"/>
                <a:gd name="connsiteX8" fmla="*/ 914400 w 3106057"/>
                <a:gd name="connsiteY8" fmla="*/ 6183085 h 6643395"/>
                <a:gd name="connsiteX9" fmla="*/ 687009 w 3106057"/>
                <a:gd name="connsiteY9" fmla="*/ 6410476 h 6643395"/>
                <a:gd name="connsiteX10" fmla="*/ 517676 w 3106057"/>
                <a:gd name="connsiteY10" fmla="*/ 6521752 h 6643395"/>
                <a:gd name="connsiteX11" fmla="*/ 367695 w 3106057"/>
                <a:gd name="connsiteY11" fmla="*/ 6584647 h 6643395"/>
                <a:gd name="connsiteX12" fmla="*/ 140304 w 3106057"/>
                <a:gd name="connsiteY12" fmla="*/ 6642704 h 6643395"/>
                <a:gd name="connsiteX13" fmla="*/ 0 w 3106057"/>
                <a:gd name="connsiteY13" fmla="*/ 6613676 h 6643395"/>
                <a:gd name="connsiteX0" fmla="*/ 3059030 w 3059030"/>
                <a:gd name="connsiteY0" fmla="*/ 0 h 6710629"/>
                <a:gd name="connsiteX1" fmla="*/ 2947754 w 3059030"/>
                <a:gd name="connsiteY1" fmla="*/ 454781 h 6710629"/>
                <a:gd name="connsiteX2" fmla="*/ 2807449 w 3059030"/>
                <a:gd name="connsiteY2" fmla="*/ 1016000 h 6710629"/>
                <a:gd name="connsiteX3" fmla="*/ 2613925 w 3059030"/>
                <a:gd name="connsiteY3" fmla="*/ 1857828 h 6710629"/>
                <a:gd name="connsiteX4" fmla="*/ 2342992 w 3059030"/>
                <a:gd name="connsiteY4" fmla="*/ 2859314 h 6710629"/>
                <a:gd name="connsiteX5" fmla="*/ 1970458 w 3059030"/>
                <a:gd name="connsiteY5" fmla="*/ 3996266 h 6710629"/>
                <a:gd name="connsiteX6" fmla="*/ 1646306 w 3059030"/>
                <a:gd name="connsiteY6" fmla="*/ 4818742 h 6710629"/>
                <a:gd name="connsiteX7" fmla="*/ 1235068 w 3059030"/>
                <a:gd name="connsiteY7" fmla="*/ 5641219 h 6710629"/>
                <a:gd name="connsiteX8" fmla="*/ 867373 w 3059030"/>
                <a:gd name="connsiteY8" fmla="*/ 6183085 h 6710629"/>
                <a:gd name="connsiteX9" fmla="*/ 639982 w 3059030"/>
                <a:gd name="connsiteY9" fmla="*/ 6410476 h 6710629"/>
                <a:gd name="connsiteX10" fmla="*/ 470649 w 3059030"/>
                <a:gd name="connsiteY10" fmla="*/ 6521752 h 6710629"/>
                <a:gd name="connsiteX11" fmla="*/ 320668 w 3059030"/>
                <a:gd name="connsiteY11" fmla="*/ 6584647 h 6710629"/>
                <a:gd name="connsiteX12" fmla="*/ 93277 w 3059030"/>
                <a:gd name="connsiteY12" fmla="*/ 6642704 h 6710629"/>
                <a:gd name="connsiteX13" fmla="*/ 0 w 3059030"/>
                <a:gd name="connsiteY13" fmla="*/ 6707730 h 67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59030" h="6710629">
                  <a:moveTo>
                    <a:pt x="3059030" y="0"/>
                  </a:moveTo>
                  <a:cubicBezTo>
                    <a:pt x="3023147" y="142724"/>
                    <a:pt x="2989684" y="285448"/>
                    <a:pt x="2947754" y="454781"/>
                  </a:cubicBezTo>
                  <a:cubicBezTo>
                    <a:pt x="2905824" y="624114"/>
                    <a:pt x="2863087" y="782159"/>
                    <a:pt x="2807449" y="1016000"/>
                  </a:cubicBezTo>
                  <a:cubicBezTo>
                    <a:pt x="2751811" y="1249841"/>
                    <a:pt x="2691335" y="1550609"/>
                    <a:pt x="2613925" y="1857828"/>
                  </a:cubicBezTo>
                  <a:cubicBezTo>
                    <a:pt x="2536516" y="2165047"/>
                    <a:pt x="2450236" y="2502908"/>
                    <a:pt x="2342992" y="2859314"/>
                  </a:cubicBezTo>
                  <a:cubicBezTo>
                    <a:pt x="2235748" y="3215720"/>
                    <a:pt x="2086572" y="3669695"/>
                    <a:pt x="1970458" y="3996266"/>
                  </a:cubicBezTo>
                  <a:cubicBezTo>
                    <a:pt x="1854344" y="4322837"/>
                    <a:pt x="1768871" y="4544583"/>
                    <a:pt x="1646306" y="4818742"/>
                  </a:cubicBezTo>
                  <a:cubicBezTo>
                    <a:pt x="1523741" y="5092901"/>
                    <a:pt x="1364890" y="5413829"/>
                    <a:pt x="1235068" y="5641219"/>
                  </a:cubicBezTo>
                  <a:cubicBezTo>
                    <a:pt x="1105246" y="5868610"/>
                    <a:pt x="966554" y="6054876"/>
                    <a:pt x="867373" y="6183085"/>
                  </a:cubicBezTo>
                  <a:cubicBezTo>
                    <a:pt x="768192" y="6311294"/>
                    <a:pt x="706103" y="6354032"/>
                    <a:pt x="639982" y="6410476"/>
                  </a:cubicBezTo>
                  <a:cubicBezTo>
                    <a:pt x="573861" y="6466920"/>
                    <a:pt x="523868" y="6492724"/>
                    <a:pt x="470649" y="6521752"/>
                  </a:cubicBezTo>
                  <a:cubicBezTo>
                    <a:pt x="417430" y="6550780"/>
                    <a:pt x="383563" y="6564488"/>
                    <a:pt x="320668" y="6584647"/>
                  </a:cubicBezTo>
                  <a:cubicBezTo>
                    <a:pt x="257773" y="6604806"/>
                    <a:pt x="174718" y="6638672"/>
                    <a:pt x="93277" y="6642704"/>
                  </a:cubicBezTo>
                  <a:cubicBezTo>
                    <a:pt x="11836" y="6646736"/>
                    <a:pt x="89908" y="6726679"/>
                    <a:pt x="0" y="6707730"/>
                  </a:cubicBezTo>
                </a:path>
              </a:pathLst>
            </a:custGeom>
            <a:noFill/>
            <a:ln w="38100">
              <a:solidFill>
                <a:srgbClr val="00B0F0"/>
              </a:solidFill>
            </a:ln>
            <a:scene3d>
              <a:camera prst="orthographicFront">
                <a:rot lat="0" lon="1080000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37" name="Gruppo 36">
              <a:extLst>
                <a:ext uri="{FF2B5EF4-FFF2-40B4-BE49-F238E27FC236}">
                  <a16:creationId xmlns:a16="http://schemas.microsoft.com/office/drawing/2014/main" id="{6C770C08-FC15-467B-BCD4-385C4D219455}"/>
                </a:ext>
              </a:extLst>
            </p:cNvPr>
            <p:cNvGrpSpPr/>
            <p:nvPr/>
          </p:nvGrpSpPr>
          <p:grpSpPr>
            <a:xfrm>
              <a:off x="7161337" y="748506"/>
              <a:ext cx="382495" cy="382495"/>
              <a:chOff x="2977703" y="3336518"/>
              <a:chExt cx="762434" cy="762434"/>
            </a:xfrm>
          </p:grpSpPr>
          <p:cxnSp>
            <p:nvCxnSpPr>
              <p:cNvPr id="39" name="Connettore 2 38">
                <a:extLst>
                  <a:ext uri="{FF2B5EF4-FFF2-40B4-BE49-F238E27FC236}">
                    <a16:creationId xmlns:a16="http://schemas.microsoft.com/office/drawing/2014/main" id="{99B6EB58-158E-4E23-AB3D-4E938072309A}"/>
                  </a:ext>
                </a:extLst>
              </p:cNvPr>
              <p:cNvCxnSpPr>
                <a:cxnSpLocks/>
                <a:stCxn id="42" idx="4"/>
                <a:endCxn id="42" idx="0"/>
              </p:cNvCxnSpPr>
              <p:nvPr/>
            </p:nvCxnSpPr>
            <p:spPr>
              <a:xfrm flipV="1">
                <a:off x="3358920" y="3336518"/>
                <a:ext cx="0" cy="762434"/>
              </a:xfrm>
              <a:prstGeom prst="straightConnector1">
                <a:avLst/>
              </a:prstGeom>
              <a:ln>
                <a:headEnd type="stealth"/>
                <a:tailEnd type="stealth"/>
              </a:ln>
            </p:spPr>
            <p:style>
              <a:lnRef idx="2">
                <a:schemeClr val="dk1"/>
              </a:lnRef>
              <a:fillRef idx="0">
                <a:schemeClr val="dk1"/>
              </a:fillRef>
              <a:effectRef idx="1">
                <a:schemeClr val="dk1"/>
              </a:effectRef>
              <a:fontRef idx="minor">
                <a:schemeClr val="tx1"/>
              </a:fontRef>
            </p:style>
          </p:cxnSp>
          <p:cxnSp>
            <p:nvCxnSpPr>
              <p:cNvPr id="40" name="Connettore 2 39">
                <a:extLst>
                  <a:ext uri="{FF2B5EF4-FFF2-40B4-BE49-F238E27FC236}">
                    <a16:creationId xmlns:a16="http://schemas.microsoft.com/office/drawing/2014/main" id="{F0B27B09-89DE-4043-8AF8-729AB9D13041}"/>
                  </a:ext>
                </a:extLst>
              </p:cNvPr>
              <p:cNvCxnSpPr>
                <a:cxnSpLocks/>
                <a:stCxn id="42" idx="2"/>
                <a:endCxn id="42" idx="6"/>
              </p:cNvCxnSpPr>
              <p:nvPr/>
            </p:nvCxnSpPr>
            <p:spPr>
              <a:xfrm>
                <a:off x="2977703" y="3717735"/>
                <a:ext cx="762434" cy="0"/>
              </a:xfrm>
              <a:prstGeom prst="straightConnector1">
                <a:avLst/>
              </a:prstGeom>
              <a:ln>
                <a:headEnd type="stealth"/>
                <a:tailEnd type="stealth"/>
              </a:ln>
            </p:spPr>
            <p:style>
              <a:lnRef idx="2">
                <a:schemeClr val="dk1"/>
              </a:lnRef>
              <a:fillRef idx="0">
                <a:schemeClr val="dk1"/>
              </a:fillRef>
              <a:effectRef idx="1">
                <a:schemeClr val="dk1"/>
              </a:effectRef>
              <a:fontRef idx="minor">
                <a:schemeClr val="tx1"/>
              </a:fontRef>
            </p:style>
          </p:cxnSp>
          <p:cxnSp>
            <p:nvCxnSpPr>
              <p:cNvPr id="41" name="Connettore 2 40">
                <a:extLst>
                  <a:ext uri="{FF2B5EF4-FFF2-40B4-BE49-F238E27FC236}">
                    <a16:creationId xmlns:a16="http://schemas.microsoft.com/office/drawing/2014/main" id="{A1DA6710-78BD-4A3F-8391-0B91E30DC115}"/>
                  </a:ext>
                </a:extLst>
              </p:cNvPr>
              <p:cNvCxnSpPr>
                <a:cxnSpLocks/>
              </p:cNvCxnSpPr>
              <p:nvPr/>
            </p:nvCxnSpPr>
            <p:spPr>
              <a:xfrm flipV="1">
                <a:off x="3127617" y="3479726"/>
                <a:ext cx="469312" cy="469312"/>
              </a:xfrm>
              <a:prstGeom prst="straightConnector1">
                <a:avLst/>
              </a:prstGeom>
              <a:ln>
                <a:solidFill>
                  <a:schemeClr val="tx1"/>
                </a:solidFill>
                <a:headEnd type="stealth"/>
                <a:tailEnd type="stealth"/>
              </a:ln>
            </p:spPr>
            <p:style>
              <a:lnRef idx="1">
                <a:schemeClr val="accent3"/>
              </a:lnRef>
              <a:fillRef idx="0">
                <a:schemeClr val="accent3"/>
              </a:fillRef>
              <a:effectRef idx="0">
                <a:schemeClr val="accent3"/>
              </a:effectRef>
              <a:fontRef idx="minor">
                <a:schemeClr val="tx1"/>
              </a:fontRef>
            </p:style>
          </p:cxnSp>
          <p:sp>
            <p:nvSpPr>
              <p:cNvPr id="42" name="Ovale 41">
                <a:extLst>
                  <a:ext uri="{FF2B5EF4-FFF2-40B4-BE49-F238E27FC236}">
                    <a16:creationId xmlns:a16="http://schemas.microsoft.com/office/drawing/2014/main" id="{F44F61CE-3FF6-4AB0-92A7-7A3A74055325}"/>
                  </a:ext>
                </a:extLst>
              </p:cNvPr>
              <p:cNvSpPr/>
              <p:nvPr/>
            </p:nvSpPr>
            <p:spPr>
              <a:xfrm>
                <a:off x="2977703" y="3336518"/>
                <a:ext cx="762434" cy="762434"/>
              </a:xfrm>
              <a:prstGeom prst="ellipse">
                <a:avLst/>
              </a:prstGeom>
              <a:solidFill>
                <a:schemeClr val="accent5">
                  <a:lumMod val="20000"/>
                  <a:lumOff val="80000"/>
                  <a:alpha val="15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it-IT"/>
              </a:p>
            </p:txBody>
          </p:sp>
        </p:grpSp>
        <p:sp>
          <p:nvSpPr>
            <p:cNvPr id="38" name="CasellaDiTesto 37">
              <a:extLst>
                <a:ext uri="{FF2B5EF4-FFF2-40B4-BE49-F238E27FC236}">
                  <a16:creationId xmlns:a16="http://schemas.microsoft.com/office/drawing/2014/main" id="{C026B7B4-FA9B-4B8C-9DB6-2B56417D2011}"/>
                </a:ext>
              </a:extLst>
            </p:cNvPr>
            <p:cNvSpPr txBox="1"/>
            <p:nvPr/>
          </p:nvSpPr>
          <p:spPr>
            <a:xfrm>
              <a:off x="9537935" y="5864447"/>
              <a:ext cx="1309864" cy="369332"/>
            </a:xfrm>
            <a:prstGeom prst="rect">
              <a:avLst/>
            </a:prstGeom>
            <a:noFill/>
          </p:spPr>
          <p:txBody>
            <a:bodyPr wrap="square" rtlCol="0">
              <a:spAutoFit/>
            </a:bodyPr>
            <a:lstStyle/>
            <a:p>
              <a:r>
                <a:rPr lang="it-IT" dirty="0">
                  <a:solidFill>
                    <a:schemeClr val="accent2">
                      <a:lumMod val="75000"/>
                    </a:schemeClr>
                  </a:solidFill>
                </a:rPr>
                <a:t>CSR - </a:t>
              </a:r>
              <a:r>
                <a:rPr lang="it-IT" dirty="0" err="1">
                  <a:solidFill>
                    <a:schemeClr val="accent2">
                      <a:lumMod val="75000"/>
                    </a:schemeClr>
                  </a:solidFill>
                </a:rPr>
                <a:t>THz</a:t>
              </a:r>
              <a:endParaRPr lang="it-IT" dirty="0">
                <a:solidFill>
                  <a:schemeClr val="accent2">
                    <a:lumMod val="75000"/>
                  </a:schemeClr>
                </a:solidFill>
              </a:endParaRPr>
            </a:p>
          </p:txBody>
        </p:sp>
      </p:grpSp>
      <p:sp>
        <p:nvSpPr>
          <p:cNvPr id="5" name="CasellaDiTesto 4">
            <a:extLst>
              <a:ext uri="{FF2B5EF4-FFF2-40B4-BE49-F238E27FC236}">
                <a16:creationId xmlns:a16="http://schemas.microsoft.com/office/drawing/2014/main" id="{A30372D7-FDC1-424A-B92B-DD0C9BF6EECF}"/>
              </a:ext>
            </a:extLst>
          </p:cNvPr>
          <p:cNvSpPr txBox="1"/>
          <p:nvPr/>
        </p:nvSpPr>
        <p:spPr>
          <a:xfrm>
            <a:off x="391886" y="998376"/>
            <a:ext cx="5424806" cy="3016210"/>
          </a:xfrm>
          <a:prstGeom prst="rect">
            <a:avLst/>
          </a:prstGeom>
          <a:noFill/>
        </p:spPr>
        <p:txBody>
          <a:bodyPr wrap="square" rtlCol="0">
            <a:spAutoFit/>
          </a:bodyPr>
          <a:lstStyle/>
          <a:p>
            <a:pPr indent="330200">
              <a:buClr>
                <a:srgbClr val="FFCD00"/>
              </a:buClr>
              <a:buSzPct val="70000"/>
              <a:buFont typeface="Quattrocento Sans"/>
              <a:buChar char="◉"/>
            </a:pPr>
            <a:r>
              <a:rPr lang="it-IT" dirty="0">
                <a:solidFill>
                  <a:schemeClr val="dk1"/>
                </a:solidFill>
                <a:rtl val="0"/>
              </a:rPr>
              <a:t>Breadboard</a:t>
            </a:r>
          </a:p>
          <a:p>
            <a:pPr indent="330200">
              <a:buClr>
                <a:srgbClr val="FFCD00"/>
              </a:buClr>
              <a:buSzPct val="70000"/>
              <a:buFont typeface="Quattrocento Sans"/>
              <a:buChar char="◉"/>
            </a:pPr>
            <a:endParaRPr lang="it-IT" dirty="0">
              <a:solidFill>
                <a:schemeClr val="dk1"/>
              </a:solidFill>
              <a:rtl val="0"/>
            </a:endParaRPr>
          </a:p>
          <a:p>
            <a:pPr indent="330200">
              <a:buClr>
                <a:srgbClr val="FFCD00"/>
              </a:buClr>
              <a:buSzPct val="70000"/>
              <a:buFont typeface="Quattrocento Sans"/>
              <a:buChar char="◉"/>
            </a:pPr>
            <a:r>
              <a:rPr lang="it-IT" dirty="0" err="1">
                <a:solidFill>
                  <a:schemeClr val="dk1"/>
                </a:solidFill>
                <a:rtl val="0"/>
              </a:rPr>
              <a:t>Parab</a:t>
            </a:r>
            <a:r>
              <a:rPr lang="it-IT" dirty="0">
                <a:solidFill>
                  <a:schemeClr val="dk1"/>
                </a:solidFill>
                <a:rtl val="0"/>
              </a:rPr>
              <a:t>. Mirror + </a:t>
            </a:r>
            <a:r>
              <a:rPr lang="it-IT" dirty="0" err="1">
                <a:solidFill>
                  <a:schemeClr val="dk1"/>
                </a:solidFill>
                <a:rtl val="0"/>
              </a:rPr>
              <a:t>kinematics</a:t>
            </a:r>
            <a:r>
              <a:rPr lang="it-IT" dirty="0">
                <a:solidFill>
                  <a:schemeClr val="dk1"/>
                </a:solidFill>
                <a:rtl val="0"/>
              </a:rPr>
              <a:t> + </a:t>
            </a:r>
            <a:r>
              <a:rPr lang="it-IT" dirty="0" err="1">
                <a:solidFill>
                  <a:schemeClr val="dk1"/>
                </a:solidFill>
                <a:rtl val="0"/>
              </a:rPr>
              <a:t>Mountings</a:t>
            </a:r>
            <a:endParaRPr lang="it-IT" dirty="0">
              <a:solidFill>
                <a:schemeClr val="dk1"/>
              </a:solidFill>
              <a:rtl val="0"/>
            </a:endParaRPr>
          </a:p>
          <a:p>
            <a:pPr>
              <a:buClr>
                <a:srgbClr val="FFCD00"/>
              </a:buClr>
              <a:buSzPct val="70000"/>
            </a:pPr>
            <a:r>
              <a:rPr lang="it-IT" dirty="0">
                <a:solidFill>
                  <a:schemeClr val="dk1"/>
                </a:solidFill>
                <a:rtl val="0"/>
              </a:rPr>
              <a:t>		(Thanks to E. </a:t>
            </a:r>
            <a:r>
              <a:rPr lang="it-IT" dirty="0" err="1">
                <a:solidFill>
                  <a:schemeClr val="dk1"/>
                </a:solidFill>
                <a:rtl val="0"/>
              </a:rPr>
              <a:t>Chiadron</a:t>
            </a:r>
            <a:r>
              <a:rPr lang="it-IT" dirty="0">
                <a:solidFill>
                  <a:schemeClr val="dk1"/>
                </a:solidFill>
                <a:rtl val="0"/>
              </a:rPr>
              <a:t>)</a:t>
            </a:r>
          </a:p>
          <a:p>
            <a:pPr>
              <a:buClr>
                <a:srgbClr val="FFCD00"/>
              </a:buClr>
              <a:buSzPct val="70000"/>
            </a:pPr>
            <a:r>
              <a:rPr lang="it-IT" sz="1000" dirty="0">
                <a:solidFill>
                  <a:schemeClr val="dk1"/>
                </a:solidFill>
                <a:rtl val="0"/>
              </a:rPr>
              <a:t> </a:t>
            </a:r>
          </a:p>
          <a:p>
            <a:pPr indent="330200">
              <a:buClr>
                <a:srgbClr val="FFCD00"/>
              </a:buClr>
              <a:buSzPct val="70000"/>
              <a:buFont typeface="Quattrocento Sans"/>
              <a:buChar char="◉"/>
            </a:pPr>
            <a:r>
              <a:rPr lang="it-IT" dirty="0">
                <a:solidFill>
                  <a:schemeClr val="dk1"/>
                </a:solidFill>
                <a:rtl val="0"/>
              </a:rPr>
              <a:t>Filter Wheel</a:t>
            </a:r>
          </a:p>
          <a:p>
            <a:pPr indent="330200">
              <a:buClr>
                <a:srgbClr val="FFCD00"/>
              </a:buClr>
              <a:buSzPct val="70000"/>
              <a:buFont typeface="Quattrocento Sans"/>
              <a:buChar char="◉"/>
            </a:pPr>
            <a:r>
              <a:rPr lang="it-IT" dirty="0">
                <a:solidFill>
                  <a:schemeClr val="dk1"/>
                </a:solidFill>
                <a:rtl val="0"/>
              </a:rPr>
              <a:t>Custom </a:t>
            </a:r>
            <a:r>
              <a:rPr lang="it-IT" dirty="0" err="1">
                <a:solidFill>
                  <a:schemeClr val="dk1"/>
                </a:solidFill>
                <a:rtl val="0"/>
              </a:rPr>
              <a:t>THz</a:t>
            </a:r>
            <a:r>
              <a:rPr lang="it-IT" dirty="0">
                <a:solidFill>
                  <a:schemeClr val="dk1"/>
                </a:solidFill>
                <a:rtl val="0"/>
              </a:rPr>
              <a:t> BP filters</a:t>
            </a:r>
          </a:p>
          <a:p>
            <a:pPr indent="330200">
              <a:buClr>
                <a:srgbClr val="FFCD00"/>
              </a:buClr>
              <a:buSzPct val="70000"/>
              <a:buFont typeface="Quattrocento Sans"/>
              <a:buChar char="◉"/>
            </a:pPr>
            <a:endParaRPr lang="it-IT" dirty="0">
              <a:solidFill>
                <a:schemeClr val="dk1"/>
              </a:solidFill>
              <a:rtl val="0"/>
            </a:endParaRPr>
          </a:p>
          <a:p>
            <a:pPr indent="330200">
              <a:buClr>
                <a:srgbClr val="FFCD00"/>
              </a:buClr>
              <a:buSzPct val="70000"/>
              <a:buFont typeface="Quattrocento Sans"/>
              <a:buChar char="◉"/>
            </a:pPr>
            <a:r>
              <a:rPr lang="it-IT" dirty="0" err="1">
                <a:solidFill>
                  <a:schemeClr val="dk1"/>
                </a:solidFill>
                <a:rtl val="0"/>
              </a:rPr>
              <a:t>Pyroelectric</a:t>
            </a:r>
            <a:r>
              <a:rPr lang="it-IT" dirty="0">
                <a:solidFill>
                  <a:schemeClr val="dk1"/>
                </a:solidFill>
                <a:rtl val="0"/>
              </a:rPr>
              <a:t> </a:t>
            </a:r>
            <a:r>
              <a:rPr lang="it-IT" dirty="0" err="1">
                <a:solidFill>
                  <a:schemeClr val="dk1"/>
                </a:solidFill>
                <a:rtl val="0"/>
              </a:rPr>
              <a:t>sensor</a:t>
            </a:r>
            <a:r>
              <a:rPr lang="it-IT" dirty="0">
                <a:solidFill>
                  <a:schemeClr val="dk1"/>
                </a:solidFill>
                <a:rtl val="0"/>
              </a:rPr>
              <a:t> + </a:t>
            </a:r>
            <a:r>
              <a:rPr lang="it-IT" dirty="0" err="1">
                <a:solidFill>
                  <a:schemeClr val="dk1"/>
                </a:solidFill>
                <a:rtl val="0"/>
              </a:rPr>
              <a:t>Focusing</a:t>
            </a:r>
            <a:endParaRPr lang="it-IT" dirty="0">
              <a:solidFill>
                <a:schemeClr val="dk1"/>
              </a:solidFill>
              <a:rtl val="0"/>
            </a:endParaRPr>
          </a:p>
          <a:p>
            <a:pPr indent="330200">
              <a:buClr>
                <a:srgbClr val="FFCD00"/>
              </a:buClr>
              <a:buSzPct val="70000"/>
              <a:buFont typeface="Quattrocento Sans"/>
              <a:buChar char="◉"/>
            </a:pPr>
            <a:endParaRPr lang="it-IT" dirty="0">
              <a:solidFill>
                <a:schemeClr val="dk1"/>
              </a:solidFill>
              <a:rtl val="0"/>
            </a:endParaRPr>
          </a:p>
          <a:p>
            <a:pPr indent="330200">
              <a:buClr>
                <a:srgbClr val="FFCD00"/>
              </a:buClr>
              <a:buSzPct val="70000"/>
              <a:buFont typeface="Quattrocento Sans"/>
              <a:buChar char="◉"/>
            </a:pPr>
            <a:r>
              <a:rPr lang="it-IT" dirty="0" err="1">
                <a:solidFill>
                  <a:schemeClr val="dk1"/>
                </a:solidFill>
                <a:rtl val="0"/>
              </a:rPr>
              <a:t>Assembled</a:t>
            </a:r>
            <a:r>
              <a:rPr lang="it-IT" dirty="0">
                <a:solidFill>
                  <a:schemeClr val="dk1"/>
                </a:solidFill>
                <a:rtl val="0"/>
              </a:rPr>
              <a:t> 3-axis </a:t>
            </a:r>
            <a:r>
              <a:rPr lang="it-IT" dirty="0" err="1">
                <a:solidFill>
                  <a:schemeClr val="dk1"/>
                </a:solidFill>
                <a:rtl val="0"/>
              </a:rPr>
              <a:t>movement</a:t>
            </a:r>
            <a:r>
              <a:rPr lang="it-IT" dirty="0">
                <a:solidFill>
                  <a:schemeClr val="dk1"/>
                </a:solidFill>
                <a:rtl val="0"/>
              </a:rPr>
              <a:t> </a:t>
            </a:r>
          </a:p>
        </p:txBody>
      </p:sp>
      <p:pic>
        <p:nvPicPr>
          <p:cNvPr id="1028" name="Picture 4" descr="Thorlabs Home">
            <a:extLst>
              <a:ext uri="{FF2B5EF4-FFF2-40B4-BE49-F238E27FC236}">
                <a16:creationId xmlns:a16="http://schemas.microsoft.com/office/drawing/2014/main" id="{C845B6B0-7692-4432-9573-50E6FA74C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71" y="6284598"/>
            <a:ext cx="1744712" cy="2957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a:extLst>
              <a:ext uri="{FF2B5EF4-FFF2-40B4-BE49-F238E27FC236}">
                <a16:creationId xmlns:a16="http://schemas.microsoft.com/office/drawing/2014/main" id="{74BF2B66-98AD-4AC5-9FB4-B63807B875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35" y="5099779"/>
            <a:ext cx="804265" cy="80426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ttore 2 6">
            <a:extLst>
              <a:ext uri="{FF2B5EF4-FFF2-40B4-BE49-F238E27FC236}">
                <a16:creationId xmlns:a16="http://schemas.microsoft.com/office/drawing/2014/main" id="{8C673AF3-CB08-4ACD-8193-B80572235C54}"/>
              </a:ext>
            </a:extLst>
          </p:cNvPr>
          <p:cNvCxnSpPr>
            <a:cxnSpLocks/>
          </p:cNvCxnSpPr>
          <p:nvPr/>
        </p:nvCxnSpPr>
        <p:spPr>
          <a:xfrm>
            <a:off x="926721" y="5949630"/>
            <a:ext cx="8589" cy="289382"/>
          </a:xfrm>
          <a:prstGeom prst="straightConnector1">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032" name="Picture 8" descr="Lytid - High power CW THz sources">
            <a:extLst>
              <a:ext uri="{FF2B5EF4-FFF2-40B4-BE49-F238E27FC236}">
                <a16:creationId xmlns:a16="http://schemas.microsoft.com/office/drawing/2014/main" id="{D6FC0B8A-90B0-4969-8511-724D4DD7F5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5360" y="6206357"/>
            <a:ext cx="1237801" cy="4736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aser Optronic">
            <a:extLst>
              <a:ext uri="{FF2B5EF4-FFF2-40B4-BE49-F238E27FC236}">
                <a16:creationId xmlns:a16="http://schemas.microsoft.com/office/drawing/2014/main" id="{D0967E1D-7378-46EE-A7E2-FA3B52E727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9402" y="5084280"/>
            <a:ext cx="1951711" cy="735145"/>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Connettore 2 58">
            <a:extLst>
              <a:ext uri="{FF2B5EF4-FFF2-40B4-BE49-F238E27FC236}">
                <a16:creationId xmlns:a16="http://schemas.microsoft.com/office/drawing/2014/main" id="{1B08F16B-EAF9-47A9-A2A7-DADF4083222A}"/>
              </a:ext>
            </a:extLst>
          </p:cNvPr>
          <p:cNvCxnSpPr>
            <a:cxnSpLocks/>
          </p:cNvCxnSpPr>
          <p:nvPr/>
        </p:nvCxnSpPr>
        <p:spPr>
          <a:xfrm>
            <a:off x="2975257" y="5912569"/>
            <a:ext cx="8589" cy="289382"/>
          </a:xfrm>
          <a:prstGeom prst="straightConnector1">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036" name="Picture 12">
            <a:extLst>
              <a:ext uri="{FF2B5EF4-FFF2-40B4-BE49-F238E27FC236}">
                <a16:creationId xmlns:a16="http://schemas.microsoft.com/office/drawing/2014/main" id="{06B5124E-CD61-45C8-B1C9-9792CB84B2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7945" y="6201951"/>
            <a:ext cx="2332945" cy="400751"/>
          </a:xfrm>
          <a:prstGeom prst="rect">
            <a:avLst/>
          </a:prstGeom>
          <a:noFill/>
          <a:extLst>
            <a:ext uri="{909E8E84-426E-40DD-AFC4-6F175D3DCCD1}">
              <a14:hiddenFill xmlns:a14="http://schemas.microsoft.com/office/drawing/2010/main">
                <a:solidFill>
                  <a:srgbClr val="FFFFFF"/>
                </a:solidFill>
              </a14:hiddenFill>
            </a:ext>
          </a:extLst>
        </p:spPr>
      </p:pic>
      <p:sp>
        <p:nvSpPr>
          <p:cNvPr id="10" name="Ovale 9">
            <a:extLst>
              <a:ext uri="{FF2B5EF4-FFF2-40B4-BE49-F238E27FC236}">
                <a16:creationId xmlns:a16="http://schemas.microsoft.com/office/drawing/2014/main" id="{F80896D8-265D-4EAB-9D59-F9755657DF02}"/>
              </a:ext>
            </a:extLst>
          </p:cNvPr>
          <p:cNvSpPr/>
          <p:nvPr/>
        </p:nvSpPr>
        <p:spPr>
          <a:xfrm>
            <a:off x="794052" y="4645668"/>
            <a:ext cx="234356" cy="23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1</a:t>
            </a:r>
          </a:p>
        </p:txBody>
      </p:sp>
      <p:sp>
        <p:nvSpPr>
          <p:cNvPr id="62" name="Ovale 61">
            <a:extLst>
              <a:ext uri="{FF2B5EF4-FFF2-40B4-BE49-F238E27FC236}">
                <a16:creationId xmlns:a16="http://schemas.microsoft.com/office/drawing/2014/main" id="{61E535DD-0007-4463-B896-9213B0F38B23}"/>
              </a:ext>
            </a:extLst>
          </p:cNvPr>
          <p:cNvSpPr/>
          <p:nvPr/>
        </p:nvSpPr>
        <p:spPr>
          <a:xfrm>
            <a:off x="2858079" y="4645668"/>
            <a:ext cx="234356" cy="23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2</a:t>
            </a:r>
          </a:p>
        </p:txBody>
      </p:sp>
      <p:sp>
        <p:nvSpPr>
          <p:cNvPr id="63" name="Ovale 62">
            <a:extLst>
              <a:ext uri="{FF2B5EF4-FFF2-40B4-BE49-F238E27FC236}">
                <a16:creationId xmlns:a16="http://schemas.microsoft.com/office/drawing/2014/main" id="{4DFAD35D-16C3-40D7-A0FF-35C373D4774C}"/>
              </a:ext>
            </a:extLst>
          </p:cNvPr>
          <p:cNvSpPr/>
          <p:nvPr/>
        </p:nvSpPr>
        <p:spPr>
          <a:xfrm>
            <a:off x="5024988" y="5669688"/>
            <a:ext cx="234356" cy="23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3</a:t>
            </a:r>
          </a:p>
        </p:txBody>
      </p:sp>
      <p:sp>
        <p:nvSpPr>
          <p:cNvPr id="64" name="Ovale 63">
            <a:extLst>
              <a:ext uri="{FF2B5EF4-FFF2-40B4-BE49-F238E27FC236}">
                <a16:creationId xmlns:a16="http://schemas.microsoft.com/office/drawing/2014/main" id="{C18E00B7-EDE2-427A-A8B4-812E921CDBBA}"/>
              </a:ext>
            </a:extLst>
          </p:cNvPr>
          <p:cNvSpPr/>
          <p:nvPr/>
        </p:nvSpPr>
        <p:spPr>
          <a:xfrm>
            <a:off x="1960902" y="1075540"/>
            <a:ext cx="234356" cy="23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1</a:t>
            </a:r>
          </a:p>
        </p:txBody>
      </p:sp>
      <p:sp>
        <p:nvSpPr>
          <p:cNvPr id="65" name="Ovale 64">
            <a:extLst>
              <a:ext uri="{FF2B5EF4-FFF2-40B4-BE49-F238E27FC236}">
                <a16:creationId xmlns:a16="http://schemas.microsoft.com/office/drawing/2014/main" id="{405FB4B2-844E-443E-BE21-39CF53EF410E}"/>
              </a:ext>
            </a:extLst>
          </p:cNvPr>
          <p:cNvSpPr/>
          <p:nvPr/>
        </p:nvSpPr>
        <p:spPr>
          <a:xfrm>
            <a:off x="4562565" y="1635625"/>
            <a:ext cx="234356" cy="23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1</a:t>
            </a:r>
          </a:p>
        </p:txBody>
      </p:sp>
      <p:sp>
        <p:nvSpPr>
          <p:cNvPr id="66" name="Ovale 65">
            <a:extLst>
              <a:ext uri="{FF2B5EF4-FFF2-40B4-BE49-F238E27FC236}">
                <a16:creationId xmlns:a16="http://schemas.microsoft.com/office/drawing/2014/main" id="{97C03BC9-9D15-421F-A545-26ED4FE19DF6}"/>
              </a:ext>
            </a:extLst>
          </p:cNvPr>
          <p:cNvSpPr/>
          <p:nvPr/>
        </p:nvSpPr>
        <p:spPr>
          <a:xfrm>
            <a:off x="2858598" y="2603695"/>
            <a:ext cx="234356" cy="23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3</a:t>
            </a:r>
          </a:p>
        </p:txBody>
      </p:sp>
      <p:sp>
        <p:nvSpPr>
          <p:cNvPr id="68" name="Ovale 67">
            <a:extLst>
              <a:ext uri="{FF2B5EF4-FFF2-40B4-BE49-F238E27FC236}">
                <a16:creationId xmlns:a16="http://schemas.microsoft.com/office/drawing/2014/main" id="{956D3B7F-0A9C-4309-8B9F-8EA272F53E3B}"/>
              </a:ext>
            </a:extLst>
          </p:cNvPr>
          <p:cNvSpPr/>
          <p:nvPr/>
        </p:nvSpPr>
        <p:spPr>
          <a:xfrm>
            <a:off x="1979813" y="2315162"/>
            <a:ext cx="234356" cy="23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1</a:t>
            </a:r>
          </a:p>
        </p:txBody>
      </p:sp>
      <p:sp>
        <p:nvSpPr>
          <p:cNvPr id="69" name="Ovale 68">
            <a:extLst>
              <a:ext uri="{FF2B5EF4-FFF2-40B4-BE49-F238E27FC236}">
                <a16:creationId xmlns:a16="http://schemas.microsoft.com/office/drawing/2014/main" id="{3B10BF95-5E28-4162-8011-9189176E63F4}"/>
              </a:ext>
            </a:extLst>
          </p:cNvPr>
          <p:cNvSpPr/>
          <p:nvPr/>
        </p:nvSpPr>
        <p:spPr>
          <a:xfrm>
            <a:off x="3689201" y="3156742"/>
            <a:ext cx="234356" cy="23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2</a:t>
            </a:r>
          </a:p>
        </p:txBody>
      </p:sp>
      <p:sp>
        <p:nvSpPr>
          <p:cNvPr id="71" name="Ovale 70">
            <a:extLst>
              <a:ext uri="{FF2B5EF4-FFF2-40B4-BE49-F238E27FC236}">
                <a16:creationId xmlns:a16="http://schemas.microsoft.com/office/drawing/2014/main" id="{94527A6D-369B-4EDF-BEFA-3DC3FDC1D411}"/>
              </a:ext>
            </a:extLst>
          </p:cNvPr>
          <p:cNvSpPr/>
          <p:nvPr/>
        </p:nvSpPr>
        <p:spPr>
          <a:xfrm>
            <a:off x="3542807" y="3693666"/>
            <a:ext cx="234356" cy="23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1</a:t>
            </a:r>
          </a:p>
        </p:txBody>
      </p:sp>
      <p:grpSp>
        <p:nvGrpSpPr>
          <p:cNvPr id="67" name="Shape 463">
            <a:extLst>
              <a:ext uri="{FF2B5EF4-FFF2-40B4-BE49-F238E27FC236}">
                <a16:creationId xmlns:a16="http://schemas.microsoft.com/office/drawing/2014/main" id="{9557C9A1-6441-41C0-B45C-4A7CD0193DA9}"/>
              </a:ext>
            </a:extLst>
          </p:cNvPr>
          <p:cNvGrpSpPr/>
          <p:nvPr/>
        </p:nvGrpSpPr>
        <p:grpSpPr>
          <a:xfrm>
            <a:off x="539090" y="319168"/>
            <a:ext cx="395891" cy="415086"/>
            <a:chOff x="5961125" y="1623900"/>
            <a:chExt cx="427450" cy="448175"/>
          </a:xfrm>
        </p:grpSpPr>
        <p:sp>
          <p:nvSpPr>
            <p:cNvPr id="70" name="Shape 464">
              <a:extLst>
                <a:ext uri="{FF2B5EF4-FFF2-40B4-BE49-F238E27FC236}">
                  <a16:creationId xmlns:a16="http://schemas.microsoft.com/office/drawing/2014/main" id="{BCFBA851-9F17-4371-BF48-3BBE4A7FC23D}"/>
                </a:ext>
              </a:extLst>
            </p:cNvPr>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72" name="Shape 465">
              <a:extLst>
                <a:ext uri="{FF2B5EF4-FFF2-40B4-BE49-F238E27FC236}">
                  <a16:creationId xmlns:a16="http://schemas.microsoft.com/office/drawing/2014/main" id="{4008CC35-7719-44FD-B87E-BCB394DEA270}"/>
                </a:ext>
              </a:extLst>
            </p:cNvPr>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73" name="Shape 466">
              <a:extLst>
                <a:ext uri="{FF2B5EF4-FFF2-40B4-BE49-F238E27FC236}">
                  <a16:creationId xmlns:a16="http://schemas.microsoft.com/office/drawing/2014/main" id="{87788586-D4FE-49E0-9027-42743A675D70}"/>
                </a:ext>
              </a:extLst>
            </p:cNvPr>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74" name="Shape 467">
              <a:extLst>
                <a:ext uri="{FF2B5EF4-FFF2-40B4-BE49-F238E27FC236}">
                  <a16:creationId xmlns:a16="http://schemas.microsoft.com/office/drawing/2014/main" id="{23328E15-447F-49D2-8AF4-2DB34F57CA24}"/>
                </a:ext>
              </a:extLst>
            </p:cNvPr>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75" name="Shape 468">
              <a:extLst>
                <a:ext uri="{FF2B5EF4-FFF2-40B4-BE49-F238E27FC236}">
                  <a16:creationId xmlns:a16="http://schemas.microsoft.com/office/drawing/2014/main" id="{CD2B011D-F59D-4338-8774-48F7ACCBFF2C}"/>
                </a:ext>
              </a:extLst>
            </p:cNvPr>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76" name="Shape 469">
              <a:extLst>
                <a:ext uri="{FF2B5EF4-FFF2-40B4-BE49-F238E27FC236}">
                  <a16:creationId xmlns:a16="http://schemas.microsoft.com/office/drawing/2014/main" id="{B54247B7-B0FD-420D-A535-F1F1399285B0}"/>
                </a:ext>
              </a:extLst>
            </p:cNvPr>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77" name="Shape 470">
              <a:extLst>
                <a:ext uri="{FF2B5EF4-FFF2-40B4-BE49-F238E27FC236}">
                  <a16:creationId xmlns:a16="http://schemas.microsoft.com/office/drawing/2014/main" id="{E4D95D58-9C18-4FE4-A886-E7C90AAFC54E}"/>
                </a:ext>
              </a:extLst>
            </p:cNvPr>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grpSp>
      <p:sp>
        <p:nvSpPr>
          <p:cNvPr id="78" name="CasellaDiTesto 77">
            <a:extLst>
              <a:ext uri="{FF2B5EF4-FFF2-40B4-BE49-F238E27FC236}">
                <a16:creationId xmlns:a16="http://schemas.microsoft.com/office/drawing/2014/main" id="{0B81C812-59AC-455E-9E48-33AF3DDEDDF9}"/>
              </a:ext>
            </a:extLst>
          </p:cNvPr>
          <p:cNvSpPr txBox="1"/>
          <p:nvPr/>
        </p:nvSpPr>
        <p:spPr>
          <a:xfrm>
            <a:off x="2383876" y="4147694"/>
            <a:ext cx="1154771" cy="461665"/>
          </a:xfrm>
          <a:prstGeom prst="rect">
            <a:avLst/>
          </a:prstGeom>
          <a:noFill/>
        </p:spPr>
        <p:txBody>
          <a:bodyPr wrap="square" rtlCol="0">
            <a:spAutoFit/>
          </a:bodyPr>
          <a:lstStyle/>
          <a:p>
            <a:pPr algn="ctr"/>
            <a:r>
              <a:rPr lang="it-IT" sz="2400" b="1" dirty="0"/>
              <a:t>Sellers:</a:t>
            </a:r>
          </a:p>
        </p:txBody>
      </p:sp>
    </p:spTree>
    <p:extLst>
      <p:ext uri="{BB962C8B-B14F-4D97-AF65-F5344CB8AC3E}">
        <p14:creationId xmlns:p14="http://schemas.microsoft.com/office/powerpoint/2010/main" val="3977196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1639652"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Situation</a:t>
            </a:r>
          </a:p>
        </p:txBody>
      </p:sp>
      <p:cxnSp>
        <p:nvCxnSpPr>
          <p:cNvPr id="28" name="Shape 92"/>
          <p:cNvCxnSpPr>
            <a:cxnSpLocks/>
            <a:stCxn id="26" idx="3"/>
          </p:cNvCxnSpPr>
          <p:nvPr/>
        </p:nvCxnSpPr>
        <p:spPr>
          <a:xfrm>
            <a:off x="2733869" y="526713"/>
            <a:ext cx="9458131"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12</a:t>
            </a:fld>
            <a:endParaRPr lang="en-US"/>
          </a:p>
        </p:txBody>
      </p:sp>
      <p:pic>
        <p:nvPicPr>
          <p:cNvPr id="13" name="Picture 10" descr="Laser Optronic">
            <a:extLst>
              <a:ext uri="{FF2B5EF4-FFF2-40B4-BE49-F238E27FC236}">
                <a16:creationId xmlns:a16="http://schemas.microsoft.com/office/drawing/2014/main" id="{C086E6DE-2F35-461B-85D6-AB9981AB74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6071" y="5082483"/>
            <a:ext cx="1951711" cy="7351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miths Interconnect: InnoTrans - Exhibitor">
            <a:extLst>
              <a:ext uri="{FF2B5EF4-FFF2-40B4-BE49-F238E27FC236}">
                <a16:creationId xmlns:a16="http://schemas.microsoft.com/office/drawing/2014/main" id="{6BB0C907-D6C8-4AC7-A6B8-F2D92B0663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475" b="32287"/>
          <a:stretch/>
        </p:blipFill>
        <p:spPr bwMode="auto">
          <a:xfrm>
            <a:off x="8717721" y="5243379"/>
            <a:ext cx="1799611" cy="59815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o 3">
            <a:extLst>
              <a:ext uri="{FF2B5EF4-FFF2-40B4-BE49-F238E27FC236}">
                <a16:creationId xmlns:a16="http://schemas.microsoft.com/office/drawing/2014/main" id="{777A765A-2600-45F1-9BFD-8BC6A7DB08D6}"/>
              </a:ext>
            </a:extLst>
          </p:cNvPr>
          <p:cNvGrpSpPr/>
          <p:nvPr/>
        </p:nvGrpSpPr>
        <p:grpSpPr>
          <a:xfrm>
            <a:off x="4020093" y="1114090"/>
            <a:ext cx="4716625" cy="1152121"/>
            <a:chOff x="233265" y="1084408"/>
            <a:chExt cx="4716625" cy="1152121"/>
          </a:xfrm>
        </p:grpSpPr>
        <p:pic>
          <p:nvPicPr>
            <p:cNvPr id="15" name="Immagine 14">
              <a:extLst>
                <a:ext uri="{FF2B5EF4-FFF2-40B4-BE49-F238E27FC236}">
                  <a16:creationId xmlns:a16="http://schemas.microsoft.com/office/drawing/2014/main" id="{A067724D-8183-4ACB-88C3-EBA1F54FA6B9}"/>
                </a:ext>
              </a:extLst>
            </p:cNvPr>
            <p:cNvPicPr>
              <a:picLocks noChangeAspect="1"/>
            </p:cNvPicPr>
            <p:nvPr/>
          </p:nvPicPr>
          <p:blipFill rotWithShape="1">
            <a:blip r:embed="rId5"/>
            <a:srcRect l="21094" t="10538" r="9398" b="1507"/>
            <a:stretch/>
          </p:blipFill>
          <p:spPr>
            <a:xfrm>
              <a:off x="450527" y="1084408"/>
              <a:ext cx="2137340" cy="938386"/>
            </a:xfrm>
            <a:prstGeom prst="rect">
              <a:avLst/>
            </a:prstGeom>
          </p:spPr>
        </p:pic>
        <p:sp>
          <p:nvSpPr>
            <p:cNvPr id="2" name="CasellaDiTesto 1">
              <a:extLst>
                <a:ext uri="{FF2B5EF4-FFF2-40B4-BE49-F238E27FC236}">
                  <a16:creationId xmlns:a16="http://schemas.microsoft.com/office/drawing/2014/main" id="{89D9A7AC-6D56-46EF-92A6-E33B9039AADE}"/>
                </a:ext>
              </a:extLst>
            </p:cNvPr>
            <p:cNvSpPr txBox="1"/>
            <p:nvPr/>
          </p:nvSpPr>
          <p:spPr>
            <a:xfrm>
              <a:off x="2997726" y="1174539"/>
              <a:ext cx="1356759" cy="369332"/>
            </a:xfrm>
            <a:prstGeom prst="rect">
              <a:avLst/>
            </a:prstGeom>
            <a:noFill/>
          </p:spPr>
          <p:txBody>
            <a:bodyPr wrap="square" rtlCol="0">
              <a:spAutoFit/>
            </a:bodyPr>
            <a:lstStyle/>
            <a:p>
              <a:r>
                <a:rPr lang="en-US" b="1" dirty="0"/>
                <a:t>Workstation</a:t>
              </a:r>
            </a:p>
          </p:txBody>
        </p:sp>
        <p:sp>
          <p:nvSpPr>
            <p:cNvPr id="3" name="Rettangolo 2">
              <a:extLst>
                <a:ext uri="{FF2B5EF4-FFF2-40B4-BE49-F238E27FC236}">
                  <a16:creationId xmlns:a16="http://schemas.microsoft.com/office/drawing/2014/main" id="{14727638-604B-4925-94C5-3FC445674633}"/>
                </a:ext>
              </a:extLst>
            </p:cNvPr>
            <p:cNvSpPr/>
            <p:nvPr/>
          </p:nvSpPr>
          <p:spPr>
            <a:xfrm>
              <a:off x="233265" y="1084409"/>
              <a:ext cx="4716625" cy="1152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a:extLst>
              <a:ext uri="{FF2B5EF4-FFF2-40B4-BE49-F238E27FC236}">
                <a16:creationId xmlns:a16="http://schemas.microsoft.com/office/drawing/2014/main" id="{31F68605-81BA-4593-A480-9CF059C37A58}"/>
              </a:ext>
            </a:extLst>
          </p:cNvPr>
          <p:cNvGrpSpPr/>
          <p:nvPr/>
        </p:nvGrpSpPr>
        <p:grpSpPr>
          <a:xfrm>
            <a:off x="7895153" y="3181714"/>
            <a:ext cx="3428362" cy="1248299"/>
            <a:chOff x="4112505" y="3231697"/>
            <a:chExt cx="3428362" cy="1248299"/>
          </a:xfrm>
        </p:grpSpPr>
        <p:pic>
          <p:nvPicPr>
            <p:cNvPr id="12" name="Picture 6" descr="home">
              <a:extLst>
                <a:ext uri="{FF2B5EF4-FFF2-40B4-BE49-F238E27FC236}">
                  <a16:creationId xmlns:a16="http://schemas.microsoft.com/office/drawing/2014/main" id="{23CC906E-2C29-457F-8880-704EF71C33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7146" y="3231697"/>
              <a:ext cx="804265" cy="80426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1C0A63E3-1482-4DE5-A4C9-A10CD77AD1A1}"/>
                </a:ext>
              </a:extLst>
            </p:cNvPr>
            <p:cNvSpPr txBox="1"/>
            <p:nvPr/>
          </p:nvSpPr>
          <p:spPr>
            <a:xfrm>
              <a:off x="4112505" y="4110664"/>
              <a:ext cx="3428362" cy="369332"/>
            </a:xfrm>
            <a:prstGeom prst="rect">
              <a:avLst/>
            </a:prstGeom>
            <a:noFill/>
          </p:spPr>
          <p:txBody>
            <a:bodyPr wrap="square" rtlCol="0">
              <a:spAutoFit/>
            </a:bodyPr>
            <a:lstStyle/>
            <a:p>
              <a:pPr algn="ctr"/>
              <a:r>
                <a:rPr lang="en-US" b="1" dirty="0"/>
                <a:t>Mirrors &amp; mechanics </a:t>
              </a:r>
            </a:p>
          </p:txBody>
        </p:sp>
      </p:grpSp>
      <p:grpSp>
        <p:nvGrpSpPr>
          <p:cNvPr id="9" name="Gruppo 8">
            <a:extLst>
              <a:ext uri="{FF2B5EF4-FFF2-40B4-BE49-F238E27FC236}">
                <a16:creationId xmlns:a16="http://schemas.microsoft.com/office/drawing/2014/main" id="{19CE679E-A729-493F-9EAD-CB39183FAF23}"/>
              </a:ext>
            </a:extLst>
          </p:cNvPr>
          <p:cNvGrpSpPr/>
          <p:nvPr/>
        </p:nvGrpSpPr>
        <p:grpSpPr>
          <a:xfrm>
            <a:off x="1075878" y="3380568"/>
            <a:ext cx="3399356" cy="1497856"/>
            <a:chOff x="8271239" y="2786365"/>
            <a:chExt cx="3399356" cy="1497856"/>
          </a:xfrm>
        </p:grpSpPr>
        <p:pic>
          <p:nvPicPr>
            <p:cNvPr id="14" name="Picture 12">
              <a:extLst>
                <a:ext uri="{FF2B5EF4-FFF2-40B4-BE49-F238E27FC236}">
                  <a16:creationId xmlns:a16="http://schemas.microsoft.com/office/drawing/2014/main" id="{5873F968-A8B1-440E-952F-EAA7FC97A3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3116" y="2786365"/>
              <a:ext cx="2332945" cy="400751"/>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0F621B6A-08F2-4DBF-82B0-BCD46A48F82A}"/>
                </a:ext>
              </a:extLst>
            </p:cNvPr>
            <p:cNvSpPr txBox="1"/>
            <p:nvPr/>
          </p:nvSpPr>
          <p:spPr>
            <a:xfrm>
              <a:off x="8271239" y="3360891"/>
              <a:ext cx="3399356" cy="923330"/>
            </a:xfrm>
            <a:prstGeom prst="rect">
              <a:avLst/>
            </a:prstGeom>
            <a:noFill/>
          </p:spPr>
          <p:txBody>
            <a:bodyPr wrap="square" rtlCol="0">
              <a:spAutoFit/>
            </a:bodyPr>
            <a:lstStyle/>
            <a:p>
              <a:pPr algn="ctr"/>
              <a:r>
                <a:rPr lang="en-US" b="1" dirty="0"/>
                <a:t>Ad hoc THz BP filters</a:t>
              </a:r>
            </a:p>
            <a:p>
              <a:pPr indent="330200">
                <a:buClr>
                  <a:srgbClr val="FFCD00"/>
                </a:buClr>
                <a:buSzPct val="70000"/>
                <a:buFont typeface="Quattrocento Sans"/>
                <a:buChar char="◉"/>
              </a:pPr>
              <a:r>
                <a:rPr lang="en-US" dirty="0">
                  <a:solidFill>
                    <a:schemeClr val="dk1"/>
                  </a:solidFill>
                  <a:rtl val="0"/>
                </a:rPr>
                <a:t>Design completed</a:t>
              </a:r>
            </a:p>
            <a:p>
              <a:pPr indent="330200">
                <a:buClr>
                  <a:srgbClr val="FFCD00"/>
                </a:buClr>
                <a:buSzPct val="70000"/>
                <a:buFont typeface="Quattrocento Sans"/>
                <a:buChar char="◉"/>
              </a:pPr>
              <a:r>
                <a:rPr lang="en-US" dirty="0">
                  <a:solidFill>
                    <a:schemeClr val="dk1"/>
                  </a:solidFill>
                  <a:rtl val="0"/>
                </a:rPr>
                <a:t>Awaiting final quotation</a:t>
              </a:r>
            </a:p>
          </p:txBody>
        </p:sp>
      </p:grpSp>
      <p:sp>
        <p:nvSpPr>
          <p:cNvPr id="10" name="CasellaDiTesto 9">
            <a:extLst>
              <a:ext uri="{FF2B5EF4-FFF2-40B4-BE49-F238E27FC236}">
                <a16:creationId xmlns:a16="http://schemas.microsoft.com/office/drawing/2014/main" id="{66AB9F8A-CA05-41A8-92C7-8025D21A8A44}"/>
              </a:ext>
            </a:extLst>
          </p:cNvPr>
          <p:cNvSpPr txBox="1"/>
          <p:nvPr/>
        </p:nvSpPr>
        <p:spPr>
          <a:xfrm>
            <a:off x="1802951" y="5855901"/>
            <a:ext cx="2057949" cy="369332"/>
          </a:xfrm>
          <a:prstGeom prst="rect">
            <a:avLst/>
          </a:prstGeom>
          <a:noFill/>
        </p:spPr>
        <p:txBody>
          <a:bodyPr wrap="square" rtlCol="0">
            <a:spAutoFit/>
          </a:bodyPr>
          <a:lstStyle/>
          <a:p>
            <a:r>
              <a:rPr lang="it-IT" b="1" dirty="0" err="1"/>
              <a:t>Pyroelectric</a:t>
            </a:r>
            <a:r>
              <a:rPr lang="it-IT" b="1" dirty="0"/>
              <a:t> </a:t>
            </a:r>
            <a:r>
              <a:rPr lang="it-IT" b="1" dirty="0" err="1"/>
              <a:t>sensor</a:t>
            </a:r>
            <a:endParaRPr lang="it-IT" b="1" dirty="0"/>
          </a:p>
        </p:txBody>
      </p:sp>
      <p:sp>
        <p:nvSpPr>
          <p:cNvPr id="27" name="CasellaDiTesto 26">
            <a:extLst>
              <a:ext uri="{FF2B5EF4-FFF2-40B4-BE49-F238E27FC236}">
                <a16:creationId xmlns:a16="http://schemas.microsoft.com/office/drawing/2014/main" id="{671ABB2E-1654-4487-92EE-D458EF69D983}"/>
              </a:ext>
            </a:extLst>
          </p:cNvPr>
          <p:cNvSpPr txBox="1"/>
          <p:nvPr/>
        </p:nvSpPr>
        <p:spPr>
          <a:xfrm>
            <a:off x="7911446" y="5855901"/>
            <a:ext cx="3464603" cy="646331"/>
          </a:xfrm>
          <a:prstGeom prst="rect">
            <a:avLst/>
          </a:prstGeom>
          <a:noFill/>
        </p:spPr>
        <p:txBody>
          <a:bodyPr wrap="square" rtlCol="0">
            <a:spAutoFit/>
          </a:bodyPr>
          <a:lstStyle/>
          <a:p>
            <a:pPr algn="ctr"/>
            <a:r>
              <a:rPr lang="en-US" b="1" dirty="0"/>
              <a:t>Schottky diodes (2 frequencies)</a:t>
            </a:r>
          </a:p>
          <a:p>
            <a:pPr indent="330200">
              <a:buClr>
                <a:srgbClr val="FFCD00"/>
              </a:buClr>
              <a:buSzPct val="70000"/>
              <a:buFont typeface="Quattrocento Sans"/>
              <a:buChar char="◉"/>
            </a:pPr>
            <a:r>
              <a:rPr lang="en-US" dirty="0">
                <a:solidFill>
                  <a:schemeClr val="dk1"/>
                </a:solidFill>
                <a:rtl val="0"/>
              </a:rPr>
              <a:t>bureaucracy almost completed </a:t>
            </a:r>
          </a:p>
        </p:txBody>
      </p:sp>
      <p:sp>
        <p:nvSpPr>
          <p:cNvPr id="11" name="CasellaDiTesto 10">
            <a:extLst>
              <a:ext uri="{FF2B5EF4-FFF2-40B4-BE49-F238E27FC236}">
                <a16:creationId xmlns:a16="http://schemas.microsoft.com/office/drawing/2014/main" id="{4F379530-C7A7-4626-8A67-0BAE3E736F58}"/>
              </a:ext>
            </a:extLst>
          </p:cNvPr>
          <p:cNvSpPr txBox="1"/>
          <p:nvPr/>
        </p:nvSpPr>
        <p:spPr>
          <a:xfrm>
            <a:off x="4853829" y="4591789"/>
            <a:ext cx="2817845" cy="830997"/>
          </a:xfrm>
          <a:prstGeom prst="rect">
            <a:avLst/>
          </a:prstGeom>
          <a:noFill/>
        </p:spPr>
        <p:txBody>
          <a:bodyPr wrap="square" rtlCol="0">
            <a:spAutoFit/>
          </a:bodyPr>
          <a:lstStyle/>
          <a:p>
            <a:pPr algn="ctr"/>
            <a:r>
              <a:rPr lang="it-IT" sz="2400" b="1" dirty="0" err="1">
                <a:solidFill>
                  <a:schemeClr val="accent1">
                    <a:lumMod val="60000"/>
                    <a:lumOff val="40000"/>
                  </a:schemeClr>
                </a:solidFill>
              </a:rPr>
              <a:t>Orders</a:t>
            </a:r>
            <a:r>
              <a:rPr lang="it-IT" sz="2400" b="1" dirty="0">
                <a:solidFill>
                  <a:schemeClr val="accent1">
                    <a:lumMod val="60000"/>
                    <a:lumOff val="40000"/>
                  </a:schemeClr>
                </a:solidFill>
              </a:rPr>
              <a:t> </a:t>
            </a:r>
            <a:r>
              <a:rPr lang="it-IT" sz="2400" b="1" dirty="0" err="1">
                <a:solidFill>
                  <a:schemeClr val="accent1">
                    <a:lumMod val="60000"/>
                    <a:lumOff val="40000"/>
                  </a:schemeClr>
                </a:solidFill>
              </a:rPr>
              <a:t>Requests</a:t>
            </a:r>
            <a:r>
              <a:rPr lang="it-IT" sz="2400" b="1" dirty="0">
                <a:solidFill>
                  <a:schemeClr val="accent1">
                    <a:lumMod val="60000"/>
                    <a:lumOff val="40000"/>
                  </a:schemeClr>
                </a:solidFill>
              </a:rPr>
              <a:t> </a:t>
            </a:r>
          </a:p>
          <a:p>
            <a:pPr algn="ctr"/>
            <a:r>
              <a:rPr lang="it-IT" sz="2400" b="1" dirty="0" err="1">
                <a:solidFill>
                  <a:schemeClr val="accent1">
                    <a:lumMod val="60000"/>
                    <a:lumOff val="40000"/>
                  </a:schemeClr>
                </a:solidFill>
              </a:rPr>
              <a:t>sent</a:t>
            </a:r>
            <a:endParaRPr lang="it-IT" sz="2400" b="1" dirty="0">
              <a:solidFill>
                <a:schemeClr val="accent1">
                  <a:lumMod val="60000"/>
                  <a:lumOff val="40000"/>
                </a:schemeClr>
              </a:solidFill>
            </a:endParaRPr>
          </a:p>
        </p:txBody>
      </p:sp>
      <p:cxnSp>
        <p:nvCxnSpPr>
          <p:cNvPr id="18" name="Connettore 2 17">
            <a:extLst>
              <a:ext uri="{FF2B5EF4-FFF2-40B4-BE49-F238E27FC236}">
                <a16:creationId xmlns:a16="http://schemas.microsoft.com/office/drawing/2014/main" id="{DADF489A-C75E-4CBF-B4F0-C1188B2E327E}"/>
              </a:ext>
            </a:extLst>
          </p:cNvPr>
          <p:cNvCxnSpPr/>
          <p:nvPr/>
        </p:nvCxnSpPr>
        <p:spPr>
          <a:xfrm flipV="1">
            <a:off x="7267634" y="3797560"/>
            <a:ext cx="1287624" cy="706574"/>
          </a:xfrm>
          <a:prstGeom prst="straightConnector1">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F6CE113E-677A-4FCF-8988-0495F54C4728}"/>
              </a:ext>
            </a:extLst>
          </p:cNvPr>
          <p:cNvCxnSpPr>
            <a:cxnSpLocks/>
          </p:cNvCxnSpPr>
          <p:nvPr/>
        </p:nvCxnSpPr>
        <p:spPr>
          <a:xfrm>
            <a:off x="7319865" y="5140745"/>
            <a:ext cx="1110343" cy="401711"/>
          </a:xfrm>
          <a:prstGeom prst="straightConnector1">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36D4DC3E-6C80-4B0E-8746-C9787287369E}"/>
              </a:ext>
            </a:extLst>
          </p:cNvPr>
          <p:cNvCxnSpPr>
            <a:cxnSpLocks/>
          </p:cNvCxnSpPr>
          <p:nvPr/>
        </p:nvCxnSpPr>
        <p:spPr>
          <a:xfrm flipH="1">
            <a:off x="4007498" y="5042523"/>
            <a:ext cx="1173770" cy="380263"/>
          </a:xfrm>
          <a:prstGeom prst="straightConnector1">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38CE0488-254B-40BC-95A4-678677A2BE31}"/>
              </a:ext>
            </a:extLst>
          </p:cNvPr>
          <p:cNvCxnSpPr>
            <a:cxnSpLocks/>
          </p:cNvCxnSpPr>
          <p:nvPr/>
        </p:nvCxnSpPr>
        <p:spPr>
          <a:xfrm flipH="1" flipV="1">
            <a:off x="4413380" y="3853543"/>
            <a:ext cx="835090" cy="738246"/>
          </a:xfrm>
          <a:prstGeom prst="straightConnector1">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 name="Immagine 16">
            <a:extLst>
              <a:ext uri="{FF2B5EF4-FFF2-40B4-BE49-F238E27FC236}">
                <a16:creationId xmlns:a16="http://schemas.microsoft.com/office/drawing/2014/main" id="{005FECC5-B060-4D0B-844E-163F8EA941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7456" y="1432714"/>
            <a:ext cx="737946" cy="737946"/>
          </a:xfrm>
          <a:prstGeom prst="rect">
            <a:avLst/>
          </a:prstGeom>
        </p:spPr>
      </p:pic>
      <p:pic>
        <p:nvPicPr>
          <p:cNvPr id="33" name="Immagine 32">
            <a:extLst>
              <a:ext uri="{FF2B5EF4-FFF2-40B4-BE49-F238E27FC236}">
                <a16:creationId xmlns:a16="http://schemas.microsoft.com/office/drawing/2014/main" id="{F8164C50-1BE4-4026-A17F-DB987ED255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4256" y="5837684"/>
            <a:ext cx="737946" cy="737946"/>
          </a:xfrm>
          <a:prstGeom prst="rect">
            <a:avLst/>
          </a:prstGeom>
        </p:spPr>
      </p:pic>
      <p:pic>
        <p:nvPicPr>
          <p:cNvPr id="37" name="Immagine 36">
            <a:extLst>
              <a:ext uri="{FF2B5EF4-FFF2-40B4-BE49-F238E27FC236}">
                <a16:creationId xmlns:a16="http://schemas.microsoft.com/office/drawing/2014/main" id="{983040DA-C499-4B1D-BEB8-C721F4E7C8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2629" y="4073099"/>
            <a:ext cx="737946" cy="737946"/>
          </a:xfrm>
          <a:prstGeom prst="rect">
            <a:avLst/>
          </a:prstGeom>
        </p:spPr>
      </p:pic>
      <p:cxnSp>
        <p:nvCxnSpPr>
          <p:cNvPr id="38" name="Connettore 2 37">
            <a:extLst>
              <a:ext uri="{FF2B5EF4-FFF2-40B4-BE49-F238E27FC236}">
                <a16:creationId xmlns:a16="http://schemas.microsoft.com/office/drawing/2014/main" id="{798EC12B-B44F-4B83-AD4C-7247BA7788A8}"/>
              </a:ext>
            </a:extLst>
          </p:cNvPr>
          <p:cNvCxnSpPr>
            <a:cxnSpLocks/>
          </p:cNvCxnSpPr>
          <p:nvPr/>
        </p:nvCxnSpPr>
        <p:spPr>
          <a:xfrm flipV="1">
            <a:off x="6262751" y="2580589"/>
            <a:ext cx="0" cy="1797465"/>
          </a:xfrm>
          <a:prstGeom prst="straightConnector1">
            <a:avLst/>
          </a:prstGeom>
          <a:ln w="1905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9" name="Shape 612">
            <a:extLst>
              <a:ext uri="{FF2B5EF4-FFF2-40B4-BE49-F238E27FC236}">
                <a16:creationId xmlns:a16="http://schemas.microsoft.com/office/drawing/2014/main" id="{EB094454-4500-4F60-9FA1-A7F0F8F6BCFE}"/>
              </a:ext>
            </a:extLst>
          </p:cNvPr>
          <p:cNvGrpSpPr/>
          <p:nvPr/>
        </p:nvGrpSpPr>
        <p:grpSpPr>
          <a:xfrm>
            <a:off x="538339" y="331591"/>
            <a:ext cx="390241" cy="390241"/>
            <a:chOff x="5964175" y="4329750"/>
            <a:chExt cx="421350" cy="421350"/>
          </a:xfrm>
        </p:grpSpPr>
        <p:sp>
          <p:nvSpPr>
            <p:cNvPr id="40" name="Shape 613">
              <a:extLst>
                <a:ext uri="{FF2B5EF4-FFF2-40B4-BE49-F238E27FC236}">
                  <a16:creationId xmlns:a16="http://schemas.microsoft.com/office/drawing/2014/main" id="{B3444750-EC22-4F34-86DF-9882019E9F51}"/>
                </a:ext>
              </a:extLst>
            </p:cNvPr>
            <p:cNvSpPr/>
            <p:nvPr/>
          </p:nvSpPr>
          <p:spPr>
            <a:xfrm>
              <a:off x="5964175" y="4329750"/>
              <a:ext cx="421350" cy="421350"/>
            </a:xfrm>
            <a:custGeom>
              <a:avLst/>
              <a:gdLst/>
              <a:ahLst/>
              <a:cxnLst/>
              <a:rect l="0" t="0" r="0" b="0"/>
              <a:pathLst>
                <a:path w="16854" h="16854" fill="none" extrusionOk="0">
                  <a:moveTo>
                    <a:pt x="15636" y="14004"/>
                  </a:moveTo>
                  <a:lnTo>
                    <a:pt x="13517" y="6260"/>
                  </a:lnTo>
                  <a:lnTo>
                    <a:pt x="16196" y="3605"/>
                  </a:lnTo>
                  <a:lnTo>
                    <a:pt x="16196" y="3605"/>
                  </a:lnTo>
                  <a:lnTo>
                    <a:pt x="16318" y="3434"/>
                  </a:lnTo>
                  <a:lnTo>
                    <a:pt x="16440" y="3239"/>
                  </a:lnTo>
                  <a:lnTo>
                    <a:pt x="16537" y="3020"/>
                  </a:lnTo>
                  <a:lnTo>
                    <a:pt x="16610" y="2777"/>
                  </a:lnTo>
                  <a:lnTo>
                    <a:pt x="16732" y="2338"/>
                  </a:lnTo>
                  <a:lnTo>
                    <a:pt x="16805" y="2046"/>
                  </a:lnTo>
                  <a:lnTo>
                    <a:pt x="16805" y="2046"/>
                  </a:lnTo>
                  <a:lnTo>
                    <a:pt x="16830" y="1729"/>
                  </a:lnTo>
                  <a:lnTo>
                    <a:pt x="16854" y="1437"/>
                  </a:lnTo>
                  <a:lnTo>
                    <a:pt x="16854" y="1194"/>
                  </a:lnTo>
                  <a:lnTo>
                    <a:pt x="16854" y="950"/>
                  </a:lnTo>
                  <a:lnTo>
                    <a:pt x="16805" y="755"/>
                  </a:lnTo>
                  <a:lnTo>
                    <a:pt x="16732" y="585"/>
                  </a:lnTo>
                  <a:lnTo>
                    <a:pt x="16659" y="414"/>
                  </a:lnTo>
                  <a:lnTo>
                    <a:pt x="16562" y="293"/>
                  </a:lnTo>
                  <a:lnTo>
                    <a:pt x="16562" y="293"/>
                  </a:lnTo>
                  <a:lnTo>
                    <a:pt x="16440" y="195"/>
                  </a:lnTo>
                  <a:lnTo>
                    <a:pt x="16269" y="122"/>
                  </a:lnTo>
                  <a:lnTo>
                    <a:pt x="16099" y="49"/>
                  </a:lnTo>
                  <a:lnTo>
                    <a:pt x="15904" y="0"/>
                  </a:lnTo>
                  <a:lnTo>
                    <a:pt x="15660" y="0"/>
                  </a:lnTo>
                  <a:lnTo>
                    <a:pt x="15417" y="0"/>
                  </a:lnTo>
                  <a:lnTo>
                    <a:pt x="15125" y="25"/>
                  </a:lnTo>
                  <a:lnTo>
                    <a:pt x="14808" y="49"/>
                  </a:lnTo>
                  <a:lnTo>
                    <a:pt x="14808" y="49"/>
                  </a:lnTo>
                  <a:lnTo>
                    <a:pt x="14516" y="122"/>
                  </a:lnTo>
                  <a:lnTo>
                    <a:pt x="14077" y="244"/>
                  </a:lnTo>
                  <a:lnTo>
                    <a:pt x="13834" y="317"/>
                  </a:lnTo>
                  <a:lnTo>
                    <a:pt x="13615" y="414"/>
                  </a:lnTo>
                  <a:lnTo>
                    <a:pt x="13420" y="536"/>
                  </a:lnTo>
                  <a:lnTo>
                    <a:pt x="13249" y="658"/>
                  </a:lnTo>
                  <a:lnTo>
                    <a:pt x="10595" y="3337"/>
                  </a:lnTo>
                  <a:lnTo>
                    <a:pt x="2850" y="1218"/>
                  </a:lnTo>
                  <a:lnTo>
                    <a:pt x="2850" y="1218"/>
                  </a:lnTo>
                  <a:lnTo>
                    <a:pt x="2704" y="1194"/>
                  </a:lnTo>
                  <a:lnTo>
                    <a:pt x="2582" y="1218"/>
                  </a:lnTo>
                  <a:lnTo>
                    <a:pt x="2460" y="1267"/>
                  </a:lnTo>
                  <a:lnTo>
                    <a:pt x="2338" y="1340"/>
                  </a:lnTo>
                  <a:lnTo>
                    <a:pt x="1608" y="2095"/>
                  </a:lnTo>
                  <a:lnTo>
                    <a:pt x="1608" y="2095"/>
                  </a:lnTo>
                  <a:lnTo>
                    <a:pt x="1535" y="2192"/>
                  </a:lnTo>
                  <a:lnTo>
                    <a:pt x="1486" y="2290"/>
                  </a:lnTo>
                  <a:lnTo>
                    <a:pt x="1462" y="2411"/>
                  </a:lnTo>
                  <a:lnTo>
                    <a:pt x="1462" y="2509"/>
                  </a:lnTo>
                  <a:lnTo>
                    <a:pt x="1462" y="2509"/>
                  </a:lnTo>
                  <a:lnTo>
                    <a:pt x="1486" y="2606"/>
                  </a:lnTo>
                  <a:lnTo>
                    <a:pt x="1510" y="2679"/>
                  </a:lnTo>
                  <a:lnTo>
                    <a:pt x="1608" y="2825"/>
                  </a:lnTo>
                  <a:lnTo>
                    <a:pt x="1608" y="2825"/>
                  </a:lnTo>
                  <a:lnTo>
                    <a:pt x="1705" y="2899"/>
                  </a:lnTo>
                  <a:lnTo>
                    <a:pt x="7404" y="6600"/>
                  </a:lnTo>
                  <a:lnTo>
                    <a:pt x="4165" y="10863"/>
                  </a:lnTo>
                  <a:lnTo>
                    <a:pt x="926" y="10302"/>
                  </a:lnTo>
                  <a:lnTo>
                    <a:pt x="926" y="10302"/>
                  </a:lnTo>
                  <a:lnTo>
                    <a:pt x="828" y="10302"/>
                  </a:lnTo>
                  <a:lnTo>
                    <a:pt x="707" y="10327"/>
                  </a:lnTo>
                  <a:lnTo>
                    <a:pt x="609" y="10375"/>
                  </a:lnTo>
                  <a:lnTo>
                    <a:pt x="512" y="10449"/>
                  </a:lnTo>
                  <a:lnTo>
                    <a:pt x="146" y="10814"/>
                  </a:lnTo>
                  <a:lnTo>
                    <a:pt x="146" y="10814"/>
                  </a:lnTo>
                  <a:lnTo>
                    <a:pt x="73" y="10911"/>
                  </a:lnTo>
                  <a:lnTo>
                    <a:pt x="25" y="11033"/>
                  </a:lnTo>
                  <a:lnTo>
                    <a:pt x="0" y="11155"/>
                  </a:lnTo>
                  <a:lnTo>
                    <a:pt x="0" y="11277"/>
                  </a:lnTo>
                  <a:lnTo>
                    <a:pt x="0" y="11277"/>
                  </a:lnTo>
                  <a:lnTo>
                    <a:pt x="49" y="11423"/>
                  </a:lnTo>
                  <a:lnTo>
                    <a:pt x="146" y="11569"/>
                  </a:lnTo>
                  <a:lnTo>
                    <a:pt x="146" y="11569"/>
                  </a:lnTo>
                  <a:lnTo>
                    <a:pt x="244" y="11642"/>
                  </a:lnTo>
                  <a:lnTo>
                    <a:pt x="3434" y="13420"/>
                  </a:lnTo>
                  <a:lnTo>
                    <a:pt x="5212" y="16610"/>
                  </a:lnTo>
                  <a:lnTo>
                    <a:pt x="5212" y="16610"/>
                  </a:lnTo>
                  <a:lnTo>
                    <a:pt x="5285" y="16708"/>
                  </a:lnTo>
                  <a:lnTo>
                    <a:pt x="5285" y="16708"/>
                  </a:lnTo>
                  <a:lnTo>
                    <a:pt x="5431" y="16805"/>
                  </a:lnTo>
                  <a:lnTo>
                    <a:pt x="5578" y="16854"/>
                  </a:lnTo>
                  <a:lnTo>
                    <a:pt x="5578" y="16854"/>
                  </a:lnTo>
                  <a:lnTo>
                    <a:pt x="5699" y="16854"/>
                  </a:lnTo>
                  <a:lnTo>
                    <a:pt x="5821" y="16830"/>
                  </a:lnTo>
                  <a:lnTo>
                    <a:pt x="5943" y="16781"/>
                  </a:lnTo>
                  <a:lnTo>
                    <a:pt x="6040" y="16708"/>
                  </a:lnTo>
                  <a:lnTo>
                    <a:pt x="6406" y="16342"/>
                  </a:lnTo>
                  <a:lnTo>
                    <a:pt x="6406" y="16342"/>
                  </a:lnTo>
                  <a:lnTo>
                    <a:pt x="6479" y="16245"/>
                  </a:lnTo>
                  <a:lnTo>
                    <a:pt x="6527" y="16148"/>
                  </a:lnTo>
                  <a:lnTo>
                    <a:pt x="6552" y="16026"/>
                  </a:lnTo>
                  <a:lnTo>
                    <a:pt x="6552" y="15928"/>
                  </a:lnTo>
                  <a:lnTo>
                    <a:pt x="5992" y="12689"/>
                  </a:lnTo>
                  <a:lnTo>
                    <a:pt x="10254" y="9450"/>
                  </a:lnTo>
                  <a:lnTo>
                    <a:pt x="13956" y="15149"/>
                  </a:lnTo>
                  <a:lnTo>
                    <a:pt x="13956" y="15149"/>
                  </a:lnTo>
                  <a:lnTo>
                    <a:pt x="14029" y="15246"/>
                  </a:lnTo>
                  <a:lnTo>
                    <a:pt x="14029" y="15246"/>
                  </a:lnTo>
                  <a:lnTo>
                    <a:pt x="14175" y="15344"/>
                  </a:lnTo>
                  <a:lnTo>
                    <a:pt x="14248" y="15368"/>
                  </a:lnTo>
                  <a:lnTo>
                    <a:pt x="14345" y="15393"/>
                  </a:lnTo>
                  <a:lnTo>
                    <a:pt x="14345" y="15393"/>
                  </a:lnTo>
                  <a:lnTo>
                    <a:pt x="14443" y="15393"/>
                  </a:lnTo>
                  <a:lnTo>
                    <a:pt x="14565" y="15368"/>
                  </a:lnTo>
                  <a:lnTo>
                    <a:pt x="14662" y="15320"/>
                  </a:lnTo>
                  <a:lnTo>
                    <a:pt x="14759" y="15246"/>
                  </a:lnTo>
                  <a:lnTo>
                    <a:pt x="15514" y="14516"/>
                  </a:lnTo>
                  <a:lnTo>
                    <a:pt x="15514" y="14516"/>
                  </a:lnTo>
                  <a:lnTo>
                    <a:pt x="15587" y="14394"/>
                  </a:lnTo>
                  <a:lnTo>
                    <a:pt x="15636" y="14272"/>
                  </a:lnTo>
                  <a:lnTo>
                    <a:pt x="15660" y="14151"/>
                  </a:lnTo>
                  <a:lnTo>
                    <a:pt x="15636" y="14004"/>
                  </a:lnTo>
                  <a:lnTo>
                    <a:pt x="15636" y="14004"/>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1" name="Shape 614">
              <a:extLst>
                <a:ext uri="{FF2B5EF4-FFF2-40B4-BE49-F238E27FC236}">
                  <a16:creationId xmlns:a16="http://schemas.microsoft.com/office/drawing/2014/main" id="{58008D24-1D1F-480E-99BA-CC411A9E7C4A}"/>
                </a:ext>
              </a:extLst>
            </p:cNvPr>
            <p:cNvSpPr/>
            <p:nvPr/>
          </p:nvSpPr>
          <p:spPr>
            <a:xfrm>
              <a:off x="6322800" y="4360800"/>
              <a:ext cx="31675" cy="30475"/>
            </a:xfrm>
            <a:custGeom>
              <a:avLst/>
              <a:gdLst/>
              <a:ahLst/>
              <a:cxnLst/>
              <a:rect l="0" t="0" r="0" b="0"/>
              <a:pathLst>
                <a:path w="1267" h="1219" fill="none" extrusionOk="0">
                  <a:moveTo>
                    <a:pt x="1267" y="1218"/>
                  </a:moveTo>
                  <a:lnTo>
                    <a:pt x="1267" y="1218"/>
                  </a:lnTo>
                  <a:lnTo>
                    <a:pt x="1242" y="999"/>
                  </a:lnTo>
                  <a:lnTo>
                    <a:pt x="1169" y="755"/>
                  </a:lnTo>
                  <a:lnTo>
                    <a:pt x="1048" y="561"/>
                  </a:lnTo>
                  <a:lnTo>
                    <a:pt x="901" y="366"/>
                  </a:lnTo>
                  <a:lnTo>
                    <a:pt x="901" y="366"/>
                  </a:lnTo>
                  <a:lnTo>
                    <a:pt x="707" y="220"/>
                  </a:lnTo>
                  <a:lnTo>
                    <a:pt x="487" y="98"/>
                  </a:lnTo>
                  <a:lnTo>
                    <a:pt x="244" y="25"/>
                  </a:lnTo>
                  <a:lnTo>
                    <a:pt x="0"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grpSp>
    </p:spTree>
    <p:extLst>
      <p:ext uri="{BB962C8B-B14F-4D97-AF65-F5344CB8AC3E}">
        <p14:creationId xmlns:p14="http://schemas.microsoft.com/office/powerpoint/2010/main" val="3343259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1492187"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it-IT" sz="2667" b="1" dirty="0" err="1">
                <a:latin typeface="Palatino Linotype" panose="02040502050505030304" pitchFamily="18" charset="0"/>
                <a:ea typeface="Lora"/>
                <a:cs typeface="Lora"/>
                <a:sym typeface="Lora"/>
              </a:rPr>
              <a:t>It’s</a:t>
            </a:r>
            <a:r>
              <a:rPr lang="it-IT" sz="2667" b="1" dirty="0">
                <a:latin typeface="Palatino Linotype" panose="02040502050505030304" pitchFamily="18" charset="0"/>
                <a:ea typeface="Lora"/>
                <a:cs typeface="Lora"/>
                <a:sym typeface="Lora"/>
              </a:rPr>
              <a:t> </a:t>
            </a:r>
            <a:r>
              <a:rPr lang="it-IT" sz="2667" b="1" dirty="0" err="1">
                <a:latin typeface="Palatino Linotype" panose="02040502050505030304" pitchFamily="18" charset="0"/>
                <a:ea typeface="Lora"/>
                <a:cs typeface="Lora"/>
                <a:sym typeface="Lora"/>
              </a:rPr>
              <a:t>real</a:t>
            </a:r>
            <a:r>
              <a:rPr lang="it-IT" sz="2667" b="1" dirty="0">
                <a:latin typeface="Palatino Linotype" panose="02040502050505030304" pitchFamily="18" charset="0"/>
                <a:ea typeface="Lora"/>
                <a:cs typeface="Lora"/>
                <a:sym typeface="Lora"/>
              </a:rPr>
              <a:t>!</a:t>
            </a:r>
            <a:endParaRPr lang="en" sz="2667" b="1" dirty="0">
              <a:latin typeface="Palatino Linotype" panose="02040502050505030304" pitchFamily="18" charset="0"/>
              <a:ea typeface="Lora"/>
              <a:cs typeface="Lora"/>
              <a:sym typeface="Lora"/>
            </a:endParaRPr>
          </a:p>
        </p:txBody>
      </p:sp>
      <p:cxnSp>
        <p:nvCxnSpPr>
          <p:cNvPr id="28" name="Shape 92"/>
          <p:cNvCxnSpPr>
            <a:cxnSpLocks/>
            <a:stCxn id="26" idx="3"/>
          </p:cNvCxnSpPr>
          <p:nvPr/>
        </p:nvCxnSpPr>
        <p:spPr>
          <a:xfrm>
            <a:off x="2586404" y="526713"/>
            <a:ext cx="9605596" cy="916"/>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13</a:t>
            </a:fld>
            <a:endParaRPr lang="en-US"/>
          </a:p>
        </p:txBody>
      </p:sp>
      <p:pic>
        <p:nvPicPr>
          <p:cNvPr id="19" name="Immagine 18" descr="Immagine che contiene testo, interni&#10;&#10;Descrizione generata automaticamente">
            <a:extLst>
              <a:ext uri="{FF2B5EF4-FFF2-40B4-BE49-F238E27FC236}">
                <a16:creationId xmlns:a16="http://schemas.microsoft.com/office/drawing/2014/main" id="{73DE7EB3-DAAC-4744-83D9-8F195CB1B004}"/>
              </a:ext>
            </a:extLst>
          </p:cNvPr>
          <p:cNvPicPr>
            <a:picLocks noChangeAspect="1"/>
          </p:cNvPicPr>
          <p:nvPr/>
        </p:nvPicPr>
        <p:blipFill rotWithShape="1">
          <a:blip r:embed="rId3">
            <a:extLst>
              <a:ext uri="{28A0092B-C50C-407E-A947-70E740481C1C}">
                <a14:useLocalDpi xmlns:a14="http://schemas.microsoft.com/office/drawing/2010/main" val="0"/>
              </a:ext>
            </a:extLst>
          </a:blip>
          <a:srcRect b="8629"/>
          <a:stretch/>
        </p:blipFill>
        <p:spPr>
          <a:xfrm>
            <a:off x="5460535" y="683317"/>
            <a:ext cx="6654323" cy="4560119"/>
          </a:xfrm>
          <a:prstGeom prst="rect">
            <a:avLst/>
          </a:prstGeom>
        </p:spPr>
      </p:pic>
      <p:pic>
        <p:nvPicPr>
          <p:cNvPr id="42" name="Immagine 41">
            <a:extLst>
              <a:ext uri="{FF2B5EF4-FFF2-40B4-BE49-F238E27FC236}">
                <a16:creationId xmlns:a16="http://schemas.microsoft.com/office/drawing/2014/main" id="{D56E90E8-4A75-4DCD-8777-FDCD800EB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6" y="971989"/>
            <a:ext cx="5335405" cy="4002130"/>
          </a:xfrm>
          <a:prstGeom prst="rect">
            <a:avLst/>
          </a:prstGeom>
        </p:spPr>
      </p:pic>
      <p:pic>
        <p:nvPicPr>
          <p:cNvPr id="43" name="Picture 2" descr="AI Weirdness — Free snacks with purchase of new equipment: it's a...">
            <a:extLst>
              <a:ext uri="{FF2B5EF4-FFF2-40B4-BE49-F238E27FC236}">
                <a16:creationId xmlns:a16="http://schemas.microsoft.com/office/drawing/2014/main" id="{BD601452-BEC0-4583-AF33-9F5600475E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7302" y="2335002"/>
            <a:ext cx="4258277" cy="42582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44" name="Shape 549">
            <a:extLst>
              <a:ext uri="{FF2B5EF4-FFF2-40B4-BE49-F238E27FC236}">
                <a16:creationId xmlns:a16="http://schemas.microsoft.com/office/drawing/2014/main" id="{A2079A76-CA17-483F-BD2C-762C93376992}"/>
              </a:ext>
            </a:extLst>
          </p:cNvPr>
          <p:cNvGrpSpPr/>
          <p:nvPr/>
        </p:nvGrpSpPr>
        <p:grpSpPr>
          <a:xfrm>
            <a:off x="519165" y="378428"/>
            <a:ext cx="445414" cy="348017"/>
            <a:chOff x="1923075" y="3694075"/>
            <a:chExt cx="437200" cy="341600"/>
          </a:xfrm>
        </p:grpSpPr>
        <p:sp>
          <p:nvSpPr>
            <p:cNvPr id="45" name="Shape 550">
              <a:extLst>
                <a:ext uri="{FF2B5EF4-FFF2-40B4-BE49-F238E27FC236}">
                  <a16:creationId xmlns:a16="http://schemas.microsoft.com/office/drawing/2014/main" id="{13BA22AF-7A8E-4FDB-A802-7CE69C9A5BD8}"/>
                </a:ext>
              </a:extLst>
            </p:cNvPr>
            <p:cNvSpPr/>
            <p:nvPr/>
          </p:nvSpPr>
          <p:spPr>
            <a:xfrm>
              <a:off x="2247600" y="3983300"/>
              <a:ext cx="52400" cy="52375"/>
            </a:xfrm>
            <a:custGeom>
              <a:avLst/>
              <a:gdLst/>
              <a:ahLst/>
              <a:cxnLst/>
              <a:rect l="0" t="0" r="0" b="0"/>
              <a:pathLst>
                <a:path w="2096" h="2095" fill="none" extrusionOk="0">
                  <a:moveTo>
                    <a:pt x="1" y="1048"/>
                  </a:moveTo>
                  <a:lnTo>
                    <a:pt x="1" y="1048"/>
                  </a:lnTo>
                  <a:lnTo>
                    <a:pt x="25" y="828"/>
                  </a:lnTo>
                  <a:lnTo>
                    <a:pt x="74" y="634"/>
                  </a:lnTo>
                  <a:lnTo>
                    <a:pt x="171" y="439"/>
                  </a:lnTo>
                  <a:lnTo>
                    <a:pt x="317" y="293"/>
                  </a:lnTo>
                  <a:lnTo>
                    <a:pt x="463"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3" y="1900"/>
                  </a:lnTo>
                  <a:lnTo>
                    <a:pt x="317" y="1778"/>
                  </a:lnTo>
                  <a:lnTo>
                    <a:pt x="171" y="1632"/>
                  </a:lnTo>
                  <a:lnTo>
                    <a:pt x="74" y="1437"/>
                  </a:lnTo>
                  <a:lnTo>
                    <a:pt x="25" y="1242"/>
                  </a:lnTo>
                  <a:lnTo>
                    <a:pt x="1" y="1048"/>
                  </a:lnTo>
                  <a:lnTo>
                    <a:pt x="1" y="1048"/>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6" name="Shape 551">
              <a:extLst>
                <a:ext uri="{FF2B5EF4-FFF2-40B4-BE49-F238E27FC236}">
                  <a16:creationId xmlns:a16="http://schemas.microsoft.com/office/drawing/2014/main" id="{13275985-5A78-4612-8369-80B2609CDC77}"/>
                </a:ext>
              </a:extLst>
            </p:cNvPr>
            <p:cNvSpPr/>
            <p:nvPr/>
          </p:nvSpPr>
          <p:spPr>
            <a:xfrm>
              <a:off x="2035100" y="3983300"/>
              <a:ext cx="52400" cy="52375"/>
            </a:xfrm>
            <a:custGeom>
              <a:avLst/>
              <a:gdLst/>
              <a:ahLst/>
              <a:cxnLst/>
              <a:rect l="0" t="0" r="0" b="0"/>
              <a:pathLst>
                <a:path w="2096" h="2095" fill="none" extrusionOk="0">
                  <a:moveTo>
                    <a:pt x="1" y="1048"/>
                  </a:moveTo>
                  <a:lnTo>
                    <a:pt x="1" y="1048"/>
                  </a:lnTo>
                  <a:lnTo>
                    <a:pt x="25" y="828"/>
                  </a:lnTo>
                  <a:lnTo>
                    <a:pt x="74" y="634"/>
                  </a:lnTo>
                  <a:lnTo>
                    <a:pt x="171" y="439"/>
                  </a:lnTo>
                  <a:lnTo>
                    <a:pt x="317" y="293"/>
                  </a:lnTo>
                  <a:lnTo>
                    <a:pt x="464" y="171"/>
                  </a:lnTo>
                  <a:lnTo>
                    <a:pt x="634" y="73"/>
                  </a:lnTo>
                  <a:lnTo>
                    <a:pt x="829" y="0"/>
                  </a:lnTo>
                  <a:lnTo>
                    <a:pt x="1048" y="0"/>
                  </a:lnTo>
                  <a:lnTo>
                    <a:pt x="1048" y="0"/>
                  </a:lnTo>
                  <a:lnTo>
                    <a:pt x="1267" y="0"/>
                  </a:lnTo>
                  <a:lnTo>
                    <a:pt x="1462" y="73"/>
                  </a:lnTo>
                  <a:lnTo>
                    <a:pt x="1633" y="171"/>
                  </a:lnTo>
                  <a:lnTo>
                    <a:pt x="1779" y="293"/>
                  </a:lnTo>
                  <a:lnTo>
                    <a:pt x="1925" y="439"/>
                  </a:lnTo>
                  <a:lnTo>
                    <a:pt x="2022" y="634"/>
                  </a:lnTo>
                  <a:lnTo>
                    <a:pt x="2071" y="828"/>
                  </a:lnTo>
                  <a:lnTo>
                    <a:pt x="2095" y="1048"/>
                  </a:lnTo>
                  <a:lnTo>
                    <a:pt x="2095" y="1048"/>
                  </a:lnTo>
                  <a:lnTo>
                    <a:pt x="2071" y="1242"/>
                  </a:lnTo>
                  <a:lnTo>
                    <a:pt x="2022" y="1437"/>
                  </a:lnTo>
                  <a:lnTo>
                    <a:pt x="1925" y="1632"/>
                  </a:lnTo>
                  <a:lnTo>
                    <a:pt x="1779" y="1778"/>
                  </a:lnTo>
                  <a:lnTo>
                    <a:pt x="1633" y="1900"/>
                  </a:lnTo>
                  <a:lnTo>
                    <a:pt x="1462" y="1997"/>
                  </a:lnTo>
                  <a:lnTo>
                    <a:pt x="1267" y="2070"/>
                  </a:lnTo>
                  <a:lnTo>
                    <a:pt x="1048" y="2095"/>
                  </a:lnTo>
                  <a:lnTo>
                    <a:pt x="1048" y="2095"/>
                  </a:lnTo>
                  <a:lnTo>
                    <a:pt x="829" y="2070"/>
                  </a:lnTo>
                  <a:lnTo>
                    <a:pt x="634" y="1997"/>
                  </a:lnTo>
                  <a:lnTo>
                    <a:pt x="464" y="1900"/>
                  </a:lnTo>
                  <a:lnTo>
                    <a:pt x="317" y="1778"/>
                  </a:lnTo>
                  <a:lnTo>
                    <a:pt x="171" y="1632"/>
                  </a:lnTo>
                  <a:lnTo>
                    <a:pt x="74" y="1437"/>
                  </a:lnTo>
                  <a:lnTo>
                    <a:pt x="25" y="1242"/>
                  </a:lnTo>
                  <a:lnTo>
                    <a:pt x="1" y="1048"/>
                  </a:lnTo>
                  <a:lnTo>
                    <a:pt x="1" y="1048"/>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7" name="Shape 552">
              <a:extLst>
                <a:ext uri="{FF2B5EF4-FFF2-40B4-BE49-F238E27FC236}">
                  <a16:creationId xmlns:a16="http://schemas.microsoft.com/office/drawing/2014/main" id="{E81C9603-8728-49C4-99F1-C37F267F19CE}"/>
                </a:ext>
              </a:extLst>
            </p:cNvPr>
            <p:cNvSpPr/>
            <p:nvPr/>
          </p:nvSpPr>
          <p:spPr>
            <a:xfrm>
              <a:off x="1923075" y="3694075"/>
              <a:ext cx="437200" cy="280100"/>
            </a:xfrm>
            <a:custGeom>
              <a:avLst/>
              <a:gdLst/>
              <a:ahLst/>
              <a:cxnLst/>
              <a:rect l="0" t="0" r="0" b="0"/>
              <a:pathLst>
                <a:path w="17488" h="11204" fill="none" extrusionOk="0">
                  <a:moveTo>
                    <a:pt x="14516" y="10912"/>
                  </a:moveTo>
                  <a:lnTo>
                    <a:pt x="5675" y="10912"/>
                  </a:lnTo>
                  <a:lnTo>
                    <a:pt x="6089" y="9889"/>
                  </a:lnTo>
                  <a:lnTo>
                    <a:pt x="6089" y="9889"/>
                  </a:lnTo>
                  <a:lnTo>
                    <a:pt x="6235" y="9913"/>
                  </a:lnTo>
                  <a:lnTo>
                    <a:pt x="6406" y="9913"/>
                  </a:lnTo>
                  <a:lnTo>
                    <a:pt x="13810" y="9231"/>
                  </a:lnTo>
                  <a:lnTo>
                    <a:pt x="13810" y="9231"/>
                  </a:lnTo>
                  <a:lnTo>
                    <a:pt x="13980" y="9207"/>
                  </a:lnTo>
                  <a:lnTo>
                    <a:pt x="14151" y="9134"/>
                  </a:lnTo>
                  <a:lnTo>
                    <a:pt x="14297" y="9061"/>
                  </a:lnTo>
                  <a:lnTo>
                    <a:pt x="14467" y="8963"/>
                  </a:lnTo>
                  <a:lnTo>
                    <a:pt x="14614" y="8866"/>
                  </a:lnTo>
                  <a:lnTo>
                    <a:pt x="14735" y="8744"/>
                  </a:lnTo>
                  <a:lnTo>
                    <a:pt x="14833" y="8598"/>
                  </a:lnTo>
                  <a:lnTo>
                    <a:pt x="14930" y="8452"/>
                  </a:lnTo>
                  <a:lnTo>
                    <a:pt x="17414" y="3142"/>
                  </a:lnTo>
                  <a:lnTo>
                    <a:pt x="17414" y="3142"/>
                  </a:lnTo>
                  <a:lnTo>
                    <a:pt x="17463" y="2996"/>
                  </a:lnTo>
                  <a:lnTo>
                    <a:pt x="17487" y="2875"/>
                  </a:lnTo>
                  <a:lnTo>
                    <a:pt x="17463" y="2753"/>
                  </a:lnTo>
                  <a:lnTo>
                    <a:pt x="17439" y="2631"/>
                  </a:lnTo>
                  <a:lnTo>
                    <a:pt x="17366" y="2558"/>
                  </a:lnTo>
                  <a:lnTo>
                    <a:pt x="17244" y="2485"/>
                  </a:lnTo>
                  <a:lnTo>
                    <a:pt x="17122" y="2436"/>
                  </a:lnTo>
                  <a:lnTo>
                    <a:pt x="16976" y="2412"/>
                  </a:lnTo>
                  <a:lnTo>
                    <a:pt x="4579" y="1998"/>
                  </a:lnTo>
                  <a:lnTo>
                    <a:pt x="4214" y="366"/>
                  </a:lnTo>
                  <a:lnTo>
                    <a:pt x="4214" y="366"/>
                  </a:lnTo>
                  <a:lnTo>
                    <a:pt x="4141" y="220"/>
                  </a:lnTo>
                  <a:lnTo>
                    <a:pt x="4043" y="98"/>
                  </a:lnTo>
                  <a:lnTo>
                    <a:pt x="3897" y="25"/>
                  </a:lnTo>
                  <a:lnTo>
                    <a:pt x="3727" y="1"/>
                  </a:lnTo>
                  <a:lnTo>
                    <a:pt x="488" y="1"/>
                  </a:lnTo>
                  <a:lnTo>
                    <a:pt x="488" y="1"/>
                  </a:lnTo>
                  <a:lnTo>
                    <a:pt x="390" y="1"/>
                  </a:lnTo>
                  <a:lnTo>
                    <a:pt x="293" y="25"/>
                  </a:lnTo>
                  <a:lnTo>
                    <a:pt x="220" y="74"/>
                  </a:lnTo>
                  <a:lnTo>
                    <a:pt x="147" y="122"/>
                  </a:lnTo>
                  <a:lnTo>
                    <a:pt x="74" y="196"/>
                  </a:lnTo>
                  <a:lnTo>
                    <a:pt x="25" y="293"/>
                  </a:lnTo>
                  <a:lnTo>
                    <a:pt x="1" y="366"/>
                  </a:lnTo>
                  <a:lnTo>
                    <a:pt x="1" y="488"/>
                  </a:lnTo>
                  <a:lnTo>
                    <a:pt x="1" y="488"/>
                  </a:lnTo>
                  <a:lnTo>
                    <a:pt x="1" y="585"/>
                  </a:lnTo>
                  <a:lnTo>
                    <a:pt x="25" y="658"/>
                  </a:lnTo>
                  <a:lnTo>
                    <a:pt x="74" y="756"/>
                  </a:lnTo>
                  <a:lnTo>
                    <a:pt x="147" y="829"/>
                  </a:lnTo>
                  <a:lnTo>
                    <a:pt x="220" y="877"/>
                  </a:lnTo>
                  <a:lnTo>
                    <a:pt x="293" y="926"/>
                  </a:lnTo>
                  <a:lnTo>
                    <a:pt x="390" y="951"/>
                  </a:lnTo>
                  <a:lnTo>
                    <a:pt x="488" y="975"/>
                  </a:lnTo>
                  <a:lnTo>
                    <a:pt x="3337" y="975"/>
                  </a:lnTo>
                  <a:lnTo>
                    <a:pt x="5286" y="9256"/>
                  </a:lnTo>
                  <a:lnTo>
                    <a:pt x="4506" y="11204"/>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8" name="Shape 553">
              <a:extLst>
                <a:ext uri="{FF2B5EF4-FFF2-40B4-BE49-F238E27FC236}">
                  <a16:creationId xmlns:a16="http://schemas.microsoft.com/office/drawing/2014/main" id="{071D4F43-62DA-40F7-A660-90DC869D2DDA}"/>
                </a:ext>
              </a:extLst>
            </p:cNvPr>
            <p:cNvSpPr/>
            <p:nvPr/>
          </p:nvSpPr>
          <p:spPr>
            <a:xfrm>
              <a:off x="2261000" y="3781750"/>
              <a:ext cx="48725" cy="108400"/>
            </a:xfrm>
            <a:custGeom>
              <a:avLst/>
              <a:gdLst/>
              <a:ahLst/>
              <a:cxnLst/>
              <a:rect l="0" t="0" r="0" b="0"/>
              <a:pathLst>
                <a:path w="1949" h="4336" fill="none" extrusionOk="0">
                  <a:moveTo>
                    <a:pt x="1" y="4336"/>
                  </a:moveTo>
                  <a:lnTo>
                    <a:pt x="1949" y="1"/>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9" name="Shape 554">
              <a:extLst>
                <a:ext uri="{FF2B5EF4-FFF2-40B4-BE49-F238E27FC236}">
                  <a16:creationId xmlns:a16="http://schemas.microsoft.com/office/drawing/2014/main" id="{B6282704-51C4-4FAA-884D-EDF4B26483E3}"/>
                </a:ext>
              </a:extLst>
            </p:cNvPr>
            <p:cNvSpPr/>
            <p:nvPr/>
          </p:nvSpPr>
          <p:spPr>
            <a:xfrm>
              <a:off x="2225675" y="3780550"/>
              <a:ext cx="32300" cy="113875"/>
            </a:xfrm>
            <a:custGeom>
              <a:avLst/>
              <a:gdLst/>
              <a:ahLst/>
              <a:cxnLst/>
              <a:rect l="0" t="0" r="0" b="0"/>
              <a:pathLst>
                <a:path w="1292" h="4555" fill="none" extrusionOk="0">
                  <a:moveTo>
                    <a:pt x="1" y="4554"/>
                  </a:moveTo>
                  <a:lnTo>
                    <a:pt x="1292"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50" name="Shape 555">
              <a:extLst>
                <a:ext uri="{FF2B5EF4-FFF2-40B4-BE49-F238E27FC236}">
                  <a16:creationId xmlns:a16="http://schemas.microsoft.com/office/drawing/2014/main" id="{55CF84FE-4089-47A0-84E1-2DE5F3365C80}"/>
                </a:ext>
              </a:extLst>
            </p:cNvPr>
            <p:cNvSpPr/>
            <p:nvPr/>
          </p:nvSpPr>
          <p:spPr>
            <a:xfrm>
              <a:off x="2190375" y="3779325"/>
              <a:ext cx="15850" cy="119350"/>
            </a:xfrm>
            <a:custGeom>
              <a:avLst/>
              <a:gdLst/>
              <a:ahLst/>
              <a:cxnLst/>
              <a:rect l="0" t="0" r="0" b="0"/>
              <a:pathLst>
                <a:path w="634" h="4774" fill="none" extrusionOk="0">
                  <a:moveTo>
                    <a:pt x="0" y="4774"/>
                  </a:moveTo>
                  <a:lnTo>
                    <a:pt x="634"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51" name="Shape 556">
              <a:extLst>
                <a:ext uri="{FF2B5EF4-FFF2-40B4-BE49-F238E27FC236}">
                  <a16:creationId xmlns:a16="http://schemas.microsoft.com/office/drawing/2014/main" id="{F1370FEF-675E-41CE-9E75-205C4BD265A5}"/>
                </a:ext>
              </a:extLst>
            </p:cNvPr>
            <p:cNvSpPr/>
            <p:nvPr/>
          </p:nvSpPr>
          <p:spPr>
            <a:xfrm>
              <a:off x="2154450" y="3777500"/>
              <a:ext cx="1250" cy="126050"/>
            </a:xfrm>
            <a:custGeom>
              <a:avLst/>
              <a:gdLst/>
              <a:ahLst/>
              <a:cxnLst/>
              <a:rect l="0" t="0" r="0" b="0"/>
              <a:pathLst>
                <a:path w="50" h="5042" fill="none" extrusionOk="0">
                  <a:moveTo>
                    <a:pt x="49" y="5042"/>
                  </a:moveTo>
                  <a:lnTo>
                    <a:pt x="0"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52" name="Shape 557">
              <a:extLst>
                <a:ext uri="{FF2B5EF4-FFF2-40B4-BE49-F238E27FC236}">
                  <a16:creationId xmlns:a16="http://schemas.microsoft.com/office/drawing/2014/main" id="{50ABF003-3B37-49D1-A0D3-0DFF6C3246B2}"/>
                </a:ext>
              </a:extLst>
            </p:cNvPr>
            <p:cNvSpPr/>
            <p:nvPr/>
          </p:nvSpPr>
          <p:spPr>
            <a:xfrm>
              <a:off x="2103300" y="3776275"/>
              <a:ext cx="17075" cy="131550"/>
            </a:xfrm>
            <a:custGeom>
              <a:avLst/>
              <a:gdLst/>
              <a:ahLst/>
              <a:cxnLst/>
              <a:rect l="0" t="0" r="0" b="0"/>
              <a:pathLst>
                <a:path w="683" h="5262" fill="none" extrusionOk="0">
                  <a:moveTo>
                    <a:pt x="683" y="5261"/>
                  </a:moveTo>
                  <a:lnTo>
                    <a:pt x="1" y="1"/>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53" name="Shape 558">
              <a:extLst>
                <a:ext uri="{FF2B5EF4-FFF2-40B4-BE49-F238E27FC236}">
                  <a16:creationId xmlns:a16="http://schemas.microsoft.com/office/drawing/2014/main" id="{1A9F83F6-A427-46B0-8460-58155220D647}"/>
                </a:ext>
              </a:extLst>
            </p:cNvPr>
            <p:cNvSpPr/>
            <p:nvPr/>
          </p:nvSpPr>
          <p:spPr>
            <a:xfrm>
              <a:off x="2051550" y="3775050"/>
              <a:ext cx="34125" cy="137025"/>
            </a:xfrm>
            <a:custGeom>
              <a:avLst/>
              <a:gdLst/>
              <a:ahLst/>
              <a:cxnLst/>
              <a:rect l="0" t="0" r="0" b="0"/>
              <a:pathLst>
                <a:path w="1365" h="5481" fill="none" extrusionOk="0">
                  <a:moveTo>
                    <a:pt x="1364" y="5481"/>
                  </a:moveTo>
                  <a:lnTo>
                    <a:pt x="0" y="1"/>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grpSp>
    </p:spTree>
    <p:extLst>
      <p:ext uri="{BB962C8B-B14F-4D97-AF65-F5344CB8AC3E}">
        <p14:creationId xmlns:p14="http://schemas.microsoft.com/office/powerpoint/2010/main" val="128398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94"/>
          <p:cNvSpPr txBox="1">
            <a:spLocks/>
          </p:cNvSpPr>
          <p:nvPr/>
        </p:nvSpPr>
        <p:spPr>
          <a:xfrm>
            <a:off x="2696301" y="3034146"/>
            <a:ext cx="3365995" cy="768928"/>
          </a:xfrm>
          <a:prstGeom prst="rect">
            <a:avLst/>
          </a:prstGeom>
        </p:spPr>
        <p:txBody>
          <a:bodyPr vert="horz"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 b="1" dirty="0">
                <a:latin typeface="Palatino Linotype" panose="02040502050505030304" pitchFamily="18" charset="0"/>
              </a:rPr>
              <a:t>Simulations</a:t>
            </a:r>
          </a:p>
        </p:txBody>
      </p:sp>
      <p:cxnSp>
        <p:nvCxnSpPr>
          <p:cNvPr id="9" name="Shape 92"/>
          <p:cNvCxnSpPr>
            <a:cxnSpLocks/>
            <a:endCxn id="8" idx="1"/>
          </p:cNvCxnSpPr>
          <p:nvPr/>
        </p:nvCxnSpPr>
        <p:spPr>
          <a:xfrm flipV="1">
            <a:off x="-3458" y="3418610"/>
            <a:ext cx="2699759" cy="10752"/>
          </a:xfrm>
          <a:prstGeom prst="straightConnector1">
            <a:avLst/>
          </a:prstGeom>
          <a:noFill/>
          <a:ln w="9525" cap="flat" cmpd="sng">
            <a:solidFill>
              <a:srgbClr val="CCCCCC"/>
            </a:solidFill>
            <a:prstDash val="solid"/>
            <a:round/>
            <a:headEnd type="none" w="med" len="med"/>
            <a:tailEnd type="none" w="med" len="med"/>
          </a:ln>
        </p:spPr>
      </p:cxnSp>
      <p:cxnSp>
        <p:nvCxnSpPr>
          <p:cNvPr id="10" name="Shape 92"/>
          <p:cNvCxnSpPr>
            <a:cxnSpLocks/>
            <a:stCxn id="8" idx="3"/>
          </p:cNvCxnSpPr>
          <p:nvPr/>
        </p:nvCxnSpPr>
        <p:spPr>
          <a:xfrm>
            <a:off x="6062296" y="3418610"/>
            <a:ext cx="6129704" cy="14216"/>
          </a:xfrm>
          <a:prstGeom prst="straightConnector1">
            <a:avLst/>
          </a:prstGeom>
          <a:noFill/>
          <a:ln w="9525" cap="flat" cmpd="sng">
            <a:solidFill>
              <a:srgbClr val="CCCCCC"/>
            </a:solidFill>
            <a:prstDash val="solid"/>
            <a:round/>
            <a:headEnd type="none" w="med" len="med"/>
            <a:tailEnd type="none" w="med" len="med"/>
          </a:ln>
        </p:spPr>
      </p:cxnSp>
      <p:sp>
        <p:nvSpPr>
          <p:cNvPr id="11" name="Shape 120"/>
          <p:cNvSpPr/>
          <p:nvPr/>
        </p:nvSpPr>
        <p:spPr>
          <a:xfrm>
            <a:off x="1508800" y="3068791"/>
            <a:ext cx="721688" cy="734751"/>
          </a:xfrm>
          <a:prstGeom prst="ellipse">
            <a:avLst/>
          </a:prstGeom>
          <a:solidFill>
            <a:srgbClr val="FFCD00"/>
          </a:solidFill>
          <a:ln>
            <a:noFill/>
          </a:ln>
        </p:spPr>
        <p:txBody>
          <a:bodyPr lIns="91425" tIns="91425" rIns="91425" bIns="91425" anchor="ctr" anchorCtr="0">
            <a:noAutofit/>
          </a:bodyPr>
          <a:lstStyle/>
          <a:p>
            <a:endParaRPr sz="1400"/>
          </a:p>
        </p:txBody>
      </p:sp>
      <p:pic>
        <p:nvPicPr>
          <p:cNvPr id="6" name="Immagine 5">
            <a:extLst>
              <a:ext uri="{FF2B5EF4-FFF2-40B4-BE49-F238E27FC236}">
                <a16:creationId xmlns:a16="http://schemas.microsoft.com/office/drawing/2014/main" id="{9C00B7F2-05EE-4C27-8894-BD0A36A84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844" y="3185296"/>
            <a:ext cx="495059" cy="495059"/>
          </a:xfrm>
          <a:prstGeom prst="rect">
            <a:avLst/>
          </a:prstGeom>
        </p:spPr>
      </p:pic>
    </p:spTree>
    <p:extLst>
      <p:ext uri="{BB962C8B-B14F-4D97-AF65-F5344CB8AC3E}">
        <p14:creationId xmlns:p14="http://schemas.microsoft.com/office/powerpoint/2010/main" val="2480548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D033A57E-C41E-4BDF-A548-9CC3F4435755}"/>
              </a:ext>
            </a:extLst>
          </p:cNvPr>
          <p:cNvSpPr txBox="1"/>
          <p:nvPr/>
        </p:nvSpPr>
        <p:spPr>
          <a:xfrm>
            <a:off x="547109" y="1379726"/>
            <a:ext cx="5271226" cy="430887"/>
          </a:xfrm>
          <a:prstGeom prst="rect">
            <a:avLst/>
          </a:prstGeom>
          <a:noFill/>
        </p:spPr>
        <p:txBody>
          <a:bodyPr wrap="square" rtlCol="0">
            <a:spAutoFit/>
          </a:bodyPr>
          <a:lstStyle/>
          <a:p>
            <a:pPr indent="330200">
              <a:buClr>
                <a:srgbClr val="FFCD00"/>
              </a:buClr>
              <a:buSzPct val="70000"/>
              <a:buFont typeface="Quattrocento Sans"/>
              <a:buChar char="◉"/>
            </a:pPr>
            <a:r>
              <a:rPr lang="en-US" sz="2200" dirty="0">
                <a:solidFill>
                  <a:schemeClr val="dk1"/>
                </a:solidFill>
                <a:ea typeface="Lora"/>
                <a:cs typeface="Lora"/>
                <a:rtl val="0"/>
              </a:rPr>
              <a:t>Complete</a:t>
            </a:r>
            <a:r>
              <a:rPr lang="en-US" sz="2200" b="1" dirty="0">
                <a:solidFill>
                  <a:schemeClr val="dk1"/>
                </a:solidFill>
                <a:ea typeface="Lora"/>
                <a:cs typeface="Lora"/>
                <a:rtl val="0"/>
              </a:rPr>
              <a:t> simulation </a:t>
            </a:r>
            <a:r>
              <a:rPr lang="en-US" sz="2200" dirty="0">
                <a:solidFill>
                  <a:schemeClr val="dk1"/>
                </a:solidFill>
                <a:ea typeface="Lora"/>
                <a:cs typeface="Lora"/>
                <a:rtl val="0"/>
              </a:rPr>
              <a:t>of the full machine.</a:t>
            </a:r>
          </a:p>
        </p:txBody>
      </p:sp>
      <p:cxnSp>
        <p:nvCxnSpPr>
          <p:cNvPr id="7" name="Shape 92">
            <a:extLst>
              <a:ext uri="{FF2B5EF4-FFF2-40B4-BE49-F238E27FC236}">
                <a16:creationId xmlns:a16="http://schemas.microsoft.com/office/drawing/2014/main" id="{A16DF667-DEBD-492F-9128-3BAD508DD0B5}"/>
              </a:ext>
            </a:extLst>
          </p:cNvPr>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8" name="Shape 120">
            <a:extLst>
              <a:ext uri="{FF2B5EF4-FFF2-40B4-BE49-F238E27FC236}">
                <a16:creationId xmlns:a16="http://schemas.microsoft.com/office/drawing/2014/main" id="{94F2ECF8-C175-4F68-9AEC-AB8382C52966}"/>
              </a:ext>
            </a:extLst>
          </p:cNvPr>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9" name="Shape 249">
            <a:extLst>
              <a:ext uri="{FF2B5EF4-FFF2-40B4-BE49-F238E27FC236}">
                <a16:creationId xmlns:a16="http://schemas.microsoft.com/office/drawing/2014/main" id="{F4499C45-9BB9-4AEA-AA3D-B9D460D17DF3}"/>
              </a:ext>
            </a:extLst>
          </p:cNvPr>
          <p:cNvSpPr txBox="1">
            <a:spLocks/>
          </p:cNvSpPr>
          <p:nvPr/>
        </p:nvSpPr>
        <p:spPr>
          <a:xfrm>
            <a:off x="1094217" y="308913"/>
            <a:ext cx="1165174"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Codes</a:t>
            </a:r>
          </a:p>
        </p:txBody>
      </p:sp>
      <p:cxnSp>
        <p:nvCxnSpPr>
          <p:cNvPr id="10" name="Shape 92">
            <a:extLst>
              <a:ext uri="{FF2B5EF4-FFF2-40B4-BE49-F238E27FC236}">
                <a16:creationId xmlns:a16="http://schemas.microsoft.com/office/drawing/2014/main" id="{E5194A59-731C-4D60-83BC-650B9D328C87}"/>
              </a:ext>
            </a:extLst>
          </p:cNvPr>
          <p:cNvCxnSpPr>
            <a:cxnSpLocks/>
            <a:stCxn id="9" idx="3"/>
          </p:cNvCxnSpPr>
          <p:nvPr/>
        </p:nvCxnSpPr>
        <p:spPr>
          <a:xfrm>
            <a:off x="2259391" y="526713"/>
            <a:ext cx="9932609" cy="0"/>
          </a:xfrm>
          <a:prstGeom prst="straightConnector1">
            <a:avLst/>
          </a:prstGeom>
          <a:noFill/>
          <a:ln w="9525" cap="flat" cmpd="sng">
            <a:solidFill>
              <a:srgbClr val="CCCCCC"/>
            </a:solidFill>
            <a:prstDash val="solid"/>
            <a:round/>
            <a:headEnd type="none" w="med" len="med"/>
            <a:tailEnd type="none" w="med" len="med"/>
          </a:ln>
        </p:spPr>
      </p:cxnSp>
      <p:sp>
        <p:nvSpPr>
          <p:cNvPr id="11" name="Segnaposto numero diapositiva 1">
            <a:extLst>
              <a:ext uri="{FF2B5EF4-FFF2-40B4-BE49-F238E27FC236}">
                <a16:creationId xmlns:a16="http://schemas.microsoft.com/office/drawing/2014/main" id="{C77C98D1-D6CC-4045-8E0B-5277CCE1956C}"/>
              </a:ext>
            </a:extLst>
          </p:cNvPr>
          <p:cNvSpPr>
            <a:spLocks noGrp="1"/>
          </p:cNvSpPr>
          <p:nvPr>
            <p:ph type="sldNum" sz="quarter" idx="12"/>
          </p:nvPr>
        </p:nvSpPr>
        <p:spPr>
          <a:xfrm>
            <a:off x="10776155" y="230854"/>
            <a:ext cx="754626" cy="365125"/>
          </a:xfrm>
        </p:spPr>
        <p:txBody>
          <a:bodyPr/>
          <a:lstStyle/>
          <a:p>
            <a:fld id="{EE011DD9-7140-4E43-B8DF-517520C6FEA9}" type="slidenum">
              <a:rPr lang="en-US" smtClean="0"/>
              <a:t>15</a:t>
            </a:fld>
            <a:endParaRPr lang="en-US"/>
          </a:p>
        </p:txBody>
      </p:sp>
      <p:sp>
        <p:nvSpPr>
          <p:cNvPr id="18" name="CasellaDiTesto 6">
            <a:extLst>
              <a:ext uri="{FF2B5EF4-FFF2-40B4-BE49-F238E27FC236}">
                <a16:creationId xmlns:a16="http://schemas.microsoft.com/office/drawing/2014/main" id="{08C5E322-50EA-4C95-A61C-3061C5D59A1D}"/>
              </a:ext>
            </a:extLst>
          </p:cNvPr>
          <p:cNvSpPr txBox="1">
            <a:spLocks noChangeArrowheads="1"/>
          </p:cNvSpPr>
          <p:nvPr/>
        </p:nvSpPr>
        <p:spPr bwMode="auto">
          <a:xfrm>
            <a:off x="632702" y="4700706"/>
            <a:ext cx="499136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eaLnBrk="1" hangingPunct="1">
              <a:spcBef>
                <a:spcPct val="0"/>
              </a:spcBef>
              <a:buClr>
                <a:srgbClr val="F6921D"/>
              </a:buClr>
              <a:buFont typeface="Arial" panose="020B0604020202020204" pitchFamily="34" charset="0"/>
              <a:buChar char="•"/>
            </a:pPr>
            <a:r>
              <a:rPr lang="en-US" altLang="it-IT" sz="2400" b="1" i="1" dirty="0">
                <a:solidFill>
                  <a:srgbClr val="000000"/>
                </a:solidFill>
                <a:latin typeface="+mn-lt"/>
                <a:ea typeface="Lora"/>
                <a:cs typeface="Lora"/>
                <a:sym typeface="Arial"/>
                <a:rtl val="0"/>
              </a:rPr>
              <a:t>GIOTTO</a:t>
            </a:r>
            <a:r>
              <a:rPr lang="en-US" altLang="it-IT" sz="1800" b="1" dirty="0">
                <a:latin typeface="+mn-lt"/>
              </a:rPr>
              <a:t> </a:t>
            </a:r>
            <a:r>
              <a:rPr lang="en-US" altLang="it-IT" sz="2000" dirty="0">
                <a:latin typeface="+mn-lt"/>
              </a:rPr>
              <a:t>(</a:t>
            </a:r>
            <a:r>
              <a:rPr lang="en-US" altLang="it-IT" sz="2400" b="1" dirty="0">
                <a:latin typeface="+mn-lt"/>
              </a:rPr>
              <a:t>G</a:t>
            </a:r>
            <a:r>
              <a:rPr lang="en-US" altLang="it-IT" sz="2000" dirty="0">
                <a:latin typeface="+mn-lt"/>
              </a:rPr>
              <a:t>enetic </a:t>
            </a:r>
            <a:r>
              <a:rPr lang="en-US" altLang="it-IT" sz="2400" b="1" dirty="0">
                <a:latin typeface="+mn-lt"/>
              </a:rPr>
              <a:t>I</a:t>
            </a:r>
            <a:r>
              <a:rPr lang="en-US" altLang="it-IT" sz="2000" dirty="0">
                <a:latin typeface="+mn-lt"/>
              </a:rPr>
              <a:t>nterface for </a:t>
            </a:r>
            <a:r>
              <a:rPr lang="en-US" altLang="it-IT" sz="2400" b="1" dirty="0" err="1">
                <a:latin typeface="+mn-lt"/>
              </a:rPr>
              <a:t>O</a:t>
            </a:r>
            <a:r>
              <a:rPr lang="en-US" altLang="it-IT" sz="2000" dirty="0" err="1">
                <a:latin typeface="+mn-lt"/>
              </a:rPr>
              <a:t>p</a:t>
            </a:r>
            <a:r>
              <a:rPr lang="en-US" altLang="it-IT" sz="2400" b="1" dirty="0" err="1">
                <a:latin typeface="+mn-lt"/>
              </a:rPr>
              <a:t>T</a:t>
            </a:r>
            <a:r>
              <a:rPr lang="en-US" altLang="it-IT" sz="2000" dirty="0" err="1">
                <a:latin typeface="+mn-lt"/>
              </a:rPr>
              <a:t>imizing</a:t>
            </a:r>
            <a:r>
              <a:rPr lang="en-US" altLang="it-IT" sz="2000" dirty="0">
                <a:latin typeface="+mn-lt"/>
              </a:rPr>
              <a:t> </a:t>
            </a:r>
            <a:r>
              <a:rPr lang="en-US" altLang="it-IT" sz="2400" b="1" dirty="0">
                <a:latin typeface="+mn-lt"/>
              </a:rPr>
              <a:t>T</a:t>
            </a:r>
            <a:r>
              <a:rPr lang="en-US" altLang="it-IT" sz="2000" dirty="0">
                <a:latin typeface="+mn-lt"/>
              </a:rPr>
              <a:t>racking with </a:t>
            </a:r>
            <a:r>
              <a:rPr lang="en-US" altLang="it-IT" sz="2400" b="1" dirty="0">
                <a:latin typeface="+mn-lt"/>
              </a:rPr>
              <a:t>O</a:t>
            </a:r>
            <a:r>
              <a:rPr lang="en-US" altLang="it-IT" sz="2000" dirty="0">
                <a:latin typeface="+mn-lt"/>
              </a:rPr>
              <a:t>ptics),</a:t>
            </a:r>
            <a:br>
              <a:rPr lang="en-US" altLang="it-IT" sz="2000" dirty="0">
                <a:latin typeface="+mn-lt"/>
              </a:rPr>
            </a:br>
            <a:r>
              <a:rPr lang="en-US" altLang="it-IT" sz="2000" dirty="0">
                <a:latin typeface="+mn-lt"/>
              </a:rPr>
              <a:t>INFN, Milano</a:t>
            </a:r>
            <a:endParaRPr lang="it-IT" altLang="it-IT" sz="2000" dirty="0">
              <a:latin typeface="+mn-lt"/>
            </a:endParaRPr>
          </a:p>
        </p:txBody>
      </p:sp>
      <p:sp>
        <p:nvSpPr>
          <p:cNvPr id="19" name="Shape 166">
            <a:extLst>
              <a:ext uri="{FF2B5EF4-FFF2-40B4-BE49-F238E27FC236}">
                <a16:creationId xmlns:a16="http://schemas.microsoft.com/office/drawing/2014/main" id="{E5214F72-D684-4FEC-A876-2D557A0B768F}"/>
              </a:ext>
            </a:extLst>
          </p:cNvPr>
          <p:cNvSpPr txBox="1">
            <a:spLocks/>
          </p:cNvSpPr>
          <p:nvPr/>
        </p:nvSpPr>
        <p:spPr>
          <a:xfrm>
            <a:off x="5038650" y="4415559"/>
            <a:ext cx="3799469" cy="1805827"/>
          </a:xfrm>
          <a:prstGeom prst="rect">
            <a:avLst/>
          </a:prstGeom>
          <a:noFill/>
          <a:ln>
            <a:noFill/>
          </a:ln>
        </p:spPr>
        <p:txBody>
          <a:bodyPr spcFirstLastPara="1" vert="horz" wrap="square" lIns="121900" tIns="121900" rIns="121900" bIns="121900" rtlCol="0" anchor="ctr" anchorCtr="0">
            <a:noAutofit/>
          </a:bodyPr>
          <a:lstStyle>
            <a:defPPr marR="0" algn="l" rtl="0">
              <a:lnSpc>
                <a:spcPct val="100000"/>
              </a:lnSpc>
              <a:spcBef>
                <a:spcPts val="0"/>
              </a:spcBef>
              <a:spcAft>
                <a:spcPts val="0"/>
              </a:spcAft>
            </a:defPPr>
            <a:lvl1pPr marL="0" marR="0" indent="330200" algn="l" rtl="0">
              <a:lnSpc>
                <a:spcPct val="100000"/>
              </a:lnSpc>
              <a:spcBef>
                <a:spcPts val="600"/>
              </a:spcBef>
              <a:spcAft>
                <a:spcPts val="0"/>
              </a:spcAft>
              <a:buClr>
                <a:srgbClr val="FFCD00"/>
              </a:buClr>
              <a:buFont typeface="Quattrocento Sans"/>
              <a:buChar char="◉"/>
              <a:defRPr sz="105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48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48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9pPr>
          </a:lstStyle>
          <a:p>
            <a:pPr>
              <a:spcBef>
                <a:spcPts val="0"/>
              </a:spcBef>
              <a:buSzPct val="70000"/>
            </a:pPr>
            <a:r>
              <a:rPr lang="en-US" sz="2000" dirty="0">
                <a:solidFill>
                  <a:schemeClr val="dk1"/>
                </a:solidFill>
                <a:latin typeface="+mn-lt"/>
                <a:ea typeface="Lora"/>
                <a:cs typeface="Lora"/>
                <a:sym typeface="Lora"/>
              </a:rPr>
              <a:t>Integration with </a:t>
            </a:r>
            <a:r>
              <a:rPr lang="en-US" sz="1800" b="1" i="1" dirty="0">
                <a:latin typeface="+mn-lt"/>
                <a:ea typeface="Lora"/>
                <a:cs typeface="Lora"/>
                <a:sym typeface="Lora"/>
              </a:rPr>
              <a:t>ASTRA</a:t>
            </a:r>
          </a:p>
          <a:p>
            <a:pPr>
              <a:spcBef>
                <a:spcPts val="0"/>
              </a:spcBef>
              <a:buSzPct val="70000"/>
            </a:pPr>
            <a:r>
              <a:rPr lang="en-US" sz="2000" b="1" dirty="0">
                <a:solidFill>
                  <a:schemeClr val="dk1"/>
                </a:solidFill>
                <a:latin typeface="+mn-lt"/>
                <a:ea typeface="Lora"/>
                <a:cs typeface="Lora"/>
                <a:sym typeface="Lora"/>
              </a:rPr>
              <a:t>Multi objective </a:t>
            </a:r>
            <a:r>
              <a:rPr lang="en-US" sz="2000" dirty="0">
                <a:solidFill>
                  <a:schemeClr val="dk1"/>
                </a:solidFill>
                <a:latin typeface="+mn-lt"/>
                <a:ea typeface="Lora"/>
                <a:cs typeface="Lora"/>
                <a:sym typeface="Lora"/>
              </a:rPr>
              <a:t>opt.</a:t>
            </a:r>
          </a:p>
          <a:p>
            <a:pPr>
              <a:spcBef>
                <a:spcPts val="0"/>
              </a:spcBef>
              <a:buSzPct val="70000"/>
            </a:pPr>
            <a:r>
              <a:rPr lang="en-US" sz="2000" b="1" dirty="0">
                <a:solidFill>
                  <a:schemeClr val="dk1"/>
                </a:solidFill>
                <a:latin typeface="+mn-lt"/>
                <a:ea typeface="Lora"/>
                <a:cs typeface="Lora"/>
                <a:sym typeface="Lora"/>
              </a:rPr>
              <a:t>Fast</a:t>
            </a:r>
            <a:r>
              <a:rPr lang="en-US" sz="2000" dirty="0">
                <a:solidFill>
                  <a:schemeClr val="dk1"/>
                </a:solidFill>
                <a:latin typeface="+mn-lt"/>
                <a:ea typeface="Lora"/>
                <a:cs typeface="Lora"/>
                <a:sym typeface="Lora"/>
              </a:rPr>
              <a:t> solutions explorer</a:t>
            </a:r>
          </a:p>
          <a:p>
            <a:pPr>
              <a:spcBef>
                <a:spcPts val="0"/>
              </a:spcBef>
              <a:buSzPct val="70000"/>
            </a:pPr>
            <a:r>
              <a:rPr lang="en-US" sz="2000" b="1" dirty="0">
                <a:solidFill>
                  <a:schemeClr val="dk1"/>
                </a:solidFill>
                <a:latin typeface="+mn-lt"/>
                <a:ea typeface="Lora"/>
                <a:cs typeface="Lora"/>
                <a:sym typeface="Lora"/>
              </a:rPr>
              <a:t>Statistic</a:t>
            </a:r>
            <a:r>
              <a:rPr lang="en-US" sz="2000" dirty="0">
                <a:solidFill>
                  <a:schemeClr val="dk1"/>
                </a:solidFill>
                <a:latin typeface="+mn-lt"/>
                <a:ea typeface="Lora"/>
                <a:cs typeface="Lora"/>
                <a:sym typeface="Lora"/>
              </a:rPr>
              <a:t> mode (jitters)</a:t>
            </a:r>
          </a:p>
        </p:txBody>
      </p:sp>
      <p:grpSp>
        <p:nvGrpSpPr>
          <p:cNvPr id="26" name="Gruppo 25">
            <a:extLst>
              <a:ext uri="{FF2B5EF4-FFF2-40B4-BE49-F238E27FC236}">
                <a16:creationId xmlns:a16="http://schemas.microsoft.com/office/drawing/2014/main" id="{54F819E7-80EC-4349-844F-91FB853BF8DC}"/>
              </a:ext>
            </a:extLst>
          </p:cNvPr>
          <p:cNvGrpSpPr/>
          <p:nvPr/>
        </p:nvGrpSpPr>
        <p:grpSpPr>
          <a:xfrm>
            <a:off x="1035253" y="2153640"/>
            <a:ext cx="10694710" cy="2096554"/>
            <a:chOff x="1035253" y="2153640"/>
            <a:chExt cx="10694710" cy="2096554"/>
          </a:xfrm>
        </p:grpSpPr>
        <p:sp>
          <p:nvSpPr>
            <p:cNvPr id="4" name="CasellaDiTesto 3">
              <a:extLst>
                <a:ext uri="{FF2B5EF4-FFF2-40B4-BE49-F238E27FC236}">
                  <a16:creationId xmlns:a16="http://schemas.microsoft.com/office/drawing/2014/main" id="{1BB8CFC2-439F-453C-BB1B-7A02761950B4}"/>
                </a:ext>
              </a:extLst>
            </p:cNvPr>
            <p:cNvSpPr txBox="1"/>
            <p:nvPr/>
          </p:nvSpPr>
          <p:spPr>
            <a:xfrm>
              <a:off x="1035254" y="2153640"/>
              <a:ext cx="3773813" cy="1138773"/>
            </a:xfrm>
            <a:prstGeom prst="rect">
              <a:avLst/>
            </a:prstGeom>
            <a:noFill/>
            <a:effectLst>
              <a:glow rad="127000">
                <a:srgbClr val="BA0019"/>
              </a:glow>
            </a:effectLst>
          </p:spPr>
          <p:txBody>
            <a:bodyPr wrap="square" rtlCol="0">
              <a:spAutoFit/>
            </a:bodyPr>
            <a:lstStyle/>
            <a:p>
              <a:pPr marL="342900" indent="-342900">
                <a:buFont typeface="Arial" panose="020B0604020202020204" pitchFamily="34" charset="0"/>
                <a:buChar char="•"/>
              </a:pPr>
              <a:r>
                <a:rPr lang="en-US" sz="2400" b="1" i="1" dirty="0">
                  <a:solidFill>
                    <a:srgbClr val="C00000"/>
                  </a:solidFill>
                </a:rPr>
                <a:t>ASTRA</a:t>
              </a:r>
              <a:r>
                <a:rPr lang="en-US" sz="2000" dirty="0">
                  <a:solidFill>
                    <a:srgbClr val="C00000"/>
                  </a:solidFill>
                </a:rPr>
                <a:t> </a:t>
              </a:r>
              <a:r>
                <a:rPr lang="en-US" altLang="it-IT" sz="2000" dirty="0">
                  <a:solidFill>
                    <a:srgbClr val="C00000"/>
                  </a:solidFill>
                </a:rPr>
                <a:t>(</a:t>
              </a:r>
              <a:r>
                <a:rPr lang="en-US" altLang="it-IT" sz="2400" b="1" dirty="0">
                  <a:solidFill>
                    <a:srgbClr val="C00000"/>
                  </a:solidFill>
                </a:rPr>
                <a:t>A</a:t>
              </a:r>
              <a:r>
                <a:rPr lang="en-US" altLang="it-IT" sz="2000" dirty="0">
                  <a:solidFill>
                    <a:srgbClr val="C00000"/>
                  </a:solidFill>
                </a:rPr>
                <a:t> </a:t>
              </a:r>
              <a:r>
                <a:rPr lang="en-US" altLang="it-IT" sz="2400" b="1" dirty="0">
                  <a:solidFill>
                    <a:srgbClr val="C00000"/>
                  </a:solidFill>
                </a:rPr>
                <a:t>S</a:t>
              </a:r>
              <a:r>
                <a:rPr lang="en-US" altLang="it-IT" sz="2000" dirty="0">
                  <a:solidFill>
                    <a:srgbClr val="C00000"/>
                  </a:solidFill>
                </a:rPr>
                <a:t>pace-Charge </a:t>
              </a:r>
              <a:r>
                <a:rPr lang="en-US" altLang="it-IT" sz="2400" b="1" dirty="0">
                  <a:solidFill>
                    <a:srgbClr val="C00000"/>
                  </a:solidFill>
                </a:rPr>
                <a:t>Tr</a:t>
              </a:r>
              <a:r>
                <a:rPr lang="en-US" altLang="it-IT" sz="2000" dirty="0">
                  <a:solidFill>
                    <a:srgbClr val="C00000"/>
                  </a:solidFill>
                </a:rPr>
                <a:t>acking </a:t>
              </a:r>
              <a:r>
                <a:rPr lang="en-US" altLang="it-IT" sz="2400" b="1" dirty="0">
                  <a:solidFill>
                    <a:srgbClr val="C00000"/>
                  </a:solidFill>
                </a:rPr>
                <a:t>A</a:t>
              </a:r>
              <a:r>
                <a:rPr lang="en-US" altLang="it-IT" sz="2000" dirty="0">
                  <a:solidFill>
                    <a:srgbClr val="C00000"/>
                  </a:solidFill>
                </a:rPr>
                <a:t>lgorithm), </a:t>
              </a:r>
              <a:r>
                <a:rPr lang="en-US" altLang="it-IT" sz="2400" dirty="0" err="1">
                  <a:solidFill>
                    <a:srgbClr val="C00000"/>
                  </a:solidFill>
                </a:rPr>
                <a:t>Desy</a:t>
              </a:r>
              <a:endParaRPr lang="it-IT" altLang="it-IT" sz="2400" dirty="0">
                <a:solidFill>
                  <a:srgbClr val="C00000"/>
                </a:solidFill>
              </a:endParaRPr>
            </a:p>
            <a:p>
              <a:endParaRPr lang="en-US" sz="2000" dirty="0"/>
            </a:p>
          </p:txBody>
        </p:sp>
        <p:sp>
          <p:nvSpPr>
            <p:cNvPr id="5" name="CasellaDiTesto 4">
              <a:extLst>
                <a:ext uri="{FF2B5EF4-FFF2-40B4-BE49-F238E27FC236}">
                  <a16:creationId xmlns:a16="http://schemas.microsoft.com/office/drawing/2014/main" id="{1BC8501E-5880-42E0-805F-32770606F15C}"/>
                </a:ext>
              </a:extLst>
            </p:cNvPr>
            <p:cNvSpPr txBox="1"/>
            <p:nvPr/>
          </p:nvSpPr>
          <p:spPr>
            <a:xfrm>
              <a:off x="1035253" y="3111421"/>
              <a:ext cx="4354385" cy="1138773"/>
            </a:xfrm>
            <a:prstGeom prst="rect">
              <a:avLst/>
            </a:prstGeom>
            <a:noFill/>
            <a:effectLst>
              <a:glow rad="127000">
                <a:srgbClr val="BA0019"/>
              </a:glow>
            </a:effectLst>
          </p:spPr>
          <p:txBody>
            <a:bodyPr wrap="square" rtlCol="0">
              <a:spAutoFit/>
            </a:bodyPr>
            <a:lstStyle/>
            <a:p>
              <a:pPr marL="342900" indent="-342900">
                <a:buFont typeface="Arial" panose="020B0604020202020204" pitchFamily="34" charset="0"/>
                <a:buChar char="•"/>
              </a:pPr>
              <a:r>
                <a:rPr lang="en-US" sz="2400" b="1" i="1" dirty="0">
                  <a:solidFill>
                    <a:schemeClr val="accent1">
                      <a:lumMod val="75000"/>
                    </a:schemeClr>
                  </a:solidFill>
                </a:rPr>
                <a:t>ELEGANT</a:t>
              </a:r>
              <a:r>
                <a:rPr lang="en-US" sz="2000" dirty="0">
                  <a:solidFill>
                    <a:schemeClr val="accent1">
                      <a:lumMod val="75000"/>
                    </a:schemeClr>
                  </a:solidFill>
                </a:rPr>
                <a:t> </a:t>
              </a:r>
              <a:r>
                <a:rPr lang="en-US" altLang="it-IT" sz="2000" dirty="0">
                  <a:solidFill>
                    <a:schemeClr val="accent1">
                      <a:lumMod val="75000"/>
                    </a:schemeClr>
                  </a:solidFill>
                </a:rPr>
                <a:t>(</a:t>
              </a:r>
              <a:r>
                <a:rPr lang="en-US" altLang="it-IT" sz="2400" b="1" dirty="0">
                  <a:solidFill>
                    <a:schemeClr val="accent1">
                      <a:lumMod val="75000"/>
                    </a:schemeClr>
                  </a:solidFill>
                </a:rPr>
                <a:t>Ele</a:t>
              </a:r>
              <a:r>
                <a:rPr lang="en-US" altLang="it-IT" sz="2000" dirty="0">
                  <a:solidFill>
                    <a:schemeClr val="accent1">
                      <a:lumMod val="75000"/>
                    </a:schemeClr>
                  </a:solidFill>
                </a:rPr>
                <a:t>ctron </a:t>
              </a:r>
              <a:r>
                <a:rPr lang="en-US" altLang="it-IT" sz="2400" b="1" dirty="0">
                  <a:solidFill>
                    <a:schemeClr val="accent1">
                      <a:lumMod val="75000"/>
                    </a:schemeClr>
                  </a:solidFill>
                </a:rPr>
                <a:t>G</a:t>
              </a:r>
              <a:r>
                <a:rPr lang="en-US" altLang="it-IT" sz="2000" dirty="0">
                  <a:solidFill>
                    <a:schemeClr val="accent1">
                      <a:lumMod val="75000"/>
                    </a:schemeClr>
                  </a:solidFill>
                </a:rPr>
                <a:t>eneration </a:t>
              </a:r>
              <a:r>
                <a:rPr lang="en-US" altLang="it-IT" sz="2400" b="1" dirty="0">
                  <a:solidFill>
                    <a:schemeClr val="accent1">
                      <a:lumMod val="75000"/>
                    </a:schemeClr>
                  </a:solidFill>
                </a:rPr>
                <a:t>An</a:t>
              </a:r>
              <a:r>
                <a:rPr lang="en-US" altLang="it-IT" sz="2000" dirty="0">
                  <a:solidFill>
                    <a:schemeClr val="accent1">
                      <a:lumMod val="75000"/>
                    </a:schemeClr>
                  </a:solidFill>
                </a:rPr>
                <a:t>d </a:t>
              </a:r>
              <a:r>
                <a:rPr lang="en-US" altLang="it-IT" sz="2400" b="1" dirty="0">
                  <a:solidFill>
                    <a:schemeClr val="accent1">
                      <a:lumMod val="75000"/>
                    </a:schemeClr>
                  </a:solidFill>
                </a:rPr>
                <a:t>T</a:t>
              </a:r>
              <a:r>
                <a:rPr lang="en-US" altLang="it-IT" sz="2000" dirty="0">
                  <a:solidFill>
                    <a:schemeClr val="accent1">
                      <a:lumMod val="75000"/>
                    </a:schemeClr>
                  </a:solidFill>
                </a:rPr>
                <a:t>racking), APS, Argonne National Laboratory</a:t>
              </a:r>
              <a:endParaRPr lang="en-US" sz="2000" dirty="0"/>
            </a:p>
          </p:txBody>
        </p:sp>
        <p:cxnSp>
          <p:nvCxnSpPr>
            <p:cNvPr id="21" name="Connettore 2 20">
              <a:extLst>
                <a:ext uri="{FF2B5EF4-FFF2-40B4-BE49-F238E27FC236}">
                  <a16:creationId xmlns:a16="http://schemas.microsoft.com/office/drawing/2014/main" id="{91CF7348-7AF9-4798-BEB8-885E1D7D06DD}"/>
                </a:ext>
              </a:extLst>
            </p:cNvPr>
            <p:cNvCxnSpPr>
              <a:cxnSpLocks/>
            </p:cNvCxnSpPr>
            <p:nvPr/>
          </p:nvCxnSpPr>
          <p:spPr>
            <a:xfrm>
              <a:off x="5520267" y="2714171"/>
              <a:ext cx="2123923"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136D191D-7C4D-4B13-918E-02FDC8522914}"/>
                </a:ext>
              </a:extLst>
            </p:cNvPr>
            <p:cNvSpPr txBox="1"/>
            <p:nvPr/>
          </p:nvSpPr>
          <p:spPr>
            <a:xfrm>
              <a:off x="7956150" y="2483338"/>
              <a:ext cx="3773813" cy="430887"/>
            </a:xfrm>
            <a:prstGeom prst="rect">
              <a:avLst/>
            </a:prstGeom>
            <a:noFill/>
            <a:effectLst>
              <a:glow rad="127000">
                <a:srgbClr val="BA0019"/>
              </a:glow>
            </a:effectLst>
          </p:spPr>
          <p:txBody>
            <a:bodyPr wrap="square" rtlCol="0">
              <a:spAutoFit/>
            </a:bodyPr>
            <a:lstStyle/>
            <a:p>
              <a:r>
                <a:rPr lang="en-US" sz="2200" dirty="0">
                  <a:solidFill>
                    <a:srgbClr val="C00000"/>
                  </a:solidFill>
                </a:rPr>
                <a:t>Low energy beamline</a:t>
              </a:r>
            </a:p>
          </p:txBody>
        </p:sp>
        <p:sp>
          <p:nvSpPr>
            <p:cNvPr id="24" name="CasellaDiTesto 23">
              <a:extLst>
                <a:ext uri="{FF2B5EF4-FFF2-40B4-BE49-F238E27FC236}">
                  <a16:creationId xmlns:a16="http://schemas.microsoft.com/office/drawing/2014/main" id="{3CE6F7AD-D1B5-4506-9865-721C7BCB0EB8}"/>
                </a:ext>
              </a:extLst>
            </p:cNvPr>
            <p:cNvSpPr txBox="1"/>
            <p:nvPr/>
          </p:nvSpPr>
          <p:spPr>
            <a:xfrm>
              <a:off x="7956149" y="3465363"/>
              <a:ext cx="3773813" cy="430887"/>
            </a:xfrm>
            <a:prstGeom prst="rect">
              <a:avLst/>
            </a:prstGeom>
            <a:noFill/>
            <a:effectLst>
              <a:glow rad="127000">
                <a:srgbClr val="BA0019"/>
              </a:glow>
            </a:effectLst>
          </p:spPr>
          <p:txBody>
            <a:bodyPr wrap="square" rtlCol="0">
              <a:spAutoFit/>
            </a:bodyPr>
            <a:lstStyle/>
            <a:p>
              <a:r>
                <a:rPr lang="en-US" sz="2200" dirty="0">
                  <a:solidFill>
                    <a:schemeClr val="accent1">
                      <a:lumMod val="75000"/>
                    </a:schemeClr>
                  </a:solidFill>
                </a:rPr>
                <a:t>High energy beamline</a:t>
              </a:r>
            </a:p>
          </p:txBody>
        </p:sp>
        <p:cxnSp>
          <p:nvCxnSpPr>
            <p:cNvPr id="25" name="Connettore 2 24">
              <a:extLst>
                <a:ext uri="{FF2B5EF4-FFF2-40B4-BE49-F238E27FC236}">
                  <a16:creationId xmlns:a16="http://schemas.microsoft.com/office/drawing/2014/main" id="{3FD4F8D8-8E33-494A-AAA6-F84F8592079A}"/>
                </a:ext>
              </a:extLst>
            </p:cNvPr>
            <p:cNvCxnSpPr>
              <a:cxnSpLocks/>
            </p:cNvCxnSpPr>
            <p:nvPr/>
          </p:nvCxnSpPr>
          <p:spPr>
            <a:xfrm>
              <a:off x="5520267" y="3697739"/>
              <a:ext cx="212392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27" name="Shape 525">
            <a:extLst>
              <a:ext uri="{FF2B5EF4-FFF2-40B4-BE49-F238E27FC236}">
                <a16:creationId xmlns:a16="http://schemas.microsoft.com/office/drawing/2014/main" id="{D2171D4A-A340-4162-ABEA-E70DD5363C6E}"/>
              </a:ext>
            </a:extLst>
          </p:cNvPr>
          <p:cNvGrpSpPr/>
          <p:nvPr/>
        </p:nvGrpSpPr>
        <p:grpSpPr>
          <a:xfrm>
            <a:off x="523298" y="354104"/>
            <a:ext cx="427474" cy="404922"/>
            <a:chOff x="2583100" y="2973775"/>
            <a:chExt cx="461550" cy="437200"/>
          </a:xfrm>
        </p:grpSpPr>
        <p:sp>
          <p:nvSpPr>
            <p:cNvPr id="28" name="Shape 526">
              <a:extLst>
                <a:ext uri="{FF2B5EF4-FFF2-40B4-BE49-F238E27FC236}">
                  <a16:creationId xmlns:a16="http://schemas.microsoft.com/office/drawing/2014/main" id="{A95858C8-FF2E-448B-AF9F-64BB60096B53}"/>
                </a:ext>
              </a:extLst>
            </p:cNvPr>
            <p:cNvSpPr/>
            <p:nvPr/>
          </p:nvSpPr>
          <p:spPr>
            <a:xfrm>
              <a:off x="2701225" y="3315975"/>
              <a:ext cx="225300" cy="95000"/>
            </a:xfrm>
            <a:custGeom>
              <a:avLst/>
              <a:gdLst/>
              <a:ahLst/>
              <a:cxnLst/>
              <a:rect l="0" t="0" r="0" b="0"/>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29" name="Shape 527">
              <a:extLst>
                <a:ext uri="{FF2B5EF4-FFF2-40B4-BE49-F238E27FC236}">
                  <a16:creationId xmlns:a16="http://schemas.microsoft.com/office/drawing/2014/main" id="{0DA99B81-1B1F-4DDA-A2D5-5D12A258D834}"/>
                </a:ext>
              </a:extLst>
            </p:cNvPr>
            <p:cNvSpPr/>
            <p:nvPr/>
          </p:nvSpPr>
          <p:spPr>
            <a:xfrm>
              <a:off x="2583100" y="2973775"/>
              <a:ext cx="461550" cy="336125"/>
            </a:xfrm>
            <a:custGeom>
              <a:avLst/>
              <a:gdLst/>
              <a:ahLst/>
              <a:cxnLst/>
              <a:rect l="0" t="0" r="0" b="0"/>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grpSp>
      <p:grpSp>
        <p:nvGrpSpPr>
          <p:cNvPr id="32" name="Gruppo 31">
            <a:extLst>
              <a:ext uri="{FF2B5EF4-FFF2-40B4-BE49-F238E27FC236}">
                <a16:creationId xmlns:a16="http://schemas.microsoft.com/office/drawing/2014/main" id="{9CF24EBB-D5DA-4784-9734-91CB32057041}"/>
              </a:ext>
            </a:extLst>
          </p:cNvPr>
          <p:cNvGrpSpPr/>
          <p:nvPr/>
        </p:nvGrpSpPr>
        <p:grpSpPr>
          <a:xfrm>
            <a:off x="8094133" y="4374931"/>
            <a:ext cx="3635829" cy="1597851"/>
            <a:chOff x="8094133" y="4374931"/>
            <a:chExt cx="3635829" cy="1597851"/>
          </a:xfrm>
        </p:grpSpPr>
        <p:sp>
          <p:nvSpPr>
            <p:cNvPr id="30" name="Shape 166">
              <a:extLst>
                <a:ext uri="{FF2B5EF4-FFF2-40B4-BE49-F238E27FC236}">
                  <a16:creationId xmlns:a16="http://schemas.microsoft.com/office/drawing/2014/main" id="{DA72DF0A-E902-4D8D-93CA-FED6AD7F7B79}"/>
                </a:ext>
              </a:extLst>
            </p:cNvPr>
            <p:cNvSpPr txBox="1">
              <a:spLocks/>
            </p:cNvSpPr>
            <p:nvPr/>
          </p:nvSpPr>
          <p:spPr>
            <a:xfrm>
              <a:off x="8142289" y="4374931"/>
              <a:ext cx="3482666" cy="1422810"/>
            </a:xfrm>
            <a:prstGeom prst="rect">
              <a:avLst/>
            </a:prstGeom>
            <a:noFill/>
            <a:ln>
              <a:noFill/>
            </a:ln>
          </p:spPr>
          <p:txBody>
            <a:bodyPr spcFirstLastPara="1" vert="horz" wrap="square" lIns="121900" tIns="121900" rIns="121900" bIns="121900" rtlCol="0" anchor="ctr" anchorCtr="0">
              <a:noAutofit/>
            </a:bodyPr>
            <a:lstStyle>
              <a:defPPr marR="0" algn="l" rtl="0">
                <a:lnSpc>
                  <a:spcPct val="100000"/>
                </a:lnSpc>
                <a:spcBef>
                  <a:spcPts val="0"/>
                </a:spcBef>
                <a:spcAft>
                  <a:spcPts val="0"/>
                </a:spcAft>
              </a:defPPr>
              <a:lvl1pPr marL="0" marR="0" indent="330200" algn="l" rtl="0">
                <a:lnSpc>
                  <a:spcPct val="100000"/>
                </a:lnSpc>
                <a:spcBef>
                  <a:spcPts val="600"/>
                </a:spcBef>
                <a:spcAft>
                  <a:spcPts val="0"/>
                </a:spcAft>
                <a:buClr>
                  <a:srgbClr val="FFCD00"/>
                </a:buClr>
                <a:buFont typeface="Quattrocento Sans"/>
                <a:buChar char="◉"/>
                <a:defRPr sz="105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48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2pPr>
              <a:lvl3pPr marL="0" marR="0" indent="0" algn="l" rtl="0">
                <a:lnSpc>
                  <a:spcPct val="100000"/>
                </a:lnSpc>
                <a:spcBef>
                  <a:spcPts val="48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3pPr>
              <a:lvl4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4pPr>
              <a:lvl5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5pPr>
              <a:lvl6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6pPr>
              <a:lvl7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7pPr>
              <a:lvl8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8pPr>
              <a:lvl9pPr marL="0" marR="0" indent="0" algn="l" rtl="0">
                <a:lnSpc>
                  <a:spcPct val="100000"/>
                </a:lnSpc>
                <a:spcBef>
                  <a:spcPts val="360"/>
                </a:spcBef>
                <a:spcAft>
                  <a:spcPts val="0"/>
                </a:spcAft>
                <a:buClr>
                  <a:srgbClr val="FFCD00"/>
                </a:buClr>
                <a:buFont typeface="Quattrocento Sans"/>
                <a:buNone/>
                <a:defRPr sz="1050" b="0" i="0" u="none" strike="noStrike" cap="none" baseline="0">
                  <a:solidFill>
                    <a:srgbClr val="000000"/>
                  </a:solidFill>
                  <a:latin typeface="Arial"/>
                  <a:ea typeface="Arial"/>
                  <a:cs typeface="Arial"/>
                  <a:sym typeface="Arial"/>
                  <a:rtl val="0"/>
                </a:defRPr>
              </a:lvl9pPr>
            </a:lstStyle>
            <a:p>
              <a:pPr indent="0" algn="ctr">
                <a:spcBef>
                  <a:spcPts val="0"/>
                </a:spcBef>
                <a:buSzPct val="90000"/>
                <a:buNone/>
              </a:pPr>
              <a:r>
                <a:rPr lang="en-US" sz="2000" b="1" dirty="0">
                  <a:solidFill>
                    <a:schemeClr val="dk1"/>
                  </a:solidFill>
                  <a:latin typeface="+mn-lt"/>
                  <a:ea typeface="Lora"/>
                  <a:cs typeface="Lora"/>
                  <a:sym typeface="Lora"/>
                </a:rPr>
                <a:t>Developed features:</a:t>
              </a:r>
            </a:p>
            <a:p>
              <a:pPr indent="0" algn="ctr">
                <a:spcBef>
                  <a:spcPts val="0"/>
                </a:spcBef>
                <a:buSzPct val="90000"/>
                <a:buNone/>
              </a:pPr>
              <a:r>
                <a:rPr lang="en-US" sz="1200" b="1" dirty="0">
                  <a:solidFill>
                    <a:schemeClr val="dk1"/>
                  </a:solidFill>
                  <a:latin typeface="+mn-lt"/>
                  <a:ea typeface="Lora"/>
                  <a:cs typeface="Lora"/>
                  <a:sym typeface="Lora"/>
                </a:rPr>
                <a:t> </a:t>
              </a:r>
              <a:endParaRPr lang="en-US" sz="2000" b="1" dirty="0">
                <a:solidFill>
                  <a:schemeClr val="dk1"/>
                </a:solidFill>
                <a:latin typeface="+mn-lt"/>
                <a:ea typeface="Lora"/>
                <a:cs typeface="Lora"/>
                <a:sym typeface="Lora"/>
              </a:endParaRPr>
            </a:p>
            <a:p>
              <a:pPr>
                <a:spcBef>
                  <a:spcPts val="0"/>
                </a:spcBef>
                <a:buSzPct val="90000"/>
                <a:buFont typeface="Operator Mono SSm Lig Bold" panose="02000009000000000000" pitchFamily="49" charset="0"/>
                <a:buChar char="+"/>
              </a:pPr>
              <a:r>
                <a:rPr lang="en-US" sz="2000" b="1" dirty="0">
                  <a:solidFill>
                    <a:schemeClr val="dk1"/>
                  </a:solidFill>
                  <a:latin typeface="+mn-lt"/>
                  <a:ea typeface="Lora"/>
                  <a:cs typeface="Lora"/>
                  <a:sym typeface="Lora"/>
                </a:rPr>
                <a:t>Multi-position </a:t>
              </a:r>
              <a:r>
                <a:rPr lang="en-US" sz="2000" dirty="0">
                  <a:solidFill>
                    <a:schemeClr val="dk1"/>
                  </a:solidFill>
                  <a:latin typeface="+mn-lt"/>
                  <a:ea typeface="Lora"/>
                  <a:cs typeface="Lora"/>
                  <a:sym typeface="Lora"/>
                </a:rPr>
                <a:t>optimization</a:t>
              </a:r>
              <a:endParaRPr lang="en-US" sz="1800" b="1" i="1" dirty="0">
                <a:latin typeface="+mn-lt"/>
                <a:ea typeface="Lora"/>
                <a:cs typeface="Lora"/>
                <a:sym typeface="Lora"/>
              </a:endParaRPr>
            </a:p>
            <a:p>
              <a:pPr>
                <a:spcBef>
                  <a:spcPts val="0"/>
                </a:spcBef>
                <a:buSzPct val="90000"/>
                <a:buFont typeface="Operator Mono SSm Lig Bold" panose="02000009000000000000" pitchFamily="49" charset="0"/>
                <a:buChar char="+"/>
              </a:pPr>
              <a:r>
                <a:rPr lang="en-US" sz="2000" b="1" dirty="0">
                  <a:solidFill>
                    <a:schemeClr val="dk1"/>
                  </a:solidFill>
                  <a:latin typeface="+mn-lt"/>
                  <a:ea typeface="Lora"/>
                  <a:cs typeface="Lora"/>
                  <a:sym typeface="Lora"/>
                </a:rPr>
                <a:t>Rotated frames </a:t>
              </a:r>
              <a:r>
                <a:rPr lang="en-US" sz="2000" dirty="0">
                  <a:solidFill>
                    <a:schemeClr val="dk1"/>
                  </a:solidFill>
                  <a:latin typeface="+mn-lt"/>
                  <a:ea typeface="Lora"/>
                  <a:cs typeface="Lora"/>
                  <a:sym typeface="Lora"/>
                </a:rPr>
                <a:t>handling</a:t>
              </a:r>
            </a:p>
            <a:p>
              <a:pPr>
                <a:spcBef>
                  <a:spcPts val="0"/>
                </a:spcBef>
                <a:buSzPct val="90000"/>
                <a:buFont typeface="Operator Mono SSm Lig Bold" panose="02000009000000000000" pitchFamily="49" charset="0"/>
                <a:buChar char="+"/>
              </a:pPr>
              <a:r>
                <a:rPr lang="en-US" sz="2000" dirty="0">
                  <a:solidFill>
                    <a:schemeClr val="dk1"/>
                  </a:solidFill>
                  <a:latin typeface="+mn-lt"/>
                  <a:ea typeface="Lora"/>
                  <a:cs typeface="Lora"/>
                  <a:sym typeface="Lora"/>
                </a:rPr>
                <a:t>Calculation of </a:t>
              </a:r>
              <a:r>
                <a:rPr lang="en-US" sz="2000" b="1" dirty="0">
                  <a:solidFill>
                    <a:schemeClr val="dk1"/>
                  </a:solidFill>
                  <a:latin typeface="+mn-lt"/>
                  <a:ea typeface="Lora"/>
                  <a:cs typeface="Lora"/>
                  <a:sym typeface="Lora"/>
                </a:rPr>
                <a:t>dispersion</a:t>
              </a:r>
            </a:p>
          </p:txBody>
        </p:sp>
        <p:sp>
          <p:nvSpPr>
            <p:cNvPr id="31" name="Rettangolo 30">
              <a:extLst>
                <a:ext uri="{FF2B5EF4-FFF2-40B4-BE49-F238E27FC236}">
                  <a16:creationId xmlns:a16="http://schemas.microsoft.com/office/drawing/2014/main" id="{44F544B6-BB41-4F45-A87B-0392F19B0112}"/>
                </a:ext>
              </a:extLst>
            </p:cNvPr>
            <p:cNvSpPr/>
            <p:nvPr/>
          </p:nvSpPr>
          <p:spPr>
            <a:xfrm>
              <a:off x="8094133" y="4784876"/>
              <a:ext cx="3635829" cy="1187906"/>
            </a:xfrm>
            <a:prstGeom prst="rect">
              <a:avLst/>
            </a:prstGeom>
            <a:noFill/>
            <a:ln cmpd="thinThick">
              <a:solidFill>
                <a:srgbClr val="FFC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05663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05021FB-D654-4979-AF92-FAD71D15BB0A}"/>
              </a:ext>
            </a:extLst>
          </p:cNvPr>
          <p:cNvPicPr>
            <a:picLocks noChangeAspect="1"/>
          </p:cNvPicPr>
          <p:nvPr/>
        </p:nvPicPr>
        <p:blipFill>
          <a:blip r:embed="rId3"/>
          <a:stretch>
            <a:fillRect/>
          </a:stretch>
        </p:blipFill>
        <p:spPr>
          <a:xfrm>
            <a:off x="145317" y="850755"/>
            <a:ext cx="11572354" cy="2512722"/>
          </a:xfrm>
          <a:prstGeom prst="rect">
            <a:avLst/>
          </a:prstGeom>
        </p:spPr>
      </p:pic>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2340832"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Starting point</a:t>
            </a:r>
          </a:p>
        </p:txBody>
      </p:sp>
      <p:cxnSp>
        <p:nvCxnSpPr>
          <p:cNvPr id="28" name="Shape 92"/>
          <p:cNvCxnSpPr>
            <a:cxnSpLocks/>
            <a:stCxn id="26" idx="3"/>
          </p:cNvCxnSpPr>
          <p:nvPr/>
        </p:nvCxnSpPr>
        <p:spPr>
          <a:xfrm>
            <a:off x="3435049" y="526713"/>
            <a:ext cx="8756951"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16</a:t>
            </a:fld>
            <a:endParaRPr lang="en-US"/>
          </a:p>
        </p:txBody>
      </p:sp>
      <p:sp>
        <p:nvSpPr>
          <p:cNvPr id="4" name="CasellaDiTesto 3">
            <a:extLst>
              <a:ext uri="{FF2B5EF4-FFF2-40B4-BE49-F238E27FC236}">
                <a16:creationId xmlns:a16="http://schemas.microsoft.com/office/drawing/2014/main" id="{4AA1835F-2C7C-4E79-84F4-8842A642323A}"/>
              </a:ext>
            </a:extLst>
          </p:cNvPr>
          <p:cNvSpPr txBox="1"/>
          <p:nvPr/>
        </p:nvSpPr>
        <p:spPr>
          <a:xfrm>
            <a:off x="767529" y="3775508"/>
            <a:ext cx="10844755" cy="2400657"/>
          </a:xfrm>
          <a:prstGeom prst="rect">
            <a:avLst/>
          </a:prstGeom>
          <a:noFill/>
        </p:spPr>
        <p:txBody>
          <a:bodyPr wrap="square" rtlCol="0">
            <a:spAutoFit/>
          </a:bodyPr>
          <a:lstStyle/>
          <a:p>
            <a:r>
              <a:rPr lang="en-US" sz="2000" dirty="0"/>
              <a:t>I tried to build a reliable simulation of the </a:t>
            </a:r>
            <a:r>
              <a:rPr lang="en-US" sz="2000" dirty="0" err="1"/>
              <a:t>Linac</a:t>
            </a:r>
            <a:r>
              <a:rPr lang="en-US" sz="2000" dirty="0"/>
              <a:t> with ASTRA.</a:t>
            </a:r>
            <a:br>
              <a:rPr lang="en-US" sz="2000" dirty="0"/>
            </a:br>
            <a:br>
              <a:rPr lang="en-US" sz="2000" dirty="0"/>
            </a:br>
            <a:r>
              <a:rPr lang="en-US" sz="2200" dirty="0"/>
              <a:t>Starting point:</a:t>
            </a:r>
            <a:br>
              <a:rPr lang="en-US" sz="2000" dirty="0"/>
            </a:br>
            <a:r>
              <a:rPr lang="en-US" sz="1200" dirty="0"/>
              <a:t> </a:t>
            </a:r>
          </a:p>
          <a:p>
            <a:pPr indent="330200">
              <a:buClr>
                <a:srgbClr val="FFCD00"/>
              </a:buClr>
              <a:buSzPct val="70000"/>
              <a:buFont typeface="Quattrocento Sans"/>
              <a:buChar char="◉"/>
            </a:pPr>
            <a:r>
              <a:rPr lang="en-US" sz="2000" dirty="0">
                <a:solidFill>
                  <a:schemeClr val="dk1"/>
                </a:solidFill>
                <a:rtl val="0"/>
              </a:rPr>
              <a:t>An elegant lattice of the </a:t>
            </a:r>
            <a:r>
              <a:rPr lang="en-US" sz="2000" dirty="0" err="1">
                <a:solidFill>
                  <a:schemeClr val="dk1"/>
                </a:solidFill>
                <a:rtl val="0"/>
              </a:rPr>
              <a:t>linac</a:t>
            </a:r>
            <a:r>
              <a:rPr lang="en-US" sz="2000" dirty="0">
                <a:solidFill>
                  <a:schemeClr val="dk1"/>
                </a:solidFill>
                <a:rtl val="0"/>
              </a:rPr>
              <a:t> and one of the ring.</a:t>
            </a:r>
          </a:p>
          <a:p>
            <a:pPr>
              <a:buClr>
                <a:srgbClr val="FFCD00"/>
              </a:buClr>
              <a:buSzPct val="70000"/>
            </a:pPr>
            <a:r>
              <a:rPr lang="en-US" sz="1600" dirty="0">
                <a:solidFill>
                  <a:schemeClr val="dk1"/>
                </a:solidFill>
                <a:rtl val="0"/>
              </a:rPr>
              <a:t> </a:t>
            </a:r>
          </a:p>
          <a:p>
            <a:pPr indent="330200">
              <a:buClr>
                <a:srgbClr val="FFCD00"/>
              </a:buClr>
              <a:buSzPct val="70000"/>
              <a:buFont typeface="Quattrocento Sans"/>
              <a:buChar char="◉"/>
            </a:pPr>
            <a:r>
              <a:rPr lang="en-US" sz="2000" dirty="0">
                <a:solidFill>
                  <a:schemeClr val="dk1"/>
                </a:solidFill>
                <a:rtl val="0"/>
              </a:rPr>
              <a:t>A simulation from elegant @ 95 MeV with an ideal input bunch.</a:t>
            </a:r>
          </a:p>
          <a:p>
            <a:pPr marL="285750" indent="-285750">
              <a:buFont typeface="Arial" panose="020B0604020202020204" pitchFamily="34" charset="0"/>
              <a:buChar char="•"/>
            </a:pPr>
            <a:endParaRPr lang="en-US" sz="2000" dirty="0"/>
          </a:p>
        </p:txBody>
      </p:sp>
      <p:sp>
        <p:nvSpPr>
          <p:cNvPr id="6" name="Rettangolo 5">
            <a:extLst>
              <a:ext uri="{FF2B5EF4-FFF2-40B4-BE49-F238E27FC236}">
                <a16:creationId xmlns:a16="http://schemas.microsoft.com/office/drawing/2014/main" id="{861A1E0D-E1CE-46D8-9DE3-0C6B8BEDF471}"/>
              </a:ext>
            </a:extLst>
          </p:cNvPr>
          <p:cNvSpPr/>
          <p:nvPr/>
        </p:nvSpPr>
        <p:spPr>
          <a:xfrm>
            <a:off x="2294792" y="3119639"/>
            <a:ext cx="624254" cy="3474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2 7">
            <a:extLst>
              <a:ext uri="{FF2B5EF4-FFF2-40B4-BE49-F238E27FC236}">
                <a16:creationId xmlns:a16="http://schemas.microsoft.com/office/drawing/2014/main" id="{744660E9-07FE-4730-9753-8BB5356D4024}"/>
              </a:ext>
            </a:extLst>
          </p:cNvPr>
          <p:cNvCxnSpPr>
            <a:cxnSpLocks/>
          </p:cNvCxnSpPr>
          <p:nvPr/>
        </p:nvCxnSpPr>
        <p:spPr>
          <a:xfrm flipV="1">
            <a:off x="2369524" y="2625681"/>
            <a:ext cx="0" cy="4506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CasellaDiTesto 10">
            <a:extLst>
              <a:ext uri="{FF2B5EF4-FFF2-40B4-BE49-F238E27FC236}">
                <a16:creationId xmlns:a16="http://schemas.microsoft.com/office/drawing/2014/main" id="{628EC917-B6E5-42B0-B632-90BEB8F3D252}"/>
              </a:ext>
            </a:extLst>
          </p:cNvPr>
          <p:cNvSpPr txBox="1"/>
          <p:nvPr/>
        </p:nvSpPr>
        <p:spPr>
          <a:xfrm>
            <a:off x="2002224" y="3076284"/>
            <a:ext cx="786909" cy="369332"/>
          </a:xfrm>
          <a:prstGeom prst="rect">
            <a:avLst/>
          </a:prstGeom>
          <a:noFill/>
        </p:spPr>
        <p:txBody>
          <a:bodyPr wrap="square" rtlCol="0">
            <a:spAutoFit/>
          </a:bodyPr>
          <a:lstStyle/>
          <a:p>
            <a:r>
              <a:rPr lang="it-IT" dirty="0" err="1"/>
              <a:t>Bunch</a:t>
            </a:r>
            <a:endParaRPr lang="it-IT" dirty="0"/>
          </a:p>
        </p:txBody>
      </p:sp>
      <p:grpSp>
        <p:nvGrpSpPr>
          <p:cNvPr id="17" name="Shape 655">
            <a:extLst>
              <a:ext uri="{FF2B5EF4-FFF2-40B4-BE49-F238E27FC236}">
                <a16:creationId xmlns:a16="http://schemas.microsoft.com/office/drawing/2014/main" id="{C46515D4-1C60-4D5C-A41E-A7A60E6FF898}"/>
              </a:ext>
            </a:extLst>
          </p:cNvPr>
          <p:cNvGrpSpPr/>
          <p:nvPr/>
        </p:nvGrpSpPr>
        <p:grpSpPr>
          <a:xfrm>
            <a:off x="523297" y="323248"/>
            <a:ext cx="427474" cy="381234"/>
            <a:chOff x="3927500" y="301425"/>
            <a:chExt cx="461550" cy="411625"/>
          </a:xfrm>
        </p:grpSpPr>
        <p:sp>
          <p:nvSpPr>
            <p:cNvPr id="18" name="Shape 656">
              <a:extLst>
                <a:ext uri="{FF2B5EF4-FFF2-40B4-BE49-F238E27FC236}">
                  <a16:creationId xmlns:a16="http://schemas.microsoft.com/office/drawing/2014/main" id="{3F5E147F-1342-44E2-A118-2C96B4D70171}"/>
                </a:ext>
              </a:extLst>
            </p:cNvPr>
            <p:cNvSpPr/>
            <p:nvPr/>
          </p:nvSpPr>
          <p:spPr>
            <a:xfrm>
              <a:off x="4080925" y="302050"/>
              <a:ext cx="154075" cy="411000"/>
            </a:xfrm>
            <a:custGeom>
              <a:avLst/>
              <a:gdLst/>
              <a:ahLst/>
              <a:cxnLst/>
              <a:rect l="0" t="0" r="0" b="0"/>
              <a:pathLst>
                <a:path w="6163" h="16440" fill="none" extrusionOk="0">
                  <a:moveTo>
                    <a:pt x="6162" y="3118"/>
                  </a:moveTo>
                  <a:lnTo>
                    <a:pt x="0" y="0"/>
                  </a:lnTo>
                  <a:lnTo>
                    <a:pt x="0" y="13322"/>
                  </a:lnTo>
                  <a:lnTo>
                    <a:pt x="6162" y="16440"/>
                  </a:lnTo>
                  <a:lnTo>
                    <a:pt x="6162" y="3118"/>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19" name="Shape 657">
              <a:extLst>
                <a:ext uri="{FF2B5EF4-FFF2-40B4-BE49-F238E27FC236}">
                  <a16:creationId xmlns:a16="http://schemas.microsoft.com/office/drawing/2014/main" id="{BB7B1A8F-AC6F-4C57-807A-3DA655FF08B4}"/>
                </a:ext>
              </a:extLst>
            </p:cNvPr>
            <p:cNvSpPr/>
            <p:nvPr/>
          </p:nvSpPr>
          <p:spPr>
            <a:xfrm>
              <a:off x="3927500" y="301425"/>
              <a:ext cx="153450" cy="406150"/>
            </a:xfrm>
            <a:custGeom>
              <a:avLst/>
              <a:gdLst/>
              <a:ahLst/>
              <a:cxnLst/>
              <a:rect l="0" t="0" r="0" b="0"/>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20" name="Shape 658">
              <a:extLst>
                <a:ext uri="{FF2B5EF4-FFF2-40B4-BE49-F238E27FC236}">
                  <a16:creationId xmlns:a16="http://schemas.microsoft.com/office/drawing/2014/main" id="{49B3AE00-AF6F-488F-875D-4A4491D43833}"/>
                </a:ext>
              </a:extLst>
            </p:cNvPr>
            <p:cNvSpPr/>
            <p:nvPr/>
          </p:nvSpPr>
          <p:spPr>
            <a:xfrm>
              <a:off x="4234975" y="306925"/>
              <a:ext cx="154075" cy="405525"/>
            </a:xfrm>
            <a:custGeom>
              <a:avLst/>
              <a:gdLst/>
              <a:ahLst/>
              <a:cxnLst/>
              <a:rect l="0" t="0" r="0" b="0"/>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23" name="Shape 659">
              <a:extLst>
                <a:ext uri="{FF2B5EF4-FFF2-40B4-BE49-F238E27FC236}">
                  <a16:creationId xmlns:a16="http://schemas.microsoft.com/office/drawing/2014/main" id="{5F543024-B690-4064-80B1-343C0ECC6451}"/>
                </a:ext>
              </a:extLst>
            </p:cNvPr>
            <p:cNvSpPr/>
            <p:nvPr/>
          </p:nvSpPr>
          <p:spPr>
            <a:xfrm>
              <a:off x="4295850" y="442075"/>
              <a:ext cx="46300" cy="26225"/>
            </a:xfrm>
            <a:custGeom>
              <a:avLst/>
              <a:gdLst/>
              <a:ahLst/>
              <a:cxnLst/>
              <a:rect l="0" t="0" r="0" b="0"/>
              <a:pathLst>
                <a:path w="1852" h="1049" fill="none" extrusionOk="0">
                  <a:moveTo>
                    <a:pt x="1" y="1"/>
                  </a:moveTo>
                  <a:lnTo>
                    <a:pt x="1852" y="1048"/>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27" name="Shape 660">
              <a:extLst>
                <a:ext uri="{FF2B5EF4-FFF2-40B4-BE49-F238E27FC236}">
                  <a16:creationId xmlns:a16="http://schemas.microsoft.com/office/drawing/2014/main" id="{544BF16C-B172-4D60-B6B7-723BC636F05C}"/>
                </a:ext>
              </a:extLst>
            </p:cNvPr>
            <p:cNvSpPr/>
            <p:nvPr/>
          </p:nvSpPr>
          <p:spPr>
            <a:xfrm>
              <a:off x="4296475" y="415900"/>
              <a:ext cx="45075" cy="78575"/>
            </a:xfrm>
            <a:custGeom>
              <a:avLst/>
              <a:gdLst/>
              <a:ahLst/>
              <a:cxnLst/>
              <a:rect l="0" t="0" r="0" b="0"/>
              <a:pathLst>
                <a:path w="1803" h="3143" fill="none" extrusionOk="0">
                  <a:moveTo>
                    <a:pt x="1802" y="1"/>
                  </a:moveTo>
                  <a:lnTo>
                    <a:pt x="0" y="3142"/>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32" name="Shape 661">
              <a:extLst>
                <a:ext uri="{FF2B5EF4-FFF2-40B4-BE49-F238E27FC236}">
                  <a16:creationId xmlns:a16="http://schemas.microsoft.com/office/drawing/2014/main" id="{310FC570-47B9-4919-9971-46A5298EDA31}"/>
                </a:ext>
              </a:extLst>
            </p:cNvPr>
            <p:cNvSpPr/>
            <p:nvPr/>
          </p:nvSpPr>
          <p:spPr>
            <a:xfrm>
              <a:off x="3968275" y="590050"/>
              <a:ext cx="25" cy="6100"/>
            </a:xfrm>
            <a:custGeom>
              <a:avLst/>
              <a:gdLst/>
              <a:ahLst/>
              <a:cxnLst/>
              <a:rect l="0" t="0" r="0" b="0"/>
              <a:pathLst>
                <a:path w="1" h="244" fill="none" extrusionOk="0">
                  <a:moveTo>
                    <a:pt x="1" y="244"/>
                  </a:moveTo>
                  <a:lnTo>
                    <a:pt x="1" y="244"/>
                  </a:lnTo>
                  <a:lnTo>
                    <a:pt x="1"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33" name="Shape 662">
              <a:extLst>
                <a:ext uri="{FF2B5EF4-FFF2-40B4-BE49-F238E27FC236}">
                  <a16:creationId xmlns:a16="http://schemas.microsoft.com/office/drawing/2014/main" id="{183A1672-88EB-4017-A7BA-6C8E8D2B8D64}"/>
                </a:ext>
              </a:extLst>
            </p:cNvPr>
            <p:cNvSpPr/>
            <p:nvPr/>
          </p:nvSpPr>
          <p:spPr>
            <a:xfrm>
              <a:off x="3970725" y="558375"/>
              <a:ext cx="1850" cy="12200"/>
            </a:xfrm>
            <a:custGeom>
              <a:avLst/>
              <a:gdLst/>
              <a:ahLst/>
              <a:cxnLst/>
              <a:rect l="0" t="0" r="0" b="0"/>
              <a:pathLst>
                <a:path w="74" h="488" fill="none" extrusionOk="0">
                  <a:moveTo>
                    <a:pt x="0" y="488"/>
                  </a:moveTo>
                  <a:lnTo>
                    <a:pt x="73" y="1"/>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35" name="Shape 663">
              <a:extLst>
                <a:ext uri="{FF2B5EF4-FFF2-40B4-BE49-F238E27FC236}">
                  <a16:creationId xmlns:a16="http://schemas.microsoft.com/office/drawing/2014/main" id="{68F1E67E-680A-4505-9603-11169BD1FAB9}"/>
                </a:ext>
              </a:extLst>
            </p:cNvPr>
            <p:cNvSpPr/>
            <p:nvPr/>
          </p:nvSpPr>
          <p:spPr>
            <a:xfrm>
              <a:off x="3976200" y="527325"/>
              <a:ext cx="3675" cy="12200"/>
            </a:xfrm>
            <a:custGeom>
              <a:avLst/>
              <a:gdLst/>
              <a:ahLst/>
              <a:cxnLst/>
              <a:rect l="0" t="0" r="0" b="0"/>
              <a:pathLst>
                <a:path w="147" h="488" fill="none" extrusionOk="0">
                  <a:moveTo>
                    <a:pt x="0" y="488"/>
                  </a:moveTo>
                  <a:lnTo>
                    <a:pt x="98" y="147"/>
                  </a:lnTo>
                  <a:lnTo>
                    <a:pt x="147" y="1"/>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36" name="Shape 664">
              <a:extLst>
                <a:ext uri="{FF2B5EF4-FFF2-40B4-BE49-F238E27FC236}">
                  <a16:creationId xmlns:a16="http://schemas.microsoft.com/office/drawing/2014/main" id="{6DBB2A73-9E56-429F-8D5A-BBF0E610A008}"/>
                </a:ext>
              </a:extLst>
            </p:cNvPr>
            <p:cNvSpPr/>
            <p:nvPr/>
          </p:nvSpPr>
          <p:spPr>
            <a:xfrm>
              <a:off x="3985950" y="498100"/>
              <a:ext cx="4875" cy="10975"/>
            </a:xfrm>
            <a:custGeom>
              <a:avLst/>
              <a:gdLst/>
              <a:ahLst/>
              <a:cxnLst/>
              <a:rect l="0" t="0" r="0" b="0"/>
              <a:pathLst>
                <a:path w="195" h="439" fill="none" extrusionOk="0">
                  <a:moveTo>
                    <a:pt x="0" y="439"/>
                  </a:moveTo>
                  <a:lnTo>
                    <a:pt x="195" y="25"/>
                  </a:lnTo>
                  <a:lnTo>
                    <a:pt x="195" y="1"/>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37" name="Shape 665">
              <a:extLst>
                <a:ext uri="{FF2B5EF4-FFF2-40B4-BE49-F238E27FC236}">
                  <a16:creationId xmlns:a16="http://schemas.microsoft.com/office/drawing/2014/main" id="{5C4CCE6C-D8D2-4A90-8DA3-95AE313549D5}"/>
                </a:ext>
              </a:extLst>
            </p:cNvPr>
            <p:cNvSpPr/>
            <p:nvPr/>
          </p:nvSpPr>
          <p:spPr>
            <a:xfrm>
              <a:off x="4000550" y="471300"/>
              <a:ext cx="7325" cy="9775"/>
            </a:xfrm>
            <a:custGeom>
              <a:avLst/>
              <a:gdLst/>
              <a:ahLst/>
              <a:cxnLst/>
              <a:rect l="0" t="0" r="0" b="0"/>
              <a:pathLst>
                <a:path w="293" h="391" fill="none" extrusionOk="0">
                  <a:moveTo>
                    <a:pt x="1" y="391"/>
                  </a:moveTo>
                  <a:lnTo>
                    <a:pt x="74" y="269"/>
                  </a:lnTo>
                  <a:lnTo>
                    <a:pt x="293" y="1"/>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38" name="Shape 666">
              <a:extLst>
                <a:ext uri="{FF2B5EF4-FFF2-40B4-BE49-F238E27FC236}">
                  <a16:creationId xmlns:a16="http://schemas.microsoft.com/office/drawing/2014/main" id="{2A8E32EE-E569-46F7-BC5B-4D7AFDD95DF3}"/>
                </a:ext>
              </a:extLst>
            </p:cNvPr>
            <p:cNvSpPr/>
            <p:nvPr/>
          </p:nvSpPr>
          <p:spPr>
            <a:xfrm>
              <a:off x="4021250" y="450600"/>
              <a:ext cx="10375" cy="6725"/>
            </a:xfrm>
            <a:custGeom>
              <a:avLst/>
              <a:gdLst/>
              <a:ahLst/>
              <a:cxnLst/>
              <a:rect l="0" t="0" r="0" b="0"/>
              <a:pathLst>
                <a:path w="415" h="269" fill="none" extrusionOk="0">
                  <a:moveTo>
                    <a:pt x="1" y="269"/>
                  </a:moveTo>
                  <a:lnTo>
                    <a:pt x="25" y="244"/>
                  </a:lnTo>
                  <a:lnTo>
                    <a:pt x="220" y="123"/>
                  </a:lnTo>
                  <a:lnTo>
                    <a:pt x="415" y="1"/>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39" name="Shape 667">
              <a:extLst>
                <a:ext uri="{FF2B5EF4-FFF2-40B4-BE49-F238E27FC236}">
                  <a16:creationId xmlns:a16="http://schemas.microsoft.com/office/drawing/2014/main" id="{E956C41E-DE27-4CC2-9EEF-2F07217DBFE9}"/>
                </a:ext>
              </a:extLst>
            </p:cNvPr>
            <p:cNvSpPr/>
            <p:nvPr/>
          </p:nvSpPr>
          <p:spPr>
            <a:xfrm>
              <a:off x="4049250" y="440250"/>
              <a:ext cx="11600" cy="2475"/>
            </a:xfrm>
            <a:custGeom>
              <a:avLst/>
              <a:gdLst/>
              <a:ahLst/>
              <a:cxnLst/>
              <a:rect l="0" t="0" r="0" b="0"/>
              <a:pathLst>
                <a:path w="464" h="99" fill="none" extrusionOk="0">
                  <a:moveTo>
                    <a:pt x="1" y="98"/>
                  </a:moveTo>
                  <a:lnTo>
                    <a:pt x="220" y="50"/>
                  </a:lnTo>
                  <a:lnTo>
                    <a:pt x="464" y="1"/>
                  </a:lnTo>
                  <a:lnTo>
                    <a:pt x="464" y="1"/>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0" name="Shape 668">
              <a:extLst>
                <a:ext uri="{FF2B5EF4-FFF2-40B4-BE49-F238E27FC236}">
                  <a16:creationId xmlns:a16="http://schemas.microsoft.com/office/drawing/2014/main" id="{EE764BF6-C628-4734-9921-D954993E2343}"/>
                </a:ext>
              </a:extLst>
            </p:cNvPr>
            <p:cNvSpPr/>
            <p:nvPr/>
          </p:nvSpPr>
          <p:spPr>
            <a:xfrm>
              <a:off x="4080325" y="439650"/>
              <a:ext cx="12200" cy="1850"/>
            </a:xfrm>
            <a:custGeom>
              <a:avLst/>
              <a:gdLst/>
              <a:ahLst/>
              <a:cxnLst/>
              <a:rect l="0" t="0" r="0" b="0"/>
              <a:pathLst>
                <a:path w="488" h="74" fill="none" extrusionOk="0">
                  <a:moveTo>
                    <a:pt x="0" y="0"/>
                  </a:moveTo>
                  <a:lnTo>
                    <a:pt x="146" y="0"/>
                  </a:lnTo>
                  <a:lnTo>
                    <a:pt x="463" y="74"/>
                  </a:lnTo>
                  <a:lnTo>
                    <a:pt x="487" y="74"/>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1" name="Shape 669">
              <a:extLst>
                <a:ext uri="{FF2B5EF4-FFF2-40B4-BE49-F238E27FC236}">
                  <a16:creationId xmlns:a16="http://schemas.microsoft.com/office/drawing/2014/main" id="{4B3D7424-1BC7-4A5B-B25E-617B029F9CB9}"/>
                </a:ext>
              </a:extLst>
            </p:cNvPr>
            <p:cNvSpPr/>
            <p:nvPr/>
          </p:nvSpPr>
          <p:spPr>
            <a:xfrm>
              <a:off x="4110150" y="450000"/>
              <a:ext cx="9150" cy="7950"/>
            </a:xfrm>
            <a:custGeom>
              <a:avLst/>
              <a:gdLst/>
              <a:ahLst/>
              <a:cxnLst/>
              <a:rect l="0" t="0" r="0" b="0"/>
              <a:pathLst>
                <a:path w="366" h="318" fill="none" extrusionOk="0">
                  <a:moveTo>
                    <a:pt x="0" y="1"/>
                  </a:moveTo>
                  <a:lnTo>
                    <a:pt x="98" y="74"/>
                  </a:lnTo>
                  <a:lnTo>
                    <a:pt x="317" y="268"/>
                  </a:lnTo>
                  <a:lnTo>
                    <a:pt x="366" y="317"/>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2" name="Shape 670">
              <a:extLst>
                <a:ext uri="{FF2B5EF4-FFF2-40B4-BE49-F238E27FC236}">
                  <a16:creationId xmlns:a16="http://schemas.microsoft.com/office/drawing/2014/main" id="{BA9D9612-58B1-41F5-BBDF-43D5648E00EE}"/>
                </a:ext>
              </a:extLst>
            </p:cNvPr>
            <p:cNvSpPr/>
            <p:nvPr/>
          </p:nvSpPr>
          <p:spPr>
            <a:xfrm>
              <a:off x="4130250" y="473750"/>
              <a:ext cx="4900" cy="10975"/>
            </a:xfrm>
            <a:custGeom>
              <a:avLst/>
              <a:gdLst/>
              <a:ahLst/>
              <a:cxnLst/>
              <a:rect l="0" t="0" r="0" b="0"/>
              <a:pathLst>
                <a:path w="196" h="439" fill="none" extrusionOk="0">
                  <a:moveTo>
                    <a:pt x="0" y="0"/>
                  </a:moveTo>
                  <a:lnTo>
                    <a:pt x="25" y="73"/>
                  </a:lnTo>
                  <a:lnTo>
                    <a:pt x="171" y="366"/>
                  </a:lnTo>
                  <a:lnTo>
                    <a:pt x="195" y="439"/>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3" name="Shape 671">
              <a:extLst>
                <a:ext uri="{FF2B5EF4-FFF2-40B4-BE49-F238E27FC236}">
                  <a16:creationId xmlns:a16="http://schemas.microsoft.com/office/drawing/2014/main" id="{7679ED3B-E5B5-4DA4-A98C-85E82696243A}"/>
                </a:ext>
              </a:extLst>
            </p:cNvPr>
            <p:cNvSpPr/>
            <p:nvPr/>
          </p:nvSpPr>
          <p:spPr>
            <a:xfrm>
              <a:off x="4141800" y="502975"/>
              <a:ext cx="3700" cy="11600"/>
            </a:xfrm>
            <a:custGeom>
              <a:avLst/>
              <a:gdLst/>
              <a:ahLst/>
              <a:cxnLst/>
              <a:rect l="0" t="0" r="0" b="0"/>
              <a:pathLst>
                <a:path w="148" h="464" fill="none" extrusionOk="0">
                  <a:moveTo>
                    <a:pt x="1" y="0"/>
                  </a:moveTo>
                  <a:lnTo>
                    <a:pt x="147" y="463"/>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4" name="Shape 672">
              <a:extLst>
                <a:ext uri="{FF2B5EF4-FFF2-40B4-BE49-F238E27FC236}">
                  <a16:creationId xmlns:a16="http://schemas.microsoft.com/office/drawing/2014/main" id="{C65F2B00-6DA0-4C1A-A432-FF560C8551CA}"/>
                </a:ext>
              </a:extLst>
            </p:cNvPr>
            <p:cNvSpPr/>
            <p:nvPr/>
          </p:nvSpPr>
          <p:spPr>
            <a:xfrm>
              <a:off x="4150950" y="533425"/>
              <a:ext cx="3675" cy="11575"/>
            </a:xfrm>
            <a:custGeom>
              <a:avLst/>
              <a:gdLst/>
              <a:ahLst/>
              <a:cxnLst/>
              <a:rect l="0" t="0" r="0" b="0"/>
              <a:pathLst>
                <a:path w="147" h="463" fill="none" extrusionOk="0">
                  <a:moveTo>
                    <a:pt x="0" y="0"/>
                  </a:moveTo>
                  <a:lnTo>
                    <a:pt x="146" y="463"/>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5" name="Shape 673">
              <a:extLst>
                <a:ext uri="{FF2B5EF4-FFF2-40B4-BE49-F238E27FC236}">
                  <a16:creationId xmlns:a16="http://schemas.microsoft.com/office/drawing/2014/main" id="{AE0D1ED6-3E56-4419-8E5A-114043ED01B3}"/>
                </a:ext>
              </a:extLst>
            </p:cNvPr>
            <p:cNvSpPr/>
            <p:nvPr/>
          </p:nvSpPr>
          <p:spPr>
            <a:xfrm>
              <a:off x="4160675" y="563850"/>
              <a:ext cx="4900" cy="11000"/>
            </a:xfrm>
            <a:custGeom>
              <a:avLst/>
              <a:gdLst/>
              <a:ahLst/>
              <a:cxnLst/>
              <a:rect l="0" t="0" r="0" b="0"/>
              <a:pathLst>
                <a:path w="196" h="440" fill="none" extrusionOk="0">
                  <a:moveTo>
                    <a:pt x="1" y="1"/>
                  </a:moveTo>
                  <a:lnTo>
                    <a:pt x="50" y="123"/>
                  </a:lnTo>
                  <a:lnTo>
                    <a:pt x="196" y="415"/>
                  </a:lnTo>
                  <a:lnTo>
                    <a:pt x="196" y="439"/>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6" name="Shape 674">
              <a:extLst>
                <a:ext uri="{FF2B5EF4-FFF2-40B4-BE49-F238E27FC236}">
                  <a16:creationId xmlns:a16="http://schemas.microsoft.com/office/drawing/2014/main" id="{7D340A4E-9F74-46F8-B227-A8160D163E76}"/>
                </a:ext>
              </a:extLst>
            </p:cNvPr>
            <p:cNvSpPr/>
            <p:nvPr/>
          </p:nvSpPr>
          <p:spPr>
            <a:xfrm>
              <a:off x="4175300" y="591875"/>
              <a:ext cx="7325" cy="9150"/>
            </a:xfrm>
            <a:custGeom>
              <a:avLst/>
              <a:gdLst/>
              <a:ahLst/>
              <a:cxnLst/>
              <a:rect l="0" t="0" r="0" b="0"/>
              <a:pathLst>
                <a:path w="293" h="366" fill="none" extrusionOk="0">
                  <a:moveTo>
                    <a:pt x="0" y="0"/>
                  </a:moveTo>
                  <a:lnTo>
                    <a:pt x="98" y="146"/>
                  </a:lnTo>
                  <a:lnTo>
                    <a:pt x="293" y="366"/>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7" name="Shape 675">
              <a:extLst>
                <a:ext uri="{FF2B5EF4-FFF2-40B4-BE49-F238E27FC236}">
                  <a16:creationId xmlns:a16="http://schemas.microsoft.com/office/drawing/2014/main" id="{73D05685-AE9D-4626-8789-248046607173}"/>
                </a:ext>
              </a:extLst>
            </p:cNvPr>
            <p:cNvSpPr/>
            <p:nvPr/>
          </p:nvSpPr>
          <p:spPr>
            <a:xfrm>
              <a:off x="4198425" y="613175"/>
              <a:ext cx="11000" cy="4900"/>
            </a:xfrm>
            <a:custGeom>
              <a:avLst/>
              <a:gdLst/>
              <a:ahLst/>
              <a:cxnLst/>
              <a:rect l="0" t="0" r="0" b="0"/>
              <a:pathLst>
                <a:path w="440" h="196" fill="none" extrusionOk="0">
                  <a:moveTo>
                    <a:pt x="1" y="1"/>
                  </a:moveTo>
                  <a:lnTo>
                    <a:pt x="171" y="98"/>
                  </a:lnTo>
                  <a:lnTo>
                    <a:pt x="439" y="195"/>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8" name="Shape 676">
              <a:extLst>
                <a:ext uri="{FF2B5EF4-FFF2-40B4-BE49-F238E27FC236}">
                  <a16:creationId xmlns:a16="http://schemas.microsoft.com/office/drawing/2014/main" id="{954C38FE-727C-48B0-919A-CDCB02EC640F}"/>
                </a:ext>
              </a:extLst>
            </p:cNvPr>
            <p:cNvSpPr/>
            <p:nvPr/>
          </p:nvSpPr>
          <p:spPr>
            <a:xfrm>
              <a:off x="4228275" y="621100"/>
              <a:ext cx="12200" cy="625"/>
            </a:xfrm>
            <a:custGeom>
              <a:avLst/>
              <a:gdLst/>
              <a:ahLst/>
              <a:cxnLst/>
              <a:rect l="0" t="0" r="0" b="0"/>
              <a:pathLst>
                <a:path w="488" h="25" fill="none" extrusionOk="0">
                  <a:moveTo>
                    <a:pt x="0" y="0"/>
                  </a:moveTo>
                  <a:lnTo>
                    <a:pt x="49" y="25"/>
                  </a:lnTo>
                  <a:lnTo>
                    <a:pt x="487" y="0"/>
                  </a:lnTo>
                  <a:lnTo>
                    <a:pt x="487"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9" name="Shape 677">
              <a:extLst>
                <a:ext uri="{FF2B5EF4-FFF2-40B4-BE49-F238E27FC236}">
                  <a16:creationId xmlns:a16="http://schemas.microsoft.com/office/drawing/2014/main" id="{8EE83235-81BB-4742-84B9-322AF1582018}"/>
                </a:ext>
              </a:extLst>
            </p:cNvPr>
            <p:cNvSpPr/>
            <p:nvPr/>
          </p:nvSpPr>
          <p:spPr>
            <a:xfrm>
              <a:off x="4259925" y="616225"/>
              <a:ext cx="11600" cy="3075"/>
            </a:xfrm>
            <a:custGeom>
              <a:avLst/>
              <a:gdLst/>
              <a:ahLst/>
              <a:cxnLst/>
              <a:rect l="0" t="0" r="0" b="0"/>
              <a:pathLst>
                <a:path w="464" h="123" fill="none" extrusionOk="0">
                  <a:moveTo>
                    <a:pt x="1" y="122"/>
                  </a:moveTo>
                  <a:lnTo>
                    <a:pt x="196" y="73"/>
                  </a:lnTo>
                  <a:lnTo>
                    <a:pt x="464" y="0"/>
                  </a:lnTo>
                  <a:lnTo>
                    <a:pt x="464"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50" name="Shape 678">
              <a:extLst>
                <a:ext uri="{FF2B5EF4-FFF2-40B4-BE49-F238E27FC236}">
                  <a16:creationId xmlns:a16="http://schemas.microsoft.com/office/drawing/2014/main" id="{157AC9F8-45EC-4399-BF9F-7A63FEDD9074}"/>
                </a:ext>
              </a:extLst>
            </p:cNvPr>
            <p:cNvSpPr/>
            <p:nvPr/>
          </p:nvSpPr>
          <p:spPr>
            <a:xfrm>
              <a:off x="4289775" y="602225"/>
              <a:ext cx="10375" cy="6725"/>
            </a:xfrm>
            <a:custGeom>
              <a:avLst/>
              <a:gdLst/>
              <a:ahLst/>
              <a:cxnLst/>
              <a:rect l="0" t="0" r="0" b="0"/>
              <a:pathLst>
                <a:path w="415" h="269" fill="none" extrusionOk="0">
                  <a:moveTo>
                    <a:pt x="0" y="268"/>
                  </a:moveTo>
                  <a:lnTo>
                    <a:pt x="195" y="146"/>
                  </a:lnTo>
                  <a:lnTo>
                    <a:pt x="390" y="0"/>
                  </a:lnTo>
                  <a:lnTo>
                    <a:pt x="414"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51" name="Shape 679">
              <a:extLst>
                <a:ext uri="{FF2B5EF4-FFF2-40B4-BE49-F238E27FC236}">
                  <a16:creationId xmlns:a16="http://schemas.microsoft.com/office/drawing/2014/main" id="{D48B8974-F35D-4332-8412-8FB87C05641A}"/>
                </a:ext>
              </a:extLst>
            </p:cNvPr>
            <p:cNvSpPr/>
            <p:nvPr/>
          </p:nvSpPr>
          <p:spPr>
            <a:xfrm>
              <a:off x="4313525" y="577875"/>
              <a:ext cx="6100" cy="10375"/>
            </a:xfrm>
            <a:custGeom>
              <a:avLst/>
              <a:gdLst/>
              <a:ahLst/>
              <a:cxnLst/>
              <a:rect l="0" t="0" r="0" b="0"/>
              <a:pathLst>
                <a:path w="244" h="415" fill="none" extrusionOk="0">
                  <a:moveTo>
                    <a:pt x="0" y="414"/>
                  </a:moveTo>
                  <a:lnTo>
                    <a:pt x="24" y="365"/>
                  </a:lnTo>
                  <a:lnTo>
                    <a:pt x="146" y="195"/>
                  </a:lnTo>
                  <a:lnTo>
                    <a:pt x="244"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52" name="Shape 680">
              <a:extLst>
                <a:ext uri="{FF2B5EF4-FFF2-40B4-BE49-F238E27FC236}">
                  <a16:creationId xmlns:a16="http://schemas.microsoft.com/office/drawing/2014/main" id="{574856E3-5CD1-42E2-BF9B-34E653DCA177}"/>
                </a:ext>
              </a:extLst>
            </p:cNvPr>
            <p:cNvSpPr/>
            <p:nvPr/>
          </p:nvSpPr>
          <p:spPr>
            <a:xfrm>
              <a:off x="4326300" y="547425"/>
              <a:ext cx="2450" cy="12200"/>
            </a:xfrm>
            <a:custGeom>
              <a:avLst/>
              <a:gdLst/>
              <a:ahLst/>
              <a:cxnLst/>
              <a:rect l="0" t="0" r="0" b="0"/>
              <a:pathLst>
                <a:path w="98" h="488" fill="none" extrusionOk="0">
                  <a:moveTo>
                    <a:pt x="0" y="487"/>
                  </a:moveTo>
                  <a:lnTo>
                    <a:pt x="49" y="293"/>
                  </a:lnTo>
                  <a:lnTo>
                    <a:pt x="98"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53" name="Shape 681">
              <a:extLst>
                <a:ext uri="{FF2B5EF4-FFF2-40B4-BE49-F238E27FC236}">
                  <a16:creationId xmlns:a16="http://schemas.microsoft.com/office/drawing/2014/main" id="{4C8BEAF9-99D1-4999-BB04-14E2A0737092}"/>
                </a:ext>
              </a:extLst>
            </p:cNvPr>
            <p:cNvSpPr/>
            <p:nvPr/>
          </p:nvSpPr>
          <p:spPr>
            <a:xfrm>
              <a:off x="4329350" y="515750"/>
              <a:ext cx="625" cy="12200"/>
            </a:xfrm>
            <a:custGeom>
              <a:avLst/>
              <a:gdLst/>
              <a:ahLst/>
              <a:cxnLst/>
              <a:rect l="0" t="0" r="0" b="0"/>
              <a:pathLst>
                <a:path w="25" h="488" fill="none" extrusionOk="0">
                  <a:moveTo>
                    <a:pt x="25" y="488"/>
                  </a:moveTo>
                  <a:lnTo>
                    <a:pt x="25" y="464"/>
                  </a:lnTo>
                  <a:lnTo>
                    <a:pt x="25" y="123"/>
                  </a:lnTo>
                  <a:lnTo>
                    <a:pt x="0" y="1"/>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54" name="Shape 682">
              <a:extLst>
                <a:ext uri="{FF2B5EF4-FFF2-40B4-BE49-F238E27FC236}">
                  <a16:creationId xmlns:a16="http://schemas.microsoft.com/office/drawing/2014/main" id="{3D1F644F-9330-4DC6-9E79-B894D87A4331}"/>
                </a:ext>
              </a:extLst>
            </p:cNvPr>
            <p:cNvSpPr/>
            <p:nvPr/>
          </p:nvSpPr>
          <p:spPr>
            <a:xfrm>
              <a:off x="4325075" y="488975"/>
              <a:ext cx="1250" cy="6100"/>
            </a:xfrm>
            <a:custGeom>
              <a:avLst/>
              <a:gdLst/>
              <a:ahLst/>
              <a:cxnLst/>
              <a:rect l="0" t="0" r="0" b="0"/>
              <a:pathLst>
                <a:path w="50" h="244" fill="none" extrusionOk="0">
                  <a:moveTo>
                    <a:pt x="49" y="244"/>
                  </a:moveTo>
                  <a:lnTo>
                    <a:pt x="49" y="244"/>
                  </a:lnTo>
                  <a:lnTo>
                    <a:pt x="1"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grpSp>
    </p:spTree>
    <p:extLst>
      <p:ext uri="{BB962C8B-B14F-4D97-AF65-F5344CB8AC3E}">
        <p14:creationId xmlns:p14="http://schemas.microsoft.com/office/powerpoint/2010/main" val="1237731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2102242"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Comparison</a:t>
            </a:r>
          </a:p>
        </p:txBody>
      </p:sp>
      <p:cxnSp>
        <p:nvCxnSpPr>
          <p:cNvPr id="28" name="Shape 92"/>
          <p:cNvCxnSpPr>
            <a:cxnSpLocks/>
            <a:stCxn id="26" idx="3"/>
          </p:cNvCxnSpPr>
          <p:nvPr/>
        </p:nvCxnSpPr>
        <p:spPr>
          <a:xfrm>
            <a:off x="3196459" y="526713"/>
            <a:ext cx="8995541"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17</a:t>
            </a:fld>
            <a:endParaRPr lang="en-US"/>
          </a:p>
        </p:txBody>
      </p:sp>
      <p:grpSp>
        <p:nvGrpSpPr>
          <p:cNvPr id="13" name="Gruppo 12">
            <a:extLst>
              <a:ext uri="{FF2B5EF4-FFF2-40B4-BE49-F238E27FC236}">
                <a16:creationId xmlns:a16="http://schemas.microsoft.com/office/drawing/2014/main" id="{A31D44E6-8843-4D24-B880-7485B5307677}"/>
              </a:ext>
            </a:extLst>
          </p:cNvPr>
          <p:cNvGrpSpPr/>
          <p:nvPr/>
        </p:nvGrpSpPr>
        <p:grpSpPr>
          <a:xfrm>
            <a:off x="1634032" y="1544289"/>
            <a:ext cx="8029370" cy="5313711"/>
            <a:chOff x="2772230" y="2386515"/>
            <a:chExt cx="6635843" cy="4391496"/>
          </a:xfrm>
        </p:grpSpPr>
        <p:pic>
          <p:nvPicPr>
            <p:cNvPr id="14" name="Immagine 13">
              <a:extLst>
                <a:ext uri="{FF2B5EF4-FFF2-40B4-BE49-F238E27FC236}">
                  <a16:creationId xmlns:a16="http://schemas.microsoft.com/office/drawing/2014/main" id="{DA78F02F-5281-4ADB-9E63-0AD2B0A59650}"/>
                </a:ext>
              </a:extLst>
            </p:cNvPr>
            <p:cNvPicPr>
              <a:picLocks noChangeAspect="1"/>
            </p:cNvPicPr>
            <p:nvPr/>
          </p:nvPicPr>
          <p:blipFill rotWithShape="1">
            <a:blip r:embed="rId3">
              <a:extLst>
                <a:ext uri="{28A0092B-C50C-407E-A947-70E740481C1C}">
                  <a14:useLocalDpi xmlns:a14="http://schemas.microsoft.com/office/drawing/2010/main" val="0"/>
                </a:ext>
              </a:extLst>
            </a:blip>
            <a:srcRect l="7287" t="9496" r="8200" b="5451"/>
            <a:stretch/>
          </p:blipFill>
          <p:spPr>
            <a:xfrm>
              <a:off x="3165346" y="2386515"/>
              <a:ext cx="6202681" cy="4140708"/>
            </a:xfrm>
            <a:prstGeom prst="rect">
              <a:avLst/>
            </a:prstGeom>
          </p:spPr>
        </p:pic>
        <p:sp>
          <p:nvSpPr>
            <p:cNvPr id="15" name="CasellaDiTesto 14">
              <a:extLst>
                <a:ext uri="{FF2B5EF4-FFF2-40B4-BE49-F238E27FC236}">
                  <a16:creationId xmlns:a16="http://schemas.microsoft.com/office/drawing/2014/main" id="{3BD8A269-B65A-4842-B048-0E5060B044F5}"/>
                </a:ext>
              </a:extLst>
            </p:cNvPr>
            <p:cNvSpPr txBox="1"/>
            <p:nvPr/>
          </p:nvSpPr>
          <p:spPr>
            <a:xfrm>
              <a:off x="8719539" y="6439457"/>
              <a:ext cx="688534" cy="338554"/>
            </a:xfrm>
            <a:prstGeom prst="rect">
              <a:avLst/>
            </a:prstGeom>
            <a:noFill/>
          </p:spPr>
          <p:txBody>
            <a:bodyPr wrap="square" rtlCol="0">
              <a:spAutoFit/>
            </a:bodyPr>
            <a:lstStyle/>
            <a:p>
              <a:r>
                <a:rPr lang="it-IT" sz="1600" dirty="0"/>
                <a:t>Z [m]</a:t>
              </a:r>
            </a:p>
          </p:txBody>
        </p:sp>
        <p:sp>
          <p:nvSpPr>
            <p:cNvPr id="16" name="CasellaDiTesto 15">
              <a:extLst>
                <a:ext uri="{FF2B5EF4-FFF2-40B4-BE49-F238E27FC236}">
                  <a16:creationId xmlns:a16="http://schemas.microsoft.com/office/drawing/2014/main" id="{6727EEAE-631E-46A2-908E-704446B0F8FD}"/>
                </a:ext>
              </a:extLst>
            </p:cNvPr>
            <p:cNvSpPr txBox="1"/>
            <p:nvPr/>
          </p:nvSpPr>
          <p:spPr>
            <a:xfrm rot="16200000">
              <a:off x="2372868" y="3974282"/>
              <a:ext cx="1168056" cy="369332"/>
            </a:xfrm>
            <a:prstGeom prst="rect">
              <a:avLst/>
            </a:prstGeom>
            <a:noFill/>
          </p:spPr>
          <p:txBody>
            <a:bodyPr wrap="square" rtlCol="0">
              <a:spAutoFit/>
            </a:bodyPr>
            <a:lstStyle/>
            <a:p>
              <a:r>
                <a:rPr lang="it-IT" dirty="0" err="1"/>
                <a:t>σ</a:t>
              </a:r>
              <a:r>
                <a:rPr lang="it-IT" baseline="-25000" dirty="0" err="1"/>
                <a:t>x</a:t>
              </a:r>
              <a:r>
                <a:rPr lang="it-IT" baseline="-25000" dirty="0"/>
                <a:t>/y </a:t>
              </a:r>
              <a:r>
                <a:rPr lang="it-IT" dirty="0"/>
                <a:t>[mm]</a:t>
              </a:r>
            </a:p>
          </p:txBody>
        </p:sp>
      </p:grpSp>
      <p:sp>
        <p:nvSpPr>
          <p:cNvPr id="4" name="CasellaDiTesto 3">
            <a:extLst>
              <a:ext uri="{FF2B5EF4-FFF2-40B4-BE49-F238E27FC236}">
                <a16:creationId xmlns:a16="http://schemas.microsoft.com/office/drawing/2014/main" id="{A4410070-7B87-4F04-82F7-93B99EF80D8C}"/>
              </a:ext>
            </a:extLst>
          </p:cNvPr>
          <p:cNvSpPr txBox="1"/>
          <p:nvPr/>
        </p:nvSpPr>
        <p:spPr>
          <a:xfrm>
            <a:off x="2528673" y="1053244"/>
            <a:ext cx="6915289" cy="707886"/>
          </a:xfrm>
          <a:prstGeom prst="rect">
            <a:avLst/>
          </a:prstGeom>
          <a:noFill/>
        </p:spPr>
        <p:txBody>
          <a:bodyPr wrap="square" rtlCol="0">
            <a:spAutoFit/>
          </a:bodyPr>
          <a:lstStyle/>
          <a:p>
            <a:pPr algn="ctr"/>
            <a:r>
              <a:rPr lang="en-US" sz="2000" dirty="0"/>
              <a:t>Lattice alignment after tuning quadrupoles bores radii and using original cavity field:</a:t>
            </a:r>
          </a:p>
        </p:txBody>
      </p:sp>
      <p:grpSp>
        <p:nvGrpSpPr>
          <p:cNvPr id="17" name="Shape 573">
            <a:extLst>
              <a:ext uri="{FF2B5EF4-FFF2-40B4-BE49-F238E27FC236}">
                <a16:creationId xmlns:a16="http://schemas.microsoft.com/office/drawing/2014/main" id="{DC07F736-95A7-481B-9C08-4C224F17AD53}"/>
              </a:ext>
            </a:extLst>
          </p:cNvPr>
          <p:cNvGrpSpPr/>
          <p:nvPr/>
        </p:nvGrpSpPr>
        <p:grpSpPr>
          <a:xfrm>
            <a:off x="547109" y="378953"/>
            <a:ext cx="407167" cy="295517"/>
            <a:chOff x="4604550" y="3714775"/>
            <a:chExt cx="439625" cy="319075"/>
          </a:xfrm>
        </p:grpSpPr>
        <p:sp>
          <p:nvSpPr>
            <p:cNvPr id="18" name="Shape 574">
              <a:extLst>
                <a:ext uri="{FF2B5EF4-FFF2-40B4-BE49-F238E27FC236}">
                  <a16:creationId xmlns:a16="http://schemas.microsoft.com/office/drawing/2014/main" id="{2077799D-4C7F-41FB-A7F0-CE80A1B893B7}"/>
                </a:ext>
              </a:extLst>
            </p:cNvPr>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19" name="Shape 575">
              <a:extLst>
                <a:ext uri="{FF2B5EF4-FFF2-40B4-BE49-F238E27FC236}">
                  <a16:creationId xmlns:a16="http://schemas.microsoft.com/office/drawing/2014/main" id="{F18982FD-CFE0-44E0-8EEC-92F24D8E2CF5}"/>
                </a:ext>
              </a:extLst>
            </p:cNvPr>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grpSp>
    </p:spTree>
    <p:extLst>
      <p:ext uri="{BB962C8B-B14F-4D97-AF65-F5344CB8AC3E}">
        <p14:creationId xmlns:p14="http://schemas.microsoft.com/office/powerpoint/2010/main" val="378104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1468741"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Injector</a:t>
            </a:r>
          </a:p>
        </p:txBody>
      </p:sp>
      <p:cxnSp>
        <p:nvCxnSpPr>
          <p:cNvPr id="28" name="Shape 92"/>
          <p:cNvCxnSpPr>
            <a:cxnSpLocks/>
            <a:stCxn id="26" idx="3"/>
          </p:cNvCxnSpPr>
          <p:nvPr/>
        </p:nvCxnSpPr>
        <p:spPr>
          <a:xfrm>
            <a:off x="2562958" y="526713"/>
            <a:ext cx="9629042"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18</a:t>
            </a:fld>
            <a:endParaRPr lang="en-US"/>
          </a:p>
        </p:txBody>
      </p:sp>
      <p:grpSp>
        <p:nvGrpSpPr>
          <p:cNvPr id="21" name="Google Shape;612;p39"/>
          <p:cNvGrpSpPr/>
          <p:nvPr/>
        </p:nvGrpSpPr>
        <p:grpSpPr>
          <a:xfrm>
            <a:off x="553751" y="346147"/>
            <a:ext cx="343484" cy="350682"/>
            <a:chOff x="3951850" y="2985350"/>
            <a:chExt cx="407950" cy="416500"/>
          </a:xfrm>
        </p:grpSpPr>
        <p:sp>
          <p:nvSpPr>
            <p:cNvPr id="22"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20" name="Gruppo 19">
            <a:extLst>
              <a:ext uri="{FF2B5EF4-FFF2-40B4-BE49-F238E27FC236}">
                <a16:creationId xmlns:a16="http://schemas.microsoft.com/office/drawing/2014/main" id="{3C2D4D40-55F2-4201-B855-2BCBBA08D7E1}"/>
              </a:ext>
            </a:extLst>
          </p:cNvPr>
          <p:cNvGrpSpPr/>
          <p:nvPr/>
        </p:nvGrpSpPr>
        <p:grpSpPr>
          <a:xfrm>
            <a:off x="6479933" y="1505931"/>
            <a:ext cx="5888035" cy="4056888"/>
            <a:chOff x="4978398" y="1584960"/>
            <a:chExt cx="4866143" cy="3352800"/>
          </a:xfrm>
        </p:grpSpPr>
        <p:grpSp>
          <p:nvGrpSpPr>
            <p:cNvPr id="23" name="Gruppo 22">
              <a:extLst>
                <a:ext uri="{FF2B5EF4-FFF2-40B4-BE49-F238E27FC236}">
                  <a16:creationId xmlns:a16="http://schemas.microsoft.com/office/drawing/2014/main" id="{FFF6DD15-2034-4F12-8A36-5290E14DD968}"/>
                </a:ext>
              </a:extLst>
            </p:cNvPr>
            <p:cNvGrpSpPr/>
            <p:nvPr/>
          </p:nvGrpSpPr>
          <p:grpSpPr>
            <a:xfrm>
              <a:off x="4978398" y="1584960"/>
              <a:ext cx="2743201" cy="3352800"/>
              <a:chOff x="4964852" y="1578187"/>
              <a:chExt cx="2743201" cy="3352800"/>
            </a:xfrm>
          </p:grpSpPr>
          <p:pic>
            <p:nvPicPr>
              <p:cNvPr id="32" name="Immagine 31">
                <a:extLst>
                  <a:ext uri="{FF2B5EF4-FFF2-40B4-BE49-F238E27FC236}">
                    <a16:creationId xmlns:a16="http://schemas.microsoft.com/office/drawing/2014/main" id="{458B23FD-0CC8-46B0-9588-2396A8033342}"/>
                  </a:ext>
                </a:extLst>
              </p:cNvPr>
              <p:cNvPicPr>
                <a:picLocks noChangeAspect="1"/>
              </p:cNvPicPr>
              <p:nvPr/>
            </p:nvPicPr>
            <p:blipFill rotWithShape="1">
              <a:blip r:embed="rId3"/>
              <a:srcRect l="3381" t="7478" r="12704" b="3692"/>
              <a:stretch/>
            </p:blipFill>
            <p:spPr>
              <a:xfrm>
                <a:off x="4964852" y="1578187"/>
                <a:ext cx="2743201" cy="3352800"/>
              </a:xfrm>
              <a:prstGeom prst="rect">
                <a:avLst/>
              </a:prstGeom>
            </p:spPr>
          </p:pic>
          <p:sp>
            <p:nvSpPr>
              <p:cNvPr id="33" name="Rettangolo 32">
                <a:extLst>
                  <a:ext uri="{FF2B5EF4-FFF2-40B4-BE49-F238E27FC236}">
                    <a16:creationId xmlns:a16="http://schemas.microsoft.com/office/drawing/2014/main" id="{0937768A-E8C6-4465-AF06-6029336732E5}"/>
                  </a:ext>
                </a:extLst>
              </p:cNvPr>
              <p:cNvSpPr/>
              <p:nvPr/>
            </p:nvSpPr>
            <p:spPr>
              <a:xfrm>
                <a:off x="4964852" y="1578187"/>
                <a:ext cx="636695" cy="704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ttangolo arrotondato 12">
              <a:extLst>
                <a:ext uri="{FF2B5EF4-FFF2-40B4-BE49-F238E27FC236}">
                  <a16:creationId xmlns:a16="http://schemas.microsoft.com/office/drawing/2014/main" id="{32488AF9-715A-401B-9487-EF1DC7378AD7}"/>
                </a:ext>
              </a:extLst>
            </p:cNvPr>
            <p:cNvSpPr/>
            <p:nvPr/>
          </p:nvSpPr>
          <p:spPr>
            <a:xfrm>
              <a:off x="6938122" y="2235266"/>
              <a:ext cx="2906419" cy="264495"/>
            </a:xfrm>
            <a:prstGeom prst="roundRect">
              <a:avLst>
                <a:gd name="adj" fmla="val 50000"/>
              </a:avLst>
            </a:prstGeom>
            <a:ln>
              <a:solidFill>
                <a:schemeClr val="tx1"/>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solidFill>
                    <a:schemeClr val="tx1"/>
                  </a:solidFill>
                  <a:latin typeface="Barlow" panose="00000500000000000000" pitchFamily="50" charset="0"/>
                </a:rPr>
                <a:t>RF</a:t>
              </a:r>
            </a:p>
          </p:txBody>
        </p:sp>
      </p:grpSp>
      <p:grpSp>
        <p:nvGrpSpPr>
          <p:cNvPr id="35" name="Gruppo 34">
            <a:extLst>
              <a:ext uri="{FF2B5EF4-FFF2-40B4-BE49-F238E27FC236}">
                <a16:creationId xmlns:a16="http://schemas.microsoft.com/office/drawing/2014/main" id="{DAC932C3-A3F2-46F6-A42D-A5D83708B121}"/>
              </a:ext>
            </a:extLst>
          </p:cNvPr>
          <p:cNvGrpSpPr/>
          <p:nvPr/>
        </p:nvGrpSpPr>
        <p:grpSpPr>
          <a:xfrm>
            <a:off x="1229547" y="1895683"/>
            <a:ext cx="3221346" cy="1811832"/>
            <a:chOff x="703290" y="1574763"/>
            <a:chExt cx="3221346" cy="1811832"/>
          </a:xfrm>
        </p:grpSpPr>
        <p:sp>
          <p:nvSpPr>
            <p:cNvPr id="36" name="Google Shape;1735;p29">
              <a:extLst>
                <a:ext uri="{FF2B5EF4-FFF2-40B4-BE49-F238E27FC236}">
                  <a16:creationId xmlns:a16="http://schemas.microsoft.com/office/drawing/2014/main" id="{913B9504-611A-47AC-80A6-F7A6A9459C52}"/>
                </a:ext>
              </a:extLst>
            </p:cNvPr>
            <p:cNvSpPr txBox="1">
              <a:spLocks/>
            </p:cNvSpPr>
            <p:nvPr/>
          </p:nvSpPr>
          <p:spPr>
            <a:xfrm>
              <a:off x="1132310" y="1574763"/>
              <a:ext cx="2792326" cy="617188"/>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a:latin typeface="Barlow Light" panose="00000400000000000000" pitchFamily="50" charset="0"/>
                </a:rPr>
                <a:t>Thermionic RF-Gun</a:t>
              </a:r>
            </a:p>
            <a:p>
              <a:pPr>
                <a:spcBef>
                  <a:spcPts val="600"/>
                </a:spcBef>
              </a:pPr>
              <a:r>
                <a:rPr lang="en-US" dirty="0">
                  <a:latin typeface="Barlow Light" panose="00000400000000000000" pitchFamily="50" charset="0"/>
                </a:rPr>
                <a:t>½ + ½ +1 cells structure in </a:t>
              </a:r>
              <a:r>
                <a:rPr lang="el-GR" dirty="0">
                  <a:latin typeface="Barlow Light" panose="00000400000000000000" pitchFamily="50" charset="0"/>
                </a:rPr>
                <a:t>π</a:t>
              </a:r>
              <a:r>
                <a:rPr lang="en-US" dirty="0">
                  <a:latin typeface="Barlow Light" panose="00000400000000000000" pitchFamily="50" charset="0"/>
                </a:rPr>
                <a:t>/2 mode</a:t>
              </a:r>
            </a:p>
          </p:txBody>
        </p:sp>
        <p:sp>
          <p:nvSpPr>
            <p:cNvPr id="37" name="Google Shape;1735;p29">
              <a:extLst>
                <a:ext uri="{FF2B5EF4-FFF2-40B4-BE49-F238E27FC236}">
                  <a16:creationId xmlns:a16="http://schemas.microsoft.com/office/drawing/2014/main" id="{88090EA6-F809-403A-964A-0AD2B8142B81}"/>
                </a:ext>
              </a:extLst>
            </p:cNvPr>
            <p:cNvSpPr txBox="1">
              <a:spLocks/>
            </p:cNvSpPr>
            <p:nvPr/>
          </p:nvSpPr>
          <p:spPr>
            <a:xfrm>
              <a:off x="1132310" y="2314980"/>
              <a:ext cx="2563500" cy="617188"/>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a:latin typeface="Barlow Light" panose="00000400000000000000" pitchFamily="50" charset="0"/>
                </a:rPr>
                <a:t>Short - Solenoids</a:t>
              </a:r>
            </a:p>
          </p:txBody>
        </p:sp>
        <p:sp>
          <p:nvSpPr>
            <p:cNvPr id="38" name="Google Shape;1735;p29">
              <a:extLst>
                <a:ext uri="{FF2B5EF4-FFF2-40B4-BE49-F238E27FC236}">
                  <a16:creationId xmlns:a16="http://schemas.microsoft.com/office/drawing/2014/main" id="{4FD854EB-9D05-459B-8160-629176A5E6B8}"/>
                </a:ext>
              </a:extLst>
            </p:cNvPr>
            <p:cNvSpPr txBox="1">
              <a:spLocks/>
            </p:cNvSpPr>
            <p:nvPr/>
          </p:nvSpPr>
          <p:spPr>
            <a:xfrm>
              <a:off x="1132310" y="3047736"/>
              <a:ext cx="2563500" cy="338859"/>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sz="1600" b="1" dirty="0">
                  <a:latin typeface="Barlow Light" panose="00000400000000000000" pitchFamily="50" charset="0"/>
                </a:rPr>
                <a:t>S-band TW</a:t>
              </a:r>
            </a:p>
          </p:txBody>
        </p:sp>
        <p:grpSp>
          <p:nvGrpSpPr>
            <p:cNvPr id="39" name="Gruppo 38">
              <a:extLst>
                <a:ext uri="{FF2B5EF4-FFF2-40B4-BE49-F238E27FC236}">
                  <a16:creationId xmlns:a16="http://schemas.microsoft.com/office/drawing/2014/main" id="{2F5FF9F7-8FA8-4D2E-97BF-0D0F30F0B11C}"/>
                </a:ext>
              </a:extLst>
            </p:cNvPr>
            <p:cNvGrpSpPr/>
            <p:nvPr/>
          </p:nvGrpSpPr>
          <p:grpSpPr>
            <a:xfrm>
              <a:off x="703290" y="1652938"/>
              <a:ext cx="212944" cy="1689771"/>
              <a:chOff x="703290" y="1652938"/>
              <a:chExt cx="212944" cy="1689771"/>
            </a:xfrm>
          </p:grpSpPr>
          <p:sp>
            <p:nvSpPr>
              <p:cNvPr id="40" name="Rettangolo 39">
                <a:extLst>
                  <a:ext uri="{FF2B5EF4-FFF2-40B4-BE49-F238E27FC236}">
                    <a16:creationId xmlns:a16="http://schemas.microsoft.com/office/drawing/2014/main" id="{F9E3C5DC-C349-454E-A691-A296F420E4C4}"/>
                  </a:ext>
                </a:extLst>
              </p:cNvPr>
              <p:cNvSpPr/>
              <p:nvPr/>
            </p:nvSpPr>
            <p:spPr>
              <a:xfrm>
                <a:off x="809578" y="1674867"/>
                <a:ext cx="49258" cy="14814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igura a mano libera 16">
                <a:extLst>
                  <a:ext uri="{FF2B5EF4-FFF2-40B4-BE49-F238E27FC236}">
                    <a16:creationId xmlns:a16="http://schemas.microsoft.com/office/drawing/2014/main" id="{07DAEBDE-F048-4D16-ABCA-AD6C111B7AB8}"/>
                  </a:ext>
                </a:extLst>
              </p:cNvPr>
              <p:cNvSpPr/>
              <p:nvPr/>
            </p:nvSpPr>
            <p:spPr>
              <a:xfrm rot="2691893">
                <a:off x="703290" y="1652938"/>
                <a:ext cx="212252" cy="212753"/>
              </a:xfrm>
              <a:custGeom>
                <a:avLst/>
                <a:gdLst>
                  <a:gd name="connsiteX0" fmla="*/ 0 w 310759"/>
                  <a:gd name="connsiteY0" fmla="*/ 0 h 311491"/>
                  <a:gd name="connsiteX1" fmla="*/ 310759 w 310759"/>
                  <a:gd name="connsiteY1" fmla="*/ 0 h 311491"/>
                  <a:gd name="connsiteX2" fmla="*/ 310759 w 310759"/>
                  <a:gd name="connsiteY2" fmla="*/ 311491 h 311491"/>
                  <a:gd name="connsiteX3" fmla="*/ 310025 w 310759"/>
                  <a:gd name="connsiteY3" fmla="*/ 311491 h 311491"/>
                </a:gdLst>
                <a:ahLst/>
                <a:cxnLst>
                  <a:cxn ang="0">
                    <a:pos x="connsiteX0" y="connsiteY0"/>
                  </a:cxn>
                  <a:cxn ang="0">
                    <a:pos x="connsiteX1" y="connsiteY1"/>
                  </a:cxn>
                  <a:cxn ang="0">
                    <a:pos x="connsiteX2" y="connsiteY2"/>
                  </a:cxn>
                  <a:cxn ang="0">
                    <a:pos x="connsiteX3" y="connsiteY3"/>
                  </a:cxn>
                </a:cxnLst>
                <a:rect l="l" t="t" r="r" b="b"/>
                <a:pathLst>
                  <a:path w="310759" h="311491">
                    <a:moveTo>
                      <a:pt x="0" y="0"/>
                    </a:moveTo>
                    <a:lnTo>
                      <a:pt x="310759" y="0"/>
                    </a:lnTo>
                    <a:lnTo>
                      <a:pt x="310759" y="311491"/>
                    </a:lnTo>
                    <a:lnTo>
                      <a:pt x="310025" y="3114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igura a mano libera 17">
                <a:extLst>
                  <a:ext uri="{FF2B5EF4-FFF2-40B4-BE49-F238E27FC236}">
                    <a16:creationId xmlns:a16="http://schemas.microsoft.com/office/drawing/2014/main" id="{2A3AD09F-B4F9-4551-9261-CF08836ECE12}"/>
                  </a:ext>
                </a:extLst>
              </p:cNvPr>
              <p:cNvSpPr/>
              <p:nvPr/>
            </p:nvSpPr>
            <p:spPr>
              <a:xfrm rot="2691893">
                <a:off x="703982" y="2381861"/>
                <a:ext cx="212252" cy="212753"/>
              </a:xfrm>
              <a:custGeom>
                <a:avLst/>
                <a:gdLst>
                  <a:gd name="connsiteX0" fmla="*/ 0 w 310759"/>
                  <a:gd name="connsiteY0" fmla="*/ 0 h 311491"/>
                  <a:gd name="connsiteX1" fmla="*/ 310759 w 310759"/>
                  <a:gd name="connsiteY1" fmla="*/ 0 h 311491"/>
                  <a:gd name="connsiteX2" fmla="*/ 310759 w 310759"/>
                  <a:gd name="connsiteY2" fmla="*/ 311491 h 311491"/>
                  <a:gd name="connsiteX3" fmla="*/ 310025 w 310759"/>
                  <a:gd name="connsiteY3" fmla="*/ 311491 h 311491"/>
                </a:gdLst>
                <a:ahLst/>
                <a:cxnLst>
                  <a:cxn ang="0">
                    <a:pos x="connsiteX0" y="connsiteY0"/>
                  </a:cxn>
                  <a:cxn ang="0">
                    <a:pos x="connsiteX1" y="connsiteY1"/>
                  </a:cxn>
                  <a:cxn ang="0">
                    <a:pos x="connsiteX2" y="connsiteY2"/>
                  </a:cxn>
                  <a:cxn ang="0">
                    <a:pos x="connsiteX3" y="connsiteY3"/>
                  </a:cxn>
                </a:cxnLst>
                <a:rect l="l" t="t" r="r" b="b"/>
                <a:pathLst>
                  <a:path w="310759" h="311491">
                    <a:moveTo>
                      <a:pt x="0" y="0"/>
                    </a:moveTo>
                    <a:lnTo>
                      <a:pt x="310759" y="0"/>
                    </a:lnTo>
                    <a:lnTo>
                      <a:pt x="310759" y="311491"/>
                    </a:lnTo>
                    <a:lnTo>
                      <a:pt x="310025" y="3114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igura a mano libera 18">
                <a:extLst>
                  <a:ext uri="{FF2B5EF4-FFF2-40B4-BE49-F238E27FC236}">
                    <a16:creationId xmlns:a16="http://schemas.microsoft.com/office/drawing/2014/main" id="{DA3EAFCD-EC13-4CB0-A9BD-D73107ABD902}"/>
                  </a:ext>
                </a:extLst>
              </p:cNvPr>
              <p:cNvSpPr/>
              <p:nvPr/>
            </p:nvSpPr>
            <p:spPr>
              <a:xfrm rot="2691893">
                <a:off x="703923" y="3129956"/>
                <a:ext cx="212252" cy="212753"/>
              </a:xfrm>
              <a:custGeom>
                <a:avLst/>
                <a:gdLst>
                  <a:gd name="connsiteX0" fmla="*/ 0 w 310759"/>
                  <a:gd name="connsiteY0" fmla="*/ 0 h 311491"/>
                  <a:gd name="connsiteX1" fmla="*/ 310759 w 310759"/>
                  <a:gd name="connsiteY1" fmla="*/ 0 h 311491"/>
                  <a:gd name="connsiteX2" fmla="*/ 310759 w 310759"/>
                  <a:gd name="connsiteY2" fmla="*/ 311491 h 311491"/>
                  <a:gd name="connsiteX3" fmla="*/ 310025 w 310759"/>
                  <a:gd name="connsiteY3" fmla="*/ 311491 h 311491"/>
                </a:gdLst>
                <a:ahLst/>
                <a:cxnLst>
                  <a:cxn ang="0">
                    <a:pos x="connsiteX0" y="connsiteY0"/>
                  </a:cxn>
                  <a:cxn ang="0">
                    <a:pos x="connsiteX1" y="connsiteY1"/>
                  </a:cxn>
                  <a:cxn ang="0">
                    <a:pos x="connsiteX2" y="connsiteY2"/>
                  </a:cxn>
                  <a:cxn ang="0">
                    <a:pos x="connsiteX3" y="connsiteY3"/>
                  </a:cxn>
                </a:cxnLst>
                <a:rect l="l" t="t" r="r" b="b"/>
                <a:pathLst>
                  <a:path w="310759" h="311491">
                    <a:moveTo>
                      <a:pt x="0" y="0"/>
                    </a:moveTo>
                    <a:lnTo>
                      <a:pt x="310759" y="0"/>
                    </a:lnTo>
                    <a:lnTo>
                      <a:pt x="310759" y="311491"/>
                    </a:lnTo>
                    <a:lnTo>
                      <a:pt x="310025" y="3114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uppo 43">
            <a:extLst>
              <a:ext uri="{FF2B5EF4-FFF2-40B4-BE49-F238E27FC236}">
                <a16:creationId xmlns:a16="http://schemas.microsoft.com/office/drawing/2014/main" id="{8AF1A063-6F0C-4B47-9AF3-66425D25F3E3}"/>
              </a:ext>
            </a:extLst>
          </p:cNvPr>
          <p:cNvGrpSpPr/>
          <p:nvPr/>
        </p:nvGrpSpPr>
        <p:grpSpPr>
          <a:xfrm>
            <a:off x="1232183" y="4165963"/>
            <a:ext cx="2992520" cy="1322029"/>
            <a:chOff x="705926" y="3637009"/>
            <a:chExt cx="2992520" cy="1322029"/>
          </a:xfrm>
        </p:grpSpPr>
        <p:sp>
          <p:nvSpPr>
            <p:cNvPr id="45" name="Google Shape;1735;p29">
              <a:extLst>
                <a:ext uri="{FF2B5EF4-FFF2-40B4-BE49-F238E27FC236}">
                  <a16:creationId xmlns:a16="http://schemas.microsoft.com/office/drawing/2014/main" id="{C81D3661-DA2E-40EF-9B23-9A6A2240B2EC}"/>
                </a:ext>
              </a:extLst>
            </p:cNvPr>
            <p:cNvSpPr txBox="1">
              <a:spLocks/>
            </p:cNvSpPr>
            <p:nvPr/>
          </p:nvSpPr>
          <p:spPr>
            <a:xfrm>
              <a:off x="1134946" y="3637009"/>
              <a:ext cx="2563500" cy="617188"/>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dirty="0"/>
                <a:t>Beam Chopper</a:t>
              </a:r>
            </a:p>
            <a:p>
              <a:pPr>
                <a:spcBef>
                  <a:spcPts val="600"/>
                </a:spcBef>
              </a:pPr>
              <a:r>
                <a:rPr lang="it-IT" dirty="0"/>
                <a:t>15 cm long </a:t>
              </a:r>
              <a:r>
                <a:rPr lang="it-IT" err="1"/>
                <a:t>stripline</a:t>
              </a:r>
              <a:r>
                <a:rPr lang="it-IT"/>
                <a:t> pair</a:t>
              </a:r>
              <a:endParaRPr lang="en-US" dirty="0"/>
            </a:p>
          </p:txBody>
        </p:sp>
        <p:sp>
          <p:nvSpPr>
            <p:cNvPr id="46" name="Google Shape;1735;p29">
              <a:extLst>
                <a:ext uri="{FF2B5EF4-FFF2-40B4-BE49-F238E27FC236}">
                  <a16:creationId xmlns:a16="http://schemas.microsoft.com/office/drawing/2014/main" id="{98840AFF-F3D2-4967-85EE-8A088029BA30}"/>
                </a:ext>
              </a:extLst>
            </p:cNvPr>
            <p:cNvSpPr txBox="1">
              <a:spLocks/>
            </p:cNvSpPr>
            <p:nvPr/>
          </p:nvSpPr>
          <p:spPr>
            <a:xfrm>
              <a:off x="1134946" y="4339283"/>
              <a:ext cx="2563500" cy="619755"/>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pPr>
              <a:r>
                <a:rPr lang="en-US" dirty="0"/>
                <a:t>Energy filter</a:t>
              </a:r>
            </a:p>
            <a:p>
              <a:pPr>
                <a:spcBef>
                  <a:spcPts val="600"/>
                </a:spcBef>
              </a:pPr>
              <a:r>
                <a:rPr lang="it-IT" dirty="0"/>
                <a:t>120° </a:t>
              </a:r>
              <a:r>
                <a:rPr lang="it-IT" err="1"/>
                <a:t>total</a:t>
              </a:r>
              <a:r>
                <a:rPr lang="it-IT"/>
                <a:t> bending</a:t>
              </a:r>
              <a:endParaRPr lang="en-US" dirty="0"/>
            </a:p>
            <a:p>
              <a:pPr>
                <a:spcBef>
                  <a:spcPts val="600"/>
                </a:spcBef>
              </a:pPr>
              <a:endParaRPr lang="en-US" dirty="0"/>
            </a:p>
          </p:txBody>
        </p:sp>
        <p:grpSp>
          <p:nvGrpSpPr>
            <p:cNvPr id="47" name="Gruppo 46">
              <a:extLst>
                <a:ext uri="{FF2B5EF4-FFF2-40B4-BE49-F238E27FC236}">
                  <a16:creationId xmlns:a16="http://schemas.microsoft.com/office/drawing/2014/main" id="{07D337E0-3000-46EC-A2D5-A956DA570E70}"/>
                </a:ext>
              </a:extLst>
            </p:cNvPr>
            <p:cNvGrpSpPr/>
            <p:nvPr/>
          </p:nvGrpSpPr>
          <p:grpSpPr>
            <a:xfrm>
              <a:off x="705926" y="3715184"/>
              <a:ext cx="212885" cy="919072"/>
              <a:chOff x="705926" y="3715184"/>
              <a:chExt cx="212885" cy="919072"/>
            </a:xfrm>
          </p:grpSpPr>
          <p:sp>
            <p:nvSpPr>
              <p:cNvPr id="48" name="Rettangolo 47">
                <a:extLst>
                  <a:ext uri="{FF2B5EF4-FFF2-40B4-BE49-F238E27FC236}">
                    <a16:creationId xmlns:a16="http://schemas.microsoft.com/office/drawing/2014/main" id="{F81D1A7C-54B9-4E0C-A1C2-AB4B956B9A45}"/>
                  </a:ext>
                </a:extLst>
              </p:cNvPr>
              <p:cNvSpPr/>
              <p:nvPr/>
            </p:nvSpPr>
            <p:spPr>
              <a:xfrm>
                <a:off x="811076" y="3763577"/>
                <a:ext cx="45719" cy="8300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igura a mano libera 23">
                <a:extLst>
                  <a:ext uri="{FF2B5EF4-FFF2-40B4-BE49-F238E27FC236}">
                    <a16:creationId xmlns:a16="http://schemas.microsoft.com/office/drawing/2014/main" id="{8B416248-7325-485A-BCA4-7E844CA3DD70}"/>
                  </a:ext>
                </a:extLst>
              </p:cNvPr>
              <p:cNvSpPr/>
              <p:nvPr/>
            </p:nvSpPr>
            <p:spPr>
              <a:xfrm rot="2691893">
                <a:off x="705926" y="3715184"/>
                <a:ext cx="212252" cy="212753"/>
              </a:xfrm>
              <a:custGeom>
                <a:avLst/>
                <a:gdLst>
                  <a:gd name="connsiteX0" fmla="*/ 0 w 310759"/>
                  <a:gd name="connsiteY0" fmla="*/ 0 h 311491"/>
                  <a:gd name="connsiteX1" fmla="*/ 310759 w 310759"/>
                  <a:gd name="connsiteY1" fmla="*/ 0 h 311491"/>
                  <a:gd name="connsiteX2" fmla="*/ 310759 w 310759"/>
                  <a:gd name="connsiteY2" fmla="*/ 311491 h 311491"/>
                  <a:gd name="connsiteX3" fmla="*/ 310025 w 310759"/>
                  <a:gd name="connsiteY3" fmla="*/ 311491 h 311491"/>
                </a:gdLst>
                <a:ahLst/>
                <a:cxnLst>
                  <a:cxn ang="0">
                    <a:pos x="connsiteX0" y="connsiteY0"/>
                  </a:cxn>
                  <a:cxn ang="0">
                    <a:pos x="connsiteX1" y="connsiteY1"/>
                  </a:cxn>
                  <a:cxn ang="0">
                    <a:pos x="connsiteX2" y="connsiteY2"/>
                  </a:cxn>
                  <a:cxn ang="0">
                    <a:pos x="connsiteX3" y="connsiteY3"/>
                  </a:cxn>
                </a:cxnLst>
                <a:rect l="l" t="t" r="r" b="b"/>
                <a:pathLst>
                  <a:path w="310759" h="311491">
                    <a:moveTo>
                      <a:pt x="0" y="0"/>
                    </a:moveTo>
                    <a:lnTo>
                      <a:pt x="310759" y="0"/>
                    </a:lnTo>
                    <a:lnTo>
                      <a:pt x="310759" y="311491"/>
                    </a:lnTo>
                    <a:lnTo>
                      <a:pt x="310025" y="3114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igura a mano libera 25">
                <a:extLst>
                  <a:ext uri="{FF2B5EF4-FFF2-40B4-BE49-F238E27FC236}">
                    <a16:creationId xmlns:a16="http://schemas.microsoft.com/office/drawing/2014/main" id="{606A7087-1B3C-48C5-9D43-EB0ADAF33324}"/>
                  </a:ext>
                </a:extLst>
              </p:cNvPr>
              <p:cNvSpPr/>
              <p:nvPr/>
            </p:nvSpPr>
            <p:spPr>
              <a:xfrm rot="2691893">
                <a:off x="706559" y="4421503"/>
                <a:ext cx="212252" cy="212753"/>
              </a:xfrm>
              <a:custGeom>
                <a:avLst/>
                <a:gdLst>
                  <a:gd name="connsiteX0" fmla="*/ 0 w 310759"/>
                  <a:gd name="connsiteY0" fmla="*/ 0 h 311491"/>
                  <a:gd name="connsiteX1" fmla="*/ 310759 w 310759"/>
                  <a:gd name="connsiteY1" fmla="*/ 0 h 311491"/>
                  <a:gd name="connsiteX2" fmla="*/ 310759 w 310759"/>
                  <a:gd name="connsiteY2" fmla="*/ 311491 h 311491"/>
                  <a:gd name="connsiteX3" fmla="*/ 310025 w 310759"/>
                  <a:gd name="connsiteY3" fmla="*/ 311491 h 311491"/>
                </a:gdLst>
                <a:ahLst/>
                <a:cxnLst>
                  <a:cxn ang="0">
                    <a:pos x="connsiteX0" y="connsiteY0"/>
                  </a:cxn>
                  <a:cxn ang="0">
                    <a:pos x="connsiteX1" y="connsiteY1"/>
                  </a:cxn>
                  <a:cxn ang="0">
                    <a:pos x="connsiteX2" y="connsiteY2"/>
                  </a:cxn>
                  <a:cxn ang="0">
                    <a:pos x="connsiteX3" y="connsiteY3"/>
                  </a:cxn>
                </a:cxnLst>
                <a:rect l="l" t="t" r="r" b="b"/>
                <a:pathLst>
                  <a:path w="310759" h="311491">
                    <a:moveTo>
                      <a:pt x="0" y="0"/>
                    </a:moveTo>
                    <a:lnTo>
                      <a:pt x="310759" y="0"/>
                    </a:lnTo>
                    <a:lnTo>
                      <a:pt x="310759" y="311491"/>
                    </a:lnTo>
                    <a:lnTo>
                      <a:pt x="310025" y="311491"/>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51" name="Connettore 2 50">
            <a:extLst>
              <a:ext uri="{FF2B5EF4-FFF2-40B4-BE49-F238E27FC236}">
                <a16:creationId xmlns:a16="http://schemas.microsoft.com/office/drawing/2014/main" id="{4E1F180B-BC48-4CCF-8AA4-2E15491EC228}"/>
              </a:ext>
            </a:extLst>
          </p:cNvPr>
          <p:cNvCxnSpPr/>
          <p:nvPr/>
        </p:nvCxnSpPr>
        <p:spPr>
          <a:xfrm flipH="1">
            <a:off x="9464376" y="4306182"/>
            <a:ext cx="691200" cy="32069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ttore 2 51">
            <a:extLst>
              <a:ext uri="{FF2B5EF4-FFF2-40B4-BE49-F238E27FC236}">
                <a16:creationId xmlns:a16="http://schemas.microsoft.com/office/drawing/2014/main" id="{D6D898F2-BDE4-43A3-B0F3-42FA24989785}"/>
              </a:ext>
            </a:extLst>
          </p:cNvPr>
          <p:cNvCxnSpPr/>
          <p:nvPr/>
        </p:nvCxnSpPr>
        <p:spPr>
          <a:xfrm flipH="1">
            <a:off x="9568468" y="4689240"/>
            <a:ext cx="691200" cy="32069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ttore 2 52">
            <a:extLst>
              <a:ext uri="{FF2B5EF4-FFF2-40B4-BE49-F238E27FC236}">
                <a16:creationId xmlns:a16="http://schemas.microsoft.com/office/drawing/2014/main" id="{D5DEF14F-66A2-411D-AD00-0807EBB9DE20}"/>
              </a:ext>
            </a:extLst>
          </p:cNvPr>
          <p:cNvCxnSpPr/>
          <p:nvPr/>
        </p:nvCxnSpPr>
        <p:spPr>
          <a:xfrm flipH="1">
            <a:off x="8851201" y="3055161"/>
            <a:ext cx="613175" cy="1954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ttore 2 53">
            <a:extLst>
              <a:ext uri="{FF2B5EF4-FFF2-40B4-BE49-F238E27FC236}">
                <a16:creationId xmlns:a16="http://schemas.microsoft.com/office/drawing/2014/main" id="{E510DB1F-AFC2-418E-BC07-1F3F230D0AEF}"/>
              </a:ext>
            </a:extLst>
          </p:cNvPr>
          <p:cNvCxnSpPr>
            <a:cxnSpLocks/>
          </p:cNvCxnSpPr>
          <p:nvPr/>
        </p:nvCxnSpPr>
        <p:spPr>
          <a:xfrm flipH="1" flipV="1">
            <a:off x="10609584" y="2736506"/>
            <a:ext cx="169877" cy="4825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ttore 2 54">
            <a:extLst>
              <a:ext uri="{FF2B5EF4-FFF2-40B4-BE49-F238E27FC236}">
                <a16:creationId xmlns:a16="http://schemas.microsoft.com/office/drawing/2014/main" id="{1086ECD0-D674-4A98-B8B1-86299093744C}"/>
              </a:ext>
            </a:extLst>
          </p:cNvPr>
          <p:cNvCxnSpPr/>
          <p:nvPr/>
        </p:nvCxnSpPr>
        <p:spPr>
          <a:xfrm flipV="1">
            <a:off x="7009176" y="4518382"/>
            <a:ext cx="907200" cy="19426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ttore 2 55">
            <a:extLst>
              <a:ext uri="{FF2B5EF4-FFF2-40B4-BE49-F238E27FC236}">
                <a16:creationId xmlns:a16="http://schemas.microsoft.com/office/drawing/2014/main" id="{61DB547E-915A-4EB1-A2F2-0C7B8BAC3A14}"/>
              </a:ext>
            </a:extLst>
          </p:cNvPr>
          <p:cNvCxnSpPr/>
          <p:nvPr/>
        </p:nvCxnSpPr>
        <p:spPr>
          <a:xfrm>
            <a:off x="5995160" y="1711482"/>
            <a:ext cx="986518" cy="66732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7" name="Rettangolo 56">
            <a:extLst>
              <a:ext uri="{FF2B5EF4-FFF2-40B4-BE49-F238E27FC236}">
                <a16:creationId xmlns:a16="http://schemas.microsoft.com/office/drawing/2014/main" id="{506DFAF3-4381-4AFB-A02F-8B3CC1494A4C}"/>
              </a:ext>
            </a:extLst>
          </p:cNvPr>
          <p:cNvSpPr/>
          <p:nvPr/>
        </p:nvSpPr>
        <p:spPr>
          <a:xfrm>
            <a:off x="1335673" y="3476135"/>
            <a:ext cx="45719" cy="83004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5972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2339448"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Cut after gun</a:t>
            </a:r>
          </a:p>
        </p:txBody>
      </p:sp>
      <p:cxnSp>
        <p:nvCxnSpPr>
          <p:cNvPr id="28" name="Shape 92"/>
          <p:cNvCxnSpPr>
            <a:cxnSpLocks/>
            <a:stCxn id="26" idx="3"/>
          </p:cNvCxnSpPr>
          <p:nvPr/>
        </p:nvCxnSpPr>
        <p:spPr>
          <a:xfrm>
            <a:off x="3433665" y="526713"/>
            <a:ext cx="8758335"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19</a:t>
            </a:fld>
            <a:endParaRPr lang="en-US"/>
          </a:p>
        </p:txBody>
      </p:sp>
      <p:grpSp>
        <p:nvGrpSpPr>
          <p:cNvPr id="4" name="Gruppo 3">
            <a:extLst>
              <a:ext uri="{FF2B5EF4-FFF2-40B4-BE49-F238E27FC236}">
                <a16:creationId xmlns:a16="http://schemas.microsoft.com/office/drawing/2014/main" id="{D619F381-EFC6-4EB1-B0E8-2807D6249C82}"/>
              </a:ext>
            </a:extLst>
          </p:cNvPr>
          <p:cNvGrpSpPr/>
          <p:nvPr/>
        </p:nvGrpSpPr>
        <p:grpSpPr>
          <a:xfrm>
            <a:off x="2230444" y="692019"/>
            <a:ext cx="4911058" cy="2970773"/>
            <a:chOff x="3000020" y="1567561"/>
            <a:chExt cx="4058725" cy="2455183"/>
          </a:xfrm>
        </p:grpSpPr>
        <p:pic>
          <p:nvPicPr>
            <p:cNvPr id="14" name="Immagine 13">
              <a:extLst>
                <a:ext uri="{FF2B5EF4-FFF2-40B4-BE49-F238E27FC236}">
                  <a16:creationId xmlns:a16="http://schemas.microsoft.com/office/drawing/2014/main" id="{887A5C89-8E1A-4BF1-95F3-E2FCA268BA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94771" y="1567561"/>
              <a:ext cx="3549511" cy="2368725"/>
            </a:xfrm>
            <a:prstGeom prst="rect">
              <a:avLst/>
            </a:prstGeom>
          </p:spPr>
        </p:pic>
        <p:sp>
          <p:nvSpPr>
            <p:cNvPr id="18" name="CasellaDiTesto 17">
              <a:extLst>
                <a:ext uri="{FF2B5EF4-FFF2-40B4-BE49-F238E27FC236}">
                  <a16:creationId xmlns:a16="http://schemas.microsoft.com/office/drawing/2014/main" id="{EB7F0216-CB1F-4F30-B695-764FC0762DAB}"/>
                </a:ext>
              </a:extLst>
            </p:cNvPr>
            <p:cNvSpPr txBox="1"/>
            <p:nvPr/>
          </p:nvSpPr>
          <p:spPr>
            <a:xfrm rot="16200000">
              <a:off x="2692142" y="2279446"/>
              <a:ext cx="954312" cy="338555"/>
            </a:xfrm>
            <a:prstGeom prst="rect">
              <a:avLst/>
            </a:prstGeom>
            <a:noFill/>
          </p:spPr>
          <p:txBody>
            <a:bodyPr wrap="square" rtlCol="0">
              <a:spAutoFit/>
            </a:bodyPr>
            <a:lstStyle/>
            <a:p>
              <a:r>
                <a:rPr lang="en-US" dirty="0"/>
                <a:t>E [MeV]</a:t>
              </a:r>
            </a:p>
          </p:txBody>
        </p:sp>
        <p:sp>
          <p:nvSpPr>
            <p:cNvPr id="20" name="CasellaDiTesto 19">
              <a:extLst>
                <a:ext uri="{FF2B5EF4-FFF2-40B4-BE49-F238E27FC236}">
                  <a16:creationId xmlns:a16="http://schemas.microsoft.com/office/drawing/2014/main" id="{B2F9D960-10C1-413A-8E81-C672F9E1A960}"/>
                </a:ext>
              </a:extLst>
            </p:cNvPr>
            <p:cNvSpPr txBox="1"/>
            <p:nvPr/>
          </p:nvSpPr>
          <p:spPr>
            <a:xfrm>
              <a:off x="6422890" y="3684189"/>
              <a:ext cx="635855" cy="338555"/>
            </a:xfrm>
            <a:prstGeom prst="rect">
              <a:avLst/>
            </a:prstGeom>
            <a:noFill/>
          </p:spPr>
          <p:txBody>
            <a:bodyPr wrap="square" rtlCol="0">
              <a:spAutoFit/>
            </a:bodyPr>
            <a:lstStyle/>
            <a:p>
              <a:r>
                <a:rPr lang="en-US" dirty="0"/>
                <a:t>z [m]</a:t>
              </a:r>
            </a:p>
          </p:txBody>
        </p:sp>
      </p:grpSp>
      <p:grpSp>
        <p:nvGrpSpPr>
          <p:cNvPr id="5" name="Gruppo 4">
            <a:extLst>
              <a:ext uri="{FF2B5EF4-FFF2-40B4-BE49-F238E27FC236}">
                <a16:creationId xmlns:a16="http://schemas.microsoft.com/office/drawing/2014/main" id="{C1C193D6-30E3-4B0D-9426-292D34332D83}"/>
              </a:ext>
            </a:extLst>
          </p:cNvPr>
          <p:cNvGrpSpPr/>
          <p:nvPr/>
        </p:nvGrpSpPr>
        <p:grpSpPr>
          <a:xfrm>
            <a:off x="6840326" y="632218"/>
            <a:ext cx="4666410" cy="3070984"/>
            <a:chOff x="6587013" y="1432626"/>
            <a:chExt cx="3856538" cy="2538004"/>
          </a:xfrm>
        </p:grpSpPr>
        <p:pic>
          <p:nvPicPr>
            <p:cNvPr id="15" name="Immagine 14">
              <a:extLst>
                <a:ext uri="{FF2B5EF4-FFF2-40B4-BE49-F238E27FC236}">
                  <a16:creationId xmlns:a16="http://schemas.microsoft.com/office/drawing/2014/main" id="{C26078D7-C785-4F27-A129-E903BB7DDF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99868" y="1432626"/>
              <a:ext cx="3549511" cy="2368727"/>
            </a:xfrm>
            <a:prstGeom prst="rect">
              <a:avLst/>
            </a:prstGeom>
          </p:spPr>
        </p:pic>
        <p:sp>
          <p:nvSpPr>
            <p:cNvPr id="19" name="CasellaDiTesto 18">
              <a:extLst>
                <a:ext uri="{FF2B5EF4-FFF2-40B4-BE49-F238E27FC236}">
                  <a16:creationId xmlns:a16="http://schemas.microsoft.com/office/drawing/2014/main" id="{AC8B13C0-7FBA-42AF-9C13-3223636CB95B}"/>
                </a:ext>
              </a:extLst>
            </p:cNvPr>
            <p:cNvSpPr txBox="1"/>
            <p:nvPr/>
          </p:nvSpPr>
          <p:spPr>
            <a:xfrm rot="16200000">
              <a:off x="6280831" y="2371085"/>
              <a:ext cx="950919" cy="338555"/>
            </a:xfrm>
            <a:prstGeom prst="rect">
              <a:avLst/>
            </a:prstGeom>
            <a:noFill/>
          </p:spPr>
          <p:txBody>
            <a:bodyPr wrap="square" rtlCol="0">
              <a:spAutoFit/>
            </a:bodyPr>
            <a:lstStyle/>
            <a:p>
              <a:r>
                <a:rPr lang="en-US" dirty="0"/>
                <a:t>E [MeV]</a:t>
              </a:r>
            </a:p>
          </p:txBody>
        </p:sp>
        <p:sp>
          <p:nvSpPr>
            <p:cNvPr id="27" name="CasellaDiTesto 26">
              <a:extLst>
                <a:ext uri="{FF2B5EF4-FFF2-40B4-BE49-F238E27FC236}">
                  <a16:creationId xmlns:a16="http://schemas.microsoft.com/office/drawing/2014/main" id="{69D516D8-8E1C-4349-A6CD-9AAC9F495A52}"/>
                </a:ext>
              </a:extLst>
            </p:cNvPr>
            <p:cNvSpPr txBox="1"/>
            <p:nvPr/>
          </p:nvSpPr>
          <p:spPr>
            <a:xfrm>
              <a:off x="9807696" y="3632075"/>
              <a:ext cx="635855" cy="338555"/>
            </a:xfrm>
            <a:prstGeom prst="rect">
              <a:avLst/>
            </a:prstGeom>
            <a:noFill/>
          </p:spPr>
          <p:txBody>
            <a:bodyPr wrap="square" rtlCol="0">
              <a:spAutoFit/>
            </a:bodyPr>
            <a:lstStyle/>
            <a:p>
              <a:r>
                <a:rPr lang="en-US" dirty="0"/>
                <a:t>z [m]</a:t>
              </a:r>
            </a:p>
          </p:txBody>
        </p:sp>
      </p:grpSp>
      <p:grpSp>
        <p:nvGrpSpPr>
          <p:cNvPr id="7" name="Gruppo 6">
            <a:extLst>
              <a:ext uri="{FF2B5EF4-FFF2-40B4-BE49-F238E27FC236}">
                <a16:creationId xmlns:a16="http://schemas.microsoft.com/office/drawing/2014/main" id="{3500BEF6-314D-455F-82B2-4AD10C27CCAF}"/>
              </a:ext>
            </a:extLst>
          </p:cNvPr>
          <p:cNvGrpSpPr/>
          <p:nvPr/>
        </p:nvGrpSpPr>
        <p:grpSpPr>
          <a:xfrm>
            <a:off x="2120804" y="3558179"/>
            <a:ext cx="4809702" cy="3242919"/>
            <a:chOff x="2868006" y="3699427"/>
            <a:chExt cx="3974960" cy="2680098"/>
          </a:xfrm>
        </p:grpSpPr>
        <p:pic>
          <p:nvPicPr>
            <p:cNvPr id="17" name="Immagine 16">
              <a:extLst>
                <a:ext uri="{FF2B5EF4-FFF2-40B4-BE49-F238E27FC236}">
                  <a16:creationId xmlns:a16="http://schemas.microsoft.com/office/drawing/2014/main" id="{D99A898E-0F2D-4DCC-885F-3B7D463F7C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84420" y="3699427"/>
              <a:ext cx="3734978" cy="2395887"/>
            </a:xfrm>
            <a:prstGeom prst="rect">
              <a:avLst/>
            </a:prstGeom>
          </p:spPr>
        </p:pic>
        <p:sp>
          <p:nvSpPr>
            <p:cNvPr id="23" name="CasellaDiTesto 22">
              <a:extLst>
                <a:ext uri="{FF2B5EF4-FFF2-40B4-BE49-F238E27FC236}">
                  <a16:creationId xmlns:a16="http://schemas.microsoft.com/office/drawing/2014/main" id="{3D4B69E6-C154-4C48-8ECA-E65ADF891186}"/>
                </a:ext>
              </a:extLst>
            </p:cNvPr>
            <p:cNvSpPr txBox="1"/>
            <p:nvPr/>
          </p:nvSpPr>
          <p:spPr>
            <a:xfrm>
              <a:off x="6207111" y="6040970"/>
              <a:ext cx="635855" cy="338555"/>
            </a:xfrm>
            <a:prstGeom prst="rect">
              <a:avLst/>
            </a:prstGeom>
            <a:noFill/>
          </p:spPr>
          <p:txBody>
            <a:bodyPr wrap="square" rtlCol="0">
              <a:spAutoFit/>
            </a:bodyPr>
            <a:lstStyle/>
            <a:p>
              <a:r>
                <a:rPr lang="en-US" dirty="0"/>
                <a:t>z [m]</a:t>
              </a:r>
            </a:p>
          </p:txBody>
        </p:sp>
        <p:sp>
          <p:nvSpPr>
            <p:cNvPr id="33" name="CasellaDiTesto 32">
              <a:extLst>
                <a:ext uri="{FF2B5EF4-FFF2-40B4-BE49-F238E27FC236}">
                  <a16:creationId xmlns:a16="http://schemas.microsoft.com/office/drawing/2014/main" id="{4EC64035-8543-4C92-BB89-EE7E1AB09A34}"/>
                </a:ext>
              </a:extLst>
            </p:cNvPr>
            <p:cNvSpPr txBox="1"/>
            <p:nvPr/>
          </p:nvSpPr>
          <p:spPr>
            <a:xfrm rot="16200000">
              <a:off x="2668333" y="4510349"/>
              <a:ext cx="737901" cy="338555"/>
            </a:xfrm>
            <a:prstGeom prst="rect">
              <a:avLst/>
            </a:prstGeom>
            <a:noFill/>
          </p:spPr>
          <p:txBody>
            <a:bodyPr wrap="square" rtlCol="0">
              <a:spAutoFit/>
            </a:bodyPr>
            <a:lstStyle/>
            <a:p>
              <a:r>
                <a:rPr lang="en-US" dirty="0"/>
                <a:t>X [m]</a:t>
              </a:r>
            </a:p>
          </p:txBody>
        </p:sp>
      </p:grpSp>
      <p:grpSp>
        <p:nvGrpSpPr>
          <p:cNvPr id="6" name="Gruppo 5">
            <a:extLst>
              <a:ext uri="{FF2B5EF4-FFF2-40B4-BE49-F238E27FC236}">
                <a16:creationId xmlns:a16="http://schemas.microsoft.com/office/drawing/2014/main" id="{10AE032D-05A3-46D3-8485-E0DD25BF2BFE}"/>
              </a:ext>
            </a:extLst>
          </p:cNvPr>
          <p:cNvGrpSpPr/>
          <p:nvPr/>
        </p:nvGrpSpPr>
        <p:grpSpPr>
          <a:xfrm>
            <a:off x="6743180" y="3573242"/>
            <a:ext cx="4688574" cy="3124910"/>
            <a:chOff x="6518773" y="3632310"/>
            <a:chExt cx="3874855" cy="2582570"/>
          </a:xfrm>
        </p:grpSpPr>
        <p:pic>
          <p:nvPicPr>
            <p:cNvPr id="16" name="Immagine 15">
              <a:extLst>
                <a:ext uri="{FF2B5EF4-FFF2-40B4-BE49-F238E27FC236}">
                  <a16:creationId xmlns:a16="http://schemas.microsoft.com/office/drawing/2014/main" id="{883E4842-C443-447E-A71C-B6458D8BCEB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40888" y="3632310"/>
              <a:ext cx="3752740" cy="2370528"/>
            </a:xfrm>
            <a:prstGeom prst="rect">
              <a:avLst/>
            </a:prstGeom>
          </p:spPr>
        </p:pic>
        <p:sp>
          <p:nvSpPr>
            <p:cNvPr id="32" name="CasellaDiTesto 31">
              <a:extLst>
                <a:ext uri="{FF2B5EF4-FFF2-40B4-BE49-F238E27FC236}">
                  <a16:creationId xmlns:a16="http://schemas.microsoft.com/office/drawing/2014/main" id="{7CCA799C-4590-4DDF-BD30-0E18343D0CF5}"/>
                </a:ext>
              </a:extLst>
            </p:cNvPr>
            <p:cNvSpPr txBox="1"/>
            <p:nvPr/>
          </p:nvSpPr>
          <p:spPr>
            <a:xfrm>
              <a:off x="9757773" y="5876325"/>
              <a:ext cx="635855" cy="338555"/>
            </a:xfrm>
            <a:prstGeom prst="rect">
              <a:avLst/>
            </a:prstGeom>
            <a:noFill/>
          </p:spPr>
          <p:txBody>
            <a:bodyPr wrap="square" rtlCol="0">
              <a:spAutoFit/>
            </a:bodyPr>
            <a:lstStyle/>
            <a:p>
              <a:r>
                <a:rPr lang="en-US" dirty="0"/>
                <a:t>z [m]</a:t>
              </a:r>
            </a:p>
          </p:txBody>
        </p:sp>
        <p:sp>
          <p:nvSpPr>
            <p:cNvPr id="35" name="CasellaDiTesto 34">
              <a:extLst>
                <a:ext uri="{FF2B5EF4-FFF2-40B4-BE49-F238E27FC236}">
                  <a16:creationId xmlns:a16="http://schemas.microsoft.com/office/drawing/2014/main" id="{4838DF57-15A1-42E5-A766-001B79BDCCE9}"/>
                </a:ext>
              </a:extLst>
            </p:cNvPr>
            <p:cNvSpPr txBox="1"/>
            <p:nvPr/>
          </p:nvSpPr>
          <p:spPr>
            <a:xfrm rot="16200000">
              <a:off x="6319100" y="4428315"/>
              <a:ext cx="737901" cy="338555"/>
            </a:xfrm>
            <a:prstGeom prst="rect">
              <a:avLst/>
            </a:prstGeom>
            <a:noFill/>
          </p:spPr>
          <p:txBody>
            <a:bodyPr wrap="square" rtlCol="0">
              <a:spAutoFit/>
            </a:bodyPr>
            <a:lstStyle/>
            <a:p>
              <a:r>
                <a:rPr lang="en-US" dirty="0"/>
                <a:t>X [m]</a:t>
              </a:r>
            </a:p>
          </p:txBody>
        </p:sp>
      </p:grpSp>
      <p:grpSp>
        <p:nvGrpSpPr>
          <p:cNvPr id="36" name="Gruppo 35">
            <a:extLst>
              <a:ext uri="{FF2B5EF4-FFF2-40B4-BE49-F238E27FC236}">
                <a16:creationId xmlns:a16="http://schemas.microsoft.com/office/drawing/2014/main" id="{7ACE16CA-2F24-4D07-8506-8BAB048C760C}"/>
              </a:ext>
            </a:extLst>
          </p:cNvPr>
          <p:cNvGrpSpPr/>
          <p:nvPr/>
        </p:nvGrpSpPr>
        <p:grpSpPr>
          <a:xfrm>
            <a:off x="42849" y="2324490"/>
            <a:ext cx="2577277" cy="2119843"/>
            <a:chOff x="461803" y="2300080"/>
            <a:chExt cx="1872112" cy="1540360"/>
          </a:xfrm>
        </p:grpSpPr>
        <p:sp>
          <p:nvSpPr>
            <p:cNvPr id="37" name="Google Shape;1023;p23">
              <a:extLst>
                <a:ext uri="{FF2B5EF4-FFF2-40B4-BE49-F238E27FC236}">
                  <a16:creationId xmlns:a16="http://schemas.microsoft.com/office/drawing/2014/main" id="{E9F6757B-CEDB-4957-97DF-136798C53F53}"/>
                </a:ext>
              </a:extLst>
            </p:cNvPr>
            <p:cNvSpPr/>
            <p:nvPr/>
          </p:nvSpPr>
          <p:spPr>
            <a:xfrm rot="10800000" flipH="1">
              <a:off x="465182" y="2300080"/>
              <a:ext cx="1818603" cy="1467900"/>
            </a:xfrm>
            <a:prstGeom prst="round2DiagRect">
              <a:avLst>
                <a:gd name="adj1" fmla="val 0"/>
                <a:gd name="adj2" fmla="val 17764"/>
              </a:avLst>
            </a:pr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23">
              <a:extLst>
                <a:ext uri="{FF2B5EF4-FFF2-40B4-BE49-F238E27FC236}">
                  <a16:creationId xmlns:a16="http://schemas.microsoft.com/office/drawing/2014/main" id="{FE5C6B8A-40D3-4AF3-8ECB-9D42416968E4}"/>
                </a:ext>
              </a:extLst>
            </p:cNvPr>
            <p:cNvSpPr txBox="1"/>
            <p:nvPr/>
          </p:nvSpPr>
          <p:spPr>
            <a:xfrm>
              <a:off x="461803" y="2372325"/>
              <a:ext cx="1818603" cy="430101"/>
            </a:xfrm>
            <a:prstGeom prst="rect">
              <a:avLst/>
            </a:prstGeom>
            <a:noFill/>
            <a:ln>
              <a:noFill/>
            </a:ln>
          </p:spPr>
          <p:txBody>
            <a:bodyPr spcFirstLastPara="1" wrap="square" lIns="91425" tIns="91425" rIns="91425" bIns="91425" anchor="t" anchorCtr="0">
              <a:noAutofit/>
            </a:bodyPr>
            <a:lstStyle/>
            <a:p>
              <a:pPr lvl="0" algn="ctr"/>
              <a:r>
                <a:rPr lang="en" sz="2400" b="1" dirty="0">
                  <a:solidFill>
                    <a:srgbClr val="FFFFFF"/>
                  </a:solidFill>
                  <a:latin typeface="Barlow" panose="00000500000000000000" pitchFamily="50" charset="0"/>
                  <a:ea typeface="Barlow"/>
                  <a:cs typeface="Barlow"/>
                  <a:sym typeface="Barlow"/>
                </a:rPr>
                <a:t>Beam Cut (</a:t>
              </a:r>
              <a:r>
                <a:rPr lang="en-US" sz="2400" b="1" dirty="0">
                  <a:solidFill>
                    <a:srgbClr val="FFFFFF"/>
                  </a:solidFill>
                  <a:latin typeface="Barlow" panose="00000500000000000000" pitchFamily="50" charset="0"/>
                  <a:ea typeface="Barlow"/>
                  <a:cs typeface="Barlow"/>
                  <a:sym typeface="Barlow"/>
                </a:rPr>
                <a:t>7</a:t>
              </a:r>
              <a:r>
                <a:rPr lang="en-US" sz="2400" b="1" dirty="0">
                  <a:solidFill>
                    <a:srgbClr val="FFFFFF"/>
                  </a:solidFill>
                  <a:latin typeface="Barlow" panose="00000500000000000000" pitchFamily="50" charset="0"/>
                  <a:ea typeface="Barlow"/>
                  <a:cs typeface="Barlow"/>
                </a:rPr>
                <a:t>.1 %)</a:t>
              </a:r>
              <a:endParaRPr sz="2400" b="1" dirty="0">
                <a:solidFill>
                  <a:srgbClr val="FFFFFF"/>
                </a:solidFill>
                <a:latin typeface="Barlow" panose="00000500000000000000" pitchFamily="50" charset="0"/>
                <a:ea typeface="Barlow"/>
                <a:cs typeface="Barlow"/>
                <a:sym typeface="Barlow"/>
              </a:endParaRPr>
            </a:p>
          </p:txBody>
        </p:sp>
        <p:sp>
          <p:nvSpPr>
            <p:cNvPr id="39" name="CasellaDiTesto 38">
              <a:extLst>
                <a:ext uri="{FF2B5EF4-FFF2-40B4-BE49-F238E27FC236}">
                  <a16:creationId xmlns:a16="http://schemas.microsoft.com/office/drawing/2014/main" id="{D6F9EAC5-D880-4C37-91ED-2DA5A3AC934A}"/>
                </a:ext>
              </a:extLst>
            </p:cNvPr>
            <p:cNvSpPr txBox="1"/>
            <p:nvPr/>
          </p:nvSpPr>
          <p:spPr>
            <a:xfrm>
              <a:off x="465181" y="2632399"/>
              <a:ext cx="1868734" cy="1208041"/>
            </a:xfrm>
            <a:prstGeom prst="rect">
              <a:avLst/>
            </a:prstGeom>
            <a:noFill/>
          </p:spPr>
          <p:txBody>
            <a:bodyPr wrap="square" rtlCol="0">
              <a:spAutoFit/>
            </a:bodyPr>
            <a:lstStyle/>
            <a:p>
              <a:pPr>
                <a:lnSpc>
                  <a:spcPts val="1600"/>
                </a:lnSpc>
              </a:pPr>
              <a:endParaRPr lang="it-IT" sz="1400" b="1" dirty="0">
                <a:solidFill>
                  <a:srgbClr val="FFFFFF"/>
                </a:solidFill>
                <a:latin typeface="Barlow" panose="00000500000000000000" pitchFamily="50" charset="0"/>
                <a:ea typeface="Barlow"/>
                <a:cs typeface="Barlow"/>
              </a:endParaRPr>
            </a:p>
            <a:p>
              <a:pPr>
                <a:lnSpc>
                  <a:spcPts val="1600"/>
                </a:lnSpc>
              </a:pPr>
              <a:r>
                <a:rPr lang="el-GR" sz="1400" b="1" dirty="0">
                  <a:solidFill>
                    <a:srgbClr val="FFFFFF"/>
                  </a:solidFill>
                  <a:latin typeface="Barlow" panose="00000500000000000000" pitchFamily="50" charset="0"/>
                  <a:ea typeface="Barlow"/>
                  <a:cs typeface="Barlow"/>
                </a:rPr>
                <a:t>σ</a:t>
              </a:r>
              <a:r>
                <a:rPr lang="en-US" sz="1400" b="1" baseline="-25000" dirty="0">
                  <a:solidFill>
                    <a:srgbClr val="FFFFFF"/>
                  </a:solidFill>
                  <a:latin typeface="Barlow" panose="00000500000000000000" pitchFamily="50" charset="0"/>
                  <a:ea typeface="Barlow"/>
                  <a:cs typeface="Barlow"/>
                </a:rPr>
                <a:t>x</a:t>
              </a:r>
              <a:r>
                <a:rPr lang="en-US" sz="1400" b="1" dirty="0">
                  <a:solidFill>
                    <a:srgbClr val="FFFFFF"/>
                  </a:solidFill>
                  <a:latin typeface="Barlow" panose="00000500000000000000" pitchFamily="50" charset="0"/>
                  <a:ea typeface="Barlow"/>
                  <a:cs typeface="Barlow"/>
                </a:rPr>
                <a:t> </a:t>
              </a:r>
              <a:r>
                <a:rPr lang="en-US" sz="1400" dirty="0">
                  <a:solidFill>
                    <a:srgbClr val="FFFFFF"/>
                  </a:solidFill>
                  <a:latin typeface="Barlow" panose="00000500000000000000" pitchFamily="50" charset="0"/>
                  <a:ea typeface="Barlow"/>
                  <a:cs typeface="Barlow"/>
                </a:rPr>
                <a:t>= 0.910 mm</a:t>
              </a:r>
            </a:p>
            <a:p>
              <a:pPr>
                <a:lnSpc>
                  <a:spcPts val="1600"/>
                </a:lnSpc>
              </a:pPr>
              <a:r>
                <a:rPr lang="el-GR" sz="1400" b="1" dirty="0">
                  <a:solidFill>
                    <a:srgbClr val="FFFFFF"/>
                  </a:solidFill>
                  <a:latin typeface="Barlow" panose="00000500000000000000" pitchFamily="50" charset="0"/>
                  <a:ea typeface="Barlow"/>
                  <a:cs typeface="Barlow"/>
                </a:rPr>
                <a:t>σ</a:t>
              </a:r>
              <a:r>
                <a:rPr lang="en-US" sz="1400" b="1" baseline="-25000" dirty="0">
                  <a:solidFill>
                    <a:srgbClr val="FFFFFF"/>
                  </a:solidFill>
                  <a:latin typeface="Barlow" panose="00000500000000000000" pitchFamily="50" charset="0"/>
                  <a:ea typeface="Barlow"/>
                  <a:cs typeface="Barlow"/>
                </a:rPr>
                <a:t>s</a:t>
              </a:r>
              <a:r>
                <a:rPr lang="en-US" sz="1400" b="1" dirty="0">
                  <a:solidFill>
                    <a:srgbClr val="FFFFFF"/>
                  </a:solidFill>
                  <a:latin typeface="Barlow" panose="00000500000000000000" pitchFamily="50" charset="0"/>
                  <a:ea typeface="Barlow"/>
                  <a:cs typeface="Barlow"/>
                </a:rPr>
                <a:t> </a:t>
              </a:r>
              <a:r>
                <a:rPr lang="en-US" sz="1400" dirty="0">
                  <a:solidFill>
                    <a:srgbClr val="FFFFFF"/>
                  </a:solidFill>
                  <a:latin typeface="Barlow" panose="00000500000000000000" pitchFamily="50" charset="0"/>
                  <a:ea typeface="Barlow"/>
                  <a:cs typeface="Barlow"/>
                </a:rPr>
                <a:t>= 8.68 mm</a:t>
              </a:r>
            </a:p>
            <a:p>
              <a:pPr>
                <a:lnSpc>
                  <a:spcPts val="1600"/>
                </a:lnSpc>
              </a:pPr>
              <a:r>
                <a:rPr lang="el-GR" sz="1400" b="1" dirty="0">
                  <a:solidFill>
                    <a:srgbClr val="FFFFFF"/>
                  </a:solidFill>
                  <a:latin typeface="Times New Roman" panose="02020603050405020304" pitchFamily="18" charset="0"/>
                  <a:ea typeface="Barlow"/>
                  <a:cs typeface="Times New Roman" panose="02020603050405020304" pitchFamily="18" charset="0"/>
                </a:rPr>
                <a:t>ε</a:t>
              </a:r>
              <a:r>
                <a:rPr lang="it-IT" sz="1400" b="1" baseline="-25000" dirty="0" err="1">
                  <a:solidFill>
                    <a:srgbClr val="FFFFFF"/>
                  </a:solidFill>
                  <a:latin typeface="Times New Roman" panose="02020603050405020304" pitchFamily="18" charset="0"/>
                  <a:ea typeface="Barlow"/>
                  <a:cs typeface="Times New Roman" panose="02020603050405020304" pitchFamily="18" charset="0"/>
                </a:rPr>
                <a:t>n,x</a:t>
              </a:r>
              <a:r>
                <a:rPr lang="it-IT" sz="1400" b="1" baseline="-25000" dirty="0">
                  <a:solidFill>
                    <a:srgbClr val="FFFFFF"/>
                  </a:solidFill>
                  <a:latin typeface="Times New Roman" panose="02020603050405020304" pitchFamily="18" charset="0"/>
                  <a:ea typeface="Barlow"/>
                  <a:cs typeface="Times New Roman" panose="02020603050405020304" pitchFamily="18" charset="0"/>
                </a:rPr>
                <a:t> </a:t>
              </a:r>
              <a:r>
                <a:rPr lang="en-US" sz="1400" dirty="0">
                  <a:solidFill>
                    <a:srgbClr val="FFFFFF"/>
                  </a:solidFill>
                  <a:latin typeface="Barlow" panose="00000500000000000000" pitchFamily="50" charset="0"/>
                  <a:ea typeface="Barlow"/>
                  <a:cs typeface="Times New Roman" panose="02020603050405020304" pitchFamily="18" charset="0"/>
                </a:rPr>
                <a:t>= </a:t>
              </a:r>
              <a:r>
                <a:rPr lang="en-US" sz="1400" dirty="0">
                  <a:solidFill>
                    <a:srgbClr val="FFFFFF"/>
                  </a:solidFill>
                  <a:latin typeface="Barlow" panose="00000500000000000000" pitchFamily="50" charset="0"/>
                  <a:ea typeface="Barlow"/>
                  <a:cs typeface="Barlow"/>
                </a:rPr>
                <a:t> 5.2 mm mrad</a:t>
              </a:r>
            </a:p>
            <a:p>
              <a:pPr>
                <a:lnSpc>
                  <a:spcPts val="1600"/>
                </a:lnSpc>
              </a:pPr>
              <a:r>
                <a:rPr lang="en-US" sz="1400" dirty="0">
                  <a:solidFill>
                    <a:srgbClr val="FFFFFF"/>
                  </a:solidFill>
                  <a:latin typeface="Barlow" panose="00000500000000000000" pitchFamily="50" charset="0"/>
                  <a:ea typeface="Barlow"/>
                  <a:cs typeface="Barlow"/>
                </a:rPr>
                <a:t>&lt;E&gt; = 2.34 MeV, </a:t>
              </a:r>
              <a:r>
                <a:rPr lang="en-US" sz="1400" dirty="0" err="1">
                  <a:solidFill>
                    <a:srgbClr val="FFFFFF"/>
                  </a:solidFill>
                  <a:latin typeface="Barlow" panose="00000500000000000000" pitchFamily="50" charset="0"/>
                  <a:ea typeface="Barlow"/>
                  <a:cs typeface="Barlow"/>
                </a:rPr>
                <a:t>E</a:t>
              </a:r>
              <a:r>
                <a:rPr lang="en-US" sz="1400" baseline="-25000" dirty="0" err="1">
                  <a:solidFill>
                    <a:srgbClr val="FFFFFF"/>
                  </a:solidFill>
                  <a:latin typeface="Barlow" panose="00000500000000000000" pitchFamily="50" charset="0"/>
                  <a:ea typeface="Barlow"/>
                  <a:cs typeface="Barlow"/>
                </a:rPr>
                <a:t>sp</a:t>
              </a:r>
              <a:r>
                <a:rPr lang="en-US" sz="1400" dirty="0">
                  <a:solidFill>
                    <a:srgbClr val="FFFFFF"/>
                  </a:solidFill>
                  <a:latin typeface="Barlow" panose="00000500000000000000" pitchFamily="50" charset="0"/>
                  <a:ea typeface="Barlow"/>
                  <a:cs typeface="Barlow"/>
                </a:rPr>
                <a:t> = 197KeV</a:t>
              </a:r>
            </a:p>
            <a:p>
              <a:pPr>
                <a:lnSpc>
                  <a:spcPts val="1600"/>
                </a:lnSpc>
              </a:pPr>
              <a:r>
                <a:rPr lang="en-US" sz="1400" b="1" dirty="0">
                  <a:solidFill>
                    <a:srgbClr val="FFFFFF"/>
                  </a:solidFill>
                  <a:latin typeface="Barlow" panose="00000500000000000000" pitchFamily="50" charset="0"/>
                  <a:ea typeface="Barlow"/>
                  <a:cs typeface="Barlow"/>
                </a:rPr>
                <a:t>Q</a:t>
              </a:r>
              <a:r>
                <a:rPr lang="en-US" sz="1400" dirty="0">
                  <a:solidFill>
                    <a:srgbClr val="FFFFFF"/>
                  </a:solidFill>
                  <a:latin typeface="Barlow" panose="00000500000000000000" pitchFamily="50" charset="0"/>
                  <a:ea typeface="Barlow"/>
                  <a:cs typeface="Barlow"/>
                </a:rPr>
                <a:t> = </a:t>
              </a:r>
              <a:r>
                <a:rPr lang="en-US" sz="1400" u="sng" dirty="0">
                  <a:solidFill>
                    <a:srgbClr val="FFFFFF"/>
                  </a:solidFill>
                  <a:latin typeface="Barlow" panose="00000500000000000000" pitchFamily="50" charset="0"/>
                  <a:ea typeface="Barlow"/>
                  <a:cs typeface="Barlow"/>
                </a:rPr>
                <a:t>106</a:t>
              </a:r>
              <a:r>
                <a:rPr lang="en-US" sz="1400" dirty="0">
                  <a:solidFill>
                    <a:srgbClr val="FFFFFF"/>
                  </a:solidFill>
                  <a:latin typeface="Barlow" panose="00000500000000000000" pitchFamily="50" charset="0"/>
                  <a:ea typeface="Barlow"/>
                  <a:cs typeface="Barlow"/>
                </a:rPr>
                <a:t> </a:t>
              </a:r>
              <a:r>
                <a:rPr lang="en-US" sz="1400" dirty="0" err="1">
                  <a:solidFill>
                    <a:srgbClr val="FFFFFF"/>
                  </a:solidFill>
                  <a:latin typeface="Barlow" panose="00000500000000000000" pitchFamily="50" charset="0"/>
                  <a:ea typeface="Barlow"/>
                  <a:cs typeface="Barlow"/>
                </a:rPr>
                <a:t>pC</a:t>
              </a:r>
              <a:r>
                <a:rPr lang="en-US" sz="1400" dirty="0">
                  <a:solidFill>
                    <a:srgbClr val="FFFFFF"/>
                  </a:solidFill>
                  <a:latin typeface="Barlow" panose="00000500000000000000" pitchFamily="50" charset="0"/>
                  <a:ea typeface="Barlow"/>
                  <a:cs typeface="Barlow"/>
                </a:rPr>
                <a:t> / 6.78 </a:t>
              </a:r>
              <a:r>
                <a:rPr lang="en-US" sz="1400" dirty="0" err="1">
                  <a:solidFill>
                    <a:srgbClr val="FFFFFF"/>
                  </a:solidFill>
                  <a:latin typeface="Barlow" panose="00000500000000000000" pitchFamily="50" charset="0"/>
                  <a:ea typeface="Barlow"/>
                  <a:cs typeface="Barlow"/>
                </a:rPr>
                <a:t>kMP</a:t>
              </a:r>
              <a:endParaRPr lang="en-US" sz="1400" dirty="0">
                <a:solidFill>
                  <a:srgbClr val="FFFFFF"/>
                </a:solidFill>
                <a:latin typeface="Barlow" panose="00000500000000000000" pitchFamily="50" charset="0"/>
                <a:ea typeface="Barlow"/>
                <a:cs typeface="Barlow"/>
              </a:endParaRPr>
            </a:p>
            <a:p>
              <a:endParaRPr lang="en-US" dirty="0">
                <a:solidFill>
                  <a:srgbClr val="FFFFFF"/>
                </a:solidFill>
                <a:latin typeface="Barlow" panose="00000500000000000000" pitchFamily="50" charset="0"/>
                <a:ea typeface="Barlow"/>
                <a:cs typeface="Times New Roman" panose="02020603050405020304" pitchFamily="18" charset="0"/>
              </a:endParaRPr>
            </a:p>
            <a:p>
              <a:pPr lvl="0">
                <a:lnSpc>
                  <a:spcPct val="0"/>
                </a:lnSpc>
                <a:spcAft>
                  <a:spcPts val="1600"/>
                </a:spcAft>
              </a:pPr>
              <a:r>
                <a:rPr lang="it-IT" dirty="0">
                  <a:solidFill>
                    <a:srgbClr val="FFFFFF"/>
                  </a:solidFill>
                  <a:latin typeface="Barlow" panose="00000500000000000000" pitchFamily="50" charset="0"/>
                  <a:ea typeface="Barlow"/>
                  <a:cs typeface="Times New Roman" panose="02020603050405020304" pitchFamily="18" charset="0"/>
                  <a:sym typeface="Barlow"/>
                </a:rPr>
                <a:t> </a:t>
              </a:r>
              <a:endParaRPr lang="en" dirty="0">
                <a:solidFill>
                  <a:srgbClr val="FFFFFF"/>
                </a:solidFill>
                <a:latin typeface="Barlow" panose="00000500000000000000" pitchFamily="50" charset="0"/>
                <a:ea typeface="Barlow"/>
                <a:cs typeface="Times New Roman" panose="02020603050405020304" pitchFamily="18" charset="0"/>
                <a:sym typeface="Barlow"/>
              </a:endParaRPr>
            </a:p>
          </p:txBody>
        </p:sp>
      </p:grpSp>
      <p:grpSp>
        <p:nvGrpSpPr>
          <p:cNvPr id="44" name="Gruppo 43">
            <a:extLst>
              <a:ext uri="{FF2B5EF4-FFF2-40B4-BE49-F238E27FC236}">
                <a16:creationId xmlns:a16="http://schemas.microsoft.com/office/drawing/2014/main" id="{F8B2254B-1F30-4F13-AF8C-7EF960E8796F}"/>
              </a:ext>
            </a:extLst>
          </p:cNvPr>
          <p:cNvGrpSpPr/>
          <p:nvPr/>
        </p:nvGrpSpPr>
        <p:grpSpPr>
          <a:xfrm>
            <a:off x="4194102" y="1331749"/>
            <a:ext cx="6200615" cy="4162885"/>
            <a:chOff x="3997572" y="2247905"/>
            <a:chExt cx="6200615" cy="4162885"/>
          </a:xfrm>
        </p:grpSpPr>
        <p:sp>
          <p:nvSpPr>
            <p:cNvPr id="11" name="Rettangolo 10">
              <a:extLst>
                <a:ext uri="{FF2B5EF4-FFF2-40B4-BE49-F238E27FC236}">
                  <a16:creationId xmlns:a16="http://schemas.microsoft.com/office/drawing/2014/main" id="{52E1F595-18AE-4756-8853-69A6AA62F503}"/>
                </a:ext>
              </a:extLst>
            </p:cNvPr>
            <p:cNvSpPr/>
            <p:nvPr/>
          </p:nvSpPr>
          <p:spPr>
            <a:xfrm>
              <a:off x="4052364" y="2278438"/>
              <a:ext cx="6145823" cy="41106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32F895B5-1609-4519-8798-183B86B039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2405" y="2443743"/>
              <a:ext cx="5808726" cy="3849434"/>
            </a:xfrm>
            <a:prstGeom prst="rect">
              <a:avLst/>
            </a:prstGeom>
          </p:spPr>
        </p:pic>
        <p:sp>
          <p:nvSpPr>
            <p:cNvPr id="41" name="CasellaDiTesto 40">
              <a:extLst>
                <a:ext uri="{FF2B5EF4-FFF2-40B4-BE49-F238E27FC236}">
                  <a16:creationId xmlns:a16="http://schemas.microsoft.com/office/drawing/2014/main" id="{7DC364DC-4980-4A80-9343-255EC0A11538}"/>
                </a:ext>
              </a:extLst>
            </p:cNvPr>
            <p:cNvSpPr txBox="1"/>
            <p:nvPr/>
          </p:nvSpPr>
          <p:spPr>
            <a:xfrm>
              <a:off x="7065222" y="6072236"/>
              <a:ext cx="814865" cy="338554"/>
            </a:xfrm>
            <a:prstGeom prst="rect">
              <a:avLst/>
            </a:prstGeom>
            <a:noFill/>
          </p:spPr>
          <p:txBody>
            <a:bodyPr wrap="square" rtlCol="0">
              <a:spAutoFit/>
            </a:bodyPr>
            <a:lstStyle/>
            <a:p>
              <a:r>
                <a:rPr lang="it-IT" sz="1600" dirty="0" err="1"/>
                <a:t>Dz</a:t>
              </a:r>
              <a:r>
                <a:rPr lang="it-IT" sz="1600" dirty="0"/>
                <a:t> [m]</a:t>
              </a:r>
            </a:p>
          </p:txBody>
        </p:sp>
        <p:sp>
          <p:nvSpPr>
            <p:cNvPr id="42" name="CasellaDiTesto 41">
              <a:extLst>
                <a:ext uri="{FF2B5EF4-FFF2-40B4-BE49-F238E27FC236}">
                  <a16:creationId xmlns:a16="http://schemas.microsoft.com/office/drawing/2014/main" id="{E7B60FA6-7F22-4C9E-ADFE-621ED7B74EE1}"/>
                </a:ext>
              </a:extLst>
            </p:cNvPr>
            <p:cNvSpPr txBox="1"/>
            <p:nvPr/>
          </p:nvSpPr>
          <p:spPr>
            <a:xfrm rot="16200000">
              <a:off x="3759416" y="4012861"/>
              <a:ext cx="814865" cy="338554"/>
            </a:xfrm>
            <a:prstGeom prst="rect">
              <a:avLst/>
            </a:prstGeom>
            <a:noFill/>
          </p:spPr>
          <p:txBody>
            <a:bodyPr wrap="square" rtlCol="0">
              <a:spAutoFit/>
            </a:bodyPr>
            <a:lstStyle/>
            <a:p>
              <a:r>
                <a:rPr lang="it-IT" sz="1600" dirty="0"/>
                <a:t>I [</a:t>
              </a:r>
              <a:r>
                <a:rPr lang="it-IT" sz="1600" dirty="0" err="1"/>
                <a:t>kA</a:t>
              </a:r>
              <a:r>
                <a:rPr lang="it-IT" sz="1600" dirty="0"/>
                <a:t>]</a:t>
              </a:r>
            </a:p>
          </p:txBody>
        </p:sp>
        <p:sp>
          <p:nvSpPr>
            <p:cNvPr id="8" name="CasellaDiTesto 7">
              <a:extLst>
                <a:ext uri="{FF2B5EF4-FFF2-40B4-BE49-F238E27FC236}">
                  <a16:creationId xmlns:a16="http://schemas.microsoft.com/office/drawing/2014/main" id="{C2BA5413-A2DC-48A9-AC57-02BE0A93D63D}"/>
                </a:ext>
              </a:extLst>
            </p:cNvPr>
            <p:cNvSpPr txBox="1"/>
            <p:nvPr/>
          </p:nvSpPr>
          <p:spPr>
            <a:xfrm>
              <a:off x="5255280" y="2247905"/>
              <a:ext cx="3833446" cy="369332"/>
            </a:xfrm>
            <a:prstGeom prst="rect">
              <a:avLst/>
            </a:prstGeom>
            <a:noFill/>
          </p:spPr>
          <p:txBody>
            <a:bodyPr wrap="square" rtlCol="0">
              <a:spAutoFit/>
            </a:bodyPr>
            <a:lstStyle/>
            <a:p>
              <a:r>
                <a:rPr lang="it-IT" dirty="0"/>
                <a:t>Slice </a:t>
              </a:r>
              <a:r>
                <a:rPr lang="it-IT" dirty="0" err="1"/>
                <a:t>Current</a:t>
              </a:r>
              <a:r>
                <a:rPr lang="it-IT" dirty="0"/>
                <a:t> (500 µm </a:t>
              </a:r>
              <a:r>
                <a:rPr lang="it-IT" dirty="0" err="1"/>
                <a:t>bins</a:t>
              </a:r>
              <a:r>
                <a:rPr lang="it-IT" dirty="0"/>
                <a:t>, 54 slices)</a:t>
              </a:r>
            </a:p>
          </p:txBody>
        </p:sp>
      </p:grpSp>
      <p:grpSp>
        <p:nvGrpSpPr>
          <p:cNvPr id="40" name="Shape 573">
            <a:extLst>
              <a:ext uri="{FF2B5EF4-FFF2-40B4-BE49-F238E27FC236}">
                <a16:creationId xmlns:a16="http://schemas.microsoft.com/office/drawing/2014/main" id="{9A2A718A-401F-4778-B965-0FCD2C9811A9}"/>
              </a:ext>
            </a:extLst>
          </p:cNvPr>
          <p:cNvGrpSpPr/>
          <p:nvPr/>
        </p:nvGrpSpPr>
        <p:grpSpPr>
          <a:xfrm>
            <a:off x="547109" y="378953"/>
            <a:ext cx="407167" cy="295517"/>
            <a:chOff x="4604550" y="3714775"/>
            <a:chExt cx="439625" cy="319075"/>
          </a:xfrm>
        </p:grpSpPr>
        <p:sp>
          <p:nvSpPr>
            <p:cNvPr id="43" name="Shape 574">
              <a:extLst>
                <a:ext uri="{FF2B5EF4-FFF2-40B4-BE49-F238E27FC236}">
                  <a16:creationId xmlns:a16="http://schemas.microsoft.com/office/drawing/2014/main" id="{BEB30BED-899C-4892-AE5D-0DFABCB5AC81}"/>
                </a:ext>
              </a:extLst>
            </p:cNvPr>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45" name="Shape 575">
              <a:extLst>
                <a:ext uri="{FF2B5EF4-FFF2-40B4-BE49-F238E27FC236}">
                  <a16:creationId xmlns:a16="http://schemas.microsoft.com/office/drawing/2014/main" id="{8035A5A4-7C4F-48E5-B367-0A1167D2320F}"/>
                </a:ext>
              </a:extLst>
            </p:cNvPr>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grpSp>
    </p:spTree>
    <p:extLst>
      <p:ext uri="{BB962C8B-B14F-4D97-AF65-F5344CB8AC3E}">
        <p14:creationId xmlns:p14="http://schemas.microsoft.com/office/powerpoint/2010/main" val="152090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asellaDiTesto 241"/>
          <p:cNvSpPr txBox="1"/>
          <p:nvPr/>
        </p:nvSpPr>
        <p:spPr>
          <a:xfrm>
            <a:off x="5392276" y="5722505"/>
            <a:ext cx="1673414" cy="707886"/>
          </a:xfrm>
          <a:prstGeom prst="rect">
            <a:avLst/>
          </a:prstGeom>
          <a:noFill/>
        </p:spPr>
        <p:txBody>
          <a:bodyPr wrap="square" rtlCol="0">
            <a:spAutoFit/>
          </a:bodyPr>
          <a:lstStyle/>
          <a:p>
            <a:pPr algn="ctr"/>
            <a:r>
              <a:rPr lang="en-US" sz="2000" b="1" dirty="0">
                <a:solidFill>
                  <a:schemeClr val="accent6">
                    <a:lumMod val="75000"/>
                  </a:schemeClr>
                </a:solidFill>
              </a:rPr>
              <a:t>Magnetic compression</a:t>
            </a:r>
          </a:p>
        </p:txBody>
      </p:sp>
      <p:sp>
        <p:nvSpPr>
          <p:cNvPr id="255" name="CasellaDiTesto 254"/>
          <p:cNvSpPr txBox="1"/>
          <p:nvPr/>
        </p:nvSpPr>
        <p:spPr>
          <a:xfrm>
            <a:off x="7640076" y="5849422"/>
            <a:ext cx="1673414" cy="400110"/>
          </a:xfrm>
          <a:prstGeom prst="rect">
            <a:avLst/>
          </a:prstGeom>
          <a:noFill/>
        </p:spPr>
        <p:txBody>
          <a:bodyPr wrap="square" rtlCol="0">
            <a:spAutoFit/>
          </a:bodyPr>
          <a:lstStyle/>
          <a:p>
            <a:pPr algn="ctr"/>
            <a:r>
              <a:rPr lang="en-US" sz="2000" b="1" dirty="0">
                <a:solidFill>
                  <a:srgbClr val="0070C0"/>
                </a:solidFill>
              </a:rPr>
              <a:t>Undulators</a:t>
            </a:r>
          </a:p>
        </p:txBody>
      </p:sp>
      <p:sp>
        <p:nvSpPr>
          <p:cNvPr id="266" name="CasellaDiTesto 265"/>
          <p:cNvSpPr txBox="1"/>
          <p:nvPr/>
        </p:nvSpPr>
        <p:spPr>
          <a:xfrm>
            <a:off x="3281461" y="5689077"/>
            <a:ext cx="1673414" cy="707886"/>
          </a:xfrm>
          <a:prstGeom prst="rect">
            <a:avLst/>
          </a:prstGeom>
          <a:noFill/>
        </p:spPr>
        <p:txBody>
          <a:bodyPr wrap="square" rtlCol="0">
            <a:spAutoFit/>
          </a:bodyPr>
          <a:lstStyle/>
          <a:p>
            <a:pPr algn="ctr"/>
            <a:r>
              <a:rPr lang="en-US" sz="2000" b="1" dirty="0">
                <a:solidFill>
                  <a:schemeClr val="accent2"/>
                </a:solidFill>
              </a:rPr>
              <a:t>Acc. SC modules</a:t>
            </a:r>
          </a:p>
        </p:txBody>
      </p:sp>
      <p:grpSp>
        <p:nvGrpSpPr>
          <p:cNvPr id="4" name="Gruppo 3"/>
          <p:cNvGrpSpPr/>
          <p:nvPr/>
        </p:nvGrpSpPr>
        <p:grpSpPr>
          <a:xfrm>
            <a:off x="701766" y="3545920"/>
            <a:ext cx="5677814" cy="1644859"/>
            <a:chOff x="690880" y="4275265"/>
            <a:chExt cx="5677814" cy="1644859"/>
          </a:xfrm>
        </p:grpSpPr>
        <p:sp>
          <p:nvSpPr>
            <p:cNvPr id="226" name="Arco 225"/>
            <p:cNvSpPr/>
            <p:nvPr/>
          </p:nvSpPr>
          <p:spPr>
            <a:xfrm rot="14979354">
              <a:off x="5156112" y="4909666"/>
              <a:ext cx="374259" cy="328716"/>
            </a:xfrm>
            <a:prstGeom prst="arc">
              <a:avLst>
                <a:gd name="adj1" fmla="val 798996"/>
                <a:gd name="adj2" fmla="val 439851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5" name="Arco 224"/>
            <p:cNvSpPr/>
            <p:nvPr/>
          </p:nvSpPr>
          <p:spPr>
            <a:xfrm>
              <a:off x="5109144" y="4527443"/>
              <a:ext cx="374259" cy="328716"/>
            </a:xfrm>
            <a:prstGeom prst="arc">
              <a:avLst>
                <a:gd name="adj1" fmla="val 798996"/>
                <a:gd name="adj2" fmla="val 439851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4" name="Arco 223"/>
            <p:cNvSpPr/>
            <p:nvPr/>
          </p:nvSpPr>
          <p:spPr>
            <a:xfrm>
              <a:off x="5455385" y="4487973"/>
              <a:ext cx="774641" cy="743982"/>
            </a:xfrm>
            <a:prstGeom prst="arc">
              <a:avLst>
                <a:gd name="adj1" fmla="val 12179720"/>
                <a:gd name="adj2" fmla="val 931881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1" name="Connettore diritto 220"/>
            <p:cNvCxnSpPr>
              <a:stCxn id="143" idx="1"/>
            </p:cNvCxnSpPr>
            <p:nvPr/>
          </p:nvCxnSpPr>
          <p:spPr>
            <a:xfrm flipH="1" flipV="1">
              <a:off x="736636" y="4855415"/>
              <a:ext cx="2051175" cy="15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Connettore diritto 182"/>
            <p:cNvCxnSpPr>
              <a:stCxn id="144" idx="1"/>
              <a:endCxn id="146" idx="3"/>
            </p:cNvCxnSpPr>
            <p:nvPr/>
          </p:nvCxnSpPr>
          <p:spPr>
            <a:xfrm flipH="1">
              <a:off x="1951650" y="4388517"/>
              <a:ext cx="3959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Connettore diritto 179"/>
            <p:cNvCxnSpPr>
              <a:endCxn id="178" idx="3"/>
            </p:cNvCxnSpPr>
            <p:nvPr/>
          </p:nvCxnSpPr>
          <p:spPr>
            <a:xfrm>
              <a:off x="2660810" y="4870657"/>
              <a:ext cx="2692226" cy="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6" name="Gruppo 125"/>
            <p:cNvGrpSpPr/>
            <p:nvPr/>
          </p:nvGrpSpPr>
          <p:grpSpPr>
            <a:xfrm>
              <a:off x="2929161" y="4776281"/>
              <a:ext cx="584790" cy="188752"/>
              <a:chOff x="3119780" y="1520504"/>
              <a:chExt cx="584790" cy="188752"/>
            </a:xfrm>
          </p:grpSpPr>
          <p:sp>
            <p:nvSpPr>
              <p:cNvPr id="128" name="Rettangolo 127"/>
              <p:cNvSpPr/>
              <p:nvPr/>
            </p:nvSpPr>
            <p:spPr>
              <a:xfrm>
                <a:off x="31197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9" name="Rettangolo 128"/>
              <p:cNvSpPr/>
              <p:nvPr/>
            </p:nvSpPr>
            <p:spPr>
              <a:xfrm>
                <a:off x="3325792"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0" name="Rettangolo 129"/>
              <p:cNvSpPr/>
              <p:nvPr/>
            </p:nvSpPr>
            <p:spPr>
              <a:xfrm>
                <a:off x="3532596"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131" name="Gruppo 130"/>
            <p:cNvGrpSpPr/>
            <p:nvPr/>
          </p:nvGrpSpPr>
          <p:grpSpPr>
            <a:xfrm>
              <a:off x="3550154" y="4776281"/>
              <a:ext cx="793590" cy="188752"/>
              <a:chOff x="2910980" y="1520504"/>
              <a:chExt cx="793590" cy="188752"/>
            </a:xfrm>
          </p:grpSpPr>
          <p:sp>
            <p:nvSpPr>
              <p:cNvPr id="132" name="Rettangolo 131"/>
              <p:cNvSpPr/>
              <p:nvPr/>
            </p:nvSpPr>
            <p:spPr>
              <a:xfrm>
                <a:off x="29109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3" name="Rettangolo 132"/>
              <p:cNvSpPr/>
              <p:nvPr/>
            </p:nvSpPr>
            <p:spPr>
              <a:xfrm>
                <a:off x="31197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4" name="Rettangolo 133"/>
              <p:cNvSpPr/>
              <p:nvPr/>
            </p:nvSpPr>
            <p:spPr>
              <a:xfrm>
                <a:off x="3325792"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5" name="Rettangolo 134"/>
              <p:cNvSpPr/>
              <p:nvPr/>
            </p:nvSpPr>
            <p:spPr>
              <a:xfrm>
                <a:off x="3532596"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137" name="Rettangolo 136"/>
            <p:cNvSpPr/>
            <p:nvPr/>
          </p:nvSpPr>
          <p:spPr>
            <a:xfrm>
              <a:off x="4389736" y="4776281"/>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8" name="Rettangolo 137"/>
            <p:cNvSpPr/>
            <p:nvPr/>
          </p:nvSpPr>
          <p:spPr>
            <a:xfrm>
              <a:off x="4598536" y="4776281"/>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9" name="Rettangolo 138"/>
            <p:cNvSpPr/>
            <p:nvPr/>
          </p:nvSpPr>
          <p:spPr>
            <a:xfrm>
              <a:off x="4804548" y="4776281"/>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0" name="Rettangolo 139"/>
            <p:cNvSpPr/>
            <p:nvPr/>
          </p:nvSpPr>
          <p:spPr>
            <a:xfrm>
              <a:off x="5046921" y="4799751"/>
              <a:ext cx="117460" cy="141813"/>
            </a:xfrm>
            <a:prstGeom prst="rect">
              <a:avLst/>
            </a:prstGeom>
            <a:solidFill>
              <a:schemeClr val="accent2">
                <a:lumMod val="75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1" name="Rettangolo 140"/>
            <p:cNvSpPr/>
            <p:nvPr/>
          </p:nvSpPr>
          <p:spPr>
            <a:xfrm>
              <a:off x="2102122" y="4776281"/>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2" name="Rettangolo 141"/>
            <p:cNvSpPr/>
            <p:nvPr/>
          </p:nvSpPr>
          <p:spPr>
            <a:xfrm>
              <a:off x="2308134" y="4776281"/>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3" name="Rettangolo 142"/>
            <p:cNvSpPr/>
            <p:nvPr/>
          </p:nvSpPr>
          <p:spPr>
            <a:xfrm>
              <a:off x="2787811" y="4820323"/>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4" name="Rettangolo 143"/>
            <p:cNvSpPr/>
            <p:nvPr/>
          </p:nvSpPr>
          <p:spPr>
            <a:xfrm>
              <a:off x="2347636" y="4338183"/>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5" name="Rettangolo 144"/>
            <p:cNvSpPr/>
            <p:nvPr/>
          </p:nvSpPr>
          <p:spPr>
            <a:xfrm>
              <a:off x="2074458" y="4294141"/>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6" name="Rettangolo arrotondato 145"/>
            <p:cNvSpPr/>
            <p:nvPr/>
          </p:nvSpPr>
          <p:spPr>
            <a:xfrm>
              <a:off x="1377005" y="4275265"/>
              <a:ext cx="574645" cy="22650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a:solidFill>
                    <a:schemeClr val="bg1"/>
                  </a:solidFill>
                </a:rPr>
                <a:t>Gun</a:t>
              </a:r>
              <a:endParaRPr lang="en-US" dirty="0">
                <a:solidFill>
                  <a:schemeClr val="bg1"/>
                </a:solidFill>
              </a:endParaRPr>
            </a:p>
          </p:txBody>
        </p:sp>
        <p:grpSp>
          <p:nvGrpSpPr>
            <p:cNvPr id="176" name="Gruppo 175"/>
            <p:cNvGrpSpPr/>
            <p:nvPr/>
          </p:nvGrpSpPr>
          <p:grpSpPr>
            <a:xfrm>
              <a:off x="5297343" y="4428791"/>
              <a:ext cx="1071351" cy="1025545"/>
              <a:chOff x="5606886" y="4816640"/>
              <a:chExt cx="495280" cy="474104"/>
            </a:xfrm>
          </p:grpSpPr>
          <p:sp>
            <p:nvSpPr>
              <p:cNvPr id="152" name="Torta 151"/>
              <p:cNvSpPr/>
              <p:nvPr/>
            </p:nvSpPr>
            <p:spPr>
              <a:xfrm>
                <a:off x="5608649" y="4896764"/>
                <a:ext cx="170805" cy="165282"/>
              </a:xfrm>
              <a:prstGeom prst="pie">
                <a:avLst>
                  <a:gd name="adj1" fmla="val 15192672"/>
                  <a:gd name="adj2" fmla="val 17117134"/>
                </a:avLst>
              </a:prstGeom>
              <a:ln w="12700"/>
              <a:scene3d>
                <a:camera prst="orthographicFront">
                  <a:rot lat="0" lon="0" rev="126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154" name="Torta 153"/>
              <p:cNvSpPr/>
              <p:nvPr/>
            </p:nvSpPr>
            <p:spPr>
              <a:xfrm>
                <a:off x="5688336" y="4839117"/>
                <a:ext cx="170805" cy="165282"/>
              </a:xfrm>
              <a:prstGeom prst="pie">
                <a:avLst>
                  <a:gd name="adj1" fmla="val 15192672"/>
                  <a:gd name="adj2" fmla="val 17117134"/>
                </a:avLst>
              </a:prstGeom>
              <a:ln w="12700"/>
              <a:scene3d>
                <a:camera prst="orthographicFront">
                  <a:rot lat="0" lon="0" rev="18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155" name="Torta 154"/>
              <p:cNvSpPr/>
              <p:nvPr/>
            </p:nvSpPr>
            <p:spPr>
              <a:xfrm>
                <a:off x="5773881" y="4816640"/>
                <a:ext cx="170805" cy="165282"/>
              </a:xfrm>
              <a:prstGeom prst="pie">
                <a:avLst>
                  <a:gd name="adj1" fmla="val 15192672"/>
                  <a:gd name="adj2" fmla="val 17117134"/>
                </a:avLst>
              </a:prstGeom>
              <a:ln w="12700"/>
              <a:scene3d>
                <a:camera prst="orthographicFront">
                  <a:rot lat="0" lon="0" rev="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156" name="Torta 155"/>
              <p:cNvSpPr/>
              <p:nvPr/>
            </p:nvSpPr>
            <p:spPr>
              <a:xfrm>
                <a:off x="5857379" y="4839117"/>
                <a:ext cx="170805" cy="165282"/>
              </a:xfrm>
              <a:prstGeom prst="pie">
                <a:avLst>
                  <a:gd name="adj1" fmla="val 15192672"/>
                  <a:gd name="adj2" fmla="val 17117118"/>
                </a:avLst>
              </a:prstGeom>
              <a:ln w="12700"/>
              <a:scene3d>
                <a:camera prst="orthographicFront">
                  <a:rot lat="0" lon="0" rev="198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157" name="Torta 156"/>
              <p:cNvSpPr/>
              <p:nvPr/>
            </p:nvSpPr>
            <p:spPr>
              <a:xfrm>
                <a:off x="5912221" y="4894004"/>
                <a:ext cx="170805" cy="165282"/>
              </a:xfrm>
              <a:prstGeom prst="pie">
                <a:avLst>
                  <a:gd name="adj1" fmla="val 15192672"/>
                  <a:gd name="adj2" fmla="val 17117134"/>
                </a:avLst>
              </a:prstGeom>
              <a:ln w="12700"/>
              <a:scene3d>
                <a:camera prst="orthographicFront">
                  <a:rot lat="0" lon="0" rev="180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158" name="Torta 157"/>
              <p:cNvSpPr/>
              <p:nvPr/>
            </p:nvSpPr>
            <p:spPr>
              <a:xfrm>
                <a:off x="5931361" y="4969610"/>
                <a:ext cx="170805" cy="165282"/>
              </a:xfrm>
              <a:prstGeom prst="pie">
                <a:avLst>
                  <a:gd name="adj1" fmla="val 15192672"/>
                  <a:gd name="adj2" fmla="val 17117134"/>
                </a:avLst>
              </a:prstGeom>
              <a:ln w="12700"/>
              <a:scene3d>
                <a:camera prst="orthographicFront">
                  <a:rot lat="0" lon="0" rev="162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160" name="Torta 159"/>
              <p:cNvSpPr/>
              <p:nvPr/>
            </p:nvSpPr>
            <p:spPr>
              <a:xfrm>
                <a:off x="5912221" y="5043023"/>
                <a:ext cx="170805" cy="165282"/>
              </a:xfrm>
              <a:prstGeom prst="pie">
                <a:avLst>
                  <a:gd name="adj1" fmla="val 15192672"/>
                  <a:gd name="adj2" fmla="val 17117134"/>
                </a:avLst>
              </a:prstGeom>
              <a:ln w="12700"/>
              <a:scene3d>
                <a:camera prst="orthographicFront">
                  <a:rot lat="0" lon="0" rev="144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161" name="Torta 160"/>
              <p:cNvSpPr/>
              <p:nvPr/>
            </p:nvSpPr>
            <p:spPr>
              <a:xfrm>
                <a:off x="5857378" y="5106251"/>
                <a:ext cx="170805" cy="165282"/>
              </a:xfrm>
              <a:prstGeom prst="pie">
                <a:avLst>
                  <a:gd name="adj1" fmla="val 15192672"/>
                  <a:gd name="adj2" fmla="val 17117134"/>
                </a:avLst>
              </a:prstGeom>
              <a:ln w="12700"/>
              <a:scene3d>
                <a:camera prst="orthographicFront">
                  <a:rot lat="0" lon="0" rev="126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162" name="Torta 161"/>
              <p:cNvSpPr/>
              <p:nvPr/>
            </p:nvSpPr>
            <p:spPr>
              <a:xfrm>
                <a:off x="5774819" y="5125462"/>
                <a:ext cx="170805" cy="165282"/>
              </a:xfrm>
              <a:prstGeom prst="pie">
                <a:avLst>
                  <a:gd name="adj1" fmla="val 15192672"/>
                  <a:gd name="adj2" fmla="val 17117134"/>
                </a:avLst>
              </a:prstGeom>
              <a:ln w="12700"/>
              <a:scene3d>
                <a:camera prst="orthographicFront">
                  <a:rot lat="0" lon="0" rev="108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163" name="Torta 162"/>
              <p:cNvSpPr/>
              <p:nvPr/>
            </p:nvSpPr>
            <p:spPr>
              <a:xfrm>
                <a:off x="5686573" y="5106251"/>
                <a:ext cx="170805" cy="165282"/>
              </a:xfrm>
              <a:prstGeom prst="pie">
                <a:avLst>
                  <a:gd name="adj1" fmla="val 15192672"/>
                  <a:gd name="adj2" fmla="val 17117134"/>
                </a:avLst>
              </a:prstGeom>
              <a:ln w="12700"/>
              <a:scene3d>
                <a:camera prst="orthographicFront">
                  <a:rot lat="0" lon="0" rev="90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165" name="Torta 164"/>
              <p:cNvSpPr/>
              <p:nvPr/>
            </p:nvSpPr>
            <p:spPr>
              <a:xfrm>
                <a:off x="5606886" y="5053556"/>
                <a:ext cx="170805" cy="165282"/>
              </a:xfrm>
              <a:prstGeom prst="pie">
                <a:avLst>
                  <a:gd name="adj1" fmla="val 15192672"/>
                  <a:gd name="adj2" fmla="val 17117118"/>
                </a:avLst>
              </a:prstGeom>
              <a:ln w="12700"/>
              <a:scene3d>
                <a:camera prst="orthographicFront">
                  <a:rot lat="0" lon="0" rev="198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grpSp>
        <p:sp>
          <p:nvSpPr>
            <p:cNvPr id="178" name="Rombo 177"/>
            <p:cNvSpPr/>
            <p:nvPr/>
          </p:nvSpPr>
          <p:spPr>
            <a:xfrm>
              <a:off x="5279018" y="4757398"/>
              <a:ext cx="74018" cy="228201"/>
            </a:xfrm>
            <a:prstGeom prst="diamon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82" name="Connettore diritto 181"/>
            <p:cNvCxnSpPr>
              <a:stCxn id="144" idx="3"/>
              <a:endCxn id="143" idx="1"/>
            </p:cNvCxnSpPr>
            <p:nvPr/>
          </p:nvCxnSpPr>
          <p:spPr>
            <a:xfrm>
              <a:off x="2393355" y="4388517"/>
              <a:ext cx="394456" cy="4821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6" name="Gruppo 185"/>
            <p:cNvGrpSpPr/>
            <p:nvPr/>
          </p:nvGrpSpPr>
          <p:grpSpPr>
            <a:xfrm>
              <a:off x="825766" y="4775179"/>
              <a:ext cx="523510" cy="169998"/>
              <a:chOff x="7683892" y="2252793"/>
              <a:chExt cx="621225" cy="180500"/>
            </a:xfrm>
          </p:grpSpPr>
          <p:sp>
            <p:nvSpPr>
              <p:cNvPr id="187" name="Rettangolo 186"/>
              <p:cNvSpPr/>
              <p:nvPr/>
            </p:nvSpPr>
            <p:spPr>
              <a:xfrm>
                <a:off x="7683892" y="2252796"/>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ttangolo 187"/>
              <p:cNvSpPr/>
              <p:nvPr/>
            </p:nvSpPr>
            <p:spPr>
              <a:xfrm>
                <a:off x="7683892" y="2359222"/>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ttangolo 188"/>
              <p:cNvSpPr/>
              <p:nvPr/>
            </p:nvSpPr>
            <p:spPr>
              <a:xfrm>
                <a:off x="7765452" y="2252796"/>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ttangolo 189"/>
              <p:cNvSpPr/>
              <p:nvPr/>
            </p:nvSpPr>
            <p:spPr>
              <a:xfrm>
                <a:off x="7765451" y="2359221"/>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ttangolo 190"/>
              <p:cNvSpPr/>
              <p:nvPr/>
            </p:nvSpPr>
            <p:spPr>
              <a:xfrm>
                <a:off x="7850583" y="2252795"/>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ttangolo 191"/>
              <p:cNvSpPr/>
              <p:nvPr/>
            </p:nvSpPr>
            <p:spPr>
              <a:xfrm>
                <a:off x="7850583" y="2359221"/>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ttangolo 192"/>
              <p:cNvSpPr/>
              <p:nvPr/>
            </p:nvSpPr>
            <p:spPr>
              <a:xfrm>
                <a:off x="7932143" y="2252795"/>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ttangolo 193"/>
              <p:cNvSpPr/>
              <p:nvPr/>
            </p:nvSpPr>
            <p:spPr>
              <a:xfrm>
                <a:off x="7932142" y="2359220"/>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ttangolo 194"/>
              <p:cNvSpPr/>
              <p:nvPr/>
            </p:nvSpPr>
            <p:spPr>
              <a:xfrm>
                <a:off x="8013701" y="2252794"/>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ttangolo 195"/>
              <p:cNvSpPr/>
              <p:nvPr/>
            </p:nvSpPr>
            <p:spPr>
              <a:xfrm>
                <a:off x="8013701" y="2359220"/>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ttangolo 196"/>
              <p:cNvSpPr/>
              <p:nvPr/>
            </p:nvSpPr>
            <p:spPr>
              <a:xfrm>
                <a:off x="8095261" y="2252794"/>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ttangolo 197"/>
              <p:cNvSpPr/>
              <p:nvPr/>
            </p:nvSpPr>
            <p:spPr>
              <a:xfrm>
                <a:off x="8095260" y="2359219"/>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ttangolo 198"/>
              <p:cNvSpPr/>
              <p:nvPr/>
            </p:nvSpPr>
            <p:spPr>
              <a:xfrm>
                <a:off x="8177838" y="2252793"/>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ttangolo 199"/>
              <p:cNvSpPr/>
              <p:nvPr/>
            </p:nvSpPr>
            <p:spPr>
              <a:xfrm>
                <a:off x="8177838" y="2359219"/>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ttangolo 200"/>
              <p:cNvSpPr/>
              <p:nvPr/>
            </p:nvSpPr>
            <p:spPr>
              <a:xfrm>
                <a:off x="8259398" y="2252793"/>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ttangolo 201"/>
              <p:cNvSpPr/>
              <p:nvPr/>
            </p:nvSpPr>
            <p:spPr>
              <a:xfrm>
                <a:off x="8259397" y="2359218"/>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uppo 202"/>
            <p:cNvGrpSpPr/>
            <p:nvPr/>
          </p:nvGrpSpPr>
          <p:grpSpPr>
            <a:xfrm>
              <a:off x="1443186" y="4775565"/>
              <a:ext cx="523510" cy="173582"/>
              <a:chOff x="7683892" y="2248988"/>
              <a:chExt cx="621225" cy="184305"/>
            </a:xfrm>
          </p:grpSpPr>
          <p:sp>
            <p:nvSpPr>
              <p:cNvPr id="204" name="Rettangolo 203"/>
              <p:cNvSpPr/>
              <p:nvPr/>
            </p:nvSpPr>
            <p:spPr>
              <a:xfrm>
                <a:off x="7683892" y="2248989"/>
                <a:ext cx="45719" cy="74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ttangolo 204"/>
              <p:cNvSpPr/>
              <p:nvPr/>
            </p:nvSpPr>
            <p:spPr>
              <a:xfrm>
                <a:off x="7683892" y="2359222"/>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ttangolo 205"/>
              <p:cNvSpPr/>
              <p:nvPr/>
            </p:nvSpPr>
            <p:spPr>
              <a:xfrm>
                <a:off x="7765452" y="2248989"/>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ttangolo 206"/>
              <p:cNvSpPr/>
              <p:nvPr/>
            </p:nvSpPr>
            <p:spPr>
              <a:xfrm>
                <a:off x="7765451" y="2359221"/>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ttangolo 207"/>
              <p:cNvSpPr/>
              <p:nvPr/>
            </p:nvSpPr>
            <p:spPr>
              <a:xfrm>
                <a:off x="7850582" y="2248988"/>
                <a:ext cx="45719" cy="74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ttangolo 208"/>
              <p:cNvSpPr/>
              <p:nvPr/>
            </p:nvSpPr>
            <p:spPr>
              <a:xfrm>
                <a:off x="7850583" y="2359221"/>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ttangolo 209"/>
              <p:cNvSpPr/>
              <p:nvPr/>
            </p:nvSpPr>
            <p:spPr>
              <a:xfrm>
                <a:off x="7932143" y="2252795"/>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ttangolo 210"/>
              <p:cNvSpPr/>
              <p:nvPr/>
            </p:nvSpPr>
            <p:spPr>
              <a:xfrm>
                <a:off x="7932142" y="2359220"/>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ttangolo 211"/>
              <p:cNvSpPr/>
              <p:nvPr/>
            </p:nvSpPr>
            <p:spPr>
              <a:xfrm>
                <a:off x="8013701" y="2252794"/>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ttangolo 212"/>
              <p:cNvSpPr/>
              <p:nvPr/>
            </p:nvSpPr>
            <p:spPr>
              <a:xfrm>
                <a:off x="8013701" y="2359220"/>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ttangolo 213"/>
              <p:cNvSpPr/>
              <p:nvPr/>
            </p:nvSpPr>
            <p:spPr>
              <a:xfrm>
                <a:off x="8095261" y="2252794"/>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ttangolo 214"/>
              <p:cNvSpPr/>
              <p:nvPr/>
            </p:nvSpPr>
            <p:spPr>
              <a:xfrm>
                <a:off x="8095260" y="2359219"/>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ttangolo 215"/>
              <p:cNvSpPr/>
              <p:nvPr/>
            </p:nvSpPr>
            <p:spPr>
              <a:xfrm>
                <a:off x="8177838" y="2252793"/>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ttangolo 216"/>
              <p:cNvSpPr/>
              <p:nvPr/>
            </p:nvSpPr>
            <p:spPr>
              <a:xfrm>
                <a:off x="8177838" y="2359219"/>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ttangolo 217"/>
              <p:cNvSpPr/>
              <p:nvPr/>
            </p:nvSpPr>
            <p:spPr>
              <a:xfrm>
                <a:off x="8259398" y="2252793"/>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ttangolo 218"/>
              <p:cNvSpPr/>
              <p:nvPr/>
            </p:nvSpPr>
            <p:spPr>
              <a:xfrm>
                <a:off x="8259397" y="2359218"/>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3" name="CasellaDiTesto 312"/>
            <p:cNvSpPr txBox="1"/>
            <p:nvPr/>
          </p:nvSpPr>
          <p:spPr>
            <a:xfrm>
              <a:off x="2273602" y="5520014"/>
              <a:ext cx="2445061" cy="400110"/>
            </a:xfrm>
            <a:prstGeom prst="rect">
              <a:avLst/>
            </a:prstGeom>
            <a:noFill/>
          </p:spPr>
          <p:txBody>
            <a:bodyPr wrap="square" rtlCol="0">
              <a:spAutoFit/>
            </a:bodyPr>
            <a:lstStyle/>
            <a:p>
              <a:pPr algn="ctr"/>
              <a:r>
                <a:rPr lang="en-US" sz="2000" b="1" dirty="0">
                  <a:solidFill>
                    <a:schemeClr val="bg2">
                      <a:lumMod val="50000"/>
                    </a:schemeClr>
                  </a:solidFill>
                  <a:latin typeface="Quattrocento Sans" panose="020B0502050000020003" pitchFamily="34" charset="0"/>
                </a:rPr>
                <a:t>&lt; 500 m</a:t>
              </a:r>
            </a:p>
          </p:txBody>
        </p:sp>
        <p:cxnSp>
          <p:nvCxnSpPr>
            <p:cNvPr id="315" name="Connettore 2 314"/>
            <p:cNvCxnSpPr/>
            <p:nvPr/>
          </p:nvCxnSpPr>
          <p:spPr>
            <a:xfrm>
              <a:off x="690880" y="5480651"/>
              <a:ext cx="5636412" cy="0"/>
            </a:xfrm>
            <a:prstGeom prst="straightConnector1">
              <a:avLst/>
            </a:prstGeom>
            <a:ln w="190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316" name="Shape 92"/>
          <p:cNvCxnSpPr>
            <a:cxnSpLocks/>
            <a:stCxn id="319" idx="3"/>
          </p:cNvCxnSpPr>
          <p:nvPr/>
        </p:nvCxnSpPr>
        <p:spPr>
          <a:xfrm>
            <a:off x="3318033" y="523374"/>
            <a:ext cx="8873967" cy="0"/>
          </a:xfrm>
          <a:prstGeom prst="straightConnector1">
            <a:avLst/>
          </a:prstGeom>
          <a:noFill/>
          <a:ln w="9525" cap="flat" cmpd="sng">
            <a:solidFill>
              <a:srgbClr val="CCCCCC"/>
            </a:solidFill>
            <a:prstDash val="solid"/>
            <a:round/>
            <a:headEnd type="none" w="med" len="med"/>
            <a:tailEnd type="none" w="med" len="med"/>
          </a:ln>
        </p:spPr>
      </p:cxnSp>
      <p:cxnSp>
        <p:nvCxnSpPr>
          <p:cNvPr id="317"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318" name="Shape 120"/>
          <p:cNvSpPr/>
          <p:nvPr/>
        </p:nvSpPr>
        <p:spPr>
          <a:xfrm>
            <a:off x="431069" y="223096"/>
            <a:ext cx="596436" cy="607232"/>
          </a:xfrm>
          <a:prstGeom prst="ellipse">
            <a:avLst/>
          </a:prstGeom>
          <a:solidFill>
            <a:srgbClr val="FFCD00"/>
          </a:solidFill>
          <a:ln>
            <a:noFill/>
          </a:ln>
        </p:spPr>
        <p:txBody>
          <a:bodyPr lIns="91425" tIns="91425" rIns="91425" bIns="91425" anchor="ctr" anchorCtr="0">
            <a:noAutofit/>
          </a:bodyPr>
          <a:lstStyle/>
          <a:p>
            <a:endParaRPr sz="1400"/>
          </a:p>
        </p:txBody>
      </p:sp>
      <p:sp>
        <p:nvSpPr>
          <p:cNvPr id="319" name="Shape 249"/>
          <p:cNvSpPr txBox="1">
            <a:spLocks/>
          </p:cNvSpPr>
          <p:nvPr/>
        </p:nvSpPr>
        <p:spPr>
          <a:xfrm>
            <a:off x="1094219" y="305574"/>
            <a:ext cx="2223814"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Why ACTIS?</a:t>
            </a:r>
          </a:p>
        </p:txBody>
      </p:sp>
      <p:grpSp>
        <p:nvGrpSpPr>
          <p:cNvPr id="55" name="Gruppo 54"/>
          <p:cNvGrpSpPr/>
          <p:nvPr/>
        </p:nvGrpSpPr>
        <p:grpSpPr>
          <a:xfrm>
            <a:off x="662348" y="909204"/>
            <a:ext cx="5187726" cy="1677382"/>
            <a:chOff x="6942805" y="3448333"/>
            <a:chExt cx="5187726" cy="1677382"/>
          </a:xfrm>
        </p:grpSpPr>
        <p:sp>
          <p:nvSpPr>
            <p:cNvPr id="335" name="CasellaDiTesto 334"/>
            <p:cNvSpPr txBox="1"/>
            <p:nvPr/>
          </p:nvSpPr>
          <p:spPr>
            <a:xfrm>
              <a:off x="6942805" y="3448333"/>
              <a:ext cx="5187726" cy="1677382"/>
            </a:xfrm>
            <a:prstGeom prst="rect">
              <a:avLst/>
            </a:prstGeom>
            <a:noFill/>
          </p:spPr>
          <p:txBody>
            <a:bodyPr wrap="square" rtlCol="0">
              <a:spAutoFit/>
            </a:bodyPr>
            <a:lstStyle/>
            <a:p>
              <a:pPr>
                <a:buClr>
                  <a:srgbClr val="FFCD00"/>
                </a:buClr>
                <a:buSzPct val="70000"/>
              </a:pPr>
              <a:r>
                <a:rPr lang="en-US" sz="2400" b="1" dirty="0">
                  <a:solidFill>
                    <a:schemeClr val="dk1"/>
                  </a:solidFill>
                  <a:ea typeface="Lora"/>
                  <a:cs typeface="Lora"/>
                  <a:sym typeface="Arial"/>
                  <a:rtl val="0"/>
                </a:rPr>
                <a:t>Requirements for </a:t>
              </a:r>
              <a:r>
                <a:rPr lang="en-US" sz="2400" b="1" dirty="0" err="1">
                  <a:solidFill>
                    <a:srgbClr val="000000"/>
                  </a:solidFill>
                  <a:highlight>
                    <a:srgbClr val="FFCD00"/>
                  </a:highlight>
                  <a:ea typeface="Malgun Gothic" panose="020B0503020000020004" pitchFamily="34" charset="-127"/>
                  <a:sym typeface="Arial"/>
                  <a:rtl val="0"/>
                </a:rPr>
                <a:t>MariX</a:t>
              </a:r>
              <a:r>
                <a:rPr lang="en-US" sz="2400" b="1" dirty="0">
                  <a:solidFill>
                    <a:srgbClr val="000000"/>
                  </a:solidFill>
                  <a:highlight>
                    <a:srgbClr val="FFCD00"/>
                  </a:highlight>
                  <a:ea typeface="Malgun Gothic" panose="020B0503020000020004" pitchFamily="34" charset="-127"/>
                  <a:sym typeface="Arial"/>
                  <a:rtl val="0"/>
                </a:rPr>
                <a:t> FEL</a:t>
              </a:r>
              <a:r>
                <a:rPr lang="en-US" sz="2400" b="1" dirty="0">
                  <a:solidFill>
                    <a:schemeClr val="dk1"/>
                  </a:solidFill>
                  <a:ea typeface="Lora"/>
                  <a:cs typeface="Lora"/>
                  <a:sym typeface="Arial"/>
                  <a:rtl val="0"/>
                </a:rPr>
                <a:t>:</a:t>
              </a:r>
            </a:p>
            <a:p>
              <a:pPr indent="330200">
                <a:buClr>
                  <a:srgbClr val="FFCD00"/>
                </a:buClr>
                <a:buSzPct val="70000"/>
                <a:buFont typeface="Quattrocento Sans"/>
                <a:buChar char="◉"/>
              </a:pPr>
              <a:endParaRPr lang="en-US" sz="2400" dirty="0">
                <a:solidFill>
                  <a:schemeClr val="dk1"/>
                </a:solidFill>
                <a:ea typeface="Lora"/>
                <a:cs typeface="Lora"/>
                <a:sym typeface="Arial"/>
                <a:rtl val="0"/>
              </a:endParaRPr>
            </a:p>
            <a:p>
              <a:pPr indent="330200">
                <a:buClr>
                  <a:srgbClr val="FFCD00"/>
                </a:buClr>
                <a:buSzPct val="70000"/>
                <a:buFont typeface="Quattrocento Sans"/>
                <a:buChar char="◉"/>
              </a:pPr>
              <a:r>
                <a:rPr lang="en-US" sz="2400" dirty="0">
                  <a:solidFill>
                    <a:schemeClr val="dk1"/>
                  </a:solidFill>
                  <a:ea typeface="Lora"/>
                  <a:cs typeface="Lora"/>
                  <a:sym typeface="Arial"/>
                  <a:rtl val="0"/>
                </a:rPr>
                <a:t>High rep. rate (</a:t>
              </a:r>
              <a:r>
                <a:rPr lang="en-US" sz="2400" b="1" dirty="0">
                  <a:solidFill>
                    <a:srgbClr val="000000"/>
                  </a:solidFill>
                  <a:highlight>
                    <a:srgbClr val="FFCD00"/>
                  </a:highlight>
                  <a:ea typeface="Malgun Gothic" panose="020B0503020000020004" pitchFamily="34" charset="-127"/>
                  <a:cs typeface="Lora"/>
                  <a:sym typeface="Arial"/>
                  <a:rtl val="0"/>
                </a:rPr>
                <a:t>1 MHz</a:t>
              </a:r>
              <a:r>
                <a:rPr lang="en-US" sz="2400" dirty="0">
                  <a:solidFill>
                    <a:schemeClr val="dk1"/>
                  </a:solidFill>
                  <a:ea typeface="Lora"/>
                  <a:cs typeface="Lora"/>
                  <a:sym typeface="Arial"/>
                  <a:rtl val="0"/>
                </a:rPr>
                <a:t>)</a:t>
              </a:r>
              <a:br>
                <a:rPr lang="en-US" sz="2400" dirty="0">
                  <a:solidFill>
                    <a:schemeClr val="dk1"/>
                  </a:solidFill>
                  <a:ea typeface="Lora"/>
                  <a:cs typeface="Lora"/>
                  <a:sym typeface="Arial"/>
                  <a:rtl val="0"/>
                </a:rPr>
              </a:br>
              <a:r>
                <a:rPr lang="en-US" sz="700" dirty="0">
                  <a:solidFill>
                    <a:schemeClr val="dk1"/>
                  </a:solidFill>
                  <a:ea typeface="Lora"/>
                  <a:cs typeface="Lora"/>
                  <a:sym typeface="Arial"/>
                  <a:rtl val="0"/>
                </a:rPr>
                <a:t> </a:t>
              </a:r>
              <a:r>
                <a:rPr lang="en-US" sz="300" dirty="0">
                  <a:solidFill>
                    <a:schemeClr val="dk1"/>
                  </a:solidFill>
                  <a:ea typeface="Lora"/>
                  <a:cs typeface="Lora"/>
                  <a:sym typeface="Arial"/>
                  <a:rtl val="0"/>
                </a:rPr>
                <a:t> </a:t>
              </a:r>
              <a:r>
                <a:rPr lang="en-US" sz="200" dirty="0">
                  <a:solidFill>
                    <a:schemeClr val="dk1"/>
                  </a:solidFill>
                  <a:ea typeface="Lora"/>
                  <a:cs typeface="Lora"/>
                  <a:sym typeface="Arial"/>
                  <a:rtl val="0"/>
                </a:rPr>
                <a:t> </a:t>
              </a:r>
              <a:endParaRPr lang="en-US" sz="2400" dirty="0">
                <a:solidFill>
                  <a:schemeClr val="dk1"/>
                </a:solidFill>
                <a:ea typeface="Lora"/>
                <a:cs typeface="Lora"/>
                <a:sym typeface="Arial"/>
                <a:rtl val="0"/>
              </a:endParaRPr>
            </a:p>
            <a:p>
              <a:pPr indent="330200">
                <a:buClr>
                  <a:srgbClr val="FFCD00"/>
                </a:buClr>
                <a:buSzPct val="70000"/>
                <a:buFont typeface="Quattrocento Sans"/>
                <a:buChar char="◉"/>
              </a:pPr>
              <a:r>
                <a:rPr lang="en-US" sz="2400" b="1" dirty="0">
                  <a:solidFill>
                    <a:schemeClr val="dk1"/>
                  </a:solidFill>
                  <a:ea typeface="Lora"/>
                  <a:cs typeface="Lora"/>
                  <a:sym typeface="Arial"/>
                  <a:rtl val="0"/>
                </a:rPr>
                <a:t>E</a:t>
              </a:r>
              <a:r>
                <a:rPr lang="en-US" sz="2400" baseline="-25000" dirty="0">
                  <a:solidFill>
                    <a:schemeClr val="dk1"/>
                  </a:solidFill>
                  <a:ea typeface="Lora"/>
                  <a:cs typeface="Lora"/>
                  <a:sym typeface="Arial"/>
                  <a:rtl val="0"/>
                </a:rPr>
                <a:t>FEL</a:t>
              </a:r>
              <a:r>
                <a:rPr lang="en-US" sz="2400" dirty="0">
                  <a:solidFill>
                    <a:schemeClr val="dk1"/>
                  </a:solidFill>
                  <a:ea typeface="Lora"/>
                  <a:cs typeface="Lora"/>
                  <a:sym typeface="Arial"/>
                  <a:rtl val="0"/>
                </a:rPr>
                <a:t>= 2-5 keV           </a:t>
              </a:r>
              <a:r>
                <a:rPr lang="en-US" sz="2400" b="1" dirty="0">
                  <a:solidFill>
                    <a:srgbClr val="000000"/>
                  </a:solidFill>
                  <a:highlight>
                    <a:srgbClr val="FFCD00"/>
                  </a:highlight>
                  <a:ea typeface="Malgun Gothic" panose="020B0503020000020004" pitchFamily="34" charset="-127"/>
                  <a:cs typeface="Lora"/>
                  <a:sym typeface="Arial"/>
                  <a:rtl val="0"/>
                </a:rPr>
                <a:t>3 GeV</a:t>
              </a:r>
              <a:r>
                <a:rPr lang="en-US" sz="2400" dirty="0">
                  <a:solidFill>
                    <a:schemeClr val="dk1"/>
                  </a:solidFill>
                  <a:ea typeface="Lora"/>
                  <a:cs typeface="Lora"/>
                  <a:sym typeface="Arial"/>
                  <a:rtl val="0"/>
                </a:rPr>
                <a:t> linac</a:t>
              </a:r>
            </a:p>
          </p:txBody>
        </p:sp>
        <p:cxnSp>
          <p:nvCxnSpPr>
            <p:cNvPr id="7" name="Connettore 2 6"/>
            <p:cNvCxnSpPr/>
            <p:nvPr/>
          </p:nvCxnSpPr>
          <p:spPr>
            <a:xfrm>
              <a:off x="9059055" y="4899837"/>
              <a:ext cx="477714" cy="0"/>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20" name="Connettore 2 219"/>
          <p:cNvCxnSpPr/>
          <p:nvPr/>
        </p:nvCxnSpPr>
        <p:spPr>
          <a:xfrm>
            <a:off x="699543" y="3235412"/>
            <a:ext cx="10746413" cy="0"/>
          </a:xfrm>
          <a:prstGeom prst="straightConnector1">
            <a:avLst/>
          </a:prstGeom>
          <a:ln w="190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2" name="CasellaDiTesto 221"/>
          <p:cNvSpPr txBox="1"/>
          <p:nvPr/>
        </p:nvSpPr>
        <p:spPr>
          <a:xfrm>
            <a:off x="4826756" y="2789919"/>
            <a:ext cx="2445061" cy="400110"/>
          </a:xfrm>
          <a:prstGeom prst="rect">
            <a:avLst/>
          </a:prstGeom>
          <a:noFill/>
        </p:spPr>
        <p:txBody>
          <a:bodyPr wrap="square" rtlCol="0">
            <a:spAutoFit/>
          </a:bodyPr>
          <a:lstStyle/>
          <a:p>
            <a:pPr algn="ctr"/>
            <a:r>
              <a:rPr lang="en-US" sz="2000" b="1" dirty="0" err="1">
                <a:solidFill>
                  <a:schemeClr val="bg2">
                    <a:lumMod val="50000"/>
                  </a:schemeClr>
                </a:solidFill>
                <a:latin typeface="Quattrocento Sans" panose="020B0502050000020003" pitchFamily="34" charset="0"/>
              </a:rPr>
              <a:t>Linac</a:t>
            </a:r>
            <a:r>
              <a:rPr lang="en-US" sz="2000" b="1" dirty="0">
                <a:solidFill>
                  <a:schemeClr val="bg2">
                    <a:lumMod val="50000"/>
                  </a:schemeClr>
                </a:solidFill>
                <a:latin typeface="Quattrocento Sans" panose="020B0502050000020003" pitchFamily="34" charset="0"/>
              </a:rPr>
              <a:t> &gt; 1 km</a:t>
            </a:r>
          </a:p>
        </p:txBody>
      </p:sp>
      <p:sp>
        <p:nvSpPr>
          <p:cNvPr id="227" name="Torta 226"/>
          <p:cNvSpPr/>
          <p:nvPr/>
        </p:nvSpPr>
        <p:spPr>
          <a:xfrm>
            <a:off x="6320162" y="5475079"/>
            <a:ext cx="369472" cy="339445"/>
          </a:xfrm>
          <a:prstGeom prst="pie">
            <a:avLst>
              <a:gd name="adj1" fmla="val 15192672"/>
              <a:gd name="adj2" fmla="val 17117134"/>
            </a:avLst>
          </a:prstGeom>
          <a:ln w="12700"/>
          <a:scene3d>
            <a:camera prst="orthographicFront">
              <a:rot lat="0" lon="0" rev="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grpSp>
        <p:nvGrpSpPr>
          <p:cNvPr id="231" name="Gruppo 230"/>
          <p:cNvGrpSpPr/>
          <p:nvPr/>
        </p:nvGrpSpPr>
        <p:grpSpPr>
          <a:xfrm>
            <a:off x="8191298" y="5543200"/>
            <a:ext cx="523510" cy="169998"/>
            <a:chOff x="7683892" y="2252793"/>
            <a:chExt cx="621225" cy="180500"/>
          </a:xfrm>
        </p:grpSpPr>
        <p:sp>
          <p:nvSpPr>
            <p:cNvPr id="233" name="Rettangolo 232"/>
            <p:cNvSpPr/>
            <p:nvPr/>
          </p:nvSpPr>
          <p:spPr>
            <a:xfrm>
              <a:off x="7683892" y="2252796"/>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ttangolo 233"/>
            <p:cNvSpPr/>
            <p:nvPr/>
          </p:nvSpPr>
          <p:spPr>
            <a:xfrm>
              <a:off x="7683892" y="2359222"/>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ttangolo 235"/>
            <p:cNvSpPr/>
            <p:nvPr/>
          </p:nvSpPr>
          <p:spPr>
            <a:xfrm>
              <a:off x="7765452" y="2252796"/>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ttangolo 236"/>
            <p:cNvSpPr/>
            <p:nvPr/>
          </p:nvSpPr>
          <p:spPr>
            <a:xfrm>
              <a:off x="7765451" y="2359221"/>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ttangolo 237"/>
            <p:cNvSpPr/>
            <p:nvPr/>
          </p:nvSpPr>
          <p:spPr>
            <a:xfrm>
              <a:off x="7850583" y="2252795"/>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ttangolo 238"/>
            <p:cNvSpPr/>
            <p:nvPr/>
          </p:nvSpPr>
          <p:spPr>
            <a:xfrm>
              <a:off x="7850583" y="2359221"/>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ttangolo 239"/>
            <p:cNvSpPr/>
            <p:nvPr/>
          </p:nvSpPr>
          <p:spPr>
            <a:xfrm>
              <a:off x="7932143" y="2252795"/>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ttangolo 240"/>
            <p:cNvSpPr/>
            <p:nvPr/>
          </p:nvSpPr>
          <p:spPr>
            <a:xfrm>
              <a:off x="7932142" y="2359220"/>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ttangolo 242"/>
            <p:cNvSpPr/>
            <p:nvPr/>
          </p:nvSpPr>
          <p:spPr>
            <a:xfrm>
              <a:off x="8013701" y="2252794"/>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ttangolo 245"/>
            <p:cNvSpPr/>
            <p:nvPr/>
          </p:nvSpPr>
          <p:spPr>
            <a:xfrm>
              <a:off x="8013701" y="2359220"/>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ttangolo 246"/>
            <p:cNvSpPr/>
            <p:nvPr/>
          </p:nvSpPr>
          <p:spPr>
            <a:xfrm>
              <a:off x="8095261" y="2252794"/>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ttangolo 248"/>
            <p:cNvSpPr/>
            <p:nvPr/>
          </p:nvSpPr>
          <p:spPr>
            <a:xfrm>
              <a:off x="8095260" y="2359219"/>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ttangolo 249"/>
            <p:cNvSpPr/>
            <p:nvPr/>
          </p:nvSpPr>
          <p:spPr>
            <a:xfrm>
              <a:off x="8177838" y="2252793"/>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ttangolo 250"/>
            <p:cNvSpPr/>
            <p:nvPr/>
          </p:nvSpPr>
          <p:spPr>
            <a:xfrm>
              <a:off x="8177838" y="2359219"/>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ttangolo 251"/>
            <p:cNvSpPr/>
            <p:nvPr/>
          </p:nvSpPr>
          <p:spPr>
            <a:xfrm>
              <a:off x="8259398" y="2252793"/>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ttangolo 253"/>
            <p:cNvSpPr/>
            <p:nvPr/>
          </p:nvSpPr>
          <p:spPr>
            <a:xfrm>
              <a:off x="8259397" y="2359218"/>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6" name="Rettangolo 255"/>
          <p:cNvSpPr/>
          <p:nvPr/>
        </p:nvSpPr>
        <p:spPr>
          <a:xfrm>
            <a:off x="4068740" y="5511591"/>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58" name="Gruppo 257"/>
          <p:cNvGrpSpPr/>
          <p:nvPr/>
        </p:nvGrpSpPr>
        <p:grpSpPr>
          <a:xfrm>
            <a:off x="5983191" y="5471829"/>
            <a:ext cx="304799" cy="213919"/>
            <a:chOff x="3883340" y="1451295"/>
            <a:chExt cx="304799" cy="213919"/>
          </a:xfrm>
        </p:grpSpPr>
        <p:sp>
          <p:nvSpPr>
            <p:cNvPr id="260" name="Rettangolo 259"/>
            <p:cNvSpPr/>
            <p:nvPr/>
          </p:nvSpPr>
          <p:spPr>
            <a:xfrm>
              <a:off x="3883340" y="1564546"/>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1" name="Rettangolo 260"/>
            <p:cNvSpPr/>
            <p:nvPr/>
          </p:nvSpPr>
          <p:spPr>
            <a:xfrm>
              <a:off x="4142420" y="1564546"/>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2" name="Rettangolo 261"/>
            <p:cNvSpPr/>
            <p:nvPr/>
          </p:nvSpPr>
          <p:spPr>
            <a:xfrm>
              <a:off x="3967160" y="1451295"/>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3" name="Rettangolo 262"/>
            <p:cNvSpPr/>
            <p:nvPr/>
          </p:nvSpPr>
          <p:spPr>
            <a:xfrm>
              <a:off x="4059230" y="1454650"/>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2" name="Segnaposto numero diapositiva 1"/>
          <p:cNvSpPr>
            <a:spLocks noGrp="1"/>
          </p:cNvSpPr>
          <p:nvPr>
            <p:ph type="sldNum" sz="quarter" idx="12"/>
          </p:nvPr>
        </p:nvSpPr>
        <p:spPr/>
        <p:txBody>
          <a:bodyPr/>
          <a:lstStyle/>
          <a:p>
            <a:fld id="{EE011DD9-7140-4E43-B8DF-517520C6FEA9}" type="slidenum">
              <a:rPr lang="en-US" smtClean="0"/>
              <a:t>2</a:t>
            </a:fld>
            <a:endParaRPr lang="en-US" dirty="0"/>
          </a:p>
        </p:txBody>
      </p:sp>
      <p:grpSp>
        <p:nvGrpSpPr>
          <p:cNvPr id="14" name="Gruppo 13"/>
          <p:cNvGrpSpPr/>
          <p:nvPr/>
        </p:nvGrpSpPr>
        <p:grpSpPr>
          <a:xfrm>
            <a:off x="760584" y="3742349"/>
            <a:ext cx="10662483" cy="289633"/>
            <a:chOff x="760584" y="3742349"/>
            <a:chExt cx="10662483" cy="289633"/>
          </a:xfrm>
        </p:grpSpPr>
        <p:cxnSp>
          <p:nvCxnSpPr>
            <p:cNvPr id="235" name="Connettore diritto 234"/>
            <p:cNvCxnSpPr>
              <a:endCxn id="106" idx="3"/>
            </p:cNvCxnSpPr>
            <p:nvPr/>
          </p:nvCxnSpPr>
          <p:spPr>
            <a:xfrm flipH="1">
              <a:off x="9166074" y="3901233"/>
              <a:ext cx="2256993" cy="4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Connettore diritto 231"/>
            <p:cNvCxnSpPr>
              <a:stCxn id="248" idx="3"/>
              <a:endCxn id="32" idx="3"/>
            </p:cNvCxnSpPr>
            <p:nvPr/>
          </p:nvCxnSpPr>
          <p:spPr>
            <a:xfrm flipH="1" flipV="1">
              <a:off x="5122632" y="3912226"/>
              <a:ext cx="2743974" cy="36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Connettore diritto 228"/>
            <p:cNvCxnSpPr>
              <a:stCxn id="31" idx="1"/>
              <a:endCxn id="10" idx="1"/>
            </p:cNvCxnSpPr>
            <p:nvPr/>
          </p:nvCxnSpPr>
          <p:spPr>
            <a:xfrm flipH="1">
              <a:off x="2063028" y="3912226"/>
              <a:ext cx="2754805" cy="6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Connettore diritto 227"/>
            <p:cNvCxnSpPr>
              <a:stCxn id="9" idx="1"/>
              <a:endCxn id="5" idx="3"/>
            </p:cNvCxnSpPr>
            <p:nvPr/>
          </p:nvCxnSpPr>
          <p:spPr>
            <a:xfrm flipH="1">
              <a:off x="1335229" y="3918518"/>
              <a:ext cx="468719" cy="2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ttangolo arrotondato 4"/>
            <p:cNvSpPr/>
            <p:nvPr/>
          </p:nvSpPr>
          <p:spPr>
            <a:xfrm>
              <a:off x="760584" y="3805479"/>
              <a:ext cx="574645" cy="22650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a:solidFill>
                    <a:schemeClr val="bg1"/>
                  </a:solidFill>
                </a:rPr>
                <a:t>Gun</a:t>
              </a:r>
              <a:endParaRPr lang="en-US" dirty="0">
                <a:solidFill>
                  <a:schemeClr val="bg1"/>
                </a:solidFill>
              </a:endParaRPr>
            </a:p>
          </p:txBody>
        </p:sp>
        <p:sp>
          <p:nvSpPr>
            <p:cNvPr id="8" name="Rettangolo 7"/>
            <p:cNvSpPr/>
            <p:nvPr/>
          </p:nvSpPr>
          <p:spPr>
            <a:xfrm>
              <a:off x="1486493" y="381978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3" name="Gruppo 12"/>
            <p:cNvGrpSpPr/>
            <p:nvPr/>
          </p:nvGrpSpPr>
          <p:grpSpPr>
            <a:xfrm>
              <a:off x="1803948" y="3754933"/>
              <a:ext cx="304799" cy="213919"/>
              <a:chOff x="3883340" y="1451295"/>
              <a:chExt cx="304799" cy="213919"/>
            </a:xfrm>
          </p:grpSpPr>
          <p:sp>
            <p:nvSpPr>
              <p:cNvPr id="9" name="Rettangolo 8"/>
              <p:cNvSpPr/>
              <p:nvPr/>
            </p:nvSpPr>
            <p:spPr>
              <a:xfrm>
                <a:off x="3883340" y="1564546"/>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ttangolo 9"/>
              <p:cNvSpPr/>
              <p:nvPr/>
            </p:nvSpPr>
            <p:spPr>
              <a:xfrm>
                <a:off x="4142420" y="1564546"/>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ettangolo 10"/>
              <p:cNvSpPr/>
              <p:nvPr/>
            </p:nvSpPr>
            <p:spPr>
              <a:xfrm>
                <a:off x="3967160" y="1451295"/>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ttangolo 11"/>
              <p:cNvSpPr/>
              <p:nvPr/>
            </p:nvSpPr>
            <p:spPr>
              <a:xfrm>
                <a:off x="4059230" y="1454650"/>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5" name="Gruppo 14"/>
            <p:cNvGrpSpPr/>
            <p:nvPr/>
          </p:nvGrpSpPr>
          <p:grpSpPr>
            <a:xfrm>
              <a:off x="2146848" y="3826047"/>
              <a:ext cx="793590" cy="188752"/>
              <a:chOff x="2910980" y="1520504"/>
              <a:chExt cx="793590" cy="188752"/>
            </a:xfrm>
          </p:grpSpPr>
          <p:sp>
            <p:nvSpPr>
              <p:cNvPr id="16" name="Rettangolo 15"/>
              <p:cNvSpPr/>
              <p:nvPr/>
            </p:nvSpPr>
            <p:spPr>
              <a:xfrm>
                <a:off x="29109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ttangolo 16"/>
              <p:cNvSpPr/>
              <p:nvPr/>
            </p:nvSpPr>
            <p:spPr>
              <a:xfrm>
                <a:off x="31197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ttangolo 17"/>
              <p:cNvSpPr/>
              <p:nvPr/>
            </p:nvSpPr>
            <p:spPr>
              <a:xfrm>
                <a:off x="3325792"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ttangolo 18"/>
              <p:cNvSpPr/>
              <p:nvPr/>
            </p:nvSpPr>
            <p:spPr>
              <a:xfrm>
                <a:off x="3532596"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20" name="Gruppo 19"/>
            <p:cNvGrpSpPr/>
            <p:nvPr/>
          </p:nvGrpSpPr>
          <p:grpSpPr>
            <a:xfrm>
              <a:off x="3050913" y="3826047"/>
              <a:ext cx="793590" cy="188752"/>
              <a:chOff x="2910980" y="1520504"/>
              <a:chExt cx="793590" cy="188752"/>
            </a:xfrm>
          </p:grpSpPr>
          <p:sp>
            <p:nvSpPr>
              <p:cNvPr id="21" name="Rettangolo 20"/>
              <p:cNvSpPr/>
              <p:nvPr/>
            </p:nvSpPr>
            <p:spPr>
              <a:xfrm>
                <a:off x="29109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ettangolo 21"/>
              <p:cNvSpPr/>
              <p:nvPr/>
            </p:nvSpPr>
            <p:spPr>
              <a:xfrm>
                <a:off x="31197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Rettangolo 22"/>
              <p:cNvSpPr/>
              <p:nvPr/>
            </p:nvSpPr>
            <p:spPr>
              <a:xfrm>
                <a:off x="3325792"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Rettangolo 23"/>
              <p:cNvSpPr/>
              <p:nvPr/>
            </p:nvSpPr>
            <p:spPr>
              <a:xfrm>
                <a:off x="3532596"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25" name="Gruppo 24"/>
            <p:cNvGrpSpPr/>
            <p:nvPr/>
          </p:nvGrpSpPr>
          <p:grpSpPr>
            <a:xfrm>
              <a:off x="3963408" y="3824142"/>
              <a:ext cx="793590" cy="188752"/>
              <a:chOff x="2910980" y="1520504"/>
              <a:chExt cx="793590" cy="188752"/>
            </a:xfrm>
          </p:grpSpPr>
          <p:sp>
            <p:nvSpPr>
              <p:cNvPr id="26" name="Rettangolo 25"/>
              <p:cNvSpPr/>
              <p:nvPr/>
            </p:nvSpPr>
            <p:spPr>
              <a:xfrm>
                <a:off x="29109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ettangolo 26"/>
              <p:cNvSpPr/>
              <p:nvPr/>
            </p:nvSpPr>
            <p:spPr>
              <a:xfrm>
                <a:off x="31197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Rettangolo 27"/>
              <p:cNvSpPr/>
              <p:nvPr/>
            </p:nvSpPr>
            <p:spPr>
              <a:xfrm>
                <a:off x="3325792"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Rettangolo 28"/>
              <p:cNvSpPr/>
              <p:nvPr/>
            </p:nvSpPr>
            <p:spPr>
              <a:xfrm>
                <a:off x="3532596"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30" name="Gruppo 29"/>
            <p:cNvGrpSpPr/>
            <p:nvPr/>
          </p:nvGrpSpPr>
          <p:grpSpPr>
            <a:xfrm>
              <a:off x="4817833" y="3748641"/>
              <a:ext cx="304799" cy="213919"/>
              <a:chOff x="3883340" y="1451295"/>
              <a:chExt cx="304799" cy="213919"/>
            </a:xfrm>
          </p:grpSpPr>
          <p:sp>
            <p:nvSpPr>
              <p:cNvPr id="31" name="Rettangolo 30"/>
              <p:cNvSpPr/>
              <p:nvPr/>
            </p:nvSpPr>
            <p:spPr>
              <a:xfrm>
                <a:off x="3883340" y="1564546"/>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2" name="Rettangolo 31"/>
              <p:cNvSpPr/>
              <p:nvPr/>
            </p:nvSpPr>
            <p:spPr>
              <a:xfrm>
                <a:off x="4142420" y="1564546"/>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Rettangolo 32"/>
              <p:cNvSpPr/>
              <p:nvPr/>
            </p:nvSpPr>
            <p:spPr>
              <a:xfrm>
                <a:off x="3967160" y="1451295"/>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4" name="Rettangolo 33"/>
              <p:cNvSpPr/>
              <p:nvPr/>
            </p:nvSpPr>
            <p:spPr>
              <a:xfrm>
                <a:off x="4059230" y="1454650"/>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35" name="Gruppo 34"/>
            <p:cNvGrpSpPr/>
            <p:nvPr/>
          </p:nvGrpSpPr>
          <p:grpSpPr>
            <a:xfrm>
              <a:off x="5200123" y="3821460"/>
              <a:ext cx="793590" cy="188752"/>
              <a:chOff x="2910980" y="1520504"/>
              <a:chExt cx="793590" cy="188752"/>
            </a:xfrm>
          </p:grpSpPr>
          <p:sp>
            <p:nvSpPr>
              <p:cNvPr id="36" name="Rettangolo 35"/>
              <p:cNvSpPr/>
              <p:nvPr/>
            </p:nvSpPr>
            <p:spPr>
              <a:xfrm>
                <a:off x="29109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Rettangolo 36"/>
              <p:cNvSpPr/>
              <p:nvPr/>
            </p:nvSpPr>
            <p:spPr>
              <a:xfrm>
                <a:off x="31197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Rettangolo 37"/>
              <p:cNvSpPr/>
              <p:nvPr/>
            </p:nvSpPr>
            <p:spPr>
              <a:xfrm>
                <a:off x="3325792"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Rettangolo 38"/>
              <p:cNvSpPr/>
              <p:nvPr/>
            </p:nvSpPr>
            <p:spPr>
              <a:xfrm>
                <a:off x="3532596"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40" name="Gruppo 39"/>
            <p:cNvGrpSpPr/>
            <p:nvPr/>
          </p:nvGrpSpPr>
          <p:grpSpPr>
            <a:xfrm>
              <a:off x="6104188" y="3821460"/>
              <a:ext cx="793590" cy="188752"/>
              <a:chOff x="2910980" y="1520504"/>
              <a:chExt cx="793590" cy="188752"/>
            </a:xfrm>
          </p:grpSpPr>
          <p:sp>
            <p:nvSpPr>
              <p:cNvPr id="41" name="Rettangolo 40"/>
              <p:cNvSpPr/>
              <p:nvPr/>
            </p:nvSpPr>
            <p:spPr>
              <a:xfrm>
                <a:off x="29109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Rettangolo 41"/>
              <p:cNvSpPr/>
              <p:nvPr/>
            </p:nvSpPr>
            <p:spPr>
              <a:xfrm>
                <a:off x="31197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Rettangolo 42"/>
              <p:cNvSpPr/>
              <p:nvPr/>
            </p:nvSpPr>
            <p:spPr>
              <a:xfrm>
                <a:off x="3325792"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4" name="Rettangolo 43"/>
              <p:cNvSpPr/>
              <p:nvPr/>
            </p:nvSpPr>
            <p:spPr>
              <a:xfrm>
                <a:off x="3532596"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45" name="Gruppo 44"/>
            <p:cNvGrpSpPr/>
            <p:nvPr/>
          </p:nvGrpSpPr>
          <p:grpSpPr>
            <a:xfrm>
              <a:off x="9234148" y="3816337"/>
              <a:ext cx="793590" cy="188752"/>
              <a:chOff x="2910980" y="1520504"/>
              <a:chExt cx="793590" cy="188752"/>
            </a:xfrm>
          </p:grpSpPr>
          <p:sp>
            <p:nvSpPr>
              <p:cNvPr id="46" name="Rettangolo 45"/>
              <p:cNvSpPr/>
              <p:nvPr/>
            </p:nvSpPr>
            <p:spPr>
              <a:xfrm>
                <a:off x="29109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7" name="Rettangolo 46"/>
              <p:cNvSpPr/>
              <p:nvPr/>
            </p:nvSpPr>
            <p:spPr>
              <a:xfrm>
                <a:off x="31197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8" name="Rettangolo 47"/>
              <p:cNvSpPr/>
              <p:nvPr/>
            </p:nvSpPr>
            <p:spPr>
              <a:xfrm>
                <a:off x="3325792"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9" name="Rettangolo 48"/>
              <p:cNvSpPr/>
              <p:nvPr/>
            </p:nvSpPr>
            <p:spPr>
              <a:xfrm>
                <a:off x="3532596"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53" name="Gruppo 52"/>
            <p:cNvGrpSpPr/>
            <p:nvPr/>
          </p:nvGrpSpPr>
          <p:grpSpPr>
            <a:xfrm>
              <a:off x="7109662" y="3887853"/>
              <a:ext cx="138981" cy="45719"/>
              <a:chOff x="7193111" y="2091882"/>
              <a:chExt cx="138981" cy="45719"/>
            </a:xfrm>
          </p:grpSpPr>
          <p:sp>
            <p:nvSpPr>
              <p:cNvPr id="50" name="Rettangolo 49"/>
              <p:cNvSpPr/>
              <p:nvPr/>
            </p:nvSpPr>
            <p:spPr>
              <a:xfrm>
                <a:off x="7193111" y="2091882"/>
                <a:ext cx="45719" cy="45719"/>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51" name="Rettangolo 50"/>
              <p:cNvSpPr/>
              <p:nvPr/>
            </p:nvSpPr>
            <p:spPr>
              <a:xfrm>
                <a:off x="7240654" y="2091882"/>
                <a:ext cx="45719" cy="45719"/>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52" name="Rettangolo 51"/>
              <p:cNvSpPr/>
              <p:nvPr/>
            </p:nvSpPr>
            <p:spPr>
              <a:xfrm>
                <a:off x="7286373" y="2091882"/>
                <a:ext cx="45719" cy="45719"/>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grpSp>
        <p:grpSp>
          <p:nvGrpSpPr>
            <p:cNvPr id="86" name="Gruppo 85"/>
            <p:cNvGrpSpPr/>
            <p:nvPr/>
          </p:nvGrpSpPr>
          <p:grpSpPr>
            <a:xfrm>
              <a:off x="10191238" y="3819062"/>
              <a:ext cx="523510" cy="169998"/>
              <a:chOff x="7683892" y="2252793"/>
              <a:chExt cx="621225" cy="180500"/>
            </a:xfrm>
          </p:grpSpPr>
          <p:sp>
            <p:nvSpPr>
              <p:cNvPr id="70" name="Rettangolo 69"/>
              <p:cNvSpPr/>
              <p:nvPr/>
            </p:nvSpPr>
            <p:spPr>
              <a:xfrm>
                <a:off x="7683892" y="2252796"/>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ttangolo 70"/>
              <p:cNvSpPr/>
              <p:nvPr/>
            </p:nvSpPr>
            <p:spPr>
              <a:xfrm>
                <a:off x="7683892" y="2359222"/>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ttangolo 71"/>
              <p:cNvSpPr/>
              <p:nvPr/>
            </p:nvSpPr>
            <p:spPr>
              <a:xfrm>
                <a:off x="7765452" y="2252796"/>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ttangolo 72"/>
              <p:cNvSpPr/>
              <p:nvPr/>
            </p:nvSpPr>
            <p:spPr>
              <a:xfrm>
                <a:off x="7765451" y="2359221"/>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ttangolo 73"/>
              <p:cNvSpPr/>
              <p:nvPr/>
            </p:nvSpPr>
            <p:spPr>
              <a:xfrm>
                <a:off x="7850583" y="2252795"/>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ttangolo 74"/>
              <p:cNvSpPr/>
              <p:nvPr/>
            </p:nvSpPr>
            <p:spPr>
              <a:xfrm>
                <a:off x="7850583" y="2359221"/>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ttangolo 75"/>
              <p:cNvSpPr/>
              <p:nvPr/>
            </p:nvSpPr>
            <p:spPr>
              <a:xfrm>
                <a:off x="7932143" y="2252795"/>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ttangolo 76"/>
              <p:cNvSpPr/>
              <p:nvPr/>
            </p:nvSpPr>
            <p:spPr>
              <a:xfrm>
                <a:off x="7932142" y="2359220"/>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ttangolo 77"/>
              <p:cNvSpPr/>
              <p:nvPr/>
            </p:nvSpPr>
            <p:spPr>
              <a:xfrm>
                <a:off x="8013701" y="2252794"/>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ttangolo 78"/>
              <p:cNvSpPr/>
              <p:nvPr/>
            </p:nvSpPr>
            <p:spPr>
              <a:xfrm>
                <a:off x="8013701" y="2359220"/>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ttangolo 79"/>
              <p:cNvSpPr/>
              <p:nvPr/>
            </p:nvSpPr>
            <p:spPr>
              <a:xfrm>
                <a:off x="8095261" y="2252794"/>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ttangolo 80"/>
              <p:cNvSpPr/>
              <p:nvPr/>
            </p:nvSpPr>
            <p:spPr>
              <a:xfrm>
                <a:off x="8095260" y="2359219"/>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ttangolo 81"/>
              <p:cNvSpPr/>
              <p:nvPr/>
            </p:nvSpPr>
            <p:spPr>
              <a:xfrm>
                <a:off x="8177838" y="2252793"/>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ttangolo 82"/>
              <p:cNvSpPr/>
              <p:nvPr/>
            </p:nvSpPr>
            <p:spPr>
              <a:xfrm>
                <a:off x="8177838" y="2359219"/>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ttangolo 83"/>
              <p:cNvSpPr/>
              <p:nvPr/>
            </p:nvSpPr>
            <p:spPr>
              <a:xfrm>
                <a:off x="8259398" y="2252793"/>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ttangolo 84"/>
              <p:cNvSpPr/>
              <p:nvPr/>
            </p:nvSpPr>
            <p:spPr>
              <a:xfrm>
                <a:off x="8259397" y="2359218"/>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uppo 103"/>
            <p:cNvGrpSpPr/>
            <p:nvPr/>
          </p:nvGrpSpPr>
          <p:grpSpPr>
            <a:xfrm>
              <a:off x="8861275" y="3742349"/>
              <a:ext cx="304799" cy="213919"/>
              <a:chOff x="3883340" y="1451295"/>
              <a:chExt cx="304799" cy="213919"/>
            </a:xfrm>
          </p:grpSpPr>
          <p:sp>
            <p:nvSpPr>
              <p:cNvPr id="105" name="Rettangolo 104"/>
              <p:cNvSpPr/>
              <p:nvPr/>
            </p:nvSpPr>
            <p:spPr>
              <a:xfrm>
                <a:off x="3883340" y="1564546"/>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6" name="Rettangolo 105"/>
              <p:cNvSpPr/>
              <p:nvPr/>
            </p:nvSpPr>
            <p:spPr>
              <a:xfrm>
                <a:off x="4142420" y="1564546"/>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7" name="Rettangolo 106"/>
              <p:cNvSpPr/>
              <p:nvPr/>
            </p:nvSpPr>
            <p:spPr>
              <a:xfrm>
                <a:off x="3967160" y="1451295"/>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8" name="Rettangolo 107"/>
              <p:cNvSpPr/>
              <p:nvPr/>
            </p:nvSpPr>
            <p:spPr>
              <a:xfrm>
                <a:off x="4059230" y="1454650"/>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109" name="Gruppo 108"/>
            <p:cNvGrpSpPr/>
            <p:nvPr/>
          </p:nvGrpSpPr>
          <p:grpSpPr>
            <a:xfrm>
              <a:off x="10808658" y="3815855"/>
              <a:ext cx="523510" cy="169998"/>
              <a:chOff x="7683892" y="2252793"/>
              <a:chExt cx="621225" cy="180500"/>
            </a:xfrm>
          </p:grpSpPr>
          <p:sp>
            <p:nvSpPr>
              <p:cNvPr id="110" name="Rettangolo 109"/>
              <p:cNvSpPr/>
              <p:nvPr/>
            </p:nvSpPr>
            <p:spPr>
              <a:xfrm>
                <a:off x="7683892" y="2252796"/>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ttangolo 110"/>
              <p:cNvSpPr/>
              <p:nvPr/>
            </p:nvSpPr>
            <p:spPr>
              <a:xfrm>
                <a:off x="7683892" y="2359222"/>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ttangolo 111"/>
              <p:cNvSpPr/>
              <p:nvPr/>
            </p:nvSpPr>
            <p:spPr>
              <a:xfrm>
                <a:off x="7765452" y="2252796"/>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ttangolo 112"/>
              <p:cNvSpPr/>
              <p:nvPr/>
            </p:nvSpPr>
            <p:spPr>
              <a:xfrm>
                <a:off x="7765451" y="2359221"/>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ttangolo 113"/>
              <p:cNvSpPr/>
              <p:nvPr/>
            </p:nvSpPr>
            <p:spPr>
              <a:xfrm>
                <a:off x="7850583" y="2252795"/>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ttangolo 114"/>
              <p:cNvSpPr/>
              <p:nvPr/>
            </p:nvSpPr>
            <p:spPr>
              <a:xfrm>
                <a:off x="7850583" y="2359221"/>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ttangolo 115"/>
              <p:cNvSpPr/>
              <p:nvPr/>
            </p:nvSpPr>
            <p:spPr>
              <a:xfrm>
                <a:off x="7932143" y="2252795"/>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ttangolo 116"/>
              <p:cNvSpPr/>
              <p:nvPr/>
            </p:nvSpPr>
            <p:spPr>
              <a:xfrm>
                <a:off x="7932142" y="2359220"/>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ttangolo 117"/>
              <p:cNvSpPr/>
              <p:nvPr/>
            </p:nvSpPr>
            <p:spPr>
              <a:xfrm>
                <a:off x="8013701" y="2252794"/>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ttangolo 118"/>
              <p:cNvSpPr/>
              <p:nvPr/>
            </p:nvSpPr>
            <p:spPr>
              <a:xfrm>
                <a:off x="8013701" y="2359220"/>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ttangolo 119"/>
              <p:cNvSpPr/>
              <p:nvPr/>
            </p:nvSpPr>
            <p:spPr>
              <a:xfrm>
                <a:off x="8095261" y="2252794"/>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ttangolo 120"/>
              <p:cNvSpPr/>
              <p:nvPr/>
            </p:nvSpPr>
            <p:spPr>
              <a:xfrm>
                <a:off x="8095260" y="2359219"/>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ttangolo 121"/>
              <p:cNvSpPr/>
              <p:nvPr/>
            </p:nvSpPr>
            <p:spPr>
              <a:xfrm>
                <a:off x="8177838" y="2252793"/>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ttangolo 122"/>
              <p:cNvSpPr/>
              <p:nvPr/>
            </p:nvSpPr>
            <p:spPr>
              <a:xfrm>
                <a:off x="8177838" y="2359219"/>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ttangolo 123"/>
              <p:cNvSpPr/>
              <p:nvPr/>
            </p:nvSpPr>
            <p:spPr>
              <a:xfrm>
                <a:off x="8259398" y="2252793"/>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ttangolo 124"/>
              <p:cNvSpPr/>
              <p:nvPr/>
            </p:nvSpPr>
            <p:spPr>
              <a:xfrm>
                <a:off x="8259397" y="2359218"/>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uppo 222"/>
            <p:cNvGrpSpPr/>
            <p:nvPr/>
          </p:nvGrpSpPr>
          <p:grpSpPr>
            <a:xfrm>
              <a:off x="7073016" y="3821459"/>
              <a:ext cx="793590" cy="188752"/>
              <a:chOff x="2910980" y="1520504"/>
              <a:chExt cx="793590" cy="188752"/>
            </a:xfrm>
          </p:grpSpPr>
          <p:sp>
            <p:nvSpPr>
              <p:cNvPr id="230" name="Rettangolo 229"/>
              <p:cNvSpPr/>
              <p:nvPr/>
            </p:nvSpPr>
            <p:spPr>
              <a:xfrm>
                <a:off x="29109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4" name="Rettangolo 243"/>
              <p:cNvSpPr/>
              <p:nvPr/>
            </p:nvSpPr>
            <p:spPr>
              <a:xfrm>
                <a:off x="31197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5" name="Rettangolo 244"/>
              <p:cNvSpPr/>
              <p:nvPr/>
            </p:nvSpPr>
            <p:spPr>
              <a:xfrm>
                <a:off x="3325792"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8" name="Rettangolo 247"/>
              <p:cNvSpPr/>
              <p:nvPr/>
            </p:nvSpPr>
            <p:spPr>
              <a:xfrm>
                <a:off x="3532596"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253" name="Gruppo 252"/>
            <p:cNvGrpSpPr/>
            <p:nvPr/>
          </p:nvGrpSpPr>
          <p:grpSpPr>
            <a:xfrm>
              <a:off x="8154692" y="3887852"/>
              <a:ext cx="138981" cy="45719"/>
              <a:chOff x="7193111" y="2091882"/>
              <a:chExt cx="138981" cy="45719"/>
            </a:xfrm>
          </p:grpSpPr>
          <p:sp>
            <p:nvSpPr>
              <p:cNvPr id="257" name="Rettangolo 256"/>
              <p:cNvSpPr/>
              <p:nvPr/>
            </p:nvSpPr>
            <p:spPr>
              <a:xfrm>
                <a:off x="7193111" y="2091882"/>
                <a:ext cx="45719" cy="45719"/>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59" name="Rettangolo 258"/>
              <p:cNvSpPr/>
              <p:nvPr/>
            </p:nvSpPr>
            <p:spPr>
              <a:xfrm>
                <a:off x="7240654" y="2091882"/>
                <a:ext cx="45719" cy="45719"/>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64" name="Rettangolo 263"/>
              <p:cNvSpPr/>
              <p:nvPr/>
            </p:nvSpPr>
            <p:spPr>
              <a:xfrm>
                <a:off x="7286373" y="2091882"/>
                <a:ext cx="45719" cy="45719"/>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grpSp>
        <p:grpSp>
          <p:nvGrpSpPr>
            <p:cNvPr id="265" name="Gruppo 264"/>
            <p:cNvGrpSpPr/>
            <p:nvPr/>
          </p:nvGrpSpPr>
          <p:grpSpPr>
            <a:xfrm>
              <a:off x="8470380" y="3887851"/>
              <a:ext cx="138981" cy="45719"/>
              <a:chOff x="7193111" y="2091882"/>
              <a:chExt cx="138981" cy="45719"/>
            </a:xfrm>
          </p:grpSpPr>
          <p:sp>
            <p:nvSpPr>
              <p:cNvPr id="267" name="Rettangolo 266"/>
              <p:cNvSpPr/>
              <p:nvPr/>
            </p:nvSpPr>
            <p:spPr>
              <a:xfrm>
                <a:off x="7193111" y="2091882"/>
                <a:ext cx="45719" cy="45719"/>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68" name="Rettangolo 267"/>
              <p:cNvSpPr/>
              <p:nvPr/>
            </p:nvSpPr>
            <p:spPr>
              <a:xfrm>
                <a:off x="7240654" y="2091882"/>
                <a:ext cx="45719" cy="45719"/>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69" name="Rettangolo 268"/>
              <p:cNvSpPr/>
              <p:nvPr/>
            </p:nvSpPr>
            <p:spPr>
              <a:xfrm>
                <a:off x="7286373" y="2091882"/>
                <a:ext cx="45719" cy="45719"/>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grpSp>
      </p:grpSp>
      <p:grpSp>
        <p:nvGrpSpPr>
          <p:cNvPr id="59" name="Gruppo 58"/>
          <p:cNvGrpSpPr/>
          <p:nvPr/>
        </p:nvGrpSpPr>
        <p:grpSpPr>
          <a:xfrm>
            <a:off x="5997361" y="2828548"/>
            <a:ext cx="718457" cy="350873"/>
            <a:chOff x="5704115" y="2797629"/>
            <a:chExt cx="718457" cy="350873"/>
          </a:xfrm>
        </p:grpSpPr>
        <p:cxnSp>
          <p:nvCxnSpPr>
            <p:cNvPr id="56" name="Connettore diritto 55"/>
            <p:cNvCxnSpPr/>
            <p:nvPr/>
          </p:nvCxnSpPr>
          <p:spPr>
            <a:xfrm flipV="1">
              <a:off x="5711293" y="2812698"/>
              <a:ext cx="711279" cy="330861"/>
            </a:xfrm>
            <a:prstGeom prst="line">
              <a:avLst/>
            </a:prstGeom>
            <a:ln>
              <a:solidFill>
                <a:srgbClr val="C70038"/>
              </a:solidFill>
            </a:ln>
          </p:spPr>
          <p:style>
            <a:lnRef idx="3">
              <a:schemeClr val="accent2"/>
            </a:lnRef>
            <a:fillRef idx="0">
              <a:schemeClr val="accent2"/>
            </a:fillRef>
            <a:effectRef idx="2">
              <a:schemeClr val="accent2"/>
            </a:effectRef>
            <a:fontRef idx="minor">
              <a:schemeClr val="tx1"/>
            </a:fontRef>
          </p:style>
        </p:cxnSp>
        <p:cxnSp>
          <p:nvCxnSpPr>
            <p:cNvPr id="270" name="Connettore diritto 269"/>
            <p:cNvCxnSpPr/>
            <p:nvPr/>
          </p:nvCxnSpPr>
          <p:spPr>
            <a:xfrm flipH="1" flipV="1">
              <a:off x="5704115" y="2797629"/>
              <a:ext cx="713984" cy="350873"/>
            </a:xfrm>
            <a:prstGeom prst="line">
              <a:avLst/>
            </a:prstGeom>
            <a:ln>
              <a:solidFill>
                <a:srgbClr val="C70038"/>
              </a:solidFill>
            </a:ln>
          </p:spPr>
          <p:style>
            <a:lnRef idx="3">
              <a:schemeClr val="accent2"/>
            </a:lnRef>
            <a:fillRef idx="0">
              <a:schemeClr val="accent2"/>
            </a:fillRef>
            <a:effectRef idx="2">
              <a:schemeClr val="accent2"/>
            </a:effectRef>
            <a:fontRef idx="minor">
              <a:schemeClr val="tx1"/>
            </a:fontRef>
          </p:style>
        </p:cxnSp>
      </p:grpSp>
      <p:sp>
        <p:nvSpPr>
          <p:cNvPr id="271" name="Segnaposto numero diapositiva 1">
            <a:extLst>
              <a:ext uri="{FF2B5EF4-FFF2-40B4-BE49-F238E27FC236}">
                <a16:creationId xmlns:a16="http://schemas.microsoft.com/office/drawing/2014/main" id="{D6B804CA-CF58-462E-8108-A72AC583E8A6}"/>
              </a:ext>
            </a:extLst>
          </p:cNvPr>
          <p:cNvSpPr txBox="1">
            <a:spLocks/>
          </p:cNvSpPr>
          <p:nvPr/>
        </p:nvSpPr>
        <p:spPr>
          <a:xfrm>
            <a:off x="8702756" y="223096"/>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011DD9-7140-4E43-B8DF-517520C6FEA9}" type="slidenum">
              <a:rPr lang="en-US" smtClean="0"/>
              <a:pPr/>
              <a:t>2</a:t>
            </a:fld>
            <a:endParaRPr lang="en-US" dirty="0"/>
          </a:p>
        </p:txBody>
      </p:sp>
      <p:grpSp>
        <p:nvGrpSpPr>
          <p:cNvPr id="54" name="Gruppo 53">
            <a:extLst>
              <a:ext uri="{FF2B5EF4-FFF2-40B4-BE49-F238E27FC236}">
                <a16:creationId xmlns:a16="http://schemas.microsoft.com/office/drawing/2014/main" id="{5EFE5B4A-378D-4D25-AFD7-12C8C06152EC}"/>
              </a:ext>
            </a:extLst>
          </p:cNvPr>
          <p:cNvGrpSpPr/>
          <p:nvPr/>
        </p:nvGrpSpPr>
        <p:grpSpPr>
          <a:xfrm>
            <a:off x="6732619" y="3500758"/>
            <a:ext cx="4811103" cy="1341554"/>
            <a:chOff x="6732619" y="3500758"/>
            <a:chExt cx="4811103" cy="1341554"/>
          </a:xfrm>
        </p:grpSpPr>
        <p:sp>
          <p:nvSpPr>
            <p:cNvPr id="6" name="CasellaDiTesto 5">
              <a:extLst>
                <a:ext uri="{FF2B5EF4-FFF2-40B4-BE49-F238E27FC236}">
                  <a16:creationId xmlns:a16="http://schemas.microsoft.com/office/drawing/2014/main" id="{0B422298-39B8-4B5E-83D5-702FDFDADA7C}"/>
                </a:ext>
              </a:extLst>
            </p:cNvPr>
            <p:cNvSpPr txBox="1"/>
            <p:nvPr/>
          </p:nvSpPr>
          <p:spPr>
            <a:xfrm>
              <a:off x="6732619" y="4011315"/>
              <a:ext cx="4811103"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dk1"/>
                  </a:solidFill>
                  <a:ea typeface="Lora"/>
                  <a:cs typeface="Lora"/>
                  <a:rtl val="0"/>
                </a:rPr>
                <a:t>Reduced costs</a:t>
              </a:r>
            </a:p>
            <a:p>
              <a:pPr marL="285750" indent="-285750">
                <a:buFont typeface="Arial" panose="020B0604020202020204" pitchFamily="34" charset="0"/>
                <a:buChar char="•"/>
              </a:pPr>
              <a:r>
                <a:rPr lang="en-US" sz="2400" dirty="0">
                  <a:solidFill>
                    <a:schemeClr val="dk1"/>
                  </a:solidFill>
                  <a:ea typeface="Lora"/>
                  <a:cs typeface="Lora"/>
                  <a:rtl val="0"/>
                </a:rPr>
                <a:t>Reduced environmental impact</a:t>
              </a:r>
            </a:p>
          </p:txBody>
        </p:sp>
        <p:sp>
          <p:nvSpPr>
            <p:cNvPr id="272" name="CasellaDiTesto 271">
              <a:extLst>
                <a:ext uri="{FF2B5EF4-FFF2-40B4-BE49-F238E27FC236}">
                  <a16:creationId xmlns:a16="http://schemas.microsoft.com/office/drawing/2014/main" id="{C731ED9F-526C-4014-ACC8-CC2B4C60A330}"/>
                </a:ext>
              </a:extLst>
            </p:cNvPr>
            <p:cNvSpPr txBox="1"/>
            <p:nvPr/>
          </p:nvSpPr>
          <p:spPr>
            <a:xfrm>
              <a:off x="6732619" y="3500758"/>
              <a:ext cx="4034071" cy="523220"/>
            </a:xfrm>
            <a:prstGeom prst="rect">
              <a:avLst/>
            </a:prstGeom>
            <a:noFill/>
          </p:spPr>
          <p:txBody>
            <a:bodyPr wrap="square" rtlCol="0">
              <a:spAutoFit/>
            </a:bodyPr>
            <a:lstStyle/>
            <a:p>
              <a:r>
                <a:rPr lang="en-US" sz="2800" b="1" dirty="0">
                  <a:ln w="12700">
                    <a:solidFill>
                      <a:srgbClr val="548235"/>
                    </a:solidFill>
                  </a:ln>
                  <a:solidFill>
                    <a:srgbClr val="79B94F"/>
                  </a:solidFill>
                  <a:ea typeface="Lora"/>
                  <a:cs typeface="Lora"/>
                  <a:rtl val="0"/>
                </a:rPr>
                <a:t>Bubble Arc-Compressor</a:t>
              </a:r>
            </a:p>
          </p:txBody>
        </p:sp>
      </p:grpSp>
      <p:sp>
        <p:nvSpPr>
          <p:cNvPr id="273" name="Shape 419">
            <a:extLst>
              <a:ext uri="{FF2B5EF4-FFF2-40B4-BE49-F238E27FC236}">
                <a16:creationId xmlns:a16="http://schemas.microsoft.com/office/drawing/2014/main" id="{296C034F-BAD8-49DA-9A52-2FD536DE7E24}"/>
              </a:ext>
            </a:extLst>
          </p:cNvPr>
          <p:cNvSpPr/>
          <p:nvPr/>
        </p:nvSpPr>
        <p:spPr>
          <a:xfrm>
            <a:off x="517747" y="322506"/>
            <a:ext cx="423079" cy="403972"/>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Tree>
    <p:extLst>
      <p:ext uri="{BB962C8B-B14F-4D97-AF65-F5344CB8AC3E}">
        <p14:creationId xmlns:p14="http://schemas.microsoft.com/office/powerpoint/2010/main" val="238229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2171497"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Chopper slit</a:t>
            </a:r>
          </a:p>
        </p:txBody>
      </p:sp>
      <p:cxnSp>
        <p:nvCxnSpPr>
          <p:cNvPr id="28" name="Shape 92"/>
          <p:cNvCxnSpPr>
            <a:cxnSpLocks/>
            <a:stCxn id="26" idx="3"/>
          </p:cNvCxnSpPr>
          <p:nvPr/>
        </p:nvCxnSpPr>
        <p:spPr>
          <a:xfrm>
            <a:off x="3265714" y="526713"/>
            <a:ext cx="8926286"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20</a:t>
            </a:fld>
            <a:endParaRPr lang="en-US"/>
          </a:p>
        </p:txBody>
      </p:sp>
      <p:pic>
        <p:nvPicPr>
          <p:cNvPr id="10" name="Immagine 9">
            <a:extLst>
              <a:ext uri="{FF2B5EF4-FFF2-40B4-BE49-F238E27FC236}">
                <a16:creationId xmlns:a16="http://schemas.microsoft.com/office/drawing/2014/main" id="{DC930323-5D18-436C-818E-B044E5C92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189" y="1314546"/>
            <a:ext cx="6579766" cy="4500610"/>
          </a:xfrm>
          <a:prstGeom prst="rect">
            <a:avLst/>
          </a:prstGeom>
        </p:spPr>
      </p:pic>
      <p:sp>
        <p:nvSpPr>
          <p:cNvPr id="23" name="CasellaDiTesto 22">
            <a:extLst>
              <a:ext uri="{FF2B5EF4-FFF2-40B4-BE49-F238E27FC236}">
                <a16:creationId xmlns:a16="http://schemas.microsoft.com/office/drawing/2014/main" id="{DDEAA090-587A-4B51-ADF1-F593575A739A}"/>
              </a:ext>
            </a:extLst>
          </p:cNvPr>
          <p:cNvSpPr txBox="1"/>
          <p:nvPr/>
        </p:nvSpPr>
        <p:spPr>
          <a:xfrm>
            <a:off x="5905066" y="2151530"/>
            <a:ext cx="1897474" cy="707886"/>
          </a:xfrm>
          <a:prstGeom prst="rect">
            <a:avLst/>
          </a:prstGeom>
          <a:solidFill>
            <a:schemeClr val="bg1">
              <a:alpha val="73000"/>
            </a:schemeClr>
          </a:solidFill>
        </p:spPr>
        <p:txBody>
          <a:bodyPr wrap="square" rtlCol="0">
            <a:spAutoFit/>
          </a:bodyPr>
          <a:lstStyle/>
          <a:p>
            <a:pPr algn="ctr"/>
            <a:r>
              <a:rPr lang="en-US" sz="2000" dirty="0"/>
              <a:t>Survived: 71% (75 </a:t>
            </a:r>
            <a:r>
              <a:rPr lang="en-US" sz="2000" dirty="0" err="1"/>
              <a:t>pC</a:t>
            </a:r>
            <a:r>
              <a:rPr lang="en-US" sz="2000" dirty="0"/>
              <a:t>)</a:t>
            </a:r>
          </a:p>
        </p:txBody>
      </p:sp>
      <p:sp>
        <p:nvSpPr>
          <p:cNvPr id="27" name="CasellaDiTesto 26">
            <a:extLst>
              <a:ext uri="{FF2B5EF4-FFF2-40B4-BE49-F238E27FC236}">
                <a16:creationId xmlns:a16="http://schemas.microsoft.com/office/drawing/2014/main" id="{D0A5B37A-8432-4BC8-856C-3577BE1EE1A9}"/>
              </a:ext>
            </a:extLst>
          </p:cNvPr>
          <p:cNvSpPr txBox="1"/>
          <p:nvPr/>
        </p:nvSpPr>
        <p:spPr>
          <a:xfrm>
            <a:off x="5059143" y="1042844"/>
            <a:ext cx="2862173" cy="400110"/>
          </a:xfrm>
          <a:prstGeom prst="rect">
            <a:avLst/>
          </a:prstGeom>
          <a:noFill/>
        </p:spPr>
        <p:txBody>
          <a:bodyPr wrap="square" rtlCol="0">
            <a:spAutoFit/>
          </a:bodyPr>
          <a:lstStyle/>
          <a:p>
            <a:pPr algn="ctr"/>
            <a:r>
              <a:rPr lang="en-US" sz="2000" dirty="0">
                <a:latin typeface="Barlow Medium" panose="00000600000000000000" pitchFamily="50" charset="0"/>
              </a:rPr>
              <a:t>Aperture radius: 2 mm</a:t>
            </a:r>
          </a:p>
        </p:txBody>
      </p:sp>
      <p:cxnSp>
        <p:nvCxnSpPr>
          <p:cNvPr id="12" name="Connettore 2 11">
            <a:extLst>
              <a:ext uri="{FF2B5EF4-FFF2-40B4-BE49-F238E27FC236}">
                <a16:creationId xmlns:a16="http://schemas.microsoft.com/office/drawing/2014/main" id="{5FF5BA7F-1F4C-4780-BB55-A566E1FE1349}"/>
              </a:ext>
            </a:extLst>
          </p:cNvPr>
          <p:cNvCxnSpPr>
            <a:cxnSpLocks/>
          </p:cNvCxnSpPr>
          <p:nvPr/>
        </p:nvCxnSpPr>
        <p:spPr>
          <a:xfrm>
            <a:off x="7142770" y="2899954"/>
            <a:ext cx="1567543" cy="1719072"/>
          </a:xfrm>
          <a:prstGeom prst="straightConnector1">
            <a:avLst/>
          </a:prstGeom>
          <a:ln w="19050" cap="flat" cmpd="sng" algn="ctr">
            <a:solidFill>
              <a:schemeClr val="accent3">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16" name="Shape 630">
            <a:extLst>
              <a:ext uri="{FF2B5EF4-FFF2-40B4-BE49-F238E27FC236}">
                <a16:creationId xmlns:a16="http://schemas.microsoft.com/office/drawing/2014/main" id="{7210E190-884B-4FE0-A760-4E8BD2E4A5DB}"/>
              </a:ext>
            </a:extLst>
          </p:cNvPr>
          <p:cNvGrpSpPr/>
          <p:nvPr/>
        </p:nvGrpSpPr>
        <p:grpSpPr>
          <a:xfrm>
            <a:off x="547109" y="327921"/>
            <a:ext cx="386860" cy="397581"/>
            <a:chOff x="2605025" y="4998300"/>
            <a:chExt cx="417700" cy="429275"/>
          </a:xfrm>
        </p:grpSpPr>
        <p:sp>
          <p:nvSpPr>
            <p:cNvPr id="17" name="Shape 631">
              <a:extLst>
                <a:ext uri="{FF2B5EF4-FFF2-40B4-BE49-F238E27FC236}">
                  <a16:creationId xmlns:a16="http://schemas.microsoft.com/office/drawing/2014/main" id="{35C8EDB2-994B-44E4-BBA2-0E4FF372740A}"/>
                </a:ext>
              </a:extLst>
            </p:cNvPr>
            <p:cNvSpPr/>
            <p:nvPr/>
          </p:nvSpPr>
          <p:spPr>
            <a:xfrm>
              <a:off x="2819350" y="5216875"/>
              <a:ext cx="202150" cy="210700"/>
            </a:xfrm>
            <a:custGeom>
              <a:avLst/>
              <a:gdLst/>
              <a:ahLst/>
              <a:cxnLst/>
              <a:rect l="0" t="0" r="0" b="0"/>
              <a:pathLst>
                <a:path w="8086" h="8428" fill="none" extrusionOk="0">
                  <a:moveTo>
                    <a:pt x="0" y="1851"/>
                  </a:moveTo>
                  <a:lnTo>
                    <a:pt x="5797" y="8135"/>
                  </a:lnTo>
                  <a:lnTo>
                    <a:pt x="5797" y="8135"/>
                  </a:lnTo>
                  <a:lnTo>
                    <a:pt x="5943" y="8257"/>
                  </a:lnTo>
                  <a:lnTo>
                    <a:pt x="6113" y="8354"/>
                  </a:lnTo>
                  <a:lnTo>
                    <a:pt x="6284" y="8403"/>
                  </a:lnTo>
                  <a:lnTo>
                    <a:pt x="6478" y="8427"/>
                  </a:lnTo>
                  <a:lnTo>
                    <a:pt x="6649" y="8403"/>
                  </a:lnTo>
                  <a:lnTo>
                    <a:pt x="6819" y="8354"/>
                  </a:lnTo>
                  <a:lnTo>
                    <a:pt x="6990" y="8257"/>
                  </a:lnTo>
                  <a:lnTo>
                    <a:pt x="7136" y="8135"/>
                  </a:lnTo>
                  <a:lnTo>
                    <a:pt x="7818" y="7453"/>
                  </a:lnTo>
                  <a:lnTo>
                    <a:pt x="7818" y="7453"/>
                  </a:lnTo>
                  <a:lnTo>
                    <a:pt x="7940" y="7307"/>
                  </a:lnTo>
                  <a:lnTo>
                    <a:pt x="8037" y="7136"/>
                  </a:lnTo>
                  <a:lnTo>
                    <a:pt x="8086" y="6966"/>
                  </a:lnTo>
                  <a:lnTo>
                    <a:pt x="8086" y="6795"/>
                  </a:lnTo>
                  <a:lnTo>
                    <a:pt x="8086" y="6601"/>
                  </a:lnTo>
                  <a:lnTo>
                    <a:pt x="8037" y="6430"/>
                  </a:lnTo>
                  <a:lnTo>
                    <a:pt x="7940" y="6260"/>
                  </a:lnTo>
                  <a:lnTo>
                    <a:pt x="7818" y="6114"/>
                  </a:lnTo>
                  <a:lnTo>
                    <a:pt x="1705"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18" name="Shape 632">
              <a:extLst>
                <a:ext uri="{FF2B5EF4-FFF2-40B4-BE49-F238E27FC236}">
                  <a16:creationId xmlns:a16="http://schemas.microsoft.com/office/drawing/2014/main" id="{ADEE4868-751E-4C56-844E-EA59A4ADFBC6}"/>
                </a:ext>
              </a:extLst>
            </p:cNvPr>
            <p:cNvSpPr/>
            <p:nvPr/>
          </p:nvSpPr>
          <p:spPr>
            <a:xfrm>
              <a:off x="2606225" y="4998300"/>
              <a:ext cx="203400" cy="207650"/>
            </a:xfrm>
            <a:custGeom>
              <a:avLst/>
              <a:gdLst/>
              <a:ahLst/>
              <a:cxnLst/>
              <a:rect l="0" t="0" r="0" b="0"/>
              <a:pathLst>
                <a:path w="8136" h="8306" fill="none" extrusionOk="0">
                  <a:moveTo>
                    <a:pt x="8135" y="6649"/>
                  </a:moveTo>
                  <a:lnTo>
                    <a:pt x="4433" y="2947"/>
                  </a:lnTo>
                  <a:lnTo>
                    <a:pt x="1730" y="244"/>
                  </a:lnTo>
                  <a:lnTo>
                    <a:pt x="1730" y="244"/>
                  </a:lnTo>
                  <a:lnTo>
                    <a:pt x="1584" y="122"/>
                  </a:lnTo>
                  <a:lnTo>
                    <a:pt x="1413" y="49"/>
                  </a:lnTo>
                  <a:lnTo>
                    <a:pt x="1243" y="0"/>
                  </a:lnTo>
                  <a:lnTo>
                    <a:pt x="1048" y="0"/>
                  </a:lnTo>
                  <a:lnTo>
                    <a:pt x="878" y="0"/>
                  </a:lnTo>
                  <a:lnTo>
                    <a:pt x="683" y="49"/>
                  </a:lnTo>
                  <a:lnTo>
                    <a:pt x="512" y="122"/>
                  </a:lnTo>
                  <a:lnTo>
                    <a:pt x="390" y="244"/>
                  </a:lnTo>
                  <a:lnTo>
                    <a:pt x="390" y="244"/>
                  </a:lnTo>
                  <a:lnTo>
                    <a:pt x="269" y="365"/>
                  </a:lnTo>
                  <a:lnTo>
                    <a:pt x="171" y="511"/>
                  </a:lnTo>
                  <a:lnTo>
                    <a:pt x="98" y="682"/>
                  </a:lnTo>
                  <a:lnTo>
                    <a:pt x="50" y="852"/>
                  </a:lnTo>
                  <a:lnTo>
                    <a:pt x="1" y="1023"/>
                  </a:lnTo>
                  <a:lnTo>
                    <a:pt x="1" y="1218"/>
                  </a:lnTo>
                  <a:lnTo>
                    <a:pt x="1" y="1413"/>
                  </a:lnTo>
                  <a:lnTo>
                    <a:pt x="1" y="1607"/>
                  </a:lnTo>
                  <a:lnTo>
                    <a:pt x="74" y="2021"/>
                  </a:lnTo>
                  <a:lnTo>
                    <a:pt x="220" y="2484"/>
                  </a:lnTo>
                  <a:lnTo>
                    <a:pt x="390" y="2923"/>
                  </a:lnTo>
                  <a:lnTo>
                    <a:pt x="610" y="3385"/>
                  </a:lnTo>
                  <a:lnTo>
                    <a:pt x="853" y="3872"/>
                  </a:lnTo>
                  <a:lnTo>
                    <a:pt x="1121" y="4311"/>
                  </a:lnTo>
                  <a:lnTo>
                    <a:pt x="1413" y="4774"/>
                  </a:lnTo>
                  <a:lnTo>
                    <a:pt x="1706" y="5188"/>
                  </a:lnTo>
                  <a:lnTo>
                    <a:pt x="1998" y="5577"/>
                  </a:lnTo>
                  <a:lnTo>
                    <a:pt x="2290" y="5943"/>
                  </a:lnTo>
                  <a:lnTo>
                    <a:pt x="2582" y="6284"/>
                  </a:lnTo>
                  <a:lnTo>
                    <a:pt x="2850" y="6551"/>
                  </a:lnTo>
                  <a:lnTo>
                    <a:pt x="2850" y="6551"/>
                  </a:lnTo>
                  <a:lnTo>
                    <a:pt x="3070" y="6771"/>
                  </a:lnTo>
                  <a:lnTo>
                    <a:pt x="3313" y="6966"/>
                  </a:lnTo>
                  <a:lnTo>
                    <a:pt x="3557" y="7136"/>
                  </a:lnTo>
                  <a:lnTo>
                    <a:pt x="3800" y="7307"/>
                  </a:lnTo>
                  <a:lnTo>
                    <a:pt x="4312" y="7599"/>
                  </a:lnTo>
                  <a:lnTo>
                    <a:pt x="4823" y="7818"/>
                  </a:lnTo>
                  <a:lnTo>
                    <a:pt x="5310" y="8013"/>
                  </a:lnTo>
                  <a:lnTo>
                    <a:pt x="5724" y="8159"/>
                  </a:lnTo>
                  <a:lnTo>
                    <a:pt x="6333" y="8305"/>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19" name="Shape 633">
              <a:extLst>
                <a:ext uri="{FF2B5EF4-FFF2-40B4-BE49-F238E27FC236}">
                  <a16:creationId xmlns:a16="http://schemas.microsoft.com/office/drawing/2014/main" id="{2A90484D-C5C4-43BA-BFED-E902B351AF97}"/>
                </a:ext>
              </a:extLst>
            </p:cNvPr>
            <p:cNvSpPr/>
            <p:nvPr/>
          </p:nvSpPr>
          <p:spPr>
            <a:xfrm>
              <a:off x="2605025" y="5003775"/>
              <a:ext cx="417700" cy="417700"/>
            </a:xfrm>
            <a:custGeom>
              <a:avLst/>
              <a:gdLst/>
              <a:ahLst/>
              <a:cxnLst/>
              <a:rect l="0" t="0" r="0" b="0"/>
              <a:pathLst>
                <a:path w="16708" h="16708" fill="none" extrusionOk="0">
                  <a:moveTo>
                    <a:pt x="13931" y="6820"/>
                  </a:moveTo>
                  <a:lnTo>
                    <a:pt x="13931" y="6820"/>
                  </a:lnTo>
                  <a:lnTo>
                    <a:pt x="14126" y="6625"/>
                  </a:lnTo>
                  <a:lnTo>
                    <a:pt x="14345" y="6357"/>
                  </a:lnTo>
                  <a:lnTo>
                    <a:pt x="14784" y="5797"/>
                  </a:lnTo>
                  <a:lnTo>
                    <a:pt x="15246" y="5139"/>
                  </a:lnTo>
                  <a:lnTo>
                    <a:pt x="15685" y="4482"/>
                  </a:lnTo>
                  <a:lnTo>
                    <a:pt x="16367" y="3386"/>
                  </a:lnTo>
                  <a:lnTo>
                    <a:pt x="16659" y="2923"/>
                  </a:lnTo>
                  <a:lnTo>
                    <a:pt x="16659" y="2923"/>
                  </a:lnTo>
                  <a:lnTo>
                    <a:pt x="16708" y="2825"/>
                  </a:lnTo>
                  <a:lnTo>
                    <a:pt x="16708" y="2728"/>
                  </a:lnTo>
                  <a:lnTo>
                    <a:pt x="16708" y="2655"/>
                  </a:lnTo>
                  <a:lnTo>
                    <a:pt x="16659" y="2582"/>
                  </a:lnTo>
                  <a:lnTo>
                    <a:pt x="16659" y="2582"/>
                  </a:lnTo>
                  <a:lnTo>
                    <a:pt x="16586" y="2533"/>
                  </a:lnTo>
                  <a:lnTo>
                    <a:pt x="16488" y="2533"/>
                  </a:lnTo>
                  <a:lnTo>
                    <a:pt x="16415" y="2533"/>
                  </a:lnTo>
                  <a:lnTo>
                    <a:pt x="16318" y="2582"/>
                  </a:lnTo>
                  <a:lnTo>
                    <a:pt x="13615" y="4944"/>
                  </a:lnTo>
                  <a:lnTo>
                    <a:pt x="13615" y="4944"/>
                  </a:lnTo>
                  <a:lnTo>
                    <a:pt x="13541" y="4993"/>
                  </a:lnTo>
                  <a:lnTo>
                    <a:pt x="13420" y="4993"/>
                  </a:lnTo>
                  <a:lnTo>
                    <a:pt x="13322" y="4969"/>
                  </a:lnTo>
                  <a:lnTo>
                    <a:pt x="13200" y="4871"/>
                  </a:lnTo>
                  <a:lnTo>
                    <a:pt x="13200" y="4871"/>
                  </a:lnTo>
                  <a:lnTo>
                    <a:pt x="13103" y="4749"/>
                  </a:lnTo>
                  <a:lnTo>
                    <a:pt x="13054" y="4628"/>
                  </a:lnTo>
                  <a:lnTo>
                    <a:pt x="13054" y="4530"/>
                  </a:lnTo>
                  <a:lnTo>
                    <a:pt x="13103" y="4433"/>
                  </a:lnTo>
                  <a:lnTo>
                    <a:pt x="13103" y="4433"/>
                  </a:lnTo>
                  <a:lnTo>
                    <a:pt x="15563" y="1486"/>
                  </a:lnTo>
                  <a:lnTo>
                    <a:pt x="15563" y="1486"/>
                  </a:lnTo>
                  <a:lnTo>
                    <a:pt x="15612" y="1388"/>
                  </a:lnTo>
                  <a:lnTo>
                    <a:pt x="15612" y="1315"/>
                  </a:lnTo>
                  <a:lnTo>
                    <a:pt x="15612" y="1218"/>
                  </a:lnTo>
                  <a:lnTo>
                    <a:pt x="15563" y="1145"/>
                  </a:lnTo>
                  <a:lnTo>
                    <a:pt x="15563" y="1145"/>
                  </a:lnTo>
                  <a:lnTo>
                    <a:pt x="15490" y="1096"/>
                  </a:lnTo>
                  <a:lnTo>
                    <a:pt x="15392" y="1096"/>
                  </a:lnTo>
                  <a:lnTo>
                    <a:pt x="15319" y="1096"/>
                  </a:lnTo>
                  <a:lnTo>
                    <a:pt x="15222" y="1145"/>
                  </a:lnTo>
                  <a:lnTo>
                    <a:pt x="15222" y="1145"/>
                  </a:lnTo>
                  <a:lnTo>
                    <a:pt x="12275" y="3605"/>
                  </a:lnTo>
                  <a:lnTo>
                    <a:pt x="12275" y="3605"/>
                  </a:lnTo>
                  <a:lnTo>
                    <a:pt x="12178" y="3653"/>
                  </a:lnTo>
                  <a:lnTo>
                    <a:pt x="12080" y="3653"/>
                  </a:lnTo>
                  <a:lnTo>
                    <a:pt x="11958" y="3605"/>
                  </a:lnTo>
                  <a:lnTo>
                    <a:pt x="11861" y="3507"/>
                  </a:lnTo>
                  <a:lnTo>
                    <a:pt x="11861" y="3507"/>
                  </a:lnTo>
                  <a:lnTo>
                    <a:pt x="11764" y="3386"/>
                  </a:lnTo>
                  <a:lnTo>
                    <a:pt x="11715" y="3288"/>
                  </a:lnTo>
                  <a:lnTo>
                    <a:pt x="11715" y="3166"/>
                  </a:lnTo>
                  <a:lnTo>
                    <a:pt x="11764" y="3093"/>
                  </a:lnTo>
                  <a:lnTo>
                    <a:pt x="14126" y="390"/>
                  </a:lnTo>
                  <a:lnTo>
                    <a:pt x="14126" y="390"/>
                  </a:lnTo>
                  <a:lnTo>
                    <a:pt x="14175" y="292"/>
                  </a:lnTo>
                  <a:lnTo>
                    <a:pt x="14175" y="219"/>
                  </a:lnTo>
                  <a:lnTo>
                    <a:pt x="14175" y="122"/>
                  </a:lnTo>
                  <a:lnTo>
                    <a:pt x="14126" y="49"/>
                  </a:lnTo>
                  <a:lnTo>
                    <a:pt x="14126" y="49"/>
                  </a:lnTo>
                  <a:lnTo>
                    <a:pt x="14053" y="0"/>
                  </a:lnTo>
                  <a:lnTo>
                    <a:pt x="13980" y="0"/>
                  </a:lnTo>
                  <a:lnTo>
                    <a:pt x="13882" y="0"/>
                  </a:lnTo>
                  <a:lnTo>
                    <a:pt x="13785" y="49"/>
                  </a:lnTo>
                  <a:lnTo>
                    <a:pt x="13785" y="49"/>
                  </a:lnTo>
                  <a:lnTo>
                    <a:pt x="13322" y="341"/>
                  </a:lnTo>
                  <a:lnTo>
                    <a:pt x="12226" y="1023"/>
                  </a:lnTo>
                  <a:lnTo>
                    <a:pt x="11569" y="1462"/>
                  </a:lnTo>
                  <a:lnTo>
                    <a:pt x="10911" y="1924"/>
                  </a:lnTo>
                  <a:lnTo>
                    <a:pt x="10351" y="2363"/>
                  </a:lnTo>
                  <a:lnTo>
                    <a:pt x="10083" y="2582"/>
                  </a:lnTo>
                  <a:lnTo>
                    <a:pt x="9888" y="2777"/>
                  </a:lnTo>
                  <a:lnTo>
                    <a:pt x="9888" y="2777"/>
                  </a:lnTo>
                  <a:lnTo>
                    <a:pt x="9766" y="2898"/>
                  </a:lnTo>
                  <a:lnTo>
                    <a:pt x="9669" y="3045"/>
                  </a:lnTo>
                  <a:lnTo>
                    <a:pt x="9572" y="3215"/>
                  </a:lnTo>
                  <a:lnTo>
                    <a:pt x="9499" y="3410"/>
                  </a:lnTo>
                  <a:lnTo>
                    <a:pt x="9377" y="3824"/>
                  </a:lnTo>
                  <a:lnTo>
                    <a:pt x="9304" y="4262"/>
                  </a:lnTo>
                  <a:lnTo>
                    <a:pt x="9255" y="4701"/>
                  </a:lnTo>
                  <a:lnTo>
                    <a:pt x="9279" y="5163"/>
                  </a:lnTo>
                  <a:lnTo>
                    <a:pt x="9328" y="5577"/>
                  </a:lnTo>
                  <a:lnTo>
                    <a:pt x="9352" y="5772"/>
                  </a:lnTo>
                  <a:lnTo>
                    <a:pt x="9425" y="5943"/>
                  </a:lnTo>
                  <a:lnTo>
                    <a:pt x="268" y="14418"/>
                  </a:lnTo>
                  <a:lnTo>
                    <a:pt x="268" y="14418"/>
                  </a:lnTo>
                  <a:lnTo>
                    <a:pt x="146" y="14564"/>
                  </a:lnTo>
                  <a:lnTo>
                    <a:pt x="73" y="14735"/>
                  </a:lnTo>
                  <a:lnTo>
                    <a:pt x="0" y="14905"/>
                  </a:lnTo>
                  <a:lnTo>
                    <a:pt x="0" y="15076"/>
                  </a:lnTo>
                  <a:lnTo>
                    <a:pt x="0" y="15271"/>
                  </a:lnTo>
                  <a:lnTo>
                    <a:pt x="73" y="15441"/>
                  </a:lnTo>
                  <a:lnTo>
                    <a:pt x="146" y="15612"/>
                  </a:lnTo>
                  <a:lnTo>
                    <a:pt x="268" y="15758"/>
                  </a:lnTo>
                  <a:lnTo>
                    <a:pt x="950" y="16440"/>
                  </a:lnTo>
                  <a:lnTo>
                    <a:pt x="950" y="16440"/>
                  </a:lnTo>
                  <a:lnTo>
                    <a:pt x="1096" y="16562"/>
                  </a:lnTo>
                  <a:lnTo>
                    <a:pt x="1267" y="16635"/>
                  </a:lnTo>
                  <a:lnTo>
                    <a:pt x="1437" y="16708"/>
                  </a:lnTo>
                  <a:lnTo>
                    <a:pt x="1632" y="16708"/>
                  </a:lnTo>
                  <a:lnTo>
                    <a:pt x="1802" y="16708"/>
                  </a:lnTo>
                  <a:lnTo>
                    <a:pt x="1973" y="16635"/>
                  </a:lnTo>
                  <a:lnTo>
                    <a:pt x="2143" y="16562"/>
                  </a:lnTo>
                  <a:lnTo>
                    <a:pt x="2289" y="16440"/>
                  </a:lnTo>
                  <a:lnTo>
                    <a:pt x="10765" y="7282"/>
                  </a:lnTo>
                  <a:lnTo>
                    <a:pt x="10765" y="7282"/>
                  </a:lnTo>
                  <a:lnTo>
                    <a:pt x="11130" y="7380"/>
                  </a:lnTo>
                  <a:lnTo>
                    <a:pt x="11544" y="7428"/>
                  </a:lnTo>
                  <a:lnTo>
                    <a:pt x="12007" y="7453"/>
                  </a:lnTo>
                  <a:lnTo>
                    <a:pt x="12445" y="7404"/>
                  </a:lnTo>
                  <a:lnTo>
                    <a:pt x="12884" y="7331"/>
                  </a:lnTo>
                  <a:lnTo>
                    <a:pt x="13298" y="7209"/>
                  </a:lnTo>
                  <a:lnTo>
                    <a:pt x="13493" y="7136"/>
                  </a:lnTo>
                  <a:lnTo>
                    <a:pt x="13663" y="7039"/>
                  </a:lnTo>
                  <a:lnTo>
                    <a:pt x="13809" y="6941"/>
                  </a:lnTo>
                  <a:lnTo>
                    <a:pt x="13931" y="6820"/>
                  </a:lnTo>
                  <a:lnTo>
                    <a:pt x="13931" y="6820"/>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grpSp>
    </p:spTree>
    <p:extLst>
      <p:ext uri="{BB962C8B-B14F-4D97-AF65-F5344CB8AC3E}">
        <p14:creationId xmlns:p14="http://schemas.microsoft.com/office/powerpoint/2010/main" val="3568106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2850766"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Filter simulation</a:t>
            </a:r>
          </a:p>
        </p:txBody>
      </p:sp>
      <p:cxnSp>
        <p:nvCxnSpPr>
          <p:cNvPr id="28" name="Shape 92"/>
          <p:cNvCxnSpPr>
            <a:cxnSpLocks/>
            <a:stCxn id="26" idx="3"/>
          </p:cNvCxnSpPr>
          <p:nvPr/>
        </p:nvCxnSpPr>
        <p:spPr>
          <a:xfrm>
            <a:off x="3944983" y="526713"/>
            <a:ext cx="8247017"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21</a:t>
            </a:fld>
            <a:endParaRPr lang="en-US"/>
          </a:p>
        </p:txBody>
      </p:sp>
      <p:grpSp>
        <p:nvGrpSpPr>
          <p:cNvPr id="21" name="Google Shape;612;p39"/>
          <p:cNvGrpSpPr/>
          <p:nvPr/>
        </p:nvGrpSpPr>
        <p:grpSpPr>
          <a:xfrm>
            <a:off x="553751" y="346147"/>
            <a:ext cx="343484" cy="350682"/>
            <a:chOff x="3951850" y="2985350"/>
            <a:chExt cx="407950" cy="416500"/>
          </a:xfrm>
        </p:grpSpPr>
        <p:sp>
          <p:nvSpPr>
            <p:cNvPr id="22"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pic>
        <p:nvPicPr>
          <p:cNvPr id="3" name="Immagine 2" descr="Immagine che contiene oggetto, orologio, metro&#10;&#10;Descrizione generata automaticamente">
            <a:extLst>
              <a:ext uri="{FF2B5EF4-FFF2-40B4-BE49-F238E27FC236}">
                <a16:creationId xmlns:a16="http://schemas.microsoft.com/office/drawing/2014/main" id="{78EEF56C-252B-42BF-BB6D-4EE5F6013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253" y="2096106"/>
            <a:ext cx="5498372" cy="3691766"/>
          </a:xfrm>
          <a:prstGeom prst="rect">
            <a:avLst/>
          </a:prstGeom>
        </p:spPr>
      </p:pic>
      <p:sp>
        <p:nvSpPr>
          <p:cNvPr id="36" name="CasellaDiTesto 35">
            <a:extLst>
              <a:ext uri="{FF2B5EF4-FFF2-40B4-BE49-F238E27FC236}">
                <a16:creationId xmlns:a16="http://schemas.microsoft.com/office/drawing/2014/main" id="{0CBBCDFC-2246-4907-9448-662B9E21B2BE}"/>
              </a:ext>
            </a:extLst>
          </p:cNvPr>
          <p:cNvSpPr txBox="1"/>
          <p:nvPr/>
        </p:nvSpPr>
        <p:spPr>
          <a:xfrm>
            <a:off x="2299168" y="1108418"/>
            <a:ext cx="7593664" cy="461665"/>
          </a:xfrm>
          <a:prstGeom prst="rect">
            <a:avLst/>
          </a:prstGeom>
          <a:noFill/>
        </p:spPr>
        <p:txBody>
          <a:bodyPr wrap="square" rtlCol="0">
            <a:spAutoFit/>
          </a:bodyPr>
          <a:lstStyle/>
          <a:p>
            <a:r>
              <a:rPr lang="it-IT" sz="2400" dirty="0" err="1"/>
              <a:t>It</a:t>
            </a:r>
            <a:r>
              <a:rPr lang="it-IT" sz="2400" dirty="0"/>
              <a:t> </a:t>
            </a:r>
            <a:r>
              <a:rPr lang="it-IT" sz="2400" dirty="0" err="1"/>
              <a:t>is</a:t>
            </a:r>
            <a:r>
              <a:rPr lang="it-IT" sz="2400" dirty="0"/>
              <a:t> </a:t>
            </a:r>
            <a:r>
              <a:rPr lang="it-IT" sz="2400" dirty="0" err="1"/>
              <a:t>difficult</a:t>
            </a:r>
            <a:r>
              <a:rPr lang="it-IT" sz="2400" dirty="0"/>
              <a:t> to </a:t>
            </a:r>
            <a:r>
              <a:rPr lang="it-IT" sz="2400" dirty="0" err="1"/>
              <a:t>deal</a:t>
            </a:r>
            <a:r>
              <a:rPr lang="it-IT" sz="2400" dirty="0"/>
              <a:t> with back-</a:t>
            </a:r>
            <a:r>
              <a:rPr lang="it-IT" sz="2400" dirty="0" err="1"/>
              <a:t>propagating</a:t>
            </a:r>
            <a:r>
              <a:rPr lang="it-IT" sz="2400" dirty="0"/>
              <a:t> </a:t>
            </a:r>
            <a:r>
              <a:rPr lang="it-IT" sz="2400" dirty="0" err="1"/>
              <a:t>bunches</a:t>
            </a:r>
            <a:r>
              <a:rPr lang="it-IT" sz="2400" dirty="0"/>
              <a:t> in Astra</a:t>
            </a:r>
          </a:p>
        </p:txBody>
      </p:sp>
      <p:sp>
        <p:nvSpPr>
          <p:cNvPr id="37" name="CasellaDiTesto 36">
            <a:extLst>
              <a:ext uri="{FF2B5EF4-FFF2-40B4-BE49-F238E27FC236}">
                <a16:creationId xmlns:a16="http://schemas.microsoft.com/office/drawing/2014/main" id="{E86D198D-29E5-4873-A7E1-F65AC716D9CE}"/>
              </a:ext>
            </a:extLst>
          </p:cNvPr>
          <p:cNvSpPr txBox="1"/>
          <p:nvPr/>
        </p:nvSpPr>
        <p:spPr>
          <a:xfrm>
            <a:off x="6987404" y="2446627"/>
            <a:ext cx="4398595" cy="1200329"/>
          </a:xfrm>
          <a:prstGeom prst="rect">
            <a:avLst/>
          </a:prstGeom>
          <a:noFill/>
        </p:spPr>
        <p:txBody>
          <a:bodyPr wrap="square" rtlCol="0">
            <a:spAutoFit/>
          </a:bodyPr>
          <a:lstStyle/>
          <a:p>
            <a:pPr marL="342900" indent="-342900">
              <a:buFont typeface="Arial" panose="020B0604020202020204" pitchFamily="34" charset="0"/>
              <a:buChar char="•"/>
            </a:pPr>
            <a:r>
              <a:rPr lang="it-IT" sz="2400" dirty="0"/>
              <a:t>Development of GIOTTO and Postprocessor to </a:t>
            </a:r>
            <a:r>
              <a:rPr lang="it-IT" sz="2400" dirty="0" err="1"/>
              <a:t>better</a:t>
            </a:r>
            <a:r>
              <a:rPr lang="it-IT" sz="2400" dirty="0"/>
              <a:t> </a:t>
            </a:r>
            <a:r>
              <a:rPr lang="it-IT" sz="2400" dirty="0" err="1"/>
              <a:t>deal</a:t>
            </a:r>
            <a:r>
              <a:rPr lang="it-IT" sz="2400" dirty="0"/>
              <a:t> with </a:t>
            </a:r>
            <a:r>
              <a:rPr lang="it-IT" sz="2400" dirty="0" err="1"/>
              <a:t>rotated</a:t>
            </a:r>
            <a:r>
              <a:rPr lang="it-IT" sz="2400" dirty="0"/>
              <a:t> </a:t>
            </a:r>
            <a:r>
              <a:rPr lang="it-IT" sz="2400" dirty="0" err="1"/>
              <a:t>bunches</a:t>
            </a:r>
            <a:r>
              <a:rPr lang="it-IT" sz="2400" dirty="0"/>
              <a:t>.</a:t>
            </a:r>
          </a:p>
        </p:txBody>
      </p:sp>
      <p:sp>
        <p:nvSpPr>
          <p:cNvPr id="17" name="CasellaDiTesto 16">
            <a:extLst>
              <a:ext uri="{FF2B5EF4-FFF2-40B4-BE49-F238E27FC236}">
                <a16:creationId xmlns:a16="http://schemas.microsoft.com/office/drawing/2014/main" id="{0A7CF6AD-7BA3-4EDC-B8F3-4A9BC67D3C4D}"/>
              </a:ext>
            </a:extLst>
          </p:cNvPr>
          <p:cNvSpPr txBox="1"/>
          <p:nvPr/>
        </p:nvSpPr>
        <p:spPr>
          <a:xfrm>
            <a:off x="6987404" y="3923335"/>
            <a:ext cx="3788752" cy="1200329"/>
          </a:xfrm>
          <a:prstGeom prst="rect">
            <a:avLst/>
          </a:prstGeom>
          <a:noFill/>
        </p:spPr>
        <p:txBody>
          <a:bodyPr wrap="square" rtlCol="0">
            <a:spAutoFit/>
          </a:bodyPr>
          <a:lstStyle/>
          <a:p>
            <a:pPr marL="342900" indent="-342900">
              <a:buFont typeface="Arial" panose="020B0604020202020204" pitchFamily="34" charset="0"/>
              <a:buChar char="•"/>
            </a:pPr>
            <a:r>
              <a:rPr lang="it-IT" sz="2400" dirty="0" err="1"/>
              <a:t>We</a:t>
            </a:r>
            <a:r>
              <a:rPr lang="it-IT" sz="2400" dirty="0"/>
              <a:t> </a:t>
            </a:r>
            <a:r>
              <a:rPr lang="it-IT" sz="2400" dirty="0" err="1"/>
              <a:t>requested</a:t>
            </a:r>
            <a:r>
              <a:rPr lang="it-IT" sz="2400" dirty="0"/>
              <a:t> an ad hoc </a:t>
            </a:r>
            <a:r>
              <a:rPr lang="it-IT" sz="2400" dirty="0" err="1"/>
              <a:t>modification</a:t>
            </a:r>
            <a:r>
              <a:rPr lang="it-IT" sz="2400" dirty="0"/>
              <a:t> of ASTRA to </a:t>
            </a:r>
            <a:br>
              <a:rPr lang="it-IT" sz="2400" dirty="0"/>
            </a:br>
            <a:r>
              <a:rPr lang="it-IT" sz="2400" dirty="0"/>
              <a:t>K. </a:t>
            </a:r>
            <a:r>
              <a:rPr lang="it-IT" sz="2400" dirty="0" err="1"/>
              <a:t>Floettmann</a:t>
            </a:r>
            <a:r>
              <a:rPr lang="it-IT" sz="2400" dirty="0"/>
              <a:t>.</a:t>
            </a:r>
          </a:p>
        </p:txBody>
      </p:sp>
    </p:spTree>
    <p:extLst>
      <p:ext uri="{BB962C8B-B14F-4D97-AF65-F5344CB8AC3E}">
        <p14:creationId xmlns:p14="http://schemas.microsoft.com/office/powerpoint/2010/main" val="42695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2587573"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Filter dynamics</a:t>
            </a:r>
          </a:p>
        </p:txBody>
      </p:sp>
      <p:cxnSp>
        <p:nvCxnSpPr>
          <p:cNvPr id="28" name="Shape 92"/>
          <p:cNvCxnSpPr>
            <a:cxnSpLocks/>
            <a:stCxn id="26" idx="3"/>
          </p:cNvCxnSpPr>
          <p:nvPr/>
        </p:nvCxnSpPr>
        <p:spPr>
          <a:xfrm>
            <a:off x="3681790" y="526713"/>
            <a:ext cx="8510210"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22</a:t>
            </a:fld>
            <a:endParaRPr lang="en-US"/>
          </a:p>
        </p:txBody>
      </p:sp>
      <p:sp>
        <p:nvSpPr>
          <p:cNvPr id="35" name="CasellaDiTesto 34">
            <a:extLst>
              <a:ext uri="{FF2B5EF4-FFF2-40B4-BE49-F238E27FC236}">
                <a16:creationId xmlns:a16="http://schemas.microsoft.com/office/drawing/2014/main" id="{568D9514-E1CA-4763-8B36-C2700D063A66}"/>
              </a:ext>
            </a:extLst>
          </p:cNvPr>
          <p:cNvSpPr txBox="1"/>
          <p:nvPr/>
        </p:nvSpPr>
        <p:spPr>
          <a:xfrm>
            <a:off x="8902906" y="6265033"/>
            <a:ext cx="778304" cy="461665"/>
          </a:xfrm>
          <a:prstGeom prst="rect">
            <a:avLst/>
          </a:prstGeom>
          <a:noFill/>
        </p:spPr>
        <p:txBody>
          <a:bodyPr wrap="square" rtlCol="0">
            <a:spAutoFit/>
          </a:bodyPr>
          <a:lstStyle/>
          <a:p>
            <a:r>
              <a:rPr lang="it-IT" sz="2400" dirty="0"/>
              <a:t>Z[m]</a:t>
            </a:r>
          </a:p>
        </p:txBody>
      </p:sp>
      <p:sp>
        <p:nvSpPr>
          <p:cNvPr id="38" name="CasellaDiTesto 37">
            <a:extLst>
              <a:ext uri="{FF2B5EF4-FFF2-40B4-BE49-F238E27FC236}">
                <a16:creationId xmlns:a16="http://schemas.microsoft.com/office/drawing/2014/main" id="{99F336E9-CD5A-470B-BCC5-803573549B94}"/>
              </a:ext>
            </a:extLst>
          </p:cNvPr>
          <p:cNvSpPr txBox="1"/>
          <p:nvPr/>
        </p:nvSpPr>
        <p:spPr>
          <a:xfrm>
            <a:off x="2772084" y="6331287"/>
            <a:ext cx="778304" cy="461665"/>
          </a:xfrm>
          <a:prstGeom prst="rect">
            <a:avLst/>
          </a:prstGeom>
          <a:noFill/>
        </p:spPr>
        <p:txBody>
          <a:bodyPr wrap="square" rtlCol="0">
            <a:spAutoFit/>
          </a:bodyPr>
          <a:lstStyle/>
          <a:p>
            <a:r>
              <a:rPr lang="it-IT" sz="2400" dirty="0"/>
              <a:t>Z[m]</a:t>
            </a:r>
          </a:p>
        </p:txBody>
      </p:sp>
      <p:sp>
        <p:nvSpPr>
          <p:cNvPr id="39" name="CasellaDiTesto 38">
            <a:extLst>
              <a:ext uri="{FF2B5EF4-FFF2-40B4-BE49-F238E27FC236}">
                <a16:creationId xmlns:a16="http://schemas.microsoft.com/office/drawing/2014/main" id="{2A2F07B8-8EC3-476D-9FE3-C583040E5BF5}"/>
              </a:ext>
            </a:extLst>
          </p:cNvPr>
          <p:cNvSpPr txBox="1"/>
          <p:nvPr/>
        </p:nvSpPr>
        <p:spPr>
          <a:xfrm rot="16200000">
            <a:off x="5158193" y="3537047"/>
            <a:ext cx="2032838" cy="461665"/>
          </a:xfrm>
          <a:prstGeom prst="rect">
            <a:avLst/>
          </a:prstGeom>
          <a:noFill/>
        </p:spPr>
        <p:txBody>
          <a:bodyPr wrap="square" rtlCol="0">
            <a:spAutoFit/>
          </a:bodyPr>
          <a:lstStyle/>
          <a:p>
            <a:r>
              <a:rPr lang="el-GR" sz="2400" dirty="0"/>
              <a:t>ε</a:t>
            </a:r>
            <a:r>
              <a:rPr lang="it-IT" sz="2400" dirty="0"/>
              <a:t> [mm </a:t>
            </a:r>
            <a:r>
              <a:rPr lang="it-IT" sz="2400" dirty="0" err="1"/>
              <a:t>mrad</a:t>
            </a:r>
            <a:r>
              <a:rPr lang="it-IT" sz="2400" dirty="0"/>
              <a:t>]</a:t>
            </a:r>
          </a:p>
        </p:txBody>
      </p:sp>
      <p:pic>
        <p:nvPicPr>
          <p:cNvPr id="6" name="Immagine 5">
            <a:extLst>
              <a:ext uri="{FF2B5EF4-FFF2-40B4-BE49-F238E27FC236}">
                <a16:creationId xmlns:a16="http://schemas.microsoft.com/office/drawing/2014/main" id="{22BD62AD-DE5F-4D31-9780-B396BEBF6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35" y="1233730"/>
            <a:ext cx="5217795" cy="4997768"/>
          </a:xfrm>
          <a:prstGeom prst="rect">
            <a:avLst/>
          </a:prstGeom>
        </p:spPr>
      </p:pic>
      <p:pic>
        <p:nvPicPr>
          <p:cNvPr id="8" name="Immagine 7">
            <a:extLst>
              <a:ext uri="{FF2B5EF4-FFF2-40B4-BE49-F238E27FC236}">
                <a16:creationId xmlns:a16="http://schemas.microsoft.com/office/drawing/2014/main" id="{406063BC-6036-424F-B069-726C1C0CD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2248" y="1262804"/>
            <a:ext cx="5186363" cy="4987290"/>
          </a:xfrm>
          <a:prstGeom prst="rect">
            <a:avLst/>
          </a:prstGeom>
        </p:spPr>
      </p:pic>
      <p:sp>
        <p:nvSpPr>
          <p:cNvPr id="17" name="CasellaDiTesto 16">
            <a:extLst>
              <a:ext uri="{FF2B5EF4-FFF2-40B4-BE49-F238E27FC236}">
                <a16:creationId xmlns:a16="http://schemas.microsoft.com/office/drawing/2014/main" id="{DFA9524D-1D50-4E13-9C58-B5A697EBEE24}"/>
              </a:ext>
            </a:extLst>
          </p:cNvPr>
          <p:cNvSpPr txBox="1"/>
          <p:nvPr/>
        </p:nvSpPr>
        <p:spPr>
          <a:xfrm>
            <a:off x="1985077" y="783726"/>
            <a:ext cx="8379069" cy="400110"/>
          </a:xfrm>
          <a:prstGeom prst="rect">
            <a:avLst/>
          </a:prstGeom>
          <a:noFill/>
        </p:spPr>
        <p:txBody>
          <a:bodyPr wrap="square" rtlCol="0">
            <a:spAutoFit/>
          </a:bodyPr>
          <a:lstStyle/>
          <a:p>
            <a:pPr algn="ctr"/>
            <a:r>
              <a:rPr lang="en-US" sz="2000" dirty="0"/>
              <a:t>After correction of the horizontal offset of quads and aperture.</a:t>
            </a:r>
            <a:endParaRPr lang="it-IT" sz="2000" dirty="0"/>
          </a:p>
        </p:txBody>
      </p:sp>
      <p:pic>
        <p:nvPicPr>
          <p:cNvPr id="3" name="Immagine 2">
            <a:extLst>
              <a:ext uri="{FF2B5EF4-FFF2-40B4-BE49-F238E27FC236}">
                <a16:creationId xmlns:a16="http://schemas.microsoft.com/office/drawing/2014/main" id="{593AC163-2BB9-4F29-A1CF-B114582CF586}"/>
              </a:ext>
            </a:extLst>
          </p:cNvPr>
          <p:cNvPicPr>
            <a:picLocks noChangeAspect="1"/>
          </p:cNvPicPr>
          <p:nvPr/>
        </p:nvPicPr>
        <p:blipFill>
          <a:blip r:embed="rId5"/>
          <a:stretch>
            <a:fillRect/>
          </a:stretch>
        </p:blipFill>
        <p:spPr>
          <a:xfrm>
            <a:off x="1571829" y="1098087"/>
            <a:ext cx="8828535" cy="50486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pSp>
        <p:nvGrpSpPr>
          <p:cNvPr id="19" name="Shape 573">
            <a:extLst>
              <a:ext uri="{FF2B5EF4-FFF2-40B4-BE49-F238E27FC236}">
                <a16:creationId xmlns:a16="http://schemas.microsoft.com/office/drawing/2014/main" id="{2B505326-D601-4084-A7BD-4C92A9314251}"/>
              </a:ext>
            </a:extLst>
          </p:cNvPr>
          <p:cNvGrpSpPr/>
          <p:nvPr/>
        </p:nvGrpSpPr>
        <p:grpSpPr>
          <a:xfrm>
            <a:off x="547109" y="378953"/>
            <a:ext cx="407167" cy="295517"/>
            <a:chOff x="4604550" y="3714775"/>
            <a:chExt cx="439625" cy="319075"/>
          </a:xfrm>
        </p:grpSpPr>
        <p:sp>
          <p:nvSpPr>
            <p:cNvPr id="21" name="Shape 574">
              <a:extLst>
                <a:ext uri="{FF2B5EF4-FFF2-40B4-BE49-F238E27FC236}">
                  <a16:creationId xmlns:a16="http://schemas.microsoft.com/office/drawing/2014/main" id="{D4CCE7FF-DED9-4D0D-869A-F51B442AB1CB}"/>
                </a:ext>
              </a:extLst>
            </p:cNvPr>
            <p:cNvSpPr/>
            <p:nvPr/>
          </p:nvSpPr>
          <p:spPr>
            <a:xfrm>
              <a:off x="4604550" y="3714775"/>
              <a:ext cx="439625" cy="319075"/>
            </a:xfrm>
            <a:custGeom>
              <a:avLst/>
              <a:gdLst/>
              <a:ahLst/>
              <a:cxnLst/>
              <a:rect l="0" t="0" r="0" b="0"/>
              <a:pathLst>
                <a:path w="17585" h="12763" fill="none" extrusionOk="0">
                  <a:moveTo>
                    <a:pt x="1" y="1"/>
                  </a:moveTo>
                  <a:lnTo>
                    <a:pt x="1" y="12276"/>
                  </a:lnTo>
                  <a:lnTo>
                    <a:pt x="1" y="12276"/>
                  </a:lnTo>
                  <a:lnTo>
                    <a:pt x="1" y="12373"/>
                  </a:lnTo>
                  <a:lnTo>
                    <a:pt x="25" y="12471"/>
                  </a:lnTo>
                  <a:lnTo>
                    <a:pt x="74" y="12544"/>
                  </a:lnTo>
                  <a:lnTo>
                    <a:pt x="122" y="12617"/>
                  </a:lnTo>
                  <a:lnTo>
                    <a:pt x="196" y="12690"/>
                  </a:lnTo>
                  <a:lnTo>
                    <a:pt x="293" y="12714"/>
                  </a:lnTo>
                  <a:lnTo>
                    <a:pt x="366" y="12763"/>
                  </a:lnTo>
                  <a:lnTo>
                    <a:pt x="488" y="12763"/>
                  </a:lnTo>
                  <a:lnTo>
                    <a:pt x="17585" y="12763"/>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22" name="Shape 575">
              <a:extLst>
                <a:ext uri="{FF2B5EF4-FFF2-40B4-BE49-F238E27FC236}">
                  <a16:creationId xmlns:a16="http://schemas.microsoft.com/office/drawing/2014/main" id="{D436392C-6AC4-4B59-B220-C59C8465BBB7}"/>
                </a:ext>
              </a:extLst>
            </p:cNvPr>
            <p:cNvSpPr/>
            <p:nvPr/>
          </p:nvSpPr>
          <p:spPr>
            <a:xfrm>
              <a:off x="4647175" y="3761675"/>
              <a:ext cx="354400" cy="213725"/>
            </a:xfrm>
            <a:custGeom>
              <a:avLst/>
              <a:gdLst/>
              <a:ahLst/>
              <a:cxnLst/>
              <a:rect l="0" t="0" r="0" b="0"/>
              <a:pathLst>
                <a:path w="14176" h="8549" fill="none" extrusionOk="0">
                  <a:moveTo>
                    <a:pt x="1" y="8549"/>
                  </a:moveTo>
                  <a:lnTo>
                    <a:pt x="3654" y="4408"/>
                  </a:lnTo>
                  <a:lnTo>
                    <a:pt x="5821" y="5699"/>
                  </a:lnTo>
                  <a:lnTo>
                    <a:pt x="9085" y="1924"/>
                  </a:lnTo>
                  <a:lnTo>
                    <a:pt x="9085" y="1924"/>
                  </a:lnTo>
                  <a:lnTo>
                    <a:pt x="9085" y="1924"/>
                  </a:lnTo>
                  <a:lnTo>
                    <a:pt x="9085" y="1924"/>
                  </a:lnTo>
                  <a:lnTo>
                    <a:pt x="9061" y="1924"/>
                  </a:lnTo>
                  <a:lnTo>
                    <a:pt x="9085" y="1924"/>
                  </a:lnTo>
                  <a:lnTo>
                    <a:pt x="9085" y="1924"/>
                  </a:lnTo>
                  <a:lnTo>
                    <a:pt x="9085" y="1924"/>
                  </a:lnTo>
                  <a:lnTo>
                    <a:pt x="9085" y="1924"/>
                  </a:lnTo>
                  <a:lnTo>
                    <a:pt x="9061" y="1924"/>
                  </a:lnTo>
                  <a:lnTo>
                    <a:pt x="9085" y="1924"/>
                  </a:lnTo>
                  <a:lnTo>
                    <a:pt x="10571" y="3337"/>
                  </a:lnTo>
                  <a:lnTo>
                    <a:pt x="14175"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grpSp>
    </p:spTree>
    <p:extLst>
      <p:ext uri="{BB962C8B-B14F-4D97-AF65-F5344CB8AC3E}">
        <p14:creationId xmlns:p14="http://schemas.microsoft.com/office/powerpoint/2010/main" val="267145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37242"/>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6" y="308913"/>
            <a:ext cx="3081060"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Booster size match</a:t>
            </a:r>
          </a:p>
        </p:txBody>
      </p:sp>
      <p:cxnSp>
        <p:nvCxnSpPr>
          <p:cNvPr id="28" name="Shape 92"/>
          <p:cNvCxnSpPr>
            <a:cxnSpLocks/>
            <a:stCxn id="26" idx="3"/>
          </p:cNvCxnSpPr>
          <p:nvPr/>
        </p:nvCxnSpPr>
        <p:spPr>
          <a:xfrm>
            <a:off x="4175276" y="526713"/>
            <a:ext cx="8016724"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23</a:t>
            </a:fld>
            <a:endParaRPr lang="en-US"/>
          </a:p>
        </p:txBody>
      </p:sp>
      <p:grpSp>
        <p:nvGrpSpPr>
          <p:cNvPr id="12" name="Gruppo 11">
            <a:extLst>
              <a:ext uri="{FF2B5EF4-FFF2-40B4-BE49-F238E27FC236}">
                <a16:creationId xmlns:a16="http://schemas.microsoft.com/office/drawing/2014/main" id="{8A091ACE-3A02-4E6A-97B7-DCCCF00E68F2}"/>
              </a:ext>
            </a:extLst>
          </p:cNvPr>
          <p:cNvGrpSpPr/>
          <p:nvPr/>
        </p:nvGrpSpPr>
        <p:grpSpPr>
          <a:xfrm>
            <a:off x="3057157" y="2009185"/>
            <a:ext cx="7856772" cy="677685"/>
            <a:chOff x="194160" y="2311082"/>
            <a:chExt cx="6493200" cy="560070"/>
          </a:xfrm>
        </p:grpSpPr>
        <p:cxnSp>
          <p:nvCxnSpPr>
            <p:cNvPr id="13" name="Connettore diritto 12">
              <a:extLst>
                <a:ext uri="{FF2B5EF4-FFF2-40B4-BE49-F238E27FC236}">
                  <a16:creationId xmlns:a16="http://schemas.microsoft.com/office/drawing/2014/main" id="{B3279400-49B4-439B-A701-65CF8E4A4CDE}"/>
                </a:ext>
              </a:extLst>
            </p:cNvPr>
            <p:cNvCxnSpPr>
              <a:cxnSpLocks/>
              <a:stCxn id="49" idx="3"/>
            </p:cNvCxnSpPr>
            <p:nvPr/>
          </p:nvCxnSpPr>
          <p:spPr>
            <a:xfrm flipV="1">
              <a:off x="194160" y="2591117"/>
              <a:ext cx="6493200" cy="7963"/>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ttangolo arrotondato 23">
              <a:extLst>
                <a:ext uri="{FF2B5EF4-FFF2-40B4-BE49-F238E27FC236}">
                  <a16:creationId xmlns:a16="http://schemas.microsoft.com/office/drawing/2014/main" id="{EFC024CA-AAE9-44FD-B3F8-898EB0EBA8D7}"/>
                </a:ext>
              </a:extLst>
            </p:cNvPr>
            <p:cNvSpPr/>
            <p:nvPr/>
          </p:nvSpPr>
          <p:spPr>
            <a:xfrm>
              <a:off x="6282480" y="2311082"/>
              <a:ext cx="47625" cy="560070"/>
            </a:xfrm>
            <a:prstGeom prst="roundRect">
              <a:avLst>
                <a:gd name="adj" fmla="val 50000"/>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5" name="Rettangolo arrotondato 22">
              <a:extLst>
                <a:ext uri="{FF2B5EF4-FFF2-40B4-BE49-F238E27FC236}">
                  <a16:creationId xmlns:a16="http://schemas.microsoft.com/office/drawing/2014/main" id="{5FBACBB0-4C55-498B-9E1D-1A3660A6B98D}"/>
                </a:ext>
              </a:extLst>
            </p:cNvPr>
            <p:cNvSpPr/>
            <p:nvPr/>
          </p:nvSpPr>
          <p:spPr>
            <a:xfrm>
              <a:off x="6174402" y="2311082"/>
              <a:ext cx="47625" cy="560070"/>
            </a:xfrm>
            <a:prstGeom prst="roundRect">
              <a:avLst>
                <a:gd name="adj" fmla="val 50000"/>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6" name="Rettangolo arrotondato 21">
              <a:extLst>
                <a:ext uri="{FF2B5EF4-FFF2-40B4-BE49-F238E27FC236}">
                  <a16:creationId xmlns:a16="http://schemas.microsoft.com/office/drawing/2014/main" id="{0AB449A5-A164-4450-AFA4-00B733F6C36A}"/>
                </a:ext>
              </a:extLst>
            </p:cNvPr>
            <p:cNvSpPr/>
            <p:nvPr/>
          </p:nvSpPr>
          <p:spPr>
            <a:xfrm>
              <a:off x="1707526" y="2311082"/>
              <a:ext cx="47625" cy="560070"/>
            </a:xfrm>
            <a:prstGeom prst="roundRect">
              <a:avLst>
                <a:gd name="adj" fmla="val 50000"/>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 name="Rettangolo arrotondato 20">
              <a:extLst>
                <a:ext uri="{FF2B5EF4-FFF2-40B4-BE49-F238E27FC236}">
                  <a16:creationId xmlns:a16="http://schemas.microsoft.com/office/drawing/2014/main" id="{EC9FC164-240D-4B7C-A2E9-9202DBE9ACBB}"/>
                </a:ext>
              </a:extLst>
            </p:cNvPr>
            <p:cNvSpPr/>
            <p:nvPr/>
          </p:nvSpPr>
          <p:spPr>
            <a:xfrm>
              <a:off x="1592991" y="2311082"/>
              <a:ext cx="47625" cy="560070"/>
            </a:xfrm>
            <a:prstGeom prst="roundRect">
              <a:avLst>
                <a:gd name="adj" fmla="val 50000"/>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8" name="Rettangolo arrotondato 19">
              <a:extLst>
                <a:ext uri="{FF2B5EF4-FFF2-40B4-BE49-F238E27FC236}">
                  <a16:creationId xmlns:a16="http://schemas.microsoft.com/office/drawing/2014/main" id="{6322B099-547A-4E39-A31C-2639C6C855C0}"/>
                </a:ext>
              </a:extLst>
            </p:cNvPr>
            <p:cNvSpPr/>
            <p:nvPr/>
          </p:nvSpPr>
          <p:spPr>
            <a:xfrm>
              <a:off x="515996" y="2311082"/>
              <a:ext cx="47625" cy="560070"/>
            </a:xfrm>
            <a:prstGeom prst="roundRect">
              <a:avLst>
                <a:gd name="adj" fmla="val 50000"/>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9" name="Rettangolo arrotondato 4">
              <a:extLst>
                <a:ext uri="{FF2B5EF4-FFF2-40B4-BE49-F238E27FC236}">
                  <a16:creationId xmlns:a16="http://schemas.microsoft.com/office/drawing/2014/main" id="{934E51AB-0D8D-46BB-B3E0-3F981FBE2DAC}"/>
                </a:ext>
              </a:extLst>
            </p:cNvPr>
            <p:cNvSpPr/>
            <p:nvPr/>
          </p:nvSpPr>
          <p:spPr>
            <a:xfrm>
              <a:off x="613571" y="2452789"/>
              <a:ext cx="936000" cy="290945"/>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schemeClr val="tx1"/>
                  </a:solidFill>
                  <a:latin typeface="Barlow" panose="00000500000000000000" pitchFamily="50" charset="0"/>
                </a:rPr>
                <a:t>RF</a:t>
              </a:r>
            </a:p>
          </p:txBody>
        </p:sp>
        <p:sp>
          <p:nvSpPr>
            <p:cNvPr id="20" name="Rettangolo arrotondato 7">
              <a:extLst>
                <a:ext uri="{FF2B5EF4-FFF2-40B4-BE49-F238E27FC236}">
                  <a16:creationId xmlns:a16="http://schemas.microsoft.com/office/drawing/2014/main" id="{9602E41E-BC20-4C2F-A19A-FCEDBBC22E1B}"/>
                </a:ext>
              </a:extLst>
            </p:cNvPr>
            <p:cNvSpPr/>
            <p:nvPr/>
          </p:nvSpPr>
          <p:spPr>
            <a:xfrm>
              <a:off x="1789691" y="2452789"/>
              <a:ext cx="936000" cy="290945"/>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schemeClr val="tx1"/>
                  </a:solidFill>
                  <a:latin typeface="Barlow" panose="00000500000000000000" pitchFamily="50" charset="0"/>
                </a:rPr>
                <a:t>RF</a:t>
              </a:r>
            </a:p>
          </p:txBody>
        </p:sp>
        <p:sp>
          <p:nvSpPr>
            <p:cNvPr id="23" name="Rettangolo arrotondato 8">
              <a:extLst>
                <a:ext uri="{FF2B5EF4-FFF2-40B4-BE49-F238E27FC236}">
                  <a16:creationId xmlns:a16="http://schemas.microsoft.com/office/drawing/2014/main" id="{4C0D2FEC-0616-4FB8-977A-3F1D9186BB8A}"/>
                </a:ext>
              </a:extLst>
            </p:cNvPr>
            <p:cNvSpPr/>
            <p:nvPr/>
          </p:nvSpPr>
          <p:spPr>
            <a:xfrm>
              <a:off x="2913960" y="2452789"/>
              <a:ext cx="936000" cy="290945"/>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schemeClr val="tx1"/>
                  </a:solidFill>
                  <a:latin typeface="Barlow" panose="00000500000000000000" pitchFamily="50" charset="0"/>
                </a:rPr>
                <a:t>RF</a:t>
              </a:r>
            </a:p>
          </p:txBody>
        </p:sp>
        <p:sp>
          <p:nvSpPr>
            <p:cNvPr id="27" name="Rettangolo arrotondato 9">
              <a:extLst>
                <a:ext uri="{FF2B5EF4-FFF2-40B4-BE49-F238E27FC236}">
                  <a16:creationId xmlns:a16="http://schemas.microsoft.com/office/drawing/2014/main" id="{BA725BDE-CA69-4FFC-A12B-E7B9B8B8CE96}"/>
                </a:ext>
              </a:extLst>
            </p:cNvPr>
            <p:cNvSpPr/>
            <p:nvPr/>
          </p:nvSpPr>
          <p:spPr>
            <a:xfrm>
              <a:off x="4047960" y="2452789"/>
              <a:ext cx="936000" cy="290945"/>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schemeClr val="tx1"/>
                  </a:solidFill>
                  <a:latin typeface="Barlow" panose="00000500000000000000" pitchFamily="50" charset="0"/>
                </a:rPr>
                <a:t>RF</a:t>
              </a:r>
            </a:p>
          </p:txBody>
        </p:sp>
        <p:sp>
          <p:nvSpPr>
            <p:cNvPr id="32" name="Rettangolo arrotondato 10">
              <a:extLst>
                <a:ext uri="{FF2B5EF4-FFF2-40B4-BE49-F238E27FC236}">
                  <a16:creationId xmlns:a16="http://schemas.microsoft.com/office/drawing/2014/main" id="{43242411-22BC-45B8-AA71-46A170CD2B2E}"/>
                </a:ext>
              </a:extLst>
            </p:cNvPr>
            <p:cNvSpPr/>
            <p:nvPr/>
          </p:nvSpPr>
          <p:spPr>
            <a:xfrm>
              <a:off x="5181960" y="2452789"/>
              <a:ext cx="936000" cy="290945"/>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schemeClr val="tx1"/>
                  </a:solidFill>
                  <a:latin typeface="Barlow" panose="00000500000000000000" pitchFamily="50" charset="0"/>
                </a:rPr>
                <a:t>RF</a:t>
              </a:r>
            </a:p>
          </p:txBody>
        </p:sp>
        <p:sp>
          <p:nvSpPr>
            <p:cNvPr id="33" name="Rettangolo arrotondato 12">
              <a:extLst>
                <a:ext uri="{FF2B5EF4-FFF2-40B4-BE49-F238E27FC236}">
                  <a16:creationId xmlns:a16="http://schemas.microsoft.com/office/drawing/2014/main" id="{69580A72-A7DD-4E38-9EB3-E4206B35FF15}"/>
                </a:ext>
              </a:extLst>
            </p:cNvPr>
            <p:cNvSpPr/>
            <p:nvPr/>
          </p:nvSpPr>
          <p:spPr>
            <a:xfrm>
              <a:off x="405267" y="2311082"/>
              <a:ext cx="47625" cy="560070"/>
            </a:xfrm>
            <a:prstGeom prst="roundRect">
              <a:avLst>
                <a:gd name="adj" fmla="val 50000"/>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grpSp>
      <p:cxnSp>
        <p:nvCxnSpPr>
          <p:cNvPr id="35" name="Connettore diritto 34">
            <a:extLst>
              <a:ext uri="{FF2B5EF4-FFF2-40B4-BE49-F238E27FC236}">
                <a16:creationId xmlns:a16="http://schemas.microsoft.com/office/drawing/2014/main" id="{457ECA1C-3D3C-4AEA-9D7A-DBBEE77D6422}"/>
              </a:ext>
            </a:extLst>
          </p:cNvPr>
          <p:cNvCxnSpPr/>
          <p:nvPr/>
        </p:nvCxnSpPr>
        <p:spPr>
          <a:xfrm>
            <a:off x="3264793" y="2900151"/>
            <a:ext cx="7649136"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CasellaDiTesto 35">
            <a:extLst>
              <a:ext uri="{FF2B5EF4-FFF2-40B4-BE49-F238E27FC236}">
                <a16:creationId xmlns:a16="http://schemas.microsoft.com/office/drawing/2014/main" id="{C34C4897-B856-43E1-9DE8-EBE00DE8B220}"/>
              </a:ext>
            </a:extLst>
          </p:cNvPr>
          <p:cNvSpPr txBox="1"/>
          <p:nvPr/>
        </p:nvSpPr>
        <p:spPr>
          <a:xfrm>
            <a:off x="6171256" y="3117065"/>
            <a:ext cx="1510684" cy="372411"/>
          </a:xfrm>
          <a:prstGeom prst="rect">
            <a:avLst/>
          </a:prstGeom>
          <a:noFill/>
        </p:spPr>
        <p:txBody>
          <a:bodyPr wrap="square" rtlCol="0">
            <a:spAutoFit/>
          </a:bodyPr>
          <a:lstStyle/>
          <a:p>
            <a:r>
              <a:rPr lang="en-US" dirty="0">
                <a:latin typeface="Barlow" panose="00000500000000000000" pitchFamily="50" charset="0"/>
              </a:rPr>
              <a:t>Line: 35.12 m </a:t>
            </a:r>
          </a:p>
        </p:txBody>
      </p:sp>
      <p:cxnSp>
        <p:nvCxnSpPr>
          <p:cNvPr id="37" name="Connettore diritto 36">
            <a:extLst>
              <a:ext uri="{FF2B5EF4-FFF2-40B4-BE49-F238E27FC236}">
                <a16:creationId xmlns:a16="http://schemas.microsoft.com/office/drawing/2014/main" id="{7E7175E9-665F-4207-BEC7-E3DBAC75A12B}"/>
              </a:ext>
            </a:extLst>
          </p:cNvPr>
          <p:cNvCxnSpPr/>
          <p:nvPr/>
        </p:nvCxnSpPr>
        <p:spPr>
          <a:xfrm>
            <a:off x="3285608" y="1845267"/>
            <a:ext cx="1633359"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CasellaDiTesto 37">
            <a:extLst>
              <a:ext uri="{FF2B5EF4-FFF2-40B4-BE49-F238E27FC236}">
                <a16:creationId xmlns:a16="http://schemas.microsoft.com/office/drawing/2014/main" id="{2B213C75-BCC5-4EDC-BD34-545AE48E1230}"/>
              </a:ext>
            </a:extLst>
          </p:cNvPr>
          <p:cNvSpPr txBox="1"/>
          <p:nvPr/>
        </p:nvSpPr>
        <p:spPr>
          <a:xfrm>
            <a:off x="3351172" y="1476846"/>
            <a:ext cx="1426625" cy="372411"/>
          </a:xfrm>
          <a:prstGeom prst="rect">
            <a:avLst/>
          </a:prstGeom>
          <a:noFill/>
        </p:spPr>
        <p:txBody>
          <a:bodyPr wrap="square" rtlCol="0">
            <a:spAutoFit/>
          </a:bodyPr>
          <a:lstStyle/>
          <a:p>
            <a:pPr algn="ctr"/>
            <a:r>
              <a:rPr lang="en-US" dirty="0">
                <a:latin typeface="Barlow Light" panose="020B0604020202020204" charset="0"/>
              </a:rPr>
              <a:t>UNIT 1</a:t>
            </a:r>
          </a:p>
        </p:txBody>
      </p:sp>
      <p:cxnSp>
        <p:nvCxnSpPr>
          <p:cNvPr id="39" name="Connettore diritto 38">
            <a:extLst>
              <a:ext uri="{FF2B5EF4-FFF2-40B4-BE49-F238E27FC236}">
                <a16:creationId xmlns:a16="http://schemas.microsoft.com/office/drawing/2014/main" id="{CFB8E217-081D-47EA-B536-748ADB5C81B4}"/>
              </a:ext>
            </a:extLst>
          </p:cNvPr>
          <p:cNvCxnSpPr/>
          <p:nvPr/>
        </p:nvCxnSpPr>
        <p:spPr>
          <a:xfrm>
            <a:off x="4967842" y="1844967"/>
            <a:ext cx="2630638"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3875DD59-A2AA-4384-A30F-F7E356C8D9EE}"/>
              </a:ext>
            </a:extLst>
          </p:cNvPr>
          <p:cNvSpPr txBox="1"/>
          <p:nvPr/>
        </p:nvSpPr>
        <p:spPr>
          <a:xfrm>
            <a:off x="5499973" y="1485920"/>
            <a:ext cx="1426625" cy="372411"/>
          </a:xfrm>
          <a:prstGeom prst="rect">
            <a:avLst/>
          </a:prstGeom>
          <a:noFill/>
        </p:spPr>
        <p:txBody>
          <a:bodyPr wrap="square" rtlCol="0">
            <a:spAutoFit/>
          </a:bodyPr>
          <a:lstStyle/>
          <a:p>
            <a:pPr algn="ctr"/>
            <a:r>
              <a:rPr lang="en-US" dirty="0">
                <a:latin typeface="Barlow Light" panose="020B0604020202020204" charset="0"/>
              </a:rPr>
              <a:t>UNIT 2</a:t>
            </a:r>
          </a:p>
        </p:txBody>
      </p:sp>
      <p:cxnSp>
        <p:nvCxnSpPr>
          <p:cNvPr id="41" name="Connettore diritto 40">
            <a:extLst>
              <a:ext uri="{FF2B5EF4-FFF2-40B4-BE49-F238E27FC236}">
                <a16:creationId xmlns:a16="http://schemas.microsoft.com/office/drawing/2014/main" id="{C3444211-7BAC-4E3C-B09B-AF02866CC077}"/>
              </a:ext>
            </a:extLst>
          </p:cNvPr>
          <p:cNvCxnSpPr/>
          <p:nvPr/>
        </p:nvCxnSpPr>
        <p:spPr>
          <a:xfrm>
            <a:off x="7702896" y="1844967"/>
            <a:ext cx="3193674"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CasellaDiTesto 41">
            <a:extLst>
              <a:ext uri="{FF2B5EF4-FFF2-40B4-BE49-F238E27FC236}">
                <a16:creationId xmlns:a16="http://schemas.microsoft.com/office/drawing/2014/main" id="{63753CE3-4D92-4FB6-8FBF-69E42F57435D}"/>
              </a:ext>
            </a:extLst>
          </p:cNvPr>
          <p:cNvSpPr txBox="1"/>
          <p:nvPr/>
        </p:nvSpPr>
        <p:spPr>
          <a:xfrm>
            <a:off x="8511045" y="1483083"/>
            <a:ext cx="1426625" cy="372411"/>
          </a:xfrm>
          <a:prstGeom prst="rect">
            <a:avLst/>
          </a:prstGeom>
          <a:noFill/>
        </p:spPr>
        <p:txBody>
          <a:bodyPr wrap="square" rtlCol="0">
            <a:spAutoFit/>
          </a:bodyPr>
          <a:lstStyle/>
          <a:p>
            <a:pPr algn="ctr"/>
            <a:r>
              <a:rPr lang="en-US" dirty="0">
                <a:latin typeface="Barlow Light" panose="020B0604020202020204" charset="0"/>
              </a:rPr>
              <a:t>UNIT 3</a:t>
            </a:r>
          </a:p>
        </p:txBody>
      </p:sp>
      <p:sp>
        <p:nvSpPr>
          <p:cNvPr id="5" name="CasellaDiTesto 4">
            <a:extLst>
              <a:ext uri="{FF2B5EF4-FFF2-40B4-BE49-F238E27FC236}">
                <a16:creationId xmlns:a16="http://schemas.microsoft.com/office/drawing/2014/main" id="{5DBDF5E9-BF25-45F1-B959-B30CE52D9F10}"/>
              </a:ext>
            </a:extLst>
          </p:cNvPr>
          <p:cNvSpPr txBox="1"/>
          <p:nvPr/>
        </p:nvSpPr>
        <p:spPr>
          <a:xfrm>
            <a:off x="814780" y="4111900"/>
            <a:ext cx="10355244" cy="477054"/>
          </a:xfrm>
          <a:prstGeom prst="rect">
            <a:avLst/>
          </a:prstGeom>
          <a:noFill/>
        </p:spPr>
        <p:txBody>
          <a:bodyPr wrap="square" rtlCol="0">
            <a:spAutoFit/>
          </a:bodyPr>
          <a:lstStyle/>
          <a:p>
            <a:r>
              <a:rPr lang="en-US" sz="2500" dirty="0"/>
              <a:t>I will have to </a:t>
            </a:r>
            <a:r>
              <a:rPr lang="en-US" sz="2500" b="1" dirty="0"/>
              <a:t>match</a:t>
            </a:r>
            <a:r>
              <a:rPr lang="en-US" sz="2500" dirty="0"/>
              <a:t> beam </a:t>
            </a:r>
            <a:r>
              <a:rPr lang="en-US" sz="2500" b="1" dirty="0" err="1"/>
              <a:t>spotsizes</a:t>
            </a:r>
            <a:r>
              <a:rPr lang="en-US" sz="2500" dirty="0"/>
              <a:t> measured along the line in </a:t>
            </a:r>
            <a:r>
              <a:rPr lang="en-US" sz="2500" b="1" dirty="0">
                <a:solidFill>
                  <a:schemeClr val="accent6">
                    <a:lumMod val="75000"/>
                  </a:schemeClr>
                </a:solidFill>
              </a:rPr>
              <a:t>several</a:t>
            </a:r>
            <a:r>
              <a:rPr lang="en-US" sz="2500" dirty="0">
                <a:solidFill>
                  <a:schemeClr val="accent6">
                    <a:lumMod val="75000"/>
                  </a:schemeClr>
                </a:solidFill>
              </a:rPr>
              <a:t> </a:t>
            </a:r>
            <a:r>
              <a:rPr lang="en-US" sz="2500" b="1" dirty="0">
                <a:solidFill>
                  <a:schemeClr val="accent6">
                    <a:lumMod val="75000"/>
                  </a:schemeClr>
                </a:solidFill>
              </a:rPr>
              <a:t>points</a:t>
            </a:r>
          </a:p>
        </p:txBody>
      </p:sp>
      <p:sp>
        <p:nvSpPr>
          <p:cNvPr id="6" name="CasellaDiTesto 5">
            <a:extLst>
              <a:ext uri="{FF2B5EF4-FFF2-40B4-BE49-F238E27FC236}">
                <a16:creationId xmlns:a16="http://schemas.microsoft.com/office/drawing/2014/main" id="{D41EAD40-1DE1-4887-AAFD-E9BD1B263F46}"/>
              </a:ext>
            </a:extLst>
          </p:cNvPr>
          <p:cNvSpPr txBox="1"/>
          <p:nvPr/>
        </p:nvSpPr>
        <p:spPr>
          <a:xfrm>
            <a:off x="1548448" y="5254513"/>
            <a:ext cx="9348122" cy="769441"/>
          </a:xfrm>
          <a:prstGeom prst="rect">
            <a:avLst/>
          </a:prstGeom>
          <a:noFill/>
        </p:spPr>
        <p:txBody>
          <a:bodyPr wrap="square" rtlCol="0">
            <a:spAutoFit/>
          </a:bodyPr>
          <a:lstStyle/>
          <a:p>
            <a:pPr marL="285750" indent="-285750">
              <a:buFont typeface="Arial" panose="020B0604020202020204" pitchFamily="34" charset="0"/>
              <a:buChar char="•"/>
            </a:pPr>
            <a:r>
              <a:rPr lang="en-US" sz="2200" b="1" dirty="0"/>
              <a:t>Giotto</a:t>
            </a:r>
            <a:r>
              <a:rPr lang="en-US" sz="2200" dirty="0"/>
              <a:t> is now </a:t>
            </a:r>
            <a:r>
              <a:rPr lang="en-US" sz="2200" b="1" dirty="0"/>
              <a:t>capable</a:t>
            </a:r>
            <a:r>
              <a:rPr lang="en-US" sz="2200" dirty="0"/>
              <a:t> of doing it (multi-markers optimization)</a:t>
            </a:r>
          </a:p>
          <a:p>
            <a:pPr marL="285750" indent="-285750">
              <a:buFont typeface="Arial" panose="020B0604020202020204" pitchFamily="34" charset="0"/>
              <a:buChar char="•"/>
            </a:pPr>
            <a:r>
              <a:rPr lang="en-US" sz="2200" dirty="0"/>
              <a:t>Elegant line is correctly </a:t>
            </a:r>
            <a:r>
              <a:rPr lang="en-US" sz="2200" b="1" dirty="0"/>
              <a:t>aligned</a:t>
            </a:r>
            <a:r>
              <a:rPr lang="en-US" sz="2200" dirty="0"/>
              <a:t> to Astra </a:t>
            </a:r>
            <a:r>
              <a:rPr lang="en-US" sz="2200" b="1" dirty="0"/>
              <a:t>elements </a:t>
            </a:r>
            <a:r>
              <a:rPr lang="en-US" sz="2200" dirty="0"/>
              <a:t>(Cavities and quad bores)</a:t>
            </a:r>
          </a:p>
        </p:txBody>
      </p:sp>
      <p:sp>
        <p:nvSpPr>
          <p:cNvPr id="2" name="Ovale 1">
            <a:extLst>
              <a:ext uri="{FF2B5EF4-FFF2-40B4-BE49-F238E27FC236}">
                <a16:creationId xmlns:a16="http://schemas.microsoft.com/office/drawing/2014/main" id="{17D9368E-6FF8-46CD-B084-DB7640961F65}"/>
              </a:ext>
            </a:extLst>
          </p:cNvPr>
          <p:cNvSpPr/>
          <p:nvPr/>
        </p:nvSpPr>
        <p:spPr>
          <a:xfrm>
            <a:off x="3343917" y="2212077"/>
            <a:ext cx="140677" cy="27189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a:p>
        </p:txBody>
      </p:sp>
      <p:sp>
        <p:nvSpPr>
          <p:cNvPr id="47" name="Ovale 46">
            <a:extLst>
              <a:ext uri="{FF2B5EF4-FFF2-40B4-BE49-F238E27FC236}">
                <a16:creationId xmlns:a16="http://schemas.microsoft.com/office/drawing/2014/main" id="{FDCE0B02-DAF6-4BD3-B2CD-60D0E955459B}"/>
              </a:ext>
            </a:extLst>
          </p:cNvPr>
          <p:cNvSpPr/>
          <p:nvPr/>
        </p:nvSpPr>
        <p:spPr>
          <a:xfrm>
            <a:off x="7528141" y="2212077"/>
            <a:ext cx="140677" cy="27189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a:p>
        </p:txBody>
      </p:sp>
      <p:sp>
        <p:nvSpPr>
          <p:cNvPr id="48" name="Ovale 47">
            <a:extLst>
              <a:ext uri="{FF2B5EF4-FFF2-40B4-BE49-F238E27FC236}">
                <a16:creationId xmlns:a16="http://schemas.microsoft.com/office/drawing/2014/main" id="{076849FC-0BDC-4CF0-ADCB-D9656028352F}"/>
              </a:ext>
            </a:extLst>
          </p:cNvPr>
          <p:cNvSpPr/>
          <p:nvPr/>
        </p:nvSpPr>
        <p:spPr>
          <a:xfrm>
            <a:off x="10674322" y="2194557"/>
            <a:ext cx="140677" cy="27189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a:p>
        </p:txBody>
      </p:sp>
      <p:sp>
        <p:nvSpPr>
          <p:cNvPr id="49" name="Rettangolo arrotondato 10">
            <a:extLst>
              <a:ext uri="{FF2B5EF4-FFF2-40B4-BE49-F238E27FC236}">
                <a16:creationId xmlns:a16="http://schemas.microsoft.com/office/drawing/2014/main" id="{3AC105D8-E5EA-408A-B9CE-D4024177E39D}"/>
              </a:ext>
            </a:extLst>
          </p:cNvPr>
          <p:cNvSpPr/>
          <p:nvPr/>
        </p:nvSpPr>
        <p:spPr>
          <a:xfrm>
            <a:off x="1924597" y="2181641"/>
            <a:ext cx="1132560" cy="352044"/>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a:solidFill>
                  <a:schemeClr val="tx1"/>
                </a:solidFill>
                <a:latin typeface="Barlow" panose="00000500000000000000" pitchFamily="50" charset="0"/>
              </a:rPr>
              <a:t>RF</a:t>
            </a:r>
          </a:p>
        </p:txBody>
      </p:sp>
      <p:sp>
        <p:nvSpPr>
          <p:cNvPr id="43" name="Ovale 42">
            <a:extLst>
              <a:ext uri="{FF2B5EF4-FFF2-40B4-BE49-F238E27FC236}">
                <a16:creationId xmlns:a16="http://schemas.microsoft.com/office/drawing/2014/main" id="{3487B5C8-40E4-4CCC-96E9-C82BFB8C47D0}"/>
              </a:ext>
            </a:extLst>
          </p:cNvPr>
          <p:cNvSpPr/>
          <p:nvPr/>
        </p:nvSpPr>
        <p:spPr>
          <a:xfrm>
            <a:off x="1657924" y="2220723"/>
            <a:ext cx="140677" cy="27189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426D92F0-FAC4-431E-BE09-F17F38C1E7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253" y="1248281"/>
            <a:ext cx="10408228" cy="4603901"/>
          </a:xfrm>
          <a:prstGeom prst="rect">
            <a:avLst/>
          </a:prstGeom>
          <a:ln w="28575">
            <a:solidFill>
              <a:schemeClr val="tx1"/>
            </a:solidFill>
          </a:ln>
        </p:spPr>
      </p:pic>
      <p:graphicFrame>
        <p:nvGraphicFramePr>
          <p:cNvPr id="10" name="Tabella 9">
            <a:extLst>
              <a:ext uri="{FF2B5EF4-FFF2-40B4-BE49-F238E27FC236}">
                <a16:creationId xmlns:a16="http://schemas.microsoft.com/office/drawing/2014/main" id="{FE8BF119-9D72-4233-B25A-58F10CD56588}"/>
              </a:ext>
            </a:extLst>
          </p:cNvPr>
          <p:cNvGraphicFramePr>
            <a:graphicFrameLocks noGrp="1"/>
          </p:cNvGraphicFramePr>
          <p:nvPr>
            <p:extLst>
              <p:ext uri="{D42A27DB-BD31-4B8C-83A1-F6EECF244321}">
                <p14:modId xmlns:p14="http://schemas.microsoft.com/office/powerpoint/2010/main" val="211724796"/>
              </p:ext>
            </p:extLst>
          </p:nvPr>
        </p:nvGraphicFramePr>
        <p:xfrm>
          <a:off x="8925795" y="4347661"/>
          <a:ext cx="2339497" cy="741680"/>
        </p:xfrm>
        <a:graphic>
          <a:graphicData uri="http://schemas.openxmlformats.org/drawingml/2006/table">
            <a:tbl>
              <a:tblPr firstRow="1" bandRow="1">
                <a:tableStyleId>{D7AC3CCA-C797-4891-BE02-D94E43425B78}</a:tableStyleId>
              </a:tblPr>
              <a:tblGrid>
                <a:gridCol w="705410">
                  <a:extLst>
                    <a:ext uri="{9D8B030D-6E8A-4147-A177-3AD203B41FA5}">
                      <a16:colId xmlns:a16="http://schemas.microsoft.com/office/drawing/2014/main" val="1300331165"/>
                    </a:ext>
                  </a:extLst>
                </a:gridCol>
                <a:gridCol w="1634087">
                  <a:extLst>
                    <a:ext uri="{9D8B030D-6E8A-4147-A177-3AD203B41FA5}">
                      <a16:colId xmlns:a16="http://schemas.microsoft.com/office/drawing/2014/main" val="2404959421"/>
                    </a:ext>
                  </a:extLst>
                </a:gridCol>
              </a:tblGrid>
              <a:tr h="370840">
                <a:tc>
                  <a:txBody>
                    <a:bodyPr/>
                    <a:lstStyle/>
                    <a:p>
                      <a:pPr algn="ctr"/>
                      <a:r>
                        <a:rPr lang="el-GR" b="1" dirty="0"/>
                        <a:t>ε</a:t>
                      </a:r>
                      <a:r>
                        <a:rPr lang="it-IT" b="1" baseline="-25000" dirty="0" err="1"/>
                        <a:t>n,x</a:t>
                      </a:r>
                      <a:endParaRPr lang="it-IT"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it-IT" b="0" dirty="0"/>
                        <a:t>3.3 mm </a:t>
                      </a:r>
                      <a:r>
                        <a:rPr lang="it-IT" b="0" dirty="0" err="1"/>
                        <a:t>mrad</a:t>
                      </a:r>
                      <a:endParaRPr lang="it-IT" b="1" dirty="0">
                        <a:solidFill>
                          <a:schemeClr val="tx1"/>
                        </a:solidFill>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0394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a:t>ε</a:t>
                      </a:r>
                      <a:r>
                        <a:rPr lang="it-IT" b="1" baseline="-25000" dirty="0" err="1"/>
                        <a:t>n,y</a:t>
                      </a:r>
                      <a:endParaRPr lang="it-IT" b="1"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t>3.0 mm </a:t>
                      </a:r>
                      <a:r>
                        <a:rPr lang="it-IT" b="0" dirty="0" err="1"/>
                        <a:t>mrad</a:t>
                      </a:r>
                      <a:r>
                        <a:rPr lang="it-IT" b="0" dirty="0"/>
                        <a:t> </a:t>
                      </a:r>
                      <a:endParaRPr lang="it-IT" b="1" dirty="0">
                        <a:solidFill>
                          <a:schemeClr val="tx1"/>
                        </a:solidFill>
                        <a:highlight>
                          <a:srgbClr val="FFFF00"/>
                        </a:high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7759364"/>
                  </a:ext>
                </a:extLst>
              </a:tr>
            </a:tbl>
          </a:graphicData>
        </a:graphic>
      </p:graphicFrame>
      <p:sp>
        <p:nvSpPr>
          <p:cNvPr id="44" name="CasellaDiTesto 43">
            <a:extLst>
              <a:ext uri="{FF2B5EF4-FFF2-40B4-BE49-F238E27FC236}">
                <a16:creationId xmlns:a16="http://schemas.microsoft.com/office/drawing/2014/main" id="{A3D2A79E-427B-4710-BE8E-CC1B0484205E}"/>
              </a:ext>
            </a:extLst>
          </p:cNvPr>
          <p:cNvSpPr txBox="1"/>
          <p:nvPr/>
        </p:nvSpPr>
        <p:spPr>
          <a:xfrm>
            <a:off x="4035851" y="5599864"/>
            <a:ext cx="5158666" cy="646331"/>
          </a:xfrm>
          <a:prstGeom prst="rect">
            <a:avLst/>
          </a:prstGeom>
          <a:solidFill>
            <a:schemeClr val="bg1"/>
          </a:solidFill>
          <a:ln w="12700">
            <a:solidFill>
              <a:schemeClr val="accent1"/>
            </a:solidFill>
          </a:ln>
        </p:spPr>
        <p:txBody>
          <a:bodyPr wrap="square" rtlCol="0">
            <a:spAutoFit/>
          </a:bodyPr>
          <a:lstStyle/>
          <a:p>
            <a:r>
              <a:rPr lang="en-US" dirty="0"/>
              <a:t>Emittance is spoiled by high transverse dimensions.</a:t>
            </a:r>
          </a:p>
          <a:p>
            <a:r>
              <a:rPr lang="en-US" dirty="0"/>
              <a:t>Transverse dynamics after filter is difficult to control.</a:t>
            </a:r>
            <a:endParaRPr lang="it-IT" dirty="0"/>
          </a:p>
        </p:txBody>
      </p:sp>
      <p:grpSp>
        <p:nvGrpSpPr>
          <p:cNvPr id="50" name="Shape 742">
            <a:extLst>
              <a:ext uri="{FF2B5EF4-FFF2-40B4-BE49-F238E27FC236}">
                <a16:creationId xmlns:a16="http://schemas.microsoft.com/office/drawing/2014/main" id="{D76870EA-B050-4951-98EC-68D0743A1DB3}"/>
              </a:ext>
            </a:extLst>
          </p:cNvPr>
          <p:cNvGrpSpPr/>
          <p:nvPr/>
        </p:nvGrpSpPr>
        <p:grpSpPr>
          <a:xfrm>
            <a:off x="516812" y="406849"/>
            <a:ext cx="440447" cy="268017"/>
            <a:chOff x="3269900" y="3064500"/>
            <a:chExt cx="432325" cy="263075"/>
          </a:xfrm>
        </p:grpSpPr>
        <p:sp>
          <p:nvSpPr>
            <p:cNvPr id="51" name="Shape 743">
              <a:extLst>
                <a:ext uri="{FF2B5EF4-FFF2-40B4-BE49-F238E27FC236}">
                  <a16:creationId xmlns:a16="http://schemas.microsoft.com/office/drawing/2014/main" id="{F4099693-2674-4183-AC3C-E9D8F6C3DD71}"/>
                </a:ext>
              </a:extLst>
            </p:cNvPr>
            <p:cNvSpPr/>
            <p:nvPr/>
          </p:nvSpPr>
          <p:spPr>
            <a:xfrm>
              <a:off x="3269900" y="3064500"/>
              <a:ext cx="432325" cy="263075"/>
            </a:xfrm>
            <a:custGeom>
              <a:avLst/>
              <a:gdLst/>
              <a:ahLst/>
              <a:cxnLst/>
              <a:rect l="0" t="0" r="0" b="0"/>
              <a:pathLst>
                <a:path w="17293" h="10523" fill="none" extrusionOk="0">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52" name="Shape 744">
              <a:extLst>
                <a:ext uri="{FF2B5EF4-FFF2-40B4-BE49-F238E27FC236}">
                  <a16:creationId xmlns:a16="http://schemas.microsoft.com/office/drawing/2014/main" id="{2FCD5267-8C73-44BE-AE14-EE8B36CB636C}"/>
                </a:ext>
              </a:extLst>
            </p:cNvPr>
            <p:cNvSpPr/>
            <p:nvPr/>
          </p:nvSpPr>
          <p:spPr>
            <a:xfrm>
              <a:off x="3445875" y="3155825"/>
              <a:ext cx="80400" cy="80400"/>
            </a:xfrm>
            <a:custGeom>
              <a:avLst/>
              <a:gdLst/>
              <a:ahLst/>
              <a:cxnLst/>
              <a:rect l="0" t="0" r="0" b="0"/>
              <a:pathLst>
                <a:path w="3216" h="3216" fill="none" extrusionOk="0">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53" name="Shape 745">
              <a:extLst>
                <a:ext uri="{FF2B5EF4-FFF2-40B4-BE49-F238E27FC236}">
                  <a16:creationId xmlns:a16="http://schemas.microsoft.com/office/drawing/2014/main" id="{FC5C7AA5-F4AC-4ABA-AE23-E81C297F1F53}"/>
                </a:ext>
              </a:extLst>
            </p:cNvPr>
            <p:cNvSpPr/>
            <p:nvPr/>
          </p:nvSpPr>
          <p:spPr>
            <a:xfrm>
              <a:off x="3381925" y="3091900"/>
              <a:ext cx="208275" cy="208275"/>
            </a:xfrm>
            <a:custGeom>
              <a:avLst/>
              <a:gdLst/>
              <a:ahLst/>
              <a:cxnLst/>
              <a:rect l="0" t="0" r="0" b="0"/>
              <a:pathLst>
                <a:path w="8331" h="8331" fill="none" extrusionOk="0">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grpSp>
    </p:spTree>
    <p:extLst>
      <p:ext uri="{BB962C8B-B14F-4D97-AF65-F5344CB8AC3E}">
        <p14:creationId xmlns:p14="http://schemas.microsoft.com/office/powerpoint/2010/main" val="260999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2002164"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it-IT" sz="2667" b="1" dirty="0">
                <a:latin typeface="Palatino Linotype" panose="02040502050505030304" pitchFamily="18" charset="0"/>
                <a:ea typeface="Lora"/>
                <a:cs typeface="Lora"/>
                <a:sym typeface="Lora"/>
              </a:rPr>
              <a:t>Ring model</a:t>
            </a:r>
            <a:endParaRPr lang="en" sz="2667" b="1" dirty="0">
              <a:latin typeface="Palatino Linotype" panose="02040502050505030304" pitchFamily="18" charset="0"/>
              <a:ea typeface="Lora"/>
              <a:cs typeface="Lora"/>
              <a:sym typeface="Lora"/>
            </a:endParaRPr>
          </a:p>
        </p:txBody>
      </p:sp>
      <p:cxnSp>
        <p:nvCxnSpPr>
          <p:cNvPr id="28" name="Shape 92"/>
          <p:cNvCxnSpPr>
            <a:cxnSpLocks/>
            <a:stCxn id="26" idx="3"/>
          </p:cNvCxnSpPr>
          <p:nvPr/>
        </p:nvCxnSpPr>
        <p:spPr>
          <a:xfrm>
            <a:off x="3096381" y="526713"/>
            <a:ext cx="9095619" cy="0"/>
          </a:xfrm>
          <a:prstGeom prst="straightConnector1">
            <a:avLst/>
          </a:prstGeom>
          <a:noFill/>
          <a:ln w="9525" cap="flat" cmpd="sng">
            <a:solidFill>
              <a:srgbClr val="CCCCCC"/>
            </a:solidFill>
            <a:prstDash val="solid"/>
            <a:round/>
            <a:headEnd type="none" w="med" len="med"/>
            <a:tailEnd type="none" w="med" len="med"/>
          </a:ln>
        </p:spPr>
      </p:cxnSp>
      <p:grpSp>
        <p:nvGrpSpPr>
          <p:cNvPr id="21" name="Google Shape;612;p39"/>
          <p:cNvGrpSpPr/>
          <p:nvPr/>
        </p:nvGrpSpPr>
        <p:grpSpPr>
          <a:xfrm>
            <a:off x="553751" y="346147"/>
            <a:ext cx="343484" cy="350682"/>
            <a:chOff x="3951850" y="2985350"/>
            <a:chExt cx="407950" cy="416500"/>
          </a:xfrm>
        </p:grpSpPr>
        <p:sp>
          <p:nvSpPr>
            <p:cNvPr id="22"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13" name="Segnaposto numero diapositiva 1">
            <a:extLst>
              <a:ext uri="{FF2B5EF4-FFF2-40B4-BE49-F238E27FC236}">
                <a16:creationId xmlns:a16="http://schemas.microsoft.com/office/drawing/2014/main" id="{6E4BC08B-B0C7-443E-A3E7-4E9BF31D2D4E}"/>
              </a:ext>
            </a:extLst>
          </p:cNvPr>
          <p:cNvSpPr txBox="1">
            <a:spLocks/>
          </p:cNvSpPr>
          <p:nvPr/>
        </p:nvSpPr>
        <p:spPr>
          <a:xfrm>
            <a:off x="10900012" y="223096"/>
            <a:ext cx="545944"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011DD9-7140-4E43-B8DF-517520C6FEA9}" type="slidenum">
              <a:rPr lang="en-US" smtClean="0"/>
              <a:pPr/>
              <a:t>24</a:t>
            </a:fld>
            <a:endParaRPr lang="en-US" dirty="0"/>
          </a:p>
        </p:txBody>
      </p:sp>
      <p:pic>
        <p:nvPicPr>
          <p:cNvPr id="3" name="Immagine 2">
            <a:extLst>
              <a:ext uri="{FF2B5EF4-FFF2-40B4-BE49-F238E27FC236}">
                <a16:creationId xmlns:a16="http://schemas.microsoft.com/office/drawing/2014/main" id="{80ECE72E-EC1E-4D9D-9BF1-9E1F66FAB72C}"/>
              </a:ext>
            </a:extLst>
          </p:cNvPr>
          <p:cNvPicPr>
            <a:picLocks noChangeAspect="1"/>
          </p:cNvPicPr>
          <p:nvPr/>
        </p:nvPicPr>
        <p:blipFill rotWithShape="1">
          <a:blip r:embed="rId3">
            <a:extLst>
              <a:ext uri="{28A0092B-C50C-407E-A947-70E740481C1C}">
                <a14:useLocalDpi xmlns:a14="http://schemas.microsoft.com/office/drawing/2010/main" val="0"/>
              </a:ext>
            </a:extLst>
          </a:blip>
          <a:srcRect l="5673" t="10923" r="8730" b="11623"/>
          <a:stretch/>
        </p:blipFill>
        <p:spPr>
          <a:xfrm>
            <a:off x="1705311" y="830328"/>
            <a:ext cx="8949062" cy="5839014"/>
          </a:xfrm>
          <a:prstGeom prst="rect">
            <a:avLst/>
          </a:prstGeom>
          <a:ln>
            <a:noFill/>
          </a:ln>
          <a:effectLst>
            <a:outerShdw blurRad="190500" algn="tl" rotWithShape="0">
              <a:srgbClr val="000000">
                <a:alpha val="70000"/>
              </a:srgbClr>
            </a:outerShdw>
          </a:effectLst>
        </p:spPr>
      </p:pic>
      <p:sp>
        <p:nvSpPr>
          <p:cNvPr id="5" name="CasellaDiTesto 4">
            <a:extLst>
              <a:ext uri="{FF2B5EF4-FFF2-40B4-BE49-F238E27FC236}">
                <a16:creationId xmlns:a16="http://schemas.microsoft.com/office/drawing/2014/main" id="{7FC36BEE-169C-40E0-96B2-74707043C317}"/>
              </a:ext>
            </a:extLst>
          </p:cNvPr>
          <p:cNvSpPr txBox="1"/>
          <p:nvPr/>
        </p:nvSpPr>
        <p:spPr>
          <a:xfrm>
            <a:off x="8326146" y="6098240"/>
            <a:ext cx="2160544" cy="369332"/>
          </a:xfrm>
          <a:prstGeom prst="rect">
            <a:avLst/>
          </a:prstGeom>
          <a:noFill/>
        </p:spPr>
        <p:txBody>
          <a:bodyPr wrap="square" rtlCol="0">
            <a:spAutoFit/>
          </a:bodyPr>
          <a:lstStyle/>
          <a:p>
            <a:r>
              <a:rPr lang="it-IT" b="1" dirty="0" err="1">
                <a:solidFill>
                  <a:srgbClr val="000000"/>
                </a:solidFill>
                <a:highlight>
                  <a:srgbClr val="FFCD00"/>
                </a:highlight>
                <a:ea typeface="Malgun Gothic" panose="020B0503020000020004" pitchFamily="34" charset="-127"/>
                <a:rtl val="0"/>
              </a:rPr>
              <a:t>Courtesy</a:t>
            </a:r>
            <a:r>
              <a:rPr lang="it-IT" b="1" dirty="0">
                <a:solidFill>
                  <a:srgbClr val="000000"/>
                </a:solidFill>
                <a:highlight>
                  <a:srgbClr val="FFCD00"/>
                </a:highlight>
                <a:ea typeface="Malgun Gothic" panose="020B0503020000020004" pitchFamily="34" charset="-127"/>
                <a:rtl val="0"/>
              </a:rPr>
              <a:t> of I. </a:t>
            </a:r>
            <a:r>
              <a:rPr lang="it-IT" b="1" dirty="0" err="1">
                <a:solidFill>
                  <a:srgbClr val="000000"/>
                </a:solidFill>
                <a:highlight>
                  <a:srgbClr val="FFCD00"/>
                </a:highlight>
                <a:ea typeface="Malgun Gothic" panose="020B0503020000020004" pitchFamily="34" charset="-127"/>
                <a:rtl val="0"/>
              </a:rPr>
              <a:t>Drebot</a:t>
            </a:r>
            <a:endParaRPr lang="it-IT" b="1" dirty="0">
              <a:solidFill>
                <a:srgbClr val="000000"/>
              </a:solidFill>
              <a:highlight>
                <a:srgbClr val="FFCD00"/>
              </a:highlight>
              <a:ea typeface="Malgun Gothic" panose="020B0503020000020004" pitchFamily="34" charset="-127"/>
              <a:rtl val="0"/>
            </a:endParaRPr>
          </a:p>
        </p:txBody>
      </p:sp>
    </p:spTree>
    <p:extLst>
      <p:ext uri="{BB962C8B-B14F-4D97-AF65-F5344CB8AC3E}">
        <p14:creationId xmlns:p14="http://schemas.microsoft.com/office/powerpoint/2010/main" val="1341879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94"/>
          <p:cNvSpPr txBox="1">
            <a:spLocks/>
          </p:cNvSpPr>
          <p:nvPr/>
        </p:nvSpPr>
        <p:spPr>
          <a:xfrm>
            <a:off x="2696301" y="3034146"/>
            <a:ext cx="3365995" cy="768928"/>
          </a:xfrm>
          <a:prstGeom prst="rect">
            <a:avLst/>
          </a:prstGeom>
        </p:spPr>
        <p:txBody>
          <a:bodyPr vert="horz"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 b="1" dirty="0">
                <a:latin typeface="Palatino Linotype" panose="02040502050505030304" pitchFamily="18" charset="0"/>
              </a:rPr>
              <a:t>What Next?</a:t>
            </a:r>
          </a:p>
        </p:txBody>
      </p:sp>
      <p:cxnSp>
        <p:nvCxnSpPr>
          <p:cNvPr id="9" name="Shape 92"/>
          <p:cNvCxnSpPr>
            <a:cxnSpLocks/>
            <a:endCxn id="8" idx="1"/>
          </p:cNvCxnSpPr>
          <p:nvPr/>
        </p:nvCxnSpPr>
        <p:spPr>
          <a:xfrm flipV="1">
            <a:off x="-3458" y="3418610"/>
            <a:ext cx="2699759" cy="10752"/>
          </a:xfrm>
          <a:prstGeom prst="straightConnector1">
            <a:avLst/>
          </a:prstGeom>
          <a:noFill/>
          <a:ln w="9525" cap="flat" cmpd="sng">
            <a:solidFill>
              <a:srgbClr val="CCCCCC"/>
            </a:solidFill>
            <a:prstDash val="solid"/>
            <a:round/>
            <a:headEnd type="none" w="med" len="med"/>
            <a:tailEnd type="none" w="med" len="med"/>
          </a:ln>
        </p:spPr>
      </p:cxnSp>
      <p:cxnSp>
        <p:nvCxnSpPr>
          <p:cNvPr id="10" name="Shape 92"/>
          <p:cNvCxnSpPr>
            <a:cxnSpLocks/>
            <a:stCxn id="8" idx="3"/>
          </p:cNvCxnSpPr>
          <p:nvPr/>
        </p:nvCxnSpPr>
        <p:spPr>
          <a:xfrm>
            <a:off x="6062296" y="3418610"/>
            <a:ext cx="6129704" cy="14216"/>
          </a:xfrm>
          <a:prstGeom prst="straightConnector1">
            <a:avLst/>
          </a:prstGeom>
          <a:noFill/>
          <a:ln w="9525" cap="flat" cmpd="sng">
            <a:solidFill>
              <a:srgbClr val="CCCCCC"/>
            </a:solidFill>
            <a:prstDash val="solid"/>
            <a:round/>
            <a:headEnd type="none" w="med" len="med"/>
            <a:tailEnd type="none" w="med" len="med"/>
          </a:ln>
        </p:spPr>
      </p:cxnSp>
      <p:sp>
        <p:nvSpPr>
          <p:cNvPr id="11" name="Shape 120"/>
          <p:cNvSpPr/>
          <p:nvPr/>
        </p:nvSpPr>
        <p:spPr>
          <a:xfrm>
            <a:off x="1508800" y="3068791"/>
            <a:ext cx="721688" cy="734751"/>
          </a:xfrm>
          <a:prstGeom prst="ellipse">
            <a:avLst/>
          </a:prstGeom>
          <a:solidFill>
            <a:srgbClr val="FFCD00"/>
          </a:solidFill>
          <a:ln>
            <a:noFill/>
          </a:ln>
        </p:spPr>
        <p:txBody>
          <a:bodyPr lIns="91425" tIns="91425" rIns="91425" bIns="91425" anchor="ctr" anchorCtr="0">
            <a:noAutofit/>
          </a:bodyPr>
          <a:lstStyle/>
          <a:p>
            <a:endParaRPr sz="1400"/>
          </a:p>
        </p:txBody>
      </p:sp>
      <p:grpSp>
        <p:nvGrpSpPr>
          <p:cNvPr id="7" name="Shape 529">
            <a:extLst>
              <a:ext uri="{FF2B5EF4-FFF2-40B4-BE49-F238E27FC236}">
                <a16:creationId xmlns:a16="http://schemas.microsoft.com/office/drawing/2014/main" id="{EE8CD737-483F-4B17-974E-44A7345F4BE0}"/>
              </a:ext>
            </a:extLst>
          </p:cNvPr>
          <p:cNvGrpSpPr/>
          <p:nvPr/>
        </p:nvGrpSpPr>
        <p:grpSpPr>
          <a:xfrm>
            <a:off x="1593353" y="3202980"/>
            <a:ext cx="580028" cy="431260"/>
            <a:chOff x="5247525" y="3007275"/>
            <a:chExt cx="517575" cy="384825"/>
          </a:xfrm>
        </p:grpSpPr>
        <p:sp>
          <p:nvSpPr>
            <p:cNvPr id="12" name="Shape 530">
              <a:extLst>
                <a:ext uri="{FF2B5EF4-FFF2-40B4-BE49-F238E27FC236}">
                  <a16:creationId xmlns:a16="http://schemas.microsoft.com/office/drawing/2014/main" id="{8F7E1AAF-4517-4EDA-A28D-17BB25A4CC00}"/>
                </a:ext>
              </a:extLst>
            </p:cNvPr>
            <p:cNvSpPr/>
            <p:nvPr/>
          </p:nvSpPr>
          <p:spPr>
            <a:xfrm>
              <a:off x="5247525" y="3007275"/>
              <a:ext cx="348900" cy="348900"/>
            </a:xfrm>
            <a:custGeom>
              <a:avLst/>
              <a:gdLst/>
              <a:ahLst/>
              <a:cxnLst/>
              <a:rect l="0" t="0" r="0" b="0"/>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13" name="Shape 531">
              <a:extLst>
                <a:ext uri="{FF2B5EF4-FFF2-40B4-BE49-F238E27FC236}">
                  <a16:creationId xmlns:a16="http://schemas.microsoft.com/office/drawing/2014/main" id="{FDAD8FE7-A82C-421C-ACA8-1A060EE6BA30}"/>
                </a:ext>
              </a:extLst>
            </p:cNvPr>
            <p:cNvSpPr/>
            <p:nvPr/>
          </p:nvSpPr>
          <p:spPr>
            <a:xfrm>
              <a:off x="5566575" y="3193575"/>
              <a:ext cx="198525" cy="198525"/>
            </a:xfrm>
            <a:custGeom>
              <a:avLst/>
              <a:gdLst/>
              <a:ahLst/>
              <a:cxnLst/>
              <a:rect l="0" t="0" r="0" b="0"/>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grpSp>
    </p:spTree>
    <p:extLst>
      <p:ext uri="{BB962C8B-B14F-4D97-AF65-F5344CB8AC3E}">
        <p14:creationId xmlns:p14="http://schemas.microsoft.com/office/powerpoint/2010/main" val="2138701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2065059"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it-IT" sz="2667" b="1" dirty="0" err="1">
                <a:latin typeface="Palatino Linotype" panose="02040502050505030304" pitchFamily="18" charset="0"/>
                <a:ea typeface="Lora"/>
                <a:cs typeface="Lora"/>
                <a:sym typeface="Lora"/>
              </a:rPr>
              <a:t>Simulations</a:t>
            </a:r>
            <a:endParaRPr lang="en" sz="2667" b="1" dirty="0">
              <a:latin typeface="Palatino Linotype" panose="02040502050505030304" pitchFamily="18" charset="0"/>
              <a:ea typeface="Lora"/>
              <a:cs typeface="Lora"/>
              <a:sym typeface="Lora"/>
            </a:endParaRPr>
          </a:p>
        </p:txBody>
      </p:sp>
      <p:cxnSp>
        <p:nvCxnSpPr>
          <p:cNvPr id="28" name="Shape 92"/>
          <p:cNvCxnSpPr>
            <a:cxnSpLocks/>
            <a:stCxn id="26" idx="3"/>
          </p:cNvCxnSpPr>
          <p:nvPr/>
        </p:nvCxnSpPr>
        <p:spPr>
          <a:xfrm>
            <a:off x="3159276" y="526713"/>
            <a:ext cx="9032724" cy="0"/>
          </a:xfrm>
          <a:prstGeom prst="straightConnector1">
            <a:avLst/>
          </a:prstGeom>
          <a:noFill/>
          <a:ln w="9525" cap="flat" cmpd="sng">
            <a:solidFill>
              <a:srgbClr val="CCCCCC"/>
            </a:solidFill>
            <a:prstDash val="solid"/>
            <a:round/>
            <a:headEnd type="none" w="med" len="med"/>
            <a:tailEnd type="none" w="med" len="med"/>
          </a:ln>
        </p:spPr>
      </p:cxnSp>
      <p:sp>
        <p:nvSpPr>
          <p:cNvPr id="23" name="CasellaDiTesto 22">
            <a:extLst>
              <a:ext uri="{FF2B5EF4-FFF2-40B4-BE49-F238E27FC236}">
                <a16:creationId xmlns:a16="http://schemas.microsoft.com/office/drawing/2014/main" id="{3181A99D-F909-42B3-B7B6-9D71DB216D95}"/>
              </a:ext>
            </a:extLst>
          </p:cNvPr>
          <p:cNvSpPr txBox="1"/>
          <p:nvPr/>
        </p:nvSpPr>
        <p:spPr>
          <a:xfrm>
            <a:off x="897235" y="1726806"/>
            <a:ext cx="10484252" cy="2769989"/>
          </a:xfrm>
          <a:prstGeom prst="rect">
            <a:avLst/>
          </a:prstGeom>
          <a:noFill/>
        </p:spPr>
        <p:txBody>
          <a:bodyPr wrap="square" rtlCol="0">
            <a:spAutoFit/>
          </a:bodyPr>
          <a:lstStyle/>
          <a:p>
            <a:pPr marL="457200" indent="-457200">
              <a:lnSpc>
                <a:spcPct val="150000"/>
              </a:lnSpc>
              <a:buClr>
                <a:srgbClr val="FFC30F"/>
              </a:buClr>
              <a:buFont typeface="+mj-lt"/>
              <a:buAutoNum type="arabicPeriod"/>
            </a:pPr>
            <a:r>
              <a:rPr lang="en-US" sz="2400" dirty="0"/>
              <a:t> Final refining of </a:t>
            </a:r>
            <a:r>
              <a:rPr lang="en-US" sz="2400" b="1" dirty="0" err="1"/>
              <a:t>linac</a:t>
            </a:r>
            <a:r>
              <a:rPr lang="en-US" sz="2400" b="1" dirty="0"/>
              <a:t> </a:t>
            </a:r>
            <a:r>
              <a:rPr lang="en-US" sz="2400" dirty="0"/>
              <a:t>optimization.</a:t>
            </a:r>
            <a:br>
              <a:rPr lang="en-US" sz="2400" dirty="0"/>
            </a:br>
            <a:r>
              <a:rPr lang="en-US" sz="1200" dirty="0"/>
              <a:t> </a:t>
            </a:r>
            <a:endParaRPr lang="en-US" sz="2400" dirty="0"/>
          </a:p>
          <a:p>
            <a:pPr marL="457200" indent="-457200">
              <a:buClr>
                <a:srgbClr val="FFC30F"/>
              </a:buClr>
              <a:buFont typeface="+mj-lt"/>
              <a:buAutoNum type="arabicPeriod"/>
            </a:pPr>
            <a:r>
              <a:rPr lang="en-US" sz="2400" dirty="0"/>
              <a:t> In </a:t>
            </a:r>
            <a:r>
              <a:rPr lang="en-US" sz="2400" b="1" dirty="0"/>
              <a:t>elegant</a:t>
            </a:r>
            <a:r>
              <a:rPr lang="en-US" sz="2400" dirty="0"/>
              <a:t> </a:t>
            </a:r>
            <a:r>
              <a:rPr lang="en-US" sz="2400" b="1" dirty="0"/>
              <a:t>transport</a:t>
            </a:r>
            <a:r>
              <a:rPr lang="en-US" sz="2400" dirty="0"/>
              <a:t> beam into the </a:t>
            </a:r>
            <a:r>
              <a:rPr lang="en-US" sz="2400" b="1" dirty="0"/>
              <a:t>transfer line </a:t>
            </a:r>
            <a:r>
              <a:rPr lang="en-US" sz="2400" dirty="0"/>
              <a:t>- </a:t>
            </a:r>
            <a:r>
              <a:rPr lang="en-US" sz="2400" b="1" dirty="0"/>
              <a:t>matching</a:t>
            </a:r>
            <a:r>
              <a:rPr lang="en-US" sz="2400" dirty="0"/>
              <a:t> to the ring DBA.</a:t>
            </a:r>
          </a:p>
          <a:p>
            <a:pPr marL="457200" indent="-457200">
              <a:buClr>
                <a:srgbClr val="FFC30F"/>
              </a:buClr>
              <a:buFont typeface="+mj-lt"/>
              <a:buAutoNum type="arabicPeriod"/>
            </a:pPr>
            <a:endParaRPr lang="en-US" sz="2400" dirty="0"/>
          </a:p>
          <a:p>
            <a:pPr marL="457200" indent="-457200">
              <a:buClr>
                <a:srgbClr val="FFC30F"/>
              </a:buClr>
              <a:buFont typeface="+mj-lt"/>
              <a:buAutoNum type="arabicPeriod"/>
            </a:pPr>
            <a:r>
              <a:rPr lang="en-US" sz="2400" dirty="0"/>
              <a:t> </a:t>
            </a:r>
            <a:r>
              <a:rPr lang="en-US" sz="2400" b="1" dirty="0"/>
              <a:t>Transport</a:t>
            </a:r>
            <a:r>
              <a:rPr lang="en-US" sz="2400" dirty="0"/>
              <a:t> into 12 DBA (</a:t>
            </a:r>
            <a:r>
              <a:rPr lang="en-US" sz="2400" b="1" dirty="0"/>
              <a:t>1 ring turn</a:t>
            </a:r>
            <a:r>
              <a:rPr lang="en-US" sz="2400" dirty="0"/>
              <a:t>).</a:t>
            </a:r>
          </a:p>
          <a:p>
            <a:pPr marL="457200" indent="-457200">
              <a:buClr>
                <a:srgbClr val="FFC30F"/>
              </a:buClr>
              <a:buFont typeface="+mj-lt"/>
              <a:buAutoNum type="arabicPeriod"/>
            </a:pPr>
            <a:endParaRPr lang="en-US" sz="2400" dirty="0"/>
          </a:p>
          <a:p>
            <a:pPr marL="457200" indent="-457200">
              <a:buClr>
                <a:srgbClr val="FFC30F"/>
              </a:buClr>
              <a:buFont typeface="+mj-lt"/>
              <a:buAutoNum type="arabicPeriod"/>
            </a:pPr>
            <a:r>
              <a:rPr lang="en-US" sz="2400" dirty="0"/>
              <a:t> Simulate beam </a:t>
            </a:r>
            <a:r>
              <a:rPr lang="en-US" sz="2400" b="1" dirty="0"/>
              <a:t>chirp</a:t>
            </a:r>
            <a:r>
              <a:rPr lang="en-US" sz="2400" dirty="0"/>
              <a:t> &amp; verify </a:t>
            </a:r>
            <a:r>
              <a:rPr lang="en-US" sz="2400" b="1" dirty="0"/>
              <a:t>compression</a:t>
            </a:r>
            <a:r>
              <a:rPr lang="en-US" sz="2400" dirty="0"/>
              <a:t>.  </a:t>
            </a:r>
          </a:p>
        </p:txBody>
      </p:sp>
      <p:sp>
        <p:nvSpPr>
          <p:cNvPr id="13" name="Segnaposto numero diapositiva 1">
            <a:extLst>
              <a:ext uri="{FF2B5EF4-FFF2-40B4-BE49-F238E27FC236}">
                <a16:creationId xmlns:a16="http://schemas.microsoft.com/office/drawing/2014/main" id="{6E4BC08B-B0C7-443E-A3E7-4E9BF31D2D4E}"/>
              </a:ext>
            </a:extLst>
          </p:cNvPr>
          <p:cNvSpPr txBox="1">
            <a:spLocks/>
          </p:cNvSpPr>
          <p:nvPr/>
        </p:nvSpPr>
        <p:spPr>
          <a:xfrm>
            <a:off x="10900012" y="223096"/>
            <a:ext cx="545944"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011DD9-7140-4E43-B8DF-517520C6FEA9}" type="slidenum">
              <a:rPr lang="en-US" smtClean="0"/>
              <a:pPr/>
              <a:t>26</a:t>
            </a:fld>
            <a:endParaRPr lang="en-US" dirty="0"/>
          </a:p>
        </p:txBody>
      </p:sp>
      <p:pic>
        <p:nvPicPr>
          <p:cNvPr id="15" name="Immagine 14">
            <a:extLst>
              <a:ext uri="{FF2B5EF4-FFF2-40B4-BE49-F238E27FC236}">
                <a16:creationId xmlns:a16="http://schemas.microsoft.com/office/drawing/2014/main" id="{0A1FF032-AD28-432B-92D2-87DBC7931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65" y="322142"/>
            <a:ext cx="409140" cy="409140"/>
          </a:xfrm>
          <a:prstGeom prst="rect">
            <a:avLst/>
          </a:prstGeom>
        </p:spPr>
      </p:pic>
    </p:spTree>
    <p:extLst>
      <p:ext uri="{BB962C8B-B14F-4D97-AF65-F5344CB8AC3E}">
        <p14:creationId xmlns:p14="http://schemas.microsoft.com/office/powerpoint/2010/main" val="2237056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8" y="308913"/>
            <a:ext cx="1697364"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it-IT" sz="2667" b="1" dirty="0">
                <a:latin typeface="Palatino Linotype" panose="02040502050505030304" pitchFamily="18" charset="0"/>
                <a:ea typeface="Lora"/>
                <a:cs typeface="Lora"/>
                <a:sym typeface="Lora"/>
              </a:rPr>
              <a:t>Detectors</a:t>
            </a:r>
            <a:endParaRPr lang="en" sz="2667" b="1" dirty="0">
              <a:latin typeface="Palatino Linotype" panose="02040502050505030304" pitchFamily="18" charset="0"/>
              <a:ea typeface="Lora"/>
              <a:cs typeface="Lora"/>
              <a:sym typeface="Lora"/>
            </a:endParaRPr>
          </a:p>
        </p:txBody>
      </p:sp>
      <p:cxnSp>
        <p:nvCxnSpPr>
          <p:cNvPr id="28" name="Shape 92"/>
          <p:cNvCxnSpPr>
            <a:cxnSpLocks/>
            <a:stCxn id="26" idx="3"/>
          </p:cNvCxnSpPr>
          <p:nvPr/>
        </p:nvCxnSpPr>
        <p:spPr>
          <a:xfrm>
            <a:off x="2791582" y="526713"/>
            <a:ext cx="9400418" cy="0"/>
          </a:xfrm>
          <a:prstGeom prst="straightConnector1">
            <a:avLst/>
          </a:prstGeom>
          <a:noFill/>
          <a:ln w="9525" cap="flat" cmpd="sng">
            <a:solidFill>
              <a:srgbClr val="CCCCCC"/>
            </a:solidFill>
            <a:prstDash val="solid"/>
            <a:round/>
            <a:headEnd type="none" w="med" len="med"/>
            <a:tailEnd type="none" w="med" len="med"/>
          </a:ln>
        </p:spPr>
      </p:cxnSp>
      <p:sp>
        <p:nvSpPr>
          <p:cNvPr id="13" name="Segnaposto numero diapositiva 1">
            <a:extLst>
              <a:ext uri="{FF2B5EF4-FFF2-40B4-BE49-F238E27FC236}">
                <a16:creationId xmlns:a16="http://schemas.microsoft.com/office/drawing/2014/main" id="{6E4BC08B-B0C7-443E-A3E7-4E9BF31D2D4E}"/>
              </a:ext>
            </a:extLst>
          </p:cNvPr>
          <p:cNvSpPr txBox="1">
            <a:spLocks/>
          </p:cNvSpPr>
          <p:nvPr/>
        </p:nvSpPr>
        <p:spPr>
          <a:xfrm>
            <a:off x="10900012" y="223096"/>
            <a:ext cx="545944"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011DD9-7140-4E43-B8DF-517520C6FEA9}" type="slidenum">
              <a:rPr lang="en-US" smtClean="0"/>
              <a:pPr/>
              <a:t>27</a:t>
            </a:fld>
            <a:endParaRPr lang="en-US" dirty="0"/>
          </a:p>
        </p:txBody>
      </p:sp>
      <p:sp>
        <p:nvSpPr>
          <p:cNvPr id="3" name="CasellaDiTesto 2">
            <a:extLst>
              <a:ext uri="{FF2B5EF4-FFF2-40B4-BE49-F238E27FC236}">
                <a16:creationId xmlns:a16="http://schemas.microsoft.com/office/drawing/2014/main" id="{577264A4-21BE-4445-8A1D-563EB4F3BFC4}"/>
              </a:ext>
            </a:extLst>
          </p:cNvPr>
          <p:cNvSpPr txBox="1"/>
          <p:nvPr/>
        </p:nvSpPr>
        <p:spPr>
          <a:xfrm>
            <a:off x="897235" y="4697045"/>
            <a:ext cx="10369833" cy="523220"/>
          </a:xfrm>
          <a:prstGeom prst="rect">
            <a:avLst/>
          </a:prstGeom>
          <a:noFill/>
        </p:spPr>
        <p:txBody>
          <a:bodyPr wrap="square" rtlCol="0">
            <a:spAutoFit/>
          </a:bodyPr>
          <a:lstStyle/>
          <a:p>
            <a:pPr algn="ctr"/>
            <a:r>
              <a:rPr lang="en-US" sz="2800" dirty="0"/>
              <a:t>Compression </a:t>
            </a:r>
            <a:r>
              <a:rPr lang="en-US" sz="2800" b="1" dirty="0"/>
              <a:t>experiments</a:t>
            </a:r>
            <a:r>
              <a:rPr lang="en-US" sz="2800" dirty="0"/>
              <a:t> should be performed in </a:t>
            </a:r>
            <a:r>
              <a:rPr lang="en-US" sz="2800" b="1" dirty="0"/>
              <a:t>second half of  ‘22</a:t>
            </a:r>
          </a:p>
        </p:txBody>
      </p:sp>
      <p:sp>
        <p:nvSpPr>
          <p:cNvPr id="15" name="CasellaDiTesto 14">
            <a:extLst>
              <a:ext uri="{FF2B5EF4-FFF2-40B4-BE49-F238E27FC236}">
                <a16:creationId xmlns:a16="http://schemas.microsoft.com/office/drawing/2014/main" id="{64AFE654-DF3D-4CD6-BE0B-2AEE7CE425F5}"/>
              </a:ext>
            </a:extLst>
          </p:cNvPr>
          <p:cNvSpPr txBox="1"/>
          <p:nvPr/>
        </p:nvSpPr>
        <p:spPr>
          <a:xfrm>
            <a:off x="897235" y="1852591"/>
            <a:ext cx="10548721" cy="1938992"/>
          </a:xfrm>
          <a:prstGeom prst="rect">
            <a:avLst/>
          </a:prstGeom>
          <a:noFill/>
        </p:spPr>
        <p:txBody>
          <a:bodyPr wrap="square" rtlCol="0">
            <a:spAutoFit/>
          </a:bodyPr>
          <a:lstStyle/>
          <a:p>
            <a:pPr marL="457200" indent="-457200">
              <a:buClr>
                <a:srgbClr val="FFC30F"/>
              </a:buClr>
              <a:buFont typeface="+mj-lt"/>
              <a:buAutoNum type="arabicPeriod"/>
            </a:pPr>
            <a:r>
              <a:rPr lang="en-US" sz="2400" dirty="0"/>
              <a:t> </a:t>
            </a:r>
            <a:r>
              <a:rPr lang="en-US" sz="2400" b="1" dirty="0"/>
              <a:t>Wait</a:t>
            </a:r>
            <a:r>
              <a:rPr lang="en-US" sz="2400" dirty="0"/>
              <a:t> for last two </a:t>
            </a:r>
            <a:r>
              <a:rPr lang="en-US" sz="2400" b="1" dirty="0"/>
              <a:t>orders</a:t>
            </a:r>
            <a:r>
              <a:rPr lang="en-US" sz="2400" dirty="0"/>
              <a:t>.</a:t>
            </a:r>
          </a:p>
          <a:p>
            <a:pPr marL="457200" indent="-457200">
              <a:buClr>
                <a:srgbClr val="FFC30F"/>
              </a:buClr>
              <a:buFont typeface="+mj-lt"/>
              <a:buAutoNum type="arabicPeriod"/>
            </a:pPr>
            <a:endParaRPr lang="en-US" sz="2400" dirty="0"/>
          </a:p>
          <a:p>
            <a:pPr marL="457200" indent="-457200">
              <a:buClr>
                <a:srgbClr val="FFC30F"/>
              </a:buClr>
              <a:buFont typeface="+mj-lt"/>
              <a:buAutoNum type="arabicPeriod"/>
            </a:pPr>
            <a:r>
              <a:rPr lang="en-US" sz="2400" dirty="0"/>
              <a:t> </a:t>
            </a:r>
            <a:r>
              <a:rPr lang="en-US" sz="2400" b="1" dirty="0"/>
              <a:t>Assemble</a:t>
            </a:r>
            <a:r>
              <a:rPr lang="en-US" sz="2400" dirty="0"/>
              <a:t> and </a:t>
            </a:r>
            <a:r>
              <a:rPr lang="en-US" sz="2400" b="1" dirty="0"/>
              <a:t>align</a:t>
            </a:r>
            <a:r>
              <a:rPr lang="en-US" sz="2400" dirty="0"/>
              <a:t> the detectors in Frascati. (with E. </a:t>
            </a:r>
            <a:r>
              <a:rPr lang="en-US" sz="2400" dirty="0" err="1"/>
              <a:t>Chiadroni</a:t>
            </a:r>
            <a:r>
              <a:rPr lang="en-US" sz="2400" dirty="0"/>
              <a:t>)</a:t>
            </a:r>
          </a:p>
          <a:p>
            <a:pPr marL="457200" indent="-457200">
              <a:buClr>
                <a:srgbClr val="FFC30F"/>
              </a:buClr>
              <a:buFont typeface="+mj-lt"/>
              <a:buAutoNum type="arabicPeriod"/>
            </a:pPr>
            <a:endParaRPr lang="en-US" sz="2400" dirty="0"/>
          </a:p>
          <a:p>
            <a:pPr marL="457200" indent="-457200">
              <a:buClr>
                <a:srgbClr val="FFC30F"/>
              </a:buClr>
              <a:buFont typeface="+mj-lt"/>
              <a:buAutoNum type="arabicPeriod"/>
            </a:pPr>
            <a:r>
              <a:rPr lang="en-US" sz="2400" dirty="0"/>
              <a:t> Shipment of detectors </a:t>
            </a:r>
            <a:r>
              <a:rPr lang="en-US" sz="2400" b="1" dirty="0"/>
              <a:t>to Solaris</a:t>
            </a:r>
          </a:p>
        </p:txBody>
      </p:sp>
      <p:pic>
        <p:nvPicPr>
          <p:cNvPr id="16" name="Immagine 15">
            <a:extLst>
              <a:ext uri="{FF2B5EF4-FFF2-40B4-BE49-F238E27FC236}">
                <a16:creationId xmlns:a16="http://schemas.microsoft.com/office/drawing/2014/main" id="{13155FC7-AB59-4E10-A067-4BAC7AEF0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37" y="371916"/>
            <a:ext cx="372596" cy="372596"/>
          </a:xfrm>
          <a:prstGeom prst="rect">
            <a:avLst/>
          </a:prstGeom>
        </p:spPr>
      </p:pic>
    </p:spTree>
    <p:extLst>
      <p:ext uri="{BB962C8B-B14F-4D97-AF65-F5344CB8AC3E}">
        <p14:creationId xmlns:p14="http://schemas.microsoft.com/office/powerpoint/2010/main" val="538059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magine 180"/>
          <p:cNvPicPr>
            <a:picLocks noChangeAspect="1"/>
          </p:cNvPicPr>
          <p:nvPr/>
        </p:nvPicPr>
        <p:blipFill>
          <a:blip r:embed="rId3">
            <a:extLst>
              <a:ext uri="{28A0092B-C50C-407E-A947-70E740481C1C}">
                <a14:useLocalDpi xmlns:a14="http://schemas.microsoft.com/office/drawing/2010/main" val="0"/>
              </a:ext>
            </a:extLst>
          </a:blip>
          <a:srcRect/>
          <a:stretch/>
        </p:blipFill>
        <p:spPr>
          <a:xfrm>
            <a:off x="347158" y="516960"/>
            <a:ext cx="11659358" cy="6347681"/>
          </a:xfrm>
          <a:prstGeom prst="rect">
            <a:avLst/>
          </a:prstGeom>
        </p:spPr>
      </p:pic>
      <p:cxnSp>
        <p:nvCxnSpPr>
          <p:cNvPr id="174" name="Shape 92"/>
          <p:cNvCxnSpPr>
            <a:cxnSpLocks/>
            <a:stCxn id="177" idx="3"/>
          </p:cNvCxnSpPr>
          <p:nvPr/>
        </p:nvCxnSpPr>
        <p:spPr>
          <a:xfrm>
            <a:off x="3473752" y="523374"/>
            <a:ext cx="8718248" cy="0"/>
          </a:xfrm>
          <a:prstGeom prst="straightConnector1">
            <a:avLst/>
          </a:prstGeom>
          <a:noFill/>
          <a:ln w="9525" cap="flat" cmpd="sng">
            <a:solidFill>
              <a:srgbClr val="CCCCCC"/>
            </a:solidFill>
            <a:prstDash val="solid"/>
            <a:round/>
            <a:headEnd type="none" w="med" len="med"/>
            <a:tailEnd type="none" w="med" len="med"/>
          </a:ln>
        </p:spPr>
      </p:cxnSp>
      <p:cxnSp>
        <p:nvCxnSpPr>
          <p:cNvPr id="175"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176" name="Shape 120"/>
          <p:cNvSpPr/>
          <p:nvPr/>
        </p:nvSpPr>
        <p:spPr>
          <a:xfrm>
            <a:off x="438817" y="223096"/>
            <a:ext cx="596436" cy="607232"/>
          </a:xfrm>
          <a:prstGeom prst="ellipse">
            <a:avLst/>
          </a:prstGeom>
          <a:solidFill>
            <a:srgbClr val="FFCD00"/>
          </a:solidFill>
          <a:ln>
            <a:noFill/>
          </a:ln>
        </p:spPr>
        <p:txBody>
          <a:bodyPr lIns="91425" tIns="91425" rIns="91425" bIns="91425" anchor="ctr" anchorCtr="0">
            <a:noAutofit/>
          </a:bodyPr>
          <a:lstStyle/>
          <a:p>
            <a:endParaRPr sz="1400"/>
          </a:p>
        </p:txBody>
      </p:sp>
      <p:sp>
        <p:nvSpPr>
          <p:cNvPr id="177" name="Shape 249"/>
          <p:cNvSpPr txBox="1">
            <a:spLocks/>
          </p:cNvSpPr>
          <p:nvPr/>
        </p:nvSpPr>
        <p:spPr>
          <a:xfrm>
            <a:off x="1094218" y="305574"/>
            <a:ext cx="2379534"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US" sz="2667" b="1" dirty="0">
                <a:latin typeface="Palatino Linotype" panose="02040502050505030304" pitchFamily="18" charset="0"/>
                <a:ea typeface="Lora"/>
                <a:cs typeface="Lora"/>
                <a:sym typeface="Lora"/>
              </a:rPr>
              <a:t>A possible ‘22</a:t>
            </a:r>
          </a:p>
        </p:txBody>
      </p:sp>
      <p:grpSp>
        <p:nvGrpSpPr>
          <p:cNvPr id="10" name="Google Shape;787;p39"/>
          <p:cNvGrpSpPr/>
          <p:nvPr/>
        </p:nvGrpSpPr>
        <p:grpSpPr>
          <a:xfrm>
            <a:off x="554570" y="344819"/>
            <a:ext cx="372228" cy="352477"/>
            <a:chOff x="5973900" y="318475"/>
            <a:chExt cx="401900" cy="380575"/>
          </a:xfrm>
        </p:grpSpPr>
        <p:sp>
          <p:nvSpPr>
            <p:cNvPr id="11" name="Google Shape;788;p39"/>
            <p:cNvSpPr/>
            <p:nvPr/>
          </p:nvSpPr>
          <p:spPr>
            <a:xfrm>
              <a:off x="5973900" y="337975"/>
              <a:ext cx="401900" cy="67000"/>
            </a:xfrm>
            <a:custGeom>
              <a:avLst/>
              <a:gdLst/>
              <a:ahLst/>
              <a:cxnLst/>
              <a:rect l="l" t="t" r="r" b="b"/>
              <a:pathLst>
                <a:path w="16076" h="2680" fill="none" extrusionOk="0">
                  <a:moveTo>
                    <a:pt x="16075" y="2679"/>
                  </a:moveTo>
                  <a:lnTo>
                    <a:pt x="16075" y="0"/>
                  </a:lnTo>
                  <a:lnTo>
                    <a:pt x="1" y="0"/>
                  </a:lnTo>
                  <a:lnTo>
                    <a:pt x="1" y="2679"/>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 name="Google Shape;789;p39"/>
            <p:cNvSpPr/>
            <p:nvPr/>
          </p:nvSpPr>
          <p:spPr>
            <a:xfrm>
              <a:off x="6024450"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 name="Google Shape;790;p39"/>
            <p:cNvSpPr/>
            <p:nvPr/>
          </p:nvSpPr>
          <p:spPr>
            <a:xfrm>
              <a:off x="6280175"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 name="Google Shape;791;p39"/>
            <p:cNvSpPr/>
            <p:nvPr/>
          </p:nvSpPr>
          <p:spPr>
            <a:xfrm>
              <a:off x="5973900" y="667375"/>
              <a:ext cx="401900" cy="31675"/>
            </a:xfrm>
            <a:custGeom>
              <a:avLst/>
              <a:gdLst/>
              <a:ahLst/>
              <a:cxnLst/>
              <a:rect l="l" t="t" r="r" b="b"/>
              <a:pathLst>
                <a:path w="16076" h="1267" fill="none" extrusionOk="0">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 name="Google Shape;792;p39"/>
            <p:cNvSpPr/>
            <p:nvPr/>
          </p:nvSpPr>
          <p:spPr>
            <a:xfrm>
              <a:off x="6302700"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793;p39"/>
            <p:cNvSpPr/>
            <p:nvPr/>
          </p:nvSpPr>
          <p:spPr>
            <a:xfrm>
              <a:off x="6046975"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794;p39"/>
            <p:cNvSpPr/>
            <p:nvPr/>
          </p:nvSpPr>
          <p:spPr>
            <a:xfrm>
              <a:off x="5973900" y="407375"/>
              <a:ext cx="401900" cy="272200"/>
            </a:xfrm>
            <a:custGeom>
              <a:avLst/>
              <a:gdLst/>
              <a:ahLst/>
              <a:cxnLst/>
              <a:rect l="l" t="t" r="r" b="b"/>
              <a:pathLst>
                <a:path w="16076" h="10888" fill="none" extrusionOk="0">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 name="Google Shape;795;p39"/>
            <p:cNvSpPr/>
            <p:nvPr/>
          </p:nvSpPr>
          <p:spPr>
            <a:xfrm>
              <a:off x="6024450" y="456100"/>
              <a:ext cx="300800" cy="175375"/>
            </a:xfrm>
            <a:custGeom>
              <a:avLst/>
              <a:gdLst/>
              <a:ahLst/>
              <a:cxnLst/>
              <a:rect l="l" t="t" r="r" b="b"/>
              <a:pathLst>
                <a:path w="12032" h="7015" fill="none" extrusionOk="0">
                  <a:moveTo>
                    <a:pt x="0" y="0"/>
                  </a:moveTo>
                  <a:lnTo>
                    <a:pt x="12032" y="0"/>
                  </a:lnTo>
                  <a:lnTo>
                    <a:pt x="12032" y="7014"/>
                  </a:lnTo>
                  <a:lnTo>
                    <a:pt x="0" y="7014"/>
                  </a:lnTo>
                  <a:lnTo>
                    <a:pt x="0"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 name="Google Shape;796;p39"/>
            <p:cNvSpPr/>
            <p:nvPr/>
          </p:nvSpPr>
          <p:spPr>
            <a:xfrm>
              <a:off x="6024450" y="573000"/>
              <a:ext cx="300800" cy="25"/>
            </a:xfrm>
            <a:custGeom>
              <a:avLst/>
              <a:gdLst/>
              <a:ahLst/>
              <a:cxnLst/>
              <a:rect l="l" t="t" r="r" b="b"/>
              <a:pathLst>
                <a:path w="12032" h="1" fill="none" extrusionOk="0">
                  <a:moveTo>
                    <a:pt x="0" y="0"/>
                  </a:moveTo>
                  <a:lnTo>
                    <a:pt x="12032"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 name="Google Shape;797;p39"/>
            <p:cNvSpPr/>
            <p:nvPr/>
          </p:nvSpPr>
          <p:spPr>
            <a:xfrm>
              <a:off x="6024450" y="514550"/>
              <a:ext cx="300800" cy="25"/>
            </a:xfrm>
            <a:custGeom>
              <a:avLst/>
              <a:gdLst/>
              <a:ahLst/>
              <a:cxnLst/>
              <a:rect l="l" t="t" r="r" b="b"/>
              <a:pathLst>
                <a:path w="12032" h="1" fill="none" extrusionOk="0">
                  <a:moveTo>
                    <a:pt x="0" y="0"/>
                  </a:moveTo>
                  <a:lnTo>
                    <a:pt x="12032"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 name="Google Shape;798;p39"/>
            <p:cNvSpPr/>
            <p:nvPr/>
          </p:nvSpPr>
          <p:spPr>
            <a:xfrm>
              <a:off x="6264950" y="456100"/>
              <a:ext cx="25" cy="175375"/>
            </a:xfrm>
            <a:custGeom>
              <a:avLst/>
              <a:gdLst/>
              <a:ahLst/>
              <a:cxnLst/>
              <a:rect l="l" t="t" r="r" b="b"/>
              <a:pathLst>
                <a:path w="1" h="7015" fill="none" extrusionOk="0">
                  <a:moveTo>
                    <a:pt x="1" y="0"/>
                  </a:moveTo>
                  <a:lnTo>
                    <a:pt x="1" y="7014"/>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 name="Google Shape;799;p39"/>
            <p:cNvSpPr/>
            <p:nvPr/>
          </p:nvSpPr>
          <p:spPr>
            <a:xfrm>
              <a:off x="6204675" y="456100"/>
              <a:ext cx="25" cy="175375"/>
            </a:xfrm>
            <a:custGeom>
              <a:avLst/>
              <a:gdLst/>
              <a:ahLst/>
              <a:cxnLst/>
              <a:rect l="l" t="t" r="r" b="b"/>
              <a:pathLst>
                <a:path w="1" h="7015" fill="none" extrusionOk="0">
                  <a:moveTo>
                    <a:pt x="0" y="0"/>
                  </a:moveTo>
                  <a:lnTo>
                    <a:pt x="0" y="7014"/>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 name="Google Shape;800;p39"/>
            <p:cNvSpPr/>
            <p:nvPr/>
          </p:nvSpPr>
          <p:spPr>
            <a:xfrm>
              <a:off x="6145000" y="456100"/>
              <a:ext cx="25" cy="175375"/>
            </a:xfrm>
            <a:custGeom>
              <a:avLst/>
              <a:gdLst/>
              <a:ahLst/>
              <a:cxnLst/>
              <a:rect l="l" t="t" r="r" b="b"/>
              <a:pathLst>
                <a:path w="1" h="7015" fill="none" extrusionOk="0">
                  <a:moveTo>
                    <a:pt x="1" y="0"/>
                  </a:moveTo>
                  <a:lnTo>
                    <a:pt x="1" y="7014"/>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 name="Google Shape;801;p39"/>
            <p:cNvSpPr/>
            <p:nvPr/>
          </p:nvSpPr>
          <p:spPr>
            <a:xfrm>
              <a:off x="6084725" y="456100"/>
              <a:ext cx="25" cy="175375"/>
            </a:xfrm>
            <a:custGeom>
              <a:avLst/>
              <a:gdLst/>
              <a:ahLst/>
              <a:cxnLst/>
              <a:rect l="l" t="t" r="r" b="b"/>
              <a:pathLst>
                <a:path w="1" h="7015" fill="none" extrusionOk="0">
                  <a:moveTo>
                    <a:pt x="1" y="0"/>
                  </a:moveTo>
                  <a:lnTo>
                    <a:pt x="1" y="7014"/>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2" name="Segnaposto numero diapositiva 1"/>
          <p:cNvSpPr>
            <a:spLocks noGrp="1"/>
          </p:cNvSpPr>
          <p:nvPr>
            <p:ph type="sldNum" sz="quarter" idx="12"/>
          </p:nvPr>
        </p:nvSpPr>
        <p:spPr/>
        <p:txBody>
          <a:bodyPr/>
          <a:lstStyle/>
          <a:p>
            <a:fld id="{EE011DD9-7140-4E43-B8DF-517520C6FEA9}" type="slidenum">
              <a:rPr lang="en-US" smtClean="0"/>
              <a:t>28</a:t>
            </a:fld>
            <a:endParaRPr lang="en-US"/>
          </a:p>
        </p:txBody>
      </p:sp>
      <p:sp>
        <p:nvSpPr>
          <p:cNvPr id="7" name="Rettangolo 6">
            <a:extLst>
              <a:ext uri="{FF2B5EF4-FFF2-40B4-BE49-F238E27FC236}">
                <a16:creationId xmlns:a16="http://schemas.microsoft.com/office/drawing/2014/main" id="{CDA23A1F-2312-436A-934C-457CCE5570F2}"/>
              </a:ext>
            </a:extLst>
          </p:cNvPr>
          <p:cNvSpPr/>
          <p:nvPr/>
        </p:nvSpPr>
        <p:spPr>
          <a:xfrm>
            <a:off x="6478210" y="2123924"/>
            <a:ext cx="2351314" cy="183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1"/>
                </a:solidFill>
              </a:ln>
              <a:solidFill>
                <a:schemeClr val="bg1"/>
              </a:solidFill>
            </a:endParaRPr>
          </a:p>
        </p:txBody>
      </p:sp>
      <p:sp>
        <p:nvSpPr>
          <p:cNvPr id="28" name="Rettangolo 27">
            <a:extLst>
              <a:ext uri="{FF2B5EF4-FFF2-40B4-BE49-F238E27FC236}">
                <a16:creationId xmlns:a16="http://schemas.microsoft.com/office/drawing/2014/main" id="{10207289-15AA-45B0-88A0-8F9226FCBCCD}"/>
              </a:ext>
            </a:extLst>
          </p:cNvPr>
          <p:cNvSpPr/>
          <p:nvPr/>
        </p:nvSpPr>
        <p:spPr>
          <a:xfrm>
            <a:off x="6478210" y="3164093"/>
            <a:ext cx="2351314" cy="183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1"/>
                </a:solidFill>
              </a:ln>
              <a:solidFill>
                <a:schemeClr val="bg1"/>
              </a:solidFill>
            </a:endParaRPr>
          </a:p>
        </p:txBody>
      </p:sp>
      <p:pic>
        <p:nvPicPr>
          <p:cNvPr id="9" name="Immagine 8">
            <a:extLst>
              <a:ext uri="{FF2B5EF4-FFF2-40B4-BE49-F238E27FC236}">
                <a16:creationId xmlns:a16="http://schemas.microsoft.com/office/drawing/2014/main" id="{4CEF2B25-9C6D-44BA-A94A-D264F55377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237" y="3070043"/>
            <a:ext cx="371945" cy="371945"/>
          </a:xfrm>
          <a:prstGeom prst="rect">
            <a:avLst/>
          </a:prstGeom>
        </p:spPr>
      </p:pic>
      <p:pic>
        <p:nvPicPr>
          <p:cNvPr id="31" name="Immagine 30">
            <a:extLst>
              <a:ext uri="{FF2B5EF4-FFF2-40B4-BE49-F238E27FC236}">
                <a16:creationId xmlns:a16="http://schemas.microsoft.com/office/drawing/2014/main" id="{6A585A0E-2B72-4517-A856-FF4F49AD5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2236" y="2017950"/>
            <a:ext cx="371945" cy="371945"/>
          </a:xfrm>
          <a:prstGeom prst="rect">
            <a:avLst/>
          </a:prstGeom>
        </p:spPr>
      </p:pic>
    </p:spTree>
    <p:extLst>
      <p:ext uri="{BB962C8B-B14F-4D97-AF65-F5344CB8AC3E}">
        <p14:creationId xmlns:p14="http://schemas.microsoft.com/office/powerpoint/2010/main" val="3095690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3766"/>
            <a:ext cx="12192000" cy="2212848"/>
          </a:xfrm>
          <a:prstGeom prst="rect">
            <a:avLst/>
          </a:prstGeom>
        </p:spPr>
      </p:pic>
      <p:pic>
        <p:nvPicPr>
          <p:cNvPr id="2050" name="Picture 2" descr="schemat dolnej połowy komórki DBA"/>
          <p:cNvPicPr>
            <a:picLocks noChangeAspect="1" noChangeArrowheads="1"/>
          </p:cNvPicPr>
          <p:nvPr/>
        </p:nvPicPr>
        <p:blipFill rotWithShape="1">
          <a:blip r:embed="rId4">
            <a:extLst>
              <a:ext uri="{28A0092B-C50C-407E-A947-70E740481C1C}">
                <a14:useLocalDpi xmlns:a14="http://schemas.microsoft.com/office/drawing/2010/main" val="0"/>
              </a:ext>
            </a:extLst>
          </a:blip>
          <a:srcRect l="3346" t="5292" r="5662" b="8726"/>
          <a:stretch/>
        </p:blipFill>
        <p:spPr bwMode="auto">
          <a:xfrm>
            <a:off x="4801286" y="3789274"/>
            <a:ext cx="7327544" cy="303763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7621524" y="3328416"/>
            <a:ext cx="1623060" cy="400110"/>
          </a:xfrm>
          <a:prstGeom prst="rect">
            <a:avLst/>
          </a:prstGeom>
          <a:noFill/>
          <a:ln>
            <a:solidFill>
              <a:schemeClr val="bg1">
                <a:lumMod val="50000"/>
              </a:schemeClr>
            </a:solidFill>
          </a:ln>
        </p:spPr>
        <p:txBody>
          <a:bodyPr wrap="square" rtlCol="0">
            <a:spAutoFit/>
          </a:bodyPr>
          <a:lstStyle/>
          <a:p>
            <a:pPr algn="ctr"/>
            <a:r>
              <a:rPr lang="en-US" sz="2000" b="1" dirty="0"/>
              <a:t>SOLARIS DBA</a:t>
            </a:r>
          </a:p>
        </p:txBody>
      </p:sp>
    </p:spTree>
    <p:extLst>
      <p:ext uri="{BB962C8B-B14F-4D97-AF65-F5344CB8AC3E}">
        <p14:creationId xmlns:p14="http://schemas.microsoft.com/office/powerpoint/2010/main" val="2332792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hape 92"/>
          <p:cNvCxnSpPr>
            <a:stCxn id="7" idx="3"/>
          </p:cNvCxnSpPr>
          <p:nvPr/>
        </p:nvCxnSpPr>
        <p:spPr>
          <a:xfrm>
            <a:off x="3458817" y="523374"/>
            <a:ext cx="8733183" cy="0"/>
          </a:xfrm>
          <a:prstGeom prst="straightConnector1">
            <a:avLst/>
          </a:prstGeom>
          <a:noFill/>
          <a:ln w="9525" cap="flat" cmpd="sng">
            <a:solidFill>
              <a:srgbClr val="CCCCCC"/>
            </a:solidFill>
            <a:prstDash val="solid"/>
            <a:round/>
            <a:headEnd type="none" w="med" len="med"/>
            <a:tailEnd type="none" w="med" len="med"/>
          </a:ln>
        </p:spPr>
      </p:cxnSp>
      <p:cxnSp>
        <p:nvCxnSpPr>
          <p:cNvPr id="5"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6" name="Shape 120"/>
          <p:cNvSpPr/>
          <p:nvPr/>
        </p:nvSpPr>
        <p:spPr>
          <a:xfrm>
            <a:off x="438817" y="223096"/>
            <a:ext cx="596436" cy="607232"/>
          </a:xfrm>
          <a:prstGeom prst="ellipse">
            <a:avLst/>
          </a:prstGeom>
          <a:solidFill>
            <a:srgbClr val="FFCD00"/>
          </a:solidFill>
          <a:ln>
            <a:noFill/>
          </a:ln>
        </p:spPr>
        <p:txBody>
          <a:bodyPr lIns="91425" tIns="91425" rIns="91425" bIns="91425" anchor="ctr" anchorCtr="0">
            <a:noAutofit/>
          </a:bodyPr>
          <a:lstStyle/>
          <a:p>
            <a:endParaRPr sz="1400"/>
          </a:p>
        </p:txBody>
      </p:sp>
      <p:sp>
        <p:nvSpPr>
          <p:cNvPr id="7" name="Shape 249"/>
          <p:cNvSpPr txBox="1">
            <a:spLocks/>
          </p:cNvSpPr>
          <p:nvPr/>
        </p:nvSpPr>
        <p:spPr>
          <a:xfrm>
            <a:off x="1094218" y="305574"/>
            <a:ext cx="2364599"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Arcs in MariX</a:t>
            </a:r>
          </a:p>
        </p:txBody>
      </p:sp>
      <p:grpSp>
        <p:nvGrpSpPr>
          <p:cNvPr id="14" name="Gruppo 13"/>
          <p:cNvGrpSpPr/>
          <p:nvPr/>
        </p:nvGrpSpPr>
        <p:grpSpPr>
          <a:xfrm>
            <a:off x="84803" y="3217169"/>
            <a:ext cx="5709779" cy="1569971"/>
            <a:chOff x="525086" y="1213799"/>
            <a:chExt cx="6061530" cy="1569971"/>
          </a:xfrm>
        </p:grpSpPr>
        <p:pic>
          <p:nvPicPr>
            <p:cNvPr id="2" name="Immagine 1"/>
            <p:cNvPicPr>
              <a:picLocks noChangeAspect="1"/>
            </p:cNvPicPr>
            <p:nvPr/>
          </p:nvPicPr>
          <p:blipFill>
            <a:blip r:embed="rId3"/>
            <a:stretch>
              <a:fillRect/>
            </a:stretch>
          </p:blipFill>
          <p:spPr>
            <a:xfrm>
              <a:off x="525086" y="1213799"/>
              <a:ext cx="5968042" cy="1569971"/>
            </a:xfrm>
            <a:prstGeom prst="rect">
              <a:avLst/>
            </a:prstGeom>
            <a:ln w="19050">
              <a:solidFill>
                <a:schemeClr val="bg1">
                  <a:lumMod val="50000"/>
                </a:schemeClr>
              </a:solidFill>
            </a:ln>
          </p:spPr>
        </p:pic>
        <p:sp>
          <p:nvSpPr>
            <p:cNvPr id="159" name="CasellaDiTesto 158"/>
            <p:cNvSpPr txBox="1"/>
            <p:nvPr/>
          </p:nvSpPr>
          <p:spPr>
            <a:xfrm>
              <a:off x="3813787" y="1732500"/>
              <a:ext cx="2772829" cy="369332"/>
            </a:xfrm>
            <a:prstGeom prst="rect">
              <a:avLst/>
            </a:prstGeom>
            <a:solidFill>
              <a:schemeClr val="accent3">
                <a:lumMod val="20000"/>
                <a:lumOff val="80000"/>
              </a:schemeClr>
            </a:solidFill>
            <a:ln>
              <a:solidFill>
                <a:schemeClr val="bg1">
                  <a:lumMod val="50000"/>
                </a:schemeClr>
              </a:solidFill>
            </a:ln>
          </p:spPr>
          <p:txBody>
            <a:bodyPr wrap="square" rtlCol="0">
              <a:spAutoFit/>
            </a:bodyPr>
            <a:lstStyle/>
            <a:p>
              <a:r>
                <a:rPr lang="en-US" dirty="0"/>
                <a:t>Instruments, </a:t>
              </a:r>
              <a:r>
                <a:rPr lang="en-US" b="1" dirty="0"/>
                <a:t>3</a:t>
              </a:r>
              <a:r>
                <a:rPr lang="en-US" dirty="0"/>
                <a:t> (Sep. ‘19)</a:t>
              </a:r>
            </a:p>
          </p:txBody>
        </p:sp>
      </p:grpSp>
      <p:grpSp>
        <p:nvGrpSpPr>
          <p:cNvPr id="18" name="Gruppo 17"/>
          <p:cNvGrpSpPr/>
          <p:nvPr/>
        </p:nvGrpSpPr>
        <p:grpSpPr>
          <a:xfrm>
            <a:off x="5411024" y="4473225"/>
            <a:ext cx="6737745" cy="1177524"/>
            <a:chOff x="117674" y="3457001"/>
            <a:chExt cx="7411516" cy="1295276"/>
          </a:xfrm>
        </p:grpSpPr>
        <p:pic>
          <p:nvPicPr>
            <p:cNvPr id="13" name="Immagine 12"/>
            <p:cNvPicPr>
              <a:picLocks noChangeAspect="1"/>
            </p:cNvPicPr>
            <p:nvPr/>
          </p:nvPicPr>
          <p:blipFill>
            <a:blip r:embed="rId4"/>
            <a:stretch>
              <a:fillRect/>
            </a:stretch>
          </p:blipFill>
          <p:spPr>
            <a:xfrm>
              <a:off x="117674" y="3457001"/>
              <a:ext cx="6745206" cy="1295276"/>
            </a:xfrm>
            <a:prstGeom prst="rect">
              <a:avLst/>
            </a:prstGeom>
            <a:ln w="15875">
              <a:solidFill>
                <a:schemeClr val="bg1">
                  <a:lumMod val="50000"/>
                </a:schemeClr>
              </a:solidFill>
            </a:ln>
          </p:spPr>
        </p:pic>
        <p:sp>
          <p:nvSpPr>
            <p:cNvPr id="163" name="CasellaDiTesto 162"/>
            <p:cNvSpPr txBox="1"/>
            <p:nvPr/>
          </p:nvSpPr>
          <p:spPr>
            <a:xfrm>
              <a:off x="5476784" y="3744469"/>
              <a:ext cx="2052406" cy="389337"/>
            </a:xfrm>
            <a:prstGeom prst="rect">
              <a:avLst/>
            </a:prstGeom>
            <a:solidFill>
              <a:schemeClr val="accent3">
                <a:lumMod val="20000"/>
                <a:lumOff val="80000"/>
              </a:schemeClr>
            </a:solidFill>
            <a:ln>
              <a:solidFill>
                <a:schemeClr val="bg1">
                  <a:lumMod val="50000"/>
                </a:schemeClr>
              </a:solidFill>
            </a:ln>
          </p:spPr>
          <p:txBody>
            <a:bodyPr wrap="square" rtlCol="0">
              <a:spAutoFit/>
            </a:bodyPr>
            <a:lstStyle/>
            <a:p>
              <a:r>
                <a:rPr lang="en-US" sz="1700" dirty="0"/>
                <a:t>PRAB, </a:t>
              </a:r>
              <a:r>
                <a:rPr lang="en-US" sz="1700" b="1" dirty="0"/>
                <a:t>22</a:t>
              </a:r>
              <a:r>
                <a:rPr lang="en-US" sz="1700" dirty="0"/>
                <a:t> (Nov. ‘19)</a:t>
              </a:r>
            </a:p>
          </p:txBody>
        </p:sp>
      </p:grpSp>
      <p:grpSp>
        <p:nvGrpSpPr>
          <p:cNvPr id="8" name="Gruppo 7">
            <a:extLst>
              <a:ext uri="{FF2B5EF4-FFF2-40B4-BE49-F238E27FC236}">
                <a16:creationId xmlns:a16="http://schemas.microsoft.com/office/drawing/2014/main" id="{87154864-0506-4FC3-963D-1345F2783244}"/>
              </a:ext>
            </a:extLst>
          </p:cNvPr>
          <p:cNvGrpSpPr/>
          <p:nvPr/>
        </p:nvGrpSpPr>
        <p:grpSpPr>
          <a:xfrm>
            <a:off x="3103298" y="958973"/>
            <a:ext cx="5718001" cy="2037080"/>
            <a:chOff x="6231145" y="3443730"/>
            <a:chExt cx="5718001" cy="2037080"/>
          </a:xfrm>
        </p:grpSpPr>
        <p:grpSp>
          <p:nvGrpSpPr>
            <p:cNvPr id="201" name="Gruppo 200"/>
            <p:cNvGrpSpPr/>
            <p:nvPr/>
          </p:nvGrpSpPr>
          <p:grpSpPr>
            <a:xfrm>
              <a:off x="6231145" y="3443730"/>
              <a:ext cx="5718001" cy="2037080"/>
              <a:chOff x="650693" y="3647025"/>
              <a:chExt cx="5718001" cy="2037080"/>
            </a:xfrm>
          </p:grpSpPr>
          <p:sp>
            <p:nvSpPr>
              <p:cNvPr id="202" name="Arco 201"/>
              <p:cNvSpPr/>
              <p:nvPr/>
            </p:nvSpPr>
            <p:spPr>
              <a:xfrm rot="14979354">
                <a:off x="5156112" y="4656746"/>
                <a:ext cx="374259" cy="328716"/>
              </a:xfrm>
              <a:prstGeom prst="arc">
                <a:avLst>
                  <a:gd name="adj1" fmla="val 798996"/>
                  <a:gd name="adj2" fmla="val 439851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3" name="Arco 202"/>
              <p:cNvSpPr/>
              <p:nvPr/>
            </p:nvSpPr>
            <p:spPr>
              <a:xfrm>
                <a:off x="5109144" y="4274523"/>
                <a:ext cx="374259" cy="328716"/>
              </a:xfrm>
              <a:prstGeom prst="arc">
                <a:avLst>
                  <a:gd name="adj1" fmla="val 798996"/>
                  <a:gd name="adj2" fmla="val 439851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4" name="Arco 203"/>
              <p:cNvSpPr/>
              <p:nvPr/>
            </p:nvSpPr>
            <p:spPr>
              <a:xfrm>
                <a:off x="5455385" y="4235053"/>
                <a:ext cx="774641" cy="743982"/>
              </a:xfrm>
              <a:prstGeom prst="arc">
                <a:avLst>
                  <a:gd name="adj1" fmla="val 12179720"/>
                  <a:gd name="adj2" fmla="val 931881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5" name="Connettore diritto 204"/>
              <p:cNvCxnSpPr>
                <a:stCxn id="269" idx="1"/>
              </p:cNvCxnSpPr>
              <p:nvPr/>
            </p:nvCxnSpPr>
            <p:spPr>
              <a:xfrm flipH="1" flipV="1">
                <a:off x="736636" y="4602495"/>
                <a:ext cx="2051175" cy="152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Connettore diritto 205"/>
              <p:cNvCxnSpPr>
                <a:stCxn id="270" idx="1"/>
                <a:endCxn id="272" idx="3"/>
              </p:cNvCxnSpPr>
              <p:nvPr/>
            </p:nvCxnSpPr>
            <p:spPr>
              <a:xfrm flipH="1">
                <a:off x="1951650" y="4135597"/>
                <a:ext cx="3959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Connettore diritto 206"/>
              <p:cNvCxnSpPr>
                <a:endCxn id="274" idx="3"/>
              </p:cNvCxnSpPr>
              <p:nvPr/>
            </p:nvCxnSpPr>
            <p:spPr>
              <a:xfrm>
                <a:off x="2660810" y="4617737"/>
                <a:ext cx="2692226" cy="8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4" name="Gruppo 253"/>
              <p:cNvGrpSpPr/>
              <p:nvPr/>
            </p:nvGrpSpPr>
            <p:grpSpPr>
              <a:xfrm>
                <a:off x="2929161" y="4523361"/>
                <a:ext cx="584790" cy="188752"/>
                <a:chOff x="3119780" y="1520504"/>
                <a:chExt cx="584790" cy="188752"/>
              </a:xfrm>
            </p:grpSpPr>
            <p:sp>
              <p:nvSpPr>
                <p:cNvPr id="328" name="Rettangolo 327"/>
                <p:cNvSpPr/>
                <p:nvPr/>
              </p:nvSpPr>
              <p:spPr>
                <a:xfrm>
                  <a:off x="31197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9" name="Rettangolo 328"/>
                <p:cNvSpPr/>
                <p:nvPr/>
              </p:nvSpPr>
              <p:spPr>
                <a:xfrm>
                  <a:off x="3325792"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0" name="Rettangolo 329"/>
                <p:cNvSpPr/>
                <p:nvPr/>
              </p:nvSpPr>
              <p:spPr>
                <a:xfrm>
                  <a:off x="3532596"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260" name="Gruppo 259"/>
              <p:cNvGrpSpPr/>
              <p:nvPr/>
            </p:nvGrpSpPr>
            <p:grpSpPr>
              <a:xfrm>
                <a:off x="3550154" y="4523361"/>
                <a:ext cx="793590" cy="188752"/>
                <a:chOff x="2910980" y="1520504"/>
                <a:chExt cx="793590" cy="188752"/>
              </a:xfrm>
            </p:grpSpPr>
            <p:sp>
              <p:nvSpPr>
                <p:cNvPr id="324" name="Rettangolo 323"/>
                <p:cNvSpPr/>
                <p:nvPr/>
              </p:nvSpPr>
              <p:spPr>
                <a:xfrm>
                  <a:off x="29109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5" name="Rettangolo 324"/>
                <p:cNvSpPr/>
                <p:nvPr/>
              </p:nvSpPr>
              <p:spPr>
                <a:xfrm>
                  <a:off x="3119780"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6" name="Rettangolo 325"/>
                <p:cNvSpPr/>
                <p:nvPr/>
              </p:nvSpPr>
              <p:spPr>
                <a:xfrm>
                  <a:off x="3325792"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7" name="Rettangolo 326"/>
                <p:cNvSpPr/>
                <p:nvPr/>
              </p:nvSpPr>
              <p:spPr>
                <a:xfrm>
                  <a:off x="3532596" y="1520504"/>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261" name="Rettangolo 260"/>
              <p:cNvSpPr/>
              <p:nvPr/>
            </p:nvSpPr>
            <p:spPr>
              <a:xfrm>
                <a:off x="4389736" y="4523361"/>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4" name="Rettangolo 263"/>
              <p:cNvSpPr/>
              <p:nvPr/>
            </p:nvSpPr>
            <p:spPr>
              <a:xfrm>
                <a:off x="4598536" y="4523361"/>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5" name="Rettangolo 264"/>
              <p:cNvSpPr/>
              <p:nvPr/>
            </p:nvSpPr>
            <p:spPr>
              <a:xfrm>
                <a:off x="4804548" y="4523361"/>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6" name="Rettangolo 265"/>
              <p:cNvSpPr/>
              <p:nvPr/>
            </p:nvSpPr>
            <p:spPr>
              <a:xfrm>
                <a:off x="5046921" y="4546831"/>
                <a:ext cx="117460" cy="141813"/>
              </a:xfrm>
              <a:prstGeom prst="rect">
                <a:avLst/>
              </a:prstGeom>
              <a:solidFill>
                <a:schemeClr val="accent2">
                  <a:lumMod val="75000"/>
                </a:schemeClr>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7" name="Rettangolo 266"/>
              <p:cNvSpPr/>
              <p:nvPr/>
            </p:nvSpPr>
            <p:spPr>
              <a:xfrm>
                <a:off x="2102122" y="4523361"/>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8" name="Rettangolo 267"/>
              <p:cNvSpPr/>
              <p:nvPr/>
            </p:nvSpPr>
            <p:spPr>
              <a:xfrm>
                <a:off x="2308134" y="4523361"/>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9" name="Rettangolo 268"/>
              <p:cNvSpPr/>
              <p:nvPr/>
            </p:nvSpPr>
            <p:spPr>
              <a:xfrm>
                <a:off x="2787811" y="4567403"/>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0" name="Rettangolo 269"/>
              <p:cNvSpPr/>
              <p:nvPr/>
            </p:nvSpPr>
            <p:spPr>
              <a:xfrm>
                <a:off x="2347636" y="4085263"/>
                <a:ext cx="45719" cy="10066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1" name="Rettangolo 270"/>
              <p:cNvSpPr/>
              <p:nvPr/>
            </p:nvSpPr>
            <p:spPr>
              <a:xfrm>
                <a:off x="2074458" y="4041221"/>
                <a:ext cx="171974" cy="1887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2" name="Rettangolo arrotondato 271"/>
              <p:cNvSpPr/>
              <p:nvPr/>
            </p:nvSpPr>
            <p:spPr>
              <a:xfrm>
                <a:off x="1377005" y="4022345"/>
                <a:ext cx="574645" cy="226503"/>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dirty="0">
                    <a:solidFill>
                      <a:schemeClr val="bg1"/>
                    </a:solidFill>
                  </a:rPr>
                  <a:t>Gun</a:t>
                </a:r>
                <a:endParaRPr lang="en-US" dirty="0">
                  <a:solidFill>
                    <a:schemeClr val="bg1"/>
                  </a:solidFill>
                </a:endParaRPr>
              </a:p>
            </p:txBody>
          </p:sp>
          <p:grpSp>
            <p:nvGrpSpPr>
              <p:cNvPr id="273" name="Gruppo 272"/>
              <p:cNvGrpSpPr/>
              <p:nvPr/>
            </p:nvGrpSpPr>
            <p:grpSpPr>
              <a:xfrm>
                <a:off x="5297343" y="4175871"/>
                <a:ext cx="1071351" cy="1025545"/>
                <a:chOff x="5606886" y="4816640"/>
                <a:chExt cx="495280" cy="474104"/>
              </a:xfrm>
            </p:grpSpPr>
            <p:sp>
              <p:nvSpPr>
                <p:cNvPr id="313" name="Torta 312"/>
                <p:cNvSpPr/>
                <p:nvPr/>
              </p:nvSpPr>
              <p:spPr>
                <a:xfrm>
                  <a:off x="5608649" y="4896764"/>
                  <a:ext cx="170805" cy="165282"/>
                </a:xfrm>
                <a:prstGeom prst="pie">
                  <a:avLst>
                    <a:gd name="adj1" fmla="val 15192672"/>
                    <a:gd name="adj2" fmla="val 17117134"/>
                  </a:avLst>
                </a:prstGeom>
                <a:ln w="12700"/>
                <a:scene3d>
                  <a:camera prst="orthographicFront">
                    <a:rot lat="0" lon="0" rev="126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314" name="Torta 313"/>
                <p:cNvSpPr/>
                <p:nvPr/>
              </p:nvSpPr>
              <p:spPr>
                <a:xfrm>
                  <a:off x="5688336" y="4839117"/>
                  <a:ext cx="170805" cy="165282"/>
                </a:xfrm>
                <a:prstGeom prst="pie">
                  <a:avLst>
                    <a:gd name="adj1" fmla="val 15192672"/>
                    <a:gd name="adj2" fmla="val 17117134"/>
                  </a:avLst>
                </a:prstGeom>
                <a:ln w="12700"/>
                <a:scene3d>
                  <a:camera prst="orthographicFront">
                    <a:rot lat="0" lon="0" rev="18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315" name="Torta 314"/>
                <p:cNvSpPr/>
                <p:nvPr/>
              </p:nvSpPr>
              <p:spPr>
                <a:xfrm>
                  <a:off x="5773881" y="4816640"/>
                  <a:ext cx="170805" cy="165282"/>
                </a:xfrm>
                <a:prstGeom prst="pie">
                  <a:avLst>
                    <a:gd name="adj1" fmla="val 15192672"/>
                    <a:gd name="adj2" fmla="val 17117134"/>
                  </a:avLst>
                </a:prstGeom>
                <a:ln w="12700"/>
                <a:scene3d>
                  <a:camera prst="orthographicFront">
                    <a:rot lat="0" lon="0" rev="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316" name="Torta 315"/>
                <p:cNvSpPr/>
                <p:nvPr/>
              </p:nvSpPr>
              <p:spPr>
                <a:xfrm>
                  <a:off x="5857379" y="4839117"/>
                  <a:ext cx="170805" cy="165282"/>
                </a:xfrm>
                <a:prstGeom prst="pie">
                  <a:avLst>
                    <a:gd name="adj1" fmla="val 15192672"/>
                    <a:gd name="adj2" fmla="val 17117118"/>
                  </a:avLst>
                </a:prstGeom>
                <a:ln w="12700"/>
                <a:scene3d>
                  <a:camera prst="orthographicFront">
                    <a:rot lat="0" lon="0" rev="198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317" name="Torta 316"/>
                <p:cNvSpPr/>
                <p:nvPr/>
              </p:nvSpPr>
              <p:spPr>
                <a:xfrm>
                  <a:off x="5912221" y="4894004"/>
                  <a:ext cx="170805" cy="165282"/>
                </a:xfrm>
                <a:prstGeom prst="pie">
                  <a:avLst>
                    <a:gd name="adj1" fmla="val 15192672"/>
                    <a:gd name="adj2" fmla="val 17117134"/>
                  </a:avLst>
                </a:prstGeom>
                <a:ln w="12700"/>
                <a:scene3d>
                  <a:camera prst="orthographicFront">
                    <a:rot lat="0" lon="0" rev="180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318" name="Torta 317"/>
                <p:cNvSpPr/>
                <p:nvPr/>
              </p:nvSpPr>
              <p:spPr>
                <a:xfrm>
                  <a:off x="5931361" y="4969610"/>
                  <a:ext cx="170805" cy="165282"/>
                </a:xfrm>
                <a:prstGeom prst="pie">
                  <a:avLst>
                    <a:gd name="adj1" fmla="val 15192672"/>
                    <a:gd name="adj2" fmla="val 17117134"/>
                  </a:avLst>
                </a:prstGeom>
                <a:ln w="12700"/>
                <a:scene3d>
                  <a:camera prst="orthographicFront">
                    <a:rot lat="0" lon="0" rev="162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319" name="Torta 318"/>
                <p:cNvSpPr/>
                <p:nvPr/>
              </p:nvSpPr>
              <p:spPr>
                <a:xfrm>
                  <a:off x="5912221" y="5043023"/>
                  <a:ext cx="170805" cy="165282"/>
                </a:xfrm>
                <a:prstGeom prst="pie">
                  <a:avLst>
                    <a:gd name="adj1" fmla="val 15192672"/>
                    <a:gd name="adj2" fmla="val 17117134"/>
                  </a:avLst>
                </a:prstGeom>
                <a:ln w="12700"/>
                <a:scene3d>
                  <a:camera prst="orthographicFront">
                    <a:rot lat="0" lon="0" rev="144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320" name="Torta 319"/>
                <p:cNvSpPr/>
                <p:nvPr/>
              </p:nvSpPr>
              <p:spPr>
                <a:xfrm>
                  <a:off x="5857378" y="5106251"/>
                  <a:ext cx="170805" cy="165282"/>
                </a:xfrm>
                <a:prstGeom prst="pie">
                  <a:avLst>
                    <a:gd name="adj1" fmla="val 15192672"/>
                    <a:gd name="adj2" fmla="val 17117134"/>
                  </a:avLst>
                </a:prstGeom>
                <a:ln w="12700"/>
                <a:scene3d>
                  <a:camera prst="orthographicFront">
                    <a:rot lat="0" lon="0" rev="126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321" name="Torta 320"/>
                <p:cNvSpPr/>
                <p:nvPr/>
              </p:nvSpPr>
              <p:spPr>
                <a:xfrm>
                  <a:off x="5774819" y="5125462"/>
                  <a:ext cx="170805" cy="165282"/>
                </a:xfrm>
                <a:prstGeom prst="pie">
                  <a:avLst>
                    <a:gd name="adj1" fmla="val 15192672"/>
                    <a:gd name="adj2" fmla="val 17117134"/>
                  </a:avLst>
                </a:prstGeom>
                <a:ln w="12700"/>
                <a:scene3d>
                  <a:camera prst="orthographicFront">
                    <a:rot lat="0" lon="0" rev="108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322" name="Torta 321"/>
                <p:cNvSpPr/>
                <p:nvPr/>
              </p:nvSpPr>
              <p:spPr>
                <a:xfrm>
                  <a:off x="5686573" y="5106251"/>
                  <a:ext cx="170805" cy="165282"/>
                </a:xfrm>
                <a:prstGeom prst="pie">
                  <a:avLst>
                    <a:gd name="adj1" fmla="val 15192672"/>
                    <a:gd name="adj2" fmla="val 17117134"/>
                  </a:avLst>
                </a:prstGeom>
                <a:ln w="12700"/>
                <a:scene3d>
                  <a:camera prst="orthographicFront">
                    <a:rot lat="0" lon="0" rev="90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323" name="Torta 322"/>
                <p:cNvSpPr/>
                <p:nvPr/>
              </p:nvSpPr>
              <p:spPr>
                <a:xfrm>
                  <a:off x="5606886" y="5053556"/>
                  <a:ext cx="170805" cy="165282"/>
                </a:xfrm>
                <a:prstGeom prst="pie">
                  <a:avLst>
                    <a:gd name="adj1" fmla="val 15192672"/>
                    <a:gd name="adj2" fmla="val 17117118"/>
                  </a:avLst>
                </a:prstGeom>
                <a:ln w="12700"/>
                <a:scene3d>
                  <a:camera prst="orthographicFront">
                    <a:rot lat="0" lon="0" rev="19800000"/>
                  </a:camera>
                  <a:lightRig rig="threePt" dir="t"/>
                </a:scene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grpSp>
          <p:sp>
            <p:nvSpPr>
              <p:cNvPr id="274" name="Rombo 273"/>
              <p:cNvSpPr/>
              <p:nvPr/>
            </p:nvSpPr>
            <p:spPr>
              <a:xfrm>
                <a:off x="5279018" y="4504478"/>
                <a:ext cx="74018" cy="228201"/>
              </a:xfrm>
              <a:prstGeom prst="diamon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275" name="Connettore diritto 274"/>
              <p:cNvCxnSpPr>
                <a:stCxn id="270" idx="3"/>
                <a:endCxn id="269" idx="1"/>
              </p:cNvCxnSpPr>
              <p:nvPr/>
            </p:nvCxnSpPr>
            <p:spPr>
              <a:xfrm>
                <a:off x="2393355" y="4135597"/>
                <a:ext cx="394456" cy="4821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6" name="Gruppo 275"/>
              <p:cNvGrpSpPr/>
              <p:nvPr/>
            </p:nvGrpSpPr>
            <p:grpSpPr>
              <a:xfrm>
                <a:off x="825766" y="4522259"/>
                <a:ext cx="523510" cy="169998"/>
                <a:chOff x="7683892" y="2252793"/>
                <a:chExt cx="621225" cy="180500"/>
              </a:xfrm>
            </p:grpSpPr>
            <p:sp>
              <p:nvSpPr>
                <p:cNvPr id="297" name="Rettangolo 296"/>
                <p:cNvSpPr/>
                <p:nvPr/>
              </p:nvSpPr>
              <p:spPr>
                <a:xfrm>
                  <a:off x="7683892" y="2252796"/>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ttangolo 297"/>
                <p:cNvSpPr/>
                <p:nvPr/>
              </p:nvSpPr>
              <p:spPr>
                <a:xfrm>
                  <a:off x="7683892" y="2359222"/>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ttangolo 298"/>
                <p:cNvSpPr/>
                <p:nvPr/>
              </p:nvSpPr>
              <p:spPr>
                <a:xfrm>
                  <a:off x="7765452" y="2252796"/>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ttangolo 299"/>
                <p:cNvSpPr/>
                <p:nvPr/>
              </p:nvSpPr>
              <p:spPr>
                <a:xfrm>
                  <a:off x="7765451" y="2359221"/>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ttangolo 300"/>
                <p:cNvSpPr/>
                <p:nvPr/>
              </p:nvSpPr>
              <p:spPr>
                <a:xfrm>
                  <a:off x="7850583" y="2252795"/>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ttangolo 301"/>
                <p:cNvSpPr/>
                <p:nvPr/>
              </p:nvSpPr>
              <p:spPr>
                <a:xfrm>
                  <a:off x="7850583" y="2359221"/>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ttangolo 302"/>
                <p:cNvSpPr/>
                <p:nvPr/>
              </p:nvSpPr>
              <p:spPr>
                <a:xfrm>
                  <a:off x="7932143" y="2252795"/>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ttangolo 303"/>
                <p:cNvSpPr/>
                <p:nvPr/>
              </p:nvSpPr>
              <p:spPr>
                <a:xfrm>
                  <a:off x="7932142" y="2359220"/>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ttangolo 304"/>
                <p:cNvSpPr/>
                <p:nvPr/>
              </p:nvSpPr>
              <p:spPr>
                <a:xfrm>
                  <a:off x="8013701" y="2252794"/>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ttangolo 305"/>
                <p:cNvSpPr/>
                <p:nvPr/>
              </p:nvSpPr>
              <p:spPr>
                <a:xfrm>
                  <a:off x="8013701" y="2359220"/>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ttangolo 306"/>
                <p:cNvSpPr/>
                <p:nvPr/>
              </p:nvSpPr>
              <p:spPr>
                <a:xfrm>
                  <a:off x="8095261" y="2252794"/>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ttangolo 307"/>
                <p:cNvSpPr/>
                <p:nvPr/>
              </p:nvSpPr>
              <p:spPr>
                <a:xfrm>
                  <a:off x="8095260" y="2359219"/>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ttangolo 308"/>
                <p:cNvSpPr/>
                <p:nvPr/>
              </p:nvSpPr>
              <p:spPr>
                <a:xfrm>
                  <a:off x="8177838" y="2252793"/>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ttangolo 309"/>
                <p:cNvSpPr/>
                <p:nvPr/>
              </p:nvSpPr>
              <p:spPr>
                <a:xfrm>
                  <a:off x="8177838" y="2359219"/>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ttangolo 310"/>
                <p:cNvSpPr/>
                <p:nvPr/>
              </p:nvSpPr>
              <p:spPr>
                <a:xfrm>
                  <a:off x="8259398" y="2252793"/>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ttangolo 311"/>
                <p:cNvSpPr/>
                <p:nvPr/>
              </p:nvSpPr>
              <p:spPr>
                <a:xfrm>
                  <a:off x="8259397" y="2359218"/>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uppo 276"/>
              <p:cNvGrpSpPr/>
              <p:nvPr/>
            </p:nvGrpSpPr>
            <p:grpSpPr>
              <a:xfrm>
                <a:off x="1443186" y="4522645"/>
                <a:ext cx="523510" cy="173582"/>
                <a:chOff x="7683892" y="2248988"/>
                <a:chExt cx="621225" cy="184305"/>
              </a:xfrm>
            </p:grpSpPr>
            <p:sp>
              <p:nvSpPr>
                <p:cNvPr id="281" name="Rettangolo 280"/>
                <p:cNvSpPr/>
                <p:nvPr/>
              </p:nvSpPr>
              <p:spPr>
                <a:xfrm>
                  <a:off x="7683892" y="2248989"/>
                  <a:ext cx="45719" cy="74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ttangolo 281"/>
                <p:cNvSpPr/>
                <p:nvPr/>
              </p:nvSpPr>
              <p:spPr>
                <a:xfrm>
                  <a:off x="7683892" y="2359222"/>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ttangolo 282"/>
                <p:cNvSpPr/>
                <p:nvPr/>
              </p:nvSpPr>
              <p:spPr>
                <a:xfrm>
                  <a:off x="7765452" y="2248989"/>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ttangolo 283"/>
                <p:cNvSpPr/>
                <p:nvPr/>
              </p:nvSpPr>
              <p:spPr>
                <a:xfrm>
                  <a:off x="7765451" y="2359221"/>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ttangolo 284"/>
                <p:cNvSpPr/>
                <p:nvPr/>
              </p:nvSpPr>
              <p:spPr>
                <a:xfrm>
                  <a:off x="7850582" y="2248988"/>
                  <a:ext cx="45719" cy="74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ttangolo 285"/>
                <p:cNvSpPr/>
                <p:nvPr/>
              </p:nvSpPr>
              <p:spPr>
                <a:xfrm>
                  <a:off x="7850583" y="2359221"/>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ttangolo 286"/>
                <p:cNvSpPr/>
                <p:nvPr/>
              </p:nvSpPr>
              <p:spPr>
                <a:xfrm>
                  <a:off x="7932143" y="2252795"/>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ttangolo 287"/>
                <p:cNvSpPr/>
                <p:nvPr/>
              </p:nvSpPr>
              <p:spPr>
                <a:xfrm>
                  <a:off x="7932142" y="2359220"/>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ttangolo 288"/>
                <p:cNvSpPr/>
                <p:nvPr/>
              </p:nvSpPr>
              <p:spPr>
                <a:xfrm>
                  <a:off x="8013701" y="2252794"/>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ttangolo 289"/>
                <p:cNvSpPr/>
                <p:nvPr/>
              </p:nvSpPr>
              <p:spPr>
                <a:xfrm>
                  <a:off x="8013701" y="2359220"/>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ttangolo 290"/>
                <p:cNvSpPr/>
                <p:nvPr/>
              </p:nvSpPr>
              <p:spPr>
                <a:xfrm>
                  <a:off x="8095261" y="2252794"/>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ttangolo 291"/>
                <p:cNvSpPr/>
                <p:nvPr/>
              </p:nvSpPr>
              <p:spPr>
                <a:xfrm>
                  <a:off x="8095260" y="2359219"/>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ttangolo 292"/>
                <p:cNvSpPr/>
                <p:nvPr/>
              </p:nvSpPr>
              <p:spPr>
                <a:xfrm>
                  <a:off x="8177838" y="2252793"/>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ttangolo 293"/>
                <p:cNvSpPr/>
                <p:nvPr/>
              </p:nvSpPr>
              <p:spPr>
                <a:xfrm>
                  <a:off x="8177838" y="2359219"/>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ttangolo 294"/>
                <p:cNvSpPr/>
                <p:nvPr/>
              </p:nvSpPr>
              <p:spPr>
                <a:xfrm>
                  <a:off x="8259398" y="2252793"/>
                  <a:ext cx="45719" cy="74071"/>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ttangolo 295"/>
                <p:cNvSpPr/>
                <p:nvPr/>
              </p:nvSpPr>
              <p:spPr>
                <a:xfrm>
                  <a:off x="8259397" y="2359218"/>
                  <a:ext cx="45719" cy="74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8" name="Rettangolo 277"/>
              <p:cNvSpPr/>
              <p:nvPr/>
            </p:nvSpPr>
            <p:spPr>
              <a:xfrm>
                <a:off x="650693" y="3647025"/>
                <a:ext cx="5718001" cy="203708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CasellaDiTesto 278"/>
              <p:cNvSpPr txBox="1"/>
              <p:nvPr/>
            </p:nvSpPr>
            <p:spPr>
              <a:xfrm>
                <a:off x="2273602" y="5267094"/>
                <a:ext cx="2445061" cy="400110"/>
              </a:xfrm>
              <a:prstGeom prst="rect">
                <a:avLst/>
              </a:prstGeom>
              <a:noFill/>
            </p:spPr>
            <p:txBody>
              <a:bodyPr wrap="square" rtlCol="0">
                <a:spAutoFit/>
              </a:bodyPr>
              <a:lstStyle/>
              <a:p>
                <a:pPr algn="ctr"/>
                <a:r>
                  <a:rPr lang="en-US" sz="2000" b="1" dirty="0">
                    <a:solidFill>
                      <a:schemeClr val="bg2">
                        <a:lumMod val="50000"/>
                      </a:schemeClr>
                    </a:solidFill>
                    <a:latin typeface="Quattrocento Sans" panose="020B0502050000020003" pitchFamily="34" charset="0"/>
                  </a:rPr>
                  <a:t>&lt; 500 m</a:t>
                </a:r>
              </a:p>
            </p:txBody>
          </p:sp>
          <p:cxnSp>
            <p:nvCxnSpPr>
              <p:cNvPr id="280" name="Connettore 2 279"/>
              <p:cNvCxnSpPr/>
              <p:nvPr/>
            </p:nvCxnSpPr>
            <p:spPr>
              <a:xfrm>
                <a:off x="690880" y="5227731"/>
                <a:ext cx="5636412" cy="0"/>
              </a:xfrm>
              <a:prstGeom prst="straightConnector1">
                <a:avLst/>
              </a:prstGeom>
              <a:ln w="190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1" name="CasellaDiTesto 30"/>
            <p:cNvSpPr txBox="1"/>
            <p:nvPr/>
          </p:nvSpPr>
          <p:spPr>
            <a:xfrm>
              <a:off x="8984975" y="3527388"/>
              <a:ext cx="1359672" cy="584775"/>
            </a:xfrm>
            <a:prstGeom prst="rect">
              <a:avLst/>
            </a:prstGeom>
            <a:noFill/>
            <a:ln w="19050">
              <a:solidFill>
                <a:schemeClr val="bg2">
                  <a:lumMod val="25000"/>
                </a:schemeClr>
              </a:solidFill>
            </a:ln>
          </p:spPr>
          <p:txBody>
            <a:bodyPr wrap="square" rtlCol="0">
              <a:spAutoFit/>
            </a:bodyPr>
            <a:lstStyle/>
            <a:p>
              <a:pPr algn="ctr"/>
              <a:r>
                <a:rPr lang="en-US" sz="3200" b="1" dirty="0" err="1">
                  <a:latin typeface="Palatino Linotype" panose="02040502050505030304" pitchFamily="18" charset="0"/>
                </a:rPr>
                <a:t>MariX</a:t>
              </a:r>
              <a:endParaRPr lang="en-US" sz="2000" b="1" dirty="0">
                <a:latin typeface="Palatino Linotype" panose="02040502050505030304" pitchFamily="18" charset="0"/>
              </a:endParaRPr>
            </a:p>
          </p:txBody>
        </p:sp>
        <p:sp>
          <p:nvSpPr>
            <p:cNvPr id="107" name="Arco 106"/>
            <p:cNvSpPr/>
            <p:nvPr/>
          </p:nvSpPr>
          <p:spPr>
            <a:xfrm rot="16614109">
              <a:off x="11213775" y="4174007"/>
              <a:ext cx="415290" cy="415290"/>
            </a:xfrm>
            <a:prstGeom prst="arc">
              <a:avLst>
                <a:gd name="adj1" fmla="val 16733355"/>
                <a:gd name="adj2" fmla="val 19501614"/>
              </a:avLst>
            </a:prstGeom>
            <a:ln w="12700">
              <a:solidFill>
                <a:schemeClr val="accent6"/>
              </a:solidFill>
              <a:headEnd type="stealth"/>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Arco 107"/>
            <p:cNvSpPr/>
            <p:nvPr/>
          </p:nvSpPr>
          <p:spPr>
            <a:xfrm rot="16614109">
              <a:off x="11211426" y="4177560"/>
              <a:ext cx="415290" cy="415290"/>
            </a:xfrm>
            <a:prstGeom prst="arc">
              <a:avLst>
                <a:gd name="adj1" fmla="val 20745596"/>
                <a:gd name="adj2" fmla="val 4456080"/>
              </a:avLst>
            </a:prstGeom>
            <a:ln w="19050">
              <a:solidFill>
                <a:schemeClr val="accent4">
                  <a:lumMod val="75000"/>
                </a:schemeClr>
              </a:solidFill>
              <a:headEnd type="stealth"/>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Arco 108"/>
            <p:cNvSpPr/>
            <p:nvPr/>
          </p:nvSpPr>
          <p:spPr>
            <a:xfrm rot="16614109">
              <a:off x="11212341" y="4169996"/>
              <a:ext cx="415290" cy="415290"/>
            </a:xfrm>
            <a:prstGeom prst="arc">
              <a:avLst>
                <a:gd name="adj1" fmla="val 5382178"/>
                <a:gd name="adj2" fmla="val 13489235"/>
              </a:avLst>
            </a:prstGeom>
            <a:ln w="25400">
              <a:solidFill>
                <a:srgbClr val="C00000"/>
              </a:solidFill>
              <a:headEnd type="stealth"/>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3" name="Google Shape;482;p39"/>
          <p:cNvSpPr/>
          <p:nvPr/>
        </p:nvSpPr>
        <p:spPr>
          <a:xfrm>
            <a:off x="506154" y="315285"/>
            <a:ext cx="467752" cy="40817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0" name="Segnaposto numero diapositiva 1">
            <a:extLst>
              <a:ext uri="{FF2B5EF4-FFF2-40B4-BE49-F238E27FC236}">
                <a16:creationId xmlns:a16="http://schemas.microsoft.com/office/drawing/2014/main" id="{92E1D69E-B490-4F81-93EB-6408835CDAC5}"/>
              </a:ext>
            </a:extLst>
          </p:cNvPr>
          <p:cNvSpPr txBox="1">
            <a:spLocks/>
          </p:cNvSpPr>
          <p:nvPr/>
        </p:nvSpPr>
        <p:spPr>
          <a:xfrm>
            <a:off x="8702756" y="223096"/>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011DD9-7140-4E43-B8DF-517520C6FEA9}" type="slidenum">
              <a:rPr lang="en-US" smtClean="0"/>
              <a:pPr/>
              <a:t>3</a:t>
            </a:fld>
            <a:endParaRPr lang="en-US" dirty="0"/>
          </a:p>
        </p:txBody>
      </p:sp>
      <p:pic>
        <p:nvPicPr>
          <p:cNvPr id="11" name="Immagine 10">
            <a:extLst>
              <a:ext uri="{FF2B5EF4-FFF2-40B4-BE49-F238E27FC236}">
                <a16:creationId xmlns:a16="http://schemas.microsoft.com/office/drawing/2014/main" id="{14F1E4D2-24E6-4647-B6DD-55C52F9AE6AB}"/>
              </a:ext>
            </a:extLst>
          </p:cNvPr>
          <p:cNvPicPr>
            <a:picLocks noChangeAspect="1"/>
          </p:cNvPicPr>
          <p:nvPr/>
        </p:nvPicPr>
        <p:blipFill rotWithShape="1">
          <a:blip r:embed="rId5"/>
          <a:srcRect r="4537" b="36361"/>
          <a:stretch/>
        </p:blipFill>
        <p:spPr>
          <a:xfrm>
            <a:off x="78062" y="5599592"/>
            <a:ext cx="5681690" cy="1188182"/>
          </a:xfrm>
          <a:prstGeom prst="rect">
            <a:avLst/>
          </a:prstGeom>
          <a:ln w="19050">
            <a:solidFill>
              <a:schemeClr val="bg1">
                <a:lumMod val="50000"/>
              </a:schemeClr>
            </a:solidFill>
          </a:ln>
        </p:spPr>
      </p:pic>
      <p:sp>
        <p:nvSpPr>
          <p:cNvPr id="131" name="CasellaDiTesto 130">
            <a:extLst>
              <a:ext uri="{FF2B5EF4-FFF2-40B4-BE49-F238E27FC236}">
                <a16:creationId xmlns:a16="http://schemas.microsoft.com/office/drawing/2014/main" id="{A58305F9-C659-4C6B-870D-7930A7D030FE}"/>
              </a:ext>
            </a:extLst>
          </p:cNvPr>
          <p:cNvSpPr txBox="1"/>
          <p:nvPr/>
        </p:nvSpPr>
        <p:spPr>
          <a:xfrm>
            <a:off x="3502121" y="5980683"/>
            <a:ext cx="2826108" cy="353943"/>
          </a:xfrm>
          <a:prstGeom prst="rect">
            <a:avLst/>
          </a:prstGeom>
          <a:solidFill>
            <a:schemeClr val="accent3">
              <a:lumMod val="20000"/>
              <a:lumOff val="80000"/>
            </a:schemeClr>
          </a:solidFill>
          <a:ln>
            <a:solidFill>
              <a:schemeClr val="bg1">
                <a:lumMod val="50000"/>
              </a:schemeClr>
            </a:solidFill>
          </a:ln>
        </p:spPr>
        <p:txBody>
          <a:bodyPr wrap="square" rtlCol="0">
            <a:spAutoFit/>
          </a:bodyPr>
          <a:lstStyle/>
          <a:p>
            <a:r>
              <a:rPr lang="it-IT" sz="1600" b="0" i="1" dirty="0">
                <a:solidFill>
                  <a:srgbClr val="333333"/>
                </a:solidFill>
                <a:effectLst/>
                <a:latin typeface="-apple-system"/>
              </a:rPr>
              <a:t>J. </a:t>
            </a:r>
            <a:r>
              <a:rPr lang="it-IT" sz="1600" b="0" i="1" dirty="0" err="1">
                <a:solidFill>
                  <a:srgbClr val="333333"/>
                </a:solidFill>
                <a:effectLst/>
                <a:latin typeface="-apple-system"/>
              </a:rPr>
              <a:t>Phys</a:t>
            </a:r>
            <a:r>
              <a:rPr lang="it-IT" sz="1600" b="0" i="1" dirty="0">
                <a:solidFill>
                  <a:srgbClr val="333333"/>
                </a:solidFill>
                <a:effectLst/>
                <a:latin typeface="-apple-system"/>
              </a:rPr>
              <a:t>.: Conf. Ser.</a:t>
            </a:r>
            <a:r>
              <a:rPr lang="en-US" sz="1700" dirty="0"/>
              <a:t>, </a:t>
            </a:r>
            <a:r>
              <a:rPr lang="en-US" sz="1700" b="1" dirty="0"/>
              <a:t>1569</a:t>
            </a:r>
            <a:r>
              <a:rPr lang="en-US" sz="1700" dirty="0"/>
              <a:t> (2020)</a:t>
            </a:r>
          </a:p>
        </p:txBody>
      </p:sp>
      <p:sp>
        <p:nvSpPr>
          <p:cNvPr id="9" name="CasellaDiTesto 8">
            <a:extLst>
              <a:ext uri="{FF2B5EF4-FFF2-40B4-BE49-F238E27FC236}">
                <a16:creationId xmlns:a16="http://schemas.microsoft.com/office/drawing/2014/main" id="{8974BAB7-3CB8-4674-9560-A898A5DF9F89}"/>
              </a:ext>
            </a:extLst>
          </p:cNvPr>
          <p:cNvSpPr txBox="1"/>
          <p:nvPr/>
        </p:nvSpPr>
        <p:spPr>
          <a:xfrm rot="827190">
            <a:off x="2235057" y="4865480"/>
            <a:ext cx="8224479" cy="646331"/>
          </a:xfrm>
          <a:prstGeom prst="rect">
            <a:avLst/>
          </a:prstGeom>
          <a:solidFill>
            <a:schemeClr val="bg1">
              <a:alpha val="59000"/>
            </a:schemeClr>
          </a:solidFill>
          <a:ln w="19050">
            <a:solidFill>
              <a:srgbClr val="C00000"/>
            </a:solidFill>
          </a:ln>
        </p:spPr>
        <p:txBody>
          <a:bodyPr wrap="square" rtlCol="0">
            <a:spAutoFit/>
          </a:bodyPr>
          <a:lstStyle/>
          <a:p>
            <a:pPr algn="ctr"/>
            <a:r>
              <a:rPr lang="it-IT" sz="3600" b="1" dirty="0">
                <a:solidFill>
                  <a:srgbClr val="C00000"/>
                </a:solidFill>
              </a:rPr>
              <a:t>NO EXPERIMENTAL DEMONSTRATION</a:t>
            </a:r>
          </a:p>
        </p:txBody>
      </p:sp>
    </p:spTree>
    <p:extLst>
      <p:ext uri="{BB962C8B-B14F-4D97-AF65-F5344CB8AC3E}">
        <p14:creationId xmlns:p14="http://schemas.microsoft.com/office/powerpoint/2010/main" val="214018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94"/>
          <p:cNvSpPr txBox="1">
            <a:spLocks/>
          </p:cNvSpPr>
          <p:nvPr/>
        </p:nvSpPr>
        <p:spPr>
          <a:xfrm>
            <a:off x="2696301" y="3034146"/>
            <a:ext cx="4449566" cy="768928"/>
          </a:xfrm>
          <a:prstGeom prst="rect">
            <a:avLst/>
          </a:prstGeom>
        </p:spPr>
        <p:txBody>
          <a:bodyPr vert="horz"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 b="1" dirty="0">
                <a:latin typeface="Palatino Linotype" panose="02040502050505030304" pitchFamily="18" charset="0"/>
              </a:rPr>
              <a:t>Bonus material</a:t>
            </a:r>
          </a:p>
        </p:txBody>
      </p:sp>
      <p:cxnSp>
        <p:nvCxnSpPr>
          <p:cNvPr id="9" name="Shape 92"/>
          <p:cNvCxnSpPr>
            <a:cxnSpLocks/>
            <a:endCxn id="8" idx="1"/>
          </p:cNvCxnSpPr>
          <p:nvPr/>
        </p:nvCxnSpPr>
        <p:spPr>
          <a:xfrm flipV="1">
            <a:off x="-3458" y="3418610"/>
            <a:ext cx="2699759" cy="10752"/>
          </a:xfrm>
          <a:prstGeom prst="straightConnector1">
            <a:avLst/>
          </a:prstGeom>
          <a:noFill/>
          <a:ln w="9525" cap="flat" cmpd="sng">
            <a:solidFill>
              <a:srgbClr val="CCCCCC"/>
            </a:solidFill>
            <a:prstDash val="solid"/>
            <a:round/>
            <a:headEnd type="none" w="med" len="med"/>
            <a:tailEnd type="none" w="med" len="med"/>
          </a:ln>
        </p:spPr>
      </p:cxnSp>
      <p:cxnSp>
        <p:nvCxnSpPr>
          <p:cNvPr id="10" name="Shape 92"/>
          <p:cNvCxnSpPr>
            <a:cxnSpLocks/>
            <a:stCxn id="8" idx="3"/>
          </p:cNvCxnSpPr>
          <p:nvPr/>
        </p:nvCxnSpPr>
        <p:spPr>
          <a:xfrm>
            <a:off x="7145867" y="3418610"/>
            <a:ext cx="5046133" cy="14216"/>
          </a:xfrm>
          <a:prstGeom prst="straightConnector1">
            <a:avLst/>
          </a:prstGeom>
          <a:noFill/>
          <a:ln w="9525" cap="flat" cmpd="sng">
            <a:solidFill>
              <a:srgbClr val="CCCCCC"/>
            </a:solidFill>
            <a:prstDash val="solid"/>
            <a:round/>
            <a:headEnd type="none" w="med" len="med"/>
            <a:tailEnd type="none" w="med" len="med"/>
          </a:ln>
        </p:spPr>
      </p:cxnSp>
      <p:sp>
        <p:nvSpPr>
          <p:cNvPr id="11" name="Shape 120"/>
          <p:cNvSpPr/>
          <p:nvPr/>
        </p:nvSpPr>
        <p:spPr>
          <a:xfrm>
            <a:off x="1508800" y="3068791"/>
            <a:ext cx="721688" cy="734751"/>
          </a:xfrm>
          <a:prstGeom prst="ellipse">
            <a:avLst/>
          </a:prstGeom>
          <a:solidFill>
            <a:srgbClr val="FFCD00"/>
          </a:solidFill>
          <a:ln>
            <a:noFill/>
          </a:ln>
        </p:spPr>
        <p:txBody>
          <a:bodyPr lIns="91425" tIns="91425" rIns="91425" bIns="91425" anchor="ctr" anchorCtr="0">
            <a:noAutofit/>
          </a:bodyPr>
          <a:lstStyle/>
          <a:p>
            <a:endParaRPr sz="1400"/>
          </a:p>
        </p:txBody>
      </p:sp>
      <p:grpSp>
        <p:nvGrpSpPr>
          <p:cNvPr id="12" name="Shape 591">
            <a:extLst>
              <a:ext uri="{FF2B5EF4-FFF2-40B4-BE49-F238E27FC236}">
                <a16:creationId xmlns:a16="http://schemas.microsoft.com/office/drawing/2014/main" id="{7ED3D42D-720F-4963-99A0-9B6B0083FDE4}"/>
              </a:ext>
            </a:extLst>
          </p:cNvPr>
          <p:cNvGrpSpPr/>
          <p:nvPr/>
        </p:nvGrpSpPr>
        <p:grpSpPr>
          <a:xfrm>
            <a:off x="1641056" y="3204224"/>
            <a:ext cx="457175" cy="457203"/>
            <a:chOff x="6643075" y="3664250"/>
            <a:chExt cx="407950" cy="407975"/>
          </a:xfrm>
        </p:grpSpPr>
        <p:sp>
          <p:nvSpPr>
            <p:cNvPr id="13" name="Shape 592">
              <a:extLst>
                <a:ext uri="{FF2B5EF4-FFF2-40B4-BE49-F238E27FC236}">
                  <a16:creationId xmlns:a16="http://schemas.microsoft.com/office/drawing/2014/main" id="{CA4A84BE-47F0-4F7B-BD9D-CEA37F6A8E5F}"/>
                </a:ext>
              </a:extLst>
            </p:cNvPr>
            <p:cNvSpPr/>
            <p:nvPr/>
          </p:nvSpPr>
          <p:spPr>
            <a:xfrm>
              <a:off x="6794075" y="3815250"/>
              <a:ext cx="211300" cy="211300"/>
            </a:xfrm>
            <a:custGeom>
              <a:avLst/>
              <a:gdLst/>
              <a:ahLst/>
              <a:cxnLst/>
              <a:rect l="0" t="0" r="0" b="0"/>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14" name="Shape 593">
              <a:extLst>
                <a:ext uri="{FF2B5EF4-FFF2-40B4-BE49-F238E27FC236}">
                  <a16:creationId xmlns:a16="http://schemas.microsoft.com/office/drawing/2014/main" id="{CF018870-D72B-45F2-82BD-16E7F03ED882}"/>
                </a:ext>
              </a:extLst>
            </p:cNvPr>
            <p:cNvSpPr/>
            <p:nvPr/>
          </p:nvSpPr>
          <p:spPr>
            <a:xfrm>
              <a:off x="6643075" y="3664250"/>
              <a:ext cx="407950" cy="407975"/>
            </a:xfrm>
            <a:custGeom>
              <a:avLst/>
              <a:gdLst/>
              <a:ahLst/>
              <a:cxnLst/>
              <a:rect l="0" t="0" r="0" b="0"/>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grpSp>
    </p:spTree>
    <p:extLst>
      <p:ext uri="{BB962C8B-B14F-4D97-AF65-F5344CB8AC3E}">
        <p14:creationId xmlns:p14="http://schemas.microsoft.com/office/powerpoint/2010/main" val="3439659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1841667" y="1230225"/>
            <a:ext cx="5171199" cy="580799"/>
          </a:xfrm>
          <a:prstGeom prst="rect">
            <a:avLst/>
          </a:prstGeom>
        </p:spPr>
        <p:txBody>
          <a:bodyPr vert="horz" lIns="121900" tIns="121900" rIns="121900" bIns="121900" rtlCol="0" anchor="ctr" anchorCtr="0">
            <a:noAutofit/>
          </a:bodyPr>
          <a:lstStyle/>
          <a:p>
            <a:r>
              <a:rPr lang="en" dirty="0"/>
              <a:t>Credits</a:t>
            </a:r>
          </a:p>
        </p:txBody>
      </p:sp>
      <p:sp>
        <p:nvSpPr>
          <p:cNvPr id="343" name="Shape 343"/>
          <p:cNvSpPr txBox="1">
            <a:spLocks noGrp="1"/>
          </p:cNvSpPr>
          <p:nvPr>
            <p:ph type="body" idx="1"/>
          </p:nvPr>
        </p:nvSpPr>
        <p:spPr>
          <a:xfrm>
            <a:off x="1567543" y="2155293"/>
            <a:ext cx="9439124" cy="4149600"/>
          </a:xfrm>
          <a:prstGeom prst="rect">
            <a:avLst/>
          </a:prstGeom>
        </p:spPr>
        <p:txBody>
          <a:bodyPr vert="horz" lIns="121900" tIns="121900" rIns="121900" bIns="121900" rtlCol="0" anchor="t" anchorCtr="0">
            <a:noAutofit/>
          </a:bodyPr>
          <a:lstStyle/>
          <a:p>
            <a:pPr>
              <a:spcBef>
                <a:spcPts val="0"/>
              </a:spcBef>
              <a:buClr>
                <a:schemeClr val="dk1"/>
              </a:buClr>
              <a:buSzPct val="45833"/>
              <a:buNone/>
            </a:pPr>
            <a:r>
              <a:rPr lang="en" sz="2800" dirty="0"/>
              <a:t>Special thanks to all the people who made and released these resources for free:</a:t>
            </a:r>
          </a:p>
          <a:p>
            <a:pPr marL="609585" indent="-304792">
              <a:lnSpc>
                <a:spcPct val="115000"/>
              </a:lnSpc>
              <a:spcBef>
                <a:spcPts val="0"/>
              </a:spcBef>
              <a:buClr>
                <a:srgbClr val="000000"/>
              </a:buClr>
            </a:pPr>
            <a:r>
              <a:rPr lang="en" sz="2800" dirty="0"/>
              <a:t>Presentation template inspired by </a:t>
            </a:r>
            <a:r>
              <a:rPr lang="en" sz="2800" u="sng" dirty="0">
                <a:highlight>
                  <a:srgbClr val="FFCD00"/>
                </a:highlight>
                <a:hlinkClick r:id="rId3"/>
              </a:rPr>
              <a:t>SlidesCarnival</a:t>
            </a:r>
          </a:p>
          <a:p>
            <a:pPr marL="609585" indent="-304792">
              <a:lnSpc>
                <a:spcPct val="115000"/>
              </a:lnSpc>
              <a:spcBef>
                <a:spcPts val="0"/>
              </a:spcBef>
              <a:buClr>
                <a:srgbClr val="000000"/>
              </a:buClr>
            </a:pPr>
            <a:r>
              <a:rPr lang="en" sz="2800" dirty="0"/>
              <a:t>Icons from </a:t>
            </a:r>
            <a:r>
              <a:rPr lang="en" sz="2800" u="sng" dirty="0">
                <a:highlight>
                  <a:srgbClr val="FFCD00"/>
                </a:highlight>
                <a:hlinkClick r:id="rId4"/>
              </a:rPr>
              <a:t>Flaticon</a:t>
            </a:r>
            <a:endParaRPr lang="en" sz="2800" u="sng" dirty="0">
              <a:highlight>
                <a:srgbClr val="FFCD00"/>
              </a:highlight>
              <a:hlinkClick r:id="rId5"/>
            </a:endParaRPr>
          </a:p>
          <a:p>
            <a:pPr>
              <a:spcBef>
                <a:spcPts val="0"/>
              </a:spcBef>
              <a:buNone/>
            </a:pPr>
            <a:endParaRPr dirty="0"/>
          </a:p>
        </p:txBody>
      </p:sp>
      <p:grpSp>
        <p:nvGrpSpPr>
          <p:cNvPr id="344" name="Shape 344"/>
          <p:cNvGrpSpPr/>
          <p:nvPr/>
        </p:nvGrpSpPr>
        <p:grpSpPr>
          <a:xfrm>
            <a:off x="1221944" y="1359667"/>
            <a:ext cx="286165" cy="286165"/>
            <a:chOff x="2594050" y="1631825"/>
            <a:chExt cx="439625" cy="439625"/>
          </a:xfrm>
        </p:grpSpPr>
        <p:sp>
          <p:nvSpPr>
            <p:cNvPr id="345" name="Shape 345"/>
            <p:cNvSpPr/>
            <p:nvPr/>
          </p:nvSpPr>
          <p:spPr>
            <a:xfrm>
              <a:off x="2594050" y="1883300"/>
              <a:ext cx="188175" cy="188150"/>
            </a:xfrm>
            <a:custGeom>
              <a:avLst/>
              <a:gdLst/>
              <a:ahLst/>
              <a:cxnLst/>
              <a:rect l="0" t="0" r="0" b="0"/>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346" name="Shape 346"/>
            <p:cNvSpPr/>
            <p:nvPr/>
          </p:nvSpPr>
          <p:spPr>
            <a:xfrm>
              <a:off x="2857700" y="1631825"/>
              <a:ext cx="175975" cy="176000"/>
            </a:xfrm>
            <a:custGeom>
              <a:avLst/>
              <a:gdLst/>
              <a:ahLst/>
              <a:cxnLst/>
              <a:rect l="0" t="0" r="0" b="0"/>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347" name="Shape 347"/>
            <p:cNvSpPr/>
            <p:nvPr/>
          </p:nvSpPr>
          <p:spPr>
            <a:xfrm>
              <a:off x="2662850" y="1699400"/>
              <a:ext cx="303250" cy="303250"/>
            </a:xfrm>
            <a:custGeom>
              <a:avLst/>
              <a:gdLst/>
              <a:ahLst/>
              <a:cxnLst/>
              <a:rect l="0" t="0" r="0" b="0"/>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348" name="Shape 348"/>
            <p:cNvSpPr/>
            <p:nvPr/>
          </p:nvSpPr>
          <p:spPr>
            <a:xfrm>
              <a:off x="2814911" y="1754061"/>
              <a:ext cx="49950" cy="49950"/>
            </a:xfrm>
            <a:custGeom>
              <a:avLst/>
              <a:gdLst/>
              <a:ahLst/>
              <a:cxnLst/>
              <a:rect l="0" t="0" r="0" b="0"/>
              <a:pathLst>
                <a:path w="1998" h="1998" fill="none" extrusionOk="0">
                  <a:moveTo>
                    <a:pt x="1" y="1997"/>
                  </a:moveTo>
                  <a:lnTo>
                    <a:pt x="1998" y="0"/>
                  </a:lnTo>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gr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2114597"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Workstation</a:t>
            </a:r>
          </a:p>
        </p:txBody>
      </p:sp>
      <p:cxnSp>
        <p:nvCxnSpPr>
          <p:cNvPr id="28" name="Shape 92"/>
          <p:cNvCxnSpPr>
            <a:cxnSpLocks/>
            <a:stCxn id="26" idx="3"/>
          </p:cNvCxnSpPr>
          <p:nvPr/>
        </p:nvCxnSpPr>
        <p:spPr>
          <a:xfrm>
            <a:off x="3208814" y="526713"/>
            <a:ext cx="8983186"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32</a:t>
            </a:fld>
            <a:endParaRPr lang="en-US"/>
          </a:p>
        </p:txBody>
      </p:sp>
      <p:grpSp>
        <p:nvGrpSpPr>
          <p:cNvPr id="21" name="Google Shape;612;p39"/>
          <p:cNvGrpSpPr/>
          <p:nvPr/>
        </p:nvGrpSpPr>
        <p:grpSpPr>
          <a:xfrm>
            <a:off x="553751" y="346147"/>
            <a:ext cx="343484" cy="350682"/>
            <a:chOff x="3951850" y="2985350"/>
            <a:chExt cx="407950" cy="416500"/>
          </a:xfrm>
        </p:grpSpPr>
        <p:sp>
          <p:nvSpPr>
            <p:cNvPr id="22"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3" name="CasellaDiTesto 2">
            <a:extLst>
              <a:ext uri="{FF2B5EF4-FFF2-40B4-BE49-F238E27FC236}">
                <a16:creationId xmlns:a16="http://schemas.microsoft.com/office/drawing/2014/main" id="{492ACE24-0DCE-4FD3-9F33-27B83F47E185}"/>
              </a:ext>
            </a:extLst>
          </p:cNvPr>
          <p:cNvSpPr txBox="1"/>
          <p:nvPr/>
        </p:nvSpPr>
        <p:spPr>
          <a:xfrm>
            <a:off x="715125" y="1164679"/>
            <a:ext cx="10875284" cy="707886"/>
          </a:xfrm>
          <a:prstGeom prst="rect">
            <a:avLst/>
          </a:prstGeom>
          <a:noFill/>
        </p:spPr>
        <p:txBody>
          <a:bodyPr wrap="square" rtlCol="0">
            <a:spAutoFit/>
          </a:bodyPr>
          <a:lstStyle/>
          <a:p>
            <a:r>
              <a:rPr lang="it-IT" sz="2000" dirty="0"/>
              <a:t>I </a:t>
            </a:r>
            <a:r>
              <a:rPr lang="it-IT" sz="2000" dirty="0" err="1"/>
              <a:t>studied</a:t>
            </a:r>
            <a:r>
              <a:rPr lang="it-IT" sz="2000" dirty="0"/>
              <a:t> an </a:t>
            </a:r>
            <a:r>
              <a:rPr lang="it-IT" sz="2000" dirty="0" err="1"/>
              <a:t>optimal</a:t>
            </a:r>
            <a:r>
              <a:rPr lang="it-IT" sz="2000" dirty="0"/>
              <a:t> </a:t>
            </a:r>
            <a:r>
              <a:rPr lang="it-IT" sz="2000" dirty="0" err="1"/>
              <a:t>configuration</a:t>
            </a:r>
            <a:r>
              <a:rPr lang="it-IT" sz="2000" dirty="0"/>
              <a:t> of the machine </a:t>
            </a:r>
            <a:r>
              <a:rPr lang="it-IT" sz="2000" dirty="0" err="1"/>
              <a:t>given</a:t>
            </a:r>
            <a:r>
              <a:rPr lang="it-IT" sz="2000" dirty="0"/>
              <a:t> funds (8 k€) and </a:t>
            </a:r>
            <a:r>
              <a:rPr lang="it-IT" sz="2000" dirty="0" err="1"/>
              <a:t>requirements</a:t>
            </a:r>
            <a:r>
              <a:rPr lang="it-IT" sz="2000" dirty="0"/>
              <a:t> (High </a:t>
            </a:r>
            <a:r>
              <a:rPr lang="it-IT" sz="2000" dirty="0" err="1"/>
              <a:t>number</a:t>
            </a:r>
            <a:r>
              <a:rPr lang="it-IT" sz="2000" dirty="0"/>
              <a:t> of </a:t>
            </a:r>
            <a:r>
              <a:rPr lang="it-IT" sz="2000" dirty="0" err="1"/>
              <a:t>CPUs</a:t>
            </a:r>
            <a:r>
              <a:rPr lang="it-IT" sz="2000" dirty="0"/>
              <a:t>) fast and big Memory and Hard Drives.</a:t>
            </a:r>
          </a:p>
        </p:txBody>
      </p:sp>
      <p:grpSp>
        <p:nvGrpSpPr>
          <p:cNvPr id="12" name="Gruppo 11">
            <a:extLst>
              <a:ext uri="{FF2B5EF4-FFF2-40B4-BE49-F238E27FC236}">
                <a16:creationId xmlns:a16="http://schemas.microsoft.com/office/drawing/2014/main" id="{D58716CD-E9F5-4D1D-B95F-A4CFF44CF164}"/>
              </a:ext>
            </a:extLst>
          </p:cNvPr>
          <p:cNvGrpSpPr/>
          <p:nvPr/>
        </p:nvGrpSpPr>
        <p:grpSpPr>
          <a:xfrm>
            <a:off x="897235" y="4455559"/>
            <a:ext cx="6869347" cy="2031325"/>
            <a:chOff x="1131536" y="4302904"/>
            <a:chExt cx="6869347" cy="2031325"/>
          </a:xfrm>
        </p:grpSpPr>
        <p:sp>
          <p:nvSpPr>
            <p:cNvPr id="5" name="CasellaDiTesto 4">
              <a:extLst>
                <a:ext uri="{FF2B5EF4-FFF2-40B4-BE49-F238E27FC236}">
                  <a16:creationId xmlns:a16="http://schemas.microsoft.com/office/drawing/2014/main" id="{D8A3ED23-4C18-4F84-9986-C7A554055749}"/>
                </a:ext>
              </a:extLst>
            </p:cNvPr>
            <p:cNvSpPr txBox="1"/>
            <p:nvPr/>
          </p:nvSpPr>
          <p:spPr>
            <a:xfrm>
              <a:off x="1131536" y="4302904"/>
              <a:ext cx="6869347" cy="2031325"/>
            </a:xfrm>
            <a:prstGeom prst="rect">
              <a:avLst/>
            </a:prstGeom>
            <a:noFill/>
            <a:ln>
              <a:solidFill>
                <a:schemeClr val="bg1">
                  <a:lumMod val="50000"/>
                </a:schemeClr>
              </a:solidFill>
            </a:ln>
          </p:spPr>
          <p:txBody>
            <a:bodyPr wrap="square" rtlCol="0">
              <a:spAutoFit/>
            </a:bodyPr>
            <a:lstStyle/>
            <a:p>
              <a:r>
                <a:rPr lang="it-IT" dirty="0" err="1"/>
                <a:t>Asked</a:t>
              </a:r>
              <a:r>
                <a:rPr lang="it-IT" dirty="0"/>
                <a:t> 5 companies for </a:t>
              </a:r>
              <a:r>
                <a:rPr lang="it-IT" dirty="0" err="1"/>
                <a:t>quotations</a:t>
              </a:r>
              <a:r>
                <a:rPr lang="it-IT" dirty="0"/>
                <a:t> of the setup</a:t>
              </a:r>
            </a:p>
            <a:p>
              <a:endParaRPr lang="it-IT" dirty="0"/>
            </a:p>
            <a:p>
              <a:pPr marL="342900" indent="-342900">
                <a:buFont typeface="+mj-lt"/>
                <a:buAutoNum type="arabicPeriod"/>
              </a:pPr>
              <a:r>
                <a:rPr lang="it-IT" dirty="0"/>
                <a:t>Computer </a:t>
              </a:r>
              <a:r>
                <a:rPr lang="it-IT" dirty="0" err="1"/>
                <a:t>Specialist</a:t>
              </a:r>
              <a:r>
                <a:rPr lang="it-IT" dirty="0"/>
                <a:t> (</a:t>
              </a:r>
              <a:r>
                <a:rPr lang="it-IT" dirty="0" err="1"/>
                <a:t>not</a:t>
              </a:r>
              <a:r>
                <a:rPr lang="it-IT" dirty="0"/>
                <a:t> on </a:t>
              </a:r>
              <a:r>
                <a:rPr lang="it-IT" dirty="0" err="1"/>
                <a:t>mepa</a:t>
              </a:r>
              <a:r>
                <a:rPr lang="it-IT" dirty="0"/>
                <a:t>) </a:t>
              </a:r>
            </a:p>
            <a:p>
              <a:pPr marL="342900" indent="-342900">
                <a:buFont typeface="+mj-lt"/>
                <a:buAutoNum type="arabicPeriod"/>
              </a:pPr>
              <a:r>
                <a:rPr lang="it-IT" dirty="0"/>
                <a:t>E4</a:t>
              </a:r>
            </a:p>
            <a:p>
              <a:pPr marL="342900" indent="-342900">
                <a:buFont typeface="+mj-lt"/>
                <a:buAutoNum type="arabicPeriod"/>
              </a:pPr>
              <a:r>
                <a:rPr lang="it-IT" dirty="0"/>
                <a:t>DPS Informatica</a:t>
              </a:r>
            </a:p>
            <a:p>
              <a:pPr marL="342900" indent="-342900">
                <a:buFont typeface="+mj-lt"/>
                <a:buAutoNum type="arabicPeriod"/>
              </a:pPr>
              <a:r>
                <a:rPr lang="it-IT" b="1" dirty="0"/>
                <a:t>Bologna Computer SNC (minor price)</a:t>
              </a:r>
            </a:p>
            <a:p>
              <a:pPr marL="342900" indent="-342900">
                <a:buFont typeface="+mj-lt"/>
                <a:buAutoNum type="arabicPeriod"/>
              </a:pPr>
              <a:r>
                <a:rPr lang="it-IT" dirty="0"/>
                <a:t>Virtual </a:t>
              </a:r>
              <a:r>
                <a:rPr lang="it-IT" dirty="0" err="1"/>
                <a:t>Logic</a:t>
              </a:r>
              <a:endParaRPr lang="it-IT" dirty="0"/>
            </a:p>
          </p:txBody>
        </p:sp>
        <p:pic>
          <p:nvPicPr>
            <p:cNvPr id="6" name="Immagine 5">
              <a:extLst>
                <a:ext uri="{FF2B5EF4-FFF2-40B4-BE49-F238E27FC236}">
                  <a16:creationId xmlns:a16="http://schemas.microsoft.com/office/drawing/2014/main" id="{22068A3A-9100-457D-BAAC-8F2D0F172D98}"/>
                </a:ext>
              </a:extLst>
            </p:cNvPr>
            <p:cNvPicPr>
              <a:picLocks noChangeAspect="1"/>
            </p:cNvPicPr>
            <p:nvPr/>
          </p:nvPicPr>
          <p:blipFill rotWithShape="1">
            <a:blip r:embed="rId3"/>
            <a:srcRect l="21094" t="10538" r="9398" b="1507"/>
            <a:stretch/>
          </p:blipFill>
          <p:spPr>
            <a:xfrm>
              <a:off x="5448564" y="4849373"/>
              <a:ext cx="2137340" cy="938386"/>
            </a:xfrm>
            <a:prstGeom prst="rect">
              <a:avLst/>
            </a:prstGeom>
          </p:spPr>
        </p:pic>
      </p:grpSp>
      <p:grpSp>
        <p:nvGrpSpPr>
          <p:cNvPr id="11" name="Gruppo 10">
            <a:extLst>
              <a:ext uri="{FF2B5EF4-FFF2-40B4-BE49-F238E27FC236}">
                <a16:creationId xmlns:a16="http://schemas.microsoft.com/office/drawing/2014/main" id="{9C7846EB-663E-4C0F-8F4A-CCE7D5E72AC5}"/>
              </a:ext>
            </a:extLst>
          </p:cNvPr>
          <p:cNvGrpSpPr/>
          <p:nvPr/>
        </p:nvGrpSpPr>
        <p:grpSpPr>
          <a:xfrm>
            <a:off x="553751" y="2057257"/>
            <a:ext cx="7731611" cy="2120510"/>
            <a:chOff x="650388" y="1952216"/>
            <a:chExt cx="7731611" cy="2120510"/>
          </a:xfrm>
        </p:grpSpPr>
        <p:pic>
          <p:nvPicPr>
            <p:cNvPr id="2052" name="Picture 4" descr="AMD Ryzen Threadripper 3990X Release soon..... - Upcoming Mobile News,  Latest Technology News">
              <a:extLst>
                <a:ext uri="{FF2B5EF4-FFF2-40B4-BE49-F238E27FC236}">
                  <a16:creationId xmlns:a16="http://schemas.microsoft.com/office/drawing/2014/main" id="{F1BBE649-2C47-4170-B04A-7A8C3DEE12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197" y="2168256"/>
              <a:ext cx="2889283" cy="173504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2B0DD76C-202B-49A3-BD6A-4D808E584391}"/>
                </a:ext>
              </a:extLst>
            </p:cNvPr>
            <p:cNvSpPr txBox="1"/>
            <p:nvPr/>
          </p:nvSpPr>
          <p:spPr>
            <a:xfrm>
              <a:off x="3810000" y="2550321"/>
              <a:ext cx="4571999" cy="1200329"/>
            </a:xfrm>
            <a:prstGeom prst="rect">
              <a:avLst/>
            </a:prstGeom>
            <a:noFill/>
          </p:spPr>
          <p:txBody>
            <a:bodyPr wrap="square" rtlCol="0">
              <a:spAutoFit/>
            </a:bodyPr>
            <a:lstStyle/>
            <a:p>
              <a:r>
                <a:rPr lang="it-IT" b="1" dirty="0"/>
                <a:t>AMD </a:t>
              </a:r>
              <a:r>
                <a:rPr lang="it-IT" b="1" dirty="0" err="1"/>
                <a:t>Ryzen</a:t>
              </a:r>
              <a:r>
                <a:rPr lang="it-IT" b="1" dirty="0"/>
                <a:t> </a:t>
              </a:r>
              <a:r>
                <a:rPr lang="it-IT" b="1" dirty="0" err="1"/>
                <a:t>Threadripper</a:t>
              </a:r>
              <a:r>
                <a:rPr lang="it-IT" b="1" dirty="0"/>
                <a:t> 3990x </a:t>
              </a:r>
              <a:r>
                <a:rPr lang="it-IT" dirty="0"/>
                <a:t>(4.0 k$)</a:t>
              </a:r>
            </a:p>
            <a:p>
              <a:r>
                <a:rPr lang="it-IT" dirty="0"/>
                <a:t>64 Cores, 128 </a:t>
              </a:r>
              <a:r>
                <a:rPr lang="it-IT" dirty="0" err="1"/>
                <a:t>Thread</a:t>
              </a:r>
              <a:r>
                <a:rPr lang="it-IT" dirty="0"/>
                <a:t> (Clock 2.9GHz / 4.3GHz)</a:t>
              </a:r>
            </a:p>
            <a:p>
              <a:endParaRPr lang="it-IT" dirty="0"/>
            </a:p>
            <a:p>
              <a:r>
                <a:rPr lang="it-IT" b="1" dirty="0"/>
                <a:t>G-Skill 256 GB RAM DDR4 3200 MHz</a:t>
              </a:r>
            </a:p>
          </p:txBody>
        </p:sp>
        <p:sp>
          <p:nvSpPr>
            <p:cNvPr id="9" name="CasellaDiTesto 8">
              <a:extLst>
                <a:ext uri="{FF2B5EF4-FFF2-40B4-BE49-F238E27FC236}">
                  <a16:creationId xmlns:a16="http://schemas.microsoft.com/office/drawing/2014/main" id="{D62F9D89-09B3-4368-81BD-D7A20939B873}"/>
                </a:ext>
              </a:extLst>
            </p:cNvPr>
            <p:cNvSpPr txBox="1"/>
            <p:nvPr/>
          </p:nvSpPr>
          <p:spPr>
            <a:xfrm>
              <a:off x="3810000" y="2064412"/>
              <a:ext cx="4038133" cy="376853"/>
            </a:xfrm>
            <a:prstGeom prst="rect">
              <a:avLst/>
            </a:prstGeom>
            <a:noFill/>
          </p:spPr>
          <p:txBody>
            <a:bodyPr wrap="square" rtlCol="0">
              <a:spAutoFit/>
            </a:bodyPr>
            <a:lstStyle/>
            <a:p>
              <a:pPr algn="ctr"/>
              <a:r>
                <a:rPr lang="it-IT" b="1" dirty="0"/>
                <a:t>Tower Workstation</a:t>
              </a:r>
            </a:p>
          </p:txBody>
        </p:sp>
        <p:sp>
          <p:nvSpPr>
            <p:cNvPr id="10" name="Rettangolo 9">
              <a:extLst>
                <a:ext uri="{FF2B5EF4-FFF2-40B4-BE49-F238E27FC236}">
                  <a16:creationId xmlns:a16="http://schemas.microsoft.com/office/drawing/2014/main" id="{B043A307-9D80-4028-B473-83B8995F2B44}"/>
                </a:ext>
              </a:extLst>
            </p:cNvPr>
            <p:cNvSpPr/>
            <p:nvPr/>
          </p:nvSpPr>
          <p:spPr>
            <a:xfrm>
              <a:off x="650388" y="1952216"/>
              <a:ext cx="7624091" cy="212051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CasellaDiTesto 12">
            <a:extLst>
              <a:ext uri="{FF2B5EF4-FFF2-40B4-BE49-F238E27FC236}">
                <a16:creationId xmlns:a16="http://schemas.microsoft.com/office/drawing/2014/main" id="{BEB9A665-7197-40FE-AB4B-0243AC6732EC}"/>
              </a:ext>
            </a:extLst>
          </p:cNvPr>
          <p:cNvSpPr txBox="1"/>
          <p:nvPr/>
        </p:nvSpPr>
        <p:spPr>
          <a:xfrm>
            <a:off x="8999885" y="2273297"/>
            <a:ext cx="2414316" cy="1569660"/>
          </a:xfrm>
          <a:prstGeom prst="rect">
            <a:avLst/>
          </a:prstGeom>
          <a:noFill/>
        </p:spPr>
        <p:txBody>
          <a:bodyPr wrap="square" rtlCol="0">
            <a:spAutoFit/>
          </a:bodyPr>
          <a:lstStyle/>
          <a:p>
            <a:pPr algn="ctr"/>
            <a:r>
              <a:rPr lang="it-IT" sz="2400" dirty="0"/>
              <a:t>After </a:t>
            </a:r>
            <a:r>
              <a:rPr lang="it-IT" sz="2400" dirty="0" err="1"/>
              <a:t>almost</a:t>
            </a:r>
            <a:r>
              <a:rPr lang="it-IT" sz="2400" dirty="0"/>
              <a:t> 6 </a:t>
            </a:r>
            <a:r>
              <a:rPr lang="it-IT" sz="2400" dirty="0" err="1"/>
              <a:t>months</a:t>
            </a:r>
            <a:r>
              <a:rPr lang="it-IT" sz="2400" dirty="0"/>
              <a:t> (Jul)</a:t>
            </a:r>
          </a:p>
          <a:p>
            <a:pPr algn="ctr"/>
            <a:r>
              <a:rPr lang="it-IT" sz="2400" dirty="0"/>
              <a:t>SHOULD ARRIVE BY DAYS!</a:t>
            </a:r>
          </a:p>
        </p:txBody>
      </p:sp>
    </p:spTree>
    <p:extLst>
      <p:ext uri="{BB962C8B-B14F-4D97-AF65-F5344CB8AC3E}">
        <p14:creationId xmlns:p14="http://schemas.microsoft.com/office/powerpoint/2010/main" val="361250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a:extLst>
              <a:ext uri="{FF2B5EF4-FFF2-40B4-BE49-F238E27FC236}">
                <a16:creationId xmlns:a16="http://schemas.microsoft.com/office/drawing/2014/main" id="{1C73A42C-DB48-4DDA-BC6F-D63B40929F19}"/>
              </a:ext>
            </a:extLst>
          </p:cNvPr>
          <p:cNvSpPr txBox="1"/>
          <p:nvPr/>
        </p:nvSpPr>
        <p:spPr>
          <a:xfrm>
            <a:off x="322971" y="865313"/>
            <a:ext cx="5502519" cy="1754326"/>
          </a:xfrm>
          <a:prstGeom prst="rect">
            <a:avLst/>
          </a:prstGeom>
          <a:noFill/>
        </p:spPr>
        <p:txBody>
          <a:bodyPr wrap="square" rtlCol="0">
            <a:spAutoFit/>
          </a:bodyPr>
          <a:lstStyle/>
          <a:p>
            <a:r>
              <a:rPr lang="en-US" dirty="0"/>
              <a:t>Thorlabs order is the first one concluded!</a:t>
            </a:r>
          </a:p>
          <a:p>
            <a:pPr marL="285750" indent="-285750">
              <a:buFont typeface="Arial" panose="020B0604020202020204" pitchFamily="34" charset="0"/>
              <a:buChar char="•"/>
            </a:pPr>
            <a:r>
              <a:rPr lang="en-US" dirty="0"/>
              <a:t>Wrong destination (Milan instead of LNF)</a:t>
            </a:r>
          </a:p>
          <a:p>
            <a:pPr marL="285750" indent="-285750">
              <a:buFont typeface="Arial" panose="020B0604020202020204" pitchFamily="34" charset="0"/>
              <a:buChar char="•"/>
            </a:pPr>
            <a:r>
              <a:rPr lang="en-US" dirty="0"/>
              <a:t>The order was scattered in 6 tranches with 6 receipts</a:t>
            </a:r>
          </a:p>
          <a:p>
            <a:pPr marL="285750" indent="-285750">
              <a:buFont typeface="Arial" panose="020B0604020202020204" pitchFamily="34" charset="0"/>
              <a:buChar char="•"/>
            </a:pPr>
            <a:r>
              <a:rPr lang="en-US" dirty="0"/>
              <a:t>One element was wrong</a:t>
            </a:r>
          </a:p>
          <a:p>
            <a:pPr marL="285750" indent="-285750">
              <a:buFont typeface="Arial" panose="020B0604020202020204" pitchFamily="34" charset="0"/>
              <a:buChar char="•"/>
            </a:pPr>
            <a:r>
              <a:rPr lang="en-US" dirty="0"/>
              <a:t>The motorized pieces had to be tested in Milan by me</a:t>
            </a:r>
          </a:p>
          <a:p>
            <a:pPr marL="285750" indent="-285750">
              <a:buFont typeface="Arial" panose="020B0604020202020204" pitchFamily="34" charset="0"/>
              <a:buChar char="•"/>
            </a:pPr>
            <a:r>
              <a:rPr lang="en-US" dirty="0"/>
              <a:t>Everything has been repackaged and shipped to LNF</a:t>
            </a:r>
          </a:p>
        </p:txBody>
      </p:sp>
      <p:grpSp>
        <p:nvGrpSpPr>
          <p:cNvPr id="20" name="Gruppo 19">
            <a:extLst>
              <a:ext uri="{FF2B5EF4-FFF2-40B4-BE49-F238E27FC236}">
                <a16:creationId xmlns:a16="http://schemas.microsoft.com/office/drawing/2014/main" id="{9782662A-15D7-41CB-ADE8-4BA4716C74A3}"/>
              </a:ext>
            </a:extLst>
          </p:cNvPr>
          <p:cNvGrpSpPr/>
          <p:nvPr/>
        </p:nvGrpSpPr>
        <p:grpSpPr>
          <a:xfrm rot="21268941">
            <a:off x="674243" y="2966435"/>
            <a:ext cx="5819457" cy="3308742"/>
            <a:chOff x="1106836" y="2289242"/>
            <a:chExt cx="6401403" cy="3639616"/>
          </a:xfrm>
        </p:grpSpPr>
        <p:grpSp>
          <p:nvGrpSpPr>
            <p:cNvPr id="14" name="Gruppo 13">
              <a:extLst>
                <a:ext uri="{FF2B5EF4-FFF2-40B4-BE49-F238E27FC236}">
                  <a16:creationId xmlns:a16="http://schemas.microsoft.com/office/drawing/2014/main" id="{27DD2FA8-D96A-46F6-92BC-6A405BEAA607}"/>
                </a:ext>
              </a:extLst>
            </p:cNvPr>
            <p:cNvGrpSpPr/>
            <p:nvPr/>
          </p:nvGrpSpPr>
          <p:grpSpPr>
            <a:xfrm rot="21177678">
              <a:off x="1106836" y="2289242"/>
              <a:ext cx="5298068" cy="3639616"/>
              <a:chOff x="2345965" y="1974770"/>
              <a:chExt cx="5298068" cy="3639616"/>
            </a:xfrm>
          </p:grpSpPr>
          <p:pic>
            <p:nvPicPr>
              <p:cNvPr id="13" name="Immagine 12">
                <a:extLst>
                  <a:ext uri="{FF2B5EF4-FFF2-40B4-BE49-F238E27FC236}">
                    <a16:creationId xmlns:a16="http://schemas.microsoft.com/office/drawing/2014/main" id="{5FE4133B-7C1D-4E7C-B805-BB937A5A7210}"/>
                  </a:ext>
                </a:extLst>
              </p:cNvPr>
              <p:cNvPicPr>
                <a:picLocks noChangeAspect="1"/>
              </p:cNvPicPr>
              <p:nvPr/>
            </p:nvPicPr>
            <p:blipFill rotWithShape="1">
              <a:blip r:embed="rId2">
                <a:extLst>
                  <a:ext uri="{28A0092B-C50C-407E-A947-70E740481C1C}">
                    <a14:useLocalDpi xmlns:a14="http://schemas.microsoft.com/office/drawing/2010/main" val="0"/>
                  </a:ext>
                </a:extLst>
              </a:blip>
              <a:srcRect l="2195"/>
              <a:stretch/>
            </p:blipFill>
            <p:spPr>
              <a:xfrm rot="19478895">
                <a:off x="2345965" y="2395723"/>
                <a:ext cx="2133450" cy="2908460"/>
              </a:xfrm>
              <a:prstGeom prst="rect">
                <a:avLst/>
              </a:prstGeom>
            </p:spPr>
          </p:pic>
          <p:pic>
            <p:nvPicPr>
              <p:cNvPr id="11" name="Immagine 10" descr="Immagine che contiene testo, ricevuta&#10;&#10;Descrizione generata automaticamente">
                <a:extLst>
                  <a:ext uri="{FF2B5EF4-FFF2-40B4-BE49-F238E27FC236}">
                    <a16:creationId xmlns:a16="http://schemas.microsoft.com/office/drawing/2014/main" id="{30B9C57E-F783-470C-9F92-5F01CFC300E0}"/>
                  </a:ext>
                </a:extLst>
              </p:cNvPr>
              <p:cNvPicPr>
                <a:picLocks noChangeAspect="1"/>
              </p:cNvPicPr>
              <p:nvPr/>
            </p:nvPicPr>
            <p:blipFill rotWithShape="1">
              <a:blip r:embed="rId3">
                <a:extLst>
                  <a:ext uri="{28A0092B-C50C-407E-A947-70E740481C1C}">
                    <a14:useLocalDpi xmlns:a14="http://schemas.microsoft.com/office/drawing/2010/main" val="0"/>
                  </a:ext>
                </a:extLst>
              </a:blip>
              <a:srcRect l="2463" t="1312" r="3787" b="-1"/>
              <a:stretch/>
            </p:blipFill>
            <p:spPr>
              <a:xfrm rot="20600834">
                <a:off x="3266534" y="2075471"/>
                <a:ext cx="2045005" cy="2870305"/>
              </a:xfrm>
              <a:prstGeom prst="rect">
                <a:avLst/>
              </a:prstGeom>
            </p:spPr>
          </p:pic>
          <p:pic>
            <p:nvPicPr>
              <p:cNvPr id="9" name="Immagine 8">
                <a:extLst>
                  <a:ext uri="{FF2B5EF4-FFF2-40B4-BE49-F238E27FC236}">
                    <a16:creationId xmlns:a16="http://schemas.microsoft.com/office/drawing/2014/main" id="{F83D4067-A336-4C76-81A9-A5E2E1EF27DA}"/>
                  </a:ext>
                </a:extLst>
              </p:cNvPr>
              <p:cNvPicPr>
                <a:picLocks noChangeAspect="1"/>
              </p:cNvPicPr>
              <p:nvPr/>
            </p:nvPicPr>
            <p:blipFill rotWithShape="1">
              <a:blip r:embed="rId4">
                <a:extLst>
                  <a:ext uri="{28A0092B-C50C-407E-A947-70E740481C1C}">
                    <a14:useLocalDpi xmlns:a14="http://schemas.microsoft.com/office/drawing/2010/main" val="0"/>
                  </a:ext>
                </a:extLst>
              </a:blip>
              <a:srcRect l="4068"/>
              <a:stretch/>
            </p:blipFill>
            <p:spPr>
              <a:xfrm>
                <a:off x="4153243" y="1974770"/>
                <a:ext cx="2092615" cy="2908460"/>
              </a:xfrm>
              <a:prstGeom prst="rect">
                <a:avLst/>
              </a:prstGeom>
            </p:spPr>
          </p:pic>
          <p:pic>
            <p:nvPicPr>
              <p:cNvPr id="5" name="Immagine 4">
                <a:extLst>
                  <a:ext uri="{FF2B5EF4-FFF2-40B4-BE49-F238E27FC236}">
                    <a16:creationId xmlns:a16="http://schemas.microsoft.com/office/drawing/2014/main" id="{095EEB92-8A7C-460E-84F6-FD418D673FE4}"/>
                  </a:ext>
                </a:extLst>
              </p:cNvPr>
              <p:cNvPicPr>
                <a:picLocks noChangeAspect="1"/>
              </p:cNvPicPr>
              <p:nvPr/>
            </p:nvPicPr>
            <p:blipFill rotWithShape="1">
              <a:blip r:embed="rId5">
                <a:extLst>
                  <a:ext uri="{28A0092B-C50C-407E-A947-70E740481C1C}">
                    <a14:useLocalDpi xmlns:a14="http://schemas.microsoft.com/office/drawing/2010/main" val="0"/>
                  </a:ext>
                </a:extLst>
              </a:blip>
              <a:srcRect l="1790" t="1513" r="1360"/>
              <a:stretch/>
            </p:blipFill>
            <p:spPr>
              <a:xfrm rot="1276743">
                <a:off x="4995292" y="2369781"/>
                <a:ext cx="2112635" cy="2864452"/>
              </a:xfrm>
              <a:prstGeom prst="rect">
                <a:avLst/>
              </a:prstGeom>
            </p:spPr>
          </p:pic>
          <p:pic>
            <p:nvPicPr>
              <p:cNvPr id="7" name="Immagine 6">
                <a:extLst>
                  <a:ext uri="{FF2B5EF4-FFF2-40B4-BE49-F238E27FC236}">
                    <a16:creationId xmlns:a16="http://schemas.microsoft.com/office/drawing/2014/main" id="{CD382EE5-AE31-4A16-9291-20CC87A739EA}"/>
                  </a:ext>
                </a:extLst>
              </p:cNvPr>
              <p:cNvPicPr>
                <a:picLocks noChangeAspect="1"/>
              </p:cNvPicPr>
              <p:nvPr/>
            </p:nvPicPr>
            <p:blipFill rotWithShape="1">
              <a:blip r:embed="rId6">
                <a:extLst>
                  <a:ext uri="{28A0092B-C50C-407E-A947-70E740481C1C}">
                    <a14:useLocalDpi xmlns:a14="http://schemas.microsoft.com/office/drawing/2010/main" val="0"/>
                  </a:ext>
                </a:extLst>
              </a:blip>
              <a:srcRect l="4188" t="-331" r="3770" b="2016"/>
              <a:stretch/>
            </p:blipFill>
            <p:spPr>
              <a:xfrm rot="2578769">
                <a:off x="5636268" y="2754925"/>
                <a:ext cx="2007765" cy="2859461"/>
              </a:xfrm>
              <a:prstGeom prst="rect">
                <a:avLst/>
              </a:prstGeom>
            </p:spPr>
          </p:pic>
        </p:grpSp>
        <p:pic>
          <p:nvPicPr>
            <p:cNvPr id="17" name="Immagine 16" descr="Immagine che contiene testo&#10;&#10;Descrizione generata automaticamente">
              <a:extLst>
                <a:ext uri="{FF2B5EF4-FFF2-40B4-BE49-F238E27FC236}">
                  <a16:creationId xmlns:a16="http://schemas.microsoft.com/office/drawing/2014/main" id="{B2F609D1-2831-4F18-89F1-3DAA4037D495}"/>
                </a:ext>
              </a:extLst>
            </p:cNvPr>
            <p:cNvPicPr>
              <a:picLocks noChangeAspect="1"/>
            </p:cNvPicPr>
            <p:nvPr/>
          </p:nvPicPr>
          <p:blipFill rotWithShape="1">
            <a:blip r:embed="rId7">
              <a:extLst>
                <a:ext uri="{28A0092B-C50C-407E-A947-70E740481C1C}">
                  <a14:useLocalDpi xmlns:a14="http://schemas.microsoft.com/office/drawing/2010/main" val="0"/>
                </a:ext>
              </a:extLst>
            </a:blip>
            <a:srcRect l="5710" t="-359" b="25227"/>
            <a:stretch/>
          </p:blipFill>
          <p:spPr>
            <a:xfrm rot="3225104">
              <a:off x="5027413" y="3433991"/>
              <a:ext cx="2053191" cy="2908460"/>
            </a:xfrm>
            <a:prstGeom prst="rect">
              <a:avLst/>
            </a:prstGeom>
          </p:spPr>
        </p:pic>
      </p:grpSp>
      <p:pic>
        <p:nvPicPr>
          <p:cNvPr id="19" name="Immagine 18">
            <a:extLst>
              <a:ext uri="{FF2B5EF4-FFF2-40B4-BE49-F238E27FC236}">
                <a16:creationId xmlns:a16="http://schemas.microsoft.com/office/drawing/2014/main" id="{C9D9E325-8C38-4CA0-A24C-5F0E33A41B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6366" y="595979"/>
            <a:ext cx="5676885" cy="4258277"/>
          </a:xfrm>
          <a:prstGeom prst="rect">
            <a:avLst/>
          </a:prstGeom>
        </p:spPr>
      </p:pic>
      <p:pic>
        <p:nvPicPr>
          <p:cNvPr id="1026" name="Picture 2" descr="AI Weirdness — Free snacks with purchase of new equipment: it's a...">
            <a:extLst>
              <a:ext uri="{FF2B5EF4-FFF2-40B4-BE49-F238E27FC236}">
                <a16:creationId xmlns:a16="http://schemas.microsoft.com/office/drawing/2014/main" id="{9841F67E-3DFF-4E29-8CAE-E88A9E19FE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83245" y="2337656"/>
            <a:ext cx="4258277" cy="4258277"/>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hape 92">
            <a:extLst>
              <a:ext uri="{FF2B5EF4-FFF2-40B4-BE49-F238E27FC236}">
                <a16:creationId xmlns:a16="http://schemas.microsoft.com/office/drawing/2014/main" id="{6F0DA0C4-5874-4E79-8335-3D455D283374}"/>
              </a:ext>
            </a:extLst>
          </p:cNvPr>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6" name="Shape 120">
            <a:extLst>
              <a:ext uri="{FF2B5EF4-FFF2-40B4-BE49-F238E27FC236}">
                <a16:creationId xmlns:a16="http://schemas.microsoft.com/office/drawing/2014/main" id="{BE06C782-8BF9-49BA-A313-FE3A9FD0A2E7}"/>
              </a:ext>
            </a:extLst>
          </p:cNvPr>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7" name="Shape 249">
            <a:extLst>
              <a:ext uri="{FF2B5EF4-FFF2-40B4-BE49-F238E27FC236}">
                <a16:creationId xmlns:a16="http://schemas.microsoft.com/office/drawing/2014/main" id="{9C1609D4-95CC-46EC-934D-E980BF418039}"/>
              </a:ext>
            </a:extLst>
          </p:cNvPr>
          <p:cNvSpPr txBox="1">
            <a:spLocks/>
          </p:cNvSpPr>
          <p:nvPr/>
        </p:nvSpPr>
        <p:spPr>
          <a:xfrm>
            <a:off x="1094217" y="308913"/>
            <a:ext cx="1660413"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Orders!</a:t>
            </a:r>
          </a:p>
        </p:txBody>
      </p:sp>
      <p:cxnSp>
        <p:nvCxnSpPr>
          <p:cNvPr id="28" name="Shape 92">
            <a:extLst>
              <a:ext uri="{FF2B5EF4-FFF2-40B4-BE49-F238E27FC236}">
                <a16:creationId xmlns:a16="http://schemas.microsoft.com/office/drawing/2014/main" id="{951EDEB7-68EC-4B39-B53C-E0A99A8967EC}"/>
              </a:ext>
            </a:extLst>
          </p:cNvPr>
          <p:cNvCxnSpPr>
            <a:cxnSpLocks/>
            <a:stCxn id="27" idx="3"/>
          </p:cNvCxnSpPr>
          <p:nvPr/>
        </p:nvCxnSpPr>
        <p:spPr>
          <a:xfrm>
            <a:off x="2754630" y="526713"/>
            <a:ext cx="9437370" cy="0"/>
          </a:xfrm>
          <a:prstGeom prst="straightConnector1">
            <a:avLst/>
          </a:prstGeom>
          <a:noFill/>
          <a:ln w="9525" cap="flat" cmpd="sng">
            <a:solidFill>
              <a:srgbClr val="CCCCCC"/>
            </a:solidFill>
            <a:prstDash val="solid"/>
            <a:round/>
            <a:headEnd type="none" w="med" len="med"/>
            <a:tailEnd type="none" w="med" len="med"/>
          </a:ln>
        </p:spPr>
      </p:cxnSp>
      <p:sp>
        <p:nvSpPr>
          <p:cNvPr id="29" name="Segnaposto numero diapositiva 1">
            <a:extLst>
              <a:ext uri="{FF2B5EF4-FFF2-40B4-BE49-F238E27FC236}">
                <a16:creationId xmlns:a16="http://schemas.microsoft.com/office/drawing/2014/main" id="{82602EA6-273F-4C3C-AFF8-586B83109F00}"/>
              </a:ext>
            </a:extLst>
          </p:cNvPr>
          <p:cNvSpPr>
            <a:spLocks noGrp="1"/>
          </p:cNvSpPr>
          <p:nvPr>
            <p:ph type="sldNum" sz="quarter" idx="12"/>
          </p:nvPr>
        </p:nvSpPr>
        <p:spPr>
          <a:xfrm>
            <a:off x="10776155" y="230854"/>
            <a:ext cx="754626" cy="365125"/>
          </a:xfrm>
        </p:spPr>
        <p:txBody>
          <a:bodyPr/>
          <a:lstStyle/>
          <a:p>
            <a:fld id="{EE011DD9-7140-4E43-B8DF-517520C6FEA9}" type="slidenum">
              <a:rPr lang="en-US" smtClean="0"/>
              <a:t>33</a:t>
            </a:fld>
            <a:endParaRPr lang="en-US"/>
          </a:p>
        </p:txBody>
      </p:sp>
      <p:pic>
        <p:nvPicPr>
          <p:cNvPr id="24" name="Immagine 23">
            <a:extLst>
              <a:ext uri="{FF2B5EF4-FFF2-40B4-BE49-F238E27FC236}">
                <a16:creationId xmlns:a16="http://schemas.microsoft.com/office/drawing/2014/main" id="{76E62525-44F7-47E7-99DF-817C7E368D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654" y="310711"/>
            <a:ext cx="409140" cy="409140"/>
          </a:xfrm>
          <a:prstGeom prst="rect">
            <a:avLst/>
          </a:prstGeom>
        </p:spPr>
      </p:pic>
    </p:spTree>
    <p:extLst>
      <p:ext uri="{BB962C8B-B14F-4D97-AF65-F5344CB8AC3E}">
        <p14:creationId xmlns:p14="http://schemas.microsoft.com/office/powerpoint/2010/main" val="44199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6" y="308913"/>
            <a:ext cx="2752419"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Gun simulation</a:t>
            </a:r>
          </a:p>
        </p:txBody>
      </p:sp>
      <p:cxnSp>
        <p:nvCxnSpPr>
          <p:cNvPr id="28" name="Shape 92"/>
          <p:cNvCxnSpPr>
            <a:cxnSpLocks/>
            <a:stCxn id="26" idx="3"/>
          </p:cNvCxnSpPr>
          <p:nvPr/>
        </p:nvCxnSpPr>
        <p:spPr>
          <a:xfrm>
            <a:off x="3846635" y="526713"/>
            <a:ext cx="8345365"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34</a:t>
            </a:fld>
            <a:endParaRPr lang="en-US"/>
          </a:p>
        </p:txBody>
      </p:sp>
      <p:grpSp>
        <p:nvGrpSpPr>
          <p:cNvPr id="21" name="Google Shape;612;p39"/>
          <p:cNvGrpSpPr/>
          <p:nvPr/>
        </p:nvGrpSpPr>
        <p:grpSpPr>
          <a:xfrm>
            <a:off x="553751" y="346147"/>
            <a:ext cx="343484" cy="350682"/>
            <a:chOff x="3951850" y="2985350"/>
            <a:chExt cx="407950" cy="416500"/>
          </a:xfrm>
        </p:grpSpPr>
        <p:sp>
          <p:nvSpPr>
            <p:cNvPr id="22"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pic>
        <p:nvPicPr>
          <p:cNvPr id="14" name="Immagine 13">
            <a:extLst>
              <a:ext uri="{FF2B5EF4-FFF2-40B4-BE49-F238E27FC236}">
                <a16:creationId xmlns:a16="http://schemas.microsoft.com/office/drawing/2014/main" id="{CC380C31-3477-40B4-9C3E-74999DC100C1}"/>
              </a:ext>
            </a:extLst>
          </p:cNvPr>
          <p:cNvPicPr>
            <a:picLocks noChangeAspect="1"/>
          </p:cNvPicPr>
          <p:nvPr/>
        </p:nvPicPr>
        <p:blipFill>
          <a:blip r:embed="rId3"/>
          <a:stretch>
            <a:fillRect/>
          </a:stretch>
        </p:blipFill>
        <p:spPr>
          <a:xfrm>
            <a:off x="408404" y="986412"/>
            <a:ext cx="6425054" cy="3285112"/>
          </a:xfrm>
          <a:prstGeom prst="rect">
            <a:avLst/>
          </a:prstGeom>
        </p:spPr>
      </p:pic>
      <p:grpSp>
        <p:nvGrpSpPr>
          <p:cNvPr id="15" name="Gruppo 14">
            <a:extLst>
              <a:ext uri="{FF2B5EF4-FFF2-40B4-BE49-F238E27FC236}">
                <a16:creationId xmlns:a16="http://schemas.microsoft.com/office/drawing/2014/main" id="{2E936778-B620-46E6-B0B0-8426BE743670}"/>
              </a:ext>
            </a:extLst>
          </p:cNvPr>
          <p:cNvGrpSpPr/>
          <p:nvPr/>
        </p:nvGrpSpPr>
        <p:grpSpPr>
          <a:xfrm>
            <a:off x="6373863" y="1055469"/>
            <a:ext cx="4975156" cy="3290525"/>
            <a:chOff x="4765776" y="1687462"/>
            <a:chExt cx="4111699" cy="2719442"/>
          </a:xfrm>
        </p:grpSpPr>
        <p:pic>
          <p:nvPicPr>
            <p:cNvPr id="16" name="Immagine 15">
              <a:extLst>
                <a:ext uri="{FF2B5EF4-FFF2-40B4-BE49-F238E27FC236}">
                  <a16:creationId xmlns:a16="http://schemas.microsoft.com/office/drawing/2014/main" id="{889B890E-368A-4DBE-BB8B-E5F582E66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4462" y="1687462"/>
              <a:ext cx="3893013" cy="2411665"/>
            </a:xfrm>
            <a:prstGeom prst="rect">
              <a:avLst/>
            </a:prstGeom>
          </p:spPr>
        </p:pic>
        <p:sp>
          <p:nvSpPr>
            <p:cNvPr id="17" name="CasellaDiTesto 16">
              <a:extLst>
                <a:ext uri="{FF2B5EF4-FFF2-40B4-BE49-F238E27FC236}">
                  <a16:creationId xmlns:a16="http://schemas.microsoft.com/office/drawing/2014/main" id="{2849ABFA-0B80-4C90-AF06-3D150274B7D0}"/>
                </a:ext>
              </a:extLst>
            </p:cNvPr>
            <p:cNvSpPr txBox="1"/>
            <p:nvPr/>
          </p:nvSpPr>
          <p:spPr>
            <a:xfrm>
              <a:off x="6984000" y="4099127"/>
              <a:ext cx="626400" cy="307777"/>
            </a:xfrm>
            <a:prstGeom prst="rect">
              <a:avLst/>
            </a:prstGeom>
            <a:noFill/>
          </p:spPr>
          <p:txBody>
            <a:bodyPr wrap="square" rtlCol="0">
              <a:spAutoFit/>
            </a:bodyPr>
            <a:lstStyle/>
            <a:p>
              <a:r>
                <a:rPr lang="en-US" dirty="0"/>
                <a:t>Z [m]</a:t>
              </a:r>
            </a:p>
          </p:txBody>
        </p:sp>
        <p:sp>
          <p:nvSpPr>
            <p:cNvPr id="18" name="CasellaDiTesto 17">
              <a:extLst>
                <a:ext uri="{FF2B5EF4-FFF2-40B4-BE49-F238E27FC236}">
                  <a16:creationId xmlns:a16="http://schemas.microsoft.com/office/drawing/2014/main" id="{68A41967-0B39-46F2-8B33-26984C23B227}"/>
                </a:ext>
              </a:extLst>
            </p:cNvPr>
            <p:cNvSpPr txBox="1"/>
            <p:nvPr/>
          </p:nvSpPr>
          <p:spPr>
            <a:xfrm rot="16200000">
              <a:off x="4774990" y="2594730"/>
              <a:ext cx="289350" cy="307777"/>
            </a:xfrm>
            <a:prstGeom prst="rect">
              <a:avLst/>
            </a:prstGeom>
            <a:noFill/>
          </p:spPr>
          <p:txBody>
            <a:bodyPr wrap="square" rtlCol="0">
              <a:spAutoFit/>
            </a:bodyPr>
            <a:lstStyle/>
            <a:p>
              <a:r>
                <a:rPr lang="en-US" dirty="0"/>
                <a:t>E</a:t>
              </a:r>
            </a:p>
          </p:txBody>
        </p:sp>
      </p:grpSp>
      <p:grpSp>
        <p:nvGrpSpPr>
          <p:cNvPr id="19" name="Gruppo 18">
            <a:extLst>
              <a:ext uri="{FF2B5EF4-FFF2-40B4-BE49-F238E27FC236}">
                <a16:creationId xmlns:a16="http://schemas.microsoft.com/office/drawing/2014/main" id="{45BED97E-298A-4741-8C14-87E5F35DAE90}"/>
              </a:ext>
            </a:extLst>
          </p:cNvPr>
          <p:cNvGrpSpPr/>
          <p:nvPr/>
        </p:nvGrpSpPr>
        <p:grpSpPr>
          <a:xfrm>
            <a:off x="4413499" y="4402040"/>
            <a:ext cx="2928879" cy="2189246"/>
            <a:chOff x="465181" y="2300080"/>
            <a:chExt cx="1818604" cy="1467900"/>
          </a:xfrm>
        </p:grpSpPr>
        <p:sp>
          <p:nvSpPr>
            <p:cNvPr id="20" name="Google Shape;1023;p23">
              <a:extLst>
                <a:ext uri="{FF2B5EF4-FFF2-40B4-BE49-F238E27FC236}">
                  <a16:creationId xmlns:a16="http://schemas.microsoft.com/office/drawing/2014/main" id="{FDD29E50-137C-4480-A6C5-538EBADEA885}"/>
                </a:ext>
              </a:extLst>
            </p:cNvPr>
            <p:cNvSpPr/>
            <p:nvPr/>
          </p:nvSpPr>
          <p:spPr>
            <a:xfrm rot="10800000" flipH="1">
              <a:off x="465182" y="2300080"/>
              <a:ext cx="1818603" cy="1467900"/>
            </a:xfrm>
            <a:prstGeom prst="round2DiagRect">
              <a:avLst>
                <a:gd name="adj1" fmla="val 0"/>
                <a:gd name="adj2" fmla="val 1776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24;p23">
              <a:extLst>
                <a:ext uri="{FF2B5EF4-FFF2-40B4-BE49-F238E27FC236}">
                  <a16:creationId xmlns:a16="http://schemas.microsoft.com/office/drawing/2014/main" id="{0CB33EAF-4ED4-4F92-9FE9-B187B7EF2BAE}"/>
                </a:ext>
              </a:extLst>
            </p:cNvPr>
            <p:cNvSpPr txBox="1"/>
            <p:nvPr/>
          </p:nvSpPr>
          <p:spPr>
            <a:xfrm>
              <a:off x="555905" y="2333989"/>
              <a:ext cx="1724501" cy="4301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dirty="0">
                  <a:solidFill>
                    <a:srgbClr val="FFFFFF"/>
                  </a:solidFill>
                  <a:latin typeface="Barlow" panose="00000500000000000000" pitchFamily="50" charset="0"/>
                  <a:ea typeface="Barlow"/>
                  <a:cs typeface="Barlow"/>
                  <a:sym typeface="Barlow"/>
                </a:rPr>
                <a:t>@ the cathode</a:t>
              </a:r>
              <a:endParaRPr sz="2800" dirty="0">
                <a:solidFill>
                  <a:srgbClr val="FFFFFF"/>
                </a:solidFill>
                <a:latin typeface="Barlow" panose="00000500000000000000" pitchFamily="50" charset="0"/>
                <a:ea typeface="Barlow"/>
                <a:cs typeface="Barlow"/>
                <a:sym typeface="Barlow"/>
              </a:endParaRPr>
            </a:p>
          </p:txBody>
        </p:sp>
        <p:sp>
          <p:nvSpPr>
            <p:cNvPr id="27" name="CasellaDiTesto 26">
              <a:extLst>
                <a:ext uri="{FF2B5EF4-FFF2-40B4-BE49-F238E27FC236}">
                  <a16:creationId xmlns:a16="http://schemas.microsoft.com/office/drawing/2014/main" id="{8B7576DA-8BF5-4C1F-BAA4-B0D14773339E}"/>
                </a:ext>
              </a:extLst>
            </p:cNvPr>
            <p:cNvSpPr txBox="1"/>
            <p:nvPr/>
          </p:nvSpPr>
          <p:spPr>
            <a:xfrm>
              <a:off x="465181" y="2710148"/>
              <a:ext cx="1815225" cy="1032172"/>
            </a:xfrm>
            <a:prstGeom prst="rect">
              <a:avLst/>
            </a:prstGeom>
            <a:noFill/>
          </p:spPr>
          <p:txBody>
            <a:bodyPr wrap="square" rtlCol="0">
              <a:spAutoFit/>
            </a:bodyPr>
            <a:lstStyle/>
            <a:p>
              <a:r>
                <a:rPr lang="en-US" b="1" dirty="0">
                  <a:solidFill>
                    <a:srgbClr val="FFFFFF"/>
                  </a:solidFill>
                  <a:latin typeface="Barlow" panose="00000500000000000000" pitchFamily="50" charset="0"/>
                  <a:ea typeface="Barlow"/>
                  <a:cs typeface="Barlow"/>
                </a:rPr>
                <a:t>Laser</a:t>
              </a:r>
              <a:r>
                <a:rPr lang="en-US" dirty="0">
                  <a:solidFill>
                    <a:srgbClr val="FFFFFF"/>
                  </a:solidFill>
                  <a:latin typeface="Barlow" panose="00000500000000000000" pitchFamily="50" charset="0"/>
                  <a:ea typeface="Barlow"/>
                  <a:cs typeface="Barlow"/>
                </a:rPr>
                <a:t>: Flat Top</a:t>
              </a:r>
            </a:p>
            <a:p>
              <a:r>
                <a:rPr lang="en-US" b="1" dirty="0">
                  <a:solidFill>
                    <a:srgbClr val="FFFFFF"/>
                  </a:solidFill>
                  <a:latin typeface="Barlow" panose="00000500000000000000" pitchFamily="50" charset="0"/>
                  <a:ea typeface="Barlow"/>
                  <a:cs typeface="Barlow"/>
                </a:rPr>
                <a:t>Q</a:t>
              </a:r>
              <a:r>
                <a:rPr lang="en-US" dirty="0">
                  <a:solidFill>
                    <a:srgbClr val="FFFFFF"/>
                  </a:solidFill>
                  <a:latin typeface="Barlow" panose="00000500000000000000" pitchFamily="50" charset="0"/>
                  <a:ea typeface="Barlow"/>
                  <a:cs typeface="Barlow"/>
                </a:rPr>
                <a:t> = 1.5 </a:t>
              </a:r>
              <a:r>
                <a:rPr lang="en-US" dirty="0" err="1">
                  <a:solidFill>
                    <a:srgbClr val="FFFFFF"/>
                  </a:solidFill>
                  <a:latin typeface="Barlow" panose="00000500000000000000" pitchFamily="50" charset="0"/>
                  <a:ea typeface="Barlow"/>
                  <a:cs typeface="Barlow"/>
                </a:rPr>
                <a:t>nC</a:t>
              </a:r>
              <a:r>
                <a:rPr lang="en-US" dirty="0">
                  <a:solidFill>
                    <a:srgbClr val="FFFFFF"/>
                  </a:solidFill>
                  <a:latin typeface="Barlow" panose="00000500000000000000" pitchFamily="50" charset="0"/>
                  <a:ea typeface="Barlow"/>
                  <a:cs typeface="Barlow"/>
                </a:rPr>
                <a:t> / </a:t>
              </a:r>
              <a:r>
                <a:rPr lang="en-US" u="sng" dirty="0">
                  <a:solidFill>
                    <a:srgbClr val="FFFFFF"/>
                  </a:solidFill>
                  <a:latin typeface="Barlow" panose="00000500000000000000" pitchFamily="50" charset="0"/>
                  <a:ea typeface="Barlow"/>
                  <a:cs typeface="Barlow"/>
                </a:rPr>
                <a:t>10</a:t>
              </a:r>
              <a:r>
                <a:rPr lang="en-US" u="sng" baseline="30000" dirty="0">
                  <a:solidFill>
                    <a:srgbClr val="FFFFFF"/>
                  </a:solidFill>
                  <a:latin typeface="Barlow" panose="00000500000000000000" pitchFamily="50" charset="0"/>
                  <a:ea typeface="Barlow"/>
                  <a:cs typeface="Barlow"/>
                </a:rPr>
                <a:t>5</a:t>
              </a:r>
              <a:r>
                <a:rPr lang="en-US" dirty="0">
                  <a:solidFill>
                    <a:srgbClr val="FFFFFF"/>
                  </a:solidFill>
                  <a:latin typeface="Barlow" panose="00000500000000000000" pitchFamily="50" charset="0"/>
                  <a:ea typeface="Barlow"/>
                  <a:cs typeface="Barlow"/>
                </a:rPr>
                <a:t> </a:t>
              </a:r>
              <a:r>
                <a:rPr lang="en-US" dirty="0" err="1">
                  <a:solidFill>
                    <a:srgbClr val="FFFFFF"/>
                  </a:solidFill>
                  <a:latin typeface="Barlow" panose="00000500000000000000" pitchFamily="50" charset="0"/>
                  <a:ea typeface="Barlow"/>
                  <a:cs typeface="Barlow"/>
                </a:rPr>
                <a:t>MacroP</a:t>
              </a:r>
              <a:endParaRPr lang="en-US" dirty="0">
                <a:solidFill>
                  <a:srgbClr val="FFFFFF"/>
                </a:solidFill>
                <a:latin typeface="Barlow" panose="00000500000000000000" pitchFamily="50" charset="0"/>
                <a:ea typeface="Barlow"/>
                <a:cs typeface="Barlow"/>
              </a:endParaRPr>
            </a:p>
            <a:p>
              <a:r>
                <a:rPr lang="en-US" dirty="0">
                  <a:solidFill>
                    <a:srgbClr val="FFFFFF"/>
                  </a:solidFill>
                  <a:latin typeface="Barlow" panose="00000500000000000000" pitchFamily="50" charset="0"/>
                  <a:ea typeface="Barlow"/>
                  <a:cs typeface="Barlow"/>
                </a:rPr>
                <a:t>1000 K / 0.1 eV Therm. emit  </a:t>
              </a:r>
            </a:p>
            <a:p>
              <a:r>
                <a:rPr lang="el-GR" b="1" dirty="0">
                  <a:solidFill>
                    <a:srgbClr val="FFFFFF"/>
                  </a:solidFill>
                  <a:latin typeface="Barlow" panose="00000500000000000000" pitchFamily="50" charset="0"/>
                  <a:ea typeface="Barlow"/>
                  <a:cs typeface="Barlow"/>
                </a:rPr>
                <a:t>σ</a:t>
              </a:r>
              <a:r>
                <a:rPr lang="en-US" b="1" baseline="-25000" dirty="0">
                  <a:solidFill>
                    <a:srgbClr val="FFFFFF"/>
                  </a:solidFill>
                  <a:latin typeface="Barlow" panose="00000500000000000000" pitchFamily="50" charset="0"/>
                  <a:ea typeface="Barlow"/>
                  <a:cs typeface="Barlow"/>
                </a:rPr>
                <a:t>r</a:t>
              </a:r>
              <a:r>
                <a:rPr lang="en-US" b="1" dirty="0">
                  <a:solidFill>
                    <a:srgbClr val="FFFFFF"/>
                  </a:solidFill>
                  <a:latin typeface="Barlow" panose="00000500000000000000" pitchFamily="50" charset="0"/>
                  <a:ea typeface="Barlow"/>
                  <a:cs typeface="Barlow"/>
                </a:rPr>
                <a:t> </a:t>
              </a:r>
              <a:r>
                <a:rPr lang="en-US" dirty="0">
                  <a:solidFill>
                    <a:srgbClr val="FFFFFF"/>
                  </a:solidFill>
                  <a:latin typeface="Barlow" panose="00000500000000000000" pitchFamily="50" charset="0"/>
                  <a:ea typeface="Barlow"/>
                  <a:cs typeface="Barlow"/>
                </a:rPr>
                <a:t>= 0.75 mm</a:t>
              </a:r>
            </a:p>
            <a:p>
              <a:endParaRPr lang="en-US" dirty="0">
                <a:solidFill>
                  <a:srgbClr val="FFFFFF"/>
                </a:solidFill>
                <a:latin typeface="Barlow" panose="00000500000000000000" pitchFamily="50" charset="0"/>
                <a:ea typeface="Barlow"/>
                <a:cs typeface="Times New Roman" panose="02020603050405020304" pitchFamily="18" charset="0"/>
              </a:endParaRPr>
            </a:p>
            <a:p>
              <a:pPr lvl="0">
                <a:lnSpc>
                  <a:spcPct val="0"/>
                </a:lnSpc>
                <a:spcAft>
                  <a:spcPts val="1600"/>
                </a:spcAft>
              </a:pPr>
              <a:r>
                <a:rPr lang="it-IT" dirty="0">
                  <a:solidFill>
                    <a:srgbClr val="FFFFFF"/>
                  </a:solidFill>
                  <a:latin typeface="Barlow" panose="00000500000000000000" pitchFamily="50" charset="0"/>
                  <a:ea typeface="Barlow"/>
                  <a:cs typeface="Times New Roman" panose="02020603050405020304" pitchFamily="18" charset="0"/>
                  <a:sym typeface="Barlow"/>
                </a:rPr>
                <a:t> </a:t>
              </a:r>
              <a:endParaRPr lang="en" dirty="0">
                <a:solidFill>
                  <a:srgbClr val="FFFFFF"/>
                </a:solidFill>
                <a:latin typeface="Barlow" panose="00000500000000000000" pitchFamily="50" charset="0"/>
                <a:ea typeface="Barlow"/>
                <a:cs typeface="Times New Roman" panose="02020603050405020304" pitchFamily="18" charset="0"/>
                <a:sym typeface="Barlow"/>
              </a:endParaRPr>
            </a:p>
          </p:txBody>
        </p:sp>
      </p:grpSp>
    </p:spTree>
    <p:extLst>
      <p:ext uri="{BB962C8B-B14F-4D97-AF65-F5344CB8AC3E}">
        <p14:creationId xmlns:p14="http://schemas.microsoft.com/office/powerpoint/2010/main" val="144643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2575648"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Chopper effect</a:t>
            </a:r>
          </a:p>
        </p:txBody>
      </p:sp>
      <p:cxnSp>
        <p:nvCxnSpPr>
          <p:cNvPr id="28" name="Shape 92"/>
          <p:cNvCxnSpPr>
            <a:cxnSpLocks/>
            <a:stCxn id="26" idx="3"/>
          </p:cNvCxnSpPr>
          <p:nvPr/>
        </p:nvCxnSpPr>
        <p:spPr>
          <a:xfrm>
            <a:off x="3669865" y="526713"/>
            <a:ext cx="8522135"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35</a:t>
            </a:fld>
            <a:endParaRPr lang="en-US"/>
          </a:p>
        </p:txBody>
      </p:sp>
      <p:grpSp>
        <p:nvGrpSpPr>
          <p:cNvPr id="21" name="Google Shape;612;p39"/>
          <p:cNvGrpSpPr/>
          <p:nvPr/>
        </p:nvGrpSpPr>
        <p:grpSpPr>
          <a:xfrm>
            <a:off x="553751" y="346147"/>
            <a:ext cx="343484" cy="350682"/>
            <a:chOff x="3951850" y="2985350"/>
            <a:chExt cx="407950" cy="416500"/>
          </a:xfrm>
        </p:grpSpPr>
        <p:sp>
          <p:nvSpPr>
            <p:cNvPr id="22"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2" name="Ovale 1">
            <a:extLst>
              <a:ext uri="{FF2B5EF4-FFF2-40B4-BE49-F238E27FC236}">
                <a16:creationId xmlns:a16="http://schemas.microsoft.com/office/drawing/2014/main" id="{3D51D646-0391-4981-93E0-24FE70CF93FF}"/>
              </a:ext>
            </a:extLst>
          </p:cNvPr>
          <p:cNvSpPr/>
          <p:nvPr/>
        </p:nvSpPr>
        <p:spPr>
          <a:xfrm>
            <a:off x="436479"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6024E805-2C3A-43AA-A1FF-7F0E0282D299}"/>
              </a:ext>
            </a:extLst>
          </p:cNvPr>
          <p:cNvSpPr/>
          <p:nvPr/>
        </p:nvSpPr>
        <p:spPr>
          <a:xfrm>
            <a:off x="670780"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E6FF02C5-AE06-4FF9-A726-A1954A1F1BE8}"/>
              </a:ext>
            </a:extLst>
          </p:cNvPr>
          <p:cNvSpPr/>
          <p:nvPr/>
        </p:nvSpPr>
        <p:spPr>
          <a:xfrm>
            <a:off x="894897"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C36566F8-94DB-4FF9-8522-C4D6AA945BBD}"/>
              </a:ext>
            </a:extLst>
          </p:cNvPr>
          <p:cNvSpPr/>
          <p:nvPr/>
        </p:nvSpPr>
        <p:spPr>
          <a:xfrm>
            <a:off x="1119014"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Ovale 19">
            <a:extLst>
              <a:ext uri="{FF2B5EF4-FFF2-40B4-BE49-F238E27FC236}">
                <a16:creationId xmlns:a16="http://schemas.microsoft.com/office/drawing/2014/main" id="{36ED7D00-8C58-4898-8855-077B4E298418}"/>
              </a:ext>
            </a:extLst>
          </p:cNvPr>
          <p:cNvSpPr/>
          <p:nvPr/>
        </p:nvSpPr>
        <p:spPr>
          <a:xfrm>
            <a:off x="1353315"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e 31">
            <a:extLst>
              <a:ext uri="{FF2B5EF4-FFF2-40B4-BE49-F238E27FC236}">
                <a16:creationId xmlns:a16="http://schemas.microsoft.com/office/drawing/2014/main" id="{80AB8D44-85E8-4D78-B526-8A42145D699A}"/>
              </a:ext>
            </a:extLst>
          </p:cNvPr>
          <p:cNvSpPr/>
          <p:nvPr/>
        </p:nvSpPr>
        <p:spPr>
          <a:xfrm>
            <a:off x="1577432"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diritto 10">
            <a:extLst>
              <a:ext uri="{FF2B5EF4-FFF2-40B4-BE49-F238E27FC236}">
                <a16:creationId xmlns:a16="http://schemas.microsoft.com/office/drawing/2014/main" id="{EB8BEF5A-F6D3-4E1C-A2B5-7C8238E1F978}"/>
              </a:ext>
            </a:extLst>
          </p:cNvPr>
          <p:cNvCxnSpPr>
            <a:cxnSpLocks/>
          </p:cNvCxnSpPr>
          <p:nvPr/>
        </p:nvCxnSpPr>
        <p:spPr>
          <a:xfrm>
            <a:off x="395047" y="2708101"/>
            <a:ext cx="637868"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DEC2C3C8-9AD3-40DF-9147-778CCEAFAF13}"/>
              </a:ext>
            </a:extLst>
          </p:cNvPr>
          <p:cNvSpPr txBox="1"/>
          <p:nvPr/>
        </p:nvSpPr>
        <p:spPr>
          <a:xfrm>
            <a:off x="434869" y="2395974"/>
            <a:ext cx="574243" cy="369332"/>
          </a:xfrm>
          <a:prstGeom prst="rect">
            <a:avLst/>
          </a:prstGeom>
          <a:noFill/>
        </p:spPr>
        <p:txBody>
          <a:bodyPr wrap="square" rtlCol="0">
            <a:spAutoFit/>
          </a:bodyPr>
          <a:lstStyle/>
          <a:p>
            <a:r>
              <a:rPr lang="it-IT" dirty="0"/>
              <a:t>1 ns</a:t>
            </a:r>
          </a:p>
        </p:txBody>
      </p:sp>
      <p:sp>
        <p:nvSpPr>
          <p:cNvPr id="49" name="Ovale 48">
            <a:extLst>
              <a:ext uri="{FF2B5EF4-FFF2-40B4-BE49-F238E27FC236}">
                <a16:creationId xmlns:a16="http://schemas.microsoft.com/office/drawing/2014/main" id="{72136BBC-549B-417F-85EF-6C9EB5588982}"/>
              </a:ext>
            </a:extLst>
          </p:cNvPr>
          <p:cNvSpPr/>
          <p:nvPr/>
        </p:nvSpPr>
        <p:spPr>
          <a:xfrm>
            <a:off x="1823963"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Ovale 49">
            <a:extLst>
              <a:ext uri="{FF2B5EF4-FFF2-40B4-BE49-F238E27FC236}">
                <a16:creationId xmlns:a16="http://schemas.microsoft.com/office/drawing/2014/main" id="{ED986682-D283-4E70-A86B-FF4D23D6F828}"/>
              </a:ext>
            </a:extLst>
          </p:cNvPr>
          <p:cNvSpPr/>
          <p:nvPr/>
        </p:nvSpPr>
        <p:spPr>
          <a:xfrm>
            <a:off x="2058264"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Ovale 50">
            <a:extLst>
              <a:ext uri="{FF2B5EF4-FFF2-40B4-BE49-F238E27FC236}">
                <a16:creationId xmlns:a16="http://schemas.microsoft.com/office/drawing/2014/main" id="{284862B9-E0CB-4DBA-98F7-9BC578ED8B59}"/>
              </a:ext>
            </a:extLst>
          </p:cNvPr>
          <p:cNvSpPr/>
          <p:nvPr/>
        </p:nvSpPr>
        <p:spPr>
          <a:xfrm>
            <a:off x="2282381"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Ovale 51">
            <a:extLst>
              <a:ext uri="{FF2B5EF4-FFF2-40B4-BE49-F238E27FC236}">
                <a16:creationId xmlns:a16="http://schemas.microsoft.com/office/drawing/2014/main" id="{2040B65C-E819-47D9-AECD-518F3673294F}"/>
              </a:ext>
            </a:extLst>
          </p:cNvPr>
          <p:cNvSpPr/>
          <p:nvPr/>
        </p:nvSpPr>
        <p:spPr>
          <a:xfrm>
            <a:off x="2506498"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8CC4289E-F084-4B57-BDFC-598E6BC1ED2B}"/>
              </a:ext>
            </a:extLst>
          </p:cNvPr>
          <p:cNvSpPr/>
          <p:nvPr/>
        </p:nvSpPr>
        <p:spPr>
          <a:xfrm>
            <a:off x="2740799"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CAE5EF77-1E45-4C4B-B3B6-A796545938FD}"/>
              </a:ext>
            </a:extLst>
          </p:cNvPr>
          <p:cNvSpPr/>
          <p:nvPr/>
        </p:nvSpPr>
        <p:spPr>
          <a:xfrm>
            <a:off x="2964916"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9" name="Connettore diritto 58">
            <a:extLst>
              <a:ext uri="{FF2B5EF4-FFF2-40B4-BE49-F238E27FC236}">
                <a16:creationId xmlns:a16="http://schemas.microsoft.com/office/drawing/2014/main" id="{739052B9-179D-4873-B14D-04BFF950AA61}"/>
              </a:ext>
            </a:extLst>
          </p:cNvPr>
          <p:cNvCxnSpPr/>
          <p:nvPr/>
        </p:nvCxnSpPr>
        <p:spPr>
          <a:xfrm>
            <a:off x="1782531" y="2708101"/>
            <a:ext cx="637868" cy="0"/>
          </a:xfrm>
          <a:prstGeom prst="line">
            <a:avLst/>
          </a:prstGeom>
        </p:spPr>
        <p:style>
          <a:lnRef idx="2">
            <a:schemeClr val="accent1"/>
          </a:lnRef>
          <a:fillRef idx="0">
            <a:schemeClr val="accent1"/>
          </a:fillRef>
          <a:effectRef idx="1">
            <a:schemeClr val="accent1"/>
          </a:effectRef>
          <a:fontRef idx="minor">
            <a:schemeClr val="tx1"/>
          </a:fontRef>
        </p:style>
      </p:cxnSp>
      <p:sp>
        <p:nvSpPr>
          <p:cNvPr id="60" name="CasellaDiTesto 59">
            <a:extLst>
              <a:ext uri="{FF2B5EF4-FFF2-40B4-BE49-F238E27FC236}">
                <a16:creationId xmlns:a16="http://schemas.microsoft.com/office/drawing/2014/main" id="{1C5568D5-544C-4145-B116-E312B1D778D6}"/>
              </a:ext>
            </a:extLst>
          </p:cNvPr>
          <p:cNvSpPr txBox="1"/>
          <p:nvPr/>
        </p:nvSpPr>
        <p:spPr>
          <a:xfrm>
            <a:off x="1822353" y="2395974"/>
            <a:ext cx="574243" cy="369332"/>
          </a:xfrm>
          <a:prstGeom prst="rect">
            <a:avLst/>
          </a:prstGeom>
          <a:noFill/>
        </p:spPr>
        <p:txBody>
          <a:bodyPr wrap="square" rtlCol="0">
            <a:spAutoFit/>
          </a:bodyPr>
          <a:lstStyle/>
          <a:p>
            <a:r>
              <a:rPr lang="it-IT" dirty="0"/>
              <a:t>1 ns</a:t>
            </a:r>
          </a:p>
        </p:txBody>
      </p:sp>
      <p:sp>
        <p:nvSpPr>
          <p:cNvPr id="62" name="Ovale 61">
            <a:extLst>
              <a:ext uri="{FF2B5EF4-FFF2-40B4-BE49-F238E27FC236}">
                <a16:creationId xmlns:a16="http://schemas.microsoft.com/office/drawing/2014/main" id="{35D95098-94CA-4234-AEA5-63E3F1559F66}"/>
              </a:ext>
            </a:extLst>
          </p:cNvPr>
          <p:cNvSpPr/>
          <p:nvPr/>
        </p:nvSpPr>
        <p:spPr>
          <a:xfrm>
            <a:off x="3211447"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Ovale 62">
            <a:extLst>
              <a:ext uri="{FF2B5EF4-FFF2-40B4-BE49-F238E27FC236}">
                <a16:creationId xmlns:a16="http://schemas.microsoft.com/office/drawing/2014/main" id="{47E5D8C5-54DE-4614-889A-42A7A31224DF}"/>
              </a:ext>
            </a:extLst>
          </p:cNvPr>
          <p:cNvSpPr/>
          <p:nvPr/>
        </p:nvSpPr>
        <p:spPr>
          <a:xfrm>
            <a:off x="3445748"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Ovale 63">
            <a:extLst>
              <a:ext uri="{FF2B5EF4-FFF2-40B4-BE49-F238E27FC236}">
                <a16:creationId xmlns:a16="http://schemas.microsoft.com/office/drawing/2014/main" id="{005FD27D-EEE7-414E-9BE8-9F6AA2D3130C}"/>
              </a:ext>
            </a:extLst>
          </p:cNvPr>
          <p:cNvSpPr/>
          <p:nvPr/>
        </p:nvSpPr>
        <p:spPr>
          <a:xfrm>
            <a:off x="3669865"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Ovale 64">
            <a:extLst>
              <a:ext uri="{FF2B5EF4-FFF2-40B4-BE49-F238E27FC236}">
                <a16:creationId xmlns:a16="http://schemas.microsoft.com/office/drawing/2014/main" id="{11D4112A-A7A7-400E-B96C-6C20F609EAC6}"/>
              </a:ext>
            </a:extLst>
          </p:cNvPr>
          <p:cNvSpPr/>
          <p:nvPr/>
        </p:nvSpPr>
        <p:spPr>
          <a:xfrm>
            <a:off x="3893982"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Ovale 65">
            <a:extLst>
              <a:ext uri="{FF2B5EF4-FFF2-40B4-BE49-F238E27FC236}">
                <a16:creationId xmlns:a16="http://schemas.microsoft.com/office/drawing/2014/main" id="{55906684-F121-4263-98BC-032235FCE6C9}"/>
              </a:ext>
            </a:extLst>
          </p:cNvPr>
          <p:cNvSpPr/>
          <p:nvPr/>
        </p:nvSpPr>
        <p:spPr>
          <a:xfrm>
            <a:off x="4128283"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Ovale 66">
            <a:extLst>
              <a:ext uri="{FF2B5EF4-FFF2-40B4-BE49-F238E27FC236}">
                <a16:creationId xmlns:a16="http://schemas.microsoft.com/office/drawing/2014/main" id="{561FFB4E-6FB0-447D-9A94-B0A0800F9FAD}"/>
              </a:ext>
            </a:extLst>
          </p:cNvPr>
          <p:cNvSpPr/>
          <p:nvPr/>
        </p:nvSpPr>
        <p:spPr>
          <a:xfrm>
            <a:off x="4352400"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2" name="Connettore diritto 71">
            <a:extLst>
              <a:ext uri="{FF2B5EF4-FFF2-40B4-BE49-F238E27FC236}">
                <a16:creationId xmlns:a16="http://schemas.microsoft.com/office/drawing/2014/main" id="{B9040273-1FC4-46DA-901D-B1DAF97E38E1}"/>
              </a:ext>
            </a:extLst>
          </p:cNvPr>
          <p:cNvCxnSpPr/>
          <p:nvPr/>
        </p:nvCxnSpPr>
        <p:spPr>
          <a:xfrm>
            <a:off x="3170015" y="2708101"/>
            <a:ext cx="637868" cy="0"/>
          </a:xfrm>
          <a:prstGeom prst="line">
            <a:avLst/>
          </a:prstGeom>
        </p:spPr>
        <p:style>
          <a:lnRef idx="2">
            <a:schemeClr val="accent1"/>
          </a:lnRef>
          <a:fillRef idx="0">
            <a:schemeClr val="accent1"/>
          </a:fillRef>
          <a:effectRef idx="1">
            <a:schemeClr val="accent1"/>
          </a:effectRef>
          <a:fontRef idx="minor">
            <a:schemeClr val="tx1"/>
          </a:fontRef>
        </p:style>
      </p:cxnSp>
      <p:sp>
        <p:nvSpPr>
          <p:cNvPr id="73" name="CasellaDiTesto 72">
            <a:extLst>
              <a:ext uri="{FF2B5EF4-FFF2-40B4-BE49-F238E27FC236}">
                <a16:creationId xmlns:a16="http://schemas.microsoft.com/office/drawing/2014/main" id="{5359DB56-5BE6-4339-89C6-F4090E232FEB}"/>
              </a:ext>
            </a:extLst>
          </p:cNvPr>
          <p:cNvSpPr txBox="1"/>
          <p:nvPr/>
        </p:nvSpPr>
        <p:spPr>
          <a:xfrm>
            <a:off x="3209837" y="2395974"/>
            <a:ext cx="574243" cy="369332"/>
          </a:xfrm>
          <a:prstGeom prst="rect">
            <a:avLst/>
          </a:prstGeom>
          <a:noFill/>
        </p:spPr>
        <p:txBody>
          <a:bodyPr wrap="square" rtlCol="0">
            <a:spAutoFit/>
          </a:bodyPr>
          <a:lstStyle/>
          <a:p>
            <a:r>
              <a:rPr lang="it-IT" dirty="0"/>
              <a:t>1 ns</a:t>
            </a:r>
          </a:p>
        </p:txBody>
      </p:sp>
      <p:sp>
        <p:nvSpPr>
          <p:cNvPr id="75" name="Ovale 74">
            <a:extLst>
              <a:ext uri="{FF2B5EF4-FFF2-40B4-BE49-F238E27FC236}">
                <a16:creationId xmlns:a16="http://schemas.microsoft.com/office/drawing/2014/main" id="{498E3235-AC2F-46D5-BC8B-79F3A6AFB3D0}"/>
              </a:ext>
            </a:extLst>
          </p:cNvPr>
          <p:cNvSpPr/>
          <p:nvPr/>
        </p:nvSpPr>
        <p:spPr>
          <a:xfrm>
            <a:off x="4598931"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Ovale 75">
            <a:extLst>
              <a:ext uri="{FF2B5EF4-FFF2-40B4-BE49-F238E27FC236}">
                <a16:creationId xmlns:a16="http://schemas.microsoft.com/office/drawing/2014/main" id="{84E8A08F-7444-4993-B2B4-37136AB2E5E7}"/>
              </a:ext>
            </a:extLst>
          </p:cNvPr>
          <p:cNvSpPr/>
          <p:nvPr/>
        </p:nvSpPr>
        <p:spPr>
          <a:xfrm>
            <a:off x="4833232"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Ovale 76">
            <a:extLst>
              <a:ext uri="{FF2B5EF4-FFF2-40B4-BE49-F238E27FC236}">
                <a16:creationId xmlns:a16="http://schemas.microsoft.com/office/drawing/2014/main" id="{64B61596-7DBD-44C1-B778-15322828297B}"/>
              </a:ext>
            </a:extLst>
          </p:cNvPr>
          <p:cNvSpPr/>
          <p:nvPr/>
        </p:nvSpPr>
        <p:spPr>
          <a:xfrm>
            <a:off x="5057349"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Ovale 77">
            <a:extLst>
              <a:ext uri="{FF2B5EF4-FFF2-40B4-BE49-F238E27FC236}">
                <a16:creationId xmlns:a16="http://schemas.microsoft.com/office/drawing/2014/main" id="{DD9EEE76-5C9A-4D20-BFE4-22510E36A5C8}"/>
              </a:ext>
            </a:extLst>
          </p:cNvPr>
          <p:cNvSpPr/>
          <p:nvPr/>
        </p:nvSpPr>
        <p:spPr>
          <a:xfrm>
            <a:off x="5281466"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Ovale 78">
            <a:extLst>
              <a:ext uri="{FF2B5EF4-FFF2-40B4-BE49-F238E27FC236}">
                <a16:creationId xmlns:a16="http://schemas.microsoft.com/office/drawing/2014/main" id="{07EB86B0-AFD0-4DE9-84E2-5716840F5457}"/>
              </a:ext>
            </a:extLst>
          </p:cNvPr>
          <p:cNvSpPr/>
          <p:nvPr/>
        </p:nvSpPr>
        <p:spPr>
          <a:xfrm>
            <a:off x="5515767"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Ovale 79">
            <a:extLst>
              <a:ext uri="{FF2B5EF4-FFF2-40B4-BE49-F238E27FC236}">
                <a16:creationId xmlns:a16="http://schemas.microsoft.com/office/drawing/2014/main" id="{6C579439-27C3-4EC2-86A3-AB11DD67CDA1}"/>
              </a:ext>
            </a:extLst>
          </p:cNvPr>
          <p:cNvSpPr/>
          <p:nvPr/>
        </p:nvSpPr>
        <p:spPr>
          <a:xfrm>
            <a:off x="5739884"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5" name="Connettore diritto 84">
            <a:extLst>
              <a:ext uri="{FF2B5EF4-FFF2-40B4-BE49-F238E27FC236}">
                <a16:creationId xmlns:a16="http://schemas.microsoft.com/office/drawing/2014/main" id="{B4B2BFE7-A1B8-44C9-9768-BEE1466E5A71}"/>
              </a:ext>
            </a:extLst>
          </p:cNvPr>
          <p:cNvCxnSpPr/>
          <p:nvPr/>
        </p:nvCxnSpPr>
        <p:spPr>
          <a:xfrm>
            <a:off x="4557499" y="2708101"/>
            <a:ext cx="637868" cy="0"/>
          </a:xfrm>
          <a:prstGeom prst="line">
            <a:avLst/>
          </a:prstGeom>
        </p:spPr>
        <p:style>
          <a:lnRef idx="2">
            <a:schemeClr val="accent1"/>
          </a:lnRef>
          <a:fillRef idx="0">
            <a:schemeClr val="accent1"/>
          </a:fillRef>
          <a:effectRef idx="1">
            <a:schemeClr val="accent1"/>
          </a:effectRef>
          <a:fontRef idx="minor">
            <a:schemeClr val="tx1"/>
          </a:fontRef>
        </p:style>
      </p:cxnSp>
      <p:sp>
        <p:nvSpPr>
          <p:cNvPr id="86" name="CasellaDiTesto 85">
            <a:extLst>
              <a:ext uri="{FF2B5EF4-FFF2-40B4-BE49-F238E27FC236}">
                <a16:creationId xmlns:a16="http://schemas.microsoft.com/office/drawing/2014/main" id="{CD6F838B-1419-4ED6-9FD4-A4E502EC6BAE}"/>
              </a:ext>
            </a:extLst>
          </p:cNvPr>
          <p:cNvSpPr txBox="1"/>
          <p:nvPr/>
        </p:nvSpPr>
        <p:spPr>
          <a:xfrm>
            <a:off x="4597321" y="2395974"/>
            <a:ext cx="574243" cy="369332"/>
          </a:xfrm>
          <a:prstGeom prst="rect">
            <a:avLst/>
          </a:prstGeom>
          <a:noFill/>
        </p:spPr>
        <p:txBody>
          <a:bodyPr wrap="square" rtlCol="0">
            <a:spAutoFit/>
          </a:bodyPr>
          <a:lstStyle/>
          <a:p>
            <a:r>
              <a:rPr lang="it-IT" dirty="0"/>
              <a:t>1 ns</a:t>
            </a:r>
          </a:p>
        </p:txBody>
      </p:sp>
      <p:sp>
        <p:nvSpPr>
          <p:cNvPr id="88" name="Ovale 87">
            <a:extLst>
              <a:ext uri="{FF2B5EF4-FFF2-40B4-BE49-F238E27FC236}">
                <a16:creationId xmlns:a16="http://schemas.microsoft.com/office/drawing/2014/main" id="{641C6E41-6BFC-45C5-8574-A3AF3B29CD61}"/>
              </a:ext>
            </a:extLst>
          </p:cNvPr>
          <p:cNvSpPr/>
          <p:nvPr/>
        </p:nvSpPr>
        <p:spPr>
          <a:xfrm>
            <a:off x="5995506"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9" name="Ovale 88">
            <a:extLst>
              <a:ext uri="{FF2B5EF4-FFF2-40B4-BE49-F238E27FC236}">
                <a16:creationId xmlns:a16="http://schemas.microsoft.com/office/drawing/2014/main" id="{E24702AF-BDE1-4DB0-992B-9231A4008B5E}"/>
              </a:ext>
            </a:extLst>
          </p:cNvPr>
          <p:cNvSpPr/>
          <p:nvPr/>
        </p:nvSpPr>
        <p:spPr>
          <a:xfrm>
            <a:off x="6229807"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0" name="Ovale 89">
            <a:extLst>
              <a:ext uri="{FF2B5EF4-FFF2-40B4-BE49-F238E27FC236}">
                <a16:creationId xmlns:a16="http://schemas.microsoft.com/office/drawing/2014/main" id="{EE382797-89E9-476C-A082-74AFE882FE35}"/>
              </a:ext>
            </a:extLst>
          </p:cNvPr>
          <p:cNvSpPr/>
          <p:nvPr/>
        </p:nvSpPr>
        <p:spPr>
          <a:xfrm>
            <a:off x="6453924"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Ovale 90">
            <a:extLst>
              <a:ext uri="{FF2B5EF4-FFF2-40B4-BE49-F238E27FC236}">
                <a16:creationId xmlns:a16="http://schemas.microsoft.com/office/drawing/2014/main" id="{7BFD2F64-1D4E-437E-B122-21D40B78A7B3}"/>
              </a:ext>
            </a:extLst>
          </p:cNvPr>
          <p:cNvSpPr/>
          <p:nvPr/>
        </p:nvSpPr>
        <p:spPr>
          <a:xfrm>
            <a:off x="6678041"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Ovale 91">
            <a:extLst>
              <a:ext uri="{FF2B5EF4-FFF2-40B4-BE49-F238E27FC236}">
                <a16:creationId xmlns:a16="http://schemas.microsoft.com/office/drawing/2014/main" id="{A4D33301-B798-4514-BCF3-87EDBD59DBC8}"/>
              </a:ext>
            </a:extLst>
          </p:cNvPr>
          <p:cNvSpPr/>
          <p:nvPr/>
        </p:nvSpPr>
        <p:spPr>
          <a:xfrm>
            <a:off x="6912342"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 name="Ovale 92">
            <a:extLst>
              <a:ext uri="{FF2B5EF4-FFF2-40B4-BE49-F238E27FC236}">
                <a16:creationId xmlns:a16="http://schemas.microsoft.com/office/drawing/2014/main" id="{9A93E813-9951-4A10-8BC2-0DFD02390B3D}"/>
              </a:ext>
            </a:extLst>
          </p:cNvPr>
          <p:cNvSpPr/>
          <p:nvPr/>
        </p:nvSpPr>
        <p:spPr>
          <a:xfrm>
            <a:off x="7136459"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8" name="Connettore diritto 97">
            <a:extLst>
              <a:ext uri="{FF2B5EF4-FFF2-40B4-BE49-F238E27FC236}">
                <a16:creationId xmlns:a16="http://schemas.microsoft.com/office/drawing/2014/main" id="{91D6D344-232C-49C9-9112-795BD850092A}"/>
              </a:ext>
            </a:extLst>
          </p:cNvPr>
          <p:cNvCxnSpPr>
            <a:cxnSpLocks/>
          </p:cNvCxnSpPr>
          <p:nvPr/>
        </p:nvCxnSpPr>
        <p:spPr>
          <a:xfrm>
            <a:off x="5954074" y="2708101"/>
            <a:ext cx="637868" cy="0"/>
          </a:xfrm>
          <a:prstGeom prst="line">
            <a:avLst/>
          </a:prstGeom>
        </p:spPr>
        <p:style>
          <a:lnRef idx="2">
            <a:schemeClr val="accent1"/>
          </a:lnRef>
          <a:fillRef idx="0">
            <a:schemeClr val="accent1"/>
          </a:fillRef>
          <a:effectRef idx="1">
            <a:schemeClr val="accent1"/>
          </a:effectRef>
          <a:fontRef idx="minor">
            <a:schemeClr val="tx1"/>
          </a:fontRef>
        </p:style>
      </p:cxnSp>
      <p:sp>
        <p:nvSpPr>
          <p:cNvPr id="99" name="CasellaDiTesto 98">
            <a:extLst>
              <a:ext uri="{FF2B5EF4-FFF2-40B4-BE49-F238E27FC236}">
                <a16:creationId xmlns:a16="http://schemas.microsoft.com/office/drawing/2014/main" id="{31A8F0B2-6A0E-41D0-8999-D701BAE536A4}"/>
              </a:ext>
            </a:extLst>
          </p:cNvPr>
          <p:cNvSpPr txBox="1"/>
          <p:nvPr/>
        </p:nvSpPr>
        <p:spPr>
          <a:xfrm>
            <a:off x="5993896" y="2395974"/>
            <a:ext cx="574243" cy="369332"/>
          </a:xfrm>
          <a:prstGeom prst="rect">
            <a:avLst/>
          </a:prstGeom>
          <a:noFill/>
        </p:spPr>
        <p:txBody>
          <a:bodyPr wrap="square" rtlCol="0">
            <a:spAutoFit/>
          </a:bodyPr>
          <a:lstStyle/>
          <a:p>
            <a:r>
              <a:rPr lang="it-IT" dirty="0"/>
              <a:t>1 ns</a:t>
            </a:r>
          </a:p>
        </p:txBody>
      </p:sp>
      <p:sp>
        <p:nvSpPr>
          <p:cNvPr id="101" name="Ovale 100">
            <a:extLst>
              <a:ext uri="{FF2B5EF4-FFF2-40B4-BE49-F238E27FC236}">
                <a16:creationId xmlns:a16="http://schemas.microsoft.com/office/drawing/2014/main" id="{2FD0F73D-7F6E-4A0E-AF20-3FF34617A15F}"/>
              </a:ext>
            </a:extLst>
          </p:cNvPr>
          <p:cNvSpPr/>
          <p:nvPr/>
        </p:nvSpPr>
        <p:spPr>
          <a:xfrm>
            <a:off x="7382990"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 name="Ovale 101">
            <a:extLst>
              <a:ext uri="{FF2B5EF4-FFF2-40B4-BE49-F238E27FC236}">
                <a16:creationId xmlns:a16="http://schemas.microsoft.com/office/drawing/2014/main" id="{B218CCA1-C26E-456C-8D69-2AFBE05FE86A}"/>
              </a:ext>
            </a:extLst>
          </p:cNvPr>
          <p:cNvSpPr/>
          <p:nvPr/>
        </p:nvSpPr>
        <p:spPr>
          <a:xfrm>
            <a:off x="7617291"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 name="Ovale 102">
            <a:extLst>
              <a:ext uri="{FF2B5EF4-FFF2-40B4-BE49-F238E27FC236}">
                <a16:creationId xmlns:a16="http://schemas.microsoft.com/office/drawing/2014/main" id="{0B7E0211-B32B-4E3B-B6AF-58AC28D1755B}"/>
              </a:ext>
            </a:extLst>
          </p:cNvPr>
          <p:cNvSpPr/>
          <p:nvPr/>
        </p:nvSpPr>
        <p:spPr>
          <a:xfrm>
            <a:off x="7841408"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4" name="Ovale 103">
            <a:extLst>
              <a:ext uri="{FF2B5EF4-FFF2-40B4-BE49-F238E27FC236}">
                <a16:creationId xmlns:a16="http://schemas.microsoft.com/office/drawing/2014/main" id="{1C69BE97-0CC6-406C-90C6-B6F434DC5467}"/>
              </a:ext>
            </a:extLst>
          </p:cNvPr>
          <p:cNvSpPr/>
          <p:nvPr/>
        </p:nvSpPr>
        <p:spPr>
          <a:xfrm>
            <a:off x="8065525"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 name="Ovale 104">
            <a:extLst>
              <a:ext uri="{FF2B5EF4-FFF2-40B4-BE49-F238E27FC236}">
                <a16:creationId xmlns:a16="http://schemas.microsoft.com/office/drawing/2014/main" id="{D462D1CB-6237-4D6A-BA35-F22233350503}"/>
              </a:ext>
            </a:extLst>
          </p:cNvPr>
          <p:cNvSpPr/>
          <p:nvPr/>
        </p:nvSpPr>
        <p:spPr>
          <a:xfrm>
            <a:off x="8299826"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6" name="Ovale 105">
            <a:extLst>
              <a:ext uri="{FF2B5EF4-FFF2-40B4-BE49-F238E27FC236}">
                <a16:creationId xmlns:a16="http://schemas.microsoft.com/office/drawing/2014/main" id="{895FEC56-5FEB-4785-97AB-423CC8A13024}"/>
              </a:ext>
            </a:extLst>
          </p:cNvPr>
          <p:cNvSpPr/>
          <p:nvPr/>
        </p:nvSpPr>
        <p:spPr>
          <a:xfrm>
            <a:off x="8523943"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1" name="Connettore diritto 110">
            <a:extLst>
              <a:ext uri="{FF2B5EF4-FFF2-40B4-BE49-F238E27FC236}">
                <a16:creationId xmlns:a16="http://schemas.microsoft.com/office/drawing/2014/main" id="{AF03C96D-B09A-4D73-B821-799D17C78033}"/>
              </a:ext>
            </a:extLst>
          </p:cNvPr>
          <p:cNvCxnSpPr/>
          <p:nvPr/>
        </p:nvCxnSpPr>
        <p:spPr>
          <a:xfrm>
            <a:off x="7341558" y="2708101"/>
            <a:ext cx="637868" cy="0"/>
          </a:xfrm>
          <a:prstGeom prst="line">
            <a:avLst/>
          </a:prstGeom>
        </p:spPr>
        <p:style>
          <a:lnRef idx="2">
            <a:schemeClr val="accent1"/>
          </a:lnRef>
          <a:fillRef idx="0">
            <a:schemeClr val="accent1"/>
          </a:fillRef>
          <a:effectRef idx="1">
            <a:schemeClr val="accent1"/>
          </a:effectRef>
          <a:fontRef idx="minor">
            <a:schemeClr val="tx1"/>
          </a:fontRef>
        </p:style>
      </p:cxnSp>
      <p:sp>
        <p:nvSpPr>
          <p:cNvPr id="112" name="CasellaDiTesto 111">
            <a:extLst>
              <a:ext uri="{FF2B5EF4-FFF2-40B4-BE49-F238E27FC236}">
                <a16:creationId xmlns:a16="http://schemas.microsoft.com/office/drawing/2014/main" id="{98A61B8E-3FCF-416A-B3AC-8F0E3D6D1719}"/>
              </a:ext>
            </a:extLst>
          </p:cNvPr>
          <p:cNvSpPr txBox="1"/>
          <p:nvPr/>
        </p:nvSpPr>
        <p:spPr>
          <a:xfrm>
            <a:off x="7381380" y="2395974"/>
            <a:ext cx="574243" cy="369332"/>
          </a:xfrm>
          <a:prstGeom prst="rect">
            <a:avLst/>
          </a:prstGeom>
          <a:noFill/>
        </p:spPr>
        <p:txBody>
          <a:bodyPr wrap="square" rtlCol="0">
            <a:spAutoFit/>
          </a:bodyPr>
          <a:lstStyle/>
          <a:p>
            <a:r>
              <a:rPr lang="it-IT" dirty="0"/>
              <a:t>1 ns</a:t>
            </a:r>
          </a:p>
        </p:txBody>
      </p:sp>
      <p:sp>
        <p:nvSpPr>
          <p:cNvPr id="114" name="Ovale 113">
            <a:extLst>
              <a:ext uri="{FF2B5EF4-FFF2-40B4-BE49-F238E27FC236}">
                <a16:creationId xmlns:a16="http://schemas.microsoft.com/office/drawing/2014/main" id="{C70E835B-7FDC-42E3-BD9F-19DE002F5C0A}"/>
              </a:ext>
            </a:extLst>
          </p:cNvPr>
          <p:cNvSpPr/>
          <p:nvPr/>
        </p:nvSpPr>
        <p:spPr>
          <a:xfrm>
            <a:off x="8770474"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5" name="Ovale 114">
            <a:extLst>
              <a:ext uri="{FF2B5EF4-FFF2-40B4-BE49-F238E27FC236}">
                <a16:creationId xmlns:a16="http://schemas.microsoft.com/office/drawing/2014/main" id="{B574E281-86A1-4FD2-85AB-3165BF8FFAA3}"/>
              </a:ext>
            </a:extLst>
          </p:cNvPr>
          <p:cNvSpPr/>
          <p:nvPr/>
        </p:nvSpPr>
        <p:spPr>
          <a:xfrm>
            <a:off x="9004775"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6" name="Ovale 115">
            <a:extLst>
              <a:ext uri="{FF2B5EF4-FFF2-40B4-BE49-F238E27FC236}">
                <a16:creationId xmlns:a16="http://schemas.microsoft.com/office/drawing/2014/main" id="{3400F12B-440F-44AB-A960-112348C0257F}"/>
              </a:ext>
            </a:extLst>
          </p:cNvPr>
          <p:cNvSpPr/>
          <p:nvPr/>
        </p:nvSpPr>
        <p:spPr>
          <a:xfrm>
            <a:off x="9228892"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7" name="Ovale 116">
            <a:extLst>
              <a:ext uri="{FF2B5EF4-FFF2-40B4-BE49-F238E27FC236}">
                <a16:creationId xmlns:a16="http://schemas.microsoft.com/office/drawing/2014/main" id="{6BAD0D46-796E-4140-B218-5F54A9BD372E}"/>
              </a:ext>
            </a:extLst>
          </p:cNvPr>
          <p:cNvSpPr/>
          <p:nvPr/>
        </p:nvSpPr>
        <p:spPr>
          <a:xfrm>
            <a:off x="9453009"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8" name="Ovale 117">
            <a:extLst>
              <a:ext uri="{FF2B5EF4-FFF2-40B4-BE49-F238E27FC236}">
                <a16:creationId xmlns:a16="http://schemas.microsoft.com/office/drawing/2014/main" id="{A580E587-235F-42D2-8618-6B858A313EC6}"/>
              </a:ext>
            </a:extLst>
          </p:cNvPr>
          <p:cNvSpPr/>
          <p:nvPr/>
        </p:nvSpPr>
        <p:spPr>
          <a:xfrm>
            <a:off x="9687310"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9" name="Ovale 118">
            <a:extLst>
              <a:ext uri="{FF2B5EF4-FFF2-40B4-BE49-F238E27FC236}">
                <a16:creationId xmlns:a16="http://schemas.microsoft.com/office/drawing/2014/main" id="{5ABCEE88-B483-40A0-9612-E64E51871F55}"/>
              </a:ext>
            </a:extLst>
          </p:cNvPr>
          <p:cNvSpPr/>
          <p:nvPr/>
        </p:nvSpPr>
        <p:spPr>
          <a:xfrm>
            <a:off x="9911427"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4" name="Connettore diritto 123">
            <a:extLst>
              <a:ext uri="{FF2B5EF4-FFF2-40B4-BE49-F238E27FC236}">
                <a16:creationId xmlns:a16="http://schemas.microsoft.com/office/drawing/2014/main" id="{13213C72-0D9D-4831-8BCF-97B71CC0C150}"/>
              </a:ext>
            </a:extLst>
          </p:cNvPr>
          <p:cNvCxnSpPr/>
          <p:nvPr/>
        </p:nvCxnSpPr>
        <p:spPr>
          <a:xfrm>
            <a:off x="8729042" y="2708101"/>
            <a:ext cx="637868" cy="0"/>
          </a:xfrm>
          <a:prstGeom prst="line">
            <a:avLst/>
          </a:prstGeom>
        </p:spPr>
        <p:style>
          <a:lnRef idx="2">
            <a:schemeClr val="accent1"/>
          </a:lnRef>
          <a:fillRef idx="0">
            <a:schemeClr val="accent1"/>
          </a:fillRef>
          <a:effectRef idx="1">
            <a:schemeClr val="accent1"/>
          </a:effectRef>
          <a:fontRef idx="minor">
            <a:schemeClr val="tx1"/>
          </a:fontRef>
        </p:style>
      </p:cxnSp>
      <p:sp>
        <p:nvSpPr>
          <p:cNvPr id="125" name="CasellaDiTesto 124">
            <a:extLst>
              <a:ext uri="{FF2B5EF4-FFF2-40B4-BE49-F238E27FC236}">
                <a16:creationId xmlns:a16="http://schemas.microsoft.com/office/drawing/2014/main" id="{382167D2-7530-4CEA-AED2-92FEF36E8542}"/>
              </a:ext>
            </a:extLst>
          </p:cNvPr>
          <p:cNvSpPr txBox="1"/>
          <p:nvPr/>
        </p:nvSpPr>
        <p:spPr>
          <a:xfrm>
            <a:off x="8768864" y="2395974"/>
            <a:ext cx="574243" cy="369332"/>
          </a:xfrm>
          <a:prstGeom prst="rect">
            <a:avLst/>
          </a:prstGeom>
          <a:noFill/>
        </p:spPr>
        <p:txBody>
          <a:bodyPr wrap="square" rtlCol="0">
            <a:spAutoFit/>
          </a:bodyPr>
          <a:lstStyle/>
          <a:p>
            <a:r>
              <a:rPr lang="it-IT" dirty="0"/>
              <a:t>1 ns</a:t>
            </a:r>
          </a:p>
        </p:txBody>
      </p:sp>
      <p:sp>
        <p:nvSpPr>
          <p:cNvPr id="127" name="Ovale 126">
            <a:extLst>
              <a:ext uri="{FF2B5EF4-FFF2-40B4-BE49-F238E27FC236}">
                <a16:creationId xmlns:a16="http://schemas.microsoft.com/office/drawing/2014/main" id="{D6C1A258-7CCD-449B-80FB-07B3A578DE77}"/>
              </a:ext>
            </a:extLst>
          </p:cNvPr>
          <p:cNvSpPr/>
          <p:nvPr/>
        </p:nvSpPr>
        <p:spPr>
          <a:xfrm>
            <a:off x="10669218"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8" name="Ovale 127">
            <a:extLst>
              <a:ext uri="{FF2B5EF4-FFF2-40B4-BE49-F238E27FC236}">
                <a16:creationId xmlns:a16="http://schemas.microsoft.com/office/drawing/2014/main" id="{6D91D857-A032-4E91-B67B-E9DF7DD24685}"/>
              </a:ext>
            </a:extLst>
          </p:cNvPr>
          <p:cNvSpPr/>
          <p:nvPr/>
        </p:nvSpPr>
        <p:spPr>
          <a:xfrm>
            <a:off x="10903519"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9" name="Ovale 128">
            <a:extLst>
              <a:ext uri="{FF2B5EF4-FFF2-40B4-BE49-F238E27FC236}">
                <a16:creationId xmlns:a16="http://schemas.microsoft.com/office/drawing/2014/main" id="{D6B875F7-C177-4773-BABB-2BD48BE07838}"/>
              </a:ext>
            </a:extLst>
          </p:cNvPr>
          <p:cNvSpPr/>
          <p:nvPr/>
        </p:nvSpPr>
        <p:spPr>
          <a:xfrm>
            <a:off x="11127636"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0" name="Ovale 129">
            <a:extLst>
              <a:ext uri="{FF2B5EF4-FFF2-40B4-BE49-F238E27FC236}">
                <a16:creationId xmlns:a16="http://schemas.microsoft.com/office/drawing/2014/main" id="{C2487714-2463-482E-893C-BDBD271A5EE5}"/>
              </a:ext>
            </a:extLst>
          </p:cNvPr>
          <p:cNvSpPr/>
          <p:nvPr/>
        </p:nvSpPr>
        <p:spPr>
          <a:xfrm>
            <a:off x="11351753"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1" name="Ovale 130">
            <a:extLst>
              <a:ext uri="{FF2B5EF4-FFF2-40B4-BE49-F238E27FC236}">
                <a16:creationId xmlns:a16="http://schemas.microsoft.com/office/drawing/2014/main" id="{5F240108-02D0-46D8-9C1B-B117D4E79F33}"/>
              </a:ext>
            </a:extLst>
          </p:cNvPr>
          <p:cNvSpPr/>
          <p:nvPr/>
        </p:nvSpPr>
        <p:spPr>
          <a:xfrm>
            <a:off x="11586054"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2" name="Ovale 131">
            <a:extLst>
              <a:ext uri="{FF2B5EF4-FFF2-40B4-BE49-F238E27FC236}">
                <a16:creationId xmlns:a16="http://schemas.microsoft.com/office/drawing/2014/main" id="{46E9C75E-F69B-45E7-B7DB-A6FC7FD8DC1C}"/>
              </a:ext>
            </a:extLst>
          </p:cNvPr>
          <p:cNvSpPr/>
          <p:nvPr/>
        </p:nvSpPr>
        <p:spPr>
          <a:xfrm>
            <a:off x="11810171" y="2932307"/>
            <a:ext cx="114934" cy="395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7" name="Connettore diritto 136">
            <a:extLst>
              <a:ext uri="{FF2B5EF4-FFF2-40B4-BE49-F238E27FC236}">
                <a16:creationId xmlns:a16="http://schemas.microsoft.com/office/drawing/2014/main" id="{7E7651F3-F2DC-4E19-81BA-9F3CE2DCD762}"/>
              </a:ext>
            </a:extLst>
          </p:cNvPr>
          <p:cNvCxnSpPr/>
          <p:nvPr/>
        </p:nvCxnSpPr>
        <p:spPr>
          <a:xfrm>
            <a:off x="10627786" y="2708101"/>
            <a:ext cx="637868" cy="0"/>
          </a:xfrm>
          <a:prstGeom prst="line">
            <a:avLst/>
          </a:prstGeom>
        </p:spPr>
        <p:style>
          <a:lnRef idx="2">
            <a:schemeClr val="accent1"/>
          </a:lnRef>
          <a:fillRef idx="0">
            <a:schemeClr val="accent1"/>
          </a:fillRef>
          <a:effectRef idx="1">
            <a:schemeClr val="accent1"/>
          </a:effectRef>
          <a:fontRef idx="minor">
            <a:schemeClr val="tx1"/>
          </a:fontRef>
        </p:style>
      </p:cxnSp>
      <p:sp>
        <p:nvSpPr>
          <p:cNvPr id="138" name="CasellaDiTesto 137">
            <a:extLst>
              <a:ext uri="{FF2B5EF4-FFF2-40B4-BE49-F238E27FC236}">
                <a16:creationId xmlns:a16="http://schemas.microsoft.com/office/drawing/2014/main" id="{AFBFE688-44CB-4AC0-B9A5-6D313C1E52D8}"/>
              </a:ext>
            </a:extLst>
          </p:cNvPr>
          <p:cNvSpPr txBox="1"/>
          <p:nvPr/>
        </p:nvSpPr>
        <p:spPr>
          <a:xfrm>
            <a:off x="10667608" y="2395974"/>
            <a:ext cx="574243" cy="369332"/>
          </a:xfrm>
          <a:prstGeom prst="rect">
            <a:avLst/>
          </a:prstGeom>
          <a:noFill/>
        </p:spPr>
        <p:txBody>
          <a:bodyPr wrap="square" rtlCol="0">
            <a:spAutoFit/>
          </a:bodyPr>
          <a:lstStyle/>
          <a:p>
            <a:r>
              <a:rPr lang="it-IT" dirty="0"/>
              <a:t>1 ns</a:t>
            </a:r>
          </a:p>
        </p:txBody>
      </p:sp>
      <p:grpSp>
        <p:nvGrpSpPr>
          <p:cNvPr id="161" name="Gruppo 160">
            <a:extLst>
              <a:ext uri="{FF2B5EF4-FFF2-40B4-BE49-F238E27FC236}">
                <a16:creationId xmlns:a16="http://schemas.microsoft.com/office/drawing/2014/main" id="{66652499-1C64-4C5A-9F74-D85F6104637F}"/>
              </a:ext>
            </a:extLst>
          </p:cNvPr>
          <p:cNvGrpSpPr/>
          <p:nvPr/>
        </p:nvGrpSpPr>
        <p:grpSpPr>
          <a:xfrm>
            <a:off x="395047" y="2030259"/>
            <a:ext cx="11571835" cy="1741771"/>
            <a:chOff x="395047" y="2030259"/>
            <a:chExt cx="11571835" cy="1741771"/>
          </a:xfrm>
        </p:grpSpPr>
        <p:sp>
          <p:nvSpPr>
            <p:cNvPr id="3" name="Rettangolo 2">
              <a:extLst>
                <a:ext uri="{FF2B5EF4-FFF2-40B4-BE49-F238E27FC236}">
                  <a16:creationId xmlns:a16="http://schemas.microsoft.com/office/drawing/2014/main" id="{2A3D833B-4A48-493A-A1F6-38213E2BE50E}"/>
                </a:ext>
              </a:extLst>
            </p:cNvPr>
            <p:cNvSpPr/>
            <p:nvPr/>
          </p:nvSpPr>
          <p:spPr>
            <a:xfrm>
              <a:off x="1091879" y="2855374"/>
              <a:ext cx="642264" cy="549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cxnSp>
          <p:nvCxnSpPr>
            <p:cNvPr id="5" name="Connettore diritto 4">
              <a:extLst>
                <a:ext uri="{FF2B5EF4-FFF2-40B4-BE49-F238E27FC236}">
                  <a16:creationId xmlns:a16="http://schemas.microsoft.com/office/drawing/2014/main" id="{1DBF3A97-17C8-4E36-BB36-25A78D5CB9C4}"/>
                </a:ext>
              </a:extLst>
            </p:cNvPr>
            <p:cNvCxnSpPr>
              <a:cxnSpLocks/>
            </p:cNvCxnSpPr>
            <p:nvPr/>
          </p:nvCxnSpPr>
          <p:spPr>
            <a:xfrm flipV="1">
              <a:off x="1091879" y="2932307"/>
              <a:ext cx="642264" cy="39565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33" name="Rettangolo 32">
              <a:extLst>
                <a:ext uri="{FF2B5EF4-FFF2-40B4-BE49-F238E27FC236}">
                  <a16:creationId xmlns:a16="http://schemas.microsoft.com/office/drawing/2014/main" id="{40E15BA5-95B5-498E-BA0F-399E726505AF}"/>
                </a:ext>
              </a:extLst>
            </p:cNvPr>
            <p:cNvSpPr/>
            <p:nvPr/>
          </p:nvSpPr>
          <p:spPr>
            <a:xfrm>
              <a:off x="395047" y="2855374"/>
              <a:ext cx="642264" cy="54951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sp>
          <p:nvSpPr>
            <p:cNvPr id="8" name="CasellaDiTesto 7">
              <a:extLst>
                <a:ext uri="{FF2B5EF4-FFF2-40B4-BE49-F238E27FC236}">
                  <a16:creationId xmlns:a16="http://schemas.microsoft.com/office/drawing/2014/main" id="{67B4C84E-EA46-4F56-A6C0-19C6868E211E}"/>
                </a:ext>
              </a:extLst>
            </p:cNvPr>
            <p:cNvSpPr txBox="1"/>
            <p:nvPr/>
          </p:nvSpPr>
          <p:spPr>
            <a:xfrm>
              <a:off x="1197813" y="3402698"/>
              <a:ext cx="424216" cy="369332"/>
            </a:xfrm>
            <a:prstGeom prst="rect">
              <a:avLst/>
            </a:prstGeom>
            <a:noFill/>
          </p:spPr>
          <p:txBody>
            <a:bodyPr wrap="square" rtlCol="0">
              <a:spAutoFit/>
            </a:bodyPr>
            <a:lstStyle/>
            <a:p>
              <a:pPr algn="ctr"/>
              <a:r>
                <a:rPr lang="it-IT" dirty="0"/>
                <a:t>9x</a:t>
              </a:r>
            </a:p>
          </p:txBody>
        </p:sp>
        <p:sp>
          <p:nvSpPr>
            <p:cNvPr id="55" name="Rettangolo 54">
              <a:extLst>
                <a:ext uri="{FF2B5EF4-FFF2-40B4-BE49-F238E27FC236}">
                  <a16:creationId xmlns:a16="http://schemas.microsoft.com/office/drawing/2014/main" id="{811C786B-C864-4511-A07A-A75892086FA5}"/>
                </a:ext>
              </a:extLst>
            </p:cNvPr>
            <p:cNvSpPr/>
            <p:nvPr/>
          </p:nvSpPr>
          <p:spPr>
            <a:xfrm>
              <a:off x="2479363" y="2855374"/>
              <a:ext cx="642264" cy="549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cxnSp>
          <p:nvCxnSpPr>
            <p:cNvPr id="56" name="Connettore diritto 55">
              <a:extLst>
                <a:ext uri="{FF2B5EF4-FFF2-40B4-BE49-F238E27FC236}">
                  <a16:creationId xmlns:a16="http://schemas.microsoft.com/office/drawing/2014/main" id="{F32EAD06-C2DB-41D6-B1E8-7EC9C0BF519D}"/>
                </a:ext>
              </a:extLst>
            </p:cNvPr>
            <p:cNvCxnSpPr>
              <a:cxnSpLocks/>
            </p:cNvCxnSpPr>
            <p:nvPr/>
          </p:nvCxnSpPr>
          <p:spPr>
            <a:xfrm flipV="1">
              <a:off x="2479363" y="2932307"/>
              <a:ext cx="642264" cy="39565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57" name="Rettangolo 56">
              <a:extLst>
                <a:ext uri="{FF2B5EF4-FFF2-40B4-BE49-F238E27FC236}">
                  <a16:creationId xmlns:a16="http://schemas.microsoft.com/office/drawing/2014/main" id="{A4D1EC3F-036A-4C67-AD9B-0933CF6D3800}"/>
                </a:ext>
              </a:extLst>
            </p:cNvPr>
            <p:cNvSpPr/>
            <p:nvPr/>
          </p:nvSpPr>
          <p:spPr>
            <a:xfrm>
              <a:off x="1782531" y="2855374"/>
              <a:ext cx="642264" cy="54951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sp>
          <p:nvSpPr>
            <p:cNvPr id="58" name="CasellaDiTesto 57">
              <a:extLst>
                <a:ext uri="{FF2B5EF4-FFF2-40B4-BE49-F238E27FC236}">
                  <a16:creationId xmlns:a16="http://schemas.microsoft.com/office/drawing/2014/main" id="{2A467003-DFC5-4AE8-81B0-7A7FFC8994DE}"/>
                </a:ext>
              </a:extLst>
            </p:cNvPr>
            <p:cNvSpPr txBox="1"/>
            <p:nvPr/>
          </p:nvSpPr>
          <p:spPr>
            <a:xfrm>
              <a:off x="2585297" y="3402006"/>
              <a:ext cx="424216" cy="369332"/>
            </a:xfrm>
            <a:prstGeom prst="rect">
              <a:avLst/>
            </a:prstGeom>
            <a:noFill/>
          </p:spPr>
          <p:txBody>
            <a:bodyPr wrap="square" rtlCol="0">
              <a:spAutoFit/>
            </a:bodyPr>
            <a:lstStyle/>
            <a:p>
              <a:pPr algn="ctr"/>
              <a:r>
                <a:rPr lang="it-IT" dirty="0"/>
                <a:t>9x</a:t>
              </a:r>
            </a:p>
          </p:txBody>
        </p:sp>
        <p:sp>
          <p:nvSpPr>
            <p:cNvPr id="68" name="Rettangolo 67">
              <a:extLst>
                <a:ext uri="{FF2B5EF4-FFF2-40B4-BE49-F238E27FC236}">
                  <a16:creationId xmlns:a16="http://schemas.microsoft.com/office/drawing/2014/main" id="{B3B0B910-69AA-456A-B8A7-C1602B5C7AF0}"/>
                </a:ext>
              </a:extLst>
            </p:cNvPr>
            <p:cNvSpPr/>
            <p:nvPr/>
          </p:nvSpPr>
          <p:spPr>
            <a:xfrm>
              <a:off x="3866847" y="2855374"/>
              <a:ext cx="642264" cy="549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cxnSp>
          <p:nvCxnSpPr>
            <p:cNvPr id="69" name="Connettore diritto 68">
              <a:extLst>
                <a:ext uri="{FF2B5EF4-FFF2-40B4-BE49-F238E27FC236}">
                  <a16:creationId xmlns:a16="http://schemas.microsoft.com/office/drawing/2014/main" id="{22B5C00C-8A93-4379-8C7B-D8D018C52654}"/>
                </a:ext>
              </a:extLst>
            </p:cNvPr>
            <p:cNvCxnSpPr>
              <a:cxnSpLocks/>
            </p:cNvCxnSpPr>
            <p:nvPr/>
          </p:nvCxnSpPr>
          <p:spPr>
            <a:xfrm flipV="1">
              <a:off x="3866847" y="2932307"/>
              <a:ext cx="642264" cy="39565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70" name="Rettangolo 69">
              <a:extLst>
                <a:ext uri="{FF2B5EF4-FFF2-40B4-BE49-F238E27FC236}">
                  <a16:creationId xmlns:a16="http://schemas.microsoft.com/office/drawing/2014/main" id="{DD06D582-05D1-458D-8CE4-2F9980070FC5}"/>
                </a:ext>
              </a:extLst>
            </p:cNvPr>
            <p:cNvSpPr/>
            <p:nvPr/>
          </p:nvSpPr>
          <p:spPr>
            <a:xfrm>
              <a:off x="3170015" y="2855374"/>
              <a:ext cx="642264" cy="54951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sp>
          <p:nvSpPr>
            <p:cNvPr id="71" name="CasellaDiTesto 70">
              <a:extLst>
                <a:ext uri="{FF2B5EF4-FFF2-40B4-BE49-F238E27FC236}">
                  <a16:creationId xmlns:a16="http://schemas.microsoft.com/office/drawing/2014/main" id="{AFCA1E01-A745-4D64-9071-FACD819CD45F}"/>
                </a:ext>
              </a:extLst>
            </p:cNvPr>
            <p:cNvSpPr txBox="1"/>
            <p:nvPr/>
          </p:nvSpPr>
          <p:spPr>
            <a:xfrm>
              <a:off x="3972781" y="3402698"/>
              <a:ext cx="424216" cy="369332"/>
            </a:xfrm>
            <a:prstGeom prst="rect">
              <a:avLst/>
            </a:prstGeom>
            <a:noFill/>
          </p:spPr>
          <p:txBody>
            <a:bodyPr wrap="square" rtlCol="0">
              <a:spAutoFit/>
            </a:bodyPr>
            <a:lstStyle/>
            <a:p>
              <a:pPr algn="ctr"/>
              <a:r>
                <a:rPr lang="it-IT" dirty="0"/>
                <a:t>9x</a:t>
              </a:r>
            </a:p>
          </p:txBody>
        </p:sp>
        <p:sp>
          <p:nvSpPr>
            <p:cNvPr id="81" name="Rettangolo 80">
              <a:extLst>
                <a:ext uri="{FF2B5EF4-FFF2-40B4-BE49-F238E27FC236}">
                  <a16:creationId xmlns:a16="http://schemas.microsoft.com/office/drawing/2014/main" id="{A3E0B3B2-AB43-4D7A-9934-15213B4EFC91}"/>
                </a:ext>
              </a:extLst>
            </p:cNvPr>
            <p:cNvSpPr/>
            <p:nvPr/>
          </p:nvSpPr>
          <p:spPr>
            <a:xfrm>
              <a:off x="5254331" y="2855374"/>
              <a:ext cx="642264" cy="549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cxnSp>
          <p:nvCxnSpPr>
            <p:cNvPr id="82" name="Connettore diritto 81">
              <a:extLst>
                <a:ext uri="{FF2B5EF4-FFF2-40B4-BE49-F238E27FC236}">
                  <a16:creationId xmlns:a16="http://schemas.microsoft.com/office/drawing/2014/main" id="{F4C6F452-1C95-46AC-8C0E-82831E6DC5EB}"/>
                </a:ext>
              </a:extLst>
            </p:cNvPr>
            <p:cNvCxnSpPr>
              <a:cxnSpLocks/>
            </p:cNvCxnSpPr>
            <p:nvPr/>
          </p:nvCxnSpPr>
          <p:spPr>
            <a:xfrm flipV="1">
              <a:off x="5254331" y="2932307"/>
              <a:ext cx="642264" cy="39565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83" name="Rettangolo 82">
              <a:extLst>
                <a:ext uri="{FF2B5EF4-FFF2-40B4-BE49-F238E27FC236}">
                  <a16:creationId xmlns:a16="http://schemas.microsoft.com/office/drawing/2014/main" id="{F1F6FB7A-2D85-4EB0-A0B0-FE7599ECB2FF}"/>
                </a:ext>
              </a:extLst>
            </p:cNvPr>
            <p:cNvSpPr/>
            <p:nvPr/>
          </p:nvSpPr>
          <p:spPr>
            <a:xfrm>
              <a:off x="4557499" y="2855374"/>
              <a:ext cx="642264" cy="54951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sp>
          <p:nvSpPr>
            <p:cNvPr id="84" name="CasellaDiTesto 83">
              <a:extLst>
                <a:ext uri="{FF2B5EF4-FFF2-40B4-BE49-F238E27FC236}">
                  <a16:creationId xmlns:a16="http://schemas.microsoft.com/office/drawing/2014/main" id="{70810DE1-B20B-48E4-9F33-4AA36821BFC2}"/>
                </a:ext>
              </a:extLst>
            </p:cNvPr>
            <p:cNvSpPr txBox="1"/>
            <p:nvPr/>
          </p:nvSpPr>
          <p:spPr>
            <a:xfrm>
              <a:off x="5360265" y="3402698"/>
              <a:ext cx="424216" cy="369332"/>
            </a:xfrm>
            <a:prstGeom prst="rect">
              <a:avLst/>
            </a:prstGeom>
            <a:noFill/>
          </p:spPr>
          <p:txBody>
            <a:bodyPr wrap="square" rtlCol="0">
              <a:spAutoFit/>
            </a:bodyPr>
            <a:lstStyle/>
            <a:p>
              <a:pPr algn="ctr"/>
              <a:r>
                <a:rPr lang="it-IT" dirty="0"/>
                <a:t>9x</a:t>
              </a:r>
            </a:p>
          </p:txBody>
        </p:sp>
        <p:sp>
          <p:nvSpPr>
            <p:cNvPr id="94" name="Rettangolo 93">
              <a:extLst>
                <a:ext uri="{FF2B5EF4-FFF2-40B4-BE49-F238E27FC236}">
                  <a16:creationId xmlns:a16="http://schemas.microsoft.com/office/drawing/2014/main" id="{1B9C6753-ADC9-4732-A407-2963D9588752}"/>
                </a:ext>
              </a:extLst>
            </p:cNvPr>
            <p:cNvSpPr/>
            <p:nvPr/>
          </p:nvSpPr>
          <p:spPr>
            <a:xfrm>
              <a:off x="6650906" y="2855374"/>
              <a:ext cx="642264" cy="549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cxnSp>
          <p:nvCxnSpPr>
            <p:cNvPr id="95" name="Connettore diritto 94">
              <a:extLst>
                <a:ext uri="{FF2B5EF4-FFF2-40B4-BE49-F238E27FC236}">
                  <a16:creationId xmlns:a16="http://schemas.microsoft.com/office/drawing/2014/main" id="{BC302092-7137-4CFD-B9E6-0CEC5207480A}"/>
                </a:ext>
              </a:extLst>
            </p:cNvPr>
            <p:cNvCxnSpPr>
              <a:cxnSpLocks/>
            </p:cNvCxnSpPr>
            <p:nvPr/>
          </p:nvCxnSpPr>
          <p:spPr>
            <a:xfrm flipV="1">
              <a:off x="6650906" y="2932307"/>
              <a:ext cx="642264" cy="39565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96" name="Rettangolo 95">
              <a:extLst>
                <a:ext uri="{FF2B5EF4-FFF2-40B4-BE49-F238E27FC236}">
                  <a16:creationId xmlns:a16="http://schemas.microsoft.com/office/drawing/2014/main" id="{2061830D-A436-4F1A-BBE3-B5B17437CAE0}"/>
                </a:ext>
              </a:extLst>
            </p:cNvPr>
            <p:cNvSpPr/>
            <p:nvPr/>
          </p:nvSpPr>
          <p:spPr>
            <a:xfrm>
              <a:off x="5954074" y="2855374"/>
              <a:ext cx="642264" cy="54951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sp>
          <p:nvSpPr>
            <p:cNvPr id="97" name="CasellaDiTesto 96">
              <a:extLst>
                <a:ext uri="{FF2B5EF4-FFF2-40B4-BE49-F238E27FC236}">
                  <a16:creationId xmlns:a16="http://schemas.microsoft.com/office/drawing/2014/main" id="{C40CEAA5-3163-4F0C-B60B-04D8DF2E977C}"/>
                </a:ext>
              </a:extLst>
            </p:cNvPr>
            <p:cNvSpPr txBox="1"/>
            <p:nvPr/>
          </p:nvSpPr>
          <p:spPr>
            <a:xfrm>
              <a:off x="6756840" y="3402698"/>
              <a:ext cx="424216" cy="369332"/>
            </a:xfrm>
            <a:prstGeom prst="rect">
              <a:avLst/>
            </a:prstGeom>
            <a:noFill/>
          </p:spPr>
          <p:txBody>
            <a:bodyPr wrap="square" rtlCol="0">
              <a:spAutoFit/>
            </a:bodyPr>
            <a:lstStyle/>
            <a:p>
              <a:pPr algn="ctr"/>
              <a:r>
                <a:rPr lang="it-IT" dirty="0"/>
                <a:t>9x</a:t>
              </a:r>
            </a:p>
          </p:txBody>
        </p:sp>
        <p:sp>
          <p:nvSpPr>
            <p:cNvPr id="107" name="Rettangolo 106">
              <a:extLst>
                <a:ext uri="{FF2B5EF4-FFF2-40B4-BE49-F238E27FC236}">
                  <a16:creationId xmlns:a16="http://schemas.microsoft.com/office/drawing/2014/main" id="{904D43BE-7605-4E14-AE89-5EAAA049EFAE}"/>
                </a:ext>
              </a:extLst>
            </p:cNvPr>
            <p:cNvSpPr/>
            <p:nvPr/>
          </p:nvSpPr>
          <p:spPr>
            <a:xfrm>
              <a:off x="8038390" y="2855374"/>
              <a:ext cx="642264" cy="549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cxnSp>
          <p:nvCxnSpPr>
            <p:cNvPr id="108" name="Connettore diritto 107">
              <a:extLst>
                <a:ext uri="{FF2B5EF4-FFF2-40B4-BE49-F238E27FC236}">
                  <a16:creationId xmlns:a16="http://schemas.microsoft.com/office/drawing/2014/main" id="{23BF3F6B-8FDD-403E-B964-C1F06EB75E61}"/>
                </a:ext>
              </a:extLst>
            </p:cNvPr>
            <p:cNvCxnSpPr>
              <a:cxnSpLocks/>
            </p:cNvCxnSpPr>
            <p:nvPr/>
          </p:nvCxnSpPr>
          <p:spPr>
            <a:xfrm flipV="1">
              <a:off x="8038390" y="2932307"/>
              <a:ext cx="642264" cy="39565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09" name="Rettangolo 108">
              <a:extLst>
                <a:ext uri="{FF2B5EF4-FFF2-40B4-BE49-F238E27FC236}">
                  <a16:creationId xmlns:a16="http://schemas.microsoft.com/office/drawing/2014/main" id="{C404ACCE-A713-4D91-B93D-09AB5FEACEA0}"/>
                </a:ext>
              </a:extLst>
            </p:cNvPr>
            <p:cNvSpPr/>
            <p:nvPr/>
          </p:nvSpPr>
          <p:spPr>
            <a:xfrm>
              <a:off x="7341558" y="2855374"/>
              <a:ext cx="642264" cy="54951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sp>
          <p:nvSpPr>
            <p:cNvPr id="110" name="CasellaDiTesto 109">
              <a:extLst>
                <a:ext uri="{FF2B5EF4-FFF2-40B4-BE49-F238E27FC236}">
                  <a16:creationId xmlns:a16="http://schemas.microsoft.com/office/drawing/2014/main" id="{87A0D324-2EE9-4629-829B-3382FDC3E1F5}"/>
                </a:ext>
              </a:extLst>
            </p:cNvPr>
            <p:cNvSpPr txBox="1"/>
            <p:nvPr/>
          </p:nvSpPr>
          <p:spPr>
            <a:xfrm>
              <a:off x="8144324" y="3402698"/>
              <a:ext cx="424216" cy="369332"/>
            </a:xfrm>
            <a:prstGeom prst="rect">
              <a:avLst/>
            </a:prstGeom>
            <a:noFill/>
          </p:spPr>
          <p:txBody>
            <a:bodyPr wrap="square" rtlCol="0">
              <a:spAutoFit/>
            </a:bodyPr>
            <a:lstStyle/>
            <a:p>
              <a:pPr algn="ctr"/>
              <a:r>
                <a:rPr lang="it-IT" dirty="0"/>
                <a:t>9x</a:t>
              </a:r>
            </a:p>
          </p:txBody>
        </p:sp>
        <p:sp>
          <p:nvSpPr>
            <p:cNvPr id="120" name="Rettangolo 119">
              <a:extLst>
                <a:ext uri="{FF2B5EF4-FFF2-40B4-BE49-F238E27FC236}">
                  <a16:creationId xmlns:a16="http://schemas.microsoft.com/office/drawing/2014/main" id="{D68F1BFB-A808-4ABE-9219-EAABCAC0814E}"/>
                </a:ext>
              </a:extLst>
            </p:cNvPr>
            <p:cNvSpPr/>
            <p:nvPr/>
          </p:nvSpPr>
          <p:spPr>
            <a:xfrm>
              <a:off x="9425874" y="2855374"/>
              <a:ext cx="642264" cy="549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cxnSp>
          <p:nvCxnSpPr>
            <p:cNvPr id="121" name="Connettore diritto 120">
              <a:extLst>
                <a:ext uri="{FF2B5EF4-FFF2-40B4-BE49-F238E27FC236}">
                  <a16:creationId xmlns:a16="http://schemas.microsoft.com/office/drawing/2014/main" id="{622DFBA2-363C-4282-8756-CDCAEA93A8C4}"/>
                </a:ext>
              </a:extLst>
            </p:cNvPr>
            <p:cNvCxnSpPr>
              <a:cxnSpLocks/>
            </p:cNvCxnSpPr>
            <p:nvPr/>
          </p:nvCxnSpPr>
          <p:spPr>
            <a:xfrm flipV="1">
              <a:off x="9425874" y="2932307"/>
              <a:ext cx="642264" cy="39565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22" name="Rettangolo 121">
              <a:extLst>
                <a:ext uri="{FF2B5EF4-FFF2-40B4-BE49-F238E27FC236}">
                  <a16:creationId xmlns:a16="http://schemas.microsoft.com/office/drawing/2014/main" id="{D61CD9B5-0E1F-4C77-A183-047A3F485244}"/>
                </a:ext>
              </a:extLst>
            </p:cNvPr>
            <p:cNvSpPr/>
            <p:nvPr/>
          </p:nvSpPr>
          <p:spPr>
            <a:xfrm>
              <a:off x="8729042" y="2855374"/>
              <a:ext cx="642264" cy="54951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sp>
          <p:nvSpPr>
            <p:cNvPr id="123" name="CasellaDiTesto 122">
              <a:extLst>
                <a:ext uri="{FF2B5EF4-FFF2-40B4-BE49-F238E27FC236}">
                  <a16:creationId xmlns:a16="http://schemas.microsoft.com/office/drawing/2014/main" id="{AEC95FEA-7F5B-4274-9DBF-812D59F240AE}"/>
                </a:ext>
              </a:extLst>
            </p:cNvPr>
            <p:cNvSpPr txBox="1"/>
            <p:nvPr/>
          </p:nvSpPr>
          <p:spPr>
            <a:xfrm>
              <a:off x="9531808" y="3402698"/>
              <a:ext cx="424216" cy="369332"/>
            </a:xfrm>
            <a:prstGeom prst="rect">
              <a:avLst/>
            </a:prstGeom>
            <a:noFill/>
          </p:spPr>
          <p:txBody>
            <a:bodyPr wrap="square" rtlCol="0">
              <a:spAutoFit/>
            </a:bodyPr>
            <a:lstStyle/>
            <a:p>
              <a:pPr algn="ctr"/>
              <a:r>
                <a:rPr lang="it-IT" dirty="0"/>
                <a:t>9x</a:t>
              </a:r>
            </a:p>
          </p:txBody>
        </p:sp>
        <p:sp>
          <p:nvSpPr>
            <p:cNvPr id="133" name="Rettangolo 132">
              <a:extLst>
                <a:ext uri="{FF2B5EF4-FFF2-40B4-BE49-F238E27FC236}">
                  <a16:creationId xmlns:a16="http://schemas.microsoft.com/office/drawing/2014/main" id="{0BB334BB-8903-4B3B-868A-CFEB3DED42C7}"/>
                </a:ext>
              </a:extLst>
            </p:cNvPr>
            <p:cNvSpPr/>
            <p:nvPr/>
          </p:nvSpPr>
          <p:spPr>
            <a:xfrm>
              <a:off x="11324618" y="2855374"/>
              <a:ext cx="642264" cy="5495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cxnSp>
          <p:nvCxnSpPr>
            <p:cNvPr id="134" name="Connettore diritto 133">
              <a:extLst>
                <a:ext uri="{FF2B5EF4-FFF2-40B4-BE49-F238E27FC236}">
                  <a16:creationId xmlns:a16="http://schemas.microsoft.com/office/drawing/2014/main" id="{C91DF6E8-A0E1-4F0E-861C-11479F5BB06C}"/>
                </a:ext>
              </a:extLst>
            </p:cNvPr>
            <p:cNvCxnSpPr>
              <a:cxnSpLocks/>
            </p:cNvCxnSpPr>
            <p:nvPr/>
          </p:nvCxnSpPr>
          <p:spPr>
            <a:xfrm flipV="1">
              <a:off x="11324618" y="2932307"/>
              <a:ext cx="642264" cy="39565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35" name="Rettangolo 134">
              <a:extLst>
                <a:ext uri="{FF2B5EF4-FFF2-40B4-BE49-F238E27FC236}">
                  <a16:creationId xmlns:a16="http://schemas.microsoft.com/office/drawing/2014/main" id="{621D213A-8FC6-4F76-A7AF-7177DDAE0D85}"/>
                </a:ext>
              </a:extLst>
            </p:cNvPr>
            <p:cNvSpPr/>
            <p:nvPr/>
          </p:nvSpPr>
          <p:spPr>
            <a:xfrm>
              <a:off x="10627786" y="2855374"/>
              <a:ext cx="642264" cy="54951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2">
                      <a:lumMod val="50000"/>
                    </a:schemeClr>
                  </a:solidFill>
                </a:ln>
              </a:endParaRPr>
            </a:p>
          </p:txBody>
        </p:sp>
        <p:sp>
          <p:nvSpPr>
            <p:cNvPr id="136" name="CasellaDiTesto 135">
              <a:extLst>
                <a:ext uri="{FF2B5EF4-FFF2-40B4-BE49-F238E27FC236}">
                  <a16:creationId xmlns:a16="http://schemas.microsoft.com/office/drawing/2014/main" id="{53450912-2096-4F3E-9A71-B3CFDB6C7363}"/>
                </a:ext>
              </a:extLst>
            </p:cNvPr>
            <p:cNvSpPr txBox="1"/>
            <p:nvPr/>
          </p:nvSpPr>
          <p:spPr>
            <a:xfrm>
              <a:off x="11430552" y="3402698"/>
              <a:ext cx="424216" cy="369332"/>
            </a:xfrm>
            <a:prstGeom prst="rect">
              <a:avLst/>
            </a:prstGeom>
            <a:noFill/>
          </p:spPr>
          <p:txBody>
            <a:bodyPr wrap="square" rtlCol="0">
              <a:spAutoFit/>
            </a:bodyPr>
            <a:lstStyle/>
            <a:p>
              <a:pPr algn="ctr"/>
              <a:r>
                <a:rPr lang="it-IT" dirty="0"/>
                <a:t>9x</a:t>
              </a:r>
            </a:p>
          </p:txBody>
        </p:sp>
        <p:cxnSp>
          <p:nvCxnSpPr>
            <p:cNvPr id="16" name="Connettore diritto 15">
              <a:extLst>
                <a:ext uri="{FF2B5EF4-FFF2-40B4-BE49-F238E27FC236}">
                  <a16:creationId xmlns:a16="http://schemas.microsoft.com/office/drawing/2014/main" id="{FDD83105-787A-43FC-9FE2-61637A4C95ED}"/>
                </a:ext>
              </a:extLst>
            </p:cNvPr>
            <p:cNvCxnSpPr/>
            <p:nvPr/>
          </p:nvCxnSpPr>
          <p:spPr>
            <a:xfrm>
              <a:off x="683366" y="2395974"/>
              <a:ext cx="1387484" cy="0"/>
            </a:xfrm>
            <a:prstGeom prst="line">
              <a:avLst/>
            </a:prstGeom>
          </p:spPr>
          <p:style>
            <a:lnRef idx="3">
              <a:schemeClr val="accent1"/>
            </a:lnRef>
            <a:fillRef idx="0">
              <a:schemeClr val="accent1"/>
            </a:fillRef>
            <a:effectRef idx="2">
              <a:schemeClr val="accent1"/>
            </a:effectRef>
            <a:fontRef idx="minor">
              <a:schemeClr val="tx1"/>
            </a:fontRef>
          </p:style>
        </p:cxnSp>
        <p:sp>
          <p:nvSpPr>
            <p:cNvPr id="139" name="CasellaDiTesto 138">
              <a:extLst>
                <a:ext uri="{FF2B5EF4-FFF2-40B4-BE49-F238E27FC236}">
                  <a16:creationId xmlns:a16="http://schemas.microsoft.com/office/drawing/2014/main" id="{CC060382-9693-43D6-A355-9B8C23283CE1}"/>
                </a:ext>
              </a:extLst>
            </p:cNvPr>
            <p:cNvSpPr txBox="1"/>
            <p:nvPr/>
          </p:nvSpPr>
          <p:spPr>
            <a:xfrm>
              <a:off x="601224" y="2030259"/>
              <a:ext cx="1692791" cy="369332"/>
            </a:xfrm>
            <a:prstGeom prst="rect">
              <a:avLst/>
            </a:prstGeom>
            <a:noFill/>
          </p:spPr>
          <p:txBody>
            <a:bodyPr wrap="square" rtlCol="0">
              <a:spAutoFit/>
            </a:bodyPr>
            <a:lstStyle/>
            <a:p>
              <a:r>
                <a:rPr lang="it-IT" dirty="0"/>
                <a:t>10 ns, 100 MHz</a:t>
              </a:r>
            </a:p>
          </p:txBody>
        </p:sp>
      </p:grpSp>
      <p:sp>
        <p:nvSpPr>
          <p:cNvPr id="140" name="CasellaDiTesto 139">
            <a:extLst>
              <a:ext uri="{FF2B5EF4-FFF2-40B4-BE49-F238E27FC236}">
                <a16:creationId xmlns:a16="http://schemas.microsoft.com/office/drawing/2014/main" id="{03553873-2EFC-4FA5-982F-2FEADCEF396A}"/>
              </a:ext>
            </a:extLst>
          </p:cNvPr>
          <p:cNvSpPr txBox="1"/>
          <p:nvPr/>
        </p:nvSpPr>
        <p:spPr>
          <a:xfrm>
            <a:off x="10132545" y="2765306"/>
            <a:ext cx="401896" cy="523220"/>
          </a:xfrm>
          <a:prstGeom prst="rect">
            <a:avLst/>
          </a:prstGeom>
          <a:noFill/>
        </p:spPr>
        <p:txBody>
          <a:bodyPr wrap="square" rtlCol="0">
            <a:spAutoFit/>
          </a:bodyPr>
          <a:lstStyle/>
          <a:p>
            <a:r>
              <a:rPr lang="it-IT" sz="2800" dirty="0"/>
              <a:t>…</a:t>
            </a:r>
          </a:p>
        </p:txBody>
      </p:sp>
      <p:sp>
        <p:nvSpPr>
          <p:cNvPr id="144" name="CasellaDiTesto 143">
            <a:extLst>
              <a:ext uri="{FF2B5EF4-FFF2-40B4-BE49-F238E27FC236}">
                <a16:creationId xmlns:a16="http://schemas.microsoft.com/office/drawing/2014/main" id="{C0AFF50A-AF7A-4C1E-8A97-A3055C9B8D75}"/>
              </a:ext>
            </a:extLst>
          </p:cNvPr>
          <p:cNvSpPr txBox="1"/>
          <p:nvPr/>
        </p:nvSpPr>
        <p:spPr>
          <a:xfrm>
            <a:off x="395047" y="4491872"/>
            <a:ext cx="11661835" cy="461665"/>
          </a:xfrm>
          <a:prstGeom prst="rect">
            <a:avLst/>
          </a:prstGeom>
          <a:noFill/>
        </p:spPr>
        <p:txBody>
          <a:bodyPr wrap="square" rtlCol="0">
            <a:spAutoFit/>
          </a:bodyPr>
          <a:lstStyle/>
          <a:p>
            <a:pPr marL="285750" indent="-285750">
              <a:buFont typeface="Arial" panose="020B0604020202020204" pitchFamily="34" charset="0"/>
              <a:buChar char="•"/>
            </a:pPr>
            <a:r>
              <a:rPr lang="it-IT" sz="2400" dirty="0" err="1"/>
              <a:t>Selects</a:t>
            </a:r>
            <a:r>
              <a:rPr lang="it-IT" sz="2400" dirty="0"/>
              <a:t> 1 macro-</a:t>
            </a:r>
            <a:r>
              <a:rPr lang="it-IT" sz="2400" dirty="0" err="1"/>
              <a:t>bunch</a:t>
            </a:r>
            <a:r>
              <a:rPr lang="it-IT" sz="2400" dirty="0"/>
              <a:t> </a:t>
            </a:r>
            <a:r>
              <a:rPr lang="it-IT" sz="2400" dirty="0" err="1"/>
              <a:t>every</a:t>
            </a:r>
            <a:r>
              <a:rPr lang="it-IT" sz="2400" dirty="0"/>
              <a:t> 10 ns (100 MHz </a:t>
            </a:r>
            <a:r>
              <a:rPr lang="it-IT" sz="2400" dirty="0" err="1"/>
              <a:t>operation</a:t>
            </a:r>
            <a:r>
              <a:rPr lang="it-IT" sz="2400" dirty="0"/>
              <a:t>)</a:t>
            </a:r>
          </a:p>
        </p:txBody>
      </p:sp>
      <p:grpSp>
        <p:nvGrpSpPr>
          <p:cNvPr id="155" name="Gruppo 154">
            <a:extLst>
              <a:ext uri="{FF2B5EF4-FFF2-40B4-BE49-F238E27FC236}">
                <a16:creationId xmlns:a16="http://schemas.microsoft.com/office/drawing/2014/main" id="{2E473396-A2A0-4A0D-81C2-2249F5126D96}"/>
              </a:ext>
            </a:extLst>
          </p:cNvPr>
          <p:cNvGrpSpPr/>
          <p:nvPr/>
        </p:nvGrpSpPr>
        <p:grpSpPr>
          <a:xfrm>
            <a:off x="375043" y="1245464"/>
            <a:ext cx="11530058" cy="4357912"/>
            <a:chOff x="375043" y="1245464"/>
            <a:chExt cx="11530058" cy="4357912"/>
          </a:xfrm>
        </p:grpSpPr>
        <p:cxnSp>
          <p:nvCxnSpPr>
            <p:cNvPr id="142" name="Connettore diritto 141">
              <a:extLst>
                <a:ext uri="{FF2B5EF4-FFF2-40B4-BE49-F238E27FC236}">
                  <a16:creationId xmlns:a16="http://schemas.microsoft.com/office/drawing/2014/main" id="{52FFA37E-962E-4C67-9E1C-EF5ABD5BC680}"/>
                </a:ext>
              </a:extLst>
            </p:cNvPr>
            <p:cNvCxnSpPr/>
            <p:nvPr/>
          </p:nvCxnSpPr>
          <p:spPr>
            <a:xfrm>
              <a:off x="375043" y="1662349"/>
              <a:ext cx="11530058" cy="0"/>
            </a:xfrm>
            <a:prstGeom prst="line">
              <a:avLst/>
            </a:prstGeom>
          </p:spPr>
          <p:style>
            <a:lnRef idx="3">
              <a:schemeClr val="accent1"/>
            </a:lnRef>
            <a:fillRef idx="0">
              <a:schemeClr val="accent1"/>
            </a:fillRef>
            <a:effectRef idx="2">
              <a:schemeClr val="accent1"/>
            </a:effectRef>
            <a:fontRef idx="minor">
              <a:schemeClr val="tx1"/>
            </a:fontRef>
          </p:style>
        </p:cxnSp>
        <p:sp>
          <p:nvSpPr>
            <p:cNvPr id="143" name="CasellaDiTesto 142">
              <a:extLst>
                <a:ext uri="{FF2B5EF4-FFF2-40B4-BE49-F238E27FC236}">
                  <a16:creationId xmlns:a16="http://schemas.microsoft.com/office/drawing/2014/main" id="{4587BE18-E991-4511-AA55-29A588FD73F1}"/>
                </a:ext>
              </a:extLst>
            </p:cNvPr>
            <p:cNvSpPr txBox="1"/>
            <p:nvPr/>
          </p:nvSpPr>
          <p:spPr>
            <a:xfrm>
              <a:off x="4468611" y="1245464"/>
              <a:ext cx="3217324" cy="369332"/>
            </a:xfrm>
            <a:prstGeom prst="rect">
              <a:avLst/>
            </a:prstGeom>
            <a:noFill/>
          </p:spPr>
          <p:txBody>
            <a:bodyPr wrap="square" rtlCol="0">
              <a:spAutoFit/>
            </a:bodyPr>
            <a:lstStyle/>
            <a:p>
              <a:r>
                <a:rPr lang="it-IT" dirty="0"/>
                <a:t>100 ns (10 Macro-</a:t>
              </a:r>
              <a:r>
                <a:rPr lang="it-IT" dirty="0" err="1"/>
                <a:t>bunch</a:t>
              </a:r>
              <a:r>
                <a:rPr lang="it-IT" dirty="0"/>
                <a:t>)</a:t>
              </a:r>
            </a:p>
          </p:txBody>
        </p:sp>
        <p:sp>
          <p:nvSpPr>
            <p:cNvPr id="154" name="CasellaDiTesto 153">
              <a:extLst>
                <a:ext uri="{FF2B5EF4-FFF2-40B4-BE49-F238E27FC236}">
                  <a16:creationId xmlns:a16="http://schemas.microsoft.com/office/drawing/2014/main" id="{D9ABB364-AF62-449F-9A95-7D493E25C39F}"/>
                </a:ext>
              </a:extLst>
            </p:cNvPr>
            <p:cNvSpPr txBox="1"/>
            <p:nvPr/>
          </p:nvSpPr>
          <p:spPr>
            <a:xfrm>
              <a:off x="394078" y="5141711"/>
              <a:ext cx="6099142" cy="461665"/>
            </a:xfrm>
            <a:prstGeom prst="rect">
              <a:avLst/>
            </a:prstGeom>
            <a:noFill/>
          </p:spPr>
          <p:txBody>
            <a:bodyPr wrap="square">
              <a:spAutoFit/>
            </a:bodyPr>
            <a:lstStyle/>
            <a:p>
              <a:pPr marL="285750" indent="-285750">
                <a:buFont typeface="Arial" panose="020B0604020202020204" pitchFamily="34" charset="0"/>
                <a:buChar char="•"/>
              </a:pPr>
              <a:r>
                <a:rPr lang="it-IT" sz="2400" dirty="0"/>
                <a:t>Gate of 100 ns</a:t>
              </a:r>
            </a:p>
          </p:txBody>
        </p:sp>
      </p:grpSp>
      <p:cxnSp>
        <p:nvCxnSpPr>
          <p:cNvPr id="158" name="Connettore diritto 157">
            <a:extLst>
              <a:ext uri="{FF2B5EF4-FFF2-40B4-BE49-F238E27FC236}">
                <a16:creationId xmlns:a16="http://schemas.microsoft.com/office/drawing/2014/main" id="{88EB21CF-41EB-4540-ADA3-6CCF860A407B}"/>
              </a:ext>
            </a:extLst>
          </p:cNvPr>
          <p:cNvCxnSpPr/>
          <p:nvPr/>
        </p:nvCxnSpPr>
        <p:spPr>
          <a:xfrm>
            <a:off x="464028" y="3648173"/>
            <a:ext cx="240952" cy="0"/>
          </a:xfrm>
          <a:prstGeom prst="line">
            <a:avLst/>
          </a:prstGeom>
        </p:spPr>
        <p:style>
          <a:lnRef idx="1">
            <a:schemeClr val="accent1"/>
          </a:lnRef>
          <a:fillRef idx="0">
            <a:schemeClr val="accent1"/>
          </a:fillRef>
          <a:effectRef idx="0">
            <a:schemeClr val="accent1"/>
          </a:effectRef>
          <a:fontRef idx="minor">
            <a:schemeClr val="tx1"/>
          </a:fontRef>
        </p:style>
      </p:cxnSp>
      <p:sp>
        <p:nvSpPr>
          <p:cNvPr id="159" name="CasellaDiTesto 158">
            <a:extLst>
              <a:ext uri="{FF2B5EF4-FFF2-40B4-BE49-F238E27FC236}">
                <a16:creationId xmlns:a16="http://schemas.microsoft.com/office/drawing/2014/main" id="{04ADBA1B-8666-4465-9320-6B3D30D162B2}"/>
              </a:ext>
            </a:extLst>
          </p:cNvPr>
          <p:cNvSpPr txBox="1"/>
          <p:nvPr/>
        </p:nvSpPr>
        <p:spPr>
          <a:xfrm>
            <a:off x="215983" y="3641780"/>
            <a:ext cx="1018663" cy="338554"/>
          </a:xfrm>
          <a:prstGeom prst="rect">
            <a:avLst/>
          </a:prstGeom>
          <a:noFill/>
        </p:spPr>
        <p:txBody>
          <a:bodyPr wrap="square" rtlCol="0">
            <a:spAutoFit/>
          </a:bodyPr>
          <a:lstStyle/>
          <a:p>
            <a:r>
              <a:rPr lang="it-IT" sz="1600" dirty="0"/>
              <a:t>333 </a:t>
            </a:r>
            <a:r>
              <a:rPr lang="it-IT" sz="1600" dirty="0" err="1"/>
              <a:t>ps</a:t>
            </a:r>
            <a:endParaRPr lang="it-IT" sz="1600" dirty="0"/>
          </a:p>
        </p:txBody>
      </p:sp>
    </p:spTree>
    <p:extLst>
      <p:ext uri="{BB962C8B-B14F-4D97-AF65-F5344CB8AC3E}">
        <p14:creationId xmlns:p14="http://schemas.microsoft.com/office/powerpoint/2010/main" val="187928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wipe(down)">
                                      <p:cBhvr>
                                        <p:cTn id="7" dur="500"/>
                                        <p:tgtEl>
                                          <p:spTgt spid="1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4"/>
                                        </p:tgtEl>
                                        <p:attrNameLst>
                                          <p:attrName>style.visibility</p:attrName>
                                        </p:attrNameLst>
                                      </p:cBhvr>
                                      <p:to>
                                        <p:strVal val="visible"/>
                                      </p:to>
                                    </p:set>
                                    <p:animEffect transition="in" filter="fade">
                                      <p:cBhvr>
                                        <p:cTn id="10" dur="500"/>
                                        <p:tgtEl>
                                          <p:spTgt spid="1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fade">
                                      <p:cBhvr>
                                        <p:cTn id="15"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1677887"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Filter test</a:t>
            </a:r>
          </a:p>
        </p:txBody>
      </p:sp>
      <p:cxnSp>
        <p:nvCxnSpPr>
          <p:cNvPr id="28" name="Shape 92"/>
          <p:cNvCxnSpPr>
            <a:cxnSpLocks/>
            <a:stCxn id="26" idx="3"/>
          </p:cNvCxnSpPr>
          <p:nvPr/>
        </p:nvCxnSpPr>
        <p:spPr>
          <a:xfrm>
            <a:off x="2772104" y="526713"/>
            <a:ext cx="9419896"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36</a:t>
            </a:fld>
            <a:endParaRPr lang="en-US"/>
          </a:p>
        </p:txBody>
      </p:sp>
      <p:grpSp>
        <p:nvGrpSpPr>
          <p:cNvPr id="21" name="Google Shape;612;p39"/>
          <p:cNvGrpSpPr/>
          <p:nvPr/>
        </p:nvGrpSpPr>
        <p:grpSpPr>
          <a:xfrm>
            <a:off x="553751" y="346147"/>
            <a:ext cx="343484" cy="350682"/>
            <a:chOff x="3951850" y="2985350"/>
            <a:chExt cx="407950" cy="416500"/>
          </a:xfrm>
        </p:grpSpPr>
        <p:sp>
          <p:nvSpPr>
            <p:cNvPr id="22"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54" name="CasellaDiTesto 53">
            <a:extLst>
              <a:ext uri="{FF2B5EF4-FFF2-40B4-BE49-F238E27FC236}">
                <a16:creationId xmlns:a16="http://schemas.microsoft.com/office/drawing/2014/main" id="{7139F82D-038E-4127-8FA3-85FFF91ED1BF}"/>
              </a:ext>
            </a:extLst>
          </p:cNvPr>
          <p:cNvSpPr txBox="1"/>
          <p:nvPr/>
        </p:nvSpPr>
        <p:spPr>
          <a:xfrm>
            <a:off x="5892223" y="1676306"/>
            <a:ext cx="6465663" cy="4524315"/>
          </a:xfrm>
          <a:prstGeom prst="rect">
            <a:avLst/>
          </a:prstGeom>
          <a:noFill/>
        </p:spPr>
        <p:txBody>
          <a:bodyPr wrap="square" rtlCol="0">
            <a:spAutoFit/>
          </a:bodyPr>
          <a:lstStyle/>
          <a:p>
            <a:pPr marL="342900" indent="-342900">
              <a:buFont typeface="+mj-lt"/>
              <a:buAutoNum type="arabicPeriod"/>
            </a:pPr>
            <a:r>
              <a:rPr lang="en-US" dirty="0"/>
              <a:t>Total charge was too high (discussion with Curcio)</a:t>
            </a:r>
          </a:p>
          <a:p>
            <a:pPr marL="342900" indent="-342900">
              <a:buFont typeface="+mj-lt"/>
              <a:buAutoNum type="arabicPeriod"/>
            </a:pPr>
            <a:endParaRPr lang="en-US" dirty="0"/>
          </a:p>
          <a:p>
            <a:pPr marL="342900" indent="-342900">
              <a:buFont typeface="+mj-lt"/>
              <a:buAutoNum type="arabicPeriod"/>
            </a:pPr>
            <a:r>
              <a:rPr lang="en-US" dirty="0"/>
              <a:t>Aperture radius had to be increased (asked the real value to Adriana)</a:t>
            </a:r>
          </a:p>
          <a:p>
            <a:pPr marL="342900" indent="-342900">
              <a:buFont typeface="+mj-lt"/>
              <a:buAutoNum type="arabicPeriod"/>
            </a:pPr>
            <a:endParaRPr lang="en-US" dirty="0"/>
          </a:p>
          <a:p>
            <a:pPr marL="342900" indent="-342900">
              <a:buFont typeface="+mj-lt"/>
              <a:buAutoNum type="arabicPeriod"/>
            </a:pPr>
            <a:r>
              <a:rPr lang="en-US" dirty="0"/>
              <a:t>The plane of the final quadrupoles intersects the trajectory (Astra modified by Klaus F.)</a:t>
            </a:r>
          </a:p>
          <a:p>
            <a:pPr marL="342900" indent="-342900">
              <a:buFont typeface="+mj-lt"/>
              <a:buAutoNum type="arabicPeriod"/>
            </a:pPr>
            <a:endParaRPr lang="en-US" dirty="0"/>
          </a:p>
          <a:p>
            <a:pPr marL="342900" indent="-342900">
              <a:buFont typeface="+mj-lt"/>
              <a:buAutoNum type="arabicPeriod"/>
            </a:pPr>
            <a:r>
              <a:rPr lang="en-US" dirty="0"/>
              <a:t>Space charge needs a very big 3-d mesh (beam is long and dispersion enlarges hor. dimension a lot). Slow down</a:t>
            </a:r>
            <a:br>
              <a:rPr lang="en-US" dirty="0"/>
            </a:br>
            <a:endParaRPr lang="en-US" dirty="0"/>
          </a:p>
          <a:p>
            <a:pPr marL="342900" indent="-342900">
              <a:buFont typeface="+mj-lt"/>
              <a:buAutoNum type="arabicPeriod"/>
            </a:pPr>
            <a:r>
              <a:rPr lang="en-US" dirty="0"/>
              <a:t>Beam centroid strongly off-center when the beam is dispersed</a:t>
            </a:r>
            <a:br>
              <a:rPr lang="en-US" dirty="0"/>
            </a:br>
            <a:r>
              <a:rPr lang="en-US" dirty="0"/>
              <a:t>leading to offsets in the quads and aperture (other dispersion).</a:t>
            </a:r>
          </a:p>
          <a:p>
            <a:pPr marL="342900" indent="-342900">
              <a:buFont typeface="+mj-lt"/>
              <a:buAutoNum type="arabicPeriod"/>
            </a:pPr>
            <a:endParaRPr lang="en-US" dirty="0"/>
          </a:p>
          <a:p>
            <a:pPr marL="342900" indent="-342900">
              <a:buFont typeface="+mj-lt"/>
              <a:buAutoNum type="arabicPeriod"/>
            </a:pPr>
            <a:r>
              <a:rPr lang="en-US" dirty="0"/>
              <a:t>When dispersion closed the beam divergence was too big for safe travel through quad bore.</a:t>
            </a:r>
          </a:p>
        </p:txBody>
      </p:sp>
      <p:sp>
        <p:nvSpPr>
          <p:cNvPr id="55" name="CasellaDiTesto 54">
            <a:extLst>
              <a:ext uri="{FF2B5EF4-FFF2-40B4-BE49-F238E27FC236}">
                <a16:creationId xmlns:a16="http://schemas.microsoft.com/office/drawing/2014/main" id="{2E5244D1-3277-49FA-8E23-B3D532A19B81}"/>
              </a:ext>
            </a:extLst>
          </p:cNvPr>
          <p:cNvSpPr txBox="1"/>
          <p:nvPr/>
        </p:nvSpPr>
        <p:spPr>
          <a:xfrm>
            <a:off x="2598113" y="1051983"/>
            <a:ext cx="2214929" cy="461665"/>
          </a:xfrm>
          <a:prstGeom prst="rect">
            <a:avLst/>
          </a:prstGeom>
          <a:noFill/>
        </p:spPr>
        <p:txBody>
          <a:bodyPr wrap="square" rtlCol="0">
            <a:spAutoFit/>
          </a:bodyPr>
          <a:lstStyle/>
          <a:p>
            <a:r>
              <a:rPr lang="it-IT" sz="2400" b="1" dirty="0"/>
              <a:t>Reference </a:t>
            </a:r>
            <a:r>
              <a:rPr lang="it-IT" sz="2400" b="1" dirty="0" err="1"/>
              <a:t>orbit</a:t>
            </a:r>
            <a:endParaRPr lang="it-IT" sz="2400" b="1" dirty="0"/>
          </a:p>
        </p:txBody>
      </p:sp>
      <p:sp>
        <p:nvSpPr>
          <p:cNvPr id="58" name="Ovale 57">
            <a:extLst>
              <a:ext uri="{FF2B5EF4-FFF2-40B4-BE49-F238E27FC236}">
                <a16:creationId xmlns:a16="http://schemas.microsoft.com/office/drawing/2014/main" id="{76A2B2A7-64C5-4690-82CE-EF8A72321A6C}"/>
              </a:ext>
            </a:extLst>
          </p:cNvPr>
          <p:cNvSpPr/>
          <p:nvPr/>
        </p:nvSpPr>
        <p:spPr>
          <a:xfrm>
            <a:off x="3642899" y="2936317"/>
            <a:ext cx="208309" cy="208309"/>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0" name="Connettore 2 59">
            <a:extLst>
              <a:ext uri="{FF2B5EF4-FFF2-40B4-BE49-F238E27FC236}">
                <a16:creationId xmlns:a16="http://schemas.microsoft.com/office/drawing/2014/main" id="{C0C64E93-814D-42CE-A4BB-A7705F306953}"/>
              </a:ext>
            </a:extLst>
          </p:cNvPr>
          <p:cNvCxnSpPr/>
          <p:nvPr/>
        </p:nvCxnSpPr>
        <p:spPr>
          <a:xfrm flipH="1">
            <a:off x="3868637" y="2324608"/>
            <a:ext cx="695235" cy="568960"/>
          </a:xfrm>
          <a:prstGeom prst="straightConnector1">
            <a:avLst/>
          </a:prstGeom>
          <a:ln w="1905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1" name="CasellaDiTesto 60">
            <a:extLst>
              <a:ext uri="{FF2B5EF4-FFF2-40B4-BE49-F238E27FC236}">
                <a16:creationId xmlns:a16="http://schemas.microsoft.com/office/drawing/2014/main" id="{E914DEB1-ABE7-40B7-A8F3-56E0FDB3310E}"/>
              </a:ext>
            </a:extLst>
          </p:cNvPr>
          <p:cNvSpPr txBox="1"/>
          <p:nvPr/>
        </p:nvSpPr>
        <p:spPr>
          <a:xfrm>
            <a:off x="4502536" y="1979136"/>
            <a:ext cx="491259" cy="369332"/>
          </a:xfrm>
          <a:prstGeom prst="rect">
            <a:avLst/>
          </a:prstGeom>
          <a:noFill/>
        </p:spPr>
        <p:txBody>
          <a:bodyPr wrap="square" rtlCol="0">
            <a:spAutoFit/>
          </a:bodyPr>
          <a:lstStyle/>
          <a:p>
            <a:pPr algn="ctr"/>
            <a:r>
              <a:rPr lang="it-IT" b="1" dirty="0" err="1">
                <a:solidFill>
                  <a:srgbClr val="7030A0"/>
                </a:solidFill>
              </a:rPr>
              <a:t>Slit</a:t>
            </a:r>
            <a:endParaRPr lang="it-IT" b="1" dirty="0">
              <a:solidFill>
                <a:srgbClr val="7030A0"/>
              </a:solidFill>
            </a:endParaRPr>
          </a:p>
        </p:txBody>
      </p:sp>
      <p:sp>
        <p:nvSpPr>
          <p:cNvPr id="40" name="CasellaDiTesto 39">
            <a:extLst>
              <a:ext uri="{FF2B5EF4-FFF2-40B4-BE49-F238E27FC236}">
                <a16:creationId xmlns:a16="http://schemas.microsoft.com/office/drawing/2014/main" id="{B965D0B9-55DE-4DA4-AEBD-D44567F8DF8B}"/>
              </a:ext>
            </a:extLst>
          </p:cNvPr>
          <p:cNvSpPr txBox="1"/>
          <p:nvPr/>
        </p:nvSpPr>
        <p:spPr>
          <a:xfrm>
            <a:off x="6096000" y="1120853"/>
            <a:ext cx="5610737" cy="461665"/>
          </a:xfrm>
          <a:prstGeom prst="rect">
            <a:avLst/>
          </a:prstGeom>
          <a:noFill/>
        </p:spPr>
        <p:txBody>
          <a:bodyPr wrap="square" rtlCol="0">
            <a:spAutoFit/>
          </a:bodyPr>
          <a:lstStyle/>
          <a:p>
            <a:pPr algn="ctr"/>
            <a:r>
              <a:rPr lang="it-IT" sz="2400" b="1" dirty="0" err="1"/>
              <a:t>Why</a:t>
            </a:r>
            <a:r>
              <a:rPr lang="it-IT" sz="2400" b="1" dirty="0"/>
              <a:t> </a:t>
            </a:r>
            <a:r>
              <a:rPr lang="it-IT" sz="2400" b="1" dirty="0" err="1"/>
              <a:t>took</a:t>
            </a:r>
            <a:r>
              <a:rPr lang="it-IT" sz="2400" b="1" dirty="0"/>
              <a:t> so long? (5 </a:t>
            </a:r>
            <a:r>
              <a:rPr lang="it-IT" sz="2400" b="1" dirty="0" err="1"/>
              <a:t>months</a:t>
            </a:r>
            <a:r>
              <a:rPr lang="it-IT" sz="2400" b="1" dirty="0"/>
              <a:t> </a:t>
            </a:r>
            <a:r>
              <a:rPr lang="it-IT" sz="2400" b="1" dirty="0" err="1"/>
              <a:t>intead</a:t>
            </a:r>
            <a:r>
              <a:rPr lang="it-IT" sz="2400" b="1" dirty="0"/>
              <a:t> of 2)</a:t>
            </a:r>
          </a:p>
        </p:txBody>
      </p:sp>
      <p:grpSp>
        <p:nvGrpSpPr>
          <p:cNvPr id="2" name="Gruppo 1">
            <a:extLst>
              <a:ext uri="{FF2B5EF4-FFF2-40B4-BE49-F238E27FC236}">
                <a16:creationId xmlns:a16="http://schemas.microsoft.com/office/drawing/2014/main" id="{BD34813A-D969-4B25-86EE-C53F0A60231B}"/>
              </a:ext>
            </a:extLst>
          </p:cNvPr>
          <p:cNvGrpSpPr/>
          <p:nvPr/>
        </p:nvGrpSpPr>
        <p:grpSpPr>
          <a:xfrm>
            <a:off x="343311" y="1406603"/>
            <a:ext cx="5556011" cy="5262547"/>
            <a:chOff x="343311" y="1406603"/>
            <a:chExt cx="5556011" cy="5262547"/>
          </a:xfrm>
        </p:grpSpPr>
        <p:grpSp>
          <p:nvGrpSpPr>
            <p:cNvPr id="53" name="Gruppo 52">
              <a:extLst>
                <a:ext uri="{FF2B5EF4-FFF2-40B4-BE49-F238E27FC236}">
                  <a16:creationId xmlns:a16="http://schemas.microsoft.com/office/drawing/2014/main" id="{5C25BEFF-483E-4BF1-AAF5-937E5A302D25}"/>
                </a:ext>
              </a:extLst>
            </p:cNvPr>
            <p:cNvGrpSpPr/>
            <p:nvPr/>
          </p:nvGrpSpPr>
          <p:grpSpPr>
            <a:xfrm>
              <a:off x="343311" y="1406603"/>
              <a:ext cx="5556011" cy="5262547"/>
              <a:chOff x="469295" y="980141"/>
              <a:chExt cx="5556011" cy="5262547"/>
            </a:xfrm>
          </p:grpSpPr>
          <p:grpSp>
            <p:nvGrpSpPr>
              <p:cNvPr id="52" name="Gruppo 51">
                <a:extLst>
                  <a:ext uri="{FF2B5EF4-FFF2-40B4-BE49-F238E27FC236}">
                    <a16:creationId xmlns:a16="http://schemas.microsoft.com/office/drawing/2014/main" id="{9FB7FB17-8D2F-4468-B926-4E42BD1246E1}"/>
                  </a:ext>
                </a:extLst>
              </p:cNvPr>
              <p:cNvGrpSpPr/>
              <p:nvPr/>
            </p:nvGrpSpPr>
            <p:grpSpPr>
              <a:xfrm>
                <a:off x="737035" y="980141"/>
                <a:ext cx="5288271" cy="5020415"/>
                <a:chOff x="762347" y="658987"/>
                <a:chExt cx="5288271" cy="5020415"/>
              </a:xfrm>
            </p:grpSpPr>
            <p:pic>
              <p:nvPicPr>
                <p:cNvPr id="7" name="Immagine 6">
                  <a:extLst>
                    <a:ext uri="{FF2B5EF4-FFF2-40B4-BE49-F238E27FC236}">
                      <a16:creationId xmlns:a16="http://schemas.microsoft.com/office/drawing/2014/main" id="{779EF836-B214-4184-B826-F4984A146B64}"/>
                    </a:ext>
                  </a:extLst>
                </p:cNvPr>
                <p:cNvPicPr>
                  <a:picLocks noChangeAspect="1"/>
                </p:cNvPicPr>
                <p:nvPr/>
              </p:nvPicPr>
              <p:blipFill rotWithShape="1">
                <a:blip r:embed="rId3"/>
                <a:srcRect b="26795"/>
                <a:stretch/>
              </p:blipFill>
              <p:spPr>
                <a:xfrm>
                  <a:off x="762347" y="658987"/>
                  <a:ext cx="5288271" cy="5020415"/>
                </a:xfrm>
                <a:prstGeom prst="rect">
                  <a:avLst/>
                </a:prstGeom>
              </p:spPr>
            </p:pic>
            <p:grpSp>
              <p:nvGrpSpPr>
                <p:cNvPr id="50" name="Gruppo 49">
                  <a:extLst>
                    <a:ext uri="{FF2B5EF4-FFF2-40B4-BE49-F238E27FC236}">
                      <a16:creationId xmlns:a16="http://schemas.microsoft.com/office/drawing/2014/main" id="{7CD85EC7-CA69-4D27-AC4C-4CDF03D07414}"/>
                    </a:ext>
                  </a:extLst>
                </p:cNvPr>
                <p:cNvGrpSpPr/>
                <p:nvPr/>
              </p:nvGrpSpPr>
              <p:grpSpPr>
                <a:xfrm>
                  <a:off x="2788451" y="2231605"/>
                  <a:ext cx="2214660" cy="403917"/>
                  <a:chOff x="2788451" y="2231605"/>
                  <a:chExt cx="2214660" cy="403917"/>
                </a:xfrm>
              </p:grpSpPr>
              <p:sp>
                <p:nvSpPr>
                  <p:cNvPr id="42" name="Trapezio 41">
                    <a:extLst>
                      <a:ext uri="{FF2B5EF4-FFF2-40B4-BE49-F238E27FC236}">
                        <a16:creationId xmlns:a16="http://schemas.microsoft.com/office/drawing/2014/main" id="{0CC7D3C3-E85C-4649-AC13-E6C10411B846}"/>
                      </a:ext>
                    </a:extLst>
                  </p:cNvPr>
                  <p:cNvSpPr/>
                  <p:nvPr/>
                </p:nvSpPr>
                <p:spPr>
                  <a:xfrm rot="8986193">
                    <a:off x="2788451" y="2231605"/>
                    <a:ext cx="901186" cy="398500"/>
                  </a:xfrm>
                  <a:prstGeom prst="trapezoid">
                    <a:avLst>
                      <a:gd name="adj" fmla="val 59442"/>
                    </a:avLst>
                  </a:prstGeom>
                  <a:solidFill>
                    <a:schemeClr val="tx1">
                      <a:lumMod val="75000"/>
                      <a:lumOff val="25000"/>
                      <a:alpha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Trapezio 42">
                    <a:extLst>
                      <a:ext uri="{FF2B5EF4-FFF2-40B4-BE49-F238E27FC236}">
                        <a16:creationId xmlns:a16="http://schemas.microsoft.com/office/drawing/2014/main" id="{9F001A26-422D-45CA-8056-BD1FC34F042C}"/>
                      </a:ext>
                    </a:extLst>
                  </p:cNvPr>
                  <p:cNvSpPr/>
                  <p:nvPr/>
                </p:nvSpPr>
                <p:spPr>
                  <a:xfrm rot="12684812">
                    <a:off x="4101925" y="2237022"/>
                    <a:ext cx="901186" cy="398500"/>
                  </a:xfrm>
                  <a:prstGeom prst="trapezoid">
                    <a:avLst>
                      <a:gd name="adj" fmla="val 59442"/>
                    </a:avLst>
                  </a:prstGeom>
                  <a:solidFill>
                    <a:schemeClr val="tx1">
                      <a:lumMod val="75000"/>
                      <a:lumOff val="25000"/>
                      <a:alpha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sp>
            <p:nvSpPr>
              <p:cNvPr id="8" name="CasellaDiTesto 7">
                <a:extLst>
                  <a:ext uri="{FF2B5EF4-FFF2-40B4-BE49-F238E27FC236}">
                    <a16:creationId xmlns:a16="http://schemas.microsoft.com/office/drawing/2014/main" id="{79DBB82C-8202-426A-A2A4-E402547D49C8}"/>
                  </a:ext>
                </a:extLst>
              </p:cNvPr>
              <p:cNvSpPr txBox="1"/>
              <p:nvPr/>
            </p:nvSpPr>
            <p:spPr>
              <a:xfrm>
                <a:off x="3534809" y="5781023"/>
                <a:ext cx="919625" cy="461665"/>
              </a:xfrm>
              <a:prstGeom prst="rect">
                <a:avLst/>
              </a:prstGeom>
              <a:noFill/>
            </p:spPr>
            <p:txBody>
              <a:bodyPr wrap="square" rtlCol="0">
                <a:spAutoFit/>
              </a:bodyPr>
              <a:lstStyle/>
              <a:p>
                <a:r>
                  <a:rPr lang="it-IT" sz="2400" dirty="0"/>
                  <a:t>Z [m]</a:t>
                </a:r>
              </a:p>
            </p:txBody>
          </p:sp>
          <p:sp>
            <p:nvSpPr>
              <p:cNvPr id="19" name="CasellaDiTesto 18">
                <a:extLst>
                  <a:ext uri="{FF2B5EF4-FFF2-40B4-BE49-F238E27FC236}">
                    <a16:creationId xmlns:a16="http://schemas.microsoft.com/office/drawing/2014/main" id="{50715012-67DC-45FB-BE33-FAF3DEE40F6B}"/>
                  </a:ext>
                </a:extLst>
              </p:cNvPr>
              <p:cNvSpPr txBox="1"/>
              <p:nvPr/>
            </p:nvSpPr>
            <p:spPr>
              <a:xfrm rot="16200000">
                <a:off x="240315" y="2920192"/>
                <a:ext cx="919625" cy="461665"/>
              </a:xfrm>
              <a:prstGeom prst="rect">
                <a:avLst/>
              </a:prstGeom>
              <a:noFill/>
            </p:spPr>
            <p:txBody>
              <a:bodyPr wrap="square" rtlCol="0">
                <a:spAutoFit/>
              </a:bodyPr>
              <a:lstStyle/>
              <a:p>
                <a:r>
                  <a:rPr lang="it-IT" sz="2400" dirty="0"/>
                  <a:t>X [m]</a:t>
                </a:r>
              </a:p>
            </p:txBody>
          </p:sp>
          <p:sp>
            <p:nvSpPr>
              <p:cNvPr id="13" name="CasellaDiTesto 12">
                <a:extLst>
                  <a:ext uri="{FF2B5EF4-FFF2-40B4-BE49-F238E27FC236}">
                    <a16:creationId xmlns:a16="http://schemas.microsoft.com/office/drawing/2014/main" id="{6704860E-9699-4D69-8EDA-9862B6392D10}"/>
                  </a:ext>
                </a:extLst>
              </p:cNvPr>
              <p:cNvSpPr txBox="1"/>
              <p:nvPr/>
            </p:nvSpPr>
            <p:spPr>
              <a:xfrm>
                <a:off x="2006455" y="4613801"/>
                <a:ext cx="794222" cy="369332"/>
              </a:xfrm>
              <a:prstGeom prst="rect">
                <a:avLst/>
              </a:prstGeom>
              <a:noFill/>
            </p:spPr>
            <p:txBody>
              <a:bodyPr wrap="square" rtlCol="0">
                <a:spAutoFit/>
              </a:bodyPr>
              <a:lstStyle/>
              <a:p>
                <a:r>
                  <a:rPr lang="it-IT" b="1" dirty="0">
                    <a:solidFill>
                      <a:srgbClr val="FF0000"/>
                    </a:solidFill>
                  </a:rPr>
                  <a:t>Start</a:t>
                </a:r>
              </a:p>
            </p:txBody>
          </p:sp>
          <p:sp>
            <p:nvSpPr>
              <p:cNvPr id="27" name="CasellaDiTesto 26">
                <a:extLst>
                  <a:ext uri="{FF2B5EF4-FFF2-40B4-BE49-F238E27FC236}">
                    <a16:creationId xmlns:a16="http://schemas.microsoft.com/office/drawing/2014/main" id="{EA9BB9F8-1486-4DEE-A834-2D715E8AA642}"/>
                  </a:ext>
                </a:extLst>
              </p:cNvPr>
              <p:cNvSpPr txBox="1"/>
              <p:nvPr/>
            </p:nvSpPr>
            <p:spPr>
              <a:xfrm>
                <a:off x="2362511" y="3817713"/>
                <a:ext cx="1071154" cy="369332"/>
              </a:xfrm>
              <a:prstGeom prst="rect">
                <a:avLst/>
              </a:prstGeom>
              <a:noFill/>
            </p:spPr>
            <p:txBody>
              <a:bodyPr wrap="square" rtlCol="0">
                <a:spAutoFit/>
              </a:bodyPr>
              <a:lstStyle/>
              <a:p>
                <a:r>
                  <a:rPr lang="it-IT" b="1" dirty="0" err="1">
                    <a:solidFill>
                      <a:schemeClr val="accent6">
                        <a:lumMod val="50000"/>
                      </a:schemeClr>
                    </a:solidFill>
                  </a:rPr>
                  <a:t>Solenoid</a:t>
                </a:r>
                <a:endParaRPr lang="it-IT" b="1" dirty="0">
                  <a:solidFill>
                    <a:schemeClr val="accent6">
                      <a:lumMod val="50000"/>
                    </a:schemeClr>
                  </a:solidFill>
                </a:endParaRPr>
              </a:p>
            </p:txBody>
          </p:sp>
          <p:sp>
            <p:nvSpPr>
              <p:cNvPr id="35" name="CasellaDiTesto 34">
                <a:extLst>
                  <a:ext uri="{FF2B5EF4-FFF2-40B4-BE49-F238E27FC236}">
                    <a16:creationId xmlns:a16="http://schemas.microsoft.com/office/drawing/2014/main" id="{53DA3F40-8D64-4841-8D9C-5434988EE270}"/>
                  </a:ext>
                </a:extLst>
              </p:cNvPr>
              <p:cNvSpPr txBox="1"/>
              <p:nvPr/>
            </p:nvSpPr>
            <p:spPr>
              <a:xfrm>
                <a:off x="3417290" y="3369670"/>
                <a:ext cx="919624" cy="369332"/>
              </a:xfrm>
              <a:prstGeom prst="rect">
                <a:avLst/>
              </a:prstGeom>
              <a:noFill/>
            </p:spPr>
            <p:txBody>
              <a:bodyPr wrap="square" rtlCol="0">
                <a:spAutoFit/>
              </a:bodyPr>
              <a:lstStyle/>
              <a:p>
                <a:pPr algn="ctr"/>
                <a:r>
                  <a:rPr lang="it-IT" b="1" dirty="0" err="1">
                    <a:solidFill>
                      <a:srgbClr val="0070C0"/>
                    </a:solidFill>
                  </a:rPr>
                  <a:t>Quads</a:t>
                </a:r>
                <a:endParaRPr lang="it-IT" b="1" dirty="0">
                  <a:solidFill>
                    <a:srgbClr val="0070C0"/>
                  </a:solidFill>
                </a:endParaRPr>
              </a:p>
            </p:txBody>
          </p:sp>
          <p:cxnSp>
            <p:nvCxnSpPr>
              <p:cNvPr id="15" name="Connettore 2 14">
                <a:extLst>
                  <a:ext uri="{FF2B5EF4-FFF2-40B4-BE49-F238E27FC236}">
                    <a16:creationId xmlns:a16="http://schemas.microsoft.com/office/drawing/2014/main" id="{4B44C9C9-0C6C-4409-BDD4-31CBF416D410}"/>
                  </a:ext>
                </a:extLst>
              </p:cNvPr>
              <p:cNvCxnSpPr/>
              <p:nvPr/>
            </p:nvCxnSpPr>
            <p:spPr>
              <a:xfrm flipV="1">
                <a:off x="4211465" y="3286615"/>
                <a:ext cx="637468" cy="234486"/>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963C87BC-B22C-47D1-82AA-D1F4802DAB11}"/>
                  </a:ext>
                </a:extLst>
              </p:cNvPr>
              <p:cNvCxnSpPr>
                <a:cxnSpLocks/>
              </p:cNvCxnSpPr>
              <p:nvPr/>
            </p:nvCxnSpPr>
            <p:spPr>
              <a:xfrm flipV="1">
                <a:off x="4112187" y="3151769"/>
                <a:ext cx="684495" cy="277231"/>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id="{599BF168-43A1-4458-AEB7-D6F7CAB97AF1}"/>
                  </a:ext>
                </a:extLst>
              </p:cNvPr>
              <p:cNvCxnSpPr>
                <a:cxnSpLocks/>
              </p:cNvCxnSpPr>
              <p:nvPr/>
            </p:nvCxnSpPr>
            <p:spPr>
              <a:xfrm flipH="1" flipV="1">
                <a:off x="2986371" y="3151769"/>
                <a:ext cx="718298" cy="278568"/>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D1D94019-19CC-41EC-8CF3-25E20BDAFFCE}"/>
                  </a:ext>
                </a:extLst>
              </p:cNvPr>
              <p:cNvCxnSpPr>
                <a:cxnSpLocks/>
              </p:cNvCxnSpPr>
              <p:nvPr/>
            </p:nvCxnSpPr>
            <p:spPr>
              <a:xfrm flipH="1" flipV="1">
                <a:off x="2898088" y="3286615"/>
                <a:ext cx="633789" cy="225387"/>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Connettore 2 38">
                <a:extLst>
                  <a:ext uri="{FF2B5EF4-FFF2-40B4-BE49-F238E27FC236}">
                    <a16:creationId xmlns:a16="http://schemas.microsoft.com/office/drawing/2014/main" id="{FD4520C2-C6BF-4E64-8F1B-F0E3385544D8}"/>
                  </a:ext>
                </a:extLst>
              </p:cNvPr>
              <p:cNvCxnSpPr>
                <a:cxnSpLocks/>
              </p:cNvCxnSpPr>
              <p:nvPr/>
            </p:nvCxnSpPr>
            <p:spPr>
              <a:xfrm flipH="1" flipV="1">
                <a:off x="3870077" y="2809432"/>
                <a:ext cx="1" cy="616322"/>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CasellaDiTesto 43">
                <a:extLst>
                  <a:ext uri="{FF2B5EF4-FFF2-40B4-BE49-F238E27FC236}">
                    <a16:creationId xmlns:a16="http://schemas.microsoft.com/office/drawing/2014/main" id="{36404B6C-B181-4138-8E4D-576FAE69EABA}"/>
                  </a:ext>
                </a:extLst>
              </p:cNvPr>
              <p:cNvSpPr txBox="1"/>
              <p:nvPr/>
            </p:nvSpPr>
            <p:spPr>
              <a:xfrm>
                <a:off x="3433665" y="1397450"/>
                <a:ext cx="919624" cy="369332"/>
              </a:xfrm>
              <a:prstGeom prst="rect">
                <a:avLst/>
              </a:prstGeom>
              <a:noFill/>
            </p:spPr>
            <p:txBody>
              <a:bodyPr wrap="square" rtlCol="0">
                <a:spAutoFit/>
              </a:bodyPr>
              <a:lstStyle/>
              <a:p>
                <a:pPr algn="ctr"/>
                <a:r>
                  <a:rPr lang="it-IT" b="1" dirty="0" err="1">
                    <a:solidFill>
                      <a:schemeClr val="bg2">
                        <a:lumMod val="25000"/>
                      </a:schemeClr>
                    </a:solidFill>
                  </a:rPr>
                  <a:t>Bends</a:t>
                </a:r>
                <a:endParaRPr lang="it-IT" b="1" dirty="0">
                  <a:solidFill>
                    <a:schemeClr val="bg2">
                      <a:lumMod val="25000"/>
                    </a:schemeClr>
                  </a:solidFill>
                </a:endParaRPr>
              </a:p>
            </p:txBody>
          </p:sp>
          <p:cxnSp>
            <p:nvCxnSpPr>
              <p:cNvPr id="46" name="Connettore 2 45">
                <a:extLst>
                  <a:ext uri="{FF2B5EF4-FFF2-40B4-BE49-F238E27FC236}">
                    <a16:creationId xmlns:a16="http://schemas.microsoft.com/office/drawing/2014/main" id="{0458ED21-0BFD-4815-83B4-75BE3DAE1068}"/>
                  </a:ext>
                </a:extLst>
              </p:cNvPr>
              <p:cNvCxnSpPr>
                <a:cxnSpLocks/>
              </p:cNvCxnSpPr>
              <p:nvPr/>
            </p:nvCxnSpPr>
            <p:spPr>
              <a:xfrm flipH="1">
                <a:off x="3522588" y="1789380"/>
                <a:ext cx="196802" cy="405533"/>
              </a:xfrm>
              <a:prstGeom prst="straightConnector1">
                <a:avLst/>
              </a:prstGeom>
              <a:ln w="1905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Connettore 2 46">
                <a:extLst>
                  <a:ext uri="{FF2B5EF4-FFF2-40B4-BE49-F238E27FC236}">
                    <a16:creationId xmlns:a16="http://schemas.microsoft.com/office/drawing/2014/main" id="{3F101A4B-B3AC-497E-B47B-2A99940609A4}"/>
                  </a:ext>
                </a:extLst>
              </p:cNvPr>
              <p:cNvCxnSpPr>
                <a:cxnSpLocks/>
              </p:cNvCxnSpPr>
              <p:nvPr/>
            </p:nvCxnSpPr>
            <p:spPr>
              <a:xfrm>
                <a:off x="4054829" y="1789380"/>
                <a:ext cx="227466" cy="424317"/>
              </a:xfrm>
              <a:prstGeom prst="straightConnector1">
                <a:avLst/>
              </a:prstGeom>
              <a:ln w="19050">
                <a:solidFill>
                  <a:schemeClr val="accent3">
                    <a:lumMod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73" name="Immagine 72">
              <a:extLst>
                <a:ext uri="{FF2B5EF4-FFF2-40B4-BE49-F238E27FC236}">
                  <a16:creationId xmlns:a16="http://schemas.microsoft.com/office/drawing/2014/main" id="{6530FB7F-CE9E-43EE-9A44-7E952B065875}"/>
                </a:ext>
              </a:extLst>
            </p:cNvPr>
            <p:cNvPicPr>
              <a:picLocks noChangeAspect="1"/>
            </p:cNvPicPr>
            <p:nvPr/>
          </p:nvPicPr>
          <p:blipFill rotWithShape="1">
            <a:blip r:embed="rId3"/>
            <a:srcRect l="32396" t="35507" r="63275" b="59785"/>
            <a:stretch/>
          </p:blipFill>
          <p:spPr>
            <a:xfrm>
              <a:off x="2061796" y="4277458"/>
              <a:ext cx="228960" cy="322860"/>
            </a:xfrm>
            <a:prstGeom prst="rect">
              <a:avLst/>
            </a:prstGeom>
          </p:spPr>
        </p:pic>
      </p:grpSp>
    </p:spTree>
    <p:extLst>
      <p:ext uri="{BB962C8B-B14F-4D97-AF65-F5344CB8AC3E}">
        <p14:creationId xmlns:p14="http://schemas.microsoft.com/office/powerpoint/2010/main" val="450185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6" y="308913"/>
            <a:ext cx="2492439"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Cavity studies</a:t>
            </a:r>
          </a:p>
        </p:txBody>
      </p:sp>
      <p:cxnSp>
        <p:nvCxnSpPr>
          <p:cNvPr id="28" name="Shape 92"/>
          <p:cNvCxnSpPr>
            <a:cxnSpLocks/>
            <a:stCxn id="26" idx="3"/>
          </p:cNvCxnSpPr>
          <p:nvPr/>
        </p:nvCxnSpPr>
        <p:spPr>
          <a:xfrm>
            <a:off x="3586655" y="526713"/>
            <a:ext cx="8605345" cy="0"/>
          </a:xfrm>
          <a:prstGeom prst="straightConnector1">
            <a:avLst/>
          </a:prstGeom>
          <a:noFill/>
          <a:ln w="9525" cap="flat" cmpd="sng">
            <a:solidFill>
              <a:srgbClr val="CCCCCC"/>
            </a:solidFill>
            <a:prstDash val="solid"/>
            <a:round/>
            <a:headEnd type="none" w="med" len="med"/>
            <a:tailEnd type="none" w="med" len="med"/>
          </a:ln>
        </p:spPr>
      </p:cxnSp>
      <p:sp>
        <p:nvSpPr>
          <p:cNvPr id="34" name="Segnaposto numero diapositiva 1"/>
          <p:cNvSpPr>
            <a:spLocks noGrp="1"/>
          </p:cNvSpPr>
          <p:nvPr>
            <p:ph type="sldNum" sz="quarter" idx="12"/>
          </p:nvPr>
        </p:nvSpPr>
        <p:spPr>
          <a:xfrm>
            <a:off x="10776155" y="230854"/>
            <a:ext cx="754626" cy="365125"/>
          </a:xfrm>
        </p:spPr>
        <p:txBody>
          <a:bodyPr/>
          <a:lstStyle/>
          <a:p>
            <a:fld id="{EE011DD9-7140-4E43-B8DF-517520C6FEA9}" type="slidenum">
              <a:rPr lang="en-US" smtClean="0"/>
              <a:t>37</a:t>
            </a:fld>
            <a:endParaRPr lang="en-US"/>
          </a:p>
        </p:txBody>
      </p:sp>
      <p:grpSp>
        <p:nvGrpSpPr>
          <p:cNvPr id="21" name="Google Shape;612;p39"/>
          <p:cNvGrpSpPr/>
          <p:nvPr/>
        </p:nvGrpSpPr>
        <p:grpSpPr>
          <a:xfrm>
            <a:off x="553751" y="346147"/>
            <a:ext cx="343484" cy="350682"/>
            <a:chOff x="3951850" y="2985350"/>
            <a:chExt cx="407950" cy="416500"/>
          </a:xfrm>
        </p:grpSpPr>
        <p:sp>
          <p:nvSpPr>
            <p:cNvPr id="22"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pic>
        <p:nvPicPr>
          <p:cNvPr id="33" name="Immagine 32">
            <a:extLst>
              <a:ext uri="{FF2B5EF4-FFF2-40B4-BE49-F238E27FC236}">
                <a16:creationId xmlns:a16="http://schemas.microsoft.com/office/drawing/2014/main" id="{0637A48A-080B-4EAF-AFE8-BB213E453D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58303" y="1370835"/>
            <a:ext cx="6630369" cy="4338389"/>
          </a:xfrm>
          <a:prstGeom prst="rect">
            <a:avLst/>
          </a:prstGeom>
        </p:spPr>
      </p:pic>
      <p:grpSp>
        <p:nvGrpSpPr>
          <p:cNvPr id="35" name="Gruppo 34">
            <a:extLst>
              <a:ext uri="{FF2B5EF4-FFF2-40B4-BE49-F238E27FC236}">
                <a16:creationId xmlns:a16="http://schemas.microsoft.com/office/drawing/2014/main" id="{D1B2D30B-5366-4650-9F78-2311C03355C6}"/>
              </a:ext>
            </a:extLst>
          </p:cNvPr>
          <p:cNvGrpSpPr/>
          <p:nvPr/>
        </p:nvGrpSpPr>
        <p:grpSpPr>
          <a:xfrm>
            <a:off x="8880514" y="3639467"/>
            <a:ext cx="2024344" cy="1614690"/>
            <a:chOff x="465182" y="2300080"/>
            <a:chExt cx="1840313" cy="1467900"/>
          </a:xfrm>
          <a:solidFill>
            <a:schemeClr val="accent6">
              <a:lumMod val="75000"/>
            </a:schemeClr>
          </a:solidFill>
        </p:grpSpPr>
        <p:sp>
          <p:nvSpPr>
            <p:cNvPr id="36" name="Google Shape;1023;p23">
              <a:extLst>
                <a:ext uri="{FF2B5EF4-FFF2-40B4-BE49-F238E27FC236}">
                  <a16:creationId xmlns:a16="http://schemas.microsoft.com/office/drawing/2014/main" id="{0CB46F11-3797-487D-AE1C-A92F1D604C66}"/>
                </a:ext>
              </a:extLst>
            </p:cNvPr>
            <p:cNvSpPr/>
            <p:nvPr/>
          </p:nvSpPr>
          <p:spPr>
            <a:xfrm rot="10800000" flipH="1">
              <a:off x="465182" y="2300080"/>
              <a:ext cx="1818603" cy="1467900"/>
            </a:xfrm>
            <a:prstGeom prst="round2DiagRect">
              <a:avLst>
                <a:gd name="adj1" fmla="val 0"/>
                <a:gd name="adj2" fmla="val 17764"/>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4;p23">
              <a:extLst>
                <a:ext uri="{FF2B5EF4-FFF2-40B4-BE49-F238E27FC236}">
                  <a16:creationId xmlns:a16="http://schemas.microsoft.com/office/drawing/2014/main" id="{73D3966C-39A2-4054-9566-EEE31E3A6986}"/>
                </a:ext>
              </a:extLst>
            </p:cNvPr>
            <p:cNvSpPr txBox="1"/>
            <p:nvPr/>
          </p:nvSpPr>
          <p:spPr>
            <a:xfrm>
              <a:off x="555905" y="2333989"/>
              <a:ext cx="1724501" cy="4301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FFFFF"/>
                  </a:solidFill>
                  <a:latin typeface="Barlow" panose="00000500000000000000" pitchFamily="50" charset="0"/>
                  <a:ea typeface="Barlow"/>
                  <a:cs typeface="Barlow"/>
                  <a:sym typeface="Barlow"/>
                </a:rPr>
                <a:t>PSI TW Cavity</a:t>
              </a:r>
              <a:endParaRPr dirty="0">
                <a:solidFill>
                  <a:srgbClr val="FFFFFF"/>
                </a:solidFill>
                <a:latin typeface="Barlow" panose="00000500000000000000" pitchFamily="50" charset="0"/>
                <a:ea typeface="Barlow"/>
                <a:cs typeface="Barlow"/>
                <a:sym typeface="Barlow"/>
              </a:endParaRPr>
            </a:p>
          </p:txBody>
        </p:sp>
        <p:sp>
          <p:nvSpPr>
            <p:cNvPr id="38" name="CasellaDiTesto 37">
              <a:extLst>
                <a:ext uri="{FF2B5EF4-FFF2-40B4-BE49-F238E27FC236}">
                  <a16:creationId xmlns:a16="http://schemas.microsoft.com/office/drawing/2014/main" id="{AB079C55-C65E-4213-BABB-5012B8D47182}"/>
                </a:ext>
              </a:extLst>
            </p:cNvPr>
            <p:cNvSpPr txBox="1"/>
            <p:nvPr/>
          </p:nvSpPr>
          <p:spPr>
            <a:xfrm>
              <a:off x="530814" y="2797999"/>
              <a:ext cx="1774681" cy="643999"/>
            </a:xfrm>
            <a:prstGeom prst="rect">
              <a:avLst/>
            </a:prstGeom>
            <a:noFill/>
          </p:spPr>
          <p:txBody>
            <a:bodyPr wrap="square" rtlCol="0">
              <a:spAutoFit/>
            </a:bodyPr>
            <a:lstStyle/>
            <a:p>
              <a:r>
                <a:rPr lang="it-IT" sz="1200" b="1" dirty="0" err="1">
                  <a:solidFill>
                    <a:srgbClr val="FFFFFF"/>
                  </a:solidFill>
                  <a:latin typeface="Barlow" panose="00000500000000000000" pitchFamily="50" charset="0"/>
                  <a:ea typeface="Barlow"/>
                  <a:cs typeface="Barlow"/>
                  <a:sym typeface="Barlow"/>
                </a:rPr>
                <a:t>Freq</a:t>
              </a:r>
              <a:r>
                <a:rPr lang="it-IT" sz="1200" b="1" dirty="0">
                  <a:solidFill>
                    <a:srgbClr val="FFFFFF"/>
                  </a:solidFill>
                  <a:latin typeface="Barlow" panose="00000500000000000000" pitchFamily="50" charset="0"/>
                  <a:ea typeface="Barlow"/>
                  <a:cs typeface="Barlow"/>
                  <a:sym typeface="Barlow"/>
                </a:rPr>
                <a:t>: </a:t>
              </a:r>
              <a:r>
                <a:rPr lang="it-IT" sz="1200" dirty="0">
                  <a:solidFill>
                    <a:srgbClr val="FFFFFF"/>
                  </a:solidFill>
                  <a:latin typeface="Barlow" panose="00000500000000000000" pitchFamily="50" charset="0"/>
                  <a:ea typeface="Barlow"/>
                  <a:cs typeface="Barlow"/>
                  <a:sym typeface="Barlow"/>
                </a:rPr>
                <a:t>S-band 2998.55 MHz</a:t>
              </a:r>
            </a:p>
            <a:p>
              <a:r>
                <a:rPr lang="it-IT" sz="1200" b="1" dirty="0">
                  <a:solidFill>
                    <a:srgbClr val="FFFFFF"/>
                  </a:solidFill>
                  <a:latin typeface="Barlow" panose="00000500000000000000" pitchFamily="50" charset="0"/>
                  <a:ea typeface="Barlow"/>
                  <a:cs typeface="Barlow"/>
                  <a:sym typeface="Barlow"/>
                </a:rPr>
                <a:t>Cell L</a:t>
              </a:r>
              <a:r>
                <a:rPr lang="it-IT" sz="1200" dirty="0">
                  <a:solidFill>
                    <a:srgbClr val="FFFFFF"/>
                  </a:solidFill>
                  <a:latin typeface="Barlow" panose="00000500000000000000" pitchFamily="50" charset="0"/>
                  <a:ea typeface="Barlow"/>
                  <a:cs typeface="Barlow"/>
                  <a:sym typeface="Barlow"/>
                </a:rPr>
                <a:t>: </a:t>
              </a:r>
              <a:r>
                <a:rPr lang="en-US" sz="1200" dirty="0">
                  <a:solidFill>
                    <a:srgbClr val="FFFFFF"/>
                  </a:solidFill>
                  <a:latin typeface="Barlow" panose="00000500000000000000" pitchFamily="50" charset="0"/>
                  <a:ea typeface="Barlow"/>
                  <a:cs typeface="Barlow"/>
                </a:rPr>
                <a:t>99.959 mm</a:t>
              </a:r>
              <a:endParaRPr lang="en-US" sz="1200" dirty="0">
                <a:solidFill>
                  <a:srgbClr val="FFFFFF"/>
                </a:solidFill>
                <a:latin typeface="Barlow" panose="00000500000000000000" pitchFamily="50" charset="0"/>
                <a:ea typeface="Barlow"/>
                <a:cs typeface="Barlow"/>
                <a:sym typeface="Barlow"/>
              </a:endParaRPr>
            </a:p>
            <a:p>
              <a:r>
                <a:rPr lang="en-US" sz="1200" b="1" dirty="0">
                  <a:solidFill>
                    <a:srgbClr val="FFFFFF"/>
                  </a:solidFill>
                  <a:latin typeface="Barlow" panose="00000500000000000000" pitchFamily="50" charset="0"/>
                  <a:ea typeface="Barlow"/>
                  <a:cs typeface="Barlow"/>
                </a:rPr>
                <a:t>Total: </a:t>
              </a:r>
              <a:r>
                <a:rPr lang="en-US" sz="1200" dirty="0">
                  <a:solidFill>
                    <a:srgbClr val="FFFFFF"/>
                  </a:solidFill>
                  <a:latin typeface="Barlow" panose="00000500000000000000" pitchFamily="50" charset="0"/>
                  <a:ea typeface="Barlow"/>
                  <a:cs typeface="Barlow"/>
                </a:rPr>
                <a:t>156 cells - 5.2 m </a:t>
              </a:r>
              <a:endParaRPr lang="en-US" sz="2000" dirty="0">
                <a:solidFill>
                  <a:srgbClr val="FFFFFF"/>
                </a:solidFill>
                <a:latin typeface="Barlow" panose="00000500000000000000" pitchFamily="50" charset="0"/>
                <a:ea typeface="Barlow"/>
                <a:cs typeface="Times New Roman" panose="02020603050405020304" pitchFamily="18" charset="0"/>
              </a:endParaRPr>
            </a:p>
            <a:p>
              <a:pPr lvl="0">
                <a:lnSpc>
                  <a:spcPct val="0"/>
                </a:lnSpc>
                <a:spcAft>
                  <a:spcPts val="1600"/>
                </a:spcAft>
              </a:pPr>
              <a:r>
                <a:rPr lang="it-IT" sz="2000" dirty="0">
                  <a:solidFill>
                    <a:srgbClr val="FFFFFF"/>
                  </a:solidFill>
                  <a:latin typeface="Barlow" panose="00000500000000000000" pitchFamily="50" charset="0"/>
                  <a:ea typeface="Barlow"/>
                  <a:cs typeface="Times New Roman" panose="02020603050405020304" pitchFamily="18" charset="0"/>
                  <a:sym typeface="Barlow"/>
                </a:rPr>
                <a:t> </a:t>
              </a:r>
              <a:endParaRPr lang="en" sz="2000" dirty="0">
                <a:solidFill>
                  <a:srgbClr val="FFFFFF"/>
                </a:solidFill>
                <a:latin typeface="Barlow" panose="00000500000000000000" pitchFamily="50" charset="0"/>
                <a:ea typeface="Barlow"/>
                <a:cs typeface="Times New Roman" panose="02020603050405020304" pitchFamily="18" charset="0"/>
                <a:sym typeface="Barlow"/>
              </a:endParaRPr>
            </a:p>
          </p:txBody>
        </p:sp>
      </p:grpSp>
      <p:grpSp>
        <p:nvGrpSpPr>
          <p:cNvPr id="39" name="Gruppo 38">
            <a:extLst>
              <a:ext uri="{FF2B5EF4-FFF2-40B4-BE49-F238E27FC236}">
                <a16:creationId xmlns:a16="http://schemas.microsoft.com/office/drawing/2014/main" id="{31437386-28CA-4177-B2EC-E0C6A4002021}"/>
              </a:ext>
            </a:extLst>
          </p:cNvPr>
          <p:cNvGrpSpPr/>
          <p:nvPr/>
        </p:nvGrpSpPr>
        <p:grpSpPr>
          <a:xfrm>
            <a:off x="8880514" y="1803930"/>
            <a:ext cx="2024344" cy="1614690"/>
            <a:chOff x="465182" y="2300080"/>
            <a:chExt cx="1840313" cy="1467900"/>
          </a:xfrm>
        </p:grpSpPr>
        <p:sp>
          <p:nvSpPr>
            <p:cNvPr id="40" name="Google Shape;1023;p23">
              <a:extLst>
                <a:ext uri="{FF2B5EF4-FFF2-40B4-BE49-F238E27FC236}">
                  <a16:creationId xmlns:a16="http://schemas.microsoft.com/office/drawing/2014/main" id="{904A8F05-50D7-418B-B317-D1255509984A}"/>
                </a:ext>
              </a:extLst>
            </p:cNvPr>
            <p:cNvSpPr/>
            <p:nvPr/>
          </p:nvSpPr>
          <p:spPr>
            <a:xfrm rot="10800000" flipH="1">
              <a:off x="465182" y="2300080"/>
              <a:ext cx="1818603" cy="1467900"/>
            </a:xfrm>
            <a:prstGeom prst="round2DiagRect">
              <a:avLst>
                <a:gd name="adj1" fmla="val 0"/>
                <a:gd name="adj2" fmla="val 17764"/>
              </a:avLst>
            </a:pr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4;p23">
              <a:extLst>
                <a:ext uri="{FF2B5EF4-FFF2-40B4-BE49-F238E27FC236}">
                  <a16:creationId xmlns:a16="http://schemas.microsoft.com/office/drawing/2014/main" id="{45B4C1FD-6695-47D4-A603-FB7554048BD5}"/>
                </a:ext>
              </a:extLst>
            </p:cNvPr>
            <p:cNvSpPr txBox="1"/>
            <p:nvPr/>
          </p:nvSpPr>
          <p:spPr>
            <a:xfrm>
              <a:off x="555905" y="2333989"/>
              <a:ext cx="1724501" cy="43010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FFFFF"/>
                  </a:solidFill>
                  <a:latin typeface="Barlow" panose="00000500000000000000" pitchFamily="50" charset="0"/>
                  <a:ea typeface="Barlow"/>
                  <a:cs typeface="Barlow"/>
                  <a:sym typeface="Barlow"/>
                </a:rPr>
                <a:t>LIL TW Cavity </a:t>
              </a:r>
              <a:endParaRPr dirty="0">
                <a:solidFill>
                  <a:srgbClr val="FFFFFF"/>
                </a:solidFill>
                <a:latin typeface="Barlow" panose="00000500000000000000" pitchFamily="50" charset="0"/>
                <a:ea typeface="Barlow"/>
                <a:cs typeface="Barlow"/>
                <a:sym typeface="Barlow"/>
              </a:endParaRPr>
            </a:p>
          </p:txBody>
        </p:sp>
        <p:sp>
          <p:nvSpPr>
            <p:cNvPr id="42" name="CasellaDiTesto 41">
              <a:extLst>
                <a:ext uri="{FF2B5EF4-FFF2-40B4-BE49-F238E27FC236}">
                  <a16:creationId xmlns:a16="http://schemas.microsoft.com/office/drawing/2014/main" id="{06AEE8DC-D5DD-445F-8725-96C544370CD5}"/>
                </a:ext>
              </a:extLst>
            </p:cNvPr>
            <p:cNvSpPr txBox="1"/>
            <p:nvPr/>
          </p:nvSpPr>
          <p:spPr>
            <a:xfrm>
              <a:off x="530814" y="2797999"/>
              <a:ext cx="1774681" cy="643999"/>
            </a:xfrm>
            <a:prstGeom prst="rect">
              <a:avLst/>
            </a:prstGeom>
            <a:noFill/>
          </p:spPr>
          <p:txBody>
            <a:bodyPr wrap="square" rtlCol="0">
              <a:spAutoFit/>
            </a:bodyPr>
            <a:lstStyle/>
            <a:p>
              <a:r>
                <a:rPr lang="it-IT" sz="1200" b="1" dirty="0" err="1">
                  <a:solidFill>
                    <a:srgbClr val="FFFFFF"/>
                  </a:solidFill>
                  <a:latin typeface="Barlow" panose="00000500000000000000" pitchFamily="50" charset="0"/>
                  <a:ea typeface="Barlow"/>
                  <a:cs typeface="Barlow"/>
                  <a:sym typeface="Barlow"/>
                </a:rPr>
                <a:t>Freq</a:t>
              </a:r>
              <a:r>
                <a:rPr lang="it-IT" sz="1200" b="1" dirty="0">
                  <a:solidFill>
                    <a:srgbClr val="FFFFFF"/>
                  </a:solidFill>
                  <a:latin typeface="Barlow" panose="00000500000000000000" pitchFamily="50" charset="0"/>
                  <a:ea typeface="Barlow"/>
                  <a:cs typeface="Barlow"/>
                  <a:sym typeface="Barlow"/>
                </a:rPr>
                <a:t>: </a:t>
              </a:r>
              <a:r>
                <a:rPr lang="it-IT" sz="1200" dirty="0">
                  <a:solidFill>
                    <a:srgbClr val="FFFFFF"/>
                  </a:solidFill>
                  <a:latin typeface="Barlow" panose="00000500000000000000" pitchFamily="50" charset="0"/>
                  <a:ea typeface="Barlow"/>
                  <a:cs typeface="Barlow"/>
                  <a:sym typeface="Barlow"/>
                </a:rPr>
                <a:t>S-band 2998.55 MHz</a:t>
              </a:r>
            </a:p>
            <a:p>
              <a:r>
                <a:rPr lang="it-IT" sz="1200" b="1" dirty="0">
                  <a:solidFill>
                    <a:srgbClr val="FFFFFF"/>
                  </a:solidFill>
                  <a:latin typeface="Barlow" panose="00000500000000000000" pitchFamily="50" charset="0"/>
                  <a:ea typeface="Barlow"/>
                  <a:cs typeface="Barlow"/>
                  <a:sym typeface="Barlow"/>
                </a:rPr>
                <a:t>Cell L</a:t>
              </a:r>
              <a:r>
                <a:rPr lang="it-IT" sz="1200" dirty="0">
                  <a:solidFill>
                    <a:srgbClr val="FFFFFF"/>
                  </a:solidFill>
                  <a:latin typeface="Barlow" panose="00000500000000000000" pitchFamily="50" charset="0"/>
                  <a:ea typeface="Barlow"/>
                  <a:cs typeface="Barlow"/>
                  <a:sym typeface="Barlow"/>
                </a:rPr>
                <a:t>: </a:t>
              </a:r>
              <a:r>
                <a:rPr lang="en-US" sz="1200" dirty="0">
                  <a:solidFill>
                    <a:srgbClr val="FFFFFF"/>
                  </a:solidFill>
                  <a:latin typeface="Barlow" panose="00000500000000000000" pitchFamily="50" charset="0"/>
                  <a:ea typeface="Barlow"/>
                  <a:cs typeface="Barlow"/>
                </a:rPr>
                <a:t>99.981 mm</a:t>
              </a:r>
              <a:endParaRPr lang="en-US" sz="1200" dirty="0">
                <a:solidFill>
                  <a:srgbClr val="FFFFFF"/>
                </a:solidFill>
                <a:latin typeface="Barlow" panose="00000500000000000000" pitchFamily="50" charset="0"/>
                <a:ea typeface="Barlow"/>
                <a:cs typeface="Barlow"/>
                <a:sym typeface="Barlow"/>
              </a:endParaRPr>
            </a:p>
            <a:p>
              <a:r>
                <a:rPr lang="en-US" sz="1200" b="1" dirty="0">
                  <a:solidFill>
                    <a:srgbClr val="FFFFFF"/>
                  </a:solidFill>
                  <a:latin typeface="Barlow" panose="00000500000000000000" pitchFamily="50" charset="0"/>
                  <a:ea typeface="Barlow"/>
                  <a:cs typeface="Barlow"/>
                </a:rPr>
                <a:t>Total: </a:t>
              </a:r>
              <a:r>
                <a:rPr lang="en-US" sz="1200" dirty="0">
                  <a:solidFill>
                    <a:srgbClr val="FFFFFF"/>
                  </a:solidFill>
                  <a:latin typeface="Barlow" panose="00000500000000000000" pitchFamily="50" charset="0"/>
                  <a:ea typeface="Barlow"/>
                  <a:cs typeface="Barlow"/>
                </a:rPr>
                <a:t>156 cells - 5.2 m </a:t>
              </a:r>
              <a:endParaRPr lang="en-US" sz="2000" dirty="0">
                <a:solidFill>
                  <a:srgbClr val="FFFFFF"/>
                </a:solidFill>
                <a:latin typeface="Barlow" panose="00000500000000000000" pitchFamily="50" charset="0"/>
                <a:ea typeface="Barlow"/>
                <a:cs typeface="Times New Roman" panose="02020603050405020304" pitchFamily="18" charset="0"/>
              </a:endParaRPr>
            </a:p>
            <a:p>
              <a:pPr lvl="0">
                <a:lnSpc>
                  <a:spcPct val="0"/>
                </a:lnSpc>
                <a:spcAft>
                  <a:spcPts val="1600"/>
                </a:spcAft>
              </a:pPr>
              <a:r>
                <a:rPr lang="it-IT" sz="2000" dirty="0">
                  <a:solidFill>
                    <a:srgbClr val="FFFFFF"/>
                  </a:solidFill>
                  <a:latin typeface="Barlow" panose="00000500000000000000" pitchFamily="50" charset="0"/>
                  <a:ea typeface="Barlow"/>
                  <a:cs typeface="Times New Roman" panose="02020603050405020304" pitchFamily="18" charset="0"/>
                  <a:sym typeface="Barlow"/>
                </a:rPr>
                <a:t> </a:t>
              </a:r>
              <a:endParaRPr lang="en" sz="2000" dirty="0">
                <a:solidFill>
                  <a:srgbClr val="FFFFFF"/>
                </a:solidFill>
                <a:latin typeface="Barlow" panose="00000500000000000000" pitchFamily="50" charset="0"/>
                <a:ea typeface="Barlow"/>
                <a:cs typeface="Times New Roman" panose="02020603050405020304" pitchFamily="18" charset="0"/>
                <a:sym typeface="Barlow"/>
              </a:endParaRPr>
            </a:p>
          </p:txBody>
        </p:sp>
      </p:grpSp>
      <p:sp>
        <p:nvSpPr>
          <p:cNvPr id="43" name="CasellaDiTesto 42">
            <a:extLst>
              <a:ext uri="{FF2B5EF4-FFF2-40B4-BE49-F238E27FC236}">
                <a16:creationId xmlns:a16="http://schemas.microsoft.com/office/drawing/2014/main" id="{529A1162-CAF1-4FB7-8653-287F0B8BCD95}"/>
              </a:ext>
            </a:extLst>
          </p:cNvPr>
          <p:cNvSpPr txBox="1"/>
          <p:nvPr/>
        </p:nvSpPr>
        <p:spPr>
          <a:xfrm>
            <a:off x="7399632" y="5762706"/>
            <a:ext cx="689040" cy="338555"/>
          </a:xfrm>
          <a:prstGeom prst="rect">
            <a:avLst/>
          </a:prstGeom>
          <a:noFill/>
        </p:spPr>
        <p:txBody>
          <a:bodyPr wrap="square" rtlCol="0">
            <a:spAutoFit/>
          </a:bodyPr>
          <a:lstStyle/>
          <a:p>
            <a:r>
              <a:rPr lang="en-US" dirty="0"/>
              <a:t>Z [m]</a:t>
            </a:r>
          </a:p>
        </p:txBody>
      </p:sp>
      <p:sp>
        <p:nvSpPr>
          <p:cNvPr id="44" name="CasellaDiTesto 43">
            <a:extLst>
              <a:ext uri="{FF2B5EF4-FFF2-40B4-BE49-F238E27FC236}">
                <a16:creationId xmlns:a16="http://schemas.microsoft.com/office/drawing/2014/main" id="{EBBD8473-DCE6-4890-8011-5D7574881B72}"/>
              </a:ext>
            </a:extLst>
          </p:cNvPr>
          <p:cNvSpPr txBox="1"/>
          <p:nvPr/>
        </p:nvSpPr>
        <p:spPr>
          <a:xfrm rot="16200000">
            <a:off x="583229" y="3079097"/>
            <a:ext cx="1391306" cy="369332"/>
          </a:xfrm>
          <a:prstGeom prst="rect">
            <a:avLst/>
          </a:prstGeom>
          <a:noFill/>
        </p:spPr>
        <p:txBody>
          <a:bodyPr wrap="square" rtlCol="0">
            <a:spAutoFit/>
          </a:bodyPr>
          <a:lstStyle/>
          <a:p>
            <a:r>
              <a:rPr lang="en-US" dirty="0"/>
              <a:t>L-Field [A.U.]</a:t>
            </a:r>
          </a:p>
        </p:txBody>
      </p:sp>
    </p:spTree>
    <p:extLst>
      <p:ext uri="{BB962C8B-B14F-4D97-AF65-F5344CB8AC3E}">
        <p14:creationId xmlns:p14="http://schemas.microsoft.com/office/powerpoint/2010/main" val="1404663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638EECF-D626-4124-B5DA-331D8C3009CC}"/>
              </a:ext>
            </a:extLst>
          </p:cNvPr>
          <p:cNvPicPr>
            <a:picLocks noChangeAspect="1"/>
          </p:cNvPicPr>
          <p:nvPr/>
        </p:nvPicPr>
        <p:blipFill>
          <a:blip r:embed="rId3"/>
          <a:stretch>
            <a:fillRect/>
          </a:stretch>
        </p:blipFill>
        <p:spPr>
          <a:xfrm rot="21258117">
            <a:off x="1780194" y="2557575"/>
            <a:ext cx="8839966" cy="2343353"/>
          </a:xfrm>
          <a:prstGeom prst="rect">
            <a:avLst/>
          </a:prstGeom>
          <a:ln w="88900" cap="sq" cmpd="thickThin">
            <a:solidFill>
              <a:srgbClr val="000000"/>
            </a:solidFill>
            <a:prstDash val="solid"/>
            <a:miter lim="800000"/>
          </a:ln>
          <a:effectLst>
            <a:innerShdw blurRad="76200">
              <a:srgbClr val="000000"/>
            </a:innerShdw>
          </a:effectLst>
        </p:spPr>
      </p:pic>
      <p:cxnSp>
        <p:nvCxnSpPr>
          <p:cNvPr id="6" name="Shape 92">
            <a:extLst>
              <a:ext uri="{FF2B5EF4-FFF2-40B4-BE49-F238E27FC236}">
                <a16:creationId xmlns:a16="http://schemas.microsoft.com/office/drawing/2014/main" id="{452DF7E5-3152-4350-BF14-C8475BF3DE94}"/>
              </a:ext>
            </a:extLst>
          </p:cNvPr>
          <p:cNvCxnSpPr>
            <a:cxnSpLocks/>
            <a:stCxn id="9" idx="3"/>
          </p:cNvCxnSpPr>
          <p:nvPr/>
        </p:nvCxnSpPr>
        <p:spPr>
          <a:xfrm>
            <a:off x="3637128" y="523374"/>
            <a:ext cx="8554872" cy="0"/>
          </a:xfrm>
          <a:prstGeom prst="straightConnector1">
            <a:avLst/>
          </a:prstGeom>
          <a:noFill/>
          <a:ln w="9525" cap="flat" cmpd="sng">
            <a:solidFill>
              <a:srgbClr val="CCCCCC"/>
            </a:solidFill>
            <a:prstDash val="solid"/>
            <a:round/>
            <a:headEnd type="none" w="med" len="med"/>
            <a:tailEnd type="none" w="med" len="med"/>
          </a:ln>
        </p:spPr>
      </p:cxnSp>
      <p:cxnSp>
        <p:nvCxnSpPr>
          <p:cNvPr id="7" name="Shape 92">
            <a:extLst>
              <a:ext uri="{FF2B5EF4-FFF2-40B4-BE49-F238E27FC236}">
                <a16:creationId xmlns:a16="http://schemas.microsoft.com/office/drawing/2014/main" id="{E74F7E3B-DDEE-470D-B4FA-FECBFD9CB5CE}"/>
              </a:ext>
            </a:extLst>
          </p:cNvPr>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8" name="Shape 120">
            <a:extLst>
              <a:ext uri="{FF2B5EF4-FFF2-40B4-BE49-F238E27FC236}">
                <a16:creationId xmlns:a16="http://schemas.microsoft.com/office/drawing/2014/main" id="{1226D035-5293-4586-B830-5A9DE31D1C1C}"/>
              </a:ext>
            </a:extLst>
          </p:cNvPr>
          <p:cNvSpPr/>
          <p:nvPr/>
        </p:nvSpPr>
        <p:spPr>
          <a:xfrm>
            <a:off x="447826" y="223096"/>
            <a:ext cx="596436" cy="607232"/>
          </a:xfrm>
          <a:prstGeom prst="ellipse">
            <a:avLst/>
          </a:prstGeom>
          <a:solidFill>
            <a:srgbClr val="FFCD00"/>
          </a:solidFill>
          <a:ln>
            <a:noFill/>
          </a:ln>
        </p:spPr>
        <p:txBody>
          <a:bodyPr lIns="91425" tIns="91425" rIns="91425" bIns="91425" anchor="ctr" anchorCtr="0">
            <a:noAutofit/>
          </a:bodyPr>
          <a:lstStyle/>
          <a:p>
            <a:endParaRPr sz="1400"/>
          </a:p>
        </p:txBody>
      </p:sp>
      <p:sp>
        <p:nvSpPr>
          <p:cNvPr id="9" name="Shape 249">
            <a:extLst>
              <a:ext uri="{FF2B5EF4-FFF2-40B4-BE49-F238E27FC236}">
                <a16:creationId xmlns:a16="http://schemas.microsoft.com/office/drawing/2014/main" id="{C4EFEA86-BAAD-49E7-A93A-D1F766F06EE6}"/>
              </a:ext>
            </a:extLst>
          </p:cNvPr>
          <p:cNvSpPr txBox="1">
            <a:spLocks/>
          </p:cNvSpPr>
          <p:nvPr/>
        </p:nvSpPr>
        <p:spPr>
          <a:xfrm>
            <a:off x="1094218" y="305574"/>
            <a:ext cx="2542910"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Grant awarded</a:t>
            </a:r>
          </a:p>
        </p:txBody>
      </p:sp>
      <p:sp>
        <p:nvSpPr>
          <p:cNvPr id="11" name="Segnaposto numero diapositiva 1">
            <a:extLst>
              <a:ext uri="{FF2B5EF4-FFF2-40B4-BE49-F238E27FC236}">
                <a16:creationId xmlns:a16="http://schemas.microsoft.com/office/drawing/2014/main" id="{7C35348F-A309-43FB-AAE5-F0DE19E7DFC5}"/>
              </a:ext>
            </a:extLst>
          </p:cNvPr>
          <p:cNvSpPr txBox="1">
            <a:spLocks/>
          </p:cNvSpPr>
          <p:nvPr/>
        </p:nvSpPr>
        <p:spPr>
          <a:xfrm>
            <a:off x="8702756" y="223096"/>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011DD9-7140-4E43-B8DF-517520C6FEA9}" type="slidenum">
              <a:rPr lang="en-US" smtClean="0"/>
              <a:pPr/>
              <a:t>4</a:t>
            </a:fld>
            <a:endParaRPr lang="en-US" dirty="0"/>
          </a:p>
        </p:txBody>
      </p:sp>
      <p:grpSp>
        <p:nvGrpSpPr>
          <p:cNvPr id="12" name="Shape 594">
            <a:extLst>
              <a:ext uri="{FF2B5EF4-FFF2-40B4-BE49-F238E27FC236}">
                <a16:creationId xmlns:a16="http://schemas.microsoft.com/office/drawing/2014/main" id="{FD534DEA-678A-40D3-924D-A085CA04032B}"/>
              </a:ext>
            </a:extLst>
          </p:cNvPr>
          <p:cNvGrpSpPr/>
          <p:nvPr/>
        </p:nvGrpSpPr>
        <p:grpSpPr>
          <a:xfrm>
            <a:off x="544150" y="340227"/>
            <a:ext cx="388002" cy="388003"/>
            <a:chOff x="579300" y="4339493"/>
            <a:chExt cx="418931" cy="418932"/>
          </a:xfrm>
        </p:grpSpPr>
        <p:sp>
          <p:nvSpPr>
            <p:cNvPr id="13" name="Shape 595">
              <a:extLst>
                <a:ext uri="{FF2B5EF4-FFF2-40B4-BE49-F238E27FC236}">
                  <a16:creationId xmlns:a16="http://schemas.microsoft.com/office/drawing/2014/main" id="{E1EEFC1B-C7E6-427E-B546-1E85C0211F9D}"/>
                </a:ext>
              </a:extLst>
            </p:cNvPr>
            <p:cNvSpPr/>
            <p:nvPr/>
          </p:nvSpPr>
          <p:spPr>
            <a:xfrm>
              <a:off x="596345" y="4339493"/>
              <a:ext cx="401886" cy="401864"/>
            </a:xfrm>
            <a:custGeom>
              <a:avLst/>
              <a:gdLst/>
              <a:ahLst/>
              <a:cxnLst/>
              <a:rect l="0" t="0" r="0" b="0"/>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14" name="Shape 596">
              <a:extLst>
                <a:ext uri="{FF2B5EF4-FFF2-40B4-BE49-F238E27FC236}">
                  <a16:creationId xmlns:a16="http://schemas.microsoft.com/office/drawing/2014/main" id="{1B74B628-6016-442F-A4F0-59C340BF218F}"/>
                </a:ext>
              </a:extLst>
            </p:cNvPr>
            <p:cNvSpPr/>
            <p:nvPr/>
          </p:nvSpPr>
          <p:spPr>
            <a:xfrm>
              <a:off x="595725" y="4668875"/>
              <a:ext cx="73100" cy="73100"/>
            </a:xfrm>
            <a:custGeom>
              <a:avLst/>
              <a:gdLst/>
              <a:ahLst/>
              <a:cxnLst/>
              <a:rect l="0" t="0" r="0" b="0"/>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15" name="Shape 597">
              <a:extLst>
                <a:ext uri="{FF2B5EF4-FFF2-40B4-BE49-F238E27FC236}">
                  <a16:creationId xmlns:a16="http://schemas.microsoft.com/office/drawing/2014/main" id="{7FA8A2B6-A7B9-4F24-9AC0-0764FEB3D2FA}"/>
                </a:ext>
              </a:extLst>
            </p:cNvPr>
            <p:cNvSpPr/>
            <p:nvPr/>
          </p:nvSpPr>
          <p:spPr>
            <a:xfrm>
              <a:off x="652350" y="4711500"/>
              <a:ext cx="46925" cy="46925"/>
            </a:xfrm>
            <a:custGeom>
              <a:avLst/>
              <a:gdLst/>
              <a:ahLst/>
              <a:cxnLst/>
              <a:rect l="0" t="0" r="0" b="0"/>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16" name="Shape 598">
              <a:extLst>
                <a:ext uri="{FF2B5EF4-FFF2-40B4-BE49-F238E27FC236}">
                  <a16:creationId xmlns:a16="http://schemas.microsoft.com/office/drawing/2014/main" id="{C57BBBCF-5AD5-4E31-A57B-0A37F19B620D}"/>
                </a:ext>
              </a:extLst>
            </p:cNvPr>
            <p:cNvSpPr/>
            <p:nvPr/>
          </p:nvSpPr>
          <p:spPr>
            <a:xfrm>
              <a:off x="579300" y="4638450"/>
              <a:ext cx="46900" cy="46900"/>
            </a:xfrm>
            <a:custGeom>
              <a:avLst/>
              <a:gdLst/>
              <a:ahLst/>
              <a:cxnLst/>
              <a:rect l="0" t="0" r="0" b="0"/>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grpSp>
      <p:sp>
        <p:nvSpPr>
          <p:cNvPr id="18" name="CasellaDiTesto 17">
            <a:extLst>
              <a:ext uri="{FF2B5EF4-FFF2-40B4-BE49-F238E27FC236}">
                <a16:creationId xmlns:a16="http://schemas.microsoft.com/office/drawing/2014/main" id="{D57FF11C-C0A6-461C-9246-F21455ADA51E}"/>
              </a:ext>
            </a:extLst>
          </p:cNvPr>
          <p:cNvSpPr txBox="1"/>
          <p:nvPr/>
        </p:nvSpPr>
        <p:spPr>
          <a:xfrm>
            <a:off x="2947652" y="1637287"/>
            <a:ext cx="3418763" cy="584775"/>
          </a:xfrm>
          <a:prstGeom prst="rect">
            <a:avLst/>
          </a:prstGeom>
          <a:noFill/>
        </p:spPr>
        <p:txBody>
          <a:bodyPr wrap="square" rtlCol="0">
            <a:spAutoFit/>
          </a:bodyPr>
          <a:lstStyle/>
          <a:p>
            <a:r>
              <a:rPr lang="it-IT" sz="3200" dirty="0"/>
              <a:t>-</a:t>
            </a:r>
            <a:r>
              <a:rPr lang="it-IT" sz="2800" dirty="0"/>
              <a:t> </a:t>
            </a:r>
            <a:r>
              <a:rPr lang="it-IT" sz="3200" dirty="0"/>
              <a:t>Call</a:t>
            </a:r>
            <a:r>
              <a:rPr lang="it-IT" sz="2800" dirty="0"/>
              <a:t> N. 21188/2019</a:t>
            </a:r>
          </a:p>
        </p:txBody>
      </p:sp>
      <p:sp>
        <p:nvSpPr>
          <p:cNvPr id="19" name="CasellaDiTesto 18">
            <a:extLst>
              <a:ext uri="{FF2B5EF4-FFF2-40B4-BE49-F238E27FC236}">
                <a16:creationId xmlns:a16="http://schemas.microsoft.com/office/drawing/2014/main" id="{9136D37C-0655-4BE2-BFE8-279D6300CC2C}"/>
              </a:ext>
            </a:extLst>
          </p:cNvPr>
          <p:cNvSpPr txBox="1"/>
          <p:nvPr/>
        </p:nvSpPr>
        <p:spPr>
          <a:xfrm>
            <a:off x="7521737" y="5539869"/>
            <a:ext cx="3548417" cy="461665"/>
          </a:xfrm>
          <a:prstGeom prst="rect">
            <a:avLst/>
          </a:prstGeom>
          <a:noFill/>
        </p:spPr>
        <p:txBody>
          <a:bodyPr wrap="square" rtlCol="0">
            <a:spAutoFit/>
          </a:bodyPr>
          <a:lstStyle/>
          <a:p>
            <a:r>
              <a:rPr lang="en-US" sz="2400" dirty="0"/>
              <a:t>Grant start: </a:t>
            </a:r>
            <a:r>
              <a:rPr lang="en-US" sz="2400" b="1" dirty="0">
                <a:solidFill>
                  <a:srgbClr val="000000"/>
                </a:solidFill>
                <a:highlight>
                  <a:srgbClr val="FFCD00"/>
                </a:highlight>
                <a:ea typeface="Malgun Gothic" panose="020B0503020000020004" pitchFamily="34" charset="-127"/>
                <a:rtl val="0"/>
              </a:rPr>
              <a:t>February 2020</a:t>
            </a:r>
            <a:r>
              <a:rPr lang="en-US" sz="2400" dirty="0"/>
              <a:t> </a:t>
            </a:r>
          </a:p>
        </p:txBody>
      </p:sp>
      <p:pic>
        <p:nvPicPr>
          <p:cNvPr id="1026" name="Picture 2">
            <a:extLst>
              <a:ext uri="{FF2B5EF4-FFF2-40B4-BE49-F238E27FC236}">
                <a16:creationId xmlns:a16="http://schemas.microsoft.com/office/drawing/2014/main" id="{C7D3CACC-32EF-4BDE-B748-520027C83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5" y="1330794"/>
            <a:ext cx="2140950" cy="1082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106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p:cNvPicPr>
            <a:picLocks noChangeAspect="1"/>
          </p:cNvPicPr>
          <p:nvPr/>
        </p:nvPicPr>
        <p:blipFill rotWithShape="1">
          <a:blip r:embed="rId3" cstate="print">
            <a:extLst>
              <a:ext uri="{28A0092B-C50C-407E-A947-70E740481C1C}">
                <a14:useLocalDpi xmlns:a14="http://schemas.microsoft.com/office/drawing/2010/main" val="0"/>
              </a:ext>
            </a:extLst>
          </a:blip>
          <a:srcRect l="3498" t="5634" b="2879"/>
          <a:stretch/>
        </p:blipFill>
        <p:spPr>
          <a:xfrm>
            <a:off x="2659958" y="945619"/>
            <a:ext cx="7104794" cy="5703851"/>
          </a:xfrm>
          <a:prstGeom prst="roundRect">
            <a:avLst>
              <a:gd name="adj" fmla="val 15303"/>
            </a:avLst>
          </a:prstGeom>
          <a:solidFill>
            <a:srgbClr val="FFFFFF">
              <a:shade val="85000"/>
            </a:srgbClr>
          </a:solidFill>
          <a:ln>
            <a:noFill/>
          </a:ln>
          <a:effectLst/>
        </p:spPr>
      </p:pic>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8" y="305574"/>
            <a:ext cx="3658404"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Solaris, the animation</a:t>
            </a:r>
          </a:p>
        </p:txBody>
      </p:sp>
      <p:cxnSp>
        <p:nvCxnSpPr>
          <p:cNvPr id="28" name="Shape 92"/>
          <p:cNvCxnSpPr>
            <a:stCxn id="26" idx="3"/>
          </p:cNvCxnSpPr>
          <p:nvPr/>
        </p:nvCxnSpPr>
        <p:spPr>
          <a:xfrm>
            <a:off x="4752622" y="523374"/>
            <a:ext cx="7439378" cy="0"/>
          </a:xfrm>
          <a:prstGeom prst="straightConnector1">
            <a:avLst/>
          </a:prstGeom>
          <a:noFill/>
          <a:ln w="9525" cap="flat" cmpd="sng">
            <a:solidFill>
              <a:srgbClr val="CCCCCC"/>
            </a:solidFill>
            <a:prstDash val="solid"/>
            <a:round/>
            <a:headEnd type="none" w="med" len="med"/>
            <a:tailEnd type="none" w="med" len="med"/>
          </a:ln>
        </p:spPr>
      </p:cxnSp>
      <p:sp>
        <p:nvSpPr>
          <p:cNvPr id="2" name="Ovale 1"/>
          <p:cNvSpPr/>
          <p:nvPr/>
        </p:nvSpPr>
        <p:spPr>
          <a:xfrm rot="1301411">
            <a:off x="8869828" y="5648267"/>
            <a:ext cx="405019" cy="343876"/>
          </a:xfrm>
          <a:prstGeom prst="ellipse">
            <a:avLst/>
          </a:prstGeom>
          <a:solidFill>
            <a:srgbClr val="FF0000"/>
          </a:solidFill>
          <a:ln>
            <a:solidFill>
              <a:srgbClr val="00B05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descr="Monitor full HD telecamere CCTV schermo colori pc tv 4:3 12&quot; VGA HDMI BNC AV USB 843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0" y="3314700"/>
            <a:ext cx="2409825" cy="24098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onitor full HD telecamere CCTV schermo colori pc tv 4:3 12&quot; VGA HDMI BNC AV USB 843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10501" y="723900"/>
            <a:ext cx="2266950" cy="2409825"/>
          </a:xfrm>
          <a:prstGeom prst="rect">
            <a:avLst/>
          </a:prstGeom>
          <a:noFill/>
          <a:extLst>
            <a:ext uri="{909E8E84-426E-40DD-AFC4-6F175D3DCCD1}">
              <a14:hiddenFill xmlns:a14="http://schemas.microsoft.com/office/drawing/2010/main">
                <a:solidFill>
                  <a:srgbClr val="FFFFFF"/>
                </a:solidFill>
              </a14:hiddenFill>
            </a:ext>
          </a:extLst>
        </p:spPr>
      </p:pic>
      <p:sp>
        <p:nvSpPr>
          <p:cNvPr id="17" name="Ovale 16"/>
          <p:cNvSpPr/>
          <p:nvPr/>
        </p:nvSpPr>
        <p:spPr>
          <a:xfrm rot="21380687">
            <a:off x="824890" y="3903031"/>
            <a:ext cx="1030390" cy="397417"/>
          </a:xfrm>
          <a:prstGeom prst="ellipse">
            <a:avLst/>
          </a:prstGeom>
          <a:solidFill>
            <a:srgbClr val="FF0000"/>
          </a:solidFill>
          <a:ln>
            <a:solidFill>
              <a:srgbClr val="00B05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Ovale 17"/>
          <p:cNvSpPr/>
          <p:nvPr/>
        </p:nvSpPr>
        <p:spPr>
          <a:xfrm rot="306317">
            <a:off x="8869890" y="1273906"/>
            <a:ext cx="257841" cy="483571"/>
          </a:xfrm>
          <a:prstGeom prst="ellipse">
            <a:avLst/>
          </a:prstGeom>
          <a:solidFill>
            <a:srgbClr val="FF0000"/>
          </a:solidFill>
          <a:ln>
            <a:solidFill>
              <a:srgbClr val="00B05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rot="21245896">
            <a:off x="801388" y="4316284"/>
            <a:ext cx="1090363" cy="461665"/>
          </a:xfrm>
          <a:prstGeom prst="rect">
            <a:avLst/>
          </a:prstGeom>
          <a:noFill/>
        </p:spPr>
        <p:txBody>
          <a:bodyPr wrap="none" rtlCol="0">
            <a:spAutoFit/>
          </a:bodyPr>
          <a:lstStyle/>
          <a:p>
            <a:r>
              <a:rPr lang="it-IT" sz="2400" b="1" dirty="0">
                <a:solidFill>
                  <a:srgbClr val="FF0000"/>
                </a:solidFill>
                <a:latin typeface="Arial Black" panose="020B0A04020102020204" pitchFamily="34" charset="0"/>
              </a:rPr>
              <a:t>15 </a:t>
            </a:r>
            <a:r>
              <a:rPr lang="it-IT" sz="2400" b="1" dirty="0" err="1">
                <a:solidFill>
                  <a:srgbClr val="FF0000"/>
                </a:solidFill>
                <a:latin typeface="Arial Black" panose="020B0A04020102020204" pitchFamily="34" charset="0"/>
              </a:rPr>
              <a:t>ps</a:t>
            </a:r>
            <a:endParaRPr lang="it-IT" sz="2400" b="1" dirty="0">
              <a:solidFill>
                <a:srgbClr val="FF0000"/>
              </a:solidFill>
              <a:latin typeface="Arial Black" panose="020B0A04020102020204" pitchFamily="34" charset="0"/>
            </a:endParaRPr>
          </a:p>
        </p:txBody>
      </p:sp>
      <p:sp>
        <p:nvSpPr>
          <p:cNvPr id="23" name="CasellaDiTesto 22"/>
          <p:cNvSpPr txBox="1"/>
          <p:nvPr/>
        </p:nvSpPr>
        <p:spPr>
          <a:xfrm rot="411344">
            <a:off x="8504929" y="1754059"/>
            <a:ext cx="885179" cy="461665"/>
          </a:xfrm>
          <a:prstGeom prst="rect">
            <a:avLst/>
          </a:prstGeom>
          <a:noFill/>
        </p:spPr>
        <p:txBody>
          <a:bodyPr wrap="none" rtlCol="0">
            <a:spAutoFit/>
          </a:bodyPr>
          <a:lstStyle/>
          <a:p>
            <a:r>
              <a:rPr lang="it-IT" sz="2400" b="1" dirty="0">
                <a:solidFill>
                  <a:srgbClr val="FF0000"/>
                </a:solidFill>
                <a:latin typeface="Arial Black" panose="020B0A04020102020204" pitchFamily="34" charset="0"/>
              </a:rPr>
              <a:t>1 </a:t>
            </a:r>
            <a:r>
              <a:rPr lang="it-IT" sz="2400" b="1" dirty="0" err="1">
                <a:solidFill>
                  <a:srgbClr val="FF0000"/>
                </a:solidFill>
                <a:latin typeface="Arial Black" panose="020B0A04020102020204" pitchFamily="34" charset="0"/>
              </a:rPr>
              <a:t>ps</a:t>
            </a:r>
            <a:endParaRPr lang="it-IT" sz="2400" b="1" dirty="0">
              <a:solidFill>
                <a:srgbClr val="FF0000"/>
              </a:solidFill>
              <a:latin typeface="Arial Black" panose="020B0A04020102020204" pitchFamily="34" charset="0"/>
            </a:endParaRPr>
          </a:p>
        </p:txBody>
      </p:sp>
      <p:sp>
        <p:nvSpPr>
          <p:cNvPr id="6" name="Figura a mano libera 5"/>
          <p:cNvSpPr/>
          <p:nvPr/>
        </p:nvSpPr>
        <p:spPr>
          <a:xfrm>
            <a:off x="1314450" y="3362537"/>
            <a:ext cx="2690797" cy="1695237"/>
          </a:xfrm>
          <a:custGeom>
            <a:avLst/>
            <a:gdLst>
              <a:gd name="connsiteX0" fmla="*/ 0 w 2629177"/>
              <a:gd name="connsiteY0" fmla="*/ 1800674 h 1800674"/>
              <a:gd name="connsiteX1" fmla="*/ 1400175 w 2629177"/>
              <a:gd name="connsiteY1" fmla="*/ 1638749 h 1800674"/>
              <a:gd name="connsiteX2" fmla="*/ 1743075 w 2629177"/>
              <a:gd name="connsiteY2" fmla="*/ 1162499 h 1800674"/>
              <a:gd name="connsiteX3" fmla="*/ 1924050 w 2629177"/>
              <a:gd name="connsiteY3" fmla="*/ 581474 h 1800674"/>
              <a:gd name="connsiteX4" fmla="*/ 2628900 w 2629177"/>
              <a:gd name="connsiteY4" fmla="*/ 449 h 1800674"/>
              <a:gd name="connsiteX5" fmla="*/ 1990725 w 2629177"/>
              <a:gd name="connsiteY5" fmla="*/ 505274 h 180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29177" h="1800674">
                <a:moveTo>
                  <a:pt x="0" y="1800674"/>
                </a:moveTo>
                <a:cubicBezTo>
                  <a:pt x="554831" y="1772892"/>
                  <a:pt x="1109663" y="1745111"/>
                  <a:pt x="1400175" y="1638749"/>
                </a:cubicBezTo>
                <a:cubicBezTo>
                  <a:pt x="1690688" y="1532386"/>
                  <a:pt x="1655763" y="1338711"/>
                  <a:pt x="1743075" y="1162499"/>
                </a:cubicBezTo>
                <a:cubicBezTo>
                  <a:pt x="1830387" y="986287"/>
                  <a:pt x="1776412" y="775149"/>
                  <a:pt x="1924050" y="581474"/>
                </a:cubicBezTo>
                <a:cubicBezTo>
                  <a:pt x="2071688" y="387799"/>
                  <a:pt x="2617788" y="13149"/>
                  <a:pt x="2628900" y="449"/>
                </a:cubicBezTo>
                <a:cubicBezTo>
                  <a:pt x="2640012" y="-12251"/>
                  <a:pt x="2315368" y="246511"/>
                  <a:pt x="1990725" y="505274"/>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igura a mano libera 7"/>
          <p:cNvSpPr/>
          <p:nvPr/>
        </p:nvSpPr>
        <p:spPr>
          <a:xfrm>
            <a:off x="5232239" y="2466975"/>
            <a:ext cx="3721262" cy="685800"/>
          </a:xfrm>
          <a:custGeom>
            <a:avLst/>
            <a:gdLst>
              <a:gd name="connsiteX0" fmla="*/ 0 w 3286125"/>
              <a:gd name="connsiteY0" fmla="*/ 685800 h 685800"/>
              <a:gd name="connsiteX1" fmla="*/ 314325 w 3286125"/>
              <a:gd name="connsiteY1" fmla="*/ 276225 h 685800"/>
              <a:gd name="connsiteX2" fmla="*/ 523875 w 3286125"/>
              <a:gd name="connsiteY2" fmla="*/ 200025 h 685800"/>
              <a:gd name="connsiteX3" fmla="*/ 933450 w 3286125"/>
              <a:gd name="connsiteY3" fmla="*/ 114300 h 685800"/>
              <a:gd name="connsiteX4" fmla="*/ 1609725 w 3286125"/>
              <a:gd name="connsiteY4" fmla="*/ 95250 h 685800"/>
              <a:gd name="connsiteX5" fmla="*/ 3276600 w 3286125"/>
              <a:gd name="connsiteY5" fmla="*/ 9525 h 685800"/>
              <a:gd name="connsiteX6" fmla="*/ 3276600 w 3286125"/>
              <a:gd name="connsiteY6" fmla="*/ 9525 h 685800"/>
              <a:gd name="connsiteX7" fmla="*/ 2752725 w 3286125"/>
              <a:gd name="connsiteY7" fmla="*/ 38100 h 685800"/>
              <a:gd name="connsiteX8" fmla="*/ 3286125 w 3286125"/>
              <a:gd name="connsiteY8"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6125" h="685800">
                <a:moveTo>
                  <a:pt x="0" y="685800"/>
                </a:moveTo>
                <a:cubicBezTo>
                  <a:pt x="113506" y="521493"/>
                  <a:pt x="227013" y="357187"/>
                  <a:pt x="314325" y="276225"/>
                </a:cubicBezTo>
                <a:cubicBezTo>
                  <a:pt x="401638" y="195262"/>
                  <a:pt x="420688" y="227012"/>
                  <a:pt x="523875" y="200025"/>
                </a:cubicBezTo>
                <a:cubicBezTo>
                  <a:pt x="627062" y="173038"/>
                  <a:pt x="752475" y="131762"/>
                  <a:pt x="933450" y="114300"/>
                </a:cubicBezTo>
                <a:cubicBezTo>
                  <a:pt x="1114425" y="96838"/>
                  <a:pt x="1609725" y="95250"/>
                  <a:pt x="1609725" y="95250"/>
                </a:cubicBezTo>
                <a:lnTo>
                  <a:pt x="3276600" y="9525"/>
                </a:lnTo>
                <a:lnTo>
                  <a:pt x="3276600" y="9525"/>
                </a:lnTo>
                <a:lnTo>
                  <a:pt x="2752725" y="38100"/>
                </a:lnTo>
                <a:cubicBezTo>
                  <a:pt x="2754312" y="36513"/>
                  <a:pt x="3020218" y="18256"/>
                  <a:pt x="3286125" y="0"/>
                </a:cubicBezTo>
              </a:path>
            </a:pathLst>
          </a:cu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9984658" y="580105"/>
            <a:ext cx="2271252" cy="2862322"/>
          </a:xfrm>
          <a:prstGeom prst="rect">
            <a:avLst/>
          </a:prstGeom>
          <a:noFill/>
        </p:spPr>
        <p:txBody>
          <a:bodyPr wrap="square" rtlCol="0">
            <a:spAutoFit/>
          </a:bodyPr>
          <a:lstStyle/>
          <a:p>
            <a:r>
              <a:rPr lang="en-US" sz="2400" b="1" dirty="0">
                <a:solidFill>
                  <a:schemeClr val="accent6"/>
                </a:solidFill>
              </a:rPr>
              <a:t>S</a:t>
            </a:r>
            <a:r>
              <a:rPr lang="en-US" sz="2400" dirty="0">
                <a:solidFill>
                  <a:schemeClr val="accent6"/>
                </a:solidFill>
              </a:rPr>
              <a:t>ynchrotron</a:t>
            </a:r>
            <a:r>
              <a:rPr lang="en-US" sz="2400" b="1" dirty="0">
                <a:solidFill>
                  <a:schemeClr val="accent6"/>
                </a:solidFill>
              </a:rPr>
              <a:t> R</a:t>
            </a:r>
            <a:r>
              <a:rPr lang="en-US" sz="2400" dirty="0">
                <a:solidFill>
                  <a:schemeClr val="accent6"/>
                </a:solidFill>
              </a:rPr>
              <a:t>adiation</a:t>
            </a:r>
            <a:r>
              <a:rPr lang="en-US" sz="2400" b="1" dirty="0">
                <a:solidFill>
                  <a:schemeClr val="accent6"/>
                </a:solidFill>
              </a:rPr>
              <a:t> (SR)</a:t>
            </a:r>
            <a:r>
              <a:rPr lang="en-US" sz="2400" dirty="0">
                <a:solidFill>
                  <a:schemeClr val="accent6"/>
                </a:solidFill>
              </a:rPr>
              <a:t> </a:t>
            </a:r>
            <a:r>
              <a:rPr lang="en-US" dirty="0">
                <a:solidFill>
                  <a:schemeClr val="accent6"/>
                </a:solidFill>
              </a:rPr>
              <a:t>SX-NIR</a:t>
            </a:r>
            <a:br>
              <a:rPr lang="en-US" dirty="0">
                <a:solidFill>
                  <a:schemeClr val="accent6"/>
                </a:solidFill>
              </a:rPr>
            </a:br>
            <a:endParaRPr lang="en-US" dirty="0">
              <a:solidFill>
                <a:schemeClr val="accent6"/>
              </a:solidFill>
            </a:endParaRPr>
          </a:p>
          <a:p>
            <a:r>
              <a:rPr lang="en-US" sz="2400" b="1" dirty="0">
                <a:solidFill>
                  <a:schemeClr val="accent5"/>
                </a:solidFill>
              </a:rPr>
              <a:t>C</a:t>
            </a:r>
            <a:r>
              <a:rPr lang="en-US" sz="2400" dirty="0">
                <a:solidFill>
                  <a:schemeClr val="accent5"/>
                </a:solidFill>
              </a:rPr>
              <a:t>oherent</a:t>
            </a:r>
            <a:r>
              <a:rPr lang="en-US" sz="2400" b="1" dirty="0">
                <a:solidFill>
                  <a:schemeClr val="accent5"/>
                </a:solidFill>
              </a:rPr>
              <a:t> S</a:t>
            </a:r>
            <a:r>
              <a:rPr lang="en-US" sz="2400" dirty="0">
                <a:solidFill>
                  <a:schemeClr val="accent5"/>
                </a:solidFill>
              </a:rPr>
              <a:t>ynchrotron</a:t>
            </a:r>
            <a:r>
              <a:rPr lang="en-US" sz="2400" b="1" dirty="0">
                <a:solidFill>
                  <a:schemeClr val="accent5"/>
                </a:solidFill>
              </a:rPr>
              <a:t> R</a:t>
            </a:r>
            <a:r>
              <a:rPr lang="en-US" sz="2400" dirty="0">
                <a:solidFill>
                  <a:schemeClr val="accent5"/>
                </a:solidFill>
              </a:rPr>
              <a:t>adiation</a:t>
            </a:r>
            <a:r>
              <a:rPr lang="en-US" sz="2400" b="1" dirty="0">
                <a:solidFill>
                  <a:schemeClr val="accent5"/>
                </a:solidFill>
              </a:rPr>
              <a:t> (CSR) </a:t>
            </a:r>
            <a:r>
              <a:rPr lang="en-US" dirty="0">
                <a:solidFill>
                  <a:schemeClr val="accent5"/>
                </a:solidFill>
              </a:rPr>
              <a:t>FIR-THz</a:t>
            </a:r>
          </a:p>
        </p:txBody>
      </p:sp>
      <p:sp>
        <p:nvSpPr>
          <p:cNvPr id="27" name="CasellaDiTesto 26"/>
          <p:cNvSpPr txBox="1"/>
          <p:nvPr/>
        </p:nvSpPr>
        <p:spPr>
          <a:xfrm>
            <a:off x="275306" y="5626894"/>
            <a:ext cx="2059856" cy="1015663"/>
          </a:xfrm>
          <a:prstGeom prst="rect">
            <a:avLst/>
          </a:prstGeom>
          <a:noFill/>
        </p:spPr>
        <p:txBody>
          <a:bodyPr wrap="square" rtlCol="0">
            <a:spAutoFit/>
          </a:bodyPr>
          <a:lstStyle/>
          <a:p>
            <a:r>
              <a:rPr lang="en-US" sz="2000" b="1" dirty="0">
                <a:solidFill>
                  <a:schemeClr val="bg2">
                    <a:lumMod val="50000"/>
                  </a:schemeClr>
                </a:solidFill>
              </a:rPr>
              <a:t>C</a:t>
            </a:r>
            <a:r>
              <a:rPr lang="en-US" sz="2000" dirty="0">
                <a:solidFill>
                  <a:schemeClr val="bg2">
                    <a:lumMod val="50000"/>
                  </a:schemeClr>
                </a:solidFill>
              </a:rPr>
              <a:t>oherent </a:t>
            </a:r>
            <a:r>
              <a:rPr lang="en-US" sz="2000" b="1" dirty="0">
                <a:solidFill>
                  <a:schemeClr val="bg2">
                    <a:lumMod val="50000"/>
                  </a:schemeClr>
                </a:solidFill>
              </a:rPr>
              <a:t>T</a:t>
            </a:r>
            <a:r>
              <a:rPr lang="en-US" sz="2000" dirty="0">
                <a:solidFill>
                  <a:schemeClr val="bg2">
                    <a:lumMod val="50000"/>
                  </a:schemeClr>
                </a:solidFill>
              </a:rPr>
              <a:t>ransition</a:t>
            </a:r>
            <a:r>
              <a:rPr lang="en-US" sz="2000" b="1" dirty="0">
                <a:solidFill>
                  <a:schemeClr val="bg2">
                    <a:lumMod val="50000"/>
                  </a:schemeClr>
                </a:solidFill>
              </a:rPr>
              <a:t> R</a:t>
            </a:r>
            <a:r>
              <a:rPr lang="en-US" sz="2000" dirty="0">
                <a:solidFill>
                  <a:schemeClr val="bg2">
                    <a:lumMod val="50000"/>
                  </a:schemeClr>
                </a:solidFill>
              </a:rPr>
              <a:t>adiation </a:t>
            </a:r>
            <a:r>
              <a:rPr lang="en-US" sz="2000" b="1" dirty="0">
                <a:solidFill>
                  <a:schemeClr val="bg2">
                    <a:lumMod val="50000"/>
                  </a:schemeClr>
                </a:solidFill>
              </a:rPr>
              <a:t>(CTR)</a:t>
            </a:r>
            <a:endParaRPr lang="en-US" dirty="0"/>
          </a:p>
        </p:txBody>
      </p:sp>
      <p:grpSp>
        <p:nvGrpSpPr>
          <p:cNvPr id="21" name="Google Shape;612;p39"/>
          <p:cNvGrpSpPr/>
          <p:nvPr/>
        </p:nvGrpSpPr>
        <p:grpSpPr>
          <a:xfrm>
            <a:off x="553751" y="346147"/>
            <a:ext cx="343484" cy="350682"/>
            <a:chOff x="3951850" y="2985350"/>
            <a:chExt cx="407950" cy="416500"/>
          </a:xfrm>
        </p:grpSpPr>
        <p:sp>
          <p:nvSpPr>
            <p:cNvPr id="22"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9"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0"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32" name="Segnaposto numero diapositiva 1">
            <a:extLst>
              <a:ext uri="{FF2B5EF4-FFF2-40B4-BE49-F238E27FC236}">
                <a16:creationId xmlns:a16="http://schemas.microsoft.com/office/drawing/2014/main" id="{24C263AF-5839-41C0-9301-5CB13F60A215}"/>
              </a:ext>
            </a:extLst>
          </p:cNvPr>
          <p:cNvSpPr txBox="1">
            <a:spLocks/>
          </p:cNvSpPr>
          <p:nvPr/>
        </p:nvSpPr>
        <p:spPr>
          <a:xfrm>
            <a:off x="8702756" y="223096"/>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011DD9-7140-4E43-B8DF-517520C6FEA9}" type="slidenum">
              <a:rPr lang="en-US" smtClean="0"/>
              <a:pPr/>
              <a:t>5</a:t>
            </a:fld>
            <a:endParaRPr lang="en-US" dirty="0"/>
          </a:p>
        </p:txBody>
      </p:sp>
    </p:spTree>
    <p:extLst>
      <p:ext uri="{BB962C8B-B14F-4D97-AF65-F5344CB8AC3E}">
        <p14:creationId xmlns:p14="http://schemas.microsoft.com/office/powerpoint/2010/main" val="132453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4.16667E-7 -1.11111E-6 L -4.16667E-7 0.00023 L -0.01419 -0.00694 C -0.01484 -0.00717 -0.01549 -0.00787 -0.01615 -0.0081 C -0.01771 -0.00903 -0.01901 -0.00926 -0.02057 -0.01042 C -0.02292 -0.01227 -0.02513 -0.01458 -0.0276 -0.01597 C -0.0293 -0.0169 -0.03112 -0.01667 -0.03281 -0.01713 C -0.03411 -0.01759 -0.04206 -0.02083 -0.04362 -0.02176 C -0.04544 -0.02268 -0.04713 -0.02407 -0.04883 -0.02523 C -0.05378 -0.03194 -0.0487 -0.02569 -0.05456 -0.03079 C -0.05521 -0.03148 -0.05573 -0.03264 -0.05651 -0.0331 C -0.05768 -0.03403 -0.06029 -0.03542 -0.06029 -0.03518 C -0.06068 -0.03819 -0.06081 -0.04143 -0.06224 -0.04352 C -0.06302 -0.04444 -0.06393 -0.04491 -0.06484 -0.0456 C -0.06588 -0.04676 -0.06693 -0.04792 -0.06797 -0.04907 C -0.07083 -0.05255 -0.07187 -0.05532 -0.07565 -0.05717 C -0.08216 -0.05995 -0.07904 -0.0588 -0.08463 -0.06042 C -0.09115 -0.06435 -0.08112 -0.05856 -0.08919 -0.06273 C -0.09049 -0.06342 -0.0918 -0.06435 -0.09297 -0.06505 C -0.09609 -0.0706 -0.09362 -0.06667 -0.09753 -0.07083 C -0.09818 -0.07153 -0.0987 -0.07268 -0.09948 -0.07315 C -0.10065 -0.07384 -0.10195 -0.07384 -0.10325 -0.07407 C -0.10417 -0.07454 -0.10495 -0.075 -0.10586 -0.07523 C -0.10664 -0.07616 -0.10755 -0.07708 -0.10846 -0.07755 C -0.10924 -0.07824 -0.11016 -0.07801 -0.11094 -0.0787 C -0.11172 -0.07963 -0.11211 -0.08125 -0.11289 -0.08217 C -0.1151 -0.08495 -0.11654 -0.08472 -0.11927 -0.08565 C -0.12018 -0.08634 -0.12096 -0.08727 -0.12187 -0.08796 C -0.12292 -0.08842 -0.12396 -0.08866 -0.12513 -0.08889 C -0.12617 -0.08935 -0.12838 -0.09051 -0.12956 -0.0912 C -0.13047 -0.0919 -0.13125 -0.09259 -0.13216 -0.09352 C -0.13346 -0.09491 -0.1345 -0.09722 -0.13594 -0.09815 C -0.13867 -0.09977 -0.13724 -0.09907 -0.14049 -0.10046 C -0.1418 -0.10185 -0.14284 -0.10417 -0.14427 -0.10486 L -0.14818 -0.10717 C -0.14883 -0.10764 -0.14948 -0.10764 -0.15013 -0.10833 C -0.1513 -0.10995 -0.15247 -0.11204 -0.15391 -0.11296 C -0.15846 -0.11551 -0.15286 -0.11204 -0.15846 -0.11643 C -0.15898 -0.1169 -0.15977 -0.11713 -0.16029 -0.11759 C -0.16693 -0.12245 -0.15794 -0.1169 -0.1668 -0.12199 L -0.16862 -0.12315 L -0.17057 -0.1243 C -0.17604 -0.13079 -0.16914 -0.12315 -0.17448 -0.12778 C -0.17513 -0.12847 -0.17565 -0.1294 -0.1763 -0.13009 C -0.17734 -0.13102 -0.17982 -0.13171 -0.18086 -0.13241 C -0.18151 -0.13264 -0.18216 -0.1331 -0.18281 -0.13333 C -0.18359 -0.1338 -0.1845 -0.13403 -0.18529 -0.13449 C -0.18659 -0.13518 -0.18919 -0.1368 -0.18919 -0.13657 L -0.19297 -0.14143 C -0.19362 -0.14213 -0.19427 -0.14305 -0.19492 -0.14375 L -0.20013 -0.14815 C -0.20091 -0.14907 -0.20182 -0.14954 -0.2026 -0.15046 C -0.20325 -0.15139 -0.20391 -0.15231 -0.20456 -0.15278 C -0.20586 -0.1537 -0.20716 -0.1544 -0.20846 -0.15509 C -0.20898 -0.15555 -0.21016 -0.15555 -0.21055 -0.15625 C -0.21094 -0.15694 -0.21159 -0.15787 -0.2125 -0.15856 C -0.21328 -0.15949 -0.21654 -0.16042 -0.2168 -0.16088 C -0.22318 -0.16412 -0.21315 -0.15949 -0.22122 -0.16296 L -0.22695 -0.16991 C -0.2276 -0.1706 -0.22865 -0.17176 -0.22891 -0.17222 L -0.23086 -0.17338 C -0.23151 -0.17407 -0.23216 -0.175 -0.23281 -0.17569 C -0.23359 -0.17616 -0.2345 -0.17639 -0.23529 -0.17685 C -0.23659 -0.17755 -0.23789 -0.17824 -0.23919 -0.17893 L -0.24115 -0.18009 L -0.24297 -0.18125 C -0.24362 -0.18217 -0.24427 -0.1831 -0.24492 -0.18356 C -0.24622 -0.18449 -0.24766 -0.18449 -0.24883 -0.18588 C -0.25143 -0.18912 -0.25 -0.18773 -0.25325 -0.18935 C -0.25755 -0.19421 -0.25299 -0.18935 -0.25716 -0.19259 C -0.25885 -0.19421 -0.26042 -0.1963 -0.26224 -0.19722 L -0.26615 -0.19954 L -0.26797 -0.20069 C -0.26888 -0.20185 -0.26966 -0.20324 -0.27057 -0.20417 C -0.27122 -0.20463 -0.27187 -0.20486 -0.27253 -0.20532 C -0.27344 -0.20602 -0.27422 -0.20671 -0.27513 -0.20741 C -0.27578 -0.2081 -0.2763 -0.20926 -0.27695 -0.20972 C -0.27825 -0.21088 -0.27956 -0.21134 -0.28086 -0.21204 C -0.2819 -0.21273 -0.28294 -0.21366 -0.28398 -0.21435 C -0.28568 -0.21736 -0.2875 -0.22106 -0.28984 -0.22222 L -0.2918 -0.22338 C -0.29505 -0.22755 -0.29219 -0.22454 -0.29687 -0.22685 C -0.29818 -0.22755 -0.30065 -0.22917 -0.30065 -0.22893 C -0.3013 -0.22986 -0.30195 -0.23079 -0.3026 -0.23148 C -0.30391 -0.23241 -0.30534 -0.23241 -0.30651 -0.2338 L -0.31029 -0.23819 C -0.31094 -0.23912 -0.31146 -0.24005 -0.31224 -0.24051 C -0.31875 -0.24444 -0.30872 -0.23866 -0.3168 -0.24282 C -0.3181 -0.24352 -0.31927 -0.24444 -0.32057 -0.24514 L -0.32253 -0.2463 C -0.32318 -0.24676 -0.32383 -0.24722 -0.32448 -0.24745 C -0.32526 -0.24768 -0.32617 -0.24815 -0.32695 -0.24861 C -0.32825 -0.2493 -0.32956 -0.25023 -0.33086 -0.25092 C -0.3388 -0.2544 -0.32891 -0.24977 -0.33529 -0.25301 C -0.33633 -0.2537 -0.3388 -0.2544 -0.33984 -0.25532 C -0.34088 -0.25648 -0.34193 -0.25787 -0.34297 -0.2588 C -0.34427 -0.25972 -0.34687 -0.26111 -0.34687 -0.26088 C -0.34753 -0.2618 -0.34818 -0.2625 -0.34883 -0.26342 C -0.34948 -0.26435 -0.35 -0.26574 -0.35078 -0.26667 C -0.35143 -0.26782 -0.35247 -0.26805 -0.35325 -0.26898 C -0.35404 -0.26991 -0.35456 -0.27153 -0.35521 -0.27245 C -0.35599 -0.27361 -0.3569 -0.27477 -0.35781 -0.27592 C -0.36211 -0.28241 -0.35742 -0.27662 -0.36159 -0.28148 C -0.36198 -0.2831 -0.36224 -0.28495 -0.36289 -0.28611 C -0.36393 -0.28819 -0.3668 -0.29074 -0.3668 -0.29051 C -0.36719 -0.2919 -0.36758 -0.29305 -0.36797 -0.29421 C -0.36901 -0.2963 -0.37044 -0.29861 -0.37187 -0.29977 C -0.37253 -0.30046 -0.37318 -0.30069 -0.37383 -0.30092 C -0.37422 -0.30208 -0.37448 -0.30347 -0.37513 -0.3044 C -0.37734 -0.30856 -0.37734 -0.30694 -0.37956 -0.31018 C -0.38021 -0.31111 -0.38073 -0.3125 -0.38151 -0.31342 C -0.38268 -0.31528 -0.38424 -0.3162 -0.38529 -0.31805 C -0.38594 -0.31921 -0.38659 -0.3206 -0.38724 -0.32153 C -0.38841 -0.32315 -0.39115 -0.32592 -0.39115 -0.32569 C -0.39753 -0.34329 -0.39062 -0.32569 -0.39557 -0.33634 C -0.39831 -0.3419 -0.39531 -0.33773 -0.39883 -0.3419 C -0.39922 -0.34305 -0.39961 -0.34444 -0.40013 -0.34537 C -0.4013 -0.34792 -0.40391 -0.35231 -0.40391 -0.35208 C -0.40534 -0.35995 -0.40352 -0.35046 -0.40586 -0.36134 C -0.40612 -0.3625 -0.40612 -0.36389 -0.40651 -0.36481 C -0.40755 -0.36736 -0.40911 -0.36944 -0.41029 -0.37153 C -0.41276 -0.37592 -0.41146 -0.37454 -0.41419 -0.37616 C -0.41719 -0.38426 -0.41341 -0.3743 -0.41745 -0.38426 C -0.41784 -0.38518 -0.41823 -0.38657 -0.41862 -0.3875 C -0.41927 -0.38889 -0.42005 -0.38981 -0.42057 -0.39097 C -0.42109 -0.39213 -0.42122 -0.39352 -0.42187 -0.39444 C -0.42266 -0.3956 -0.4237 -0.3956 -0.42448 -0.39676 C -0.42734 -0.40046 -0.42578 -0.40208 -0.43021 -0.40463 L -0.43411 -0.40694 C -0.43463 -0.40741 -0.43529 -0.40787 -0.43594 -0.4081 L -0.43984 -0.40926 C -0.44362 -0.4125 -0.44154 -0.41088 -0.44622 -0.41389 L -0.44818 -0.41481 C -0.44883 -0.41597 -0.44935 -0.41736 -0.45013 -0.41829 C -0.45065 -0.41921 -0.4513 -0.41991 -0.45195 -0.4206 C -0.45325 -0.42176 -0.45586 -0.42245 -0.45716 -0.42292 C -0.46263 -0.4294 -0.45573 -0.42153 -0.46094 -0.42639 C -0.46172 -0.42685 -0.46224 -0.42778 -0.46289 -0.4287 C -0.46797 -0.44074 -0.46146 -0.42592 -0.46745 -0.43657 C -0.4681 -0.43796 -0.46849 -0.43981 -0.46927 -0.4412 C -0.47227 -0.4463 -0.47253 -0.44514 -0.47578 -0.44907 C -0.47747 -0.45139 -0.48086 -0.45602 -0.48086 -0.45579 C -0.48229 -0.46366 -0.4806 -0.45602 -0.48594 -0.46736 C -0.49036 -0.47639 -0.48867 -0.47245 -0.49115 -0.4787 C -0.49128 -0.48032 -0.49154 -0.48171 -0.4918 -0.48333 C -0.49193 -0.48449 -0.49232 -0.48565 -0.49245 -0.4868 C -0.49271 -0.49167 -0.49271 -0.49653 -0.49297 -0.50162 C -0.4931 -0.50301 -0.49336 -0.50463 -0.49362 -0.50602 C -0.49492 -0.51319 -0.49466 -0.5118 -0.49622 -0.51759 C -0.49792 -0.53217 -0.49792 -0.52963 -0.49622 -0.55509 C -0.49609 -0.55787 -0.49492 -0.56042 -0.49427 -0.56296 C -0.49284 -0.56967 -0.49271 -0.57245 -0.49049 -0.57778 C -0.48997 -0.57917 -0.48906 -0.58009 -0.48854 -0.58125 C -0.48802 -0.58241 -0.48776 -0.5838 -0.48724 -0.58472 C -0.48542 -0.58796 -0.48555 -0.58634 -0.48346 -0.58819 C -0.48229 -0.58912 -0.48125 -0.59028 -0.48021 -0.59167 C -0.47838 -0.59375 -0.47708 -0.59699 -0.47513 -0.59838 C -0.47396 -0.59907 -0.47292 -0.59954 -0.47187 -0.60069 C -0.46575 -0.60717 -0.47161 -0.60417 -0.46549 -0.60648 C -0.46458 -0.60717 -0.46367 -0.60764 -0.46289 -0.60856 C -0.46172 -0.60995 -0.46094 -0.61204 -0.45963 -0.61319 C -0.45833 -0.61458 -0.45495 -0.61597 -0.45325 -0.61667 C -0.44935 -0.62361 -0.45208 -0.61921 -0.44687 -0.62569 C -0.44531 -0.62755 -0.44245 -0.63148 -0.44245 -0.63125 C -0.44193 -0.63264 -0.4418 -0.63426 -0.44115 -0.63495 C -0.43997 -0.63588 -0.43854 -0.63542 -0.43724 -0.63611 C -0.43659 -0.63634 -0.43594 -0.6368 -0.43529 -0.63704 C -0.42031 -0.64352 -0.42539 -0.64213 -0.41419 -0.64398 C -0.41328 -0.64444 -0.4125 -0.64491 -0.41159 -0.64514 C -0.40755 -0.64606 -0.39948 -0.64745 -0.39948 -0.64722 C -0.39414 -0.64977 -0.39935 -0.64699 -0.39492 -0.65092 C -0.39336 -0.65231 -0.39062 -0.65278 -0.38919 -0.65301 C -0.38568 -0.65741 -0.38893 -0.65417 -0.38346 -0.65648 C -0.36875 -0.66296 -0.39141 -0.65463 -0.37513 -0.65995 C -0.37422 -0.66018 -0.37344 -0.66088 -0.37253 -0.66111 C -0.36588 -0.6618 -0.35924 -0.6618 -0.3526 -0.66227 C -0.34674 -0.66574 -0.35013 -0.66412 -0.34232 -0.66667 C -0.33516 -0.66643 -0.32786 -0.66643 -0.32057 -0.66574 C -0.31992 -0.66551 -0.31927 -0.66481 -0.31862 -0.66458 C -0.3168 -0.66389 -0.31484 -0.66366 -0.31289 -0.66342 C -0.31172 -0.66273 -0.3095 -0.66134 -0.30846 -0.66111 C -0.30286 -0.66018 -0.29727 -0.65949 -0.2918 -0.6588 C -0.29036 -0.6581 -0.28867 -0.65694 -0.28724 -0.65648 C -0.28516 -0.65602 -0.28294 -0.65555 -0.28086 -0.65532 C -0.27487 -0.65486 -0.26888 -0.65463 -0.26289 -0.65417 C -0.26159 -0.65347 -0.26029 -0.65255 -0.25898 -0.65185 C -0.25703 -0.65092 -0.25325 -0.65023 -0.2513 -0.64977 C -0.24961 -0.64815 -0.24818 -0.6463 -0.24622 -0.64514 L -0.24232 -0.64282 C -0.2418 -0.64236 -0.24115 -0.6419 -0.24049 -0.64167 C -0.23958 -0.64143 -0.2388 -0.64097 -0.23789 -0.64051 C -0.23724 -0.64028 -0.23659 -0.63958 -0.23607 -0.63935 C -0.23463 -0.63889 -0.23333 -0.63889 -0.23216 -0.63819 C -0.23151 -0.63796 -0.2276 -0.63565 -0.22656 -0.63495 L -0.21849 -0.63032 C -0.21732 -0.62986 -0.2168 -0.6294 -0.21654 -0.62917 C -0.2112 -0.62778 -0.21354 -0.62847 -0.20898 -0.62685 C -0.20833 -0.62616 -0.2069 -0.62523 -0.20599 -0.62454 C -0.20495 -0.62407 -0.20404 -0.62407 -0.20325 -0.62338 C -0.20234 -0.62268 -0.20156 -0.62106 -0.20065 -0.62014 C -0.20013 -0.61921 -0.19948 -0.61829 -0.19883 -0.61782 C -0.19818 -0.61713 -0.19753 -0.61713 -0.19687 -0.61667 C -0.19622 -0.61597 -0.19557 -0.61528 -0.19492 -0.61435 C -0.19427 -0.61342 -0.19375 -0.6118 -0.19297 -0.61088 C -0.19245 -0.61018 -0.1918 -0.61018 -0.19115 -0.60972 C -0.19049 -0.60833 -0.18997 -0.60648 -0.18919 -0.60532 C -0.18802 -0.60347 -0.18529 -0.60069 -0.18529 -0.60046 C -0.1849 -0.59954 -0.18463 -0.59815 -0.18398 -0.59722 C -0.18294 -0.59537 -0.18151 -0.59421 -0.18021 -0.59259 C -0.17956 -0.5919 -0.17878 -0.59143 -0.17825 -0.59051 C -0.17721 -0.58842 -0.17617 -0.58657 -0.17513 -0.58472 C -0.17409 -0.5831 -0.17279 -0.58194 -0.17187 -0.58009 C -0.17135 -0.57917 -0.17109 -0.57778 -0.17057 -0.57685 C -0.17005 -0.57546 -0.16927 -0.57454 -0.16862 -0.57338 C -0.16849 -0.57222 -0.16836 -0.57106 -0.16797 -0.56991 C -0.16484 -0.56018 -0.16719 -0.5706 -0.16484 -0.56088 C -0.16458 -0.55972 -0.16445 -0.55856 -0.16419 -0.55741 C -0.1638 -0.55625 -0.16328 -0.55509 -0.16289 -0.55393 C -0.16263 -0.55278 -0.1625 -0.55162 -0.16224 -0.55046 C -0.16185 -0.54907 -0.16133 -0.54745 -0.16094 -0.54606 C -0.15807 -0.53426 -0.16328 -0.55301 -0.15898 -0.53796 C -0.15885 -0.53495 -0.15859 -0.53194 -0.15846 -0.52893 C -0.15742 -0.51065 -0.15846 -0.51944 -0.15716 -0.50949 C -0.15729 -0.50301 -0.15729 -0.49653 -0.15781 -0.49005 C -0.1582 -0.48426 -0.15977 -0.48125 -0.16159 -0.47639 L -0.16549 -0.4662 L -0.1668 -0.46273 L -0.16797 -0.45926 C -0.16953 -0.45116 -0.16732 -0.46111 -0.17057 -0.45255 C -0.17096 -0.45162 -0.1707 -0.45 -0.17122 -0.44907 C -0.17174 -0.44838 -0.17253 -0.44861 -0.17318 -0.44792 C -0.17448 -0.44676 -0.17591 -0.44537 -0.17695 -0.44352 L -0.18151 -0.43542 C -0.18216 -0.43426 -0.18268 -0.43287 -0.18346 -0.43194 C -0.1845 -0.43079 -0.18555 -0.42986 -0.18659 -0.4287 C -0.1875 -0.42755 -0.18828 -0.42616 -0.18919 -0.42523 C -0.18971 -0.42454 -0.19049 -0.4243 -0.19115 -0.42407 C -0.19271 -0.42315 -0.19401 -0.42292 -0.19557 -0.42176 C -0.19648 -0.42106 -0.19727 -0.42014 -0.19818 -0.41944 C -0.19883 -0.41898 -0.19948 -0.41898 -0.20013 -0.41829 C -0.20508 -0.41389 -0.19909 -0.41782 -0.20391 -0.41481 C -0.20482 -0.41389 -0.20547 -0.41227 -0.20651 -0.41157 C -0.20742 -0.41065 -0.20859 -0.41088 -0.20963 -0.41042 C -0.21055 -0.40995 -0.21146 -0.40972 -0.2125 -0.40926 C -0.21354 -0.40856 -0.21484 -0.40787 -0.21654 -0.40694 C -0.21888 -0.40509 -0.21914 -0.40324 -0.22253 -0.40231 L -0.22695 -0.40116 C -0.22865 -0.40046 -0.22956 -0.39954 -0.23086 -0.39907 L -0.23724 -0.39676 C -0.23945 -0.39514 -0.2418 -0.39444 -0.24362 -0.39213 C -0.24427 -0.39143 -0.24479 -0.39028 -0.24557 -0.38981 C -0.24727 -0.38912 -0.24896 -0.38912 -0.25065 -0.38866 C -0.25286 -0.38819 -0.25325 -0.3875 -0.25521 -0.38634 C -0.25664 -0.38565 -0.2582 -0.38472 -0.25963 -0.38426 C -0.26133 -0.38356 -0.26315 -0.38333 -0.26484 -0.3831 C -0.26628 -0.38264 -0.26784 -0.38241 -0.26927 -0.38194 C -0.27148 -0.38125 -0.27357 -0.37963 -0.27565 -0.37963 L -0.33151 -0.37847 C -0.3401 -0.37708 -0.34154 -0.37639 -0.3513 -0.37847 C -0.35273 -0.3787 -0.35391 -0.38032 -0.35521 -0.38079 C -0.3569 -0.38148 -0.35859 -0.38148 -0.36029 -0.38194 L -0.36927 -0.38426 C -0.37031 -0.38495 -0.37135 -0.38588 -0.37253 -0.38634 C -0.37552 -0.38773 -0.38437 -0.38842 -0.38594 -0.38866 C -0.39141 -0.39583 -0.38581 -0.38935 -0.39622 -0.3956 C -0.39687 -0.39583 -0.39753 -0.3963 -0.39818 -0.39676 C -0.4013 -0.39815 -0.40365 -0.39838 -0.40716 -0.39907 L -0.41354 -0.4 C -0.41445 -0.40046 -0.41523 -0.40092 -0.41615 -0.40116 C -0.41784 -0.40185 -0.41953 -0.40185 -0.42122 -0.40231 C -0.42253 -0.40278 -0.42383 -0.40324 -0.42513 -0.40347 C -0.42578 -0.40393 -0.4263 -0.4044 -0.42695 -0.40463 C -0.42825 -0.40509 -0.43086 -0.40579 -0.43086 -0.40555 L -0.43021 -0.40579 L -0.42253 -0.40231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8" dur="3000" fill="hold"/>
                                        <p:tgtEl>
                                          <p:spTgt spid="2"/>
                                        </p:tgtEl>
                                        <p:attrNameLst>
                                          <p:attrName>ppt_x</p:attrName>
                                          <p:attrName>ppt_y</p:attrName>
                                        </p:attrNameLst>
                                      </p:cBhvr>
                                      <p:rCtr x="-24883" y="-33333"/>
                                    </p:animMotion>
                                  </p:childTnLst>
                                </p:cTn>
                              </p:par>
                              <p:par>
                                <p:cTn id="9" presetID="1" presetClass="entr" presetSubtype="0" fill="hold" grpId="0" nodeType="withEffect">
                                  <p:stCondLst>
                                    <p:cond delay="150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150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250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2500"/>
                                  </p:stCondLst>
                                  <p:childTnLst>
                                    <p:set>
                                      <p:cBhvr>
                                        <p:cTn id="16" dur="1" fill="hold">
                                          <p:stCondLst>
                                            <p:cond delay="0"/>
                                          </p:stCondLst>
                                        </p:cTn>
                                        <p:tgtEl>
                                          <p:spTgt spid="23"/>
                                        </p:tgtEl>
                                        <p:attrNameLst>
                                          <p:attrName>style.visibility</p:attrName>
                                        </p:attrNameLst>
                                      </p:cBhvr>
                                      <p:to>
                                        <p:strVal val="visible"/>
                                      </p:to>
                                    </p:set>
                                  </p:childTnLst>
                                </p:cTn>
                              </p:par>
                            </p:childTnLst>
                          </p:cTn>
                        </p:par>
                        <p:par>
                          <p:cTn id="17" fill="hold">
                            <p:stCondLst>
                              <p:cond delay="3000"/>
                            </p:stCondLst>
                            <p:childTnLst>
                              <p:par>
                                <p:cTn id="18" presetID="10" presetClass="exit" presetSubtype="0" fill="hold" grpId="2" nodeType="after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17" grpId="0" animBg="1"/>
      <p:bldP spid="18" grpId="0" animBg="1"/>
      <p:bldP spid="5"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2331371"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it-IT" sz="2667" b="1" dirty="0">
                <a:latin typeface="Palatino Linotype" panose="02040502050505030304" pitchFamily="18" charset="0"/>
                <a:ea typeface="Lora"/>
                <a:cs typeface="Lora"/>
                <a:sym typeface="Lora"/>
              </a:rPr>
              <a:t>Collaboration</a:t>
            </a:r>
            <a:endParaRPr lang="en" sz="2667" b="1" dirty="0">
              <a:latin typeface="Palatino Linotype" panose="02040502050505030304" pitchFamily="18" charset="0"/>
              <a:ea typeface="Lora"/>
              <a:cs typeface="Lora"/>
              <a:sym typeface="Lora"/>
            </a:endParaRPr>
          </a:p>
        </p:txBody>
      </p:sp>
      <p:cxnSp>
        <p:nvCxnSpPr>
          <p:cNvPr id="28" name="Shape 92"/>
          <p:cNvCxnSpPr>
            <a:cxnSpLocks/>
            <a:stCxn id="26" idx="3"/>
          </p:cNvCxnSpPr>
          <p:nvPr/>
        </p:nvCxnSpPr>
        <p:spPr>
          <a:xfrm>
            <a:off x="3425588" y="526713"/>
            <a:ext cx="8766412" cy="0"/>
          </a:xfrm>
          <a:prstGeom prst="straightConnector1">
            <a:avLst/>
          </a:prstGeom>
          <a:noFill/>
          <a:ln w="9525" cap="flat" cmpd="sng">
            <a:solidFill>
              <a:srgbClr val="CCCCCC"/>
            </a:solidFill>
            <a:prstDash val="solid"/>
            <a:round/>
            <a:headEnd type="none" w="med" len="med"/>
            <a:tailEnd type="none" w="med" len="med"/>
          </a:ln>
        </p:spPr>
      </p:cxnSp>
      <p:sp>
        <p:nvSpPr>
          <p:cNvPr id="13" name="Segnaposto numero diapositiva 1">
            <a:extLst>
              <a:ext uri="{FF2B5EF4-FFF2-40B4-BE49-F238E27FC236}">
                <a16:creationId xmlns:a16="http://schemas.microsoft.com/office/drawing/2014/main" id="{6E4BC08B-B0C7-443E-A3E7-4E9BF31D2D4E}"/>
              </a:ext>
            </a:extLst>
          </p:cNvPr>
          <p:cNvSpPr txBox="1">
            <a:spLocks/>
          </p:cNvSpPr>
          <p:nvPr/>
        </p:nvSpPr>
        <p:spPr>
          <a:xfrm>
            <a:off x="10900012" y="223096"/>
            <a:ext cx="545944"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011DD9-7140-4E43-B8DF-517520C6FEA9}" type="slidenum">
              <a:rPr lang="en-US" smtClean="0"/>
              <a:pPr/>
              <a:t>6</a:t>
            </a:fld>
            <a:endParaRPr lang="en-US" dirty="0"/>
          </a:p>
        </p:txBody>
      </p:sp>
      <p:pic>
        <p:nvPicPr>
          <p:cNvPr id="14" name="Immagine 13">
            <a:extLst>
              <a:ext uri="{FF2B5EF4-FFF2-40B4-BE49-F238E27FC236}">
                <a16:creationId xmlns:a16="http://schemas.microsoft.com/office/drawing/2014/main" id="{DF2A71BD-C9FF-42EB-ABF7-F68FDC5BF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382" y="3024079"/>
            <a:ext cx="3531589" cy="1429563"/>
          </a:xfrm>
          <a:prstGeom prst="rect">
            <a:avLst/>
          </a:prstGeom>
        </p:spPr>
      </p:pic>
      <p:sp>
        <p:nvSpPr>
          <p:cNvPr id="34" name="CasellaDiTesto 33">
            <a:extLst>
              <a:ext uri="{FF2B5EF4-FFF2-40B4-BE49-F238E27FC236}">
                <a16:creationId xmlns:a16="http://schemas.microsoft.com/office/drawing/2014/main" id="{8C0F07EC-1D3E-408A-82CE-146543BEDB78}"/>
              </a:ext>
            </a:extLst>
          </p:cNvPr>
          <p:cNvSpPr txBox="1"/>
          <p:nvPr/>
        </p:nvSpPr>
        <p:spPr>
          <a:xfrm>
            <a:off x="7495528" y="1392486"/>
            <a:ext cx="3691054" cy="1015663"/>
          </a:xfrm>
          <a:prstGeom prst="rect">
            <a:avLst/>
          </a:prstGeom>
          <a:solidFill>
            <a:schemeClr val="accent1">
              <a:lumMod val="40000"/>
              <a:lumOff val="60000"/>
            </a:schemeClr>
          </a:solidFill>
          <a:ln w="19050">
            <a:solidFill>
              <a:schemeClr val="accent1"/>
            </a:solidFill>
          </a:ln>
        </p:spPr>
        <p:txBody>
          <a:bodyPr wrap="square" rtlCol="0">
            <a:spAutoFit/>
          </a:bodyPr>
          <a:lstStyle/>
          <a:p>
            <a:r>
              <a:rPr lang="en-US" sz="2000" b="1" dirty="0"/>
              <a:t>Proposing Institution.</a:t>
            </a:r>
          </a:p>
          <a:p>
            <a:r>
              <a:rPr lang="en-US" sz="2000" dirty="0"/>
              <a:t>Strongly interested in the physics of </a:t>
            </a:r>
            <a:r>
              <a:rPr lang="en-US" sz="2000" b="1" dirty="0" err="1"/>
              <a:t>MariX</a:t>
            </a:r>
            <a:r>
              <a:rPr lang="en-US" sz="2000" dirty="0"/>
              <a:t> </a:t>
            </a:r>
            <a:r>
              <a:rPr lang="en-US" sz="2000" b="1" dirty="0"/>
              <a:t>Arc</a:t>
            </a:r>
            <a:r>
              <a:rPr lang="en-US" sz="2000" dirty="0"/>
              <a:t> </a:t>
            </a:r>
            <a:r>
              <a:rPr lang="en-US" sz="2000" b="1" dirty="0"/>
              <a:t>Compressor</a:t>
            </a:r>
            <a:r>
              <a:rPr lang="en-US" sz="2000" dirty="0"/>
              <a:t>.</a:t>
            </a:r>
          </a:p>
        </p:txBody>
      </p:sp>
      <p:sp>
        <p:nvSpPr>
          <p:cNvPr id="35" name="CasellaDiTesto 34">
            <a:extLst>
              <a:ext uri="{FF2B5EF4-FFF2-40B4-BE49-F238E27FC236}">
                <a16:creationId xmlns:a16="http://schemas.microsoft.com/office/drawing/2014/main" id="{57E6DE6E-CD4C-4096-AB66-5DBE73BC7EE7}"/>
              </a:ext>
            </a:extLst>
          </p:cNvPr>
          <p:cNvSpPr txBox="1"/>
          <p:nvPr/>
        </p:nvSpPr>
        <p:spPr>
          <a:xfrm>
            <a:off x="7495528" y="2602398"/>
            <a:ext cx="3690148" cy="1015663"/>
          </a:xfrm>
          <a:prstGeom prst="rect">
            <a:avLst/>
          </a:prstGeom>
          <a:solidFill>
            <a:schemeClr val="accent6">
              <a:lumMod val="40000"/>
              <a:lumOff val="60000"/>
            </a:schemeClr>
          </a:solidFill>
          <a:ln w="19050">
            <a:solidFill>
              <a:schemeClr val="accent6">
                <a:lumMod val="75000"/>
              </a:schemeClr>
            </a:solidFill>
          </a:ln>
        </p:spPr>
        <p:txBody>
          <a:bodyPr wrap="square" rtlCol="0">
            <a:spAutoFit/>
          </a:bodyPr>
          <a:lstStyle/>
          <a:p>
            <a:r>
              <a:rPr lang="en-US" sz="2000" dirty="0"/>
              <a:t>Provides the </a:t>
            </a:r>
            <a:r>
              <a:rPr lang="en-US" sz="2000" b="1" dirty="0"/>
              <a:t>machine</a:t>
            </a:r>
            <a:r>
              <a:rPr lang="en-US" sz="2000" dirty="0"/>
              <a:t>, the local expertise, </a:t>
            </a:r>
            <a:r>
              <a:rPr lang="en-US" sz="2000" b="1" dirty="0"/>
              <a:t>experience</a:t>
            </a:r>
            <a:r>
              <a:rPr lang="en-US" sz="2000" dirty="0"/>
              <a:t> in SR detection.</a:t>
            </a:r>
          </a:p>
        </p:txBody>
      </p:sp>
      <p:sp>
        <p:nvSpPr>
          <p:cNvPr id="36" name="CasellaDiTesto 35">
            <a:extLst>
              <a:ext uri="{FF2B5EF4-FFF2-40B4-BE49-F238E27FC236}">
                <a16:creationId xmlns:a16="http://schemas.microsoft.com/office/drawing/2014/main" id="{8ACFF79B-6A36-483D-B2CD-3631BA782AFA}"/>
              </a:ext>
            </a:extLst>
          </p:cNvPr>
          <p:cNvSpPr txBox="1"/>
          <p:nvPr/>
        </p:nvSpPr>
        <p:spPr>
          <a:xfrm>
            <a:off x="7495528" y="3847137"/>
            <a:ext cx="3690148" cy="1015663"/>
          </a:xfrm>
          <a:prstGeom prst="rect">
            <a:avLst/>
          </a:prstGeom>
          <a:solidFill>
            <a:schemeClr val="accent4">
              <a:lumMod val="40000"/>
              <a:lumOff val="60000"/>
            </a:schemeClr>
          </a:solidFill>
          <a:ln w="19050">
            <a:solidFill>
              <a:schemeClr val="accent4">
                <a:lumMod val="75000"/>
              </a:schemeClr>
            </a:solidFill>
          </a:ln>
        </p:spPr>
        <p:txBody>
          <a:bodyPr wrap="square" rtlCol="0">
            <a:spAutoFit/>
          </a:bodyPr>
          <a:lstStyle/>
          <a:p>
            <a:r>
              <a:rPr lang="en-US" sz="2000" dirty="0"/>
              <a:t>Experience in </a:t>
            </a:r>
            <a:r>
              <a:rPr lang="en-US" sz="2000" b="1" dirty="0"/>
              <a:t>arc</a:t>
            </a:r>
            <a:r>
              <a:rPr lang="en-US" sz="2000" dirty="0"/>
              <a:t> </a:t>
            </a:r>
            <a:r>
              <a:rPr lang="en-US" sz="2000" b="1" dirty="0"/>
              <a:t>compressors</a:t>
            </a:r>
            <a:r>
              <a:rPr lang="en-US" sz="2000" dirty="0"/>
              <a:t> beam dynamics, and synchrotron machines. </a:t>
            </a:r>
          </a:p>
        </p:txBody>
      </p:sp>
      <p:sp>
        <p:nvSpPr>
          <p:cNvPr id="37" name="CasellaDiTesto 36">
            <a:extLst>
              <a:ext uri="{FF2B5EF4-FFF2-40B4-BE49-F238E27FC236}">
                <a16:creationId xmlns:a16="http://schemas.microsoft.com/office/drawing/2014/main" id="{A26E7B4B-D591-438A-A263-5F3D14E3604E}"/>
              </a:ext>
            </a:extLst>
          </p:cNvPr>
          <p:cNvSpPr txBox="1"/>
          <p:nvPr/>
        </p:nvSpPr>
        <p:spPr>
          <a:xfrm>
            <a:off x="7495528" y="5126170"/>
            <a:ext cx="3690148" cy="707886"/>
          </a:xfrm>
          <a:prstGeom prst="rect">
            <a:avLst/>
          </a:prstGeom>
          <a:ln w="19050">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t>SPARC_LAB collaboration on coherent THz radiation detection.</a:t>
            </a:r>
          </a:p>
        </p:txBody>
      </p:sp>
      <p:sp>
        <p:nvSpPr>
          <p:cNvPr id="38" name="CasellaDiTesto 37">
            <a:extLst>
              <a:ext uri="{FF2B5EF4-FFF2-40B4-BE49-F238E27FC236}">
                <a16:creationId xmlns:a16="http://schemas.microsoft.com/office/drawing/2014/main" id="{5F26052F-53CD-45EF-A192-0D1428D5222E}"/>
              </a:ext>
            </a:extLst>
          </p:cNvPr>
          <p:cNvSpPr txBox="1"/>
          <p:nvPr/>
        </p:nvSpPr>
        <p:spPr>
          <a:xfrm>
            <a:off x="4983930" y="1992147"/>
            <a:ext cx="2321921" cy="400110"/>
          </a:xfrm>
          <a:prstGeom prst="rect">
            <a:avLst/>
          </a:prstGeom>
          <a:solidFill>
            <a:schemeClr val="accent1">
              <a:lumMod val="40000"/>
              <a:lumOff val="60000"/>
            </a:schemeClr>
          </a:solidFill>
          <a:ln w="19050">
            <a:solidFill>
              <a:schemeClr val="accent1"/>
            </a:solidFill>
          </a:ln>
        </p:spPr>
        <p:txBody>
          <a:bodyPr wrap="square" rtlCol="0">
            <a:spAutoFit/>
          </a:bodyPr>
          <a:lstStyle/>
          <a:p>
            <a:pPr algn="ctr"/>
            <a:r>
              <a:rPr lang="en-US" sz="2000" b="1" dirty="0"/>
              <a:t>INFN Milano</a:t>
            </a:r>
            <a:endParaRPr lang="en-US" sz="2000" dirty="0"/>
          </a:p>
        </p:txBody>
      </p:sp>
      <p:sp>
        <p:nvSpPr>
          <p:cNvPr id="39" name="CasellaDiTesto 38">
            <a:extLst>
              <a:ext uri="{FF2B5EF4-FFF2-40B4-BE49-F238E27FC236}">
                <a16:creationId xmlns:a16="http://schemas.microsoft.com/office/drawing/2014/main" id="{21BB3A20-4F92-421D-AC9E-E1ED56878835}"/>
              </a:ext>
            </a:extLst>
          </p:cNvPr>
          <p:cNvSpPr txBox="1"/>
          <p:nvPr/>
        </p:nvSpPr>
        <p:spPr>
          <a:xfrm>
            <a:off x="4983931" y="3086828"/>
            <a:ext cx="2310205" cy="400110"/>
          </a:xfrm>
          <a:prstGeom prst="rect">
            <a:avLst/>
          </a:prstGeom>
          <a:solidFill>
            <a:schemeClr val="accent6">
              <a:lumMod val="40000"/>
              <a:lumOff val="60000"/>
            </a:schemeClr>
          </a:solidFill>
          <a:ln w="19050">
            <a:solidFill>
              <a:schemeClr val="accent6">
                <a:lumMod val="75000"/>
              </a:schemeClr>
            </a:solidFill>
          </a:ln>
        </p:spPr>
        <p:txBody>
          <a:bodyPr wrap="square" rtlCol="0">
            <a:spAutoFit/>
          </a:bodyPr>
          <a:lstStyle/>
          <a:p>
            <a:pPr algn="ctr"/>
            <a:r>
              <a:rPr lang="en-US" sz="2000" b="1" dirty="0"/>
              <a:t>Solaris Synchrotron</a:t>
            </a:r>
          </a:p>
        </p:txBody>
      </p:sp>
      <p:sp>
        <p:nvSpPr>
          <p:cNvPr id="40" name="CasellaDiTesto 39">
            <a:extLst>
              <a:ext uri="{FF2B5EF4-FFF2-40B4-BE49-F238E27FC236}">
                <a16:creationId xmlns:a16="http://schemas.microsoft.com/office/drawing/2014/main" id="{CBB5A2A3-BD3F-41F3-A150-09004088AC7A}"/>
              </a:ext>
            </a:extLst>
          </p:cNvPr>
          <p:cNvSpPr txBox="1"/>
          <p:nvPr/>
        </p:nvSpPr>
        <p:spPr>
          <a:xfrm>
            <a:off x="4979246" y="4106499"/>
            <a:ext cx="2326606" cy="400110"/>
          </a:xfrm>
          <a:prstGeom prst="rect">
            <a:avLst/>
          </a:prstGeom>
          <a:solidFill>
            <a:schemeClr val="accent4">
              <a:lumMod val="40000"/>
              <a:lumOff val="60000"/>
            </a:schemeClr>
          </a:solidFill>
          <a:ln w="19050">
            <a:solidFill>
              <a:schemeClr val="accent4">
                <a:lumMod val="75000"/>
              </a:schemeClr>
            </a:solidFill>
          </a:ln>
        </p:spPr>
        <p:txBody>
          <a:bodyPr wrap="square" rtlCol="0">
            <a:spAutoFit/>
          </a:bodyPr>
          <a:lstStyle/>
          <a:p>
            <a:pPr algn="ctr"/>
            <a:r>
              <a:rPr lang="en-US" sz="2000" b="1" dirty="0" err="1"/>
              <a:t>Elettra</a:t>
            </a:r>
            <a:r>
              <a:rPr lang="en-US" sz="2000" b="1" dirty="0"/>
              <a:t> - S.T. </a:t>
            </a:r>
            <a:r>
              <a:rPr lang="en-US" sz="2000" b="1" dirty="0" err="1"/>
              <a:t>S.C.p.a.</a:t>
            </a:r>
            <a:endParaRPr lang="en-US" sz="2000" b="1" dirty="0"/>
          </a:p>
        </p:txBody>
      </p:sp>
      <p:sp>
        <p:nvSpPr>
          <p:cNvPr id="41" name="CasellaDiTesto 40">
            <a:extLst>
              <a:ext uri="{FF2B5EF4-FFF2-40B4-BE49-F238E27FC236}">
                <a16:creationId xmlns:a16="http://schemas.microsoft.com/office/drawing/2014/main" id="{46C476B7-F85F-4AF1-BB82-88C44190827F}"/>
              </a:ext>
            </a:extLst>
          </p:cNvPr>
          <p:cNvSpPr txBox="1"/>
          <p:nvPr/>
        </p:nvSpPr>
        <p:spPr>
          <a:xfrm>
            <a:off x="4979246" y="5126170"/>
            <a:ext cx="2310205" cy="400110"/>
          </a:xfrm>
          <a:prstGeom prst="rect">
            <a:avLst/>
          </a:prstGeom>
          <a:ln w="19050">
            <a:solidFill>
              <a:schemeClr val="tx1">
                <a:lumMod val="65000"/>
                <a:lumOff val="35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000" b="1" dirty="0"/>
              <a:t>INFN Frascati</a:t>
            </a:r>
          </a:p>
        </p:txBody>
      </p:sp>
      <p:sp>
        <p:nvSpPr>
          <p:cNvPr id="42" name="Shape 450">
            <a:extLst>
              <a:ext uri="{FF2B5EF4-FFF2-40B4-BE49-F238E27FC236}">
                <a16:creationId xmlns:a16="http://schemas.microsoft.com/office/drawing/2014/main" id="{597D8D9A-55B4-434E-9902-E7CA797B1123}"/>
              </a:ext>
            </a:extLst>
          </p:cNvPr>
          <p:cNvSpPr/>
          <p:nvPr/>
        </p:nvSpPr>
        <p:spPr>
          <a:xfrm>
            <a:off x="532933" y="322610"/>
            <a:ext cx="408203" cy="408203"/>
          </a:xfrm>
          <a:custGeom>
            <a:avLst/>
            <a:gdLst/>
            <a:ahLst/>
            <a:cxnLst/>
            <a:rect l="0" t="0" r="0" b="0"/>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Tree>
    <p:extLst>
      <p:ext uri="{BB962C8B-B14F-4D97-AF65-F5344CB8AC3E}">
        <p14:creationId xmlns:p14="http://schemas.microsoft.com/office/powerpoint/2010/main" val="19947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 name="Shape 92"/>
          <p:cNvCxnSpPr>
            <a:stCxn id="177" idx="3"/>
          </p:cNvCxnSpPr>
          <p:nvPr/>
        </p:nvCxnSpPr>
        <p:spPr>
          <a:xfrm>
            <a:off x="6526202" y="523374"/>
            <a:ext cx="5665798" cy="0"/>
          </a:xfrm>
          <a:prstGeom prst="straightConnector1">
            <a:avLst/>
          </a:prstGeom>
          <a:noFill/>
          <a:ln w="9525" cap="flat" cmpd="sng">
            <a:solidFill>
              <a:srgbClr val="CCCCCC"/>
            </a:solidFill>
            <a:prstDash val="solid"/>
            <a:round/>
            <a:headEnd type="none" w="med" len="med"/>
            <a:tailEnd type="none" w="med" len="med"/>
          </a:ln>
        </p:spPr>
      </p:cxnSp>
      <p:cxnSp>
        <p:nvCxnSpPr>
          <p:cNvPr id="175"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176" name="Shape 120"/>
          <p:cNvSpPr/>
          <p:nvPr/>
        </p:nvSpPr>
        <p:spPr>
          <a:xfrm>
            <a:off x="438817" y="223096"/>
            <a:ext cx="596436" cy="607232"/>
          </a:xfrm>
          <a:prstGeom prst="ellipse">
            <a:avLst/>
          </a:prstGeom>
          <a:solidFill>
            <a:srgbClr val="FFCD00"/>
          </a:solidFill>
          <a:ln>
            <a:noFill/>
          </a:ln>
        </p:spPr>
        <p:txBody>
          <a:bodyPr lIns="91425" tIns="91425" rIns="91425" bIns="91425" anchor="ctr" anchorCtr="0">
            <a:noAutofit/>
          </a:bodyPr>
          <a:lstStyle/>
          <a:p>
            <a:endParaRPr sz="1400"/>
          </a:p>
        </p:txBody>
      </p:sp>
      <p:sp>
        <p:nvSpPr>
          <p:cNvPr id="177" name="Shape 249"/>
          <p:cNvSpPr txBox="1">
            <a:spLocks/>
          </p:cNvSpPr>
          <p:nvPr/>
        </p:nvSpPr>
        <p:spPr>
          <a:xfrm>
            <a:off x="1094217" y="305574"/>
            <a:ext cx="5431985"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US" sz="2667" b="1" dirty="0">
                <a:latin typeface="Palatino Linotype" panose="02040502050505030304" pitchFamily="18" charset="0"/>
                <a:ea typeface="Lora"/>
                <a:cs typeface="Lora"/>
                <a:sym typeface="Lora"/>
              </a:rPr>
              <a:t>Work packages and time schedule</a:t>
            </a:r>
          </a:p>
        </p:txBody>
      </p:sp>
      <p:pic>
        <p:nvPicPr>
          <p:cNvPr id="181" name="Immagine 1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794" y="1015619"/>
            <a:ext cx="11600267" cy="5828325"/>
          </a:xfrm>
          <a:prstGeom prst="rect">
            <a:avLst/>
          </a:prstGeom>
        </p:spPr>
      </p:pic>
      <p:grpSp>
        <p:nvGrpSpPr>
          <p:cNvPr id="10" name="Google Shape;787;p39"/>
          <p:cNvGrpSpPr/>
          <p:nvPr/>
        </p:nvGrpSpPr>
        <p:grpSpPr>
          <a:xfrm>
            <a:off x="554570" y="344819"/>
            <a:ext cx="372228" cy="352477"/>
            <a:chOff x="5973900" y="318475"/>
            <a:chExt cx="401900" cy="380575"/>
          </a:xfrm>
        </p:grpSpPr>
        <p:sp>
          <p:nvSpPr>
            <p:cNvPr id="11" name="Google Shape;788;p39"/>
            <p:cNvSpPr/>
            <p:nvPr/>
          </p:nvSpPr>
          <p:spPr>
            <a:xfrm>
              <a:off x="5973900" y="337975"/>
              <a:ext cx="401900" cy="67000"/>
            </a:xfrm>
            <a:custGeom>
              <a:avLst/>
              <a:gdLst/>
              <a:ahLst/>
              <a:cxnLst/>
              <a:rect l="l" t="t" r="r" b="b"/>
              <a:pathLst>
                <a:path w="16076" h="2680" fill="none" extrusionOk="0">
                  <a:moveTo>
                    <a:pt x="16075" y="2679"/>
                  </a:moveTo>
                  <a:lnTo>
                    <a:pt x="16075" y="0"/>
                  </a:lnTo>
                  <a:lnTo>
                    <a:pt x="1" y="0"/>
                  </a:lnTo>
                  <a:lnTo>
                    <a:pt x="1" y="2679"/>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 name="Google Shape;789;p39"/>
            <p:cNvSpPr/>
            <p:nvPr/>
          </p:nvSpPr>
          <p:spPr>
            <a:xfrm>
              <a:off x="6024450"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 name="Google Shape;790;p39"/>
            <p:cNvSpPr/>
            <p:nvPr/>
          </p:nvSpPr>
          <p:spPr>
            <a:xfrm>
              <a:off x="6280175"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 name="Google Shape;791;p39"/>
            <p:cNvSpPr/>
            <p:nvPr/>
          </p:nvSpPr>
          <p:spPr>
            <a:xfrm>
              <a:off x="5973900" y="667375"/>
              <a:ext cx="401900" cy="31675"/>
            </a:xfrm>
            <a:custGeom>
              <a:avLst/>
              <a:gdLst/>
              <a:ahLst/>
              <a:cxnLst/>
              <a:rect l="l" t="t" r="r" b="b"/>
              <a:pathLst>
                <a:path w="16076" h="1267" fill="none" extrusionOk="0">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 name="Google Shape;792;p39"/>
            <p:cNvSpPr/>
            <p:nvPr/>
          </p:nvSpPr>
          <p:spPr>
            <a:xfrm>
              <a:off x="6302700"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 name="Google Shape;793;p39"/>
            <p:cNvSpPr/>
            <p:nvPr/>
          </p:nvSpPr>
          <p:spPr>
            <a:xfrm>
              <a:off x="6046975"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794;p39"/>
            <p:cNvSpPr/>
            <p:nvPr/>
          </p:nvSpPr>
          <p:spPr>
            <a:xfrm>
              <a:off x="5973900" y="407375"/>
              <a:ext cx="401900" cy="272200"/>
            </a:xfrm>
            <a:custGeom>
              <a:avLst/>
              <a:gdLst/>
              <a:ahLst/>
              <a:cxnLst/>
              <a:rect l="l" t="t" r="r" b="b"/>
              <a:pathLst>
                <a:path w="16076" h="10888" fill="none" extrusionOk="0">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 name="Google Shape;795;p39"/>
            <p:cNvSpPr/>
            <p:nvPr/>
          </p:nvSpPr>
          <p:spPr>
            <a:xfrm>
              <a:off x="6024450" y="456100"/>
              <a:ext cx="300800" cy="175375"/>
            </a:xfrm>
            <a:custGeom>
              <a:avLst/>
              <a:gdLst/>
              <a:ahLst/>
              <a:cxnLst/>
              <a:rect l="l" t="t" r="r" b="b"/>
              <a:pathLst>
                <a:path w="12032" h="7015" fill="none" extrusionOk="0">
                  <a:moveTo>
                    <a:pt x="0" y="0"/>
                  </a:moveTo>
                  <a:lnTo>
                    <a:pt x="12032" y="0"/>
                  </a:lnTo>
                  <a:lnTo>
                    <a:pt x="12032" y="7014"/>
                  </a:lnTo>
                  <a:lnTo>
                    <a:pt x="0" y="7014"/>
                  </a:lnTo>
                  <a:lnTo>
                    <a:pt x="0" y="0"/>
                  </a:lnTo>
                  <a:close/>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 name="Google Shape;796;p39"/>
            <p:cNvSpPr/>
            <p:nvPr/>
          </p:nvSpPr>
          <p:spPr>
            <a:xfrm>
              <a:off x="6024450" y="573000"/>
              <a:ext cx="300800" cy="25"/>
            </a:xfrm>
            <a:custGeom>
              <a:avLst/>
              <a:gdLst/>
              <a:ahLst/>
              <a:cxnLst/>
              <a:rect l="l" t="t" r="r" b="b"/>
              <a:pathLst>
                <a:path w="12032" h="1" fill="none" extrusionOk="0">
                  <a:moveTo>
                    <a:pt x="0" y="0"/>
                  </a:moveTo>
                  <a:lnTo>
                    <a:pt x="12032"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 name="Google Shape;797;p39"/>
            <p:cNvSpPr/>
            <p:nvPr/>
          </p:nvSpPr>
          <p:spPr>
            <a:xfrm>
              <a:off x="6024450" y="514550"/>
              <a:ext cx="300800" cy="25"/>
            </a:xfrm>
            <a:custGeom>
              <a:avLst/>
              <a:gdLst/>
              <a:ahLst/>
              <a:cxnLst/>
              <a:rect l="l" t="t" r="r" b="b"/>
              <a:pathLst>
                <a:path w="12032" h="1" fill="none" extrusionOk="0">
                  <a:moveTo>
                    <a:pt x="0" y="0"/>
                  </a:moveTo>
                  <a:lnTo>
                    <a:pt x="12032" y="0"/>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 name="Google Shape;798;p39"/>
            <p:cNvSpPr/>
            <p:nvPr/>
          </p:nvSpPr>
          <p:spPr>
            <a:xfrm>
              <a:off x="6264950" y="456100"/>
              <a:ext cx="25" cy="175375"/>
            </a:xfrm>
            <a:custGeom>
              <a:avLst/>
              <a:gdLst/>
              <a:ahLst/>
              <a:cxnLst/>
              <a:rect l="l" t="t" r="r" b="b"/>
              <a:pathLst>
                <a:path w="1" h="7015" fill="none" extrusionOk="0">
                  <a:moveTo>
                    <a:pt x="1" y="0"/>
                  </a:moveTo>
                  <a:lnTo>
                    <a:pt x="1" y="7014"/>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 name="Google Shape;799;p39"/>
            <p:cNvSpPr/>
            <p:nvPr/>
          </p:nvSpPr>
          <p:spPr>
            <a:xfrm>
              <a:off x="6204675" y="456100"/>
              <a:ext cx="25" cy="175375"/>
            </a:xfrm>
            <a:custGeom>
              <a:avLst/>
              <a:gdLst/>
              <a:ahLst/>
              <a:cxnLst/>
              <a:rect l="l" t="t" r="r" b="b"/>
              <a:pathLst>
                <a:path w="1" h="7015" fill="none" extrusionOk="0">
                  <a:moveTo>
                    <a:pt x="0" y="0"/>
                  </a:moveTo>
                  <a:lnTo>
                    <a:pt x="0" y="7014"/>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 name="Google Shape;800;p39"/>
            <p:cNvSpPr/>
            <p:nvPr/>
          </p:nvSpPr>
          <p:spPr>
            <a:xfrm>
              <a:off x="6145000" y="456100"/>
              <a:ext cx="25" cy="175375"/>
            </a:xfrm>
            <a:custGeom>
              <a:avLst/>
              <a:gdLst/>
              <a:ahLst/>
              <a:cxnLst/>
              <a:rect l="l" t="t" r="r" b="b"/>
              <a:pathLst>
                <a:path w="1" h="7015" fill="none" extrusionOk="0">
                  <a:moveTo>
                    <a:pt x="1" y="0"/>
                  </a:moveTo>
                  <a:lnTo>
                    <a:pt x="1" y="7014"/>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4" name="Google Shape;801;p39"/>
            <p:cNvSpPr/>
            <p:nvPr/>
          </p:nvSpPr>
          <p:spPr>
            <a:xfrm>
              <a:off x="6084725" y="456100"/>
              <a:ext cx="25" cy="175375"/>
            </a:xfrm>
            <a:custGeom>
              <a:avLst/>
              <a:gdLst/>
              <a:ahLst/>
              <a:cxnLst/>
              <a:rect l="l" t="t" r="r" b="b"/>
              <a:pathLst>
                <a:path w="1" h="7015" fill="none" extrusionOk="0">
                  <a:moveTo>
                    <a:pt x="1" y="0"/>
                  </a:moveTo>
                  <a:lnTo>
                    <a:pt x="1" y="7014"/>
                  </a:lnTo>
                </a:path>
              </a:pathLst>
            </a:custGeom>
            <a:noFill/>
            <a:ln w="9525" cap="rnd"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2" name="Segnaposto numero diapositiva 1"/>
          <p:cNvSpPr>
            <a:spLocks noGrp="1"/>
          </p:cNvSpPr>
          <p:nvPr>
            <p:ph type="sldNum" sz="quarter" idx="12"/>
          </p:nvPr>
        </p:nvSpPr>
        <p:spPr/>
        <p:txBody>
          <a:bodyPr/>
          <a:lstStyle/>
          <a:p>
            <a:fld id="{EE011DD9-7140-4E43-B8DF-517520C6FEA9}" type="slidenum">
              <a:rPr lang="en-US" smtClean="0"/>
              <a:t>7</a:t>
            </a:fld>
            <a:endParaRPr lang="en-US"/>
          </a:p>
        </p:txBody>
      </p:sp>
      <p:cxnSp>
        <p:nvCxnSpPr>
          <p:cNvPr id="25" name="Connettore diritto 24">
            <a:extLst>
              <a:ext uri="{FF2B5EF4-FFF2-40B4-BE49-F238E27FC236}">
                <a16:creationId xmlns:a16="http://schemas.microsoft.com/office/drawing/2014/main" id="{E8DB3D62-5F7A-467C-8A1F-17C2DDE7D315}"/>
              </a:ext>
            </a:extLst>
          </p:cNvPr>
          <p:cNvCxnSpPr>
            <a:cxnSpLocks/>
          </p:cNvCxnSpPr>
          <p:nvPr/>
        </p:nvCxnSpPr>
        <p:spPr>
          <a:xfrm flipV="1">
            <a:off x="10920115" y="741173"/>
            <a:ext cx="22440" cy="5761282"/>
          </a:xfrm>
          <a:prstGeom prst="line">
            <a:avLst/>
          </a:prstGeom>
          <a:ln w="28575">
            <a:solidFill>
              <a:srgbClr val="92D050"/>
            </a:solidFill>
          </a:ln>
          <a:effectLst>
            <a:glow rad="139700">
              <a:schemeClr val="accent6">
                <a:satMod val="175000"/>
                <a:alpha val="40000"/>
              </a:schemeClr>
            </a:glow>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60560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28DF6FC4-2212-4A64-AB59-F954F3524833}"/>
              </a:ext>
            </a:extLst>
          </p:cNvPr>
          <p:cNvPicPr>
            <a:picLocks noChangeAspect="1"/>
          </p:cNvPicPr>
          <p:nvPr/>
        </p:nvPicPr>
        <p:blipFill>
          <a:blip r:embed="rId3">
            <a:alphaModFix amt="7000"/>
            <a:extLst>
              <a:ext uri="{28A0092B-C50C-407E-A947-70E740481C1C}">
                <a14:useLocalDpi xmlns:a14="http://schemas.microsoft.com/office/drawing/2010/main" val="0"/>
              </a:ext>
            </a:extLst>
          </a:blip>
          <a:stretch>
            <a:fillRect/>
          </a:stretch>
        </p:blipFill>
        <p:spPr>
          <a:xfrm>
            <a:off x="3006615" y="588221"/>
            <a:ext cx="6323912" cy="6054636"/>
          </a:xfrm>
          <a:prstGeom prst="rect">
            <a:avLst/>
          </a:prstGeom>
        </p:spPr>
      </p:pic>
      <p:cxnSp>
        <p:nvCxnSpPr>
          <p:cNvPr id="24" name="Shape 92"/>
          <p:cNvCxnSpPr/>
          <p:nvPr/>
        </p:nvCxnSpPr>
        <p:spPr>
          <a:xfrm>
            <a:off x="1" y="526713"/>
            <a:ext cx="1094217" cy="0"/>
          </a:xfrm>
          <a:prstGeom prst="straightConnector1">
            <a:avLst/>
          </a:prstGeom>
          <a:noFill/>
          <a:ln w="9525" cap="flat" cmpd="sng">
            <a:solidFill>
              <a:srgbClr val="CCCCCC"/>
            </a:solidFill>
            <a:prstDash val="solid"/>
            <a:round/>
            <a:headEnd type="none" w="med" len="med"/>
            <a:tailEnd type="none" w="med" len="med"/>
          </a:ln>
        </p:spPr>
      </p:cxnSp>
      <p:sp>
        <p:nvSpPr>
          <p:cNvPr id="25" name="Shape 120"/>
          <p:cNvSpPr/>
          <p:nvPr/>
        </p:nvSpPr>
        <p:spPr>
          <a:xfrm>
            <a:off x="438817" y="223096"/>
            <a:ext cx="596436" cy="607232"/>
          </a:xfrm>
          <a:prstGeom prst="ellipse">
            <a:avLst/>
          </a:prstGeom>
          <a:solidFill>
            <a:srgbClr val="FFC30F"/>
          </a:solidFill>
          <a:ln>
            <a:noFill/>
          </a:ln>
        </p:spPr>
        <p:txBody>
          <a:bodyPr lIns="91425" tIns="91425" rIns="91425" bIns="91425" anchor="ctr" anchorCtr="0">
            <a:noAutofit/>
          </a:bodyPr>
          <a:lstStyle/>
          <a:p>
            <a:endParaRPr sz="1400"/>
          </a:p>
        </p:txBody>
      </p:sp>
      <p:sp>
        <p:nvSpPr>
          <p:cNvPr id="26" name="Shape 249"/>
          <p:cNvSpPr txBox="1">
            <a:spLocks/>
          </p:cNvSpPr>
          <p:nvPr/>
        </p:nvSpPr>
        <p:spPr>
          <a:xfrm>
            <a:off x="1094217" y="308913"/>
            <a:ext cx="2843161" cy="435599"/>
          </a:xfrm>
          <a:prstGeom prst="rect">
            <a:avLst/>
          </a:prstGeom>
          <a:noFill/>
          <a:ln>
            <a:noFill/>
          </a:ln>
        </p:spPr>
        <p:txBody>
          <a:bodyPr lIns="91425" tIns="91425" rIns="91425" bIns="91425"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stStyle>
          <a:p>
            <a:pPr>
              <a:buClr>
                <a:srgbClr val="000000"/>
              </a:buClr>
              <a:buSzPct val="25000"/>
            </a:pPr>
            <a:r>
              <a:rPr lang="en" sz="2667" b="1" dirty="0">
                <a:latin typeface="Palatino Linotype" panose="02040502050505030304" pitchFamily="18" charset="0"/>
                <a:ea typeface="Lora"/>
                <a:cs typeface="Lora"/>
                <a:sym typeface="Lora"/>
              </a:rPr>
              <a:t>Pandemic legacy</a:t>
            </a:r>
          </a:p>
        </p:txBody>
      </p:sp>
      <p:cxnSp>
        <p:nvCxnSpPr>
          <p:cNvPr id="28" name="Shape 92"/>
          <p:cNvCxnSpPr>
            <a:cxnSpLocks/>
            <a:stCxn id="26" idx="3"/>
          </p:cNvCxnSpPr>
          <p:nvPr/>
        </p:nvCxnSpPr>
        <p:spPr>
          <a:xfrm>
            <a:off x="3937378" y="526713"/>
            <a:ext cx="8254622" cy="0"/>
          </a:xfrm>
          <a:prstGeom prst="straightConnector1">
            <a:avLst/>
          </a:prstGeom>
          <a:noFill/>
          <a:ln w="9525" cap="flat" cmpd="sng">
            <a:solidFill>
              <a:srgbClr val="CCCCCC"/>
            </a:solidFill>
            <a:prstDash val="solid"/>
            <a:round/>
            <a:headEnd type="none" w="med" len="med"/>
            <a:tailEnd type="none" w="med" len="med"/>
          </a:ln>
        </p:spPr>
      </p:cxnSp>
      <p:sp>
        <p:nvSpPr>
          <p:cNvPr id="13" name="Segnaposto numero diapositiva 1">
            <a:extLst>
              <a:ext uri="{FF2B5EF4-FFF2-40B4-BE49-F238E27FC236}">
                <a16:creationId xmlns:a16="http://schemas.microsoft.com/office/drawing/2014/main" id="{6E4BC08B-B0C7-443E-A3E7-4E9BF31D2D4E}"/>
              </a:ext>
            </a:extLst>
          </p:cNvPr>
          <p:cNvSpPr txBox="1">
            <a:spLocks/>
          </p:cNvSpPr>
          <p:nvPr/>
        </p:nvSpPr>
        <p:spPr>
          <a:xfrm>
            <a:off x="10900012" y="223096"/>
            <a:ext cx="545944"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011DD9-7140-4E43-B8DF-517520C6FEA9}" type="slidenum">
              <a:rPr lang="en-US" smtClean="0"/>
              <a:pPr/>
              <a:t>8</a:t>
            </a:fld>
            <a:endParaRPr lang="en-US" dirty="0"/>
          </a:p>
        </p:txBody>
      </p:sp>
      <p:sp>
        <p:nvSpPr>
          <p:cNvPr id="18" name="Shape 601">
            <a:extLst>
              <a:ext uri="{FF2B5EF4-FFF2-40B4-BE49-F238E27FC236}">
                <a16:creationId xmlns:a16="http://schemas.microsoft.com/office/drawing/2014/main" id="{E0E8E5E9-D733-4538-84EE-4EAACB0440F6}"/>
              </a:ext>
            </a:extLst>
          </p:cNvPr>
          <p:cNvSpPr/>
          <p:nvPr/>
        </p:nvSpPr>
        <p:spPr>
          <a:xfrm>
            <a:off x="509806" y="285181"/>
            <a:ext cx="454457" cy="397164"/>
          </a:xfrm>
          <a:custGeom>
            <a:avLst/>
            <a:gdLst/>
            <a:ahLst/>
            <a:cxnLst/>
            <a:rect l="0" t="0" r="0" b="0"/>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9525" cap="rnd" cmpd="sng">
            <a:solidFill>
              <a:srgbClr val="000000"/>
            </a:solidFill>
            <a:prstDash val="solid"/>
            <a:round/>
            <a:headEnd type="none" w="med" len="med"/>
            <a:tailEnd type="none" w="med" len="med"/>
          </a:ln>
        </p:spPr>
        <p:txBody>
          <a:bodyPr lIns="121900" tIns="121900" rIns="121900" bIns="121900" anchor="ctr" anchorCtr="0">
            <a:noAutofit/>
          </a:bodyPr>
          <a:lstStyle/>
          <a:p>
            <a:endParaRPr sz="2400"/>
          </a:p>
        </p:txBody>
      </p:sp>
      <p:sp>
        <p:nvSpPr>
          <p:cNvPr id="19" name="CasellaDiTesto 18">
            <a:extLst>
              <a:ext uri="{FF2B5EF4-FFF2-40B4-BE49-F238E27FC236}">
                <a16:creationId xmlns:a16="http://schemas.microsoft.com/office/drawing/2014/main" id="{8D9C4C24-34D0-4063-AB3D-0B9DC3585DA8}"/>
              </a:ext>
            </a:extLst>
          </p:cNvPr>
          <p:cNvSpPr txBox="1"/>
          <p:nvPr/>
        </p:nvSpPr>
        <p:spPr>
          <a:xfrm>
            <a:off x="737033" y="1423726"/>
            <a:ext cx="10588947" cy="3416320"/>
          </a:xfrm>
          <a:prstGeom prst="rect">
            <a:avLst/>
          </a:prstGeom>
          <a:noFill/>
        </p:spPr>
        <p:txBody>
          <a:bodyPr wrap="square" rtlCol="0">
            <a:spAutoFit/>
          </a:bodyPr>
          <a:lstStyle/>
          <a:p>
            <a:pPr algn="ctr"/>
            <a:r>
              <a:rPr lang="en-US" sz="3200" dirty="0"/>
              <a:t>Several</a:t>
            </a:r>
            <a:r>
              <a:rPr lang="it-IT" sz="3200" dirty="0"/>
              <a:t> activities </a:t>
            </a:r>
            <a:r>
              <a:rPr lang="it-IT" sz="3200" dirty="0" err="1"/>
              <a:t>were</a:t>
            </a:r>
            <a:r>
              <a:rPr lang="it-IT" sz="3200" dirty="0"/>
              <a:t> </a:t>
            </a:r>
            <a:r>
              <a:rPr lang="it-IT" sz="3200" dirty="0" err="1"/>
              <a:t>delayed</a:t>
            </a:r>
            <a:endParaRPr lang="it-IT" sz="3200" dirty="0"/>
          </a:p>
          <a:p>
            <a:pPr algn="ctr"/>
            <a:endParaRPr lang="it-IT" sz="2800" dirty="0"/>
          </a:p>
          <a:p>
            <a:endParaRPr lang="it-IT" sz="2400" dirty="0"/>
          </a:p>
          <a:p>
            <a:pPr indent="330200">
              <a:buClr>
                <a:srgbClr val="FFCD00"/>
              </a:buClr>
              <a:buSzPct val="70000"/>
              <a:buFont typeface="Quattrocento Sans"/>
              <a:buChar char="◉"/>
            </a:pPr>
            <a:r>
              <a:rPr lang="en-US" sz="2800" dirty="0">
                <a:solidFill>
                  <a:schemeClr val="dk1"/>
                </a:solidFill>
                <a:rtl val="0"/>
              </a:rPr>
              <a:t>5 orders delayed (3 completed)</a:t>
            </a:r>
          </a:p>
          <a:p>
            <a:pPr indent="330200">
              <a:buClr>
                <a:srgbClr val="FFCD00"/>
              </a:buClr>
              <a:buSzPct val="70000"/>
              <a:buFont typeface="Quattrocento Sans"/>
              <a:buChar char="◉"/>
            </a:pPr>
            <a:endParaRPr lang="en-US" sz="2400" dirty="0">
              <a:solidFill>
                <a:schemeClr val="dk1"/>
              </a:solidFill>
              <a:rtl val="0"/>
            </a:endParaRPr>
          </a:p>
          <a:p>
            <a:pPr indent="330200">
              <a:buClr>
                <a:srgbClr val="FFCD00"/>
              </a:buClr>
              <a:buSzPct val="70000"/>
              <a:buFont typeface="Quattrocento Sans"/>
              <a:buChar char="◉"/>
            </a:pPr>
            <a:r>
              <a:rPr lang="en-US" sz="2800" dirty="0">
                <a:solidFill>
                  <a:schemeClr val="dk1"/>
                </a:solidFill>
                <a:rtl val="0"/>
              </a:rPr>
              <a:t>Missions completely cancelled.</a:t>
            </a:r>
          </a:p>
          <a:p>
            <a:pPr indent="330200">
              <a:buClr>
                <a:srgbClr val="FFCD00"/>
              </a:buClr>
              <a:buSzPct val="70000"/>
              <a:buFont typeface="Quattrocento Sans"/>
              <a:buChar char="◉"/>
            </a:pPr>
            <a:endParaRPr lang="it-IT" sz="2000" dirty="0">
              <a:solidFill>
                <a:schemeClr val="dk1"/>
              </a:solidFill>
              <a:rtl val="0"/>
            </a:endParaRPr>
          </a:p>
          <a:p>
            <a:pPr indent="330200">
              <a:buClr>
                <a:srgbClr val="FFCD00"/>
              </a:buClr>
              <a:buSzPct val="70000"/>
              <a:buFont typeface="Quattrocento Sans"/>
              <a:buChar char="◉"/>
            </a:pPr>
            <a:r>
              <a:rPr lang="en-US" sz="2800" dirty="0">
                <a:solidFill>
                  <a:schemeClr val="dk1"/>
                </a:solidFill>
                <a:rtl val="0"/>
              </a:rPr>
              <a:t>Simulations become more extensive than expected.</a:t>
            </a:r>
            <a:endParaRPr lang="it-IT" sz="2800" dirty="0">
              <a:solidFill>
                <a:schemeClr val="dk1"/>
              </a:solidFill>
              <a:rtl val="0"/>
            </a:endParaRPr>
          </a:p>
        </p:txBody>
      </p:sp>
      <p:sp>
        <p:nvSpPr>
          <p:cNvPr id="6" name="CasellaDiTesto 5">
            <a:extLst>
              <a:ext uri="{FF2B5EF4-FFF2-40B4-BE49-F238E27FC236}">
                <a16:creationId xmlns:a16="http://schemas.microsoft.com/office/drawing/2014/main" id="{1E0D9C22-D9BF-4158-B877-98130866AC1F}"/>
              </a:ext>
            </a:extLst>
          </p:cNvPr>
          <p:cNvSpPr txBox="1"/>
          <p:nvPr/>
        </p:nvSpPr>
        <p:spPr>
          <a:xfrm>
            <a:off x="3937379" y="5839581"/>
            <a:ext cx="8091714" cy="584775"/>
          </a:xfrm>
          <a:prstGeom prst="rect">
            <a:avLst/>
          </a:prstGeom>
          <a:noFill/>
        </p:spPr>
        <p:txBody>
          <a:bodyPr wrap="square" rtlCol="0">
            <a:spAutoFit/>
          </a:bodyPr>
          <a:lstStyle/>
          <a:p>
            <a:pPr algn="ctr"/>
            <a:r>
              <a:rPr lang="it-IT" sz="3200" dirty="0"/>
              <a:t>ACTIS activities </a:t>
            </a:r>
            <a:r>
              <a:rPr lang="it-IT" sz="3200" dirty="0" err="1"/>
              <a:t>where</a:t>
            </a:r>
            <a:r>
              <a:rPr lang="it-IT" sz="3200" dirty="0"/>
              <a:t> </a:t>
            </a:r>
            <a:r>
              <a:rPr lang="it-IT" sz="3200" b="1" dirty="0" err="1">
                <a:solidFill>
                  <a:srgbClr val="000000"/>
                </a:solidFill>
                <a:highlight>
                  <a:srgbClr val="FFCD00"/>
                </a:highlight>
                <a:ea typeface="Malgun Gothic" panose="020B0503020000020004" pitchFamily="34" charset="-127"/>
                <a:rtl val="0"/>
              </a:rPr>
              <a:t>extended</a:t>
            </a:r>
            <a:r>
              <a:rPr lang="it-IT" sz="3200" b="1" dirty="0">
                <a:solidFill>
                  <a:srgbClr val="000000"/>
                </a:solidFill>
                <a:highlight>
                  <a:srgbClr val="FFCD00"/>
                </a:highlight>
                <a:ea typeface="Malgun Gothic" panose="020B0503020000020004" pitchFamily="34" charset="-127"/>
                <a:rtl val="0"/>
              </a:rPr>
              <a:t> up to 12/2022</a:t>
            </a:r>
            <a:endParaRPr lang="it-IT" sz="2400" b="1" dirty="0">
              <a:solidFill>
                <a:srgbClr val="000000"/>
              </a:solidFill>
              <a:highlight>
                <a:srgbClr val="FFCD00"/>
              </a:highlight>
              <a:ea typeface="Malgun Gothic" panose="020B0503020000020004" pitchFamily="34" charset="-127"/>
              <a:rtl val="0"/>
            </a:endParaRPr>
          </a:p>
        </p:txBody>
      </p:sp>
    </p:spTree>
    <p:extLst>
      <p:ext uri="{BB962C8B-B14F-4D97-AF65-F5344CB8AC3E}">
        <p14:creationId xmlns:p14="http://schemas.microsoft.com/office/powerpoint/2010/main" val="1369988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94"/>
          <p:cNvSpPr txBox="1">
            <a:spLocks/>
          </p:cNvSpPr>
          <p:nvPr/>
        </p:nvSpPr>
        <p:spPr>
          <a:xfrm>
            <a:off x="2696301" y="3034146"/>
            <a:ext cx="2669147" cy="768928"/>
          </a:xfrm>
          <a:prstGeom prst="rect">
            <a:avLst/>
          </a:prstGeom>
        </p:spPr>
        <p:txBody>
          <a:bodyPr vert="horz"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 b="1" dirty="0">
                <a:latin typeface="Palatino Linotype" panose="02040502050505030304" pitchFamily="18" charset="0"/>
              </a:rPr>
              <a:t>Detectors</a:t>
            </a:r>
          </a:p>
        </p:txBody>
      </p:sp>
      <p:cxnSp>
        <p:nvCxnSpPr>
          <p:cNvPr id="9" name="Shape 92"/>
          <p:cNvCxnSpPr>
            <a:cxnSpLocks/>
            <a:endCxn id="8" idx="1"/>
          </p:cNvCxnSpPr>
          <p:nvPr/>
        </p:nvCxnSpPr>
        <p:spPr>
          <a:xfrm flipV="1">
            <a:off x="-3458" y="3418610"/>
            <a:ext cx="2699759" cy="10752"/>
          </a:xfrm>
          <a:prstGeom prst="straightConnector1">
            <a:avLst/>
          </a:prstGeom>
          <a:noFill/>
          <a:ln w="9525" cap="flat" cmpd="sng">
            <a:solidFill>
              <a:srgbClr val="CCCCCC"/>
            </a:solidFill>
            <a:prstDash val="solid"/>
            <a:round/>
            <a:headEnd type="none" w="med" len="med"/>
            <a:tailEnd type="none" w="med" len="med"/>
          </a:ln>
        </p:spPr>
      </p:cxnSp>
      <p:cxnSp>
        <p:nvCxnSpPr>
          <p:cNvPr id="10" name="Shape 92"/>
          <p:cNvCxnSpPr>
            <a:cxnSpLocks/>
            <a:stCxn id="8" idx="3"/>
          </p:cNvCxnSpPr>
          <p:nvPr/>
        </p:nvCxnSpPr>
        <p:spPr>
          <a:xfrm>
            <a:off x="5365448" y="3418610"/>
            <a:ext cx="6826552" cy="14216"/>
          </a:xfrm>
          <a:prstGeom prst="straightConnector1">
            <a:avLst/>
          </a:prstGeom>
          <a:noFill/>
          <a:ln w="9525" cap="flat" cmpd="sng">
            <a:solidFill>
              <a:srgbClr val="CCCCCC"/>
            </a:solidFill>
            <a:prstDash val="solid"/>
            <a:round/>
            <a:headEnd type="none" w="med" len="med"/>
            <a:tailEnd type="none" w="med" len="med"/>
          </a:ln>
        </p:spPr>
      </p:cxnSp>
      <p:sp>
        <p:nvSpPr>
          <p:cNvPr id="11" name="Shape 120"/>
          <p:cNvSpPr/>
          <p:nvPr/>
        </p:nvSpPr>
        <p:spPr>
          <a:xfrm>
            <a:off x="1508800" y="3068791"/>
            <a:ext cx="721688" cy="734751"/>
          </a:xfrm>
          <a:prstGeom prst="ellipse">
            <a:avLst/>
          </a:prstGeom>
          <a:solidFill>
            <a:srgbClr val="FFCD00"/>
          </a:solidFill>
          <a:ln>
            <a:noFill/>
          </a:ln>
        </p:spPr>
        <p:txBody>
          <a:bodyPr lIns="91425" tIns="91425" rIns="91425" bIns="91425" anchor="ctr" anchorCtr="0">
            <a:noAutofit/>
          </a:bodyPr>
          <a:lstStyle/>
          <a:p>
            <a:endParaRPr sz="1400"/>
          </a:p>
        </p:txBody>
      </p:sp>
      <p:pic>
        <p:nvPicPr>
          <p:cNvPr id="7" name="Immagine 6">
            <a:extLst>
              <a:ext uri="{FF2B5EF4-FFF2-40B4-BE49-F238E27FC236}">
                <a16:creationId xmlns:a16="http://schemas.microsoft.com/office/drawing/2014/main" id="{98AF0DB6-9087-40B6-BF33-A1F5DA274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16" y="3220790"/>
            <a:ext cx="409856" cy="409856"/>
          </a:xfrm>
          <a:prstGeom prst="rect">
            <a:avLst/>
          </a:prstGeom>
        </p:spPr>
      </p:pic>
    </p:spTree>
    <p:extLst>
      <p:ext uri="{BB962C8B-B14F-4D97-AF65-F5344CB8AC3E}">
        <p14:creationId xmlns:p14="http://schemas.microsoft.com/office/powerpoint/2010/main" val="82339917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2437</Words>
  <Application>Microsoft Office PowerPoint</Application>
  <PresentationFormat>Widescreen</PresentationFormat>
  <Paragraphs>426</Paragraphs>
  <Slides>37</Slides>
  <Notes>34</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37</vt:i4>
      </vt:variant>
    </vt:vector>
  </HeadingPairs>
  <TitlesOfParts>
    <vt:vector size="53" baseType="lpstr">
      <vt:lpstr>AdvOT19ee2aa8.B</vt:lpstr>
      <vt:lpstr>AdvOT483a8203</vt:lpstr>
      <vt:lpstr>-apple-system</vt:lpstr>
      <vt:lpstr>Arial</vt:lpstr>
      <vt:lpstr>Arial Black</vt:lpstr>
      <vt:lpstr>Barlow</vt:lpstr>
      <vt:lpstr>Barlow Light</vt:lpstr>
      <vt:lpstr>Barlow Medium</vt:lpstr>
      <vt:lpstr>Calibri</vt:lpstr>
      <vt:lpstr>Calibri Light</vt:lpstr>
      <vt:lpstr>Lora</vt:lpstr>
      <vt:lpstr>Operator Mono SSm Lig Bold</vt:lpstr>
      <vt:lpstr>Palatino Linotype</vt:lpstr>
      <vt:lpstr>Quattrocento Sans</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Credits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Marcello Rossetti Conti</dc:creator>
  <cp:lastModifiedBy>Marcello Rossetti Conti</cp:lastModifiedBy>
  <cp:revision>11</cp:revision>
  <dcterms:created xsi:type="dcterms:W3CDTF">2021-12-09T13:40:33Z</dcterms:created>
  <dcterms:modified xsi:type="dcterms:W3CDTF">2021-12-14T14:55:22Z</dcterms:modified>
</cp:coreProperties>
</file>