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84" r:id="rId5"/>
  </p:sldMasterIdLst>
  <p:notesMasterIdLst>
    <p:notesMasterId r:id="rId27"/>
  </p:notesMasterIdLst>
  <p:handoutMasterIdLst>
    <p:handoutMasterId r:id="rId28"/>
  </p:handoutMasterIdLst>
  <p:sldIdLst>
    <p:sldId id="256" r:id="rId6"/>
    <p:sldId id="262" r:id="rId7"/>
    <p:sldId id="263" r:id="rId8"/>
    <p:sldId id="264" r:id="rId9"/>
    <p:sldId id="265" r:id="rId10"/>
    <p:sldId id="266" r:id="rId11"/>
    <p:sldId id="267" r:id="rId12"/>
    <p:sldId id="584" r:id="rId13"/>
    <p:sldId id="755" r:id="rId14"/>
    <p:sldId id="622" r:id="rId15"/>
    <p:sldId id="610" r:id="rId16"/>
    <p:sldId id="324" r:id="rId17"/>
    <p:sldId id="268" r:id="rId18"/>
    <p:sldId id="269" r:id="rId19"/>
    <p:sldId id="261" r:id="rId20"/>
    <p:sldId id="271" r:id="rId21"/>
    <p:sldId id="756" r:id="rId22"/>
    <p:sldId id="759" r:id="rId23"/>
    <p:sldId id="760" r:id="rId24"/>
    <p:sldId id="761" r:id="rId25"/>
    <p:sldId id="2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3351" autoAdjust="0"/>
  </p:normalViewPr>
  <p:slideViewPr>
    <p:cSldViewPr snapToGrid="0">
      <p:cViewPr varScale="1">
        <p:scale>
          <a:sx n="74" d="100"/>
          <a:sy n="74" d="100"/>
        </p:scale>
        <p:origin x="336"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547"/>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it-IT"/>
        </a:p>
      </dgm:t>
    </dgm:pt>
    <dgm:pt modelId="{701D68F5-42F8-47BC-8FED-84C50F595DF0}">
      <dgm:prSet phldrT="[Text]" custT="1"/>
      <dgm:spPr/>
      <dgm:t>
        <a:bodyPr/>
        <a:lstStyle/>
        <a:p>
          <a:r>
            <a:rPr lang="en-ZA" sz="2800" dirty="0"/>
            <a:t>Libro </a:t>
          </a:r>
          <a:r>
            <a:rPr lang="en-ZA" sz="2800" dirty="0" err="1"/>
            <a:t>Firma</a:t>
          </a:r>
          <a:endParaRPr lang="en-US" sz="2800" dirty="0"/>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custT="1"/>
      <dgm:spPr/>
      <dgm:t>
        <a:bodyPr/>
        <a:lstStyle/>
        <a:p>
          <a:r>
            <a:rPr lang="en-US" sz="2800" dirty="0" err="1"/>
            <a:t>Incaricati</a:t>
          </a:r>
          <a:r>
            <a:rPr lang="en-US" sz="2800" dirty="0"/>
            <a:t> per il </a:t>
          </a:r>
          <a:r>
            <a:rPr lang="en-US" sz="2800" dirty="0" err="1"/>
            <a:t>riconoscimento</a:t>
          </a:r>
          <a:endParaRPr lang="en-US" sz="2800" dirty="0"/>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custT="1"/>
      <dgm:spPr/>
      <dgm:t>
        <a:bodyPr/>
        <a:lstStyle/>
        <a:p>
          <a:r>
            <a:rPr lang="en-US" sz="1800" dirty="0" err="1"/>
            <a:t>Richiesta</a:t>
          </a:r>
          <a:r>
            <a:rPr lang="en-US" sz="1800" dirty="0"/>
            <a:t> del </a:t>
          </a:r>
          <a:r>
            <a:rPr lang="en-US" sz="1800" dirty="0" err="1"/>
            <a:t>Presidente</a:t>
          </a:r>
          <a:r>
            <a:rPr lang="en-US" sz="1800" dirty="0"/>
            <a:t> di </a:t>
          </a:r>
          <a:r>
            <a:rPr lang="en-US" sz="1800" dirty="0" err="1"/>
            <a:t>firmare</a:t>
          </a:r>
          <a:r>
            <a:rPr lang="en-US" sz="1800" dirty="0"/>
            <a:t> </a:t>
          </a:r>
          <a:r>
            <a:rPr lang="en-US" sz="1800" dirty="0" err="1"/>
            <a:t>contratti</a:t>
          </a:r>
          <a:r>
            <a:rPr lang="en-US" sz="1800" dirty="0"/>
            <a:t> </a:t>
          </a:r>
          <a:r>
            <a:rPr lang="en-US" sz="1800" dirty="0" err="1"/>
            <a:t>reclutamento</a:t>
          </a:r>
          <a:r>
            <a:rPr lang="en-US" sz="1800" dirty="0"/>
            <a:t> con </a:t>
          </a:r>
          <a:r>
            <a:rPr lang="en-US" sz="1800" dirty="0" err="1"/>
            <a:t>firma</a:t>
          </a:r>
          <a:r>
            <a:rPr lang="en-US" sz="1800" dirty="0"/>
            <a:t> </a:t>
          </a:r>
          <a:r>
            <a:rPr lang="en-US" sz="1800" dirty="0" err="1"/>
            <a:t>digitale</a:t>
          </a:r>
          <a:endParaRPr lang="en-US" sz="1800" dirty="0"/>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solidFill>
          <a:schemeClr val="bg1"/>
        </a:solidFill>
        <a:ln>
          <a:noFill/>
        </a:ln>
      </dgm:spPr>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solidFill>
          <a:schemeClr val="bg1"/>
        </a:solidFill>
        <a:ln>
          <a:noFill/>
        </a:ln>
      </dgm:spPr>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custLinFactX="17431" custLinFactNeighborX="100000" custLinFactNeighborY="-22431">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66074" custScaleY="147337" custLinFactX="-217881" custLinFactNeighborX="-300000" custLinFactNeighborY="-5870"/>
      <dgm:spPr>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l="-39000" r="-39000"/>
          </a:stretch>
        </a:blipFill>
        <a:ln>
          <a:noFill/>
        </a:ln>
      </dgm:spPr>
      <dgm:extLst>
        <a:ext uri="{E40237B7-FDA0-4F09-8148-C483321AD2D9}">
          <dgm14:cNvPr xmlns:dgm14="http://schemas.microsoft.com/office/drawing/2010/diagram" id="0" name="" descr="Link"/>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custLinFactX="-14762" custLinFactNeighborX="-100000" custLinFactNeighborY="-13986">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481599"/>
          <a:ext cx="2285995" cy="2285995"/>
        </a:xfrm>
        <a:prstGeom prst="rect">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737105"/>
          <a:ext cx="322283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ZA" sz="2800" kern="1200" dirty="0"/>
            <a:t>Libro </a:t>
          </a:r>
          <a:r>
            <a:rPr lang="en-ZA" sz="2800" kern="1200" dirty="0" err="1"/>
            <a:t>Firma</a:t>
          </a:r>
          <a:endParaRPr lang="en-US" sz="2800" kern="1200" dirty="0"/>
        </a:p>
      </dsp:txBody>
      <dsp:txXfrm>
        <a:off x="54818" y="2737105"/>
        <a:ext cx="3222832" cy="742500"/>
      </dsp:txXfrm>
    </dsp:sp>
    <dsp:sp modelId="{CE9DF0E8-B0DE-4E1E-9FF4-6006AD8428DB}">
      <dsp:nvSpPr>
        <dsp:cNvPr id="0" name=""/>
        <dsp:cNvSpPr/>
      </dsp:nvSpPr>
      <dsp:spPr>
        <a:xfrm>
          <a:off x="4310064" y="481599"/>
          <a:ext cx="2285995" cy="2285995"/>
        </a:xfrm>
        <a:prstGeom prst="rect">
          <a:avLst/>
        </a:prstGeom>
        <a:solidFill>
          <a:schemeClr val="bg1"/>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7626250" y="2570555"/>
          <a:ext cx="322283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err="1"/>
            <a:t>Incaricati</a:t>
          </a:r>
          <a:r>
            <a:rPr lang="en-US" sz="2800" kern="1200" dirty="0"/>
            <a:t> per il </a:t>
          </a:r>
          <a:r>
            <a:rPr lang="en-US" sz="2800" kern="1200" dirty="0" err="1"/>
            <a:t>riconoscimento</a:t>
          </a:r>
          <a:endParaRPr lang="en-US" sz="2800" kern="1200" dirty="0"/>
        </a:p>
      </dsp:txBody>
      <dsp:txXfrm>
        <a:off x="7626250" y="2570555"/>
        <a:ext cx="3222832" cy="742500"/>
      </dsp:txXfrm>
    </dsp:sp>
    <dsp:sp modelId="{6DB1FE51-13D0-4A38-AD6E-48D4371A1AF3}">
      <dsp:nvSpPr>
        <dsp:cNvPr id="0" name=""/>
        <dsp:cNvSpPr/>
      </dsp:nvSpPr>
      <dsp:spPr>
        <a:xfrm>
          <a:off x="524930" y="433769"/>
          <a:ext cx="2408528" cy="2136790"/>
        </a:xfrm>
        <a:prstGeom prst="rect">
          <a:avLst/>
        </a:prstGeom>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l="-39000" r="-3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3929887" y="2595958"/>
          <a:ext cx="322283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err="1"/>
            <a:t>Richiesta</a:t>
          </a:r>
          <a:r>
            <a:rPr lang="en-US" sz="1800" kern="1200" dirty="0"/>
            <a:t> del </a:t>
          </a:r>
          <a:r>
            <a:rPr lang="en-US" sz="1800" kern="1200" dirty="0" err="1"/>
            <a:t>Presidente</a:t>
          </a:r>
          <a:r>
            <a:rPr lang="en-US" sz="1800" kern="1200" dirty="0"/>
            <a:t> di </a:t>
          </a:r>
          <a:r>
            <a:rPr lang="en-US" sz="1800" kern="1200" dirty="0" err="1"/>
            <a:t>firmare</a:t>
          </a:r>
          <a:r>
            <a:rPr lang="en-US" sz="1800" kern="1200" dirty="0"/>
            <a:t> </a:t>
          </a:r>
          <a:r>
            <a:rPr lang="en-US" sz="1800" kern="1200" dirty="0" err="1"/>
            <a:t>contratti</a:t>
          </a:r>
          <a:r>
            <a:rPr lang="en-US" sz="1800" kern="1200" dirty="0"/>
            <a:t> </a:t>
          </a:r>
          <a:r>
            <a:rPr lang="en-US" sz="1800" kern="1200" dirty="0" err="1"/>
            <a:t>reclutamento</a:t>
          </a:r>
          <a:r>
            <a:rPr lang="en-US" sz="1800" kern="1200" dirty="0"/>
            <a:t> con </a:t>
          </a:r>
          <a:r>
            <a:rPr lang="en-US" sz="1800" kern="1200" dirty="0" err="1"/>
            <a:t>firma</a:t>
          </a:r>
          <a:r>
            <a:rPr lang="en-US" sz="1800" kern="1200" dirty="0"/>
            <a:t> </a:t>
          </a:r>
          <a:r>
            <a:rPr lang="en-US" sz="1800" kern="1200" dirty="0" err="1"/>
            <a:t>digitale</a:t>
          </a:r>
          <a:endParaRPr lang="en-US" sz="1800" kern="1200" dirty="0"/>
        </a:p>
      </dsp:txBody>
      <dsp:txXfrm>
        <a:off x="3929887" y="2595958"/>
        <a:ext cx="3222832" cy="74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12/21/2021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12/21/2021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DC747-78FC-F74E-8EC0-C3C82835A20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52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BB250-E466-4CB7-BEAA-33A8BA048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36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2000" b="1" i="0" kern="1200" dirty="0">
                <a:solidFill>
                  <a:schemeClr val="tx1"/>
                </a:solidFill>
                <a:effectLst/>
                <a:latin typeface="+mn-lt"/>
                <a:ea typeface="+mn-ea"/>
                <a:cs typeface="+mn-cs"/>
              </a:rPr>
              <a:t>Immodificabilità</a:t>
            </a:r>
            <a:r>
              <a:rPr lang="it-IT" sz="2000" b="0" i="0" kern="1200" dirty="0">
                <a:solidFill>
                  <a:schemeClr val="tx1"/>
                </a:solidFill>
                <a:effectLst/>
                <a:latin typeface="+mn-lt"/>
                <a:ea typeface="+mn-ea"/>
                <a:cs typeface="+mn-cs"/>
              </a:rPr>
              <a:t>: caratteristica che rende il contenuto del documento informatico non alterabile nella forma e nel contenuto durante l’intero ciclo di gestione e ne garantisce la staticità nella conservazione del documento stesso</a:t>
            </a:r>
          </a:p>
          <a:p>
            <a:endParaRPr lang="it-IT" sz="2000" b="0" i="0" kern="1200" dirty="0">
              <a:solidFill>
                <a:schemeClr val="tx1"/>
              </a:solidFill>
              <a:effectLst/>
              <a:latin typeface="+mn-lt"/>
              <a:ea typeface="+mn-ea"/>
              <a:cs typeface="+mn-cs"/>
            </a:endParaRPr>
          </a:p>
          <a:p>
            <a:r>
              <a:rPr lang="it-IT" sz="2000" b="1" i="0" kern="1200" dirty="0">
                <a:solidFill>
                  <a:schemeClr val="tx1"/>
                </a:solidFill>
                <a:effectLst/>
                <a:latin typeface="+mn-lt"/>
                <a:ea typeface="+mn-ea"/>
                <a:cs typeface="+mn-cs"/>
              </a:rPr>
              <a:t>Integrità</a:t>
            </a:r>
            <a:r>
              <a:rPr lang="it-IT" sz="2000" b="0" i="0" kern="1200" dirty="0">
                <a:solidFill>
                  <a:schemeClr val="tx1"/>
                </a:solidFill>
                <a:effectLst/>
                <a:latin typeface="+mn-lt"/>
                <a:ea typeface="+mn-ea"/>
                <a:cs typeface="+mn-cs"/>
              </a:rPr>
              <a:t>: insieme delle caratteristiche di un documento informatico che ne dichiarano la qualità di essere completo ed inalterato</a:t>
            </a:r>
          </a:p>
          <a:p>
            <a:endParaRPr lang="it-IT" sz="2000" b="0" i="0" kern="1200" dirty="0">
              <a:solidFill>
                <a:schemeClr val="tx1"/>
              </a:solidFill>
              <a:effectLst/>
              <a:latin typeface="+mn-lt"/>
              <a:ea typeface="+mn-ea"/>
              <a:cs typeface="+mn-cs"/>
            </a:endParaRPr>
          </a:p>
          <a:p>
            <a:r>
              <a:rPr lang="it-IT" sz="2000" b="1" i="0" kern="1200" dirty="0">
                <a:solidFill>
                  <a:schemeClr val="tx1"/>
                </a:solidFill>
                <a:effectLst/>
                <a:latin typeface="+mn-lt"/>
                <a:ea typeface="+mn-ea"/>
                <a:cs typeface="+mn-cs"/>
              </a:rPr>
              <a:t>Qualità</a:t>
            </a:r>
            <a:r>
              <a:rPr lang="it-IT" sz="2000" b="0" i="0" kern="1200" dirty="0">
                <a:solidFill>
                  <a:schemeClr val="tx1"/>
                </a:solidFill>
                <a:effectLst/>
                <a:latin typeface="+mn-lt"/>
                <a:ea typeface="+mn-ea"/>
                <a:cs typeface="+mn-cs"/>
              </a:rPr>
              <a:t>: adeguatezza all'uso o di conformità a requisiti, tipico dell'approccio gestionale, e confidare nel fatto che questi siano individuati dalle restanti caratteristiche.</a:t>
            </a:r>
          </a:p>
          <a:p>
            <a:endParaRPr lang="it-IT" sz="2000" b="0" i="0" kern="1200" dirty="0">
              <a:solidFill>
                <a:schemeClr val="tx1"/>
              </a:solidFill>
              <a:effectLst/>
              <a:latin typeface="+mn-lt"/>
              <a:ea typeface="+mn-ea"/>
              <a:cs typeface="+mn-cs"/>
            </a:endParaRPr>
          </a:p>
          <a:p>
            <a:r>
              <a:rPr lang="it-IT" sz="2000" b="1" i="0" kern="1200" dirty="0">
                <a:solidFill>
                  <a:schemeClr val="tx1"/>
                </a:solidFill>
                <a:effectLst/>
                <a:latin typeface="+mn-lt"/>
                <a:ea typeface="+mn-ea"/>
                <a:cs typeface="+mn-cs"/>
              </a:rPr>
              <a:t>Sicurezza</a:t>
            </a:r>
            <a:r>
              <a:rPr lang="it-IT" sz="2000" b="0" i="0" kern="1200" dirty="0">
                <a:solidFill>
                  <a:schemeClr val="tx1"/>
                </a:solidFill>
                <a:effectLst/>
                <a:latin typeface="+mn-lt"/>
                <a:ea typeface="+mn-ea"/>
                <a:cs typeface="+mn-cs"/>
              </a:rPr>
              <a:t>: La sicurezza di un formato dipende da due elementi il grado di modificabilità del contenuto del file e la capacità di essere immune dall’inserimento di codice maligno</a:t>
            </a:r>
            <a:endParaRPr lang="it-IT" sz="2000" i="0"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DC747-78FC-F74E-8EC0-C3C82835A20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71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15</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21</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632932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EDBE-74FF-42E4-89DE-8738A9891CA5}"/>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68B908EA-D7CE-4635-85DE-10096BFEC44F}"/>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4" name="Footer Placeholder 3">
            <a:extLst>
              <a:ext uri="{FF2B5EF4-FFF2-40B4-BE49-F238E27FC236}">
                <a16:creationId xmlns:a16="http://schemas.microsoft.com/office/drawing/2014/main" id="{DB08D330-698D-4450-8253-3E35C9115A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4933E6-4843-45A4-87BE-04C31012D2CD}"/>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4142352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60959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34822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9955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42342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17198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3259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90634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72666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680115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46691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12/21/2021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21/12/2021</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a:t>
            </a:fld>
            <a:endParaRPr lang="en-GB"/>
          </a:p>
        </p:txBody>
      </p:sp>
    </p:spTree>
    <p:extLst>
      <p:ext uri="{BB962C8B-B14F-4D97-AF65-F5344CB8AC3E}">
        <p14:creationId xmlns:p14="http://schemas.microsoft.com/office/powerpoint/2010/main" val="34778173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err="1">
                <a:solidFill>
                  <a:schemeClr val="bg1"/>
                </a:solidFill>
              </a:rPr>
              <a:t>Relazione</a:t>
            </a:r>
            <a:r>
              <a:rPr lang="en-US" sz="6000" dirty="0">
                <a:solidFill>
                  <a:schemeClr val="bg1"/>
                </a:solidFill>
              </a:rPr>
              <a:t> </a:t>
            </a:r>
            <a:r>
              <a:rPr lang="en-US" sz="6000" dirty="0" err="1">
                <a:solidFill>
                  <a:schemeClr val="bg1"/>
                </a:solidFill>
              </a:rPr>
              <a:t>annualE</a:t>
            </a:r>
            <a:r>
              <a:rPr lang="en-US" sz="6000" dirty="0">
                <a:solidFill>
                  <a:schemeClr val="bg1"/>
                </a:solidFill>
              </a:rPr>
              <a:t> RTD</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err="1">
                <a:solidFill>
                  <a:srgbClr val="7CEBFF"/>
                </a:solidFill>
              </a:rPr>
              <a:t>Riunione</a:t>
            </a:r>
            <a:r>
              <a:rPr lang="en-US" dirty="0">
                <a:solidFill>
                  <a:srgbClr val="7CEBFF"/>
                </a:solidFill>
              </a:rPr>
              <a:t> </a:t>
            </a:r>
            <a:r>
              <a:rPr lang="en-US" dirty="0" err="1">
                <a:solidFill>
                  <a:srgbClr val="7CEBFF"/>
                </a:solidFill>
              </a:rPr>
              <a:t>dei</a:t>
            </a:r>
            <a:r>
              <a:rPr lang="en-US" dirty="0">
                <a:solidFill>
                  <a:srgbClr val="7CEBFF"/>
                </a:solidFill>
              </a:rPr>
              <a:t> </a:t>
            </a:r>
            <a:r>
              <a:rPr lang="en-US" dirty="0" err="1">
                <a:solidFill>
                  <a:srgbClr val="7CEBFF"/>
                </a:solidFill>
              </a:rPr>
              <a:t>Direttori</a:t>
            </a:r>
            <a:r>
              <a:rPr lang="en-US" dirty="0">
                <a:solidFill>
                  <a:srgbClr val="7CEBFF"/>
                </a:solidFill>
              </a:rPr>
              <a:t> – 21 </a:t>
            </a:r>
            <a:r>
              <a:rPr lang="en-US" dirty="0" err="1">
                <a:solidFill>
                  <a:srgbClr val="7CEBFF"/>
                </a:solidFill>
              </a:rPr>
              <a:t>dicembre</a:t>
            </a:r>
            <a:r>
              <a:rPr lang="en-US" dirty="0">
                <a:solidFill>
                  <a:srgbClr val="7CEBFF"/>
                </a:solidFill>
              </a:rPr>
              <a:t> 2021                                                                                </a:t>
            </a:r>
            <a:r>
              <a:rPr lang="en-US" dirty="0" err="1">
                <a:solidFill>
                  <a:srgbClr val="7CEBFF"/>
                </a:solidFill>
              </a:rPr>
              <a:t>R.Gomezel</a:t>
            </a:r>
            <a:endParaRPr lang="en-US" dirty="0">
              <a:solidFill>
                <a:srgbClr val="7CEBFF"/>
              </a:solidFill>
            </a:endParaRPr>
          </a:p>
        </p:txBody>
      </p:sp>
      <p:pic>
        <p:nvPicPr>
          <p:cNvPr id="5" name="Picture 4" descr="LOGO INFN &#10;&#10;Description automatically generated">
            <a:extLst>
              <a:ext uri="{FF2B5EF4-FFF2-40B4-BE49-F238E27FC236}">
                <a16:creationId xmlns:a16="http://schemas.microsoft.com/office/drawing/2014/main" id="{BBA8A08C-90CE-416B-836F-FEA076C1EBE8}"/>
              </a:ext>
            </a:extLst>
          </p:cNvPr>
          <p:cNvPicPr>
            <a:picLocks noChangeAspect="1"/>
          </p:cNvPicPr>
          <p:nvPr/>
        </p:nvPicPr>
        <p:blipFill>
          <a:blip r:embed="rId4"/>
          <a:stretch>
            <a:fillRect/>
          </a:stretch>
        </p:blipFill>
        <p:spPr>
          <a:xfrm>
            <a:off x="9336734" y="701688"/>
            <a:ext cx="2408733" cy="1336847"/>
          </a:xfrm>
          <a:prstGeom prst="rect">
            <a:avLst/>
          </a:prstGeom>
        </p:spPr>
      </p:pic>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Oval 18" descr="immagine base appoggio di un computer">
            <a:extLst>
              <a:ext uri="{FF2B5EF4-FFF2-40B4-BE49-F238E27FC236}">
                <a16:creationId xmlns:a16="http://schemas.microsoft.com/office/drawing/2014/main" id="{CE75301D-8D72-4138-8F5D-E9E34FB49D51}"/>
              </a:ext>
            </a:extLst>
          </p:cNvPr>
          <p:cNvSpPr/>
          <p:nvPr/>
        </p:nvSpPr>
        <p:spPr>
          <a:xfrm>
            <a:off x="7271235" y="5690792"/>
            <a:ext cx="2812297" cy="179680"/>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4" name="Group 33" descr="immagine di schermo di computer"/>
          <p:cNvGrpSpPr/>
          <p:nvPr/>
        </p:nvGrpSpPr>
        <p:grpSpPr>
          <a:xfrm>
            <a:off x="5919517" y="1382075"/>
            <a:ext cx="5393733" cy="4308307"/>
            <a:chOff x="2244725" y="2692929"/>
            <a:chExt cx="3076575" cy="2457450"/>
          </a:xfrm>
        </p:grpSpPr>
        <p:sp>
          <p:nvSpPr>
            <p:cNvPr id="23" name="Freeform 14"/>
            <p:cNvSpPr>
              <a:spLocks/>
            </p:cNvSpPr>
            <p:nvPr/>
          </p:nvSpPr>
          <p:spPr bwMode="auto">
            <a:xfrm>
              <a:off x="2244725" y="4442354"/>
              <a:ext cx="3076575" cy="369888"/>
            </a:xfrm>
            <a:custGeom>
              <a:avLst/>
              <a:gdLst>
                <a:gd name="T0" fmla="*/ 373 w 966"/>
                <a:gd name="T1" fmla="*/ 116 h 116"/>
                <a:gd name="T2" fmla="*/ 145 w 966"/>
                <a:gd name="T3" fmla="*/ 116 h 116"/>
                <a:gd name="T4" fmla="*/ 36 w 966"/>
                <a:gd name="T5" fmla="*/ 116 h 116"/>
                <a:gd name="T6" fmla="*/ 2 w 966"/>
                <a:gd name="T7" fmla="*/ 89 h 116"/>
                <a:gd name="T8" fmla="*/ 0 w 966"/>
                <a:gd name="T9" fmla="*/ 75 h 116"/>
                <a:gd name="T10" fmla="*/ 0 w 966"/>
                <a:gd name="T11" fmla="*/ 0 h 116"/>
                <a:gd name="T12" fmla="*/ 943 w 966"/>
                <a:gd name="T13" fmla="*/ 0 h 116"/>
                <a:gd name="T14" fmla="*/ 966 w 966"/>
                <a:gd name="T15" fmla="*/ 0 h 116"/>
                <a:gd name="T16" fmla="*/ 966 w 966"/>
                <a:gd name="T17" fmla="*/ 79 h 116"/>
                <a:gd name="T18" fmla="*/ 928 w 966"/>
                <a:gd name="T19" fmla="*/ 116 h 116"/>
                <a:gd name="T20" fmla="*/ 600 w 966"/>
                <a:gd name="T21" fmla="*/ 116 h 116"/>
                <a:gd name="T22" fmla="*/ 592 w 966"/>
                <a:gd name="T23" fmla="*/ 116 h 116"/>
                <a:gd name="T24" fmla="*/ 585 w 966"/>
                <a:gd name="T25" fmla="*/ 116 h 116"/>
                <a:gd name="T26" fmla="*/ 383 w 966"/>
                <a:gd name="T27" fmla="*/ 116 h 116"/>
                <a:gd name="T28" fmla="*/ 373 w 966"/>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6" h="116">
                  <a:moveTo>
                    <a:pt x="373" y="116"/>
                  </a:moveTo>
                  <a:cubicBezTo>
                    <a:pt x="297" y="116"/>
                    <a:pt x="221" y="116"/>
                    <a:pt x="145" y="116"/>
                  </a:cubicBezTo>
                  <a:cubicBezTo>
                    <a:pt x="109" y="116"/>
                    <a:pt x="72" y="116"/>
                    <a:pt x="36" y="116"/>
                  </a:cubicBezTo>
                  <a:cubicBezTo>
                    <a:pt x="21" y="116"/>
                    <a:pt x="5" y="104"/>
                    <a:pt x="2" y="89"/>
                  </a:cubicBezTo>
                  <a:cubicBezTo>
                    <a:pt x="0" y="84"/>
                    <a:pt x="0" y="80"/>
                    <a:pt x="0" y="75"/>
                  </a:cubicBezTo>
                  <a:cubicBezTo>
                    <a:pt x="0" y="52"/>
                    <a:pt x="0" y="0"/>
                    <a:pt x="0" y="0"/>
                  </a:cubicBezTo>
                  <a:cubicBezTo>
                    <a:pt x="0" y="0"/>
                    <a:pt x="631" y="0"/>
                    <a:pt x="943" y="0"/>
                  </a:cubicBezTo>
                  <a:cubicBezTo>
                    <a:pt x="950" y="0"/>
                    <a:pt x="959" y="0"/>
                    <a:pt x="966" y="0"/>
                  </a:cubicBezTo>
                  <a:cubicBezTo>
                    <a:pt x="966" y="0"/>
                    <a:pt x="966" y="56"/>
                    <a:pt x="966" y="79"/>
                  </a:cubicBezTo>
                  <a:cubicBezTo>
                    <a:pt x="966" y="100"/>
                    <a:pt x="949" y="116"/>
                    <a:pt x="928" y="116"/>
                  </a:cubicBezTo>
                  <a:cubicBezTo>
                    <a:pt x="819" y="116"/>
                    <a:pt x="709" y="116"/>
                    <a:pt x="600" y="116"/>
                  </a:cubicBezTo>
                  <a:cubicBezTo>
                    <a:pt x="598" y="116"/>
                    <a:pt x="595" y="116"/>
                    <a:pt x="592" y="116"/>
                  </a:cubicBezTo>
                  <a:cubicBezTo>
                    <a:pt x="590" y="116"/>
                    <a:pt x="587" y="116"/>
                    <a:pt x="585" y="116"/>
                  </a:cubicBezTo>
                  <a:cubicBezTo>
                    <a:pt x="517" y="116"/>
                    <a:pt x="450" y="116"/>
                    <a:pt x="383" y="116"/>
                  </a:cubicBezTo>
                  <a:lnTo>
                    <a:pt x="373" y="116"/>
                  </a:lnTo>
                  <a:close/>
                </a:path>
              </a:pathLst>
            </a:custGeom>
            <a:solidFill>
              <a:srgbClr val="F5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4" name="Freeform 15"/>
            <p:cNvSpPr>
              <a:spLocks noEditPoints="1"/>
            </p:cNvSpPr>
            <p:nvPr/>
          </p:nvSpPr>
          <p:spPr bwMode="auto">
            <a:xfrm>
              <a:off x="2244725" y="2692929"/>
              <a:ext cx="3076575" cy="1749425"/>
            </a:xfrm>
            <a:custGeom>
              <a:avLst/>
              <a:gdLst>
                <a:gd name="T0" fmla="*/ 966 w 966"/>
                <a:gd name="T1" fmla="*/ 549 h 549"/>
                <a:gd name="T2" fmla="*/ 943 w 966"/>
                <a:gd name="T3" fmla="*/ 549 h 549"/>
                <a:gd name="T4" fmla="*/ 0 w 966"/>
                <a:gd name="T5" fmla="*/ 549 h 549"/>
                <a:gd name="T6" fmla="*/ 0 w 966"/>
                <a:gd name="T7" fmla="*/ 108 h 549"/>
                <a:gd name="T8" fmla="*/ 1 w 966"/>
                <a:gd name="T9" fmla="*/ 39 h 549"/>
                <a:gd name="T10" fmla="*/ 14 w 966"/>
                <a:gd name="T11" fmla="*/ 9 h 549"/>
                <a:gd name="T12" fmla="*/ 39 w 966"/>
                <a:gd name="T13" fmla="*/ 1 h 549"/>
                <a:gd name="T14" fmla="*/ 806 w 966"/>
                <a:gd name="T15" fmla="*/ 1 h 549"/>
                <a:gd name="T16" fmla="*/ 926 w 966"/>
                <a:gd name="T17" fmla="*/ 1 h 549"/>
                <a:gd name="T18" fmla="*/ 966 w 966"/>
                <a:gd name="T19" fmla="*/ 41 h 549"/>
                <a:gd name="T20" fmla="*/ 966 w 966"/>
                <a:gd name="T21" fmla="*/ 549 h 549"/>
                <a:gd name="T22" fmla="*/ 483 w 966"/>
                <a:gd name="T23" fmla="*/ 511 h 549"/>
                <a:gd name="T24" fmla="*/ 923 w 966"/>
                <a:gd name="T25" fmla="*/ 511 h 549"/>
                <a:gd name="T26" fmla="*/ 928 w 966"/>
                <a:gd name="T27" fmla="*/ 506 h 549"/>
                <a:gd name="T28" fmla="*/ 928 w 966"/>
                <a:gd name="T29" fmla="*/ 45 h 549"/>
                <a:gd name="T30" fmla="*/ 922 w 966"/>
                <a:gd name="T31" fmla="*/ 38 h 549"/>
                <a:gd name="T32" fmla="*/ 44 w 966"/>
                <a:gd name="T33" fmla="*/ 38 h 549"/>
                <a:gd name="T34" fmla="*/ 38 w 966"/>
                <a:gd name="T35" fmla="*/ 45 h 549"/>
                <a:gd name="T36" fmla="*/ 38 w 966"/>
                <a:gd name="T37" fmla="*/ 505 h 549"/>
                <a:gd name="T38" fmla="*/ 44 w 966"/>
                <a:gd name="T39" fmla="*/ 511 h 549"/>
                <a:gd name="T40" fmla="*/ 483 w 966"/>
                <a:gd name="T41" fmla="*/ 51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6" h="549">
                  <a:moveTo>
                    <a:pt x="966" y="549"/>
                  </a:moveTo>
                  <a:cubicBezTo>
                    <a:pt x="959" y="549"/>
                    <a:pt x="950" y="549"/>
                    <a:pt x="943" y="549"/>
                  </a:cubicBezTo>
                  <a:cubicBezTo>
                    <a:pt x="631" y="549"/>
                    <a:pt x="0" y="549"/>
                    <a:pt x="0" y="549"/>
                  </a:cubicBezTo>
                  <a:cubicBezTo>
                    <a:pt x="0" y="549"/>
                    <a:pt x="0" y="254"/>
                    <a:pt x="0" y="108"/>
                  </a:cubicBezTo>
                  <a:cubicBezTo>
                    <a:pt x="0" y="85"/>
                    <a:pt x="1" y="62"/>
                    <a:pt x="1" y="39"/>
                  </a:cubicBezTo>
                  <a:cubicBezTo>
                    <a:pt x="2" y="27"/>
                    <a:pt x="4" y="17"/>
                    <a:pt x="14" y="9"/>
                  </a:cubicBezTo>
                  <a:cubicBezTo>
                    <a:pt x="21" y="3"/>
                    <a:pt x="30" y="1"/>
                    <a:pt x="39" y="1"/>
                  </a:cubicBezTo>
                  <a:cubicBezTo>
                    <a:pt x="295" y="1"/>
                    <a:pt x="550" y="1"/>
                    <a:pt x="806" y="1"/>
                  </a:cubicBezTo>
                  <a:cubicBezTo>
                    <a:pt x="846" y="1"/>
                    <a:pt x="886" y="2"/>
                    <a:pt x="926" y="1"/>
                  </a:cubicBezTo>
                  <a:cubicBezTo>
                    <a:pt x="949" y="0"/>
                    <a:pt x="966" y="19"/>
                    <a:pt x="966" y="41"/>
                  </a:cubicBezTo>
                  <a:cubicBezTo>
                    <a:pt x="966" y="209"/>
                    <a:pt x="966" y="549"/>
                    <a:pt x="966" y="549"/>
                  </a:cubicBezTo>
                  <a:close/>
                  <a:moveTo>
                    <a:pt x="483" y="511"/>
                  </a:moveTo>
                  <a:cubicBezTo>
                    <a:pt x="630" y="511"/>
                    <a:pt x="776" y="511"/>
                    <a:pt x="923" y="511"/>
                  </a:cubicBezTo>
                  <a:cubicBezTo>
                    <a:pt x="926" y="511"/>
                    <a:pt x="928" y="511"/>
                    <a:pt x="928" y="506"/>
                  </a:cubicBezTo>
                  <a:cubicBezTo>
                    <a:pt x="928" y="352"/>
                    <a:pt x="928" y="199"/>
                    <a:pt x="928" y="45"/>
                  </a:cubicBezTo>
                  <a:cubicBezTo>
                    <a:pt x="928" y="37"/>
                    <a:pt x="929" y="38"/>
                    <a:pt x="922" y="38"/>
                  </a:cubicBezTo>
                  <a:cubicBezTo>
                    <a:pt x="629" y="38"/>
                    <a:pt x="337" y="38"/>
                    <a:pt x="44" y="38"/>
                  </a:cubicBezTo>
                  <a:cubicBezTo>
                    <a:pt x="37" y="38"/>
                    <a:pt x="38" y="37"/>
                    <a:pt x="38" y="45"/>
                  </a:cubicBezTo>
                  <a:cubicBezTo>
                    <a:pt x="38" y="198"/>
                    <a:pt x="38" y="351"/>
                    <a:pt x="38" y="505"/>
                  </a:cubicBezTo>
                  <a:cubicBezTo>
                    <a:pt x="38" y="511"/>
                    <a:pt x="38" y="511"/>
                    <a:pt x="44" y="511"/>
                  </a:cubicBezTo>
                  <a:cubicBezTo>
                    <a:pt x="190" y="511"/>
                    <a:pt x="337" y="511"/>
                    <a:pt x="483" y="5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5" name="Freeform 16"/>
            <p:cNvSpPr>
              <a:spLocks/>
            </p:cNvSpPr>
            <p:nvPr/>
          </p:nvSpPr>
          <p:spPr bwMode="auto">
            <a:xfrm>
              <a:off x="3251200" y="4894792"/>
              <a:ext cx="1060450" cy="249238"/>
            </a:xfrm>
            <a:custGeom>
              <a:avLst/>
              <a:gdLst>
                <a:gd name="T0" fmla="*/ 278 w 333"/>
                <a:gd name="T1" fmla="*/ 0 h 78"/>
                <a:gd name="T2" fmla="*/ 282 w 333"/>
                <a:gd name="T3" fmla="*/ 34 h 78"/>
                <a:gd name="T4" fmla="*/ 288 w 333"/>
                <a:gd name="T5" fmla="*/ 60 h 78"/>
                <a:gd name="T6" fmla="*/ 298 w 333"/>
                <a:gd name="T7" fmla="*/ 67 h 78"/>
                <a:gd name="T8" fmla="*/ 329 w 333"/>
                <a:gd name="T9" fmla="*/ 74 h 78"/>
                <a:gd name="T10" fmla="*/ 333 w 333"/>
                <a:gd name="T11" fmla="*/ 76 h 78"/>
                <a:gd name="T12" fmla="*/ 329 w 333"/>
                <a:gd name="T13" fmla="*/ 77 h 78"/>
                <a:gd name="T14" fmla="*/ 221 w 333"/>
                <a:gd name="T15" fmla="*/ 77 h 78"/>
                <a:gd name="T16" fmla="*/ 6 w 333"/>
                <a:gd name="T17" fmla="*/ 77 h 78"/>
                <a:gd name="T18" fmla="*/ 0 w 333"/>
                <a:gd name="T19" fmla="*/ 76 h 78"/>
                <a:gd name="T20" fmla="*/ 5 w 333"/>
                <a:gd name="T21" fmla="*/ 74 h 78"/>
                <a:gd name="T22" fmla="*/ 35 w 333"/>
                <a:gd name="T23" fmla="*/ 67 h 78"/>
                <a:gd name="T24" fmla="*/ 49 w 333"/>
                <a:gd name="T25" fmla="*/ 50 h 78"/>
                <a:gd name="T26" fmla="*/ 56 w 333"/>
                <a:gd name="T27" fmla="*/ 0 h 78"/>
                <a:gd name="T28" fmla="*/ 66 w 333"/>
                <a:gd name="T29" fmla="*/ 0 h 78"/>
                <a:gd name="T30" fmla="*/ 278 w 333"/>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78">
                  <a:moveTo>
                    <a:pt x="278" y="0"/>
                  </a:moveTo>
                  <a:cubicBezTo>
                    <a:pt x="280" y="12"/>
                    <a:pt x="280" y="23"/>
                    <a:pt x="282" y="34"/>
                  </a:cubicBezTo>
                  <a:cubicBezTo>
                    <a:pt x="283" y="43"/>
                    <a:pt x="285" y="51"/>
                    <a:pt x="288" y="60"/>
                  </a:cubicBezTo>
                  <a:cubicBezTo>
                    <a:pt x="290" y="64"/>
                    <a:pt x="293" y="67"/>
                    <a:pt x="298" y="67"/>
                  </a:cubicBezTo>
                  <a:cubicBezTo>
                    <a:pt x="309" y="68"/>
                    <a:pt x="319" y="72"/>
                    <a:pt x="329" y="74"/>
                  </a:cubicBezTo>
                  <a:cubicBezTo>
                    <a:pt x="331" y="74"/>
                    <a:pt x="333" y="74"/>
                    <a:pt x="333" y="76"/>
                  </a:cubicBezTo>
                  <a:cubicBezTo>
                    <a:pt x="333" y="78"/>
                    <a:pt x="330" y="77"/>
                    <a:pt x="329" y="77"/>
                  </a:cubicBezTo>
                  <a:cubicBezTo>
                    <a:pt x="293" y="77"/>
                    <a:pt x="257" y="77"/>
                    <a:pt x="221" y="77"/>
                  </a:cubicBezTo>
                  <a:cubicBezTo>
                    <a:pt x="149" y="77"/>
                    <a:pt x="78" y="77"/>
                    <a:pt x="6" y="77"/>
                  </a:cubicBezTo>
                  <a:cubicBezTo>
                    <a:pt x="4" y="77"/>
                    <a:pt x="2" y="78"/>
                    <a:pt x="0" y="76"/>
                  </a:cubicBezTo>
                  <a:cubicBezTo>
                    <a:pt x="1" y="74"/>
                    <a:pt x="3" y="74"/>
                    <a:pt x="5" y="74"/>
                  </a:cubicBezTo>
                  <a:cubicBezTo>
                    <a:pt x="15" y="72"/>
                    <a:pt x="25" y="69"/>
                    <a:pt x="35" y="67"/>
                  </a:cubicBezTo>
                  <a:cubicBezTo>
                    <a:pt x="44" y="66"/>
                    <a:pt x="46" y="61"/>
                    <a:pt x="49" y="50"/>
                  </a:cubicBezTo>
                  <a:cubicBezTo>
                    <a:pt x="52" y="35"/>
                    <a:pt x="56" y="0"/>
                    <a:pt x="56" y="0"/>
                  </a:cubicBezTo>
                  <a:cubicBezTo>
                    <a:pt x="66" y="0"/>
                    <a:pt x="66" y="0"/>
                    <a:pt x="66" y="0"/>
                  </a:cubicBezTo>
                  <a:cubicBezTo>
                    <a:pt x="66" y="0"/>
                    <a:pt x="207" y="0"/>
                    <a:pt x="278" y="0"/>
                  </a:cubicBezTo>
                  <a:close/>
                </a:path>
              </a:pathLst>
            </a:custGeom>
            <a:solidFill>
              <a:srgbClr val="F5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6" name="Freeform 17"/>
            <p:cNvSpPr>
              <a:spLocks/>
            </p:cNvSpPr>
            <p:nvPr/>
          </p:nvSpPr>
          <p:spPr bwMode="auto">
            <a:xfrm>
              <a:off x="3429000" y="4812242"/>
              <a:ext cx="708025" cy="82550"/>
            </a:xfrm>
            <a:custGeom>
              <a:avLst/>
              <a:gdLst>
                <a:gd name="T0" fmla="*/ 222 w 222"/>
                <a:gd name="T1" fmla="*/ 26 h 26"/>
                <a:gd name="T2" fmla="*/ 10 w 222"/>
                <a:gd name="T3" fmla="*/ 26 h 26"/>
                <a:gd name="T4" fmla="*/ 0 w 222"/>
                <a:gd name="T5" fmla="*/ 26 h 26"/>
                <a:gd name="T6" fmla="*/ 1 w 222"/>
                <a:gd name="T7" fmla="*/ 0 h 26"/>
                <a:gd name="T8" fmla="*/ 11 w 222"/>
                <a:gd name="T9" fmla="*/ 0 h 26"/>
                <a:gd name="T10" fmla="*/ 213 w 222"/>
                <a:gd name="T11" fmla="*/ 0 h 26"/>
                <a:gd name="T12" fmla="*/ 220 w 222"/>
                <a:gd name="T13" fmla="*/ 0 h 26"/>
                <a:gd name="T14" fmla="*/ 222 w 22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6">
                  <a:moveTo>
                    <a:pt x="222" y="26"/>
                  </a:moveTo>
                  <a:cubicBezTo>
                    <a:pt x="151" y="26"/>
                    <a:pt x="10" y="26"/>
                    <a:pt x="10" y="26"/>
                  </a:cubicBezTo>
                  <a:cubicBezTo>
                    <a:pt x="0" y="26"/>
                    <a:pt x="0" y="26"/>
                    <a:pt x="0" y="26"/>
                  </a:cubicBezTo>
                  <a:cubicBezTo>
                    <a:pt x="0" y="17"/>
                    <a:pt x="1" y="9"/>
                    <a:pt x="1" y="0"/>
                  </a:cubicBezTo>
                  <a:cubicBezTo>
                    <a:pt x="11" y="0"/>
                    <a:pt x="11" y="0"/>
                    <a:pt x="11" y="0"/>
                  </a:cubicBezTo>
                  <a:cubicBezTo>
                    <a:pt x="11" y="0"/>
                    <a:pt x="145" y="0"/>
                    <a:pt x="213" y="0"/>
                  </a:cubicBezTo>
                  <a:cubicBezTo>
                    <a:pt x="215" y="0"/>
                    <a:pt x="218" y="0"/>
                    <a:pt x="220" y="0"/>
                  </a:cubicBezTo>
                  <a:lnTo>
                    <a:pt x="222" y="2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7" name="Freeform 18"/>
            <p:cNvSpPr>
              <a:spLocks/>
            </p:cNvSpPr>
            <p:nvPr/>
          </p:nvSpPr>
          <p:spPr bwMode="auto">
            <a:xfrm>
              <a:off x="3251200" y="5134504"/>
              <a:ext cx="1060450" cy="15875"/>
            </a:xfrm>
            <a:custGeom>
              <a:avLst/>
              <a:gdLst>
                <a:gd name="T0" fmla="*/ 167 w 333"/>
                <a:gd name="T1" fmla="*/ 2 h 5"/>
                <a:gd name="T2" fmla="*/ 331 w 333"/>
                <a:gd name="T3" fmla="*/ 2 h 5"/>
                <a:gd name="T4" fmla="*/ 333 w 333"/>
                <a:gd name="T5" fmla="*/ 3 h 5"/>
                <a:gd name="T6" fmla="*/ 331 w 333"/>
                <a:gd name="T7" fmla="*/ 5 h 5"/>
                <a:gd name="T8" fmla="*/ 324 w 333"/>
                <a:gd name="T9" fmla="*/ 5 h 5"/>
                <a:gd name="T10" fmla="*/ 6 w 333"/>
                <a:gd name="T11" fmla="*/ 5 h 5"/>
                <a:gd name="T12" fmla="*/ 0 w 333"/>
                <a:gd name="T13" fmla="*/ 3 h 5"/>
                <a:gd name="T14" fmla="*/ 6 w 333"/>
                <a:gd name="T15" fmla="*/ 2 h 5"/>
                <a:gd name="T16" fmla="*/ 167 w 333"/>
                <a:gd name="T17" fmla="*/ 2 h 5"/>
                <a:gd name="T18" fmla="*/ 167 w 333"/>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5">
                  <a:moveTo>
                    <a:pt x="167" y="2"/>
                  </a:moveTo>
                  <a:cubicBezTo>
                    <a:pt x="222" y="2"/>
                    <a:pt x="276" y="2"/>
                    <a:pt x="331" y="2"/>
                  </a:cubicBezTo>
                  <a:cubicBezTo>
                    <a:pt x="332" y="2"/>
                    <a:pt x="333" y="1"/>
                    <a:pt x="333" y="3"/>
                  </a:cubicBezTo>
                  <a:cubicBezTo>
                    <a:pt x="333" y="4"/>
                    <a:pt x="332" y="5"/>
                    <a:pt x="331" y="5"/>
                  </a:cubicBezTo>
                  <a:cubicBezTo>
                    <a:pt x="328" y="5"/>
                    <a:pt x="326" y="5"/>
                    <a:pt x="324" y="5"/>
                  </a:cubicBezTo>
                  <a:cubicBezTo>
                    <a:pt x="218" y="5"/>
                    <a:pt x="112" y="5"/>
                    <a:pt x="6" y="5"/>
                  </a:cubicBezTo>
                  <a:cubicBezTo>
                    <a:pt x="4" y="5"/>
                    <a:pt x="0" y="5"/>
                    <a:pt x="0" y="3"/>
                  </a:cubicBezTo>
                  <a:cubicBezTo>
                    <a:pt x="0" y="0"/>
                    <a:pt x="4" y="2"/>
                    <a:pt x="6" y="2"/>
                  </a:cubicBezTo>
                  <a:cubicBezTo>
                    <a:pt x="60" y="2"/>
                    <a:pt x="114" y="2"/>
                    <a:pt x="167" y="2"/>
                  </a:cubicBezTo>
                  <a:cubicBezTo>
                    <a:pt x="167" y="2"/>
                    <a:pt x="167" y="2"/>
                    <a:pt x="167" y="2"/>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8016977A-112F-4154-95F5-0608714FBFEE}"/>
              </a:ext>
            </a:extLst>
          </p:cNvPr>
          <p:cNvSpPr txBox="1"/>
          <p:nvPr/>
        </p:nvSpPr>
        <p:spPr>
          <a:xfrm>
            <a:off x="1454746" y="2414575"/>
            <a:ext cx="423868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panose="020B0606030504020204" pitchFamily="34" charset="0"/>
                <a:ea typeface="+mn-ea"/>
                <a:cs typeface="+mn-cs"/>
              </a:rPr>
              <a:t>PRODUZIONE</a:t>
            </a:r>
            <a:endParaRPr kumimoji="0" lang="en-GB"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8016977A-112F-4154-95F5-0608714FBFEE}"/>
              </a:ext>
            </a:extLst>
          </p:cNvPr>
          <p:cNvSpPr txBox="1"/>
          <p:nvPr/>
        </p:nvSpPr>
        <p:spPr>
          <a:xfrm>
            <a:off x="1454745" y="3539379"/>
            <a:ext cx="423868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panose="020B0606030504020204" pitchFamily="34" charset="0"/>
                <a:ea typeface="+mn-ea"/>
                <a:cs typeface="+mn-cs"/>
              </a:rPr>
              <a:t>METADATI</a:t>
            </a:r>
            <a:endParaRPr kumimoji="0" lang="en-GB"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8016977A-112F-4154-95F5-0608714FBFEE}"/>
              </a:ext>
            </a:extLst>
          </p:cNvPr>
          <p:cNvSpPr txBox="1"/>
          <p:nvPr/>
        </p:nvSpPr>
        <p:spPr>
          <a:xfrm>
            <a:off x="1454746" y="4814875"/>
            <a:ext cx="423868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panose="020B0606030504020204" pitchFamily="34" charset="0"/>
                <a:ea typeface="+mn-ea"/>
                <a:cs typeface="+mn-cs"/>
              </a:rPr>
              <a:t>CARATTERISTICHE</a:t>
            </a:r>
            <a:endParaRPr kumimoji="0" lang="en-GB"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16" name="Oval 15"/>
          <p:cNvSpPr/>
          <p:nvPr/>
        </p:nvSpPr>
        <p:spPr>
          <a:xfrm>
            <a:off x="653646" y="2420009"/>
            <a:ext cx="506366" cy="506366"/>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1</a:t>
            </a:r>
          </a:p>
        </p:txBody>
      </p:sp>
      <p:sp>
        <p:nvSpPr>
          <p:cNvPr id="17" name="Oval 16"/>
          <p:cNvSpPr/>
          <p:nvPr/>
        </p:nvSpPr>
        <p:spPr>
          <a:xfrm>
            <a:off x="653646" y="3607459"/>
            <a:ext cx="506366" cy="506366"/>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2</a:t>
            </a:r>
            <a:endPar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18" name="Oval 17"/>
          <p:cNvSpPr/>
          <p:nvPr/>
        </p:nvSpPr>
        <p:spPr>
          <a:xfrm>
            <a:off x="653646" y="4833009"/>
            <a:ext cx="506366" cy="506366"/>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3</a:t>
            </a:r>
          </a:p>
        </p:txBody>
      </p:sp>
      <p:pic>
        <p:nvPicPr>
          <p:cNvPr id="21" name="Picture 6" descr="Figura di iceberg che identifica la parola dati nella parte emersa e la parola metadati nelle parte sommersa">
            <a:extLst>
              <a:ext uri="{FF2B5EF4-FFF2-40B4-BE49-F238E27FC236}">
                <a16:creationId xmlns:a16="http://schemas.microsoft.com/office/drawing/2014/main" id="{F435FB3E-718A-E34A-B27D-DE453B60F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18" r="-1" b="6464"/>
          <a:stretch/>
        </p:blipFill>
        <p:spPr bwMode="auto">
          <a:xfrm>
            <a:off x="6115953" y="1588407"/>
            <a:ext cx="5051656" cy="27184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pple, logo icon - Free download on Iconfinder">
            <a:extLst>
              <a:ext uri="{FF2B5EF4-FFF2-40B4-BE49-F238E27FC236}">
                <a16:creationId xmlns:a16="http://schemas.microsoft.com/office/drawing/2014/main" id="{89A590A3-1D08-9B4D-9B5B-F1094756F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357" y="4465262"/>
            <a:ext cx="540849" cy="5408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0" descr="grafica di contrasto&#10;">
            <a:extLst>
              <a:ext uri="{FF2B5EF4-FFF2-40B4-BE49-F238E27FC236}">
                <a16:creationId xmlns:a16="http://schemas.microsoft.com/office/drawing/2014/main" id="{E64CDEBE-9982-A046-8F22-9063D94EF2B8}"/>
              </a:ext>
            </a:extLst>
          </p:cNvPr>
          <p:cNvGrpSpPr/>
          <p:nvPr/>
        </p:nvGrpSpPr>
        <p:grpSpPr>
          <a:xfrm>
            <a:off x="86102" y="130013"/>
            <a:ext cx="8173643" cy="1373330"/>
            <a:chOff x="4132262" y="1075488"/>
            <a:chExt cx="7691438" cy="2353512"/>
          </a:xfrm>
        </p:grpSpPr>
        <p:sp>
          <p:nvSpPr>
            <p:cNvPr id="22" name="Freeform 5">
              <a:extLst>
                <a:ext uri="{FF2B5EF4-FFF2-40B4-BE49-F238E27FC236}">
                  <a16:creationId xmlns:a16="http://schemas.microsoft.com/office/drawing/2014/main" id="{0A80D11E-7D61-2046-89DD-CBC5ED689856}"/>
                </a:ext>
              </a:extLst>
            </p:cNvPr>
            <p:cNvSpPr>
              <a:spLocks/>
            </p:cNvSpPr>
            <p:nvPr/>
          </p:nvSpPr>
          <p:spPr bwMode="auto">
            <a:xfrm>
              <a:off x="4132262" y="1075488"/>
              <a:ext cx="7691438" cy="1803042"/>
            </a:xfrm>
            <a:custGeom>
              <a:avLst/>
              <a:gdLst>
                <a:gd name="T0" fmla="*/ 38 w 2922"/>
                <a:gd name="T1" fmla="*/ 1962 h 1962"/>
                <a:gd name="T2" fmla="*/ 0 w 2922"/>
                <a:gd name="T3" fmla="*/ 414 h 1962"/>
                <a:gd name="T4" fmla="*/ 2922 w 2922"/>
                <a:gd name="T5" fmla="*/ 0 h 1962"/>
                <a:gd name="T6" fmla="*/ 2874 w 2922"/>
                <a:gd name="T7" fmla="*/ 1962 h 1962"/>
                <a:gd name="T8" fmla="*/ 38 w 2922"/>
                <a:gd name="T9" fmla="*/ 1962 h 1962"/>
              </a:gdLst>
              <a:ahLst/>
              <a:cxnLst>
                <a:cxn ang="0">
                  <a:pos x="T0" y="T1"/>
                </a:cxn>
                <a:cxn ang="0">
                  <a:pos x="T2" y="T3"/>
                </a:cxn>
                <a:cxn ang="0">
                  <a:pos x="T4" y="T5"/>
                </a:cxn>
                <a:cxn ang="0">
                  <a:pos x="T6" y="T7"/>
                </a:cxn>
                <a:cxn ang="0">
                  <a:pos x="T8" y="T9"/>
                </a:cxn>
              </a:cxnLst>
              <a:rect l="0" t="0" r="r" b="b"/>
              <a:pathLst>
                <a:path w="2922" h="1962">
                  <a:moveTo>
                    <a:pt x="38" y="1962"/>
                  </a:moveTo>
                  <a:lnTo>
                    <a:pt x="0" y="414"/>
                  </a:lnTo>
                  <a:lnTo>
                    <a:pt x="2922" y="0"/>
                  </a:lnTo>
                  <a:lnTo>
                    <a:pt x="2874" y="1962"/>
                  </a:lnTo>
                  <a:lnTo>
                    <a:pt x="38" y="19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8" name="Freeform 6">
              <a:extLst>
                <a:ext uri="{FF2B5EF4-FFF2-40B4-BE49-F238E27FC236}">
                  <a16:creationId xmlns:a16="http://schemas.microsoft.com/office/drawing/2014/main" id="{D2C33C53-35F7-5143-A16B-A613D6B23C68}"/>
                </a:ext>
              </a:extLst>
            </p:cNvPr>
            <p:cNvSpPr>
              <a:spLocks/>
            </p:cNvSpPr>
            <p:nvPr/>
          </p:nvSpPr>
          <p:spPr bwMode="auto">
            <a:xfrm>
              <a:off x="4214450" y="2878530"/>
              <a:ext cx="1256614" cy="550470"/>
            </a:xfrm>
            <a:custGeom>
              <a:avLst/>
              <a:gdLst>
                <a:gd name="T0" fmla="*/ 535 w 581"/>
                <a:gd name="T1" fmla="*/ 599 h 599"/>
                <a:gd name="T2" fmla="*/ 581 w 581"/>
                <a:gd name="T3" fmla="*/ 0 h 599"/>
                <a:gd name="T4" fmla="*/ 0 w 581"/>
                <a:gd name="T5" fmla="*/ 0 h 599"/>
                <a:gd name="T6" fmla="*/ 535 w 581"/>
                <a:gd name="T7" fmla="*/ 599 h 599"/>
              </a:gdLst>
              <a:ahLst/>
              <a:cxnLst>
                <a:cxn ang="0">
                  <a:pos x="T0" y="T1"/>
                </a:cxn>
                <a:cxn ang="0">
                  <a:pos x="T2" y="T3"/>
                </a:cxn>
                <a:cxn ang="0">
                  <a:pos x="T4" y="T5"/>
                </a:cxn>
                <a:cxn ang="0">
                  <a:pos x="T6" y="T7"/>
                </a:cxn>
              </a:cxnLst>
              <a:rect l="0" t="0" r="r" b="b"/>
              <a:pathLst>
                <a:path w="581" h="599">
                  <a:moveTo>
                    <a:pt x="535" y="599"/>
                  </a:moveTo>
                  <a:lnTo>
                    <a:pt x="581" y="0"/>
                  </a:lnTo>
                  <a:lnTo>
                    <a:pt x="0" y="0"/>
                  </a:lnTo>
                  <a:lnTo>
                    <a:pt x="535" y="59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29" name="TextBox 50">
            <a:extLst>
              <a:ext uri="{FF2B5EF4-FFF2-40B4-BE49-F238E27FC236}">
                <a16:creationId xmlns:a16="http://schemas.microsoft.com/office/drawing/2014/main" id="{B809FC04-103A-5147-B8F3-1D31530733A7}"/>
              </a:ext>
            </a:extLst>
          </p:cNvPr>
          <p:cNvSpPr txBox="1">
            <a:spLocks noGrp="1"/>
          </p:cNvSpPr>
          <p:nvPr>
            <p:ph type="title" idx="4294967295"/>
          </p:nvPr>
        </p:nvSpPr>
        <p:spPr>
          <a:xfrm rot="21436765">
            <a:off x="-200009" y="346438"/>
            <a:ext cx="883362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La semplice </a:t>
            </a:r>
            <a:r>
              <a:rPr kumimoji="0" lang="en-GB" sz="3000" b="1" i="0" u="none" strike="noStrike" kern="1200" cap="none" spc="0" normalizeH="0" baseline="0" noProof="0" dirty="0" err="1">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complessità</a:t>
            </a:r>
            <a:r>
              <a:rPr kumimoji="0" lang="en-GB" sz="3000" b="1" i="0" u="none" strike="noStrike" kern="1200" cap="none" spc="0" normalizeH="0" baseline="0" noProof="0" dirty="0">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 del </a:t>
            </a:r>
            <a:r>
              <a:rPr kumimoji="0" lang="en-GB" sz="3000" b="1" i="0" u="none" strike="noStrike" kern="1200" cap="none" spc="0" normalizeH="0" baseline="0" noProof="0" dirty="0" err="1">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documento</a:t>
            </a:r>
            <a:endParaRPr kumimoji="0" lang="en-GB" sz="30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Rectangle 175" descr="elemento grafico che evidenzia la parola Produzione">
            <a:extLst>
              <a:ext uri="{FF2B5EF4-FFF2-40B4-BE49-F238E27FC236}">
                <a16:creationId xmlns:a16="http://schemas.microsoft.com/office/drawing/2014/main" id="{9F9FC214-E55F-6849-B6B0-14B57A143D34}"/>
              </a:ext>
            </a:extLst>
          </p:cNvPr>
          <p:cNvSpPr/>
          <p:nvPr/>
        </p:nvSpPr>
        <p:spPr>
          <a:xfrm>
            <a:off x="1766619" y="3002490"/>
            <a:ext cx="1754928" cy="8558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176" descr="elemento grafico che evidenzia la parola caratteristiche">
            <a:extLst>
              <a:ext uri="{FF2B5EF4-FFF2-40B4-BE49-F238E27FC236}">
                <a16:creationId xmlns:a16="http://schemas.microsoft.com/office/drawing/2014/main" id="{FDE7EDD6-7678-1747-90E9-2E5D9DF20A82}"/>
              </a:ext>
            </a:extLst>
          </p:cNvPr>
          <p:cNvSpPr/>
          <p:nvPr/>
        </p:nvSpPr>
        <p:spPr>
          <a:xfrm>
            <a:off x="1764776" y="5388426"/>
            <a:ext cx="1754928" cy="8558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177" descr="elemento grafico che evidenzia la parola Metadati">
            <a:extLst>
              <a:ext uri="{FF2B5EF4-FFF2-40B4-BE49-F238E27FC236}">
                <a16:creationId xmlns:a16="http://schemas.microsoft.com/office/drawing/2014/main" id="{94C6C690-E341-6E4B-AEA4-7E97DB8784D2}"/>
              </a:ext>
            </a:extLst>
          </p:cNvPr>
          <p:cNvSpPr/>
          <p:nvPr/>
        </p:nvSpPr>
        <p:spPr>
          <a:xfrm>
            <a:off x="1764776" y="4135243"/>
            <a:ext cx="1754928" cy="85584"/>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50">
            <a:extLst>
              <a:ext uri="{FF2B5EF4-FFF2-40B4-BE49-F238E27FC236}">
                <a16:creationId xmlns:a16="http://schemas.microsoft.com/office/drawing/2014/main" id="{2E172EF3-1CBB-1440-AF55-8E624CBBFC89}"/>
              </a:ext>
            </a:extLst>
          </p:cNvPr>
          <p:cNvSpPr txBox="1"/>
          <p:nvPr/>
        </p:nvSpPr>
        <p:spPr>
          <a:xfrm rot="21436765">
            <a:off x="-225406" y="306067"/>
            <a:ext cx="88336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La semplice </a:t>
            </a:r>
            <a:r>
              <a:rPr kumimoji="0" lang="en-GB" sz="3000" b="1" i="0" u="none" strike="noStrike" kern="1200" cap="none" spc="0" normalizeH="0" baseline="0" noProof="0" dirty="0" err="1">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complessità</a:t>
            </a:r>
            <a:r>
              <a:rPr kumimoji="0" lang="en-GB" sz="3000" b="1"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 del </a:t>
            </a:r>
            <a:r>
              <a:rPr kumimoji="0" lang="en-GB" sz="3000" b="1" i="0" u="none" strike="noStrike" kern="1200" cap="none" spc="0" normalizeH="0" baseline="0" noProof="0" dirty="0" err="1">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documento</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33" name="Gruppo 32" descr="Logo UTD">
            <a:extLst>
              <a:ext uri="{FF2B5EF4-FFF2-40B4-BE49-F238E27FC236}">
                <a16:creationId xmlns:a16="http://schemas.microsoft.com/office/drawing/2014/main" id="{7A93515A-7627-B549-8039-41D124017B2C}"/>
              </a:ext>
            </a:extLst>
          </p:cNvPr>
          <p:cNvGrpSpPr/>
          <p:nvPr/>
        </p:nvGrpSpPr>
        <p:grpSpPr>
          <a:xfrm>
            <a:off x="5056752" y="6238169"/>
            <a:ext cx="2214483" cy="573460"/>
            <a:chOff x="6037163" y="5651581"/>
            <a:chExt cx="5565261" cy="1014459"/>
          </a:xfrm>
        </p:grpSpPr>
        <p:sp>
          <p:nvSpPr>
            <p:cNvPr id="37" name="Rectangle 65">
              <a:extLst>
                <a:ext uri="{FF2B5EF4-FFF2-40B4-BE49-F238E27FC236}">
                  <a16:creationId xmlns:a16="http://schemas.microsoft.com/office/drawing/2014/main" id="{8B826A82-01D2-474F-BFD9-CC66D9CDAFA2}"/>
                </a:ext>
              </a:extLst>
            </p:cNvPr>
            <p:cNvSpPr/>
            <p:nvPr/>
          </p:nvSpPr>
          <p:spPr>
            <a:xfrm>
              <a:off x="6037163" y="5659189"/>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U</a:t>
              </a:r>
            </a:p>
          </p:txBody>
        </p:sp>
        <p:sp>
          <p:nvSpPr>
            <p:cNvPr id="38" name="Rectangle 67">
              <a:extLst>
                <a:ext uri="{FF2B5EF4-FFF2-40B4-BE49-F238E27FC236}">
                  <a16:creationId xmlns:a16="http://schemas.microsoft.com/office/drawing/2014/main" id="{5557B642-7A92-9C4C-BADF-8F6587CA6A19}"/>
                </a:ext>
              </a:extLst>
            </p:cNvPr>
            <p:cNvSpPr/>
            <p:nvPr/>
          </p:nvSpPr>
          <p:spPr>
            <a:xfrm>
              <a:off x="7910261" y="5652307"/>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T</a:t>
              </a:r>
            </a:p>
          </p:txBody>
        </p:sp>
        <p:sp>
          <p:nvSpPr>
            <p:cNvPr id="39" name="Rectangle 63">
              <a:extLst>
                <a:ext uri="{FF2B5EF4-FFF2-40B4-BE49-F238E27FC236}">
                  <a16:creationId xmlns:a16="http://schemas.microsoft.com/office/drawing/2014/main" id="{44180DD0-8784-4C41-9D8F-1E0F4AB347C3}"/>
                </a:ext>
              </a:extLst>
            </p:cNvPr>
            <p:cNvSpPr/>
            <p:nvPr/>
          </p:nvSpPr>
          <p:spPr>
            <a:xfrm>
              <a:off x="9786324" y="5652307"/>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D</a:t>
              </a:r>
            </a:p>
          </p:txBody>
        </p:sp>
        <p:sp>
          <p:nvSpPr>
            <p:cNvPr id="40" name="Rectangle 14">
              <a:extLst>
                <a:ext uri="{FF2B5EF4-FFF2-40B4-BE49-F238E27FC236}">
                  <a16:creationId xmlns:a16="http://schemas.microsoft.com/office/drawing/2014/main" id="{50C80046-E6D2-A642-881F-A7534CE8DB57}"/>
                </a:ext>
              </a:extLst>
            </p:cNvPr>
            <p:cNvSpPr/>
            <p:nvPr/>
          </p:nvSpPr>
          <p:spPr>
            <a:xfrm>
              <a:off x="7923659" y="5652307"/>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68D5004F-5620-3443-91B1-17816124543F}"/>
                </a:ext>
              </a:extLst>
            </p:cNvPr>
            <p:cNvSpPr/>
            <p:nvPr/>
          </p:nvSpPr>
          <p:spPr>
            <a:xfrm>
              <a:off x="6062536" y="5659188"/>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9AEF53DC-B0DE-0047-895A-5E209F43D1FA}"/>
                </a:ext>
              </a:extLst>
            </p:cNvPr>
            <p:cNvSpPr/>
            <p:nvPr/>
          </p:nvSpPr>
          <p:spPr>
            <a:xfrm>
              <a:off x="9786324" y="5651581"/>
              <a:ext cx="71803"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6" name="Group 35" descr="smbolo copyright Ciamei">
            <a:extLst>
              <a:ext uri="{FF2B5EF4-FFF2-40B4-BE49-F238E27FC236}">
                <a16:creationId xmlns:a16="http://schemas.microsoft.com/office/drawing/2014/main" id="{98E15B6E-F8C5-4767-BC48-DBCC0F082880}"/>
              </a:ext>
            </a:extLst>
          </p:cNvPr>
          <p:cNvGrpSpPr/>
          <p:nvPr/>
        </p:nvGrpSpPr>
        <p:grpSpPr>
          <a:xfrm>
            <a:off x="0" y="6488668"/>
            <a:ext cx="1187695" cy="369332"/>
            <a:chOff x="751682" y="6490036"/>
            <a:chExt cx="1187695" cy="369332"/>
          </a:xfrm>
        </p:grpSpPr>
        <p:pic>
          <p:nvPicPr>
            <p:cNvPr id="43" name="Picture 42" descr="Icon&#10;&#10;Description automatically generated">
              <a:extLst>
                <a:ext uri="{FF2B5EF4-FFF2-40B4-BE49-F238E27FC236}">
                  <a16:creationId xmlns:a16="http://schemas.microsoft.com/office/drawing/2014/main" id="{9F808F96-94D2-4920-9B08-565A7AFADAD6}"/>
                </a:ext>
              </a:extLst>
            </p:cNvPr>
            <p:cNvPicPr>
              <a:picLocks noChangeAspect="1"/>
            </p:cNvPicPr>
            <p:nvPr/>
          </p:nvPicPr>
          <p:blipFill>
            <a:blip r:embed="rId4"/>
            <a:stretch>
              <a:fillRect/>
            </a:stretch>
          </p:blipFill>
          <p:spPr>
            <a:xfrm>
              <a:off x="751682" y="6557877"/>
              <a:ext cx="237679" cy="237679"/>
            </a:xfrm>
            <a:prstGeom prst="rect">
              <a:avLst/>
            </a:prstGeom>
          </p:spPr>
        </p:pic>
        <p:sp>
          <p:nvSpPr>
            <p:cNvPr id="44" name="TextBox 43">
              <a:extLst>
                <a:ext uri="{FF2B5EF4-FFF2-40B4-BE49-F238E27FC236}">
                  <a16:creationId xmlns:a16="http://schemas.microsoft.com/office/drawing/2014/main" id="{A4ABF0AA-9F69-429B-93F6-DDEF9B26E68F}"/>
                </a:ext>
              </a:extLst>
            </p:cNvPr>
            <p:cNvSpPr txBox="1"/>
            <p:nvPr/>
          </p:nvSpPr>
          <p:spPr>
            <a:xfrm>
              <a:off x="925125" y="6490036"/>
              <a:ext cx="1014252" cy="369332"/>
            </a:xfrm>
            <a:prstGeom prst="rect">
              <a:avLst/>
            </a:prstGeom>
            <a:noFill/>
          </p:spPr>
          <p:txBody>
            <a:bodyPr wrap="none" rtlCol="0">
              <a:spAutoFit/>
            </a:bodyPr>
            <a:lstStyle/>
            <a:p>
              <a:r>
                <a:rPr lang="it-IT" b="1" dirty="0" err="1">
                  <a:solidFill>
                    <a:schemeClr val="bg1"/>
                  </a:solidFill>
                </a:rPr>
                <a:t>C.Ciamei</a:t>
              </a:r>
              <a:endParaRPr lang="it-IT" b="1" dirty="0">
                <a:solidFill>
                  <a:schemeClr val="bg1"/>
                </a:solidFill>
              </a:endParaRPr>
            </a:p>
          </p:txBody>
        </p:sp>
      </p:grpSp>
    </p:spTree>
    <p:extLst>
      <p:ext uri="{BB962C8B-B14F-4D97-AF65-F5344CB8AC3E}">
        <p14:creationId xmlns:p14="http://schemas.microsoft.com/office/powerpoint/2010/main" val="10937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 name="TextBox 121">
            <a:extLst>
              <a:ext uri="{FF2B5EF4-FFF2-40B4-BE49-F238E27FC236}">
                <a16:creationId xmlns:a16="http://schemas.microsoft.com/office/drawing/2014/main" id="{1E193ABB-3170-F24E-B438-79F47969C69B}"/>
              </a:ext>
            </a:extLst>
          </p:cNvPr>
          <p:cNvSpPr txBox="1"/>
          <p:nvPr/>
        </p:nvSpPr>
        <p:spPr>
          <a:xfrm>
            <a:off x="40194" y="2732899"/>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Noto Sans" panose="020B0502040504020204" pitchFamily="34"/>
                <a:ea typeface="Noto Sans" panose="020B0502040504020204" pitchFamily="34"/>
                <a:cs typeface="Noto Sans" panose="020B0502040504020204" pitchFamily="34"/>
              </a:rPr>
              <a:t>caratteristiche</a:t>
            </a:r>
            <a:r>
              <a:rPr kumimoji="0" lang="en-US" sz="4400" b="0"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rPr>
              <a:t> </a:t>
            </a:r>
            <a:r>
              <a:rPr kumimoji="0" lang="en-US" sz="4400" b="0" i="0" u="none" strike="noStrike" kern="1200" cap="none" spc="0" normalizeH="0" baseline="0" noProof="0" dirty="0" err="1">
                <a:ln>
                  <a:noFill/>
                </a:ln>
                <a:solidFill>
                  <a:srgbClr val="000000"/>
                </a:solidFill>
                <a:effectLst/>
                <a:uLnTx/>
                <a:uFillTx/>
                <a:latin typeface="Noto Sans" panose="020B0502040504020204" pitchFamily="34"/>
                <a:ea typeface="Noto Sans" panose="020B0502040504020204" pitchFamily="34"/>
                <a:cs typeface="Noto Sans" panose="020B0502040504020204" pitchFamily="34"/>
              </a:rPr>
              <a:t>necessarie</a:t>
            </a:r>
            <a:endParaRPr kumimoji="0" lang="en-GB" sz="4400" b="0"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7" name="Rectangle 76" descr="quadrato colorato relativo alla caratteristica dell'immodificabilità">
            <a:extLst>
              <a:ext uri="{FF2B5EF4-FFF2-40B4-BE49-F238E27FC236}">
                <a16:creationId xmlns:a16="http://schemas.microsoft.com/office/drawing/2014/main" id="{BA247320-8D09-4204-BFEB-2A6D24B646C4}"/>
              </a:ext>
            </a:extLst>
          </p:cNvPr>
          <p:cNvSpPr/>
          <p:nvPr/>
        </p:nvSpPr>
        <p:spPr>
          <a:xfrm>
            <a:off x="-10008" y="4365918"/>
            <a:ext cx="2439300" cy="25018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58" descr="quadrato colorato che evidenzia la caratteristica sicurezza">
            <a:extLst>
              <a:ext uri="{FF2B5EF4-FFF2-40B4-BE49-F238E27FC236}">
                <a16:creationId xmlns:a16="http://schemas.microsoft.com/office/drawing/2014/main" id="{400D881B-27DD-402F-8F35-4A086A5E6D10}"/>
              </a:ext>
            </a:extLst>
          </p:cNvPr>
          <p:cNvSpPr/>
          <p:nvPr/>
        </p:nvSpPr>
        <p:spPr>
          <a:xfrm>
            <a:off x="7315329" y="4356102"/>
            <a:ext cx="2439300" cy="2501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59" descr="quadrato colorato che evidenzia la caratteristica accessibilità">
            <a:extLst>
              <a:ext uri="{FF2B5EF4-FFF2-40B4-BE49-F238E27FC236}">
                <a16:creationId xmlns:a16="http://schemas.microsoft.com/office/drawing/2014/main" id="{1A15ECA0-E680-4241-9A22-CBD86F30E32A}"/>
              </a:ext>
            </a:extLst>
          </p:cNvPr>
          <p:cNvSpPr/>
          <p:nvPr/>
        </p:nvSpPr>
        <p:spPr>
          <a:xfrm>
            <a:off x="9752700" y="4356102"/>
            <a:ext cx="2439300" cy="25018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Rectangle 77" descr="quadrato colorato che evidenzia la caratteristica qualità">
            <a:extLst>
              <a:ext uri="{FF2B5EF4-FFF2-40B4-BE49-F238E27FC236}">
                <a16:creationId xmlns:a16="http://schemas.microsoft.com/office/drawing/2014/main" id="{520527D0-90CC-4AAA-BEAC-9243ABCB4A82}"/>
              </a:ext>
            </a:extLst>
          </p:cNvPr>
          <p:cNvSpPr/>
          <p:nvPr/>
        </p:nvSpPr>
        <p:spPr>
          <a:xfrm>
            <a:off x="4877314" y="4356102"/>
            <a:ext cx="2439300" cy="2501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descr="quadrato colorato che evidenzia la caratteristica integrità">
            <a:extLst>
              <a:ext uri="{FF2B5EF4-FFF2-40B4-BE49-F238E27FC236}">
                <a16:creationId xmlns:a16="http://schemas.microsoft.com/office/drawing/2014/main" id="{470525DB-8FD8-48D3-A433-7910FD275822}"/>
              </a:ext>
            </a:extLst>
          </p:cNvPr>
          <p:cNvSpPr/>
          <p:nvPr/>
        </p:nvSpPr>
        <p:spPr>
          <a:xfrm>
            <a:off x="2438789" y="4356102"/>
            <a:ext cx="2439300" cy="2501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0" name="Group 79" descr="figura che rappresenta ingranaggi">
            <a:extLst>
              <a:ext uri="{FF2B5EF4-FFF2-40B4-BE49-F238E27FC236}">
                <a16:creationId xmlns:a16="http://schemas.microsoft.com/office/drawing/2014/main" id="{D576F30A-447C-48A1-B84E-D436AF0BEB32}"/>
              </a:ext>
            </a:extLst>
          </p:cNvPr>
          <p:cNvGrpSpPr/>
          <p:nvPr/>
        </p:nvGrpSpPr>
        <p:grpSpPr>
          <a:xfrm>
            <a:off x="619999" y="4884449"/>
            <a:ext cx="1198660" cy="1198369"/>
            <a:chOff x="2700338" y="8651875"/>
            <a:chExt cx="6545262" cy="6543675"/>
          </a:xfrm>
          <a:solidFill>
            <a:schemeClr val="bg1"/>
          </a:solidFill>
        </p:grpSpPr>
        <p:sp>
          <p:nvSpPr>
            <p:cNvPr id="81" name="Freeform 18">
              <a:extLst>
                <a:ext uri="{FF2B5EF4-FFF2-40B4-BE49-F238E27FC236}">
                  <a16:creationId xmlns:a16="http://schemas.microsoft.com/office/drawing/2014/main" id="{D3D92ED4-AEF1-4E41-B93B-FB97F5BC9C40}"/>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2" name="Freeform 19">
              <a:extLst>
                <a:ext uri="{FF2B5EF4-FFF2-40B4-BE49-F238E27FC236}">
                  <a16:creationId xmlns:a16="http://schemas.microsoft.com/office/drawing/2014/main" id="{B236241F-E108-4E5A-A67A-2CCD5375A6EE}"/>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3" name="Freeform 20">
              <a:extLst>
                <a:ext uri="{FF2B5EF4-FFF2-40B4-BE49-F238E27FC236}">
                  <a16:creationId xmlns:a16="http://schemas.microsoft.com/office/drawing/2014/main" id="{5517E576-B23C-4D18-96FF-51733AC25D55}"/>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4" name="Freeform 21">
              <a:extLst>
                <a:ext uri="{FF2B5EF4-FFF2-40B4-BE49-F238E27FC236}">
                  <a16:creationId xmlns:a16="http://schemas.microsoft.com/office/drawing/2014/main" id="{A481A547-63C7-452D-B73F-68F1941DB6EC}"/>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85" name="TextBox 84">
            <a:extLst>
              <a:ext uri="{FF2B5EF4-FFF2-40B4-BE49-F238E27FC236}">
                <a16:creationId xmlns:a16="http://schemas.microsoft.com/office/drawing/2014/main" id="{47618EEB-8652-412D-BEA3-9841B38770AC}"/>
              </a:ext>
            </a:extLst>
          </p:cNvPr>
          <p:cNvSpPr txBox="1"/>
          <p:nvPr/>
        </p:nvSpPr>
        <p:spPr>
          <a:xfrm>
            <a:off x="-100766" y="6251877"/>
            <a:ext cx="26597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IMMODIFICABILITA’</a:t>
            </a:r>
          </a:p>
        </p:txBody>
      </p:sp>
      <p:grpSp>
        <p:nvGrpSpPr>
          <p:cNvPr id="87" name="Group 86" descr="immagine che rappresenta una lampadina">
            <a:extLst>
              <a:ext uri="{FF2B5EF4-FFF2-40B4-BE49-F238E27FC236}">
                <a16:creationId xmlns:a16="http://schemas.microsoft.com/office/drawing/2014/main" id="{B96D426E-90F0-4A7F-9FB4-9AFA99319362}"/>
              </a:ext>
            </a:extLst>
          </p:cNvPr>
          <p:cNvGrpSpPr/>
          <p:nvPr/>
        </p:nvGrpSpPr>
        <p:grpSpPr>
          <a:xfrm>
            <a:off x="3193173" y="4834041"/>
            <a:ext cx="959348" cy="1170156"/>
            <a:chOff x="7931851" y="2464731"/>
            <a:chExt cx="1002842" cy="1223210"/>
          </a:xfrm>
        </p:grpSpPr>
        <p:sp>
          <p:nvSpPr>
            <p:cNvPr id="88" name="Freeform 5">
              <a:extLst>
                <a:ext uri="{FF2B5EF4-FFF2-40B4-BE49-F238E27FC236}">
                  <a16:creationId xmlns:a16="http://schemas.microsoft.com/office/drawing/2014/main" id="{A1D3055B-21A9-456F-92D5-3AB79D533AE9}"/>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7D">
                    <a:lumMod val="60000"/>
                    <a:lumOff val="40000"/>
                  </a:srgbClr>
                </a:solidFill>
                <a:effectLst/>
                <a:uLnTx/>
                <a:uFillTx/>
                <a:latin typeface="Calibri" panose="020F0502020204030204"/>
                <a:ea typeface="+mn-ea"/>
                <a:cs typeface="+mn-cs"/>
              </a:endParaRPr>
            </a:p>
          </p:txBody>
        </p:sp>
        <p:sp>
          <p:nvSpPr>
            <p:cNvPr id="89" name="Freeform 6">
              <a:extLst>
                <a:ext uri="{FF2B5EF4-FFF2-40B4-BE49-F238E27FC236}">
                  <a16:creationId xmlns:a16="http://schemas.microsoft.com/office/drawing/2014/main" id="{B1C77D41-A04A-4973-BC1B-6EA285FFCAD6}"/>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0" name="Freeform 7">
              <a:extLst>
                <a:ext uri="{FF2B5EF4-FFF2-40B4-BE49-F238E27FC236}">
                  <a16:creationId xmlns:a16="http://schemas.microsoft.com/office/drawing/2014/main" id="{F4F85FB6-B3F8-486C-8024-5D3465E5637E}"/>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1" name="Freeform 8">
              <a:extLst>
                <a:ext uri="{FF2B5EF4-FFF2-40B4-BE49-F238E27FC236}">
                  <a16:creationId xmlns:a16="http://schemas.microsoft.com/office/drawing/2014/main" id="{00B9A38B-F932-4E94-8D57-B389F30F3AF0}"/>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2" name="Freeform 9">
              <a:extLst>
                <a:ext uri="{FF2B5EF4-FFF2-40B4-BE49-F238E27FC236}">
                  <a16:creationId xmlns:a16="http://schemas.microsoft.com/office/drawing/2014/main" id="{C14CA64D-AC43-4DD6-BA6C-65A2B9CAC57E}"/>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3" name="Freeform 10">
              <a:extLst>
                <a:ext uri="{FF2B5EF4-FFF2-40B4-BE49-F238E27FC236}">
                  <a16:creationId xmlns:a16="http://schemas.microsoft.com/office/drawing/2014/main" id="{44CA1BB6-1CEA-4F33-932D-12A6CF4DE0E0}"/>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4" name="Freeform 11">
              <a:extLst>
                <a:ext uri="{FF2B5EF4-FFF2-40B4-BE49-F238E27FC236}">
                  <a16:creationId xmlns:a16="http://schemas.microsoft.com/office/drawing/2014/main" id="{42D3BA46-C851-4EDF-A8D2-45CF7B0CBBF3}"/>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5" name="Freeform 12">
              <a:extLst>
                <a:ext uri="{FF2B5EF4-FFF2-40B4-BE49-F238E27FC236}">
                  <a16:creationId xmlns:a16="http://schemas.microsoft.com/office/drawing/2014/main" id="{448384A2-35C8-4E17-958E-9B2221E22797}"/>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6" name="Freeform 13">
              <a:extLst>
                <a:ext uri="{FF2B5EF4-FFF2-40B4-BE49-F238E27FC236}">
                  <a16:creationId xmlns:a16="http://schemas.microsoft.com/office/drawing/2014/main" id="{91977A44-EA8B-4B92-A343-98D15D162206}"/>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7" name="Freeform 14">
              <a:extLst>
                <a:ext uri="{FF2B5EF4-FFF2-40B4-BE49-F238E27FC236}">
                  <a16:creationId xmlns:a16="http://schemas.microsoft.com/office/drawing/2014/main" id="{36F2FE51-267D-4BB0-9772-615CBB79CF97}"/>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8" name="Freeform 15">
              <a:extLst>
                <a:ext uri="{FF2B5EF4-FFF2-40B4-BE49-F238E27FC236}">
                  <a16:creationId xmlns:a16="http://schemas.microsoft.com/office/drawing/2014/main" id="{86F42967-3FAD-401A-AC4E-9CBB99B6A48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9" name="Freeform 16">
              <a:extLst>
                <a:ext uri="{FF2B5EF4-FFF2-40B4-BE49-F238E27FC236}">
                  <a16:creationId xmlns:a16="http://schemas.microsoft.com/office/drawing/2014/main" id="{4B9AEB0F-22A7-48A3-8B45-76CF95673992}"/>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0" name="Freeform 17">
              <a:extLst>
                <a:ext uri="{FF2B5EF4-FFF2-40B4-BE49-F238E27FC236}">
                  <a16:creationId xmlns:a16="http://schemas.microsoft.com/office/drawing/2014/main" id="{A022BEBA-F7A5-4041-AF9C-E1FAC1A2FC18}"/>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1" name="Freeform 18">
              <a:extLst>
                <a:ext uri="{FF2B5EF4-FFF2-40B4-BE49-F238E27FC236}">
                  <a16:creationId xmlns:a16="http://schemas.microsoft.com/office/drawing/2014/main" id="{FC3FE3DB-0F0B-439F-94C1-4CE8F917E4AF}"/>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02" name="TextBox 101">
            <a:extLst>
              <a:ext uri="{FF2B5EF4-FFF2-40B4-BE49-F238E27FC236}">
                <a16:creationId xmlns:a16="http://schemas.microsoft.com/office/drawing/2014/main" id="{1AFB2EA8-FF02-49E2-B81D-48F386726DEB}"/>
              </a:ext>
            </a:extLst>
          </p:cNvPr>
          <p:cNvSpPr txBox="1"/>
          <p:nvPr/>
        </p:nvSpPr>
        <p:spPr>
          <a:xfrm>
            <a:off x="2822841" y="6251877"/>
            <a:ext cx="16240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INTEGRITA’</a:t>
            </a:r>
            <a:endPar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03" name="Group 102" descr="immagine che rappresenta ingranaggi">
            <a:extLst>
              <a:ext uri="{FF2B5EF4-FFF2-40B4-BE49-F238E27FC236}">
                <a16:creationId xmlns:a16="http://schemas.microsoft.com/office/drawing/2014/main" id="{B44AA647-B91D-4609-9EAB-C411E1BE09B8}"/>
              </a:ext>
            </a:extLst>
          </p:cNvPr>
          <p:cNvGrpSpPr/>
          <p:nvPr/>
        </p:nvGrpSpPr>
        <p:grpSpPr>
          <a:xfrm>
            <a:off x="5559081" y="4893232"/>
            <a:ext cx="1066143" cy="1065886"/>
            <a:chOff x="2700338" y="8651875"/>
            <a:chExt cx="6545262" cy="6543675"/>
          </a:xfrm>
          <a:solidFill>
            <a:schemeClr val="bg1"/>
          </a:solidFill>
        </p:grpSpPr>
        <p:sp>
          <p:nvSpPr>
            <p:cNvPr id="104" name="Freeform 18">
              <a:extLst>
                <a:ext uri="{FF2B5EF4-FFF2-40B4-BE49-F238E27FC236}">
                  <a16:creationId xmlns:a16="http://schemas.microsoft.com/office/drawing/2014/main" id="{6727F35E-2A1C-46E4-88D8-EAF1FF568D91}"/>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5" name="Freeform 19">
              <a:extLst>
                <a:ext uri="{FF2B5EF4-FFF2-40B4-BE49-F238E27FC236}">
                  <a16:creationId xmlns:a16="http://schemas.microsoft.com/office/drawing/2014/main" id="{DF20D24B-37D4-4469-BA9A-1FFA7724FD4C}"/>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20">
              <a:extLst>
                <a:ext uri="{FF2B5EF4-FFF2-40B4-BE49-F238E27FC236}">
                  <a16:creationId xmlns:a16="http://schemas.microsoft.com/office/drawing/2014/main" id="{23D629DD-4175-465B-9807-28E3A4F35A2F}"/>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7" name="Freeform 21">
              <a:extLst>
                <a:ext uri="{FF2B5EF4-FFF2-40B4-BE49-F238E27FC236}">
                  <a16:creationId xmlns:a16="http://schemas.microsoft.com/office/drawing/2014/main" id="{24B82205-CEED-4EAE-849A-959A69D74F84}"/>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08" name="TextBox 107">
            <a:extLst>
              <a:ext uri="{FF2B5EF4-FFF2-40B4-BE49-F238E27FC236}">
                <a16:creationId xmlns:a16="http://schemas.microsoft.com/office/drawing/2014/main" id="{D48BB0F5-81A2-4967-9C9B-B5A5B4D99C9D}"/>
              </a:ext>
            </a:extLst>
          </p:cNvPr>
          <p:cNvSpPr txBox="1"/>
          <p:nvPr/>
        </p:nvSpPr>
        <p:spPr>
          <a:xfrm>
            <a:off x="5223141" y="6251877"/>
            <a:ext cx="16240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QUALITA’</a:t>
            </a:r>
            <a:endPar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09" name="Group 108" descr="immagine che rappresenta un bersaglio">
            <a:extLst>
              <a:ext uri="{FF2B5EF4-FFF2-40B4-BE49-F238E27FC236}">
                <a16:creationId xmlns:a16="http://schemas.microsoft.com/office/drawing/2014/main" id="{FF258EBE-B76E-4BF5-A2E3-33EB66F3491D}"/>
              </a:ext>
            </a:extLst>
          </p:cNvPr>
          <p:cNvGrpSpPr/>
          <p:nvPr/>
        </p:nvGrpSpPr>
        <p:grpSpPr>
          <a:xfrm>
            <a:off x="10351444" y="4775486"/>
            <a:ext cx="1241562" cy="1307331"/>
            <a:chOff x="5995988" y="2712903"/>
            <a:chExt cx="2457450" cy="2587625"/>
          </a:xfrm>
        </p:grpSpPr>
        <p:sp>
          <p:nvSpPr>
            <p:cNvPr id="110" name="Freeform 6">
              <a:extLst>
                <a:ext uri="{FF2B5EF4-FFF2-40B4-BE49-F238E27FC236}">
                  <a16:creationId xmlns:a16="http://schemas.microsoft.com/office/drawing/2014/main" id="{02F4ED08-223E-4453-9206-406DF35CE30C}"/>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1" name="Freeform 7">
              <a:extLst>
                <a:ext uri="{FF2B5EF4-FFF2-40B4-BE49-F238E27FC236}">
                  <a16:creationId xmlns:a16="http://schemas.microsoft.com/office/drawing/2014/main" id="{EC273AA9-D643-45E9-8CE2-F02FAF17A641}"/>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2" name="Freeform 8">
              <a:extLst>
                <a:ext uri="{FF2B5EF4-FFF2-40B4-BE49-F238E27FC236}">
                  <a16:creationId xmlns:a16="http://schemas.microsoft.com/office/drawing/2014/main" id="{55E45729-5B77-4027-8364-C56C8964094B}"/>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13" name="TextBox 112">
            <a:extLst>
              <a:ext uri="{FF2B5EF4-FFF2-40B4-BE49-F238E27FC236}">
                <a16:creationId xmlns:a16="http://schemas.microsoft.com/office/drawing/2014/main" id="{33A9929D-A268-4BAF-A930-3A0A001F3598}"/>
              </a:ext>
            </a:extLst>
          </p:cNvPr>
          <p:cNvSpPr txBox="1"/>
          <p:nvPr/>
        </p:nvSpPr>
        <p:spPr>
          <a:xfrm>
            <a:off x="7600483" y="6251877"/>
            <a:ext cx="19514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SICUREZZA</a:t>
            </a:r>
            <a:endPar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14" name="Group 113" descr="immagine che rappresenta un megafono">
            <a:extLst>
              <a:ext uri="{FF2B5EF4-FFF2-40B4-BE49-F238E27FC236}">
                <a16:creationId xmlns:a16="http://schemas.microsoft.com/office/drawing/2014/main" id="{7E0C7ECA-30FE-4BE4-B8CF-E1D419CC4D53}"/>
              </a:ext>
            </a:extLst>
          </p:cNvPr>
          <p:cNvGrpSpPr/>
          <p:nvPr/>
        </p:nvGrpSpPr>
        <p:grpSpPr>
          <a:xfrm>
            <a:off x="7997738" y="4937416"/>
            <a:ext cx="1315317" cy="1046274"/>
            <a:chOff x="3665538" y="1665288"/>
            <a:chExt cx="3702050" cy="2944812"/>
          </a:xfrm>
          <a:solidFill>
            <a:schemeClr val="bg1"/>
          </a:solidFill>
        </p:grpSpPr>
        <p:sp>
          <p:nvSpPr>
            <p:cNvPr id="115" name="Freeform 46">
              <a:extLst>
                <a:ext uri="{FF2B5EF4-FFF2-40B4-BE49-F238E27FC236}">
                  <a16:creationId xmlns:a16="http://schemas.microsoft.com/office/drawing/2014/main" id="{47DADA43-01A1-4A76-B29B-AF4D053DE098}"/>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6" name="Freeform 47">
              <a:extLst>
                <a:ext uri="{FF2B5EF4-FFF2-40B4-BE49-F238E27FC236}">
                  <a16:creationId xmlns:a16="http://schemas.microsoft.com/office/drawing/2014/main" id="{2D99839E-028A-4C69-A6B5-B41DC9C0E10E}"/>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7" name="Freeform 48">
              <a:extLst>
                <a:ext uri="{FF2B5EF4-FFF2-40B4-BE49-F238E27FC236}">
                  <a16:creationId xmlns:a16="http://schemas.microsoft.com/office/drawing/2014/main" id="{53907A76-7A4D-4C4E-BB1C-9D1D2DF457D1}"/>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8" name="Freeform 49">
              <a:extLst>
                <a:ext uri="{FF2B5EF4-FFF2-40B4-BE49-F238E27FC236}">
                  <a16:creationId xmlns:a16="http://schemas.microsoft.com/office/drawing/2014/main" id="{0E15121A-A7D8-4145-92BB-507F05E9604B}"/>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9" name="Freeform 50">
              <a:extLst>
                <a:ext uri="{FF2B5EF4-FFF2-40B4-BE49-F238E27FC236}">
                  <a16:creationId xmlns:a16="http://schemas.microsoft.com/office/drawing/2014/main" id="{873A7A96-282A-4057-B931-171723AA5F6C}"/>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20" name="TextBox 119">
            <a:extLst>
              <a:ext uri="{FF2B5EF4-FFF2-40B4-BE49-F238E27FC236}">
                <a16:creationId xmlns:a16="http://schemas.microsoft.com/office/drawing/2014/main" id="{0AA3E73D-F5A8-405E-A700-1F6AE6841456}"/>
              </a:ext>
            </a:extLst>
          </p:cNvPr>
          <p:cNvSpPr txBox="1"/>
          <p:nvPr/>
        </p:nvSpPr>
        <p:spPr>
          <a:xfrm>
            <a:off x="9955387" y="6244949"/>
            <a:ext cx="20261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ACCESSIBILITA’</a:t>
            </a:r>
            <a:endPar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22" name="TextBox 121">
            <a:extLst>
              <a:ext uri="{FF2B5EF4-FFF2-40B4-BE49-F238E27FC236}">
                <a16:creationId xmlns:a16="http://schemas.microsoft.com/office/drawing/2014/main" id="{6513AA9A-75D1-45C8-B707-48D5600B9AFF}"/>
              </a:ext>
            </a:extLst>
          </p:cNvPr>
          <p:cNvSpPr txBox="1"/>
          <p:nvPr/>
        </p:nvSpPr>
        <p:spPr>
          <a:xfrm>
            <a:off x="0" y="2675994"/>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caratteristiche</a:t>
            </a:r>
            <a:r>
              <a:rPr kumimoji="0" lang="en-US" sz="44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r>
              <a:rPr kumimoji="0" lang="en-US" sz="4400" b="0" i="0" u="none" strike="noStrike" kern="1200" cap="none" spc="0" normalizeH="0" baseline="0" noProof="0" dirty="0" err="1">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necessarie</a:t>
            </a:r>
            <a:endParaRPr kumimoji="0" lang="en-GB" sz="44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63" name="Group 70" descr="immagine che rappresenta un modulo con  checklist">
            <a:extLst>
              <a:ext uri="{FF2B5EF4-FFF2-40B4-BE49-F238E27FC236}">
                <a16:creationId xmlns:a16="http://schemas.microsoft.com/office/drawing/2014/main" id="{83097F4C-43FC-F44E-9275-594B0DEC1C36}"/>
              </a:ext>
            </a:extLst>
          </p:cNvPr>
          <p:cNvGrpSpPr/>
          <p:nvPr/>
        </p:nvGrpSpPr>
        <p:grpSpPr>
          <a:xfrm>
            <a:off x="10962290" y="2903448"/>
            <a:ext cx="1019221" cy="1229884"/>
            <a:chOff x="2050732" y="1266266"/>
            <a:chExt cx="3359467" cy="4325468"/>
          </a:xfrm>
        </p:grpSpPr>
        <p:grpSp>
          <p:nvGrpSpPr>
            <p:cNvPr id="64" name="Group 71">
              <a:extLst>
                <a:ext uri="{FF2B5EF4-FFF2-40B4-BE49-F238E27FC236}">
                  <a16:creationId xmlns:a16="http://schemas.microsoft.com/office/drawing/2014/main" id="{94E682A9-6247-6040-B050-7197051154F4}"/>
                </a:ext>
              </a:extLst>
            </p:cNvPr>
            <p:cNvGrpSpPr/>
            <p:nvPr/>
          </p:nvGrpSpPr>
          <p:grpSpPr>
            <a:xfrm>
              <a:off x="2050732" y="1266266"/>
              <a:ext cx="3359467" cy="4325468"/>
              <a:chOff x="5230813" y="2312988"/>
              <a:chExt cx="1733550" cy="2232025"/>
            </a:xfrm>
          </p:grpSpPr>
          <p:sp>
            <p:nvSpPr>
              <p:cNvPr id="72" name="Freeform 6">
                <a:extLst>
                  <a:ext uri="{FF2B5EF4-FFF2-40B4-BE49-F238E27FC236}">
                    <a16:creationId xmlns:a16="http://schemas.microsoft.com/office/drawing/2014/main" id="{30AD37D6-8512-6444-8AF5-CEEF66D8A20D}"/>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3" name="Freeform 7">
                <a:extLst>
                  <a:ext uri="{FF2B5EF4-FFF2-40B4-BE49-F238E27FC236}">
                    <a16:creationId xmlns:a16="http://schemas.microsoft.com/office/drawing/2014/main" id="{C1E7F532-8A07-654D-80FF-34B5C60E9D97}"/>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4" name="Freeform 8">
                <a:extLst>
                  <a:ext uri="{FF2B5EF4-FFF2-40B4-BE49-F238E27FC236}">
                    <a16:creationId xmlns:a16="http://schemas.microsoft.com/office/drawing/2014/main" id="{91C95862-D4DD-0445-9924-DD2F9BFF0ACA}"/>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5" name="Freeform 9">
                <a:extLst>
                  <a:ext uri="{FF2B5EF4-FFF2-40B4-BE49-F238E27FC236}">
                    <a16:creationId xmlns:a16="http://schemas.microsoft.com/office/drawing/2014/main" id="{A9CF1509-EAC6-834B-89C4-324102E28685}"/>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cxnSp>
          <p:nvCxnSpPr>
            <p:cNvPr id="65" name="Straight Connector 72">
              <a:extLst>
                <a:ext uri="{FF2B5EF4-FFF2-40B4-BE49-F238E27FC236}">
                  <a16:creationId xmlns:a16="http://schemas.microsoft.com/office/drawing/2014/main" id="{EFAAD58C-5689-E54D-A9E6-38A33A4E8C03}"/>
                </a:ext>
              </a:extLst>
            </p:cNvPr>
            <p:cNvCxnSpPr/>
            <p:nvPr/>
          </p:nvCxnSpPr>
          <p:spPr>
            <a:xfrm>
              <a:off x="2489200" y="274320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73">
              <a:extLst>
                <a:ext uri="{FF2B5EF4-FFF2-40B4-BE49-F238E27FC236}">
                  <a16:creationId xmlns:a16="http://schemas.microsoft.com/office/drawing/2014/main" id="{7154CE30-4923-1141-AC8E-10D7570DC199}"/>
                </a:ext>
              </a:extLst>
            </p:cNvPr>
            <p:cNvCxnSpPr/>
            <p:nvPr/>
          </p:nvCxnSpPr>
          <p:spPr>
            <a:xfrm>
              <a:off x="2489200" y="306324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74">
              <a:extLst>
                <a:ext uri="{FF2B5EF4-FFF2-40B4-BE49-F238E27FC236}">
                  <a16:creationId xmlns:a16="http://schemas.microsoft.com/office/drawing/2014/main" id="{10714A54-7357-E449-956B-A6DD801BCDCC}"/>
                </a:ext>
              </a:extLst>
            </p:cNvPr>
            <p:cNvCxnSpPr>
              <a:cxnSpLocks/>
            </p:cNvCxnSpPr>
            <p:nvPr/>
          </p:nvCxnSpPr>
          <p:spPr>
            <a:xfrm>
              <a:off x="2489200" y="3383280"/>
              <a:ext cx="8534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75">
              <a:extLst>
                <a:ext uri="{FF2B5EF4-FFF2-40B4-BE49-F238E27FC236}">
                  <a16:creationId xmlns:a16="http://schemas.microsoft.com/office/drawing/2014/main" id="{E7EAE39B-9D2B-164A-8284-9DD08609D7E3}"/>
                </a:ext>
              </a:extLst>
            </p:cNvPr>
            <p:cNvCxnSpPr>
              <a:cxnSpLocks/>
            </p:cNvCxnSpPr>
            <p:nvPr/>
          </p:nvCxnSpPr>
          <p:spPr>
            <a:xfrm>
              <a:off x="2489200" y="3693160"/>
              <a:ext cx="63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76">
              <a:extLst>
                <a:ext uri="{FF2B5EF4-FFF2-40B4-BE49-F238E27FC236}">
                  <a16:creationId xmlns:a16="http://schemas.microsoft.com/office/drawing/2014/main" id="{7A0DEE29-0AC6-DB4D-B039-29C1478C28BE}"/>
                </a:ext>
              </a:extLst>
            </p:cNvPr>
            <p:cNvCxnSpPr>
              <a:cxnSpLocks/>
            </p:cNvCxnSpPr>
            <p:nvPr/>
          </p:nvCxnSpPr>
          <p:spPr>
            <a:xfrm>
              <a:off x="2489200" y="4013200"/>
              <a:ext cx="4775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77">
              <a:extLst>
                <a:ext uri="{FF2B5EF4-FFF2-40B4-BE49-F238E27FC236}">
                  <a16:creationId xmlns:a16="http://schemas.microsoft.com/office/drawing/2014/main" id="{0661A88D-4DF9-8C46-A157-65CA7AF64BEC}"/>
                </a:ext>
              </a:extLst>
            </p:cNvPr>
            <p:cNvCxnSpPr>
              <a:cxnSpLocks/>
            </p:cNvCxnSpPr>
            <p:nvPr/>
          </p:nvCxnSpPr>
          <p:spPr>
            <a:xfrm>
              <a:off x="2489200" y="43332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8">
              <a:extLst>
                <a:ext uri="{FF2B5EF4-FFF2-40B4-BE49-F238E27FC236}">
                  <a16:creationId xmlns:a16="http://schemas.microsoft.com/office/drawing/2014/main" id="{D1610D15-42A1-3C4F-8627-3B98BF2751D7}"/>
                </a:ext>
              </a:extLst>
            </p:cNvPr>
            <p:cNvCxnSpPr>
              <a:cxnSpLocks/>
            </p:cNvCxnSpPr>
            <p:nvPr/>
          </p:nvCxnSpPr>
          <p:spPr>
            <a:xfrm>
              <a:off x="2489200" y="46380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TextBox 85">
            <a:extLst>
              <a:ext uri="{FF2B5EF4-FFF2-40B4-BE49-F238E27FC236}">
                <a16:creationId xmlns:a16="http://schemas.microsoft.com/office/drawing/2014/main" id="{A2ECC478-FB4C-A644-889B-9D4C3FD36CEB}"/>
              </a:ext>
            </a:extLst>
          </p:cNvPr>
          <p:cNvSpPr txBox="1">
            <a:spLocks noGrp="1"/>
          </p:cNvSpPr>
          <p:nvPr>
            <p:ph type="title" idx="4294967295"/>
          </p:nvPr>
        </p:nvSpPr>
        <p:spPr>
          <a:xfrm>
            <a:off x="80387" y="936630"/>
            <a:ext cx="12192000" cy="2092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rPr>
              <a:t>DOCUMENTO</a:t>
            </a:r>
            <a:endParaRPr kumimoji="0" lang="en-GB" sz="13000" b="0"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6" name="TextBox 85">
            <a:extLst>
              <a:ext uri="{FF2B5EF4-FFF2-40B4-BE49-F238E27FC236}">
                <a16:creationId xmlns:a16="http://schemas.microsoft.com/office/drawing/2014/main" id="{3ADFDF02-1F76-4104-94A8-215D7D5C2FB7}"/>
              </a:ext>
            </a:extLst>
          </p:cNvPr>
          <p:cNvSpPr txBox="1"/>
          <p:nvPr/>
        </p:nvSpPr>
        <p:spPr>
          <a:xfrm>
            <a:off x="0" y="810566"/>
            <a:ext cx="1219200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DOCUMENTO</a:t>
            </a:r>
            <a:endParaRPr kumimoji="0" lang="en-GB" sz="13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21" name="Group 120" descr="simbolo copyright Ciamei">
            <a:extLst>
              <a:ext uri="{FF2B5EF4-FFF2-40B4-BE49-F238E27FC236}">
                <a16:creationId xmlns:a16="http://schemas.microsoft.com/office/drawing/2014/main" id="{C7144523-9B48-4E10-8336-735AB313640E}"/>
              </a:ext>
            </a:extLst>
          </p:cNvPr>
          <p:cNvGrpSpPr/>
          <p:nvPr/>
        </p:nvGrpSpPr>
        <p:grpSpPr>
          <a:xfrm>
            <a:off x="16015" y="-63694"/>
            <a:ext cx="1250910" cy="369332"/>
            <a:chOff x="457281" y="39549"/>
            <a:chExt cx="1250910" cy="369332"/>
          </a:xfrm>
        </p:grpSpPr>
        <p:pic>
          <p:nvPicPr>
            <p:cNvPr id="123" name="Picture 122" descr="Icon&#10;&#10;Description automatically generated">
              <a:extLst>
                <a:ext uri="{FF2B5EF4-FFF2-40B4-BE49-F238E27FC236}">
                  <a16:creationId xmlns:a16="http://schemas.microsoft.com/office/drawing/2014/main" id="{40CD650F-B487-4E2D-A559-BAFC913F7409}"/>
                </a:ext>
              </a:extLst>
            </p:cNvPr>
            <p:cNvPicPr>
              <a:picLocks noChangeAspect="1"/>
            </p:cNvPicPr>
            <p:nvPr/>
          </p:nvPicPr>
          <p:blipFill>
            <a:blip r:embed="rId3"/>
            <a:stretch>
              <a:fillRect/>
            </a:stretch>
          </p:blipFill>
          <p:spPr>
            <a:xfrm>
              <a:off x="457281" y="110148"/>
              <a:ext cx="237679" cy="237679"/>
            </a:xfrm>
            <a:prstGeom prst="rect">
              <a:avLst/>
            </a:prstGeom>
          </p:spPr>
        </p:pic>
        <p:sp>
          <p:nvSpPr>
            <p:cNvPr id="124" name="TextBox 123" descr="simbolo copyright Ciamei&#10;">
              <a:extLst>
                <a:ext uri="{FF2B5EF4-FFF2-40B4-BE49-F238E27FC236}">
                  <a16:creationId xmlns:a16="http://schemas.microsoft.com/office/drawing/2014/main" id="{AD8ED3FC-A5E4-4524-AA2A-98D3276E2C19}"/>
                </a:ext>
              </a:extLst>
            </p:cNvPr>
            <p:cNvSpPr txBox="1"/>
            <p:nvPr/>
          </p:nvSpPr>
          <p:spPr>
            <a:xfrm>
              <a:off x="693939" y="39549"/>
              <a:ext cx="1014252" cy="369332"/>
            </a:xfrm>
            <a:prstGeom prst="rect">
              <a:avLst/>
            </a:prstGeom>
            <a:noFill/>
          </p:spPr>
          <p:txBody>
            <a:bodyPr wrap="none" rtlCol="0">
              <a:spAutoFit/>
            </a:bodyPr>
            <a:lstStyle/>
            <a:p>
              <a:r>
                <a:rPr lang="it-IT" b="1" dirty="0" err="1">
                  <a:solidFill>
                    <a:schemeClr val="bg1"/>
                  </a:solidFill>
                </a:rPr>
                <a:t>C.Ciamei</a:t>
              </a:r>
              <a:endParaRPr lang="it-IT" b="1" dirty="0">
                <a:solidFill>
                  <a:schemeClr val="bg1"/>
                </a:solidFill>
              </a:endParaRPr>
            </a:p>
          </p:txBody>
        </p:sp>
      </p:grpSp>
    </p:spTree>
    <p:extLst>
      <p:ext uri="{BB962C8B-B14F-4D97-AF65-F5344CB8AC3E}">
        <p14:creationId xmlns:p14="http://schemas.microsoft.com/office/powerpoint/2010/main" val="22916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500"/>
                                        <p:tgtEl>
                                          <p:spTgt spid="1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decel="100000" fill="hold" grpId="0" nodeType="click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750" fill="hold"/>
                                        <p:tgtEl>
                                          <p:spTgt spid="77"/>
                                        </p:tgtEl>
                                        <p:attrNameLst>
                                          <p:attrName>ppt_x</p:attrName>
                                        </p:attrNameLst>
                                      </p:cBhvr>
                                      <p:tavLst>
                                        <p:tav tm="0">
                                          <p:val>
                                            <p:strVal val="#ppt_x"/>
                                          </p:val>
                                        </p:tav>
                                        <p:tav tm="100000">
                                          <p:val>
                                            <p:strVal val="#ppt_x"/>
                                          </p:val>
                                        </p:tav>
                                      </p:tavLst>
                                    </p:anim>
                                    <p:anim calcmode="lin" valueType="num">
                                      <p:cBhvr additive="base">
                                        <p:cTn id="17" dur="750" fill="hold"/>
                                        <p:tgtEl>
                                          <p:spTgt spid="77"/>
                                        </p:tgtEl>
                                        <p:attrNameLst>
                                          <p:attrName>ppt_y</p:attrName>
                                        </p:attrNameLst>
                                      </p:cBhvr>
                                      <p:tavLst>
                                        <p:tav tm="0">
                                          <p:val>
                                            <p:strVal val="1+#ppt_h/2"/>
                                          </p:val>
                                        </p:tav>
                                        <p:tav tm="100000">
                                          <p:val>
                                            <p:strVal val="#ppt_y"/>
                                          </p:val>
                                        </p:tav>
                                      </p:tavLst>
                                    </p:anim>
                                  </p:childTnLst>
                                </p:cTn>
                              </p:par>
                            </p:childTnLst>
                          </p:cTn>
                        </p:par>
                        <p:par>
                          <p:cTn id="18" fill="hold">
                            <p:stCondLst>
                              <p:cond delay="750"/>
                            </p:stCondLst>
                            <p:childTnLst>
                              <p:par>
                                <p:cTn id="19" presetID="53" presetClass="entr" presetSubtype="16"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p:cTn id="21" dur="500" fill="hold"/>
                                        <p:tgtEl>
                                          <p:spTgt spid="80"/>
                                        </p:tgtEl>
                                        <p:attrNameLst>
                                          <p:attrName>ppt_w</p:attrName>
                                        </p:attrNameLst>
                                      </p:cBhvr>
                                      <p:tavLst>
                                        <p:tav tm="0">
                                          <p:val>
                                            <p:fltVal val="0"/>
                                          </p:val>
                                        </p:tav>
                                        <p:tav tm="100000">
                                          <p:val>
                                            <p:strVal val="#ppt_w"/>
                                          </p:val>
                                        </p:tav>
                                      </p:tavLst>
                                    </p:anim>
                                    <p:anim calcmode="lin" valueType="num">
                                      <p:cBhvr>
                                        <p:cTn id="22" dur="500" fill="hold"/>
                                        <p:tgtEl>
                                          <p:spTgt spid="80"/>
                                        </p:tgtEl>
                                        <p:attrNameLst>
                                          <p:attrName>ppt_h</p:attrName>
                                        </p:attrNameLst>
                                      </p:cBhvr>
                                      <p:tavLst>
                                        <p:tav tm="0">
                                          <p:val>
                                            <p:fltVal val="0"/>
                                          </p:val>
                                        </p:tav>
                                        <p:tav tm="100000">
                                          <p:val>
                                            <p:strVal val="#ppt_h"/>
                                          </p:val>
                                        </p:tav>
                                      </p:tavLst>
                                    </p:anim>
                                    <p:animEffect transition="in" filter="fade">
                                      <p:cBhvr>
                                        <p:cTn id="23" dur="500"/>
                                        <p:tgtEl>
                                          <p:spTgt spid="80"/>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decel="10000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750" fill="hold"/>
                                        <p:tgtEl>
                                          <p:spTgt spid="79"/>
                                        </p:tgtEl>
                                        <p:attrNameLst>
                                          <p:attrName>ppt_x</p:attrName>
                                        </p:attrNameLst>
                                      </p:cBhvr>
                                      <p:tavLst>
                                        <p:tav tm="0">
                                          <p:val>
                                            <p:strVal val="#ppt_x"/>
                                          </p:val>
                                        </p:tav>
                                        <p:tav tm="100000">
                                          <p:val>
                                            <p:strVal val="#ppt_x"/>
                                          </p:val>
                                        </p:tav>
                                      </p:tavLst>
                                    </p:anim>
                                    <p:anim calcmode="lin" valueType="num">
                                      <p:cBhvr additive="base">
                                        <p:cTn id="33" dur="750" fill="hold"/>
                                        <p:tgtEl>
                                          <p:spTgt spid="79"/>
                                        </p:tgtEl>
                                        <p:attrNameLst>
                                          <p:attrName>ppt_y</p:attrName>
                                        </p:attrNameLst>
                                      </p:cBhvr>
                                      <p:tavLst>
                                        <p:tav tm="0">
                                          <p:val>
                                            <p:strVal val="1+#ppt_h/2"/>
                                          </p:val>
                                        </p:tav>
                                        <p:tav tm="100000">
                                          <p:val>
                                            <p:strVal val="#ppt_y"/>
                                          </p:val>
                                        </p:tav>
                                      </p:tavLst>
                                    </p:anim>
                                  </p:childTnLst>
                                </p:cTn>
                              </p:par>
                            </p:childTnLst>
                          </p:cTn>
                        </p:par>
                        <p:par>
                          <p:cTn id="34" fill="hold">
                            <p:stCondLst>
                              <p:cond delay="75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decel="100000"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additive="base">
                                        <p:cTn id="48" dur="750" fill="hold"/>
                                        <p:tgtEl>
                                          <p:spTgt spid="78"/>
                                        </p:tgtEl>
                                        <p:attrNameLst>
                                          <p:attrName>ppt_x</p:attrName>
                                        </p:attrNameLst>
                                      </p:cBhvr>
                                      <p:tavLst>
                                        <p:tav tm="0">
                                          <p:val>
                                            <p:strVal val="#ppt_x"/>
                                          </p:val>
                                        </p:tav>
                                        <p:tav tm="100000">
                                          <p:val>
                                            <p:strVal val="#ppt_x"/>
                                          </p:val>
                                        </p:tav>
                                      </p:tavLst>
                                    </p:anim>
                                    <p:anim calcmode="lin" valueType="num">
                                      <p:cBhvr additive="base">
                                        <p:cTn id="49" dur="750" fill="hold"/>
                                        <p:tgtEl>
                                          <p:spTgt spid="78"/>
                                        </p:tgtEl>
                                        <p:attrNameLst>
                                          <p:attrName>ppt_y</p:attrName>
                                        </p:attrNameLst>
                                      </p:cBhvr>
                                      <p:tavLst>
                                        <p:tav tm="0">
                                          <p:val>
                                            <p:strVal val="1+#ppt_h/2"/>
                                          </p:val>
                                        </p:tav>
                                        <p:tav tm="100000">
                                          <p:val>
                                            <p:strVal val="#ppt_y"/>
                                          </p:val>
                                        </p:tav>
                                      </p:tavLst>
                                    </p:anim>
                                  </p:childTnLst>
                                </p:cTn>
                              </p:par>
                            </p:childTnLst>
                          </p:cTn>
                        </p:par>
                        <p:par>
                          <p:cTn id="50" fill="hold">
                            <p:stCondLst>
                              <p:cond delay="750"/>
                            </p:stCondLst>
                            <p:childTnLst>
                              <p:par>
                                <p:cTn id="51" presetID="53" presetClass="entr" presetSubtype="16"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500" fill="hold"/>
                                        <p:tgtEl>
                                          <p:spTgt spid="103"/>
                                        </p:tgtEl>
                                        <p:attrNameLst>
                                          <p:attrName>ppt_w</p:attrName>
                                        </p:attrNameLst>
                                      </p:cBhvr>
                                      <p:tavLst>
                                        <p:tav tm="0">
                                          <p:val>
                                            <p:fltVal val="0"/>
                                          </p:val>
                                        </p:tav>
                                        <p:tav tm="100000">
                                          <p:val>
                                            <p:strVal val="#ppt_w"/>
                                          </p:val>
                                        </p:tav>
                                      </p:tavLst>
                                    </p:anim>
                                    <p:anim calcmode="lin" valueType="num">
                                      <p:cBhvr>
                                        <p:cTn id="54" dur="500" fill="hold"/>
                                        <p:tgtEl>
                                          <p:spTgt spid="103"/>
                                        </p:tgtEl>
                                        <p:attrNameLst>
                                          <p:attrName>ppt_h</p:attrName>
                                        </p:attrNameLst>
                                      </p:cBhvr>
                                      <p:tavLst>
                                        <p:tav tm="0">
                                          <p:val>
                                            <p:fltVal val="0"/>
                                          </p:val>
                                        </p:tav>
                                        <p:tav tm="100000">
                                          <p:val>
                                            <p:strVal val="#ppt_h"/>
                                          </p:val>
                                        </p:tav>
                                      </p:tavLst>
                                    </p:anim>
                                    <p:animEffect transition="in" filter="fade">
                                      <p:cBhvr>
                                        <p:cTn id="55" dur="500"/>
                                        <p:tgtEl>
                                          <p:spTgt spid="103"/>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decel="100000"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750" fill="hold"/>
                                        <p:tgtEl>
                                          <p:spTgt spid="59"/>
                                        </p:tgtEl>
                                        <p:attrNameLst>
                                          <p:attrName>ppt_x</p:attrName>
                                        </p:attrNameLst>
                                      </p:cBhvr>
                                      <p:tavLst>
                                        <p:tav tm="0">
                                          <p:val>
                                            <p:strVal val="#ppt_x"/>
                                          </p:val>
                                        </p:tav>
                                        <p:tav tm="100000">
                                          <p:val>
                                            <p:strVal val="#ppt_x"/>
                                          </p:val>
                                        </p:tav>
                                      </p:tavLst>
                                    </p:anim>
                                    <p:anim calcmode="lin" valueType="num">
                                      <p:cBhvr additive="base">
                                        <p:cTn id="65" dur="750" fill="hold"/>
                                        <p:tgtEl>
                                          <p:spTgt spid="59"/>
                                        </p:tgtEl>
                                        <p:attrNameLst>
                                          <p:attrName>ppt_y</p:attrName>
                                        </p:attrNameLst>
                                      </p:cBhvr>
                                      <p:tavLst>
                                        <p:tav tm="0">
                                          <p:val>
                                            <p:strVal val="1+#ppt_h/2"/>
                                          </p:val>
                                        </p:tav>
                                        <p:tav tm="100000">
                                          <p:val>
                                            <p:strVal val="#ppt_y"/>
                                          </p:val>
                                        </p:tav>
                                      </p:tavLst>
                                    </p:anim>
                                  </p:childTnLst>
                                </p:cTn>
                              </p:par>
                            </p:childTnLst>
                          </p:cTn>
                        </p:par>
                        <p:par>
                          <p:cTn id="66" fill="hold">
                            <p:stCondLst>
                              <p:cond delay="750"/>
                            </p:stCondLst>
                            <p:childTnLst>
                              <p:par>
                                <p:cTn id="67" presetID="53" presetClass="entr" presetSubtype="16" fill="hold" nodeType="afterEffect">
                                  <p:stCondLst>
                                    <p:cond delay="0"/>
                                  </p:stCondLst>
                                  <p:childTnLst>
                                    <p:set>
                                      <p:cBhvr>
                                        <p:cTn id="68" dur="1" fill="hold">
                                          <p:stCondLst>
                                            <p:cond delay="0"/>
                                          </p:stCondLst>
                                        </p:cTn>
                                        <p:tgtEl>
                                          <p:spTgt spid="114"/>
                                        </p:tgtEl>
                                        <p:attrNameLst>
                                          <p:attrName>style.visibility</p:attrName>
                                        </p:attrNameLst>
                                      </p:cBhvr>
                                      <p:to>
                                        <p:strVal val="visible"/>
                                      </p:to>
                                    </p:set>
                                    <p:anim calcmode="lin" valueType="num">
                                      <p:cBhvr>
                                        <p:cTn id="69" dur="500" fill="hold"/>
                                        <p:tgtEl>
                                          <p:spTgt spid="114"/>
                                        </p:tgtEl>
                                        <p:attrNameLst>
                                          <p:attrName>ppt_w</p:attrName>
                                        </p:attrNameLst>
                                      </p:cBhvr>
                                      <p:tavLst>
                                        <p:tav tm="0">
                                          <p:val>
                                            <p:fltVal val="0"/>
                                          </p:val>
                                        </p:tav>
                                        <p:tav tm="100000">
                                          <p:val>
                                            <p:strVal val="#ppt_w"/>
                                          </p:val>
                                        </p:tav>
                                      </p:tavLst>
                                    </p:anim>
                                    <p:anim calcmode="lin" valueType="num">
                                      <p:cBhvr>
                                        <p:cTn id="70" dur="500" fill="hold"/>
                                        <p:tgtEl>
                                          <p:spTgt spid="114"/>
                                        </p:tgtEl>
                                        <p:attrNameLst>
                                          <p:attrName>ppt_h</p:attrName>
                                        </p:attrNameLst>
                                      </p:cBhvr>
                                      <p:tavLst>
                                        <p:tav tm="0">
                                          <p:val>
                                            <p:fltVal val="0"/>
                                          </p:val>
                                        </p:tav>
                                        <p:tav tm="100000">
                                          <p:val>
                                            <p:strVal val="#ppt_h"/>
                                          </p:val>
                                        </p:tav>
                                      </p:tavLst>
                                    </p:anim>
                                    <p:animEffect transition="in" filter="fade">
                                      <p:cBhvr>
                                        <p:cTn id="71" dur="500"/>
                                        <p:tgtEl>
                                          <p:spTgt spid="114"/>
                                        </p:tgtEl>
                                      </p:cBhvr>
                                    </p:animEffect>
                                  </p:childTnLst>
                                </p:cTn>
                              </p:par>
                            </p:childTnLst>
                          </p:cTn>
                        </p:par>
                        <p:par>
                          <p:cTn id="72" fill="hold">
                            <p:stCondLst>
                              <p:cond delay="1250"/>
                            </p:stCondLst>
                            <p:childTnLst>
                              <p:par>
                                <p:cTn id="73" presetID="10" presetClass="entr" presetSubtype="0" fill="hold" grpId="0" nodeType="after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decel="100000" fill="hold" grpId="0" nodeType="click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750" fill="hold"/>
                                        <p:tgtEl>
                                          <p:spTgt spid="60"/>
                                        </p:tgtEl>
                                        <p:attrNameLst>
                                          <p:attrName>ppt_x</p:attrName>
                                        </p:attrNameLst>
                                      </p:cBhvr>
                                      <p:tavLst>
                                        <p:tav tm="0">
                                          <p:val>
                                            <p:strVal val="#ppt_x"/>
                                          </p:val>
                                        </p:tav>
                                        <p:tav tm="100000">
                                          <p:val>
                                            <p:strVal val="#ppt_x"/>
                                          </p:val>
                                        </p:tav>
                                      </p:tavLst>
                                    </p:anim>
                                    <p:anim calcmode="lin" valueType="num">
                                      <p:cBhvr additive="base">
                                        <p:cTn id="81" dur="750" fill="hold"/>
                                        <p:tgtEl>
                                          <p:spTgt spid="60"/>
                                        </p:tgtEl>
                                        <p:attrNameLst>
                                          <p:attrName>ppt_y</p:attrName>
                                        </p:attrNameLst>
                                      </p:cBhvr>
                                      <p:tavLst>
                                        <p:tav tm="0">
                                          <p:val>
                                            <p:strVal val="1+#ppt_h/2"/>
                                          </p:val>
                                        </p:tav>
                                        <p:tav tm="100000">
                                          <p:val>
                                            <p:strVal val="#ppt_y"/>
                                          </p:val>
                                        </p:tav>
                                      </p:tavLst>
                                    </p:anim>
                                  </p:childTnLst>
                                </p:cTn>
                              </p:par>
                            </p:childTnLst>
                          </p:cTn>
                        </p:par>
                        <p:par>
                          <p:cTn id="82" fill="hold">
                            <p:stCondLst>
                              <p:cond delay="750"/>
                            </p:stCondLst>
                            <p:childTnLst>
                              <p:par>
                                <p:cTn id="83" presetID="53" presetClass="entr" presetSubtype="16" fill="hold" nodeType="afterEffect">
                                  <p:stCondLst>
                                    <p:cond delay="0"/>
                                  </p:stCondLst>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ppt_w</p:attrName>
                                        </p:attrNameLst>
                                      </p:cBhvr>
                                      <p:tavLst>
                                        <p:tav tm="0">
                                          <p:val>
                                            <p:fltVal val="0"/>
                                          </p:val>
                                        </p:tav>
                                        <p:tav tm="100000">
                                          <p:val>
                                            <p:strVal val="#ppt_w"/>
                                          </p:val>
                                        </p:tav>
                                      </p:tavLst>
                                    </p:anim>
                                    <p:anim calcmode="lin" valueType="num">
                                      <p:cBhvr>
                                        <p:cTn id="86" dur="500" fill="hold"/>
                                        <p:tgtEl>
                                          <p:spTgt spid="109"/>
                                        </p:tgtEl>
                                        <p:attrNameLst>
                                          <p:attrName>ppt_h</p:attrName>
                                        </p:attrNameLst>
                                      </p:cBhvr>
                                      <p:tavLst>
                                        <p:tav tm="0">
                                          <p:val>
                                            <p:fltVal val="0"/>
                                          </p:val>
                                        </p:tav>
                                        <p:tav tm="100000">
                                          <p:val>
                                            <p:strVal val="#ppt_h"/>
                                          </p:val>
                                        </p:tav>
                                      </p:tavLst>
                                    </p:anim>
                                    <p:animEffect transition="in" filter="fade">
                                      <p:cBhvr>
                                        <p:cTn id="87" dur="500"/>
                                        <p:tgtEl>
                                          <p:spTgt spid="109"/>
                                        </p:tgtEl>
                                      </p:cBhvr>
                                    </p:animEffect>
                                  </p:childTnLst>
                                </p:cTn>
                              </p:par>
                            </p:childTnLst>
                          </p:cTn>
                        </p:par>
                        <p:par>
                          <p:cTn id="88" fill="hold">
                            <p:stCondLst>
                              <p:cond delay="1250"/>
                            </p:stCondLst>
                            <p:childTnLst>
                              <p:par>
                                <p:cTn id="89" presetID="10"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9" grpId="0" animBg="1"/>
      <p:bldP spid="60" grpId="0" animBg="1"/>
      <p:bldP spid="78" grpId="0" animBg="1"/>
      <p:bldP spid="79" grpId="0" animBg="1"/>
      <p:bldP spid="85" grpId="0"/>
      <p:bldP spid="102" grpId="0"/>
      <p:bldP spid="108" grpId="0"/>
      <p:bldP spid="113" grpId="0"/>
      <p:bldP spid="120" grpId="0"/>
      <p:bldP spid="122"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ccia 17" descr="immagine per rappresentare un archivio di deposito">
            <a:extLst>
              <a:ext uri="{FF2B5EF4-FFF2-40B4-BE49-F238E27FC236}">
                <a16:creationId xmlns:a16="http://schemas.microsoft.com/office/drawing/2014/main" id="{B8F14DF5-B600-404A-9129-BC006EA20886}"/>
              </a:ext>
            </a:extLst>
          </p:cNvPr>
          <p:cNvSpPr/>
          <p:nvPr/>
        </p:nvSpPr>
        <p:spPr>
          <a:xfrm>
            <a:off x="7567164" y="1963448"/>
            <a:ext cx="4526552" cy="4412421"/>
          </a:xfrm>
          <a:prstGeom prst="teardrop">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Goccia 5" descr="immagine per rappresentare archivio corrente">
            <a:extLst>
              <a:ext uri="{FF2B5EF4-FFF2-40B4-BE49-F238E27FC236}">
                <a16:creationId xmlns:a16="http://schemas.microsoft.com/office/drawing/2014/main" id="{27A9C88D-11C9-3340-8389-51793062F64C}"/>
              </a:ext>
            </a:extLst>
          </p:cNvPr>
          <p:cNvSpPr/>
          <p:nvPr/>
        </p:nvSpPr>
        <p:spPr>
          <a:xfrm>
            <a:off x="1092698" y="2026598"/>
            <a:ext cx="6361842" cy="4412421"/>
          </a:xfrm>
          <a:prstGeom prst="teardrop">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Goccia 2">
            <a:extLst>
              <a:ext uri="{FF2B5EF4-FFF2-40B4-BE49-F238E27FC236}">
                <a16:creationId xmlns:a16="http://schemas.microsoft.com/office/drawing/2014/main" id="{A85C9377-FD6A-C047-A0CB-5115F3033928}"/>
              </a:ext>
            </a:extLst>
          </p:cNvPr>
          <p:cNvSpPr/>
          <p:nvPr/>
        </p:nvSpPr>
        <p:spPr>
          <a:xfrm>
            <a:off x="134108" y="70290"/>
            <a:ext cx="2870349" cy="2315401"/>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PRODUZIONE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DOCUMENTO</a:t>
            </a:r>
          </a:p>
        </p:txBody>
      </p:sp>
      <p:sp>
        <p:nvSpPr>
          <p:cNvPr id="8" name="Goccia 7">
            <a:extLst>
              <a:ext uri="{FF2B5EF4-FFF2-40B4-BE49-F238E27FC236}">
                <a16:creationId xmlns:a16="http://schemas.microsoft.com/office/drawing/2014/main" id="{13C1D30D-39A1-614F-AC36-A54ECEB56CF2}"/>
              </a:ext>
            </a:extLst>
          </p:cNvPr>
          <p:cNvSpPr/>
          <p:nvPr/>
        </p:nvSpPr>
        <p:spPr>
          <a:xfrm>
            <a:off x="8394327" y="2942721"/>
            <a:ext cx="3197762" cy="2526648"/>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ARCHIVIO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DEPOSITO</a:t>
            </a:r>
          </a:p>
        </p:txBody>
      </p:sp>
      <p:sp>
        <p:nvSpPr>
          <p:cNvPr id="10" name="Rettangolo 9" descr="blocco testo che riporta le caratteristiche necessarie del documento digitale">
            <a:extLst>
              <a:ext uri="{FF2B5EF4-FFF2-40B4-BE49-F238E27FC236}">
                <a16:creationId xmlns:a16="http://schemas.microsoft.com/office/drawing/2014/main" id="{134385C9-68B0-8F46-9230-82EA84D36394}"/>
              </a:ext>
            </a:extLst>
          </p:cNvPr>
          <p:cNvSpPr/>
          <p:nvPr/>
        </p:nvSpPr>
        <p:spPr>
          <a:xfrm>
            <a:off x="2662645" y="381241"/>
            <a:ext cx="753291" cy="484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ttangolo 10" descr="blocco che contiene la parola caratteristiche&#10;">
            <a:extLst>
              <a:ext uri="{FF2B5EF4-FFF2-40B4-BE49-F238E27FC236}">
                <a16:creationId xmlns:a16="http://schemas.microsoft.com/office/drawing/2014/main" id="{54AE02BA-2A10-CD46-B54B-285D57DCED6A}"/>
              </a:ext>
            </a:extLst>
          </p:cNvPr>
          <p:cNvSpPr/>
          <p:nvPr/>
        </p:nvSpPr>
        <p:spPr>
          <a:xfrm>
            <a:off x="2662645" y="158130"/>
            <a:ext cx="753291" cy="223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Sottotitolo 2">
            <a:extLst>
              <a:ext uri="{FF2B5EF4-FFF2-40B4-BE49-F238E27FC236}">
                <a16:creationId xmlns:a16="http://schemas.microsoft.com/office/drawing/2014/main" id="{562BF30E-D49A-6441-A0DC-56DFE7A3086F}"/>
              </a:ext>
            </a:extLst>
          </p:cNvPr>
          <p:cNvSpPr txBox="1">
            <a:spLocks/>
          </p:cNvSpPr>
          <p:nvPr/>
        </p:nvSpPr>
        <p:spPr>
          <a:xfrm>
            <a:off x="2632164" y="183642"/>
            <a:ext cx="783772" cy="19759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282F39"/>
                </a:solidFill>
                <a:effectLst/>
                <a:uLnTx/>
                <a:uFillTx/>
                <a:latin typeface="Calibri" panose="020F0502020204030204"/>
                <a:ea typeface="+mn-ea"/>
                <a:cs typeface="+mn-cs"/>
              </a:rPr>
              <a:t>Caratteristiche</a:t>
            </a:r>
          </a:p>
        </p:txBody>
      </p:sp>
      <p:sp>
        <p:nvSpPr>
          <p:cNvPr id="13" name="Sottotitolo 2">
            <a:extLst>
              <a:ext uri="{FF2B5EF4-FFF2-40B4-BE49-F238E27FC236}">
                <a16:creationId xmlns:a16="http://schemas.microsoft.com/office/drawing/2014/main" id="{1F926D00-062B-7B4C-BCE6-8C4B75C5BFEE}"/>
              </a:ext>
            </a:extLst>
          </p:cNvPr>
          <p:cNvSpPr txBox="1">
            <a:spLocks/>
          </p:cNvSpPr>
          <p:nvPr/>
        </p:nvSpPr>
        <p:spPr>
          <a:xfrm>
            <a:off x="2592977" y="399852"/>
            <a:ext cx="822959" cy="56017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Immodificabilità</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Integrità</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Qualità</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Sicurezza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Accessibilità</a:t>
            </a:r>
          </a:p>
        </p:txBody>
      </p:sp>
      <p:pic>
        <p:nvPicPr>
          <p:cNvPr id="19" name="Immagine 18" descr="Immagine che contiene testo&#10;&#10;Descrizione generata automaticamente">
            <a:extLst>
              <a:ext uri="{FF2B5EF4-FFF2-40B4-BE49-F238E27FC236}">
                <a16:creationId xmlns:a16="http://schemas.microsoft.com/office/drawing/2014/main" id="{B03DE4B9-14BA-4540-BDDD-A5A95964D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226" y="1982179"/>
            <a:ext cx="2069305" cy="491884"/>
          </a:xfrm>
          <a:prstGeom prst="rect">
            <a:avLst/>
          </a:prstGeom>
          <a:ln>
            <a:solidFill>
              <a:schemeClr val="tx1"/>
            </a:solidFill>
          </a:ln>
        </p:spPr>
      </p:pic>
      <p:pic>
        <p:nvPicPr>
          <p:cNvPr id="1026" name="Picture 2" descr="Istituto nazionale di fisica nucleare - Wikipedia">
            <a:extLst>
              <a:ext uri="{FF2B5EF4-FFF2-40B4-BE49-F238E27FC236}">
                <a16:creationId xmlns:a16="http://schemas.microsoft.com/office/drawing/2014/main" id="{F5EAAB72-3D7D-A04A-875A-71756D41C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394" y="2485019"/>
            <a:ext cx="959636" cy="601462"/>
          </a:xfrm>
          <a:prstGeom prst="rect">
            <a:avLst/>
          </a:prstGeom>
          <a:noFill/>
          <a:extLst>
            <a:ext uri="{909E8E84-426E-40DD-AFC4-6F175D3DCCD1}">
              <a14:hiddenFill xmlns:a14="http://schemas.microsoft.com/office/drawing/2010/main">
                <a:solidFill>
                  <a:srgbClr val="FFFFFF"/>
                </a:solidFill>
              </a14:hiddenFill>
            </a:ext>
          </a:extLst>
        </p:spPr>
      </p:pic>
      <p:sp>
        <p:nvSpPr>
          <p:cNvPr id="26" name="Sottotitolo 2">
            <a:extLst>
              <a:ext uri="{FF2B5EF4-FFF2-40B4-BE49-F238E27FC236}">
                <a16:creationId xmlns:a16="http://schemas.microsoft.com/office/drawing/2014/main" id="{AFA6D358-013D-1F45-896A-7B4C6C2AD9F6}"/>
              </a:ext>
            </a:extLst>
          </p:cNvPr>
          <p:cNvSpPr txBox="1">
            <a:spLocks/>
          </p:cNvSpPr>
          <p:nvPr/>
        </p:nvSpPr>
        <p:spPr>
          <a:xfrm>
            <a:off x="3778881" y="2419149"/>
            <a:ext cx="1997145" cy="230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Coord. Gestione Documentale</a:t>
            </a:r>
          </a:p>
        </p:txBody>
      </p:sp>
      <p:pic>
        <p:nvPicPr>
          <p:cNvPr id="27" name="Immagine 26" descr="immagine che identifica una persona in modo stilizzato">
            <a:extLst>
              <a:ext uri="{FF2B5EF4-FFF2-40B4-BE49-F238E27FC236}">
                <a16:creationId xmlns:a16="http://schemas.microsoft.com/office/drawing/2014/main" id="{444C9B86-9C8F-674A-B867-4E739AC20618}"/>
              </a:ext>
            </a:extLst>
          </p:cNvPr>
          <p:cNvPicPr>
            <a:picLocks noChangeAspect="1"/>
          </p:cNvPicPr>
          <p:nvPr/>
        </p:nvPicPr>
        <p:blipFill>
          <a:blip r:embed="rId4"/>
          <a:stretch>
            <a:fillRect/>
          </a:stretch>
        </p:blipFill>
        <p:spPr>
          <a:xfrm>
            <a:off x="7170168" y="4402007"/>
            <a:ext cx="633123" cy="66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magine 27" descr="immagine che identifica una persona in modo stilizzato">
            <a:extLst>
              <a:ext uri="{FF2B5EF4-FFF2-40B4-BE49-F238E27FC236}">
                <a16:creationId xmlns:a16="http://schemas.microsoft.com/office/drawing/2014/main" id="{F9906CCB-40C6-DD49-8979-F732FE1FCE99}"/>
              </a:ext>
            </a:extLst>
          </p:cNvPr>
          <p:cNvPicPr>
            <a:picLocks noChangeAspect="1"/>
          </p:cNvPicPr>
          <p:nvPr/>
        </p:nvPicPr>
        <p:blipFill>
          <a:blip r:embed="rId4"/>
          <a:stretch>
            <a:fillRect/>
          </a:stretch>
        </p:blipFill>
        <p:spPr>
          <a:xfrm>
            <a:off x="4984208" y="1716200"/>
            <a:ext cx="633123" cy="66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9" name="Sottotitolo 2">
            <a:extLst>
              <a:ext uri="{FF2B5EF4-FFF2-40B4-BE49-F238E27FC236}">
                <a16:creationId xmlns:a16="http://schemas.microsoft.com/office/drawing/2014/main" id="{04ED369D-6D4C-9548-A836-F6FAFE2AAC9A}"/>
              </a:ext>
            </a:extLst>
          </p:cNvPr>
          <p:cNvSpPr txBox="1">
            <a:spLocks/>
          </p:cNvSpPr>
          <p:nvPr/>
        </p:nvSpPr>
        <p:spPr>
          <a:xfrm>
            <a:off x="6791785" y="5061467"/>
            <a:ext cx="1429570" cy="230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Resp. Conservazione</a:t>
            </a:r>
          </a:p>
        </p:txBody>
      </p:sp>
      <p:sp>
        <p:nvSpPr>
          <p:cNvPr id="32" name="Goccia 31" descr="blocco descrittivo dell'area privacy">
            <a:extLst>
              <a:ext uri="{FF2B5EF4-FFF2-40B4-BE49-F238E27FC236}">
                <a16:creationId xmlns:a16="http://schemas.microsoft.com/office/drawing/2014/main" id="{C956801E-705A-704E-AD5F-CE5466F452C4}"/>
              </a:ext>
            </a:extLst>
          </p:cNvPr>
          <p:cNvSpPr/>
          <p:nvPr/>
        </p:nvSpPr>
        <p:spPr>
          <a:xfrm rot="10800000">
            <a:off x="5447702" y="5349282"/>
            <a:ext cx="4111602" cy="1446375"/>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3" name="Immagine 32" descr="immagine che identifica una persona in modo stilizzato">
            <a:extLst>
              <a:ext uri="{FF2B5EF4-FFF2-40B4-BE49-F238E27FC236}">
                <a16:creationId xmlns:a16="http://schemas.microsoft.com/office/drawing/2014/main" id="{7E46BBAB-FA6A-8D47-A063-3E14F1B3B9A8}"/>
              </a:ext>
            </a:extLst>
          </p:cNvPr>
          <p:cNvPicPr>
            <a:picLocks noChangeAspect="1"/>
          </p:cNvPicPr>
          <p:nvPr/>
        </p:nvPicPr>
        <p:blipFill>
          <a:blip r:embed="rId4"/>
          <a:stretch>
            <a:fillRect/>
          </a:stretch>
        </p:blipFill>
        <p:spPr>
          <a:xfrm>
            <a:off x="6011496" y="5687142"/>
            <a:ext cx="633123" cy="66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Sottotitolo 2">
            <a:extLst>
              <a:ext uri="{FF2B5EF4-FFF2-40B4-BE49-F238E27FC236}">
                <a16:creationId xmlns:a16="http://schemas.microsoft.com/office/drawing/2014/main" id="{5D29EA62-E1A7-2041-9CB9-592AB3E4810A}"/>
              </a:ext>
            </a:extLst>
          </p:cNvPr>
          <p:cNvSpPr txBox="1">
            <a:spLocks/>
          </p:cNvSpPr>
          <p:nvPr/>
        </p:nvSpPr>
        <p:spPr>
          <a:xfrm>
            <a:off x="1495604" y="6236748"/>
            <a:ext cx="1004460" cy="3235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Resp. Sistemi Informativi</a:t>
            </a:r>
          </a:p>
        </p:txBody>
      </p:sp>
      <p:sp>
        <p:nvSpPr>
          <p:cNvPr id="35" name="Parallelogramma 34">
            <a:extLst>
              <a:ext uri="{FF2B5EF4-FFF2-40B4-BE49-F238E27FC236}">
                <a16:creationId xmlns:a16="http://schemas.microsoft.com/office/drawing/2014/main" id="{646A28D2-6AA4-CF40-BC14-21E0BC3F5C83}"/>
              </a:ext>
            </a:extLst>
          </p:cNvPr>
          <p:cNvSpPr/>
          <p:nvPr/>
        </p:nvSpPr>
        <p:spPr>
          <a:xfrm>
            <a:off x="152911" y="5379873"/>
            <a:ext cx="1398618" cy="577456"/>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Piano di Emergenza (per continuità operativa)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 b="1" i="0" u="none" strike="noStrike" kern="1200" cap="none" spc="0" normalizeH="0" baseline="0" noProof="0" dirty="0">
                <a:ln>
                  <a:noFill/>
                </a:ln>
                <a:solidFill>
                  <a:srgbClr val="282F39"/>
                </a:solidFill>
                <a:effectLst/>
                <a:uLnTx/>
                <a:uFillTx/>
                <a:latin typeface="Calibri" panose="020F0502020204030204"/>
                <a:ea typeface="+mn-ea"/>
                <a:cs typeface="+mn-cs"/>
              </a:rPr>
              <a:t>CAD art. 51 co. 2 quater</a:t>
            </a:r>
          </a:p>
        </p:txBody>
      </p:sp>
      <p:sp>
        <p:nvSpPr>
          <p:cNvPr id="36" name="Sottotitolo 2">
            <a:extLst>
              <a:ext uri="{FF2B5EF4-FFF2-40B4-BE49-F238E27FC236}">
                <a16:creationId xmlns:a16="http://schemas.microsoft.com/office/drawing/2014/main" id="{96BC7B71-1AFE-4F41-80E7-45A4818D4864}"/>
              </a:ext>
            </a:extLst>
          </p:cNvPr>
          <p:cNvSpPr txBox="1">
            <a:spLocks/>
          </p:cNvSpPr>
          <p:nvPr/>
        </p:nvSpPr>
        <p:spPr>
          <a:xfrm>
            <a:off x="908700" y="4579999"/>
            <a:ext cx="1846217" cy="317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1" u="sng" strike="noStrike" kern="1200" cap="none" spc="0" normalizeH="0" baseline="0" noProof="0" dirty="0">
                <a:ln>
                  <a:noFill/>
                </a:ln>
                <a:solidFill>
                  <a:srgbClr val="FF0000"/>
                </a:solidFill>
                <a:effectLst/>
                <a:uLnTx/>
                <a:uFillTx/>
                <a:latin typeface="Calibri" panose="020F0502020204030204"/>
                <a:ea typeface="+mn-ea"/>
                <a:cs typeface="+mn-cs"/>
              </a:rPr>
              <a:t>Area sicurezza informatica</a:t>
            </a:r>
          </a:p>
        </p:txBody>
      </p:sp>
      <p:sp>
        <p:nvSpPr>
          <p:cNvPr id="37" name="Goccia 36" descr="blocco descrittivo relativo al responsabile Sistemi informativi">
            <a:extLst>
              <a:ext uri="{FF2B5EF4-FFF2-40B4-BE49-F238E27FC236}">
                <a16:creationId xmlns:a16="http://schemas.microsoft.com/office/drawing/2014/main" id="{F2256502-8668-284D-8815-E5DCC8F44835}"/>
              </a:ext>
            </a:extLst>
          </p:cNvPr>
          <p:cNvSpPr/>
          <p:nvPr/>
        </p:nvSpPr>
        <p:spPr>
          <a:xfrm rot="10800000">
            <a:off x="134107" y="4420136"/>
            <a:ext cx="3280809" cy="2249027"/>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Sottotitolo 2">
            <a:extLst>
              <a:ext uri="{FF2B5EF4-FFF2-40B4-BE49-F238E27FC236}">
                <a16:creationId xmlns:a16="http://schemas.microsoft.com/office/drawing/2014/main" id="{0D27005F-3D78-8E41-88CD-01F87C89C603}"/>
              </a:ext>
            </a:extLst>
          </p:cNvPr>
          <p:cNvSpPr txBox="1">
            <a:spLocks/>
          </p:cNvSpPr>
          <p:nvPr/>
        </p:nvSpPr>
        <p:spPr>
          <a:xfrm>
            <a:off x="7139261" y="6552508"/>
            <a:ext cx="1328059" cy="227956"/>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1" u="sng" strike="noStrike" kern="1200" cap="none" spc="0" normalizeH="0" baseline="0" noProof="0" dirty="0">
                <a:ln>
                  <a:noFill/>
                </a:ln>
                <a:solidFill>
                  <a:srgbClr val="FF0000"/>
                </a:solidFill>
                <a:effectLst/>
                <a:uLnTx/>
                <a:uFillTx/>
                <a:latin typeface="Calibri" panose="020F0502020204030204"/>
                <a:ea typeface="+mn-ea"/>
                <a:cs typeface="+mn-cs"/>
              </a:rPr>
              <a:t>Area Privacy</a:t>
            </a:r>
          </a:p>
        </p:txBody>
      </p:sp>
      <p:pic>
        <p:nvPicPr>
          <p:cNvPr id="39" name="Immagine 38" descr="immagine che identifica una persona in modo stilizzato">
            <a:extLst>
              <a:ext uri="{FF2B5EF4-FFF2-40B4-BE49-F238E27FC236}">
                <a16:creationId xmlns:a16="http://schemas.microsoft.com/office/drawing/2014/main" id="{B439436D-D64A-3B4C-B5B2-BBC9586DEA31}"/>
              </a:ext>
            </a:extLst>
          </p:cNvPr>
          <p:cNvPicPr>
            <a:picLocks noChangeAspect="1"/>
          </p:cNvPicPr>
          <p:nvPr/>
        </p:nvPicPr>
        <p:blipFill>
          <a:blip r:embed="rId4"/>
          <a:stretch>
            <a:fillRect/>
          </a:stretch>
        </p:blipFill>
        <p:spPr>
          <a:xfrm>
            <a:off x="1690389" y="5448171"/>
            <a:ext cx="633123" cy="66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0" name="Sottotitolo 2">
            <a:extLst>
              <a:ext uri="{FF2B5EF4-FFF2-40B4-BE49-F238E27FC236}">
                <a16:creationId xmlns:a16="http://schemas.microsoft.com/office/drawing/2014/main" id="{20B47746-4B65-BC43-ABB4-A176F7678234}"/>
              </a:ext>
            </a:extLst>
          </p:cNvPr>
          <p:cNvSpPr txBox="1">
            <a:spLocks/>
          </p:cNvSpPr>
          <p:nvPr/>
        </p:nvSpPr>
        <p:spPr>
          <a:xfrm>
            <a:off x="5427917" y="6398517"/>
            <a:ext cx="1923589" cy="3235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DPO</a:t>
            </a:r>
            <a:b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b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(UE) 2016/679 art.37 - GDPR</a:t>
            </a:r>
          </a:p>
        </p:txBody>
      </p:sp>
      <p:sp>
        <p:nvSpPr>
          <p:cNvPr id="42" name="Rettangolo 41" descr="blocco che elenxa le caratteristiche dell'area privacy">
            <a:extLst>
              <a:ext uri="{FF2B5EF4-FFF2-40B4-BE49-F238E27FC236}">
                <a16:creationId xmlns:a16="http://schemas.microsoft.com/office/drawing/2014/main" id="{E10C22CE-BF9A-BA43-AC5C-88B376D9D3AC}"/>
              </a:ext>
            </a:extLst>
          </p:cNvPr>
          <p:cNvSpPr/>
          <p:nvPr/>
        </p:nvSpPr>
        <p:spPr>
          <a:xfrm>
            <a:off x="6985142" y="5653596"/>
            <a:ext cx="1213091" cy="875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ttangolo 42" descr="blocco che riporta testo valutare e organizzare">
            <a:extLst>
              <a:ext uri="{FF2B5EF4-FFF2-40B4-BE49-F238E27FC236}">
                <a16:creationId xmlns:a16="http://schemas.microsoft.com/office/drawing/2014/main" id="{7497F4B5-76F5-3B40-B47A-10D77EAF6AAF}"/>
              </a:ext>
            </a:extLst>
          </p:cNvPr>
          <p:cNvSpPr/>
          <p:nvPr/>
        </p:nvSpPr>
        <p:spPr>
          <a:xfrm>
            <a:off x="6978553" y="5400293"/>
            <a:ext cx="1213091" cy="2683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Sottotitolo 2">
            <a:extLst>
              <a:ext uri="{FF2B5EF4-FFF2-40B4-BE49-F238E27FC236}">
                <a16:creationId xmlns:a16="http://schemas.microsoft.com/office/drawing/2014/main" id="{C8F88055-B20A-EA49-ADC2-31188A180138}"/>
              </a:ext>
            </a:extLst>
          </p:cNvPr>
          <p:cNvSpPr txBox="1">
            <a:spLocks/>
          </p:cNvSpPr>
          <p:nvPr/>
        </p:nvSpPr>
        <p:spPr>
          <a:xfrm>
            <a:off x="6924548" y="5406798"/>
            <a:ext cx="1296807" cy="26830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000" b="1" i="0" u="none" strike="noStrike" kern="1200" cap="none" spc="0" normalizeH="0" baseline="0" noProof="0" dirty="0">
                <a:ln>
                  <a:noFill/>
                </a:ln>
                <a:solidFill>
                  <a:srgbClr val="282F39"/>
                </a:solidFill>
                <a:effectLst/>
                <a:uLnTx/>
                <a:uFillTx/>
                <a:latin typeface="Calibri" panose="020F0502020204030204"/>
                <a:ea typeface="+mn-ea"/>
                <a:cs typeface="+mn-cs"/>
              </a:rPr>
              <a:t>Valutare e organizzare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CAD art. 51</a:t>
            </a:r>
          </a:p>
        </p:txBody>
      </p:sp>
      <p:sp>
        <p:nvSpPr>
          <p:cNvPr id="46" name="Parallelogramma 45">
            <a:extLst>
              <a:ext uri="{FF2B5EF4-FFF2-40B4-BE49-F238E27FC236}">
                <a16:creationId xmlns:a16="http://schemas.microsoft.com/office/drawing/2014/main" id="{3ECF7F57-3073-B043-971E-EA13D6C6FB87}"/>
              </a:ext>
            </a:extLst>
          </p:cNvPr>
          <p:cNvSpPr/>
          <p:nvPr/>
        </p:nvSpPr>
        <p:spPr>
          <a:xfrm>
            <a:off x="3431326" y="5660253"/>
            <a:ext cx="1678062" cy="622433"/>
          </a:xfrm>
          <a:prstGeom prst="parallelogram">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Piano della sicurezza  del sistema di gestione informatica dei documenti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Linee Guida 4.10</a:t>
            </a:r>
          </a:p>
        </p:txBody>
      </p:sp>
      <p:cxnSp>
        <p:nvCxnSpPr>
          <p:cNvPr id="41" name="Connettore 2 40" descr="immagine connettore">
            <a:extLst>
              <a:ext uri="{FF2B5EF4-FFF2-40B4-BE49-F238E27FC236}">
                <a16:creationId xmlns:a16="http://schemas.microsoft.com/office/drawing/2014/main" id="{20236129-9B01-9748-986A-ABEF91618F1C}"/>
              </a:ext>
            </a:extLst>
          </p:cNvPr>
          <p:cNvCxnSpPr>
            <a:cxnSpLocks/>
          </p:cNvCxnSpPr>
          <p:nvPr/>
        </p:nvCxnSpPr>
        <p:spPr>
          <a:xfrm flipH="1">
            <a:off x="4889171" y="5066246"/>
            <a:ext cx="1918706" cy="683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descr="immagine connettore">
            <a:extLst>
              <a:ext uri="{FF2B5EF4-FFF2-40B4-BE49-F238E27FC236}">
                <a16:creationId xmlns:a16="http://schemas.microsoft.com/office/drawing/2014/main" id="{A49E7EB4-E0F4-4D49-8F51-86E3A4776A5B}"/>
              </a:ext>
            </a:extLst>
          </p:cNvPr>
          <p:cNvCxnSpPr>
            <a:cxnSpLocks/>
          </p:cNvCxnSpPr>
          <p:nvPr/>
        </p:nvCxnSpPr>
        <p:spPr>
          <a:xfrm flipH="1" flipV="1">
            <a:off x="4734898" y="6026767"/>
            <a:ext cx="1189708" cy="5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descr="immagine connettore">
            <a:extLst>
              <a:ext uri="{FF2B5EF4-FFF2-40B4-BE49-F238E27FC236}">
                <a16:creationId xmlns:a16="http://schemas.microsoft.com/office/drawing/2014/main" id="{E86C8FEB-C348-9F4E-A319-7024CBD0335C}"/>
              </a:ext>
            </a:extLst>
          </p:cNvPr>
          <p:cNvCxnSpPr>
            <a:cxnSpLocks/>
            <a:stCxn id="39" idx="0"/>
          </p:cNvCxnSpPr>
          <p:nvPr/>
        </p:nvCxnSpPr>
        <p:spPr>
          <a:xfrm>
            <a:off x="2323512" y="5782917"/>
            <a:ext cx="12997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descr="immagine connettore">
            <a:extLst>
              <a:ext uri="{FF2B5EF4-FFF2-40B4-BE49-F238E27FC236}">
                <a16:creationId xmlns:a16="http://schemas.microsoft.com/office/drawing/2014/main" id="{D5D66A5E-AFEC-2148-A7A8-94312AC500A5}"/>
              </a:ext>
            </a:extLst>
          </p:cNvPr>
          <p:cNvCxnSpPr>
            <a:cxnSpLocks/>
            <a:endCxn id="46" idx="1"/>
          </p:cNvCxnSpPr>
          <p:nvPr/>
        </p:nvCxnSpPr>
        <p:spPr>
          <a:xfrm flipH="1">
            <a:off x="4348161" y="2615836"/>
            <a:ext cx="821821" cy="3044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8" name="Gruppo 67" descr="blocco che indica le linee guida AGID">
            <a:extLst>
              <a:ext uri="{FF2B5EF4-FFF2-40B4-BE49-F238E27FC236}">
                <a16:creationId xmlns:a16="http://schemas.microsoft.com/office/drawing/2014/main" id="{00F0870E-26C4-FC41-B355-9DE1107F6F53}"/>
              </a:ext>
            </a:extLst>
          </p:cNvPr>
          <p:cNvGrpSpPr/>
          <p:nvPr/>
        </p:nvGrpSpPr>
        <p:grpSpPr>
          <a:xfrm>
            <a:off x="7841223" y="2382128"/>
            <a:ext cx="1715369" cy="715761"/>
            <a:chOff x="10228937" y="5631050"/>
            <a:chExt cx="1715369" cy="715761"/>
          </a:xfrm>
        </p:grpSpPr>
        <p:sp>
          <p:nvSpPr>
            <p:cNvPr id="59" name="Rettangolo arrotondato 28">
              <a:extLst>
                <a:ext uri="{FF2B5EF4-FFF2-40B4-BE49-F238E27FC236}">
                  <a16:creationId xmlns:a16="http://schemas.microsoft.com/office/drawing/2014/main" id="{A88E507E-8B43-FE43-A873-2FB20A6B8452}"/>
                </a:ext>
              </a:extLst>
            </p:cNvPr>
            <p:cNvSpPr/>
            <p:nvPr/>
          </p:nvSpPr>
          <p:spPr>
            <a:xfrm>
              <a:off x="10267253" y="5631050"/>
              <a:ext cx="1658981" cy="710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0" name="Picture 2" descr="Agenzia per l´Italia Digitale">
              <a:extLst>
                <a:ext uri="{FF2B5EF4-FFF2-40B4-BE49-F238E27FC236}">
                  <a16:creationId xmlns:a16="http://schemas.microsoft.com/office/drawing/2014/main" id="{3DB32484-48EC-1741-A40E-60CADB6028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9508" y="5711989"/>
              <a:ext cx="1377133" cy="250750"/>
            </a:xfrm>
            <a:prstGeom prst="rect">
              <a:avLst/>
            </a:prstGeom>
            <a:noFill/>
            <a:extLst>
              <a:ext uri="{909E8E84-426E-40DD-AFC4-6F175D3DCCD1}">
                <a14:hiddenFill xmlns:a14="http://schemas.microsoft.com/office/drawing/2010/main">
                  <a:solidFill>
                    <a:srgbClr val="FFFFFF"/>
                  </a:solidFill>
                </a14:hiddenFill>
              </a:ext>
            </a:extLst>
          </p:spPr>
        </p:pic>
        <p:sp>
          <p:nvSpPr>
            <p:cNvPr id="61" name="Sottotitolo 2">
              <a:extLst>
                <a:ext uri="{FF2B5EF4-FFF2-40B4-BE49-F238E27FC236}">
                  <a16:creationId xmlns:a16="http://schemas.microsoft.com/office/drawing/2014/main" id="{20FA5C08-6975-3D4E-9CF6-0E9B5CD45CD6}"/>
                </a:ext>
              </a:extLst>
            </p:cNvPr>
            <p:cNvSpPr txBox="1">
              <a:spLocks/>
            </p:cNvSpPr>
            <p:nvPr/>
          </p:nvSpPr>
          <p:spPr>
            <a:xfrm>
              <a:off x="10228937" y="5977890"/>
              <a:ext cx="1715369" cy="3689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LINEE GUIDA AGID</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400" b="1" i="0" u="none" strike="noStrike" kern="1200" cap="none" spc="0" normalizeH="0" baseline="0" noProof="0" dirty="0">
                <a:ln>
                  <a:noFill/>
                </a:ln>
                <a:solidFill>
                  <a:srgbClr val="282F39"/>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900" b="1" i="0" u="none" strike="noStrike" kern="1200" cap="none" spc="0" normalizeH="0" baseline="0" noProof="0" dirty="0">
                  <a:ln>
                    <a:noFill/>
                  </a:ln>
                  <a:solidFill>
                    <a:srgbClr val="FFFFFF"/>
                  </a:solidFill>
                  <a:effectLst/>
                  <a:uLnTx/>
                  <a:uFillTx/>
                  <a:latin typeface="Calibri" panose="020F0502020204030204"/>
                  <a:ea typeface="+mn-ea"/>
                  <a:cs typeface="+mn-cs"/>
                </a:rPr>
                <a:t>Capitolo 4</a:t>
              </a:r>
            </a:p>
          </p:txBody>
        </p:sp>
      </p:grpSp>
      <p:sp>
        <p:nvSpPr>
          <p:cNvPr id="51" name="Sottotitolo 2">
            <a:extLst>
              <a:ext uri="{FF2B5EF4-FFF2-40B4-BE49-F238E27FC236}">
                <a16:creationId xmlns:a16="http://schemas.microsoft.com/office/drawing/2014/main" id="{0E25037B-5317-ED4F-9819-249679CA0C10}"/>
              </a:ext>
            </a:extLst>
          </p:cNvPr>
          <p:cNvSpPr txBox="1">
            <a:spLocks noGrp="1"/>
          </p:cNvSpPr>
          <p:nvPr>
            <p:ph type="title" idx="4294967295"/>
          </p:nvPr>
        </p:nvSpPr>
        <p:spPr>
          <a:xfrm>
            <a:off x="10317373" y="2644715"/>
            <a:ext cx="1795285" cy="49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1" u="sng" strike="noStrike" kern="1200" cap="none" spc="0" normalizeH="0" baseline="0" noProof="0" dirty="0">
                <a:ln>
                  <a:noFill/>
                </a:ln>
                <a:solidFill>
                  <a:srgbClr val="FF0000"/>
                </a:solidFill>
                <a:effectLst/>
                <a:uLnTx/>
                <a:uFillTx/>
                <a:latin typeface="Calibri" panose="020F0502020204030204"/>
                <a:ea typeface="+mn-ea"/>
                <a:cs typeface="+mn-cs"/>
              </a:rPr>
              <a:t>Outsourcing</a:t>
            </a:r>
          </a:p>
        </p:txBody>
      </p:sp>
      <p:sp>
        <p:nvSpPr>
          <p:cNvPr id="44" name="Sottotitolo 2">
            <a:extLst>
              <a:ext uri="{FF2B5EF4-FFF2-40B4-BE49-F238E27FC236}">
                <a16:creationId xmlns:a16="http://schemas.microsoft.com/office/drawing/2014/main" id="{F8A9EAE2-7A6D-B74E-9F03-581800D04462}"/>
              </a:ext>
            </a:extLst>
          </p:cNvPr>
          <p:cNvSpPr txBox="1">
            <a:spLocks/>
          </p:cNvSpPr>
          <p:nvPr/>
        </p:nvSpPr>
        <p:spPr>
          <a:xfrm>
            <a:off x="7055107" y="5631050"/>
            <a:ext cx="1324825" cy="876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700" b="1" i="0" u="sng" strike="noStrike" kern="1200" cap="none" spc="0" normalizeH="0" baseline="0" noProof="0" dirty="0">
                <a:ln>
                  <a:noFill/>
                </a:ln>
                <a:solidFill>
                  <a:srgbClr val="282F39"/>
                </a:solidFill>
                <a:effectLst/>
                <a:uLnTx/>
                <a:uFillTx/>
                <a:latin typeface="Calibri" panose="020F0502020204030204"/>
                <a:ea typeface="+mn-ea"/>
                <a:cs typeface="+mn-cs"/>
              </a:rPr>
              <a:t>Caratteristiche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Protezione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Disponibilità</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Accessibilità</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Integrità</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Riservatezza dei dati</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AutoNum type="arabicParenR"/>
              <a:tabLst/>
              <a:defRPr/>
            </a:pPr>
            <a:r>
              <a:rPr kumimoji="0" lang="it-IT" sz="700" b="1" i="0" u="none" strike="noStrike" kern="1200" cap="none" spc="0" normalizeH="0" baseline="0" noProof="0" dirty="0">
                <a:ln>
                  <a:noFill/>
                </a:ln>
                <a:solidFill>
                  <a:srgbClr val="282F39"/>
                </a:solidFill>
                <a:effectLst/>
                <a:uLnTx/>
                <a:uFillTx/>
                <a:latin typeface="Calibri" panose="020F0502020204030204"/>
                <a:ea typeface="+mn-ea"/>
                <a:cs typeface="+mn-cs"/>
              </a:rPr>
              <a:t>Continuità operativa sistemi e infrastrutture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700" b="1" i="0" u="sng"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 name="Goccia 6">
            <a:extLst>
              <a:ext uri="{FF2B5EF4-FFF2-40B4-BE49-F238E27FC236}">
                <a16:creationId xmlns:a16="http://schemas.microsoft.com/office/drawing/2014/main" id="{C18CFD4C-B8F7-A24A-A747-965124B3F888}"/>
              </a:ext>
            </a:extLst>
          </p:cNvPr>
          <p:cNvSpPr/>
          <p:nvPr/>
        </p:nvSpPr>
        <p:spPr>
          <a:xfrm>
            <a:off x="3339013" y="3034427"/>
            <a:ext cx="3031457" cy="2227561"/>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ARCHIVIO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CORRENTE</a:t>
            </a:r>
          </a:p>
        </p:txBody>
      </p:sp>
      <p:sp>
        <p:nvSpPr>
          <p:cNvPr id="64" name="Sottotitolo 2">
            <a:extLst>
              <a:ext uri="{FF2B5EF4-FFF2-40B4-BE49-F238E27FC236}">
                <a16:creationId xmlns:a16="http://schemas.microsoft.com/office/drawing/2014/main" id="{8DCC50AA-A0CA-6549-BF71-6D628768EA0D}"/>
              </a:ext>
            </a:extLst>
          </p:cNvPr>
          <p:cNvSpPr txBox="1">
            <a:spLocks/>
          </p:cNvSpPr>
          <p:nvPr/>
        </p:nvSpPr>
        <p:spPr>
          <a:xfrm rot="170070">
            <a:off x="4999222" y="5839858"/>
            <a:ext cx="1004460" cy="1942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parere</a:t>
            </a:r>
          </a:p>
        </p:txBody>
      </p:sp>
      <p:sp>
        <p:nvSpPr>
          <p:cNvPr id="65" name="Sottotitolo 2">
            <a:extLst>
              <a:ext uri="{FF2B5EF4-FFF2-40B4-BE49-F238E27FC236}">
                <a16:creationId xmlns:a16="http://schemas.microsoft.com/office/drawing/2014/main" id="{DC4E30C2-8A72-EB4C-BB78-EAF889A7394A}"/>
              </a:ext>
            </a:extLst>
          </p:cNvPr>
          <p:cNvSpPr txBox="1">
            <a:spLocks/>
          </p:cNvSpPr>
          <p:nvPr/>
        </p:nvSpPr>
        <p:spPr>
          <a:xfrm>
            <a:off x="172564" y="3423456"/>
            <a:ext cx="1997145" cy="230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600" b="1" i="0" u="none" strike="noStrike" kern="1200" cap="none" spc="0" normalizeH="0" baseline="0" noProof="0" dirty="0">
                <a:ln>
                  <a:noFill/>
                </a:ln>
                <a:solidFill>
                  <a:srgbClr val="282F39"/>
                </a:solidFill>
                <a:effectLst/>
                <a:uLnTx/>
                <a:uFillTx/>
                <a:latin typeface="Calibri" panose="020F0502020204030204"/>
                <a:ea typeface="+mn-ea"/>
                <a:cs typeface="+mn-cs"/>
              </a:rPr>
              <a:t>RTD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Coordinamento e sviluppo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CAD Art. 17</a:t>
            </a:r>
          </a:p>
        </p:txBody>
      </p:sp>
      <p:pic>
        <p:nvPicPr>
          <p:cNvPr id="25" name="Picture 2" descr="Direttore d&amp;#39;orchestra con bastone | Icona Gratis">
            <a:extLst>
              <a:ext uri="{FF2B5EF4-FFF2-40B4-BE49-F238E27FC236}">
                <a16:creationId xmlns:a16="http://schemas.microsoft.com/office/drawing/2014/main" id="{E5D311F2-87CF-874E-BFD0-0709C4103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8700" y="2702892"/>
            <a:ext cx="735782" cy="735782"/>
          </a:xfrm>
          <a:prstGeom prst="rect">
            <a:avLst/>
          </a:prstGeom>
          <a:noFill/>
          <a:extLst>
            <a:ext uri="{909E8E84-426E-40DD-AFC4-6F175D3DCCD1}">
              <a14:hiddenFill xmlns:a14="http://schemas.microsoft.com/office/drawing/2010/main">
                <a:solidFill>
                  <a:srgbClr val="FFFFFF"/>
                </a:solidFill>
              </a14:hiddenFill>
            </a:ext>
          </a:extLst>
        </p:spPr>
      </p:pic>
      <p:sp>
        <p:nvSpPr>
          <p:cNvPr id="67" name="Goccia 66" descr="area che identifica il ruolo di RTD">
            <a:extLst>
              <a:ext uri="{FF2B5EF4-FFF2-40B4-BE49-F238E27FC236}">
                <a16:creationId xmlns:a16="http://schemas.microsoft.com/office/drawing/2014/main" id="{613D5619-A0AB-744C-97EE-1DEBF52EC197}"/>
              </a:ext>
            </a:extLst>
          </p:cNvPr>
          <p:cNvSpPr/>
          <p:nvPr/>
        </p:nvSpPr>
        <p:spPr>
          <a:xfrm rot="10800000">
            <a:off x="97858" y="2615836"/>
            <a:ext cx="2460391" cy="1681097"/>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Goccia 68" descr="area che identifica il ruolo di direttore dei Sistemi informativi">
            <a:extLst>
              <a:ext uri="{FF2B5EF4-FFF2-40B4-BE49-F238E27FC236}">
                <a16:creationId xmlns:a16="http://schemas.microsoft.com/office/drawing/2014/main" id="{DBB28AF9-6FA9-154B-AAC2-FA949029DB09}"/>
              </a:ext>
            </a:extLst>
          </p:cNvPr>
          <p:cNvSpPr/>
          <p:nvPr/>
        </p:nvSpPr>
        <p:spPr>
          <a:xfrm rot="10800000">
            <a:off x="5568663" y="3409568"/>
            <a:ext cx="3990641" cy="1852417"/>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Goccia 69" descr="area che identifica coordinatore gestione documentale">
            <a:extLst>
              <a:ext uri="{FF2B5EF4-FFF2-40B4-BE49-F238E27FC236}">
                <a16:creationId xmlns:a16="http://schemas.microsoft.com/office/drawing/2014/main" id="{4B3478F4-5B1B-8646-8180-DCAC89767B85}"/>
              </a:ext>
            </a:extLst>
          </p:cNvPr>
          <p:cNvSpPr/>
          <p:nvPr/>
        </p:nvSpPr>
        <p:spPr>
          <a:xfrm rot="10800000">
            <a:off x="3315422" y="808343"/>
            <a:ext cx="3113900" cy="1852417"/>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ttangolo arrotondato 28" descr="area relativa al coordinamento gestione documentale">
            <a:extLst>
              <a:ext uri="{FF2B5EF4-FFF2-40B4-BE49-F238E27FC236}">
                <a16:creationId xmlns:a16="http://schemas.microsoft.com/office/drawing/2014/main" id="{7CCAD524-74C7-0444-9F27-B5627600143A}"/>
              </a:ext>
            </a:extLst>
          </p:cNvPr>
          <p:cNvSpPr/>
          <p:nvPr/>
        </p:nvSpPr>
        <p:spPr>
          <a:xfrm>
            <a:off x="2540178" y="897053"/>
            <a:ext cx="1658981" cy="710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2" descr="Agenzia per l´Italia Digitale">
            <a:extLst>
              <a:ext uri="{FF2B5EF4-FFF2-40B4-BE49-F238E27FC236}">
                <a16:creationId xmlns:a16="http://schemas.microsoft.com/office/drawing/2014/main" id="{F7FF8065-AC11-5443-9EE3-C07261A37A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8700" y="1005471"/>
            <a:ext cx="1377133" cy="250750"/>
          </a:xfrm>
          <a:prstGeom prst="rect">
            <a:avLst/>
          </a:prstGeom>
          <a:noFill/>
          <a:extLst>
            <a:ext uri="{909E8E84-426E-40DD-AFC4-6F175D3DCCD1}">
              <a14:hiddenFill xmlns:a14="http://schemas.microsoft.com/office/drawing/2010/main">
                <a:solidFill>
                  <a:srgbClr val="FFFFFF"/>
                </a:solidFill>
              </a14:hiddenFill>
            </a:ext>
          </a:extLst>
        </p:spPr>
      </p:pic>
      <p:sp>
        <p:nvSpPr>
          <p:cNvPr id="16" name="Sottotitolo 2">
            <a:extLst>
              <a:ext uri="{FF2B5EF4-FFF2-40B4-BE49-F238E27FC236}">
                <a16:creationId xmlns:a16="http://schemas.microsoft.com/office/drawing/2014/main" id="{3F471EEC-35D6-A246-8FE9-6245472483AF}"/>
              </a:ext>
            </a:extLst>
          </p:cNvPr>
          <p:cNvSpPr txBox="1">
            <a:spLocks/>
          </p:cNvSpPr>
          <p:nvPr/>
        </p:nvSpPr>
        <p:spPr>
          <a:xfrm>
            <a:off x="2558250" y="1285148"/>
            <a:ext cx="1715369" cy="3689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LINEE GUIDA AGID</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400" b="1" i="0" u="none" strike="noStrike" kern="1200" cap="none" spc="0" normalizeH="0" baseline="0" noProof="0" dirty="0">
              <a:ln>
                <a:noFill/>
              </a:ln>
              <a:solidFill>
                <a:srgbClr val="282F39"/>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900" b="1" i="0" u="none" strike="noStrike" kern="1200" cap="none" spc="0" normalizeH="0" baseline="0" noProof="0" dirty="0">
                <a:ln>
                  <a:noFill/>
                </a:ln>
                <a:solidFill>
                  <a:srgbClr val="FFFFFF"/>
                </a:solidFill>
                <a:effectLst/>
                <a:uLnTx/>
                <a:uFillTx/>
                <a:latin typeface="Calibri" panose="020F0502020204030204"/>
                <a:ea typeface="+mn-ea"/>
                <a:cs typeface="+mn-cs"/>
              </a:rPr>
              <a:t>Capitolo 2</a:t>
            </a:r>
          </a:p>
        </p:txBody>
      </p:sp>
      <p:sp>
        <p:nvSpPr>
          <p:cNvPr id="30" name="Parallelogramma 29">
            <a:extLst>
              <a:ext uri="{FF2B5EF4-FFF2-40B4-BE49-F238E27FC236}">
                <a16:creationId xmlns:a16="http://schemas.microsoft.com/office/drawing/2014/main" id="{4493517A-17EC-7A4B-97AC-50B4F5CBD0AF}"/>
              </a:ext>
            </a:extLst>
          </p:cNvPr>
          <p:cNvSpPr/>
          <p:nvPr/>
        </p:nvSpPr>
        <p:spPr>
          <a:xfrm>
            <a:off x="3286914" y="1724407"/>
            <a:ext cx="1588928" cy="66172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Manuale Gestione Documentale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Contenuto: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Registrazione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Fascicolazione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a:ln>
                  <a:noFill/>
                </a:ln>
                <a:solidFill>
                  <a:srgbClr val="282F39"/>
                </a:solidFill>
                <a:effectLst/>
                <a:uLnTx/>
                <a:uFillTx/>
                <a:latin typeface="Calibri" panose="020F0502020204030204"/>
                <a:ea typeface="+mn-ea"/>
                <a:cs typeface="+mn-cs"/>
              </a:rPr>
              <a:t>Massimario di scarto</a:t>
            </a:r>
          </a:p>
        </p:txBody>
      </p:sp>
      <p:sp>
        <p:nvSpPr>
          <p:cNvPr id="56" name="Rettangolo arrotondato 28" descr="rettangolo che riporta le linee guida AGID">
            <a:extLst>
              <a:ext uri="{FF2B5EF4-FFF2-40B4-BE49-F238E27FC236}">
                <a16:creationId xmlns:a16="http://schemas.microsoft.com/office/drawing/2014/main" id="{6187A007-8C83-A543-B5DF-2DCA6FEA22DA}"/>
              </a:ext>
            </a:extLst>
          </p:cNvPr>
          <p:cNvSpPr/>
          <p:nvPr/>
        </p:nvSpPr>
        <p:spPr>
          <a:xfrm>
            <a:off x="4600120" y="886055"/>
            <a:ext cx="1658981" cy="710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7" name="Picture 2" descr="Agenzia per l´Italia Digitale">
            <a:extLst>
              <a:ext uri="{FF2B5EF4-FFF2-40B4-BE49-F238E27FC236}">
                <a16:creationId xmlns:a16="http://schemas.microsoft.com/office/drawing/2014/main" id="{F28E3509-833F-2C44-A062-8518664B58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375" y="966994"/>
            <a:ext cx="1377133" cy="250750"/>
          </a:xfrm>
          <a:prstGeom prst="rect">
            <a:avLst/>
          </a:prstGeom>
          <a:noFill/>
          <a:extLst>
            <a:ext uri="{909E8E84-426E-40DD-AFC4-6F175D3DCCD1}">
              <a14:hiddenFill xmlns:a14="http://schemas.microsoft.com/office/drawing/2010/main">
                <a:solidFill>
                  <a:srgbClr val="FFFFFF"/>
                </a:solidFill>
              </a14:hiddenFill>
            </a:ext>
          </a:extLst>
        </p:spPr>
      </p:pic>
      <p:sp>
        <p:nvSpPr>
          <p:cNvPr id="58" name="Sottotitolo 2">
            <a:extLst>
              <a:ext uri="{FF2B5EF4-FFF2-40B4-BE49-F238E27FC236}">
                <a16:creationId xmlns:a16="http://schemas.microsoft.com/office/drawing/2014/main" id="{F05391D7-6B36-BB43-BEF7-2251B9E20AFC}"/>
              </a:ext>
            </a:extLst>
          </p:cNvPr>
          <p:cNvSpPr txBox="1">
            <a:spLocks/>
          </p:cNvSpPr>
          <p:nvPr/>
        </p:nvSpPr>
        <p:spPr>
          <a:xfrm>
            <a:off x="4561804" y="1232895"/>
            <a:ext cx="1715369" cy="3689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LINEE GUIDA AGID</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400" b="1" i="0" u="none" strike="noStrike" kern="1200" cap="none" spc="0" normalizeH="0" baseline="0" noProof="0" dirty="0">
              <a:ln>
                <a:noFill/>
              </a:ln>
              <a:solidFill>
                <a:srgbClr val="282F39"/>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900" b="1" i="0" u="none" strike="noStrike" kern="1200" cap="none" spc="0" normalizeH="0" baseline="0" noProof="0" dirty="0">
                <a:ln>
                  <a:noFill/>
                </a:ln>
                <a:solidFill>
                  <a:srgbClr val="FFFFFF"/>
                </a:solidFill>
                <a:effectLst/>
                <a:uLnTx/>
                <a:uFillTx/>
                <a:latin typeface="Calibri" panose="020F0502020204030204"/>
                <a:ea typeface="+mn-ea"/>
                <a:cs typeface="+mn-cs"/>
              </a:rPr>
              <a:t>Capitolo 2 e 3</a:t>
            </a:r>
          </a:p>
        </p:txBody>
      </p:sp>
      <p:pic>
        <p:nvPicPr>
          <p:cNvPr id="1028" name="Picture 4" descr="Web Search Vector Icon Vector and PNG | Web design, Banners, Social png">
            <a:extLst>
              <a:ext uri="{FF2B5EF4-FFF2-40B4-BE49-F238E27FC236}">
                <a16:creationId xmlns:a16="http://schemas.microsoft.com/office/drawing/2014/main" id="{CBF87335-BE64-CE46-AF6C-F2C20E4DD3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3752" y="225569"/>
            <a:ext cx="1061306" cy="1061306"/>
          </a:xfrm>
          <a:prstGeom prst="rect">
            <a:avLst/>
          </a:prstGeom>
          <a:noFill/>
          <a:extLst>
            <a:ext uri="{909E8E84-426E-40DD-AFC4-6F175D3DCCD1}">
              <a14:hiddenFill xmlns:a14="http://schemas.microsoft.com/office/drawing/2010/main">
                <a:solidFill>
                  <a:srgbClr val="FFFFFF"/>
                </a:solidFill>
              </a14:hiddenFill>
            </a:ext>
          </a:extLst>
        </p:spPr>
      </p:pic>
      <p:sp>
        <p:nvSpPr>
          <p:cNvPr id="72" name="Goccia 71" descr="figura che rappresenta il responsabile per la trasparenza&#10;">
            <a:extLst>
              <a:ext uri="{FF2B5EF4-FFF2-40B4-BE49-F238E27FC236}">
                <a16:creationId xmlns:a16="http://schemas.microsoft.com/office/drawing/2014/main" id="{2316582B-8F48-EE4B-98E5-B86D0DA560FD}"/>
              </a:ext>
            </a:extLst>
          </p:cNvPr>
          <p:cNvSpPr/>
          <p:nvPr/>
        </p:nvSpPr>
        <p:spPr>
          <a:xfrm rot="10800000">
            <a:off x="6474236" y="70290"/>
            <a:ext cx="2442884" cy="2221821"/>
          </a:xfrm>
          <a:prstGeom prst="teardrop">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3" name="Immagine 72" descr="immagine di una persona stilizzata">
            <a:extLst>
              <a:ext uri="{FF2B5EF4-FFF2-40B4-BE49-F238E27FC236}">
                <a16:creationId xmlns:a16="http://schemas.microsoft.com/office/drawing/2014/main" id="{B5F2FD76-37B2-7645-877E-C023DCADA24F}"/>
              </a:ext>
            </a:extLst>
          </p:cNvPr>
          <p:cNvPicPr>
            <a:picLocks noChangeAspect="1"/>
          </p:cNvPicPr>
          <p:nvPr/>
        </p:nvPicPr>
        <p:blipFill>
          <a:blip r:embed="rId4"/>
          <a:stretch>
            <a:fillRect/>
          </a:stretch>
        </p:blipFill>
        <p:spPr>
          <a:xfrm>
            <a:off x="6641517" y="995777"/>
            <a:ext cx="633123" cy="66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4" name="Sottotitolo 2">
            <a:extLst>
              <a:ext uri="{FF2B5EF4-FFF2-40B4-BE49-F238E27FC236}">
                <a16:creationId xmlns:a16="http://schemas.microsoft.com/office/drawing/2014/main" id="{25231022-7C2A-724A-BB3F-98D83A39F041}"/>
              </a:ext>
            </a:extLst>
          </p:cNvPr>
          <p:cNvSpPr txBox="1">
            <a:spLocks/>
          </p:cNvSpPr>
          <p:nvPr/>
        </p:nvSpPr>
        <p:spPr>
          <a:xfrm>
            <a:off x="7197085" y="1987793"/>
            <a:ext cx="1328059" cy="227956"/>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1" u="sng" strike="noStrike" kern="1200" cap="none" spc="0" normalizeH="0" baseline="0" noProof="0" dirty="0">
                <a:ln>
                  <a:noFill/>
                </a:ln>
                <a:solidFill>
                  <a:srgbClr val="FF0000"/>
                </a:solidFill>
                <a:effectLst/>
                <a:uLnTx/>
                <a:uFillTx/>
                <a:latin typeface="Calibri" panose="020F0502020204030204"/>
                <a:ea typeface="+mn-ea"/>
                <a:cs typeface="+mn-cs"/>
              </a:rPr>
              <a:t>Trasparenza</a:t>
            </a:r>
          </a:p>
        </p:txBody>
      </p:sp>
      <p:sp>
        <p:nvSpPr>
          <p:cNvPr id="75" name="Sottotitolo 2">
            <a:extLst>
              <a:ext uri="{FF2B5EF4-FFF2-40B4-BE49-F238E27FC236}">
                <a16:creationId xmlns:a16="http://schemas.microsoft.com/office/drawing/2014/main" id="{746EFB0F-B18A-0948-A24A-9B42521E0C1F}"/>
              </a:ext>
            </a:extLst>
          </p:cNvPr>
          <p:cNvSpPr txBox="1">
            <a:spLocks/>
          </p:cNvSpPr>
          <p:nvPr/>
        </p:nvSpPr>
        <p:spPr>
          <a:xfrm>
            <a:off x="6328057" y="1716200"/>
            <a:ext cx="1476705" cy="230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00" b="1" i="0" u="none" strike="noStrike" kern="1200" cap="none" spc="0" normalizeH="0" baseline="0" noProof="0" dirty="0">
                <a:ln>
                  <a:noFill/>
                </a:ln>
                <a:solidFill>
                  <a:srgbClr val="282F39"/>
                </a:solidFill>
                <a:effectLst/>
                <a:uLnTx/>
                <a:uFillTx/>
                <a:latin typeface="Calibri" panose="020F0502020204030204"/>
                <a:ea typeface="+mn-ea"/>
                <a:cs typeface="+mn-cs"/>
              </a:rPr>
              <a:t>Resp. Trasparenza</a:t>
            </a:r>
          </a:p>
        </p:txBody>
      </p:sp>
      <p:sp>
        <p:nvSpPr>
          <p:cNvPr id="4" name="Freccia destra rientrata 3" descr="immagine di freccia che identifica l'azione di immissione di un documento">
            <a:extLst>
              <a:ext uri="{FF2B5EF4-FFF2-40B4-BE49-F238E27FC236}">
                <a16:creationId xmlns:a16="http://schemas.microsoft.com/office/drawing/2014/main" id="{F9DE71F6-CE69-D74E-B336-16A4F74FA627}"/>
              </a:ext>
            </a:extLst>
          </p:cNvPr>
          <p:cNvSpPr/>
          <p:nvPr/>
        </p:nvSpPr>
        <p:spPr>
          <a:xfrm rot="2947793">
            <a:off x="1815735" y="2401841"/>
            <a:ext cx="2375261" cy="821524"/>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6" name="Rettangolo con angoli arrotondati 75">
            <a:extLst>
              <a:ext uri="{FF2B5EF4-FFF2-40B4-BE49-F238E27FC236}">
                <a16:creationId xmlns:a16="http://schemas.microsoft.com/office/drawing/2014/main" id="{D4391CFF-A231-FA45-A701-F67BA9FF5312}"/>
              </a:ext>
            </a:extLst>
          </p:cNvPr>
          <p:cNvSpPr/>
          <p:nvPr/>
        </p:nvSpPr>
        <p:spPr>
          <a:xfrm rot="2975153">
            <a:off x="2308739" y="2304775"/>
            <a:ext cx="767263" cy="2728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282F39"/>
                </a:solidFill>
                <a:effectLst/>
                <a:uLnTx/>
                <a:uFillTx/>
                <a:latin typeface="Calibri" panose="020F0502020204030204"/>
                <a:ea typeface="+mn-ea"/>
                <a:cs typeface="+mn-cs"/>
              </a:rPr>
              <a:t>Immissione</a:t>
            </a:r>
            <a:endParaRPr kumimoji="0" lang="it-IT"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66" name="Goccia 65">
            <a:extLst>
              <a:ext uri="{FF2B5EF4-FFF2-40B4-BE49-F238E27FC236}">
                <a16:creationId xmlns:a16="http://schemas.microsoft.com/office/drawing/2014/main" id="{60FF2DCD-E161-584A-96F0-001570D0D004}"/>
              </a:ext>
            </a:extLst>
          </p:cNvPr>
          <p:cNvSpPr/>
          <p:nvPr/>
        </p:nvSpPr>
        <p:spPr>
          <a:xfrm>
            <a:off x="10500659" y="3095687"/>
            <a:ext cx="1565282" cy="1126529"/>
          </a:xfrm>
          <a:prstGeom prst="teardrop">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ARCHIVIO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rPr>
              <a:t>STORICO</a:t>
            </a:r>
          </a:p>
        </p:txBody>
      </p:sp>
      <p:sp>
        <p:nvSpPr>
          <p:cNvPr id="71" name="Freccia destra rientrata 70" descr="immagine di freccia&#10;">
            <a:extLst>
              <a:ext uri="{FF2B5EF4-FFF2-40B4-BE49-F238E27FC236}">
                <a16:creationId xmlns:a16="http://schemas.microsoft.com/office/drawing/2014/main" id="{9D7F83E9-FAB5-1949-BD7F-AF1F30593631}"/>
              </a:ext>
            </a:extLst>
          </p:cNvPr>
          <p:cNvSpPr/>
          <p:nvPr/>
        </p:nvSpPr>
        <p:spPr>
          <a:xfrm>
            <a:off x="9871886" y="3391092"/>
            <a:ext cx="807236" cy="528669"/>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Immagine 16" descr="Immagine che contiene testo, clipart&#10;&#10;Descrizione generata automaticamente">
            <a:extLst>
              <a:ext uri="{FF2B5EF4-FFF2-40B4-BE49-F238E27FC236}">
                <a16:creationId xmlns:a16="http://schemas.microsoft.com/office/drawing/2014/main" id="{B807DBBF-1157-0342-8105-191A6A979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4276" y="3510799"/>
            <a:ext cx="1003043" cy="327855"/>
          </a:xfrm>
          <a:prstGeom prst="rect">
            <a:avLst/>
          </a:prstGeom>
        </p:spPr>
      </p:pic>
      <p:sp>
        <p:nvSpPr>
          <p:cNvPr id="9" name="Freccia destra rientrata 8" descr="immagine di freccia che identifica l'azione di versamento e archiviazione del dato">
            <a:extLst>
              <a:ext uri="{FF2B5EF4-FFF2-40B4-BE49-F238E27FC236}">
                <a16:creationId xmlns:a16="http://schemas.microsoft.com/office/drawing/2014/main" id="{989CCC21-78B9-BA46-980D-DE6746350113}"/>
              </a:ext>
            </a:extLst>
          </p:cNvPr>
          <p:cNvSpPr/>
          <p:nvPr/>
        </p:nvSpPr>
        <p:spPr>
          <a:xfrm>
            <a:off x="5924607" y="3663204"/>
            <a:ext cx="3311452" cy="877334"/>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Cubo 21">
            <a:extLst>
              <a:ext uri="{FF2B5EF4-FFF2-40B4-BE49-F238E27FC236}">
                <a16:creationId xmlns:a16="http://schemas.microsoft.com/office/drawing/2014/main" id="{3B12426F-142E-D34B-828D-BB1556B0D90E}"/>
              </a:ext>
            </a:extLst>
          </p:cNvPr>
          <p:cNvSpPr/>
          <p:nvPr/>
        </p:nvSpPr>
        <p:spPr>
          <a:xfrm>
            <a:off x="7558600" y="3909561"/>
            <a:ext cx="1116858" cy="349834"/>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FFFFFF"/>
                </a:solidFill>
                <a:effectLst/>
                <a:uLnTx/>
                <a:uFillTx/>
                <a:latin typeface="Calibri" panose="020F0502020204030204"/>
                <a:ea typeface="+mn-ea"/>
                <a:cs typeface="+mn-cs"/>
              </a:rPr>
              <a:t>Pacchetto di Archiviazione</a:t>
            </a:r>
          </a:p>
        </p:txBody>
      </p:sp>
      <p:sp>
        <p:nvSpPr>
          <p:cNvPr id="23" name="Cubo 22">
            <a:extLst>
              <a:ext uri="{FF2B5EF4-FFF2-40B4-BE49-F238E27FC236}">
                <a16:creationId xmlns:a16="http://schemas.microsoft.com/office/drawing/2014/main" id="{5D1CC6E0-EE26-B84F-8948-D9F19DE8705B}"/>
              </a:ext>
            </a:extLst>
          </p:cNvPr>
          <p:cNvSpPr/>
          <p:nvPr/>
        </p:nvSpPr>
        <p:spPr>
          <a:xfrm>
            <a:off x="6389712" y="3917582"/>
            <a:ext cx="1116858" cy="349834"/>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FFFFFF"/>
                </a:solidFill>
                <a:effectLst/>
                <a:uLnTx/>
                <a:uFillTx/>
                <a:latin typeface="Calibri" panose="020F0502020204030204"/>
                <a:ea typeface="+mn-ea"/>
                <a:cs typeface="+mn-cs"/>
              </a:rPr>
              <a:t>Pacchetto di versamento</a:t>
            </a:r>
          </a:p>
        </p:txBody>
      </p:sp>
      <p:sp>
        <p:nvSpPr>
          <p:cNvPr id="31" name="Parallelogramma 30">
            <a:extLst>
              <a:ext uri="{FF2B5EF4-FFF2-40B4-BE49-F238E27FC236}">
                <a16:creationId xmlns:a16="http://schemas.microsoft.com/office/drawing/2014/main" id="{B827FA57-76AB-B343-878B-99D8993BA243}"/>
              </a:ext>
            </a:extLst>
          </p:cNvPr>
          <p:cNvSpPr/>
          <p:nvPr/>
        </p:nvSpPr>
        <p:spPr>
          <a:xfrm>
            <a:off x="7895798" y="4469896"/>
            <a:ext cx="1191063" cy="622433"/>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Manuale di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282F39"/>
                </a:solidFill>
                <a:effectLst/>
                <a:uLnTx/>
                <a:uFillTx/>
                <a:latin typeface="Calibri" panose="020F0502020204030204"/>
                <a:ea typeface="+mn-ea"/>
                <a:cs typeface="+mn-cs"/>
              </a:rPr>
              <a:t>Conservazione</a:t>
            </a:r>
          </a:p>
        </p:txBody>
      </p:sp>
      <p:grpSp>
        <p:nvGrpSpPr>
          <p:cNvPr id="77" name="Group 76" descr="simbolo copyright Ciamei">
            <a:extLst>
              <a:ext uri="{FF2B5EF4-FFF2-40B4-BE49-F238E27FC236}">
                <a16:creationId xmlns:a16="http://schemas.microsoft.com/office/drawing/2014/main" id="{52029106-5B5B-4EF6-8F41-0C2651D634CF}"/>
              </a:ext>
            </a:extLst>
          </p:cNvPr>
          <p:cNvGrpSpPr/>
          <p:nvPr/>
        </p:nvGrpSpPr>
        <p:grpSpPr>
          <a:xfrm>
            <a:off x="11072685" y="6505659"/>
            <a:ext cx="1202709" cy="398779"/>
            <a:chOff x="1147529" y="6490036"/>
            <a:chExt cx="1202709" cy="369332"/>
          </a:xfrm>
        </p:grpSpPr>
        <p:pic>
          <p:nvPicPr>
            <p:cNvPr id="78" name="Picture 77" descr="Icon&#10;&#10;Description automatically generated">
              <a:extLst>
                <a:ext uri="{FF2B5EF4-FFF2-40B4-BE49-F238E27FC236}">
                  <a16:creationId xmlns:a16="http://schemas.microsoft.com/office/drawing/2014/main" id="{0B80DCC9-D966-4E89-B245-DEE7ADAD000C}"/>
                </a:ext>
              </a:extLst>
            </p:cNvPr>
            <p:cNvPicPr>
              <a:picLocks noChangeAspect="1"/>
            </p:cNvPicPr>
            <p:nvPr/>
          </p:nvPicPr>
          <p:blipFill>
            <a:blip r:embed="rId9"/>
            <a:stretch>
              <a:fillRect/>
            </a:stretch>
          </p:blipFill>
          <p:spPr>
            <a:xfrm>
              <a:off x="1147529" y="6548206"/>
              <a:ext cx="237679" cy="237679"/>
            </a:xfrm>
            <a:prstGeom prst="rect">
              <a:avLst/>
            </a:prstGeom>
          </p:spPr>
        </p:pic>
        <p:sp>
          <p:nvSpPr>
            <p:cNvPr id="79" name="TextBox 78">
              <a:extLst>
                <a:ext uri="{FF2B5EF4-FFF2-40B4-BE49-F238E27FC236}">
                  <a16:creationId xmlns:a16="http://schemas.microsoft.com/office/drawing/2014/main" id="{96C98FFF-0578-4E19-BACC-ADFD3D81B2E7}"/>
                </a:ext>
              </a:extLst>
            </p:cNvPr>
            <p:cNvSpPr txBox="1"/>
            <p:nvPr/>
          </p:nvSpPr>
          <p:spPr>
            <a:xfrm>
              <a:off x="1335986" y="6490036"/>
              <a:ext cx="1014252" cy="369332"/>
            </a:xfrm>
            <a:prstGeom prst="rect">
              <a:avLst/>
            </a:prstGeom>
            <a:noFill/>
          </p:spPr>
          <p:txBody>
            <a:bodyPr wrap="none" rtlCol="0">
              <a:spAutoFit/>
            </a:bodyPr>
            <a:lstStyle/>
            <a:p>
              <a:r>
                <a:rPr lang="it-IT" b="1" dirty="0" err="1"/>
                <a:t>C.Ciamei</a:t>
              </a:r>
              <a:endParaRPr lang="it-IT" b="1" dirty="0"/>
            </a:p>
          </p:txBody>
        </p:sp>
      </p:grpSp>
    </p:spTree>
    <p:extLst>
      <p:ext uri="{BB962C8B-B14F-4D97-AF65-F5344CB8AC3E}">
        <p14:creationId xmlns:p14="http://schemas.microsoft.com/office/powerpoint/2010/main" val="125857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26D6-0310-49C6-AA08-0D43B244F76D}"/>
              </a:ext>
            </a:extLst>
          </p:cNvPr>
          <p:cNvSpPr>
            <a:spLocks noGrp="1"/>
          </p:cNvSpPr>
          <p:nvPr>
            <p:ph type="title"/>
          </p:nvPr>
        </p:nvSpPr>
        <p:spPr/>
        <p:txBody>
          <a:bodyPr/>
          <a:lstStyle/>
          <a:p>
            <a:r>
              <a:rPr lang="it-IT" b="1" i="0" dirty="0">
                <a:effectLst/>
              </a:rPr>
              <a:t>Costituzione di un gruppo di coordinamento per la transizione digitale: perché?</a:t>
            </a:r>
            <a:endParaRPr lang="it-IT" b="1" dirty="0"/>
          </a:p>
        </p:txBody>
      </p:sp>
      <p:sp>
        <p:nvSpPr>
          <p:cNvPr id="3" name="Content Placeholder 2">
            <a:extLst>
              <a:ext uri="{FF2B5EF4-FFF2-40B4-BE49-F238E27FC236}">
                <a16:creationId xmlns:a16="http://schemas.microsoft.com/office/drawing/2014/main" id="{C070E288-4CDC-4B1D-A0EC-C9E5DFA416F6}"/>
              </a:ext>
            </a:extLst>
          </p:cNvPr>
          <p:cNvSpPr>
            <a:spLocks noGrp="1"/>
          </p:cNvSpPr>
          <p:nvPr>
            <p:ph idx="1"/>
          </p:nvPr>
        </p:nvSpPr>
        <p:spPr>
          <a:xfrm>
            <a:off x="581192" y="3098800"/>
            <a:ext cx="10917855" cy="4257565"/>
          </a:xfrm>
        </p:spPr>
        <p:txBody>
          <a:bodyPr>
            <a:normAutofit fontScale="92500" lnSpcReduction="10000"/>
          </a:bodyPr>
          <a:lstStyle/>
          <a:p>
            <a:r>
              <a:rPr lang="it-IT" dirty="0"/>
              <a:t>Oltre alle figure previste dalla circolare, è importante coinvolgere tutte le figure di coordinamento che possono avere un forte impatto per il processo di trasformazione digitale</a:t>
            </a:r>
          </a:p>
          <a:p>
            <a:r>
              <a:rPr lang="it-IT" dirty="0"/>
              <a:t>La parte di cybersecurity è fondamentale, come anche la gestione degli audit del GDPR, il </a:t>
            </a:r>
            <a:r>
              <a:rPr lang="it-IT" dirty="0" err="1"/>
              <a:t>license</a:t>
            </a:r>
            <a:r>
              <a:rPr lang="it-IT" dirty="0"/>
              <a:t> </a:t>
            </a:r>
            <a:r>
              <a:rPr lang="it-IT" dirty="0" err="1"/>
              <a:t>managing</a:t>
            </a:r>
            <a:r>
              <a:rPr lang="it-IT" dirty="0"/>
              <a:t>, l’accessibilità dei siti</a:t>
            </a:r>
          </a:p>
          <a:p>
            <a:r>
              <a:rPr lang="it-IT" dirty="0"/>
              <a:t>Importante il coordinamento della attività con la CCR per un raccordo dei centri di calcolo nelle Strutture</a:t>
            </a:r>
          </a:p>
          <a:p>
            <a:r>
              <a:rPr lang="it-IT" dirty="0"/>
              <a:t>Per questo motivo si è individuato uno </a:t>
            </a:r>
            <a:r>
              <a:rPr lang="it-IT" b="1" dirty="0"/>
              <a:t>Steering Committee </a:t>
            </a:r>
            <a:r>
              <a:rPr lang="it-IT" dirty="0"/>
              <a:t>costituito di queste figure che si incontra una volta al mese per monitorare lo stato delle attività in corso, far emergere le criticità incontrate e delineare la programmazione delle azioni</a:t>
            </a:r>
          </a:p>
          <a:p>
            <a:r>
              <a:rPr lang="it-IT" dirty="0"/>
              <a:t>Collabora alla stesura di un piano triennale transizione digitale per INFN come previsto dal CAD</a:t>
            </a:r>
          </a:p>
          <a:p>
            <a:r>
              <a:rPr lang="it-IT" dirty="0"/>
              <a:t>Almeno una riunione mensile del gruppo per aggiornamento e per verificare le attività che sono programmate</a:t>
            </a:r>
          </a:p>
          <a:p>
            <a:r>
              <a:rPr lang="it-IT" dirty="0"/>
              <a:t>Aiuti ad identificare in ogni Struttura INFN un referente per la transizione digitale che possa favorire la trasmissione di competenze, l’indirizzo che viene proposto nel piano TD e sensibilizzare a un cambiamento culturale che è alla base dell’intero processo</a:t>
            </a:r>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45272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A6DC-AFB5-423F-87D6-5CB0114B4FB1}"/>
              </a:ext>
            </a:extLst>
          </p:cNvPr>
          <p:cNvSpPr>
            <a:spLocks noGrp="1"/>
          </p:cNvSpPr>
          <p:nvPr>
            <p:ph type="title"/>
          </p:nvPr>
        </p:nvSpPr>
        <p:spPr/>
        <p:txBody>
          <a:bodyPr/>
          <a:lstStyle/>
          <a:p>
            <a:r>
              <a:rPr lang="it-IT" b="1" dirty="0"/>
              <a:t>Questo esaurisce gli interlocutori?</a:t>
            </a:r>
          </a:p>
        </p:txBody>
      </p:sp>
      <p:sp>
        <p:nvSpPr>
          <p:cNvPr id="3" name="Content Placeholder 2">
            <a:extLst>
              <a:ext uri="{FF2B5EF4-FFF2-40B4-BE49-F238E27FC236}">
                <a16:creationId xmlns:a16="http://schemas.microsoft.com/office/drawing/2014/main" id="{9110831E-805E-44E4-948A-66099A78C6E5}"/>
              </a:ext>
            </a:extLst>
          </p:cNvPr>
          <p:cNvSpPr>
            <a:spLocks noGrp="1"/>
          </p:cNvSpPr>
          <p:nvPr>
            <p:ph idx="1"/>
          </p:nvPr>
        </p:nvSpPr>
        <p:spPr>
          <a:xfrm>
            <a:off x="581192" y="2180496"/>
            <a:ext cx="11356808" cy="4321904"/>
          </a:xfrm>
        </p:spPr>
        <p:txBody>
          <a:bodyPr/>
          <a:lstStyle/>
          <a:p>
            <a:r>
              <a:rPr lang="it-IT" sz="2000" dirty="0"/>
              <a:t>Assolutamente no</a:t>
            </a:r>
          </a:p>
          <a:p>
            <a:r>
              <a:rPr lang="it-IT" sz="2000" dirty="0"/>
              <a:t>Fondamentale che ci sia trasversalità e contatto con:</a:t>
            </a:r>
          </a:p>
          <a:p>
            <a:pPr lvl="1"/>
            <a:r>
              <a:rPr lang="it-IT" sz="2000" dirty="0"/>
              <a:t>Responsabile risorse umane</a:t>
            </a:r>
          </a:p>
          <a:p>
            <a:pPr lvl="1"/>
            <a:r>
              <a:rPr lang="it-IT" sz="2000" dirty="0"/>
              <a:t>Responsabile dei contratti e degli acquisti</a:t>
            </a:r>
          </a:p>
          <a:p>
            <a:pPr lvl="1"/>
            <a:r>
              <a:rPr lang="it-IT" sz="2000" dirty="0"/>
              <a:t>Tutte le direzioni centrali</a:t>
            </a:r>
          </a:p>
          <a:p>
            <a:pPr lvl="1"/>
            <a:r>
              <a:rPr lang="it-IT" sz="2000" dirty="0"/>
              <a:t>La Giunta esecutiva </a:t>
            </a:r>
          </a:p>
          <a:p>
            <a:r>
              <a:rPr lang="it-IT" sz="2000" dirty="0"/>
              <a:t>Non è possibile che ci possano essere tutti questi interlocutori nel gruppo di coordinamento </a:t>
            </a:r>
          </a:p>
          <a:p>
            <a:r>
              <a:rPr lang="it-IT" sz="2000" dirty="0"/>
              <a:t>Per mantenere l’operatività si restringe lo SC a quelle figure che sono previste dal CAD come figure di supporto all’attività del RTD</a:t>
            </a:r>
          </a:p>
          <a:p>
            <a:endParaRPr lang="it-IT" dirty="0"/>
          </a:p>
        </p:txBody>
      </p:sp>
    </p:spTree>
    <p:extLst>
      <p:ext uri="{BB962C8B-B14F-4D97-AF65-F5344CB8AC3E}">
        <p14:creationId xmlns:p14="http://schemas.microsoft.com/office/powerpoint/2010/main" val="108885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Firme </a:t>
            </a:r>
            <a:r>
              <a:rPr lang="en-US" dirty="0" err="1">
                <a:solidFill>
                  <a:srgbClr val="FFFEFF"/>
                </a:solidFill>
              </a:rPr>
              <a:t>digitali</a:t>
            </a:r>
            <a:r>
              <a:rPr lang="en-US" dirty="0">
                <a:solidFill>
                  <a:srgbClr val="FFFEFF"/>
                </a:solidFill>
              </a:rPr>
              <a:t> remote</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2825011078"/>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Graphical user interface&#10;&#10;Description automatically generated">
            <a:extLst>
              <a:ext uri="{FF2B5EF4-FFF2-40B4-BE49-F238E27FC236}">
                <a16:creationId xmlns:a16="http://schemas.microsoft.com/office/drawing/2014/main" id="{33F1AE48-9B5C-4047-8CEF-8090D6A220D2}"/>
              </a:ext>
            </a:extLst>
          </p:cNvPr>
          <p:cNvPicPr>
            <a:picLocks noChangeAspect="1"/>
          </p:cNvPicPr>
          <p:nvPr/>
        </p:nvPicPr>
        <p:blipFill>
          <a:blip r:embed="rId8"/>
          <a:stretch>
            <a:fillRect/>
          </a:stretch>
        </p:blipFill>
        <p:spPr>
          <a:xfrm>
            <a:off x="4572819" y="1382712"/>
            <a:ext cx="3040856" cy="1768661"/>
          </a:xfrm>
          <a:prstGeom prst="rect">
            <a:avLst/>
          </a:prstGeom>
        </p:spPr>
      </p:pic>
      <p:pic>
        <p:nvPicPr>
          <p:cNvPr id="7" name="Picture 6" descr="Icon&#10;&#10;Description automatically generated">
            <a:extLst>
              <a:ext uri="{FF2B5EF4-FFF2-40B4-BE49-F238E27FC236}">
                <a16:creationId xmlns:a16="http://schemas.microsoft.com/office/drawing/2014/main" id="{4F9ED869-7BF6-45D4-8C50-21F862D9D425}"/>
              </a:ext>
            </a:extLst>
          </p:cNvPr>
          <p:cNvPicPr>
            <a:picLocks noChangeAspect="1"/>
          </p:cNvPicPr>
          <p:nvPr/>
        </p:nvPicPr>
        <p:blipFill>
          <a:blip r:embed="rId9"/>
          <a:stretch>
            <a:fillRect/>
          </a:stretch>
        </p:blipFill>
        <p:spPr>
          <a:xfrm>
            <a:off x="8623300" y="1279005"/>
            <a:ext cx="2147094" cy="2026262"/>
          </a:xfrm>
          <a:prstGeom prst="rect">
            <a:avLst/>
          </a:prstGeom>
        </p:spPr>
      </p:pic>
    </p:spTree>
    <p:extLst>
      <p:ext uri="{BB962C8B-B14F-4D97-AF65-F5344CB8AC3E}">
        <p14:creationId xmlns:p14="http://schemas.microsoft.com/office/powerpoint/2010/main" val="170334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94F619-69B4-4DA5-9666-0439931F6691}"/>
              </a:ext>
            </a:extLst>
          </p:cNvPr>
          <p:cNvSpPr>
            <a:spLocks noGrp="1"/>
          </p:cNvSpPr>
          <p:nvPr>
            <p:ph type="title"/>
          </p:nvPr>
        </p:nvSpPr>
        <p:spPr>
          <a:xfrm>
            <a:off x="601255" y="782388"/>
            <a:ext cx="3409783" cy="1013800"/>
          </a:xfrm>
        </p:spPr>
        <p:txBody>
          <a:bodyPr>
            <a:normAutofit/>
          </a:bodyPr>
          <a:lstStyle/>
          <a:p>
            <a:r>
              <a:rPr lang="it-IT" dirty="0"/>
              <a:t>Incaricati per il riconoscimento</a:t>
            </a:r>
          </a:p>
        </p:txBody>
      </p:sp>
      <p:sp>
        <p:nvSpPr>
          <p:cNvPr id="14" name="Content Placeholder 13">
            <a:extLst>
              <a:ext uri="{FF2B5EF4-FFF2-40B4-BE49-F238E27FC236}">
                <a16:creationId xmlns:a16="http://schemas.microsoft.com/office/drawing/2014/main" id="{D296E827-2ECC-483D-92DB-797A4E56F55C}"/>
              </a:ext>
            </a:extLst>
          </p:cNvPr>
          <p:cNvSpPr>
            <a:spLocks noGrp="1"/>
          </p:cNvSpPr>
          <p:nvPr>
            <p:ph idx="1"/>
          </p:nvPr>
        </p:nvSpPr>
        <p:spPr>
          <a:xfrm>
            <a:off x="601255" y="1964168"/>
            <a:ext cx="3409782" cy="4036582"/>
          </a:xfrm>
        </p:spPr>
        <p:txBody>
          <a:bodyPr>
            <a:normAutofit lnSpcReduction="10000"/>
          </a:bodyPr>
          <a:lstStyle/>
          <a:p>
            <a:pPr algn="just"/>
            <a:r>
              <a:rPr lang="en-US" dirty="0">
                <a:solidFill>
                  <a:schemeClr val="bg1"/>
                </a:solidFill>
              </a:rPr>
              <a:t>A </a:t>
            </a:r>
            <a:r>
              <a:rPr lang="en-US" dirty="0" err="1">
                <a:solidFill>
                  <a:schemeClr val="bg1"/>
                </a:solidFill>
              </a:rPr>
              <a:t>seguito</a:t>
            </a:r>
            <a:r>
              <a:rPr lang="en-US" dirty="0">
                <a:solidFill>
                  <a:schemeClr val="bg1"/>
                </a:solidFill>
              </a:rPr>
              <a:t> </a:t>
            </a:r>
            <a:r>
              <a:rPr lang="en-US" dirty="0" err="1">
                <a:solidFill>
                  <a:schemeClr val="bg1"/>
                </a:solidFill>
              </a:rPr>
              <a:t>della</a:t>
            </a:r>
            <a:r>
              <a:rPr lang="en-US" dirty="0">
                <a:solidFill>
                  <a:schemeClr val="bg1"/>
                </a:solidFill>
              </a:rPr>
              <a:t> </a:t>
            </a:r>
            <a:r>
              <a:rPr lang="en-US" dirty="0" err="1">
                <a:solidFill>
                  <a:schemeClr val="bg1"/>
                </a:solidFill>
              </a:rPr>
              <a:t>decisione</a:t>
            </a:r>
            <a:r>
              <a:rPr lang="en-US" dirty="0">
                <a:solidFill>
                  <a:schemeClr val="bg1"/>
                </a:solidFill>
              </a:rPr>
              <a:t> di </a:t>
            </a:r>
            <a:r>
              <a:rPr lang="en-US" dirty="0" err="1">
                <a:solidFill>
                  <a:schemeClr val="bg1"/>
                </a:solidFill>
              </a:rPr>
              <a:t>dotare</a:t>
            </a:r>
            <a:r>
              <a:rPr lang="en-US" dirty="0">
                <a:solidFill>
                  <a:schemeClr val="bg1"/>
                </a:solidFill>
              </a:rPr>
              <a:t> il </a:t>
            </a:r>
            <a:r>
              <a:rPr lang="en-US" dirty="0" err="1">
                <a:solidFill>
                  <a:schemeClr val="bg1"/>
                </a:solidFill>
              </a:rPr>
              <a:t>Personale</a:t>
            </a:r>
            <a:r>
              <a:rPr lang="en-US" dirty="0">
                <a:solidFill>
                  <a:schemeClr val="bg1"/>
                </a:solidFill>
              </a:rPr>
              <a:t> INFN di </a:t>
            </a:r>
            <a:r>
              <a:rPr lang="en-US" dirty="0" err="1">
                <a:solidFill>
                  <a:schemeClr val="bg1"/>
                </a:solidFill>
              </a:rPr>
              <a:t>firma</a:t>
            </a:r>
            <a:r>
              <a:rPr lang="en-US" dirty="0">
                <a:solidFill>
                  <a:schemeClr val="bg1"/>
                </a:solidFill>
              </a:rPr>
              <a:t> </a:t>
            </a:r>
            <a:r>
              <a:rPr lang="en-US" dirty="0" err="1">
                <a:solidFill>
                  <a:schemeClr val="bg1"/>
                </a:solidFill>
              </a:rPr>
              <a:t>digitale</a:t>
            </a:r>
            <a:r>
              <a:rPr lang="en-US" dirty="0">
                <a:solidFill>
                  <a:schemeClr val="bg1"/>
                </a:solidFill>
              </a:rPr>
              <a:t> </a:t>
            </a:r>
            <a:r>
              <a:rPr lang="en-US" dirty="0" err="1">
                <a:solidFill>
                  <a:schemeClr val="bg1"/>
                </a:solidFill>
              </a:rPr>
              <a:t>remota</a:t>
            </a:r>
            <a:r>
              <a:rPr lang="en-US" dirty="0">
                <a:solidFill>
                  <a:schemeClr val="bg1"/>
                </a:solidFill>
              </a:rPr>
              <a:t>, è </a:t>
            </a:r>
            <a:r>
              <a:rPr lang="en-US" dirty="0" err="1">
                <a:solidFill>
                  <a:schemeClr val="bg1"/>
                </a:solidFill>
              </a:rPr>
              <a:t>stato</a:t>
            </a:r>
            <a:r>
              <a:rPr lang="en-US" dirty="0">
                <a:solidFill>
                  <a:schemeClr val="bg1"/>
                </a:solidFill>
              </a:rPr>
              <a:t> </a:t>
            </a:r>
            <a:r>
              <a:rPr lang="en-US" dirty="0" err="1">
                <a:solidFill>
                  <a:schemeClr val="bg1"/>
                </a:solidFill>
              </a:rPr>
              <a:t>individuato</a:t>
            </a:r>
            <a:r>
              <a:rPr lang="en-US" dirty="0">
                <a:solidFill>
                  <a:schemeClr val="bg1"/>
                </a:solidFill>
              </a:rPr>
              <a:t> per </a:t>
            </a:r>
            <a:r>
              <a:rPr lang="en-US" dirty="0" err="1">
                <a:solidFill>
                  <a:schemeClr val="bg1"/>
                </a:solidFill>
              </a:rPr>
              <a:t>ogni</a:t>
            </a:r>
            <a:r>
              <a:rPr lang="en-US" dirty="0">
                <a:solidFill>
                  <a:schemeClr val="bg1"/>
                </a:solidFill>
              </a:rPr>
              <a:t> </a:t>
            </a:r>
            <a:r>
              <a:rPr lang="en-US" dirty="0" err="1">
                <a:solidFill>
                  <a:schemeClr val="bg1"/>
                </a:solidFill>
              </a:rPr>
              <a:t>Struttura</a:t>
            </a:r>
            <a:r>
              <a:rPr lang="en-US" dirty="0">
                <a:solidFill>
                  <a:schemeClr val="bg1"/>
                </a:solidFill>
              </a:rPr>
              <a:t> un IR </a:t>
            </a:r>
          </a:p>
          <a:p>
            <a:pPr algn="just"/>
            <a:r>
              <a:rPr lang="en-US" dirty="0">
                <a:solidFill>
                  <a:schemeClr val="bg1"/>
                </a:solidFill>
              </a:rPr>
              <a:t>A </a:t>
            </a:r>
            <a:r>
              <a:rPr lang="en-US" dirty="0" err="1">
                <a:solidFill>
                  <a:schemeClr val="bg1"/>
                </a:solidFill>
              </a:rPr>
              <a:t>giugno</a:t>
            </a:r>
            <a:r>
              <a:rPr lang="en-US" dirty="0">
                <a:solidFill>
                  <a:schemeClr val="bg1"/>
                </a:solidFill>
              </a:rPr>
              <a:t> 2021 </a:t>
            </a:r>
            <a:r>
              <a:rPr lang="en-US" dirty="0" err="1">
                <a:solidFill>
                  <a:schemeClr val="bg1"/>
                </a:solidFill>
              </a:rPr>
              <a:t>lettera</a:t>
            </a:r>
            <a:r>
              <a:rPr lang="en-US" dirty="0">
                <a:solidFill>
                  <a:schemeClr val="bg1"/>
                </a:solidFill>
              </a:rPr>
              <a:t> di </a:t>
            </a:r>
            <a:r>
              <a:rPr lang="en-US" dirty="0" err="1">
                <a:solidFill>
                  <a:schemeClr val="bg1"/>
                </a:solidFill>
              </a:rPr>
              <a:t>nomina</a:t>
            </a:r>
            <a:r>
              <a:rPr lang="en-US" dirty="0">
                <a:solidFill>
                  <a:schemeClr val="bg1"/>
                </a:solidFill>
              </a:rPr>
              <a:t> da </a:t>
            </a:r>
            <a:r>
              <a:rPr lang="en-US" dirty="0" err="1">
                <a:solidFill>
                  <a:schemeClr val="bg1"/>
                </a:solidFill>
              </a:rPr>
              <a:t>parte</a:t>
            </a:r>
            <a:r>
              <a:rPr lang="en-US" dirty="0">
                <a:solidFill>
                  <a:schemeClr val="bg1"/>
                </a:solidFill>
              </a:rPr>
              <a:t> del DG</a:t>
            </a:r>
          </a:p>
          <a:p>
            <a:pPr algn="just"/>
            <a:r>
              <a:rPr lang="en-US" dirty="0" err="1">
                <a:solidFill>
                  <a:schemeClr val="bg1"/>
                </a:solidFill>
              </a:rPr>
              <a:t>Creata</a:t>
            </a:r>
            <a:r>
              <a:rPr lang="en-US" dirty="0">
                <a:solidFill>
                  <a:schemeClr val="bg1"/>
                </a:solidFill>
              </a:rPr>
              <a:t> mailing-list </a:t>
            </a:r>
            <a:r>
              <a:rPr lang="en-US" dirty="0" err="1">
                <a:solidFill>
                  <a:schemeClr val="bg1"/>
                </a:solidFill>
              </a:rPr>
              <a:t>dedicata</a:t>
            </a:r>
            <a:r>
              <a:rPr lang="en-US" dirty="0">
                <a:solidFill>
                  <a:schemeClr val="bg1"/>
                </a:solidFill>
              </a:rPr>
              <a:t> per </a:t>
            </a:r>
            <a:r>
              <a:rPr lang="en-US" dirty="0" err="1">
                <a:solidFill>
                  <a:schemeClr val="bg1"/>
                </a:solidFill>
              </a:rPr>
              <a:t>formazione</a:t>
            </a:r>
            <a:r>
              <a:rPr lang="en-US" dirty="0">
                <a:solidFill>
                  <a:schemeClr val="bg1"/>
                </a:solidFill>
              </a:rPr>
              <a:t> e per </a:t>
            </a:r>
            <a:r>
              <a:rPr lang="en-US" dirty="0" err="1">
                <a:solidFill>
                  <a:schemeClr val="bg1"/>
                </a:solidFill>
              </a:rPr>
              <a:t>condividere</a:t>
            </a:r>
            <a:r>
              <a:rPr lang="en-US" dirty="0">
                <a:solidFill>
                  <a:schemeClr val="bg1"/>
                </a:solidFill>
              </a:rPr>
              <a:t> </a:t>
            </a:r>
            <a:r>
              <a:rPr lang="en-US" dirty="0" err="1">
                <a:solidFill>
                  <a:schemeClr val="bg1"/>
                </a:solidFill>
              </a:rPr>
              <a:t>buone</a:t>
            </a:r>
            <a:r>
              <a:rPr lang="en-US" dirty="0">
                <a:solidFill>
                  <a:schemeClr val="bg1"/>
                </a:solidFill>
              </a:rPr>
              <a:t> </a:t>
            </a:r>
            <a:r>
              <a:rPr lang="en-US" dirty="0" err="1">
                <a:solidFill>
                  <a:schemeClr val="bg1"/>
                </a:solidFill>
              </a:rPr>
              <a:t>prassi</a:t>
            </a:r>
            <a:r>
              <a:rPr lang="en-US" dirty="0">
                <a:solidFill>
                  <a:schemeClr val="bg1"/>
                </a:solidFill>
              </a:rPr>
              <a:t> </a:t>
            </a:r>
            <a:r>
              <a:rPr lang="en-US" dirty="0" err="1">
                <a:solidFill>
                  <a:schemeClr val="bg1"/>
                </a:solidFill>
              </a:rPr>
              <a:t>nella</a:t>
            </a:r>
            <a:r>
              <a:rPr lang="en-US" dirty="0">
                <a:solidFill>
                  <a:schemeClr val="bg1"/>
                </a:solidFill>
              </a:rPr>
              <a:t> </a:t>
            </a:r>
            <a:r>
              <a:rPr lang="en-US" dirty="0" err="1">
                <a:solidFill>
                  <a:schemeClr val="bg1"/>
                </a:solidFill>
              </a:rPr>
              <a:t>gestione</a:t>
            </a:r>
            <a:endParaRPr lang="en-US" dirty="0">
              <a:solidFill>
                <a:schemeClr val="bg1"/>
              </a:solidFill>
            </a:endParaRPr>
          </a:p>
          <a:p>
            <a:pPr algn="just"/>
            <a:r>
              <a:rPr lang="en-US" dirty="0" err="1">
                <a:solidFill>
                  <a:schemeClr val="bg1"/>
                </a:solidFill>
              </a:rPr>
              <a:t>Tutte</a:t>
            </a:r>
            <a:r>
              <a:rPr lang="en-US" dirty="0">
                <a:solidFill>
                  <a:schemeClr val="bg1"/>
                </a:solidFill>
              </a:rPr>
              <a:t> le </a:t>
            </a:r>
            <a:r>
              <a:rPr lang="en-US" dirty="0" err="1">
                <a:solidFill>
                  <a:schemeClr val="bg1"/>
                </a:solidFill>
              </a:rPr>
              <a:t>strutture</a:t>
            </a:r>
            <a:r>
              <a:rPr lang="en-US" dirty="0">
                <a:solidFill>
                  <a:schemeClr val="bg1"/>
                </a:solidFill>
              </a:rPr>
              <a:t> </a:t>
            </a:r>
            <a:r>
              <a:rPr lang="en-US" dirty="0" err="1">
                <a:solidFill>
                  <a:schemeClr val="bg1"/>
                </a:solidFill>
              </a:rPr>
              <a:t>sono</a:t>
            </a:r>
            <a:r>
              <a:rPr lang="en-US" dirty="0">
                <a:solidFill>
                  <a:schemeClr val="bg1"/>
                </a:solidFill>
              </a:rPr>
              <a:t> operative </a:t>
            </a:r>
            <a:r>
              <a:rPr lang="en-US" dirty="0" err="1">
                <a:solidFill>
                  <a:schemeClr val="bg1"/>
                </a:solidFill>
              </a:rPr>
              <a:t>tranne</a:t>
            </a:r>
            <a:r>
              <a:rPr lang="en-US" dirty="0">
                <a:solidFill>
                  <a:schemeClr val="bg1"/>
                </a:solidFill>
              </a:rPr>
              <a:t>:</a:t>
            </a:r>
          </a:p>
          <a:p>
            <a:pPr lvl="1" algn="just"/>
            <a:r>
              <a:rPr lang="en-US">
                <a:solidFill>
                  <a:schemeClr val="bg1"/>
                </a:solidFill>
              </a:rPr>
              <a:t>RM2</a:t>
            </a:r>
            <a:r>
              <a:rPr lang="en-US" dirty="0">
                <a:solidFill>
                  <a:schemeClr val="bg1"/>
                </a:solidFill>
              </a:rPr>
              <a:t>, CT</a:t>
            </a:r>
          </a:p>
          <a:p>
            <a:endParaRPr lang="en-US" dirty="0">
              <a:solidFill>
                <a:schemeClr val="bg1"/>
              </a:solidFill>
            </a:endParaRPr>
          </a:p>
        </p:txBody>
      </p:sp>
      <p:pic>
        <p:nvPicPr>
          <p:cNvPr id="10" name="Content Placeholder 9" descr="immagine che riporta le Strutture INFN con i rispettivi incaricati per il riconoscimento ">
            <a:extLst>
              <a:ext uri="{FF2B5EF4-FFF2-40B4-BE49-F238E27FC236}">
                <a16:creationId xmlns:a16="http://schemas.microsoft.com/office/drawing/2014/main" id="{2A9F4EF4-722C-4856-92B8-B149FB707AAB}"/>
              </a:ext>
            </a:extLst>
          </p:cNvPr>
          <p:cNvPicPr>
            <a:picLocks noChangeAspect="1"/>
          </p:cNvPicPr>
          <p:nvPr/>
        </p:nvPicPr>
        <p:blipFill>
          <a:blip r:embed="rId2"/>
          <a:stretch>
            <a:fillRect/>
          </a:stretch>
        </p:blipFill>
        <p:spPr>
          <a:xfrm>
            <a:off x="5410200" y="764676"/>
            <a:ext cx="4962414" cy="5614052"/>
          </a:xfrm>
          <a:prstGeom prst="rect">
            <a:avLst/>
          </a:prstGeom>
        </p:spPr>
      </p:pic>
    </p:spTree>
    <p:extLst>
      <p:ext uri="{BB962C8B-B14F-4D97-AF65-F5344CB8AC3E}">
        <p14:creationId xmlns:p14="http://schemas.microsoft.com/office/powerpoint/2010/main" val="131073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0A65-61FF-4B75-9F94-9AD28ADA721E}"/>
              </a:ext>
            </a:extLst>
          </p:cNvPr>
          <p:cNvSpPr>
            <a:spLocks noGrp="1"/>
          </p:cNvSpPr>
          <p:nvPr>
            <p:ph type="title"/>
          </p:nvPr>
        </p:nvSpPr>
        <p:spPr>
          <a:xfrm>
            <a:off x="581192" y="702156"/>
            <a:ext cx="11029616" cy="1013800"/>
          </a:xfrm>
        </p:spPr>
        <p:txBody>
          <a:bodyPr>
            <a:normAutofit/>
          </a:bodyPr>
          <a:lstStyle/>
          <a:p>
            <a:r>
              <a:rPr lang="it-IT" dirty="0"/>
              <a:t>Dichiarazioni di Accessibilità dei siti WEB</a:t>
            </a:r>
          </a:p>
        </p:txBody>
      </p:sp>
      <p:sp>
        <p:nvSpPr>
          <p:cNvPr id="12" name="Rectangle 1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8A6FA8B3-61B0-4F4B-BD95-6C523E23E925}"/>
              </a:ext>
            </a:extLst>
          </p:cNvPr>
          <p:cNvPicPr>
            <a:picLocks noChangeAspect="1"/>
          </p:cNvPicPr>
          <p:nvPr/>
        </p:nvPicPr>
        <p:blipFill rotWithShape="1">
          <a:blip r:embed="rId2"/>
          <a:srcRect l="426" r="26480" b="-1"/>
          <a:stretch/>
        </p:blipFill>
        <p:spPr>
          <a:xfrm>
            <a:off x="657225" y="2361056"/>
            <a:ext cx="4962525" cy="3649219"/>
          </a:xfrm>
          <a:prstGeom prst="rect">
            <a:avLst/>
          </a:prstGeom>
        </p:spPr>
      </p:pic>
      <p:sp>
        <p:nvSpPr>
          <p:cNvPr id="9" name="Content Placeholder 8">
            <a:extLst>
              <a:ext uri="{FF2B5EF4-FFF2-40B4-BE49-F238E27FC236}">
                <a16:creationId xmlns:a16="http://schemas.microsoft.com/office/drawing/2014/main" id="{C1FA3F4D-56F9-4B9E-A3FA-4DFBC9776C45}"/>
              </a:ext>
            </a:extLst>
          </p:cNvPr>
          <p:cNvSpPr>
            <a:spLocks noGrp="1"/>
          </p:cNvSpPr>
          <p:nvPr>
            <p:ph idx="1"/>
          </p:nvPr>
        </p:nvSpPr>
        <p:spPr>
          <a:xfrm>
            <a:off x="6335805" y="2180496"/>
            <a:ext cx="5404639" cy="4156804"/>
          </a:xfrm>
        </p:spPr>
        <p:txBody>
          <a:bodyPr>
            <a:normAutofit fontScale="77500" lnSpcReduction="20000"/>
          </a:bodyPr>
          <a:lstStyle/>
          <a:p>
            <a:r>
              <a:rPr lang="en-US" dirty="0"/>
              <a:t>CCR ha </a:t>
            </a:r>
            <a:r>
              <a:rPr lang="en-US" dirty="0" err="1"/>
              <a:t>acquistato</a:t>
            </a:r>
            <a:r>
              <a:rPr lang="en-US" dirty="0"/>
              <a:t> </a:t>
            </a:r>
            <a:r>
              <a:rPr lang="en-US" dirty="0" err="1"/>
              <a:t>licenza</a:t>
            </a:r>
            <a:r>
              <a:rPr lang="en-US" dirty="0"/>
              <a:t> per una </a:t>
            </a:r>
            <a:r>
              <a:rPr lang="en-US" dirty="0" err="1"/>
              <a:t>piattaforma</a:t>
            </a:r>
            <a:r>
              <a:rPr lang="en-US" dirty="0"/>
              <a:t> SITEIMPROVE </a:t>
            </a:r>
            <a:r>
              <a:rPr lang="en-US" dirty="0" err="1"/>
              <a:t>che</a:t>
            </a:r>
            <a:r>
              <a:rPr lang="en-US" dirty="0"/>
              <a:t> </a:t>
            </a:r>
            <a:r>
              <a:rPr lang="en-US" dirty="0" err="1"/>
              <a:t>consente</a:t>
            </a:r>
            <a:r>
              <a:rPr lang="en-US" dirty="0"/>
              <a:t> il </a:t>
            </a:r>
            <a:r>
              <a:rPr lang="en-US" dirty="0" err="1"/>
              <a:t>monitoraggio</a:t>
            </a:r>
            <a:r>
              <a:rPr lang="en-US" dirty="0"/>
              <a:t> e la </a:t>
            </a:r>
            <a:r>
              <a:rPr lang="en-US" dirty="0" err="1"/>
              <a:t>valutazione</a:t>
            </a:r>
            <a:r>
              <a:rPr lang="en-US" dirty="0"/>
              <a:t> </a:t>
            </a:r>
            <a:r>
              <a:rPr lang="en-US" dirty="0" err="1"/>
              <a:t>dello</a:t>
            </a:r>
            <a:r>
              <a:rPr lang="en-US" dirty="0"/>
              <a:t> </a:t>
            </a:r>
            <a:r>
              <a:rPr lang="en-US" dirty="0" err="1"/>
              <a:t>stato</a:t>
            </a:r>
            <a:r>
              <a:rPr lang="en-US" dirty="0"/>
              <a:t> di </a:t>
            </a:r>
            <a:r>
              <a:rPr lang="en-US" dirty="0" err="1"/>
              <a:t>accessibilità</a:t>
            </a:r>
            <a:r>
              <a:rPr lang="en-US" dirty="0"/>
              <a:t> </a:t>
            </a:r>
            <a:r>
              <a:rPr lang="en-US" dirty="0" err="1"/>
              <a:t>dei</a:t>
            </a:r>
            <a:r>
              <a:rPr lang="en-US" dirty="0"/>
              <a:t> </a:t>
            </a:r>
            <a:r>
              <a:rPr lang="en-US" dirty="0" err="1"/>
              <a:t>siti</a:t>
            </a:r>
            <a:endParaRPr lang="en-US" dirty="0"/>
          </a:p>
          <a:p>
            <a:r>
              <a:rPr lang="en-US" dirty="0"/>
              <a:t>Il Gruppo ASW ha </a:t>
            </a:r>
            <a:r>
              <a:rPr lang="en-US" dirty="0" err="1"/>
              <a:t>preso</a:t>
            </a:r>
            <a:r>
              <a:rPr lang="en-US" dirty="0"/>
              <a:t> in </a:t>
            </a:r>
            <a:r>
              <a:rPr lang="en-US" dirty="0" err="1"/>
              <a:t>carico</a:t>
            </a:r>
            <a:r>
              <a:rPr lang="en-US" dirty="0"/>
              <a:t> </a:t>
            </a:r>
            <a:r>
              <a:rPr lang="en-US" dirty="0" err="1"/>
              <a:t>questa</a:t>
            </a:r>
            <a:r>
              <a:rPr lang="en-US" dirty="0"/>
              <a:t> </a:t>
            </a:r>
            <a:r>
              <a:rPr lang="en-US" dirty="0" err="1"/>
              <a:t>piattaforma</a:t>
            </a:r>
            <a:r>
              <a:rPr lang="en-US" dirty="0"/>
              <a:t> e </a:t>
            </a:r>
            <a:r>
              <a:rPr lang="en-US" dirty="0" err="1"/>
              <a:t>l’attività</a:t>
            </a:r>
            <a:r>
              <a:rPr lang="en-US" dirty="0"/>
              <a:t> di </a:t>
            </a:r>
            <a:r>
              <a:rPr lang="en-US" dirty="0" err="1"/>
              <a:t>formazione</a:t>
            </a:r>
            <a:r>
              <a:rPr lang="en-US" dirty="0"/>
              <a:t> per </a:t>
            </a:r>
            <a:r>
              <a:rPr lang="en-US" dirty="0" err="1"/>
              <a:t>aumentare</a:t>
            </a:r>
            <a:r>
              <a:rPr lang="en-US" dirty="0"/>
              <a:t> </a:t>
            </a:r>
            <a:r>
              <a:rPr lang="en-US" dirty="0" err="1"/>
              <a:t>competenze</a:t>
            </a:r>
            <a:r>
              <a:rPr lang="en-US" dirty="0"/>
              <a:t> e </a:t>
            </a:r>
            <a:r>
              <a:rPr lang="en-US" dirty="0" err="1"/>
              <a:t>sensibilità</a:t>
            </a:r>
            <a:r>
              <a:rPr lang="en-US" dirty="0"/>
              <a:t> </a:t>
            </a:r>
            <a:r>
              <a:rPr lang="en-US" dirty="0" err="1"/>
              <a:t>nei</a:t>
            </a:r>
            <a:r>
              <a:rPr lang="en-US" dirty="0"/>
              <a:t> </a:t>
            </a:r>
            <a:r>
              <a:rPr lang="en-US" dirty="0" err="1"/>
              <a:t>confronti</a:t>
            </a:r>
            <a:r>
              <a:rPr lang="en-US" dirty="0"/>
              <a:t> </a:t>
            </a:r>
            <a:r>
              <a:rPr lang="en-US" dirty="0" err="1"/>
              <a:t>dell’accessibilità</a:t>
            </a:r>
            <a:endParaRPr lang="en-US" dirty="0"/>
          </a:p>
          <a:p>
            <a:r>
              <a:rPr lang="en-US" dirty="0" err="1"/>
              <a:t>Questo</a:t>
            </a:r>
            <a:r>
              <a:rPr lang="en-US" dirty="0"/>
              <a:t> ha </a:t>
            </a:r>
            <a:r>
              <a:rPr lang="en-US" dirty="0" err="1"/>
              <a:t>permesso</a:t>
            </a:r>
            <a:r>
              <a:rPr lang="en-US" dirty="0"/>
              <a:t> al RTD di </a:t>
            </a:r>
            <a:r>
              <a:rPr lang="en-US" dirty="0" err="1"/>
              <a:t>redigere</a:t>
            </a:r>
            <a:r>
              <a:rPr lang="en-US" dirty="0"/>
              <a:t> </a:t>
            </a:r>
            <a:r>
              <a:rPr lang="en-US" dirty="0" err="1"/>
              <a:t>entro</a:t>
            </a:r>
            <a:r>
              <a:rPr lang="en-US" dirty="0"/>
              <a:t> il 23 </a:t>
            </a:r>
            <a:r>
              <a:rPr lang="en-US" dirty="0" err="1"/>
              <a:t>settembre</a:t>
            </a:r>
            <a:r>
              <a:rPr lang="en-US" dirty="0"/>
              <a:t> per la prima volta la </a:t>
            </a:r>
            <a:r>
              <a:rPr lang="en-US" dirty="0" err="1"/>
              <a:t>dichiarazione</a:t>
            </a:r>
            <a:r>
              <a:rPr lang="en-US" dirty="0"/>
              <a:t> </a:t>
            </a:r>
            <a:r>
              <a:rPr lang="en-US" dirty="0" err="1"/>
              <a:t>dei</a:t>
            </a:r>
            <a:r>
              <a:rPr lang="en-US" dirty="0"/>
              <a:t> </a:t>
            </a:r>
            <a:r>
              <a:rPr lang="en-US" dirty="0" err="1"/>
              <a:t>siti</a:t>
            </a:r>
            <a:r>
              <a:rPr lang="en-US" dirty="0"/>
              <a:t> web INFN </a:t>
            </a:r>
          </a:p>
          <a:p>
            <a:r>
              <a:rPr lang="en-US" dirty="0"/>
              <a:t>La </a:t>
            </a:r>
            <a:r>
              <a:rPr lang="en-US" dirty="0" err="1"/>
              <a:t>dichiarazione</a:t>
            </a:r>
            <a:r>
              <a:rPr lang="en-US" dirty="0"/>
              <a:t>, come </a:t>
            </a:r>
            <a:r>
              <a:rPr lang="en-US" dirty="0" err="1"/>
              <a:t>richiesto</a:t>
            </a:r>
            <a:r>
              <a:rPr lang="en-US" dirty="0"/>
              <a:t> </a:t>
            </a:r>
            <a:r>
              <a:rPr lang="en-US" dirty="0" err="1"/>
              <a:t>dall’AGID</a:t>
            </a:r>
            <a:r>
              <a:rPr lang="en-US" dirty="0"/>
              <a:t>, è </a:t>
            </a:r>
            <a:r>
              <a:rPr lang="en-US" dirty="0" err="1"/>
              <a:t>stata</a:t>
            </a:r>
            <a:r>
              <a:rPr lang="en-US" dirty="0"/>
              <a:t> </a:t>
            </a:r>
            <a:r>
              <a:rPr lang="en-US" dirty="0" err="1"/>
              <a:t>resa</a:t>
            </a:r>
            <a:r>
              <a:rPr lang="en-US" dirty="0"/>
              <a:t> </a:t>
            </a:r>
            <a:r>
              <a:rPr lang="en-US" dirty="0" err="1"/>
              <a:t>pubblica</a:t>
            </a:r>
            <a:r>
              <a:rPr lang="en-US" dirty="0"/>
              <a:t> </a:t>
            </a:r>
            <a:r>
              <a:rPr lang="en-US" dirty="0" err="1"/>
              <a:t>su</a:t>
            </a:r>
            <a:r>
              <a:rPr lang="en-US" dirty="0"/>
              <a:t> tutti </a:t>
            </a:r>
            <a:r>
              <a:rPr lang="en-US" dirty="0" err="1"/>
              <a:t>i</a:t>
            </a:r>
            <a:r>
              <a:rPr lang="en-US" dirty="0"/>
              <a:t> </a:t>
            </a:r>
            <a:r>
              <a:rPr lang="en-US" dirty="0" err="1"/>
              <a:t>siti</a:t>
            </a:r>
            <a:r>
              <a:rPr lang="en-US" dirty="0"/>
              <a:t> </a:t>
            </a:r>
            <a:r>
              <a:rPr lang="en-US" dirty="0" err="1"/>
              <a:t>istituzionale</a:t>
            </a:r>
            <a:endParaRPr lang="en-US" dirty="0"/>
          </a:p>
          <a:p>
            <a:r>
              <a:rPr lang="en-US" dirty="0"/>
              <a:t>Tutti </a:t>
            </a:r>
            <a:r>
              <a:rPr lang="en-US" dirty="0" err="1"/>
              <a:t>i</a:t>
            </a:r>
            <a:r>
              <a:rPr lang="en-US" dirty="0"/>
              <a:t> </a:t>
            </a:r>
            <a:r>
              <a:rPr lang="en-US" dirty="0" err="1"/>
              <a:t>siti</a:t>
            </a:r>
            <a:r>
              <a:rPr lang="en-US" dirty="0"/>
              <a:t> INFN </a:t>
            </a:r>
            <a:r>
              <a:rPr lang="en-US" dirty="0" err="1"/>
              <a:t>sono</a:t>
            </a:r>
            <a:r>
              <a:rPr lang="en-US" dirty="0"/>
              <a:t> </a:t>
            </a:r>
            <a:r>
              <a:rPr lang="en-US" dirty="0" err="1"/>
              <a:t>parzialmente</a:t>
            </a:r>
            <a:r>
              <a:rPr lang="en-US" dirty="0"/>
              <a:t> </a:t>
            </a:r>
            <a:r>
              <a:rPr lang="en-US" dirty="0" err="1"/>
              <a:t>conformi</a:t>
            </a:r>
            <a:r>
              <a:rPr lang="en-US" dirty="0"/>
              <a:t>, solo due </a:t>
            </a:r>
            <a:r>
              <a:rPr lang="en-US" dirty="0" err="1"/>
              <a:t>siti</a:t>
            </a:r>
            <a:r>
              <a:rPr lang="en-US" dirty="0"/>
              <a:t> </a:t>
            </a:r>
            <a:r>
              <a:rPr lang="en-US" dirty="0" err="1"/>
              <a:t>sono</a:t>
            </a:r>
            <a:r>
              <a:rPr lang="en-US" dirty="0"/>
              <a:t> </a:t>
            </a:r>
            <a:r>
              <a:rPr lang="en-US" dirty="0" err="1"/>
              <a:t>conformi</a:t>
            </a:r>
            <a:r>
              <a:rPr lang="en-US" dirty="0"/>
              <a:t> ad </a:t>
            </a:r>
            <a:r>
              <a:rPr lang="en-US" dirty="0" err="1"/>
              <a:t>oggi</a:t>
            </a:r>
            <a:r>
              <a:rPr lang="en-US" dirty="0"/>
              <a:t>:</a:t>
            </a:r>
          </a:p>
          <a:p>
            <a:pPr lvl="1"/>
            <a:r>
              <a:rPr lang="en-US" dirty="0"/>
              <a:t>Bologna</a:t>
            </a:r>
          </a:p>
          <a:p>
            <a:pPr lvl="1"/>
            <a:r>
              <a:rPr lang="en-US" dirty="0"/>
              <a:t>Trieste</a:t>
            </a:r>
          </a:p>
          <a:p>
            <a:r>
              <a:rPr lang="en-US" b="1" dirty="0" err="1"/>
              <a:t>Entro</a:t>
            </a:r>
            <a:r>
              <a:rPr lang="en-US" b="1" dirty="0"/>
              <a:t> il 31 </a:t>
            </a:r>
            <a:r>
              <a:rPr lang="en-US" b="1" dirty="0" err="1"/>
              <a:t>marzo</a:t>
            </a:r>
            <a:r>
              <a:rPr lang="en-US" b="1" dirty="0"/>
              <a:t> di </a:t>
            </a:r>
            <a:r>
              <a:rPr lang="en-US" b="1" dirty="0" err="1"/>
              <a:t>ogni</a:t>
            </a:r>
            <a:r>
              <a:rPr lang="en-US" b="1" dirty="0"/>
              <a:t> anno </a:t>
            </a:r>
            <a:r>
              <a:rPr lang="en-US" dirty="0" err="1"/>
              <a:t>esiste</a:t>
            </a:r>
            <a:r>
              <a:rPr lang="en-US" dirty="0"/>
              <a:t> </a:t>
            </a:r>
            <a:r>
              <a:rPr lang="en-US" b="1" dirty="0" err="1"/>
              <a:t>l’obbligo</a:t>
            </a:r>
            <a:r>
              <a:rPr lang="en-US" b="1" dirty="0"/>
              <a:t> di </a:t>
            </a:r>
            <a:r>
              <a:rPr lang="en-US" b="1" dirty="0" err="1"/>
              <a:t>pubblicare</a:t>
            </a:r>
            <a:r>
              <a:rPr lang="en-US" b="1" dirty="0"/>
              <a:t> </a:t>
            </a:r>
            <a:r>
              <a:rPr lang="it-IT" b="1" dirty="0"/>
              <a:t>gli obiettivi di accessibilità per l'anno corrente </a:t>
            </a:r>
            <a:r>
              <a:rPr lang="it-IT" dirty="0"/>
              <a:t>e lo stato di attuazione del piano per l'utilizzo del telelavoro.</a:t>
            </a:r>
            <a:endParaRPr lang="en-US" dirty="0"/>
          </a:p>
        </p:txBody>
      </p:sp>
    </p:spTree>
    <p:extLst>
      <p:ext uri="{BB962C8B-B14F-4D97-AF65-F5344CB8AC3E}">
        <p14:creationId xmlns:p14="http://schemas.microsoft.com/office/powerpoint/2010/main" val="396848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0342-7640-4E61-952D-1C21F79EA507}"/>
              </a:ext>
            </a:extLst>
          </p:cNvPr>
          <p:cNvSpPr>
            <a:spLocks noGrp="1"/>
          </p:cNvSpPr>
          <p:nvPr>
            <p:ph type="title"/>
          </p:nvPr>
        </p:nvSpPr>
        <p:spPr/>
        <p:txBody>
          <a:bodyPr/>
          <a:lstStyle/>
          <a:p>
            <a:r>
              <a:rPr lang="it-IT" dirty="0"/>
              <a:t>Attività 2021</a:t>
            </a:r>
          </a:p>
        </p:txBody>
      </p:sp>
      <p:sp>
        <p:nvSpPr>
          <p:cNvPr id="3" name="Content Placeholder 2">
            <a:extLst>
              <a:ext uri="{FF2B5EF4-FFF2-40B4-BE49-F238E27FC236}">
                <a16:creationId xmlns:a16="http://schemas.microsoft.com/office/drawing/2014/main" id="{D536C1A8-1116-45B0-BE93-7BBC680B9991}"/>
              </a:ext>
            </a:extLst>
          </p:cNvPr>
          <p:cNvSpPr>
            <a:spLocks noGrp="1"/>
          </p:cNvSpPr>
          <p:nvPr>
            <p:ph sz="half" idx="1"/>
          </p:nvPr>
        </p:nvSpPr>
        <p:spPr>
          <a:xfrm>
            <a:off x="581191" y="2410883"/>
            <a:ext cx="5422391" cy="4030557"/>
          </a:xfrm>
        </p:spPr>
        <p:txBody>
          <a:bodyPr>
            <a:noAutofit/>
          </a:bodyPr>
          <a:lstStyle/>
          <a:p>
            <a:pPr lvl="0">
              <a:lnSpc>
                <a:spcPct val="100000"/>
              </a:lnSpc>
            </a:pPr>
            <a:r>
              <a:rPr lang="en-US" sz="1600" b="1" dirty="0" err="1"/>
              <a:t>Formazione</a:t>
            </a:r>
            <a:endParaRPr lang="en-US" sz="1600" b="1" dirty="0"/>
          </a:p>
          <a:p>
            <a:pPr lvl="1"/>
            <a:r>
              <a:rPr lang="it-IT" dirty="0"/>
              <a:t>Libro Firma</a:t>
            </a:r>
          </a:p>
          <a:p>
            <a:pPr lvl="1"/>
            <a:r>
              <a:rPr lang="it-IT" dirty="0"/>
              <a:t>Corso Amministrazione digitale  (pilota  per Torino)</a:t>
            </a:r>
          </a:p>
          <a:p>
            <a:pPr lvl="0">
              <a:lnSpc>
                <a:spcPct val="100000"/>
              </a:lnSpc>
            </a:pPr>
            <a:r>
              <a:rPr lang="it-IT" sz="1600" b="1" i="0" dirty="0"/>
              <a:t>Ticketing</a:t>
            </a:r>
            <a:endParaRPr lang="en-US" sz="1600" dirty="0"/>
          </a:p>
          <a:p>
            <a:pPr lvl="1">
              <a:lnSpc>
                <a:spcPct val="100000"/>
              </a:lnSpc>
            </a:pPr>
            <a:r>
              <a:rPr lang="it-IT" b="1" i="0" dirty="0"/>
              <a:t> </a:t>
            </a:r>
            <a:r>
              <a:rPr lang="it-IT" i="0" dirty="0"/>
              <a:t>Supporto sul Libro Firma</a:t>
            </a:r>
            <a:endParaRPr lang="en-US" dirty="0"/>
          </a:p>
          <a:p>
            <a:pPr lvl="1">
              <a:lnSpc>
                <a:spcPct val="100000"/>
              </a:lnSpc>
            </a:pPr>
            <a:r>
              <a:rPr lang="en-US" dirty="0" err="1"/>
              <a:t>Assistenza</a:t>
            </a:r>
            <a:r>
              <a:rPr lang="en-US" dirty="0"/>
              <a:t> </a:t>
            </a:r>
            <a:r>
              <a:rPr lang="en-US" dirty="0" err="1"/>
              <a:t>protocollo</a:t>
            </a:r>
            <a:endParaRPr lang="en-US" dirty="0"/>
          </a:p>
          <a:p>
            <a:pPr lvl="0">
              <a:lnSpc>
                <a:spcPct val="100000"/>
              </a:lnSpc>
            </a:pPr>
            <a:r>
              <a:rPr lang="it-IT" sz="1600" b="1" i="0" dirty="0"/>
              <a:t>Definizione WF</a:t>
            </a:r>
            <a:endParaRPr lang="en-US" sz="1600" dirty="0"/>
          </a:p>
          <a:p>
            <a:pPr lvl="1">
              <a:lnSpc>
                <a:spcPct val="100000"/>
              </a:lnSpc>
            </a:pPr>
            <a:r>
              <a:rPr lang="it-IT" i="0" dirty="0"/>
              <a:t>Ciclo Delibere e Disposizioni</a:t>
            </a:r>
            <a:endParaRPr lang="en-US" dirty="0"/>
          </a:p>
          <a:p>
            <a:pPr lvl="1">
              <a:lnSpc>
                <a:spcPct val="100000"/>
              </a:lnSpc>
            </a:pPr>
            <a:r>
              <a:rPr lang="en-US" dirty="0" err="1"/>
              <a:t>Fase</a:t>
            </a:r>
            <a:r>
              <a:rPr lang="en-US" dirty="0"/>
              <a:t> post </a:t>
            </a:r>
            <a:r>
              <a:rPr lang="en-US" dirty="0" err="1"/>
              <a:t>ordine</a:t>
            </a:r>
            <a:endParaRPr lang="en-US" dirty="0"/>
          </a:p>
          <a:p>
            <a:pPr lvl="1">
              <a:lnSpc>
                <a:spcPct val="100000"/>
              </a:lnSpc>
            </a:pPr>
            <a:r>
              <a:rPr lang="en-US" dirty="0" err="1"/>
              <a:t>Gestione</a:t>
            </a:r>
            <a:r>
              <a:rPr lang="en-US" dirty="0"/>
              <a:t> </a:t>
            </a:r>
            <a:r>
              <a:rPr lang="en-US" dirty="0" err="1"/>
              <a:t>convegni</a:t>
            </a:r>
            <a:r>
              <a:rPr lang="en-US" dirty="0"/>
              <a:t> e </a:t>
            </a:r>
            <a:r>
              <a:rPr lang="en-US" dirty="0" err="1"/>
              <a:t>seminari</a:t>
            </a:r>
            <a:endParaRPr lang="en-US" dirty="0"/>
          </a:p>
          <a:p>
            <a:r>
              <a:rPr lang="en-US" sz="1600" b="1" dirty="0" err="1"/>
              <a:t>Partecipazione</a:t>
            </a:r>
            <a:r>
              <a:rPr lang="en-US" sz="1600" b="1" dirty="0"/>
              <a:t> ai forum e </a:t>
            </a:r>
            <a:r>
              <a:rPr lang="en-US" sz="1600" b="1" dirty="0" err="1"/>
              <a:t>incontri</a:t>
            </a:r>
            <a:r>
              <a:rPr lang="en-US" sz="1600" b="1" dirty="0"/>
              <a:t> RTD</a:t>
            </a:r>
          </a:p>
          <a:p>
            <a:r>
              <a:rPr lang="en-US" sz="1600" b="1" dirty="0" err="1"/>
              <a:t>Redazione</a:t>
            </a:r>
            <a:r>
              <a:rPr lang="en-US" sz="1600" b="1" dirty="0"/>
              <a:t> del survey ICT INFN per AGID</a:t>
            </a:r>
          </a:p>
          <a:p>
            <a:endParaRPr lang="it-IT" sz="1600" dirty="0"/>
          </a:p>
        </p:txBody>
      </p:sp>
      <p:sp>
        <p:nvSpPr>
          <p:cNvPr id="4" name="Content Placeholder 3">
            <a:extLst>
              <a:ext uri="{FF2B5EF4-FFF2-40B4-BE49-F238E27FC236}">
                <a16:creationId xmlns:a16="http://schemas.microsoft.com/office/drawing/2014/main" id="{B8A7D02A-DA7B-4622-A72C-80856793D164}"/>
              </a:ext>
            </a:extLst>
          </p:cNvPr>
          <p:cNvSpPr>
            <a:spLocks noGrp="1"/>
          </p:cNvSpPr>
          <p:nvPr>
            <p:ph sz="half" idx="2"/>
          </p:nvPr>
        </p:nvSpPr>
        <p:spPr>
          <a:xfrm>
            <a:off x="6188417" y="1869441"/>
            <a:ext cx="5422392" cy="4988559"/>
          </a:xfrm>
        </p:spPr>
        <p:txBody>
          <a:bodyPr>
            <a:noAutofit/>
          </a:bodyPr>
          <a:lstStyle/>
          <a:p>
            <a:pPr lvl="0">
              <a:lnSpc>
                <a:spcPct val="100000"/>
              </a:lnSpc>
            </a:pPr>
            <a:r>
              <a:rPr lang="en-US" sz="1600" b="1" dirty="0"/>
              <a:t>Documenti in </a:t>
            </a:r>
            <a:r>
              <a:rPr lang="en-US" sz="1600" b="1" dirty="0" err="1"/>
              <a:t>conservazione</a:t>
            </a:r>
            <a:endParaRPr lang="en-US" sz="1600" b="1" dirty="0"/>
          </a:p>
          <a:p>
            <a:pPr lvl="1"/>
            <a:r>
              <a:rPr lang="it-IT" dirty="0"/>
              <a:t>RGP Registro Giornaliero di Protocollo (tutti i giorni) </a:t>
            </a:r>
          </a:p>
          <a:p>
            <a:pPr lvl="1"/>
            <a:r>
              <a:rPr lang="it-IT" dirty="0"/>
              <a:t>Documenti Protocollati (tutti i giorni)</a:t>
            </a:r>
          </a:p>
          <a:p>
            <a:pPr lvl="1"/>
            <a:r>
              <a:rPr lang="it-IT" dirty="0"/>
              <a:t>Fatture passive italiane del 2019</a:t>
            </a:r>
          </a:p>
          <a:p>
            <a:pPr lvl="1"/>
            <a:r>
              <a:rPr lang="en-US" dirty="0" err="1"/>
              <a:t>Fatture</a:t>
            </a:r>
            <a:r>
              <a:rPr lang="en-US" dirty="0"/>
              <a:t> passive </a:t>
            </a:r>
            <a:r>
              <a:rPr lang="en-US" dirty="0" err="1"/>
              <a:t>estere</a:t>
            </a:r>
            <a:r>
              <a:rPr lang="en-US" dirty="0"/>
              <a:t> del 2019</a:t>
            </a:r>
            <a:endParaRPr lang="it-IT" dirty="0"/>
          </a:p>
          <a:p>
            <a:pPr lvl="1"/>
            <a:r>
              <a:rPr lang="en-US" dirty="0" err="1"/>
              <a:t>Fatture</a:t>
            </a:r>
            <a:r>
              <a:rPr lang="en-US" dirty="0"/>
              <a:t> </a:t>
            </a:r>
            <a:r>
              <a:rPr lang="en-US" dirty="0" err="1"/>
              <a:t>attive</a:t>
            </a:r>
            <a:r>
              <a:rPr lang="en-US" dirty="0"/>
              <a:t> del 2019</a:t>
            </a:r>
          </a:p>
          <a:p>
            <a:pPr lvl="0">
              <a:lnSpc>
                <a:spcPct val="100000"/>
              </a:lnSpc>
            </a:pPr>
            <a:r>
              <a:rPr lang="en-US" sz="1600" b="1" dirty="0" err="1"/>
              <a:t>Accessibilità</a:t>
            </a:r>
            <a:endParaRPr lang="en-US" sz="1600" b="1" dirty="0"/>
          </a:p>
          <a:p>
            <a:pPr lvl="1">
              <a:lnSpc>
                <a:spcPct val="100000"/>
              </a:lnSpc>
            </a:pPr>
            <a:r>
              <a:rPr lang="en-US" dirty="0" err="1"/>
              <a:t>Dichiarazioni</a:t>
            </a:r>
            <a:r>
              <a:rPr lang="en-US" dirty="0"/>
              <a:t> di </a:t>
            </a:r>
            <a:r>
              <a:rPr lang="en-US" dirty="0" err="1"/>
              <a:t>accessibilità</a:t>
            </a:r>
            <a:r>
              <a:rPr lang="en-US" dirty="0"/>
              <a:t> </a:t>
            </a:r>
          </a:p>
          <a:p>
            <a:pPr lvl="1">
              <a:lnSpc>
                <a:spcPct val="100000"/>
              </a:lnSpc>
            </a:pPr>
            <a:r>
              <a:rPr lang="en-US" dirty="0" err="1"/>
              <a:t>Coordinamento</a:t>
            </a:r>
            <a:r>
              <a:rPr lang="en-US" dirty="0"/>
              <a:t> </a:t>
            </a:r>
            <a:r>
              <a:rPr lang="en-US" dirty="0" err="1"/>
              <a:t>attività</a:t>
            </a:r>
            <a:r>
              <a:rPr lang="en-US" dirty="0"/>
              <a:t> </a:t>
            </a:r>
            <a:r>
              <a:rPr lang="en-US" dirty="0" err="1"/>
              <a:t>sull’accessibilità</a:t>
            </a:r>
            <a:r>
              <a:rPr lang="en-US" dirty="0"/>
              <a:t> </a:t>
            </a:r>
            <a:r>
              <a:rPr lang="en-US" dirty="0" err="1"/>
              <a:t>documenti</a:t>
            </a:r>
            <a:endParaRPr lang="en-US" dirty="0"/>
          </a:p>
          <a:p>
            <a:pPr lvl="0">
              <a:lnSpc>
                <a:spcPct val="100000"/>
              </a:lnSpc>
            </a:pPr>
            <a:r>
              <a:rPr lang="en-US" sz="1600" b="1" dirty="0" err="1"/>
              <a:t>Protocollo</a:t>
            </a:r>
            <a:endParaRPr lang="en-US" sz="1600" b="1" dirty="0"/>
          </a:p>
          <a:p>
            <a:pPr lvl="1">
              <a:lnSpc>
                <a:spcPct val="100000"/>
              </a:lnSpc>
            </a:pPr>
            <a:r>
              <a:rPr lang="en-US" dirty="0" err="1"/>
              <a:t>GdL</a:t>
            </a:r>
            <a:r>
              <a:rPr lang="en-US" dirty="0"/>
              <a:t> revision </a:t>
            </a:r>
            <a:r>
              <a:rPr lang="en-US" dirty="0" err="1"/>
              <a:t>protocollo</a:t>
            </a:r>
            <a:r>
              <a:rPr lang="en-US" dirty="0"/>
              <a:t> </a:t>
            </a:r>
            <a:r>
              <a:rPr lang="en-US" dirty="0" err="1"/>
              <a:t>informatico</a:t>
            </a:r>
            <a:endParaRPr lang="en-US" dirty="0"/>
          </a:p>
          <a:p>
            <a:pPr lvl="1">
              <a:lnSpc>
                <a:spcPct val="100000"/>
              </a:lnSpc>
            </a:pPr>
            <a:r>
              <a:rPr lang="en-US" dirty="0" err="1"/>
              <a:t>Raccolta</a:t>
            </a:r>
            <a:r>
              <a:rPr lang="en-US" dirty="0"/>
              <a:t> </a:t>
            </a:r>
            <a:r>
              <a:rPr lang="en-US" dirty="0" err="1"/>
              <a:t>delle</a:t>
            </a:r>
            <a:r>
              <a:rPr lang="en-US" dirty="0"/>
              <a:t> </a:t>
            </a:r>
            <a:r>
              <a:rPr lang="en-US" dirty="0" err="1"/>
              <a:t>criticità</a:t>
            </a:r>
            <a:endParaRPr lang="en-US" dirty="0"/>
          </a:p>
          <a:p>
            <a:pPr lvl="1"/>
            <a:r>
              <a:rPr lang="en-US" dirty="0" err="1"/>
              <a:t>Verifica</a:t>
            </a:r>
            <a:r>
              <a:rPr lang="en-US" dirty="0"/>
              <a:t> </a:t>
            </a:r>
            <a:r>
              <a:rPr lang="en-US" dirty="0" err="1"/>
              <a:t>gestione</a:t>
            </a:r>
            <a:r>
              <a:rPr lang="en-US" dirty="0"/>
              <a:t> </a:t>
            </a:r>
            <a:r>
              <a:rPr lang="en-US" dirty="0" err="1"/>
              <a:t>delle</a:t>
            </a:r>
            <a:r>
              <a:rPr lang="en-US" dirty="0"/>
              <a:t> </a:t>
            </a:r>
            <a:r>
              <a:rPr lang="en-US" dirty="0" err="1"/>
              <a:t>Aree</a:t>
            </a:r>
            <a:r>
              <a:rPr lang="en-US" dirty="0"/>
              <a:t> </a:t>
            </a:r>
            <a:r>
              <a:rPr lang="en-US" dirty="0" err="1"/>
              <a:t>organizzative</a:t>
            </a:r>
            <a:r>
              <a:rPr lang="en-US" dirty="0"/>
              <a:t> </a:t>
            </a:r>
            <a:r>
              <a:rPr lang="en-US" dirty="0" err="1"/>
              <a:t>omogenee</a:t>
            </a:r>
            <a:endParaRPr lang="it-IT" dirty="0"/>
          </a:p>
          <a:p>
            <a:endParaRPr lang="it-IT" sz="1600" dirty="0"/>
          </a:p>
        </p:txBody>
      </p:sp>
    </p:spTree>
    <p:extLst>
      <p:ext uri="{BB962C8B-B14F-4D97-AF65-F5344CB8AC3E}">
        <p14:creationId xmlns:p14="http://schemas.microsoft.com/office/powerpoint/2010/main" val="62431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53E6-92A9-4EBE-BD6B-46C2D501FD10}"/>
              </a:ext>
            </a:extLst>
          </p:cNvPr>
          <p:cNvSpPr>
            <a:spLocks noGrp="1"/>
          </p:cNvSpPr>
          <p:nvPr>
            <p:ph type="title"/>
          </p:nvPr>
        </p:nvSpPr>
        <p:spPr/>
        <p:txBody>
          <a:bodyPr/>
          <a:lstStyle/>
          <a:p>
            <a:r>
              <a:rPr lang="it-IT" dirty="0"/>
              <a:t>Attività 2022</a:t>
            </a:r>
          </a:p>
        </p:txBody>
      </p:sp>
      <p:sp>
        <p:nvSpPr>
          <p:cNvPr id="3" name="Content Placeholder 2">
            <a:extLst>
              <a:ext uri="{FF2B5EF4-FFF2-40B4-BE49-F238E27FC236}">
                <a16:creationId xmlns:a16="http://schemas.microsoft.com/office/drawing/2014/main" id="{1AB79408-B579-4C17-9989-02881348D3D2}"/>
              </a:ext>
            </a:extLst>
          </p:cNvPr>
          <p:cNvSpPr>
            <a:spLocks noGrp="1"/>
          </p:cNvSpPr>
          <p:nvPr>
            <p:ph sz="half" idx="1"/>
          </p:nvPr>
        </p:nvSpPr>
        <p:spPr>
          <a:xfrm>
            <a:off x="581193" y="1879600"/>
            <a:ext cx="5422390" cy="4978399"/>
          </a:xfrm>
        </p:spPr>
        <p:txBody>
          <a:bodyPr>
            <a:normAutofit fontScale="92500" lnSpcReduction="20000"/>
          </a:bodyPr>
          <a:lstStyle/>
          <a:p>
            <a:pPr lvl="0">
              <a:lnSpc>
                <a:spcPct val="100000"/>
              </a:lnSpc>
            </a:pPr>
            <a:r>
              <a:rPr lang="en-US" b="1" dirty="0" err="1"/>
              <a:t>Formazione</a:t>
            </a:r>
            <a:endParaRPr lang="en-US" b="1" dirty="0"/>
          </a:p>
          <a:p>
            <a:pPr lvl="1"/>
            <a:r>
              <a:rPr lang="it-IT" dirty="0"/>
              <a:t>Trasferimento cultura digitale alle amministrazioni</a:t>
            </a:r>
          </a:p>
          <a:p>
            <a:pPr lvl="1"/>
            <a:r>
              <a:rPr lang="it-IT" dirty="0"/>
              <a:t>Corso aggiornamento sul protocollo</a:t>
            </a:r>
          </a:p>
          <a:p>
            <a:pPr lvl="0">
              <a:lnSpc>
                <a:spcPct val="100000"/>
              </a:lnSpc>
            </a:pPr>
            <a:r>
              <a:rPr lang="it-IT" b="1" i="0" dirty="0"/>
              <a:t>Ticketing</a:t>
            </a:r>
            <a:endParaRPr lang="en-US" dirty="0"/>
          </a:p>
          <a:p>
            <a:pPr lvl="1">
              <a:lnSpc>
                <a:spcPct val="100000"/>
              </a:lnSpc>
            </a:pPr>
            <a:r>
              <a:rPr lang="it-IT" i="0" dirty="0"/>
              <a:t>Supporto sul Libro Firma</a:t>
            </a:r>
            <a:endParaRPr lang="en-US" dirty="0"/>
          </a:p>
          <a:p>
            <a:pPr lvl="1">
              <a:lnSpc>
                <a:spcPct val="100000"/>
              </a:lnSpc>
            </a:pPr>
            <a:r>
              <a:rPr lang="en-US" dirty="0" err="1"/>
              <a:t>Assistenza</a:t>
            </a:r>
            <a:r>
              <a:rPr lang="en-US" dirty="0"/>
              <a:t> </a:t>
            </a:r>
            <a:r>
              <a:rPr lang="en-US" dirty="0" err="1"/>
              <a:t>protocollo</a:t>
            </a:r>
            <a:endParaRPr lang="en-US" dirty="0"/>
          </a:p>
          <a:p>
            <a:pPr lvl="0">
              <a:lnSpc>
                <a:spcPct val="100000"/>
              </a:lnSpc>
            </a:pPr>
            <a:r>
              <a:rPr lang="it-IT" b="1" i="0" dirty="0"/>
              <a:t>Revisione manuali</a:t>
            </a:r>
            <a:endParaRPr lang="en-US" dirty="0"/>
          </a:p>
          <a:p>
            <a:pPr lvl="1">
              <a:lnSpc>
                <a:spcPct val="100000"/>
              </a:lnSpc>
            </a:pPr>
            <a:r>
              <a:rPr lang="en-US" i="0" dirty="0" err="1"/>
              <a:t>Manuale</a:t>
            </a:r>
            <a:r>
              <a:rPr lang="en-US" i="0" dirty="0"/>
              <a:t> di </a:t>
            </a:r>
            <a:r>
              <a:rPr lang="en-US" i="0" dirty="0" err="1"/>
              <a:t>Gestione</a:t>
            </a:r>
            <a:r>
              <a:rPr lang="en-US" i="0" dirty="0"/>
              <a:t> </a:t>
            </a:r>
            <a:r>
              <a:rPr lang="en-US" i="0" dirty="0" err="1"/>
              <a:t>Documentale</a:t>
            </a:r>
            <a:endParaRPr lang="en-US" dirty="0"/>
          </a:p>
          <a:p>
            <a:pPr lvl="1">
              <a:lnSpc>
                <a:spcPct val="100000"/>
              </a:lnSpc>
            </a:pPr>
            <a:r>
              <a:rPr lang="it-IT" i="0" dirty="0"/>
              <a:t>Revisione del </a:t>
            </a:r>
            <a:r>
              <a:rPr lang="it-IT" i="0" dirty="0" err="1"/>
              <a:t>Titolario</a:t>
            </a:r>
            <a:r>
              <a:rPr lang="it-IT" i="0" dirty="0"/>
              <a:t> </a:t>
            </a:r>
            <a:endParaRPr lang="en-US" dirty="0"/>
          </a:p>
          <a:p>
            <a:pPr lvl="1">
              <a:lnSpc>
                <a:spcPct val="100000"/>
              </a:lnSpc>
            </a:pPr>
            <a:r>
              <a:rPr lang="en-US" i="0" dirty="0" err="1"/>
              <a:t>Manuale</a:t>
            </a:r>
            <a:r>
              <a:rPr lang="en-US" i="0" dirty="0"/>
              <a:t> </a:t>
            </a:r>
            <a:r>
              <a:rPr lang="en-US" i="0" dirty="0" err="1"/>
              <a:t>della</a:t>
            </a:r>
            <a:r>
              <a:rPr lang="en-US" i="0" dirty="0"/>
              <a:t> </a:t>
            </a:r>
            <a:r>
              <a:rPr lang="en-US" i="0" dirty="0" err="1"/>
              <a:t>Conservazione</a:t>
            </a:r>
            <a:endParaRPr lang="en-US" dirty="0"/>
          </a:p>
          <a:p>
            <a:pPr lvl="1">
              <a:lnSpc>
                <a:spcPct val="100000"/>
              </a:lnSpc>
            </a:pPr>
            <a:r>
              <a:rPr lang="it-IT" i="0" dirty="0"/>
              <a:t>Realizzazione del Massimario di Scarto </a:t>
            </a:r>
            <a:endParaRPr lang="en-US" dirty="0"/>
          </a:p>
          <a:p>
            <a:pPr lvl="0">
              <a:lnSpc>
                <a:spcPct val="100000"/>
              </a:lnSpc>
            </a:pPr>
            <a:r>
              <a:rPr lang="it-IT" b="1" dirty="0"/>
              <a:t>Dematerializzazione delle sedi dell’INFN</a:t>
            </a:r>
            <a:r>
              <a:rPr lang="it-IT" dirty="0"/>
              <a:t> </a:t>
            </a:r>
            <a:endParaRPr lang="en-US" dirty="0"/>
          </a:p>
          <a:p>
            <a:pPr lvl="1">
              <a:lnSpc>
                <a:spcPct val="100000"/>
              </a:lnSpc>
            </a:pPr>
            <a:r>
              <a:rPr lang="en-US" dirty="0" err="1"/>
              <a:t>Delibere</a:t>
            </a:r>
            <a:r>
              <a:rPr lang="en-US" dirty="0"/>
              <a:t> </a:t>
            </a:r>
            <a:r>
              <a:rPr lang="en-US" dirty="0" err="1"/>
              <a:t>Presidenza</a:t>
            </a:r>
            <a:r>
              <a:rPr lang="en-US" dirty="0"/>
              <a:t> dal 1961</a:t>
            </a:r>
          </a:p>
          <a:p>
            <a:pPr lvl="1">
              <a:lnSpc>
                <a:spcPct val="100000"/>
              </a:lnSpc>
            </a:pPr>
            <a:r>
              <a:rPr lang="en-US" dirty="0" err="1"/>
              <a:t>Inizio</a:t>
            </a:r>
            <a:r>
              <a:rPr lang="en-US" dirty="0"/>
              <a:t> </a:t>
            </a:r>
            <a:r>
              <a:rPr lang="en-US" dirty="0" err="1"/>
              <a:t>analisi</a:t>
            </a:r>
            <a:r>
              <a:rPr lang="en-US" dirty="0"/>
              <a:t> per </a:t>
            </a:r>
            <a:r>
              <a:rPr lang="en-US" dirty="0" err="1"/>
              <a:t>altre</a:t>
            </a:r>
            <a:r>
              <a:rPr lang="en-US" dirty="0"/>
              <a:t> </a:t>
            </a:r>
            <a:r>
              <a:rPr lang="en-US" dirty="0" err="1"/>
              <a:t>Strutture</a:t>
            </a:r>
            <a:r>
              <a:rPr lang="en-US" dirty="0"/>
              <a:t> INFN</a:t>
            </a:r>
          </a:p>
          <a:p>
            <a:endParaRPr lang="it-IT" dirty="0"/>
          </a:p>
        </p:txBody>
      </p:sp>
      <p:sp>
        <p:nvSpPr>
          <p:cNvPr id="4" name="Content Placeholder 3">
            <a:extLst>
              <a:ext uri="{FF2B5EF4-FFF2-40B4-BE49-F238E27FC236}">
                <a16:creationId xmlns:a16="http://schemas.microsoft.com/office/drawing/2014/main" id="{4E77E4A6-6044-42F1-A0CF-243621AB400B}"/>
              </a:ext>
            </a:extLst>
          </p:cNvPr>
          <p:cNvSpPr>
            <a:spLocks noGrp="1"/>
          </p:cNvSpPr>
          <p:nvPr>
            <p:ph sz="half" idx="2"/>
          </p:nvPr>
        </p:nvSpPr>
        <p:spPr>
          <a:xfrm>
            <a:off x="6350748" y="2128981"/>
            <a:ext cx="5422392" cy="4897120"/>
          </a:xfrm>
        </p:spPr>
        <p:txBody>
          <a:bodyPr>
            <a:normAutofit fontScale="92500" lnSpcReduction="20000"/>
          </a:bodyPr>
          <a:lstStyle/>
          <a:p>
            <a:pPr lvl="0">
              <a:lnSpc>
                <a:spcPct val="100000"/>
              </a:lnSpc>
            </a:pPr>
            <a:r>
              <a:rPr lang="en-US" b="1" dirty="0" err="1"/>
              <a:t>Accessibilità</a:t>
            </a:r>
            <a:endParaRPr lang="en-US" b="1" dirty="0"/>
          </a:p>
          <a:p>
            <a:pPr lvl="1">
              <a:lnSpc>
                <a:spcPct val="100000"/>
              </a:lnSpc>
            </a:pPr>
            <a:r>
              <a:rPr lang="en-US" dirty="0" err="1"/>
              <a:t>Dichiarazioni</a:t>
            </a:r>
            <a:r>
              <a:rPr lang="en-US" dirty="0"/>
              <a:t> di </a:t>
            </a:r>
            <a:r>
              <a:rPr lang="en-US" dirty="0" err="1"/>
              <a:t>accessibilità</a:t>
            </a:r>
            <a:r>
              <a:rPr lang="en-US" dirty="0"/>
              <a:t> </a:t>
            </a:r>
          </a:p>
          <a:p>
            <a:pPr lvl="1">
              <a:lnSpc>
                <a:spcPct val="100000"/>
              </a:lnSpc>
            </a:pPr>
            <a:r>
              <a:rPr lang="en-US" dirty="0" err="1"/>
              <a:t>Coordinamento</a:t>
            </a:r>
            <a:r>
              <a:rPr lang="en-US" dirty="0"/>
              <a:t> </a:t>
            </a:r>
            <a:r>
              <a:rPr lang="en-US" dirty="0" err="1"/>
              <a:t>attività</a:t>
            </a:r>
            <a:r>
              <a:rPr lang="en-US" dirty="0"/>
              <a:t> </a:t>
            </a:r>
            <a:r>
              <a:rPr lang="en-US" dirty="0" err="1"/>
              <a:t>sull’accessibilità</a:t>
            </a:r>
            <a:r>
              <a:rPr lang="en-US" dirty="0"/>
              <a:t> </a:t>
            </a:r>
            <a:r>
              <a:rPr lang="en-US" dirty="0" err="1"/>
              <a:t>documenti</a:t>
            </a:r>
            <a:endParaRPr lang="en-US" dirty="0"/>
          </a:p>
          <a:p>
            <a:pPr lvl="0">
              <a:lnSpc>
                <a:spcPct val="100000"/>
              </a:lnSpc>
            </a:pPr>
            <a:r>
              <a:rPr lang="en-US" b="1" dirty="0" err="1"/>
              <a:t>Protocollo</a:t>
            </a:r>
            <a:endParaRPr lang="en-US" b="1" dirty="0"/>
          </a:p>
          <a:p>
            <a:pPr lvl="1">
              <a:lnSpc>
                <a:spcPct val="100000"/>
              </a:lnSpc>
            </a:pPr>
            <a:r>
              <a:rPr lang="en-US" dirty="0" err="1"/>
              <a:t>GdL</a:t>
            </a:r>
            <a:r>
              <a:rPr lang="en-US" dirty="0"/>
              <a:t> </a:t>
            </a:r>
            <a:r>
              <a:rPr lang="en-US" dirty="0" err="1"/>
              <a:t>revisione</a:t>
            </a:r>
            <a:r>
              <a:rPr lang="en-US" dirty="0"/>
              <a:t> </a:t>
            </a:r>
            <a:r>
              <a:rPr lang="en-US" dirty="0" err="1"/>
              <a:t>protocollo</a:t>
            </a:r>
            <a:r>
              <a:rPr lang="en-US" dirty="0"/>
              <a:t> </a:t>
            </a:r>
            <a:r>
              <a:rPr lang="en-US" dirty="0" err="1"/>
              <a:t>informatico</a:t>
            </a:r>
            <a:endParaRPr lang="en-US" dirty="0"/>
          </a:p>
          <a:p>
            <a:pPr lvl="1">
              <a:lnSpc>
                <a:spcPct val="100000"/>
              </a:lnSpc>
            </a:pPr>
            <a:r>
              <a:rPr lang="en-US" dirty="0" err="1"/>
              <a:t>Raccolta</a:t>
            </a:r>
            <a:r>
              <a:rPr lang="en-US" dirty="0"/>
              <a:t> </a:t>
            </a:r>
            <a:r>
              <a:rPr lang="en-US" dirty="0" err="1"/>
              <a:t>delle</a:t>
            </a:r>
            <a:r>
              <a:rPr lang="en-US" dirty="0"/>
              <a:t> </a:t>
            </a:r>
            <a:r>
              <a:rPr lang="en-US" dirty="0" err="1"/>
              <a:t>criticità</a:t>
            </a:r>
            <a:endParaRPr lang="en-US" dirty="0"/>
          </a:p>
          <a:p>
            <a:pPr lvl="1">
              <a:lnSpc>
                <a:spcPct val="100000"/>
              </a:lnSpc>
            </a:pPr>
            <a:r>
              <a:rPr lang="en-US" dirty="0" err="1"/>
              <a:t>Verifica</a:t>
            </a:r>
            <a:r>
              <a:rPr lang="en-US" dirty="0"/>
              <a:t> </a:t>
            </a:r>
            <a:r>
              <a:rPr lang="en-US" dirty="0" err="1"/>
              <a:t>gestione</a:t>
            </a:r>
            <a:r>
              <a:rPr lang="en-US" dirty="0"/>
              <a:t> </a:t>
            </a:r>
            <a:r>
              <a:rPr lang="en-US" dirty="0" err="1"/>
              <a:t>delle</a:t>
            </a:r>
            <a:r>
              <a:rPr lang="en-US" dirty="0"/>
              <a:t> </a:t>
            </a:r>
            <a:r>
              <a:rPr lang="en-US" dirty="0" err="1"/>
              <a:t>Aree</a:t>
            </a:r>
            <a:r>
              <a:rPr lang="en-US" dirty="0"/>
              <a:t> </a:t>
            </a:r>
            <a:r>
              <a:rPr lang="en-US" dirty="0" err="1"/>
              <a:t>organizzative</a:t>
            </a:r>
            <a:r>
              <a:rPr lang="en-US" dirty="0"/>
              <a:t> </a:t>
            </a:r>
            <a:r>
              <a:rPr lang="en-US" dirty="0" err="1"/>
              <a:t>omogenee</a:t>
            </a:r>
            <a:endParaRPr lang="en-US" dirty="0"/>
          </a:p>
          <a:p>
            <a:pPr lvl="0">
              <a:lnSpc>
                <a:spcPct val="100000"/>
              </a:lnSpc>
            </a:pPr>
            <a:r>
              <a:rPr lang="en-US" b="1" dirty="0"/>
              <a:t>Documenti in </a:t>
            </a:r>
            <a:r>
              <a:rPr lang="en-US" b="1" dirty="0" err="1"/>
              <a:t>conservazione</a:t>
            </a:r>
            <a:endParaRPr lang="en-US" b="1" dirty="0"/>
          </a:p>
          <a:p>
            <a:pPr lvl="1"/>
            <a:r>
              <a:rPr lang="it-IT" dirty="0"/>
              <a:t>RGP Registro Giornaliero di Protocollo (tutti i giorni) </a:t>
            </a:r>
          </a:p>
          <a:p>
            <a:pPr lvl="1"/>
            <a:r>
              <a:rPr lang="it-IT" dirty="0"/>
              <a:t>Documenti Protocollati (tutti i giorni)</a:t>
            </a:r>
          </a:p>
          <a:p>
            <a:pPr lvl="1"/>
            <a:r>
              <a:rPr lang="it-IT" dirty="0"/>
              <a:t>Fatture passive italiane del 2020</a:t>
            </a:r>
          </a:p>
          <a:p>
            <a:pPr lvl="1"/>
            <a:r>
              <a:rPr lang="en-US" dirty="0" err="1"/>
              <a:t>Fatture</a:t>
            </a:r>
            <a:r>
              <a:rPr lang="en-US" dirty="0"/>
              <a:t> passive </a:t>
            </a:r>
            <a:r>
              <a:rPr lang="en-US" dirty="0" err="1"/>
              <a:t>estere</a:t>
            </a:r>
            <a:r>
              <a:rPr lang="en-US" dirty="0"/>
              <a:t> del 2020</a:t>
            </a:r>
            <a:endParaRPr lang="it-IT" dirty="0"/>
          </a:p>
          <a:p>
            <a:pPr lvl="1"/>
            <a:r>
              <a:rPr lang="en-US" dirty="0" err="1"/>
              <a:t>Fatture</a:t>
            </a:r>
            <a:r>
              <a:rPr lang="en-US" dirty="0"/>
              <a:t> </a:t>
            </a:r>
            <a:r>
              <a:rPr lang="en-US" dirty="0" err="1"/>
              <a:t>attive</a:t>
            </a:r>
            <a:r>
              <a:rPr lang="en-US" dirty="0"/>
              <a:t> del 2020</a:t>
            </a:r>
          </a:p>
          <a:p>
            <a:pPr lvl="1"/>
            <a:r>
              <a:rPr lang="it-IT" dirty="0">
                <a:solidFill>
                  <a:srgbClr val="242424"/>
                </a:solidFill>
              </a:rPr>
              <a:t>D</a:t>
            </a:r>
            <a:r>
              <a:rPr lang="it-IT" b="0" i="0" dirty="0">
                <a:solidFill>
                  <a:srgbClr val="242424"/>
                </a:solidFill>
                <a:effectLst/>
              </a:rPr>
              <a:t>etermine a Contrarre, di Aggiudicazione e di Storno provenienti dal tool RDA</a:t>
            </a:r>
            <a:endParaRPr lang="it-IT" dirty="0"/>
          </a:p>
          <a:p>
            <a:pPr lvl="1"/>
            <a:endParaRPr lang="it-IT" dirty="0"/>
          </a:p>
          <a:p>
            <a:endParaRPr lang="it-IT" dirty="0"/>
          </a:p>
        </p:txBody>
      </p:sp>
    </p:spTree>
    <p:extLst>
      <p:ext uri="{BB962C8B-B14F-4D97-AF65-F5344CB8AC3E}">
        <p14:creationId xmlns:p14="http://schemas.microsoft.com/office/powerpoint/2010/main" val="272455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971A-2885-4B3B-8F40-5EC07BE0CA48}"/>
              </a:ext>
            </a:extLst>
          </p:cNvPr>
          <p:cNvSpPr>
            <a:spLocks noGrp="1"/>
          </p:cNvSpPr>
          <p:nvPr>
            <p:ph type="title"/>
          </p:nvPr>
        </p:nvSpPr>
        <p:spPr/>
        <p:txBody>
          <a:bodyPr/>
          <a:lstStyle/>
          <a:p>
            <a:r>
              <a:rPr lang="it-IT" b="1" dirty="0"/>
              <a:t>Nomina del Responsabile per la Transizione Digitale </a:t>
            </a:r>
          </a:p>
        </p:txBody>
      </p:sp>
      <p:sp>
        <p:nvSpPr>
          <p:cNvPr id="3" name="Content Placeholder 2">
            <a:extLst>
              <a:ext uri="{FF2B5EF4-FFF2-40B4-BE49-F238E27FC236}">
                <a16:creationId xmlns:a16="http://schemas.microsoft.com/office/drawing/2014/main" id="{CF40735D-56B4-4671-BB74-FDEC045D4EA4}"/>
              </a:ext>
            </a:extLst>
          </p:cNvPr>
          <p:cNvSpPr>
            <a:spLocks noGrp="1"/>
          </p:cNvSpPr>
          <p:nvPr>
            <p:ph idx="1"/>
          </p:nvPr>
        </p:nvSpPr>
        <p:spPr/>
        <p:txBody>
          <a:bodyPr/>
          <a:lstStyle/>
          <a:p>
            <a:r>
              <a:rPr lang="it-IT" dirty="0">
                <a:latin typeface="Arial" panose="020B0604020202020204" pitchFamily="34" charset="0"/>
              </a:rPr>
              <a:t>L</a:t>
            </a:r>
            <a:r>
              <a:rPr lang="it-IT" dirty="0">
                <a:effectLst/>
                <a:latin typeface="Arial" panose="020B0604020202020204" pitchFamily="34" charset="0"/>
              </a:rPr>
              <a:t>a Circolare n. 3 del 1° ottobre 2018 del Ministro per la pubblica amministrazione avente ad oggetto “Responsabile per la transizione digitale - art. 17 decreto legislativo 7 marzo 2005, n. 82 “Codice dell’amministrazione digitale”, stabilisce: </a:t>
            </a:r>
            <a:br>
              <a:rPr lang="it-IT" dirty="0"/>
            </a:br>
            <a:r>
              <a:rPr lang="it-IT" dirty="0">
                <a:effectLst/>
                <a:latin typeface="Courier New" panose="02070309020205020404" pitchFamily="49" charset="0"/>
              </a:rPr>
              <a:t>o </a:t>
            </a:r>
            <a:r>
              <a:rPr lang="it-IT" dirty="0">
                <a:effectLst/>
                <a:latin typeface="Arial" panose="020B0604020202020204" pitchFamily="34" charset="0"/>
              </a:rPr>
              <a:t>che le Amministrazioni devono definire l’ufficio dirigenziale di livello generale, ove previsto nel relativo ordinamento, cui attribuire i compiti per la transizione digitale declinati dal comma 1 dell’articolo 17 del CAD; </a:t>
            </a:r>
            <a:endParaRPr lang="it-IT" dirty="0"/>
          </a:p>
          <a:p>
            <a:r>
              <a:rPr lang="it-IT" dirty="0">
                <a:latin typeface="Arial" panose="020B0604020202020204" pitchFamily="34" charset="0"/>
                <a:cs typeface="Arial" panose="020B0604020202020204" pitchFamily="34" charset="0"/>
              </a:rPr>
              <a:t>Nomina di RTD INFN viene definita con la disposizione 23357 del 25 giugno 2021 </a:t>
            </a:r>
          </a:p>
          <a:p>
            <a:endParaRPr lang="it-IT" dirty="0"/>
          </a:p>
        </p:txBody>
      </p:sp>
    </p:spTree>
    <p:extLst>
      <p:ext uri="{BB962C8B-B14F-4D97-AF65-F5344CB8AC3E}">
        <p14:creationId xmlns:p14="http://schemas.microsoft.com/office/powerpoint/2010/main" val="128647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F8BB-BD55-4A1F-A113-76D09E16CAA6}"/>
              </a:ext>
            </a:extLst>
          </p:cNvPr>
          <p:cNvSpPr>
            <a:spLocks noGrp="1"/>
          </p:cNvSpPr>
          <p:nvPr>
            <p:ph type="title"/>
          </p:nvPr>
        </p:nvSpPr>
        <p:spPr>
          <a:xfrm>
            <a:off x="581192" y="702156"/>
            <a:ext cx="11029616" cy="1013800"/>
          </a:xfrm>
        </p:spPr>
        <p:txBody>
          <a:bodyPr>
            <a:normAutofit/>
          </a:bodyPr>
          <a:lstStyle/>
          <a:p>
            <a:r>
              <a:rPr lang="it-IT" dirty="0"/>
              <a:t>PNRR e Transizione digitale</a:t>
            </a:r>
          </a:p>
        </p:txBody>
      </p:sp>
      <p:sp>
        <p:nvSpPr>
          <p:cNvPr id="12" name="Rectangle 1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Visulalizzazione home page del sito PA Digitale del Governo&#10;">
            <a:extLst>
              <a:ext uri="{FF2B5EF4-FFF2-40B4-BE49-F238E27FC236}">
                <a16:creationId xmlns:a16="http://schemas.microsoft.com/office/drawing/2014/main" id="{68880363-F117-442D-A767-9F44AB3B17ED}"/>
              </a:ext>
            </a:extLst>
          </p:cNvPr>
          <p:cNvPicPr>
            <a:picLocks noChangeAspect="1"/>
          </p:cNvPicPr>
          <p:nvPr/>
        </p:nvPicPr>
        <p:blipFill rotWithShape="1">
          <a:blip r:embed="rId2"/>
          <a:srcRect l="1653" r="25253" b="-1"/>
          <a:stretch/>
        </p:blipFill>
        <p:spPr>
          <a:xfrm>
            <a:off x="657225" y="2361056"/>
            <a:ext cx="4962525" cy="3649219"/>
          </a:xfrm>
          <a:prstGeom prst="rect">
            <a:avLst/>
          </a:prstGeom>
        </p:spPr>
      </p:pic>
      <p:sp>
        <p:nvSpPr>
          <p:cNvPr id="9" name="Content Placeholder 8">
            <a:extLst>
              <a:ext uri="{FF2B5EF4-FFF2-40B4-BE49-F238E27FC236}">
                <a16:creationId xmlns:a16="http://schemas.microsoft.com/office/drawing/2014/main" id="{9DA57CE6-067D-41AD-B74D-E3CE14B5CB70}"/>
              </a:ext>
            </a:extLst>
          </p:cNvPr>
          <p:cNvSpPr>
            <a:spLocks noGrp="1"/>
          </p:cNvSpPr>
          <p:nvPr>
            <p:ph idx="1"/>
          </p:nvPr>
        </p:nvSpPr>
        <p:spPr>
          <a:xfrm>
            <a:off x="6335805" y="2180496"/>
            <a:ext cx="5275001" cy="4045683"/>
          </a:xfrm>
        </p:spPr>
        <p:txBody>
          <a:bodyPr>
            <a:normAutofit lnSpcReduction="10000"/>
          </a:bodyPr>
          <a:lstStyle/>
          <a:p>
            <a:r>
              <a:rPr lang="it-IT" sz="1800" i="0" dirty="0">
                <a:solidFill>
                  <a:srgbClr val="000000"/>
                </a:solidFill>
                <a:effectLst/>
                <a:latin typeface="Calibri" panose="020F0502020204030204" pitchFamily="34" charset="0"/>
              </a:rPr>
              <a:t>I bandi saranno disponibili a primavera 2022</a:t>
            </a:r>
          </a:p>
          <a:p>
            <a:r>
              <a:rPr lang="it-IT" dirty="0">
                <a:solidFill>
                  <a:srgbClr val="000000"/>
                </a:solidFill>
                <a:latin typeface="Calibri" panose="020F0502020204030204" pitchFamily="34" charset="0"/>
              </a:rPr>
              <a:t>Presentazione di proposte entro fine estate 2022</a:t>
            </a:r>
            <a:endParaRPr lang="it-IT" sz="1800" i="0" dirty="0">
              <a:solidFill>
                <a:srgbClr val="000000"/>
              </a:solidFill>
              <a:effectLst/>
              <a:latin typeface="Calibri" panose="020F0502020204030204" pitchFamily="34" charset="0"/>
            </a:endParaRPr>
          </a:p>
          <a:p>
            <a:r>
              <a:rPr lang="it-IT" sz="1800" i="0" dirty="0">
                <a:solidFill>
                  <a:srgbClr val="000000"/>
                </a:solidFill>
                <a:effectLst/>
                <a:latin typeface="Calibri" panose="020F0502020204030204" pitchFamily="34" charset="0"/>
              </a:rPr>
              <a:t>Possibilità di finanziamenti su “Competenze e capacità amministrativa” per la formazione del personale dell’INFN sulla digitalizzazione </a:t>
            </a:r>
          </a:p>
          <a:p>
            <a:r>
              <a:rPr lang="it-IT" sz="1800" b="0" i="0" dirty="0">
                <a:solidFill>
                  <a:srgbClr val="000000"/>
                </a:solidFill>
                <a:effectLst/>
                <a:latin typeface="Calibri" panose="020F0502020204030204" pitchFamily="34" charset="0"/>
              </a:rPr>
              <a:t>in queste misure vengono previsti finanziamenti per l’</a:t>
            </a:r>
            <a:r>
              <a:rPr lang="it-IT" sz="1800" b="0" i="0" dirty="0" err="1">
                <a:solidFill>
                  <a:srgbClr val="000000"/>
                </a:solidFill>
                <a:effectLst/>
                <a:latin typeface="Calibri" panose="020F0502020204030204" pitchFamily="34" charset="0"/>
              </a:rPr>
              <a:t>upskill</a:t>
            </a:r>
            <a:r>
              <a:rPr lang="it-IT" sz="1800" b="0" i="0" dirty="0">
                <a:solidFill>
                  <a:srgbClr val="000000"/>
                </a:solidFill>
                <a:effectLst/>
                <a:latin typeface="Calibri" panose="020F0502020204030204" pitchFamily="34" charset="0"/>
              </a:rPr>
              <a:t> ed il </a:t>
            </a:r>
            <a:r>
              <a:rPr lang="it-IT" sz="1800" b="0" i="0" dirty="0" err="1">
                <a:solidFill>
                  <a:srgbClr val="000000"/>
                </a:solidFill>
                <a:effectLst/>
                <a:latin typeface="Calibri" panose="020F0502020204030204" pitchFamily="34" charset="0"/>
              </a:rPr>
              <a:t>reskill</a:t>
            </a:r>
            <a:r>
              <a:rPr lang="it-IT" sz="1800" b="0" i="0" dirty="0">
                <a:solidFill>
                  <a:srgbClr val="000000"/>
                </a:solidFill>
                <a:effectLst/>
                <a:latin typeface="Calibri" panose="020F0502020204030204" pitchFamily="34" charset="0"/>
              </a:rPr>
              <a:t> dei dipendenti pubblici realizzati con corsi di formazione mirati alla crescita delle competenze digitali degli stessi</a:t>
            </a:r>
          </a:p>
          <a:p>
            <a:r>
              <a:rPr lang="it-IT" dirty="0">
                <a:solidFill>
                  <a:srgbClr val="000000"/>
                </a:solidFill>
                <a:latin typeface="Calibri" panose="020F0502020204030204" pitchFamily="34" charset="0"/>
              </a:rPr>
              <a:t>Verifica di eventuali fondi ulteriori che possono essere utilizzati per il processo di transizione digitale</a:t>
            </a:r>
            <a:r>
              <a:rPr lang="en-US" dirty="0">
                <a:solidFill>
                  <a:srgbClr val="000000"/>
                </a:solidFill>
                <a:latin typeface="Calibri" panose="020F0502020204030204" pitchFamily="34" charset="0"/>
              </a:rPr>
              <a:t>.</a:t>
            </a:r>
            <a:endParaRPr lang="it-I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3734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02080"/>
            <a:ext cx="3081576" cy="819028"/>
          </a:xfrm>
        </p:spPr>
        <p:txBody>
          <a:bodyPr>
            <a:normAutofit/>
          </a:bodyPr>
          <a:lstStyle/>
          <a:p>
            <a:pPr algn="ctr"/>
            <a:r>
              <a:rPr lang="en-US" dirty="0">
                <a:solidFill>
                  <a:srgbClr val="FFFFFF"/>
                </a:solidFill>
              </a:rPr>
              <a:t>GRAZIE</a:t>
            </a: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Subtitle 3">
            <a:extLst>
              <a:ext uri="{FF2B5EF4-FFF2-40B4-BE49-F238E27FC236}">
                <a16:creationId xmlns:a16="http://schemas.microsoft.com/office/drawing/2014/main" id="{75D1A3BB-5106-4860-A1DF-8AB7FE24B069}"/>
              </a:ext>
            </a:extLst>
          </p:cNvPr>
          <p:cNvSpPr>
            <a:spLocks noGrp="1"/>
          </p:cNvSpPr>
          <p:nvPr>
            <p:ph type="subTitle" idx="1"/>
          </p:nvPr>
        </p:nvSpPr>
        <p:spPr>
          <a:xfrm>
            <a:off x="8391684" y="2661151"/>
            <a:ext cx="3081576" cy="476276"/>
          </a:xfrm>
        </p:spPr>
        <p:txBody>
          <a:bodyPr/>
          <a:lstStyle/>
          <a:p>
            <a:pPr algn="ctr"/>
            <a:r>
              <a:rPr lang="it-IT" b="1" dirty="0">
                <a:solidFill>
                  <a:schemeClr val="bg1"/>
                </a:solidFill>
              </a:rPr>
              <a:t>Domande o Commenti</a:t>
            </a:r>
          </a:p>
        </p:txBody>
      </p:sp>
      <p:pic>
        <p:nvPicPr>
          <p:cNvPr id="8" name="Picture 7" descr="figuara che rappresenta un punto di domanda per sottolineare lo spazio riservato alle domande">
            <a:extLst>
              <a:ext uri="{FF2B5EF4-FFF2-40B4-BE49-F238E27FC236}">
                <a16:creationId xmlns:a16="http://schemas.microsoft.com/office/drawing/2014/main" id="{CC1902C8-769F-4659-9FD9-8F07D93F3E64}"/>
              </a:ext>
            </a:extLst>
          </p:cNvPr>
          <p:cNvPicPr>
            <a:picLocks noChangeAspect="1"/>
          </p:cNvPicPr>
          <p:nvPr/>
        </p:nvPicPr>
        <p:blipFill>
          <a:blip r:embed="rId4"/>
          <a:stretch>
            <a:fillRect/>
          </a:stretch>
        </p:blipFill>
        <p:spPr>
          <a:xfrm>
            <a:off x="8813590" y="3539832"/>
            <a:ext cx="2237763" cy="1804648"/>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5C8E-901F-49D3-AED3-C2B84F167285}"/>
              </a:ext>
            </a:extLst>
          </p:cNvPr>
          <p:cNvSpPr>
            <a:spLocks noGrp="1"/>
          </p:cNvSpPr>
          <p:nvPr>
            <p:ph type="title"/>
          </p:nvPr>
        </p:nvSpPr>
        <p:spPr/>
        <p:txBody>
          <a:bodyPr/>
          <a:lstStyle/>
          <a:p>
            <a:r>
              <a:rPr lang="it-IT" b="1" dirty="0"/>
              <a:t>Compiti del RTD – art</a:t>
            </a:r>
            <a:r>
              <a:rPr lang="it-IT" b="1"/>
              <a:t>.17, comma </a:t>
            </a:r>
            <a:r>
              <a:rPr lang="it-IT" b="1" dirty="0"/>
              <a:t>1 del CAD</a:t>
            </a:r>
          </a:p>
        </p:txBody>
      </p:sp>
      <p:sp>
        <p:nvSpPr>
          <p:cNvPr id="3" name="Content Placeholder 2">
            <a:extLst>
              <a:ext uri="{FF2B5EF4-FFF2-40B4-BE49-F238E27FC236}">
                <a16:creationId xmlns:a16="http://schemas.microsoft.com/office/drawing/2014/main" id="{047BC716-2B26-4F00-A4F4-11771CF4ED3F}"/>
              </a:ext>
            </a:extLst>
          </p:cNvPr>
          <p:cNvSpPr>
            <a:spLocks noGrp="1"/>
          </p:cNvSpPr>
          <p:nvPr>
            <p:ph idx="1"/>
          </p:nvPr>
        </p:nvSpPr>
        <p:spPr>
          <a:xfrm>
            <a:off x="581192" y="2008056"/>
            <a:ext cx="11029616" cy="4926144"/>
          </a:xfrm>
        </p:spPr>
        <p:txBody>
          <a:bodyPr>
            <a:noAutofit/>
          </a:bodyPr>
          <a:lstStyle/>
          <a:p>
            <a:pPr>
              <a:buFont typeface="Arial" panose="020B0604020202020204" pitchFamily="34" charset="0"/>
              <a:buChar char="•"/>
            </a:pPr>
            <a:r>
              <a:rPr lang="it-IT" sz="1200" dirty="0">
                <a:latin typeface="Arial" panose="020B0604020202020204" pitchFamily="34" charset="0"/>
                <a:cs typeface="Arial" panose="020B0604020202020204" pitchFamily="34" charset="0"/>
              </a:rPr>
              <a:t>coordinamento strategico dello sviluppo dei sistemi informativi di telecomunicazione e fonia;</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indirizzo e coordinamento dello sviluppo dei servizi, sia interni sia esterni, forniti dai sistemi informativi di telecomunicazione e fonia dell'amministrazione;</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indirizzo, pianificazione, coordinamento e monitoraggio della sicurezza informatica relativamente ai dati, ai sistemi e alle infrastrutture anche in relazione al sistema pubblico di connettività;</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accesso dei soggetti disabili agli strumenti informatici e promozione dell'accessibilità;</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analisi periodica della coerenza tra l'organizzazione dell'amministrazione e l'utilizzo delle tecnologie dell'informazione e della comunicazione, al fine di migliorare la soddisfazione dell'utenza e la qualità dei servizi nonché di ridurre i tempi e i costi dell'azione amministrativa;</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cooperazione alla revisione della riorganizzazione dell'amministrazione;</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indirizzo, coordinamento e monitoraggio della pianificazione prevista per lo sviluppo e la gestione dei sistemi informativi di telecomunicazione e fonia;</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progettazione e coordinamento delle iniziative rilevanti ai fini di una più efficace erogazione di servizi in rete a cittadini e imprese mediante gli strumenti della cooperazione applicativa tra pubbliche amministrazioni, inclusa la predisposizione e l'attuazione di accordi di servizio tra amministrazioni per la realizzazione e compartecipazione dei sistemi informativi cooperativi;</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promozione delle iniziative attinenti l'attuazione delle direttive impartite dal Presidente del Consiglio dei Ministri o dal Ministro delegato per l'innovazione e le tecnologie;</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pianificazione e coordinamento del processo di diffusione, all'interno dell'amministrazione, dei sistemi di identità e domicilio digitale, posta elettronica, protocollo informatico, firma digitale o firma elettronica qualificata e mandato informatico, e delle norme in materia di accessibilità e fruibilità nonché del processo di integrazione e interoperabilità tra i sistemi e servizi dell'amministrazione;</a:t>
            </a:r>
          </a:p>
          <a:p>
            <a:pPr>
              <a:buFont typeface="Arial" panose="020B0604020202020204" pitchFamily="34" charset="0"/>
              <a:buChar char="•"/>
            </a:pPr>
            <a:r>
              <a:rPr lang="it-IT" sz="1200" dirty="0">
                <a:latin typeface="Arial" panose="020B0604020202020204" pitchFamily="34" charset="0"/>
                <a:cs typeface="Arial" panose="020B0604020202020204" pitchFamily="34" charset="0"/>
              </a:rPr>
              <a:t>pianificazione e coordinamento degli acquisti di soluzioni e sistemi informatici, telematici e di telecomunicazione, al fine di garantirne la compatibilità con gli obiettivi di attuazione dell'agenda digitale e, in particolare, con quelli stabiliti nel piano triennale.</a:t>
            </a:r>
          </a:p>
          <a:p>
            <a:pPr>
              <a:buFont typeface="Arial" panose="020B0604020202020204" pitchFamily="34" charset="0"/>
              <a:buChar char="•"/>
            </a:pPr>
            <a:r>
              <a:rPr lang="it-IT" sz="1200" dirty="0">
                <a:effectLst/>
                <a:latin typeface="Arial" panose="020B0604020202020204" pitchFamily="34" charset="0"/>
                <a:cs typeface="Arial" panose="020B0604020202020204" pitchFamily="34" charset="0"/>
              </a:rPr>
              <a:t>nel Piano triennale 2020-2022 prevista la definizione di un </a:t>
            </a:r>
            <a:r>
              <a:rPr lang="it-IT" sz="1200" dirty="0" err="1">
                <a:effectLst/>
                <a:latin typeface="Arial" panose="020B0604020202020204" pitchFamily="34" charset="0"/>
                <a:cs typeface="Arial" panose="020B0604020202020204" pitchFamily="34" charset="0"/>
              </a:rPr>
              <a:t>maturity</a:t>
            </a:r>
            <a:r>
              <a:rPr lang="it-IT" sz="1200" dirty="0">
                <a:effectLst/>
                <a:latin typeface="Arial" panose="020B0604020202020204" pitchFamily="34" charset="0"/>
                <a:cs typeface="Arial" panose="020B0604020202020204" pitchFamily="34" charset="0"/>
              </a:rPr>
              <a:t> model per lo smart working</a:t>
            </a:r>
            <a:endParaRPr lang="it-IT" sz="1200" dirty="0">
              <a:latin typeface="Arial" panose="020B0604020202020204" pitchFamily="34" charset="0"/>
              <a:cs typeface="Arial" panose="020B0604020202020204" pitchFamily="34" charset="0"/>
            </a:endParaRPr>
          </a:p>
          <a:p>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71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D51E-2DE7-497D-817D-93F524F0968A}"/>
              </a:ext>
            </a:extLst>
          </p:cNvPr>
          <p:cNvSpPr>
            <a:spLocks noGrp="1"/>
          </p:cNvSpPr>
          <p:nvPr>
            <p:ph type="title"/>
          </p:nvPr>
        </p:nvSpPr>
        <p:spPr/>
        <p:txBody>
          <a:bodyPr/>
          <a:lstStyle/>
          <a:p>
            <a:r>
              <a:rPr lang="it-IT" b="1" dirty="0"/>
              <a:t>Quali sono gli interlocutori interni del Responsabile per la Transizione Digitale?</a:t>
            </a:r>
            <a:endParaRPr lang="it-IT" dirty="0"/>
          </a:p>
        </p:txBody>
      </p:sp>
      <p:sp>
        <p:nvSpPr>
          <p:cNvPr id="3" name="Content Placeholder 2">
            <a:extLst>
              <a:ext uri="{FF2B5EF4-FFF2-40B4-BE49-F238E27FC236}">
                <a16:creationId xmlns:a16="http://schemas.microsoft.com/office/drawing/2014/main" id="{996CB5E0-7993-4F33-8E1A-CF5BB87B6720}"/>
              </a:ext>
            </a:extLst>
          </p:cNvPr>
          <p:cNvSpPr>
            <a:spLocks noGrp="1"/>
          </p:cNvSpPr>
          <p:nvPr>
            <p:ph idx="1"/>
          </p:nvPr>
        </p:nvSpPr>
        <p:spPr>
          <a:xfrm>
            <a:off x="581192" y="2180496"/>
            <a:ext cx="11267908" cy="4410804"/>
          </a:xfrm>
        </p:spPr>
        <p:txBody>
          <a:bodyPr>
            <a:normAutofit fontScale="92500" lnSpcReduction="10000"/>
          </a:bodyPr>
          <a:lstStyle/>
          <a:p>
            <a:r>
              <a:rPr lang="it-IT" dirty="0"/>
              <a:t>La Circolare n. 3/2018 ha messo in evidenza l’importanza di adottare opportuni strumenti di raccordo e consultazione tra il RTD e </a:t>
            </a:r>
            <a:r>
              <a:rPr lang="it-IT" u="sng" dirty="0"/>
              <a:t>soggetti interni</a:t>
            </a:r>
            <a:r>
              <a:rPr lang="it-IT" dirty="0"/>
              <a:t> all’amministrazione, citando in particolare tre figure espressamente previste dalla legge: </a:t>
            </a:r>
          </a:p>
          <a:p>
            <a:pPr>
              <a:buFont typeface="Arial" panose="020B0604020202020204" pitchFamily="34" charset="0"/>
              <a:buChar char="•"/>
            </a:pPr>
            <a:r>
              <a:rPr lang="it-IT" b="1" dirty="0"/>
              <a:t>il Responsabile della gestione documentale</a:t>
            </a:r>
            <a:r>
              <a:rPr lang="it-IT" dirty="0"/>
              <a:t> (DPR 28 dicembre 2000, n. 445 art. 61 co. 2; DPCM 3 Dicembre 2013, art. 4): figura chiave per la dematerializzazione dei processi, cui spetta, tra le altre cose, predisporre lo schema del manuale di gestione documentale, che deve essere coerente con il piano di digitalizzazione dell’ente. Lo stesso CAD richiama espressamente la necessità che il responsabile del sistema di gestione dei documenti informatici operi d’intesa con il dirigente dell’ufficio per la transizione al digitale (art. 44, co. 1-bis).</a:t>
            </a:r>
          </a:p>
          <a:p>
            <a:pPr>
              <a:buFont typeface="Arial" panose="020B0604020202020204" pitchFamily="34" charset="0"/>
              <a:buChar char="•"/>
            </a:pPr>
            <a:r>
              <a:rPr lang="it-IT" b="1" dirty="0"/>
              <a:t>il Responsabile per la protezione dei dati personali </a:t>
            </a:r>
            <a:r>
              <a:rPr lang="it-IT" dirty="0"/>
              <a:t>(art. 37 del Regolamento (UE) 2016/679): figura chiamata ad assolvere funzioni di supporto e controllo, consultive, formative e informative relativamente all’applicazione della normativa in materia di protezione dei dati personali. Il coordinamento con il RTD è fondamentale per lo sviluppo di sistemi informativi e servizi online conformi ai principi data </a:t>
            </a:r>
            <a:r>
              <a:rPr lang="it-IT" dirty="0" err="1"/>
              <a:t>protection</a:t>
            </a:r>
            <a:r>
              <a:rPr lang="it-IT" dirty="0"/>
              <a:t> by default e by design.</a:t>
            </a:r>
          </a:p>
          <a:p>
            <a:pPr>
              <a:buFont typeface="Arial" panose="020B0604020202020204" pitchFamily="34" charset="0"/>
              <a:buChar char="•"/>
            </a:pPr>
            <a:r>
              <a:rPr lang="it-IT" dirty="0"/>
              <a:t>i</a:t>
            </a:r>
            <a:r>
              <a:rPr lang="it-IT" b="1" dirty="0"/>
              <a:t>l Responsabile della prevenzione della corruzione e della trasparenza</a:t>
            </a:r>
            <a:r>
              <a:rPr lang="it-IT" dirty="0"/>
              <a:t> (legge 190/2012, art. 1, co. 7 come modificato dal d.lgs. 97/2016): la collaborazione tra le due figure è in questo caso essenziale per garantire che l’applicazione delle tecnologie ai processi di riorganizzazione dell’ente rispondano a adeguate caratteristiche di trasparenza e ai principi dell’amministrazione aperta.</a:t>
            </a:r>
          </a:p>
          <a:p>
            <a:endParaRPr lang="it-IT" dirty="0"/>
          </a:p>
        </p:txBody>
      </p:sp>
    </p:spTree>
    <p:extLst>
      <p:ext uri="{BB962C8B-B14F-4D97-AF65-F5344CB8AC3E}">
        <p14:creationId xmlns:p14="http://schemas.microsoft.com/office/powerpoint/2010/main" val="397594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1CD9-3108-4D32-A317-45AF132361C5}"/>
              </a:ext>
            </a:extLst>
          </p:cNvPr>
          <p:cNvSpPr>
            <a:spLocks noGrp="1"/>
          </p:cNvSpPr>
          <p:nvPr>
            <p:ph type="title"/>
          </p:nvPr>
        </p:nvSpPr>
        <p:spPr/>
        <p:txBody>
          <a:bodyPr/>
          <a:lstStyle/>
          <a:p>
            <a:r>
              <a:rPr lang="it-IT" b="1" dirty="0"/>
              <a:t>Quali sono gli interlocutori esterni del RTD?</a:t>
            </a:r>
            <a:endParaRPr lang="it-IT" dirty="0"/>
          </a:p>
        </p:txBody>
      </p:sp>
      <p:sp>
        <p:nvSpPr>
          <p:cNvPr id="3" name="Content Placeholder 2">
            <a:extLst>
              <a:ext uri="{FF2B5EF4-FFF2-40B4-BE49-F238E27FC236}">
                <a16:creationId xmlns:a16="http://schemas.microsoft.com/office/drawing/2014/main" id="{80F04FDC-B2A4-42BC-BD2F-FD786767D968}"/>
              </a:ext>
            </a:extLst>
          </p:cNvPr>
          <p:cNvSpPr>
            <a:spLocks noGrp="1"/>
          </p:cNvSpPr>
          <p:nvPr>
            <p:ph idx="1"/>
          </p:nvPr>
        </p:nvSpPr>
        <p:spPr>
          <a:xfrm>
            <a:off x="581192" y="2180496"/>
            <a:ext cx="11255208" cy="4233004"/>
          </a:xfrm>
        </p:spPr>
        <p:txBody>
          <a:bodyPr/>
          <a:lstStyle/>
          <a:p>
            <a:pPr rtl="0"/>
            <a:r>
              <a:rPr lang="it-IT" sz="2000" dirty="0"/>
              <a:t>Il RTD rappresenta, anche in virtù della sua presenza sull’IPA, il punto di contatto dell’amministrazione verso l’esterno per le questioni legate alla digitalizzazione. Dunque non si relaziona solo con i dirigenti interni alla propria amministrazione ma anche con interlocutori quali:</a:t>
            </a:r>
          </a:p>
          <a:p>
            <a:pPr rtl="0">
              <a:buFont typeface="Arial" panose="020B0604020202020204" pitchFamily="34" charset="0"/>
              <a:buChar char="•"/>
            </a:pPr>
            <a:r>
              <a:rPr lang="it-IT" sz="2000" dirty="0"/>
              <a:t>il Governo, delle quali direttive deve promuovere l’attuazione;</a:t>
            </a:r>
          </a:p>
          <a:p>
            <a:pPr rtl="0">
              <a:buFont typeface="Arial" panose="020B0604020202020204" pitchFamily="34" charset="0"/>
              <a:buChar char="•"/>
            </a:pPr>
            <a:r>
              <a:rPr lang="it-IT" sz="2000" dirty="0"/>
              <a:t>le altre pubbliche amministrazioni, specialmente con riferimento all’interoperabilità;</a:t>
            </a:r>
          </a:p>
          <a:p>
            <a:pPr rtl="0">
              <a:buFont typeface="Arial" panose="020B0604020202020204" pitchFamily="34" charset="0"/>
              <a:buChar char="•"/>
            </a:pPr>
            <a:r>
              <a:rPr lang="it-IT" sz="2000" dirty="0"/>
              <a:t>l’Agenzia per l’Italia Digitale, specialmente per le attività di attuazione del Piano Triennale;</a:t>
            </a:r>
          </a:p>
          <a:p>
            <a:pPr rtl="0">
              <a:buFont typeface="Arial" panose="020B0604020202020204" pitchFamily="34" charset="0"/>
              <a:buChar char="•"/>
            </a:pPr>
            <a:r>
              <a:rPr lang="it-IT" sz="2000" dirty="0"/>
              <a:t>il Difensore civico per il digitale relativamente alle segnalazioni di cui sarà destinataria l’amministrazione;</a:t>
            </a:r>
          </a:p>
          <a:p>
            <a:pPr rtl="0">
              <a:buFont typeface="Arial" panose="020B0604020202020204" pitchFamily="34" charset="0"/>
              <a:buChar char="•"/>
            </a:pPr>
            <a:r>
              <a:rPr lang="it-IT" sz="2000" dirty="0"/>
              <a:t>i cittadini e imprese, per i quali rappresenta un punto di riferimento rispetto ai servizi online e ai diritti digitali.</a:t>
            </a:r>
          </a:p>
          <a:p>
            <a:endParaRPr lang="it-IT" dirty="0"/>
          </a:p>
        </p:txBody>
      </p:sp>
    </p:spTree>
    <p:extLst>
      <p:ext uri="{BB962C8B-B14F-4D97-AF65-F5344CB8AC3E}">
        <p14:creationId xmlns:p14="http://schemas.microsoft.com/office/powerpoint/2010/main" val="50847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9626E6-7B28-43B3-9025-070B3511E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FD642-942C-41DE-A976-B306B26884CB}"/>
              </a:ext>
            </a:extLst>
          </p:cNvPr>
          <p:cNvSpPr>
            <a:spLocks noGrp="1"/>
          </p:cNvSpPr>
          <p:nvPr>
            <p:ph type="title"/>
          </p:nvPr>
        </p:nvSpPr>
        <p:spPr>
          <a:xfrm>
            <a:off x="584201" y="1107672"/>
            <a:ext cx="3427985" cy="955501"/>
          </a:xfrm>
        </p:spPr>
        <p:txBody>
          <a:bodyPr anchor="ctr">
            <a:noAutofit/>
          </a:bodyPr>
          <a:lstStyle/>
          <a:p>
            <a:pPr>
              <a:lnSpc>
                <a:spcPct val="90000"/>
              </a:lnSpc>
            </a:pPr>
            <a:r>
              <a:rPr lang="it-IT" b="1" i="1" u="none" strike="noStrike" baseline="0" dirty="0">
                <a:solidFill>
                  <a:schemeClr val="tx1">
                    <a:lumMod val="75000"/>
                    <a:lumOff val="25000"/>
                  </a:schemeClr>
                </a:solidFill>
                <a:cs typeface="Arial" panose="020B0604020202020204" pitchFamily="34" charset="0"/>
              </a:rPr>
              <a:t>Ufficio Transizione Digitale e Protocollo</a:t>
            </a:r>
            <a:endParaRPr lang="it-IT"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8E7FC933-43AC-45C2-9636-27F36849F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81561E34-2E94-41A1-9790-E1202859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491C686-4266-442A-BE7E-A6507E2B3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31E3C9C-C934-49A7-89A7-A75F4E20B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11F33413-B206-48F2-AEC4-FAE4B53550D0}"/>
              </a:ext>
            </a:extLst>
          </p:cNvPr>
          <p:cNvSpPr>
            <a:spLocks noGrp="1"/>
          </p:cNvSpPr>
          <p:nvPr>
            <p:ph idx="1"/>
          </p:nvPr>
        </p:nvSpPr>
        <p:spPr>
          <a:xfrm>
            <a:off x="376024" y="2606452"/>
            <a:ext cx="3767502" cy="3541429"/>
          </a:xfrm>
        </p:spPr>
        <p:txBody>
          <a:bodyPr>
            <a:normAutofit/>
          </a:bodyPr>
          <a:lstStyle/>
          <a:p>
            <a:r>
              <a:rPr lang="it-IT" dirty="0"/>
              <a:t>All’interno della DSI è stato creato l’Ufficio TD e Protocollo</a:t>
            </a:r>
          </a:p>
          <a:p>
            <a:r>
              <a:rPr lang="it-IT" dirty="0"/>
              <a:t>La responsabilità dell’Ufficio è affidata a Claudio </a:t>
            </a:r>
            <a:r>
              <a:rPr lang="it-IT" dirty="0" err="1"/>
              <a:t>Ciamei</a:t>
            </a:r>
            <a:endParaRPr lang="it-IT" dirty="0"/>
          </a:p>
          <a:p>
            <a:r>
              <a:rPr kumimoji="0" lang="it-IT"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Nell’ambito dell’Ufficio sono assegnate le seguenti persone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dal 1° agosto 2021:</a:t>
            </a:r>
          </a:p>
          <a:p>
            <a:pPr lvl="1" defTabSz="914400">
              <a:spcBef>
                <a:spcPts val="0"/>
              </a:spcBef>
              <a:spcAft>
                <a:spcPts val="0"/>
              </a:spcAft>
              <a:buClrTx/>
              <a:buSzTx/>
              <a:defRPr/>
            </a:pPr>
            <a:r>
              <a:rPr kumimoji="0" lang="it-IT"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Antonella Mancuso</a:t>
            </a:r>
          </a:p>
          <a:p>
            <a:pPr lvl="1" defTabSz="914400">
              <a:spcBef>
                <a:spcPts val="0"/>
              </a:spcBef>
              <a:spcAft>
                <a:spcPts val="0"/>
              </a:spcAft>
              <a:buClrTx/>
              <a:buSzTx/>
              <a:defRPr/>
            </a:pPr>
            <a:r>
              <a:rPr kumimoji="0" lang="it-IT"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Gianluca Perillo</a:t>
            </a:r>
          </a:p>
          <a:p>
            <a:pPr marL="0" indent="0" defTabSz="914400">
              <a:spcBef>
                <a:spcPts val="0"/>
              </a:spcBef>
              <a:spcAft>
                <a:spcPts val="0"/>
              </a:spcAft>
              <a:buClrTx/>
              <a:buSzTx/>
              <a:buNone/>
              <a:defRPr/>
            </a:pPr>
            <a:endParaRPr kumimoji="0" lang="it-IT"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it-IT" dirty="0"/>
          </a:p>
        </p:txBody>
      </p:sp>
      <p:pic>
        <p:nvPicPr>
          <p:cNvPr id="4" name="Picture 3" descr="A person smiling for the camera&#10;&#10;Description automatically generated with medium confidence">
            <a:extLst>
              <a:ext uri="{FF2B5EF4-FFF2-40B4-BE49-F238E27FC236}">
                <a16:creationId xmlns:a16="http://schemas.microsoft.com/office/drawing/2014/main" id="{32D50F9E-FDA9-463C-AEA2-7E585F1AD07B}"/>
              </a:ext>
            </a:extLst>
          </p:cNvPr>
          <p:cNvPicPr>
            <a:picLocks noChangeAspect="1"/>
          </p:cNvPicPr>
          <p:nvPr/>
        </p:nvPicPr>
        <p:blipFill rotWithShape="1">
          <a:blip r:embed="rId2"/>
          <a:srcRect t="19273" r="2" b="8776"/>
          <a:stretch/>
        </p:blipFill>
        <p:spPr>
          <a:xfrm>
            <a:off x="4241398" y="627126"/>
            <a:ext cx="3702877" cy="5760720"/>
          </a:xfrm>
          <a:prstGeom prst="rect">
            <a:avLst/>
          </a:prstGeom>
        </p:spPr>
      </p:pic>
      <p:pic>
        <p:nvPicPr>
          <p:cNvPr id="6" name="Picture 5" descr="A person wearing glasses&#10;&#10;Description automatically generated with medium confidence">
            <a:extLst>
              <a:ext uri="{FF2B5EF4-FFF2-40B4-BE49-F238E27FC236}">
                <a16:creationId xmlns:a16="http://schemas.microsoft.com/office/drawing/2014/main" id="{988D9786-E231-4C1C-B831-034689844FFA}"/>
              </a:ext>
            </a:extLst>
          </p:cNvPr>
          <p:cNvPicPr>
            <a:picLocks noChangeAspect="1"/>
          </p:cNvPicPr>
          <p:nvPr/>
        </p:nvPicPr>
        <p:blipFill rotWithShape="1">
          <a:blip r:embed="rId3"/>
          <a:srcRect t="12354" r="-2" b="11099"/>
          <a:stretch/>
        </p:blipFill>
        <p:spPr>
          <a:xfrm>
            <a:off x="8042147" y="3550032"/>
            <a:ext cx="3712464" cy="2834640"/>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B33E09B8-5372-43F6-BE27-5014C9013D11}"/>
              </a:ext>
            </a:extLst>
          </p:cNvPr>
          <p:cNvPicPr>
            <a:picLocks noChangeAspect="1"/>
          </p:cNvPicPr>
          <p:nvPr/>
        </p:nvPicPr>
        <p:blipFill rotWithShape="1">
          <a:blip r:embed="rId4"/>
          <a:srcRect t="12334" r="1" b="30585"/>
          <a:stretch/>
        </p:blipFill>
        <p:spPr>
          <a:xfrm>
            <a:off x="8042147" y="650425"/>
            <a:ext cx="3712464" cy="2825496"/>
          </a:xfrm>
          <a:prstGeom prst="rect">
            <a:avLst/>
          </a:prstGeom>
        </p:spPr>
      </p:pic>
    </p:spTree>
    <p:extLst>
      <p:ext uri="{BB962C8B-B14F-4D97-AF65-F5344CB8AC3E}">
        <p14:creationId xmlns:p14="http://schemas.microsoft.com/office/powerpoint/2010/main" val="378002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3AD2-28E5-4AFD-949F-FFC9D50B9F42}"/>
              </a:ext>
            </a:extLst>
          </p:cNvPr>
          <p:cNvSpPr>
            <a:spLocks noGrp="1"/>
          </p:cNvSpPr>
          <p:nvPr>
            <p:ph type="title"/>
          </p:nvPr>
        </p:nvSpPr>
        <p:spPr/>
        <p:txBody>
          <a:bodyPr/>
          <a:lstStyle/>
          <a:p>
            <a:r>
              <a:rPr lang="it-IT" b="1" dirty="0"/>
              <a:t>Compiti dell’Ufficio TD e Protocollo</a:t>
            </a:r>
          </a:p>
        </p:txBody>
      </p:sp>
      <p:sp>
        <p:nvSpPr>
          <p:cNvPr id="3" name="Content Placeholder 2">
            <a:extLst>
              <a:ext uri="{FF2B5EF4-FFF2-40B4-BE49-F238E27FC236}">
                <a16:creationId xmlns:a16="http://schemas.microsoft.com/office/drawing/2014/main" id="{FBE9D371-E628-4B7A-A183-9A9D943D5E23}"/>
              </a:ext>
            </a:extLst>
          </p:cNvPr>
          <p:cNvSpPr>
            <a:spLocks noGrp="1"/>
          </p:cNvSpPr>
          <p:nvPr>
            <p:ph idx="1"/>
          </p:nvPr>
        </p:nvSpPr>
        <p:spPr>
          <a:xfrm>
            <a:off x="449346" y="1989996"/>
            <a:ext cx="11437854" cy="4626704"/>
          </a:xfrm>
        </p:spPr>
        <p:txBody>
          <a:bodyPr>
            <a:normAutofit fontScale="77500" lnSpcReduction="20000"/>
          </a:bodyPr>
          <a:lstStyle/>
          <a:p>
            <a:pPr algn="l"/>
            <a:r>
              <a:rPr lang="it-IT" sz="2400" dirty="0">
                <a:cs typeface="Arial" panose="020B0604020202020204" pitchFamily="34" charset="0"/>
              </a:rPr>
              <a:t>L’Ufficio </a:t>
            </a:r>
            <a:r>
              <a:rPr lang="it-IT" sz="2400" b="0" i="0" u="none" strike="noStrike" baseline="0" dirty="0">
                <a:cs typeface="Arial" panose="020B0604020202020204" pitchFamily="34" charset="0"/>
              </a:rPr>
              <a:t>ha il compito di coordinare l’insieme delle attività di trasformazione digitale dei processi amministrativi dell’Istituto, in coerenza con quanto previsto dalla normativa vigente in materia.</a:t>
            </a:r>
          </a:p>
          <a:p>
            <a:pPr algn="l"/>
            <a:r>
              <a:rPr lang="it-IT" sz="2400" b="1" i="0" u="none" strike="noStrike" baseline="0" dirty="0">
                <a:cs typeface="Arial" panose="020B0604020202020204" pitchFamily="34" charset="0"/>
              </a:rPr>
              <a:t>I compiti principali dell’Ufficio sono:</a:t>
            </a:r>
          </a:p>
          <a:p>
            <a:pPr marL="609750" lvl="1" indent="-285750">
              <a:buFont typeface="Arial" panose="020B0604020202020204" pitchFamily="34" charset="0"/>
              <a:buChar char="•"/>
            </a:pPr>
            <a:r>
              <a:rPr lang="it-IT" sz="2200" b="0" i="0" u="none" strike="noStrike" baseline="0" dirty="0">
                <a:cs typeface="Arial" panose="020B0604020202020204" pitchFamily="34" charset="0"/>
              </a:rPr>
              <a:t>analisi dei fabbisogni congiuntamente con i responsabili dei processi;</a:t>
            </a:r>
          </a:p>
          <a:p>
            <a:pPr marL="609750" lvl="1" indent="-285750">
              <a:buFont typeface="Arial" panose="020B0604020202020204" pitchFamily="34" charset="0"/>
              <a:buChar char="•"/>
            </a:pPr>
            <a:r>
              <a:rPr lang="it-IT" sz="2200" b="0" i="0" u="none" strike="noStrike" baseline="0" dirty="0">
                <a:cs typeface="Arial" panose="020B0604020202020204" pitchFamily="34" charset="0"/>
              </a:rPr>
              <a:t>cooperazione alla revisione, reingegnerizzazione e digitalizzazione dei processi amministrativi;</a:t>
            </a:r>
          </a:p>
          <a:p>
            <a:pPr marL="609750" lvl="1" indent="-285750">
              <a:buFont typeface="Arial" panose="020B0604020202020204" pitchFamily="34" charset="0"/>
              <a:buChar char="•"/>
            </a:pPr>
            <a:r>
              <a:rPr lang="it-IT" sz="2200" b="0" i="0" u="none" strike="noStrike" baseline="0" dirty="0">
                <a:cs typeface="Arial" panose="020B0604020202020204" pitchFamily="34" charset="0"/>
              </a:rPr>
              <a:t>definizione delle priorità e redazione dei documenti di sviluppo;</a:t>
            </a:r>
          </a:p>
          <a:p>
            <a:pPr marL="609750" lvl="1" indent="-285750">
              <a:buFont typeface="Arial" panose="020B0604020202020204" pitchFamily="34" charset="0"/>
              <a:buChar char="•"/>
            </a:pPr>
            <a:r>
              <a:rPr lang="it-IT" sz="2200" b="0" i="0" u="none" strike="noStrike" baseline="0" dirty="0">
                <a:cs typeface="Arial" panose="020B0604020202020204" pitchFamily="34" charset="0"/>
              </a:rPr>
              <a:t>cura dei rapporti con l’Agenzia per l’Italia Digitale e attuazione degli interventi di innovazione previsti dalle direttive riguardanti l’innovazione nella PA;</a:t>
            </a:r>
          </a:p>
          <a:p>
            <a:pPr marL="609750" lvl="1" indent="-285750">
              <a:buFont typeface="Arial" panose="020B0604020202020204" pitchFamily="34" charset="0"/>
              <a:buChar char="•"/>
            </a:pPr>
            <a:r>
              <a:rPr lang="it-IT" sz="2200" b="0" i="0" u="none" strike="noStrike" baseline="0" dirty="0">
                <a:cs typeface="Arial" panose="020B0604020202020204" pitchFamily="34" charset="0"/>
              </a:rPr>
              <a:t>cura degli adempimenti previsti nel vigente Piano triennale per l’informatica nella Pubblica Amministrazione;</a:t>
            </a:r>
          </a:p>
          <a:p>
            <a:pPr marL="609750" lvl="1" indent="-285750">
              <a:buFont typeface="Arial" panose="020B0604020202020204" pitchFamily="34" charset="0"/>
              <a:buChar char="•"/>
            </a:pPr>
            <a:r>
              <a:rPr lang="it-IT" sz="2200" b="0" i="0" u="none" strike="noStrike" baseline="0" dirty="0">
                <a:cs typeface="Arial" panose="020B0604020202020204" pitchFamily="34" charset="0"/>
              </a:rPr>
              <a:t>formazione, pianificazione e coordinamento del processo di diffusione, all’interno dell’INFN, dei sistemi di digitalizzazione dei processi amministrativi, protocollo informatico, firme elettroniche nonché del processo di integrazione e interoperabilità tra i sistemi e servizi dell’amministrazione;</a:t>
            </a:r>
          </a:p>
          <a:p>
            <a:pPr marL="609750" lvl="1" indent="-285750">
              <a:buFont typeface="Arial" panose="020B0604020202020204" pitchFamily="34" charset="0"/>
              <a:buChar char="•"/>
            </a:pPr>
            <a:r>
              <a:rPr lang="it-IT" sz="2200" b="0" i="0" u="none" strike="noStrike" baseline="0" dirty="0">
                <a:cs typeface="Arial" panose="020B0604020202020204" pitchFamily="34" charset="0"/>
              </a:rPr>
              <a:t>gestione del Protocollo Informatico dell’INFN e del connesso sistema di gestione documentale;</a:t>
            </a:r>
          </a:p>
          <a:p>
            <a:pPr marL="609750" lvl="1" indent="-285750">
              <a:buFont typeface="Arial" panose="020B0604020202020204" pitchFamily="34" charset="0"/>
              <a:buChar char="•"/>
            </a:pPr>
            <a:r>
              <a:rPr lang="it-IT" sz="2200" b="0" i="0" u="none" strike="noStrike" baseline="0" dirty="0">
                <a:cs typeface="Arial" panose="020B0604020202020204" pitchFamily="34" charset="0"/>
              </a:rPr>
              <a:t>promozione dell’accessibilità agli strumenti informatici.</a:t>
            </a:r>
          </a:p>
          <a:p>
            <a:endParaRPr lang="it-IT" dirty="0"/>
          </a:p>
        </p:txBody>
      </p:sp>
    </p:spTree>
    <p:extLst>
      <p:ext uri="{BB962C8B-B14F-4D97-AF65-F5344CB8AC3E}">
        <p14:creationId xmlns:p14="http://schemas.microsoft.com/office/powerpoint/2010/main" val="320142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Oval 71" descr="Immagine che rappresenta un gruppo di persone">
            <a:extLst>
              <a:ext uri="{FF2B5EF4-FFF2-40B4-BE49-F238E27FC236}">
                <a16:creationId xmlns:a16="http://schemas.microsoft.com/office/drawing/2014/main" id="{6D62DEF8-1A76-DC40-BFCF-870A292A4138}"/>
              </a:ext>
            </a:extLst>
          </p:cNvPr>
          <p:cNvSpPr/>
          <p:nvPr/>
        </p:nvSpPr>
        <p:spPr>
          <a:xfrm>
            <a:off x="4506041" y="2253508"/>
            <a:ext cx="3026989" cy="2981471"/>
          </a:xfrm>
          <a:prstGeom prst="ellipse">
            <a:avLst/>
          </a:prstGeom>
          <a:solidFill>
            <a:schemeClr val="tx1">
              <a:lumMod val="10000"/>
              <a:lumOff val="90000"/>
            </a:schemeClr>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5" name="Group 74" descr="Immagine di freccia che identifica la parte relativa alla conservazione">
            <a:extLst>
              <a:ext uri="{FF2B5EF4-FFF2-40B4-BE49-F238E27FC236}">
                <a16:creationId xmlns:a16="http://schemas.microsoft.com/office/drawing/2014/main" id="{5932EE11-02AD-4F32-AFE7-60A9CA8D033D}"/>
              </a:ext>
            </a:extLst>
          </p:cNvPr>
          <p:cNvGrpSpPr/>
          <p:nvPr/>
        </p:nvGrpSpPr>
        <p:grpSpPr>
          <a:xfrm flipH="1">
            <a:off x="6290054" y="1317237"/>
            <a:ext cx="5918688" cy="1305074"/>
            <a:chOff x="0" y="1409269"/>
            <a:chExt cx="5918688" cy="1305074"/>
          </a:xfrm>
        </p:grpSpPr>
        <p:sp>
          <p:nvSpPr>
            <p:cNvPr id="76" name="Rectangle 75">
              <a:extLst>
                <a:ext uri="{FF2B5EF4-FFF2-40B4-BE49-F238E27FC236}">
                  <a16:creationId xmlns:a16="http://schemas.microsoft.com/office/drawing/2014/main" id="{4FF263AE-A71F-40BE-9C15-E1E3C298DFE4}"/>
                </a:ext>
              </a:extLst>
            </p:cNvPr>
            <p:cNvSpPr/>
            <p:nvPr/>
          </p:nvSpPr>
          <p:spPr>
            <a:xfrm>
              <a:off x="0" y="1409269"/>
              <a:ext cx="4030249" cy="6543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Arrow: Left 1">
              <a:extLst>
                <a:ext uri="{FF2B5EF4-FFF2-40B4-BE49-F238E27FC236}">
                  <a16:creationId xmlns:a16="http://schemas.microsoft.com/office/drawing/2014/main" id="{F74060A1-D5B7-4233-A836-12803CC5D519}"/>
                </a:ext>
              </a:extLst>
            </p:cNvPr>
            <p:cNvSpPr/>
            <p:nvPr/>
          </p:nvSpPr>
          <p:spPr>
            <a:xfrm rot="13391102">
              <a:off x="3010476" y="1616585"/>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8" name="Group 77" descr="Freccia che indica l'area del documentale">
            <a:extLst>
              <a:ext uri="{FF2B5EF4-FFF2-40B4-BE49-F238E27FC236}">
                <a16:creationId xmlns:a16="http://schemas.microsoft.com/office/drawing/2014/main" id="{812A70EF-8590-4BDE-AAEF-F3EF7967189C}"/>
              </a:ext>
            </a:extLst>
          </p:cNvPr>
          <p:cNvGrpSpPr/>
          <p:nvPr/>
        </p:nvGrpSpPr>
        <p:grpSpPr>
          <a:xfrm>
            <a:off x="0" y="1409269"/>
            <a:ext cx="5918688" cy="1303498"/>
            <a:chOff x="0" y="1409269"/>
            <a:chExt cx="5918688" cy="1303498"/>
          </a:xfrm>
        </p:grpSpPr>
        <p:sp>
          <p:nvSpPr>
            <p:cNvPr id="85" name="Rectangle 84">
              <a:extLst>
                <a:ext uri="{FF2B5EF4-FFF2-40B4-BE49-F238E27FC236}">
                  <a16:creationId xmlns:a16="http://schemas.microsoft.com/office/drawing/2014/main" id="{6ACFD9E7-A039-4DDE-9434-72D0120A2D25}"/>
                </a:ext>
              </a:extLst>
            </p:cNvPr>
            <p:cNvSpPr/>
            <p:nvPr/>
          </p:nvSpPr>
          <p:spPr>
            <a:xfrm>
              <a:off x="0" y="1409269"/>
              <a:ext cx="4030249" cy="6543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Arrow: Left 1">
              <a:extLst>
                <a:ext uri="{FF2B5EF4-FFF2-40B4-BE49-F238E27FC236}">
                  <a16:creationId xmlns:a16="http://schemas.microsoft.com/office/drawing/2014/main" id="{1FFD48D9-B2F0-4E03-8C9F-51549E0478B5}"/>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88" name="TextBox 87">
            <a:extLst>
              <a:ext uri="{FF2B5EF4-FFF2-40B4-BE49-F238E27FC236}">
                <a16:creationId xmlns:a16="http://schemas.microsoft.com/office/drawing/2014/main" id="{07E5FBF5-5CC1-4FB7-B3B8-D5AC8C8CCA90}"/>
              </a:ext>
            </a:extLst>
          </p:cNvPr>
          <p:cNvSpPr txBox="1"/>
          <p:nvPr/>
        </p:nvSpPr>
        <p:spPr>
          <a:xfrm>
            <a:off x="4747372" y="380148"/>
            <a:ext cx="245434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il</a:t>
            </a:r>
            <a:r>
              <a:rPr kumimoji="0" lang="en-GB" sz="5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r>
              <a:rPr kumimoji="0" lang="en-GB" sz="5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team</a:t>
            </a:r>
          </a:p>
        </p:txBody>
      </p:sp>
      <p:sp>
        <p:nvSpPr>
          <p:cNvPr id="91" name="TextBox 90">
            <a:extLst>
              <a:ext uri="{FF2B5EF4-FFF2-40B4-BE49-F238E27FC236}">
                <a16:creationId xmlns:a16="http://schemas.microsoft.com/office/drawing/2014/main" id="{89E97044-92FC-4C41-9371-A632012217FC}"/>
              </a:ext>
            </a:extLst>
          </p:cNvPr>
          <p:cNvSpPr txBox="1"/>
          <p:nvPr/>
        </p:nvSpPr>
        <p:spPr>
          <a:xfrm>
            <a:off x="154662" y="2226320"/>
            <a:ext cx="3579138"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Area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dedicata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gestione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documentale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nell’INFN</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con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attenzione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al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documento</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sua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trattazione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e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fascicolazione</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2" name="TextBox 91">
            <a:extLst>
              <a:ext uri="{FF2B5EF4-FFF2-40B4-BE49-F238E27FC236}">
                <a16:creationId xmlns:a16="http://schemas.microsoft.com/office/drawing/2014/main" id="{FE9778D4-4664-4E37-8C8F-85F507F333AC}"/>
              </a:ext>
            </a:extLst>
          </p:cNvPr>
          <p:cNvSpPr txBox="1"/>
          <p:nvPr/>
        </p:nvSpPr>
        <p:spPr>
          <a:xfrm>
            <a:off x="457200" y="1477082"/>
            <a:ext cx="291732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rPr>
              <a:t>Documentale</a:t>
            </a:r>
            <a:endParaRPr kumimoji="0" lang="en-GB"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93" name="TextBox 92">
            <a:extLst>
              <a:ext uri="{FF2B5EF4-FFF2-40B4-BE49-F238E27FC236}">
                <a16:creationId xmlns:a16="http://schemas.microsoft.com/office/drawing/2014/main" id="{4918D1F2-93A1-4F4D-B601-6AFEF38C1BF1}"/>
              </a:ext>
            </a:extLst>
          </p:cNvPr>
          <p:cNvSpPr txBox="1"/>
          <p:nvPr/>
        </p:nvSpPr>
        <p:spPr>
          <a:xfrm>
            <a:off x="9043639" y="1480749"/>
            <a:ext cx="2983261"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rPr>
              <a:t>Conservazione</a:t>
            </a:r>
            <a:endParaRPr kumimoji="0" lang="en-GB"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94" name="TextBox 93">
            <a:extLst>
              <a:ext uri="{FF2B5EF4-FFF2-40B4-BE49-F238E27FC236}">
                <a16:creationId xmlns:a16="http://schemas.microsoft.com/office/drawing/2014/main" id="{2F18BE05-9C2B-4766-A70D-FEF7BEAE69DD}"/>
              </a:ext>
            </a:extLst>
          </p:cNvPr>
          <p:cNvSpPr txBox="1"/>
          <p:nvPr/>
        </p:nvSpPr>
        <p:spPr>
          <a:xfrm>
            <a:off x="8447762" y="2226320"/>
            <a:ext cx="3579138"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Area dedicate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conservazione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documenti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elettronici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prodotti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dall’INFN</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95" name="Group 94" descr="freccia che identifica l'area tool">
            <a:extLst>
              <a:ext uri="{FF2B5EF4-FFF2-40B4-BE49-F238E27FC236}">
                <a16:creationId xmlns:a16="http://schemas.microsoft.com/office/drawing/2014/main" id="{4F32468D-72E1-4F5B-A7B5-8AC3784A95E5}"/>
              </a:ext>
            </a:extLst>
          </p:cNvPr>
          <p:cNvGrpSpPr/>
          <p:nvPr/>
        </p:nvGrpSpPr>
        <p:grpSpPr>
          <a:xfrm rot="10800000" flipH="1">
            <a:off x="88937" y="5062205"/>
            <a:ext cx="5918688" cy="1303498"/>
            <a:chOff x="0" y="1409269"/>
            <a:chExt cx="5918688" cy="1303498"/>
          </a:xfrm>
        </p:grpSpPr>
        <p:sp>
          <p:nvSpPr>
            <p:cNvPr id="96" name="Rectangle 95">
              <a:extLst>
                <a:ext uri="{FF2B5EF4-FFF2-40B4-BE49-F238E27FC236}">
                  <a16:creationId xmlns:a16="http://schemas.microsoft.com/office/drawing/2014/main" id="{705E118E-F269-4FF5-815A-C317CA0CA6A2}"/>
                </a:ext>
              </a:extLst>
            </p:cNvPr>
            <p:cNvSpPr/>
            <p:nvPr/>
          </p:nvSpPr>
          <p:spPr>
            <a:xfrm>
              <a:off x="0" y="1409269"/>
              <a:ext cx="4030249" cy="6543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7" name="Arrow: Left 1">
              <a:extLst>
                <a:ext uri="{FF2B5EF4-FFF2-40B4-BE49-F238E27FC236}">
                  <a16:creationId xmlns:a16="http://schemas.microsoft.com/office/drawing/2014/main" id="{CE44892C-74C8-40ED-BE06-D3E59BBA2E40}"/>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98" name="Title 97">
            <a:extLst>
              <a:ext uri="{FF2B5EF4-FFF2-40B4-BE49-F238E27FC236}">
                <a16:creationId xmlns:a16="http://schemas.microsoft.com/office/drawing/2014/main" id="{508680A2-E383-4318-940C-A4089794A951}"/>
              </a:ext>
            </a:extLst>
          </p:cNvPr>
          <p:cNvSpPr txBox="1">
            <a:spLocks noGrp="1"/>
          </p:cNvSpPr>
          <p:nvPr>
            <p:ph type="title" idx="4294967295"/>
          </p:nvPr>
        </p:nvSpPr>
        <p:spPr>
          <a:xfrm>
            <a:off x="1037916" y="5802873"/>
            <a:ext cx="225793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rPr>
              <a:t>Tools</a:t>
            </a:r>
          </a:p>
        </p:txBody>
      </p:sp>
      <p:grpSp>
        <p:nvGrpSpPr>
          <p:cNvPr id="99" name="Group 98" descr="freccia che di riferisce all'area consulenze">
            <a:extLst>
              <a:ext uri="{FF2B5EF4-FFF2-40B4-BE49-F238E27FC236}">
                <a16:creationId xmlns:a16="http://schemas.microsoft.com/office/drawing/2014/main" id="{5197C301-FF7A-4025-8169-AF5DC5A1CB4A}"/>
              </a:ext>
            </a:extLst>
          </p:cNvPr>
          <p:cNvGrpSpPr/>
          <p:nvPr/>
        </p:nvGrpSpPr>
        <p:grpSpPr>
          <a:xfrm rot="10800000">
            <a:off x="6273312" y="5091025"/>
            <a:ext cx="5918688" cy="1303498"/>
            <a:chOff x="0" y="1409269"/>
            <a:chExt cx="5918688" cy="1303498"/>
          </a:xfrm>
        </p:grpSpPr>
        <p:sp>
          <p:nvSpPr>
            <p:cNvPr id="100" name="Rectangle 99">
              <a:extLst>
                <a:ext uri="{FF2B5EF4-FFF2-40B4-BE49-F238E27FC236}">
                  <a16:creationId xmlns:a16="http://schemas.microsoft.com/office/drawing/2014/main" id="{F6FFC449-D08F-43EE-8165-D14E2F874B32}"/>
                </a:ext>
              </a:extLst>
            </p:cNvPr>
            <p:cNvSpPr/>
            <p:nvPr/>
          </p:nvSpPr>
          <p:spPr>
            <a:xfrm>
              <a:off x="0" y="1409269"/>
              <a:ext cx="4030249" cy="6543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1" name="Arrow: Left 1">
              <a:extLst>
                <a:ext uri="{FF2B5EF4-FFF2-40B4-BE49-F238E27FC236}">
                  <a16:creationId xmlns:a16="http://schemas.microsoft.com/office/drawing/2014/main" id="{96766690-0E85-409B-8817-FC123D55605A}"/>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02" name="TextBox 101">
            <a:extLst>
              <a:ext uri="{FF2B5EF4-FFF2-40B4-BE49-F238E27FC236}">
                <a16:creationId xmlns:a16="http://schemas.microsoft.com/office/drawing/2014/main" id="{49DE3FA2-021E-4148-8B88-0BFAAF66E442}"/>
              </a:ext>
            </a:extLst>
          </p:cNvPr>
          <p:cNvSpPr txBox="1"/>
          <p:nvPr/>
        </p:nvSpPr>
        <p:spPr>
          <a:xfrm>
            <a:off x="9255512" y="5805099"/>
            <a:ext cx="274268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rPr>
              <a:t>Consulenze</a:t>
            </a:r>
            <a:endParaRPr kumimoji="0" lang="en-GB"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Noto Sans" panose="020B0502040504020204" pitchFamily="34"/>
              <a:ea typeface="Noto Sans" panose="020B0502040504020204" pitchFamily="34"/>
              <a:cs typeface="Noto Sans" panose="020B0502040504020204" pitchFamily="34"/>
            </a:endParaRPr>
          </a:p>
        </p:txBody>
      </p:sp>
      <p:sp>
        <p:nvSpPr>
          <p:cNvPr id="103" name="TextBox 102">
            <a:extLst>
              <a:ext uri="{FF2B5EF4-FFF2-40B4-BE49-F238E27FC236}">
                <a16:creationId xmlns:a16="http://schemas.microsoft.com/office/drawing/2014/main" id="{B2084B1A-B13E-4CC4-87F6-A7CB7F18E41D}"/>
              </a:ext>
            </a:extLst>
          </p:cNvPr>
          <p:cNvSpPr txBox="1"/>
          <p:nvPr/>
        </p:nvSpPr>
        <p:spPr>
          <a:xfrm>
            <a:off x="8458200" y="4595531"/>
            <a:ext cx="3579138"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Area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dedicata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consulenza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di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settore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in base alle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tematiche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affrontate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Interna ed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Esterna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4" name="TextBox 103">
            <a:extLst>
              <a:ext uri="{FF2B5EF4-FFF2-40B4-BE49-F238E27FC236}">
                <a16:creationId xmlns:a16="http://schemas.microsoft.com/office/drawing/2014/main" id="{B1672EBC-0F6D-420A-BD20-309509520510}"/>
              </a:ext>
            </a:extLst>
          </p:cNvPr>
          <p:cNvSpPr txBox="1"/>
          <p:nvPr/>
        </p:nvSpPr>
        <p:spPr>
          <a:xfrm>
            <a:off x="80493" y="4417138"/>
            <a:ext cx="3579138"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Area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dedicata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formazione ed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alla</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divulgazione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degli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strumenti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di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creazione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gestione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e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trasmissione</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documenti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elettronici</a:t>
            </a:r>
            <a:r>
              <a:rPr kumimoji="0" lang="en-US" sz="15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dell’INFN</a:t>
            </a:r>
            <a:endParaRPr kumimoji="0" lang="en-GB" sz="1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90">
            <a:extLst>
              <a:ext uri="{FF2B5EF4-FFF2-40B4-BE49-F238E27FC236}">
                <a16:creationId xmlns:a16="http://schemas.microsoft.com/office/drawing/2014/main" id="{B05D9BD0-2109-5E41-A4C9-57CD9962CA58}"/>
              </a:ext>
            </a:extLst>
          </p:cNvPr>
          <p:cNvSpPr txBox="1"/>
          <p:nvPr/>
        </p:nvSpPr>
        <p:spPr>
          <a:xfrm>
            <a:off x="1561171" y="3214525"/>
            <a:ext cx="237520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dern Love Grunge" pitchFamily="82" charset="0"/>
                <a:ea typeface="+mn-ea"/>
                <a:cs typeface="+mn-cs"/>
              </a:rPr>
              <a:t>Antonella Mancuso</a:t>
            </a:r>
            <a:endParaRPr kumimoji="0" lang="en-GB" sz="1800" b="0" i="0" u="none" strike="noStrike" kern="1200" cap="none" spc="0" normalizeH="0" baseline="0" noProof="0" dirty="0">
              <a:ln>
                <a:noFill/>
              </a:ln>
              <a:solidFill>
                <a:srgbClr val="FFFFFF"/>
              </a:solidFill>
              <a:effectLst/>
              <a:uLnTx/>
              <a:uFillTx/>
              <a:latin typeface="Modern Love Grunge" pitchFamily="82" charset="0"/>
              <a:ea typeface="Noto Sans" panose="020B0502040504020204" pitchFamily="34"/>
              <a:cs typeface="Noto Sans" panose="020B0502040504020204" pitchFamily="34"/>
            </a:endParaRPr>
          </a:p>
        </p:txBody>
      </p:sp>
      <p:sp>
        <p:nvSpPr>
          <p:cNvPr id="31" name="TextBox 90">
            <a:extLst>
              <a:ext uri="{FF2B5EF4-FFF2-40B4-BE49-F238E27FC236}">
                <a16:creationId xmlns:a16="http://schemas.microsoft.com/office/drawing/2014/main" id="{B8CD66E6-B7A3-3448-87BF-4148FB16E7ED}"/>
              </a:ext>
            </a:extLst>
          </p:cNvPr>
          <p:cNvSpPr txBox="1"/>
          <p:nvPr/>
        </p:nvSpPr>
        <p:spPr>
          <a:xfrm>
            <a:off x="9816791" y="3052942"/>
            <a:ext cx="237520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dern Love Grunge" pitchFamily="82" charset="0"/>
                <a:ea typeface="+mn-ea"/>
                <a:cs typeface="+mn-cs"/>
              </a:rPr>
              <a:t>Claudio Ciamei</a:t>
            </a:r>
            <a:endParaRPr kumimoji="0" lang="en-GB" sz="1800" b="0" i="0" u="none" strike="noStrike" kern="1200" cap="none" spc="0" normalizeH="0" baseline="0" noProof="0" dirty="0">
              <a:ln>
                <a:noFill/>
              </a:ln>
              <a:solidFill>
                <a:srgbClr val="FFFFFF"/>
              </a:solidFill>
              <a:effectLst/>
              <a:uLnTx/>
              <a:uFillTx/>
              <a:latin typeface="Modern Love Grunge" pitchFamily="82" charset="0"/>
              <a:ea typeface="Noto Sans" panose="020B0502040504020204" pitchFamily="34"/>
              <a:cs typeface="Noto Sans" panose="020B0502040504020204" pitchFamily="34"/>
            </a:endParaRPr>
          </a:p>
        </p:txBody>
      </p:sp>
      <p:sp>
        <p:nvSpPr>
          <p:cNvPr id="32" name="TextBox 90">
            <a:extLst>
              <a:ext uri="{FF2B5EF4-FFF2-40B4-BE49-F238E27FC236}">
                <a16:creationId xmlns:a16="http://schemas.microsoft.com/office/drawing/2014/main" id="{FEC6DF20-0F7E-2F4E-B6B2-049368E0E24B}"/>
              </a:ext>
            </a:extLst>
          </p:cNvPr>
          <p:cNvSpPr txBox="1"/>
          <p:nvPr/>
        </p:nvSpPr>
        <p:spPr>
          <a:xfrm>
            <a:off x="1642138" y="5442994"/>
            <a:ext cx="237520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dern Love Grunge" pitchFamily="82" charset="0"/>
                <a:ea typeface="+mn-ea"/>
                <a:cs typeface="+mn-cs"/>
              </a:rPr>
              <a:t>Gianluca </a:t>
            </a:r>
            <a:r>
              <a:rPr kumimoji="0" lang="en-US" sz="1800" b="0" i="0" u="none" strike="noStrike" kern="1200" cap="none" spc="0" normalizeH="0" baseline="0" noProof="0" dirty="0" err="1">
                <a:ln>
                  <a:noFill/>
                </a:ln>
                <a:solidFill>
                  <a:srgbClr val="FFFFFF"/>
                </a:solidFill>
                <a:effectLst/>
                <a:uLnTx/>
                <a:uFillTx/>
                <a:latin typeface="Modern Love Grunge" pitchFamily="82" charset="0"/>
                <a:ea typeface="+mn-ea"/>
                <a:cs typeface="+mn-cs"/>
              </a:rPr>
              <a:t>Perillo</a:t>
            </a:r>
            <a:endParaRPr kumimoji="0" lang="en-GB" sz="1800" b="0" i="0" u="none" strike="noStrike" kern="1200" cap="none" spc="0" normalizeH="0" baseline="0" noProof="0" dirty="0">
              <a:ln>
                <a:noFill/>
              </a:ln>
              <a:solidFill>
                <a:srgbClr val="FFFFFF"/>
              </a:solidFill>
              <a:effectLst/>
              <a:uLnTx/>
              <a:uFillTx/>
              <a:latin typeface="Modern Love Grunge" pitchFamily="82" charset="0"/>
              <a:ea typeface="Noto Sans" panose="020B0502040504020204" pitchFamily="34"/>
              <a:cs typeface="Noto Sans" panose="020B0502040504020204" pitchFamily="34"/>
            </a:endParaRPr>
          </a:p>
        </p:txBody>
      </p:sp>
      <p:grpSp>
        <p:nvGrpSpPr>
          <p:cNvPr id="33" name="Gruppo 32" descr="Logo UTD">
            <a:extLst>
              <a:ext uri="{FF2B5EF4-FFF2-40B4-BE49-F238E27FC236}">
                <a16:creationId xmlns:a16="http://schemas.microsoft.com/office/drawing/2014/main" id="{C6B785EC-C6FA-2F43-B041-B7F6F4727CD3}"/>
              </a:ext>
            </a:extLst>
          </p:cNvPr>
          <p:cNvGrpSpPr/>
          <p:nvPr/>
        </p:nvGrpSpPr>
        <p:grpSpPr>
          <a:xfrm>
            <a:off x="5056752" y="6238169"/>
            <a:ext cx="2214483" cy="573460"/>
            <a:chOff x="6037163" y="5651581"/>
            <a:chExt cx="5565261" cy="1014459"/>
          </a:xfrm>
        </p:grpSpPr>
        <p:sp>
          <p:nvSpPr>
            <p:cNvPr id="34" name="Rectangle 65">
              <a:extLst>
                <a:ext uri="{FF2B5EF4-FFF2-40B4-BE49-F238E27FC236}">
                  <a16:creationId xmlns:a16="http://schemas.microsoft.com/office/drawing/2014/main" id="{A17A9EDC-275A-1747-950B-74CB1B257EFB}"/>
                </a:ext>
              </a:extLst>
            </p:cNvPr>
            <p:cNvSpPr/>
            <p:nvPr/>
          </p:nvSpPr>
          <p:spPr>
            <a:xfrm>
              <a:off x="6037163" y="5659189"/>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U</a:t>
              </a:r>
            </a:p>
          </p:txBody>
        </p:sp>
        <p:sp>
          <p:nvSpPr>
            <p:cNvPr id="35" name="Rectangle 67">
              <a:extLst>
                <a:ext uri="{FF2B5EF4-FFF2-40B4-BE49-F238E27FC236}">
                  <a16:creationId xmlns:a16="http://schemas.microsoft.com/office/drawing/2014/main" id="{4E924B1A-11F0-7F40-92FC-6FA6AF32E073}"/>
                </a:ext>
              </a:extLst>
            </p:cNvPr>
            <p:cNvSpPr/>
            <p:nvPr/>
          </p:nvSpPr>
          <p:spPr>
            <a:xfrm>
              <a:off x="7910261" y="5652307"/>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T</a:t>
              </a:r>
            </a:p>
          </p:txBody>
        </p:sp>
        <p:sp>
          <p:nvSpPr>
            <p:cNvPr id="36" name="Rectangle 63">
              <a:extLst>
                <a:ext uri="{FF2B5EF4-FFF2-40B4-BE49-F238E27FC236}">
                  <a16:creationId xmlns:a16="http://schemas.microsoft.com/office/drawing/2014/main" id="{E094E116-9679-D84F-93D4-12D39436F34C}"/>
                </a:ext>
              </a:extLst>
            </p:cNvPr>
            <p:cNvSpPr/>
            <p:nvPr/>
          </p:nvSpPr>
          <p:spPr>
            <a:xfrm>
              <a:off x="9786324" y="5652307"/>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D</a:t>
              </a:r>
            </a:p>
          </p:txBody>
        </p:sp>
        <p:sp>
          <p:nvSpPr>
            <p:cNvPr id="37" name="Rectangle 14">
              <a:extLst>
                <a:ext uri="{FF2B5EF4-FFF2-40B4-BE49-F238E27FC236}">
                  <a16:creationId xmlns:a16="http://schemas.microsoft.com/office/drawing/2014/main" id="{23D5BEE7-4941-9741-ACB2-5C2776721C60}"/>
                </a:ext>
              </a:extLst>
            </p:cNvPr>
            <p:cNvSpPr/>
            <p:nvPr/>
          </p:nvSpPr>
          <p:spPr>
            <a:xfrm>
              <a:off x="7923659" y="5652307"/>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59420C2D-F87A-FE43-BF99-8E018E61150B}"/>
                </a:ext>
              </a:extLst>
            </p:cNvPr>
            <p:cNvSpPr/>
            <p:nvPr/>
          </p:nvSpPr>
          <p:spPr>
            <a:xfrm>
              <a:off x="6062536" y="5659188"/>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F2396314-BD82-0042-9FA3-766581B653B6}"/>
                </a:ext>
              </a:extLst>
            </p:cNvPr>
            <p:cNvSpPr/>
            <p:nvPr/>
          </p:nvSpPr>
          <p:spPr>
            <a:xfrm>
              <a:off x="9786324" y="5651581"/>
              <a:ext cx="71803"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0" name="Group 1" descr="Immagine grafica per indicare un gruppo di persone&#10;&#10;">
            <a:extLst>
              <a:ext uri="{FF2B5EF4-FFF2-40B4-BE49-F238E27FC236}">
                <a16:creationId xmlns:a16="http://schemas.microsoft.com/office/drawing/2014/main" id="{DCE04778-0F5C-8742-905A-A3FEB4256CD4}"/>
              </a:ext>
            </a:extLst>
          </p:cNvPr>
          <p:cNvGrpSpPr/>
          <p:nvPr/>
        </p:nvGrpSpPr>
        <p:grpSpPr>
          <a:xfrm>
            <a:off x="4959250" y="3146649"/>
            <a:ext cx="2120569" cy="1195187"/>
            <a:chOff x="4417046" y="4095817"/>
            <a:chExt cx="3174278" cy="1797532"/>
          </a:xfrm>
        </p:grpSpPr>
        <p:grpSp>
          <p:nvGrpSpPr>
            <p:cNvPr id="41" name="Group 8">
              <a:extLst>
                <a:ext uri="{FF2B5EF4-FFF2-40B4-BE49-F238E27FC236}">
                  <a16:creationId xmlns:a16="http://schemas.microsoft.com/office/drawing/2014/main" id="{F78D0488-94E2-CA4C-9C24-026EC11F45B3}"/>
                </a:ext>
              </a:extLst>
            </p:cNvPr>
            <p:cNvGrpSpPr/>
            <p:nvPr/>
          </p:nvGrpSpPr>
          <p:grpSpPr>
            <a:xfrm>
              <a:off x="5331600" y="4095817"/>
              <a:ext cx="1361075" cy="1566906"/>
              <a:chOff x="5709865" y="3492501"/>
              <a:chExt cx="383352" cy="441325"/>
            </a:xfrm>
            <a:solidFill>
              <a:schemeClr val="accent4"/>
            </a:solidFill>
          </p:grpSpPr>
          <p:sp>
            <p:nvSpPr>
              <p:cNvPr id="48" name="Freeform 5">
                <a:extLst>
                  <a:ext uri="{FF2B5EF4-FFF2-40B4-BE49-F238E27FC236}">
                    <a16:creationId xmlns:a16="http://schemas.microsoft.com/office/drawing/2014/main" id="{4718B3FA-4781-5E45-A7CA-58299CC8F68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9" name="Freeform 6">
                <a:extLst>
                  <a:ext uri="{FF2B5EF4-FFF2-40B4-BE49-F238E27FC236}">
                    <a16:creationId xmlns:a16="http://schemas.microsoft.com/office/drawing/2014/main" id="{EBBB4A8A-0723-124A-A5FF-95D19F3E033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42" name="Group 9">
              <a:extLst>
                <a:ext uri="{FF2B5EF4-FFF2-40B4-BE49-F238E27FC236}">
                  <a16:creationId xmlns:a16="http://schemas.microsoft.com/office/drawing/2014/main" id="{B908A05A-47B4-5E46-92A5-C70257F9049B}"/>
                </a:ext>
              </a:extLst>
            </p:cNvPr>
            <p:cNvGrpSpPr/>
            <p:nvPr/>
          </p:nvGrpSpPr>
          <p:grpSpPr>
            <a:xfrm>
              <a:off x="4417046" y="4326443"/>
              <a:ext cx="1361075" cy="1566906"/>
              <a:chOff x="5709865" y="3492501"/>
              <a:chExt cx="383352" cy="441325"/>
            </a:xfrm>
            <a:solidFill>
              <a:schemeClr val="accent1"/>
            </a:solidFill>
          </p:grpSpPr>
          <p:sp>
            <p:nvSpPr>
              <p:cNvPr id="46" name="Freeform 5">
                <a:extLst>
                  <a:ext uri="{FF2B5EF4-FFF2-40B4-BE49-F238E27FC236}">
                    <a16:creationId xmlns:a16="http://schemas.microsoft.com/office/drawing/2014/main" id="{4E175884-4C74-E54D-A9B8-50410A86389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7" name="Freeform 6">
                <a:extLst>
                  <a:ext uri="{FF2B5EF4-FFF2-40B4-BE49-F238E27FC236}">
                    <a16:creationId xmlns:a16="http://schemas.microsoft.com/office/drawing/2014/main" id="{9CFFB18B-52CD-AE44-99A1-BCA62C6C46C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43" name="Group 10">
              <a:extLst>
                <a:ext uri="{FF2B5EF4-FFF2-40B4-BE49-F238E27FC236}">
                  <a16:creationId xmlns:a16="http://schemas.microsoft.com/office/drawing/2014/main" id="{3B366223-7F2F-7D4C-A5FA-D6C348E08409}"/>
                </a:ext>
              </a:extLst>
            </p:cNvPr>
            <p:cNvGrpSpPr/>
            <p:nvPr/>
          </p:nvGrpSpPr>
          <p:grpSpPr>
            <a:xfrm>
              <a:off x="6230249" y="4326443"/>
              <a:ext cx="1361075" cy="1566906"/>
              <a:chOff x="5709865" y="3492501"/>
              <a:chExt cx="383352" cy="441325"/>
            </a:xfrm>
            <a:solidFill>
              <a:schemeClr val="accent2"/>
            </a:solidFill>
          </p:grpSpPr>
          <p:sp>
            <p:nvSpPr>
              <p:cNvPr id="44" name="Freeform 5">
                <a:extLst>
                  <a:ext uri="{FF2B5EF4-FFF2-40B4-BE49-F238E27FC236}">
                    <a16:creationId xmlns:a16="http://schemas.microsoft.com/office/drawing/2014/main" id="{AE3158DF-A650-FE40-8989-94C8975C7F8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 name="Freeform 6">
                <a:extLst>
                  <a:ext uri="{FF2B5EF4-FFF2-40B4-BE49-F238E27FC236}">
                    <a16:creationId xmlns:a16="http://schemas.microsoft.com/office/drawing/2014/main" id="{DBB8EA96-40B1-374A-B760-75608FA7905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grpSp>
        <p:nvGrpSpPr>
          <p:cNvPr id="5" name="Group 4" descr="simbolo copyright Ciamei">
            <a:extLst>
              <a:ext uri="{FF2B5EF4-FFF2-40B4-BE49-F238E27FC236}">
                <a16:creationId xmlns:a16="http://schemas.microsoft.com/office/drawing/2014/main" id="{442CAAC7-FEB8-458D-AEDA-FF447E4781F4}"/>
              </a:ext>
            </a:extLst>
          </p:cNvPr>
          <p:cNvGrpSpPr/>
          <p:nvPr/>
        </p:nvGrpSpPr>
        <p:grpSpPr>
          <a:xfrm>
            <a:off x="80493" y="6514905"/>
            <a:ext cx="1014252" cy="413482"/>
            <a:chOff x="751682" y="6517130"/>
            <a:chExt cx="1203234" cy="369332"/>
          </a:xfrm>
        </p:grpSpPr>
        <p:pic>
          <p:nvPicPr>
            <p:cNvPr id="3" name="Picture 2" descr="Icon&#10;&#10;Description automatically generated">
              <a:extLst>
                <a:ext uri="{FF2B5EF4-FFF2-40B4-BE49-F238E27FC236}">
                  <a16:creationId xmlns:a16="http://schemas.microsoft.com/office/drawing/2014/main" id="{7E5A9E51-9A77-4A5C-828D-55C0A90EAA65}"/>
                </a:ext>
              </a:extLst>
            </p:cNvPr>
            <p:cNvPicPr>
              <a:picLocks noChangeAspect="1"/>
            </p:cNvPicPr>
            <p:nvPr/>
          </p:nvPicPr>
          <p:blipFill>
            <a:blip r:embed="rId3"/>
            <a:stretch>
              <a:fillRect/>
            </a:stretch>
          </p:blipFill>
          <p:spPr>
            <a:xfrm>
              <a:off x="751682" y="6557877"/>
              <a:ext cx="237679" cy="237679"/>
            </a:xfrm>
            <a:prstGeom prst="rect">
              <a:avLst/>
            </a:prstGeom>
          </p:spPr>
        </p:pic>
        <p:sp>
          <p:nvSpPr>
            <p:cNvPr id="4" name="TextBox 3">
              <a:extLst>
                <a:ext uri="{FF2B5EF4-FFF2-40B4-BE49-F238E27FC236}">
                  <a16:creationId xmlns:a16="http://schemas.microsoft.com/office/drawing/2014/main" id="{37C5A504-9873-49F0-AED9-D009235C9943}"/>
                </a:ext>
              </a:extLst>
            </p:cNvPr>
            <p:cNvSpPr txBox="1"/>
            <p:nvPr/>
          </p:nvSpPr>
          <p:spPr>
            <a:xfrm>
              <a:off x="940664" y="6517130"/>
              <a:ext cx="1014252" cy="369332"/>
            </a:xfrm>
            <a:prstGeom prst="rect">
              <a:avLst/>
            </a:prstGeom>
            <a:noFill/>
          </p:spPr>
          <p:txBody>
            <a:bodyPr wrap="none" rtlCol="0">
              <a:spAutoFit/>
            </a:bodyPr>
            <a:lstStyle/>
            <a:p>
              <a:r>
                <a:rPr lang="it-IT" b="1" dirty="0" err="1">
                  <a:solidFill>
                    <a:schemeClr val="bg1"/>
                  </a:solidFill>
                </a:rPr>
                <a:t>C.Ciamei</a:t>
              </a:r>
              <a:endParaRPr lang="it-IT" b="1" dirty="0">
                <a:solidFill>
                  <a:schemeClr val="bg1"/>
                </a:solidFill>
              </a:endParaRPr>
            </a:p>
          </p:txBody>
        </p:sp>
      </p:grpSp>
    </p:spTree>
    <p:extLst>
      <p:ext uri="{BB962C8B-B14F-4D97-AF65-F5344CB8AC3E}">
        <p14:creationId xmlns:p14="http://schemas.microsoft.com/office/powerpoint/2010/main" val="275730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 name="Group 32" descr="immagine per contrastare il testo">
            <a:extLst>
              <a:ext uri="{FF2B5EF4-FFF2-40B4-BE49-F238E27FC236}">
                <a16:creationId xmlns:a16="http://schemas.microsoft.com/office/drawing/2014/main" id="{3B821B6A-96B6-BE49-B6BC-C2B730CFC2F1}"/>
              </a:ext>
            </a:extLst>
          </p:cNvPr>
          <p:cNvGrpSpPr/>
          <p:nvPr/>
        </p:nvGrpSpPr>
        <p:grpSpPr>
          <a:xfrm>
            <a:off x="92300" y="18838"/>
            <a:ext cx="5644680" cy="1382483"/>
            <a:chOff x="4132262" y="1075488"/>
            <a:chExt cx="7691438" cy="2353512"/>
          </a:xfrm>
        </p:grpSpPr>
        <p:sp>
          <p:nvSpPr>
            <p:cNvPr id="25" name="Freeform 5">
              <a:extLst>
                <a:ext uri="{FF2B5EF4-FFF2-40B4-BE49-F238E27FC236}">
                  <a16:creationId xmlns:a16="http://schemas.microsoft.com/office/drawing/2014/main" id="{3A46C65B-7355-3B4C-A9B0-A053329DA54A}"/>
                </a:ext>
              </a:extLst>
            </p:cNvPr>
            <p:cNvSpPr>
              <a:spLocks/>
            </p:cNvSpPr>
            <p:nvPr/>
          </p:nvSpPr>
          <p:spPr bwMode="auto">
            <a:xfrm>
              <a:off x="4132262" y="1075488"/>
              <a:ext cx="7691438" cy="1803042"/>
            </a:xfrm>
            <a:custGeom>
              <a:avLst/>
              <a:gdLst>
                <a:gd name="T0" fmla="*/ 38 w 2922"/>
                <a:gd name="T1" fmla="*/ 1962 h 1962"/>
                <a:gd name="T2" fmla="*/ 0 w 2922"/>
                <a:gd name="T3" fmla="*/ 414 h 1962"/>
                <a:gd name="T4" fmla="*/ 2922 w 2922"/>
                <a:gd name="T5" fmla="*/ 0 h 1962"/>
                <a:gd name="T6" fmla="*/ 2874 w 2922"/>
                <a:gd name="T7" fmla="*/ 1962 h 1962"/>
                <a:gd name="T8" fmla="*/ 38 w 2922"/>
                <a:gd name="T9" fmla="*/ 1962 h 1962"/>
              </a:gdLst>
              <a:ahLst/>
              <a:cxnLst>
                <a:cxn ang="0">
                  <a:pos x="T0" y="T1"/>
                </a:cxn>
                <a:cxn ang="0">
                  <a:pos x="T2" y="T3"/>
                </a:cxn>
                <a:cxn ang="0">
                  <a:pos x="T4" y="T5"/>
                </a:cxn>
                <a:cxn ang="0">
                  <a:pos x="T6" y="T7"/>
                </a:cxn>
                <a:cxn ang="0">
                  <a:pos x="T8" y="T9"/>
                </a:cxn>
              </a:cxnLst>
              <a:rect l="0" t="0" r="r" b="b"/>
              <a:pathLst>
                <a:path w="2922" h="1962">
                  <a:moveTo>
                    <a:pt x="38" y="1962"/>
                  </a:moveTo>
                  <a:lnTo>
                    <a:pt x="0" y="414"/>
                  </a:lnTo>
                  <a:lnTo>
                    <a:pt x="2922" y="0"/>
                  </a:lnTo>
                  <a:lnTo>
                    <a:pt x="2874" y="1962"/>
                  </a:lnTo>
                  <a:lnTo>
                    <a:pt x="38" y="19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6" name="Freeform 6">
              <a:extLst>
                <a:ext uri="{FF2B5EF4-FFF2-40B4-BE49-F238E27FC236}">
                  <a16:creationId xmlns:a16="http://schemas.microsoft.com/office/drawing/2014/main" id="{3B937196-827D-7E4D-8835-0FBA5CF15317}"/>
                </a:ext>
              </a:extLst>
            </p:cNvPr>
            <p:cNvSpPr>
              <a:spLocks/>
            </p:cNvSpPr>
            <p:nvPr/>
          </p:nvSpPr>
          <p:spPr bwMode="auto">
            <a:xfrm>
              <a:off x="4214450" y="2878530"/>
              <a:ext cx="1256614" cy="550470"/>
            </a:xfrm>
            <a:custGeom>
              <a:avLst/>
              <a:gdLst>
                <a:gd name="T0" fmla="*/ 535 w 581"/>
                <a:gd name="T1" fmla="*/ 599 h 599"/>
                <a:gd name="T2" fmla="*/ 581 w 581"/>
                <a:gd name="T3" fmla="*/ 0 h 599"/>
                <a:gd name="T4" fmla="*/ 0 w 581"/>
                <a:gd name="T5" fmla="*/ 0 h 599"/>
                <a:gd name="T6" fmla="*/ 535 w 581"/>
                <a:gd name="T7" fmla="*/ 599 h 599"/>
              </a:gdLst>
              <a:ahLst/>
              <a:cxnLst>
                <a:cxn ang="0">
                  <a:pos x="T0" y="T1"/>
                </a:cxn>
                <a:cxn ang="0">
                  <a:pos x="T2" y="T3"/>
                </a:cxn>
                <a:cxn ang="0">
                  <a:pos x="T4" y="T5"/>
                </a:cxn>
                <a:cxn ang="0">
                  <a:pos x="T6" y="T7"/>
                </a:cxn>
              </a:cxnLst>
              <a:rect l="0" t="0" r="r" b="b"/>
              <a:pathLst>
                <a:path w="581" h="599">
                  <a:moveTo>
                    <a:pt x="535" y="599"/>
                  </a:moveTo>
                  <a:lnTo>
                    <a:pt x="581" y="0"/>
                  </a:lnTo>
                  <a:lnTo>
                    <a:pt x="0" y="0"/>
                  </a:lnTo>
                  <a:lnTo>
                    <a:pt x="535" y="59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27" name="Group 26" descr="Immagine di lampada che evidenzia la parola documento">
            <a:extLst>
              <a:ext uri="{FF2B5EF4-FFF2-40B4-BE49-F238E27FC236}">
                <a16:creationId xmlns:a16="http://schemas.microsoft.com/office/drawing/2014/main" id="{D41EBBE0-7E38-4659-A72E-D1694CD6AEA0}"/>
              </a:ext>
            </a:extLst>
          </p:cNvPr>
          <p:cNvGrpSpPr/>
          <p:nvPr/>
        </p:nvGrpSpPr>
        <p:grpSpPr>
          <a:xfrm>
            <a:off x="0" y="1484825"/>
            <a:ext cx="11315700" cy="4507048"/>
            <a:chOff x="-320316" y="827676"/>
            <a:chExt cx="12601212" cy="5019067"/>
          </a:xfrm>
        </p:grpSpPr>
        <p:sp>
          <p:nvSpPr>
            <p:cNvPr id="9" name="Freeform 5">
              <a:extLst>
                <a:ext uri="{FF2B5EF4-FFF2-40B4-BE49-F238E27FC236}">
                  <a16:creationId xmlns:a16="http://schemas.microsoft.com/office/drawing/2014/main" id="{2D8E3372-EAC6-44D1-9951-10505A1B213C}"/>
                </a:ext>
              </a:extLst>
            </p:cNvPr>
            <p:cNvSpPr>
              <a:spLocks/>
            </p:cNvSpPr>
            <p:nvPr/>
          </p:nvSpPr>
          <p:spPr bwMode="auto">
            <a:xfrm>
              <a:off x="3197621" y="3809379"/>
              <a:ext cx="774150" cy="1659315"/>
            </a:xfrm>
            <a:custGeom>
              <a:avLst/>
              <a:gdLst>
                <a:gd name="T0" fmla="*/ 245 w 245"/>
                <a:gd name="T1" fmla="*/ 1024 h 1049"/>
                <a:gd name="T2" fmla="*/ 214 w 245"/>
                <a:gd name="T3" fmla="*/ 1049 h 1049"/>
                <a:gd name="T4" fmla="*/ 0 w 245"/>
                <a:gd name="T5" fmla="*/ 26 h 1049"/>
                <a:gd name="T6" fmla="*/ 31 w 245"/>
                <a:gd name="T7" fmla="*/ 0 h 1049"/>
                <a:gd name="T8" fmla="*/ 245 w 245"/>
                <a:gd name="T9" fmla="*/ 1024 h 1049"/>
              </a:gdLst>
              <a:ahLst/>
              <a:cxnLst>
                <a:cxn ang="0">
                  <a:pos x="T0" y="T1"/>
                </a:cxn>
                <a:cxn ang="0">
                  <a:pos x="T2" y="T3"/>
                </a:cxn>
                <a:cxn ang="0">
                  <a:pos x="T4" y="T5"/>
                </a:cxn>
                <a:cxn ang="0">
                  <a:pos x="T6" y="T7"/>
                </a:cxn>
                <a:cxn ang="0">
                  <a:pos x="T8" y="T9"/>
                </a:cxn>
              </a:cxnLst>
              <a:rect l="0" t="0" r="r" b="b"/>
              <a:pathLst>
                <a:path w="245" h="1049">
                  <a:moveTo>
                    <a:pt x="245" y="1024"/>
                  </a:moveTo>
                  <a:lnTo>
                    <a:pt x="214" y="1049"/>
                  </a:lnTo>
                  <a:lnTo>
                    <a:pt x="0" y="26"/>
                  </a:lnTo>
                  <a:lnTo>
                    <a:pt x="31" y="0"/>
                  </a:lnTo>
                  <a:lnTo>
                    <a:pt x="245" y="10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19307D12-858C-49EC-B4FC-A313908AF7F7}"/>
                </a:ext>
              </a:extLst>
            </p:cNvPr>
            <p:cNvSpPr>
              <a:spLocks/>
            </p:cNvSpPr>
            <p:nvPr/>
          </p:nvSpPr>
          <p:spPr bwMode="auto">
            <a:xfrm>
              <a:off x="3403007" y="3720798"/>
              <a:ext cx="774150" cy="1660896"/>
            </a:xfrm>
            <a:custGeom>
              <a:avLst/>
              <a:gdLst>
                <a:gd name="T0" fmla="*/ 245 w 245"/>
                <a:gd name="T1" fmla="*/ 1024 h 1050"/>
                <a:gd name="T2" fmla="*/ 214 w 245"/>
                <a:gd name="T3" fmla="*/ 1050 h 1050"/>
                <a:gd name="T4" fmla="*/ 0 w 245"/>
                <a:gd name="T5" fmla="*/ 26 h 1050"/>
                <a:gd name="T6" fmla="*/ 31 w 245"/>
                <a:gd name="T7" fmla="*/ 0 h 1050"/>
                <a:gd name="T8" fmla="*/ 245 w 245"/>
                <a:gd name="T9" fmla="*/ 1024 h 1050"/>
              </a:gdLst>
              <a:ahLst/>
              <a:cxnLst>
                <a:cxn ang="0">
                  <a:pos x="T0" y="T1"/>
                </a:cxn>
                <a:cxn ang="0">
                  <a:pos x="T2" y="T3"/>
                </a:cxn>
                <a:cxn ang="0">
                  <a:pos x="T4" y="T5"/>
                </a:cxn>
                <a:cxn ang="0">
                  <a:pos x="T6" y="T7"/>
                </a:cxn>
                <a:cxn ang="0">
                  <a:pos x="T8" y="T9"/>
                </a:cxn>
              </a:cxnLst>
              <a:rect l="0" t="0" r="r" b="b"/>
              <a:pathLst>
                <a:path w="245" h="1050">
                  <a:moveTo>
                    <a:pt x="245" y="1024"/>
                  </a:moveTo>
                  <a:lnTo>
                    <a:pt x="214" y="1050"/>
                  </a:lnTo>
                  <a:lnTo>
                    <a:pt x="0" y="26"/>
                  </a:lnTo>
                  <a:lnTo>
                    <a:pt x="31" y="0"/>
                  </a:lnTo>
                  <a:lnTo>
                    <a:pt x="245" y="10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224ADDA2-967A-47D1-9A49-AF334CE3CFA4}"/>
                </a:ext>
              </a:extLst>
            </p:cNvPr>
            <p:cNvSpPr>
              <a:spLocks/>
            </p:cNvSpPr>
            <p:nvPr/>
          </p:nvSpPr>
          <p:spPr bwMode="auto">
            <a:xfrm>
              <a:off x="3330333" y="5324749"/>
              <a:ext cx="2189736" cy="455560"/>
            </a:xfrm>
            <a:custGeom>
              <a:avLst/>
              <a:gdLst>
                <a:gd name="T0" fmla="*/ 1571 w 1571"/>
                <a:gd name="T1" fmla="*/ 327 h 327"/>
                <a:gd name="T2" fmla="*/ 1571 w 1571"/>
                <a:gd name="T3" fmla="*/ 181 h 327"/>
                <a:gd name="T4" fmla="*/ 1389 w 1571"/>
                <a:gd name="T5" fmla="*/ 0 h 327"/>
                <a:gd name="T6" fmla="*/ 181 w 1571"/>
                <a:gd name="T7" fmla="*/ 0 h 327"/>
                <a:gd name="T8" fmla="*/ 0 w 1571"/>
                <a:gd name="T9" fmla="*/ 181 h 327"/>
                <a:gd name="T10" fmla="*/ 0 w 1571"/>
                <a:gd name="T11" fmla="*/ 327 h 327"/>
                <a:gd name="T12" fmla="*/ 1571 w 1571"/>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571" h="327">
                  <a:moveTo>
                    <a:pt x="1571" y="327"/>
                  </a:moveTo>
                  <a:cubicBezTo>
                    <a:pt x="1571" y="181"/>
                    <a:pt x="1571" y="181"/>
                    <a:pt x="1571" y="181"/>
                  </a:cubicBezTo>
                  <a:cubicBezTo>
                    <a:pt x="1571" y="81"/>
                    <a:pt x="1489" y="0"/>
                    <a:pt x="1389" y="0"/>
                  </a:cubicBezTo>
                  <a:cubicBezTo>
                    <a:pt x="181" y="0"/>
                    <a:pt x="181" y="0"/>
                    <a:pt x="181" y="0"/>
                  </a:cubicBezTo>
                  <a:cubicBezTo>
                    <a:pt x="81" y="0"/>
                    <a:pt x="0" y="81"/>
                    <a:pt x="0" y="181"/>
                  </a:cubicBezTo>
                  <a:cubicBezTo>
                    <a:pt x="0" y="327"/>
                    <a:pt x="0" y="327"/>
                    <a:pt x="0" y="327"/>
                  </a:cubicBezTo>
                  <a:lnTo>
                    <a:pt x="1571" y="3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Freeform 8">
              <a:extLst>
                <a:ext uri="{FF2B5EF4-FFF2-40B4-BE49-F238E27FC236}">
                  <a16:creationId xmlns:a16="http://schemas.microsoft.com/office/drawing/2014/main" id="{E77EC469-124E-404A-ACA0-139E2F18CE4B}"/>
                </a:ext>
              </a:extLst>
            </p:cNvPr>
            <p:cNvSpPr>
              <a:spLocks/>
            </p:cNvSpPr>
            <p:nvPr/>
          </p:nvSpPr>
          <p:spPr bwMode="auto">
            <a:xfrm>
              <a:off x="3396687" y="5384858"/>
              <a:ext cx="2192895" cy="457142"/>
            </a:xfrm>
            <a:custGeom>
              <a:avLst/>
              <a:gdLst>
                <a:gd name="T0" fmla="*/ 1571 w 1571"/>
                <a:gd name="T1" fmla="*/ 327 h 327"/>
                <a:gd name="T2" fmla="*/ 1571 w 1571"/>
                <a:gd name="T3" fmla="*/ 181 h 327"/>
                <a:gd name="T4" fmla="*/ 1389 w 1571"/>
                <a:gd name="T5" fmla="*/ 0 h 327"/>
                <a:gd name="T6" fmla="*/ 181 w 1571"/>
                <a:gd name="T7" fmla="*/ 0 h 327"/>
                <a:gd name="T8" fmla="*/ 0 w 1571"/>
                <a:gd name="T9" fmla="*/ 181 h 327"/>
                <a:gd name="T10" fmla="*/ 0 w 1571"/>
                <a:gd name="T11" fmla="*/ 327 h 327"/>
                <a:gd name="T12" fmla="*/ 1571 w 1571"/>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571" h="327">
                  <a:moveTo>
                    <a:pt x="1571" y="327"/>
                  </a:moveTo>
                  <a:cubicBezTo>
                    <a:pt x="1571" y="181"/>
                    <a:pt x="1571" y="181"/>
                    <a:pt x="1571" y="181"/>
                  </a:cubicBezTo>
                  <a:cubicBezTo>
                    <a:pt x="1571" y="81"/>
                    <a:pt x="1489" y="0"/>
                    <a:pt x="1389" y="0"/>
                  </a:cubicBezTo>
                  <a:cubicBezTo>
                    <a:pt x="181" y="0"/>
                    <a:pt x="181" y="0"/>
                    <a:pt x="181" y="0"/>
                  </a:cubicBezTo>
                  <a:cubicBezTo>
                    <a:pt x="81" y="0"/>
                    <a:pt x="0" y="81"/>
                    <a:pt x="0" y="181"/>
                  </a:cubicBezTo>
                  <a:cubicBezTo>
                    <a:pt x="0" y="327"/>
                    <a:pt x="0" y="327"/>
                    <a:pt x="0" y="327"/>
                  </a:cubicBezTo>
                  <a:lnTo>
                    <a:pt x="1571" y="3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582BE090-C043-4D91-A46D-5AFD40052F2A}"/>
                </a:ext>
              </a:extLst>
            </p:cNvPr>
            <p:cNvSpPr>
              <a:spLocks/>
            </p:cNvSpPr>
            <p:nvPr/>
          </p:nvSpPr>
          <p:spPr bwMode="auto">
            <a:xfrm>
              <a:off x="4679562" y="5183969"/>
              <a:ext cx="445531" cy="136035"/>
            </a:xfrm>
            <a:custGeom>
              <a:avLst/>
              <a:gdLst>
                <a:gd name="T0" fmla="*/ 318 w 318"/>
                <a:gd name="T1" fmla="*/ 97 h 97"/>
                <a:gd name="T2" fmla="*/ 318 w 318"/>
                <a:gd name="T3" fmla="*/ 37 h 97"/>
                <a:gd name="T4" fmla="*/ 282 w 318"/>
                <a:gd name="T5" fmla="*/ 0 h 97"/>
                <a:gd name="T6" fmla="*/ 37 w 318"/>
                <a:gd name="T7" fmla="*/ 0 h 97"/>
                <a:gd name="T8" fmla="*/ 0 w 318"/>
                <a:gd name="T9" fmla="*/ 37 h 97"/>
                <a:gd name="T10" fmla="*/ 0 w 318"/>
                <a:gd name="T11" fmla="*/ 97 h 97"/>
                <a:gd name="T12" fmla="*/ 318 w 318"/>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318" h="97">
                  <a:moveTo>
                    <a:pt x="318" y="97"/>
                  </a:moveTo>
                  <a:cubicBezTo>
                    <a:pt x="318" y="37"/>
                    <a:pt x="318" y="37"/>
                    <a:pt x="318" y="37"/>
                  </a:cubicBezTo>
                  <a:cubicBezTo>
                    <a:pt x="318" y="17"/>
                    <a:pt x="302" y="0"/>
                    <a:pt x="282" y="0"/>
                  </a:cubicBezTo>
                  <a:cubicBezTo>
                    <a:pt x="37" y="0"/>
                    <a:pt x="37" y="0"/>
                    <a:pt x="37" y="0"/>
                  </a:cubicBezTo>
                  <a:cubicBezTo>
                    <a:pt x="17" y="0"/>
                    <a:pt x="0" y="17"/>
                    <a:pt x="0" y="37"/>
                  </a:cubicBezTo>
                  <a:cubicBezTo>
                    <a:pt x="0" y="97"/>
                    <a:pt x="0" y="97"/>
                    <a:pt x="0" y="97"/>
                  </a:cubicBezTo>
                  <a:lnTo>
                    <a:pt x="318" y="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45EE06A9-AA72-4019-8459-3B066C4E213C}"/>
                </a:ext>
              </a:extLst>
            </p:cNvPr>
            <p:cNvSpPr>
              <a:spLocks/>
            </p:cNvSpPr>
            <p:nvPr/>
          </p:nvSpPr>
          <p:spPr bwMode="auto">
            <a:xfrm>
              <a:off x="3327172" y="1493615"/>
              <a:ext cx="1238638" cy="1586552"/>
            </a:xfrm>
            <a:custGeom>
              <a:avLst/>
              <a:gdLst>
                <a:gd name="T0" fmla="*/ 26 w 392"/>
                <a:gd name="T1" fmla="*/ 1003 h 1003"/>
                <a:gd name="T2" fmla="*/ 0 w 392"/>
                <a:gd name="T3" fmla="*/ 963 h 1003"/>
                <a:gd name="T4" fmla="*/ 365 w 392"/>
                <a:gd name="T5" fmla="*/ 0 h 1003"/>
                <a:gd name="T6" fmla="*/ 392 w 392"/>
                <a:gd name="T7" fmla="*/ 39 h 1003"/>
                <a:gd name="T8" fmla="*/ 26 w 392"/>
                <a:gd name="T9" fmla="*/ 1003 h 1003"/>
              </a:gdLst>
              <a:ahLst/>
              <a:cxnLst>
                <a:cxn ang="0">
                  <a:pos x="T0" y="T1"/>
                </a:cxn>
                <a:cxn ang="0">
                  <a:pos x="T2" y="T3"/>
                </a:cxn>
                <a:cxn ang="0">
                  <a:pos x="T4" y="T5"/>
                </a:cxn>
                <a:cxn ang="0">
                  <a:pos x="T6" y="T7"/>
                </a:cxn>
                <a:cxn ang="0">
                  <a:pos x="T8" y="T9"/>
                </a:cxn>
              </a:cxnLst>
              <a:rect l="0" t="0" r="r" b="b"/>
              <a:pathLst>
                <a:path w="392" h="1003">
                  <a:moveTo>
                    <a:pt x="26" y="1003"/>
                  </a:moveTo>
                  <a:lnTo>
                    <a:pt x="0" y="963"/>
                  </a:lnTo>
                  <a:lnTo>
                    <a:pt x="365" y="0"/>
                  </a:lnTo>
                  <a:lnTo>
                    <a:pt x="392" y="39"/>
                  </a:lnTo>
                  <a:lnTo>
                    <a:pt x="26" y="10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A080BF5B-73DF-4C06-B385-3E81584B2D9D}"/>
                </a:ext>
              </a:extLst>
            </p:cNvPr>
            <p:cNvSpPr>
              <a:spLocks/>
            </p:cNvSpPr>
            <p:nvPr/>
          </p:nvSpPr>
          <p:spPr bwMode="auto">
            <a:xfrm>
              <a:off x="3523079" y="1624906"/>
              <a:ext cx="1219679" cy="1565988"/>
            </a:xfrm>
            <a:custGeom>
              <a:avLst/>
              <a:gdLst>
                <a:gd name="T0" fmla="*/ 26 w 386"/>
                <a:gd name="T1" fmla="*/ 990 h 990"/>
                <a:gd name="T2" fmla="*/ 0 w 386"/>
                <a:gd name="T3" fmla="*/ 950 h 990"/>
                <a:gd name="T4" fmla="*/ 360 w 386"/>
                <a:gd name="T5" fmla="*/ 0 h 990"/>
                <a:gd name="T6" fmla="*/ 386 w 386"/>
                <a:gd name="T7" fmla="*/ 41 h 990"/>
                <a:gd name="T8" fmla="*/ 26 w 386"/>
                <a:gd name="T9" fmla="*/ 990 h 990"/>
              </a:gdLst>
              <a:ahLst/>
              <a:cxnLst>
                <a:cxn ang="0">
                  <a:pos x="T0" y="T1"/>
                </a:cxn>
                <a:cxn ang="0">
                  <a:pos x="T2" y="T3"/>
                </a:cxn>
                <a:cxn ang="0">
                  <a:pos x="T4" y="T5"/>
                </a:cxn>
                <a:cxn ang="0">
                  <a:pos x="T6" y="T7"/>
                </a:cxn>
                <a:cxn ang="0">
                  <a:pos x="T8" y="T9"/>
                </a:cxn>
              </a:cxnLst>
              <a:rect l="0" t="0" r="r" b="b"/>
              <a:pathLst>
                <a:path w="386" h="990">
                  <a:moveTo>
                    <a:pt x="26" y="990"/>
                  </a:moveTo>
                  <a:lnTo>
                    <a:pt x="0" y="950"/>
                  </a:lnTo>
                  <a:lnTo>
                    <a:pt x="360" y="0"/>
                  </a:lnTo>
                  <a:lnTo>
                    <a:pt x="386" y="41"/>
                  </a:lnTo>
                  <a:lnTo>
                    <a:pt x="26" y="9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6" name="Oval 12">
              <a:extLst>
                <a:ext uri="{FF2B5EF4-FFF2-40B4-BE49-F238E27FC236}">
                  <a16:creationId xmlns:a16="http://schemas.microsoft.com/office/drawing/2014/main" id="{9AFC52C3-9A07-4B9C-B2A0-5758CDA04CCB}"/>
                </a:ext>
              </a:extLst>
            </p:cNvPr>
            <p:cNvSpPr>
              <a:spLocks noChangeArrowheads="1"/>
            </p:cNvSpPr>
            <p:nvPr/>
          </p:nvSpPr>
          <p:spPr bwMode="auto">
            <a:xfrm>
              <a:off x="2802647" y="2996331"/>
              <a:ext cx="900541" cy="901629"/>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Freeform 13">
              <a:extLst>
                <a:ext uri="{FF2B5EF4-FFF2-40B4-BE49-F238E27FC236}">
                  <a16:creationId xmlns:a16="http://schemas.microsoft.com/office/drawing/2014/main" id="{A0829104-F95A-4D6A-9007-8142DF1632F8}"/>
                </a:ext>
              </a:extLst>
            </p:cNvPr>
            <p:cNvSpPr>
              <a:spLocks/>
            </p:cNvSpPr>
            <p:nvPr/>
          </p:nvSpPr>
          <p:spPr bwMode="auto">
            <a:xfrm>
              <a:off x="4287748" y="889366"/>
              <a:ext cx="1099607" cy="1134155"/>
            </a:xfrm>
            <a:custGeom>
              <a:avLst/>
              <a:gdLst>
                <a:gd name="T0" fmla="*/ 119 w 790"/>
                <a:gd name="T1" fmla="*/ 94 h 812"/>
                <a:gd name="T2" fmla="*/ 93 w 790"/>
                <a:gd name="T3" fmla="*/ 457 h 812"/>
                <a:gd name="T4" fmla="*/ 401 w 790"/>
                <a:gd name="T5" fmla="*/ 812 h 812"/>
                <a:gd name="T6" fmla="*/ 790 w 790"/>
                <a:gd name="T7" fmla="*/ 474 h 812"/>
                <a:gd name="T8" fmla="*/ 483 w 790"/>
                <a:gd name="T9" fmla="*/ 120 h 812"/>
                <a:gd name="T10" fmla="*/ 119 w 790"/>
                <a:gd name="T11" fmla="*/ 94 h 812"/>
              </a:gdLst>
              <a:ahLst/>
              <a:cxnLst>
                <a:cxn ang="0">
                  <a:pos x="T0" y="T1"/>
                </a:cxn>
                <a:cxn ang="0">
                  <a:pos x="T2" y="T3"/>
                </a:cxn>
                <a:cxn ang="0">
                  <a:pos x="T4" y="T5"/>
                </a:cxn>
                <a:cxn ang="0">
                  <a:pos x="T6" y="T7"/>
                </a:cxn>
                <a:cxn ang="0">
                  <a:pos x="T8" y="T9"/>
                </a:cxn>
                <a:cxn ang="0">
                  <a:pos x="T10" y="T11"/>
                </a:cxn>
              </a:cxnLst>
              <a:rect l="0" t="0" r="r" b="b"/>
              <a:pathLst>
                <a:path w="790" h="812">
                  <a:moveTo>
                    <a:pt x="119" y="94"/>
                  </a:moveTo>
                  <a:cubicBezTo>
                    <a:pt x="12" y="187"/>
                    <a:pt x="0" y="350"/>
                    <a:pt x="93" y="457"/>
                  </a:cubicBezTo>
                  <a:cubicBezTo>
                    <a:pt x="401" y="812"/>
                    <a:pt x="401" y="812"/>
                    <a:pt x="401" y="812"/>
                  </a:cubicBezTo>
                  <a:cubicBezTo>
                    <a:pt x="790" y="474"/>
                    <a:pt x="790" y="474"/>
                    <a:pt x="790" y="474"/>
                  </a:cubicBezTo>
                  <a:cubicBezTo>
                    <a:pt x="483" y="120"/>
                    <a:pt x="483" y="120"/>
                    <a:pt x="483" y="120"/>
                  </a:cubicBezTo>
                  <a:cubicBezTo>
                    <a:pt x="389" y="12"/>
                    <a:pt x="227" y="0"/>
                    <a:pt x="119" y="9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8" name="Freeform 14">
              <a:extLst>
                <a:ext uri="{FF2B5EF4-FFF2-40B4-BE49-F238E27FC236}">
                  <a16:creationId xmlns:a16="http://schemas.microsoft.com/office/drawing/2014/main" id="{D4DFD71E-4B73-4AD0-BF0E-86D94A76BB20}"/>
                </a:ext>
              </a:extLst>
            </p:cNvPr>
            <p:cNvSpPr>
              <a:spLocks/>
            </p:cNvSpPr>
            <p:nvPr/>
          </p:nvSpPr>
          <p:spPr bwMode="auto">
            <a:xfrm>
              <a:off x="4347785" y="827676"/>
              <a:ext cx="1102768" cy="1134155"/>
            </a:xfrm>
            <a:custGeom>
              <a:avLst/>
              <a:gdLst>
                <a:gd name="T0" fmla="*/ 119 w 790"/>
                <a:gd name="T1" fmla="*/ 94 h 812"/>
                <a:gd name="T2" fmla="*/ 93 w 790"/>
                <a:gd name="T3" fmla="*/ 457 h 812"/>
                <a:gd name="T4" fmla="*/ 401 w 790"/>
                <a:gd name="T5" fmla="*/ 812 h 812"/>
                <a:gd name="T6" fmla="*/ 790 w 790"/>
                <a:gd name="T7" fmla="*/ 474 h 812"/>
                <a:gd name="T8" fmla="*/ 483 w 790"/>
                <a:gd name="T9" fmla="*/ 120 h 812"/>
                <a:gd name="T10" fmla="*/ 119 w 790"/>
                <a:gd name="T11" fmla="*/ 94 h 812"/>
              </a:gdLst>
              <a:ahLst/>
              <a:cxnLst>
                <a:cxn ang="0">
                  <a:pos x="T0" y="T1"/>
                </a:cxn>
                <a:cxn ang="0">
                  <a:pos x="T2" y="T3"/>
                </a:cxn>
                <a:cxn ang="0">
                  <a:pos x="T4" y="T5"/>
                </a:cxn>
                <a:cxn ang="0">
                  <a:pos x="T6" y="T7"/>
                </a:cxn>
                <a:cxn ang="0">
                  <a:pos x="T8" y="T9"/>
                </a:cxn>
                <a:cxn ang="0">
                  <a:pos x="T10" y="T11"/>
                </a:cxn>
              </a:cxnLst>
              <a:rect l="0" t="0" r="r" b="b"/>
              <a:pathLst>
                <a:path w="790" h="812">
                  <a:moveTo>
                    <a:pt x="119" y="94"/>
                  </a:moveTo>
                  <a:cubicBezTo>
                    <a:pt x="12" y="187"/>
                    <a:pt x="0" y="350"/>
                    <a:pt x="93" y="457"/>
                  </a:cubicBezTo>
                  <a:cubicBezTo>
                    <a:pt x="401" y="812"/>
                    <a:pt x="401" y="812"/>
                    <a:pt x="401" y="812"/>
                  </a:cubicBezTo>
                  <a:cubicBezTo>
                    <a:pt x="790" y="474"/>
                    <a:pt x="790" y="474"/>
                    <a:pt x="790" y="474"/>
                  </a:cubicBezTo>
                  <a:cubicBezTo>
                    <a:pt x="483" y="120"/>
                    <a:pt x="483" y="120"/>
                    <a:pt x="483" y="120"/>
                  </a:cubicBezTo>
                  <a:cubicBezTo>
                    <a:pt x="389" y="12"/>
                    <a:pt x="227" y="0"/>
                    <a:pt x="11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9" name="Oval 15">
              <a:extLst>
                <a:ext uri="{FF2B5EF4-FFF2-40B4-BE49-F238E27FC236}">
                  <a16:creationId xmlns:a16="http://schemas.microsoft.com/office/drawing/2014/main" id="{E7261648-7BC5-48AA-9E22-95E3245485C0}"/>
                </a:ext>
              </a:extLst>
            </p:cNvPr>
            <p:cNvSpPr>
              <a:spLocks noChangeArrowheads="1"/>
            </p:cNvSpPr>
            <p:nvPr/>
          </p:nvSpPr>
          <p:spPr bwMode="auto">
            <a:xfrm>
              <a:off x="2875323" y="3069094"/>
              <a:ext cx="755191" cy="75610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Oval 16">
              <a:extLst>
                <a:ext uri="{FF2B5EF4-FFF2-40B4-BE49-F238E27FC236}">
                  <a16:creationId xmlns:a16="http://schemas.microsoft.com/office/drawing/2014/main" id="{A01D3195-61D2-4BD0-AD0E-FC20D30EFF6E}"/>
                </a:ext>
              </a:extLst>
            </p:cNvPr>
            <p:cNvSpPr>
              <a:spLocks noChangeArrowheads="1"/>
            </p:cNvSpPr>
            <p:nvPr/>
          </p:nvSpPr>
          <p:spPr bwMode="auto">
            <a:xfrm>
              <a:off x="3049110" y="3243093"/>
              <a:ext cx="404453" cy="40652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1" name="Rectangle 17">
              <a:extLst>
                <a:ext uri="{FF2B5EF4-FFF2-40B4-BE49-F238E27FC236}">
                  <a16:creationId xmlns:a16="http://schemas.microsoft.com/office/drawing/2014/main" id="{548BA956-F37D-4C5C-8D63-295A18929F32}"/>
                </a:ext>
              </a:extLst>
            </p:cNvPr>
            <p:cNvSpPr>
              <a:spLocks noChangeArrowheads="1"/>
            </p:cNvSpPr>
            <p:nvPr/>
          </p:nvSpPr>
          <p:spPr bwMode="auto">
            <a:xfrm>
              <a:off x="-320316" y="5783471"/>
              <a:ext cx="3633707" cy="5852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2" name="Freeform 18">
              <a:extLst>
                <a:ext uri="{FF2B5EF4-FFF2-40B4-BE49-F238E27FC236}">
                  <a16:creationId xmlns:a16="http://schemas.microsoft.com/office/drawing/2014/main" id="{33B5488B-C7F0-49AB-AF25-C020FB41F29E}"/>
                </a:ext>
              </a:extLst>
            </p:cNvPr>
            <p:cNvSpPr>
              <a:spLocks/>
            </p:cNvSpPr>
            <p:nvPr/>
          </p:nvSpPr>
          <p:spPr bwMode="auto">
            <a:xfrm>
              <a:off x="5185281" y="1838823"/>
              <a:ext cx="7095615" cy="4007920"/>
            </a:xfrm>
            <a:custGeom>
              <a:avLst/>
              <a:gdLst>
                <a:gd name="T0" fmla="*/ 1530 w 1530"/>
                <a:gd name="T1" fmla="*/ 2556 h 2556"/>
                <a:gd name="T2" fmla="*/ 241 w 1530"/>
                <a:gd name="T3" fmla="*/ 2556 h 2556"/>
                <a:gd name="T4" fmla="*/ 0 w 1530"/>
                <a:gd name="T5" fmla="*/ 596 h 2556"/>
                <a:gd name="T6" fmla="*/ 276 w 1530"/>
                <a:gd name="T7" fmla="*/ 0 h 2556"/>
                <a:gd name="T8" fmla="*/ 1530 w 1530"/>
                <a:gd name="T9" fmla="*/ 2556 h 2556"/>
                <a:gd name="connsiteX0" fmla="*/ 10000 w 10000"/>
                <a:gd name="connsiteY0" fmla="*/ 9913 h 9913"/>
                <a:gd name="connsiteX1" fmla="*/ 1575 w 10000"/>
                <a:gd name="connsiteY1" fmla="*/ 9913 h 9913"/>
                <a:gd name="connsiteX2" fmla="*/ 0 w 10000"/>
                <a:gd name="connsiteY2" fmla="*/ 2245 h 9913"/>
                <a:gd name="connsiteX3" fmla="*/ 1435 w 10000"/>
                <a:gd name="connsiteY3" fmla="*/ 0 h 9913"/>
                <a:gd name="connsiteX4" fmla="*/ 10000 w 10000"/>
                <a:gd name="connsiteY4" fmla="*/ 9913 h 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13">
                  <a:moveTo>
                    <a:pt x="10000" y="9913"/>
                  </a:moveTo>
                  <a:lnTo>
                    <a:pt x="1575" y="9913"/>
                  </a:lnTo>
                  <a:lnTo>
                    <a:pt x="0" y="2245"/>
                  </a:lnTo>
                  <a:lnTo>
                    <a:pt x="1435" y="0"/>
                  </a:lnTo>
                  <a:lnTo>
                    <a:pt x="10000" y="99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BF19D3D2-A79B-4C78-84B6-12684F32E406}"/>
                </a:ext>
              </a:extLst>
            </p:cNvPr>
            <p:cNvSpPr>
              <a:spLocks/>
            </p:cNvSpPr>
            <p:nvPr/>
          </p:nvSpPr>
          <p:spPr bwMode="auto">
            <a:xfrm>
              <a:off x="4644805" y="1226291"/>
              <a:ext cx="1933792" cy="1896586"/>
            </a:xfrm>
            <a:custGeom>
              <a:avLst/>
              <a:gdLst>
                <a:gd name="T0" fmla="*/ 297 w 1385"/>
                <a:gd name="T1" fmla="*/ 258 h 1358"/>
                <a:gd name="T2" fmla="*/ 307 w 1385"/>
                <a:gd name="T3" fmla="*/ 1358 h 1358"/>
                <a:gd name="T4" fmla="*/ 1385 w 1385"/>
                <a:gd name="T5" fmla="*/ 423 h 1358"/>
                <a:gd name="T6" fmla="*/ 297 w 1385"/>
                <a:gd name="T7" fmla="*/ 258 h 1358"/>
              </a:gdLst>
              <a:ahLst/>
              <a:cxnLst>
                <a:cxn ang="0">
                  <a:pos x="T0" y="T1"/>
                </a:cxn>
                <a:cxn ang="0">
                  <a:pos x="T2" y="T3"/>
                </a:cxn>
                <a:cxn ang="0">
                  <a:pos x="T4" y="T5"/>
                </a:cxn>
                <a:cxn ang="0">
                  <a:pos x="T6" y="T7"/>
                </a:cxn>
              </a:cxnLst>
              <a:rect l="0" t="0" r="r" b="b"/>
              <a:pathLst>
                <a:path w="1385" h="1358">
                  <a:moveTo>
                    <a:pt x="297" y="258"/>
                  </a:moveTo>
                  <a:cubicBezTo>
                    <a:pt x="0" y="516"/>
                    <a:pt x="4" y="1008"/>
                    <a:pt x="307" y="1358"/>
                  </a:cubicBezTo>
                  <a:cubicBezTo>
                    <a:pt x="1385" y="423"/>
                    <a:pt x="1385" y="423"/>
                    <a:pt x="1385" y="423"/>
                  </a:cubicBezTo>
                  <a:cubicBezTo>
                    <a:pt x="1082" y="74"/>
                    <a:pt x="595" y="0"/>
                    <a:pt x="297" y="2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7FDFF5AB-DDD8-4503-8BFB-2AFF77CCB329}"/>
              </a:ext>
            </a:extLst>
          </p:cNvPr>
          <p:cNvSpPr txBox="1"/>
          <p:nvPr/>
        </p:nvSpPr>
        <p:spPr>
          <a:xfrm>
            <a:off x="5880268" y="5177267"/>
            <a:ext cx="473731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282F39"/>
                </a:solidFill>
                <a:effectLst/>
                <a:uLnTx/>
                <a:uFillTx/>
                <a:latin typeface="Open Sans" panose="020B0606030504020204" pitchFamily="34" charset="0"/>
                <a:ea typeface="Noto Sans" panose="020B0502040504020204" pitchFamily="34"/>
                <a:cs typeface="Noto Sans" panose="020B0502040504020204" pitchFamily="34"/>
              </a:rPr>
              <a:t>il </a:t>
            </a:r>
            <a:r>
              <a:rPr kumimoji="0" lang="en-US" sz="5400" b="1" i="0" u="none" strike="noStrike" kern="1200" cap="none" spc="0" normalizeH="0" baseline="0" noProof="0" dirty="0" err="1">
                <a:ln>
                  <a:noFill/>
                </a:ln>
                <a:solidFill>
                  <a:srgbClr val="282F39"/>
                </a:solidFill>
                <a:effectLst/>
                <a:uLnTx/>
                <a:uFillTx/>
                <a:latin typeface="Open Sans" panose="020B0606030504020204" pitchFamily="34" charset="0"/>
                <a:ea typeface="Noto Sans" panose="020B0502040504020204" pitchFamily="34"/>
                <a:cs typeface="Noto Sans" panose="020B0502040504020204" pitchFamily="34"/>
              </a:rPr>
              <a:t>documento</a:t>
            </a:r>
            <a:endParaRPr kumimoji="0" lang="en-US" sz="5400" b="1" i="0" u="none" strike="noStrike" kern="1200" cap="none" spc="0" normalizeH="0" baseline="0" noProof="0" dirty="0">
              <a:ln>
                <a:noFill/>
              </a:ln>
              <a:solidFill>
                <a:srgbClr val="282F39"/>
              </a:solidFill>
              <a:effectLst/>
              <a:uLnTx/>
              <a:uFillTx/>
              <a:latin typeface="Open Sans" panose="020B0606030504020204" pitchFamily="34" charset="0"/>
              <a:ea typeface="Noto Sans" panose="020B0502040504020204" pitchFamily="34"/>
              <a:cs typeface="Noto Sans" panose="020B0502040504020204" pitchFamily="34"/>
            </a:endParaRPr>
          </a:p>
        </p:txBody>
      </p:sp>
      <p:sp>
        <p:nvSpPr>
          <p:cNvPr id="29" name="TextBox 58">
            <a:extLst>
              <a:ext uri="{FF2B5EF4-FFF2-40B4-BE49-F238E27FC236}">
                <a16:creationId xmlns:a16="http://schemas.microsoft.com/office/drawing/2014/main" id="{36E6AB78-ADE9-0F42-841D-A08CAD0CD8B9}"/>
              </a:ext>
            </a:extLst>
          </p:cNvPr>
          <p:cNvSpPr txBox="1">
            <a:spLocks noGrp="1"/>
          </p:cNvSpPr>
          <p:nvPr>
            <p:ph type="title" idx="4294967295"/>
          </p:nvPr>
        </p:nvSpPr>
        <p:spPr>
          <a:xfrm rot="21436765">
            <a:off x="12221" y="237564"/>
            <a:ext cx="55337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Centralità</a:t>
            </a:r>
            <a:r>
              <a:rPr kumimoji="0" lang="en-GB" sz="3600" b="1" i="0" u="none" strike="noStrike" kern="1200" cap="none" spc="0" normalizeH="0" baseline="0" noProof="0" dirty="0">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 </a:t>
            </a:r>
            <a:r>
              <a:rPr kumimoji="0" lang="en-GB" sz="3600" b="1" i="0" u="none" strike="noStrike" kern="1200" cap="none" spc="0" normalizeH="0" baseline="0" noProof="0" dirty="0" err="1">
                <a:ln>
                  <a:noFill/>
                </a:ln>
                <a:solidFill>
                  <a:srgbClr val="000000"/>
                </a:solidFill>
                <a:effectLst/>
                <a:uLnTx/>
                <a:uFillTx/>
                <a:latin typeface="Open Sans" panose="020B0606030504020204" pitchFamily="34" charset="0"/>
                <a:ea typeface="Noto Sans" panose="020B0502040504020204" pitchFamily="34"/>
                <a:cs typeface="Noto Sans" panose="020B0502040504020204" pitchFamily="34"/>
              </a:rPr>
              <a:t>dell’ufficio</a:t>
            </a:r>
            <a:endParaRPr kumimoji="0" lang="en-GB" sz="36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58">
            <a:extLst>
              <a:ext uri="{FF2B5EF4-FFF2-40B4-BE49-F238E27FC236}">
                <a16:creationId xmlns:a16="http://schemas.microsoft.com/office/drawing/2014/main" id="{F3E96D45-9775-B145-8D31-BFC049C28E0D}"/>
              </a:ext>
            </a:extLst>
          </p:cNvPr>
          <p:cNvSpPr txBox="1"/>
          <p:nvPr/>
        </p:nvSpPr>
        <p:spPr>
          <a:xfrm rot="21436765">
            <a:off x="-44395" y="187141"/>
            <a:ext cx="55337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Centralità</a:t>
            </a:r>
            <a:r>
              <a:rPr kumimoji="0" lang="en-GB" sz="3600" b="1" i="0" u="none" strike="noStrike" kern="1200" cap="none" spc="0" normalizeH="0" baseline="0" noProof="0" dirty="0">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 </a:t>
            </a:r>
            <a:r>
              <a:rPr kumimoji="0" lang="en-GB" sz="3600" b="1" i="0" u="none" strike="noStrike" kern="1200" cap="none" spc="0" normalizeH="0" baseline="0" noProof="0" dirty="0" err="1">
                <a:ln>
                  <a:noFill/>
                </a:ln>
                <a:solidFill>
                  <a:srgbClr val="FFFFFF"/>
                </a:solidFill>
                <a:effectLst/>
                <a:uLnTx/>
                <a:uFillTx/>
                <a:latin typeface="Open Sans" panose="020B0606030504020204" pitchFamily="34" charset="0"/>
                <a:ea typeface="Noto Sans" panose="020B0502040504020204" pitchFamily="34"/>
                <a:cs typeface="Noto Sans" panose="020B0502040504020204" pitchFamily="34"/>
              </a:rPr>
              <a:t>dell’ufficio</a:t>
            </a:r>
            <a:endParaRPr kumimoji="0" lang="en-GB" sz="36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28" name="Gruppo 27" descr="Logo UTD">
            <a:extLst>
              <a:ext uri="{FF2B5EF4-FFF2-40B4-BE49-F238E27FC236}">
                <a16:creationId xmlns:a16="http://schemas.microsoft.com/office/drawing/2014/main" id="{0889A27E-80E6-924C-A861-1012685060F8}"/>
              </a:ext>
            </a:extLst>
          </p:cNvPr>
          <p:cNvGrpSpPr/>
          <p:nvPr/>
        </p:nvGrpSpPr>
        <p:grpSpPr>
          <a:xfrm>
            <a:off x="5056752" y="6238169"/>
            <a:ext cx="2214483" cy="573460"/>
            <a:chOff x="6037163" y="5651581"/>
            <a:chExt cx="5565261" cy="1014459"/>
          </a:xfrm>
        </p:grpSpPr>
        <p:sp>
          <p:nvSpPr>
            <p:cNvPr id="31" name="Rectangle 65">
              <a:extLst>
                <a:ext uri="{FF2B5EF4-FFF2-40B4-BE49-F238E27FC236}">
                  <a16:creationId xmlns:a16="http://schemas.microsoft.com/office/drawing/2014/main" id="{7F57E95D-1D4E-A047-A704-5EC62591C120}"/>
                </a:ext>
              </a:extLst>
            </p:cNvPr>
            <p:cNvSpPr/>
            <p:nvPr/>
          </p:nvSpPr>
          <p:spPr>
            <a:xfrm>
              <a:off x="6037163" y="5659189"/>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U</a:t>
              </a:r>
            </a:p>
          </p:txBody>
        </p:sp>
        <p:sp>
          <p:nvSpPr>
            <p:cNvPr id="32" name="Rectangle 67">
              <a:extLst>
                <a:ext uri="{FF2B5EF4-FFF2-40B4-BE49-F238E27FC236}">
                  <a16:creationId xmlns:a16="http://schemas.microsoft.com/office/drawing/2014/main" id="{249CA631-D2F5-D14C-AAD4-BC7605F5E73C}"/>
                </a:ext>
              </a:extLst>
            </p:cNvPr>
            <p:cNvSpPr/>
            <p:nvPr/>
          </p:nvSpPr>
          <p:spPr>
            <a:xfrm>
              <a:off x="7910261" y="5652307"/>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T</a:t>
              </a:r>
            </a:p>
          </p:txBody>
        </p:sp>
        <p:sp>
          <p:nvSpPr>
            <p:cNvPr id="33" name="Rectangle 63">
              <a:extLst>
                <a:ext uri="{FF2B5EF4-FFF2-40B4-BE49-F238E27FC236}">
                  <a16:creationId xmlns:a16="http://schemas.microsoft.com/office/drawing/2014/main" id="{B5FF7715-DA7F-0D48-B5E4-D5852F91FE38}"/>
                </a:ext>
              </a:extLst>
            </p:cNvPr>
            <p:cNvSpPr/>
            <p:nvPr/>
          </p:nvSpPr>
          <p:spPr>
            <a:xfrm>
              <a:off x="9786324" y="5652307"/>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D</a:t>
              </a:r>
            </a:p>
          </p:txBody>
        </p:sp>
        <p:sp>
          <p:nvSpPr>
            <p:cNvPr id="34" name="Rectangle 14">
              <a:extLst>
                <a:ext uri="{FF2B5EF4-FFF2-40B4-BE49-F238E27FC236}">
                  <a16:creationId xmlns:a16="http://schemas.microsoft.com/office/drawing/2014/main" id="{7AE5EA23-9079-CE42-AB36-632C5E988D0A}"/>
                </a:ext>
              </a:extLst>
            </p:cNvPr>
            <p:cNvSpPr/>
            <p:nvPr/>
          </p:nvSpPr>
          <p:spPr>
            <a:xfrm>
              <a:off x="7923659" y="5652307"/>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FFC52CA3-9BAB-1845-BE10-E0EFF0045791}"/>
                </a:ext>
              </a:extLst>
            </p:cNvPr>
            <p:cNvSpPr/>
            <p:nvPr/>
          </p:nvSpPr>
          <p:spPr>
            <a:xfrm>
              <a:off x="6062536" y="5659188"/>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0473C23A-4927-0649-A179-D9D4C1991256}"/>
                </a:ext>
              </a:extLst>
            </p:cNvPr>
            <p:cNvSpPr/>
            <p:nvPr/>
          </p:nvSpPr>
          <p:spPr>
            <a:xfrm>
              <a:off x="9786324" y="5651581"/>
              <a:ext cx="71803"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7" name="Group 36" descr="simbolo copyright Ciamei">
            <a:extLst>
              <a:ext uri="{FF2B5EF4-FFF2-40B4-BE49-F238E27FC236}">
                <a16:creationId xmlns:a16="http://schemas.microsoft.com/office/drawing/2014/main" id="{A93F480C-663E-4B67-93C5-3417A0D1675D}"/>
              </a:ext>
            </a:extLst>
          </p:cNvPr>
          <p:cNvGrpSpPr/>
          <p:nvPr/>
        </p:nvGrpSpPr>
        <p:grpSpPr>
          <a:xfrm>
            <a:off x="53027" y="6488668"/>
            <a:ext cx="1243235" cy="369332"/>
            <a:chOff x="751682" y="6490036"/>
            <a:chExt cx="1243235" cy="369332"/>
          </a:xfrm>
        </p:grpSpPr>
        <p:pic>
          <p:nvPicPr>
            <p:cNvPr id="38" name="Picture 37" descr="Icon&#10;&#10;Description automatically generated">
              <a:extLst>
                <a:ext uri="{FF2B5EF4-FFF2-40B4-BE49-F238E27FC236}">
                  <a16:creationId xmlns:a16="http://schemas.microsoft.com/office/drawing/2014/main" id="{E57D6D55-7251-4917-95C7-0221B4EA04AF}"/>
                </a:ext>
              </a:extLst>
            </p:cNvPr>
            <p:cNvPicPr>
              <a:picLocks noChangeAspect="1"/>
            </p:cNvPicPr>
            <p:nvPr/>
          </p:nvPicPr>
          <p:blipFill>
            <a:blip r:embed="rId3"/>
            <a:stretch>
              <a:fillRect/>
            </a:stretch>
          </p:blipFill>
          <p:spPr>
            <a:xfrm>
              <a:off x="751682" y="6557877"/>
              <a:ext cx="237679" cy="237679"/>
            </a:xfrm>
            <a:prstGeom prst="rect">
              <a:avLst/>
            </a:prstGeom>
          </p:spPr>
        </p:pic>
        <p:sp>
          <p:nvSpPr>
            <p:cNvPr id="39" name="TextBox 38">
              <a:extLst>
                <a:ext uri="{FF2B5EF4-FFF2-40B4-BE49-F238E27FC236}">
                  <a16:creationId xmlns:a16="http://schemas.microsoft.com/office/drawing/2014/main" id="{8C9B9751-803A-42F6-B1FF-0209B037EE81}"/>
                </a:ext>
              </a:extLst>
            </p:cNvPr>
            <p:cNvSpPr txBox="1"/>
            <p:nvPr/>
          </p:nvSpPr>
          <p:spPr>
            <a:xfrm>
              <a:off x="980665" y="6490036"/>
              <a:ext cx="1014252" cy="369332"/>
            </a:xfrm>
            <a:prstGeom prst="rect">
              <a:avLst/>
            </a:prstGeom>
            <a:noFill/>
          </p:spPr>
          <p:txBody>
            <a:bodyPr wrap="none" rtlCol="0">
              <a:spAutoFit/>
            </a:bodyPr>
            <a:lstStyle/>
            <a:p>
              <a:r>
                <a:rPr lang="it-IT" b="1" dirty="0" err="1">
                  <a:solidFill>
                    <a:schemeClr val="bg1"/>
                  </a:solidFill>
                </a:rPr>
                <a:t>C.Ciamei</a:t>
              </a:r>
              <a:endParaRPr lang="it-IT" b="1" dirty="0">
                <a:solidFill>
                  <a:schemeClr val="bg1"/>
                </a:solidFill>
              </a:endParaRPr>
            </a:p>
          </p:txBody>
        </p:sp>
      </p:grpSp>
    </p:spTree>
    <p:extLst>
      <p:ext uri="{BB962C8B-B14F-4D97-AF65-F5344CB8AC3E}">
        <p14:creationId xmlns:p14="http://schemas.microsoft.com/office/powerpoint/2010/main" val="374886042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E586370-B0FB-4108-8B4F-329716A22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design</Template>
  <TotalTime>1225</TotalTime>
  <Words>2235</Words>
  <Application>Microsoft Office PowerPoint</Application>
  <PresentationFormat>Widescreen</PresentationFormat>
  <Paragraphs>268</Paragraphs>
  <Slides>21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Courier New</vt:lpstr>
      <vt:lpstr>Gill Sans MT</vt:lpstr>
      <vt:lpstr>Modern Love Grunge</vt:lpstr>
      <vt:lpstr>Noto Sans</vt:lpstr>
      <vt:lpstr>Open Sans</vt:lpstr>
      <vt:lpstr>Wingdings 2</vt:lpstr>
      <vt:lpstr>Dividend</vt:lpstr>
      <vt:lpstr>Office Theme</vt:lpstr>
      <vt:lpstr>Relazione annualE RTD</vt:lpstr>
      <vt:lpstr>Nomina del Responsabile per la Transizione Digitale </vt:lpstr>
      <vt:lpstr>Compiti del RTD – art.17, comma 1 del CAD</vt:lpstr>
      <vt:lpstr>Quali sono gli interlocutori interni del Responsabile per la Transizione Digitale?</vt:lpstr>
      <vt:lpstr>Quali sono gli interlocutori esterni del RTD?</vt:lpstr>
      <vt:lpstr>Ufficio Transizione Digitale e Protocollo</vt:lpstr>
      <vt:lpstr>Compiti dell’Ufficio TD e Protocollo</vt:lpstr>
      <vt:lpstr>Tools</vt:lpstr>
      <vt:lpstr>Centralità dell’ufficio</vt:lpstr>
      <vt:lpstr>La semplice complessità del documento</vt:lpstr>
      <vt:lpstr>DOCUMENTO</vt:lpstr>
      <vt:lpstr>Outsourcing</vt:lpstr>
      <vt:lpstr>Costituzione di un gruppo di coordinamento per la transizione digitale: perché?</vt:lpstr>
      <vt:lpstr>Questo esaurisce gli interlocutori?</vt:lpstr>
      <vt:lpstr>Firme digitali remote</vt:lpstr>
      <vt:lpstr>Incaricati per il riconoscimento</vt:lpstr>
      <vt:lpstr>Dichiarazioni di Accessibilità dei siti WEB</vt:lpstr>
      <vt:lpstr>Attività 2021</vt:lpstr>
      <vt:lpstr>Attività 2022</vt:lpstr>
      <vt:lpstr>PNRR e Transizione digitale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design</dc:title>
  <dc:creator>Roberto Gomezel</dc:creator>
  <cp:lastModifiedBy>Roberto Gomezel</cp:lastModifiedBy>
  <cp:revision>76</cp:revision>
  <dcterms:created xsi:type="dcterms:W3CDTF">2021-12-06T07:31:42Z</dcterms:created>
  <dcterms:modified xsi:type="dcterms:W3CDTF">2021-12-21T13:15:35Z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