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4"/>
  </p:sldMasterIdLst>
  <p:notesMasterIdLst>
    <p:notesMasterId r:id="rId12"/>
  </p:notesMasterIdLst>
  <p:handoutMasterIdLst>
    <p:handoutMasterId r:id="rId13"/>
  </p:handoutMasterIdLst>
  <p:sldIdLst>
    <p:sldId id="256" r:id="rId5"/>
    <p:sldId id="762" r:id="rId6"/>
    <p:sldId id="763" r:id="rId7"/>
    <p:sldId id="764" r:id="rId8"/>
    <p:sldId id="765" r:id="rId9"/>
    <p:sldId id="761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6" autoAdjust="0"/>
    <p:restoredTop sz="93351" autoAdjust="0"/>
  </p:normalViewPr>
  <p:slideViewPr>
    <p:cSldViewPr snapToGrid="0">
      <p:cViewPr varScale="1">
        <p:scale>
          <a:sx n="62" d="100"/>
          <a:sy n="62" d="100"/>
        </p:scale>
        <p:origin x="67" y="3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547"/>
    </p:cViewPr>
  </p:sorter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B6FAD7-5460-47C2-9F8D-14117A055155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BD081CC-EF47-4BAA-AA5A-28644A6B66A6}">
      <dgm:prSet/>
      <dgm:spPr/>
      <dgm:t>
        <a:bodyPr/>
        <a:lstStyle/>
        <a:p>
          <a:r>
            <a:rPr lang="it-IT"/>
            <a:t>Alla riunione pre-CD del 21 dicembre prevista la presentazione della relazione annuale del RTD </a:t>
          </a:r>
          <a:endParaRPr lang="en-US"/>
        </a:p>
      </dgm:t>
    </dgm:pt>
    <dgm:pt modelId="{8355D650-4CE7-48B1-A507-051776AF1AC2}" type="parTrans" cxnId="{754CFE26-EF20-4D46-AD67-D6233C67BA9C}">
      <dgm:prSet/>
      <dgm:spPr/>
      <dgm:t>
        <a:bodyPr/>
        <a:lstStyle/>
        <a:p>
          <a:endParaRPr lang="en-US"/>
        </a:p>
      </dgm:t>
    </dgm:pt>
    <dgm:pt modelId="{EADA0EC7-1E5B-4EC4-AEDF-39BF9854D179}" type="sibTrans" cxnId="{754CFE26-EF20-4D46-AD67-D6233C67BA9C}">
      <dgm:prSet/>
      <dgm:spPr/>
      <dgm:t>
        <a:bodyPr/>
        <a:lstStyle/>
        <a:p>
          <a:endParaRPr lang="en-US"/>
        </a:p>
      </dgm:t>
    </dgm:pt>
    <dgm:pt modelId="{8C19345C-44BF-4561-B96F-DB1259BD4B79}">
      <dgm:prSet/>
      <dgm:spPr/>
      <dgm:t>
        <a:bodyPr/>
        <a:lstStyle/>
        <a:p>
          <a:r>
            <a:rPr lang="it-IT"/>
            <a:t>Prima relazione di attività per informare GE,  componenti del CD e presidenti delle diverse commissioni dell’attività svolta e quella prevista per il 2022</a:t>
          </a:r>
          <a:endParaRPr lang="en-US"/>
        </a:p>
      </dgm:t>
    </dgm:pt>
    <dgm:pt modelId="{D5123576-B882-4522-874E-4DF5D6390650}" type="parTrans" cxnId="{2E972EF2-91A7-4B01-9D01-138EA9F5B528}">
      <dgm:prSet/>
      <dgm:spPr/>
      <dgm:t>
        <a:bodyPr/>
        <a:lstStyle/>
        <a:p>
          <a:endParaRPr lang="en-US"/>
        </a:p>
      </dgm:t>
    </dgm:pt>
    <dgm:pt modelId="{2CF6C57D-0F5C-4330-9BEB-78E44536A6C1}" type="sibTrans" cxnId="{2E972EF2-91A7-4B01-9D01-138EA9F5B528}">
      <dgm:prSet/>
      <dgm:spPr/>
      <dgm:t>
        <a:bodyPr/>
        <a:lstStyle/>
        <a:p>
          <a:endParaRPr lang="en-US"/>
        </a:p>
      </dgm:t>
    </dgm:pt>
    <dgm:pt modelId="{96C6CDE7-CBAD-424B-82A4-43BE9B00C8A6}">
      <dgm:prSet/>
      <dgm:spPr/>
      <dgm:t>
        <a:bodyPr/>
        <a:lstStyle/>
        <a:p>
          <a:r>
            <a:rPr lang="it-IT" dirty="0"/>
            <a:t>Relazione anche sullo Steering Committee e sulle sue azioni</a:t>
          </a:r>
        </a:p>
      </dgm:t>
    </dgm:pt>
    <dgm:pt modelId="{CD0204BB-2AB4-4FC1-B60A-2AADB71055F6}" type="parTrans" cxnId="{2A134BCA-B29A-4E02-98FF-65E54681E1EE}">
      <dgm:prSet/>
      <dgm:spPr/>
      <dgm:t>
        <a:bodyPr/>
        <a:lstStyle/>
        <a:p>
          <a:endParaRPr lang="en-US"/>
        </a:p>
      </dgm:t>
    </dgm:pt>
    <dgm:pt modelId="{0481AAC7-65EB-4481-A3A4-24A7107185C1}" type="sibTrans" cxnId="{2A134BCA-B29A-4E02-98FF-65E54681E1EE}">
      <dgm:prSet/>
      <dgm:spPr/>
      <dgm:t>
        <a:bodyPr/>
        <a:lstStyle/>
        <a:p>
          <a:endParaRPr lang="en-US"/>
        </a:p>
      </dgm:t>
    </dgm:pt>
    <dgm:pt modelId="{7EF3AA13-1E1C-463F-A068-E317B21C4AD4}" type="pres">
      <dgm:prSet presAssocID="{ACB6FAD7-5460-47C2-9F8D-14117A055155}" presName="diagram" presStyleCnt="0">
        <dgm:presLayoutVars>
          <dgm:dir/>
          <dgm:resizeHandles val="exact"/>
        </dgm:presLayoutVars>
      </dgm:prSet>
      <dgm:spPr/>
    </dgm:pt>
    <dgm:pt modelId="{3C241116-48D1-4546-B372-A96FE9EDE333}" type="pres">
      <dgm:prSet presAssocID="{DBD081CC-EF47-4BAA-AA5A-28644A6B66A6}" presName="node" presStyleLbl="node1" presStyleIdx="0" presStyleCnt="3">
        <dgm:presLayoutVars>
          <dgm:bulletEnabled val="1"/>
        </dgm:presLayoutVars>
      </dgm:prSet>
      <dgm:spPr/>
    </dgm:pt>
    <dgm:pt modelId="{F936081C-14EF-46CB-ACB3-43D5361498AA}" type="pres">
      <dgm:prSet presAssocID="{EADA0EC7-1E5B-4EC4-AEDF-39BF9854D179}" presName="sibTrans" presStyleCnt="0"/>
      <dgm:spPr/>
    </dgm:pt>
    <dgm:pt modelId="{FC393F3F-4582-42A5-A27D-A23788E6CB34}" type="pres">
      <dgm:prSet presAssocID="{8C19345C-44BF-4561-B96F-DB1259BD4B79}" presName="node" presStyleLbl="node1" presStyleIdx="1" presStyleCnt="3">
        <dgm:presLayoutVars>
          <dgm:bulletEnabled val="1"/>
        </dgm:presLayoutVars>
      </dgm:prSet>
      <dgm:spPr/>
    </dgm:pt>
    <dgm:pt modelId="{85DD25E1-EBB9-417E-B6C8-3976F7CF511A}" type="pres">
      <dgm:prSet presAssocID="{2CF6C57D-0F5C-4330-9BEB-78E44536A6C1}" presName="sibTrans" presStyleCnt="0"/>
      <dgm:spPr/>
    </dgm:pt>
    <dgm:pt modelId="{1ED05D8C-A026-4F6F-AA46-2308A44E318B}" type="pres">
      <dgm:prSet presAssocID="{96C6CDE7-CBAD-424B-82A4-43BE9B00C8A6}" presName="node" presStyleLbl="node1" presStyleIdx="2" presStyleCnt="3">
        <dgm:presLayoutVars>
          <dgm:bulletEnabled val="1"/>
        </dgm:presLayoutVars>
      </dgm:prSet>
      <dgm:spPr/>
    </dgm:pt>
  </dgm:ptLst>
  <dgm:cxnLst>
    <dgm:cxn modelId="{754CFE26-EF20-4D46-AD67-D6233C67BA9C}" srcId="{ACB6FAD7-5460-47C2-9F8D-14117A055155}" destId="{DBD081CC-EF47-4BAA-AA5A-28644A6B66A6}" srcOrd="0" destOrd="0" parTransId="{8355D650-4CE7-48B1-A507-051776AF1AC2}" sibTransId="{EADA0EC7-1E5B-4EC4-AEDF-39BF9854D179}"/>
    <dgm:cxn modelId="{7387FA44-D7E8-41A2-ABF8-8B585D65A18A}" type="presOf" srcId="{96C6CDE7-CBAD-424B-82A4-43BE9B00C8A6}" destId="{1ED05D8C-A026-4F6F-AA46-2308A44E318B}" srcOrd="0" destOrd="0" presId="urn:microsoft.com/office/officeart/2005/8/layout/default"/>
    <dgm:cxn modelId="{8377EB79-8FAD-4CD9-A0E1-F33A154AA21B}" type="presOf" srcId="{DBD081CC-EF47-4BAA-AA5A-28644A6B66A6}" destId="{3C241116-48D1-4546-B372-A96FE9EDE333}" srcOrd="0" destOrd="0" presId="urn:microsoft.com/office/officeart/2005/8/layout/default"/>
    <dgm:cxn modelId="{2A134BCA-B29A-4E02-98FF-65E54681E1EE}" srcId="{ACB6FAD7-5460-47C2-9F8D-14117A055155}" destId="{96C6CDE7-CBAD-424B-82A4-43BE9B00C8A6}" srcOrd="2" destOrd="0" parTransId="{CD0204BB-2AB4-4FC1-B60A-2AADB71055F6}" sibTransId="{0481AAC7-65EB-4481-A3A4-24A7107185C1}"/>
    <dgm:cxn modelId="{9776BFD0-7EFD-4852-BE8F-47FD072533ED}" type="presOf" srcId="{8C19345C-44BF-4561-B96F-DB1259BD4B79}" destId="{FC393F3F-4582-42A5-A27D-A23788E6CB34}" srcOrd="0" destOrd="0" presId="urn:microsoft.com/office/officeart/2005/8/layout/default"/>
    <dgm:cxn modelId="{7837EDDC-87EB-4241-9F3F-7C856029E5F7}" type="presOf" srcId="{ACB6FAD7-5460-47C2-9F8D-14117A055155}" destId="{7EF3AA13-1E1C-463F-A068-E317B21C4AD4}" srcOrd="0" destOrd="0" presId="urn:microsoft.com/office/officeart/2005/8/layout/default"/>
    <dgm:cxn modelId="{2E972EF2-91A7-4B01-9D01-138EA9F5B528}" srcId="{ACB6FAD7-5460-47C2-9F8D-14117A055155}" destId="{8C19345C-44BF-4561-B96F-DB1259BD4B79}" srcOrd="1" destOrd="0" parTransId="{D5123576-B882-4522-874E-4DF5D6390650}" sibTransId="{2CF6C57D-0F5C-4330-9BEB-78E44536A6C1}"/>
    <dgm:cxn modelId="{5F7111DB-A069-4FA7-B85E-DD3715550D74}" type="presParOf" srcId="{7EF3AA13-1E1C-463F-A068-E317B21C4AD4}" destId="{3C241116-48D1-4546-B372-A96FE9EDE333}" srcOrd="0" destOrd="0" presId="urn:microsoft.com/office/officeart/2005/8/layout/default"/>
    <dgm:cxn modelId="{23D4BA40-8B0C-4E46-BD2E-B5851EEBA2C4}" type="presParOf" srcId="{7EF3AA13-1E1C-463F-A068-E317B21C4AD4}" destId="{F936081C-14EF-46CB-ACB3-43D5361498AA}" srcOrd="1" destOrd="0" presId="urn:microsoft.com/office/officeart/2005/8/layout/default"/>
    <dgm:cxn modelId="{BD0087CA-3719-4AF0-BE2A-E5779F6E7D8C}" type="presParOf" srcId="{7EF3AA13-1E1C-463F-A068-E317B21C4AD4}" destId="{FC393F3F-4582-42A5-A27D-A23788E6CB34}" srcOrd="2" destOrd="0" presId="urn:microsoft.com/office/officeart/2005/8/layout/default"/>
    <dgm:cxn modelId="{A5C5D001-36C0-4EA4-8E3A-BB24BD8EC737}" type="presParOf" srcId="{7EF3AA13-1E1C-463F-A068-E317B21C4AD4}" destId="{85DD25E1-EBB9-417E-B6C8-3976F7CF511A}" srcOrd="3" destOrd="0" presId="urn:microsoft.com/office/officeart/2005/8/layout/default"/>
    <dgm:cxn modelId="{DAD9C21E-DAE0-4605-A5E7-FAE684E6BA36}" type="presParOf" srcId="{7EF3AA13-1E1C-463F-A068-E317B21C4AD4}" destId="{1ED05D8C-A026-4F6F-AA46-2308A44E318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2964DB-3AF6-4D35-8127-64286C387BE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5CD01FA-BADF-4EC4-93E0-37CF81D66F7B}">
      <dgm:prSet/>
      <dgm:spPr/>
      <dgm:t>
        <a:bodyPr/>
        <a:lstStyle/>
        <a:p>
          <a:r>
            <a:rPr lang="it-IT"/>
            <a:t>Prendere visione del piano triennale</a:t>
          </a:r>
          <a:endParaRPr lang="en-US"/>
        </a:p>
      </dgm:t>
    </dgm:pt>
    <dgm:pt modelId="{0E4A141A-D77F-499C-807F-D585190200F2}" type="parTrans" cxnId="{36E11A4C-59F8-4ECA-B5AF-9D386DC5794E}">
      <dgm:prSet/>
      <dgm:spPr/>
      <dgm:t>
        <a:bodyPr/>
        <a:lstStyle/>
        <a:p>
          <a:endParaRPr lang="en-US"/>
        </a:p>
      </dgm:t>
    </dgm:pt>
    <dgm:pt modelId="{342DF15C-82E6-4849-8AD9-483FE92EE27A}" type="sibTrans" cxnId="{36E11A4C-59F8-4ECA-B5AF-9D386DC5794E}">
      <dgm:prSet/>
      <dgm:spPr/>
      <dgm:t>
        <a:bodyPr/>
        <a:lstStyle/>
        <a:p>
          <a:endParaRPr lang="en-US"/>
        </a:p>
      </dgm:t>
    </dgm:pt>
    <dgm:pt modelId="{3703E5E1-460D-403B-85B1-BF5058671262}">
      <dgm:prSet/>
      <dgm:spPr/>
      <dgm:t>
        <a:bodyPr/>
        <a:lstStyle/>
        <a:p>
          <a:r>
            <a:rPr lang="it-IT"/>
            <a:t>Iniziare il lavoro di definizione del piano ICT INFN ognuno per la propria area di competenza</a:t>
          </a:r>
          <a:endParaRPr lang="en-US"/>
        </a:p>
      </dgm:t>
    </dgm:pt>
    <dgm:pt modelId="{EE107218-309D-400A-A964-5CFF53BDBF32}" type="parTrans" cxnId="{46635033-9780-4B11-92FE-ADD0BBCEB58D}">
      <dgm:prSet/>
      <dgm:spPr/>
      <dgm:t>
        <a:bodyPr/>
        <a:lstStyle/>
        <a:p>
          <a:endParaRPr lang="en-US"/>
        </a:p>
      </dgm:t>
    </dgm:pt>
    <dgm:pt modelId="{2D15DA14-A0D4-4914-92B7-D83381E2191F}" type="sibTrans" cxnId="{46635033-9780-4B11-92FE-ADD0BBCEB58D}">
      <dgm:prSet/>
      <dgm:spPr/>
      <dgm:t>
        <a:bodyPr/>
        <a:lstStyle/>
        <a:p>
          <a:endParaRPr lang="en-US"/>
        </a:p>
      </dgm:t>
    </dgm:pt>
    <dgm:pt modelId="{19924AA0-9C81-4969-A945-AD7AE85E862A}">
      <dgm:prSet/>
      <dgm:spPr/>
      <dgm:t>
        <a:bodyPr/>
        <a:lstStyle/>
        <a:p>
          <a:r>
            <a:rPr lang="it-IT"/>
            <a:t>Redazione del piano condividendone i contenuti </a:t>
          </a:r>
          <a:endParaRPr lang="en-US"/>
        </a:p>
      </dgm:t>
    </dgm:pt>
    <dgm:pt modelId="{FD42A56C-A5E7-459A-99E2-65B4DF3D2862}" type="parTrans" cxnId="{1776DBFF-240B-48DB-9B82-F736D22D96DE}">
      <dgm:prSet/>
      <dgm:spPr/>
      <dgm:t>
        <a:bodyPr/>
        <a:lstStyle/>
        <a:p>
          <a:endParaRPr lang="en-US"/>
        </a:p>
      </dgm:t>
    </dgm:pt>
    <dgm:pt modelId="{F917D282-D95D-4774-82E1-9441338D346F}" type="sibTrans" cxnId="{1776DBFF-240B-48DB-9B82-F736D22D96DE}">
      <dgm:prSet/>
      <dgm:spPr/>
      <dgm:t>
        <a:bodyPr/>
        <a:lstStyle/>
        <a:p>
          <a:endParaRPr lang="en-US"/>
        </a:p>
      </dgm:t>
    </dgm:pt>
    <dgm:pt modelId="{82A09251-0EFE-4F24-A8AB-4F574476579E}">
      <dgm:prSet/>
      <dgm:spPr/>
      <dgm:t>
        <a:bodyPr/>
        <a:lstStyle/>
        <a:p>
          <a:r>
            <a:rPr lang="it-IT"/>
            <a:t>Passaggio in GE per la sua adozione</a:t>
          </a:r>
          <a:endParaRPr lang="en-US"/>
        </a:p>
      </dgm:t>
    </dgm:pt>
    <dgm:pt modelId="{692919EB-6316-47FF-8FD3-2F5F2A5C4C9B}" type="parTrans" cxnId="{874DEF37-5E45-477D-B3B6-18E0ABAFB88F}">
      <dgm:prSet/>
      <dgm:spPr/>
      <dgm:t>
        <a:bodyPr/>
        <a:lstStyle/>
        <a:p>
          <a:endParaRPr lang="en-US"/>
        </a:p>
      </dgm:t>
    </dgm:pt>
    <dgm:pt modelId="{36949C76-B901-45E6-B117-10ED00DAA2A4}" type="sibTrans" cxnId="{874DEF37-5E45-477D-B3B6-18E0ABAFB88F}">
      <dgm:prSet/>
      <dgm:spPr/>
      <dgm:t>
        <a:bodyPr/>
        <a:lstStyle/>
        <a:p>
          <a:endParaRPr lang="en-US"/>
        </a:p>
      </dgm:t>
    </dgm:pt>
    <dgm:pt modelId="{4F30997E-96A7-4656-B95B-8CBA6C96CB0B}" type="pres">
      <dgm:prSet presAssocID="{462964DB-3AF6-4D35-8127-64286C387BEF}" presName="linear" presStyleCnt="0">
        <dgm:presLayoutVars>
          <dgm:animLvl val="lvl"/>
          <dgm:resizeHandles val="exact"/>
        </dgm:presLayoutVars>
      </dgm:prSet>
      <dgm:spPr/>
    </dgm:pt>
    <dgm:pt modelId="{8BFDECB1-5BE2-4EB9-A2AC-4F92425D725D}" type="pres">
      <dgm:prSet presAssocID="{15CD01FA-BADF-4EC4-93E0-37CF81D66F7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3CC7C87-FE19-435E-B59E-5047D6A0ED42}" type="pres">
      <dgm:prSet presAssocID="{342DF15C-82E6-4849-8AD9-483FE92EE27A}" presName="spacer" presStyleCnt="0"/>
      <dgm:spPr/>
    </dgm:pt>
    <dgm:pt modelId="{AC29495C-5716-4EBD-B73F-9AC061BDAD3D}" type="pres">
      <dgm:prSet presAssocID="{3703E5E1-460D-403B-85B1-BF505867126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33C9F2A-4138-441C-99ED-6DE811018DD1}" type="pres">
      <dgm:prSet presAssocID="{2D15DA14-A0D4-4914-92B7-D83381E2191F}" presName="spacer" presStyleCnt="0"/>
      <dgm:spPr/>
    </dgm:pt>
    <dgm:pt modelId="{63E76ABD-0B33-4E85-AAD4-C85F59AE9700}" type="pres">
      <dgm:prSet presAssocID="{19924AA0-9C81-4969-A945-AD7AE85E862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E0284D7-C14A-4C51-A39D-AC31FF3BB929}" type="pres">
      <dgm:prSet presAssocID="{F917D282-D95D-4774-82E1-9441338D346F}" presName="spacer" presStyleCnt="0"/>
      <dgm:spPr/>
    </dgm:pt>
    <dgm:pt modelId="{D826D492-AEBC-4DAD-A189-2BF8D5EF9642}" type="pres">
      <dgm:prSet presAssocID="{82A09251-0EFE-4F24-A8AB-4F574476579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88CF725-F3CE-4264-B88A-0B3753AF100E}" type="presOf" srcId="{15CD01FA-BADF-4EC4-93E0-37CF81D66F7B}" destId="{8BFDECB1-5BE2-4EB9-A2AC-4F92425D725D}" srcOrd="0" destOrd="0" presId="urn:microsoft.com/office/officeart/2005/8/layout/vList2"/>
    <dgm:cxn modelId="{46635033-9780-4B11-92FE-ADD0BBCEB58D}" srcId="{462964DB-3AF6-4D35-8127-64286C387BEF}" destId="{3703E5E1-460D-403B-85B1-BF5058671262}" srcOrd="1" destOrd="0" parTransId="{EE107218-309D-400A-A964-5CFF53BDBF32}" sibTransId="{2D15DA14-A0D4-4914-92B7-D83381E2191F}"/>
    <dgm:cxn modelId="{874DEF37-5E45-477D-B3B6-18E0ABAFB88F}" srcId="{462964DB-3AF6-4D35-8127-64286C387BEF}" destId="{82A09251-0EFE-4F24-A8AB-4F574476579E}" srcOrd="3" destOrd="0" parTransId="{692919EB-6316-47FF-8FD3-2F5F2A5C4C9B}" sibTransId="{36949C76-B901-45E6-B117-10ED00DAA2A4}"/>
    <dgm:cxn modelId="{E293E463-8E6F-4991-B071-4A99709C744A}" type="presOf" srcId="{462964DB-3AF6-4D35-8127-64286C387BEF}" destId="{4F30997E-96A7-4656-B95B-8CBA6C96CB0B}" srcOrd="0" destOrd="0" presId="urn:microsoft.com/office/officeart/2005/8/layout/vList2"/>
    <dgm:cxn modelId="{36E11A4C-59F8-4ECA-B5AF-9D386DC5794E}" srcId="{462964DB-3AF6-4D35-8127-64286C387BEF}" destId="{15CD01FA-BADF-4EC4-93E0-37CF81D66F7B}" srcOrd="0" destOrd="0" parTransId="{0E4A141A-D77F-499C-807F-D585190200F2}" sibTransId="{342DF15C-82E6-4849-8AD9-483FE92EE27A}"/>
    <dgm:cxn modelId="{D966AB97-6AB6-4623-8D88-55075BB1B2D6}" type="presOf" srcId="{19924AA0-9C81-4969-A945-AD7AE85E862A}" destId="{63E76ABD-0B33-4E85-AAD4-C85F59AE9700}" srcOrd="0" destOrd="0" presId="urn:microsoft.com/office/officeart/2005/8/layout/vList2"/>
    <dgm:cxn modelId="{E8C956DE-88BD-4B07-ADE7-8C6E5236043C}" type="presOf" srcId="{82A09251-0EFE-4F24-A8AB-4F574476579E}" destId="{D826D492-AEBC-4DAD-A189-2BF8D5EF9642}" srcOrd="0" destOrd="0" presId="urn:microsoft.com/office/officeart/2005/8/layout/vList2"/>
    <dgm:cxn modelId="{C95E2BEE-6617-4EC1-974D-006A8D8ED01E}" type="presOf" srcId="{3703E5E1-460D-403B-85B1-BF5058671262}" destId="{AC29495C-5716-4EBD-B73F-9AC061BDAD3D}" srcOrd="0" destOrd="0" presId="urn:microsoft.com/office/officeart/2005/8/layout/vList2"/>
    <dgm:cxn modelId="{1776DBFF-240B-48DB-9B82-F736D22D96DE}" srcId="{462964DB-3AF6-4D35-8127-64286C387BEF}" destId="{19924AA0-9C81-4969-A945-AD7AE85E862A}" srcOrd="2" destOrd="0" parTransId="{FD42A56C-A5E7-459A-99E2-65B4DF3D2862}" sibTransId="{F917D282-D95D-4774-82E1-9441338D346F}"/>
    <dgm:cxn modelId="{79DE59FC-FB22-4722-AF3E-A378EE7B7CFF}" type="presParOf" srcId="{4F30997E-96A7-4656-B95B-8CBA6C96CB0B}" destId="{8BFDECB1-5BE2-4EB9-A2AC-4F92425D725D}" srcOrd="0" destOrd="0" presId="urn:microsoft.com/office/officeart/2005/8/layout/vList2"/>
    <dgm:cxn modelId="{F589ED23-8B2F-4E4A-9C74-B8A738585ED3}" type="presParOf" srcId="{4F30997E-96A7-4656-B95B-8CBA6C96CB0B}" destId="{13CC7C87-FE19-435E-B59E-5047D6A0ED42}" srcOrd="1" destOrd="0" presId="urn:microsoft.com/office/officeart/2005/8/layout/vList2"/>
    <dgm:cxn modelId="{7466D880-D554-47BB-B4E1-98616554C55A}" type="presParOf" srcId="{4F30997E-96A7-4656-B95B-8CBA6C96CB0B}" destId="{AC29495C-5716-4EBD-B73F-9AC061BDAD3D}" srcOrd="2" destOrd="0" presId="urn:microsoft.com/office/officeart/2005/8/layout/vList2"/>
    <dgm:cxn modelId="{5D999E48-C512-45D9-8978-04E41EC3E00E}" type="presParOf" srcId="{4F30997E-96A7-4656-B95B-8CBA6C96CB0B}" destId="{333C9F2A-4138-441C-99ED-6DE811018DD1}" srcOrd="3" destOrd="0" presId="urn:microsoft.com/office/officeart/2005/8/layout/vList2"/>
    <dgm:cxn modelId="{F884DF98-DEA4-4047-B46A-C099669F2CB7}" type="presParOf" srcId="{4F30997E-96A7-4656-B95B-8CBA6C96CB0B}" destId="{63E76ABD-0B33-4E85-AAD4-C85F59AE9700}" srcOrd="4" destOrd="0" presId="urn:microsoft.com/office/officeart/2005/8/layout/vList2"/>
    <dgm:cxn modelId="{76D20658-1373-4809-B9E0-065163F80664}" type="presParOf" srcId="{4F30997E-96A7-4656-B95B-8CBA6C96CB0B}" destId="{BE0284D7-C14A-4C51-A39D-AC31FF3BB929}" srcOrd="5" destOrd="0" presId="urn:microsoft.com/office/officeart/2005/8/layout/vList2"/>
    <dgm:cxn modelId="{1828FF0F-487B-418C-A3EF-6757C79C154C}" type="presParOf" srcId="{4F30997E-96A7-4656-B95B-8CBA6C96CB0B}" destId="{D826D492-AEBC-4DAD-A189-2BF8D5EF964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41116-48D1-4546-B372-A96FE9EDE333}">
      <dsp:nvSpPr>
        <dsp:cNvPr id="0" name=""/>
        <dsp:cNvSpPr/>
      </dsp:nvSpPr>
      <dsp:spPr>
        <a:xfrm>
          <a:off x="0" y="805061"/>
          <a:ext cx="3446859" cy="206811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Alla riunione pre-CD del 21 dicembre prevista la presentazione della relazione annuale del RTD </a:t>
          </a:r>
          <a:endParaRPr lang="en-US" sz="2100" kern="1200"/>
        </a:p>
      </dsp:txBody>
      <dsp:txXfrm>
        <a:off x="0" y="805061"/>
        <a:ext cx="3446859" cy="2068115"/>
      </dsp:txXfrm>
    </dsp:sp>
    <dsp:sp modelId="{FC393F3F-4582-42A5-A27D-A23788E6CB34}">
      <dsp:nvSpPr>
        <dsp:cNvPr id="0" name=""/>
        <dsp:cNvSpPr/>
      </dsp:nvSpPr>
      <dsp:spPr>
        <a:xfrm>
          <a:off x="3791545" y="805061"/>
          <a:ext cx="3446859" cy="206811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Prima relazione di attività per informare GE,  componenti del CD e presidenti delle diverse commissioni dell’attività svolta e quella prevista per il 2022</a:t>
          </a:r>
          <a:endParaRPr lang="en-US" sz="2100" kern="1200"/>
        </a:p>
      </dsp:txBody>
      <dsp:txXfrm>
        <a:off x="3791545" y="805061"/>
        <a:ext cx="3446859" cy="2068115"/>
      </dsp:txXfrm>
    </dsp:sp>
    <dsp:sp modelId="{1ED05D8C-A026-4F6F-AA46-2308A44E318B}">
      <dsp:nvSpPr>
        <dsp:cNvPr id="0" name=""/>
        <dsp:cNvSpPr/>
      </dsp:nvSpPr>
      <dsp:spPr>
        <a:xfrm>
          <a:off x="7583090" y="805061"/>
          <a:ext cx="3446859" cy="206811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Relazione anche sullo Steering Committee e sulle sue azioni</a:t>
          </a:r>
        </a:p>
      </dsp:txBody>
      <dsp:txXfrm>
        <a:off x="7583090" y="805061"/>
        <a:ext cx="3446859" cy="20681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FDECB1-5BE2-4EB9-A2AC-4F92425D725D}">
      <dsp:nvSpPr>
        <dsp:cNvPr id="0" name=""/>
        <dsp:cNvSpPr/>
      </dsp:nvSpPr>
      <dsp:spPr>
        <a:xfrm>
          <a:off x="0" y="264945"/>
          <a:ext cx="7012370" cy="9886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Prendere visione del piano triennale</a:t>
          </a:r>
          <a:endParaRPr lang="en-US" sz="2600" kern="1200"/>
        </a:p>
      </dsp:txBody>
      <dsp:txXfrm>
        <a:off x="48262" y="313207"/>
        <a:ext cx="6915846" cy="892126"/>
      </dsp:txXfrm>
    </dsp:sp>
    <dsp:sp modelId="{AC29495C-5716-4EBD-B73F-9AC061BDAD3D}">
      <dsp:nvSpPr>
        <dsp:cNvPr id="0" name=""/>
        <dsp:cNvSpPr/>
      </dsp:nvSpPr>
      <dsp:spPr>
        <a:xfrm>
          <a:off x="0" y="1328475"/>
          <a:ext cx="7012370" cy="988650"/>
        </a:xfrm>
        <a:prstGeom prst="roundRect">
          <a:avLst/>
        </a:prstGeom>
        <a:gradFill rotWithShape="0">
          <a:gsLst>
            <a:gs pos="0">
              <a:schemeClr val="accent2">
                <a:hueOff val="-203903"/>
                <a:satOff val="10845"/>
                <a:lumOff val="3137"/>
                <a:alphaOff val="0"/>
                <a:tint val="98000"/>
                <a:lumMod val="110000"/>
              </a:schemeClr>
            </a:gs>
            <a:gs pos="84000">
              <a:schemeClr val="accent2">
                <a:hueOff val="-203903"/>
                <a:satOff val="10845"/>
                <a:lumOff val="3137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Iniziare il lavoro di definizione del piano ICT INFN ognuno per la propria area di competenza</a:t>
          </a:r>
          <a:endParaRPr lang="en-US" sz="2600" kern="1200"/>
        </a:p>
      </dsp:txBody>
      <dsp:txXfrm>
        <a:off x="48262" y="1376737"/>
        <a:ext cx="6915846" cy="892126"/>
      </dsp:txXfrm>
    </dsp:sp>
    <dsp:sp modelId="{63E76ABD-0B33-4E85-AAD4-C85F59AE9700}">
      <dsp:nvSpPr>
        <dsp:cNvPr id="0" name=""/>
        <dsp:cNvSpPr/>
      </dsp:nvSpPr>
      <dsp:spPr>
        <a:xfrm>
          <a:off x="0" y="2392005"/>
          <a:ext cx="7012370" cy="988650"/>
        </a:xfrm>
        <a:prstGeom prst="roundRect">
          <a:avLst/>
        </a:prstGeom>
        <a:gradFill rotWithShape="0">
          <a:gsLst>
            <a:gs pos="0">
              <a:schemeClr val="accent2">
                <a:hueOff val="-407806"/>
                <a:satOff val="21690"/>
                <a:lumOff val="6274"/>
                <a:alphaOff val="0"/>
                <a:tint val="98000"/>
                <a:lumMod val="110000"/>
              </a:schemeClr>
            </a:gs>
            <a:gs pos="84000">
              <a:schemeClr val="accent2">
                <a:hueOff val="-407806"/>
                <a:satOff val="21690"/>
                <a:lumOff val="6274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Redazione del piano condividendone i contenuti </a:t>
          </a:r>
          <a:endParaRPr lang="en-US" sz="2600" kern="1200"/>
        </a:p>
      </dsp:txBody>
      <dsp:txXfrm>
        <a:off x="48262" y="2440267"/>
        <a:ext cx="6915846" cy="892126"/>
      </dsp:txXfrm>
    </dsp:sp>
    <dsp:sp modelId="{D826D492-AEBC-4DAD-A189-2BF8D5EF9642}">
      <dsp:nvSpPr>
        <dsp:cNvPr id="0" name=""/>
        <dsp:cNvSpPr/>
      </dsp:nvSpPr>
      <dsp:spPr>
        <a:xfrm>
          <a:off x="0" y="3455535"/>
          <a:ext cx="7012370" cy="988650"/>
        </a:xfrm>
        <a:prstGeom prst="roundRect">
          <a:avLst/>
        </a:prstGeom>
        <a:gradFill rotWithShape="0">
          <a:gsLst>
            <a:gs pos="0">
              <a:schemeClr val="accent2">
                <a:hueOff val="-611709"/>
                <a:satOff val="32535"/>
                <a:lumOff val="9411"/>
                <a:alphaOff val="0"/>
                <a:tint val="98000"/>
                <a:lumMod val="110000"/>
              </a:schemeClr>
            </a:gs>
            <a:gs pos="84000">
              <a:schemeClr val="accent2">
                <a:hueOff val="-611709"/>
                <a:satOff val="32535"/>
                <a:lumOff val="9411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Passaggio in GE per la sua adozione</a:t>
          </a:r>
          <a:endParaRPr lang="en-US" sz="2600" kern="1200"/>
        </a:p>
      </dsp:txBody>
      <dsp:txXfrm>
        <a:off x="48262" y="3503797"/>
        <a:ext cx="6915846" cy="892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81CEA5-62FD-4C83-BDE3-91DFB9827D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A1CBFD-6AD0-48C4-B91B-58830F6F4C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69721-F543-4A6C-BF9D-65D7CC540427}" type="datetimeFigureOut">
              <a:rPr lang="en-US" smtClean="0"/>
              <a:t>12/20/2021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E55D22-46A3-4B8C-AD40-252FE7896C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70DCEF-9071-4B17-801B-37B4465C8E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0168E-626C-4E60-93C0-A00D256094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347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2326A-4C88-4AFB-AA5B-5919D81DFF5B}" type="datetimeFigureOut">
              <a:rPr lang="en-US" smtClean="0"/>
              <a:t>12/20/2021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3AB32-59DF-41F1-9618-EDFBF50496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805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B3AB32-59DF-41F1-9618-EDFBF504962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47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B3AB32-59DF-41F1-9618-EDFBF504962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71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stnazfisnucl.sharepoint.com/:b:/s/RTD-SteeringCommittee/EQ9dOevXAKtEtz-8UijBzO4BDgCABzszaf16dtzr3lrjLQ?e=NfW7S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Digital Connections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572000"/>
            <a:ext cx="10993549" cy="895244"/>
          </a:xfrm>
        </p:spPr>
        <p:txBody>
          <a:bodyPr>
            <a:noAutofit/>
          </a:bodyPr>
          <a:lstStyle/>
          <a:p>
            <a:r>
              <a:rPr lang="en-US" sz="6000" dirty="0" err="1">
                <a:solidFill>
                  <a:schemeClr val="bg1"/>
                </a:solidFill>
              </a:rPr>
              <a:t>Comunicazioni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467246"/>
            <a:ext cx="10993546" cy="484822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7CEBFF"/>
                </a:solidFill>
              </a:rPr>
              <a:t>Riunione</a:t>
            </a:r>
            <a:r>
              <a:rPr lang="en-US" dirty="0">
                <a:solidFill>
                  <a:srgbClr val="7CEBFF"/>
                </a:solidFill>
              </a:rPr>
              <a:t> SC – 20 </a:t>
            </a:r>
            <a:r>
              <a:rPr lang="en-US" dirty="0" err="1">
                <a:solidFill>
                  <a:srgbClr val="7CEBFF"/>
                </a:solidFill>
              </a:rPr>
              <a:t>dicembre</a:t>
            </a:r>
            <a:r>
              <a:rPr lang="en-US" dirty="0">
                <a:solidFill>
                  <a:srgbClr val="7CEBFF"/>
                </a:solidFill>
              </a:rPr>
              <a:t> 2021                                                                                </a:t>
            </a:r>
            <a:r>
              <a:rPr lang="en-US" dirty="0" err="1">
                <a:solidFill>
                  <a:srgbClr val="7CEBFF"/>
                </a:solidFill>
              </a:rPr>
              <a:t>R.Gomezel</a:t>
            </a:r>
            <a:endParaRPr lang="en-US" dirty="0">
              <a:solidFill>
                <a:srgbClr val="7CEBFF"/>
              </a:solidFill>
            </a:endParaRPr>
          </a:p>
        </p:txBody>
      </p:sp>
      <p:pic>
        <p:nvPicPr>
          <p:cNvPr id="5" name="Picture 4" descr="LOGO INFN &#10;&#10;Description automatically generated">
            <a:extLst>
              <a:ext uri="{FF2B5EF4-FFF2-40B4-BE49-F238E27FC236}">
                <a16:creationId xmlns:a16="http://schemas.microsoft.com/office/drawing/2014/main" id="{BBA8A08C-90CE-416B-836F-FEA076C1EB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6734" y="701688"/>
            <a:ext cx="2408733" cy="133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F99D7-8459-404D-8B64-B4007D5A4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 di oggi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6DDF1F45-6EE2-4FB8-82FD-76B2C4BB02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5740" y="1858744"/>
            <a:ext cx="6870355" cy="4861335"/>
          </a:xfrm>
        </p:spPr>
      </p:pic>
    </p:spTree>
    <p:extLst>
      <p:ext uri="{BB962C8B-B14F-4D97-AF65-F5344CB8AC3E}">
        <p14:creationId xmlns:p14="http://schemas.microsoft.com/office/powerpoint/2010/main" val="145837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AC9236-2263-4524-983C-546C602D3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it-IT" sz="3200">
                <a:solidFill>
                  <a:srgbClr val="FFFFFF"/>
                </a:solidFill>
              </a:rPr>
              <a:t>Uscito nuovo piano triennale 2021-2023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8293C-894C-4C62-8818-30089E4D1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905" y="1113764"/>
            <a:ext cx="7036095" cy="5260686"/>
          </a:xfrm>
        </p:spPr>
        <p:txBody>
          <a:bodyPr anchor="ctr">
            <a:normAutofit/>
          </a:bodyPr>
          <a:lstStyle/>
          <a:p>
            <a:r>
              <a:rPr lang="it-IT" sz="2800" dirty="0"/>
              <a:t>Il 9 dicembre è uscito il nuovo piano triennale ICT AGID 2021-2023</a:t>
            </a:r>
          </a:p>
          <a:p>
            <a:r>
              <a:rPr lang="it-IT" sz="2800" dirty="0"/>
              <a:t>Il piano integra quello precedente con le azioni previste dal PNRR</a:t>
            </a:r>
          </a:p>
          <a:p>
            <a:r>
              <a:rPr lang="it-IT" sz="2800" dirty="0"/>
              <a:t>Lo trovate sul Team RTD-SC nella sezione file – documenti AGID</a:t>
            </a:r>
          </a:p>
          <a:p>
            <a:pPr lvl="1"/>
            <a:r>
              <a:rPr lang="it-IT" sz="2800" dirty="0">
                <a:hlinkClick r:id="rId2"/>
              </a:rPr>
              <a:t>Piano triennale ICT 2021-2023</a:t>
            </a:r>
            <a:endParaRPr lang="it-IT" sz="2800" dirty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078034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41045-EA6F-4E98-B4FE-6406D2142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EFF"/>
                </a:solidFill>
              </a:rPr>
              <a:t>Relazione annuale rtd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2F18A9-FA75-46A4-9E49-A3CB3B1A5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693010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3645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E8BCA1D-ACDF-4D63-9AA0-366C4F8553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B8D1B4-65BC-4D90-91A9-1CFE7A809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chemeClr val="accent1"/>
                </a:solidFill>
              </a:rPr>
              <a:t>Prossimi passi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DB82E3F-D9C4-42E7-AABF-D760C2F56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145784-B126-48E6-B33B-0BEA2EBF1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AD7FED-ECA8-4F84-9067-C1B1E9610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4DF12F2-5059-41AC-A8BD-D5E115CDC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8"/>
            <a:ext cx="7498616" cy="56769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9C57BFC-AACA-4D0C-A39A-43D2229F71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354682"/>
              </p:ext>
            </p:extLst>
          </p:nvPr>
        </p:nvGraphicFramePr>
        <p:xfrm>
          <a:off x="4598438" y="1037967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5630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DF8BB-BD55-4A1F-A113-76D09E16C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it-IT" dirty="0"/>
              <a:t>PNRR e Transizione digitale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32075D-9299-4657-87D7-B9987B7FDE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2180496"/>
            <a:ext cx="5404639" cy="404568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Visulalizzazione home page del sito PA Digitale del Governo&#10;">
            <a:extLst>
              <a:ext uri="{FF2B5EF4-FFF2-40B4-BE49-F238E27FC236}">
                <a16:creationId xmlns:a16="http://schemas.microsoft.com/office/drawing/2014/main" id="{68880363-F117-442D-A767-9F44AB3B17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53" r="25253" b="-1"/>
          <a:stretch/>
        </p:blipFill>
        <p:spPr>
          <a:xfrm>
            <a:off x="657225" y="2361056"/>
            <a:ext cx="4962525" cy="3649219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DA57CE6-067D-41AD-B74D-E3CE14B5C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805" y="2180496"/>
            <a:ext cx="5275001" cy="4045683"/>
          </a:xfrm>
        </p:spPr>
        <p:txBody>
          <a:bodyPr>
            <a:normAutofit lnSpcReduction="10000"/>
          </a:bodyPr>
          <a:lstStyle/>
          <a:p>
            <a:r>
              <a:rPr lang="it-IT" sz="18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 bandi saranno disponibili a primavera 2022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Presentazione di proposte entro fine estate 2022</a:t>
            </a:r>
            <a:endParaRPr lang="it-IT" sz="180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it-IT" sz="18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Possibilità di finanziamenti su “Competenze e capacità amministrativa” per la formazione del personale dell’INFN sulla digitalizzazione </a:t>
            </a:r>
          </a:p>
          <a:p>
            <a:r>
              <a:rPr lang="it-IT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queste misure vengono previsti finanziamenti per l’</a:t>
            </a:r>
            <a:r>
              <a:rPr lang="it-IT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upskill</a:t>
            </a:r>
            <a:r>
              <a:rPr lang="it-IT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ed il </a:t>
            </a:r>
            <a:r>
              <a:rPr lang="it-IT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reskill</a:t>
            </a:r>
            <a:r>
              <a:rPr lang="it-IT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dei dipendenti pubblici realizzati con corsi di formazione mirati alla crescita delle competenze digitali degli stessi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Verifica di eventuali fondi ulteriori che possono essere utilizzati per il processo di transizione digitale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it-IT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343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79F11E2-8BA5-4C5C-AE7C-361E5EA01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Digital Numbers">
            <a:extLst>
              <a:ext uri="{FF2B5EF4-FFF2-40B4-BE49-F238E27FC236}">
                <a16:creationId xmlns:a16="http://schemas.microsoft.com/office/drawing/2014/main" id="{A21EA617-6D48-425F-97A8-7FEC82C8F40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89" r="9642" b="1"/>
          <a:stretch/>
        </p:blipFill>
        <p:spPr>
          <a:xfrm>
            <a:off x="446534" y="723899"/>
            <a:ext cx="7498616" cy="567690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C00E1DA-EC7C-40FC-95E3-11FDCD2E4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7E73C-2B1A-4602-BFBE-CFE1E55D9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6275" y="1402080"/>
            <a:ext cx="3081576" cy="819028"/>
          </a:xfrm>
        </p:spPr>
        <p:txBody>
          <a:bodyPr>
            <a:normAutofit/>
          </a:bodyPr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A421166-2996-41A7-B094-AE5316F34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DBB1B92-A3EB-43E4-8FAB-D20E8ED14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F3972F4-FE7E-48EA-AAD8-9BE5750A6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21614E5-870B-4D5E-A43B-8FF7E5323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Subtitle 3">
            <a:extLst>
              <a:ext uri="{FF2B5EF4-FFF2-40B4-BE49-F238E27FC236}">
                <a16:creationId xmlns:a16="http://schemas.microsoft.com/office/drawing/2014/main" id="{75D1A3BB-5106-4860-A1DF-8AB7FE24B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1684" y="2661151"/>
            <a:ext cx="3081576" cy="476276"/>
          </a:xfrm>
        </p:spPr>
        <p:txBody>
          <a:bodyPr/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Domande o Commenti</a:t>
            </a:r>
          </a:p>
        </p:txBody>
      </p:sp>
      <p:pic>
        <p:nvPicPr>
          <p:cNvPr id="8" name="Picture 7" descr="figuara che rappresenta un punto di domanda per sottolineare lo spazio riservato alle domande">
            <a:extLst>
              <a:ext uri="{FF2B5EF4-FFF2-40B4-BE49-F238E27FC236}">
                <a16:creationId xmlns:a16="http://schemas.microsoft.com/office/drawing/2014/main" id="{CC1902C8-769F-4659-9FD9-8F07D93F3E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3590" y="3539832"/>
            <a:ext cx="2237763" cy="180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34742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93813dd7ca6ad654711aa0ab317e03a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f11dc0ce689dd3925e84e4e35398c6e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03B719-B9A6-4DC9-AA9D-06F16B758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B48092-4A2C-4E16-B971-9ACADFFF69E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3E586370-B0FB-4108-8B4F-329716A22E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 design</Template>
  <TotalTime>1178</TotalTime>
  <Words>226</Words>
  <Application>Microsoft Office PowerPoint</Application>
  <PresentationFormat>Widescreen</PresentationFormat>
  <Paragraphs>26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Gill Sans MT</vt:lpstr>
      <vt:lpstr>Wingdings 2</vt:lpstr>
      <vt:lpstr>Dividend</vt:lpstr>
      <vt:lpstr>Comunicazioni</vt:lpstr>
      <vt:lpstr>Agenda di oggi</vt:lpstr>
      <vt:lpstr>Uscito nuovo piano triennale 2021-2023</vt:lpstr>
      <vt:lpstr>Relazione annuale rtd</vt:lpstr>
      <vt:lpstr>Prossimi passi</vt:lpstr>
      <vt:lpstr>PNRR e Transizione digitale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design</dc:title>
  <dc:creator>Roberto Gomezel</dc:creator>
  <cp:lastModifiedBy>Roberto Gomezel</cp:lastModifiedBy>
  <cp:revision>83</cp:revision>
  <dcterms:created xsi:type="dcterms:W3CDTF">2021-12-06T07:31:42Z</dcterms:created>
  <dcterms:modified xsi:type="dcterms:W3CDTF">2021-12-20T06:42:04Z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