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23" r:id="rId3"/>
    <p:sldId id="325" r:id="rId4"/>
    <p:sldId id="259" r:id="rId5"/>
    <p:sldId id="300" r:id="rId6"/>
    <p:sldId id="302" r:id="rId7"/>
    <p:sldId id="304" r:id="rId8"/>
    <p:sldId id="306" r:id="rId9"/>
    <p:sldId id="29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13" r:id="rId18"/>
    <p:sldId id="296" r:id="rId19"/>
    <p:sldId id="32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3" autoAdjust="0"/>
    <p:restoredTop sz="86336" autoAdjust="0"/>
  </p:normalViewPr>
  <p:slideViewPr>
    <p:cSldViewPr snapToGrid="0">
      <p:cViewPr>
        <p:scale>
          <a:sx n="70" d="100"/>
          <a:sy n="70" d="100"/>
        </p:scale>
        <p:origin x="470" y="197"/>
      </p:cViewPr>
      <p:guideLst/>
    </p:cSldViewPr>
  </p:slideViewPr>
  <p:outlineViewPr>
    <p:cViewPr>
      <p:scale>
        <a:sx n="33" d="100"/>
        <a:sy n="33" d="100"/>
      </p:scale>
      <p:origin x="0" y="-2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90C5A-2B90-4068-AC9F-A3A7295FC71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09D99-78C3-4DE3-BCF1-065030CE95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2599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2AF14-CD73-48ED-BA22-4AD1325ECB8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59F0E-8C0E-4D49-91B7-70174FE1B8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559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52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66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76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59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14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01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34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12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3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58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6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6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4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3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03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92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02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9F0E-8C0E-4D49-91B7-70174FE1B89E}" type="slidenum">
              <a:rPr lang="en-US" smtClean="0"/>
              <a:t>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4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226B-4E09-407D-AB87-ED2E3AF31D49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E59E-A301-491A-B6EE-E8E9DE95BD9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9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FEC8-CAF2-4CB9-B468-4326F78F1124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E59E-A301-491A-B6EE-E8E9DE95BD9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8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0CD8-E1D9-4868-9531-F2DC857C0787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E59E-A301-491A-B6EE-E8E9DE95BD9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F2E-3853-49BD-B887-27A8A530F7C9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E59E-A301-491A-B6EE-E8E9DE95BD9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2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1625-6B2A-4A64-9A4B-CA508D5E6968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E59E-A301-491A-B6EE-E8E9DE95BD9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4361-E76F-4EB3-AAB5-99CFB858894F}" type="datetime1">
              <a:rPr lang="en-US" smtClean="0"/>
              <a:t>12/16/2021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E59E-A301-491A-B6EE-E8E9DE95BD9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2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6DBE-FF51-4675-ADBB-B55812197D52}" type="datetime1">
              <a:rPr lang="en-US" smtClean="0"/>
              <a:t>12/16/2021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E59E-A301-491A-B6EE-E8E9DE95BD9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EC1-4B3F-4B58-80FB-151BAC05AD9F}" type="datetime1">
              <a:rPr lang="en-US" smtClean="0"/>
              <a:t>12/16/2021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E59E-A301-491A-B6EE-E8E9DE95BD9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2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99EB-B358-4357-89BF-6CC848219D41}" type="datetime1">
              <a:rPr lang="en-US" smtClean="0"/>
              <a:t>12/16/2021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E59E-A301-491A-B6EE-E8E9DE95BD9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4610-DDA5-4E4F-8A41-B21428C3DF07}" type="datetime1">
              <a:rPr lang="en-US" smtClean="0"/>
              <a:t>12/16/2021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E59E-A301-491A-B6EE-E8E9DE95BD9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7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1BFD-50CE-4A0E-9D87-F6071424116B}" type="datetime1">
              <a:rPr lang="en-US" smtClean="0"/>
              <a:t>12/16/2021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E59E-A301-491A-B6EE-E8E9DE95BD9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6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B5AE-A3F0-4914-B975-6A0D9D52DB21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1E59E-A301-491A-B6EE-E8E9DE95BD9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3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201186" y="1648063"/>
            <a:ext cx="9588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/>
              <a:t>Incoherent Thomson scattering </a:t>
            </a:r>
            <a:r>
              <a:rPr lang="fr-FR" sz="3600" b="1" smtClean="0"/>
              <a:t>applied to the PANDORA experiment</a:t>
            </a:r>
            <a:endParaRPr lang="en-US" sz="3600">
              <a:effectLst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83489" y="2998892"/>
            <a:ext cx="8637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mtClean="0"/>
              <a:t>Sedina Tsikata</a:t>
            </a:r>
          </a:p>
          <a:p>
            <a:pPr algn="ctr"/>
            <a:r>
              <a:rPr lang="fr-FR" sz="2000" smtClean="0"/>
              <a:t>CNRS, ICARE</a:t>
            </a:r>
            <a:r>
              <a:rPr lang="fr-FR" sz="2000"/>
              <a:t> </a:t>
            </a:r>
            <a:r>
              <a:rPr lang="fr-FR" sz="2000" smtClean="0"/>
              <a:t>– </a:t>
            </a:r>
            <a:r>
              <a:rPr lang="fr-FR" sz="2000" smtClean="0"/>
              <a:t>Orléans, France</a:t>
            </a:r>
            <a:endParaRPr lang="fr-FR" sz="200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095" y="4668196"/>
            <a:ext cx="886891" cy="8868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69" y="4773931"/>
            <a:ext cx="1143550" cy="670560"/>
          </a:xfrm>
          <a:prstGeom prst="rect">
            <a:avLst/>
          </a:prstGeom>
        </p:spPr>
      </p:pic>
      <p:sp>
        <p:nvSpPr>
          <p:cNvPr id="5" name="Demi-cadre 4"/>
          <p:cNvSpPr/>
          <p:nvPr/>
        </p:nvSpPr>
        <p:spPr>
          <a:xfrm>
            <a:off x="158679" y="124063"/>
            <a:ext cx="2682240" cy="3048000"/>
          </a:xfrm>
          <a:prstGeom prst="halfFrame">
            <a:avLst>
              <a:gd name="adj1" fmla="val 4697"/>
              <a:gd name="adj2" fmla="val 469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40919" y="0"/>
            <a:ext cx="5876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smtClean="0"/>
              <a:t>PANDORA Progress Meeting, Dec. 16 – 17, 2021</a:t>
            </a:r>
            <a:endParaRPr lang="fr-FR" sz="2000" i="1" smtClean="0"/>
          </a:p>
        </p:txBody>
      </p:sp>
      <p:sp>
        <p:nvSpPr>
          <p:cNvPr id="8" name="ZoneTexte 7"/>
          <p:cNvSpPr txBox="1"/>
          <p:nvPr/>
        </p:nvSpPr>
        <p:spPr>
          <a:xfrm>
            <a:off x="1783489" y="3833544"/>
            <a:ext cx="8637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mtClean="0"/>
              <a:t>Laurent Maunoury and Jean-Eric Ducret</a:t>
            </a:r>
            <a:endParaRPr lang="fr-FR" sz="2400" smtClean="0"/>
          </a:p>
          <a:p>
            <a:pPr algn="ctr"/>
            <a:r>
              <a:rPr lang="fr-FR" sz="2000" smtClean="0"/>
              <a:t>GANIL – Caen, France</a:t>
            </a:r>
            <a:endParaRPr lang="fr-FR" sz="200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02" y="4755623"/>
            <a:ext cx="975818" cy="7955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46614"/>
            <a:ext cx="3969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smtClean="0"/>
              <a:t>sedina.tsikata@cnrs-orleans.fr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3210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mtClean="0"/>
              <a:t>Diagnostic considerations</a:t>
            </a:r>
            <a:endParaRPr lang="fr-FR" sz="3000" smtClean="0"/>
          </a:p>
        </p:txBody>
      </p:sp>
      <p:sp>
        <p:nvSpPr>
          <p:cNvPr id="6" name="Rectangle 5"/>
          <p:cNvSpPr/>
          <p:nvPr/>
        </p:nvSpPr>
        <p:spPr>
          <a:xfrm>
            <a:off x="1" y="737478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smtClean="0">
                <a:sym typeface="Wingdings"/>
              </a:rPr>
              <a:t>1. expected scattering parameter</a:t>
            </a:r>
            <a:endParaRPr lang="fr-FR" sz="2800" smtClean="0">
              <a:sym typeface="Wingding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24" y="1413098"/>
            <a:ext cx="5726037" cy="11167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01841" y="1755876"/>
            <a:ext cx="3428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mtClean="0">
                <a:solidFill>
                  <a:srgbClr val="C00000"/>
                </a:solidFill>
                <a:sym typeface="Wingdings"/>
              </a:rPr>
              <a:t>incoherent regime</a:t>
            </a:r>
            <a:endParaRPr lang="fr-FR" sz="2400" smtClean="0">
              <a:solidFill>
                <a:srgbClr val="C00000"/>
              </a:solidFill>
              <a:sym typeface="Wingding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24" y="3518012"/>
            <a:ext cx="3923696" cy="21743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268611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smtClean="0">
                <a:sym typeface="Wingdings"/>
              </a:rPr>
              <a:t>  </a:t>
            </a:r>
            <a:r>
              <a:rPr lang="fr-FR" sz="2800" smtClean="0">
                <a:sym typeface="Wingdings"/>
              </a:rPr>
              <a:t>example values</a:t>
            </a:r>
            <a:endParaRPr lang="fr-FR" sz="2800" smtClean="0">
              <a:sym typeface="Wingdings"/>
            </a:endParaRPr>
          </a:p>
        </p:txBody>
      </p:sp>
      <p:sp>
        <p:nvSpPr>
          <p:cNvPr id="14" name="Triangle isocèle 13"/>
          <p:cNvSpPr/>
          <p:nvPr/>
        </p:nvSpPr>
        <p:spPr>
          <a:xfrm rot="5400000">
            <a:off x="5128375" y="4483587"/>
            <a:ext cx="434340" cy="30233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960" y="4333233"/>
            <a:ext cx="1343881" cy="5186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5862142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smtClean="0">
                <a:sym typeface="Wingdings"/>
              </a:rPr>
              <a:t>  </a:t>
            </a:r>
            <a:r>
              <a:rPr lang="fr-FR" sz="2800" smtClean="0">
                <a:sym typeface="Wingdings"/>
              </a:rPr>
              <a:t>values expected on PANDORA between </a:t>
            </a:r>
            <a:r>
              <a:rPr lang="fr-FR" sz="2800" smtClean="0">
                <a:sym typeface="Wingdings"/>
              </a:rPr>
              <a:t>10</a:t>
            </a:r>
            <a:r>
              <a:rPr lang="fr-FR" sz="2800" baseline="30000" smtClean="0">
                <a:sym typeface="Wingdings"/>
              </a:rPr>
              <a:t>-4</a:t>
            </a:r>
            <a:r>
              <a:rPr lang="fr-FR" sz="2800" smtClean="0">
                <a:sym typeface="Wingdings"/>
              </a:rPr>
              <a:t> and 10</a:t>
            </a:r>
            <a:r>
              <a:rPr lang="fr-FR" sz="2800" baseline="30000" smtClean="0">
                <a:sym typeface="Wingdings"/>
              </a:rPr>
              <a:t>-5</a:t>
            </a:r>
            <a:r>
              <a:rPr lang="fr-FR" sz="2800" smtClean="0">
                <a:sym typeface="Wingdings"/>
              </a:rPr>
              <a:t> : incoherent regime</a:t>
            </a:r>
            <a:r>
              <a:rPr lang="fr-FR" sz="2800" baseline="30000" smtClean="0">
                <a:sym typeface="Wingdings"/>
              </a:rPr>
              <a:t> </a:t>
            </a:r>
            <a:endParaRPr lang="fr-FR" sz="2800" baseline="30000" smtClean="0">
              <a:sym typeface="Wingding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628120" y="6374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mtClean="0"/>
              <a:t>Diagnostic considerations</a:t>
            </a:r>
            <a:endParaRPr lang="fr-FR" sz="3000" smtClean="0"/>
          </a:p>
        </p:txBody>
      </p:sp>
      <p:sp>
        <p:nvSpPr>
          <p:cNvPr id="6" name="Rectangle 5"/>
          <p:cNvSpPr/>
          <p:nvPr/>
        </p:nvSpPr>
        <p:spPr>
          <a:xfrm>
            <a:off x="1" y="737478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>
                <a:sym typeface="Wingdings"/>
              </a:rPr>
              <a:t>2</a:t>
            </a:r>
            <a:r>
              <a:rPr lang="fr-FR" sz="2800" smtClean="0">
                <a:sym typeface="Wingdings"/>
              </a:rPr>
              <a:t>. accessible electron temperature</a:t>
            </a:r>
            <a:endParaRPr lang="fr-FR" sz="2800" smtClean="0">
              <a:sym typeface="Wingding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852" y="1588334"/>
            <a:ext cx="78595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smtClean="0">
                <a:sym typeface="Wingdings"/>
              </a:rPr>
              <a:t>  </a:t>
            </a:r>
            <a:r>
              <a:rPr lang="fr-FR" sz="2400" smtClean="0">
                <a:sym typeface="Wingdings"/>
              </a:rPr>
              <a:t>detection of the scattered light would use:</a:t>
            </a:r>
          </a:p>
          <a:p>
            <a:endParaRPr lang="fr-FR" sz="2400" smtClean="0">
              <a:sym typeface="Wingdings"/>
            </a:endParaRPr>
          </a:p>
          <a:p>
            <a:r>
              <a:rPr lang="fr-FR" sz="2400" smtClean="0">
                <a:sym typeface="Wingdings"/>
              </a:rPr>
              <a:t>- </a:t>
            </a:r>
            <a:r>
              <a:rPr lang="en-US" sz="2400" smtClean="0">
                <a:sym typeface="Wingdings"/>
              </a:rPr>
              <a:t>Acton </a:t>
            </a:r>
            <a:r>
              <a:rPr lang="en-US" sz="2400">
                <a:sym typeface="Wingdings"/>
              </a:rPr>
              <a:t>Standard Series SP-2756 </a:t>
            </a:r>
            <a:r>
              <a:rPr lang="en-US" sz="2400">
                <a:sym typeface="Wingdings"/>
              </a:rPr>
              <a:t>Imaging </a:t>
            </a:r>
            <a:r>
              <a:rPr lang="en-US" sz="2400" smtClean="0">
                <a:sym typeface="Wingdings"/>
              </a:rPr>
              <a:t>Spectrograph</a:t>
            </a:r>
          </a:p>
          <a:p>
            <a:r>
              <a:rPr lang="fr-FR" sz="2400" smtClean="0">
                <a:sym typeface="Wingdings"/>
              </a:rPr>
              <a:t>- PI-MAX 4: 1024f iCCD camera</a:t>
            </a:r>
            <a:endParaRPr lang="fr-FR" sz="2400" smtClean="0">
              <a:sym typeface="Wingding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80961" y="906755"/>
            <a:ext cx="4511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smtClean="0">
                <a:solidFill>
                  <a:srgbClr val="C00000"/>
                </a:solidFill>
                <a:sym typeface="Wingdings"/>
              </a:rPr>
              <a:t>equivalence between electron velocity and wavelength spread (half-width)</a:t>
            </a:r>
            <a:endParaRPr lang="fr-FR" sz="2000" smtClean="0">
              <a:solidFill>
                <a:srgbClr val="C00000"/>
              </a:solidFill>
              <a:sym typeface="Wingding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640" y="1577685"/>
            <a:ext cx="2359868" cy="11199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80961" y="2759285"/>
            <a:ext cx="4511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smtClean="0">
                <a:solidFill>
                  <a:srgbClr val="C00000"/>
                </a:solidFill>
                <a:sym typeface="Wingdings"/>
              </a:rPr>
              <a:t>equivalence between electron energy and velocity</a:t>
            </a:r>
            <a:endParaRPr lang="fr-FR" sz="2000" smtClean="0">
              <a:solidFill>
                <a:srgbClr val="C00000"/>
              </a:solidFill>
              <a:sym typeface="Wingding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779" y="3425161"/>
            <a:ext cx="1701791" cy="834212"/>
          </a:xfrm>
          <a:prstGeom prst="rect">
            <a:avLst/>
          </a:prstGeom>
        </p:spPr>
      </p:pic>
      <p:sp>
        <p:nvSpPr>
          <p:cNvPr id="10" name="Accolade ouvrante 9"/>
          <p:cNvSpPr/>
          <p:nvPr/>
        </p:nvSpPr>
        <p:spPr>
          <a:xfrm>
            <a:off x="1417320" y="4821620"/>
            <a:ext cx="217611" cy="67960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6652" y="4897821"/>
            <a:ext cx="1478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smtClean="0">
                <a:solidFill>
                  <a:srgbClr val="C00000"/>
                </a:solidFill>
                <a:sym typeface="Wingdings"/>
              </a:rPr>
              <a:t>installed</a:t>
            </a:r>
            <a:endParaRPr lang="fr-FR" sz="2000" smtClean="0">
              <a:solidFill>
                <a:srgbClr val="C00000"/>
              </a:solidFill>
              <a:sym typeface="Wingding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628120" y="63743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10</a:t>
            </a:r>
            <a:endParaRPr lang="en-US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931" y="4131827"/>
            <a:ext cx="7652037" cy="18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mtClean="0"/>
              <a:t>Diagnostic considerations</a:t>
            </a:r>
            <a:endParaRPr lang="fr-FR" sz="3000" smtClean="0"/>
          </a:p>
        </p:txBody>
      </p:sp>
      <p:sp>
        <p:nvSpPr>
          <p:cNvPr id="6" name="Rectangle 5"/>
          <p:cNvSpPr/>
          <p:nvPr/>
        </p:nvSpPr>
        <p:spPr>
          <a:xfrm>
            <a:off x="1" y="737478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>
                <a:sym typeface="Wingdings"/>
              </a:rPr>
              <a:t>2</a:t>
            </a:r>
            <a:r>
              <a:rPr lang="fr-FR" sz="2800" smtClean="0">
                <a:sym typeface="Wingdings"/>
              </a:rPr>
              <a:t>. accessible electron temperature</a:t>
            </a:r>
            <a:endParaRPr lang="fr-FR" sz="2800" smtClean="0">
              <a:sym typeface="Wingding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2521" y="1480788"/>
            <a:ext cx="77876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smtClean="0">
                <a:sym typeface="Wingdings"/>
              </a:rPr>
              <a:t>energy range can be increased by shifting grating center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215" y="2150878"/>
            <a:ext cx="7172025" cy="23321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" y="4949378"/>
            <a:ext cx="107746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smtClean="0">
                <a:sym typeface="Wingdings"/>
              </a:rPr>
              <a:t>the electron energies accessible would range from &lt; 1 eV to</a:t>
            </a:r>
            <a:r>
              <a:rPr lang="fr-FR" sz="2800" smtClean="0">
                <a:sym typeface="Wingdings"/>
              </a:rPr>
              <a:t> 3 keV</a:t>
            </a:r>
          </a:p>
          <a:p>
            <a:r>
              <a:rPr lang="fr-FR" sz="2400" smtClean="0">
                <a:sym typeface="Wingdings"/>
              </a:rPr>
              <a:t>(note: deviations from Maxwellian EVDF are directly visible)</a:t>
            </a:r>
          </a:p>
        </p:txBody>
      </p:sp>
      <p:sp>
        <p:nvSpPr>
          <p:cNvPr id="19" name="Triangle isocèle 18"/>
          <p:cNvSpPr/>
          <p:nvPr/>
        </p:nvSpPr>
        <p:spPr>
          <a:xfrm rot="5400000">
            <a:off x="480175" y="5090302"/>
            <a:ext cx="434340" cy="30233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11628120" y="63743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mtClean="0"/>
              <a:t>Diagnostic considerations</a:t>
            </a:r>
            <a:endParaRPr lang="fr-FR" sz="3000" smtClean="0"/>
          </a:p>
        </p:txBody>
      </p:sp>
      <p:sp>
        <p:nvSpPr>
          <p:cNvPr id="6" name="Rectangle 5"/>
          <p:cNvSpPr/>
          <p:nvPr/>
        </p:nvSpPr>
        <p:spPr>
          <a:xfrm>
            <a:off x="1" y="737478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smtClean="0">
                <a:sym typeface="Wingdings"/>
              </a:rPr>
              <a:t>3</a:t>
            </a:r>
            <a:r>
              <a:rPr lang="fr-FR" sz="2800" smtClean="0">
                <a:sym typeface="Wingdings"/>
              </a:rPr>
              <a:t>. accessible electron density</a:t>
            </a:r>
            <a:endParaRPr lang="fr-FR" sz="2800" smtClean="0">
              <a:sym typeface="Wingding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6178" y="1363756"/>
            <a:ext cx="112191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smtClean="0">
                <a:sym typeface="Wingdings"/>
              </a:rPr>
              <a:t>The THETIS diagnostic has been optimized for low-temperature plasmas</a:t>
            </a:r>
          </a:p>
          <a:p>
            <a:pPr marL="457200" indent="-457200">
              <a:buFontTx/>
              <a:buChar char="-"/>
            </a:pPr>
            <a:r>
              <a:rPr lang="fr-FR" sz="2800" smtClean="0">
                <a:sym typeface="Wingdings"/>
              </a:rPr>
              <a:t>demonstrated sensitivity: 10</a:t>
            </a:r>
            <a:r>
              <a:rPr lang="fr-FR" sz="2800" baseline="30000" smtClean="0">
                <a:sym typeface="Wingdings"/>
              </a:rPr>
              <a:t>10</a:t>
            </a:r>
            <a:r>
              <a:rPr lang="fr-FR" sz="2800" smtClean="0">
                <a:sym typeface="Wingdings"/>
              </a:rPr>
              <a:t> cm</a:t>
            </a:r>
            <a:r>
              <a:rPr lang="fr-FR" sz="2800" baseline="30000" smtClean="0">
                <a:sym typeface="Wingdings"/>
              </a:rPr>
              <a:t>-3</a:t>
            </a:r>
            <a:r>
              <a:rPr lang="fr-FR" sz="2800" smtClean="0">
                <a:sym typeface="Wingdings"/>
              </a:rPr>
              <a:t>, lowest achieved so far</a:t>
            </a:r>
          </a:p>
          <a:p>
            <a:endParaRPr lang="fr-FR" sz="2800">
              <a:sym typeface="Wingdings"/>
            </a:endParaRPr>
          </a:p>
          <a:p>
            <a:r>
              <a:rPr lang="fr-FR" sz="2800" smtClean="0">
                <a:sym typeface="Wingdings"/>
              </a:rPr>
              <a:t>PANDORA: 10</a:t>
            </a:r>
            <a:r>
              <a:rPr lang="fr-FR" sz="2800" baseline="30000" smtClean="0">
                <a:sym typeface="Wingdings"/>
              </a:rPr>
              <a:t>12</a:t>
            </a:r>
            <a:r>
              <a:rPr lang="fr-FR" sz="2800" smtClean="0">
                <a:sym typeface="Wingdings"/>
              </a:rPr>
              <a:t> – 10</a:t>
            </a:r>
            <a:r>
              <a:rPr lang="fr-FR" sz="2800" baseline="30000" smtClean="0">
                <a:sym typeface="Wingdings"/>
              </a:rPr>
              <a:t>13</a:t>
            </a:r>
            <a:r>
              <a:rPr lang="fr-FR" sz="2800" smtClean="0">
                <a:sym typeface="Wingdings"/>
              </a:rPr>
              <a:t> cm</a:t>
            </a:r>
            <a:r>
              <a:rPr lang="fr-FR" sz="2800" baseline="30000" smtClean="0">
                <a:sym typeface="Wingdings"/>
              </a:rPr>
              <a:t>-3</a:t>
            </a:r>
            <a:r>
              <a:rPr lang="fr-FR" sz="2800" smtClean="0">
                <a:sym typeface="Wingdings"/>
              </a:rPr>
              <a:t> : detection expected to be possible</a:t>
            </a:r>
          </a:p>
          <a:p>
            <a:endParaRPr lang="fr-FR" sz="2800">
              <a:sym typeface="Wingdings"/>
            </a:endParaRPr>
          </a:p>
          <a:p>
            <a:r>
              <a:rPr lang="fr-FR" sz="2800">
                <a:solidFill>
                  <a:schemeClr val="accent2"/>
                </a:solidFill>
                <a:sym typeface="Wingdings"/>
              </a:rPr>
              <a:t>c</a:t>
            </a:r>
            <a:r>
              <a:rPr lang="fr-FR" sz="2800" smtClean="0">
                <a:solidFill>
                  <a:schemeClr val="accent2"/>
                </a:solidFill>
                <a:sym typeface="Wingdings"/>
              </a:rPr>
              <a:t>aveat</a:t>
            </a:r>
            <a:r>
              <a:rPr lang="fr-FR" sz="2800" smtClean="0">
                <a:sym typeface="Wingdings"/>
              </a:rPr>
              <a:t>: detection of electron populations requires their presence in high enough numbers</a:t>
            </a:r>
            <a:endParaRPr lang="fr-FR" sz="2800" smtClean="0">
              <a:sym typeface="Wingdings"/>
            </a:endParaRPr>
          </a:p>
          <a:p>
            <a:endParaRPr lang="fr-FR" sz="2800">
              <a:sym typeface="Wingding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560" y="4450079"/>
            <a:ext cx="1759262" cy="17537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693" y="4388837"/>
            <a:ext cx="3027307" cy="207715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36946" y="5557451"/>
            <a:ext cx="2790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ne </a:t>
            </a:r>
            <a:r>
              <a:rPr lang="fr-FR"/>
              <a:t>= (</a:t>
            </a:r>
            <a:r>
              <a:rPr lang="fr-FR" smtClean="0"/>
              <a:t>1.8 ±  0.2</a:t>
            </a:r>
            <a:r>
              <a:rPr lang="fr-FR"/>
              <a:t>)  </a:t>
            </a:r>
            <a:r>
              <a:rPr lang="fr-FR" smtClean="0"/>
              <a:t>x </a:t>
            </a:r>
            <a:r>
              <a:rPr lang="fr-FR" smtClean="0"/>
              <a:t>10</a:t>
            </a:r>
            <a:r>
              <a:rPr lang="fr-FR" baseline="30000" smtClean="0"/>
              <a:t>10</a:t>
            </a:r>
            <a:r>
              <a:rPr lang="fr-FR" smtClean="0"/>
              <a:t> /cm</a:t>
            </a:r>
            <a:r>
              <a:rPr lang="fr-FR" baseline="30000" smtClean="0"/>
              <a:t>3</a:t>
            </a:r>
            <a:endParaRPr lang="fr-FR" baseline="30000"/>
          </a:p>
          <a:p>
            <a:r>
              <a:rPr lang="en-US"/>
              <a:t>Te = </a:t>
            </a:r>
            <a:r>
              <a:rPr lang="en-US" smtClean="0"/>
              <a:t>(0.46 </a:t>
            </a:r>
            <a:r>
              <a:rPr lang="fr-FR"/>
              <a:t>±</a:t>
            </a:r>
            <a:r>
              <a:rPr lang="en-US" smtClean="0"/>
              <a:t> 0.08) </a:t>
            </a:r>
            <a:r>
              <a:rPr lang="en-US"/>
              <a:t>eV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98888" y="6465989"/>
            <a:ext cx="493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smtClean="0"/>
              <a:t>B</a:t>
            </a:r>
            <a:r>
              <a:rPr lang="fr-FR" i="1"/>
              <a:t>. </a:t>
            </a:r>
            <a:r>
              <a:rPr lang="fr-FR" i="1" smtClean="0"/>
              <a:t>Vincent, S. Tsikata </a:t>
            </a:r>
            <a:r>
              <a:rPr lang="fr-FR" i="1"/>
              <a:t>et al., </a:t>
            </a:r>
            <a:r>
              <a:rPr lang="fr-FR" i="1"/>
              <a:t>PSST 27</a:t>
            </a:r>
            <a:r>
              <a:rPr lang="fr-FR" i="1"/>
              <a:t>, </a:t>
            </a:r>
            <a:r>
              <a:rPr lang="fr-FR" i="1" smtClean="0"/>
              <a:t>055002 (2018)</a:t>
            </a:r>
            <a:endParaRPr lang="en-US" i="1"/>
          </a:p>
        </p:txBody>
      </p:sp>
      <p:sp>
        <p:nvSpPr>
          <p:cNvPr id="13" name="ZoneTexte 12"/>
          <p:cNvSpPr txBox="1"/>
          <p:nvPr/>
        </p:nvSpPr>
        <p:spPr>
          <a:xfrm>
            <a:off x="11628120" y="63743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mtClean="0"/>
              <a:t>Diagnostic considerations</a:t>
            </a:r>
            <a:endParaRPr lang="fr-FR" sz="3000" smtClean="0"/>
          </a:p>
        </p:txBody>
      </p:sp>
      <p:sp>
        <p:nvSpPr>
          <p:cNvPr id="6" name="Rectangle 5"/>
          <p:cNvSpPr/>
          <p:nvPr/>
        </p:nvSpPr>
        <p:spPr>
          <a:xfrm>
            <a:off x="1" y="737478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smtClean="0">
                <a:sym typeface="Wingdings"/>
              </a:rPr>
              <a:t>4</a:t>
            </a:r>
            <a:r>
              <a:rPr lang="fr-FR" sz="2800" smtClean="0">
                <a:sym typeface="Wingdings"/>
              </a:rPr>
              <a:t>. accessible electron drift velocity</a:t>
            </a:r>
            <a:endParaRPr lang="fr-FR" sz="2800" smtClean="0">
              <a:sym typeface="Wingding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6178" y="1363756"/>
            <a:ext cx="112191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smtClean="0">
                <a:sym typeface="Wingdings"/>
              </a:rPr>
              <a:t>so far, we have resolved global electron drifts as low as 10</a:t>
            </a:r>
            <a:r>
              <a:rPr lang="fr-FR" sz="2800" baseline="30000" smtClean="0">
                <a:sym typeface="Wingdings"/>
              </a:rPr>
              <a:t>5</a:t>
            </a:r>
            <a:r>
              <a:rPr lang="fr-FR" sz="2800" smtClean="0">
                <a:sym typeface="Wingdings"/>
              </a:rPr>
              <a:t> m/s</a:t>
            </a:r>
          </a:p>
          <a:p>
            <a:pPr marL="457200" indent="-457200">
              <a:buFontTx/>
              <a:buChar char="-"/>
            </a:pPr>
            <a:r>
              <a:rPr lang="fr-FR" sz="2800" smtClean="0">
                <a:sym typeface="Wingdings"/>
              </a:rPr>
              <a:t>faster global drifts are easier to detect</a:t>
            </a:r>
            <a:endParaRPr lang="fr-FR" sz="2800">
              <a:sym typeface="Wingdings"/>
            </a:endParaRPr>
          </a:p>
          <a:p>
            <a:endParaRPr lang="fr-FR" sz="2800" smtClean="0">
              <a:solidFill>
                <a:schemeClr val="accent2"/>
              </a:solidFill>
              <a:sym typeface="Wingdings"/>
            </a:endParaRPr>
          </a:p>
          <a:p>
            <a:r>
              <a:rPr lang="fr-FR" sz="2800" smtClean="0">
                <a:solidFill>
                  <a:schemeClr val="accent2"/>
                </a:solidFill>
                <a:sym typeface="Wingdings"/>
              </a:rPr>
              <a:t>caveat</a:t>
            </a:r>
            <a:r>
              <a:rPr lang="fr-FR" sz="2800" smtClean="0">
                <a:sym typeface="Wingdings"/>
              </a:rPr>
              <a:t>: depends on the particular conditions used (density, plasma emission, temperature)</a:t>
            </a:r>
            <a:endParaRPr lang="fr-FR" sz="2800">
              <a:sym typeface="Wingding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58" y="3713583"/>
            <a:ext cx="4208702" cy="271170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1628120" y="63743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mtClean="0"/>
              <a:t>Diagnostic considerations</a:t>
            </a:r>
            <a:endParaRPr lang="fr-FR" sz="3000" smtClean="0"/>
          </a:p>
        </p:txBody>
      </p:sp>
      <p:sp>
        <p:nvSpPr>
          <p:cNvPr id="6" name="Rectangle 5"/>
          <p:cNvSpPr/>
          <p:nvPr/>
        </p:nvSpPr>
        <p:spPr>
          <a:xfrm>
            <a:off x="1" y="737478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>
                <a:sym typeface="Wingdings"/>
              </a:rPr>
              <a:t>5</a:t>
            </a:r>
            <a:r>
              <a:rPr lang="fr-FR" sz="2800" smtClean="0">
                <a:sym typeface="Wingdings"/>
              </a:rPr>
              <a:t>. accessible temporal resolution</a:t>
            </a:r>
            <a:endParaRPr lang="fr-FR" sz="2800" smtClean="0">
              <a:sym typeface="Wingding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260698"/>
            <a:ext cx="119024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600" smtClean="0">
                <a:sym typeface="Wingdings"/>
              </a:rPr>
              <a:t>in very </a:t>
            </a:r>
            <a:r>
              <a:rPr lang="fr-FR" sz="2600">
                <a:sym typeface="Wingdings"/>
              </a:rPr>
              <a:t>low-density plasmas (</a:t>
            </a:r>
            <a:r>
              <a:rPr lang="fr-FR" sz="2600">
                <a:sym typeface="Wingdings"/>
              </a:rPr>
              <a:t>10</a:t>
            </a:r>
            <a:r>
              <a:rPr lang="fr-FR" sz="2600" baseline="30000">
                <a:sym typeface="Wingdings"/>
              </a:rPr>
              <a:t>10</a:t>
            </a:r>
            <a:r>
              <a:rPr lang="fr-FR" sz="2600">
                <a:sym typeface="Wingdings"/>
              </a:rPr>
              <a:t> </a:t>
            </a:r>
            <a:r>
              <a:rPr lang="fr-FR" sz="2600" smtClean="0">
                <a:sym typeface="Wingdings"/>
              </a:rPr>
              <a:t>cm</a:t>
            </a:r>
            <a:r>
              <a:rPr lang="fr-FR" sz="2600" baseline="30000" smtClean="0">
                <a:sym typeface="Wingdings"/>
              </a:rPr>
              <a:t>-3</a:t>
            </a:r>
            <a:r>
              <a:rPr lang="fr-FR" sz="2600" smtClean="0">
                <a:sym typeface="Wingdings"/>
              </a:rPr>
              <a:t>), multiple laser shots required to gather sufficient photons</a:t>
            </a:r>
          </a:p>
          <a:p>
            <a:pPr marL="457200" indent="-457200">
              <a:buFontTx/>
              <a:buChar char="-"/>
            </a:pPr>
            <a:r>
              <a:rPr lang="fr-FR" sz="2600" smtClean="0">
                <a:sym typeface="Wingdings"/>
              </a:rPr>
              <a:t>currently: 6000 shots, 10 Hz laser: </a:t>
            </a:r>
            <a:r>
              <a:rPr lang="fr-FR" sz="2600" u="sng" smtClean="0">
                <a:sym typeface="Wingdings"/>
              </a:rPr>
              <a:t>10 minute acquisition</a:t>
            </a:r>
            <a:r>
              <a:rPr lang="fr-FR" sz="2600" smtClean="0">
                <a:sym typeface="Wingdings"/>
              </a:rPr>
              <a:t> = </a:t>
            </a:r>
            <a:r>
              <a:rPr lang="fr-FR" sz="2600" smtClean="0">
                <a:solidFill>
                  <a:schemeClr val="accent2"/>
                </a:solidFill>
                <a:sym typeface="Wingdings"/>
              </a:rPr>
              <a:t>averaged information</a:t>
            </a:r>
            <a:endParaRPr lang="fr-FR" sz="2600" u="sng" smtClean="0">
              <a:solidFill>
                <a:schemeClr val="accent2"/>
              </a:solidFill>
              <a:sym typeface="Wingdings"/>
            </a:endParaRPr>
          </a:p>
          <a:p>
            <a:pPr marL="457200" indent="-457200">
              <a:buFontTx/>
              <a:buChar char="-"/>
            </a:pPr>
            <a:endParaRPr lang="fr-FR" sz="2600" i="1" u="sng">
              <a:sym typeface="Wingding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" y="3660169"/>
            <a:ext cx="3722647" cy="25988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540" y="2919898"/>
            <a:ext cx="103403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smtClean="0">
                <a:sym typeface="Wingdings"/>
              </a:rPr>
              <a:t>however: with a stable, pulsed source, </a:t>
            </a:r>
            <a:r>
              <a:rPr lang="fr-FR" sz="2600" u="sng" smtClean="0">
                <a:sym typeface="Wingdings"/>
              </a:rPr>
              <a:t>µs resolution</a:t>
            </a:r>
            <a:r>
              <a:rPr lang="fr-FR" sz="2600" smtClean="0">
                <a:sym typeface="Wingdings"/>
              </a:rPr>
              <a:t> is accessible</a:t>
            </a:r>
            <a:endParaRPr lang="fr-FR" sz="2600">
              <a:sym typeface="Wingding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176" y="6387246"/>
            <a:ext cx="5780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smtClean="0"/>
              <a:t>S. Tsikata, B</a:t>
            </a:r>
            <a:r>
              <a:rPr lang="fr-FR" i="1"/>
              <a:t>. </a:t>
            </a:r>
            <a:r>
              <a:rPr lang="fr-FR" i="1" smtClean="0"/>
              <a:t>Vincent, T. Minea et </a:t>
            </a:r>
            <a:r>
              <a:rPr lang="fr-FR" i="1"/>
              <a:t>al., </a:t>
            </a:r>
            <a:r>
              <a:rPr lang="fr-FR" i="1"/>
              <a:t>PSST </a:t>
            </a:r>
            <a:r>
              <a:rPr lang="fr-FR" i="1"/>
              <a:t>28, </a:t>
            </a:r>
            <a:r>
              <a:rPr lang="en-US" i="1"/>
              <a:t>03LT02</a:t>
            </a:r>
            <a:r>
              <a:rPr lang="fr-FR" i="1"/>
              <a:t> (2019)</a:t>
            </a:r>
            <a:endParaRPr lang="fr-FR" i="1"/>
          </a:p>
        </p:txBody>
      </p:sp>
      <p:sp>
        <p:nvSpPr>
          <p:cNvPr id="3" name="Rectangle 2"/>
          <p:cNvSpPr/>
          <p:nvPr/>
        </p:nvSpPr>
        <p:spPr>
          <a:xfrm>
            <a:off x="5314950" y="41461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smtClean="0">
                <a:solidFill>
                  <a:srgbClr val="C00000"/>
                </a:solidFill>
                <a:sym typeface="Wingdings"/>
              </a:rPr>
              <a:t>so far, no plasma as dense as that of PANDORA has been studied: favorable conditions for measurement</a:t>
            </a:r>
            <a:endParaRPr lang="fr-FR" sz="2400">
              <a:solidFill>
                <a:srgbClr val="C00000"/>
              </a:solidFill>
              <a:sym typeface="Wingding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628120" y="63743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mtClean="0"/>
              <a:t>Diagnostic considerations</a:t>
            </a:r>
            <a:endParaRPr lang="fr-FR" sz="3000" smtClean="0"/>
          </a:p>
        </p:txBody>
      </p:sp>
      <p:sp>
        <p:nvSpPr>
          <p:cNvPr id="6" name="Rectangle 5"/>
          <p:cNvSpPr/>
          <p:nvPr/>
        </p:nvSpPr>
        <p:spPr>
          <a:xfrm>
            <a:off x="1" y="737478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smtClean="0">
                <a:sym typeface="Wingdings"/>
              </a:rPr>
              <a:t>6</a:t>
            </a:r>
            <a:r>
              <a:rPr lang="fr-FR" sz="2800" smtClean="0">
                <a:sym typeface="Wingdings"/>
              </a:rPr>
              <a:t>. accessible spatial resolution</a:t>
            </a:r>
            <a:endParaRPr lang="fr-FR" sz="2800" smtClean="0">
              <a:sym typeface="Wingding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41605" y="2083658"/>
            <a:ext cx="51931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600">
                <a:sym typeface="Wingdings"/>
              </a:rPr>
              <a:t>in current implementation, volumetric resolution </a:t>
            </a:r>
            <a:r>
              <a:rPr lang="fr-FR" sz="2600">
                <a:sym typeface="Wingdings"/>
              </a:rPr>
              <a:t>is </a:t>
            </a:r>
            <a:r>
              <a:rPr lang="fr-FR" sz="2600" smtClean="0">
                <a:sym typeface="Wingdings"/>
              </a:rPr>
              <a:t>~1 mm</a:t>
            </a:r>
            <a:r>
              <a:rPr lang="fr-FR" sz="2600" baseline="30000" smtClean="0">
                <a:sym typeface="Wingdings"/>
              </a:rPr>
              <a:t>3</a:t>
            </a:r>
            <a:endParaRPr lang="fr-FR" sz="2600" baseline="30000">
              <a:sym typeface="Wingdings"/>
            </a:endParaRPr>
          </a:p>
          <a:p>
            <a:pPr marL="457200" indent="-457200">
              <a:buFontTx/>
              <a:buChar char="-"/>
            </a:pPr>
            <a:endParaRPr lang="fr-FR" sz="2600" smtClean="0">
              <a:sym typeface="Wingdings"/>
            </a:endParaRPr>
          </a:p>
          <a:p>
            <a:pPr marL="457200" indent="-457200">
              <a:buFontTx/>
              <a:buChar char="-"/>
            </a:pPr>
            <a:r>
              <a:rPr lang="fr-FR" sz="2600" smtClean="0">
                <a:sym typeface="Wingdings"/>
              </a:rPr>
              <a:t>this is set by the laser beam dimensions in the plasma and the fibers imaged</a:t>
            </a:r>
            <a:endParaRPr lang="fr-FR" sz="2600" i="1" u="sng">
              <a:sym typeface="Wingding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95" y="1444178"/>
            <a:ext cx="6362210" cy="435167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628120" y="63743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mtClean="0"/>
              <a:t>Implementation for </a:t>
            </a:r>
            <a:r>
              <a:rPr lang="fr-FR" sz="3000" smtClean="0"/>
              <a:t>PANDORA</a:t>
            </a:r>
            <a:endParaRPr lang="fr-FR" sz="3000" smtClean="0"/>
          </a:p>
        </p:txBody>
      </p:sp>
      <p:sp>
        <p:nvSpPr>
          <p:cNvPr id="5" name="Rectangle 4"/>
          <p:cNvSpPr/>
          <p:nvPr/>
        </p:nvSpPr>
        <p:spPr>
          <a:xfrm>
            <a:off x="6445564" y="788353"/>
            <a:ext cx="56245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mtClean="0"/>
              <a:t>this would require three access ports:</a:t>
            </a:r>
          </a:p>
          <a:p>
            <a:pPr marL="342900" indent="-342900">
              <a:buFontTx/>
              <a:buChar char="-"/>
            </a:pPr>
            <a:r>
              <a:rPr lang="fr-FR" sz="2400" smtClean="0"/>
              <a:t>two ports diametrally opposed</a:t>
            </a:r>
          </a:p>
          <a:p>
            <a:pPr marL="342900" indent="-342900">
              <a:buFontTx/>
              <a:buChar char="-"/>
            </a:pPr>
            <a:r>
              <a:rPr lang="fr-FR" sz="2400" smtClean="0"/>
              <a:t>one port permitting perpendicular light collection</a:t>
            </a:r>
          </a:p>
          <a:p>
            <a:pPr marL="457200" indent="-457200">
              <a:buFontTx/>
              <a:buChar char="-"/>
            </a:pPr>
            <a:r>
              <a:rPr lang="fr-FR" sz="2400" smtClean="0"/>
              <a:t>might be a challenge to obtain</a:t>
            </a:r>
          </a:p>
          <a:p>
            <a:pPr marL="457200" indent="-457200">
              <a:buFontTx/>
              <a:buChar char="-"/>
            </a:pPr>
            <a:endParaRPr lang="fr-FR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remote piloting of laser beam and </a:t>
            </a:r>
            <a:r>
              <a:rPr lang="en-US" sz="2400"/>
              <a:t>light </a:t>
            </a:r>
            <a:r>
              <a:rPr lang="en-US" sz="2400" smtClean="0"/>
              <a:t>collection</a:t>
            </a:r>
          </a:p>
          <a:p>
            <a:endParaRPr lang="fr-FR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/>
              <a:t>3 axis motorized displacement </a:t>
            </a:r>
            <a:r>
              <a:rPr lang="fr-FR" sz="2400"/>
              <a:t>of </a:t>
            </a:r>
            <a:r>
              <a:rPr lang="fr-FR" sz="2400" smtClean="0"/>
              <a:t>collection optics and laser beam</a:t>
            </a:r>
            <a:endParaRPr lang="en-US" sz="2400" smtClean="0"/>
          </a:p>
          <a:p>
            <a:endParaRPr lang="fr-FR" sz="2400"/>
          </a:p>
        </p:txBody>
      </p:sp>
      <p:pic>
        <p:nvPicPr>
          <p:cNvPr id="7" name="Immagine 14343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6"/>
          <a:stretch/>
        </p:blipFill>
        <p:spPr bwMode="auto">
          <a:xfrm>
            <a:off x="227645" y="1016953"/>
            <a:ext cx="6020755" cy="3783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1628120" y="63743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mtClean="0"/>
              <a:t>Discussion and conclusions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686812"/>
            <a:ext cx="121919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smtClean="0">
                <a:sym typeface="Wingdings"/>
              </a:rPr>
              <a:t> Thomson scattering is a powerful tool for characterizing </a:t>
            </a:r>
            <a:r>
              <a:rPr lang="fr-FR" sz="2400" smtClean="0">
                <a:sym typeface="Wingdings"/>
              </a:rPr>
              <a:t>plasmas</a:t>
            </a:r>
            <a:r>
              <a:rPr lang="fr-FR" sz="2400" smtClean="0">
                <a:sym typeface="Wingdings"/>
              </a:rPr>
              <a:t>: </a:t>
            </a:r>
          </a:p>
          <a:p>
            <a:pPr lvl="1"/>
            <a:r>
              <a:rPr lang="fr-FR" sz="2400" smtClean="0">
                <a:sym typeface="Wingdings"/>
              </a:rPr>
              <a:t>- recent advances = new info from low-density environments</a:t>
            </a:r>
          </a:p>
          <a:p>
            <a:pPr>
              <a:buFont typeface="Arial" pitchFamily="34" charset="0"/>
              <a:buChar char="•"/>
            </a:pPr>
            <a:endParaRPr lang="fr-FR" sz="2400">
              <a:sym typeface="Wingdings"/>
            </a:endParaRPr>
          </a:p>
          <a:p>
            <a:pPr>
              <a:buFont typeface="Arial" pitchFamily="34" charset="0"/>
              <a:buChar char="•"/>
            </a:pPr>
            <a:r>
              <a:rPr lang="fr-FR" sz="2400" smtClean="0">
                <a:sym typeface="Wingdings"/>
              </a:rPr>
              <a:t> information on electron energy distribution functions, density, and drift </a:t>
            </a:r>
            <a:r>
              <a:rPr lang="fr-FR" sz="2400" smtClean="0">
                <a:sym typeface="Wingdings"/>
              </a:rPr>
              <a:t>velocity in the 	incoherent scattering regime</a:t>
            </a:r>
            <a:endParaRPr lang="fr-FR" sz="2400" smtClean="0">
              <a:sym typeface="Wingdings"/>
            </a:endParaRPr>
          </a:p>
          <a:p>
            <a:pPr>
              <a:buFont typeface="Arial" pitchFamily="34" charset="0"/>
              <a:buChar char="•"/>
            </a:pPr>
            <a:endParaRPr lang="fr-FR" sz="2400">
              <a:sym typeface="Wingdings"/>
            </a:endParaRPr>
          </a:p>
          <a:p>
            <a:pPr>
              <a:buFont typeface="Arial" pitchFamily="34" charset="0"/>
              <a:buChar char="•"/>
            </a:pPr>
            <a:r>
              <a:rPr lang="fr-FR" sz="2400" smtClean="0">
                <a:sym typeface="Wingdings"/>
              </a:rPr>
              <a:t> </a:t>
            </a:r>
            <a:r>
              <a:rPr lang="fr-FR" sz="2400" smtClean="0">
                <a:sym typeface="Wingdings"/>
              </a:rPr>
              <a:t>the recently-developed incoherent Thomson scattering diagnostic THETIS appears potentially suited to measurements in PANDORA</a:t>
            </a:r>
          </a:p>
          <a:p>
            <a:r>
              <a:rPr lang="fr-FR" sz="2400">
                <a:sym typeface="Wingdings"/>
              </a:rPr>
              <a:t>	</a:t>
            </a:r>
            <a:r>
              <a:rPr lang="fr-FR" sz="2400" smtClean="0">
                <a:sym typeface="Wingdings"/>
              </a:rPr>
              <a:t>- electron temperature: &lt; 1 eV - 3 keV</a:t>
            </a:r>
          </a:p>
          <a:p>
            <a:r>
              <a:rPr lang="fr-FR" sz="2400">
                <a:sym typeface="Wingdings"/>
              </a:rPr>
              <a:t>	</a:t>
            </a:r>
            <a:r>
              <a:rPr lang="fr-FR" sz="2400">
                <a:sym typeface="Wingdings"/>
              </a:rPr>
              <a:t>- </a:t>
            </a:r>
            <a:r>
              <a:rPr lang="fr-FR" sz="2400" smtClean="0">
                <a:sym typeface="Wingdings"/>
              </a:rPr>
              <a:t>electron density: 10</a:t>
            </a:r>
            <a:r>
              <a:rPr lang="fr-FR" sz="2400" baseline="30000" smtClean="0">
                <a:sym typeface="Wingdings"/>
              </a:rPr>
              <a:t>10</a:t>
            </a:r>
            <a:r>
              <a:rPr lang="fr-FR" sz="2400" smtClean="0">
                <a:sym typeface="Wingdings"/>
              </a:rPr>
              <a:t> cm</a:t>
            </a:r>
            <a:r>
              <a:rPr lang="fr-FR" sz="2400" baseline="30000" smtClean="0">
                <a:sym typeface="Wingdings"/>
              </a:rPr>
              <a:t>-3</a:t>
            </a:r>
            <a:r>
              <a:rPr lang="fr-FR" sz="2400" smtClean="0">
                <a:sym typeface="Wingdings"/>
              </a:rPr>
              <a:t> and higher</a:t>
            </a:r>
          </a:p>
          <a:p>
            <a:r>
              <a:rPr lang="fr-FR" sz="2400">
                <a:sym typeface="Wingdings"/>
              </a:rPr>
              <a:t>	</a:t>
            </a:r>
            <a:r>
              <a:rPr lang="fr-FR" sz="2400" smtClean="0">
                <a:sym typeface="Wingdings"/>
              </a:rPr>
              <a:t>- global electron drift velocity: 10</a:t>
            </a:r>
            <a:r>
              <a:rPr lang="fr-FR" sz="2400" baseline="30000" smtClean="0">
                <a:sym typeface="Wingdings"/>
              </a:rPr>
              <a:t>5</a:t>
            </a:r>
            <a:r>
              <a:rPr lang="fr-FR" sz="2400" smtClean="0">
                <a:sym typeface="Wingdings"/>
              </a:rPr>
              <a:t> m/s and above</a:t>
            </a:r>
            <a:endParaRPr lang="fr-FR" sz="2400" smtClean="0">
              <a:sym typeface="Wingdings"/>
            </a:endParaRPr>
          </a:p>
          <a:p>
            <a:pPr>
              <a:buFont typeface="Arial" pitchFamily="34" charset="0"/>
              <a:buChar char="•"/>
            </a:pPr>
            <a:endParaRPr lang="fr-FR" sz="2400">
              <a:sym typeface="Wingdings"/>
            </a:endParaRPr>
          </a:p>
          <a:p>
            <a:pPr>
              <a:buFont typeface="Arial" pitchFamily="34" charset="0"/>
              <a:buChar char="•"/>
            </a:pPr>
            <a:r>
              <a:rPr lang="fr-FR" sz="2400" smtClean="0">
                <a:sym typeface="Wingdings"/>
              </a:rPr>
              <a:t> </a:t>
            </a:r>
            <a:r>
              <a:rPr lang="fr-FR" sz="2400" smtClean="0">
                <a:sym typeface="Wingdings"/>
              </a:rPr>
              <a:t>a number of practical issues would need to be considered (optical access, compatibility with other features of the plasma device), also time available </a:t>
            </a:r>
            <a:r>
              <a:rPr lang="fr-FR" sz="2400" smtClean="0">
                <a:sym typeface="Wingdings" panose="05000000000000000000" pitchFamily="2" charset="2"/>
              </a:rPr>
              <a:t></a:t>
            </a:r>
            <a:endParaRPr lang="fr-FR" sz="2400">
              <a:sym typeface="Wingding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628120" y="63743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1659" y="4326787"/>
            <a:ext cx="10408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smtClean="0">
                <a:sym typeface="Wingdings"/>
              </a:rPr>
              <a:t>Thanks for your </a:t>
            </a:r>
            <a:r>
              <a:rPr lang="fr-FR" sz="3200" smtClean="0">
                <a:sym typeface="Wingdings"/>
              </a:rPr>
              <a:t>attention and the opportunity to present!</a:t>
            </a:r>
            <a:endParaRPr lang="fr-FR" sz="3200" smtClean="0">
              <a:sym typeface="Wingding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75" y="5469656"/>
            <a:ext cx="886891" cy="8868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249" y="5575391"/>
            <a:ext cx="1143550" cy="6705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82" y="5557083"/>
            <a:ext cx="975818" cy="79554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339" y="777240"/>
            <a:ext cx="9336476" cy="323087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1628120" y="63743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mtClean="0"/>
              <a:t>Context</a:t>
            </a:r>
            <a:endParaRPr lang="fr-FR" sz="3000" smtClean="0"/>
          </a:p>
        </p:txBody>
      </p:sp>
      <p:sp>
        <p:nvSpPr>
          <p:cNvPr id="3" name="ZoneTexte 2"/>
          <p:cNvSpPr txBox="1"/>
          <p:nvPr/>
        </p:nvSpPr>
        <p:spPr>
          <a:xfrm>
            <a:off x="3383739" y="1797324"/>
            <a:ext cx="8546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mtClean="0"/>
              <a:t>magnetized plasmas</a:t>
            </a:r>
          </a:p>
          <a:p>
            <a:r>
              <a:rPr lang="fr-FR" sz="2400" smtClean="0"/>
              <a:t>	- space propulsion, plasma-assisted deposition, ECR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mtClean="0"/>
              <a:t>turbulence, transport and self-organization</a:t>
            </a:r>
          </a:p>
          <a:p>
            <a:pPr lvl="1"/>
            <a:r>
              <a:rPr lang="fr-FR" sz="2400"/>
              <a:t>	</a:t>
            </a:r>
            <a:r>
              <a:rPr lang="fr-FR" sz="2400" smtClean="0"/>
              <a:t>- comparisons between experiments + theory + simulation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mtClean="0"/>
              <a:t>plasma diagnostic development</a:t>
            </a:r>
          </a:p>
          <a:p>
            <a:r>
              <a:rPr lang="fr-FR" sz="2400"/>
              <a:t>	</a:t>
            </a:r>
            <a:r>
              <a:rPr lang="fr-FR" sz="2400" smtClean="0"/>
              <a:t>- specific open questions</a:t>
            </a:r>
            <a:endParaRPr lang="fr-FR" sz="240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44" y="4343399"/>
            <a:ext cx="2309895" cy="167788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59758" y="6051224"/>
            <a:ext cx="1982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mtClean="0">
                <a:sym typeface="Wingdings" panose="05000000000000000000" pitchFamily="2" charset="2"/>
              </a:rPr>
              <a:t>Hall thruster (ICARE)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4343909"/>
            <a:ext cx="2516070" cy="167738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907053" y="6120965"/>
            <a:ext cx="3484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mtClean="0">
                <a:sym typeface="Wingdings" panose="05000000000000000000" pitchFamily="2" charset="2"/>
              </a:rPr>
              <a:t>PIVOINE chamber with laser</a:t>
            </a:r>
          </a:p>
          <a:p>
            <a:pPr algn="ctr"/>
            <a:r>
              <a:rPr lang="fr-FR" smtClean="0">
                <a:sym typeface="Wingdings" panose="05000000000000000000" pitchFamily="2" charset="2"/>
              </a:rPr>
              <a:t>scattering diagnostic PRAXIS</a:t>
            </a:r>
            <a:endParaRPr lang="fr-FR" smtClean="0">
              <a:sym typeface="Wingdings" panose="05000000000000000000" pitchFamily="2" charset="2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661782" y="4666478"/>
            <a:ext cx="4408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first experimental evidence for key drift instabilities in ExB geometry (electron cyclotron, ion-ion two stream)</a:t>
            </a:r>
            <a:endParaRPr lang="fr-FR" sz="2000"/>
          </a:p>
        </p:txBody>
      </p:sp>
      <p:sp>
        <p:nvSpPr>
          <p:cNvPr id="32" name="Triangle isocèle 31"/>
          <p:cNvSpPr/>
          <p:nvPr/>
        </p:nvSpPr>
        <p:spPr>
          <a:xfrm rot="5400000">
            <a:off x="7066316" y="5038384"/>
            <a:ext cx="434340" cy="30233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0" y="65490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mtClean="0"/>
              <a:t>ICARE: laboratory of the French National Center for Scientific Research (CNRS)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mtClean="0"/>
              <a:t>research </a:t>
            </a:r>
            <a:r>
              <a:rPr lang="fr-FR" sz="2400" smtClean="0"/>
              <a:t>in combustion, atmospheric chemistry, plasma propulsion and high speed flows</a:t>
            </a:r>
            <a:endParaRPr lang="en-US" sz="2400" smtClean="0"/>
          </a:p>
          <a:p>
            <a:endParaRPr lang="fr-FR" sz="2400"/>
          </a:p>
        </p:txBody>
      </p:sp>
      <p:sp>
        <p:nvSpPr>
          <p:cNvPr id="34" name="Rectangle 33"/>
          <p:cNvSpPr/>
          <p:nvPr/>
        </p:nvSpPr>
        <p:spPr>
          <a:xfrm>
            <a:off x="3383739" y="1620664"/>
            <a:ext cx="5008347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ccolade ouvrante 34"/>
          <p:cNvSpPr/>
          <p:nvPr/>
        </p:nvSpPr>
        <p:spPr>
          <a:xfrm>
            <a:off x="3145971" y="1855238"/>
            <a:ext cx="303289" cy="178059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/>
          <p:cNvSpPr txBox="1"/>
          <p:nvPr/>
        </p:nvSpPr>
        <p:spPr>
          <a:xfrm>
            <a:off x="1495357" y="2536473"/>
            <a:ext cx="1802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my research</a:t>
            </a:r>
            <a:endParaRPr lang="fr-FR" sz="2000"/>
          </a:p>
        </p:txBody>
      </p:sp>
      <p:sp>
        <p:nvSpPr>
          <p:cNvPr id="37" name="ZoneTexte 36"/>
          <p:cNvSpPr txBox="1"/>
          <p:nvPr/>
        </p:nvSpPr>
        <p:spPr>
          <a:xfrm>
            <a:off x="11628120" y="6374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mtClean="0"/>
              <a:t>Context: investigations of ECR sources</a:t>
            </a:r>
            <a:endParaRPr lang="fr-FR" sz="3000" smtClean="0"/>
          </a:p>
        </p:txBody>
      </p:sp>
      <p:sp>
        <p:nvSpPr>
          <p:cNvPr id="3" name="ZoneTexte 2"/>
          <p:cNvSpPr txBox="1"/>
          <p:nvPr/>
        </p:nvSpPr>
        <p:spPr>
          <a:xfrm>
            <a:off x="4959116" y="1542057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200" smtClean="0"/>
              <a:t>2021: new </a:t>
            </a:r>
            <a:r>
              <a:rPr lang="fr-FR" sz="2200"/>
              <a:t>collaboration with L. Maunoury and J-E. Ducret (GANIL) on </a:t>
            </a:r>
            <a:r>
              <a:rPr lang="fr-FR" sz="2200"/>
              <a:t>characterization </a:t>
            </a:r>
            <a:r>
              <a:rPr lang="fr-FR" sz="2200" smtClean="0"/>
              <a:t>of 10 GHz </a:t>
            </a:r>
            <a:r>
              <a:rPr lang="fr-FR" sz="2200"/>
              <a:t>PK-GANESA heavy ion </a:t>
            </a:r>
            <a:r>
              <a:rPr lang="fr-FR" sz="2200"/>
              <a:t>ECR </a:t>
            </a:r>
            <a:r>
              <a:rPr lang="fr-FR" sz="2200" smtClean="0"/>
              <a:t>source</a:t>
            </a:r>
            <a:endParaRPr lang="fr-FR" sz="220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729" y="2631101"/>
            <a:ext cx="4382247" cy="295196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976" y="2601468"/>
            <a:ext cx="3359583" cy="314802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74529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200" smtClean="0"/>
              <a:t>from 2015: collaboration </a:t>
            </a:r>
            <a:r>
              <a:rPr lang="fr-FR" sz="2200"/>
              <a:t>with </a:t>
            </a:r>
            <a:r>
              <a:rPr lang="fr-FR" sz="2200" smtClean="0"/>
              <a:t>O. Tüske, J. Schwindling, J. Fils on characterization </a:t>
            </a:r>
            <a:r>
              <a:rPr lang="fr-FR" sz="2200"/>
              <a:t>of </a:t>
            </a:r>
            <a:endParaRPr lang="fr-FR" sz="2200" smtClean="0"/>
          </a:p>
          <a:p>
            <a:r>
              <a:rPr lang="fr-FR" sz="2200"/>
              <a:t>	</a:t>
            </a:r>
            <a:r>
              <a:rPr lang="fr-FR" sz="2200" smtClean="0"/>
              <a:t>model light ECR ion source (CEA Saclay)</a:t>
            </a:r>
            <a:endParaRPr lang="fr-FR" sz="22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9" y="2118960"/>
            <a:ext cx="3995341" cy="25474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89731" y="1889250"/>
            <a:ext cx="263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mtClean="0"/>
              <a:t>SILHI: H+, D+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420767" y="5228970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smtClean="0"/>
              <a:t>A. Khandelwal</a:t>
            </a:r>
            <a:endParaRPr lang="en-US" i="1"/>
          </a:p>
        </p:txBody>
      </p:sp>
      <p:sp>
        <p:nvSpPr>
          <p:cNvPr id="14" name="Triangle isocèle 13"/>
          <p:cNvSpPr/>
          <p:nvPr/>
        </p:nvSpPr>
        <p:spPr>
          <a:xfrm rot="5400000">
            <a:off x="358255" y="6223223"/>
            <a:ext cx="434340" cy="30233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803078" y="6101421"/>
            <a:ext cx="11432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smtClean="0"/>
              <a:t>what is potential applicability of incoherent Thomson scattering to PANDORA?</a:t>
            </a:r>
            <a:endParaRPr lang="fr-FR" sz="2600"/>
          </a:p>
        </p:txBody>
      </p:sp>
      <p:sp>
        <p:nvSpPr>
          <p:cNvPr id="16" name="ZoneTexte 15"/>
          <p:cNvSpPr txBox="1"/>
          <p:nvPr/>
        </p:nvSpPr>
        <p:spPr>
          <a:xfrm>
            <a:off x="11628120" y="6374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mtClean="0"/>
              <a:t>What is Thomson scattering?</a:t>
            </a:r>
            <a:endParaRPr lang="fr-FR" sz="3000" smtClean="0"/>
          </a:p>
        </p:txBody>
      </p:sp>
      <p:sp>
        <p:nvSpPr>
          <p:cNvPr id="3" name="ZoneTexte 2"/>
          <p:cNvSpPr txBox="1"/>
          <p:nvPr/>
        </p:nvSpPr>
        <p:spPr>
          <a:xfrm>
            <a:off x="0" y="654908"/>
            <a:ext cx="92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smtClean="0"/>
              <a:t>expressed </a:t>
            </a:r>
            <a:r>
              <a:rPr lang="fr-FR" sz="2800" smtClean="0"/>
              <a:t>simply:</a:t>
            </a:r>
            <a:endParaRPr lang="fr-FR" sz="280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270446" y="1215334"/>
            <a:ext cx="4844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mtClean="0"/>
              <a:t>electromagnetic wave incident on free charged particle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689060" y="1278544"/>
            <a:ext cx="492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mtClean="0"/>
              <a:t>radiation </a:t>
            </a:r>
            <a:r>
              <a:rPr lang="fr-FR" sz="2400" smtClean="0"/>
              <a:t>of an electromagnetic wave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298" y="2654517"/>
            <a:ext cx="1602428" cy="70858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212" y="2237212"/>
            <a:ext cx="1508698" cy="154373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297" y="2083537"/>
            <a:ext cx="377176" cy="40950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8286" y="1794359"/>
            <a:ext cx="411894" cy="43096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5472" y="1879702"/>
            <a:ext cx="420384" cy="35444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6463" y="2083537"/>
            <a:ext cx="480726" cy="409506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5547360" y="1569872"/>
            <a:ext cx="762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-1" y="3758924"/>
            <a:ext cx="12130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smtClean="0"/>
              <a:t>the radiated field carries information on the particle uncorrelated and correlated behavior</a:t>
            </a:r>
            <a:endParaRPr lang="fr-FR" sz="2800" smtClean="0"/>
          </a:p>
        </p:txBody>
      </p:sp>
      <p:grpSp>
        <p:nvGrpSpPr>
          <p:cNvPr id="25" name="Groupe 24"/>
          <p:cNvGrpSpPr/>
          <p:nvPr/>
        </p:nvGrpSpPr>
        <p:grpSpPr>
          <a:xfrm>
            <a:off x="8690260" y="5112008"/>
            <a:ext cx="1764380" cy="779097"/>
            <a:chOff x="9202984" y="3773333"/>
            <a:chExt cx="1548752" cy="761840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02984" y="3773333"/>
              <a:ext cx="1548752" cy="48075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02984" y="4146405"/>
              <a:ext cx="1548752" cy="388768"/>
            </a:xfrm>
            <a:prstGeom prst="rect">
              <a:avLst/>
            </a:prstGeom>
          </p:spPr>
        </p:pic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9721" y="5955575"/>
            <a:ext cx="2518610" cy="47041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3013" y="5069834"/>
            <a:ext cx="2881691" cy="142738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625286" y="5456554"/>
            <a:ext cx="3217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scattered wave vector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79419" y="6134491"/>
            <a:ext cx="3217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incident wave vector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753488" y="5743797"/>
            <a:ext cx="276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observation wave vector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6006" y="6201786"/>
            <a:ext cx="504825" cy="447675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53767" y="5513878"/>
            <a:ext cx="485775" cy="447675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52665" y="5732657"/>
            <a:ext cx="400050" cy="400050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4980831" y="4917587"/>
            <a:ext cx="276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observation direction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1628120" y="6374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114" y="769328"/>
            <a:ext cx="3911597" cy="294715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mtClean="0"/>
              <a:t>Examples of applications</a:t>
            </a:r>
            <a:endParaRPr lang="fr-FR" sz="3000" smtClean="0"/>
          </a:p>
        </p:txBody>
      </p:sp>
      <p:sp>
        <p:nvSpPr>
          <p:cNvPr id="20" name="Rectangle 19"/>
          <p:cNvSpPr/>
          <p:nvPr/>
        </p:nvSpPr>
        <p:spPr>
          <a:xfrm>
            <a:off x="7435961" y="4025107"/>
            <a:ext cx="42778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First measurement of electron temperature </a:t>
            </a:r>
          </a:p>
          <a:p>
            <a:r>
              <a:rPr lang="fr-FR" smtClean="0"/>
              <a:t>and density in T3 tokamak</a:t>
            </a:r>
            <a:endParaRPr lang="fr-FR" smtClean="0"/>
          </a:p>
          <a:p>
            <a:endParaRPr lang="fr-FR" i="1"/>
          </a:p>
          <a:p>
            <a:r>
              <a:rPr lang="fr-FR" i="1" smtClean="0"/>
              <a:t>Peacock </a:t>
            </a:r>
            <a:r>
              <a:rPr lang="fr-FR" i="1" smtClean="0"/>
              <a:t>et al., Nature 224, 448 (1969)</a:t>
            </a:r>
            <a:endParaRPr lang="fr-FR" i="1"/>
          </a:p>
        </p:txBody>
      </p:sp>
      <p:sp>
        <p:nvSpPr>
          <p:cNvPr id="13" name="Rectangle à coins arrondis 12"/>
          <p:cNvSpPr/>
          <p:nvPr/>
        </p:nvSpPr>
        <p:spPr>
          <a:xfrm>
            <a:off x="3280599" y="1395606"/>
            <a:ext cx="3074481" cy="18793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mtClean="0">
                <a:solidFill>
                  <a:schemeClr val="tx1"/>
                </a:solidFill>
              </a:rPr>
              <a:t>NSTX implementation for study of </a:t>
            </a:r>
            <a:r>
              <a:rPr lang="fr-FR" smtClean="0">
                <a:solidFill>
                  <a:schemeClr val="tx1"/>
                </a:solidFill>
              </a:rPr>
              <a:t>modes </a:t>
            </a:r>
            <a:r>
              <a:rPr lang="fr-FR">
                <a:solidFill>
                  <a:schemeClr val="tx1"/>
                </a:solidFill>
              </a:rPr>
              <a:t>driving anomalous electron transport (e.g. electron temperature gradients</a:t>
            </a:r>
            <a:r>
              <a:rPr lang="fr-FR" smtClean="0">
                <a:solidFill>
                  <a:schemeClr val="tx1"/>
                </a:solidFill>
              </a:rPr>
              <a:t>)</a:t>
            </a:r>
          </a:p>
          <a:p>
            <a:endParaRPr lang="fr-FR" smtClean="0">
              <a:solidFill>
                <a:schemeClr val="tx1"/>
              </a:solidFill>
            </a:endParaRPr>
          </a:p>
          <a:p>
            <a:r>
              <a:rPr lang="en-US" i="1" smtClean="0">
                <a:solidFill>
                  <a:schemeClr val="tx1"/>
                </a:solidFill>
              </a:rPr>
              <a:t>E</a:t>
            </a:r>
            <a:r>
              <a:rPr lang="en-US" i="1">
                <a:solidFill>
                  <a:schemeClr val="tx1"/>
                </a:solidFill>
              </a:rPr>
              <a:t>. Mazzucato et al., Phys. Rev. Lett. 101, 075001 </a:t>
            </a:r>
            <a:r>
              <a:rPr lang="en-US" i="1"/>
              <a:t>(2008)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93220"/>
            <a:ext cx="2975799" cy="250856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65" y="3993705"/>
            <a:ext cx="2733529" cy="2529471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3780360" y="3900411"/>
            <a:ext cx="2925770" cy="28275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>
                <a:solidFill>
                  <a:schemeClr val="tx1"/>
                </a:solidFill>
              </a:rPr>
              <a:t>I</a:t>
            </a:r>
            <a:r>
              <a:rPr lang="fr-FR" smtClean="0">
                <a:solidFill>
                  <a:schemeClr val="tx1"/>
                </a:solidFill>
              </a:rPr>
              <a:t>dentification of key scaling laws on Tore </a:t>
            </a:r>
            <a:r>
              <a:rPr lang="fr-FR" smtClean="0">
                <a:solidFill>
                  <a:schemeClr val="tx1"/>
                </a:solidFill>
              </a:rPr>
              <a:t>Supra</a:t>
            </a:r>
          </a:p>
          <a:p>
            <a:endParaRPr lang="fr-FR" smtClean="0">
              <a:solidFill>
                <a:schemeClr val="tx1"/>
              </a:solidFill>
            </a:endParaRPr>
          </a:p>
          <a:p>
            <a:r>
              <a:rPr lang="fr-FR" i="1">
                <a:solidFill>
                  <a:schemeClr val="tx1"/>
                </a:solidFill>
              </a:rPr>
              <a:t>P. Hennequin et al., </a:t>
            </a:r>
            <a:r>
              <a:rPr lang="en-US" i="1">
                <a:solidFill>
                  <a:schemeClr val="tx1"/>
                </a:solidFill>
              </a:rPr>
              <a:t>Plasma Phys. Control. Fusion 46, B121 (2004)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1628120" y="6374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mtClean="0"/>
              <a:t>2 regimes of Thomson scattering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424901" y="783790"/>
            <a:ext cx="4086139" cy="3525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smtClean="0">
                <a:solidFill>
                  <a:schemeClr val="tx1"/>
                </a:solidFill>
              </a:rPr>
              <a:t>Incoherent Thomson scattering (ITS)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24901" y="3665701"/>
            <a:ext cx="3903259" cy="39023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smtClean="0">
                <a:solidFill>
                  <a:schemeClr val="tx1"/>
                </a:solidFill>
              </a:rPr>
              <a:t>Coherent Thomson scattering (CTS)</a:t>
            </a: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67" y="1369685"/>
            <a:ext cx="2309770" cy="157101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50" y="3012791"/>
            <a:ext cx="1260902" cy="37360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24" y="4426413"/>
            <a:ext cx="2295745" cy="164810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321" y="6126271"/>
            <a:ext cx="1204178" cy="466358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537" y="4631992"/>
            <a:ext cx="4244234" cy="863371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3140" y="5495363"/>
            <a:ext cx="3377691" cy="807876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4410" y="6334025"/>
            <a:ext cx="5726632" cy="42837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7718771" y="2331385"/>
            <a:ext cx="3938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mtClean="0">
                <a:solidFill>
                  <a:srgbClr val="C00000"/>
                </a:solidFill>
              </a:rPr>
              <a:t>uncorrelated fluctuations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00168" y="5222197"/>
            <a:ext cx="4244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mtClean="0">
                <a:solidFill>
                  <a:srgbClr val="C00000"/>
                </a:solidFill>
              </a:rPr>
              <a:t>correlated fluctuations</a:t>
            </a:r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4537" y="2242327"/>
            <a:ext cx="3456421" cy="770464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1628120" y="6374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mtClean="0"/>
              <a:t>Incoherent Thomson </a:t>
            </a:r>
            <a:r>
              <a:rPr lang="fr-FR" sz="3000" smtClean="0"/>
              <a:t>scattering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67" y="1064885"/>
            <a:ext cx="2309770" cy="157101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50" y="2707991"/>
            <a:ext cx="1260902" cy="37360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5980" y="4730425"/>
            <a:ext cx="4934550" cy="100634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957" y="1523509"/>
            <a:ext cx="4404361" cy="98176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636494" y="909229"/>
            <a:ext cx="3938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smtClean="0">
                <a:solidFill>
                  <a:srgbClr val="C00000"/>
                </a:solidFill>
              </a:rPr>
              <a:t>scattered power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434780" y="935812"/>
            <a:ext cx="542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C00000"/>
                </a:solidFill>
              </a:rPr>
              <a:t>spectral density function / form factor</a:t>
            </a:r>
          </a:p>
        </p:txBody>
      </p:sp>
      <p:sp>
        <p:nvSpPr>
          <p:cNvPr id="33" name="Accolade ouvrante 32"/>
          <p:cNvSpPr/>
          <p:nvPr/>
        </p:nvSpPr>
        <p:spPr>
          <a:xfrm rot="5400000">
            <a:off x="6648118" y="1116730"/>
            <a:ext cx="283576" cy="1072421"/>
          </a:xfrm>
          <a:prstGeom prst="leftBrace">
            <a:avLst>
              <a:gd name="adj1" fmla="val 55655"/>
              <a:gd name="adj2" fmla="val 4773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4" name="ZoneTexte 33"/>
          <p:cNvSpPr txBox="1"/>
          <p:nvPr/>
        </p:nvSpPr>
        <p:spPr>
          <a:xfrm>
            <a:off x="4234003" y="3698272"/>
            <a:ext cx="6336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mtClean="0">
                <a:solidFill>
                  <a:srgbClr val="C00000"/>
                </a:solidFill>
              </a:rPr>
              <a:t>for Maxwellian electron velocity distribution </a:t>
            </a:r>
          </a:p>
          <a:p>
            <a:pPr algn="ctr"/>
            <a:r>
              <a:rPr lang="fr-FR" sz="2400" smtClean="0">
                <a:solidFill>
                  <a:srgbClr val="C00000"/>
                </a:solidFill>
              </a:rPr>
              <a:t>function along k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797" y="3594336"/>
            <a:ext cx="4370663" cy="275086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1628120" y="6374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mtClean="0"/>
              <a:t>Incoherent Thomson </a:t>
            </a:r>
            <a:r>
              <a:rPr lang="fr-FR" sz="3000" smtClean="0"/>
              <a:t>scattering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689"/>
            <a:ext cx="4370663" cy="275086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51" y="4122359"/>
            <a:ext cx="3405787" cy="102080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551412" y="4377880"/>
            <a:ext cx="5065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spectrum width proportional to  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3856" y="4335585"/>
            <a:ext cx="685800" cy="50396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51" y="5322129"/>
            <a:ext cx="3681486" cy="820634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4536172" y="5322129"/>
            <a:ext cx="5065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spectrum area proportional to   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5483" y="5450026"/>
            <a:ext cx="506532" cy="333768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4536172" y="6266378"/>
            <a:ext cx="579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spectrum shift proportional to drift velocity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51412" y="914457"/>
            <a:ext cx="76405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mtClean="0">
                <a:solidFill>
                  <a:srgbClr val="C00000"/>
                </a:solidFill>
              </a:rPr>
              <a:t>technique provides direct access to: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smtClean="0">
                <a:solidFill>
                  <a:srgbClr val="C00000"/>
                </a:solidFill>
              </a:rPr>
              <a:t>electron temperature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smtClean="0">
                <a:solidFill>
                  <a:srgbClr val="C00000"/>
                </a:solidFill>
              </a:rPr>
              <a:t>electron density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smtClean="0">
                <a:solidFill>
                  <a:srgbClr val="C00000"/>
                </a:solidFill>
              </a:rPr>
              <a:t>electron drift velocity </a:t>
            </a:r>
          </a:p>
          <a:p>
            <a:endParaRPr lang="fr-FR" sz="2400">
              <a:solidFill>
                <a:srgbClr val="C00000"/>
              </a:solidFill>
            </a:endParaRPr>
          </a:p>
          <a:p>
            <a:r>
              <a:rPr lang="fr-FR" sz="2400" smtClean="0">
                <a:solidFill>
                  <a:srgbClr val="C00000"/>
                </a:solidFill>
              </a:rPr>
              <a:t>more difficult to implement than probes, but no assumptions needed on plasma state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1628120" y="6374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mtClean="0"/>
              <a:t>Incoherent Thomson scattering: </a:t>
            </a:r>
            <a:r>
              <a:rPr lang="fr-FR" sz="3000" smtClean="0"/>
              <a:t>implementation</a:t>
            </a:r>
            <a:endParaRPr lang="fr-FR" sz="300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511922" y="753427"/>
            <a:ext cx="11680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mtClean="0"/>
              <a:t>THETIS</a:t>
            </a:r>
            <a:r>
              <a:rPr lang="fr-FR" sz="2800" smtClean="0"/>
              <a:t> - </a:t>
            </a:r>
            <a:r>
              <a:rPr lang="fr-FR" sz="2800" i="1" smtClean="0"/>
              <a:t>THomson scattering Experiments for low-Temperature Ion Sources</a:t>
            </a:r>
            <a:endParaRPr lang="en-US" sz="2800" i="1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993" y="1953574"/>
            <a:ext cx="12472593" cy="466474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11922" y="1476076"/>
            <a:ext cx="469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C00000"/>
                </a:solidFill>
              </a:rPr>
              <a:t>uses 532 nm, </a:t>
            </a:r>
            <a:r>
              <a:rPr lang="fr-FR" sz="2400" smtClean="0">
                <a:solidFill>
                  <a:srgbClr val="C00000"/>
                </a:solidFill>
              </a:rPr>
              <a:t>Nd:YAG pulsed </a:t>
            </a:r>
            <a:r>
              <a:rPr lang="fr-FR" sz="2400" smtClean="0">
                <a:solidFill>
                  <a:srgbClr val="C00000"/>
                </a:solidFill>
              </a:rPr>
              <a:t>laser </a:t>
            </a:r>
            <a:endParaRPr lang="fr-FR" sz="2400" smtClean="0">
              <a:solidFill>
                <a:srgbClr val="C00000"/>
              </a:solidFill>
            </a:endParaRPr>
          </a:p>
          <a:p>
            <a:r>
              <a:rPr lang="fr-FR" sz="2400" smtClean="0">
                <a:solidFill>
                  <a:srgbClr val="C00000"/>
                </a:solidFill>
              </a:rPr>
              <a:t>(</a:t>
            </a:r>
            <a:r>
              <a:rPr lang="fr-FR" sz="2400" smtClean="0">
                <a:solidFill>
                  <a:srgbClr val="C00000"/>
                </a:solidFill>
              </a:rPr>
              <a:t>10 Hz, PW 6 </a:t>
            </a:r>
            <a:r>
              <a:rPr lang="fr-FR" sz="2400" smtClean="0">
                <a:solidFill>
                  <a:srgbClr val="C00000"/>
                </a:solidFill>
              </a:rPr>
              <a:t>ns, </a:t>
            </a:r>
            <a:r>
              <a:rPr lang="fr-FR" sz="2400" smtClean="0">
                <a:solidFill>
                  <a:srgbClr val="C00000"/>
                </a:solidFill>
              </a:rPr>
              <a:t>430 </a:t>
            </a:r>
            <a:r>
              <a:rPr lang="fr-FR" sz="2400" smtClean="0">
                <a:solidFill>
                  <a:srgbClr val="C00000"/>
                </a:solidFill>
              </a:rPr>
              <a:t>mJ/pulse)</a:t>
            </a:r>
          </a:p>
          <a:p>
            <a:pPr algn="ctr"/>
            <a:endParaRPr lang="fr-FR" sz="2400" u="sng">
              <a:solidFill>
                <a:srgbClr val="C00000"/>
              </a:solidFill>
            </a:endParaRPr>
          </a:p>
          <a:p>
            <a:pPr algn="ctr"/>
            <a:endParaRPr lang="fr-FR" sz="2400" u="sng" smtClean="0">
              <a:solidFill>
                <a:srgbClr val="C00000"/>
              </a:solidFill>
            </a:endParaRPr>
          </a:p>
          <a:p>
            <a:endParaRPr lang="fr-FR" sz="2400" u="sng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628120" y="6374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8</a:t>
            </a:r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9031082" y="5434527"/>
            <a:ext cx="469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unique sensitivity and </a:t>
            </a:r>
          </a:p>
          <a:p>
            <a:r>
              <a:rPr lang="fr-FR" sz="2400" smtClean="0"/>
              <a:t>compactness</a:t>
            </a:r>
            <a:endParaRPr lang="fr-FR" sz="2400" u="sng" smtClean="0"/>
          </a:p>
        </p:txBody>
      </p:sp>
    </p:spTree>
    <p:extLst>
      <p:ext uri="{BB962C8B-B14F-4D97-AF65-F5344CB8AC3E}">
        <p14:creationId xmlns:p14="http://schemas.microsoft.com/office/powerpoint/2010/main" val="37629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</Words>
  <Application>Microsoft Office PowerPoint</Application>
  <PresentationFormat>Grand écran</PresentationFormat>
  <Paragraphs>182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Sedina</dc:creator>
  <cp:lastModifiedBy>Sedina</cp:lastModifiedBy>
  <cp:revision>243</cp:revision>
  <cp:lastPrinted>2021-12-16T16:26:49Z</cp:lastPrinted>
  <dcterms:created xsi:type="dcterms:W3CDTF">2018-01-23T09:43:25Z</dcterms:created>
  <dcterms:modified xsi:type="dcterms:W3CDTF">2021-12-17T06:33:29Z</dcterms:modified>
</cp:coreProperties>
</file>